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omments/comment1.xml" ContentType="application/vnd.openxmlformats-officedocument.presentationml.comment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1"/>
  </p:notesMasterIdLst>
  <p:sldIdLst>
    <p:sldId id="1067" r:id="rId2"/>
    <p:sldId id="1068" r:id="rId3"/>
    <p:sldId id="889" r:id="rId4"/>
    <p:sldId id="891" r:id="rId5"/>
    <p:sldId id="893" r:id="rId6"/>
    <p:sldId id="890" r:id="rId7"/>
    <p:sldId id="285" r:id="rId8"/>
    <p:sldId id="1069" r:id="rId9"/>
    <p:sldId id="595" r:id="rId10"/>
    <p:sldId id="596" r:id="rId11"/>
    <p:sldId id="811" r:id="rId12"/>
    <p:sldId id="292" r:id="rId13"/>
    <p:sldId id="598" r:id="rId14"/>
    <p:sldId id="797" r:id="rId15"/>
    <p:sldId id="799" r:id="rId16"/>
    <p:sldId id="800" r:id="rId17"/>
    <p:sldId id="812" r:id="rId18"/>
    <p:sldId id="804" r:id="rId19"/>
    <p:sldId id="805" r:id="rId20"/>
    <p:sldId id="806" r:id="rId21"/>
    <p:sldId id="807" r:id="rId22"/>
    <p:sldId id="808" r:id="rId23"/>
    <p:sldId id="809" r:id="rId24"/>
    <p:sldId id="810" r:id="rId25"/>
    <p:sldId id="601" r:id="rId26"/>
    <p:sldId id="1070" r:id="rId27"/>
    <p:sldId id="897" r:id="rId28"/>
    <p:sldId id="898" r:id="rId29"/>
    <p:sldId id="899" r:id="rId30"/>
    <p:sldId id="900" r:id="rId31"/>
    <p:sldId id="901" r:id="rId32"/>
    <p:sldId id="905" r:id="rId33"/>
    <p:sldId id="906" r:id="rId34"/>
    <p:sldId id="907" r:id="rId35"/>
    <p:sldId id="908" r:id="rId36"/>
    <p:sldId id="909" r:id="rId37"/>
    <p:sldId id="910" r:id="rId38"/>
    <p:sldId id="911" r:id="rId39"/>
    <p:sldId id="912" r:id="rId40"/>
    <p:sldId id="913" r:id="rId41"/>
    <p:sldId id="914" r:id="rId42"/>
    <p:sldId id="916" r:id="rId43"/>
    <p:sldId id="917" r:id="rId44"/>
    <p:sldId id="970" r:id="rId45"/>
    <p:sldId id="919" r:id="rId46"/>
    <p:sldId id="920" r:id="rId47"/>
    <p:sldId id="928" r:id="rId48"/>
    <p:sldId id="929" r:id="rId49"/>
    <p:sldId id="930" r:id="rId50"/>
    <p:sldId id="931" r:id="rId51"/>
    <p:sldId id="932" r:id="rId52"/>
    <p:sldId id="933" r:id="rId53"/>
    <p:sldId id="934" r:id="rId54"/>
    <p:sldId id="935" r:id="rId55"/>
    <p:sldId id="936" r:id="rId56"/>
    <p:sldId id="1023" r:id="rId57"/>
    <p:sldId id="1024" r:id="rId58"/>
    <p:sldId id="1025" r:id="rId59"/>
    <p:sldId id="1026" r:id="rId60"/>
    <p:sldId id="1027" r:id="rId61"/>
    <p:sldId id="1028" r:id="rId62"/>
    <p:sldId id="1029" r:id="rId63"/>
    <p:sldId id="1030" r:id="rId64"/>
    <p:sldId id="937" r:id="rId65"/>
    <p:sldId id="938" r:id="rId66"/>
    <p:sldId id="973" r:id="rId67"/>
    <p:sldId id="950" r:id="rId68"/>
    <p:sldId id="952" r:id="rId69"/>
    <p:sldId id="1031" r:id="rId70"/>
    <p:sldId id="974" r:id="rId71"/>
    <p:sldId id="956" r:id="rId72"/>
    <p:sldId id="957" r:id="rId73"/>
    <p:sldId id="959" r:id="rId74"/>
    <p:sldId id="1032" r:id="rId75"/>
    <p:sldId id="1065" r:id="rId76"/>
    <p:sldId id="960" r:id="rId77"/>
    <p:sldId id="1039" r:id="rId78"/>
    <p:sldId id="1041" r:id="rId79"/>
    <p:sldId id="1042" r:id="rId80"/>
    <p:sldId id="1040" r:id="rId81"/>
    <p:sldId id="1037" r:id="rId82"/>
    <p:sldId id="975" r:id="rId83"/>
    <p:sldId id="961" r:id="rId84"/>
    <p:sldId id="1071" r:id="rId85"/>
    <p:sldId id="828" r:id="rId86"/>
    <p:sldId id="830" r:id="rId87"/>
    <p:sldId id="831" r:id="rId88"/>
    <p:sldId id="863" r:id="rId89"/>
    <p:sldId id="839" r:id="rId90"/>
    <p:sldId id="840" r:id="rId91"/>
    <p:sldId id="841" r:id="rId92"/>
    <p:sldId id="842" r:id="rId93"/>
    <p:sldId id="1043" r:id="rId94"/>
    <p:sldId id="843" r:id="rId95"/>
    <p:sldId id="844" r:id="rId96"/>
    <p:sldId id="845" r:id="rId97"/>
    <p:sldId id="985" r:id="rId98"/>
    <p:sldId id="846" r:id="rId99"/>
    <p:sldId id="847" r:id="rId100"/>
    <p:sldId id="848" r:id="rId101"/>
    <p:sldId id="864" r:id="rId102"/>
    <p:sldId id="849" r:id="rId103"/>
    <p:sldId id="850" r:id="rId104"/>
    <p:sldId id="852" r:id="rId105"/>
    <p:sldId id="853" r:id="rId106"/>
    <p:sldId id="854" r:id="rId107"/>
    <p:sldId id="855" r:id="rId108"/>
    <p:sldId id="1072" r:id="rId109"/>
    <p:sldId id="976" r:id="rId110"/>
    <p:sldId id="1078" r:id="rId111"/>
    <p:sldId id="978" r:id="rId112"/>
    <p:sldId id="1079" r:id="rId113"/>
    <p:sldId id="980" r:id="rId114"/>
    <p:sldId id="981" r:id="rId115"/>
    <p:sldId id="982" r:id="rId116"/>
    <p:sldId id="714" r:id="rId117"/>
    <p:sldId id="1073" r:id="rId118"/>
    <p:sldId id="1045" r:id="rId119"/>
    <p:sldId id="1046" r:id="rId120"/>
    <p:sldId id="1048" r:id="rId121"/>
    <p:sldId id="1074" r:id="rId122"/>
    <p:sldId id="1044" r:id="rId123"/>
    <p:sldId id="719" r:id="rId124"/>
    <p:sldId id="1081" r:id="rId125"/>
    <p:sldId id="721" r:id="rId126"/>
    <p:sldId id="723" r:id="rId127"/>
    <p:sldId id="1075" r:id="rId128"/>
    <p:sldId id="987" r:id="rId129"/>
    <p:sldId id="988" r:id="rId130"/>
    <p:sldId id="989" r:id="rId131"/>
    <p:sldId id="991" r:id="rId132"/>
    <p:sldId id="992" r:id="rId133"/>
    <p:sldId id="993" r:id="rId134"/>
    <p:sldId id="994" r:id="rId135"/>
    <p:sldId id="995" r:id="rId136"/>
    <p:sldId id="997" r:id="rId137"/>
    <p:sldId id="998" r:id="rId138"/>
    <p:sldId id="1051" r:id="rId139"/>
    <p:sldId id="999" r:id="rId140"/>
    <p:sldId id="1076" r:id="rId141"/>
    <p:sldId id="1000" r:id="rId142"/>
    <p:sldId id="1001" r:id="rId143"/>
    <p:sldId id="1004" r:id="rId144"/>
    <p:sldId id="1003" r:id="rId145"/>
    <p:sldId id="1002" r:id="rId146"/>
    <p:sldId id="1006" r:id="rId147"/>
    <p:sldId id="1005" r:id="rId148"/>
    <p:sldId id="1008" r:id="rId149"/>
    <p:sldId id="1007" r:id="rId150"/>
    <p:sldId id="1010" r:id="rId151"/>
    <p:sldId id="1013" r:id="rId152"/>
    <p:sldId id="1055" r:id="rId153"/>
    <p:sldId id="1054" r:id="rId154"/>
    <p:sldId id="1012" r:id="rId155"/>
    <p:sldId id="1016" r:id="rId156"/>
    <p:sldId id="1014" r:id="rId157"/>
    <p:sldId id="1020" r:id="rId158"/>
    <p:sldId id="1021" r:id="rId159"/>
    <p:sldId id="1057" r:id="rId160"/>
    <p:sldId id="1077" r:id="rId161"/>
    <p:sldId id="1056" r:id="rId162"/>
    <p:sldId id="1058" r:id="rId163"/>
    <p:sldId id="1059" r:id="rId164"/>
    <p:sldId id="1061" r:id="rId165"/>
    <p:sldId id="1062" r:id="rId166"/>
    <p:sldId id="1060" r:id="rId167"/>
    <p:sldId id="1063" r:id="rId168"/>
    <p:sldId id="1064" r:id="rId169"/>
    <p:sldId id="1080" r:id="rId170"/>
  </p:sldIdLst>
  <p:sldSz cx="12198350" cy="6858000"/>
  <p:notesSz cx="6858000" cy="9144000"/>
  <p:custDataLst>
    <p:tags r:id="rId172"/>
  </p:custDataLst>
  <p:defaultTextStyle>
    <a:defPPr>
      <a:defRPr lang="zh-CN"/>
    </a:defPPr>
    <a:lvl1pPr algn="l" rtl="0" fontAlgn="base">
      <a:spcBef>
        <a:spcPct val="0"/>
      </a:spcBef>
      <a:spcAft>
        <a:spcPct val="0"/>
      </a:spcAft>
      <a:defRPr sz="36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36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36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36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3600" kern="1200">
        <a:solidFill>
          <a:schemeClr val="tx1"/>
        </a:solidFill>
        <a:latin typeface="Tahoma" pitchFamily="34" charset="0"/>
        <a:ea typeface="宋体" pitchFamily="2" charset="-122"/>
        <a:cs typeface="+mn-cs"/>
      </a:defRPr>
    </a:lvl5pPr>
    <a:lvl6pPr marL="2286000" algn="l" defTabSz="914400" rtl="0" eaLnBrk="1" latinLnBrk="0" hangingPunct="1">
      <a:defRPr sz="3600" kern="1200">
        <a:solidFill>
          <a:schemeClr val="tx1"/>
        </a:solidFill>
        <a:latin typeface="Tahoma" pitchFamily="34" charset="0"/>
        <a:ea typeface="宋体" pitchFamily="2" charset="-122"/>
        <a:cs typeface="+mn-cs"/>
      </a:defRPr>
    </a:lvl6pPr>
    <a:lvl7pPr marL="2743200" algn="l" defTabSz="914400" rtl="0" eaLnBrk="1" latinLnBrk="0" hangingPunct="1">
      <a:defRPr sz="3600" kern="1200">
        <a:solidFill>
          <a:schemeClr val="tx1"/>
        </a:solidFill>
        <a:latin typeface="Tahoma" pitchFamily="34" charset="0"/>
        <a:ea typeface="宋体" pitchFamily="2" charset="-122"/>
        <a:cs typeface="+mn-cs"/>
      </a:defRPr>
    </a:lvl7pPr>
    <a:lvl8pPr marL="3200400" algn="l" defTabSz="914400" rtl="0" eaLnBrk="1" latinLnBrk="0" hangingPunct="1">
      <a:defRPr sz="3600" kern="1200">
        <a:solidFill>
          <a:schemeClr val="tx1"/>
        </a:solidFill>
        <a:latin typeface="Tahoma" pitchFamily="34" charset="0"/>
        <a:ea typeface="宋体" pitchFamily="2" charset="-122"/>
        <a:cs typeface="+mn-cs"/>
      </a:defRPr>
    </a:lvl8pPr>
    <a:lvl9pPr marL="3657600" algn="l" defTabSz="914400" rtl="0" eaLnBrk="1" latinLnBrk="0" hangingPunct="1">
      <a:defRPr sz="36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7" initials="w" lastIdx="8" clrIdx="0">
    <p:extLst>
      <p:ext uri="{19B8F6BF-5375-455C-9EA6-DF929625EA0E}">
        <p15:presenceInfo xmlns:p15="http://schemas.microsoft.com/office/powerpoint/2012/main" userId="win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E6F2"/>
    <a:srgbClr val="CC9900"/>
    <a:srgbClr val="CCECFF"/>
    <a:srgbClr val="99FF99"/>
    <a:srgbClr val="0000FF"/>
    <a:srgbClr val="0000CC"/>
    <a:srgbClr val="FFCCFF"/>
    <a:srgbClr val="FFFF00"/>
    <a:srgbClr val="CC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7" autoAdjust="0"/>
    <p:restoredTop sz="94595" autoAdjust="0"/>
  </p:normalViewPr>
  <p:slideViewPr>
    <p:cSldViewPr>
      <p:cViewPr varScale="1">
        <p:scale>
          <a:sx n="67" d="100"/>
          <a:sy n="67" d="100"/>
        </p:scale>
        <p:origin x="496" y="56"/>
      </p:cViewPr>
      <p:guideLst>
        <p:guide orient="horz" pos="2160"/>
        <p:guide pos="3842"/>
      </p:guideLst>
    </p:cSldViewPr>
  </p:slideViewPr>
  <p:notesTextViewPr>
    <p:cViewPr>
      <p:scale>
        <a:sx n="100" d="100"/>
        <a:sy n="100" d="100"/>
      </p:scale>
      <p:origin x="0" y="0"/>
    </p:cViewPr>
  </p:notesTextViewPr>
  <p:sorterViewPr>
    <p:cViewPr>
      <p:scale>
        <a:sx n="75" d="100"/>
        <a:sy n="75" d="100"/>
      </p:scale>
      <p:origin x="0" y="1718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ableStyles" Target="tableStyles.xml"/><Relationship Id="rId172" Type="http://schemas.openxmlformats.org/officeDocument/2006/relationships/tags" Target="tags/tag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29T16:38:31.435" idx="4">
    <p:pos x="2109" y="294"/>
    <p:text>统一并美化弹出信息</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66C1CF-EA6E-4552-97E9-66AC73AF044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2571204C-682C-4D84-A85D-9739081A886B}">
      <dgm:prSet phldrT="[文本]"/>
      <dgm:spPr>
        <a:solidFill>
          <a:srgbClr val="00B0F0"/>
        </a:solidFill>
      </dgm:spPr>
      <dgm:t>
        <a:bodyPr/>
        <a:lstStyle/>
        <a:p>
          <a:r>
            <a:rPr lang="zh-CN" altLang="en-US" dirty="0" smtClean="0"/>
            <a:t>网络应用程序体系结构</a:t>
          </a:r>
          <a:endParaRPr lang="zh-CN" altLang="en-US" dirty="0"/>
        </a:p>
      </dgm:t>
    </dgm:pt>
    <dgm:pt modelId="{16B1EF3E-5CB8-4E73-822B-EE11809CFAAA}" type="parTrans" cxnId="{9AE91D89-35FA-4771-B12D-488BA9AC1D90}">
      <dgm:prSet/>
      <dgm:spPr/>
      <dgm:t>
        <a:bodyPr/>
        <a:lstStyle/>
        <a:p>
          <a:endParaRPr lang="zh-CN" altLang="en-US"/>
        </a:p>
      </dgm:t>
    </dgm:pt>
    <dgm:pt modelId="{1399442C-803C-488C-A14E-91096401142C}" type="sibTrans" cxnId="{9AE91D89-35FA-4771-B12D-488BA9AC1D90}">
      <dgm:prSet/>
      <dgm:spPr/>
      <dgm:t>
        <a:bodyPr/>
        <a:lstStyle/>
        <a:p>
          <a:endParaRPr lang="zh-CN" altLang="en-US"/>
        </a:p>
      </dgm:t>
    </dgm:pt>
    <dgm:pt modelId="{117E114D-0115-45ED-B623-EC2F7A4A876B}">
      <dgm:prSet phldrT="[文本]"/>
      <dgm:spPr>
        <a:solidFill>
          <a:srgbClr val="92D050"/>
        </a:solidFill>
      </dgm:spPr>
      <dgm:t>
        <a:bodyPr/>
        <a:lstStyle/>
        <a:p>
          <a:r>
            <a:rPr lang="zh-CN" altLang="en-US" dirty="0" smtClean="0">
              <a:solidFill>
                <a:schemeClr val="bg1"/>
              </a:solidFill>
            </a:rPr>
            <a:t>客户</a:t>
          </a:r>
          <a:r>
            <a:rPr lang="en-US" altLang="zh-CN" dirty="0" smtClean="0">
              <a:solidFill>
                <a:schemeClr val="bg1"/>
              </a:solidFill>
            </a:rPr>
            <a:t>/</a:t>
          </a:r>
          <a:r>
            <a:rPr lang="zh-CN" altLang="en-US" dirty="0" smtClean="0">
              <a:solidFill>
                <a:schemeClr val="bg1"/>
              </a:solidFill>
            </a:rPr>
            <a:t>服务器（</a:t>
          </a:r>
          <a:r>
            <a:rPr lang="en-US" altLang="zh-CN" dirty="0" smtClean="0">
              <a:solidFill>
                <a:schemeClr val="bg1"/>
              </a:solidFill>
            </a:rPr>
            <a:t>Client/Server</a:t>
          </a:r>
          <a:r>
            <a:rPr lang="zh-CN" altLang="en-US" dirty="0" smtClean="0">
              <a:solidFill>
                <a:schemeClr val="bg1"/>
              </a:solidFill>
            </a:rPr>
            <a:t>或 </a:t>
          </a:r>
          <a:r>
            <a:rPr lang="en-US" altLang="zh-CN" dirty="0" smtClean="0">
              <a:solidFill>
                <a:schemeClr val="bg1"/>
              </a:solidFill>
            </a:rPr>
            <a:t>C/S</a:t>
          </a:r>
          <a:r>
            <a:rPr lang="zh-CN" altLang="en-US" dirty="0" smtClean="0">
              <a:solidFill>
                <a:schemeClr val="bg1"/>
              </a:solidFill>
            </a:rPr>
            <a:t>）体系结构</a:t>
          </a:r>
          <a:endParaRPr lang="zh-CN" altLang="en-US" dirty="0">
            <a:solidFill>
              <a:schemeClr val="bg1"/>
            </a:solidFill>
          </a:endParaRPr>
        </a:p>
      </dgm:t>
    </dgm:pt>
    <dgm:pt modelId="{6632538A-3FF0-46E0-9CD8-05B1DEB1DB1C}" type="parTrans" cxnId="{BF2791AB-98D9-44F8-BD0B-041D12EB37D7}">
      <dgm:prSet/>
      <dgm:spPr>
        <a:ln>
          <a:solidFill>
            <a:schemeClr val="accent1"/>
          </a:solidFill>
          <a:headEnd type="none" w="med" len="med"/>
          <a:tailEnd type="triangle" w="med" len="med"/>
        </a:ln>
      </dgm:spPr>
      <dgm:t>
        <a:bodyPr/>
        <a:lstStyle/>
        <a:p>
          <a:endParaRPr lang="zh-CN" altLang="en-US"/>
        </a:p>
      </dgm:t>
    </dgm:pt>
    <dgm:pt modelId="{62881735-F251-4610-A083-682A147282A7}" type="sibTrans" cxnId="{BF2791AB-98D9-44F8-BD0B-041D12EB37D7}">
      <dgm:prSet/>
      <dgm:spPr/>
      <dgm:t>
        <a:bodyPr/>
        <a:lstStyle/>
        <a:p>
          <a:endParaRPr lang="zh-CN" altLang="en-US"/>
        </a:p>
      </dgm:t>
    </dgm:pt>
    <dgm:pt modelId="{59E18B8D-7C0F-4E58-A4F3-1CA3B7202380}">
      <dgm:prSet phldrT="[文本]"/>
      <dgm:spPr>
        <a:solidFill>
          <a:srgbClr val="92D050"/>
        </a:solidFill>
      </dgm:spPr>
      <dgm:t>
        <a:bodyPr/>
        <a:lstStyle/>
        <a:p>
          <a:r>
            <a:rPr lang="zh-CN" altLang="en-US" dirty="0" smtClean="0">
              <a:solidFill>
                <a:schemeClr val="bg1"/>
              </a:solidFill>
            </a:rPr>
            <a:t>对等（</a:t>
          </a:r>
          <a:r>
            <a:rPr lang="en-US" altLang="zh-CN" dirty="0" smtClean="0">
              <a:solidFill>
                <a:schemeClr val="bg1"/>
              </a:solidFill>
            </a:rPr>
            <a:t>Peer-to-Peer</a:t>
          </a:r>
          <a:r>
            <a:rPr lang="zh-CN" altLang="en-US" dirty="0" smtClean="0">
              <a:solidFill>
                <a:schemeClr val="bg1"/>
              </a:solidFill>
            </a:rPr>
            <a:t>或</a:t>
          </a:r>
          <a:r>
            <a:rPr lang="en-US" altLang="zh-CN" dirty="0" smtClean="0">
              <a:solidFill>
                <a:schemeClr val="bg1"/>
              </a:solidFill>
            </a:rPr>
            <a:t>P2P </a:t>
          </a:r>
          <a:r>
            <a:rPr lang="zh-CN" altLang="en-US" dirty="0" smtClean="0">
              <a:solidFill>
                <a:schemeClr val="bg1"/>
              </a:solidFill>
            </a:rPr>
            <a:t>）体系结构</a:t>
          </a:r>
          <a:endParaRPr lang="zh-CN" altLang="en-US" dirty="0">
            <a:solidFill>
              <a:schemeClr val="bg1"/>
            </a:solidFill>
          </a:endParaRPr>
        </a:p>
      </dgm:t>
    </dgm:pt>
    <dgm:pt modelId="{CC6D804C-C783-404C-8D0E-516E0CE7DA6E}" type="parTrans" cxnId="{F89413EF-B586-4D79-B3E5-49EA9A159027}">
      <dgm:prSet/>
      <dgm:spPr>
        <a:ln>
          <a:solidFill>
            <a:schemeClr val="accent1"/>
          </a:solidFill>
          <a:headEnd type="none" w="med" len="med"/>
          <a:tailEnd type="triangle" w="med" len="med"/>
        </a:ln>
      </dgm:spPr>
      <dgm:t>
        <a:bodyPr/>
        <a:lstStyle/>
        <a:p>
          <a:endParaRPr lang="zh-CN" altLang="en-US"/>
        </a:p>
      </dgm:t>
    </dgm:pt>
    <dgm:pt modelId="{31289A48-969B-423F-A479-CA6F18291651}" type="sibTrans" cxnId="{F89413EF-B586-4D79-B3E5-49EA9A159027}">
      <dgm:prSet/>
      <dgm:spPr/>
      <dgm:t>
        <a:bodyPr/>
        <a:lstStyle/>
        <a:p>
          <a:endParaRPr lang="zh-CN" altLang="en-US"/>
        </a:p>
      </dgm:t>
    </dgm:pt>
    <dgm:pt modelId="{EF944844-1A61-4E51-B664-14817F92402E}" type="pres">
      <dgm:prSet presAssocID="{A066C1CF-EA6E-4552-97E9-66AC73AF044A}" presName="diagram" presStyleCnt="0">
        <dgm:presLayoutVars>
          <dgm:chPref val="1"/>
          <dgm:dir/>
          <dgm:animOne val="branch"/>
          <dgm:animLvl val="lvl"/>
          <dgm:resizeHandles val="exact"/>
        </dgm:presLayoutVars>
      </dgm:prSet>
      <dgm:spPr/>
      <dgm:t>
        <a:bodyPr/>
        <a:lstStyle/>
        <a:p>
          <a:endParaRPr lang="zh-CN" altLang="en-US"/>
        </a:p>
      </dgm:t>
    </dgm:pt>
    <dgm:pt modelId="{F415D95D-4C3E-47BE-8A0F-E12845C15F9A}" type="pres">
      <dgm:prSet presAssocID="{2571204C-682C-4D84-A85D-9739081A886B}" presName="root1" presStyleCnt="0"/>
      <dgm:spPr/>
    </dgm:pt>
    <dgm:pt modelId="{4EEB1F39-6EFC-4EEB-BEFE-9E4A8DF6CCB7}" type="pres">
      <dgm:prSet presAssocID="{2571204C-682C-4D84-A85D-9739081A886B}" presName="LevelOneTextNode" presStyleLbl="node0" presStyleIdx="0" presStyleCnt="1" custScaleX="118151">
        <dgm:presLayoutVars>
          <dgm:chPref val="3"/>
        </dgm:presLayoutVars>
      </dgm:prSet>
      <dgm:spPr/>
      <dgm:t>
        <a:bodyPr/>
        <a:lstStyle/>
        <a:p>
          <a:endParaRPr lang="zh-CN" altLang="en-US"/>
        </a:p>
      </dgm:t>
    </dgm:pt>
    <dgm:pt modelId="{99F4C201-4B1E-40A3-B0B4-C92136DB1398}" type="pres">
      <dgm:prSet presAssocID="{2571204C-682C-4D84-A85D-9739081A886B}" presName="level2hierChild" presStyleCnt="0"/>
      <dgm:spPr/>
    </dgm:pt>
    <dgm:pt modelId="{1BE8506A-D6DF-40A0-A69B-237D83CF310C}" type="pres">
      <dgm:prSet presAssocID="{6632538A-3FF0-46E0-9CD8-05B1DEB1DB1C}" presName="conn2-1" presStyleLbl="parChTrans1D2" presStyleIdx="0" presStyleCnt="2"/>
      <dgm:spPr/>
      <dgm:t>
        <a:bodyPr/>
        <a:lstStyle/>
        <a:p>
          <a:endParaRPr lang="zh-CN" altLang="en-US"/>
        </a:p>
      </dgm:t>
    </dgm:pt>
    <dgm:pt modelId="{79DABA02-3116-4786-8877-6F049974582A}" type="pres">
      <dgm:prSet presAssocID="{6632538A-3FF0-46E0-9CD8-05B1DEB1DB1C}" presName="connTx" presStyleLbl="parChTrans1D2" presStyleIdx="0" presStyleCnt="2"/>
      <dgm:spPr/>
      <dgm:t>
        <a:bodyPr/>
        <a:lstStyle/>
        <a:p>
          <a:endParaRPr lang="zh-CN" altLang="en-US"/>
        </a:p>
      </dgm:t>
    </dgm:pt>
    <dgm:pt modelId="{B4C5FFAC-DB0B-45F4-BFF5-9FCFE53D75B1}" type="pres">
      <dgm:prSet presAssocID="{117E114D-0115-45ED-B623-EC2F7A4A876B}" presName="root2" presStyleCnt="0"/>
      <dgm:spPr/>
    </dgm:pt>
    <dgm:pt modelId="{99542D85-1CE4-48DF-8030-56FEE6CED9C7}" type="pres">
      <dgm:prSet presAssocID="{117E114D-0115-45ED-B623-EC2F7A4A876B}" presName="LevelTwoTextNode" presStyleLbl="node2" presStyleIdx="0" presStyleCnt="2">
        <dgm:presLayoutVars>
          <dgm:chPref val="3"/>
        </dgm:presLayoutVars>
      </dgm:prSet>
      <dgm:spPr/>
      <dgm:t>
        <a:bodyPr/>
        <a:lstStyle/>
        <a:p>
          <a:endParaRPr lang="zh-CN" altLang="en-US"/>
        </a:p>
      </dgm:t>
    </dgm:pt>
    <dgm:pt modelId="{096FAA58-A2AA-46A7-BDC7-5566BD7B7891}" type="pres">
      <dgm:prSet presAssocID="{117E114D-0115-45ED-B623-EC2F7A4A876B}" presName="level3hierChild" presStyleCnt="0"/>
      <dgm:spPr/>
    </dgm:pt>
    <dgm:pt modelId="{384B040D-4676-4B31-84E6-39FA3C14B6E8}" type="pres">
      <dgm:prSet presAssocID="{CC6D804C-C783-404C-8D0E-516E0CE7DA6E}" presName="conn2-1" presStyleLbl="parChTrans1D2" presStyleIdx="1" presStyleCnt="2"/>
      <dgm:spPr/>
      <dgm:t>
        <a:bodyPr/>
        <a:lstStyle/>
        <a:p>
          <a:endParaRPr lang="zh-CN" altLang="en-US"/>
        </a:p>
      </dgm:t>
    </dgm:pt>
    <dgm:pt modelId="{D171CA6A-F592-4AC5-A364-18A7D00CFB8A}" type="pres">
      <dgm:prSet presAssocID="{CC6D804C-C783-404C-8D0E-516E0CE7DA6E}" presName="connTx" presStyleLbl="parChTrans1D2" presStyleIdx="1" presStyleCnt="2"/>
      <dgm:spPr/>
      <dgm:t>
        <a:bodyPr/>
        <a:lstStyle/>
        <a:p>
          <a:endParaRPr lang="zh-CN" altLang="en-US"/>
        </a:p>
      </dgm:t>
    </dgm:pt>
    <dgm:pt modelId="{82A0AC2E-B295-41C0-BFD7-DACD65B7E57D}" type="pres">
      <dgm:prSet presAssocID="{59E18B8D-7C0F-4E58-A4F3-1CA3B7202380}" presName="root2" presStyleCnt="0"/>
      <dgm:spPr/>
    </dgm:pt>
    <dgm:pt modelId="{A43124D9-5D0A-4474-8B99-0FE74A3E216F}" type="pres">
      <dgm:prSet presAssocID="{59E18B8D-7C0F-4E58-A4F3-1CA3B7202380}" presName="LevelTwoTextNode" presStyleLbl="node2" presStyleIdx="1" presStyleCnt="2">
        <dgm:presLayoutVars>
          <dgm:chPref val="3"/>
        </dgm:presLayoutVars>
      </dgm:prSet>
      <dgm:spPr/>
      <dgm:t>
        <a:bodyPr/>
        <a:lstStyle/>
        <a:p>
          <a:endParaRPr lang="zh-CN" altLang="en-US"/>
        </a:p>
      </dgm:t>
    </dgm:pt>
    <dgm:pt modelId="{3000D320-CF66-4716-897C-55AF09AED74E}" type="pres">
      <dgm:prSet presAssocID="{59E18B8D-7C0F-4E58-A4F3-1CA3B7202380}" presName="level3hierChild" presStyleCnt="0"/>
      <dgm:spPr/>
    </dgm:pt>
  </dgm:ptLst>
  <dgm:cxnLst>
    <dgm:cxn modelId="{E4CEACBF-65AE-476C-A758-B42A559670F0}" type="presOf" srcId="{117E114D-0115-45ED-B623-EC2F7A4A876B}" destId="{99542D85-1CE4-48DF-8030-56FEE6CED9C7}" srcOrd="0" destOrd="0" presId="urn:microsoft.com/office/officeart/2005/8/layout/hierarchy2"/>
    <dgm:cxn modelId="{F89413EF-B586-4D79-B3E5-49EA9A159027}" srcId="{2571204C-682C-4D84-A85D-9739081A886B}" destId="{59E18B8D-7C0F-4E58-A4F3-1CA3B7202380}" srcOrd="1" destOrd="0" parTransId="{CC6D804C-C783-404C-8D0E-516E0CE7DA6E}" sibTransId="{31289A48-969B-423F-A479-CA6F18291651}"/>
    <dgm:cxn modelId="{BF2791AB-98D9-44F8-BD0B-041D12EB37D7}" srcId="{2571204C-682C-4D84-A85D-9739081A886B}" destId="{117E114D-0115-45ED-B623-EC2F7A4A876B}" srcOrd="0" destOrd="0" parTransId="{6632538A-3FF0-46E0-9CD8-05B1DEB1DB1C}" sibTransId="{62881735-F251-4610-A083-682A147282A7}"/>
    <dgm:cxn modelId="{54811B8D-85F5-4CF9-B4A2-63DAD0494A30}" type="presOf" srcId="{CC6D804C-C783-404C-8D0E-516E0CE7DA6E}" destId="{384B040D-4676-4B31-84E6-39FA3C14B6E8}" srcOrd="0" destOrd="0" presId="urn:microsoft.com/office/officeart/2005/8/layout/hierarchy2"/>
    <dgm:cxn modelId="{21773F42-B6CC-4672-8B01-C8068D12E2FF}" type="presOf" srcId="{CC6D804C-C783-404C-8D0E-516E0CE7DA6E}" destId="{D171CA6A-F592-4AC5-A364-18A7D00CFB8A}" srcOrd="1" destOrd="0" presId="urn:microsoft.com/office/officeart/2005/8/layout/hierarchy2"/>
    <dgm:cxn modelId="{1A989764-3BCA-4EB1-B1AB-C82AA29C4A7F}" type="presOf" srcId="{6632538A-3FF0-46E0-9CD8-05B1DEB1DB1C}" destId="{79DABA02-3116-4786-8877-6F049974582A}" srcOrd="1" destOrd="0" presId="urn:microsoft.com/office/officeart/2005/8/layout/hierarchy2"/>
    <dgm:cxn modelId="{B93D823E-687F-49AC-A683-981ACA1E950E}" type="presOf" srcId="{2571204C-682C-4D84-A85D-9739081A886B}" destId="{4EEB1F39-6EFC-4EEB-BEFE-9E4A8DF6CCB7}" srcOrd="0" destOrd="0" presId="urn:microsoft.com/office/officeart/2005/8/layout/hierarchy2"/>
    <dgm:cxn modelId="{9AE91D89-35FA-4771-B12D-488BA9AC1D90}" srcId="{A066C1CF-EA6E-4552-97E9-66AC73AF044A}" destId="{2571204C-682C-4D84-A85D-9739081A886B}" srcOrd="0" destOrd="0" parTransId="{16B1EF3E-5CB8-4E73-822B-EE11809CFAAA}" sibTransId="{1399442C-803C-488C-A14E-91096401142C}"/>
    <dgm:cxn modelId="{B5C37EB8-5E05-4612-8C96-8F4313FB07B9}" type="presOf" srcId="{59E18B8D-7C0F-4E58-A4F3-1CA3B7202380}" destId="{A43124D9-5D0A-4474-8B99-0FE74A3E216F}" srcOrd="0" destOrd="0" presId="urn:microsoft.com/office/officeart/2005/8/layout/hierarchy2"/>
    <dgm:cxn modelId="{11FD06FB-8EFC-46D0-A4E2-CA7F76F97E4E}" type="presOf" srcId="{A066C1CF-EA6E-4552-97E9-66AC73AF044A}" destId="{EF944844-1A61-4E51-B664-14817F92402E}" srcOrd="0" destOrd="0" presId="urn:microsoft.com/office/officeart/2005/8/layout/hierarchy2"/>
    <dgm:cxn modelId="{FFC9A15D-FEAC-4D90-B825-3DE0FC7C5704}" type="presOf" srcId="{6632538A-3FF0-46E0-9CD8-05B1DEB1DB1C}" destId="{1BE8506A-D6DF-40A0-A69B-237D83CF310C}" srcOrd="0" destOrd="0" presId="urn:microsoft.com/office/officeart/2005/8/layout/hierarchy2"/>
    <dgm:cxn modelId="{3CF195EE-FE11-4BF9-A399-6724B78D1EE7}" type="presParOf" srcId="{EF944844-1A61-4E51-B664-14817F92402E}" destId="{F415D95D-4C3E-47BE-8A0F-E12845C15F9A}" srcOrd="0" destOrd="0" presId="urn:microsoft.com/office/officeart/2005/8/layout/hierarchy2"/>
    <dgm:cxn modelId="{B77A3995-9985-47A9-B58C-29BB692BB8E3}" type="presParOf" srcId="{F415D95D-4C3E-47BE-8A0F-E12845C15F9A}" destId="{4EEB1F39-6EFC-4EEB-BEFE-9E4A8DF6CCB7}" srcOrd="0" destOrd="0" presId="urn:microsoft.com/office/officeart/2005/8/layout/hierarchy2"/>
    <dgm:cxn modelId="{837A3A25-3938-49AB-8B5C-B08371A2D685}" type="presParOf" srcId="{F415D95D-4C3E-47BE-8A0F-E12845C15F9A}" destId="{99F4C201-4B1E-40A3-B0B4-C92136DB1398}" srcOrd="1" destOrd="0" presId="urn:microsoft.com/office/officeart/2005/8/layout/hierarchy2"/>
    <dgm:cxn modelId="{54FDB4FD-7B2C-480E-9E4B-061CD9348D94}" type="presParOf" srcId="{99F4C201-4B1E-40A3-B0B4-C92136DB1398}" destId="{1BE8506A-D6DF-40A0-A69B-237D83CF310C}" srcOrd="0" destOrd="0" presId="urn:microsoft.com/office/officeart/2005/8/layout/hierarchy2"/>
    <dgm:cxn modelId="{53AF9801-EF27-4B55-A980-0A2034CF94B9}" type="presParOf" srcId="{1BE8506A-D6DF-40A0-A69B-237D83CF310C}" destId="{79DABA02-3116-4786-8877-6F049974582A}" srcOrd="0" destOrd="0" presId="urn:microsoft.com/office/officeart/2005/8/layout/hierarchy2"/>
    <dgm:cxn modelId="{611BDB7E-0A37-419A-B6AB-1F1F318251A0}" type="presParOf" srcId="{99F4C201-4B1E-40A3-B0B4-C92136DB1398}" destId="{B4C5FFAC-DB0B-45F4-BFF5-9FCFE53D75B1}" srcOrd="1" destOrd="0" presId="urn:microsoft.com/office/officeart/2005/8/layout/hierarchy2"/>
    <dgm:cxn modelId="{5A145FAB-46B6-42C8-A9CB-973EE5AF506B}" type="presParOf" srcId="{B4C5FFAC-DB0B-45F4-BFF5-9FCFE53D75B1}" destId="{99542D85-1CE4-48DF-8030-56FEE6CED9C7}" srcOrd="0" destOrd="0" presId="urn:microsoft.com/office/officeart/2005/8/layout/hierarchy2"/>
    <dgm:cxn modelId="{B8E2E7B9-0A21-43F9-AABB-B825ABEA122A}" type="presParOf" srcId="{B4C5FFAC-DB0B-45F4-BFF5-9FCFE53D75B1}" destId="{096FAA58-A2AA-46A7-BDC7-5566BD7B7891}" srcOrd="1" destOrd="0" presId="urn:microsoft.com/office/officeart/2005/8/layout/hierarchy2"/>
    <dgm:cxn modelId="{7B801997-06DF-49D8-81EA-5A4C5724BC85}" type="presParOf" srcId="{99F4C201-4B1E-40A3-B0B4-C92136DB1398}" destId="{384B040D-4676-4B31-84E6-39FA3C14B6E8}" srcOrd="2" destOrd="0" presId="urn:microsoft.com/office/officeart/2005/8/layout/hierarchy2"/>
    <dgm:cxn modelId="{FFCD8452-65EB-4979-B3BB-D184CD0E1C80}" type="presParOf" srcId="{384B040D-4676-4B31-84E6-39FA3C14B6E8}" destId="{D171CA6A-F592-4AC5-A364-18A7D00CFB8A}" srcOrd="0" destOrd="0" presId="urn:microsoft.com/office/officeart/2005/8/layout/hierarchy2"/>
    <dgm:cxn modelId="{360BC877-89A5-4ED6-B8C9-E3551119D155}" type="presParOf" srcId="{99F4C201-4B1E-40A3-B0B4-C92136DB1398}" destId="{82A0AC2E-B295-41C0-BFD7-DACD65B7E57D}" srcOrd="3" destOrd="0" presId="urn:microsoft.com/office/officeart/2005/8/layout/hierarchy2"/>
    <dgm:cxn modelId="{83B53F87-6ADA-48C5-A7E7-003BA126CC37}" type="presParOf" srcId="{82A0AC2E-B295-41C0-BFD7-DACD65B7E57D}" destId="{A43124D9-5D0A-4474-8B99-0FE74A3E216F}" srcOrd="0" destOrd="0" presId="urn:microsoft.com/office/officeart/2005/8/layout/hierarchy2"/>
    <dgm:cxn modelId="{D8AD0863-EE6E-4B30-AB14-E2A366184E6A}" type="presParOf" srcId="{82A0AC2E-B295-41C0-BFD7-DACD65B7E57D}" destId="{3000D320-CF66-4716-897C-55AF09AED74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AE827A-3A5E-4261-A7B3-B7049C2FF53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FDC842A-89D2-4AAD-8177-21FC2CF90D80}">
      <dgm:prSet phldrT="[文本]"/>
      <dgm:spPr>
        <a:solidFill>
          <a:srgbClr val="00B0F0"/>
        </a:solidFill>
      </dgm:spPr>
      <dgm:t>
        <a:bodyPr/>
        <a:lstStyle/>
        <a:p>
          <a:r>
            <a:rPr lang="zh-CN" altLang="en-US" dirty="0" smtClean="0">
              <a:latin typeface="黑体" pitchFamily="2" charset="-122"/>
            </a:rPr>
            <a:t>应用层协议</a:t>
          </a:r>
          <a:endParaRPr lang="zh-CN" altLang="en-US" dirty="0"/>
        </a:p>
      </dgm:t>
    </dgm:pt>
    <dgm:pt modelId="{988FD049-0EEE-4948-A2EE-E083FCEC87E2}" type="parTrans" cxnId="{96638144-8199-45D0-A692-5E38B4902935}">
      <dgm:prSet/>
      <dgm:spPr/>
      <dgm:t>
        <a:bodyPr/>
        <a:lstStyle/>
        <a:p>
          <a:endParaRPr lang="zh-CN" altLang="en-US"/>
        </a:p>
      </dgm:t>
    </dgm:pt>
    <dgm:pt modelId="{EBE7F138-AA52-40F6-9584-47982B86A196}" type="sibTrans" cxnId="{96638144-8199-45D0-A692-5E38B4902935}">
      <dgm:prSet/>
      <dgm:spPr/>
      <dgm:t>
        <a:bodyPr/>
        <a:lstStyle/>
        <a:p>
          <a:endParaRPr lang="zh-CN" altLang="en-US"/>
        </a:p>
      </dgm:t>
    </dgm:pt>
    <dgm:pt modelId="{CB82058A-4687-47B5-962C-7AD39382F59B}">
      <dgm:prSet phldrT="[文本]"/>
      <dgm:spPr>
        <a:solidFill>
          <a:srgbClr val="92D050"/>
        </a:solidFill>
      </dgm:spPr>
      <dgm:t>
        <a:bodyPr/>
        <a:lstStyle/>
        <a:p>
          <a:r>
            <a:rPr lang="zh-CN" altLang="en-US" dirty="0" smtClean="0"/>
            <a:t>公开的</a:t>
          </a:r>
          <a:endParaRPr lang="zh-CN" altLang="en-US" dirty="0"/>
        </a:p>
      </dgm:t>
    </dgm:pt>
    <dgm:pt modelId="{0A76B771-0D8C-4205-83D5-DE9EDA6E7D13}" type="parTrans" cxnId="{7AA67789-5636-428A-A5CA-B4501ED46148}">
      <dgm:prSet/>
      <dgm:spPr/>
      <dgm:t>
        <a:bodyPr/>
        <a:lstStyle/>
        <a:p>
          <a:endParaRPr lang="zh-CN" altLang="en-US"/>
        </a:p>
      </dgm:t>
    </dgm:pt>
    <dgm:pt modelId="{46C2EC83-C6CA-4F43-92D1-7AF6AB927257}" type="sibTrans" cxnId="{7AA67789-5636-428A-A5CA-B4501ED46148}">
      <dgm:prSet/>
      <dgm:spPr/>
      <dgm:t>
        <a:bodyPr/>
        <a:lstStyle/>
        <a:p>
          <a:endParaRPr lang="zh-CN" altLang="en-US"/>
        </a:p>
      </dgm:t>
    </dgm:pt>
    <dgm:pt modelId="{05FAA878-6B48-4474-8911-4CA5E76AE848}">
      <dgm:prSet phldrT="[文本]"/>
      <dgm:spPr>
        <a:solidFill>
          <a:srgbClr val="FFC000"/>
        </a:solidFill>
      </dgm:spPr>
      <dgm:t>
        <a:bodyPr/>
        <a:lstStyle/>
        <a:p>
          <a:r>
            <a:rPr lang="en-US" altLang="zh-CN" dirty="0" smtClean="0"/>
            <a:t>HTTP</a:t>
          </a:r>
          <a:endParaRPr lang="zh-CN" altLang="en-US" dirty="0"/>
        </a:p>
      </dgm:t>
    </dgm:pt>
    <dgm:pt modelId="{CE04B8C1-FF51-40BD-AD7A-F137142CE6AE}" type="parTrans" cxnId="{12D7068F-B566-4A32-AD98-7F8D312B8387}">
      <dgm:prSet/>
      <dgm:spPr/>
      <dgm:t>
        <a:bodyPr/>
        <a:lstStyle/>
        <a:p>
          <a:endParaRPr lang="zh-CN" altLang="en-US"/>
        </a:p>
      </dgm:t>
    </dgm:pt>
    <dgm:pt modelId="{6D01E82F-E0D3-494B-8644-1B860EFAA1F6}" type="sibTrans" cxnId="{12D7068F-B566-4A32-AD98-7F8D312B8387}">
      <dgm:prSet/>
      <dgm:spPr/>
      <dgm:t>
        <a:bodyPr/>
        <a:lstStyle/>
        <a:p>
          <a:endParaRPr lang="zh-CN" altLang="en-US"/>
        </a:p>
      </dgm:t>
    </dgm:pt>
    <dgm:pt modelId="{CEEDB9AF-DA85-4072-801D-B13203A68912}">
      <dgm:prSet phldrT="[文本]"/>
      <dgm:spPr>
        <a:solidFill>
          <a:srgbClr val="FFC000"/>
        </a:solidFill>
      </dgm:spPr>
      <dgm:t>
        <a:bodyPr/>
        <a:lstStyle/>
        <a:p>
          <a:r>
            <a:rPr lang="en-US" altLang="zh-CN" dirty="0" smtClean="0"/>
            <a:t>FTP</a:t>
          </a:r>
          <a:endParaRPr lang="zh-CN" altLang="en-US" dirty="0"/>
        </a:p>
      </dgm:t>
    </dgm:pt>
    <dgm:pt modelId="{CF3764B8-6A0B-4E64-B0C4-411580DE1727}" type="parTrans" cxnId="{6931F14C-D628-47CC-8B33-0204D97A9A96}">
      <dgm:prSet/>
      <dgm:spPr/>
      <dgm:t>
        <a:bodyPr/>
        <a:lstStyle/>
        <a:p>
          <a:endParaRPr lang="zh-CN" altLang="en-US"/>
        </a:p>
      </dgm:t>
    </dgm:pt>
    <dgm:pt modelId="{C8273005-6439-4A47-A900-22D00F96214F}" type="sibTrans" cxnId="{6931F14C-D628-47CC-8B33-0204D97A9A96}">
      <dgm:prSet/>
      <dgm:spPr/>
      <dgm:t>
        <a:bodyPr/>
        <a:lstStyle/>
        <a:p>
          <a:endParaRPr lang="zh-CN" altLang="en-US"/>
        </a:p>
      </dgm:t>
    </dgm:pt>
    <dgm:pt modelId="{518742C9-016D-47C1-AFA3-E98B8F031B3B}">
      <dgm:prSet phldrT="[文本]"/>
      <dgm:spPr>
        <a:solidFill>
          <a:srgbClr val="92D050"/>
        </a:solidFill>
      </dgm:spPr>
      <dgm:t>
        <a:bodyPr/>
        <a:lstStyle/>
        <a:p>
          <a:r>
            <a:rPr lang="zh-CN" altLang="en-US" dirty="0" smtClean="0"/>
            <a:t>专用的</a:t>
          </a:r>
          <a:endParaRPr lang="zh-CN" altLang="en-US" dirty="0"/>
        </a:p>
      </dgm:t>
    </dgm:pt>
    <dgm:pt modelId="{322D60EC-8C86-4FB7-91D4-8AFDDF288B0D}" type="parTrans" cxnId="{3A4FC125-A60C-4917-A0EF-466B1EBEEE6A}">
      <dgm:prSet/>
      <dgm:spPr/>
      <dgm:t>
        <a:bodyPr/>
        <a:lstStyle/>
        <a:p>
          <a:endParaRPr lang="zh-CN" altLang="en-US"/>
        </a:p>
      </dgm:t>
    </dgm:pt>
    <dgm:pt modelId="{DDEE28C0-639C-4FCE-A8F9-1E5E175021F2}" type="sibTrans" cxnId="{3A4FC125-A60C-4917-A0EF-466B1EBEEE6A}">
      <dgm:prSet/>
      <dgm:spPr/>
      <dgm:t>
        <a:bodyPr/>
        <a:lstStyle/>
        <a:p>
          <a:endParaRPr lang="zh-CN" altLang="en-US"/>
        </a:p>
      </dgm:t>
    </dgm:pt>
    <dgm:pt modelId="{8CE8B491-D8F9-4026-99CD-FF3E3E587F07}">
      <dgm:prSet phldrT="[文本]"/>
      <dgm:spPr>
        <a:solidFill>
          <a:srgbClr val="FFC000"/>
        </a:solidFill>
      </dgm:spPr>
      <dgm:t>
        <a:bodyPr/>
        <a:lstStyle/>
        <a:p>
          <a:r>
            <a:rPr lang="en-US" altLang="zh-CN" dirty="0" smtClean="0"/>
            <a:t>P2P</a:t>
          </a:r>
          <a:endParaRPr lang="zh-CN" altLang="en-US" dirty="0"/>
        </a:p>
      </dgm:t>
    </dgm:pt>
    <dgm:pt modelId="{90335657-203A-4D56-9731-65409F1A45EC}" type="parTrans" cxnId="{5CE8B119-BA54-4E35-B96C-92881F2F784D}">
      <dgm:prSet/>
      <dgm:spPr/>
      <dgm:t>
        <a:bodyPr/>
        <a:lstStyle/>
        <a:p>
          <a:endParaRPr lang="zh-CN" altLang="en-US"/>
        </a:p>
      </dgm:t>
    </dgm:pt>
    <dgm:pt modelId="{05209A97-F08C-41A7-B57E-A607AF795A7E}" type="sibTrans" cxnId="{5CE8B119-BA54-4E35-B96C-92881F2F784D}">
      <dgm:prSet/>
      <dgm:spPr/>
      <dgm:t>
        <a:bodyPr/>
        <a:lstStyle/>
        <a:p>
          <a:endParaRPr lang="zh-CN" altLang="en-US"/>
        </a:p>
      </dgm:t>
    </dgm:pt>
    <dgm:pt modelId="{D31DA6B6-9A77-40C4-AFA2-1B09D2BEE74B}" type="pres">
      <dgm:prSet presAssocID="{3CAE827A-3A5E-4261-A7B3-B7049C2FF531}" presName="diagram" presStyleCnt="0">
        <dgm:presLayoutVars>
          <dgm:chPref val="1"/>
          <dgm:dir/>
          <dgm:animOne val="branch"/>
          <dgm:animLvl val="lvl"/>
          <dgm:resizeHandles val="exact"/>
        </dgm:presLayoutVars>
      </dgm:prSet>
      <dgm:spPr/>
      <dgm:t>
        <a:bodyPr/>
        <a:lstStyle/>
        <a:p>
          <a:endParaRPr lang="zh-CN" altLang="en-US"/>
        </a:p>
      </dgm:t>
    </dgm:pt>
    <dgm:pt modelId="{4763F7EB-43BE-4D51-AA21-14A64058F4E8}" type="pres">
      <dgm:prSet presAssocID="{9FDC842A-89D2-4AAD-8177-21FC2CF90D80}" presName="root1" presStyleCnt="0"/>
      <dgm:spPr/>
    </dgm:pt>
    <dgm:pt modelId="{E505266F-52A8-4B8F-9734-67D4C0113EFB}" type="pres">
      <dgm:prSet presAssocID="{9FDC842A-89D2-4AAD-8177-21FC2CF90D80}" presName="LevelOneTextNode" presStyleLbl="node0" presStyleIdx="0" presStyleCnt="1">
        <dgm:presLayoutVars>
          <dgm:chPref val="3"/>
        </dgm:presLayoutVars>
      </dgm:prSet>
      <dgm:spPr/>
      <dgm:t>
        <a:bodyPr/>
        <a:lstStyle/>
        <a:p>
          <a:endParaRPr lang="zh-CN" altLang="en-US"/>
        </a:p>
      </dgm:t>
    </dgm:pt>
    <dgm:pt modelId="{FC1D160F-D51C-4C82-A1BA-D15845299083}" type="pres">
      <dgm:prSet presAssocID="{9FDC842A-89D2-4AAD-8177-21FC2CF90D80}" presName="level2hierChild" presStyleCnt="0"/>
      <dgm:spPr/>
    </dgm:pt>
    <dgm:pt modelId="{920F8F24-B80F-442E-9F39-7D81996ECAB3}" type="pres">
      <dgm:prSet presAssocID="{0A76B771-0D8C-4205-83D5-DE9EDA6E7D13}" presName="conn2-1" presStyleLbl="parChTrans1D2" presStyleIdx="0" presStyleCnt="2"/>
      <dgm:spPr/>
      <dgm:t>
        <a:bodyPr/>
        <a:lstStyle/>
        <a:p>
          <a:endParaRPr lang="zh-CN" altLang="en-US"/>
        </a:p>
      </dgm:t>
    </dgm:pt>
    <dgm:pt modelId="{5C990C3A-AEC8-4EDA-B719-B19386975349}" type="pres">
      <dgm:prSet presAssocID="{0A76B771-0D8C-4205-83D5-DE9EDA6E7D13}" presName="connTx" presStyleLbl="parChTrans1D2" presStyleIdx="0" presStyleCnt="2"/>
      <dgm:spPr/>
      <dgm:t>
        <a:bodyPr/>
        <a:lstStyle/>
        <a:p>
          <a:endParaRPr lang="zh-CN" altLang="en-US"/>
        </a:p>
      </dgm:t>
    </dgm:pt>
    <dgm:pt modelId="{CDBEF8F1-4385-4198-8C97-CA01AD1143A5}" type="pres">
      <dgm:prSet presAssocID="{CB82058A-4687-47B5-962C-7AD39382F59B}" presName="root2" presStyleCnt="0"/>
      <dgm:spPr/>
    </dgm:pt>
    <dgm:pt modelId="{591EFB60-991B-4354-9D92-4D839262AADE}" type="pres">
      <dgm:prSet presAssocID="{CB82058A-4687-47B5-962C-7AD39382F59B}" presName="LevelTwoTextNode" presStyleLbl="node2" presStyleIdx="0" presStyleCnt="2">
        <dgm:presLayoutVars>
          <dgm:chPref val="3"/>
        </dgm:presLayoutVars>
      </dgm:prSet>
      <dgm:spPr/>
      <dgm:t>
        <a:bodyPr/>
        <a:lstStyle/>
        <a:p>
          <a:endParaRPr lang="zh-CN" altLang="en-US"/>
        </a:p>
      </dgm:t>
    </dgm:pt>
    <dgm:pt modelId="{ABB7999C-D693-4101-AA1F-F7A243DF4FE8}" type="pres">
      <dgm:prSet presAssocID="{CB82058A-4687-47B5-962C-7AD39382F59B}" presName="level3hierChild" presStyleCnt="0"/>
      <dgm:spPr/>
    </dgm:pt>
    <dgm:pt modelId="{FB187BB0-5276-4AB8-B225-14AC6AA3D3E6}" type="pres">
      <dgm:prSet presAssocID="{CE04B8C1-FF51-40BD-AD7A-F137142CE6AE}" presName="conn2-1" presStyleLbl="parChTrans1D3" presStyleIdx="0" presStyleCnt="3"/>
      <dgm:spPr/>
      <dgm:t>
        <a:bodyPr/>
        <a:lstStyle/>
        <a:p>
          <a:endParaRPr lang="zh-CN" altLang="en-US"/>
        </a:p>
      </dgm:t>
    </dgm:pt>
    <dgm:pt modelId="{F1387539-8701-4582-89E6-8D969B2F7C08}" type="pres">
      <dgm:prSet presAssocID="{CE04B8C1-FF51-40BD-AD7A-F137142CE6AE}" presName="connTx" presStyleLbl="parChTrans1D3" presStyleIdx="0" presStyleCnt="3"/>
      <dgm:spPr/>
      <dgm:t>
        <a:bodyPr/>
        <a:lstStyle/>
        <a:p>
          <a:endParaRPr lang="zh-CN" altLang="en-US"/>
        </a:p>
      </dgm:t>
    </dgm:pt>
    <dgm:pt modelId="{7F7217C4-5BE2-440D-8FBD-3A4DDB57133B}" type="pres">
      <dgm:prSet presAssocID="{05FAA878-6B48-4474-8911-4CA5E76AE848}" presName="root2" presStyleCnt="0"/>
      <dgm:spPr/>
    </dgm:pt>
    <dgm:pt modelId="{203CAA2C-AF29-48A9-81D7-D83238671A59}" type="pres">
      <dgm:prSet presAssocID="{05FAA878-6B48-4474-8911-4CA5E76AE848}" presName="LevelTwoTextNode" presStyleLbl="node3" presStyleIdx="0" presStyleCnt="3">
        <dgm:presLayoutVars>
          <dgm:chPref val="3"/>
        </dgm:presLayoutVars>
      </dgm:prSet>
      <dgm:spPr/>
      <dgm:t>
        <a:bodyPr/>
        <a:lstStyle/>
        <a:p>
          <a:endParaRPr lang="zh-CN" altLang="en-US"/>
        </a:p>
      </dgm:t>
    </dgm:pt>
    <dgm:pt modelId="{C2DCAD2A-89FC-4AD5-9A21-B2A8DF330EE1}" type="pres">
      <dgm:prSet presAssocID="{05FAA878-6B48-4474-8911-4CA5E76AE848}" presName="level3hierChild" presStyleCnt="0"/>
      <dgm:spPr/>
    </dgm:pt>
    <dgm:pt modelId="{E2DABF8D-3A13-431F-9EC7-EE81C6046791}" type="pres">
      <dgm:prSet presAssocID="{CF3764B8-6A0B-4E64-B0C4-411580DE1727}" presName="conn2-1" presStyleLbl="parChTrans1D3" presStyleIdx="1" presStyleCnt="3"/>
      <dgm:spPr/>
      <dgm:t>
        <a:bodyPr/>
        <a:lstStyle/>
        <a:p>
          <a:endParaRPr lang="zh-CN" altLang="en-US"/>
        </a:p>
      </dgm:t>
    </dgm:pt>
    <dgm:pt modelId="{2BEE0721-F261-4EB4-85C0-62D2B8AB4B79}" type="pres">
      <dgm:prSet presAssocID="{CF3764B8-6A0B-4E64-B0C4-411580DE1727}" presName="connTx" presStyleLbl="parChTrans1D3" presStyleIdx="1" presStyleCnt="3"/>
      <dgm:spPr/>
      <dgm:t>
        <a:bodyPr/>
        <a:lstStyle/>
        <a:p>
          <a:endParaRPr lang="zh-CN" altLang="en-US"/>
        </a:p>
      </dgm:t>
    </dgm:pt>
    <dgm:pt modelId="{3039E661-EF70-4F74-AB5C-E7ADB52DD868}" type="pres">
      <dgm:prSet presAssocID="{CEEDB9AF-DA85-4072-801D-B13203A68912}" presName="root2" presStyleCnt="0"/>
      <dgm:spPr/>
    </dgm:pt>
    <dgm:pt modelId="{1626DEEC-DBF4-4973-BCE7-1BC5369AA1FB}" type="pres">
      <dgm:prSet presAssocID="{CEEDB9AF-DA85-4072-801D-B13203A68912}" presName="LevelTwoTextNode" presStyleLbl="node3" presStyleIdx="1" presStyleCnt="3">
        <dgm:presLayoutVars>
          <dgm:chPref val="3"/>
        </dgm:presLayoutVars>
      </dgm:prSet>
      <dgm:spPr/>
      <dgm:t>
        <a:bodyPr/>
        <a:lstStyle/>
        <a:p>
          <a:endParaRPr lang="zh-CN" altLang="en-US"/>
        </a:p>
      </dgm:t>
    </dgm:pt>
    <dgm:pt modelId="{C9A6BED7-2779-4AD9-A61E-DD0212C9BD32}" type="pres">
      <dgm:prSet presAssocID="{CEEDB9AF-DA85-4072-801D-B13203A68912}" presName="level3hierChild" presStyleCnt="0"/>
      <dgm:spPr/>
    </dgm:pt>
    <dgm:pt modelId="{08EEA683-E2CE-4DB8-8455-CDE49B84C307}" type="pres">
      <dgm:prSet presAssocID="{322D60EC-8C86-4FB7-91D4-8AFDDF288B0D}" presName="conn2-1" presStyleLbl="parChTrans1D2" presStyleIdx="1" presStyleCnt="2"/>
      <dgm:spPr/>
      <dgm:t>
        <a:bodyPr/>
        <a:lstStyle/>
        <a:p>
          <a:endParaRPr lang="zh-CN" altLang="en-US"/>
        </a:p>
      </dgm:t>
    </dgm:pt>
    <dgm:pt modelId="{5D8BA377-C836-4D66-8B00-6EAA150CE631}" type="pres">
      <dgm:prSet presAssocID="{322D60EC-8C86-4FB7-91D4-8AFDDF288B0D}" presName="connTx" presStyleLbl="parChTrans1D2" presStyleIdx="1" presStyleCnt="2"/>
      <dgm:spPr/>
      <dgm:t>
        <a:bodyPr/>
        <a:lstStyle/>
        <a:p>
          <a:endParaRPr lang="zh-CN" altLang="en-US"/>
        </a:p>
      </dgm:t>
    </dgm:pt>
    <dgm:pt modelId="{9A49E82C-EA65-476F-BE62-246050451966}" type="pres">
      <dgm:prSet presAssocID="{518742C9-016D-47C1-AFA3-E98B8F031B3B}" presName="root2" presStyleCnt="0"/>
      <dgm:spPr/>
    </dgm:pt>
    <dgm:pt modelId="{6E672B72-DD37-4167-AAD7-5D949F8B579A}" type="pres">
      <dgm:prSet presAssocID="{518742C9-016D-47C1-AFA3-E98B8F031B3B}" presName="LevelTwoTextNode" presStyleLbl="node2" presStyleIdx="1" presStyleCnt="2">
        <dgm:presLayoutVars>
          <dgm:chPref val="3"/>
        </dgm:presLayoutVars>
      </dgm:prSet>
      <dgm:spPr/>
      <dgm:t>
        <a:bodyPr/>
        <a:lstStyle/>
        <a:p>
          <a:endParaRPr lang="zh-CN" altLang="en-US"/>
        </a:p>
      </dgm:t>
    </dgm:pt>
    <dgm:pt modelId="{FBEB9833-ACE7-406D-A0DA-684D7C419D19}" type="pres">
      <dgm:prSet presAssocID="{518742C9-016D-47C1-AFA3-E98B8F031B3B}" presName="level3hierChild" presStyleCnt="0"/>
      <dgm:spPr/>
    </dgm:pt>
    <dgm:pt modelId="{A38449A8-B7E5-4C5B-AD42-3061E4A234BD}" type="pres">
      <dgm:prSet presAssocID="{90335657-203A-4D56-9731-65409F1A45EC}" presName="conn2-1" presStyleLbl="parChTrans1D3" presStyleIdx="2" presStyleCnt="3"/>
      <dgm:spPr/>
      <dgm:t>
        <a:bodyPr/>
        <a:lstStyle/>
        <a:p>
          <a:endParaRPr lang="zh-CN" altLang="en-US"/>
        </a:p>
      </dgm:t>
    </dgm:pt>
    <dgm:pt modelId="{7FB9E8FF-BDFB-479F-9FB7-C3C3AD0AFE47}" type="pres">
      <dgm:prSet presAssocID="{90335657-203A-4D56-9731-65409F1A45EC}" presName="connTx" presStyleLbl="parChTrans1D3" presStyleIdx="2" presStyleCnt="3"/>
      <dgm:spPr/>
      <dgm:t>
        <a:bodyPr/>
        <a:lstStyle/>
        <a:p>
          <a:endParaRPr lang="zh-CN" altLang="en-US"/>
        </a:p>
      </dgm:t>
    </dgm:pt>
    <dgm:pt modelId="{227F67CC-F126-49AB-92F6-8A305D0F3C09}" type="pres">
      <dgm:prSet presAssocID="{8CE8B491-D8F9-4026-99CD-FF3E3E587F07}" presName="root2" presStyleCnt="0"/>
      <dgm:spPr/>
    </dgm:pt>
    <dgm:pt modelId="{53A6BCAB-6404-46F2-85F7-2B9FC87167E6}" type="pres">
      <dgm:prSet presAssocID="{8CE8B491-D8F9-4026-99CD-FF3E3E587F07}" presName="LevelTwoTextNode" presStyleLbl="node3" presStyleIdx="2" presStyleCnt="3">
        <dgm:presLayoutVars>
          <dgm:chPref val="3"/>
        </dgm:presLayoutVars>
      </dgm:prSet>
      <dgm:spPr/>
      <dgm:t>
        <a:bodyPr/>
        <a:lstStyle/>
        <a:p>
          <a:endParaRPr lang="zh-CN" altLang="en-US"/>
        </a:p>
      </dgm:t>
    </dgm:pt>
    <dgm:pt modelId="{2A692E89-703C-492A-B7A1-BD48384F4F10}" type="pres">
      <dgm:prSet presAssocID="{8CE8B491-D8F9-4026-99CD-FF3E3E587F07}" presName="level3hierChild" presStyleCnt="0"/>
      <dgm:spPr/>
    </dgm:pt>
  </dgm:ptLst>
  <dgm:cxnLst>
    <dgm:cxn modelId="{EF405E50-8FD1-4781-B830-FBC52A01E0EC}" type="presOf" srcId="{CE04B8C1-FF51-40BD-AD7A-F137142CE6AE}" destId="{FB187BB0-5276-4AB8-B225-14AC6AA3D3E6}" srcOrd="0" destOrd="0" presId="urn:microsoft.com/office/officeart/2005/8/layout/hierarchy2"/>
    <dgm:cxn modelId="{1A98B57D-9E66-4F99-995E-8E6312850776}" type="presOf" srcId="{0A76B771-0D8C-4205-83D5-DE9EDA6E7D13}" destId="{5C990C3A-AEC8-4EDA-B719-B19386975349}" srcOrd="1" destOrd="0" presId="urn:microsoft.com/office/officeart/2005/8/layout/hierarchy2"/>
    <dgm:cxn modelId="{ED175D0E-6A21-41EC-8DC7-A996EC9B6E0A}" type="presOf" srcId="{90335657-203A-4D56-9731-65409F1A45EC}" destId="{A38449A8-B7E5-4C5B-AD42-3061E4A234BD}" srcOrd="0" destOrd="0" presId="urn:microsoft.com/office/officeart/2005/8/layout/hierarchy2"/>
    <dgm:cxn modelId="{798F6F47-BEF6-49D0-8B5E-86A99A3AE811}" type="presOf" srcId="{CF3764B8-6A0B-4E64-B0C4-411580DE1727}" destId="{2BEE0721-F261-4EB4-85C0-62D2B8AB4B79}" srcOrd="1" destOrd="0" presId="urn:microsoft.com/office/officeart/2005/8/layout/hierarchy2"/>
    <dgm:cxn modelId="{62792452-4C2E-41CA-9A18-B7110CFFC723}" type="presOf" srcId="{CE04B8C1-FF51-40BD-AD7A-F137142CE6AE}" destId="{F1387539-8701-4582-89E6-8D969B2F7C08}" srcOrd="1" destOrd="0" presId="urn:microsoft.com/office/officeart/2005/8/layout/hierarchy2"/>
    <dgm:cxn modelId="{3A4FC125-A60C-4917-A0EF-466B1EBEEE6A}" srcId="{9FDC842A-89D2-4AAD-8177-21FC2CF90D80}" destId="{518742C9-016D-47C1-AFA3-E98B8F031B3B}" srcOrd="1" destOrd="0" parTransId="{322D60EC-8C86-4FB7-91D4-8AFDDF288B0D}" sibTransId="{DDEE28C0-639C-4FCE-A8F9-1E5E175021F2}"/>
    <dgm:cxn modelId="{4FE65A62-BC5E-444F-A254-77B89D8BAEE9}" type="presOf" srcId="{CEEDB9AF-DA85-4072-801D-B13203A68912}" destId="{1626DEEC-DBF4-4973-BCE7-1BC5369AA1FB}" srcOrd="0" destOrd="0" presId="urn:microsoft.com/office/officeart/2005/8/layout/hierarchy2"/>
    <dgm:cxn modelId="{5DBA31BD-C811-407A-8D1C-AFFE9797246A}" type="presOf" srcId="{0A76B771-0D8C-4205-83D5-DE9EDA6E7D13}" destId="{920F8F24-B80F-442E-9F39-7D81996ECAB3}" srcOrd="0" destOrd="0" presId="urn:microsoft.com/office/officeart/2005/8/layout/hierarchy2"/>
    <dgm:cxn modelId="{BE11FF81-3B34-4409-9221-0CF3252A0160}" type="presOf" srcId="{05FAA878-6B48-4474-8911-4CA5E76AE848}" destId="{203CAA2C-AF29-48A9-81D7-D83238671A59}" srcOrd="0" destOrd="0" presId="urn:microsoft.com/office/officeart/2005/8/layout/hierarchy2"/>
    <dgm:cxn modelId="{D51983C8-75AD-4892-9ED6-639E3D9E37EA}" type="presOf" srcId="{CB82058A-4687-47B5-962C-7AD39382F59B}" destId="{591EFB60-991B-4354-9D92-4D839262AADE}" srcOrd="0" destOrd="0" presId="urn:microsoft.com/office/officeart/2005/8/layout/hierarchy2"/>
    <dgm:cxn modelId="{12D7068F-B566-4A32-AD98-7F8D312B8387}" srcId="{CB82058A-4687-47B5-962C-7AD39382F59B}" destId="{05FAA878-6B48-4474-8911-4CA5E76AE848}" srcOrd="0" destOrd="0" parTransId="{CE04B8C1-FF51-40BD-AD7A-F137142CE6AE}" sibTransId="{6D01E82F-E0D3-494B-8644-1B860EFAA1F6}"/>
    <dgm:cxn modelId="{F411DD2C-A61E-4426-BFA0-CB9977586FD3}" type="presOf" srcId="{CF3764B8-6A0B-4E64-B0C4-411580DE1727}" destId="{E2DABF8D-3A13-431F-9EC7-EE81C6046791}" srcOrd="0" destOrd="0" presId="urn:microsoft.com/office/officeart/2005/8/layout/hierarchy2"/>
    <dgm:cxn modelId="{5CE8B119-BA54-4E35-B96C-92881F2F784D}" srcId="{518742C9-016D-47C1-AFA3-E98B8F031B3B}" destId="{8CE8B491-D8F9-4026-99CD-FF3E3E587F07}" srcOrd="0" destOrd="0" parTransId="{90335657-203A-4D56-9731-65409F1A45EC}" sibTransId="{05209A97-F08C-41A7-B57E-A607AF795A7E}"/>
    <dgm:cxn modelId="{0899AD3E-DD76-46BF-987F-E80ED850A80B}" type="presOf" srcId="{90335657-203A-4D56-9731-65409F1A45EC}" destId="{7FB9E8FF-BDFB-479F-9FB7-C3C3AD0AFE47}" srcOrd="1" destOrd="0" presId="urn:microsoft.com/office/officeart/2005/8/layout/hierarchy2"/>
    <dgm:cxn modelId="{7AA67789-5636-428A-A5CA-B4501ED46148}" srcId="{9FDC842A-89D2-4AAD-8177-21FC2CF90D80}" destId="{CB82058A-4687-47B5-962C-7AD39382F59B}" srcOrd="0" destOrd="0" parTransId="{0A76B771-0D8C-4205-83D5-DE9EDA6E7D13}" sibTransId="{46C2EC83-C6CA-4F43-92D1-7AF6AB927257}"/>
    <dgm:cxn modelId="{21B8603A-A079-449E-B758-DA4BB27D26AE}" type="presOf" srcId="{322D60EC-8C86-4FB7-91D4-8AFDDF288B0D}" destId="{08EEA683-E2CE-4DB8-8455-CDE49B84C307}" srcOrd="0" destOrd="0" presId="urn:microsoft.com/office/officeart/2005/8/layout/hierarchy2"/>
    <dgm:cxn modelId="{3FD0F1FB-71A4-4833-86A7-8B0D17AFEDB0}" type="presOf" srcId="{8CE8B491-D8F9-4026-99CD-FF3E3E587F07}" destId="{53A6BCAB-6404-46F2-85F7-2B9FC87167E6}" srcOrd="0" destOrd="0" presId="urn:microsoft.com/office/officeart/2005/8/layout/hierarchy2"/>
    <dgm:cxn modelId="{61B2DB62-90FA-48F2-9CF3-71C171F90668}" type="presOf" srcId="{518742C9-016D-47C1-AFA3-E98B8F031B3B}" destId="{6E672B72-DD37-4167-AAD7-5D949F8B579A}" srcOrd="0" destOrd="0" presId="urn:microsoft.com/office/officeart/2005/8/layout/hierarchy2"/>
    <dgm:cxn modelId="{96638144-8199-45D0-A692-5E38B4902935}" srcId="{3CAE827A-3A5E-4261-A7B3-B7049C2FF531}" destId="{9FDC842A-89D2-4AAD-8177-21FC2CF90D80}" srcOrd="0" destOrd="0" parTransId="{988FD049-0EEE-4948-A2EE-E083FCEC87E2}" sibTransId="{EBE7F138-AA52-40F6-9584-47982B86A196}"/>
    <dgm:cxn modelId="{6931F14C-D628-47CC-8B33-0204D97A9A96}" srcId="{CB82058A-4687-47B5-962C-7AD39382F59B}" destId="{CEEDB9AF-DA85-4072-801D-B13203A68912}" srcOrd="1" destOrd="0" parTransId="{CF3764B8-6A0B-4E64-B0C4-411580DE1727}" sibTransId="{C8273005-6439-4A47-A900-22D00F96214F}"/>
    <dgm:cxn modelId="{9AD9294D-5A95-4D6E-9B75-A84F07F9A3B1}" type="presOf" srcId="{322D60EC-8C86-4FB7-91D4-8AFDDF288B0D}" destId="{5D8BA377-C836-4D66-8B00-6EAA150CE631}" srcOrd="1" destOrd="0" presId="urn:microsoft.com/office/officeart/2005/8/layout/hierarchy2"/>
    <dgm:cxn modelId="{4035869D-0EC8-4439-84C8-FDCE2F8F5F3E}" type="presOf" srcId="{9FDC842A-89D2-4AAD-8177-21FC2CF90D80}" destId="{E505266F-52A8-4B8F-9734-67D4C0113EFB}" srcOrd="0" destOrd="0" presId="urn:microsoft.com/office/officeart/2005/8/layout/hierarchy2"/>
    <dgm:cxn modelId="{97784B05-8091-400D-A428-A98EB9F75420}" type="presOf" srcId="{3CAE827A-3A5E-4261-A7B3-B7049C2FF531}" destId="{D31DA6B6-9A77-40C4-AFA2-1B09D2BEE74B}" srcOrd="0" destOrd="0" presId="urn:microsoft.com/office/officeart/2005/8/layout/hierarchy2"/>
    <dgm:cxn modelId="{77C63A46-C068-4127-9DFF-9A8AA301718A}" type="presParOf" srcId="{D31DA6B6-9A77-40C4-AFA2-1B09D2BEE74B}" destId="{4763F7EB-43BE-4D51-AA21-14A64058F4E8}" srcOrd="0" destOrd="0" presId="urn:microsoft.com/office/officeart/2005/8/layout/hierarchy2"/>
    <dgm:cxn modelId="{1AE4DF12-B5FF-430A-8B67-EE828EC8932B}" type="presParOf" srcId="{4763F7EB-43BE-4D51-AA21-14A64058F4E8}" destId="{E505266F-52A8-4B8F-9734-67D4C0113EFB}" srcOrd="0" destOrd="0" presId="urn:microsoft.com/office/officeart/2005/8/layout/hierarchy2"/>
    <dgm:cxn modelId="{7AFF6D9E-894C-4409-B4A1-E2E08DEB8C0C}" type="presParOf" srcId="{4763F7EB-43BE-4D51-AA21-14A64058F4E8}" destId="{FC1D160F-D51C-4C82-A1BA-D15845299083}" srcOrd="1" destOrd="0" presId="urn:microsoft.com/office/officeart/2005/8/layout/hierarchy2"/>
    <dgm:cxn modelId="{0586AC6D-59CA-47C5-A0FF-6693BAFA0A03}" type="presParOf" srcId="{FC1D160F-D51C-4C82-A1BA-D15845299083}" destId="{920F8F24-B80F-442E-9F39-7D81996ECAB3}" srcOrd="0" destOrd="0" presId="urn:microsoft.com/office/officeart/2005/8/layout/hierarchy2"/>
    <dgm:cxn modelId="{2EDDB4FE-24E3-47B5-B0A6-EB66522185F7}" type="presParOf" srcId="{920F8F24-B80F-442E-9F39-7D81996ECAB3}" destId="{5C990C3A-AEC8-4EDA-B719-B19386975349}" srcOrd="0" destOrd="0" presId="urn:microsoft.com/office/officeart/2005/8/layout/hierarchy2"/>
    <dgm:cxn modelId="{574DBE1B-7550-4321-9826-E472B760F1D6}" type="presParOf" srcId="{FC1D160F-D51C-4C82-A1BA-D15845299083}" destId="{CDBEF8F1-4385-4198-8C97-CA01AD1143A5}" srcOrd="1" destOrd="0" presId="urn:microsoft.com/office/officeart/2005/8/layout/hierarchy2"/>
    <dgm:cxn modelId="{AC81446B-2483-4982-9501-CA371EFF07A3}" type="presParOf" srcId="{CDBEF8F1-4385-4198-8C97-CA01AD1143A5}" destId="{591EFB60-991B-4354-9D92-4D839262AADE}" srcOrd="0" destOrd="0" presId="urn:microsoft.com/office/officeart/2005/8/layout/hierarchy2"/>
    <dgm:cxn modelId="{065332D3-746A-47B7-A2B4-98E749BBAA7F}" type="presParOf" srcId="{CDBEF8F1-4385-4198-8C97-CA01AD1143A5}" destId="{ABB7999C-D693-4101-AA1F-F7A243DF4FE8}" srcOrd="1" destOrd="0" presId="urn:microsoft.com/office/officeart/2005/8/layout/hierarchy2"/>
    <dgm:cxn modelId="{89A5201A-F65C-4810-B48C-7474F55F2BB4}" type="presParOf" srcId="{ABB7999C-D693-4101-AA1F-F7A243DF4FE8}" destId="{FB187BB0-5276-4AB8-B225-14AC6AA3D3E6}" srcOrd="0" destOrd="0" presId="urn:microsoft.com/office/officeart/2005/8/layout/hierarchy2"/>
    <dgm:cxn modelId="{63D98E56-6572-4C47-BDD1-26902426F557}" type="presParOf" srcId="{FB187BB0-5276-4AB8-B225-14AC6AA3D3E6}" destId="{F1387539-8701-4582-89E6-8D969B2F7C08}" srcOrd="0" destOrd="0" presId="urn:microsoft.com/office/officeart/2005/8/layout/hierarchy2"/>
    <dgm:cxn modelId="{C599C897-FC71-44F2-8D4A-9CFDA9184584}" type="presParOf" srcId="{ABB7999C-D693-4101-AA1F-F7A243DF4FE8}" destId="{7F7217C4-5BE2-440D-8FBD-3A4DDB57133B}" srcOrd="1" destOrd="0" presId="urn:microsoft.com/office/officeart/2005/8/layout/hierarchy2"/>
    <dgm:cxn modelId="{895D21A3-AAFA-498F-91A3-369C6B0C55D5}" type="presParOf" srcId="{7F7217C4-5BE2-440D-8FBD-3A4DDB57133B}" destId="{203CAA2C-AF29-48A9-81D7-D83238671A59}" srcOrd="0" destOrd="0" presId="urn:microsoft.com/office/officeart/2005/8/layout/hierarchy2"/>
    <dgm:cxn modelId="{44B881C6-4E83-43D3-9CFA-67F0BAE7BF57}" type="presParOf" srcId="{7F7217C4-5BE2-440D-8FBD-3A4DDB57133B}" destId="{C2DCAD2A-89FC-4AD5-9A21-B2A8DF330EE1}" srcOrd="1" destOrd="0" presId="urn:microsoft.com/office/officeart/2005/8/layout/hierarchy2"/>
    <dgm:cxn modelId="{9A556A06-972D-4615-955B-89F1E3E37EE6}" type="presParOf" srcId="{ABB7999C-D693-4101-AA1F-F7A243DF4FE8}" destId="{E2DABF8D-3A13-431F-9EC7-EE81C6046791}" srcOrd="2" destOrd="0" presId="urn:microsoft.com/office/officeart/2005/8/layout/hierarchy2"/>
    <dgm:cxn modelId="{E260495D-0326-403A-A396-6B03AA20CA80}" type="presParOf" srcId="{E2DABF8D-3A13-431F-9EC7-EE81C6046791}" destId="{2BEE0721-F261-4EB4-85C0-62D2B8AB4B79}" srcOrd="0" destOrd="0" presId="urn:microsoft.com/office/officeart/2005/8/layout/hierarchy2"/>
    <dgm:cxn modelId="{9276938A-F74D-4590-A5DC-028713B603CE}" type="presParOf" srcId="{ABB7999C-D693-4101-AA1F-F7A243DF4FE8}" destId="{3039E661-EF70-4F74-AB5C-E7ADB52DD868}" srcOrd="3" destOrd="0" presId="urn:microsoft.com/office/officeart/2005/8/layout/hierarchy2"/>
    <dgm:cxn modelId="{FE7E0E0B-7EF0-4E00-8847-EF02927D3B16}" type="presParOf" srcId="{3039E661-EF70-4F74-AB5C-E7ADB52DD868}" destId="{1626DEEC-DBF4-4973-BCE7-1BC5369AA1FB}" srcOrd="0" destOrd="0" presId="urn:microsoft.com/office/officeart/2005/8/layout/hierarchy2"/>
    <dgm:cxn modelId="{920E3FE8-34EB-4338-B327-2B5DB6ABBA96}" type="presParOf" srcId="{3039E661-EF70-4F74-AB5C-E7ADB52DD868}" destId="{C9A6BED7-2779-4AD9-A61E-DD0212C9BD32}" srcOrd="1" destOrd="0" presId="urn:microsoft.com/office/officeart/2005/8/layout/hierarchy2"/>
    <dgm:cxn modelId="{88B8D6DA-2642-4722-9702-4E35C0ECE7DB}" type="presParOf" srcId="{FC1D160F-D51C-4C82-A1BA-D15845299083}" destId="{08EEA683-E2CE-4DB8-8455-CDE49B84C307}" srcOrd="2" destOrd="0" presId="urn:microsoft.com/office/officeart/2005/8/layout/hierarchy2"/>
    <dgm:cxn modelId="{E4F38BD1-7712-464B-B541-569FA8B04E6A}" type="presParOf" srcId="{08EEA683-E2CE-4DB8-8455-CDE49B84C307}" destId="{5D8BA377-C836-4D66-8B00-6EAA150CE631}" srcOrd="0" destOrd="0" presId="urn:microsoft.com/office/officeart/2005/8/layout/hierarchy2"/>
    <dgm:cxn modelId="{0DFB95B1-BBFA-457A-BD52-C8D9C1F157C7}" type="presParOf" srcId="{FC1D160F-D51C-4C82-A1BA-D15845299083}" destId="{9A49E82C-EA65-476F-BE62-246050451966}" srcOrd="3" destOrd="0" presId="urn:microsoft.com/office/officeart/2005/8/layout/hierarchy2"/>
    <dgm:cxn modelId="{F407B20C-62AC-4DF6-840F-E588F0705938}" type="presParOf" srcId="{9A49E82C-EA65-476F-BE62-246050451966}" destId="{6E672B72-DD37-4167-AAD7-5D949F8B579A}" srcOrd="0" destOrd="0" presId="urn:microsoft.com/office/officeart/2005/8/layout/hierarchy2"/>
    <dgm:cxn modelId="{21DDFA8B-24A7-4053-9416-DF76459B04FF}" type="presParOf" srcId="{9A49E82C-EA65-476F-BE62-246050451966}" destId="{FBEB9833-ACE7-406D-A0DA-684D7C419D19}" srcOrd="1" destOrd="0" presId="urn:microsoft.com/office/officeart/2005/8/layout/hierarchy2"/>
    <dgm:cxn modelId="{0B32C647-9092-4E26-96C8-B6F52FFCC036}" type="presParOf" srcId="{FBEB9833-ACE7-406D-A0DA-684D7C419D19}" destId="{A38449A8-B7E5-4C5B-AD42-3061E4A234BD}" srcOrd="0" destOrd="0" presId="urn:microsoft.com/office/officeart/2005/8/layout/hierarchy2"/>
    <dgm:cxn modelId="{C8D561D0-A18D-48A3-8709-2664AB523CD5}" type="presParOf" srcId="{A38449A8-B7E5-4C5B-AD42-3061E4A234BD}" destId="{7FB9E8FF-BDFB-479F-9FB7-C3C3AD0AFE47}" srcOrd="0" destOrd="0" presId="urn:microsoft.com/office/officeart/2005/8/layout/hierarchy2"/>
    <dgm:cxn modelId="{63F95FB6-27D0-4B8A-B94B-3A52E0CAB2FD}" type="presParOf" srcId="{FBEB9833-ACE7-406D-A0DA-684D7C419D19}" destId="{227F67CC-F126-49AB-92F6-8A305D0F3C09}" srcOrd="1" destOrd="0" presId="urn:microsoft.com/office/officeart/2005/8/layout/hierarchy2"/>
    <dgm:cxn modelId="{9D6EEA7D-308E-4630-9518-13D6EC0AC228}" type="presParOf" srcId="{227F67CC-F126-49AB-92F6-8A305D0F3C09}" destId="{53A6BCAB-6404-46F2-85F7-2B9FC87167E6}" srcOrd="0" destOrd="0" presId="urn:microsoft.com/office/officeart/2005/8/layout/hierarchy2"/>
    <dgm:cxn modelId="{EFD9F518-A857-4A21-ACCB-9053E608EAFE}" type="presParOf" srcId="{227F67CC-F126-49AB-92F6-8A305D0F3C09}" destId="{2A692E89-703C-492A-B7A1-BD48384F4F1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4CA208-9C08-4AA4-B5D5-D93319B59B1A}"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zh-CN" altLang="en-US"/>
        </a:p>
      </dgm:t>
    </dgm:pt>
    <dgm:pt modelId="{EE9949EC-F994-4DA9-951B-13E33611B1A2}">
      <dgm:prSet phldrT="[文本]"/>
      <dgm:spPr/>
      <dgm:t>
        <a:bodyPr/>
        <a:lstStyle/>
        <a:p>
          <a:r>
            <a:rPr lang="zh-CN" altLang="en-US" dirty="0" smtClean="0"/>
            <a:t>浏览器分析超链指向页面的 </a:t>
          </a:r>
          <a:r>
            <a:rPr lang="en-US" altLang="zh-CN" dirty="0" smtClean="0"/>
            <a:t>URL</a:t>
          </a:r>
          <a:r>
            <a:rPr lang="zh-CN" altLang="en-US" dirty="0" smtClean="0"/>
            <a:t>。</a:t>
          </a:r>
          <a:endParaRPr lang="zh-CN" altLang="en-US" dirty="0"/>
        </a:p>
      </dgm:t>
    </dgm:pt>
    <dgm:pt modelId="{0A02B871-55C6-4EB5-8A07-5DDEC9E8B4C7}" type="parTrans" cxnId="{1315B0DE-9EC1-4F1C-BBB2-468B2580EF32}">
      <dgm:prSet/>
      <dgm:spPr/>
      <dgm:t>
        <a:bodyPr/>
        <a:lstStyle/>
        <a:p>
          <a:endParaRPr lang="zh-CN" altLang="en-US"/>
        </a:p>
      </dgm:t>
    </dgm:pt>
    <dgm:pt modelId="{0528219F-B066-4CE6-821E-9F51CE6B38B4}" type="sibTrans" cxnId="{1315B0DE-9EC1-4F1C-BBB2-468B2580EF32}">
      <dgm:prSet/>
      <dgm:spPr/>
      <dgm:t>
        <a:bodyPr/>
        <a:lstStyle/>
        <a:p>
          <a:endParaRPr lang="zh-CN" altLang="en-US"/>
        </a:p>
      </dgm:t>
    </dgm:pt>
    <dgm:pt modelId="{561AFE19-FA7C-421A-BE13-3E9735BB6DBD}">
      <dgm:prSet phldrT="[文本]"/>
      <dgm:spPr/>
      <dgm:t>
        <a:bodyPr/>
        <a:lstStyle/>
        <a:p>
          <a:r>
            <a:rPr lang="zh-CN" altLang="en-US" dirty="0" smtClean="0"/>
            <a:t>浏览器向 </a:t>
          </a:r>
          <a:r>
            <a:rPr lang="en-US" altLang="zh-CN" dirty="0" smtClean="0"/>
            <a:t>DNS </a:t>
          </a:r>
          <a:r>
            <a:rPr lang="zh-CN" altLang="en-US" dirty="0" smtClean="0"/>
            <a:t>请求解析 </a:t>
          </a:r>
          <a:r>
            <a:rPr lang="en-US" altLang="zh-CN" dirty="0" smtClean="0"/>
            <a:t>www.tsinghua.edu.cn </a:t>
          </a:r>
          <a:r>
            <a:rPr lang="zh-CN" altLang="en-US" dirty="0" smtClean="0"/>
            <a:t>的 </a:t>
          </a:r>
          <a:r>
            <a:rPr lang="en-US" altLang="zh-CN" dirty="0" smtClean="0"/>
            <a:t>IP </a:t>
          </a:r>
          <a:r>
            <a:rPr lang="zh-CN" altLang="en-US" dirty="0" smtClean="0"/>
            <a:t>地址。</a:t>
          </a:r>
          <a:endParaRPr lang="zh-CN" altLang="en-US" dirty="0"/>
        </a:p>
      </dgm:t>
    </dgm:pt>
    <dgm:pt modelId="{721D33EB-0449-4C10-B014-4A14D9E24A3B}" type="parTrans" cxnId="{AE4F4250-52B6-4BE1-8BF3-80EC605F1395}">
      <dgm:prSet/>
      <dgm:spPr/>
      <dgm:t>
        <a:bodyPr/>
        <a:lstStyle/>
        <a:p>
          <a:endParaRPr lang="zh-CN" altLang="en-US"/>
        </a:p>
      </dgm:t>
    </dgm:pt>
    <dgm:pt modelId="{4C7D3720-B278-4583-BD66-951A9806704E}" type="sibTrans" cxnId="{AE4F4250-52B6-4BE1-8BF3-80EC605F1395}">
      <dgm:prSet/>
      <dgm:spPr/>
      <dgm:t>
        <a:bodyPr/>
        <a:lstStyle/>
        <a:p>
          <a:endParaRPr lang="zh-CN" altLang="en-US"/>
        </a:p>
      </dgm:t>
    </dgm:pt>
    <dgm:pt modelId="{612F4255-D04E-431D-B569-EADFB9863587}">
      <dgm:prSet phldrT="[文本]"/>
      <dgm:spPr/>
      <dgm:t>
        <a:bodyPr/>
        <a:lstStyle/>
        <a:p>
          <a:r>
            <a:rPr lang="en-US" altLang="zh-CN" dirty="0" smtClean="0"/>
            <a:t>(3)</a:t>
          </a:r>
          <a:endParaRPr lang="zh-CN" altLang="en-US" dirty="0"/>
        </a:p>
      </dgm:t>
    </dgm:pt>
    <dgm:pt modelId="{F260A45A-D088-4629-8973-11D439F81438}" type="parTrans" cxnId="{8DC74410-85D2-49E4-AECA-723202C116FE}">
      <dgm:prSet/>
      <dgm:spPr/>
      <dgm:t>
        <a:bodyPr/>
        <a:lstStyle/>
        <a:p>
          <a:endParaRPr lang="zh-CN" altLang="en-US"/>
        </a:p>
      </dgm:t>
    </dgm:pt>
    <dgm:pt modelId="{F8737B1E-9724-4394-805B-AEC148E3309A}" type="sibTrans" cxnId="{8DC74410-85D2-49E4-AECA-723202C116FE}">
      <dgm:prSet/>
      <dgm:spPr/>
      <dgm:t>
        <a:bodyPr/>
        <a:lstStyle/>
        <a:p>
          <a:endParaRPr lang="zh-CN" altLang="en-US"/>
        </a:p>
      </dgm:t>
    </dgm:pt>
    <dgm:pt modelId="{4582C7A1-477C-4945-97FB-00BEE6F66588}">
      <dgm:prSet phldrT="[文本]"/>
      <dgm:spPr/>
      <dgm:t>
        <a:bodyPr/>
        <a:lstStyle/>
        <a:p>
          <a:r>
            <a:rPr lang="en-US" altLang="zh-CN" dirty="0" smtClean="0"/>
            <a:t>(8)</a:t>
          </a:r>
          <a:endParaRPr lang="zh-CN" altLang="en-US" dirty="0"/>
        </a:p>
      </dgm:t>
    </dgm:pt>
    <dgm:pt modelId="{9D1A2602-7C5B-4B48-AC0B-BB8EE4084B72}" type="parTrans" cxnId="{D401B8D0-8546-4D72-A80C-F17351F3B08D}">
      <dgm:prSet/>
      <dgm:spPr/>
      <dgm:t>
        <a:bodyPr/>
        <a:lstStyle/>
        <a:p>
          <a:endParaRPr lang="zh-CN" altLang="en-US"/>
        </a:p>
      </dgm:t>
    </dgm:pt>
    <dgm:pt modelId="{2CA37618-C38A-472D-921F-3F53CD2B1296}" type="sibTrans" cxnId="{D401B8D0-8546-4D72-A80C-F17351F3B08D}">
      <dgm:prSet/>
      <dgm:spPr/>
      <dgm:t>
        <a:bodyPr/>
        <a:lstStyle/>
        <a:p>
          <a:endParaRPr lang="zh-CN" altLang="en-US"/>
        </a:p>
      </dgm:t>
    </dgm:pt>
    <dgm:pt modelId="{04230C6A-2315-4F86-B600-CE184BBE92F5}">
      <dgm:prSet phldrT="[文本]"/>
      <dgm:spPr/>
      <dgm:t>
        <a:bodyPr/>
        <a:lstStyle/>
        <a:p>
          <a:r>
            <a:rPr lang="en-US" altLang="zh-CN" dirty="0" smtClean="0"/>
            <a:t>(4)</a:t>
          </a:r>
          <a:endParaRPr lang="zh-CN" altLang="en-US" dirty="0"/>
        </a:p>
      </dgm:t>
    </dgm:pt>
    <dgm:pt modelId="{E66CBCC7-0677-42FB-B135-6EA3D58FF452}" type="parTrans" cxnId="{7DE5AB0D-0A4B-49F9-B951-E0FC0D9F3EE4}">
      <dgm:prSet/>
      <dgm:spPr/>
      <dgm:t>
        <a:bodyPr/>
        <a:lstStyle/>
        <a:p>
          <a:endParaRPr lang="zh-CN" altLang="en-US"/>
        </a:p>
      </dgm:t>
    </dgm:pt>
    <dgm:pt modelId="{E5CC4C7D-53F8-4064-BF7D-46891A86EEBE}" type="sibTrans" cxnId="{7DE5AB0D-0A4B-49F9-B951-E0FC0D9F3EE4}">
      <dgm:prSet/>
      <dgm:spPr/>
      <dgm:t>
        <a:bodyPr/>
        <a:lstStyle/>
        <a:p>
          <a:endParaRPr lang="zh-CN" altLang="en-US"/>
        </a:p>
      </dgm:t>
    </dgm:pt>
    <dgm:pt modelId="{8D664A6B-CF09-4693-8675-8F57C7FFE4D7}">
      <dgm:prSet phldrT="[文本]"/>
      <dgm:spPr/>
      <dgm:t>
        <a:bodyPr/>
        <a:lstStyle/>
        <a:p>
          <a:r>
            <a:rPr lang="en-US" altLang="zh-CN" dirty="0" smtClean="0"/>
            <a:t>(5)</a:t>
          </a:r>
          <a:endParaRPr lang="zh-CN" altLang="en-US" dirty="0"/>
        </a:p>
      </dgm:t>
    </dgm:pt>
    <dgm:pt modelId="{BDB4DA0C-C240-43DB-9F39-8594CB0E2E9C}" type="parTrans" cxnId="{588B2EB7-F5A8-4ACE-8A92-31A9B04CE175}">
      <dgm:prSet/>
      <dgm:spPr/>
      <dgm:t>
        <a:bodyPr/>
        <a:lstStyle/>
        <a:p>
          <a:endParaRPr lang="zh-CN" altLang="en-US"/>
        </a:p>
      </dgm:t>
    </dgm:pt>
    <dgm:pt modelId="{1E95EAED-2015-4880-B183-859D215F000E}" type="sibTrans" cxnId="{588B2EB7-F5A8-4ACE-8A92-31A9B04CE175}">
      <dgm:prSet/>
      <dgm:spPr/>
      <dgm:t>
        <a:bodyPr/>
        <a:lstStyle/>
        <a:p>
          <a:endParaRPr lang="zh-CN" altLang="en-US"/>
        </a:p>
      </dgm:t>
    </dgm:pt>
    <dgm:pt modelId="{CCF2C00F-DC65-4613-BD75-D4ACA16E6DC4}">
      <dgm:prSet phldrT="[文本]"/>
      <dgm:spPr/>
      <dgm:t>
        <a:bodyPr/>
        <a:lstStyle/>
        <a:p>
          <a:r>
            <a:rPr lang="en-US" altLang="zh-CN" dirty="0" smtClean="0"/>
            <a:t>(6)</a:t>
          </a:r>
          <a:endParaRPr lang="zh-CN" altLang="en-US" dirty="0"/>
        </a:p>
      </dgm:t>
    </dgm:pt>
    <dgm:pt modelId="{D0A99169-C5CB-4D64-8086-C94C07CFC57B}" type="parTrans" cxnId="{89EF42E1-47B5-436C-BF18-635DEAD76EB5}">
      <dgm:prSet/>
      <dgm:spPr/>
      <dgm:t>
        <a:bodyPr/>
        <a:lstStyle/>
        <a:p>
          <a:endParaRPr lang="zh-CN" altLang="en-US"/>
        </a:p>
      </dgm:t>
    </dgm:pt>
    <dgm:pt modelId="{D2D2B42F-0203-40BE-B05B-D53017364B9F}" type="sibTrans" cxnId="{89EF42E1-47B5-436C-BF18-635DEAD76EB5}">
      <dgm:prSet/>
      <dgm:spPr/>
      <dgm:t>
        <a:bodyPr/>
        <a:lstStyle/>
        <a:p>
          <a:endParaRPr lang="zh-CN" altLang="en-US"/>
        </a:p>
      </dgm:t>
    </dgm:pt>
    <dgm:pt modelId="{AE7F7647-44A3-4881-BF1F-4B7B6676229D}">
      <dgm:prSet phldrT="[文本]"/>
      <dgm:spPr/>
      <dgm:t>
        <a:bodyPr/>
        <a:lstStyle/>
        <a:p>
          <a:r>
            <a:rPr lang="en-US" altLang="zh-CN" dirty="0" smtClean="0"/>
            <a:t>(7)</a:t>
          </a:r>
          <a:endParaRPr lang="zh-CN" altLang="en-US" dirty="0"/>
        </a:p>
      </dgm:t>
    </dgm:pt>
    <dgm:pt modelId="{958D68CF-D09E-4512-B445-C501C60A3856}" type="parTrans" cxnId="{2AEC7995-E7FD-412F-A944-AB64885B1835}">
      <dgm:prSet/>
      <dgm:spPr/>
      <dgm:t>
        <a:bodyPr/>
        <a:lstStyle/>
        <a:p>
          <a:endParaRPr lang="zh-CN" altLang="en-US"/>
        </a:p>
      </dgm:t>
    </dgm:pt>
    <dgm:pt modelId="{E7F6CE35-168E-4C96-A2D9-EA84000CD08F}" type="sibTrans" cxnId="{2AEC7995-E7FD-412F-A944-AB64885B1835}">
      <dgm:prSet/>
      <dgm:spPr/>
      <dgm:t>
        <a:bodyPr/>
        <a:lstStyle/>
        <a:p>
          <a:endParaRPr lang="zh-CN" altLang="en-US"/>
        </a:p>
      </dgm:t>
    </dgm:pt>
    <dgm:pt modelId="{03795FEF-83DD-4723-B5F3-C9F64476542E}">
      <dgm:prSet phldrT="[文本]"/>
      <dgm:spPr/>
      <dgm:t>
        <a:bodyPr/>
        <a:lstStyle/>
        <a:p>
          <a:r>
            <a:rPr lang="en-US" altLang="zh-CN" dirty="0" smtClean="0"/>
            <a:t>(1) </a:t>
          </a:r>
          <a:endParaRPr lang="zh-CN" altLang="en-US" dirty="0"/>
        </a:p>
      </dgm:t>
    </dgm:pt>
    <dgm:pt modelId="{62570067-5A24-41B6-83CD-111A5AF1BFC5}" type="parTrans" cxnId="{97262FB3-E754-4B65-983A-2148D5A7D2E9}">
      <dgm:prSet/>
      <dgm:spPr/>
      <dgm:t>
        <a:bodyPr/>
        <a:lstStyle/>
        <a:p>
          <a:endParaRPr lang="zh-CN" altLang="en-US"/>
        </a:p>
      </dgm:t>
    </dgm:pt>
    <dgm:pt modelId="{14CDC45D-5245-48F5-8A27-D9149A6E46B5}" type="sibTrans" cxnId="{97262FB3-E754-4B65-983A-2148D5A7D2E9}">
      <dgm:prSet/>
      <dgm:spPr/>
      <dgm:t>
        <a:bodyPr/>
        <a:lstStyle/>
        <a:p>
          <a:endParaRPr lang="zh-CN" altLang="en-US"/>
        </a:p>
      </dgm:t>
    </dgm:pt>
    <dgm:pt modelId="{D74AD831-AAB5-48C0-9652-19FBF953540E}">
      <dgm:prSet phldrT="[文本]"/>
      <dgm:spPr/>
      <dgm:t>
        <a:bodyPr/>
        <a:lstStyle/>
        <a:p>
          <a:r>
            <a:rPr lang="en-US" altLang="zh-CN" dirty="0" smtClean="0"/>
            <a:t>(2) </a:t>
          </a:r>
          <a:endParaRPr lang="zh-CN" altLang="en-US" dirty="0"/>
        </a:p>
      </dgm:t>
    </dgm:pt>
    <dgm:pt modelId="{04C41110-B019-4F07-93DE-A98007942F4E}" type="parTrans" cxnId="{6D579D4D-B493-470F-BF62-8246A0749837}">
      <dgm:prSet/>
      <dgm:spPr/>
      <dgm:t>
        <a:bodyPr/>
        <a:lstStyle/>
        <a:p>
          <a:endParaRPr lang="zh-CN" altLang="en-US"/>
        </a:p>
      </dgm:t>
    </dgm:pt>
    <dgm:pt modelId="{66B391B2-34D0-4778-A822-E6AE9E1F3F8E}" type="sibTrans" cxnId="{6D579D4D-B493-470F-BF62-8246A0749837}">
      <dgm:prSet/>
      <dgm:spPr/>
      <dgm:t>
        <a:bodyPr/>
        <a:lstStyle/>
        <a:p>
          <a:endParaRPr lang="zh-CN" altLang="en-US"/>
        </a:p>
      </dgm:t>
    </dgm:pt>
    <dgm:pt modelId="{9C979251-C007-4269-B784-6C75F3A94DAE}">
      <dgm:prSet phldrT="[文本]"/>
      <dgm:spPr/>
      <dgm:t>
        <a:bodyPr/>
        <a:lstStyle/>
        <a:p>
          <a:r>
            <a:rPr lang="zh-CN" altLang="en-US" smtClean="0"/>
            <a:t>域</a:t>
          </a:r>
          <a:r>
            <a:rPr lang="zh-CN" altLang="en-US" dirty="0" smtClean="0"/>
            <a:t>名系统 </a:t>
          </a:r>
          <a:r>
            <a:rPr lang="en-US" altLang="zh-CN" dirty="0" smtClean="0"/>
            <a:t>DNS </a:t>
          </a:r>
          <a:r>
            <a:rPr lang="zh-CN" altLang="en-US" dirty="0" smtClean="0"/>
            <a:t>解析出清华大学服务器的 </a:t>
          </a:r>
          <a:r>
            <a:rPr lang="en-US" altLang="zh-CN" dirty="0" smtClean="0"/>
            <a:t>IP </a:t>
          </a:r>
          <a:r>
            <a:rPr lang="zh-CN" altLang="en-US" dirty="0" smtClean="0"/>
            <a:t>地址。</a:t>
          </a:r>
          <a:endParaRPr lang="zh-CN" altLang="en-US" dirty="0"/>
        </a:p>
      </dgm:t>
    </dgm:pt>
    <dgm:pt modelId="{0A44A3EB-F1CE-40A2-BC0E-F3B4F1B6A0CD}" type="parTrans" cxnId="{3EF549FA-F8D7-4636-8F49-5575D58F3329}">
      <dgm:prSet/>
      <dgm:spPr/>
      <dgm:t>
        <a:bodyPr/>
        <a:lstStyle/>
        <a:p>
          <a:endParaRPr lang="zh-CN" altLang="en-US"/>
        </a:p>
      </dgm:t>
    </dgm:pt>
    <dgm:pt modelId="{63458266-B398-4F44-A942-9C2B7B48775F}" type="sibTrans" cxnId="{3EF549FA-F8D7-4636-8F49-5575D58F3329}">
      <dgm:prSet/>
      <dgm:spPr/>
      <dgm:t>
        <a:bodyPr/>
        <a:lstStyle/>
        <a:p>
          <a:endParaRPr lang="zh-CN" altLang="en-US"/>
        </a:p>
      </dgm:t>
    </dgm:pt>
    <dgm:pt modelId="{24229BF8-FFCB-4753-B269-46C0686DC39A}">
      <dgm:prSet phldrT="[文本]"/>
      <dgm:spPr/>
      <dgm:t>
        <a:bodyPr/>
        <a:lstStyle/>
        <a:p>
          <a:r>
            <a:rPr lang="zh-CN" altLang="en-US" smtClean="0"/>
            <a:t>浏</a:t>
          </a:r>
          <a:r>
            <a:rPr lang="zh-CN" altLang="en-US" dirty="0" smtClean="0"/>
            <a:t>览器与服务器建立 </a:t>
          </a:r>
          <a:r>
            <a:rPr lang="en-US" altLang="zh-CN" dirty="0" smtClean="0"/>
            <a:t>TCP </a:t>
          </a:r>
          <a:r>
            <a:rPr lang="zh-CN" altLang="en-US" dirty="0" smtClean="0"/>
            <a:t>连接</a:t>
          </a:r>
          <a:endParaRPr lang="zh-CN" altLang="en-US" dirty="0"/>
        </a:p>
      </dgm:t>
    </dgm:pt>
    <dgm:pt modelId="{4C85EC35-E950-4849-B811-D7EA05DDA3AA}" type="parTrans" cxnId="{A953C72C-3B06-461B-B01B-6BD2E64AF4E1}">
      <dgm:prSet/>
      <dgm:spPr/>
      <dgm:t>
        <a:bodyPr/>
        <a:lstStyle/>
        <a:p>
          <a:endParaRPr lang="zh-CN" altLang="en-US"/>
        </a:p>
      </dgm:t>
    </dgm:pt>
    <dgm:pt modelId="{2E4AEA55-B636-4208-867B-11206BDAD7EA}" type="sibTrans" cxnId="{A953C72C-3B06-461B-B01B-6BD2E64AF4E1}">
      <dgm:prSet/>
      <dgm:spPr/>
      <dgm:t>
        <a:bodyPr/>
        <a:lstStyle/>
        <a:p>
          <a:endParaRPr lang="zh-CN" altLang="en-US"/>
        </a:p>
      </dgm:t>
    </dgm:pt>
    <dgm:pt modelId="{043C8290-4B58-4260-B2A7-0182F73F2B82}">
      <dgm:prSet phldrT="[文本]"/>
      <dgm:spPr/>
      <dgm:t>
        <a:bodyPr/>
        <a:lstStyle/>
        <a:p>
          <a:r>
            <a:rPr lang="zh-CN" altLang="en-US" dirty="0" smtClean="0"/>
            <a:t>浏览器发出取文件命令：</a:t>
          </a:r>
          <a:r>
            <a:rPr lang="en-US" altLang="zh-CN" dirty="0" smtClean="0"/>
            <a:t>GET /</a:t>
          </a:r>
          <a:r>
            <a:rPr lang="en-US" altLang="zh-CN" dirty="0" err="1" smtClean="0"/>
            <a:t>chn</a:t>
          </a:r>
          <a:r>
            <a:rPr lang="en-US" altLang="zh-CN" dirty="0" smtClean="0"/>
            <a:t>/</a:t>
          </a:r>
          <a:r>
            <a:rPr lang="en-US" altLang="zh-CN" dirty="0" err="1" smtClean="0"/>
            <a:t>yxsz</a:t>
          </a:r>
          <a:r>
            <a:rPr lang="en-US" altLang="zh-CN" dirty="0" smtClean="0"/>
            <a:t>/index.htm</a:t>
          </a:r>
          <a:r>
            <a:rPr lang="zh-CN" altLang="en-US" dirty="0" smtClean="0"/>
            <a:t>。</a:t>
          </a:r>
          <a:endParaRPr lang="zh-CN" altLang="en-US" dirty="0"/>
        </a:p>
      </dgm:t>
    </dgm:pt>
    <dgm:pt modelId="{E2270264-992B-4774-B5A3-E71FB40CA826}" type="parTrans" cxnId="{206D8DB2-B5AC-4D91-8495-965CD6382C83}">
      <dgm:prSet/>
      <dgm:spPr/>
      <dgm:t>
        <a:bodyPr/>
        <a:lstStyle/>
        <a:p>
          <a:endParaRPr lang="zh-CN" altLang="en-US"/>
        </a:p>
      </dgm:t>
    </dgm:pt>
    <dgm:pt modelId="{A07171FD-2C75-47BC-B9C2-8EE88E793B2C}" type="sibTrans" cxnId="{206D8DB2-B5AC-4D91-8495-965CD6382C83}">
      <dgm:prSet/>
      <dgm:spPr/>
      <dgm:t>
        <a:bodyPr/>
        <a:lstStyle/>
        <a:p>
          <a:endParaRPr lang="zh-CN" altLang="en-US"/>
        </a:p>
      </dgm:t>
    </dgm:pt>
    <dgm:pt modelId="{1A0A9690-FBEA-469A-AFB5-957625793EC5}">
      <dgm:prSet phldrT="[文本]"/>
      <dgm:spPr/>
      <dgm:t>
        <a:bodyPr/>
        <a:lstStyle/>
        <a:p>
          <a:r>
            <a:rPr lang="zh-CN" altLang="en-US" smtClean="0"/>
            <a:t>服</a:t>
          </a:r>
          <a:r>
            <a:rPr lang="zh-CN" altLang="en-US" dirty="0" smtClean="0"/>
            <a:t>务器给出响应，把文件 </a:t>
          </a:r>
          <a:r>
            <a:rPr lang="en-US" altLang="zh-CN" dirty="0" smtClean="0"/>
            <a:t>index.htm </a:t>
          </a:r>
          <a:r>
            <a:rPr lang="zh-CN" altLang="en-US" dirty="0" smtClean="0"/>
            <a:t>发给浏览器。</a:t>
          </a:r>
          <a:endParaRPr lang="zh-CN" altLang="en-US" dirty="0"/>
        </a:p>
      </dgm:t>
    </dgm:pt>
    <dgm:pt modelId="{FDE1F56D-AE74-4327-8EAD-895D1C3EF234}" type="parTrans" cxnId="{D2C3B060-85F0-444C-8F91-CB6ABD7640C9}">
      <dgm:prSet/>
      <dgm:spPr/>
      <dgm:t>
        <a:bodyPr/>
        <a:lstStyle/>
        <a:p>
          <a:endParaRPr lang="zh-CN" altLang="en-US"/>
        </a:p>
      </dgm:t>
    </dgm:pt>
    <dgm:pt modelId="{BB391455-8E93-4B7A-80E1-0DBE4B802416}" type="sibTrans" cxnId="{D2C3B060-85F0-444C-8F91-CB6ABD7640C9}">
      <dgm:prSet/>
      <dgm:spPr/>
      <dgm:t>
        <a:bodyPr/>
        <a:lstStyle/>
        <a:p>
          <a:endParaRPr lang="zh-CN" altLang="en-US"/>
        </a:p>
      </dgm:t>
    </dgm:pt>
    <dgm:pt modelId="{B613CADF-015C-4F93-B73B-323309B6E8D0}">
      <dgm:prSet phldrT="[文本]"/>
      <dgm:spPr/>
      <dgm:t>
        <a:bodyPr/>
        <a:lstStyle/>
        <a:p>
          <a:r>
            <a:rPr lang="zh-CN" altLang="en-US" smtClean="0"/>
            <a:t>释</a:t>
          </a:r>
          <a:r>
            <a:rPr lang="zh-CN" altLang="en-US" dirty="0" smtClean="0"/>
            <a:t>放</a:t>
          </a:r>
          <a:r>
            <a:rPr lang="en-US" altLang="zh-CN" dirty="0" smtClean="0"/>
            <a:t>TCP</a:t>
          </a:r>
          <a:r>
            <a:rPr lang="zh-CN" altLang="en-US" dirty="0" smtClean="0"/>
            <a:t>连接。</a:t>
          </a:r>
          <a:endParaRPr lang="zh-CN" altLang="en-US" dirty="0"/>
        </a:p>
      </dgm:t>
    </dgm:pt>
    <dgm:pt modelId="{A1CD8974-7E7F-4A5C-9CB7-51FBCE56A47D}" type="parTrans" cxnId="{16B88EF5-6E74-484C-B0CA-7CC6B5EF0A91}">
      <dgm:prSet/>
      <dgm:spPr/>
      <dgm:t>
        <a:bodyPr/>
        <a:lstStyle/>
        <a:p>
          <a:endParaRPr lang="zh-CN" altLang="en-US"/>
        </a:p>
      </dgm:t>
    </dgm:pt>
    <dgm:pt modelId="{C354D7A2-6549-48D8-A8A6-BE1D07305838}" type="sibTrans" cxnId="{16B88EF5-6E74-484C-B0CA-7CC6B5EF0A91}">
      <dgm:prSet/>
      <dgm:spPr/>
      <dgm:t>
        <a:bodyPr/>
        <a:lstStyle/>
        <a:p>
          <a:endParaRPr lang="zh-CN" altLang="en-US"/>
        </a:p>
      </dgm:t>
    </dgm:pt>
    <dgm:pt modelId="{60E42EC1-81A3-43E4-83BC-00A8ECE38B46}">
      <dgm:prSet phldrT="[文本]"/>
      <dgm:spPr/>
      <dgm:t>
        <a:bodyPr/>
        <a:lstStyle/>
        <a:p>
          <a:r>
            <a:rPr lang="zh-CN" altLang="en-US" smtClean="0"/>
            <a:t>浏</a:t>
          </a:r>
          <a:r>
            <a:rPr lang="zh-CN" altLang="en-US" dirty="0" smtClean="0"/>
            <a:t>览器显示“清华大学院系设置”文件 </a:t>
          </a:r>
          <a:r>
            <a:rPr lang="en-US" altLang="zh-CN" dirty="0" smtClean="0"/>
            <a:t>index.htm </a:t>
          </a:r>
          <a:r>
            <a:rPr lang="zh-CN" altLang="en-US" dirty="0" smtClean="0"/>
            <a:t>中的所有文本。</a:t>
          </a:r>
          <a:endParaRPr lang="zh-CN" altLang="en-US" dirty="0"/>
        </a:p>
      </dgm:t>
    </dgm:pt>
    <dgm:pt modelId="{DABE47FF-0264-4804-9247-4B505EDDAF65}" type="parTrans" cxnId="{05880DFB-21EE-42C6-9C2F-53B7BE35CE07}">
      <dgm:prSet/>
      <dgm:spPr/>
      <dgm:t>
        <a:bodyPr/>
        <a:lstStyle/>
        <a:p>
          <a:endParaRPr lang="zh-CN" altLang="en-US"/>
        </a:p>
      </dgm:t>
    </dgm:pt>
    <dgm:pt modelId="{F276BDFB-54D3-4009-ABD3-DE8A022F440B}" type="sibTrans" cxnId="{05880DFB-21EE-42C6-9C2F-53B7BE35CE07}">
      <dgm:prSet/>
      <dgm:spPr/>
      <dgm:t>
        <a:bodyPr/>
        <a:lstStyle/>
        <a:p>
          <a:endParaRPr lang="zh-CN" altLang="en-US"/>
        </a:p>
      </dgm:t>
    </dgm:pt>
    <dgm:pt modelId="{86A3D12A-8781-426D-BA7C-D5E114820C40}" type="pres">
      <dgm:prSet presAssocID="{4B4CA208-9C08-4AA4-B5D5-D93319B59B1A}" presName="linearFlow" presStyleCnt="0">
        <dgm:presLayoutVars>
          <dgm:dir/>
          <dgm:animLvl val="lvl"/>
          <dgm:resizeHandles val="exact"/>
        </dgm:presLayoutVars>
      </dgm:prSet>
      <dgm:spPr/>
      <dgm:t>
        <a:bodyPr/>
        <a:lstStyle/>
        <a:p>
          <a:endParaRPr lang="zh-CN" altLang="en-US"/>
        </a:p>
      </dgm:t>
    </dgm:pt>
    <dgm:pt modelId="{A8FF4846-DBB6-4315-86D5-D70D768401D1}" type="pres">
      <dgm:prSet presAssocID="{03795FEF-83DD-4723-B5F3-C9F64476542E}" presName="composite" presStyleCnt="0"/>
      <dgm:spPr/>
    </dgm:pt>
    <dgm:pt modelId="{3FC73D29-1F16-47AD-B41D-5A27DE3BEC43}" type="pres">
      <dgm:prSet presAssocID="{03795FEF-83DD-4723-B5F3-C9F64476542E}" presName="parentText" presStyleLbl="alignNode1" presStyleIdx="0" presStyleCnt="8">
        <dgm:presLayoutVars>
          <dgm:chMax val="1"/>
          <dgm:bulletEnabled val="1"/>
        </dgm:presLayoutVars>
      </dgm:prSet>
      <dgm:spPr/>
      <dgm:t>
        <a:bodyPr/>
        <a:lstStyle/>
        <a:p>
          <a:endParaRPr lang="zh-CN" altLang="en-US"/>
        </a:p>
      </dgm:t>
    </dgm:pt>
    <dgm:pt modelId="{39822E66-7A64-4430-9096-5E026390E69B}" type="pres">
      <dgm:prSet presAssocID="{03795FEF-83DD-4723-B5F3-C9F64476542E}" presName="descendantText" presStyleLbl="alignAcc1" presStyleIdx="0" presStyleCnt="8">
        <dgm:presLayoutVars>
          <dgm:bulletEnabled val="1"/>
        </dgm:presLayoutVars>
      </dgm:prSet>
      <dgm:spPr/>
      <dgm:t>
        <a:bodyPr/>
        <a:lstStyle/>
        <a:p>
          <a:endParaRPr lang="zh-CN" altLang="en-US"/>
        </a:p>
      </dgm:t>
    </dgm:pt>
    <dgm:pt modelId="{14B4FBD3-34D2-432F-B400-A22CBBFC1787}" type="pres">
      <dgm:prSet presAssocID="{14CDC45D-5245-48F5-8A27-D9149A6E46B5}" presName="sp" presStyleCnt="0"/>
      <dgm:spPr/>
    </dgm:pt>
    <dgm:pt modelId="{C5856B2C-BBD4-4CA4-A762-1858C1475DD6}" type="pres">
      <dgm:prSet presAssocID="{D74AD831-AAB5-48C0-9652-19FBF953540E}" presName="composite" presStyleCnt="0"/>
      <dgm:spPr/>
    </dgm:pt>
    <dgm:pt modelId="{33BB6C95-9695-4A25-B35D-54AF9A343530}" type="pres">
      <dgm:prSet presAssocID="{D74AD831-AAB5-48C0-9652-19FBF953540E}" presName="parentText" presStyleLbl="alignNode1" presStyleIdx="1" presStyleCnt="8">
        <dgm:presLayoutVars>
          <dgm:chMax val="1"/>
          <dgm:bulletEnabled val="1"/>
        </dgm:presLayoutVars>
      </dgm:prSet>
      <dgm:spPr/>
      <dgm:t>
        <a:bodyPr/>
        <a:lstStyle/>
        <a:p>
          <a:endParaRPr lang="zh-CN" altLang="en-US"/>
        </a:p>
      </dgm:t>
    </dgm:pt>
    <dgm:pt modelId="{5DDD674F-D283-4860-B265-DD72CEFC6B25}" type="pres">
      <dgm:prSet presAssocID="{D74AD831-AAB5-48C0-9652-19FBF953540E}" presName="descendantText" presStyleLbl="alignAcc1" presStyleIdx="1" presStyleCnt="8">
        <dgm:presLayoutVars>
          <dgm:bulletEnabled val="1"/>
        </dgm:presLayoutVars>
      </dgm:prSet>
      <dgm:spPr/>
      <dgm:t>
        <a:bodyPr/>
        <a:lstStyle/>
        <a:p>
          <a:endParaRPr lang="zh-CN" altLang="en-US"/>
        </a:p>
      </dgm:t>
    </dgm:pt>
    <dgm:pt modelId="{E0A013B8-6D28-4A4B-B858-52210457860B}" type="pres">
      <dgm:prSet presAssocID="{66B391B2-34D0-4778-A822-E6AE9E1F3F8E}" presName="sp" presStyleCnt="0"/>
      <dgm:spPr/>
    </dgm:pt>
    <dgm:pt modelId="{C9CE1B39-2948-4BAB-8E6E-E7C06772BA2A}" type="pres">
      <dgm:prSet presAssocID="{612F4255-D04E-431D-B569-EADFB9863587}" presName="composite" presStyleCnt="0"/>
      <dgm:spPr/>
    </dgm:pt>
    <dgm:pt modelId="{7FB6E69B-4579-4A51-B53D-94231033D82D}" type="pres">
      <dgm:prSet presAssocID="{612F4255-D04E-431D-B569-EADFB9863587}" presName="parentText" presStyleLbl="alignNode1" presStyleIdx="2" presStyleCnt="8">
        <dgm:presLayoutVars>
          <dgm:chMax val="1"/>
          <dgm:bulletEnabled val="1"/>
        </dgm:presLayoutVars>
      </dgm:prSet>
      <dgm:spPr/>
      <dgm:t>
        <a:bodyPr/>
        <a:lstStyle/>
        <a:p>
          <a:endParaRPr lang="zh-CN" altLang="en-US"/>
        </a:p>
      </dgm:t>
    </dgm:pt>
    <dgm:pt modelId="{AC491D37-91A9-46F4-8766-D830B568EF1E}" type="pres">
      <dgm:prSet presAssocID="{612F4255-D04E-431D-B569-EADFB9863587}" presName="descendantText" presStyleLbl="alignAcc1" presStyleIdx="2" presStyleCnt="8">
        <dgm:presLayoutVars>
          <dgm:bulletEnabled val="1"/>
        </dgm:presLayoutVars>
      </dgm:prSet>
      <dgm:spPr/>
      <dgm:t>
        <a:bodyPr/>
        <a:lstStyle/>
        <a:p>
          <a:endParaRPr lang="zh-CN" altLang="en-US"/>
        </a:p>
      </dgm:t>
    </dgm:pt>
    <dgm:pt modelId="{B1A90773-F76E-41F7-85AB-11081823F5DE}" type="pres">
      <dgm:prSet presAssocID="{F8737B1E-9724-4394-805B-AEC148E3309A}" presName="sp" presStyleCnt="0"/>
      <dgm:spPr/>
    </dgm:pt>
    <dgm:pt modelId="{769109BB-940F-4379-973B-1D67C10C6219}" type="pres">
      <dgm:prSet presAssocID="{04230C6A-2315-4F86-B600-CE184BBE92F5}" presName="composite" presStyleCnt="0"/>
      <dgm:spPr/>
    </dgm:pt>
    <dgm:pt modelId="{5917E73A-AB35-47DF-8E26-D5D8C2272474}" type="pres">
      <dgm:prSet presAssocID="{04230C6A-2315-4F86-B600-CE184BBE92F5}" presName="parentText" presStyleLbl="alignNode1" presStyleIdx="3" presStyleCnt="8">
        <dgm:presLayoutVars>
          <dgm:chMax val="1"/>
          <dgm:bulletEnabled val="1"/>
        </dgm:presLayoutVars>
      </dgm:prSet>
      <dgm:spPr/>
      <dgm:t>
        <a:bodyPr/>
        <a:lstStyle/>
        <a:p>
          <a:endParaRPr lang="zh-CN" altLang="en-US"/>
        </a:p>
      </dgm:t>
    </dgm:pt>
    <dgm:pt modelId="{AF90D9C9-0D1E-4210-B20A-A2EF35670376}" type="pres">
      <dgm:prSet presAssocID="{04230C6A-2315-4F86-B600-CE184BBE92F5}" presName="descendantText" presStyleLbl="alignAcc1" presStyleIdx="3" presStyleCnt="8">
        <dgm:presLayoutVars>
          <dgm:bulletEnabled val="1"/>
        </dgm:presLayoutVars>
      </dgm:prSet>
      <dgm:spPr/>
      <dgm:t>
        <a:bodyPr/>
        <a:lstStyle/>
        <a:p>
          <a:endParaRPr lang="zh-CN" altLang="en-US"/>
        </a:p>
      </dgm:t>
    </dgm:pt>
    <dgm:pt modelId="{FBADAED8-20BB-4D2E-AD29-226FE70064CF}" type="pres">
      <dgm:prSet presAssocID="{E5CC4C7D-53F8-4064-BF7D-46891A86EEBE}" presName="sp" presStyleCnt="0"/>
      <dgm:spPr/>
    </dgm:pt>
    <dgm:pt modelId="{C52BBC72-7C19-491F-9885-01440CE973B4}" type="pres">
      <dgm:prSet presAssocID="{8D664A6B-CF09-4693-8675-8F57C7FFE4D7}" presName="composite" presStyleCnt="0"/>
      <dgm:spPr/>
    </dgm:pt>
    <dgm:pt modelId="{08A33F94-A5AB-4E31-BA1A-9E3FD34C79B0}" type="pres">
      <dgm:prSet presAssocID="{8D664A6B-CF09-4693-8675-8F57C7FFE4D7}" presName="parentText" presStyleLbl="alignNode1" presStyleIdx="4" presStyleCnt="8">
        <dgm:presLayoutVars>
          <dgm:chMax val="1"/>
          <dgm:bulletEnabled val="1"/>
        </dgm:presLayoutVars>
      </dgm:prSet>
      <dgm:spPr/>
      <dgm:t>
        <a:bodyPr/>
        <a:lstStyle/>
        <a:p>
          <a:endParaRPr lang="zh-CN" altLang="en-US"/>
        </a:p>
      </dgm:t>
    </dgm:pt>
    <dgm:pt modelId="{71F40F65-CBF2-458A-8F37-2E9C51AB426C}" type="pres">
      <dgm:prSet presAssocID="{8D664A6B-CF09-4693-8675-8F57C7FFE4D7}" presName="descendantText" presStyleLbl="alignAcc1" presStyleIdx="4" presStyleCnt="8">
        <dgm:presLayoutVars>
          <dgm:bulletEnabled val="1"/>
        </dgm:presLayoutVars>
      </dgm:prSet>
      <dgm:spPr/>
      <dgm:t>
        <a:bodyPr/>
        <a:lstStyle/>
        <a:p>
          <a:endParaRPr lang="zh-CN" altLang="en-US"/>
        </a:p>
      </dgm:t>
    </dgm:pt>
    <dgm:pt modelId="{C479A172-ABE5-4539-B20A-77D4EFEDE6A5}" type="pres">
      <dgm:prSet presAssocID="{1E95EAED-2015-4880-B183-859D215F000E}" presName="sp" presStyleCnt="0"/>
      <dgm:spPr/>
    </dgm:pt>
    <dgm:pt modelId="{FE4D9A53-09C8-44A6-8A8D-3938C404F275}" type="pres">
      <dgm:prSet presAssocID="{CCF2C00F-DC65-4613-BD75-D4ACA16E6DC4}" presName="composite" presStyleCnt="0"/>
      <dgm:spPr/>
    </dgm:pt>
    <dgm:pt modelId="{16807142-08B4-4F06-BC00-55091FD0ECC9}" type="pres">
      <dgm:prSet presAssocID="{CCF2C00F-DC65-4613-BD75-D4ACA16E6DC4}" presName="parentText" presStyleLbl="alignNode1" presStyleIdx="5" presStyleCnt="8">
        <dgm:presLayoutVars>
          <dgm:chMax val="1"/>
          <dgm:bulletEnabled val="1"/>
        </dgm:presLayoutVars>
      </dgm:prSet>
      <dgm:spPr/>
      <dgm:t>
        <a:bodyPr/>
        <a:lstStyle/>
        <a:p>
          <a:endParaRPr lang="zh-CN" altLang="en-US"/>
        </a:p>
      </dgm:t>
    </dgm:pt>
    <dgm:pt modelId="{1E2642BC-1879-46E5-AD1B-6D0C06BFBA1E}" type="pres">
      <dgm:prSet presAssocID="{CCF2C00F-DC65-4613-BD75-D4ACA16E6DC4}" presName="descendantText" presStyleLbl="alignAcc1" presStyleIdx="5" presStyleCnt="8">
        <dgm:presLayoutVars>
          <dgm:bulletEnabled val="1"/>
        </dgm:presLayoutVars>
      </dgm:prSet>
      <dgm:spPr/>
      <dgm:t>
        <a:bodyPr/>
        <a:lstStyle/>
        <a:p>
          <a:endParaRPr lang="zh-CN" altLang="en-US"/>
        </a:p>
      </dgm:t>
    </dgm:pt>
    <dgm:pt modelId="{8D1CDA72-69C7-4D4E-893D-0CF93AF79B4C}" type="pres">
      <dgm:prSet presAssocID="{D2D2B42F-0203-40BE-B05B-D53017364B9F}" presName="sp" presStyleCnt="0"/>
      <dgm:spPr/>
    </dgm:pt>
    <dgm:pt modelId="{F2C7646E-9BE3-4754-827F-FAE52B6CB7D4}" type="pres">
      <dgm:prSet presAssocID="{AE7F7647-44A3-4881-BF1F-4B7B6676229D}" presName="composite" presStyleCnt="0"/>
      <dgm:spPr/>
    </dgm:pt>
    <dgm:pt modelId="{19B469E7-F60F-4E69-80FF-F11E8BFB9A0E}" type="pres">
      <dgm:prSet presAssocID="{AE7F7647-44A3-4881-BF1F-4B7B6676229D}" presName="parentText" presStyleLbl="alignNode1" presStyleIdx="6" presStyleCnt="8">
        <dgm:presLayoutVars>
          <dgm:chMax val="1"/>
          <dgm:bulletEnabled val="1"/>
        </dgm:presLayoutVars>
      </dgm:prSet>
      <dgm:spPr/>
      <dgm:t>
        <a:bodyPr/>
        <a:lstStyle/>
        <a:p>
          <a:endParaRPr lang="zh-CN" altLang="en-US"/>
        </a:p>
      </dgm:t>
    </dgm:pt>
    <dgm:pt modelId="{A4734768-C82A-4817-84E7-7009A09098F7}" type="pres">
      <dgm:prSet presAssocID="{AE7F7647-44A3-4881-BF1F-4B7B6676229D}" presName="descendantText" presStyleLbl="alignAcc1" presStyleIdx="6" presStyleCnt="8">
        <dgm:presLayoutVars>
          <dgm:bulletEnabled val="1"/>
        </dgm:presLayoutVars>
      </dgm:prSet>
      <dgm:spPr/>
      <dgm:t>
        <a:bodyPr/>
        <a:lstStyle/>
        <a:p>
          <a:endParaRPr lang="zh-CN" altLang="en-US"/>
        </a:p>
      </dgm:t>
    </dgm:pt>
    <dgm:pt modelId="{66E47055-B63F-45F9-9208-41BCAC75DBDC}" type="pres">
      <dgm:prSet presAssocID="{E7F6CE35-168E-4C96-A2D9-EA84000CD08F}" presName="sp" presStyleCnt="0"/>
      <dgm:spPr/>
    </dgm:pt>
    <dgm:pt modelId="{382F8745-2CA8-434A-BBBC-1B34503DFE8E}" type="pres">
      <dgm:prSet presAssocID="{4582C7A1-477C-4945-97FB-00BEE6F66588}" presName="composite" presStyleCnt="0"/>
      <dgm:spPr/>
    </dgm:pt>
    <dgm:pt modelId="{FF010455-6AA4-4EF0-9665-0EF82E21951D}" type="pres">
      <dgm:prSet presAssocID="{4582C7A1-477C-4945-97FB-00BEE6F66588}" presName="parentText" presStyleLbl="alignNode1" presStyleIdx="7" presStyleCnt="8">
        <dgm:presLayoutVars>
          <dgm:chMax val="1"/>
          <dgm:bulletEnabled val="1"/>
        </dgm:presLayoutVars>
      </dgm:prSet>
      <dgm:spPr/>
      <dgm:t>
        <a:bodyPr/>
        <a:lstStyle/>
        <a:p>
          <a:endParaRPr lang="zh-CN" altLang="en-US"/>
        </a:p>
      </dgm:t>
    </dgm:pt>
    <dgm:pt modelId="{8825E9B6-DA27-47DC-8D18-7E07A9D58F9C}" type="pres">
      <dgm:prSet presAssocID="{4582C7A1-477C-4945-97FB-00BEE6F66588}" presName="descendantText" presStyleLbl="alignAcc1" presStyleIdx="7" presStyleCnt="8">
        <dgm:presLayoutVars>
          <dgm:bulletEnabled val="1"/>
        </dgm:presLayoutVars>
      </dgm:prSet>
      <dgm:spPr/>
      <dgm:t>
        <a:bodyPr/>
        <a:lstStyle/>
        <a:p>
          <a:endParaRPr lang="zh-CN" altLang="en-US"/>
        </a:p>
      </dgm:t>
    </dgm:pt>
  </dgm:ptLst>
  <dgm:cxnLst>
    <dgm:cxn modelId="{8DC74410-85D2-49E4-AECA-723202C116FE}" srcId="{4B4CA208-9C08-4AA4-B5D5-D93319B59B1A}" destId="{612F4255-D04E-431D-B569-EADFB9863587}" srcOrd="2" destOrd="0" parTransId="{F260A45A-D088-4629-8973-11D439F81438}" sibTransId="{F8737B1E-9724-4394-805B-AEC148E3309A}"/>
    <dgm:cxn modelId="{7F2315DA-73F0-4E9D-B275-7DF437D776A1}" type="presOf" srcId="{D74AD831-AAB5-48C0-9652-19FBF953540E}" destId="{33BB6C95-9695-4A25-B35D-54AF9A343530}" srcOrd="0" destOrd="0" presId="urn:microsoft.com/office/officeart/2005/8/layout/chevron2"/>
    <dgm:cxn modelId="{80EA93B7-F181-4270-9BC9-D58A6B4AB2D2}" type="presOf" srcId="{612F4255-D04E-431D-B569-EADFB9863587}" destId="{7FB6E69B-4579-4A51-B53D-94231033D82D}" srcOrd="0" destOrd="0" presId="urn:microsoft.com/office/officeart/2005/8/layout/chevron2"/>
    <dgm:cxn modelId="{1315B0DE-9EC1-4F1C-BBB2-468B2580EF32}" srcId="{03795FEF-83DD-4723-B5F3-C9F64476542E}" destId="{EE9949EC-F994-4DA9-951B-13E33611B1A2}" srcOrd="0" destOrd="0" parTransId="{0A02B871-55C6-4EB5-8A07-5DDEC9E8B4C7}" sibTransId="{0528219F-B066-4CE6-821E-9F51CE6B38B4}"/>
    <dgm:cxn modelId="{ED4A900E-D11B-43B0-A937-35C5F1DC7D21}" type="presOf" srcId="{04230C6A-2315-4F86-B600-CE184BBE92F5}" destId="{5917E73A-AB35-47DF-8E26-D5D8C2272474}" srcOrd="0" destOrd="0" presId="urn:microsoft.com/office/officeart/2005/8/layout/chevron2"/>
    <dgm:cxn modelId="{A47A25BA-CA69-4447-9AEF-DF2DBD1FF1F9}" type="presOf" srcId="{4582C7A1-477C-4945-97FB-00BEE6F66588}" destId="{FF010455-6AA4-4EF0-9665-0EF82E21951D}" srcOrd="0" destOrd="0" presId="urn:microsoft.com/office/officeart/2005/8/layout/chevron2"/>
    <dgm:cxn modelId="{89EF42E1-47B5-436C-BF18-635DEAD76EB5}" srcId="{4B4CA208-9C08-4AA4-B5D5-D93319B59B1A}" destId="{CCF2C00F-DC65-4613-BD75-D4ACA16E6DC4}" srcOrd="5" destOrd="0" parTransId="{D0A99169-C5CB-4D64-8086-C94C07CFC57B}" sibTransId="{D2D2B42F-0203-40BE-B05B-D53017364B9F}"/>
    <dgm:cxn modelId="{1A02F713-38DB-4317-BDD9-FAB7E11F947B}" type="presOf" srcId="{561AFE19-FA7C-421A-BE13-3E9735BB6DBD}" destId="{5DDD674F-D283-4860-B265-DD72CEFC6B25}" srcOrd="0" destOrd="0" presId="urn:microsoft.com/office/officeart/2005/8/layout/chevron2"/>
    <dgm:cxn modelId="{16B88EF5-6E74-484C-B0CA-7CC6B5EF0A91}" srcId="{AE7F7647-44A3-4881-BF1F-4B7B6676229D}" destId="{B613CADF-015C-4F93-B73B-323309B6E8D0}" srcOrd="0" destOrd="0" parTransId="{A1CD8974-7E7F-4A5C-9CB7-51FBCE56A47D}" sibTransId="{C354D7A2-6549-48D8-A8A6-BE1D07305838}"/>
    <dgm:cxn modelId="{588B2EB7-F5A8-4ACE-8A92-31A9B04CE175}" srcId="{4B4CA208-9C08-4AA4-B5D5-D93319B59B1A}" destId="{8D664A6B-CF09-4693-8675-8F57C7FFE4D7}" srcOrd="4" destOrd="0" parTransId="{BDB4DA0C-C240-43DB-9F39-8594CB0E2E9C}" sibTransId="{1E95EAED-2015-4880-B183-859D215F000E}"/>
    <dgm:cxn modelId="{DA6C601F-C7A8-44A9-9BF1-135FE2B474F4}" type="presOf" srcId="{03795FEF-83DD-4723-B5F3-C9F64476542E}" destId="{3FC73D29-1F16-47AD-B41D-5A27DE3BEC43}" srcOrd="0" destOrd="0" presId="urn:microsoft.com/office/officeart/2005/8/layout/chevron2"/>
    <dgm:cxn modelId="{05880DFB-21EE-42C6-9C2F-53B7BE35CE07}" srcId="{4582C7A1-477C-4945-97FB-00BEE6F66588}" destId="{60E42EC1-81A3-43E4-83BC-00A8ECE38B46}" srcOrd="0" destOrd="0" parTransId="{DABE47FF-0264-4804-9247-4B505EDDAF65}" sibTransId="{F276BDFB-54D3-4009-ABD3-DE8A022F440B}"/>
    <dgm:cxn modelId="{BA8886FD-BB2D-42F5-A5D7-A38BC7F99FB5}" type="presOf" srcId="{043C8290-4B58-4260-B2A7-0182F73F2B82}" destId="{71F40F65-CBF2-458A-8F37-2E9C51AB426C}" srcOrd="0" destOrd="0" presId="urn:microsoft.com/office/officeart/2005/8/layout/chevron2"/>
    <dgm:cxn modelId="{7DE5AB0D-0A4B-49F9-B951-E0FC0D9F3EE4}" srcId="{4B4CA208-9C08-4AA4-B5D5-D93319B59B1A}" destId="{04230C6A-2315-4F86-B600-CE184BBE92F5}" srcOrd="3" destOrd="0" parTransId="{E66CBCC7-0677-42FB-B135-6EA3D58FF452}" sibTransId="{E5CC4C7D-53F8-4064-BF7D-46891A86EEBE}"/>
    <dgm:cxn modelId="{F90769A1-FAC1-46AE-BFFC-91B7A56CB348}" type="presOf" srcId="{24229BF8-FFCB-4753-B269-46C0686DC39A}" destId="{AF90D9C9-0D1E-4210-B20A-A2EF35670376}" srcOrd="0" destOrd="0" presId="urn:microsoft.com/office/officeart/2005/8/layout/chevron2"/>
    <dgm:cxn modelId="{D43D6104-2DA8-4AED-82F6-1544E4454DA4}" type="presOf" srcId="{4B4CA208-9C08-4AA4-B5D5-D93319B59B1A}" destId="{86A3D12A-8781-426D-BA7C-D5E114820C40}" srcOrd="0" destOrd="0" presId="urn:microsoft.com/office/officeart/2005/8/layout/chevron2"/>
    <dgm:cxn modelId="{AE4F4250-52B6-4BE1-8BF3-80EC605F1395}" srcId="{D74AD831-AAB5-48C0-9652-19FBF953540E}" destId="{561AFE19-FA7C-421A-BE13-3E9735BB6DBD}" srcOrd="0" destOrd="0" parTransId="{721D33EB-0449-4C10-B014-4A14D9E24A3B}" sibTransId="{4C7D3720-B278-4583-BD66-951A9806704E}"/>
    <dgm:cxn modelId="{D401B8D0-8546-4D72-A80C-F17351F3B08D}" srcId="{4B4CA208-9C08-4AA4-B5D5-D93319B59B1A}" destId="{4582C7A1-477C-4945-97FB-00BEE6F66588}" srcOrd="7" destOrd="0" parTransId="{9D1A2602-7C5B-4B48-AC0B-BB8EE4084B72}" sibTransId="{2CA37618-C38A-472D-921F-3F53CD2B1296}"/>
    <dgm:cxn modelId="{9BDCEA47-6305-4489-8BEC-CF213392257B}" type="presOf" srcId="{B613CADF-015C-4F93-B73B-323309B6E8D0}" destId="{A4734768-C82A-4817-84E7-7009A09098F7}" srcOrd="0" destOrd="0" presId="urn:microsoft.com/office/officeart/2005/8/layout/chevron2"/>
    <dgm:cxn modelId="{206D8DB2-B5AC-4D91-8495-965CD6382C83}" srcId="{8D664A6B-CF09-4693-8675-8F57C7FFE4D7}" destId="{043C8290-4B58-4260-B2A7-0182F73F2B82}" srcOrd="0" destOrd="0" parTransId="{E2270264-992B-4774-B5A3-E71FB40CA826}" sibTransId="{A07171FD-2C75-47BC-B9C2-8EE88E793B2C}"/>
    <dgm:cxn modelId="{2AEC7995-E7FD-412F-A944-AB64885B1835}" srcId="{4B4CA208-9C08-4AA4-B5D5-D93319B59B1A}" destId="{AE7F7647-44A3-4881-BF1F-4B7B6676229D}" srcOrd="6" destOrd="0" parTransId="{958D68CF-D09E-4512-B445-C501C60A3856}" sibTransId="{E7F6CE35-168E-4C96-A2D9-EA84000CD08F}"/>
    <dgm:cxn modelId="{A953C72C-3B06-461B-B01B-6BD2E64AF4E1}" srcId="{04230C6A-2315-4F86-B600-CE184BBE92F5}" destId="{24229BF8-FFCB-4753-B269-46C0686DC39A}" srcOrd="0" destOrd="0" parTransId="{4C85EC35-E950-4849-B811-D7EA05DDA3AA}" sibTransId="{2E4AEA55-B636-4208-867B-11206BDAD7EA}"/>
    <dgm:cxn modelId="{ED4FAF38-DD99-46BF-8DDB-576352A3F950}" type="presOf" srcId="{8D664A6B-CF09-4693-8675-8F57C7FFE4D7}" destId="{08A33F94-A5AB-4E31-BA1A-9E3FD34C79B0}" srcOrd="0" destOrd="0" presId="urn:microsoft.com/office/officeart/2005/8/layout/chevron2"/>
    <dgm:cxn modelId="{D2C3B060-85F0-444C-8F91-CB6ABD7640C9}" srcId="{CCF2C00F-DC65-4613-BD75-D4ACA16E6DC4}" destId="{1A0A9690-FBEA-469A-AFB5-957625793EC5}" srcOrd="0" destOrd="0" parTransId="{FDE1F56D-AE74-4327-8EAD-895D1C3EF234}" sibTransId="{BB391455-8E93-4B7A-80E1-0DBE4B802416}"/>
    <dgm:cxn modelId="{3EF549FA-F8D7-4636-8F49-5575D58F3329}" srcId="{612F4255-D04E-431D-B569-EADFB9863587}" destId="{9C979251-C007-4269-B784-6C75F3A94DAE}" srcOrd="0" destOrd="0" parTransId="{0A44A3EB-F1CE-40A2-BC0E-F3B4F1B6A0CD}" sibTransId="{63458266-B398-4F44-A942-9C2B7B48775F}"/>
    <dgm:cxn modelId="{A8FE6A28-483F-43C9-8A46-337CC8C2131C}" type="presOf" srcId="{AE7F7647-44A3-4881-BF1F-4B7B6676229D}" destId="{19B469E7-F60F-4E69-80FF-F11E8BFB9A0E}" srcOrd="0" destOrd="0" presId="urn:microsoft.com/office/officeart/2005/8/layout/chevron2"/>
    <dgm:cxn modelId="{A0D8695F-D600-4531-A50A-DCADEFB64DC8}" type="presOf" srcId="{1A0A9690-FBEA-469A-AFB5-957625793EC5}" destId="{1E2642BC-1879-46E5-AD1B-6D0C06BFBA1E}" srcOrd="0" destOrd="0" presId="urn:microsoft.com/office/officeart/2005/8/layout/chevron2"/>
    <dgm:cxn modelId="{38412541-190F-41F8-B886-FC49ACB87183}" type="presOf" srcId="{60E42EC1-81A3-43E4-83BC-00A8ECE38B46}" destId="{8825E9B6-DA27-47DC-8D18-7E07A9D58F9C}" srcOrd="0" destOrd="0" presId="urn:microsoft.com/office/officeart/2005/8/layout/chevron2"/>
    <dgm:cxn modelId="{6D579D4D-B493-470F-BF62-8246A0749837}" srcId="{4B4CA208-9C08-4AA4-B5D5-D93319B59B1A}" destId="{D74AD831-AAB5-48C0-9652-19FBF953540E}" srcOrd="1" destOrd="0" parTransId="{04C41110-B019-4F07-93DE-A98007942F4E}" sibTransId="{66B391B2-34D0-4778-A822-E6AE9E1F3F8E}"/>
    <dgm:cxn modelId="{A854D8E9-E601-411A-A67D-EDB6984CE4DB}" type="presOf" srcId="{EE9949EC-F994-4DA9-951B-13E33611B1A2}" destId="{39822E66-7A64-4430-9096-5E026390E69B}" srcOrd="0" destOrd="0" presId="urn:microsoft.com/office/officeart/2005/8/layout/chevron2"/>
    <dgm:cxn modelId="{70EA41E0-CCF8-4FB0-914E-E374A2702F23}" type="presOf" srcId="{9C979251-C007-4269-B784-6C75F3A94DAE}" destId="{AC491D37-91A9-46F4-8766-D830B568EF1E}" srcOrd="0" destOrd="0" presId="urn:microsoft.com/office/officeart/2005/8/layout/chevron2"/>
    <dgm:cxn modelId="{97262FB3-E754-4B65-983A-2148D5A7D2E9}" srcId="{4B4CA208-9C08-4AA4-B5D5-D93319B59B1A}" destId="{03795FEF-83DD-4723-B5F3-C9F64476542E}" srcOrd="0" destOrd="0" parTransId="{62570067-5A24-41B6-83CD-111A5AF1BFC5}" sibTransId="{14CDC45D-5245-48F5-8A27-D9149A6E46B5}"/>
    <dgm:cxn modelId="{F7133F10-777F-47B9-A61C-E3BD5D7B0EC0}" type="presOf" srcId="{CCF2C00F-DC65-4613-BD75-D4ACA16E6DC4}" destId="{16807142-08B4-4F06-BC00-55091FD0ECC9}" srcOrd="0" destOrd="0" presId="urn:microsoft.com/office/officeart/2005/8/layout/chevron2"/>
    <dgm:cxn modelId="{FBF610A4-2434-4453-B535-24CAAC8A9D03}" type="presParOf" srcId="{86A3D12A-8781-426D-BA7C-D5E114820C40}" destId="{A8FF4846-DBB6-4315-86D5-D70D768401D1}" srcOrd="0" destOrd="0" presId="urn:microsoft.com/office/officeart/2005/8/layout/chevron2"/>
    <dgm:cxn modelId="{A866921A-A981-42D4-BA7F-C484EA913FD7}" type="presParOf" srcId="{A8FF4846-DBB6-4315-86D5-D70D768401D1}" destId="{3FC73D29-1F16-47AD-B41D-5A27DE3BEC43}" srcOrd="0" destOrd="0" presId="urn:microsoft.com/office/officeart/2005/8/layout/chevron2"/>
    <dgm:cxn modelId="{0CCD8D7A-9869-4648-9CE9-3A4C86FB6187}" type="presParOf" srcId="{A8FF4846-DBB6-4315-86D5-D70D768401D1}" destId="{39822E66-7A64-4430-9096-5E026390E69B}" srcOrd="1" destOrd="0" presId="urn:microsoft.com/office/officeart/2005/8/layout/chevron2"/>
    <dgm:cxn modelId="{C94154B9-F644-4652-AF99-9B174C5D8EDA}" type="presParOf" srcId="{86A3D12A-8781-426D-BA7C-D5E114820C40}" destId="{14B4FBD3-34D2-432F-B400-A22CBBFC1787}" srcOrd="1" destOrd="0" presId="urn:microsoft.com/office/officeart/2005/8/layout/chevron2"/>
    <dgm:cxn modelId="{7E7E05BF-84B0-4DF3-9041-674C3C78496B}" type="presParOf" srcId="{86A3D12A-8781-426D-BA7C-D5E114820C40}" destId="{C5856B2C-BBD4-4CA4-A762-1858C1475DD6}" srcOrd="2" destOrd="0" presId="urn:microsoft.com/office/officeart/2005/8/layout/chevron2"/>
    <dgm:cxn modelId="{C0CEF087-F8E1-4817-801C-DC866F54C789}" type="presParOf" srcId="{C5856B2C-BBD4-4CA4-A762-1858C1475DD6}" destId="{33BB6C95-9695-4A25-B35D-54AF9A343530}" srcOrd="0" destOrd="0" presId="urn:microsoft.com/office/officeart/2005/8/layout/chevron2"/>
    <dgm:cxn modelId="{8E1C87FD-497D-4E14-A95B-6EF26964201F}" type="presParOf" srcId="{C5856B2C-BBD4-4CA4-A762-1858C1475DD6}" destId="{5DDD674F-D283-4860-B265-DD72CEFC6B25}" srcOrd="1" destOrd="0" presId="urn:microsoft.com/office/officeart/2005/8/layout/chevron2"/>
    <dgm:cxn modelId="{0E4B7856-7B1E-42D9-8052-CA3272CF7AB2}" type="presParOf" srcId="{86A3D12A-8781-426D-BA7C-D5E114820C40}" destId="{E0A013B8-6D28-4A4B-B858-52210457860B}" srcOrd="3" destOrd="0" presId="urn:microsoft.com/office/officeart/2005/8/layout/chevron2"/>
    <dgm:cxn modelId="{A8D73E07-F0F9-4871-8991-3A533C0FC44E}" type="presParOf" srcId="{86A3D12A-8781-426D-BA7C-D5E114820C40}" destId="{C9CE1B39-2948-4BAB-8E6E-E7C06772BA2A}" srcOrd="4" destOrd="0" presId="urn:microsoft.com/office/officeart/2005/8/layout/chevron2"/>
    <dgm:cxn modelId="{880AB498-03AE-42D7-B07E-C00396298C0D}" type="presParOf" srcId="{C9CE1B39-2948-4BAB-8E6E-E7C06772BA2A}" destId="{7FB6E69B-4579-4A51-B53D-94231033D82D}" srcOrd="0" destOrd="0" presId="urn:microsoft.com/office/officeart/2005/8/layout/chevron2"/>
    <dgm:cxn modelId="{23029C84-D2D3-400D-AC2D-9CDF841A9971}" type="presParOf" srcId="{C9CE1B39-2948-4BAB-8E6E-E7C06772BA2A}" destId="{AC491D37-91A9-46F4-8766-D830B568EF1E}" srcOrd="1" destOrd="0" presId="urn:microsoft.com/office/officeart/2005/8/layout/chevron2"/>
    <dgm:cxn modelId="{EFB7F7F3-A968-4455-8BE3-7E55B62440CE}" type="presParOf" srcId="{86A3D12A-8781-426D-BA7C-D5E114820C40}" destId="{B1A90773-F76E-41F7-85AB-11081823F5DE}" srcOrd="5" destOrd="0" presId="urn:microsoft.com/office/officeart/2005/8/layout/chevron2"/>
    <dgm:cxn modelId="{6698E64C-75FA-436A-A113-BF441BF0494E}" type="presParOf" srcId="{86A3D12A-8781-426D-BA7C-D5E114820C40}" destId="{769109BB-940F-4379-973B-1D67C10C6219}" srcOrd="6" destOrd="0" presId="urn:microsoft.com/office/officeart/2005/8/layout/chevron2"/>
    <dgm:cxn modelId="{CF37E1C5-051E-453C-B550-1E8EBFCE5661}" type="presParOf" srcId="{769109BB-940F-4379-973B-1D67C10C6219}" destId="{5917E73A-AB35-47DF-8E26-D5D8C2272474}" srcOrd="0" destOrd="0" presId="urn:microsoft.com/office/officeart/2005/8/layout/chevron2"/>
    <dgm:cxn modelId="{6B4E02DC-3633-4C9B-A1FE-76B486A3FE22}" type="presParOf" srcId="{769109BB-940F-4379-973B-1D67C10C6219}" destId="{AF90D9C9-0D1E-4210-B20A-A2EF35670376}" srcOrd="1" destOrd="0" presId="urn:microsoft.com/office/officeart/2005/8/layout/chevron2"/>
    <dgm:cxn modelId="{215F4F1D-48BD-4A2F-8D1A-48E1394DBE25}" type="presParOf" srcId="{86A3D12A-8781-426D-BA7C-D5E114820C40}" destId="{FBADAED8-20BB-4D2E-AD29-226FE70064CF}" srcOrd="7" destOrd="0" presId="urn:microsoft.com/office/officeart/2005/8/layout/chevron2"/>
    <dgm:cxn modelId="{50ED03FB-94D6-46FE-AD5A-771E23C7447C}" type="presParOf" srcId="{86A3D12A-8781-426D-BA7C-D5E114820C40}" destId="{C52BBC72-7C19-491F-9885-01440CE973B4}" srcOrd="8" destOrd="0" presId="urn:microsoft.com/office/officeart/2005/8/layout/chevron2"/>
    <dgm:cxn modelId="{6C49A832-DCAD-4EBF-8B60-7CB1288D4F24}" type="presParOf" srcId="{C52BBC72-7C19-491F-9885-01440CE973B4}" destId="{08A33F94-A5AB-4E31-BA1A-9E3FD34C79B0}" srcOrd="0" destOrd="0" presId="urn:microsoft.com/office/officeart/2005/8/layout/chevron2"/>
    <dgm:cxn modelId="{00EA441C-0978-4BAC-8703-EFA6390F6DCB}" type="presParOf" srcId="{C52BBC72-7C19-491F-9885-01440CE973B4}" destId="{71F40F65-CBF2-458A-8F37-2E9C51AB426C}" srcOrd="1" destOrd="0" presId="urn:microsoft.com/office/officeart/2005/8/layout/chevron2"/>
    <dgm:cxn modelId="{6AE4419A-DD86-4C2C-A216-6CD29095B3BC}" type="presParOf" srcId="{86A3D12A-8781-426D-BA7C-D5E114820C40}" destId="{C479A172-ABE5-4539-B20A-77D4EFEDE6A5}" srcOrd="9" destOrd="0" presId="urn:microsoft.com/office/officeart/2005/8/layout/chevron2"/>
    <dgm:cxn modelId="{045A3A92-5927-48DE-9606-73146084E0CC}" type="presParOf" srcId="{86A3D12A-8781-426D-BA7C-D5E114820C40}" destId="{FE4D9A53-09C8-44A6-8A8D-3938C404F275}" srcOrd="10" destOrd="0" presId="urn:microsoft.com/office/officeart/2005/8/layout/chevron2"/>
    <dgm:cxn modelId="{C932D32F-1914-4AE1-8DA8-306002F5B3ED}" type="presParOf" srcId="{FE4D9A53-09C8-44A6-8A8D-3938C404F275}" destId="{16807142-08B4-4F06-BC00-55091FD0ECC9}" srcOrd="0" destOrd="0" presId="urn:microsoft.com/office/officeart/2005/8/layout/chevron2"/>
    <dgm:cxn modelId="{826C8F21-743C-465A-A5DA-06F6969DDEA2}" type="presParOf" srcId="{FE4D9A53-09C8-44A6-8A8D-3938C404F275}" destId="{1E2642BC-1879-46E5-AD1B-6D0C06BFBA1E}" srcOrd="1" destOrd="0" presId="urn:microsoft.com/office/officeart/2005/8/layout/chevron2"/>
    <dgm:cxn modelId="{13369697-6922-4E48-A5DA-133F82E1C438}" type="presParOf" srcId="{86A3D12A-8781-426D-BA7C-D5E114820C40}" destId="{8D1CDA72-69C7-4D4E-893D-0CF93AF79B4C}" srcOrd="11" destOrd="0" presId="urn:microsoft.com/office/officeart/2005/8/layout/chevron2"/>
    <dgm:cxn modelId="{19D88CA3-A489-4CCC-BBFC-099743BC1BD9}" type="presParOf" srcId="{86A3D12A-8781-426D-BA7C-D5E114820C40}" destId="{F2C7646E-9BE3-4754-827F-FAE52B6CB7D4}" srcOrd="12" destOrd="0" presId="urn:microsoft.com/office/officeart/2005/8/layout/chevron2"/>
    <dgm:cxn modelId="{8855BD60-14EF-4F7D-9E50-CF3FF0E77CB6}" type="presParOf" srcId="{F2C7646E-9BE3-4754-827F-FAE52B6CB7D4}" destId="{19B469E7-F60F-4E69-80FF-F11E8BFB9A0E}" srcOrd="0" destOrd="0" presId="urn:microsoft.com/office/officeart/2005/8/layout/chevron2"/>
    <dgm:cxn modelId="{E1CA0130-A0F6-4FD6-933C-E23A38A49DA8}" type="presParOf" srcId="{F2C7646E-9BE3-4754-827F-FAE52B6CB7D4}" destId="{A4734768-C82A-4817-84E7-7009A09098F7}" srcOrd="1" destOrd="0" presId="urn:microsoft.com/office/officeart/2005/8/layout/chevron2"/>
    <dgm:cxn modelId="{BA693C19-23CF-4DC9-8061-55D5E9126437}" type="presParOf" srcId="{86A3D12A-8781-426D-BA7C-D5E114820C40}" destId="{66E47055-B63F-45F9-9208-41BCAC75DBDC}" srcOrd="13" destOrd="0" presId="urn:microsoft.com/office/officeart/2005/8/layout/chevron2"/>
    <dgm:cxn modelId="{83F4D78D-5946-4DBA-9761-F6F6FFCEFF4A}" type="presParOf" srcId="{86A3D12A-8781-426D-BA7C-D5E114820C40}" destId="{382F8745-2CA8-434A-BBBC-1B34503DFE8E}" srcOrd="14" destOrd="0" presId="urn:microsoft.com/office/officeart/2005/8/layout/chevron2"/>
    <dgm:cxn modelId="{1C39EBE2-D586-49B8-8F14-BE01B0A7AA62}" type="presParOf" srcId="{382F8745-2CA8-434A-BBBC-1B34503DFE8E}" destId="{FF010455-6AA4-4EF0-9665-0EF82E21951D}" srcOrd="0" destOrd="0" presId="urn:microsoft.com/office/officeart/2005/8/layout/chevron2"/>
    <dgm:cxn modelId="{C383420A-8338-438A-98AC-B61CC94A6AF5}" type="presParOf" srcId="{382F8745-2CA8-434A-BBBC-1B34503DFE8E}" destId="{8825E9B6-DA27-47DC-8D18-7E07A9D58F9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1C5FD2-2E73-4CF7-8150-B79880E27742}" type="doc">
      <dgm:prSet loTypeId="urn:microsoft.com/office/officeart/2005/8/layout/arrow6" loCatId="relationship" qsTypeId="urn:microsoft.com/office/officeart/2005/8/quickstyle/simple1" qsCatId="simple" csTypeId="urn:microsoft.com/office/officeart/2005/8/colors/colorful5" csCatId="colorful" phldr="1"/>
      <dgm:spPr/>
      <dgm:t>
        <a:bodyPr/>
        <a:lstStyle/>
        <a:p>
          <a:endParaRPr lang="zh-CN" altLang="en-US"/>
        </a:p>
      </dgm:t>
    </dgm:pt>
    <dgm:pt modelId="{4A38C215-5ADF-4D49-982E-E94AE04ED1DA}">
      <dgm:prSet phldrT="[文本]"/>
      <dgm:spPr/>
      <dgm:t>
        <a:bodyPr/>
        <a:lstStyle/>
        <a:p>
          <a:r>
            <a:rPr lang="zh-CN" altLang="en-US" dirty="0" smtClean="0"/>
            <a:t>静态文档</a:t>
          </a:r>
          <a:endParaRPr lang="zh-CN" altLang="en-US" dirty="0"/>
        </a:p>
      </dgm:t>
    </dgm:pt>
    <dgm:pt modelId="{FA904D31-8A70-4C9A-BA6A-8F647F7B153F}" type="parTrans" cxnId="{F206D04F-84CE-4504-8151-784A2AC28C33}">
      <dgm:prSet/>
      <dgm:spPr/>
      <dgm:t>
        <a:bodyPr/>
        <a:lstStyle/>
        <a:p>
          <a:endParaRPr lang="zh-CN" altLang="en-US"/>
        </a:p>
      </dgm:t>
    </dgm:pt>
    <dgm:pt modelId="{83BCD9B4-DB37-4158-B2F4-8C411865D8A3}" type="sibTrans" cxnId="{F206D04F-84CE-4504-8151-784A2AC28C33}">
      <dgm:prSet/>
      <dgm:spPr/>
      <dgm:t>
        <a:bodyPr/>
        <a:lstStyle/>
        <a:p>
          <a:endParaRPr lang="zh-CN" altLang="en-US"/>
        </a:p>
      </dgm:t>
    </dgm:pt>
    <dgm:pt modelId="{0B3412C1-F752-4767-9755-5B4CE3341FDE}">
      <dgm:prSet phldrT="[文本]"/>
      <dgm:spPr/>
      <dgm:t>
        <a:bodyPr/>
        <a:lstStyle/>
        <a:p>
          <a:r>
            <a:rPr lang="zh-CN" altLang="en-US" dirty="0" smtClean="0"/>
            <a:t>动态文档</a:t>
          </a:r>
          <a:endParaRPr lang="zh-CN" altLang="en-US" dirty="0"/>
        </a:p>
      </dgm:t>
    </dgm:pt>
    <dgm:pt modelId="{34A86CAB-3EE3-4E05-A649-F3E6E75165F6}" type="parTrans" cxnId="{6C3C4DD1-58F7-4B64-A866-D72AA1CF23B3}">
      <dgm:prSet/>
      <dgm:spPr/>
      <dgm:t>
        <a:bodyPr/>
        <a:lstStyle/>
        <a:p>
          <a:endParaRPr lang="zh-CN" altLang="en-US"/>
        </a:p>
      </dgm:t>
    </dgm:pt>
    <dgm:pt modelId="{6B4085E8-71B7-4D85-83C4-CC4DDFE56848}" type="sibTrans" cxnId="{6C3C4DD1-58F7-4B64-A866-D72AA1CF23B3}">
      <dgm:prSet/>
      <dgm:spPr/>
      <dgm:t>
        <a:bodyPr/>
        <a:lstStyle/>
        <a:p>
          <a:endParaRPr lang="zh-CN" altLang="en-US"/>
        </a:p>
      </dgm:t>
    </dgm:pt>
    <dgm:pt modelId="{97753495-4B67-4C79-BABF-16952866D0E8}" type="pres">
      <dgm:prSet presAssocID="{641C5FD2-2E73-4CF7-8150-B79880E27742}" presName="compositeShape" presStyleCnt="0">
        <dgm:presLayoutVars>
          <dgm:chMax val="2"/>
          <dgm:dir/>
          <dgm:resizeHandles val="exact"/>
        </dgm:presLayoutVars>
      </dgm:prSet>
      <dgm:spPr/>
      <dgm:t>
        <a:bodyPr/>
        <a:lstStyle/>
        <a:p>
          <a:endParaRPr lang="zh-CN" altLang="en-US"/>
        </a:p>
      </dgm:t>
    </dgm:pt>
    <dgm:pt modelId="{28248C6F-8C7A-4848-BF22-A70DBD35DD0E}" type="pres">
      <dgm:prSet presAssocID="{641C5FD2-2E73-4CF7-8150-B79880E27742}" presName="ribbon" presStyleLbl="node1" presStyleIdx="0" presStyleCnt="1"/>
      <dgm:spPr/>
      <dgm:t>
        <a:bodyPr/>
        <a:lstStyle/>
        <a:p>
          <a:endParaRPr lang="zh-CN" altLang="en-US"/>
        </a:p>
      </dgm:t>
    </dgm:pt>
    <dgm:pt modelId="{C5E8EDB3-96BF-4864-9DD8-26B5F0234E46}" type="pres">
      <dgm:prSet presAssocID="{641C5FD2-2E73-4CF7-8150-B79880E27742}" presName="leftArrowText" presStyleLbl="node1" presStyleIdx="0" presStyleCnt="1">
        <dgm:presLayoutVars>
          <dgm:chMax val="0"/>
          <dgm:bulletEnabled val="1"/>
        </dgm:presLayoutVars>
      </dgm:prSet>
      <dgm:spPr/>
      <dgm:t>
        <a:bodyPr/>
        <a:lstStyle/>
        <a:p>
          <a:endParaRPr lang="zh-CN" altLang="en-US"/>
        </a:p>
      </dgm:t>
    </dgm:pt>
    <dgm:pt modelId="{750AAE95-AB78-41BC-9670-E7EE691EC55B}" type="pres">
      <dgm:prSet presAssocID="{641C5FD2-2E73-4CF7-8150-B79880E27742}" presName="rightArrowText" presStyleLbl="node1" presStyleIdx="0" presStyleCnt="1">
        <dgm:presLayoutVars>
          <dgm:chMax val="0"/>
          <dgm:bulletEnabled val="1"/>
        </dgm:presLayoutVars>
      </dgm:prSet>
      <dgm:spPr/>
      <dgm:t>
        <a:bodyPr/>
        <a:lstStyle/>
        <a:p>
          <a:endParaRPr lang="zh-CN" altLang="en-US"/>
        </a:p>
      </dgm:t>
    </dgm:pt>
  </dgm:ptLst>
  <dgm:cxnLst>
    <dgm:cxn modelId="{F206D04F-84CE-4504-8151-784A2AC28C33}" srcId="{641C5FD2-2E73-4CF7-8150-B79880E27742}" destId="{4A38C215-5ADF-4D49-982E-E94AE04ED1DA}" srcOrd="0" destOrd="0" parTransId="{FA904D31-8A70-4C9A-BA6A-8F647F7B153F}" sibTransId="{83BCD9B4-DB37-4158-B2F4-8C411865D8A3}"/>
    <dgm:cxn modelId="{6C3C4DD1-58F7-4B64-A866-D72AA1CF23B3}" srcId="{641C5FD2-2E73-4CF7-8150-B79880E27742}" destId="{0B3412C1-F752-4767-9755-5B4CE3341FDE}" srcOrd="1" destOrd="0" parTransId="{34A86CAB-3EE3-4E05-A649-F3E6E75165F6}" sibTransId="{6B4085E8-71B7-4D85-83C4-CC4DDFE56848}"/>
    <dgm:cxn modelId="{B13DAB15-E1B0-45A2-B39F-E3A3E88DEE39}" type="presOf" srcId="{4A38C215-5ADF-4D49-982E-E94AE04ED1DA}" destId="{C5E8EDB3-96BF-4864-9DD8-26B5F0234E46}" srcOrd="0" destOrd="0" presId="urn:microsoft.com/office/officeart/2005/8/layout/arrow6"/>
    <dgm:cxn modelId="{A897793B-E79C-4993-9806-6A2826525B60}" type="presOf" srcId="{0B3412C1-F752-4767-9755-5B4CE3341FDE}" destId="{750AAE95-AB78-41BC-9670-E7EE691EC55B}" srcOrd="0" destOrd="0" presId="urn:microsoft.com/office/officeart/2005/8/layout/arrow6"/>
    <dgm:cxn modelId="{AEED50F1-3743-4A62-9DBA-AEF3BED292D3}" type="presOf" srcId="{641C5FD2-2E73-4CF7-8150-B79880E27742}" destId="{97753495-4B67-4C79-BABF-16952866D0E8}" srcOrd="0" destOrd="0" presId="urn:microsoft.com/office/officeart/2005/8/layout/arrow6"/>
    <dgm:cxn modelId="{9FB6EAD1-8FE7-494A-8819-2FAA4EEE35B8}" type="presParOf" srcId="{97753495-4B67-4C79-BABF-16952866D0E8}" destId="{28248C6F-8C7A-4848-BF22-A70DBD35DD0E}" srcOrd="0" destOrd="0" presId="urn:microsoft.com/office/officeart/2005/8/layout/arrow6"/>
    <dgm:cxn modelId="{B21D6EC2-EEA6-435A-9733-9EE98AD58E64}" type="presParOf" srcId="{97753495-4B67-4C79-BABF-16952866D0E8}" destId="{C5E8EDB3-96BF-4864-9DD8-26B5F0234E46}" srcOrd="1" destOrd="0" presId="urn:microsoft.com/office/officeart/2005/8/layout/arrow6"/>
    <dgm:cxn modelId="{0EA2F7DF-E277-4A7F-BBFE-94A3B4C355F3}" type="presParOf" srcId="{97753495-4B67-4C79-BABF-16952866D0E8}" destId="{750AAE95-AB78-41BC-9670-E7EE691EC55B}"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9C0B23-03F1-459C-B3B3-CAAACE0190EF}"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zh-CN" altLang="en-US"/>
        </a:p>
      </dgm:t>
    </dgm:pt>
    <dgm:pt modelId="{48D7705A-7CBD-4A8D-84BD-63C6F22D4D17}">
      <dgm:prSet phldrT="[文本]"/>
      <dgm:spPr/>
      <dgm:t>
        <a:bodyPr/>
        <a:lstStyle/>
        <a:p>
          <a:r>
            <a:rPr lang="zh-CN" altLang="en-US" dirty="0" smtClean="0"/>
            <a:t>通用网关接口</a:t>
          </a:r>
          <a:r>
            <a:rPr lang="en-US" altLang="zh-CN" dirty="0" smtClean="0"/>
            <a:t>(Common Gateway Interface, </a:t>
          </a:r>
          <a:r>
            <a:rPr lang="en-US" altLang="zh-CN" b="1" dirty="0" smtClean="0">
              <a:solidFill>
                <a:srgbClr val="FF0000"/>
              </a:solidFill>
            </a:rPr>
            <a:t>CGI</a:t>
          </a:r>
          <a:r>
            <a:rPr lang="en-US" altLang="zh-CN" dirty="0" smtClean="0"/>
            <a:t>) </a:t>
          </a:r>
          <a:endParaRPr lang="zh-CN" altLang="en-US" dirty="0"/>
        </a:p>
      </dgm:t>
    </dgm:pt>
    <dgm:pt modelId="{7CDB797D-FFBB-4EC0-8B31-1FB069DD620B}" type="parTrans" cxnId="{35892068-A5B8-4B33-8399-D1374ED264A8}">
      <dgm:prSet/>
      <dgm:spPr/>
      <dgm:t>
        <a:bodyPr/>
        <a:lstStyle/>
        <a:p>
          <a:endParaRPr lang="zh-CN" altLang="en-US"/>
        </a:p>
      </dgm:t>
    </dgm:pt>
    <dgm:pt modelId="{BA70D343-32EA-4395-A90E-33BF5736EFBE}" type="sibTrans" cxnId="{35892068-A5B8-4B33-8399-D1374ED264A8}">
      <dgm:prSet/>
      <dgm:spPr/>
      <dgm:t>
        <a:bodyPr/>
        <a:lstStyle/>
        <a:p>
          <a:endParaRPr lang="zh-CN" altLang="en-US"/>
        </a:p>
      </dgm:t>
    </dgm:pt>
    <dgm:pt modelId="{38CEEEFD-0944-4740-8CE0-D020901F9E30}">
      <dgm:prSet phldrT="[文本]"/>
      <dgm:spPr/>
      <dgm:t>
        <a:bodyPr/>
        <a:lstStyle/>
        <a:p>
          <a:r>
            <a:rPr lang="zh-CN" altLang="en-US" dirty="0" smtClean="0"/>
            <a:t>超文本预处理器</a:t>
          </a:r>
          <a:r>
            <a:rPr lang="en-US" altLang="zh-CN" dirty="0" smtClean="0"/>
            <a:t>(Hypertext Preprocessor, </a:t>
          </a:r>
          <a:r>
            <a:rPr lang="en-US" altLang="zh-CN" b="1" dirty="0" smtClean="0">
              <a:solidFill>
                <a:srgbClr val="FF0000"/>
              </a:solidFill>
            </a:rPr>
            <a:t>PHP</a:t>
          </a:r>
          <a:r>
            <a:rPr lang="en-US" altLang="zh-CN" dirty="0" smtClean="0"/>
            <a:t>)</a:t>
          </a:r>
          <a:r>
            <a:rPr lang="zh-CN" altLang="en-US" dirty="0" smtClean="0"/>
            <a:t>，使用</a:t>
          </a:r>
          <a:r>
            <a:rPr lang="en-US" altLang="zh-CN" dirty="0" smtClean="0"/>
            <a:t>Perl</a:t>
          </a:r>
          <a:r>
            <a:rPr lang="zh-CN" altLang="en-US" dirty="0" smtClean="0"/>
            <a:t>语言</a:t>
          </a:r>
          <a:endParaRPr lang="zh-CN" altLang="en-US" dirty="0"/>
        </a:p>
      </dgm:t>
    </dgm:pt>
    <dgm:pt modelId="{64AA08E5-D39C-45E7-BF6C-DB3A26924BE2}" type="parTrans" cxnId="{0C8C79A5-3082-459D-A83A-23F7DF29605B}">
      <dgm:prSet/>
      <dgm:spPr/>
      <dgm:t>
        <a:bodyPr/>
        <a:lstStyle/>
        <a:p>
          <a:endParaRPr lang="zh-CN" altLang="en-US"/>
        </a:p>
      </dgm:t>
    </dgm:pt>
    <dgm:pt modelId="{F3E098C5-458F-4357-8416-105A7DA02DBB}" type="sibTrans" cxnId="{0C8C79A5-3082-459D-A83A-23F7DF29605B}">
      <dgm:prSet/>
      <dgm:spPr/>
      <dgm:t>
        <a:bodyPr/>
        <a:lstStyle/>
        <a:p>
          <a:endParaRPr lang="zh-CN" altLang="en-US"/>
        </a:p>
      </dgm:t>
    </dgm:pt>
    <dgm:pt modelId="{E081BCC1-4A4C-45FC-BD7A-0B73647D4B3E}">
      <dgm:prSet phldrT="[文本]"/>
      <dgm:spPr/>
      <dgm:t>
        <a:bodyPr/>
        <a:lstStyle/>
        <a:p>
          <a:r>
            <a:rPr lang="en-US" altLang="zh-CN" dirty="0" smtClean="0"/>
            <a:t>Java</a:t>
          </a:r>
          <a:r>
            <a:rPr lang="zh-CN" altLang="en-US" dirty="0" smtClean="0"/>
            <a:t>服务器网页</a:t>
          </a:r>
          <a:r>
            <a:rPr lang="en-US" altLang="zh-CN" dirty="0" smtClean="0"/>
            <a:t>(Java Server Pages, </a:t>
          </a:r>
          <a:r>
            <a:rPr lang="en-US" altLang="zh-CN" b="1" dirty="0" smtClean="0">
              <a:solidFill>
                <a:srgbClr val="FF0000"/>
              </a:solidFill>
            </a:rPr>
            <a:t>JSP</a:t>
          </a:r>
          <a:r>
            <a:rPr lang="en-US" altLang="zh-CN" dirty="0" smtClean="0"/>
            <a:t>)</a:t>
          </a:r>
          <a:r>
            <a:rPr lang="zh-CN" altLang="en-US" dirty="0" smtClean="0"/>
            <a:t>，使用</a:t>
          </a:r>
          <a:r>
            <a:rPr lang="en-US" altLang="zh-CN" dirty="0" smtClean="0"/>
            <a:t>Java</a:t>
          </a:r>
          <a:r>
            <a:rPr lang="zh-CN" altLang="en-US" dirty="0" smtClean="0"/>
            <a:t>语言</a:t>
          </a:r>
          <a:endParaRPr lang="zh-CN" altLang="en-US" dirty="0"/>
        </a:p>
      </dgm:t>
    </dgm:pt>
    <dgm:pt modelId="{7EF21DD2-99C0-428F-8620-3B6D10BE63F6}" type="parTrans" cxnId="{EF828E91-0077-4709-AA53-99148E476E98}">
      <dgm:prSet/>
      <dgm:spPr/>
      <dgm:t>
        <a:bodyPr/>
        <a:lstStyle/>
        <a:p>
          <a:endParaRPr lang="zh-CN" altLang="en-US"/>
        </a:p>
      </dgm:t>
    </dgm:pt>
    <dgm:pt modelId="{BDB9F036-ABC8-4FAF-B4E6-331161312F1D}" type="sibTrans" cxnId="{EF828E91-0077-4709-AA53-99148E476E98}">
      <dgm:prSet/>
      <dgm:spPr/>
      <dgm:t>
        <a:bodyPr/>
        <a:lstStyle/>
        <a:p>
          <a:endParaRPr lang="zh-CN" altLang="en-US"/>
        </a:p>
      </dgm:t>
    </dgm:pt>
    <dgm:pt modelId="{E21EB7FF-5BAB-4E36-9AA0-770C6A20009E}">
      <dgm:prSet phldrT="[文本]"/>
      <dgm:spPr/>
      <dgm:t>
        <a:bodyPr/>
        <a:lstStyle/>
        <a:p>
          <a:r>
            <a:rPr lang="zh-CN" altLang="en-US" dirty="0" smtClean="0"/>
            <a:t>活动服务器网页</a:t>
          </a:r>
          <a:r>
            <a:rPr lang="en-US" altLang="zh-CN" dirty="0" smtClean="0"/>
            <a:t>(Active Server Pages, </a:t>
          </a:r>
          <a:r>
            <a:rPr lang="en-US" altLang="zh-CN" b="1" dirty="0" smtClean="0">
              <a:solidFill>
                <a:srgbClr val="FF0000"/>
              </a:solidFill>
            </a:rPr>
            <a:t>ASP</a:t>
          </a:r>
          <a:r>
            <a:rPr lang="en-US" altLang="zh-CN" dirty="0" smtClean="0"/>
            <a:t>)</a:t>
          </a:r>
          <a:r>
            <a:rPr lang="zh-CN" altLang="en-US" dirty="0" smtClean="0"/>
            <a:t>，使用</a:t>
          </a:r>
          <a:r>
            <a:rPr lang="en-US" altLang="zh-CN" dirty="0" smtClean="0"/>
            <a:t>VBScript, JScript</a:t>
          </a:r>
          <a:r>
            <a:rPr lang="zh-CN" altLang="en-US" dirty="0" smtClean="0"/>
            <a:t>等语言</a:t>
          </a:r>
          <a:endParaRPr lang="zh-CN" altLang="en-US" dirty="0"/>
        </a:p>
      </dgm:t>
    </dgm:pt>
    <dgm:pt modelId="{9649AAD6-C2D5-49DD-A32C-2F195EE16B9F}" type="parTrans" cxnId="{BFBD5C7F-B914-4117-8362-441C8F0193D1}">
      <dgm:prSet/>
      <dgm:spPr/>
      <dgm:t>
        <a:bodyPr/>
        <a:lstStyle/>
        <a:p>
          <a:endParaRPr lang="zh-CN" altLang="en-US"/>
        </a:p>
      </dgm:t>
    </dgm:pt>
    <dgm:pt modelId="{938B2AA2-9E4B-491C-8270-3FE09C71D4F5}" type="sibTrans" cxnId="{BFBD5C7F-B914-4117-8362-441C8F0193D1}">
      <dgm:prSet/>
      <dgm:spPr/>
      <dgm:t>
        <a:bodyPr/>
        <a:lstStyle/>
        <a:p>
          <a:endParaRPr lang="zh-CN" altLang="en-US"/>
        </a:p>
      </dgm:t>
    </dgm:pt>
    <dgm:pt modelId="{2D7D04C3-62EB-4603-9D29-C063ABAEF892}">
      <dgm:prSet phldrT="[文本]"/>
      <dgm:spPr/>
      <dgm:t>
        <a:bodyPr/>
        <a:lstStyle/>
        <a:p>
          <a:r>
            <a:rPr lang="en-US" altLang="zh-CN" smtClean="0"/>
            <a:t>ASP.NET</a:t>
          </a:r>
          <a:r>
            <a:rPr lang="zh-CN" altLang="en-US" smtClean="0"/>
            <a:t>，使用</a:t>
          </a:r>
          <a:r>
            <a:rPr lang="en-US" altLang="zh-CN" smtClean="0"/>
            <a:t>C#, VB.net</a:t>
          </a:r>
          <a:r>
            <a:rPr lang="zh-CN" altLang="en-US" smtClean="0"/>
            <a:t>等语言</a:t>
          </a:r>
          <a:endParaRPr lang="zh-CN" altLang="en-US" dirty="0"/>
        </a:p>
      </dgm:t>
    </dgm:pt>
    <dgm:pt modelId="{6E29F360-9670-4C37-BA67-799777980199}" type="parTrans" cxnId="{A423F6C6-8841-4041-BF4C-531D592FF0F4}">
      <dgm:prSet/>
      <dgm:spPr/>
      <dgm:t>
        <a:bodyPr/>
        <a:lstStyle/>
        <a:p>
          <a:endParaRPr lang="zh-CN" altLang="en-US"/>
        </a:p>
      </dgm:t>
    </dgm:pt>
    <dgm:pt modelId="{1347D0BD-0EA7-4C2D-82ED-BD31FDED9EF4}" type="sibTrans" cxnId="{A423F6C6-8841-4041-BF4C-531D592FF0F4}">
      <dgm:prSet/>
      <dgm:spPr/>
      <dgm:t>
        <a:bodyPr/>
        <a:lstStyle/>
        <a:p>
          <a:endParaRPr lang="zh-CN" altLang="en-US"/>
        </a:p>
      </dgm:t>
    </dgm:pt>
    <dgm:pt modelId="{A703AD44-40D5-4446-9A73-F0F7A957DD60}" type="pres">
      <dgm:prSet presAssocID="{4C9C0B23-03F1-459C-B3B3-CAAACE0190EF}" presName="Name0" presStyleCnt="0">
        <dgm:presLayoutVars>
          <dgm:chMax val="7"/>
          <dgm:chPref val="7"/>
          <dgm:dir/>
        </dgm:presLayoutVars>
      </dgm:prSet>
      <dgm:spPr/>
      <dgm:t>
        <a:bodyPr/>
        <a:lstStyle/>
        <a:p>
          <a:endParaRPr lang="zh-CN" altLang="en-US"/>
        </a:p>
      </dgm:t>
    </dgm:pt>
    <dgm:pt modelId="{01BD7A6D-F10A-4476-BEFC-79C965D793CB}" type="pres">
      <dgm:prSet presAssocID="{4C9C0B23-03F1-459C-B3B3-CAAACE0190EF}" presName="Name1" presStyleCnt="0"/>
      <dgm:spPr/>
    </dgm:pt>
    <dgm:pt modelId="{E44E2DC3-AE97-49AD-A47A-98FAFED334A8}" type="pres">
      <dgm:prSet presAssocID="{4C9C0B23-03F1-459C-B3B3-CAAACE0190EF}" presName="cycle" presStyleCnt="0"/>
      <dgm:spPr/>
    </dgm:pt>
    <dgm:pt modelId="{5E1D31C7-C0A8-4D5B-AD43-56749E23B748}" type="pres">
      <dgm:prSet presAssocID="{4C9C0B23-03F1-459C-B3B3-CAAACE0190EF}" presName="srcNode" presStyleLbl="node1" presStyleIdx="0" presStyleCnt="5"/>
      <dgm:spPr/>
    </dgm:pt>
    <dgm:pt modelId="{B539065A-5E39-4420-BAEF-9CA6E2715BC9}" type="pres">
      <dgm:prSet presAssocID="{4C9C0B23-03F1-459C-B3B3-CAAACE0190EF}" presName="conn" presStyleLbl="parChTrans1D2" presStyleIdx="0" presStyleCnt="1"/>
      <dgm:spPr/>
      <dgm:t>
        <a:bodyPr/>
        <a:lstStyle/>
        <a:p>
          <a:endParaRPr lang="zh-CN" altLang="en-US"/>
        </a:p>
      </dgm:t>
    </dgm:pt>
    <dgm:pt modelId="{84CFE4FC-958C-4127-9E0D-D6AC1268FCDA}" type="pres">
      <dgm:prSet presAssocID="{4C9C0B23-03F1-459C-B3B3-CAAACE0190EF}" presName="extraNode" presStyleLbl="node1" presStyleIdx="0" presStyleCnt="5"/>
      <dgm:spPr/>
    </dgm:pt>
    <dgm:pt modelId="{5FFDBFCB-F922-45AC-961D-E077CBEAAC4F}" type="pres">
      <dgm:prSet presAssocID="{4C9C0B23-03F1-459C-B3B3-CAAACE0190EF}" presName="dstNode" presStyleLbl="node1" presStyleIdx="0" presStyleCnt="5"/>
      <dgm:spPr/>
    </dgm:pt>
    <dgm:pt modelId="{C46838EB-0816-4059-81A1-BF2EA455CD1D}" type="pres">
      <dgm:prSet presAssocID="{48D7705A-7CBD-4A8D-84BD-63C6F22D4D17}" presName="text_1" presStyleLbl="node1" presStyleIdx="0" presStyleCnt="5">
        <dgm:presLayoutVars>
          <dgm:bulletEnabled val="1"/>
        </dgm:presLayoutVars>
      </dgm:prSet>
      <dgm:spPr/>
      <dgm:t>
        <a:bodyPr/>
        <a:lstStyle/>
        <a:p>
          <a:endParaRPr lang="zh-CN" altLang="en-US"/>
        </a:p>
      </dgm:t>
    </dgm:pt>
    <dgm:pt modelId="{BCB4F994-B89D-4C23-83DC-17C47401ABE9}" type="pres">
      <dgm:prSet presAssocID="{48D7705A-7CBD-4A8D-84BD-63C6F22D4D17}" presName="accent_1" presStyleCnt="0"/>
      <dgm:spPr/>
    </dgm:pt>
    <dgm:pt modelId="{D9F50855-BF5E-4220-8ED2-FB708E3A70CF}" type="pres">
      <dgm:prSet presAssocID="{48D7705A-7CBD-4A8D-84BD-63C6F22D4D17}" presName="accentRepeatNode" presStyleLbl="solidFgAcc1" presStyleIdx="0" presStyleCnt="5"/>
      <dgm:spPr/>
    </dgm:pt>
    <dgm:pt modelId="{E0BFE712-1939-4A49-973D-77AEF241D387}" type="pres">
      <dgm:prSet presAssocID="{38CEEEFD-0944-4740-8CE0-D020901F9E30}" presName="text_2" presStyleLbl="node1" presStyleIdx="1" presStyleCnt="5">
        <dgm:presLayoutVars>
          <dgm:bulletEnabled val="1"/>
        </dgm:presLayoutVars>
      </dgm:prSet>
      <dgm:spPr/>
      <dgm:t>
        <a:bodyPr/>
        <a:lstStyle/>
        <a:p>
          <a:endParaRPr lang="zh-CN" altLang="en-US"/>
        </a:p>
      </dgm:t>
    </dgm:pt>
    <dgm:pt modelId="{19354820-DE2F-4678-A5CE-0758609CD0E0}" type="pres">
      <dgm:prSet presAssocID="{38CEEEFD-0944-4740-8CE0-D020901F9E30}" presName="accent_2" presStyleCnt="0"/>
      <dgm:spPr/>
    </dgm:pt>
    <dgm:pt modelId="{6A638F7E-CA87-4808-A559-E44ADD20E584}" type="pres">
      <dgm:prSet presAssocID="{38CEEEFD-0944-4740-8CE0-D020901F9E30}" presName="accentRepeatNode" presStyleLbl="solidFgAcc1" presStyleIdx="1" presStyleCnt="5"/>
      <dgm:spPr/>
    </dgm:pt>
    <dgm:pt modelId="{316FC283-CB91-4BDA-B017-3EA48B35F94F}" type="pres">
      <dgm:prSet presAssocID="{E081BCC1-4A4C-45FC-BD7A-0B73647D4B3E}" presName="text_3" presStyleLbl="node1" presStyleIdx="2" presStyleCnt="5">
        <dgm:presLayoutVars>
          <dgm:bulletEnabled val="1"/>
        </dgm:presLayoutVars>
      </dgm:prSet>
      <dgm:spPr/>
      <dgm:t>
        <a:bodyPr/>
        <a:lstStyle/>
        <a:p>
          <a:endParaRPr lang="zh-CN" altLang="en-US"/>
        </a:p>
      </dgm:t>
    </dgm:pt>
    <dgm:pt modelId="{5F552B94-37AD-409B-8D94-E9820B611196}" type="pres">
      <dgm:prSet presAssocID="{E081BCC1-4A4C-45FC-BD7A-0B73647D4B3E}" presName="accent_3" presStyleCnt="0"/>
      <dgm:spPr/>
    </dgm:pt>
    <dgm:pt modelId="{D843B252-CD0C-481E-BC04-12E7B634967F}" type="pres">
      <dgm:prSet presAssocID="{E081BCC1-4A4C-45FC-BD7A-0B73647D4B3E}" presName="accentRepeatNode" presStyleLbl="solidFgAcc1" presStyleIdx="2" presStyleCnt="5"/>
      <dgm:spPr/>
    </dgm:pt>
    <dgm:pt modelId="{4A1BBA30-08B2-4CF5-A969-17782D4D0CC3}" type="pres">
      <dgm:prSet presAssocID="{E21EB7FF-5BAB-4E36-9AA0-770C6A20009E}" presName="text_4" presStyleLbl="node1" presStyleIdx="3" presStyleCnt="5">
        <dgm:presLayoutVars>
          <dgm:bulletEnabled val="1"/>
        </dgm:presLayoutVars>
      </dgm:prSet>
      <dgm:spPr/>
      <dgm:t>
        <a:bodyPr/>
        <a:lstStyle/>
        <a:p>
          <a:endParaRPr lang="zh-CN" altLang="en-US"/>
        </a:p>
      </dgm:t>
    </dgm:pt>
    <dgm:pt modelId="{0D1C1AE4-47B1-46B3-9407-EAC34CCD7174}" type="pres">
      <dgm:prSet presAssocID="{E21EB7FF-5BAB-4E36-9AA0-770C6A20009E}" presName="accent_4" presStyleCnt="0"/>
      <dgm:spPr/>
    </dgm:pt>
    <dgm:pt modelId="{75AFCE4B-4CB4-4C3D-852F-67AA66D0CDB3}" type="pres">
      <dgm:prSet presAssocID="{E21EB7FF-5BAB-4E36-9AA0-770C6A20009E}" presName="accentRepeatNode" presStyleLbl="solidFgAcc1" presStyleIdx="3" presStyleCnt="5"/>
      <dgm:spPr/>
    </dgm:pt>
    <dgm:pt modelId="{5007A878-B004-4179-8C57-526E5FD009C4}" type="pres">
      <dgm:prSet presAssocID="{2D7D04C3-62EB-4603-9D29-C063ABAEF892}" presName="text_5" presStyleLbl="node1" presStyleIdx="4" presStyleCnt="5">
        <dgm:presLayoutVars>
          <dgm:bulletEnabled val="1"/>
        </dgm:presLayoutVars>
      </dgm:prSet>
      <dgm:spPr/>
      <dgm:t>
        <a:bodyPr/>
        <a:lstStyle/>
        <a:p>
          <a:endParaRPr lang="zh-CN" altLang="en-US"/>
        </a:p>
      </dgm:t>
    </dgm:pt>
    <dgm:pt modelId="{9DCBF5D4-A19C-4178-854E-C20FFE71A29B}" type="pres">
      <dgm:prSet presAssocID="{2D7D04C3-62EB-4603-9D29-C063ABAEF892}" presName="accent_5" presStyleCnt="0"/>
      <dgm:spPr/>
    </dgm:pt>
    <dgm:pt modelId="{C93EFFF4-E081-4EDF-8A5F-F17B8AE9E846}" type="pres">
      <dgm:prSet presAssocID="{2D7D04C3-62EB-4603-9D29-C063ABAEF892}" presName="accentRepeatNode" presStyleLbl="solidFgAcc1" presStyleIdx="4" presStyleCnt="5"/>
      <dgm:spPr/>
    </dgm:pt>
  </dgm:ptLst>
  <dgm:cxnLst>
    <dgm:cxn modelId="{0C8C79A5-3082-459D-A83A-23F7DF29605B}" srcId="{4C9C0B23-03F1-459C-B3B3-CAAACE0190EF}" destId="{38CEEEFD-0944-4740-8CE0-D020901F9E30}" srcOrd="1" destOrd="0" parTransId="{64AA08E5-D39C-45E7-BF6C-DB3A26924BE2}" sibTransId="{F3E098C5-458F-4357-8416-105A7DA02DBB}"/>
    <dgm:cxn modelId="{034B73AA-DC1F-49FD-B6B0-404C34DB1384}" type="presOf" srcId="{E081BCC1-4A4C-45FC-BD7A-0B73647D4B3E}" destId="{316FC283-CB91-4BDA-B017-3EA48B35F94F}" srcOrd="0" destOrd="0" presId="urn:microsoft.com/office/officeart/2008/layout/VerticalCurvedList"/>
    <dgm:cxn modelId="{37A9383B-61C4-4519-9779-0092AB2A1F63}" type="presOf" srcId="{48D7705A-7CBD-4A8D-84BD-63C6F22D4D17}" destId="{C46838EB-0816-4059-81A1-BF2EA455CD1D}" srcOrd="0" destOrd="0" presId="urn:microsoft.com/office/officeart/2008/layout/VerticalCurvedList"/>
    <dgm:cxn modelId="{8BD8A8A6-CCE7-4D65-88D2-A13F6503179E}" type="presOf" srcId="{BA70D343-32EA-4395-A90E-33BF5736EFBE}" destId="{B539065A-5E39-4420-BAEF-9CA6E2715BC9}" srcOrd="0" destOrd="0" presId="urn:microsoft.com/office/officeart/2008/layout/VerticalCurvedList"/>
    <dgm:cxn modelId="{EF828E91-0077-4709-AA53-99148E476E98}" srcId="{4C9C0B23-03F1-459C-B3B3-CAAACE0190EF}" destId="{E081BCC1-4A4C-45FC-BD7A-0B73647D4B3E}" srcOrd="2" destOrd="0" parTransId="{7EF21DD2-99C0-428F-8620-3B6D10BE63F6}" sibTransId="{BDB9F036-ABC8-4FAF-B4E6-331161312F1D}"/>
    <dgm:cxn modelId="{6264E6D9-1102-4EE9-9A2A-2F2AA3DE9441}" type="presOf" srcId="{38CEEEFD-0944-4740-8CE0-D020901F9E30}" destId="{E0BFE712-1939-4A49-973D-77AEF241D387}" srcOrd="0" destOrd="0" presId="urn:microsoft.com/office/officeart/2008/layout/VerticalCurvedList"/>
    <dgm:cxn modelId="{5587BF9C-DDE2-4AC4-80E1-1394E41B727D}" type="presOf" srcId="{2D7D04C3-62EB-4603-9D29-C063ABAEF892}" destId="{5007A878-B004-4179-8C57-526E5FD009C4}" srcOrd="0" destOrd="0" presId="urn:microsoft.com/office/officeart/2008/layout/VerticalCurvedList"/>
    <dgm:cxn modelId="{FEE343A4-AC78-4908-93B9-2A157E6552B0}" type="presOf" srcId="{4C9C0B23-03F1-459C-B3B3-CAAACE0190EF}" destId="{A703AD44-40D5-4446-9A73-F0F7A957DD60}" srcOrd="0" destOrd="0" presId="urn:microsoft.com/office/officeart/2008/layout/VerticalCurvedList"/>
    <dgm:cxn modelId="{9FA8AC47-B47F-4D82-ABA6-20703D74F99B}" type="presOf" srcId="{E21EB7FF-5BAB-4E36-9AA0-770C6A20009E}" destId="{4A1BBA30-08B2-4CF5-A969-17782D4D0CC3}" srcOrd="0" destOrd="0" presId="urn:microsoft.com/office/officeart/2008/layout/VerticalCurvedList"/>
    <dgm:cxn modelId="{BFBD5C7F-B914-4117-8362-441C8F0193D1}" srcId="{4C9C0B23-03F1-459C-B3B3-CAAACE0190EF}" destId="{E21EB7FF-5BAB-4E36-9AA0-770C6A20009E}" srcOrd="3" destOrd="0" parTransId="{9649AAD6-C2D5-49DD-A32C-2F195EE16B9F}" sibTransId="{938B2AA2-9E4B-491C-8270-3FE09C71D4F5}"/>
    <dgm:cxn modelId="{35892068-A5B8-4B33-8399-D1374ED264A8}" srcId="{4C9C0B23-03F1-459C-B3B3-CAAACE0190EF}" destId="{48D7705A-7CBD-4A8D-84BD-63C6F22D4D17}" srcOrd="0" destOrd="0" parTransId="{7CDB797D-FFBB-4EC0-8B31-1FB069DD620B}" sibTransId="{BA70D343-32EA-4395-A90E-33BF5736EFBE}"/>
    <dgm:cxn modelId="{A423F6C6-8841-4041-BF4C-531D592FF0F4}" srcId="{4C9C0B23-03F1-459C-B3B3-CAAACE0190EF}" destId="{2D7D04C3-62EB-4603-9D29-C063ABAEF892}" srcOrd="4" destOrd="0" parTransId="{6E29F360-9670-4C37-BA67-799777980199}" sibTransId="{1347D0BD-0EA7-4C2D-82ED-BD31FDED9EF4}"/>
    <dgm:cxn modelId="{688EFDEB-3795-4A58-BFE2-8EDA6297EDA3}" type="presParOf" srcId="{A703AD44-40D5-4446-9A73-F0F7A957DD60}" destId="{01BD7A6D-F10A-4476-BEFC-79C965D793CB}" srcOrd="0" destOrd="0" presId="urn:microsoft.com/office/officeart/2008/layout/VerticalCurvedList"/>
    <dgm:cxn modelId="{A7B1D072-A76A-4A1E-9DB9-788CF89A2D27}" type="presParOf" srcId="{01BD7A6D-F10A-4476-BEFC-79C965D793CB}" destId="{E44E2DC3-AE97-49AD-A47A-98FAFED334A8}" srcOrd="0" destOrd="0" presId="urn:microsoft.com/office/officeart/2008/layout/VerticalCurvedList"/>
    <dgm:cxn modelId="{1FFD35DE-714A-41B2-A44F-6BD9E07DFD8C}" type="presParOf" srcId="{E44E2DC3-AE97-49AD-A47A-98FAFED334A8}" destId="{5E1D31C7-C0A8-4D5B-AD43-56749E23B748}" srcOrd="0" destOrd="0" presId="urn:microsoft.com/office/officeart/2008/layout/VerticalCurvedList"/>
    <dgm:cxn modelId="{56D355B8-D56B-473F-AC44-BFF5C19F0275}" type="presParOf" srcId="{E44E2DC3-AE97-49AD-A47A-98FAFED334A8}" destId="{B539065A-5E39-4420-BAEF-9CA6E2715BC9}" srcOrd="1" destOrd="0" presId="urn:microsoft.com/office/officeart/2008/layout/VerticalCurvedList"/>
    <dgm:cxn modelId="{C6F53F82-3B1A-42D5-A624-955DCA2496BA}" type="presParOf" srcId="{E44E2DC3-AE97-49AD-A47A-98FAFED334A8}" destId="{84CFE4FC-958C-4127-9E0D-D6AC1268FCDA}" srcOrd="2" destOrd="0" presId="urn:microsoft.com/office/officeart/2008/layout/VerticalCurvedList"/>
    <dgm:cxn modelId="{D3AC6D51-1736-492E-80EA-25CFD73323D9}" type="presParOf" srcId="{E44E2DC3-AE97-49AD-A47A-98FAFED334A8}" destId="{5FFDBFCB-F922-45AC-961D-E077CBEAAC4F}" srcOrd="3" destOrd="0" presId="urn:microsoft.com/office/officeart/2008/layout/VerticalCurvedList"/>
    <dgm:cxn modelId="{D62A8DFB-92DC-4952-8740-CE206D4BF4BB}" type="presParOf" srcId="{01BD7A6D-F10A-4476-BEFC-79C965D793CB}" destId="{C46838EB-0816-4059-81A1-BF2EA455CD1D}" srcOrd="1" destOrd="0" presId="urn:microsoft.com/office/officeart/2008/layout/VerticalCurvedList"/>
    <dgm:cxn modelId="{6C33A929-168E-4513-BF56-F620F80A69D9}" type="presParOf" srcId="{01BD7A6D-F10A-4476-BEFC-79C965D793CB}" destId="{BCB4F994-B89D-4C23-83DC-17C47401ABE9}" srcOrd="2" destOrd="0" presId="urn:microsoft.com/office/officeart/2008/layout/VerticalCurvedList"/>
    <dgm:cxn modelId="{2AA23ED7-5D5C-4C9D-B5C6-4CA4EC772762}" type="presParOf" srcId="{BCB4F994-B89D-4C23-83DC-17C47401ABE9}" destId="{D9F50855-BF5E-4220-8ED2-FB708E3A70CF}" srcOrd="0" destOrd="0" presId="urn:microsoft.com/office/officeart/2008/layout/VerticalCurvedList"/>
    <dgm:cxn modelId="{F5F3D272-9785-4F64-B27E-D35B5093412A}" type="presParOf" srcId="{01BD7A6D-F10A-4476-BEFC-79C965D793CB}" destId="{E0BFE712-1939-4A49-973D-77AEF241D387}" srcOrd="3" destOrd="0" presId="urn:microsoft.com/office/officeart/2008/layout/VerticalCurvedList"/>
    <dgm:cxn modelId="{A61CB8D6-714C-46C4-B91E-EC04B1FB96F1}" type="presParOf" srcId="{01BD7A6D-F10A-4476-BEFC-79C965D793CB}" destId="{19354820-DE2F-4678-A5CE-0758609CD0E0}" srcOrd="4" destOrd="0" presId="urn:microsoft.com/office/officeart/2008/layout/VerticalCurvedList"/>
    <dgm:cxn modelId="{8A86CDB5-F701-450D-BD5A-A528A20D32A7}" type="presParOf" srcId="{19354820-DE2F-4678-A5CE-0758609CD0E0}" destId="{6A638F7E-CA87-4808-A559-E44ADD20E584}" srcOrd="0" destOrd="0" presId="urn:microsoft.com/office/officeart/2008/layout/VerticalCurvedList"/>
    <dgm:cxn modelId="{A64AC781-8D3D-4C39-9C2F-C43EAEC1AC50}" type="presParOf" srcId="{01BD7A6D-F10A-4476-BEFC-79C965D793CB}" destId="{316FC283-CB91-4BDA-B017-3EA48B35F94F}" srcOrd="5" destOrd="0" presId="urn:microsoft.com/office/officeart/2008/layout/VerticalCurvedList"/>
    <dgm:cxn modelId="{242CD457-D320-419C-9A99-B335E7E5DD73}" type="presParOf" srcId="{01BD7A6D-F10A-4476-BEFC-79C965D793CB}" destId="{5F552B94-37AD-409B-8D94-E9820B611196}" srcOrd="6" destOrd="0" presId="urn:microsoft.com/office/officeart/2008/layout/VerticalCurvedList"/>
    <dgm:cxn modelId="{E051E91D-61CC-4468-B733-607D8A0C313F}" type="presParOf" srcId="{5F552B94-37AD-409B-8D94-E9820B611196}" destId="{D843B252-CD0C-481E-BC04-12E7B634967F}" srcOrd="0" destOrd="0" presId="urn:microsoft.com/office/officeart/2008/layout/VerticalCurvedList"/>
    <dgm:cxn modelId="{AAB81D64-27A1-4AA5-B54F-2D07CC2189E1}" type="presParOf" srcId="{01BD7A6D-F10A-4476-BEFC-79C965D793CB}" destId="{4A1BBA30-08B2-4CF5-A969-17782D4D0CC3}" srcOrd="7" destOrd="0" presId="urn:microsoft.com/office/officeart/2008/layout/VerticalCurvedList"/>
    <dgm:cxn modelId="{45E0F544-5DC4-45CD-B099-4344A23BC698}" type="presParOf" srcId="{01BD7A6D-F10A-4476-BEFC-79C965D793CB}" destId="{0D1C1AE4-47B1-46B3-9407-EAC34CCD7174}" srcOrd="8" destOrd="0" presId="urn:microsoft.com/office/officeart/2008/layout/VerticalCurvedList"/>
    <dgm:cxn modelId="{6B1B9B32-913C-4290-B3E1-9405FF00B18A}" type="presParOf" srcId="{0D1C1AE4-47B1-46B3-9407-EAC34CCD7174}" destId="{75AFCE4B-4CB4-4C3D-852F-67AA66D0CDB3}" srcOrd="0" destOrd="0" presId="urn:microsoft.com/office/officeart/2008/layout/VerticalCurvedList"/>
    <dgm:cxn modelId="{B6D6EC30-AFBA-4AE6-91FE-FCA881A3BE44}" type="presParOf" srcId="{01BD7A6D-F10A-4476-BEFC-79C965D793CB}" destId="{5007A878-B004-4179-8C57-526E5FD009C4}" srcOrd="9" destOrd="0" presId="urn:microsoft.com/office/officeart/2008/layout/VerticalCurvedList"/>
    <dgm:cxn modelId="{BDF8C8BE-EDE1-4564-A1AF-4EE7B9FEED9E}" type="presParOf" srcId="{01BD7A6D-F10A-4476-BEFC-79C965D793CB}" destId="{9DCBF5D4-A19C-4178-854E-C20FFE71A29B}" srcOrd="10" destOrd="0" presId="urn:microsoft.com/office/officeart/2008/layout/VerticalCurvedList"/>
    <dgm:cxn modelId="{8D10081E-DD40-4531-88E1-99D3C87A4F80}" type="presParOf" srcId="{9DCBF5D4-A19C-4178-854E-C20FFE71A29B}" destId="{C93EFFF4-E081-4EDF-8A5F-F17B8AE9E84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2D4CED-2E25-4EDB-ABA3-F5ECF0FF7E79}" type="doc">
      <dgm:prSet loTypeId="urn:microsoft.com/office/officeart/2005/8/layout/funnel1" loCatId="relationship" qsTypeId="urn:microsoft.com/office/officeart/2005/8/quickstyle/simple1" qsCatId="simple" csTypeId="urn:microsoft.com/office/officeart/2005/8/colors/colorful5" csCatId="colorful" phldr="1"/>
      <dgm:spPr/>
      <dgm:t>
        <a:bodyPr/>
        <a:lstStyle/>
        <a:p>
          <a:endParaRPr lang="zh-CN" altLang="en-US"/>
        </a:p>
      </dgm:t>
    </dgm:pt>
    <dgm:pt modelId="{EBA9BCEC-DAC9-4F91-A961-B4B08BE9E2DF}">
      <dgm:prSet phldrT="[文本]"/>
      <dgm:spPr/>
      <dgm:t>
        <a:bodyPr/>
        <a:lstStyle/>
        <a:p>
          <a:r>
            <a:rPr lang="en-US" altLang="zh-CN" dirty="0" smtClean="0"/>
            <a:t>HTML </a:t>
          </a:r>
          <a:r>
            <a:rPr lang="zh-CN" altLang="en-US" dirty="0" smtClean="0"/>
            <a:t>文档 </a:t>
          </a:r>
          <a:endParaRPr lang="zh-CN" altLang="en-US" dirty="0"/>
        </a:p>
      </dgm:t>
    </dgm:pt>
    <dgm:pt modelId="{723FF7FD-870B-401E-8B83-AA5CE57F699E}" type="parTrans" cxnId="{4B2C1C13-A81D-45DF-8956-E8F18DFA8DC6}">
      <dgm:prSet/>
      <dgm:spPr/>
      <dgm:t>
        <a:bodyPr/>
        <a:lstStyle/>
        <a:p>
          <a:endParaRPr lang="zh-CN" altLang="en-US"/>
        </a:p>
      </dgm:t>
    </dgm:pt>
    <dgm:pt modelId="{F064F6DD-CA9D-420E-BF2B-BA056C1C2362}" type="sibTrans" cxnId="{4B2C1C13-A81D-45DF-8956-E8F18DFA8DC6}">
      <dgm:prSet/>
      <dgm:spPr/>
      <dgm:t>
        <a:bodyPr/>
        <a:lstStyle/>
        <a:p>
          <a:endParaRPr lang="zh-CN" altLang="en-US"/>
        </a:p>
      </dgm:t>
    </dgm:pt>
    <dgm:pt modelId="{9D9F70D6-9999-455C-A9A9-720B7A605D07}">
      <dgm:prSet phldrT="[文本]"/>
      <dgm:spPr/>
      <dgm:t>
        <a:bodyPr/>
        <a:lstStyle/>
        <a:p>
          <a:r>
            <a:rPr lang="zh-CN" altLang="en-US" dirty="0" smtClean="0"/>
            <a:t>动态文档</a:t>
          </a:r>
          <a:endParaRPr lang="zh-CN" altLang="en-US" dirty="0"/>
        </a:p>
      </dgm:t>
    </dgm:pt>
    <dgm:pt modelId="{958BD4B5-2496-4CA0-8576-DF4F3FD324FC}" type="parTrans" cxnId="{A4373A06-BF40-4C60-BB76-643DF2A74189}">
      <dgm:prSet/>
      <dgm:spPr/>
      <dgm:t>
        <a:bodyPr/>
        <a:lstStyle/>
        <a:p>
          <a:endParaRPr lang="zh-CN" altLang="en-US"/>
        </a:p>
      </dgm:t>
    </dgm:pt>
    <dgm:pt modelId="{4240C6EB-8E6B-419A-A267-84D255506CBC}" type="sibTrans" cxnId="{A4373A06-BF40-4C60-BB76-643DF2A74189}">
      <dgm:prSet/>
      <dgm:spPr/>
      <dgm:t>
        <a:bodyPr/>
        <a:lstStyle/>
        <a:p>
          <a:endParaRPr lang="zh-CN" altLang="en-US"/>
        </a:p>
      </dgm:t>
    </dgm:pt>
    <dgm:pt modelId="{8E2DC4D5-2EA4-4E95-9E6F-A5FE488D9DE5}">
      <dgm:prSet phldrT="[文本]"/>
      <dgm:spPr/>
      <dgm:t>
        <a:bodyPr/>
        <a:lstStyle/>
        <a:p>
          <a:r>
            <a:rPr lang="zh-CN" altLang="en-US" dirty="0" smtClean="0"/>
            <a:t>活动文档</a:t>
          </a:r>
          <a:endParaRPr lang="zh-CN" altLang="en-US" dirty="0"/>
        </a:p>
      </dgm:t>
    </dgm:pt>
    <dgm:pt modelId="{5A12CC9B-335F-4F9E-9438-1717D4A226AC}" type="parTrans" cxnId="{783D1131-2650-4FBE-A03D-D6198C04CD50}">
      <dgm:prSet/>
      <dgm:spPr/>
      <dgm:t>
        <a:bodyPr/>
        <a:lstStyle/>
        <a:p>
          <a:endParaRPr lang="zh-CN" altLang="en-US"/>
        </a:p>
      </dgm:t>
    </dgm:pt>
    <dgm:pt modelId="{981203CD-E0FF-4A9D-B4B7-6CA5D5BCC35D}" type="sibTrans" cxnId="{783D1131-2650-4FBE-A03D-D6198C04CD50}">
      <dgm:prSet/>
      <dgm:spPr/>
      <dgm:t>
        <a:bodyPr/>
        <a:lstStyle/>
        <a:p>
          <a:endParaRPr lang="zh-CN" altLang="en-US"/>
        </a:p>
      </dgm:t>
    </dgm:pt>
    <dgm:pt modelId="{25BB53E6-57FE-4FA7-AADB-F62A7F3E38FA}">
      <dgm:prSet phldrT="[文本]"/>
      <dgm:spPr/>
      <dgm:t>
        <a:bodyPr/>
        <a:lstStyle/>
        <a:p>
          <a:r>
            <a:rPr lang="zh-CN" altLang="en-US" dirty="0" smtClean="0"/>
            <a:t>混合文档</a:t>
          </a:r>
          <a:endParaRPr lang="zh-CN" altLang="en-US" dirty="0"/>
        </a:p>
      </dgm:t>
    </dgm:pt>
    <dgm:pt modelId="{F535D418-E59B-48D2-8AD9-702322838B1C}" type="parTrans" cxnId="{1EBD542D-4449-4E16-AAE9-95C948D26B8A}">
      <dgm:prSet/>
      <dgm:spPr/>
      <dgm:t>
        <a:bodyPr/>
        <a:lstStyle/>
        <a:p>
          <a:endParaRPr lang="zh-CN" altLang="en-US"/>
        </a:p>
      </dgm:t>
    </dgm:pt>
    <dgm:pt modelId="{5F00D9AE-9FE0-4D00-89DD-C2177B4A128B}" type="sibTrans" cxnId="{1EBD542D-4449-4E16-AAE9-95C948D26B8A}">
      <dgm:prSet/>
      <dgm:spPr/>
      <dgm:t>
        <a:bodyPr/>
        <a:lstStyle/>
        <a:p>
          <a:endParaRPr lang="zh-CN" altLang="en-US"/>
        </a:p>
      </dgm:t>
    </dgm:pt>
    <dgm:pt modelId="{0FA082D0-D7DD-4717-859A-136B36E3E975}" type="pres">
      <dgm:prSet presAssocID="{342D4CED-2E25-4EDB-ABA3-F5ECF0FF7E79}" presName="Name0" presStyleCnt="0">
        <dgm:presLayoutVars>
          <dgm:chMax val="4"/>
          <dgm:resizeHandles val="exact"/>
        </dgm:presLayoutVars>
      </dgm:prSet>
      <dgm:spPr/>
      <dgm:t>
        <a:bodyPr/>
        <a:lstStyle/>
        <a:p>
          <a:endParaRPr lang="zh-CN" altLang="en-US"/>
        </a:p>
      </dgm:t>
    </dgm:pt>
    <dgm:pt modelId="{119DA47F-3B1D-41B1-A2A1-F92F995522A4}" type="pres">
      <dgm:prSet presAssocID="{342D4CED-2E25-4EDB-ABA3-F5ECF0FF7E79}" presName="ellipse" presStyleLbl="trBgShp" presStyleIdx="0" presStyleCnt="1"/>
      <dgm:spPr/>
    </dgm:pt>
    <dgm:pt modelId="{2937E4DF-9FC4-4485-83DC-EE880E4FA8D6}" type="pres">
      <dgm:prSet presAssocID="{342D4CED-2E25-4EDB-ABA3-F5ECF0FF7E79}" presName="arrow1" presStyleLbl="fgShp" presStyleIdx="0" presStyleCnt="1"/>
      <dgm:spPr/>
    </dgm:pt>
    <dgm:pt modelId="{DF21B4ED-2992-449C-B3FA-66C900F0C773}" type="pres">
      <dgm:prSet presAssocID="{342D4CED-2E25-4EDB-ABA3-F5ECF0FF7E79}" presName="rectangle" presStyleLbl="revTx" presStyleIdx="0" presStyleCnt="1">
        <dgm:presLayoutVars>
          <dgm:bulletEnabled val="1"/>
        </dgm:presLayoutVars>
      </dgm:prSet>
      <dgm:spPr/>
      <dgm:t>
        <a:bodyPr/>
        <a:lstStyle/>
        <a:p>
          <a:endParaRPr lang="zh-CN" altLang="en-US"/>
        </a:p>
      </dgm:t>
    </dgm:pt>
    <dgm:pt modelId="{C1DACC55-62E3-4310-895A-3537C13F79A4}" type="pres">
      <dgm:prSet presAssocID="{9D9F70D6-9999-455C-A9A9-720B7A605D07}" presName="item1" presStyleLbl="node1" presStyleIdx="0" presStyleCnt="3">
        <dgm:presLayoutVars>
          <dgm:bulletEnabled val="1"/>
        </dgm:presLayoutVars>
      </dgm:prSet>
      <dgm:spPr/>
      <dgm:t>
        <a:bodyPr/>
        <a:lstStyle/>
        <a:p>
          <a:endParaRPr lang="zh-CN" altLang="en-US"/>
        </a:p>
      </dgm:t>
    </dgm:pt>
    <dgm:pt modelId="{74644132-0BEA-4783-876C-FD5E88CB28AC}" type="pres">
      <dgm:prSet presAssocID="{8E2DC4D5-2EA4-4E95-9E6F-A5FE488D9DE5}" presName="item2" presStyleLbl="node1" presStyleIdx="1" presStyleCnt="3">
        <dgm:presLayoutVars>
          <dgm:bulletEnabled val="1"/>
        </dgm:presLayoutVars>
      </dgm:prSet>
      <dgm:spPr/>
      <dgm:t>
        <a:bodyPr/>
        <a:lstStyle/>
        <a:p>
          <a:endParaRPr lang="zh-CN" altLang="en-US"/>
        </a:p>
      </dgm:t>
    </dgm:pt>
    <dgm:pt modelId="{9CE6BF26-071E-4D6B-898C-A766EEE6DC41}" type="pres">
      <dgm:prSet presAssocID="{25BB53E6-57FE-4FA7-AADB-F62A7F3E38FA}" presName="item3" presStyleLbl="node1" presStyleIdx="2" presStyleCnt="3">
        <dgm:presLayoutVars>
          <dgm:bulletEnabled val="1"/>
        </dgm:presLayoutVars>
      </dgm:prSet>
      <dgm:spPr/>
      <dgm:t>
        <a:bodyPr/>
        <a:lstStyle/>
        <a:p>
          <a:endParaRPr lang="zh-CN" altLang="en-US"/>
        </a:p>
      </dgm:t>
    </dgm:pt>
    <dgm:pt modelId="{2C888110-8E08-4E39-80D7-538A21D349A0}" type="pres">
      <dgm:prSet presAssocID="{342D4CED-2E25-4EDB-ABA3-F5ECF0FF7E79}" presName="funnel" presStyleLbl="trAlignAcc1" presStyleIdx="0" presStyleCnt="1"/>
      <dgm:spPr/>
    </dgm:pt>
  </dgm:ptLst>
  <dgm:cxnLst>
    <dgm:cxn modelId="{A4373A06-BF40-4C60-BB76-643DF2A74189}" srcId="{342D4CED-2E25-4EDB-ABA3-F5ECF0FF7E79}" destId="{9D9F70D6-9999-455C-A9A9-720B7A605D07}" srcOrd="1" destOrd="0" parTransId="{958BD4B5-2496-4CA0-8576-DF4F3FD324FC}" sibTransId="{4240C6EB-8E6B-419A-A267-84D255506CBC}"/>
    <dgm:cxn modelId="{1EBD542D-4449-4E16-AAE9-95C948D26B8A}" srcId="{342D4CED-2E25-4EDB-ABA3-F5ECF0FF7E79}" destId="{25BB53E6-57FE-4FA7-AADB-F62A7F3E38FA}" srcOrd="3" destOrd="0" parTransId="{F535D418-E59B-48D2-8AD9-702322838B1C}" sibTransId="{5F00D9AE-9FE0-4D00-89DD-C2177B4A128B}"/>
    <dgm:cxn modelId="{98C788E2-A996-46C6-B605-46285DF75EFA}" type="presOf" srcId="{25BB53E6-57FE-4FA7-AADB-F62A7F3E38FA}" destId="{DF21B4ED-2992-449C-B3FA-66C900F0C773}" srcOrd="0" destOrd="0" presId="urn:microsoft.com/office/officeart/2005/8/layout/funnel1"/>
    <dgm:cxn modelId="{EB615C34-8836-4EB3-9642-FB10CEE16781}" type="presOf" srcId="{342D4CED-2E25-4EDB-ABA3-F5ECF0FF7E79}" destId="{0FA082D0-D7DD-4717-859A-136B36E3E975}" srcOrd="0" destOrd="0" presId="urn:microsoft.com/office/officeart/2005/8/layout/funnel1"/>
    <dgm:cxn modelId="{21B06C58-BEDE-43D9-8197-919A53D5D3D4}" type="presOf" srcId="{EBA9BCEC-DAC9-4F91-A961-B4B08BE9E2DF}" destId="{9CE6BF26-071E-4D6B-898C-A766EEE6DC41}" srcOrd="0" destOrd="0" presId="urn:microsoft.com/office/officeart/2005/8/layout/funnel1"/>
    <dgm:cxn modelId="{4B2C1C13-A81D-45DF-8956-E8F18DFA8DC6}" srcId="{342D4CED-2E25-4EDB-ABA3-F5ECF0FF7E79}" destId="{EBA9BCEC-DAC9-4F91-A961-B4B08BE9E2DF}" srcOrd="0" destOrd="0" parTransId="{723FF7FD-870B-401E-8B83-AA5CE57F699E}" sibTransId="{F064F6DD-CA9D-420E-BF2B-BA056C1C2362}"/>
    <dgm:cxn modelId="{0ADDFDC0-3F25-4B84-8100-15F3ADCF41C9}" type="presOf" srcId="{8E2DC4D5-2EA4-4E95-9E6F-A5FE488D9DE5}" destId="{C1DACC55-62E3-4310-895A-3537C13F79A4}" srcOrd="0" destOrd="0" presId="urn:microsoft.com/office/officeart/2005/8/layout/funnel1"/>
    <dgm:cxn modelId="{9EB90F69-FD0F-4258-AFCF-8867410147E0}" type="presOf" srcId="{9D9F70D6-9999-455C-A9A9-720B7A605D07}" destId="{74644132-0BEA-4783-876C-FD5E88CB28AC}" srcOrd="0" destOrd="0" presId="urn:microsoft.com/office/officeart/2005/8/layout/funnel1"/>
    <dgm:cxn modelId="{783D1131-2650-4FBE-A03D-D6198C04CD50}" srcId="{342D4CED-2E25-4EDB-ABA3-F5ECF0FF7E79}" destId="{8E2DC4D5-2EA4-4E95-9E6F-A5FE488D9DE5}" srcOrd="2" destOrd="0" parTransId="{5A12CC9B-335F-4F9E-9438-1717D4A226AC}" sibTransId="{981203CD-E0FF-4A9D-B4B7-6CA5D5BCC35D}"/>
    <dgm:cxn modelId="{D7161CA3-21DC-4CB6-9484-09F7B09A3356}" type="presParOf" srcId="{0FA082D0-D7DD-4717-859A-136B36E3E975}" destId="{119DA47F-3B1D-41B1-A2A1-F92F995522A4}" srcOrd="0" destOrd="0" presId="urn:microsoft.com/office/officeart/2005/8/layout/funnel1"/>
    <dgm:cxn modelId="{CB4BFAAD-C14E-4643-8FF7-A6A31F7AD39C}" type="presParOf" srcId="{0FA082D0-D7DD-4717-859A-136B36E3E975}" destId="{2937E4DF-9FC4-4485-83DC-EE880E4FA8D6}" srcOrd="1" destOrd="0" presId="urn:microsoft.com/office/officeart/2005/8/layout/funnel1"/>
    <dgm:cxn modelId="{5BF6E9A6-CCB3-4029-8EE3-31B5300485E2}" type="presParOf" srcId="{0FA082D0-D7DD-4717-859A-136B36E3E975}" destId="{DF21B4ED-2992-449C-B3FA-66C900F0C773}" srcOrd="2" destOrd="0" presId="urn:microsoft.com/office/officeart/2005/8/layout/funnel1"/>
    <dgm:cxn modelId="{272C3306-1D42-4E74-AA44-DA8A1FBD1134}" type="presParOf" srcId="{0FA082D0-D7DD-4717-859A-136B36E3E975}" destId="{C1DACC55-62E3-4310-895A-3537C13F79A4}" srcOrd="3" destOrd="0" presId="urn:microsoft.com/office/officeart/2005/8/layout/funnel1"/>
    <dgm:cxn modelId="{4888AA0F-A649-402C-A918-00F5A33E03E2}" type="presParOf" srcId="{0FA082D0-D7DD-4717-859A-136B36E3E975}" destId="{74644132-0BEA-4783-876C-FD5E88CB28AC}" srcOrd="4" destOrd="0" presId="urn:microsoft.com/office/officeart/2005/8/layout/funnel1"/>
    <dgm:cxn modelId="{E7A8B56C-7EA4-4AB5-8B57-A1FF7C06B016}" type="presParOf" srcId="{0FA082D0-D7DD-4717-859A-136B36E3E975}" destId="{9CE6BF26-071E-4D6B-898C-A766EEE6DC41}" srcOrd="5" destOrd="0" presId="urn:microsoft.com/office/officeart/2005/8/layout/funnel1"/>
    <dgm:cxn modelId="{A0A8F2CD-AB15-4006-912E-EF01F91CC926}" type="presParOf" srcId="{0FA082D0-D7DD-4717-859A-136B36E3E975}" destId="{2C888110-8E08-4E39-80D7-538A21D349A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5F3C50-78E2-43FF-8FF9-2CFBC7298CBA}" type="doc">
      <dgm:prSet loTypeId="urn:microsoft.com/office/officeart/2005/8/layout/arrow6" loCatId="relationship" qsTypeId="urn:microsoft.com/office/officeart/2005/8/quickstyle/simple1" qsCatId="simple" csTypeId="urn:microsoft.com/office/officeart/2005/8/colors/colorful5" csCatId="colorful" phldr="1"/>
      <dgm:spPr/>
      <dgm:t>
        <a:bodyPr/>
        <a:lstStyle/>
        <a:p>
          <a:endParaRPr lang="zh-CN" altLang="en-US"/>
        </a:p>
      </dgm:t>
    </dgm:pt>
    <dgm:pt modelId="{A85D01C2-7EF2-4964-9A4E-6C29E7524F59}">
      <dgm:prSet phldrT="[文本]"/>
      <dgm:spPr/>
      <dgm:t>
        <a:bodyPr/>
        <a:lstStyle/>
        <a:p>
          <a:r>
            <a:rPr lang="zh-CN" altLang="en-US" dirty="0" smtClean="0"/>
            <a:t>如何查找到你需要的文件。</a:t>
          </a:r>
          <a:endParaRPr lang="zh-CN" altLang="en-US" dirty="0"/>
        </a:p>
      </dgm:t>
    </dgm:pt>
    <dgm:pt modelId="{8876B106-B3B7-442F-A3F6-48541BAB6FDC}" type="parTrans" cxnId="{68BD8731-8EC1-4991-BB7A-E840A8F421B9}">
      <dgm:prSet/>
      <dgm:spPr/>
      <dgm:t>
        <a:bodyPr/>
        <a:lstStyle/>
        <a:p>
          <a:endParaRPr lang="zh-CN" altLang="en-US"/>
        </a:p>
      </dgm:t>
    </dgm:pt>
    <dgm:pt modelId="{5FA72625-1AEA-4B4D-94D8-14EDAC897C8E}" type="sibTrans" cxnId="{68BD8731-8EC1-4991-BB7A-E840A8F421B9}">
      <dgm:prSet/>
      <dgm:spPr/>
      <dgm:t>
        <a:bodyPr/>
        <a:lstStyle/>
        <a:p>
          <a:endParaRPr lang="zh-CN" altLang="en-US"/>
        </a:p>
      </dgm:t>
    </dgm:pt>
    <dgm:pt modelId="{F4B8E900-8794-4CCF-8362-435260553845}">
      <dgm:prSet phldrT="[文本]"/>
      <dgm:spPr/>
      <dgm:t>
        <a:bodyPr/>
        <a:lstStyle/>
        <a:p>
          <a:r>
            <a:rPr lang="zh-CN" altLang="en-US" dirty="0" smtClean="0"/>
            <a:t>如何从拥有该文件的主机下载该文件。</a:t>
          </a:r>
          <a:endParaRPr lang="zh-CN" altLang="en-US" dirty="0"/>
        </a:p>
      </dgm:t>
    </dgm:pt>
    <dgm:pt modelId="{E60046C2-C6BB-42BF-B868-2235A23BD573}" type="parTrans" cxnId="{86CB370A-275C-48DA-AD78-A0F5125B384E}">
      <dgm:prSet/>
      <dgm:spPr/>
      <dgm:t>
        <a:bodyPr/>
        <a:lstStyle/>
        <a:p>
          <a:endParaRPr lang="zh-CN" altLang="en-US"/>
        </a:p>
      </dgm:t>
    </dgm:pt>
    <dgm:pt modelId="{CA92836D-DDE8-460B-B045-562FABE21D8A}" type="sibTrans" cxnId="{86CB370A-275C-48DA-AD78-A0F5125B384E}">
      <dgm:prSet/>
      <dgm:spPr/>
      <dgm:t>
        <a:bodyPr/>
        <a:lstStyle/>
        <a:p>
          <a:endParaRPr lang="zh-CN" altLang="en-US"/>
        </a:p>
      </dgm:t>
    </dgm:pt>
    <dgm:pt modelId="{318AF140-7F79-40FC-8B92-27E4F4395994}" type="pres">
      <dgm:prSet presAssocID="{105F3C50-78E2-43FF-8FF9-2CFBC7298CBA}" presName="compositeShape" presStyleCnt="0">
        <dgm:presLayoutVars>
          <dgm:chMax val="2"/>
          <dgm:dir/>
          <dgm:resizeHandles val="exact"/>
        </dgm:presLayoutVars>
      </dgm:prSet>
      <dgm:spPr/>
      <dgm:t>
        <a:bodyPr/>
        <a:lstStyle/>
        <a:p>
          <a:endParaRPr lang="zh-CN" altLang="en-US"/>
        </a:p>
      </dgm:t>
    </dgm:pt>
    <dgm:pt modelId="{A2B11CC4-2AC1-4FCF-B5D1-65D7369412A9}" type="pres">
      <dgm:prSet presAssocID="{105F3C50-78E2-43FF-8FF9-2CFBC7298CBA}" presName="ribbon" presStyleLbl="node1" presStyleIdx="0" presStyleCnt="1"/>
      <dgm:spPr/>
    </dgm:pt>
    <dgm:pt modelId="{7CDFA70C-6404-4D92-81D8-7FA9C0C2C1DE}" type="pres">
      <dgm:prSet presAssocID="{105F3C50-78E2-43FF-8FF9-2CFBC7298CBA}" presName="leftArrowText" presStyleLbl="node1" presStyleIdx="0" presStyleCnt="1">
        <dgm:presLayoutVars>
          <dgm:chMax val="0"/>
          <dgm:bulletEnabled val="1"/>
        </dgm:presLayoutVars>
      </dgm:prSet>
      <dgm:spPr/>
      <dgm:t>
        <a:bodyPr/>
        <a:lstStyle/>
        <a:p>
          <a:endParaRPr lang="zh-CN" altLang="en-US"/>
        </a:p>
      </dgm:t>
    </dgm:pt>
    <dgm:pt modelId="{65927B6A-384E-4CC9-95F7-527142D79D04}" type="pres">
      <dgm:prSet presAssocID="{105F3C50-78E2-43FF-8FF9-2CFBC7298CBA}" presName="rightArrowText" presStyleLbl="node1" presStyleIdx="0" presStyleCnt="1">
        <dgm:presLayoutVars>
          <dgm:chMax val="0"/>
          <dgm:bulletEnabled val="1"/>
        </dgm:presLayoutVars>
      </dgm:prSet>
      <dgm:spPr/>
      <dgm:t>
        <a:bodyPr/>
        <a:lstStyle/>
        <a:p>
          <a:endParaRPr lang="zh-CN" altLang="en-US"/>
        </a:p>
      </dgm:t>
    </dgm:pt>
  </dgm:ptLst>
  <dgm:cxnLst>
    <dgm:cxn modelId="{68BD8731-8EC1-4991-BB7A-E840A8F421B9}" srcId="{105F3C50-78E2-43FF-8FF9-2CFBC7298CBA}" destId="{A85D01C2-7EF2-4964-9A4E-6C29E7524F59}" srcOrd="0" destOrd="0" parTransId="{8876B106-B3B7-442F-A3F6-48541BAB6FDC}" sibTransId="{5FA72625-1AEA-4B4D-94D8-14EDAC897C8E}"/>
    <dgm:cxn modelId="{86CB370A-275C-48DA-AD78-A0F5125B384E}" srcId="{105F3C50-78E2-43FF-8FF9-2CFBC7298CBA}" destId="{F4B8E900-8794-4CCF-8362-435260553845}" srcOrd="1" destOrd="0" parTransId="{E60046C2-C6BB-42BF-B868-2235A23BD573}" sibTransId="{CA92836D-DDE8-460B-B045-562FABE21D8A}"/>
    <dgm:cxn modelId="{4FA00526-E9D1-476D-9880-3B15FA2C1190}" type="presOf" srcId="{F4B8E900-8794-4CCF-8362-435260553845}" destId="{65927B6A-384E-4CC9-95F7-527142D79D04}" srcOrd="0" destOrd="0" presId="urn:microsoft.com/office/officeart/2005/8/layout/arrow6"/>
    <dgm:cxn modelId="{4298E0D0-1925-4F19-A393-27F4C241DE64}" type="presOf" srcId="{A85D01C2-7EF2-4964-9A4E-6C29E7524F59}" destId="{7CDFA70C-6404-4D92-81D8-7FA9C0C2C1DE}" srcOrd="0" destOrd="0" presId="urn:microsoft.com/office/officeart/2005/8/layout/arrow6"/>
    <dgm:cxn modelId="{3C2A9922-7D8F-410B-A1D0-9AA89BE273FF}" type="presOf" srcId="{105F3C50-78E2-43FF-8FF9-2CFBC7298CBA}" destId="{318AF140-7F79-40FC-8B92-27E4F4395994}" srcOrd="0" destOrd="0" presId="urn:microsoft.com/office/officeart/2005/8/layout/arrow6"/>
    <dgm:cxn modelId="{8F9C1B2F-1FAD-4B42-BEB9-E2501ED3F66F}" type="presParOf" srcId="{318AF140-7F79-40FC-8B92-27E4F4395994}" destId="{A2B11CC4-2AC1-4FCF-B5D1-65D7369412A9}" srcOrd="0" destOrd="0" presId="urn:microsoft.com/office/officeart/2005/8/layout/arrow6"/>
    <dgm:cxn modelId="{02F1B7FE-F177-4BC1-BC25-C81D1680F184}" type="presParOf" srcId="{318AF140-7F79-40FC-8B92-27E4F4395994}" destId="{7CDFA70C-6404-4D92-81D8-7FA9C0C2C1DE}" srcOrd="1" destOrd="0" presId="urn:microsoft.com/office/officeart/2005/8/layout/arrow6"/>
    <dgm:cxn modelId="{394344BF-08E5-46EF-8A16-07DC49A4BD03}" type="presParOf" srcId="{318AF140-7F79-40FC-8B92-27E4F4395994}" destId="{65927B6A-384E-4CC9-95F7-527142D79D04}"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B1F39-6EFC-4EEB-BEFE-9E4A8DF6CCB7}">
      <dsp:nvSpPr>
        <dsp:cNvPr id="0" name=""/>
        <dsp:cNvSpPr/>
      </dsp:nvSpPr>
      <dsp:spPr>
        <a:xfrm>
          <a:off x="1041783" y="674371"/>
          <a:ext cx="2768363" cy="1171536"/>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网络应用程序体系结构</a:t>
          </a:r>
          <a:endParaRPr lang="zh-CN" altLang="en-US" sz="1800" kern="1200" dirty="0"/>
        </a:p>
      </dsp:txBody>
      <dsp:txXfrm>
        <a:off x="1076096" y="708684"/>
        <a:ext cx="2699737" cy="1102910"/>
      </dsp:txXfrm>
    </dsp:sp>
    <dsp:sp modelId="{1BE8506A-D6DF-40A0-A69B-237D83CF310C}">
      <dsp:nvSpPr>
        <dsp:cNvPr id="0" name=""/>
        <dsp:cNvSpPr/>
      </dsp:nvSpPr>
      <dsp:spPr>
        <a:xfrm rot="19457599">
          <a:off x="3701661" y="881487"/>
          <a:ext cx="1154201" cy="83671"/>
        </a:xfrm>
        <a:custGeom>
          <a:avLst/>
          <a:gdLst/>
          <a:ahLst/>
          <a:cxnLst/>
          <a:rect l="0" t="0" r="0" b="0"/>
          <a:pathLst>
            <a:path>
              <a:moveTo>
                <a:pt x="0" y="41835"/>
              </a:moveTo>
              <a:lnTo>
                <a:pt x="1154201" y="41835"/>
              </a:lnTo>
            </a:path>
          </a:pathLst>
        </a:custGeom>
        <a:noFill/>
        <a:ln w="25400" cap="flat" cmpd="sng" algn="ctr">
          <a:solidFill>
            <a:schemeClr val="accent1"/>
          </a:solidFill>
          <a:prstDash val="solid"/>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49907" y="894468"/>
        <a:ext cx="57710" cy="57710"/>
      </dsp:txXfrm>
    </dsp:sp>
    <dsp:sp modelId="{99542D85-1CE4-48DF-8030-56FEE6CED9C7}">
      <dsp:nvSpPr>
        <dsp:cNvPr id="0" name=""/>
        <dsp:cNvSpPr/>
      </dsp:nvSpPr>
      <dsp:spPr>
        <a:xfrm>
          <a:off x="4747376" y="738"/>
          <a:ext cx="2343072" cy="1171536"/>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rPr>
            <a:t>客户</a:t>
          </a:r>
          <a:r>
            <a:rPr lang="en-US" altLang="zh-CN" sz="1800" kern="1200" dirty="0" smtClean="0">
              <a:solidFill>
                <a:schemeClr val="bg1"/>
              </a:solidFill>
            </a:rPr>
            <a:t>/</a:t>
          </a:r>
          <a:r>
            <a:rPr lang="zh-CN" altLang="en-US" sz="1800" kern="1200" dirty="0" smtClean="0">
              <a:solidFill>
                <a:schemeClr val="bg1"/>
              </a:solidFill>
            </a:rPr>
            <a:t>服务器（</a:t>
          </a:r>
          <a:r>
            <a:rPr lang="en-US" altLang="zh-CN" sz="1800" kern="1200" dirty="0" smtClean="0">
              <a:solidFill>
                <a:schemeClr val="bg1"/>
              </a:solidFill>
            </a:rPr>
            <a:t>Client/Server</a:t>
          </a:r>
          <a:r>
            <a:rPr lang="zh-CN" altLang="en-US" sz="1800" kern="1200" dirty="0" smtClean="0">
              <a:solidFill>
                <a:schemeClr val="bg1"/>
              </a:solidFill>
            </a:rPr>
            <a:t>或 </a:t>
          </a:r>
          <a:r>
            <a:rPr lang="en-US" altLang="zh-CN" sz="1800" kern="1200" dirty="0" smtClean="0">
              <a:solidFill>
                <a:schemeClr val="bg1"/>
              </a:solidFill>
            </a:rPr>
            <a:t>C/S</a:t>
          </a:r>
          <a:r>
            <a:rPr lang="zh-CN" altLang="en-US" sz="1800" kern="1200" dirty="0" smtClean="0">
              <a:solidFill>
                <a:schemeClr val="bg1"/>
              </a:solidFill>
            </a:rPr>
            <a:t>）体系结构</a:t>
          </a:r>
          <a:endParaRPr lang="zh-CN" altLang="en-US" sz="1800" kern="1200" dirty="0">
            <a:solidFill>
              <a:schemeClr val="bg1"/>
            </a:solidFill>
          </a:endParaRPr>
        </a:p>
      </dsp:txBody>
      <dsp:txXfrm>
        <a:off x="4781689" y="35051"/>
        <a:ext cx="2274446" cy="1102910"/>
      </dsp:txXfrm>
    </dsp:sp>
    <dsp:sp modelId="{384B040D-4676-4B31-84E6-39FA3C14B6E8}">
      <dsp:nvSpPr>
        <dsp:cNvPr id="0" name=""/>
        <dsp:cNvSpPr/>
      </dsp:nvSpPr>
      <dsp:spPr>
        <a:xfrm rot="2142401">
          <a:off x="3701661" y="1555120"/>
          <a:ext cx="1154201" cy="83671"/>
        </a:xfrm>
        <a:custGeom>
          <a:avLst/>
          <a:gdLst/>
          <a:ahLst/>
          <a:cxnLst/>
          <a:rect l="0" t="0" r="0" b="0"/>
          <a:pathLst>
            <a:path>
              <a:moveTo>
                <a:pt x="0" y="41835"/>
              </a:moveTo>
              <a:lnTo>
                <a:pt x="1154201" y="41835"/>
              </a:lnTo>
            </a:path>
          </a:pathLst>
        </a:custGeom>
        <a:noFill/>
        <a:ln w="25400" cap="flat" cmpd="sng" algn="ctr">
          <a:solidFill>
            <a:schemeClr val="accent1"/>
          </a:solidFill>
          <a:prstDash val="solid"/>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49907" y="1568101"/>
        <a:ext cx="57710" cy="57710"/>
      </dsp:txXfrm>
    </dsp:sp>
    <dsp:sp modelId="{A43124D9-5D0A-4474-8B99-0FE74A3E216F}">
      <dsp:nvSpPr>
        <dsp:cNvPr id="0" name=""/>
        <dsp:cNvSpPr/>
      </dsp:nvSpPr>
      <dsp:spPr>
        <a:xfrm>
          <a:off x="4747376" y="1348005"/>
          <a:ext cx="2343072" cy="1171536"/>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rPr>
            <a:t>对等（</a:t>
          </a:r>
          <a:r>
            <a:rPr lang="en-US" altLang="zh-CN" sz="1800" kern="1200" dirty="0" smtClean="0">
              <a:solidFill>
                <a:schemeClr val="bg1"/>
              </a:solidFill>
            </a:rPr>
            <a:t>Peer-to-Peer</a:t>
          </a:r>
          <a:r>
            <a:rPr lang="zh-CN" altLang="en-US" sz="1800" kern="1200" dirty="0" smtClean="0">
              <a:solidFill>
                <a:schemeClr val="bg1"/>
              </a:solidFill>
            </a:rPr>
            <a:t>或</a:t>
          </a:r>
          <a:r>
            <a:rPr lang="en-US" altLang="zh-CN" sz="1800" kern="1200" dirty="0" smtClean="0">
              <a:solidFill>
                <a:schemeClr val="bg1"/>
              </a:solidFill>
            </a:rPr>
            <a:t>P2P </a:t>
          </a:r>
          <a:r>
            <a:rPr lang="zh-CN" altLang="en-US" sz="1800" kern="1200" dirty="0" smtClean="0">
              <a:solidFill>
                <a:schemeClr val="bg1"/>
              </a:solidFill>
            </a:rPr>
            <a:t>）体系结构</a:t>
          </a:r>
          <a:endParaRPr lang="zh-CN" altLang="en-US" sz="1800" kern="1200" dirty="0">
            <a:solidFill>
              <a:schemeClr val="bg1"/>
            </a:solidFill>
          </a:endParaRPr>
        </a:p>
      </dsp:txBody>
      <dsp:txXfrm>
        <a:off x="4781689" y="1382318"/>
        <a:ext cx="2274446" cy="1102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5266F-52A8-4B8F-9734-67D4C0113EFB}">
      <dsp:nvSpPr>
        <dsp:cNvPr id="0" name=""/>
        <dsp:cNvSpPr/>
      </dsp:nvSpPr>
      <dsp:spPr>
        <a:xfrm>
          <a:off x="782027" y="1243730"/>
          <a:ext cx="1728467" cy="864233"/>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黑体" pitchFamily="2" charset="-122"/>
            </a:rPr>
            <a:t>应用层协议</a:t>
          </a:r>
          <a:endParaRPr lang="zh-CN" altLang="en-US" sz="2500" kern="1200" dirty="0"/>
        </a:p>
      </dsp:txBody>
      <dsp:txXfrm>
        <a:off x="807340" y="1269043"/>
        <a:ext cx="1677841" cy="813607"/>
      </dsp:txXfrm>
    </dsp:sp>
    <dsp:sp modelId="{920F8F24-B80F-442E-9F39-7D81996ECAB3}">
      <dsp:nvSpPr>
        <dsp:cNvPr id="0" name=""/>
        <dsp:cNvSpPr/>
      </dsp:nvSpPr>
      <dsp:spPr>
        <a:xfrm rot="18770822">
          <a:off x="2347848" y="1275900"/>
          <a:ext cx="1016680" cy="54492"/>
        </a:xfrm>
        <a:custGeom>
          <a:avLst/>
          <a:gdLst/>
          <a:ahLst/>
          <a:cxnLst/>
          <a:rect l="0" t="0" r="0" b="0"/>
          <a:pathLst>
            <a:path>
              <a:moveTo>
                <a:pt x="0" y="27246"/>
              </a:moveTo>
              <a:lnTo>
                <a:pt x="1016680"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30771" y="1277729"/>
        <a:ext cx="50834" cy="50834"/>
      </dsp:txXfrm>
    </dsp:sp>
    <dsp:sp modelId="{591EFB60-991B-4354-9D92-4D839262AADE}">
      <dsp:nvSpPr>
        <dsp:cNvPr id="0" name=""/>
        <dsp:cNvSpPr/>
      </dsp:nvSpPr>
      <dsp:spPr>
        <a:xfrm>
          <a:off x="3201882" y="498328"/>
          <a:ext cx="1728467" cy="864233"/>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公开的</a:t>
          </a:r>
          <a:endParaRPr lang="zh-CN" altLang="en-US" sz="2500" kern="1200" dirty="0"/>
        </a:p>
      </dsp:txBody>
      <dsp:txXfrm>
        <a:off x="3227195" y="523641"/>
        <a:ext cx="1677841" cy="813607"/>
      </dsp:txXfrm>
    </dsp:sp>
    <dsp:sp modelId="{FB187BB0-5276-4AB8-B225-14AC6AA3D3E6}">
      <dsp:nvSpPr>
        <dsp:cNvPr id="0" name=""/>
        <dsp:cNvSpPr/>
      </dsp:nvSpPr>
      <dsp:spPr>
        <a:xfrm rot="19457599">
          <a:off x="4850321" y="654732"/>
          <a:ext cx="851445" cy="54492"/>
        </a:xfrm>
        <a:custGeom>
          <a:avLst/>
          <a:gdLst/>
          <a:ahLst/>
          <a:cxnLst/>
          <a:rect l="0" t="0" r="0" b="0"/>
          <a:pathLst>
            <a:path>
              <a:moveTo>
                <a:pt x="0" y="27246"/>
              </a:moveTo>
              <a:lnTo>
                <a:pt x="851445" y="27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254757" y="660692"/>
        <a:ext cx="42572" cy="42572"/>
      </dsp:txXfrm>
    </dsp:sp>
    <dsp:sp modelId="{203CAA2C-AF29-48A9-81D7-D83238671A59}">
      <dsp:nvSpPr>
        <dsp:cNvPr id="0" name=""/>
        <dsp:cNvSpPr/>
      </dsp:nvSpPr>
      <dsp:spPr>
        <a:xfrm>
          <a:off x="5621737" y="1393"/>
          <a:ext cx="1728467" cy="864233"/>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altLang="zh-CN" sz="2500" kern="1200" dirty="0" smtClean="0"/>
            <a:t>HTTP</a:t>
          </a:r>
          <a:endParaRPr lang="zh-CN" altLang="en-US" sz="2500" kern="1200" dirty="0"/>
        </a:p>
      </dsp:txBody>
      <dsp:txXfrm>
        <a:off x="5647050" y="26706"/>
        <a:ext cx="1677841" cy="813607"/>
      </dsp:txXfrm>
    </dsp:sp>
    <dsp:sp modelId="{E2DABF8D-3A13-431F-9EC7-EE81C6046791}">
      <dsp:nvSpPr>
        <dsp:cNvPr id="0" name=""/>
        <dsp:cNvSpPr/>
      </dsp:nvSpPr>
      <dsp:spPr>
        <a:xfrm rot="2142401">
          <a:off x="4850321" y="1151666"/>
          <a:ext cx="851445" cy="54492"/>
        </a:xfrm>
        <a:custGeom>
          <a:avLst/>
          <a:gdLst/>
          <a:ahLst/>
          <a:cxnLst/>
          <a:rect l="0" t="0" r="0" b="0"/>
          <a:pathLst>
            <a:path>
              <a:moveTo>
                <a:pt x="0" y="27246"/>
              </a:moveTo>
              <a:lnTo>
                <a:pt x="851445" y="27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254757" y="1157626"/>
        <a:ext cx="42572" cy="42572"/>
      </dsp:txXfrm>
    </dsp:sp>
    <dsp:sp modelId="{1626DEEC-DBF4-4973-BCE7-1BC5369AA1FB}">
      <dsp:nvSpPr>
        <dsp:cNvPr id="0" name=""/>
        <dsp:cNvSpPr/>
      </dsp:nvSpPr>
      <dsp:spPr>
        <a:xfrm>
          <a:off x="5621737" y="995263"/>
          <a:ext cx="1728467" cy="864233"/>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altLang="zh-CN" sz="2500" kern="1200" dirty="0" smtClean="0"/>
            <a:t>FTP</a:t>
          </a:r>
          <a:endParaRPr lang="zh-CN" altLang="en-US" sz="2500" kern="1200" dirty="0"/>
        </a:p>
      </dsp:txBody>
      <dsp:txXfrm>
        <a:off x="5647050" y="1020576"/>
        <a:ext cx="1677841" cy="813607"/>
      </dsp:txXfrm>
    </dsp:sp>
    <dsp:sp modelId="{08EEA683-E2CE-4DB8-8455-CDE49B84C307}">
      <dsp:nvSpPr>
        <dsp:cNvPr id="0" name=""/>
        <dsp:cNvSpPr/>
      </dsp:nvSpPr>
      <dsp:spPr>
        <a:xfrm rot="2829178">
          <a:off x="2347848" y="2021302"/>
          <a:ext cx="1016680" cy="54492"/>
        </a:xfrm>
        <a:custGeom>
          <a:avLst/>
          <a:gdLst/>
          <a:ahLst/>
          <a:cxnLst/>
          <a:rect l="0" t="0" r="0" b="0"/>
          <a:pathLst>
            <a:path>
              <a:moveTo>
                <a:pt x="0" y="27246"/>
              </a:moveTo>
              <a:lnTo>
                <a:pt x="1016680" y="272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30771" y="2023131"/>
        <a:ext cx="50834" cy="50834"/>
      </dsp:txXfrm>
    </dsp:sp>
    <dsp:sp modelId="{6E672B72-DD37-4167-AAD7-5D949F8B579A}">
      <dsp:nvSpPr>
        <dsp:cNvPr id="0" name=""/>
        <dsp:cNvSpPr/>
      </dsp:nvSpPr>
      <dsp:spPr>
        <a:xfrm>
          <a:off x="3201882" y="1989132"/>
          <a:ext cx="1728467" cy="864233"/>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专用的</a:t>
          </a:r>
          <a:endParaRPr lang="zh-CN" altLang="en-US" sz="2500" kern="1200" dirty="0"/>
        </a:p>
      </dsp:txBody>
      <dsp:txXfrm>
        <a:off x="3227195" y="2014445"/>
        <a:ext cx="1677841" cy="813607"/>
      </dsp:txXfrm>
    </dsp:sp>
    <dsp:sp modelId="{A38449A8-B7E5-4C5B-AD42-3061E4A234BD}">
      <dsp:nvSpPr>
        <dsp:cNvPr id="0" name=""/>
        <dsp:cNvSpPr/>
      </dsp:nvSpPr>
      <dsp:spPr>
        <a:xfrm>
          <a:off x="4930350" y="2394002"/>
          <a:ext cx="691387" cy="54492"/>
        </a:xfrm>
        <a:custGeom>
          <a:avLst/>
          <a:gdLst/>
          <a:ahLst/>
          <a:cxnLst/>
          <a:rect l="0" t="0" r="0" b="0"/>
          <a:pathLst>
            <a:path>
              <a:moveTo>
                <a:pt x="0" y="27246"/>
              </a:moveTo>
              <a:lnTo>
                <a:pt x="691387" y="27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258759" y="2403964"/>
        <a:ext cx="34569" cy="34569"/>
      </dsp:txXfrm>
    </dsp:sp>
    <dsp:sp modelId="{53A6BCAB-6404-46F2-85F7-2B9FC87167E6}">
      <dsp:nvSpPr>
        <dsp:cNvPr id="0" name=""/>
        <dsp:cNvSpPr/>
      </dsp:nvSpPr>
      <dsp:spPr>
        <a:xfrm>
          <a:off x="5621737" y="1989132"/>
          <a:ext cx="1728467" cy="864233"/>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altLang="zh-CN" sz="2500" kern="1200" dirty="0" smtClean="0"/>
            <a:t>P2P</a:t>
          </a:r>
          <a:endParaRPr lang="zh-CN" altLang="en-US" sz="2500" kern="1200" dirty="0"/>
        </a:p>
      </dsp:txBody>
      <dsp:txXfrm>
        <a:off x="5647050" y="2014445"/>
        <a:ext cx="1677841" cy="813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73D29-1F16-47AD-B41D-5A27DE3BEC43}">
      <dsp:nvSpPr>
        <dsp:cNvPr id="0" name=""/>
        <dsp:cNvSpPr/>
      </dsp:nvSpPr>
      <dsp:spPr>
        <a:xfrm rot="5400000">
          <a:off x="-111182" y="113381"/>
          <a:ext cx="741219" cy="518853"/>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(1) </a:t>
          </a:r>
          <a:endParaRPr lang="zh-CN" altLang="en-US" sz="1500" kern="1200" dirty="0"/>
        </a:p>
      </dsp:txBody>
      <dsp:txXfrm rot="-5400000">
        <a:off x="2" y="261625"/>
        <a:ext cx="518853" cy="222366"/>
      </dsp:txXfrm>
    </dsp:sp>
    <dsp:sp modelId="{39822E66-7A64-4430-9096-5E026390E69B}">
      <dsp:nvSpPr>
        <dsp:cNvPr id="0" name=""/>
        <dsp:cNvSpPr/>
      </dsp:nvSpPr>
      <dsp:spPr>
        <a:xfrm rot="5400000">
          <a:off x="5671158" y="-5150106"/>
          <a:ext cx="481792" cy="10786402"/>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浏览器分析超链指向页面的 </a:t>
          </a:r>
          <a:r>
            <a:rPr lang="en-US" altLang="zh-CN" sz="2000" kern="1200" dirty="0" smtClean="0"/>
            <a:t>URL</a:t>
          </a:r>
          <a:r>
            <a:rPr lang="zh-CN" altLang="en-US" sz="2000" kern="1200" dirty="0" smtClean="0"/>
            <a:t>。</a:t>
          </a:r>
          <a:endParaRPr lang="zh-CN" altLang="en-US" sz="2000" kern="1200" dirty="0"/>
        </a:p>
      </dsp:txBody>
      <dsp:txXfrm rot="-5400000">
        <a:off x="518854" y="25717"/>
        <a:ext cx="10762883" cy="434754"/>
      </dsp:txXfrm>
    </dsp:sp>
    <dsp:sp modelId="{33BB6C95-9695-4A25-B35D-54AF9A343530}">
      <dsp:nvSpPr>
        <dsp:cNvPr id="0" name=""/>
        <dsp:cNvSpPr/>
      </dsp:nvSpPr>
      <dsp:spPr>
        <a:xfrm rot="5400000">
          <a:off x="-111182" y="781363"/>
          <a:ext cx="741219" cy="518853"/>
        </a:xfrm>
        <a:prstGeom prst="chevron">
          <a:avLst/>
        </a:prstGeom>
        <a:solidFill>
          <a:schemeClr val="accent5">
            <a:hueOff val="-1419125"/>
            <a:satOff val="5687"/>
            <a:lumOff val="1233"/>
            <a:alphaOff val="0"/>
          </a:schemeClr>
        </a:solidFill>
        <a:ln w="25400" cap="flat" cmpd="sng" algn="ctr">
          <a:solidFill>
            <a:schemeClr val="accent5">
              <a:hueOff val="-1419125"/>
              <a:satOff val="5687"/>
              <a:lumOff val="12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(2) </a:t>
          </a:r>
          <a:endParaRPr lang="zh-CN" altLang="en-US" sz="1500" kern="1200" dirty="0"/>
        </a:p>
      </dsp:txBody>
      <dsp:txXfrm rot="-5400000">
        <a:off x="2" y="929607"/>
        <a:ext cx="518853" cy="222366"/>
      </dsp:txXfrm>
    </dsp:sp>
    <dsp:sp modelId="{5DDD674F-D283-4860-B265-DD72CEFC6B25}">
      <dsp:nvSpPr>
        <dsp:cNvPr id="0" name=""/>
        <dsp:cNvSpPr/>
      </dsp:nvSpPr>
      <dsp:spPr>
        <a:xfrm rot="5400000">
          <a:off x="5671158" y="-4482124"/>
          <a:ext cx="481792" cy="10786402"/>
        </a:xfrm>
        <a:prstGeom prst="round2SameRect">
          <a:avLst/>
        </a:prstGeom>
        <a:solidFill>
          <a:schemeClr val="lt1">
            <a:alpha val="90000"/>
            <a:hueOff val="0"/>
            <a:satOff val="0"/>
            <a:lumOff val="0"/>
            <a:alphaOff val="0"/>
          </a:schemeClr>
        </a:solidFill>
        <a:ln w="25400" cap="flat" cmpd="sng" algn="ctr">
          <a:solidFill>
            <a:schemeClr val="accent5">
              <a:hueOff val="-1419125"/>
              <a:satOff val="5687"/>
              <a:lumOff val="12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浏览器向 </a:t>
          </a:r>
          <a:r>
            <a:rPr lang="en-US" altLang="zh-CN" sz="2000" kern="1200" dirty="0" smtClean="0"/>
            <a:t>DNS </a:t>
          </a:r>
          <a:r>
            <a:rPr lang="zh-CN" altLang="en-US" sz="2000" kern="1200" dirty="0" smtClean="0"/>
            <a:t>请求解析 </a:t>
          </a:r>
          <a:r>
            <a:rPr lang="en-US" altLang="zh-CN" sz="2000" kern="1200" dirty="0" smtClean="0"/>
            <a:t>www.tsinghua.edu.cn </a:t>
          </a:r>
          <a:r>
            <a:rPr lang="zh-CN" altLang="en-US" sz="2000" kern="1200" dirty="0" smtClean="0"/>
            <a:t>的 </a:t>
          </a:r>
          <a:r>
            <a:rPr lang="en-US" altLang="zh-CN" sz="2000" kern="1200" dirty="0" smtClean="0"/>
            <a:t>IP </a:t>
          </a:r>
          <a:r>
            <a:rPr lang="zh-CN" altLang="en-US" sz="2000" kern="1200" dirty="0" smtClean="0"/>
            <a:t>地址。</a:t>
          </a:r>
          <a:endParaRPr lang="zh-CN" altLang="en-US" sz="2000" kern="1200" dirty="0"/>
        </a:p>
      </dsp:txBody>
      <dsp:txXfrm rot="-5400000">
        <a:off x="518854" y="693699"/>
        <a:ext cx="10762883" cy="434754"/>
      </dsp:txXfrm>
    </dsp:sp>
    <dsp:sp modelId="{7FB6E69B-4579-4A51-B53D-94231033D82D}">
      <dsp:nvSpPr>
        <dsp:cNvPr id="0" name=""/>
        <dsp:cNvSpPr/>
      </dsp:nvSpPr>
      <dsp:spPr>
        <a:xfrm rot="5400000">
          <a:off x="-111182" y="1449345"/>
          <a:ext cx="741219" cy="518853"/>
        </a:xfrm>
        <a:prstGeom prst="chevron">
          <a:avLst/>
        </a:prstGeom>
        <a:solidFill>
          <a:schemeClr val="accent5">
            <a:hueOff val="-2838251"/>
            <a:satOff val="11375"/>
            <a:lumOff val="2465"/>
            <a:alphaOff val="0"/>
          </a:schemeClr>
        </a:solidFill>
        <a:ln w="25400" cap="flat" cmpd="sng" algn="ctr">
          <a:solidFill>
            <a:schemeClr val="accent5">
              <a:hueOff val="-2838251"/>
              <a:satOff val="11375"/>
              <a:lumOff val="24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(3)</a:t>
          </a:r>
          <a:endParaRPr lang="zh-CN" altLang="en-US" sz="1500" kern="1200" dirty="0"/>
        </a:p>
      </dsp:txBody>
      <dsp:txXfrm rot="-5400000">
        <a:off x="2" y="1597589"/>
        <a:ext cx="518853" cy="222366"/>
      </dsp:txXfrm>
    </dsp:sp>
    <dsp:sp modelId="{AC491D37-91A9-46F4-8766-D830B568EF1E}">
      <dsp:nvSpPr>
        <dsp:cNvPr id="0" name=""/>
        <dsp:cNvSpPr/>
      </dsp:nvSpPr>
      <dsp:spPr>
        <a:xfrm rot="5400000">
          <a:off x="5671158" y="-3814142"/>
          <a:ext cx="481792" cy="10786402"/>
        </a:xfrm>
        <a:prstGeom prst="round2SameRect">
          <a:avLst/>
        </a:prstGeom>
        <a:solidFill>
          <a:schemeClr val="lt1">
            <a:alpha val="90000"/>
            <a:hueOff val="0"/>
            <a:satOff val="0"/>
            <a:lumOff val="0"/>
            <a:alphaOff val="0"/>
          </a:schemeClr>
        </a:solidFill>
        <a:ln w="25400" cap="flat" cmpd="sng" algn="ctr">
          <a:solidFill>
            <a:schemeClr val="accent5">
              <a:hueOff val="-2838251"/>
              <a:satOff val="11375"/>
              <a:lumOff val="24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smtClean="0"/>
            <a:t>域</a:t>
          </a:r>
          <a:r>
            <a:rPr lang="zh-CN" altLang="en-US" sz="2000" kern="1200" dirty="0" smtClean="0"/>
            <a:t>名系统 </a:t>
          </a:r>
          <a:r>
            <a:rPr lang="en-US" altLang="zh-CN" sz="2000" kern="1200" dirty="0" smtClean="0"/>
            <a:t>DNS </a:t>
          </a:r>
          <a:r>
            <a:rPr lang="zh-CN" altLang="en-US" sz="2000" kern="1200" dirty="0" smtClean="0"/>
            <a:t>解析出清华大学服务器的 </a:t>
          </a:r>
          <a:r>
            <a:rPr lang="en-US" altLang="zh-CN" sz="2000" kern="1200" dirty="0" smtClean="0"/>
            <a:t>IP </a:t>
          </a:r>
          <a:r>
            <a:rPr lang="zh-CN" altLang="en-US" sz="2000" kern="1200" dirty="0" smtClean="0"/>
            <a:t>地址。</a:t>
          </a:r>
          <a:endParaRPr lang="zh-CN" altLang="en-US" sz="2000" kern="1200" dirty="0"/>
        </a:p>
      </dsp:txBody>
      <dsp:txXfrm rot="-5400000">
        <a:off x="518854" y="1361681"/>
        <a:ext cx="10762883" cy="434754"/>
      </dsp:txXfrm>
    </dsp:sp>
    <dsp:sp modelId="{5917E73A-AB35-47DF-8E26-D5D8C2272474}">
      <dsp:nvSpPr>
        <dsp:cNvPr id="0" name=""/>
        <dsp:cNvSpPr/>
      </dsp:nvSpPr>
      <dsp:spPr>
        <a:xfrm rot="5400000">
          <a:off x="-111182" y="2117326"/>
          <a:ext cx="741219" cy="518853"/>
        </a:xfrm>
        <a:prstGeom prst="chevron">
          <a:avLst/>
        </a:prstGeom>
        <a:solidFill>
          <a:schemeClr val="accent5">
            <a:hueOff val="-4257376"/>
            <a:satOff val="17062"/>
            <a:lumOff val="3698"/>
            <a:alphaOff val="0"/>
          </a:schemeClr>
        </a:solidFill>
        <a:ln w="25400" cap="flat" cmpd="sng" algn="ctr">
          <a:solidFill>
            <a:schemeClr val="accent5">
              <a:hueOff val="-4257376"/>
              <a:satOff val="17062"/>
              <a:lumOff val="3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(4)</a:t>
          </a:r>
          <a:endParaRPr lang="zh-CN" altLang="en-US" sz="1500" kern="1200" dirty="0"/>
        </a:p>
      </dsp:txBody>
      <dsp:txXfrm rot="-5400000">
        <a:off x="2" y="2265570"/>
        <a:ext cx="518853" cy="222366"/>
      </dsp:txXfrm>
    </dsp:sp>
    <dsp:sp modelId="{AF90D9C9-0D1E-4210-B20A-A2EF35670376}">
      <dsp:nvSpPr>
        <dsp:cNvPr id="0" name=""/>
        <dsp:cNvSpPr/>
      </dsp:nvSpPr>
      <dsp:spPr>
        <a:xfrm rot="5400000">
          <a:off x="5671158" y="-3146160"/>
          <a:ext cx="481792" cy="10786402"/>
        </a:xfrm>
        <a:prstGeom prst="round2SameRect">
          <a:avLst/>
        </a:prstGeom>
        <a:solidFill>
          <a:schemeClr val="lt1">
            <a:alpha val="90000"/>
            <a:hueOff val="0"/>
            <a:satOff val="0"/>
            <a:lumOff val="0"/>
            <a:alphaOff val="0"/>
          </a:schemeClr>
        </a:solidFill>
        <a:ln w="25400" cap="flat" cmpd="sng" algn="ctr">
          <a:solidFill>
            <a:schemeClr val="accent5">
              <a:hueOff val="-4257376"/>
              <a:satOff val="17062"/>
              <a:lumOff val="3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smtClean="0"/>
            <a:t>浏</a:t>
          </a:r>
          <a:r>
            <a:rPr lang="zh-CN" altLang="en-US" sz="2000" kern="1200" dirty="0" smtClean="0"/>
            <a:t>览器与服务器建立 </a:t>
          </a:r>
          <a:r>
            <a:rPr lang="en-US" altLang="zh-CN" sz="2000" kern="1200" dirty="0" smtClean="0"/>
            <a:t>TCP </a:t>
          </a:r>
          <a:r>
            <a:rPr lang="zh-CN" altLang="en-US" sz="2000" kern="1200" dirty="0" smtClean="0"/>
            <a:t>连接</a:t>
          </a:r>
          <a:endParaRPr lang="zh-CN" altLang="en-US" sz="2000" kern="1200" dirty="0"/>
        </a:p>
      </dsp:txBody>
      <dsp:txXfrm rot="-5400000">
        <a:off x="518854" y="2029663"/>
        <a:ext cx="10762883" cy="434754"/>
      </dsp:txXfrm>
    </dsp:sp>
    <dsp:sp modelId="{08A33F94-A5AB-4E31-BA1A-9E3FD34C79B0}">
      <dsp:nvSpPr>
        <dsp:cNvPr id="0" name=""/>
        <dsp:cNvSpPr/>
      </dsp:nvSpPr>
      <dsp:spPr>
        <a:xfrm rot="5400000">
          <a:off x="-111182" y="2785308"/>
          <a:ext cx="741219" cy="518853"/>
        </a:xfrm>
        <a:prstGeom prst="chevron">
          <a:avLst/>
        </a:prstGeom>
        <a:solidFill>
          <a:schemeClr val="accent5">
            <a:hueOff val="-5676501"/>
            <a:satOff val="22749"/>
            <a:lumOff val="4930"/>
            <a:alphaOff val="0"/>
          </a:schemeClr>
        </a:solidFill>
        <a:ln w="25400" cap="flat" cmpd="sng" algn="ctr">
          <a:solidFill>
            <a:schemeClr val="accent5">
              <a:hueOff val="-5676501"/>
              <a:satOff val="22749"/>
              <a:lumOff val="49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(5)</a:t>
          </a:r>
          <a:endParaRPr lang="zh-CN" altLang="en-US" sz="1500" kern="1200" dirty="0"/>
        </a:p>
      </dsp:txBody>
      <dsp:txXfrm rot="-5400000">
        <a:off x="2" y="2933552"/>
        <a:ext cx="518853" cy="222366"/>
      </dsp:txXfrm>
    </dsp:sp>
    <dsp:sp modelId="{71F40F65-CBF2-458A-8F37-2E9C51AB426C}">
      <dsp:nvSpPr>
        <dsp:cNvPr id="0" name=""/>
        <dsp:cNvSpPr/>
      </dsp:nvSpPr>
      <dsp:spPr>
        <a:xfrm rot="5400000">
          <a:off x="5671158" y="-2478179"/>
          <a:ext cx="481792" cy="10786402"/>
        </a:xfrm>
        <a:prstGeom prst="round2SameRect">
          <a:avLst/>
        </a:prstGeom>
        <a:solidFill>
          <a:schemeClr val="lt1">
            <a:alpha val="90000"/>
            <a:hueOff val="0"/>
            <a:satOff val="0"/>
            <a:lumOff val="0"/>
            <a:alphaOff val="0"/>
          </a:schemeClr>
        </a:solidFill>
        <a:ln w="25400" cap="flat" cmpd="sng" algn="ctr">
          <a:solidFill>
            <a:schemeClr val="accent5">
              <a:hueOff val="-5676501"/>
              <a:satOff val="22749"/>
              <a:lumOff val="49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浏览器发出取文件命令：</a:t>
          </a:r>
          <a:r>
            <a:rPr lang="en-US" altLang="zh-CN" sz="2000" kern="1200" dirty="0" smtClean="0"/>
            <a:t>GET /</a:t>
          </a:r>
          <a:r>
            <a:rPr lang="en-US" altLang="zh-CN" sz="2000" kern="1200" dirty="0" err="1" smtClean="0"/>
            <a:t>chn</a:t>
          </a:r>
          <a:r>
            <a:rPr lang="en-US" altLang="zh-CN" sz="2000" kern="1200" dirty="0" smtClean="0"/>
            <a:t>/</a:t>
          </a:r>
          <a:r>
            <a:rPr lang="en-US" altLang="zh-CN" sz="2000" kern="1200" dirty="0" err="1" smtClean="0"/>
            <a:t>yxsz</a:t>
          </a:r>
          <a:r>
            <a:rPr lang="en-US" altLang="zh-CN" sz="2000" kern="1200" dirty="0" smtClean="0"/>
            <a:t>/index.htm</a:t>
          </a:r>
          <a:r>
            <a:rPr lang="zh-CN" altLang="en-US" sz="2000" kern="1200" dirty="0" smtClean="0"/>
            <a:t>。</a:t>
          </a:r>
          <a:endParaRPr lang="zh-CN" altLang="en-US" sz="2000" kern="1200" dirty="0"/>
        </a:p>
      </dsp:txBody>
      <dsp:txXfrm rot="-5400000">
        <a:off x="518854" y="2697644"/>
        <a:ext cx="10762883" cy="434754"/>
      </dsp:txXfrm>
    </dsp:sp>
    <dsp:sp modelId="{16807142-08B4-4F06-BC00-55091FD0ECC9}">
      <dsp:nvSpPr>
        <dsp:cNvPr id="0" name=""/>
        <dsp:cNvSpPr/>
      </dsp:nvSpPr>
      <dsp:spPr>
        <a:xfrm rot="5400000">
          <a:off x="-111182" y="3453290"/>
          <a:ext cx="741219" cy="518853"/>
        </a:xfrm>
        <a:prstGeom prst="chevron">
          <a:avLst/>
        </a:prstGeom>
        <a:solidFill>
          <a:schemeClr val="accent5">
            <a:hueOff val="-7095626"/>
            <a:satOff val="28436"/>
            <a:lumOff val="6163"/>
            <a:alphaOff val="0"/>
          </a:schemeClr>
        </a:solidFill>
        <a:ln w="25400" cap="flat" cmpd="sng" algn="ctr">
          <a:solidFill>
            <a:schemeClr val="accent5">
              <a:hueOff val="-7095626"/>
              <a:satOff val="28436"/>
              <a:lumOff val="61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(6)</a:t>
          </a:r>
          <a:endParaRPr lang="zh-CN" altLang="en-US" sz="1500" kern="1200" dirty="0"/>
        </a:p>
      </dsp:txBody>
      <dsp:txXfrm rot="-5400000">
        <a:off x="2" y="3601534"/>
        <a:ext cx="518853" cy="222366"/>
      </dsp:txXfrm>
    </dsp:sp>
    <dsp:sp modelId="{1E2642BC-1879-46E5-AD1B-6D0C06BFBA1E}">
      <dsp:nvSpPr>
        <dsp:cNvPr id="0" name=""/>
        <dsp:cNvSpPr/>
      </dsp:nvSpPr>
      <dsp:spPr>
        <a:xfrm rot="5400000">
          <a:off x="5671158" y="-1810197"/>
          <a:ext cx="481792" cy="10786402"/>
        </a:xfrm>
        <a:prstGeom prst="round2SameRect">
          <a:avLst/>
        </a:prstGeom>
        <a:solidFill>
          <a:schemeClr val="lt1">
            <a:alpha val="90000"/>
            <a:hueOff val="0"/>
            <a:satOff val="0"/>
            <a:lumOff val="0"/>
            <a:alphaOff val="0"/>
          </a:schemeClr>
        </a:solidFill>
        <a:ln w="25400" cap="flat" cmpd="sng" algn="ctr">
          <a:solidFill>
            <a:schemeClr val="accent5">
              <a:hueOff val="-7095626"/>
              <a:satOff val="28436"/>
              <a:lumOff val="61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smtClean="0"/>
            <a:t>服</a:t>
          </a:r>
          <a:r>
            <a:rPr lang="zh-CN" altLang="en-US" sz="2000" kern="1200" dirty="0" smtClean="0"/>
            <a:t>务器给出响应，把文件 </a:t>
          </a:r>
          <a:r>
            <a:rPr lang="en-US" altLang="zh-CN" sz="2000" kern="1200" dirty="0" smtClean="0"/>
            <a:t>index.htm </a:t>
          </a:r>
          <a:r>
            <a:rPr lang="zh-CN" altLang="en-US" sz="2000" kern="1200" dirty="0" smtClean="0"/>
            <a:t>发给浏览器。</a:t>
          </a:r>
          <a:endParaRPr lang="zh-CN" altLang="en-US" sz="2000" kern="1200" dirty="0"/>
        </a:p>
      </dsp:txBody>
      <dsp:txXfrm rot="-5400000">
        <a:off x="518854" y="3365626"/>
        <a:ext cx="10762883" cy="434754"/>
      </dsp:txXfrm>
    </dsp:sp>
    <dsp:sp modelId="{19B469E7-F60F-4E69-80FF-F11E8BFB9A0E}">
      <dsp:nvSpPr>
        <dsp:cNvPr id="0" name=""/>
        <dsp:cNvSpPr/>
      </dsp:nvSpPr>
      <dsp:spPr>
        <a:xfrm rot="5400000">
          <a:off x="-111182" y="4121272"/>
          <a:ext cx="741219" cy="518853"/>
        </a:xfrm>
        <a:prstGeom prst="chevron">
          <a:avLst/>
        </a:prstGeom>
        <a:solidFill>
          <a:schemeClr val="accent5">
            <a:hueOff val="-8514751"/>
            <a:satOff val="34124"/>
            <a:lumOff val="7395"/>
            <a:alphaOff val="0"/>
          </a:schemeClr>
        </a:solidFill>
        <a:ln w="25400" cap="flat" cmpd="sng" algn="ctr">
          <a:solidFill>
            <a:schemeClr val="accent5">
              <a:hueOff val="-8514751"/>
              <a:satOff val="34124"/>
              <a:lumOff val="73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(7)</a:t>
          </a:r>
          <a:endParaRPr lang="zh-CN" altLang="en-US" sz="1500" kern="1200" dirty="0"/>
        </a:p>
      </dsp:txBody>
      <dsp:txXfrm rot="-5400000">
        <a:off x="2" y="4269516"/>
        <a:ext cx="518853" cy="222366"/>
      </dsp:txXfrm>
    </dsp:sp>
    <dsp:sp modelId="{A4734768-C82A-4817-84E7-7009A09098F7}">
      <dsp:nvSpPr>
        <dsp:cNvPr id="0" name=""/>
        <dsp:cNvSpPr/>
      </dsp:nvSpPr>
      <dsp:spPr>
        <a:xfrm rot="5400000">
          <a:off x="5671158" y="-1142215"/>
          <a:ext cx="481792" cy="10786402"/>
        </a:xfrm>
        <a:prstGeom prst="round2SameRect">
          <a:avLst/>
        </a:prstGeom>
        <a:solidFill>
          <a:schemeClr val="lt1">
            <a:alpha val="90000"/>
            <a:hueOff val="0"/>
            <a:satOff val="0"/>
            <a:lumOff val="0"/>
            <a:alphaOff val="0"/>
          </a:schemeClr>
        </a:solidFill>
        <a:ln w="25400" cap="flat" cmpd="sng" algn="ctr">
          <a:solidFill>
            <a:schemeClr val="accent5">
              <a:hueOff val="-8514751"/>
              <a:satOff val="34124"/>
              <a:lumOff val="73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smtClean="0"/>
            <a:t>释</a:t>
          </a:r>
          <a:r>
            <a:rPr lang="zh-CN" altLang="en-US" sz="2000" kern="1200" dirty="0" smtClean="0"/>
            <a:t>放</a:t>
          </a:r>
          <a:r>
            <a:rPr lang="en-US" altLang="zh-CN" sz="2000" kern="1200" dirty="0" smtClean="0"/>
            <a:t>TCP</a:t>
          </a:r>
          <a:r>
            <a:rPr lang="zh-CN" altLang="en-US" sz="2000" kern="1200" dirty="0" smtClean="0"/>
            <a:t>连接。</a:t>
          </a:r>
          <a:endParaRPr lang="zh-CN" altLang="en-US" sz="2000" kern="1200" dirty="0"/>
        </a:p>
      </dsp:txBody>
      <dsp:txXfrm rot="-5400000">
        <a:off x="518854" y="4033608"/>
        <a:ext cx="10762883" cy="434754"/>
      </dsp:txXfrm>
    </dsp:sp>
    <dsp:sp modelId="{FF010455-6AA4-4EF0-9665-0EF82E21951D}">
      <dsp:nvSpPr>
        <dsp:cNvPr id="0" name=""/>
        <dsp:cNvSpPr/>
      </dsp:nvSpPr>
      <dsp:spPr>
        <a:xfrm rot="5400000">
          <a:off x="-111182" y="4789253"/>
          <a:ext cx="741219" cy="518853"/>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altLang="zh-CN" sz="1500" kern="1200" dirty="0" smtClean="0"/>
            <a:t>(8)</a:t>
          </a:r>
          <a:endParaRPr lang="zh-CN" altLang="en-US" sz="1500" kern="1200" dirty="0"/>
        </a:p>
      </dsp:txBody>
      <dsp:txXfrm rot="-5400000">
        <a:off x="2" y="4937497"/>
        <a:ext cx="518853" cy="222366"/>
      </dsp:txXfrm>
    </dsp:sp>
    <dsp:sp modelId="{8825E9B6-DA27-47DC-8D18-7E07A9D58F9C}">
      <dsp:nvSpPr>
        <dsp:cNvPr id="0" name=""/>
        <dsp:cNvSpPr/>
      </dsp:nvSpPr>
      <dsp:spPr>
        <a:xfrm rot="5400000">
          <a:off x="5671158" y="-474234"/>
          <a:ext cx="481792" cy="10786402"/>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smtClean="0"/>
            <a:t>浏</a:t>
          </a:r>
          <a:r>
            <a:rPr lang="zh-CN" altLang="en-US" sz="2000" kern="1200" dirty="0" smtClean="0"/>
            <a:t>览器显示“清华大学院系设置”文件 </a:t>
          </a:r>
          <a:r>
            <a:rPr lang="en-US" altLang="zh-CN" sz="2000" kern="1200" dirty="0" smtClean="0"/>
            <a:t>index.htm </a:t>
          </a:r>
          <a:r>
            <a:rPr lang="zh-CN" altLang="en-US" sz="2000" kern="1200" dirty="0" smtClean="0"/>
            <a:t>中的所有文本。</a:t>
          </a:r>
          <a:endParaRPr lang="zh-CN" altLang="en-US" sz="2000" kern="1200" dirty="0"/>
        </a:p>
      </dsp:txBody>
      <dsp:txXfrm rot="-5400000">
        <a:off x="518854" y="4701589"/>
        <a:ext cx="10762883" cy="434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48C6F-8C7A-4848-BF22-A70DBD35DD0E}">
      <dsp:nvSpPr>
        <dsp:cNvPr id="0" name=""/>
        <dsp:cNvSpPr/>
      </dsp:nvSpPr>
      <dsp:spPr>
        <a:xfrm>
          <a:off x="0" y="1634754"/>
          <a:ext cx="3804517" cy="1521806"/>
        </a:xfrm>
        <a:prstGeom prst="leftRightRibb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E8EDB3-96BF-4864-9DD8-26B5F0234E46}">
      <dsp:nvSpPr>
        <dsp:cNvPr id="0" name=""/>
        <dsp:cNvSpPr/>
      </dsp:nvSpPr>
      <dsp:spPr>
        <a:xfrm>
          <a:off x="456542" y="1901070"/>
          <a:ext cx="1255490" cy="7456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344" rIns="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静态文档</a:t>
          </a:r>
          <a:endParaRPr lang="zh-CN" altLang="en-US" sz="2400" kern="1200" dirty="0"/>
        </a:p>
      </dsp:txBody>
      <dsp:txXfrm>
        <a:off x="456542" y="1901070"/>
        <a:ext cx="1255490" cy="745685"/>
      </dsp:txXfrm>
    </dsp:sp>
    <dsp:sp modelId="{750AAE95-AB78-41BC-9670-E7EE691EC55B}">
      <dsp:nvSpPr>
        <dsp:cNvPr id="0" name=""/>
        <dsp:cNvSpPr/>
      </dsp:nvSpPr>
      <dsp:spPr>
        <a:xfrm>
          <a:off x="1902258" y="2144559"/>
          <a:ext cx="1483761" cy="7456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344" rIns="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动态文档</a:t>
          </a:r>
          <a:endParaRPr lang="zh-CN" altLang="en-US" sz="2400" kern="1200" dirty="0"/>
        </a:p>
      </dsp:txBody>
      <dsp:txXfrm>
        <a:off x="1902258" y="2144559"/>
        <a:ext cx="1483761" cy="7456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9065A-5E39-4420-BAEF-9CA6E2715BC9}">
      <dsp:nvSpPr>
        <dsp:cNvPr id="0" name=""/>
        <dsp:cNvSpPr/>
      </dsp:nvSpPr>
      <dsp:spPr>
        <a:xfrm>
          <a:off x="-6414882" y="-981179"/>
          <a:ext cx="7635494" cy="7635494"/>
        </a:xfrm>
        <a:prstGeom prst="blockArc">
          <a:avLst>
            <a:gd name="adj1" fmla="val 18900000"/>
            <a:gd name="adj2" fmla="val 2700000"/>
            <a:gd name="adj3" fmla="val 283"/>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6838EB-0816-4059-81A1-BF2EA455CD1D}">
      <dsp:nvSpPr>
        <dsp:cNvPr id="0" name=""/>
        <dsp:cNvSpPr/>
      </dsp:nvSpPr>
      <dsp:spPr>
        <a:xfrm>
          <a:off x="533232" y="354457"/>
          <a:ext cx="10195433" cy="70936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062"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通用网关接口</a:t>
          </a:r>
          <a:r>
            <a:rPr lang="en-US" altLang="zh-CN" sz="2100" kern="1200" dirty="0" smtClean="0"/>
            <a:t>(Common Gateway Interface, </a:t>
          </a:r>
          <a:r>
            <a:rPr lang="en-US" altLang="zh-CN" sz="2100" b="1" kern="1200" dirty="0" smtClean="0">
              <a:solidFill>
                <a:srgbClr val="FF0000"/>
              </a:solidFill>
            </a:rPr>
            <a:t>CGI</a:t>
          </a:r>
          <a:r>
            <a:rPr lang="en-US" altLang="zh-CN" sz="2100" kern="1200" dirty="0" smtClean="0"/>
            <a:t>) </a:t>
          </a:r>
          <a:endParaRPr lang="zh-CN" altLang="en-US" sz="2100" kern="1200" dirty="0"/>
        </a:p>
      </dsp:txBody>
      <dsp:txXfrm>
        <a:off x="533232" y="354457"/>
        <a:ext cx="10195433" cy="709368"/>
      </dsp:txXfrm>
    </dsp:sp>
    <dsp:sp modelId="{D9F50855-BF5E-4220-8ED2-FB708E3A70CF}">
      <dsp:nvSpPr>
        <dsp:cNvPr id="0" name=""/>
        <dsp:cNvSpPr/>
      </dsp:nvSpPr>
      <dsp:spPr>
        <a:xfrm>
          <a:off x="89876" y="265786"/>
          <a:ext cx="886711" cy="886711"/>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BFE712-1939-4A49-973D-77AEF241D387}">
      <dsp:nvSpPr>
        <dsp:cNvPr id="0" name=""/>
        <dsp:cNvSpPr/>
      </dsp:nvSpPr>
      <dsp:spPr>
        <a:xfrm>
          <a:off x="1041545" y="1418170"/>
          <a:ext cx="9687120" cy="709368"/>
        </a:xfrm>
        <a:prstGeom prst="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062"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超文本预处理器</a:t>
          </a:r>
          <a:r>
            <a:rPr lang="en-US" altLang="zh-CN" sz="2100" kern="1200" dirty="0" smtClean="0"/>
            <a:t>(Hypertext Preprocessor, </a:t>
          </a:r>
          <a:r>
            <a:rPr lang="en-US" altLang="zh-CN" sz="2100" b="1" kern="1200" dirty="0" smtClean="0">
              <a:solidFill>
                <a:srgbClr val="FF0000"/>
              </a:solidFill>
            </a:rPr>
            <a:t>PHP</a:t>
          </a:r>
          <a:r>
            <a:rPr lang="en-US" altLang="zh-CN" sz="2100" kern="1200" dirty="0" smtClean="0"/>
            <a:t>)</a:t>
          </a:r>
          <a:r>
            <a:rPr lang="zh-CN" altLang="en-US" sz="2100" kern="1200" dirty="0" smtClean="0"/>
            <a:t>，使用</a:t>
          </a:r>
          <a:r>
            <a:rPr lang="en-US" altLang="zh-CN" sz="2100" kern="1200" dirty="0" smtClean="0"/>
            <a:t>Perl</a:t>
          </a:r>
          <a:r>
            <a:rPr lang="zh-CN" altLang="en-US" sz="2100" kern="1200" dirty="0" smtClean="0"/>
            <a:t>语言</a:t>
          </a:r>
          <a:endParaRPr lang="zh-CN" altLang="en-US" sz="2100" kern="1200" dirty="0"/>
        </a:p>
      </dsp:txBody>
      <dsp:txXfrm>
        <a:off x="1041545" y="1418170"/>
        <a:ext cx="9687120" cy="709368"/>
      </dsp:txXfrm>
    </dsp:sp>
    <dsp:sp modelId="{6A638F7E-CA87-4808-A559-E44ADD20E584}">
      <dsp:nvSpPr>
        <dsp:cNvPr id="0" name=""/>
        <dsp:cNvSpPr/>
      </dsp:nvSpPr>
      <dsp:spPr>
        <a:xfrm>
          <a:off x="598189" y="1329499"/>
          <a:ext cx="886711" cy="886711"/>
        </a:xfrm>
        <a:prstGeom prst="ellipse">
          <a:avLst/>
        </a:prstGeom>
        <a:solidFill>
          <a:schemeClr val="lt1">
            <a:hueOff val="0"/>
            <a:satOff val="0"/>
            <a:lumOff val="0"/>
            <a:alphaOff val="0"/>
          </a:schemeClr>
        </a:solidFill>
        <a:ln w="25400" cap="flat" cmpd="sng" algn="ctr">
          <a:solidFill>
            <a:schemeClr val="accent3">
              <a:hueOff val="2812566"/>
              <a:satOff val="-4220"/>
              <a:lumOff val="-686"/>
              <a:alphaOff val="0"/>
            </a:schemeClr>
          </a:solidFill>
          <a:prstDash val="solid"/>
        </a:ln>
        <a:effectLst/>
      </dsp:spPr>
      <dsp:style>
        <a:lnRef idx="2">
          <a:scrgbClr r="0" g="0" b="0"/>
        </a:lnRef>
        <a:fillRef idx="1">
          <a:scrgbClr r="0" g="0" b="0"/>
        </a:fillRef>
        <a:effectRef idx="0">
          <a:scrgbClr r="0" g="0" b="0"/>
        </a:effectRef>
        <a:fontRef idx="minor"/>
      </dsp:style>
    </dsp:sp>
    <dsp:sp modelId="{316FC283-CB91-4BDA-B017-3EA48B35F94F}">
      <dsp:nvSpPr>
        <dsp:cNvPr id="0" name=""/>
        <dsp:cNvSpPr/>
      </dsp:nvSpPr>
      <dsp:spPr>
        <a:xfrm>
          <a:off x="1197556" y="2481883"/>
          <a:ext cx="9531109" cy="709368"/>
        </a:xfrm>
        <a:prstGeom prst="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062" tIns="53340" rIns="53340" bIns="53340" numCol="1" spcCol="1270" anchor="ctr" anchorCtr="0">
          <a:noAutofit/>
        </a:bodyPr>
        <a:lstStyle/>
        <a:p>
          <a:pPr lvl="0" algn="l" defTabSz="933450">
            <a:lnSpc>
              <a:spcPct val="90000"/>
            </a:lnSpc>
            <a:spcBef>
              <a:spcPct val="0"/>
            </a:spcBef>
            <a:spcAft>
              <a:spcPct val="35000"/>
            </a:spcAft>
          </a:pPr>
          <a:r>
            <a:rPr lang="en-US" altLang="zh-CN" sz="2100" kern="1200" dirty="0" smtClean="0"/>
            <a:t>Java</a:t>
          </a:r>
          <a:r>
            <a:rPr lang="zh-CN" altLang="en-US" sz="2100" kern="1200" dirty="0" smtClean="0"/>
            <a:t>服务器网页</a:t>
          </a:r>
          <a:r>
            <a:rPr lang="en-US" altLang="zh-CN" sz="2100" kern="1200" dirty="0" smtClean="0"/>
            <a:t>(Java Server Pages, </a:t>
          </a:r>
          <a:r>
            <a:rPr lang="en-US" altLang="zh-CN" sz="2100" b="1" kern="1200" dirty="0" smtClean="0">
              <a:solidFill>
                <a:srgbClr val="FF0000"/>
              </a:solidFill>
            </a:rPr>
            <a:t>JSP</a:t>
          </a:r>
          <a:r>
            <a:rPr lang="en-US" altLang="zh-CN" sz="2100" kern="1200" dirty="0" smtClean="0"/>
            <a:t>)</a:t>
          </a:r>
          <a:r>
            <a:rPr lang="zh-CN" altLang="en-US" sz="2100" kern="1200" dirty="0" smtClean="0"/>
            <a:t>，使用</a:t>
          </a:r>
          <a:r>
            <a:rPr lang="en-US" altLang="zh-CN" sz="2100" kern="1200" dirty="0" smtClean="0"/>
            <a:t>Java</a:t>
          </a:r>
          <a:r>
            <a:rPr lang="zh-CN" altLang="en-US" sz="2100" kern="1200" dirty="0" smtClean="0"/>
            <a:t>语言</a:t>
          </a:r>
          <a:endParaRPr lang="zh-CN" altLang="en-US" sz="2100" kern="1200" dirty="0"/>
        </a:p>
      </dsp:txBody>
      <dsp:txXfrm>
        <a:off x="1197556" y="2481883"/>
        <a:ext cx="9531109" cy="709368"/>
      </dsp:txXfrm>
    </dsp:sp>
    <dsp:sp modelId="{D843B252-CD0C-481E-BC04-12E7B634967F}">
      <dsp:nvSpPr>
        <dsp:cNvPr id="0" name=""/>
        <dsp:cNvSpPr/>
      </dsp:nvSpPr>
      <dsp:spPr>
        <a:xfrm>
          <a:off x="754200" y="2393212"/>
          <a:ext cx="886711" cy="886711"/>
        </a:xfrm>
        <a:prstGeom prst="ellipse">
          <a:avLst/>
        </a:prstGeom>
        <a:solidFill>
          <a:schemeClr val="lt1">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sp>
    <dsp:sp modelId="{4A1BBA30-08B2-4CF5-A969-17782D4D0CC3}">
      <dsp:nvSpPr>
        <dsp:cNvPr id="0" name=""/>
        <dsp:cNvSpPr/>
      </dsp:nvSpPr>
      <dsp:spPr>
        <a:xfrm>
          <a:off x="1041545" y="3545596"/>
          <a:ext cx="9687120" cy="709368"/>
        </a:xfrm>
        <a:prstGeom prst="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062"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活动服务器网页</a:t>
          </a:r>
          <a:r>
            <a:rPr lang="en-US" altLang="zh-CN" sz="2100" kern="1200" dirty="0" smtClean="0"/>
            <a:t>(Active Server Pages, </a:t>
          </a:r>
          <a:r>
            <a:rPr lang="en-US" altLang="zh-CN" sz="2100" b="1" kern="1200" dirty="0" smtClean="0">
              <a:solidFill>
                <a:srgbClr val="FF0000"/>
              </a:solidFill>
            </a:rPr>
            <a:t>ASP</a:t>
          </a:r>
          <a:r>
            <a:rPr lang="en-US" altLang="zh-CN" sz="2100" kern="1200" dirty="0" smtClean="0"/>
            <a:t>)</a:t>
          </a:r>
          <a:r>
            <a:rPr lang="zh-CN" altLang="en-US" sz="2100" kern="1200" dirty="0" smtClean="0"/>
            <a:t>，使用</a:t>
          </a:r>
          <a:r>
            <a:rPr lang="en-US" altLang="zh-CN" sz="2100" kern="1200" dirty="0" smtClean="0"/>
            <a:t>VBScript, JScript</a:t>
          </a:r>
          <a:r>
            <a:rPr lang="zh-CN" altLang="en-US" sz="2100" kern="1200" dirty="0" smtClean="0"/>
            <a:t>等语言</a:t>
          </a:r>
          <a:endParaRPr lang="zh-CN" altLang="en-US" sz="2100" kern="1200" dirty="0"/>
        </a:p>
      </dsp:txBody>
      <dsp:txXfrm>
        <a:off x="1041545" y="3545596"/>
        <a:ext cx="9687120" cy="709368"/>
      </dsp:txXfrm>
    </dsp:sp>
    <dsp:sp modelId="{75AFCE4B-4CB4-4C3D-852F-67AA66D0CDB3}">
      <dsp:nvSpPr>
        <dsp:cNvPr id="0" name=""/>
        <dsp:cNvSpPr/>
      </dsp:nvSpPr>
      <dsp:spPr>
        <a:xfrm>
          <a:off x="598189" y="3456925"/>
          <a:ext cx="886711" cy="886711"/>
        </a:xfrm>
        <a:prstGeom prst="ellipse">
          <a:avLst/>
        </a:prstGeom>
        <a:solidFill>
          <a:schemeClr val="lt1">
            <a:hueOff val="0"/>
            <a:satOff val="0"/>
            <a:lumOff val="0"/>
            <a:alphaOff val="0"/>
          </a:schemeClr>
        </a:solidFill>
        <a:ln w="25400" cap="flat" cmpd="sng" algn="ctr">
          <a:solidFill>
            <a:schemeClr val="accent3">
              <a:hueOff val="8437698"/>
              <a:satOff val="-12660"/>
              <a:lumOff val="-2059"/>
              <a:alphaOff val="0"/>
            </a:schemeClr>
          </a:solidFill>
          <a:prstDash val="solid"/>
        </a:ln>
        <a:effectLst/>
      </dsp:spPr>
      <dsp:style>
        <a:lnRef idx="2">
          <a:scrgbClr r="0" g="0" b="0"/>
        </a:lnRef>
        <a:fillRef idx="1">
          <a:scrgbClr r="0" g="0" b="0"/>
        </a:fillRef>
        <a:effectRef idx="0">
          <a:scrgbClr r="0" g="0" b="0"/>
        </a:effectRef>
        <a:fontRef idx="minor"/>
      </dsp:style>
    </dsp:sp>
    <dsp:sp modelId="{5007A878-B004-4179-8C57-526E5FD009C4}">
      <dsp:nvSpPr>
        <dsp:cNvPr id="0" name=""/>
        <dsp:cNvSpPr/>
      </dsp:nvSpPr>
      <dsp:spPr>
        <a:xfrm>
          <a:off x="533232" y="4609309"/>
          <a:ext cx="10195433" cy="709368"/>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062" tIns="53340" rIns="53340" bIns="53340" numCol="1" spcCol="1270" anchor="ctr" anchorCtr="0">
          <a:noAutofit/>
        </a:bodyPr>
        <a:lstStyle/>
        <a:p>
          <a:pPr lvl="0" algn="l" defTabSz="933450">
            <a:lnSpc>
              <a:spcPct val="90000"/>
            </a:lnSpc>
            <a:spcBef>
              <a:spcPct val="0"/>
            </a:spcBef>
            <a:spcAft>
              <a:spcPct val="35000"/>
            </a:spcAft>
          </a:pPr>
          <a:r>
            <a:rPr lang="en-US" altLang="zh-CN" sz="2100" kern="1200" smtClean="0"/>
            <a:t>ASP.NET</a:t>
          </a:r>
          <a:r>
            <a:rPr lang="zh-CN" altLang="en-US" sz="2100" kern="1200" smtClean="0"/>
            <a:t>，使用</a:t>
          </a:r>
          <a:r>
            <a:rPr lang="en-US" altLang="zh-CN" sz="2100" kern="1200" smtClean="0"/>
            <a:t>C#, VB.net</a:t>
          </a:r>
          <a:r>
            <a:rPr lang="zh-CN" altLang="en-US" sz="2100" kern="1200" smtClean="0"/>
            <a:t>等语言</a:t>
          </a:r>
          <a:endParaRPr lang="zh-CN" altLang="en-US" sz="2100" kern="1200" dirty="0"/>
        </a:p>
      </dsp:txBody>
      <dsp:txXfrm>
        <a:off x="533232" y="4609309"/>
        <a:ext cx="10195433" cy="709368"/>
      </dsp:txXfrm>
    </dsp:sp>
    <dsp:sp modelId="{C93EFFF4-E081-4EDF-8A5F-F17B8AE9E846}">
      <dsp:nvSpPr>
        <dsp:cNvPr id="0" name=""/>
        <dsp:cNvSpPr/>
      </dsp:nvSpPr>
      <dsp:spPr>
        <a:xfrm>
          <a:off x="89876" y="4520638"/>
          <a:ext cx="886711" cy="886711"/>
        </a:xfrm>
        <a:prstGeom prst="ellipse">
          <a:avLst/>
        </a:prstGeom>
        <a:solidFill>
          <a:schemeClr val="lt1">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DA47F-3B1D-41B1-A2A1-F92F995522A4}">
      <dsp:nvSpPr>
        <dsp:cNvPr id="0" name=""/>
        <dsp:cNvSpPr/>
      </dsp:nvSpPr>
      <dsp:spPr>
        <a:xfrm>
          <a:off x="821672" y="161321"/>
          <a:ext cx="3002711" cy="1042802"/>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7E4DF-9FC4-4485-83DC-EE880E4FA8D6}">
      <dsp:nvSpPr>
        <dsp:cNvPr id="0" name=""/>
        <dsp:cNvSpPr/>
      </dsp:nvSpPr>
      <dsp:spPr>
        <a:xfrm>
          <a:off x="2036723" y="2714789"/>
          <a:ext cx="581920" cy="372429"/>
        </a:xfrm>
        <a:prstGeom prst="downArrow">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21B4ED-2992-449C-B3FA-66C900F0C773}">
      <dsp:nvSpPr>
        <dsp:cNvPr id="0" name=""/>
        <dsp:cNvSpPr/>
      </dsp:nvSpPr>
      <dsp:spPr>
        <a:xfrm>
          <a:off x="931073" y="3012733"/>
          <a:ext cx="2793220" cy="69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混合文档</a:t>
          </a:r>
          <a:endParaRPr lang="zh-CN" altLang="en-US" sz="2000" kern="1200" dirty="0"/>
        </a:p>
      </dsp:txBody>
      <dsp:txXfrm>
        <a:off x="931073" y="3012733"/>
        <a:ext cx="2793220" cy="698305"/>
      </dsp:txXfrm>
    </dsp:sp>
    <dsp:sp modelId="{C1DACC55-62E3-4310-895A-3537C13F79A4}">
      <dsp:nvSpPr>
        <dsp:cNvPr id="0" name=""/>
        <dsp:cNvSpPr/>
      </dsp:nvSpPr>
      <dsp:spPr>
        <a:xfrm>
          <a:off x="1913355" y="1284661"/>
          <a:ext cx="1047457" cy="104745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活动文档</a:t>
          </a:r>
          <a:endParaRPr lang="zh-CN" altLang="en-US" sz="1700" kern="1200" dirty="0"/>
        </a:p>
      </dsp:txBody>
      <dsp:txXfrm>
        <a:off x="2066752" y="1438058"/>
        <a:ext cx="740663" cy="740663"/>
      </dsp:txXfrm>
    </dsp:sp>
    <dsp:sp modelId="{74644132-0BEA-4783-876C-FD5E88CB28AC}">
      <dsp:nvSpPr>
        <dsp:cNvPr id="0" name=""/>
        <dsp:cNvSpPr/>
      </dsp:nvSpPr>
      <dsp:spPr>
        <a:xfrm>
          <a:off x="1163841" y="498835"/>
          <a:ext cx="1047457" cy="1047457"/>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t>动态文档</a:t>
          </a:r>
          <a:endParaRPr lang="zh-CN" altLang="en-US" sz="1700" kern="1200" dirty="0"/>
        </a:p>
      </dsp:txBody>
      <dsp:txXfrm>
        <a:off x="1317238" y="652232"/>
        <a:ext cx="740663" cy="740663"/>
      </dsp:txXfrm>
    </dsp:sp>
    <dsp:sp modelId="{9CE6BF26-071E-4D6B-898C-A766EEE6DC41}">
      <dsp:nvSpPr>
        <dsp:cNvPr id="0" name=""/>
        <dsp:cNvSpPr/>
      </dsp:nvSpPr>
      <dsp:spPr>
        <a:xfrm>
          <a:off x="2234576" y="245583"/>
          <a:ext cx="1047457" cy="1047457"/>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altLang="zh-CN" sz="1700" kern="1200" dirty="0" smtClean="0"/>
            <a:t>HTML </a:t>
          </a:r>
          <a:r>
            <a:rPr lang="zh-CN" altLang="en-US" sz="1700" kern="1200" dirty="0" smtClean="0"/>
            <a:t>文档 </a:t>
          </a:r>
          <a:endParaRPr lang="zh-CN" altLang="en-US" sz="1700" kern="1200" dirty="0"/>
        </a:p>
      </dsp:txBody>
      <dsp:txXfrm>
        <a:off x="2387973" y="398980"/>
        <a:ext cx="740663" cy="740663"/>
      </dsp:txXfrm>
    </dsp:sp>
    <dsp:sp modelId="{2C888110-8E08-4E39-80D7-538A21D349A0}">
      <dsp:nvSpPr>
        <dsp:cNvPr id="0" name=""/>
        <dsp:cNvSpPr/>
      </dsp:nvSpPr>
      <dsp:spPr>
        <a:xfrm>
          <a:off x="698305" y="33298"/>
          <a:ext cx="3258756" cy="2607005"/>
        </a:xfrm>
        <a:prstGeom prst="funnel">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11CC4-2AC1-4FCF-B5D1-65D7369412A9}">
      <dsp:nvSpPr>
        <dsp:cNvPr id="0" name=""/>
        <dsp:cNvSpPr/>
      </dsp:nvSpPr>
      <dsp:spPr>
        <a:xfrm>
          <a:off x="0" y="118640"/>
          <a:ext cx="6082341" cy="2432936"/>
        </a:xfrm>
        <a:prstGeom prst="leftRightRibb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DFA70C-6404-4D92-81D8-7FA9C0C2C1DE}">
      <dsp:nvSpPr>
        <dsp:cNvPr id="0" name=""/>
        <dsp:cNvSpPr/>
      </dsp:nvSpPr>
      <dsp:spPr>
        <a:xfrm>
          <a:off x="729880" y="544404"/>
          <a:ext cx="2007172" cy="11921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如何查找到你需要的文件。</a:t>
          </a:r>
          <a:endParaRPr lang="zh-CN" altLang="en-US" sz="2300" kern="1200" dirty="0"/>
        </a:p>
      </dsp:txBody>
      <dsp:txXfrm>
        <a:off x="729880" y="544404"/>
        <a:ext cx="2007172" cy="1192138"/>
      </dsp:txXfrm>
    </dsp:sp>
    <dsp:sp modelId="{65927B6A-384E-4CC9-95F7-527142D79D04}">
      <dsp:nvSpPr>
        <dsp:cNvPr id="0" name=""/>
        <dsp:cNvSpPr/>
      </dsp:nvSpPr>
      <dsp:spPr>
        <a:xfrm>
          <a:off x="3041170" y="933674"/>
          <a:ext cx="2372112" cy="11921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如何从拥有该文件的主机下载该文件。</a:t>
          </a:r>
          <a:endParaRPr lang="zh-CN" altLang="en-US" sz="2300" kern="1200" dirty="0"/>
        </a:p>
      </dsp:txBody>
      <dsp:txXfrm>
        <a:off x="3041170" y="933674"/>
        <a:ext cx="2372112" cy="11921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7.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6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8069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806916" name="Rectangle 4"/>
          <p:cNvSpPr>
            <a:spLocks noGrp="1" noRot="1" noChangeAspect="1" noChangeArrowheads="1" noTextEdit="1"/>
          </p:cNvSpPr>
          <p:nvPr>
            <p:ph type="sldImg" idx="2"/>
          </p:nvPr>
        </p:nvSpPr>
        <p:spPr bwMode="auto">
          <a:xfrm>
            <a:off x="379413" y="685800"/>
            <a:ext cx="6099175" cy="3429000"/>
          </a:xfrm>
          <a:prstGeom prst="rect">
            <a:avLst/>
          </a:prstGeom>
          <a:noFill/>
          <a:ln w="9525">
            <a:solidFill>
              <a:srgbClr val="000000"/>
            </a:solidFill>
            <a:miter lim="800000"/>
            <a:headEnd/>
            <a:tailEnd/>
          </a:ln>
          <a:effectLst/>
        </p:spPr>
      </p:sp>
      <p:sp>
        <p:nvSpPr>
          <p:cNvPr id="8069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069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8069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B3C8ABA3-688D-4477-AB4D-4A06DB54D174}" type="slidenum">
              <a:rPr lang="en-US" altLang="zh-CN"/>
              <a:pPr/>
              <a:t>‹#›</a:t>
            </a:fld>
            <a:endParaRPr lang="en-US" altLang="zh-CN"/>
          </a:p>
        </p:txBody>
      </p:sp>
    </p:spTree>
    <p:extLst>
      <p:ext uri="{BB962C8B-B14F-4D97-AF65-F5344CB8AC3E}">
        <p14:creationId xmlns:p14="http://schemas.microsoft.com/office/powerpoint/2010/main" val="42299862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CD680-C0B8-4CE3-911C-F170A0172978}" type="slidenum">
              <a:rPr lang="en-US" altLang="zh-CN"/>
              <a:pPr/>
              <a:t>3</a:t>
            </a:fld>
            <a:endParaRPr lang="en-US" altLang="zh-CN"/>
          </a:p>
        </p:txBody>
      </p:sp>
      <p:sp>
        <p:nvSpPr>
          <p:cNvPr id="1278978" name="Rectangle 2"/>
          <p:cNvSpPr>
            <a:spLocks noGrp="1" noRot="1" noChangeAspect="1" noChangeArrowheads="1" noTextEdit="1"/>
          </p:cNvSpPr>
          <p:nvPr>
            <p:ph type="sldImg"/>
          </p:nvPr>
        </p:nvSpPr>
        <p:spPr>
          <a:xfrm>
            <a:off x="379413" y="685800"/>
            <a:ext cx="6099175" cy="3429000"/>
          </a:xfrm>
          <a:ln/>
        </p:spPr>
      </p:sp>
      <p:sp>
        <p:nvSpPr>
          <p:cNvPr id="1278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3126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B259DE-9A10-421C-90CA-2925D174EFD9}" type="slidenum">
              <a:rPr lang="en-US" altLang="zh-CN"/>
              <a:pPr/>
              <a:t>25</a:t>
            </a:fld>
            <a:endParaRPr lang="en-US" altLang="zh-CN"/>
          </a:p>
        </p:txBody>
      </p:sp>
      <p:sp>
        <p:nvSpPr>
          <p:cNvPr id="824322" name="Rectangle 2"/>
          <p:cNvSpPr>
            <a:spLocks noGrp="1" noRot="1" noChangeAspect="1" noChangeArrowheads="1" noTextEdit="1"/>
          </p:cNvSpPr>
          <p:nvPr>
            <p:ph type="sldImg"/>
          </p:nvPr>
        </p:nvSpPr>
        <p:spPr>
          <a:xfrm>
            <a:off x="379413" y="685800"/>
            <a:ext cx="6099175" cy="3429000"/>
          </a:xfrm>
          <a:ln/>
        </p:spPr>
      </p:sp>
      <p:sp>
        <p:nvSpPr>
          <p:cNvPr id="8243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1614448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130</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4531081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131</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51214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132</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2280036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133</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5267949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134</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1609307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135</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1173972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136</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8940207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137</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3940552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139</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7194553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141</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65061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F4072-72E1-4E1C-8CE1-B15DF53FB440}" type="slidenum">
              <a:rPr lang="en-US" altLang="zh-CN"/>
              <a:pPr/>
              <a:t>27</a:t>
            </a:fld>
            <a:endParaRPr lang="en-US" altLang="zh-CN"/>
          </a:p>
        </p:txBody>
      </p:sp>
      <p:sp>
        <p:nvSpPr>
          <p:cNvPr id="888834" name="Rectangle 2"/>
          <p:cNvSpPr>
            <a:spLocks noGrp="1" noRot="1" noChangeAspect="1" noChangeArrowheads="1" noTextEdit="1"/>
          </p:cNvSpPr>
          <p:nvPr>
            <p:ph type="sldImg"/>
          </p:nvPr>
        </p:nvSpPr>
        <p:spPr>
          <a:xfrm>
            <a:off x="379413" y="685800"/>
            <a:ext cx="6099175" cy="3429000"/>
          </a:xfrm>
          <a:ln/>
        </p:spPr>
      </p:sp>
      <p:sp>
        <p:nvSpPr>
          <p:cNvPr id="888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295867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142</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2547961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143</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9058879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144</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448957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145</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4959951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146</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0102630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147</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5632238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148</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5976372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149</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3332257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150</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4830174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151</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2662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2C0C8-04DE-49A2-8AB8-439D1C367B71}" type="slidenum">
              <a:rPr lang="en-US" altLang="zh-CN"/>
              <a:pPr/>
              <a:t>28</a:t>
            </a:fld>
            <a:endParaRPr lang="en-US" altLang="zh-CN"/>
          </a:p>
        </p:txBody>
      </p:sp>
      <p:sp>
        <p:nvSpPr>
          <p:cNvPr id="889858" name="Rectangle 2"/>
          <p:cNvSpPr>
            <a:spLocks noGrp="1" noRot="1" noChangeAspect="1" noChangeArrowheads="1" noTextEdit="1"/>
          </p:cNvSpPr>
          <p:nvPr>
            <p:ph type="sldImg"/>
          </p:nvPr>
        </p:nvSpPr>
        <p:spPr>
          <a:xfrm>
            <a:off x="379413" y="685800"/>
            <a:ext cx="6099175" cy="3429000"/>
          </a:xfrm>
          <a:ln/>
        </p:spPr>
      </p:sp>
      <p:sp>
        <p:nvSpPr>
          <p:cNvPr id="8898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6808243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154</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950394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155</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7158916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156</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3353134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158</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5570093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159</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7270563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161</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081631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162</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4088172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163</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6705593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164</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6031847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165</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30332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AB25F0-CA6B-4522-80E6-B0FD10C1609D}" type="slidenum">
              <a:rPr lang="en-US" altLang="zh-CN"/>
              <a:pPr/>
              <a:t>29</a:t>
            </a:fld>
            <a:endParaRPr lang="en-US" altLang="zh-CN"/>
          </a:p>
        </p:txBody>
      </p:sp>
      <p:sp>
        <p:nvSpPr>
          <p:cNvPr id="890882" name="Rectangle 2"/>
          <p:cNvSpPr>
            <a:spLocks noGrp="1" noRot="1" noChangeAspect="1" noChangeArrowheads="1" noTextEdit="1"/>
          </p:cNvSpPr>
          <p:nvPr>
            <p:ph type="sldImg"/>
          </p:nvPr>
        </p:nvSpPr>
        <p:spPr>
          <a:xfrm>
            <a:off x="379413" y="685800"/>
            <a:ext cx="6099175" cy="3429000"/>
          </a:xfrm>
          <a:ln/>
        </p:spPr>
      </p:sp>
      <p:sp>
        <p:nvSpPr>
          <p:cNvPr id="890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587612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166</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1991493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167</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1080308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168</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08064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9D5262-0553-4D85-9900-9BCF84DB8F7A}" type="slidenum">
              <a:rPr lang="en-US" altLang="zh-CN"/>
              <a:pPr/>
              <a:t>30</a:t>
            </a:fld>
            <a:endParaRPr lang="en-US" altLang="zh-CN"/>
          </a:p>
        </p:txBody>
      </p:sp>
      <p:sp>
        <p:nvSpPr>
          <p:cNvPr id="891906" name="Rectangle 2"/>
          <p:cNvSpPr>
            <a:spLocks noGrp="1" noRot="1" noChangeAspect="1" noChangeArrowheads="1" noTextEdit="1"/>
          </p:cNvSpPr>
          <p:nvPr>
            <p:ph type="sldImg"/>
          </p:nvPr>
        </p:nvSpPr>
        <p:spPr>
          <a:xfrm>
            <a:off x="379413" y="685800"/>
            <a:ext cx="6099175" cy="3429000"/>
          </a:xfrm>
          <a:ln/>
        </p:spPr>
      </p:sp>
      <p:sp>
        <p:nvSpPr>
          <p:cNvPr id="891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69960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47A5F-3F2D-4737-BE1C-997782A86E53}" type="slidenum">
              <a:rPr lang="en-US" altLang="zh-CN"/>
              <a:pPr/>
              <a:t>31</a:t>
            </a:fld>
            <a:endParaRPr lang="en-US" altLang="zh-CN"/>
          </a:p>
        </p:txBody>
      </p:sp>
      <p:sp>
        <p:nvSpPr>
          <p:cNvPr id="892930" name="Rectangle 2"/>
          <p:cNvSpPr>
            <a:spLocks noGrp="1" noRot="1" noChangeAspect="1" noChangeArrowheads="1" noTextEdit="1"/>
          </p:cNvSpPr>
          <p:nvPr>
            <p:ph type="sldImg"/>
          </p:nvPr>
        </p:nvSpPr>
        <p:spPr>
          <a:xfrm>
            <a:off x="379413" y="685800"/>
            <a:ext cx="6099175" cy="3429000"/>
          </a:xfrm>
          <a:ln/>
        </p:spPr>
      </p:sp>
      <p:sp>
        <p:nvSpPr>
          <p:cNvPr id="892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58931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A89DC9-7937-4231-B11B-BD237BDCC24E}" type="slidenum">
              <a:rPr lang="en-US" altLang="zh-CN"/>
              <a:pPr/>
              <a:t>32</a:t>
            </a:fld>
            <a:endParaRPr lang="en-US" altLang="zh-CN"/>
          </a:p>
        </p:txBody>
      </p:sp>
      <p:sp>
        <p:nvSpPr>
          <p:cNvPr id="897026" name="Rectangle 2"/>
          <p:cNvSpPr>
            <a:spLocks noGrp="1" noRot="1" noChangeAspect="1" noChangeArrowheads="1" noTextEdit="1"/>
          </p:cNvSpPr>
          <p:nvPr>
            <p:ph type="sldImg"/>
          </p:nvPr>
        </p:nvSpPr>
        <p:spPr>
          <a:xfrm>
            <a:off x="379413" y="685800"/>
            <a:ext cx="6099175" cy="3429000"/>
          </a:xfrm>
          <a:ln/>
        </p:spPr>
      </p:sp>
      <p:sp>
        <p:nvSpPr>
          <p:cNvPr id="897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6886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813DA3-8925-419A-9E14-D4FD8A7562A8}" type="slidenum">
              <a:rPr lang="en-US" altLang="zh-CN"/>
              <a:pPr/>
              <a:t>33</a:t>
            </a:fld>
            <a:endParaRPr lang="en-US" altLang="zh-CN"/>
          </a:p>
        </p:txBody>
      </p:sp>
      <p:sp>
        <p:nvSpPr>
          <p:cNvPr id="898050" name="Rectangle 2"/>
          <p:cNvSpPr>
            <a:spLocks noGrp="1" noRot="1" noChangeAspect="1" noChangeArrowheads="1" noTextEdit="1"/>
          </p:cNvSpPr>
          <p:nvPr>
            <p:ph type="sldImg"/>
          </p:nvPr>
        </p:nvSpPr>
        <p:spPr>
          <a:xfrm>
            <a:off x="379413" y="685800"/>
            <a:ext cx="6099175" cy="3429000"/>
          </a:xfrm>
          <a:ln/>
        </p:spPr>
      </p:sp>
      <p:sp>
        <p:nvSpPr>
          <p:cNvPr id="898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2393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05340-D52F-4460-8B61-6A5C1D79F79F}" type="slidenum">
              <a:rPr lang="en-US" altLang="zh-CN"/>
              <a:pPr/>
              <a:t>34</a:t>
            </a:fld>
            <a:endParaRPr lang="en-US" altLang="zh-CN"/>
          </a:p>
        </p:txBody>
      </p:sp>
      <p:sp>
        <p:nvSpPr>
          <p:cNvPr id="899074" name="Rectangle 2"/>
          <p:cNvSpPr>
            <a:spLocks noGrp="1" noRot="1" noChangeAspect="1" noChangeArrowheads="1" noTextEdit="1"/>
          </p:cNvSpPr>
          <p:nvPr>
            <p:ph type="sldImg"/>
          </p:nvPr>
        </p:nvSpPr>
        <p:spPr>
          <a:xfrm>
            <a:off x="379413" y="685800"/>
            <a:ext cx="6099175" cy="3429000"/>
          </a:xfrm>
          <a:ln/>
        </p:spPr>
      </p:sp>
      <p:sp>
        <p:nvSpPr>
          <p:cNvPr id="899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37336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C16E9C-F7DD-4051-8119-8CA9E68B865C}" type="slidenum">
              <a:rPr lang="en-US" altLang="zh-CN"/>
              <a:pPr/>
              <a:t>35</a:t>
            </a:fld>
            <a:endParaRPr lang="en-US" altLang="zh-CN"/>
          </a:p>
        </p:txBody>
      </p:sp>
      <p:sp>
        <p:nvSpPr>
          <p:cNvPr id="900098" name="Rectangle 2"/>
          <p:cNvSpPr>
            <a:spLocks noGrp="1" noRot="1" noChangeAspect="1" noChangeArrowheads="1" noTextEdit="1"/>
          </p:cNvSpPr>
          <p:nvPr>
            <p:ph type="sldImg"/>
          </p:nvPr>
        </p:nvSpPr>
        <p:spPr>
          <a:xfrm>
            <a:off x="379413" y="685800"/>
            <a:ext cx="6099175" cy="3429000"/>
          </a:xfrm>
          <a:ln/>
        </p:spPr>
      </p:sp>
      <p:sp>
        <p:nvSpPr>
          <p:cNvPr id="900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62123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7BE3E-5101-49B2-90F5-1EEF8AE5CAC8}" type="slidenum">
              <a:rPr lang="en-US" altLang="zh-CN"/>
              <a:pPr/>
              <a:t>4</a:t>
            </a:fld>
            <a:endParaRPr lang="en-US" altLang="zh-CN"/>
          </a:p>
        </p:txBody>
      </p:sp>
      <p:sp>
        <p:nvSpPr>
          <p:cNvPr id="1262594" name="Rectangle 2"/>
          <p:cNvSpPr>
            <a:spLocks noGrp="1" noRot="1" noChangeAspect="1" noChangeArrowheads="1" noTextEdit="1"/>
          </p:cNvSpPr>
          <p:nvPr>
            <p:ph type="sldImg"/>
          </p:nvPr>
        </p:nvSpPr>
        <p:spPr>
          <a:xfrm>
            <a:off x="379413" y="685800"/>
            <a:ext cx="6099175" cy="3429000"/>
          </a:xfrm>
          <a:ln/>
        </p:spPr>
      </p:sp>
      <p:sp>
        <p:nvSpPr>
          <p:cNvPr id="12625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91771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0D6E26-A1B1-4623-BC60-EDFC8645437E}" type="slidenum">
              <a:rPr lang="en-US" altLang="zh-CN"/>
              <a:pPr/>
              <a:t>36</a:t>
            </a:fld>
            <a:endParaRPr lang="en-US" altLang="zh-CN"/>
          </a:p>
        </p:txBody>
      </p:sp>
      <p:sp>
        <p:nvSpPr>
          <p:cNvPr id="905218" name="Rectangle 2"/>
          <p:cNvSpPr>
            <a:spLocks noGrp="1" noRot="1" noChangeAspect="1" noChangeArrowheads="1" noTextEdit="1"/>
          </p:cNvSpPr>
          <p:nvPr>
            <p:ph type="sldImg"/>
          </p:nvPr>
        </p:nvSpPr>
        <p:spPr>
          <a:xfrm>
            <a:off x="379413" y="685800"/>
            <a:ext cx="6099175" cy="3429000"/>
          </a:xfrm>
          <a:ln/>
        </p:spPr>
      </p:sp>
      <p:sp>
        <p:nvSpPr>
          <p:cNvPr id="905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10736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0504B-C09B-4CE4-AC9F-EE7DF63DA1B8}" type="slidenum">
              <a:rPr lang="en-US" altLang="zh-CN"/>
              <a:pPr/>
              <a:t>37</a:t>
            </a:fld>
            <a:endParaRPr lang="en-US" altLang="zh-CN"/>
          </a:p>
        </p:txBody>
      </p:sp>
      <p:sp>
        <p:nvSpPr>
          <p:cNvPr id="906242" name="Rectangle 2"/>
          <p:cNvSpPr>
            <a:spLocks noGrp="1" noRot="1" noChangeAspect="1" noChangeArrowheads="1" noTextEdit="1"/>
          </p:cNvSpPr>
          <p:nvPr>
            <p:ph type="sldImg"/>
          </p:nvPr>
        </p:nvSpPr>
        <p:spPr>
          <a:xfrm>
            <a:off x="379413" y="685800"/>
            <a:ext cx="6099175" cy="3429000"/>
          </a:xfrm>
          <a:ln/>
        </p:spPr>
      </p:sp>
      <p:sp>
        <p:nvSpPr>
          <p:cNvPr id="906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1763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E178F-8A0E-4133-8040-47C0E493D509}" type="slidenum">
              <a:rPr lang="en-US" altLang="zh-CN"/>
              <a:pPr/>
              <a:t>38</a:t>
            </a:fld>
            <a:endParaRPr lang="en-US" altLang="zh-CN"/>
          </a:p>
        </p:txBody>
      </p:sp>
      <p:sp>
        <p:nvSpPr>
          <p:cNvPr id="907266" name="Rectangle 2"/>
          <p:cNvSpPr>
            <a:spLocks noGrp="1" noRot="1" noChangeAspect="1" noChangeArrowheads="1" noTextEdit="1"/>
          </p:cNvSpPr>
          <p:nvPr>
            <p:ph type="sldImg"/>
          </p:nvPr>
        </p:nvSpPr>
        <p:spPr>
          <a:xfrm>
            <a:off x="379413" y="685800"/>
            <a:ext cx="6099175" cy="3429000"/>
          </a:xfrm>
          <a:ln/>
        </p:spPr>
      </p:sp>
      <p:sp>
        <p:nvSpPr>
          <p:cNvPr id="907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521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BAB9B4-5580-4218-BDCC-278F38083E23}" type="slidenum">
              <a:rPr lang="en-US" altLang="zh-CN"/>
              <a:pPr/>
              <a:t>39</a:t>
            </a:fld>
            <a:endParaRPr lang="en-US" altLang="zh-CN"/>
          </a:p>
        </p:txBody>
      </p:sp>
      <p:sp>
        <p:nvSpPr>
          <p:cNvPr id="908290" name="Rectangle 2"/>
          <p:cNvSpPr>
            <a:spLocks noGrp="1" noRot="1" noChangeAspect="1" noChangeArrowheads="1" noTextEdit="1"/>
          </p:cNvSpPr>
          <p:nvPr>
            <p:ph type="sldImg"/>
          </p:nvPr>
        </p:nvSpPr>
        <p:spPr>
          <a:xfrm>
            <a:off x="379413" y="685800"/>
            <a:ext cx="6099175" cy="3429000"/>
          </a:xfrm>
          <a:ln/>
        </p:spPr>
      </p:sp>
      <p:sp>
        <p:nvSpPr>
          <p:cNvPr id="90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8017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5735F4-F661-4759-87D0-4F99E04E4AEE}" type="slidenum">
              <a:rPr lang="en-US" altLang="zh-CN"/>
              <a:pPr/>
              <a:t>40</a:t>
            </a:fld>
            <a:endParaRPr lang="en-US" altLang="zh-CN"/>
          </a:p>
        </p:txBody>
      </p:sp>
      <p:sp>
        <p:nvSpPr>
          <p:cNvPr id="909314" name="Rectangle 2"/>
          <p:cNvSpPr>
            <a:spLocks noGrp="1" noRot="1" noChangeAspect="1" noChangeArrowheads="1" noTextEdit="1"/>
          </p:cNvSpPr>
          <p:nvPr>
            <p:ph type="sldImg"/>
          </p:nvPr>
        </p:nvSpPr>
        <p:spPr>
          <a:xfrm>
            <a:off x="379413" y="685800"/>
            <a:ext cx="6099175" cy="3429000"/>
          </a:xfrm>
          <a:ln/>
        </p:spPr>
      </p:sp>
      <p:sp>
        <p:nvSpPr>
          <p:cNvPr id="909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3333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21C59-79F3-48F6-A41A-37248BD061BA}" type="slidenum">
              <a:rPr lang="en-US" altLang="zh-CN"/>
              <a:pPr/>
              <a:t>41</a:t>
            </a:fld>
            <a:endParaRPr lang="en-US" altLang="zh-CN"/>
          </a:p>
        </p:txBody>
      </p:sp>
      <p:sp>
        <p:nvSpPr>
          <p:cNvPr id="910338" name="Rectangle 2"/>
          <p:cNvSpPr>
            <a:spLocks noGrp="1" noRot="1" noChangeAspect="1" noChangeArrowheads="1" noTextEdit="1"/>
          </p:cNvSpPr>
          <p:nvPr>
            <p:ph type="sldImg"/>
          </p:nvPr>
        </p:nvSpPr>
        <p:spPr>
          <a:xfrm>
            <a:off x="379413" y="685800"/>
            <a:ext cx="6099175" cy="3429000"/>
          </a:xfrm>
          <a:ln/>
        </p:spPr>
      </p:sp>
      <p:sp>
        <p:nvSpPr>
          <p:cNvPr id="91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08208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98AC4-E524-4CBD-8D51-98873F3AC269}" type="slidenum">
              <a:rPr lang="en-US" altLang="zh-CN"/>
              <a:pPr/>
              <a:t>42</a:t>
            </a:fld>
            <a:endParaRPr lang="en-US" altLang="zh-CN"/>
          </a:p>
        </p:txBody>
      </p:sp>
      <p:sp>
        <p:nvSpPr>
          <p:cNvPr id="912386" name="Rectangle 2"/>
          <p:cNvSpPr>
            <a:spLocks noGrp="1" noRot="1" noChangeAspect="1" noChangeArrowheads="1" noTextEdit="1"/>
          </p:cNvSpPr>
          <p:nvPr>
            <p:ph type="sldImg"/>
          </p:nvPr>
        </p:nvSpPr>
        <p:spPr>
          <a:xfrm>
            <a:off x="379413" y="685800"/>
            <a:ext cx="6099175" cy="3429000"/>
          </a:xfrm>
          <a:ln/>
        </p:spPr>
      </p:sp>
      <p:sp>
        <p:nvSpPr>
          <p:cNvPr id="91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0651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C64DA-D6CD-4BE1-9257-A48F56EC11D8}" type="slidenum">
              <a:rPr lang="en-US" altLang="zh-CN"/>
              <a:pPr/>
              <a:t>43</a:t>
            </a:fld>
            <a:endParaRPr lang="en-US" altLang="zh-CN"/>
          </a:p>
        </p:txBody>
      </p:sp>
      <p:sp>
        <p:nvSpPr>
          <p:cNvPr id="913410" name="Rectangle 2"/>
          <p:cNvSpPr>
            <a:spLocks noGrp="1" noRot="1" noChangeAspect="1" noChangeArrowheads="1" noTextEdit="1"/>
          </p:cNvSpPr>
          <p:nvPr>
            <p:ph type="sldImg"/>
          </p:nvPr>
        </p:nvSpPr>
        <p:spPr>
          <a:xfrm>
            <a:off x="379413" y="685800"/>
            <a:ext cx="6099175" cy="3429000"/>
          </a:xfrm>
          <a:ln/>
        </p:spPr>
      </p:sp>
      <p:sp>
        <p:nvSpPr>
          <p:cNvPr id="91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812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C64DA-D6CD-4BE1-9257-A48F56EC11D8}" type="slidenum">
              <a:rPr lang="en-US" altLang="zh-CN"/>
              <a:pPr/>
              <a:t>44</a:t>
            </a:fld>
            <a:endParaRPr lang="en-US" altLang="zh-CN"/>
          </a:p>
        </p:txBody>
      </p:sp>
      <p:sp>
        <p:nvSpPr>
          <p:cNvPr id="913410" name="Rectangle 2"/>
          <p:cNvSpPr>
            <a:spLocks noGrp="1" noRot="1" noChangeAspect="1" noChangeArrowheads="1" noTextEdit="1"/>
          </p:cNvSpPr>
          <p:nvPr>
            <p:ph type="sldImg"/>
          </p:nvPr>
        </p:nvSpPr>
        <p:spPr>
          <a:xfrm>
            <a:off x="379413" y="685800"/>
            <a:ext cx="6099175" cy="3429000"/>
          </a:xfrm>
          <a:ln/>
        </p:spPr>
      </p:sp>
      <p:sp>
        <p:nvSpPr>
          <p:cNvPr id="913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94712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D485C-2ADD-458E-8B02-C941A838D3AA}" type="slidenum">
              <a:rPr lang="en-US" altLang="zh-CN"/>
              <a:pPr/>
              <a:t>47</a:t>
            </a:fld>
            <a:endParaRPr lang="en-US" altLang="zh-CN"/>
          </a:p>
        </p:txBody>
      </p:sp>
      <p:sp>
        <p:nvSpPr>
          <p:cNvPr id="921602" name="Rectangle 2"/>
          <p:cNvSpPr>
            <a:spLocks noGrp="1" noRot="1" noChangeAspect="1" noChangeArrowheads="1" noTextEdit="1"/>
          </p:cNvSpPr>
          <p:nvPr>
            <p:ph type="sldImg"/>
          </p:nvPr>
        </p:nvSpPr>
        <p:spPr>
          <a:xfrm>
            <a:off x="379413" y="685800"/>
            <a:ext cx="6099175" cy="3429000"/>
          </a:xfrm>
          <a:ln/>
        </p:spPr>
      </p:sp>
      <p:sp>
        <p:nvSpPr>
          <p:cNvPr id="921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763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AC1A3-8030-4E5F-9671-9B163CE5DD1B}" type="slidenum">
              <a:rPr lang="en-US" altLang="zh-CN"/>
              <a:pPr/>
              <a:t>5</a:t>
            </a:fld>
            <a:endParaRPr lang="en-US" altLang="zh-CN"/>
          </a:p>
        </p:txBody>
      </p:sp>
      <p:sp>
        <p:nvSpPr>
          <p:cNvPr id="1270786" name="Rectangle 2"/>
          <p:cNvSpPr>
            <a:spLocks noGrp="1" noRot="1" noChangeAspect="1" noChangeArrowheads="1" noTextEdit="1"/>
          </p:cNvSpPr>
          <p:nvPr>
            <p:ph type="sldImg"/>
          </p:nvPr>
        </p:nvSpPr>
        <p:spPr>
          <a:xfrm>
            <a:off x="379413" y="685800"/>
            <a:ext cx="6099175" cy="3429000"/>
          </a:xfrm>
          <a:ln/>
        </p:spPr>
      </p:sp>
      <p:sp>
        <p:nvSpPr>
          <p:cNvPr id="1270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89668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94983-9A72-4959-AA89-89F82AD34794}" type="slidenum">
              <a:rPr lang="en-US" altLang="zh-CN"/>
              <a:pPr/>
              <a:t>48</a:t>
            </a:fld>
            <a:endParaRPr lang="en-US" altLang="zh-CN"/>
          </a:p>
        </p:txBody>
      </p:sp>
      <p:sp>
        <p:nvSpPr>
          <p:cNvPr id="922626" name="Rectangle 2"/>
          <p:cNvSpPr>
            <a:spLocks noGrp="1" noRot="1" noChangeAspect="1" noChangeArrowheads="1" noTextEdit="1"/>
          </p:cNvSpPr>
          <p:nvPr>
            <p:ph type="sldImg"/>
          </p:nvPr>
        </p:nvSpPr>
        <p:spPr>
          <a:xfrm>
            <a:off x="379413" y="685800"/>
            <a:ext cx="6099175" cy="3429000"/>
          </a:xfrm>
          <a:ln/>
        </p:spPr>
      </p:sp>
      <p:sp>
        <p:nvSpPr>
          <p:cNvPr id="922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68888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49900C-847E-4AA5-8301-A643B2C85ED3}" type="slidenum">
              <a:rPr lang="en-US" altLang="zh-CN"/>
              <a:pPr/>
              <a:t>49</a:t>
            </a:fld>
            <a:endParaRPr lang="en-US" altLang="zh-CN"/>
          </a:p>
        </p:txBody>
      </p:sp>
      <p:sp>
        <p:nvSpPr>
          <p:cNvPr id="923650" name="Rectangle 2"/>
          <p:cNvSpPr>
            <a:spLocks noGrp="1" noRot="1" noChangeAspect="1" noChangeArrowheads="1" noTextEdit="1"/>
          </p:cNvSpPr>
          <p:nvPr>
            <p:ph type="sldImg"/>
          </p:nvPr>
        </p:nvSpPr>
        <p:spPr>
          <a:xfrm>
            <a:off x="379413" y="685800"/>
            <a:ext cx="6099175" cy="3429000"/>
          </a:xfrm>
          <a:ln/>
        </p:spPr>
      </p:sp>
      <p:sp>
        <p:nvSpPr>
          <p:cNvPr id="923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14116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2C934-AF46-432A-A2C4-9BBC23DBBDB6}" type="slidenum">
              <a:rPr lang="en-US" altLang="zh-CN"/>
              <a:pPr/>
              <a:t>50</a:t>
            </a:fld>
            <a:endParaRPr lang="en-US" altLang="zh-CN"/>
          </a:p>
        </p:txBody>
      </p:sp>
      <p:sp>
        <p:nvSpPr>
          <p:cNvPr id="924674" name="Rectangle 2"/>
          <p:cNvSpPr>
            <a:spLocks noGrp="1" noRot="1" noChangeAspect="1" noChangeArrowheads="1" noTextEdit="1"/>
          </p:cNvSpPr>
          <p:nvPr>
            <p:ph type="sldImg"/>
          </p:nvPr>
        </p:nvSpPr>
        <p:spPr>
          <a:xfrm>
            <a:off x="379413" y="685800"/>
            <a:ext cx="6099175" cy="3429000"/>
          </a:xfrm>
          <a:ln/>
        </p:spPr>
      </p:sp>
      <p:sp>
        <p:nvSpPr>
          <p:cNvPr id="924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62130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21A28-E3F8-423D-9CC0-76FD4BBBFA87}" type="slidenum">
              <a:rPr lang="en-US" altLang="zh-CN"/>
              <a:pPr/>
              <a:t>51</a:t>
            </a:fld>
            <a:endParaRPr lang="en-US" altLang="zh-CN"/>
          </a:p>
        </p:txBody>
      </p:sp>
      <p:sp>
        <p:nvSpPr>
          <p:cNvPr id="925698" name="Rectangle 2"/>
          <p:cNvSpPr>
            <a:spLocks noGrp="1" noRot="1" noChangeAspect="1" noChangeArrowheads="1" noTextEdit="1"/>
          </p:cNvSpPr>
          <p:nvPr>
            <p:ph type="sldImg"/>
          </p:nvPr>
        </p:nvSpPr>
        <p:spPr>
          <a:xfrm>
            <a:off x="379413" y="685800"/>
            <a:ext cx="6099175" cy="3429000"/>
          </a:xfrm>
          <a:ln/>
        </p:spPr>
      </p:sp>
      <p:sp>
        <p:nvSpPr>
          <p:cNvPr id="925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24661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EA8A2-47D5-4623-AE4A-90D681C0E714}" type="slidenum">
              <a:rPr lang="en-US" altLang="zh-CN"/>
              <a:pPr/>
              <a:t>52</a:t>
            </a:fld>
            <a:endParaRPr lang="en-US" altLang="zh-CN"/>
          </a:p>
        </p:txBody>
      </p:sp>
      <p:sp>
        <p:nvSpPr>
          <p:cNvPr id="926722" name="Rectangle 2"/>
          <p:cNvSpPr>
            <a:spLocks noGrp="1" noRot="1" noChangeAspect="1" noChangeArrowheads="1" noTextEdit="1"/>
          </p:cNvSpPr>
          <p:nvPr>
            <p:ph type="sldImg"/>
          </p:nvPr>
        </p:nvSpPr>
        <p:spPr>
          <a:xfrm>
            <a:off x="379413" y="685800"/>
            <a:ext cx="6099175" cy="3429000"/>
          </a:xfrm>
          <a:ln/>
        </p:spPr>
      </p:sp>
      <p:sp>
        <p:nvSpPr>
          <p:cNvPr id="926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8712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4714D-D89B-4EB6-B936-FD4F52B74517}" type="slidenum">
              <a:rPr lang="en-US" altLang="zh-CN"/>
              <a:pPr/>
              <a:t>53</a:t>
            </a:fld>
            <a:endParaRPr lang="en-US" altLang="zh-CN"/>
          </a:p>
        </p:txBody>
      </p:sp>
      <p:sp>
        <p:nvSpPr>
          <p:cNvPr id="927746" name="Rectangle 2"/>
          <p:cNvSpPr>
            <a:spLocks noGrp="1" noRot="1" noChangeAspect="1" noChangeArrowheads="1" noTextEdit="1"/>
          </p:cNvSpPr>
          <p:nvPr>
            <p:ph type="sldImg"/>
          </p:nvPr>
        </p:nvSpPr>
        <p:spPr>
          <a:xfrm>
            <a:off x="379413" y="685800"/>
            <a:ext cx="6099175" cy="3429000"/>
          </a:xfrm>
          <a:ln/>
        </p:spPr>
      </p:sp>
      <p:sp>
        <p:nvSpPr>
          <p:cNvPr id="927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48949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33A73A-A175-41E6-8AF5-F00462673791}" type="slidenum">
              <a:rPr lang="en-US" altLang="zh-CN"/>
              <a:pPr/>
              <a:t>54</a:t>
            </a:fld>
            <a:endParaRPr lang="en-US" altLang="zh-CN"/>
          </a:p>
        </p:txBody>
      </p:sp>
      <p:sp>
        <p:nvSpPr>
          <p:cNvPr id="928770" name="Rectangle 2"/>
          <p:cNvSpPr>
            <a:spLocks noGrp="1" noRot="1" noChangeAspect="1" noChangeArrowheads="1" noTextEdit="1"/>
          </p:cNvSpPr>
          <p:nvPr>
            <p:ph type="sldImg"/>
          </p:nvPr>
        </p:nvSpPr>
        <p:spPr>
          <a:xfrm>
            <a:off x="379413" y="685800"/>
            <a:ext cx="6099175" cy="3429000"/>
          </a:xfrm>
          <a:ln/>
        </p:spPr>
      </p:sp>
      <p:sp>
        <p:nvSpPr>
          <p:cNvPr id="928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3351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AD52F-A707-487F-8C69-06B5413CF272}" type="slidenum">
              <a:rPr lang="en-US" altLang="zh-CN">
                <a:solidFill>
                  <a:prstClr val="black"/>
                </a:solidFill>
              </a:rPr>
              <a:pPr/>
              <a:t>56</a:t>
            </a:fld>
            <a:endParaRPr lang="en-US" altLang="zh-CN">
              <a:solidFill>
                <a:prstClr val="black"/>
              </a:solidFill>
            </a:endParaRPr>
          </a:p>
        </p:txBody>
      </p:sp>
      <p:sp>
        <p:nvSpPr>
          <p:cNvPr id="914434" name="Rectangle 2"/>
          <p:cNvSpPr>
            <a:spLocks noGrp="1" noRot="1" noChangeAspect="1" noChangeArrowheads="1" noTextEdit="1"/>
          </p:cNvSpPr>
          <p:nvPr>
            <p:ph type="sldImg"/>
          </p:nvPr>
        </p:nvSpPr>
        <p:spPr>
          <a:xfrm>
            <a:off x="379413" y="685800"/>
            <a:ext cx="6099175" cy="3429000"/>
          </a:xfrm>
          <a:ln/>
        </p:spPr>
      </p:sp>
      <p:sp>
        <p:nvSpPr>
          <p:cNvPr id="914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5979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49EC5-CBCD-4739-9EB2-35861381B52F}" type="slidenum">
              <a:rPr lang="en-US" altLang="zh-CN">
                <a:solidFill>
                  <a:prstClr val="black"/>
                </a:solidFill>
              </a:rPr>
              <a:pPr/>
              <a:t>57</a:t>
            </a:fld>
            <a:endParaRPr lang="en-US" altLang="zh-CN">
              <a:solidFill>
                <a:prstClr val="black"/>
              </a:solidFill>
            </a:endParaRPr>
          </a:p>
        </p:txBody>
      </p:sp>
      <p:sp>
        <p:nvSpPr>
          <p:cNvPr id="915458" name="Rectangle 2"/>
          <p:cNvSpPr>
            <a:spLocks noGrp="1" noRot="1" noChangeAspect="1" noChangeArrowheads="1" noTextEdit="1"/>
          </p:cNvSpPr>
          <p:nvPr>
            <p:ph type="sldImg"/>
          </p:nvPr>
        </p:nvSpPr>
        <p:spPr>
          <a:xfrm>
            <a:off x="379413" y="685800"/>
            <a:ext cx="6099175" cy="3429000"/>
          </a:xfrm>
          <a:ln/>
        </p:spPr>
      </p:sp>
      <p:sp>
        <p:nvSpPr>
          <p:cNvPr id="915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060795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5A5AE-9F04-4AD4-A856-F564B0E7498A}" type="slidenum">
              <a:rPr lang="en-US" altLang="zh-CN">
                <a:solidFill>
                  <a:prstClr val="black"/>
                </a:solidFill>
              </a:rPr>
              <a:pPr/>
              <a:t>58</a:t>
            </a:fld>
            <a:endParaRPr lang="en-US" altLang="zh-CN">
              <a:solidFill>
                <a:prstClr val="black"/>
              </a:solidFill>
            </a:endParaRPr>
          </a:p>
        </p:txBody>
      </p:sp>
      <p:sp>
        <p:nvSpPr>
          <p:cNvPr id="916482" name="Rectangle 2"/>
          <p:cNvSpPr>
            <a:spLocks noGrp="1" noRot="1" noChangeAspect="1" noChangeArrowheads="1" noTextEdit="1"/>
          </p:cNvSpPr>
          <p:nvPr>
            <p:ph type="sldImg"/>
          </p:nvPr>
        </p:nvSpPr>
        <p:spPr>
          <a:xfrm>
            <a:off x="379413" y="685800"/>
            <a:ext cx="6099175" cy="3429000"/>
          </a:xfrm>
          <a:ln/>
        </p:spPr>
      </p:sp>
      <p:sp>
        <p:nvSpPr>
          <p:cNvPr id="91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492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CD680-C0B8-4CE3-911C-F170A0172978}" type="slidenum">
              <a:rPr lang="en-US" altLang="zh-CN"/>
              <a:pPr/>
              <a:t>6</a:t>
            </a:fld>
            <a:endParaRPr lang="en-US" altLang="zh-CN"/>
          </a:p>
        </p:txBody>
      </p:sp>
      <p:sp>
        <p:nvSpPr>
          <p:cNvPr id="1278978" name="Rectangle 2"/>
          <p:cNvSpPr>
            <a:spLocks noGrp="1" noRot="1" noChangeAspect="1" noChangeArrowheads="1" noTextEdit="1"/>
          </p:cNvSpPr>
          <p:nvPr>
            <p:ph type="sldImg"/>
          </p:nvPr>
        </p:nvSpPr>
        <p:spPr>
          <a:xfrm>
            <a:off x="379413" y="685800"/>
            <a:ext cx="6099175" cy="3429000"/>
          </a:xfrm>
          <a:ln/>
        </p:spPr>
      </p:sp>
      <p:sp>
        <p:nvSpPr>
          <p:cNvPr id="1278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6519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0E4435-E14B-4311-8939-4BE9870A03FD}" type="slidenum">
              <a:rPr lang="en-US" altLang="zh-CN">
                <a:solidFill>
                  <a:prstClr val="black"/>
                </a:solidFill>
              </a:rPr>
              <a:pPr/>
              <a:t>59</a:t>
            </a:fld>
            <a:endParaRPr lang="en-US" altLang="zh-CN">
              <a:solidFill>
                <a:prstClr val="black"/>
              </a:solidFill>
            </a:endParaRPr>
          </a:p>
        </p:txBody>
      </p:sp>
      <p:sp>
        <p:nvSpPr>
          <p:cNvPr id="917506" name="Rectangle 2"/>
          <p:cNvSpPr>
            <a:spLocks noGrp="1" noRot="1" noChangeAspect="1" noChangeArrowheads="1" noTextEdit="1"/>
          </p:cNvSpPr>
          <p:nvPr>
            <p:ph type="sldImg"/>
          </p:nvPr>
        </p:nvSpPr>
        <p:spPr>
          <a:xfrm>
            <a:off x="379413" y="685800"/>
            <a:ext cx="6099175" cy="3429000"/>
          </a:xfrm>
          <a:ln/>
        </p:spPr>
      </p:sp>
      <p:sp>
        <p:nvSpPr>
          <p:cNvPr id="9175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50265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6167D-3E6D-48BC-9325-4E613357DDCD}" type="slidenum">
              <a:rPr lang="en-US" altLang="zh-CN">
                <a:solidFill>
                  <a:prstClr val="black"/>
                </a:solidFill>
              </a:rPr>
              <a:pPr/>
              <a:t>60</a:t>
            </a:fld>
            <a:endParaRPr lang="en-US" altLang="zh-CN">
              <a:solidFill>
                <a:prstClr val="black"/>
              </a:solidFill>
            </a:endParaRPr>
          </a:p>
        </p:txBody>
      </p:sp>
      <p:sp>
        <p:nvSpPr>
          <p:cNvPr id="918530" name="Rectangle 2"/>
          <p:cNvSpPr>
            <a:spLocks noGrp="1" noRot="1" noChangeAspect="1" noChangeArrowheads="1" noTextEdit="1"/>
          </p:cNvSpPr>
          <p:nvPr>
            <p:ph type="sldImg"/>
          </p:nvPr>
        </p:nvSpPr>
        <p:spPr>
          <a:xfrm>
            <a:off x="379413" y="685800"/>
            <a:ext cx="6099175" cy="3429000"/>
          </a:xfrm>
          <a:ln/>
        </p:spPr>
      </p:sp>
      <p:sp>
        <p:nvSpPr>
          <p:cNvPr id="918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95689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9A61E2-57CF-4932-8955-E46F851336EA}" type="slidenum">
              <a:rPr lang="en-US" altLang="zh-CN">
                <a:solidFill>
                  <a:prstClr val="black"/>
                </a:solidFill>
              </a:rPr>
              <a:pPr/>
              <a:t>61</a:t>
            </a:fld>
            <a:endParaRPr lang="en-US" altLang="zh-CN">
              <a:solidFill>
                <a:prstClr val="black"/>
              </a:solidFill>
            </a:endParaRPr>
          </a:p>
        </p:txBody>
      </p:sp>
      <p:sp>
        <p:nvSpPr>
          <p:cNvPr id="919554" name="Rectangle 2"/>
          <p:cNvSpPr>
            <a:spLocks noGrp="1" noRot="1" noChangeAspect="1" noChangeArrowheads="1" noTextEdit="1"/>
          </p:cNvSpPr>
          <p:nvPr>
            <p:ph type="sldImg"/>
          </p:nvPr>
        </p:nvSpPr>
        <p:spPr>
          <a:xfrm>
            <a:off x="379413" y="685800"/>
            <a:ext cx="6099175" cy="3429000"/>
          </a:xfrm>
          <a:ln/>
        </p:spPr>
      </p:sp>
      <p:sp>
        <p:nvSpPr>
          <p:cNvPr id="919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051981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51978-B039-424B-8614-4BDFEF584737}" type="slidenum">
              <a:rPr lang="en-US" altLang="zh-CN">
                <a:solidFill>
                  <a:prstClr val="black"/>
                </a:solidFill>
              </a:rPr>
              <a:pPr/>
              <a:t>62</a:t>
            </a:fld>
            <a:endParaRPr lang="en-US" altLang="zh-CN">
              <a:solidFill>
                <a:prstClr val="black"/>
              </a:solidFill>
            </a:endParaRPr>
          </a:p>
        </p:txBody>
      </p:sp>
      <p:sp>
        <p:nvSpPr>
          <p:cNvPr id="920578" name="Rectangle 2"/>
          <p:cNvSpPr>
            <a:spLocks noGrp="1" noRot="1" noChangeAspect="1" noChangeArrowheads="1" noTextEdit="1"/>
          </p:cNvSpPr>
          <p:nvPr>
            <p:ph type="sldImg"/>
          </p:nvPr>
        </p:nvSpPr>
        <p:spPr>
          <a:xfrm>
            <a:off x="379413" y="685800"/>
            <a:ext cx="6099175" cy="3429000"/>
          </a:xfrm>
          <a:ln/>
        </p:spPr>
      </p:sp>
      <p:sp>
        <p:nvSpPr>
          <p:cNvPr id="920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692469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51978-B039-424B-8614-4BDFEF584737}" type="slidenum">
              <a:rPr lang="en-US" altLang="zh-CN">
                <a:solidFill>
                  <a:prstClr val="black"/>
                </a:solidFill>
              </a:rPr>
              <a:pPr/>
              <a:t>63</a:t>
            </a:fld>
            <a:endParaRPr lang="en-US" altLang="zh-CN">
              <a:solidFill>
                <a:prstClr val="black"/>
              </a:solidFill>
            </a:endParaRPr>
          </a:p>
        </p:txBody>
      </p:sp>
      <p:sp>
        <p:nvSpPr>
          <p:cNvPr id="920578" name="Rectangle 2"/>
          <p:cNvSpPr>
            <a:spLocks noGrp="1" noRot="1" noChangeAspect="1" noChangeArrowheads="1" noTextEdit="1"/>
          </p:cNvSpPr>
          <p:nvPr>
            <p:ph type="sldImg"/>
          </p:nvPr>
        </p:nvSpPr>
        <p:spPr>
          <a:xfrm>
            <a:off x="379413" y="685800"/>
            <a:ext cx="6099175" cy="3429000"/>
          </a:xfrm>
          <a:ln/>
        </p:spPr>
      </p:sp>
      <p:sp>
        <p:nvSpPr>
          <p:cNvPr id="920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2425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763E2-8A2C-4DEC-AAC3-194AF4D79D2F}" type="slidenum">
              <a:rPr lang="en-US" altLang="zh-CN"/>
              <a:pPr/>
              <a:t>64</a:t>
            </a:fld>
            <a:endParaRPr lang="en-US" altLang="zh-CN"/>
          </a:p>
        </p:txBody>
      </p:sp>
      <p:sp>
        <p:nvSpPr>
          <p:cNvPr id="929794" name="Rectangle 2"/>
          <p:cNvSpPr>
            <a:spLocks noGrp="1" noRot="1" noChangeAspect="1" noChangeArrowheads="1" noTextEdit="1"/>
          </p:cNvSpPr>
          <p:nvPr>
            <p:ph type="sldImg"/>
          </p:nvPr>
        </p:nvSpPr>
        <p:spPr>
          <a:xfrm>
            <a:off x="379413" y="685800"/>
            <a:ext cx="6099175" cy="3429000"/>
          </a:xfrm>
          <a:ln/>
        </p:spPr>
      </p:sp>
      <p:sp>
        <p:nvSpPr>
          <p:cNvPr id="929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027632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8244D1-80A3-4417-83BD-297A8865D4B7}" type="slidenum">
              <a:rPr lang="en-US" altLang="zh-CN"/>
              <a:pPr/>
              <a:t>65</a:t>
            </a:fld>
            <a:endParaRPr lang="en-US" altLang="zh-CN"/>
          </a:p>
        </p:txBody>
      </p:sp>
      <p:sp>
        <p:nvSpPr>
          <p:cNvPr id="930818" name="Rectangle 2"/>
          <p:cNvSpPr>
            <a:spLocks noGrp="1" noRot="1" noChangeAspect="1" noChangeArrowheads="1" noTextEdit="1"/>
          </p:cNvSpPr>
          <p:nvPr>
            <p:ph type="sldImg"/>
          </p:nvPr>
        </p:nvSpPr>
        <p:spPr>
          <a:xfrm>
            <a:off x="379413" y="685800"/>
            <a:ext cx="6099175" cy="3429000"/>
          </a:xfrm>
          <a:ln/>
        </p:spPr>
      </p:sp>
      <p:sp>
        <p:nvSpPr>
          <p:cNvPr id="930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715346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5B81B9-00A2-407D-A3B6-29E612B1A2A7}" type="slidenum">
              <a:rPr lang="en-US" altLang="zh-CN"/>
              <a:pPr/>
              <a:t>66</a:t>
            </a:fld>
            <a:endParaRPr lang="en-US" altLang="zh-CN"/>
          </a:p>
        </p:txBody>
      </p:sp>
      <p:sp>
        <p:nvSpPr>
          <p:cNvPr id="947202" name="Rectangle 2"/>
          <p:cNvSpPr>
            <a:spLocks noGrp="1" noRot="1" noChangeAspect="1" noChangeArrowheads="1" noTextEdit="1"/>
          </p:cNvSpPr>
          <p:nvPr>
            <p:ph type="sldImg"/>
          </p:nvPr>
        </p:nvSpPr>
        <p:spPr>
          <a:xfrm>
            <a:off x="379413" y="685800"/>
            <a:ext cx="6099175" cy="3429000"/>
          </a:xfrm>
          <a:ln/>
        </p:spPr>
      </p:sp>
      <p:sp>
        <p:nvSpPr>
          <p:cNvPr id="947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727010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94C93A-3D0F-4513-A9BE-3CE4990E7DA9}" type="slidenum">
              <a:rPr lang="en-US" altLang="zh-CN"/>
              <a:pPr/>
              <a:t>67</a:t>
            </a:fld>
            <a:endParaRPr lang="en-US" altLang="zh-CN"/>
          </a:p>
        </p:txBody>
      </p:sp>
      <p:sp>
        <p:nvSpPr>
          <p:cNvPr id="956418" name="Rectangle 2"/>
          <p:cNvSpPr>
            <a:spLocks noGrp="1" noRot="1" noChangeAspect="1" noChangeArrowheads="1" noTextEdit="1"/>
          </p:cNvSpPr>
          <p:nvPr>
            <p:ph type="sldImg"/>
          </p:nvPr>
        </p:nvSpPr>
        <p:spPr>
          <a:xfrm>
            <a:off x="379413" y="685800"/>
            <a:ext cx="6099175" cy="3429000"/>
          </a:xfrm>
          <a:ln/>
        </p:spPr>
      </p:sp>
      <p:sp>
        <p:nvSpPr>
          <p:cNvPr id="9564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50088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913F0-C485-4783-99F9-0D4EA497F0F3}" type="slidenum">
              <a:rPr lang="en-US" altLang="zh-CN"/>
              <a:pPr/>
              <a:t>68</a:t>
            </a:fld>
            <a:endParaRPr lang="en-US" altLang="zh-CN"/>
          </a:p>
        </p:txBody>
      </p:sp>
      <p:sp>
        <p:nvSpPr>
          <p:cNvPr id="958466" name="Rectangle 2"/>
          <p:cNvSpPr>
            <a:spLocks noGrp="1" noRot="1" noChangeAspect="1" noChangeArrowheads="1" noTextEdit="1"/>
          </p:cNvSpPr>
          <p:nvPr>
            <p:ph type="sldImg"/>
          </p:nvPr>
        </p:nvSpPr>
        <p:spPr>
          <a:xfrm>
            <a:off x="379413" y="685800"/>
            <a:ext cx="6099175" cy="3429000"/>
          </a:xfrm>
          <a:ln/>
        </p:spPr>
      </p:sp>
      <p:sp>
        <p:nvSpPr>
          <p:cNvPr id="958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1405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B764F6-F62B-4984-B71B-226D2257CD42}" type="slidenum">
              <a:rPr lang="en-US" altLang="zh-CN"/>
              <a:pPr/>
              <a:t>7</a:t>
            </a:fld>
            <a:endParaRPr lang="en-US" altLang="zh-CN"/>
          </a:p>
        </p:txBody>
      </p:sp>
      <p:sp>
        <p:nvSpPr>
          <p:cNvPr id="815106" name="Rectangle 2"/>
          <p:cNvSpPr>
            <a:spLocks noGrp="1" noRot="1" noChangeAspect="1" noChangeArrowheads="1" noTextEdit="1"/>
          </p:cNvSpPr>
          <p:nvPr>
            <p:ph type="sldImg"/>
          </p:nvPr>
        </p:nvSpPr>
        <p:spPr>
          <a:xfrm>
            <a:off x="379413" y="685800"/>
            <a:ext cx="6099175" cy="3429000"/>
          </a:xfrm>
          <a:ln/>
        </p:spPr>
      </p:sp>
      <p:sp>
        <p:nvSpPr>
          <p:cNvPr id="815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36211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itchFamily="34" charset="0"/>
                <a:ea typeface="宋体" charset="-122"/>
              </a:defRPr>
            </a:lvl1pPr>
            <a:lvl2pPr marL="742950" indent="-285750" eaLnBrk="0" hangingPunct="0">
              <a:defRPr sz="3600">
                <a:solidFill>
                  <a:schemeClr val="tx1"/>
                </a:solidFill>
                <a:latin typeface="Tahoma" pitchFamily="34" charset="0"/>
                <a:ea typeface="宋体" charset="-122"/>
              </a:defRPr>
            </a:lvl2pPr>
            <a:lvl3pPr marL="1143000" indent="-228600" eaLnBrk="0" hangingPunct="0">
              <a:defRPr sz="3600">
                <a:solidFill>
                  <a:schemeClr val="tx1"/>
                </a:solidFill>
                <a:latin typeface="Tahoma" pitchFamily="34" charset="0"/>
                <a:ea typeface="宋体" charset="-122"/>
              </a:defRPr>
            </a:lvl3pPr>
            <a:lvl4pPr marL="1600200" indent="-228600" eaLnBrk="0" hangingPunct="0">
              <a:defRPr sz="3600">
                <a:solidFill>
                  <a:schemeClr val="tx1"/>
                </a:solidFill>
                <a:latin typeface="Tahoma" pitchFamily="34" charset="0"/>
                <a:ea typeface="宋体" charset="-122"/>
              </a:defRPr>
            </a:lvl4pPr>
            <a:lvl5pPr marL="2057400" indent="-228600" eaLnBrk="0" hangingPunct="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fld id="{437E1653-674C-4E6B-9D5D-09D86030B5FB}" type="slidenum">
              <a:rPr lang="en-US" altLang="zh-CN" sz="1200" smtClean="0">
                <a:latin typeface="Arial" charset="0"/>
              </a:rPr>
              <a:pPr eaLnBrk="1" hangingPunct="1"/>
              <a:t>69</a:t>
            </a:fld>
            <a:endParaRPr lang="en-US" altLang="zh-CN" sz="1200" smtClean="0">
              <a:latin typeface="Arial" charset="0"/>
            </a:endParaRPr>
          </a:p>
        </p:txBody>
      </p:sp>
      <p:sp>
        <p:nvSpPr>
          <p:cNvPr id="105475" name="Rectangle 2"/>
          <p:cNvSpPr>
            <a:spLocks noGrp="1" noRot="1" noChangeAspect="1" noChangeArrowheads="1" noTextEdit="1"/>
          </p:cNvSpPr>
          <p:nvPr>
            <p:ph type="sldImg"/>
          </p:nvPr>
        </p:nvSpPr>
        <p:spPr>
          <a:xfrm>
            <a:off x="379413" y="685800"/>
            <a:ext cx="6099175" cy="3429000"/>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6820858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0B5C7-5C86-4094-96E6-68AD0AE6CE2A}" type="slidenum">
              <a:rPr lang="en-US" altLang="zh-CN"/>
              <a:pPr/>
              <a:t>70</a:t>
            </a:fld>
            <a:endParaRPr lang="en-US" altLang="zh-CN"/>
          </a:p>
        </p:txBody>
      </p:sp>
      <p:sp>
        <p:nvSpPr>
          <p:cNvPr id="965634" name="Rectangle 2"/>
          <p:cNvSpPr>
            <a:spLocks noGrp="1" noRot="1" noChangeAspect="1" noChangeArrowheads="1" noTextEdit="1"/>
          </p:cNvSpPr>
          <p:nvPr>
            <p:ph type="sldImg"/>
          </p:nvPr>
        </p:nvSpPr>
        <p:spPr>
          <a:xfrm>
            <a:off x="379413" y="685800"/>
            <a:ext cx="6099175" cy="3429000"/>
          </a:xfrm>
          <a:ln/>
        </p:spPr>
      </p:sp>
      <p:sp>
        <p:nvSpPr>
          <p:cNvPr id="965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396848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BBC5D-C359-414D-8169-D82A0A735DB9}" type="slidenum">
              <a:rPr lang="en-US" altLang="zh-CN"/>
              <a:pPr/>
              <a:t>71</a:t>
            </a:fld>
            <a:endParaRPr lang="en-US" altLang="zh-CN"/>
          </a:p>
        </p:txBody>
      </p:sp>
      <p:sp>
        <p:nvSpPr>
          <p:cNvPr id="966658" name="Rectangle 2"/>
          <p:cNvSpPr>
            <a:spLocks noGrp="1" noRot="1" noChangeAspect="1" noChangeArrowheads="1" noTextEdit="1"/>
          </p:cNvSpPr>
          <p:nvPr>
            <p:ph type="sldImg"/>
          </p:nvPr>
        </p:nvSpPr>
        <p:spPr>
          <a:xfrm>
            <a:off x="379413" y="685800"/>
            <a:ext cx="6099175" cy="3429000"/>
          </a:xfrm>
          <a:ln/>
        </p:spPr>
      </p:sp>
      <p:sp>
        <p:nvSpPr>
          <p:cNvPr id="966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376065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3DA17D-E5DE-491D-B8E4-70762E744FDC}" type="slidenum">
              <a:rPr lang="en-US" altLang="zh-CN"/>
              <a:pPr/>
              <a:t>72</a:t>
            </a:fld>
            <a:endParaRPr lang="en-US" altLang="zh-CN"/>
          </a:p>
        </p:txBody>
      </p:sp>
      <p:sp>
        <p:nvSpPr>
          <p:cNvPr id="967682" name="Rectangle 2"/>
          <p:cNvSpPr>
            <a:spLocks noGrp="1" noRot="1" noChangeAspect="1" noChangeArrowheads="1" noTextEdit="1"/>
          </p:cNvSpPr>
          <p:nvPr>
            <p:ph type="sldImg"/>
          </p:nvPr>
        </p:nvSpPr>
        <p:spPr>
          <a:xfrm>
            <a:off x="379413" y="685800"/>
            <a:ext cx="6099175" cy="3429000"/>
          </a:xfrm>
          <a:ln/>
        </p:spPr>
      </p:sp>
      <p:sp>
        <p:nvSpPr>
          <p:cNvPr id="9676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92925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4F3B54-CC13-40B5-8A84-DA363724E285}" type="slidenum">
              <a:rPr lang="en-US" altLang="zh-CN"/>
              <a:pPr/>
              <a:t>73</a:t>
            </a:fld>
            <a:endParaRPr lang="en-US" altLang="zh-CN"/>
          </a:p>
        </p:txBody>
      </p:sp>
      <p:sp>
        <p:nvSpPr>
          <p:cNvPr id="969730" name="Rectangle 2"/>
          <p:cNvSpPr>
            <a:spLocks noGrp="1" noRot="1" noChangeAspect="1" noChangeArrowheads="1" noTextEdit="1"/>
          </p:cNvSpPr>
          <p:nvPr>
            <p:ph type="sldImg"/>
          </p:nvPr>
        </p:nvSpPr>
        <p:spPr>
          <a:xfrm>
            <a:off x="379413" y="685800"/>
            <a:ext cx="6099175" cy="3429000"/>
          </a:xfrm>
          <a:ln/>
        </p:spPr>
      </p:sp>
      <p:sp>
        <p:nvSpPr>
          <p:cNvPr id="969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505046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itchFamily="34" charset="0"/>
                <a:ea typeface="宋体" charset="-122"/>
              </a:defRPr>
            </a:lvl1pPr>
            <a:lvl2pPr marL="742950" indent="-285750" eaLnBrk="0" hangingPunct="0">
              <a:defRPr sz="3600">
                <a:solidFill>
                  <a:schemeClr val="tx1"/>
                </a:solidFill>
                <a:latin typeface="Tahoma" pitchFamily="34" charset="0"/>
                <a:ea typeface="宋体" charset="-122"/>
              </a:defRPr>
            </a:lvl2pPr>
            <a:lvl3pPr marL="1143000" indent="-228600" eaLnBrk="0" hangingPunct="0">
              <a:defRPr sz="3600">
                <a:solidFill>
                  <a:schemeClr val="tx1"/>
                </a:solidFill>
                <a:latin typeface="Tahoma" pitchFamily="34" charset="0"/>
                <a:ea typeface="宋体" charset="-122"/>
              </a:defRPr>
            </a:lvl3pPr>
            <a:lvl4pPr marL="1600200" indent="-228600" eaLnBrk="0" hangingPunct="0">
              <a:defRPr sz="3600">
                <a:solidFill>
                  <a:schemeClr val="tx1"/>
                </a:solidFill>
                <a:latin typeface="Tahoma" pitchFamily="34" charset="0"/>
                <a:ea typeface="宋体" charset="-122"/>
              </a:defRPr>
            </a:lvl4pPr>
            <a:lvl5pPr marL="2057400" indent="-228600" eaLnBrk="0" hangingPunct="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fld id="{39743B13-2FDA-4AA6-BB55-6E172717269F}" type="slidenum">
              <a:rPr lang="en-US" altLang="zh-CN" sz="1200" smtClean="0">
                <a:latin typeface="Arial" charset="0"/>
              </a:rPr>
              <a:pPr eaLnBrk="1" hangingPunct="1"/>
              <a:t>74</a:t>
            </a:fld>
            <a:endParaRPr lang="en-US" altLang="zh-CN" sz="1200" smtClean="0">
              <a:latin typeface="Arial" charset="0"/>
            </a:endParaRPr>
          </a:p>
        </p:txBody>
      </p:sp>
      <p:sp>
        <p:nvSpPr>
          <p:cNvPr id="109571" name="Rectangle 2"/>
          <p:cNvSpPr>
            <a:spLocks noGrp="1" noRot="1" noChangeAspect="1" noChangeArrowheads="1" noTextEdit="1"/>
          </p:cNvSpPr>
          <p:nvPr>
            <p:ph type="sldImg"/>
          </p:nvPr>
        </p:nvSpPr>
        <p:spPr>
          <a:xfrm>
            <a:off x="379413" y="685800"/>
            <a:ext cx="6099175"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9925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itchFamily="34" charset="0"/>
                <a:ea typeface="宋体" charset="-122"/>
              </a:defRPr>
            </a:lvl1pPr>
            <a:lvl2pPr marL="742950" indent="-285750" eaLnBrk="0" hangingPunct="0">
              <a:defRPr sz="3600">
                <a:solidFill>
                  <a:schemeClr val="tx1"/>
                </a:solidFill>
                <a:latin typeface="Tahoma" pitchFamily="34" charset="0"/>
                <a:ea typeface="宋体" charset="-122"/>
              </a:defRPr>
            </a:lvl2pPr>
            <a:lvl3pPr marL="1143000" indent="-228600" eaLnBrk="0" hangingPunct="0">
              <a:defRPr sz="3600">
                <a:solidFill>
                  <a:schemeClr val="tx1"/>
                </a:solidFill>
                <a:latin typeface="Tahoma" pitchFamily="34" charset="0"/>
                <a:ea typeface="宋体" charset="-122"/>
              </a:defRPr>
            </a:lvl3pPr>
            <a:lvl4pPr marL="1600200" indent="-228600" eaLnBrk="0" hangingPunct="0">
              <a:defRPr sz="3600">
                <a:solidFill>
                  <a:schemeClr val="tx1"/>
                </a:solidFill>
                <a:latin typeface="Tahoma" pitchFamily="34" charset="0"/>
                <a:ea typeface="宋体" charset="-122"/>
              </a:defRPr>
            </a:lvl4pPr>
            <a:lvl5pPr marL="2057400" indent="-228600" eaLnBrk="0" hangingPunct="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fld id="{39743B13-2FDA-4AA6-BB55-6E172717269F}" type="slidenum">
              <a:rPr lang="en-US" altLang="zh-CN" sz="1200" smtClean="0">
                <a:latin typeface="Arial" charset="0"/>
              </a:rPr>
              <a:pPr eaLnBrk="1" hangingPunct="1"/>
              <a:t>75</a:t>
            </a:fld>
            <a:endParaRPr lang="en-US" altLang="zh-CN" sz="1200" smtClean="0">
              <a:latin typeface="Arial" charset="0"/>
            </a:endParaRPr>
          </a:p>
        </p:txBody>
      </p:sp>
      <p:sp>
        <p:nvSpPr>
          <p:cNvPr id="109571" name="Rectangle 2"/>
          <p:cNvSpPr>
            <a:spLocks noGrp="1" noRot="1" noChangeAspect="1" noChangeArrowheads="1" noTextEdit="1"/>
          </p:cNvSpPr>
          <p:nvPr>
            <p:ph type="sldImg"/>
          </p:nvPr>
        </p:nvSpPr>
        <p:spPr>
          <a:xfrm>
            <a:off x="379413" y="685800"/>
            <a:ext cx="6099175"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47603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1E6A2-E853-4756-B82C-EC65075CF678}" type="slidenum">
              <a:rPr lang="en-US" altLang="zh-CN"/>
              <a:pPr/>
              <a:t>76</a:t>
            </a:fld>
            <a:endParaRPr lang="en-US" altLang="zh-CN"/>
          </a:p>
        </p:txBody>
      </p:sp>
      <p:sp>
        <p:nvSpPr>
          <p:cNvPr id="970754" name="Rectangle 2"/>
          <p:cNvSpPr>
            <a:spLocks noGrp="1" noRot="1" noChangeAspect="1" noChangeArrowheads="1" noTextEdit="1"/>
          </p:cNvSpPr>
          <p:nvPr>
            <p:ph type="sldImg"/>
          </p:nvPr>
        </p:nvSpPr>
        <p:spPr>
          <a:xfrm>
            <a:off x="379413" y="685800"/>
            <a:ext cx="6099175" cy="3429000"/>
          </a:xfrm>
          <a:ln/>
        </p:spPr>
      </p:sp>
      <p:sp>
        <p:nvSpPr>
          <p:cNvPr id="970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536951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1E6A2-E853-4756-B82C-EC65075CF678}" type="slidenum">
              <a:rPr lang="en-US" altLang="zh-CN"/>
              <a:pPr/>
              <a:t>77</a:t>
            </a:fld>
            <a:endParaRPr lang="en-US" altLang="zh-CN"/>
          </a:p>
        </p:txBody>
      </p:sp>
      <p:sp>
        <p:nvSpPr>
          <p:cNvPr id="970754" name="Rectangle 2"/>
          <p:cNvSpPr>
            <a:spLocks noGrp="1" noRot="1" noChangeAspect="1" noChangeArrowheads="1" noTextEdit="1"/>
          </p:cNvSpPr>
          <p:nvPr>
            <p:ph type="sldImg"/>
          </p:nvPr>
        </p:nvSpPr>
        <p:spPr>
          <a:xfrm>
            <a:off x="379413" y="685800"/>
            <a:ext cx="6099175" cy="3429000"/>
          </a:xfrm>
          <a:ln/>
        </p:spPr>
      </p:sp>
      <p:sp>
        <p:nvSpPr>
          <p:cNvPr id="970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574505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1E6A2-E853-4756-B82C-EC65075CF678}" type="slidenum">
              <a:rPr lang="en-US" altLang="zh-CN"/>
              <a:pPr/>
              <a:t>78</a:t>
            </a:fld>
            <a:endParaRPr lang="en-US" altLang="zh-CN"/>
          </a:p>
        </p:txBody>
      </p:sp>
      <p:sp>
        <p:nvSpPr>
          <p:cNvPr id="970754" name="Rectangle 2"/>
          <p:cNvSpPr>
            <a:spLocks noGrp="1" noRot="1" noChangeAspect="1" noChangeArrowheads="1" noTextEdit="1"/>
          </p:cNvSpPr>
          <p:nvPr>
            <p:ph type="sldImg"/>
          </p:nvPr>
        </p:nvSpPr>
        <p:spPr>
          <a:xfrm>
            <a:off x="379413" y="685800"/>
            <a:ext cx="6099175" cy="3429000"/>
          </a:xfrm>
          <a:ln/>
        </p:spPr>
      </p:sp>
      <p:sp>
        <p:nvSpPr>
          <p:cNvPr id="970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458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479C4-0EBA-40BE-9437-3F3C2D2AE479}" type="slidenum">
              <a:rPr lang="en-US" altLang="zh-CN"/>
              <a:pPr/>
              <a:t>9</a:t>
            </a:fld>
            <a:endParaRPr lang="en-US" altLang="zh-CN"/>
          </a:p>
        </p:txBody>
      </p:sp>
      <p:sp>
        <p:nvSpPr>
          <p:cNvPr id="816130" name="Rectangle 2"/>
          <p:cNvSpPr>
            <a:spLocks noGrp="1" noRot="1" noChangeAspect="1" noChangeArrowheads="1" noTextEdit="1"/>
          </p:cNvSpPr>
          <p:nvPr>
            <p:ph type="sldImg"/>
          </p:nvPr>
        </p:nvSpPr>
        <p:spPr>
          <a:xfrm>
            <a:off x="379413" y="685800"/>
            <a:ext cx="6099175" cy="3429000"/>
          </a:xfrm>
          <a:ln/>
        </p:spPr>
      </p:sp>
      <p:sp>
        <p:nvSpPr>
          <p:cNvPr id="816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31851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1E6A2-E853-4756-B82C-EC65075CF678}" type="slidenum">
              <a:rPr lang="en-US" altLang="zh-CN"/>
              <a:pPr/>
              <a:t>79</a:t>
            </a:fld>
            <a:endParaRPr lang="en-US" altLang="zh-CN"/>
          </a:p>
        </p:txBody>
      </p:sp>
      <p:sp>
        <p:nvSpPr>
          <p:cNvPr id="970754" name="Rectangle 2"/>
          <p:cNvSpPr>
            <a:spLocks noGrp="1" noRot="1" noChangeAspect="1" noChangeArrowheads="1" noTextEdit="1"/>
          </p:cNvSpPr>
          <p:nvPr>
            <p:ph type="sldImg"/>
          </p:nvPr>
        </p:nvSpPr>
        <p:spPr>
          <a:xfrm>
            <a:off x="379413" y="685800"/>
            <a:ext cx="6099175" cy="3429000"/>
          </a:xfrm>
          <a:ln/>
        </p:spPr>
      </p:sp>
      <p:sp>
        <p:nvSpPr>
          <p:cNvPr id="970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47286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1E6A2-E853-4756-B82C-EC65075CF678}" type="slidenum">
              <a:rPr lang="en-US" altLang="zh-CN"/>
              <a:pPr/>
              <a:t>80</a:t>
            </a:fld>
            <a:endParaRPr lang="en-US" altLang="zh-CN"/>
          </a:p>
        </p:txBody>
      </p:sp>
      <p:sp>
        <p:nvSpPr>
          <p:cNvPr id="970754" name="Rectangle 2"/>
          <p:cNvSpPr>
            <a:spLocks noGrp="1" noRot="1" noChangeAspect="1" noChangeArrowheads="1" noTextEdit="1"/>
          </p:cNvSpPr>
          <p:nvPr>
            <p:ph type="sldImg"/>
          </p:nvPr>
        </p:nvSpPr>
        <p:spPr>
          <a:xfrm>
            <a:off x="379413" y="685800"/>
            <a:ext cx="6099175" cy="3429000"/>
          </a:xfrm>
          <a:ln/>
        </p:spPr>
      </p:sp>
      <p:sp>
        <p:nvSpPr>
          <p:cNvPr id="970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073772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1E6A2-E853-4756-B82C-EC65075CF678}" type="slidenum">
              <a:rPr lang="en-US" altLang="zh-CN"/>
              <a:pPr/>
              <a:t>81</a:t>
            </a:fld>
            <a:endParaRPr lang="en-US" altLang="zh-CN"/>
          </a:p>
        </p:txBody>
      </p:sp>
      <p:sp>
        <p:nvSpPr>
          <p:cNvPr id="970754" name="Rectangle 2"/>
          <p:cNvSpPr>
            <a:spLocks noGrp="1" noRot="1" noChangeAspect="1" noChangeArrowheads="1" noTextEdit="1"/>
          </p:cNvSpPr>
          <p:nvPr>
            <p:ph type="sldImg"/>
          </p:nvPr>
        </p:nvSpPr>
        <p:spPr>
          <a:xfrm>
            <a:off x="379413" y="685800"/>
            <a:ext cx="6099175" cy="3429000"/>
          </a:xfrm>
          <a:ln/>
        </p:spPr>
      </p:sp>
      <p:sp>
        <p:nvSpPr>
          <p:cNvPr id="970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1161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1E6A2-E853-4756-B82C-EC65075CF678}" type="slidenum">
              <a:rPr lang="en-US" altLang="zh-CN"/>
              <a:pPr/>
              <a:t>82</a:t>
            </a:fld>
            <a:endParaRPr lang="en-US" altLang="zh-CN"/>
          </a:p>
        </p:txBody>
      </p:sp>
      <p:sp>
        <p:nvSpPr>
          <p:cNvPr id="970754" name="Rectangle 2"/>
          <p:cNvSpPr>
            <a:spLocks noGrp="1" noRot="1" noChangeAspect="1" noChangeArrowheads="1" noTextEdit="1"/>
          </p:cNvSpPr>
          <p:nvPr>
            <p:ph type="sldImg"/>
          </p:nvPr>
        </p:nvSpPr>
        <p:spPr>
          <a:xfrm>
            <a:off x="379413" y="685800"/>
            <a:ext cx="6099175" cy="3429000"/>
          </a:xfrm>
          <a:ln/>
        </p:spPr>
      </p:sp>
      <p:sp>
        <p:nvSpPr>
          <p:cNvPr id="970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48863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12DD8-9340-4E13-ACE9-9B1DA1F6F033}" type="slidenum">
              <a:rPr lang="en-US" altLang="zh-CN"/>
              <a:pPr/>
              <a:t>83</a:t>
            </a:fld>
            <a:endParaRPr lang="en-US" altLang="zh-CN"/>
          </a:p>
        </p:txBody>
      </p:sp>
      <p:sp>
        <p:nvSpPr>
          <p:cNvPr id="971778" name="Rectangle 2"/>
          <p:cNvSpPr>
            <a:spLocks noGrp="1" noRot="1" noChangeAspect="1" noChangeArrowheads="1" noTextEdit="1"/>
          </p:cNvSpPr>
          <p:nvPr>
            <p:ph type="sldImg"/>
          </p:nvPr>
        </p:nvSpPr>
        <p:spPr>
          <a:xfrm>
            <a:off x="379413" y="685800"/>
            <a:ext cx="6099175" cy="3429000"/>
          </a:xfrm>
          <a:ln/>
        </p:spPr>
      </p:sp>
      <p:sp>
        <p:nvSpPr>
          <p:cNvPr id="9717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06137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CA2FC-C0FC-4814-A3BB-67A8B3D39AAF}" type="slidenum">
              <a:rPr lang="en-US" altLang="zh-CN"/>
              <a:pPr/>
              <a:t>85</a:t>
            </a:fld>
            <a:endParaRPr lang="en-US" altLang="zh-CN"/>
          </a:p>
        </p:txBody>
      </p:sp>
      <p:sp>
        <p:nvSpPr>
          <p:cNvPr id="1133570" name="Rectangle 2"/>
          <p:cNvSpPr>
            <a:spLocks noGrp="1" noRot="1" noChangeAspect="1" noChangeArrowheads="1" noTextEdit="1"/>
          </p:cNvSpPr>
          <p:nvPr>
            <p:ph type="sldImg"/>
          </p:nvPr>
        </p:nvSpPr>
        <p:spPr>
          <a:xfrm>
            <a:off x="379413" y="685800"/>
            <a:ext cx="6099175" cy="3429000"/>
          </a:xfrm>
          <a:ln/>
        </p:spPr>
      </p:sp>
      <p:sp>
        <p:nvSpPr>
          <p:cNvPr id="11335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237707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ACFC6-51AE-4D2F-B6DF-D6C36EE5AEB3}" type="slidenum">
              <a:rPr lang="en-US" altLang="zh-CN"/>
              <a:pPr/>
              <a:t>86</a:t>
            </a:fld>
            <a:endParaRPr lang="en-US" altLang="zh-CN"/>
          </a:p>
        </p:txBody>
      </p:sp>
      <p:sp>
        <p:nvSpPr>
          <p:cNvPr id="1137666" name="Rectangle 2"/>
          <p:cNvSpPr>
            <a:spLocks noGrp="1" noRot="1" noChangeAspect="1" noChangeArrowheads="1" noTextEdit="1"/>
          </p:cNvSpPr>
          <p:nvPr>
            <p:ph type="sldImg"/>
          </p:nvPr>
        </p:nvSpPr>
        <p:spPr>
          <a:xfrm>
            <a:off x="379413" y="685800"/>
            <a:ext cx="6099175" cy="3429000"/>
          </a:xfrm>
          <a:ln/>
        </p:spPr>
      </p:sp>
      <p:sp>
        <p:nvSpPr>
          <p:cNvPr id="1137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874682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BD221E-3017-456D-9CA3-F0475C504D32}" type="slidenum">
              <a:rPr lang="en-US" altLang="zh-CN"/>
              <a:pPr/>
              <a:t>87</a:t>
            </a:fld>
            <a:endParaRPr lang="en-US" altLang="zh-CN"/>
          </a:p>
        </p:txBody>
      </p:sp>
      <p:sp>
        <p:nvSpPr>
          <p:cNvPr id="1139714" name="Rectangle 2"/>
          <p:cNvSpPr>
            <a:spLocks noGrp="1" noRot="1" noChangeAspect="1" noChangeArrowheads="1" noTextEdit="1"/>
          </p:cNvSpPr>
          <p:nvPr>
            <p:ph type="sldImg"/>
          </p:nvPr>
        </p:nvSpPr>
        <p:spPr>
          <a:xfrm>
            <a:off x="379413" y="685800"/>
            <a:ext cx="6099175" cy="3429000"/>
          </a:xfrm>
          <a:ln/>
        </p:spPr>
      </p:sp>
      <p:sp>
        <p:nvSpPr>
          <p:cNvPr id="11397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2815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EE7117-62A0-42DF-96C5-2510960ED2E1}" type="slidenum">
              <a:rPr lang="en-US" altLang="zh-CN"/>
              <a:pPr/>
              <a:t>89</a:t>
            </a:fld>
            <a:endParaRPr lang="en-US" altLang="zh-CN"/>
          </a:p>
        </p:txBody>
      </p:sp>
      <p:sp>
        <p:nvSpPr>
          <p:cNvPr id="1156098" name="Rectangle 2"/>
          <p:cNvSpPr>
            <a:spLocks noGrp="1" noRot="1" noChangeAspect="1" noChangeArrowheads="1" noTextEdit="1"/>
          </p:cNvSpPr>
          <p:nvPr>
            <p:ph type="sldImg"/>
          </p:nvPr>
        </p:nvSpPr>
        <p:spPr>
          <a:xfrm>
            <a:off x="379413" y="685800"/>
            <a:ext cx="6099175" cy="3429000"/>
          </a:xfrm>
          <a:ln/>
        </p:spPr>
      </p:sp>
      <p:sp>
        <p:nvSpPr>
          <p:cNvPr id="11560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257188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6E7069-61EB-480C-8F89-4098C07104F9}" type="slidenum">
              <a:rPr lang="en-US" altLang="zh-CN"/>
              <a:pPr/>
              <a:t>90</a:t>
            </a:fld>
            <a:endParaRPr lang="en-US" altLang="zh-CN"/>
          </a:p>
        </p:txBody>
      </p:sp>
      <p:sp>
        <p:nvSpPr>
          <p:cNvPr id="1158146" name="Rectangle 2"/>
          <p:cNvSpPr>
            <a:spLocks noGrp="1" noRot="1" noChangeAspect="1" noChangeArrowheads="1" noTextEdit="1"/>
          </p:cNvSpPr>
          <p:nvPr>
            <p:ph type="sldImg"/>
          </p:nvPr>
        </p:nvSpPr>
        <p:spPr>
          <a:xfrm>
            <a:off x="379413" y="685800"/>
            <a:ext cx="6099175" cy="3429000"/>
          </a:xfrm>
          <a:ln/>
        </p:spPr>
      </p:sp>
      <p:sp>
        <p:nvSpPr>
          <p:cNvPr id="1158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4520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120551-4124-433C-A21D-80F6623644A6}" type="slidenum">
              <a:rPr lang="en-US" altLang="zh-CN"/>
              <a:pPr/>
              <a:t>10</a:t>
            </a:fld>
            <a:endParaRPr lang="en-US" altLang="zh-CN"/>
          </a:p>
        </p:txBody>
      </p:sp>
      <p:sp>
        <p:nvSpPr>
          <p:cNvPr id="817154" name="Rectangle 2"/>
          <p:cNvSpPr>
            <a:spLocks noGrp="1" noRot="1" noChangeAspect="1" noChangeArrowheads="1" noTextEdit="1"/>
          </p:cNvSpPr>
          <p:nvPr>
            <p:ph type="sldImg"/>
          </p:nvPr>
        </p:nvSpPr>
        <p:spPr>
          <a:xfrm>
            <a:off x="379413" y="685800"/>
            <a:ext cx="6099175" cy="3429000"/>
          </a:xfrm>
          <a:ln/>
        </p:spPr>
      </p:sp>
      <p:sp>
        <p:nvSpPr>
          <p:cNvPr id="81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17262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299274-6020-41F6-A3F0-6DB57808D717}" type="slidenum">
              <a:rPr lang="en-US" altLang="zh-CN"/>
              <a:pPr/>
              <a:t>91</a:t>
            </a:fld>
            <a:endParaRPr lang="en-US" altLang="zh-CN"/>
          </a:p>
        </p:txBody>
      </p:sp>
      <p:sp>
        <p:nvSpPr>
          <p:cNvPr id="1160194" name="Rectangle 2"/>
          <p:cNvSpPr>
            <a:spLocks noGrp="1" noRot="1" noChangeAspect="1" noChangeArrowheads="1" noTextEdit="1"/>
          </p:cNvSpPr>
          <p:nvPr>
            <p:ph type="sldImg"/>
          </p:nvPr>
        </p:nvSpPr>
        <p:spPr>
          <a:xfrm>
            <a:off x="379413" y="685800"/>
            <a:ext cx="6099175" cy="3429000"/>
          </a:xfrm>
          <a:ln/>
        </p:spPr>
      </p:sp>
      <p:sp>
        <p:nvSpPr>
          <p:cNvPr id="1160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37968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C9FF6D-5E3B-4D84-8F5B-5F3654151A13}" type="slidenum">
              <a:rPr lang="en-US" altLang="zh-CN"/>
              <a:pPr/>
              <a:t>92</a:t>
            </a:fld>
            <a:endParaRPr lang="en-US" altLang="zh-CN"/>
          </a:p>
        </p:txBody>
      </p:sp>
      <p:sp>
        <p:nvSpPr>
          <p:cNvPr id="1162242" name="Rectangle 2"/>
          <p:cNvSpPr>
            <a:spLocks noGrp="1" noRot="1" noChangeAspect="1" noChangeArrowheads="1" noTextEdit="1"/>
          </p:cNvSpPr>
          <p:nvPr>
            <p:ph type="sldImg"/>
          </p:nvPr>
        </p:nvSpPr>
        <p:spPr>
          <a:xfrm>
            <a:off x="379413" y="685800"/>
            <a:ext cx="6099175" cy="3429000"/>
          </a:xfrm>
          <a:ln/>
        </p:spPr>
      </p:sp>
      <p:sp>
        <p:nvSpPr>
          <p:cNvPr id="1162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9261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751197-0AE2-428B-A3E6-BC41EC33F935}" type="slidenum">
              <a:rPr lang="en-US" altLang="zh-CN"/>
              <a:pPr/>
              <a:t>94</a:t>
            </a:fld>
            <a:endParaRPr lang="en-US" altLang="zh-CN"/>
          </a:p>
        </p:txBody>
      </p:sp>
      <p:sp>
        <p:nvSpPr>
          <p:cNvPr id="1164290" name="Rectangle 2"/>
          <p:cNvSpPr>
            <a:spLocks noGrp="1" noRot="1" noChangeAspect="1" noChangeArrowheads="1" noTextEdit="1"/>
          </p:cNvSpPr>
          <p:nvPr>
            <p:ph type="sldImg"/>
          </p:nvPr>
        </p:nvSpPr>
        <p:spPr>
          <a:xfrm>
            <a:off x="379413" y="685800"/>
            <a:ext cx="6099175" cy="3429000"/>
          </a:xfrm>
          <a:ln/>
        </p:spPr>
      </p:sp>
      <p:sp>
        <p:nvSpPr>
          <p:cNvPr id="1164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412794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5E9FD4-50AB-4984-BD04-DF2E4087C578}" type="slidenum">
              <a:rPr lang="en-US" altLang="zh-CN"/>
              <a:pPr/>
              <a:t>95</a:t>
            </a:fld>
            <a:endParaRPr lang="en-US" altLang="zh-CN"/>
          </a:p>
        </p:txBody>
      </p:sp>
      <p:sp>
        <p:nvSpPr>
          <p:cNvPr id="1166338" name="Rectangle 2"/>
          <p:cNvSpPr>
            <a:spLocks noGrp="1" noRot="1" noChangeAspect="1" noChangeArrowheads="1" noTextEdit="1"/>
          </p:cNvSpPr>
          <p:nvPr>
            <p:ph type="sldImg"/>
          </p:nvPr>
        </p:nvSpPr>
        <p:spPr>
          <a:xfrm>
            <a:off x="379413" y="685800"/>
            <a:ext cx="6099175" cy="3429000"/>
          </a:xfrm>
          <a:ln/>
        </p:spPr>
      </p:sp>
      <p:sp>
        <p:nvSpPr>
          <p:cNvPr id="1166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72019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494FC1-3F8D-44D3-A5A2-0F1D0C42AEAF}" type="slidenum">
              <a:rPr lang="en-US" altLang="zh-CN"/>
              <a:pPr/>
              <a:t>96</a:t>
            </a:fld>
            <a:endParaRPr lang="en-US" altLang="zh-CN"/>
          </a:p>
        </p:txBody>
      </p:sp>
      <p:sp>
        <p:nvSpPr>
          <p:cNvPr id="1168386" name="Rectangle 2"/>
          <p:cNvSpPr>
            <a:spLocks noGrp="1" noRot="1" noChangeAspect="1" noChangeArrowheads="1" noTextEdit="1"/>
          </p:cNvSpPr>
          <p:nvPr>
            <p:ph type="sldImg"/>
          </p:nvPr>
        </p:nvSpPr>
        <p:spPr>
          <a:xfrm>
            <a:off x="379413" y="685800"/>
            <a:ext cx="6099175" cy="3429000"/>
          </a:xfrm>
          <a:ln/>
        </p:spPr>
      </p:sp>
      <p:sp>
        <p:nvSpPr>
          <p:cNvPr id="1168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005893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494FC1-3F8D-44D3-A5A2-0F1D0C42AEAF}" type="slidenum">
              <a:rPr lang="en-US" altLang="zh-CN"/>
              <a:pPr/>
              <a:t>97</a:t>
            </a:fld>
            <a:endParaRPr lang="en-US" altLang="zh-CN"/>
          </a:p>
        </p:txBody>
      </p:sp>
      <p:sp>
        <p:nvSpPr>
          <p:cNvPr id="1168386" name="Rectangle 2"/>
          <p:cNvSpPr>
            <a:spLocks noGrp="1" noRot="1" noChangeAspect="1" noChangeArrowheads="1" noTextEdit="1"/>
          </p:cNvSpPr>
          <p:nvPr>
            <p:ph type="sldImg"/>
          </p:nvPr>
        </p:nvSpPr>
        <p:spPr>
          <a:xfrm>
            <a:off x="379413" y="685800"/>
            <a:ext cx="6099175" cy="3429000"/>
          </a:xfrm>
          <a:ln/>
        </p:spPr>
      </p:sp>
      <p:sp>
        <p:nvSpPr>
          <p:cNvPr id="1168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983637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2B287-B0B6-4C9D-9178-43F3127CA9A2}" type="slidenum">
              <a:rPr lang="en-US" altLang="zh-CN"/>
              <a:pPr/>
              <a:t>98</a:t>
            </a:fld>
            <a:endParaRPr lang="en-US" altLang="zh-CN"/>
          </a:p>
        </p:txBody>
      </p:sp>
      <p:sp>
        <p:nvSpPr>
          <p:cNvPr id="1170434" name="Rectangle 2"/>
          <p:cNvSpPr>
            <a:spLocks noGrp="1" noRot="1" noChangeAspect="1" noChangeArrowheads="1" noTextEdit="1"/>
          </p:cNvSpPr>
          <p:nvPr>
            <p:ph type="sldImg"/>
          </p:nvPr>
        </p:nvSpPr>
        <p:spPr>
          <a:xfrm>
            <a:off x="379413" y="685800"/>
            <a:ext cx="6099175" cy="3429000"/>
          </a:xfrm>
          <a:ln/>
        </p:spPr>
      </p:sp>
      <p:sp>
        <p:nvSpPr>
          <p:cNvPr id="1170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070782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6C0570-B387-4A41-BCE4-3CAC84C90782}" type="slidenum">
              <a:rPr lang="en-US" altLang="zh-CN"/>
              <a:pPr/>
              <a:t>99</a:t>
            </a:fld>
            <a:endParaRPr lang="en-US" altLang="zh-CN"/>
          </a:p>
        </p:txBody>
      </p:sp>
      <p:sp>
        <p:nvSpPr>
          <p:cNvPr id="1172482" name="Rectangle 2"/>
          <p:cNvSpPr>
            <a:spLocks noGrp="1" noRot="1" noChangeAspect="1" noChangeArrowheads="1" noTextEdit="1"/>
          </p:cNvSpPr>
          <p:nvPr>
            <p:ph type="sldImg"/>
          </p:nvPr>
        </p:nvSpPr>
        <p:spPr>
          <a:xfrm>
            <a:off x="379413" y="685800"/>
            <a:ext cx="6099175" cy="3429000"/>
          </a:xfrm>
          <a:ln/>
        </p:spPr>
      </p:sp>
      <p:sp>
        <p:nvSpPr>
          <p:cNvPr id="1172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528897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66DA64-4DF8-41D6-A8A4-BA9C8F79426B}" type="slidenum">
              <a:rPr lang="en-US" altLang="zh-CN"/>
              <a:pPr/>
              <a:t>100</a:t>
            </a:fld>
            <a:endParaRPr lang="en-US" altLang="zh-CN"/>
          </a:p>
        </p:txBody>
      </p:sp>
      <p:sp>
        <p:nvSpPr>
          <p:cNvPr id="1174530" name="Rectangle 2"/>
          <p:cNvSpPr>
            <a:spLocks noGrp="1" noRot="1" noChangeAspect="1" noChangeArrowheads="1" noTextEdit="1"/>
          </p:cNvSpPr>
          <p:nvPr>
            <p:ph type="sldImg"/>
          </p:nvPr>
        </p:nvSpPr>
        <p:spPr>
          <a:xfrm>
            <a:off x="379413" y="685800"/>
            <a:ext cx="6099175" cy="3429000"/>
          </a:xfrm>
          <a:ln/>
        </p:spPr>
      </p:sp>
      <p:sp>
        <p:nvSpPr>
          <p:cNvPr id="1174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0396242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89652-D95F-41EF-8656-8C026E6CF5AF}" type="slidenum">
              <a:rPr lang="en-US" altLang="zh-CN"/>
              <a:pPr/>
              <a:t>102</a:t>
            </a:fld>
            <a:endParaRPr lang="en-US" altLang="zh-CN"/>
          </a:p>
        </p:txBody>
      </p:sp>
      <p:sp>
        <p:nvSpPr>
          <p:cNvPr id="1176578" name="Rectangle 2"/>
          <p:cNvSpPr>
            <a:spLocks noGrp="1" noRot="1" noChangeAspect="1" noChangeArrowheads="1" noTextEdit="1"/>
          </p:cNvSpPr>
          <p:nvPr>
            <p:ph type="sldImg"/>
          </p:nvPr>
        </p:nvSpPr>
        <p:spPr>
          <a:xfrm>
            <a:off x="379413" y="685800"/>
            <a:ext cx="6099175" cy="3429000"/>
          </a:xfrm>
          <a:ln/>
        </p:spPr>
      </p:sp>
      <p:sp>
        <p:nvSpPr>
          <p:cNvPr id="1176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3768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1F875-AD16-4BC1-8388-8615513464E1}" type="slidenum">
              <a:rPr lang="en-US" altLang="zh-CN"/>
              <a:pPr/>
              <a:t>12</a:t>
            </a:fld>
            <a:endParaRPr lang="en-US" altLang="zh-CN"/>
          </a:p>
        </p:txBody>
      </p:sp>
      <p:sp>
        <p:nvSpPr>
          <p:cNvPr id="818178" name="Rectangle 2"/>
          <p:cNvSpPr>
            <a:spLocks noGrp="1" noRot="1" noChangeAspect="1" noChangeArrowheads="1" noTextEdit="1"/>
          </p:cNvSpPr>
          <p:nvPr>
            <p:ph type="sldImg"/>
          </p:nvPr>
        </p:nvSpPr>
        <p:spPr>
          <a:xfrm>
            <a:off x="379413" y="685800"/>
            <a:ext cx="6099175" cy="3429000"/>
          </a:xfrm>
          <a:ln/>
        </p:spPr>
      </p:sp>
      <p:sp>
        <p:nvSpPr>
          <p:cNvPr id="818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66571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A500C-ED29-4593-80E5-426B6E30BF3D}" type="slidenum">
              <a:rPr lang="en-US" altLang="zh-CN"/>
              <a:pPr/>
              <a:t>103</a:t>
            </a:fld>
            <a:endParaRPr lang="en-US" altLang="zh-CN"/>
          </a:p>
        </p:txBody>
      </p:sp>
      <p:sp>
        <p:nvSpPr>
          <p:cNvPr id="1178626" name="Rectangle 2"/>
          <p:cNvSpPr>
            <a:spLocks noGrp="1" noRot="1" noChangeAspect="1" noChangeArrowheads="1" noTextEdit="1"/>
          </p:cNvSpPr>
          <p:nvPr>
            <p:ph type="sldImg"/>
          </p:nvPr>
        </p:nvSpPr>
        <p:spPr>
          <a:xfrm>
            <a:off x="379413" y="685800"/>
            <a:ext cx="6099175" cy="3429000"/>
          </a:xfrm>
          <a:ln/>
        </p:spPr>
      </p:sp>
      <p:sp>
        <p:nvSpPr>
          <p:cNvPr id="1178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031319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1091FA-64DA-4CEA-B431-B02C21F826A1}" type="slidenum">
              <a:rPr lang="en-US" altLang="zh-CN"/>
              <a:pPr/>
              <a:t>104</a:t>
            </a:fld>
            <a:endParaRPr lang="en-US" altLang="zh-CN"/>
          </a:p>
        </p:txBody>
      </p:sp>
      <p:sp>
        <p:nvSpPr>
          <p:cNvPr id="1182722" name="Rectangle 2"/>
          <p:cNvSpPr>
            <a:spLocks noGrp="1" noRot="1" noChangeAspect="1" noChangeArrowheads="1" noTextEdit="1"/>
          </p:cNvSpPr>
          <p:nvPr>
            <p:ph type="sldImg"/>
          </p:nvPr>
        </p:nvSpPr>
        <p:spPr>
          <a:xfrm>
            <a:off x="379413" y="685800"/>
            <a:ext cx="6099175" cy="3429000"/>
          </a:xfrm>
          <a:ln/>
        </p:spPr>
      </p:sp>
      <p:sp>
        <p:nvSpPr>
          <p:cNvPr id="1182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527555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9DC566-E815-4AAC-94DE-500093322C53}" type="slidenum">
              <a:rPr lang="en-US" altLang="zh-CN"/>
              <a:pPr/>
              <a:t>105</a:t>
            </a:fld>
            <a:endParaRPr lang="en-US" altLang="zh-CN"/>
          </a:p>
        </p:txBody>
      </p:sp>
      <p:sp>
        <p:nvSpPr>
          <p:cNvPr id="1184770" name="Rectangle 2"/>
          <p:cNvSpPr>
            <a:spLocks noGrp="1" noRot="1" noChangeAspect="1" noChangeArrowheads="1" noTextEdit="1"/>
          </p:cNvSpPr>
          <p:nvPr>
            <p:ph type="sldImg"/>
          </p:nvPr>
        </p:nvSpPr>
        <p:spPr>
          <a:xfrm>
            <a:off x="379413" y="685800"/>
            <a:ext cx="6099175" cy="3429000"/>
          </a:xfrm>
          <a:ln/>
        </p:spPr>
      </p:sp>
      <p:sp>
        <p:nvSpPr>
          <p:cNvPr id="1184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429858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ADF13-1798-4D25-9987-6C38B2A0C8D1}" type="slidenum">
              <a:rPr lang="en-US" altLang="zh-CN"/>
              <a:pPr/>
              <a:t>106</a:t>
            </a:fld>
            <a:endParaRPr lang="en-US" altLang="zh-CN"/>
          </a:p>
        </p:txBody>
      </p:sp>
      <p:sp>
        <p:nvSpPr>
          <p:cNvPr id="1186818" name="Rectangle 2"/>
          <p:cNvSpPr>
            <a:spLocks noGrp="1" noRot="1" noChangeAspect="1" noChangeArrowheads="1" noTextEdit="1"/>
          </p:cNvSpPr>
          <p:nvPr>
            <p:ph type="sldImg"/>
          </p:nvPr>
        </p:nvSpPr>
        <p:spPr>
          <a:xfrm>
            <a:off x="379413" y="685800"/>
            <a:ext cx="6099175" cy="3429000"/>
          </a:xfrm>
          <a:ln/>
        </p:spPr>
      </p:sp>
      <p:sp>
        <p:nvSpPr>
          <p:cNvPr id="1186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346969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06F7B3-1D9C-4FB6-B03E-6B8008D3E9AD}" type="slidenum">
              <a:rPr lang="en-US" altLang="zh-CN"/>
              <a:pPr/>
              <a:t>107</a:t>
            </a:fld>
            <a:endParaRPr lang="en-US" altLang="zh-CN"/>
          </a:p>
        </p:txBody>
      </p:sp>
      <p:sp>
        <p:nvSpPr>
          <p:cNvPr id="1188866" name="Rectangle 2"/>
          <p:cNvSpPr>
            <a:spLocks noGrp="1" noRot="1" noChangeAspect="1" noChangeArrowheads="1" noTextEdit="1"/>
          </p:cNvSpPr>
          <p:nvPr>
            <p:ph type="sldImg"/>
          </p:nvPr>
        </p:nvSpPr>
        <p:spPr>
          <a:xfrm>
            <a:off x="379413" y="685800"/>
            <a:ext cx="6099175" cy="3429000"/>
          </a:xfrm>
          <a:ln/>
        </p:spPr>
      </p:sp>
      <p:sp>
        <p:nvSpPr>
          <p:cNvPr id="1188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991250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08CFA-4822-4F57-8B63-571B1CB79025}" type="slidenum">
              <a:rPr lang="en-US" altLang="zh-CN"/>
              <a:pPr/>
              <a:t>111</a:t>
            </a:fld>
            <a:endParaRPr lang="en-US" altLang="zh-CN"/>
          </a:p>
        </p:txBody>
      </p:sp>
      <p:sp>
        <p:nvSpPr>
          <p:cNvPr id="1092610" name="Rectangle 2"/>
          <p:cNvSpPr>
            <a:spLocks noGrp="1" noRot="1" noChangeAspect="1" noChangeArrowheads="1" noTextEdit="1"/>
          </p:cNvSpPr>
          <p:nvPr>
            <p:ph type="sldImg"/>
          </p:nvPr>
        </p:nvSpPr>
        <p:spPr>
          <a:xfrm>
            <a:off x="379413" y="685800"/>
            <a:ext cx="6099175" cy="3429000"/>
          </a:xfrm>
          <a:ln/>
        </p:spPr>
      </p:sp>
      <p:sp>
        <p:nvSpPr>
          <p:cNvPr id="1092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716864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0BB07D-827B-4442-BA39-9CADA1577A0F}" type="slidenum">
              <a:rPr lang="en-US" altLang="zh-CN"/>
              <a:pPr/>
              <a:t>113</a:t>
            </a:fld>
            <a:endParaRPr lang="en-US" altLang="zh-CN"/>
          </a:p>
        </p:txBody>
      </p:sp>
      <p:sp>
        <p:nvSpPr>
          <p:cNvPr id="1096706" name="Rectangle 2"/>
          <p:cNvSpPr>
            <a:spLocks noGrp="1" noRot="1" noChangeAspect="1" noChangeArrowheads="1" noTextEdit="1"/>
          </p:cNvSpPr>
          <p:nvPr>
            <p:ph type="sldImg"/>
          </p:nvPr>
        </p:nvSpPr>
        <p:spPr>
          <a:xfrm>
            <a:off x="379413" y="685800"/>
            <a:ext cx="6099175" cy="3429000"/>
          </a:xfrm>
          <a:ln/>
        </p:spPr>
      </p:sp>
      <p:sp>
        <p:nvSpPr>
          <p:cNvPr id="1096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2776336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735DAA-408B-4459-B576-D1AC78DC96F1}" type="slidenum">
              <a:rPr lang="en-US" altLang="zh-CN"/>
              <a:pPr/>
              <a:t>114</a:t>
            </a:fld>
            <a:endParaRPr lang="en-US" altLang="zh-CN"/>
          </a:p>
        </p:txBody>
      </p:sp>
      <p:sp>
        <p:nvSpPr>
          <p:cNvPr id="1098754" name="Rectangle 2"/>
          <p:cNvSpPr>
            <a:spLocks noGrp="1" noRot="1" noChangeAspect="1" noChangeArrowheads="1" noTextEdit="1"/>
          </p:cNvSpPr>
          <p:nvPr>
            <p:ph type="sldImg"/>
          </p:nvPr>
        </p:nvSpPr>
        <p:spPr>
          <a:xfrm>
            <a:off x="379413" y="685800"/>
            <a:ext cx="6099175" cy="3429000"/>
          </a:xfrm>
          <a:ln/>
        </p:spPr>
      </p:sp>
      <p:sp>
        <p:nvSpPr>
          <p:cNvPr id="1098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16392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6F12B1-92DC-4A8A-9ACE-46D0202D2CE0}" type="slidenum">
              <a:rPr lang="en-US" altLang="zh-CN"/>
              <a:pPr/>
              <a:t>115</a:t>
            </a:fld>
            <a:endParaRPr lang="en-US" altLang="zh-CN"/>
          </a:p>
        </p:txBody>
      </p:sp>
      <p:sp>
        <p:nvSpPr>
          <p:cNvPr id="1100802" name="Rectangle 2"/>
          <p:cNvSpPr>
            <a:spLocks noGrp="1" noRot="1" noChangeAspect="1" noChangeArrowheads="1" noTextEdit="1"/>
          </p:cNvSpPr>
          <p:nvPr>
            <p:ph type="sldImg"/>
          </p:nvPr>
        </p:nvSpPr>
        <p:spPr>
          <a:xfrm>
            <a:off x="379413" y="685800"/>
            <a:ext cx="6099175" cy="3429000"/>
          </a:xfrm>
          <a:ln/>
        </p:spPr>
      </p:sp>
      <p:sp>
        <p:nvSpPr>
          <p:cNvPr id="11008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4097759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4B9B2-958B-4391-9BA9-4CC7E785C617}" type="slidenum">
              <a:rPr lang="en-US" altLang="zh-CN"/>
              <a:pPr/>
              <a:t>116</a:t>
            </a:fld>
            <a:endParaRPr lang="en-US" altLang="zh-CN"/>
          </a:p>
        </p:txBody>
      </p:sp>
      <p:sp>
        <p:nvSpPr>
          <p:cNvPr id="975874" name="Rectangle 2"/>
          <p:cNvSpPr>
            <a:spLocks noGrp="1" noRot="1" noChangeAspect="1" noChangeArrowheads="1" noTextEdit="1"/>
          </p:cNvSpPr>
          <p:nvPr>
            <p:ph type="sldImg"/>
          </p:nvPr>
        </p:nvSpPr>
        <p:spPr>
          <a:xfrm>
            <a:off x="379413" y="685800"/>
            <a:ext cx="6099175" cy="3429000"/>
          </a:xfrm>
          <a:ln/>
        </p:spPr>
      </p:sp>
      <p:sp>
        <p:nvSpPr>
          <p:cNvPr id="975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77570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C003FC-E3AF-4020-BF23-DD4CB375312E}" type="slidenum">
              <a:rPr lang="en-US" altLang="zh-CN"/>
              <a:pPr/>
              <a:t>13</a:t>
            </a:fld>
            <a:endParaRPr lang="en-US" altLang="zh-CN"/>
          </a:p>
        </p:txBody>
      </p:sp>
      <p:sp>
        <p:nvSpPr>
          <p:cNvPr id="820226" name="Rectangle 2"/>
          <p:cNvSpPr>
            <a:spLocks noGrp="1" noRot="1" noChangeAspect="1" noChangeArrowheads="1" noTextEdit="1"/>
          </p:cNvSpPr>
          <p:nvPr>
            <p:ph type="sldImg"/>
          </p:nvPr>
        </p:nvSpPr>
        <p:spPr>
          <a:xfrm>
            <a:off x="379413" y="685800"/>
            <a:ext cx="6099175" cy="3429000"/>
          </a:xfrm>
          <a:ln/>
        </p:spPr>
      </p:sp>
      <p:sp>
        <p:nvSpPr>
          <p:cNvPr id="820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689464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F22D9E-CCE9-4E5C-87DA-DD9B79938408}" type="slidenum">
              <a:rPr lang="en-US" altLang="zh-CN"/>
              <a:pPr/>
              <a:t>118</a:t>
            </a:fld>
            <a:endParaRPr lang="en-US" altLang="zh-CN"/>
          </a:p>
        </p:txBody>
      </p:sp>
      <p:sp>
        <p:nvSpPr>
          <p:cNvPr id="855042" name="Rectangle 2"/>
          <p:cNvSpPr>
            <a:spLocks noGrp="1" noRot="1" noChangeAspect="1" noChangeArrowheads="1" noTextEdit="1"/>
          </p:cNvSpPr>
          <p:nvPr>
            <p:ph type="sldImg"/>
          </p:nvPr>
        </p:nvSpPr>
        <p:spPr>
          <a:xfrm>
            <a:off x="379413" y="685800"/>
            <a:ext cx="6099175" cy="3429000"/>
          </a:xfrm>
          <a:ln/>
        </p:spPr>
      </p:sp>
      <p:sp>
        <p:nvSpPr>
          <p:cNvPr id="855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7945135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6DFD9-87F7-4FE2-A01C-EC7CDDBD18D0}" type="slidenum">
              <a:rPr lang="en-US" altLang="zh-CN"/>
              <a:pPr/>
              <a:t>119</a:t>
            </a:fld>
            <a:endParaRPr lang="en-US" altLang="zh-CN"/>
          </a:p>
        </p:txBody>
      </p:sp>
      <p:sp>
        <p:nvSpPr>
          <p:cNvPr id="856066" name="Rectangle 2"/>
          <p:cNvSpPr>
            <a:spLocks noGrp="1" noRot="1" noChangeAspect="1" noChangeArrowheads="1" noTextEdit="1"/>
          </p:cNvSpPr>
          <p:nvPr>
            <p:ph type="sldImg"/>
          </p:nvPr>
        </p:nvSpPr>
        <p:spPr>
          <a:xfrm>
            <a:off x="379413" y="685800"/>
            <a:ext cx="6099175" cy="3429000"/>
          </a:xfrm>
          <a:ln/>
        </p:spPr>
      </p:sp>
      <p:sp>
        <p:nvSpPr>
          <p:cNvPr id="856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089478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A349E7-0CFF-44C1-81E0-54B71D03F8F4}" type="slidenum">
              <a:rPr lang="en-US" altLang="zh-CN"/>
              <a:pPr/>
              <a:t>120</a:t>
            </a:fld>
            <a:endParaRPr lang="en-US" altLang="zh-CN"/>
          </a:p>
        </p:txBody>
      </p:sp>
      <p:sp>
        <p:nvSpPr>
          <p:cNvPr id="858114" name="Rectangle 2"/>
          <p:cNvSpPr>
            <a:spLocks noGrp="1" noRot="1" noChangeAspect="1" noChangeArrowheads="1" noTextEdit="1"/>
          </p:cNvSpPr>
          <p:nvPr>
            <p:ph type="sldImg"/>
          </p:nvPr>
        </p:nvSpPr>
        <p:spPr>
          <a:xfrm>
            <a:off x="379413" y="685800"/>
            <a:ext cx="6099175" cy="3429000"/>
          </a:xfrm>
          <a:ln/>
        </p:spPr>
      </p:sp>
      <p:sp>
        <p:nvSpPr>
          <p:cNvPr id="858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419561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4B9B2-958B-4391-9BA9-4CC7E785C617}" type="slidenum">
              <a:rPr lang="en-US" altLang="zh-CN"/>
              <a:pPr/>
              <a:t>122</a:t>
            </a:fld>
            <a:endParaRPr lang="en-US" altLang="zh-CN"/>
          </a:p>
        </p:txBody>
      </p:sp>
      <p:sp>
        <p:nvSpPr>
          <p:cNvPr id="975874" name="Rectangle 2"/>
          <p:cNvSpPr>
            <a:spLocks noGrp="1" noRot="1" noChangeAspect="1" noChangeArrowheads="1" noTextEdit="1"/>
          </p:cNvSpPr>
          <p:nvPr>
            <p:ph type="sldImg"/>
          </p:nvPr>
        </p:nvSpPr>
        <p:spPr>
          <a:xfrm>
            <a:off x="379413" y="685800"/>
            <a:ext cx="6099175" cy="3429000"/>
          </a:xfrm>
          <a:ln/>
        </p:spPr>
      </p:sp>
      <p:sp>
        <p:nvSpPr>
          <p:cNvPr id="9758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75960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E9A91-B6C0-4E8F-941A-F28883DA8792}" type="slidenum">
              <a:rPr lang="en-US" altLang="zh-CN"/>
              <a:pPr/>
              <a:t>123</a:t>
            </a:fld>
            <a:endParaRPr lang="en-US" altLang="zh-CN"/>
          </a:p>
        </p:txBody>
      </p:sp>
      <p:sp>
        <p:nvSpPr>
          <p:cNvPr id="980994" name="Rectangle 2"/>
          <p:cNvSpPr>
            <a:spLocks noGrp="1" noRot="1" noChangeAspect="1" noChangeArrowheads="1" noTextEdit="1"/>
          </p:cNvSpPr>
          <p:nvPr>
            <p:ph type="sldImg"/>
          </p:nvPr>
        </p:nvSpPr>
        <p:spPr>
          <a:xfrm>
            <a:off x="379413" y="685800"/>
            <a:ext cx="6099175" cy="3429000"/>
          </a:xfrm>
          <a:ln/>
        </p:spPr>
      </p:sp>
      <p:sp>
        <p:nvSpPr>
          <p:cNvPr id="980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491442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4E9A91-B6C0-4E8F-941A-F28883DA8792}" type="slidenum">
              <a:rPr lang="en-US" altLang="zh-CN"/>
              <a:pPr/>
              <a:t>124</a:t>
            </a:fld>
            <a:endParaRPr lang="en-US" altLang="zh-CN"/>
          </a:p>
        </p:txBody>
      </p:sp>
      <p:sp>
        <p:nvSpPr>
          <p:cNvPr id="980994" name="Rectangle 2"/>
          <p:cNvSpPr>
            <a:spLocks noGrp="1" noRot="1" noChangeAspect="1" noChangeArrowheads="1" noTextEdit="1"/>
          </p:cNvSpPr>
          <p:nvPr>
            <p:ph type="sldImg"/>
          </p:nvPr>
        </p:nvSpPr>
        <p:spPr>
          <a:xfrm>
            <a:off x="379413" y="685800"/>
            <a:ext cx="6099175" cy="3429000"/>
          </a:xfrm>
          <a:ln/>
        </p:spPr>
      </p:sp>
      <p:sp>
        <p:nvSpPr>
          <p:cNvPr id="980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872223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3C3D2-3473-46A1-8D3E-CA783F4D28C4}" type="slidenum">
              <a:rPr lang="en-US" altLang="zh-CN"/>
              <a:pPr/>
              <a:t>125</a:t>
            </a:fld>
            <a:endParaRPr lang="en-US" altLang="zh-CN"/>
          </a:p>
        </p:txBody>
      </p:sp>
      <p:sp>
        <p:nvSpPr>
          <p:cNvPr id="983042" name="Rectangle 2"/>
          <p:cNvSpPr>
            <a:spLocks noGrp="1" noRot="1" noChangeAspect="1" noChangeArrowheads="1" noTextEdit="1"/>
          </p:cNvSpPr>
          <p:nvPr>
            <p:ph type="sldImg"/>
          </p:nvPr>
        </p:nvSpPr>
        <p:spPr>
          <a:xfrm>
            <a:off x="379413" y="685800"/>
            <a:ext cx="6099175" cy="3429000"/>
          </a:xfrm>
          <a:ln/>
        </p:spPr>
      </p:sp>
      <p:sp>
        <p:nvSpPr>
          <p:cNvPr id="983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33314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126</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130437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128</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771281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3D902-9D29-491A-943F-CA985AD566B0}" type="slidenum">
              <a:rPr lang="en-US" altLang="zh-CN"/>
              <a:pPr/>
              <a:t>129</a:t>
            </a:fld>
            <a:endParaRPr lang="en-US" altLang="zh-CN"/>
          </a:p>
        </p:txBody>
      </p:sp>
      <p:sp>
        <p:nvSpPr>
          <p:cNvPr id="985090" name="Rectangle 2"/>
          <p:cNvSpPr>
            <a:spLocks noGrp="1" noRot="1" noChangeAspect="1" noChangeArrowheads="1" noTextEdit="1"/>
          </p:cNvSpPr>
          <p:nvPr>
            <p:ph type="sldImg"/>
          </p:nvPr>
        </p:nvSpPr>
        <p:spPr>
          <a:xfrm>
            <a:off x="379413" y="685800"/>
            <a:ext cx="6099175" cy="3429000"/>
          </a:xfrm>
          <a:ln/>
        </p:spPr>
      </p:sp>
      <p:sp>
        <p:nvSpPr>
          <p:cNvPr id="98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108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0572"/>
            <a:ext cx="10368598" cy="1960033"/>
          </a:xfrm>
          <a:prstGeom prst="rect">
            <a:avLst/>
          </a:prstGeom>
        </p:spPr>
        <p:txBody>
          <a:bodyPr/>
          <a:lstStyle/>
          <a:p>
            <a:r>
              <a:rPr lang="zh-CN" altLang="en-US" smtClean="0"/>
              <a:t>单击此处编辑母版标题样式</a:t>
            </a:r>
            <a:endParaRPr lang="en-US" dirty="0"/>
          </a:p>
        </p:txBody>
      </p:sp>
      <p:sp>
        <p:nvSpPr>
          <p:cNvPr id="3" name="Subtitle 2"/>
          <p:cNvSpPr>
            <a:spLocks noGrp="1"/>
          </p:cNvSpPr>
          <p:nvPr>
            <p:ph type="subTitle" idx="1"/>
          </p:nvPr>
        </p:nvSpPr>
        <p:spPr>
          <a:xfrm>
            <a:off x="1829754" y="5181601"/>
            <a:ext cx="8538845" cy="2336800"/>
          </a:xfrm>
          <a:prstGeom prst="rect">
            <a:avLst/>
          </a:prstGeom>
        </p:spPr>
        <p:txBody>
          <a:bodyPr/>
          <a:lstStyle>
            <a:lvl1pPr marL="0" indent="0" algn="ctr">
              <a:buNone/>
              <a:defRPr>
                <a:solidFill>
                  <a:schemeClr val="tx1">
                    <a:tint val="75000"/>
                  </a:schemeClr>
                </a:solidFill>
              </a:defRPr>
            </a:lvl1pPr>
            <a:lvl2pPr marL="457127" indent="0" algn="ctr">
              <a:buNone/>
              <a:defRPr>
                <a:solidFill>
                  <a:schemeClr val="tx1">
                    <a:tint val="75000"/>
                  </a:schemeClr>
                </a:solidFill>
              </a:defRPr>
            </a:lvl2pPr>
            <a:lvl3pPr marL="914255" indent="0" algn="ctr">
              <a:buNone/>
              <a:defRPr>
                <a:solidFill>
                  <a:schemeClr val="tx1">
                    <a:tint val="75000"/>
                  </a:schemeClr>
                </a:solidFill>
              </a:defRPr>
            </a:lvl3pPr>
            <a:lvl4pPr marL="1371382" indent="0" algn="ctr">
              <a:buNone/>
              <a:defRPr>
                <a:solidFill>
                  <a:schemeClr val="tx1">
                    <a:tint val="75000"/>
                  </a:schemeClr>
                </a:solidFill>
              </a:defRPr>
            </a:lvl4pPr>
            <a:lvl5pPr marL="1828509" indent="0" algn="ctr">
              <a:buNone/>
              <a:defRPr>
                <a:solidFill>
                  <a:schemeClr val="tx1">
                    <a:tint val="75000"/>
                  </a:schemeClr>
                </a:solidFill>
              </a:defRPr>
            </a:lvl5pPr>
            <a:lvl6pPr marL="2285637" indent="0" algn="ctr">
              <a:buNone/>
              <a:defRPr>
                <a:solidFill>
                  <a:schemeClr val="tx1">
                    <a:tint val="75000"/>
                  </a:schemeClr>
                </a:solidFill>
              </a:defRPr>
            </a:lvl6pPr>
            <a:lvl7pPr marL="2742764" indent="0" algn="ctr">
              <a:buNone/>
              <a:defRPr>
                <a:solidFill>
                  <a:schemeClr val="tx1">
                    <a:tint val="75000"/>
                  </a:schemeClr>
                </a:solidFill>
              </a:defRPr>
            </a:lvl7pPr>
            <a:lvl8pPr marL="3199893" indent="0" algn="ctr">
              <a:buNone/>
              <a:defRPr>
                <a:solidFill>
                  <a:schemeClr val="tx1">
                    <a:tint val="75000"/>
                  </a:schemeClr>
                </a:solidFill>
              </a:defRPr>
            </a:lvl8pPr>
            <a:lvl9pPr marL="365702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D7F7577C-8ED8-4FE2-BCAC-ABE762A8013B}" type="slidenum">
              <a:rPr lang="en-US" altLang="zh-CN" smtClean="0"/>
              <a:pPr/>
              <a:t>‹#›</a:t>
            </a:fld>
            <a:endParaRPr lang="en-US" altLang="zh-CN"/>
          </a:p>
        </p:txBody>
      </p:sp>
    </p:spTree>
    <p:extLst>
      <p:ext uri="{BB962C8B-B14F-4D97-AF65-F5344CB8AC3E}">
        <p14:creationId xmlns:p14="http://schemas.microsoft.com/office/powerpoint/2010/main" val="123713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919" y="2133601"/>
            <a:ext cx="10978515" cy="603461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8ED48113-A56A-440D-A989-1B7F77DAC771}" type="slidenum">
              <a:rPr lang="en-US" altLang="zh-CN" smtClean="0"/>
              <a:pPr/>
              <a:t>‹#›</a:t>
            </a:fld>
            <a:endParaRPr lang="en-US" altLang="zh-CN"/>
          </a:p>
        </p:txBody>
      </p:sp>
    </p:spTree>
    <p:extLst>
      <p:ext uri="{BB962C8B-B14F-4D97-AF65-F5344CB8AC3E}">
        <p14:creationId xmlns:p14="http://schemas.microsoft.com/office/powerpoint/2010/main" val="330838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5" y="366188"/>
            <a:ext cx="2744629" cy="7802033"/>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918" y="366188"/>
            <a:ext cx="8030580" cy="780203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0EC67047-1696-412C-9580-309884B71CAD}" type="slidenum">
              <a:rPr lang="en-US" altLang="zh-CN" smtClean="0"/>
              <a:pPr/>
              <a:t>‹#›</a:t>
            </a:fld>
            <a:endParaRPr lang="en-US" altLang="zh-CN"/>
          </a:p>
        </p:txBody>
      </p:sp>
    </p:spTree>
    <p:extLst>
      <p:ext uri="{BB962C8B-B14F-4D97-AF65-F5344CB8AC3E}">
        <p14:creationId xmlns:p14="http://schemas.microsoft.com/office/powerpoint/2010/main" val="2688947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5387" y="214314"/>
            <a:ext cx="10396128"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91376" y="1773238"/>
            <a:ext cx="508264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677328" y="1773238"/>
            <a:ext cx="5082646"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550207" y="6243638"/>
            <a:ext cx="2541323"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8335539" y="6237288"/>
            <a:ext cx="3862811" cy="457200"/>
          </a:xfrm>
        </p:spPr>
        <p:txBody>
          <a:bodyPr/>
          <a:lstStyle>
            <a:lvl1pPr>
              <a:defRPr/>
            </a:lvl1pPr>
          </a:lstStyle>
          <a:p>
            <a:r>
              <a:rPr lang="zh-CN" altLang="en-US" smtClean="0"/>
              <a:t>课件制作人：谢钧  谢希仁</a:t>
            </a:r>
            <a:endParaRPr lang="zh-CN" altLang="en-US"/>
          </a:p>
        </p:txBody>
      </p:sp>
      <p:sp>
        <p:nvSpPr>
          <p:cNvPr id="7" name="灯片编号占位符 6"/>
          <p:cNvSpPr>
            <a:spLocks noGrp="1"/>
          </p:cNvSpPr>
          <p:nvPr>
            <p:ph type="sldNum" sz="quarter" idx="12"/>
          </p:nvPr>
        </p:nvSpPr>
        <p:spPr>
          <a:xfrm>
            <a:off x="9394425" y="6243638"/>
            <a:ext cx="2541323" cy="457200"/>
          </a:xfrm>
        </p:spPr>
        <p:txBody>
          <a:bodyPr/>
          <a:lstStyle>
            <a:lvl1pPr>
              <a:defRPr/>
            </a:lvl1pPr>
          </a:lstStyle>
          <a:p>
            <a:fld id="{72DA7AD7-98BB-4699-93F2-4DD32F0E2511}" type="slidenum">
              <a:rPr lang="en-US" altLang="zh-CN" smtClean="0"/>
              <a:pPr/>
              <a:t>‹#›</a:t>
            </a:fld>
            <a:endParaRPr lang="en-US" altLang="zh-CN"/>
          </a:p>
        </p:txBody>
      </p:sp>
    </p:spTree>
    <p:extLst>
      <p:ext uri="{BB962C8B-B14F-4D97-AF65-F5344CB8AC3E}">
        <p14:creationId xmlns:p14="http://schemas.microsoft.com/office/powerpoint/2010/main" val="346936936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smtClean="0"/>
              <a:t>课件制作人：谢钧  谢希仁</a:t>
            </a:r>
            <a:endParaRPr lang="zh-CN" altLang="en-US"/>
          </a:p>
        </p:txBody>
      </p:sp>
      <p:sp>
        <p:nvSpPr>
          <p:cNvPr id="5" name="灯片编号占位符 4"/>
          <p:cNvSpPr>
            <a:spLocks noGrp="1"/>
          </p:cNvSpPr>
          <p:nvPr>
            <p:ph type="sldNum" sz="quarter" idx="12"/>
          </p:nvPr>
        </p:nvSpPr>
        <p:spPr/>
        <p:txBody>
          <a:bodyPr/>
          <a:lstStyle>
            <a:lvl1pPr>
              <a:defRPr/>
            </a:lvl1pPr>
          </a:lstStyle>
          <a:p>
            <a:fld id="{4E27BDE0-35B1-4007-94EC-5D5EFEE247BF}" type="slidenum">
              <a:rPr lang="en-US" altLang="zh-CN" smtClean="0"/>
              <a:pPr/>
              <a:t>‹#›</a:t>
            </a:fld>
            <a:endParaRPr lang="en-US" altLang="zh-CN"/>
          </a:p>
        </p:txBody>
      </p:sp>
    </p:spTree>
    <p:extLst>
      <p:ext uri="{BB962C8B-B14F-4D97-AF65-F5344CB8AC3E}">
        <p14:creationId xmlns:p14="http://schemas.microsoft.com/office/powerpoint/2010/main" val="722663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0572"/>
            <a:ext cx="10368598" cy="1960033"/>
          </a:xfrm>
          <a:prstGeom prst="rect">
            <a:avLst/>
          </a:prstGeom>
        </p:spPr>
        <p:txBody>
          <a:bodyPr/>
          <a:lstStyle/>
          <a:p>
            <a:r>
              <a:rPr lang="zh-CN" altLang="en-US" smtClean="0"/>
              <a:t>单击此处编辑母版标题样式</a:t>
            </a:r>
            <a:endParaRPr lang="en-US" dirty="0"/>
          </a:p>
        </p:txBody>
      </p:sp>
      <p:sp>
        <p:nvSpPr>
          <p:cNvPr id="3" name="Subtitle 2"/>
          <p:cNvSpPr>
            <a:spLocks noGrp="1"/>
          </p:cNvSpPr>
          <p:nvPr>
            <p:ph type="subTitle" idx="1"/>
          </p:nvPr>
        </p:nvSpPr>
        <p:spPr>
          <a:xfrm>
            <a:off x="1829754" y="5181601"/>
            <a:ext cx="8538845" cy="2336800"/>
          </a:xfrm>
          <a:prstGeom prst="rect">
            <a:avLst/>
          </a:prstGeom>
        </p:spPr>
        <p:txBody>
          <a:bodyPr/>
          <a:lstStyle>
            <a:lvl1pPr marL="0" indent="0" algn="ctr">
              <a:buNone/>
              <a:defRPr>
                <a:solidFill>
                  <a:schemeClr val="tx1">
                    <a:tint val="75000"/>
                  </a:schemeClr>
                </a:solidFill>
              </a:defRPr>
            </a:lvl1pPr>
            <a:lvl2pPr marL="457127" indent="0" algn="ctr">
              <a:buNone/>
              <a:defRPr>
                <a:solidFill>
                  <a:schemeClr val="tx1">
                    <a:tint val="75000"/>
                  </a:schemeClr>
                </a:solidFill>
              </a:defRPr>
            </a:lvl2pPr>
            <a:lvl3pPr marL="914255" indent="0" algn="ctr">
              <a:buNone/>
              <a:defRPr>
                <a:solidFill>
                  <a:schemeClr val="tx1">
                    <a:tint val="75000"/>
                  </a:schemeClr>
                </a:solidFill>
              </a:defRPr>
            </a:lvl3pPr>
            <a:lvl4pPr marL="1371382" indent="0" algn="ctr">
              <a:buNone/>
              <a:defRPr>
                <a:solidFill>
                  <a:schemeClr val="tx1">
                    <a:tint val="75000"/>
                  </a:schemeClr>
                </a:solidFill>
              </a:defRPr>
            </a:lvl4pPr>
            <a:lvl5pPr marL="1828509" indent="0" algn="ctr">
              <a:buNone/>
              <a:defRPr>
                <a:solidFill>
                  <a:schemeClr val="tx1">
                    <a:tint val="75000"/>
                  </a:schemeClr>
                </a:solidFill>
              </a:defRPr>
            </a:lvl5pPr>
            <a:lvl6pPr marL="2285637" indent="0" algn="ctr">
              <a:buNone/>
              <a:defRPr>
                <a:solidFill>
                  <a:schemeClr val="tx1">
                    <a:tint val="75000"/>
                  </a:schemeClr>
                </a:solidFill>
              </a:defRPr>
            </a:lvl6pPr>
            <a:lvl7pPr marL="2742764" indent="0" algn="ctr">
              <a:buNone/>
              <a:defRPr>
                <a:solidFill>
                  <a:schemeClr val="tx1">
                    <a:tint val="75000"/>
                  </a:schemeClr>
                </a:solidFill>
              </a:defRPr>
            </a:lvl7pPr>
            <a:lvl8pPr marL="3199893" indent="0" algn="ctr">
              <a:buNone/>
              <a:defRPr>
                <a:solidFill>
                  <a:schemeClr val="tx1">
                    <a:tint val="75000"/>
                  </a:schemeClr>
                </a:solidFill>
              </a:defRPr>
            </a:lvl8pPr>
            <a:lvl9pPr marL="365702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72DA7AD7-98BB-4699-93F2-4DD32F0E2511}" type="slidenum">
              <a:rPr lang="en-US" altLang="zh-CN" smtClean="0"/>
              <a:pPr/>
              <a:t>‹#›</a:t>
            </a:fld>
            <a:endParaRPr lang="en-US" altLang="zh-CN"/>
          </a:p>
        </p:txBody>
      </p:sp>
    </p:spTree>
    <p:extLst>
      <p:ext uri="{BB962C8B-B14F-4D97-AF65-F5344CB8AC3E}">
        <p14:creationId xmlns:p14="http://schemas.microsoft.com/office/powerpoint/2010/main" val="290175656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0568"/>
            <a:ext cx="10368598" cy="1960033"/>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9754" y="5181601"/>
            <a:ext cx="8538845" cy="2336800"/>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78798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3" y="352343"/>
            <a:ext cx="5333999" cy="429320"/>
          </a:xfrm>
          <a:prstGeom prst="rect">
            <a:avLst/>
          </a:prstGeom>
        </p:spPr>
        <p:txBody>
          <a:bodyPr/>
          <a:lstStyle>
            <a:lvl1pPr>
              <a:defRPr sz="200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09919" y="1143530"/>
            <a:ext cx="10978515" cy="5028036"/>
          </a:xfrm>
          <a:prstGeom prst="rect">
            <a:avLst/>
          </a:prstGeom>
        </p:spPr>
        <p:txBody>
          <a:bodyPr>
            <a:normAutofit/>
          </a:bodyPr>
          <a:lstStyle>
            <a:lvl1pPr marL="0" indent="0">
              <a:lnSpc>
                <a:spcPct val="150000"/>
              </a:lnSpc>
              <a:buSzPct val="80000"/>
              <a:buFont typeface="Wingdings" pitchFamily="2" charset="2"/>
              <a:buNone/>
              <a:defRPr sz="1499">
                <a:solidFill>
                  <a:schemeClr val="tx1">
                    <a:lumMod val="75000"/>
                    <a:lumOff val="25000"/>
                  </a:schemeClr>
                </a:solidFill>
              </a:defRPr>
            </a:lvl1pPr>
            <a:lvl2pPr marL="457128" indent="0">
              <a:lnSpc>
                <a:spcPct val="150000"/>
              </a:lnSpc>
              <a:buNone/>
              <a:defRPr sz="1499">
                <a:solidFill>
                  <a:schemeClr val="tx1">
                    <a:lumMod val="75000"/>
                    <a:lumOff val="25000"/>
                  </a:schemeClr>
                </a:solidFill>
              </a:defRPr>
            </a:lvl2pPr>
            <a:lvl3pPr marL="914255" indent="0">
              <a:lnSpc>
                <a:spcPct val="150000"/>
              </a:lnSpc>
              <a:buNone/>
              <a:defRPr sz="1499"/>
            </a:lvl3pPr>
            <a:lvl4pPr marL="1371382" indent="0">
              <a:lnSpc>
                <a:spcPct val="150000"/>
              </a:lnSpc>
              <a:buNone/>
              <a:defRPr sz="1499"/>
            </a:lvl4pPr>
            <a:lvl5pPr marL="1828509" indent="0">
              <a:lnSpc>
                <a:spcPct val="150000"/>
              </a:lnSpc>
              <a:buNone/>
              <a:defRPr sz="1499"/>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72DA7AD7-98BB-4699-93F2-4DD32F0E2511}" type="slidenum">
              <a:rPr lang="en-US" altLang="zh-CN" smtClean="0"/>
              <a:pPr/>
              <a:t>‹#›</a:t>
            </a:fld>
            <a:endParaRPr lang="en-US" altLang="zh-CN"/>
          </a:p>
        </p:txBody>
      </p:sp>
    </p:spTree>
    <p:extLst>
      <p:ext uri="{BB962C8B-B14F-4D97-AF65-F5344CB8AC3E}">
        <p14:creationId xmlns:p14="http://schemas.microsoft.com/office/powerpoint/2010/main" val="339557877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664"/>
            <a:ext cx="6581776" cy="399957"/>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09919" y="1600623"/>
            <a:ext cx="10978515" cy="4570942"/>
          </a:xfrm>
          <a:prstGeom prst="rect">
            <a:avLst/>
          </a:prstGeom>
        </p:spPr>
        <p:txBody>
          <a:bodyPr/>
          <a:lstStyle>
            <a:lvl1pPr marL="342845" indent="-342845">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72DA7AD7-98BB-4699-93F2-4DD32F0E2511}" type="slidenum">
              <a:rPr lang="en-US" altLang="zh-CN" smtClean="0"/>
              <a:pPr/>
              <a:t>‹#›</a:t>
            </a:fld>
            <a:endParaRPr lang="en-US" altLang="zh-CN"/>
          </a:p>
        </p:txBody>
      </p:sp>
      <p:sp>
        <p:nvSpPr>
          <p:cNvPr id="7" name="Content Placeholder 2"/>
          <p:cNvSpPr>
            <a:spLocks noGrp="1"/>
          </p:cNvSpPr>
          <p:nvPr>
            <p:ph idx="13" hasCustomPrompt="1"/>
          </p:nvPr>
        </p:nvSpPr>
        <p:spPr>
          <a:xfrm>
            <a:off x="841375" y="983909"/>
            <a:ext cx="10747059" cy="464350"/>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808421965"/>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sp>
        <p:nvSpPr>
          <p:cNvPr id="7" name="Freeform 3"/>
          <p:cNvSpPr/>
          <p:nvPr/>
        </p:nvSpPr>
        <p:spPr>
          <a:xfrm>
            <a:off x="-73025" y="0"/>
            <a:ext cx="12271375" cy="6858000"/>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zh-CN" altLang="en-US" sz="2699"/>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fld id="{72DA7AD7-98BB-4699-93F2-4DD32F0E2511}" type="slidenum">
              <a:rPr lang="en-US" altLang="zh-CN" smtClean="0"/>
              <a:pPr/>
              <a:t>‹#›</a:t>
            </a:fld>
            <a:endParaRPr lang="en-US" altLang="zh-CN"/>
          </a:p>
        </p:txBody>
      </p:sp>
    </p:spTree>
    <p:extLst>
      <p:ext uri="{BB962C8B-B14F-4D97-AF65-F5344CB8AC3E}">
        <p14:creationId xmlns:p14="http://schemas.microsoft.com/office/powerpoint/2010/main" val="1555961708"/>
      </p:ext>
    </p:extLst>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09919" y="2133601"/>
            <a:ext cx="5387605" cy="6034618"/>
          </a:xfrm>
          <a:prstGeom prst="rect">
            <a:avLst/>
          </a:prstGeom>
        </p:spPr>
        <p:txBody>
          <a:bodyPr/>
          <a:lstStyle>
            <a:lvl1pPr>
              <a:defRPr sz="2774"/>
            </a:lvl1pPr>
            <a:lvl2pPr>
              <a:defRPr sz="2399"/>
            </a:lvl2pPr>
            <a:lvl3pPr>
              <a:defRPr sz="2024"/>
            </a:lvl3pPr>
            <a:lvl4pPr>
              <a:defRPr sz="1799"/>
            </a:lvl4pPr>
            <a:lvl5pPr>
              <a:defRPr sz="1799"/>
            </a:lvl5pPr>
            <a:lvl6pPr>
              <a:defRPr sz="1799"/>
            </a:lvl6pPr>
            <a:lvl7pPr>
              <a:defRPr sz="1799"/>
            </a:lvl7pPr>
            <a:lvl8pPr>
              <a:defRPr sz="1799"/>
            </a:lvl8pPr>
            <a:lvl9pPr>
              <a:defRPr sz="17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6200829" y="2133601"/>
            <a:ext cx="5387605" cy="6034618"/>
          </a:xfrm>
          <a:prstGeom prst="rect">
            <a:avLst/>
          </a:prstGeom>
        </p:spPr>
        <p:txBody>
          <a:bodyPr/>
          <a:lstStyle>
            <a:lvl1pPr>
              <a:defRPr sz="2774"/>
            </a:lvl1pPr>
            <a:lvl2pPr>
              <a:defRPr sz="2399"/>
            </a:lvl2pPr>
            <a:lvl3pPr>
              <a:defRPr sz="2024"/>
            </a:lvl3pPr>
            <a:lvl4pPr>
              <a:defRPr sz="1799"/>
            </a:lvl4pPr>
            <a:lvl5pPr>
              <a:defRPr sz="1799"/>
            </a:lvl5pPr>
            <a:lvl6pPr>
              <a:defRPr sz="1799"/>
            </a:lvl6pPr>
            <a:lvl7pPr>
              <a:defRPr sz="1799"/>
            </a:lvl7pPr>
            <a:lvl8pPr>
              <a:defRPr sz="1799"/>
            </a:lvl8pPr>
            <a:lvl9pPr>
              <a:defRPr sz="17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fld id="{3E9673CA-F7DC-49CD-8CDD-7D8CC855AB17}" type="slidenum">
              <a:rPr lang="en-US" altLang="zh-CN" smtClean="0"/>
              <a:pPr/>
              <a:t>‹#›</a:t>
            </a:fld>
            <a:endParaRPr lang="en-US" altLang="zh-CN"/>
          </a:p>
        </p:txBody>
      </p:sp>
    </p:spTree>
    <p:extLst>
      <p:ext uri="{BB962C8B-B14F-4D97-AF65-F5344CB8AC3E}">
        <p14:creationId xmlns:p14="http://schemas.microsoft.com/office/powerpoint/2010/main" val="12260380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919" y="2046817"/>
            <a:ext cx="5389723" cy="853016"/>
          </a:xfrm>
          <a:prstGeom prst="rect">
            <a:avLst/>
          </a:prstGeom>
        </p:spPr>
        <p:txBody>
          <a:bodyPr anchor="b"/>
          <a:lstStyle>
            <a:lvl1pPr marL="0" indent="0">
              <a:buNone/>
              <a:defRPr sz="2399" b="1"/>
            </a:lvl1pPr>
            <a:lvl2pPr marL="457127" indent="0">
              <a:buNone/>
              <a:defRPr sz="2024" b="1"/>
            </a:lvl2pPr>
            <a:lvl3pPr marL="914255" indent="0">
              <a:buNone/>
              <a:defRPr sz="1799" b="1"/>
            </a:lvl3pPr>
            <a:lvl4pPr marL="1371382" indent="0">
              <a:buNone/>
              <a:defRPr sz="1574" b="1"/>
            </a:lvl4pPr>
            <a:lvl5pPr marL="1828509" indent="0">
              <a:buNone/>
              <a:defRPr sz="1574" b="1"/>
            </a:lvl5pPr>
            <a:lvl6pPr marL="2285637" indent="0">
              <a:buNone/>
              <a:defRPr sz="1574" b="1"/>
            </a:lvl6pPr>
            <a:lvl7pPr marL="2742764" indent="0">
              <a:buNone/>
              <a:defRPr sz="1574" b="1"/>
            </a:lvl7pPr>
            <a:lvl8pPr marL="3199893" indent="0">
              <a:buNone/>
              <a:defRPr sz="1574" b="1"/>
            </a:lvl8pPr>
            <a:lvl9pPr marL="3657020" indent="0">
              <a:buNone/>
              <a:defRPr sz="1574" b="1"/>
            </a:lvl9pPr>
          </a:lstStyle>
          <a:p>
            <a:pPr lvl="0"/>
            <a:r>
              <a:rPr lang="zh-CN" altLang="en-US" smtClean="0"/>
              <a:t>单击此处编辑母版文本样式</a:t>
            </a:r>
          </a:p>
        </p:txBody>
      </p:sp>
      <p:sp>
        <p:nvSpPr>
          <p:cNvPr id="4" name="Content Placeholder 3"/>
          <p:cNvSpPr>
            <a:spLocks noGrp="1"/>
          </p:cNvSpPr>
          <p:nvPr>
            <p:ph sz="half" idx="2"/>
          </p:nvPr>
        </p:nvSpPr>
        <p:spPr>
          <a:xfrm>
            <a:off x="609919" y="2899834"/>
            <a:ext cx="5389723" cy="5268384"/>
          </a:xfrm>
          <a:prstGeom prst="rect">
            <a:avLst/>
          </a:prstGeom>
        </p:spPr>
        <p:txBody>
          <a:bodyPr/>
          <a:lstStyle>
            <a:lvl1pPr>
              <a:defRPr sz="2399"/>
            </a:lvl1pPr>
            <a:lvl2pPr>
              <a:defRPr sz="2024"/>
            </a:lvl2pPr>
            <a:lvl3pPr>
              <a:defRPr sz="1799"/>
            </a:lvl3pPr>
            <a:lvl4pPr>
              <a:defRPr sz="1574"/>
            </a:lvl4pPr>
            <a:lvl5pPr>
              <a:defRPr sz="1574"/>
            </a:lvl5pPr>
            <a:lvl6pPr>
              <a:defRPr sz="1574"/>
            </a:lvl6pPr>
            <a:lvl7pPr>
              <a:defRPr sz="1574"/>
            </a:lvl7pPr>
            <a:lvl8pPr>
              <a:defRPr sz="1574"/>
            </a:lvl8pPr>
            <a:lvl9pPr>
              <a:defRPr sz="157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6196594" y="2046817"/>
            <a:ext cx="5391840" cy="853016"/>
          </a:xfrm>
          <a:prstGeom prst="rect">
            <a:avLst/>
          </a:prstGeom>
        </p:spPr>
        <p:txBody>
          <a:bodyPr anchor="b"/>
          <a:lstStyle>
            <a:lvl1pPr marL="0" indent="0">
              <a:buNone/>
              <a:defRPr sz="2399" b="1"/>
            </a:lvl1pPr>
            <a:lvl2pPr marL="457127" indent="0">
              <a:buNone/>
              <a:defRPr sz="2024" b="1"/>
            </a:lvl2pPr>
            <a:lvl3pPr marL="914255" indent="0">
              <a:buNone/>
              <a:defRPr sz="1799" b="1"/>
            </a:lvl3pPr>
            <a:lvl4pPr marL="1371382" indent="0">
              <a:buNone/>
              <a:defRPr sz="1574" b="1"/>
            </a:lvl4pPr>
            <a:lvl5pPr marL="1828509" indent="0">
              <a:buNone/>
              <a:defRPr sz="1574" b="1"/>
            </a:lvl5pPr>
            <a:lvl6pPr marL="2285637" indent="0">
              <a:buNone/>
              <a:defRPr sz="1574" b="1"/>
            </a:lvl6pPr>
            <a:lvl7pPr marL="2742764" indent="0">
              <a:buNone/>
              <a:defRPr sz="1574" b="1"/>
            </a:lvl7pPr>
            <a:lvl8pPr marL="3199893" indent="0">
              <a:buNone/>
              <a:defRPr sz="1574" b="1"/>
            </a:lvl8pPr>
            <a:lvl9pPr marL="3657020" indent="0">
              <a:buNone/>
              <a:defRPr sz="1574" b="1"/>
            </a:lvl9pPr>
          </a:lstStyle>
          <a:p>
            <a:pPr lvl="0"/>
            <a:r>
              <a:rPr lang="zh-CN" altLang="en-US" smtClean="0"/>
              <a:t>单击此处编辑母版文本样式</a:t>
            </a:r>
          </a:p>
        </p:txBody>
      </p:sp>
      <p:sp>
        <p:nvSpPr>
          <p:cNvPr id="6" name="Content Placeholder 5"/>
          <p:cNvSpPr>
            <a:spLocks noGrp="1"/>
          </p:cNvSpPr>
          <p:nvPr>
            <p:ph sz="quarter" idx="4"/>
          </p:nvPr>
        </p:nvSpPr>
        <p:spPr>
          <a:xfrm>
            <a:off x="6196594" y="2899834"/>
            <a:ext cx="5391840" cy="5268384"/>
          </a:xfrm>
          <a:prstGeom prst="rect">
            <a:avLst/>
          </a:prstGeom>
        </p:spPr>
        <p:txBody>
          <a:bodyPr/>
          <a:lstStyle>
            <a:lvl1pPr>
              <a:defRPr sz="2399"/>
            </a:lvl1pPr>
            <a:lvl2pPr>
              <a:defRPr sz="2024"/>
            </a:lvl2pPr>
            <a:lvl3pPr>
              <a:defRPr sz="1799"/>
            </a:lvl3pPr>
            <a:lvl4pPr>
              <a:defRPr sz="1574"/>
            </a:lvl4pPr>
            <a:lvl5pPr>
              <a:defRPr sz="1574"/>
            </a:lvl5pPr>
            <a:lvl6pPr>
              <a:defRPr sz="1574"/>
            </a:lvl6pPr>
            <a:lvl7pPr>
              <a:defRPr sz="1574"/>
            </a:lvl7pPr>
            <a:lvl8pPr>
              <a:defRPr sz="1574"/>
            </a:lvl8pPr>
            <a:lvl9pPr>
              <a:defRPr sz="157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r>
              <a:rPr lang="zh-CN" altLang="en-US" smtClean="0"/>
              <a:t>课件制作人：谢钧  谢希仁</a:t>
            </a:r>
            <a:endParaRPr lang="zh-CN" altLang="en-US"/>
          </a:p>
        </p:txBody>
      </p:sp>
      <p:sp>
        <p:nvSpPr>
          <p:cNvPr id="9" name="Slide Number Placeholder 8"/>
          <p:cNvSpPr>
            <a:spLocks noGrp="1"/>
          </p:cNvSpPr>
          <p:nvPr>
            <p:ph type="sldNum" sz="quarter" idx="12"/>
          </p:nvPr>
        </p:nvSpPr>
        <p:spPr/>
        <p:txBody>
          <a:bodyPr/>
          <a:lstStyle/>
          <a:p>
            <a:fld id="{7AD3FD27-F8FF-4105-9AA2-511E3EE4559A}" type="slidenum">
              <a:rPr lang="en-US" altLang="zh-CN" smtClean="0"/>
              <a:pPr/>
              <a:t>‹#›</a:t>
            </a:fld>
            <a:endParaRPr lang="en-US" altLang="zh-CN"/>
          </a:p>
        </p:txBody>
      </p:sp>
    </p:spTree>
    <p:extLst>
      <p:ext uri="{BB962C8B-B14F-4D97-AF65-F5344CB8AC3E}">
        <p14:creationId xmlns:p14="http://schemas.microsoft.com/office/powerpoint/2010/main" val="31514407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r>
              <a:rPr lang="zh-CN" altLang="en-US" smtClean="0"/>
              <a:t>课件制作人：谢钧  谢希仁</a:t>
            </a:r>
            <a:endParaRPr lang="zh-CN" altLang="en-US"/>
          </a:p>
        </p:txBody>
      </p:sp>
      <p:sp>
        <p:nvSpPr>
          <p:cNvPr id="4" name="Slide Number Placeholder 3"/>
          <p:cNvSpPr>
            <a:spLocks noGrp="1"/>
          </p:cNvSpPr>
          <p:nvPr>
            <p:ph type="sldNum" sz="quarter" idx="12"/>
          </p:nvPr>
        </p:nvSpPr>
        <p:spPr/>
        <p:txBody>
          <a:bodyPr/>
          <a:lstStyle/>
          <a:p>
            <a:fld id="{2A3A5126-86E1-4E77-9303-7E9271296E99}" type="slidenum">
              <a:rPr lang="en-US" altLang="zh-CN" smtClean="0"/>
              <a:pPr/>
              <a:t>‹#›</a:t>
            </a:fld>
            <a:endParaRPr lang="en-US" altLang="zh-CN"/>
          </a:p>
        </p:txBody>
      </p:sp>
    </p:spTree>
    <p:extLst>
      <p:ext uri="{BB962C8B-B14F-4D97-AF65-F5344CB8AC3E}">
        <p14:creationId xmlns:p14="http://schemas.microsoft.com/office/powerpoint/2010/main" val="27033087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921" y="364067"/>
            <a:ext cx="4013173" cy="1549400"/>
          </a:xfrm>
          <a:prstGeom prst="rect">
            <a:avLst/>
          </a:prstGeom>
        </p:spPr>
        <p:txBody>
          <a:bodyPr anchor="b"/>
          <a:lstStyle>
            <a:lvl1pPr algn="l">
              <a:defRPr sz="2024" b="1"/>
            </a:lvl1pPr>
          </a:lstStyle>
          <a:p>
            <a:r>
              <a:rPr lang="zh-CN" altLang="en-US" smtClean="0"/>
              <a:t>单击此处编辑母版标题样式</a:t>
            </a:r>
            <a:endParaRPr lang="en-US"/>
          </a:p>
        </p:txBody>
      </p:sp>
      <p:sp>
        <p:nvSpPr>
          <p:cNvPr id="3" name="Content Placeholder 2"/>
          <p:cNvSpPr>
            <a:spLocks noGrp="1"/>
          </p:cNvSpPr>
          <p:nvPr>
            <p:ph idx="1"/>
          </p:nvPr>
        </p:nvSpPr>
        <p:spPr>
          <a:xfrm>
            <a:off x="4769218" y="364072"/>
            <a:ext cx="6819216" cy="7804151"/>
          </a:xfrm>
          <a:prstGeom prst="rect">
            <a:avLst/>
          </a:prstGeom>
        </p:spPr>
        <p:txBody>
          <a:bodyPr/>
          <a:lstStyle>
            <a:lvl1pPr>
              <a:defRPr sz="3223"/>
            </a:lvl1pPr>
            <a:lvl2pPr>
              <a:defRPr sz="2774"/>
            </a:lvl2pPr>
            <a:lvl3pPr>
              <a:defRPr sz="2399"/>
            </a:lvl3pPr>
            <a:lvl4pPr>
              <a:defRPr sz="2024"/>
            </a:lvl4pPr>
            <a:lvl5pPr>
              <a:defRPr sz="2024"/>
            </a:lvl5pPr>
            <a:lvl6pPr>
              <a:defRPr sz="2024"/>
            </a:lvl6pPr>
            <a:lvl7pPr>
              <a:defRPr sz="2024"/>
            </a:lvl7pPr>
            <a:lvl8pPr>
              <a:defRPr sz="2024"/>
            </a:lvl8pPr>
            <a:lvl9pPr>
              <a:defRPr sz="2024"/>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609921" y="1913471"/>
            <a:ext cx="4013173" cy="6254751"/>
          </a:xfrm>
          <a:prstGeom prst="rect">
            <a:avLst/>
          </a:prstGeom>
        </p:spPr>
        <p:txBody>
          <a:bodyPr/>
          <a:lstStyle>
            <a:lvl1pPr marL="0" indent="0">
              <a:buNone/>
              <a:defRPr sz="1424"/>
            </a:lvl1pPr>
            <a:lvl2pPr marL="457127" indent="0">
              <a:buNone/>
              <a:defRPr sz="1199"/>
            </a:lvl2pPr>
            <a:lvl3pPr marL="914255" indent="0">
              <a:buNone/>
              <a:defRPr sz="974"/>
            </a:lvl3pPr>
            <a:lvl4pPr marL="1371382" indent="0">
              <a:buNone/>
              <a:defRPr sz="900"/>
            </a:lvl4pPr>
            <a:lvl5pPr marL="1828509" indent="0">
              <a:buNone/>
              <a:defRPr sz="900"/>
            </a:lvl5pPr>
            <a:lvl6pPr marL="2285637" indent="0">
              <a:buNone/>
              <a:defRPr sz="900"/>
            </a:lvl6pPr>
            <a:lvl7pPr marL="2742764" indent="0">
              <a:buNone/>
              <a:defRPr sz="900"/>
            </a:lvl7pPr>
            <a:lvl8pPr marL="3199893" indent="0">
              <a:buNone/>
              <a:defRPr sz="900"/>
            </a:lvl8pPr>
            <a:lvl9pPr marL="365702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fld id="{D77685CC-2FEE-4A4B-AA1B-BF131E310EEF}" type="slidenum">
              <a:rPr lang="en-US" altLang="zh-CN" smtClean="0"/>
              <a:pPr/>
              <a:t>‹#›</a:t>
            </a:fld>
            <a:endParaRPr lang="en-US" altLang="zh-CN"/>
          </a:p>
        </p:txBody>
      </p:sp>
    </p:spTree>
    <p:extLst>
      <p:ext uri="{BB962C8B-B14F-4D97-AF65-F5344CB8AC3E}">
        <p14:creationId xmlns:p14="http://schemas.microsoft.com/office/powerpoint/2010/main" val="9973372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0804"/>
            <a:ext cx="7319010" cy="755651"/>
          </a:xfrm>
          <a:prstGeom prst="rect">
            <a:avLst/>
          </a:prstGeom>
        </p:spPr>
        <p:txBody>
          <a:bodyPr anchor="b"/>
          <a:lstStyle>
            <a:lvl1pPr algn="l">
              <a:defRPr sz="2024"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90962" y="817034"/>
            <a:ext cx="7319010" cy="5486400"/>
          </a:xfrm>
          <a:prstGeom prst="rect">
            <a:avLst/>
          </a:prstGeom>
        </p:spPr>
        <p:txBody>
          <a:bodyPr/>
          <a:lstStyle>
            <a:lvl1pPr marL="0" indent="0">
              <a:buNone/>
              <a:defRPr sz="3223"/>
            </a:lvl1pPr>
            <a:lvl2pPr marL="457127" indent="0">
              <a:buNone/>
              <a:defRPr sz="2774"/>
            </a:lvl2pPr>
            <a:lvl3pPr marL="914255" indent="0">
              <a:buNone/>
              <a:defRPr sz="2399"/>
            </a:lvl3pPr>
            <a:lvl4pPr marL="1371382" indent="0">
              <a:buNone/>
              <a:defRPr sz="2024"/>
            </a:lvl4pPr>
            <a:lvl5pPr marL="1828509" indent="0">
              <a:buNone/>
              <a:defRPr sz="2024"/>
            </a:lvl5pPr>
            <a:lvl6pPr marL="2285637" indent="0">
              <a:buNone/>
              <a:defRPr sz="2024"/>
            </a:lvl6pPr>
            <a:lvl7pPr marL="2742764" indent="0">
              <a:buNone/>
              <a:defRPr sz="2024"/>
            </a:lvl7pPr>
            <a:lvl8pPr marL="3199893" indent="0">
              <a:buNone/>
              <a:defRPr sz="2024"/>
            </a:lvl8pPr>
            <a:lvl9pPr marL="3657020" indent="0">
              <a:buNone/>
              <a:defRPr sz="2024"/>
            </a:lvl9pPr>
          </a:lstStyle>
          <a:p>
            <a:r>
              <a:rPr lang="zh-CN" altLang="en-US" smtClean="0"/>
              <a:t>单击图标添加图片</a:t>
            </a:r>
            <a:endParaRPr lang="en-US"/>
          </a:p>
        </p:txBody>
      </p:sp>
      <p:sp>
        <p:nvSpPr>
          <p:cNvPr id="4" name="Text Placeholder 3"/>
          <p:cNvSpPr>
            <a:spLocks noGrp="1"/>
          </p:cNvSpPr>
          <p:nvPr>
            <p:ph type="body" sz="half" idx="2"/>
          </p:nvPr>
        </p:nvSpPr>
        <p:spPr>
          <a:xfrm>
            <a:off x="2390962" y="7156451"/>
            <a:ext cx="7319010" cy="1073150"/>
          </a:xfrm>
          <a:prstGeom prst="rect">
            <a:avLst/>
          </a:prstGeom>
        </p:spPr>
        <p:txBody>
          <a:bodyPr/>
          <a:lstStyle>
            <a:lvl1pPr marL="0" indent="0">
              <a:buNone/>
              <a:defRPr sz="1424"/>
            </a:lvl1pPr>
            <a:lvl2pPr marL="457127" indent="0">
              <a:buNone/>
              <a:defRPr sz="1199"/>
            </a:lvl2pPr>
            <a:lvl3pPr marL="914255" indent="0">
              <a:buNone/>
              <a:defRPr sz="974"/>
            </a:lvl3pPr>
            <a:lvl4pPr marL="1371382" indent="0">
              <a:buNone/>
              <a:defRPr sz="900"/>
            </a:lvl4pPr>
            <a:lvl5pPr marL="1828509" indent="0">
              <a:buNone/>
              <a:defRPr sz="900"/>
            </a:lvl5pPr>
            <a:lvl6pPr marL="2285637" indent="0">
              <a:buNone/>
              <a:defRPr sz="900"/>
            </a:lvl6pPr>
            <a:lvl7pPr marL="2742764" indent="0">
              <a:buNone/>
              <a:defRPr sz="900"/>
            </a:lvl7pPr>
            <a:lvl8pPr marL="3199893" indent="0">
              <a:buNone/>
              <a:defRPr sz="900"/>
            </a:lvl8pPr>
            <a:lvl9pPr marL="365702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fld id="{1E0F6D5D-03B3-4F9C-B68D-4343A2DFD942}" type="slidenum">
              <a:rPr lang="en-US" altLang="zh-CN" smtClean="0"/>
              <a:pPr/>
              <a:t>‹#›</a:t>
            </a:fld>
            <a:endParaRPr lang="en-US" altLang="zh-CN"/>
          </a:p>
        </p:txBody>
      </p:sp>
    </p:spTree>
    <p:extLst>
      <p:ext uri="{BB962C8B-B14F-4D97-AF65-F5344CB8AC3E}">
        <p14:creationId xmlns:p14="http://schemas.microsoft.com/office/powerpoint/2010/main" val="25601519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5138"/>
            <a:ext cx="2846282" cy="486833"/>
          </a:xfrm>
          <a:prstGeom prst="rect">
            <a:avLst/>
          </a:prstGeom>
        </p:spPr>
        <p:txBody>
          <a:bodyPr vert="horz" lIns="121963" tIns="60981" rIns="121963" bIns="60981" rtlCol="0" anchor="ctr"/>
          <a:lstStyle>
            <a:lvl1pPr algn="l">
              <a:defRPr sz="1199">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4167771" y="8475138"/>
            <a:ext cx="3862811" cy="486833"/>
          </a:xfrm>
          <a:prstGeom prst="rect">
            <a:avLst/>
          </a:prstGeom>
        </p:spPr>
        <p:txBody>
          <a:bodyPr vert="horz" lIns="121963" tIns="60981" rIns="121963" bIns="60981" rtlCol="0" anchor="ctr"/>
          <a:lstStyle>
            <a:lvl1pPr algn="ctr">
              <a:defRPr sz="1199">
                <a:solidFill>
                  <a:schemeClr val="tx1">
                    <a:tint val="75000"/>
                  </a:schemeClr>
                </a:solidFill>
              </a:defRPr>
            </a:lvl1pPr>
          </a:lstStyle>
          <a:p>
            <a:r>
              <a:rPr lang="zh-CN" altLang="en-US" smtClean="0"/>
              <a:t>课件制作人：谢钧  谢希仁</a:t>
            </a:r>
            <a:endParaRPr lang="zh-CN" altLang="en-US"/>
          </a:p>
        </p:txBody>
      </p:sp>
      <p:sp>
        <p:nvSpPr>
          <p:cNvPr id="6" name="Slide Number Placeholder 5"/>
          <p:cNvSpPr>
            <a:spLocks noGrp="1"/>
          </p:cNvSpPr>
          <p:nvPr>
            <p:ph type="sldNum" sz="quarter" idx="4"/>
          </p:nvPr>
        </p:nvSpPr>
        <p:spPr>
          <a:xfrm>
            <a:off x="8742152" y="8475138"/>
            <a:ext cx="2846282" cy="486833"/>
          </a:xfrm>
          <a:prstGeom prst="rect">
            <a:avLst/>
          </a:prstGeom>
        </p:spPr>
        <p:txBody>
          <a:bodyPr vert="horz" lIns="121963" tIns="60981" rIns="121963" bIns="60981" rtlCol="0" anchor="ctr"/>
          <a:lstStyle>
            <a:lvl1pPr algn="r">
              <a:defRPr sz="1199">
                <a:solidFill>
                  <a:schemeClr val="tx1">
                    <a:tint val="75000"/>
                  </a:schemeClr>
                </a:solidFill>
              </a:defRPr>
            </a:lvl1pPr>
          </a:lstStyle>
          <a:p>
            <a:fld id="{72DA7AD7-98BB-4699-93F2-4DD32F0E2511}" type="slidenum">
              <a:rPr lang="en-US" altLang="zh-CN" smtClean="0"/>
              <a:pPr/>
              <a:t>‹#›</a:t>
            </a:fld>
            <a:endParaRPr lang="en-US" altLang="zh-CN"/>
          </a:p>
        </p:txBody>
      </p:sp>
      <p:sp>
        <p:nvSpPr>
          <p:cNvPr id="21" name="Text Placeholder 2"/>
          <p:cNvSpPr>
            <a:spLocks noGrp="1"/>
          </p:cNvSpPr>
          <p:nvPr>
            <p:ph type="body" idx="1"/>
          </p:nvPr>
        </p:nvSpPr>
        <p:spPr>
          <a:xfrm>
            <a:off x="609521" y="1143533"/>
            <a:ext cx="10971373" cy="4999211"/>
          </a:xfrm>
          <a:prstGeom prst="rect">
            <a:avLst/>
          </a:prstGeom>
        </p:spPr>
        <p:txBody>
          <a:bodyPr vert="horz" lIns="121917" tIns="60958" rIns="121917" bIns="6095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4" name="矩形 23"/>
          <p:cNvSpPr/>
          <p:nvPr/>
        </p:nvSpPr>
        <p:spPr>
          <a:xfrm>
            <a:off x="0" y="332579"/>
            <a:ext cx="12198350" cy="4319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25" name="矩形 24"/>
          <p:cNvSpPr/>
          <p:nvPr/>
        </p:nvSpPr>
        <p:spPr>
          <a:xfrm>
            <a:off x="0" y="764531"/>
            <a:ext cx="1219835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26" name="椭圆 25"/>
          <p:cNvSpPr/>
          <p:nvPr/>
        </p:nvSpPr>
        <p:spPr>
          <a:xfrm>
            <a:off x="11280778" y="330035"/>
            <a:ext cx="485233" cy="48512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b="0" dirty="0">
              <a:latin typeface="微软雅黑" pitchFamily="34" charset="-122"/>
              <a:ea typeface="微软雅黑" pitchFamily="34" charset="-122"/>
            </a:endParaRPr>
          </a:p>
        </p:txBody>
      </p:sp>
      <p:sp>
        <p:nvSpPr>
          <p:cNvPr id="27" name="TextBox 15"/>
          <p:cNvSpPr txBox="1"/>
          <p:nvPr/>
        </p:nvSpPr>
        <p:spPr>
          <a:xfrm>
            <a:off x="11283363" y="441991"/>
            <a:ext cx="483393" cy="184538"/>
          </a:xfrm>
          <a:prstGeom prst="rect">
            <a:avLst/>
          </a:prstGeom>
          <a:noFill/>
        </p:spPr>
        <p:txBody>
          <a:bodyPr wrap="square" lIns="0" tIns="0" rIns="0" bIns="0" rtlCol="0">
            <a:spAutoFit/>
          </a:bodyPr>
          <a:lstStyle/>
          <a:p>
            <a:pPr algn="ctr"/>
            <a:fld id="{2EEF1883-7A0E-4F66-9932-E581691AD397}" type="slidenum">
              <a:rPr lang="zh-CN" altLang="en-US" sz="1199"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199"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1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p:nvSpPr>
        <p:spPr>
          <a:xfrm>
            <a:off x="7927977" y="332579"/>
            <a:ext cx="2819400" cy="4319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49" b="0" dirty="0" smtClean="0">
                <a:latin typeface="微软雅黑" pitchFamily="34" charset="-122"/>
                <a:ea typeface="微软雅黑" pitchFamily="34" charset="-122"/>
              </a:rPr>
              <a:t>第 </a:t>
            </a:r>
            <a:r>
              <a:rPr lang="en-US" altLang="zh-CN" sz="1349" b="0" dirty="0" smtClean="0">
                <a:latin typeface="微软雅黑" pitchFamily="34" charset="-122"/>
                <a:ea typeface="微软雅黑" pitchFamily="34" charset="-122"/>
              </a:rPr>
              <a:t>6 </a:t>
            </a:r>
            <a:r>
              <a:rPr lang="zh-CN" altLang="en-US" sz="1349" b="0" dirty="0" smtClean="0">
                <a:latin typeface="微软雅黑" pitchFamily="34" charset="-122"/>
                <a:ea typeface="微软雅黑" pitchFamily="34" charset="-122"/>
              </a:rPr>
              <a:t>章  网络应用</a:t>
            </a:r>
          </a:p>
        </p:txBody>
      </p:sp>
      <p:sp>
        <p:nvSpPr>
          <p:cNvPr id="20" name="Title Placeholder 1"/>
          <p:cNvSpPr>
            <a:spLocks noGrp="1"/>
          </p:cNvSpPr>
          <p:nvPr>
            <p:ph type="title"/>
          </p:nvPr>
        </p:nvSpPr>
        <p:spPr>
          <a:xfrm>
            <a:off x="772943" y="362754"/>
            <a:ext cx="5305686" cy="399867"/>
          </a:xfrm>
          <a:prstGeom prst="rect">
            <a:avLst/>
          </a:prstGeom>
        </p:spPr>
        <p:txBody>
          <a:bodyPr vert="horz" lIns="121917" tIns="60958" rIns="121917" bIns="60958" rtlCol="0" anchor="ctr">
            <a:noAutofit/>
          </a:bodyPr>
          <a:lstStyle/>
          <a:p>
            <a:r>
              <a:rPr lang="zh-CN" altLang="en-US" smtClean="0"/>
              <a:t>单击此处编辑母版标题样式</a:t>
            </a:r>
            <a:endParaRPr lang="en-US" dirty="0"/>
          </a:p>
        </p:txBody>
      </p:sp>
      <p:sp>
        <p:nvSpPr>
          <p:cNvPr id="40" name="等腰三角形 39">
            <a:hlinkClick r:id="" action="ppaction://hlinkshowjump?jump=previousslide"/>
          </p:cNvPr>
          <p:cNvSpPr/>
          <p:nvPr/>
        </p:nvSpPr>
        <p:spPr>
          <a:xfrm rot="5400000" flipH="1">
            <a:off x="385429" y="517644"/>
            <a:ext cx="98640" cy="101149"/>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99"/>
          </a:p>
        </p:txBody>
      </p:sp>
      <p:sp>
        <p:nvSpPr>
          <p:cNvPr id="41" name="等腰三角形 40">
            <a:hlinkClick r:id="" action="ppaction://hlinkshowjump?jump=previousslide"/>
          </p:cNvPr>
          <p:cNvSpPr/>
          <p:nvPr/>
        </p:nvSpPr>
        <p:spPr>
          <a:xfrm rot="5400000" flipH="1">
            <a:off x="525128" y="517644"/>
            <a:ext cx="98640" cy="101149"/>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99"/>
          </a:p>
        </p:txBody>
      </p:sp>
      <p:sp>
        <p:nvSpPr>
          <p:cNvPr id="42" name="等腰三角形 41">
            <a:hlinkClick r:id="" action="ppaction://hlinkshowjump?jump=previousslide"/>
          </p:cNvPr>
          <p:cNvSpPr/>
          <p:nvPr/>
        </p:nvSpPr>
        <p:spPr>
          <a:xfrm rot="5400000" flipH="1">
            <a:off x="658479" y="517644"/>
            <a:ext cx="98640" cy="101149"/>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99"/>
          </a:p>
        </p:txBody>
      </p:sp>
    </p:spTree>
    <p:extLst>
      <p:ext uri="{BB962C8B-B14F-4D97-AF65-F5344CB8AC3E}">
        <p14:creationId xmlns:p14="http://schemas.microsoft.com/office/powerpoint/2010/main" val="23133714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iming>
    <p:tnLst>
      <p:par>
        <p:cTn id="1" dur="indefinite" restart="never" nodeType="tmRoot"/>
      </p:par>
    </p:tnLst>
  </p:timing>
  <p:hf sldNum="0" hdr="0" dt="0"/>
  <p:txStyles>
    <p:titleStyle>
      <a:lvl1pPr algn="l" defTabSz="914255" rtl="0" eaLnBrk="1" latinLnBrk="0" hangingPunct="1">
        <a:spcBef>
          <a:spcPct val="0"/>
        </a:spcBef>
        <a:buNone/>
        <a:defRPr sz="1649" kern="1200">
          <a:solidFill>
            <a:schemeClr val="bg1"/>
          </a:solidFill>
          <a:latin typeface="+mj-lt"/>
          <a:ea typeface="+mj-ea"/>
          <a:cs typeface="+mj-cs"/>
        </a:defRPr>
      </a:lvl1pPr>
    </p:titleStyle>
    <p:bodyStyle>
      <a:lvl1pPr marL="342845" indent="-342845" algn="l" defTabSz="914255" rtl="0" eaLnBrk="1" latinLnBrk="0" hangingPunct="1">
        <a:spcBef>
          <a:spcPct val="20000"/>
        </a:spcBef>
        <a:buSzPct val="80000"/>
        <a:buFont typeface="Wingdings" pitchFamily="2" charset="2"/>
        <a:buChar char="l"/>
        <a:defRPr sz="1499" kern="1200">
          <a:solidFill>
            <a:schemeClr val="tx1">
              <a:lumMod val="75000"/>
              <a:lumOff val="25000"/>
            </a:schemeClr>
          </a:solidFill>
          <a:latin typeface="+mn-lt"/>
          <a:ea typeface="+mn-ea"/>
          <a:cs typeface="+mn-cs"/>
        </a:defRPr>
      </a:lvl1pPr>
      <a:lvl2pPr marL="742833" indent="-285704" algn="l" defTabSz="914255" rtl="0" eaLnBrk="1" latinLnBrk="0" hangingPunct="1">
        <a:spcBef>
          <a:spcPct val="20000"/>
        </a:spcBef>
        <a:buFont typeface="Arial" pitchFamily="34" charset="0"/>
        <a:buChar char="–"/>
        <a:defRPr sz="1349" kern="1200">
          <a:solidFill>
            <a:schemeClr val="tx1">
              <a:lumMod val="75000"/>
              <a:lumOff val="25000"/>
            </a:schemeClr>
          </a:solidFill>
          <a:latin typeface="+mn-lt"/>
          <a:ea typeface="+mn-ea"/>
          <a:cs typeface="+mn-cs"/>
        </a:defRPr>
      </a:lvl2pPr>
      <a:lvl3pPr marL="1142819" indent="-228564" algn="l" defTabSz="914255" rtl="0" eaLnBrk="1" latinLnBrk="0" hangingPunct="1">
        <a:spcBef>
          <a:spcPct val="20000"/>
        </a:spcBef>
        <a:buFont typeface="Arial" pitchFamily="34" charset="0"/>
        <a:buChar char="•"/>
        <a:defRPr sz="1349" kern="1200">
          <a:solidFill>
            <a:schemeClr val="tx1"/>
          </a:solidFill>
          <a:latin typeface="+mn-lt"/>
          <a:ea typeface="+mn-ea"/>
          <a:cs typeface="+mn-cs"/>
        </a:defRPr>
      </a:lvl3pPr>
      <a:lvl4pPr marL="1599947" indent="-228564" algn="l" defTabSz="914255" rtl="0" eaLnBrk="1" latinLnBrk="0" hangingPunct="1">
        <a:spcBef>
          <a:spcPct val="20000"/>
        </a:spcBef>
        <a:buFont typeface="Arial" pitchFamily="34" charset="0"/>
        <a:buChar char="–"/>
        <a:defRPr sz="1349" kern="1200">
          <a:solidFill>
            <a:schemeClr val="tx1"/>
          </a:solidFill>
          <a:latin typeface="+mn-lt"/>
          <a:ea typeface="+mn-ea"/>
          <a:cs typeface="+mn-cs"/>
        </a:defRPr>
      </a:lvl4pPr>
      <a:lvl5pPr marL="2057073" indent="-228564" algn="l" defTabSz="914255" rtl="0" eaLnBrk="1" latinLnBrk="0" hangingPunct="1">
        <a:spcBef>
          <a:spcPct val="20000"/>
        </a:spcBef>
        <a:buFont typeface="Arial" pitchFamily="34" charset="0"/>
        <a:buChar char="»"/>
        <a:defRPr sz="1349" kern="1200">
          <a:solidFill>
            <a:schemeClr val="tx1"/>
          </a:solidFill>
          <a:latin typeface="+mn-lt"/>
          <a:ea typeface="+mn-ea"/>
          <a:cs typeface="+mn-cs"/>
        </a:defRPr>
      </a:lvl5pPr>
      <a:lvl6pPr marL="2514201"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329"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456"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583"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9pPr>
    </p:bodyStyle>
    <p:otherStyle>
      <a:defPPr>
        <a:defRPr lang="en-US"/>
      </a:defPPr>
      <a:lvl1pPr marL="0" algn="l" defTabSz="914255" rtl="0" eaLnBrk="1" latinLnBrk="0" hangingPunct="1">
        <a:defRPr sz="1799" kern="1200">
          <a:solidFill>
            <a:schemeClr val="tx1"/>
          </a:solidFill>
          <a:latin typeface="+mn-lt"/>
          <a:ea typeface="+mn-ea"/>
          <a:cs typeface="+mn-cs"/>
        </a:defRPr>
      </a:lvl1pPr>
      <a:lvl2pPr marL="457127" algn="l" defTabSz="914255" rtl="0" eaLnBrk="1" latinLnBrk="0" hangingPunct="1">
        <a:defRPr sz="1799" kern="1200">
          <a:solidFill>
            <a:schemeClr val="tx1"/>
          </a:solidFill>
          <a:latin typeface="+mn-lt"/>
          <a:ea typeface="+mn-ea"/>
          <a:cs typeface="+mn-cs"/>
        </a:defRPr>
      </a:lvl2pPr>
      <a:lvl3pPr marL="914255" algn="l" defTabSz="914255" rtl="0" eaLnBrk="1" latinLnBrk="0" hangingPunct="1">
        <a:defRPr sz="1799" kern="1200">
          <a:solidFill>
            <a:schemeClr val="tx1"/>
          </a:solidFill>
          <a:latin typeface="+mn-lt"/>
          <a:ea typeface="+mn-ea"/>
          <a:cs typeface="+mn-cs"/>
        </a:defRPr>
      </a:lvl3pPr>
      <a:lvl4pPr marL="1371382" algn="l" defTabSz="914255" rtl="0" eaLnBrk="1" latinLnBrk="0" hangingPunct="1">
        <a:defRPr sz="1799" kern="1200">
          <a:solidFill>
            <a:schemeClr val="tx1"/>
          </a:solidFill>
          <a:latin typeface="+mn-lt"/>
          <a:ea typeface="+mn-ea"/>
          <a:cs typeface="+mn-cs"/>
        </a:defRPr>
      </a:lvl4pPr>
      <a:lvl5pPr marL="1828509" algn="l" defTabSz="914255" rtl="0" eaLnBrk="1" latinLnBrk="0" hangingPunct="1">
        <a:defRPr sz="1799" kern="1200">
          <a:solidFill>
            <a:schemeClr val="tx1"/>
          </a:solidFill>
          <a:latin typeface="+mn-lt"/>
          <a:ea typeface="+mn-ea"/>
          <a:cs typeface="+mn-cs"/>
        </a:defRPr>
      </a:lvl5pPr>
      <a:lvl6pPr marL="2285637" algn="l" defTabSz="914255" rtl="0" eaLnBrk="1" latinLnBrk="0" hangingPunct="1">
        <a:defRPr sz="1799" kern="1200">
          <a:solidFill>
            <a:schemeClr val="tx1"/>
          </a:solidFill>
          <a:latin typeface="+mn-lt"/>
          <a:ea typeface="+mn-ea"/>
          <a:cs typeface="+mn-cs"/>
        </a:defRPr>
      </a:lvl6pPr>
      <a:lvl7pPr marL="2742764" algn="l" defTabSz="914255" rtl="0" eaLnBrk="1" latinLnBrk="0" hangingPunct="1">
        <a:defRPr sz="1799" kern="1200">
          <a:solidFill>
            <a:schemeClr val="tx1"/>
          </a:solidFill>
          <a:latin typeface="+mn-lt"/>
          <a:ea typeface="+mn-ea"/>
          <a:cs typeface="+mn-cs"/>
        </a:defRPr>
      </a:lvl7pPr>
      <a:lvl8pPr marL="3199893" algn="l" defTabSz="914255" rtl="0" eaLnBrk="1" latinLnBrk="0" hangingPunct="1">
        <a:defRPr sz="1799" kern="1200">
          <a:solidFill>
            <a:schemeClr val="tx1"/>
          </a:solidFill>
          <a:latin typeface="+mn-lt"/>
          <a:ea typeface="+mn-ea"/>
          <a:cs typeface="+mn-cs"/>
        </a:defRPr>
      </a:lvl8pPr>
      <a:lvl9pPr marL="3657020" algn="l" defTabSz="914255"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23.jpg"/></Relationships>
</file>

<file path=ppt/slides/_rels/slide1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0.wmf"/><Relationship Id="rId4" Type="http://schemas.openxmlformats.org/officeDocument/2006/relationships/oleObject" Target="../embeddings/oleObject12.bin"/></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0.wmf"/><Relationship Id="rId4" Type="http://schemas.openxmlformats.org/officeDocument/2006/relationships/oleObject" Target="../embeddings/oleObject13.bin"/></Relationships>
</file>

<file path=ppt/slides/_rels/slide1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0.wmf"/><Relationship Id="rId4" Type="http://schemas.openxmlformats.org/officeDocument/2006/relationships/oleObject" Target="../embeddings/oleObject14.bin"/></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notesSlide" Target="../notesSlides/notesSlide120.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6.bin"/><Relationship Id="rId5" Type="http://schemas.openxmlformats.org/officeDocument/2006/relationships/image" Target="../media/image10.wmf"/><Relationship Id="rId4" Type="http://schemas.openxmlformats.org/officeDocument/2006/relationships/oleObject" Target="../embeddings/oleObject15.bin"/></Relationships>
</file>

<file path=ppt/slides/_rels/slide15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notesSlide" Target="../notesSlides/notesSlide123.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0.wmf"/><Relationship Id="rId5" Type="http://schemas.openxmlformats.org/officeDocument/2006/relationships/oleObject" Target="../embeddings/oleObject17.bin"/><Relationship Id="rId4" Type="http://schemas.openxmlformats.org/officeDocument/2006/relationships/image" Target="../media/image30.jpeg"/><Relationship Id="rId9" Type="http://schemas.openxmlformats.org/officeDocument/2006/relationships/image" Target="../media/image2.png"/></Relationships>
</file>

<file path=ppt/slides/_rels/slide15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0.wmf"/><Relationship Id="rId4" Type="http://schemas.openxmlformats.org/officeDocument/2006/relationships/oleObject" Target="../embeddings/oleObject3.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0.w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0.wmf"/><Relationship Id="rId4" Type="http://schemas.openxmlformats.org/officeDocument/2006/relationships/oleObject" Target="../embeddings/oleObject6.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png"/><Relationship Id="rId5" Type="http://schemas.openxmlformats.org/officeDocument/2006/relationships/image" Target="../media/image10.wmf"/><Relationship Id="rId4" Type="http://schemas.openxmlformats.org/officeDocument/2006/relationships/oleObject" Target="../embeddings/oleObject7.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image" Target="../media/image10.wmf"/><Relationship Id="rId4" Type="http://schemas.openxmlformats.org/officeDocument/2006/relationships/oleObject" Target="../embeddings/oleObject8.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8000"/>
          </a:xfrm>
          <a:prstGeom prst="rect">
            <a:avLst/>
          </a:prstGeom>
        </p:spPr>
      </p:pic>
      <p:sp>
        <p:nvSpPr>
          <p:cNvPr id="17" name="TextBox 16"/>
          <p:cNvSpPr txBox="1"/>
          <p:nvPr/>
        </p:nvSpPr>
        <p:spPr>
          <a:xfrm>
            <a:off x="3901097" y="2310023"/>
            <a:ext cx="4560279" cy="492485"/>
          </a:xfrm>
          <a:prstGeom prst="rect">
            <a:avLst/>
          </a:prstGeom>
          <a:noFill/>
        </p:spPr>
        <p:txBody>
          <a:bodyPr wrap="square" lIns="121963" tIns="60981" rIns="121963" bIns="60981" rtlCol="0">
            <a:spAutoFit/>
          </a:bodyPr>
          <a:lstStyle/>
          <a:p>
            <a:r>
              <a:rPr lang="en-US" altLang="zh-CN" sz="2400" dirty="0" smtClean="0">
                <a:solidFill>
                  <a:schemeClr val="bg1"/>
                </a:solidFill>
                <a:latin typeface="+mn-ea"/>
                <a:ea typeface="+mn-ea"/>
              </a:rPr>
              <a:t>《</a:t>
            </a:r>
            <a:r>
              <a:rPr lang="zh-CN" altLang="en-US" sz="2400" dirty="0">
                <a:solidFill>
                  <a:schemeClr val="bg1"/>
                </a:solidFill>
                <a:latin typeface="+mn-ea"/>
                <a:ea typeface="+mn-ea"/>
              </a:rPr>
              <a:t>计算机网络教程（第 </a:t>
            </a:r>
            <a:r>
              <a:rPr lang="en-US" altLang="zh-CN" sz="2400" dirty="0" smtClean="0">
                <a:solidFill>
                  <a:schemeClr val="bg1"/>
                </a:solidFill>
                <a:latin typeface="+mn-ea"/>
                <a:ea typeface="+mn-ea"/>
              </a:rPr>
              <a:t>5 </a:t>
            </a:r>
            <a:r>
              <a:rPr lang="zh-CN" altLang="en-US" sz="2400" dirty="0">
                <a:solidFill>
                  <a:schemeClr val="bg1"/>
                </a:solidFill>
                <a:latin typeface="+mn-ea"/>
                <a:ea typeface="+mn-ea"/>
              </a:rPr>
              <a:t>版）</a:t>
            </a:r>
            <a:r>
              <a:rPr lang="en-US" altLang="zh-CN" sz="2400" dirty="0" smtClean="0">
                <a:solidFill>
                  <a:schemeClr val="bg1"/>
                </a:solidFill>
                <a:latin typeface="+mn-ea"/>
                <a:ea typeface="+mn-ea"/>
              </a:rPr>
              <a:t>》</a:t>
            </a:r>
            <a:endParaRPr lang="zh-CN" altLang="en-US" sz="2400" dirty="0">
              <a:solidFill>
                <a:schemeClr val="bg1"/>
              </a:solidFill>
              <a:latin typeface="+mn-ea"/>
              <a:ea typeface="+mn-ea"/>
            </a:endParaRPr>
          </a:p>
        </p:txBody>
      </p:sp>
      <p:sp>
        <p:nvSpPr>
          <p:cNvPr id="18" name="TextBox 17"/>
          <p:cNvSpPr txBox="1"/>
          <p:nvPr/>
        </p:nvSpPr>
        <p:spPr>
          <a:xfrm>
            <a:off x="4117975" y="1116396"/>
            <a:ext cx="2076056" cy="861617"/>
          </a:xfrm>
          <a:prstGeom prst="rect">
            <a:avLst/>
          </a:prstGeom>
          <a:solidFill>
            <a:srgbClr val="28A7E1"/>
          </a:solidFill>
        </p:spPr>
        <p:txBody>
          <a:bodyPr wrap="square" lIns="121963" tIns="60981" rIns="121963" bIns="60981" rtlCol="0">
            <a:spAutoFit/>
          </a:bodyPr>
          <a:lstStyle/>
          <a:p>
            <a:r>
              <a:rPr lang="zh-CN" altLang="en-US" sz="4800" dirty="0" smtClean="0">
                <a:solidFill>
                  <a:schemeClr val="bg1"/>
                </a:solidFill>
                <a:latin typeface="+mn-ea"/>
                <a:ea typeface="+mn-ea"/>
              </a:rPr>
              <a:t>第六章 </a:t>
            </a:r>
            <a:endParaRPr lang="zh-CN" altLang="en-US" sz="4800" dirty="0">
              <a:solidFill>
                <a:schemeClr val="bg1"/>
              </a:solidFill>
              <a:latin typeface="+mn-ea"/>
              <a:ea typeface="+mn-ea"/>
            </a:endParaRPr>
          </a:p>
        </p:txBody>
      </p:sp>
      <p:sp>
        <p:nvSpPr>
          <p:cNvPr id="19" name="TextBox 18"/>
          <p:cNvSpPr txBox="1"/>
          <p:nvPr/>
        </p:nvSpPr>
        <p:spPr>
          <a:xfrm>
            <a:off x="6254537" y="1368572"/>
            <a:ext cx="1946669" cy="615453"/>
          </a:xfrm>
          <a:prstGeom prst="rect">
            <a:avLst/>
          </a:prstGeom>
          <a:noFill/>
        </p:spPr>
        <p:txBody>
          <a:bodyPr wrap="square" lIns="121963" tIns="60981" rIns="121963" bIns="60981" rtlCol="0">
            <a:spAutoFit/>
          </a:bodyPr>
          <a:lstStyle/>
          <a:p>
            <a:r>
              <a:rPr lang="zh-CN" altLang="en-US" sz="3200" dirty="0">
                <a:solidFill>
                  <a:schemeClr val="bg1"/>
                </a:solidFill>
                <a:latin typeface="+mn-ea"/>
                <a:ea typeface="+mn-ea"/>
              </a:rPr>
              <a:t>网络应用</a:t>
            </a:r>
          </a:p>
        </p:txBody>
      </p:sp>
      <p:sp>
        <p:nvSpPr>
          <p:cNvPr id="20" name="TextBox 19"/>
          <p:cNvSpPr txBox="1"/>
          <p:nvPr/>
        </p:nvSpPr>
        <p:spPr>
          <a:xfrm>
            <a:off x="4325090" y="3518350"/>
            <a:ext cx="3548170" cy="492485"/>
          </a:xfrm>
          <a:prstGeom prst="rect">
            <a:avLst/>
          </a:prstGeom>
          <a:noFill/>
        </p:spPr>
        <p:txBody>
          <a:bodyPr wrap="square" lIns="121963" tIns="60981" rIns="121963" bIns="60981" rtlCol="0">
            <a:spAutoFit/>
          </a:bodyPr>
          <a:lstStyle/>
          <a:p>
            <a:pPr algn="ctr"/>
            <a:r>
              <a:rPr lang="zh-CN" altLang="en-US" sz="2400" dirty="0" smtClean="0">
                <a:solidFill>
                  <a:srgbClr val="00B0F0"/>
                </a:solidFill>
                <a:latin typeface="+mn-ea"/>
                <a:ea typeface="+mn-ea"/>
              </a:rPr>
              <a:t>人民邮电出版社</a:t>
            </a:r>
            <a:endParaRPr lang="zh-CN" altLang="en-US" sz="2400" dirty="0">
              <a:solidFill>
                <a:srgbClr val="00B0F0"/>
              </a:solidFill>
              <a:latin typeface="+mn-ea"/>
              <a:ea typeface="+mn-ea"/>
            </a:endParaRPr>
          </a:p>
        </p:txBody>
      </p:sp>
      <p:sp>
        <p:nvSpPr>
          <p:cNvPr id="22" name="矩形 21"/>
          <p:cNvSpPr/>
          <p:nvPr/>
        </p:nvSpPr>
        <p:spPr>
          <a:xfrm>
            <a:off x="2258147" y="2209801"/>
            <a:ext cx="7682056"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latin typeface="+mn-ea"/>
            </a:endParaRPr>
          </a:p>
        </p:txBody>
      </p:sp>
      <p:sp>
        <p:nvSpPr>
          <p:cNvPr id="26" name="矩形 25"/>
          <p:cNvSpPr/>
          <p:nvPr/>
        </p:nvSpPr>
        <p:spPr>
          <a:xfrm>
            <a:off x="2258147" y="4024088"/>
            <a:ext cx="7682056"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latin typeface="+mn-ea"/>
            </a:endParaRPr>
          </a:p>
        </p:txBody>
      </p:sp>
      <p:sp>
        <p:nvSpPr>
          <p:cNvPr id="10" name="TextBox 9"/>
          <p:cNvSpPr txBox="1"/>
          <p:nvPr/>
        </p:nvSpPr>
        <p:spPr>
          <a:xfrm>
            <a:off x="6099174" y="2914905"/>
            <a:ext cx="3368431" cy="400152"/>
          </a:xfrm>
          <a:prstGeom prst="rect">
            <a:avLst/>
          </a:prstGeom>
          <a:noFill/>
        </p:spPr>
        <p:txBody>
          <a:bodyPr wrap="square" lIns="121963" tIns="60981" rIns="121963" bIns="60981" rtlCol="0">
            <a:spAutoFit/>
          </a:bodyPr>
          <a:lstStyle/>
          <a:p>
            <a:pPr algn="ctr"/>
            <a:r>
              <a:rPr lang="en-US" altLang="zh-CN" sz="1800" dirty="0" smtClean="0">
                <a:solidFill>
                  <a:schemeClr val="bg1">
                    <a:lumMod val="85000"/>
                  </a:schemeClr>
                </a:solidFill>
                <a:latin typeface="+mn-ea"/>
                <a:ea typeface="+mn-ea"/>
              </a:rPr>
              <a:t>Computer </a:t>
            </a:r>
            <a:r>
              <a:rPr lang="en-US" altLang="zh-CN" sz="1800" dirty="0">
                <a:solidFill>
                  <a:schemeClr val="bg1">
                    <a:lumMod val="85000"/>
                  </a:schemeClr>
                </a:solidFill>
                <a:latin typeface="+mn-ea"/>
                <a:ea typeface="+mn-ea"/>
              </a:rPr>
              <a:t>Network Tutorial </a:t>
            </a:r>
            <a:endParaRPr lang="zh-CN" altLang="en-US" sz="1800" dirty="0">
              <a:solidFill>
                <a:schemeClr val="bg1">
                  <a:lumMod val="85000"/>
                </a:schemeClr>
              </a:solidFill>
              <a:latin typeface="+mn-ea"/>
              <a:ea typeface="+mn-ea"/>
            </a:endParaRPr>
          </a:p>
        </p:txBody>
      </p:sp>
      <p:sp>
        <p:nvSpPr>
          <p:cNvPr id="11" name="TextBox 10"/>
          <p:cNvSpPr txBox="1"/>
          <p:nvPr/>
        </p:nvSpPr>
        <p:spPr>
          <a:xfrm>
            <a:off x="3127375" y="2884181"/>
            <a:ext cx="3127162" cy="461600"/>
          </a:xfrm>
          <a:prstGeom prst="rect">
            <a:avLst/>
          </a:prstGeom>
          <a:noFill/>
        </p:spPr>
        <p:txBody>
          <a:bodyPr wrap="square" lIns="121963" tIns="60981" rIns="121963" bIns="60981" rtlCol="0">
            <a:spAutoFit/>
          </a:bodyPr>
          <a:lstStyle/>
          <a:p>
            <a:pPr algn="ctr"/>
            <a:r>
              <a:rPr lang="zh-CN" altLang="en-US" sz="2200" dirty="0">
                <a:solidFill>
                  <a:schemeClr val="bg1">
                    <a:lumMod val="85000"/>
                  </a:schemeClr>
                </a:solidFill>
                <a:latin typeface="+mn-ea"/>
                <a:ea typeface="+mn-ea"/>
              </a:rPr>
              <a:t>谢钧  谢希仁  编著</a:t>
            </a:r>
          </a:p>
        </p:txBody>
      </p:sp>
      <p:sp>
        <p:nvSpPr>
          <p:cNvPr id="2" name="矩形 1"/>
          <p:cNvSpPr/>
          <p:nvPr/>
        </p:nvSpPr>
        <p:spPr>
          <a:xfrm>
            <a:off x="6076316" y="2974826"/>
            <a:ext cx="45719" cy="3216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extLst>
      <p:ext uri="{BB962C8B-B14F-4D97-AF65-F5344CB8AC3E}">
        <p14:creationId xmlns:p14="http://schemas.microsoft.com/office/powerpoint/2010/main" val="3145378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667954">
            <a:off x="7984990" y="4230367"/>
            <a:ext cx="4275997" cy="2138000"/>
          </a:xfrm>
          <a:prstGeom prst="rect">
            <a:avLst/>
          </a:prstGeom>
        </p:spPr>
      </p:pic>
      <p:sp>
        <p:nvSpPr>
          <p:cNvPr id="574468" name="Rectangle 4"/>
          <p:cNvSpPr>
            <a:spLocks noChangeArrowheads="1"/>
          </p:cNvSpPr>
          <p:nvPr/>
        </p:nvSpPr>
        <p:spPr bwMode="auto">
          <a:xfrm>
            <a:off x="1490664" y="4467779"/>
            <a:ext cx="5472608" cy="763588"/>
          </a:xfrm>
          <a:prstGeom prst="rect">
            <a:avLst/>
          </a:prstGeom>
          <a:solidFill>
            <a:srgbClr val="00B0F0"/>
          </a:solidFill>
          <a:ln w="28575">
            <a:noFill/>
            <a:miter lim="800000"/>
            <a:headEnd/>
            <a:tailEnd/>
          </a:ln>
          <a:effectLst/>
        </p:spPr>
        <p:txBody>
          <a:bodyPr wrap="none" anchor="ctr"/>
          <a:lstStyle/>
          <a:p>
            <a:endParaRPr lang="zh-CN" altLang="en-US"/>
          </a:p>
        </p:txBody>
      </p:sp>
      <p:sp>
        <p:nvSpPr>
          <p:cNvPr id="574466" name="Rectangle 2"/>
          <p:cNvSpPr>
            <a:spLocks noGrp="1" noChangeArrowheads="1"/>
          </p:cNvSpPr>
          <p:nvPr>
            <p:ph type="title"/>
          </p:nvPr>
        </p:nvSpPr>
        <p:spPr/>
        <p:txBody>
          <a:bodyPr/>
          <a:lstStyle/>
          <a:p>
            <a:r>
              <a:rPr lang="en-US" altLang="zh-CN" dirty="0" smtClean="0"/>
              <a:t>6.2.2   </a:t>
            </a:r>
            <a:r>
              <a:rPr lang="zh-CN" altLang="en-US" dirty="0"/>
              <a:t>因特网的域名结构</a:t>
            </a:r>
          </a:p>
        </p:txBody>
      </p:sp>
      <p:sp>
        <p:nvSpPr>
          <p:cNvPr id="574467" name="Rectangle 3"/>
          <p:cNvSpPr>
            <a:spLocks noGrp="1" noChangeArrowheads="1"/>
          </p:cNvSpPr>
          <p:nvPr>
            <p:ph idx="1"/>
          </p:nvPr>
        </p:nvSpPr>
        <p:spPr>
          <a:xfrm>
            <a:off x="609919" y="1865777"/>
            <a:ext cx="10978515" cy="5028036"/>
          </a:xfrm>
        </p:spPr>
        <p:txBody>
          <a:bodyPr>
            <a:normAutofit/>
          </a:bodyPr>
          <a:lstStyle/>
          <a:p>
            <a:pPr marL="342900" indent="-342900">
              <a:buFont typeface="Wingdings" panose="05000000000000000000" pitchFamily="2" charset="2"/>
              <a:buChar char="n"/>
            </a:pPr>
            <a:r>
              <a:rPr lang="zh-CN" altLang="en-US" sz="2400" dirty="0"/>
              <a:t>因特网采用了层次树状结构的命名方法。</a:t>
            </a:r>
          </a:p>
          <a:p>
            <a:pPr marL="342900" indent="-342900">
              <a:buFont typeface="Wingdings" panose="05000000000000000000" pitchFamily="2" charset="2"/>
              <a:buChar char="n"/>
            </a:pPr>
            <a:r>
              <a:rPr lang="zh-CN" altLang="en-US" sz="2400" dirty="0"/>
              <a:t>任何一个连接在因特网上的主机或路由器，都有一个</a:t>
            </a:r>
            <a:r>
              <a:rPr lang="zh-CN" altLang="en-US" sz="2400" dirty="0">
                <a:solidFill>
                  <a:schemeClr val="hlink"/>
                </a:solidFill>
              </a:rPr>
              <a:t>唯一</a:t>
            </a:r>
            <a:r>
              <a:rPr lang="zh-CN" altLang="en-US" sz="2400" dirty="0"/>
              <a:t>的层次结构的名字，即</a:t>
            </a:r>
            <a:r>
              <a:rPr lang="zh-CN" altLang="en-US" sz="2400" dirty="0">
                <a:solidFill>
                  <a:schemeClr val="hlink"/>
                </a:solidFill>
              </a:rPr>
              <a:t>域名</a:t>
            </a:r>
            <a:r>
              <a:rPr lang="zh-CN" altLang="en-US" sz="2400" dirty="0"/>
              <a:t>。</a:t>
            </a:r>
          </a:p>
          <a:p>
            <a:pPr marL="342900" indent="-342900">
              <a:buFont typeface="Wingdings" panose="05000000000000000000" pitchFamily="2" charset="2"/>
              <a:buChar char="n"/>
            </a:pPr>
            <a:r>
              <a:rPr lang="zh-CN" altLang="en-US" sz="2400" dirty="0"/>
              <a:t>域名的结构由标号序列组成，各标号之间用</a:t>
            </a:r>
            <a:r>
              <a:rPr lang="zh-CN" altLang="en-US" sz="2400" dirty="0">
                <a:solidFill>
                  <a:schemeClr val="hlink"/>
                </a:solidFill>
              </a:rPr>
              <a:t>点</a:t>
            </a:r>
            <a:r>
              <a:rPr lang="zh-CN" altLang="en-US" sz="2400" dirty="0"/>
              <a:t>隔开：</a:t>
            </a:r>
          </a:p>
          <a:p>
            <a:pPr>
              <a:spcBef>
                <a:spcPct val="60000"/>
              </a:spcBef>
              <a:spcAft>
                <a:spcPct val="60000"/>
              </a:spcAft>
              <a:buFont typeface="Wingdings" pitchFamily="2" charset="2"/>
              <a:buNone/>
            </a:pPr>
            <a:r>
              <a:rPr lang="zh-CN" altLang="en-US" sz="2400" dirty="0">
                <a:solidFill>
                  <a:schemeClr val="bg1"/>
                </a:solidFill>
              </a:rPr>
              <a:t>              </a:t>
            </a:r>
            <a:r>
              <a:rPr lang="en-US" altLang="zh-CN" sz="2400" dirty="0">
                <a:solidFill>
                  <a:schemeClr val="bg1"/>
                </a:solidFill>
              </a:rPr>
              <a:t>… </a:t>
            </a:r>
            <a:r>
              <a:rPr lang="en-US" altLang="zh-CN" sz="2400" b="1" dirty="0">
                <a:solidFill>
                  <a:schemeClr val="bg1"/>
                </a:solidFill>
              </a:rPr>
              <a:t>. </a:t>
            </a:r>
            <a:r>
              <a:rPr lang="zh-CN" altLang="en-US" sz="2400" dirty="0">
                <a:solidFill>
                  <a:schemeClr val="bg1"/>
                </a:solidFill>
              </a:rPr>
              <a:t>三级域名 </a:t>
            </a:r>
            <a:r>
              <a:rPr lang="en-US" altLang="zh-CN" sz="2400" b="1" dirty="0">
                <a:solidFill>
                  <a:schemeClr val="bg1"/>
                </a:solidFill>
              </a:rPr>
              <a:t>. </a:t>
            </a:r>
            <a:r>
              <a:rPr lang="zh-CN" altLang="en-US" sz="2400" dirty="0">
                <a:solidFill>
                  <a:schemeClr val="bg1"/>
                </a:solidFill>
              </a:rPr>
              <a:t>二级域名 </a:t>
            </a:r>
            <a:r>
              <a:rPr lang="en-US" altLang="zh-CN" sz="2400" b="1" dirty="0">
                <a:solidFill>
                  <a:schemeClr val="bg1"/>
                </a:solidFill>
              </a:rPr>
              <a:t>. </a:t>
            </a:r>
            <a:r>
              <a:rPr lang="zh-CN" altLang="en-US" sz="2400" dirty="0">
                <a:solidFill>
                  <a:schemeClr val="bg1"/>
                </a:solidFill>
              </a:rPr>
              <a:t>顶级域名</a:t>
            </a:r>
          </a:p>
          <a:p>
            <a:pPr marL="342900" indent="-342900">
              <a:buFont typeface="Wingdings" panose="05000000000000000000" pitchFamily="2" charset="2"/>
              <a:buChar char="n"/>
            </a:pPr>
            <a:r>
              <a:rPr lang="zh-CN" altLang="en-US" sz="2400" dirty="0"/>
              <a:t>各标号分别代表不同级别的域名。  </a:t>
            </a:r>
          </a:p>
        </p:txBody>
      </p:sp>
      <p:sp>
        <p:nvSpPr>
          <p:cNvPr id="6"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矩形 6"/>
          <p:cNvSpPr/>
          <p:nvPr/>
        </p:nvSpPr>
        <p:spPr>
          <a:xfrm flipV="1">
            <a:off x="0" y="6172393"/>
            <a:ext cx="12192000" cy="2413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flipH="1">
            <a:off x="6352" y="1781627"/>
            <a:ext cx="9981254" cy="66799"/>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flipH="1">
            <a:off x="9987607" y="1174448"/>
            <a:ext cx="2233514" cy="1156944"/>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zh-CN" altLang="en-US" dirty="0"/>
              <a:t>必须注意</a:t>
            </a:r>
          </a:p>
        </p:txBody>
      </p:sp>
      <p:sp>
        <p:nvSpPr>
          <p:cNvPr id="1173507" name="Rectangle 3"/>
          <p:cNvSpPr>
            <a:spLocks noGrp="1" noChangeArrowheads="1"/>
          </p:cNvSpPr>
          <p:nvPr>
            <p:ph idx="1"/>
          </p:nvPr>
        </p:nvSpPr>
        <p:spPr>
          <a:xfrm>
            <a:off x="1346647" y="2054188"/>
            <a:ext cx="7128791" cy="3816424"/>
          </a:xfrm>
        </p:spPr>
        <p:txBody>
          <a:bodyPr>
            <a:normAutofit fontScale="85000" lnSpcReduction="20000"/>
          </a:bodyPr>
          <a:lstStyle/>
          <a:p>
            <a:pPr marL="457200" indent="-457200">
              <a:buFont typeface="Wingdings" panose="05000000000000000000" pitchFamily="2" charset="2"/>
              <a:buChar char="l"/>
            </a:pPr>
            <a:r>
              <a:rPr lang="zh-CN" altLang="en-US" sz="2800" dirty="0"/>
              <a:t>不要将邮件读取协议 </a:t>
            </a:r>
            <a:r>
              <a:rPr lang="en-US" altLang="zh-CN" sz="2800" dirty="0"/>
              <a:t>POP </a:t>
            </a:r>
            <a:r>
              <a:rPr lang="zh-CN" altLang="en-US" sz="2800" dirty="0"/>
              <a:t>或 </a:t>
            </a:r>
            <a:r>
              <a:rPr lang="en-US" altLang="zh-CN" sz="2800" dirty="0"/>
              <a:t>IMAP </a:t>
            </a:r>
            <a:r>
              <a:rPr lang="zh-CN" altLang="en-US" sz="2800" dirty="0"/>
              <a:t>与邮件传送协议 </a:t>
            </a:r>
            <a:r>
              <a:rPr lang="en-US" altLang="zh-CN" sz="2800" dirty="0"/>
              <a:t>SMTP </a:t>
            </a:r>
            <a:r>
              <a:rPr lang="zh-CN" altLang="en-US" sz="2800" dirty="0"/>
              <a:t>弄混。</a:t>
            </a:r>
          </a:p>
          <a:p>
            <a:pPr marL="457200" indent="-457200">
              <a:buFont typeface="Wingdings" panose="05000000000000000000" pitchFamily="2" charset="2"/>
              <a:buChar char="l"/>
            </a:pPr>
            <a:r>
              <a:rPr lang="zh-CN" altLang="en-US" sz="2800" dirty="0"/>
              <a:t>发信人的用户代理向源邮件服务器发送邮件，以及源邮件服务器向目的邮件服务器发送邮件，都是使用 </a:t>
            </a:r>
            <a:r>
              <a:rPr lang="en-US" altLang="zh-CN" sz="2800" dirty="0"/>
              <a:t>SMTP </a:t>
            </a:r>
            <a:r>
              <a:rPr lang="zh-CN" altLang="en-US" sz="2800" dirty="0"/>
              <a:t>协议。</a:t>
            </a:r>
          </a:p>
          <a:p>
            <a:pPr marL="457200" indent="-457200">
              <a:buFont typeface="Wingdings" panose="05000000000000000000" pitchFamily="2" charset="2"/>
              <a:buChar char="l"/>
            </a:pPr>
            <a:r>
              <a:rPr lang="zh-CN" altLang="en-US" sz="2800" dirty="0"/>
              <a:t>而 </a:t>
            </a:r>
            <a:r>
              <a:rPr lang="en-US" altLang="zh-CN" sz="2800" dirty="0"/>
              <a:t>POP </a:t>
            </a:r>
            <a:r>
              <a:rPr lang="zh-CN" altLang="en-US" sz="2800" dirty="0"/>
              <a:t>协议或 </a:t>
            </a:r>
            <a:r>
              <a:rPr lang="en-US" altLang="zh-CN" sz="2800" dirty="0"/>
              <a:t>IMAP </a:t>
            </a:r>
            <a:r>
              <a:rPr lang="zh-CN" altLang="en-US" sz="2800" dirty="0"/>
              <a:t>协议则是用户从目的邮件服务器上读取邮件所使用的协议。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矩形 7"/>
          <p:cNvSpPr/>
          <p:nvPr/>
        </p:nvSpPr>
        <p:spPr bwMode="auto">
          <a:xfrm>
            <a:off x="845004" y="1625600"/>
            <a:ext cx="10508343" cy="4673600"/>
          </a:xfrm>
          <a:prstGeom prst="rect">
            <a:avLst/>
          </a:prstGeom>
          <a:noFill/>
          <a:ln w="38100" cap="flat" cmpd="sng" algn="ctr">
            <a:solidFill>
              <a:srgbClr val="FF99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pic>
        <p:nvPicPr>
          <p:cNvPr id="2112514" name="Picture 2" descr="http://img.web07.cn/UpImg/Png/201302/22/png344620221347041-l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471" y="2708920"/>
            <a:ext cx="2286000" cy="2286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3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3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7"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2924944"/>
            <a:ext cx="12198350" cy="39507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9106" name="Rectangle 2"/>
          <p:cNvSpPr>
            <a:spLocks noGrp="1" noChangeArrowheads="1"/>
          </p:cNvSpPr>
          <p:nvPr>
            <p:ph type="title"/>
          </p:nvPr>
        </p:nvSpPr>
        <p:spPr/>
        <p:txBody>
          <a:bodyPr/>
          <a:lstStyle/>
          <a:p>
            <a:r>
              <a:rPr lang="en-US" altLang="zh-CN" dirty="0" smtClean="0"/>
              <a:t>6.4.5  </a:t>
            </a:r>
            <a:r>
              <a:rPr lang="zh-CN" altLang="en-US" dirty="0"/>
              <a:t>基于万维网的电子邮件</a:t>
            </a:r>
          </a:p>
        </p:txBody>
      </p:sp>
      <p:sp>
        <p:nvSpPr>
          <p:cNvPr id="1199107" name="Rectangle 3"/>
          <p:cNvSpPr>
            <a:spLocks noGrp="1" noChangeArrowheads="1"/>
          </p:cNvSpPr>
          <p:nvPr>
            <p:ph idx="1"/>
          </p:nvPr>
        </p:nvSpPr>
        <p:spPr/>
        <p:txBody>
          <a:bodyPr>
            <a:normAutofit/>
          </a:bodyPr>
          <a:lstStyle/>
          <a:p>
            <a:pPr marL="342900" indent="-342900">
              <a:buFont typeface="Wingdings" panose="05000000000000000000" pitchFamily="2" charset="2"/>
              <a:buChar char="l"/>
            </a:pPr>
            <a:r>
              <a:rPr lang="zh-CN" altLang="en-US" sz="2000" dirty="0"/>
              <a:t>电子邮件从 </a:t>
            </a:r>
            <a:r>
              <a:rPr lang="en-US" altLang="zh-CN" sz="2000" dirty="0"/>
              <a:t>A </a:t>
            </a:r>
            <a:r>
              <a:rPr lang="zh-CN" altLang="en-US" sz="2000" dirty="0"/>
              <a:t>发送到网易邮件服务器是使用 </a:t>
            </a:r>
            <a:r>
              <a:rPr lang="en-US" altLang="zh-CN" sz="2000" dirty="0"/>
              <a:t>HTTP </a:t>
            </a:r>
            <a:r>
              <a:rPr lang="zh-CN" altLang="en-US" sz="2000" dirty="0"/>
              <a:t>协议。</a:t>
            </a:r>
          </a:p>
          <a:p>
            <a:pPr marL="342900" indent="-342900">
              <a:buFont typeface="Wingdings" panose="05000000000000000000" pitchFamily="2" charset="2"/>
              <a:buChar char="l"/>
            </a:pPr>
            <a:r>
              <a:rPr lang="zh-CN" altLang="en-US" sz="2000" dirty="0"/>
              <a:t>两个邮件服务器之间的传送使用 </a:t>
            </a:r>
            <a:r>
              <a:rPr lang="en-US" altLang="zh-CN" sz="2000" dirty="0"/>
              <a:t>SMTP</a:t>
            </a:r>
            <a:r>
              <a:rPr lang="zh-CN" altLang="en-US" sz="2000" dirty="0"/>
              <a:t>。</a:t>
            </a:r>
          </a:p>
          <a:p>
            <a:pPr marL="342900" indent="-342900">
              <a:buFont typeface="Wingdings" panose="05000000000000000000" pitchFamily="2" charset="2"/>
              <a:buChar char="l"/>
            </a:pPr>
            <a:r>
              <a:rPr lang="zh-CN" altLang="en-US" sz="2000" dirty="0"/>
              <a:t>邮件从新浪邮件服务器传送到 </a:t>
            </a:r>
            <a:r>
              <a:rPr lang="en-US" altLang="zh-CN" sz="2000" dirty="0"/>
              <a:t>B </a:t>
            </a:r>
            <a:r>
              <a:rPr lang="zh-CN" altLang="en-US" sz="2000" dirty="0"/>
              <a:t>是使用 </a:t>
            </a:r>
            <a:r>
              <a:rPr lang="en-US" altLang="zh-CN" sz="2000" dirty="0"/>
              <a:t>HTTP </a:t>
            </a:r>
            <a:r>
              <a:rPr lang="zh-CN" altLang="en-US" sz="2000" dirty="0"/>
              <a:t>协议。</a:t>
            </a:r>
          </a:p>
        </p:txBody>
      </p:sp>
      <p:sp>
        <p:nvSpPr>
          <p:cNvPr id="19"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199119" name="Text Box 15"/>
          <p:cNvSpPr txBox="1">
            <a:spLocks noChangeArrowheads="1"/>
          </p:cNvSpPr>
          <p:nvPr/>
        </p:nvSpPr>
        <p:spPr bwMode="auto">
          <a:xfrm>
            <a:off x="8575676" y="5564189"/>
            <a:ext cx="987771" cy="461665"/>
          </a:xfrm>
          <a:prstGeom prst="rect">
            <a:avLst/>
          </a:prstGeom>
          <a:noFill/>
          <a:ln w="9525">
            <a:noFill/>
            <a:miter lim="800000"/>
            <a:headEnd/>
            <a:tailEnd/>
          </a:ln>
          <a:effectLst/>
        </p:spPr>
        <p:txBody>
          <a:bodyPr wrap="none">
            <a:spAutoFit/>
          </a:bodyPr>
          <a:lstStyle/>
          <a:p>
            <a:r>
              <a:rPr lang="en-US" altLang="zh-CN" sz="2400">
                <a:solidFill>
                  <a:schemeClr val="tx1">
                    <a:lumMod val="65000"/>
                    <a:lumOff val="35000"/>
                  </a:schemeClr>
                </a:solidFill>
                <a:latin typeface="+mn-lt"/>
                <a:ea typeface="+mn-ea"/>
              </a:rPr>
              <a:t>HTTP</a:t>
            </a:r>
          </a:p>
        </p:txBody>
      </p:sp>
      <p:sp>
        <p:nvSpPr>
          <p:cNvPr id="1199118" name="Text Box 14"/>
          <p:cNvSpPr txBox="1">
            <a:spLocks noChangeArrowheads="1"/>
          </p:cNvSpPr>
          <p:nvPr/>
        </p:nvSpPr>
        <p:spPr bwMode="auto">
          <a:xfrm>
            <a:off x="2354264" y="5564189"/>
            <a:ext cx="987771" cy="461665"/>
          </a:xfrm>
          <a:prstGeom prst="rect">
            <a:avLst/>
          </a:prstGeom>
          <a:noFill/>
          <a:ln w="9525">
            <a:noFill/>
            <a:miter lim="800000"/>
            <a:headEnd/>
            <a:tailEnd/>
          </a:ln>
          <a:effectLst/>
        </p:spPr>
        <p:txBody>
          <a:bodyPr wrap="none">
            <a:spAutoFit/>
          </a:bodyPr>
          <a:lstStyle/>
          <a:p>
            <a:r>
              <a:rPr lang="en-US" altLang="zh-CN" sz="2400">
                <a:solidFill>
                  <a:schemeClr val="tx1">
                    <a:lumMod val="65000"/>
                    <a:lumOff val="35000"/>
                  </a:schemeClr>
                </a:solidFill>
                <a:latin typeface="+mn-lt"/>
                <a:ea typeface="+mn-ea"/>
              </a:rPr>
              <a:t>HTTP</a:t>
            </a:r>
          </a:p>
        </p:txBody>
      </p:sp>
      <p:sp>
        <p:nvSpPr>
          <p:cNvPr id="1199108" name="Text Box 4"/>
          <p:cNvSpPr txBox="1">
            <a:spLocks noChangeArrowheads="1"/>
          </p:cNvSpPr>
          <p:nvPr/>
        </p:nvSpPr>
        <p:spPr bwMode="auto">
          <a:xfrm>
            <a:off x="1903413" y="5335589"/>
            <a:ext cx="401072" cy="461665"/>
          </a:xfrm>
          <a:prstGeom prst="rect">
            <a:avLst/>
          </a:prstGeom>
          <a:noFill/>
          <a:ln w="9525">
            <a:noFill/>
            <a:miter lim="800000"/>
            <a:headEnd/>
            <a:tailEnd/>
          </a:ln>
          <a:effectLst/>
        </p:spPr>
        <p:txBody>
          <a:bodyPr wrap="none">
            <a:spAutoFit/>
          </a:bodyPr>
          <a:lstStyle/>
          <a:p>
            <a:r>
              <a:rPr lang="en-US" altLang="zh-CN" sz="2400">
                <a:solidFill>
                  <a:schemeClr val="tx1">
                    <a:lumMod val="65000"/>
                    <a:lumOff val="35000"/>
                  </a:schemeClr>
                </a:solidFill>
                <a:latin typeface="+mn-lt"/>
                <a:ea typeface="+mn-ea"/>
              </a:rPr>
              <a:t>A</a:t>
            </a:r>
          </a:p>
        </p:txBody>
      </p:sp>
      <p:pic>
        <p:nvPicPr>
          <p:cNvPr id="1199110" name="Picture 6"/>
          <p:cNvPicPr>
            <a:picLocks noChangeArrowheads="1"/>
          </p:cNvPicPr>
          <p:nvPr/>
        </p:nvPicPr>
        <p:blipFill>
          <a:blip r:embed="rId2"/>
          <a:srcRect/>
          <a:stretch>
            <a:fillRect/>
          </a:stretch>
        </p:blipFill>
        <p:spPr bwMode="auto">
          <a:xfrm flipH="1">
            <a:off x="3578225" y="5461000"/>
            <a:ext cx="565150" cy="992188"/>
          </a:xfrm>
          <a:prstGeom prst="rect">
            <a:avLst/>
          </a:prstGeom>
          <a:noFill/>
          <a:ln w="9525">
            <a:noFill/>
            <a:miter lim="800000"/>
            <a:headEnd/>
            <a:tailEnd/>
          </a:ln>
          <a:effectLst/>
        </p:spPr>
      </p:pic>
      <p:pic>
        <p:nvPicPr>
          <p:cNvPr id="1199111" name="Picture 7"/>
          <p:cNvPicPr>
            <a:picLocks noChangeArrowheads="1"/>
          </p:cNvPicPr>
          <p:nvPr/>
        </p:nvPicPr>
        <p:blipFill>
          <a:blip r:embed="rId2"/>
          <a:srcRect/>
          <a:stretch>
            <a:fillRect/>
          </a:stretch>
        </p:blipFill>
        <p:spPr bwMode="auto">
          <a:xfrm flipH="1">
            <a:off x="7724775" y="5461000"/>
            <a:ext cx="565150" cy="992188"/>
          </a:xfrm>
          <a:prstGeom prst="rect">
            <a:avLst/>
          </a:prstGeom>
          <a:noFill/>
          <a:ln w="9525">
            <a:noFill/>
            <a:miter lim="800000"/>
            <a:headEnd/>
            <a:tailEnd/>
          </a:ln>
          <a:effectLst/>
        </p:spPr>
      </p:pic>
      <p:sp>
        <p:nvSpPr>
          <p:cNvPr id="1199112" name="Text Box 8"/>
          <p:cNvSpPr txBox="1">
            <a:spLocks noChangeArrowheads="1"/>
          </p:cNvSpPr>
          <p:nvPr/>
        </p:nvSpPr>
        <p:spPr bwMode="auto">
          <a:xfrm>
            <a:off x="9815513" y="5334001"/>
            <a:ext cx="389850" cy="461665"/>
          </a:xfrm>
          <a:prstGeom prst="rect">
            <a:avLst/>
          </a:prstGeom>
          <a:noFill/>
          <a:ln w="9525">
            <a:noFill/>
            <a:miter lim="800000"/>
            <a:headEnd/>
            <a:tailEnd/>
          </a:ln>
          <a:effectLst/>
        </p:spPr>
        <p:txBody>
          <a:bodyPr wrap="none">
            <a:spAutoFit/>
          </a:bodyPr>
          <a:lstStyle/>
          <a:p>
            <a:r>
              <a:rPr lang="en-US" altLang="zh-CN" sz="2400">
                <a:solidFill>
                  <a:schemeClr val="tx1">
                    <a:lumMod val="65000"/>
                    <a:lumOff val="35000"/>
                  </a:schemeClr>
                </a:solidFill>
                <a:latin typeface="+mn-lt"/>
                <a:ea typeface="+mn-ea"/>
              </a:rPr>
              <a:t>B</a:t>
            </a:r>
          </a:p>
        </p:txBody>
      </p:sp>
      <p:sp>
        <p:nvSpPr>
          <p:cNvPr id="1199114" name="Line 10"/>
          <p:cNvSpPr>
            <a:spLocks noChangeShapeType="1"/>
          </p:cNvSpPr>
          <p:nvPr/>
        </p:nvSpPr>
        <p:spPr bwMode="auto">
          <a:xfrm flipV="1">
            <a:off x="2165350" y="6037263"/>
            <a:ext cx="1485900" cy="12700"/>
          </a:xfrm>
          <a:prstGeom prst="line">
            <a:avLst/>
          </a:prstGeom>
          <a:noFill/>
          <a:ln w="76200">
            <a:solidFill>
              <a:schemeClr val="hlink"/>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199115" name="Line 11"/>
          <p:cNvSpPr>
            <a:spLocks noChangeShapeType="1"/>
          </p:cNvSpPr>
          <p:nvPr/>
        </p:nvSpPr>
        <p:spPr bwMode="auto">
          <a:xfrm flipV="1">
            <a:off x="4083051" y="6021389"/>
            <a:ext cx="3744913" cy="15875"/>
          </a:xfrm>
          <a:prstGeom prst="line">
            <a:avLst/>
          </a:prstGeom>
          <a:noFill/>
          <a:ln w="76200">
            <a:solidFill>
              <a:schemeClr val="folHlink"/>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199116" name="Line 12"/>
          <p:cNvSpPr>
            <a:spLocks noChangeShapeType="1"/>
          </p:cNvSpPr>
          <p:nvPr/>
        </p:nvSpPr>
        <p:spPr bwMode="auto">
          <a:xfrm flipV="1">
            <a:off x="8289926" y="6021389"/>
            <a:ext cx="1554163" cy="15875"/>
          </a:xfrm>
          <a:prstGeom prst="line">
            <a:avLst/>
          </a:prstGeom>
          <a:noFill/>
          <a:ln w="76200">
            <a:solidFill>
              <a:schemeClr val="hlink"/>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199117" name="Text Box 13"/>
          <p:cNvSpPr txBox="1">
            <a:spLocks noChangeArrowheads="1"/>
          </p:cNvSpPr>
          <p:nvPr/>
        </p:nvSpPr>
        <p:spPr bwMode="auto">
          <a:xfrm>
            <a:off x="5429252" y="5589589"/>
            <a:ext cx="1039067" cy="461665"/>
          </a:xfrm>
          <a:prstGeom prst="rect">
            <a:avLst/>
          </a:prstGeom>
          <a:noFill/>
          <a:ln w="9525">
            <a:noFill/>
            <a:miter lim="800000"/>
            <a:headEnd/>
            <a:tailEnd/>
          </a:ln>
          <a:effectLst/>
        </p:spPr>
        <p:txBody>
          <a:bodyPr wrap="none">
            <a:spAutoFit/>
          </a:bodyPr>
          <a:lstStyle/>
          <a:p>
            <a:r>
              <a:rPr lang="en-US" altLang="zh-CN" sz="2400">
                <a:solidFill>
                  <a:schemeClr val="tx1">
                    <a:lumMod val="65000"/>
                    <a:lumOff val="35000"/>
                  </a:schemeClr>
                </a:solidFill>
                <a:latin typeface="+mn-lt"/>
                <a:ea typeface="+mn-ea"/>
              </a:rPr>
              <a:t>SMTP</a:t>
            </a:r>
          </a:p>
        </p:txBody>
      </p:sp>
      <p:sp>
        <p:nvSpPr>
          <p:cNvPr id="1199120" name="Text Box 16"/>
          <p:cNvSpPr txBox="1">
            <a:spLocks noChangeArrowheads="1"/>
          </p:cNvSpPr>
          <p:nvPr/>
        </p:nvSpPr>
        <p:spPr bwMode="auto">
          <a:xfrm>
            <a:off x="2689663" y="4767262"/>
            <a:ext cx="2339103" cy="757130"/>
          </a:xfrm>
          <a:prstGeom prst="rect">
            <a:avLst/>
          </a:prstGeom>
          <a:noFill/>
          <a:ln w="9525">
            <a:noFill/>
            <a:miter lim="800000"/>
            <a:headEnd/>
            <a:tailEnd/>
          </a:ln>
          <a:effectLst/>
        </p:spPr>
        <p:txBody>
          <a:bodyPr wrap="none">
            <a:spAutoFit/>
          </a:bodyPr>
          <a:lstStyle/>
          <a:p>
            <a:pPr algn="ctr">
              <a:lnSpc>
                <a:spcPct val="90000"/>
              </a:lnSpc>
            </a:pPr>
            <a:r>
              <a:rPr lang="zh-CN" altLang="en-US" sz="2400">
                <a:solidFill>
                  <a:schemeClr val="tx1">
                    <a:lumMod val="65000"/>
                    <a:lumOff val="35000"/>
                  </a:schemeClr>
                </a:solidFill>
                <a:latin typeface="+mn-lt"/>
                <a:ea typeface="+mn-ea"/>
              </a:rPr>
              <a:t>网易邮件服务器</a:t>
            </a:r>
          </a:p>
          <a:p>
            <a:pPr algn="ctr">
              <a:lnSpc>
                <a:spcPct val="90000"/>
              </a:lnSpc>
            </a:pPr>
            <a:r>
              <a:rPr lang="en-US" altLang="zh-CN" sz="2400">
                <a:solidFill>
                  <a:schemeClr val="tx1">
                    <a:lumMod val="65000"/>
                    <a:lumOff val="35000"/>
                  </a:schemeClr>
                </a:solidFill>
                <a:latin typeface="+mn-lt"/>
                <a:ea typeface="+mn-ea"/>
              </a:rPr>
              <a:t>mail.163.com</a:t>
            </a:r>
          </a:p>
        </p:txBody>
      </p:sp>
      <p:sp>
        <p:nvSpPr>
          <p:cNvPr id="1199121" name="Text Box 17"/>
          <p:cNvSpPr txBox="1">
            <a:spLocks noChangeArrowheads="1"/>
          </p:cNvSpPr>
          <p:nvPr/>
        </p:nvSpPr>
        <p:spPr bwMode="auto">
          <a:xfrm>
            <a:off x="6656151" y="4767262"/>
            <a:ext cx="2478563" cy="757130"/>
          </a:xfrm>
          <a:prstGeom prst="rect">
            <a:avLst/>
          </a:prstGeom>
          <a:noFill/>
          <a:ln w="9525">
            <a:noFill/>
            <a:miter lim="800000"/>
            <a:headEnd/>
            <a:tailEnd/>
          </a:ln>
          <a:effectLst/>
        </p:spPr>
        <p:txBody>
          <a:bodyPr wrap="none">
            <a:spAutoFit/>
          </a:bodyPr>
          <a:lstStyle/>
          <a:p>
            <a:pPr algn="ctr">
              <a:lnSpc>
                <a:spcPct val="90000"/>
              </a:lnSpc>
            </a:pPr>
            <a:r>
              <a:rPr lang="zh-CN" altLang="en-US" sz="2400">
                <a:solidFill>
                  <a:schemeClr val="tx1">
                    <a:lumMod val="65000"/>
                    <a:lumOff val="35000"/>
                  </a:schemeClr>
                </a:solidFill>
                <a:latin typeface="+mn-lt"/>
                <a:ea typeface="+mn-ea"/>
              </a:rPr>
              <a:t>新浪邮件服务器</a:t>
            </a:r>
          </a:p>
          <a:p>
            <a:pPr algn="ctr">
              <a:lnSpc>
                <a:spcPct val="90000"/>
              </a:lnSpc>
            </a:pPr>
            <a:r>
              <a:rPr lang="en-US" altLang="zh-CN" sz="2400">
                <a:solidFill>
                  <a:schemeClr val="tx1">
                    <a:lumMod val="65000"/>
                    <a:lumOff val="35000"/>
                  </a:schemeClr>
                </a:solidFill>
                <a:latin typeface="+mn-lt"/>
                <a:ea typeface="+mn-ea"/>
              </a:rPr>
              <a:t>mail.sina.com.cn</a:t>
            </a:r>
          </a:p>
        </p:txBody>
      </p:sp>
      <p:sp>
        <p:nvSpPr>
          <p:cNvPr id="20" name="Text Box 22"/>
          <p:cNvSpPr txBox="1">
            <a:spLocks noChangeArrowheads="1"/>
          </p:cNvSpPr>
          <p:nvPr/>
        </p:nvSpPr>
        <p:spPr bwMode="auto">
          <a:xfrm>
            <a:off x="4298952" y="3126623"/>
            <a:ext cx="3887787" cy="1107996"/>
          </a:xfrm>
          <a:prstGeom prst="rect">
            <a:avLst/>
          </a:prstGeom>
          <a:solidFill>
            <a:srgbClr val="FFC000"/>
          </a:solidFill>
          <a:ln w="38100">
            <a:noFill/>
            <a:miter lim="800000"/>
            <a:headEnd/>
            <a:tailEnd/>
          </a:ln>
          <a:effectLst>
            <a:outerShdw dist="107763" dir="2700000" algn="ctr" rotWithShape="0">
              <a:schemeClr val="bg2">
                <a:alpha val="50000"/>
              </a:schemeClr>
            </a:outerShdw>
          </a:effectLst>
        </p:spPr>
        <p:txBody>
          <a:bodyPr>
            <a:spAutoFit/>
          </a:bodyPr>
          <a:lstStyle/>
          <a:p>
            <a:pPr eaLnBrk="0" hangingPunct="0">
              <a:lnSpc>
                <a:spcPct val="110000"/>
              </a:lnSpc>
              <a:spcBef>
                <a:spcPct val="50000"/>
              </a:spcBef>
              <a:defRPr/>
            </a:pPr>
            <a:r>
              <a:rPr lang="en-US" altLang="zh-CN" sz="2000">
                <a:latin typeface="+mn-lt"/>
                <a:ea typeface="+mn-ea"/>
              </a:rPr>
              <a:t>   </a:t>
            </a:r>
            <a:r>
              <a:rPr lang="zh-CN" altLang="en-US" sz="2000">
                <a:latin typeface="+mn-lt"/>
                <a:ea typeface="+mn-ea"/>
              </a:rPr>
              <a:t>即是邮件服务器，又是</a:t>
            </a:r>
            <a:r>
              <a:rPr lang="en-US" altLang="zh-CN" sz="2000">
                <a:latin typeface="+mn-lt"/>
                <a:ea typeface="+mn-ea"/>
              </a:rPr>
              <a:t>Web</a:t>
            </a:r>
            <a:r>
              <a:rPr lang="zh-CN" altLang="en-US" sz="2000">
                <a:latin typeface="+mn-lt"/>
                <a:ea typeface="+mn-ea"/>
              </a:rPr>
              <a:t>服务器，提供基于</a:t>
            </a:r>
            <a:r>
              <a:rPr lang="en-US" altLang="zh-CN" sz="2000">
                <a:latin typeface="+mn-lt"/>
                <a:ea typeface="+mn-ea"/>
              </a:rPr>
              <a:t>Web</a:t>
            </a:r>
            <a:r>
              <a:rPr lang="zh-CN" altLang="en-US" sz="2000">
                <a:latin typeface="+mn-lt"/>
                <a:ea typeface="+mn-ea"/>
              </a:rPr>
              <a:t>的电子邮件用户代理（</a:t>
            </a:r>
            <a:r>
              <a:rPr lang="en-US" altLang="zh-CN" sz="2000">
                <a:latin typeface="+mn-lt"/>
                <a:ea typeface="+mn-ea"/>
              </a:rPr>
              <a:t>B/S</a:t>
            </a:r>
            <a:r>
              <a:rPr lang="zh-CN" altLang="en-US" sz="2000">
                <a:latin typeface="+mn-lt"/>
                <a:ea typeface="+mn-ea"/>
              </a:rPr>
              <a:t>方式）</a:t>
            </a:r>
          </a:p>
        </p:txBody>
      </p:sp>
      <p:sp>
        <p:nvSpPr>
          <p:cNvPr id="21" name="Line 23"/>
          <p:cNvSpPr>
            <a:spLocks noChangeShapeType="1"/>
          </p:cNvSpPr>
          <p:nvPr/>
        </p:nvSpPr>
        <p:spPr bwMode="auto">
          <a:xfrm flipH="1">
            <a:off x="4298952" y="4292602"/>
            <a:ext cx="936625" cy="504825"/>
          </a:xfrm>
          <a:prstGeom prst="line">
            <a:avLst/>
          </a:prstGeom>
          <a:noFill/>
          <a:ln w="38100">
            <a:solidFill>
              <a:schemeClr val="hlink"/>
            </a:solidFill>
            <a:round/>
            <a:headEnd/>
            <a:tailEnd type="triangle" w="med" len="med"/>
          </a:ln>
          <a:effectLst>
            <a:outerShdw dist="107763" dir="2700000" algn="ctr" rotWithShape="0">
              <a:schemeClr val="bg2">
                <a:alpha val="50000"/>
              </a:schemeClr>
            </a:outerShdw>
          </a:effectLst>
        </p:spPr>
        <p:txBody>
          <a:bodyPr/>
          <a:lstStyle/>
          <a:p>
            <a:pPr>
              <a:defRPr/>
            </a:pPr>
            <a:endParaRPr lang="zh-CN" altLang="en-US"/>
          </a:p>
        </p:txBody>
      </p:sp>
      <p:sp>
        <p:nvSpPr>
          <p:cNvPr id="22" name="Line 24"/>
          <p:cNvSpPr>
            <a:spLocks noChangeShapeType="1"/>
          </p:cNvSpPr>
          <p:nvPr/>
        </p:nvSpPr>
        <p:spPr bwMode="auto">
          <a:xfrm>
            <a:off x="7323140" y="4292602"/>
            <a:ext cx="288925" cy="504825"/>
          </a:xfrm>
          <a:prstGeom prst="line">
            <a:avLst/>
          </a:prstGeom>
          <a:noFill/>
          <a:ln w="38100">
            <a:solidFill>
              <a:schemeClr val="hlink"/>
            </a:solidFill>
            <a:round/>
            <a:headEnd/>
            <a:tailEnd type="triangle" w="med" len="med"/>
          </a:ln>
          <a:effectLst>
            <a:outerShdw dist="107763" dir="2700000" algn="ctr" rotWithShape="0">
              <a:schemeClr val="bg2">
                <a:alpha val="50000"/>
              </a:schemeClr>
            </a:outerShdw>
          </a:effectLst>
        </p:spPr>
        <p:txBody>
          <a:bodyPr/>
          <a:lstStyle/>
          <a:p>
            <a:pPr>
              <a:defRPr/>
            </a:pPr>
            <a:endParaRPr lang="zh-CN" altLang="en-US"/>
          </a:p>
        </p:txBody>
      </p:sp>
      <p:grpSp>
        <p:nvGrpSpPr>
          <p:cNvPr id="24" name="组合 23"/>
          <p:cNvGrpSpPr/>
          <p:nvPr/>
        </p:nvGrpSpPr>
        <p:grpSpPr>
          <a:xfrm>
            <a:off x="1682346" y="5746750"/>
            <a:ext cx="645753" cy="410157"/>
            <a:chOff x="5173662" y="745331"/>
            <a:chExt cx="1679575" cy="1066800"/>
          </a:xfrm>
        </p:grpSpPr>
        <p:sp>
          <p:nvSpPr>
            <p:cNvPr id="2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2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2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2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grpSp>
        <p:nvGrpSpPr>
          <p:cNvPr id="29" name="组合 28"/>
          <p:cNvGrpSpPr/>
          <p:nvPr/>
        </p:nvGrpSpPr>
        <p:grpSpPr>
          <a:xfrm>
            <a:off x="9742613" y="5746750"/>
            <a:ext cx="645753" cy="410157"/>
            <a:chOff x="5173662" y="745331"/>
            <a:chExt cx="1679575" cy="1066800"/>
          </a:xfrm>
        </p:grpSpPr>
        <p:sp>
          <p:nvSpPr>
            <p:cNvPr id="3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sp>
        <p:nvSpPr>
          <p:cNvPr id="34" name="矩形 33"/>
          <p:cNvSpPr/>
          <p:nvPr/>
        </p:nvSpPr>
        <p:spPr>
          <a:xfrm>
            <a:off x="-12435" y="2860994"/>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3"/>
          <p:cNvSpPr/>
          <p:nvPr/>
        </p:nvSpPr>
        <p:spPr>
          <a:xfrm>
            <a:off x="838120" y="3960394"/>
            <a:ext cx="548568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0" name="Freeform 3"/>
          <p:cNvSpPr/>
          <p:nvPr/>
        </p:nvSpPr>
        <p:spPr>
          <a:xfrm>
            <a:off x="838120" y="1877594"/>
            <a:ext cx="5485686" cy="54329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175554" name="Rectangle 2"/>
          <p:cNvSpPr>
            <a:spLocks noGrp="1" noChangeArrowheads="1"/>
          </p:cNvSpPr>
          <p:nvPr>
            <p:ph type="title"/>
          </p:nvPr>
        </p:nvSpPr>
        <p:spPr/>
        <p:txBody>
          <a:bodyPr/>
          <a:lstStyle/>
          <a:p>
            <a:r>
              <a:rPr lang="en-US" altLang="zh-CN" dirty="0"/>
              <a:t>6.4.6  </a:t>
            </a:r>
            <a:r>
              <a:rPr lang="zh-CN" altLang="en-US" dirty="0"/>
              <a:t>通用因特网邮件扩充 </a:t>
            </a:r>
            <a:r>
              <a:rPr lang="en-US" altLang="zh-CN" dirty="0" smtClean="0"/>
              <a:t>MIME</a:t>
            </a:r>
            <a:endParaRPr lang="zh-CN" altLang="en-US" dirty="0"/>
          </a:p>
        </p:txBody>
      </p:sp>
      <p:sp>
        <p:nvSpPr>
          <p:cNvPr id="1175555" name="Rectangle 3"/>
          <p:cNvSpPr>
            <a:spLocks noGrp="1" noChangeArrowheads="1"/>
          </p:cNvSpPr>
          <p:nvPr>
            <p:ph idx="1"/>
          </p:nvPr>
        </p:nvSpPr>
        <p:spPr>
          <a:xfrm>
            <a:off x="481726" y="1071537"/>
            <a:ext cx="11016769" cy="5028036"/>
          </a:xfrm>
        </p:spPr>
        <p:txBody>
          <a:bodyPr>
            <a:normAutofit lnSpcReduction="10000"/>
          </a:bodyPr>
          <a:lstStyle/>
          <a:p>
            <a:pPr algn="just"/>
            <a:r>
              <a:rPr lang="en-US" altLang="zh-CN" sz="2400" dirty="0"/>
              <a:t>1.  MIME </a:t>
            </a:r>
            <a:r>
              <a:rPr lang="zh-CN" altLang="en-US" sz="2400" dirty="0"/>
              <a:t>概述 </a:t>
            </a:r>
            <a:endParaRPr lang="en-US" altLang="zh-CN" sz="2400" dirty="0" smtClean="0"/>
          </a:p>
          <a:p>
            <a:pPr lvl="1" algn="just">
              <a:lnSpc>
                <a:spcPct val="250000"/>
              </a:lnSpc>
            </a:pPr>
            <a:r>
              <a:rPr lang="en-US" altLang="zh-CN" sz="2000" dirty="0" smtClean="0">
                <a:solidFill>
                  <a:schemeClr val="bg1"/>
                </a:solidFill>
              </a:rPr>
              <a:t>SMTP </a:t>
            </a:r>
            <a:r>
              <a:rPr lang="zh-CN" altLang="en-US" sz="2000" dirty="0">
                <a:solidFill>
                  <a:schemeClr val="bg1"/>
                </a:solidFill>
              </a:rPr>
              <a:t>有以下缺点：</a:t>
            </a:r>
          </a:p>
          <a:p>
            <a:pPr marL="800028" lvl="1" indent="-342900" algn="just">
              <a:buFont typeface="Wingdings" panose="05000000000000000000" pitchFamily="2" charset="2"/>
              <a:buChar char="l"/>
            </a:pPr>
            <a:r>
              <a:rPr lang="en-US" altLang="zh-CN" sz="2000" dirty="0"/>
              <a:t>SMTP </a:t>
            </a:r>
            <a:r>
              <a:rPr lang="zh-CN" altLang="en-US" sz="2000" dirty="0"/>
              <a:t>不能传送可执行文件或其他的二进制对象。</a:t>
            </a:r>
          </a:p>
          <a:p>
            <a:pPr marL="800028" lvl="1" indent="-342900" algn="just">
              <a:buFont typeface="Wingdings" panose="05000000000000000000" pitchFamily="2" charset="2"/>
              <a:buChar char="l"/>
            </a:pPr>
            <a:r>
              <a:rPr lang="en-US" altLang="zh-CN" sz="2000" dirty="0"/>
              <a:t>SMTP </a:t>
            </a:r>
            <a:r>
              <a:rPr lang="zh-CN" altLang="en-US" sz="2000" dirty="0"/>
              <a:t>限于传送 </a:t>
            </a:r>
            <a:r>
              <a:rPr lang="en-US" altLang="zh-CN" sz="2000" dirty="0"/>
              <a:t>7 </a:t>
            </a:r>
            <a:r>
              <a:rPr lang="zh-CN" altLang="en-US" sz="2000" dirty="0"/>
              <a:t>位的 </a:t>
            </a:r>
            <a:r>
              <a:rPr lang="en-US" altLang="zh-CN" sz="2000" dirty="0"/>
              <a:t>ASCII </a:t>
            </a:r>
            <a:r>
              <a:rPr lang="zh-CN" altLang="en-US" sz="2000" dirty="0"/>
              <a:t>码。许多其他非英语国家的文字（如中文、俄文，甚至带重音符号的法文或德文）就无法传送</a:t>
            </a:r>
            <a:r>
              <a:rPr lang="zh-CN" altLang="en-US" sz="2000" dirty="0" smtClean="0"/>
              <a:t>。</a:t>
            </a:r>
            <a:endParaRPr lang="en-US" altLang="zh-CN" sz="2000" dirty="0" smtClean="0"/>
          </a:p>
          <a:p>
            <a:pPr lvl="1" algn="just">
              <a:lnSpc>
                <a:spcPct val="200000"/>
              </a:lnSpc>
            </a:pPr>
            <a:r>
              <a:rPr lang="en-US" altLang="zh-CN" sz="2000" dirty="0">
                <a:solidFill>
                  <a:schemeClr val="bg1"/>
                </a:solidFill>
              </a:rPr>
              <a:t>MIME </a:t>
            </a:r>
            <a:r>
              <a:rPr lang="zh-CN" altLang="en-US" sz="2000" dirty="0">
                <a:solidFill>
                  <a:schemeClr val="bg1"/>
                </a:solidFill>
              </a:rPr>
              <a:t>的特点</a:t>
            </a:r>
            <a:endParaRPr lang="en-US" altLang="zh-CN" sz="2000" dirty="0" smtClean="0">
              <a:solidFill>
                <a:schemeClr val="bg1"/>
              </a:solidFill>
            </a:endParaRPr>
          </a:p>
          <a:p>
            <a:pPr marL="800028" lvl="1" indent="-342900" algn="just">
              <a:lnSpc>
                <a:spcPct val="200000"/>
              </a:lnSpc>
              <a:buFont typeface="Wingdings" panose="05000000000000000000" pitchFamily="2" charset="2"/>
              <a:buChar char="l"/>
            </a:pPr>
            <a:r>
              <a:rPr lang="en-US" altLang="zh-CN" sz="2000" dirty="0"/>
              <a:t>MIME </a:t>
            </a:r>
            <a:r>
              <a:rPr lang="zh-CN" altLang="en-US" sz="2000" dirty="0"/>
              <a:t>并没有改动 </a:t>
            </a:r>
            <a:r>
              <a:rPr lang="en-US" altLang="zh-CN" sz="2000" dirty="0"/>
              <a:t>SMTP </a:t>
            </a:r>
            <a:r>
              <a:rPr lang="zh-CN" altLang="en-US" sz="2000" dirty="0"/>
              <a:t>或取代它。</a:t>
            </a:r>
          </a:p>
          <a:p>
            <a:pPr marL="800028" lvl="1" indent="-342900" algn="just">
              <a:buFont typeface="Wingdings" panose="05000000000000000000" pitchFamily="2" charset="2"/>
              <a:buChar char="l"/>
            </a:pPr>
            <a:r>
              <a:rPr lang="en-US" altLang="zh-CN" sz="2000" dirty="0"/>
              <a:t>MIME </a:t>
            </a:r>
            <a:r>
              <a:rPr lang="zh-CN" altLang="en-US" sz="2000" dirty="0"/>
              <a:t>的意图是继续使用目前的</a:t>
            </a:r>
            <a:r>
              <a:rPr lang="en-US" altLang="zh-CN" sz="2000" dirty="0"/>
              <a:t>[RFC 822]</a:t>
            </a:r>
            <a:r>
              <a:rPr lang="zh-CN" altLang="en-US" sz="2000" dirty="0"/>
              <a:t>格式，但增加了邮件主体的结构，并定义了传送非 </a:t>
            </a:r>
            <a:r>
              <a:rPr lang="en-US" altLang="zh-CN" sz="2000" dirty="0"/>
              <a:t>ASCII </a:t>
            </a:r>
            <a:r>
              <a:rPr lang="zh-CN" altLang="en-US" sz="2000" dirty="0"/>
              <a:t>码的编码规则。  </a:t>
            </a:r>
          </a:p>
          <a:p>
            <a:pPr marL="800028" lvl="1" indent="-342900" algn="just">
              <a:buFont typeface="Arial" panose="020B0604020202020204" pitchFamily="34" charset="0"/>
              <a:buChar char="•"/>
            </a:pPr>
            <a:endParaRPr lang="zh-CN" altLang="en-US" sz="2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8" name="矩形 7"/>
          <p:cNvSpPr/>
          <p:nvPr/>
        </p:nvSpPr>
        <p:spPr>
          <a:xfrm>
            <a:off x="1" y="1693585"/>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9" name="矩形 8"/>
          <p:cNvSpPr/>
          <p:nvPr/>
        </p:nvSpPr>
        <p:spPr>
          <a:xfrm>
            <a:off x="9506858" y="1597879"/>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555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555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7555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7555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5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5"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8" name="内容占位符 3"/>
          <p:cNvSpPr txBox="1">
            <a:spLocks/>
          </p:cNvSpPr>
          <p:nvPr/>
        </p:nvSpPr>
        <p:spPr>
          <a:xfrm>
            <a:off x="741680" y="2748518"/>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zh-CN" altLang="en-US" dirty="0"/>
          </a:p>
        </p:txBody>
      </p:sp>
      <p:sp>
        <p:nvSpPr>
          <p:cNvPr id="1177602" name="Rectangle 2"/>
          <p:cNvSpPr>
            <a:spLocks noGrp="1" noChangeArrowheads="1"/>
          </p:cNvSpPr>
          <p:nvPr>
            <p:ph type="title"/>
          </p:nvPr>
        </p:nvSpPr>
        <p:spPr/>
        <p:txBody>
          <a:bodyPr/>
          <a:lstStyle/>
          <a:p>
            <a:r>
              <a:rPr lang="en-US" altLang="zh-CN" dirty="0"/>
              <a:t>MIME </a:t>
            </a:r>
            <a:r>
              <a:rPr lang="zh-CN" altLang="en-US" dirty="0"/>
              <a:t>和 </a:t>
            </a:r>
            <a:r>
              <a:rPr lang="en-US" altLang="zh-CN" dirty="0"/>
              <a:t>SMTP </a:t>
            </a:r>
            <a:r>
              <a:rPr lang="zh-CN" altLang="en-US" dirty="0"/>
              <a:t>的关系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 name="组合 1"/>
          <p:cNvGrpSpPr/>
          <p:nvPr/>
        </p:nvGrpSpPr>
        <p:grpSpPr>
          <a:xfrm>
            <a:off x="2489997" y="2724110"/>
            <a:ext cx="7200899" cy="3106139"/>
            <a:chOff x="2489997" y="2959521"/>
            <a:chExt cx="7200899" cy="3503610"/>
          </a:xfrm>
        </p:grpSpPr>
        <p:sp>
          <p:nvSpPr>
            <p:cNvPr id="10" name="Text Box 3"/>
            <p:cNvSpPr txBox="1">
              <a:spLocks noChangeArrowheads="1"/>
            </p:cNvSpPr>
            <p:nvPr/>
          </p:nvSpPr>
          <p:spPr bwMode="auto">
            <a:xfrm>
              <a:off x="3094833" y="3616745"/>
              <a:ext cx="1494576"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j-ea"/>
                </a:rPr>
                <a:t>非 </a:t>
              </a:r>
              <a:r>
                <a:rPr kumimoji="1" lang="en-US" altLang="zh-CN" sz="2000">
                  <a:solidFill>
                    <a:schemeClr val="tx1">
                      <a:lumMod val="65000"/>
                      <a:lumOff val="35000"/>
                    </a:schemeClr>
                  </a:solidFill>
                  <a:latin typeface="+mn-lt"/>
                  <a:ea typeface="+mj-ea"/>
                </a:rPr>
                <a:t>ASCII </a:t>
              </a:r>
              <a:r>
                <a:rPr kumimoji="1" lang="zh-CN" altLang="en-US" sz="2000">
                  <a:solidFill>
                    <a:schemeClr val="tx1">
                      <a:lumMod val="65000"/>
                      <a:lumOff val="35000"/>
                    </a:schemeClr>
                  </a:solidFill>
                  <a:latin typeface="+mn-lt"/>
                  <a:ea typeface="+mj-ea"/>
                </a:rPr>
                <a:t>码</a:t>
              </a:r>
            </a:p>
          </p:txBody>
        </p:sp>
        <p:sp>
          <p:nvSpPr>
            <p:cNvPr id="11" name="Text Box 4"/>
            <p:cNvSpPr txBox="1">
              <a:spLocks noChangeArrowheads="1"/>
            </p:cNvSpPr>
            <p:nvPr/>
          </p:nvSpPr>
          <p:spPr bwMode="auto">
            <a:xfrm>
              <a:off x="3109122" y="5129631"/>
              <a:ext cx="1725152"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j-ea"/>
                </a:rPr>
                <a:t>7 </a:t>
              </a:r>
              <a:r>
                <a:rPr kumimoji="1" lang="zh-CN" altLang="en-US" sz="2000">
                  <a:solidFill>
                    <a:schemeClr val="tx1">
                      <a:lumMod val="65000"/>
                      <a:lumOff val="35000"/>
                    </a:schemeClr>
                  </a:solidFill>
                  <a:latin typeface="+mn-lt"/>
                  <a:ea typeface="+mj-ea"/>
                </a:rPr>
                <a:t>位 </a:t>
              </a:r>
              <a:r>
                <a:rPr kumimoji="1" lang="en-US" altLang="zh-CN" sz="2000">
                  <a:solidFill>
                    <a:schemeClr val="tx1">
                      <a:lumMod val="65000"/>
                      <a:lumOff val="35000"/>
                    </a:schemeClr>
                  </a:solidFill>
                  <a:latin typeface="+mn-lt"/>
                  <a:ea typeface="+mj-ea"/>
                </a:rPr>
                <a:t>ASCII </a:t>
              </a:r>
              <a:r>
                <a:rPr kumimoji="1" lang="zh-CN" altLang="en-US" sz="2000">
                  <a:solidFill>
                    <a:schemeClr val="tx1">
                      <a:lumMod val="65000"/>
                      <a:lumOff val="35000"/>
                    </a:schemeClr>
                  </a:solidFill>
                  <a:latin typeface="+mn-lt"/>
                  <a:ea typeface="+mj-ea"/>
                </a:rPr>
                <a:t>码</a:t>
              </a:r>
            </a:p>
          </p:txBody>
        </p:sp>
        <p:sp>
          <p:nvSpPr>
            <p:cNvPr id="12" name="Rectangle 5"/>
            <p:cNvSpPr>
              <a:spLocks noChangeArrowheads="1"/>
            </p:cNvSpPr>
            <p:nvPr/>
          </p:nvSpPr>
          <p:spPr bwMode="auto">
            <a:xfrm>
              <a:off x="2489997" y="4194594"/>
              <a:ext cx="1182687" cy="596900"/>
            </a:xfrm>
            <a:prstGeom prst="rect">
              <a:avLst/>
            </a:prstGeom>
            <a:solidFill>
              <a:srgbClr val="92D050"/>
            </a:solidFill>
            <a:ln w="9525">
              <a:noFill/>
              <a:miter lim="800000"/>
              <a:headEnd/>
              <a:tailEnd/>
            </a:ln>
            <a:effectLst>
              <a:outerShdw dist="53882" dir="2700000" algn="ctr" rotWithShape="0">
                <a:schemeClr val="bg2"/>
              </a:outerShdw>
            </a:effectLst>
          </p:spPr>
          <p:txBody>
            <a:bodyPr wrap="none" anchor="ctr"/>
            <a:lstStyle/>
            <a:p>
              <a:pPr algn="ctr"/>
              <a:r>
                <a:rPr kumimoji="1" lang="en-US" altLang="zh-CN" sz="2000">
                  <a:solidFill>
                    <a:schemeClr val="tx1">
                      <a:lumMod val="65000"/>
                      <a:lumOff val="35000"/>
                    </a:schemeClr>
                  </a:solidFill>
                  <a:latin typeface="+mn-lt"/>
                  <a:ea typeface="+mj-ea"/>
                </a:rPr>
                <a:t>MIME</a:t>
              </a:r>
            </a:p>
          </p:txBody>
        </p:sp>
        <p:sp>
          <p:nvSpPr>
            <p:cNvPr id="13" name="Rectangle 6"/>
            <p:cNvSpPr>
              <a:spLocks noChangeArrowheads="1"/>
            </p:cNvSpPr>
            <p:nvPr/>
          </p:nvSpPr>
          <p:spPr bwMode="auto">
            <a:xfrm>
              <a:off x="2489997" y="5866231"/>
              <a:ext cx="1182687" cy="596900"/>
            </a:xfrm>
            <a:prstGeom prst="rect">
              <a:avLst/>
            </a:prstGeom>
            <a:solidFill>
              <a:srgbClr val="00B0F0"/>
            </a:solidFill>
            <a:ln w="9525">
              <a:noFill/>
              <a:miter lim="800000"/>
              <a:headEnd/>
              <a:tailEnd/>
            </a:ln>
            <a:effectLst>
              <a:outerShdw dist="45791" dir="2021404" algn="ctr" rotWithShape="0">
                <a:schemeClr val="bg2"/>
              </a:outerShdw>
            </a:effectLst>
          </p:spPr>
          <p:txBody>
            <a:bodyPr wrap="none" anchor="ctr"/>
            <a:lstStyle/>
            <a:p>
              <a:pPr algn="ctr"/>
              <a:r>
                <a:rPr kumimoji="1" lang="en-US" altLang="zh-CN" sz="2000">
                  <a:solidFill>
                    <a:schemeClr val="tx1">
                      <a:lumMod val="65000"/>
                      <a:lumOff val="35000"/>
                    </a:schemeClr>
                  </a:solidFill>
                  <a:latin typeface="+mn-lt"/>
                  <a:ea typeface="+mj-ea"/>
                </a:rPr>
                <a:t>SMTP</a:t>
              </a:r>
            </a:p>
          </p:txBody>
        </p:sp>
        <p:sp>
          <p:nvSpPr>
            <p:cNvPr id="14" name="Rectangle 7"/>
            <p:cNvSpPr>
              <a:spLocks noChangeArrowheads="1"/>
            </p:cNvSpPr>
            <p:nvPr/>
          </p:nvSpPr>
          <p:spPr bwMode="auto">
            <a:xfrm>
              <a:off x="8508208" y="4194594"/>
              <a:ext cx="1182688" cy="596900"/>
            </a:xfrm>
            <a:prstGeom prst="rect">
              <a:avLst/>
            </a:prstGeom>
            <a:solidFill>
              <a:srgbClr val="92D050"/>
            </a:solidFill>
            <a:ln w="9525">
              <a:noFill/>
              <a:miter lim="800000"/>
              <a:headEnd/>
              <a:tailEnd/>
            </a:ln>
            <a:effectLst>
              <a:outerShdw dist="53882" dir="2700000" algn="ctr" rotWithShape="0">
                <a:schemeClr val="bg2"/>
              </a:outerShdw>
            </a:effectLst>
          </p:spPr>
          <p:txBody>
            <a:bodyPr wrap="none" anchor="ctr"/>
            <a:lstStyle/>
            <a:p>
              <a:pPr algn="ctr"/>
              <a:r>
                <a:rPr kumimoji="1" lang="en-US" altLang="zh-CN" sz="2000">
                  <a:solidFill>
                    <a:schemeClr val="tx1">
                      <a:lumMod val="65000"/>
                      <a:lumOff val="35000"/>
                    </a:schemeClr>
                  </a:solidFill>
                  <a:latin typeface="+mn-lt"/>
                  <a:ea typeface="+mj-ea"/>
                </a:rPr>
                <a:t>MIME</a:t>
              </a:r>
            </a:p>
          </p:txBody>
        </p:sp>
        <p:sp>
          <p:nvSpPr>
            <p:cNvPr id="15" name="Rectangle 8"/>
            <p:cNvSpPr>
              <a:spLocks noChangeArrowheads="1"/>
            </p:cNvSpPr>
            <p:nvPr/>
          </p:nvSpPr>
          <p:spPr bwMode="auto">
            <a:xfrm>
              <a:off x="8508208" y="5866231"/>
              <a:ext cx="1182688" cy="596900"/>
            </a:xfrm>
            <a:prstGeom prst="rect">
              <a:avLst/>
            </a:prstGeom>
            <a:solidFill>
              <a:srgbClr val="00B0F0"/>
            </a:solidFill>
            <a:ln w="9525">
              <a:noFill/>
              <a:miter lim="800000"/>
              <a:headEnd/>
              <a:tailEnd/>
            </a:ln>
            <a:effectLst>
              <a:outerShdw dist="45791" dir="2021404" algn="ctr" rotWithShape="0">
                <a:schemeClr val="bg2"/>
              </a:outerShdw>
            </a:effectLst>
          </p:spPr>
          <p:txBody>
            <a:bodyPr wrap="none" anchor="ctr"/>
            <a:lstStyle/>
            <a:p>
              <a:pPr algn="ctr"/>
              <a:r>
                <a:rPr kumimoji="1" lang="en-US" altLang="zh-CN" sz="2000">
                  <a:solidFill>
                    <a:schemeClr val="tx1">
                      <a:lumMod val="65000"/>
                      <a:lumOff val="35000"/>
                    </a:schemeClr>
                  </a:solidFill>
                  <a:latin typeface="+mn-lt"/>
                  <a:ea typeface="+mj-ea"/>
                </a:rPr>
                <a:t>SMTP</a:t>
              </a:r>
            </a:p>
          </p:txBody>
        </p:sp>
        <p:sp>
          <p:nvSpPr>
            <p:cNvPr id="16" name="Line 9"/>
            <p:cNvSpPr>
              <a:spLocks noChangeShapeType="1"/>
            </p:cNvSpPr>
            <p:nvPr/>
          </p:nvSpPr>
          <p:spPr bwMode="auto">
            <a:xfrm>
              <a:off x="3690146" y="6164681"/>
              <a:ext cx="4837112" cy="0"/>
            </a:xfrm>
            <a:prstGeom prst="line">
              <a:avLst/>
            </a:prstGeom>
            <a:noFill/>
            <a:ln w="28575">
              <a:solidFill>
                <a:srgbClr val="333399"/>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j-ea"/>
              </a:endParaRPr>
            </a:p>
          </p:txBody>
        </p:sp>
        <p:sp>
          <p:nvSpPr>
            <p:cNvPr id="17" name="Line 10"/>
            <p:cNvSpPr>
              <a:spLocks noChangeShapeType="1"/>
            </p:cNvSpPr>
            <p:nvPr/>
          </p:nvSpPr>
          <p:spPr bwMode="auto">
            <a:xfrm rot="5400000" flipH="1" flipV="1">
              <a:off x="2543178" y="5328863"/>
              <a:ext cx="1074737" cy="0"/>
            </a:xfrm>
            <a:prstGeom prst="line">
              <a:avLst/>
            </a:prstGeom>
            <a:noFill/>
            <a:ln w="28575">
              <a:solidFill>
                <a:srgbClr val="333399"/>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j-ea"/>
              </a:endParaRPr>
            </a:p>
          </p:txBody>
        </p:sp>
        <p:sp>
          <p:nvSpPr>
            <p:cNvPr id="18" name="Line 11"/>
            <p:cNvSpPr>
              <a:spLocks noChangeShapeType="1"/>
            </p:cNvSpPr>
            <p:nvPr/>
          </p:nvSpPr>
          <p:spPr bwMode="auto">
            <a:xfrm rot="5400000" flipH="1" flipV="1">
              <a:off x="8562979" y="5328863"/>
              <a:ext cx="1074737" cy="0"/>
            </a:xfrm>
            <a:prstGeom prst="line">
              <a:avLst/>
            </a:prstGeom>
            <a:noFill/>
            <a:ln w="28575">
              <a:solidFill>
                <a:srgbClr val="333399"/>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j-ea"/>
              </a:endParaRPr>
            </a:p>
          </p:txBody>
        </p:sp>
        <p:sp>
          <p:nvSpPr>
            <p:cNvPr id="19" name="Line 12"/>
            <p:cNvSpPr>
              <a:spLocks noChangeShapeType="1"/>
            </p:cNvSpPr>
            <p:nvPr/>
          </p:nvSpPr>
          <p:spPr bwMode="auto">
            <a:xfrm rot="16200000" flipV="1">
              <a:off x="2695578" y="3809625"/>
              <a:ext cx="769938" cy="0"/>
            </a:xfrm>
            <a:prstGeom prst="line">
              <a:avLst/>
            </a:prstGeom>
            <a:noFill/>
            <a:ln w="28575">
              <a:solidFill>
                <a:srgbClr val="333399"/>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j-ea"/>
              </a:endParaRPr>
            </a:p>
          </p:txBody>
        </p:sp>
        <p:sp>
          <p:nvSpPr>
            <p:cNvPr id="20" name="Line 13"/>
            <p:cNvSpPr>
              <a:spLocks noChangeShapeType="1"/>
            </p:cNvSpPr>
            <p:nvPr/>
          </p:nvSpPr>
          <p:spPr bwMode="auto">
            <a:xfrm rot="16200000" flipV="1">
              <a:off x="8715377" y="3809625"/>
              <a:ext cx="769938" cy="0"/>
            </a:xfrm>
            <a:prstGeom prst="line">
              <a:avLst/>
            </a:prstGeom>
            <a:noFill/>
            <a:ln w="28575">
              <a:solidFill>
                <a:srgbClr val="333399"/>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j-ea"/>
              </a:endParaRPr>
            </a:p>
          </p:txBody>
        </p:sp>
        <p:sp>
          <p:nvSpPr>
            <p:cNvPr id="21" name="Text Box 14"/>
            <p:cNvSpPr txBox="1">
              <a:spLocks noChangeArrowheads="1"/>
            </p:cNvSpPr>
            <p:nvPr/>
          </p:nvSpPr>
          <p:spPr bwMode="auto">
            <a:xfrm>
              <a:off x="7387434" y="5101057"/>
              <a:ext cx="1725152"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j-ea"/>
                </a:rPr>
                <a:t>7 </a:t>
              </a:r>
              <a:r>
                <a:rPr kumimoji="1" lang="zh-CN" altLang="en-US" sz="2000">
                  <a:solidFill>
                    <a:schemeClr val="tx1">
                      <a:lumMod val="65000"/>
                      <a:lumOff val="35000"/>
                    </a:schemeClr>
                  </a:solidFill>
                  <a:latin typeface="+mn-lt"/>
                  <a:ea typeface="+mj-ea"/>
                </a:rPr>
                <a:t>位 </a:t>
              </a:r>
              <a:r>
                <a:rPr kumimoji="1" lang="en-US" altLang="zh-CN" sz="2000">
                  <a:solidFill>
                    <a:schemeClr val="tx1">
                      <a:lumMod val="65000"/>
                      <a:lumOff val="35000"/>
                    </a:schemeClr>
                  </a:solidFill>
                  <a:latin typeface="+mn-lt"/>
                  <a:ea typeface="+mj-ea"/>
                </a:rPr>
                <a:t>ASCII </a:t>
              </a:r>
              <a:r>
                <a:rPr kumimoji="1" lang="zh-CN" altLang="en-US" sz="2000">
                  <a:solidFill>
                    <a:schemeClr val="tx1">
                      <a:lumMod val="65000"/>
                      <a:lumOff val="35000"/>
                    </a:schemeClr>
                  </a:solidFill>
                  <a:latin typeface="+mn-lt"/>
                  <a:ea typeface="+mj-ea"/>
                </a:rPr>
                <a:t>码</a:t>
              </a:r>
            </a:p>
          </p:txBody>
        </p:sp>
        <p:sp>
          <p:nvSpPr>
            <p:cNvPr id="22" name="Text Box 15"/>
            <p:cNvSpPr txBox="1">
              <a:spLocks noChangeArrowheads="1"/>
            </p:cNvSpPr>
            <p:nvPr/>
          </p:nvSpPr>
          <p:spPr bwMode="auto">
            <a:xfrm>
              <a:off x="5047459" y="5742407"/>
              <a:ext cx="1725152"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j-ea"/>
                </a:rPr>
                <a:t>7 </a:t>
              </a:r>
              <a:r>
                <a:rPr kumimoji="1" lang="zh-CN" altLang="en-US" sz="2000">
                  <a:solidFill>
                    <a:schemeClr val="tx1">
                      <a:lumMod val="65000"/>
                      <a:lumOff val="35000"/>
                    </a:schemeClr>
                  </a:solidFill>
                  <a:latin typeface="+mn-lt"/>
                  <a:ea typeface="+mj-ea"/>
                </a:rPr>
                <a:t>位 </a:t>
              </a:r>
              <a:r>
                <a:rPr kumimoji="1" lang="en-US" altLang="zh-CN" sz="2000">
                  <a:solidFill>
                    <a:schemeClr val="tx1">
                      <a:lumMod val="65000"/>
                      <a:lumOff val="35000"/>
                    </a:schemeClr>
                  </a:solidFill>
                  <a:latin typeface="+mn-lt"/>
                  <a:ea typeface="+mj-ea"/>
                </a:rPr>
                <a:t>ASCII </a:t>
              </a:r>
              <a:r>
                <a:rPr kumimoji="1" lang="zh-CN" altLang="en-US" sz="2000">
                  <a:solidFill>
                    <a:schemeClr val="tx1">
                      <a:lumMod val="65000"/>
                      <a:lumOff val="35000"/>
                    </a:schemeClr>
                  </a:solidFill>
                  <a:latin typeface="+mn-lt"/>
                  <a:ea typeface="+mj-ea"/>
                </a:rPr>
                <a:t>码</a:t>
              </a:r>
            </a:p>
          </p:txBody>
        </p:sp>
        <p:sp>
          <p:nvSpPr>
            <p:cNvPr id="23" name="Text Box 16"/>
            <p:cNvSpPr txBox="1">
              <a:spLocks noChangeArrowheads="1"/>
            </p:cNvSpPr>
            <p:nvPr/>
          </p:nvSpPr>
          <p:spPr bwMode="auto">
            <a:xfrm>
              <a:off x="7546183" y="3616745"/>
              <a:ext cx="1494576"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j-ea"/>
                </a:rPr>
                <a:t>非 </a:t>
              </a:r>
              <a:r>
                <a:rPr kumimoji="1" lang="en-US" altLang="zh-CN" sz="2000">
                  <a:solidFill>
                    <a:schemeClr val="tx1">
                      <a:lumMod val="65000"/>
                      <a:lumOff val="35000"/>
                    </a:schemeClr>
                  </a:solidFill>
                  <a:latin typeface="+mn-lt"/>
                  <a:ea typeface="+mj-ea"/>
                </a:rPr>
                <a:t>ASCII </a:t>
              </a:r>
              <a:r>
                <a:rPr kumimoji="1" lang="zh-CN" altLang="en-US" sz="2000">
                  <a:solidFill>
                    <a:schemeClr val="tx1">
                      <a:lumMod val="65000"/>
                      <a:lumOff val="35000"/>
                    </a:schemeClr>
                  </a:solidFill>
                  <a:latin typeface="+mn-lt"/>
                  <a:ea typeface="+mj-ea"/>
                </a:rPr>
                <a:t>码</a:t>
              </a:r>
            </a:p>
          </p:txBody>
        </p:sp>
        <p:sp>
          <p:nvSpPr>
            <p:cNvPr id="24" name="Rectangle 17"/>
            <p:cNvSpPr>
              <a:spLocks noChangeArrowheads="1"/>
            </p:cNvSpPr>
            <p:nvPr/>
          </p:nvSpPr>
          <p:spPr bwMode="auto">
            <a:xfrm>
              <a:off x="2597948" y="2959521"/>
              <a:ext cx="966787" cy="477837"/>
            </a:xfrm>
            <a:prstGeom prst="rect">
              <a:avLst/>
            </a:prstGeom>
            <a:solidFill>
              <a:srgbClr val="FFC000"/>
            </a:solidFill>
            <a:ln w="9525">
              <a:noFill/>
              <a:miter lim="800000"/>
              <a:headEnd/>
              <a:tailEnd/>
            </a:ln>
            <a:effectLst>
              <a:outerShdw dist="45791" dir="2021404" algn="ctr" rotWithShape="0">
                <a:schemeClr val="bg2"/>
              </a:outerShdw>
            </a:effectLst>
          </p:spPr>
          <p:txBody>
            <a:bodyPr wrap="none" anchor="ctr"/>
            <a:lstStyle/>
            <a:p>
              <a:pPr algn="ctr"/>
              <a:r>
                <a:rPr kumimoji="1" lang="zh-CN" altLang="en-US" sz="2000">
                  <a:solidFill>
                    <a:schemeClr val="tx1">
                      <a:lumMod val="65000"/>
                      <a:lumOff val="35000"/>
                    </a:schemeClr>
                  </a:solidFill>
                  <a:latin typeface="+mn-lt"/>
                  <a:ea typeface="+mj-ea"/>
                </a:rPr>
                <a:t>用户</a:t>
              </a:r>
            </a:p>
          </p:txBody>
        </p:sp>
        <p:sp>
          <p:nvSpPr>
            <p:cNvPr id="25" name="Rectangle 18"/>
            <p:cNvSpPr>
              <a:spLocks noChangeArrowheads="1"/>
            </p:cNvSpPr>
            <p:nvPr/>
          </p:nvSpPr>
          <p:spPr bwMode="auto">
            <a:xfrm>
              <a:off x="8616158" y="2959521"/>
              <a:ext cx="966788" cy="477837"/>
            </a:xfrm>
            <a:prstGeom prst="rect">
              <a:avLst/>
            </a:prstGeom>
            <a:solidFill>
              <a:srgbClr val="FFC000"/>
            </a:solidFill>
            <a:ln w="9525">
              <a:noFill/>
              <a:miter lim="800000"/>
              <a:headEnd/>
              <a:tailEnd/>
            </a:ln>
            <a:effectLst>
              <a:outerShdw dist="45791" dir="2021404" algn="ctr" rotWithShape="0">
                <a:schemeClr val="bg2"/>
              </a:outerShdw>
            </a:effectLst>
          </p:spPr>
          <p:txBody>
            <a:bodyPr wrap="none" anchor="ctr"/>
            <a:lstStyle/>
            <a:p>
              <a:pPr algn="ctr"/>
              <a:r>
                <a:rPr kumimoji="1" lang="zh-CN" altLang="en-US" sz="2000">
                  <a:solidFill>
                    <a:schemeClr val="tx1">
                      <a:lumMod val="65000"/>
                      <a:lumOff val="35000"/>
                    </a:schemeClr>
                  </a:solidFill>
                  <a:latin typeface="+mn-lt"/>
                  <a:ea typeface="+mj-ea"/>
                </a:rPr>
                <a:t>用户</a:t>
              </a:r>
            </a:p>
          </p:txBody>
        </p: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Rectangle 2"/>
          <p:cNvSpPr>
            <a:spLocks noGrp="1" noChangeArrowheads="1"/>
          </p:cNvSpPr>
          <p:nvPr>
            <p:ph type="title"/>
          </p:nvPr>
        </p:nvSpPr>
        <p:spPr/>
        <p:txBody>
          <a:bodyPr/>
          <a:lstStyle/>
          <a:p>
            <a:r>
              <a:rPr lang="en-US" altLang="zh-CN" dirty="0"/>
              <a:t>MIME </a:t>
            </a:r>
            <a:r>
              <a:rPr lang="zh-CN" altLang="en-US" dirty="0"/>
              <a:t>主要包括三个部分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8" name="矩形 17"/>
          <p:cNvSpPr/>
          <p:nvPr/>
        </p:nvSpPr>
        <p:spPr>
          <a:xfrm>
            <a:off x="515096" y="2084802"/>
            <a:ext cx="10894947" cy="4013012"/>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cxnSp>
        <p:nvCxnSpPr>
          <p:cNvPr id="20" name="直接连接符 19"/>
          <p:cNvCxnSpPr/>
          <p:nvPr/>
        </p:nvCxnSpPr>
        <p:spPr>
          <a:xfrm flipH="1">
            <a:off x="515096" y="6428718"/>
            <a:ext cx="10894947" cy="0"/>
          </a:xfrm>
          <a:prstGeom prst="line">
            <a:avLst/>
          </a:prstGeom>
          <a:noFill/>
          <a:ln w="38100" cap="flat" cmpd="sng" algn="ctr">
            <a:solidFill>
              <a:srgbClr val="A2B932"/>
            </a:solidFill>
            <a:prstDash val="sysDash"/>
            <a:miter lim="800000"/>
          </a:ln>
          <a:effectLst/>
        </p:spPr>
      </p:cxnSp>
      <p:grpSp>
        <p:nvGrpSpPr>
          <p:cNvPr id="21" name="组合 20"/>
          <p:cNvGrpSpPr/>
          <p:nvPr/>
        </p:nvGrpSpPr>
        <p:grpSpPr>
          <a:xfrm rot="10800000">
            <a:off x="10059749" y="5658355"/>
            <a:ext cx="2134529" cy="833559"/>
            <a:chOff x="711199" y="5805976"/>
            <a:chExt cx="2134529" cy="833559"/>
          </a:xfrm>
        </p:grpSpPr>
        <p:sp>
          <p:nvSpPr>
            <p:cNvPr id="22" name="矩形 21"/>
            <p:cNvSpPr/>
            <p:nvPr/>
          </p:nvSpPr>
          <p:spPr>
            <a:xfrm>
              <a:off x="2579026" y="6242011"/>
              <a:ext cx="266702" cy="287218"/>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23" name="矩形 22"/>
            <p:cNvSpPr/>
            <p:nvPr/>
          </p:nvSpPr>
          <p:spPr>
            <a:xfrm>
              <a:off x="1264574" y="5805976"/>
              <a:ext cx="266702" cy="28721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24" name="矩形 23"/>
            <p:cNvSpPr/>
            <p:nvPr/>
          </p:nvSpPr>
          <p:spPr>
            <a:xfrm>
              <a:off x="1397925" y="5949585"/>
              <a:ext cx="406401" cy="427891"/>
            </a:xfrm>
            <a:prstGeom prst="rect">
              <a:avLst/>
            </a:prstGeom>
            <a:solidFill>
              <a:srgbClr val="F69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25" name="矩形 24"/>
            <p:cNvSpPr/>
            <p:nvPr/>
          </p:nvSpPr>
          <p:spPr>
            <a:xfrm>
              <a:off x="1864294" y="6352317"/>
              <a:ext cx="266702" cy="287218"/>
            </a:xfrm>
            <a:prstGeom prst="rect">
              <a:avLst/>
            </a:prstGeom>
            <a:solidFill>
              <a:srgbClr val="F69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26" name="矩形 25"/>
            <p:cNvSpPr/>
            <p:nvPr/>
          </p:nvSpPr>
          <p:spPr>
            <a:xfrm flipV="1">
              <a:off x="1759877" y="6242011"/>
              <a:ext cx="266702" cy="287218"/>
            </a:xfrm>
            <a:prstGeom prst="rect">
              <a:avLst/>
            </a:prstGeom>
            <a:solidFill>
              <a:srgbClr val="418A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27" name="矩形 26"/>
            <p:cNvSpPr/>
            <p:nvPr/>
          </p:nvSpPr>
          <p:spPr>
            <a:xfrm>
              <a:off x="711199" y="5949585"/>
              <a:ext cx="566057" cy="533641"/>
            </a:xfrm>
            <a:prstGeom prst="rect">
              <a:avLst/>
            </a:prstGeom>
            <a:solidFill>
              <a:srgbClr val="A6B727">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grpSp>
      <p:cxnSp>
        <p:nvCxnSpPr>
          <p:cNvPr id="28" name="直接连接符 27"/>
          <p:cNvCxnSpPr/>
          <p:nvPr/>
        </p:nvCxnSpPr>
        <p:spPr>
          <a:xfrm flipH="1">
            <a:off x="-38100" y="1564618"/>
            <a:ext cx="12192001" cy="0"/>
          </a:xfrm>
          <a:prstGeom prst="line">
            <a:avLst/>
          </a:prstGeom>
          <a:noFill/>
          <a:ln w="38100" cap="flat" cmpd="sng" algn="ctr">
            <a:solidFill>
              <a:srgbClr val="A2B932"/>
            </a:solidFill>
            <a:prstDash val="sysDash"/>
            <a:miter lim="800000"/>
          </a:ln>
          <a:effectLst/>
        </p:spPr>
      </p:cxnSp>
      <p:sp>
        <p:nvSpPr>
          <p:cNvPr id="15" name="Rectangle 3"/>
          <p:cNvSpPr txBox="1">
            <a:spLocks noChangeArrowheads="1"/>
          </p:cNvSpPr>
          <p:nvPr/>
        </p:nvSpPr>
        <p:spPr bwMode="auto">
          <a:xfrm>
            <a:off x="1058615" y="2564904"/>
            <a:ext cx="9577064" cy="3051517"/>
          </a:xfrm>
          <a:prstGeom prst="rect">
            <a:avLst/>
          </a:prstGeom>
          <a:noFill/>
          <a:ln/>
        </p:spPr>
        <p:txBody>
          <a:bodyPr vert="horz" wrap="square" lIns="91440" tIns="45720" rIns="91440" bIns="45720" numCol="1" rtlCol="0" anchor="t" anchorCtr="0" compatLnSpc="1">
            <a:prstTxWarp prst="textNoShape">
              <a:avLst/>
            </a:prstTxWarp>
            <a:normAutofit fontScale="92500"/>
          </a:bodyPr>
          <a:lstStyle>
            <a:lvl1pPr marL="360000" indent="-360000" algn="l" defTabSz="914400" rtl="0" eaLnBrk="1" latinLnBrk="0" hangingPunct="1">
              <a:lnSpc>
                <a:spcPct val="130000"/>
              </a:lnSpc>
              <a:spcBef>
                <a:spcPts val="3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130000"/>
              </a:lnSpc>
              <a:spcBef>
                <a:spcPts val="200"/>
              </a:spcBef>
              <a:buClr>
                <a:schemeClr val="tx1">
                  <a:lumMod val="85000"/>
                  <a:lumOff val="15000"/>
                </a:schemeClr>
              </a:buClr>
              <a:buFont typeface="Wingdings" pitchFamily="2" charset="2"/>
              <a:buChar char=""/>
              <a:defRPr lang="zh-CN" altLang="en-US" sz="1800" kern="120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just" defTabSz="914255" fontAlgn="auto">
              <a:lnSpc>
                <a:spcPct val="150000"/>
              </a:lnSpc>
              <a:spcBef>
                <a:spcPct val="20000"/>
              </a:spcBef>
              <a:spcAft>
                <a:spcPts val="0"/>
              </a:spcAft>
              <a:buSzPct val="80000"/>
            </a:pPr>
            <a:r>
              <a:rPr lang="en-US" altLang="zh-CN" sz="2400" dirty="0" smtClean="0">
                <a:solidFill>
                  <a:prstClr val="black">
                    <a:lumMod val="75000"/>
                    <a:lumOff val="25000"/>
                  </a:prstClr>
                </a:solidFill>
                <a:latin typeface="Arial"/>
                <a:ea typeface="微软雅黑"/>
              </a:rPr>
              <a:t>5 </a:t>
            </a:r>
            <a:r>
              <a:rPr lang="zh-CN" altLang="en-US" sz="2400" dirty="0">
                <a:solidFill>
                  <a:prstClr val="black">
                    <a:lumMod val="75000"/>
                    <a:lumOff val="25000"/>
                  </a:prstClr>
                </a:solidFill>
                <a:latin typeface="Arial"/>
                <a:ea typeface="微软雅黑"/>
              </a:rPr>
              <a:t>个新的邮件首部字段，它们可包含在</a:t>
            </a:r>
            <a:r>
              <a:rPr lang="en-US" altLang="zh-CN" sz="2400" dirty="0">
                <a:solidFill>
                  <a:prstClr val="black">
                    <a:lumMod val="75000"/>
                    <a:lumOff val="25000"/>
                  </a:prstClr>
                </a:solidFill>
                <a:latin typeface="Arial"/>
                <a:ea typeface="微软雅黑"/>
              </a:rPr>
              <a:t>[RFC 822]</a:t>
            </a:r>
            <a:r>
              <a:rPr lang="zh-CN" altLang="en-US" sz="2400" dirty="0">
                <a:solidFill>
                  <a:prstClr val="black">
                    <a:lumMod val="75000"/>
                    <a:lumOff val="25000"/>
                  </a:prstClr>
                </a:solidFill>
                <a:latin typeface="Arial"/>
                <a:ea typeface="微软雅黑"/>
              </a:rPr>
              <a:t>首部中。这些字段提供了有关邮件主体的信息。</a:t>
            </a:r>
          </a:p>
          <a:p>
            <a:pPr lvl="0" defTabSz="914255" fontAlgn="auto">
              <a:lnSpc>
                <a:spcPct val="150000"/>
              </a:lnSpc>
              <a:spcBef>
                <a:spcPct val="20000"/>
              </a:spcBef>
              <a:spcAft>
                <a:spcPts val="0"/>
              </a:spcAft>
              <a:buSzPct val="80000"/>
            </a:pPr>
            <a:r>
              <a:rPr lang="zh-CN" altLang="en-US" sz="2400" dirty="0">
                <a:solidFill>
                  <a:prstClr val="black">
                    <a:lumMod val="75000"/>
                    <a:lumOff val="25000"/>
                  </a:prstClr>
                </a:solidFill>
                <a:latin typeface="Arial"/>
                <a:ea typeface="微软雅黑"/>
              </a:rPr>
              <a:t>定义了许多邮件内容的格式，对多媒体电子邮件的表示方法进行了标准化。</a:t>
            </a:r>
          </a:p>
          <a:p>
            <a:pPr lvl="0" defTabSz="914255" fontAlgn="auto">
              <a:lnSpc>
                <a:spcPct val="150000"/>
              </a:lnSpc>
              <a:spcBef>
                <a:spcPct val="20000"/>
              </a:spcBef>
              <a:spcAft>
                <a:spcPts val="0"/>
              </a:spcAft>
              <a:buSzPct val="80000"/>
            </a:pPr>
            <a:r>
              <a:rPr lang="zh-CN" altLang="en-US" sz="2400" dirty="0">
                <a:solidFill>
                  <a:prstClr val="black">
                    <a:lumMod val="75000"/>
                    <a:lumOff val="25000"/>
                  </a:prstClr>
                </a:solidFill>
                <a:latin typeface="Arial"/>
                <a:ea typeface="微软雅黑"/>
              </a:rPr>
              <a:t>定义了传送编码，可对任何内容格式进行转换，而不会被邮件系统改变。</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50" name="Rectangle 6"/>
          <p:cNvSpPr>
            <a:spLocks noGrp="1" noChangeArrowheads="1"/>
          </p:cNvSpPr>
          <p:nvPr>
            <p:ph type="title"/>
          </p:nvPr>
        </p:nvSpPr>
        <p:spPr/>
        <p:txBody>
          <a:bodyPr/>
          <a:lstStyle/>
          <a:p>
            <a:r>
              <a:rPr lang="en-US" altLang="zh-CN" dirty="0"/>
              <a:t>MIME </a:t>
            </a:r>
            <a:r>
              <a:rPr lang="zh-CN" altLang="en-US" dirty="0"/>
              <a:t>增加 </a:t>
            </a:r>
            <a:r>
              <a:rPr lang="en-US" altLang="zh-CN" dirty="0"/>
              <a:t>5 </a:t>
            </a:r>
            <a:r>
              <a:rPr lang="zh-CN" altLang="en-US" dirty="0" smtClean="0"/>
              <a:t>个新</a:t>
            </a:r>
            <a:r>
              <a:rPr lang="zh-CN" altLang="en-US" dirty="0"/>
              <a:t>的邮件首部 </a:t>
            </a:r>
          </a:p>
        </p:txBody>
      </p:sp>
      <p:sp>
        <p:nvSpPr>
          <p:cNvPr id="11"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183746" name="Rectangle 2"/>
          <p:cNvSpPr>
            <a:spLocks noChangeArrowheads="1"/>
          </p:cNvSpPr>
          <p:nvPr/>
        </p:nvSpPr>
        <p:spPr bwMode="auto">
          <a:xfrm>
            <a:off x="1527176" y="-323166"/>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183747" name="Rectangle 3"/>
          <p:cNvSpPr>
            <a:spLocks noChangeArrowheads="1"/>
          </p:cNvSpPr>
          <p:nvPr/>
        </p:nvSpPr>
        <p:spPr bwMode="auto">
          <a:xfrm>
            <a:off x="1527177" y="2915335"/>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183748" name="Rectangle 4"/>
          <p:cNvSpPr>
            <a:spLocks noChangeArrowheads="1"/>
          </p:cNvSpPr>
          <p:nvPr/>
        </p:nvSpPr>
        <p:spPr bwMode="auto">
          <a:xfrm>
            <a:off x="1527176" y="-323166"/>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183749" name="Rectangle 5"/>
          <p:cNvSpPr>
            <a:spLocks noChangeArrowheads="1"/>
          </p:cNvSpPr>
          <p:nvPr/>
        </p:nvSpPr>
        <p:spPr bwMode="auto">
          <a:xfrm>
            <a:off x="1527177" y="2920098"/>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183752" name="Rectangle 8"/>
          <p:cNvSpPr>
            <a:spLocks noChangeArrowheads="1"/>
          </p:cNvSpPr>
          <p:nvPr/>
        </p:nvSpPr>
        <p:spPr bwMode="auto">
          <a:xfrm>
            <a:off x="1527177" y="2939148"/>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183753" name="Rectangle 9"/>
          <p:cNvSpPr>
            <a:spLocks noChangeArrowheads="1"/>
          </p:cNvSpPr>
          <p:nvPr/>
        </p:nvSpPr>
        <p:spPr bwMode="auto">
          <a:xfrm>
            <a:off x="1527176" y="-323166"/>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4" name="矩形 13"/>
          <p:cNvSpPr/>
          <p:nvPr/>
        </p:nvSpPr>
        <p:spPr>
          <a:xfrm>
            <a:off x="515096" y="2084802"/>
            <a:ext cx="10894947" cy="3827468"/>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cxnSp>
        <p:nvCxnSpPr>
          <p:cNvPr id="16" name="直接连接符 15"/>
          <p:cNvCxnSpPr/>
          <p:nvPr/>
        </p:nvCxnSpPr>
        <p:spPr>
          <a:xfrm flipH="1">
            <a:off x="0" y="6428718"/>
            <a:ext cx="12192001" cy="0"/>
          </a:xfrm>
          <a:prstGeom prst="line">
            <a:avLst/>
          </a:prstGeom>
          <a:noFill/>
          <a:ln w="38100" cap="flat" cmpd="sng" algn="ctr">
            <a:solidFill>
              <a:srgbClr val="A2B932"/>
            </a:solidFill>
            <a:prstDash val="sysDash"/>
            <a:miter lim="800000"/>
          </a:ln>
          <a:effectLst/>
        </p:spPr>
      </p:cxnSp>
      <p:grpSp>
        <p:nvGrpSpPr>
          <p:cNvPr id="17" name="组合 16"/>
          <p:cNvGrpSpPr/>
          <p:nvPr/>
        </p:nvGrpSpPr>
        <p:grpSpPr>
          <a:xfrm rot="10800000">
            <a:off x="9973918" y="1403855"/>
            <a:ext cx="2134529" cy="833559"/>
            <a:chOff x="711199" y="5805976"/>
            <a:chExt cx="2134529" cy="833559"/>
          </a:xfrm>
        </p:grpSpPr>
        <p:sp>
          <p:nvSpPr>
            <p:cNvPr id="18" name="矩形 17"/>
            <p:cNvSpPr/>
            <p:nvPr/>
          </p:nvSpPr>
          <p:spPr>
            <a:xfrm>
              <a:off x="2579026" y="6242011"/>
              <a:ext cx="266702" cy="287218"/>
            </a:xfrm>
            <a:prstGeom prst="rect">
              <a:avLst/>
            </a:prstGeom>
            <a:solidFill>
              <a:srgbClr val="A6B72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9" name="矩形 18"/>
            <p:cNvSpPr/>
            <p:nvPr/>
          </p:nvSpPr>
          <p:spPr>
            <a:xfrm>
              <a:off x="1264574" y="5805976"/>
              <a:ext cx="266702" cy="28721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20" name="矩形 19"/>
            <p:cNvSpPr/>
            <p:nvPr/>
          </p:nvSpPr>
          <p:spPr>
            <a:xfrm>
              <a:off x="1397925" y="5949585"/>
              <a:ext cx="406401" cy="427891"/>
            </a:xfrm>
            <a:prstGeom prst="rect">
              <a:avLst/>
            </a:prstGeom>
            <a:solidFill>
              <a:srgbClr val="F69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21" name="矩形 20"/>
            <p:cNvSpPr/>
            <p:nvPr/>
          </p:nvSpPr>
          <p:spPr>
            <a:xfrm>
              <a:off x="1864294" y="6352317"/>
              <a:ext cx="266702" cy="287218"/>
            </a:xfrm>
            <a:prstGeom prst="rect">
              <a:avLst/>
            </a:prstGeom>
            <a:solidFill>
              <a:srgbClr val="F692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22" name="矩形 21"/>
            <p:cNvSpPr/>
            <p:nvPr/>
          </p:nvSpPr>
          <p:spPr>
            <a:xfrm flipV="1">
              <a:off x="1759877" y="6242011"/>
              <a:ext cx="266702" cy="287218"/>
            </a:xfrm>
            <a:prstGeom prst="rect">
              <a:avLst/>
            </a:prstGeom>
            <a:solidFill>
              <a:srgbClr val="418A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23" name="矩形 22"/>
            <p:cNvSpPr/>
            <p:nvPr/>
          </p:nvSpPr>
          <p:spPr>
            <a:xfrm>
              <a:off x="711199" y="5949585"/>
              <a:ext cx="566057" cy="533641"/>
            </a:xfrm>
            <a:prstGeom prst="rect">
              <a:avLst/>
            </a:prstGeom>
            <a:solidFill>
              <a:srgbClr val="A6B727">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grpSp>
      <p:cxnSp>
        <p:nvCxnSpPr>
          <p:cNvPr id="24" name="直接连接符 23"/>
          <p:cNvCxnSpPr/>
          <p:nvPr/>
        </p:nvCxnSpPr>
        <p:spPr>
          <a:xfrm flipH="1">
            <a:off x="-38099" y="1564618"/>
            <a:ext cx="9740899" cy="0"/>
          </a:xfrm>
          <a:prstGeom prst="line">
            <a:avLst/>
          </a:prstGeom>
          <a:noFill/>
          <a:ln w="38100" cap="flat" cmpd="sng" algn="ctr">
            <a:solidFill>
              <a:srgbClr val="A2B932"/>
            </a:solidFill>
            <a:prstDash val="sysDash"/>
            <a:miter lim="800000"/>
          </a:ln>
          <a:effectLst/>
        </p:spPr>
      </p:cxnSp>
      <p:sp>
        <p:nvSpPr>
          <p:cNvPr id="1183751" name="Rectangle 7"/>
          <p:cNvSpPr>
            <a:spLocks noGrp="1" noChangeArrowheads="1"/>
          </p:cNvSpPr>
          <p:nvPr>
            <p:ph idx="1"/>
          </p:nvPr>
        </p:nvSpPr>
        <p:spPr>
          <a:xfrm>
            <a:off x="886005" y="2661056"/>
            <a:ext cx="10153128" cy="2712160"/>
          </a:xfrm>
        </p:spPr>
        <p:txBody>
          <a:bodyPr>
            <a:noAutofit/>
          </a:bodyPr>
          <a:lstStyle/>
          <a:p>
            <a:pPr marL="457200" indent="-457200" algn="just">
              <a:buFont typeface="Wingdings" panose="05000000000000000000" pitchFamily="2" charset="2"/>
              <a:buChar char="l"/>
            </a:pPr>
            <a:r>
              <a:rPr lang="en-US" altLang="zh-CN" sz="2000" b="1" dirty="0">
                <a:solidFill>
                  <a:srgbClr val="FF0000"/>
                </a:solidFill>
              </a:rPr>
              <a:t>MIME-Version: </a:t>
            </a:r>
            <a:r>
              <a:rPr lang="zh-CN" altLang="en-US" sz="2000" dirty="0"/>
              <a:t>标志 </a:t>
            </a:r>
            <a:r>
              <a:rPr lang="en-US" altLang="zh-CN" sz="2000" dirty="0"/>
              <a:t>MIME </a:t>
            </a:r>
            <a:r>
              <a:rPr lang="zh-CN" altLang="en-US" sz="2000" dirty="0"/>
              <a:t>的版本。现在的版本号是 </a:t>
            </a:r>
            <a:r>
              <a:rPr lang="en-US" altLang="zh-CN" sz="2000" dirty="0"/>
              <a:t>1.0</a:t>
            </a:r>
            <a:r>
              <a:rPr lang="zh-CN" altLang="en-US" sz="2000" dirty="0"/>
              <a:t>。若无此行，则为英文文本。</a:t>
            </a:r>
          </a:p>
          <a:p>
            <a:pPr marL="457200" indent="-457200" algn="just">
              <a:buFont typeface="Wingdings" panose="05000000000000000000" pitchFamily="2" charset="2"/>
              <a:buChar char="l"/>
            </a:pPr>
            <a:r>
              <a:rPr lang="en-US" altLang="zh-CN" sz="2000" b="1" dirty="0">
                <a:solidFill>
                  <a:srgbClr val="FF0000"/>
                </a:solidFill>
              </a:rPr>
              <a:t>Content-Description</a:t>
            </a:r>
            <a:r>
              <a:rPr lang="en-US" altLang="zh-CN" sz="2000" dirty="0"/>
              <a:t>: </a:t>
            </a:r>
            <a:r>
              <a:rPr lang="zh-CN" altLang="en-US" sz="2000" dirty="0"/>
              <a:t>这是可读字符串，说明此邮件是什么。和邮件的主题差不多。</a:t>
            </a:r>
          </a:p>
          <a:p>
            <a:pPr marL="457200" indent="-457200" algn="just">
              <a:buFont typeface="Wingdings" panose="05000000000000000000" pitchFamily="2" charset="2"/>
              <a:buChar char="l"/>
            </a:pPr>
            <a:r>
              <a:rPr lang="en-US" altLang="zh-CN" sz="2000" b="1" dirty="0">
                <a:solidFill>
                  <a:srgbClr val="FF0000"/>
                </a:solidFill>
              </a:rPr>
              <a:t>Content-Id</a:t>
            </a:r>
            <a:r>
              <a:rPr lang="en-US" altLang="zh-CN" sz="2000" dirty="0"/>
              <a:t>: </a:t>
            </a:r>
            <a:r>
              <a:rPr lang="zh-CN" altLang="en-US" sz="2000" dirty="0"/>
              <a:t>邮件的唯一标识符。 </a:t>
            </a:r>
          </a:p>
          <a:p>
            <a:pPr marL="457200" indent="-457200">
              <a:buFont typeface="Wingdings" panose="05000000000000000000" pitchFamily="2" charset="2"/>
              <a:buChar char="l"/>
            </a:pPr>
            <a:r>
              <a:rPr lang="en-US" altLang="zh-CN" sz="2000" b="1" dirty="0">
                <a:solidFill>
                  <a:srgbClr val="FF0000"/>
                </a:solidFill>
              </a:rPr>
              <a:t>Content-Transfer-Encoding</a:t>
            </a:r>
            <a:r>
              <a:rPr lang="en-US" altLang="zh-CN" sz="2000" dirty="0"/>
              <a:t>: </a:t>
            </a:r>
            <a:r>
              <a:rPr lang="zh-CN" altLang="en-US" sz="2000" dirty="0"/>
              <a:t>在传送时邮件的主体是如何编码的。</a:t>
            </a:r>
          </a:p>
          <a:p>
            <a:pPr marL="457200" indent="-457200">
              <a:buFont typeface="Wingdings" panose="05000000000000000000" pitchFamily="2" charset="2"/>
              <a:buChar char="l"/>
            </a:pPr>
            <a:r>
              <a:rPr lang="en-US" altLang="zh-CN" sz="2000" b="1" dirty="0">
                <a:solidFill>
                  <a:srgbClr val="FF0000"/>
                </a:solidFill>
              </a:rPr>
              <a:t>Content-Type</a:t>
            </a:r>
            <a:r>
              <a:rPr lang="en-US" altLang="zh-CN" sz="2000" dirty="0"/>
              <a:t>: </a:t>
            </a:r>
            <a:r>
              <a:rPr lang="zh-CN" altLang="en-US" sz="2000" dirty="0"/>
              <a:t>说明邮件的性质。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8" name="Rectangle 6"/>
          <p:cNvSpPr>
            <a:spLocks noGrp="1" noChangeArrowheads="1"/>
          </p:cNvSpPr>
          <p:nvPr>
            <p:ph type="title"/>
          </p:nvPr>
        </p:nvSpPr>
        <p:spPr/>
        <p:txBody>
          <a:bodyPr/>
          <a:lstStyle/>
          <a:p>
            <a:pPr algn="ctr"/>
            <a:r>
              <a:rPr lang="en-US" altLang="zh-CN" dirty="0"/>
              <a:t>2.  </a:t>
            </a:r>
            <a:r>
              <a:rPr lang="zh-CN" altLang="en-US" dirty="0"/>
              <a:t>内容传送编</a:t>
            </a:r>
            <a:r>
              <a:rPr lang="zh-CN" altLang="en-US" dirty="0" smtClean="0"/>
              <a:t>码</a:t>
            </a:r>
            <a:r>
              <a:rPr lang="en-US" altLang="zh-CN" dirty="0" smtClean="0"/>
              <a:t>(</a:t>
            </a:r>
            <a:r>
              <a:rPr lang="en-US" altLang="zh-CN" dirty="0"/>
              <a:t>Content-Transfer-Encoding) </a:t>
            </a:r>
          </a:p>
        </p:txBody>
      </p:sp>
      <p:sp>
        <p:nvSpPr>
          <p:cNvPr id="11"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185794" name="Rectangle 2"/>
          <p:cNvSpPr>
            <a:spLocks noChangeArrowheads="1"/>
          </p:cNvSpPr>
          <p:nvPr/>
        </p:nvSpPr>
        <p:spPr bwMode="auto">
          <a:xfrm>
            <a:off x="1527176" y="-323166"/>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185795" name="Rectangle 3"/>
          <p:cNvSpPr>
            <a:spLocks noChangeArrowheads="1"/>
          </p:cNvSpPr>
          <p:nvPr/>
        </p:nvSpPr>
        <p:spPr bwMode="auto">
          <a:xfrm>
            <a:off x="1527177" y="2915335"/>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185796" name="Rectangle 4"/>
          <p:cNvSpPr>
            <a:spLocks noChangeArrowheads="1"/>
          </p:cNvSpPr>
          <p:nvPr/>
        </p:nvSpPr>
        <p:spPr bwMode="auto">
          <a:xfrm>
            <a:off x="1527176" y="-323166"/>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185797" name="Rectangle 5"/>
          <p:cNvSpPr>
            <a:spLocks noChangeArrowheads="1"/>
          </p:cNvSpPr>
          <p:nvPr/>
        </p:nvSpPr>
        <p:spPr bwMode="auto">
          <a:xfrm>
            <a:off x="1527177" y="2920098"/>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185800" name="Rectangle 8"/>
          <p:cNvSpPr>
            <a:spLocks noChangeArrowheads="1"/>
          </p:cNvSpPr>
          <p:nvPr/>
        </p:nvSpPr>
        <p:spPr bwMode="auto">
          <a:xfrm>
            <a:off x="1527177" y="2939148"/>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185801" name="Rectangle 9"/>
          <p:cNvSpPr>
            <a:spLocks noChangeArrowheads="1"/>
          </p:cNvSpPr>
          <p:nvPr/>
        </p:nvSpPr>
        <p:spPr bwMode="auto">
          <a:xfrm>
            <a:off x="1527176" y="-323166"/>
            <a:ext cx="184731" cy="646331"/>
          </a:xfrm>
          <a:prstGeom prst="rect">
            <a:avLst/>
          </a:prstGeom>
          <a:noFill/>
          <a:ln w="9525">
            <a:noFill/>
            <a:miter lim="800000"/>
            <a:headEnd/>
            <a:tailEnd/>
          </a:ln>
          <a:effectLst/>
        </p:spPr>
        <p:txBody>
          <a:bodyPr wrap="none" anchor="ctr">
            <a:spAutoFit/>
          </a:bodyPr>
          <a:lstStyle/>
          <a:p>
            <a:endParaRPr lang="zh-CN" altLang="en-US"/>
          </a:p>
        </p:txBody>
      </p:sp>
      <p:sp>
        <p:nvSpPr>
          <p:cNvPr id="15" name="矩形 14"/>
          <p:cNvSpPr/>
          <p:nvPr/>
        </p:nvSpPr>
        <p:spPr>
          <a:xfrm>
            <a:off x="1588" y="1681720"/>
            <a:ext cx="12190412" cy="4201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588" y="1569327"/>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3"/>
          <p:cNvSpPr/>
          <p:nvPr/>
        </p:nvSpPr>
        <p:spPr>
          <a:xfrm>
            <a:off x="-41951" y="5411808"/>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8" name="组合 17"/>
          <p:cNvGrpSpPr/>
          <p:nvPr/>
        </p:nvGrpSpPr>
        <p:grpSpPr>
          <a:xfrm>
            <a:off x="9424993" y="4800600"/>
            <a:ext cx="1877787" cy="1364704"/>
            <a:chOff x="9675584" y="5175723"/>
            <a:chExt cx="1877787" cy="1129564"/>
          </a:xfrm>
        </p:grpSpPr>
        <p:sp>
          <p:nvSpPr>
            <p:cNvPr id="19" name="矩形 18"/>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5799" name="Rectangle 7"/>
          <p:cNvSpPr>
            <a:spLocks noGrp="1" noChangeArrowheads="1"/>
          </p:cNvSpPr>
          <p:nvPr>
            <p:ph idx="1"/>
          </p:nvPr>
        </p:nvSpPr>
        <p:spPr>
          <a:xfrm>
            <a:off x="555762" y="2037307"/>
            <a:ext cx="11105879" cy="3096344"/>
          </a:xfrm>
        </p:spPr>
        <p:txBody>
          <a:bodyPr>
            <a:normAutofit fontScale="92500" lnSpcReduction="20000"/>
          </a:bodyPr>
          <a:lstStyle/>
          <a:p>
            <a:pPr marL="457200" indent="-457200" algn="just">
              <a:lnSpc>
                <a:spcPct val="160000"/>
              </a:lnSpc>
              <a:buFont typeface="Wingdings" panose="05000000000000000000" pitchFamily="2" charset="2"/>
              <a:buChar char="l"/>
            </a:pPr>
            <a:r>
              <a:rPr lang="zh-CN" altLang="en-US" sz="2800" dirty="0"/>
              <a:t>最简单的编码就是 </a:t>
            </a:r>
            <a:r>
              <a:rPr lang="en-US" altLang="zh-CN" sz="2800" dirty="0"/>
              <a:t>7 </a:t>
            </a:r>
            <a:r>
              <a:rPr lang="zh-CN" altLang="en-US" sz="2800" dirty="0"/>
              <a:t>位 </a:t>
            </a:r>
            <a:r>
              <a:rPr lang="en-US" altLang="zh-CN" sz="2800" dirty="0"/>
              <a:t>ASCII </a:t>
            </a:r>
            <a:r>
              <a:rPr lang="zh-CN" altLang="en-US" sz="2800" dirty="0"/>
              <a:t>码，而每行不能超过 </a:t>
            </a:r>
            <a:r>
              <a:rPr lang="en-US" altLang="zh-CN" sz="2800" dirty="0"/>
              <a:t>1000 </a:t>
            </a:r>
            <a:r>
              <a:rPr lang="zh-CN" altLang="en-US" sz="2800" dirty="0"/>
              <a:t>个字符。</a:t>
            </a:r>
            <a:r>
              <a:rPr lang="en-US" altLang="zh-CN" sz="2800" dirty="0"/>
              <a:t>MIME </a:t>
            </a:r>
            <a:r>
              <a:rPr lang="zh-CN" altLang="en-US" sz="2800" dirty="0"/>
              <a:t>对这种由 </a:t>
            </a:r>
            <a:r>
              <a:rPr lang="en-US" altLang="zh-CN" sz="2800" dirty="0"/>
              <a:t>ASCII </a:t>
            </a:r>
            <a:r>
              <a:rPr lang="zh-CN" altLang="en-US" sz="2800" dirty="0"/>
              <a:t>码构成的邮件主体不进行任何转换。 </a:t>
            </a:r>
          </a:p>
          <a:p>
            <a:pPr marL="457200" indent="-457200" algn="just">
              <a:lnSpc>
                <a:spcPct val="160000"/>
              </a:lnSpc>
              <a:buFont typeface="Wingdings" panose="05000000000000000000" pitchFamily="2" charset="2"/>
              <a:buChar char="l"/>
            </a:pPr>
            <a:r>
              <a:rPr lang="zh-CN" altLang="en-US" sz="2800" dirty="0"/>
              <a:t>另一种编码称为 </a:t>
            </a:r>
            <a:r>
              <a:rPr lang="en-US" altLang="zh-CN" sz="2800" dirty="0"/>
              <a:t>quoted-printable</a:t>
            </a:r>
            <a:r>
              <a:rPr lang="zh-CN" altLang="en-US" sz="2800" dirty="0"/>
              <a:t>，这种编码方法适用于当所传送的数据中只有少量的非 </a:t>
            </a:r>
            <a:r>
              <a:rPr lang="en-US" altLang="zh-CN" sz="2800" dirty="0"/>
              <a:t>ASCII </a:t>
            </a:r>
            <a:r>
              <a:rPr lang="zh-CN" altLang="en-US" sz="2800" dirty="0"/>
              <a:t>码。</a:t>
            </a:r>
          </a:p>
          <a:p>
            <a:pPr marL="457200" indent="-457200" algn="just">
              <a:lnSpc>
                <a:spcPct val="160000"/>
              </a:lnSpc>
              <a:buFont typeface="Wingdings" panose="05000000000000000000" pitchFamily="2" charset="2"/>
              <a:buChar char="l"/>
            </a:pPr>
            <a:r>
              <a:rPr lang="zh-CN" altLang="en-US" sz="2800" dirty="0"/>
              <a:t>对于任意的二进制文件，可用 </a:t>
            </a:r>
            <a:r>
              <a:rPr lang="en-US" altLang="zh-CN" sz="2800" dirty="0"/>
              <a:t>base64 </a:t>
            </a:r>
            <a:r>
              <a:rPr lang="zh-CN" altLang="en-US" sz="2800" dirty="0"/>
              <a:t>编码。</a:t>
            </a:r>
            <a:r>
              <a:rPr lang="zh-CN" altLang="en-US" dirty="0"/>
              <a:t> </a:t>
            </a:r>
            <a:r>
              <a:rPr lang="zh-CN" alt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57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57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p:cNvSpPr>
            <a:spLocks noGrp="1" noChangeArrowheads="1"/>
          </p:cNvSpPr>
          <p:nvPr>
            <p:ph type="title"/>
          </p:nvPr>
        </p:nvSpPr>
        <p:spPr/>
        <p:txBody>
          <a:bodyPr/>
          <a:lstStyle/>
          <a:p>
            <a:r>
              <a:rPr lang="en-US" altLang="zh-CN" dirty="0"/>
              <a:t>3.  </a:t>
            </a:r>
            <a:r>
              <a:rPr lang="zh-CN" altLang="en-US" dirty="0"/>
              <a:t>内容类型 </a:t>
            </a:r>
          </a:p>
        </p:txBody>
      </p:sp>
      <p:sp>
        <p:nvSpPr>
          <p:cNvPr id="5" name="页脚占位符 3"/>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9" name="矩形 8"/>
          <p:cNvSpPr/>
          <p:nvPr/>
        </p:nvSpPr>
        <p:spPr>
          <a:xfrm>
            <a:off x="1588" y="1681720"/>
            <a:ext cx="12190412" cy="4201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588" y="1569327"/>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41951" y="5411808"/>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2" name="组合 11"/>
          <p:cNvGrpSpPr/>
          <p:nvPr/>
        </p:nvGrpSpPr>
        <p:grpSpPr>
          <a:xfrm>
            <a:off x="9424993" y="4800600"/>
            <a:ext cx="1877787" cy="1364704"/>
            <a:chOff x="9675584" y="5175723"/>
            <a:chExt cx="1877787" cy="1129564"/>
          </a:xfrm>
        </p:grpSpPr>
        <p:sp>
          <p:nvSpPr>
            <p:cNvPr id="13" name="矩形 12"/>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7843" name="Rectangle 3"/>
          <p:cNvSpPr>
            <a:spLocks noGrp="1" noChangeArrowheads="1"/>
          </p:cNvSpPr>
          <p:nvPr>
            <p:ph idx="1"/>
          </p:nvPr>
        </p:nvSpPr>
        <p:spPr>
          <a:xfrm>
            <a:off x="609919" y="2204864"/>
            <a:ext cx="10888575" cy="2795989"/>
          </a:xfrm>
        </p:spPr>
        <p:txBody>
          <a:bodyPr>
            <a:normAutofit/>
          </a:bodyPr>
          <a:lstStyle/>
          <a:p>
            <a:pPr marL="457200" indent="-457200" algn="just">
              <a:buFont typeface="Wingdings" panose="05000000000000000000" pitchFamily="2" charset="2"/>
              <a:buChar char="l"/>
            </a:pPr>
            <a:r>
              <a:rPr lang="en-US" altLang="zh-CN" sz="2800" dirty="0"/>
              <a:t>MIME</a:t>
            </a:r>
            <a:r>
              <a:rPr lang="zh-CN" altLang="en-US" sz="2800" dirty="0"/>
              <a:t>着标准规定 </a:t>
            </a:r>
            <a:r>
              <a:rPr lang="en-US" altLang="zh-CN" sz="2800" dirty="0"/>
              <a:t>Content-Type </a:t>
            </a:r>
            <a:r>
              <a:rPr lang="zh-CN" altLang="en-US" sz="2800" dirty="0"/>
              <a:t>说明必须含有两个标识符，即内容类型</a:t>
            </a:r>
            <a:r>
              <a:rPr lang="en-US" altLang="zh-CN" sz="2800" dirty="0"/>
              <a:t>(type)</a:t>
            </a:r>
            <a:r>
              <a:rPr lang="zh-CN" altLang="en-US" sz="2800" dirty="0"/>
              <a:t>和子类型</a:t>
            </a:r>
            <a:r>
              <a:rPr lang="en-US" altLang="zh-CN" sz="2800" dirty="0"/>
              <a:t>(subtype)</a:t>
            </a:r>
            <a:r>
              <a:rPr lang="zh-CN" altLang="en-US" sz="2800" dirty="0"/>
              <a:t>，中间用“</a:t>
            </a:r>
            <a:r>
              <a:rPr lang="en-US" altLang="zh-CN" sz="2800" dirty="0"/>
              <a:t>/”</a:t>
            </a:r>
            <a:r>
              <a:rPr lang="zh-CN" altLang="en-US" sz="2800" dirty="0"/>
              <a:t>分开。 </a:t>
            </a:r>
          </a:p>
          <a:p>
            <a:pPr marL="457200" indent="-457200" algn="just">
              <a:buFont typeface="Wingdings" panose="05000000000000000000" pitchFamily="2" charset="2"/>
              <a:buChar char="l"/>
            </a:pPr>
            <a:r>
              <a:rPr lang="en-US" altLang="zh-CN" sz="2800" dirty="0"/>
              <a:t>MIME </a:t>
            </a:r>
            <a:r>
              <a:rPr lang="zh-CN" altLang="en-US" sz="2800" dirty="0"/>
              <a:t>标准定义了 </a:t>
            </a:r>
            <a:r>
              <a:rPr lang="en-US" altLang="zh-CN" sz="2800" dirty="0"/>
              <a:t>7 </a:t>
            </a:r>
            <a:r>
              <a:rPr lang="zh-CN" altLang="en-US" sz="2800" dirty="0"/>
              <a:t>个基本内容类型和 </a:t>
            </a:r>
            <a:r>
              <a:rPr lang="en-US" altLang="zh-CN" sz="2800" dirty="0"/>
              <a:t>15 </a:t>
            </a:r>
            <a:r>
              <a:rPr lang="zh-CN" altLang="en-US" sz="2800" dirty="0"/>
              <a:t>种子类型。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631680"/>
            <a:ext cx="6629399" cy="5594641"/>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2961475"/>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1508286"/>
            <a:ext cx="1500411"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域名系统</a:t>
            </a:r>
            <a:r>
              <a:rPr lang="en-US" altLang="zh-CN" dirty="0"/>
              <a:t>DNS</a:t>
            </a:r>
          </a:p>
        </p:txBody>
      </p:sp>
      <p:sp>
        <p:nvSpPr>
          <p:cNvPr id="18" name="TextBox 1"/>
          <p:cNvSpPr txBox="1"/>
          <p:nvPr/>
        </p:nvSpPr>
        <p:spPr>
          <a:xfrm>
            <a:off x="7035279" y="990330"/>
            <a:ext cx="121828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应用层概述</a:t>
            </a:r>
          </a:p>
        </p:txBody>
      </p:sp>
      <p:sp>
        <p:nvSpPr>
          <p:cNvPr id="47" name="TextBox 1"/>
          <p:cNvSpPr txBox="1"/>
          <p:nvPr/>
        </p:nvSpPr>
        <p:spPr>
          <a:xfrm>
            <a:off x="7035279" y="2026242"/>
            <a:ext cx="147636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万维网</a:t>
            </a:r>
            <a:r>
              <a:rPr lang="en-US" altLang="zh-CN" dirty="0"/>
              <a:t>WWW</a:t>
            </a:r>
          </a:p>
        </p:txBody>
      </p:sp>
      <p:sp>
        <p:nvSpPr>
          <p:cNvPr id="48" name="TextBox 1"/>
          <p:cNvSpPr txBox="1"/>
          <p:nvPr/>
        </p:nvSpPr>
        <p:spPr>
          <a:xfrm>
            <a:off x="7035279" y="2544198"/>
            <a:ext cx="97462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电子邮件</a:t>
            </a:r>
          </a:p>
        </p:txBody>
      </p:sp>
      <p:sp>
        <p:nvSpPr>
          <p:cNvPr id="51" name="Freeform 3"/>
          <p:cNvSpPr/>
          <p:nvPr/>
        </p:nvSpPr>
        <p:spPr>
          <a:xfrm>
            <a:off x="6703732" y="719764"/>
            <a:ext cx="0" cy="54585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25628" y="105451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25628" y="3116694"/>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25628" y="416332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25628" y="468663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97150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149255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6.2</a:t>
            </a:r>
            <a:endParaRPr lang="en-US" altLang="zh-CN" sz="2000" dirty="0">
              <a:solidFill>
                <a:srgbClr val="00B0F0"/>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062154"/>
            <a:ext cx="1882118"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文件传输协议</a:t>
            </a:r>
            <a:r>
              <a:rPr lang="en-US" altLang="zh-CN" sz="1900" dirty="0" smtClean="0">
                <a:solidFill>
                  <a:schemeClr val="bg1"/>
                </a:solidFill>
                <a:latin typeface="微软雅黑" pitchFamily="34" charset="-122"/>
                <a:ea typeface="微软雅黑" pitchFamily="34" charset="-122"/>
                <a:cs typeface="Microsoft YaHei UI" pitchFamily="18" charset="0"/>
              </a:rPr>
              <a:t>FTP</a:t>
            </a:r>
            <a:endParaRPr lang="en-US" altLang="zh-CN" sz="1900" dirty="0">
              <a:solidFill>
                <a:schemeClr val="bg1"/>
              </a:solidFill>
              <a:latin typeface="微软雅黑" pitchFamily="34" charset="-122"/>
              <a:ea typeface="微软雅黑" pitchFamily="34" charset="-122"/>
              <a:cs typeface="Microsoft YaHei UI" pitchFamily="18" charset="0"/>
            </a:endParaRPr>
          </a:p>
        </p:txBody>
      </p:sp>
      <p:sp>
        <p:nvSpPr>
          <p:cNvPr id="39" name="TextBox 1"/>
          <p:cNvSpPr txBox="1"/>
          <p:nvPr/>
        </p:nvSpPr>
        <p:spPr>
          <a:xfrm>
            <a:off x="7035279" y="3599025"/>
            <a:ext cx="233442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远程终端协议</a:t>
            </a:r>
            <a:r>
              <a:rPr lang="en-US" altLang="zh-CN" sz="1900" dirty="0">
                <a:solidFill>
                  <a:srgbClr val="656D8D"/>
                </a:solidFill>
                <a:latin typeface="微软雅黑" pitchFamily="34" charset="-122"/>
                <a:ea typeface="微软雅黑" pitchFamily="34" charset="-122"/>
                <a:cs typeface="Microsoft YaHei UI" pitchFamily="18" charset="0"/>
              </a:rPr>
              <a:t>TELNET</a:t>
            </a:r>
            <a:endParaRPr lang="zh-CN" altLang="en-US" sz="1900" dirty="0">
              <a:solidFill>
                <a:srgbClr val="656D8D"/>
              </a:solidFill>
              <a:latin typeface="微软雅黑" pitchFamily="34" charset="-122"/>
              <a:ea typeface="微软雅黑" pitchFamily="34" charset="-122"/>
              <a:cs typeface="Microsoft YaHei UI" pitchFamily="18" charset="0"/>
            </a:endParaRPr>
          </a:p>
        </p:txBody>
      </p:sp>
      <p:sp>
        <p:nvSpPr>
          <p:cNvPr id="40" name="Freeform 3"/>
          <p:cNvSpPr/>
          <p:nvPr/>
        </p:nvSpPr>
        <p:spPr>
          <a:xfrm>
            <a:off x="6625628" y="52099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25628" y="573325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013609"/>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6.3</a:t>
            </a:r>
            <a:endParaRPr lang="en-US" altLang="zh-CN" sz="2000" dirty="0">
              <a:solidFill>
                <a:srgbClr val="00B0F0"/>
              </a:solidFill>
              <a:latin typeface="+mj-lt"/>
              <a:cs typeface="Microsoft YaHei UI" pitchFamily="18" charset="0"/>
            </a:endParaRPr>
          </a:p>
        </p:txBody>
      </p:sp>
      <p:sp>
        <p:nvSpPr>
          <p:cNvPr id="43" name="TextBox 1"/>
          <p:cNvSpPr txBox="1"/>
          <p:nvPr/>
        </p:nvSpPr>
        <p:spPr>
          <a:xfrm>
            <a:off x="6022576" y="253466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6.4</a:t>
            </a:r>
            <a:endParaRPr lang="en-US" altLang="zh-CN" sz="2000" dirty="0">
              <a:solidFill>
                <a:srgbClr val="00B0F0"/>
              </a:solidFill>
              <a:latin typeface="+mj-lt"/>
              <a:cs typeface="Microsoft YaHei UI" pitchFamily="18" charset="0"/>
            </a:endParaRPr>
          </a:p>
        </p:txBody>
      </p:sp>
      <p:sp>
        <p:nvSpPr>
          <p:cNvPr id="44" name="TextBox 1"/>
          <p:cNvSpPr txBox="1"/>
          <p:nvPr/>
        </p:nvSpPr>
        <p:spPr>
          <a:xfrm>
            <a:off x="6022576" y="305571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6.5</a:t>
            </a:r>
            <a:endParaRPr lang="en-US" altLang="zh-CN" sz="2000" dirty="0">
              <a:solidFill>
                <a:schemeClr val="bg1"/>
              </a:solidFill>
              <a:latin typeface="+mj-lt"/>
              <a:cs typeface="Microsoft YaHei UI" pitchFamily="18" charset="0"/>
            </a:endParaRPr>
          </a:p>
        </p:txBody>
      </p:sp>
      <p:sp>
        <p:nvSpPr>
          <p:cNvPr id="45" name="TextBox 1"/>
          <p:cNvSpPr txBox="1"/>
          <p:nvPr/>
        </p:nvSpPr>
        <p:spPr>
          <a:xfrm>
            <a:off x="6022576" y="357677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116981"/>
            <a:ext cx="2636940"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动态主机配置协议</a:t>
            </a:r>
            <a:r>
              <a:rPr lang="en-US" altLang="zh-CN" sz="1900" dirty="0">
                <a:solidFill>
                  <a:srgbClr val="656D8D"/>
                </a:solidFill>
                <a:latin typeface="微软雅黑" pitchFamily="34" charset="-122"/>
                <a:ea typeface="微软雅黑" pitchFamily="34" charset="-122"/>
                <a:cs typeface="Microsoft YaHei UI" pitchFamily="18" charset="0"/>
              </a:rPr>
              <a:t>DHCP</a:t>
            </a:r>
          </a:p>
        </p:txBody>
      </p:sp>
      <p:sp>
        <p:nvSpPr>
          <p:cNvPr id="55" name="TextBox 1"/>
          <p:cNvSpPr txBox="1"/>
          <p:nvPr/>
        </p:nvSpPr>
        <p:spPr>
          <a:xfrm>
            <a:off x="7035279" y="4634937"/>
            <a:ext cx="1415452" cy="350438"/>
          </a:xfrm>
          <a:prstGeom prst="rect">
            <a:avLst/>
          </a:prstGeom>
          <a:noFill/>
        </p:spPr>
        <p:txBody>
          <a:bodyPr wrap="none" lIns="0" tIns="0" rIns="0" bIns="60981" rtlCol="0">
            <a:spAutoFit/>
          </a:bodyPr>
          <a:lstStyle/>
          <a:p>
            <a:pPr>
              <a:lnSpc>
                <a:spcPts val="2401"/>
              </a:lnSpc>
            </a:pPr>
            <a:r>
              <a:rPr lang="en-US" altLang="zh-CN" sz="1900" dirty="0">
                <a:solidFill>
                  <a:srgbClr val="656D8D"/>
                </a:solidFill>
                <a:latin typeface="微软雅黑" pitchFamily="34" charset="-122"/>
                <a:ea typeface="微软雅黑" pitchFamily="34" charset="-122"/>
                <a:cs typeface="Microsoft YaHei UI" pitchFamily="18" charset="0"/>
              </a:rPr>
              <a:t>P2P</a:t>
            </a:r>
            <a:r>
              <a:rPr lang="zh-CN" altLang="en-US" sz="1900" dirty="0">
                <a:solidFill>
                  <a:srgbClr val="656D8D"/>
                </a:solidFill>
                <a:latin typeface="微软雅黑" pitchFamily="34" charset="-122"/>
                <a:ea typeface="微软雅黑" pitchFamily="34" charset="-122"/>
                <a:cs typeface="Microsoft YaHei UI" pitchFamily="18" charset="0"/>
              </a:rPr>
              <a:t>文件共享</a:t>
            </a:r>
          </a:p>
        </p:txBody>
      </p:sp>
      <p:sp>
        <p:nvSpPr>
          <p:cNvPr id="56" name="TextBox 1"/>
          <p:cNvSpPr txBox="1"/>
          <p:nvPr/>
        </p:nvSpPr>
        <p:spPr>
          <a:xfrm>
            <a:off x="6022576" y="409782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461896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6.8</a:t>
            </a:r>
            <a:endParaRPr lang="en-US" altLang="zh-CN" sz="2000" dirty="0">
              <a:solidFill>
                <a:srgbClr val="4197DF"/>
              </a:solidFill>
              <a:latin typeface="+mj-lt"/>
              <a:cs typeface="Microsoft YaHei UI" pitchFamily="18" charset="0"/>
            </a:endParaRPr>
          </a:p>
        </p:txBody>
      </p:sp>
      <p:sp>
        <p:nvSpPr>
          <p:cNvPr id="60" name="Freeform 3"/>
          <p:cNvSpPr/>
          <p:nvPr/>
        </p:nvSpPr>
        <p:spPr>
          <a:xfrm>
            <a:off x="6625628" y="259338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25628" y="364000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6" name="TextBox 1"/>
          <p:cNvSpPr txBox="1"/>
          <p:nvPr/>
        </p:nvSpPr>
        <p:spPr>
          <a:xfrm>
            <a:off x="7035279" y="5152893"/>
            <a:ext cx="1705595"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多媒体网络应用</a:t>
            </a:r>
          </a:p>
        </p:txBody>
      </p:sp>
      <p:sp>
        <p:nvSpPr>
          <p:cNvPr id="67" name="TextBox 1"/>
          <p:cNvSpPr txBox="1"/>
          <p:nvPr/>
        </p:nvSpPr>
        <p:spPr>
          <a:xfrm>
            <a:off x="7035279" y="5670850"/>
            <a:ext cx="194925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网络应用编程接口</a:t>
            </a:r>
          </a:p>
        </p:txBody>
      </p:sp>
      <p:sp>
        <p:nvSpPr>
          <p:cNvPr id="77" name="Freeform 3"/>
          <p:cNvSpPr/>
          <p:nvPr/>
        </p:nvSpPr>
        <p:spPr>
          <a:xfrm>
            <a:off x="6625628" y="206084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78" name="Freeform 3"/>
          <p:cNvSpPr/>
          <p:nvPr/>
        </p:nvSpPr>
        <p:spPr>
          <a:xfrm>
            <a:off x="6625628" y="15467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rgbClr val="92D050"/>
              </a:solidFill>
            </a:endParaRPr>
          </a:p>
        </p:txBody>
      </p:sp>
      <p:sp>
        <p:nvSpPr>
          <p:cNvPr id="79" name="TextBox 1"/>
          <p:cNvSpPr txBox="1"/>
          <p:nvPr/>
        </p:nvSpPr>
        <p:spPr>
          <a:xfrm>
            <a:off x="6022576" y="514010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6.9</a:t>
            </a:r>
            <a:endParaRPr lang="en-US" altLang="zh-CN" sz="2000" dirty="0">
              <a:solidFill>
                <a:srgbClr val="4197DF"/>
              </a:solidFill>
              <a:latin typeface="+mj-lt"/>
              <a:cs typeface="Microsoft YaHei UI" pitchFamily="18" charset="0"/>
            </a:endParaRPr>
          </a:p>
        </p:txBody>
      </p:sp>
      <p:sp>
        <p:nvSpPr>
          <p:cNvPr id="80" name="TextBox 1"/>
          <p:cNvSpPr txBox="1"/>
          <p:nvPr/>
        </p:nvSpPr>
        <p:spPr>
          <a:xfrm>
            <a:off x="6022576" y="5661248"/>
            <a:ext cx="498534"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6.10</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3849991123"/>
      </p:ext>
    </p:extLst>
  </p:cSld>
  <p:clrMapOvr>
    <a:masterClrMapping/>
  </p:clrMapOvr>
  <p:transition spd="slow">
    <p:push di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327" y="3226849"/>
            <a:ext cx="4584700" cy="3048000"/>
          </a:xfrm>
          <a:prstGeom prst="rect">
            <a:avLst/>
          </a:prstGeom>
        </p:spPr>
      </p:pic>
      <p:sp>
        <p:nvSpPr>
          <p:cNvPr id="1088514" name="Rectangle 2"/>
          <p:cNvSpPr>
            <a:spLocks noGrp="1" noChangeArrowheads="1"/>
          </p:cNvSpPr>
          <p:nvPr>
            <p:ph type="title"/>
          </p:nvPr>
        </p:nvSpPr>
        <p:spPr/>
        <p:txBody>
          <a:bodyPr/>
          <a:lstStyle/>
          <a:p>
            <a:r>
              <a:rPr lang="en-US" altLang="zh-CN" dirty="0"/>
              <a:t>6.5  </a:t>
            </a:r>
            <a:r>
              <a:rPr lang="zh-CN" altLang="en-US" dirty="0"/>
              <a:t>文件传送协议</a:t>
            </a:r>
            <a:r>
              <a:rPr lang="en-US" altLang="zh-CN" dirty="0"/>
              <a:t>FTP</a:t>
            </a:r>
            <a:r>
              <a:rPr lang="zh-CN" altLang="en-US" dirty="0"/>
              <a:t> </a:t>
            </a:r>
          </a:p>
        </p:txBody>
      </p:sp>
      <p:sp>
        <p:nvSpPr>
          <p:cNvPr id="1088515" name="Rectangle 3"/>
          <p:cNvSpPr>
            <a:spLocks noGrp="1" noChangeArrowheads="1"/>
          </p:cNvSpPr>
          <p:nvPr>
            <p:ph idx="1"/>
          </p:nvPr>
        </p:nvSpPr>
        <p:spPr>
          <a:xfrm>
            <a:off x="810345" y="2816522"/>
            <a:ext cx="7220237" cy="3221506"/>
          </a:xfrm>
        </p:spPr>
        <p:txBody>
          <a:bodyPr>
            <a:normAutofit fontScale="85000" lnSpcReduction="20000"/>
          </a:bodyPr>
          <a:lstStyle/>
          <a:p>
            <a:pPr marL="342900" indent="-342900">
              <a:buFont typeface="Wingdings" panose="05000000000000000000" pitchFamily="2" charset="2"/>
              <a:buChar char="l"/>
            </a:pPr>
            <a:r>
              <a:rPr lang="zh-CN" altLang="en-US" sz="2400" dirty="0">
                <a:solidFill>
                  <a:schemeClr val="hlink"/>
                </a:solidFill>
              </a:rPr>
              <a:t>文件传送协议</a:t>
            </a:r>
            <a:r>
              <a:rPr lang="zh-CN" altLang="en-US" sz="2400" dirty="0"/>
              <a:t> </a:t>
            </a:r>
            <a:r>
              <a:rPr lang="en-US" altLang="zh-CN" sz="2400" dirty="0"/>
              <a:t>FTP (File Transfer Protocol) </a:t>
            </a:r>
            <a:r>
              <a:rPr lang="zh-CN" altLang="en-US" sz="2400" dirty="0"/>
              <a:t>是因特网上使用得最广泛的文件传送协议。</a:t>
            </a:r>
          </a:p>
          <a:p>
            <a:pPr marL="342900" indent="-342900">
              <a:buFont typeface="Wingdings" panose="05000000000000000000" pitchFamily="2" charset="2"/>
              <a:buChar char="l"/>
            </a:pPr>
            <a:r>
              <a:rPr lang="en-US" altLang="zh-CN" sz="2400" dirty="0"/>
              <a:t>FTP </a:t>
            </a:r>
            <a:r>
              <a:rPr lang="zh-CN" altLang="en-US" sz="2400" dirty="0"/>
              <a:t>提供交互式的访问，允许客户指明文件的类型与格式，并允许文件具有存取权限。</a:t>
            </a:r>
          </a:p>
          <a:p>
            <a:pPr marL="342900" indent="-342900">
              <a:buFont typeface="Wingdings" panose="05000000000000000000" pitchFamily="2" charset="2"/>
              <a:buChar char="l"/>
            </a:pPr>
            <a:r>
              <a:rPr lang="en-US" altLang="zh-CN" sz="2400" dirty="0"/>
              <a:t>FTP </a:t>
            </a:r>
            <a:r>
              <a:rPr lang="zh-CN" altLang="en-US" sz="2400" dirty="0"/>
              <a:t>屏蔽了各计算机系统的细节，因而适合于在异构网络中任意计算机之间传送文件。</a:t>
            </a:r>
          </a:p>
          <a:p>
            <a:pPr marL="342900" indent="-342900">
              <a:buFont typeface="Wingdings" panose="05000000000000000000" pitchFamily="2" charset="2"/>
              <a:buChar char="l"/>
            </a:pPr>
            <a:r>
              <a:rPr lang="en-US" altLang="zh-CN" sz="2400" dirty="0" err="1"/>
              <a:t>RFC</a:t>
            </a:r>
            <a:r>
              <a:rPr lang="en-US" altLang="zh-CN" sz="2400" dirty="0"/>
              <a:t> 959 </a:t>
            </a:r>
            <a:r>
              <a:rPr lang="zh-CN" altLang="en-US" sz="2400" dirty="0"/>
              <a:t>很早就成为了因特网的正式标准。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5" name="矩形 14"/>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810345" y="1174447"/>
            <a:ext cx="2836482" cy="1469277"/>
            <a:chOff x="810345" y="1174447"/>
            <a:chExt cx="2836482" cy="1469277"/>
          </a:xfrm>
        </p:grpSpPr>
        <p:sp>
          <p:nvSpPr>
            <p:cNvPr id="17" name="矩形 16"/>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p:cNvSpPr/>
          <p:nvPr/>
        </p:nvSpPr>
        <p:spPr>
          <a:xfrm>
            <a:off x="1" y="6448617"/>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6325246"/>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lstStyle/>
          <a:p>
            <a:r>
              <a:rPr lang="zh-CN" altLang="en-US" dirty="0"/>
              <a:t>域名只是个逻辑概念</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1538301" y="1600891"/>
            <a:ext cx="9001000" cy="902016"/>
            <a:chOff x="5582177" y="2036410"/>
            <a:chExt cx="9001000" cy="902016"/>
          </a:xfrm>
        </p:grpSpPr>
        <p:grpSp>
          <p:nvGrpSpPr>
            <p:cNvPr id="7" name="组合 6"/>
            <p:cNvGrpSpPr/>
            <p:nvPr/>
          </p:nvGrpSpPr>
          <p:grpSpPr>
            <a:xfrm>
              <a:off x="5667127" y="2757744"/>
              <a:ext cx="8916050" cy="180682"/>
              <a:chOff x="6327224" y="1896619"/>
              <a:chExt cx="4273977" cy="9524"/>
            </a:xfrm>
          </p:grpSpPr>
          <p:cxnSp>
            <p:nvCxnSpPr>
              <p:cNvPr id="13" name="直接连接符 12"/>
              <p:cNvCxnSpPr/>
              <p:nvPr/>
            </p:nvCxnSpPr>
            <p:spPr>
              <a:xfrm>
                <a:off x="6327224" y="1896619"/>
                <a:ext cx="4273977"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582177" y="2036410"/>
              <a:ext cx="9001000" cy="626655"/>
              <a:chOff x="5582177" y="2036410"/>
              <a:chExt cx="9001000" cy="626655"/>
            </a:xfrm>
          </p:grpSpPr>
          <p:grpSp>
            <p:nvGrpSpPr>
              <p:cNvPr id="9" name="组合 8"/>
              <p:cNvGrpSpPr/>
              <p:nvPr/>
            </p:nvGrpSpPr>
            <p:grpSpPr>
              <a:xfrm>
                <a:off x="5582177" y="2036410"/>
                <a:ext cx="579307" cy="626655"/>
                <a:chOff x="6242320" y="1105727"/>
                <a:chExt cx="579005" cy="626656"/>
              </a:xfrm>
            </p:grpSpPr>
            <p:sp>
              <p:nvSpPr>
                <p:cNvPr id="1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0" name="文本框 44"/>
              <p:cNvSpPr txBox="1"/>
              <p:nvPr/>
            </p:nvSpPr>
            <p:spPr>
              <a:xfrm>
                <a:off x="6426671" y="2136327"/>
                <a:ext cx="8156506" cy="396583"/>
              </a:xfrm>
              <a:prstGeom prst="rect">
                <a:avLst/>
              </a:prstGeom>
              <a:noFill/>
            </p:spPr>
            <p:txBody>
              <a:bodyPr wrap="square" rtlCol="0">
                <a:spAutoFit/>
              </a:bodyPr>
              <a:lstStyle/>
              <a:p>
                <a:pPr>
                  <a:lnSpc>
                    <a:spcPct val="120000"/>
                  </a:lnSpc>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域名只是个逻辑概念，并不代表计算机所在的物理地点。</a:t>
                </a:r>
              </a:p>
            </p:txBody>
          </p:sp>
        </p:grpSp>
      </p:grpSp>
      <p:grpSp>
        <p:nvGrpSpPr>
          <p:cNvPr id="15" name="组合 14"/>
          <p:cNvGrpSpPr/>
          <p:nvPr/>
        </p:nvGrpSpPr>
        <p:grpSpPr>
          <a:xfrm>
            <a:off x="1538301" y="3095324"/>
            <a:ext cx="9001001" cy="932042"/>
            <a:chOff x="5582177" y="2879963"/>
            <a:chExt cx="9001001" cy="932042"/>
          </a:xfrm>
        </p:grpSpPr>
        <p:grpSp>
          <p:nvGrpSpPr>
            <p:cNvPr id="16" name="组合 15"/>
            <p:cNvGrpSpPr/>
            <p:nvPr/>
          </p:nvGrpSpPr>
          <p:grpSpPr>
            <a:xfrm>
              <a:off x="5582177" y="3005830"/>
              <a:ext cx="579307" cy="631762"/>
              <a:chOff x="6242320" y="2373233"/>
              <a:chExt cx="579005" cy="631762"/>
            </a:xfrm>
          </p:grpSpPr>
          <p:sp>
            <p:nvSpPr>
              <p:cNvPr id="2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5667126" y="3689445"/>
              <a:ext cx="8916052" cy="122560"/>
              <a:chOff x="6327224" y="1896619"/>
              <a:chExt cx="4273978" cy="9524"/>
            </a:xfrm>
          </p:grpSpPr>
          <p:cxnSp>
            <p:nvCxnSpPr>
              <p:cNvPr id="19" name="直接连接符 18"/>
              <p:cNvCxnSpPr/>
              <p:nvPr/>
            </p:nvCxnSpPr>
            <p:spPr>
              <a:xfrm>
                <a:off x="6327224" y="1896619"/>
                <a:ext cx="4273978" cy="234"/>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 name="文本框 44"/>
            <p:cNvSpPr txBox="1"/>
            <p:nvPr/>
          </p:nvSpPr>
          <p:spPr>
            <a:xfrm>
              <a:off x="6426671" y="2879963"/>
              <a:ext cx="8156506" cy="757130"/>
            </a:xfrm>
            <a:prstGeom prst="rect">
              <a:avLst/>
            </a:prstGeom>
            <a:noFill/>
          </p:spPr>
          <p:txBody>
            <a:bodyPr wrap="square" rtlCol="0">
              <a:spAutoFit/>
            </a:bodyPr>
            <a:lstStyle/>
            <a:p>
              <a:pPr algn="just">
                <a:lnSpc>
                  <a:spcPct val="120000"/>
                </a:lnSpc>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变长的域名和使用有助记忆的字符串，是为了便于人来使用。而 </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IP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地址是定长的 </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32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位二进制数字则非常便于机器进行处理。</a:t>
              </a:r>
            </a:p>
          </p:txBody>
        </p:sp>
      </p:grpSp>
      <p:grpSp>
        <p:nvGrpSpPr>
          <p:cNvPr id="23" name="组合 22"/>
          <p:cNvGrpSpPr/>
          <p:nvPr/>
        </p:nvGrpSpPr>
        <p:grpSpPr>
          <a:xfrm>
            <a:off x="1538301" y="4619782"/>
            <a:ext cx="9001001" cy="1257490"/>
            <a:chOff x="5582177" y="3507015"/>
            <a:chExt cx="9001001" cy="1257490"/>
          </a:xfrm>
        </p:grpSpPr>
        <p:grpSp>
          <p:nvGrpSpPr>
            <p:cNvPr id="24" name="组合 23"/>
            <p:cNvGrpSpPr/>
            <p:nvPr/>
          </p:nvGrpSpPr>
          <p:grpSpPr>
            <a:xfrm>
              <a:off x="5667126" y="4621145"/>
              <a:ext cx="8916052" cy="143360"/>
              <a:chOff x="6327224" y="1896619"/>
              <a:chExt cx="4273978" cy="9524"/>
            </a:xfrm>
          </p:grpSpPr>
          <p:cxnSp>
            <p:nvCxnSpPr>
              <p:cNvPr id="30" name="直接连接符 29"/>
              <p:cNvCxnSpPr/>
              <p:nvPr/>
            </p:nvCxnSpPr>
            <p:spPr>
              <a:xfrm>
                <a:off x="6327224" y="1896619"/>
                <a:ext cx="4273978" cy="246"/>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582177" y="3507015"/>
              <a:ext cx="9001000" cy="1093838"/>
              <a:chOff x="5582177" y="3507015"/>
              <a:chExt cx="9001000" cy="1093838"/>
            </a:xfrm>
          </p:grpSpPr>
          <p:grpSp>
            <p:nvGrpSpPr>
              <p:cNvPr id="26" name="组合 25"/>
              <p:cNvGrpSpPr/>
              <p:nvPr/>
            </p:nvGrpSpPr>
            <p:grpSpPr>
              <a:xfrm>
                <a:off x="5582177" y="3980359"/>
                <a:ext cx="579307" cy="620494"/>
                <a:chOff x="6242320" y="3640739"/>
                <a:chExt cx="579005" cy="620494"/>
              </a:xfrm>
            </p:grpSpPr>
            <p:sp>
              <p:nvSpPr>
                <p:cNvPr id="28"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9"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7" name="文本框 44"/>
              <p:cNvSpPr txBox="1"/>
              <p:nvPr/>
            </p:nvSpPr>
            <p:spPr>
              <a:xfrm>
                <a:off x="6426671" y="3507015"/>
                <a:ext cx="8156506" cy="1089529"/>
              </a:xfrm>
              <a:prstGeom prst="rect">
                <a:avLst/>
              </a:prstGeom>
              <a:noFill/>
            </p:spPr>
            <p:txBody>
              <a:bodyPr wrap="square" rtlCol="0">
                <a:spAutoFit/>
              </a:bodyPr>
              <a:lstStyle/>
              <a:p>
                <a:pPr algn="just">
                  <a:lnSpc>
                    <a:spcPct val="120000"/>
                  </a:lnSpc>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域名中的“点”和点分十进制 </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IP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地址中的“点”并无一一对应的关系。点分十进制 </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IP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地址中一定是包含三个“点”，但每一个域名中“点”的数目则不一定正好是三个。 </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327" y="3226849"/>
            <a:ext cx="4584700" cy="3048000"/>
          </a:xfrm>
          <a:prstGeom prst="rect">
            <a:avLst/>
          </a:prstGeom>
        </p:spPr>
      </p:pic>
      <p:sp>
        <p:nvSpPr>
          <p:cNvPr id="1088514" name="Rectangle 2"/>
          <p:cNvSpPr>
            <a:spLocks noGrp="1" noChangeArrowheads="1"/>
          </p:cNvSpPr>
          <p:nvPr>
            <p:ph type="title"/>
          </p:nvPr>
        </p:nvSpPr>
        <p:spPr/>
        <p:txBody>
          <a:bodyPr/>
          <a:lstStyle/>
          <a:p>
            <a:r>
              <a:rPr lang="en-US" altLang="zh-CN" dirty="0"/>
              <a:t>6.5  </a:t>
            </a:r>
            <a:r>
              <a:rPr lang="zh-CN" altLang="en-US" dirty="0"/>
              <a:t>文件传送协议</a:t>
            </a:r>
            <a:r>
              <a:rPr lang="en-US" altLang="zh-CN" dirty="0"/>
              <a:t>FTP</a:t>
            </a:r>
            <a:r>
              <a:rPr lang="zh-CN" altLang="en-US" dirty="0"/>
              <a:t> </a:t>
            </a:r>
          </a:p>
        </p:txBody>
      </p:sp>
      <p:sp>
        <p:nvSpPr>
          <p:cNvPr id="1088515" name="Rectangle 3"/>
          <p:cNvSpPr>
            <a:spLocks noGrp="1" noChangeArrowheads="1"/>
          </p:cNvSpPr>
          <p:nvPr>
            <p:ph idx="1"/>
          </p:nvPr>
        </p:nvSpPr>
        <p:spPr>
          <a:xfrm>
            <a:off x="810345" y="2816522"/>
            <a:ext cx="7220237" cy="3221506"/>
          </a:xfrm>
        </p:spPr>
        <p:txBody>
          <a:bodyPr>
            <a:normAutofit fontScale="92500"/>
          </a:bodyPr>
          <a:lstStyle/>
          <a:p>
            <a:pPr marL="342900" indent="-342900">
              <a:buFont typeface="Wingdings" panose="05000000000000000000" pitchFamily="2" charset="2"/>
              <a:buChar char="l"/>
            </a:pPr>
            <a:r>
              <a:rPr lang="zh-CN" altLang="en-US" sz="2400" dirty="0"/>
              <a:t>网络环境中的一项基本应用就是将文件从一台计算机中复制到另一台可能相距很远的计算机中。</a:t>
            </a:r>
          </a:p>
          <a:p>
            <a:pPr marL="342900" indent="-342900">
              <a:buFont typeface="Wingdings" panose="05000000000000000000" pitchFamily="2" charset="2"/>
              <a:buChar char="l"/>
            </a:pPr>
            <a:r>
              <a:rPr lang="zh-CN" altLang="en-US" sz="2400" dirty="0"/>
              <a:t>初看起来，在两个主机之间传送文件是很简单的事情。</a:t>
            </a:r>
          </a:p>
          <a:p>
            <a:pPr marL="342900" indent="-342900">
              <a:buFont typeface="Wingdings" panose="05000000000000000000" pitchFamily="2" charset="2"/>
              <a:buChar char="l"/>
            </a:pPr>
            <a:r>
              <a:rPr lang="zh-CN" altLang="en-US" sz="2400" dirty="0"/>
              <a:t>其实这往往非常困难。原因是众多的计算机厂商研制出的文件系统多达数百种，且差别很大。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5" name="矩形 14"/>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810345" y="1174447"/>
            <a:ext cx="2836482" cy="1469277"/>
            <a:chOff x="810345" y="1174447"/>
            <a:chExt cx="2836482" cy="1469277"/>
          </a:xfrm>
        </p:grpSpPr>
        <p:sp>
          <p:nvSpPr>
            <p:cNvPr id="17" name="矩形 16"/>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p:cNvSpPr/>
          <p:nvPr/>
        </p:nvSpPr>
        <p:spPr>
          <a:xfrm>
            <a:off x="1" y="6448617"/>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6325246"/>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31299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6" name="Rectangle 2"/>
          <p:cNvSpPr>
            <a:spLocks noGrp="1" noChangeArrowheads="1"/>
          </p:cNvSpPr>
          <p:nvPr>
            <p:ph type="title"/>
          </p:nvPr>
        </p:nvSpPr>
        <p:spPr/>
        <p:txBody>
          <a:bodyPr/>
          <a:lstStyle/>
          <a:p>
            <a:r>
              <a:rPr lang="zh-CN" altLang="en-US" dirty="0" smtClean="0"/>
              <a:t>网络环境下复制文件的复杂性</a:t>
            </a:r>
            <a:endParaRPr lang="zh-CN" altLang="en-US" sz="36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文本框 57"/>
          <p:cNvSpPr txBox="1"/>
          <p:nvPr/>
        </p:nvSpPr>
        <p:spPr bwMode="auto">
          <a:xfrm>
            <a:off x="774703" y="1829594"/>
            <a:ext cx="2771918" cy="830997"/>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mn-lt"/>
                <a:ea typeface="+mn-ea"/>
              </a:rPr>
              <a:t>计</a:t>
            </a:r>
            <a:r>
              <a:rPr lang="zh-CN" altLang="en-US" sz="2400" dirty="0">
                <a:solidFill>
                  <a:schemeClr val="tx1">
                    <a:lumMod val="65000"/>
                    <a:lumOff val="35000"/>
                  </a:schemeClr>
                </a:solidFill>
                <a:latin typeface="+mn-lt"/>
                <a:ea typeface="+mn-ea"/>
              </a:rPr>
              <a:t>算机存储数据的格式不同。</a:t>
            </a:r>
          </a:p>
        </p:txBody>
      </p:sp>
      <p:sp>
        <p:nvSpPr>
          <p:cNvPr id="8" name="文本框 58"/>
          <p:cNvSpPr txBox="1"/>
          <p:nvPr/>
        </p:nvSpPr>
        <p:spPr>
          <a:xfrm>
            <a:off x="3461837" y="1848176"/>
            <a:ext cx="579938" cy="523220"/>
          </a:xfrm>
          <a:prstGeom prst="rect">
            <a:avLst/>
          </a:prstGeom>
          <a:noFill/>
        </p:spPr>
        <p:txBody>
          <a:bodyPr wrap="square" rtlCol="0">
            <a:spAutoFit/>
          </a:bodyPr>
          <a:lstStyle/>
          <a:p>
            <a:pPr algn="ctr"/>
            <a:r>
              <a:rPr lang="en-US" altLang="zh-CN" sz="2800" dirty="0" smtClean="0">
                <a:solidFill>
                  <a:schemeClr val="accent1"/>
                </a:solidFill>
                <a:latin typeface="Impact" panose="020B0806030902050204" pitchFamily="34" charset="0"/>
              </a:rPr>
              <a:t>01</a:t>
            </a:r>
            <a:endParaRPr lang="zh-CN" altLang="en-US" sz="2800" dirty="0">
              <a:solidFill>
                <a:schemeClr val="accent1"/>
              </a:solidFill>
              <a:latin typeface="Impact" panose="020B0806030902050204" pitchFamily="34" charset="0"/>
            </a:endParaRPr>
          </a:p>
        </p:txBody>
      </p:sp>
      <p:sp>
        <p:nvSpPr>
          <p:cNvPr id="10" name="文本框 62"/>
          <p:cNvSpPr txBox="1"/>
          <p:nvPr/>
        </p:nvSpPr>
        <p:spPr>
          <a:xfrm>
            <a:off x="3508482" y="5029994"/>
            <a:ext cx="579938" cy="523220"/>
          </a:xfrm>
          <a:prstGeom prst="rect">
            <a:avLst/>
          </a:prstGeom>
          <a:noFill/>
        </p:spPr>
        <p:txBody>
          <a:bodyPr wrap="square" rtlCol="0">
            <a:spAutoFit/>
          </a:bodyPr>
          <a:lstStyle/>
          <a:p>
            <a:pPr algn="ctr"/>
            <a:r>
              <a:rPr lang="en-US" altLang="zh-CN" sz="2800" dirty="0" smtClean="0">
                <a:solidFill>
                  <a:schemeClr val="accent3"/>
                </a:solidFill>
                <a:latin typeface="Impact" panose="020B0806030902050204" pitchFamily="34" charset="0"/>
              </a:rPr>
              <a:t>03</a:t>
            </a:r>
            <a:endParaRPr lang="zh-CN" altLang="en-US" sz="2800" dirty="0">
              <a:solidFill>
                <a:schemeClr val="accent3"/>
              </a:solidFill>
              <a:latin typeface="Impact" panose="020B0806030902050204" pitchFamily="34" charset="0"/>
            </a:endParaRPr>
          </a:p>
        </p:txBody>
      </p:sp>
      <p:sp>
        <p:nvSpPr>
          <p:cNvPr id="12" name="文本框 65"/>
          <p:cNvSpPr txBox="1"/>
          <p:nvPr/>
        </p:nvSpPr>
        <p:spPr bwMode="auto">
          <a:xfrm flipH="1">
            <a:off x="8662625" y="1873361"/>
            <a:ext cx="2541950" cy="1200329"/>
          </a:xfrm>
          <a:prstGeom prst="rect">
            <a:avLst/>
          </a:prstGeom>
          <a:noFill/>
        </p:spPr>
        <p:txBody>
          <a:bodyPr wrap="square">
            <a:spAutoFit/>
          </a:bodyPr>
          <a:lstStyle/>
          <a:p>
            <a:pPr>
              <a:defRPr/>
            </a:pPr>
            <a:r>
              <a:rPr lang="zh-CN" altLang="en-US" sz="2400" dirty="0" smtClean="0">
                <a:solidFill>
                  <a:schemeClr val="tx1">
                    <a:lumMod val="65000"/>
                    <a:lumOff val="35000"/>
                  </a:schemeClr>
                </a:solidFill>
                <a:latin typeface="+mn-lt"/>
                <a:ea typeface="+mn-ea"/>
              </a:rPr>
              <a:t>文</a:t>
            </a:r>
            <a:r>
              <a:rPr lang="zh-CN" altLang="en-US" sz="2400" dirty="0">
                <a:solidFill>
                  <a:schemeClr val="tx1">
                    <a:lumMod val="65000"/>
                    <a:lumOff val="35000"/>
                  </a:schemeClr>
                </a:solidFill>
                <a:latin typeface="+mn-lt"/>
                <a:ea typeface="+mn-ea"/>
              </a:rPr>
              <a:t>件的目录结构和文件命名的规定不同。</a:t>
            </a:r>
          </a:p>
        </p:txBody>
      </p:sp>
      <p:sp>
        <p:nvSpPr>
          <p:cNvPr id="13" name="文本框 66"/>
          <p:cNvSpPr txBox="1"/>
          <p:nvPr/>
        </p:nvSpPr>
        <p:spPr>
          <a:xfrm flipH="1">
            <a:off x="8078695" y="1829594"/>
            <a:ext cx="579938" cy="523220"/>
          </a:xfrm>
          <a:prstGeom prst="rect">
            <a:avLst/>
          </a:prstGeom>
          <a:noFill/>
        </p:spPr>
        <p:txBody>
          <a:bodyPr wrap="square" rtlCol="0">
            <a:spAutoFit/>
          </a:bodyPr>
          <a:lstStyle/>
          <a:p>
            <a:r>
              <a:rPr lang="en-US" altLang="zh-CN" sz="2800" dirty="0" smtClean="0">
                <a:solidFill>
                  <a:schemeClr val="accent2"/>
                </a:solidFill>
                <a:latin typeface="Impact" panose="020B0806030902050204" pitchFamily="34" charset="0"/>
              </a:rPr>
              <a:t>02</a:t>
            </a:r>
            <a:endParaRPr lang="zh-CN" altLang="en-US" sz="2800" dirty="0">
              <a:solidFill>
                <a:schemeClr val="accent2"/>
              </a:solidFill>
              <a:latin typeface="Impact" panose="020B0806030902050204" pitchFamily="34" charset="0"/>
            </a:endParaRPr>
          </a:p>
        </p:txBody>
      </p:sp>
      <p:sp>
        <p:nvSpPr>
          <p:cNvPr id="15" name="文本框 70"/>
          <p:cNvSpPr txBox="1"/>
          <p:nvPr/>
        </p:nvSpPr>
        <p:spPr>
          <a:xfrm flipH="1">
            <a:off x="7942903" y="4931568"/>
            <a:ext cx="579938" cy="523220"/>
          </a:xfrm>
          <a:prstGeom prst="rect">
            <a:avLst/>
          </a:prstGeom>
          <a:noFill/>
        </p:spPr>
        <p:txBody>
          <a:bodyPr wrap="square" rtlCol="0">
            <a:spAutoFit/>
          </a:bodyPr>
          <a:lstStyle/>
          <a:p>
            <a:r>
              <a:rPr lang="en-US" altLang="zh-CN" sz="2800" dirty="0" smtClean="0">
                <a:solidFill>
                  <a:schemeClr val="accent4"/>
                </a:solidFill>
                <a:latin typeface="Impact" panose="020B0806030902050204" pitchFamily="34" charset="0"/>
              </a:rPr>
              <a:t>04</a:t>
            </a:r>
            <a:endParaRPr lang="zh-CN" altLang="en-US" sz="2800" dirty="0">
              <a:solidFill>
                <a:schemeClr val="accent4"/>
              </a:solidFill>
              <a:latin typeface="Impact" panose="020B0806030902050204" pitchFamily="34" charset="0"/>
            </a:endParaRPr>
          </a:p>
        </p:txBody>
      </p:sp>
      <p:grpSp>
        <p:nvGrpSpPr>
          <p:cNvPr id="16" name="组合 15"/>
          <p:cNvGrpSpPr/>
          <p:nvPr/>
        </p:nvGrpSpPr>
        <p:grpSpPr>
          <a:xfrm>
            <a:off x="4098963" y="1965910"/>
            <a:ext cx="3848631" cy="3342427"/>
            <a:chOff x="3671636" y="1284747"/>
            <a:chExt cx="4855079" cy="4216498"/>
          </a:xfrm>
        </p:grpSpPr>
        <p:grpSp>
          <p:nvGrpSpPr>
            <p:cNvPr id="17" name="组合 16"/>
            <p:cNvGrpSpPr/>
            <p:nvPr/>
          </p:nvGrpSpPr>
          <p:grpSpPr>
            <a:xfrm>
              <a:off x="4305309" y="1641504"/>
              <a:ext cx="3587735" cy="3574992"/>
              <a:chOff x="4002442" y="1341792"/>
              <a:chExt cx="4187117" cy="4174417"/>
            </a:xfrm>
          </p:grpSpPr>
          <p:grpSp>
            <p:nvGrpSpPr>
              <p:cNvPr id="70" name="组合 69"/>
              <p:cNvGrpSpPr/>
              <p:nvPr/>
            </p:nvGrpSpPr>
            <p:grpSpPr>
              <a:xfrm>
                <a:off x="4002442" y="1341792"/>
                <a:ext cx="1990017" cy="1990017"/>
                <a:chOff x="3845536" y="1830658"/>
                <a:chExt cx="1990017" cy="1990017"/>
              </a:xfrm>
            </p:grpSpPr>
            <p:sp>
              <p:nvSpPr>
                <p:cNvPr id="83" name="圆角矩形 82"/>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4280590" y="2265712"/>
                  <a:ext cx="1119909" cy="1119909"/>
                </a:xfrm>
                <a:prstGeom prst="roundRect">
                  <a:avLst>
                    <a:gd name="adj" fmla="val 0"/>
                  </a:avLst>
                </a:prstGeom>
                <a:solidFill>
                  <a:srgbClr val="FFC000"/>
                </a:solidFill>
                <a:ln>
                  <a:noFill/>
                </a:ln>
                <a:effectLst>
                  <a:innerShdw dist="1270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a:off x="6199542" y="1341792"/>
                <a:ext cx="1990017" cy="1990017"/>
                <a:chOff x="3845536" y="1830658"/>
                <a:chExt cx="1990017" cy="1990017"/>
              </a:xfrm>
            </p:grpSpPr>
            <p:sp>
              <p:nvSpPr>
                <p:cNvPr id="80" name="圆角矩形 79"/>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a:off x="4280590" y="2265712"/>
                  <a:ext cx="1119909" cy="1119909"/>
                </a:xfrm>
                <a:prstGeom prst="roundRect">
                  <a:avLst>
                    <a:gd name="adj" fmla="val 0"/>
                  </a:avLst>
                </a:prstGeom>
                <a:solidFill>
                  <a:srgbClr val="C00000"/>
                </a:solidFill>
                <a:ln>
                  <a:noFill/>
                </a:ln>
                <a:effectLst>
                  <a:innerShdw dist="1270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4002442" y="3526192"/>
                <a:ext cx="1990017" cy="1990017"/>
                <a:chOff x="3845536" y="1830658"/>
                <a:chExt cx="1990017" cy="1990017"/>
              </a:xfrm>
            </p:grpSpPr>
            <p:sp>
              <p:nvSpPr>
                <p:cNvPr id="77" name="圆角矩形 76"/>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280590" y="2265712"/>
                  <a:ext cx="1119909" cy="1119909"/>
                </a:xfrm>
                <a:prstGeom prst="roundRect">
                  <a:avLst>
                    <a:gd name="adj" fmla="val 0"/>
                  </a:avLst>
                </a:prstGeom>
                <a:solidFill>
                  <a:srgbClr val="A1C921"/>
                </a:solidFill>
                <a:ln>
                  <a:noFill/>
                </a:ln>
                <a:effectLst>
                  <a:innerShdw dist="1270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6199542" y="3526192"/>
                <a:ext cx="1990017" cy="1990017"/>
                <a:chOff x="3845536" y="1830658"/>
                <a:chExt cx="1990017" cy="1990017"/>
              </a:xfrm>
            </p:grpSpPr>
            <p:sp>
              <p:nvSpPr>
                <p:cNvPr id="74" name="圆角矩形 73"/>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圆角矩形 74"/>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a:off x="4280590" y="2265712"/>
                  <a:ext cx="1119909" cy="1119909"/>
                </a:xfrm>
                <a:prstGeom prst="roundRect">
                  <a:avLst>
                    <a:gd name="adj" fmla="val 0"/>
                  </a:avLst>
                </a:prstGeom>
                <a:solidFill>
                  <a:srgbClr val="960096"/>
                </a:solidFill>
                <a:ln>
                  <a:noFill/>
                </a:ln>
                <a:effectLst>
                  <a:innerShdw dist="1270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p:cNvGrpSpPr/>
            <p:nvPr/>
          </p:nvGrpSpPr>
          <p:grpSpPr>
            <a:xfrm>
              <a:off x="3671636" y="1284747"/>
              <a:ext cx="344232" cy="344053"/>
              <a:chOff x="3845536" y="1830658"/>
              <a:chExt cx="1990017" cy="1990017"/>
            </a:xfrm>
          </p:grpSpPr>
          <p:sp>
            <p:nvSpPr>
              <p:cNvPr id="67"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25"/>
              <p:cNvSpPr/>
              <p:nvPr/>
            </p:nvSpPr>
            <p:spPr>
              <a:xfrm>
                <a:off x="4331496" y="2316618"/>
                <a:ext cx="1018097" cy="1018097"/>
              </a:xfrm>
              <a:prstGeom prst="ellipse">
                <a:avLst/>
              </a:prstGeom>
              <a:ln>
                <a:noFill/>
              </a:ln>
              <a:effectLst>
                <a:innerShdw dist="381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8182483" y="1284747"/>
              <a:ext cx="344232" cy="344053"/>
              <a:chOff x="3845536" y="1830658"/>
              <a:chExt cx="1990017" cy="1990017"/>
            </a:xfrm>
          </p:grpSpPr>
          <p:sp>
            <p:nvSpPr>
              <p:cNvPr id="64"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25"/>
              <p:cNvSpPr/>
              <p:nvPr/>
            </p:nvSpPr>
            <p:spPr>
              <a:xfrm>
                <a:off x="4331496" y="2316618"/>
                <a:ext cx="1018097" cy="1018097"/>
              </a:xfrm>
              <a:prstGeom prst="ellipse">
                <a:avLst/>
              </a:prstGeom>
              <a:solidFill>
                <a:schemeClr val="accent2"/>
              </a:solidFill>
              <a:ln>
                <a:noFill/>
              </a:ln>
              <a:effectLst>
                <a:innerShdw dist="381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3671636" y="5157192"/>
              <a:ext cx="344232" cy="344053"/>
              <a:chOff x="3845536" y="1830658"/>
              <a:chExt cx="1990017" cy="1990017"/>
            </a:xfrm>
          </p:grpSpPr>
          <p:sp>
            <p:nvSpPr>
              <p:cNvPr id="61"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25"/>
              <p:cNvSpPr/>
              <p:nvPr/>
            </p:nvSpPr>
            <p:spPr>
              <a:xfrm>
                <a:off x="4539901" y="2439625"/>
                <a:ext cx="1018094" cy="1018095"/>
              </a:xfrm>
              <a:prstGeom prst="ellipse">
                <a:avLst/>
              </a:prstGeom>
              <a:solidFill>
                <a:schemeClr val="accent3"/>
              </a:solidFill>
              <a:ln>
                <a:noFill/>
              </a:ln>
              <a:effectLst>
                <a:innerShdw dist="381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8182483" y="5085184"/>
              <a:ext cx="344232" cy="344053"/>
              <a:chOff x="3845536" y="1830658"/>
              <a:chExt cx="1990017" cy="1990017"/>
            </a:xfrm>
          </p:grpSpPr>
          <p:sp>
            <p:nvSpPr>
              <p:cNvPr id="58"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25"/>
              <p:cNvSpPr/>
              <p:nvPr/>
            </p:nvSpPr>
            <p:spPr>
              <a:xfrm>
                <a:off x="4331496" y="2316618"/>
                <a:ext cx="1018097" cy="1018097"/>
              </a:xfrm>
              <a:prstGeom prst="ellipse">
                <a:avLst/>
              </a:prstGeom>
              <a:solidFill>
                <a:srgbClr val="7B448E"/>
              </a:solidFill>
              <a:ln>
                <a:noFill/>
              </a:ln>
              <a:effectLst>
                <a:innerShdw dist="381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4928951" y="2325974"/>
              <a:ext cx="485282" cy="402655"/>
              <a:chOff x="3132963" y="3140191"/>
              <a:chExt cx="645573" cy="535933"/>
            </a:xfrm>
            <a:solidFill>
              <a:schemeClr val="bg1"/>
            </a:solidFill>
          </p:grpSpPr>
          <p:sp>
            <p:nvSpPr>
              <p:cNvPr id="52"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3"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4"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5"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6"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7"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3" name="组合 22"/>
            <p:cNvGrpSpPr/>
            <p:nvPr/>
          </p:nvGrpSpPr>
          <p:grpSpPr>
            <a:xfrm>
              <a:off x="6821872" y="2292508"/>
              <a:ext cx="460599" cy="469584"/>
              <a:chOff x="5700126" y="3099646"/>
              <a:chExt cx="612739" cy="625016"/>
            </a:xfrm>
            <a:solidFill>
              <a:schemeClr val="bg1"/>
            </a:solidFill>
          </p:grpSpPr>
          <p:sp>
            <p:nvSpPr>
              <p:cNvPr id="43" name="Freeform 268"/>
              <p:cNvSpPr>
                <a:spLocks/>
              </p:cNvSpPr>
              <p:nvPr/>
            </p:nvSpPr>
            <p:spPr bwMode="auto">
              <a:xfrm>
                <a:off x="6173813" y="3099646"/>
                <a:ext cx="81089" cy="89084"/>
              </a:xfrm>
              <a:custGeom>
                <a:avLst/>
                <a:gdLst>
                  <a:gd name="T0" fmla="*/ 17 w 120"/>
                  <a:gd name="T1" fmla="*/ 87 h 132"/>
                  <a:gd name="T2" fmla="*/ 61 w 120"/>
                  <a:gd name="T3" fmla="*/ 132 h 132"/>
                  <a:gd name="T4" fmla="*/ 104 w 120"/>
                  <a:gd name="T5" fmla="*/ 87 h 132"/>
                  <a:gd name="T6" fmla="*/ 118 w 120"/>
                  <a:gd name="T7" fmla="*/ 72 h 132"/>
                  <a:gd name="T8" fmla="*/ 111 w 120"/>
                  <a:gd name="T9" fmla="*/ 51 h 132"/>
                  <a:gd name="T10" fmla="*/ 60 w 120"/>
                  <a:gd name="T11" fmla="*/ 0 h 132"/>
                  <a:gd name="T12" fmla="*/ 10 w 120"/>
                  <a:gd name="T13" fmla="*/ 51 h 132"/>
                  <a:gd name="T14" fmla="*/ 3 w 120"/>
                  <a:gd name="T15" fmla="*/ 72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1" y="132"/>
                    </a:cubicBezTo>
                    <a:cubicBezTo>
                      <a:pt x="80" y="132"/>
                      <a:pt x="96" y="110"/>
                      <a:pt x="104" y="87"/>
                    </a:cubicBezTo>
                    <a:cubicBezTo>
                      <a:pt x="110" y="86"/>
                      <a:pt x="115" y="81"/>
                      <a:pt x="118" y="72"/>
                    </a:cubicBezTo>
                    <a:cubicBezTo>
                      <a:pt x="120" y="63"/>
                      <a:pt x="117" y="53"/>
                      <a:pt x="111" y="51"/>
                    </a:cubicBezTo>
                    <a:cubicBezTo>
                      <a:pt x="109" y="22"/>
                      <a:pt x="87" y="0"/>
                      <a:pt x="60" y="0"/>
                    </a:cubicBezTo>
                    <a:cubicBezTo>
                      <a:pt x="33" y="0"/>
                      <a:pt x="12" y="22"/>
                      <a:pt x="10" y="51"/>
                    </a:cubicBezTo>
                    <a:cubicBezTo>
                      <a:pt x="3" y="53"/>
                      <a:pt x="0" y="63"/>
                      <a:pt x="3" y="72"/>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4" name="Freeform 269"/>
              <p:cNvSpPr>
                <a:spLocks/>
              </p:cNvSpPr>
              <p:nvPr/>
            </p:nvSpPr>
            <p:spPr bwMode="auto">
              <a:xfrm>
                <a:off x="6150115" y="3184733"/>
                <a:ext cx="128201" cy="479683"/>
              </a:xfrm>
              <a:custGeom>
                <a:avLst/>
                <a:gdLst>
                  <a:gd name="T0" fmla="*/ 41 w 190"/>
                  <a:gd name="T1" fmla="*/ 156 h 711"/>
                  <a:gd name="T2" fmla="*/ 41 w 190"/>
                  <a:gd name="T3" fmla="*/ 711 h 711"/>
                  <a:gd name="T4" fmla="*/ 150 w 190"/>
                  <a:gd name="T5" fmla="*/ 711 h 711"/>
                  <a:gd name="T6" fmla="*/ 150 w 190"/>
                  <a:gd name="T7" fmla="*/ 156 h 711"/>
                  <a:gd name="T8" fmla="*/ 189 w 190"/>
                  <a:gd name="T9" fmla="*/ 144 h 711"/>
                  <a:gd name="T10" fmla="*/ 190 w 190"/>
                  <a:gd name="T11" fmla="*/ 144 h 711"/>
                  <a:gd name="T12" fmla="*/ 189 w 190"/>
                  <a:gd name="T13" fmla="*/ 45 h 711"/>
                  <a:gd name="T14" fmla="*/ 147 w 190"/>
                  <a:gd name="T15" fmla="*/ 0 h 711"/>
                  <a:gd name="T16" fmla="*/ 106 w 190"/>
                  <a:gd name="T17" fmla="*/ 68 h 711"/>
                  <a:gd name="T18" fmla="*/ 101 w 190"/>
                  <a:gd name="T19" fmla="*/ 37 h 711"/>
                  <a:gd name="T20" fmla="*/ 107 w 190"/>
                  <a:gd name="T21" fmla="*/ 27 h 711"/>
                  <a:gd name="T22" fmla="*/ 95 w 190"/>
                  <a:gd name="T23" fmla="*/ 16 h 711"/>
                  <a:gd name="T24" fmla="*/ 83 w 190"/>
                  <a:gd name="T25" fmla="*/ 27 h 711"/>
                  <a:gd name="T26" fmla="*/ 89 w 190"/>
                  <a:gd name="T27" fmla="*/ 37 h 711"/>
                  <a:gd name="T28" fmla="*/ 84 w 190"/>
                  <a:gd name="T29" fmla="*/ 68 h 711"/>
                  <a:gd name="T30" fmla="*/ 44 w 190"/>
                  <a:gd name="T31" fmla="*/ 0 h 711"/>
                  <a:gd name="T32" fmla="*/ 1 w 190"/>
                  <a:gd name="T33" fmla="*/ 45 h 711"/>
                  <a:gd name="T34" fmla="*/ 0 w 190"/>
                  <a:gd name="T35" fmla="*/ 45 h 711"/>
                  <a:gd name="T36" fmla="*/ 0 w 190"/>
                  <a:gd name="T37" fmla="*/ 144 h 711"/>
                  <a:gd name="T38" fmla="*/ 1 w 190"/>
                  <a:gd name="T39" fmla="*/ 144 h 711"/>
                  <a:gd name="T40" fmla="*/ 41 w 190"/>
                  <a:gd name="T41" fmla="*/ 156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711">
                    <a:moveTo>
                      <a:pt x="41" y="156"/>
                    </a:moveTo>
                    <a:cubicBezTo>
                      <a:pt x="41" y="711"/>
                      <a:pt x="41" y="711"/>
                      <a:pt x="41" y="711"/>
                    </a:cubicBezTo>
                    <a:cubicBezTo>
                      <a:pt x="150" y="711"/>
                      <a:pt x="150" y="711"/>
                      <a:pt x="150" y="711"/>
                    </a:cubicBezTo>
                    <a:cubicBezTo>
                      <a:pt x="150" y="156"/>
                      <a:pt x="150" y="156"/>
                      <a:pt x="150" y="156"/>
                    </a:cubicBezTo>
                    <a:cubicBezTo>
                      <a:pt x="172" y="153"/>
                      <a:pt x="187" y="149"/>
                      <a:pt x="189" y="144"/>
                    </a:cubicBezTo>
                    <a:cubicBezTo>
                      <a:pt x="190" y="144"/>
                      <a:pt x="190" y="144"/>
                      <a:pt x="190" y="144"/>
                    </a:cubicBezTo>
                    <a:cubicBezTo>
                      <a:pt x="189" y="45"/>
                      <a:pt x="189" y="45"/>
                      <a:pt x="189" y="45"/>
                    </a:cubicBezTo>
                    <a:cubicBezTo>
                      <a:pt x="186" y="26"/>
                      <a:pt x="170" y="10"/>
                      <a:pt x="147" y="0"/>
                    </a:cubicBezTo>
                    <a:cubicBezTo>
                      <a:pt x="106" y="68"/>
                      <a:pt x="106" y="68"/>
                      <a:pt x="106" y="68"/>
                    </a:cubicBezTo>
                    <a:cubicBezTo>
                      <a:pt x="101" y="37"/>
                      <a:pt x="101" y="37"/>
                      <a:pt x="101" y="37"/>
                    </a:cubicBezTo>
                    <a:cubicBezTo>
                      <a:pt x="104" y="35"/>
                      <a:pt x="107" y="32"/>
                      <a:pt x="107" y="27"/>
                    </a:cubicBezTo>
                    <a:cubicBezTo>
                      <a:pt x="107" y="21"/>
                      <a:pt x="101" y="16"/>
                      <a:pt x="95" y="16"/>
                    </a:cubicBezTo>
                    <a:cubicBezTo>
                      <a:pt x="89" y="16"/>
                      <a:pt x="83" y="21"/>
                      <a:pt x="83" y="27"/>
                    </a:cubicBezTo>
                    <a:cubicBezTo>
                      <a:pt x="83" y="32"/>
                      <a:pt x="86" y="35"/>
                      <a:pt x="89" y="37"/>
                    </a:cubicBezTo>
                    <a:cubicBezTo>
                      <a:pt x="84" y="68"/>
                      <a:pt x="84" y="68"/>
                      <a:pt x="84" y="68"/>
                    </a:cubicBezTo>
                    <a:cubicBezTo>
                      <a:pt x="44" y="0"/>
                      <a:pt x="44" y="0"/>
                      <a:pt x="44" y="0"/>
                    </a:cubicBezTo>
                    <a:cubicBezTo>
                      <a:pt x="21" y="10"/>
                      <a:pt x="5" y="26"/>
                      <a:pt x="1" y="45"/>
                    </a:cubicBezTo>
                    <a:cubicBezTo>
                      <a:pt x="0" y="45"/>
                      <a:pt x="0" y="45"/>
                      <a:pt x="0" y="45"/>
                    </a:cubicBezTo>
                    <a:cubicBezTo>
                      <a:pt x="0" y="144"/>
                      <a:pt x="0" y="144"/>
                      <a:pt x="0" y="144"/>
                    </a:cubicBezTo>
                    <a:cubicBezTo>
                      <a:pt x="1" y="144"/>
                      <a:pt x="1" y="144"/>
                      <a:pt x="1" y="144"/>
                    </a:cubicBezTo>
                    <a:cubicBezTo>
                      <a:pt x="4" y="149"/>
                      <a:pt x="19" y="153"/>
                      <a:pt x="41"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5" name="Freeform 270"/>
              <p:cNvSpPr>
                <a:spLocks/>
              </p:cNvSpPr>
              <p:nvPr/>
            </p:nvSpPr>
            <p:spPr bwMode="auto">
              <a:xfrm>
                <a:off x="6051037" y="3188159"/>
                <a:ext cx="80804" cy="89084"/>
              </a:xfrm>
              <a:custGeom>
                <a:avLst/>
                <a:gdLst>
                  <a:gd name="T0" fmla="*/ 16 w 120"/>
                  <a:gd name="T1" fmla="*/ 87 h 132"/>
                  <a:gd name="T2" fmla="*/ 61 w 120"/>
                  <a:gd name="T3" fmla="*/ 132 h 132"/>
                  <a:gd name="T4" fmla="*/ 104 w 120"/>
                  <a:gd name="T5" fmla="*/ 87 h 132"/>
                  <a:gd name="T6" fmla="*/ 117 w 120"/>
                  <a:gd name="T7" fmla="*/ 73 h 132"/>
                  <a:gd name="T8" fmla="*/ 110 w 120"/>
                  <a:gd name="T9" fmla="*/ 51 h 132"/>
                  <a:gd name="T10" fmla="*/ 60 w 120"/>
                  <a:gd name="T11" fmla="*/ 0 h 132"/>
                  <a:gd name="T12" fmla="*/ 10 w 120"/>
                  <a:gd name="T13" fmla="*/ 51 h 132"/>
                  <a:gd name="T14" fmla="*/ 3 w 120"/>
                  <a:gd name="T15" fmla="*/ 73 h 132"/>
                  <a:gd name="T16" fmla="*/ 16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6" y="87"/>
                    </a:moveTo>
                    <a:cubicBezTo>
                      <a:pt x="26" y="110"/>
                      <a:pt x="42" y="132"/>
                      <a:pt x="61" y="132"/>
                    </a:cubicBezTo>
                    <a:cubicBezTo>
                      <a:pt x="80" y="132"/>
                      <a:pt x="96" y="110"/>
                      <a:pt x="104" y="87"/>
                    </a:cubicBezTo>
                    <a:cubicBezTo>
                      <a:pt x="110" y="87"/>
                      <a:pt x="115" y="81"/>
                      <a:pt x="117" y="73"/>
                    </a:cubicBezTo>
                    <a:cubicBezTo>
                      <a:pt x="120" y="63"/>
                      <a:pt x="117" y="53"/>
                      <a:pt x="110" y="51"/>
                    </a:cubicBezTo>
                    <a:cubicBezTo>
                      <a:pt x="109" y="23"/>
                      <a:pt x="87" y="0"/>
                      <a:pt x="60" y="0"/>
                    </a:cubicBezTo>
                    <a:cubicBezTo>
                      <a:pt x="33" y="0"/>
                      <a:pt x="11" y="23"/>
                      <a:pt x="10" y="51"/>
                    </a:cubicBezTo>
                    <a:cubicBezTo>
                      <a:pt x="3" y="53"/>
                      <a:pt x="0" y="63"/>
                      <a:pt x="3" y="73"/>
                    </a:cubicBezTo>
                    <a:cubicBezTo>
                      <a:pt x="5" y="81"/>
                      <a:pt x="11" y="87"/>
                      <a:pt x="16"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6" name="Freeform 271"/>
              <p:cNvSpPr>
                <a:spLocks/>
              </p:cNvSpPr>
              <p:nvPr/>
            </p:nvSpPr>
            <p:spPr bwMode="auto">
              <a:xfrm>
                <a:off x="6027338" y="3273246"/>
                <a:ext cx="128201" cy="391170"/>
              </a:xfrm>
              <a:custGeom>
                <a:avLst/>
                <a:gdLst>
                  <a:gd name="T0" fmla="*/ 49 w 190"/>
                  <a:gd name="T1" fmla="*/ 157 h 580"/>
                  <a:gd name="T2" fmla="*/ 39 w 190"/>
                  <a:gd name="T3" fmla="*/ 157 h 580"/>
                  <a:gd name="T4" fmla="*/ 39 w 190"/>
                  <a:gd name="T5" fmla="*/ 580 h 580"/>
                  <a:gd name="T6" fmla="*/ 148 w 190"/>
                  <a:gd name="T7" fmla="*/ 580 h 580"/>
                  <a:gd name="T8" fmla="*/ 148 w 190"/>
                  <a:gd name="T9" fmla="*/ 157 h 580"/>
                  <a:gd name="T10" fmla="*/ 141 w 190"/>
                  <a:gd name="T11" fmla="*/ 157 h 580"/>
                  <a:gd name="T12" fmla="*/ 189 w 190"/>
                  <a:gd name="T13" fmla="*/ 145 h 580"/>
                  <a:gd name="T14" fmla="*/ 190 w 190"/>
                  <a:gd name="T15" fmla="*/ 145 h 580"/>
                  <a:gd name="T16" fmla="*/ 189 w 190"/>
                  <a:gd name="T17" fmla="*/ 45 h 580"/>
                  <a:gd name="T18" fmla="*/ 146 w 190"/>
                  <a:gd name="T19" fmla="*/ 0 h 580"/>
                  <a:gd name="T20" fmla="*/ 106 w 190"/>
                  <a:gd name="T21" fmla="*/ 68 h 580"/>
                  <a:gd name="T22" fmla="*/ 101 w 190"/>
                  <a:gd name="T23" fmla="*/ 38 h 580"/>
                  <a:gd name="T24" fmla="*/ 106 w 190"/>
                  <a:gd name="T25" fmla="*/ 28 h 580"/>
                  <a:gd name="T26" fmla="*/ 95 w 190"/>
                  <a:gd name="T27" fmla="*/ 16 h 580"/>
                  <a:gd name="T28" fmla="*/ 83 w 190"/>
                  <a:gd name="T29" fmla="*/ 28 h 580"/>
                  <a:gd name="T30" fmla="*/ 89 w 190"/>
                  <a:gd name="T31" fmla="*/ 38 h 580"/>
                  <a:gd name="T32" fmla="*/ 84 w 190"/>
                  <a:gd name="T33" fmla="*/ 68 h 580"/>
                  <a:gd name="T34" fmla="*/ 43 w 190"/>
                  <a:gd name="T35" fmla="*/ 0 h 580"/>
                  <a:gd name="T36" fmla="*/ 1 w 190"/>
                  <a:gd name="T37" fmla="*/ 45 h 580"/>
                  <a:gd name="T38" fmla="*/ 0 w 190"/>
                  <a:gd name="T39" fmla="*/ 45 h 580"/>
                  <a:gd name="T40" fmla="*/ 0 w 190"/>
                  <a:gd name="T41" fmla="*/ 145 h 580"/>
                  <a:gd name="T42" fmla="*/ 1 w 190"/>
                  <a:gd name="T43" fmla="*/ 145 h 580"/>
                  <a:gd name="T44" fmla="*/ 49 w 190"/>
                  <a:gd name="T45" fmla="*/ 15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0" h="580">
                    <a:moveTo>
                      <a:pt x="49" y="157"/>
                    </a:moveTo>
                    <a:cubicBezTo>
                      <a:pt x="39" y="157"/>
                      <a:pt x="39" y="157"/>
                      <a:pt x="39" y="157"/>
                    </a:cubicBezTo>
                    <a:cubicBezTo>
                      <a:pt x="39" y="580"/>
                      <a:pt x="39" y="580"/>
                      <a:pt x="39" y="580"/>
                    </a:cubicBezTo>
                    <a:cubicBezTo>
                      <a:pt x="148" y="580"/>
                      <a:pt x="148" y="580"/>
                      <a:pt x="148" y="580"/>
                    </a:cubicBezTo>
                    <a:cubicBezTo>
                      <a:pt x="148" y="157"/>
                      <a:pt x="148" y="157"/>
                      <a:pt x="148" y="157"/>
                    </a:cubicBezTo>
                    <a:cubicBezTo>
                      <a:pt x="141" y="157"/>
                      <a:pt x="141" y="157"/>
                      <a:pt x="141" y="157"/>
                    </a:cubicBezTo>
                    <a:cubicBezTo>
                      <a:pt x="168" y="155"/>
                      <a:pt x="186" y="150"/>
                      <a:pt x="189" y="145"/>
                    </a:cubicBezTo>
                    <a:cubicBezTo>
                      <a:pt x="190" y="145"/>
                      <a:pt x="190" y="145"/>
                      <a:pt x="190" y="145"/>
                    </a:cubicBezTo>
                    <a:cubicBezTo>
                      <a:pt x="189" y="45"/>
                      <a:pt x="189" y="45"/>
                      <a:pt x="189" y="45"/>
                    </a:cubicBezTo>
                    <a:cubicBezTo>
                      <a:pt x="185" y="26"/>
                      <a:pt x="169" y="10"/>
                      <a:pt x="146" y="0"/>
                    </a:cubicBezTo>
                    <a:cubicBezTo>
                      <a:pt x="106" y="68"/>
                      <a:pt x="106" y="68"/>
                      <a:pt x="106" y="68"/>
                    </a:cubicBezTo>
                    <a:cubicBezTo>
                      <a:pt x="101" y="38"/>
                      <a:pt x="101" y="38"/>
                      <a:pt x="101" y="38"/>
                    </a:cubicBezTo>
                    <a:cubicBezTo>
                      <a:pt x="104" y="36"/>
                      <a:pt x="106" y="32"/>
                      <a:pt x="106" y="28"/>
                    </a:cubicBezTo>
                    <a:cubicBezTo>
                      <a:pt x="106" y="21"/>
                      <a:pt x="101" y="16"/>
                      <a:pt x="95" y="16"/>
                    </a:cubicBezTo>
                    <a:cubicBezTo>
                      <a:pt x="88" y="16"/>
                      <a:pt x="83" y="21"/>
                      <a:pt x="83" y="28"/>
                    </a:cubicBezTo>
                    <a:cubicBezTo>
                      <a:pt x="83" y="32"/>
                      <a:pt x="85" y="36"/>
                      <a:pt x="89" y="38"/>
                    </a:cubicBezTo>
                    <a:cubicBezTo>
                      <a:pt x="84" y="68"/>
                      <a:pt x="84" y="68"/>
                      <a:pt x="84" y="68"/>
                    </a:cubicBezTo>
                    <a:cubicBezTo>
                      <a:pt x="43" y="0"/>
                      <a:pt x="43" y="0"/>
                      <a:pt x="43" y="0"/>
                    </a:cubicBezTo>
                    <a:cubicBezTo>
                      <a:pt x="20" y="10"/>
                      <a:pt x="4" y="26"/>
                      <a:pt x="1" y="45"/>
                    </a:cubicBezTo>
                    <a:cubicBezTo>
                      <a:pt x="0" y="45"/>
                      <a:pt x="0" y="45"/>
                      <a:pt x="0" y="45"/>
                    </a:cubicBezTo>
                    <a:cubicBezTo>
                      <a:pt x="0" y="145"/>
                      <a:pt x="0" y="145"/>
                      <a:pt x="0" y="145"/>
                    </a:cubicBezTo>
                    <a:cubicBezTo>
                      <a:pt x="1" y="145"/>
                      <a:pt x="1" y="145"/>
                      <a:pt x="1" y="145"/>
                    </a:cubicBezTo>
                    <a:cubicBezTo>
                      <a:pt x="4" y="150"/>
                      <a:pt x="22" y="155"/>
                      <a:pt x="49"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7" name="Freeform 272"/>
              <p:cNvSpPr>
                <a:spLocks/>
              </p:cNvSpPr>
              <p:nvPr/>
            </p:nvSpPr>
            <p:spPr bwMode="auto">
              <a:xfrm>
                <a:off x="5913414" y="3249548"/>
                <a:ext cx="80804" cy="89084"/>
              </a:xfrm>
              <a:custGeom>
                <a:avLst/>
                <a:gdLst>
                  <a:gd name="T0" fmla="*/ 17 w 120"/>
                  <a:gd name="T1" fmla="*/ 87 h 132"/>
                  <a:gd name="T2" fmla="*/ 62 w 120"/>
                  <a:gd name="T3" fmla="*/ 132 h 132"/>
                  <a:gd name="T4" fmla="*/ 105 w 120"/>
                  <a:gd name="T5" fmla="*/ 87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2" y="132"/>
                    </a:cubicBezTo>
                    <a:cubicBezTo>
                      <a:pt x="80" y="132"/>
                      <a:pt x="96" y="110"/>
                      <a:pt x="105" y="87"/>
                    </a:cubicBezTo>
                    <a:cubicBezTo>
                      <a:pt x="110" y="87"/>
                      <a:pt x="116" y="81"/>
                      <a:pt x="118" y="73"/>
                    </a:cubicBezTo>
                    <a:cubicBezTo>
                      <a:pt x="120" y="63"/>
                      <a:pt x="117" y="53"/>
                      <a:pt x="111" y="51"/>
                    </a:cubicBezTo>
                    <a:cubicBezTo>
                      <a:pt x="109" y="23"/>
                      <a:pt x="87" y="0"/>
                      <a:pt x="60" y="0"/>
                    </a:cubicBezTo>
                    <a:cubicBezTo>
                      <a:pt x="34" y="0"/>
                      <a:pt x="12" y="23"/>
                      <a:pt x="10" y="51"/>
                    </a:cubicBezTo>
                    <a:cubicBezTo>
                      <a:pt x="4" y="53"/>
                      <a:pt x="0" y="63"/>
                      <a:pt x="3" y="73"/>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8" name="Freeform 273"/>
              <p:cNvSpPr>
                <a:spLocks/>
              </p:cNvSpPr>
              <p:nvPr/>
            </p:nvSpPr>
            <p:spPr bwMode="auto">
              <a:xfrm>
                <a:off x="5890572" y="3334634"/>
                <a:ext cx="127345" cy="329782"/>
              </a:xfrm>
              <a:custGeom>
                <a:avLst/>
                <a:gdLst>
                  <a:gd name="T0" fmla="*/ 46 w 189"/>
                  <a:gd name="T1" fmla="*/ 157 h 489"/>
                  <a:gd name="T2" fmla="*/ 46 w 189"/>
                  <a:gd name="T3" fmla="*/ 489 h 489"/>
                  <a:gd name="T4" fmla="*/ 154 w 189"/>
                  <a:gd name="T5" fmla="*/ 489 h 489"/>
                  <a:gd name="T6" fmla="*/ 154 w 189"/>
                  <a:gd name="T7" fmla="*/ 156 h 489"/>
                  <a:gd name="T8" fmla="*/ 189 w 189"/>
                  <a:gd name="T9" fmla="*/ 145 h 489"/>
                  <a:gd name="T10" fmla="*/ 189 w 189"/>
                  <a:gd name="T11" fmla="*/ 145 h 489"/>
                  <a:gd name="T12" fmla="*/ 188 w 189"/>
                  <a:gd name="T13" fmla="*/ 45 h 489"/>
                  <a:gd name="T14" fmla="*/ 146 w 189"/>
                  <a:gd name="T15" fmla="*/ 0 h 489"/>
                  <a:gd name="T16" fmla="*/ 105 w 189"/>
                  <a:gd name="T17" fmla="*/ 68 h 489"/>
                  <a:gd name="T18" fmla="*/ 100 w 189"/>
                  <a:gd name="T19" fmla="*/ 38 h 489"/>
                  <a:gd name="T20" fmla="*/ 106 w 189"/>
                  <a:gd name="T21" fmla="*/ 28 h 489"/>
                  <a:gd name="T22" fmla="*/ 94 w 189"/>
                  <a:gd name="T23" fmla="*/ 16 h 489"/>
                  <a:gd name="T24" fmla="*/ 82 w 189"/>
                  <a:gd name="T25" fmla="*/ 28 h 489"/>
                  <a:gd name="T26" fmla="*/ 88 w 189"/>
                  <a:gd name="T27" fmla="*/ 38 h 489"/>
                  <a:gd name="T28" fmla="*/ 83 w 189"/>
                  <a:gd name="T29" fmla="*/ 68 h 489"/>
                  <a:gd name="T30" fmla="*/ 43 w 189"/>
                  <a:gd name="T31" fmla="*/ 0 h 489"/>
                  <a:gd name="T32" fmla="*/ 0 w 189"/>
                  <a:gd name="T33" fmla="*/ 45 h 489"/>
                  <a:gd name="T34" fmla="*/ 0 w 189"/>
                  <a:gd name="T35" fmla="*/ 45 h 489"/>
                  <a:gd name="T36" fmla="*/ 0 w 189"/>
                  <a:gd name="T37" fmla="*/ 145 h 489"/>
                  <a:gd name="T38" fmla="*/ 0 w 189"/>
                  <a:gd name="T39" fmla="*/ 145 h 489"/>
                  <a:gd name="T40" fmla="*/ 46 w 189"/>
                  <a:gd name="T41" fmla="*/ 15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489">
                    <a:moveTo>
                      <a:pt x="46" y="157"/>
                    </a:moveTo>
                    <a:cubicBezTo>
                      <a:pt x="46" y="489"/>
                      <a:pt x="46" y="489"/>
                      <a:pt x="46" y="489"/>
                    </a:cubicBezTo>
                    <a:cubicBezTo>
                      <a:pt x="154" y="489"/>
                      <a:pt x="154" y="489"/>
                      <a:pt x="154" y="489"/>
                    </a:cubicBezTo>
                    <a:cubicBezTo>
                      <a:pt x="154" y="156"/>
                      <a:pt x="154" y="156"/>
                      <a:pt x="154" y="156"/>
                    </a:cubicBezTo>
                    <a:cubicBezTo>
                      <a:pt x="173" y="153"/>
                      <a:pt x="186" y="149"/>
                      <a:pt x="189" y="145"/>
                    </a:cubicBezTo>
                    <a:cubicBezTo>
                      <a:pt x="189" y="145"/>
                      <a:pt x="189" y="145"/>
                      <a:pt x="189" y="145"/>
                    </a:cubicBezTo>
                    <a:cubicBezTo>
                      <a:pt x="188" y="45"/>
                      <a:pt x="188" y="45"/>
                      <a:pt x="188" y="45"/>
                    </a:cubicBezTo>
                    <a:cubicBezTo>
                      <a:pt x="185" y="26"/>
                      <a:pt x="169" y="10"/>
                      <a:pt x="146" y="0"/>
                    </a:cubicBezTo>
                    <a:cubicBezTo>
                      <a:pt x="105" y="68"/>
                      <a:pt x="105" y="68"/>
                      <a:pt x="105" y="68"/>
                    </a:cubicBezTo>
                    <a:cubicBezTo>
                      <a:pt x="100" y="38"/>
                      <a:pt x="100" y="38"/>
                      <a:pt x="100" y="38"/>
                    </a:cubicBezTo>
                    <a:cubicBezTo>
                      <a:pt x="104" y="36"/>
                      <a:pt x="106" y="32"/>
                      <a:pt x="106" y="28"/>
                    </a:cubicBezTo>
                    <a:cubicBezTo>
                      <a:pt x="106" y="21"/>
                      <a:pt x="101" y="16"/>
                      <a:pt x="94" y="16"/>
                    </a:cubicBezTo>
                    <a:cubicBezTo>
                      <a:pt x="88" y="16"/>
                      <a:pt x="82" y="21"/>
                      <a:pt x="82" y="28"/>
                    </a:cubicBezTo>
                    <a:cubicBezTo>
                      <a:pt x="82" y="32"/>
                      <a:pt x="85" y="36"/>
                      <a:pt x="88" y="38"/>
                    </a:cubicBezTo>
                    <a:cubicBezTo>
                      <a:pt x="83" y="68"/>
                      <a:pt x="83" y="68"/>
                      <a:pt x="83" y="68"/>
                    </a:cubicBezTo>
                    <a:cubicBezTo>
                      <a:pt x="43" y="0"/>
                      <a:pt x="43" y="0"/>
                      <a:pt x="43" y="0"/>
                    </a:cubicBezTo>
                    <a:cubicBezTo>
                      <a:pt x="20" y="10"/>
                      <a:pt x="4" y="26"/>
                      <a:pt x="0" y="45"/>
                    </a:cubicBezTo>
                    <a:cubicBezTo>
                      <a:pt x="0" y="45"/>
                      <a:pt x="0" y="45"/>
                      <a:pt x="0" y="45"/>
                    </a:cubicBezTo>
                    <a:cubicBezTo>
                      <a:pt x="0" y="145"/>
                      <a:pt x="0" y="145"/>
                      <a:pt x="0" y="145"/>
                    </a:cubicBezTo>
                    <a:cubicBezTo>
                      <a:pt x="0" y="145"/>
                      <a:pt x="0" y="145"/>
                      <a:pt x="0" y="145"/>
                    </a:cubicBezTo>
                    <a:cubicBezTo>
                      <a:pt x="3" y="150"/>
                      <a:pt x="21" y="154"/>
                      <a:pt x="46"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9" name="Freeform 274"/>
              <p:cNvSpPr>
                <a:spLocks/>
              </p:cNvSpPr>
              <p:nvPr/>
            </p:nvSpPr>
            <p:spPr bwMode="auto">
              <a:xfrm>
                <a:off x="5786640" y="3363472"/>
                <a:ext cx="80804" cy="89084"/>
              </a:xfrm>
              <a:custGeom>
                <a:avLst/>
                <a:gdLst>
                  <a:gd name="T0" fmla="*/ 17 w 120"/>
                  <a:gd name="T1" fmla="*/ 88 h 132"/>
                  <a:gd name="T2" fmla="*/ 62 w 120"/>
                  <a:gd name="T3" fmla="*/ 132 h 132"/>
                  <a:gd name="T4" fmla="*/ 104 w 120"/>
                  <a:gd name="T5" fmla="*/ 88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8"/>
                    </a:moveTo>
                    <a:cubicBezTo>
                      <a:pt x="26" y="111"/>
                      <a:pt x="43" y="132"/>
                      <a:pt x="62" y="132"/>
                    </a:cubicBezTo>
                    <a:cubicBezTo>
                      <a:pt x="80" y="132"/>
                      <a:pt x="96" y="111"/>
                      <a:pt x="104" y="88"/>
                    </a:cubicBezTo>
                    <a:cubicBezTo>
                      <a:pt x="110" y="87"/>
                      <a:pt x="116" y="81"/>
                      <a:pt x="118" y="73"/>
                    </a:cubicBezTo>
                    <a:cubicBezTo>
                      <a:pt x="120" y="63"/>
                      <a:pt x="117" y="54"/>
                      <a:pt x="111" y="51"/>
                    </a:cubicBezTo>
                    <a:cubicBezTo>
                      <a:pt x="109" y="23"/>
                      <a:pt x="87" y="0"/>
                      <a:pt x="60" y="0"/>
                    </a:cubicBezTo>
                    <a:cubicBezTo>
                      <a:pt x="33" y="0"/>
                      <a:pt x="12" y="23"/>
                      <a:pt x="10" y="51"/>
                    </a:cubicBezTo>
                    <a:cubicBezTo>
                      <a:pt x="4" y="54"/>
                      <a:pt x="0" y="63"/>
                      <a:pt x="3" y="73"/>
                    </a:cubicBezTo>
                    <a:cubicBezTo>
                      <a:pt x="5" y="82"/>
                      <a:pt x="11" y="87"/>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0" name="Freeform 275"/>
              <p:cNvSpPr>
                <a:spLocks/>
              </p:cNvSpPr>
              <p:nvPr/>
            </p:nvSpPr>
            <p:spPr bwMode="auto">
              <a:xfrm>
                <a:off x="5763513" y="3448559"/>
                <a:ext cx="127630" cy="215858"/>
              </a:xfrm>
              <a:custGeom>
                <a:avLst/>
                <a:gdLst>
                  <a:gd name="T0" fmla="*/ 0 w 189"/>
                  <a:gd name="T1" fmla="*/ 45 h 320"/>
                  <a:gd name="T2" fmla="*/ 0 w 189"/>
                  <a:gd name="T3" fmla="*/ 145 h 320"/>
                  <a:gd name="T4" fmla="*/ 0 w 189"/>
                  <a:gd name="T5" fmla="*/ 145 h 320"/>
                  <a:gd name="T6" fmla="*/ 43 w 189"/>
                  <a:gd name="T7" fmla="*/ 157 h 320"/>
                  <a:gd name="T8" fmla="*/ 43 w 189"/>
                  <a:gd name="T9" fmla="*/ 320 h 320"/>
                  <a:gd name="T10" fmla="*/ 152 w 189"/>
                  <a:gd name="T11" fmla="*/ 320 h 320"/>
                  <a:gd name="T12" fmla="*/ 152 w 189"/>
                  <a:gd name="T13" fmla="*/ 156 h 320"/>
                  <a:gd name="T14" fmla="*/ 189 w 189"/>
                  <a:gd name="T15" fmla="*/ 145 h 320"/>
                  <a:gd name="T16" fmla="*/ 189 w 189"/>
                  <a:gd name="T17" fmla="*/ 145 h 320"/>
                  <a:gd name="T18" fmla="*/ 188 w 189"/>
                  <a:gd name="T19" fmla="*/ 45 h 320"/>
                  <a:gd name="T20" fmla="*/ 146 w 189"/>
                  <a:gd name="T21" fmla="*/ 0 h 320"/>
                  <a:gd name="T22" fmla="*/ 105 w 189"/>
                  <a:gd name="T23" fmla="*/ 69 h 320"/>
                  <a:gd name="T24" fmla="*/ 100 w 189"/>
                  <a:gd name="T25" fmla="*/ 38 h 320"/>
                  <a:gd name="T26" fmla="*/ 106 w 189"/>
                  <a:gd name="T27" fmla="*/ 28 h 320"/>
                  <a:gd name="T28" fmla="*/ 94 w 189"/>
                  <a:gd name="T29" fmla="*/ 16 h 320"/>
                  <a:gd name="T30" fmla="*/ 82 w 189"/>
                  <a:gd name="T31" fmla="*/ 28 h 320"/>
                  <a:gd name="T32" fmla="*/ 88 w 189"/>
                  <a:gd name="T33" fmla="*/ 38 h 320"/>
                  <a:gd name="T34" fmla="*/ 83 w 189"/>
                  <a:gd name="T35" fmla="*/ 68 h 320"/>
                  <a:gd name="T36" fmla="*/ 43 w 189"/>
                  <a:gd name="T37" fmla="*/ 0 h 320"/>
                  <a:gd name="T38" fmla="*/ 0 w 189"/>
                  <a:gd name="T39" fmla="*/ 4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320">
                    <a:moveTo>
                      <a:pt x="0" y="45"/>
                    </a:moveTo>
                    <a:cubicBezTo>
                      <a:pt x="0" y="145"/>
                      <a:pt x="0" y="145"/>
                      <a:pt x="0" y="145"/>
                    </a:cubicBezTo>
                    <a:cubicBezTo>
                      <a:pt x="0" y="145"/>
                      <a:pt x="0" y="145"/>
                      <a:pt x="0" y="145"/>
                    </a:cubicBezTo>
                    <a:cubicBezTo>
                      <a:pt x="3" y="150"/>
                      <a:pt x="19" y="154"/>
                      <a:pt x="43" y="157"/>
                    </a:cubicBezTo>
                    <a:cubicBezTo>
                      <a:pt x="43" y="320"/>
                      <a:pt x="43" y="320"/>
                      <a:pt x="43" y="320"/>
                    </a:cubicBezTo>
                    <a:cubicBezTo>
                      <a:pt x="152" y="320"/>
                      <a:pt x="152" y="320"/>
                      <a:pt x="152" y="320"/>
                    </a:cubicBezTo>
                    <a:cubicBezTo>
                      <a:pt x="152" y="156"/>
                      <a:pt x="152" y="156"/>
                      <a:pt x="152" y="156"/>
                    </a:cubicBezTo>
                    <a:cubicBezTo>
                      <a:pt x="172" y="154"/>
                      <a:pt x="186" y="150"/>
                      <a:pt x="189" y="145"/>
                    </a:cubicBezTo>
                    <a:cubicBezTo>
                      <a:pt x="189" y="145"/>
                      <a:pt x="189" y="145"/>
                      <a:pt x="189" y="145"/>
                    </a:cubicBezTo>
                    <a:cubicBezTo>
                      <a:pt x="188" y="45"/>
                      <a:pt x="188" y="45"/>
                      <a:pt x="188" y="45"/>
                    </a:cubicBezTo>
                    <a:cubicBezTo>
                      <a:pt x="185" y="26"/>
                      <a:pt x="169" y="10"/>
                      <a:pt x="146" y="0"/>
                    </a:cubicBezTo>
                    <a:cubicBezTo>
                      <a:pt x="105" y="69"/>
                      <a:pt x="105" y="69"/>
                      <a:pt x="105" y="69"/>
                    </a:cubicBezTo>
                    <a:cubicBezTo>
                      <a:pt x="100" y="38"/>
                      <a:pt x="100" y="38"/>
                      <a:pt x="100" y="38"/>
                    </a:cubicBezTo>
                    <a:cubicBezTo>
                      <a:pt x="104" y="36"/>
                      <a:pt x="106" y="32"/>
                      <a:pt x="106" y="28"/>
                    </a:cubicBezTo>
                    <a:cubicBezTo>
                      <a:pt x="106" y="22"/>
                      <a:pt x="101" y="16"/>
                      <a:pt x="94" y="16"/>
                    </a:cubicBezTo>
                    <a:cubicBezTo>
                      <a:pt x="88" y="16"/>
                      <a:pt x="82" y="22"/>
                      <a:pt x="82" y="28"/>
                    </a:cubicBezTo>
                    <a:cubicBezTo>
                      <a:pt x="82" y="32"/>
                      <a:pt x="85" y="36"/>
                      <a:pt x="88" y="38"/>
                    </a:cubicBezTo>
                    <a:cubicBezTo>
                      <a:pt x="83" y="68"/>
                      <a:pt x="83" y="68"/>
                      <a:pt x="83" y="68"/>
                    </a:cubicBezTo>
                    <a:cubicBezTo>
                      <a:pt x="43" y="0"/>
                      <a:pt x="43" y="0"/>
                      <a:pt x="43" y="0"/>
                    </a:cubicBezTo>
                    <a:cubicBezTo>
                      <a:pt x="20" y="10"/>
                      <a:pt x="4" y="26"/>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1" name="Freeform 276"/>
              <p:cNvSpPr>
                <a:spLocks/>
              </p:cNvSpPr>
              <p:nvPr/>
            </p:nvSpPr>
            <p:spPr bwMode="auto">
              <a:xfrm>
                <a:off x="5700126" y="3151041"/>
                <a:ext cx="612739" cy="573621"/>
              </a:xfrm>
              <a:custGeom>
                <a:avLst/>
                <a:gdLst>
                  <a:gd name="T0" fmla="*/ 875 w 908"/>
                  <a:gd name="T1" fmla="*/ 762 h 850"/>
                  <a:gd name="T2" fmla="*/ 843 w 908"/>
                  <a:gd name="T3" fmla="*/ 787 h 850"/>
                  <a:gd name="T4" fmla="*/ 72 w 908"/>
                  <a:gd name="T5" fmla="*/ 787 h 850"/>
                  <a:gd name="T6" fmla="*/ 72 w 908"/>
                  <a:gd name="T7" fmla="*/ 64 h 850"/>
                  <a:gd name="T8" fmla="*/ 96 w 908"/>
                  <a:gd name="T9" fmla="*/ 33 h 850"/>
                  <a:gd name="T10" fmla="*/ 63 w 908"/>
                  <a:gd name="T11" fmla="*/ 0 h 850"/>
                  <a:gd name="T12" fmla="*/ 31 w 908"/>
                  <a:gd name="T13" fmla="*/ 33 h 850"/>
                  <a:gd name="T14" fmla="*/ 55 w 908"/>
                  <a:gd name="T15" fmla="*/ 64 h 850"/>
                  <a:gd name="T16" fmla="*/ 55 w 908"/>
                  <a:gd name="T17" fmla="*/ 787 h 850"/>
                  <a:gd name="T18" fmla="*/ 0 w 908"/>
                  <a:gd name="T19" fmla="*/ 787 h 850"/>
                  <a:gd name="T20" fmla="*/ 0 w 908"/>
                  <a:gd name="T21" fmla="*/ 804 h 850"/>
                  <a:gd name="T22" fmla="*/ 55 w 908"/>
                  <a:gd name="T23" fmla="*/ 804 h 850"/>
                  <a:gd name="T24" fmla="*/ 55 w 908"/>
                  <a:gd name="T25" fmla="*/ 850 h 850"/>
                  <a:gd name="T26" fmla="*/ 72 w 908"/>
                  <a:gd name="T27" fmla="*/ 850 h 850"/>
                  <a:gd name="T28" fmla="*/ 72 w 908"/>
                  <a:gd name="T29" fmla="*/ 804 h 850"/>
                  <a:gd name="T30" fmla="*/ 844 w 908"/>
                  <a:gd name="T31" fmla="*/ 804 h 850"/>
                  <a:gd name="T32" fmla="*/ 875 w 908"/>
                  <a:gd name="T33" fmla="*/ 827 h 850"/>
                  <a:gd name="T34" fmla="*/ 908 w 908"/>
                  <a:gd name="T35" fmla="*/ 794 h 850"/>
                  <a:gd name="T36" fmla="*/ 875 w 908"/>
                  <a:gd name="T37" fmla="*/ 76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8" h="850">
                    <a:moveTo>
                      <a:pt x="875" y="762"/>
                    </a:moveTo>
                    <a:cubicBezTo>
                      <a:pt x="860" y="762"/>
                      <a:pt x="847" y="773"/>
                      <a:pt x="843" y="787"/>
                    </a:cubicBezTo>
                    <a:cubicBezTo>
                      <a:pt x="72" y="787"/>
                      <a:pt x="72" y="787"/>
                      <a:pt x="72" y="787"/>
                    </a:cubicBezTo>
                    <a:cubicBezTo>
                      <a:pt x="72" y="64"/>
                      <a:pt x="72" y="64"/>
                      <a:pt x="72" y="64"/>
                    </a:cubicBezTo>
                    <a:cubicBezTo>
                      <a:pt x="86" y="60"/>
                      <a:pt x="96" y="48"/>
                      <a:pt x="96" y="33"/>
                    </a:cubicBezTo>
                    <a:cubicBezTo>
                      <a:pt x="96" y="15"/>
                      <a:pt x="81" y="0"/>
                      <a:pt x="63" y="0"/>
                    </a:cubicBezTo>
                    <a:cubicBezTo>
                      <a:pt x="45" y="0"/>
                      <a:pt x="31" y="15"/>
                      <a:pt x="31" y="33"/>
                    </a:cubicBezTo>
                    <a:cubicBezTo>
                      <a:pt x="31" y="48"/>
                      <a:pt x="41" y="60"/>
                      <a:pt x="55" y="64"/>
                    </a:cubicBezTo>
                    <a:cubicBezTo>
                      <a:pt x="55" y="787"/>
                      <a:pt x="55" y="787"/>
                      <a:pt x="55" y="787"/>
                    </a:cubicBezTo>
                    <a:cubicBezTo>
                      <a:pt x="0" y="787"/>
                      <a:pt x="0" y="787"/>
                      <a:pt x="0" y="787"/>
                    </a:cubicBezTo>
                    <a:cubicBezTo>
                      <a:pt x="0" y="804"/>
                      <a:pt x="0" y="804"/>
                      <a:pt x="0" y="804"/>
                    </a:cubicBezTo>
                    <a:cubicBezTo>
                      <a:pt x="55" y="804"/>
                      <a:pt x="55" y="804"/>
                      <a:pt x="55" y="804"/>
                    </a:cubicBezTo>
                    <a:cubicBezTo>
                      <a:pt x="55" y="850"/>
                      <a:pt x="55" y="850"/>
                      <a:pt x="55" y="850"/>
                    </a:cubicBezTo>
                    <a:cubicBezTo>
                      <a:pt x="72" y="850"/>
                      <a:pt x="72" y="850"/>
                      <a:pt x="72" y="850"/>
                    </a:cubicBezTo>
                    <a:cubicBezTo>
                      <a:pt x="72" y="804"/>
                      <a:pt x="72" y="804"/>
                      <a:pt x="72" y="804"/>
                    </a:cubicBezTo>
                    <a:cubicBezTo>
                      <a:pt x="844" y="804"/>
                      <a:pt x="844" y="804"/>
                      <a:pt x="844" y="804"/>
                    </a:cubicBezTo>
                    <a:cubicBezTo>
                      <a:pt x="848" y="817"/>
                      <a:pt x="861" y="827"/>
                      <a:pt x="875" y="827"/>
                    </a:cubicBezTo>
                    <a:cubicBezTo>
                      <a:pt x="893" y="827"/>
                      <a:pt x="908" y="812"/>
                      <a:pt x="908" y="794"/>
                    </a:cubicBezTo>
                    <a:cubicBezTo>
                      <a:pt x="908" y="776"/>
                      <a:pt x="893" y="762"/>
                      <a:pt x="875" y="7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4" name="组合 23"/>
            <p:cNvGrpSpPr/>
            <p:nvPr/>
          </p:nvGrpSpPr>
          <p:grpSpPr>
            <a:xfrm>
              <a:off x="4930239" y="4153896"/>
              <a:ext cx="482706" cy="455211"/>
              <a:chOff x="3098700" y="5569159"/>
              <a:chExt cx="642147" cy="605886"/>
            </a:xfrm>
            <a:solidFill>
              <a:schemeClr val="bg1"/>
            </a:solidFill>
          </p:grpSpPr>
          <p:sp>
            <p:nvSpPr>
              <p:cNvPr id="38" name="Freeform 349"/>
              <p:cNvSpPr>
                <a:spLocks/>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9" name="Freeform 350"/>
              <p:cNvSpPr>
                <a:spLocks/>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0"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1"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2"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5" name="组合 24"/>
            <p:cNvGrpSpPr/>
            <p:nvPr/>
          </p:nvGrpSpPr>
          <p:grpSpPr>
            <a:xfrm>
              <a:off x="6821120" y="4151429"/>
              <a:ext cx="462103" cy="460145"/>
              <a:chOff x="6932170" y="3118777"/>
              <a:chExt cx="614738" cy="612452"/>
            </a:xfrm>
            <a:solidFill>
              <a:schemeClr val="bg1"/>
            </a:solidFill>
          </p:grpSpPr>
          <p:sp>
            <p:nvSpPr>
              <p:cNvPr id="26" name="Freeform 374"/>
              <p:cNvSpPr>
                <a:spLocks noEditPoints="1"/>
              </p:cNvSpPr>
              <p:nvPr/>
            </p:nvSpPr>
            <p:spPr bwMode="auto">
              <a:xfrm>
                <a:off x="7265379" y="3119348"/>
                <a:ext cx="281529" cy="285526"/>
              </a:xfrm>
              <a:custGeom>
                <a:avLst/>
                <a:gdLst>
                  <a:gd name="T0" fmla="*/ 0 w 417"/>
                  <a:gd name="T1" fmla="*/ 0 h 423"/>
                  <a:gd name="T2" fmla="*/ 0 w 417"/>
                  <a:gd name="T3" fmla="*/ 423 h 423"/>
                  <a:gd name="T4" fmla="*/ 417 w 417"/>
                  <a:gd name="T5" fmla="*/ 423 h 423"/>
                  <a:gd name="T6" fmla="*/ 0 w 417"/>
                  <a:gd name="T7" fmla="*/ 0 h 423"/>
                  <a:gd name="T8" fmla="*/ 19 w 417"/>
                  <a:gd name="T9" fmla="*/ 22 h 423"/>
                  <a:gd name="T10" fmla="*/ 273 w 417"/>
                  <a:gd name="T11" fmla="*/ 148 h 423"/>
                  <a:gd name="T12" fmla="*/ 396 w 417"/>
                  <a:gd name="T13" fmla="*/ 403 h 423"/>
                  <a:gd name="T14" fmla="*/ 19 w 417"/>
                  <a:gd name="T15" fmla="*/ 403 h 423"/>
                  <a:gd name="T16" fmla="*/ 19 w 417"/>
                  <a:gd name="T17" fmla="*/ 2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423">
                    <a:moveTo>
                      <a:pt x="0" y="0"/>
                    </a:moveTo>
                    <a:cubicBezTo>
                      <a:pt x="0" y="423"/>
                      <a:pt x="0" y="423"/>
                      <a:pt x="0" y="423"/>
                    </a:cubicBezTo>
                    <a:cubicBezTo>
                      <a:pt x="417" y="423"/>
                      <a:pt x="417" y="423"/>
                      <a:pt x="417" y="423"/>
                    </a:cubicBezTo>
                    <a:cubicBezTo>
                      <a:pt x="402" y="198"/>
                      <a:pt x="224" y="19"/>
                      <a:pt x="0" y="0"/>
                    </a:cubicBezTo>
                    <a:close/>
                    <a:moveTo>
                      <a:pt x="19" y="22"/>
                    </a:moveTo>
                    <a:cubicBezTo>
                      <a:pt x="115" y="35"/>
                      <a:pt x="205" y="79"/>
                      <a:pt x="273" y="148"/>
                    </a:cubicBezTo>
                    <a:cubicBezTo>
                      <a:pt x="341" y="217"/>
                      <a:pt x="385" y="307"/>
                      <a:pt x="396" y="403"/>
                    </a:cubicBezTo>
                    <a:cubicBezTo>
                      <a:pt x="19" y="403"/>
                      <a:pt x="19" y="403"/>
                      <a:pt x="19" y="403"/>
                    </a:cubicBezTo>
                    <a:lnTo>
                      <a:pt x="1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7" name="Freeform 375"/>
              <p:cNvSpPr>
                <a:spLocks noEditPoints="1"/>
              </p:cNvSpPr>
              <p:nvPr/>
            </p:nvSpPr>
            <p:spPr bwMode="auto">
              <a:xfrm>
                <a:off x="7365313" y="3533075"/>
                <a:ext cx="51395" cy="50538"/>
              </a:xfrm>
              <a:custGeom>
                <a:avLst/>
                <a:gdLst>
                  <a:gd name="T0" fmla="*/ 38 w 76"/>
                  <a:gd name="T1" fmla="*/ 0 h 75"/>
                  <a:gd name="T2" fmla="*/ 0 w 76"/>
                  <a:gd name="T3" fmla="*/ 38 h 75"/>
                  <a:gd name="T4" fmla="*/ 38 w 76"/>
                  <a:gd name="T5" fmla="*/ 75 h 75"/>
                  <a:gd name="T6" fmla="*/ 76 w 76"/>
                  <a:gd name="T7" fmla="*/ 38 h 75"/>
                  <a:gd name="T8" fmla="*/ 38 w 76"/>
                  <a:gd name="T9" fmla="*/ 0 h 75"/>
                  <a:gd name="T10" fmla="*/ 38 w 76"/>
                  <a:gd name="T11" fmla="*/ 57 h 75"/>
                  <a:gd name="T12" fmla="*/ 18 w 76"/>
                  <a:gd name="T13" fmla="*/ 38 h 75"/>
                  <a:gd name="T14" fmla="*/ 38 w 76"/>
                  <a:gd name="T15" fmla="*/ 18 h 75"/>
                  <a:gd name="T16" fmla="*/ 58 w 76"/>
                  <a:gd name="T17" fmla="*/ 38 h 75"/>
                  <a:gd name="T18" fmla="*/ 38 w 76"/>
                  <a:gd name="T19"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5">
                    <a:moveTo>
                      <a:pt x="38" y="0"/>
                    </a:moveTo>
                    <a:cubicBezTo>
                      <a:pt x="17" y="0"/>
                      <a:pt x="0" y="17"/>
                      <a:pt x="0" y="38"/>
                    </a:cubicBezTo>
                    <a:cubicBezTo>
                      <a:pt x="0" y="58"/>
                      <a:pt x="17" y="75"/>
                      <a:pt x="38" y="75"/>
                    </a:cubicBezTo>
                    <a:cubicBezTo>
                      <a:pt x="59" y="75"/>
                      <a:pt x="76" y="58"/>
                      <a:pt x="76" y="38"/>
                    </a:cubicBezTo>
                    <a:cubicBezTo>
                      <a:pt x="76" y="17"/>
                      <a:pt x="59" y="0"/>
                      <a:pt x="38" y="0"/>
                    </a:cubicBezTo>
                    <a:close/>
                    <a:moveTo>
                      <a:pt x="38" y="57"/>
                    </a:moveTo>
                    <a:cubicBezTo>
                      <a:pt x="27" y="57"/>
                      <a:pt x="18" y="48"/>
                      <a:pt x="18" y="38"/>
                    </a:cubicBezTo>
                    <a:cubicBezTo>
                      <a:pt x="18" y="27"/>
                      <a:pt x="27" y="18"/>
                      <a:pt x="38" y="18"/>
                    </a:cubicBezTo>
                    <a:cubicBezTo>
                      <a:pt x="49" y="18"/>
                      <a:pt x="58" y="27"/>
                      <a:pt x="58" y="38"/>
                    </a:cubicBezTo>
                    <a:cubicBezTo>
                      <a:pt x="58" y="48"/>
                      <a:pt x="49" y="57"/>
                      <a:pt x="38"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 name="Freeform 376"/>
              <p:cNvSpPr>
                <a:spLocks noEditPoints="1"/>
              </p:cNvSpPr>
              <p:nvPr/>
            </p:nvSpPr>
            <p:spPr bwMode="auto">
              <a:xfrm>
                <a:off x="7341614" y="3508519"/>
                <a:ext cx="99934" cy="99363"/>
              </a:xfrm>
              <a:custGeom>
                <a:avLst/>
                <a:gdLst>
                  <a:gd name="T0" fmla="*/ 74 w 148"/>
                  <a:gd name="T1" fmla="*/ 0 h 147"/>
                  <a:gd name="T2" fmla="*/ 0 w 148"/>
                  <a:gd name="T3" fmla="*/ 74 h 147"/>
                  <a:gd name="T4" fmla="*/ 74 w 148"/>
                  <a:gd name="T5" fmla="*/ 147 h 147"/>
                  <a:gd name="T6" fmla="*/ 148 w 148"/>
                  <a:gd name="T7" fmla="*/ 74 h 147"/>
                  <a:gd name="T8" fmla="*/ 74 w 148"/>
                  <a:gd name="T9" fmla="*/ 0 h 147"/>
                  <a:gd name="T10" fmla="*/ 73 w 148"/>
                  <a:gd name="T11" fmla="*/ 129 h 147"/>
                  <a:gd name="T12" fmla="*/ 17 w 148"/>
                  <a:gd name="T13" fmla="*/ 74 h 147"/>
                  <a:gd name="T14" fmla="*/ 73 w 148"/>
                  <a:gd name="T15" fmla="*/ 18 h 147"/>
                  <a:gd name="T16" fmla="*/ 129 w 148"/>
                  <a:gd name="T17" fmla="*/ 74 h 147"/>
                  <a:gd name="T18" fmla="*/ 73 w 148"/>
                  <a:gd name="T19" fmla="*/ 12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7">
                    <a:moveTo>
                      <a:pt x="74" y="0"/>
                    </a:moveTo>
                    <a:cubicBezTo>
                      <a:pt x="33" y="0"/>
                      <a:pt x="0" y="33"/>
                      <a:pt x="0" y="74"/>
                    </a:cubicBezTo>
                    <a:cubicBezTo>
                      <a:pt x="0" y="114"/>
                      <a:pt x="33" y="147"/>
                      <a:pt x="74" y="147"/>
                    </a:cubicBezTo>
                    <a:cubicBezTo>
                      <a:pt x="115" y="147"/>
                      <a:pt x="148" y="114"/>
                      <a:pt x="148" y="74"/>
                    </a:cubicBezTo>
                    <a:cubicBezTo>
                      <a:pt x="148" y="33"/>
                      <a:pt x="115" y="0"/>
                      <a:pt x="74" y="0"/>
                    </a:cubicBezTo>
                    <a:close/>
                    <a:moveTo>
                      <a:pt x="73" y="129"/>
                    </a:moveTo>
                    <a:cubicBezTo>
                      <a:pt x="42" y="129"/>
                      <a:pt x="17" y="104"/>
                      <a:pt x="17" y="74"/>
                    </a:cubicBezTo>
                    <a:cubicBezTo>
                      <a:pt x="17" y="43"/>
                      <a:pt x="42" y="18"/>
                      <a:pt x="73" y="18"/>
                    </a:cubicBezTo>
                    <a:cubicBezTo>
                      <a:pt x="104" y="18"/>
                      <a:pt x="129" y="43"/>
                      <a:pt x="129" y="74"/>
                    </a:cubicBezTo>
                    <a:cubicBezTo>
                      <a:pt x="129" y="104"/>
                      <a:pt x="104" y="129"/>
                      <a:pt x="73"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 name="Freeform 377"/>
              <p:cNvSpPr>
                <a:spLocks noEditPoints="1"/>
              </p:cNvSpPr>
              <p:nvPr/>
            </p:nvSpPr>
            <p:spPr bwMode="auto">
              <a:xfrm>
                <a:off x="7265379" y="3445989"/>
                <a:ext cx="281529" cy="284669"/>
              </a:xfrm>
              <a:custGeom>
                <a:avLst/>
                <a:gdLst>
                  <a:gd name="T0" fmla="*/ 0 w 417"/>
                  <a:gd name="T1" fmla="*/ 0 h 422"/>
                  <a:gd name="T2" fmla="*/ 0 w 417"/>
                  <a:gd name="T3" fmla="*/ 422 h 422"/>
                  <a:gd name="T4" fmla="*/ 417 w 417"/>
                  <a:gd name="T5" fmla="*/ 0 h 422"/>
                  <a:gd name="T6" fmla="*/ 0 w 417"/>
                  <a:gd name="T7" fmla="*/ 0 h 422"/>
                  <a:gd name="T8" fmla="*/ 288 w 417"/>
                  <a:gd name="T9" fmla="*/ 189 h 422"/>
                  <a:gd name="T10" fmla="*/ 273 w 417"/>
                  <a:gd name="T11" fmla="*/ 224 h 422"/>
                  <a:gd name="T12" fmla="*/ 286 w 417"/>
                  <a:gd name="T13" fmla="*/ 237 h 422"/>
                  <a:gd name="T14" fmla="*/ 256 w 417"/>
                  <a:gd name="T15" fmla="*/ 267 h 422"/>
                  <a:gd name="T16" fmla="*/ 243 w 417"/>
                  <a:gd name="T17" fmla="*/ 254 h 422"/>
                  <a:gd name="T18" fmla="*/ 207 w 417"/>
                  <a:gd name="T19" fmla="*/ 268 h 422"/>
                  <a:gd name="T20" fmla="*/ 207 w 417"/>
                  <a:gd name="T21" fmla="*/ 285 h 422"/>
                  <a:gd name="T22" fmla="*/ 164 w 417"/>
                  <a:gd name="T23" fmla="*/ 285 h 422"/>
                  <a:gd name="T24" fmla="*/ 164 w 417"/>
                  <a:gd name="T25" fmla="*/ 268 h 422"/>
                  <a:gd name="T26" fmla="*/ 130 w 417"/>
                  <a:gd name="T27" fmla="*/ 253 h 422"/>
                  <a:gd name="T28" fmla="*/ 116 w 417"/>
                  <a:gd name="T29" fmla="*/ 267 h 422"/>
                  <a:gd name="T30" fmla="*/ 86 w 417"/>
                  <a:gd name="T31" fmla="*/ 237 h 422"/>
                  <a:gd name="T32" fmla="*/ 100 w 417"/>
                  <a:gd name="T33" fmla="*/ 223 h 422"/>
                  <a:gd name="T34" fmla="*/ 85 w 417"/>
                  <a:gd name="T35" fmla="*/ 189 h 422"/>
                  <a:gd name="T36" fmla="*/ 65 w 417"/>
                  <a:gd name="T37" fmla="*/ 189 h 422"/>
                  <a:gd name="T38" fmla="*/ 65 w 417"/>
                  <a:gd name="T39" fmla="*/ 146 h 422"/>
                  <a:gd name="T40" fmla="*/ 85 w 417"/>
                  <a:gd name="T41" fmla="*/ 146 h 422"/>
                  <a:gd name="T42" fmla="*/ 99 w 417"/>
                  <a:gd name="T43" fmla="*/ 110 h 422"/>
                  <a:gd name="T44" fmla="*/ 85 w 417"/>
                  <a:gd name="T45" fmla="*/ 96 h 422"/>
                  <a:gd name="T46" fmla="*/ 115 w 417"/>
                  <a:gd name="T47" fmla="*/ 66 h 422"/>
                  <a:gd name="T48" fmla="*/ 130 w 417"/>
                  <a:gd name="T49" fmla="*/ 80 h 422"/>
                  <a:gd name="T50" fmla="*/ 164 w 417"/>
                  <a:gd name="T51" fmla="*/ 66 h 422"/>
                  <a:gd name="T52" fmla="*/ 164 w 417"/>
                  <a:gd name="T53" fmla="*/ 49 h 422"/>
                  <a:gd name="T54" fmla="*/ 207 w 417"/>
                  <a:gd name="T55" fmla="*/ 49 h 422"/>
                  <a:gd name="T56" fmla="*/ 207 w 417"/>
                  <a:gd name="T57" fmla="*/ 65 h 422"/>
                  <a:gd name="T58" fmla="*/ 243 w 417"/>
                  <a:gd name="T59" fmla="*/ 80 h 422"/>
                  <a:gd name="T60" fmla="*/ 257 w 417"/>
                  <a:gd name="T61" fmla="*/ 66 h 422"/>
                  <a:gd name="T62" fmla="*/ 287 w 417"/>
                  <a:gd name="T63" fmla="*/ 96 h 422"/>
                  <a:gd name="T64" fmla="*/ 274 w 417"/>
                  <a:gd name="T65" fmla="*/ 110 h 422"/>
                  <a:gd name="T66" fmla="*/ 289 w 417"/>
                  <a:gd name="T67" fmla="*/ 146 h 422"/>
                  <a:gd name="T68" fmla="*/ 307 w 417"/>
                  <a:gd name="T69" fmla="*/ 146 h 422"/>
                  <a:gd name="T70" fmla="*/ 307 w 417"/>
                  <a:gd name="T71" fmla="*/ 189 h 422"/>
                  <a:gd name="T72" fmla="*/ 288 w 417"/>
                  <a:gd name="T73" fmla="*/ 189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7" h="422">
                    <a:moveTo>
                      <a:pt x="0" y="0"/>
                    </a:moveTo>
                    <a:cubicBezTo>
                      <a:pt x="0" y="422"/>
                      <a:pt x="0" y="422"/>
                      <a:pt x="0" y="422"/>
                    </a:cubicBezTo>
                    <a:cubicBezTo>
                      <a:pt x="224" y="404"/>
                      <a:pt x="402" y="224"/>
                      <a:pt x="417" y="0"/>
                    </a:cubicBezTo>
                    <a:lnTo>
                      <a:pt x="0" y="0"/>
                    </a:lnTo>
                    <a:close/>
                    <a:moveTo>
                      <a:pt x="288" y="189"/>
                    </a:moveTo>
                    <a:cubicBezTo>
                      <a:pt x="286" y="202"/>
                      <a:pt x="280" y="213"/>
                      <a:pt x="273" y="224"/>
                    </a:cubicBezTo>
                    <a:cubicBezTo>
                      <a:pt x="286" y="237"/>
                      <a:pt x="286" y="237"/>
                      <a:pt x="286" y="237"/>
                    </a:cubicBezTo>
                    <a:cubicBezTo>
                      <a:pt x="256" y="267"/>
                      <a:pt x="256" y="267"/>
                      <a:pt x="256" y="267"/>
                    </a:cubicBezTo>
                    <a:cubicBezTo>
                      <a:pt x="243" y="254"/>
                      <a:pt x="243" y="254"/>
                      <a:pt x="243" y="254"/>
                    </a:cubicBezTo>
                    <a:cubicBezTo>
                      <a:pt x="232" y="261"/>
                      <a:pt x="220" y="266"/>
                      <a:pt x="207" y="268"/>
                    </a:cubicBezTo>
                    <a:cubicBezTo>
                      <a:pt x="207" y="285"/>
                      <a:pt x="207" y="285"/>
                      <a:pt x="207" y="285"/>
                    </a:cubicBezTo>
                    <a:cubicBezTo>
                      <a:pt x="164" y="285"/>
                      <a:pt x="164" y="285"/>
                      <a:pt x="164" y="285"/>
                    </a:cubicBezTo>
                    <a:cubicBezTo>
                      <a:pt x="164" y="268"/>
                      <a:pt x="164" y="268"/>
                      <a:pt x="164" y="268"/>
                    </a:cubicBezTo>
                    <a:cubicBezTo>
                      <a:pt x="152" y="265"/>
                      <a:pt x="140" y="260"/>
                      <a:pt x="130" y="253"/>
                    </a:cubicBezTo>
                    <a:cubicBezTo>
                      <a:pt x="116" y="267"/>
                      <a:pt x="116" y="267"/>
                      <a:pt x="116" y="267"/>
                    </a:cubicBezTo>
                    <a:cubicBezTo>
                      <a:pt x="86" y="237"/>
                      <a:pt x="86" y="237"/>
                      <a:pt x="86" y="237"/>
                    </a:cubicBezTo>
                    <a:cubicBezTo>
                      <a:pt x="100" y="223"/>
                      <a:pt x="100" y="223"/>
                      <a:pt x="100" y="223"/>
                    </a:cubicBezTo>
                    <a:cubicBezTo>
                      <a:pt x="93" y="213"/>
                      <a:pt x="88" y="201"/>
                      <a:pt x="85" y="189"/>
                    </a:cubicBezTo>
                    <a:cubicBezTo>
                      <a:pt x="65" y="189"/>
                      <a:pt x="65" y="189"/>
                      <a:pt x="65" y="189"/>
                    </a:cubicBezTo>
                    <a:cubicBezTo>
                      <a:pt x="65" y="146"/>
                      <a:pt x="65" y="146"/>
                      <a:pt x="65" y="146"/>
                    </a:cubicBezTo>
                    <a:cubicBezTo>
                      <a:pt x="85" y="146"/>
                      <a:pt x="85" y="146"/>
                      <a:pt x="85" y="146"/>
                    </a:cubicBezTo>
                    <a:cubicBezTo>
                      <a:pt x="87" y="133"/>
                      <a:pt x="92" y="121"/>
                      <a:pt x="99" y="110"/>
                    </a:cubicBezTo>
                    <a:cubicBezTo>
                      <a:pt x="85" y="96"/>
                      <a:pt x="85" y="96"/>
                      <a:pt x="85" y="96"/>
                    </a:cubicBezTo>
                    <a:cubicBezTo>
                      <a:pt x="115" y="66"/>
                      <a:pt x="115" y="66"/>
                      <a:pt x="115" y="66"/>
                    </a:cubicBezTo>
                    <a:cubicBezTo>
                      <a:pt x="130" y="80"/>
                      <a:pt x="130" y="80"/>
                      <a:pt x="130" y="80"/>
                    </a:cubicBezTo>
                    <a:cubicBezTo>
                      <a:pt x="140" y="73"/>
                      <a:pt x="152" y="68"/>
                      <a:pt x="164" y="66"/>
                    </a:cubicBezTo>
                    <a:cubicBezTo>
                      <a:pt x="164" y="49"/>
                      <a:pt x="164" y="49"/>
                      <a:pt x="164" y="49"/>
                    </a:cubicBezTo>
                    <a:cubicBezTo>
                      <a:pt x="207" y="49"/>
                      <a:pt x="207" y="49"/>
                      <a:pt x="207" y="49"/>
                    </a:cubicBezTo>
                    <a:cubicBezTo>
                      <a:pt x="207" y="65"/>
                      <a:pt x="207" y="65"/>
                      <a:pt x="207" y="65"/>
                    </a:cubicBezTo>
                    <a:cubicBezTo>
                      <a:pt x="220" y="68"/>
                      <a:pt x="232" y="73"/>
                      <a:pt x="243" y="80"/>
                    </a:cubicBezTo>
                    <a:cubicBezTo>
                      <a:pt x="257" y="66"/>
                      <a:pt x="257" y="66"/>
                      <a:pt x="257" y="66"/>
                    </a:cubicBezTo>
                    <a:cubicBezTo>
                      <a:pt x="287" y="96"/>
                      <a:pt x="287" y="96"/>
                      <a:pt x="287" y="96"/>
                    </a:cubicBezTo>
                    <a:cubicBezTo>
                      <a:pt x="274" y="110"/>
                      <a:pt x="274" y="110"/>
                      <a:pt x="274" y="110"/>
                    </a:cubicBezTo>
                    <a:cubicBezTo>
                      <a:pt x="281" y="121"/>
                      <a:pt x="286" y="133"/>
                      <a:pt x="289" y="146"/>
                    </a:cubicBezTo>
                    <a:cubicBezTo>
                      <a:pt x="307" y="146"/>
                      <a:pt x="307" y="146"/>
                      <a:pt x="307" y="146"/>
                    </a:cubicBezTo>
                    <a:cubicBezTo>
                      <a:pt x="307" y="189"/>
                      <a:pt x="307" y="189"/>
                      <a:pt x="307" y="189"/>
                    </a:cubicBezTo>
                    <a:lnTo>
                      <a:pt x="288"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 name="Freeform 378"/>
              <p:cNvSpPr>
                <a:spLocks noEditPoints="1"/>
              </p:cNvSpPr>
              <p:nvPr/>
            </p:nvSpPr>
            <p:spPr bwMode="auto">
              <a:xfrm>
                <a:off x="6932170" y="3118777"/>
                <a:ext cx="292093" cy="286097"/>
              </a:xfrm>
              <a:custGeom>
                <a:avLst/>
                <a:gdLst>
                  <a:gd name="T0" fmla="*/ 0 w 433"/>
                  <a:gd name="T1" fmla="*/ 424 h 424"/>
                  <a:gd name="T2" fmla="*/ 433 w 433"/>
                  <a:gd name="T3" fmla="*/ 424 h 424"/>
                  <a:gd name="T4" fmla="*/ 433 w 433"/>
                  <a:gd name="T5" fmla="*/ 0 h 424"/>
                  <a:gd name="T6" fmla="*/ 0 w 433"/>
                  <a:gd name="T7" fmla="*/ 424 h 424"/>
                  <a:gd name="T8" fmla="*/ 225 w 433"/>
                  <a:gd name="T9" fmla="*/ 154 h 424"/>
                  <a:gd name="T10" fmla="*/ 272 w 433"/>
                  <a:gd name="T11" fmla="*/ 106 h 424"/>
                  <a:gd name="T12" fmla="*/ 319 w 433"/>
                  <a:gd name="T13" fmla="*/ 154 h 424"/>
                  <a:gd name="T14" fmla="*/ 325 w 433"/>
                  <a:gd name="T15" fmla="*/ 174 h 424"/>
                  <a:gd name="T16" fmla="*/ 313 w 433"/>
                  <a:gd name="T17" fmla="*/ 187 h 424"/>
                  <a:gd name="T18" fmla="*/ 273 w 433"/>
                  <a:gd name="T19" fmla="*/ 229 h 424"/>
                  <a:gd name="T20" fmla="*/ 232 w 433"/>
                  <a:gd name="T21" fmla="*/ 187 h 424"/>
                  <a:gd name="T22" fmla="*/ 219 w 433"/>
                  <a:gd name="T23" fmla="*/ 174 h 424"/>
                  <a:gd name="T24" fmla="*/ 225 w 433"/>
                  <a:gd name="T25" fmla="*/ 154 h 424"/>
                  <a:gd name="T26" fmla="*/ 184 w 433"/>
                  <a:gd name="T27" fmla="*/ 265 h 424"/>
                  <a:gd name="T28" fmla="*/ 185 w 433"/>
                  <a:gd name="T29" fmla="*/ 265 h 424"/>
                  <a:gd name="T30" fmla="*/ 224 w 433"/>
                  <a:gd name="T31" fmla="*/ 223 h 424"/>
                  <a:gd name="T32" fmla="*/ 262 w 433"/>
                  <a:gd name="T33" fmla="*/ 287 h 424"/>
                  <a:gd name="T34" fmla="*/ 266 w 433"/>
                  <a:gd name="T35" fmla="*/ 259 h 424"/>
                  <a:gd name="T36" fmla="*/ 261 w 433"/>
                  <a:gd name="T37" fmla="*/ 249 h 424"/>
                  <a:gd name="T38" fmla="*/ 272 w 433"/>
                  <a:gd name="T39" fmla="*/ 238 h 424"/>
                  <a:gd name="T40" fmla="*/ 283 w 433"/>
                  <a:gd name="T41" fmla="*/ 249 h 424"/>
                  <a:gd name="T42" fmla="*/ 278 w 433"/>
                  <a:gd name="T43" fmla="*/ 259 h 424"/>
                  <a:gd name="T44" fmla="*/ 282 w 433"/>
                  <a:gd name="T45" fmla="*/ 287 h 424"/>
                  <a:gd name="T46" fmla="*/ 320 w 433"/>
                  <a:gd name="T47" fmla="*/ 223 h 424"/>
                  <a:gd name="T48" fmla="*/ 360 w 433"/>
                  <a:gd name="T49" fmla="*/ 265 h 424"/>
                  <a:gd name="T50" fmla="*/ 360 w 433"/>
                  <a:gd name="T51" fmla="*/ 358 h 424"/>
                  <a:gd name="T52" fmla="*/ 360 w 433"/>
                  <a:gd name="T53" fmla="*/ 358 h 424"/>
                  <a:gd name="T54" fmla="*/ 272 w 433"/>
                  <a:gd name="T55" fmla="*/ 372 h 424"/>
                  <a:gd name="T56" fmla="*/ 184 w 433"/>
                  <a:gd name="T57" fmla="*/ 358 h 424"/>
                  <a:gd name="T58" fmla="*/ 184 w 433"/>
                  <a:gd name="T59" fmla="*/ 358 h 424"/>
                  <a:gd name="T60" fmla="*/ 184 w 433"/>
                  <a:gd name="T61" fmla="*/ 26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3" h="424">
                    <a:moveTo>
                      <a:pt x="0" y="424"/>
                    </a:moveTo>
                    <a:cubicBezTo>
                      <a:pt x="433" y="424"/>
                      <a:pt x="433" y="424"/>
                      <a:pt x="433" y="424"/>
                    </a:cubicBezTo>
                    <a:cubicBezTo>
                      <a:pt x="433" y="0"/>
                      <a:pt x="433" y="0"/>
                      <a:pt x="433" y="0"/>
                    </a:cubicBezTo>
                    <a:cubicBezTo>
                      <a:pt x="201" y="11"/>
                      <a:pt x="15" y="194"/>
                      <a:pt x="0" y="424"/>
                    </a:cubicBezTo>
                    <a:close/>
                    <a:moveTo>
                      <a:pt x="225" y="154"/>
                    </a:moveTo>
                    <a:cubicBezTo>
                      <a:pt x="227" y="127"/>
                      <a:pt x="247" y="106"/>
                      <a:pt x="272" y="106"/>
                    </a:cubicBezTo>
                    <a:cubicBezTo>
                      <a:pt x="297" y="106"/>
                      <a:pt x="317" y="127"/>
                      <a:pt x="319" y="154"/>
                    </a:cubicBezTo>
                    <a:cubicBezTo>
                      <a:pt x="325" y="156"/>
                      <a:pt x="328" y="165"/>
                      <a:pt x="325" y="174"/>
                    </a:cubicBezTo>
                    <a:cubicBezTo>
                      <a:pt x="323" y="182"/>
                      <a:pt x="318" y="187"/>
                      <a:pt x="313" y="187"/>
                    </a:cubicBezTo>
                    <a:cubicBezTo>
                      <a:pt x="305" y="209"/>
                      <a:pt x="291" y="229"/>
                      <a:pt x="273" y="229"/>
                    </a:cubicBezTo>
                    <a:cubicBezTo>
                      <a:pt x="256" y="229"/>
                      <a:pt x="240" y="209"/>
                      <a:pt x="232" y="187"/>
                    </a:cubicBezTo>
                    <a:cubicBezTo>
                      <a:pt x="226" y="187"/>
                      <a:pt x="221" y="182"/>
                      <a:pt x="219" y="174"/>
                    </a:cubicBezTo>
                    <a:cubicBezTo>
                      <a:pt x="216" y="165"/>
                      <a:pt x="219" y="156"/>
                      <a:pt x="225" y="154"/>
                    </a:cubicBezTo>
                    <a:close/>
                    <a:moveTo>
                      <a:pt x="184" y="265"/>
                    </a:moveTo>
                    <a:cubicBezTo>
                      <a:pt x="185" y="265"/>
                      <a:pt x="185" y="265"/>
                      <a:pt x="185" y="265"/>
                    </a:cubicBezTo>
                    <a:cubicBezTo>
                      <a:pt x="188" y="248"/>
                      <a:pt x="203" y="233"/>
                      <a:pt x="224" y="223"/>
                    </a:cubicBezTo>
                    <a:cubicBezTo>
                      <a:pt x="262" y="287"/>
                      <a:pt x="262" y="287"/>
                      <a:pt x="262" y="287"/>
                    </a:cubicBezTo>
                    <a:cubicBezTo>
                      <a:pt x="266" y="259"/>
                      <a:pt x="266" y="259"/>
                      <a:pt x="266" y="259"/>
                    </a:cubicBezTo>
                    <a:cubicBezTo>
                      <a:pt x="263" y="257"/>
                      <a:pt x="261" y="253"/>
                      <a:pt x="261" y="249"/>
                    </a:cubicBezTo>
                    <a:cubicBezTo>
                      <a:pt x="261" y="243"/>
                      <a:pt x="266" y="238"/>
                      <a:pt x="272" y="238"/>
                    </a:cubicBezTo>
                    <a:cubicBezTo>
                      <a:pt x="278" y="238"/>
                      <a:pt x="283" y="243"/>
                      <a:pt x="283" y="249"/>
                    </a:cubicBezTo>
                    <a:cubicBezTo>
                      <a:pt x="283" y="253"/>
                      <a:pt x="281" y="257"/>
                      <a:pt x="278" y="259"/>
                    </a:cubicBezTo>
                    <a:cubicBezTo>
                      <a:pt x="282" y="287"/>
                      <a:pt x="282" y="287"/>
                      <a:pt x="282" y="287"/>
                    </a:cubicBezTo>
                    <a:cubicBezTo>
                      <a:pt x="320" y="223"/>
                      <a:pt x="320" y="223"/>
                      <a:pt x="320" y="223"/>
                    </a:cubicBezTo>
                    <a:cubicBezTo>
                      <a:pt x="341" y="233"/>
                      <a:pt x="356" y="248"/>
                      <a:pt x="360" y="265"/>
                    </a:cubicBezTo>
                    <a:cubicBezTo>
                      <a:pt x="360" y="358"/>
                      <a:pt x="360" y="358"/>
                      <a:pt x="360" y="358"/>
                    </a:cubicBezTo>
                    <a:cubicBezTo>
                      <a:pt x="360" y="358"/>
                      <a:pt x="360" y="358"/>
                      <a:pt x="360" y="358"/>
                    </a:cubicBezTo>
                    <a:cubicBezTo>
                      <a:pt x="356" y="366"/>
                      <a:pt x="318" y="372"/>
                      <a:pt x="272" y="372"/>
                    </a:cubicBezTo>
                    <a:cubicBezTo>
                      <a:pt x="226" y="372"/>
                      <a:pt x="188" y="366"/>
                      <a:pt x="184" y="358"/>
                    </a:cubicBezTo>
                    <a:cubicBezTo>
                      <a:pt x="184" y="358"/>
                      <a:pt x="184" y="358"/>
                      <a:pt x="184" y="358"/>
                    </a:cubicBezTo>
                    <a:lnTo>
                      <a:pt x="184"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 name="Freeform 379"/>
              <p:cNvSpPr>
                <a:spLocks noEditPoints="1"/>
              </p:cNvSpPr>
              <p:nvPr/>
            </p:nvSpPr>
            <p:spPr bwMode="auto">
              <a:xfrm>
                <a:off x="6932170" y="3445989"/>
                <a:ext cx="292093" cy="285240"/>
              </a:xfrm>
              <a:custGeom>
                <a:avLst/>
                <a:gdLst>
                  <a:gd name="T0" fmla="*/ 433 w 433"/>
                  <a:gd name="T1" fmla="*/ 423 h 423"/>
                  <a:gd name="T2" fmla="*/ 433 w 433"/>
                  <a:gd name="T3" fmla="*/ 0 h 423"/>
                  <a:gd name="T4" fmla="*/ 0 w 433"/>
                  <a:gd name="T5" fmla="*/ 0 h 423"/>
                  <a:gd name="T6" fmla="*/ 433 w 433"/>
                  <a:gd name="T7" fmla="*/ 423 h 423"/>
                  <a:gd name="T8" fmla="*/ 266 w 433"/>
                  <a:gd name="T9" fmla="*/ 58 h 423"/>
                  <a:gd name="T10" fmla="*/ 387 w 433"/>
                  <a:gd name="T11" fmla="*/ 180 h 423"/>
                  <a:gd name="T12" fmla="*/ 266 w 433"/>
                  <a:gd name="T13" fmla="*/ 302 h 423"/>
                  <a:gd name="T14" fmla="*/ 144 w 433"/>
                  <a:gd name="T15" fmla="*/ 180 h 423"/>
                  <a:gd name="T16" fmla="*/ 266 w 433"/>
                  <a:gd name="T17" fmla="*/ 58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23">
                    <a:moveTo>
                      <a:pt x="433" y="423"/>
                    </a:moveTo>
                    <a:cubicBezTo>
                      <a:pt x="433" y="0"/>
                      <a:pt x="433" y="0"/>
                      <a:pt x="433" y="0"/>
                    </a:cubicBezTo>
                    <a:cubicBezTo>
                      <a:pt x="0" y="0"/>
                      <a:pt x="0" y="0"/>
                      <a:pt x="0" y="0"/>
                    </a:cubicBezTo>
                    <a:cubicBezTo>
                      <a:pt x="15" y="229"/>
                      <a:pt x="201" y="412"/>
                      <a:pt x="433" y="423"/>
                    </a:cubicBezTo>
                    <a:close/>
                    <a:moveTo>
                      <a:pt x="266" y="58"/>
                    </a:moveTo>
                    <a:cubicBezTo>
                      <a:pt x="332" y="58"/>
                      <a:pt x="387" y="112"/>
                      <a:pt x="387" y="180"/>
                    </a:cubicBezTo>
                    <a:cubicBezTo>
                      <a:pt x="387" y="247"/>
                      <a:pt x="332" y="302"/>
                      <a:pt x="266" y="302"/>
                    </a:cubicBezTo>
                    <a:cubicBezTo>
                      <a:pt x="199" y="302"/>
                      <a:pt x="144" y="247"/>
                      <a:pt x="144" y="180"/>
                    </a:cubicBezTo>
                    <a:cubicBezTo>
                      <a:pt x="144" y="112"/>
                      <a:pt x="199" y="58"/>
                      <a:pt x="266"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2" name="Freeform 380"/>
              <p:cNvSpPr>
                <a:spLocks noEditPoints="1"/>
              </p:cNvSpPr>
              <p:nvPr/>
            </p:nvSpPr>
            <p:spPr bwMode="auto">
              <a:xfrm>
                <a:off x="7049521" y="3504522"/>
                <a:ext cx="124204" cy="125631"/>
              </a:xfrm>
              <a:custGeom>
                <a:avLst/>
                <a:gdLst>
                  <a:gd name="T0" fmla="*/ 92 w 184"/>
                  <a:gd name="T1" fmla="*/ 186 h 186"/>
                  <a:gd name="T2" fmla="*/ 184 w 184"/>
                  <a:gd name="T3" fmla="*/ 93 h 186"/>
                  <a:gd name="T4" fmla="*/ 92 w 184"/>
                  <a:gd name="T5" fmla="*/ 0 h 186"/>
                  <a:gd name="T6" fmla="*/ 0 w 184"/>
                  <a:gd name="T7" fmla="*/ 93 h 186"/>
                  <a:gd name="T8" fmla="*/ 92 w 184"/>
                  <a:gd name="T9" fmla="*/ 186 h 186"/>
                  <a:gd name="T10" fmla="*/ 84 w 184"/>
                  <a:gd name="T11" fmla="*/ 101 h 186"/>
                  <a:gd name="T12" fmla="*/ 54 w 184"/>
                  <a:gd name="T13" fmla="*/ 71 h 186"/>
                  <a:gd name="T14" fmla="*/ 82 w 184"/>
                  <a:gd name="T15" fmla="*/ 42 h 186"/>
                  <a:gd name="T16" fmla="*/ 82 w 184"/>
                  <a:gd name="T17" fmla="*/ 26 h 186"/>
                  <a:gd name="T18" fmla="*/ 98 w 184"/>
                  <a:gd name="T19" fmla="*/ 26 h 186"/>
                  <a:gd name="T20" fmla="*/ 98 w 184"/>
                  <a:gd name="T21" fmla="*/ 41 h 186"/>
                  <a:gd name="T22" fmla="*/ 122 w 184"/>
                  <a:gd name="T23" fmla="*/ 46 h 186"/>
                  <a:gd name="T24" fmla="*/ 117 w 184"/>
                  <a:gd name="T25" fmla="*/ 65 h 186"/>
                  <a:gd name="T26" fmla="*/ 93 w 184"/>
                  <a:gd name="T27" fmla="*/ 59 h 186"/>
                  <a:gd name="T28" fmla="*/ 79 w 184"/>
                  <a:gd name="T29" fmla="*/ 68 h 186"/>
                  <a:gd name="T30" fmla="*/ 99 w 184"/>
                  <a:gd name="T31" fmla="*/ 82 h 186"/>
                  <a:gd name="T32" fmla="*/ 126 w 184"/>
                  <a:gd name="T33" fmla="*/ 113 h 186"/>
                  <a:gd name="T34" fmla="*/ 97 w 184"/>
                  <a:gd name="T35" fmla="*/ 143 h 186"/>
                  <a:gd name="T36" fmla="*/ 97 w 184"/>
                  <a:gd name="T37" fmla="*/ 159 h 186"/>
                  <a:gd name="T38" fmla="*/ 81 w 184"/>
                  <a:gd name="T39" fmla="*/ 159 h 186"/>
                  <a:gd name="T40" fmla="*/ 81 w 184"/>
                  <a:gd name="T41" fmla="*/ 144 h 186"/>
                  <a:gd name="T42" fmla="*/ 53 w 184"/>
                  <a:gd name="T43" fmla="*/ 137 h 186"/>
                  <a:gd name="T44" fmla="*/ 58 w 184"/>
                  <a:gd name="T45" fmla="*/ 118 h 186"/>
                  <a:gd name="T46" fmla="*/ 85 w 184"/>
                  <a:gd name="T47" fmla="*/ 125 h 186"/>
                  <a:gd name="T48" fmla="*/ 101 w 184"/>
                  <a:gd name="T49" fmla="*/ 115 h 186"/>
                  <a:gd name="T50" fmla="*/ 84 w 184"/>
                  <a:gd name="T51" fmla="*/ 10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86">
                    <a:moveTo>
                      <a:pt x="92" y="186"/>
                    </a:moveTo>
                    <a:cubicBezTo>
                      <a:pt x="142" y="186"/>
                      <a:pt x="184" y="144"/>
                      <a:pt x="184" y="93"/>
                    </a:cubicBezTo>
                    <a:cubicBezTo>
                      <a:pt x="184" y="42"/>
                      <a:pt x="142" y="0"/>
                      <a:pt x="92" y="0"/>
                    </a:cubicBezTo>
                    <a:cubicBezTo>
                      <a:pt x="41" y="0"/>
                      <a:pt x="0" y="42"/>
                      <a:pt x="0" y="93"/>
                    </a:cubicBezTo>
                    <a:cubicBezTo>
                      <a:pt x="0" y="144"/>
                      <a:pt x="41" y="186"/>
                      <a:pt x="92" y="186"/>
                    </a:cubicBezTo>
                    <a:close/>
                    <a:moveTo>
                      <a:pt x="84" y="101"/>
                    </a:moveTo>
                    <a:cubicBezTo>
                      <a:pt x="66" y="95"/>
                      <a:pt x="54" y="87"/>
                      <a:pt x="54" y="71"/>
                    </a:cubicBezTo>
                    <a:cubicBezTo>
                      <a:pt x="54" y="56"/>
                      <a:pt x="65" y="45"/>
                      <a:pt x="82" y="42"/>
                    </a:cubicBezTo>
                    <a:cubicBezTo>
                      <a:pt x="82" y="26"/>
                      <a:pt x="82" y="26"/>
                      <a:pt x="82" y="26"/>
                    </a:cubicBezTo>
                    <a:cubicBezTo>
                      <a:pt x="98" y="26"/>
                      <a:pt x="98" y="26"/>
                      <a:pt x="98" y="26"/>
                    </a:cubicBezTo>
                    <a:cubicBezTo>
                      <a:pt x="98" y="41"/>
                      <a:pt x="98" y="41"/>
                      <a:pt x="98" y="41"/>
                    </a:cubicBezTo>
                    <a:cubicBezTo>
                      <a:pt x="109" y="41"/>
                      <a:pt x="116" y="43"/>
                      <a:pt x="122" y="46"/>
                    </a:cubicBezTo>
                    <a:cubicBezTo>
                      <a:pt x="117" y="65"/>
                      <a:pt x="117" y="65"/>
                      <a:pt x="117" y="65"/>
                    </a:cubicBezTo>
                    <a:cubicBezTo>
                      <a:pt x="113" y="63"/>
                      <a:pt x="105" y="59"/>
                      <a:pt x="93" y="59"/>
                    </a:cubicBezTo>
                    <a:cubicBezTo>
                      <a:pt x="83" y="59"/>
                      <a:pt x="79" y="64"/>
                      <a:pt x="79" y="68"/>
                    </a:cubicBezTo>
                    <a:cubicBezTo>
                      <a:pt x="79" y="73"/>
                      <a:pt x="85" y="77"/>
                      <a:pt x="99" y="82"/>
                    </a:cubicBezTo>
                    <a:cubicBezTo>
                      <a:pt x="119" y="89"/>
                      <a:pt x="126" y="98"/>
                      <a:pt x="126" y="113"/>
                    </a:cubicBezTo>
                    <a:cubicBezTo>
                      <a:pt x="126" y="127"/>
                      <a:pt x="116" y="139"/>
                      <a:pt x="97" y="143"/>
                    </a:cubicBezTo>
                    <a:cubicBezTo>
                      <a:pt x="97" y="159"/>
                      <a:pt x="97" y="159"/>
                      <a:pt x="97" y="159"/>
                    </a:cubicBezTo>
                    <a:cubicBezTo>
                      <a:pt x="81" y="159"/>
                      <a:pt x="81" y="159"/>
                      <a:pt x="81" y="159"/>
                    </a:cubicBezTo>
                    <a:cubicBezTo>
                      <a:pt x="81" y="144"/>
                      <a:pt x="81" y="144"/>
                      <a:pt x="81" y="144"/>
                    </a:cubicBezTo>
                    <a:cubicBezTo>
                      <a:pt x="70" y="143"/>
                      <a:pt x="60" y="140"/>
                      <a:pt x="53" y="137"/>
                    </a:cubicBezTo>
                    <a:cubicBezTo>
                      <a:pt x="58" y="118"/>
                      <a:pt x="58" y="118"/>
                      <a:pt x="58" y="118"/>
                    </a:cubicBezTo>
                    <a:cubicBezTo>
                      <a:pt x="65" y="122"/>
                      <a:pt x="75" y="125"/>
                      <a:pt x="85" y="125"/>
                    </a:cubicBezTo>
                    <a:cubicBezTo>
                      <a:pt x="95" y="125"/>
                      <a:pt x="101" y="121"/>
                      <a:pt x="101" y="115"/>
                    </a:cubicBezTo>
                    <a:cubicBezTo>
                      <a:pt x="101" y="109"/>
                      <a:pt x="96" y="105"/>
                      <a:pt x="84"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3" name="Freeform 381"/>
              <p:cNvSpPr>
                <a:spLocks noEditPoints="1"/>
              </p:cNvSpPr>
              <p:nvPr/>
            </p:nvSpPr>
            <p:spPr bwMode="auto">
              <a:xfrm>
                <a:off x="7313918" y="3182735"/>
                <a:ext cx="120206" cy="150472"/>
              </a:xfrm>
              <a:custGeom>
                <a:avLst/>
                <a:gdLst>
                  <a:gd name="T0" fmla="*/ 89 w 178"/>
                  <a:gd name="T1" fmla="*/ 0 h 223"/>
                  <a:gd name="T2" fmla="*/ 0 w 178"/>
                  <a:gd name="T3" fmla="*/ 89 h 223"/>
                  <a:gd name="T4" fmla="*/ 42 w 178"/>
                  <a:gd name="T5" fmla="*/ 182 h 223"/>
                  <a:gd name="T6" fmla="*/ 40 w 178"/>
                  <a:gd name="T7" fmla="*/ 223 h 223"/>
                  <a:gd name="T8" fmla="*/ 48 w 178"/>
                  <a:gd name="T9" fmla="*/ 221 h 223"/>
                  <a:gd name="T10" fmla="*/ 134 w 178"/>
                  <a:gd name="T11" fmla="*/ 221 h 223"/>
                  <a:gd name="T12" fmla="*/ 140 w 178"/>
                  <a:gd name="T13" fmla="*/ 222 h 223"/>
                  <a:gd name="T14" fmla="*/ 138 w 178"/>
                  <a:gd name="T15" fmla="*/ 180 h 223"/>
                  <a:gd name="T16" fmla="*/ 178 w 178"/>
                  <a:gd name="T17" fmla="*/ 89 h 223"/>
                  <a:gd name="T18" fmla="*/ 89 w 178"/>
                  <a:gd name="T19" fmla="*/ 0 h 223"/>
                  <a:gd name="T20" fmla="*/ 125 w 178"/>
                  <a:gd name="T21" fmla="*/ 167 h 223"/>
                  <a:gd name="T22" fmla="*/ 118 w 178"/>
                  <a:gd name="T23" fmla="*/ 173 h 223"/>
                  <a:gd name="T24" fmla="*/ 120 w 178"/>
                  <a:gd name="T25" fmla="*/ 205 h 223"/>
                  <a:gd name="T26" fmla="*/ 60 w 178"/>
                  <a:gd name="T27" fmla="*/ 205 h 223"/>
                  <a:gd name="T28" fmla="*/ 61 w 178"/>
                  <a:gd name="T29" fmla="*/ 174 h 223"/>
                  <a:gd name="T30" fmla="*/ 55 w 178"/>
                  <a:gd name="T31" fmla="*/ 168 h 223"/>
                  <a:gd name="T32" fmla="*/ 18 w 178"/>
                  <a:gd name="T33" fmla="*/ 89 h 223"/>
                  <a:gd name="T34" fmla="*/ 89 w 178"/>
                  <a:gd name="T35" fmla="*/ 19 h 223"/>
                  <a:gd name="T36" fmla="*/ 159 w 178"/>
                  <a:gd name="T37" fmla="*/ 89 h 223"/>
                  <a:gd name="T38" fmla="*/ 125 w 178"/>
                  <a:gd name="T39" fmla="*/ 16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23">
                    <a:moveTo>
                      <a:pt x="89" y="0"/>
                    </a:moveTo>
                    <a:cubicBezTo>
                      <a:pt x="40" y="0"/>
                      <a:pt x="0" y="40"/>
                      <a:pt x="0" y="89"/>
                    </a:cubicBezTo>
                    <a:cubicBezTo>
                      <a:pt x="0" y="122"/>
                      <a:pt x="17" y="160"/>
                      <a:pt x="42" y="182"/>
                    </a:cubicBezTo>
                    <a:cubicBezTo>
                      <a:pt x="40" y="223"/>
                      <a:pt x="40" y="223"/>
                      <a:pt x="40" y="223"/>
                    </a:cubicBezTo>
                    <a:cubicBezTo>
                      <a:pt x="42" y="221"/>
                      <a:pt x="45" y="221"/>
                      <a:pt x="48" y="221"/>
                    </a:cubicBezTo>
                    <a:cubicBezTo>
                      <a:pt x="134" y="221"/>
                      <a:pt x="134" y="221"/>
                      <a:pt x="134" y="221"/>
                    </a:cubicBezTo>
                    <a:cubicBezTo>
                      <a:pt x="136" y="221"/>
                      <a:pt x="138" y="221"/>
                      <a:pt x="140" y="222"/>
                    </a:cubicBezTo>
                    <a:cubicBezTo>
                      <a:pt x="138" y="180"/>
                      <a:pt x="138" y="180"/>
                      <a:pt x="138" y="180"/>
                    </a:cubicBezTo>
                    <a:cubicBezTo>
                      <a:pt x="162" y="158"/>
                      <a:pt x="178" y="121"/>
                      <a:pt x="178" y="89"/>
                    </a:cubicBezTo>
                    <a:cubicBezTo>
                      <a:pt x="178" y="40"/>
                      <a:pt x="138" y="0"/>
                      <a:pt x="89" y="0"/>
                    </a:cubicBezTo>
                    <a:close/>
                    <a:moveTo>
                      <a:pt x="125" y="167"/>
                    </a:moveTo>
                    <a:cubicBezTo>
                      <a:pt x="118" y="173"/>
                      <a:pt x="118" y="173"/>
                      <a:pt x="118" y="173"/>
                    </a:cubicBezTo>
                    <a:cubicBezTo>
                      <a:pt x="120" y="205"/>
                      <a:pt x="120" y="205"/>
                      <a:pt x="120" y="205"/>
                    </a:cubicBezTo>
                    <a:cubicBezTo>
                      <a:pt x="60" y="205"/>
                      <a:pt x="60" y="205"/>
                      <a:pt x="60" y="205"/>
                    </a:cubicBezTo>
                    <a:cubicBezTo>
                      <a:pt x="61" y="174"/>
                      <a:pt x="61" y="174"/>
                      <a:pt x="61" y="174"/>
                    </a:cubicBezTo>
                    <a:cubicBezTo>
                      <a:pt x="55" y="168"/>
                      <a:pt x="55" y="168"/>
                      <a:pt x="55" y="168"/>
                    </a:cubicBezTo>
                    <a:cubicBezTo>
                      <a:pt x="33" y="149"/>
                      <a:pt x="18" y="117"/>
                      <a:pt x="18" y="89"/>
                    </a:cubicBezTo>
                    <a:cubicBezTo>
                      <a:pt x="18" y="50"/>
                      <a:pt x="50" y="19"/>
                      <a:pt x="89" y="19"/>
                    </a:cubicBezTo>
                    <a:cubicBezTo>
                      <a:pt x="128" y="19"/>
                      <a:pt x="159" y="50"/>
                      <a:pt x="159" y="89"/>
                    </a:cubicBezTo>
                    <a:cubicBezTo>
                      <a:pt x="159" y="116"/>
                      <a:pt x="145" y="148"/>
                      <a:pt x="125"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4" name="Freeform 382"/>
              <p:cNvSpPr>
                <a:spLocks/>
              </p:cNvSpPr>
              <p:nvPr/>
            </p:nvSpPr>
            <p:spPr bwMode="auto">
              <a:xfrm>
                <a:off x="7338188" y="3335205"/>
                <a:ext cx="73666" cy="14847"/>
              </a:xfrm>
              <a:custGeom>
                <a:avLst/>
                <a:gdLst>
                  <a:gd name="T0" fmla="*/ 98 w 109"/>
                  <a:gd name="T1" fmla="*/ 0 h 22"/>
                  <a:gd name="T2" fmla="*/ 12 w 109"/>
                  <a:gd name="T3" fmla="*/ 0 h 22"/>
                  <a:gd name="T4" fmla="*/ 0 w 109"/>
                  <a:gd name="T5" fmla="*/ 11 h 22"/>
                  <a:gd name="T6" fmla="*/ 12 w 109"/>
                  <a:gd name="T7" fmla="*/ 22 h 22"/>
                  <a:gd name="T8" fmla="*/ 98 w 109"/>
                  <a:gd name="T9" fmla="*/ 22 h 22"/>
                  <a:gd name="T10" fmla="*/ 109 w 109"/>
                  <a:gd name="T11" fmla="*/ 11 h 22"/>
                  <a:gd name="T12" fmla="*/ 98 w 10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9" h="22">
                    <a:moveTo>
                      <a:pt x="98" y="0"/>
                    </a:moveTo>
                    <a:cubicBezTo>
                      <a:pt x="12" y="0"/>
                      <a:pt x="12" y="0"/>
                      <a:pt x="12" y="0"/>
                    </a:cubicBezTo>
                    <a:cubicBezTo>
                      <a:pt x="5" y="0"/>
                      <a:pt x="0" y="5"/>
                      <a:pt x="0" y="11"/>
                    </a:cubicBezTo>
                    <a:cubicBezTo>
                      <a:pt x="0" y="17"/>
                      <a:pt x="5" y="22"/>
                      <a:pt x="12" y="22"/>
                    </a:cubicBezTo>
                    <a:cubicBezTo>
                      <a:pt x="98" y="22"/>
                      <a:pt x="98" y="22"/>
                      <a:pt x="98" y="22"/>
                    </a:cubicBezTo>
                    <a:cubicBezTo>
                      <a:pt x="104" y="22"/>
                      <a:pt x="109" y="17"/>
                      <a:pt x="109" y="11"/>
                    </a:cubicBezTo>
                    <a:cubicBezTo>
                      <a:pt x="109" y="5"/>
                      <a:pt x="10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5" name="Freeform 383"/>
              <p:cNvSpPr>
                <a:spLocks/>
              </p:cNvSpPr>
              <p:nvPr/>
            </p:nvSpPr>
            <p:spPr bwMode="auto">
              <a:xfrm>
                <a:off x="7341043" y="3352908"/>
                <a:ext cx="67384" cy="14847"/>
              </a:xfrm>
              <a:custGeom>
                <a:avLst/>
                <a:gdLst>
                  <a:gd name="T0" fmla="*/ 90 w 100"/>
                  <a:gd name="T1" fmla="*/ 0 h 22"/>
                  <a:gd name="T2" fmla="*/ 10 w 100"/>
                  <a:gd name="T3" fmla="*/ 0 h 22"/>
                  <a:gd name="T4" fmla="*/ 0 w 100"/>
                  <a:gd name="T5" fmla="*/ 11 h 22"/>
                  <a:gd name="T6" fmla="*/ 10 w 100"/>
                  <a:gd name="T7" fmla="*/ 22 h 22"/>
                  <a:gd name="T8" fmla="*/ 90 w 100"/>
                  <a:gd name="T9" fmla="*/ 22 h 22"/>
                  <a:gd name="T10" fmla="*/ 100 w 100"/>
                  <a:gd name="T11" fmla="*/ 11 h 22"/>
                  <a:gd name="T12" fmla="*/ 90 w 10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0" h="22">
                    <a:moveTo>
                      <a:pt x="90" y="0"/>
                    </a:moveTo>
                    <a:cubicBezTo>
                      <a:pt x="10" y="0"/>
                      <a:pt x="10" y="0"/>
                      <a:pt x="10" y="0"/>
                    </a:cubicBezTo>
                    <a:cubicBezTo>
                      <a:pt x="5" y="0"/>
                      <a:pt x="0" y="5"/>
                      <a:pt x="0" y="11"/>
                    </a:cubicBezTo>
                    <a:cubicBezTo>
                      <a:pt x="0" y="17"/>
                      <a:pt x="5" y="22"/>
                      <a:pt x="10" y="22"/>
                    </a:cubicBezTo>
                    <a:cubicBezTo>
                      <a:pt x="90" y="22"/>
                      <a:pt x="90" y="22"/>
                      <a:pt x="90" y="22"/>
                    </a:cubicBezTo>
                    <a:cubicBezTo>
                      <a:pt x="95" y="22"/>
                      <a:pt x="100" y="17"/>
                      <a:pt x="100" y="11"/>
                    </a:cubicBezTo>
                    <a:cubicBezTo>
                      <a:pt x="100" y="5"/>
                      <a:pt x="95" y="0"/>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6" name="Freeform 384"/>
              <p:cNvSpPr>
                <a:spLocks/>
              </p:cNvSpPr>
              <p:nvPr/>
            </p:nvSpPr>
            <p:spPr bwMode="auto">
              <a:xfrm>
                <a:off x="7347039" y="3370325"/>
                <a:ext cx="55392" cy="15418"/>
              </a:xfrm>
              <a:custGeom>
                <a:avLst/>
                <a:gdLst>
                  <a:gd name="T0" fmla="*/ 74 w 82"/>
                  <a:gd name="T1" fmla="*/ 0 h 23"/>
                  <a:gd name="T2" fmla="*/ 9 w 82"/>
                  <a:gd name="T3" fmla="*/ 0 h 23"/>
                  <a:gd name="T4" fmla="*/ 0 w 82"/>
                  <a:gd name="T5" fmla="*/ 12 h 23"/>
                  <a:gd name="T6" fmla="*/ 9 w 82"/>
                  <a:gd name="T7" fmla="*/ 23 h 23"/>
                  <a:gd name="T8" fmla="*/ 74 w 82"/>
                  <a:gd name="T9" fmla="*/ 23 h 23"/>
                  <a:gd name="T10" fmla="*/ 82 w 82"/>
                  <a:gd name="T11" fmla="*/ 12 h 23"/>
                  <a:gd name="T12" fmla="*/ 74 w 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2" h="23">
                    <a:moveTo>
                      <a:pt x="74" y="0"/>
                    </a:moveTo>
                    <a:cubicBezTo>
                      <a:pt x="9" y="0"/>
                      <a:pt x="9" y="0"/>
                      <a:pt x="9" y="0"/>
                    </a:cubicBezTo>
                    <a:cubicBezTo>
                      <a:pt x="4" y="0"/>
                      <a:pt x="0" y="5"/>
                      <a:pt x="0" y="12"/>
                    </a:cubicBezTo>
                    <a:cubicBezTo>
                      <a:pt x="0" y="18"/>
                      <a:pt x="4" y="23"/>
                      <a:pt x="9" y="23"/>
                    </a:cubicBezTo>
                    <a:cubicBezTo>
                      <a:pt x="74" y="23"/>
                      <a:pt x="74" y="23"/>
                      <a:pt x="74" y="23"/>
                    </a:cubicBezTo>
                    <a:cubicBezTo>
                      <a:pt x="79" y="23"/>
                      <a:pt x="82" y="18"/>
                      <a:pt x="82" y="12"/>
                    </a:cubicBezTo>
                    <a:cubicBezTo>
                      <a:pt x="82" y="5"/>
                      <a:pt x="79" y="0"/>
                      <a:pt x="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7" name="Freeform 385"/>
              <p:cNvSpPr>
                <a:spLocks/>
              </p:cNvSpPr>
              <p:nvPr/>
            </p:nvSpPr>
            <p:spPr bwMode="auto">
              <a:xfrm>
                <a:off x="7347039" y="3209003"/>
                <a:ext cx="64243" cy="60817"/>
              </a:xfrm>
              <a:custGeom>
                <a:avLst/>
                <a:gdLst>
                  <a:gd name="T0" fmla="*/ 42 w 95"/>
                  <a:gd name="T1" fmla="*/ 0 h 90"/>
                  <a:gd name="T2" fmla="*/ 0 w 95"/>
                  <a:gd name="T3" fmla="*/ 21 h 90"/>
                  <a:gd name="T4" fmla="*/ 35 w 95"/>
                  <a:gd name="T5" fmla="*/ 8 h 90"/>
                  <a:gd name="T6" fmla="*/ 87 w 95"/>
                  <a:gd name="T7" fmla="*/ 60 h 90"/>
                  <a:gd name="T8" fmla="*/ 77 w 95"/>
                  <a:gd name="T9" fmla="*/ 90 h 90"/>
                  <a:gd name="T10" fmla="*/ 95 w 95"/>
                  <a:gd name="T11" fmla="*/ 51 h 90"/>
                  <a:gd name="T12" fmla="*/ 42 w 95"/>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95" h="90">
                    <a:moveTo>
                      <a:pt x="42" y="0"/>
                    </a:moveTo>
                    <a:cubicBezTo>
                      <a:pt x="25" y="0"/>
                      <a:pt x="9" y="8"/>
                      <a:pt x="0" y="21"/>
                    </a:cubicBezTo>
                    <a:cubicBezTo>
                      <a:pt x="9" y="13"/>
                      <a:pt x="21" y="8"/>
                      <a:pt x="35" y="8"/>
                    </a:cubicBezTo>
                    <a:cubicBezTo>
                      <a:pt x="64" y="8"/>
                      <a:pt x="87" y="31"/>
                      <a:pt x="87" y="60"/>
                    </a:cubicBezTo>
                    <a:cubicBezTo>
                      <a:pt x="87" y="71"/>
                      <a:pt x="84" y="81"/>
                      <a:pt x="77" y="90"/>
                    </a:cubicBezTo>
                    <a:cubicBezTo>
                      <a:pt x="88" y="80"/>
                      <a:pt x="95" y="67"/>
                      <a:pt x="95" y="51"/>
                    </a:cubicBezTo>
                    <a:cubicBezTo>
                      <a:pt x="95" y="23"/>
                      <a:pt x="71"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sp>
        <p:nvSpPr>
          <p:cNvPr id="86" name="文本框 61"/>
          <p:cNvSpPr txBox="1"/>
          <p:nvPr/>
        </p:nvSpPr>
        <p:spPr bwMode="auto">
          <a:xfrm>
            <a:off x="527895" y="5029994"/>
            <a:ext cx="3066587" cy="1200329"/>
          </a:xfrm>
          <a:prstGeom prst="rect">
            <a:avLst/>
          </a:prstGeom>
          <a:noFill/>
        </p:spPr>
        <p:txBody>
          <a:bodyPr wrap="square">
            <a:spAutoFit/>
          </a:bodyPr>
          <a:lstStyle/>
          <a:p>
            <a:pPr>
              <a:buFont typeface="Wingdings" pitchFamily="2" charset="2"/>
              <a:buNone/>
            </a:pPr>
            <a:r>
              <a:rPr lang="zh-CN" altLang="en-US" sz="2400" dirty="0" smtClean="0">
                <a:solidFill>
                  <a:schemeClr val="tx1">
                    <a:lumMod val="65000"/>
                    <a:lumOff val="35000"/>
                  </a:schemeClr>
                </a:solidFill>
                <a:latin typeface="+mn-lt"/>
                <a:ea typeface="+mn-ea"/>
              </a:rPr>
              <a:t>对</a:t>
            </a:r>
            <a:r>
              <a:rPr lang="zh-CN" altLang="en-US" sz="2400" dirty="0">
                <a:solidFill>
                  <a:schemeClr val="tx1">
                    <a:lumMod val="65000"/>
                    <a:lumOff val="35000"/>
                  </a:schemeClr>
                </a:solidFill>
                <a:latin typeface="+mn-lt"/>
                <a:ea typeface="+mn-ea"/>
              </a:rPr>
              <a:t>于相同的文件存取功能，操作系统使用的命令不同。</a:t>
            </a:r>
          </a:p>
        </p:txBody>
      </p:sp>
      <p:sp>
        <p:nvSpPr>
          <p:cNvPr id="87" name="文本框 69"/>
          <p:cNvSpPr txBox="1"/>
          <p:nvPr/>
        </p:nvSpPr>
        <p:spPr bwMode="auto">
          <a:xfrm flipH="1">
            <a:off x="8522841" y="4824683"/>
            <a:ext cx="3083942" cy="580415"/>
          </a:xfrm>
          <a:prstGeom prst="rect">
            <a:avLst/>
          </a:prstGeom>
          <a:noFill/>
        </p:spPr>
        <p:txBody>
          <a:bodyPr wrap="square">
            <a:spAutoFit/>
          </a:bodyPr>
          <a:lstStyle/>
          <a:p>
            <a:pPr>
              <a:lnSpc>
                <a:spcPct val="150000"/>
              </a:lnSpc>
              <a:buFont typeface="Wingdings" pitchFamily="2" charset="2"/>
              <a:buNone/>
            </a:pPr>
            <a:r>
              <a:rPr lang="zh-CN" altLang="en-US" sz="2400" dirty="0" smtClean="0">
                <a:solidFill>
                  <a:schemeClr val="tx1">
                    <a:lumMod val="65000"/>
                    <a:lumOff val="35000"/>
                  </a:schemeClr>
                </a:solidFill>
                <a:latin typeface="+mn-lt"/>
                <a:ea typeface="+mn-ea"/>
              </a:rPr>
              <a:t>访</a:t>
            </a:r>
            <a:r>
              <a:rPr lang="zh-CN" altLang="en-US" sz="2400" dirty="0">
                <a:solidFill>
                  <a:schemeClr val="tx1">
                    <a:lumMod val="65000"/>
                    <a:lumOff val="35000"/>
                  </a:schemeClr>
                </a:solidFill>
                <a:latin typeface="+mn-lt"/>
                <a:ea typeface="+mn-ea"/>
              </a:rPr>
              <a:t>问控制方法不同。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327" y="3226849"/>
            <a:ext cx="4584700" cy="3048000"/>
          </a:xfrm>
          <a:prstGeom prst="rect">
            <a:avLst/>
          </a:prstGeom>
        </p:spPr>
      </p:pic>
      <p:sp>
        <p:nvSpPr>
          <p:cNvPr id="1088514" name="Rectangle 2"/>
          <p:cNvSpPr>
            <a:spLocks noGrp="1" noChangeArrowheads="1"/>
          </p:cNvSpPr>
          <p:nvPr>
            <p:ph type="title"/>
          </p:nvPr>
        </p:nvSpPr>
        <p:spPr/>
        <p:txBody>
          <a:bodyPr/>
          <a:lstStyle/>
          <a:p>
            <a:r>
              <a:rPr lang="en-US" altLang="zh-CN" dirty="0"/>
              <a:t>6.5  </a:t>
            </a:r>
            <a:r>
              <a:rPr lang="zh-CN" altLang="en-US" dirty="0"/>
              <a:t>文件传送协议</a:t>
            </a:r>
            <a:r>
              <a:rPr lang="en-US" altLang="zh-CN" dirty="0"/>
              <a:t>FTP</a:t>
            </a:r>
            <a:r>
              <a:rPr lang="zh-CN" altLang="en-US" dirty="0"/>
              <a:t>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5" name="矩形 14"/>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810345" y="1174447"/>
            <a:ext cx="2836482" cy="1469277"/>
            <a:chOff x="810345" y="1174447"/>
            <a:chExt cx="2836482" cy="1469277"/>
          </a:xfrm>
        </p:grpSpPr>
        <p:sp>
          <p:nvSpPr>
            <p:cNvPr id="17" name="矩形 16"/>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p:cNvSpPr/>
          <p:nvPr/>
        </p:nvSpPr>
        <p:spPr>
          <a:xfrm>
            <a:off x="1" y="6448617"/>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6325246"/>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3"/>
          <p:cNvSpPr txBox="1">
            <a:spLocks noChangeArrowheads="1"/>
          </p:cNvSpPr>
          <p:nvPr/>
        </p:nvSpPr>
        <p:spPr>
          <a:xfrm>
            <a:off x="609920" y="2908276"/>
            <a:ext cx="7073432" cy="3263289"/>
          </a:xfrm>
          <a:prstGeom prst="rect">
            <a:avLst/>
          </a:prstGeom>
        </p:spPr>
        <p:txBody>
          <a:bodyPr vert="horz" lIns="121917" tIns="60958" rIns="121917" bIns="60958" rtlCol="0">
            <a:normAutofit fontScale="62500" lnSpcReduction="20000"/>
          </a:bodyPr>
          <a:lstStyle>
            <a:lvl1pPr marL="0" indent="0" algn="l" defTabSz="914255" rtl="0" eaLnBrk="1" latinLnBrk="0" hangingPunct="1">
              <a:lnSpc>
                <a:spcPct val="150000"/>
              </a:lnSpc>
              <a:spcBef>
                <a:spcPct val="20000"/>
              </a:spcBef>
              <a:buSzPct val="80000"/>
              <a:buFont typeface="Wingdings" pitchFamily="2" charset="2"/>
              <a:buNone/>
              <a:defRPr sz="1499" kern="1200">
                <a:solidFill>
                  <a:schemeClr val="tx1">
                    <a:lumMod val="75000"/>
                    <a:lumOff val="25000"/>
                  </a:schemeClr>
                </a:solidFill>
                <a:latin typeface="+mn-lt"/>
                <a:ea typeface="+mn-ea"/>
                <a:cs typeface="+mn-cs"/>
              </a:defRPr>
            </a:lvl1pPr>
            <a:lvl2pPr marL="457128" indent="0" algn="l" defTabSz="914255" rtl="0" eaLnBrk="1" latinLnBrk="0" hangingPunct="1">
              <a:lnSpc>
                <a:spcPct val="150000"/>
              </a:lnSpc>
              <a:spcBef>
                <a:spcPct val="20000"/>
              </a:spcBef>
              <a:buFont typeface="Arial" pitchFamily="34" charset="0"/>
              <a:buNone/>
              <a:defRPr sz="1499" kern="1200">
                <a:solidFill>
                  <a:schemeClr val="tx1">
                    <a:lumMod val="75000"/>
                    <a:lumOff val="25000"/>
                  </a:schemeClr>
                </a:solidFill>
                <a:latin typeface="+mn-lt"/>
                <a:ea typeface="+mn-ea"/>
                <a:cs typeface="+mn-cs"/>
              </a:defRPr>
            </a:lvl2pPr>
            <a:lvl3pPr marL="914255"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3pPr>
            <a:lvl4pPr marL="1371382"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4pPr>
            <a:lvl5pPr marL="1828509"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5pPr>
            <a:lvl6pPr marL="2514201"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329"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456"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583"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marL="457200" indent="-457200" algn="just" fontAlgn="auto">
              <a:spcAft>
                <a:spcPts val="0"/>
              </a:spcAft>
              <a:buFont typeface="Wingdings" panose="05000000000000000000" pitchFamily="2" charset="2"/>
              <a:buChar char="l"/>
            </a:pPr>
            <a:r>
              <a:rPr lang="zh-CN" altLang="en-US" sz="2800" dirty="0" smtClean="0"/>
              <a:t>文件传送协议 </a:t>
            </a:r>
            <a:r>
              <a:rPr lang="en-US" altLang="zh-CN" sz="2800" dirty="0" smtClean="0"/>
              <a:t>FTP </a:t>
            </a:r>
            <a:r>
              <a:rPr lang="zh-CN" altLang="en-US" sz="2800" dirty="0" smtClean="0"/>
              <a:t>只提供文件传送的一些基本的服务，它使用 </a:t>
            </a:r>
            <a:r>
              <a:rPr lang="en-US" altLang="zh-CN" sz="2800" dirty="0" smtClean="0"/>
              <a:t>TCP </a:t>
            </a:r>
            <a:r>
              <a:rPr lang="zh-CN" altLang="en-US" sz="2800" dirty="0" smtClean="0"/>
              <a:t>可靠的运输服务。</a:t>
            </a:r>
          </a:p>
          <a:p>
            <a:pPr marL="457200" indent="-457200" algn="just" fontAlgn="auto">
              <a:spcAft>
                <a:spcPts val="0"/>
              </a:spcAft>
              <a:buFont typeface="Wingdings" panose="05000000000000000000" pitchFamily="2" charset="2"/>
              <a:buChar char="l"/>
            </a:pPr>
            <a:r>
              <a:rPr lang="en-US" altLang="zh-CN" sz="2800" dirty="0" smtClean="0"/>
              <a:t>FTP </a:t>
            </a:r>
            <a:r>
              <a:rPr lang="zh-CN" altLang="en-US" sz="2800" dirty="0" smtClean="0"/>
              <a:t>的主要功能是减少或消除在不同操作系统下处理文件的不兼容性。</a:t>
            </a:r>
          </a:p>
          <a:p>
            <a:pPr marL="457200" indent="-457200" algn="just" fontAlgn="auto">
              <a:spcAft>
                <a:spcPts val="0"/>
              </a:spcAft>
              <a:buFont typeface="Wingdings" panose="05000000000000000000" pitchFamily="2" charset="2"/>
              <a:buChar char="l"/>
            </a:pPr>
            <a:r>
              <a:rPr lang="en-US" altLang="zh-CN" sz="2800" dirty="0" smtClean="0"/>
              <a:t>FTP </a:t>
            </a:r>
            <a:r>
              <a:rPr lang="zh-CN" altLang="en-US" sz="2800" dirty="0" smtClean="0"/>
              <a:t>使用</a:t>
            </a:r>
            <a:r>
              <a:rPr lang="zh-CN" altLang="en-US" sz="2800" dirty="0" smtClean="0">
                <a:solidFill>
                  <a:schemeClr val="hlink"/>
                </a:solidFill>
              </a:rPr>
              <a:t>客户服务器方式</a:t>
            </a:r>
            <a:r>
              <a:rPr lang="zh-CN" altLang="en-US" sz="2800" dirty="0" smtClean="0"/>
              <a:t>。一个 </a:t>
            </a:r>
            <a:r>
              <a:rPr lang="en-US" altLang="zh-CN" sz="2800" dirty="0" smtClean="0"/>
              <a:t>FTP </a:t>
            </a:r>
            <a:r>
              <a:rPr lang="zh-CN" altLang="en-US" sz="2800" dirty="0" smtClean="0"/>
              <a:t>服务器进程可同时为多个客户进程提供服务。</a:t>
            </a:r>
            <a:r>
              <a:rPr lang="en-US" altLang="zh-CN" sz="2800" dirty="0" smtClean="0"/>
              <a:t>FTP </a:t>
            </a:r>
            <a:r>
              <a:rPr lang="zh-CN" altLang="en-US" sz="2800" dirty="0" smtClean="0"/>
              <a:t>的服务器进程由两大部分组成：一个</a:t>
            </a:r>
            <a:r>
              <a:rPr lang="zh-CN" altLang="en-US" sz="2800" dirty="0" smtClean="0">
                <a:solidFill>
                  <a:schemeClr val="hlink"/>
                </a:solidFill>
              </a:rPr>
              <a:t>主进程</a:t>
            </a:r>
            <a:r>
              <a:rPr lang="zh-CN" altLang="en-US" sz="2800" dirty="0" smtClean="0"/>
              <a:t>，负责接受新的请求；另外有若干个</a:t>
            </a:r>
            <a:r>
              <a:rPr lang="zh-CN" altLang="en-US" sz="2800" dirty="0" smtClean="0">
                <a:solidFill>
                  <a:schemeClr val="hlink"/>
                </a:solidFill>
              </a:rPr>
              <a:t>从属进程</a:t>
            </a:r>
            <a:r>
              <a:rPr lang="zh-CN" altLang="en-US" sz="2800" dirty="0" smtClean="0"/>
              <a:t>，负责处理单个请求。</a:t>
            </a:r>
            <a:endParaRPr lang="zh-CN" altLang="en-US" sz="2800" dirty="0"/>
          </a:p>
        </p:txBody>
      </p:sp>
    </p:spTree>
    <p:extLst>
      <p:ext uri="{BB962C8B-B14F-4D97-AF65-F5344CB8AC3E}">
        <p14:creationId xmlns:p14="http://schemas.microsoft.com/office/powerpoint/2010/main" val="73861227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p:txBody>
          <a:bodyPr/>
          <a:lstStyle/>
          <a:p>
            <a:r>
              <a:rPr lang="zh-CN" altLang="en-US" dirty="0"/>
              <a:t>主进程的工作步骤如下</a:t>
            </a:r>
          </a:p>
        </p:txBody>
      </p:sp>
      <p:sp>
        <p:nvSpPr>
          <p:cNvPr id="1095683" name="Rectangle 3"/>
          <p:cNvSpPr>
            <a:spLocks noGrp="1" noChangeArrowheads="1"/>
          </p:cNvSpPr>
          <p:nvPr>
            <p:ph idx="1"/>
          </p:nvPr>
        </p:nvSpPr>
        <p:spPr>
          <a:xfrm>
            <a:off x="609919" y="2883904"/>
            <a:ext cx="7420663" cy="3287661"/>
          </a:xfrm>
        </p:spPr>
        <p:txBody>
          <a:bodyPr>
            <a:normAutofit fontScale="70000" lnSpcReduction="20000"/>
          </a:bodyPr>
          <a:lstStyle/>
          <a:p>
            <a:pPr marL="457200" indent="-457200">
              <a:buFont typeface="Wingdings" panose="05000000000000000000" pitchFamily="2" charset="2"/>
              <a:buChar char="l"/>
            </a:pPr>
            <a:r>
              <a:rPr lang="zh-CN" altLang="en-US" sz="2800" dirty="0"/>
              <a:t>打开熟知端口（端口号为 </a:t>
            </a:r>
            <a:r>
              <a:rPr lang="en-US" altLang="zh-CN" sz="2800" dirty="0"/>
              <a:t>21</a:t>
            </a:r>
            <a:r>
              <a:rPr lang="zh-CN" altLang="en-US" sz="2800" dirty="0"/>
              <a:t>），使客户进程能够连接上。</a:t>
            </a:r>
          </a:p>
          <a:p>
            <a:pPr marL="457200" indent="-457200">
              <a:buFont typeface="Wingdings" panose="05000000000000000000" pitchFamily="2" charset="2"/>
              <a:buChar char="l"/>
            </a:pPr>
            <a:r>
              <a:rPr lang="zh-CN" altLang="en-US" sz="2800" dirty="0"/>
              <a:t>等待客户进程发出连接请求。</a:t>
            </a:r>
          </a:p>
          <a:p>
            <a:pPr marL="457200" indent="-457200">
              <a:buFont typeface="Wingdings" panose="05000000000000000000" pitchFamily="2" charset="2"/>
              <a:buChar char="l"/>
            </a:pPr>
            <a:r>
              <a:rPr lang="zh-CN" altLang="en-US" sz="2800" dirty="0"/>
              <a:t>启动从属进程来处理客户进程发来的请求。从属进程对客户进程的请求处理完毕后即终止，但从属进程在运行期间根据需要还可能创建其他一些子进程。</a:t>
            </a:r>
          </a:p>
          <a:p>
            <a:pPr marL="457200" indent="-457200">
              <a:buFont typeface="Wingdings" panose="05000000000000000000" pitchFamily="2" charset="2"/>
              <a:buChar char="l"/>
            </a:pPr>
            <a:r>
              <a:rPr lang="zh-CN" altLang="en-US" sz="2800" dirty="0"/>
              <a:t>回到等待状态，继续接受其他客户进程发来的请求。主进程与从属进程的处理是并发地进行。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327" y="3226849"/>
            <a:ext cx="4584700" cy="3048000"/>
          </a:xfrm>
          <a:prstGeom prst="rect">
            <a:avLst/>
          </a:prstGeom>
        </p:spPr>
      </p:pic>
      <p:sp>
        <p:nvSpPr>
          <p:cNvPr id="10" name="矩形 9"/>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810345" y="1174447"/>
            <a:ext cx="2836482" cy="1469277"/>
            <a:chOff x="810345" y="1174447"/>
            <a:chExt cx="2836482" cy="1469277"/>
          </a:xfrm>
        </p:grpSpPr>
        <p:sp>
          <p:nvSpPr>
            <p:cNvPr id="12" name="矩形 11"/>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1" y="6448617"/>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6325246"/>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327" y="3226849"/>
            <a:ext cx="4584700" cy="3048000"/>
          </a:xfrm>
          <a:prstGeom prst="rect">
            <a:avLst/>
          </a:prstGeom>
        </p:spPr>
      </p:pic>
      <p:sp>
        <p:nvSpPr>
          <p:cNvPr id="1097730" name="Rectangle 2"/>
          <p:cNvSpPr>
            <a:spLocks noGrp="1" noChangeArrowheads="1"/>
          </p:cNvSpPr>
          <p:nvPr>
            <p:ph type="title"/>
          </p:nvPr>
        </p:nvSpPr>
        <p:spPr/>
        <p:txBody>
          <a:bodyPr/>
          <a:lstStyle/>
          <a:p>
            <a:r>
              <a:rPr lang="zh-CN" altLang="en-US" dirty="0"/>
              <a:t>两个连接</a:t>
            </a:r>
          </a:p>
        </p:txBody>
      </p:sp>
      <p:sp>
        <p:nvSpPr>
          <p:cNvPr id="1097731" name="Rectangle 3"/>
          <p:cNvSpPr>
            <a:spLocks noGrp="1" noChangeArrowheads="1"/>
          </p:cNvSpPr>
          <p:nvPr>
            <p:ph idx="1"/>
          </p:nvPr>
        </p:nvSpPr>
        <p:spPr>
          <a:xfrm>
            <a:off x="609919" y="2951492"/>
            <a:ext cx="7289455" cy="3220074"/>
          </a:xfrm>
        </p:spPr>
        <p:txBody>
          <a:bodyPr>
            <a:normAutofit fontScale="62500" lnSpcReduction="20000"/>
          </a:bodyPr>
          <a:lstStyle/>
          <a:p>
            <a:pPr marL="457200" indent="-457200" algn="just">
              <a:buFont typeface="Wingdings" panose="05000000000000000000" pitchFamily="2" charset="2"/>
              <a:buChar char="l"/>
            </a:pPr>
            <a:r>
              <a:rPr lang="zh-CN" altLang="en-US" sz="2800" dirty="0">
                <a:solidFill>
                  <a:schemeClr val="hlink"/>
                </a:solidFill>
              </a:rPr>
              <a:t>控制连接</a:t>
            </a:r>
            <a:r>
              <a:rPr lang="zh-CN" altLang="en-US" sz="2800" dirty="0"/>
              <a:t>在整个会话期间一直保持打开，</a:t>
            </a:r>
            <a:r>
              <a:rPr lang="en-US" altLang="zh-CN" sz="2800" dirty="0"/>
              <a:t>FTP </a:t>
            </a:r>
            <a:r>
              <a:rPr lang="zh-CN" altLang="en-US" sz="2800" dirty="0"/>
              <a:t>客户发出的传送请求通过控制连接发送给服务器端的控制进程，但控制连接不用来传送文件。</a:t>
            </a:r>
          </a:p>
          <a:p>
            <a:pPr marL="457200" indent="-457200" algn="just">
              <a:buFont typeface="Wingdings" panose="05000000000000000000" pitchFamily="2" charset="2"/>
              <a:buChar char="l"/>
            </a:pPr>
            <a:r>
              <a:rPr lang="zh-CN" altLang="en-US" sz="2800" dirty="0"/>
              <a:t>实际用于传输文件的是“</a:t>
            </a:r>
            <a:r>
              <a:rPr lang="zh-CN" altLang="en-US" sz="2800" dirty="0">
                <a:solidFill>
                  <a:schemeClr val="hlink"/>
                </a:solidFill>
              </a:rPr>
              <a:t>数据连接</a:t>
            </a:r>
            <a:r>
              <a:rPr lang="zh-CN" altLang="en-US" sz="2800" dirty="0"/>
              <a:t>”。服务器端的控制进程在接收到 </a:t>
            </a:r>
            <a:r>
              <a:rPr lang="en-US" altLang="zh-CN" sz="2800" dirty="0"/>
              <a:t>FTP </a:t>
            </a:r>
            <a:r>
              <a:rPr lang="zh-CN" altLang="en-US" sz="2800" dirty="0"/>
              <a:t>客户发送来的文件传输请求后就创建“数据传送进程”和“数据连接”，用来连接客户端和服务器端的数据传送进程。</a:t>
            </a:r>
          </a:p>
          <a:p>
            <a:pPr marL="457200" indent="-457200" algn="just">
              <a:buFont typeface="Wingdings" panose="05000000000000000000" pitchFamily="2" charset="2"/>
              <a:buChar char="l"/>
            </a:pPr>
            <a:r>
              <a:rPr lang="zh-CN" altLang="en-US" sz="2800" dirty="0"/>
              <a:t>数据传送进程实际完成文件的传送，在传送完毕后关闭“数据传送连接”并结束运行。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0" name="矩形 9"/>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810345" y="1174447"/>
            <a:ext cx="2836482" cy="1469277"/>
            <a:chOff x="810345" y="1174447"/>
            <a:chExt cx="2836482" cy="1469277"/>
          </a:xfrm>
        </p:grpSpPr>
        <p:sp>
          <p:nvSpPr>
            <p:cNvPr id="12" name="矩形 11"/>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1" y="6448617"/>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6325246"/>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7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7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1"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图片 85"/>
          <p:cNvPicPr>
            <a:picLocks noChangeAspect="1"/>
          </p:cNvPicPr>
          <p:nvPr/>
        </p:nvPicPr>
        <p:blipFill rotWithShape="1">
          <a:blip r:embed="rId4">
            <a:extLst>
              <a:ext uri="{28A0092B-C50C-407E-A947-70E740481C1C}">
                <a14:useLocalDpi xmlns:a14="http://schemas.microsoft.com/office/drawing/2010/main" val="0"/>
              </a:ext>
            </a:extLst>
          </a:blip>
          <a:srcRect t="12200" b="7476"/>
          <a:stretch/>
        </p:blipFill>
        <p:spPr>
          <a:xfrm flipH="1">
            <a:off x="910146" y="2114147"/>
            <a:ext cx="1793367" cy="1496626"/>
          </a:xfrm>
          <a:prstGeom prst="rect">
            <a:avLst/>
          </a:prstGeom>
        </p:spPr>
      </p:pic>
      <p:sp>
        <p:nvSpPr>
          <p:cNvPr id="1099778" name="Rectangle 2"/>
          <p:cNvSpPr>
            <a:spLocks noGrp="1" noChangeArrowheads="1"/>
          </p:cNvSpPr>
          <p:nvPr>
            <p:ph type="title"/>
          </p:nvPr>
        </p:nvSpPr>
        <p:spPr/>
        <p:txBody>
          <a:bodyPr/>
          <a:lstStyle/>
          <a:p>
            <a:r>
              <a:rPr lang="en-US" altLang="zh-CN" dirty="0"/>
              <a:t>FTP </a:t>
            </a:r>
            <a:r>
              <a:rPr lang="zh-CN" altLang="en-US" dirty="0"/>
              <a:t>使用的两个 </a:t>
            </a:r>
            <a:r>
              <a:rPr lang="en-US" altLang="zh-CN" dirty="0"/>
              <a:t>TCP </a:t>
            </a:r>
            <a:r>
              <a:rPr lang="zh-CN" altLang="en-US" dirty="0"/>
              <a:t>连接 </a:t>
            </a:r>
          </a:p>
        </p:txBody>
      </p:sp>
      <p:sp>
        <p:nvSpPr>
          <p:cNvPr id="8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099833" name="Text Box 57"/>
          <p:cNvSpPr txBox="1">
            <a:spLocks noChangeArrowheads="1"/>
          </p:cNvSpPr>
          <p:nvPr/>
        </p:nvSpPr>
        <p:spPr bwMode="auto">
          <a:xfrm>
            <a:off x="4657726" y="6183314"/>
            <a:ext cx="184731" cy="584775"/>
          </a:xfrm>
          <a:prstGeom prst="rect">
            <a:avLst/>
          </a:prstGeom>
          <a:noFill/>
          <a:ln w="9525">
            <a:noFill/>
            <a:miter lim="800000"/>
            <a:headEnd/>
            <a:tailEnd/>
          </a:ln>
          <a:effectLst/>
        </p:spPr>
        <p:txBody>
          <a:bodyPr wrap="none">
            <a:spAutoFit/>
          </a:bodyPr>
          <a:lstStyle/>
          <a:p>
            <a:endParaRPr kumimoji="1" lang="zh-CN" altLang="zh-CN" sz="3200">
              <a:latin typeface="Times New Roman" pitchFamily="18" charset="0"/>
              <a:ea typeface="黑体" pitchFamily="2" charset="-122"/>
            </a:endParaRPr>
          </a:p>
        </p:txBody>
      </p:sp>
      <p:sp>
        <p:nvSpPr>
          <p:cNvPr id="1099858" name="Rectangle 82"/>
          <p:cNvSpPr>
            <a:spLocks noChangeArrowheads="1"/>
          </p:cNvSpPr>
          <p:nvPr/>
        </p:nvSpPr>
        <p:spPr bwMode="auto">
          <a:xfrm>
            <a:off x="7920040" y="3032126"/>
            <a:ext cx="1514475" cy="1760538"/>
          </a:xfrm>
          <a:prstGeom prst="rect">
            <a:avLst/>
          </a:prstGeom>
          <a:solidFill>
            <a:srgbClr val="FFC000"/>
          </a:solidFill>
          <a:ln w="9525" algn="ctr">
            <a:noFill/>
            <a:prstDash val="sysDot"/>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099859" name="Oval 83"/>
          <p:cNvSpPr>
            <a:spLocks noChangeArrowheads="1"/>
          </p:cNvSpPr>
          <p:nvPr/>
        </p:nvSpPr>
        <p:spPr bwMode="auto">
          <a:xfrm>
            <a:off x="8004177" y="3216277"/>
            <a:ext cx="1262063" cy="557213"/>
          </a:xfrm>
          <a:prstGeom prst="ellipse">
            <a:avLst/>
          </a:prstGeom>
          <a:solidFill>
            <a:srgbClr val="00B0F0"/>
          </a:solidFill>
          <a:ln w="9525" algn="ctr">
            <a:noFill/>
            <a:round/>
            <a:headEnd/>
            <a:tailEnd/>
          </a:ln>
          <a:effectLst/>
        </p:spPr>
        <p:txBody>
          <a:bodyPr wrap="none" anchor="ctr"/>
          <a:lstStyle/>
          <a:p>
            <a:pPr algn="ctr"/>
            <a:r>
              <a:rPr kumimoji="1" lang="zh-CN" altLang="en-US" sz="2000">
                <a:solidFill>
                  <a:schemeClr val="tx1">
                    <a:lumMod val="65000"/>
                    <a:lumOff val="35000"/>
                  </a:schemeClr>
                </a:solidFill>
                <a:latin typeface="+mn-lt"/>
                <a:ea typeface="+mn-ea"/>
              </a:rPr>
              <a:t>控制进程</a:t>
            </a:r>
          </a:p>
        </p:txBody>
      </p:sp>
      <p:sp>
        <p:nvSpPr>
          <p:cNvPr id="1099914" name="Rectangle 138"/>
          <p:cNvSpPr>
            <a:spLocks noChangeArrowheads="1"/>
          </p:cNvSpPr>
          <p:nvPr/>
        </p:nvSpPr>
        <p:spPr bwMode="auto">
          <a:xfrm>
            <a:off x="2955927" y="2382840"/>
            <a:ext cx="1514475" cy="2409825"/>
          </a:xfrm>
          <a:prstGeom prst="rect">
            <a:avLst/>
          </a:prstGeom>
          <a:solidFill>
            <a:srgbClr val="FFC000"/>
          </a:solidFill>
          <a:ln w="9525">
            <a:noFill/>
            <a:prstDash val="sysDot"/>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099915" name="Line 139"/>
          <p:cNvSpPr>
            <a:spLocks noChangeShapeType="1"/>
          </p:cNvSpPr>
          <p:nvPr/>
        </p:nvSpPr>
        <p:spPr bwMode="auto">
          <a:xfrm>
            <a:off x="2451102" y="2754313"/>
            <a:ext cx="588963" cy="0"/>
          </a:xfrm>
          <a:prstGeom prst="line">
            <a:avLst/>
          </a:prstGeom>
          <a:noFill/>
          <a:ln w="9525">
            <a:solidFill>
              <a:srgbClr val="0070C0"/>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099916" name="Text Box 140"/>
          <p:cNvSpPr txBox="1">
            <a:spLocks noChangeArrowheads="1"/>
          </p:cNvSpPr>
          <p:nvPr/>
        </p:nvSpPr>
        <p:spPr bwMode="auto">
          <a:xfrm>
            <a:off x="2930526" y="4803776"/>
            <a:ext cx="1767663" cy="461665"/>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rPr>
              <a:t>FTP </a:t>
            </a:r>
            <a:r>
              <a:rPr kumimoji="1" lang="zh-CN" altLang="en-US" sz="2400">
                <a:solidFill>
                  <a:schemeClr val="tx1">
                    <a:lumMod val="65000"/>
                    <a:lumOff val="35000"/>
                  </a:schemeClr>
                </a:solidFill>
                <a:latin typeface="+mn-lt"/>
                <a:ea typeface="+mn-ea"/>
              </a:rPr>
              <a:t>客户端</a:t>
            </a:r>
          </a:p>
        </p:txBody>
      </p:sp>
      <p:sp>
        <p:nvSpPr>
          <p:cNvPr id="1099917" name="Text Box 141"/>
          <p:cNvSpPr txBox="1">
            <a:spLocks noChangeArrowheads="1"/>
          </p:cNvSpPr>
          <p:nvPr/>
        </p:nvSpPr>
        <p:spPr bwMode="auto">
          <a:xfrm>
            <a:off x="7683500" y="4803776"/>
            <a:ext cx="2075440" cy="461665"/>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rPr>
              <a:t>FTP </a:t>
            </a:r>
            <a:r>
              <a:rPr kumimoji="1" lang="zh-CN" altLang="en-US" sz="2400">
                <a:solidFill>
                  <a:schemeClr val="tx1">
                    <a:lumMod val="65000"/>
                    <a:lumOff val="35000"/>
                  </a:schemeClr>
                </a:solidFill>
                <a:latin typeface="+mn-lt"/>
                <a:ea typeface="+mn-ea"/>
              </a:rPr>
              <a:t>服务器端</a:t>
            </a:r>
          </a:p>
        </p:txBody>
      </p:sp>
      <p:sp>
        <p:nvSpPr>
          <p:cNvPr id="1099918" name="AutoShape 142"/>
          <p:cNvSpPr>
            <a:spLocks noChangeArrowheads="1"/>
          </p:cNvSpPr>
          <p:nvPr/>
        </p:nvSpPr>
        <p:spPr bwMode="auto">
          <a:xfrm>
            <a:off x="1862139" y="3865565"/>
            <a:ext cx="588962" cy="835025"/>
          </a:xfrm>
          <a:prstGeom prst="can">
            <a:avLst>
              <a:gd name="adj" fmla="val 35445"/>
            </a:avLst>
          </a:prstGeom>
          <a:gradFill rotWithShape="1">
            <a:gsLst>
              <a:gs pos="0">
                <a:srgbClr val="CCCCFF">
                  <a:gamma/>
                  <a:shade val="46275"/>
                  <a:invGamma/>
                </a:srgbClr>
              </a:gs>
              <a:gs pos="50000">
                <a:srgbClr val="CCCCFF"/>
              </a:gs>
              <a:gs pos="100000">
                <a:srgbClr val="CCCCFF">
                  <a:gamma/>
                  <a:shade val="46275"/>
                  <a:invGamma/>
                </a:srgbClr>
              </a:gs>
            </a:gsLst>
            <a:lin ang="0" scaled="1"/>
          </a:grad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099919" name="Line 143"/>
          <p:cNvSpPr>
            <a:spLocks noChangeShapeType="1"/>
          </p:cNvSpPr>
          <p:nvPr/>
        </p:nvSpPr>
        <p:spPr bwMode="auto">
          <a:xfrm>
            <a:off x="2451102" y="4283075"/>
            <a:ext cx="588963" cy="0"/>
          </a:xfrm>
          <a:prstGeom prst="line">
            <a:avLst/>
          </a:prstGeom>
          <a:noFill/>
          <a:ln w="9525">
            <a:solidFill>
              <a:srgbClr val="0070C0"/>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099920" name="Line 144"/>
          <p:cNvSpPr>
            <a:spLocks noChangeShapeType="1"/>
          </p:cNvSpPr>
          <p:nvPr/>
        </p:nvSpPr>
        <p:spPr bwMode="auto">
          <a:xfrm>
            <a:off x="9266238" y="4283075"/>
            <a:ext cx="588962" cy="0"/>
          </a:xfrm>
          <a:prstGeom prst="line">
            <a:avLst/>
          </a:prstGeom>
          <a:noFill/>
          <a:ln w="9525">
            <a:solidFill>
              <a:srgbClr val="0070C0"/>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099921" name="AutoShape 145"/>
          <p:cNvSpPr>
            <a:spLocks noChangeArrowheads="1"/>
          </p:cNvSpPr>
          <p:nvPr/>
        </p:nvSpPr>
        <p:spPr bwMode="auto">
          <a:xfrm>
            <a:off x="9855202" y="3865565"/>
            <a:ext cx="588963" cy="835025"/>
          </a:xfrm>
          <a:prstGeom prst="can">
            <a:avLst>
              <a:gd name="adj" fmla="val 35445"/>
            </a:avLst>
          </a:prstGeom>
          <a:gradFill rotWithShape="1">
            <a:gsLst>
              <a:gs pos="0">
                <a:srgbClr val="CCCCFF">
                  <a:gamma/>
                  <a:shade val="46275"/>
                  <a:invGamma/>
                </a:srgbClr>
              </a:gs>
              <a:gs pos="50000">
                <a:srgbClr val="CCCCFF"/>
              </a:gs>
              <a:gs pos="100000">
                <a:srgbClr val="CCCCFF">
                  <a:gamma/>
                  <a:shade val="46275"/>
                  <a:invGamma/>
                </a:srgbClr>
              </a:gs>
            </a:gsLst>
            <a:lin ang="0" scaled="1"/>
          </a:grad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099922" name="Line 146"/>
          <p:cNvSpPr>
            <a:spLocks noChangeShapeType="1"/>
          </p:cNvSpPr>
          <p:nvPr/>
        </p:nvSpPr>
        <p:spPr bwMode="auto">
          <a:xfrm>
            <a:off x="4302125" y="4329113"/>
            <a:ext cx="3702050" cy="0"/>
          </a:xfrm>
          <a:prstGeom prst="line">
            <a:avLst/>
          </a:prstGeom>
          <a:noFill/>
          <a:ln w="57150">
            <a:solidFill>
              <a:srgbClr val="0070C0"/>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099923" name="Line 147"/>
          <p:cNvSpPr>
            <a:spLocks noChangeShapeType="1"/>
          </p:cNvSpPr>
          <p:nvPr/>
        </p:nvSpPr>
        <p:spPr bwMode="auto">
          <a:xfrm>
            <a:off x="4302125" y="3495675"/>
            <a:ext cx="3702050" cy="0"/>
          </a:xfrm>
          <a:prstGeom prst="line">
            <a:avLst/>
          </a:prstGeom>
          <a:noFill/>
          <a:ln w="57150">
            <a:solidFill>
              <a:srgbClr val="00B050"/>
            </a:solidFill>
            <a:round/>
            <a:headEnd type="triangle" w="med" len="lg"/>
            <a:tailEnd type="triangle" w="med" len="lg"/>
          </a:ln>
          <a:effectLst/>
        </p:spPr>
        <p:txBody>
          <a:bodyPr/>
          <a:lstStyle/>
          <a:p>
            <a:endParaRPr lang="zh-CN" altLang="en-US">
              <a:solidFill>
                <a:schemeClr val="tx1">
                  <a:lumMod val="65000"/>
                  <a:lumOff val="35000"/>
                </a:schemeClr>
              </a:solidFill>
              <a:latin typeface="+mn-lt"/>
              <a:ea typeface="+mn-ea"/>
            </a:endParaRPr>
          </a:p>
        </p:txBody>
      </p:sp>
      <p:graphicFrame>
        <p:nvGraphicFramePr>
          <p:cNvPr id="1099924" name="Object 148"/>
          <p:cNvGraphicFramePr>
            <a:graphicFrameLocks noChangeAspect="1"/>
          </p:cNvGraphicFramePr>
          <p:nvPr>
            <p:extLst>
              <p:ext uri="{D42A27DB-BD31-4B8C-83A1-F6EECF244321}">
                <p14:modId xmlns:p14="http://schemas.microsoft.com/office/powerpoint/2010/main" val="3701550684"/>
              </p:ext>
            </p:extLst>
          </p:nvPr>
        </p:nvGraphicFramePr>
        <p:xfrm>
          <a:off x="5059364" y="3124200"/>
          <a:ext cx="2187575" cy="1746250"/>
        </p:xfrm>
        <a:graphic>
          <a:graphicData uri="http://schemas.openxmlformats.org/presentationml/2006/ole">
            <mc:AlternateContent xmlns:mc="http://schemas.openxmlformats.org/markup-compatibility/2006">
              <mc:Choice xmlns:v="urn:schemas-microsoft-com:vml" Requires="v">
                <p:oleObj spid="_x0000_s1967154" name="VISIO" r:id="rId5" imgW="1689840" imgH="964440" progId="Visio.Drawing.11">
                  <p:embed/>
                </p:oleObj>
              </mc:Choice>
              <mc:Fallback>
                <p:oleObj name="VISIO" r:id="rId5" imgW="1689840" imgH="964440" progId="Visio.Drawing.11">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9364" y="3124200"/>
                        <a:ext cx="2187575" cy="1746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99925" name="Text Box 149"/>
          <p:cNvSpPr txBox="1">
            <a:spLocks noChangeArrowheads="1"/>
          </p:cNvSpPr>
          <p:nvPr/>
        </p:nvSpPr>
        <p:spPr bwMode="auto">
          <a:xfrm>
            <a:off x="5477760" y="3619129"/>
            <a:ext cx="1261884" cy="523220"/>
          </a:xfrm>
          <a:prstGeom prst="rect">
            <a:avLst/>
          </a:prstGeom>
          <a:noFill/>
          <a:ln w="9525">
            <a:noFill/>
            <a:miter lim="800000"/>
            <a:headEnd/>
            <a:tailEnd/>
          </a:ln>
          <a:effectLst/>
        </p:spPr>
        <p:txBody>
          <a:bodyPr wrap="none">
            <a:spAutoFit/>
          </a:bodyPr>
          <a:lstStyle/>
          <a:p>
            <a:r>
              <a:rPr kumimoji="1" lang="zh-CN" altLang="en-US" sz="2800" dirty="0">
                <a:solidFill>
                  <a:schemeClr val="tx1">
                    <a:lumMod val="65000"/>
                    <a:lumOff val="35000"/>
                  </a:schemeClr>
                </a:solidFill>
                <a:latin typeface="+mn-lt"/>
                <a:ea typeface="+mn-ea"/>
              </a:rPr>
              <a:t>因特网</a:t>
            </a:r>
          </a:p>
        </p:txBody>
      </p:sp>
      <p:sp>
        <p:nvSpPr>
          <p:cNvPr id="1099926" name="Text Box 150"/>
          <p:cNvSpPr txBox="1">
            <a:spLocks noChangeArrowheads="1"/>
          </p:cNvSpPr>
          <p:nvPr/>
        </p:nvSpPr>
        <p:spPr bwMode="auto">
          <a:xfrm>
            <a:off x="5162550" y="2486026"/>
            <a:ext cx="2110706" cy="461665"/>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rPr>
              <a:t>TCP </a:t>
            </a:r>
            <a:r>
              <a:rPr kumimoji="1" lang="zh-CN" altLang="en-US" sz="2400">
                <a:solidFill>
                  <a:schemeClr val="tx1">
                    <a:lumMod val="65000"/>
                    <a:lumOff val="35000"/>
                  </a:schemeClr>
                </a:solidFill>
                <a:latin typeface="+mn-lt"/>
                <a:ea typeface="+mn-ea"/>
              </a:rPr>
              <a:t>控制连接</a:t>
            </a:r>
          </a:p>
        </p:txBody>
      </p:sp>
      <p:sp>
        <p:nvSpPr>
          <p:cNvPr id="1099927" name="Text Box 151"/>
          <p:cNvSpPr txBox="1">
            <a:spLocks noChangeArrowheads="1"/>
          </p:cNvSpPr>
          <p:nvPr/>
        </p:nvSpPr>
        <p:spPr bwMode="auto">
          <a:xfrm>
            <a:off x="5235576" y="5059364"/>
            <a:ext cx="2110706" cy="461665"/>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rPr>
              <a:t>TCP </a:t>
            </a:r>
            <a:r>
              <a:rPr kumimoji="1" lang="zh-CN" altLang="en-US" sz="2400">
                <a:solidFill>
                  <a:schemeClr val="tx1">
                    <a:lumMod val="65000"/>
                    <a:lumOff val="35000"/>
                  </a:schemeClr>
                </a:solidFill>
                <a:latin typeface="+mn-lt"/>
                <a:ea typeface="+mn-ea"/>
              </a:rPr>
              <a:t>数据连接</a:t>
            </a:r>
          </a:p>
        </p:txBody>
      </p:sp>
      <p:sp>
        <p:nvSpPr>
          <p:cNvPr id="1099928" name="Line 152"/>
          <p:cNvSpPr>
            <a:spLocks noChangeShapeType="1"/>
          </p:cNvSpPr>
          <p:nvPr/>
        </p:nvSpPr>
        <p:spPr bwMode="auto">
          <a:xfrm flipH="1" flipV="1">
            <a:off x="4891088" y="4329114"/>
            <a:ext cx="925512" cy="649287"/>
          </a:xfrm>
          <a:prstGeom prst="line">
            <a:avLst/>
          </a:prstGeom>
          <a:noFill/>
          <a:ln w="9525">
            <a:solidFill>
              <a:srgbClr val="0070C0"/>
            </a:solidFill>
            <a:round/>
            <a:headEnd/>
            <a:tailEnd type="none" w="sm" len="med"/>
          </a:ln>
          <a:effectLst/>
        </p:spPr>
        <p:txBody>
          <a:bodyPr/>
          <a:lstStyle/>
          <a:p>
            <a:endParaRPr lang="zh-CN" altLang="en-US">
              <a:solidFill>
                <a:schemeClr val="tx1">
                  <a:lumMod val="65000"/>
                  <a:lumOff val="35000"/>
                </a:schemeClr>
              </a:solidFill>
              <a:latin typeface="+mn-lt"/>
              <a:ea typeface="+mn-ea"/>
            </a:endParaRPr>
          </a:p>
        </p:txBody>
      </p:sp>
      <p:sp>
        <p:nvSpPr>
          <p:cNvPr id="1099929" name="Line 153"/>
          <p:cNvSpPr>
            <a:spLocks noChangeShapeType="1"/>
          </p:cNvSpPr>
          <p:nvPr/>
        </p:nvSpPr>
        <p:spPr bwMode="auto">
          <a:xfrm flipV="1">
            <a:off x="6405563" y="4329114"/>
            <a:ext cx="1009650" cy="649287"/>
          </a:xfrm>
          <a:prstGeom prst="line">
            <a:avLst/>
          </a:prstGeom>
          <a:noFill/>
          <a:ln w="9525">
            <a:solidFill>
              <a:srgbClr val="0070C0"/>
            </a:solidFill>
            <a:round/>
            <a:headEnd/>
            <a:tailEnd type="none" w="sm" len="med"/>
          </a:ln>
          <a:effectLst/>
        </p:spPr>
        <p:txBody>
          <a:bodyPr/>
          <a:lstStyle/>
          <a:p>
            <a:endParaRPr lang="zh-CN" altLang="en-US">
              <a:solidFill>
                <a:schemeClr val="tx1">
                  <a:lumMod val="65000"/>
                  <a:lumOff val="35000"/>
                </a:schemeClr>
              </a:solidFill>
              <a:latin typeface="+mn-lt"/>
              <a:ea typeface="+mn-ea"/>
            </a:endParaRPr>
          </a:p>
        </p:txBody>
      </p:sp>
      <p:sp>
        <p:nvSpPr>
          <p:cNvPr id="1099930" name="Line 154"/>
          <p:cNvSpPr>
            <a:spLocks noChangeShapeType="1"/>
          </p:cNvSpPr>
          <p:nvPr/>
        </p:nvSpPr>
        <p:spPr bwMode="auto">
          <a:xfrm>
            <a:off x="6321425" y="2938463"/>
            <a:ext cx="1093788" cy="557212"/>
          </a:xfrm>
          <a:prstGeom prst="line">
            <a:avLst/>
          </a:prstGeom>
          <a:noFill/>
          <a:ln w="9525">
            <a:solidFill>
              <a:srgbClr val="0070C0"/>
            </a:solidFill>
            <a:round/>
            <a:headEnd/>
            <a:tailEnd type="none" w="sm" len="med"/>
          </a:ln>
          <a:effectLst/>
        </p:spPr>
        <p:txBody>
          <a:bodyPr/>
          <a:lstStyle/>
          <a:p>
            <a:endParaRPr lang="zh-CN" altLang="en-US">
              <a:solidFill>
                <a:schemeClr val="tx1">
                  <a:lumMod val="65000"/>
                  <a:lumOff val="35000"/>
                </a:schemeClr>
              </a:solidFill>
              <a:latin typeface="+mn-lt"/>
              <a:ea typeface="+mn-ea"/>
            </a:endParaRPr>
          </a:p>
        </p:txBody>
      </p:sp>
      <p:sp>
        <p:nvSpPr>
          <p:cNvPr id="1099931" name="Line 155"/>
          <p:cNvSpPr>
            <a:spLocks noChangeShapeType="1"/>
          </p:cNvSpPr>
          <p:nvPr/>
        </p:nvSpPr>
        <p:spPr bwMode="auto">
          <a:xfrm flipH="1">
            <a:off x="4806950" y="2938463"/>
            <a:ext cx="1009650" cy="557212"/>
          </a:xfrm>
          <a:prstGeom prst="line">
            <a:avLst/>
          </a:prstGeom>
          <a:noFill/>
          <a:ln w="9525">
            <a:solidFill>
              <a:srgbClr val="0070C0"/>
            </a:solidFill>
            <a:round/>
            <a:headEnd/>
            <a:tailEnd type="none" w="sm" len="med"/>
          </a:ln>
          <a:effectLst/>
        </p:spPr>
        <p:txBody>
          <a:bodyPr/>
          <a:lstStyle/>
          <a:p>
            <a:endParaRPr lang="zh-CN" altLang="en-US">
              <a:solidFill>
                <a:schemeClr val="tx1">
                  <a:lumMod val="65000"/>
                  <a:lumOff val="35000"/>
                </a:schemeClr>
              </a:solidFill>
              <a:latin typeface="+mn-lt"/>
              <a:ea typeface="+mn-ea"/>
            </a:endParaRPr>
          </a:p>
        </p:txBody>
      </p:sp>
      <p:sp>
        <p:nvSpPr>
          <p:cNvPr id="1099932" name="Oval 156"/>
          <p:cNvSpPr>
            <a:spLocks noChangeArrowheads="1"/>
          </p:cNvSpPr>
          <p:nvPr/>
        </p:nvSpPr>
        <p:spPr bwMode="auto">
          <a:xfrm>
            <a:off x="3040064" y="2474913"/>
            <a:ext cx="1262062" cy="557212"/>
          </a:xfrm>
          <a:prstGeom prst="ellipse">
            <a:avLst/>
          </a:prstGeom>
          <a:solidFill>
            <a:srgbClr val="92D050"/>
          </a:solidFill>
          <a:ln w="9525">
            <a:noFill/>
            <a:round/>
            <a:headEnd/>
            <a:tailEnd/>
          </a:ln>
          <a:effectLst/>
        </p:spPr>
        <p:txBody>
          <a:bodyPr wrap="none" anchor="ctr"/>
          <a:lstStyle/>
          <a:p>
            <a:pPr algn="ctr"/>
            <a:r>
              <a:rPr kumimoji="1" lang="zh-CN" altLang="en-US" sz="2000" dirty="0">
                <a:latin typeface="+mn-lt"/>
                <a:ea typeface="+mn-ea"/>
              </a:rPr>
              <a:t>用户界面</a:t>
            </a:r>
          </a:p>
        </p:txBody>
      </p:sp>
      <p:sp>
        <p:nvSpPr>
          <p:cNvPr id="1099933" name="Line 157"/>
          <p:cNvSpPr>
            <a:spLocks noChangeShapeType="1"/>
          </p:cNvSpPr>
          <p:nvPr/>
        </p:nvSpPr>
        <p:spPr bwMode="auto">
          <a:xfrm>
            <a:off x="3713163" y="3773489"/>
            <a:ext cx="0" cy="277812"/>
          </a:xfrm>
          <a:prstGeom prst="line">
            <a:avLst/>
          </a:prstGeom>
          <a:noFill/>
          <a:ln w="38100">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099934" name="Oval 158"/>
          <p:cNvSpPr>
            <a:spLocks noChangeArrowheads="1"/>
          </p:cNvSpPr>
          <p:nvPr/>
        </p:nvSpPr>
        <p:spPr bwMode="auto">
          <a:xfrm>
            <a:off x="3040064" y="3216277"/>
            <a:ext cx="1262062" cy="557213"/>
          </a:xfrm>
          <a:prstGeom prst="ellipse">
            <a:avLst/>
          </a:prstGeom>
          <a:solidFill>
            <a:srgbClr val="00B0F0"/>
          </a:solidFill>
          <a:ln w="9525">
            <a:noFill/>
            <a:round/>
            <a:headEnd/>
            <a:tailEnd/>
          </a:ln>
          <a:effectLst/>
        </p:spPr>
        <p:txBody>
          <a:bodyPr wrap="none" anchor="ctr"/>
          <a:lstStyle/>
          <a:p>
            <a:pPr algn="ctr"/>
            <a:r>
              <a:rPr kumimoji="1" lang="zh-CN" altLang="en-US" sz="2000" dirty="0">
                <a:latin typeface="+mn-lt"/>
                <a:ea typeface="+mn-ea"/>
              </a:rPr>
              <a:t>控制进程</a:t>
            </a:r>
          </a:p>
        </p:txBody>
      </p:sp>
      <p:sp>
        <p:nvSpPr>
          <p:cNvPr id="1099935" name="Oval 159"/>
          <p:cNvSpPr>
            <a:spLocks noChangeArrowheads="1"/>
          </p:cNvSpPr>
          <p:nvPr/>
        </p:nvSpPr>
        <p:spPr bwMode="auto">
          <a:xfrm>
            <a:off x="3040064" y="3959227"/>
            <a:ext cx="1262062" cy="741363"/>
          </a:xfrm>
          <a:prstGeom prst="ellipse">
            <a:avLst/>
          </a:prstGeom>
          <a:solidFill>
            <a:srgbClr val="99FF99"/>
          </a:solidFill>
          <a:ln w="9525">
            <a:noFill/>
            <a:round/>
            <a:headEnd/>
            <a:tailEnd/>
          </a:ln>
          <a:effectLst/>
        </p:spPr>
        <p:txBody>
          <a:bodyPr wrap="none" anchor="ctr"/>
          <a:lstStyle/>
          <a:p>
            <a:pPr algn="ctr"/>
            <a:r>
              <a:rPr kumimoji="1" lang="zh-CN" altLang="en-US" sz="2000">
                <a:latin typeface="+mn-lt"/>
                <a:ea typeface="+mn-ea"/>
              </a:rPr>
              <a:t>数据传送</a:t>
            </a:r>
          </a:p>
          <a:p>
            <a:pPr algn="ctr"/>
            <a:r>
              <a:rPr kumimoji="1" lang="zh-CN" altLang="en-US" sz="2000">
                <a:latin typeface="+mn-lt"/>
                <a:ea typeface="+mn-ea"/>
              </a:rPr>
              <a:t>进程</a:t>
            </a:r>
          </a:p>
        </p:txBody>
      </p:sp>
      <p:sp>
        <p:nvSpPr>
          <p:cNvPr id="1099936" name="Line 160"/>
          <p:cNvSpPr>
            <a:spLocks noChangeShapeType="1"/>
          </p:cNvSpPr>
          <p:nvPr/>
        </p:nvSpPr>
        <p:spPr bwMode="auto">
          <a:xfrm>
            <a:off x="8677275" y="3773489"/>
            <a:ext cx="0" cy="277812"/>
          </a:xfrm>
          <a:prstGeom prst="line">
            <a:avLst/>
          </a:prstGeom>
          <a:noFill/>
          <a:ln w="38100">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099937" name="Oval 161"/>
          <p:cNvSpPr>
            <a:spLocks noChangeArrowheads="1"/>
          </p:cNvSpPr>
          <p:nvPr/>
        </p:nvSpPr>
        <p:spPr bwMode="auto">
          <a:xfrm>
            <a:off x="8004177" y="3959227"/>
            <a:ext cx="1262063" cy="741363"/>
          </a:xfrm>
          <a:prstGeom prst="ellipse">
            <a:avLst/>
          </a:prstGeom>
          <a:solidFill>
            <a:srgbClr val="99FF99"/>
          </a:solidFill>
          <a:ln w="9525" algn="ctr">
            <a:noFill/>
            <a:round/>
            <a:headEnd/>
            <a:tailEnd/>
          </a:ln>
          <a:effectLst/>
        </p:spPr>
        <p:txBody>
          <a:bodyPr wrap="none" anchor="ctr"/>
          <a:lstStyle/>
          <a:p>
            <a:pPr algn="ctr"/>
            <a:r>
              <a:rPr kumimoji="1" lang="zh-CN" altLang="en-US" sz="2000" dirty="0">
                <a:solidFill>
                  <a:schemeClr val="tx1">
                    <a:lumMod val="65000"/>
                    <a:lumOff val="35000"/>
                  </a:schemeClr>
                </a:solidFill>
                <a:latin typeface="+mn-lt"/>
                <a:ea typeface="+mn-ea"/>
              </a:rPr>
              <a:t>数据传送</a:t>
            </a:r>
          </a:p>
          <a:p>
            <a:pPr algn="ctr"/>
            <a:r>
              <a:rPr kumimoji="1" lang="zh-CN" altLang="en-US" sz="2000" dirty="0">
                <a:solidFill>
                  <a:schemeClr val="tx1">
                    <a:lumMod val="65000"/>
                    <a:lumOff val="35000"/>
                  </a:schemeClr>
                </a:solidFill>
                <a:latin typeface="+mn-lt"/>
                <a:ea typeface="+mn-ea"/>
              </a:rPr>
              <a:t>进程</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altLang="zh-CN" dirty="0"/>
              <a:t>FTP</a:t>
            </a:r>
            <a:r>
              <a:rPr lang="zh-CN" altLang="en-US" dirty="0"/>
              <a:t>是有状态的</a:t>
            </a:r>
            <a:endParaRPr lang="en-US" altLang="zh-CN" dirty="0"/>
          </a:p>
        </p:txBody>
      </p:sp>
      <p:sp>
        <p:nvSpPr>
          <p:cNvPr id="715779" name="Rectangle 3"/>
          <p:cNvSpPr>
            <a:spLocks noGrp="1" noChangeArrowheads="1"/>
          </p:cNvSpPr>
          <p:nvPr>
            <p:ph idx="1"/>
          </p:nvPr>
        </p:nvSpPr>
        <p:spPr>
          <a:xfrm>
            <a:off x="609919" y="2963226"/>
            <a:ext cx="7145439" cy="3208339"/>
          </a:xfrm>
        </p:spPr>
        <p:txBody>
          <a:bodyPr>
            <a:normAutofit/>
          </a:bodyPr>
          <a:lstStyle/>
          <a:p>
            <a:pPr marL="342900" indent="-342900">
              <a:buFont typeface="Wingdings" panose="05000000000000000000" pitchFamily="2" charset="2"/>
              <a:buChar char="l"/>
            </a:pPr>
            <a:r>
              <a:rPr lang="en-US" altLang="zh-CN" sz="2400" dirty="0" smtClean="0"/>
              <a:t>FTP</a:t>
            </a:r>
            <a:r>
              <a:rPr lang="zh-CN" altLang="en-US" sz="2400" dirty="0" smtClean="0"/>
              <a:t>服务器必须在整个会话期间保留用户的状态信息。特别是，服务器必须把特定的用户账户与控制连接联系起来，服务器必须追踪用户在远程文件目录树上的当前位置。</a:t>
            </a:r>
            <a:endParaRPr lang="zh-CN" altLang="en-US" sz="2400" dirty="0"/>
          </a:p>
        </p:txBody>
      </p:sp>
      <p:sp>
        <p:nvSpPr>
          <p:cNvPr id="5"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327" y="3226849"/>
            <a:ext cx="4584700" cy="3048000"/>
          </a:xfrm>
          <a:prstGeom prst="rect">
            <a:avLst/>
          </a:prstGeom>
        </p:spPr>
      </p:pic>
      <p:sp>
        <p:nvSpPr>
          <p:cNvPr id="10" name="矩形 9"/>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810345" y="1174447"/>
            <a:ext cx="2836482" cy="1469277"/>
            <a:chOff x="810345" y="1174447"/>
            <a:chExt cx="2836482" cy="1469277"/>
          </a:xfrm>
        </p:grpSpPr>
        <p:sp>
          <p:nvSpPr>
            <p:cNvPr id="12" name="矩形 11"/>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1" y="6448617"/>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6325246"/>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631680"/>
            <a:ext cx="6629399" cy="5594641"/>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3482379"/>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1508286"/>
            <a:ext cx="1500411"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域名系统</a:t>
            </a:r>
            <a:r>
              <a:rPr lang="en-US" altLang="zh-CN" dirty="0"/>
              <a:t>DNS</a:t>
            </a:r>
          </a:p>
        </p:txBody>
      </p:sp>
      <p:sp>
        <p:nvSpPr>
          <p:cNvPr id="18" name="TextBox 1"/>
          <p:cNvSpPr txBox="1"/>
          <p:nvPr/>
        </p:nvSpPr>
        <p:spPr>
          <a:xfrm>
            <a:off x="7035279" y="990330"/>
            <a:ext cx="121828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应用层概述</a:t>
            </a:r>
          </a:p>
        </p:txBody>
      </p:sp>
      <p:sp>
        <p:nvSpPr>
          <p:cNvPr id="47" name="TextBox 1"/>
          <p:cNvSpPr txBox="1"/>
          <p:nvPr/>
        </p:nvSpPr>
        <p:spPr>
          <a:xfrm>
            <a:off x="7035279" y="2026242"/>
            <a:ext cx="147636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万维网</a:t>
            </a:r>
            <a:r>
              <a:rPr lang="en-US" altLang="zh-CN" dirty="0"/>
              <a:t>WWW</a:t>
            </a:r>
          </a:p>
        </p:txBody>
      </p:sp>
      <p:sp>
        <p:nvSpPr>
          <p:cNvPr id="48" name="TextBox 1"/>
          <p:cNvSpPr txBox="1"/>
          <p:nvPr/>
        </p:nvSpPr>
        <p:spPr>
          <a:xfrm>
            <a:off x="7035279" y="2544198"/>
            <a:ext cx="97462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电子邮件</a:t>
            </a:r>
          </a:p>
        </p:txBody>
      </p:sp>
      <p:sp>
        <p:nvSpPr>
          <p:cNvPr id="51" name="Freeform 3"/>
          <p:cNvSpPr/>
          <p:nvPr/>
        </p:nvSpPr>
        <p:spPr>
          <a:xfrm>
            <a:off x="6703732" y="719764"/>
            <a:ext cx="0" cy="54585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25628" y="105451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25628" y="3116694"/>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25628" y="416332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25628" y="468663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97150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149255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6.2</a:t>
            </a:r>
            <a:endParaRPr lang="en-US" altLang="zh-CN" sz="2000" dirty="0">
              <a:solidFill>
                <a:srgbClr val="00B0F0"/>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062154"/>
            <a:ext cx="188211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文件传输协议</a:t>
            </a:r>
            <a:r>
              <a:rPr lang="en-US" altLang="zh-CN" sz="1900" dirty="0" smtClean="0">
                <a:solidFill>
                  <a:srgbClr val="656D8D"/>
                </a:solidFill>
                <a:latin typeface="微软雅黑" pitchFamily="34" charset="-122"/>
                <a:ea typeface="微软雅黑" pitchFamily="34" charset="-122"/>
                <a:cs typeface="Microsoft YaHei UI" pitchFamily="18" charset="0"/>
              </a:rPr>
              <a:t>FTP</a:t>
            </a:r>
            <a:endParaRPr lang="en-US" altLang="zh-CN" sz="1900" dirty="0">
              <a:solidFill>
                <a:srgbClr val="656D8D"/>
              </a:solidFill>
              <a:latin typeface="微软雅黑" pitchFamily="34" charset="-122"/>
              <a:ea typeface="微软雅黑" pitchFamily="34" charset="-122"/>
              <a:cs typeface="Microsoft YaHei UI" pitchFamily="18" charset="0"/>
            </a:endParaRPr>
          </a:p>
        </p:txBody>
      </p:sp>
      <p:sp>
        <p:nvSpPr>
          <p:cNvPr id="39" name="TextBox 1"/>
          <p:cNvSpPr txBox="1"/>
          <p:nvPr/>
        </p:nvSpPr>
        <p:spPr>
          <a:xfrm>
            <a:off x="7035279" y="3599025"/>
            <a:ext cx="2334422"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远程终端协议</a:t>
            </a:r>
            <a:r>
              <a:rPr lang="en-US" altLang="zh-CN" sz="1900" dirty="0">
                <a:solidFill>
                  <a:schemeClr val="bg1"/>
                </a:solidFill>
                <a:latin typeface="微软雅黑" pitchFamily="34" charset="-122"/>
                <a:ea typeface="微软雅黑" pitchFamily="34" charset="-122"/>
                <a:cs typeface="Microsoft YaHei UI" pitchFamily="18" charset="0"/>
              </a:rPr>
              <a:t>TELNET</a:t>
            </a:r>
            <a:endParaRPr lang="zh-CN" altLang="en-US" sz="1900" dirty="0">
              <a:solidFill>
                <a:schemeClr val="bg1"/>
              </a:solidFill>
              <a:latin typeface="微软雅黑" pitchFamily="34" charset="-122"/>
              <a:ea typeface="微软雅黑" pitchFamily="34" charset="-122"/>
              <a:cs typeface="Microsoft YaHei UI" pitchFamily="18" charset="0"/>
            </a:endParaRPr>
          </a:p>
        </p:txBody>
      </p:sp>
      <p:sp>
        <p:nvSpPr>
          <p:cNvPr id="40" name="Freeform 3"/>
          <p:cNvSpPr/>
          <p:nvPr/>
        </p:nvSpPr>
        <p:spPr>
          <a:xfrm>
            <a:off x="6625628" y="52099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25628" y="573325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013609"/>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6.3</a:t>
            </a:r>
            <a:endParaRPr lang="en-US" altLang="zh-CN" sz="2000" dirty="0">
              <a:solidFill>
                <a:srgbClr val="00B0F0"/>
              </a:solidFill>
              <a:latin typeface="+mj-lt"/>
              <a:cs typeface="Microsoft YaHei UI" pitchFamily="18" charset="0"/>
            </a:endParaRPr>
          </a:p>
        </p:txBody>
      </p:sp>
      <p:sp>
        <p:nvSpPr>
          <p:cNvPr id="43" name="TextBox 1"/>
          <p:cNvSpPr txBox="1"/>
          <p:nvPr/>
        </p:nvSpPr>
        <p:spPr>
          <a:xfrm>
            <a:off x="6022576" y="253466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6.4</a:t>
            </a:r>
            <a:endParaRPr lang="en-US" altLang="zh-CN" sz="2000" dirty="0">
              <a:solidFill>
                <a:srgbClr val="00B0F0"/>
              </a:solidFill>
              <a:latin typeface="+mj-lt"/>
              <a:cs typeface="Microsoft YaHei UI" pitchFamily="18" charset="0"/>
            </a:endParaRPr>
          </a:p>
        </p:txBody>
      </p:sp>
      <p:sp>
        <p:nvSpPr>
          <p:cNvPr id="44" name="TextBox 1"/>
          <p:cNvSpPr txBox="1"/>
          <p:nvPr/>
        </p:nvSpPr>
        <p:spPr>
          <a:xfrm>
            <a:off x="6022576" y="305571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357677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6.6</a:t>
            </a:r>
            <a:endParaRPr lang="en-US" altLang="zh-CN" sz="2000" dirty="0">
              <a:solidFill>
                <a:schemeClr val="bg1"/>
              </a:solidFill>
              <a:latin typeface="+mj-lt"/>
              <a:cs typeface="Microsoft YaHei UI" pitchFamily="18" charset="0"/>
            </a:endParaRPr>
          </a:p>
        </p:txBody>
      </p:sp>
      <p:sp>
        <p:nvSpPr>
          <p:cNvPr id="50" name="TextBox 1"/>
          <p:cNvSpPr txBox="1"/>
          <p:nvPr/>
        </p:nvSpPr>
        <p:spPr>
          <a:xfrm>
            <a:off x="7035279" y="4116981"/>
            <a:ext cx="2636940"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动态主机配置协议</a:t>
            </a:r>
            <a:r>
              <a:rPr lang="en-US" altLang="zh-CN" sz="1900" dirty="0">
                <a:solidFill>
                  <a:srgbClr val="656D8D"/>
                </a:solidFill>
                <a:latin typeface="微软雅黑" pitchFamily="34" charset="-122"/>
                <a:ea typeface="微软雅黑" pitchFamily="34" charset="-122"/>
                <a:cs typeface="Microsoft YaHei UI" pitchFamily="18" charset="0"/>
              </a:rPr>
              <a:t>DHCP</a:t>
            </a:r>
          </a:p>
        </p:txBody>
      </p:sp>
      <p:sp>
        <p:nvSpPr>
          <p:cNvPr id="55" name="TextBox 1"/>
          <p:cNvSpPr txBox="1"/>
          <p:nvPr/>
        </p:nvSpPr>
        <p:spPr>
          <a:xfrm>
            <a:off x="7035279" y="4634937"/>
            <a:ext cx="1415452" cy="350438"/>
          </a:xfrm>
          <a:prstGeom prst="rect">
            <a:avLst/>
          </a:prstGeom>
          <a:noFill/>
        </p:spPr>
        <p:txBody>
          <a:bodyPr wrap="none" lIns="0" tIns="0" rIns="0" bIns="60981" rtlCol="0">
            <a:spAutoFit/>
          </a:bodyPr>
          <a:lstStyle/>
          <a:p>
            <a:pPr>
              <a:lnSpc>
                <a:spcPts val="2401"/>
              </a:lnSpc>
            </a:pPr>
            <a:r>
              <a:rPr lang="en-US" altLang="zh-CN" sz="1900" dirty="0">
                <a:solidFill>
                  <a:srgbClr val="656D8D"/>
                </a:solidFill>
                <a:latin typeface="微软雅黑" pitchFamily="34" charset="-122"/>
                <a:ea typeface="微软雅黑" pitchFamily="34" charset="-122"/>
                <a:cs typeface="Microsoft YaHei UI" pitchFamily="18" charset="0"/>
              </a:rPr>
              <a:t>P2P</a:t>
            </a:r>
            <a:r>
              <a:rPr lang="zh-CN" altLang="en-US" sz="1900" dirty="0">
                <a:solidFill>
                  <a:srgbClr val="656D8D"/>
                </a:solidFill>
                <a:latin typeface="微软雅黑" pitchFamily="34" charset="-122"/>
                <a:ea typeface="微软雅黑" pitchFamily="34" charset="-122"/>
                <a:cs typeface="Microsoft YaHei UI" pitchFamily="18" charset="0"/>
              </a:rPr>
              <a:t>文件共享</a:t>
            </a:r>
          </a:p>
        </p:txBody>
      </p:sp>
      <p:sp>
        <p:nvSpPr>
          <p:cNvPr id="56" name="TextBox 1"/>
          <p:cNvSpPr txBox="1"/>
          <p:nvPr/>
        </p:nvSpPr>
        <p:spPr>
          <a:xfrm>
            <a:off x="6022576" y="409782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461896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6.8</a:t>
            </a:r>
            <a:endParaRPr lang="en-US" altLang="zh-CN" sz="2000" dirty="0">
              <a:solidFill>
                <a:srgbClr val="4197DF"/>
              </a:solidFill>
              <a:latin typeface="+mj-lt"/>
              <a:cs typeface="Microsoft YaHei UI" pitchFamily="18" charset="0"/>
            </a:endParaRPr>
          </a:p>
        </p:txBody>
      </p:sp>
      <p:sp>
        <p:nvSpPr>
          <p:cNvPr id="60" name="Freeform 3"/>
          <p:cNvSpPr/>
          <p:nvPr/>
        </p:nvSpPr>
        <p:spPr>
          <a:xfrm>
            <a:off x="6625628" y="259338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25628" y="364000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6" name="TextBox 1"/>
          <p:cNvSpPr txBox="1"/>
          <p:nvPr/>
        </p:nvSpPr>
        <p:spPr>
          <a:xfrm>
            <a:off x="7035279" y="5152893"/>
            <a:ext cx="1705595"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多媒体网络应用</a:t>
            </a:r>
          </a:p>
        </p:txBody>
      </p:sp>
      <p:sp>
        <p:nvSpPr>
          <p:cNvPr id="67" name="TextBox 1"/>
          <p:cNvSpPr txBox="1"/>
          <p:nvPr/>
        </p:nvSpPr>
        <p:spPr>
          <a:xfrm>
            <a:off x="7035279" y="5670850"/>
            <a:ext cx="194925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网络应用编程接口</a:t>
            </a:r>
          </a:p>
        </p:txBody>
      </p:sp>
      <p:sp>
        <p:nvSpPr>
          <p:cNvPr id="77" name="Freeform 3"/>
          <p:cNvSpPr/>
          <p:nvPr/>
        </p:nvSpPr>
        <p:spPr>
          <a:xfrm>
            <a:off x="6625628" y="206084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78" name="Freeform 3"/>
          <p:cNvSpPr/>
          <p:nvPr/>
        </p:nvSpPr>
        <p:spPr>
          <a:xfrm>
            <a:off x="6625628" y="15467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rgbClr val="92D050"/>
              </a:solidFill>
            </a:endParaRPr>
          </a:p>
        </p:txBody>
      </p:sp>
      <p:sp>
        <p:nvSpPr>
          <p:cNvPr id="79" name="TextBox 1"/>
          <p:cNvSpPr txBox="1"/>
          <p:nvPr/>
        </p:nvSpPr>
        <p:spPr>
          <a:xfrm>
            <a:off x="6022576" y="514010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6.9</a:t>
            </a:r>
            <a:endParaRPr lang="en-US" altLang="zh-CN" sz="2000" dirty="0">
              <a:solidFill>
                <a:srgbClr val="4197DF"/>
              </a:solidFill>
              <a:latin typeface="+mj-lt"/>
              <a:cs typeface="Microsoft YaHei UI" pitchFamily="18" charset="0"/>
            </a:endParaRPr>
          </a:p>
        </p:txBody>
      </p:sp>
      <p:sp>
        <p:nvSpPr>
          <p:cNvPr id="80" name="TextBox 1"/>
          <p:cNvSpPr txBox="1"/>
          <p:nvPr/>
        </p:nvSpPr>
        <p:spPr>
          <a:xfrm>
            <a:off x="6022576" y="5661248"/>
            <a:ext cx="498534"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6.10</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1037860290"/>
      </p:ext>
    </p:extLst>
  </p:cSld>
  <p:clrMapOvr>
    <a:masterClrMapping/>
  </p:clrMapOvr>
  <p:transition spd="slow">
    <p:push dir="u"/>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ltLang="zh-CN" dirty="0" smtClean="0"/>
              <a:t>6.6  </a:t>
            </a:r>
            <a:r>
              <a:rPr lang="zh-CN" altLang="en-US" dirty="0" smtClean="0"/>
              <a:t>远程终端协议</a:t>
            </a:r>
            <a:r>
              <a:rPr lang="en-US" altLang="zh-CN" dirty="0" smtClean="0"/>
              <a:t>TELNET</a:t>
            </a:r>
            <a:endParaRPr lang="en-US" altLang="zh-CN" dirty="0"/>
          </a:p>
        </p:txBody>
      </p:sp>
      <p:sp>
        <p:nvSpPr>
          <p:cNvPr id="609283" name="Rectangle 3"/>
          <p:cNvSpPr>
            <a:spLocks noGrp="1" noChangeArrowheads="1"/>
          </p:cNvSpPr>
          <p:nvPr>
            <p:ph idx="1"/>
          </p:nvPr>
        </p:nvSpPr>
        <p:spPr/>
        <p:txBody>
          <a:bodyPr>
            <a:noAutofit/>
          </a:bodyPr>
          <a:lstStyle/>
          <a:p>
            <a:pPr marL="457200" indent="-457200">
              <a:buFont typeface="Wingdings" panose="05000000000000000000" pitchFamily="2" charset="2"/>
              <a:buChar char="l"/>
            </a:pPr>
            <a:r>
              <a:rPr lang="en-US" altLang="zh-CN" sz="2000" dirty="0"/>
              <a:t>TELNET </a:t>
            </a:r>
            <a:r>
              <a:rPr lang="zh-CN" altLang="en-US" sz="2000" dirty="0"/>
              <a:t>是一个简单的远程终端协议，也是因特网的正式标准。</a:t>
            </a:r>
          </a:p>
          <a:p>
            <a:pPr marL="457200" indent="-457200">
              <a:buFont typeface="Wingdings" panose="05000000000000000000" pitchFamily="2" charset="2"/>
              <a:buChar char="l"/>
            </a:pPr>
            <a:r>
              <a:rPr lang="zh-CN" altLang="en-US" sz="2000" dirty="0"/>
              <a:t>用户用 </a:t>
            </a:r>
            <a:r>
              <a:rPr lang="en-US" altLang="zh-CN" sz="2000" dirty="0"/>
              <a:t>TELNET </a:t>
            </a:r>
            <a:r>
              <a:rPr lang="zh-CN" altLang="en-US" sz="2000" dirty="0"/>
              <a:t>就可在其所在地通过 </a:t>
            </a:r>
            <a:r>
              <a:rPr lang="en-US" altLang="zh-CN" sz="2000" dirty="0"/>
              <a:t>TCP </a:t>
            </a:r>
            <a:r>
              <a:rPr lang="zh-CN" altLang="en-US" sz="2000" dirty="0"/>
              <a:t>连接注册（即登录）到远地的另一个主机上（使用主机名或 </a:t>
            </a:r>
            <a:r>
              <a:rPr lang="en-US" altLang="zh-CN" sz="2000" dirty="0"/>
              <a:t>IP </a:t>
            </a:r>
            <a:r>
              <a:rPr lang="zh-CN" altLang="en-US" sz="2000" dirty="0"/>
              <a:t>地址）。</a:t>
            </a:r>
          </a:p>
          <a:p>
            <a:pPr marL="457200" indent="-457200" algn="just">
              <a:buFont typeface="Wingdings" panose="05000000000000000000" pitchFamily="2" charset="2"/>
              <a:buChar char="l"/>
            </a:pPr>
            <a:r>
              <a:rPr lang="en-US" altLang="zh-CN" sz="2000" dirty="0"/>
              <a:t>TELNET </a:t>
            </a:r>
            <a:r>
              <a:rPr lang="zh-CN" altLang="en-US" sz="2000" dirty="0"/>
              <a:t>能将用户的击键传到远地主机，同时也能将远地主机的输出通过 </a:t>
            </a:r>
            <a:r>
              <a:rPr lang="en-US" altLang="zh-CN" sz="2000" dirty="0"/>
              <a:t>TCP </a:t>
            </a:r>
            <a:r>
              <a:rPr lang="zh-CN" altLang="en-US" sz="2000" dirty="0"/>
              <a:t>连接返回到用户屏幕。这种服务是透明的，因为用户感觉到好像键盘和显示器是直接连在远地主机上。 </a:t>
            </a:r>
            <a:endParaRPr lang="en-US" altLang="zh-CN" sz="2000" dirty="0" smtClean="0"/>
          </a:p>
          <a:p>
            <a:pPr marL="457200" indent="-457200">
              <a:buFont typeface="Wingdings" panose="05000000000000000000" pitchFamily="2" charset="2"/>
              <a:buChar char="l"/>
            </a:pPr>
            <a:r>
              <a:rPr lang="en-US" altLang="zh-CN" sz="2000" dirty="0"/>
              <a:t>TELNET</a:t>
            </a:r>
            <a:r>
              <a:rPr lang="zh-CN" altLang="en-US" sz="2000" dirty="0"/>
              <a:t>以前应用得很多，但现在使用它的主要是网络工程技术人员而不是普通用户。</a:t>
            </a:r>
            <a:endParaRPr lang="en-US" altLang="zh-CN" sz="2000" dirty="0"/>
          </a:p>
          <a:p>
            <a:pPr marL="457200" indent="-457200">
              <a:buFont typeface="Wingdings" panose="05000000000000000000" pitchFamily="2" charset="2"/>
              <a:buChar char="l"/>
            </a:pPr>
            <a:r>
              <a:rPr lang="zh-CN" altLang="en-US" sz="2000" dirty="0"/>
              <a:t>专业人士使用它登录到远程设备，如服务器、路由器、交换机等，进行一些调试、管理和配置工作。</a:t>
            </a:r>
            <a:endParaRPr lang="en-US" altLang="zh-CN" sz="2000" dirty="0"/>
          </a:p>
          <a:p>
            <a:pPr marL="457200" indent="-457200">
              <a:buFont typeface="Wingdings" panose="05000000000000000000" pitchFamily="2" charset="2"/>
              <a:buChar char="l"/>
            </a:pPr>
            <a:r>
              <a:rPr lang="en-US" altLang="zh-CN" sz="2000" dirty="0"/>
              <a:t>TELNET</a:t>
            </a:r>
            <a:r>
              <a:rPr lang="zh-CN" altLang="en-US" sz="2000" dirty="0"/>
              <a:t>也使用客户</a:t>
            </a:r>
            <a:r>
              <a:rPr lang="en-US" altLang="zh-CN" sz="2000" dirty="0"/>
              <a:t>/</a:t>
            </a:r>
            <a:r>
              <a:rPr lang="zh-CN" altLang="en-US" sz="2000" dirty="0"/>
              <a:t>服务器方式。在本地系统运行</a:t>
            </a:r>
            <a:r>
              <a:rPr lang="en-US" altLang="zh-CN" sz="2000" dirty="0"/>
              <a:t>TELNET</a:t>
            </a:r>
            <a:r>
              <a:rPr lang="zh-CN" altLang="en-US" sz="2000" dirty="0"/>
              <a:t>客户进程，而在远程主机则运行</a:t>
            </a:r>
            <a:r>
              <a:rPr lang="en-US" altLang="zh-CN" sz="2000" dirty="0"/>
              <a:t>TELNET</a:t>
            </a:r>
            <a:r>
              <a:rPr lang="zh-CN" altLang="en-US" sz="2000" dirty="0"/>
              <a:t>服务器进程</a:t>
            </a:r>
            <a:r>
              <a:rPr lang="zh-CN" altLang="en-US" sz="2000" dirty="0" smtClean="0"/>
              <a:t>。</a:t>
            </a:r>
            <a:endParaRPr lang="zh-CN" altLang="en-US" sz="2000" dirty="0"/>
          </a:p>
        </p:txBody>
      </p:sp>
      <p:sp>
        <p:nvSpPr>
          <p:cNvPr id="5" name="页脚占位符 4"/>
          <p:cNvSpPr>
            <a:spLocks noGrp="1"/>
          </p:cNvSpPr>
          <p:nvPr>
            <p:ph type="ftr" sz="quarter" idx="11"/>
          </p:nvPr>
        </p:nvSpPr>
        <p:spPr/>
        <p:txBody>
          <a:bodyPr/>
          <a:lstStyle/>
          <a:p>
            <a:r>
              <a:rPr lang="zh-CN" altLang="en-US" dirty="0"/>
              <a:t>课件制作人</a:t>
            </a:r>
            <a:r>
              <a:rPr lang="zh-CN" altLang="en-US" dirty="0" smtClean="0"/>
              <a:t>：</a:t>
            </a:r>
            <a:r>
              <a:rPr lang="zh-CN" altLang="en-US" dirty="0"/>
              <a:t>谢</a:t>
            </a:r>
            <a:r>
              <a:rPr lang="zh-CN" altLang="en-US" dirty="0" smtClean="0"/>
              <a:t>钧  谢</a:t>
            </a:r>
            <a:r>
              <a:rPr lang="zh-CN" altLang="en-US" dirty="0"/>
              <a:t>希仁</a:t>
            </a:r>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Tree>
    <p:extLst>
      <p:ext uri="{BB962C8B-B14F-4D97-AF65-F5344CB8AC3E}">
        <p14:creationId xmlns:p14="http://schemas.microsoft.com/office/powerpoint/2010/main" val="3393239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9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92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92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92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zh-CN" altLang="en-US" dirty="0"/>
              <a:t>通过网络登录到远程主机</a:t>
            </a:r>
          </a:p>
        </p:txBody>
      </p:sp>
      <p:sp>
        <p:nvSpPr>
          <p:cNvPr id="6"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
        <p:nvSpPr>
          <p:cNvPr id="2" name="Rectangle 2"/>
          <p:cNvSpPr>
            <a:spLocks noChangeArrowheads="1"/>
          </p:cNvSpPr>
          <p:nvPr/>
        </p:nvSpPr>
        <p:spPr bwMode="auto">
          <a:xfrm>
            <a:off x="1527176"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1527176"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AutoShape 36"/>
          <p:cNvSpPr>
            <a:spLocks noChangeArrowheads="1"/>
          </p:cNvSpPr>
          <p:nvPr/>
        </p:nvSpPr>
        <p:spPr bwMode="auto">
          <a:xfrm>
            <a:off x="3818283" y="2539038"/>
            <a:ext cx="3974538" cy="365958"/>
          </a:xfrm>
          <a:prstGeom prst="leftRightArrow">
            <a:avLst>
              <a:gd name="adj1" fmla="val 61111"/>
              <a:gd name="adj2" fmla="val 267224"/>
            </a:avLst>
          </a:prstGeom>
          <a:solidFill>
            <a:srgbClr val="FFC000"/>
          </a:solidFill>
          <a:ln w="9525">
            <a:noFill/>
            <a:miter lim="800000"/>
            <a:headEnd/>
            <a:tailEnd/>
          </a:ln>
          <a:effectLst/>
          <a:extLst/>
        </p:spPr>
        <p:txBody>
          <a:bodyPr wrap="none" anchor="ctr"/>
          <a:lstStyle/>
          <a:p>
            <a:pPr fontAlgn="auto">
              <a:spcBef>
                <a:spcPts val="0"/>
              </a:spcBef>
              <a:spcAft>
                <a:spcPts val="0"/>
              </a:spcAft>
              <a:defRPr/>
            </a:pPr>
            <a:endParaRPr kumimoji="0" lang="zh-CN" altLang="en-US" sz="2000" kern="0">
              <a:solidFill>
                <a:schemeClr val="tx1">
                  <a:lumMod val="65000"/>
                  <a:lumOff val="35000"/>
                </a:schemeClr>
              </a:solidFill>
              <a:latin typeface="+mn-lt"/>
              <a:ea typeface="+mn-ea"/>
            </a:endParaRPr>
          </a:p>
        </p:txBody>
      </p:sp>
      <p:sp>
        <p:nvSpPr>
          <p:cNvPr id="10" name="圆角矩形标注 3"/>
          <p:cNvSpPr>
            <a:spLocks noChangeArrowheads="1"/>
          </p:cNvSpPr>
          <p:nvPr/>
        </p:nvSpPr>
        <p:spPr bwMode="auto">
          <a:xfrm>
            <a:off x="5191184" y="3326404"/>
            <a:ext cx="2080422" cy="485728"/>
          </a:xfrm>
          <a:prstGeom prst="wedgeRoundRectCallout">
            <a:avLst>
              <a:gd name="adj1" fmla="val -38495"/>
              <a:gd name="adj2" fmla="val -174963"/>
              <a:gd name="adj3" fmla="val 16667"/>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solidFill>
                <a:schemeClr val="tx1">
                  <a:lumMod val="65000"/>
                  <a:lumOff val="35000"/>
                </a:schemeClr>
              </a:solidFill>
              <a:latin typeface="+mn-lt"/>
              <a:ea typeface="+mn-ea"/>
            </a:endParaRPr>
          </a:p>
        </p:txBody>
      </p:sp>
      <p:sp>
        <p:nvSpPr>
          <p:cNvPr id="11" name="AutoShape 93"/>
          <p:cNvSpPr>
            <a:spLocks noChangeArrowheads="1"/>
          </p:cNvSpPr>
          <p:nvPr/>
        </p:nvSpPr>
        <p:spPr bwMode="auto">
          <a:xfrm>
            <a:off x="2443164" y="2297283"/>
            <a:ext cx="1308581" cy="802892"/>
          </a:xfrm>
          <a:prstGeom prst="roundRect">
            <a:avLst>
              <a:gd name="adj" fmla="val 16667"/>
            </a:avLst>
          </a:prstGeom>
          <a:solidFill>
            <a:srgbClr val="00B0F0"/>
          </a:solidFill>
          <a:ln w="9525">
            <a:noFill/>
            <a:round/>
            <a:headEnd/>
            <a:tailEnd/>
          </a:ln>
          <a:effectLst>
            <a:outerShdw dist="35921" dir="2700000" algn="ctr" rotWithShape="0">
              <a:schemeClr val="bg2"/>
            </a:outerShdw>
          </a:effectLst>
        </p:spPr>
        <p:txBody>
          <a:bodyPr wrap="none" anchor="ctr"/>
          <a:lstStyle/>
          <a:p>
            <a:pPr algn="ctr">
              <a:defRPr/>
            </a:pPr>
            <a:r>
              <a:rPr lang="en-US" altLang="zh-CN" sz="2000" dirty="0">
                <a:latin typeface="+mn-lt"/>
                <a:ea typeface="+mn-ea"/>
              </a:rPr>
              <a:t>TELNET</a:t>
            </a:r>
          </a:p>
          <a:p>
            <a:pPr algn="ctr">
              <a:defRPr/>
            </a:pPr>
            <a:r>
              <a:rPr lang="zh-CN" altLang="en-US" sz="2000" dirty="0">
                <a:latin typeface="+mn-lt"/>
                <a:ea typeface="+mn-ea"/>
              </a:rPr>
              <a:t>客户进程</a:t>
            </a:r>
          </a:p>
        </p:txBody>
      </p:sp>
      <p:sp>
        <p:nvSpPr>
          <p:cNvPr id="12" name="AutoShape 91"/>
          <p:cNvSpPr>
            <a:spLocks noChangeArrowheads="1"/>
          </p:cNvSpPr>
          <p:nvPr/>
        </p:nvSpPr>
        <p:spPr bwMode="auto">
          <a:xfrm>
            <a:off x="7810564" y="2326116"/>
            <a:ext cx="1304145" cy="774058"/>
          </a:xfrm>
          <a:prstGeom prst="roundRect">
            <a:avLst>
              <a:gd name="adj" fmla="val 16667"/>
            </a:avLst>
          </a:prstGeom>
          <a:solidFill>
            <a:srgbClr val="00B0F0"/>
          </a:solidFill>
          <a:ln w="9525">
            <a:noFill/>
            <a:round/>
            <a:headEnd/>
            <a:tailEnd/>
          </a:ln>
          <a:effectLst>
            <a:outerShdw dist="35921" dir="2700000" algn="ctr" rotWithShape="0">
              <a:schemeClr val="bg2"/>
            </a:outerShdw>
          </a:effectLst>
        </p:spPr>
        <p:txBody>
          <a:bodyPr wrap="none" anchor="ctr"/>
          <a:lstStyle/>
          <a:p>
            <a:pPr algn="ctr">
              <a:defRPr/>
            </a:pPr>
            <a:r>
              <a:rPr lang="en-US" altLang="zh-CN" sz="2000">
                <a:latin typeface="+mn-lt"/>
                <a:ea typeface="+mn-ea"/>
              </a:rPr>
              <a:t>TELNET</a:t>
            </a:r>
          </a:p>
          <a:p>
            <a:pPr algn="ctr">
              <a:defRPr/>
            </a:pPr>
            <a:r>
              <a:rPr lang="zh-CN" altLang="en-US" sz="2000">
                <a:latin typeface="+mn-lt"/>
                <a:ea typeface="+mn-ea"/>
              </a:rPr>
              <a:t>服务器</a:t>
            </a:r>
          </a:p>
        </p:txBody>
      </p:sp>
      <p:sp>
        <p:nvSpPr>
          <p:cNvPr id="13" name="Text Box 59"/>
          <p:cNvSpPr txBox="1">
            <a:spLocks noChangeArrowheads="1"/>
          </p:cNvSpPr>
          <p:nvPr/>
        </p:nvSpPr>
        <p:spPr bwMode="auto">
          <a:xfrm>
            <a:off x="3099673" y="4870086"/>
            <a:ext cx="1847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000">
              <a:solidFill>
                <a:schemeClr val="tx1">
                  <a:lumMod val="65000"/>
                  <a:lumOff val="35000"/>
                </a:schemeClr>
              </a:solidFill>
              <a:latin typeface="+mn-lt"/>
              <a:ea typeface="+mn-ea"/>
            </a:endParaRPr>
          </a:p>
        </p:txBody>
      </p:sp>
      <p:sp>
        <p:nvSpPr>
          <p:cNvPr id="14" name="Rectangle 67"/>
          <p:cNvSpPr>
            <a:spLocks noChangeArrowheads="1"/>
          </p:cNvSpPr>
          <p:nvPr/>
        </p:nvSpPr>
        <p:spPr bwMode="auto">
          <a:xfrm>
            <a:off x="1722335" y="3275392"/>
            <a:ext cx="2834520" cy="1960654"/>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 </a:t>
            </a:r>
          </a:p>
        </p:txBody>
      </p:sp>
      <p:sp>
        <p:nvSpPr>
          <p:cNvPr id="15" name="Text Box 86"/>
          <p:cNvSpPr txBox="1">
            <a:spLocks noChangeArrowheads="1"/>
          </p:cNvSpPr>
          <p:nvPr/>
        </p:nvSpPr>
        <p:spPr bwMode="auto">
          <a:xfrm>
            <a:off x="1731207" y="3324187"/>
            <a:ext cx="88717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操作系统</a:t>
            </a:r>
          </a:p>
        </p:txBody>
      </p:sp>
      <p:sp>
        <p:nvSpPr>
          <p:cNvPr id="16" name="Rectangle 103"/>
          <p:cNvSpPr>
            <a:spLocks noChangeArrowheads="1"/>
          </p:cNvSpPr>
          <p:nvPr/>
        </p:nvSpPr>
        <p:spPr bwMode="auto">
          <a:xfrm>
            <a:off x="1895334" y="4206924"/>
            <a:ext cx="1140018" cy="769622"/>
          </a:xfrm>
          <a:prstGeom prst="rect">
            <a:avLst/>
          </a:prstGeom>
          <a:solidFill>
            <a:srgbClr val="92D050"/>
          </a:solidFill>
          <a:ln>
            <a:noFill/>
            <a:headEnd/>
            <a:tailEnd/>
          </a:ln>
          <a:effectLst/>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zh-CN" altLang="en-US" sz="2000" dirty="0">
                <a:solidFill>
                  <a:schemeClr val="tx1"/>
                </a:solidFill>
              </a:rPr>
              <a:t>终端驱</a:t>
            </a:r>
            <a:endParaRPr lang="en-US" altLang="zh-CN" sz="2000" dirty="0">
              <a:solidFill>
                <a:schemeClr val="tx1"/>
              </a:solidFill>
            </a:endParaRPr>
          </a:p>
          <a:p>
            <a:pPr algn="ctr">
              <a:defRPr/>
            </a:pPr>
            <a:r>
              <a:rPr lang="zh-CN" altLang="en-US" sz="2000" dirty="0">
                <a:solidFill>
                  <a:schemeClr val="tx1"/>
                </a:solidFill>
              </a:rPr>
              <a:t>动程序</a:t>
            </a:r>
          </a:p>
        </p:txBody>
      </p:sp>
      <p:sp>
        <p:nvSpPr>
          <p:cNvPr id="17" name="Line 228"/>
          <p:cNvSpPr>
            <a:spLocks noChangeShapeType="1"/>
          </p:cNvSpPr>
          <p:nvPr/>
        </p:nvSpPr>
        <p:spPr bwMode="auto">
          <a:xfrm flipV="1">
            <a:off x="2465343" y="3100175"/>
            <a:ext cx="570008" cy="1106750"/>
          </a:xfrm>
          <a:prstGeom prst="line">
            <a:avLst/>
          </a:prstGeom>
          <a:noFill/>
          <a:ln w="19050" algn="ctr">
            <a:solidFill>
              <a:srgbClr val="0070C0"/>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grpSp>
        <p:nvGrpSpPr>
          <p:cNvPr id="18" name="组合 162"/>
          <p:cNvGrpSpPr>
            <a:grpSpLocks/>
          </p:cNvGrpSpPr>
          <p:nvPr/>
        </p:nvGrpSpPr>
        <p:grpSpPr bwMode="auto">
          <a:xfrm>
            <a:off x="968237" y="4976547"/>
            <a:ext cx="1497106" cy="567791"/>
            <a:chOff x="1290074" y="5456404"/>
            <a:chExt cx="1752364" cy="708900"/>
          </a:xfrm>
        </p:grpSpPr>
        <p:cxnSp>
          <p:nvCxnSpPr>
            <p:cNvPr id="19" name="直接连接符 163"/>
            <p:cNvCxnSpPr>
              <a:cxnSpLocks noChangeShapeType="1"/>
            </p:cNvCxnSpPr>
            <p:nvPr/>
          </p:nvCxnSpPr>
          <p:spPr bwMode="auto">
            <a:xfrm>
              <a:off x="1290074" y="5860451"/>
              <a:ext cx="0" cy="304853"/>
            </a:xfrm>
            <a:prstGeom prst="line">
              <a:avLst/>
            </a:prstGeom>
            <a:noFill/>
            <a:ln w="1905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64"/>
            <p:cNvCxnSpPr>
              <a:cxnSpLocks noChangeShapeType="1"/>
            </p:cNvCxnSpPr>
            <p:nvPr/>
          </p:nvCxnSpPr>
          <p:spPr bwMode="auto">
            <a:xfrm>
              <a:off x="1296525" y="6165304"/>
              <a:ext cx="1745913" cy="0"/>
            </a:xfrm>
            <a:prstGeom prst="line">
              <a:avLst/>
            </a:prstGeom>
            <a:noFill/>
            <a:ln w="1905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165"/>
            <p:cNvCxnSpPr>
              <a:cxnSpLocks noChangeShapeType="1"/>
            </p:cNvCxnSpPr>
            <p:nvPr/>
          </p:nvCxnSpPr>
          <p:spPr bwMode="auto">
            <a:xfrm flipV="1">
              <a:off x="3042438" y="5456404"/>
              <a:ext cx="0" cy="708900"/>
            </a:xfrm>
            <a:prstGeom prst="line">
              <a:avLst/>
            </a:prstGeom>
            <a:noFill/>
            <a:ln w="19050" algn="ctr">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 name="Rectangle 67"/>
          <p:cNvSpPr>
            <a:spLocks noChangeArrowheads="1"/>
          </p:cNvSpPr>
          <p:nvPr/>
        </p:nvSpPr>
        <p:spPr bwMode="auto">
          <a:xfrm>
            <a:off x="9263310" y="2303937"/>
            <a:ext cx="2129217" cy="864994"/>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 </a:t>
            </a:r>
          </a:p>
        </p:txBody>
      </p:sp>
      <p:sp>
        <p:nvSpPr>
          <p:cNvPr id="52" name="Rectangle 67"/>
          <p:cNvSpPr>
            <a:spLocks noChangeArrowheads="1"/>
          </p:cNvSpPr>
          <p:nvPr/>
        </p:nvSpPr>
        <p:spPr bwMode="auto">
          <a:xfrm>
            <a:off x="7775077" y="3268738"/>
            <a:ext cx="3617450" cy="196287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 </a:t>
            </a:r>
          </a:p>
        </p:txBody>
      </p:sp>
      <p:sp>
        <p:nvSpPr>
          <p:cNvPr id="53" name="Text Box 85"/>
          <p:cNvSpPr txBox="1">
            <a:spLocks noChangeArrowheads="1"/>
          </p:cNvSpPr>
          <p:nvPr/>
        </p:nvSpPr>
        <p:spPr bwMode="auto">
          <a:xfrm>
            <a:off x="9729077" y="184482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应用程序</a:t>
            </a:r>
          </a:p>
        </p:txBody>
      </p:sp>
      <p:sp>
        <p:nvSpPr>
          <p:cNvPr id="54" name="Text Box 86"/>
          <p:cNvSpPr txBox="1">
            <a:spLocks noChangeArrowheads="1"/>
          </p:cNvSpPr>
          <p:nvPr/>
        </p:nvSpPr>
        <p:spPr bwMode="auto">
          <a:xfrm>
            <a:off x="8881826" y="4794676"/>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操作系统</a:t>
            </a:r>
          </a:p>
        </p:txBody>
      </p:sp>
      <p:sp>
        <p:nvSpPr>
          <p:cNvPr id="55" name="Rectangle 103"/>
          <p:cNvSpPr>
            <a:spLocks noChangeArrowheads="1"/>
          </p:cNvSpPr>
          <p:nvPr/>
        </p:nvSpPr>
        <p:spPr bwMode="auto">
          <a:xfrm>
            <a:off x="7954729" y="4007310"/>
            <a:ext cx="1140018" cy="769622"/>
          </a:xfrm>
          <a:prstGeom prst="rect">
            <a:avLst/>
          </a:prstGeom>
          <a:solidFill>
            <a:srgbClr val="92D050"/>
          </a:solidFill>
          <a:ln>
            <a:noFill/>
            <a:headEnd/>
            <a:tailEnd/>
          </a:ln>
          <a:effec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CN" sz="2000" dirty="0">
                <a:solidFill>
                  <a:schemeClr val="tx1"/>
                </a:solidFill>
              </a:rPr>
              <a:t>TCP/IP</a:t>
            </a:r>
          </a:p>
          <a:p>
            <a:pPr algn="ctr"/>
            <a:r>
              <a:rPr lang="zh-CN" altLang="en-US" sz="2000" dirty="0">
                <a:solidFill>
                  <a:schemeClr val="tx1"/>
                </a:solidFill>
              </a:rPr>
              <a:t>协议栈</a:t>
            </a:r>
          </a:p>
        </p:txBody>
      </p:sp>
      <p:sp>
        <p:nvSpPr>
          <p:cNvPr id="56" name="Line 228"/>
          <p:cNvSpPr>
            <a:spLocks noChangeShapeType="1"/>
          </p:cNvSpPr>
          <p:nvPr/>
        </p:nvSpPr>
        <p:spPr bwMode="auto">
          <a:xfrm flipH="1" flipV="1">
            <a:off x="9593783" y="3029201"/>
            <a:ext cx="554483" cy="993634"/>
          </a:xfrm>
          <a:prstGeom prst="line">
            <a:avLst/>
          </a:prstGeom>
          <a:noFill/>
          <a:ln w="19050" algn="ctr">
            <a:solidFill>
              <a:srgbClr val="0070C0"/>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grpSp>
        <p:nvGrpSpPr>
          <p:cNvPr id="57" name="组合 206"/>
          <p:cNvGrpSpPr>
            <a:grpSpLocks/>
          </p:cNvGrpSpPr>
          <p:nvPr/>
        </p:nvGrpSpPr>
        <p:grpSpPr bwMode="auto">
          <a:xfrm>
            <a:off x="9387515" y="2456974"/>
            <a:ext cx="383703" cy="565574"/>
            <a:chOff x="5281614" y="4832765"/>
            <a:chExt cx="274134" cy="405141"/>
          </a:xfrm>
          <a:solidFill>
            <a:srgbClr val="FFC000"/>
          </a:solidFill>
        </p:grpSpPr>
        <p:sp>
          <p:nvSpPr>
            <p:cNvPr id="58" name="矩形 57"/>
            <p:cNvSpPr/>
            <p:nvPr/>
          </p:nvSpPr>
          <p:spPr bwMode="auto">
            <a:xfrm>
              <a:off x="5281614" y="4832765"/>
              <a:ext cx="274134" cy="405141"/>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zh-CN" altLang="en-US" sz="2000">
                <a:solidFill>
                  <a:schemeClr val="tx1">
                    <a:lumMod val="65000"/>
                    <a:lumOff val="35000"/>
                  </a:schemeClr>
                </a:solidFill>
                <a:latin typeface="+mn-lt"/>
                <a:ea typeface="+mn-ea"/>
              </a:endParaRPr>
            </a:p>
          </p:txBody>
        </p:sp>
        <p:grpSp>
          <p:nvGrpSpPr>
            <p:cNvPr id="59" name="组合 208"/>
            <p:cNvGrpSpPr>
              <a:grpSpLocks/>
            </p:cNvGrpSpPr>
            <p:nvPr/>
          </p:nvGrpSpPr>
          <p:grpSpPr bwMode="auto">
            <a:xfrm>
              <a:off x="5332560" y="4917232"/>
              <a:ext cx="193617" cy="255376"/>
              <a:chOff x="6096145" y="4895395"/>
              <a:chExt cx="384824" cy="408961"/>
            </a:xfrm>
            <a:grpFill/>
          </p:grpSpPr>
          <p:cxnSp>
            <p:nvCxnSpPr>
              <p:cNvPr id="60" name="直接连接符 209"/>
              <p:cNvCxnSpPr>
                <a:cxnSpLocks noChangeShapeType="1"/>
              </p:cNvCxnSpPr>
              <p:nvPr/>
            </p:nvCxnSpPr>
            <p:spPr bwMode="auto">
              <a:xfrm>
                <a:off x="6096145" y="4895395"/>
                <a:ext cx="276055"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210"/>
              <p:cNvCxnSpPr>
                <a:cxnSpLocks noChangeShapeType="1"/>
              </p:cNvCxnSpPr>
              <p:nvPr/>
            </p:nvCxnSpPr>
            <p:spPr bwMode="auto">
              <a:xfrm>
                <a:off x="6096145" y="4997635"/>
                <a:ext cx="384824"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211"/>
              <p:cNvCxnSpPr>
                <a:cxnSpLocks noChangeShapeType="1"/>
              </p:cNvCxnSpPr>
              <p:nvPr/>
            </p:nvCxnSpPr>
            <p:spPr bwMode="auto">
              <a:xfrm>
                <a:off x="6096145" y="5099875"/>
                <a:ext cx="276055"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212"/>
              <p:cNvCxnSpPr>
                <a:cxnSpLocks noChangeShapeType="1"/>
              </p:cNvCxnSpPr>
              <p:nvPr/>
            </p:nvCxnSpPr>
            <p:spPr bwMode="auto">
              <a:xfrm>
                <a:off x="6096145" y="5202115"/>
                <a:ext cx="276055"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213"/>
              <p:cNvCxnSpPr>
                <a:cxnSpLocks noChangeShapeType="1"/>
              </p:cNvCxnSpPr>
              <p:nvPr/>
            </p:nvCxnSpPr>
            <p:spPr bwMode="auto">
              <a:xfrm>
                <a:off x="6096145" y="5304356"/>
                <a:ext cx="384824"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65" name="组合 214"/>
          <p:cNvGrpSpPr>
            <a:grpSpLocks/>
          </p:cNvGrpSpPr>
          <p:nvPr/>
        </p:nvGrpSpPr>
        <p:grpSpPr bwMode="auto">
          <a:xfrm>
            <a:off x="9884332" y="2463628"/>
            <a:ext cx="383703" cy="565572"/>
            <a:chOff x="5281614" y="4832765"/>
            <a:chExt cx="274134" cy="405141"/>
          </a:xfrm>
          <a:solidFill>
            <a:srgbClr val="FFC000"/>
          </a:solidFill>
        </p:grpSpPr>
        <p:sp>
          <p:nvSpPr>
            <p:cNvPr id="66" name="矩形 65"/>
            <p:cNvSpPr/>
            <p:nvPr/>
          </p:nvSpPr>
          <p:spPr bwMode="auto">
            <a:xfrm>
              <a:off x="5281614" y="4832765"/>
              <a:ext cx="274134" cy="405141"/>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zh-CN" altLang="en-US" sz="2000">
                <a:solidFill>
                  <a:schemeClr val="tx1">
                    <a:lumMod val="65000"/>
                    <a:lumOff val="35000"/>
                  </a:schemeClr>
                </a:solidFill>
                <a:latin typeface="+mn-lt"/>
                <a:ea typeface="+mn-ea"/>
              </a:endParaRPr>
            </a:p>
          </p:txBody>
        </p:sp>
        <p:grpSp>
          <p:nvGrpSpPr>
            <p:cNvPr id="67" name="组合 216"/>
            <p:cNvGrpSpPr>
              <a:grpSpLocks/>
            </p:cNvGrpSpPr>
            <p:nvPr/>
          </p:nvGrpSpPr>
          <p:grpSpPr bwMode="auto">
            <a:xfrm>
              <a:off x="5332560" y="4917232"/>
              <a:ext cx="193617" cy="255376"/>
              <a:chOff x="6096145" y="4895395"/>
              <a:chExt cx="384824" cy="408961"/>
            </a:xfrm>
            <a:grpFill/>
          </p:grpSpPr>
          <p:cxnSp>
            <p:nvCxnSpPr>
              <p:cNvPr id="68" name="直接连接符 217"/>
              <p:cNvCxnSpPr>
                <a:cxnSpLocks noChangeShapeType="1"/>
              </p:cNvCxnSpPr>
              <p:nvPr/>
            </p:nvCxnSpPr>
            <p:spPr bwMode="auto">
              <a:xfrm>
                <a:off x="6096145" y="4895395"/>
                <a:ext cx="276055"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218"/>
              <p:cNvCxnSpPr>
                <a:cxnSpLocks noChangeShapeType="1"/>
              </p:cNvCxnSpPr>
              <p:nvPr/>
            </p:nvCxnSpPr>
            <p:spPr bwMode="auto">
              <a:xfrm>
                <a:off x="6096145" y="4997635"/>
                <a:ext cx="384824"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219"/>
              <p:cNvCxnSpPr>
                <a:cxnSpLocks noChangeShapeType="1"/>
              </p:cNvCxnSpPr>
              <p:nvPr/>
            </p:nvCxnSpPr>
            <p:spPr bwMode="auto">
              <a:xfrm>
                <a:off x="6096145" y="5099875"/>
                <a:ext cx="276055"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连接符 220"/>
              <p:cNvCxnSpPr>
                <a:cxnSpLocks noChangeShapeType="1"/>
              </p:cNvCxnSpPr>
              <p:nvPr/>
            </p:nvCxnSpPr>
            <p:spPr bwMode="auto">
              <a:xfrm>
                <a:off x="6096145" y="5202115"/>
                <a:ext cx="276055"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连接符 221"/>
              <p:cNvCxnSpPr>
                <a:cxnSpLocks noChangeShapeType="1"/>
              </p:cNvCxnSpPr>
              <p:nvPr/>
            </p:nvCxnSpPr>
            <p:spPr bwMode="auto">
              <a:xfrm>
                <a:off x="6096145" y="5304356"/>
                <a:ext cx="384824"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73" name="组合 222"/>
          <p:cNvGrpSpPr>
            <a:grpSpLocks/>
          </p:cNvGrpSpPr>
          <p:nvPr/>
        </p:nvGrpSpPr>
        <p:grpSpPr bwMode="auto">
          <a:xfrm>
            <a:off x="10891274" y="2463628"/>
            <a:ext cx="381485" cy="565572"/>
            <a:chOff x="5281614" y="4832765"/>
            <a:chExt cx="274134" cy="405141"/>
          </a:xfrm>
          <a:solidFill>
            <a:srgbClr val="FFC000"/>
          </a:solidFill>
        </p:grpSpPr>
        <p:sp>
          <p:nvSpPr>
            <p:cNvPr id="74" name="矩形 73"/>
            <p:cNvSpPr/>
            <p:nvPr/>
          </p:nvSpPr>
          <p:spPr bwMode="auto">
            <a:xfrm>
              <a:off x="5281614" y="4832765"/>
              <a:ext cx="274134" cy="405141"/>
            </a:xfrm>
            <a:prstGeom prst="rect">
              <a:avLst/>
            </a:prstGeom>
            <a:grpFill/>
            <a:ln w="9525" cap="flat" cmpd="sng" algn="ctr">
              <a:solidFill>
                <a:schemeClr val="tx1"/>
              </a:solidFill>
              <a:prstDash val="solid"/>
              <a:round/>
              <a:headEnd type="none" w="med" len="med"/>
              <a:tailEnd type="none" w="med" len="med"/>
            </a:ln>
            <a:effectLst/>
          </p:spPr>
          <p:txBody>
            <a:bodyPr/>
            <a:lstStyle/>
            <a:p>
              <a:pPr>
                <a:defRPr/>
              </a:pPr>
              <a:endParaRPr lang="zh-CN" altLang="en-US" sz="2000">
                <a:solidFill>
                  <a:schemeClr val="tx1">
                    <a:lumMod val="65000"/>
                    <a:lumOff val="35000"/>
                  </a:schemeClr>
                </a:solidFill>
                <a:latin typeface="+mn-lt"/>
                <a:ea typeface="+mn-ea"/>
              </a:endParaRPr>
            </a:p>
          </p:txBody>
        </p:sp>
        <p:grpSp>
          <p:nvGrpSpPr>
            <p:cNvPr id="75" name="组合 224"/>
            <p:cNvGrpSpPr>
              <a:grpSpLocks/>
            </p:cNvGrpSpPr>
            <p:nvPr/>
          </p:nvGrpSpPr>
          <p:grpSpPr bwMode="auto">
            <a:xfrm>
              <a:off x="5332560" y="4917232"/>
              <a:ext cx="193617" cy="255376"/>
              <a:chOff x="6096145" y="4895395"/>
              <a:chExt cx="384824" cy="408961"/>
            </a:xfrm>
            <a:grpFill/>
          </p:grpSpPr>
          <p:cxnSp>
            <p:nvCxnSpPr>
              <p:cNvPr id="76" name="直接连接符 225"/>
              <p:cNvCxnSpPr>
                <a:cxnSpLocks noChangeShapeType="1"/>
              </p:cNvCxnSpPr>
              <p:nvPr/>
            </p:nvCxnSpPr>
            <p:spPr bwMode="auto">
              <a:xfrm>
                <a:off x="6096145" y="4895395"/>
                <a:ext cx="276055"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连接符 226"/>
              <p:cNvCxnSpPr>
                <a:cxnSpLocks noChangeShapeType="1"/>
              </p:cNvCxnSpPr>
              <p:nvPr/>
            </p:nvCxnSpPr>
            <p:spPr bwMode="auto">
              <a:xfrm>
                <a:off x="6096145" y="4997635"/>
                <a:ext cx="384824"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连接符 227"/>
              <p:cNvCxnSpPr>
                <a:cxnSpLocks noChangeShapeType="1"/>
              </p:cNvCxnSpPr>
              <p:nvPr/>
            </p:nvCxnSpPr>
            <p:spPr bwMode="auto">
              <a:xfrm>
                <a:off x="6096145" y="5099875"/>
                <a:ext cx="276055"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接连接符 228"/>
              <p:cNvCxnSpPr>
                <a:cxnSpLocks noChangeShapeType="1"/>
              </p:cNvCxnSpPr>
              <p:nvPr/>
            </p:nvCxnSpPr>
            <p:spPr bwMode="auto">
              <a:xfrm>
                <a:off x="6096145" y="5202115"/>
                <a:ext cx="276055"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接连接符 229"/>
              <p:cNvCxnSpPr>
                <a:cxnSpLocks noChangeShapeType="1"/>
              </p:cNvCxnSpPr>
              <p:nvPr/>
            </p:nvCxnSpPr>
            <p:spPr bwMode="auto">
              <a:xfrm>
                <a:off x="6096145" y="5304356"/>
                <a:ext cx="384824" cy="0"/>
              </a:xfrm>
              <a:prstGeom prst="line">
                <a:avLst/>
              </a:prstGeom>
              <a:grp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81" name="TextBox 230"/>
          <p:cNvSpPr txBox="1">
            <a:spLocks noChangeArrowheads="1"/>
          </p:cNvSpPr>
          <p:nvPr/>
        </p:nvSpPr>
        <p:spPr bwMode="auto">
          <a:xfrm>
            <a:off x="10254728" y="2603357"/>
            <a:ext cx="503470" cy="32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ts val="600"/>
              </a:lnSpc>
            </a:pPr>
            <a:r>
              <a:rPr lang="en-US" altLang="zh-CN" sz="2000" b="1">
                <a:solidFill>
                  <a:schemeClr val="tx1">
                    <a:lumMod val="65000"/>
                    <a:lumOff val="35000"/>
                  </a:schemeClr>
                </a:solidFill>
                <a:latin typeface="+mn-lt"/>
                <a:ea typeface="+mn-ea"/>
              </a:rPr>
              <a:t>…</a:t>
            </a:r>
            <a:endParaRPr lang="zh-CN" altLang="en-US" sz="2000" b="1">
              <a:solidFill>
                <a:schemeClr val="tx1">
                  <a:lumMod val="65000"/>
                  <a:lumOff val="35000"/>
                </a:schemeClr>
              </a:solidFill>
              <a:latin typeface="+mn-lt"/>
              <a:ea typeface="+mn-ea"/>
            </a:endParaRPr>
          </a:p>
        </p:txBody>
      </p:sp>
      <p:grpSp>
        <p:nvGrpSpPr>
          <p:cNvPr id="82" name="组合 231"/>
          <p:cNvGrpSpPr>
            <a:grpSpLocks/>
          </p:cNvGrpSpPr>
          <p:nvPr/>
        </p:nvGrpSpPr>
        <p:grpSpPr bwMode="auto">
          <a:xfrm>
            <a:off x="3860423" y="4776933"/>
            <a:ext cx="4664316" cy="762969"/>
            <a:chOff x="1289610" y="5456404"/>
            <a:chExt cx="1752828" cy="708900"/>
          </a:xfrm>
        </p:grpSpPr>
        <p:cxnSp>
          <p:nvCxnSpPr>
            <p:cNvPr id="83" name="直接连接符 232"/>
            <p:cNvCxnSpPr>
              <a:cxnSpLocks noChangeShapeType="1"/>
            </p:cNvCxnSpPr>
            <p:nvPr/>
          </p:nvCxnSpPr>
          <p:spPr bwMode="auto">
            <a:xfrm>
              <a:off x="1289610" y="5656838"/>
              <a:ext cx="464" cy="508466"/>
            </a:xfrm>
            <a:prstGeom prst="line">
              <a:avLst/>
            </a:prstGeom>
            <a:noFill/>
            <a:ln w="1905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连接符 233"/>
            <p:cNvCxnSpPr>
              <a:cxnSpLocks noChangeShapeType="1"/>
            </p:cNvCxnSpPr>
            <p:nvPr/>
          </p:nvCxnSpPr>
          <p:spPr bwMode="auto">
            <a:xfrm>
              <a:off x="1296525" y="6165304"/>
              <a:ext cx="1745913" cy="0"/>
            </a:xfrm>
            <a:prstGeom prst="line">
              <a:avLst/>
            </a:prstGeom>
            <a:noFill/>
            <a:ln w="19050"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连接符 234"/>
            <p:cNvCxnSpPr>
              <a:cxnSpLocks noChangeShapeType="1"/>
            </p:cNvCxnSpPr>
            <p:nvPr/>
          </p:nvCxnSpPr>
          <p:spPr bwMode="auto">
            <a:xfrm flipV="1">
              <a:off x="3042438" y="5456404"/>
              <a:ext cx="0" cy="708900"/>
            </a:xfrm>
            <a:prstGeom prst="line">
              <a:avLst/>
            </a:prstGeom>
            <a:noFill/>
            <a:ln w="19050" algn="ctr">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6" name="Line 228"/>
          <p:cNvSpPr>
            <a:spLocks noChangeShapeType="1"/>
          </p:cNvSpPr>
          <p:nvPr/>
        </p:nvSpPr>
        <p:spPr bwMode="auto">
          <a:xfrm flipH="1" flipV="1">
            <a:off x="10090600" y="3029201"/>
            <a:ext cx="237318" cy="993634"/>
          </a:xfrm>
          <a:prstGeom prst="line">
            <a:avLst/>
          </a:prstGeom>
          <a:noFill/>
          <a:ln w="19050" algn="ctr">
            <a:solidFill>
              <a:srgbClr val="0070C0"/>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87" name="Line 228"/>
          <p:cNvSpPr>
            <a:spLocks noChangeShapeType="1"/>
          </p:cNvSpPr>
          <p:nvPr/>
        </p:nvSpPr>
        <p:spPr bwMode="auto">
          <a:xfrm flipV="1">
            <a:off x="10556367" y="3040291"/>
            <a:ext cx="525650" cy="967019"/>
          </a:xfrm>
          <a:prstGeom prst="line">
            <a:avLst/>
          </a:prstGeom>
          <a:noFill/>
          <a:ln w="19050" algn="ctr">
            <a:solidFill>
              <a:srgbClr val="0070C0"/>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88" name="TextBox 237"/>
          <p:cNvSpPr txBox="1">
            <a:spLocks noChangeArrowheads="1"/>
          </p:cNvSpPr>
          <p:nvPr/>
        </p:nvSpPr>
        <p:spPr bwMode="auto">
          <a:xfrm>
            <a:off x="10181535" y="3483878"/>
            <a:ext cx="503472" cy="32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ts val="600"/>
              </a:lnSpc>
            </a:pPr>
            <a:r>
              <a:rPr lang="en-US" altLang="zh-CN" sz="2000" b="1">
                <a:solidFill>
                  <a:schemeClr val="tx1">
                    <a:lumMod val="65000"/>
                    <a:lumOff val="35000"/>
                  </a:schemeClr>
                </a:solidFill>
                <a:latin typeface="+mn-lt"/>
                <a:ea typeface="+mn-ea"/>
              </a:rPr>
              <a:t>…</a:t>
            </a:r>
            <a:endParaRPr lang="zh-CN" altLang="en-US" sz="2000" b="1">
              <a:solidFill>
                <a:schemeClr val="tx1">
                  <a:lumMod val="65000"/>
                  <a:lumOff val="35000"/>
                </a:schemeClr>
              </a:solidFill>
              <a:latin typeface="+mn-lt"/>
              <a:ea typeface="+mn-ea"/>
            </a:endParaRPr>
          </a:p>
        </p:txBody>
      </p:sp>
      <p:sp>
        <p:nvSpPr>
          <p:cNvPr id="89" name="Rectangle 103"/>
          <p:cNvSpPr>
            <a:spLocks noChangeArrowheads="1"/>
          </p:cNvSpPr>
          <p:nvPr/>
        </p:nvSpPr>
        <p:spPr bwMode="auto">
          <a:xfrm>
            <a:off x="3290415" y="4206924"/>
            <a:ext cx="1137799" cy="785149"/>
          </a:xfrm>
          <a:prstGeom prst="rect">
            <a:avLst/>
          </a:prstGeom>
          <a:solidFill>
            <a:srgbClr val="92D050"/>
          </a:solidFill>
          <a:ln>
            <a:noFill/>
            <a:headEnd/>
            <a:tailEnd/>
          </a:ln>
          <a:effec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CN" sz="2000" dirty="0">
                <a:solidFill>
                  <a:schemeClr val="tx1"/>
                </a:solidFill>
              </a:rPr>
              <a:t>TCP/IP</a:t>
            </a:r>
          </a:p>
          <a:p>
            <a:pPr algn="ctr"/>
            <a:r>
              <a:rPr lang="zh-CN" altLang="en-US" sz="2000" dirty="0">
                <a:solidFill>
                  <a:schemeClr val="tx1"/>
                </a:solidFill>
              </a:rPr>
              <a:t>协议栈</a:t>
            </a:r>
          </a:p>
        </p:txBody>
      </p:sp>
      <p:sp>
        <p:nvSpPr>
          <p:cNvPr id="90" name="Line 228"/>
          <p:cNvSpPr>
            <a:spLocks noChangeShapeType="1"/>
          </p:cNvSpPr>
          <p:nvPr/>
        </p:nvSpPr>
        <p:spPr bwMode="auto">
          <a:xfrm>
            <a:off x="3228313" y="3100175"/>
            <a:ext cx="632110" cy="1106750"/>
          </a:xfrm>
          <a:prstGeom prst="line">
            <a:avLst/>
          </a:prstGeom>
          <a:noFill/>
          <a:ln w="19050" algn="ctr">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91" name="Rectangle 103"/>
          <p:cNvSpPr>
            <a:spLocks noChangeArrowheads="1"/>
          </p:cNvSpPr>
          <p:nvPr/>
        </p:nvSpPr>
        <p:spPr bwMode="auto">
          <a:xfrm>
            <a:off x="9458489" y="4022835"/>
            <a:ext cx="1632399" cy="771841"/>
          </a:xfrm>
          <a:prstGeom prst="rect">
            <a:avLst/>
          </a:prstGeom>
          <a:solidFill>
            <a:srgbClr val="92D050"/>
          </a:solidFill>
          <a:ln>
            <a:noFill/>
            <a:headEnd/>
            <a:tailEnd/>
          </a:ln>
          <a:effectLst/>
        </p:spPr>
        <p:style>
          <a:lnRef idx="1">
            <a:schemeClr val="accent2"/>
          </a:lnRef>
          <a:fillRef idx="2">
            <a:schemeClr val="accent2"/>
          </a:fillRef>
          <a:effectRef idx="1">
            <a:schemeClr val="accent2"/>
          </a:effectRef>
          <a:fontRef idx="minor">
            <a:schemeClr val="dk1"/>
          </a:fontRef>
        </p:style>
        <p:txBody>
          <a:bodyPr wrap="none" anchor="ctr"/>
          <a:lstStyle/>
          <a:p>
            <a:pPr algn="ctr"/>
            <a:r>
              <a:rPr lang="zh-CN" altLang="en-US" sz="2000" dirty="0">
                <a:solidFill>
                  <a:schemeClr val="tx1"/>
                </a:solidFill>
              </a:rPr>
              <a:t>伪终端</a:t>
            </a:r>
            <a:endParaRPr lang="en-US" altLang="zh-CN" sz="2000" dirty="0">
              <a:solidFill>
                <a:schemeClr val="tx1"/>
              </a:solidFill>
            </a:endParaRPr>
          </a:p>
          <a:p>
            <a:pPr algn="ctr"/>
            <a:r>
              <a:rPr lang="zh-CN" altLang="en-US" sz="2000" dirty="0">
                <a:solidFill>
                  <a:schemeClr val="tx1"/>
                </a:solidFill>
              </a:rPr>
              <a:t>驱动程序</a:t>
            </a:r>
          </a:p>
        </p:txBody>
      </p:sp>
      <p:sp>
        <p:nvSpPr>
          <p:cNvPr id="92" name="Line 228"/>
          <p:cNvSpPr>
            <a:spLocks noChangeShapeType="1"/>
          </p:cNvSpPr>
          <p:nvPr/>
        </p:nvSpPr>
        <p:spPr bwMode="auto">
          <a:xfrm>
            <a:off x="8810852" y="3104610"/>
            <a:ext cx="1073480" cy="918225"/>
          </a:xfrm>
          <a:prstGeom prst="line">
            <a:avLst/>
          </a:prstGeom>
          <a:noFill/>
          <a:ln w="19050" algn="ctr">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93" name="Line 228"/>
          <p:cNvSpPr>
            <a:spLocks noChangeShapeType="1"/>
          </p:cNvSpPr>
          <p:nvPr/>
        </p:nvSpPr>
        <p:spPr bwMode="auto">
          <a:xfrm flipV="1">
            <a:off x="8502560" y="3104610"/>
            <a:ext cx="0" cy="918225"/>
          </a:xfrm>
          <a:prstGeom prst="line">
            <a:avLst/>
          </a:prstGeom>
          <a:noFill/>
          <a:ln w="19050" algn="ctr">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94" name="Text Box 86"/>
          <p:cNvSpPr txBox="1">
            <a:spLocks noChangeArrowheads="1"/>
          </p:cNvSpPr>
          <p:nvPr/>
        </p:nvSpPr>
        <p:spPr bwMode="auto">
          <a:xfrm>
            <a:off x="615586" y="3878670"/>
            <a:ext cx="8849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终端</a:t>
            </a:r>
          </a:p>
        </p:txBody>
      </p:sp>
      <p:sp>
        <p:nvSpPr>
          <p:cNvPr id="95" name="Text Box 86"/>
          <p:cNvSpPr txBox="1">
            <a:spLocks noChangeArrowheads="1"/>
          </p:cNvSpPr>
          <p:nvPr/>
        </p:nvSpPr>
        <p:spPr bwMode="auto">
          <a:xfrm>
            <a:off x="5093594" y="2204129"/>
            <a:ext cx="12121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tx1">
                    <a:lumMod val="65000"/>
                    <a:lumOff val="35000"/>
                  </a:schemeClr>
                </a:solidFill>
                <a:latin typeface="+mn-lt"/>
                <a:ea typeface="+mn-ea"/>
              </a:rPr>
              <a:t>TCP</a:t>
            </a:r>
            <a:r>
              <a:rPr lang="zh-CN" altLang="en-US" sz="2000">
                <a:solidFill>
                  <a:schemeClr val="tx1">
                    <a:lumMod val="65000"/>
                    <a:lumOff val="35000"/>
                  </a:schemeClr>
                </a:solidFill>
                <a:latin typeface="+mn-lt"/>
                <a:ea typeface="+mn-ea"/>
              </a:rPr>
              <a:t>链接</a:t>
            </a:r>
          </a:p>
        </p:txBody>
      </p:sp>
      <p:sp>
        <p:nvSpPr>
          <p:cNvPr id="96" name="Text Box 86"/>
          <p:cNvSpPr txBox="1">
            <a:spLocks noChangeArrowheads="1"/>
          </p:cNvSpPr>
          <p:nvPr/>
        </p:nvSpPr>
        <p:spPr bwMode="auto">
          <a:xfrm>
            <a:off x="5279901" y="3335276"/>
            <a:ext cx="17395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使用</a:t>
            </a:r>
            <a:r>
              <a:rPr lang="en-US" altLang="zh-CN" sz="2000">
                <a:solidFill>
                  <a:schemeClr val="tx1">
                    <a:lumMod val="65000"/>
                    <a:lumOff val="35000"/>
                  </a:schemeClr>
                </a:solidFill>
                <a:latin typeface="+mn-lt"/>
                <a:ea typeface="+mn-ea"/>
              </a:rPr>
              <a:t>NVT</a:t>
            </a:r>
            <a:r>
              <a:rPr lang="zh-CN" altLang="en-US" sz="2000">
                <a:solidFill>
                  <a:schemeClr val="tx1">
                    <a:lumMod val="65000"/>
                    <a:lumOff val="35000"/>
                  </a:schemeClr>
                </a:solidFill>
                <a:latin typeface="+mn-lt"/>
                <a:ea typeface="+mn-ea"/>
              </a:rPr>
              <a:t>格式</a:t>
            </a:r>
          </a:p>
        </p:txBody>
      </p:sp>
      <p:pic>
        <p:nvPicPr>
          <p:cNvPr id="97" name="Picture 14"/>
          <p:cNvPicPr>
            <a:picLocks noChangeArrowheads="1"/>
          </p:cNvPicPr>
          <p:nvPr/>
        </p:nvPicPr>
        <p:blipFill>
          <a:blip r:embed="rId3"/>
          <a:srcRect/>
          <a:stretch>
            <a:fillRect/>
          </a:stretch>
        </p:blipFill>
        <p:spPr bwMode="auto">
          <a:xfrm>
            <a:off x="5350875" y="5220763"/>
            <a:ext cx="1650143" cy="656508"/>
          </a:xfrm>
          <a:prstGeom prst="rect">
            <a:avLst/>
          </a:prstGeom>
          <a:noFill/>
          <a:ln>
            <a:noFill/>
          </a:ln>
          <a:effectLst>
            <a:outerShdw blurRad="50800" dist="38100" dir="2700000" algn="tl" rotWithShape="0">
              <a:prstClr val="black">
                <a:alpha val="89000"/>
              </a:prstClr>
            </a:outerShdw>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Text Box 86"/>
          <p:cNvSpPr txBox="1">
            <a:spLocks noChangeArrowheads="1"/>
          </p:cNvSpPr>
          <p:nvPr/>
        </p:nvSpPr>
        <p:spPr bwMode="auto">
          <a:xfrm>
            <a:off x="5685784" y="5307020"/>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因特网</a:t>
            </a:r>
          </a:p>
        </p:txBody>
      </p:sp>
      <p:grpSp>
        <p:nvGrpSpPr>
          <p:cNvPr id="100" name="组合 99"/>
          <p:cNvGrpSpPr/>
          <p:nvPr/>
        </p:nvGrpSpPr>
        <p:grpSpPr>
          <a:xfrm>
            <a:off x="410543" y="4384252"/>
            <a:ext cx="1236474" cy="785360"/>
            <a:chOff x="5173662" y="745331"/>
            <a:chExt cx="1679575" cy="1066800"/>
          </a:xfrm>
        </p:grpSpPr>
        <p:sp>
          <p:nvSpPr>
            <p:cNvPr id="10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10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103"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104"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spTree>
    <p:extLst>
      <p:ext uri="{BB962C8B-B14F-4D97-AF65-F5344CB8AC3E}">
        <p14:creationId xmlns:p14="http://schemas.microsoft.com/office/powerpoint/2010/main" val="1783944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dirty="0"/>
              <a:t>顶级域名 </a:t>
            </a:r>
            <a:r>
              <a:rPr lang="en-US" altLang="zh-CN" dirty="0"/>
              <a:t>TLD </a:t>
            </a:r>
            <a:r>
              <a:rPr lang="en-US" altLang="zh-CN" dirty="0" smtClean="0"/>
              <a:t>(</a:t>
            </a:r>
            <a:r>
              <a:rPr lang="en-US" altLang="zh-CN" dirty="0"/>
              <a:t>Top Level Domain)</a:t>
            </a:r>
          </a:p>
        </p:txBody>
      </p:sp>
      <p:sp>
        <p:nvSpPr>
          <p:cNvPr id="131136" name="Rectangle 64"/>
          <p:cNvSpPr>
            <a:spLocks noGrp="1" noChangeArrowheads="1"/>
          </p:cNvSpPr>
          <p:nvPr>
            <p:ph idx="1"/>
          </p:nvPr>
        </p:nvSpPr>
        <p:spPr>
          <a:xfrm>
            <a:off x="609919" y="1143530"/>
            <a:ext cx="10978515" cy="4085670"/>
          </a:xfrm>
        </p:spPr>
        <p:txBody>
          <a:bodyPr>
            <a:normAutofit/>
          </a:bodyPr>
          <a:lstStyle/>
          <a:p>
            <a:pPr>
              <a:lnSpc>
                <a:spcPct val="125000"/>
              </a:lnSpc>
              <a:buFont typeface="Wingdings" pitchFamily="2" charset="2"/>
              <a:buNone/>
            </a:pPr>
            <a:r>
              <a:rPr lang="en-US" altLang="zh-CN" sz="2000" dirty="0"/>
              <a:t>(1) </a:t>
            </a:r>
            <a:r>
              <a:rPr lang="zh-CN" altLang="en-US" sz="2000" dirty="0"/>
              <a:t>国家顶级域名 </a:t>
            </a:r>
            <a:r>
              <a:rPr lang="en-US" altLang="zh-CN" sz="2000" dirty="0" err="1"/>
              <a:t>nTLD</a:t>
            </a:r>
            <a:r>
              <a:rPr lang="zh-CN" altLang="en-US" sz="2000" dirty="0"/>
              <a:t>：如</a:t>
            </a:r>
            <a:r>
              <a:rPr lang="en-US" altLang="zh-CN" sz="2000" dirty="0"/>
              <a:t>: .</a:t>
            </a:r>
            <a:r>
              <a:rPr lang="en-US" altLang="zh-CN" sz="2000" dirty="0" err="1"/>
              <a:t>cn</a:t>
            </a:r>
            <a:r>
              <a:rPr lang="en-US" altLang="zh-CN" sz="2000" dirty="0"/>
              <a:t> </a:t>
            </a:r>
            <a:r>
              <a:rPr lang="zh-CN" altLang="en-US" sz="2000" dirty="0"/>
              <a:t>表示中国，</a:t>
            </a:r>
            <a:r>
              <a:rPr lang="en-US" altLang="zh-CN" sz="2000" dirty="0"/>
              <a:t>.us </a:t>
            </a:r>
            <a:r>
              <a:rPr lang="zh-CN" altLang="en-US" sz="2000" dirty="0"/>
              <a:t>表示美国，</a:t>
            </a:r>
            <a:r>
              <a:rPr lang="en-US" altLang="zh-CN" sz="2000" dirty="0"/>
              <a:t>.</a:t>
            </a:r>
            <a:r>
              <a:rPr lang="en-US" altLang="zh-CN" sz="2000" dirty="0" err="1"/>
              <a:t>uk</a:t>
            </a:r>
            <a:r>
              <a:rPr lang="en-US" altLang="zh-CN" sz="2000" dirty="0"/>
              <a:t> </a:t>
            </a:r>
            <a:r>
              <a:rPr lang="zh-CN" altLang="en-US" sz="2000" dirty="0"/>
              <a:t>表示英国，等等。</a:t>
            </a:r>
          </a:p>
          <a:p>
            <a:pPr>
              <a:lnSpc>
                <a:spcPct val="125000"/>
              </a:lnSpc>
              <a:buFont typeface="Wingdings" pitchFamily="2" charset="2"/>
              <a:buNone/>
            </a:pPr>
            <a:r>
              <a:rPr lang="en-US" altLang="zh-CN" sz="2000" dirty="0"/>
              <a:t>(2) </a:t>
            </a:r>
            <a:r>
              <a:rPr lang="zh-CN" altLang="en-US" sz="2000" dirty="0"/>
              <a:t>通用顶级域名 </a:t>
            </a:r>
            <a:r>
              <a:rPr lang="en-US" altLang="zh-CN" sz="2000" dirty="0" err="1"/>
              <a:t>gTLD</a:t>
            </a:r>
            <a:r>
              <a:rPr lang="zh-CN" altLang="en-US" sz="2000" dirty="0"/>
              <a:t>：最早的顶级域名是</a:t>
            </a:r>
            <a:r>
              <a:rPr lang="zh-CN" altLang="en-US" sz="2000" dirty="0" smtClean="0"/>
              <a:t>：</a:t>
            </a:r>
            <a:endParaRPr lang="en-US" altLang="zh-CN" sz="2000" dirty="0" smtClean="0"/>
          </a:p>
          <a:p>
            <a:pPr lvl="1">
              <a:lnSpc>
                <a:spcPct val="125000"/>
              </a:lnSpc>
              <a:buFont typeface="Wingdings" pitchFamily="2" charset="2"/>
              <a:buNone/>
            </a:pPr>
            <a:r>
              <a:rPr lang="zh-CN" altLang="en-US" sz="2000" dirty="0" smtClean="0"/>
              <a:t>    </a:t>
            </a:r>
            <a:r>
              <a:rPr lang="en-US" altLang="zh-CN" sz="2000" b="1" dirty="0">
                <a:solidFill>
                  <a:srgbClr val="FF0000"/>
                </a:solidFill>
              </a:rPr>
              <a:t>.com </a:t>
            </a:r>
            <a:r>
              <a:rPr lang="en-US" altLang="zh-CN" sz="2000" dirty="0" smtClean="0"/>
              <a:t>	</a:t>
            </a:r>
            <a:r>
              <a:rPr lang="zh-CN" altLang="en-US" sz="2000" dirty="0" smtClean="0"/>
              <a:t>（</a:t>
            </a:r>
            <a:r>
              <a:rPr lang="zh-CN" altLang="en-US" sz="2000" dirty="0"/>
              <a:t>公司和企业）</a:t>
            </a:r>
          </a:p>
          <a:p>
            <a:pPr lvl="1">
              <a:lnSpc>
                <a:spcPct val="125000"/>
              </a:lnSpc>
              <a:buFont typeface="Wingdings" pitchFamily="2" charset="2"/>
              <a:buNone/>
            </a:pPr>
            <a:r>
              <a:rPr lang="zh-CN" altLang="en-US" sz="2000" dirty="0"/>
              <a:t>    </a:t>
            </a:r>
            <a:r>
              <a:rPr lang="en-US" altLang="zh-CN" sz="2000" b="1" dirty="0" err="1">
                <a:solidFill>
                  <a:srgbClr val="FF0000"/>
                </a:solidFill>
              </a:rPr>
              <a:t>.net</a:t>
            </a:r>
            <a:r>
              <a:rPr lang="en-US" altLang="zh-CN" sz="2000" b="1" dirty="0">
                <a:solidFill>
                  <a:srgbClr val="FF0000"/>
                </a:solidFill>
              </a:rPr>
              <a:t> </a:t>
            </a:r>
            <a:r>
              <a:rPr lang="en-US" altLang="zh-CN" sz="2000" dirty="0" smtClean="0"/>
              <a:t>	</a:t>
            </a:r>
            <a:r>
              <a:rPr lang="zh-CN" altLang="en-US" sz="2000" dirty="0" smtClean="0"/>
              <a:t>（</a:t>
            </a:r>
            <a:r>
              <a:rPr lang="zh-CN" altLang="en-US" sz="2000" dirty="0"/>
              <a:t>网络服务机构）</a:t>
            </a:r>
          </a:p>
          <a:p>
            <a:pPr lvl="1">
              <a:lnSpc>
                <a:spcPct val="125000"/>
              </a:lnSpc>
              <a:buFont typeface="Wingdings" pitchFamily="2" charset="2"/>
              <a:buNone/>
            </a:pPr>
            <a:r>
              <a:rPr lang="zh-CN" altLang="en-US" sz="2000" dirty="0"/>
              <a:t>   </a:t>
            </a:r>
            <a:r>
              <a:rPr lang="zh-CN" altLang="en-US" sz="2000" b="1" dirty="0">
                <a:solidFill>
                  <a:srgbClr val="FF0000"/>
                </a:solidFill>
              </a:rPr>
              <a:t> </a:t>
            </a:r>
            <a:r>
              <a:rPr lang="en-US" altLang="zh-CN" sz="2000" b="1" dirty="0">
                <a:solidFill>
                  <a:srgbClr val="FF0000"/>
                </a:solidFill>
              </a:rPr>
              <a:t>.org </a:t>
            </a:r>
            <a:r>
              <a:rPr lang="en-US" altLang="zh-CN" sz="2000" dirty="0" smtClean="0"/>
              <a:t>	</a:t>
            </a:r>
            <a:r>
              <a:rPr lang="zh-CN" altLang="en-US" sz="2000" dirty="0" smtClean="0"/>
              <a:t>（</a:t>
            </a:r>
            <a:r>
              <a:rPr lang="zh-CN" altLang="en-US" sz="2000" dirty="0"/>
              <a:t>非赢利性组织）</a:t>
            </a:r>
          </a:p>
          <a:p>
            <a:pPr lvl="1">
              <a:lnSpc>
                <a:spcPct val="125000"/>
              </a:lnSpc>
              <a:buFont typeface="Wingdings" pitchFamily="2" charset="2"/>
              <a:buNone/>
            </a:pPr>
            <a:r>
              <a:rPr lang="zh-CN" altLang="en-US" sz="2000" dirty="0"/>
              <a:t>    </a:t>
            </a:r>
            <a:r>
              <a:rPr lang="en-US" altLang="zh-CN" sz="2000" b="1" dirty="0">
                <a:solidFill>
                  <a:srgbClr val="FF0000"/>
                </a:solidFill>
              </a:rPr>
              <a:t>.</a:t>
            </a:r>
            <a:r>
              <a:rPr lang="en-US" altLang="zh-CN" sz="2000" b="1" dirty="0" err="1" smtClean="0">
                <a:solidFill>
                  <a:srgbClr val="FF0000"/>
                </a:solidFill>
              </a:rPr>
              <a:t>edu</a:t>
            </a:r>
            <a:r>
              <a:rPr lang="en-US" altLang="zh-CN" sz="2000" dirty="0" smtClean="0"/>
              <a:t>	</a:t>
            </a:r>
            <a:r>
              <a:rPr lang="zh-CN" altLang="en-US" sz="2000" dirty="0" smtClean="0"/>
              <a:t>（</a:t>
            </a:r>
            <a:r>
              <a:rPr lang="zh-CN" altLang="en-US" sz="2000" dirty="0"/>
              <a:t>美国专用的教育机</a:t>
            </a:r>
            <a:r>
              <a:rPr lang="zh-CN" altLang="en-US" sz="2000" dirty="0" smtClean="0"/>
              <a:t>构）</a:t>
            </a:r>
            <a:endParaRPr lang="zh-CN" altLang="en-US" sz="2000" dirty="0"/>
          </a:p>
          <a:p>
            <a:pPr lvl="1">
              <a:lnSpc>
                <a:spcPct val="125000"/>
              </a:lnSpc>
              <a:buFont typeface="Wingdings" pitchFamily="2" charset="2"/>
              <a:buNone/>
            </a:pPr>
            <a:r>
              <a:rPr lang="zh-CN" altLang="en-US" sz="2000" dirty="0"/>
              <a:t>    </a:t>
            </a:r>
            <a:r>
              <a:rPr lang="en-US" altLang="zh-CN" sz="2000" b="1" dirty="0">
                <a:solidFill>
                  <a:srgbClr val="FF0000"/>
                </a:solidFill>
              </a:rPr>
              <a:t>.</a:t>
            </a:r>
            <a:r>
              <a:rPr lang="en-US" altLang="zh-CN" sz="2000" b="1" dirty="0" err="1" smtClean="0">
                <a:solidFill>
                  <a:srgbClr val="FF0000"/>
                </a:solidFill>
              </a:rPr>
              <a:t>gov</a:t>
            </a:r>
            <a:r>
              <a:rPr lang="en-US" altLang="zh-CN" sz="2000" dirty="0" smtClean="0"/>
              <a:t>	</a:t>
            </a:r>
            <a:r>
              <a:rPr lang="zh-CN" altLang="en-US" sz="2000" dirty="0" smtClean="0"/>
              <a:t>（</a:t>
            </a:r>
            <a:r>
              <a:rPr lang="zh-CN" altLang="en-US" sz="2000" dirty="0"/>
              <a:t>美国专用的政府部门）</a:t>
            </a:r>
          </a:p>
          <a:p>
            <a:pPr lvl="1">
              <a:lnSpc>
                <a:spcPct val="125000"/>
              </a:lnSpc>
              <a:buFont typeface="Wingdings" pitchFamily="2" charset="2"/>
              <a:buNone/>
            </a:pPr>
            <a:r>
              <a:rPr lang="zh-CN" altLang="en-US" sz="2000" dirty="0"/>
              <a:t>   </a:t>
            </a:r>
            <a:r>
              <a:rPr lang="zh-CN" altLang="en-US" sz="2000" dirty="0">
                <a:solidFill>
                  <a:srgbClr val="FF0000"/>
                </a:solidFill>
              </a:rPr>
              <a:t> </a:t>
            </a:r>
            <a:r>
              <a:rPr lang="en-US" altLang="zh-CN" sz="2000" b="1" dirty="0">
                <a:solidFill>
                  <a:srgbClr val="FF0000"/>
                </a:solidFill>
              </a:rPr>
              <a:t>.mil </a:t>
            </a:r>
            <a:r>
              <a:rPr lang="en-US" altLang="zh-CN" sz="2000" dirty="0" smtClean="0"/>
              <a:t>	</a:t>
            </a:r>
            <a:r>
              <a:rPr lang="zh-CN" altLang="en-US" sz="2000" dirty="0" smtClean="0"/>
              <a:t>（</a:t>
            </a:r>
            <a:r>
              <a:rPr lang="zh-CN" altLang="en-US" sz="2000" dirty="0"/>
              <a:t>美国专用的军事部门）</a:t>
            </a:r>
          </a:p>
          <a:p>
            <a:pPr lvl="1">
              <a:lnSpc>
                <a:spcPct val="125000"/>
              </a:lnSpc>
              <a:buFont typeface="Wingdings" pitchFamily="2" charset="2"/>
              <a:buNone/>
            </a:pPr>
            <a:r>
              <a:rPr lang="zh-CN" altLang="en-US" sz="2000" dirty="0"/>
              <a:t>    </a:t>
            </a:r>
            <a:r>
              <a:rPr lang="en-US" altLang="zh-CN" sz="2000" b="1" dirty="0">
                <a:solidFill>
                  <a:srgbClr val="FF0000"/>
                </a:solidFill>
              </a:rPr>
              <a:t>.</a:t>
            </a:r>
            <a:r>
              <a:rPr lang="en-US" altLang="zh-CN" sz="2000" b="1" dirty="0" err="1">
                <a:solidFill>
                  <a:srgbClr val="FF0000"/>
                </a:solidFill>
              </a:rPr>
              <a:t>int</a:t>
            </a:r>
            <a:r>
              <a:rPr lang="en-US" altLang="zh-CN" sz="2000" b="1" dirty="0">
                <a:solidFill>
                  <a:srgbClr val="FF0000"/>
                </a:solidFill>
              </a:rPr>
              <a:t> </a:t>
            </a:r>
            <a:r>
              <a:rPr lang="en-US" altLang="zh-CN" sz="2000" dirty="0" smtClean="0"/>
              <a:t>	</a:t>
            </a:r>
            <a:r>
              <a:rPr lang="zh-CN" altLang="en-US" sz="2000" dirty="0" smtClean="0"/>
              <a:t>（</a:t>
            </a:r>
            <a:r>
              <a:rPr lang="zh-CN" altLang="en-US" sz="2000" dirty="0"/>
              <a:t>国际组织</a:t>
            </a:r>
            <a:r>
              <a:rPr lang="zh-CN" altLang="en-US" sz="2000" dirty="0" smtClean="0"/>
              <a:t>）</a:t>
            </a:r>
            <a:endParaRPr lang="en-US" altLang="zh-CN" sz="2000" dirty="0" smtClean="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761802502"/>
              </p:ext>
            </p:extLst>
          </p:nvPr>
        </p:nvGraphicFramePr>
        <p:xfrm>
          <a:off x="8030581" y="3027396"/>
          <a:ext cx="4013557" cy="3427950"/>
        </p:xfrm>
        <a:graphic>
          <a:graphicData uri="http://schemas.openxmlformats.org/presentationml/2006/ole">
            <mc:AlternateContent xmlns:mc="http://schemas.openxmlformats.org/markup-compatibility/2006">
              <mc:Choice xmlns:v="urn:schemas-microsoft-com:vml" Requires="v">
                <p:oleObj spid="_x0000_s2108444" r:id="rId4" imgW="3567960" imgH="3047400" progId="">
                  <p:embed/>
                </p:oleObj>
              </mc:Choice>
              <mc:Fallback>
                <p:oleObj r:id="rId4" imgW="3567960" imgH="3047400" progId="">
                  <p:embed/>
                  <p:pic>
                    <p:nvPicPr>
                      <p:cNvPr id="0" name=""/>
                      <p:cNvPicPr/>
                      <p:nvPr/>
                    </p:nvPicPr>
                    <p:blipFill>
                      <a:blip r:embed="rId5"/>
                      <a:stretch>
                        <a:fillRect/>
                      </a:stretch>
                    </p:blipFill>
                    <p:spPr>
                      <a:xfrm>
                        <a:off x="8030581" y="3027396"/>
                        <a:ext cx="4013557" cy="3427950"/>
                      </a:xfrm>
                      <a:prstGeom prst="rect">
                        <a:avLst/>
                      </a:prstGeom>
                    </p:spPr>
                  </p:pic>
                </p:oleObj>
              </mc:Fallback>
            </mc:AlternateContent>
          </a:graphicData>
        </a:graphic>
      </p:graphicFrame>
      <p:sp>
        <p:nvSpPr>
          <p:cNvPr id="6" name="矩形 5"/>
          <p:cNvSpPr/>
          <p:nvPr/>
        </p:nvSpPr>
        <p:spPr>
          <a:xfrm>
            <a:off x="609920" y="5208851"/>
            <a:ext cx="5849296" cy="1246495"/>
          </a:xfrm>
          <a:prstGeom prst="rect">
            <a:avLst/>
          </a:prstGeom>
        </p:spPr>
        <p:txBody>
          <a:bodyPr wrap="square">
            <a:spAutoFit/>
          </a:bodyPr>
          <a:lstStyle/>
          <a:p>
            <a:pPr algn="just">
              <a:lnSpc>
                <a:spcPct val="125000"/>
              </a:lnSpc>
              <a:buFont typeface="Wingdings" pitchFamily="2" charset="2"/>
              <a:buNone/>
            </a:pPr>
            <a:r>
              <a:rPr lang="en-US" altLang="zh-CN" sz="2000" dirty="0">
                <a:solidFill>
                  <a:schemeClr val="tx1">
                    <a:lumMod val="65000"/>
                    <a:lumOff val="35000"/>
                  </a:schemeClr>
                </a:solidFill>
                <a:latin typeface="+mn-lt"/>
                <a:ea typeface="+mn-ea"/>
              </a:rPr>
              <a:t>(3) </a:t>
            </a:r>
            <a:r>
              <a:rPr lang="zh-CN" altLang="en-US" sz="2000" dirty="0">
                <a:solidFill>
                  <a:schemeClr val="tx1">
                    <a:lumMod val="65000"/>
                    <a:lumOff val="35000"/>
                  </a:schemeClr>
                </a:solidFill>
                <a:latin typeface="+mn-lt"/>
                <a:ea typeface="+mn-ea"/>
              </a:rPr>
              <a:t>基础结构域名</a:t>
            </a:r>
            <a:r>
              <a:rPr lang="en-US" altLang="zh-CN" sz="2000" dirty="0">
                <a:solidFill>
                  <a:schemeClr val="tx1">
                    <a:lumMod val="65000"/>
                    <a:lumOff val="35000"/>
                  </a:schemeClr>
                </a:solidFill>
                <a:latin typeface="+mn-lt"/>
                <a:ea typeface="+mn-ea"/>
              </a:rPr>
              <a:t>(infrastructure domain)</a:t>
            </a:r>
            <a:r>
              <a:rPr lang="zh-CN" altLang="en-US" sz="2000" dirty="0">
                <a:solidFill>
                  <a:schemeClr val="tx1">
                    <a:lumMod val="65000"/>
                    <a:lumOff val="35000"/>
                  </a:schemeClr>
                </a:solidFill>
                <a:latin typeface="+mn-lt"/>
                <a:ea typeface="+mn-ea"/>
              </a:rPr>
              <a:t>：这种顶级域名只有一个，即 </a:t>
            </a:r>
            <a:r>
              <a:rPr lang="en-US" altLang="zh-CN" sz="2000" dirty="0" err="1">
                <a:solidFill>
                  <a:schemeClr val="tx1">
                    <a:lumMod val="65000"/>
                    <a:lumOff val="35000"/>
                  </a:schemeClr>
                </a:solidFill>
                <a:latin typeface="+mn-lt"/>
                <a:ea typeface="+mn-ea"/>
              </a:rPr>
              <a:t>arpa</a:t>
            </a:r>
            <a:r>
              <a:rPr lang="zh-CN" altLang="en-US" sz="2000" dirty="0">
                <a:solidFill>
                  <a:schemeClr val="tx1">
                    <a:lumMod val="65000"/>
                    <a:lumOff val="35000"/>
                  </a:schemeClr>
                </a:solidFill>
                <a:latin typeface="+mn-lt"/>
                <a:ea typeface="+mn-ea"/>
              </a:rPr>
              <a:t>，用于反向域名解析，因此又称为反向域名。 </a:t>
            </a:r>
          </a:p>
        </p:txBody>
      </p:sp>
      <p:sp>
        <p:nvSpPr>
          <p:cNvPr id="7" name="矩形 6"/>
          <p:cNvSpPr/>
          <p:nvPr/>
        </p:nvSpPr>
        <p:spPr>
          <a:xfrm flipV="1">
            <a:off x="0" y="6652220"/>
            <a:ext cx="12192000" cy="2413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dirty="0"/>
              <a:t>网络虚拟终端 </a:t>
            </a:r>
            <a:r>
              <a:rPr lang="en-US" altLang="zh-CN" dirty="0"/>
              <a:t>NVT </a:t>
            </a:r>
            <a:r>
              <a:rPr lang="zh-CN" altLang="en-US" dirty="0"/>
              <a:t>格式 </a:t>
            </a:r>
          </a:p>
        </p:txBody>
      </p:sp>
      <p:sp>
        <p:nvSpPr>
          <p:cNvPr id="141315" name="Rectangle 3"/>
          <p:cNvSpPr>
            <a:spLocks noGrp="1" noChangeArrowheads="1"/>
          </p:cNvSpPr>
          <p:nvPr>
            <p:ph idx="1"/>
          </p:nvPr>
        </p:nvSpPr>
        <p:spPr>
          <a:xfrm>
            <a:off x="609920" y="1916832"/>
            <a:ext cx="7289455" cy="4254734"/>
          </a:xfrm>
        </p:spPr>
        <p:txBody>
          <a:bodyPr>
            <a:normAutofit/>
          </a:bodyPr>
          <a:lstStyle/>
          <a:p>
            <a:pPr marL="342900" indent="-342900" algn="just">
              <a:buFont typeface="Wingdings" panose="05000000000000000000" pitchFamily="2" charset="2"/>
              <a:buChar char="l"/>
            </a:pPr>
            <a:r>
              <a:rPr lang="zh-CN" altLang="en-US" sz="2400" dirty="0"/>
              <a:t>客户软件把用户的击键和命令转换成 </a:t>
            </a:r>
            <a:r>
              <a:rPr lang="en-US" altLang="zh-CN" sz="2400" dirty="0"/>
              <a:t>NVT </a:t>
            </a:r>
            <a:r>
              <a:rPr lang="zh-CN" altLang="en-US" sz="2400" dirty="0"/>
              <a:t>格式，并送交服务器。</a:t>
            </a:r>
          </a:p>
          <a:p>
            <a:pPr marL="342900" indent="-342900" algn="just">
              <a:buFont typeface="Wingdings" panose="05000000000000000000" pitchFamily="2" charset="2"/>
              <a:buChar char="l"/>
            </a:pPr>
            <a:r>
              <a:rPr lang="zh-CN" altLang="en-US" sz="2400" dirty="0"/>
              <a:t>服务器软件把收到的数据和命令，从 </a:t>
            </a:r>
            <a:r>
              <a:rPr lang="en-US" altLang="zh-CN" sz="2400" dirty="0"/>
              <a:t>NVT </a:t>
            </a:r>
            <a:r>
              <a:rPr lang="zh-CN" altLang="en-US" sz="2400" dirty="0"/>
              <a:t>格式转换成远地系统所需的格式。</a:t>
            </a:r>
          </a:p>
          <a:p>
            <a:pPr marL="342900" indent="-342900" algn="just">
              <a:buFont typeface="Wingdings" panose="05000000000000000000" pitchFamily="2" charset="2"/>
              <a:buChar char="l"/>
            </a:pPr>
            <a:r>
              <a:rPr lang="zh-CN" altLang="en-US" sz="2400" dirty="0"/>
              <a:t>向用户返回数据时，服务器把远地系统的格式转换为 </a:t>
            </a:r>
            <a:r>
              <a:rPr lang="en-US" altLang="zh-CN" sz="2400" dirty="0"/>
              <a:t>NVT </a:t>
            </a:r>
            <a:r>
              <a:rPr lang="zh-CN" altLang="en-US" sz="2400" dirty="0"/>
              <a:t>格式，本地客户再从 </a:t>
            </a:r>
            <a:r>
              <a:rPr lang="en-US" altLang="zh-CN" sz="2400" dirty="0"/>
              <a:t>NVT </a:t>
            </a:r>
            <a:r>
              <a:rPr lang="zh-CN" altLang="en-US" sz="2400" dirty="0"/>
              <a:t>格式转换到本地系统所需的格式。 </a:t>
            </a:r>
          </a:p>
        </p:txBody>
      </p:sp>
      <p:sp>
        <p:nvSpPr>
          <p:cNvPr id="6"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
        <p:nvSpPr>
          <p:cNvPr id="5" name="矩形 4"/>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49000"/>
          <a:stretch/>
        </p:blipFill>
        <p:spPr>
          <a:xfrm>
            <a:off x="8547448" y="1942968"/>
            <a:ext cx="2943028" cy="4228598"/>
          </a:xfrm>
          <a:prstGeom prst="rect">
            <a:avLst/>
          </a:prstGeom>
        </p:spPr>
      </p:pic>
      <p:sp>
        <p:nvSpPr>
          <p:cNvPr id="8" name="矩形 7"/>
          <p:cNvSpPr/>
          <p:nvPr/>
        </p:nvSpPr>
        <p:spPr bwMode="auto">
          <a:xfrm>
            <a:off x="1" y="1669141"/>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344003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631680"/>
            <a:ext cx="6629399" cy="5594641"/>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4006025"/>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1508286"/>
            <a:ext cx="1500411"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域名系统</a:t>
            </a:r>
            <a:r>
              <a:rPr lang="en-US" altLang="zh-CN" dirty="0"/>
              <a:t>DNS</a:t>
            </a:r>
          </a:p>
        </p:txBody>
      </p:sp>
      <p:sp>
        <p:nvSpPr>
          <p:cNvPr id="18" name="TextBox 1"/>
          <p:cNvSpPr txBox="1"/>
          <p:nvPr/>
        </p:nvSpPr>
        <p:spPr>
          <a:xfrm>
            <a:off x="7035279" y="990330"/>
            <a:ext cx="121828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应用层概述</a:t>
            </a:r>
          </a:p>
        </p:txBody>
      </p:sp>
      <p:sp>
        <p:nvSpPr>
          <p:cNvPr id="47" name="TextBox 1"/>
          <p:cNvSpPr txBox="1"/>
          <p:nvPr/>
        </p:nvSpPr>
        <p:spPr>
          <a:xfrm>
            <a:off x="7035279" y="2026242"/>
            <a:ext cx="147636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万维网</a:t>
            </a:r>
            <a:r>
              <a:rPr lang="en-US" altLang="zh-CN" dirty="0"/>
              <a:t>WWW</a:t>
            </a:r>
          </a:p>
        </p:txBody>
      </p:sp>
      <p:sp>
        <p:nvSpPr>
          <p:cNvPr id="48" name="TextBox 1"/>
          <p:cNvSpPr txBox="1"/>
          <p:nvPr/>
        </p:nvSpPr>
        <p:spPr>
          <a:xfrm>
            <a:off x="7035279" y="2544198"/>
            <a:ext cx="97462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电子邮件</a:t>
            </a:r>
          </a:p>
        </p:txBody>
      </p:sp>
      <p:sp>
        <p:nvSpPr>
          <p:cNvPr id="51" name="Freeform 3"/>
          <p:cNvSpPr/>
          <p:nvPr/>
        </p:nvSpPr>
        <p:spPr>
          <a:xfrm>
            <a:off x="6703732" y="719764"/>
            <a:ext cx="0" cy="54585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25628" y="105451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25628" y="3116694"/>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25628" y="416332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4" name="Freeform 3"/>
          <p:cNvSpPr/>
          <p:nvPr/>
        </p:nvSpPr>
        <p:spPr>
          <a:xfrm>
            <a:off x="6625628" y="468663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97150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149255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6.2</a:t>
            </a:r>
            <a:endParaRPr lang="en-US" altLang="zh-CN" sz="2000" dirty="0">
              <a:solidFill>
                <a:srgbClr val="00B0F0"/>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062154"/>
            <a:ext cx="188211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文件传输协议</a:t>
            </a:r>
            <a:r>
              <a:rPr lang="en-US" altLang="zh-CN" sz="1900" dirty="0" smtClean="0">
                <a:solidFill>
                  <a:srgbClr val="656D8D"/>
                </a:solidFill>
                <a:latin typeface="微软雅黑" pitchFamily="34" charset="-122"/>
                <a:ea typeface="微软雅黑" pitchFamily="34" charset="-122"/>
                <a:cs typeface="Microsoft YaHei UI" pitchFamily="18" charset="0"/>
              </a:rPr>
              <a:t>FTP</a:t>
            </a:r>
            <a:endParaRPr lang="en-US" altLang="zh-CN" sz="1900" dirty="0">
              <a:solidFill>
                <a:srgbClr val="656D8D"/>
              </a:solidFill>
              <a:latin typeface="微软雅黑" pitchFamily="34" charset="-122"/>
              <a:ea typeface="微软雅黑" pitchFamily="34" charset="-122"/>
              <a:cs typeface="Microsoft YaHei UI" pitchFamily="18" charset="0"/>
            </a:endParaRPr>
          </a:p>
        </p:txBody>
      </p:sp>
      <p:sp>
        <p:nvSpPr>
          <p:cNvPr id="39" name="TextBox 1"/>
          <p:cNvSpPr txBox="1"/>
          <p:nvPr/>
        </p:nvSpPr>
        <p:spPr>
          <a:xfrm>
            <a:off x="7035279" y="3599025"/>
            <a:ext cx="233442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远程终端协议</a:t>
            </a:r>
            <a:r>
              <a:rPr lang="en-US" altLang="zh-CN" dirty="0"/>
              <a:t>TELNET</a:t>
            </a:r>
            <a:endParaRPr lang="zh-CN" altLang="en-US" dirty="0"/>
          </a:p>
        </p:txBody>
      </p:sp>
      <p:sp>
        <p:nvSpPr>
          <p:cNvPr id="40" name="Freeform 3"/>
          <p:cNvSpPr/>
          <p:nvPr/>
        </p:nvSpPr>
        <p:spPr>
          <a:xfrm>
            <a:off x="6625628" y="52099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25628" y="573325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013609"/>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6.3</a:t>
            </a:r>
            <a:endParaRPr lang="en-US" altLang="zh-CN" sz="2000" dirty="0">
              <a:solidFill>
                <a:srgbClr val="00B0F0"/>
              </a:solidFill>
              <a:latin typeface="+mj-lt"/>
              <a:cs typeface="Microsoft YaHei UI" pitchFamily="18" charset="0"/>
            </a:endParaRPr>
          </a:p>
        </p:txBody>
      </p:sp>
      <p:sp>
        <p:nvSpPr>
          <p:cNvPr id="43" name="TextBox 1"/>
          <p:cNvSpPr txBox="1"/>
          <p:nvPr/>
        </p:nvSpPr>
        <p:spPr>
          <a:xfrm>
            <a:off x="6022576" y="253466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6.4</a:t>
            </a:r>
            <a:endParaRPr lang="en-US" altLang="zh-CN" sz="2000" dirty="0">
              <a:solidFill>
                <a:srgbClr val="00B0F0"/>
              </a:solidFill>
              <a:latin typeface="+mj-lt"/>
              <a:cs typeface="Microsoft YaHei UI" pitchFamily="18" charset="0"/>
            </a:endParaRPr>
          </a:p>
        </p:txBody>
      </p:sp>
      <p:sp>
        <p:nvSpPr>
          <p:cNvPr id="44" name="TextBox 1"/>
          <p:cNvSpPr txBox="1"/>
          <p:nvPr/>
        </p:nvSpPr>
        <p:spPr>
          <a:xfrm>
            <a:off x="6022576" y="305571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357677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6.6</a:t>
            </a:r>
            <a:endParaRPr lang="en-US" altLang="zh-CN" sz="2000" dirty="0">
              <a:solidFill>
                <a:srgbClr val="00B0F0"/>
              </a:solidFill>
              <a:latin typeface="+mj-lt"/>
              <a:cs typeface="Microsoft YaHei UI" pitchFamily="18" charset="0"/>
            </a:endParaRPr>
          </a:p>
        </p:txBody>
      </p:sp>
      <p:sp>
        <p:nvSpPr>
          <p:cNvPr id="50" name="TextBox 1"/>
          <p:cNvSpPr txBox="1"/>
          <p:nvPr/>
        </p:nvSpPr>
        <p:spPr>
          <a:xfrm>
            <a:off x="7035279" y="4116981"/>
            <a:ext cx="2636940"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动态主机配置协议</a:t>
            </a:r>
            <a:r>
              <a:rPr lang="en-US" altLang="zh-CN" sz="1900" dirty="0">
                <a:solidFill>
                  <a:schemeClr val="bg1"/>
                </a:solidFill>
                <a:latin typeface="微软雅黑" pitchFamily="34" charset="-122"/>
                <a:ea typeface="微软雅黑" pitchFamily="34" charset="-122"/>
                <a:cs typeface="Microsoft YaHei UI" pitchFamily="18" charset="0"/>
              </a:rPr>
              <a:t>DHCP</a:t>
            </a:r>
          </a:p>
        </p:txBody>
      </p:sp>
      <p:sp>
        <p:nvSpPr>
          <p:cNvPr id="55" name="TextBox 1"/>
          <p:cNvSpPr txBox="1"/>
          <p:nvPr/>
        </p:nvSpPr>
        <p:spPr>
          <a:xfrm>
            <a:off x="7035279" y="4634937"/>
            <a:ext cx="1415452" cy="350438"/>
          </a:xfrm>
          <a:prstGeom prst="rect">
            <a:avLst/>
          </a:prstGeom>
          <a:noFill/>
        </p:spPr>
        <p:txBody>
          <a:bodyPr wrap="none" lIns="0" tIns="0" rIns="0" bIns="60981" rtlCol="0">
            <a:spAutoFit/>
          </a:bodyPr>
          <a:lstStyle/>
          <a:p>
            <a:pPr>
              <a:lnSpc>
                <a:spcPts val="2401"/>
              </a:lnSpc>
            </a:pPr>
            <a:r>
              <a:rPr lang="en-US" altLang="zh-CN" sz="1900" dirty="0">
                <a:solidFill>
                  <a:srgbClr val="656D8D"/>
                </a:solidFill>
                <a:latin typeface="微软雅黑" pitchFamily="34" charset="-122"/>
                <a:ea typeface="微软雅黑" pitchFamily="34" charset="-122"/>
                <a:cs typeface="Microsoft YaHei UI" pitchFamily="18" charset="0"/>
              </a:rPr>
              <a:t>P2P</a:t>
            </a:r>
            <a:r>
              <a:rPr lang="zh-CN" altLang="en-US" sz="1900" dirty="0">
                <a:solidFill>
                  <a:srgbClr val="656D8D"/>
                </a:solidFill>
                <a:latin typeface="微软雅黑" pitchFamily="34" charset="-122"/>
                <a:ea typeface="微软雅黑" pitchFamily="34" charset="-122"/>
                <a:cs typeface="Microsoft YaHei UI" pitchFamily="18" charset="0"/>
              </a:rPr>
              <a:t>文件共享</a:t>
            </a:r>
          </a:p>
        </p:txBody>
      </p:sp>
      <p:sp>
        <p:nvSpPr>
          <p:cNvPr id="56" name="TextBox 1"/>
          <p:cNvSpPr txBox="1"/>
          <p:nvPr/>
        </p:nvSpPr>
        <p:spPr>
          <a:xfrm>
            <a:off x="6022576" y="409782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6.7</a:t>
            </a:r>
            <a:endParaRPr lang="en-US" altLang="zh-CN" sz="2000" dirty="0">
              <a:solidFill>
                <a:schemeClr val="bg1"/>
              </a:solidFill>
              <a:latin typeface="+mj-lt"/>
              <a:cs typeface="Microsoft YaHei UI" pitchFamily="18" charset="0"/>
            </a:endParaRPr>
          </a:p>
        </p:txBody>
      </p:sp>
      <p:sp>
        <p:nvSpPr>
          <p:cNvPr id="58" name="TextBox 1"/>
          <p:cNvSpPr txBox="1"/>
          <p:nvPr/>
        </p:nvSpPr>
        <p:spPr>
          <a:xfrm>
            <a:off x="6022576" y="461896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6.8</a:t>
            </a:r>
            <a:endParaRPr lang="en-US" altLang="zh-CN" sz="2000" dirty="0">
              <a:solidFill>
                <a:srgbClr val="4197DF"/>
              </a:solidFill>
              <a:latin typeface="+mj-lt"/>
              <a:cs typeface="Microsoft YaHei UI" pitchFamily="18" charset="0"/>
            </a:endParaRPr>
          </a:p>
        </p:txBody>
      </p:sp>
      <p:sp>
        <p:nvSpPr>
          <p:cNvPr id="60" name="Freeform 3"/>
          <p:cNvSpPr/>
          <p:nvPr/>
        </p:nvSpPr>
        <p:spPr>
          <a:xfrm>
            <a:off x="6625628" y="259338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25628" y="364000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6" name="TextBox 1"/>
          <p:cNvSpPr txBox="1"/>
          <p:nvPr/>
        </p:nvSpPr>
        <p:spPr>
          <a:xfrm>
            <a:off x="7035279" y="5152893"/>
            <a:ext cx="1705595"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多媒体网络应用</a:t>
            </a:r>
          </a:p>
        </p:txBody>
      </p:sp>
      <p:sp>
        <p:nvSpPr>
          <p:cNvPr id="67" name="TextBox 1"/>
          <p:cNvSpPr txBox="1"/>
          <p:nvPr/>
        </p:nvSpPr>
        <p:spPr>
          <a:xfrm>
            <a:off x="7035279" y="5670850"/>
            <a:ext cx="194925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网络应用编程接口</a:t>
            </a:r>
          </a:p>
        </p:txBody>
      </p:sp>
      <p:sp>
        <p:nvSpPr>
          <p:cNvPr id="77" name="Freeform 3"/>
          <p:cNvSpPr/>
          <p:nvPr/>
        </p:nvSpPr>
        <p:spPr>
          <a:xfrm>
            <a:off x="6625628" y="206084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78" name="Freeform 3"/>
          <p:cNvSpPr/>
          <p:nvPr/>
        </p:nvSpPr>
        <p:spPr>
          <a:xfrm>
            <a:off x="6625628" y="15467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rgbClr val="92D050"/>
              </a:solidFill>
            </a:endParaRPr>
          </a:p>
        </p:txBody>
      </p:sp>
      <p:sp>
        <p:nvSpPr>
          <p:cNvPr id="79" name="TextBox 1"/>
          <p:cNvSpPr txBox="1"/>
          <p:nvPr/>
        </p:nvSpPr>
        <p:spPr>
          <a:xfrm>
            <a:off x="6022576" y="514010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6.9</a:t>
            </a:r>
            <a:endParaRPr lang="en-US" altLang="zh-CN" sz="2000" dirty="0">
              <a:solidFill>
                <a:srgbClr val="4197DF"/>
              </a:solidFill>
              <a:latin typeface="+mj-lt"/>
              <a:cs typeface="Microsoft YaHei UI" pitchFamily="18" charset="0"/>
            </a:endParaRPr>
          </a:p>
        </p:txBody>
      </p:sp>
      <p:sp>
        <p:nvSpPr>
          <p:cNvPr id="80" name="TextBox 1"/>
          <p:cNvSpPr txBox="1"/>
          <p:nvPr/>
        </p:nvSpPr>
        <p:spPr>
          <a:xfrm>
            <a:off x="6022576" y="5661248"/>
            <a:ext cx="498534"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6.10</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780343594"/>
      </p:ext>
    </p:extLst>
  </p:cSld>
  <p:clrMapOvr>
    <a:masterClrMapping/>
  </p:clrMapOvr>
  <p:transition spd="slow">
    <p:push dir="u"/>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altLang="zh-CN" dirty="0"/>
              <a:t>6.7  </a:t>
            </a:r>
            <a:r>
              <a:rPr lang="zh-CN" altLang="en-US" dirty="0"/>
              <a:t>动态主机配置协议 </a:t>
            </a:r>
            <a:r>
              <a:rPr lang="en-US" altLang="zh-CN" dirty="0" err="1"/>
              <a:t>DHCP</a:t>
            </a:r>
            <a:endParaRPr lang="en-US" altLang="zh-CN" dirty="0"/>
          </a:p>
        </p:txBody>
      </p:sp>
      <p:sp>
        <p:nvSpPr>
          <p:cNvPr id="715779" name="Rectangle 3"/>
          <p:cNvSpPr>
            <a:spLocks noGrp="1" noChangeArrowheads="1"/>
          </p:cNvSpPr>
          <p:nvPr>
            <p:ph idx="1"/>
          </p:nvPr>
        </p:nvSpPr>
        <p:spPr/>
        <p:txBody>
          <a:bodyPr>
            <a:normAutofit/>
          </a:bodyPr>
          <a:lstStyle/>
          <a:p>
            <a:pPr marL="342900" indent="-342900">
              <a:buFont typeface="Wingdings" panose="05000000000000000000" pitchFamily="2" charset="2"/>
              <a:buChar char="l"/>
            </a:pPr>
            <a:r>
              <a:rPr lang="zh-CN" altLang="en-US" sz="2400" dirty="0"/>
              <a:t>一台主机要连接到网上需要配置的项目</a:t>
            </a:r>
          </a:p>
          <a:p>
            <a:pPr lvl="1"/>
            <a:r>
              <a:rPr lang="en-US" altLang="zh-CN" sz="2400" b="1" dirty="0" smtClean="0">
                <a:solidFill>
                  <a:srgbClr val="00B0F0"/>
                </a:solidFill>
              </a:rPr>
              <a:t>01</a:t>
            </a:r>
            <a:r>
              <a:rPr lang="en-US" altLang="zh-CN" sz="2000" dirty="0" smtClean="0"/>
              <a:t>  IP </a:t>
            </a:r>
            <a:r>
              <a:rPr lang="zh-CN" altLang="en-US" sz="2000" dirty="0"/>
              <a:t>地址</a:t>
            </a:r>
          </a:p>
          <a:p>
            <a:pPr lvl="1"/>
            <a:r>
              <a:rPr lang="en-US" altLang="zh-CN" sz="2400" b="1" dirty="0" smtClean="0">
                <a:solidFill>
                  <a:srgbClr val="00B050"/>
                </a:solidFill>
              </a:rPr>
              <a:t>02</a:t>
            </a:r>
            <a:r>
              <a:rPr lang="en-US" altLang="zh-CN" sz="2000" dirty="0" smtClean="0"/>
              <a:t>  </a:t>
            </a:r>
            <a:r>
              <a:rPr lang="zh-CN" altLang="en-US" sz="2000" dirty="0" smtClean="0"/>
              <a:t>子</a:t>
            </a:r>
            <a:r>
              <a:rPr lang="zh-CN" altLang="en-US" sz="2000" dirty="0"/>
              <a:t>网掩码</a:t>
            </a:r>
          </a:p>
          <a:p>
            <a:pPr lvl="1"/>
            <a:r>
              <a:rPr lang="en-US" altLang="zh-CN" sz="2400" b="1" dirty="0" smtClean="0">
                <a:solidFill>
                  <a:srgbClr val="CC9900"/>
                </a:solidFill>
              </a:rPr>
              <a:t>03</a:t>
            </a:r>
            <a:r>
              <a:rPr lang="en-US" altLang="zh-CN" sz="2000" dirty="0" smtClean="0"/>
              <a:t>  </a:t>
            </a:r>
            <a:r>
              <a:rPr lang="zh-CN" altLang="en-US" sz="2000" dirty="0" smtClean="0"/>
              <a:t>默</a:t>
            </a:r>
            <a:r>
              <a:rPr lang="zh-CN" altLang="en-US" sz="2000" dirty="0"/>
              <a:t>认路由器的 </a:t>
            </a:r>
            <a:r>
              <a:rPr lang="en-US" altLang="zh-CN" sz="2000" dirty="0"/>
              <a:t>IP </a:t>
            </a:r>
            <a:r>
              <a:rPr lang="zh-CN" altLang="en-US" sz="2000" dirty="0"/>
              <a:t>地址</a:t>
            </a:r>
          </a:p>
          <a:p>
            <a:pPr lvl="1"/>
            <a:r>
              <a:rPr lang="en-US" altLang="zh-CN" sz="2400" b="1" dirty="0" smtClean="0">
                <a:solidFill>
                  <a:srgbClr val="C00000"/>
                </a:solidFill>
              </a:rPr>
              <a:t>04</a:t>
            </a:r>
            <a:r>
              <a:rPr lang="en-US" altLang="zh-CN" sz="2000" dirty="0" smtClean="0"/>
              <a:t>  </a:t>
            </a:r>
            <a:r>
              <a:rPr lang="zh-CN" altLang="en-US" sz="2000" dirty="0" smtClean="0"/>
              <a:t>域</a:t>
            </a:r>
            <a:r>
              <a:rPr lang="zh-CN" altLang="en-US" sz="2000" dirty="0"/>
              <a:t>名服务器的 </a:t>
            </a:r>
            <a:r>
              <a:rPr lang="en-US" altLang="zh-CN" sz="2000" dirty="0"/>
              <a:t>IP </a:t>
            </a:r>
            <a:r>
              <a:rPr lang="zh-CN" altLang="en-US" sz="2000" dirty="0"/>
              <a:t>地址</a:t>
            </a:r>
          </a:p>
          <a:p>
            <a:pPr marL="342900" indent="-342900">
              <a:buFont typeface="Wingdings" panose="05000000000000000000" pitchFamily="2" charset="2"/>
              <a:buChar char="l"/>
            </a:pPr>
            <a:r>
              <a:rPr lang="zh-CN" altLang="en-US" sz="2400" dirty="0"/>
              <a:t>这些信息通常存储在一个配置文件中，计算机在引导过程中可以对这个文件进行存取。</a:t>
            </a:r>
          </a:p>
          <a:p>
            <a:pPr marL="342900" indent="-342900">
              <a:buFont typeface="Wingdings" panose="05000000000000000000" pitchFamily="2" charset="2"/>
              <a:buChar char="l"/>
            </a:pPr>
            <a:r>
              <a:rPr lang="en-US" altLang="zh-CN" sz="2400" dirty="0" err="1"/>
              <a:t>DHCP</a:t>
            </a:r>
            <a:r>
              <a:rPr lang="zh-CN" altLang="en-US" sz="2400" dirty="0"/>
              <a:t>允许一台计算机加入新的网络和获取</a:t>
            </a:r>
            <a:r>
              <a:rPr lang="en-US" altLang="zh-CN" sz="2400" dirty="0"/>
              <a:t>IP</a:t>
            </a:r>
            <a:r>
              <a:rPr lang="zh-CN" altLang="en-US" sz="2400" dirty="0"/>
              <a:t>地址而不用手工参与。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1" y="6448617"/>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6325246"/>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246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5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57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57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774702" y="352343"/>
            <a:ext cx="7412705" cy="429320"/>
          </a:xfrm>
        </p:spPr>
        <p:txBody>
          <a:bodyPr/>
          <a:lstStyle/>
          <a:p>
            <a:r>
              <a:rPr lang="zh-CN" altLang="en-US" dirty="0"/>
              <a:t>动态主机配置协议 </a:t>
            </a:r>
            <a:r>
              <a:rPr lang="en-US" altLang="zh-CN" sz="1800" dirty="0" smtClean="0"/>
              <a:t>DHCP(Dynamic </a:t>
            </a:r>
            <a:r>
              <a:rPr lang="en-US" altLang="zh-CN" sz="1800" dirty="0"/>
              <a:t>Host Configuration Protocol)  </a:t>
            </a:r>
            <a:endParaRPr lang="en-US" altLang="zh-CN" dirty="0"/>
          </a:p>
        </p:txBody>
      </p:sp>
      <p:sp>
        <p:nvSpPr>
          <p:cNvPr id="720899" name="Rectangle 3"/>
          <p:cNvSpPr>
            <a:spLocks noGrp="1" noChangeArrowheads="1"/>
          </p:cNvSpPr>
          <p:nvPr>
            <p:ph idx="1"/>
          </p:nvPr>
        </p:nvSpPr>
        <p:spPr/>
        <p:txBody>
          <a:bodyPr>
            <a:normAutofit/>
          </a:bodyPr>
          <a:lstStyle/>
          <a:p>
            <a:pPr marL="342900" indent="-342900">
              <a:buFont typeface="Wingdings" panose="05000000000000000000" pitchFamily="2" charset="2"/>
              <a:buChar char="l"/>
            </a:pPr>
            <a:r>
              <a:rPr lang="zh-CN" altLang="en-US" sz="2000" dirty="0">
                <a:solidFill>
                  <a:schemeClr val="hlink"/>
                </a:solidFill>
              </a:rPr>
              <a:t>动态主机配置协议</a:t>
            </a:r>
            <a:r>
              <a:rPr lang="zh-CN" altLang="en-US" sz="2000" dirty="0"/>
              <a:t> </a:t>
            </a:r>
            <a:r>
              <a:rPr lang="en-US" altLang="zh-CN" sz="2000" dirty="0" err="1"/>
              <a:t>DHCP</a:t>
            </a:r>
            <a:r>
              <a:rPr lang="en-US" altLang="zh-CN" sz="2000" dirty="0"/>
              <a:t> </a:t>
            </a:r>
            <a:r>
              <a:rPr lang="zh-CN" altLang="en-US" sz="2000" dirty="0"/>
              <a:t>提供了</a:t>
            </a:r>
            <a:r>
              <a:rPr lang="zh-CN" altLang="en-US" sz="2000" dirty="0">
                <a:solidFill>
                  <a:schemeClr val="hlink"/>
                </a:solidFill>
              </a:rPr>
              <a:t>即插即用连网</a:t>
            </a:r>
            <a:r>
              <a:rPr lang="en-US" altLang="zh-CN" sz="2000" dirty="0"/>
              <a:t>(plug-and-play networking)</a:t>
            </a:r>
            <a:r>
              <a:rPr lang="zh-CN" altLang="en-US" sz="2000" dirty="0"/>
              <a:t>的机制。</a:t>
            </a:r>
          </a:p>
          <a:p>
            <a:pPr marL="342900" indent="-342900">
              <a:buFont typeface="Wingdings" panose="05000000000000000000" pitchFamily="2" charset="2"/>
              <a:buChar char="l"/>
            </a:pPr>
            <a:r>
              <a:rPr lang="zh-CN" altLang="en-US" sz="2000" dirty="0"/>
              <a:t>这种机制允许一台计算机加入新的网络和获取</a:t>
            </a:r>
            <a:r>
              <a:rPr lang="en-US" altLang="zh-CN" sz="2000" dirty="0"/>
              <a:t>IP</a:t>
            </a:r>
            <a:r>
              <a:rPr lang="zh-CN" altLang="en-US" sz="2000" dirty="0"/>
              <a:t>地址而不用手工参与。</a:t>
            </a:r>
          </a:p>
        </p:txBody>
      </p:sp>
      <p:grpSp>
        <p:nvGrpSpPr>
          <p:cNvPr id="6" name="组合 5"/>
          <p:cNvGrpSpPr/>
          <p:nvPr/>
        </p:nvGrpSpPr>
        <p:grpSpPr>
          <a:xfrm>
            <a:off x="-19050" y="2558382"/>
            <a:ext cx="12217400" cy="4299618"/>
            <a:chOff x="-19050" y="2312773"/>
            <a:chExt cx="12217400" cy="4543026"/>
          </a:xfrm>
        </p:grpSpPr>
        <p:sp>
          <p:nvSpPr>
            <p:cNvPr id="7" name="矩形 6"/>
            <p:cNvSpPr/>
            <p:nvPr/>
          </p:nvSpPr>
          <p:spPr>
            <a:xfrm>
              <a:off x="0" y="2855667"/>
              <a:ext cx="12198350" cy="4000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050" y="2312773"/>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3"/>
            <p:cNvSpPr txBox="1">
              <a:spLocks/>
            </p:cNvSpPr>
            <p:nvPr/>
          </p:nvSpPr>
          <p:spPr>
            <a:xfrm>
              <a:off x="741680" y="2391240"/>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DHCP </a:t>
              </a:r>
              <a:r>
                <a:rPr lang="zh-CN" altLang="en-US" dirty="0"/>
                <a:t>使用客户服务器方式。</a:t>
              </a:r>
            </a:p>
          </p:txBody>
        </p:sp>
      </p:grpSp>
      <p:sp>
        <p:nvSpPr>
          <p:cNvPr id="10" name="矩形 9"/>
          <p:cNvSpPr/>
          <p:nvPr/>
        </p:nvSpPr>
        <p:spPr>
          <a:xfrm>
            <a:off x="0" y="2491707"/>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p:cNvSpPr txBox="1">
            <a:spLocks noChangeArrowheads="1"/>
          </p:cNvSpPr>
          <p:nvPr/>
        </p:nvSpPr>
        <p:spPr>
          <a:xfrm>
            <a:off x="741680" y="3212976"/>
            <a:ext cx="10846754" cy="3642823"/>
          </a:xfrm>
          <a:prstGeom prst="rect">
            <a:avLst/>
          </a:prstGeom>
        </p:spPr>
        <p:txBody>
          <a:bodyPr vert="horz" lIns="121917" tIns="60958" rIns="121917" bIns="60958" rtlCol="0">
            <a:normAutofit/>
          </a:bodyPr>
          <a:lstStyle>
            <a:lvl1pPr marL="0" indent="0" algn="l" defTabSz="914255" rtl="0" eaLnBrk="1" latinLnBrk="0" hangingPunct="1">
              <a:lnSpc>
                <a:spcPct val="150000"/>
              </a:lnSpc>
              <a:spcBef>
                <a:spcPct val="20000"/>
              </a:spcBef>
              <a:buSzPct val="80000"/>
              <a:buFont typeface="Wingdings" pitchFamily="2" charset="2"/>
              <a:buNone/>
              <a:defRPr sz="1499" kern="1200">
                <a:solidFill>
                  <a:schemeClr val="tx1">
                    <a:lumMod val="75000"/>
                    <a:lumOff val="25000"/>
                  </a:schemeClr>
                </a:solidFill>
                <a:latin typeface="+mn-lt"/>
                <a:ea typeface="+mn-ea"/>
                <a:cs typeface="+mn-cs"/>
              </a:defRPr>
            </a:lvl1pPr>
            <a:lvl2pPr marL="457128" indent="0" algn="l" defTabSz="914255" rtl="0" eaLnBrk="1" latinLnBrk="0" hangingPunct="1">
              <a:lnSpc>
                <a:spcPct val="150000"/>
              </a:lnSpc>
              <a:spcBef>
                <a:spcPct val="20000"/>
              </a:spcBef>
              <a:buFont typeface="Arial" pitchFamily="34" charset="0"/>
              <a:buNone/>
              <a:defRPr sz="1499" kern="1200">
                <a:solidFill>
                  <a:schemeClr val="tx1">
                    <a:lumMod val="75000"/>
                    <a:lumOff val="25000"/>
                  </a:schemeClr>
                </a:solidFill>
                <a:latin typeface="+mn-lt"/>
                <a:ea typeface="+mn-ea"/>
                <a:cs typeface="+mn-cs"/>
              </a:defRPr>
            </a:lvl2pPr>
            <a:lvl3pPr marL="914255"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3pPr>
            <a:lvl4pPr marL="1371382"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4pPr>
            <a:lvl5pPr marL="1828509"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5pPr>
            <a:lvl6pPr marL="2514201"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329"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456"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583"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zh-CN" altLang="en-US" sz="2000" dirty="0" smtClean="0"/>
              <a:t>由于不知道 </a:t>
            </a:r>
            <a:r>
              <a:rPr lang="en-US" altLang="zh-CN" sz="2000" dirty="0"/>
              <a:t>DHCP </a:t>
            </a:r>
            <a:r>
              <a:rPr lang="zh-CN" altLang="en-US" sz="2000" dirty="0" smtClean="0"/>
              <a:t>服务器的地址，需要 </a:t>
            </a:r>
            <a:r>
              <a:rPr lang="en-US" altLang="zh-CN" sz="2000" dirty="0" smtClean="0"/>
              <a:t>IP </a:t>
            </a:r>
            <a:r>
              <a:rPr lang="zh-CN" altLang="en-US" sz="2000" dirty="0" smtClean="0"/>
              <a:t>地址的主机在启动</a:t>
            </a:r>
            <a:r>
              <a:rPr lang="zh-CN" altLang="en-US" sz="2000" dirty="0" smtClean="0"/>
              <a:t>时用</a:t>
            </a:r>
            <a:r>
              <a:rPr lang="en-US" altLang="zh-CN" sz="2000" dirty="0" smtClean="0"/>
              <a:t>UDP</a:t>
            </a:r>
            <a:r>
              <a:rPr lang="zh-CN" altLang="en-US" sz="2000" dirty="0" smtClean="0"/>
              <a:t>广播发送一个</a:t>
            </a:r>
            <a:r>
              <a:rPr lang="en-US" altLang="zh-CN" sz="2000" dirty="0" smtClean="0"/>
              <a:t>DHCP</a:t>
            </a:r>
            <a:r>
              <a:rPr lang="zh-CN" altLang="en-US" sz="2000" b="1" dirty="0" smtClean="0"/>
              <a:t>发现</a:t>
            </a:r>
            <a:r>
              <a:rPr lang="zh-CN" altLang="en-US" sz="2000" b="1" dirty="0" smtClean="0"/>
              <a:t>报文</a:t>
            </a:r>
            <a:r>
              <a:rPr lang="zh-CN" altLang="en-US" sz="2000" dirty="0" smtClean="0"/>
              <a:t>（</a:t>
            </a:r>
            <a:r>
              <a:rPr lang="en-US" altLang="zh-CN" sz="2000" dirty="0" smtClean="0"/>
              <a:t>DHCPDISCOVER</a:t>
            </a:r>
            <a:r>
              <a:rPr lang="zh-CN" altLang="en-US" sz="2000" dirty="0" smtClean="0"/>
              <a:t>），这时该主机就成为 </a:t>
            </a:r>
            <a:r>
              <a:rPr lang="en-US" altLang="zh-CN" sz="2000" dirty="0" smtClean="0"/>
              <a:t>DHCP </a:t>
            </a:r>
            <a:r>
              <a:rPr lang="zh-CN" altLang="en-US" sz="2000" dirty="0" smtClean="0"/>
              <a:t>客户。</a:t>
            </a:r>
          </a:p>
          <a:p>
            <a:pPr marL="342900" indent="-342900" fontAlgn="auto">
              <a:spcAft>
                <a:spcPts val="0"/>
              </a:spcAft>
              <a:buFont typeface="Arial" panose="020B0604020202020204" pitchFamily="34" charset="0"/>
              <a:buChar char="•"/>
            </a:pPr>
            <a:r>
              <a:rPr lang="zh-CN" altLang="en-US" sz="2000" dirty="0" smtClean="0"/>
              <a:t>本地网络上所有主机都能收到此广播报文，但只有 </a:t>
            </a:r>
            <a:r>
              <a:rPr lang="en-US" altLang="zh-CN" sz="2000" dirty="0" smtClean="0"/>
              <a:t>DHCP </a:t>
            </a:r>
            <a:r>
              <a:rPr lang="zh-CN" altLang="en-US" sz="2000" dirty="0" smtClean="0"/>
              <a:t>服务器才回答此广播报文</a:t>
            </a:r>
            <a:r>
              <a:rPr lang="zh-CN" altLang="en-US" sz="2000" dirty="0"/>
              <a:t>。由于此时</a:t>
            </a:r>
            <a:r>
              <a:rPr lang="en-US" altLang="zh-CN" sz="2000" dirty="0"/>
              <a:t>DHCP</a:t>
            </a:r>
            <a:r>
              <a:rPr lang="zh-CN" altLang="en-US" sz="2000" dirty="0"/>
              <a:t>客户还没有分配到</a:t>
            </a:r>
            <a:r>
              <a:rPr lang="en-US" altLang="zh-CN" sz="2000" dirty="0"/>
              <a:t>IP</a:t>
            </a:r>
            <a:r>
              <a:rPr lang="zh-CN" altLang="en-US" sz="2000" dirty="0"/>
              <a:t>地址，</a:t>
            </a:r>
            <a:r>
              <a:rPr lang="en-US" altLang="zh-CN" sz="2000" dirty="0"/>
              <a:t>DHCP</a:t>
            </a:r>
            <a:r>
              <a:rPr lang="zh-CN" altLang="en-US" sz="2000" dirty="0"/>
              <a:t>服务器通过</a:t>
            </a:r>
            <a:r>
              <a:rPr lang="en-US" altLang="zh-CN" sz="2000" dirty="0"/>
              <a:t>UPD</a:t>
            </a:r>
            <a:r>
              <a:rPr lang="zh-CN" altLang="en-US" sz="2000" dirty="0"/>
              <a:t>广播向</a:t>
            </a:r>
            <a:r>
              <a:rPr lang="en-US" altLang="zh-CN" sz="2000" dirty="0"/>
              <a:t>DHCP</a:t>
            </a:r>
            <a:r>
              <a:rPr lang="zh-CN" altLang="en-US" sz="2000" dirty="0"/>
              <a:t>客户应答一个</a:t>
            </a:r>
            <a:r>
              <a:rPr lang="en-US" altLang="zh-CN" sz="2000" dirty="0"/>
              <a:t>DHCP</a:t>
            </a:r>
            <a:r>
              <a:rPr lang="zh-CN" altLang="en-US" sz="2000" b="1" dirty="0"/>
              <a:t>提供报文</a:t>
            </a:r>
            <a:r>
              <a:rPr lang="zh-CN" altLang="en-US" sz="2000" dirty="0"/>
              <a:t>（</a:t>
            </a:r>
            <a:r>
              <a:rPr lang="en-US" altLang="zh-CN" sz="2000" dirty="0"/>
              <a:t>DHCPOFFER</a:t>
            </a:r>
            <a:r>
              <a:rPr lang="zh-CN" altLang="en-US" sz="2000" dirty="0"/>
              <a:t>），包含可以“提供”的</a:t>
            </a:r>
            <a:r>
              <a:rPr lang="en-US" altLang="zh-CN" sz="2000" dirty="0"/>
              <a:t>IP</a:t>
            </a:r>
            <a:r>
              <a:rPr lang="zh-CN" altLang="en-US" sz="2000" dirty="0"/>
              <a:t>地址等配置信息</a:t>
            </a:r>
            <a:r>
              <a:rPr lang="zh-CN" altLang="en-US" sz="2000" dirty="0" smtClean="0"/>
              <a:t>。</a:t>
            </a:r>
            <a:endParaRPr lang="zh-CN" altLang="en-US" sz="2000" dirty="0" smtClean="0"/>
          </a:p>
          <a:p>
            <a:pPr marL="342900" indent="-342900" fontAlgn="auto">
              <a:spcAft>
                <a:spcPts val="0"/>
              </a:spcAft>
              <a:buFont typeface="Arial" panose="020B0604020202020204" pitchFamily="34" charset="0"/>
              <a:buChar char="•"/>
            </a:pPr>
            <a:r>
              <a:rPr lang="en-US" altLang="zh-CN" sz="2000" dirty="0" smtClean="0"/>
              <a:t>DHCP </a:t>
            </a:r>
            <a:r>
              <a:rPr lang="zh-CN" altLang="en-US" sz="2000" dirty="0" smtClean="0"/>
              <a:t>服务器先在其数据库中查找该计算机的配置信息。若找到，则返回找到的信息。若找不到，则从服务器的 </a:t>
            </a:r>
            <a:r>
              <a:rPr lang="en-US" altLang="zh-CN" sz="2000" dirty="0" smtClean="0"/>
              <a:t>IP </a:t>
            </a:r>
            <a:r>
              <a:rPr lang="zh-CN" altLang="en-US" sz="2000" dirty="0" smtClean="0"/>
              <a:t>地址池</a:t>
            </a:r>
            <a:r>
              <a:rPr lang="en-US" altLang="zh-CN" sz="2000" dirty="0" smtClean="0"/>
              <a:t>(address pool)</a:t>
            </a:r>
            <a:r>
              <a:rPr lang="zh-CN" altLang="en-US" sz="2000" dirty="0" smtClean="0"/>
              <a:t>中取一个地址分配给该计算机</a:t>
            </a:r>
            <a:r>
              <a:rPr lang="zh-CN" altLang="en-US" sz="2000" dirty="0" smtClean="0"/>
              <a:t>。</a:t>
            </a: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774702" y="352343"/>
            <a:ext cx="7412705" cy="429320"/>
          </a:xfrm>
        </p:spPr>
        <p:txBody>
          <a:bodyPr/>
          <a:lstStyle/>
          <a:p>
            <a:r>
              <a:rPr lang="zh-CN" altLang="en-US" dirty="0"/>
              <a:t>动态主机配置协议 </a:t>
            </a:r>
            <a:r>
              <a:rPr lang="en-US" altLang="zh-CN" sz="1800" dirty="0" smtClean="0"/>
              <a:t>DHCP(Dynamic </a:t>
            </a:r>
            <a:r>
              <a:rPr lang="en-US" altLang="zh-CN" sz="1800" dirty="0"/>
              <a:t>Host Configuration Protocol)  </a:t>
            </a:r>
            <a:endParaRPr lang="en-US" altLang="zh-CN" dirty="0"/>
          </a:p>
        </p:txBody>
      </p:sp>
      <p:sp>
        <p:nvSpPr>
          <p:cNvPr id="720899" name="Rectangle 3"/>
          <p:cNvSpPr>
            <a:spLocks noGrp="1" noChangeArrowheads="1"/>
          </p:cNvSpPr>
          <p:nvPr>
            <p:ph idx="1"/>
          </p:nvPr>
        </p:nvSpPr>
        <p:spPr/>
        <p:txBody>
          <a:bodyPr>
            <a:normAutofit/>
          </a:bodyPr>
          <a:lstStyle/>
          <a:p>
            <a:pPr marL="342900" indent="-342900">
              <a:buFont typeface="Wingdings" panose="05000000000000000000" pitchFamily="2" charset="2"/>
              <a:buChar char="l"/>
            </a:pPr>
            <a:r>
              <a:rPr lang="zh-CN" altLang="en-US" sz="2000" dirty="0">
                <a:solidFill>
                  <a:schemeClr val="hlink"/>
                </a:solidFill>
              </a:rPr>
              <a:t>动态主机配置协议</a:t>
            </a:r>
            <a:r>
              <a:rPr lang="zh-CN" altLang="en-US" sz="2000" dirty="0"/>
              <a:t> </a:t>
            </a:r>
            <a:r>
              <a:rPr lang="en-US" altLang="zh-CN" sz="2000" dirty="0" err="1"/>
              <a:t>DHCP</a:t>
            </a:r>
            <a:r>
              <a:rPr lang="en-US" altLang="zh-CN" sz="2000" dirty="0"/>
              <a:t> </a:t>
            </a:r>
            <a:r>
              <a:rPr lang="zh-CN" altLang="en-US" sz="2000" dirty="0"/>
              <a:t>提供了</a:t>
            </a:r>
            <a:r>
              <a:rPr lang="zh-CN" altLang="en-US" sz="2000" dirty="0">
                <a:solidFill>
                  <a:schemeClr val="hlink"/>
                </a:solidFill>
              </a:rPr>
              <a:t>即插即用连网</a:t>
            </a:r>
            <a:r>
              <a:rPr lang="en-US" altLang="zh-CN" sz="2000" dirty="0"/>
              <a:t>(plug-and-play networking)</a:t>
            </a:r>
            <a:r>
              <a:rPr lang="zh-CN" altLang="en-US" sz="2000" dirty="0"/>
              <a:t>的机制。</a:t>
            </a:r>
          </a:p>
          <a:p>
            <a:pPr marL="342900" indent="-342900">
              <a:buFont typeface="Wingdings" panose="05000000000000000000" pitchFamily="2" charset="2"/>
              <a:buChar char="l"/>
            </a:pPr>
            <a:r>
              <a:rPr lang="zh-CN" altLang="en-US" sz="2000" dirty="0"/>
              <a:t>这种机制允许一台计算机加入新的网络和获取</a:t>
            </a:r>
            <a:r>
              <a:rPr lang="en-US" altLang="zh-CN" sz="2000" dirty="0"/>
              <a:t>IP</a:t>
            </a:r>
            <a:r>
              <a:rPr lang="zh-CN" altLang="en-US" sz="2000" dirty="0"/>
              <a:t>地址而不用手工参与。</a:t>
            </a:r>
          </a:p>
        </p:txBody>
      </p:sp>
      <p:grpSp>
        <p:nvGrpSpPr>
          <p:cNvPr id="6" name="组合 5"/>
          <p:cNvGrpSpPr/>
          <p:nvPr/>
        </p:nvGrpSpPr>
        <p:grpSpPr>
          <a:xfrm>
            <a:off x="-19050" y="2558382"/>
            <a:ext cx="12217400" cy="4299618"/>
            <a:chOff x="-19050" y="2312773"/>
            <a:chExt cx="12217400" cy="4543026"/>
          </a:xfrm>
        </p:grpSpPr>
        <p:sp>
          <p:nvSpPr>
            <p:cNvPr id="7" name="矩形 6"/>
            <p:cNvSpPr/>
            <p:nvPr/>
          </p:nvSpPr>
          <p:spPr>
            <a:xfrm>
              <a:off x="0" y="2855667"/>
              <a:ext cx="12198350" cy="4000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050" y="2312773"/>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3"/>
            <p:cNvSpPr txBox="1">
              <a:spLocks/>
            </p:cNvSpPr>
            <p:nvPr/>
          </p:nvSpPr>
          <p:spPr>
            <a:xfrm>
              <a:off x="741680" y="2391240"/>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DHCP </a:t>
              </a:r>
              <a:r>
                <a:rPr lang="zh-CN" altLang="en-US" dirty="0"/>
                <a:t>使用客户服务器方式。</a:t>
              </a:r>
            </a:p>
          </p:txBody>
        </p:sp>
      </p:grpSp>
      <p:sp>
        <p:nvSpPr>
          <p:cNvPr id="10" name="矩形 9"/>
          <p:cNvSpPr/>
          <p:nvPr/>
        </p:nvSpPr>
        <p:spPr>
          <a:xfrm>
            <a:off x="0" y="2491707"/>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p:cNvSpPr txBox="1">
            <a:spLocks noChangeArrowheads="1"/>
          </p:cNvSpPr>
          <p:nvPr/>
        </p:nvSpPr>
        <p:spPr>
          <a:xfrm>
            <a:off x="741680" y="3212976"/>
            <a:ext cx="10846754" cy="3642823"/>
          </a:xfrm>
          <a:prstGeom prst="rect">
            <a:avLst/>
          </a:prstGeom>
        </p:spPr>
        <p:txBody>
          <a:bodyPr vert="horz" lIns="121917" tIns="60958" rIns="121917" bIns="60958" rtlCol="0">
            <a:normAutofit/>
          </a:bodyPr>
          <a:lstStyle>
            <a:lvl1pPr marL="0" indent="0" algn="l" defTabSz="914255" rtl="0" eaLnBrk="1" latinLnBrk="0" hangingPunct="1">
              <a:lnSpc>
                <a:spcPct val="150000"/>
              </a:lnSpc>
              <a:spcBef>
                <a:spcPct val="20000"/>
              </a:spcBef>
              <a:buSzPct val="80000"/>
              <a:buFont typeface="Wingdings" pitchFamily="2" charset="2"/>
              <a:buNone/>
              <a:defRPr sz="1499" kern="1200">
                <a:solidFill>
                  <a:schemeClr val="tx1">
                    <a:lumMod val="75000"/>
                    <a:lumOff val="25000"/>
                  </a:schemeClr>
                </a:solidFill>
                <a:latin typeface="+mn-lt"/>
                <a:ea typeface="+mn-ea"/>
                <a:cs typeface="+mn-cs"/>
              </a:defRPr>
            </a:lvl1pPr>
            <a:lvl2pPr marL="457128" indent="0" algn="l" defTabSz="914255" rtl="0" eaLnBrk="1" latinLnBrk="0" hangingPunct="1">
              <a:lnSpc>
                <a:spcPct val="150000"/>
              </a:lnSpc>
              <a:spcBef>
                <a:spcPct val="20000"/>
              </a:spcBef>
              <a:buFont typeface="Arial" pitchFamily="34" charset="0"/>
              <a:buNone/>
              <a:defRPr sz="1499" kern="1200">
                <a:solidFill>
                  <a:schemeClr val="tx1">
                    <a:lumMod val="75000"/>
                    <a:lumOff val="25000"/>
                  </a:schemeClr>
                </a:solidFill>
                <a:latin typeface="+mn-lt"/>
                <a:ea typeface="+mn-ea"/>
                <a:cs typeface="+mn-cs"/>
              </a:defRPr>
            </a:lvl2pPr>
            <a:lvl3pPr marL="914255"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3pPr>
            <a:lvl4pPr marL="1371382"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4pPr>
            <a:lvl5pPr marL="1828509"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5pPr>
            <a:lvl6pPr marL="2514201"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329"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456"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583"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altLang="zh-CN" sz="2000" dirty="0" smtClean="0"/>
              <a:t>DHCP</a:t>
            </a:r>
            <a:r>
              <a:rPr lang="zh-CN" altLang="en-US" sz="2000" dirty="0"/>
              <a:t>客户可能会收到来自多个服务器的提供报文，需要选择其中的一个，并广播一个</a:t>
            </a:r>
            <a:r>
              <a:rPr lang="en-US" altLang="zh-CN" sz="2000" dirty="0"/>
              <a:t>DHCP</a:t>
            </a:r>
            <a:r>
              <a:rPr lang="zh-CN" altLang="en-US" sz="2000" b="1" dirty="0"/>
              <a:t>请求报文</a:t>
            </a:r>
            <a:r>
              <a:rPr lang="zh-CN" altLang="en-US" sz="2000" dirty="0"/>
              <a:t>（</a:t>
            </a:r>
            <a:r>
              <a:rPr lang="en-US" altLang="zh-CN" sz="2000" dirty="0"/>
              <a:t>DHCPREQUEST</a:t>
            </a:r>
            <a:r>
              <a:rPr lang="zh-CN" altLang="en-US" sz="2000" dirty="0"/>
              <a:t>）来正式请求该提供报文中提供的配置信息</a:t>
            </a:r>
            <a:r>
              <a:rPr lang="zh-CN" altLang="en-US" sz="2000" dirty="0" smtClean="0"/>
              <a:t>。</a:t>
            </a:r>
            <a:endParaRPr lang="en-US" altLang="zh-CN" sz="2000" dirty="0" smtClean="0"/>
          </a:p>
          <a:p>
            <a:pPr marL="342900" indent="-342900" fontAlgn="auto">
              <a:spcAft>
                <a:spcPts val="0"/>
              </a:spcAft>
              <a:buFont typeface="Arial" panose="020B0604020202020204" pitchFamily="34" charset="0"/>
              <a:buChar char="•"/>
            </a:pPr>
            <a:r>
              <a:rPr lang="zh-CN" altLang="en-US" sz="2000" dirty="0" smtClean="0"/>
              <a:t>提供</a:t>
            </a:r>
            <a:r>
              <a:rPr lang="zh-CN" altLang="en-US" sz="2000" dirty="0"/>
              <a:t>该配置信息的服务器会对该请求报文用</a:t>
            </a:r>
            <a:r>
              <a:rPr lang="en-US" altLang="zh-CN" sz="2000" dirty="0"/>
              <a:t>DHCP</a:t>
            </a:r>
            <a:r>
              <a:rPr lang="zh-CN" altLang="en-US" sz="2000" b="1" dirty="0"/>
              <a:t>确认报文</a:t>
            </a:r>
            <a:r>
              <a:rPr lang="zh-CN" altLang="en-US" sz="2000" dirty="0"/>
              <a:t>（</a:t>
            </a:r>
            <a:r>
              <a:rPr lang="en-US" altLang="zh-CN" sz="2000" dirty="0"/>
              <a:t>DHCPACK</a:t>
            </a:r>
            <a:r>
              <a:rPr lang="zh-CN" altLang="en-US" sz="2000" dirty="0"/>
              <a:t>）进行确认，而其他</a:t>
            </a:r>
            <a:r>
              <a:rPr lang="en-US" altLang="zh-CN" sz="2000" dirty="0"/>
              <a:t>DHCP</a:t>
            </a:r>
            <a:r>
              <a:rPr lang="zh-CN" altLang="en-US" sz="2000" dirty="0"/>
              <a:t>服务器收到该请求报文后会释放预分配的资源</a:t>
            </a:r>
            <a:r>
              <a:rPr lang="zh-CN" altLang="en-US" sz="2000" dirty="0" smtClean="0"/>
              <a:t>。</a:t>
            </a:r>
            <a:endParaRPr lang="en-US" altLang="zh-CN" sz="2000" dirty="0" smtClean="0"/>
          </a:p>
          <a:p>
            <a:pPr marL="342900" indent="-342900" fontAlgn="auto">
              <a:spcAft>
                <a:spcPts val="0"/>
              </a:spcAft>
              <a:buFont typeface="Arial" panose="020B0604020202020204" pitchFamily="34" charset="0"/>
              <a:buChar char="•"/>
            </a:pPr>
            <a:r>
              <a:rPr lang="zh-CN" altLang="en-US" sz="2000" dirty="0" smtClean="0"/>
              <a:t>由于</a:t>
            </a:r>
            <a:r>
              <a:rPr lang="en-US" altLang="zh-CN" sz="2000" dirty="0"/>
              <a:t>DHCP</a:t>
            </a:r>
            <a:r>
              <a:rPr lang="zh-CN" altLang="en-US" sz="2000" dirty="0"/>
              <a:t>客户收到确认报文后才能使用提供报文中的配置信息，该确认报文也需要使用广播。</a:t>
            </a:r>
            <a:endParaRPr lang="zh-CN" altLang="en-US" sz="2000" dirty="0"/>
          </a:p>
        </p:txBody>
      </p:sp>
    </p:spTree>
    <p:extLst>
      <p:ext uri="{BB962C8B-B14F-4D97-AF65-F5344CB8AC3E}">
        <p14:creationId xmlns:p14="http://schemas.microsoft.com/office/powerpoint/2010/main" val="31623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charRg st="0" end="8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charRg st="80" end="15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charRg st="150" end="1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9050" y="3017814"/>
            <a:ext cx="12217400" cy="3840186"/>
            <a:chOff x="-19050" y="2312773"/>
            <a:chExt cx="12217400" cy="4543026"/>
          </a:xfrm>
        </p:grpSpPr>
        <p:sp>
          <p:nvSpPr>
            <p:cNvPr id="7" name="矩形 6"/>
            <p:cNvSpPr/>
            <p:nvPr/>
          </p:nvSpPr>
          <p:spPr>
            <a:xfrm>
              <a:off x="0" y="2855667"/>
              <a:ext cx="12198350" cy="4000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9050" y="2312773"/>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3"/>
            <p:cNvSpPr txBox="1">
              <a:spLocks/>
            </p:cNvSpPr>
            <p:nvPr/>
          </p:nvSpPr>
          <p:spPr>
            <a:xfrm>
              <a:off x="741680" y="2391240"/>
              <a:ext cx="10747058" cy="464458"/>
            </a:xfrm>
            <a:prstGeom prst="rect">
              <a:avLst/>
            </a:prstGeom>
          </p:spPr>
          <p:txBody>
            <a:bodyPr>
              <a:normAutofit lnSpcReduction="10000"/>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DHCP </a:t>
              </a:r>
              <a:r>
                <a:rPr lang="zh-CN" altLang="en-US" dirty="0"/>
                <a:t>使用客户服务器方式。</a:t>
              </a:r>
            </a:p>
          </p:txBody>
        </p:sp>
      </p:grpSp>
      <p:sp>
        <p:nvSpPr>
          <p:cNvPr id="10" name="矩形 9"/>
          <p:cNvSpPr/>
          <p:nvPr/>
        </p:nvSpPr>
        <p:spPr>
          <a:xfrm>
            <a:off x="0" y="2951139"/>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2946" name="Rectangle 2"/>
          <p:cNvSpPr>
            <a:spLocks noGrp="1" noChangeArrowheads="1"/>
          </p:cNvSpPr>
          <p:nvPr>
            <p:ph type="title"/>
          </p:nvPr>
        </p:nvSpPr>
        <p:spPr/>
        <p:txBody>
          <a:bodyPr/>
          <a:lstStyle/>
          <a:p>
            <a:r>
              <a:rPr lang="en-US" altLang="zh-CN" dirty="0"/>
              <a:t>DHCP </a:t>
            </a:r>
            <a:r>
              <a:rPr lang="zh-CN" altLang="en-US" dirty="0"/>
              <a:t>中继代理</a:t>
            </a:r>
            <a:r>
              <a:rPr lang="en-US" altLang="zh-CN" dirty="0"/>
              <a:t>(relay agent) </a:t>
            </a:r>
          </a:p>
        </p:txBody>
      </p:sp>
      <p:sp>
        <p:nvSpPr>
          <p:cNvPr id="722947" name="Rectangle 3"/>
          <p:cNvSpPr>
            <a:spLocks noGrp="1" noChangeArrowheads="1"/>
          </p:cNvSpPr>
          <p:nvPr>
            <p:ph idx="1"/>
          </p:nvPr>
        </p:nvSpPr>
        <p:spPr>
          <a:xfrm>
            <a:off x="609919" y="908720"/>
            <a:ext cx="10978515" cy="1954980"/>
          </a:xfrm>
        </p:spPr>
        <p:txBody>
          <a:bodyPr>
            <a:normAutofit/>
          </a:bodyPr>
          <a:lstStyle/>
          <a:p>
            <a:pPr marL="285750" indent="-285750">
              <a:buFont typeface="Wingdings" panose="05000000000000000000" pitchFamily="2" charset="2"/>
              <a:buChar char="l"/>
            </a:pPr>
            <a:r>
              <a:rPr lang="zh-CN" altLang="en-US" sz="1800" dirty="0"/>
              <a:t>并不是每个网络上都有 </a:t>
            </a:r>
            <a:r>
              <a:rPr lang="en-US" altLang="zh-CN" sz="1800" dirty="0"/>
              <a:t>DHCP </a:t>
            </a:r>
            <a:r>
              <a:rPr lang="zh-CN" altLang="en-US" sz="1800" dirty="0"/>
              <a:t>服务器，这样会使 </a:t>
            </a:r>
            <a:r>
              <a:rPr lang="en-US" altLang="zh-CN" sz="1800" dirty="0"/>
              <a:t>DHCP </a:t>
            </a:r>
            <a:r>
              <a:rPr lang="zh-CN" altLang="en-US" sz="1800" dirty="0"/>
              <a:t>服务器的数量太多。现在是每一个网络至少有一个 </a:t>
            </a:r>
            <a:r>
              <a:rPr lang="en-US" altLang="zh-CN" sz="1800" dirty="0"/>
              <a:t>DHCP </a:t>
            </a:r>
            <a:r>
              <a:rPr lang="zh-CN" altLang="en-US" sz="1800" dirty="0">
                <a:solidFill>
                  <a:schemeClr val="hlink"/>
                </a:solidFill>
              </a:rPr>
              <a:t>中继代理</a:t>
            </a:r>
            <a:r>
              <a:rPr lang="zh-CN" altLang="en-US" sz="1800" dirty="0"/>
              <a:t>，它配置了 </a:t>
            </a:r>
            <a:r>
              <a:rPr lang="en-US" altLang="zh-CN" sz="1800" dirty="0"/>
              <a:t>DHCP </a:t>
            </a:r>
            <a:r>
              <a:rPr lang="zh-CN" altLang="en-US" sz="1800" dirty="0"/>
              <a:t>服务器的 </a:t>
            </a:r>
            <a:r>
              <a:rPr lang="en-US" altLang="zh-CN" sz="1800" dirty="0"/>
              <a:t>IP </a:t>
            </a:r>
            <a:r>
              <a:rPr lang="zh-CN" altLang="en-US" sz="1800" dirty="0"/>
              <a:t>地址信息。</a:t>
            </a:r>
          </a:p>
          <a:p>
            <a:pPr marL="285750" indent="-285750">
              <a:buFont typeface="Wingdings" panose="05000000000000000000" pitchFamily="2" charset="2"/>
              <a:buChar char="l"/>
            </a:pPr>
            <a:r>
              <a:rPr lang="zh-CN" altLang="en-US" sz="1800" dirty="0"/>
              <a:t>当 </a:t>
            </a:r>
            <a:r>
              <a:rPr lang="en-US" altLang="zh-CN" sz="1800" dirty="0"/>
              <a:t>DHCP </a:t>
            </a:r>
            <a:r>
              <a:rPr lang="zh-CN" altLang="en-US" sz="1800" dirty="0"/>
              <a:t>中继代理收到主机发送的发现报文后，就以单播方式向 </a:t>
            </a:r>
            <a:r>
              <a:rPr lang="en-US" altLang="zh-CN" sz="1800" dirty="0"/>
              <a:t>DHCP </a:t>
            </a:r>
            <a:r>
              <a:rPr lang="zh-CN" altLang="en-US" sz="1800" dirty="0"/>
              <a:t>服务器转发此报文，并等待其回答。收到 </a:t>
            </a:r>
            <a:r>
              <a:rPr lang="en-US" altLang="zh-CN" sz="1800" dirty="0"/>
              <a:t>DHCP </a:t>
            </a:r>
            <a:r>
              <a:rPr lang="zh-CN" altLang="en-US" sz="1800" dirty="0"/>
              <a:t>服务器回答的提供报文后，</a:t>
            </a:r>
            <a:r>
              <a:rPr lang="en-US" altLang="zh-CN" sz="1800" dirty="0"/>
              <a:t>DHCP </a:t>
            </a:r>
            <a:r>
              <a:rPr lang="zh-CN" altLang="en-US" sz="1800" dirty="0"/>
              <a:t>中继代理再将此提供报文发回给主机。</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1" name="Line 5"/>
          <p:cNvSpPr>
            <a:spLocks noChangeShapeType="1"/>
          </p:cNvSpPr>
          <p:nvPr/>
        </p:nvSpPr>
        <p:spPr bwMode="auto">
          <a:xfrm>
            <a:off x="2752725" y="4950113"/>
            <a:ext cx="0" cy="422275"/>
          </a:xfrm>
          <a:prstGeom prst="line">
            <a:avLst/>
          </a:prstGeom>
          <a:noFill/>
          <a:ln w="28575">
            <a:solidFill>
              <a:srgbClr val="333399"/>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2" name="Line 6"/>
          <p:cNvSpPr>
            <a:spLocks noChangeShapeType="1"/>
          </p:cNvSpPr>
          <p:nvPr/>
        </p:nvSpPr>
        <p:spPr bwMode="auto">
          <a:xfrm flipV="1">
            <a:off x="5043490" y="5794661"/>
            <a:ext cx="4865687" cy="0"/>
          </a:xfrm>
          <a:prstGeom prst="line">
            <a:avLst/>
          </a:prstGeom>
          <a:noFill/>
          <a:ln w="28575">
            <a:solidFill>
              <a:srgbClr val="333399"/>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4" name="Text Box 8"/>
          <p:cNvSpPr txBox="1">
            <a:spLocks noChangeArrowheads="1"/>
          </p:cNvSpPr>
          <p:nvPr/>
        </p:nvSpPr>
        <p:spPr bwMode="auto">
          <a:xfrm>
            <a:off x="1527177" y="3591211"/>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主机</a:t>
            </a:r>
          </a:p>
        </p:txBody>
      </p:sp>
      <p:sp>
        <p:nvSpPr>
          <p:cNvPr id="15" name="Text Box 9"/>
          <p:cNvSpPr txBox="1">
            <a:spLocks noChangeArrowheads="1"/>
          </p:cNvSpPr>
          <p:nvPr/>
        </p:nvSpPr>
        <p:spPr bwMode="auto">
          <a:xfrm>
            <a:off x="9686124" y="4007136"/>
            <a:ext cx="954107" cy="707886"/>
          </a:xfrm>
          <a:prstGeom prst="rect">
            <a:avLst/>
          </a:prstGeom>
          <a:noFill/>
          <a:ln w="9525">
            <a:noFill/>
            <a:miter lim="800000"/>
            <a:headEnd/>
            <a:tailEnd/>
          </a:ln>
          <a:effectLst/>
        </p:spPr>
        <p:txBody>
          <a:bodyPr wrap="none">
            <a:spAutoFit/>
          </a:bodyPr>
          <a:lstStyle/>
          <a:p>
            <a:pPr algn="ctr"/>
            <a:r>
              <a:rPr kumimoji="1" lang="en-US" altLang="zh-CN" sz="2000">
                <a:solidFill>
                  <a:schemeClr val="tx1">
                    <a:lumMod val="65000"/>
                    <a:lumOff val="35000"/>
                  </a:schemeClr>
                </a:solidFill>
                <a:latin typeface="+mn-lt"/>
                <a:ea typeface="+mn-ea"/>
              </a:rPr>
              <a:t>DHCP</a:t>
            </a:r>
          </a:p>
          <a:p>
            <a:pPr algn="ctr"/>
            <a:r>
              <a:rPr kumimoji="1" lang="zh-CN" altLang="en-US" sz="2000">
                <a:solidFill>
                  <a:schemeClr val="tx1">
                    <a:lumMod val="65000"/>
                    <a:lumOff val="35000"/>
                  </a:schemeClr>
                </a:solidFill>
                <a:latin typeface="+mn-lt"/>
                <a:ea typeface="+mn-ea"/>
              </a:rPr>
              <a:t>服务器</a:t>
            </a:r>
          </a:p>
        </p:txBody>
      </p:sp>
      <p:grpSp>
        <p:nvGrpSpPr>
          <p:cNvPr id="16" name="Group 10"/>
          <p:cNvGrpSpPr>
            <a:grpSpLocks/>
          </p:cNvGrpSpPr>
          <p:nvPr/>
        </p:nvGrpSpPr>
        <p:grpSpPr bwMode="auto">
          <a:xfrm>
            <a:off x="7810502" y="5332699"/>
            <a:ext cx="1465263" cy="707886"/>
            <a:chOff x="3204" y="2684"/>
            <a:chExt cx="1080" cy="854"/>
          </a:xfrm>
        </p:grpSpPr>
        <p:sp>
          <p:nvSpPr>
            <p:cNvPr id="17" name="Oval 11"/>
            <p:cNvSpPr>
              <a:spLocks noChangeArrowheads="1"/>
            </p:cNvSpPr>
            <p:nvPr/>
          </p:nvSpPr>
          <p:spPr bwMode="auto">
            <a:xfrm>
              <a:off x="3457" y="2684"/>
              <a:ext cx="464" cy="228"/>
            </a:xfrm>
            <a:prstGeom prst="ellipse">
              <a:avLst/>
            </a:prstGeom>
            <a:solidFill>
              <a:srgbClr val="EAEAEA"/>
            </a:solidFill>
            <a:ln w="12700">
              <a:solidFill>
                <a:srgbClr val="000000"/>
              </a:solidFill>
              <a:round/>
              <a:headEnd/>
              <a:tailEnd/>
            </a:ln>
          </p:spPr>
          <p:txBody>
            <a:bodyPr/>
            <a:lstStyle/>
            <a:p>
              <a:endParaRPr lang="zh-CN" altLang="en-US" sz="2000">
                <a:solidFill>
                  <a:schemeClr val="tx1">
                    <a:lumMod val="65000"/>
                    <a:lumOff val="35000"/>
                  </a:schemeClr>
                </a:solidFill>
                <a:latin typeface="+mn-lt"/>
                <a:ea typeface="+mn-ea"/>
              </a:endParaRPr>
            </a:p>
          </p:txBody>
        </p:sp>
        <p:sp>
          <p:nvSpPr>
            <p:cNvPr id="18" name="Freeform 12"/>
            <p:cNvSpPr>
              <a:spLocks/>
            </p:cNvSpPr>
            <p:nvPr/>
          </p:nvSpPr>
          <p:spPr bwMode="auto">
            <a:xfrm>
              <a:off x="3853" y="2753"/>
              <a:ext cx="312" cy="202"/>
            </a:xfrm>
            <a:custGeom>
              <a:avLst/>
              <a:gdLst/>
              <a:ahLst/>
              <a:cxnLst>
                <a:cxn ang="0">
                  <a:pos x="182" y="10"/>
                </a:cxn>
                <a:cxn ang="0">
                  <a:pos x="150" y="4"/>
                </a:cxn>
                <a:cxn ang="0">
                  <a:pos x="119" y="0"/>
                </a:cxn>
                <a:cxn ang="0">
                  <a:pos x="91" y="2"/>
                </a:cxn>
                <a:cxn ang="0">
                  <a:pos x="67" y="8"/>
                </a:cxn>
                <a:cxn ang="0">
                  <a:pos x="44" y="16"/>
                </a:cxn>
                <a:cxn ang="0">
                  <a:pos x="25" y="29"/>
                </a:cxn>
                <a:cxn ang="0">
                  <a:pos x="12" y="44"/>
                </a:cxn>
                <a:cxn ang="0">
                  <a:pos x="2" y="61"/>
                </a:cxn>
                <a:cxn ang="0">
                  <a:pos x="0" y="80"/>
                </a:cxn>
                <a:cxn ang="0">
                  <a:pos x="6" y="99"/>
                </a:cxn>
                <a:cxn ang="0">
                  <a:pos x="16" y="117"/>
                </a:cxn>
                <a:cxn ang="0">
                  <a:pos x="31" y="136"/>
                </a:cxn>
                <a:cxn ang="0">
                  <a:pos x="51" y="153"/>
                </a:cxn>
                <a:cxn ang="0">
                  <a:pos x="74" y="170"/>
                </a:cxn>
                <a:cxn ang="0">
                  <a:pos x="102" y="183"/>
                </a:cxn>
                <a:cxn ang="0">
                  <a:pos x="133" y="193"/>
                </a:cxn>
                <a:cxn ang="0">
                  <a:pos x="165" y="199"/>
                </a:cxn>
                <a:cxn ang="0">
                  <a:pos x="195" y="202"/>
                </a:cxn>
                <a:cxn ang="0">
                  <a:pos x="223" y="200"/>
                </a:cxn>
                <a:cxn ang="0">
                  <a:pos x="248" y="195"/>
                </a:cxn>
                <a:cxn ang="0">
                  <a:pos x="271" y="187"/>
                </a:cxn>
                <a:cxn ang="0">
                  <a:pos x="289" y="174"/>
                </a:cxn>
                <a:cxn ang="0">
                  <a:pos x="303" y="159"/>
                </a:cxn>
                <a:cxn ang="0">
                  <a:pos x="310" y="142"/>
                </a:cxn>
                <a:cxn ang="0">
                  <a:pos x="312" y="123"/>
                </a:cxn>
                <a:cxn ang="0">
                  <a:pos x="308" y="104"/>
                </a:cxn>
                <a:cxn ang="0">
                  <a:pos x="297" y="85"/>
                </a:cxn>
                <a:cxn ang="0">
                  <a:pos x="284" y="66"/>
                </a:cxn>
                <a:cxn ang="0">
                  <a:pos x="263" y="50"/>
                </a:cxn>
                <a:cxn ang="0">
                  <a:pos x="240" y="33"/>
                </a:cxn>
                <a:cxn ang="0">
                  <a:pos x="212" y="19"/>
                </a:cxn>
                <a:cxn ang="0">
                  <a:pos x="182" y="10"/>
                </a:cxn>
              </a:cxnLst>
              <a:rect l="0" t="0" r="r" b="b"/>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solidFill>
              <a:srgbClr val="EAEAEA"/>
            </a:solidFill>
            <a:ln w="12700">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sp>
          <p:nvSpPr>
            <p:cNvPr id="19" name="Freeform 13"/>
            <p:cNvSpPr>
              <a:spLocks/>
            </p:cNvSpPr>
            <p:nvPr/>
          </p:nvSpPr>
          <p:spPr bwMode="auto">
            <a:xfrm>
              <a:off x="4014" y="2946"/>
              <a:ext cx="270" cy="232"/>
            </a:xfrm>
            <a:custGeom>
              <a:avLst/>
              <a:gdLst/>
              <a:ahLst/>
              <a:cxnLst>
                <a:cxn ang="0">
                  <a:pos x="181" y="15"/>
                </a:cxn>
                <a:cxn ang="0">
                  <a:pos x="155" y="6"/>
                </a:cxn>
                <a:cxn ang="0">
                  <a:pos x="128" y="0"/>
                </a:cxn>
                <a:cxn ang="0">
                  <a:pos x="104" y="0"/>
                </a:cxn>
                <a:cxn ang="0">
                  <a:pos x="79" y="4"/>
                </a:cxn>
                <a:cxn ang="0">
                  <a:pos x="57" y="11"/>
                </a:cxn>
                <a:cxn ang="0">
                  <a:pos x="38" y="23"/>
                </a:cxn>
                <a:cxn ang="0">
                  <a:pos x="21" y="38"/>
                </a:cxn>
                <a:cxn ang="0">
                  <a:pos x="9" y="56"/>
                </a:cxn>
                <a:cxn ang="0">
                  <a:pos x="2" y="79"/>
                </a:cxn>
                <a:cxn ang="0">
                  <a:pos x="0" y="100"/>
                </a:cxn>
                <a:cxn ang="0">
                  <a:pos x="4" y="123"/>
                </a:cxn>
                <a:cxn ang="0">
                  <a:pos x="13" y="145"/>
                </a:cxn>
                <a:cxn ang="0">
                  <a:pos x="26" y="166"/>
                </a:cxn>
                <a:cxn ang="0">
                  <a:pos x="43" y="185"/>
                </a:cxn>
                <a:cxn ang="0">
                  <a:pos x="64" y="202"/>
                </a:cxn>
                <a:cxn ang="0">
                  <a:pos x="89" y="217"/>
                </a:cxn>
                <a:cxn ang="0">
                  <a:pos x="115" y="226"/>
                </a:cxn>
                <a:cxn ang="0">
                  <a:pos x="142" y="232"/>
                </a:cxn>
                <a:cxn ang="0">
                  <a:pos x="166" y="232"/>
                </a:cxn>
                <a:cxn ang="0">
                  <a:pos x="191" y="228"/>
                </a:cxn>
                <a:cxn ang="0">
                  <a:pos x="213" y="221"/>
                </a:cxn>
                <a:cxn ang="0">
                  <a:pos x="232" y="209"/>
                </a:cxn>
                <a:cxn ang="0">
                  <a:pos x="249" y="194"/>
                </a:cxn>
                <a:cxn ang="0">
                  <a:pos x="261" y="175"/>
                </a:cxn>
                <a:cxn ang="0">
                  <a:pos x="268" y="155"/>
                </a:cxn>
                <a:cxn ang="0">
                  <a:pos x="270" y="132"/>
                </a:cxn>
                <a:cxn ang="0">
                  <a:pos x="266" y="109"/>
                </a:cxn>
                <a:cxn ang="0">
                  <a:pos x="257" y="87"/>
                </a:cxn>
                <a:cxn ang="0">
                  <a:pos x="244" y="66"/>
                </a:cxn>
                <a:cxn ang="0">
                  <a:pos x="227" y="47"/>
                </a:cxn>
                <a:cxn ang="0">
                  <a:pos x="206" y="30"/>
                </a:cxn>
                <a:cxn ang="0">
                  <a:pos x="181" y="15"/>
                </a:cxn>
              </a:cxnLst>
              <a:rect l="0" t="0" r="r" b="b"/>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solidFill>
              <a:srgbClr val="EAEAEA"/>
            </a:solidFill>
            <a:ln w="12700">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sp>
          <p:nvSpPr>
            <p:cNvPr id="20" name="Freeform 14"/>
            <p:cNvSpPr>
              <a:spLocks/>
            </p:cNvSpPr>
            <p:nvPr/>
          </p:nvSpPr>
          <p:spPr bwMode="auto">
            <a:xfrm>
              <a:off x="3927" y="3165"/>
              <a:ext cx="325" cy="285"/>
            </a:xfrm>
            <a:custGeom>
              <a:avLst/>
              <a:gdLst/>
              <a:ahLst/>
              <a:cxnLst>
                <a:cxn ang="0">
                  <a:pos x="102" y="19"/>
                </a:cxn>
                <a:cxn ang="0">
                  <a:pos x="74" y="36"/>
                </a:cxn>
                <a:cxn ang="0">
                  <a:pos x="49" y="58"/>
                </a:cxn>
                <a:cxn ang="0">
                  <a:pos x="28" y="81"/>
                </a:cxn>
                <a:cxn ang="0">
                  <a:pos x="13" y="107"/>
                </a:cxn>
                <a:cxn ang="0">
                  <a:pos x="4" y="134"/>
                </a:cxn>
                <a:cxn ang="0">
                  <a:pos x="0" y="162"/>
                </a:cxn>
                <a:cxn ang="0">
                  <a:pos x="2" y="188"/>
                </a:cxn>
                <a:cxn ang="0">
                  <a:pos x="11" y="215"/>
                </a:cxn>
                <a:cxn ang="0">
                  <a:pos x="27" y="237"/>
                </a:cxn>
                <a:cxn ang="0">
                  <a:pos x="45" y="256"/>
                </a:cxn>
                <a:cxn ang="0">
                  <a:pos x="70" y="271"/>
                </a:cxn>
                <a:cxn ang="0">
                  <a:pos x="98" y="279"/>
                </a:cxn>
                <a:cxn ang="0">
                  <a:pos x="127" y="285"/>
                </a:cxn>
                <a:cxn ang="0">
                  <a:pos x="159" y="283"/>
                </a:cxn>
                <a:cxn ang="0">
                  <a:pos x="191" y="275"/>
                </a:cxn>
                <a:cxn ang="0">
                  <a:pos x="223" y="264"/>
                </a:cxn>
                <a:cxn ang="0">
                  <a:pos x="251" y="247"/>
                </a:cxn>
                <a:cxn ang="0">
                  <a:pos x="276" y="226"/>
                </a:cxn>
                <a:cxn ang="0">
                  <a:pos x="297" y="202"/>
                </a:cxn>
                <a:cxn ang="0">
                  <a:pos x="312" y="175"/>
                </a:cxn>
                <a:cxn ang="0">
                  <a:pos x="321" y="149"/>
                </a:cxn>
                <a:cxn ang="0">
                  <a:pos x="325" y="120"/>
                </a:cxn>
                <a:cxn ang="0">
                  <a:pos x="323" y="94"/>
                </a:cxn>
                <a:cxn ang="0">
                  <a:pos x="314" y="68"/>
                </a:cxn>
                <a:cxn ang="0">
                  <a:pos x="299" y="45"/>
                </a:cxn>
                <a:cxn ang="0">
                  <a:pos x="280" y="26"/>
                </a:cxn>
                <a:cxn ang="0">
                  <a:pos x="255" y="11"/>
                </a:cxn>
                <a:cxn ang="0">
                  <a:pos x="229" y="4"/>
                </a:cxn>
                <a:cxn ang="0">
                  <a:pos x="198" y="0"/>
                </a:cxn>
                <a:cxn ang="0">
                  <a:pos x="166" y="0"/>
                </a:cxn>
                <a:cxn ang="0">
                  <a:pos x="134" y="7"/>
                </a:cxn>
                <a:cxn ang="0">
                  <a:pos x="102" y="19"/>
                </a:cxn>
              </a:cxnLst>
              <a:rect l="0" t="0" r="r" b="b"/>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solidFill>
              <a:srgbClr val="EAEAEA"/>
            </a:solidFill>
            <a:ln w="12700">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sp>
          <p:nvSpPr>
            <p:cNvPr id="21" name="Oval 15"/>
            <p:cNvSpPr>
              <a:spLocks noChangeArrowheads="1"/>
            </p:cNvSpPr>
            <p:nvPr/>
          </p:nvSpPr>
          <p:spPr bwMode="auto">
            <a:xfrm>
              <a:off x="3514" y="3201"/>
              <a:ext cx="538" cy="337"/>
            </a:xfrm>
            <a:prstGeom prst="ellipse">
              <a:avLst/>
            </a:prstGeom>
            <a:solidFill>
              <a:srgbClr val="EAEAEA"/>
            </a:solidFill>
            <a:ln w="12700">
              <a:solidFill>
                <a:srgbClr val="000000"/>
              </a:solidFill>
              <a:round/>
              <a:headEnd/>
              <a:tailEnd/>
            </a:ln>
          </p:spPr>
          <p:txBody>
            <a:bodyPr/>
            <a:lstStyle/>
            <a:p>
              <a:endParaRPr lang="zh-CN" altLang="en-US" sz="2000">
                <a:solidFill>
                  <a:schemeClr val="tx1">
                    <a:lumMod val="65000"/>
                    <a:lumOff val="35000"/>
                  </a:schemeClr>
                </a:solidFill>
                <a:latin typeface="+mn-lt"/>
                <a:ea typeface="+mn-ea"/>
              </a:endParaRPr>
            </a:p>
          </p:txBody>
        </p:sp>
        <p:sp>
          <p:nvSpPr>
            <p:cNvPr id="22" name="Freeform 16"/>
            <p:cNvSpPr>
              <a:spLocks/>
            </p:cNvSpPr>
            <p:nvPr/>
          </p:nvSpPr>
          <p:spPr bwMode="auto">
            <a:xfrm>
              <a:off x="3289" y="3193"/>
              <a:ext cx="300" cy="232"/>
            </a:xfrm>
            <a:custGeom>
              <a:avLst/>
              <a:gdLst/>
              <a:ahLst/>
              <a:cxnLst>
                <a:cxn ang="0">
                  <a:pos x="185" y="9"/>
                </a:cxn>
                <a:cxn ang="0">
                  <a:pos x="155" y="2"/>
                </a:cxn>
                <a:cxn ang="0">
                  <a:pos x="124" y="0"/>
                </a:cxn>
                <a:cxn ang="0">
                  <a:pos x="98" y="2"/>
                </a:cxn>
                <a:cxn ang="0">
                  <a:pos x="71" y="8"/>
                </a:cxn>
                <a:cxn ang="0">
                  <a:pos x="49" y="17"/>
                </a:cxn>
                <a:cxn ang="0">
                  <a:pos x="30" y="30"/>
                </a:cxn>
                <a:cxn ang="0">
                  <a:pos x="15" y="47"/>
                </a:cxn>
                <a:cxn ang="0">
                  <a:pos x="3" y="68"/>
                </a:cxn>
                <a:cxn ang="0">
                  <a:pos x="0" y="91"/>
                </a:cxn>
                <a:cxn ang="0">
                  <a:pos x="2" y="113"/>
                </a:cxn>
                <a:cxn ang="0">
                  <a:pos x="9" y="136"/>
                </a:cxn>
                <a:cxn ang="0">
                  <a:pos x="22" y="157"/>
                </a:cxn>
                <a:cxn ang="0">
                  <a:pos x="39" y="177"/>
                </a:cxn>
                <a:cxn ang="0">
                  <a:pos x="62" y="196"/>
                </a:cxn>
                <a:cxn ang="0">
                  <a:pos x="87" y="211"/>
                </a:cxn>
                <a:cxn ang="0">
                  <a:pos x="115" y="223"/>
                </a:cxn>
                <a:cxn ang="0">
                  <a:pos x="145" y="230"/>
                </a:cxn>
                <a:cxn ang="0">
                  <a:pos x="175" y="232"/>
                </a:cxn>
                <a:cxn ang="0">
                  <a:pos x="202" y="230"/>
                </a:cxn>
                <a:cxn ang="0">
                  <a:pos x="228" y="225"/>
                </a:cxn>
                <a:cxn ang="0">
                  <a:pos x="251" y="213"/>
                </a:cxn>
                <a:cxn ang="0">
                  <a:pos x="270" y="200"/>
                </a:cxn>
                <a:cxn ang="0">
                  <a:pos x="287" y="183"/>
                </a:cxn>
                <a:cxn ang="0">
                  <a:pos x="296" y="162"/>
                </a:cxn>
                <a:cxn ang="0">
                  <a:pos x="300" y="140"/>
                </a:cxn>
                <a:cxn ang="0">
                  <a:pos x="298" y="117"/>
                </a:cxn>
                <a:cxn ang="0">
                  <a:pos x="291" y="94"/>
                </a:cxn>
                <a:cxn ang="0">
                  <a:pos x="277" y="74"/>
                </a:cxn>
                <a:cxn ang="0">
                  <a:pos x="260" y="55"/>
                </a:cxn>
                <a:cxn ang="0">
                  <a:pos x="238" y="36"/>
                </a:cxn>
                <a:cxn ang="0">
                  <a:pos x="213" y="21"/>
                </a:cxn>
                <a:cxn ang="0">
                  <a:pos x="185" y="9"/>
                </a:cxn>
              </a:cxnLst>
              <a:rect l="0" t="0" r="r" b="b"/>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solidFill>
              <a:srgbClr val="EAEAEA"/>
            </a:solidFill>
            <a:ln w="12700">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sp>
          <p:nvSpPr>
            <p:cNvPr id="23" name="Oval 17"/>
            <p:cNvSpPr>
              <a:spLocks noChangeArrowheads="1"/>
            </p:cNvSpPr>
            <p:nvPr/>
          </p:nvSpPr>
          <p:spPr bwMode="auto">
            <a:xfrm>
              <a:off x="3204" y="3023"/>
              <a:ext cx="245" cy="219"/>
            </a:xfrm>
            <a:prstGeom prst="ellipse">
              <a:avLst/>
            </a:prstGeom>
            <a:solidFill>
              <a:srgbClr val="EAEAEA"/>
            </a:solidFill>
            <a:ln w="12700">
              <a:solidFill>
                <a:srgbClr val="000000"/>
              </a:solidFill>
              <a:round/>
              <a:headEnd/>
              <a:tailEnd/>
            </a:ln>
          </p:spPr>
          <p:txBody>
            <a:bodyPr/>
            <a:lstStyle/>
            <a:p>
              <a:endParaRPr lang="zh-CN" altLang="en-US" sz="2000">
                <a:solidFill>
                  <a:schemeClr val="tx1">
                    <a:lumMod val="65000"/>
                    <a:lumOff val="35000"/>
                  </a:schemeClr>
                </a:solidFill>
                <a:latin typeface="+mn-lt"/>
                <a:ea typeface="+mn-ea"/>
              </a:endParaRPr>
            </a:p>
          </p:txBody>
        </p:sp>
        <p:sp>
          <p:nvSpPr>
            <p:cNvPr id="24" name="Freeform 18"/>
            <p:cNvSpPr>
              <a:spLocks/>
            </p:cNvSpPr>
            <p:nvPr/>
          </p:nvSpPr>
          <p:spPr bwMode="auto">
            <a:xfrm>
              <a:off x="3253" y="2827"/>
              <a:ext cx="315" cy="259"/>
            </a:xfrm>
            <a:custGeom>
              <a:avLst/>
              <a:gdLst/>
              <a:ahLst/>
              <a:cxnLst>
                <a:cxn ang="0">
                  <a:pos x="100" y="32"/>
                </a:cxn>
                <a:cxn ang="0">
                  <a:pos x="72" y="53"/>
                </a:cxn>
                <a:cxn ang="0">
                  <a:pos x="47" y="74"/>
                </a:cxn>
                <a:cxn ang="0">
                  <a:pos x="28" y="98"/>
                </a:cxn>
                <a:cxn ang="0">
                  <a:pos x="13" y="123"/>
                </a:cxn>
                <a:cxn ang="0">
                  <a:pos x="4" y="149"/>
                </a:cxn>
                <a:cxn ang="0">
                  <a:pos x="0" y="174"/>
                </a:cxn>
                <a:cxn ang="0">
                  <a:pos x="2" y="196"/>
                </a:cxn>
                <a:cxn ang="0">
                  <a:pos x="11" y="217"/>
                </a:cxn>
                <a:cxn ang="0">
                  <a:pos x="26" y="234"/>
                </a:cxn>
                <a:cxn ang="0">
                  <a:pos x="45" y="247"/>
                </a:cxn>
                <a:cxn ang="0">
                  <a:pos x="70" y="257"/>
                </a:cxn>
                <a:cxn ang="0">
                  <a:pos x="96" y="259"/>
                </a:cxn>
                <a:cxn ang="0">
                  <a:pos x="124" y="259"/>
                </a:cxn>
                <a:cxn ang="0">
                  <a:pos x="155" y="253"/>
                </a:cxn>
                <a:cxn ang="0">
                  <a:pos x="185" y="242"/>
                </a:cxn>
                <a:cxn ang="0">
                  <a:pos x="215" y="226"/>
                </a:cxn>
                <a:cxn ang="0">
                  <a:pos x="243" y="208"/>
                </a:cxn>
                <a:cxn ang="0">
                  <a:pos x="268" y="185"/>
                </a:cxn>
                <a:cxn ang="0">
                  <a:pos x="287" y="160"/>
                </a:cxn>
                <a:cxn ang="0">
                  <a:pos x="302" y="136"/>
                </a:cxn>
                <a:cxn ang="0">
                  <a:pos x="311" y="109"/>
                </a:cxn>
                <a:cxn ang="0">
                  <a:pos x="315" y="87"/>
                </a:cxn>
                <a:cxn ang="0">
                  <a:pos x="313" y="62"/>
                </a:cxn>
                <a:cxn ang="0">
                  <a:pos x="304" y="42"/>
                </a:cxn>
                <a:cxn ang="0">
                  <a:pos x="289" y="25"/>
                </a:cxn>
                <a:cxn ang="0">
                  <a:pos x="270" y="11"/>
                </a:cxn>
                <a:cxn ang="0">
                  <a:pos x="247" y="4"/>
                </a:cxn>
                <a:cxn ang="0">
                  <a:pos x="221" y="0"/>
                </a:cxn>
                <a:cxn ang="0">
                  <a:pos x="192" y="0"/>
                </a:cxn>
                <a:cxn ang="0">
                  <a:pos x="162" y="6"/>
                </a:cxn>
                <a:cxn ang="0">
                  <a:pos x="130" y="17"/>
                </a:cxn>
                <a:cxn ang="0">
                  <a:pos x="100" y="32"/>
                </a:cxn>
              </a:cxnLst>
              <a:rect l="0" t="0" r="r" b="b"/>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solidFill>
              <a:srgbClr val="EAEAEA"/>
            </a:solidFill>
            <a:ln w="12700">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sp>
          <p:nvSpPr>
            <p:cNvPr id="25" name="Freeform 19"/>
            <p:cNvSpPr>
              <a:spLocks/>
            </p:cNvSpPr>
            <p:nvPr/>
          </p:nvSpPr>
          <p:spPr bwMode="auto">
            <a:xfrm>
              <a:off x="3319" y="2831"/>
              <a:ext cx="850" cy="583"/>
            </a:xfrm>
            <a:custGeom>
              <a:avLst/>
              <a:gdLst/>
              <a:ahLst/>
              <a:cxnLst>
                <a:cxn ang="0">
                  <a:pos x="125" y="117"/>
                </a:cxn>
                <a:cxn ang="0">
                  <a:pos x="166" y="109"/>
                </a:cxn>
                <a:cxn ang="0">
                  <a:pos x="210" y="102"/>
                </a:cxn>
                <a:cxn ang="0">
                  <a:pos x="247" y="96"/>
                </a:cxn>
                <a:cxn ang="0">
                  <a:pos x="272" y="66"/>
                </a:cxn>
                <a:cxn ang="0">
                  <a:pos x="234" y="58"/>
                </a:cxn>
                <a:cxn ang="0">
                  <a:pos x="198" y="66"/>
                </a:cxn>
                <a:cxn ang="0">
                  <a:pos x="179" y="66"/>
                </a:cxn>
                <a:cxn ang="0">
                  <a:pos x="217" y="36"/>
                </a:cxn>
                <a:cxn ang="0">
                  <a:pos x="261" y="21"/>
                </a:cxn>
                <a:cxn ang="0">
                  <a:pos x="296" y="13"/>
                </a:cxn>
                <a:cxn ang="0">
                  <a:pos x="334" y="5"/>
                </a:cxn>
                <a:cxn ang="0">
                  <a:pos x="372" y="0"/>
                </a:cxn>
                <a:cxn ang="0">
                  <a:pos x="410" y="0"/>
                </a:cxn>
                <a:cxn ang="0">
                  <a:pos x="446" y="0"/>
                </a:cxn>
                <a:cxn ang="0">
                  <a:pos x="534" y="0"/>
                </a:cxn>
                <a:cxn ang="0">
                  <a:pos x="584" y="0"/>
                </a:cxn>
                <a:cxn ang="0">
                  <a:pos x="627" y="21"/>
                </a:cxn>
                <a:cxn ang="0">
                  <a:pos x="657" y="51"/>
                </a:cxn>
                <a:cxn ang="0">
                  <a:pos x="695" y="72"/>
                </a:cxn>
                <a:cxn ang="0">
                  <a:pos x="733" y="81"/>
                </a:cxn>
                <a:cxn ang="0">
                  <a:pos x="771" y="109"/>
                </a:cxn>
                <a:cxn ang="0">
                  <a:pos x="801" y="139"/>
                </a:cxn>
                <a:cxn ang="0">
                  <a:pos x="825" y="183"/>
                </a:cxn>
                <a:cxn ang="0">
                  <a:pos x="833" y="234"/>
                </a:cxn>
                <a:cxn ang="0">
                  <a:pos x="839" y="279"/>
                </a:cxn>
                <a:cxn ang="0">
                  <a:pos x="839" y="324"/>
                </a:cxn>
                <a:cxn ang="0">
                  <a:pos x="839" y="368"/>
                </a:cxn>
                <a:cxn ang="0">
                  <a:pos x="850" y="413"/>
                </a:cxn>
                <a:cxn ang="0">
                  <a:pos x="850" y="456"/>
                </a:cxn>
                <a:cxn ang="0">
                  <a:pos x="825" y="500"/>
                </a:cxn>
                <a:cxn ang="0">
                  <a:pos x="782" y="524"/>
                </a:cxn>
                <a:cxn ang="0">
                  <a:pos x="746" y="545"/>
                </a:cxn>
                <a:cxn ang="0">
                  <a:pos x="708" y="568"/>
                </a:cxn>
                <a:cxn ang="0">
                  <a:pos x="670" y="575"/>
                </a:cxn>
                <a:cxn ang="0">
                  <a:pos x="621" y="583"/>
                </a:cxn>
                <a:cxn ang="0">
                  <a:pos x="576" y="583"/>
                </a:cxn>
                <a:cxn ang="0">
                  <a:pos x="540" y="583"/>
                </a:cxn>
                <a:cxn ang="0">
                  <a:pos x="502" y="583"/>
                </a:cxn>
                <a:cxn ang="0">
                  <a:pos x="465" y="583"/>
                </a:cxn>
                <a:cxn ang="0">
                  <a:pos x="427" y="583"/>
                </a:cxn>
                <a:cxn ang="0">
                  <a:pos x="391" y="583"/>
                </a:cxn>
                <a:cxn ang="0">
                  <a:pos x="353" y="583"/>
                </a:cxn>
                <a:cxn ang="0">
                  <a:pos x="310" y="583"/>
                </a:cxn>
                <a:cxn ang="0">
                  <a:pos x="272" y="583"/>
                </a:cxn>
                <a:cxn ang="0">
                  <a:pos x="234" y="583"/>
                </a:cxn>
                <a:cxn ang="0">
                  <a:pos x="198" y="560"/>
                </a:cxn>
                <a:cxn ang="0">
                  <a:pos x="160" y="545"/>
                </a:cxn>
                <a:cxn ang="0">
                  <a:pos x="125" y="524"/>
                </a:cxn>
                <a:cxn ang="0">
                  <a:pos x="92" y="487"/>
                </a:cxn>
                <a:cxn ang="0">
                  <a:pos x="68" y="456"/>
                </a:cxn>
                <a:cxn ang="0">
                  <a:pos x="43" y="413"/>
                </a:cxn>
                <a:cxn ang="0">
                  <a:pos x="17" y="360"/>
                </a:cxn>
                <a:cxn ang="0">
                  <a:pos x="0" y="309"/>
                </a:cxn>
                <a:cxn ang="0">
                  <a:pos x="0" y="264"/>
                </a:cxn>
                <a:cxn ang="0">
                  <a:pos x="6" y="213"/>
                </a:cxn>
                <a:cxn ang="0">
                  <a:pos x="30" y="175"/>
                </a:cxn>
                <a:cxn ang="0">
                  <a:pos x="62" y="155"/>
                </a:cxn>
                <a:cxn ang="0">
                  <a:pos x="98" y="139"/>
                </a:cxn>
                <a:cxn ang="0">
                  <a:pos x="130" y="117"/>
                </a:cxn>
                <a:cxn ang="0">
                  <a:pos x="147" y="139"/>
                </a:cxn>
              </a:cxnLst>
              <a:rect l="0" t="0" r="r" b="b"/>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solidFill>
              <a:srgbClr val="EAEAEA"/>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sp>
          <p:nvSpPr>
            <p:cNvPr id="26" name="Freeform 20"/>
            <p:cNvSpPr>
              <a:spLocks/>
            </p:cNvSpPr>
            <p:nvPr/>
          </p:nvSpPr>
          <p:spPr bwMode="auto">
            <a:xfrm>
              <a:off x="3483" y="2787"/>
              <a:ext cx="132" cy="168"/>
            </a:xfrm>
            <a:custGeom>
              <a:avLst/>
              <a:gdLst/>
              <a:ahLst/>
              <a:cxnLst>
                <a:cxn ang="0">
                  <a:pos x="6" y="95"/>
                </a:cxn>
                <a:cxn ang="0">
                  <a:pos x="0" y="72"/>
                </a:cxn>
                <a:cxn ang="0">
                  <a:pos x="0" y="51"/>
                </a:cxn>
                <a:cxn ang="0">
                  <a:pos x="17" y="36"/>
                </a:cxn>
                <a:cxn ang="0">
                  <a:pos x="36" y="21"/>
                </a:cxn>
                <a:cxn ang="0">
                  <a:pos x="53" y="0"/>
                </a:cxn>
                <a:cxn ang="0">
                  <a:pos x="72" y="0"/>
                </a:cxn>
                <a:cxn ang="0">
                  <a:pos x="91" y="0"/>
                </a:cxn>
                <a:cxn ang="0">
                  <a:pos x="97" y="21"/>
                </a:cxn>
                <a:cxn ang="0">
                  <a:pos x="110" y="44"/>
                </a:cxn>
                <a:cxn ang="0">
                  <a:pos x="121" y="66"/>
                </a:cxn>
                <a:cxn ang="0">
                  <a:pos x="127" y="87"/>
                </a:cxn>
                <a:cxn ang="0">
                  <a:pos x="132" y="108"/>
                </a:cxn>
                <a:cxn ang="0">
                  <a:pos x="132" y="132"/>
                </a:cxn>
                <a:cxn ang="0">
                  <a:pos x="132" y="153"/>
                </a:cxn>
                <a:cxn ang="0">
                  <a:pos x="115" y="168"/>
                </a:cxn>
                <a:cxn ang="0">
                  <a:pos x="97" y="168"/>
                </a:cxn>
                <a:cxn ang="0">
                  <a:pos x="80" y="168"/>
                </a:cxn>
                <a:cxn ang="0">
                  <a:pos x="61" y="168"/>
                </a:cxn>
                <a:cxn ang="0">
                  <a:pos x="42" y="161"/>
                </a:cxn>
                <a:cxn ang="0">
                  <a:pos x="23" y="146"/>
                </a:cxn>
                <a:cxn ang="0">
                  <a:pos x="12" y="123"/>
                </a:cxn>
                <a:cxn ang="0">
                  <a:pos x="6" y="102"/>
                </a:cxn>
                <a:cxn ang="0">
                  <a:pos x="6" y="95"/>
                </a:cxn>
              </a:cxnLst>
              <a:rect l="0" t="0" r="r" b="b"/>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solidFill>
              <a:srgbClr val="EAEAEA"/>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sp>
          <p:nvSpPr>
            <p:cNvPr id="27" name="Freeform 21"/>
            <p:cNvSpPr>
              <a:spLocks/>
            </p:cNvSpPr>
            <p:nvPr/>
          </p:nvSpPr>
          <p:spPr bwMode="auto">
            <a:xfrm>
              <a:off x="3802" y="2742"/>
              <a:ext cx="93" cy="123"/>
            </a:xfrm>
            <a:custGeom>
              <a:avLst/>
              <a:gdLst/>
              <a:ahLst/>
              <a:cxnLst>
                <a:cxn ang="0">
                  <a:pos x="0" y="0"/>
                </a:cxn>
                <a:cxn ang="0">
                  <a:pos x="17" y="15"/>
                </a:cxn>
                <a:cxn ang="0">
                  <a:pos x="36" y="28"/>
                </a:cxn>
                <a:cxn ang="0">
                  <a:pos x="55" y="28"/>
                </a:cxn>
                <a:cxn ang="0">
                  <a:pos x="74" y="44"/>
                </a:cxn>
                <a:cxn ang="0">
                  <a:pos x="87" y="66"/>
                </a:cxn>
                <a:cxn ang="0">
                  <a:pos x="93" y="87"/>
                </a:cxn>
                <a:cxn ang="0">
                  <a:pos x="93" y="110"/>
                </a:cxn>
                <a:cxn ang="0">
                  <a:pos x="74" y="123"/>
                </a:cxn>
                <a:cxn ang="0">
                  <a:pos x="55" y="123"/>
                </a:cxn>
                <a:cxn ang="0">
                  <a:pos x="31" y="115"/>
                </a:cxn>
                <a:cxn ang="0">
                  <a:pos x="12" y="102"/>
                </a:cxn>
                <a:cxn ang="0">
                  <a:pos x="6" y="79"/>
                </a:cxn>
                <a:cxn ang="0">
                  <a:pos x="0" y="57"/>
                </a:cxn>
                <a:cxn ang="0">
                  <a:pos x="0" y="36"/>
                </a:cxn>
                <a:cxn ang="0">
                  <a:pos x="12" y="15"/>
                </a:cxn>
                <a:cxn ang="0">
                  <a:pos x="0" y="0"/>
                </a:cxn>
              </a:cxnLst>
              <a:rect l="0" t="0" r="r" b="b"/>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solidFill>
              <a:srgbClr val="EAEAEA"/>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grpSp>
      <p:sp>
        <p:nvSpPr>
          <p:cNvPr id="28" name="Line 22"/>
          <p:cNvSpPr>
            <a:spLocks noChangeShapeType="1"/>
          </p:cNvSpPr>
          <p:nvPr/>
        </p:nvSpPr>
        <p:spPr bwMode="auto">
          <a:xfrm>
            <a:off x="1662114" y="4927888"/>
            <a:ext cx="3570287" cy="22225"/>
          </a:xfrm>
          <a:prstGeom prst="line">
            <a:avLst/>
          </a:prstGeom>
          <a:noFill/>
          <a:ln w="28575">
            <a:solidFill>
              <a:srgbClr val="333399"/>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29" name="Line 23"/>
          <p:cNvSpPr>
            <a:spLocks noChangeShapeType="1"/>
          </p:cNvSpPr>
          <p:nvPr/>
        </p:nvSpPr>
        <p:spPr bwMode="auto">
          <a:xfrm>
            <a:off x="1893888" y="4526249"/>
            <a:ext cx="0" cy="423862"/>
          </a:xfrm>
          <a:prstGeom prst="line">
            <a:avLst/>
          </a:prstGeom>
          <a:noFill/>
          <a:ln w="28575">
            <a:solidFill>
              <a:srgbClr val="333399"/>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30" name="Line 24"/>
          <p:cNvSpPr>
            <a:spLocks noChangeShapeType="1"/>
          </p:cNvSpPr>
          <p:nvPr/>
        </p:nvSpPr>
        <p:spPr bwMode="auto">
          <a:xfrm>
            <a:off x="4851400" y="4950113"/>
            <a:ext cx="33329" cy="723905"/>
          </a:xfrm>
          <a:prstGeom prst="line">
            <a:avLst/>
          </a:prstGeom>
          <a:noFill/>
          <a:ln w="28575">
            <a:solidFill>
              <a:srgbClr val="333399"/>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32" name="Text Box 26"/>
          <p:cNvSpPr txBox="1">
            <a:spLocks noChangeArrowheads="1"/>
          </p:cNvSpPr>
          <p:nvPr/>
        </p:nvSpPr>
        <p:spPr bwMode="auto">
          <a:xfrm>
            <a:off x="8172886" y="5332699"/>
            <a:ext cx="697628" cy="707886"/>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其他</a:t>
            </a:r>
          </a:p>
          <a:p>
            <a:pPr algn="ctr"/>
            <a:r>
              <a:rPr kumimoji="1" lang="zh-CN" altLang="en-US" sz="2000">
                <a:solidFill>
                  <a:schemeClr val="tx1">
                    <a:lumMod val="65000"/>
                    <a:lumOff val="35000"/>
                  </a:schemeClr>
                </a:solidFill>
                <a:latin typeface="+mn-lt"/>
                <a:ea typeface="+mn-ea"/>
              </a:rPr>
              <a:t>网络</a:t>
            </a:r>
          </a:p>
        </p:txBody>
      </p:sp>
      <p:grpSp>
        <p:nvGrpSpPr>
          <p:cNvPr id="33" name="Group 41"/>
          <p:cNvGrpSpPr>
            <a:grpSpLocks/>
          </p:cNvGrpSpPr>
          <p:nvPr/>
        </p:nvGrpSpPr>
        <p:grpSpPr bwMode="auto">
          <a:xfrm>
            <a:off x="2433638" y="3880136"/>
            <a:ext cx="2576512" cy="858838"/>
            <a:chOff x="571" y="1480"/>
            <a:chExt cx="1623" cy="541"/>
          </a:xfrm>
          <a:solidFill>
            <a:srgbClr val="92D050"/>
          </a:solidFill>
        </p:grpSpPr>
        <p:grpSp>
          <p:nvGrpSpPr>
            <p:cNvPr id="34" name="Group 31"/>
            <p:cNvGrpSpPr>
              <a:grpSpLocks/>
            </p:cNvGrpSpPr>
            <p:nvPr/>
          </p:nvGrpSpPr>
          <p:grpSpPr bwMode="auto">
            <a:xfrm>
              <a:off x="571" y="1754"/>
              <a:ext cx="1623" cy="267"/>
              <a:chOff x="1008" y="2400"/>
              <a:chExt cx="1296" cy="192"/>
            </a:xfrm>
            <a:grpFill/>
          </p:grpSpPr>
          <p:sp>
            <p:nvSpPr>
              <p:cNvPr id="36" name="AutoShape 32"/>
              <p:cNvSpPr>
                <a:spLocks noChangeArrowheads="1"/>
              </p:cNvSpPr>
              <p:nvPr/>
            </p:nvSpPr>
            <p:spPr bwMode="auto">
              <a:xfrm>
                <a:off x="2064" y="2448"/>
                <a:ext cx="240" cy="96"/>
              </a:xfrm>
              <a:prstGeom prst="rightArrow">
                <a:avLst>
                  <a:gd name="adj1" fmla="val 50000"/>
                  <a:gd name="adj2" fmla="val 62500"/>
                </a:avLst>
              </a:prstGeom>
              <a:grpFill/>
              <a:ln w="9525">
                <a:no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37" name="Rectangle 33"/>
              <p:cNvSpPr>
                <a:spLocks noChangeArrowheads="1"/>
              </p:cNvSpPr>
              <p:nvPr/>
            </p:nvSpPr>
            <p:spPr bwMode="auto">
              <a:xfrm>
                <a:off x="1008" y="2400"/>
                <a:ext cx="1056" cy="192"/>
              </a:xfrm>
              <a:prstGeom prst="rect">
                <a:avLst/>
              </a:prstGeom>
              <a:grpFill/>
              <a:ln w="9525">
                <a:noFill/>
                <a:miter lim="800000"/>
                <a:headEnd/>
                <a:tailEnd/>
              </a:ln>
              <a:effectLst>
                <a:outerShdw dist="35921" dir="2700000" algn="ctr" rotWithShape="0">
                  <a:schemeClr val="bg2"/>
                </a:outerShdw>
              </a:effectLst>
            </p:spPr>
            <p:txBody>
              <a:bodyPr wrap="none" anchor="ctr"/>
              <a:lstStyle/>
              <a:p>
                <a:pPr algn="ctr"/>
                <a:r>
                  <a:rPr kumimoji="1" lang="en-US" altLang="zh-CN" sz="2000">
                    <a:latin typeface="+mn-lt"/>
                    <a:ea typeface="+mn-ea"/>
                  </a:rPr>
                  <a:t>DHCPDISCOVER</a:t>
                </a:r>
              </a:p>
            </p:txBody>
          </p:sp>
        </p:grpSp>
        <p:sp>
          <p:nvSpPr>
            <p:cNvPr id="35" name="Text Box 34"/>
            <p:cNvSpPr txBox="1">
              <a:spLocks noChangeArrowheads="1"/>
            </p:cNvSpPr>
            <p:nvPr/>
          </p:nvSpPr>
          <p:spPr bwMode="auto">
            <a:xfrm>
              <a:off x="967" y="1480"/>
              <a:ext cx="439"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广播</a:t>
              </a:r>
            </a:p>
          </p:txBody>
        </p:sp>
      </p:grpSp>
      <p:grpSp>
        <p:nvGrpSpPr>
          <p:cNvPr id="38" name="Group 42"/>
          <p:cNvGrpSpPr>
            <a:grpSpLocks/>
          </p:cNvGrpSpPr>
          <p:nvPr/>
        </p:nvGrpSpPr>
        <p:grpSpPr bwMode="auto">
          <a:xfrm>
            <a:off x="5232401" y="4745325"/>
            <a:ext cx="2578100" cy="838200"/>
            <a:chOff x="2334" y="2025"/>
            <a:chExt cx="1624" cy="528"/>
          </a:xfrm>
          <a:solidFill>
            <a:srgbClr val="00B0F0"/>
          </a:solidFill>
        </p:grpSpPr>
        <p:grpSp>
          <p:nvGrpSpPr>
            <p:cNvPr id="39" name="Group 28"/>
            <p:cNvGrpSpPr>
              <a:grpSpLocks/>
            </p:cNvGrpSpPr>
            <p:nvPr/>
          </p:nvGrpSpPr>
          <p:grpSpPr bwMode="auto">
            <a:xfrm>
              <a:off x="2334" y="2287"/>
              <a:ext cx="1624" cy="266"/>
              <a:chOff x="1008" y="2400"/>
              <a:chExt cx="1296" cy="192"/>
            </a:xfrm>
            <a:grpFill/>
          </p:grpSpPr>
          <p:sp>
            <p:nvSpPr>
              <p:cNvPr id="41" name="AutoShape 29"/>
              <p:cNvSpPr>
                <a:spLocks noChangeArrowheads="1"/>
              </p:cNvSpPr>
              <p:nvPr/>
            </p:nvSpPr>
            <p:spPr bwMode="auto">
              <a:xfrm>
                <a:off x="2064" y="2448"/>
                <a:ext cx="240" cy="96"/>
              </a:xfrm>
              <a:prstGeom prst="rightArrow">
                <a:avLst>
                  <a:gd name="adj1" fmla="val 50000"/>
                  <a:gd name="adj2" fmla="val 62500"/>
                </a:avLst>
              </a:prstGeom>
              <a:grpFill/>
              <a:ln w="9525">
                <a:no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42" name="Rectangle 30"/>
              <p:cNvSpPr>
                <a:spLocks noChangeArrowheads="1"/>
              </p:cNvSpPr>
              <p:nvPr/>
            </p:nvSpPr>
            <p:spPr bwMode="auto">
              <a:xfrm>
                <a:off x="1008" y="2400"/>
                <a:ext cx="1056" cy="192"/>
              </a:xfrm>
              <a:prstGeom prst="rect">
                <a:avLst/>
              </a:prstGeom>
              <a:grpFill/>
              <a:ln w="9525">
                <a:noFill/>
                <a:miter lim="800000"/>
                <a:headEnd/>
                <a:tailEnd/>
              </a:ln>
              <a:effectLst>
                <a:outerShdw dist="35921" dir="2700000" algn="ctr" rotWithShape="0">
                  <a:schemeClr val="bg2"/>
                </a:outerShdw>
              </a:effectLst>
            </p:spPr>
            <p:txBody>
              <a:bodyPr wrap="none" anchor="ctr"/>
              <a:lstStyle/>
              <a:p>
                <a:pPr algn="ctr"/>
                <a:r>
                  <a:rPr kumimoji="1" lang="en-US" altLang="zh-CN" sz="2000" dirty="0">
                    <a:latin typeface="+mn-lt"/>
                    <a:ea typeface="+mn-ea"/>
                  </a:rPr>
                  <a:t>DHCPDISCOVER</a:t>
                </a:r>
              </a:p>
            </p:txBody>
          </p:sp>
        </p:grpSp>
        <p:sp>
          <p:nvSpPr>
            <p:cNvPr id="40" name="Text Box 35"/>
            <p:cNvSpPr txBox="1">
              <a:spLocks noChangeArrowheads="1"/>
            </p:cNvSpPr>
            <p:nvPr/>
          </p:nvSpPr>
          <p:spPr bwMode="auto">
            <a:xfrm>
              <a:off x="2764" y="2025"/>
              <a:ext cx="439"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单播</a:t>
              </a:r>
            </a:p>
          </p:txBody>
        </p:sp>
      </p:grpSp>
      <p:pic>
        <p:nvPicPr>
          <p:cNvPr id="44" name="Picture 590"/>
          <p:cNvPicPr>
            <a:picLocks noChangeArrowheads="1"/>
          </p:cNvPicPr>
          <p:nvPr/>
        </p:nvPicPr>
        <p:blipFill>
          <a:blip r:embed="rId3"/>
          <a:srcRect/>
          <a:stretch>
            <a:fillRect/>
          </a:stretch>
        </p:blipFill>
        <p:spPr bwMode="auto">
          <a:xfrm>
            <a:off x="4598979" y="5602579"/>
            <a:ext cx="620713" cy="388938"/>
          </a:xfrm>
          <a:prstGeom prst="rect">
            <a:avLst/>
          </a:prstGeom>
          <a:noFill/>
          <a:ln w="12699">
            <a:noFill/>
            <a:miter lim="800000"/>
            <a:headEnd/>
            <a:tailEnd/>
          </a:ln>
          <a:effectLst/>
        </p:spPr>
      </p:pic>
      <p:sp>
        <p:nvSpPr>
          <p:cNvPr id="45" name="Text Box 40"/>
          <p:cNvSpPr txBox="1">
            <a:spLocks noChangeArrowheads="1"/>
          </p:cNvSpPr>
          <p:nvPr/>
        </p:nvSpPr>
        <p:spPr bwMode="auto">
          <a:xfrm>
            <a:off x="3053919" y="6216837"/>
            <a:ext cx="6090513" cy="400110"/>
          </a:xfrm>
          <a:prstGeom prst="rect">
            <a:avLst/>
          </a:prstGeom>
          <a:solidFill>
            <a:srgbClr val="92D050"/>
          </a:solidFill>
          <a:ln w="9525">
            <a:noFill/>
            <a:miter lim="800000"/>
            <a:headEnd/>
            <a:tailEnd/>
          </a:ln>
          <a:effectLst/>
        </p:spPr>
        <p:txBody>
          <a:bodyPr wrap="none">
            <a:spAutoFit/>
          </a:bodyPr>
          <a:lstStyle/>
          <a:p>
            <a:r>
              <a:rPr lang="zh-CN" altLang="en-US" sz="2000" dirty="0">
                <a:latin typeface="+mn-lt"/>
                <a:ea typeface="+mn-ea"/>
              </a:rPr>
              <a:t>注意：</a:t>
            </a:r>
            <a:r>
              <a:rPr lang="en-US" altLang="zh-CN" sz="2000" dirty="0">
                <a:latin typeface="+mn-lt"/>
                <a:ea typeface="+mn-ea"/>
              </a:rPr>
              <a:t>DHCP </a:t>
            </a:r>
            <a:r>
              <a:rPr lang="zh-CN" altLang="en-US" sz="2000" dirty="0">
                <a:latin typeface="+mn-lt"/>
                <a:ea typeface="+mn-ea"/>
              </a:rPr>
              <a:t>报文只是 </a:t>
            </a:r>
            <a:r>
              <a:rPr lang="en-US" altLang="zh-CN" sz="2000" dirty="0">
                <a:latin typeface="+mn-lt"/>
                <a:ea typeface="+mn-ea"/>
              </a:rPr>
              <a:t>UDP </a:t>
            </a:r>
            <a:r>
              <a:rPr lang="zh-CN" altLang="en-US" sz="2000" dirty="0">
                <a:latin typeface="+mn-lt"/>
                <a:ea typeface="+mn-ea"/>
              </a:rPr>
              <a:t>用户数据报中的数据。 </a:t>
            </a:r>
          </a:p>
        </p:txBody>
      </p:sp>
      <p:grpSp>
        <p:nvGrpSpPr>
          <p:cNvPr id="46" name="组合 45"/>
          <p:cNvGrpSpPr/>
          <p:nvPr/>
        </p:nvGrpSpPr>
        <p:grpSpPr>
          <a:xfrm>
            <a:off x="1563427" y="4266377"/>
            <a:ext cx="786158" cy="499337"/>
            <a:chOff x="5173662" y="745331"/>
            <a:chExt cx="1679575" cy="1066800"/>
          </a:xfrm>
        </p:grpSpPr>
        <p:sp>
          <p:nvSpPr>
            <p:cNvPr id="4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1" name="组合 50"/>
          <p:cNvGrpSpPr/>
          <p:nvPr/>
        </p:nvGrpSpPr>
        <p:grpSpPr>
          <a:xfrm>
            <a:off x="2481539" y="5274239"/>
            <a:ext cx="786158" cy="499337"/>
            <a:chOff x="5173662" y="745331"/>
            <a:chExt cx="1679575" cy="1066800"/>
          </a:xfrm>
        </p:grpSpPr>
        <p:sp>
          <p:nvSpPr>
            <p:cNvPr id="5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9638" y="4738180"/>
            <a:ext cx="819307" cy="13557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29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500"/>
                                  </p:stCondLst>
                                  <p:childTnLst>
                                    <p:set>
                                      <p:cBhvr>
                                        <p:cTn id="13" dur="1" fill="hold">
                                          <p:stCondLst>
                                            <p:cond delay="0"/>
                                          </p:stCondLst>
                                        </p:cTn>
                                        <p:tgtEl>
                                          <p:spTgt spid="33"/>
                                        </p:tgtEl>
                                        <p:attrNameLst>
                                          <p:attrName>style.visibility</p:attrName>
                                        </p:attrNameLst>
                                      </p:cBhvr>
                                      <p:to>
                                        <p:strVal val="visible"/>
                                      </p:to>
                                    </p:set>
                                    <p:animEffect transition="in" filter="wipe(left)">
                                      <p:cBhvr>
                                        <p:cTn id="14" dur="1000"/>
                                        <p:tgtEl>
                                          <p:spTgt spid="33"/>
                                        </p:tgtEl>
                                      </p:cBhvr>
                                    </p:animEffect>
                                  </p:childTnLst>
                                </p:cTn>
                              </p:par>
                            </p:childTnLst>
                          </p:cTn>
                        </p:par>
                        <p:par>
                          <p:cTn id="15" fill="hold">
                            <p:stCondLst>
                              <p:cond delay="1500"/>
                            </p:stCondLst>
                            <p:childTnLst>
                              <p:par>
                                <p:cTn id="16" presetID="22" presetClass="entr" presetSubtype="8" fill="hold" nodeType="afterEffect">
                                  <p:stCondLst>
                                    <p:cond delay="500"/>
                                  </p:stCondLst>
                                  <p:childTnLst>
                                    <p:set>
                                      <p:cBhvr>
                                        <p:cTn id="17" dur="1" fill="hold">
                                          <p:stCondLst>
                                            <p:cond delay="0"/>
                                          </p:stCondLst>
                                        </p:cTn>
                                        <p:tgtEl>
                                          <p:spTgt spid="38"/>
                                        </p:tgtEl>
                                        <p:attrNameLst>
                                          <p:attrName>style.visibility</p:attrName>
                                        </p:attrNameLst>
                                      </p:cBhvr>
                                      <p:to>
                                        <p:strVal val="visible"/>
                                      </p:to>
                                    </p:set>
                                    <p:animEffect transition="in" filter="wipe(left)">
                                      <p:cBhvr>
                                        <p:cTn id="18" dur="1000"/>
                                        <p:tgtEl>
                                          <p:spTgt spid="38"/>
                                        </p:tgtEl>
                                      </p:cBhvr>
                                    </p:animEffect>
                                  </p:childTnLst>
                                </p:cTn>
                              </p:par>
                            </p:childTnLst>
                          </p:cTn>
                        </p:par>
                        <p:par>
                          <p:cTn id="19" fill="hold">
                            <p:stCondLst>
                              <p:cond delay="3000"/>
                            </p:stCondLst>
                            <p:childTnLst>
                              <p:par>
                                <p:cTn id="20" presetID="1" presetClass="entr" presetSubtype="0"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zh-CN" altLang="en-US" dirty="0"/>
              <a:t>租用期</a:t>
            </a:r>
            <a:r>
              <a:rPr lang="en-US" altLang="zh-CN" dirty="0"/>
              <a:t>(lease period) </a:t>
            </a:r>
          </a:p>
        </p:txBody>
      </p:sp>
      <p:sp>
        <p:nvSpPr>
          <p:cNvPr id="726019" name="Rectangle 3"/>
          <p:cNvSpPr>
            <a:spLocks noGrp="1" noChangeArrowheads="1"/>
          </p:cNvSpPr>
          <p:nvPr>
            <p:ph idx="1"/>
          </p:nvPr>
        </p:nvSpPr>
        <p:spPr>
          <a:xfrm>
            <a:off x="609919" y="1988840"/>
            <a:ext cx="7505479" cy="4182726"/>
          </a:xfrm>
        </p:spPr>
        <p:txBody>
          <a:bodyPr>
            <a:normAutofit/>
          </a:bodyPr>
          <a:lstStyle/>
          <a:p>
            <a:pPr marL="342900" indent="-342900" algn="just">
              <a:buFont typeface="Wingdings" panose="05000000000000000000" pitchFamily="2" charset="2"/>
              <a:buChar char="l"/>
            </a:pPr>
            <a:r>
              <a:rPr lang="en-US" altLang="zh-CN" sz="2400" dirty="0"/>
              <a:t>DHCP </a:t>
            </a:r>
            <a:r>
              <a:rPr lang="zh-CN" altLang="en-US" sz="2400" dirty="0"/>
              <a:t>服务器分配给 </a:t>
            </a:r>
            <a:r>
              <a:rPr lang="en-US" altLang="zh-CN" sz="2400" dirty="0"/>
              <a:t>DHCP </a:t>
            </a:r>
            <a:r>
              <a:rPr lang="zh-CN" altLang="en-US" sz="2400" dirty="0"/>
              <a:t>客户的 </a:t>
            </a:r>
            <a:r>
              <a:rPr lang="en-US" altLang="zh-CN" sz="2400" dirty="0"/>
              <a:t>IP </a:t>
            </a:r>
            <a:r>
              <a:rPr lang="zh-CN" altLang="en-US" sz="2400" dirty="0"/>
              <a:t>地址的临时的，因此 </a:t>
            </a:r>
            <a:r>
              <a:rPr lang="en-US" altLang="zh-CN" sz="2400" dirty="0"/>
              <a:t>DHCP </a:t>
            </a:r>
            <a:r>
              <a:rPr lang="zh-CN" altLang="en-US" sz="2400" dirty="0"/>
              <a:t>客户只能在一段有限的时间内使用这个分配到的 </a:t>
            </a:r>
            <a:r>
              <a:rPr lang="en-US" altLang="zh-CN" sz="2400" dirty="0"/>
              <a:t>IP </a:t>
            </a:r>
            <a:r>
              <a:rPr lang="zh-CN" altLang="en-US" sz="2400" dirty="0"/>
              <a:t>地址。</a:t>
            </a:r>
            <a:r>
              <a:rPr lang="en-US" altLang="zh-CN" sz="2400" dirty="0"/>
              <a:t>DHCP </a:t>
            </a:r>
            <a:r>
              <a:rPr lang="zh-CN" altLang="en-US" sz="2400" dirty="0"/>
              <a:t>协议称这段时间为</a:t>
            </a:r>
            <a:r>
              <a:rPr lang="zh-CN" altLang="en-US" sz="2400" dirty="0">
                <a:solidFill>
                  <a:schemeClr val="hlink"/>
                </a:solidFill>
              </a:rPr>
              <a:t>租用期</a:t>
            </a:r>
            <a:r>
              <a:rPr lang="zh-CN" altLang="en-US" sz="2400" dirty="0"/>
              <a:t>。 </a:t>
            </a:r>
          </a:p>
          <a:p>
            <a:pPr marL="342900" indent="-342900" algn="just">
              <a:buFont typeface="Wingdings" panose="05000000000000000000" pitchFamily="2" charset="2"/>
              <a:buChar char="l"/>
            </a:pPr>
            <a:r>
              <a:rPr lang="zh-CN" altLang="en-US" sz="2400" dirty="0"/>
              <a:t>租用期的数值应由 </a:t>
            </a:r>
            <a:r>
              <a:rPr lang="en-US" altLang="zh-CN" sz="2400" dirty="0"/>
              <a:t>DHCP </a:t>
            </a:r>
            <a:r>
              <a:rPr lang="zh-CN" altLang="en-US" sz="2400" dirty="0"/>
              <a:t>服务器自己决定。</a:t>
            </a:r>
          </a:p>
          <a:p>
            <a:pPr marL="342900" indent="-342900" algn="just">
              <a:buFont typeface="Wingdings" panose="05000000000000000000" pitchFamily="2" charset="2"/>
              <a:buChar char="l"/>
            </a:pPr>
            <a:r>
              <a:rPr lang="en-US" altLang="zh-CN" sz="2400" dirty="0"/>
              <a:t>DHCP </a:t>
            </a:r>
            <a:r>
              <a:rPr lang="zh-CN" altLang="en-US" sz="2400" dirty="0"/>
              <a:t>客户也可在自己发送的报文中（例如，发现报文）提出对租用期的要求。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r="49000"/>
          <a:stretch/>
        </p:blipFill>
        <p:spPr>
          <a:xfrm>
            <a:off x="8547448" y="2040218"/>
            <a:ext cx="2943028" cy="4131348"/>
          </a:xfrm>
          <a:prstGeom prst="rect">
            <a:avLst/>
          </a:prstGeom>
        </p:spPr>
      </p:pic>
      <p:sp>
        <p:nvSpPr>
          <p:cNvPr id="9" name="矩形 8"/>
          <p:cNvSpPr/>
          <p:nvPr/>
        </p:nvSpPr>
        <p:spPr>
          <a:xfrm>
            <a:off x="1" y="1831714"/>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1708343"/>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631680"/>
            <a:ext cx="6629399" cy="5594641"/>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4528399"/>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1508286"/>
            <a:ext cx="1500411"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域名系统</a:t>
            </a:r>
            <a:r>
              <a:rPr lang="en-US" altLang="zh-CN" dirty="0"/>
              <a:t>DNS</a:t>
            </a:r>
          </a:p>
        </p:txBody>
      </p:sp>
      <p:sp>
        <p:nvSpPr>
          <p:cNvPr id="18" name="TextBox 1"/>
          <p:cNvSpPr txBox="1"/>
          <p:nvPr/>
        </p:nvSpPr>
        <p:spPr>
          <a:xfrm>
            <a:off x="7035279" y="990330"/>
            <a:ext cx="121828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应用层概述</a:t>
            </a:r>
          </a:p>
        </p:txBody>
      </p:sp>
      <p:sp>
        <p:nvSpPr>
          <p:cNvPr id="47" name="TextBox 1"/>
          <p:cNvSpPr txBox="1"/>
          <p:nvPr/>
        </p:nvSpPr>
        <p:spPr>
          <a:xfrm>
            <a:off x="7035279" y="2026242"/>
            <a:ext cx="147636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万维网</a:t>
            </a:r>
            <a:r>
              <a:rPr lang="en-US" altLang="zh-CN" dirty="0"/>
              <a:t>WWW</a:t>
            </a:r>
          </a:p>
        </p:txBody>
      </p:sp>
      <p:sp>
        <p:nvSpPr>
          <p:cNvPr id="48" name="TextBox 1"/>
          <p:cNvSpPr txBox="1"/>
          <p:nvPr/>
        </p:nvSpPr>
        <p:spPr>
          <a:xfrm>
            <a:off x="7035279" y="2544198"/>
            <a:ext cx="97462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电子邮件</a:t>
            </a:r>
          </a:p>
        </p:txBody>
      </p:sp>
      <p:sp>
        <p:nvSpPr>
          <p:cNvPr id="51" name="Freeform 3"/>
          <p:cNvSpPr/>
          <p:nvPr/>
        </p:nvSpPr>
        <p:spPr>
          <a:xfrm>
            <a:off x="6703732" y="719764"/>
            <a:ext cx="0" cy="54585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25628" y="105451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25628" y="3116694"/>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25628" y="416332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4" name="Freeform 3"/>
          <p:cNvSpPr/>
          <p:nvPr/>
        </p:nvSpPr>
        <p:spPr>
          <a:xfrm>
            <a:off x="6625628" y="468663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97150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149255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6.2</a:t>
            </a:r>
            <a:endParaRPr lang="en-US" altLang="zh-CN" sz="2000" dirty="0">
              <a:solidFill>
                <a:srgbClr val="00B0F0"/>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062154"/>
            <a:ext cx="188211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文件传输协议</a:t>
            </a:r>
            <a:r>
              <a:rPr lang="en-US" altLang="zh-CN" sz="1900" dirty="0" smtClean="0">
                <a:solidFill>
                  <a:srgbClr val="656D8D"/>
                </a:solidFill>
                <a:latin typeface="微软雅黑" pitchFamily="34" charset="-122"/>
                <a:ea typeface="微软雅黑" pitchFamily="34" charset="-122"/>
                <a:cs typeface="Microsoft YaHei UI" pitchFamily="18" charset="0"/>
              </a:rPr>
              <a:t>FTP</a:t>
            </a:r>
            <a:endParaRPr lang="en-US" altLang="zh-CN" sz="1900" dirty="0">
              <a:solidFill>
                <a:srgbClr val="656D8D"/>
              </a:solidFill>
              <a:latin typeface="微软雅黑" pitchFamily="34" charset="-122"/>
              <a:ea typeface="微软雅黑" pitchFamily="34" charset="-122"/>
              <a:cs typeface="Microsoft YaHei UI" pitchFamily="18" charset="0"/>
            </a:endParaRPr>
          </a:p>
        </p:txBody>
      </p:sp>
      <p:sp>
        <p:nvSpPr>
          <p:cNvPr id="39" name="TextBox 1"/>
          <p:cNvSpPr txBox="1"/>
          <p:nvPr/>
        </p:nvSpPr>
        <p:spPr>
          <a:xfrm>
            <a:off x="7035279" y="3599025"/>
            <a:ext cx="233442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远程终端协议</a:t>
            </a:r>
            <a:r>
              <a:rPr lang="en-US" altLang="zh-CN" dirty="0"/>
              <a:t>TELNET</a:t>
            </a:r>
            <a:endParaRPr lang="zh-CN" altLang="en-US" dirty="0"/>
          </a:p>
        </p:txBody>
      </p:sp>
      <p:sp>
        <p:nvSpPr>
          <p:cNvPr id="40" name="Freeform 3"/>
          <p:cNvSpPr/>
          <p:nvPr/>
        </p:nvSpPr>
        <p:spPr>
          <a:xfrm>
            <a:off x="6625628" y="52099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25628" y="573325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013609"/>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6.3</a:t>
            </a:r>
            <a:endParaRPr lang="en-US" altLang="zh-CN" sz="2000" dirty="0">
              <a:solidFill>
                <a:srgbClr val="00B0F0"/>
              </a:solidFill>
              <a:latin typeface="+mj-lt"/>
              <a:cs typeface="Microsoft YaHei UI" pitchFamily="18" charset="0"/>
            </a:endParaRPr>
          </a:p>
        </p:txBody>
      </p:sp>
      <p:sp>
        <p:nvSpPr>
          <p:cNvPr id="43" name="TextBox 1"/>
          <p:cNvSpPr txBox="1"/>
          <p:nvPr/>
        </p:nvSpPr>
        <p:spPr>
          <a:xfrm>
            <a:off x="6022576" y="253466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6.4</a:t>
            </a:r>
            <a:endParaRPr lang="en-US" altLang="zh-CN" sz="2000" dirty="0">
              <a:solidFill>
                <a:srgbClr val="00B0F0"/>
              </a:solidFill>
              <a:latin typeface="+mj-lt"/>
              <a:cs typeface="Microsoft YaHei UI" pitchFamily="18" charset="0"/>
            </a:endParaRPr>
          </a:p>
        </p:txBody>
      </p:sp>
      <p:sp>
        <p:nvSpPr>
          <p:cNvPr id="44" name="TextBox 1"/>
          <p:cNvSpPr txBox="1"/>
          <p:nvPr/>
        </p:nvSpPr>
        <p:spPr>
          <a:xfrm>
            <a:off x="6022576" y="305571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357677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6.6</a:t>
            </a:r>
            <a:endParaRPr lang="en-US" altLang="zh-CN" sz="2000" dirty="0">
              <a:solidFill>
                <a:srgbClr val="00B0F0"/>
              </a:solidFill>
              <a:latin typeface="+mj-lt"/>
              <a:cs typeface="Microsoft YaHei UI" pitchFamily="18" charset="0"/>
            </a:endParaRPr>
          </a:p>
        </p:txBody>
      </p:sp>
      <p:sp>
        <p:nvSpPr>
          <p:cNvPr id="50" name="TextBox 1"/>
          <p:cNvSpPr txBox="1"/>
          <p:nvPr/>
        </p:nvSpPr>
        <p:spPr>
          <a:xfrm>
            <a:off x="7035279" y="4116981"/>
            <a:ext cx="2636940"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动态主机配置协议</a:t>
            </a:r>
            <a:r>
              <a:rPr lang="en-US" altLang="zh-CN" dirty="0"/>
              <a:t>DHCP</a:t>
            </a:r>
          </a:p>
        </p:txBody>
      </p:sp>
      <p:sp>
        <p:nvSpPr>
          <p:cNvPr id="55" name="TextBox 1"/>
          <p:cNvSpPr txBox="1"/>
          <p:nvPr/>
        </p:nvSpPr>
        <p:spPr>
          <a:xfrm>
            <a:off x="7035279" y="4634937"/>
            <a:ext cx="1415452" cy="350438"/>
          </a:xfrm>
          <a:prstGeom prst="rect">
            <a:avLst/>
          </a:prstGeom>
          <a:noFill/>
        </p:spPr>
        <p:txBody>
          <a:bodyPr wrap="none" lIns="0" tIns="0" rIns="0" bIns="60981" rtlCol="0">
            <a:spAutoFit/>
          </a:bodyPr>
          <a:lstStyle/>
          <a:p>
            <a:pPr>
              <a:lnSpc>
                <a:spcPts val="2401"/>
              </a:lnSpc>
            </a:pPr>
            <a:r>
              <a:rPr lang="en-US" altLang="zh-CN" sz="1900" dirty="0">
                <a:solidFill>
                  <a:schemeClr val="bg1"/>
                </a:solidFill>
                <a:latin typeface="微软雅黑" pitchFamily="34" charset="-122"/>
                <a:ea typeface="微软雅黑" pitchFamily="34" charset="-122"/>
                <a:cs typeface="Microsoft YaHei UI" pitchFamily="18" charset="0"/>
              </a:rPr>
              <a:t>P2P</a:t>
            </a:r>
            <a:r>
              <a:rPr lang="zh-CN" altLang="en-US" sz="1900" dirty="0">
                <a:solidFill>
                  <a:schemeClr val="bg1"/>
                </a:solidFill>
                <a:latin typeface="微软雅黑" pitchFamily="34" charset="-122"/>
                <a:ea typeface="微软雅黑" pitchFamily="34" charset="-122"/>
                <a:cs typeface="Microsoft YaHei UI" pitchFamily="18" charset="0"/>
              </a:rPr>
              <a:t>文件共享</a:t>
            </a:r>
          </a:p>
        </p:txBody>
      </p:sp>
      <p:sp>
        <p:nvSpPr>
          <p:cNvPr id="56" name="TextBox 1"/>
          <p:cNvSpPr txBox="1"/>
          <p:nvPr/>
        </p:nvSpPr>
        <p:spPr>
          <a:xfrm>
            <a:off x="6022576" y="409782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6.7</a:t>
            </a:r>
            <a:endParaRPr lang="en-US" altLang="zh-CN" sz="2000" dirty="0">
              <a:solidFill>
                <a:srgbClr val="00B0F0"/>
              </a:solidFill>
              <a:latin typeface="+mj-lt"/>
              <a:cs typeface="Microsoft YaHei UI" pitchFamily="18" charset="0"/>
            </a:endParaRPr>
          </a:p>
        </p:txBody>
      </p:sp>
      <p:sp>
        <p:nvSpPr>
          <p:cNvPr id="58" name="TextBox 1"/>
          <p:cNvSpPr txBox="1"/>
          <p:nvPr/>
        </p:nvSpPr>
        <p:spPr>
          <a:xfrm>
            <a:off x="6022576" y="461896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6.8</a:t>
            </a:r>
            <a:endParaRPr lang="en-US" altLang="zh-CN" sz="2000" dirty="0">
              <a:solidFill>
                <a:schemeClr val="bg1"/>
              </a:solidFill>
              <a:latin typeface="+mj-lt"/>
              <a:cs typeface="Microsoft YaHei UI" pitchFamily="18" charset="0"/>
            </a:endParaRPr>
          </a:p>
        </p:txBody>
      </p:sp>
      <p:sp>
        <p:nvSpPr>
          <p:cNvPr id="60" name="Freeform 3"/>
          <p:cNvSpPr/>
          <p:nvPr/>
        </p:nvSpPr>
        <p:spPr>
          <a:xfrm>
            <a:off x="6625628" y="259338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25628" y="364000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6" name="TextBox 1"/>
          <p:cNvSpPr txBox="1"/>
          <p:nvPr/>
        </p:nvSpPr>
        <p:spPr>
          <a:xfrm>
            <a:off x="7035279" y="5152893"/>
            <a:ext cx="1705595"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多媒体网络应用</a:t>
            </a:r>
          </a:p>
        </p:txBody>
      </p:sp>
      <p:sp>
        <p:nvSpPr>
          <p:cNvPr id="67" name="TextBox 1"/>
          <p:cNvSpPr txBox="1"/>
          <p:nvPr/>
        </p:nvSpPr>
        <p:spPr>
          <a:xfrm>
            <a:off x="7035279" y="5670850"/>
            <a:ext cx="194925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网络应用编程接口</a:t>
            </a:r>
          </a:p>
        </p:txBody>
      </p:sp>
      <p:sp>
        <p:nvSpPr>
          <p:cNvPr id="77" name="Freeform 3"/>
          <p:cNvSpPr/>
          <p:nvPr/>
        </p:nvSpPr>
        <p:spPr>
          <a:xfrm>
            <a:off x="6625628" y="206084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78" name="Freeform 3"/>
          <p:cNvSpPr/>
          <p:nvPr/>
        </p:nvSpPr>
        <p:spPr>
          <a:xfrm>
            <a:off x="6625628" y="15467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rgbClr val="92D050"/>
              </a:solidFill>
            </a:endParaRPr>
          </a:p>
        </p:txBody>
      </p:sp>
      <p:sp>
        <p:nvSpPr>
          <p:cNvPr id="79" name="TextBox 1"/>
          <p:cNvSpPr txBox="1"/>
          <p:nvPr/>
        </p:nvSpPr>
        <p:spPr>
          <a:xfrm>
            <a:off x="6022576" y="514010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6.9</a:t>
            </a:r>
            <a:endParaRPr lang="en-US" altLang="zh-CN" sz="2000" dirty="0">
              <a:solidFill>
                <a:srgbClr val="4197DF"/>
              </a:solidFill>
              <a:latin typeface="+mj-lt"/>
              <a:cs typeface="Microsoft YaHei UI" pitchFamily="18" charset="0"/>
            </a:endParaRPr>
          </a:p>
        </p:txBody>
      </p:sp>
      <p:sp>
        <p:nvSpPr>
          <p:cNvPr id="80" name="TextBox 1"/>
          <p:cNvSpPr txBox="1"/>
          <p:nvPr/>
        </p:nvSpPr>
        <p:spPr>
          <a:xfrm>
            <a:off x="6022576" y="5661248"/>
            <a:ext cx="498534"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6.10</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3324509013"/>
      </p:ext>
    </p:extLst>
  </p:cSld>
  <p:clrMapOvr>
    <a:masterClrMapping/>
  </p:clrMapOvr>
  <p:transition spd="slow">
    <p:push dir="u"/>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en-US" altLang="zh-CN" dirty="0" smtClean="0"/>
              <a:t>6.8  P2P</a:t>
            </a:r>
            <a:r>
              <a:rPr lang="zh-CN" altLang="en-US" dirty="0" smtClean="0"/>
              <a:t>文件共享</a:t>
            </a:r>
            <a:endParaRPr lang="en-US" altLang="zh-CN" dirty="0"/>
          </a:p>
        </p:txBody>
      </p:sp>
      <p:sp>
        <p:nvSpPr>
          <p:cNvPr id="726019" name="Rectangle 3"/>
          <p:cNvSpPr>
            <a:spLocks noGrp="1" noChangeArrowheads="1"/>
          </p:cNvSpPr>
          <p:nvPr>
            <p:ph idx="1"/>
          </p:nvPr>
        </p:nvSpPr>
        <p:spPr>
          <a:xfrm>
            <a:off x="609920" y="2040218"/>
            <a:ext cx="7505480" cy="4131348"/>
          </a:xfrm>
        </p:spPr>
        <p:txBody>
          <a:bodyPr>
            <a:normAutofit fontScale="92500" lnSpcReduction="10000"/>
          </a:bodyPr>
          <a:lstStyle/>
          <a:p>
            <a:pPr marL="342900" indent="-342900">
              <a:buFont typeface="Arial" panose="020B0604020202020204" pitchFamily="34" charset="0"/>
              <a:buChar char="•"/>
            </a:pPr>
            <a:r>
              <a:rPr lang="zh-CN" altLang="en-US" sz="2400" dirty="0"/>
              <a:t>基于客户</a:t>
            </a:r>
            <a:r>
              <a:rPr lang="en-US" altLang="zh-CN" sz="2400" dirty="0"/>
              <a:t>/</a:t>
            </a:r>
            <a:r>
              <a:rPr lang="zh-CN" altLang="en-US" sz="2400" dirty="0"/>
              <a:t>服务器体系结构的应用要求有总是在运行着的基础设施服务器，例如：</a:t>
            </a:r>
            <a:r>
              <a:rPr lang="en-US" altLang="zh-CN" sz="2400" dirty="0"/>
              <a:t>DNS</a:t>
            </a:r>
            <a:r>
              <a:rPr lang="zh-CN" altLang="en-US" sz="2400" dirty="0"/>
              <a:t>服务器、万维网服务器、邮件服务器等等。</a:t>
            </a:r>
            <a:endParaRPr lang="en-US" altLang="zh-CN" sz="2400" dirty="0"/>
          </a:p>
          <a:p>
            <a:pPr marL="342900" indent="-342900">
              <a:buFont typeface="Arial" panose="020B0604020202020204" pitchFamily="34" charset="0"/>
              <a:buChar char="•"/>
            </a:pPr>
            <a:r>
              <a:rPr lang="zh-CN" altLang="en-US" sz="2400" dirty="0"/>
              <a:t>与这些应用不同，基于</a:t>
            </a:r>
            <a:r>
              <a:rPr lang="en-US" altLang="zh-CN" sz="2400" dirty="0" err="1"/>
              <a:t>P2P</a:t>
            </a:r>
            <a:r>
              <a:rPr lang="zh-CN" altLang="en-US" sz="2400" dirty="0"/>
              <a:t>体系结构的应用是对等方之间直接进行通信，而且对等方主要运行于间断连接的主机上，如个人电脑上。</a:t>
            </a:r>
            <a:endParaRPr lang="en-US" altLang="zh-CN" sz="2400" dirty="0"/>
          </a:p>
          <a:p>
            <a:pPr marL="342900" indent="-342900">
              <a:buFont typeface="Arial" panose="020B0604020202020204" pitchFamily="34" charset="0"/>
              <a:buChar char="•"/>
            </a:pPr>
            <a:r>
              <a:rPr lang="zh-CN" altLang="en-US" sz="2400" dirty="0"/>
              <a:t>目前在因特网上流行的</a:t>
            </a:r>
            <a:r>
              <a:rPr lang="en-US" altLang="zh-CN" sz="2400" dirty="0" err="1"/>
              <a:t>P2P</a:t>
            </a:r>
            <a:r>
              <a:rPr lang="zh-CN" altLang="en-US" sz="2400" dirty="0"/>
              <a:t>应用主要包括</a:t>
            </a:r>
            <a:r>
              <a:rPr lang="en-US" altLang="zh-CN" sz="2400" dirty="0" err="1"/>
              <a:t>P2P</a:t>
            </a:r>
            <a:r>
              <a:rPr lang="zh-CN" altLang="en-US" sz="2400" dirty="0"/>
              <a:t>文件共享、即时通信、</a:t>
            </a:r>
            <a:r>
              <a:rPr lang="en-US" altLang="zh-CN" sz="2400" dirty="0" err="1"/>
              <a:t>P2P</a:t>
            </a:r>
            <a:r>
              <a:rPr lang="zh-CN" altLang="en-US" sz="2400" dirty="0"/>
              <a:t>流媒体、分布式存储等。</a:t>
            </a:r>
          </a:p>
        </p:txBody>
      </p:sp>
      <p:sp>
        <p:nvSpPr>
          <p:cNvPr id="9" name="矩形 8"/>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10" name="矩形 9"/>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r="49000"/>
          <a:stretch/>
        </p:blipFill>
        <p:spPr>
          <a:xfrm>
            <a:off x="8547448" y="2112210"/>
            <a:ext cx="2943028" cy="4059355"/>
          </a:xfrm>
          <a:prstGeom prst="rect">
            <a:avLst/>
          </a:prstGeom>
        </p:spPr>
      </p:pic>
      <p:sp>
        <p:nvSpPr>
          <p:cNvPr id="7" name="矩形 6"/>
          <p:cNvSpPr/>
          <p:nvPr/>
        </p:nvSpPr>
        <p:spPr>
          <a:xfrm>
            <a:off x="1" y="1831714"/>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708343"/>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8" name="组合 7"/>
          <p:cNvGrpSpPr/>
          <p:nvPr/>
        </p:nvGrpSpPr>
        <p:grpSpPr>
          <a:xfrm>
            <a:off x="9156703" y="5399078"/>
            <a:ext cx="1877787" cy="1129564"/>
            <a:chOff x="9675584" y="5175723"/>
            <a:chExt cx="1877787" cy="1129564"/>
          </a:xfrm>
        </p:grpSpPr>
        <p:sp>
          <p:nvSpPr>
            <p:cNvPr id="9" name="矩形 8"/>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6018" name="Rectangle 2"/>
          <p:cNvSpPr>
            <a:spLocks noGrp="1" noChangeArrowheads="1"/>
          </p:cNvSpPr>
          <p:nvPr>
            <p:ph type="title"/>
          </p:nvPr>
        </p:nvSpPr>
        <p:spPr/>
        <p:txBody>
          <a:bodyPr/>
          <a:lstStyle/>
          <a:p>
            <a:r>
              <a:rPr lang="zh-CN" altLang="en-US" dirty="0" smtClean="0"/>
              <a:t>文件共享的两个基本问题</a:t>
            </a:r>
            <a:endParaRPr lang="en-US" altLang="zh-CN" dirty="0"/>
          </a:p>
        </p:txBody>
      </p:sp>
      <p:sp>
        <p:nvSpPr>
          <p:cNvPr id="726019" name="Rectangle 3"/>
          <p:cNvSpPr>
            <a:spLocks noGrp="1" noChangeArrowheads="1"/>
          </p:cNvSpPr>
          <p:nvPr>
            <p:ph idx="1"/>
          </p:nvPr>
        </p:nvSpPr>
        <p:spPr>
          <a:xfrm>
            <a:off x="914599" y="2028260"/>
            <a:ext cx="10673835" cy="1472748"/>
          </a:xfrm>
        </p:spPr>
        <p:txBody>
          <a:bodyPr/>
          <a:lstStyle/>
          <a:p>
            <a:r>
              <a:rPr lang="zh-CN" altLang="en-US" sz="2800" dirty="0"/>
              <a:t>对于文件共享应用实际上有两个基本的问题要解决</a:t>
            </a:r>
            <a:r>
              <a:rPr lang="zh-CN" altLang="en-US" sz="2800" dirty="0" smtClean="0"/>
              <a:t>：</a:t>
            </a:r>
            <a:endParaRPr lang="en-US" altLang="zh-CN" sz="28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aphicFrame>
        <p:nvGraphicFramePr>
          <p:cNvPr id="2" name="图示 1"/>
          <p:cNvGraphicFramePr/>
          <p:nvPr>
            <p:extLst>
              <p:ext uri="{D42A27DB-BD31-4B8C-83A1-F6EECF244321}">
                <p14:modId xmlns:p14="http://schemas.microsoft.com/office/powerpoint/2010/main" val="3935289430"/>
              </p:ext>
            </p:extLst>
          </p:nvPr>
        </p:nvGraphicFramePr>
        <p:xfrm>
          <a:off x="3032265" y="3067614"/>
          <a:ext cx="6082341" cy="2670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6725" name="Group 213"/>
          <p:cNvGrpSpPr>
            <a:grpSpLocks/>
          </p:cNvGrpSpPr>
          <p:nvPr/>
        </p:nvGrpSpPr>
        <p:grpSpPr bwMode="auto">
          <a:xfrm>
            <a:off x="1647377" y="1909939"/>
            <a:ext cx="8734426" cy="947739"/>
            <a:chOff x="121" y="707"/>
            <a:chExt cx="5502" cy="597"/>
          </a:xfrm>
        </p:grpSpPr>
        <p:sp>
          <p:nvSpPr>
            <p:cNvPr id="116" name="Rectangle 126"/>
            <p:cNvSpPr>
              <a:spLocks noChangeArrowheads="1"/>
            </p:cNvSpPr>
            <p:nvPr/>
          </p:nvSpPr>
          <p:spPr bwMode="auto">
            <a:xfrm>
              <a:off x="1115" y="1006"/>
              <a:ext cx="4508" cy="250"/>
            </a:xfrm>
            <a:prstGeom prst="rect">
              <a:avLst/>
            </a:prstGeom>
            <a:solidFill>
              <a:srgbClr val="00B0F0"/>
            </a:solidFill>
            <a:ln w="19050">
              <a:noFill/>
              <a:miter lim="800000"/>
              <a:headEnd/>
              <a:tailEnd/>
            </a:ln>
            <a:effectLst/>
          </p:spPr>
          <p:txBody>
            <a:bodyPr wrap="square" lIns="90488" tIns="44450" rIns="90488" bIns="44450">
              <a:spAutoFit/>
            </a:bodyPr>
            <a:lstStyle/>
            <a:p>
              <a:pPr defTabSz="762019" eaLnBrk="0" hangingPunct="0"/>
              <a:endParaRPr kumimoji="1" lang="zh-CN" altLang="en-US" sz="2000" dirty="0">
                <a:latin typeface="+mn-lt"/>
                <a:ea typeface="+mn-ea"/>
              </a:endParaRPr>
            </a:p>
          </p:txBody>
        </p:sp>
        <p:sp>
          <p:nvSpPr>
            <p:cNvPr id="576618" name="Text Box 106"/>
            <p:cNvSpPr txBox="1">
              <a:spLocks noChangeArrowheads="1"/>
            </p:cNvSpPr>
            <p:nvPr/>
          </p:nvSpPr>
          <p:spPr bwMode="auto">
            <a:xfrm>
              <a:off x="1975" y="1026"/>
              <a:ext cx="421"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com</a:t>
              </a:r>
            </a:p>
          </p:txBody>
        </p:sp>
        <p:sp>
          <p:nvSpPr>
            <p:cNvPr id="576619" name="Text Box 107"/>
            <p:cNvSpPr txBox="1">
              <a:spLocks noChangeArrowheads="1"/>
            </p:cNvSpPr>
            <p:nvPr/>
          </p:nvSpPr>
          <p:spPr bwMode="auto">
            <a:xfrm>
              <a:off x="2472" y="1026"/>
              <a:ext cx="340"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net</a:t>
              </a:r>
            </a:p>
          </p:txBody>
        </p:sp>
        <p:sp>
          <p:nvSpPr>
            <p:cNvPr id="576620" name="Text Box 108"/>
            <p:cNvSpPr txBox="1">
              <a:spLocks noChangeArrowheads="1"/>
            </p:cNvSpPr>
            <p:nvPr/>
          </p:nvSpPr>
          <p:spPr bwMode="auto">
            <a:xfrm>
              <a:off x="2900" y="1026"/>
              <a:ext cx="350"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org</a:t>
              </a:r>
            </a:p>
          </p:txBody>
        </p:sp>
        <p:sp>
          <p:nvSpPr>
            <p:cNvPr id="576621" name="Text Box 109"/>
            <p:cNvSpPr txBox="1">
              <a:spLocks noChangeArrowheads="1"/>
            </p:cNvSpPr>
            <p:nvPr/>
          </p:nvSpPr>
          <p:spPr bwMode="auto">
            <a:xfrm>
              <a:off x="3329" y="1026"/>
              <a:ext cx="386"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edu</a:t>
              </a:r>
            </a:p>
          </p:txBody>
        </p:sp>
        <p:sp>
          <p:nvSpPr>
            <p:cNvPr id="576622" name="Text Box 110"/>
            <p:cNvSpPr txBox="1">
              <a:spLocks noChangeArrowheads="1"/>
            </p:cNvSpPr>
            <p:nvPr/>
          </p:nvSpPr>
          <p:spPr bwMode="auto">
            <a:xfrm>
              <a:off x="3758" y="1026"/>
              <a:ext cx="377"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gov</a:t>
              </a:r>
            </a:p>
          </p:txBody>
        </p:sp>
        <p:sp>
          <p:nvSpPr>
            <p:cNvPr id="576623" name="Text Box 111"/>
            <p:cNvSpPr txBox="1">
              <a:spLocks noChangeArrowheads="1"/>
            </p:cNvSpPr>
            <p:nvPr/>
          </p:nvSpPr>
          <p:spPr bwMode="auto">
            <a:xfrm>
              <a:off x="1114" y="1026"/>
              <a:ext cx="439" cy="252"/>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aero</a:t>
              </a:r>
            </a:p>
          </p:txBody>
        </p:sp>
        <p:sp>
          <p:nvSpPr>
            <p:cNvPr id="576624" name="Text Box 112"/>
            <p:cNvSpPr txBox="1">
              <a:spLocks noChangeArrowheads="1"/>
            </p:cNvSpPr>
            <p:nvPr/>
          </p:nvSpPr>
          <p:spPr bwMode="auto">
            <a:xfrm>
              <a:off x="4489" y="1026"/>
              <a:ext cx="297"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cn</a:t>
              </a:r>
            </a:p>
          </p:txBody>
        </p:sp>
        <p:sp>
          <p:nvSpPr>
            <p:cNvPr id="576625" name="Text Box 113"/>
            <p:cNvSpPr txBox="1">
              <a:spLocks noChangeArrowheads="1"/>
            </p:cNvSpPr>
            <p:nvPr/>
          </p:nvSpPr>
          <p:spPr bwMode="auto">
            <a:xfrm>
              <a:off x="4918" y="1026"/>
              <a:ext cx="287"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uk</a:t>
              </a:r>
            </a:p>
          </p:txBody>
        </p:sp>
        <p:sp>
          <p:nvSpPr>
            <p:cNvPr id="576626" name="Text Box 114"/>
            <p:cNvSpPr txBox="1">
              <a:spLocks noChangeArrowheads="1"/>
            </p:cNvSpPr>
            <p:nvPr/>
          </p:nvSpPr>
          <p:spPr bwMode="auto">
            <a:xfrm>
              <a:off x="5151" y="819"/>
              <a:ext cx="472" cy="485"/>
            </a:xfrm>
            <a:prstGeom prst="rect">
              <a:avLst/>
            </a:prstGeom>
            <a:noFill/>
            <a:ln w="9525">
              <a:noFill/>
              <a:miter lim="800000"/>
              <a:headEnd/>
              <a:tailEnd/>
            </a:ln>
            <a:effectLst/>
          </p:spPr>
          <p:txBody>
            <a:bodyPr wrap="none">
              <a:spAutoFit/>
            </a:bodyPr>
            <a:lstStyle/>
            <a:p>
              <a:r>
                <a:rPr kumimoji="1" lang="en-US" altLang="zh-CN" sz="4400" b="1">
                  <a:solidFill>
                    <a:schemeClr val="tx1">
                      <a:lumMod val="65000"/>
                      <a:lumOff val="35000"/>
                    </a:schemeClr>
                  </a:solidFill>
                  <a:latin typeface="+mn-lt"/>
                  <a:ea typeface="+mn-ea"/>
                </a:rPr>
                <a:t>…</a:t>
              </a:r>
            </a:p>
          </p:txBody>
        </p:sp>
        <p:sp>
          <p:nvSpPr>
            <p:cNvPr id="576638" name="Rectangle 126"/>
            <p:cNvSpPr>
              <a:spLocks noChangeArrowheads="1"/>
            </p:cNvSpPr>
            <p:nvPr/>
          </p:nvSpPr>
          <p:spPr bwMode="auto">
            <a:xfrm>
              <a:off x="121" y="1006"/>
              <a:ext cx="761" cy="250"/>
            </a:xfrm>
            <a:prstGeom prst="rect">
              <a:avLst/>
            </a:prstGeom>
            <a:solidFill>
              <a:srgbClr val="00B0F0"/>
            </a:solidFill>
            <a:ln w="19050">
              <a:noFill/>
              <a:miter lim="800000"/>
              <a:headEnd/>
              <a:tailEnd/>
            </a:ln>
            <a:effectLst/>
          </p:spPr>
          <p:txBody>
            <a:bodyPr wrap="none" lIns="90488" tIns="44450" rIns="90488" bIns="44450">
              <a:spAutoFit/>
            </a:bodyPr>
            <a:lstStyle/>
            <a:p>
              <a:pPr defTabSz="762019" eaLnBrk="0" hangingPunct="0"/>
              <a:r>
                <a:rPr kumimoji="1" lang="zh-CN" altLang="en-US" sz="2000" dirty="0">
                  <a:latin typeface="+mn-lt"/>
                  <a:ea typeface="+mn-ea"/>
                </a:rPr>
                <a:t>顶级域名</a:t>
              </a:r>
            </a:p>
          </p:txBody>
        </p:sp>
        <p:sp>
          <p:nvSpPr>
            <p:cNvPr id="576645" name="Line 133"/>
            <p:cNvSpPr>
              <a:spLocks noChangeShapeType="1"/>
            </p:cNvSpPr>
            <p:nvPr/>
          </p:nvSpPr>
          <p:spPr bwMode="auto">
            <a:xfrm flipH="1">
              <a:off x="2201" y="712"/>
              <a:ext cx="1068" cy="38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46" name="Line 134"/>
            <p:cNvSpPr>
              <a:spLocks noChangeShapeType="1"/>
            </p:cNvSpPr>
            <p:nvPr/>
          </p:nvSpPr>
          <p:spPr bwMode="auto">
            <a:xfrm flipH="1">
              <a:off x="2681" y="730"/>
              <a:ext cx="575" cy="35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47" name="Line 135"/>
            <p:cNvSpPr>
              <a:spLocks noChangeShapeType="1"/>
            </p:cNvSpPr>
            <p:nvPr/>
          </p:nvSpPr>
          <p:spPr bwMode="auto">
            <a:xfrm flipH="1">
              <a:off x="3134" y="730"/>
              <a:ext cx="131" cy="344"/>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48" name="Line 136"/>
            <p:cNvSpPr>
              <a:spLocks noChangeShapeType="1"/>
            </p:cNvSpPr>
            <p:nvPr/>
          </p:nvSpPr>
          <p:spPr bwMode="auto">
            <a:xfrm>
              <a:off x="3277" y="723"/>
              <a:ext cx="249" cy="365"/>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49" name="Line 137"/>
            <p:cNvSpPr>
              <a:spLocks noChangeShapeType="1"/>
            </p:cNvSpPr>
            <p:nvPr/>
          </p:nvSpPr>
          <p:spPr bwMode="auto">
            <a:xfrm>
              <a:off x="3275" y="715"/>
              <a:ext cx="681" cy="375"/>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50" name="Line 138"/>
            <p:cNvSpPr>
              <a:spLocks noChangeShapeType="1"/>
            </p:cNvSpPr>
            <p:nvPr/>
          </p:nvSpPr>
          <p:spPr bwMode="auto">
            <a:xfrm>
              <a:off x="3288" y="708"/>
              <a:ext cx="1353" cy="377"/>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51" name="Line 139"/>
            <p:cNvSpPr>
              <a:spLocks noChangeShapeType="1"/>
            </p:cNvSpPr>
            <p:nvPr/>
          </p:nvSpPr>
          <p:spPr bwMode="auto">
            <a:xfrm flipH="1">
              <a:off x="1358" y="707"/>
              <a:ext cx="1933" cy="370"/>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52" name="Line 140"/>
            <p:cNvSpPr>
              <a:spLocks noChangeShapeType="1"/>
            </p:cNvSpPr>
            <p:nvPr/>
          </p:nvSpPr>
          <p:spPr bwMode="auto">
            <a:xfrm>
              <a:off x="3250" y="709"/>
              <a:ext cx="1777" cy="351"/>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53" name="Text Box 141"/>
            <p:cNvSpPr txBox="1">
              <a:spLocks noChangeArrowheads="1"/>
            </p:cNvSpPr>
            <p:nvPr/>
          </p:nvSpPr>
          <p:spPr bwMode="auto">
            <a:xfrm>
              <a:off x="1542" y="818"/>
              <a:ext cx="472" cy="485"/>
            </a:xfrm>
            <a:prstGeom prst="rect">
              <a:avLst/>
            </a:prstGeom>
            <a:noFill/>
            <a:ln w="9525">
              <a:noFill/>
              <a:miter lim="800000"/>
              <a:headEnd/>
              <a:tailEnd/>
            </a:ln>
            <a:effectLst/>
          </p:spPr>
          <p:txBody>
            <a:bodyPr wrap="none">
              <a:spAutoFit/>
            </a:bodyPr>
            <a:lstStyle/>
            <a:p>
              <a:r>
                <a:rPr kumimoji="1" lang="en-US" altLang="zh-CN" sz="4400" b="1">
                  <a:solidFill>
                    <a:schemeClr val="tx1">
                      <a:lumMod val="65000"/>
                      <a:lumOff val="35000"/>
                    </a:schemeClr>
                  </a:solidFill>
                  <a:latin typeface="+mn-lt"/>
                  <a:ea typeface="+mn-ea"/>
                </a:rPr>
                <a:t>…</a:t>
              </a:r>
            </a:p>
          </p:txBody>
        </p:sp>
        <p:sp>
          <p:nvSpPr>
            <p:cNvPr id="576719" name="Text Box 207"/>
            <p:cNvSpPr txBox="1">
              <a:spLocks noChangeArrowheads="1"/>
            </p:cNvSpPr>
            <p:nvPr/>
          </p:nvSpPr>
          <p:spPr bwMode="auto">
            <a:xfrm>
              <a:off x="4042" y="817"/>
              <a:ext cx="472" cy="485"/>
            </a:xfrm>
            <a:prstGeom prst="rect">
              <a:avLst/>
            </a:prstGeom>
            <a:noFill/>
            <a:ln w="9525">
              <a:noFill/>
              <a:miter lim="800000"/>
              <a:headEnd/>
              <a:tailEnd/>
            </a:ln>
            <a:effectLst/>
          </p:spPr>
          <p:txBody>
            <a:bodyPr wrap="none">
              <a:spAutoFit/>
            </a:bodyPr>
            <a:lstStyle/>
            <a:p>
              <a:r>
                <a:rPr kumimoji="1" lang="en-US" altLang="zh-CN" sz="4400" b="1">
                  <a:solidFill>
                    <a:schemeClr val="tx1">
                      <a:lumMod val="65000"/>
                      <a:lumOff val="35000"/>
                    </a:schemeClr>
                  </a:solidFill>
                  <a:latin typeface="+mn-lt"/>
                  <a:ea typeface="+mn-ea"/>
                </a:rPr>
                <a:t>…</a:t>
              </a:r>
            </a:p>
          </p:txBody>
        </p:sp>
      </p:grpSp>
      <p:sp>
        <p:nvSpPr>
          <p:cNvPr id="576516" name="Rectangle 4"/>
          <p:cNvSpPr>
            <a:spLocks noGrp="1" noChangeArrowheads="1"/>
          </p:cNvSpPr>
          <p:nvPr>
            <p:ph type="title"/>
          </p:nvPr>
        </p:nvSpPr>
        <p:spPr/>
        <p:txBody>
          <a:bodyPr/>
          <a:lstStyle/>
          <a:p>
            <a:r>
              <a:rPr lang="zh-CN" altLang="en-US" dirty="0"/>
              <a:t>因特网的域名空间 </a:t>
            </a:r>
          </a:p>
        </p:txBody>
      </p:sp>
      <p:sp>
        <p:nvSpPr>
          <p:cNvPr id="114" name="页脚占位符 113"/>
          <p:cNvSpPr>
            <a:spLocks noGrp="1"/>
          </p:cNvSpPr>
          <p:nvPr>
            <p:ph type="ftr" sz="quarter" idx="11"/>
          </p:nvPr>
        </p:nvSpPr>
        <p:spPr/>
        <p:txBody>
          <a:bodyPr/>
          <a:lstStyle/>
          <a:p>
            <a:r>
              <a:rPr lang="zh-CN" altLang="en-US" smtClean="0"/>
              <a:t>课件制作人：谢钧  谢希仁</a:t>
            </a:r>
            <a:endParaRPr lang="zh-CN" altLang="en-US"/>
          </a:p>
        </p:txBody>
      </p:sp>
      <p:sp>
        <p:nvSpPr>
          <p:cNvPr id="576634" name="Rectangle 122"/>
          <p:cNvSpPr>
            <a:spLocks noChangeArrowheads="1"/>
          </p:cNvSpPr>
          <p:nvPr/>
        </p:nvSpPr>
        <p:spPr bwMode="auto">
          <a:xfrm>
            <a:off x="6370190" y="1471786"/>
            <a:ext cx="511175" cy="438150"/>
          </a:xfrm>
          <a:prstGeom prst="rect">
            <a:avLst/>
          </a:prstGeom>
          <a:solidFill>
            <a:schemeClr val="bg1"/>
          </a:solidFill>
          <a:ln w="19050">
            <a:noFill/>
            <a:miter lim="800000"/>
            <a:headEnd/>
            <a:tailEnd/>
          </a:ln>
          <a:effectLst/>
        </p:spPr>
        <p:txBody>
          <a:bodyPr wrap="none" anchor="ctr"/>
          <a:lstStyle/>
          <a:p>
            <a:pPr algn="ctr"/>
            <a:r>
              <a:rPr kumimoji="1" lang="zh-CN" altLang="en-US" sz="2000">
                <a:solidFill>
                  <a:schemeClr val="tx1">
                    <a:lumMod val="65000"/>
                    <a:lumOff val="35000"/>
                  </a:schemeClr>
                </a:solidFill>
                <a:latin typeface="+mn-lt"/>
                <a:ea typeface="+mn-ea"/>
              </a:rPr>
              <a:t>根</a:t>
            </a:r>
          </a:p>
        </p:txBody>
      </p:sp>
      <p:grpSp>
        <p:nvGrpSpPr>
          <p:cNvPr id="576728" name="Group 216"/>
          <p:cNvGrpSpPr>
            <a:grpSpLocks/>
          </p:cNvGrpSpPr>
          <p:nvPr/>
        </p:nvGrpSpPr>
        <p:grpSpPr bwMode="auto">
          <a:xfrm>
            <a:off x="1634679" y="4653136"/>
            <a:ext cx="8747127" cy="1084263"/>
            <a:chOff x="113" y="2435"/>
            <a:chExt cx="5510" cy="683"/>
          </a:xfrm>
        </p:grpSpPr>
        <p:sp>
          <p:nvSpPr>
            <p:cNvPr id="119" name="Rectangle 130"/>
            <p:cNvSpPr>
              <a:spLocks noChangeArrowheads="1"/>
            </p:cNvSpPr>
            <p:nvPr/>
          </p:nvSpPr>
          <p:spPr bwMode="auto">
            <a:xfrm>
              <a:off x="1121" y="2820"/>
              <a:ext cx="4502" cy="250"/>
            </a:xfrm>
            <a:prstGeom prst="rect">
              <a:avLst/>
            </a:prstGeom>
            <a:solidFill>
              <a:srgbClr val="CC9900"/>
            </a:solidFill>
            <a:ln w="19050" algn="ctr">
              <a:noFill/>
              <a:miter lim="800000"/>
              <a:headEnd/>
              <a:tailEnd/>
            </a:ln>
            <a:effectLst/>
          </p:spPr>
          <p:txBody>
            <a:bodyPr wrap="square" lIns="90488" tIns="44450" rIns="90488" bIns="44450">
              <a:spAutoFit/>
            </a:bodyPr>
            <a:lstStyle/>
            <a:p>
              <a:pPr defTabSz="762019" eaLnBrk="0" hangingPunct="0"/>
              <a:endParaRPr kumimoji="1" lang="zh-CN" altLang="en-US" sz="2000" dirty="0">
                <a:latin typeface="+mn-lt"/>
                <a:ea typeface="+mn-ea"/>
              </a:endParaRPr>
            </a:p>
          </p:txBody>
        </p:sp>
        <p:sp>
          <p:nvSpPr>
            <p:cNvPr id="576642" name="Rectangle 130"/>
            <p:cNvSpPr>
              <a:spLocks noChangeArrowheads="1"/>
            </p:cNvSpPr>
            <p:nvPr/>
          </p:nvSpPr>
          <p:spPr bwMode="auto">
            <a:xfrm>
              <a:off x="113" y="2798"/>
              <a:ext cx="761" cy="250"/>
            </a:xfrm>
            <a:prstGeom prst="rect">
              <a:avLst/>
            </a:prstGeom>
            <a:solidFill>
              <a:srgbClr val="CC9900"/>
            </a:solidFill>
            <a:ln w="19050" algn="ctr">
              <a:noFill/>
              <a:miter lim="800000"/>
              <a:headEnd/>
              <a:tailEnd/>
            </a:ln>
            <a:effectLst/>
          </p:spPr>
          <p:txBody>
            <a:bodyPr wrap="none" lIns="90488" tIns="44450" rIns="90488" bIns="44450">
              <a:spAutoFit/>
            </a:bodyPr>
            <a:lstStyle/>
            <a:p>
              <a:pPr defTabSz="762019" eaLnBrk="0" hangingPunct="0"/>
              <a:r>
                <a:rPr kumimoji="1" lang="zh-CN" altLang="en-US" sz="2000" dirty="0">
                  <a:latin typeface="+mn-lt"/>
                  <a:ea typeface="+mn-ea"/>
                </a:rPr>
                <a:t>四级域名</a:t>
              </a:r>
            </a:p>
          </p:txBody>
        </p:sp>
        <p:sp>
          <p:nvSpPr>
            <p:cNvPr id="576643" name="Text Box 131"/>
            <p:cNvSpPr txBox="1">
              <a:spLocks noChangeArrowheads="1"/>
            </p:cNvSpPr>
            <p:nvPr/>
          </p:nvSpPr>
          <p:spPr bwMode="auto">
            <a:xfrm>
              <a:off x="3556" y="2817"/>
              <a:ext cx="413"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mail</a:t>
              </a:r>
            </a:p>
          </p:txBody>
        </p:sp>
        <p:sp>
          <p:nvSpPr>
            <p:cNvPr id="576644" name="Text Box 132"/>
            <p:cNvSpPr txBox="1">
              <a:spLocks noChangeArrowheads="1"/>
            </p:cNvSpPr>
            <p:nvPr/>
          </p:nvSpPr>
          <p:spPr bwMode="auto">
            <a:xfrm>
              <a:off x="4060" y="2633"/>
              <a:ext cx="472" cy="485"/>
            </a:xfrm>
            <a:prstGeom prst="rect">
              <a:avLst/>
            </a:prstGeom>
            <a:noFill/>
            <a:ln w="9525">
              <a:noFill/>
              <a:miter lim="800000"/>
              <a:headEnd/>
              <a:tailEnd/>
            </a:ln>
            <a:effectLst/>
          </p:spPr>
          <p:txBody>
            <a:bodyPr wrap="none">
              <a:spAutoFit/>
            </a:bodyPr>
            <a:lstStyle/>
            <a:p>
              <a:r>
                <a:rPr kumimoji="1" lang="en-US" altLang="zh-CN" sz="4400" b="1">
                  <a:solidFill>
                    <a:schemeClr val="tx1">
                      <a:lumMod val="65000"/>
                      <a:lumOff val="35000"/>
                    </a:schemeClr>
                  </a:solidFill>
                  <a:latin typeface="+mn-lt"/>
                  <a:ea typeface="+mn-ea"/>
                </a:rPr>
                <a:t>…</a:t>
              </a:r>
            </a:p>
          </p:txBody>
        </p:sp>
        <p:sp>
          <p:nvSpPr>
            <p:cNvPr id="576663" name="Text Box 151"/>
            <p:cNvSpPr txBox="1">
              <a:spLocks noChangeArrowheads="1"/>
            </p:cNvSpPr>
            <p:nvPr/>
          </p:nvSpPr>
          <p:spPr bwMode="auto">
            <a:xfrm>
              <a:off x="4614" y="2817"/>
              <a:ext cx="468"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www</a:t>
              </a:r>
            </a:p>
          </p:txBody>
        </p:sp>
        <p:sp>
          <p:nvSpPr>
            <p:cNvPr id="576667" name="Line 155"/>
            <p:cNvSpPr>
              <a:spLocks noChangeShapeType="1"/>
            </p:cNvSpPr>
            <p:nvPr/>
          </p:nvSpPr>
          <p:spPr bwMode="auto">
            <a:xfrm>
              <a:off x="4381" y="2435"/>
              <a:ext cx="437" cy="470"/>
            </a:xfrm>
            <a:prstGeom prst="line">
              <a:avLst/>
            </a:prstGeom>
            <a:no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68" name="Line 156"/>
            <p:cNvSpPr>
              <a:spLocks noChangeShapeType="1"/>
            </p:cNvSpPr>
            <p:nvPr/>
          </p:nvSpPr>
          <p:spPr bwMode="auto">
            <a:xfrm flipH="1">
              <a:off x="3819" y="2440"/>
              <a:ext cx="560" cy="44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76726" name="Group 214"/>
          <p:cNvGrpSpPr>
            <a:grpSpLocks/>
          </p:cNvGrpSpPr>
          <p:nvPr/>
        </p:nvGrpSpPr>
        <p:grpSpPr bwMode="auto">
          <a:xfrm>
            <a:off x="1634677" y="2717974"/>
            <a:ext cx="8747126" cy="1074738"/>
            <a:chOff x="113" y="1216"/>
            <a:chExt cx="5510" cy="677"/>
          </a:xfrm>
        </p:grpSpPr>
        <p:sp>
          <p:nvSpPr>
            <p:cNvPr id="117" name="Rectangle 127"/>
            <p:cNvSpPr>
              <a:spLocks noChangeArrowheads="1"/>
            </p:cNvSpPr>
            <p:nvPr/>
          </p:nvSpPr>
          <p:spPr bwMode="auto">
            <a:xfrm>
              <a:off x="1105" y="1573"/>
              <a:ext cx="4518" cy="250"/>
            </a:xfrm>
            <a:prstGeom prst="rect">
              <a:avLst/>
            </a:prstGeom>
            <a:solidFill>
              <a:srgbClr val="92D050"/>
            </a:solidFill>
            <a:ln w="19050" algn="ctr">
              <a:noFill/>
              <a:miter lim="800000"/>
              <a:headEnd/>
              <a:tailEnd/>
            </a:ln>
            <a:effectLst/>
          </p:spPr>
          <p:txBody>
            <a:bodyPr wrap="square" lIns="90488" tIns="44450" rIns="90488" bIns="44450">
              <a:spAutoFit/>
            </a:bodyPr>
            <a:lstStyle/>
            <a:p>
              <a:pPr defTabSz="762019" eaLnBrk="0" hangingPunct="0"/>
              <a:endParaRPr kumimoji="1" lang="zh-CN" altLang="en-US" sz="2000" dirty="0">
                <a:latin typeface="+mn-lt"/>
                <a:ea typeface="+mn-ea"/>
              </a:endParaRPr>
            </a:p>
          </p:txBody>
        </p:sp>
        <p:sp>
          <p:nvSpPr>
            <p:cNvPr id="576617" name="Text Box 105"/>
            <p:cNvSpPr txBox="1">
              <a:spLocks noChangeArrowheads="1"/>
            </p:cNvSpPr>
            <p:nvPr/>
          </p:nvSpPr>
          <p:spPr bwMode="auto">
            <a:xfrm>
              <a:off x="1777" y="1408"/>
              <a:ext cx="472" cy="485"/>
            </a:xfrm>
            <a:prstGeom prst="rect">
              <a:avLst/>
            </a:prstGeom>
            <a:noFill/>
            <a:ln w="9525">
              <a:noFill/>
              <a:miter lim="800000"/>
              <a:headEnd/>
              <a:tailEnd/>
            </a:ln>
            <a:effectLst/>
          </p:spPr>
          <p:txBody>
            <a:bodyPr wrap="none">
              <a:spAutoFit/>
            </a:bodyPr>
            <a:lstStyle/>
            <a:p>
              <a:r>
                <a:rPr kumimoji="1" lang="en-US" altLang="zh-CN" sz="4400" b="1">
                  <a:solidFill>
                    <a:schemeClr val="tx1">
                      <a:lumMod val="65000"/>
                      <a:lumOff val="35000"/>
                    </a:schemeClr>
                  </a:solidFill>
                  <a:latin typeface="+mn-lt"/>
                  <a:ea typeface="+mn-ea"/>
                </a:rPr>
                <a:t>…</a:t>
              </a:r>
            </a:p>
          </p:txBody>
        </p:sp>
        <p:sp>
          <p:nvSpPr>
            <p:cNvPr id="576627" name="Text Box 115"/>
            <p:cNvSpPr txBox="1">
              <a:spLocks noChangeArrowheads="1"/>
            </p:cNvSpPr>
            <p:nvPr/>
          </p:nvSpPr>
          <p:spPr bwMode="auto">
            <a:xfrm>
              <a:off x="3956" y="1593"/>
              <a:ext cx="243"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bj</a:t>
              </a:r>
            </a:p>
          </p:txBody>
        </p:sp>
        <p:sp>
          <p:nvSpPr>
            <p:cNvPr id="576628" name="Text Box 116"/>
            <p:cNvSpPr txBox="1">
              <a:spLocks noChangeArrowheads="1"/>
            </p:cNvSpPr>
            <p:nvPr/>
          </p:nvSpPr>
          <p:spPr bwMode="auto">
            <a:xfrm>
              <a:off x="4554" y="1592"/>
              <a:ext cx="386"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edu</a:t>
              </a:r>
            </a:p>
          </p:txBody>
        </p:sp>
        <p:sp>
          <p:nvSpPr>
            <p:cNvPr id="576629" name="Text Box 117"/>
            <p:cNvSpPr txBox="1">
              <a:spLocks noChangeArrowheads="1"/>
            </p:cNvSpPr>
            <p:nvPr/>
          </p:nvSpPr>
          <p:spPr bwMode="auto">
            <a:xfrm>
              <a:off x="5097" y="1592"/>
              <a:ext cx="421"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com</a:t>
              </a:r>
            </a:p>
          </p:txBody>
        </p:sp>
        <p:sp>
          <p:nvSpPr>
            <p:cNvPr id="576630" name="Text Box 118"/>
            <p:cNvSpPr txBox="1">
              <a:spLocks noChangeArrowheads="1"/>
            </p:cNvSpPr>
            <p:nvPr/>
          </p:nvSpPr>
          <p:spPr bwMode="auto">
            <a:xfrm>
              <a:off x="4172" y="1408"/>
              <a:ext cx="472" cy="485"/>
            </a:xfrm>
            <a:prstGeom prst="rect">
              <a:avLst/>
            </a:prstGeom>
            <a:noFill/>
            <a:ln w="9525">
              <a:noFill/>
              <a:miter lim="800000"/>
              <a:headEnd/>
              <a:tailEnd/>
            </a:ln>
            <a:effectLst/>
          </p:spPr>
          <p:txBody>
            <a:bodyPr wrap="none">
              <a:spAutoFit/>
            </a:bodyPr>
            <a:lstStyle/>
            <a:p>
              <a:r>
                <a:rPr kumimoji="1" lang="en-US" altLang="zh-CN" sz="4400" b="1">
                  <a:solidFill>
                    <a:schemeClr val="tx1">
                      <a:lumMod val="65000"/>
                      <a:lumOff val="35000"/>
                    </a:schemeClr>
                  </a:solidFill>
                  <a:latin typeface="+mn-lt"/>
                  <a:ea typeface="+mn-ea"/>
                </a:rPr>
                <a:t>…</a:t>
              </a:r>
            </a:p>
          </p:txBody>
        </p:sp>
        <p:sp>
          <p:nvSpPr>
            <p:cNvPr id="576635" name="Text Box 123"/>
            <p:cNvSpPr txBox="1">
              <a:spLocks noChangeArrowheads="1"/>
            </p:cNvSpPr>
            <p:nvPr/>
          </p:nvSpPr>
          <p:spPr bwMode="auto">
            <a:xfrm>
              <a:off x="1437" y="1592"/>
              <a:ext cx="403"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cctv</a:t>
              </a:r>
            </a:p>
          </p:txBody>
        </p:sp>
        <p:sp>
          <p:nvSpPr>
            <p:cNvPr id="576636" name="Text Box 124"/>
            <p:cNvSpPr txBox="1">
              <a:spLocks noChangeArrowheads="1"/>
            </p:cNvSpPr>
            <p:nvPr/>
          </p:nvSpPr>
          <p:spPr bwMode="auto">
            <a:xfrm>
              <a:off x="2185" y="1591"/>
              <a:ext cx="377"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ibm</a:t>
              </a:r>
            </a:p>
          </p:txBody>
        </p:sp>
        <p:sp>
          <p:nvSpPr>
            <p:cNvPr id="576637" name="Text Box 125"/>
            <p:cNvSpPr txBox="1">
              <a:spLocks noChangeArrowheads="1"/>
            </p:cNvSpPr>
            <p:nvPr/>
          </p:nvSpPr>
          <p:spPr bwMode="auto">
            <a:xfrm>
              <a:off x="2595" y="1592"/>
              <a:ext cx="296"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hp</a:t>
              </a:r>
            </a:p>
          </p:txBody>
        </p:sp>
        <p:sp>
          <p:nvSpPr>
            <p:cNvPr id="576639" name="Rectangle 127"/>
            <p:cNvSpPr>
              <a:spLocks noChangeArrowheads="1"/>
            </p:cNvSpPr>
            <p:nvPr/>
          </p:nvSpPr>
          <p:spPr bwMode="auto">
            <a:xfrm>
              <a:off x="113" y="1573"/>
              <a:ext cx="761" cy="250"/>
            </a:xfrm>
            <a:prstGeom prst="rect">
              <a:avLst/>
            </a:prstGeom>
            <a:solidFill>
              <a:srgbClr val="92D050"/>
            </a:solidFill>
            <a:ln w="19050" algn="ctr">
              <a:noFill/>
              <a:miter lim="800000"/>
              <a:headEnd/>
              <a:tailEnd/>
            </a:ln>
            <a:effectLst/>
          </p:spPr>
          <p:txBody>
            <a:bodyPr wrap="none" lIns="90488" tIns="44450" rIns="90488" bIns="44450">
              <a:spAutoFit/>
            </a:bodyPr>
            <a:lstStyle/>
            <a:p>
              <a:pPr defTabSz="762019" eaLnBrk="0" hangingPunct="0"/>
              <a:r>
                <a:rPr kumimoji="1" lang="zh-CN" altLang="en-US" sz="2000" dirty="0">
                  <a:latin typeface="+mn-lt"/>
                  <a:ea typeface="+mn-ea"/>
                </a:rPr>
                <a:t>二级域名</a:t>
              </a:r>
            </a:p>
          </p:txBody>
        </p:sp>
        <p:sp>
          <p:nvSpPr>
            <p:cNvPr id="576654" name="Line 142"/>
            <p:cNvSpPr>
              <a:spLocks noChangeShapeType="1"/>
            </p:cNvSpPr>
            <p:nvPr/>
          </p:nvSpPr>
          <p:spPr bwMode="auto">
            <a:xfrm>
              <a:off x="2173" y="1258"/>
              <a:ext cx="213" cy="373"/>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55" name="Line 143"/>
            <p:cNvSpPr>
              <a:spLocks noChangeShapeType="1"/>
            </p:cNvSpPr>
            <p:nvPr/>
          </p:nvSpPr>
          <p:spPr bwMode="auto">
            <a:xfrm>
              <a:off x="2173" y="1269"/>
              <a:ext cx="546" cy="34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56" name="Line 144"/>
            <p:cNvSpPr>
              <a:spLocks noChangeShapeType="1"/>
            </p:cNvSpPr>
            <p:nvPr/>
          </p:nvSpPr>
          <p:spPr bwMode="auto">
            <a:xfrm flipV="1">
              <a:off x="1672" y="1279"/>
              <a:ext cx="501" cy="348"/>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57" name="Line 145"/>
            <p:cNvSpPr>
              <a:spLocks noChangeShapeType="1"/>
            </p:cNvSpPr>
            <p:nvPr/>
          </p:nvSpPr>
          <p:spPr bwMode="auto">
            <a:xfrm>
              <a:off x="4662" y="1216"/>
              <a:ext cx="111" cy="431"/>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58" name="Line 146"/>
            <p:cNvSpPr>
              <a:spLocks noChangeShapeType="1"/>
            </p:cNvSpPr>
            <p:nvPr/>
          </p:nvSpPr>
          <p:spPr bwMode="auto">
            <a:xfrm>
              <a:off x="4665" y="1224"/>
              <a:ext cx="626" cy="40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59" name="Line 147"/>
            <p:cNvSpPr>
              <a:spLocks noChangeShapeType="1"/>
            </p:cNvSpPr>
            <p:nvPr/>
          </p:nvSpPr>
          <p:spPr bwMode="auto">
            <a:xfrm flipH="1">
              <a:off x="4090" y="1224"/>
              <a:ext cx="572" cy="39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nvGrpSpPr>
            <p:cNvPr id="576669" name="Group 157"/>
            <p:cNvGrpSpPr>
              <a:grpSpLocks/>
            </p:cNvGrpSpPr>
            <p:nvPr/>
          </p:nvGrpSpPr>
          <p:grpSpPr bwMode="auto">
            <a:xfrm>
              <a:off x="1168" y="1244"/>
              <a:ext cx="268" cy="101"/>
              <a:chOff x="2875" y="1143"/>
              <a:chExt cx="330" cy="132"/>
            </a:xfrm>
          </p:grpSpPr>
          <p:sp>
            <p:nvSpPr>
              <p:cNvPr id="576670" name="Line 158"/>
              <p:cNvSpPr>
                <a:spLocks noChangeShapeType="1"/>
              </p:cNvSpPr>
              <p:nvPr/>
            </p:nvSpPr>
            <p:spPr bwMode="auto">
              <a:xfrm>
                <a:off x="3061"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71" name="Line 159"/>
              <p:cNvSpPr>
                <a:spLocks noChangeShapeType="1"/>
              </p:cNvSpPr>
              <p:nvPr/>
            </p:nvSpPr>
            <p:spPr bwMode="auto">
              <a:xfrm>
                <a:off x="3050" y="1143"/>
                <a:ext cx="37" cy="12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72" name="Line 160"/>
              <p:cNvSpPr>
                <a:spLocks noChangeShapeType="1"/>
              </p:cNvSpPr>
              <p:nvPr/>
            </p:nvSpPr>
            <p:spPr bwMode="auto">
              <a:xfrm flipH="1">
                <a:off x="2875"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73" name="Line 161"/>
              <p:cNvSpPr>
                <a:spLocks noChangeShapeType="1"/>
              </p:cNvSpPr>
              <p:nvPr/>
            </p:nvSpPr>
            <p:spPr bwMode="auto">
              <a:xfrm flipH="1">
                <a:off x="2980" y="1143"/>
                <a:ext cx="54" cy="126"/>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76674" name="Group 162"/>
            <p:cNvGrpSpPr>
              <a:grpSpLocks/>
            </p:cNvGrpSpPr>
            <p:nvPr/>
          </p:nvGrpSpPr>
          <p:grpSpPr bwMode="auto">
            <a:xfrm>
              <a:off x="2507" y="1244"/>
              <a:ext cx="268" cy="101"/>
              <a:chOff x="2875" y="1143"/>
              <a:chExt cx="330" cy="132"/>
            </a:xfrm>
          </p:grpSpPr>
          <p:sp>
            <p:nvSpPr>
              <p:cNvPr id="576675" name="Line 163"/>
              <p:cNvSpPr>
                <a:spLocks noChangeShapeType="1"/>
              </p:cNvSpPr>
              <p:nvPr/>
            </p:nvSpPr>
            <p:spPr bwMode="auto">
              <a:xfrm>
                <a:off x="3061"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76" name="Line 164"/>
              <p:cNvSpPr>
                <a:spLocks noChangeShapeType="1"/>
              </p:cNvSpPr>
              <p:nvPr/>
            </p:nvSpPr>
            <p:spPr bwMode="auto">
              <a:xfrm>
                <a:off x="3050" y="1143"/>
                <a:ext cx="37" cy="12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77" name="Line 165"/>
              <p:cNvSpPr>
                <a:spLocks noChangeShapeType="1"/>
              </p:cNvSpPr>
              <p:nvPr/>
            </p:nvSpPr>
            <p:spPr bwMode="auto">
              <a:xfrm flipH="1">
                <a:off x="2875"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78" name="Line 166"/>
              <p:cNvSpPr>
                <a:spLocks noChangeShapeType="1"/>
              </p:cNvSpPr>
              <p:nvPr/>
            </p:nvSpPr>
            <p:spPr bwMode="auto">
              <a:xfrm flipH="1">
                <a:off x="2980" y="1143"/>
                <a:ext cx="54" cy="126"/>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76679" name="Group 167"/>
            <p:cNvGrpSpPr>
              <a:grpSpLocks/>
            </p:cNvGrpSpPr>
            <p:nvPr/>
          </p:nvGrpSpPr>
          <p:grpSpPr bwMode="auto">
            <a:xfrm>
              <a:off x="2936" y="1244"/>
              <a:ext cx="268" cy="101"/>
              <a:chOff x="2875" y="1143"/>
              <a:chExt cx="330" cy="132"/>
            </a:xfrm>
          </p:grpSpPr>
          <p:sp>
            <p:nvSpPr>
              <p:cNvPr id="576680" name="Line 168"/>
              <p:cNvSpPr>
                <a:spLocks noChangeShapeType="1"/>
              </p:cNvSpPr>
              <p:nvPr/>
            </p:nvSpPr>
            <p:spPr bwMode="auto">
              <a:xfrm>
                <a:off x="3061"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81" name="Line 169"/>
              <p:cNvSpPr>
                <a:spLocks noChangeShapeType="1"/>
              </p:cNvSpPr>
              <p:nvPr/>
            </p:nvSpPr>
            <p:spPr bwMode="auto">
              <a:xfrm>
                <a:off x="3050" y="1143"/>
                <a:ext cx="37" cy="12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82" name="Line 170"/>
              <p:cNvSpPr>
                <a:spLocks noChangeShapeType="1"/>
              </p:cNvSpPr>
              <p:nvPr/>
            </p:nvSpPr>
            <p:spPr bwMode="auto">
              <a:xfrm flipH="1">
                <a:off x="2875"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83" name="Line 171"/>
              <p:cNvSpPr>
                <a:spLocks noChangeShapeType="1"/>
              </p:cNvSpPr>
              <p:nvPr/>
            </p:nvSpPr>
            <p:spPr bwMode="auto">
              <a:xfrm flipH="1">
                <a:off x="2980" y="1143"/>
                <a:ext cx="54" cy="126"/>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76684" name="Group 172"/>
            <p:cNvGrpSpPr>
              <a:grpSpLocks/>
            </p:cNvGrpSpPr>
            <p:nvPr/>
          </p:nvGrpSpPr>
          <p:grpSpPr bwMode="auto">
            <a:xfrm>
              <a:off x="3363" y="1244"/>
              <a:ext cx="268" cy="101"/>
              <a:chOff x="2875" y="1143"/>
              <a:chExt cx="330" cy="132"/>
            </a:xfrm>
          </p:grpSpPr>
          <p:sp>
            <p:nvSpPr>
              <p:cNvPr id="576685" name="Line 173"/>
              <p:cNvSpPr>
                <a:spLocks noChangeShapeType="1"/>
              </p:cNvSpPr>
              <p:nvPr/>
            </p:nvSpPr>
            <p:spPr bwMode="auto">
              <a:xfrm>
                <a:off x="3061"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86" name="Line 174"/>
              <p:cNvSpPr>
                <a:spLocks noChangeShapeType="1"/>
              </p:cNvSpPr>
              <p:nvPr/>
            </p:nvSpPr>
            <p:spPr bwMode="auto">
              <a:xfrm>
                <a:off x="3050" y="1143"/>
                <a:ext cx="37" cy="12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87" name="Line 175"/>
              <p:cNvSpPr>
                <a:spLocks noChangeShapeType="1"/>
              </p:cNvSpPr>
              <p:nvPr/>
            </p:nvSpPr>
            <p:spPr bwMode="auto">
              <a:xfrm flipH="1">
                <a:off x="2875"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88" name="Line 176"/>
              <p:cNvSpPr>
                <a:spLocks noChangeShapeType="1"/>
              </p:cNvSpPr>
              <p:nvPr/>
            </p:nvSpPr>
            <p:spPr bwMode="auto">
              <a:xfrm flipH="1">
                <a:off x="2980" y="1143"/>
                <a:ext cx="54" cy="126"/>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76689" name="Group 177"/>
            <p:cNvGrpSpPr>
              <a:grpSpLocks/>
            </p:cNvGrpSpPr>
            <p:nvPr/>
          </p:nvGrpSpPr>
          <p:grpSpPr bwMode="auto">
            <a:xfrm>
              <a:off x="3792" y="1244"/>
              <a:ext cx="268" cy="101"/>
              <a:chOff x="2875" y="1143"/>
              <a:chExt cx="330" cy="132"/>
            </a:xfrm>
          </p:grpSpPr>
          <p:sp>
            <p:nvSpPr>
              <p:cNvPr id="576690" name="Line 178"/>
              <p:cNvSpPr>
                <a:spLocks noChangeShapeType="1"/>
              </p:cNvSpPr>
              <p:nvPr/>
            </p:nvSpPr>
            <p:spPr bwMode="auto">
              <a:xfrm>
                <a:off x="3061"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91" name="Line 179"/>
              <p:cNvSpPr>
                <a:spLocks noChangeShapeType="1"/>
              </p:cNvSpPr>
              <p:nvPr/>
            </p:nvSpPr>
            <p:spPr bwMode="auto">
              <a:xfrm>
                <a:off x="3050" y="1143"/>
                <a:ext cx="37" cy="12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92" name="Line 180"/>
              <p:cNvSpPr>
                <a:spLocks noChangeShapeType="1"/>
              </p:cNvSpPr>
              <p:nvPr/>
            </p:nvSpPr>
            <p:spPr bwMode="auto">
              <a:xfrm flipH="1">
                <a:off x="2875"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93" name="Line 181"/>
              <p:cNvSpPr>
                <a:spLocks noChangeShapeType="1"/>
              </p:cNvSpPr>
              <p:nvPr/>
            </p:nvSpPr>
            <p:spPr bwMode="auto">
              <a:xfrm flipH="1">
                <a:off x="2980" y="1143"/>
                <a:ext cx="54" cy="126"/>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76694" name="Group 182"/>
            <p:cNvGrpSpPr>
              <a:grpSpLocks/>
            </p:cNvGrpSpPr>
            <p:nvPr/>
          </p:nvGrpSpPr>
          <p:grpSpPr bwMode="auto">
            <a:xfrm>
              <a:off x="4935" y="1244"/>
              <a:ext cx="268" cy="101"/>
              <a:chOff x="2875" y="1143"/>
              <a:chExt cx="330" cy="132"/>
            </a:xfrm>
          </p:grpSpPr>
          <p:sp>
            <p:nvSpPr>
              <p:cNvPr id="576695" name="Line 183"/>
              <p:cNvSpPr>
                <a:spLocks noChangeShapeType="1"/>
              </p:cNvSpPr>
              <p:nvPr/>
            </p:nvSpPr>
            <p:spPr bwMode="auto">
              <a:xfrm>
                <a:off x="3061"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96" name="Line 184"/>
              <p:cNvSpPr>
                <a:spLocks noChangeShapeType="1"/>
              </p:cNvSpPr>
              <p:nvPr/>
            </p:nvSpPr>
            <p:spPr bwMode="auto">
              <a:xfrm>
                <a:off x="3050" y="1143"/>
                <a:ext cx="37" cy="12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97" name="Line 185"/>
              <p:cNvSpPr>
                <a:spLocks noChangeShapeType="1"/>
              </p:cNvSpPr>
              <p:nvPr/>
            </p:nvSpPr>
            <p:spPr bwMode="auto">
              <a:xfrm flipH="1">
                <a:off x="2875"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98" name="Line 186"/>
              <p:cNvSpPr>
                <a:spLocks noChangeShapeType="1"/>
              </p:cNvSpPr>
              <p:nvPr/>
            </p:nvSpPr>
            <p:spPr bwMode="auto">
              <a:xfrm flipH="1">
                <a:off x="2980" y="1143"/>
                <a:ext cx="54" cy="126"/>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grpSp>
        <p:nvGrpSpPr>
          <p:cNvPr id="576727" name="Group 215"/>
          <p:cNvGrpSpPr>
            <a:grpSpLocks/>
          </p:cNvGrpSpPr>
          <p:nvPr/>
        </p:nvGrpSpPr>
        <p:grpSpPr bwMode="auto">
          <a:xfrm>
            <a:off x="1634679" y="3590653"/>
            <a:ext cx="8747125" cy="1127124"/>
            <a:chOff x="113" y="1773"/>
            <a:chExt cx="5510" cy="710"/>
          </a:xfrm>
        </p:grpSpPr>
        <p:sp>
          <p:nvSpPr>
            <p:cNvPr id="118" name="Rectangle 128"/>
            <p:cNvSpPr>
              <a:spLocks noChangeArrowheads="1"/>
            </p:cNvSpPr>
            <p:nvPr/>
          </p:nvSpPr>
          <p:spPr bwMode="auto">
            <a:xfrm>
              <a:off x="1089" y="2208"/>
              <a:ext cx="4534" cy="250"/>
            </a:xfrm>
            <a:prstGeom prst="rect">
              <a:avLst/>
            </a:prstGeom>
            <a:solidFill>
              <a:srgbClr val="FFC000"/>
            </a:solidFill>
            <a:ln w="19050" algn="ctr">
              <a:noFill/>
              <a:miter lim="800000"/>
              <a:headEnd/>
              <a:tailEnd/>
            </a:ln>
            <a:effectLst/>
          </p:spPr>
          <p:txBody>
            <a:bodyPr wrap="square" lIns="90488" tIns="44450" rIns="90488" bIns="44450">
              <a:spAutoFit/>
            </a:bodyPr>
            <a:lstStyle/>
            <a:p>
              <a:pPr defTabSz="762019" eaLnBrk="0" hangingPunct="0"/>
              <a:endParaRPr kumimoji="1" lang="zh-CN" altLang="en-US" sz="2000" dirty="0">
                <a:latin typeface="+mn-lt"/>
                <a:ea typeface="+mn-ea"/>
              </a:endParaRPr>
            </a:p>
          </p:txBody>
        </p:sp>
        <p:sp>
          <p:nvSpPr>
            <p:cNvPr id="576631" name="Text Box 119"/>
            <p:cNvSpPr txBox="1">
              <a:spLocks noChangeArrowheads="1"/>
            </p:cNvSpPr>
            <p:nvPr/>
          </p:nvSpPr>
          <p:spPr bwMode="auto">
            <a:xfrm>
              <a:off x="5150" y="2205"/>
              <a:ext cx="377"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pku</a:t>
              </a:r>
            </a:p>
          </p:txBody>
        </p:sp>
        <p:sp>
          <p:nvSpPr>
            <p:cNvPr id="576632" name="Text Box 120"/>
            <p:cNvSpPr txBox="1">
              <a:spLocks noChangeArrowheads="1"/>
            </p:cNvSpPr>
            <p:nvPr/>
          </p:nvSpPr>
          <p:spPr bwMode="auto">
            <a:xfrm>
              <a:off x="3924" y="2205"/>
              <a:ext cx="727"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tsinghua</a:t>
              </a:r>
            </a:p>
          </p:txBody>
        </p:sp>
        <p:sp>
          <p:nvSpPr>
            <p:cNvPr id="576633" name="Text Box 121"/>
            <p:cNvSpPr txBox="1">
              <a:spLocks noChangeArrowheads="1"/>
            </p:cNvSpPr>
            <p:nvPr/>
          </p:nvSpPr>
          <p:spPr bwMode="auto">
            <a:xfrm>
              <a:off x="4649" y="1998"/>
              <a:ext cx="472" cy="485"/>
            </a:xfrm>
            <a:prstGeom prst="rect">
              <a:avLst/>
            </a:prstGeom>
            <a:noFill/>
            <a:ln w="9525">
              <a:noFill/>
              <a:miter lim="800000"/>
              <a:headEnd/>
              <a:tailEnd/>
            </a:ln>
            <a:effectLst/>
          </p:spPr>
          <p:txBody>
            <a:bodyPr wrap="none">
              <a:spAutoFit/>
            </a:bodyPr>
            <a:lstStyle/>
            <a:p>
              <a:r>
                <a:rPr kumimoji="1" lang="en-US" altLang="zh-CN" sz="4400" b="1">
                  <a:solidFill>
                    <a:schemeClr val="tx1">
                      <a:lumMod val="65000"/>
                      <a:lumOff val="35000"/>
                    </a:schemeClr>
                  </a:solidFill>
                  <a:latin typeface="+mn-lt"/>
                  <a:ea typeface="+mn-ea"/>
                </a:rPr>
                <a:t>…</a:t>
              </a:r>
            </a:p>
          </p:txBody>
        </p:sp>
        <p:sp>
          <p:nvSpPr>
            <p:cNvPr id="576640" name="Rectangle 128"/>
            <p:cNvSpPr>
              <a:spLocks noChangeArrowheads="1"/>
            </p:cNvSpPr>
            <p:nvPr/>
          </p:nvSpPr>
          <p:spPr bwMode="auto">
            <a:xfrm>
              <a:off x="113" y="2192"/>
              <a:ext cx="761" cy="250"/>
            </a:xfrm>
            <a:prstGeom prst="rect">
              <a:avLst/>
            </a:prstGeom>
            <a:solidFill>
              <a:srgbClr val="FFC000"/>
            </a:solidFill>
            <a:ln w="19050" algn="ctr">
              <a:noFill/>
              <a:miter lim="800000"/>
              <a:headEnd/>
              <a:tailEnd/>
            </a:ln>
            <a:effectLst/>
          </p:spPr>
          <p:txBody>
            <a:bodyPr wrap="none" lIns="90488" tIns="44450" rIns="90488" bIns="44450">
              <a:spAutoFit/>
            </a:bodyPr>
            <a:lstStyle/>
            <a:p>
              <a:pPr defTabSz="762019" eaLnBrk="0" hangingPunct="0"/>
              <a:r>
                <a:rPr kumimoji="1" lang="zh-CN" altLang="en-US" sz="2000" dirty="0">
                  <a:latin typeface="+mn-lt"/>
                  <a:ea typeface="+mn-ea"/>
                </a:rPr>
                <a:t>三级域名</a:t>
              </a:r>
            </a:p>
          </p:txBody>
        </p:sp>
        <p:sp>
          <p:nvSpPr>
            <p:cNvPr id="576641" name="Text Box 129"/>
            <p:cNvSpPr txBox="1">
              <a:spLocks noChangeArrowheads="1"/>
            </p:cNvSpPr>
            <p:nvPr/>
          </p:nvSpPr>
          <p:spPr bwMode="auto">
            <a:xfrm>
              <a:off x="1064" y="2205"/>
              <a:ext cx="413"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mail</a:t>
              </a:r>
            </a:p>
          </p:txBody>
        </p:sp>
        <p:sp>
          <p:nvSpPr>
            <p:cNvPr id="576660" name="Line 148"/>
            <p:cNvSpPr>
              <a:spLocks noChangeShapeType="1"/>
            </p:cNvSpPr>
            <p:nvPr/>
          </p:nvSpPr>
          <p:spPr bwMode="auto">
            <a:xfrm flipH="1">
              <a:off x="4386" y="1773"/>
              <a:ext cx="387" cy="420"/>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61" name="Line 149"/>
            <p:cNvSpPr>
              <a:spLocks noChangeShapeType="1"/>
            </p:cNvSpPr>
            <p:nvPr/>
          </p:nvSpPr>
          <p:spPr bwMode="auto">
            <a:xfrm>
              <a:off x="4792" y="1784"/>
              <a:ext cx="548" cy="430"/>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62" name="Text Box 150"/>
            <p:cNvSpPr txBox="1">
              <a:spLocks noChangeArrowheads="1"/>
            </p:cNvSpPr>
            <p:nvPr/>
          </p:nvSpPr>
          <p:spPr bwMode="auto">
            <a:xfrm>
              <a:off x="1826" y="2205"/>
              <a:ext cx="468"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www</a:t>
              </a:r>
            </a:p>
          </p:txBody>
        </p:sp>
        <p:sp>
          <p:nvSpPr>
            <p:cNvPr id="576664" name="Text Box 152"/>
            <p:cNvSpPr txBox="1">
              <a:spLocks noChangeArrowheads="1"/>
            </p:cNvSpPr>
            <p:nvPr/>
          </p:nvSpPr>
          <p:spPr bwMode="auto">
            <a:xfrm>
              <a:off x="1414" y="1998"/>
              <a:ext cx="472" cy="485"/>
            </a:xfrm>
            <a:prstGeom prst="rect">
              <a:avLst/>
            </a:prstGeom>
            <a:noFill/>
            <a:ln w="9525">
              <a:noFill/>
              <a:miter lim="800000"/>
              <a:headEnd/>
              <a:tailEnd/>
            </a:ln>
            <a:effectLst/>
          </p:spPr>
          <p:txBody>
            <a:bodyPr wrap="none">
              <a:spAutoFit/>
            </a:bodyPr>
            <a:lstStyle/>
            <a:p>
              <a:r>
                <a:rPr kumimoji="1" lang="en-US" altLang="zh-CN" sz="4400" b="1">
                  <a:solidFill>
                    <a:schemeClr val="tx1">
                      <a:lumMod val="65000"/>
                      <a:lumOff val="35000"/>
                    </a:schemeClr>
                  </a:solidFill>
                  <a:latin typeface="+mn-lt"/>
                  <a:ea typeface="+mn-ea"/>
                </a:rPr>
                <a:t>…</a:t>
              </a:r>
            </a:p>
          </p:txBody>
        </p:sp>
        <p:sp>
          <p:nvSpPr>
            <p:cNvPr id="576665" name="Line 153"/>
            <p:cNvSpPr>
              <a:spLocks noChangeShapeType="1"/>
            </p:cNvSpPr>
            <p:nvPr/>
          </p:nvSpPr>
          <p:spPr bwMode="auto">
            <a:xfrm flipV="1">
              <a:off x="1274" y="1794"/>
              <a:ext cx="383" cy="44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666" name="Line 154"/>
            <p:cNvSpPr>
              <a:spLocks noChangeShapeType="1"/>
            </p:cNvSpPr>
            <p:nvPr/>
          </p:nvSpPr>
          <p:spPr bwMode="auto">
            <a:xfrm>
              <a:off x="1657" y="1794"/>
              <a:ext cx="361" cy="473"/>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nvGrpSpPr>
            <p:cNvPr id="576699" name="Group 187"/>
            <p:cNvGrpSpPr>
              <a:grpSpLocks/>
            </p:cNvGrpSpPr>
            <p:nvPr/>
          </p:nvGrpSpPr>
          <p:grpSpPr bwMode="auto">
            <a:xfrm>
              <a:off x="2613" y="1797"/>
              <a:ext cx="269" cy="101"/>
              <a:chOff x="2875" y="1143"/>
              <a:chExt cx="330" cy="132"/>
            </a:xfrm>
          </p:grpSpPr>
          <p:sp>
            <p:nvSpPr>
              <p:cNvPr id="576700" name="Line 188"/>
              <p:cNvSpPr>
                <a:spLocks noChangeShapeType="1"/>
              </p:cNvSpPr>
              <p:nvPr/>
            </p:nvSpPr>
            <p:spPr bwMode="auto">
              <a:xfrm>
                <a:off x="3061"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01" name="Line 189"/>
              <p:cNvSpPr>
                <a:spLocks noChangeShapeType="1"/>
              </p:cNvSpPr>
              <p:nvPr/>
            </p:nvSpPr>
            <p:spPr bwMode="auto">
              <a:xfrm>
                <a:off x="3050" y="1143"/>
                <a:ext cx="37" cy="12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02" name="Line 190"/>
              <p:cNvSpPr>
                <a:spLocks noChangeShapeType="1"/>
              </p:cNvSpPr>
              <p:nvPr/>
            </p:nvSpPr>
            <p:spPr bwMode="auto">
              <a:xfrm flipH="1">
                <a:off x="2875"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03" name="Line 191"/>
              <p:cNvSpPr>
                <a:spLocks noChangeShapeType="1"/>
              </p:cNvSpPr>
              <p:nvPr/>
            </p:nvSpPr>
            <p:spPr bwMode="auto">
              <a:xfrm flipH="1">
                <a:off x="2980" y="1143"/>
                <a:ext cx="54" cy="126"/>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76704" name="Group 192"/>
            <p:cNvGrpSpPr>
              <a:grpSpLocks/>
            </p:cNvGrpSpPr>
            <p:nvPr/>
          </p:nvGrpSpPr>
          <p:grpSpPr bwMode="auto">
            <a:xfrm>
              <a:off x="5131" y="1797"/>
              <a:ext cx="268" cy="101"/>
              <a:chOff x="2875" y="1143"/>
              <a:chExt cx="330" cy="132"/>
            </a:xfrm>
          </p:grpSpPr>
          <p:sp>
            <p:nvSpPr>
              <p:cNvPr id="576705" name="Line 193"/>
              <p:cNvSpPr>
                <a:spLocks noChangeShapeType="1"/>
              </p:cNvSpPr>
              <p:nvPr/>
            </p:nvSpPr>
            <p:spPr bwMode="auto">
              <a:xfrm>
                <a:off x="3061"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06" name="Line 194"/>
              <p:cNvSpPr>
                <a:spLocks noChangeShapeType="1"/>
              </p:cNvSpPr>
              <p:nvPr/>
            </p:nvSpPr>
            <p:spPr bwMode="auto">
              <a:xfrm>
                <a:off x="3050" y="1143"/>
                <a:ext cx="37" cy="12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07" name="Line 195"/>
              <p:cNvSpPr>
                <a:spLocks noChangeShapeType="1"/>
              </p:cNvSpPr>
              <p:nvPr/>
            </p:nvSpPr>
            <p:spPr bwMode="auto">
              <a:xfrm flipH="1">
                <a:off x="2875"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08" name="Line 196"/>
              <p:cNvSpPr>
                <a:spLocks noChangeShapeType="1"/>
              </p:cNvSpPr>
              <p:nvPr/>
            </p:nvSpPr>
            <p:spPr bwMode="auto">
              <a:xfrm flipH="1">
                <a:off x="2980" y="1143"/>
                <a:ext cx="54" cy="126"/>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76709" name="Group 197"/>
            <p:cNvGrpSpPr>
              <a:grpSpLocks/>
            </p:cNvGrpSpPr>
            <p:nvPr/>
          </p:nvGrpSpPr>
          <p:grpSpPr bwMode="auto">
            <a:xfrm>
              <a:off x="2239" y="1797"/>
              <a:ext cx="268" cy="101"/>
              <a:chOff x="2875" y="1143"/>
              <a:chExt cx="330" cy="132"/>
            </a:xfrm>
          </p:grpSpPr>
          <p:sp>
            <p:nvSpPr>
              <p:cNvPr id="576710" name="Line 198"/>
              <p:cNvSpPr>
                <a:spLocks noChangeShapeType="1"/>
              </p:cNvSpPr>
              <p:nvPr/>
            </p:nvSpPr>
            <p:spPr bwMode="auto">
              <a:xfrm>
                <a:off x="3061"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11" name="Line 199"/>
              <p:cNvSpPr>
                <a:spLocks noChangeShapeType="1"/>
              </p:cNvSpPr>
              <p:nvPr/>
            </p:nvSpPr>
            <p:spPr bwMode="auto">
              <a:xfrm>
                <a:off x="3050" y="1143"/>
                <a:ext cx="37" cy="12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12" name="Line 200"/>
              <p:cNvSpPr>
                <a:spLocks noChangeShapeType="1"/>
              </p:cNvSpPr>
              <p:nvPr/>
            </p:nvSpPr>
            <p:spPr bwMode="auto">
              <a:xfrm flipH="1">
                <a:off x="2875"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13" name="Line 201"/>
              <p:cNvSpPr>
                <a:spLocks noChangeShapeType="1"/>
              </p:cNvSpPr>
              <p:nvPr/>
            </p:nvSpPr>
            <p:spPr bwMode="auto">
              <a:xfrm flipH="1">
                <a:off x="2980" y="1143"/>
                <a:ext cx="54" cy="126"/>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76714" name="Group 202"/>
            <p:cNvGrpSpPr>
              <a:grpSpLocks/>
            </p:cNvGrpSpPr>
            <p:nvPr/>
          </p:nvGrpSpPr>
          <p:grpSpPr bwMode="auto">
            <a:xfrm>
              <a:off x="3953" y="1797"/>
              <a:ext cx="268" cy="101"/>
              <a:chOff x="2875" y="1143"/>
              <a:chExt cx="330" cy="132"/>
            </a:xfrm>
          </p:grpSpPr>
          <p:sp>
            <p:nvSpPr>
              <p:cNvPr id="576715" name="Line 203"/>
              <p:cNvSpPr>
                <a:spLocks noChangeShapeType="1"/>
              </p:cNvSpPr>
              <p:nvPr/>
            </p:nvSpPr>
            <p:spPr bwMode="auto">
              <a:xfrm>
                <a:off x="3061"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16" name="Line 204"/>
              <p:cNvSpPr>
                <a:spLocks noChangeShapeType="1"/>
              </p:cNvSpPr>
              <p:nvPr/>
            </p:nvSpPr>
            <p:spPr bwMode="auto">
              <a:xfrm>
                <a:off x="3050" y="1143"/>
                <a:ext cx="37" cy="129"/>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17" name="Line 205"/>
              <p:cNvSpPr>
                <a:spLocks noChangeShapeType="1"/>
              </p:cNvSpPr>
              <p:nvPr/>
            </p:nvSpPr>
            <p:spPr bwMode="auto">
              <a:xfrm flipH="1">
                <a:off x="2875" y="1143"/>
                <a:ext cx="144" cy="132"/>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576718" name="Line 206"/>
              <p:cNvSpPr>
                <a:spLocks noChangeShapeType="1"/>
              </p:cNvSpPr>
              <p:nvPr/>
            </p:nvSpPr>
            <p:spPr bwMode="auto">
              <a:xfrm flipH="1">
                <a:off x="2980" y="1143"/>
                <a:ext cx="54" cy="126"/>
              </a:xfrm>
              <a:prstGeom prst="line">
                <a:avLst/>
              </a:prstGeom>
              <a:noFill/>
              <a:ln w="19050">
                <a:solidFill>
                  <a:schemeClr val="tx2"/>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576725"/>
                                        </p:tgtEl>
                                        <p:attrNameLst>
                                          <p:attrName>style.visibility</p:attrName>
                                        </p:attrNameLst>
                                      </p:cBhvr>
                                      <p:to>
                                        <p:strVal val="visible"/>
                                      </p:to>
                                    </p:set>
                                    <p:animEffect transition="in" filter="wipe(up)">
                                      <p:cBhvr>
                                        <p:cTn id="7" dur="1000"/>
                                        <p:tgtEl>
                                          <p:spTgt spid="576725"/>
                                        </p:tgtEl>
                                      </p:cBhvr>
                                    </p:animEffect>
                                  </p:childTnLst>
                                </p:cTn>
                              </p:par>
                            </p:childTnLst>
                          </p:cTn>
                        </p:par>
                        <p:par>
                          <p:cTn id="8" fill="hold">
                            <p:stCondLst>
                              <p:cond delay="1500"/>
                            </p:stCondLst>
                            <p:childTnLst>
                              <p:par>
                                <p:cTn id="9" presetID="22" presetClass="entr" presetSubtype="1" fill="hold" nodeType="afterEffect">
                                  <p:stCondLst>
                                    <p:cond delay="500"/>
                                  </p:stCondLst>
                                  <p:childTnLst>
                                    <p:set>
                                      <p:cBhvr>
                                        <p:cTn id="10" dur="1" fill="hold">
                                          <p:stCondLst>
                                            <p:cond delay="0"/>
                                          </p:stCondLst>
                                        </p:cTn>
                                        <p:tgtEl>
                                          <p:spTgt spid="576726"/>
                                        </p:tgtEl>
                                        <p:attrNameLst>
                                          <p:attrName>style.visibility</p:attrName>
                                        </p:attrNameLst>
                                      </p:cBhvr>
                                      <p:to>
                                        <p:strVal val="visible"/>
                                      </p:to>
                                    </p:set>
                                    <p:animEffect transition="in" filter="wipe(up)">
                                      <p:cBhvr>
                                        <p:cTn id="11" dur="1000"/>
                                        <p:tgtEl>
                                          <p:spTgt spid="576726"/>
                                        </p:tgtEl>
                                      </p:cBhvr>
                                    </p:animEffect>
                                  </p:childTnLst>
                                </p:cTn>
                              </p:par>
                            </p:childTnLst>
                          </p:cTn>
                        </p:par>
                        <p:par>
                          <p:cTn id="12" fill="hold">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576727"/>
                                        </p:tgtEl>
                                        <p:attrNameLst>
                                          <p:attrName>style.visibility</p:attrName>
                                        </p:attrNameLst>
                                      </p:cBhvr>
                                      <p:to>
                                        <p:strVal val="visible"/>
                                      </p:to>
                                    </p:set>
                                    <p:animEffect transition="in" filter="wipe(up)">
                                      <p:cBhvr>
                                        <p:cTn id="15" dur="1000"/>
                                        <p:tgtEl>
                                          <p:spTgt spid="576727"/>
                                        </p:tgtEl>
                                      </p:cBhvr>
                                    </p:animEffect>
                                  </p:childTnLst>
                                </p:cTn>
                              </p:par>
                            </p:childTnLst>
                          </p:cTn>
                        </p:par>
                        <p:par>
                          <p:cTn id="16" fill="hold">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576728"/>
                                        </p:tgtEl>
                                        <p:attrNameLst>
                                          <p:attrName>style.visibility</p:attrName>
                                        </p:attrNameLst>
                                      </p:cBhvr>
                                      <p:to>
                                        <p:strVal val="visible"/>
                                      </p:to>
                                    </p:set>
                                    <p:animEffect transition="in" filter="wipe(up)">
                                      <p:cBhvr>
                                        <p:cTn id="19" dur="1000"/>
                                        <p:tgtEl>
                                          <p:spTgt spid="57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 y="1685718"/>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
        <p:nvSpPr>
          <p:cNvPr id="9" name="矩形 8"/>
          <p:cNvSpPr/>
          <p:nvPr/>
        </p:nvSpPr>
        <p:spPr>
          <a:xfrm>
            <a:off x="527795" y="1465998"/>
            <a:ext cx="2977403" cy="4224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018" name="Rectangle 2"/>
          <p:cNvSpPr>
            <a:spLocks noGrp="1" noChangeArrowheads="1"/>
          </p:cNvSpPr>
          <p:nvPr>
            <p:ph type="title"/>
          </p:nvPr>
        </p:nvSpPr>
        <p:spPr/>
        <p:txBody>
          <a:bodyPr/>
          <a:lstStyle/>
          <a:p>
            <a:pPr hangingPunct="0"/>
            <a:r>
              <a:rPr lang="en-US" dirty="0" smtClean="0"/>
              <a:t>6.</a:t>
            </a:r>
            <a:r>
              <a:rPr lang="en-US" altLang="zh-CN" dirty="0" smtClean="0"/>
              <a:t>8</a:t>
            </a:r>
            <a:r>
              <a:rPr lang="en-US" dirty="0" smtClean="0"/>
              <a:t>.1  P2P</a:t>
            </a:r>
            <a:r>
              <a:rPr lang="zh-CN" altLang="en-US" dirty="0" smtClean="0"/>
              <a:t>文件分发</a:t>
            </a:r>
            <a:endParaRPr lang="zh-CN" altLang="en-US" dirty="0"/>
          </a:p>
        </p:txBody>
      </p:sp>
      <p:sp>
        <p:nvSpPr>
          <p:cNvPr id="726019" name="Rectangle 3"/>
          <p:cNvSpPr>
            <a:spLocks noGrp="1" noChangeArrowheads="1"/>
          </p:cNvSpPr>
          <p:nvPr>
            <p:ph idx="1"/>
          </p:nvPr>
        </p:nvSpPr>
        <p:spPr>
          <a:xfrm>
            <a:off x="609919" y="1412776"/>
            <a:ext cx="11033872" cy="5028036"/>
          </a:xfrm>
        </p:spPr>
        <p:txBody>
          <a:bodyPr>
            <a:normAutofit fontScale="85000" lnSpcReduction="10000"/>
          </a:bodyPr>
          <a:lstStyle/>
          <a:p>
            <a:pPr eaLnBrk="1" hangingPunct="1">
              <a:buNone/>
            </a:pPr>
            <a:r>
              <a:rPr lang="en-US" sz="2400" dirty="0" err="1" smtClean="0">
                <a:solidFill>
                  <a:schemeClr val="bg1"/>
                </a:solidFill>
              </a:rPr>
              <a:t>P2P</a:t>
            </a:r>
            <a:r>
              <a:rPr lang="zh-CN" altLang="en-US" sz="2400" dirty="0" smtClean="0">
                <a:solidFill>
                  <a:schemeClr val="bg1"/>
                </a:solidFill>
              </a:rPr>
              <a:t>文件分发例子</a:t>
            </a:r>
            <a:endParaRPr lang="en-US" altLang="zh-CN" sz="2400" dirty="0" smtClean="0">
              <a:solidFill>
                <a:schemeClr val="bg1"/>
              </a:solidFill>
            </a:endParaRPr>
          </a:p>
          <a:p>
            <a:pPr marL="800028" lvl="1" indent="-342900">
              <a:buFont typeface="Arial" panose="020B0604020202020204" pitchFamily="34" charset="0"/>
              <a:buChar char="•"/>
            </a:pPr>
            <a:r>
              <a:rPr lang="zh-CN" altLang="en-US" sz="2100" dirty="0"/>
              <a:t>将主机</a:t>
            </a:r>
            <a:r>
              <a:rPr lang="en-US" altLang="zh-CN" sz="2100" dirty="0" err="1"/>
              <a:t>H1</a:t>
            </a:r>
            <a:r>
              <a:rPr lang="zh-CN" altLang="en-US" sz="2100" dirty="0"/>
              <a:t>中的一个大小为</a:t>
            </a:r>
            <a:r>
              <a:rPr lang="en-US" altLang="zh-CN" sz="2100" dirty="0"/>
              <a:t>f</a:t>
            </a:r>
            <a:r>
              <a:rPr lang="zh-CN" altLang="en-US" sz="2100" dirty="0"/>
              <a:t>的大文件分发给其余</a:t>
            </a:r>
            <a:r>
              <a:rPr lang="en-US" altLang="zh-CN" sz="2100" dirty="0"/>
              <a:t>7</a:t>
            </a:r>
            <a:r>
              <a:rPr lang="zh-CN" altLang="en-US" sz="2100" dirty="0"/>
              <a:t>台主机，假设文件传输的瓶颈是各主机的上行速率</a:t>
            </a:r>
            <a:r>
              <a:rPr lang="en-US" altLang="zh-CN" sz="2100" dirty="0"/>
              <a:t>b</a:t>
            </a:r>
            <a:r>
              <a:rPr lang="zh-CN" altLang="en-US" sz="2100" dirty="0"/>
              <a:t>。</a:t>
            </a:r>
          </a:p>
          <a:p>
            <a:pPr marL="800028" lvl="1" indent="-342900">
              <a:buFont typeface="Arial" panose="020B0604020202020204" pitchFamily="34" charset="0"/>
              <a:buChar char="•"/>
            </a:pPr>
            <a:r>
              <a:rPr lang="zh-CN" altLang="en-US" sz="2100" dirty="0"/>
              <a:t>对于客户</a:t>
            </a:r>
            <a:r>
              <a:rPr lang="en-US" altLang="zh-CN" sz="2100" dirty="0"/>
              <a:t>/</a:t>
            </a:r>
            <a:r>
              <a:rPr lang="zh-CN" altLang="en-US" sz="2100" dirty="0"/>
              <a:t>服务器方式，主机</a:t>
            </a:r>
            <a:r>
              <a:rPr lang="en-US" altLang="zh-CN" sz="2100" dirty="0" err="1"/>
              <a:t>H1</a:t>
            </a:r>
            <a:r>
              <a:rPr lang="zh-CN" altLang="en-US" sz="2100" dirty="0"/>
              <a:t>为服务器，而其它主机为客户，显然主机</a:t>
            </a:r>
            <a:r>
              <a:rPr lang="en-US" altLang="zh-CN" sz="2100" dirty="0" err="1"/>
              <a:t>H1</a:t>
            </a:r>
            <a:r>
              <a:rPr lang="zh-CN" altLang="en-US" sz="2100" dirty="0"/>
              <a:t>要依次将文件发送给所有其它主机，需要</a:t>
            </a:r>
            <a:r>
              <a:rPr lang="en-US" altLang="zh-CN" sz="2100" dirty="0" err="1"/>
              <a:t>7f</a:t>
            </a:r>
            <a:r>
              <a:rPr lang="en-US" altLang="zh-CN" sz="2100" dirty="0"/>
              <a:t>/b</a:t>
            </a:r>
            <a:r>
              <a:rPr lang="zh-CN" altLang="en-US" sz="2100" dirty="0"/>
              <a:t>时间。可以证明采用客户</a:t>
            </a:r>
            <a:r>
              <a:rPr lang="en-US" altLang="zh-CN" sz="2100" dirty="0"/>
              <a:t>/</a:t>
            </a:r>
            <a:r>
              <a:rPr lang="zh-CN" altLang="en-US" sz="2100" dirty="0"/>
              <a:t>服务器方式，文件分发时间随客户数量呈线性增长</a:t>
            </a:r>
            <a:r>
              <a:rPr lang="zh-CN" altLang="en-US" sz="2100" dirty="0" smtClean="0"/>
              <a:t>。</a:t>
            </a:r>
            <a:endParaRPr lang="en-US" altLang="zh-CN" sz="2100" dirty="0" smtClean="0"/>
          </a:p>
          <a:p>
            <a:pPr marL="800028" lvl="1" indent="-342900">
              <a:buFont typeface="Arial" panose="020B0604020202020204" pitchFamily="34" charset="0"/>
              <a:buChar char="•"/>
            </a:pPr>
            <a:r>
              <a:rPr lang="zh-CN" altLang="en-US" sz="2100" dirty="0"/>
              <a:t>采用</a:t>
            </a:r>
            <a:r>
              <a:rPr lang="en-US" altLang="zh-CN" sz="2100" dirty="0"/>
              <a:t>P2P</a:t>
            </a:r>
            <a:r>
              <a:rPr lang="zh-CN" altLang="en-US" sz="2100" dirty="0"/>
              <a:t>方式，每个对等方都能在收到文件后再将该文件分发给其余对等方，从而协助主机</a:t>
            </a:r>
            <a:r>
              <a:rPr lang="en-US" altLang="zh-CN" sz="2100" dirty="0"/>
              <a:t>H1</a:t>
            </a:r>
            <a:r>
              <a:rPr lang="zh-CN" altLang="en-US" sz="2100" dirty="0"/>
              <a:t>进行分发，这样大大缩短了文件分发的时间。</a:t>
            </a:r>
            <a:endParaRPr lang="en-US" altLang="zh-CN" sz="2100" dirty="0"/>
          </a:p>
          <a:p>
            <a:pPr marL="800028" lvl="1" indent="-342900">
              <a:buFont typeface="Arial" panose="020B0604020202020204" pitchFamily="34" charset="0"/>
              <a:buChar char="•"/>
            </a:pPr>
            <a:r>
              <a:rPr lang="zh-CN" altLang="en-US" sz="2100" dirty="0"/>
              <a:t>例如可以在</a:t>
            </a:r>
            <a:r>
              <a:rPr lang="en-US" altLang="zh-CN" sz="2100" dirty="0"/>
              <a:t>3f/b</a:t>
            </a:r>
            <a:r>
              <a:rPr lang="zh-CN" altLang="en-US" sz="2100" dirty="0"/>
              <a:t>时间内将文件分发给所有</a:t>
            </a:r>
            <a:r>
              <a:rPr lang="en-US" altLang="zh-CN" sz="2100" dirty="0"/>
              <a:t>7</a:t>
            </a:r>
            <a:r>
              <a:rPr lang="zh-CN" altLang="en-US" sz="2100" dirty="0"/>
              <a:t>台主机：</a:t>
            </a:r>
            <a:endParaRPr lang="en-US" altLang="zh-CN" sz="2100" dirty="0"/>
          </a:p>
          <a:p>
            <a:pPr lvl="2"/>
            <a:r>
              <a:rPr lang="zh-CN" altLang="en-US" sz="2100" dirty="0">
                <a:solidFill>
                  <a:srgbClr val="333399"/>
                </a:solidFill>
              </a:rPr>
              <a:t>第</a:t>
            </a:r>
            <a:r>
              <a:rPr lang="en-US" altLang="zh-CN" sz="2100" dirty="0">
                <a:solidFill>
                  <a:srgbClr val="333399"/>
                </a:solidFill>
              </a:rPr>
              <a:t>1</a:t>
            </a:r>
            <a:r>
              <a:rPr lang="zh-CN" altLang="en-US" sz="2100" dirty="0">
                <a:solidFill>
                  <a:srgbClr val="333399"/>
                </a:solidFill>
              </a:rPr>
              <a:t>个</a:t>
            </a:r>
            <a:r>
              <a:rPr lang="en-US" altLang="zh-CN" sz="2100" dirty="0">
                <a:solidFill>
                  <a:srgbClr val="333399"/>
                </a:solidFill>
              </a:rPr>
              <a:t>f/b</a:t>
            </a:r>
            <a:r>
              <a:rPr lang="zh-CN" altLang="en-US" sz="2100" dirty="0">
                <a:solidFill>
                  <a:srgbClr val="333399"/>
                </a:solidFill>
              </a:rPr>
              <a:t>时间，</a:t>
            </a:r>
            <a:r>
              <a:rPr lang="en-US" altLang="zh-CN" sz="2100" dirty="0">
                <a:solidFill>
                  <a:srgbClr val="333399"/>
                </a:solidFill>
              </a:rPr>
              <a:t>H1</a:t>
            </a:r>
            <a:r>
              <a:rPr lang="zh-CN" altLang="en-US" sz="2100" dirty="0">
                <a:solidFill>
                  <a:srgbClr val="333399"/>
                </a:solidFill>
              </a:rPr>
              <a:t>发给</a:t>
            </a:r>
            <a:r>
              <a:rPr lang="en-US" altLang="zh-CN" sz="2100" dirty="0">
                <a:solidFill>
                  <a:srgbClr val="333399"/>
                </a:solidFill>
              </a:rPr>
              <a:t>H2</a:t>
            </a:r>
            <a:r>
              <a:rPr lang="zh-CN" altLang="en-US" sz="2100" dirty="0">
                <a:solidFill>
                  <a:srgbClr val="333399"/>
                </a:solidFill>
              </a:rPr>
              <a:t>；</a:t>
            </a:r>
            <a:endParaRPr lang="en-US" altLang="zh-CN" sz="2100" dirty="0">
              <a:solidFill>
                <a:srgbClr val="333399"/>
              </a:solidFill>
            </a:endParaRPr>
          </a:p>
          <a:p>
            <a:pPr lvl="2"/>
            <a:r>
              <a:rPr lang="zh-CN" altLang="en-US" sz="2100" dirty="0">
                <a:solidFill>
                  <a:srgbClr val="333399"/>
                </a:solidFill>
              </a:rPr>
              <a:t>第</a:t>
            </a:r>
            <a:r>
              <a:rPr lang="en-US" altLang="zh-CN" sz="2100" dirty="0">
                <a:solidFill>
                  <a:srgbClr val="333399"/>
                </a:solidFill>
              </a:rPr>
              <a:t>2</a:t>
            </a:r>
            <a:r>
              <a:rPr lang="zh-CN" altLang="en-US" sz="2100" dirty="0">
                <a:solidFill>
                  <a:srgbClr val="333399"/>
                </a:solidFill>
              </a:rPr>
              <a:t>个</a:t>
            </a:r>
            <a:r>
              <a:rPr lang="en-US" altLang="zh-CN" sz="2100" dirty="0">
                <a:solidFill>
                  <a:srgbClr val="333399"/>
                </a:solidFill>
              </a:rPr>
              <a:t>f/b</a:t>
            </a:r>
            <a:r>
              <a:rPr lang="zh-CN" altLang="en-US" sz="2100" dirty="0">
                <a:solidFill>
                  <a:srgbClr val="333399"/>
                </a:solidFill>
              </a:rPr>
              <a:t>时间，</a:t>
            </a:r>
            <a:r>
              <a:rPr lang="en-US" altLang="zh-CN" sz="2100" dirty="0">
                <a:solidFill>
                  <a:srgbClr val="333399"/>
                </a:solidFill>
              </a:rPr>
              <a:t>H1</a:t>
            </a:r>
            <a:r>
              <a:rPr lang="zh-CN" altLang="en-US" sz="2100" dirty="0">
                <a:solidFill>
                  <a:srgbClr val="333399"/>
                </a:solidFill>
              </a:rPr>
              <a:t>发给</a:t>
            </a:r>
            <a:r>
              <a:rPr lang="en-US" altLang="zh-CN" sz="2100" dirty="0">
                <a:solidFill>
                  <a:srgbClr val="333399"/>
                </a:solidFill>
              </a:rPr>
              <a:t>H3</a:t>
            </a:r>
            <a:r>
              <a:rPr lang="zh-CN" altLang="en-US" sz="2100" dirty="0">
                <a:solidFill>
                  <a:srgbClr val="333399"/>
                </a:solidFill>
              </a:rPr>
              <a:t>，</a:t>
            </a:r>
            <a:r>
              <a:rPr lang="en-US" altLang="zh-CN" sz="2100" dirty="0">
                <a:solidFill>
                  <a:srgbClr val="333399"/>
                </a:solidFill>
              </a:rPr>
              <a:t>H2</a:t>
            </a:r>
            <a:r>
              <a:rPr lang="zh-CN" altLang="en-US" sz="2100" dirty="0">
                <a:solidFill>
                  <a:srgbClr val="333399"/>
                </a:solidFill>
              </a:rPr>
              <a:t>发给</a:t>
            </a:r>
            <a:r>
              <a:rPr lang="en-US" altLang="zh-CN" sz="2100" dirty="0">
                <a:solidFill>
                  <a:srgbClr val="333399"/>
                </a:solidFill>
              </a:rPr>
              <a:t>H4</a:t>
            </a:r>
            <a:r>
              <a:rPr lang="zh-CN" altLang="en-US" sz="2100" dirty="0">
                <a:solidFill>
                  <a:srgbClr val="333399"/>
                </a:solidFill>
              </a:rPr>
              <a:t>；</a:t>
            </a:r>
            <a:endParaRPr lang="en-US" altLang="zh-CN" sz="2100" dirty="0">
              <a:solidFill>
                <a:srgbClr val="333399"/>
              </a:solidFill>
            </a:endParaRPr>
          </a:p>
          <a:p>
            <a:pPr lvl="2"/>
            <a:r>
              <a:rPr lang="zh-CN" altLang="en-US" sz="2100" dirty="0">
                <a:solidFill>
                  <a:srgbClr val="333399"/>
                </a:solidFill>
              </a:rPr>
              <a:t>第</a:t>
            </a:r>
            <a:r>
              <a:rPr lang="en-US" altLang="zh-CN" sz="2100" dirty="0">
                <a:solidFill>
                  <a:srgbClr val="333399"/>
                </a:solidFill>
              </a:rPr>
              <a:t>3</a:t>
            </a:r>
            <a:r>
              <a:rPr lang="zh-CN" altLang="en-US" sz="2100" dirty="0">
                <a:solidFill>
                  <a:srgbClr val="333399"/>
                </a:solidFill>
              </a:rPr>
              <a:t>个</a:t>
            </a:r>
            <a:r>
              <a:rPr lang="en-US" altLang="zh-CN" sz="2100" dirty="0">
                <a:solidFill>
                  <a:srgbClr val="333399"/>
                </a:solidFill>
              </a:rPr>
              <a:t>f/b</a:t>
            </a:r>
            <a:r>
              <a:rPr lang="zh-CN" altLang="en-US" sz="2100" dirty="0">
                <a:solidFill>
                  <a:srgbClr val="333399"/>
                </a:solidFill>
              </a:rPr>
              <a:t>时间，</a:t>
            </a:r>
            <a:r>
              <a:rPr lang="en-US" altLang="zh-CN" sz="2100" dirty="0">
                <a:solidFill>
                  <a:srgbClr val="333399"/>
                </a:solidFill>
              </a:rPr>
              <a:t>H1</a:t>
            </a:r>
            <a:r>
              <a:rPr lang="zh-CN" altLang="en-US" sz="2100" dirty="0">
                <a:solidFill>
                  <a:srgbClr val="333399"/>
                </a:solidFill>
              </a:rPr>
              <a:t>发给</a:t>
            </a:r>
            <a:r>
              <a:rPr lang="en-US" altLang="zh-CN" sz="2100" dirty="0">
                <a:solidFill>
                  <a:srgbClr val="333399"/>
                </a:solidFill>
              </a:rPr>
              <a:t>H5</a:t>
            </a:r>
            <a:r>
              <a:rPr lang="zh-CN" altLang="en-US" sz="2100" dirty="0">
                <a:solidFill>
                  <a:srgbClr val="333399"/>
                </a:solidFill>
              </a:rPr>
              <a:t>，</a:t>
            </a:r>
            <a:r>
              <a:rPr lang="en-US" altLang="zh-CN" sz="2100" dirty="0">
                <a:solidFill>
                  <a:srgbClr val="333399"/>
                </a:solidFill>
              </a:rPr>
              <a:t>H2</a:t>
            </a:r>
            <a:r>
              <a:rPr lang="zh-CN" altLang="en-US" sz="2100" dirty="0">
                <a:solidFill>
                  <a:srgbClr val="333399"/>
                </a:solidFill>
              </a:rPr>
              <a:t>发给</a:t>
            </a:r>
            <a:r>
              <a:rPr lang="en-US" altLang="zh-CN" sz="2100" dirty="0">
                <a:solidFill>
                  <a:srgbClr val="333399"/>
                </a:solidFill>
              </a:rPr>
              <a:t>H6</a:t>
            </a:r>
            <a:r>
              <a:rPr lang="zh-CN" altLang="en-US" sz="2100" dirty="0">
                <a:solidFill>
                  <a:srgbClr val="333399"/>
                </a:solidFill>
              </a:rPr>
              <a:t>，</a:t>
            </a:r>
            <a:r>
              <a:rPr lang="en-US" altLang="zh-CN" sz="2100" dirty="0">
                <a:solidFill>
                  <a:srgbClr val="333399"/>
                </a:solidFill>
              </a:rPr>
              <a:t>H3</a:t>
            </a:r>
            <a:r>
              <a:rPr lang="zh-CN" altLang="en-US" sz="2100" dirty="0">
                <a:solidFill>
                  <a:srgbClr val="333399"/>
                </a:solidFill>
              </a:rPr>
              <a:t>发给</a:t>
            </a:r>
            <a:r>
              <a:rPr lang="en-US" altLang="zh-CN" sz="2100" dirty="0">
                <a:solidFill>
                  <a:srgbClr val="333399"/>
                </a:solidFill>
              </a:rPr>
              <a:t>H7</a:t>
            </a:r>
            <a:r>
              <a:rPr lang="zh-CN" altLang="en-US" sz="2100" dirty="0">
                <a:solidFill>
                  <a:srgbClr val="333399"/>
                </a:solidFill>
              </a:rPr>
              <a:t>，</a:t>
            </a:r>
            <a:r>
              <a:rPr lang="en-US" altLang="zh-CN" sz="2100" dirty="0">
                <a:solidFill>
                  <a:srgbClr val="333399"/>
                </a:solidFill>
              </a:rPr>
              <a:t>H4</a:t>
            </a:r>
            <a:r>
              <a:rPr lang="zh-CN" altLang="en-US" sz="2100" dirty="0">
                <a:solidFill>
                  <a:srgbClr val="333399"/>
                </a:solidFill>
              </a:rPr>
              <a:t>发给</a:t>
            </a:r>
            <a:r>
              <a:rPr lang="en-US" altLang="zh-CN" sz="2100" dirty="0">
                <a:solidFill>
                  <a:srgbClr val="333399"/>
                </a:solidFill>
              </a:rPr>
              <a:t>H8</a:t>
            </a:r>
            <a:r>
              <a:rPr lang="zh-CN" altLang="en-US" sz="2100" dirty="0">
                <a:solidFill>
                  <a:srgbClr val="333399"/>
                </a:solidFill>
              </a:rPr>
              <a:t>。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5940054"/>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231872"/>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5912" y="2420888"/>
            <a:ext cx="12204261" cy="443711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018" name="Rectangle 2"/>
          <p:cNvSpPr>
            <a:spLocks noGrp="1" noChangeArrowheads="1"/>
          </p:cNvSpPr>
          <p:nvPr>
            <p:ph type="title"/>
          </p:nvPr>
        </p:nvSpPr>
        <p:spPr/>
        <p:txBody>
          <a:bodyPr/>
          <a:lstStyle/>
          <a:p>
            <a:pPr hangingPunct="0"/>
            <a:r>
              <a:rPr lang="zh-CN" altLang="en-US" dirty="0" smtClean="0"/>
              <a:t>对等方互相交换文件数据块</a:t>
            </a:r>
            <a:endParaRPr lang="zh-CN" altLang="en-US" dirty="0"/>
          </a:p>
        </p:txBody>
      </p:sp>
      <p:sp>
        <p:nvSpPr>
          <p:cNvPr id="726019" name="Rectangle 3"/>
          <p:cNvSpPr>
            <a:spLocks noGrp="1" noChangeArrowheads="1"/>
          </p:cNvSpPr>
          <p:nvPr>
            <p:ph idx="1"/>
          </p:nvPr>
        </p:nvSpPr>
        <p:spPr>
          <a:xfrm>
            <a:off x="609919" y="1055706"/>
            <a:ext cx="10978515" cy="5028036"/>
          </a:xfrm>
        </p:spPr>
        <p:txBody>
          <a:bodyPr>
            <a:normAutofit/>
          </a:bodyPr>
          <a:lstStyle/>
          <a:p>
            <a:pPr indent="622300"/>
            <a:r>
              <a:rPr lang="zh-CN" altLang="en-US" sz="2400" dirty="0"/>
              <a:t>通过分片，即将文件划分为很多等长的小数据块进行分发，可以进一步加快文件分发的速度。</a:t>
            </a:r>
          </a:p>
        </p:txBody>
      </p:sp>
      <p:grpSp>
        <p:nvGrpSpPr>
          <p:cNvPr id="60" name="组合 59"/>
          <p:cNvGrpSpPr/>
          <p:nvPr/>
        </p:nvGrpSpPr>
        <p:grpSpPr>
          <a:xfrm>
            <a:off x="2170086" y="2779857"/>
            <a:ext cx="7727970" cy="3673479"/>
            <a:chOff x="1262055" y="3238500"/>
            <a:chExt cx="7108825" cy="3221037"/>
          </a:xfrm>
        </p:grpSpPr>
        <p:sp>
          <p:nvSpPr>
            <p:cNvPr id="7" name="Rectangle 4"/>
            <p:cNvSpPr>
              <a:spLocks noChangeArrowheads="1"/>
            </p:cNvSpPr>
            <p:nvPr/>
          </p:nvSpPr>
          <p:spPr bwMode="auto">
            <a:xfrm>
              <a:off x="3700455" y="3727450"/>
              <a:ext cx="1905000" cy="304800"/>
            </a:xfrm>
            <a:prstGeom prst="rect">
              <a:avLst/>
            </a:prstGeom>
            <a:solidFill>
              <a:srgbClr val="00B0F0"/>
            </a:solidFill>
            <a:ln w="9525">
              <a:noFill/>
              <a:miter lim="800000"/>
              <a:headEnd/>
              <a:tailEnd/>
            </a:ln>
          </p:spPr>
          <p:txBody>
            <a:bodyPr wrap="none" anchor="ctr"/>
            <a:lstStyle/>
            <a:p>
              <a:endParaRPr lang="zh-CN" altLang="en-US" sz="2000">
                <a:latin typeface="+mn-lt"/>
                <a:ea typeface="+mn-ea"/>
              </a:endParaRPr>
            </a:p>
          </p:txBody>
        </p:sp>
        <p:sp>
          <p:nvSpPr>
            <p:cNvPr id="8" name="Text Box 5"/>
            <p:cNvSpPr txBox="1">
              <a:spLocks noChangeArrowheads="1"/>
            </p:cNvSpPr>
            <p:nvPr/>
          </p:nvSpPr>
          <p:spPr bwMode="auto">
            <a:xfrm>
              <a:off x="3700455" y="3694112"/>
              <a:ext cx="1905000" cy="350831"/>
            </a:xfrm>
            <a:prstGeom prst="rect">
              <a:avLst/>
            </a:prstGeom>
            <a:noFill/>
            <a:ln w="9525">
              <a:noFill/>
              <a:miter lim="800000"/>
              <a:headEnd/>
              <a:tailEnd/>
            </a:ln>
          </p:spPr>
          <p:txBody>
            <a:bodyPr wrap="square">
              <a:spAutoFit/>
            </a:bodyPr>
            <a:lstStyle/>
            <a:p>
              <a:pPr algn="ctr"/>
              <a:r>
                <a:rPr lang="zh-CN" altLang="en-US" sz="2000" dirty="0">
                  <a:latin typeface="+mn-lt"/>
                  <a:ea typeface="+mn-ea"/>
                </a:rPr>
                <a:t>整个文件</a:t>
              </a:r>
            </a:p>
          </p:txBody>
        </p:sp>
        <p:sp>
          <p:nvSpPr>
            <p:cNvPr id="9" name="Rectangle 6"/>
            <p:cNvSpPr>
              <a:spLocks noChangeArrowheads="1"/>
            </p:cNvSpPr>
            <p:nvPr/>
          </p:nvSpPr>
          <p:spPr bwMode="auto">
            <a:xfrm>
              <a:off x="1697030"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10" name="Rectangle 7"/>
            <p:cNvSpPr>
              <a:spLocks noChangeArrowheads="1"/>
            </p:cNvSpPr>
            <p:nvPr/>
          </p:nvSpPr>
          <p:spPr bwMode="auto">
            <a:xfrm>
              <a:off x="2001830"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11" name="Rectangle 8"/>
            <p:cNvSpPr>
              <a:spLocks noChangeArrowheads="1"/>
            </p:cNvSpPr>
            <p:nvPr/>
          </p:nvSpPr>
          <p:spPr bwMode="auto">
            <a:xfrm>
              <a:off x="2100255"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12" name="Rectangle 9"/>
            <p:cNvSpPr>
              <a:spLocks noChangeArrowheads="1"/>
            </p:cNvSpPr>
            <p:nvPr/>
          </p:nvSpPr>
          <p:spPr bwMode="auto">
            <a:xfrm>
              <a:off x="2306630"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13" name="Rectangle 10"/>
            <p:cNvSpPr>
              <a:spLocks noChangeArrowheads="1"/>
            </p:cNvSpPr>
            <p:nvPr/>
          </p:nvSpPr>
          <p:spPr bwMode="auto">
            <a:xfrm>
              <a:off x="2416167"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14" name="Rectangle 11"/>
            <p:cNvSpPr>
              <a:spLocks noChangeArrowheads="1"/>
            </p:cNvSpPr>
            <p:nvPr/>
          </p:nvSpPr>
          <p:spPr bwMode="auto">
            <a:xfrm>
              <a:off x="2566980"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15" name="Rectangle 12"/>
            <p:cNvSpPr>
              <a:spLocks noChangeArrowheads="1"/>
            </p:cNvSpPr>
            <p:nvPr/>
          </p:nvSpPr>
          <p:spPr bwMode="auto">
            <a:xfrm>
              <a:off x="2763830"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16" name="Rectangle 13"/>
            <p:cNvSpPr>
              <a:spLocks noChangeArrowheads="1"/>
            </p:cNvSpPr>
            <p:nvPr/>
          </p:nvSpPr>
          <p:spPr bwMode="auto">
            <a:xfrm>
              <a:off x="3160705"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17" name="Rectangle 14"/>
            <p:cNvSpPr>
              <a:spLocks noChangeArrowheads="1"/>
            </p:cNvSpPr>
            <p:nvPr/>
          </p:nvSpPr>
          <p:spPr bwMode="auto">
            <a:xfrm>
              <a:off x="5845167"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18" name="Rectangle 15"/>
            <p:cNvSpPr>
              <a:spLocks noChangeArrowheads="1"/>
            </p:cNvSpPr>
            <p:nvPr/>
          </p:nvSpPr>
          <p:spPr bwMode="auto">
            <a:xfrm>
              <a:off x="6024555"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19" name="Rectangle 16"/>
            <p:cNvSpPr>
              <a:spLocks noChangeArrowheads="1"/>
            </p:cNvSpPr>
            <p:nvPr/>
          </p:nvSpPr>
          <p:spPr bwMode="auto">
            <a:xfrm>
              <a:off x="6562717"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0" name="Rectangle 17"/>
            <p:cNvSpPr>
              <a:spLocks noChangeArrowheads="1"/>
            </p:cNvSpPr>
            <p:nvPr/>
          </p:nvSpPr>
          <p:spPr bwMode="auto">
            <a:xfrm>
              <a:off x="7005630"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1" name="Rectangle 18"/>
            <p:cNvSpPr>
              <a:spLocks noChangeArrowheads="1"/>
            </p:cNvSpPr>
            <p:nvPr/>
          </p:nvSpPr>
          <p:spPr bwMode="auto">
            <a:xfrm>
              <a:off x="7272330"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2" name="Rectangle 19"/>
            <p:cNvSpPr>
              <a:spLocks noChangeArrowheads="1"/>
            </p:cNvSpPr>
            <p:nvPr/>
          </p:nvSpPr>
          <p:spPr bwMode="auto">
            <a:xfrm>
              <a:off x="7434255"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3" name="Rectangle 20"/>
            <p:cNvSpPr>
              <a:spLocks noChangeArrowheads="1"/>
            </p:cNvSpPr>
            <p:nvPr/>
          </p:nvSpPr>
          <p:spPr bwMode="auto">
            <a:xfrm>
              <a:off x="7527917" y="48704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4" name="Rectangle 21"/>
            <p:cNvSpPr>
              <a:spLocks noChangeArrowheads="1"/>
            </p:cNvSpPr>
            <p:nvPr/>
          </p:nvSpPr>
          <p:spPr bwMode="auto">
            <a:xfrm>
              <a:off x="3852855" y="59372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5" name="Rectangle 22"/>
            <p:cNvSpPr>
              <a:spLocks noChangeArrowheads="1"/>
            </p:cNvSpPr>
            <p:nvPr/>
          </p:nvSpPr>
          <p:spPr bwMode="auto">
            <a:xfrm>
              <a:off x="4167180" y="59372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6" name="Rectangle 23"/>
            <p:cNvSpPr>
              <a:spLocks noChangeArrowheads="1"/>
            </p:cNvSpPr>
            <p:nvPr/>
          </p:nvSpPr>
          <p:spPr bwMode="auto">
            <a:xfrm>
              <a:off x="4462455" y="59372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7" name="Rectangle 24"/>
            <p:cNvSpPr>
              <a:spLocks noChangeArrowheads="1"/>
            </p:cNvSpPr>
            <p:nvPr/>
          </p:nvSpPr>
          <p:spPr bwMode="auto">
            <a:xfrm>
              <a:off x="3744905" y="59372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8" name="Rectangle 25"/>
            <p:cNvSpPr>
              <a:spLocks noChangeArrowheads="1"/>
            </p:cNvSpPr>
            <p:nvPr/>
          </p:nvSpPr>
          <p:spPr bwMode="auto">
            <a:xfrm>
              <a:off x="4867267" y="59372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29" name="Rectangle 26"/>
            <p:cNvSpPr>
              <a:spLocks noChangeArrowheads="1"/>
            </p:cNvSpPr>
            <p:nvPr/>
          </p:nvSpPr>
          <p:spPr bwMode="auto">
            <a:xfrm>
              <a:off x="5040305" y="59372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30" name="Rectangle 27"/>
            <p:cNvSpPr>
              <a:spLocks noChangeArrowheads="1"/>
            </p:cNvSpPr>
            <p:nvPr/>
          </p:nvSpPr>
          <p:spPr bwMode="auto">
            <a:xfrm>
              <a:off x="5316530" y="5937250"/>
              <a:ext cx="107950" cy="304800"/>
            </a:xfrm>
            <a:prstGeom prst="rect">
              <a:avLst/>
            </a:prstGeom>
            <a:solidFill>
              <a:srgbClr val="00B0F0"/>
            </a:solidFill>
            <a:ln w="9525">
              <a:no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grpSp>
          <p:nvGrpSpPr>
            <p:cNvPr id="31" name="Group 28"/>
            <p:cNvGrpSpPr>
              <a:grpSpLocks/>
            </p:cNvGrpSpPr>
            <p:nvPr/>
          </p:nvGrpSpPr>
          <p:grpSpPr bwMode="auto">
            <a:xfrm>
              <a:off x="1262055" y="4489450"/>
              <a:ext cx="2438400" cy="903287"/>
              <a:chOff x="446" y="1344"/>
              <a:chExt cx="1536" cy="569"/>
            </a:xfrm>
          </p:grpSpPr>
          <p:sp>
            <p:nvSpPr>
              <p:cNvPr id="32" name="Oval 29"/>
              <p:cNvSpPr>
                <a:spLocks noChangeArrowheads="1"/>
              </p:cNvSpPr>
              <p:nvPr/>
            </p:nvSpPr>
            <p:spPr bwMode="auto">
              <a:xfrm>
                <a:off x="446" y="1344"/>
                <a:ext cx="1536" cy="569"/>
              </a:xfrm>
              <a:prstGeom prst="ellipse">
                <a:avLst/>
              </a:prstGeom>
              <a:noFill/>
              <a:ln w="9525">
                <a:solidFill>
                  <a:schemeClr val="tx1"/>
                </a:solidFill>
                <a:round/>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33" name="Text Box 30"/>
              <p:cNvSpPr txBox="1">
                <a:spLocks noChangeArrowheads="1"/>
              </p:cNvSpPr>
              <p:nvPr/>
            </p:nvSpPr>
            <p:spPr bwMode="auto">
              <a:xfrm>
                <a:off x="912" y="1380"/>
                <a:ext cx="652" cy="221"/>
              </a:xfrm>
              <a:prstGeom prst="rect">
                <a:avLst/>
              </a:prstGeom>
              <a:noFill/>
              <a:ln w="9525">
                <a:noFill/>
                <a:miter lim="800000"/>
                <a:headEnd/>
                <a:tailEnd/>
              </a:ln>
            </p:spPr>
            <p:txBody>
              <a:bodyPr wrap="none">
                <a:spAutoFit/>
              </a:bodyPr>
              <a:lstStyle/>
              <a:p>
                <a:r>
                  <a:rPr lang="zh-CN" altLang="en-US" sz="2000">
                    <a:solidFill>
                      <a:schemeClr val="tx1">
                        <a:lumMod val="65000"/>
                        <a:lumOff val="35000"/>
                      </a:schemeClr>
                    </a:solidFill>
                    <a:latin typeface="+mn-lt"/>
                    <a:ea typeface="+mn-ea"/>
                  </a:rPr>
                  <a:t>对等方</a:t>
                </a:r>
                <a:r>
                  <a:rPr lang="en-US" altLang="zh-CN" sz="2000">
                    <a:solidFill>
                      <a:schemeClr val="tx1">
                        <a:lumMod val="65000"/>
                        <a:lumOff val="35000"/>
                      </a:schemeClr>
                    </a:solidFill>
                    <a:latin typeface="+mn-lt"/>
                    <a:ea typeface="+mn-ea"/>
                  </a:rPr>
                  <a:t>B</a:t>
                </a:r>
              </a:p>
            </p:txBody>
          </p:sp>
        </p:grpSp>
        <p:grpSp>
          <p:nvGrpSpPr>
            <p:cNvPr id="34" name="Group 31"/>
            <p:cNvGrpSpPr>
              <a:grpSpLocks/>
            </p:cNvGrpSpPr>
            <p:nvPr/>
          </p:nvGrpSpPr>
          <p:grpSpPr bwMode="auto">
            <a:xfrm>
              <a:off x="5529255" y="4489450"/>
              <a:ext cx="2438400" cy="903287"/>
              <a:chOff x="446" y="1344"/>
              <a:chExt cx="1536" cy="569"/>
            </a:xfrm>
          </p:grpSpPr>
          <p:sp>
            <p:nvSpPr>
              <p:cNvPr id="35" name="Oval 32"/>
              <p:cNvSpPr>
                <a:spLocks noChangeArrowheads="1"/>
              </p:cNvSpPr>
              <p:nvPr/>
            </p:nvSpPr>
            <p:spPr bwMode="auto">
              <a:xfrm>
                <a:off x="446" y="1344"/>
                <a:ext cx="1536" cy="569"/>
              </a:xfrm>
              <a:prstGeom prst="ellipse">
                <a:avLst/>
              </a:prstGeom>
              <a:noFill/>
              <a:ln w="9525">
                <a:solidFill>
                  <a:schemeClr val="tx1"/>
                </a:solidFill>
                <a:round/>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36" name="Text Box 33"/>
              <p:cNvSpPr txBox="1">
                <a:spLocks noChangeArrowheads="1"/>
              </p:cNvSpPr>
              <p:nvPr/>
            </p:nvSpPr>
            <p:spPr bwMode="auto">
              <a:xfrm>
                <a:off x="912" y="1380"/>
                <a:ext cx="661" cy="221"/>
              </a:xfrm>
              <a:prstGeom prst="rect">
                <a:avLst/>
              </a:prstGeom>
              <a:noFill/>
              <a:ln w="9525">
                <a:noFill/>
                <a:miter lim="800000"/>
                <a:headEnd/>
                <a:tailEnd/>
              </a:ln>
            </p:spPr>
            <p:txBody>
              <a:bodyPr wrap="none">
                <a:spAutoFit/>
              </a:bodyPr>
              <a:lstStyle/>
              <a:p>
                <a:r>
                  <a:rPr lang="zh-CN" altLang="en-US" sz="2000" dirty="0">
                    <a:solidFill>
                      <a:schemeClr val="tx1">
                        <a:lumMod val="65000"/>
                        <a:lumOff val="35000"/>
                      </a:schemeClr>
                    </a:solidFill>
                    <a:latin typeface="+mn-lt"/>
                    <a:ea typeface="+mn-ea"/>
                  </a:rPr>
                  <a:t>对等方</a:t>
                </a:r>
                <a:r>
                  <a:rPr lang="en-US" altLang="zh-CN" sz="2000" dirty="0">
                    <a:solidFill>
                      <a:schemeClr val="tx1">
                        <a:lumMod val="65000"/>
                        <a:lumOff val="35000"/>
                      </a:schemeClr>
                    </a:solidFill>
                    <a:latin typeface="+mn-lt"/>
                    <a:ea typeface="+mn-ea"/>
                  </a:rPr>
                  <a:t>C</a:t>
                </a:r>
              </a:p>
            </p:txBody>
          </p:sp>
        </p:grpSp>
        <p:grpSp>
          <p:nvGrpSpPr>
            <p:cNvPr id="37" name="Group 34"/>
            <p:cNvGrpSpPr>
              <a:grpSpLocks/>
            </p:cNvGrpSpPr>
            <p:nvPr/>
          </p:nvGrpSpPr>
          <p:grpSpPr bwMode="auto">
            <a:xfrm>
              <a:off x="3440105" y="5556250"/>
              <a:ext cx="2438400" cy="903287"/>
              <a:chOff x="446" y="1344"/>
              <a:chExt cx="1536" cy="569"/>
            </a:xfrm>
          </p:grpSpPr>
          <p:sp>
            <p:nvSpPr>
              <p:cNvPr id="38" name="Oval 35"/>
              <p:cNvSpPr>
                <a:spLocks noChangeArrowheads="1"/>
              </p:cNvSpPr>
              <p:nvPr/>
            </p:nvSpPr>
            <p:spPr bwMode="auto">
              <a:xfrm>
                <a:off x="446" y="1344"/>
                <a:ext cx="1536" cy="569"/>
              </a:xfrm>
              <a:prstGeom prst="ellipse">
                <a:avLst/>
              </a:prstGeom>
              <a:noFill/>
              <a:ln w="9525">
                <a:solidFill>
                  <a:schemeClr val="tx1"/>
                </a:solidFill>
                <a:round/>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39" name="Text Box 36"/>
              <p:cNvSpPr txBox="1">
                <a:spLocks noChangeArrowheads="1"/>
              </p:cNvSpPr>
              <p:nvPr/>
            </p:nvSpPr>
            <p:spPr bwMode="auto">
              <a:xfrm>
                <a:off x="912" y="1380"/>
                <a:ext cx="661" cy="221"/>
              </a:xfrm>
              <a:prstGeom prst="rect">
                <a:avLst/>
              </a:prstGeom>
              <a:noFill/>
              <a:ln w="9525">
                <a:noFill/>
                <a:miter lim="800000"/>
                <a:headEnd/>
                <a:tailEnd/>
              </a:ln>
            </p:spPr>
            <p:txBody>
              <a:bodyPr wrap="none">
                <a:spAutoFit/>
              </a:bodyPr>
              <a:lstStyle/>
              <a:p>
                <a:r>
                  <a:rPr lang="zh-CN" altLang="en-US" sz="2000">
                    <a:solidFill>
                      <a:schemeClr val="tx1">
                        <a:lumMod val="65000"/>
                        <a:lumOff val="35000"/>
                      </a:schemeClr>
                    </a:solidFill>
                    <a:latin typeface="+mn-lt"/>
                    <a:ea typeface="+mn-ea"/>
                  </a:rPr>
                  <a:t>对等方</a:t>
                </a:r>
                <a:r>
                  <a:rPr lang="en-US" altLang="zh-CN" sz="2000">
                    <a:solidFill>
                      <a:schemeClr val="tx1">
                        <a:lumMod val="65000"/>
                        <a:lumOff val="35000"/>
                      </a:schemeClr>
                    </a:solidFill>
                    <a:latin typeface="+mn-lt"/>
                    <a:ea typeface="+mn-ea"/>
                  </a:rPr>
                  <a:t>D</a:t>
                </a:r>
              </a:p>
            </p:txBody>
          </p:sp>
        </p:grpSp>
        <p:grpSp>
          <p:nvGrpSpPr>
            <p:cNvPr id="40" name="Group 37"/>
            <p:cNvGrpSpPr>
              <a:grpSpLocks/>
            </p:cNvGrpSpPr>
            <p:nvPr/>
          </p:nvGrpSpPr>
          <p:grpSpPr bwMode="auto">
            <a:xfrm>
              <a:off x="3428992" y="3357562"/>
              <a:ext cx="2438400" cy="903288"/>
              <a:chOff x="446" y="1344"/>
              <a:chExt cx="1536" cy="569"/>
            </a:xfrm>
          </p:grpSpPr>
          <p:sp>
            <p:nvSpPr>
              <p:cNvPr id="41" name="Oval 38"/>
              <p:cNvSpPr>
                <a:spLocks noChangeArrowheads="1"/>
              </p:cNvSpPr>
              <p:nvPr/>
            </p:nvSpPr>
            <p:spPr bwMode="auto">
              <a:xfrm>
                <a:off x="446" y="1344"/>
                <a:ext cx="1536" cy="569"/>
              </a:xfrm>
              <a:prstGeom prst="ellipse">
                <a:avLst/>
              </a:prstGeom>
              <a:noFill/>
              <a:ln w="9525">
                <a:solidFill>
                  <a:schemeClr val="tx1"/>
                </a:solidFill>
                <a:round/>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42" name="Text Box 39"/>
              <p:cNvSpPr txBox="1">
                <a:spLocks noChangeArrowheads="1"/>
              </p:cNvSpPr>
              <p:nvPr/>
            </p:nvSpPr>
            <p:spPr bwMode="auto">
              <a:xfrm>
                <a:off x="912" y="1380"/>
                <a:ext cx="661" cy="221"/>
              </a:xfrm>
              <a:prstGeom prst="rect">
                <a:avLst/>
              </a:prstGeom>
              <a:noFill/>
              <a:ln w="9525">
                <a:noFill/>
                <a:miter lim="800000"/>
                <a:headEnd/>
                <a:tailEnd/>
              </a:ln>
            </p:spPr>
            <p:txBody>
              <a:bodyPr wrap="none">
                <a:spAutoFit/>
              </a:bodyPr>
              <a:lstStyle/>
              <a:p>
                <a:r>
                  <a:rPr lang="zh-CN" altLang="en-US" sz="2000">
                    <a:solidFill>
                      <a:schemeClr val="tx1">
                        <a:lumMod val="65000"/>
                        <a:lumOff val="35000"/>
                      </a:schemeClr>
                    </a:solidFill>
                    <a:latin typeface="+mn-lt"/>
                    <a:ea typeface="+mn-ea"/>
                  </a:rPr>
                  <a:t>对等方</a:t>
                </a:r>
                <a:r>
                  <a:rPr lang="en-US" altLang="zh-CN" sz="2000">
                    <a:solidFill>
                      <a:schemeClr val="tx1">
                        <a:lumMod val="65000"/>
                        <a:lumOff val="35000"/>
                      </a:schemeClr>
                    </a:solidFill>
                    <a:latin typeface="+mn-lt"/>
                    <a:ea typeface="+mn-ea"/>
                  </a:rPr>
                  <a:t>A</a:t>
                </a:r>
              </a:p>
            </p:txBody>
          </p:sp>
        </p:grpSp>
        <p:sp>
          <p:nvSpPr>
            <p:cNvPr id="43" name="Line 40"/>
            <p:cNvSpPr>
              <a:spLocks noChangeShapeType="1"/>
            </p:cNvSpPr>
            <p:nvPr/>
          </p:nvSpPr>
          <p:spPr bwMode="auto">
            <a:xfrm>
              <a:off x="4614855" y="4260850"/>
              <a:ext cx="0" cy="1295400"/>
            </a:xfrm>
            <a:prstGeom prst="line">
              <a:avLst/>
            </a:prstGeom>
            <a:noFill/>
            <a:ln w="28575">
              <a:solidFill>
                <a:srgbClr val="002060"/>
              </a:solidFill>
              <a:round/>
              <a:headEnd/>
              <a:tailEnd type="triangle" w="med" len="med"/>
            </a:ln>
          </p:spPr>
          <p:txBody>
            <a:bodyPr/>
            <a:lstStyle/>
            <a:p>
              <a:endParaRPr lang="zh-CN" altLang="en-US" sz="2000">
                <a:solidFill>
                  <a:schemeClr val="tx1">
                    <a:lumMod val="65000"/>
                    <a:lumOff val="35000"/>
                  </a:schemeClr>
                </a:solidFill>
                <a:latin typeface="+mn-lt"/>
                <a:ea typeface="+mn-ea"/>
              </a:endParaRPr>
            </a:p>
          </p:txBody>
        </p:sp>
        <p:sp>
          <p:nvSpPr>
            <p:cNvPr id="44" name="Line 41"/>
            <p:cNvSpPr>
              <a:spLocks noChangeShapeType="1"/>
            </p:cNvSpPr>
            <p:nvPr/>
          </p:nvSpPr>
          <p:spPr bwMode="auto">
            <a:xfrm flipH="1">
              <a:off x="2895592" y="3987800"/>
              <a:ext cx="609600" cy="533400"/>
            </a:xfrm>
            <a:prstGeom prst="line">
              <a:avLst/>
            </a:prstGeom>
            <a:noFill/>
            <a:ln w="28575">
              <a:solidFill>
                <a:srgbClr val="002060"/>
              </a:solidFill>
              <a:round/>
              <a:headEnd/>
              <a:tailEnd type="triangle" w="med" len="med"/>
            </a:ln>
          </p:spPr>
          <p:txBody>
            <a:bodyPr/>
            <a:lstStyle/>
            <a:p>
              <a:endParaRPr lang="zh-CN" altLang="en-US" sz="2000">
                <a:solidFill>
                  <a:schemeClr val="tx1">
                    <a:lumMod val="65000"/>
                    <a:lumOff val="35000"/>
                  </a:schemeClr>
                </a:solidFill>
                <a:latin typeface="+mn-lt"/>
                <a:ea typeface="+mn-ea"/>
              </a:endParaRPr>
            </a:p>
          </p:txBody>
        </p:sp>
        <p:sp>
          <p:nvSpPr>
            <p:cNvPr id="45" name="Line 42"/>
            <p:cNvSpPr>
              <a:spLocks noChangeShapeType="1"/>
            </p:cNvSpPr>
            <p:nvPr/>
          </p:nvSpPr>
          <p:spPr bwMode="auto">
            <a:xfrm>
              <a:off x="5757855" y="4032250"/>
              <a:ext cx="533400" cy="457200"/>
            </a:xfrm>
            <a:prstGeom prst="line">
              <a:avLst/>
            </a:prstGeom>
            <a:noFill/>
            <a:ln w="28575">
              <a:solidFill>
                <a:srgbClr val="002060"/>
              </a:solidFill>
              <a:round/>
              <a:headEnd/>
              <a:tailEnd type="triangle" w="med" len="med"/>
            </a:ln>
          </p:spPr>
          <p:txBody>
            <a:bodyPr/>
            <a:lstStyle/>
            <a:p>
              <a:endParaRPr lang="zh-CN" altLang="en-US" sz="2000">
                <a:solidFill>
                  <a:schemeClr val="tx1">
                    <a:lumMod val="65000"/>
                    <a:lumOff val="35000"/>
                  </a:schemeClr>
                </a:solidFill>
                <a:latin typeface="+mn-lt"/>
                <a:ea typeface="+mn-ea"/>
              </a:endParaRPr>
            </a:p>
          </p:txBody>
        </p:sp>
        <p:sp>
          <p:nvSpPr>
            <p:cNvPr id="46" name="Line 43"/>
            <p:cNvSpPr>
              <a:spLocks noChangeShapeType="1"/>
            </p:cNvSpPr>
            <p:nvPr/>
          </p:nvSpPr>
          <p:spPr bwMode="auto">
            <a:xfrm>
              <a:off x="3700455" y="4849812"/>
              <a:ext cx="1828800" cy="0"/>
            </a:xfrm>
            <a:prstGeom prst="line">
              <a:avLst/>
            </a:prstGeom>
            <a:noFill/>
            <a:ln w="28575">
              <a:solidFill>
                <a:srgbClr val="002060"/>
              </a:solidFill>
              <a:round/>
              <a:headEnd/>
              <a:tailEnd type="triangle" w="med" len="med"/>
            </a:ln>
          </p:spPr>
          <p:txBody>
            <a:bodyPr/>
            <a:lstStyle/>
            <a:p>
              <a:endParaRPr lang="zh-CN" altLang="en-US" sz="2000">
                <a:solidFill>
                  <a:schemeClr val="tx1">
                    <a:lumMod val="65000"/>
                    <a:lumOff val="35000"/>
                  </a:schemeClr>
                </a:solidFill>
                <a:latin typeface="+mn-lt"/>
                <a:ea typeface="+mn-ea"/>
              </a:endParaRPr>
            </a:p>
          </p:txBody>
        </p:sp>
        <p:sp>
          <p:nvSpPr>
            <p:cNvPr id="47" name="Line 44"/>
            <p:cNvSpPr>
              <a:spLocks noChangeShapeType="1"/>
            </p:cNvSpPr>
            <p:nvPr/>
          </p:nvSpPr>
          <p:spPr bwMode="auto">
            <a:xfrm flipH="1">
              <a:off x="3700455" y="5032375"/>
              <a:ext cx="1828800" cy="0"/>
            </a:xfrm>
            <a:prstGeom prst="line">
              <a:avLst/>
            </a:prstGeom>
            <a:noFill/>
            <a:ln w="28575">
              <a:solidFill>
                <a:srgbClr val="002060"/>
              </a:solidFill>
              <a:round/>
              <a:headEnd/>
              <a:tailEnd type="triangle" w="med" len="med"/>
            </a:ln>
          </p:spPr>
          <p:txBody>
            <a:bodyPr/>
            <a:lstStyle/>
            <a:p>
              <a:endParaRPr lang="zh-CN" altLang="en-US" sz="2000">
                <a:solidFill>
                  <a:schemeClr val="tx1">
                    <a:lumMod val="65000"/>
                    <a:lumOff val="35000"/>
                  </a:schemeClr>
                </a:solidFill>
                <a:latin typeface="+mn-lt"/>
                <a:ea typeface="+mn-ea"/>
              </a:endParaRPr>
            </a:p>
          </p:txBody>
        </p:sp>
        <p:sp>
          <p:nvSpPr>
            <p:cNvPr id="48" name="Line 45"/>
            <p:cNvSpPr>
              <a:spLocks noChangeShapeType="1"/>
            </p:cNvSpPr>
            <p:nvPr/>
          </p:nvSpPr>
          <p:spPr bwMode="auto">
            <a:xfrm>
              <a:off x="3319455" y="5251450"/>
              <a:ext cx="609600" cy="381000"/>
            </a:xfrm>
            <a:prstGeom prst="line">
              <a:avLst/>
            </a:prstGeom>
            <a:noFill/>
            <a:ln w="28575">
              <a:solidFill>
                <a:srgbClr val="002060"/>
              </a:solidFill>
              <a:round/>
              <a:headEnd/>
              <a:tailEnd type="triangle" w="med" len="med"/>
            </a:ln>
          </p:spPr>
          <p:txBody>
            <a:bodyPr/>
            <a:lstStyle/>
            <a:p>
              <a:endParaRPr lang="zh-CN" altLang="en-US" sz="2000">
                <a:solidFill>
                  <a:schemeClr val="tx1">
                    <a:lumMod val="65000"/>
                    <a:lumOff val="35000"/>
                  </a:schemeClr>
                </a:solidFill>
                <a:latin typeface="+mn-lt"/>
                <a:ea typeface="+mn-ea"/>
              </a:endParaRPr>
            </a:p>
          </p:txBody>
        </p:sp>
        <p:sp>
          <p:nvSpPr>
            <p:cNvPr id="49" name="Line 46"/>
            <p:cNvSpPr>
              <a:spLocks noChangeShapeType="1"/>
            </p:cNvSpPr>
            <p:nvPr/>
          </p:nvSpPr>
          <p:spPr bwMode="auto">
            <a:xfrm flipH="1" flipV="1">
              <a:off x="3090855" y="5327650"/>
              <a:ext cx="609600" cy="381000"/>
            </a:xfrm>
            <a:prstGeom prst="line">
              <a:avLst/>
            </a:prstGeom>
            <a:noFill/>
            <a:ln w="28575">
              <a:solidFill>
                <a:srgbClr val="002060"/>
              </a:solidFill>
              <a:round/>
              <a:headEnd/>
              <a:tailEnd type="triangle" w="med" len="med"/>
            </a:ln>
          </p:spPr>
          <p:txBody>
            <a:bodyPr/>
            <a:lstStyle/>
            <a:p>
              <a:endParaRPr lang="zh-CN" altLang="en-US" sz="2000">
                <a:solidFill>
                  <a:schemeClr val="tx1">
                    <a:lumMod val="65000"/>
                    <a:lumOff val="35000"/>
                  </a:schemeClr>
                </a:solidFill>
                <a:latin typeface="+mn-lt"/>
                <a:ea typeface="+mn-ea"/>
              </a:endParaRPr>
            </a:p>
          </p:txBody>
        </p:sp>
        <p:sp>
          <p:nvSpPr>
            <p:cNvPr id="50" name="Line 47"/>
            <p:cNvSpPr>
              <a:spLocks noChangeShapeType="1"/>
            </p:cNvSpPr>
            <p:nvPr/>
          </p:nvSpPr>
          <p:spPr bwMode="auto">
            <a:xfrm flipV="1">
              <a:off x="5191117" y="5229225"/>
              <a:ext cx="609600" cy="381000"/>
            </a:xfrm>
            <a:prstGeom prst="line">
              <a:avLst/>
            </a:prstGeom>
            <a:noFill/>
            <a:ln w="28575">
              <a:solidFill>
                <a:srgbClr val="002060"/>
              </a:solidFill>
              <a:round/>
              <a:headEnd/>
              <a:tailEnd type="triangle" w="med" len="med"/>
            </a:ln>
          </p:spPr>
          <p:txBody>
            <a:bodyPr/>
            <a:lstStyle/>
            <a:p>
              <a:endParaRPr lang="zh-CN" altLang="en-US" sz="2000">
                <a:solidFill>
                  <a:schemeClr val="tx1">
                    <a:lumMod val="65000"/>
                    <a:lumOff val="35000"/>
                  </a:schemeClr>
                </a:solidFill>
                <a:latin typeface="+mn-lt"/>
                <a:ea typeface="+mn-ea"/>
              </a:endParaRPr>
            </a:p>
          </p:txBody>
        </p:sp>
        <p:sp>
          <p:nvSpPr>
            <p:cNvPr id="51" name="Line 48"/>
            <p:cNvSpPr>
              <a:spLocks noChangeShapeType="1"/>
            </p:cNvSpPr>
            <p:nvPr/>
          </p:nvSpPr>
          <p:spPr bwMode="auto">
            <a:xfrm flipH="1">
              <a:off x="5453055" y="5327650"/>
              <a:ext cx="533400" cy="320675"/>
            </a:xfrm>
            <a:prstGeom prst="line">
              <a:avLst/>
            </a:prstGeom>
            <a:noFill/>
            <a:ln w="28575">
              <a:solidFill>
                <a:srgbClr val="002060"/>
              </a:solidFill>
              <a:round/>
              <a:headEnd/>
              <a:tailEnd type="triangle" w="med" len="med"/>
            </a:ln>
          </p:spPr>
          <p:txBody>
            <a:bodyPr/>
            <a:lstStyle/>
            <a:p>
              <a:endParaRPr lang="zh-CN" altLang="en-US" sz="2000">
                <a:solidFill>
                  <a:schemeClr val="tx1">
                    <a:lumMod val="65000"/>
                    <a:lumOff val="35000"/>
                  </a:schemeClr>
                </a:solidFill>
                <a:latin typeface="+mn-lt"/>
                <a:ea typeface="+mn-ea"/>
              </a:endParaRPr>
            </a:p>
          </p:txBody>
        </p:sp>
        <p:sp>
          <p:nvSpPr>
            <p:cNvPr id="52" name="Rectangle 49"/>
            <p:cNvSpPr>
              <a:spLocks noChangeArrowheads="1"/>
            </p:cNvSpPr>
            <p:nvPr/>
          </p:nvSpPr>
          <p:spPr bwMode="auto">
            <a:xfrm>
              <a:off x="1544630" y="4870450"/>
              <a:ext cx="1905000" cy="304800"/>
            </a:xfrm>
            <a:prstGeom prst="rect">
              <a:avLst/>
            </a:prstGeom>
            <a:noFill/>
            <a:ln w="9525">
              <a:solidFill>
                <a:schemeClr val="tx1"/>
              </a:solid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53" name="Rectangle 50"/>
            <p:cNvSpPr>
              <a:spLocks noChangeArrowheads="1"/>
            </p:cNvSpPr>
            <p:nvPr/>
          </p:nvSpPr>
          <p:spPr bwMode="auto">
            <a:xfrm>
              <a:off x="5800717" y="4870450"/>
              <a:ext cx="1905000" cy="304800"/>
            </a:xfrm>
            <a:prstGeom prst="rect">
              <a:avLst/>
            </a:prstGeom>
            <a:noFill/>
            <a:ln w="9525">
              <a:solidFill>
                <a:schemeClr val="tx1"/>
              </a:solid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54" name="Rectangle 51"/>
            <p:cNvSpPr>
              <a:spLocks noChangeArrowheads="1"/>
            </p:cNvSpPr>
            <p:nvPr/>
          </p:nvSpPr>
          <p:spPr bwMode="auto">
            <a:xfrm>
              <a:off x="3700455" y="5937250"/>
              <a:ext cx="1905000" cy="304800"/>
            </a:xfrm>
            <a:prstGeom prst="rect">
              <a:avLst/>
            </a:prstGeom>
            <a:noFill/>
            <a:ln w="9525">
              <a:solidFill>
                <a:schemeClr val="tx1"/>
              </a:solidFill>
              <a:miter lim="800000"/>
              <a:headEnd/>
              <a:tailEnd/>
            </a:ln>
          </p:spPr>
          <p:txBody>
            <a:bodyPr wrap="none" anchor="ctr"/>
            <a:lstStyle/>
            <a:p>
              <a:endParaRPr lang="zh-CN" altLang="en-US" sz="2000">
                <a:solidFill>
                  <a:schemeClr val="tx1">
                    <a:lumMod val="65000"/>
                    <a:lumOff val="35000"/>
                  </a:schemeClr>
                </a:solidFill>
                <a:latin typeface="+mn-lt"/>
                <a:ea typeface="+mn-ea"/>
              </a:endParaRPr>
            </a:p>
          </p:txBody>
        </p:sp>
        <p:sp>
          <p:nvSpPr>
            <p:cNvPr id="55" name="Rectangle 52"/>
            <p:cNvSpPr>
              <a:spLocks noChangeArrowheads="1"/>
            </p:cNvSpPr>
            <p:nvPr/>
          </p:nvSpPr>
          <p:spPr bwMode="auto">
            <a:xfrm>
              <a:off x="6516680" y="3630612"/>
              <a:ext cx="107950" cy="304800"/>
            </a:xfrm>
            <a:prstGeom prst="rect">
              <a:avLst/>
            </a:prstGeom>
            <a:solidFill>
              <a:srgbClr val="00B0F0"/>
            </a:solidFill>
            <a:ln w="9525">
              <a:noFill/>
              <a:miter lim="800000"/>
              <a:headEnd/>
              <a:tailEnd/>
            </a:ln>
          </p:spPr>
          <p:txBody>
            <a:bodyPr wrap="none" anchor="ctr"/>
            <a:lstStyle/>
            <a:p>
              <a:endParaRPr lang="zh-CN" altLang="en-US" sz="2000">
                <a:latin typeface="+mn-lt"/>
                <a:ea typeface="+mn-ea"/>
              </a:endParaRPr>
            </a:p>
          </p:txBody>
        </p:sp>
        <p:sp>
          <p:nvSpPr>
            <p:cNvPr id="56" name="Text Box 53"/>
            <p:cNvSpPr txBox="1">
              <a:spLocks noChangeArrowheads="1"/>
            </p:cNvSpPr>
            <p:nvPr/>
          </p:nvSpPr>
          <p:spPr bwMode="auto">
            <a:xfrm>
              <a:off x="6662730" y="3586162"/>
              <a:ext cx="877666" cy="350831"/>
            </a:xfrm>
            <a:prstGeom prst="rect">
              <a:avLst/>
            </a:prstGeom>
            <a:noFill/>
            <a:ln w="9525">
              <a:noFill/>
              <a:miter lim="800000"/>
              <a:headEnd/>
              <a:tailEnd/>
            </a:ln>
          </p:spPr>
          <p:txBody>
            <a:bodyPr wrap="none">
              <a:spAutoFit/>
            </a:bodyPr>
            <a:lstStyle/>
            <a:p>
              <a:r>
                <a:rPr lang="zh-CN" altLang="en-US" sz="2000">
                  <a:solidFill>
                    <a:schemeClr val="tx1">
                      <a:lumMod val="65000"/>
                      <a:lumOff val="35000"/>
                    </a:schemeClr>
                  </a:solidFill>
                  <a:latin typeface="+mn-lt"/>
                  <a:ea typeface="+mn-ea"/>
                </a:rPr>
                <a:t>数据块</a:t>
              </a:r>
            </a:p>
          </p:txBody>
        </p:sp>
        <p:sp>
          <p:nvSpPr>
            <p:cNvPr id="57" name="Text Box 54"/>
            <p:cNvSpPr txBox="1">
              <a:spLocks noChangeArrowheads="1"/>
            </p:cNvSpPr>
            <p:nvPr/>
          </p:nvSpPr>
          <p:spPr bwMode="auto">
            <a:xfrm>
              <a:off x="6332530" y="3238500"/>
              <a:ext cx="877666" cy="350831"/>
            </a:xfrm>
            <a:prstGeom prst="rect">
              <a:avLst/>
            </a:prstGeom>
            <a:noFill/>
            <a:ln w="9525">
              <a:noFill/>
              <a:miter lim="800000"/>
              <a:headEnd/>
              <a:tailEnd/>
            </a:ln>
          </p:spPr>
          <p:txBody>
            <a:bodyPr wrap="none">
              <a:spAutoFit/>
            </a:bodyPr>
            <a:lstStyle/>
            <a:p>
              <a:r>
                <a:rPr lang="zh-CN" altLang="en-US" sz="2000">
                  <a:solidFill>
                    <a:schemeClr val="tx1">
                      <a:lumMod val="65000"/>
                      <a:lumOff val="35000"/>
                    </a:schemeClr>
                  </a:solidFill>
                  <a:latin typeface="+mn-lt"/>
                  <a:ea typeface="+mn-ea"/>
                </a:rPr>
                <a:t>图例：</a:t>
              </a:r>
            </a:p>
          </p:txBody>
        </p:sp>
        <p:sp>
          <p:nvSpPr>
            <p:cNvPr id="58" name="Line 55"/>
            <p:cNvSpPr>
              <a:spLocks noChangeShapeType="1"/>
            </p:cNvSpPr>
            <p:nvPr/>
          </p:nvSpPr>
          <p:spPr bwMode="auto">
            <a:xfrm>
              <a:off x="6389680" y="4119562"/>
              <a:ext cx="304800" cy="0"/>
            </a:xfrm>
            <a:prstGeom prst="line">
              <a:avLst/>
            </a:prstGeom>
            <a:noFill/>
            <a:ln w="28575">
              <a:solidFill>
                <a:srgbClr val="002060"/>
              </a:solidFill>
              <a:round/>
              <a:headEnd/>
              <a:tailEnd type="triangle" w="med" len="med"/>
            </a:ln>
          </p:spPr>
          <p:txBody>
            <a:bodyPr/>
            <a:lstStyle/>
            <a:p>
              <a:endParaRPr lang="zh-CN" altLang="en-US" sz="2000">
                <a:solidFill>
                  <a:schemeClr val="tx1">
                    <a:lumMod val="65000"/>
                    <a:lumOff val="35000"/>
                  </a:schemeClr>
                </a:solidFill>
                <a:latin typeface="+mn-lt"/>
                <a:ea typeface="+mn-ea"/>
              </a:endParaRPr>
            </a:p>
          </p:txBody>
        </p:sp>
        <p:sp>
          <p:nvSpPr>
            <p:cNvPr id="59" name="Text Box 56"/>
            <p:cNvSpPr txBox="1">
              <a:spLocks noChangeArrowheads="1"/>
            </p:cNvSpPr>
            <p:nvPr/>
          </p:nvSpPr>
          <p:spPr bwMode="auto">
            <a:xfrm>
              <a:off x="6670667" y="3935412"/>
              <a:ext cx="1700213" cy="620700"/>
            </a:xfrm>
            <a:prstGeom prst="rect">
              <a:avLst/>
            </a:prstGeom>
            <a:noFill/>
            <a:ln w="9525">
              <a:noFill/>
              <a:miter lim="800000"/>
              <a:headEnd/>
              <a:tailEnd/>
            </a:ln>
          </p:spPr>
          <p:txBody>
            <a:bodyPr>
              <a:spAutoFit/>
            </a:bodyPr>
            <a:lstStyle/>
            <a:p>
              <a:r>
                <a:rPr lang="zh-CN" altLang="en-US" sz="2000">
                  <a:solidFill>
                    <a:schemeClr val="tx1">
                      <a:lumMod val="65000"/>
                      <a:lumOff val="35000"/>
                    </a:schemeClr>
                  </a:solidFill>
                  <a:latin typeface="+mn-lt"/>
                  <a:ea typeface="+mn-ea"/>
                </a:rPr>
                <a:t>数据块传送方向</a:t>
              </a:r>
            </a:p>
          </p:txBody>
        </p:sp>
      </p:gr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en-US" dirty="0" smtClean="0"/>
              <a:t>6.</a:t>
            </a:r>
            <a:r>
              <a:rPr lang="en-US" altLang="zh-CN" dirty="0" smtClean="0"/>
              <a:t>8</a:t>
            </a:r>
            <a:r>
              <a:rPr lang="en-US" dirty="0" smtClean="0"/>
              <a:t>.2 </a:t>
            </a:r>
            <a:r>
              <a:rPr lang="zh-CN" altLang="en-US" dirty="0" smtClean="0"/>
              <a:t>在</a:t>
            </a:r>
            <a:r>
              <a:rPr lang="en-US" dirty="0" err="1" smtClean="0"/>
              <a:t>P2P</a:t>
            </a:r>
            <a:r>
              <a:rPr lang="zh-CN" altLang="en-US" dirty="0" smtClean="0"/>
              <a:t>对等方中搜索对象</a:t>
            </a:r>
            <a:endParaRPr lang="zh-CN" altLang="en-US" dirty="0"/>
          </a:p>
        </p:txBody>
      </p:sp>
      <p:sp>
        <p:nvSpPr>
          <p:cNvPr id="726019" name="Rectangle 3"/>
          <p:cNvSpPr>
            <a:spLocks noGrp="1" noChangeArrowheads="1"/>
          </p:cNvSpPr>
          <p:nvPr>
            <p:ph idx="1"/>
          </p:nvPr>
        </p:nvSpPr>
        <p:spPr/>
        <p:txBody>
          <a:bodyPr>
            <a:normAutofit/>
          </a:bodyPr>
          <a:lstStyle/>
          <a:p>
            <a:pPr eaLnBrk="1" hangingPunct="1"/>
            <a:r>
              <a:rPr lang="zh-CN" altLang="en-US" sz="2400" dirty="0" smtClean="0"/>
              <a:t>如何找到你所感兴趣的对象，这里的对象可以是：</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文本框 57"/>
          <p:cNvSpPr txBox="1"/>
          <p:nvPr/>
        </p:nvSpPr>
        <p:spPr bwMode="auto">
          <a:xfrm>
            <a:off x="864886" y="2692823"/>
            <a:ext cx="2798405" cy="830997"/>
          </a:xfrm>
          <a:prstGeom prst="rect">
            <a:avLst/>
          </a:prstGeom>
          <a:noFill/>
        </p:spPr>
        <p:txBody>
          <a:bodyPr wrap="square">
            <a:spAutoFit/>
          </a:bodyPr>
          <a:lstStyle/>
          <a:p>
            <a:pPr marL="0" lvl="1" algn="r" eaLnBrk="1" hangingPunct="1"/>
            <a:r>
              <a:rPr lang="zh-CN" altLang="en-US" sz="2400" dirty="0">
                <a:solidFill>
                  <a:schemeClr val="tx1">
                    <a:lumMod val="65000"/>
                    <a:lumOff val="35000"/>
                  </a:schemeClr>
                </a:solidFill>
                <a:latin typeface="+mn-lt"/>
                <a:ea typeface="+mn-ea"/>
              </a:rPr>
              <a:t>文件共享系统中的文件或文件的索引</a:t>
            </a:r>
          </a:p>
        </p:txBody>
      </p:sp>
      <p:sp>
        <p:nvSpPr>
          <p:cNvPr id="8" name="文本框 58"/>
          <p:cNvSpPr txBox="1"/>
          <p:nvPr/>
        </p:nvSpPr>
        <p:spPr>
          <a:xfrm>
            <a:off x="3530645" y="2711405"/>
            <a:ext cx="579938" cy="523220"/>
          </a:xfrm>
          <a:prstGeom prst="rect">
            <a:avLst/>
          </a:prstGeom>
          <a:noFill/>
        </p:spPr>
        <p:txBody>
          <a:bodyPr wrap="square" rtlCol="0">
            <a:spAutoFit/>
          </a:bodyPr>
          <a:lstStyle/>
          <a:p>
            <a:pPr algn="ctr"/>
            <a:r>
              <a:rPr lang="en-US" altLang="zh-CN" sz="2800" dirty="0" smtClean="0">
                <a:solidFill>
                  <a:schemeClr val="accent1"/>
                </a:solidFill>
                <a:latin typeface="Impact" panose="020B0806030902050204" pitchFamily="34" charset="0"/>
              </a:rPr>
              <a:t>01</a:t>
            </a:r>
            <a:endParaRPr lang="zh-CN" altLang="en-US" sz="2800" dirty="0">
              <a:solidFill>
                <a:schemeClr val="accent1"/>
              </a:solidFill>
              <a:latin typeface="Impact" panose="020B0806030902050204" pitchFamily="34" charset="0"/>
            </a:endParaRPr>
          </a:p>
        </p:txBody>
      </p:sp>
      <p:sp>
        <p:nvSpPr>
          <p:cNvPr id="10" name="文本框 61"/>
          <p:cNvSpPr txBox="1"/>
          <p:nvPr/>
        </p:nvSpPr>
        <p:spPr bwMode="auto">
          <a:xfrm>
            <a:off x="774703" y="5893223"/>
            <a:ext cx="2888588" cy="461665"/>
          </a:xfrm>
          <a:prstGeom prst="rect">
            <a:avLst/>
          </a:prstGeom>
          <a:noFill/>
        </p:spPr>
        <p:txBody>
          <a:bodyPr wrap="square">
            <a:spAutoFit/>
          </a:bodyPr>
          <a:lstStyle/>
          <a:p>
            <a:pPr marL="0" lvl="1" algn="r" eaLnBrk="1" hangingPunct="1"/>
            <a:r>
              <a:rPr lang="zh-CN" altLang="en-US" sz="2400" dirty="0">
                <a:solidFill>
                  <a:schemeClr val="tx1">
                    <a:lumMod val="65000"/>
                    <a:lumOff val="35000"/>
                  </a:schemeClr>
                </a:solidFill>
                <a:latin typeface="+mn-lt"/>
                <a:ea typeface="+mn-ea"/>
              </a:rPr>
              <a:t>或者某个特殊资源</a:t>
            </a:r>
          </a:p>
        </p:txBody>
      </p:sp>
      <p:sp>
        <p:nvSpPr>
          <p:cNvPr id="11" name="文本框 62"/>
          <p:cNvSpPr txBox="1"/>
          <p:nvPr/>
        </p:nvSpPr>
        <p:spPr>
          <a:xfrm>
            <a:off x="3577290" y="5893223"/>
            <a:ext cx="579938" cy="523220"/>
          </a:xfrm>
          <a:prstGeom prst="rect">
            <a:avLst/>
          </a:prstGeom>
          <a:noFill/>
        </p:spPr>
        <p:txBody>
          <a:bodyPr wrap="square" rtlCol="0">
            <a:spAutoFit/>
          </a:bodyPr>
          <a:lstStyle/>
          <a:p>
            <a:pPr algn="ctr"/>
            <a:r>
              <a:rPr lang="en-US" altLang="zh-CN" sz="2800" dirty="0" smtClean="0">
                <a:solidFill>
                  <a:schemeClr val="accent3"/>
                </a:solidFill>
                <a:latin typeface="Impact" panose="020B0806030902050204" pitchFamily="34" charset="0"/>
              </a:rPr>
              <a:t>03</a:t>
            </a:r>
            <a:endParaRPr lang="zh-CN" altLang="en-US" sz="2800" dirty="0">
              <a:solidFill>
                <a:schemeClr val="accent3"/>
              </a:solidFill>
              <a:latin typeface="Impact" panose="020B0806030902050204" pitchFamily="34" charset="0"/>
            </a:endParaRPr>
          </a:p>
        </p:txBody>
      </p:sp>
      <p:sp>
        <p:nvSpPr>
          <p:cNvPr id="13" name="文本框 65"/>
          <p:cNvSpPr txBox="1"/>
          <p:nvPr/>
        </p:nvSpPr>
        <p:spPr bwMode="auto">
          <a:xfrm flipH="1">
            <a:off x="8585503" y="2677285"/>
            <a:ext cx="2541950" cy="830997"/>
          </a:xfrm>
          <a:prstGeom prst="rect">
            <a:avLst/>
          </a:prstGeom>
          <a:noFill/>
        </p:spPr>
        <p:txBody>
          <a:bodyPr wrap="square">
            <a:spAutoFit/>
          </a:bodyPr>
          <a:lstStyle/>
          <a:p>
            <a:pPr marL="0" lvl="1" eaLnBrk="1" hangingPunct="1"/>
            <a:r>
              <a:rPr lang="zh-CN" altLang="en-US" sz="2400" dirty="0">
                <a:solidFill>
                  <a:schemeClr val="tx1">
                    <a:lumMod val="65000"/>
                    <a:lumOff val="35000"/>
                  </a:schemeClr>
                </a:solidFill>
                <a:latin typeface="+mn-ea"/>
                <a:ea typeface="+mn-ea"/>
              </a:rPr>
              <a:t>即时讯息系统中的某个好友</a:t>
            </a:r>
          </a:p>
        </p:txBody>
      </p:sp>
      <p:sp>
        <p:nvSpPr>
          <p:cNvPr id="14" name="文本框 66"/>
          <p:cNvSpPr txBox="1"/>
          <p:nvPr/>
        </p:nvSpPr>
        <p:spPr>
          <a:xfrm flipH="1">
            <a:off x="8011711" y="2692823"/>
            <a:ext cx="579938" cy="523220"/>
          </a:xfrm>
          <a:prstGeom prst="rect">
            <a:avLst/>
          </a:prstGeom>
          <a:noFill/>
        </p:spPr>
        <p:txBody>
          <a:bodyPr wrap="square" rtlCol="0">
            <a:spAutoFit/>
          </a:bodyPr>
          <a:lstStyle/>
          <a:p>
            <a:r>
              <a:rPr lang="en-US" altLang="zh-CN" sz="2800" dirty="0" smtClean="0">
                <a:solidFill>
                  <a:schemeClr val="accent2"/>
                </a:solidFill>
                <a:latin typeface="Impact" panose="020B0806030902050204" pitchFamily="34" charset="0"/>
              </a:rPr>
              <a:t>02</a:t>
            </a:r>
            <a:endParaRPr lang="zh-CN" altLang="en-US" sz="2800" dirty="0">
              <a:solidFill>
                <a:schemeClr val="accent2"/>
              </a:solidFill>
              <a:latin typeface="Impact" panose="020B0806030902050204" pitchFamily="34" charset="0"/>
            </a:endParaRPr>
          </a:p>
        </p:txBody>
      </p:sp>
      <p:sp>
        <p:nvSpPr>
          <p:cNvPr id="16" name="文本框 69"/>
          <p:cNvSpPr txBox="1"/>
          <p:nvPr/>
        </p:nvSpPr>
        <p:spPr bwMode="auto">
          <a:xfrm flipH="1">
            <a:off x="8585503" y="5794797"/>
            <a:ext cx="3168517" cy="461665"/>
          </a:xfrm>
          <a:prstGeom prst="rect">
            <a:avLst/>
          </a:prstGeom>
          <a:noFill/>
        </p:spPr>
        <p:txBody>
          <a:bodyPr wrap="square">
            <a:spAutoFit/>
          </a:bodyPr>
          <a:lstStyle/>
          <a:p>
            <a:pPr marL="0" lvl="1" eaLnBrk="1" hangingPunct="1"/>
            <a:r>
              <a:rPr lang="zh-CN" altLang="en-US" sz="2400" dirty="0">
                <a:solidFill>
                  <a:schemeClr val="tx1">
                    <a:lumMod val="65000"/>
                    <a:lumOff val="35000"/>
                  </a:schemeClr>
                </a:solidFill>
                <a:latin typeface="+mn-ea"/>
                <a:ea typeface="+mn-ea"/>
              </a:rPr>
              <a:t>等等</a:t>
            </a:r>
            <a:r>
              <a:rPr lang="en-US" altLang="zh-CN" sz="2400" dirty="0">
                <a:solidFill>
                  <a:schemeClr val="tx1">
                    <a:lumMod val="65000"/>
                    <a:lumOff val="35000"/>
                  </a:schemeClr>
                </a:solidFill>
                <a:latin typeface="+mn-ea"/>
                <a:ea typeface="+mn-ea"/>
              </a:rPr>
              <a:t>…</a:t>
            </a:r>
          </a:p>
        </p:txBody>
      </p:sp>
      <p:sp>
        <p:nvSpPr>
          <p:cNvPr id="17" name="文本框 70"/>
          <p:cNvSpPr txBox="1"/>
          <p:nvPr/>
        </p:nvSpPr>
        <p:spPr>
          <a:xfrm flipH="1">
            <a:off x="8011711" y="5794797"/>
            <a:ext cx="579938" cy="523220"/>
          </a:xfrm>
          <a:prstGeom prst="rect">
            <a:avLst/>
          </a:prstGeom>
          <a:noFill/>
        </p:spPr>
        <p:txBody>
          <a:bodyPr wrap="square" rtlCol="0">
            <a:spAutoFit/>
          </a:bodyPr>
          <a:lstStyle/>
          <a:p>
            <a:r>
              <a:rPr lang="en-US" altLang="zh-CN" sz="2800" dirty="0" smtClean="0">
                <a:solidFill>
                  <a:schemeClr val="accent4"/>
                </a:solidFill>
                <a:latin typeface="Impact" panose="020B0806030902050204" pitchFamily="34" charset="0"/>
              </a:rPr>
              <a:t>04</a:t>
            </a:r>
            <a:endParaRPr lang="zh-CN" altLang="en-US" sz="2800" dirty="0">
              <a:solidFill>
                <a:schemeClr val="accent4"/>
              </a:solidFill>
              <a:latin typeface="Impact" panose="020B0806030902050204" pitchFamily="34" charset="0"/>
            </a:endParaRPr>
          </a:p>
        </p:txBody>
      </p:sp>
      <p:grpSp>
        <p:nvGrpSpPr>
          <p:cNvPr id="18" name="组合 17"/>
          <p:cNvGrpSpPr/>
          <p:nvPr/>
        </p:nvGrpSpPr>
        <p:grpSpPr>
          <a:xfrm>
            <a:off x="4167771" y="2829139"/>
            <a:ext cx="3848631" cy="3342427"/>
            <a:chOff x="3671636" y="1284747"/>
            <a:chExt cx="4855079" cy="4216498"/>
          </a:xfrm>
        </p:grpSpPr>
        <p:grpSp>
          <p:nvGrpSpPr>
            <p:cNvPr id="19" name="组合 18"/>
            <p:cNvGrpSpPr/>
            <p:nvPr/>
          </p:nvGrpSpPr>
          <p:grpSpPr>
            <a:xfrm>
              <a:off x="4305309" y="1641504"/>
              <a:ext cx="3587735" cy="3574992"/>
              <a:chOff x="4002442" y="1341792"/>
              <a:chExt cx="4187117" cy="4174417"/>
            </a:xfrm>
          </p:grpSpPr>
          <p:grpSp>
            <p:nvGrpSpPr>
              <p:cNvPr id="72" name="组合 71"/>
              <p:cNvGrpSpPr/>
              <p:nvPr/>
            </p:nvGrpSpPr>
            <p:grpSpPr>
              <a:xfrm>
                <a:off x="4002442" y="1341792"/>
                <a:ext cx="1990017" cy="1990017"/>
                <a:chOff x="3845536" y="1830658"/>
                <a:chExt cx="1990017" cy="1990017"/>
              </a:xfrm>
            </p:grpSpPr>
            <p:sp>
              <p:nvSpPr>
                <p:cNvPr id="85" name="圆角矩形 84"/>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圆角矩形 85"/>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a:off x="4280590" y="2265712"/>
                  <a:ext cx="1119909" cy="1119909"/>
                </a:xfrm>
                <a:prstGeom prst="roundRect">
                  <a:avLst>
                    <a:gd name="adj" fmla="val 0"/>
                  </a:avLst>
                </a:prstGeom>
                <a:solidFill>
                  <a:srgbClr val="FFC000"/>
                </a:solidFill>
                <a:ln>
                  <a:noFill/>
                </a:ln>
                <a:effectLst>
                  <a:innerShdw dist="1270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6199542" y="1341792"/>
                <a:ext cx="1990017" cy="1990017"/>
                <a:chOff x="3845536" y="1830658"/>
                <a:chExt cx="1990017" cy="1990017"/>
              </a:xfrm>
            </p:grpSpPr>
            <p:sp>
              <p:nvSpPr>
                <p:cNvPr id="82" name="圆角矩形 81"/>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4280590" y="2265712"/>
                  <a:ext cx="1119909" cy="1119909"/>
                </a:xfrm>
                <a:prstGeom prst="roundRect">
                  <a:avLst>
                    <a:gd name="adj" fmla="val 0"/>
                  </a:avLst>
                </a:prstGeom>
                <a:solidFill>
                  <a:srgbClr val="C00000"/>
                </a:solidFill>
                <a:ln>
                  <a:noFill/>
                </a:ln>
                <a:effectLst>
                  <a:innerShdw dist="1270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4002442" y="3526192"/>
                <a:ext cx="1990017" cy="1990017"/>
                <a:chOff x="3845536" y="1830658"/>
                <a:chExt cx="1990017" cy="1990017"/>
              </a:xfrm>
            </p:grpSpPr>
            <p:sp>
              <p:nvSpPr>
                <p:cNvPr id="79" name="圆角矩形 78"/>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4280590" y="2265712"/>
                  <a:ext cx="1119909" cy="1119909"/>
                </a:xfrm>
                <a:prstGeom prst="roundRect">
                  <a:avLst>
                    <a:gd name="adj" fmla="val 0"/>
                  </a:avLst>
                </a:prstGeom>
                <a:solidFill>
                  <a:srgbClr val="A1C921"/>
                </a:solidFill>
                <a:ln>
                  <a:noFill/>
                </a:ln>
                <a:effectLst>
                  <a:innerShdw dist="1270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6199542" y="3526192"/>
                <a:ext cx="1990017" cy="1990017"/>
                <a:chOff x="3845536" y="1830658"/>
                <a:chExt cx="1990017" cy="1990017"/>
              </a:xfrm>
            </p:grpSpPr>
            <p:sp>
              <p:nvSpPr>
                <p:cNvPr id="76" name="圆角矩形 75"/>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4280590" y="2265712"/>
                  <a:ext cx="1119909" cy="1119909"/>
                </a:xfrm>
                <a:prstGeom prst="roundRect">
                  <a:avLst>
                    <a:gd name="adj" fmla="val 0"/>
                  </a:avLst>
                </a:prstGeom>
                <a:solidFill>
                  <a:srgbClr val="960096"/>
                </a:solidFill>
                <a:ln>
                  <a:noFill/>
                </a:ln>
                <a:effectLst>
                  <a:innerShdw dist="1270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 name="组合 19"/>
            <p:cNvGrpSpPr/>
            <p:nvPr/>
          </p:nvGrpSpPr>
          <p:grpSpPr>
            <a:xfrm>
              <a:off x="3671636" y="1284747"/>
              <a:ext cx="344232" cy="344053"/>
              <a:chOff x="3845536" y="1830658"/>
              <a:chExt cx="1990017" cy="1990017"/>
            </a:xfrm>
          </p:grpSpPr>
          <p:sp>
            <p:nvSpPr>
              <p:cNvPr id="69"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25"/>
              <p:cNvSpPr/>
              <p:nvPr/>
            </p:nvSpPr>
            <p:spPr>
              <a:xfrm>
                <a:off x="4331496" y="2316618"/>
                <a:ext cx="1018097" cy="1018097"/>
              </a:xfrm>
              <a:prstGeom prst="ellipse">
                <a:avLst/>
              </a:prstGeom>
              <a:ln>
                <a:noFill/>
              </a:ln>
              <a:effectLst>
                <a:innerShdw dist="381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8182483" y="1284747"/>
              <a:ext cx="344232" cy="344053"/>
              <a:chOff x="3845536" y="1830658"/>
              <a:chExt cx="1990017" cy="1990017"/>
            </a:xfrm>
          </p:grpSpPr>
          <p:sp>
            <p:nvSpPr>
              <p:cNvPr id="66"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25"/>
              <p:cNvSpPr/>
              <p:nvPr/>
            </p:nvSpPr>
            <p:spPr>
              <a:xfrm>
                <a:off x="4331496" y="2316618"/>
                <a:ext cx="1018097" cy="1018097"/>
              </a:xfrm>
              <a:prstGeom prst="ellipse">
                <a:avLst/>
              </a:prstGeom>
              <a:solidFill>
                <a:schemeClr val="accent2"/>
              </a:solidFill>
              <a:ln>
                <a:noFill/>
              </a:ln>
              <a:effectLst>
                <a:innerShdw dist="381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671636" y="5157192"/>
              <a:ext cx="344232" cy="344053"/>
              <a:chOff x="3845536" y="1830658"/>
              <a:chExt cx="1990017" cy="1990017"/>
            </a:xfrm>
          </p:grpSpPr>
          <p:sp>
            <p:nvSpPr>
              <p:cNvPr id="63"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25"/>
              <p:cNvSpPr/>
              <p:nvPr/>
            </p:nvSpPr>
            <p:spPr>
              <a:xfrm>
                <a:off x="4539901" y="2439625"/>
                <a:ext cx="1018094" cy="1018095"/>
              </a:xfrm>
              <a:prstGeom prst="ellipse">
                <a:avLst/>
              </a:prstGeom>
              <a:solidFill>
                <a:schemeClr val="accent3"/>
              </a:solidFill>
              <a:ln>
                <a:noFill/>
              </a:ln>
              <a:effectLst>
                <a:innerShdw dist="381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8182483" y="5085184"/>
              <a:ext cx="344232" cy="344053"/>
              <a:chOff x="3845536" y="1830658"/>
              <a:chExt cx="1990017" cy="1990017"/>
            </a:xfrm>
          </p:grpSpPr>
          <p:sp>
            <p:nvSpPr>
              <p:cNvPr id="60"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25"/>
              <p:cNvSpPr/>
              <p:nvPr/>
            </p:nvSpPr>
            <p:spPr>
              <a:xfrm>
                <a:off x="4331496" y="2316618"/>
                <a:ext cx="1018097" cy="1018097"/>
              </a:xfrm>
              <a:prstGeom prst="ellipse">
                <a:avLst/>
              </a:prstGeom>
              <a:solidFill>
                <a:srgbClr val="7B448E"/>
              </a:solidFill>
              <a:ln>
                <a:noFill/>
              </a:ln>
              <a:effectLst>
                <a:innerShdw dist="381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928951" y="2325974"/>
              <a:ext cx="485282" cy="402655"/>
              <a:chOff x="3132963" y="3140191"/>
              <a:chExt cx="645573" cy="535933"/>
            </a:xfrm>
            <a:solidFill>
              <a:schemeClr val="bg1"/>
            </a:solidFill>
          </p:grpSpPr>
          <p:sp>
            <p:nvSpPr>
              <p:cNvPr id="54"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5"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6"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7"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8"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9"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5" name="组合 24"/>
            <p:cNvGrpSpPr/>
            <p:nvPr/>
          </p:nvGrpSpPr>
          <p:grpSpPr>
            <a:xfrm>
              <a:off x="6821872" y="2292508"/>
              <a:ext cx="460599" cy="469584"/>
              <a:chOff x="5700126" y="3099646"/>
              <a:chExt cx="612739" cy="625016"/>
            </a:xfrm>
            <a:solidFill>
              <a:schemeClr val="bg1"/>
            </a:solidFill>
          </p:grpSpPr>
          <p:sp>
            <p:nvSpPr>
              <p:cNvPr id="45" name="Freeform 268"/>
              <p:cNvSpPr>
                <a:spLocks/>
              </p:cNvSpPr>
              <p:nvPr/>
            </p:nvSpPr>
            <p:spPr bwMode="auto">
              <a:xfrm>
                <a:off x="6173813" y="3099646"/>
                <a:ext cx="81089" cy="89084"/>
              </a:xfrm>
              <a:custGeom>
                <a:avLst/>
                <a:gdLst>
                  <a:gd name="T0" fmla="*/ 17 w 120"/>
                  <a:gd name="T1" fmla="*/ 87 h 132"/>
                  <a:gd name="T2" fmla="*/ 61 w 120"/>
                  <a:gd name="T3" fmla="*/ 132 h 132"/>
                  <a:gd name="T4" fmla="*/ 104 w 120"/>
                  <a:gd name="T5" fmla="*/ 87 h 132"/>
                  <a:gd name="T6" fmla="*/ 118 w 120"/>
                  <a:gd name="T7" fmla="*/ 72 h 132"/>
                  <a:gd name="T8" fmla="*/ 111 w 120"/>
                  <a:gd name="T9" fmla="*/ 51 h 132"/>
                  <a:gd name="T10" fmla="*/ 60 w 120"/>
                  <a:gd name="T11" fmla="*/ 0 h 132"/>
                  <a:gd name="T12" fmla="*/ 10 w 120"/>
                  <a:gd name="T13" fmla="*/ 51 h 132"/>
                  <a:gd name="T14" fmla="*/ 3 w 120"/>
                  <a:gd name="T15" fmla="*/ 72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1" y="132"/>
                    </a:cubicBezTo>
                    <a:cubicBezTo>
                      <a:pt x="80" y="132"/>
                      <a:pt x="96" y="110"/>
                      <a:pt x="104" y="87"/>
                    </a:cubicBezTo>
                    <a:cubicBezTo>
                      <a:pt x="110" y="86"/>
                      <a:pt x="115" y="81"/>
                      <a:pt x="118" y="72"/>
                    </a:cubicBezTo>
                    <a:cubicBezTo>
                      <a:pt x="120" y="63"/>
                      <a:pt x="117" y="53"/>
                      <a:pt x="111" y="51"/>
                    </a:cubicBezTo>
                    <a:cubicBezTo>
                      <a:pt x="109" y="22"/>
                      <a:pt x="87" y="0"/>
                      <a:pt x="60" y="0"/>
                    </a:cubicBezTo>
                    <a:cubicBezTo>
                      <a:pt x="33" y="0"/>
                      <a:pt x="12" y="22"/>
                      <a:pt x="10" y="51"/>
                    </a:cubicBezTo>
                    <a:cubicBezTo>
                      <a:pt x="3" y="53"/>
                      <a:pt x="0" y="63"/>
                      <a:pt x="3" y="72"/>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6" name="Freeform 269"/>
              <p:cNvSpPr>
                <a:spLocks/>
              </p:cNvSpPr>
              <p:nvPr/>
            </p:nvSpPr>
            <p:spPr bwMode="auto">
              <a:xfrm>
                <a:off x="6150115" y="3184733"/>
                <a:ext cx="128201" cy="479683"/>
              </a:xfrm>
              <a:custGeom>
                <a:avLst/>
                <a:gdLst>
                  <a:gd name="T0" fmla="*/ 41 w 190"/>
                  <a:gd name="T1" fmla="*/ 156 h 711"/>
                  <a:gd name="T2" fmla="*/ 41 w 190"/>
                  <a:gd name="T3" fmla="*/ 711 h 711"/>
                  <a:gd name="T4" fmla="*/ 150 w 190"/>
                  <a:gd name="T5" fmla="*/ 711 h 711"/>
                  <a:gd name="T6" fmla="*/ 150 w 190"/>
                  <a:gd name="T7" fmla="*/ 156 h 711"/>
                  <a:gd name="T8" fmla="*/ 189 w 190"/>
                  <a:gd name="T9" fmla="*/ 144 h 711"/>
                  <a:gd name="T10" fmla="*/ 190 w 190"/>
                  <a:gd name="T11" fmla="*/ 144 h 711"/>
                  <a:gd name="T12" fmla="*/ 189 w 190"/>
                  <a:gd name="T13" fmla="*/ 45 h 711"/>
                  <a:gd name="T14" fmla="*/ 147 w 190"/>
                  <a:gd name="T15" fmla="*/ 0 h 711"/>
                  <a:gd name="T16" fmla="*/ 106 w 190"/>
                  <a:gd name="T17" fmla="*/ 68 h 711"/>
                  <a:gd name="T18" fmla="*/ 101 w 190"/>
                  <a:gd name="T19" fmla="*/ 37 h 711"/>
                  <a:gd name="T20" fmla="*/ 107 w 190"/>
                  <a:gd name="T21" fmla="*/ 27 h 711"/>
                  <a:gd name="T22" fmla="*/ 95 w 190"/>
                  <a:gd name="T23" fmla="*/ 16 h 711"/>
                  <a:gd name="T24" fmla="*/ 83 w 190"/>
                  <a:gd name="T25" fmla="*/ 27 h 711"/>
                  <a:gd name="T26" fmla="*/ 89 w 190"/>
                  <a:gd name="T27" fmla="*/ 37 h 711"/>
                  <a:gd name="T28" fmla="*/ 84 w 190"/>
                  <a:gd name="T29" fmla="*/ 68 h 711"/>
                  <a:gd name="T30" fmla="*/ 44 w 190"/>
                  <a:gd name="T31" fmla="*/ 0 h 711"/>
                  <a:gd name="T32" fmla="*/ 1 w 190"/>
                  <a:gd name="T33" fmla="*/ 45 h 711"/>
                  <a:gd name="T34" fmla="*/ 0 w 190"/>
                  <a:gd name="T35" fmla="*/ 45 h 711"/>
                  <a:gd name="T36" fmla="*/ 0 w 190"/>
                  <a:gd name="T37" fmla="*/ 144 h 711"/>
                  <a:gd name="T38" fmla="*/ 1 w 190"/>
                  <a:gd name="T39" fmla="*/ 144 h 711"/>
                  <a:gd name="T40" fmla="*/ 41 w 190"/>
                  <a:gd name="T41" fmla="*/ 156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711">
                    <a:moveTo>
                      <a:pt x="41" y="156"/>
                    </a:moveTo>
                    <a:cubicBezTo>
                      <a:pt x="41" y="711"/>
                      <a:pt x="41" y="711"/>
                      <a:pt x="41" y="711"/>
                    </a:cubicBezTo>
                    <a:cubicBezTo>
                      <a:pt x="150" y="711"/>
                      <a:pt x="150" y="711"/>
                      <a:pt x="150" y="711"/>
                    </a:cubicBezTo>
                    <a:cubicBezTo>
                      <a:pt x="150" y="156"/>
                      <a:pt x="150" y="156"/>
                      <a:pt x="150" y="156"/>
                    </a:cubicBezTo>
                    <a:cubicBezTo>
                      <a:pt x="172" y="153"/>
                      <a:pt x="187" y="149"/>
                      <a:pt x="189" y="144"/>
                    </a:cubicBezTo>
                    <a:cubicBezTo>
                      <a:pt x="190" y="144"/>
                      <a:pt x="190" y="144"/>
                      <a:pt x="190" y="144"/>
                    </a:cubicBezTo>
                    <a:cubicBezTo>
                      <a:pt x="189" y="45"/>
                      <a:pt x="189" y="45"/>
                      <a:pt x="189" y="45"/>
                    </a:cubicBezTo>
                    <a:cubicBezTo>
                      <a:pt x="186" y="26"/>
                      <a:pt x="170" y="10"/>
                      <a:pt x="147" y="0"/>
                    </a:cubicBezTo>
                    <a:cubicBezTo>
                      <a:pt x="106" y="68"/>
                      <a:pt x="106" y="68"/>
                      <a:pt x="106" y="68"/>
                    </a:cubicBezTo>
                    <a:cubicBezTo>
                      <a:pt x="101" y="37"/>
                      <a:pt x="101" y="37"/>
                      <a:pt x="101" y="37"/>
                    </a:cubicBezTo>
                    <a:cubicBezTo>
                      <a:pt x="104" y="35"/>
                      <a:pt x="107" y="32"/>
                      <a:pt x="107" y="27"/>
                    </a:cubicBezTo>
                    <a:cubicBezTo>
                      <a:pt x="107" y="21"/>
                      <a:pt x="101" y="16"/>
                      <a:pt x="95" y="16"/>
                    </a:cubicBezTo>
                    <a:cubicBezTo>
                      <a:pt x="89" y="16"/>
                      <a:pt x="83" y="21"/>
                      <a:pt x="83" y="27"/>
                    </a:cubicBezTo>
                    <a:cubicBezTo>
                      <a:pt x="83" y="32"/>
                      <a:pt x="86" y="35"/>
                      <a:pt x="89" y="37"/>
                    </a:cubicBezTo>
                    <a:cubicBezTo>
                      <a:pt x="84" y="68"/>
                      <a:pt x="84" y="68"/>
                      <a:pt x="84" y="68"/>
                    </a:cubicBezTo>
                    <a:cubicBezTo>
                      <a:pt x="44" y="0"/>
                      <a:pt x="44" y="0"/>
                      <a:pt x="44" y="0"/>
                    </a:cubicBezTo>
                    <a:cubicBezTo>
                      <a:pt x="21" y="10"/>
                      <a:pt x="5" y="26"/>
                      <a:pt x="1" y="45"/>
                    </a:cubicBezTo>
                    <a:cubicBezTo>
                      <a:pt x="0" y="45"/>
                      <a:pt x="0" y="45"/>
                      <a:pt x="0" y="45"/>
                    </a:cubicBezTo>
                    <a:cubicBezTo>
                      <a:pt x="0" y="144"/>
                      <a:pt x="0" y="144"/>
                      <a:pt x="0" y="144"/>
                    </a:cubicBezTo>
                    <a:cubicBezTo>
                      <a:pt x="1" y="144"/>
                      <a:pt x="1" y="144"/>
                      <a:pt x="1" y="144"/>
                    </a:cubicBezTo>
                    <a:cubicBezTo>
                      <a:pt x="4" y="149"/>
                      <a:pt x="19" y="153"/>
                      <a:pt x="41"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7" name="Freeform 270"/>
              <p:cNvSpPr>
                <a:spLocks/>
              </p:cNvSpPr>
              <p:nvPr/>
            </p:nvSpPr>
            <p:spPr bwMode="auto">
              <a:xfrm>
                <a:off x="6051037" y="3188159"/>
                <a:ext cx="80804" cy="89084"/>
              </a:xfrm>
              <a:custGeom>
                <a:avLst/>
                <a:gdLst>
                  <a:gd name="T0" fmla="*/ 16 w 120"/>
                  <a:gd name="T1" fmla="*/ 87 h 132"/>
                  <a:gd name="T2" fmla="*/ 61 w 120"/>
                  <a:gd name="T3" fmla="*/ 132 h 132"/>
                  <a:gd name="T4" fmla="*/ 104 w 120"/>
                  <a:gd name="T5" fmla="*/ 87 h 132"/>
                  <a:gd name="T6" fmla="*/ 117 w 120"/>
                  <a:gd name="T7" fmla="*/ 73 h 132"/>
                  <a:gd name="T8" fmla="*/ 110 w 120"/>
                  <a:gd name="T9" fmla="*/ 51 h 132"/>
                  <a:gd name="T10" fmla="*/ 60 w 120"/>
                  <a:gd name="T11" fmla="*/ 0 h 132"/>
                  <a:gd name="T12" fmla="*/ 10 w 120"/>
                  <a:gd name="T13" fmla="*/ 51 h 132"/>
                  <a:gd name="T14" fmla="*/ 3 w 120"/>
                  <a:gd name="T15" fmla="*/ 73 h 132"/>
                  <a:gd name="T16" fmla="*/ 16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6" y="87"/>
                    </a:moveTo>
                    <a:cubicBezTo>
                      <a:pt x="26" y="110"/>
                      <a:pt x="42" y="132"/>
                      <a:pt x="61" y="132"/>
                    </a:cubicBezTo>
                    <a:cubicBezTo>
                      <a:pt x="80" y="132"/>
                      <a:pt x="96" y="110"/>
                      <a:pt x="104" y="87"/>
                    </a:cubicBezTo>
                    <a:cubicBezTo>
                      <a:pt x="110" y="87"/>
                      <a:pt x="115" y="81"/>
                      <a:pt x="117" y="73"/>
                    </a:cubicBezTo>
                    <a:cubicBezTo>
                      <a:pt x="120" y="63"/>
                      <a:pt x="117" y="53"/>
                      <a:pt x="110" y="51"/>
                    </a:cubicBezTo>
                    <a:cubicBezTo>
                      <a:pt x="109" y="23"/>
                      <a:pt x="87" y="0"/>
                      <a:pt x="60" y="0"/>
                    </a:cubicBezTo>
                    <a:cubicBezTo>
                      <a:pt x="33" y="0"/>
                      <a:pt x="11" y="23"/>
                      <a:pt x="10" y="51"/>
                    </a:cubicBezTo>
                    <a:cubicBezTo>
                      <a:pt x="3" y="53"/>
                      <a:pt x="0" y="63"/>
                      <a:pt x="3" y="73"/>
                    </a:cubicBezTo>
                    <a:cubicBezTo>
                      <a:pt x="5" y="81"/>
                      <a:pt x="11" y="87"/>
                      <a:pt x="16"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8" name="Freeform 271"/>
              <p:cNvSpPr>
                <a:spLocks/>
              </p:cNvSpPr>
              <p:nvPr/>
            </p:nvSpPr>
            <p:spPr bwMode="auto">
              <a:xfrm>
                <a:off x="6027338" y="3273246"/>
                <a:ext cx="128201" cy="391170"/>
              </a:xfrm>
              <a:custGeom>
                <a:avLst/>
                <a:gdLst>
                  <a:gd name="T0" fmla="*/ 49 w 190"/>
                  <a:gd name="T1" fmla="*/ 157 h 580"/>
                  <a:gd name="T2" fmla="*/ 39 w 190"/>
                  <a:gd name="T3" fmla="*/ 157 h 580"/>
                  <a:gd name="T4" fmla="*/ 39 w 190"/>
                  <a:gd name="T5" fmla="*/ 580 h 580"/>
                  <a:gd name="T6" fmla="*/ 148 w 190"/>
                  <a:gd name="T7" fmla="*/ 580 h 580"/>
                  <a:gd name="T8" fmla="*/ 148 w 190"/>
                  <a:gd name="T9" fmla="*/ 157 h 580"/>
                  <a:gd name="T10" fmla="*/ 141 w 190"/>
                  <a:gd name="T11" fmla="*/ 157 h 580"/>
                  <a:gd name="T12" fmla="*/ 189 w 190"/>
                  <a:gd name="T13" fmla="*/ 145 h 580"/>
                  <a:gd name="T14" fmla="*/ 190 w 190"/>
                  <a:gd name="T15" fmla="*/ 145 h 580"/>
                  <a:gd name="T16" fmla="*/ 189 w 190"/>
                  <a:gd name="T17" fmla="*/ 45 h 580"/>
                  <a:gd name="T18" fmla="*/ 146 w 190"/>
                  <a:gd name="T19" fmla="*/ 0 h 580"/>
                  <a:gd name="T20" fmla="*/ 106 w 190"/>
                  <a:gd name="T21" fmla="*/ 68 h 580"/>
                  <a:gd name="T22" fmla="*/ 101 w 190"/>
                  <a:gd name="T23" fmla="*/ 38 h 580"/>
                  <a:gd name="T24" fmla="*/ 106 w 190"/>
                  <a:gd name="T25" fmla="*/ 28 h 580"/>
                  <a:gd name="T26" fmla="*/ 95 w 190"/>
                  <a:gd name="T27" fmla="*/ 16 h 580"/>
                  <a:gd name="T28" fmla="*/ 83 w 190"/>
                  <a:gd name="T29" fmla="*/ 28 h 580"/>
                  <a:gd name="T30" fmla="*/ 89 w 190"/>
                  <a:gd name="T31" fmla="*/ 38 h 580"/>
                  <a:gd name="T32" fmla="*/ 84 w 190"/>
                  <a:gd name="T33" fmla="*/ 68 h 580"/>
                  <a:gd name="T34" fmla="*/ 43 w 190"/>
                  <a:gd name="T35" fmla="*/ 0 h 580"/>
                  <a:gd name="T36" fmla="*/ 1 w 190"/>
                  <a:gd name="T37" fmla="*/ 45 h 580"/>
                  <a:gd name="T38" fmla="*/ 0 w 190"/>
                  <a:gd name="T39" fmla="*/ 45 h 580"/>
                  <a:gd name="T40" fmla="*/ 0 w 190"/>
                  <a:gd name="T41" fmla="*/ 145 h 580"/>
                  <a:gd name="T42" fmla="*/ 1 w 190"/>
                  <a:gd name="T43" fmla="*/ 145 h 580"/>
                  <a:gd name="T44" fmla="*/ 49 w 190"/>
                  <a:gd name="T45" fmla="*/ 15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0" h="580">
                    <a:moveTo>
                      <a:pt x="49" y="157"/>
                    </a:moveTo>
                    <a:cubicBezTo>
                      <a:pt x="39" y="157"/>
                      <a:pt x="39" y="157"/>
                      <a:pt x="39" y="157"/>
                    </a:cubicBezTo>
                    <a:cubicBezTo>
                      <a:pt x="39" y="580"/>
                      <a:pt x="39" y="580"/>
                      <a:pt x="39" y="580"/>
                    </a:cubicBezTo>
                    <a:cubicBezTo>
                      <a:pt x="148" y="580"/>
                      <a:pt x="148" y="580"/>
                      <a:pt x="148" y="580"/>
                    </a:cubicBezTo>
                    <a:cubicBezTo>
                      <a:pt x="148" y="157"/>
                      <a:pt x="148" y="157"/>
                      <a:pt x="148" y="157"/>
                    </a:cubicBezTo>
                    <a:cubicBezTo>
                      <a:pt x="141" y="157"/>
                      <a:pt x="141" y="157"/>
                      <a:pt x="141" y="157"/>
                    </a:cubicBezTo>
                    <a:cubicBezTo>
                      <a:pt x="168" y="155"/>
                      <a:pt x="186" y="150"/>
                      <a:pt x="189" y="145"/>
                    </a:cubicBezTo>
                    <a:cubicBezTo>
                      <a:pt x="190" y="145"/>
                      <a:pt x="190" y="145"/>
                      <a:pt x="190" y="145"/>
                    </a:cubicBezTo>
                    <a:cubicBezTo>
                      <a:pt x="189" y="45"/>
                      <a:pt x="189" y="45"/>
                      <a:pt x="189" y="45"/>
                    </a:cubicBezTo>
                    <a:cubicBezTo>
                      <a:pt x="185" y="26"/>
                      <a:pt x="169" y="10"/>
                      <a:pt x="146" y="0"/>
                    </a:cubicBezTo>
                    <a:cubicBezTo>
                      <a:pt x="106" y="68"/>
                      <a:pt x="106" y="68"/>
                      <a:pt x="106" y="68"/>
                    </a:cubicBezTo>
                    <a:cubicBezTo>
                      <a:pt x="101" y="38"/>
                      <a:pt x="101" y="38"/>
                      <a:pt x="101" y="38"/>
                    </a:cubicBezTo>
                    <a:cubicBezTo>
                      <a:pt x="104" y="36"/>
                      <a:pt x="106" y="32"/>
                      <a:pt x="106" y="28"/>
                    </a:cubicBezTo>
                    <a:cubicBezTo>
                      <a:pt x="106" y="21"/>
                      <a:pt x="101" y="16"/>
                      <a:pt x="95" y="16"/>
                    </a:cubicBezTo>
                    <a:cubicBezTo>
                      <a:pt x="88" y="16"/>
                      <a:pt x="83" y="21"/>
                      <a:pt x="83" y="28"/>
                    </a:cubicBezTo>
                    <a:cubicBezTo>
                      <a:pt x="83" y="32"/>
                      <a:pt x="85" y="36"/>
                      <a:pt x="89" y="38"/>
                    </a:cubicBezTo>
                    <a:cubicBezTo>
                      <a:pt x="84" y="68"/>
                      <a:pt x="84" y="68"/>
                      <a:pt x="84" y="68"/>
                    </a:cubicBezTo>
                    <a:cubicBezTo>
                      <a:pt x="43" y="0"/>
                      <a:pt x="43" y="0"/>
                      <a:pt x="43" y="0"/>
                    </a:cubicBezTo>
                    <a:cubicBezTo>
                      <a:pt x="20" y="10"/>
                      <a:pt x="4" y="26"/>
                      <a:pt x="1" y="45"/>
                    </a:cubicBezTo>
                    <a:cubicBezTo>
                      <a:pt x="0" y="45"/>
                      <a:pt x="0" y="45"/>
                      <a:pt x="0" y="45"/>
                    </a:cubicBezTo>
                    <a:cubicBezTo>
                      <a:pt x="0" y="145"/>
                      <a:pt x="0" y="145"/>
                      <a:pt x="0" y="145"/>
                    </a:cubicBezTo>
                    <a:cubicBezTo>
                      <a:pt x="1" y="145"/>
                      <a:pt x="1" y="145"/>
                      <a:pt x="1" y="145"/>
                    </a:cubicBezTo>
                    <a:cubicBezTo>
                      <a:pt x="4" y="150"/>
                      <a:pt x="22" y="155"/>
                      <a:pt x="49"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9" name="Freeform 272"/>
              <p:cNvSpPr>
                <a:spLocks/>
              </p:cNvSpPr>
              <p:nvPr/>
            </p:nvSpPr>
            <p:spPr bwMode="auto">
              <a:xfrm>
                <a:off x="5913414" y="3249548"/>
                <a:ext cx="80804" cy="89084"/>
              </a:xfrm>
              <a:custGeom>
                <a:avLst/>
                <a:gdLst>
                  <a:gd name="T0" fmla="*/ 17 w 120"/>
                  <a:gd name="T1" fmla="*/ 87 h 132"/>
                  <a:gd name="T2" fmla="*/ 62 w 120"/>
                  <a:gd name="T3" fmla="*/ 132 h 132"/>
                  <a:gd name="T4" fmla="*/ 105 w 120"/>
                  <a:gd name="T5" fmla="*/ 87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2" y="132"/>
                    </a:cubicBezTo>
                    <a:cubicBezTo>
                      <a:pt x="80" y="132"/>
                      <a:pt x="96" y="110"/>
                      <a:pt x="105" y="87"/>
                    </a:cubicBezTo>
                    <a:cubicBezTo>
                      <a:pt x="110" y="87"/>
                      <a:pt x="116" y="81"/>
                      <a:pt x="118" y="73"/>
                    </a:cubicBezTo>
                    <a:cubicBezTo>
                      <a:pt x="120" y="63"/>
                      <a:pt x="117" y="53"/>
                      <a:pt x="111" y="51"/>
                    </a:cubicBezTo>
                    <a:cubicBezTo>
                      <a:pt x="109" y="23"/>
                      <a:pt x="87" y="0"/>
                      <a:pt x="60" y="0"/>
                    </a:cubicBezTo>
                    <a:cubicBezTo>
                      <a:pt x="34" y="0"/>
                      <a:pt x="12" y="23"/>
                      <a:pt x="10" y="51"/>
                    </a:cubicBezTo>
                    <a:cubicBezTo>
                      <a:pt x="4" y="53"/>
                      <a:pt x="0" y="63"/>
                      <a:pt x="3" y="73"/>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0" name="Freeform 273"/>
              <p:cNvSpPr>
                <a:spLocks/>
              </p:cNvSpPr>
              <p:nvPr/>
            </p:nvSpPr>
            <p:spPr bwMode="auto">
              <a:xfrm>
                <a:off x="5890572" y="3334634"/>
                <a:ext cx="127345" cy="329782"/>
              </a:xfrm>
              <a:custGeom>
                <a:avLst/>
                <a:gdLst>
                  <a:gd name="T0" fmla="*/ 46 w 189"/>
                  <a:gd name="T1" fmla="*/ 157 h 489"/>
                  <a:gd name="T2" fmla="*/ 46 w 189"/>
                  <a:gd name="T3" fmla="*/ 489 h 489"/>
                  <a:gd name="T4" fmla="*/ 154 w 189"/>
                  <a:gd name="T5" fmla="*/ 489 h 489"/>
                  <a:gd name="T6" fmla="*/ 154 w 189"/>
                  <a:gd name="T7" fmla="*/ 156 h 489"/>
                  <a:gd name="T8" fmla="*/ 189 w 189"/>
                  <a:gd name="T9" fmla="*/ 145 h 489"/>
                  <a:gd name="T10" fmla="*/ 189 w 189"/>
                  <a:gd name="T11" fmla="*/ 145 h 489"/>
                  <a:gd name="T12" fmla="*/ 188 w 189"/>
                  <a:gd name="T13" fmla="*/ 45 h 489"/>
                  <a:gd name="T14" fmla="*/ 146 w 189"/>
                  <a:gd name="T15" fmla="*/ 0 h 489"/>
                  <a:gd name="T16" fmla="*/ 105 w 189"/>
                  <a:gd name="T17" fmla="*/ 68 h 489"/>
                  <a:gd name="T18" fmla="*/ 100 w 189"/>
                  <a:gd name="T19" fmla="*/ 38 h 489"/>
                  <a:gd name="T20" fmla="*/ 106 w 189"/>
                  <a:gd name="T21" fmla="*/ 28 h 489"/>
                  <a:gd name="T22" fmla="*/ 94 w 189"/>
                  <a:gd name="T23" fmla="*/ 16 h 489"/>
                  <a:gd name="T24" fmla="*/ 82 w 189"/>
                  <a:gd name="T25" fmla="*/ 28 h 489"/>
                  <a:gd name="T26" fmla="*/ 88 w 189"/>
                  <a:gd name="T27" fmla="*/ 38 h 489"/>
                  <a:gd name="T28" fmla="*/ 83 w 189"/>
                  <a:gd name="T29" fmla="*/ 68 h 489"/>
                  <a:gd name="T30" fmla="*/ 43 w 189"/>
                  <a:gd name="T31" fmla="*/ 0 h 489"/>
                  <a:gd name="T32" fmla="*/ 0 w 189"/>
                  <a:gd name="T33" fmla="*/ 45 h 489"/>
                  <a:gd name="T34" fmla="*/ 0 w 189"/>
                  <a:gd name="T35" fmla="*/ 45 h 489"/>
                  <a:gd name="T36" fmla="*/ 0 w 189"/>
                  <a:gd name="T37" fmla="*/ 145 h 489"/>
                  <a:gd name="T38" fmla="*/ 0 w 189"/>
                  <a:gd name="T39" fmla="*/ 145 h 489"/>
                  <a:gd name="T40" fmla="*/ 46 w 189"/>
                  <a:gd name="T41" fmla="*/ 15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489">
                    <a:moveTo>
                      <a:pt x="46" y="157"/>
                    </a:moveTo>
                    <a:cubicBezTo>
                      <a:pt x="46" y="489"/>
                      <a:pt x="46" y="489"/>
                      <a:pt x="46" y="489"/>
                    </a:cubicBezTo>
                    <a:cubicBezTo>
                      <a:pt x="154" y="489"/>
                      <a:pt x="154" y="489"/>
                      <a:pt x="154" y="489"/>
                    </a:cubicBezTo>
                    <a:cubicBezTo>
                      <a:pt x="154" y="156"/>
                      <a:pt x="154" y="156"/>
                      <a:pt x="154" y="156"/>
                    </a:cubicBezTo>
                    <a:cubicBezTo>
                      <a:pt x="173" y="153"/>
                      <a:pt x="186" y="149"/>
                      <a:pt x="189" y="145"/>
                    </a:cubicBezTo>
                    <a:cubicBezTo>
                      <a:pt x="189" y="145"/>
                      <a:pt x="189" y="145"/>
                      <a:pt x="189" y="145"/>
                    </a:cubicBezTo>
                    <a:cubicBezTo>
                      <a:pt x="188" y="45"/>
                      <a:pt x="188" y="45"/>
                      <a:pt x="188" y="45"/>
                    </a:cubicBezTo>
                    <a:cubicBezTo>
                      <a:pt x="185" y="26"/>
                      <a:pt x="169" y="10"/>
                      <a:pt x="146" y="0"/>
                    </a:cubicBezTo>
                    <a:cubicBezTo>
                      <a:pt x="105" y="68"/>
                      <a:pt x="105" y="68"/>
                      <a:pt x="105" y="68"/>
                    </a:cubicBezTo>
                    <a:cubicBezTo>
                      <a:pt x="100" y="38"/>
                      <a:pt x="100" y="38"/>
                      <a:pt x="100" y="38"/>
                    </a:cubicBezTo>
                    <a:cubicBezTo>
                      <a:pt x="104" y="36"/>
                      <a:pt x="106" y="32"/>
                      <a:pt x="106" y="28"/>
                    </a:cubicBezTo>
                    <a:cubicBezTo>
                      <a:pt x="106" y="21"/>
                      <a:pt x="101" y="16"/>
                      <a:pt x="94" y="16"/>
                    </a:cubicBezTo>
                    <a:cubicBezTo>
                      <a:pt x="88" y="16"/>
                      <a:pt x="82" y="21"/>
                      <a:pt x="82" y="28"/>
                    </a:cubicBezTo>
                    <a:cubicBezTo>
                      <a:pt x="82" y="32"/>
                      <a:pt x="85" y="36"/>
                      <a:pt x="88" y="38"/>
                    </a:cubicBezTo>
                    <a:cubicBezTo>
                      <a:pt x="83" y="68"/>
                      <a:pt x="83" y="68"/>
                      <a:pt x="83" y="68"/>
                    </a:cubicBezTo>
                    <a:cubicBezTo>
                      <a:pt x="43" y="0"/>
                      <a:pt x="43" y="0"/>
                      <a:pt x="43" y="0"/>
                    </a:cubicBezTo>
                    <a:cubicBezTo>
                      <a:pt x="20" y="10"/>
                      <a:pt x="4" y="26"/>
                      <a:pt x="0" y="45"/>
                    </a:cubicBezTo>
                    <a:cubicBezTo>
                      <a:pt x="0" y="45"/>
                      <a:pt x="0" y="45"/>
                      <a:pt x="0" y="45"/>
                    </a:cubicBezTo>
                    <a:cubicBezTo>
                      <a:pt x="0" y="145"/>
                      <a:pt x="0" y="145"/>
                      <a:pt x="0" y="145"/>
                    </a:cubicBezTo>
                    <a:cubicBezTo>
                      <a:pt x="0" y="145"/>
                      <a:pt x="0" y="145"/>
                      <a:pt x="0" y="145"/>
                    </a:cubicBezTo>
                    <a:cubicBezTo>
                      <a:pt x="3" y="150"/>
                      <a:pt x="21" y="154"/>
                      <a:pt x="46"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1" name="Freeform 274"/>
              <p:cNvSpPr>
                <a:spLocks/>
              </p:cNvSpPr>
              <p:nvPr/>
            </p:nvSpPr>
            <p:spPr bwMode="auto">
              <a:xfrm>
                <a:off x="5786640" y="3363472"/>
                <a:ext cx="80804" cy="89084"/>
              </a:xfrm>
              <a:custGeom>
                <a:avLst/>
                <a:gdLst>
                  <a:gd name="T0" fmla="*/ 17 w 120"/>
                  <a:gd name="T1" fmla="*/ 88 h 132"/>
                  <a:gd name="T2" fmla="*/ 62 w 120"/>
                  <a:gd name="T3" fmla="*/ 132 h 132"/>
                  <a:gd name="T4" fmla="*/ 104 w 120"/>
                  <a:gd name="T5" fmla="*/ 88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8"/>
                    </a:moveTo>
                    <a:cubicBezTo>
                      <a:pt x="26" y="111"/>
                      <a:pt x="43" y="132"/>
                      <a:pt x="62" y="132"/>
                    </a:cubicBezTo>
                    <a:cubicBezTo>
                      <a:pt x="80" y="132"/>
                      <a:pt x="96" y="111"/>
                      <a:pt x="104" y="88"/>
                    </a:cubicBezTo>
                    <a:cubicBezTo>
                      <a:pt x="110" y="87"/>
                      <a:pt x="116" y="81"/>
                      <a:pt x="118" y="73"/>
                    </a:cubicBezTo>
                    <a:cubicBezTo>
                      <a:pt x="120" y="63"/>
                      <a:pt x="117" y="54"/>
                      <a:pt x="111" y="51"/>
                    </a:cubicBezTo>
                    <a:cubicBezTo>
                      <a:pt x="109" y="23"/>
                      <a:pt x="87" y="0"/>
                      <a:pt x="60" y="0"/>
                    </a:cubicBezTo>
                    <a:cubicBezTo>
                      <a:pt x="33" y="0"/>
                      <a:pt x="12" y="23"/>
                      <a:pt x="10" y="51"/>
                    </a:cubicBezTo>
                    <a:cubicBezTo>
                      <a:pt x="4" y="54"/>
                      <a:pt x="0" y="63"/>
                      <a:pt x="3" y="73"/>
                    </a:cubicBezTo>
                    <a:cubicBezTo>
                      <a:pt x="5" y="82"/>
                      <a:pt x="11" y="87"/>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2" name="Freeform 275"/>
              <p:cNvSpPr>
                <a:spLocks/>
              </p:cNvSpPr>
              <p:nvPr/>
            </p:nvSpPr>
            <p:spPr bwMode="auto">
              <a:xfrm>
                <a:off x="5763513" y="3448559"/>
                <a:ext cx="127630" cy="215858"/>
              </a:xfrm>
              <a:custGeom>
                <a:avLst/>
                <a:gdLst>
                  <a:gd name="T0" fmla="*/ 0 w 189"/>
                  <a:gd name="T1" fmla="*/ 45 h 320"/>
                  <a:gd name="T2" fmla="*/ 0 w 189"/>
                  <a:gd name="T3" fmla="*/ 145 h 320"/>
                  <a:gd name="T4" fmla="*/ 0 w 189"/>
                  <a:gd name="T5" fmla="*/ 145 h 320"/>
                  <a:gd name="T6" fmla="*/ 43 w 189"/>
                  <a:gd name="T7" fmla="*/ 157 h 320"/>
                  <a:gd name="T8" fmla="*/ 43 w 189"/>
                  <a:gd name="T9" fmla="*/ 320 h 320"/>
                  <a:gd name="T10" fmla="*/ 152 w 189"/>
                  <a:gd name="T11" fmla="*/ 320 h 320"/>
                  <a:gd name="T12" fmla="*/ 152 w 189"/>
                  <a:gd name="T13" fmla="*/ 156 h 320"/>
                  <a:gd name="T14" fmla="*/ 189 w 189"/>
                  <a:gd name="T15" fmla="*/ 145 h 320"/>
                  <a:gd name="T16" fmla="*/ 189 w 189"/>
                  <a:gd name="T17" fmla="*/ 145 h 320"/>
                  <a:gd name="T18" fmla="*/ 188 w 189"/>
                  <a:gd name="T19" fmla="*/ 45 h 320"/>
                  <a:gd name="T20" fmla="*/ 146 w 189"/>
                  <a:gd name="T21" fmla="*/ 0 h 320"/>
                  <a:gd name="T22" fmla="*/ 105 w 189"/>
                  <a:gd name="T23" fmla="*/ 69 h 320"/>
                  <a:gd name="T24" fmla="*/ 100 w 189"/>
                  <a:gd name="T25" fmla="*/ 38 h 320"/>
                  <a:gd name="T26" fmla="*/ 106 w 189"/>
                  <a:gd name="T27" fmla="*/ 28 h 320"/>
                  <a:gd name="T28" fmla="*/ 94 w 189"/>
                  <a:gd name="T29" fmla="*/ 16 h 320"/>
                  <a:gd name="T30" fmla="*/ 82 w 189"/>
                  <a:gd name="T31" fmla="*/ 28 h 320"/>
                  <a:gd name="T32" fmla="*/ 88 w 189"/>
                  <a:gd name="T33" fmla="*/ 38 h 320"/>
                  <a:gd name="T34" fmla="*/ 83 w 189"/>
                  <a:gd name="T35" fmla="*/ 68 h 320"/>
                  <a:gd name="T36" fmla="*/ 43 w 189"/>
                  <a:gd name="T37" fmla="*/ 0 h 320"/>
                  <a:gd name="T38" fmla="*/ 0 w 189"/>
                  <a:gd name="T39" fmla="*/ 4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320">
                    <a:moveTo>
                      <a:pt x="0" y="45"/>
                    </a:moveTo>
                    <a:cubicBezTo>
                      <a:pt x="0" y="145"/>
                      <a:pt x="0" y="145"/>
                      <a:pt x="0" y="145"/>
                    </a:cubicBezTo>
                    <a:cubicBezTo>
                      <a:pt x="0" y="145"/>
                      <a:pt x="0" y="145"/>
                      <a:pt x="0" y="145"/>
                    </a:cubicBezTo>
                    <a:cubicBezTo>
                      <a:pt x="3" y="150"/>
                      <a:pt x="19" y="154"/>
                      <a:pt x="43" y="157"/>
                    </a:cubicBezTo>
                    <a:cubicBezTo>
                      <a:pt x="43" y="320"/>
                      <a:pt x="43" y="320"/>
                      <a:pt x="43" y="320"/>
                    </a:cubicBezTo>
                    <a:cubicBezTo>
                      <a:pt x="152" y="320"/>
                      <a:pt x="152" y="320"/>
                      <a:pt x="152" y="320"/>
                    </a:cubicBezTo>
                    <a:cubicBezTo>
                      <a:pt x="152" y="156"/>
                      <a:pt x="152" y="156"/>
                      <a:pt x="152" y="156"/>
                    </a:cubicBezTo>
                    <a:cubicBezTo>
                      <a:pt x="172" y="154"/>
                      <a:pt x="186" y="150"/>
                      <a:pt x="189" y="145"/>
                    </a:cubicBezTo>
                    <a:cubicBezTo>
                      <a:pt x="189" y="145"/>
                      <a:pt x="189" y="145"/>
                      <a:pt x="189" y="145"/>
                    </a:cubicBezTo>
                    <a:cubicBezTo>
                      <a:pt x="188" y="45"/>
                      <a:pt x="188" y="45"/>
                      <a:pt x="188" y="45"/>
                    </a:cubicBezTo>
                    <a:cubicBezTo>
                      <a:pt x="185" y="26"/>
                      <a:pt x="169" y="10"/>
                      <a:pt x="146" y="0"/>
                    </a:cubicBezTo>
                    <a:cubicBezTo>
                      <a:pt x="105" y="69"/>
                      <a:pt x="105" y="69"/>
                      <a:pt x="105" y="69"/>
                    </a:cubicBezTo>
                    <a:cubicBezTo>
                      <a:pt x="100" y="38"/>
                      <a:pt x="100" y="38"/>
                      <a:pt x="100" y="38"/>
                    </a:cubicBezTo>
                    <a:cubicBezTo>
                      <a:pt x="104" y="36"/>
                      <a:pt x="106" y="32"/>
                      <a:pt x="106" y="28"/>
                    </a:cubicBezTo>
                    <a:cubicBezTo>
                      <a:pt x="106" y="22"/>
                      <a:pt x="101" y="16"/>
                      <a:pt x="94" y="16"/>
                    </a:cubicBezTo>
                    <a:cubicBezTo>
                      <a:pt x="88" y="16"/>
                      <a:pt x="82" y="22"/>
                      <a:pt x="82" y="28"/>
                    </a:cubicBezTo>
                    <a:cubicBezTo>
                      <a:pt x="82" y="32"/>
                      <a:pt x="85" y="36"/>
                      <a:pt x="88" y="38"/>
                    </a:cubicBezTo>
                    <a:cubicBezTo>
                      <a:pt x="83" y="68"/>
                      <a:pt x="83" y="68"/>
                      <a:pt x="83" y="68"/>
                    </a:cubicBezTo>
                    <a:cubicBezTo>
                      <a:pt x="43" y="0"/>
                      <a:pt x="43" y="0"/>
                      <a:pt x="43" y="0"/>
                    </a:cubicBezTo>
                    <a:cubicBezTo>
                      <a:pt x="20" y="10"/>
                      <a:pt x="4" y="26"/>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3" name="Freeform 276"/>
              <p:cNvSpPr>
                <a:spLocks/>
              </p:cNvSpPr>
              <p:nvPr/>
            </p:nvSpPr>
            <p:spPr bwMode="auto">
              <a:xfrm>
                <a:off x="5700126" y="3151041"/>
                <a:ext cx="612739" cy="573621"/>
              </a:xfrm>
              <a:custGeom>
                <a:avLst/>
                <a:gdLst>
                  <a:gd name="T0" fmla="*/ 875 w 908"/>
                  <a:gd name="T1" fmla="*/ 762 h 850"/>
                  <a:gd name="T2" fmla="*/ 843 w 908"/>
                  <a:gd name="T3" fmla="*/ 787 h 850"/>
                  <a:gd name="T4" fmla="*/ 72 w 908"/>
                  <a:gd name="T5" fmla="*/ 787 h 850"/>
                  <a:gd name="T6" fmla="*/ 72 w 908"/>
                  <a:gd name="T7" fmla="*/ 64 h 850"/>
                  <a:gd name="T8" fmla="*/ 96 w 908"/>
                  <a:gd name="T9" fmla="*/ 33 h 850"/>
                  <a:gd name="T10" fmla="*/ 63 w 908"/>
                  <a:gd name="T11" fmla="*/ 0 h 850"/>
                  <a:gd name="T12" fmla="*/ 31 w 908"/>
                  <a:gd name="T13" fmla="*/ 33 h 850"/>
                  <a:gd name="T14" fmla="*/ 55 w 908"/>
                  <a:gd name="T15" fmla="*/ 64 h 850"/>
                  <a:gd name="T16" fmla="*/ 55 w 908"/>
                  <a:gd name="T17" fmla="*/ 787 h 850"/>
                  <a:gd name="T18" fmla="*/ 0 w 908"/>
                  <a:gd name="T19" fmla="*/ 787 h 850"/>
                  <a:gd name="T20" fmla="*/ 0 w 908"/>
                  <a:gd name="T21" fmla="*/ 804 h 850"/>
                  <a:gd name="T22" fmla="*/ 55 w 908"/>
                  <a:gd name="T23" fmla="*/ 804 h 850"/>
                  <a:gd name="T24" fmla="*/ 55 w 908"/>
                  <a:gd name="T25" fmla="*/ 850 h 850"/>
                  <a:gd name="T26" fmla="*/ 72 w 908"/>
                  <a:gd name="T27" fmla="*/ 850 h 850"/>
                  <a:gd name="T28" fmla="*/ 72 w 908"/>
                  <a:gd name="T29" fmla="*/ 804 h 850"/>
                  <a:gd name="T30" fmla="*/ 844 w 908"/>
                  <a:gd name="T31" fmla="*/ 804 h 850"/>
                  <a:gd name="T32" fmla="*/ 875 w 908"/>
                  <a:gd name="T33" fmla="*/ 827 h 850"/>
                  <a:gd name="T34" fmla="*/ 908 w 908"/>
                  <a:gd name="T35" fmla="*/ 794 h 850"/>
                  <a:gd name="T36" fmla="*/ 875 w 908"/>
                  <a:gd name="T37" fmla="*/ 76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8" h="850">
                    <a:moveTo>
                      <a:pt x="875" y="762"/>
                    </a:moveTo>
                    <a:cubicBezTo>
                      <a:pt x="860" y="762"/>
                      <a:pt x="847" y="773"/>
                      <a:pt x="843" y="787"/>
                    </a:cubicBezTo>
                    <a:cubicBezTo>
                      <a:pt x="72" y="787"/>
                      <a:pt x="72" y="787"/>
                      <a:pt x="72" y="787"/>
                    </a:cubicBezTo>
                    <a:cubicBezTo>
                      <a:pt x="72" y="64"/>
                      <a:pt x="72" y="64"/>
                      <a:pt x="72" y="64"/>
                    </a:cubicBezTo>
                    <a:cubicBezTo>
                      <a:pt x="86" y="60"/>
                      <a:pt x="96" y="48"/>
                      <a:pt x="96" y="33"/>
                    </a:cubicBezTo>
                    <a:cubicBezTo>
                      <a:pt x="96" y="15"/>
                      <a:pt x="81" y="0"/>
                      <a:pt x="63" y="0"/>
                    </a:cubicBezTo>
                    <a:cubicBezTo>
                      <a:pt x="45" y="0"/>
                      <a:pt x="31" y="15"/>
                      <a:pt x="31" y="33"/>
                    </a:cubicBezTo>
                    <a:cubicBezTo>
                      <a:pt x="31" y="48"/>
                      <a:pt x="41" y="60"/>
                      <a:pt x="55" y="64"/>
                    </a:cubicBezTo>
                    <a:cubicBezTo>
                      <a:pt x="55" y="787"/>
                      <a:pt x="55" y="787"/>
                      <a:pt x="55" y="787"/>
                    </a:cubicBezTo>
                    <a:cubicBezTo>
                      <a:pt x="0" y="787"/>
                      <a:pt x="0" y="787"/>
                      <a:pt x="0" y="787"/>
                    </a:cubicBezTo>
                    <a:cubicBezTo>
                      <a:pt x="0" y="804"/>
                      <a:pt x="0" y="804"/>
                      <a:pt x="0" y="804"/>
                    </a:cubicBezTo>
                    <a:cubicBezTo>
                      <a:pt x="55" y="804"/>
                      <a:pt x="55" y="804"/>
                      <a:pt x="55" y="804"/>
                    </a:cubicBezTo>
                    <a:cubicBezTo>
                      <a:pt x="55" y="850"/>
                      <a:pt x="55" y="850"/>
                      <a:pt x="55" y="850"/>
                    </a:cubicBezTo>
                    <a:cubicBezTo>
                      <a:pt x="72" y="850"/>
                      <a:pt x="72" y="850"/>
                      <a:pt x="72" y="850"/>
                    </a:cubicBezTo>
                    <a:cubicBezTo>
                      <a:pt x="72" y="804"/>
                      <a:pt x="72" y="804"/>
                      <a:pt x="72" y="804"/>
                    </a:cubicBezTo>
                    <a:cubicBezTo>
                      <a:pt x="844" y="804"/>
                      <a:pt x="844" y="804"/>
                      <a:pt x="844" y="804"/>
                    </a:cubicBezTo>
                    <a:cubicBezTo>
                      <a:pt x="848" y="817"/>
                      <a:pt x="861" y="827"/>
                      <a:pt x="875" y="827"/>
                    </a:cubicBezTo>
                    <a:cubicBezTo>
                      <a:pt x="893" y="827"/>
                      <a:pt x="908" y="812"/>
                      <a:pt x="908" y="794"/>
                    </a:cubicBezTo>
                    <a:cubicBezTo>
                      <a:pt x="908" y="776"/>
                      <a:pt x="893" y="762"/>
                      <a:pt x="875" y="7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6" name="组合 25"/>
            <p:cNvGrpSpPr/>
            <p:nvPr/>
          </p:nvGrpSpPr>
          <p:grpSpPr>
            <a:xfrm>
              <a:off x="4930239" y="4153896"/>
              <a:ext cx="482706" cy="455211"/>
              <a:chOff x="3098700" y="5569159"/>
              <a:chExt cx="642147" cy="605886"/>
            </a:xfrm>
            <a:solidFill>
              <a:schemeClr val="bg1"/>
            </a:solidFill>
          </p:grpSpPr>
          <p:sp>
            <p:nvSpPr>
              <p:cNvPr id="40" name="Freeform 349"/>
              <p:cNvSpPr>
                <a:spLocks/>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1" name="Freeform 350"/>
              <p:cNvSpPr>
                <a:spLocks/>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2"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3"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4"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7" name="组合 26"/>
            <p:cNvGrpSpPr/>
            <p:nvPr/>
          </p:nvGrpSpPr>
          <p:grpSpPr>
            <a:xfrm>
              <a:off x="6821120" y="4151429"/>
              <a:ext cx="462103" cy="460145"/>
              <a:chOff x="6932170" y="3118777"/>
              <a:chExt cx="614738" cy="612452"/>
            </a:xfrm>
            <a:solidFill>
              <a:schemeClr val="bg1"/>
            </a:solidFill>
          </p:grpSpPr>
          <p:sp>
            <p:nvSpPr>
              <p:cNvPr id="28" name="Freeform 374"/>
              <p:cNvSpPr>
                <a:spLocks noEditPoints="1"/>
              </p:cNvSpPr>
              <p:nvPr/>
            </p:nvSpPr>
            <p:spPr bwMode="auto">
              <a:xfrm>
                <a:off x="7265379" y="3119348"/>
                <a:ext cx="281529" cy="285526"/>
              </a:xfrm>
              <a:custGeom>
                <a:avLst/>
                <a:gdLst>
                  <a:gd name="T0" fmla="*/ 0 w 417"/>
                  <a:gd name="T1" fmla="*/ 0 h 423"/>
                  <a:gd name="T2" fmla="*/ 0 w 417"/>
                  <a:gd name="T3" fmla="*/ 423 h 423"/>
                  <a:gd name="T4" fmla="*/ 417 w 417"/>
                  <a:gd name="T5" fmla="*/ 423 h 423"/>
                  <a:gd name="T6" fmla="*/ 0 w 417"/>
                  <a:gd name="T7" fmla="*/ 0 h 423"/>
                  <a:gd name="T8" fmla="*/ 19 w 417"/>
                  <a:gd name="T9" fmla="*/ 22 h 423"/>
                  <a:gd name="T10" fmla="*/ 273 w 417"/>
                  <a:gd name="T11" fmla="*/ 148 h 423"/>
                  <a:gd name="T12" fmla="*/ 396 w 417"/>
                  <a:gd name="T13" fmla="*/ 403 h 423"/>
                  <a:gd name="T14" fmla="*/ 19 w 417"/>
                  <a:gd name="T15" fmla="*/ 403 h 423"/>
                  <a:gd name="T16" fmla="*/ 19 w 417"/>
                  <a:gd name="T17" fmla="*/ 2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423">
                    <a:moveTo>
                      <a:pt x="0" y="0"/>
                    </a:moveTo>
                    <a:cubicBezTo>
                      <a:pt x="0" y="423"/>
                      <a:pt x="0" y="423"/>
                      <a:pt x="0" y="423"/>
                    </a:cubicBezTo>
                    <a:cubicBezTo>
                      <a:pt x="417" y="423"/>
                      <a:pt x="417" y="423"/>
                      <a:pt x="417" y="423"/>
                    </a:cubicBezTo>
                    <a:cubicBezTo>
                      <a:pt x="402" y="198"/>
                      <a:pt x="224" y="19"/>
                      <a:pt x="0" y="0"/>
                    </a:cubicBezTo>
                    <a:close/>
                    <a:moveTo>
                      <a:pt x="19" y="22"/>
                    </a:moveTo>
                    <a:cubicBezTo>
                      <a:pt x="115" y="35"/>
                      <a:pt x="205" y="79"/>
                      <a:pt x="273" y="148"/>
                    </a:cubicBezTo>
                    <a:cubicBezTo>
                      <a:pt x="341" y="217"/>
                      <a:pt x="385" y="307"/>
                      <a:pt x="396" y="403"/>
                    </a:cubicBezTo>
                    <a:cubicBezTo>
                      <a:pt x="19" y="403"/>
                      <a:pt x="19" y="403"/>
                      <a:pt x="19" y="403"/>
                    </a:cubicBezTo>
                    <a:lnTo>
                      <a:pt x="1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 name="Freeform 375"/>
              <p:cNvSpPr>
                <a:spLocks noEditPoints="1"/>
              </p:cNvSpPr>
              <p:nvPr/>
            </p:nvSpPr>
            <p:spPr bwMode="auto">
              <a:xfrm>
                <a:off x="7365313" y="3533075"/>
                <a:ext cx="51395" cy="50538"/>
              </a:xfrm>
              <a:custGeom>
                <a:avLst/>
                <a:gdLst>
                  <a:gd name="T0" fmla="*/ 38 w 76"/>
                  <a:gd name="T1" fmla="*/ 0 h 75"/>
                  <a:gd name="T2" fmla="*/ 0 w 76"/>
                  <a:gd name="T3" fmla="*/ 38 h 75"/>
                  <a:gd name="T4" fmla="*/ 38 w 76"/>
                  <a:gd name="T5" fmla="*/ 75 h 75"/>
                  <a:gd name="T6" fmla="*/ 76 w 76"/>
                  <a:gd name="T7" fmla="*/ 38 h 75"/>
                  <a:gd name="T8" fmla="*/ 38 w 76"/>
                  <a:gd name="T9" fmla="*/ 0 h 75"/>
                  <a:gd name="T10" fmla="*/ 38 w 76"/>
                  <a:gd name="T11" fmla="*/ 57 h 75"/>
                  <a:gd name="T12" fmla="*/ 18 w 76"/>
                  <a:gd name="T13" fmla="*/ 38 h 75"/>
                  <a:gd name="T14" fmla="*/ 38 w 76"/>
                  <a:gd name="T15" fmla="*/ 18 h 75"/>
                  <a:gd name="T16" fmla="*/ 58 w 76"/>
                  <a:gd name="T17" fmla="*/ 38 h 75"/>
                  <a:gd name="T18" fmla="*/ 38 w 76"/>
                  <a:gd name="T19"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5">
                    <a:moveTo>
                      <a:pt x="38" y="0"/>
                    </a:moveTo>
                    <a:cubicBezTo>
                      <a:pt x="17" y="0"/>
                      <a:pt x="0" y="17"/>
                      <a:pt x="0" y="38"/>
                    </a:cubicBezTo>
                    <a:cubicBezTo>
                      <a:pt x="0" y="58"/>
                      <a:pt x="17" y="75"/>
                      <a:pt x="38" y="75"/>
                    </a:cubicBezTo>
                    <a:cubicBezTo>
                      <a:pt x="59" y="75"/>
                      <a:pt x="76" y="58"/>
                      <a:pt x="76" y="38"/>
                    </a:cubicBezTo>
                    <a:cubicBezTo>
                      <a:pt x="76" y="17"/>
                      <a:pt x="59" y="0"/>
                      <a:pt x="38" y="0"/>
                    </a:cubicBezTo>
                    <a:close/>
                    <a:moveTo>
                      <a:pt x="38" y="57"/>
                    </a:moveTo>
                    <a:cubicBezTo>
                      <a:pt x="27" y="57"/>
                      <a:pt x="18" y="48"/>
                      <a:pt x="18" y="38"/>
                    </a:cubicBezTo>
                    <a:cubicBezTo>
                      <a:pt x="18" y="27"/>
                      <a:pt x="27" y="18"/>
                      <a:pt x="38" y="18"/>
                    </a:cubicBezTo>
                    <a:cubicBezTo>
                      <a:pt x="49" y="18"/>
                      <a:pt x="58" y="27"/>
                      <a:pt x="58" y="38"/>
                    </a:cubicBezTo>
                    <a:cubicBezTo>
                      <a:pt x="58" y="48"/>
                      <a:pt x="49" y="57"/>
                      <a:pt x="38"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 name="Freeform 376"/>
              <p:cNvSpPr>
                <a:spLocks noEditPoints="1"/>
              </p:cNvSpPr>
              <p:nvPr/>
            </p:nvSpPr>
            <p:spPr bwMode="auto">
              <a:xfrm>
                <a:off x="7341614" y="3508519"/>
                <a:ext cx="99934" cy="99363"/>
              </a:xfrm>
              <a:custGeom>
                <a:avLst/>
                <a:gdLst>
                  <a:gd name="T0" fmla="*/ 74 w 148"/>
                  <a:gd name="T1" fmla="*/ 0 h 147"/>
                  <a:gd name="T2" fmla="*/ 0 w 148"/>
                  <a:gd name="T3" fmla="*/ 74 h 147"/>
                  <a:gd name="T4" fmla="*/ 74 w 148"/>
                  <a:gd name="T5" fmla="*/ 147 h 147"/>
                  <a:gd name="T6" fmla="*/ 148 w 148"/>
                  <a:gd name="T7" fmla="*/ 74 h 147"/>
                  <a:gd name="T8" fmla="*/ 74 w 148"/>
                  <a:gd name="T9" fmla="*/ 0 h 147"/>
                  <a:gd name="T10" fmla="*/ 73 w 148"/>
                  <a:gd name="T11" fmla="*/ 129 h 147"/>
                  <a:gd name="T12" fmla="*/ 17 w 148"/>
                  <a:gd name="T13" fmla="*/ 74 h 147"/>
                  <a:gd name="T14" fmla="*/ 73 w 148"/>
                  <a:gd name="T15" fmla="*/ 18 h 147"/>
                  <a:gd name="T16" fmla="*/ 129 w 148"/>
                  <a:gd name="T17" fmla="*/ 74 h 147"/>
                  <a:gd name="T18" fmla="*/ 73 w 148"/>
                  <a:gd name="T19" fmla="*/ 12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7">
                    <a:moveTo>
                      <a:pt x="74" y="0"/>
                    </a:moveTo>
                    <a:cubicBezTo>
                      <a:pt x="33" y="0"/>
                      <a:pt x="0" y="33"/>
                      <a:pt x="0" y="74"/>
                    </a:cubicBezTo>
                    <a:cubicBezTo>
                      <a:pt x="0" y="114"/>
                      <a:pt x="33" y="147"/>
                      <a:pt x="74" y="147"/>
                    </a:cubicBezTo>
                    <a:cubicBezTo>
                      <a:pt x="115" y="147"/>
                      <a:pt x="148" y="114"/>
                      <a:pt x="148" y="74"/>
                    </a:cubicBezTo>
                    <a:cubicBezTo>
                      <a:pt x="148" y="33"/>
                      <a:pt x="115" y="0"/>
                      <a:pt x="74" y="0"/>
                    </a:cubicBezTo>
                    <a:close/>
                    <a:moveTo>
                      <a:pt x="73" y="129"/>
                    </a:moveTo>
                    <a:cubicBezTo>
                      <a:pt x="42" y="129"/>
                      <a:pt x="17" y="104"/>
                      <a:pt x="17" y="74"/>
                    </a:cubicBezTo>
                    <a:cubicBezTo>
                      <a:pt x="17" y="43"/>
                      <a:pt x="42" y="18"/>
                      <a:pt x="73" y="18"/>
                    </a:cubicBezTo>
                    <a:cubicBezTo>
                      <a:pt x="104" y="18"/>
                      <a:pt x="129" y="43"/>
                      <a:pt x="129" y="74"/>
                    </a:cubicBezTo>
                    <a:cubicBezTo>
                      <a:pt x="129" y="104"/>
                      <a:pt x="104" y="129"/>
                      <a:pt x="73"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 name="Freeform 377"/>
              <p:cNvSpPr>
                <a:spLocks noEditPoints="1"/>
              </p:cNvSpPr>
              <p:nvPr/>
            </p:nvSpPr>
            <p:spPr bwMode="auto">
              <a:xfrm>
                <a:off x="7265379" y="3445989"/>
                <a:ext cx="281529" cy="284669"/>
              </a:xfrm>
              <a:custGeom>
                <a:avLst/>
                <a:gdLst>
                  <a:gd name="T0" fmla="*/ 0 w 417"/>
                  <a:gd name="T1" fmla="*/ 0 h 422"/>
                  <a:gd name="T2" fmla="*/ 0 w 417"/>
                  <a:gd name="T3" fmla="*/ 422 h 422"/>
                  <a:gd name="T4" fmla="*/ 417 w 417"/>
                  <a:gd name="T5" fmla="*/ 0 h 422"/>
                  <a:gd name="T6" fmla="*/ 0 w 417"/>
                  <a:gd name="T7" fmla="*/ 0 h 422"/>
                  <a:gd name="T8" fmla="*/ 288 w 417"/>
                  <a:gd name="T9" fmla="*/ 189 h 422"/>
                  <a:gd name="T10" fmla="*/ 273 w 417"/>
                  <a:gd name="T11" fmla="*/ 224 h 422"/>
                  <a:gd name="T12" fmla="*/ 286 w 417"/>
                  <a:gd name="T13" fmla="*/ 237 h 422"/>
                  <a:gd name="T14" fmla="*/ 256 w 417"/>
                  <a:gd name="T15" fmla="*/ 267 h 422"/>
                  <a:gd name="T16" fmla="*/ 243 w 417"/>
                  <a:gd name="T17" fmla="*/ 254 h 422"/>
                  <a:gd name="T18" fmla="*/ 207 w 417"/>
                  <a:gd name="T19" fmla="*/ 268 h 422"/>
                  <a:gd name="T20" fmla="*/ 207 w 417"/>
                  <a:gd name="T21" fmla="*/ 285 h 422"/>
                  <a:gd name="T22" fmla="*/ 164 w 417"/>
                  <a:gd name="T23" fmla="*/ 285 h 422"/>
                  <a:gd name="T24" fmla="*/ 164 w 417"/>
                  <a:gd name="T25" fmla="*/ 268 h 422"/>
                  <a:gd name="T26" fmla="*/ 130 w 417"/>
                  <a:gd name="T27" fmla="*/ 253 h 422"/>
                  <a:gd name="T28" fmla="*/ 116 w 417"/>
                  <a:gd name="T29" fmla="*/ 267 h 422"/>
                  <a:gd name="T30" fmla="*/ 86 w 417"/>
                  <a:gd name="T31" fmla="*/ 237 h 422"/>
                  <a:gd name="T32" fmla="*/ 100 w 417"/>
                  <a:gd name="T33" fmla="*/ 223 h 422"/>
                  <a:gd name="T34" fmla="*/ 85 w 417"/>
                  <a:gd name="T35" fmla="*/ 189 h 422"/>
                  <a:gd name="T36" fmla="*/ 65 w 417"/>
                  <a:gd name="T37" fmla="*/ 189 h 422"/>
                  <a:gd name="T38" fmla="*/ 65 w 417"/>
                  <a:gd name="T39" fmla="*/ 146 h 422"/>
                  <a:gd name="T40" fmla="*/ 85 w 417"/>
                  <a:gd name="T41" fmla="*/ 146 h 422"/>
                  <a:gd name="T42" fmla="*/ 99 w 417"/>
                  <a:gd name="T43" fmla="*/ 110 h 422"/>
                  <a:gd name="T44" fmla="*/ 85 w 417"/>
                  <a:gd name="T45" fmla="*/ 96 h 422"/>
                  <a:gd name="T46" fmla="*/ 115 w 417"/>
                  <a:gd name="T47" fmla="*/ 66 h 422"/>
                  <a:gd name="T48" fmla="*/ 130 w 417"/>
                  <a:gd name="T49" fmla="*/ 80 h 422"/>
                  <a:gd name="T50" fmla="*/ 164 w 417"/>
                  <a:gd name="T51" fmla="*/ 66 h 422"/>
                  <a:gd name="T52" fmla="*/ 164 w 417"/>
                  <a:gd name="T53" fmla="*/ 49 h 422"/>
                  <a:gd name="T54" fmla="*/ 207 w 417"/>
                  <a:gd name="T55" fmla="*/ 49 h 422"/>
                  <a:gd name="T56" fmla="*/ 207 w 417"/>
                  <a:gd name="T57" fmla="*/ 65 h 422"/>
                  <a:gd name="T58" fmla="*/ 243 w 417"/>
                  <a:gd name="T59" fmla="*/ 80 h 422"/>
                  <a:gd name="T60" fmla="*/ 257 w 417"/>
                  <a:gd name="T61" fmla="*/ 66 h 422"/>
                  <a:gd name="T62" fmla="*/ 287 w 417"/>
                  <a:gd name="T63" fmla="*/ 96 h 422"/>
                  <a:gd name="T64" fmla="*/ 274 w 417"/>
                  <a:gd name="T65" fmla="*/ 110 h 422"/>
                  <a:gd name="T66" fmla="*/ 289 w 417"/>
                  <a:gd name="T67" fmla="*/ 146 h 422"/>
                  <a:gd name="T68" fmla="*/ 307 w 417"/>
                  <a:gd name="T69" fmla="*/ 146 h 422"/>
                  <a:gd name="T70" fmla="*/ 307 w 417"/>
                  <a:gd name="T71" fmla="*/ 189 h 422"/>
                  <a:gd name="T72" fmla="*/ 288 w 417"/>
                  <a:gd name="T73" fmla="*/ 189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7" h="422">
                    <a:moveTo>
                      <a:pt x="0" y="0"/>
                    </a:moveTo>
                    <a:cubicBezTo>
                      <a:pt x="0" y="422"/>
                      <a:pt x="0" y="422"/>
                      <a:pt x="0" y="422"/>
                    </a:cubicBezTo>
                    <a:cubicBezTo>
                      <a:pt x="224" y="404"/>
                      <a:pt x="402" y="224"/>
                      <a:pt x="417" y="0"/>
                    </a:cubicBezTo>
                    <a:lnTo>
                      <a:pt x="0" y="0"/>
                    </a:lnTo>
                    <a:close/>
                    <a:moveTo>
                      <a:pt x="288" y="189"/>
                    </a:moveTo>
                    <a:cubicBezTo>
                      <a:pt x="286" y="202"/>
                      <a:pt x="280" y="213"/>
                      <a:pt x="273" y="224"/>
                    </a:cubicBezTo>
                    <a:cubicBezTo>
                      <a:pt x="286" y="237"/>
                      <a:pt x="286" y="237"/>
                      <a:pt x="286" y="237"/>
                    </a:cubicBezTo>
                    <a:cubicBezTo>
                      <a:pt x="256" y="267"/>
                      <a:pt x="256" y="267"/>
                      <a:pt x="256" y="267"/>
                    </a:cubicBezTo>
                    <a:cubicBezTo>
                      <a:pt x="243" y="254"/>
                      <a:pt x="243" y="254"/>
                      <a:pt x="243" y="254"/>
                    </a:cubicBezTo>
                    <a:cubicBezTo>
                      <a:pt x="232" y="261"/>
                      <a:pt x="220" y="266"/>
                      <a:pt x="207" y="268"/>
                    </a:cubicBezTo>
                    <a:cubicBezTo>
                      <a:pt x="207" y="285"/>
                      <a:pt x="207" y="285"/>
                      <a:pt x="207" y="285"/>
                    </a:cubicBezTo>
                    <a:cubicBezTo>
                      <a:pt x="164" y="285"/>
                      <a:pt x="164" y="285"/>
                      <a:pt x="164" y="285"/>
                    </a:cubicBezTo>
                    <a:cubicBezTo>
                      <a:pt x="164" y="268"/>
                      <a:pt x="164" y="268"/>
                      <a:pt x="164" y="268"/>
                    </a:cubicBezTo>
                    <a:cubicBezTo>
                      <a:pt x="152" y="265"/>
                      <a:pt x="140" y="260"/>
                      <a:pt x="130" y="253"/>
                    </a:cubicBezTo>
                    <a:cubicBezTo>
                      <a:pt x="116" y="267"/>
                      <a:pt x="116" y="267"/>
                      <a:pt x="116" y="267"/>
                    </a:cubicBezTo>
                    <a:cubicBezTo>
                      <a:pt x="86" y="237"/>
                      <a:pt x="86" y="237"/>
                      <a:pt x="86" y="237"/>
                    </a:cubicBezTo>
                    <a:cubicBezTo>
                      <a:pt x="100" y="223"/>
                      <a:pt x="100" y="223"/>
                      <a:pt x="100" y="223"/>
                    </a:cubicBezTo>
                    <a:cubicBezTo>
                      <a:pt x="93" y="213"/>
                      <a:pt x="88" y="201"/>
                      <a:pt x="85" y="189"/>
                    </a:cubicBezTo>
                    <a:cubicBezTo>
                      <a:pt x="65" y="189"/>
                      <a:pt x="65" y="189"/>
                      <a:pt x="65" y="189"/>
                    </a:cubicBezTo>
                    <a:cubicBezTo>
                      <a:pt x="65" y="146"/>
                      <a:pt x="65" y="146"/>
                      <a:pt x="65" y="146"/>
                    </a:cubicBezTo>
                    <a:cubicBezTo>
                      <a:pt x="85" y="146"/>
                      <a:pt x="85" y="146"/>
                      <a:pt x="85" y="146"/>
                    </a:cubicBezTo>
                    <a:cubicBezTo>
                      <a:pt x="87" y="133"/>
                      <a:pt x="92" y="121"/>
                      <a:pt x="99" y="110"/>
                    </a:cubicBezTo>
                    <a:cubicBezTo>
                      <a:pt x="85" y="96"/>
                      <a:pt x="85" y="96"/>
                      <a:pt x="85" y="96"/>
                    </a:cubicBezTo>
                    <a:cubicBezTo>
                      <a:pt x="115" y="66"/>
                      <a:pt x="115" y="66"/>
                      <a:pt x="115" y="66"/>
                    </a:cubicBezTo>
                    <a:cubicBezTo>
                      <a:pt x="130" y="80"/>
                      <a:pt x="130" y="80"/>
                      <a:pt x="130" y="80"/>
                    </a:cubicBezTo>
                    <a:cubicBezTo>
                      <a:pt x="140" y="73"/>
                      <a:pt x="152" y="68"/>
                      <a:pt x="164" y="66"/>
                    </a:cubicBezTo>
                    <a:cubicBezTo>
                      <a:pt x="164" y="49"/>
                      <a:pt x="164" y="49"/>
                      <a:pt x="164" y="49"/>
                    </a:cubicBezTo>
                    <a:cubicBezTo>
                      <a:pt x="207" y="49"/>
                      <a:pt x="207" y="49"/>
                      <a:pt x="207" y="49"/>
                    </a:cubicBezTo>
                    <a:cubicBezTo>
                      <a:pt x="207" y="65"/>
                      <a:pt x="207" y="65"/>
                      <a:pt x="207" y="65"/>
                    </a:cubicBezTo>
                    <a:cubicBezTo>
                      <a:pt x="220" y="68"/>
                      <a:pt x="232" y="73"/>
                      <a:pt x="243" y="80"/>
                    </a:cubicBezTo>
                    <a:cubicBezTo>
                      <a:pt x="257" y="66"/>
                      <a:pt x="257" y="66"/>
                      <a:pt x="257" y="66"/>
                    </a:cubicBezTo>
                    <a:cubicBezTo>
                      <a:pt x="287" y="96"/>
                      <a:pt x="287" y="96"/>
                      <a:pt x="287" y="96"/>
                    </a:cubicBezTo>
                    <a:cubicBezTo>
                      <a:pt x="274" y="110"/>
                      <a:pt x="274" y="110"/>
                      <a:pt x="274" y="110"/>
                    </a:cubicBezTo>
                    <a:cubicBezTo>
                      <a:pt x="281" y="121"/>
                      <a:pt x="286" y="133"/>
                      <a:pt x="289" y="146"/>
                    </a:cubicBezTo>
                    <a:cubicBezTo>
                      <a:pt x="307" y="146"/>
                      <a:pt x="307" y="146"/>
                      <a:pt x="307" y="146"/>
                    </a:cubicBezTo>
                    <a:cubicBezTo>
                      <a:pt x="307" y="189"/>
                      <a:pt x="307" y="189"/>
                      <a:pt x="307" y="189"/>
                    </a:cubicBezTo>
                    <a:lnTo>
                      <a:pt x="288"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2" name="Freeform 378"/>
              <p:cNvSpPr>
                <a:spLocks noEditPoints="1"/>
              </p:cNvSpPr>
              <p:nvPr/>
            </p:nvSpPr>
            <p:spPr bwMode="auto">
              <a:xfrm>
                <a:off x="6932170" y="3118777"/>
                <a:ext cx="292093" cy="286097"/>
              </a:xfrm>
              <a:custGeom>
                <a:avLst/>
                <a:gdLst>
                  <a:gd name="T0" fmla="*/ 0 w 433"/>
                  <a:gd name="T1" fmla="*/ 424 h 424"/>
                  <a:gd name="T2" fmla="*/ 433 w 433"/>
                  <a:gd name="T3" fmla="*/ 424 h 424"/>
                  <a:gd name="T4" fmla="*/ 433 w 433"/>
                  <a:gd name="T5" fmla="*/ 0 h 424"/>
                  <a:gd name="T6" fmla="*/ 0 w 433"/>
                  <a:gd name="T7" fmla="*/ 424 h 424"/>
                  <a:gd name="T8" fmla="*/ 225 w 433"/>
                  <a:gd name="T9" fmla="*/ 154 h 424"/>
                  <a:gd name="T10" fmla="*/ 272 w 433"/>
                  <a:gd name="T11" fmla="*/ 106 h 424"/>
                  <a:gd name="T12" fmla="*/ 319 w 433"/>
                  <a:gd name="T13" fmla="*/ 154 h 424"/>
                  <a:gd name="T14" fmla="*/ 325 w 433"/>
                  <a:gd name="T15" fmla="*/ 174 h 424"/>
                  <a:gd name="T16" fmla="*/ 313 w 433"/>
                  <a:gd name="T17" fmla="*/ 187 h 424"/>
                  <a:gd name="T18" fmla="*/ 273 w 433"/>
                  <a:gd name="T19" fmla="*/ 229 h 424"/>
                  <a:gd name="T20" fmla="*/ 232 w 433"/>
                  <a:gd name="T21" fmla="*/ 187 h 424"/>
                  <a:gd name="T22" fmla="*/ 219 w 433"/>
                  <a:gd name="T23" fmla="*/ 174 h 424"/>
                  <a:gd name="T24" fmla="*/ 225 w 433"/>
                  <a:gd name="T25" fmla="*/ 154 h 424"/>
                  <a:gd name="T26" fmla="*/ 184 w 433"/>
                  <a:gd name="T27" fmla="*/ 265 h 424"/>
                  <a:gd name="T28" fmla="*/ 185 w 433"/>
                  <a:gd name="T29" fmla="*/ 265 h 424"/>
                  <a:gd name="T30" fmla="*/ 224 w 433"/>
                  <a:gd name="T31" fmla="*/ 223 h 424"/>
                  <a:gd name="T32" fmla="*/ 262 w 433"/>
                  <a:gd name="T33" fmla="*/ 287 h 424"/>
                  <a:gd name="T34" fmla="*/ 266 w 433"/>
                  <a:gd name="T35" fmla="*/ 259 h 424"/>
                  <a:gd name="T36" fmla="*/ 261 w 433"/>
                  <a:gd name="T37" fmla="*/ 249 h 424"/>
                  <a:gd name="T38" fmla="*/ 272 w 433"/>
                  <a:gd name="T39" fmla="*/ 238 h 424"/>
                  <a:gd name="T40" fmla="*/ 283 w 433"/>
                  <a:gd name="T41" fmla="*/ 249 h 424"/>
                  <a:gd name="T42" fmla="*/ 278 w 433"/>
                  <a:gd name="T43" fmla="*/ 259 h 424"/>
                  <a:gd name="T44" fmla="*/ 282 w 433"/>
                  <a:gd name="T45" fmla="*/ 287 h 424"/>
                  <a:gd name="T46" fmla="*/ 320 w 433"/>
                  <a:gd name="T47" fmla="*/ 223 h 424"/>
                  <a:gd name="T48" fmla="*/ 360 w 433"/>
                  <a:gd name="T49" fmla="*/ 265 h 424"/>
                  <a:gd name="T50" fmla="*/ 360 w 433"/>
                  <a:gd name="T51" fmla="*/ 358 h 424"/>
                  <a:gd name="T52" fmla="*/ 360 w 433"/>
                  <a:gd name="T53" fmla="*/ 358 h 424"/>
                  <a:gd name="T54" fmla="*/ 272 w 433"/>
                  <a:gd name="T55" fmla="*/ 372 h 424"/>
                  <a:gd name="T56" fmla="*/ 184 w 433"/>
                  <a:gd name="T57" fmla="*/ 358 h 424"/>
                  <a:gd name="T58" fmla="*/ 184 w 433"/>
                  <a:gd name="T59" fmla="*/ 358 h 424"/>
                  <a:gd name="T60" fmla="*/ 184 w 433"/>
                  <a:gd name="T61" fmla="*/ 26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3" h="424">
                    <a:moveTo>
                      <a:pt x="0" y="424"/>
                    </a:moveTo>
                    <a:cubicBezTo>
                      <a:pt x="433" y="424"/>
                      <a:pt x="433" y="424"/>
                      <a:pt x="433" y="424"/>
                    </a:cubicBezTo>
                    <a:cubicBezTo>
                      <a:pt x="433" y="0"/>
                      <a:pt x="433" y="0"/>
                      <a:pt x="433" y="0"/>
                    </a:cubicBezTo>
                    <a:cubicBezTo>
                      <a:pt x="201" y="11"/>
                      <a:pt x="15" y="194"/>
                      <a:pt x="0" y="424"/>
                    </a:cubicBezTo>
                    <a:close/>
                    <a:moveTo>
                      <a:pt x="225" y="154"/>
                    </a:moveTo>
                    <a:cubicBezTo>
                      <a:pt x="227" y="127"/>
                      <a:pt x="247" y="106"/>
                      <a:pt x="272" y="106"/>
                    </a:cubicBezTo>
                    <a:cubicBezTo>
                      <a:pt x="297" y="106"/>
                      <a:pt x="317" y="127"/>
                      <a:pt x="319" y="154"/>
                    </a:cubicBezTo>
                    <a:cubicBezTo>
                      <a:pt x="325" y="156"/>
                      <a:pt x="328" y="165"/>
                      <a:pt x="325" y="174"/>
                    </a:cubicBezTo>
                    <a:cubicBezTo>
                      <a:pt x="323" y="182"/>
                      <a:pt x="318" y="187"/>
                      <a:pt x="313" y="187"/>
                    </a:cubicBezTo>
                    <a:cubicBezTo>
                      <a:pt x="305" y="209"/>
                      <a:pt x="291" y="229"/>
                      <a:pt x="273" y="229"/>
                    </a:cubicBezTo>
                    <a:cubicBezTo>
                      <a:pt x="256" y="229"/>
                      <a:pt x="240" y="209"/>
                      <a:pt x="232" y="187"/>
                    </a:cubicBezTo>
                    <a:cubicBezTo>
                      <a:pt x="226" y="187"/>
                      <a:pt x="221" y="182"/>
                      <a:pt x="219" y="174"/>
                    </a:cubicBezTo>
                    <a:cubicBezTo>
                      <a:pt x="216" y="165"/>
                      <a:pt x="219" y="156"/>
                      <a:pt x="225" y="154"/>
                    </a:cubicBezTo>
                    <a:close/>
                    <a:moveTo>
                      <a:pt x="184" y="265"/>
                    </a:moveTo>
                    <a:cubicBezTo>
                      <a:pt x="185" y="265"/>
                      <a:pt x="185" y="265"/>
                      <a:pt x="185" y="265"/>
                    </a:cubicBezTo>
                    <a:cubicBezTo>
                      <a:pt x="188" y="248"/>
                      <a:pt x="203" y="233"/>
                      <a:pt x="224" y="223"/>
                    </a:cubicBezTo>
                    <a:cubicBezTo>
                      <a:pt x="262" y="287"/>
                      <a:pt x="262" y="287"/>
                      <a:pt x="262" y="287"/>
                    </a:cubicBezTo>
                    <a:cubicBezTo>
                      <a:pt x="266" y="259"/>
                      <a:pt x="266" y="259"/>
                      <a:pt x="266" y="259"/>
                    </a:cubicBezTo>
                    <a:cubicBezTo>
                      <a:pt x="263" y="257"/>
                      <a:pt x="261" y="253"/>
                      <a:pt x="261" y="249"/>
                    </a:cubicBezTo>
                    <a:cubicBezTo>
                      <a:pt x="261" y="243"/>
                      <a:pt x="266" y="238"/>
                      <a:pt x="272" y="238"/>
                    </a:cubicBezTo>
                    <a:cubicBezTo>
                      <a:pt x="278" y="238"/>
                      <a:pt x="283" y="243"/>
                      <a:pt x="283" y="249"/>
                    </a:cubicBezTo>
                    <a:cubicBezTo>
                      <a:pt x="283" y="253"/>
                      <a:pt x="281" y="257"/>
                      <a:pt x="278" y="259"/>
                    </a:cubicBezTo>
                    <a:cubicBezTo>
                      <a:pt x="282" y="287"/>
                      <a:pt x="282" y="287"/>
                      <a:pt x="282" y="287"/>
                    </a:cubicBezTo>
                    <a:cubicBezTo>
                      <a:pt x="320" y="223"/>
                      <a:pt x="320" y="223"/>
                      <a:pt x="320" y="223"/>
                    </a:cubicBezTo>
                    <a:cubicBezTo>
                      <a:pt x="341" y="233"/>
                      <a:pt x="356" y="248"/>
                      <a:pt x="360" y="265"/>
                    </a:cubicBezTo>
                    <a:cubicBezTo>
                      <a:pt x="360" y="358"/>
                      <a:pt x="360" y="358"/>
                      <a:pt x="360" y="358"/>
                    </a:cubicBezTo>
                    <a:cubicBezTo>
                      <a:pt x="360" y="358"/>
                      <a:pt x="360" y="358"/>
                      <a:pt x="360" y="358"/>
                    </a:cubicBezTo>
                    <a:cubicBezTo>
                      <a:pt x="356" y="366"/>
                      <a:pt x="318" y="372"/>
                      <a:pt x="272" y="372"/>
                    </a:cubicBezTo>
                    <a:cubicBezTo>
                      <a:pt x="226" y="372"/>
                      <a:pt x="188" y="366"/>
                      <a:pt x="184" y="358"/>
                    </a:cubicBezTo>
                    <a:cubicBezTo>
                      <a:pt x="184" y="358"/>
                      <a:pt x="184" y="358"/>
                      <a:pt x="184" y="358"/>
                    </a:cubicBezTo>
                    <a:lnTo>
                      <a:pt x="184"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3" name="Freeform 379"/>
              <p:cNvSpPr>
                <a:spLocks noEditPoints="1"/>
              </p:cNvSpPr>
              <p:nvPr/>
            </p:nvSpPr>
            <p:spPr bwMode="auto">
              <a:xfrm>
                <a:off x="6932170" y="3445989"/>
                <a:ext cx="292093" cy="285240"/>
              </a:xfrm>
              <a:custGeom>
                <a:avLst/>
                <a:gdLst>
                  <a:gd name="T0" fmla="*/ 433 w 433"/>
                  <a:gd name="T1" fmla="*/ 423 h 423"/>
                  <a:gd name="T2" fmla="*/ 433 w 433"/>
                  <a:gd name="T3" fmla="*/ 0 h 423"/>
                  <a:gd name="T4" fmla="*/ 0 w 433"/>
                  <a:gd name="T5" fmla="*/ 0 h 423"/>
                  <a:gd name="T6" fmla="*/ 433 w 433"/>
                  <a:gd name="T7" fmla="*/ 423 h 423"/>
                  <a:gd name="T8" fmla="*/ 266 w 433"/>
                  <a:gd name="T9" fmla="*/ 58 h 423"/>
                  <a:gd name="T10" fmla="*/ 387 w 433"/>
                  <a:gd name="T11" fmla="*/ 180 h 423"/>
                  <a:gd name="T12" fmla="*/ 266 w 433"/>
                  <a:gd name="T13" fmla="*/ 302 h 423"/>
                  <a:gd name="T14" fmla="*/ 144 w 433"/>
                  <a:gd name="T15" fmla="*/ 180 h 423"/>
                  <a:gd name="T16" fmla="*/ 266 w 433"/>
                  <a:gd name="T17" fmla="*/ 58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23">
                    <a:moveTo>
                      <a:pt x="433" y="423"/>
                    </a:moveTo>
                    <a:cubicBezTo>
                      <a:pt x="433" y="0"/>
                      <a:pt x="433" y="0"/>
                      <a:pt x="433" y="0"/>
                    </a:cubicBezTo>
                    <a:cubicBezTo>
                      <a:pt x="0" y="0"/>
                      <a:pt x="0" y="0"/>
                      <a:pt x="0" y="0"/>
                    </a:cubicBezTo>
                    <a:cubicBezTo>
                      <a:pt x="15" y="229"/>
                      <a:pt x="201" y="412"/>
                      <a:pt x="433" y="423"/>
                    </a:cubicBezTo>
                    <a:close/>
                    <a:moveTo>
                      <a:pt x="266" y="58"/>
                    </a:moveTo>
                    <a:cubicBezTo>
                      <a:pt x="332" y="58"/>
                      <a:pt x="387" y="112"/>
                      <a:pt x="387" y="180"/>
                    </a:cubicBezTo>
                    <a:cubicBezTo>
                      <a:pt x="387" y="247"/>
                      <a:pt x="332" y="302"/>
                      <a:pt x="266" y="302"/>
                    </a:cubicBezTo>
                    <a:cubicBezTo>
                      <a:pt x="199" y="302"/>
                      <a:pt x="144" y="247"/>
                      <a:pt x="144" y="180"/>
                    </a:cubicBezTo>
                    <a:cubicBezTo>
                      <a:pt x="144" y="112"/>
                      <a:pt x="199" y="58"/>
                      <a:pt x="266"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4" name="Freeform 380"/>
              <p:cNvSpPr>
                <a:spLocks noEditPoints="1"/>
              </p:cNvSpPr>
              <p:nvPr/>
            </p:nvSpPr>
            <p:spPr bwMode="auto">
              <a:xfrm>
                <a:off x="7049521" y="3504522"/>
                <a:ext cx="124204" cy="125631"/>
              </a:xfrm>
              <a:custGeom>
                <a:avLst/>
                <a:gdLst>
                  <a:gd name="T0" fmla="*/ 92 w 184"/>
                  <a:gd name="T1" fmla="*/ 186 h 186"/>
                  <a:gd name="T2" fmla="*/ 184 w 184"/>
                  <a:gd name="T3" fmla="*/ 93 h 186"/>
                  <a:gd name="T4" fmla="*/ 92 w 184"/>
                  <a:gd name="T5" fmla="*/ 0 h 186"/>
                  <a:gd name="T6" fmla="*/ 0 w 184"/>
                  <a:gd name="T7" fmla="*/ 93 h 186"/>
                  <a:gd name="T8" fmla="*/ 92 w 184"/>
                  <a:gd name="T9" fmla="*/ 186 h 186"/>
                  <a:gd name="T10" fmla="*/ 84 w 184"/>
                  <a:gd name="T11" fmla="*/ 101 h 186"/>
                  <a:gd name="T12" fmla="*/ 54 w 184"/>
                  <a:gd name="T13" fmla="*/ 71 h 186"/>
                  <a:gd name="T14" fmla="*/ 82 w 184"/>
                  <a:gd name="T15" fmla="*/ 42 h 186"/>
                  <a:gd name="T16" fmla="*/ 82 w 184"/>
                  <a:gd name="T17" fmla="*/ 26 h 186"/>
                  <a:gd name="T18" fmla="*/ 98 w 184"/>
                  <a:gd name="T19" fmla="*/ 26 h 186"/>
                  <a:gd name="T20" fmla="*/ 98 w 184"/>
                  <a:gd name="T21" fmla="*/ 41 h 186"/>
                  <a:gd name="T22" fmla="*/ 122 w 184"/>
                  <a:gd name="T23" fmla="*/ 46 h 186"/>
                  <a:gd name="T24" fmla="*/ 117 w 184"/>
                  <a:gd name="T25" fmla="*/ 65 h 186"/>
                  <a:gd name="T26" fmla="*/ 93 w 184"/>
                  <a:gd name="T27" fmla="*/ 59 h 186"/>
                  <a:gd name="T28" fmla="*/ 79 w 184"/>
                  <a:gd name="T29" fmla="*/ 68 h 186"/>
                  <a:gd name="T30" fmla="*/ 99 w 184"/>
                  <a:gd name="T31" fmla="*/ 82 h 186"/>
                  <a:gd name="T32" fmla="*/ 126 w 184"/>
                  <a:gd name="T33" fmla="*/ 113 h 186"/>
                  <a:gd name="T34" fmla="*/ 97 w 184"/>
                  <a:gd name="T35" fmla="*/ 143 h 186"/>
                  <a:gd name="T36" fmla="*/ 97 w 184"/>
                  <a:gd name="T37" fmla="*/ 159 h 186"/>
                  <a:gd name="T38" fmla="*/ 81 w 184"/>
                  <a:gd name="T39" fmla="*/ 159 h 186"/>
                  <a:gd name="T40" fmla="*/ 81 w 184"/>
                  <a:gd name="T41" fmla="*/ 144 h 186"/>
                  <a:gd name="T42" fmla="*/ 53 w 184"/>
                  <a:gd name="T43" fmla="*/ 137 h 186"/>
                  <a:gd name="T44" fmla="*/ 58 w 184"/>
                  <a:gd name="T45" fmla="*/ 118 h 186"/>
                  <a:gd name="T46" fmla="*/ 85 w 184"/>
                  <a:gd name="T47" fmla="*/ 125 h 186"/>
                  <a:gd name="T48" fmla="*/ 101 w 184"/>
                  <a:gd name="T49" fmla="*/ 115 h 186"/>
                  <a:gd name="T50" fmla="*/ 84 w 184"/>
                  <a:gd name="T51" fmla="*/ 10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86">
                    <a:moveTo>
                      <a:pt x="92" y="186"/>
                    </a:moveTo>
                    <a:cubicBezTo>
                      <a:pt x="142" y="186"/>
                      <a:pt x="184" y="144"/>
                      <a:pt x="184" y="93"/>
                    </a:cubicBezTo>
                    <a:cubicBezTo>
                      <a:pt x="184" y="42"/>
                      <a:pt x="142" y="0"/>
                      <a:pt x="92" y="0"/>
                    </a:cubicBezTo>
                    <a:cubicBezTo>
                      <a:pt x="41" y="0"/>
                      <a:pt x="0" y="42"/>
                      <a:pt x="0" y="93"/>
                    </a:cubicBezTo>
                    <a:cubicBezTo>
                      <a:pt x="0" y="144"/>
                      <a:pt x="41" y="186"/>
                      <a:pt x="92" y="186"/>
                    </a:cubicBezTo>
                    <a:close/>
                    <a:moveTo>
                      <a:pt x="84" y="101"/>
                    </a:moveTo>
                    <a:cubicBezTo>
                      <a:pt x="66" y="95"/>
                      <a:pt x="54" y="87"/>
                      <a:pt x="54" y="71"/>
                    </a:cubicBezTo>
                    <a:cubicBezTo>
                      <a:pt x="54" y="56"/>
                      <a:pt x="65" y="45"/>
                      <a:pt x="82" y="42"/>
                    </a:cubicBezTo>
                    <a:cubicBezTo>
                      <a:pt x="82" y="26"/>
                      <a:pt x="82" y="26"/>
                      <a:pt x="82" y="26"/>
                    </a:cubicBezTo>
                    <a:cubicBezTo>
                      <a:pt x="98" y="26"/>
                      <a:pt x="98" y="26"/>
                      <a:pt x="98" y="26"/>
                    </a:cubicBezTo>
                    <a:cubicBezTo>
                      <a:pt x="98" y="41"/>
                      <a:pt x="98" y="41"/>
                      <a:pt x="98" y="41"/>
                    </a:cubicBezTo>
                    <a:cubicBezTo>
                      <a:pt x="109" y="41"/>
                      <a:pt x="116" y="43"/>
                      <a:pt x="122" y="46"/>
                    </a:cubicBezTo>
                    <a:cubicBezTo>
                      <a:pt x="117" y="65"/>
                      <a:pt x="117" y="65"/>
                      <a:pt x="117" y="65"/>
                    </a:cubicBezTo>
                    <a:cubicBezTo>
                      <a:pt x="113" y="63"/>
                      <a:pt x="105" y="59"/>
                      <a:pt x="93" y="59"/>
                    </a:cubicBezTo>
                    <a:cubicBezTo>
                      <a:pt x="83" y="59"/>
                      <a:pt x="79" y="64"/>
                      <a:pt x="79" y="68"/>
                    </a:cubicBezTo>
                    <a:cubicBezTo>
                      <a:pt x="79" y="73"/>
                      <a:pt x="85" y="77"/>
                      <a:pt x="99" y="82"/>
                    </a:cubicBezTo>
                    <a:cubicBezTo>
                      <a:pt x="119" y="89"/>
                      <a:pt x="126" y="98"/>
                      <a:pt x="126" y="113"/>
                    </a:cubicBezTo>
                    <a:cubicBezTo>
                      <a:pt x="126" y="127"/>
                      <a:pt x="116" y="139"/>
                      <a:pt x="97" y="143"/>
                    </a:cubicBezTo>
                    <a:cubicBezTo>
                      <a:pt x="97" y="159"/>
                      <a:pt x="97" y="159"/>
                      <a:pt x="97" y="159"/>
                    </a:cubicBezTo>
                    <a:cubicBezTo>
                      <a:pt x="81" y="159"/>
                      <a:pt x="81" y="159"/>
                      <a:pt x="81" y="159"/>
                    </a:cubicBezTo>
                    <a:cubicBezTo>
                      <a:pt x="81" y="144"/>
                      <a:pt x="81" y="144"/>
                      <a:pt x="81" y="144"/>
                    </a:cubicBezTo>
                    <a:cubicBezTo>
                      <a:pt x="70" y="143"/>
                      <a:pt x="60" y="140"/>
                      <a:pt x="53" y="137"/>
                    </a:cubicBezTo>
                    <a:cubicBezTo>
                      <a:pt x="58" y="118"/>
                      <a:pt x="58" y="118"/>
                      <a:pt x="58" y="118"/>
                    </a:cubicBezTo>
                    <a:cubicBezTo>
                      <a:pt x="65" y="122"/>
                      <a:pt x="75" y="125"/>
                      <a:pt x="85" y="125"/>
                    </a:cubicBezTo>
                    <a:cubicBezTo>
                      <a:pt x="95" y="125"/>
                      <a:pt x="101" y="121"/>
                      <a:pt x="101" y="115"/>
                    </a:cubicBezTo>
                    <a:cubicBezTo>
                      <a:pt x="101" y="109"/>
                      <a:pt x="96" y="105"/>
                      <a:pt x="84"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5" name="Freeform 381"/>
              <p:cNvSpPr>
                <a:spLocks noEditPoints="1"/>
              </p:cNvSpPr>
              <p:nvPr/>
            </p:nvSpPr>
            <p:spPr bwMode="auto">
              <a:xfrm>
                <a:off x="7313918" y="3182735"/>
                <a:ext cx="120206" cy="150472"/>
              </a:xfrm>
              <a:custGeom>
                <a:avLst/>
                <a:gdLst>
                  <a:gd name="T0" fmla="*/ 89 w 178"/>
                  <a:gd name="T1" fmla="*/ 0 h 223"/>
                  <a:gd name="T2" fmla="*/ 0 w 178"/>
                  <a:gd name="T3" fmla="*/ 89 h 223"/>
                  <a:gd name="T4" fmla="*/ 42 w 178"/>
                  <a:gd name="T5" fmla="*/ 182 h 223"/>
                  <a:gd name="T6" fmla="*/ 40 w 178"/>
                  <a:gd name="T7" fmla="*/ 223 h 223"/>
                  <a:gd name="T8" fmla="*/ 48 w 178"/>
                  <a:gd name="T9" fmla="*/ 221 h 223"/>
                  <a:gd name="T10" fmla="*/ 134 w 178"/>
                  <a:gd name="T11" fmla="*/ 221 h 223"/>
                  <a:gd name="T12" fmla="*/ 140 w 178"/>
                  <a:gd name="T13" fmla="*/ 222 h 223"/>
                  <a:gd name="T14" fmla="*/ 138 w 178"/>
                  <a:gd name="T15" fmla="*/ 180 h 223"/>
                  <a:gd name="T16" fmla="*/ 178 w 178"/>
                  <a:gd name="T17" fmla="*/ 89 h 223"/>
                  <a:gd name="T18" fmla="*/ 89 w 178"/>
                  <a:gd name="T19" fmla="*/ 0 h 223"/>
                  <a:gd name="T20" fmla="*/ 125 w 178"/>
                  <a:gd name="T21" fmla="*/ 167 h 223"/>
                  <a:gd name="T22" fmla="*/ 118 w 178"/>
                  <a:gd name="T23" fmla="*/ 173 h 223"/>
                  <a:gd name="T24" fmla="*/ 120 w 178"/>
                  <a:gd name="T25" fmla="*/ 205 h 223"/>
                  <a:gd name="T26" fmla="*/ 60 w 178"/>
                  <a:gd name="T27" fmla="*/ 205 h 223"/>
                  <a:gd name="T28" fmla="*/ 61 w 178"/>
                  <a:gd name="T29" fmla="*/ 174 h 223"/>
                  <a:gd name="T30" fmla="*/ 55 w 178"/>
                  <a:gd name="T31" fmla="*/ 168 h 223"/>
                  <a:gd name="T32" fmla="*/ 18 w 178"/>
                  <a:gd name="T33" fmla="*/ 89 h 223"/>
                  <a:gd name="T34" fmla="*/ 89 w 178"/>
                  <a:gd name="T35" fmla="*/ 19 h 223"/>
                  <a:gd name="T36" fmla="*/ 159 w 178"/>
                  <a:gd name="T37" fmla="*/ 89 h 223"/>
                  <a:gd name="T38" fmla="*/ 125 w 178"/>
                  <a:gd name="T39" fmla="*/ 16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23">
                    <a:moveTo>
                      <a:pt x="89" y="0"/>
                    </a:moveTo>
                    <a:cubicBezTo>
                      <a:pt x="40" y="0"/>
                      <a:pt x="0" y="40"/>
                      <a:pt x="0" y="89"/>
                    </a:cubicBezTo>
                    <a:cubicBezTo>
                      <a:pt x="0" y="122"/>
                      <a:pt x="17" y="160"/>
                      <a:pt x="42" y="182"/>
                    </a:cubicBezTo>
                    <a:cubicBezTo>
                      <a:pt x="40" y="223"/>
                      <a:pt x="40" y="223"/>
                      <a:pt x="40" y="223"/>
                    </a:cubicBezTo>
                    <a:cubicBezTo>
                      <a:pt x="42" y="221"/>
                      <a:pt x="45" y="221"/>
                      <a:pt x="48" y="221"/>
                    </a:cubicBezTo>
                    <a:cubicBezTo>
                      <a:pt x="134" y="221"/>
                      <a:pt x="134" y="221"/>
                      <a:pt x="134" y="221"/>
                    </a:cubicBezTo>
                    <a:cubicBezTo>
                      <a:pt x="136" y="221"/>
                      <a:pt x="138" y="221"/>
                      <a:pt x="140" y="222"/>
                    </a:cubicBezTo>
                    <a:cubicBezTo>
                      <a:pt x="138" y="180"/>
                      <a:pt x="138" y="180"/>
                      <a:pt x="138" y="180"/>
                    </a:cubicBezTo>
                    <a:cubicBezTo>
                      <a:pt x="162" y="158"/>
                      <a:pt x="178" y="121"/>
                      <a:pt x="178" y="89"/>
                    </a:cubicBezTo>
                    <a:cubicBezTo>
                      <a:pt x="178" y="40"/>
                      <a:pt x="138" y="0"/>
                      <a:pt x="89" y="0"/>
                    </a:cubicBezTo>
                    <a:close/>
                    <a:moveTo>
                      <a:pt x="125" y="167"/>
                    </a:moveTo>
                    <a:cubicBezTo>
                      <a:pt x="118" y="173"/>
                      <a:pt x="118" y="173"/>
                      <a:pt x="118" y="173"/>
                    </a:cubicBezTo>
                    <a:cubicBezTo>
                      <a:pt x="120" y="205"/>
                      <a:pt x="120" y="205"/>
                      <a:pt x="120" y="205"/>
                    </a:cubicBezTo>
                    <a:cubicBezTo>
                      <a:pt x="60" y="205"/>
                      <a:pt x="60" y="205"/>
                      <a:pt x="60" y="205"/>
                    </a:cubicBezTo>
                    <a:cubicBezTo>
                      <a:pt x="61" y="174"/>
                      <a:pt x="61" y="174"/>
                      <a:pt x="61" y="174"/>
                    </a:cubicBezTo>
                    <a:cubicBezTo>
                      <a:pt x="55" y="168"/>
                      <a:pt x="55" y="168"/>
                      <a:pt x="55" y="168"/>
                    </a:cubicBezTo>
                    <a:cubicBezTo>
                      <a:pt x="33" y="149"/>
                      <a:pt x="18" y="117"/>
                      <a:pt x="18" y="89"/>
                    </a:cubicBezTo>
                    <a:cubicBezTo>
                      <a:pt x="18" y="50"/>
                      <a:pt x="50" y="19"/>
                      <a:pt x="89" y="19"/>
                    </a:cubicBezTo>
                    <a:cubicBezTo>
                      <a:pt x="128" y="19"/>
                      <a:pt x="159" y="50"/>
                      <a:pt x="159" y="89"/>
                    </a:cubicBezTo>
                    <a:cubicBezTo>
                      <a:pt x="159" y="116"/>
                      <a:pt x="145" y="148"/>
                      <a:pt x="125"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6" name="Freeform 382"/>
              <p:cNvSpPr>
                <a:spLocks/>
              </p:cNvSpPr>
              <p:nvPr/>
            </p:nvSpPr>
            <p:spPr bwMode="auto">
              <a:xfrm>
                <a:off x="7338188" y="3335205"/>
                <a:ext cx="73666" cy="14847"/>
              </a:xfrm>
              <a:custGeom>
                <a:avLst/>
                <a:gdLst>
                  <a:gd name="T0" fmla="*/ 98 w 109"/>
                  <a:gd name="T1" fmla="*/ 0 h 22"/>
                  <a:gd name="T2" fmla="*/ 12 w 109"/>
                  <a:gd name="T3" fmla="*/ 0 h 22"/>
                  <a:gd name="T4" fmla="*/ 0 w 109"/>
                  <a:gd name="T5" fmla="*/ 11 h 22"/>
                  <a:gd name="T6" fmla="*/ 12 w 109"/>
                  <a:gd name="T7" fmla="*/ 22 h 22"/>
                  <a:gd name="T8" fmla="*/ 98 w 109"/>
                  <a:gd name="T9" fmla="*/ 22 h 22"/>
                  <a:gd name="T10" fmla="*/ 109 w 109"/>
                  <a:gd name="T11" fmla="*/ 11 h 22"/>
                  <a:gd name="T12" fmla="*/ 98 w 10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9" h="22">
                    <a:moveTo>
                      <a:pt x="98" y="0"/>
                    </a:moveTo>
                    <a:cubicBezTo>
                      <a:pt x="12" y="0"/>
                      <a:pt x="12" y="0"/>
                      <a:pt x="12" y="0"/>
                    </a:cubicBezTo>
                    <a:cubicBezTo>
                      <a:pt x="5" y="0"/>
                      <a:pt x="0" y="5"/>
                      <a:pt x="0" y="11"/>
                    </a:cubicBezTo>
                    <a:cubicBezTo>
                      <a:pt x="0" y="17"/>
                      <a:pt x="5" y="22"/>
                      <a:pt x="12" y="22"/>
                    </a:cubicBezTo>
                    <a:cubicBezTo>
                      <a:pt x="98" y="22"/>
                      <a:pt x="98" y="22"/>
                      <a:pt x="98" y="22"/>
                    </a:cubicBezTo>
                    <a:cubicBezTo>
                      <a:pt x="104" y="22"/>
                      <a:pt x="109" y="17"/>
                      <a:pt x="109" y="11"/>
                    </a:cubicBezTo>
                    <a:cubicBezTo>
                      <a:pt x="109" y="5"/>
                      <a:pt x="10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7" name="Freeform 383"/>
              <p:cNvSpPr>
                <a:spLocks/>
              </p:cNvSpPr>
              <p:nvPr/>
            </p:nvSpPr>
            <p:spPr bwMode="auto">
              <a:xfrm>
                <a:off x="7341043" y="3352908"/>
                <a:ext cx="67384" cy="14847"/>
              </a:xfrm>
              <a:custGeom>
                <a:avLst/>
                <a:gdLst>
                  <a:gd name="T0" fmla="*/ 90 w 100"/>
                  <a:gd name="T1" fmla="*/ 0 h 22"/>
                  <a:gd name="T2" fmla="*/ 10 w 100"/>
                  <a:gd name="T3" fmla="*/ 0 h 22"/>
                  <a:gd name="T4" fmla="*/ 0 w 100"/>
                  <a:gd name="T5" fmla="*/ 11 h 22"/>
                  <a:gd name="T6" fmla="*/ 10 w 100"/>
                  <a:gd name="T7" fmla="*/ 22 h 22"/>
                  <a:gd name="T8" fmla="*/ 90 w 100"/>
                  <a:gd name="T9" fmla="*/ 22 h 22"/>
                  <a:gd name="T10" fmla="*/ 100 w 100"/>
                  <a:gd name="T11" fmla="*/ 11 h 22"/>
                  <a:gd name="T12" fmla="*/ 90 w 10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0" h="22">
                    <a:moveTo>
                      <a:pt x="90" y="0"/>
                    </a:moveTo>
                    <a:cubicBezTo>
                      <a:pt x="10" y="0"/>
                      <a:pt x="10" y="0"/>
                      <a:pt x="10" y="0"/>
                    </a:cubicBezTo>
                    <a:cubicBezTo>
                      <a:pt x="5" y="0"/>
                      <a:pt x="0" y="5"/>
                      <a:pt x="0" y="11"/>
                    </a:cubicBezTo>
                    <a:cubicBezTo>
                      <a:pt x="0" y="17"/>
                      <a:pt x="5" y="22"/>
                      <a:pt x="10" y="22"/>
                    </a:cubicBezTo>
                    <a:cubicBezTo>
                      <a:pt x="90" y="22"/>
                      <a:pt x="90" y="22"/>
                      <a:pt x="90" y="22"/>
                    </a:cubicBezTo>
                    <a:cubicBezTo>
                      <a:pt x="95" y="22"/>
                      <a:pt x="100" y="17"/>
                      <a:pt x="100" y="11"/>
                    </a:cubicBezTo>
                    <a:cubicBezTo>
                      <a:pt x="100" y="5"/>
                      <a:pt x="95" y="0"/>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8" name="Freeform 384"/>
              <p:cNvSpPr>
                <a:spLocks/>
              </p:cNvSpPr>
              <p:nvPr/>
            </p:nvSpPr>
            <p:spPr bwMode="auto">
              <a:xfrm>
                <a:off x="7347039" y="3370325"/>
                <a:ext cx="55392" cy="15418"/>
              </a:xfrm>
              <a:custGeom>
                <a:avLst/>
                <a:gdLst>
                  <a:gd name="T0" fmla="*/ 74 w 82"/>
                  <a:gd name="T1" fmla="*/ 0 h 23"/>
                  <a:gd name="T2" fmla="*/ 9 w 82"/>
                  <a:gd name="T3" fmla="*/ 0 h 23"/>
                  <a:gd name="T4" fmla="*/ 0 w 82"/>
                  <a:gd name="T5" fmla="*/ 12 h 23"/>
                  <a:gd name="T6" fmla="*/ 9 w 82"/>
                  <a:gd name="T7" fmla="*/ 23 h 23"/>
                  <a:gd name="T8" fmla="*/ 74 w 82"/>
                  <a:gd name="T9" fmla="*/ 23 h 23"/>
                  <a:gd name="T10" fmla="*/ 82 w 82"/>
                  <a:gd name="T11" fmla="*/ 12 h 23"/>
                  <a:gd name="T12" fmla="*/ 74 w 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2" h="23">
                    <a:moveTo>
                      <a:pt x="74" y="0"/>
                    </a:moveTo>
                    <a:cubicBezTo>
                      <a:pt x="9" y="0"/>
                      <a:pt x="9" y="0"/>
                      <a:pt x="9" y="0"/>
                    </a:cubicBezTo>
                    <a:cubicBezTo>
                      <a:pt x="4" y="0"/>
                      <a:pt x="0" y="5"/>
                      <a:pt x="0" y="12"/>
                    </a:cubicBezTo>
                    <a:cubicBezTo>
                      <a:pt x="0" y="18"/>
                      <a:pt x="4" y="23"/>
                      <a:pt x="9" y="23"/>
                    </a:cubicBezTo>
                    <a:cubicBezTo>
                      <a:pt x="74" y="23"/>
                      <a:pt x="74" y="23"/>
                      <a:pt x="74" y="23"/>
                    </a:cubicBezTo>
                    <a:cubicBezTo>
                      <a:pt x="79" y="23"/>
                      <a:pt x="82" y="18"/>
                      <a:pt x="82" y="12"/>
                    </a:cubicBezTo>
                    <a:cubicBezTo>
                      <a:pt x="82" y="5"/>
                      <a:pt x="79" y="0"/>
                      <a:pt x="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9" name="Freeform 385"/>
              <p:cNvSpPr>
                <a:spLocks/>
              </p:cNvSpPr>
              <p:nvPr/>
            </p:nvSpPr>
            <p:spPr bwMode="auto">
              <a:xfrm>
                <a:off x="7347039" y="3209003"/>
                <a:ext cx="64243" cy="60817"/>
              </a:xfrm>
              <a:custGeom>
                <a:avLst/>
                <a:gdLst>
                  <a:gd name="T0" fmla="*/ 42 w 95"/>
                  <a:gd name="T1" fmla="*/ 0 h 90"/>
                  <a:gd name="T2" fmla="*/ 0 w 95"/>
                  <a:gd name="T3" fmla="*/ 21 h 90"/>
                  <a:gd name="T4" fmla="*/ 35 w 95"/>
                  <a:gd name="T5" fmla="*/ 8 h 90"/>
                  <a:gd name="T6" fmla="*/ 87 w 95"/>
                  <a:gd name="T7" fmla="*/ 60 h 90"/>
                  <a:gd name="T8" fmla="*/ 77 w 95"/>
                  <a:gd name="T9" fmla="*/ 90 h 90"/>
                  <a:gd name="T10" fmla="*/ 95 w 95"/>
                  <a:gd name="T11" fmla="*/ 51 h 90"/>
                  <a:gd name="T12" fmla="*/ 42 w 95"/>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95" h="90">
                    <a:moveTo>
                      <a:pt x="42" y="0"/>
                    </a:moveTo>
                    <a:cubicBezTo>
                      <a:pt x="25" y="0"/>
                      <a:pt x="9" y="8"/>
                      <a:pt x="0" y="21"/>
                    </a:cubicBezTo>
                    <a:cubicBezTo>
                      <a:pt x="9" y="13"/>
                      <a:pt x="21" y="8"/>
                      <a:pt x="35" y="8"/>
                    </a:cubicBezTo>
                    <a:cubicBezTo>
                      <a:pt x="64" y="8"/>
                      <a:pt x="87" y="31"/>
                      <a:pt x="87" y="60"/>
                    </a:cubicBezTo>
                    <a:cubicBezTo>
                      <a:pt x="87" y="71"/>
                      <a:pt x="84" y="81"/>
                      <a:pt x="77" y="90"/>
                    </a:cubicBezTo>
                    <a:cubicBezTo>
                      <a:pt x="88" y="80"/>
                      <a:pt x="95" y="67"/>
                      <a:pt x="95" y="51"/>
                    </a:cubicBezTo>
                    <a:cubicBezTo>
                      <a:pt x="95" y="23"/>
                      <a:pt x="71"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6459215" y="1628800"/>
            <a:ext cx="5400600" cy="489654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018" name="Rectangle 2"/>
          <p:cNvSpPr>
            <a:spLocks noGrp="1" noChangeArrowheads="1"/>
          </p:cNvSpPr>
          <p:nvPr>
            <p:ph type="title"/>
          </p:nvPr>
        </p:nvSpPr>
        <p:spPr/>
        <p:txBody>
          <a:bodyPr/>
          <a:lstStyle/>
          <a:p>
            <a:pPr hangingPunct="0"/>
            <a:r>
              <a:rPr lang="en-US" altLang="zh-CN" dirty="0" smtClean="0"/>
              <a:t>1. </a:t>
            </a:r>
            <a:r>
              <a:rPr lang="zh-CN" altLang="en-US" dirty="0" smtClean="0"/>
              <a:t>集中式目录</a:t>
            </a:r>
            <a:endParaRPr lang="zh-CN" altLang="en-US" dirty="0"/>
          </a:p>
        </p:txBody>
      </p:sp>
      <p:sp>
        <p:nvSpPr>
          <p:cNvPr id="726019" name="Rectangle 3"/>
          <p:cNvSpPr>
            <a:spLocks noGrp="1" noChangeArrowheads="1"/>
          </p:cNvSpPr>
          <p:nvPr>
            <p:ph idx="1"/>
          </p:nvPr>
        </p:nvSpPr>
        <p:spPr>
          <a:xfrm>
            <a:off x="305983" y="1599490"/>
            <a:ext cx="5477567" cy="5028036"/>
          </a:xfrm>
        </p:spPr>
        <p:txBody>
          <a:bodyPr>
            <a:normAutofit/>
          </a:bodyPr>
          <a:lstStyle/>
          <a:p>
            <a:pPr>
              <a:buNone/>
            </a:pPr>
            <a:r>
              <a:rPr lang="en-US" altLang="zh-CN" sz="2400" dirty="0"/>
              <a:t>Napster</a:t>
            </a:r>
            <a:r>
              <a:rPr lang="zh-CN" altLang="en-US" sz="2400" dirty="0"/>
              <a:t>：</a:t>
            </a:r>
          </a:p>
          <a:p>
            <a:pPr lvl="1"/>
            <a:r>
              <a:rPr lang="en-US" altLang="zh-CN" sz="2400" dirty="0"/>
              <a:t>1) </a:t>
            </a:r>
            <a:r>
              <a:rPr lang="zh-CN" altLang="en-US" sz="2400" dirty="0"/>
              <a:t>当对等方启动时或内容发生更新，通知中心目录服务器</a:t>
            </a:r>
            <a:r>
              <a:rPr lang="en-US" altLang="zh-CN" sz="2400" dirty="0"/>
              <a:t>:</a:t>
            </a:r>
          </a:p>
          <a:p>
            <a:pPr marL="1257155" lvl="2" indent="-342900">
              <a:buFont typeface="Wingdings" panose="05000000000000000000" pitchFamily="2" charset="2"/>
              <a:buChar char="l"/>
            </a:pPr>
            <a:r>
              <a:rPr lang="en-US" altLang="zh-CN" sz="2400" dirty="0">
                <a:solidFill>
                  <a:srgbClr val="333399"/>
                </a:solidFill>
              </a:rPr>
              <a:t>IP</a:t>
            </a:r>
            <a:r>
              <a:rPr lang="zh-CN" altLang="en-US" sz="2400" dirty="0">
                <a:solidFill>
                  <a:srgbClr val="333399"/>
                </a:solidFill>
              </a:rPr>
              <a:t>地址</a:t>
            </a:r>
          </a:p>
          <a:p>
            <a:pPr marL="1257155" lvl="2" indent="-342900">
              <a:buFont typeface="Wingdings" panose="05000000000000000000" pitchFamily="2" charset="2"/>
              <a:buChar char="l"/>
            </a:pPr>
            <a:r>
              <a:rPr lang="zh-CN" altLang="en-US" sz="2400" dirty="0">
                <a:solidFill>
                  <a:srgbClr val="333399"/>
                </a:solidFill>
              </a:rPr>
              <a:t>可共享的对象名称</a:t>
            </a:r>
          </a:p>
          <a:p>
            <a:pPr lvl="1"/>
            <a:r>
              <a:rPr lang="en-US" altLang="zh-CN" sz="2400" dirty="0"/>
              <a:t>2) A</a:t>
            </a:r>
            <a:r>
              <a:rPr lang="zh-CN" altLang="en-US" sz="2400" dirty="0"/>
              <a:t>向中心目录服务器查询歌曲</a:t>
            </a:r>
            <a:r>
              <a:rPr lang="en-US" altLang="zh-CN" sz="2400" dirty="0"/>
              <a:t>M</a:t>
            </a:r>
            <a:endParaRPr lang="zh-CN" altLang="en-US" sz="2400" dirty="0"/>
          </a:p>
          <a:p>
            <a:pPr lvl="1"/>
            <a:r>
              <a:rPr lang="en-US" altLang="zh-CN" sz="2400" dirty="0"/>
              <a:t>3) A</a:t>
            </a:r>
            <a:r>
              <a:rPr lang="zh-CN" altLang="en-US" sz="2400" dirty="0"/>
              <a:t>向</a:t>
            </a:r>
            <a:r>
              <a:rPr lang="en-US" altLang="zh-CN" sz="2400" dirty="0"/>
              <a:t>B</a:t>
            </a:r>
            <a:r>
              <a:rPr lang="zh-CN" altLang="en-US" sz="2400" dirty="0"/>
              <a:t>请求歌曲</a:t>
            </a:r>
            <a:r>
              <a:rPr lang="en-US" altLang="zh-CN" sz="2400" dirty="0"/>
              <a:t>M</a:t>
            </a:r>
            <a:endParaRPr lang="zh-CN" altLang="en-US" sz="24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16" name="Text Box 14"/>
          <p:cNvSpPr txBox="1">
            <a:spLocks noChangeArrowheads="1"/>
          </p:cNvSpPr>
          <p:nvPr/>
        </p:nvSpPr>
        <p:spPr bwMode="auto">
          <a:xfrm>
            <a:off x="7107817" y="5166020"/>
            <a:ext cx="184731" cy="400110"/>
          </a:xfrm>
          <a:prstGeom prst="rect">
            <a:avLst/>
          </a:prstGeom>
          <a:noFill/>
          <a:ln w="9525">
            <a:noFill/>
            <a:miter lim="800000"/>
            <a:headEnd/>
            <a:tailEnd/>
          </a:ln>
        </p:spPr>
        <p:txBody>
          <a:bodyPr wrap="none">
            <a:spAutoFit/>
          </a:bodyPr>
          <a:lstStyle/>
          <a:p>
            <a:pPr algn="ctr" eaLnBrk="0" hangingPunct="0"/>
            <a:endParaRPr lang="zh-CN" altLang="zh-CN" sz="2000">
              <a:solidFill>
                <a:schemeClr val="tx1">
                  <a:lumMod val="65000"/>
                  <a:lumOff val="35000"/>
                </a:schemeClr>
              </a:solidFill>
              <a:latin typeface="+mn-lt"/>
              <a:ea typeface="+mn-ea"/>
            </a:endParaRPr>
          </a:p>
        </p:txBody>
      </p:sp>
      <p:sp>
        <p:nvSpPr>
          <p:cNvPr id="20" name="Text Box 18"/>
          <p:cNvSpPr txBox="1">
            <a:spLocks noChangeArrowheads="1"/>
          </p:cNvSpPr>
          <p:nvPr/>
        </p:nvSpPr>
        <p:spPr bwMode="auto">
          <a:xfrm>
            <a:off x="6626241" y="1814163"/>
            <a:ext cx="1475084" cy="707886"/>
          </a:xfrm>
          <a:prstGeom prst="rect">
            <a:avLst/>
          </a:prstGeom>
          <a:noFill/>
          <a:ln w="9525">
            <a:noFill/>
            <a:miter lim="800000"/>
            <a:headEnd/>
            <a:tailEnd/>
          </a:ln>
        </p:spPr>
        <p:txBody>
          <a:bodyPr wrap="none">
            <a:spAutoFit/>
          </a:bodyPr>
          <a:lstStyle/>
          <a:p>
            <a:pPr algn="ctr" eaLnBrk="0" hangingPunct="0"/>
            <a:r>
              <a:rPr lang="zh-CN" altLang="en-US" sz="2000" dirty="0">
                <a:solidFill>
                  <a:schemeClr val="tx1">
                    <a:lumMod val="65000"/>
                    <a:lumOff val="35000"/>
                  </a:schemeClr>
                </a:solidFill>
                <a:latin typeface="+mn-lt"/>
                <a:ea typeface="+mn-ea"/>
              </a:rPr>
              <a:t>集中式目录</a:t>
            </a:r>
          </a:p>
          <a:p>
            <a:pPr algn="ctr" eaLnBrk="0" hangingPunct="0"/>
            <a:r>
              <a:rPr lang="zh-CN" altLang="en-US" sz="2000" dirty="0">
                <a:solidFill>
                  <a:schemeClr val="tx1">
                    <a:lumMod val="65000"/>
                    <a:lumOff val="35000"/>
                  </a:schemeClr>
                </a:solidFill>
                <a:latin typeface="+mn-lt"/>
                <a:ea typeface="+mn-ea"/>
              </a:rPr>
              <a:t>服务器</a:t>
            </a:r>
          </a:p>
        </p:txBody>
      </p:sp>
      <p:sp>
        <p:nvSpPr>
          <p:cNvPr id="21" name="Text Box 19"/>
          <p:cNvSpPr txBox="1">
            <a:spLocks noChangeArrowheads="1"/>
          </p:cNvSpPr>
          <p:nvPr/>
        </p:nvSpPr>
        <p:spPr bwMode="auto">
          <a:xfrm>
            <a:off x="9897309" y="2902244"/>
            <a:ext cx="958917" cy="400110"/>
          </a:xfrm>
          <a:prstGeom prst="rect">
            <a:avLst/>
          </a:prstGeom>
          <a:noFill/>
          <a:ln w="9525">
            <a:noFill/>
            <a:miter lim="800000"/>
            <a:headEnd/>
            <a:tailEnd/>
          </a:ln>
        </p:spPr>
        <p:txBody>
          <a:bodyPr wrap="none">
            <a:spAutoFit/>
          </a:bodyPr>
          <a:lstStyle/>
          <a:p>
            <a:pPr algn="ctr" eaLnBrk="0" hangingPunct="0"/>
            <a:r>
              <a:rPr lang="zh-CN" altLang="en-US" sz="2000">
                <a:solidFill>
                  <a:schemeClr val="tx1">
                    <a:lumMod val="65000"/>
                    <a:lumOff val="35000"/>
                  </a:schemeClr>
                </a:solidFill>
                <a:latin typeface="+mn-lt"/>
                <a:ea typeface="+mn-ea"/>
              </a:rPr>
              <a:t>对等方</a:t>
            </a:r>
          </a:p>
        </p:txBody>
      </p:sp>
      <p:sp>
        <p:nvSpPr>
          <p:cNvPr id="22" name="Line 20"/>
          <p:cNvSpPr>
            <a:spLocks noChangeShapeType="1"/>
          </p:cNvSpPr>
          <p:nvPr/>
        </p:nvSpPr>
        <p:spPr bwMode="auto">
          <a:xfrm flipH="1">
            <a:off x="7793907" y="3060995"/>
            <a:ext cx="1006475" cy="274638"/>
          </a:xfrm>
          <a:prstGeom prst="line">
            <a:avLst/>
          </a:prstGeom>
          <a:noFill/>
          <a:ln w="28575">
            <a:noFill/>
            <a:round/>
            <a:headEnd/>
            <a:tailEnd type="triangle" w="med" len="med"/>
          </a:ln>
        </p:spPr>
        <p:txBody>
          <a:bodyPr wrap="none" anchor="ctr"/>
          <a:lstStyle/>
          <a:p>
            <a:endParaRPr lang="zh-CN" altLang="en-US" sz="2000">
              <a:solidFill>
                <a:schemeClr val="tx1">
                  <a:lumMod val="65000"/>
                  <a:lumOff val="35000"/>
                </a:schemeClr>
              </a:solidFill>
              <a:latin typeface="+mn-lt"/>
              <a:ea typeface="+mn-ea"/>
            </a:endParaRPr>
          </a:p>
        </p:txBody>
      </p:sp>
      <p:sp>
        <p:nvSpPr>
          <p:cNvPr id="23" name="Line 21"/>
          <p:cNvSpPr>
            <a:spLocks noChangeShapeType="1"/>
          </p:cNvSpPr>
          <p:nvPr/>
        </p:nvSpPr>
        <p:spPr bwMode="auto">
          <a:xfrm flipH="1">
            <a:off x="7793905" y="2970507"/>
            <a:ext cx="914400" cy="182562"/>
          </a:xfrm>
          <a:prstGeom prst="line">
            <a:avLst/>
          </a:prstGeom>
          <a:noFill/>
          <a:ln w="28575">
            <a:noFill/>
            <a:round/>
            <a:headEnd/>
            <a:tailEnd type="triangle" w="med" len="med"/>
          </a:ln>
        </p:spPr>
        <p:txBody>
          <a:bodyPr wrap="none" anchor="ctr"/>
          <a:lstStyle/>
          <a:p>
            <a:endParaRPr lang="zh-CN" altLang="en-US" sz="2000">
              <a:solidFill>
                <a:schemeClr val="tx1">
                  <a:lumMod val="65000"/>
                  <a:lumOff val="35000"/>
                </a:schemeClr>
              </a:solidFill>
              <a:latin typeface="+mn-lt"/>
              <a:ea typeface="+mn-ea"/>
            </a:endParaRPr>
          </a:p>
        </p:txBody>
      </p:sp>
      <p:sp>
        <p:nvSpPr>
          <p:cNvPr id="24" name="Line 22"/>
          <p:cNvSpPr>
            <a:spLocks noChangeShapeType="1"/>
          </p:cNvSpPr>
          <p:nvPr/>
        </p:nvSpPr>
        <p:spPr bwMode="auto">
          <a:xfrm flipH="1">
            <a:off x="7793907" y="2970507"/>
            <a:ext cx="1006475" cy="182562"/>
          </a:xfrm>
          <a:prstGeom prst="line">
            <a:avLst/>
          </a:prstGeom>
          <a:noFill/>
          <a:ln w="28575">
            <a:noFill/>
            <a:round/>
            <a:headEnd/>
            <a:tailEnd type="triangle" w="med" len="med"/>
          </a:ln>
        </p:spPr>
        <p:txBody>
          <a:bodyPr wrap="none" anchor="ctr"/>
          <a:lstStyle/>
          <a:p>
            <a:endParaRPr lang="zh-CN" altLang="en-US" sz="2000">
              <a:solidFill>
                <a:schemeClr val="tx1">
                  <a:lumMod val="65000"/>
                  <a:lumOff val="35000"/>
                </a:schemeClr>
              </a:solidFill>
              <a:latin typeface="+mn-lt"/>
              <a:ea typeface="+mn-ea"/>
            </a:endParaRPr>
          </a:p>
        </p:txBody>
      </p:sp>
      <p:sp>
        <p:nvSpPr>
          <p:cNvPr id="26" name="Text Box 24"/>
          <p:cNvSpPr txBox="1">
            <a:spLocks noChangeArrowheads="1"/>
          </p:cNvSpPr>
          <p:nvPr/>
        </p:nvSpPr>
        <p:spPr bwMode="auto">
          <a:xfrm>
            <a:off x="8911376" y="5908119"/>
            <a:ext cx="639763" cy="365125"/>
          </a:xfrm>
          <a:prstGeom prst="rect">
            <a:avLst/>
          </a:prstGeom>
          <a:noFill/>
          <a:ln w="28575">
            <a:noFill/>
            <a:miter lim="800000"/>
            <a:headEnd/>
            <a:tailEnd/>
          </a:ln>
        </p:spPr>
        <p:txBody>
          <a:bodyPr wrap="none" anchor="ctr"/>
          <a:lstStyle/>
          <a:p>
            <a:pPr algn="ctr" eaLnBrk="0" hangingPunct="0"/>
            <a:r>
              <a:rPr lang="en-US" altLang="zh-CN" sz="2000" dirty="0">
                <a:solidFill>
                  <a:schemeClr val="tx1">
                    <a:lumMod val="65000"/>
                    <a:lumOff val="35000"/>
                  </a:schemeClr>
                </a:solidFill>
                <a:latin typeface="+mn-lt"/>
                <a:ea typeface="+mn-ea"/>
              </a:rPr>
              <a:t>A</a:t>
            </a:r>
          </a:p>
        </p:txBody>
      </p:sp>
      <p:sp>
        <p:nvSpPr>
          <p:cNvPr id="27" name="Text Box 25"/>
          <p:cNvSpPr txBox="1">
            <a:spLocks noChangeArrowheads="1"/>
          </p:cNvSpPr>
          <p:nvPr/>
        </p:nvSpPr>
        <p:spPr bwMode="auto">
          <a:xfrm>
            <a:off x="10406077" y="2492502"/>
            <a:ext cx="639762" cy="365125"/>
          </a:xfrm>
          <a:prstGeom prst="rect">
            <a:avLst/>
          </a:prstGeom>
          <a:noFill/>
          <a:ln w="28575">
            <a:noFill/>
            <a:miter lim="800000"/>
            <a:headEnd/>
            <a:tailEnd/>
          </a:ln>
        </p:spPr>
        <p:txBody>
          <a:bodyPr wrap="none" anchor="ctr"/>
          <a:lstStyle/>
          <a:p>
            <a:pPr algn="ctr" eaLnBrk="0" hangingPunct="0"/>
            <a:r>
              <a:rPr lang="en-US" altLang="zh-CN" sz="2000" dirty="0">
                <a:solidFill>
                  <a:schemeClr val="tx1">
                    <a:lumMod val="65000"/>
                    <a:lumOff val="35000"/>
                  </a:schemeClr>
                </a:solidFill>
                <a:latin typeface="+mn-lt"/>
                <a:ea typeface="+mn-ea"/>
              </a:rPr>
              <a:t>B</a:t>
            </a:r>
          </a:p>
        </p:txBody>
      </p:sp>
      <p:grpSp>
        <p:nvGrpSpPr>
          <p:cNvPr id="28" name="Group 26"/>
          <p:cNvGrpSpPr>
            <a:grpSpLocks/>
          </p:cNvGrpSpPr>
          <p:nvPr/>
        </p:nvGrpSpPr>
        <p:grpSpPr bwMode="auto">
          <a:xfrm>
            <a:off x="7611343" y="2513309"/>
            <a:ext cx="2651125" cy="2560637"/>
            <a:chOff x="3420" y="1295"/>
            <a:chExt cx="1670" cy="1613"/>
          </a:xfrm>
        </p:grpSpPr>
        <p:sp>
          <p:nvSpPr>
            <p:cNvPr id="29" name="Line 27"/>
            <p:cNvSpPr>
              <a:spLocks noChangeShapeType="1"/>
            </p:cNvSpPr>
            <p:nvPr/>
          </p:nvSpPr>
          <p:spPr bwMode="auto">
            <a:xfrm flipH="1" flipV="1">
              <a:off x="3478" y="1813"/>
              <a:ext cx="1612" cy="231"/>
            </a:xfrm>
            <a:prstGeom prst="line">
              <a:avLst/>
            </a:prstGeom>
            <a:noFill/>
            <a:ln w="28575">
              <a:solidFill>
                <a:srgbClr val="002060"/>
              </a:solidFill>
              <a:prstDash val="sysDot"/>
              <a:round/>
              <a:headEnd/>
              <a:tailEnd type="triangle" w="med" len="med"/>
            </a:ln>
          </p:spPr>
          <p:txBody>
            <a:bodyPr wrap="none" anchor="ctr"/>
            <a:lstStyle/>
            <a:p>
              <a:endParaRPr lang="zh-CN" altLang="en-US" sz="2000">
                <a:solidFill>
                  <a:schemeClr val="tx1">
                    <a:lumMod val="65000"/>
                    <a:lumOff val="35000"/>
                  </a:schemeClr>
                </a:solidFill>
                <a:latin typeface="+mn-lt"/>
                <a:ea typeface="+mn-ea"/>
              </a:endParaRPr>
            </a:p>
          </p:txBody>
        </p:sp>
        <p:sp>
          <p:nvSpPr>
            <p:cNvPr id="30" name="Line 28"/>
            <p:cNvSpPr>
              <a:spLocks noChangeShapeType="1"/>
            </p:cNvSpPr>
            <p:nvPr/>
          </p:nvSpPr>
          <p:spPr bwMode="auto">
            <a:xfrm flipH="1" flipV="1">
              <a:off x="3478" y="1986"/>
              <a:ext cx="1267" cy="634"/>
            </a:xfrm>
            <a:prstGeom prst="line">
              <a:avLst/>
            </a:prstGeom>
            <a:noFill/>
            <a:ln w="28575">
              <a:solidFill>
                <a:srgbClr val="002060"/>
              </a:solidFill>
              <a:prstDash val="sysDot"/>
              <a:round/>
              <a:headEnd/>
              <a:tailEnd type="triangle" w="med" len="med"/>
            </a:ln>
          </p:spPr>
          <p:txBody>
            <a:bodyPr wrap="none" anchor="ctr"/>
            <a:lstStyle/>
            <a:p>
              <a:endParaRPr lang="zh-CN" altLang="en-US" sz="2000">
                <a:solidFill>
                  <a:schemeClr val="tx1">
                    <a:lumMod val="65000"/>
                    <a:lumOff val="35000"/>
                  </a:schemeClr>
                </a:solidFill>
                <a:latin typeface="+mn-lt"/>
                <a:ea typeface="+mn-ea"/>
              </a:endParaRPr>
            </a:p>
          </p:txBody>
        </p:sp>
        <p:sp>
          <p:nvSpPr>
            <p:cNvPr id="31" name="Line 29"/>
            <p:cNvSpPr>
              <a:spLocks noChangeShapeType="1"/>
            </p:cNvSpPr>
            <p:nvPr/>
          </p:nvSpPr>
          <p:spPr bwMode="auto">
            <a:xfrm flipH="1">
              <a:off x="3478" y="1295"/>
              <a:ext cx="1152" cy="403"/>
            </a:xfrm>
            <a:prstGeom prst="line">
              <a:avLst/>
            </a:prstGeom>
            <a:noFill/>
            <a:ln w="28575">
              <a:solidFill>
                <a:srgbClr val="002060"/>
              </a:solidFill>
              <a:prstDash val="sysDot"/>
              <a:round/>
              <a:headEnd/>
              <a:tailEnd type="triangle" w="med" len="med"/>
            </a:ln>
          </p:spPr>
          <p:txBody>
            <a:bodyPr wrap="none" anchor="ctr"/>
            <a:lstStyle/>
            <a:p>
              <a:endParaRPr lang="zh-CN" altLang="en-US" sz="2000">
                <a:solidFill>
                  <a:schemeClr val="tx1">
                    <a:lumMod val="65000"/>
                    <a:lumOff val="35000"/>
                  </a:schemeClr>
                </a:solidFill>
                <a:latin typeface="+mn-lt"/>
                <a:ea typeface="+mn-ea"/>
              </a:endParaRPr>
            </a:p>
          </p:txBody>
        </p:sp>
        <p:sp>
          <p:nvSpPr>
            <p:cNvPr id="32" name="Line 30"/>
            <p:cNvSpPr>
              <a:spLocks noChangeShapeType="1"/>
            </p:cNvSpPr>
            <p:nvPr/>
          </p:nvSpPr>
          <p:spPr bwMode="auto">
            <a:xfrm flipH="1" flipV="1">
              <a:off x="3420" y="2044"/>
              <a:ext cx="749" cy="864"/>
            </a:xfrm>
            <a:prstGeom prst="line">
              <a:avLst/>
            </a:prstGeom>
            <a:noFill/>
            <a:ln w="28575">
              <a:solidFill>
                <a:srgbClr val="002060"/>
              </a:solidFill>
              <a:prstDash val="sysDot"/>
              <a:round/>
              <a:headEnd/>
              <a:tailEnd type="triangle" w="med" len="med"/>
            </a:ln>
          </p:spPr>
          <p:txBody>
            <a:bodyPr wrap="none" anchor="ctr"/>
            <a:lstStyle/>
            <a:p>
              <a:endParaRPr lang="zh-CN" altLang="en-US" sz="2000">
                <a:solidFill>
                  <a:schemeClr val="tx1">
                    <a:lumMod val="65000"/>
                    <a:lumOff val="35000"/>
                  </a:schemeClr>
                </a:solidFill>
                <a:latin typeface="+mn-lt"/>
                <a:ea typeface="+mn-ea"/>
              </a:endParaRPr>
            </a:p>
          </p:txBody>
        </p:sp>
        <p:sp>
          <p:nvSpPr>
            <p:cNvPr id="33" name="Oval 31"/>
            <p:cNvSpPr>
              <a:spLocks noChangeArrowheads="1"/>
            </p:cNvSpPr>
            <p:nvPr/>
          </p:nvSpPr>
          <p:spPr bwMode="auto">
            <a:xfrm>
              <a:off x="3986" y="1432"/>
              <a:ext cx="153" cy="146"/>
            </a:xfrm>
            <a:prstGeom prst="ellipse">
              <a:avLst/>
            </a:prstGeom>
            <a:solidFill>
              <a:schemeClr val="bg1"/>
            </a:solidFill>
            <a:ln w="12700">
              <a:solidFill>
                <a:srgbClr val="002060"/>
              </a:solidFill>
              <a:round/>
              <a:headEnd/>
              <a:tailEnd/>
            </a:ln>
          </p:spPr>
          <p:txBody>
            <a:bodyPr wrap="none" anchor="ctr"/>
            <a:lstStyle/>
            <a:p>
              <a:pPr algn="ctr" eaLnBrk="0" hangingPunct="0">
                <a:spcBef>
                  <a:spcPct val="20000"/>
                </a:spcBef>
                <a:buClr>
                  <a:schemeClr val="accent2"/>
                </a:buClr>
                <a:buSzPct val="85000"/>
                <a:buFont typeface="ZapfDingbats" pitchFamily="82" charset="2"/>
                <a:buNone/>
              </a:pPr>
              <a:r>
                <a:rPr lang="en-US" altLang="zh-CN" sz="2000">
                  <a:solidFill>
                    <a:schemeClr val="tx1">
                      <a:lumMod val="65000"/>
                      <a:lumOff val="35000"/>
                    </a:schemeClr>
                  </a:solidFill>
                  <a:latin typeface="+mn-lt"/>
                  <a:ea typeface="+mn-ea"/>
                </a:rPr>
                <a:t>1</a:t>
              </a:r>
            </a:p>
          </p:txBody>
        </p:sp>
        <p:sp>
          <p:nvSpPr>
            <p:cNvPr id="34" name="Oval 32"/>
            <p:cNvSpPr>
              <a:spLocks noChangeArrowheads="1"/>
            </p:cNvSpPr>
            <p:nvPr/>
          </p:nvSpPr>
          <p:spPr bwMode="auto">
            <a:xfrm>
              <a:off x="4013" y="1805"/>
              <a:ext cx="153" cy="146"/>
            </a:xfrm>
            <a:prstGeom prst="ellipse">
              <a:avLst/>
            </a:prstGeom>
            <a:solidFill>
              <a:schemeClr val="bg1"/>
            </a:solidFill>
            <a:ln w="12700">
              <a:solidFill>
                <a:srgbClr val="002060"/>
              </a:solidFill>
              <a:round/>
              <a:headEnd/>
              <a:tailEnd/>
            </a:ln>
          </p:spPr>
          <p:txBody>
            <a:bodyPr wrap="none" anchor="ctr"/>
            <a:lstStyle/>
            <a:p>
              <a:pPr algn="ctr" eaLnBrk="0" hangingPunct="0">
                <a:spcBef>
                  <a:spcPct val="20000"/>
                </a:spcBef>
                <a:buClr>
                  <a:schemeClr val="accent2"/>
                </a:buClr>
                <a:buSzPct val="85000"/>
                <a:buFont typeface="ZapfDingbats" pitchFamily="82" charset="2"/>
                <a:buNone/>
              </a:pPr>
              <a:r>
                <a:rPr lang="en-US" altLang="zh-CN" sz="2000">
                  <a:solidFill>
                    <a:schemeClr val="tx1">
                      <a:lumMod val="65000"/>
                      <a:lumOff val="35000"/>
                    </a:schemeClr>
                  </a:solidFill>
                  <a:latin typeface="+mn-lt"/>
                  <a:ea typeface="+mn-ea"/>
                </a:rPr>
                <a:t>1</a:t>
              </a:r>
            </a:p>
          </p:txBody>
        </p:sp>
        <p:sp>
          <p:nvSpPr>
            <p:cNvPr id="35" name="Oval 33"/>
            <p:cNvSpPr>
              <a:spLocks noChangeArrowheads="1"/>
            </p:cNvSpPr>
            <p:nvPr/>
          </p:nvSpPr>
          <p:spPr bwMode="auto">
            <a:xfrm>
              <a:off x="4016" y="2233"/>
              <a:ext cx="153" cy="146"/>
            </a:xfrm>
            <a:prstGeom prst="ellipse">
              <a:avLst/>
            </a:prstGeom>
            <a:solidFill>
              <a:schemeClr val="bg1"/>
            </a:solidFill>
            <a:ln w="12700">
              <a:solidFill>
                <a:srgbClr val="002060"/>
              </a:solidFill>
              <a:round/>
              <a:headEnd/>
              <a:tailEnd/>
            </a:ln>
          </p:spPr>
          <p:txBody>
            <a:bodyPr wrap="none" anchor="ctr"/>
            <a:lstStyle/>
            <a:p>
              <a:pPr algn="ctr" eaLnBrk="0" hangingPunct="0">
                <a:spcBef>
                  <a:spcPct val="20000"/>
                </a:spcBef>
                <a:buClr>
                  <a:schemeClr val="accent2"/>
                </a:buClr>
                <a:buSzPct val="85000"/>
                <a:buFont typeface="ZapfDingbats" pitchFamily="82" charset="2"/>
                <a:buNone/>
              </a:pPr>
              <a:r>
                <a:rPr lang="en-US" altLang="zh-CN" sz="2000">
                  <a:solidFill>
                    <a:schemeClr val="tx1">
                      <a:lumMod val="65000"/>
                      <a:lumOff val="35000"/>
                    </a:schemeClr>
                  </a:solidFill>
                  <a:latin typeface="+mn-lt"/>
                  <a:ea typeface="+mn-ea"/>
                </a:rPr>
                <a:t>1</a:t>
              </a:r>
            </a:p>
          </p:txBody>
        </p:sp>
        <p:sp>
          <p:nvSpPr>
            <p:cNvPr id="36" name="Oval 34"/>
            <p:cNvSpPr>
              <a:spLocks noChangeArrowheads="1"/>
            </p:cNvSpPr>
            <p:nvPr/>
          </p:nvSpPr>
          <p:spPr bwMode="auto">
            <a:xfrm>
              <a:off x="3817" y="2509"/>
              <a:ext cx="153" cy="146"/>
            </a:xfrm>
            <a:prstGeom prst="ellipse">
              <a:avLst/>
            </a:prstGeom>
            <a:solidFill>
              <a:schemeClr val="bg1"/>
            </a:solidFill>
            <a:ln w="12700">
              <a:solidFill>
                <a:srgbClr val="002060"/>
              </a:solidFill>
              <a:round/>
              <a:headEnd/>
              <a:tailEnd/>
            </a:ln>
          </p:spPr>
          <p:txBody>
            <a:bodyPr wrap="none" anchor="ctr"/>
            <a:lstStyle/>
            <a:p>
              <a:pPr algn="ctr" eaLnBrk="0" hangingPunct="0">
                <a:spcBef>
                  <a:spcPct val="20000"/>
                </a:spcBef>
                <a:buClr>
                  <a:schemeClr val="accent2"/>
                </a:buClr>
                <a:buSzPct val="85000"/>
                <a:buFont typeface="ZapfDingbats" pitchFamily="82" charset="2"/>
                <a:buNone/>
              </a:pPr>
              <a:r>
                <a:rPr lang="en-US" altLang="zh-CN" sz="2000">
                  <a:solidFill>
                    <a:schemeClr val="tx1">
                      <a:lumMod val="65000"/>
                      <a:lumOff val="35000"/>
                    </a:schemeClr>
                  </a:solidFill>
                  <a:latin typeface="+mn-lt"/>
                  <a:ea typeface="+mn-ea"/>
                </a:rPr>
                <a:t>1</a:t>
              </a:r>
            </a:p>
          </p:txBody>
        </p:sp>
      </p:grpSp>
      <p:grpSp>
        <p:nvGrpSpPr>
          <p:cNvPr id="37" name="Group 35"/>
          <p:cNvGrpSpPr>
            <a:grpSpLocks/>
          </p:cNvGrpSpPr>
          <p:nvPr/>
        </p:nvGrpSpPr>
        <p:grpSpPr bwMode="auto">
          <a:xfrm>
            <a:off x="7428781" y="3792834"/>
            <a:ext cx="1189037" cy="1463675"/>
            <a:chOff x="3305" y="2101"/>
            <a:chExt cx="749" cy="922"/>
          </a:xfrm>
        </p:grpSpPr>
        <p:sp>
          <p:nvSpPr>
            <p:cNvPr id="38" name="Line 36"/>
            <p:cNvSpPr>
              <a:spLocks noChangeShapeType="1"/>
            </p:cNvSpPr>
            <p:nvPr/>
          </p:nvSpPr>
          <p:spPr bwMode="auto">
            <a:xfrm>
              <a:off x="3305" y="2101"/>
              <a:ext cx="749" cy="922"/>
            </a:xfrm>
            <a:prstGeom prst="line">
              <a:avLst/>
            </a:prstGeom>
            <a:noFill/>
            <a:ln w="28575">
              <a:solidFill>
                <a:srgbClr val="002060"/>
              </a:solidFill>
              <a:round/>
              <a:headEnd type="triangle" w="med" len="med"/>
              <a:tailEnd type="triangle" w="med" len="med"/>
            </a:ln>
          </p:spPr>
          <p:txBody>
            <a:bodyPr wrap="none" anchor="ctr"/>
            <a:lstStyle/>
            <a:p>
              <a:endParaRPr lang="zh-CN" altLang="en-US" sz="2000">
                <a:solidFill>
                  <a:schemeClr val="tx1">
                    <a:lumMod val="65000"/>
                    <a:lumOff val="35000"/>
                  </a:schemeClr>
                </a:solidFill>
                <a:latin typeface="+mn-lt"/>
                <a:ea typeface="+mn-ea"/>
              </a:endParaRPr>
            </a:p>
          </p:txBody>
        </p:sp>
        <p:sp>
          <p:nvSpPr>
            <p:cNvPr id="39" name="Oval 37"/>
            <p:cNvSpPr>
              <a:spLocks noChangeArrowheads="1"/>
            </p:cNvSpPr>
            <p:nvPr/>
          </p:nvSpPr>
          <p:spPr bwMode="auto">
            <a:xfrm>
              <a:off x="3570" y="2470"/>
              <a:ext cx="153" cy="146"/>
            </a:xfrm>
            <a:prstGeom prst="ellipse">
              <a:avLst/>
            </a:prstGeom>
            <a:solidFill>
              <a:schemeClr val="bg1"/>
            </a:solidFill>
            <a:ln w="12700">
              <a:solidFill>
                <a:srgbClr val="002060"/>
              </a:solidFill>
              <a:round/>
              <a:headEnd/>
              <a:tailEnd/>
            </a:ln>
          </p:spPr>
          <p:txBody>
            <a:bodyPr wrap="none" anchor="ctr"/>
            <a:lstStyle/>
            <a:p>
              <a:pPr algn="ctr" eaLnBrk="0" hangingPunct="0">
                <a:spcBef>
                  <a:spcPct val="20000"/>
                </a:spcBef>
                <a:buClr>
                  <a:schemeClr val="accent2"/>
                </a:buClr>
                <a:buSzPct val="85000"/>
                <a:buFont typeface="ZapfDingbats" pitchFamily="82" charset="2"/>
                <a:buNone/>
              </a:pPr>
              <a:r>
                <a:rPr lang="en-US" altLang="zh-CN" sz="2000">
                  <a:solidFill>
                    <a:schemeClr val="tx1">
                      <a:lumMod val="65000"/>
                      <a:lumOff val="35000"/>
                    </a:schemeClr>
                  </a:solidFill>
                  <a:latin typeface="+mn-lt"/>
                  <a:ea typeface="+mn-ea"/>
                </a:rPr>
                <a:t>2</a:t>
              </a:r>
            </a:p>
          </p:txBody>
        </p:sp>
      </p:grpSp>
      <p:grpSp>
        <p:nvGrpSpPr>
          <p:cNvPr id="40" name="Group 38"/>
          <p:cNvGrpSpPr>
            <a:grpSpLocks/>
          </p:cNvGrpSpPr>
          <p:nvPr/>
        </p:nvGrpSpPr>
        <p:grpSpPr bwMode="auto">
          <a:xfrm>
            <a:off x="9348069" y="2878434"/>
            <a:ext cx="549275" cy="2378075"/>
            <a:chOff x="4514" y="1525"/>
            <a:chExt cx="346" cy="1498"/>
          </a:xfrm>
        </p:grpSpPr>
        <p:sp>
          <p:nvSpPr>
            <p:cNvPr id="41" name="Line 39"/>
            <p:cNvSpPr>
              <a:spLocks noChangeShapeType="1"/>
            </p:cNvSpPr>
            <p:nvPr/>
          </p:nvSpPr>
          <p:spPr bwMode="auto">
            <a:xfrm flipH="1">
              <a:off x="4514" y="1525"/>
              <a:ext cx="346" cy="1498"/>
            </a:xfrm>
            <a:prstGeom prst="line">
              <a:avLst/>
            </a:prstGeom>
            <a:noFill/>
            <a:ln w="28575">
              <a:solidFill>
                <a:srgbClr val="FF6600"/>
              </a:solidFill>
              <a:round/>
              <a:headEnd/>
              <a:tailEnd type="triangle" w="med" len="med"/>
            </a:ln>
          </p:spPr>
          <p:txBody>
            <a:bodyPr wrap="none" anchor="ctr"/>
            <a:lstStyle/>
            <a:p>
              <a:endParaRPr lang="zh-CN" altLang="en-US" sz="2000">
                <a:solidFill>
                  <a:schemeClr val="tx1">
                    <a:lumMod val="65000"/>
                    <a:lumOff val="35000"/>
                  </a:schemeClr>
                </a:solidFill>
                <a:latin typeface="+mn-lt"/>
                <a:ea typeface="+mn-ea"/>
              </a:endParaRPr>
            </a:p>
          </p:txBody>
        </p:sp>
        <p:sp>
          <p:nvSpPr>
            <p:cNvPr id="42" name="Oval 40"/>
            <p:cNvSpPr>
              <a:spLocks noChangeArrowheads="1"/>
            </p:cNvSpPr>
            <p:nvPr/>
          </p:nvSpPr>
          <p:spPr bwMode="auto">
            <a:xfrm>
              <a:off x="4624" y="2186"/>
              <a:ext cx="153" cy="146"/>
            </a:xfrm>
            <a:prstGeom prst="ellipse">
              <a:avLst/>
            </a:prstGeom>
            <a:solidFill>
              <a:schemeClr val="bg1"/>
            </a:solidFill>
            <a:ln w="12700">
              <a:solidFill>
                <a:schemeClr val="accent2"/>
              </a:solidFill>
              <a:round/>
              <a:headEnd/>
              <a:tailEnd/>
            </a:ln>
          </p:spPr>
          <p:txBody>
            <a:bodyPr wrap="none" anchor="ctr"/>
            <a:lstStyle/>
            <a:p>
              <a:pPr algn="ctr" eaLnBrk="0" hangingPunct="0">
                <a:spcBef>
                  <a:spcPct val="20000"/>
                </a:spcBef>
                <a:buClr>
                  <a:schemeClr val="accent2"/>
                </a:buClr>
                <a:buSzPct val="85000"/>
                <a:buFont typeface="ZapfDingbats" pitchFamily="82" charset="2"/>
                <a:buNone/>
              </a:pPr>
              <a:r>
                <a:rPr lang="en-US" altLang="zh-CN" sz="2000">
                  <a:solidFill>
                    <a:schemeClr val="tx1">
                      <a:lumMod val="65000"/>
                      <a:lumOff val="35000"/>
                    </a:schemeClr>
                  </a:solidFill>
                  <a:latin typeface="+mn-lt"/>
                  <a:ea typeface="+mn-ea"/>
                </a:rPr>
                <a:t>3</a:t>
              </a:r>
            </a:p>
          </p:txBody>
        </p:sp>
      </p:grpSp>
      <p:grpSp>
        <p:nvGrpSpPr>
          <p:cNvPr id="50" name="Group 514"/>
          <p:cNvGrpSpPr>
            <a:grpSpLocks/>
          </p:cNvGrpSpPr>
          <p:nvPr/>
        </p:nvGrpSpPr>
        <p:grpSpPr bwMode="auto">
          <a:xfrm flipH="1">
            <a:off x="10524346" y="1919346"/>
            <a:ext cx="403225" cy="457200"/>
            <a:chOff x="2925" y="527"/>
            <a:chExt cx="113" cy="147"/>
          </a:xfrm>
        </p:grpSpPr>
        <p:sp>
          <p:nvSpPr>
            <p:cNvPr id="51" name="Freeform 515"/>
            <p:cNvSpPr>
              <a:spLocks/>
            </p:cNvSpPr>
            <p:nvPr/>
          </p:nvSpPr>
          <p:spPr bwMode="auto">
            <a:xfrm>
              <a:off x="2944" y="546"/>
              <a:ext cx="94" cy="128"/>
            </a:xfrm>
            <a:custGeom>
              <a:avLst/>
              <a:gdLst/>
              <a:ahLst/>
              <a:cxnLst>
                <a:cxn ang="0">
                  <a:pos x="101" y="13"/>
                </a:cxn>
                <a:cxn ang="0">
                  <a:pos x="101" y="41"/>
                </a:cxn>
                <a:cxn ang="0">
                  <a:pos x="101" y="48"/>
                </a:cxn>
                <a:cxn ang="0">
                  <a:pos x="111" y="70"/>
                </a:cxn>
                <a:cxn ang="0">
                  <a:pos x="108" y="76"/>
                </a:cxn>
                <a:cxn ang="0">
                  <a:pos x="101" y="76"/>
                </a:cxn>
                <a:cxn ang="0">
                  <a:pos x="101" y="89"/>
                </a:cxn>
                <a:cxn ang="0">
                  <a:pos x="95" y="89"/>
                </a:cxn>
                <a:cxn ang="0">
                  <a:pos x="98" y="92"/>
                </a:cxn>
                <a:cxn ang="0">
                  <a:pos x="98" y="92"/>
                </a:cxn>
                <a:cxn ang="0">
                  <a:pos x="95" y="105"/>
                </a:cxn>
                <a:cxn ang="0">
                  <a:pos x="92" y="114"/>
                </a:cxn>
                <a:cxn ang="0">
                  <a:pos x="86" y="117"/>
                </a:cxn>
                <a:cxn ang="0">
                  <a:pos x="76" y="117"/>
                </a:cxn>
                <a:cxn ang="0">
                  <a:pos x="63" y="127"/>
                </a:cxn>
                <a:cxn ang="0">
                  <a:pos x="51" y="149"/>
                </a:cxn>
                <a:cxn ang="0">
                  <a:pos x="0" y="105"/>
                </a:cxn>
                <a:cxn ang="0">
                  <a:pos x="26" y="0"/>
                </a:cxn>
                <a:cxn ang="0">
                  <a:pos x="101" y="13"/>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sp>
          <p:nvSpPr>
            <p:cNvPr id="52" name="Freeform 516"/>
            <p:cNvSpPr>
              <a:spLocks/>
            </p:cNvSpPr>
            <p:nvPr/>
          </p:nvSpPr>
          <p:spPr bwMode="auto">
            <a:xfrm>
              <a:off x="2944" y="546"/>
              <a:ext cx="94" cy="128"/>
            </a:xfrm>
            <a:custGeom>
              <a:avLst/>
              <a:gdLst/>
              <a:ahLst/>
              <a:cxnLst>
                <a:cxn ang="0">
                  <a:pos x="101" y="13"/>
                </a:cxn>
                <a:cxn ang="0">
                  <a:pos x="101" y="41"/>
                </a:cxn>
                <a:cxn ang="0">
                  <a:pos x="101" y="48"/>
                </a:cxn>
                <a:cxn ang="0">
                  <a:pos x="111" y="70"/>
                </a:cxn>
                <a:cxn ang="0">
                  <a:pos x="108" y="76"/>
                </a:cxn>
                <a:cxn ang="0">
                  <a:pos x="101" y="76"/>
                </a:cxn>
                <a:cxn ang="0">
                  <a:pos x="101" y="89"/>
                </a:cxn>
                <a:cxn ang="0">
                  <a:pos x="95" y="89"/>
                </a:cxn>
                <a:cxn ang="0">
                  <a:pos x="98" y="92"/>
                </a:cxn>
                <a:cxn ang="0">
                  <a:pos x="95" y="105"/>
                </a:cxn>
                <a:cxn ang="0">
                  <a:pos x="92" y="114"/>
                </a:cxn>
                <a:cxn ang="0">
                  <a:pos x="86" y="117"/>
                </a:cxn>
                <a:cxn ang="0">
                  <a:pos x="76" y="117"/>
                </a:cxn>
                <a:cxn ang="0">
                  <a:pos x="63" y="127"/>
                </a:cxn>
                <a:cxn ang="0">
                  <a:pos x="51" y="149"/>
                </a:cxn>
                <a:cxn ang="0">
                  <a:pos x="0" y="105"/>
                </a:cxn>
                <a:cxn ang="0">
                  <a:pos x="26" y="0"/>
                </a:cxn>
                <a:cxn ang="0">
                  <a:pos x="101" y="13"/>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sp>
          <p:nvSpPr>
            <p:cNvPr id="53" name="Freeform 517"/>
            <p:cNvSpPr>
              <a:spLocks/>
            </p:cNvSpPr>
            <p:nvPr/>
          </p:nvSpPr>
          <p:spPr bwMode="auto">
            <a:xfrm>
              <a:off x="2925" y="527"/>
              <a:ext cx="113" cy="106"/>
            </a:xfrm>
            <a:custGeom>
              <a:avLst/>
              <a:gdLst/>
              <a:ahLst/>
              <a:cxnLst>
                <a:cxn ang="0">
                  <a:pos x="76" y="86"/>
                </a:cxn>
                <a:cxn ang="0">
                  <a:pos x="67" y="95"/>
                </a:cxn>
                <a:cxn ang="0">
                  <a:pos x="57" y="120"/>
                </a:cxn>
                <a:cxn ang="0">
                  <a:pos x="29" y="124"/>
                </a:cxn>
                <a:cxn ang="0">
                  <a:pos x="16" y="120"/>
                </a:cxn>
                <a:cxn ang="0">
                  <a:pos x="0" y="63"/>
                </a:cxn>
                <a:cxn ang="0">
                  <a:pos x="0" y="44"/>
                </a:cxn>
                <a:cxn ang="0">
                  <a:pos x="16" y="16"/>
                </a:cxn>
                <a:cxn ang="0">
                  <a:pos x="38" y="0"/>
                </a:cxn>
                <a:cxn ang="0">
                  <a:pos x="73" y="0"/>
                </a:cxn>
                <a:cxn ang="0">
                  <a:pos x="108" y="10"/>
                </a:cxn>
                <a:cxn ang="0">
                  <a:pos x="111" y="19"/>
                </a:cxn>
                <a:cxn ang="0">
                  <a:pos x="133" y="32"/>
                </a:cxn>
                <a:cxn ang="0">
                  <a:pos x="133" y="41"/>
                </a:cxn>
                <a:cxn ang="0">
                  <a:pos x="120" y="51"/>
                </a:cxn>
                <a:cxn ang="0">
                  <a:pos x="108" y="54"/>
                </a:cxn>
                <a:cxn ang="0">
                  <a:pos x="98" y="63"/>
                </a:cxn>
                <a:cxn ang="0">
                  <a:pos x="98" y="86"/>
                </a:cxn>
                <a:cxn ang="0">
                  <a:pos x="85" y="92"/>
                </a:cxn>
                <a:cxn ang="0">
                  <a:pos x="76" y="86"/>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sp>
          <p:nvSpPr>
            <p:cNvPr id="54" name="Freeform 518"/>
            <p:cNvSpPr>
              <a:spLocks/>
            </p:cNvSpPr>
            <p:nvPr/>
          </p:nvSpPr>
          <p:spPr bwMode="auto">
            <a:xfrm>
              <a:off x="2925" y="527"/>
              <a:ext cx="113" cy="106"/>
            </a:xfrm>
            <a:custGeom>
              <a:avLst/>
              <a:gdLst/>
              <a:ahLst/>
              <a:cxnLst>
                <a:cxn ang="0">
                  <a:pos x="76" y="86"/>
                </a:cxn>
                <a:cxn ang="0">
                  <a:pos x="67" y="95"/>
                </a:cxn>
                <a:cxn ang="0">
                  <a:pos x="57" y="120"/>
                </a:cxn>
                <a:cxn ang="0">
                  <a:pos x="29" y="124"/>
                </a:cxn>
                <a:cxn ang="0">
                  <a:pos x="16" y="120"/>
                </a:cxn>
                <a:cxn ang="0">
                  <a:pos x="0" y="63"/>
                </a:cxn>
                <a:cxn ang="0">
                  <a:pos x="0" y="44"/>
                </a:cxn>
                <a:cxn ang="0">
                  <a:pos x="16" y="16"/>
                </a:cxn>
                <a:cxn ang="0">
                  <a:pos x="38" y="0"/>
                </a:cxn>
                <a:cxn ang="0">
                  <a:pos x="73" y="0"/>
                </a:cxn>
                <a:cxn ang="0">
                  <a:pos x="108" y="10"/>
                </a:cxn>
                <a:cxn ang="0">
                  <a:pos x="111" y="19"/>
                </a:cxn>
                <a:cxn ang="0">
                  <a:pos x="133" y="32"/>
                </a:cxn>
                <a:cxn ang="0">
                  <a:pos x="133" y="41"/>
                </a:cxn>
                <a:cxn ang="0">
                  <a:pos x="120" y="51"/>
                </a:cxn>
                <a:cxn ang="0">
                  <a:pos x="108" y="54"/>
                </a:cxn>
                <a:cxn ang="0">
                  <a:pos x="98" y="63"/>
                </a:cxn>
                <a:cxn ang="0">
                  <a:pos x="98" y="86"/>
                </a:cxn>
                <a:cxn ang="0">
                  <a:pos x="85" y="92"/>
                </a:cxn>
                <a:cxn ang="0">
                  <a:pos x="76" y="86"/>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a:solidFill>
                <a:srgbClr val="000000"/>
              </a:solidFill>
              <a:prstDash val="solid"/>
              <a:round/>
              <a:headEnd/>
              <a:tailEnd/>
            </a:ln>
          </p:spPr>
          <p:txBody>
            <a:bodyPr/>
            <a:lstStyle/>
            <a:p>
              <a:endParaRPr lang="zh-CN" altLang="en-US" sz="2000">
                <a:solidFill>
                  <a:schemeClr val="tx1">
                    <a:lumMod val="65000"/>
                    <a:lumOff val="35000"/>
                  </a:schemeClr>
                </a:solidFill>
                <a:latin typeface="+mn-lt"/>
                <a:ea typeface="+mn-ea"/>
              </a:endParaRPr>
            </a:p>
          </p:txBody>
        </p:sp>
      </p:grpSp>
      <p:grpSp>
        <p:nvGrpSpPr>
          <p:cNvPr id="55" name="Group 519"/>
          <p:cNvGrpSpPr>
            <a:grpSpLocks/>
          </p:cNvGrpSpPr>
          <p:nvPr/>
        </p:nvGrpSpPr>
        <p:grpSpPr bwMode="auto">
          <a:xfrm>
            <a:off x="9613982" y="5832771"/>
            <a:ext cx="482600" cy="495300"/>
            <a:chOff x="3161" y="1632"/>
            <a:chExt cx="1207" cy="1398"/>
          </a:xfrm>
        </p:grpSpPr>
        <p:grpSp>
          <p:nvGrpSpPr>
            <p:cNvPr id="56" name="Group 520"/>
            <p:cNvGrpSpPr>
              <a:grpSpLocks/>
            </p:cNvGrpSpPr>
            <p:nvPr/>
          </p:nvGrpSpPr>
          <p:grpSpPr bwMode="auto">
            <a:xfrm>
              <a:off x="3161" y="1632"/>
              <a:ext cx="1207" cy="1398"/>
              <a:chOff x="3161" y="2497"/>
              <a:chExt cx="501" cy="533"/>
            </a:xfrm>
          </p:grpSpPr>
          <p:sp>
            <p:nvSpPr>
              <p:cNvPr id="58" name="Freeform 521"/>
              <p:cNvSpPr>
                <a:spLocks/>
              </p:cNvSpPr>
              <p:nvPr/>
            </p:nvSpPr>
            <p:spPr bwMode="auto">
              <a:xfrm>
                <a:off x="3168" y="2592"/>
                <a:ext cx="338" cy="438"/>
              </a:xfrm>
              <a:custGeom>
                <a:avLst/>
                <a:gdLst/>
                <a:ahLst/>
                <a:cxnLst>
                  <a:cxn ang="0">
                    <a:pos x="531" y="433"/>
                  </a:cxn>
                  <a:cxn ang="0">
                    <a:pos x="541" y="368"/>
                  </a:cxn>
                  <a:cxn ang="0">
                    <a:pos x="541" y="300"/>
                  </a:cxn>
                  <a:cxn ang="0">
                    <a:pos x="529" y="235"/>
                  </a:cxn>
                  <a:cxn ang="0">
                    <a:pos x="510" y="175"/>
                  </a:cxn>
                  <a:cxn ang="0">
                    <a:pos x="480" y="122"/>
                  </a:cxn>
                  <a:cxn ang="0">
                    <a:pos x="444" y="76"/>
                  </a:cxn>
                  <a:cxn ang="0">
                    <a:pos x="400" y="40"/>
                  </a:cxn>
                  <a:cxn ang="0">
                    <a:pos x="352" y="15"/>
                  </a:cxn>
                  <a:cxn ang="0">
                    <a:pos x="299" y="1"/>
                  </a:cxn>
                  <a:cxn ang="0">
                    <a:pos x="244" y="1"/>
                  </a:cxn>
                  <a:cxn ang="0">
                    <a:pos x="191" y="15"/>
                  </a:cxn>
                  <a:cxn ang="0">
                    <a:pos x="142" y="40"/>
                  </a:cxn>
                  <a:cxn ang="0">
                    <a:pos x="99" y="76"/>
                  </a:cxn>
                  <a:cxn ang="0">
                    <a:pos x="62" y="122"/>
                  </a:cxn>
                  <a:cxn ang="0">
                    <a:pos x="33" y="175"/>
                  </a:cxn>
                  <a:cxn ang="0">
                    <a:pos x="12" y="235"/>
                  </a:cxn>
                  <a:cxn ang="0">
                    <a:pos x="1" y="300"/>
                  </a:cxn>
                  <a:cxn ang="0">
                    <a:pos x="1" y="369"/>
                  </a:cxn>
                  <a:cxn ang="0">
                    <a:pos x="11" y="434"/>
                  </a:cxn>
                  <a:cxn ang="0">
                    <a:pos x="30" y="494"/>
                  </a:cxn>
                  <a:cxn ang="0">
                    <a:pos x="57" y="548"/>
                  </a:cxn>
                  <a:cxn ang="0">
                    <a:pos x="91" y="593"/>
                  </a:cxn>
                  <a:cxn ang="0">
                    <a:pos x="132" y="630"/>
                  </a:cxn>
                  <a:cxn ang="0">
                    <a:pos x="179" y="655"/>
                  </a:cxn>
                  <a:cxn ang="0">
                    <a:pos x="231" y="668"/>
                  </a:cxn>
                  <a:cxn ang="0">
                    <a:pos x="265" y="670"/>
                  </a:cxn>
                  <a:cxn ang="0">
                    <a:pos x="277" y="669"/>
                  </a:cxn>
                  <a:cxn ang="0">
                    <a:pos x="290" y="667"/>
                  </a:cxn>
                  <a:cxn ang="0">
                    <a:pos x="301" y="664"/>
                  </a:cxn>
                  <a:cxn ang="0">
                    <a:pos x="276" y="778"/>
                  </a:cxn>
                  <a:cxn ang="0">
                    <a:pos x="285" y="786"/>
                  </a:cxn>
                  <a:cxn ang="0">
                    <a:pos x="313" y="808"/>
                  </a:cxn>
                  <a:cxn ang="0">
                    <a:pos x="356" y="837"/>
                  </a:cxn>
                  <a:cxn ang="0">
                    <a:pos x="410" y="866"/>
                  </a:cxn>
                  <a:cxn ang="0">
                    <a:pos x="440" y="875"/>
                  </a:cxn>
                  <a:cxn ang="0">
                    <a:pos x="471" y="875"/>
                  </a:cxn>
                  <a:cxn ang="0">
                    <a:pos x="502" y="869"/>
                  </a:cxn>
                  <a:cxn ang="0">
                    <a:pos x="531" y="859"/>
                  </a:cxn>
                  <a:cxn ang="0">
                    <a:pos x="558" y="846"/>
                  </a:cxn>
                  <a:cxn ang="0">
                    <a:pos x="582" y="834"/>
                  </a:cxn>
                  <a:cxn ang="0">
                    <a:pos x="602" y="823"/>
                  </a:cxn>
                  <a:cxn ang="0">
                    <a:pos x="617" y="816"/>
                  </a:cxn>
                  <a:cxn ang="0">
                    <a:pos x="640" y="799"/>
                  </a:cxn>
                  <a:cxn ang="0">
                    <a:pos x="658" y="770"/>
                  </a:cxn>
                  <a:cxn ang="0">
                    <a:pos x="671" y="743"/>
                  </a:cxn>
                  <a:cxn ang="0">
                    <a:pos x="676" y="731"/>
                  </a:cxn>
                </a:cxnLst>
                <a:rect l="0" t="0" r="r" b="b"/>
                <a:pathLst>
                  <a:path w="676" h="876">
                    <a:moveTo>
                      <a:pt x="521" y="464"/>
                    </a:moveTo>
                    <a:lnTo>
                      <a:pt x="531" y="433"/>
                    </a:lnTo>
                    <a:lnTo>
                      <a:pt x="538" y="402"/>
                    </a:lnTo>
                    <a:lnTo>
                      <a:pt x="541" y="368"/>
                    </a:lnTo>
                    <a:lnTo>
                      <a:pt x="542" y="335"/>
                    </a:lnTo>
                    <a:lnTo>
                      <a:pt x="541" y="300"/>
                    </a:lnTo>
                    <a:lnTo>
                      <a:pt x="536" y="267"/>
                    </a:lnTo>
                    <a:lnTo>
                      <a:pt x="529" y="235"/>
                    </a:lnTo>
                    <a:lnTo>
                      <a:pt x="521" y="205"/>
                    </a:lnTo>
                    <a:lnTo>
                      <a:pt x="510" y="175"/>
                    </a:lnTo>
                    <a:lnTo>
                      <a:pt x="496" y="147"/>
                    </a:lnTo>
                    <a:lnTo>
                      <a:pt x="480" y="122"/>
                    </a:lnTo>
                    <a:lnTo>
                      <a:pt x="463" y="97"/>
                    </a:lnTo>
                    <a:lnTo>
                      <a:pt x="444" y="76"/>
                    </a:lnTo>
                    <a:lnTo>
                      <a:pt x="422" y="57"/>
                    </a:lnTo>
                    <a:lnTo>
                      <a:pt x="400" y="40"/>
                    </a:lnTo>
                    <a:lnTo>
                      <a:pt x="377" y="26"/>
                    </a:lnTo>
                    <a:lnTo>
                      <a:pt x="352" y="15"/>
                    </a:lnTo>
                    <a:lnTo>
                      <a:pt x="326" y="6"/>
                    </a:lnTo>
                    <a:lnTo>
                      <a:pt x="299" y="1"/>
                    </a:lnTo>
                    <a:lnTo>
                      <a:pt x="271" y="0"/>
                    </a:lnTo>
                    <a:lnTo>
                      <a:pt x="244" y="1"/>
                    </a:lnTo>
                    <a:lnTo>
                      <a:pt x="217" y="6"/>
                    </a:lnTo>
                    <a:lnTo>
                      <a:pt x="191" y="15"/>
                    </a:lnTo>
                    <a:lnTo>
                      <a:pt x="166" y="26"/>
                    </a:lnTo>
                    <a:lnTo>
                      <a:pt x="142" y="40"/>
                    </a:lnTo>
                    <a:lnTo>
                      <a:pt x="119" y="57"/>
                    </a:lnTo>
                    <a:lnTo>
                      <a:pt x="99" y="76"/>
                    </a:lnTo>
                    <a:lnTo>
                      <a:pt x="79" y="97"/>
                    </a:lnTo>
                    <a:lnTo>
                      <a:pt x="62" y="122"/>
                    </a:lnTo>
                    <a:lnTo>
                      <a:pt x="46" y="147"/>
                    </a:lnTo>
                    <a:lnTo>
                      <a:pt x="33" y="175"/>
                    </a:lnTo>
                    <a:lnTo>
                      <a:pt x="22" y="205"/>
                    </a:lnTo>
                    <a:lnTo>
                      <a:pt x="12" y="235"/>
                    </a:lnTo>
                    <a:lnTo>
                      <a:pt x="5" y="267"/>
                    </a:lnTo>
                    <a:lnTo>
                      <a:pt x="1" y="300"/>
                    </a:lnTo>
                    <a:lnTo>
                      <a:pt x="0" y="335"/>
                    </a:lnTo>
                    <a:lnTo>
                      <a:pt x="1" y="369"/>
                    </a:lnTo>
                    <a:lnTo>
                      <a:pt x="4" y="402"/>
                    </a:lnTo>
                    <a:lnTo>
                      <a:pt x="11" y="434"/>
                    </a:lnTo>
                    <a:lnTo>
                      <a:pt x="19" y="465"/>
                    </a:lnTo>
                    <a:lnTo>
                      <a:pt x="30" y="494"/>
                    </a:lnTo>
                    <a:lnTo>
                      <a:pt x="42" y="521"/>
                    </a:lnTo>
                    <a:lnTo>
                      <a:pt x="57" y="548"/>
                    </a:lnTo>
                    <a:lnTo>
                      <a:pt x="73" y="571"/>
                    </a:lnTo>
                    <a:lnTo>
                      <a:pt x="91" y="593"/>
                    </a:lnTo>
                    <a:lnTo>
                      <a:pt x="111" y="612"/>
                    </a:lnTo>
                    <a:lnTo>
                      <a:pt x="132" y="630"/>
                    </a:lnTo>
                    <a:lnTo>
                      <a:pt x="155" y="644"/>
                    </a:lnTo>
                    <a:lnTo>
                      <a:pt x="179" y="655"/>
                    </a:lnTo>
                    <a:lnTo>
                      <a:pt x="205" y="663"/>
                    </a:lnTo>
                    <a:lnTo>
                      <a:pt x="231" y="668"/>
                    </a:lnTo>
                    <a:lnTo>
                      <a:pt x="259" y="670"/>
                    </a:lnTo>
                    <a:lnTo>
                      <a:pt x="265" y="670"/>
                    </a:lnTo>
                    <a:lnTo>
                      <a:pt x="270" y="669"/>
                    </a:lnTo>
                    <a:lnTo>
                      <a:pt x="277" y="669"/>
                    </a:lnTo>
                    <a:lnTo>
                      <a:pt x="283" y="668"/>
                    </a:lnTo>
                    <a:lnTo>
                      <a:pt x="290" y="667"/>
                    </a:lnTo>
                    <a:lnTo>
                      <a:pt x="296" y="665"/>
                    </a:lnTo>
                    <a:lnTo>
                      <a:pt x="301" y="664"/>
                    </a:lnTo>
                    <a:lnTo>
                      <a:pt x="307" y="663"/>
                    </a:lnTo>
                    <a:lnTo>
                      <a:pt x="276" y="778"/>
                    </a:lnTo>
                    <a:lnTo>
                      <a:pt x="278" y="781"/>
                    </a:lnTo>
                    <a:lnTo>
                      <a:pt x="285" y="786"/>
                    </a:lnTo>
                    <a:lnTo>
                      <a:pt x="298" y="797"/>
                    </a:lnTo>
                    <a:lnTo>
                      <a:pt x="313" y="808"/>
                    </a:lnTo>
                    <a:lnTo>
                      <a:pt x="333" y="822"/>
                    </a:lnTo>
                    <a:lnTo>
                      <a:pt x="356" y="837"/>
                    </a:lnTo>
                    <a:lnTo>
                      <a:pt x="381" y="852"/>
                    </a:lnTo>
                    <a:lnTo>
                      <a:pt x="410" y="866"/>
                    </a:lnTo>
                    <a:lnTo>
                      <a:pt x="425" y="872"/>
                    </a:lnTo>
                    <a:lnTo>
                      <a:pt x="440" y="875"/>
                    </a:lnTo>
                    <a:lnTo>
                      <a:pt x="456" y="876"/>
                    </a:lnTo>
                    <a:lnTo>
                      <a:pt x="471" y="875"/>
                    </a:lnTo>
                    <a:lnTo>
                      <a:pt x="487" y="873"/>
                    </a:lnTo>
                    <a:lnTo>
                      <a:pt x="502" y="869"/>
                    </a:lnTo>
                    <a:lnTo>
                      <a:pt x="517" y="865"/>
                    </a:lnTo>
                    <a:lnTo>
                      <a:pt x="531" y="859"/>
                    </a:lnTo>
                    <a:lnTo>
                      <a:pt x="544" y="853"/>
                    </a:lnTo>
                    <a:lnTo>
                      <a:pt x="558" y="846"/>
                    </a:lnTo>
                    <a:lnTo>
                      <a:pt x="571" y="839"/>
                    </a:lnTo>
                    <a:lnTo>
                      <a:pt x="582" y="834"/>
                    </a:lnTo>
                    <a:lnTo>
                      <a:pt x="593" y="828"/>
                    </a:lnTo>
                    <a:lnTo>
                      <a:pt x="602" y="823"/>
                    </a:lnTo>
                    <a:lnTo>
                      <a:pt x="610" y="819"/>
                    </a:lnTo>
                    <a:lnTo>
                      <a:pt x="617" y="816"/>
                    </a:lnTo>
                    <a:lnTo>
                      <a:pt x="629" y="809"/>
                    </a:lnTo>
                    <a:lnTo>
                      <a:pt x="640" y="799"/>
                    </a:lnTo>
                    <a:lnTo>
                      <a:pt x="649" y="785"/>
                    </a:lnTo>
                    <a:lnTo>
                      <a:pt x="658" y="770"/>
                    </a:lnTo>
                    <a:lnTo>
                      <a:pt x="665" y="755"/>
                    </a:lnTo>
                    <a:lnTo>
                      <a:pt x="671" y="743"/>
                    </a:lnTo>
                    <a:lnTo>
                      <a:pt x="675" y="735"/>
                    </a:lnTo>
                    <a:lnTo>
                      <a:pt x="676" y="731"/>
                    </a:lnTo>
                    <a:lnTo>
                      <a:pt x="521" y="464"/>
                    </a:lnTo>
                    <a:close/>
                  </a:path>
                </a:pathLst>
              </a:custGeom>
              <a:solidFill>
                <a:srgbClr val="F2CCB2"/>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sp>
            <p:nvSpPr>
              <p:cNvPr id="59" name="Freeform 522"/>
              <p:cNvSpPr>
                <a:spLocks/>
              </p:cNvSpPr>
              <p:nvPr/>
            </p:nvSpPr>
            <p:spPr bwMode="auto">
              <a:xfrm>
                <a:off x="3171" y="2497"/>
                <a:ext cx="491" cy="398"/>
              </a:xfrm>
              <a:custGeom>
                <a:avLst/>
                <a:gdLst/>
                <a:ahLst/>
                <a:cxnLst>
                  <a:cxn ang="0">
                    <a:pos x="977" y="361"/>
                  </a:cxn>
                  <a:cxn ang="0">
                    <a:pos x="962" y="303"/>
                  </a:cxn>
                  <a:cxn ang="0">
                    <a:pos x="940" y="259"/>
                  </a:cxn>
                  <a:cxn ang="0">
                    <a:pos x="900" y="200"/>
                  </a:cxn>
                  <a:cxn ang="0">
                    <a:pos x="850" y="159"/>
                  </a:cxn>
                  <a:cxn ang="0">
                    <a:pos x="782" y="143"/>
                  </a:cxn>
                  <a:cxn ang="0">
                    <a:pos x="720" y="150"/>
                  </a:cxn>
                  <a:cxn ang="0">
                    <a:pos x="665" y="162"/>
                  </a:cxn>
                  <a:cxn ang="0">
                    <a:pos x="622" y="125"/>
                  </a:cxn>
                  <a:cxn ang="0">
                    <a:pos x="564" y="70"/>
                  </a:cxn>
                  <a:cxn ang="0">
                    <a:pos x="486" y="26"/>
                  </a:cxn>
                  <a:cxn ang="0">
                    <a:pos x="432" y="9"/>
                  </a:cxn>
                  <a:cxn ang="0">
                    <a:pos x="376" y="0"/>
                  </a:cxn>
                  <a:cxn ang="0">
                    <a:pos x="317" y="3"/>
                  </a:cxn>
                  <a:cxn ang="0">
                    <a:pos x="265" y="10"/>
                  </a:cxn>
                  <a:cxn ang="0">
                    <a:pos x="218" y="17"/>
                  </a:cxn>
                  <a:cxn ang="0">
                    <a:pos x="175" y="27"/>
                  </a:cxn>
                  <a:cxn ang="0">
                    <a:pos x="139" y="37"/>
                  </a:cxn>
                  <a:cxn ang="0">
                    <a:pos x="106" y="51"/>
                  </a:cxn>
                  <a:cxn ang="0">
                    <a:pos x="41" y="97"/>
                  </a:cxn>
                  <a:cxn ang="0">
                    <a:pos x="6" y="159"/>
                  </a:cxn>
                  <a:cxn ang="0">
                    <a:pos x="2" y="231"/>
                  </a:cxn>
                  <a:cxn ang="0">
                    <a:pos x="23" y="288"/>
                  </a:cxn>
                  <a:cxn ang="0">
                    <a:pos x="68" y="332"/>
                  </a:cxn>
                  <a:cxn ang="0">
                    <a:pos x="134" y="365"/>
                  </a:cxn>
                  <a:cxn ang="0">
                    <a:pos x="219" y="389"/>
                  </a:cxn>
                  <a:cxn ang="0">
                    <a:pos x="319" y="406"/>
                  </a:cxn>
                  <a:cxn ang="0">
                    <a:pos x="359" y="419"/>
                  </a:cxn>
                  <a:cxn ang="0">
                    <a:pos x="398" y="445"/>
                  </a:cxn>
                  <a:cxn ang="0">
                    <a:pos x="421" y="603"/>
                  </a:cxn>
                  <a:cxn ang="0">
                    <a:pos x="433" y="634"/>
                  </a:cxn>
                  <a:cxn ang="0">
                    <a:pos x="474" y="702"/>
                  </a:cxn>
                  <a:cxn ang="0">
                    <a:pos x="539" y="765"/>
                  </a:cxn>
                  <a:cxn ang="0">
                    <a:pos x="597" y="797"/>
                  </a:cxn>
                  <a:cxn ang="0">
                    <a:pos x="648" y="787"/>
                  </a:cxn>
                  <a:cxn ang="0">
                    <a:pos x="689" y="738"/>
                  </a:cxn>
                  <a:cxn ang="0">
                    <a:pos x="695" y="684"/>
                  </a:cxn>
                  <a:cxn ang="0">
                    <a:pos x="690" y="658"/>
                  </a:cxn>
                  <a:cxn ang="0">
                    <a:pos x="710" y="673"/>
                  </a:cxn>
                  <a:cxn ang="0">
                    <a:pos x="756" y="696"/>
                  </a:cxn>
                  <a:cxn ang="0">
                    <a:pos x="810" y="699"/>
                  </a:cxn>
                  <a:cxn ang="0">
                    <a:pos x="886" y="661"/>
                  </a:cxn>
                  <a:cxn ang="0">
                    <a:pos x="954" y="583"/>
                  </a:cxn>
                  <a:cxn ang="0">
                    <a:pos x="981" y="474"/>
                  </a:cxn>
                </a:cxnLst>
                <a:rect l="0" t="0" r="r" b="b"/>
                <a:pathLst>
                  <a:path w="983" h="798">
                    <a:moveTo>
                      <a:pt x="982" y="406"/>
                    </a:moveTo>
                    <a:lnTo>
                      <a:pt x="979" y="383"/>
                    </a:lnTo>
                    <a:lnTo>
                      <a:pt x="977" y="361"/>
                    </a:lnTo>
                    <a:lnTo>
                      <a:pt x="972" y="341"/>
                    </a:lnTo>
                    <a:lnTo>
                      <a:pt x="968" y="322"/>
                    </a:lnTo>
                    <a:lnTo>
                      <a:pt x="962" y="303"/>
                    </a:lnTo>
                    <a:lnTo>
                      <a:pt x="955" y="287"/>
                    </a:lnTo>
                    <a:lnTo>
                      <a:pt x="948" y="272"/>
                    </a:lnTo>
                    <a:lnTo>
                      <a:pt x="940" y="259"/>
                    </a:lnTo>
                    <a:lnTo>
                      <a:pt x="926" y="238"/>
                    </a:lnTo>
                    <a:lnTo>
                      <a:pt x="914" y="218"/>
                    </a:lnTo>
                    <a:lnTo>
                      <a:pt x="900" y="200"/>
                    </a:lnTo>
                    <a:lnTo>
                      <a:pt x="886" y="184"/>
                    </a:lnTo>
                    <a:lnTo>
                      <a:pt x="870" y="171"/>
                    </a:lnTo>
                    <a:lnTo>
                      <a:pt x="850" y="159"/>
                    </a:lnTo>
                    <a:lnTo>
                      <a:pt x="829" y="150"/>
                    </a:lnTo>
                    <a:lnTo>
                      <a:pt x="803" y="144"/>
                    </a:lnTo>
                    <a:lnTo>
                      <a:pt x="782" y="143"/>
                    </a:lnTo>
                    <a:lnTo>
                      <a:pt x="762" y="144"/>
                    </a:lnTo>
                    <a:lnTo>
                      <a:pt x="741" y="147"/>
                    </a:lnTo>
                    <a:lnTo>
                      <a:pt x="720" y="150"/>
                    </a:lnTo>
                    <a:lnTo>
                      <a:pt x="701" y="155"/>
                    </a:lnTo>
                    <a:lnTo>
                      <a:pt x="682" y="158"/>
                    </a:lnTo>
                    <a:lnTo>
                      <a:pt x="665" y="162"/>
                    </a:lnTo>
                    <a:lnTo>
                      <a:pt x="651" y="164"/>
                    </a:lnTo>
                    <a:lnTo>
                      <a:pt x="638" y="144"/>
                    </a:lnTo>
                    <a:lnTo>
                      <a:pt x="622" y="125"/>
                    </a:lnTo>
                    <a:lnTo>
                      <a:pt x="605" y="105"/>
                    </a:lnTo>
                    <a:lnTo>
                      <a:pt x="586" y="87"/>
                    </a:lnTo>
                    <a:lnTo>
                      <a:pt x="564" y="70"/>
                    </a:lnTo>
                    <a:lnTo>
                      <a:pt x="539" y="53"/>
                    </a:lnTo>
                    <a:lnTo>
                      <a:pt x="514" y="38"/>
                    </a:lnTo>
                    <a:lnTo>
                      <a:pt x="486" y="26"/>
                    </a:lnTo>
                    <a:lnTo>
                      <a:pt x="469" y="19"/>
                    </a:lnTo>
                    <a:lnTo>
                      <a:pt x="451" y="13"/>
                    </a:lnTo>
                    <a:lnTo>
                      <a:pt x="432" y="9"/>
                    </a:lnTo>
                    <a:lnTo>
                      <a:pt x="414" y="5"/>
                    </a:lnTo>
                    <a:lnTo>
                      <a:pt x="395" y="2"/>
                    </a:lnTo>
                    <a:lnTo>
                      <a:pt x="376" y="0"/>
                    </a:lnTo>
                    <a:lnTo>
                      <a:pt x="355" y="0"/>
                    </a:lnTo>
                    <a:lnTo>
                      <a:pt x="336" y="2"/>
                    </a:lnTo>
                    <a:lnTo>
                      <a:pt x="317" y="3"/>
                    </a:lnTo>
                    <a:lnTo>
                      <a:pt x="299" y="5"/>
                    </a:lnTo>
                    <a:lnTo>
                      <a:pt x="281" y="7"/>
                    </a:lnTo>
                    <a:lnTo>
                      <a:pt x="265" y="10"/>
                    </a:lnTo>
                    <a:lnTo>
                      <a:pt x="249" y="12"/>
                    </a:lnTo>
                    <a:lnTo>
                      <a:pt x="233" y="14"/>
                    </a:lnTo>
                    <a:lnTo>
                      <a:pt x="218" y="17"/>
                    </a:lnTo>
                    <a:lnTo>
                      <a:pt x="203" y="20"/>
                    </a:lnTo>
                    <a:lnTo>
                      <a:pt x="189" y="23"/>
                    </a:lnTo>
                    <a:lnTo>
                      <a:pt x="175" y="27"/>
                    </a:lnTo>
                    <a:lnTo>
                      <a:pt x="163" y="30"/>
                    </a:lnTo>
                    <a:lnTo>
                      <a:pt x="150" y="34"/>
                    </a:lnTo>
                    <a:lnTo>
                      <a:pt x="139" y="37"/>
                    </a:lnTo>
                    <a:lnTo>
                      <a:pt x="127" y="42"/>
                    </a:lnTo>
                    <a:lnTo>
                      <a:pt x="117" y="47"/>
                    </a:lnTo>
                    <a:lnTo>
                      <a:pt x="106" y="51"/>
                    </a:lnTo>
                    <a:lnTo>
                      <a:pt x="81" y="65"/>
                    </a:lnTo>
                    <a:lnTo>
                      <a:pt x="59" y="80"/>
                    </a:lnTo>
                    <a:lnTo>
                      <a:pt x="41" y="97"/>
                    </a:lnTo>
                    <a:lnTo>
                      <a:pt x="26" y="116"/>
                    </a:lnTo>
                    <a:lnTo>
                      <a:pt x="14" y="136"/>
                    </a:lnTo>
                    <a:lnTo>
                      <a:pt x="6" y="159"/>
                    </a:lnTo>
                    <a:lnTo>
                      <a:pt x="2" y="184"/>
                    </a:lnTo>
                    <a:lnTo>
                      <a:pt x="0" y="209"/>
                    </a:lnTo>
                    <a:lnTo>
                      <a:pt x="2" y="231"/>
                    </a:lnTo>
                    <a:lnTo>
                      <a:pt x="6" y="252"/>
                    </a:lnTo>
                    <a:lnTo>
                      <a:pt x="13" y="271"/>
                    </a:lnTo>
                    <a:lnTo>
                      <a:pt x="23" y="288"/>
                    </a:lnTo>
                    <a:lnTo>
                      <a:pt x="36" y="305"/>
                    </a:lnTo>
                    <a:lnTo>
                      <a:pt x="51" y="320"/>
                    </a:lnTo>
                    <a:lnTo>
                      <a:pt x="68" y="332"/>
                    </a:lnTo>
                    <a:lnTo>
                      <a:pt x="88" y="344"/>
                    </a:lnTo>
                    <a:lnTo>
                      <a:pt x="110" y="355"/>
                    </a:lnTo>
                    <a:lnTo>
                      <a:pt x="134" y="365"/>
                    </a:lnTo>
                    <a:lnTo>
                      <a:pt x="161" y="374"/>
                    </a:lnTo>
                    <a:lnTo>
                      <a:pt x="189" y="382"/>
                    </a:lnTo>
                    <a:lnTo>
                      <a:pt x="219" y="389"/>
                    </a:lnTo>
                    <a:lnTo>
                      <a:pt x="250" y="394"/>
                    </a:lnTo>
                    <a:lnTo>
                      <a:pt x="285" y="400"/>
                    </a:lnTo>
                    <a:lnTo>
                      <a:pt x="319" y="406"/>
                    </a:lnTo>
                    <a:lnTo>
                      <a:pt x="330" y="408"/>
                    </a:lnTo>
                    <a:lnTo>
                      <a:pt x="344" y="413"/>
                    </a:lnTo>
                    <a:lnTo>
                      <a:pt x="359" y="419"/>
                    </a:lnTo>
                    <a:lnTo>
                      <a:pt x="374" y="427"/>
                    </a:lnTo>
                    <a:lnTo>
                      <a:pt x="386" y="436"/>
                    </a:lnTo>
                    <a:lnTo>
                      <a:pt x="398" y="445"/>
                    </a:lnTo>
                    <a:lnTo>
                      <a:pt x="405" y="456"/>
                    </a:lnTo>
                    <a:lnTo>
                      <a:pt x="407" y="467"/>
                    </a:lnTo>
                    <a:lnTo>
                      <a:pt x="421" y="603"/>
                    </a:lnTo>
                    <a:lnTo>
                      <a:pt x="422" y="606"/>
                    </a:lnTo>
                    <a:lnTo>
                      <a:pt x="427" y="618"/>
                    </a:lnTo>
                    <a:lnTo>
                      <a:pt x="433" y="634"/>
                    </a:lnTo>
                    <a:lnTo>
                      <a:pt x="445" y="655"/>
                    </a:lnTo>
                    <a:lnTo>
                      <a:pt x="458" y="678"/>
                    </a:lnTo>
                    <a:lnTo>
                      <a:pt x="474" y="702"/>
                    </a:lnTo>
                    <a:lnTo>
                      <a:pt x="493" y="725"/>
                    </a:lnTo>
                    <a:lnTo>
                      <a:pt x="516" y="747"/>
                    </a:lnTo>
                    <a:lnTo>
                      <a:pt x="539" y="765"/>
                    </a:lnTo>
                    <a:lnTo>
                      <a:pt x="560" y="779"/>
                    </a:lnTo>
                    <a:lnTo>
                      <a:pt x="579" y="790"/>
                    </a:lnTo>
                    <a:lnTo>
                      <a:pt x="597" y="797"/>
                    </a:lnTo>
                    <a:lnTo>
                      <a:pt x="614" y="798"/>
                    </a:lnTo>
                    <a:lnTo>
                      <a:pt x="630" y="794"/>
                    </a:lnTo>
                    <a:lnTo>
                      <a:pt x="648" y="787"/>
                    </a:lnTo>
                    <a:lnTo>
                      <a:pt x="665" y="774"/>
                    </a:lnTo>
                    <a:lnTo>
                      <a:pt x="680" y="756"/>
                    </a:lnTo>
                    <a:lnTo>
                      <a:pt x="689" y="738"/>
                    </a:lnTo>
                    <a:lnTo>
                      <a:pt x="694" y="718"/>
                    </a:lnTo>
                    <a:lnTo>
                      <a:pt x="696" y="700"/>
                    </a:lnTo>
                    <a:lnTo>
                      <a:pt x="695" y="684"/>
                    </a:lnTo>
                    <a:lnTo>
                      <a:pt x="693" y="670"/>
                    </a:lnTo>
                    <a:lnTo>
                      <a:pt x="691" y="662"/>
                    </a:lnTo>
                    <a:lnTo>
                      <a:pt x="690" y="658"/>
                    </a:lnTo>
                    <a:lnTo>
                      <a:pt x="693" y="661"/>
                    </a:lnTo>
                    <a:lnTo>
                      <a:pt x="700" y="665"/>
                    </a:lnTo>
                    <a:lnTo>
                      <a:pt x="710" y="673"/>
                    </a:lnTo>
                    <a:lnTo>
                      <a:pt x="724" y="681"/>
                    </a:lnTo>
                    <a:lnTo>
                      <a:pt x="739" y="689"/>
                    </a:lnTo>
                    <a:lnTo>
                      <a:pt x="756" y="696"/>
                    </a:lnTo>
                    <a:lnTo>
                      <a:pt x="773" y="701"/>
                    </a:lnTo>
                    <a:lnTo>
                      <a:pt x="791" y="702"/>
                    </a:lnTo>
                    <a:lnTo>
                      <a:pt x="810" y="699"/>
                    </a:lnTo>
                    <a:lnTo>
                      <a:pt x="834" y="689"/>
                    </a:lnTo>
                    <a:lnTo>
                      <a:pt x="860" y="677"/>
                    </a:lnTo>
                    <a:lnTo>
                      <a:pt x="886" y="661"/>
                    </a:lnTo>
                    <a:lnTo>
                      <a:pt x="911" y="639"/>
                    </a:lnTo>
                    <a:lnTo>
                      <a:pt x="934" y="613"/>
                    </a:lnTo>
                    <a:lnTo>
                      <a:pt x="954" y="583"/>
                    </a:lnTo>
                    <a:lnTo>
                      <a:pt x="967" y="550"/>
                    </a:lnTo>
                    <a:lnTo>
                      <a:pt x="975" y="512"/>
                    </a:lnTo>
                    <a:lnTo>
                      <a:pt x="981" y="474"/>
                    </a:lnTo>
                    <a:lnTo>
                      <a:pt x="983" y="439"/>
                    </a:lnTo>
                    <a:lnTo>
                      <a:pt x="982" y="406"/>
                    </a:lnTo>
                    <a:close/>
                  </a:path>
                </a:pathLst>
              </a:custGeom>
              <a:solidFill>
                <a:srgbClr val="660000"/>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sp>
            <p:nvSpPr>
              <p:cNvPr id="60" name="Freeform 523"/>
              <p:cNvSpPr>
                <a:spLocks/>
              </p:cNvSpPr>
              <p:nvPr/>
            </p:nvSpPr>
            <p:spPr bwMode="auto">
              <a:xfrm>
                <a:off x="3244" y="2510"/>
                <a:ext cx="256" cy="77"/>
              </a:xfrm>
              <a:custGeom>
                <a:avLst/>
                <a:gdLst/>
                <a:ahLst/>
                <a:cxnLst>
                  <a:cxn ang="0">
                    <a:pos x="511" y="153"/>
                  </a:cxn>
                  <a:cxn ang="0">
                    <a:pos x="503" y="154"/>
                  </a:cxn>
                  <a:cxn ang="0">
                    <a:pos x="496" y="151"/>
                  </a:cxn>
                  <a:cxn ang="0">
                    <a:pos x="489" y="145"/>
                  </a:cxn>
                  <a:cxn ang="0">
                    <a:pos x="483" y="141"/>
                  </a:cxn>
                  <a:cxn ang="0">
                    <a:pos x="459" y="120"/>
                  </a:cxn>
                  <a:cxn ang="0">
                    <a:pos x="434" y="101"/>
                  </a:cxn>
                  <a:cxn ang="0">
                    <a:pos x="407" y="86"/>
                  </a:cxn>
                  <a:cxn ang="0">
                    <a:pos x="379" y="74"/>
                  </a:cxn>
                  <a:cxn ang="0">
                    <a:pos x="350" y="64"/>
                  </a:cxn>
                  <a:cxn ang="0">
                    <a:pos x="319" y="56"/>
                  </a:cxn>
                  <a:cxn ang="0">
                    <a:pos x="288" y="51"/>
                  </a:cxn>
                  <a:cxn ang="0">
                    <a:pos x="255" y="48"/>
                  </a:cxn>
                  <a:cxn ang="0">
                    <a:pos x="224" y="47"/>
                  </a:cxn>
                  <a:cxn ang="0">
                    <a:pos x="192" y="47"/>
                  </a:cxn>
                  <a:cxn ang="0">
                    <a:pos x="160" y="51"/>
                  </a:cxn>
                  <a:cxn ang="0">
                    <a:pos x="129" y="55"/>
                  </a:cxn>
                  <a:cxn ang="0">
                    <a:pos x="98" y="61"/>
                  </a:cxn>
                  <a:cxn ang="0">
                    <a:pos x="68" y="68"/>
                  </a:cxn>
                  <a:cxn ang="0">
                    <a:pos x="38" y="77"/>
                  </a:cxn>
                  <a:cxn ang="0">
                    <a:pos x="10" y="88"/>
                  </a:cxn>
                  <a:cxn ang="0">
                    <a:pos x="5" y="83"/>
                  </a:cxn>
                  <a:cxn ang="0">
                    <a:pos x="2" y="78"/>
                  </a:cxn>
                  <a:cxn ang="0">
                    <a:pos x="0" y="71"/>
                  </a:cxn>
                  <a:cxn ang="0">
                    <a:pos x="0" y="63"/>
                  </a:cxn>
                  <a:cxn ang="0">
                    <a:pos x="15" y="52"/>
                  </a:cxn>
                  <a:cxn ang="0">
                    <a:pos x="31" y="41"/>
                  </a:cxn>
                  <a:cxn ang="0">
                    <a:pos x="47" y="32"/>
                  </a:cxn>
                  <a:cxn ang="0">
                    <a:pos x="64" y="24"/>
                  </a:cxn>
                  <a:cxn ang="0">
                    <a:pos x="81" y="17"/>
                  </a:cxn>
                  <a:cxn ang="0">
                    <a:pos x="100" y="11"/>
                  </a:cxn>
                  <a:cxn ang="0">
                    <a:pos x="118" y="8"/>
                  </a:cxn>
                  <a:cxn ang="0">
                    <a:pos x="137" y="5"/>
                  </a:cxn>
                  <a:cxn ang="0">
                    <a:pos x="156" y="2"/>
                  </a:cxn>
                  <a:cxn ang="0">
                    <a:pos x="175" y="1"/>
                  </a:cxn>
                  <a:cxn ang="0">
                    <a:pos x="194" y="0"/>
                  </a:cxn>
                  <a:cxn ang="0">
                    <a:pos x="214" y="1"/>
                  </a:cxn>
                  <a:cxn ang="0">
                    <a:pos x="233" y="2"/>
                  </a:cxn>
                  <a:cxn ang="0">
                    <a:pos x="253" y="5"/>
                  </a:cxn>
                  <a:cxn ang="0">
                    <a:pos x="273" y="7"/>
                  </a:cxn>
                  <a:cxn ang="0">
                    <a:pos x="291" y="10"/>
                  </a:cxn>
                  <a:cxn ang="0">
                    <a:pos x="307" y="14"/>
                  </a:cxn>
                  <a:cxn ang="0">
                    <a:pos x="323" y="17"/>
                  </a:cxn>
                  <a:cxn ang="0">
                    <a:pos x="339" y="22"/>
                  </a:cxn>
                  <a:cxn ang="0">
                    <a:pos x="356" y="28"/>
                  </a:cxn>
                  <a:cxn ang="0">
                    <a:pos x="372" y="33"/>
                  </a:cxn>
                  <a:cxn ang="0">
                    <a:pos x="387" y="40"/>
                  </a:cxn>
                  <a:cxn ang="0">
                    <a:pos x="403" y="48"/>
                  </a:cxn>
                  <a:cxn ang="0">
                    <a:pos x="417" y="58"/>
                  </a:cxn>
                  <a:cxn ang="0">
                    <a:pos x="432" y="67"/>
                  </a:cxn>
                  <a:cxn ang="0">
                    <a:pos x="445" y="76"/>
                  </a:cxn>
                  <a:cxn ang="0">
                    <a:pos x="458" y="88"/>
                  </a:cxn>
                  <a:cxn ang="0">
                    <a:pos x="471" y="99"/>
                  </a:cxn>
                  <a:cxn ang="0">
                    <a:pos x="482" y="112"/>
                  </a:cxn>
                  <a:cxn ang="0">
                    <a:pos x="493" y="124"/>
                  </a:cxn>
                  <a:cxn ang="0">
                    <a:pos x="502" y="138"/>
                  </a:cxn>
                  <a:cxn ang="0">
                    <a:pos x="511" y="153"/>
                  </a:cxn>
                </a:cxnLst>
                <a:rect l="0" t="0" r="r" b="b"/>
                <a:pathLst>
                  <a:path w="511" h="154">
                    <a:moveTo>
                      <a:pt x="511" y="153"/>
                    </a:moveTo>
                    <a:lnTo>
                      <a:pt x="503" y="154"/>
                    </a:lnTo>
                    <a:lnTo>
                      <a:pt x="496" y="151"/>
                    </a:lnTo>
                    <a:lnTo>
                      <a:pt x="489" y="145"/>
                    </a:lnTo>
                    <a:lnTo>
                      <a:pt x="483" y="141"/>
                    </a:lnTo>
                    <a:lnTo>
                      <a:pt x="459" y="120"/>
                    </a:lnTo>
                    <a:lnTo>
                      <a:pt x="434" y="101"/>
                    </a:lnTo>
                    <a:lnTo>
                      <a:pt x="407" y="86"/>
                    </a:lnTo>
                    <a:lnTo>
                      <a:pt x="379" y="74"/>
                    </a:lnTo>
                    <a:lnTo>
                      <a:pt x="350" y="64"/>
                    </a:lnTo>
                    <a:lnTo>
                      <a:pt x="319" y="56"/>
                    </a:lnTo>
                    <a:lnTo>
                      <a:pt x="288" y="51"/>
                    </a:lnTo>
                    <a:lnTo>
                      <a:pt x="255" y="48"/>
                    </a:lnTo>
                    <a:lnTo>
                      <a:pt x="224" y="47"/>
                    </a:lnTo>
                    <a:lnTo>
                      <a:pt x="192" y="47"/>
                    </a:lnTo>
                    <a:lnTo>
                      <a:pt x="160" y="51"/>
                    </a:lnTo>
                    <a:lnTo>
                      <a:pt x="129" y="55"/>
                    </a:lnTo>
                    <a:lnTo>
                      <a:pt x="98" y="61"/>
                    </a:lnTo>
                    <a:lnTo>
                      <a:pt x="68" y="68"/>
                    </a:lnTo>
                    <a:lnTo>
                      <a:pt x="38" y="77"/>
                    </a:lnTo>
                    <a:lnTo>
                      <a:pt x="10" y="88"/>
                    </a:lnTo>
                    <a:lnTo>
                      <a:pt x="5" y="83"/>
                    </a:lnTo>
                    <a:lnTo>
                      <a:pt x="2" y="78"/>
                    </a:lnTo>
                    <a:lnTo>
                      <a:pt x="0" y="71"/>
                    </a:lnTo>
                    <a:lnTo>
                      <a:pt x="0" y="63"/>
                    </a:lnTo>
                    <a:lnTo>
                      <a:pt x="15" y="52"/>
                    </a:lnTo>
                    <a:lnTo>
                      <a:pt x="31" y="41"/>
                    </a:lnTo>
                    <a:lnTo>
                      <a:pt x="47" y="32"/>
                    </a:lnTo>
                    <a:lnTo>
                      <a:pt x="64" y="24"/>
                    </a:lnTo>
                    <a:lnTo>
                      <a:pt x="81" y="17"/>
                    </a:lnTo>
                    <a:lnTo>
                      <a:pt x="100" y="11"/>
                    </a:lnTo>
                    <a:lnTo>
                      <a:pt x="118" y="8"/>
                    </a:lnTo>
                    <a:lnTo>
                      <a:pt x="137" y="5"/>
                    </a:lnTo>
                    <a:lnTo>
                      <a:pt x="156" y="2"/>
                    </a:lnTo>
                    <a:lnTo>
                      <a:pt x="175" y="1"/>
                    </a:lnTo>
                    <a:lnTo>
                      <a:pt x="194" y="0"/>
                    </a:lnTo>
                    <a:lnTo>
                      <a:pt x="214" y="1"/>
                    </a:lnTo>
                    <a:lnTo>
                      <a:pt x="233" y="2"/>
                    </a:lnTo>
                    <a:lnTo>
                      <a:pt x="253" y="5"/>
                    </a:lnTo>
                    <a:lnTo>
                      <a:pt x="273" y="7"/>
                    </a:lnTo>
                    <a:lnTo>
                      <a:pt x="291" y="10"/>
                    </a:lnTo>
                    <a:lnTo>
                      <a:pt x="307" y="14"/>
                    </a:lnTo>
                    <a:lnTo>
                      <a:pt x="323" y="17"/>
                    </a:lnTo>
                    <a:lnTo>
                      <a:pt x="339" y="22"/>
                    </a:lnTo>
                    <a:lnTo>
                      <a:pt x="356" y="28"/>
                    </a:lnTo>
                    <a:lnTo>
                      <a:pt x="372" y="33"/>
                    </a:lnTo>
                    <a:lnTo>
                      <a:pt x="387" y="40"/>
                    </a:lnTo>
                    <a:lnTo>
                      <a:pt x="403" y="48"/>
                    </a:lnTo>
                    <a:lnTo>
                      <a:pt x="417" y="58"/>
                    </a:lnTo>
                    <a:lnTo>
                      <a:pt x="432" y="67"/>
                    </a:lnTo>
                    <a:lnTo>
                      <a:pt x="445" y="76"/>
                    </a:lnTo>
                    <a:lnTo>
                      <a:pt x="458" y="88"/>
                    </a:lnTo>
                    <a:lnTo>
                      <a:pt x="471" y="99"/>
                    </a:lnTo>
                    <a:lnTo>
                      <a:pt x="482" y="112"/>
                    </a:lnTo>
                    <a:lnTo>
                      <a:pt x="493" y="124"/>
                    </a:lnTo>
                    <a:lnTo>
                      <a:pt x="502" y="138"/>
                    </a:lnTo>
                    <a:lnTo>
                      <a:pt x="511" y="153"/>
                    </a:lnTo>
                    <a:close/>
                  </a:path>
                </a:pathLst>
              </a:custGeom>
              <a:solidFill>
                <a:srgbClr val="000000"/>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sp>
            <p:nvSpPr>
              <p:cNvPr id="61" name="Freeform 524"/>
              <p:cNvSpPr>
                <a:spLocks/>
              </p:cNvSpPr>
              <p:nvPr/>
            </p:nvSpPr>
            <p:spPr bwMode="auto">
              <a:xfrm>
                <a:off x="3161" y="2556"/>
                <a:ext cx="338" cy="415"/>
              </a:xfrm>
              <a:custGeom>
                <a:avLst/>
                <a:gdLst/>
                <a:ahLst/>
                <a:cxnLst>
                  <a:cxn ang="0">
                    <a:pos x="593" y="811"/>
                  </a:cxn>
                  <a:cxn ang="0">
                    <a:pos x="565" y="762"/>
                  </a:cxn>
                  <a:cxn ang="0">
                    <a:pos x="527" y="641"/>
                  </a:cxn>
                  <a:cxn ang="0">
                    <a:pos x="479" y="560"/>
                  </a:cxn>
                  <a:cxn ang="0">
                    <a:pos x="421" y="501"/>
                  </a:cxn>
                  <a:cxn ang="0">
                    <a:pos x="360" y="477"/>
                  </a:cxn>
                  <a:cxn ang="0">
                    <a:pos x="355" y="462"/>
                  </a:cxn>
                  <a:cxn ang="0">
                    <a:pos x="383" y="464"/>
                  </a:cxn>
                  <a:cxn ang="0">
                    <a:pos x="424" y="399"/>
                  </a:cxn>
                  <a:cxn ang="0">
                    <a:pos x="410" y="342"/>
                  </a:cxn>
                  <a:cxn ang="0">
                    <a:pos x="353" y="312"/>
                  </a:cxn>
                  <a:cxn ang="0">
                    <a:pos x="268" y="296"/>
                  </a:cxn>
                  <a:cxn ang="0">
                    <a:pos x="185" y="272"/>
                  </a:cxn>
                  <a:cxn ang="0">
                    <a:pos x="115" y="277"/>
                  </a:cxn>
                  <a:cxn ang="0">
                    <a:pos x="102" y="487"/>
                  </a:cxn>
                  <a:cxn ang="0">
                    <a:pos x="159" y="635"/>
                  </a:cxn>
                  <a:cxn ang="0">
                    <a:pos x="250" y="711"/>
                  </a:cxn>
                  <a:cxn ang="0">
                    <a:pos x="281" y="702"/>
                  </a:cxn>
                  <a:cxn ang="0">
                    <a:pos x="280" y="716"/>
                  </a:cxn>
                  <a:cxn ang="0">
                    <a:pos x="243" y="723"/>
                  </a:cxn>
                  <a:cxn ang="0">
                    <a:pos x="153" y="671"/>
                  </a:cxn>
                  <a:cxn ang="0">
                    <a:pos x="86" y="577"/>
                  </a:cxn>
                  <a:cxn ang="0">
                    <a:pos x="55" y="461"/>
                  </a:cxn>
                  <a:cxn ang="0">
                    <a:pos x="38" y="330"/>
                  </a:cxn>
                  <a:cxn ang="0">
                    <a:pos x="3" y="319"/>
                  </a:cxn>
                  <a:cxn ang="0">
                    <a:pos x="72" y="217"/>
                  </a:cxn>
                  <a:cxn ang="0">
                    <a:pos x="60" y="141"/>
                  </a:cxn>
                  <a:cxn ang="0">
                    <a:pos x="70" y="65"/>
                  </a:cxn>
                  <a:cxn ang="0">
                    <a:pos x="115" y="14"/>
                  </a:cxn>
                  <a:cxn ang="0">
                    <a:pos x="142" y="22"/>
                  </a:cxn>
                  <a:cxn ang="0">
                    <a:pos x="109" y="55"/>
                  </a:cxn>
                  <a:cxn ang="0">
                    <a:pos x="138" y="184"/>
                  </a:cxn>
                  <a:cxn ang="0">
                    <a:pos x="232" y="242"/>
                  </a:cxn>
                  <a:cxn ang="0">
                    <a:pos x="342" y="271"/>
                  </a:cxn>
                  <a:cxn ang="0">
                    <a:pos x="444" y="315"/>
                  </a:cxn>
                  <a:cxn ang="0">
                    <a:pos x="512" y="347"/>
                  </a:cxn>
                  <a:cxn ang="0">
                    <a:pos x="540" y="410"/>
                  </a:cxn>
                  <a:cxn ang="0">
                    <a:pos x="502" y="422"/>
                  </a:cxn>
                  <a:cxn ang="0">
                    <a:pos x="478" y="401"/>
                  </a:cxn>
                  <a:cxn ang="0">
                    <a:pos x="511" y="409"/>
                  </a:cxn>
                  <a:cxn ang="0">
                    <a:pos x="501" y="375"/>
                  </a:cxn>
                  <a:cxn ang="0">
                    <a:pos x="456" y="346"/>
                  </a:cxn>
                  <a:cxn ang="0">
                    <a:pos x="461" y="440"/>
                  </a:cxn>
                  <a:cxn ang="0">
                    <a:pos x="510" y="544"/>
                  </a:cxn>
                  <a:cxn ang="0">
                    <a:pos x="592" y="608"/>
                  </a:cxn>
                  <a:cxn ang="0">
                    <a:pos x="646" y="602"/>
                  </a:cxn>
                  <a:cxn ang="0">
                    <a:pos x="633" y="583"/>
                  </a:cxn>
                  <a:cxn ang="0">
                    <a:pos x="671" y="584"/>
                  </a:cxn>
                  <a:cxn ang="0">
                    <a:pos x="668" y="628"/>
                  </a:cxn>
                  <a:cxn ang="0">
                    <a:pos x="602" y="641"/>
                  </a:cxn>
                  <a:cxn ang="0">
                    <a:pos x="547" y="614"/>
                  </a:cxn>
                  <a:cxn ang="0">
                    <a:pos x="593" y="721"/>
                  </a:cxn>
                </a:cxnLst>
                <a:rect l="0" t="0" r="r" b="b"/>
                <a:pathLst>
                  <a:path w="676" h="831">
                    <a:moveTo>
                      <a:pt x="615" y="831"/>
                    </a:moveTo>
                    <a:lnTo>
                      <a:pt x="608" y="827"/>
                    </a:lnTo>
                    <a:lnTo>
                      <a:pt x="602" y="824"/>
                    </a:lnTo>
                    <a:lnTo>
                      <a:pt x="598" y="818"/>
                    </a:lnTo>
                    <a:lnTo>
                      <a:pt x="593" y="811"/>
                    </a:lnTo>
                    <a:lnTo>
                      <a:pt x="588" y="804"/>
                    </a:lnTo>
                    <a:lnTo>
                      <a:pt x="585" y="797"/>
                    </a:lnTo>
                    <a:lnTo>
                      <a:pt x="580" y="790"/>
                    </a:lnTo>
                    <a:lnTo>
                      <a:pt x="577" y="784"/>
                    </a:lnTo>
                    <a:lnTo>
                      <a:pt x="565" y="762"/>
                    </a:lnTo>
                    <a:lnTo>
                      <a:pt x="555" y="739"/>
                    </a:lnTo>
                    <a:lnTo>
                      <a:pt x="546" y="716"/>
                    </a:lnTo>
                    <a:lnTo>
                      <a:pt x="539" y="691"/>
                    </a:lnTo>
                    <a:lnTo>
                      <a:pt x="533" y="666"/>
                    </a:lnTo>
                    <a:lnTo>
                      <a:pt x="527" y="641"/>
                    </a:lnTo>
                    <a:lnTo>
                      <a:pt x="523" y="615"/>
                    </a:lnTo>
                    <a:lnTo>
                      <a:pt x="518" y="590"/>
                    </a:lnTo>
                    <a:lnTo>
                      <a:pt x="505" y="580"/>
                    </a:lnTo>
                    <a:lnTo>
                      <a:pt x="492" y="570"/>
                    </a:lnTo>
                    <a:lnTo>
                      <a:pt x="479" y="560"/>
                    </a:lnTo>
                    <a:lnTo>
                      <a:pt x="466" y="549"/>
                    </a:lnTo>
                    <a:lnTo>
                      <a:pt x="454" y="538"/>
                    </a:lnTo>
                    <a:lnTo>
                      <a:pt x="441" y="527"/>
                    </a:lnTo>
                    <a:lnTo>
                      <a:pt x="431" y="514"/>
                    </a:lnTo>
                    <a:lnTo>
                      <a:pt x="421" y="501"/>
                    </a:lnTo>
                    <a:lnTo>
                      <a:pt x="410" y="501"/>
                    </a:lnTo>
                    <a:lnTo>
                      <a:pt x="396" y="498"/>
                    </a:lnTo>
                    <a:lnTo>
                      <a:pt x="383" y="492"/>
                    </a:lnTo>
                    <a:lnTo>
                      <a:pt x="371" y="485"/>
                    </a:lnTo>
                    <a:lnTo>
                      <a:pt x="360" y="477"/>
                    </a:lnTo>
                    <a:lnTo>
                      <a:pt x="351" y="470"/>
                    </a:lnTo>
                    <a:lnTo>
                      <a:pt x="345" y="464"/>
                    </a:lnTo>
                    <a:lnTo>
                      <a:pt x="343" y="462"/>
                    </a:lnTo>
                    <a:lnTo>
                      <a:pt x="349" y="461"/>
                    </a:lnTo>
                    <a:lnTo>
                      <a:pt x="355" y="462"/>
                    </a:lnTo>
                    <a:lnTo>
                      <a:pt x="359" y="463"/>
                    </a:lnTo>
                    <a:lnTo>
                      <a:pt x="365" y="463"/>
                    </a:lnTo>
                    <a:lnTo>
                      <a:pt x="371" y="464"/>
                    </a:lnTo>
                    <a:lnTo>
                      <a:pt x="378" y="466"/>
                    </a:lnTo>
                    <a:lnTo>
                      <a:pt x="383" y="464"/>
                    </a:lnTo>
                    <a:lnTo>
                      <a:pt x="390" y="462"/>
                    </a:lnTo>
                    <a:lnTo>
                      <a:pt x="406" y="448"/>
                    </a:lnTo>
                    <a:lnTo>
                      <a:pt x="416" y="433"/>
                    </a:lnTo>
                    <a:lnTo>
                      <a:pt x="419" y="416"/>
                    </a:lnTo>
                    <a:lnTo>
                      <a:pt x="424" y="399"/>
                    </a:lnTo>
                    <a:lnTo>
                      <a:pt x="421" y="387"/>
                    </a:lnTo>
                    <a:lnTo>
                      <a:pt x="420" y="376"/>
                    </a:lnTo>
                    <a:lnTo>
                      <a:pt x="417" y="364"/>
                    </a:lnTo>
                    <a:lnTo>
                      <a:pt x="414" y="353"/>
                    </a:lnTo>
                    <a:lnTo>
                      <a:pt x="410" y="342"/>
                    </a:lnTo>
                    <a:lnTo>
                      <a:pt x="404" y="334"/>
                    </a:lnTo>
                    <a:lnTo>
                      <a:pt x="397" y="326"/>
                    </a:lnTo>
                    <a:lnTo>
                      <a:pt x="388" y="320"/>
                    </a:lnTo>
                    <a:lnTo>
                      <a:pt x="371" y="316"/>
                    </a:lnTo>
                    <a:lnTo>
                      <a:pt x="353" y="312"/>
                    </a:lnTo>
                    <a:lnTo>
                      <a:pt x="336" y="309"/>
                    </a:lnTo>
                    <a:lnTo>
                      <a:pt x="319" y="307"/>
                    </a:lnTo>
                    <a:lnTo>
                      <a:pt x="302" y="303"/>
                    </a:lnTo>
                    <a:lnTo>
                      <a:pt x="284" y="300"/>
                    </a:lnTo>
                    <a:lnTo>
                      <a:pt x="268" y="296"/>
                    </a:lnTo>
                    <a:lnTo>
                      <a:pt x="251" y="293"/>
                    </a:lnTo>
                    <a:lnTo>
                      <a:pt x="234" y="288"/>
                    </a:lnTo>
                    <a:lnTo>
                      <a:pt x="218" y="284"/>
                    </a:lnTo>
                    <a:lnTo>
                      <a:pt x="201" y="279"/>
                    </a:lnTo>
                    <a:lnTo>
                      <a:pt x="185" y="272"/>
                    </a:lnTo>
                    <a:lnTo>
                      <a:pt x="169" y="265"/>
                    </a:lnTo>
                    <a:lnTo>
                      <a:pt x="154" y="257"/>
                    </a:lnTo>
                    <a:lnTo>
                      <a:pt x="139" y="248"/>
                    </a:lnTo>
                    <a:lnTo>
                      <a:pt x="125" y="237"/>
                    </a:lnTo>
                    <a:lnTo>
                      <a:pt x="115" y="277"/>
                    </a:lnTo>
                    <a:lnTo>
                      <a:pt x="107" y="317"/>
                    </a:lnTo>
                    <a:lnTo>
                      <a:pt x="100" y="360"/>
                    </a:lnTo>
                    <a:lnTo>
                      <a:pt x="98" y="401"/>
                    </a:lnTo>
                    <a:lnTo>
                      <a:pt x="98" y="445"/>
                    </a:lnTo>
                    <a:lnTo>
                      <a:pt x="102" y="487"/>
                    </a:lnTo>
                    <a:lnTo>
                      <a:pt x="110" y="530"/>
                    </a:lnTo>
                    <a:lnTo>
                      <a:pt x="122" y="573"/>
                    </a:lnTo>
                    <a:lnTo>
                      <a:pt x="133" y="592"/>
                    </a:lnTo>
                    <a:lnTo>
                      <a:pt x="145" y="614"/>
                    </a:lnTo>
                    <a:lnTo>
                      <a:pt x="159" y="635"/>
                    </a:lnTo>
                    <a:lnTo>
                      <a:pt x="173" y="655"/>
                    </a:lnTo>
                    <a:lnTo>
                      <a:pt x="189" y="673"/>
                    </a:lnTo>
                    <a:lnTo>
                      <a:pt x="207" y="689"/>
                    </a:lnTo>
                    <a:lnTo>
                      <a:pt x="227" y="702"/>
                    </a:lnTo>
                    <a:lnTo>
                      <a:pt x="250" y="711"/>
                    </a:lnTo>
                    <a:lnTo>
                      <a:pt x="256" y="711"/>
                    </a:lnTo>
                    <a:lnTo>
                      <a:pt x="262" y="709"/>
                    </a:lnTo>
                    <a:lnTo>
                      <a:pt x="269" y="706"/>
                    </a:lnTo>
                    <a:lnTo>
                      <a:pt x="275" y="704"/>
                    </a:lnTo>
                    <a:lnTo>
                      <a:pt x="281" y="702"/>
                    </a:lnTo>
                    <a:lnTo>
                      <a:pt x="287" y="701"/>
                    </a:lnTo>
                    <a:lnTo>
                      <a:pt x="290" y="703"/>
                    </a:lnTo>
                    <a:lnTo>
                      <a:pt x="294" y="708"/>
                    </a:lnTo>
                    <a:lnTo>
                      <a:pt x="287" y="712"/>
                    </a:lnTo>
                    <a:lnTo>
                      <a:pt x="280" y="716"/>
                    </a:lnTo>
                    <a:lnTo>
                      <a:pt x="273" y="719"/>
                    </a:lnTo>
                    <a:lnTo>
                      <a:pt x="266" y="721"/>
                    </a:lnTo>
                    <a:lnTo>
                      <a:pt x="259" y="723"/>
                    </a:lnTo>
                    <a:lnTo>
                      <a:pt x="251" y="724"/>
                    </a:lnTo>
                    <a:lnTo>
                      <a:pt x="243" y="723"/>
                    </a:lnTo>
                    <a:lnTo>
                      <a:pt x="235" y="720"/>
                    </a:lnTo>
                    <a:lnTo>
                      <a:pt x="212" y="710"/>
                    </a:lnTo>
                    <a:lnTo>
                      <a:pt x="191" y="698"/>
                    </a:lnTo>
                    <a:lnTo>
                      <a:pt x="171" y="686"/>
                    </a:lnTo>
                    <a:lnTo>
                      <a:pt x="153" y="671"/>
                    </a:lnTo>
                    <a:lnTo>
                      <a:pt x="137" y="655"/>
                    </a:lnTo>
                    <a:lnTo>
                      <a:pt x="122" y="637"/>
                    </a:lnTo>
                    <a:lnTo>
                      <a:pt x="108" y="618"/>
                    </a:lnTo>
                    <a:lnTo>
                      <a:pt x="97" y="598"/>
                    </a:lnTo>
                    <a:lnTo>
                      <a:pt x="86" y="577"/>
                    </a:lnTo>
                    <a:lnTo>
                      <a:pt x="77" y="555"/>
                    </a:lnTo>
                    <a:lnTo>
                      <a:pt x="69" y="532"/>
                    </a:lnTo>
                    <a:lnTo>
                      <a:pt x="63" y="509"/>
                    </a:lnTo>
                    <a:lnTo>
                      <a:pt x="59" y="485"/>
                    </a:lnTo>
                    <a:lnTo>
                      <a:pt x="55" y="461"/>
                    </a:lnTo>
                    <a:lnTo>
                      <a:pt x="53" y="437"/>
                    </a:lnTo>
                    <a:lnTo>
                      <a:pt x="53" y="411"/>
                    </a:lnTo>
                    <a:lnTo>
                      <a:pt x="53" y="330"/>
                    </a:lnTo>
                    <a:lnTo>
                      <a:pt x="45" y="330"/>
                    </a:lnTo>
                    <a:lnTo>
                      <a:pt x="38" y="330"/>
                    </a:lnTo>
                    <a:lnTo>
                      <a:pt x="30" y="330"/>
                    </a:lnTo>
                    <a:lnTo>
                      <a:pt x="22" y="328"/>
                    </a:lnTo>
                    <a:lnTo>
                      <a:pt x="15" y="326"/>
                    </a:lnTo>
                    <a:lnTo>
                      <a:pt x="9" y="323"/>
                    </a:lnTo>
                    <a:lnTo>
                      <a:pt x="3" y="319"/>
                    </a:lnTo>
                    <a:lnTo>
                      <a:pt x="0" y="314"/>
                    </a:lnTo>
                    <a:lnTo>
                      <a:pt x="56" y="294"/>
                    </a:lnTo>
                    <a:lnTo>
                      <a:pt x="61" y="269"/>
                    </a:lnTo>
                    <a:lnTo>
                      <a:pt x="65" y="242"/>
                    </a:lnTo>
                    <a:lnTo>
                      <a:pt x="72" y="217"/>
                    </a:lnTo>
                    <a:lnTo>
                      <a:pt x="87" y="196"/>
                    </a:lnTo>
                    <a:lnTo>
                      <a:pt x="78" y="184"/>
                    </a:lnTo>
                    <a:lnTo>
                      <a:pt x="71" y="171"/>
                    </a:lnTo>
                    <a:lnTo>
                      <a:pt x="64" y="156"/>
                    </a:lnTo>
                    <a:lnTo>
                      <a:pt x="60" y="141"/>
                    </a:lnTo>
                    <a:lnTo>
                      <a:pt x="56" y="126"/>
                    </a:lnTo>
                    <a:lnTo>
                      <a:pt x="56" y="110"/>
                    </a:lnTo>
                    <a:lnTo>
                      <a:pt x="57" y="93"/>
                    </a:lnTo>
                    <a:lnTo>
                      <a:pt x="63" y="77"/>
                    </a:lnTo>
                    <a:lnTo>
                      <a:pt x="70" y="65"/>
                    </a:lnTo>
                    <a:lnTo>
                      <a:pt x="77" y="53"/>
                    </a:lnTo>
                    <a:lnTo>
                      <a:pt x="85" y="42"/>
                    </a:lnTo>
                    <a:lnTo>
                      <a:pt x="94" y="31"/>
                    </a:lnTo>
                    <a:lnTo>
                      <a:pt x="103" y="22"/>
                    </a:lnTo>
                    <a:lnTo>
                      <a:pt x="115" y="14"/>
                    </a:lnTo>
                    <a:lnTo>
                      <a:pt x="125" y="7"/>
                    </a:lnTo>
                    <a:lnTo>
                      <a:pt x="138" y="0"/>
                    </a:lnTo>
                    <a:lnTo>
                      <a:pt x="144" y="8"/>
                    </a:lnTo>
                    <a:lnTo>
                      <a:pt x="145" y="15"/>
                    </a:lnTo>
                    <a:lnTo>
                      <a:pt x="142" y="22"/>
                    </a:lnTo>
                    <a:lnTo>
                      <a:pt x="135" y="28"/>
                    </a:lnTo>
                    <a:lnTo>
                      <a:pt x="127" y="34"/>
                    </a:lnTo>
                    <a:lnTo>
                      <a:pt x="120" y="40"/>
                    </a:lnTo>
                    <a:lnTo>
                      <a:pt x="113" y="47"/>
                    </a:lnTo>
                    <a:lnTo>
                      <a:pt x="109" y="55"/>
                    </a:lnTo>
                    <a:lnTo>
                      <a:pt x="102" y="83"/>
                    </a:lnTo>
                    <a:lnTo>
                      <a:pt x="103" y="113"/>
                    </a:lnTo>
                    <a:lnTo>
                      <a:pt x="110" y="141"/>
                    </a:lnTo>
                    <a:lnTo>
                      <a:pt x="122" y="166"/>
                    </a:lnTo>
                    <a:lnTo>
                      <a:pt x="138" y="184"/>
                    </a:lnTo>
                    <a:lnTo>
                      <a:pt x="154" y="201"/>
                    </a:lnTo>
                    <a:lnTo>
                      <a:pt x="173" y="214"/>
                    </a:lnTo>
                    <a:lnTo>
                      <a:pt x="192" y="226"/>
                    </a:lnTo>
                    <a:lnTo>
                      <a:pt x="212" y="235"/>
                    </a:lnTo>
                    <a:lnTo>
                      <a:pt x="232" y="242"/>
                    </a:lnTo>
                    <a:lnTo>
                      <a:pt x="254" y="249"/>
                    </a:lnTo>
                    <a:lnTo>
                      <a:pt x="276" y="255"/>
                    </a:lnTo>
                    <a:lnTo>
                      <a:pt x="298" y="259"/>
                    </a:lnTo>
                    <a:lnTo>
                      <a:pt x="320" y="265"/>
                    </a:lnTo>
                    <a:lnTo>
                      <a:pt x="342" y="271"/>
                    </a:lnTo>
                    <a:lnTo>
                      <a:pt x="364" y="277"/>
                    </a:lnTo>
                    <a:lnTo>
                      <a:pt x="385" y="284"/>
                    </a:lnTo>
                    <a:lnTo>
                      <a:pt x="405" y="293"/>
                    </a:lnTo>
                    <a:lnTo>
                      <a:pt x="425" y="302"/>
                    </a:lnTo>
                    <a:lnTo>
                      <a:pt x="444" y="315"/>
                    </a:lnTo>
                    <a:lnTo>
                      <a:pt x="459" y="317"/>
                    </a:lnTo>
                    <a:lnTo>
                      <a:pt x="474" y="322"/>
                    </a:lnTo>
                    <a:lnTo>
                      <a:pt x="488" y="328"/>
                    </a:lnTo>
                    <a:lnTo>
                      <a:pt x="501" y="337"/>
                    </a:lnTo>
                    <a:lnTo>
                      <a:pt x="512" y="347"/>
                    </a:lnTo>
                    <a:lnTo>
                      <a:pt x="523" y="358"/>
                    </a:lnTo>
                    <a:lnTo>
                      <a:pt x="531" y="370"/>
                    </a:lnTo>
                    <a:lnTo>
                      <a:pt x="539" y="384"/>
                    </a:lnTo>
                    <a:lnTo>
                      <a:pt x="541" y="396"/>
                    </a:lnTo>
                    <a:lnTo>
                      <a:pt x="540" y="410"/>
                    </a:lnTo>
                    <a:lnTo>
                      <a:pt x="534" y="421"/>
                    </a:lnTo>
                    <a:lnTo>
                      <a:pt x="524" y="430"/>
                    </a:lnTo>
                    <a:lnTo>
                      <a:pt x="517" y="430"/>
                    </a:lnTo>
                    <a:lnTo>
                      <a:pt x="510" y="426"/>
                    </a:lnTo>
                    <a:lnTo>
                      <a:pt x="502" y="422"/>
                    </a:lnTo>
                    <a:lnTo>
                      <a:pt x="495" y="417"/>
                    </a:lnTo>
                    <a:lnTo>
                      <a:pt x="488" y="411"/>
                    </a:lnTo>
                    <a:lnTo>
                      <a:pt x="482" y="406"/>
                    </a:lnTo>
                    <a:lnTo>
                      <a:pt x="479" y="402"/>
                    </a:lnTo>
                    <a:lnTo>
                      <a:pt x="478" y="401"/>
                    </a:lnTo>
                    <a:lnTo>
                      <a:pt x="485" y="405"/>
                    </a:lnTo>
                    <a:lnTo>
                      <a:pt x="492" y="409"/>
                    </a:lnTo>
                    <a:lnTo>
                      <a:pt x="497" y="413"/>
                    </a:lnTo>
                    <a:lnTo>
                      <a:pt x="505" y="414"/>
                    </a:lnTo>
                    <a:lnTo>
                      <a:pt x="511" y="409"/>
                    </a:lnTo>
                    <a:lnTo>
                      <a:pt x="515" y="402"/>
                    </a:lnTo>
                    <a:lnTo>
                      <a:pt x="516" y="396"/>
                    </a:lnTo>
                    <a:lnTo>
                      <a:pt x="516" y="388"/>
                    </a:lnTo>
                    <a:lnTo>
                      <a:pt x="508" y="383"/>
                    </a:lnTo>
                    <a:lnTo>
                      <a:pt x="501" y="375"/>
                    </a:lnTo>
                    <a:lnTo>
                      <a:pt x="493" y="368"/>
                    </a:lnTo>
                    <a:lnTo>
                      <a:pt x="484" y="361"/>
                    </a:lnTo>
                    <a:lnTo>
                      <a:pt x="476" y="354"/>
                    </a:lnTo>
                    <a:lnTo>
                      <a:pt x="466" y="349"/>
                    </a:lnTo>
                    <a:lnTo>
                      <a:pt x="456" y="346"/>
                    </a:lnTo>
                    <a:lnTo>
                      <a:pt x="447" y="346"/>
                    </a:lnTo>
                    <a:lnTo>
                      <a:pt x="454" y="368"/>
                    </a:lnTo>
                    <a:lnTo>
                      <a:pt x="457" y="392"/>
                    </a:lnTo>
                    <a:lnTo>
                      <a:pt x="458" y="416"/>
                    </a:lnTo>
                    <a:lnTo>
                      <a:pt x="461" y="440"/>
                    </a:lnTo>
                    <a:lnTo>
                      <a:pt x="463" y="464"/>
                    </a:lnTo>
                    <a:lnTo>
                      <a:pt x="469" y="487"/>
                    </a:lnTo>
                    <a:lnTo>
                      <a:pt x="480" y="509"/>
                    </a:lnTo>
                    <a:lnTo>
                      <a:pt x="496" y="529"/>
                    </a:lnTo>
                    <a:lnTo>
                      <a:pt x="510" y="544"/>
                    </a:lnTo>
                    <a:lnTo>
                      <a:pt x="524" y="560"/>
                    </a:lnTo>
                    <a:lnTo>
                      <a:pt x="539" y="575"/>
                    </a:lnTo>
                    <a:lnTo>
                      <a:pt x="556" y="589"/>
                    </a:lnTo>
                    <a:lnTo>
                      <a:pt x="573" y="600"/>
                    </a:lnTo>
                    <a:lnTo>
                      <a:pt x="592" y="608"/>
                    </a:lnTo>
                    <a:lnTo>
                      <a:pt x="611" y="612"/>
                    </a:lnTo>
                    <a:lnTo>
                      <a:pt x="633" y="611"/>
                    </a:lnTo>
                    <a:lnTo>
                      <a:pt x="637" y="607"/>
                    </a:lnTo>
                    <a:lnTo>
                      <a:pt x="641" y="604"/>
                    </a:lnTo>
                    <a:lnTo>
                      <a:pt x="646" y="602"/>
                    </a:lnTo>
                    <a:lnTo>
                      <a:pt x="649" y="598"/>
                    </a:lnTo>
                    <a:lnTo>
                      <a:pt x="645" y="593"/>
                    </a:lnTo>
                    <a:lnTo>
                      <a:pt x="639" y="591"/>
                    </a:lnTo>
                    <a:lnTo>
                      <a:pt x="634" y="589"/>
                    </a:lnTo>
                    <a:lnTo>
                      <a:pt x="633" y="583"/>
                    </a:lnTo>
                    <a:lnTo>
                      <a:pt x="640" y="578"/>
                    </a:lnTo>
                    <a:lnTo>
                      <a:pt x="647" y="576"/>
                    </a:lnTo>
                    <a:lnTo>
                      <a:pt x="656" y="575"/>
                    </a:lnTo>
                    <a:lnTo>
                      <a:pt x="664" y="577"/>
                    </a:lnTo>
                    <a:lnTo>
                      <a:pt x="671" y="584"/>
                    </a:lnTo>
                    <a:lnTo>
                      <a:pt x="675" y="592"/>
                    </a:lnTo>
                    <a:lnTo>
                      <a:pt x="676" y="600"/>
                    </a:lnTo>
                    <a:lnTo>
                      <a:pt x="675" y="608"/>
                    </a:lnTo>
                    <a:lnTo>
                      <a:pt x="674" y="619"/>
                    </a:lnTo>
                    <a:lnTo>
                      <a:pt x="668" y="628"/>
                    </a:lnTo>
                    <a:lnTo>
                      <a:pt x="657" y="636"/>
                    </a:lnTo>
                    <a:lnTo>
                      <a:pt x="645" y="643"/>
                    </a:lnTo>
                    <a:lnTo>
                      <a:pt x="630" y="644"/>
                    </a:lnTo>
                    <a:lnTo>
                      <a:pt x="616" y="643"/>
                    </a:lnTo>
                    <a:lnTo>
                      <a:pt x="602" y="641"/>
                    </a:lnTo>
                    <a:lnTo>
                      <a:pt x="590" y="637"/>
                    </a:lnTo>
                    <a:lnTo>
                      <a:pt x="577" y="631"/>
                    </a:lnTo>
                    <a:lnTo>
                      <a:pt x="565" y="627"/>
                    </a:lnTo>
                    <a:lnTo>
                      <a:pt x="556" y="620"/>
                    </a:lnTo>
                    <a:lnTo>
                      <a:pt x="547" y="614"/>
                    </a:lnTo>
                    <a:lnTo>
                      <a:pt x="554" y="636"/>
                    </a:lnTo>
                    <a:lnTo>
                      <a:pt x="562" y="658"/>
                    </a:lnTo>
                    <a:lnTo>
                      <a:pt x="571" y="679"/>
                    </a:lnTo>
                    <a:lnTo>
                      <a:pt x="581" y="701"/>
                    </a:lnTo>
                    <a:lnTo>
                      <a:pt x="593" y="721"/>
                    </a:lnTo>
                    <a:lnTo>
                      <a:pt x="605" y="743"/>
                    </a:lnTo>
                    <a:lnTo>
                      <a:pt x="617" y="764"/>
                    </a:lnTo>
                    <a:lnTo>
                      <a:pt x="631" y="784"/>
                    </a:lnTo>
                    <a:lnTo>
                      <a:pt x="615" y="831"/>
                    </a:lnTo>
                    <a:close/>
                  </a:path>
                </a:pathLst>
              </a:custGeom>
              <a:solidFill>
                <a:srgbClr val="000000"/>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sp>
            <p:nvSpPr>
              <p:cNvPr id="62" name="Freeform 525"/>
              <p:cNvSpPr>
                <a:spLocks/>
              </p:cNvSpPr>
              <p:nvPr/>
            </p:nvSpPr>
            <p:spPr bwMode="auto">
              <a:xfrm>
                <a:off x="3516" y="2583"/>
                <a:ext cx="130" cy="250"/>
              </a:xfrm>
              <a:custGeom>
                <a:avLst/>
                <a:gdLst/>
                <a:ahLst/>
                <a:cxnLst>
                  <a:cxn ang="0">
                    <a:pos x="248" y="153"/>
                  </a:cxn>
                  <a:cxn ang="0">
                    <a:pos x="260" y="246"/>
                  </a:cxn>
                  <a:cxn ang="0">
                    <a:pos x="249" y="339"/>
                  </a:cxn>
                  <a:cxn ang="0">
                    <a:pos x="213" y="424"/>
                  </a:cxn>
                  <a:cxn ang="0">
                    <a:pos x="175" y="470"/>
                  </a:cxn>
                  <a:cxn ang="0">
                    <a:pos x="144" y="486"/>
                  </a:cxn>
                  <a:cxn ang="0">
                    <a:pos x="111" y="498"/>
                  </a:cxn>
                  <a:cxn ang="0">
                    <a:pos x="87" y="501"/>
                  </a:cxn>
                  <a:cxn ang="0">
                    <a:pos x="87" y="493"/>
                  </a:cxn>
                  <a:cxn ang="0">
                    <a:pos x="108" y="475"/>
                  </a:cxn>
                  <a:cxn ang="0">
                    <a:pos x="140" y="453"/>
                  </a:cxn>
                  <a:cxn ang="0">
                    <a:pos x="167" y="430"/>
                  </a:cxn>
                  <a:cxn ang="0">
                    <a:pos x="188" y="388"/>
                  </a:cxn>
                  <a:cxn ang="0">
                    <a:pos x="205" y="319"/>
                  </a:cxn>
                  <a:cxn ang="0">
                    <a:pos x="212" y="247"/>
                  </a:cxn>
                  <a:cxn ang="0">
                    <a:pos x="206" y="174"/>
                  </a:cxn>
                  <a:cxn ang="0">
                    <a:pos x="196" y="130"/>
                  </a:cxn>
                  <a:cxn ang="0">
                    <a:pos x="190" y="111"/>
                  </a:cxn>
                  <a:cxn ang="0">
                    <a:pos x="181" y="93"/>
                  </a:cxn>
                  <a:cxn ang="0">
                    <a:pos x="169" y="78"/>
                  </a:cxn>
                  <a:cxn ang="0">
                    <a:pos x="140" y="53"/>
                  </a:cxn>
                  <a:cxn ang="0">
                    <a:pos x="87" y="32"/>
                  </a:cxn>
                  <a:cxn ang="0">
                    <a:pos x="37" y="24"/>
                  </a:cxn>
                  <a:cxn ang="0">
                    <a:pos x="5" y="24"/>
                  </a:cxn>
                  <a:cxn ang="0">
                    <a:pos x="16" y="13"/>
                  </a:cxn>
                  <a:cxn ang="0">
                    <a:pos x="53" y="1"/>
                  </a:cxn>
                  <a:cxn ang="0">
                    <a:pos x="92" y="2"/>
                  </a:cxn>
                  <a:cxn ang="0">
                    <a:pos x="130" y="12"/>
                  </a:cxn>
                  <a:cxn ang="0">
                    <a:pos x="160" y="28"/>
                  </a:cxn>
                  <a:cxn ang="0">
                    <a:pos x="184" y="47"/>
                  </a:cxn>
                  <a:cxn ang="0">
                    <a:pos x="206" y="72"/>
                  </a:cxn>
                  <a:cxn ang="0">
                    <a:pos x="225" y="97"/>
                  </a:cxn>
                </a:cxnLst>
                <a:rect l="0" t="0" r="r" b="b"/>
                <a:pathLst>
                  <a:path w="260" h="501">
                    <a:moveTo>
                      <a:pt x="232" y="111"/>
                    </a:moveTo>
                    <a:lnTo>
                      <a:pt x="248" y="153"/>
                    </a:lnTo>
                    <a:lnTo>
                      <a:pt x="257" y="198"/>
                    </a:lnTo>
                    <a:lnTo>
                      <a:pt x="260" y="246"/>
                    </a:lnTo>
                    <a:lnTo>
                      <a:pt x="258" y="293"/>
                    </a:lnTo>
                    <a:lnTo>
                      <a:pt x="249" y="339"/>
                    </a:lnTo>
                    <a:lnTo>
                      <a:pt x="234" y="384"/>
                    </a:lnTo>
                    <a:lnTo>
                      <a:pt x="213" y="424"/>
                    </a:lnTo>
                    <a:lnTo>
                      <a:pt x="186" y="461"/>
                    </a:lnTo>
                    <a:lnTo>
                      <a:pt x="175" y="470"/>
                    </a:lnTo>
                    <a:lnTo>
                      <a:pt x="160" y="478"/>
                    </a:lnTo>
                    <a:lnTo>
                      <a:pt x="144" y="486"/>
                    </a:lnTo>
                    <a:lnTo>
                      <a:pt x="127" y="493"/>
                    </a:lnTo>
                    <a:lnTo>
                      <a:pt x="111" y="498"/>
                    </a:lnTo>
                    <a:lnTo>
                      <a:pt x="97" y="501"/>
                    </a:lnTo>
                    <a:lnTo>
                      <a:pt x="87" y="501"/>
                    </a:lnTo>
                    <a:lnTo>
                      <a:pt x="82" y="499"/>
                    </a:lnTo>
                    <a:lnTo>
                      <a:pt x="87" y="493"/>
                    </a:lnTo>
                    <a:lnTo>
                      <a:pt x="96" y="485"/>
                    </a:lnTo>
                    <a:lnTo>
                      <a:pt x="108" y="475"/>
                    </a:lnTo>
                    <a:lnTo>
                      <a:pt x="123" y="464"/>
                    </a:lnTo>
                    <a:lnTo>
                      <a:pt x="140" y="453"/>
                    </a:lnTo>
                    <a:lnTo>
                      <a:pt x="154" y="441"/>
                    </a:lnTo>
                    <a:lnTo>
                      <a:pt x="167" y="430"/>
                    </a:lnTo>
                    <a:lnTo>
                      <a:pt x="175" y="421"/>
                    </a:lnTo>
                    <a:lnTo>
                      <a:pt x="188" y="388"/>
                    </a:lnTo>
                    <a:lnTo>
                      <a:pt x="198" y="355"/>
                    </a:lnTo>
                    <a:lnTo>
                      <a:pt x="205" y="319"/>
                    </a:lnTo>
                    <a:lnTo>
                      <a:pt x="210" y="284"/>
                    </a:lnTo>
                    <a:lnTo>
                      <a:pt x="212" y="247"/>
                    </a:lnTo>
                    <a:lnTo>
                      <a:pt x="210" y="210"/>
                    </a:lnTo>
                    <a:lnTo>
                      <a:pt x="206" y="174"/>
                    </a:lnTo>
                    <a:lnTo>
                      <a:pt x="198" y="140"/>
                    </a:lnTo>
                    <a:lnTo>
                      <a:pt x="196" y="130"/>
                    </a:lnTo>
                    <a:lnTo>
                      <a:pt x="194" y="120"/>
                    </a:lnTo>
                    <a:lnTo>
                      <a:pt x="190" y="111"/>
                    </a:lnTo>
                    <a:lnTo>
                      <a:pt x="186" y="103"/>
                    </a:lnTo>
                    <a:lnTo>
                      <a:pt x="181" y="93"/>
                    </a:lnTo>
                    <a:lnTo>
                      <a:pt x="175" y="85"/>
                    </a:lnTo>
                    <a:lnTo>
                      <a:pt x="169" y="78"/>
                    </a:lnTo>
                    <a:lnTo>
                      <a:pt x="163" y="70"/>
                    </a:lnTo>
                    <a:lnTo>
                      <a:pt x="140" y="53"/>
                    </a:lnTo>
                    <a:lnTo>
                      <a:pt x="114" y="40"/>
                    </a:lnTo>
                    <a:lnTo>
                      <a:pt x="87" y="32"/>
                    </a:lnTo>
                    <a:lnTo>
                      <a:pt x="61" y="27"/>
                    </a:lnTo>
                    <a:lnTo>
                      <a:pt x="37" y="24"/>
                    </a:lnTo>
                    <a:lnTo>
                      <a:pt x="17" y="24"/>
                    </a:lnTo>
                    <a:lnTo>
                      <a:pt x="5" y="24"/>
                    </a:lnTo>
                    <a:lnTo>
                      <a:pt x="0" y="24"/>
                    </a:lnTo>
                    <a:lnTo>
                      <a:pt x="16" y="13"/>
                    </a:lnTo>
                    <a:lnTo>
                      <a:pt x="34" y="6"/>
                    </a:lnTo>
                    <a:lnTo>
                      <a:pt x="53" y="1"/>
                    </a:lnTo>
                    <a:lnTo>
                      <a:pt x="73" y="0"/>
                    </a:lnTo>
                    <a:lnTo>
                      <a:pt x="92" y="2"/>
                    </a:lnTo>
                    <a:lnTo>
                      <a:pt x="112" y="6"/>
                    </a:lnTo>
                    <a:lnTo>
                      <a:pt x="130" y="12"/>
                    </a:lnTo>
                    <a:lnTo>
                      <a:pt x="148" y="19"/>
                    </a:lnTo>
                    <a:lnTo>
                      <a:pt x="160" y="28"/>
                    </a:lnTo>
                    <a:lnTo>
                      <a:pt x="173" y="37"/>
                    </a:lnTo>
                    <a:lnTo>
                      <a:pt x="184" y="47"/>
                    </a:lnTo>
                    <a:lnTo>
                      <a:pt x="196" y="59"/>
                    </a:lnTo>
                    <a:lnTo>
                      <a:pt x="206" y="72"/>
                    </a:lnTo>
                    <a:lnTo>
                      <a:pt x="216" y="84"/>
                    </a:lnTo>
                    <a:lnTo>
                      <a:pt x="225" y="97"/>
                    </a:lnTo>
                    <a:lnTo>
                      <a:pt x="232" y="111"/>
                    </a:lnTo>
                    <a:close/>
                  </a:path>
                </a:pathLst>
              </a:custGeom>
              <a:solidFill>
                <a:srgbClr val="000000"/>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sp>
            <p:nvSpPr>
              <p:cNvPr id="63" name="Freeform 526"/>
              <p:cNvSpPr>
                <a:spLocks/>
              </p:cNvSpPr>
              <p:nvPr/>
            </p:nvSpPr>
            <p:spPr bwMode="auto">
              <a:xfrm>
                <a:off x="3461" y="2608"/>
                <a:ext cx="117" cy="218"/>
              </a:xfrm>
              <a:custGeom>
                <a:avLst/>
                <a:gdLst/>
                <a:ahLst/>
                <a:cxnLst>
                  <a:cxn ang="0">
                    <a:pos x="137" y="180"/>
                  </a:cxn>
                  <a:cxn ang="0">
                    <a:pos x="122" y="226"/>
                  </a:cxn>
                  <a:cxn ang="0">
                    <a:pos x="92" y="266"/>
                  </a:cxn>
                  <a:cxn ang="0">
                    <a:pos x="74" y="274"/>
                  </a:cxn>
                  <a:cxn ang="0">
                    <a:pos x="52" y="275"/>
                  </a:cxn>
                  <a:cxn ang="0">
                    <a:pos x="36" y="279"/>
                  </a:cxn>
                  <a:cxn ang="0">
                    <a:pos x="52" y="291"/>
                  </a:cxn>
                  <a:cxn ang="0">
                    <a:pos x="72" y="298"/>
                  </a:cxn>
                  <a:cxn ang="0">
                    <a:pos x="97" y="296"/>
                  </a:cxn>
                  <a:cxn ang="0">
                    <a:pos x="128" y="295"/>
                  </a:cxn>
                  <a:cxn ang="0">
                    <a:pos x="146" y="300"/>
                  </a:cxn>
                  <a:cxn ang="0">
                    <a:pos x="139" y="343"/>
                  </a:cxn>
                  <a:cxn ang="0">
                    <a:pos x="112" y="379"/>
                  </a:cxn>
                  <a:cxn ang="0">
                    <a:pos x="99" y="400"/>
                  </a:cxn>
                  <a:cxn ang="0">
                    <a:pos x="129" y="400"/>
                  </a:cxn>
                  <a:cxn ang="0">
                    <a:pos x="158" y="389"/>
                  </a:cxn>
                  <a:cxn ang="0">
                    <a:pos x="180" y="372"/>
                  </a:cxn>
                  <a:cxn ang="0">
                    <a:pos x="199" y="348"/>
                  </a:cxn>
                  <a:cxn ang="0">
                    <a:pos x="224" y="329"/>
                  </a:cxn>
                  <a:cxn ang="0">
                    <a:pos x="233" y="358"/>
                  </a:cxn>
                  <a:cxn ang="0">
                    <a:pos x="207" y="397"/>
                  </a:cxn>
                  <a:cxn ang="0">
                    <a:pos x="161" y="423"/>
                  </a:cxn>
                  <a:cxn ang="0">
                    <a:pos x="109" y="434"/>
                  </a:cxn>
                  <a:cxn ang="0">
                    <a:pos x="85" y="424"/>
                  </a:cxn>
                  <a:cxn ang="0">
                    <a:pos x="60" y="411"/>
                  </a:cxn>
                  <a:cxn ang="0">
                    <a:pos x="48" y="393"/>
                  </a:cxn>
                  <a:cxn ang="0">
                    <a:pos x="61" y="387"/>
                  </a:cxn>
                  <a:cxn ang="0">
                    <a:pos x="77" y="384"/>
                  </a:cxn>
                  <a:cxn ang="0">
                    <a:pos x="104" y="358"/>
                  </a:cxn>
                  <a:cxn ang="0">
                    <a:pos x="104" y="335"/>
                  </a:cxn>
                  <a:cxn ang="0">
                    <a:pos x="68" y="329"/>
                  </a:cxn>
                  <a:cxn ang="0">
                    <a:pos x="34" y="310"/>
                  </a:cxn>
                  <a:cxn ang="0">
                    <a:pos x="2" y="260"/>
                  </a:cxn>
                  <a:cxn ang="0">
                    <a:pos x="13" y="218"/>
                  </a:cxn>
                  <a:cxn ang="0">
                    <a:pos x="21" y="238"/>
                  </a:cxn>
                  <a:cxn ang="0">
                    <a:pos x="33" y="256"/>
                  </a:cxn>
                  <a:cxn ang="0">
                    <a:pos x="53" y="257"/>
                  </a:cxn>
                  <a:cxn ang="0">
                    <a:pos x="68" y="256"/>
                  </a:cxn>
                  <a:cxn ang="0">
                    <a:pos x="82" y="248"/>
                  </a:cxn>
                  <a:cxn ang="0">
                    <a:pos x="87" y="149"/>
                  </a:cxn>
                  <a:cxn ang="0">
                    <a:pos x="66" y="51"/>
                  </a:cxn>
                  <a:cxn ang="0">
                    <a:pos x="117" y="16"/>
                  </a:cxn>
                  <a:cxn ang="0">
                    <a:pos x="133" y="147"/>
                  </a:cxn>
                </a:cxnLst>
                <a:rect l="0" t="0" r="r" b="b"/>
                <a:pathLst>
                  <a:path w="233" h="434">
                    <a:moveTo>
                      <a:pt x="133" y="147"/>
                    </a:moveTo>
                    <a:lnTo>
                      <a:pt x="137" y="164"/>
                    </a:lnTo>
                    <a:lnTo>
                      <a:pt x="137" y="180"/>
                    </a:lnTo>
                    <a:lnTo>
                      <a:pt x="135" y="196"/>
                    </a:lnTo>
                    <a:lnTo>
                      <a:pt x="130" y="211"/>
                    </a:lnTo>
                    <a:lnTo>
                      <a:pt x="122" y="226"/>
                    </a:lnTo>
                    <a:lnTo>
                      <a:pt x="114" y="240"/>
                    </a:lnTo>
                    <a:lnTo>
                      <a:pt x="104" y="253"/>
                    </a:lnTo>
                    <a:lnTo>
                      <a:pt x="92" y="266"/>
                    </a:lnTo>
                    <a:lnTo>
                      <a:pt x="86" y="270"/>
                    </a:lnTo>
                    <a:lnTo>
                      <a:pt x="79" y="272"/>
                    </a:lnTo>
                    <a:lnTo>
                      <a:pt x="74" y="274"/>
                    </a:lnTo>
                    <a:lnTo>
                      <a:pt x="67" y="275"/>
                    </a:lnTo>
                    <a:lnTo>
                      <a:pt x="60" y="275"/>
                    </a:lnTo>
                    <a:lnTo>
                      <a:pt x="52" y="275"/>
                    </a:lnTo>
                    <a:lnTo>
                      <a:pt x="41" y="275"/>
                    </a:lnTo>
                    <a:lnTo>
                      <a:pt x="31" y="273"/>
                    </a:lnTo>
                    <a:lnTo>
                      <a:pt x="36" y="279"/>
                    </a:lnTo>
                    <a:lnTo>
                      <a:pt x="40" y="283"/>
                    </a:lnTo>
                    <a:lnTo>
                      <a:pt x="46" y="288"/>
                    </a:lnTo>
                    <a:lnTo>
                      <a:pt x="52" y="291"/>
                    </a:lnTo>
                    <a:lnTo>
                      <a:pt x="59" y="295"/>
                    </a:lnTo>
                    <a:lnTo>
                      <a:pt x="66" y="297"/>
                    </a:lnTo>
                    <a:lnTo>
                      <a:pt x="72" y="298"/>
                    </a:lnTo>
                    <a:lnTo>
                      <a:pt x="79" y="300"/>
                    </a:lnTo>
                    <a:lnTo>
                      <a:pt x="87" y="298"/>
                    </a:lnTo>
                    <a:lnTo>
                      <a:pt x="97" y="296"/>
                    </a:lnTo>
                    <a:lnTo>
                      <a:pt x="107" y="295"/>
                    </a:lnTo>
                    <a:lnTo>
                      <a:pt x="117" y="295"/>
                    </a:lnTo>
                    <a:lnTo>
                      <a:pt x="128" y="295"/>
                    </a:lnTo>
                    <a:lnTo>
                      <a:pt x="136" y="295"/>
                    </a:lnTo>
                    <a:lnTo>
                      <a:pt x="143" y="297"/>
                    </a:lnTo>
                    <a:lnTo>
                      <a:pt x="146" y="300"/>
                    </a:lnTo>
                    <a:lnTo>
                      <a:pt x="146" y="316"/>
                    </a:lnTo>
                    <a:lnTo>
                      <a:pt x="144" y="329"/>
                    </a:lnTo>
                    <a:lnTo>
                      <a:pt x="139" y="343"/>
                    </a:lnTo>
                    <a:lnTo>
                      <a:pt x="131" y="356"/>
                    </a:lnTo>
                    <a:lnTo>
                      <a:pt x="122" y="369"/>
                    </a:lnTo>
                    <a:lnTo>
                      <a:pt x="112" y="379"/>
                    </a:lnTo>
                    <a:lnTo>
                      <a:pt x="101" y="388"/>
                    </a:lnTo>
                    <a:lnTo>
                      <a:pt x="90" y="396"/>
                    </a:lnTo>
                    <a:lnTo>
                      <a:pt x="99" y="400"/>
                    </a:lnTo>
                    <a:lnTo>
                      <a:pt x="109" y="401"/>
                    </a:lnTo>
                    <a:lnTo>
                      <a:pt x="120" y="401"/>
                    </a:lnTo>
                    <a:lnTo>
                      <a:pt x="129" y="400"/>
                    </a:lnTo>
                    <a:lnTo>
                      <a:pt x="139" y="397"/>
                    </a:lnTo>
                    <a:lnTo>
                      <a:pt x="148" y="394"/>
                    </a:lnTo>
                    <a:lnTo>
                      <a:pt x="158" y="389"/>
                    </a:lnTo>
                    <a:lnTo>
                      <a:pt x="166" y="385"/>
                    </a:lnTo>
                    <a:lnTo>
                      <a:pt x="174" y="379"/>
                    </a:lnTo>
                    <a:lnTo>
                      <a:pt x="180" y="372"/>
                    </a:lnTo>
                    <a:lnTo>
                      <a:pt x="186" y="364"/>
                    </a:lnTo>
                    <a:lnTo>
                      <a:pt x="192" y="356"/>
                    </a:lnTo>
                    <a:lnTo>
                      <a:pt x="199" y="348"/>
                    </a:lnTo>
                    <a:lnTo>
                      <a:pt x="206" y="340"/>
                    </a:lnTo>
                    <a:lnTo>
                      <a:pt x="214" y="334"/>
                    </a:lnTo>
                    <a:lnTo>
                      <a:pt x="224" y="329"/>
                    </a:lnTo>
                    <a:lnTo>
                      <a:pt x="229" y="339"/>
                    </a:lnTo>
                    <a:lnTo>
                      <a:pt x="233" y="349"/>
                    </a:lnTo>
                    <a:lnTo>
                      <a:pt x="233" y="358"/>
                    </a:lnTo>
                    <a:lnTo>
                      <a:pt x="230" y="369"/>
                    </a:lnTo>
                    <a:lnTo>
                      <a:pt x="220" y="385"/>
                    </a:lnTo>
                    <a:lnTo>
                      <a:pt x="207" y="397"/>
                    </a:lnTo>
                    <a:lnTo>
                      <a:pt x="193" y="408"/>
                    </a:lnTo>
                    <a:lnTo>
                      <a:pt x="178" y="416"/>
                    </a:lnTo>
                    <a:lnTo>
                      <a:pt x="161" y="423"/>
                    </a:lnTo>
                    <a:lnTo>
                      <a:pt x="144" y="427"/>
                    </a:lnTo>
                    <a:lnTo>
                      <a:pt x="127" y="431"/>
                    </a:lnTo>
                    <a:lnTo>
                      <a:pt x="109" y="434"/>
                    </a:lnTo>
                    <a:lnTo>
                      <a:pt x="101" y="431"/>
                    </a:lnTo>
                    <a:lnTo>
                      <a:pt x="93" y="427"/>
                    </a:lnTo>
                    <a:lnTo>
                      <a:pt x="85" y="424"/>
                    </a:lnTo>
                    <a:lnTo>
                      <a:pt x="76" y="420"/>
                    </a:lnTo>
                    <a:lnTo>
                      <a:pt x="68" y="417"/>
                    </a:lnTo>
                    <a:lnTo>
                      <a:pt x="60" y="411"/>
                    </a:lnTo>
                    <a:lnTo>
                      <a:pt x="53" y="406"/>
                    </a:lnTo>
                    <a:lnTo>
                      <a:pt x="46" y="397"/>
                    </a:lnTo>
                    <a:lnTo>
                      <a:pt x="48" y="393"/>
                    </a:lnTo>
                    <a:lnTo>
                      <a:pt x="52" y="391"/>
                    </a:lnTo>
                    <a:lnTo>
                      <a:pt x="56" y="388"/>
                    </a:lnTo>
                    <a:lnTo>
                      <a:pt x="61" y="387"/>
                    </a:lnTo>
                    <a:lnTo>
                      <a:pt x="67" y="386"/>
                    </a:lnTo>
                    <a:lnTo>
                      <a:pt x="72" y="385"/>
                    </a:lnTo>
                    <a:lnTo>
                      <a:pt x="77" y="384"/>
                    </a:lnTo>
                    <a:lnTo>
                      <a:pt x="82" y="381"/>
                    </a:lnTo>
                    <a:lnTo>
                      <a:pt x="93" y="370"/>
                    </a:lnTo>
                    <a:lnTo>
                      <a:pt x="104" y="358"/>
                    </a:lnTo>
                    <a:lnTo>
                      <a:pt x="112" y="346"/>
                    </a:lnTo>
                    <a:lnTo>
                      <a:pt x="115" y="332"/>
                    </a:lnTo>
                    <a:lnTo>
                      <a:pt x="104" y="335"/>
                    </a:lnTo>
                    <a:lnTo>
                      <a:pt x="91" y="335"/>
                    </a:lnTo>
                    <a:lnTo>
                      <a:pt x="79" y="334"/>
                    </a:lnTo>
                    <a:lnTo>
                      <a:pt x="68" y="329"/>
                    </a:lnTo>
                    <a:lnTo>
                      <a:pt x="56" y="325"/>
                    </a:lnTo>
                    <a:lnTo>
                      <a:pt x="45" y="318"/>
                    </a:lnTo>
                    <a:lnTo>
                      <a:pt x="34" y="310"/>
                    </a:lnTo>
                    <a:lnTo>
                      <a:pt x="24" y="301"/>
                    </a:lnTo>
                    <a:lnTo>
                      <a:pt x="10" y="282"/>
                    </a:lnTo>
                    <a:lnTo>
                      <a:pt x="2" y="260"/>
                    </a:lnTo>
                    <a:lnTo>
                      <a:pt x="0" y="237"/>
                    </a:lnTo>
                    <a:lnTo>
                      <a:pt x="6" y="215"/>
                    </a:lnTo>
                    <a:lnTo>
                      <a:pt x="13" y="218"/>
                    </a:lnTo>
                    <a:lnTo>
                      <a:pt x="16" y="223"/>
                    </a:lnTo>
                    <a:lnTo>
                      <a:pt x="18" y="230"/>
                    </a:lnTo>
                    <a:lnTo>
                      <a:pt x="21" y="238"/>
                    </a:lnTo>
                    <a:lnTo>
                      <a:pt x="23" y="245"/>
                    </a:lnTo>
                    <a:lnTo>
                      <a:pt x="28" y="252"/>
                    </a:lnTo>
                    <a:lnTo>
                      <a:pt x="33" y="256"/>
                    </a:lnTo>
                    <a:lnTo>
                      <a:pt x="44" y="257"/>
                    </a:lnTo>
                    <a:lnTo>
                      <a:pt x="48" y="257"/>
                    </a:lnTo>
                    <a:lnTo>
                      <a:pt x="53" y="257"/>
                    </a:lnTo>
                    <a:lnTo>
                      <a:pt x="57" y="257"/>
                    </a:lnTo>
                    <a:lnTo>
                      <a:pt x="63" y="257"/>
                    </a:lnTo>
                    <a:lnTo>
                      <a:pt x="68" y="256"/>
                    </a:lnTo>
                    <a:lnTo>
                      <a:pt x="74" y="253"/>
                    </a:lnTo>
                    <a:lnTo>
                      <a:pt x="78" y="251"/>
                    </a:lnTo>
                    <a:lnTo>
                      <a:pt x="82" y="248"/>
                    </a:lnTo>
                    <a:lnTo>
                      <a:pt x="97" y="215"/>
                    </a:lnTo>
                    <a:lnTo>
                      <a:pt x="97" y="182"/>
                    </a:lnTo>
                    <a:lnTo>
                      <a:pt x="87" y="149"/>
                    </a:lnTo>
                    <a:lnTo>
                      <a:pt x="75" y="114"/>
                    </a:lnTo>
                    <a:lnTo>
                      <a:pt x="66" y="82"/>
                    </a:lnTo>
                    <a:lnTo>
                      <a:pt x="66" y="51"/>
                    </a:lnTo>
                    <a:lnTo>
                      <a:pt x="79" y="23"/>
                    </a:lnTo>
                    <a:lnTo>
                      <a:pt x="115" y="0"/>
                    </a:lnTo>
                    <a:lnTo>
                      <a:pt x="117" y="16"/>
                    </a:lnTo>
                    <a:lnTo>
                      <a:pt x="122" y="56"/>
                    </a:lnTo>
                    <a:lnTo>
                      <a:pt x="128" y="105"/>
                    </a:lnTo>
                    <a:lnTo>
                      <a:pt x="133" y="147"/>
                    </a:lnTo>
                    <a:close/>
                  </a:path>
                </a:pathLst>
              </a:custGeom>
              <a:solidFill>
                <a:srgbClr val="000000"/>
              </a:solidFill>
              <a:ln w="9525">
                <a:noFill/>
                <a:round/>
                <a:headEnd/>
                <a:tailEnd/>
              </a:ln>
            </p:spPr>
            <p:txBody>
              <a:bodyPr/>
              <a:lstStyle/>
              <a:p>
                <a:endParaRPr lang="zh-CN" altLang="en-US" sz="2000">
                  <a:solidFill>
                    <a:schemeClr val="tx1">
                      <a:lumMod val="65000"/>
                      <a:lumOff val="35000"/>
                    </a:schemeClr>
                  </a:solidFill>
                  <a:latin typeface="+mn-lt"/>
                  <a:ea typeface="+mn-ea"/>
                </a:endParaRPr>
              </a:p>
            </p:txBody>
          </p:sp>
        </p:grpSp>
        <p:sp>
          <p:nvSpPr>
            <p:cNvPr id="57" name="Freeform 527"/>
            <p:cNvSpPr>
              <a:spLocks/>
            </p:cNvSpPr>
            <p:nvPr/>
          </p:nvSpPr>
          <p:spPr bwMode="auto">
            <a:xfrm rot="462940">
              <a:off x="3540" y="2688"/>
              <a:ext cx="48" cy="240"/>
            </a:xfrm>
            <a:custGeom>
              <a:avLst/>
              <a:gdLst/>
              <a:ahLst/>
              <a:cxnLst>
                <a:cxn ang="0">
                  <a:pos x="48" y="48"/>
                </a:cxn>
                <a:cxn ang="0">
                  <a:pos x="96" y="144"/>
                </a:cxn>
                <a:cxn ang="0">
                  <a:pos x="144" y="288"/>
                </a:cxn>
                <a:cxn ang="0">
                  <a:pos x="144" y="480"/>
                </a:cxn>
                <a:cxn ang="0">
                  <a:pos x="96" y="624"/>
                </a:cxn>
                <a:cxn ang="0">
                  <a:pos x="0" y="576"/>
                </a:cxn>
                <a:cxn ang="0">
                  <a:pos x="48" y="432"/>
                </a:cxn>
                <a:cxn ang="0">
                  <a:pos x="48" y="240"/>
                </a:cxn>
                <a:cxn ang="0">
                  <a:pos x="0" y="0"/>
                </a:cxn>
                <a:cxn ang="0">
                  <a:pos x="48" y="48"/>
                </a:cxn>
              </a:cxnLst>
              <a:rect l="0" t="0" r="r" b="b"/>
              <a:pathLst>
                <a:path w="144" h="624">
                  <a:moveTo>
                    <a:pt x="48" y="48"/>
                  </a:moveTo>
                  <a:lnTo>
                    <a:pt x="96" y="144"/>
                  </a:lnTo>
                  <a:lnTo>
                    <a:pt x="144" y="288"/>
                  </a:lnTo>
                  <a:lnTo>
                    <a:pt x="144" y="480"/>
                  </a:lnTo>
                  <a:lnTo>
                    <a:pt x="96" y="624"/>
                  </a:lnTo>
                  <a:lnTo>
                    <a:pt x="0" y="576"/>
                  </a:lnTo>
                  <a:lnTo>
                    <a:pt x="48" y="432"/>
                  </a:lnTo>
                  <a:lnTo>
                    <a:pt x="48" y="240"/>
                  </a:lnTo>
                  <a:lnTo>
                    <a:pt x="0" y="0"/>
                  </a:lnTo>
                  <a:lnTo>
                    <a:pt x="48" y="48"/>
                  </a:lnTo>
                  <a:close/>
                </a:path>
              </a:pathLst>
            </a:custGeom>
            <a:solidFill>
              <a:schemeClr val="tx1"/>
            </a:solid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grpSp>
      <p:grpSp>
        <p:nvGrpSpPr>
          <p:cNvPr id="64" name="组合 63"/>
          <p:cNvGrpSpPr/>
          <p:nvPr/>
        </p:nvGrpSpPr>
        <p:grpSpPr>
          <a:xfrm>
            <a:off x="9573849" y="2222349"/>
            <a:ext cx="921752" cy="585461"/>
            <a:chOff x="5173662" y="745331"/>
            <a:chExt cx="1679575" cy="1066800"/>
          </a:xfrm>
        </p:grpSpPr>
        <p:sp>
          <p:nvSpPr>
            <p:cNvPr id="6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9" name="组合 68"/>
          <p:cNvGrpSpPr/>
          <p:nvPr/>
        </p:nvGrpSpPr>
        <p:grpSpPr>
          <a:xfrm>
            <a:off x="10303765" y="3419361"/>
            <a:ext cx="921752" cy="585461"/>
            <a:chOff x="5173662" y="745331"/>
            <a:chExt cx="1679575" cy="1066800"/>
          </a:xfrm>
        </p:grpSpPr>
        <p:sp>
          <p:nvSpPr>
            <p:cNvPr id="7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4" name="组合 73"/>
          <p:cNvGrpSpPr/>
          <p:nvPr/>
        </p:nvGrpSpPr>
        <p:grpSpPr>
          <a:xfrm>
            <a:off x="9738378" y="4381223"/>
            <a:ext cx="921752" cy="585461"/>
            <a:chOff x="5173662" y="745331"/>
            <a:chExt cx="1679575" cy="1066800"/>
          </a:xfrm>
        </p:grpSpPr>
        <p:sp>
          <p:nvSpPr>
            <p:cNvPr id="7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9" name="组合 78"/>
          <p:cNvGrpSpPr/>
          <p:nvPr/>
        </p:nvGrpSpPr>
        <p:grpSpPr>
          <a:xfrm>
            <a:off x="8650600" y="5218814"/>
            <a:ext cx="921752" cy="585461"/>
            <a:chOff x="5173662" y="745331"/>
            <a:chExt cx="1679575" cy="1066800"/>
          </a:xfrm>
        </p:grpSpPr>
        <p:sp>
          <p:nvSpPr>
            <p:cNvPr id="8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152" y="2571433"/>
            <a:ext cx="775526" cy="1283311"/>
          </a:xfrm>
          <a:prstGeom prst="rect">
            <a:avLst/>
          </a:prstGeom>
        </p:spPr>
      </p:pic>
      <p:sp>
        <p:nvSpPr>
          <p:cNvPr id="87" name="矩形 86"/>
          <p:cNvSpPr/>
          <p:nvPr/>
        </p:nvSpPr>
        <p:spPr>
          <a:xfrm>
            <a:off x="0" y="1340768"/>
            <a:ext cx="12192000" cy="45719"/>
          </a:xfrm>
          <a:prstGeom prst="rect">
            <a:avLst/>
          </a:prstGeom>
          <a:solidFill>
            <a:srgbClr val="A6B727">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cxnSp>
        <p:nvCxnSpPr>
          <p:cNvPr id="88" name="直接连接符 87"/>
          <p:cNvCxnSpPr/>
          <p:nvPr/>
        </p:nvCxnSpPr>
        <p:spPr>
          <a:xfrm>
            <a:off x="6171183" y="1386487"/>
            <a:ext cx="0" cy="5471513"/>
          </a:xfrm>
          <a:prstGeom prst="line">
            <a:avLst/>
          </a:prstGeom>
          <a:noFill/>
          <a:ln w="38100" cap="flat" cmpd="sng" algn="ctr">
            <a:solidFill>
              <a:srgbClr val="418AB3"/>
            </a:solidFill>
            <a:prstDash val="sysDot"/>
            <a:miter lim="800000"/>
          </a:ln>
          <a:effectLst/>
        </p:spPr>
      </p:cxn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矩形 126"/>
          <p:cNvSpPr/>
          <p:nvPr/>
        </p:nvSpPr>
        <p:spPr>
          <a:xfrm>
            <a:off x="6099176" y="1408186"/>
            <a:ext cx="6099174" cy="54498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018" name="Rectangle 2"/>
          <p:cNvSpPr>
            <a:spLocks noGrp="1" noChangeArrowheads="1"/>
          </p:cNvSpPr>
          <p:nvPr>
            <p:ph type="title"/>
          </p:nvPr>
        </p:nvSpPr>
        <p:spPr/>
        <p:txBody>
          <a:bodyPr/>
          <a:lstStyle/>
          <a:p>
            <a:pPr hangingPunct="0"/>
            <a:r>
              <a:rPr lang="en-US" altLang="zh-CN" dirty="0" smtClean="0"/>
              <a:t>2. </a:t>
            </a:r>
            <a:r>
              <a:rPr lang="zh-CN" altLang="en-US" dirty="0" smtClean="0"/>
              <a:t>查询洪泛</a:t>
            </a:r>
            <a:endParaRPr lang="zh-CN" altLang="en-US" dirty="0"/>
          </a:p>
        </p:txBody>
      </p:sp>
      <p:sp>
        <p:nvSpPr>
          <p:cNvPr id="726019" name="Rectangle 3"/>
          <p:cNvSpPr>
            <a:spLocks noGrp="1" noChangeArrowheads="1"/>
          </p:cNvSpPr>
          <p:nvPr>
            <p:ph idx="1"/>
          </p:nvPr>
        </p:nvSpPr>
        <p:spPr>
          <a:xfrm>
            <a:off x="609919" y="1143530"/>
            <a:ext cx="5094315" cy="5028036"/>
          </a:xfrm>
        </p:spPr>
        <p:txBody>
          <a:bodyPr>
            <a:noAutofit/>
          </a:bodyPr>
          <a:lstStyle/>
          <a:p>
            <a:pPr marL="342900" indent="-342900" algn="just" eaLnBrk="1" hangingPunct="1">
              <a:buFont typeface="Arial" panose="020B0604020202020204" pitchFamily="34" charset="0"/>
              <a:buChar char="•"/>
            </a:pPr>
            <a:r>
              <a:rPr lang="zh-CN" altLang="en-US" sz="2400" dirty="0"/>
              <a:t>使用集中式目录定位内容虽然非常简单，但存在客户</a:t>
            </a:r>
            <a:r>
              <a:rPr lang="en-US" sz="2400" dirty="0"/>
              <a:t>/</a:t>
            </a:r>
            <a:r>
              <a:rPr lang="zh-CN" altLang="en-US" sz="2400" dirty="0"/>
              <a:t>服务器方式所固有的缺点，即服务器成为整个系统的性能瓶颈和故障点。</a:t>
            </a:r>
            <a:endParaRPr lang="en-US" altLang="zh-CN" sz="2400" dirty="0"/>
          </a:p>
          <a:p>
            <a:pPr marL="342900" indent="-342900" algn="just" eaLnBrk="1" hangingPunct="1">
              <a:buFont typeface="Arial" panose="020B0604020202020204" pitchFamily="34" charset="0"/>
              <a:buChar char="•"/>
            </a:pPr>
            <a:r>
              <a:rPr lang="zh-CN" altLang="en-US" sz="2400" dirty="0"/>
              <a:t>一些</a:t>
            </a:r>
            <a:r>
              <a:rPr lang="en-US" altLang="zh-CN" sz="2400" dirty="0" err="1"/>
              <a:t>P2P</a:t>
            </a:r>
            <a:r>
              <a:rPr lang="zh-CN" altLang="en-US" sz="2400" dirty="0"/>
              <a:t>文件共享软件，例如</a:t>
            </a:r>
            <a:r>
              <a:rPr lang="en-US" altLang="zh-CN" sz="2400" dirty="0"/>
              <a:t>Gnutella</a:t>
            </a:r>
            <a:r>
              <a:rPr lang="zh-CN" altLang="en-US" sz="2400" dirty="0"/>
              <a:t>，没有使用集中式服务器来定位文件，而是在应用层把所有对等方组织的</a:t>
            </a:r>
            <a:r>
              <a:rPr lang="zh-CN" altLang="en-US" sz="2400" dirty="0">
                <a:solidFill>
                  <a:srgbClr val="FF0000"/>
                </a:solidFill>
              </a:rPr>
              <a:t>覆盖网络</a:t>
            </a:r>
            <a:r>
              <a:rPr lang="en-US" altLang="zh-CN" sz="2400" dirty="0"/>
              <a:t>(overlay network)</a:t>
            </a:r>
            <a:r>
              <a:rPr lang="zh-CN" altLang="en-US" sz="2400" dirty="0"/>
              <a:t>上通过洪泛法进行查询。</a:t>
            </a:r>
          </a:p>
        </p:txBody>
      </p:sp>
      <p:grpSp>
        <p:nvGrpSpPr>
          <p:cNvPr id="6" name="Group 3"/>
          <p:cNvGrpSpPr>
            <a:grpSpLocks/>
          </p:cNvGrpSpPr>
          <p:nvPr/>
        </p:nvGrpSpPr>
        <p:grpSpPr bwMode="auto">
          <a:xfrm>
            <a:off x="6561656" y="1628800"/>
            <a:ext cx="5197825" cy="4698617"/>
            <a:chOff x="113" y="-126"/>
            <a:chExt cx="5489" cy="4446"/>
          </a:xfrm>
        </p:grpSpPr>
        <p:sp>
          <p:nvSpPr>
            <p:cNvPr id="7" name="Oval 4"/>
            <p:cNvSpPr>
              <a:spLocks noChangeArrowheads="1"/>
            </p:cNvSpPr>
            <p:nvPr/>
          </p:nvSpPr>
          <p:spPr bwMode="auto">
            <a:xfrm>
              <a:off x="158" y="482"/>
              <a:ext cx="5398" cy="1769"/>
            </a:xfrm>
            <a:prstGeom prst="ellipse">
              <a:avLst/>
            </a:prstGeom>
            <a:solidFill>
              <a:srgbClr val="00B0F0"/>
            </a:solidFill>
            <a:ln w="9525">
              <a:noFill/>
              <a:prstDash val="dash"/>
              <a:round/>
              <a:headEnd/>
              <a:tailEnd/>
            </a:ln>
          </p:spPr>
          <p:txBody>
            <a:bodyPr wrap="none" anchor="ctr"/>
            <a:lstStyle/>
            <a:p>
              <a:endParaRPr lang="zh-CN" altLang="en-US"/>
            </a:p>
          </p:txBody>
        </p:sp>
        <p:sp>
          <p:nvSpPr>
            <p:cNvPr id="8" name="Oval 5"/>
            <p:cNvSpPr>
              <a:spLocks noChangeArrowheads="1"/>
            </p:cNvSpPr>
            <p:nvPr/>
          </p:nvSpPr>
          <p:spPr bwMode="auto">
            <a:xfrm>
              <a:off x="113" y="2478"/>
              <a:ext cx="5489" cy="1842"/>
            </a:xfrm>
            <a:prstGeom prst="ellipse">
              <a:avLst/>
            </a:prstGeom>
            <a:solidFill>
              <a:srgbClr val="92D050"/>
            </a:solidFill>
            <a:ln w="9525">
              <a:solidFill>
                <a:srgbClr val="FFFF99"/>
              </a:solidFill>
              <a:prstDash val="dash"/>
              <a:round/>
              <a:headEnd/>
              <a:tailEnd/>
            </a:ln>
          </p:spPr>
          <p:txBody>
            <a:bodyPr wrap="none" anchor="ctr"/>
            <a:lstStyle/>
            <a:p>
              <a:endParaRPr lang="zh-CN" altLang="en-US"/>
            </a:p>
          </p:txBody>
        </p:sp>
        <p:sp>
          <p:nvSpPr>
            <p:cNvPr id="9" name="Line 6"/>
            <p:cNvSpPr>
              <a:spLocks noChangeShapeType="1"/>
            </p:cNvSpPr>
            <p:nvPr/>
          </p:nvSpPr>
          <p:spPr bwMode="auto">
            <a:xfrm flipV="1">
              <a:off x="385" y="3113"/>
              <a:ext cx="363" cy="317"/>
            </a:xfrm>
            <a:prstGeom prst="line">
              <a:avLst/>
            </a:prstGeom>
            <a:noFill/>
            <a:ln w="9525">
              <a:solidFill>
                <a:schemeClr val="tx1"/>
              </a:solidFill>
              <a:round/>
              <a:headEnd/>
              <a:tailEnd/>
            </a:ln>
          </p:spPr>
          <p:txBody>
            <a:bodyPr/>
            <a:lstStyle/>
            <a:p>
              <a:endParaRPr lang="zh-CN" altLang="en-US"/>
            </a:p>
          </p:txBody>
        </p:sp>
        <p:sp>
          <p:nvSpPr>
            <p:cNvPr id="10" name="Line 7"/>
            <p:cNvSpPr>
              <a:spLocks noChangeShapeType="1"/>
            </p:cNvSpPr>
            <p:nvPr/>
          </p:nvSpPr>
          <p:spPr bwMode="auto">
            <a:xfrm>
              <a:off x="1474" y="2931"/>
              <a:ext cx="544" cy="45"/>
            </a:xfrm>
            <a:prstGeom prst="line">
              <a:avLst/>
            </a:prstGeom>
            <a:noFill/>
            <a:ln w="9525">
              <a:solidFill>
                <a:schemeClr val="tx1"/>
              </a:solidFill>
              <a:round/>
              <a:headEnd/>
              <a:tailEnd/>
            </a:ln>
          </p:spPr>
          <p:txBody>
            <a:bodyPr/>
            <a:lstStyle/>
            <a:p>
              <a:endParaRPr lang="zh-CN" altLang="en-US"/>
            </a:p>
          </p:txBody>
        </p:sp>
        <p:sp>
          <p:nvSpPr>
            <p:cNvPr id="11" name="Line 8"/>
            <p:cNvSpPr>
              <a:spLocks noChangeShapeType="1"/>
            </p:cNvSpPr>
            <p:nvPr/>
          </p:nvSpPr>
          <p:spPr bwMode="auto">
            <a:xfrm flipV="1">
              <a:off x="3198" y="3974"/>
              <a:ext cx="635" cy="136"/>
            </a:xfrm>
            <a:prstGeom prst="line">
              <a:avLst/>
            </a:prstGeom>
            <a:noFill/>
            <a:ln w="9525">
              <a:solidFill>
                <a:schemeClr val="tx1"/>
              </a:solidFill>
              <a:round/>
              <a:headEnd/>
              <a:tailEnd/>
            </a:ln>
          </p:spPr>
          <p:txBody>
            <a:bodyPr/>
            <a:lstStyle/>
            <a:p>
              <a:endParaRPr lang="zh-CN" altLang="en-US"/>
            </a:p>
          </p:txBody>
        </p:sp>
        <p:sp>
          <p:nvSpPr>
            <p:cNvPr id="12" name="Line 9"/>
            <p:cNvSpPr>
              <a:spLocks noChangeShapeType="1"/>
            </p:cNvSpPr>
            <p:nvPr/>
          </p:nvSpPr>
          <p:spPr bwMode="auto">
            <a:xfrm flipV="1">
              <a:off x="3833" y="3612"/>
              <a:ext cx="226" cy="362"/>
            </a:xfrm>
            <a:prstGeom prst="line">
              <a:avLst/>
            </a:prstGeom>
            <a:noFill/>
            <a:ln w="9525">
              <a:solidFill>
                <a:schemeClr val="tx1"/>
              </a:solidFill>
              <a:round/>
              <a:headEnd/>
              <a:tailEnd/>
            </a:ln>
          </p:spPr>
          <p:txBody>
            <a:bodyPr/>
            <a:lstStyle/>
            <a:p>
              <a:endParaRPr lang="zh-CN" altLang="en-US"/>
            </a:p>
          </p:txBody>
        </p:sp>
        <p:sp>
          <p:nvSpPr>
            <p:cNvPr id="13" name="Line 10"/>
            <p:cNvSpPr>
              <a:spLocks noChangeShapeType="1"/>
            </p:cNvSpPr>
            <p:nvPr/>
          </p:nvSpPr>
          <p:spPr bwMode="auto">
            <a:xfrm flipV="1">
              <a:off x="4059" y="3521"/>
              <a:ext cx="409" cy="91"/>
            </a:xfrm>
            <a:prstGeom prst="line">
              <a:avLst/>
            </a:prstGeom>
            <a:noFill/>
            <a:ln w="9525">
              <a:solidFill>
                <a:schemeClr val="tx1"/>
              </a:solidFill>
              <a:round/>
              <a:headEnd/>
              <a:tailEnd/>
            </a:ln>
          </p:spPr>
          <p:txBody>
            <a:bodyPr/>
            <a:lstStyle/>
            <a:p>
              <a:endParaRPr lang="zh-CN" altLang="en-US"/>
            </a:p>
          </p:txBody>
        </p:sp>
        <p:sp>
          <p:nvSpPr>
            <p:cNvPr id="14" name="Line 11"/>
            <p:cNvSpPr>
              <a:spLocks noChangeShapeType="1"/>
            </p:cNvSpPr>
            <p:nvPr/>
          </p:nvSpPr>
          <p:spPr bwMode="auto">
            <a:xfrm flipV="1">
              <a:off x="4468" y="3113"/>
              <a:ext cx="136" cy="408"/>
            </a:xfrm>
            <a:prstGeom prst="line">
              <a:avLst/>
            </a:prstGeom>
            <a:noFill/>
            <a:ln w="9525">
              <a:solidFill>
                <a:schemeClr val="tx1"/>
              </a:solidFill>
              <a:round/>
              <a:headEnd/>
              <a:tailEnd/>
            </a:ln>
          </p:spPr>
          <p:txBody>
            <a:bodyPr/>
            <a:lstStyle/>
            <a:p>
              <a:endParaRPr lang="zh-CN" altLang="en-US"/>
            </a:p>
          </p:txBody>
        </p:sp>
        <p:sp>
          <p:nvSpPr>
            <p:cNvPr id="15" name="Line 12"/>
            <p:cNvSpPr>
              <a:spLocks noChangeShapeType="1"/>
            </p:cNvSpPr>
            <p:nvPr/>
          </p:nvSpPr>
          <p:spPr bwMode="auto">
            <a:xfrm>
              <a:off x="4604" y="3113"/>
              <a:ext cx="363" cy="317"/>
            </a:xfrm>
            <a:prstGeom prst="line">
              <a:avLst/>
            </a:prstGeom>
            <a:noFill/>
            <a:ln w="9525">
              <a:solidFill>
                <a:schemeClr val="tx1"/>
              </a:solidFill>
              <a:round/>
              <a:headEnd/>
              <a:tailEnd/>
            </a:ln>
          </p:spPr>
          <p:txBody>
            <a:bodyPr/>
            <a:lstStyle/>
            <a:p>
              <a:endParaRPr lang="zh-CN" altLang="en-US"/>
            </a:p>
          </p:txBody>
        </p:sp>
        <p:sp>
          <p:nvSpPr>
            <p:cNvPr id="16" name="Line 13"/>
            <p:cNvSpPr>
              <a:spLocks noChangeShapeType="1"/>
            </p:cNvSpPr>
            <p:nvPr/>
          </p:nvSpPr>
          <p:spPr bwMode="auto">
            <a:xfrm>
              <a:off x="4921" y="2840"/>
              <a:ext cx="363" cy="273"/>
            </a:xfrm>
            <a:prstGeom prst="line">
              <a:avLst/>
            </a:prstGeom>
            <a:noFill/>
            <a:ln w="9525">
              <a:solidFill>
                <a:schemeClr val="tx1"/>
              </a:solidFill>
              <a:round/>
              <a:headEnd/>
              <a:tailEnd/>
            </a:ln>
          </p:spPr>
          <p:txBody>
            <a:bodyPr/>
            <a:lstStyle/>
            <a:p>
              <a:endParaRPr lang="zh-CN" altLang="en-US"/>
            </a:p>
          </p:txBody>
        </p:sp>
        <p:sp>
          <p:nvSpPr>
            <p:cNvPr id="17" name="Line 14"/>
            <p:cNvSpPr>
              <a:spLocks noChangeShapeType="1"/>
            </p:cNvSpPr>
            <p:nvPr/>
          </p:nvSpPr>
          <p:spPr bwMode="auto">
            <a:xfrm flipH="1">
              <a:off x="5012" y="3158"/>
              <a:ext cx="272" cy="272"/>
            </a:xfrm>
            <a:prstGeom prst="line">
              <a:avLst/>
            </a:prstGeom>
            <a:noFill/>
            <a:ln w="9525">
              <a:solidFill>
                <a:schemeClr val="tx1"/>
              </a:solidFill>
              <a:round/>
              <a:headEnd/>
              <a:tailEnd/>
            </a:ln>
          </p:spPr>
          <p:txBody>
            <a:bodyPr/>
            <a:lstStyle/>
            <a:p>
              <a:endParaRPr lang="zh-CN" altLang="en-US"/>
            </a:p>
          </p:txBody>
        </p:sp>
        <p:sp>
          <p:nvSpPr>
            <p:cNvPr id="18" name="Line 15"/>
            <p:cNvSpPr>
              <a:spLocks noChangeShapeType="1"/>
            </p:cNvSpPr>
            <p:nvPr/>
          </p:nvSpPr>
          <p:spPr bwMode="auto">
            <a:xfrm flipH="1">
              <a:off x="4649" y="2886"/>
              <a:ext cx="227" cy="227"/>
            </a:xfrm>
            <a:prstGeom prst="line">
              <a:avLst/>
            </a:prstGeom>
            <a:noFill/>
            <a:ln w="9525">
              <a:solidFill>
                <a:schemeClr val="tx1"/>
              </a:solidFill>
              <a:round/>
              <a:headEnd/>
              <a:tailEnd/>
            </a:ln>
          </p:spPr>
          <p:txBody>
            <a:bodyPr/>
            <a:lstStyle/>
            <a:p>
              <a:endParaRPr lang="zh-CN" altLang="en-US"/>
            </a:p>
          </p:txBody>
        </p:sp>
        <p:sp>
          <p:nvSpPr>
            <p:cNvPr id="19" name="Line 16"/>
            <p:cNvSpPr>
              <a:spLocks noChangeShapeType="1"/>
            </p:cNvSpPr>
            <p:nvPr/>
          </p:nvSpPr>
          <p:spPr bwMode="auto">
            <a:xfrm flipV="1">
              <a:off x="4105" y="2840"/>
              <a:ext cx="771" cy="46"/>
            </a:xfrm>
            <a:prstGeom prst="line">
              <a:avLst/>
            </a:prstGeom>
            <a:noFill/>
            <a:ln w="9525">
              <a:solidFill>
                <a:schemeClr val="tx1"/>
              </a:solidFill>
              <a:round/>
              <a:headEnd/>
              <a:tailEnd/>
            </a:ln>
          </p:spPr>
          <p:txBody>
            <a:bodyPr/>
            <a:lstStyle/>
            <a:p>
              <a:endParaRPr lang="zh-CN" altLang="en-US"/>
            </a:p>
          </p:txBody>
        </p:sp>
        <p:sp>
          <p:nvSpPr>
            <p:cNvPr id="20" name="Line 17"/>
            <p:cNvSpPr>
              <a:spLocks noChangeShapeType="1"/>
            </p:cNvSpPr>
            <p:nvPr/>
          </p:nvSpPr>
          <p:spPr bwMode="auto">
            <a:xfrm>
              <a:off x="4150" y="2931"/>
              <a:ext cx="318" cy="590"/>
            </a:xfrm>
            <a:prstGeom prst="line">
              <a:avLst/>
            </a:prstGeom>
            <a:noFill/>
            <a:ln w="9525">
              <a:solidFill>
                <a:schemeClr val="tx1"/>
              </a:solidFill>
              <a:round/>
              <a:headEnd/>
              <a:tailEnd/>
            </a:ln>
          </p:spPr>
          <p:txBody>
            <a:bodyPr/>
            <a:lstStyle/>
            <a:p>
              <a:endParaRPr lang="zh-CN" altLang="en-US"/>
            </a:p>
          </p:txBody>
        </p:sp>
        <p:sp>
          <p:nvSpPr>
            <p:cNvPr id="21" name="Line 18"/>
            <p:cNvSpPr>
              <a:spLocks noChangeShapeType="1"/>
            </p:cNvSpPr>
            <p:nvPr/>
          </p:nvSpPr>
          <p:spPr bwMode="auto">
            <a:xfrm flipV="1">
              <a:off x="3651" y="2886"/>
              <a:ext cx="454" cy="45"/>
            </a:xfrm>
            <a:prstGeom prst="line">
              <a:avLst/>
            </a:prstGeom>
            <a:noFill/>
            <a:ln w="9525">
              <a:solidFill>
                <a:schemeClr val="tx1"/>
              </a:solidFill>
              <a:round/>
              <a:headEnd/>
              <a:tailEnd/>
            </a:ln>
          </p:spPr>
          <p:txBody>
            <a:bodyPr/>
            <a:lstStyle/>
            <a:p>
              <a:endParaRPr lang="zh-CN" altLang="en-US"/>
            </a:p>
          </p:txBody>
        </p:sp>
        <p:sp>
          <p:nvSpPr>
            <p:cNvPr id="22" name="Line 19"/>
            <p:cNvSpPr>
              <a:spLocks noChangeShapeType="1"/>
            </p:cNvSpPr>
            <p:nvPr/>
          </p:nvSpPr>
          <p:spPr bwMode="auto">
            <a:xfrm flipH="1">
              <a:off x="1973" y="2750"/>
              <a:ext cx="544" cy="226"/>
            </a:xfrm>
            <a:prstGeom prst="line">
              <a:avLst/>
            </a:prstGeom>
            <a:noFill/>
            <a:ln w="9525">
              <a:solidFill>
                <a:schemeClr val="tx1"/>
              </a:solidFill>
              <a:round/>
              <a:headEnd/>
              <a:tailEnd/>
            </a:ln>
          </p:spPr>
          <p:txBody>
            <a:bodyPr/>
            <a:lstStyle/>
            <a:p>
              <a:endParaRPr lang="zh-CN" altLang="en-US"/>
            </a:p>
          </p:txBody>
        </p:sp>
        <p:sp>
          <p:nvSpPr>
            <p:cNvPr id="23" name="Line 20"/>
            <p:cNvSpPr>
              <a:spLocks noChangeShapeType="1"/>
            </p:cNvSpPr>
            <p:nvPr/>
          </p:nvSpPr>
          <p:spPr bwMode="auto">
            <a:xfrm flipH="1">
              <a:off x="1156" y="2931"/>
              <a:ext cx="273" cy="227"/>
            </a:xfrm>
            <a:prstGeom prst="line">
              <a:avLst/>
            </a:prstGeom>
            <a:noFill/>
            <a:ln w="9525">
              <a:solidFill>
                <a:schemeClr val="tx1"/>
              </a:solidFill>
              <a:round/>
              <a:headEnd/>
              <a:tailEnd/>
            </a:ln>
          </p:spPr>
          <p:txBody>
            <a:bodyPr/>
            <a:lstStyle/>
            <a:p>
              <a:endParaRPr lang="zh-CN" altLang="en-US"/>
            </a:p>
          </p:txBody>
        </p:sp>
        <p:sp>
          <p:nvSpPr>
            <p:cNvPr id="24" name="Line 21"/>
            <p:cNvSpPr>
              <a:spLocks noChangeShapeType="1"/>
            </p:cNvSpPr>
            <p:nvPr/>
          </p:nvSpPr>
          <p:spPr bwMode="auto">
            <a:xfrm>
              <a:off x="793" y="3158"/>
              <a:ext cx="363" cy="45"/>
            </a:xfrm>
            <a:prstGeom prst="line">
              <a:avLst/>
            </a:prstGeom>
            <a:noFill/>
            <a:ln w="9525">
              <a:solidFill>
                <a:schemeClr val="tx1"/>
              </a:solidFill>
              <a:round/>
              <a:headEnd/>
              <a:tailEnd/>
            </a:ln>
          </p:spPr>
          <p:txBody>
            <a:bodyPr/>
            <a:lstStyle/>
            <a:p>
              <a:endParaRPr lang="zh-CN" altLang="en-US"/>
            </a:p>
          </p:txBody>
        </p:sp>
        <p:sp>
          <p:nvSpPr>
            <p:cNvPr id="25" name="Line 22"/>
            <p:cNvSpPr>
              <a:spLocks noChangeShapeType="1"/>
            </p:cNvSpPr>
            <p:nvPr/>
          </p:nvSpPr>
          <p:spPr bwMode="auto">
            <a:xfrm>
              <a:off x="431" y="3430"/>
              <a:ext cx="408" cy="590"/>
            </a:xfrm>
            <a:prstGeom prst="line">
              <a:avLst/>
            </a:prstGeom>
            <a:noFill/>
            <a:ln w="9525">
              <a:solidFill>
                <a:schemeClr val="tx1"/>
              </a:solidFill>
              <a:round/>
              <a:headEnd/>
              <a:tailEnd/>
            </a:ln>
          </p:spPr>
          <p:txBody>
            <a:bodyPr/>
            <a:lstStyle/>
            <a:p>
              <a:endParaRPr lang="zh-CN" altLang="en-US"/>
            </a:p>
          </p:txBody>
        </p:sp>
        <p:sp>
          <p:nvSpPr>
            <p:cNvPr id="26" name="Line 23"/>
            <p:cNvSpPr>
              <a:spLocks noChangeShapeType="1"/>
            </p:cNvSpPr>
            <p:nvPr/>
          </p:nvSpPr>
          <p:spPr bwMode="auto">
            <a:xfrm>
              <a:off x="385" y="3475"/>
              <a:ext cx="408" cy="91"/>
            </a:xfrm>
            <a:prstGeom prst="line">
              <a:avLst/>
            </a:prstGeom>
            <a:noFill/>
            <a:ln w="9525">
              <a:solidFill>
                <a:schemeClr val="tx1"/>
              </a:solidFill>
              <a:round/>
              <a:headEnd/>
              <a:tailEnd/>
            </a:ln>
          </p:spPr>
          <p:txBody>
            <a:bodyPr/>
            <a:lstStyle/>
            <a:p>
              <a:endParaRPr lang="zh-CN" altLang="en-US"/>
            </a:p>
          </p:txBody>
        </p:sp>
        <p:sp>
          <p:nvSpPr>
            <p:cNvPr id="27" name="Line 24"/>
            <p:cNvSpPr>
              <a:spLocks noChangeShapeType="1"/>
            </p:cNvSpPr>
            <p:nvPr/>
          </p:nvSpPr>
          <p:spPr bwMode="auto">
            <a:xfrm flipV="1">
              <a:off x="1292" y="3430"/>
              <a:ext cx="137" cy="408"/>
            </a:xfrm>
            <a:prstGeom prst="line">
              <a:avLst/>
            </a:prstGeom>
            <a:noFill/>
            <a:ln w="9525">
              <a:solidFill>
                <a:schemeClr val="tx1"/>
              </a:solidFill>
              <a:round/>
              <a:headEnd/>
              <a:tailEnd/>
            </a:ln>
          </p:spPr>
          <p:txBody>
            <a:bodyPr/>
            <a:lstStyle/>
            <a:p>
              <a:endParaRPr lang="zh-CN" altLang="en-US"/>
            </a:p>
          </p:txBody>
        </p:sp>
        <p:sp>
          <p:nvSpPr>
            <p:cNvPr id="28" name="Line 25"/>
            <p:cNvSpPr>
              <a:spLocks noChangeShapeType="1"/>
            </p:cNvSpPr>
            <p:nvPr/>
          </p:nvSpPr>
          <p:spPr bwMode="auto">
            <a:xfrm>
              <a:off x="1156" y="3203"/>
              <a:ext cx="273" cy="227"/>
            </a:xfrm>
            <a:prstGeom prst="line">
              <a:avLst/>
            </a:prstGeom>
            <a:noFill/>
            <a:ln w="9525">
              <a:solidFill>
                <a:schemeClr val="tx1"/>
              </a:solidFill>
              <a:round/>
              <a:headEnd/>
              <a:tailEnd/>
            </a:ln>
          </p:spPr>
          <p:txBody>
            <a:bodyPr/>
            <a:lstStyle/>
            <a:p>
              <a:endParaRPr lang="zh-CN" altLang="en-US"/>
            </a:p>
          </p:txBody>
        </p:sp>
        <p:sp>
          <p:nvSpPr>
            <p:cNvPr id="29" name="Line 26"/>
            <p:cNvSpPr>
              <a:spLocks noChangeShapeType="1"/>
            </p:cNvSpPr>
            <p:nvPr/>
          </p:nvSpPr>
          <p:spPr bwMode="auto">
            <a:xfrm flipV="1">
              <a:off x="884" y="3203"/>
              <a:ext cx="272" cy="409"/>
            </a:xfrm>
            <a:prstGeom prst="line">
              <a:avLst/>
            </a:prstGeom>
            <a:noFill/>
            <a:ln w="9525">
              <a:solidFill>
                <a:schemeClr val="tx1"/>
              </a:solidFill>
              <a:round/>
              <a:headEnd/>
              <a:tailEnd/>
            </a:ln>
          </p:spPr>
          <p:txBody>
            <a:bodyPr/>
            <a:lstStyle/>
            <a:p>
              <a:endParaRPr lang="zh-CN" altLang="en-US"/>
            </a:p>
          </p:txBody>
        </p:sp>
        <p:sp>
          <p:nvSpPr>
            <p:cNvPr id="30" name="Line 27"/>
            <p:cNvSpPr>
              <a:spLocks noChangeShapeType="1"/>
            </p:cNvSpPr>
            <p:nvPr/>
          </p:nvSpPr>
          <p:spPr bwMode="auto">
            <a:xfrm>
              <a:off x="884" y="4020"/>
              <a:ext cx="907" cy="0"/>
            </a:xfrm>
            <a:prstGeom prst="line">
              <a:avLst/>
            </a:prstGeom>
            <a:noFill/>
            <a:ln w="9525">
              <a:solidFill>
                <a:schemeClr val="tx1"/>
              </a:solidFill>
              <a:round/>
              <a:headEnd/>
              <a:tailEnd/>
            </a:ln>
          </p:spPr>
          <p:txBody>
            <a:bodyPr/>
            <a:lstStyle/>
            <a:p>
              <a:endParaRPr lang="zh-CN" altLang="en-US"/>
            </a:p>
          </p:txBody>
        </p:sp>
        <p:sp>
          <p:nvSpPr>
            <p:cNvPr id="31" name="Line 28"/>
            <p:cNvSpPr>
              <a:spLocks noChangeShapeType="1"/>
            </p:cNvSpPr>
            <p:nvPr/>
          </p:nvSpPr>
          <p:spPr bwMode="auto">
            <a:xfrm flipV="1">
              <a:off x="1973" y="3339"/>
              <a:ext cx="181" cy="273"/>
            </a:xfrm>
            <a:prstGeom prst="line">
              <a:avLst/>
            </a:prstGeom>
            <a:noFill/>
            <a:ln w="9525">
              <a:solidFill>
                <a:schemeClr val="tx1"/>
              </a:solidFill>
              <a:round/>
              <a:headEnd/>
              <a:tailEnd/>
            </a:ln>
          </p:spPr>
          <p:txBody>
            <a:bodyPr/>
            <a:lstStyle/>
            <a:p>
              <a:endParaRPr lang="zh-CN" altLang="en-US"/>
            </a:p>
          </p:txBody>
        </p:sp>
        <p:sp>
          <p:nvSpPr>
            <p:cNvPr id="32" name="Line 29"/>
            <p:cNvSpPr>
              <a:spLocks noChangeShapeType="1"/>
            </p:cNvSpPr>
            <p:nvPr/>
          </p:nvSpPr>
          <p:spPr bwMode="auto">
            <a:xfrm>
              <a:off x="1973" y="2976"/>
              <a:ext cx="726" cy="273"/>
            </a:xfrm>
            <a:prstGeom prst="line">
              <a:avLst/>
            </a:prstGeom>
            <a:noFill/>
            <a:ln w="9525">
              <a:solidFill>
                <a:schemeClr val="tx1"/>
              </a:solidFill>
              <a:round/>
              <a:headEnd/>
              <a:tailEnd/>
            </a:ln>
          </p:spPr>
          <p:txBody>
            <a:bodyPr/>
            <a:lstStyle/>
            <a:p>
              <a:endParaRPr lang="zh-CN" altLang="en-US"/>
            </a:p>
          </p:txBody>
        </p:sp>
        <p:sp>
          <p:nvSpPr>
            <p:cNvPr id="33" name="Line 30"/>
            <p:cNvSpPr>
              <a:spLocks noChangeShapeType="1"/>
            </p:cNvSpPr>
            <p:nvPr/>
          </p:nvSpPr>
          <p:spPr bwMode="auto">
            <a:xfrm>
              <a:off x="2744" y="3249"/>
              <a:ext cx="635" cy="363"/>
            </a:xfrm>
            <a:prstGeom prst="line">
              <a:avLst/>
            </a:prstGeom>
            <a:noFill/>
            <a:ln w="9525">
              <a:solidFill>
                <a:schemeClr val="tx1"/>
              </a:solidFill>
              <a:round/>
              <a:headEnd/>
              <a:tailEnd/>
            </a:ln>
          </p:spPr>
          <p:txBody>
            <a:bodyPr/>
            <a:lstStyle/>
            <a:p>
              <a:endParaRPr lang="zh-CN" altLang="en-US"/>
            </a:p>
          </p:txBody>
        </p:sp>
        <p:sp>
          <p:nvSpPr>
            <p:cNvPr id="34" name="Line 31"/>
            <p:cNvSpPr>
              <a:spLocks noChangeShapeType="1"/>
            </p:cNvSpPr>
            <p:nvPr/>
          </p:nvSpPr>
          <p:spPr bwMode="auto">
            <a:xfrm flipV="1">
              <a:off x="2744" y="2840"/>
              <a:ext cx="363" cy="363"/>
            </a:xfrm>
            <a:prstGeom prst="line">
              <a:avLst/>
            </a:prstGeom>
            <a:noFill/>
            <a:ln w="9525">
              <a:solidFill>
                <a:schemeClr val="tx1"/>
              </a:solidFill>
              <a:round/>
              <a:headEnd/>
              <a:tailEnd/>
            </a:ln>
          </p:spPr>
          <p:txBody>
            <a:bodyPr/>
            <a:lstStyle/>
            <a:p>
              <a:endParaRPr lang="zh-CN" altLang="en-US"/>
            </a:p>
          </p:txBody>
        </p:sp>
        <p:sp>
          <p:nvSpPr>
            <p:cNvPr id="35" name="Line 32"/>
            <p:cNvSpPr>
              <a:spLocks noChangeShapeType="1"/>
            </p:cNvSpPr>
            <p:nvPr/>
          </p:nvSpPr>
          <p:spPr bwMode="auto">
            <a:xfrm>
              <a:off x="2562" y="2750"/>
              <a:ext cx="545" cy="90"/>
            </a:xfrm>
            <a:prstGeom prst="line">
              <a:avLst/>
            </a:prstGeom>
            <a:noFill/>
            <a:ln w="9525">
              <a:solidFill>
                <a:schemeClr val="tx1"/>
              </a:solidFill>
              <a:round/>
              <a:headEnd/>
              <a:tailEnd/>
            </a:ln>
          </p:spPr>
          <p:txBody>
            <a:bodyPr/>
            <a:lstStyle/>
            <a:p>
              <a:endParaRPr lang="zh-CN" altLang="en-US"/>
            </a:p>
          </p:txBody>
        </p:sp>
        <p:sp>
          <p:nvSpPr>
            <p:cNvPr id="36" name="Line 33"/>
            <p:cNvSpPr>
              <a:spLocks noChangeShapeType="1"/>
            </p:cNvSpPr>
            <p:nvPr/>
          </p:nvSpPr>
          <p:spPr bwMode="auto">
            <a:xfrm>
              <a:off x="3152" y="2886"/>
              <a:ext cx="499" cy="90"/>
            </a:xfrm>
            <a:prstGeom prst="line">
              <a:avLst/>
            </a:prstGeom>
            <a:noFill/>
            <a:ln w="9525">
              <a:solidFill>
                <a:schemeClr val="tx1"/>
              </a:solidFill>
              <a:round/>
              <a:headEnd/>
              <a:tailEnd/>
            </a:ln>
          </p:spPr>
          <p:txBody>
            <a:bodyPr/>
            <a:lstStyle/>
            <a:p>
              <a:endParaRPr lang="zh-CN" altLang="en-US"/>
            </a:p>
          </p:txBody>
        </p:sp>
        <p:sp>
          <p:nvSpPr>
            <p:cNvPr id="37" name="Line 34"/>
            <p:cNvSpPr>
              <a:spLocks noChangeShapeType="1"/>
            </p:cNvSpPr>
            <p:nvPr/>
          </p:nvSpPr>
          <p:spPr bwMode="auto">
            <a:xfrm>
              <a:off x="3107" y="2886"/>
              <a:ext cx="91" cy="317"/>
            </a:xfrm>
            <a:prstGeom prst="line">
              <a:avLst/>
            </a:prstGeom>
            <a:noFill/>
            <a:ln w="9525">
              <a:solidFill>
                <a:schemeClr val="tx1"/>
              </a:solidFill>
              <a:round/>
              <a:headEnd/>
              <a:tailEnd/>
            </a:ln>
          </p:spPr>
          <p:txBody>
            <a:bodyPr/>
            <a:lstStyle/>
            <a:p>
              <a:endParaRPr lang="zh-CN" altLang="en-US"/>
            </a:p>
          </p:txBody>
        </p:sp>
        <p:sp>
          <p:nvSpPr>
            <p:cNvPr id="38" name="Line 35"/>
            <p:cNvSpPr>
              <a:spLocks noChangeShapeType="1"/>
            </p:cNvSpPr>
            <p:nvPr/>
          </p:nvSpPr>
          <p:spPr bwMode="auto">
            <a:xfrm>
              <a:off x="3243" y="3249"/>
              <a:ext cx="363" cy="45"/>
            </a:xfrm>
            <a:prstGeom prst="line">
              <a:avLst/>
            </a:prstGeom>
            <a:noFill/>
            <a:ln w="9525">
              <a:solidFill>
                <a:schemeClr val="tx1"/>
              </a:solidFill>
              <a:round/>
              <a:headEnd/>
              <a:tailEnd/>
            </a:ln>
          </p:spPr>
          <p:txBody>
            <a:bodyPr/>
            <a:lstStyle/>
            <a:p>
              <a:endParaRPr lang="zh-CN" altLang="en-US"/>
            </a:p>
          </p:txBody>
        </p:sp>
        <p:sp>
          <p:nvSpPr>
            <p:cNvPr id="39" name="Line 36"/>
            <p:cNvSpPr>
              <a:spLocks noChangeShapeType="1"/>
            </p:cNvSpPr>
            <p:nvPr/>
          </p:nvSpPr>
          <p:spPr bwMode="auto">
            <a:xfrm>
              <a:off x="3606" y="2931"/>
              <a:ext cx="45" cy="408"/>
            </a:xfrm>
            <a:prstGeom prst="line">
              <a:avLst/>
            </a:prstGeom>
            <a:noFill/>
            <a:ln w="9525">
              <a:solidFill>
                <a:schemeClr val="tx1"/>
              </a:solidFill>
              <a:round/>
              <a:headEnd/>
              <a:tailEnd/>
            </a:ln>
          </p:spPr>
          <p:txBody>
            <a:bodyPr/>
            <a:lstStyle/>
            <a:p>
              <a:endParaRPr lang="zh-CN" altLang="en-US"/>
            </a:p>
          </p:txBody>
        </p:sp>
        <p:sp>
          <p:nvSpPr>
            <p:cNvPr id="40" name="Line 37"/>
            <p:cNvSpPr>
              <a:spLocks noChangeShapeType="1"/>
            </p:cNvSpPr>
            <p:nvPr/>
          </p:nvSpPr>
          <p:spPr bwMode="auto">
            <a:xfrm flipV="1">
              <a:off x="3606" y="2886"/>
              <a:ext cx="499" cy="453"/>
            </a:xfrm>
            <a:prstGeom prst="line">
              <a:avLst/>
            </a:prstGeom>
            <a:noFill/>
            <a:ln w="9525">
              <a:solidFill>
                <a:schemeClr val="tx1"/>
              </a:solidFill>
              <a:round/>
              <a:headEnd/>
              <a:tailEnd/>
            </a:ln>
          </p:spPr>
          <p:txBody>
            <a:bodyPr/>
            <a:lstStyle/>
            <a:p>
              <a:endParaRPr lang="zh-CN" altLang="en-US"/>
            </a:p>
          </p:txBody>
        </p:sp>
        <p:sp>
          <p:nvSpPr>
            <p:cNvPr id="41" name="Line 38"/>
            <p:cNvSpPr>
              <a:spLocks noChangeShapeType="1"/>
            </p:cNvSpPr>
            <p:nvPr/>
          </p:nvSpPr>
          <p:spPr bwMode="auto">
            <a:xfrm>
              <a:off x="3651" y="3339"/>
              <a:ext cx="182" cy="681"/>
            </a:xfrm>
            <a:prstGeom prst="line">
              <a:avLst/>
            </a:prstGeom>
            <a:noFill/>
            <a:ln w="9525">
              <a:solidFill>
                <a:schemeClr val="tx1"/>
              </a:solidFill>
              <a:round/>
              <a:headEnd/>
              <a:tailEnd/>
            </a:ln>
          </p:spPr>
          <p:txBody>
            <a:bodyPr/>
            <a:lstStyle/>
            <a:p>
              <a:endParaRPr lang="zh-CN" altLang="en-US"/>
            </a:p>
          </p:txBody>
        </p:sp>
        <p:sp>
          <p:nvSpPr>
            <p:cNvPr id="42" name="Line 39"/>
            <p:cNvSpPr>
              <a:spLocks noChangeShapeType="1"/>
            </p:cNvSpPr>
            <p:nvPr/>
          </p:nvSpPr>
          <p:spPr bwMode="auto">
            <a:xfrm flipH="1">
              <a:off x="3198" y="3612"/>
              <a:ext cx="136" cy="498"/>
            </a:xfrm>
            <a:prstGeom prst="line">
              <a:avLst/>
            </a:prstGeom>
            <a:noFill/>
            <a:ln w="9525">
              <a:solidFill>
                <a:schemeClr val="tx1"/>
              </a:solidFill>
              <a:round/>
              <a:headEnd/>
              <a:tailEnd/>
            </a:ln>
          </p:spPr>
          <p:txBody>
            <a:bodyPr/>
            <a:lstStyle/>
            <a:p>
              <a:endParaRPr lang="zh-CN" altLang="en-US"/>
            </a:p>
          </p:txBody>
        </p:sp>
        <p:sp>
          <p:nvSpPr>
            <p:cNvPr id="43" name="Line 40"/>
            <p:cNvSpPr>
              <a:spLocks noChangeShapeType="1"/>
            </p:cNvSpPr>
            <p:nvPr/>
          </p:nvSpPr>
          <p:spPr bwMode="auto">
            <a:xfrm flipV="1">
              <a:off x="1791" y="3657"/>
              <a:ext cx="182" cy="408"/>
            </a:xfrm>
            <a:prstGeom prst="line">
              <a:avLst/>
            </a:prstGeom>
            <a:noFill/>
            <a:ln w="9525">
              <a:solidFill>
                <a:schemeClr val="tx1"/>
              </a:solidFill>
              <a:round/>
              <a:headEnd/>
              <a:tailEnd/>
            </a:ln>
          </p:spPr>
          <p:txBody>
            <a:bodyPr/>
            <a:lstStyle/>
            <a:p>
              <a:endParaRPr lang="zh-CN" altLang="en-US"/>
            </a:p>
          </p:txBody>
        </p:sp>
        <p:sp>
          <p:nvSpPr>
            <p:cNvPr id="44" name="Line 41"/>
            <p:cNvSpPr>
              <a:spLocks noChangeShapeType="1"/>
            </p:cNvSpPr>
            <p:nvPr/>
          </p:nvSpPr>
          <p:spPr bwMode="auto">
            <a:xfrm>
              <a:off x="1973" y="3657"/>
              <a:ext cx="408" cy="136"/>
            </a:xfrm>
            <a:prstGeom prst="line">
              <a:avLst/>
            </a:prstGeom>
            <a:noFill/>
            <a:ln w="9525">
              <a:solidFill>
                <a:schemeClr val="tx1"/>
              </a:solidFill>
              <a:round/>
              <a:headEnd/>
              <a:tailEnd/>
            </a:ln>
          </p:spPr>
          <p:txBody>
            <a:bodyPr/>
            <a:lstStyle/>
            <a:p>
              <a:endParaRPr lang="zh-CN" altLang="en-US"/>
            </a:p>
          </p:txBody>
        </p:sp>
        <p:sp>
          <p:nvSpPr>
            <p:cNvPr id="45" name="Line 42"/>
            <p:cNvSpPr>
              <a:spLocks noChangeShapeType="1"/>
            </p:cNvSpPr>
            <p:nvPr/>
          </p:nvSpPr>
          <p:spPr bwMode="auto">
            <a:xfrm>
              <a:off x="2426" y="3838"/>
              <a:ext cx="318" cy="136"/>
            </a:xfrm>
            <a:prstGeom prst="line">
              <a:avLst/>
            </a:prstGeom>
            <a:noFill/>
            <a:ln w="9525">
              <a:solidFill>
                <a:schemeClr val="tx1"/>
              </a:solidFill>
              <a:round/>
              <a:headEnd/>
              <a:tailEnd/>
            </a:ln>
          </p:spPr>
          <p:txBody>
            <a:bodyPr/>
            <a:lstStyle/>
            <a:p>
              <a:endParaRPr lang="zh-CN" altLang="en-US"/>
            </a:p>
          </p:txBody>
        </p:sp>
        <p:sp>
          <p:nvSpPr>
            <p:cNvPr id="46" name="Line 43"/>
            <p:cNvSpPr>
              <a:spLocks noChangeShapeType="1"/>
            </p:cNvSpPr>
            <p:nvPr/>
          </p:nvSpPr>
          <p:spPr bwMode="auto">
            <a:xfrm>
              <a:off x="2200" y="3385"/>
              <a:ext cx="453" cy="136"/>
            </a:xfrm>
            <a:prstGeom prst="line">
              <a:avLst/>
            </a:prstGeom>
            <a:noFill/>
            <a:ln w="9525">
              <a:solidFill>
                <a:schemeClr val="tx1"/>
              </a:solidFill>
              <a:round/>
              <a:headEnd/>
              <a:tailEnd/>
            </a:ln>
          </p:spPr>
          <p:txBody>
            <a:bodyPr/>
            <a:lstStyle/>
            <a:p>
              <a:endParaRPr lang="zh-CN" altLang="en-US"/>
            </a:p>
          </p:txBody>
        </p:sp>
        <p:sp>
          <p:nvSpPr>
            <p:cNvPr id="47" name="Line 44"/>
            <p:cNvSpPr>
              <a:spLocks noChangeShapeType="1"/>
            </p:cNvSpPr>
            <p:nvPr/>
          </p:nvSpPr>
          <p:spPr bwMode="auto">
            <a:xfrm flipV="1">
              <a:off x="2426" y="3521"/>
              <a:ext cx="182" cy="272"/>
            </a:xfrm>
            <a:prstGeom prst="line">
              <a:avLst/>
            </a:prstGeom>
            <a:noFill/>
            <a:ln w="9525">
              <a:solidFill>
                <a:schemeClr val="tx1"/>
              </a:solidFill>
              <a:round/>
              <a:headEnd/>
              <a:tailEnd/>
            </a:ln>
          </p:spPr>
          <p:txBody>
            <a:bodyPr/>
            <a:lstStyle/>
            <a:p>
              <a:endParaRPr lang="zh-CN" altLang="en-US"/>
            </a:p>
          </p:txBody>
        </p:sp>
        <p:sp>
          <p:nvSpPr>
            <p:cNvPr id="48" name="Line 45"/>
            <p:cNvSpPr>
              <a:spLocks noChangeShapeType="1"/>
            </p:cNvSpPr>
            <p:nvPr/>
          </p:nvSpPr>
          <p:spPr bwMode="auto">
            <a:xfrm flipH="1">
              <a:off x="1429" y="2931"/>
              <a:ext cx="45" cy="499"/>
            </a:xfrm>
            <a:prstGeom prst="line">
              <a:avLst/>
            </a:prstGeom>
            <a:noFill/>
            <a:ln w="9525">
              <a:solidFill>
                <a:schemeClr val="tx1"/>
              </a:solidFill>
              <a:round/>
              <a:headEnd/>
              <a:tailEnd/>
            </a:ln>
          </p:spPr>
          <p:txBody>
            <a:bodyPr/>
            <a:lstStyle/>
            <a:p>
              <a:endParaRPr lang="zh-CN" altLang="en-US"/>
            </a:p>
          </p:txBody>
        </p:sp>
        <p:sp>
          <p:nvSpPr>
            <p:cNvPr id="49" name="Line 46"/>
            <p:cNvSpPr>
              <a:spLocks noChangeShapeType="1"/>
            </p:cNvSpPr>
            <p:nvPr/>
          </p:nvSpPr>
          <p:spPr bwMode="auto">
            <a:xfrm>
              <a:off x="1292" y="3884"/>
              <a:ext cx="499" cy="136"/>
            </a:xfrm>
            <a:prstGeom prst="line">
              <a:avLst/>
            </a:prstGeom>
            <a:noFill/>
            <a:ln w="9525">
              <a:solidFill>
                <a:schemeClr val="tx1"/>
              </a:solidFill>
              <a:round/>
              <a:headEnd/>
              <a:tailEnd/>
            </a:ln>
          </p:spPr>
          <p:txBody>
            <a:bodyPr/>
            <a:lstStyle/>
            <a:p>
              <a:endParaRPr lang="zh-CN" altLang="en-US"/>
            </a:p>
          </p:txBody>
        </p:sp>
        <p:sp>
          <p:nvSpPr>
            <p:cNvPr id="50" name="Line 47"/>
            <p:cNvSpPr>
              <a:spLocks noChangeShapeType="1"/>
            </p:cNvSpPr>
            <p:nvPr/>
          </p:nvSpPr>
          <p:spPr bwMode="auto">
            <a:xfrm flipV="1">
              <a:off x="884" y="3385"/>
              <a:ext cx="545" cy="589"/>
            </a:xfrm>
            <a:prstGeom prst="line">
              <a:avLst/>
            </a:prstGeom>
            <a:noFill/>
            <a:ln w="9525">
              <a:solidFill>
                <a:schemeClr val="tx1"/>
              </a:solidFill>
              <a:round/>
              <a:headEnd/>
              <a:tailEnd/>
            </a:ln>
          </p:spPr>
          <p:txBody>
            <a:bodyPr/>
            <a:lstStyle/>
            <a:p>
              <a:endParaRPr lang="zh-CN" altLang="en-US"/>
            </a:p>
          </p:txBody>
        </p:sp>
        <p:sp>
          <p:nvSpPr>
            <p:cNvPr id="51" name="Line 48"/>
            <p:cNvSpPr>
              <a:spLocks noChangeShapeType="1"/>
            </p:cNvSpPr>
            <p:nvPr/>
          </p:nvSpPr>
          <p:spPr bwMode="auto">
            <a:xfrm flipH="1">
              <a:off x="1383" y="2976"/>
              <a:ext cx="590" cy="862"/>
            </a:xfrm>
            <a:prstGeom prst="line">
              <a:avLst/>
            </a:prstGeom>
            <a:noFill/>
            <a:ln w="9525">
              <a:solidFill>
                <a:schemeClr val="tx1"/>
              </a:solidFill>
              <a:round/>
              <a:headEnd/>
              <a:tailEnd/>
            </a:ln>
          </p:spPr>
          <p:txBody>
            <a:bodyPr/>
            <a:lstStyle/>
            <a:p>
              <a:endParaRPr lang="zh-CN" altLang="en-US"/>
            </a:p>
          </p:txBody>
        </p:sp>
        <p:sp>
          <p:nvSpPr>
            <p:cNvPr id="52" name="Line 49"/>
            <p:cNvSpPr>
              <a:spLocks noChangeShapeType="1"/>
            </p:cNvSpPr>
            <p:nvPr/>
          </p:nvSpPr>
          <p:spPr bwMode="auto">
            <a:xfrm>
              <a:off x="1519" y="2931"/>
              <a:ext cx="635" cy="408"/>
            </a:xfrm>
            <a:prstGeom prst="line">
              <a:avLst/>
            </a:prstGeom>
            <a:noFill/>
            <a:ln w="9525">
              <a:solidFill>
                <a:schemeClr val="tx1"/>
              </a:solidFill>
              <a:round/>
              <a:headEnd/>
              <a:tailEnd/>
            </a:ln>
          </p:spPr>
          <p:txBody>
            <a:bodyPr/>
            <a:lstStyle/>
            <a:p>
              <a:endParaRPr lang="zh-CN" altLang="en-US"/>
            </a:p>
          </p:txBody>
        </p:sp>
        <p:sp>
          <p:nvSpPr>
            <p:cNvPr id="53" name="Line 50"/>
            <p:cNvSpPr>
              <a:spLocks noChangeShapeType="1"/>
            </p:cNvSpPr>
            <p:nvPr/>
          </p:nvSpPr>
          <p:spPr bwMode="auto">
            <a:xfrm>
              <a:off x="2608" y="3521"/>
              <a:ext cx="680" cy="91"/>
            </a:xfrm>
            <a:prstGeom prst="line">
              <a:avLst/>
            </a:prstGeom>
            <a:noFill/>
            <a:ln w="9525">
              <a:solidFill>
                <a:schemeClr val="tx1"/>
              </a:solidFill>
              <a:round/>
              <a:headEnd/>
              <a:tailEnd/>
            </a:ln>
          </p:spPr>
          <p:txBody>
            <a:bodyPr/>
            <a:lstStyle/>
            <a:p>
              <a:endParaRPr lang="zh-CN" altLang="en-US"/>
            </a:p>
          </p:txBody>
        </p:sp>
        <p:sp>
          <p:nvSpPr>
            <p:cNvPr id="54" name="Line 51"/>
            <p:cNvSpPr>
              <a:spLocks noChangeShapeType="1"/>
            </p:cNvSpPr>
            <p:nvPr/>
          </p:nvSpPr>
          <p:spPr bwMode="auto">
            <a:xfrm>
              <a:off x="2744" y="3249"/>
              <a:ext cx="45" cy="680"/>
            </a:xfrm>
            <a:prstGeom prst="line">
              <a:avLst/>
            </a:prstGeom>
            <a:noFill/>
            <a:ln w="9525">
              <a:solidFill>
                <a:schemeClr val="tx1"/>
              </a:solidFill>
              <a:round/>
              <a:headEnd/>
              <a:tailEnd/>
            </a:ln>
          </p:spPr>
          <p:txBody>
            <a:bodyPr/>
            <a:lstStyle/>
            <a:p>
              <a:endParaRPr lang="zh-CN" altLang="en-US"/>
            </a:p>
          </p:txBody>
        </p:sp>
        <p:sp>
          <p:nvSpPr>
            <p:cNvPr id="55" name="Line 52"/>
            <p:cNvSpPr>
              <a:spLocks noChangeShapeType="1"/>
            </p:cNvSpPr>
            <p:nvPr/>
          </p:nvSpPr>
          <p:spPr bwMode="auto">
            <a:xfrm>
              <a:off x="2744" y="4020"/>
              <a:ext cx="454" cy="45"/>
            </a:xfrm>
            <a:prstGeom prst="line">
              <a:avLst/>
            </a:prstGeom>
            <a:noFill/>
            <a:ln w="9525">
              <a:solidFill>
                <a:schemeClr val="tx1"/>
              </a:solidFill>
              <a:round/>
              <a:headEnd/>
              <a:tailEnd/>
            </a:ln>
          </p:spPr>
          <p:txBody>
            <a:bodyPr/>
            <a:lstStyle/>
            <a:p>
              <a:endParaRPr lang="zh-CN" altLang="en-US"/>
            </a:p>
          </p:txBody>
        </p:sp>
        <p:sp>
          <p:nvSpPr>
            <p:cNvPr id="56" name="Line 53"/>
            <p:cNvSpPr>
              <a:spLocks noChangeShapeType="1"/>
            </p:cNvSpPr>
            <p:nvPr/>
          </p:nvSpPr>
          <p:spPr bwMode="auto">
            <a:xfrm>
              <a:off x="3651" y="3339"/>
              <a:ext cx="771" cy="182"/>
            </a:xfrm>
            <a:prstGeom prst="line">
              <a:avLst/>
            </a:prstGeom>
            <a:noFill/>
            <a:ln w="9525">
              <a:solidFill>
                <a:schemeClr val="tx1"/>
              </a:solidFill>
              <a:round/>
              <a:headEnd/>
              <a:tailEnd/>
            </a:ln>
          </p:spPr>
          <p:txBody>
            <a:bodyPr/>
            <a:lstStyle/>
            <a:p>
              <a:endParaRPr lang="zh-CN" altLang="en-US"/>
            </a:p>
          </p:txBody>
        </p:sp>
        <p:sp>
          <p:nvSpPr>
            <p:cNvPr id="57" name="Line 54"/>
            <p:cNvSpPr>
              <a:spLocks noChangeShapeType="1"/>
            </p:cNvSpPr>
            <p:nvPr/>
          </p:nvSpPr>
          <p:spPr bwMode="auto">
            <a:xfrm>
              <a:off x="3143" y="835"/>
              <a:ext cx="2" cy="2036"/>
            </a:xfrm>
            <a:prstGeom prst="line">
              <a:avLst/>
            </a:prstGeom>
            <a:noFill/>
            <a:ln w="38100">
              <a:solidFill>
                <a:srgbClr val="FF0000"/>
              </a:solidFill>
              <a:prstDash val="dash"/>
              <a:round/>
              <a:headEnd/>
              <a:tailEnd/>
            </a:ln>
          </p:spPr>
          <p:txBody>
            <a:bodyPr/>
            <a:lstStyle/>
            <a:p>
              <a:endParaRPr lang="zh-CN" altLang="en-US"/>
            </a:p>
          </p:txBody>
        </p:sp>
        <p:sp>
          <p:nvSpPr>
            <p:cNvPr id="58" name="Line 55"/>
            <p:cNvSpPr>
              <a:spLocks noChangeShapeType="1"/>
            </p:cNvSpPr>
            <p:nvPr/>
          </p:nvSpPr>
          <p:spPr bwMode="auto">
            <a:xfrm>
              <a:off x="2392" y="1805"/>
              <a:ext cx="2" cy="1988"/>
            </a:xfrm>
            <a:prstGeom prst="line">
              <a:avLst/>
            </a:prstGeom>
            <a:noFill/>
            <a:ln w="38100">
              <a:solidFill>
                <a:srgbClr val="FF0000"/>
              </a:solidFill>
              <a:prstDash val="dash"/>
              <a:round/>
              <a:headEnd/>
              <a:tailEnd/>
            </a:ln>
          </p:spPr>
          <p:txBody>
            <a:bodyPr/>
            <a:lstStyle/>
            <a:p>
              <a:endParaRPr lang="zh-CN" altLang="en-US"/>
            </a:p>
          </p:txBody>
        </p:sp>
        <p:sp>
          <p:nvSpPr>
            <p:cNvPr id="59" name="Line 56"/>
            <p:cNvSpPr>
              <a:spLocks noChangeShapeType="1"/>
            </p:cNvSpPr>
            <p:nvPr/>
          </p:nvSpPr>
          <p:spPr bwMode="auto">
            <a:xfrm>
              <a:off x="2721" y="1187"/>
              <a:ext cx="10" cy="2038"/>
            </a:xfrm>
            <a:prstGeom prst="line">
              <a:avLst/>
            </a:prstGeom>
            <a:noFill/>
            <a:ln w="38100">
              <a:solidFill>
                <a:srgbClr val="FF0000"/>
              </a:solidFill>
              <a:prstDash val="dash"/>
              <a:round/>
              <a:headEnd/>
              <a:tailEnd/>
            </a:ln>
          </p:spPr>
          <p:txBody>
            <a:bodyPr/>
            <a:lstStyle/>
            <a:p>
              <a:endParaRPr lang="zh-CN" altLang="en-US"/>
            </a:p>
          </p:txBody>
        </p:sp>
        <p:sp>
          <p:nvSpPr>
            <p:cNvPr id="60" name="Line 57"/>
            <p:cNvSpPr>
              <a:spLocks noChangeShapeType="1"/>
            </p:cNvSpPr>
            <p:nvPr/>
          </p:nvSpPr>
          <p:spPr bwMode="auto">
            <a:xfrm>
              <a:off x="3622" y="1288"/>
              <a:ext cx="14" cy="1964"/>
            </a:xfrm>
            <a:prstGeom prst="line">
              <a:avLst/>
            </a:prstGeom>
            <a:noFill/>
            <a:ln w="38100">
              <a:solidFill>
                <a:srgbClr val="FF0000"/>
              </a:solidFill>
              <a:prstDash val="dash"/>
              <a:round/>
              <a:headEnd/>
              <a:tailEnd/>
            </a:ln>
          </p:spPr>
          <p:txBody>
            <a:bodyPr/>
            <a:lstStyle/>
            <a:p>
              <a:endParaRPr lang="zh-CN" altLang="en-US"/>
            </a:p>
          </p:txBody>
        </p:sp>
        <p:sp>
          <p:nvSpPr>
            <p:cNvPr id="61" name="Line 58"/>
            <p:cNvSpPr>
              <a:spLocks noChangeShapeType="1"/>
            </p:cNvSpPr>
            <p:nvPr/>
          </p:nvSpPr>
          <p:spPr bwMode="auto">
            <a:xfrm>
              <a:off x="4090" y="1643"/>
              <a:ext cx="2" cy="1982"/>
            </a:xfrm>
            <a:prstGeom prst="line">
              <a:avLst/>
            </a:prstGeom>
            <a:noFill/>
            <a:ln w="38100">
              <a:solidFill>
                <a:srgbClr val="FF0000"/>
              </a:solidFill>
              <a:prstDash val="dash"/>
              <a:round/>
              <a:headEnd/>
              <a:tailEnd/>
            </a:ln>
          </p:spPr>
          <p:txBody>
            <a:bodyPr/>
            <a:lstStyle/>
            <a:p>
              <a:endParaRPr lang="zh-CN" altLang="en-US"/>
            </a:p>
          </p:txBody>
        </p:sp>
        <p:sp>
          <p:nvSpPr>
            <p:cNvPr id="62" name="Line 59"/>
            <p:cNvSpPr>
              <a:spLocks noChangeShapeType="1"/>
            </p:cNvSpPr>
            <p:nvPr/>
          </p:nvSpPr>
          <p:spPr bwMode="auto">
            <a:xfrm>
              <a:off x="4921" y="835"/>
              <a:ext cx="2" cy="2000"/>
            </a:xfrm>
            <a:prstGeom prst="line">
              <a:avLst/>
            </a:prstGeom>
            <a:noFill/>
            <a:ln w="38100">
              <a:solidFill>
                <a:srgbClr val="FF0000"/>
              </a:solidFill>
              <a:prstDash val="dash"/>
              <a:round/>
              <a:headEnd/>
              <a:tailEnd/>
            </a:ln>
          </p:spPr>
          <p:txBody>
            <a:bodyPr/>
            <a:lstStyle/>
            <a:p>
              <a:endParaRPr lang="zh-CN" altLang="en-US"/>
            </a:p>
          </p:txBody>
        </p:sp>
        <p:sp>
          <p:nvSpPr>
            <p:cNvPr id="63" name="Line 60"/>
            <p:cNvSpPr>
              <a:spLocks noChangeShapeType="1"/>
            </p:cNvSpPr>
            <p:nvPr/>
          </p:nvSpPr>
          <p:spPr bwMode="auto">
            <a:xfrm>
              <a:off x="748" y="1071"/>
              <a:ext cx="10" cy="2028"/>
            </a:xfrm>
            <a:prstGeom prst="line">
              <a:avLst/>
            </a:prstGeom>
            <a:noFill/>
            <a:ln w="38100">
              <a:solidFill>
                <a:srgbClr val="FF0000"/>
              </a:solidFill>
              <a:prstDash val="dash"/>
              <a:round/>
              <a:headEnd/>
              <a:tailEnd/>
            </a:ln>
          </p:spPr>
          <p:txBody>
            <a:bodyPr/>
            <a:lstStyle/>
            <a:p>
              <a:endParaRPr lang="zh-CN" altLang="en-US"/>
            </a:p>
          </p:txBody>
        </p:sp>
        <p:sp>
          <p:nvSpPr>
            <p:cNvPr id="64" name="Line 61"/>
            <p:cNvSpPr>
              <a:spLocks noChangeShapeType="1"/>
            </p:cNvSpPr>
            <p:nvPr/>
          </p:nvSpPr>
          <p:spPr bwMode="auto">
            <a:xfrm>
              <a:off x="1489" y="902"/>
              <a:ext cx="8" cy="2012"/>
            </a:xfrm>
            <a:prstGeom prst="line">
              <a:avLst/>
            </a:prstGeom>
            <a:noFill/>
            <a:ln w="38100">
              <a:solidFill>
                <a:srgbClr val="FF0000"/>
              </a:solidFill>
              <a:prstDash val="dash"/>
              <a:round/>
              <a:headEnd/>
              <a:tailEnd/>
            </a:ln>
          </p:spPr>
          <p:txBody>
            <a:bodyPr/>
            <a:lstStyle/>
            <a:p>
              <a:endParaRPr lang="zh-CN" altLang="en-US"/>
            </a:p>
          </p:txBody>
        </p:sp>
        <p:sp>
          <p:nvSpPr>
            <p:cNvPr id="65" name="Line 62"/>
            <p:cNvSpPr>
              <a:spLocks noChangeShapeType="1"/>
            </p:cNvSpPr>
            <p:nvPr/>
          </p:nvSpPr>
          <p:spPr bwMode="auto">
            <a:xfrm>
              <a:off x="852" y="1998"/>
              <a:ext cx="13" cy="1975"/>
            </a:xfrm>
            <a:prstGeom prst="line">
              <a:avLst/>
            </a:prstGeom>
            <a:noFill/>
            <a:ln w="38100">
              <a:solidFill>
                <a:srgbClr val="FF0000"/>
              </a:solidFill>
              <a:prstDash val="dash"/>
              <a:round/>
              <a:headEnd/>
              <a:tailEnd/>
            </a:ln>
          </p:spPr>
          <p:txBody>
            <a:bodyPr/>
            <a:lstStyle/>
            <a:p>
              <a:endParaRPr lang="zh-CN" altLang="en-US"/>
            </a:p>
          </p:txBody>
        </p:sp>
        <p:sp>
          <p:nvSpPr>
            <p:cNvPr id="66" name="Line 63"/>
            <p:cNvSpPr>
              <a:spLocks noChangeShapeType="1"/>
            </p:cNvSpPr>
            <p:nvPr/>
          </p:nvSpPr>
          <p:spPr bwMode="auto">
            <a:xfrm flipH="1">
              <a:off x="1809" y="2032"/>
              <a:ext cx="1" cy="1981"/>
            </a:xfrm>
            <a:prstGeom prst="line">
              <a:avLst/>
            </a:prstGeom>
            <a:noFill/>
            <a:ln w="38100">
              <a:solidFill>
                <a:srgbClr val="FF0000"/>
              </a:solidFill>
              <a:prstDash val="dash"/>
              <a:round/>
              <a:headEnd/>
              <a:tailEnd/>
            </a:ln>
          </p:spPr>
          <p:txBody>
            <a:bodyPr/>
            <a:lstStyle/>
            <a:p>
              <a:endParaRPr lang="zh-CN" altLang="en-US"/>
            </a:p>
          </p:txBody>
        </p:sp>
        <p:sp>
          <p:nvSpPr>
            <p:cNvPr id="67" name="Line 64"/>
            <p:cNvSpPr>
              <a:spLocks noChangeShapeType="1"/>
            </p:cNvSpPr>
            <p:nvPr/>
          </p:nvSpPr>
          <p:spPr bwMode="auto">
            <a:xfrm>
              <a:off x="4995" y="1452"/>
              <a:ext cx="14" cy="2012"/>
            </a:xfrm>
            <a:prstGeom prst="line">
              <a:avLst/>
            </a:prstGeom>
            <a:noFill/>
            <a:ln w="38100">
              <a:solidFill>
                <a:srgbClr val="FF0000"/>
              </a:solidFill>
              <a:prstDash val="dash"/>
              <a:round/>
              <a:headEnd/>
              <a:tailEnd/>
            </a:ln>
          </p:spPr>
          <p:txBody>
            <a:bodyPr/>
            <a:lstStyle/>
            <a:p>
              <a:endParaRPr lang="zh-CN" altLang="en-US"/>
            </a:p>
          </p:txBody>
        </p:sp>
        <p:grpSp>
          <p:nvGrpSpPr>
            <p:cNvPr id="68" name="Group 65"/>
            <p:cNvGrpSpPr>
              <a:grpSpLocks/>
            </p:cNvGrpSpPr>
            <p:nvPr/>
          </p:nvGrpSpPr>
          <p:grpSpPr bwMode="auto">
            <a:xfrm>
              <a:off x="703" y="843"/>
              <a:ext cx="4354" cy="1134"/>
              <a:chOff x="703" y="754"/>
              <a:chExt cx="4354" cy="1315"/>
            </a:xfrm>
          </p:grpSpPr>
          <p:sp>
            <p:nvSpPr>
              <p:cNvPr id="101" name="Oval 66"/>
              <p:cNvSpPr>
                <a:spLocks noChangeArrowheads="1"/>
              </p:cNvSpPr>
              <p:nvPr/>
            </p:nvSpPr>
            <p:spPr bwMode="auto">
              <a:xfrm>
                <a:off x="703" y="981"/>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02" name="Oval 67"/>
              <p:cNvSpPr>
                <a:spLocks noChangeArrowheads="1"/>
              </p:cNvSpPr>
              <p:nvPr/>
            </p:nvSpPr>
            <p:spPr bwMode="auto">
              <a:xfrm>
                <a:off x="1429" y="799"/>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03" name="Oval 68"/>
              <p:cNvSpPr>
                <a:spLocks noChangeArrowheads="1"/>
              </p:cNvSpPr>
              <p:nvPr/>
            </p:nvSpPr>
            <p:spPr bwMode="auto">
              <a:xfrm>
                <a:off x="4014" y="1525"/>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04" name="Oval 69"/>
              <p:cNvSpPr>
                <a:spLocks noChangeArrowheads="1"/>
              </p:cNvSpPr>
              <p:nvPr/>
            </p:nvSpPr>
            <p:spPr bwMode="auto">
              <a:xfrm>
                <a:off x="4921" y="1344"/>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05" name="Oval 70"/>
              <p:cNvSpPr>
                <a:spLocks noChangeArrowheads="1"/>
              </p:cNvSpPr>
              <p:nvPr/>
            </p:nvSpPr>
            <p:spPr bwMode="auto">
              <a:xfrm>
                <a:off x="3061" y="754"/>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06" name="Oval 71"/>
              <p:cNvSpPr>
                <a:spLocks noChangeArrowheads="1"/>
              </p:cNvSpPr>
              <p:nvPr/>
            </p:nvSpPr>
            <p:spPr bwMode="auto">
              <a:xfrm>
                <a:off x="4876" y="754"/>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07" name="Oval 72"/>
              <p:cNvSpPr>
                <a:spLocks noChangeArrowheads="1"/>
              </p:cNvSpPr>
              <p:nvPr/>
            </p:nvSpPr>
            <p:spPr bwMode="auto">
              <a:xfrm>
                <a:off x="3560" y="1208"/>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08" name="Oval 73"/>
              <p:cNvSpPr>
                <a:spLocks noChangeArrowheads="1"/>
              </p:cNvSpPr>
              <p:nvPr/>
            </p:nvSpPr>
            <p:spPr bwMode="auto">
              <a:xfrm>
                <a:off x="2653" y="1117"/>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09" name="Oval 74"/>
              <p:cNvSpPr>
                <a:spLocks noChangeArrowheads="1"/>
              </p:cNvSpPr>
              <p:nvPr/>
            </p:nvSpPr>
            <p:spPr bwMode="auto">
              <a:xfrm>
                <a:off x="1746" y="1933"/>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10" name="Oval 75"/>
              <p:cNvSpPr>
                <a:spLocks noChangeArrowheads="1"/>
              </p:cNvSpPr>
              <p:nvPr/>
            </p:nvSpPr>
            <p:spPr bwMode="auto">
              <a:xfrm>
                <a:off x="2336" y="1707"/>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11" name="Oval 76"/>
              <p:cNvSpPr>
                <a:spLocks noChangeArrowheads="1"/>
              </p:cNvSpPr>
              <p:nvPr/>
            </p:nvSpPr>
            <p:spPr bwMode="auto">
              <a:xfrm>
                <a:off x="793" y="1888"/>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12" name="Line 77"/>
              <p:cNvSpPr>
                <a:spLocks noChangeShapeType="1"/>
              </p:cNvSpPr>
              <p:nvPr/>
            </p:nvSpPr>
            <p:spPr bwMode="auto">
              <a:xfrm>
                <a:off x="1519" y="845"/>
                <a:ext cx="2132" cy="408"/>
              </a:xfrm>
              <a:prstGeom prst="line">
                <a:avLst/>
              </a:prstGeom>
              <a:noFill/>
              <a:ln w="9525">
                <a:solidFill>
                  <a:schemeClr val="tx1"/>
                </a:solidFill>
                <a:round/>
                <a:headEnd/>
                <a:tailEnd/>
              </a:ln>
            </p:spPr>
            <p:txBody>
              <a:bodyPr/>
              <a:lstStyle/>
              <a:p>
                <a:endParaRPr lang="zh-CN" altLang="en-US"/>
              </a:p>
            </p:txBody>
          </p:sp>
          <p:sp>
            <p:nvSpPr>
              <p:cNvPr id="113" name="Line 78"/>
              <p:cNvSpPr>
                <a:spLocks noChangeShapeType="1"/>
              </p:cNvSpPr>
              <p:nvPr/>
            </p:nvSpPr>
            <p:spPr bwMode="auto">
              <a:xfrm>
                <a:off x="2744" y="1208"/>
                <a:ext cx="1315" cy="363"/>
              </a:xfrm>
              <a:prstGeom prst="line">
                <a:avLst/>
              </a:prstGeom>
              <a:noFill/>
              <a:ln w="9525">
                <a:solidFill>
                  <a:schemeClr val="tx1"/>
                </a:solidFill>
                <a:round/>
                <a:headEnd/>
                <a:tailEnd/>
              </a:ln>
            </p:spPr>
            <p:txBody>
              <a:bodyPr/>
              <a:lstStyle/>
              <a:p>
                <a:endParaRPr lang="zh-CN" altLang="en-US"/>
              </a:p>
            </p:txBody>
          </p:sp>
          <p:sp>
            <p:nvSpPr>
              <p:cNvPr id="114" name="Line 79"/>
              <p:cNvSpPr>
                <a:spLocks noChangeShapeType="1"/>
              </p:cNvSpPr>
              <p:nvPr/>
            </p:nvSpPr>
            <p:spPr bwMode="auto">
              <a:xfrm>
                <a:off x="748" y="1072"/>
                <a:ext cx="1633" cy="680"/>
              </a:xfrm>
              <a:prstGeom prst="line">
                <a:avLst/>
              </a:prstGeom>
              <a:noFill/>
              <a:ln w="9525">
                <a:solidFill>
                  <a:schemeClr val="tx1"/>
                </a:solidFill>
                <a:round/>
                <a:headEnd/>
                <a:tailEnd/>
              </a:ln>
            </p:spPr>
            <p:txBody>
              <a:bodyPr/>
              <a:lstStyle/>
              <a:p>
                <a:endParaRPr lang="zh-CN" altLang="en-US"/>
              </a:p>
            </p:txBody>
          </p:sp>
          <p:sp>
            <p:nvSpPr>
              <p:cNvPr id="115" name="Line 80"/>
              <p:cNvSpPr>
                <a:spLocks noChangeShapeType="1"/>
              </p:cNvSpPr>
              <p:nvPr/>
            </p:nvSpPr>
            <p:spPr bwMode="auto">
              <a:xfrm flipV="1">
                <a:off x="884" y="1162"/>
                <a:ext cx="1815" cy="771"/>
              </a:xfrm>
              <a:prstGeom prst="line">
                <a:avLst/>
              </a:prstGeom>
              <a:noFill/>
              <a:ln w="9525">
                <a:solidFill>
                  <a:schemeClr val="tx1"/>
                </a:solidFill>
                <a:round/>
                <a:headEnd/>
                <a:tailEnd/>
              </a:ln>
            </p:spPr>
            <p:txBody>
              <a:bodyPr/>
              <a:lstStyle/>
              <a:p>
                <a:endParaRPr lang="zh-CN" altLang="en-US"/>
              </a:p>
            </p:txBody>
          </p:sp>
          <p:sp>
            <p:nvSpPr>
              <p:cNvPr id="116" name="Line 81"/>
              <p:cNvSpPr>
                <a:spLocks noChangeShapeType="1"/>
              </p:cNvSpPr>
              <p:nvPr/>
            </p:nvSpPr>
            <p:spPr bwMode="auto">
              <a:xfrm>
                <a:off x="748" y="1026"/>
                <a:ext cx="91" cy="998"/>
              </a:xfrm>
              <a:prstGeom prst="line">
                <a:avLst/>
              </a:prstGeom>
              <a:noFill/>
              <a:ln w="9525">
                <a:solidFill>
                  <a:schemeClr val="tx1"/>
                </a:solidFill>
                <a:round/>
                <a:headEnd/>
                <a:tailEnd/>
              </a:ln>
            </p:spPr>
            <p:txBody>
              <a:bodyPr/>
              <a:lstStyle/>
              <a:p>
                <a:endParaRPr lang="zh-CN" altLang="en-US"/>
              </a:p>
            </p:txBody>
          </p:sp>
          <p:sp>
            <p:nvSpPr>
              <p:cNvPr id="117" name="Line 82"/>
              <p:cNvSpPr>
                <a:spLocks noChangeShapeType="1"/>
              </p:cNvSpPr>
              <p:nvPr/>
            </p:nvSpPr>
            <p:spPr bwMode="auto">
              <a:xfrm>
                <a:off x="1519" y="890"/>
                <a:ext cx="272" cy="1089"/>
              </a:xfrm>
              <a:prstGeom prst="line">
                <a:avLst/>
              </a:prstGeom>
              <a:noFill/>
              <a:ln w="9525">
                <a:solidFill>
                  <a:schemeClr val="tx1"/>
                </a:solidFill>
                <a:round/>
                <a:headEnd/>
                <a:tailEnd/>
              </a:ln>
            </p:spPr>
            <p:txBody>
              <a:bodyPr/>
              <a:lstStyle/>
              <a:p>
                <a:endParaRPr lang="zh-CN" altLang="en-US"/>
              </a:p>
            </p:txBody>
          </p:sp>
          <p:sp>
            <p:nvSpPr>
              <p:cNvPr id="118" name="Line 83"/>
              <p:cNvSpPr>
                <a:spLocks noChangeShapeType="1"/>
              </p:cNvSpPr>
              <p:nvPr/>
            </p:nvSpPr>
            <p:spPr bwMode="auto">
              <a:xfrm flipV="1">
                <a:off x="4105" y="845"/>
                <a:ext cx="816" cy="726"/>
              </a:xfrm>
              <a:prstGeom prst="line">
                <a:avLst/>
              </a:prstGeom>
              <a:noFill/>
              <a:ln w="9525">
                <a:solidFill>
                  <a:schemeClr val="tx1"/>
                </a:solidFill>
                <a:round/>
                <a:headEnd/>
                <a:tailEnd/>
              </a:ln>
            </p:spPr>
            <p:txBody>
              <a:bodyPr/>
              <a:lstStyle/>
              <a:p>
                <a:endParaRPr lang="zh-CN" altLang="en-US"/>
              </a:p>
            </p:txBody>
          </p:sp>
          <p:sp>
            <p:nvSpPr>
              <p:cNvPr id="119" name="Line 84"/>
              <p:cNvSpPr>
                <a:spLocks noChangeShapeType="1"/>
              </p:cNvSpPr>
              <p:nvPr/>
            </p:nvSpPr>
            <p:spPr bwMode="auto">
              <a:xfrm>
                <a:off x="3107" y="799"/>
                <a:ext cx="1905" cy="590"/>
              </a:xfrm>
              <a:prstGeom prst="line">
                <a:avLst/>
              </a:prstGeom>
              <a:noFill/>
              <a:ln w="9525">
                <a:solidFill>
                  <a:schemeClr val="tx1"/>
                </a:solidFill>
                <a:round/>
                <a:headEnd/>
                <a:tailEnd/>
              </a:ln>
            </p:spPr>
            <p:txBody>
              <a:bodyPr/>
              <a:lstStyle/>
              <a:p>
                <a:endParaRPr lang="zh-CN" altLang="en-US"/>
              </a:p>
            </p:txBody>
          </p:sp>
          <p:sp>
            <p:nvSpPr>
              <p:cNvPr id="120" name="Line 85"/>
              <p:cNvSpPr>
                <a:spLocks noChangeShapeType="1"/>
              </p:cNvSpPr>
              <p:nvPr/>
            </p:nvSpPr>
            <p:spPr bwMode="auto">
              <a:xfrm flipV="1">
                <a:off x="1519" y="799"/>
                <a:ext cx="1542" cy="46"/>
              </a:xfrm>
              <a:prstGeom prst="line">
                <a:avLst/>
              </a:prstGeom>
              <a:noFill/>
              <a:ln w="9525">
                <a:solidFill>
                  <a:schemeClr val="tx1"/>
                </a:solidFill>
                <a:round/>
                <a:headEnd/>
                <a:tailEnd/>
              </a:ln>
            </p:spPr>
            <p:txBody>
              <a:bodyPr/>
              <a:lstStyle/>
              <a:p>
                <a:endParaRPr lang="zh-CN" altLang="en-US"/>
              </a:p>
            </p:txBody>
          </p:sp>
          <p:sp>
            <p:nvSpPr>
              <p:cNvPr id="121" name="Line 86"/>
              <p:cNvSpPr>
                <a:spLocks noChangeShapeType="1"/>
              </p:cNvSpPr>
              <p:nvPr/>
            </p:nvSpPr>
            <p:spPr bwMode="auto">
              <a:xfrm flipH="1">
                <a:off x="2381" y="1208"/>
                <a:ext cx="318" cy="544"/>
              </a:xfrm>
              <a:prstGeom prst="line">
                <a:avLst/>
              </a:prstGeom>
              <a:noFill/>
              <a:ln w="9525">
                <a:solidFill>
                  <a:schemeClr val="tx1"/>
                </a:solidFill>
                <a:round/>
                <a:headEnd/>
                <a:tailEnd/>
              </a:ln>
            </p:spPr>
            <p:txBody>
              <a:bodyPr/>
              <a:lstStyle/>
              <a:p>
                <a:endParaRPr lang="zh-CN" altLang="en-US"/>
              </a:p>
            </p:txBody>
          </p:sp>
          <p:sp>
            <p:nvSpPr>
              <p:cNvPr id="122" name="Line 87"/>
              <p:cNvSpPr>
                <a:spLocks noChangeShapeType="1"/>
              </p:cNvSpPr>
              <p:nvPr/>
            </p:nvSpPr>
            <p:spPr bwMode="auto">
              <a:xfrm flipV="1">
                <a:off x="3651" y="799"/>
                <a:ext cx="1270" cy="499"/>
              </a:xfrm>
              <a:prstGeom prst="line">
                <a:avLst/>
              </a:prstGeom>
              <a:noFill/>
              <a:ln w="9525">
                <a:solidFill>
                  <a:schemeClr val="tx1"/>
                </a:solidFill>
                <a:round/>
                <a:headEnd/>
                <a:tailEnd/>
              </a:ln>
            </p:spPr>
            <p:txBody>
              <a:bodyPr/>
              <a:lstStyle/>
              <a:p>
                <a:endParaRPr lang="zh-CN" altLang="en-US"/>
              </a:p>
            </p:txBody>
          </p:sp>
          <p:sp>
            <p:nvSpPr>
              <p:cNvPr id="123" name="Line 88"/>
              <p:cNvSpPr>
                <a:spLocks noChangeShapeType="1"/>
              </p:cNvSpPr>
              <p:nvPr/>
            </p:nvSpPr>
            <p:spPr bwMode="auto">
              <a:xfrm flipV="1">
                <a:off x="748" y="852"/>
                <a:ext cx="752" cy="174"/>
              </a:xfrm>
              <a:prstGeom prst="line">
                <a:avLst/>
              </a:prstGeom>
              <a:noFill/>
              <a:ln w="9525">
                <a:solidFill>
                  <a:schemeClr val="tx1"/>
                </a:solidFill>
                <a:round/>
                <a:headEnd/>
                <a:tailEnd/>
              </a:ln>
            </p:spPr>
            <p:txBody>
              <a:bodyPr/>
              <a:lstStyle/>
              <a:p>
                <a:endParaRPr lang="zh-CN" altLang="en-US"/>
              </a:p>
            </p:txBody>
          </p:sp>
        </p:grpSp>
        <p:sp>
          <p:nvSpPr>
            <p:cNvPr id="69" name="Oval 89"/>
            <p:cNvSpPr>
              <a:spLocks noChangeArrowheads="1"/>
            </p:cNvSpPr>
            <p:nvPr/>
          </p:nvSpPr>
          <p:spPr bwMode="auto">
            <a:xfrm>
              <a:off x="703" y="3022"/>
              <a:ext cx="136" cy="136"/>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70" name="Oval 90"/>
            <p:cNvSpPr>
              <a:spLocks noChangeArrowheads="1"/>
            </p:cNvSpPr>
            <p:nvPr/>
          </p:nvSpPr>
          <p:spPr bwMode="auto">
            <a:xfrm>
              <a:off x="1429" y="2840"/>
              <a:ext cx="136" cy="136"/>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71" name="Oval 91"/>
            <p:cNvSpPr>
              <a:spLocks noChangeArrowheads="1"/>
            </p:cNvSpPr>
            <p:nvPr/>
          </p:nvSpPr>
          <p:spPr bwMode="auto">
            <a:xfrm>
              <a:off x="4014" y="3566"/>
              <a:ext cx="136" cy="136"/>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72" name="Oval 92"/>
            <p:cNvSpPr>
              <a:spLocks noChangeArrowheads="1"/>
            </p:cNvSpPr>
            <p:nvPr/>
          </p:nvSpPr>
          <p:spPr bwMode="auto">
            <a:xfrm>
              <a:off x="4921" y="3385"/>
              <a:ext cx="136" cy="136"/>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73" name="Oval 93"/>
            <p:cNvSpPr>
              <a:spLocks noChangeArrowheads="1"/>
            </p:cNvSpPr>
            <p:nvPr/>
          </p:nvSpPr>
          <p:spPr bwMode="auto">
            <a:xfrm>
              <a:off x="3061" y="2795"/>
              <a:ext cx="136" cy="136"/>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74" name="Oval 94"/>
            <p:cNvSpPr>
              <a:spLocks noChangeArrowheads="1"/>
            </p:cNvSpPr>
            <p:nvPr/>
          </p:nvSpPr>
          <p:spPr bwMode="auto">
            <a:xfrm>
              <a:off x="4876" y="2795"/>
              <a:ext cx="136" cy="136"/>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75" name="Oval 95"/>
            <p:cNvSpPr>
              <a:spLocks noChangeArrowheads="1"/>
            </p:cNvSpPr>
            <p:nvPr/>
          </p:nvSpPr>
          <p:spPr bwMode="auto">
            <a:xfrm>
              <a:off x="3560" y="3249"/>
              <a:ext cx="136" cy="136"/>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76" name="Oval 96"/>
            <p:cNvSpPr>
              <a:spLocks noChangeArrowheads="1"/>
            </p:cNvSpPr>
            <p:nvPr/>
          </p:nvSpPr>
          <p:spPr bwMode="auto">
            <a:xfrm>
              <a:off x="2653" y="3158"/>
              <a:ext cx="136" cy="136"/>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77" name="Oval 97"/>
            <p:cNvSpPr>
              <a:spLocks noChangeArrowheads="1"/>
            </p:cNvSpPr>
            <p:nvPr/>
          </p:nvSpPr>
          <p:spPr bwMode="auto">
            <a:xfrm>
              <a:off x="1746" y="3974"/>
              <a:ext cx="136" cy="136"/>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78" name="Oval 98"/>
            <p:cNvSpPr>
              <a:spLocks noChangeArrowheads="1"/>
            </p:cNvSpPr>
            <p:nvPr/>
          </p:nvSpPr>
          <p:spPr bwMode="auto">
            <a:xfrm>
              <a:off x="2336" y="3748"/>
              <a:ext cx="136" cy="136"/>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79" name="Oval 99"/>
            <p:cNvSpPr>
              <a:spLocks noChangeArrowheads="1"/>
            </p:cNvSpPr>
            <p:nvPr/>
          </p:nvSpPr>
          <p:spPr bwMode="auto">
            <a:xfrm>
              <a:off x="793" y="3929"/>
              <a:ext cx="136" cy="136"/>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80" name="Oval 100"/>
            <p:cNvSpPr>
              <a:spLocks noChangeArrowheads="1"/>
            </p:cNvSpPr>
            <p:nvPr/>
          </p:nvSpPr>
          <p:spPr bwMode="auto">
            <a:xfrm>
              <a:off x="1927" y="2886"/>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81" name="Oval 101"/>
            <p:cNvSpPr>
              <a:spLocks noChangeArrowheads="1"/>
            </p:cNvSpPr>
            <p:nvPr/>
          </p:nvSpPr>
          <p:spPr bwMode="auto">
            <a:xfrm>
              <a:off x="4377" y="3475"/>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82" name="Oval 102"/>
            <p:cNvSpPr>
              <a:spLocks noChangeArrowheads="1"/>
            </p:cNvSpPr>
            <p:nvPr/>
          </p:nvSpPr>
          <p:spPr bwMode="auto">
            <a:xfrm>
              <a:off x="4558" y="3067"/>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83" name="Oval 103"/>
            <p:cNvSpPr>
              <a:spLocks noChangeArrowheads="1"/>
            </p:cNvSpPr>
            <p:nvPr/>
          </p:nvSpPr>
          <p:spPr bwMode="auto">
            <a:xfrm>
              <a:off x="1247" y="3793"/>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84" name="Oval 104"/>
            <p:cNvSpPr>
              <a:spLocks noChangeArrowheads="1"/>
            </p:cNvSpPr>
            <p:nvPr/>
          </p:nvSpPr>
          <p:spPr bwMode="auto">
            <a:xfrm>
              <a:off x="1383" y="3385"/>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85" name="Oval 105"/>
            <p:cNvSpPr>
              <a:spLocks noChangeArrowheads="1"/>
            </p:cNvSpPr>
            <p:nvPr/>
          </p:nvSpPr>
          <p:spPr bwMode="auto">
            <a:xfrm>
              <a:off x="2472" y="2704"/>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86" name="Oval 106"/>
            <p:cNvSpPr>
              <a:spLocks noChangeArrowheads="1"/>
            </p:cNvSpPr>
            <p:nvPr/>
          </p:nvSpPr>
          <p:spPr bwMode="auto">
            <a:xfrm>
              <a:off x="5239" y="3067"/>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87" name="Oval 107"/>
            <p:cNvSpPr>
              <a:spLocks noChangeArrowheads="1"/>
            </p:cNvSpPr>
            <p:nvPr/>
          </p:nvSpPr>
          <p:spPr bwMode="auto">
            <a:xfrm>
              <a:off x="4059" y="2840"/>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88" name="Oval 108"/>
            <p:cNvSpPr>
              <a:spLocks noChangeArrowheads="1"/>
            </p:cNvSpPr>
            <p:nvPr/>
          </p:nvSpPr>
          <p:spPr bwMode="auto">
            <a:xfrm>
              <a:off x="2109" y="3294"/>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89" name="Oval 109"/>
            <p:cNvSpPr>
              <a:spLocks noChangeArrowheads="1"/>
            </p:cNvSpPr>
            <p:nvPr/>
          </p:nvSpPr>
          <p:spPr bwMode="auto">
            <a:xfrm>
              <a:off x="1927" y="3566"/>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90" name="Oval 110"/>
            <p:cNvSpPr>
              <a:spLocks noChangeArrowheads="1"/>
            </p:cNvSpPr>
            <p:nvPr/>
          </p:nvSpPr>
          <p:spPr bwMode="auto">
            <a:xfrm>
              <a:off x="2699" y="3884"/>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91" name="Oval 111"/>
            <p:cNvSpPr>
              <a:spLocks noChangeArrowheads="1"/>
            </p:cNvSpPr>
            <p:nvPr/>
          </p:nvSpPr>
          <p:spPr bwMode="auto">
            <a:xfrm>
              <a:off x="3288" y="3520"/>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92" name="Oval 112"/>
            <p:cNvSpPr>
              <a:spLocks noChangeArrowheads="1"/>
            </p:cNvSpPr>
            <p:nvPr/>
          </p:nvSpPr>
          <p:spPr bwMode="auto">
            <a:xfrm>
              <a:off x="3742" y="3884"/>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93" name="Oval 113"/>
            <p:cNvSpPr>
              <a:spLocks noChangeArrowheads="1"/>
            </p:cNvSpPr>
            <p:nvPr/>
          </p:nvSpPr>
          <p:spPr bwMode="auto">
            <a:xfrm>
              <a:off x="3560" y="2886"/>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94" name="Oval 114"/>
            <p:cNvSpPr>
              <a:spLocks noChangeArrowheads="1"/>
            </p:cNvSpPr>
            <p:nvPr/>
          </p:nvSpPr>
          <p:spPr bwMode="auto">
            <a:xfrm>
              <a:off x="2562" y="3430"/>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95" name="Oval 115"/>
            <p:cNvSpPr>
              <a:spLocks noChangeArrowheads="1"/>
            </p:cNvSpPr>
            <p:nvPr/>
          </p:nvSpPr>
          <p:spPr bwMode="auto">
            <a:xfrm>
              <a:off x="3152" y="4020"/>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96" name="Oval 116"/>
            <p:cNvSpPr>
              <a:spLocks noChangeArrowheads="1"/>
            </p:cNvSpPr>
            <p:nvPr/>
          </p:nvSpPr>
          <p:spPr bwMode="auto">
            <a:xfrm>
              <a:off x="3152" y="3158"/>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97" name="Oval 117"/>
            <p:cNvSpPr>
              <a:spLocks noChangeArrowheads="1"/>
            </p:cNvSpPr>
            <p:nvPr/>
          </p:nvSpPr>
          <p:spPr bwMode="auto">
            <a:xfrm>
              <a:off x="1111" y="3113"/>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98" name="Oval 118"/>
            <p:cNvSpPr>
              <a:spLocks noChangeArrowheads="1"/>
            </p:cNvSpPr>
            <p:nvPr/>
          </p:nvSpPr>
          <p:spPr bwMode="auto">
            <a:xfrm>
              <a:off x="793" y="3521"/>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99" name="Oval 119"/>
            <p:cNvSpPr>
              <a:spLocks noChangeArrowheads="1"/>
            </p:cNvSpPr>
            <p:nvPr/>
          </p:nvSpPr>
          <p:spPr bwMode="auto">
            <a:xfrm>
              <a:off x="340" y="3385"/>
              <a:ext cx="136" cy="136"/>
            </a:xfrm>
            <a:prstGeom prst="ellipse">
              <a:avLst/>
            </a:prstGeom>
            <a:solidFill>
              <a:srgbClr val="6699FF"/>
            </a:solidFill>
            <a:ln w="9525">
              <a:solidFill>
                <a:schemeClr val="tx1"/>
              </a:solidFill>
              <a:round/>
              <a:headEnd/>
              <a:tailEnd/>
            </a:ln>
          </p:spPr>
          <p:txBody>
            <a:bodyPr wrap="none" anchor="ctr"/>
            <a:lstStyle/>
            <a:p>
              <a:endParaRPr lang="zh-CN" altLang="en-US"/>
            </a:p>
          </p:txBody>
        </p:sp>
        <p:sp>
          <p:nvSpPr>
            <p:cNvPr id="100" name="Line 120"/>
            <p:cNvSpPr>
              <a:spLocks noChangeShapeType="1"/>
            </p:cNvSpPr>
            <p:nvPr/>
          </p:nvSpPr>
          <p:spPr bwMode="auto">
            <a:xfrm>
              <a:off x="1155" y="-126"/>
              <a:ext cx="137" cy="1016"/>
            </a:xfrm>
            <a:prstGeom prst="line">
              <a:avLst/>
            </a:prstGeom>
            <a:noFill/>
            <a:ln w="38100">
              <a:solidFill>
                <a:schemeClr val="tx1"/>
              </a:solidFill>
              <a:round/>
              <a:headEnd/>
              <a:tailEnd type="triangle" w="med" len="med"/>
            </a:ln>
          </p:spPr>
          <p:txBody>
            <a:bodyPr/>
            <a:lstStyle/>
            <a:p>
              <a:endParaRPr lang="zh-CN" altLang="en-US"/>
            </a:p>
          </p:txBody>
        </p:sp>
      </p:grpSp>
      <p:sp>
        <p:nvSpPr>
          <p:cNvPr id="124" name="矩形 123"/>
          <p:cNvSpPr/>
          <p:nvPr/>
        </p:nvSpPr>
        <p:spPr>
          <a:xfrm>
            <a:off x="6119946" y="829013"/>
            <a:ext cx="6078404"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内容占位符 3"/>
          <p:cNvSpPr txBox="1">
            <a:spLocks/>
          </p:cNvSpPr>
          <p:nvPr/>
        </p:nvSpPr>
        <p:spPr>
          <a:xfrm>
            <a:off x="6211502" y="876310"/>
            <a:ext cx="5792329"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覆盖网络对等方组成的逻辑网络</a:t>
            </a:r>
          </a:p>
        </p:txBody>
      </p:sp>
      <p:sp>
        <p:nvSpPr>
          <p:cNvPr id="126" name="矩形 125"/>
          <p:cNvSpPr/>
          <p:nvPr/>
        </p:nvSpPr>
        <p:spPr>
          <a:xfrm rot="5400000">
            <a:off x="3076527" y="3811740"/>
            <a:ext cx="6020520" cy="72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1" name="组合 260"/>
          <p:cNvGrpSpPr/>
          <p:nvPr/>
        </p:nvGrpSpPr>
        <p:grpSpPr>
          <a:xfrm>
            <a:off x="1535314" y="3756835"/>
            <a:ext cx="1242619" cy="789263"/>
            <a:chOff x="5173662" y="745331"/>
            <a:chExt cx="1679575" cy="1066800"/>
          </a:xfrm>
        </p:grpSpPr>
        <p:sp>
          <p:nvSpPr>
            <p:cNvPr id="26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6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6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6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grpSp>
      <p:grpSp>
        <p:nvGrpSpPr>
          <p:cNvPr id="266" name="组合 265"/>
          <p:cNvGrpSpPr/>
          <p:nvPr/>
        </p:nvGrpSpPr>
        <p:grpSpPr>
          <a:xfrm>
            <a:off x="4401449" y="1858349"/>
            <a:ext cx="1242619" cy="789263"/>
            <a:chOff x="5173662" y="745331"/>
            <a:chExt cx="1679575" cy="1066800"/>
          </a:xfrm>
        </p:grpSpPr>
        <p:sp>
          <p:nvSpPr>
            <p:cNvPr id="26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6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6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7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grpSp>
      <p:grpSp>
        <p:nvGrpSpPr>
          <p:cNvPr id="271" name="组合 270"/>
          <p:cNvGrpSpPr/>
          <p:nvPr/>
        </p:nvGrpSpPr>
        <p:grpSpPr>
          <a:xfrm>
            <a:off x="4320133" y="3783522"/>
            <a:ext cx="1242619" cy="789263"/>
            <a:chOff x="5173662" y="745331"/>
            <a:chExt cx="1679575" cy="1066800"/>
          </a:xfrm>
        </p:grpSpPr>
        <p:sp>
          <p:nvSpPr>
            <p:cNvPr id="27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7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7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7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grpSp>
      <p:grpSp>
        <p:nvGrpSpPr>
          <p:cNvPr id="276" name="组合 275"/>
          <p:cNvGrpSpPr/>
          <p:nvPr/>
        </p:nvGrpSpPr>
        <p:grpSpPr>
          <a:xfrm>
            <a:off x="7048389" y="3802314"/>
            <a:ext cx="1242619" cy="789263"/>
            <a:chOff x="5173662" y="745331"/>
            <a:chExt cx="1679575" cy="1066800"/>
          </a:xfrm>
        </p:grpSpPr>
        <p:sp>
          <p:nvSpPr>
            <p:cNvPr id="27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7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7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8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grpSp>
      <p:grpSp>
        <p:nvGrpSpPr>
          <p:cNvPr id="281" name="组合 280"/>
          <p:cNvGrpSpPr/>
          <p:nvPr/>
        </p:nvGrpSpPr>
        <p:grpSpPr>
          <a:xfrm>
            <a:off x="4631896" y="5438203"/>
            <a:ext cx="1242619" cy="789263"/>
            <a:chOff x="5173662" y="745331"/>
            <a:chExt cx="1679575" cy="1066800"/>
          </a:xfrm>
        </p:grpSpPr>
        <p:sp>
          <p:nvSpPr>
            <p:cNvPr id="28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8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8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8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grpSp>
      <p:grpSp>
        <p:nvGrpSpPr>
          <p:cNvPr id="286" name="组合 285"/>
          <p:cNvGrpSpPr/>
          <p:nvPr/>
        </p:nvGrpSpPr>
        <p:grpSpPr>
          <a:xfrm>
            <a:off x="7347886" y="5332618"/>
            <a:ext cx="1242619" cy="789263"/>
            <a:chOff x="5173662" y="745331"/>
            <a:chExt cx="1679575" cy="1066800"/>
          </a:xfrm>
        </p:grpSpPr>
        <p:sp>
          <p:nvSpPr>
            <p:cNvPr id="28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8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8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9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grpSp>
      <p:grpSp>
        <p:nvGrpSpPr>
          <p:cNvPr id="291" name="组合 290"/>
          <p:cNvGrpSpPr/>
          <p:nvPr/>
        </p:nvGrpSpPr>
        <p:grpSpPr>
          <a:xfrm>
            <a:off x="9548909" y="3895037"/>
            <a:ext cx="1242619" cy="789263"/>
            <a:chOff x="5173662" y="745331"/>
            <a:chExt cx="1679575" cy="1066800"/>
          </a:xfrm>
        </p:grpSpPr>
        <p:sp>
          <p:nvSpPr>
            <p:cNvPr id="29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9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9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9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grpSp>
      <p:grpSp>
        <p:nvGrpSpPr>
          <p:cNvPr id="296" name="组合 295"/>
          <p:cNvGrpSpPr/>
          <p:nvPr/>
        </p:nvGrpSpPr>
        <p:grpSpPr>
          <a:xfrm>
            <a:off x="7358567" y="1730848"/>
            <a:ext cx="1242619" cy="789263"/>
            <a:chOff x="5173662" y="745331"/>
            <a:chExt cx="1679575" cy="1066800"/>
          </a:xfrm>
        </p:grpSpPr>
        <p:sp>
          <p:nvSpPr>
            <p:cNvPr id="29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9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29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sp>
          <p:nvSpPr>
            <p:cNvPr id="30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chemeClr val="tx1">
                    <a:lumMod val="65000"/>
                    <a:lumOff val="35000"/>
                  </a:schemeClr>
                </a:solidFill>
                <a:latin typeface="+mn-lt"/>
                <a:ea typeface="+mn-ea"/>
              </a:endParaRPr>
            </a:p>
          </p:txBody>
        </p:sp>
      </p:grpSp>
      <p:sp>
        <p:nvSpPr>
          <p:cNvPr id="726018" name="Rectangle 2"/>
          <p:cNvSpPr>
            <a:spLocks noGrp="1" noChangeArrowheads="1"/>
          </p:cNvSpPr>
          <p:nvPr>
            <p:ph type="title"/>
          </p:nvPr>
        </p:nvSpPr>
        <p:spPr/>
        <p:txBody>
          <a:bodyPr/>
          <a:lstStyle/>
          <a:p>
            <a:pPr hangingPunct="0"/>
            <a:r>
              <a:rPr lang="zh-CN" altLang="en-US" dirty="0" smtClean="0"/>
              <a:t>查询洪泛过程</a:t>
            </a:r>
            <a:endParaRPr lang="zh-CN" altLang="en-US" dirty="0"/>
          </a:p>
        </p:txBody>
      </p:sp>
      <p:sp>
        <p:nvSpPr>
          <p:cNvPr id="6" name="Line 225"/>
          <p:cNvSpPr>
            <a:spLocks noChangeShapeType="1"/>
          </p:cNvSpPr>
          <p:nvPr/>
        </p:nvSpPr>
        <p:spPr bwMode="auto">
          <a:xfrm flipV="1">
            <a:off x="8302863" y="4211103"/>
            <a:ext cx="1202230" cy="0"/>
          </a:xfrm>
          <a:prstGeom prst="line">
            <a:avLst/>
          </a:prstGeom>
          <a:noFill/>
          <a:ln w="19050">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7" name="Text Box 227"/>
          <p:cNvSpPr txBox="1">
            <a:spLocks noChangeArrowheads="1"/>
          </p:cNvSpPr>
          <p:nvPr/>
        </p:nvSpPr>
        <p:spPr bwMode="auto">
          <a:xfrm>
            <a:off x="8262438" y="3721573"/>
            <a:ext cx="697627"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查询</a:t>
            </a:r>
          </a:p>
        </p:txBody>
      </p:sp>
      <p:sp>
        <p:nvSpPr>
          <p:cNvPr id="8" name="Line 193"/>
          <p:cNvSpPr>
            <a:spLocks noChangeShapeType="1"/>
          </p:cNvSpPr>
          <p:nvPr/>
        </p:nvSpPr>
        <p:spPr bwMode="auto">
          <a:xfrm flipV="1">
            <a:off x="2684615" y="2399628"/>
            <a:ext cx="1693346" cy="1467861"/>
          </a:xfrm>
          <a:prstGeom prst="line">
            <a:avLst/>
          </a:prstGeom>
          <a:noFill/>
          <a:ln w="19050">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9" name="Line 194"/>
          <p:cNvSpPr>
            <a:spLocks noChangeShapeType="1"/>
          </p:cNvSpPr>
          <p:nvPr/>
        </p:nvSpPr>
        <p:spPr bwMode="auto">
          <a:xfrm>
            <a:off x="5644067" y="2191789"/>
            <a:ext cx="1667552" cy="0"/>
          </a:xfrm>
          <a:prstGeom prst="line">
            <a:avLst/>
          </a:prstGeom>
          <a:noFill/>
          <a:ln w="19050">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10" name="Line 195"/>
          <p:cNvSpPr>
            <a:spLocks noChangeShapeType="1"/>
          </p:cNvSpPr>
          <p:nvPr/>
        </p:nvSpPr>
        <p:spPr bwMode="auto">
          <a:xfrm flipV="1">
            <a:off x="5644067" y="4199335"/>
            <a:ext cx="1404321" cy="0"/>
          </a:xfrm>
          <a:prstGeom prst="line">
            <a:avLst/>
          </a:prstGeom>
          <a:noFill/>
          <a:ln w="19050">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11" name="Line 196"/>
          <p:cNvSpPr>
            <a:spLocks noChangeShapeType="1"/>
          </p:cNvSpPr>
          <p:nvPr/>
        </p:nvSpPr>
        <p:spPr bwMode="auto">
          <a:xfrm>
            <a:off x="2811703" y="4467635"/>
            <a:ext cx="1675701" cy="1322674"/>
          </a:xfrm>
          <a:prstGeom prst="line">
            <a:avLst/>
          </a:prstGeom>
          <a:noFill/>
          <a:ln w="19050">
            <a:solidFill>
              <a:srgbClr val="0070C0"/>
            </a:solidFill>
            <a:round/>
            <a:headEnd type="triangle" w="med" len="lg"/>
            <a:tailEnd type="none" w="med" len="lg"/>
          </a:ln>
          <a:effectLst/>
        </p:spPr>
        <p:txBody>
          <a:bodyPr/>
          <a:lstStyle/>
          <a:p>
            <a:endParaRPr lang="zh-CN" altLang="en-US" sz="2000">
              <a:solidFill>
                <a:schemeClr val="tx1">
                  <a:lumMod val="65000"/>
                  <a:lumOff val="35000"/>
                </a:schemeClr>
              </a:solidFill>
              <a:latin typeface="+mn-lt"/>
              <a:ea typeface="+mn-ea"/>
            </a:endParaRPr>
          </a:p>
        </p:txBody>
      </p:sp>
      <p:sp>
        <p:nvSpPr>
          <p:cNvPr id="12" name="Line 197"/>
          <p:cNvSpPr>
            <a:spLocks noChangeShapeType="1"/>
          </p:cNvSpPr>
          <p:nvPr/>
        </p:nvSpPr>
        <p:spPr bwMode="auto">
          <a:xfrm flipH="1">
            <a:off x="2847007" y="4178154"/>
            <a:ext cx="1449637" cy="0"/>
          </a:xfrm>
          <a:prstGeom prst="line">
            <a:avLst/>
          </a:prstGeom>
          <a:noFill/>
          <a:ln w="19050">
            <a:solidFill>
              <a:srgbClr val="0070C0"/>
            </a:solidFill>
            <a:round/>
            <a:headEnd type="triangle" w="med" len="lg"/>
            <a:tailEnd type="none" w="med" len="lg"/>
          </a:ln>
          <a:effectLst/>
        </p:spPr>
        <p:txBody>
          <a:bodyPr/>
          <a:lstStyle/>
          <a:p>
            <a:endParaRPr lang="zh-CN" altLang="en-US" sz="2000">
              <a:solidFill>
                <a:schemeClr val="tx1">
                  <a:lumMod val="65000"/>
                  <a:lumOff val="35000"/>
                </a:schemeClr>
              </a:solidFill>
              <a:latin typeface="+mn-lt"/>
              <a:ea typeface="+mn-ea"/>
            </a:endParaRPr>
          </a:p>
        </p:txBody>
      </p:sp>
      <p:sp>
        <p:nvSpPr>
          <p:cNvPr id="13" name="Line 198"/>
          <p:cNvSpPr>
            <a:spLocks noChangeShapeType="1"/>
          </p:cNvSpPr>
          <p:nvPr/>
        </p:nvSpPr>
        <p:spPr bwMode="auto">
          <a:xfrm>
            <a:off x="2837593" y="4305244"/>
            <a:ext cx="1762780" cy="1383865"/>
          </a:xfrm>
          <a:prstGeom prst="line">
            <a:avLst/>
          </a:prstGeom>
          <a:noFill/>
          <a:ln w="19050">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14" name="Text Box 199"/>
          <p:cNvSpPr txBox="1">
            <a:spLocks noChangeArrowheads="1"/>
          </p:cNvSpPr>
          <p:nvPr/>
        </p:nvSpPr>
        <p:spPr bwMode="auto">
          <a:xfrm>
            <a:off x="3416557" y="3690976"/>
            <a:ext cx="697627"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查询</a:t>
            </a:r>
          </a:p>
        </p:txBody>
      </p:sp>
      <p:sp>
        <p:nvSpPr>
          <p:cNvPr id="15" name="Text Box 200"/>
          <p:cNvSpPr txBox="1">
            <a:spLocks noChangeArrowheads="1"/>
          </p:cNvSpPr>
          <p:nvPr/>
        </p:nvSpPr>
        <p:spPr bwMode="auto">
          <a:xfrm rot="2308861">
            <a:off x="2936000" y="5105430"/>
            <a:ext cx="1210588"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查询命中</a:t>
            </a:r>
          </a:p>
        </p:txBody>
      </p:sp>
      <p:sp>
        <p:nvSpPr>
          <p:cNvPr id="16" name="Text Box 201"/>
          <p:cNvSpPr txBox="1">
            <a:spLocks noChangeArrowheads="1"/>
          </p:cNvSpPr>
          <p:nvPr/>
        </p:nvSpPr>
        <p:spPr bwMode="auto">
          <a:xfrm>
            <a:off x="6033663" y="1714026"/>
            <a:ext cx="697627"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查询</a:t>
            </a:r>
          </a:p>
        </p:txBody>
      </p:sp>
      <p:sp>
        <p:nvSpPr>
          <p:cNvPr id="17" name="Text Box 202"/>
          <p:cNvSpPr txBox="1">
            <a:spLocks noChangeArrowheads="1"/>
          </p:cNvSpPr>
          <p:nvPr/>
        </p:nvSpPr>
        <p:spPr bwMode="auto">
          <a:xfrm rot="1779274">
            <a:off x="6099561" y="4935978"/>
            <a:ext cx="1889870" cy="400110"/>
          </a:xfrm>
          <a:prstGeom prst="rect">
            <a:avLst/>
          </a:prstGeom>
          <a:noFill/>
          <a:ln w="9525">
            <a:noFill/>
            <a:miter lim="800000"/>
            <a:headEnd/>
            <a:tailEnd/>
          </a:ln>
          <a:effectLst/>
        </p:spPr>
        <p:txBody>
          <a:bodyPr>
            <a:spAutoFit/>
          </a:bodyPr>
          <a:lstStyle/>
          <a:p>
            <a:r>
              <a:rPr lang="zh-CN" altLang="en-US" sz="2000">
                <a:solidFill>
                  <a:schemeClr val="tx1">
                    <a:lumMod val="65000"/>
                    <a:lumOff val="35000"/>
                  </a:schemeClr>
                </a:solidFill>
                <a:latin typeface="+mn-lt"/>
                <a:ea typeface="+mn-ea"/>
              </a:rPr>
              <a:t>查询</a:t>
            </a:r>
          </a:p>
        </p:txBody>
      </p:sp>
      <p:sp>
        <p:nvSpPr>
          <p:cNvPr id="18" name="Text Box 203"/>
          <p:cNvSpPr txBox="1">
            <a:spLocks noChangeArrowheads="1"/>
          </p:cNvSpPr>
          <p:nvPr/>
        </p:nvSpPr>
        <p:spPr bwMode="auto">
          <a:xfrm>
            <a:off x="5845382" y="2252981"/>
            <a:ext cx="1210588"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查询命中</a:t>
            </a:r>
          </a:p>
        </p:txBody>
      </p:sp>
      <p:sp>
        <p:nvSpPr>
          <p:cNvPr id="19" name="Text Box 204"/>
          <p:cNvSpPr txBox="1">
            <a:spLocks noChangeArrowheads="1"/>
          </p:cNvSpPr>
          <p:nvPr/>
        </p:nvSpPr>
        <p:spPr bwMode="auto">
          <a:xfrm rot="19317177">
            <a:off x="3107751" y="2704848"/>
            <a:ext cx="697627"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查询</a:t>
            </a:r>
          </a:p>
        </p:txBody>
      </p:sp>
      <p:sp>
        <p:nvSpPr>
          <p:cNvPr id="20" name="Text Box 205"/>
          <p:cNvSpPr txBox="1">
            <a:spLocks noChangeArrowheads="1"/>
          </p:cNvSpPr>
          <p:nvPr/>
        </p:nvSpPr>
        <p:spPr bwMode="auto">
          <a:xfrm rot="2175888">
            <a:off x="3672594" y="4757114"/>
            <a:ext cx="697627"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查询</a:t>
            </a:r>
          </a:p>
        </p:txBody>
      </p:sp>
      <p:sp>
        <p:nvSpPr>
          <p:cNvPr id="21" name="Line 206"/>
          <p:cNvSpPr>
            <a:spLocks noChangeShapeType="1"/>
          </p:cNvSpPr>
          <p:nvPr/>
        </p:nvSpPr>
        <p:spPr bwMode="auto">
          <a:xfrm flipH="1">
            <a:off x="2764633" y="2448322"/>
            <a:ext cx="1722771" cy="1503895"/>
          </a:xfrm>
          <a:prstGeom prst="line">
            <a:avLst/>
          </a:prstGeom>
          <a:noFill/>
          <a:ln w="19050">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22" name="Text Box 207"/>
          <p:cNvSpPr txBox="1">
            <a:spLocks noChangeArrowheads="1"/>
          </p:cNvSpPr>
          <p:nvPr/>
        </p:nvSpPr>
        <p:spPr bwMode="auto">
          <a:xfrm rot="19221974">
            <a:off x="3150609" y="2782513"/>
            <a:ext cx="2122868" cy="400110"/>
          </a:xfrm>
          <a:prstGeom prst="rect">
            <a:avLst/>
          </a:prstGeom>
          <a:noFill/>
          <a:ln w="9525">
            <a:noFill/>
            <a:miter lim="800000"/>
            <a:headEnd/>
            <a:tailEnd/>
          </a:ln>
          <a:effectLst/>
        </p:spPr>
        <p:txBody>
          <a:bodyPr>
            <a:spAutoFit/>
          </a:bodyPr>
          <a:lstStyle/>
          <a:p>
            <a:r>
              <a:rPr lang="zh-CN" altLang="en-US" sz="2000">
                <a:solidFill>
                  <a:schemeClr val="tx1">
                    <a:lumMod val="65000"/>
                    <a:lumOff val="35000"/>
                  </a:schemeClr>
                </a:solidFill>
                <a:latin typeface="+mn-lt"/>
                <a:ea typeface="+mn-ea"/>
              </a:rPr>
              <a:t>查询命中</a:t>
            </a:r>
          </a:p>
        </p:txBody>
      </p:sp>
      <p:sp>
        <p:nvSpPr>
          <p:cNvPr id="23" name="Line 209"/>
          <p:cNvSpPr>
            <a:spLocks noChangeShapeType="1"/>
          </p:cNvSpPr>
          <p:nvPr/>
        </p:nvSpPr>
        <p:spPr bwMode="auto">
          <a:xfrm flipH="1">
            <a:off x="5644067" y="2323586"/>
            <a:ext cx="1667552" cy="0"/>
          </a:xfrm>
          <a:prstGeom prst="line">
            <a:avLst/>
          </a:prstGeom>
          <a:noFill/>
          <a:ln w="19050">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24" name="Text Box 210"/>
          <p:cNvSpPr txBox="1">
            <a:spLocks noChangeArrowheads="1"/>
          </p:cNvSpPr>
          <p:nvPr/>
        </p:nvSpPr>
        <p:spPr bwMode="auto">
          <a:xfrm rot="18869769">
            <a:off x="2495155" y="2044688"/>
            <a:ext cx="1569794" cy="400110"/>
          </a:xfrm>
          <a:prstGeom prst="rect">
            <a:avLst/>
          </a:prstGeom>
          <a:noFill/>
          <a:ln w="12700">
            <a:noFill/>
            <a:miter lim="800000"/>
            <a:headEnd/>
            <a:tailEnd/>
          </a:ln>
          <a:effectLst/>
        </p:spPr>
        <p:txBody>
          <a:bodyPr>
            <a:spAutoFit/>
          </a:bodyPr>
          <a:lstStyle/>
          <a:p>
            <a:pPr eaLnBrk="0" hangingPunct="0">
              <a:spcBef>
                <a:spcPct val="20000"/>
              </a:spcBef>
              <a:buClr>
                <a:schemeClr val="accent2"/>
              </a:buClr>
              <a:buSzPct val="85000"/>
              <a:buFont typeface="ZapfDingbats" pitchFamily="82" charset="2"/>
              <a:buNone/>
            </a:pPr>
            <a:r>
              <a:rPr lang="zh-CN" altLang="en-US" sz="2000">
                <a:solidFill>
                  <a:schemeClr val="tx1">
                    <a:lumMod val="65000"/>
                    <a:lumOff val="35000"/>
                  </a:schemeClr>
                </a:solidFill>
                <a:latin typeface="+mn-lt"/>
                <a:ea typeface="+mn-ea"/>
              </a:rPr>
              <a:t>文件传输</a:t>
            </a:r>
          </a:p>
        </p:txBody>
      </p:sp>
      <p:sp>
        <p:nvSpPr>
          <p:cNvPr id="25" name="Line 219"/>
          <p:cNvSpPr>
            <a:spLocks noChangeShapeType="1"/>
          </p:cNvSpPr>
          <p:nvPr/>
        </p:nvSpPr>
        <p:spPr bwMode="auto">
          <a:xfrm>
            <a:off x="5635937" y="4580376"/>
            <a:ext cx="1675682" cy="991058"/>
          </a:xfrm>
          <a:prstGeom prst="line">
            <a:avLst/>
          </a:prstGeom>
          <a:noFill/>
          <a:ln w="19050">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26" name="Text Box 220"/>
          <p:cNvSpPr txBox="1">
            <a:spLocks noChangeArrowheads="1"/>
          </p:cNvSpPr>
          <p:nvPr/>
        </p:nvSpPr>
        <p:spPr bwMode="auto">
          <a:xfrm>
            <a:off x="6068965" y="3709804"/>
            <a:ext cx="697627"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查询</a:t>
            </a:r>
          </a:p>
        </p:txBody>
      </p:sp>
      <p:sp>
        <p:nvSpPr>
          <p:cNvPr id="27" name="Freeform 224"/>
          <p:cNvSpPr>
            <a:spLocks/>
          </p:cNvSpPr>
          <p:nvPr/>
        </p:nvSpPr>
        <p:spPr bwMode="auto">
          <a:xfrm>
            <a:off x="2453969" y="1412776"/>
            <a:ext cx="4857650" cy="2089919"/>
          </a:xfrm>
          <a:custGeom>
            <a:avLst/>
            <a:gdLst/>
            <a:ahLst/>
            <a:cxnLst>
              <a:cxn ang="0">
                <a:pos x="2352" y="168"/>
              </a:cxn>
              <a:cxn ang="0">
                <a:pos x="960" y="120"/>
              </a:cxn>
              <a:cxn ang="0">
                <a:pos x="0" y="888"/>
              </a:cxn>
            </a:cxnLst>
            <a:rect l="0" t="0" r="r" b="b"/>
            <a:pathLst>
              <a:path w="2352" h="888">
                <a:moveTo>
                  <a:pt x="2352" y="168"/>
                </a:moveTo>
                <a:cubicBezTo>
                  <a:pt x="1852" y="84"/>
                  <a:pt x="1352" y="0"/>
                  <a:pt x="960" y="120"/>
                </a:cubicBezTo>
                <a:cubicBezTo>
                  <a:pt x="568" y="240"/>
                  <a:pt x="120" y="760"/>
                  <a:pt x="0" y="888"/>
                </a:cubicBezTo>
              </a:path>
            </a:pathLst>
          </a:custGeom>
          <a:noFill/>
          <a:ln w="28575" cap="flat" cmpd="sng">
            <a:solidFill>
              <a:srgbClr val="0070C0"/>
            </a:solidFill>
            <a:prstDash val="solid"/>
            <a:round/>
            <a:headEnd type="none" w="med" len="med"/>
            <a:tailEnd type="triangle" w="med" len="lg"/>
          </a:ln>
          <a:effectLst/>
        </p:spPr>
        <p:txBody>
          <a:bodyPr/>
          <a:lstStyle/>
          <a:p>
            <a:endParaRPr lang="zh-CN" altLang="en-US" sz="2000">
              <a:solidFill>
                <a:schemeClr val="tx1">
                  <a:lumMod val="65000"/>
                  <a:lumOff val="35000"/>
                </a:schemeClr>
              </a:solidFill>
              <a:latin typeface="+mn-lt"/>
              <a:ea typeface="+mn-ea"/>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 name="组合 9"/>
          <p:cNvGrpSpPr/>
          <p:nvPr/>
        </p:nvGrpSpPr>
        <p:grpSpPr>
          <a:xfrm>
            <a:off x="9156703" y="5399078"/>
            <a:ext cx="1877787" cy="1129564"/>
            <a:chOff x="9675584" y="5175723"/>
            <a:chExt cx="1877787" cy="1129564"/>
          </a:xfrm>
        </p:grpSpPr>
        <p:sp>
          <p:nvSpPr>
            <p:cNvPr id="11" name="矩形 10"/>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6018" name="Rectangle 2"/>
          <p:cNvSpPr>
            <a:spLocks noGrp="1" noChangeArrowheads="1"/>
          </p:cNvSpPr>
          <p:nvPr>
            <p:ph type="title"/>
          </p:nvPr>
        </p:nvSpPr>
        <p:spPr/>
        <p:txBody>
          <a:bodyPr/>
          <a:lstStyle/>
          <a:p>
            <a:pPr hangingPunct="0"/>
            <a:r>
              <a:rPr lang="zh-CN" altLang="en-US" dirty="0" smtClean="0"/>
              <a:t>范围受限的查询洪泛</a:t>
            </a:r>
            <a:endParaRPr lang="zh-CN" altLang="en-US" dirty="0"/>
          </a:p>
        </p:txBody>
      </p:sp>
      <p:sp>
        <p:nvSpPr>
          <p:cNvPr id="726019" name="Rectangle 3"/>
          <p:cNvSpPr>
            <a:spLocks noGrp="1" noChangeArrowheads="1"/>
          </p:cNvSpPr>
          <p:nvPr>
            <p:ph idx="1"/>
          </p:nvPr>
        </p:nvSpPr>
        <p:spPr>
          <a:xfrm>
            <a:off x="609921" y="1988840"/>
            <a:ext cx="5201222" cy="4182726"/>
          </a:xfrm>
        </p:spPr>
        <p:txBody>
          <a:bodyPr>
            <a:normAutofit fontScale="62500" lnSpcReduction="20000"/>
          </a:bodyPr>
          <a:lstStyle/>
          <a:p>
            <a:pPr marL="457200" indent="-457200" eaLnBrk="1" hangingPunct="1">
              <a:buFont typeface="Wingdings" panose="05000000000000000000" pitchFamily="2" charset="2"/>
              <a:buChar char="l"/>
            </a:pPr>
            <a:r>
              <a:rPr lang="zh-CN" altLang="en-US" sz="2800" dirty="0"/>
              <a:t>在一个大的覆盖网络上进行查询洪泛，会在网络中产生大量的流量。为解决该问题，可使用范围受限的查询洪泛。</a:t>
            </a:r>
            <a:endParaRPr lang="en-US" altLang="zh-CN" sz="2800" dirty="0"/>
          </a:p>
          <a:p>
            <a:pPr marL="457200" indent="-457200" eaLnBrk="1" hangingPunct="1">
              <a:buFont typeface="Wingdings" panose="05000000000000000000" pitchFamily="2" charset="2"/>
              <a:buChar char="l"/>
            </a:pPr>
            <a:r>
              <a:rPr lang="zh-CN" altLang="en-US" sz="2800" dirty="0"/>
              <a:t>当对等方发送初始查询报文时，在报文的对等方计数字段中设置一个特定值（例如</a:t>
            </a:r>
            <a:r>
              <a:rPr lang="en-US" altLang="zh-CN" sz="2800" dirty="0"/>
              <a:t>7</a:t>
            </a:r>
            <a:r>
              <a:rPr lang="zh-CN" altLang="en-US" sz="2800" dirty="0"/>
              <a:t>）。每个对等方在转发查询报文时先把该字段减</a:t>
            </a:r>
            <a:r>
              <a:rPr lang="en-US" altLang="zh-CN" sz="2800" dirty="0"/>
              <a:t>1</a:t>
            </a:r>
            <a:r>
              <a:rPr lang="zh-CN" altLang="en-US" sz="2800" dirty="0"/>
              <a:t>，当对等方收到对等方计数字段降为</a:t>
            </a:r>
            <a:r>
              <a:rPr lang="en-US" altLang="zh-CN" sz="2800" dirty="0"/>
              <a:t>0</a:t>
            </a:r>
            <a:r>
              <a:rPr lang="zh-CN" altLang="en-US" sz="2800" dirty="0"/>
              <a:t>的查询报文时，就停止转发该查询。</a:t>
            </a:r>
            <a:endParaRPr lang="en-US" altLang="zh-CN" sz="2800" dirty="0"/>
          </a:p>
          <a:p>
            <a:pPr marL="457200" indent="-457200" eaLnBrk="1" hangingPunct="1">
              <a:buFont typeface="Wingdings" panose="05000000000000000000" pitchFamily="2" charset="2"/>
              <a:buChar char="l"/>
            </a:pPr>
            <a:r>
              <a:rPr lang="zh-CN" altLang="en-US" sz="2800" dirty="0"/>
              <a:t>由于不能搜索所有对等方，可能你所需要的文件存在于覆盖网络中，却不一定能找到它。</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159" y="2125285"/>
            <a:ext cx="5334000" cy="3810000"/>
          </a:xfrm>
          <a:prstGeom prst="rect">
            <a:avLst/>
          </a:prstGeom>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1" name="组合 10"/>
          <p:cNvGrpSpPr/>
          <p:nvPr/>
        </p:nvGrpSpPr>
        <p:grpSpPr>
          <a:xfrm>
            <a:off x="9156703" y="5399078"/>
            <a:ext cx="1877787" cy="1129564"/>
            <a:chOff x="9675584" y="5175723"/>
            <a:chExt cx="1877787" cy="1129564"/>
          </a:xfrm>
        </p:grpSpPr>
        <p:sp>
          <p:nvSpPr>
            <p:cNvPr id="12" name="矩形 11"/>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159" y="2125285"/>
            <a:ext cx="5334000" cy="3810000"/>
          </a:xfrm>
          <a:prstGeom prst="rect">
            <a:avLst/>
          </a:prstGeom>
        </p:spPr>
      </p:pic>
      <p:sp>
        <p:nvSpPr>
          <p:cNvPr id="726018" name="Rectangle 2"/>
          <p:cNvSpPr>
            <a:spLocks noGrp="1" noChangeArrowheads="1"/>
          </p:cNvSpPr>
          <p:nvPr>
            <p:ph type="title"/>
          </p:nvPr>
        </p:nvSpPr>
        <p:spPr/>
        <p:txBody>
          <a:bodyPr/>
          <a:lstStyle/>
          <a:p>
            <a:pPr hangingPunct="0"/>
            <a:r>
              <a:rPr lang="en-US" altLang="zh-CN" dirty="0" smtClean="0"/>
              <a:t>3. </a:t>
            </a:r>
            <a:r>
              <a:rPr lang="zh-CN" altLang="en-US" dirty="0" smtClean="0"/>
              <a:t>分布式</a:t>
            </a:r>
            <a:r>
              <a:rPr lang="zh-CN" altLang="en-US" dirty="0"/>
              <a:t>散列表</a:t>
            </a:r>
          </a:p>
        </p:txBody>
      </p:sp>
      <p:sp>
        <p:nvSpPr>
          <p:cNvPr id="726019" name="Rectangle 3"/>
          <p:cNvSpPr>
            <a:spLocks noGrp="1" noChangeArrowheads="1"/>
          </p:cNvSpPr>
          <p:nvPr>
            <p:ph idx="1"/>
          </p:nvPr>
        </p:nvSpPr>
        <p:spPr>
          <a:xfrm>
            <a:off x="842590" y="1988840"/>
            <a:ext cx="5266111" cy="4182725"/>
          </a:xfrm>
        </p:spPr>
        <p:txBody>
          <a:bodyPr>
            <a:noAutofit/>
          </a:bodyPr>
          <a:lstStyle/>
          <a:p>
            <a:pPr marL="457200" indent="-457200" algn="just" eaLnBrk="1" hangingPunct="1">
              <a:buFont typeface="Wingdings" panose="05000000000000000000" pitchFamily="2" charset="2"/>
              <a:buChar char="l"/>
            </a:pPr>
            <a:r>
              <a:rPr lang="zh-CN" altLang="en-US" sz="1900" dirty="0"/>
              <a:t>因为结点之间的边是随机选择的，</a:t>
            </a:r>
            <a:r>
              <a:rPr lang="en-US" sz="1900" dirty="0"/>
              <a:t>Gnutella</a:t>
            </a:r>
            <a:r>
              <a:rPr lang="zh-CN" altLang="en-US" sz="1900" dirty="0"/>
              <a:t>网络是一种</a:t>
            </a:r>
            <a:r>
              <a:rPr lang="zh-CN" altLang="en-US" sz="1900" dirty="0">
                <a:solidFill>
                  <a:srgbClr val="FF0000"/>
                </a:solidFill>
              </a:rPr>
              <a:t>非结构化覆盖网络</a:t>
            </a:r>
            <a:r>
              <a:rPr lang="zh-CN" altLang="en-US" sz="1900" dirty="0"/>
              <a:t>，可扩展性差。</a:t>
            </a:r>
            <a:endParaRPr lang="en-US" altLang="zh-CN" sz="1900" dirty="0"/>
          </a:p>
          <a:p>
            <a:pPr marL="457200" indent="-457200" algn="just" eaLnBrk="1" hangingPunct="1">
              <a:buFont typeface="Wingdings" panose="05000000000000000000" pitchFamily="2" charset="2"/>
              <a:buChar char="l"/>
            </a:pPr>
            <a:r>
              <a:rPr lang="zh-CN" altLang="en-US" sz="1900" dirty="0"/>
              <a:t>利用</a:t>
            </a:r>
            <a:r>
              <a:rPr lang="zh-CN" altLang="en-US" sz="1900" dirty="0">
                <a:solidFill>
                  <a:srgbClr val="FF0000"/>
                </a:solidFill>
              </a:rPr>
              <a:t>分布式散列表</a:t>
            </a:r>
            <a:r>
              <a:rPr lang="en-US" altLang="zh-CN" sz="1900" dirty="0">
                <a:solidFill>
                  <a:srgbClr val="FF0000"/>
                </a:solidFill>
              </a:rPr>
              <a:t>DHT </a:t>
            </a:r>
            <a:r>
              <a:rPr lang="en-US" altLang="zh-CN" sz="1900" dirty="0"/>
              <a:t>(distributed hash table)</a:t>
            </a:r>
            <a:r>
              <a:rPr lang="zh-CN" altLang="en-US" sz="1900" dirty="0"/>
              <a:t>技术可以把要定位的对象可靠地映射到网络中的特定结点（为该对象提供服务的结点），并且能有效路由到该结点。</a:t>
            </a:r>
            <a:endParaRPr lang="en-US" altLang="zh-CN" sz="1900" dirty="0"/>
          </a:p>
          <a:p>
            <a:pPr marL="457200" indent="-457200" algn="just" eaLnBrk="1" hangingPunct="1">
              <a:buFont typeface="Wingdings" panose="05000000000000000000" pitchFamily="2" charset="2"/>
              <a:buChar char="l"/>
            </a:pPr>
            <a:r>
              <a:rPr lang="zh-CN" altLang="en-US" sz="1900" dirty="0"/>
              <a:t>这种覆盖网络要求相邻结点之间有某种数学关系，因此被称为</a:t>
            </a:r>
            <a:r>
              <a:rPr lang="zh-CN" altLang="en-US" sz="1900" dirty="0">
                <a:solidFill>
                  <a:srgbClr val="FF0000"/>
                </a:solidFill>
              </a:rPr>
              <a:t>结构化覆盖网络</a:t>
            </a:r>
            <a:r>
              <a:rPr lang="zh-CN" altLang="en-US" sz="1900" dirty="0"/>
              <a:t>。</a:t>
            </a:r>
          </a:p>
        </p:txBody>
      </p:sp>
      <p:sp>
        <p:nvSpPr>
          <p:cNvPr id="5"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229" y="2774354"/>
            <a:ext cx="12198350" cy="40770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050" y="2780928"/>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741680" y="2852936"/>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经典</a:t>
            </a:r>
            <a:r>
              <a:rPr lang="en-US" altLang="zh-CN" dirty="0"/>
              <a:t>DHT</a:t>
            </a:r>
            <a:r>
              <a:rPr lang="zh-CN" altLang="en-US" dirty="0"/>
              <a:t>算法：</a:t>
            </a:r>
            <a:r>
              <a:rPr lang="en-US" altLang="zh-CN" dirty="0"/>
              <a:t>Chord</a:t>
            </a:r>
            <a:endParaRPr lang="zh-CN" altLang="en-US" dirty="0"/>
          </a:p>
        </p:txBody>
      </p:sp>
      <p:sp>
        <p:nvSpPr>
          <p:cNvPr id="9" name="矩形 8"/>
          <p:cNvSpPr/>
          <p:nvPr/>
        </p:nvSpPr>
        <p:spPr>
          <a:xfrm>
            <a:off x="0" y="273625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32" name="Rectangle 2"/>
          <p:cNvSpPr>
            <a:spLocks noGrp="1" noChangeArrowheads="1"/>
          </p:cNvSpPr>
          <p:nvPr>
            <p:ph type="title"/>
          </p:nvPr>
        </p:nvSpPr>
        <p:spPr/>
        <p:txBody>
          <a:bodyPr/>
          <a:lstStyle/>
          <a:p>
            <a:pPr eaLnBrk="1" hangingPunct="1"/>
            <a:r>
              <a:rPr lang="en-US" altLang="zh-CN" dirty="0"/>
              <a:t>3. </a:t>
            </a:r>
            <a:r>
              <a:rPr lang="zh-CN" altLang="en-US" dirty="0"/>
              <a:t>分布式散列表</a:t>
            </a:r>
            <a:endParaRPr lang="zh-CN" altLang="en-US" dirty="0" smtClean="0"/>
          </a:p>
        </p:txBody>
      </p:sp>
      <p:sp>
        <p:nvSpPr>
          <p:cNvPr id="22533" name="Rectangle 3"/>
          <p:cNvSpPr>
            <a:spLocks noGrp="1" noChangeArrowheads="1"/>
          </p:cNvSpPr>
          <p:nvPr>
            <p:ph idx="1"/>
          </p:nvPr>
        </p:nvSpPr>
        <p:spPr>
          <a:xfrm>
            <a:off x="609919" y="836712"/>
            <a:ext cx="10978515" cy="1899542"/>
          </a:xfrm>
        </p:spPr>
        <p:txBody>
          <a:bodyPr>
            <a:normAutofit lnSpcReduction="10000"/>
          </a:bodyPr>
          <a:lstStyle/>
          <a:p>
            <a:pPr marL="285750" indent="-285750" eaLnBrk="1" hangingPunct="1">
              <a:buFont typeface="Wingdings" panose="05000000000000000000" pitchFamily="2" charset="2"/>
              <a:buChar char="l"/>
            </a:pPr>
            <a:r>
              <a:rPr lang="zh-CN" altLang="en-US" sz="1800" dirty="0" smtClean="0"/>
              <a:t>使用散列函数可以很容易地将名字映射到地址：</a:t>
            </a:r>
            <a:r>
              <a:rPr lang="en-US" altLang="zh-CN" sz="1800" dirty="0" smtClean="0">
                <a:solidFill>
                  <a:srgbClr val="0070C0"/>
                </a:solidFill>
              </a:rPr>
              <a:t>hash(x)</a:t>
            </a:r>
            <a:r>
              <a:rPr lang="en-US" altLang="zh-CN" sz="1800" dirty="0" smtClean="0">
                <a:solidFill>
                  <a:srgbClr val="0070C0"/>
                </a:solidFill>
                <a:sym typeface="Symbol" pitchFamily="18" charset="2"/>
              </a:rPr>
              <a:t></a:t>
            </a:r>
            <a:r>
              <a:rPr lang="en-US" altLang="zh-CN" sz="1800" dirty="0" smtClean="0">
                <a:solidFill>
                  <a:srgbClr val="0070C0"/>
                </a:solidFill>
              </a:rPr>
              <a:t>n</a:t>
            </a:r>
            <a:r>
              <a:rPr lang="zh-CN" altLang="en-US" sz="1800" dirty="0" smtClean="0"/>
              <a:t>。 </a:t>
            </a:r>
          </a:p>
          <a:p>
            <a:pPr marL="285750" indent="-285750" eaLnBrk="1" hangingPunct="1">
              <a:buFont typeface="Wingdings" panose="05000000000000000000" pitchFamily="2" charset="2"/>
              <a:buChar char="l"/>
            </a:pPr>
            <a:r>
              <a:rPr lang="zh-CN" altLang="en-US" sz="1800" dirty="0" smtClean="0"/>
              <a:t>结构化覆盖网络将对象和结点一起均匀地散列到一个大的</a:t>
            </a:r>
            <a:r>
              <a:rPr lang="en-US" altLang="zh-CN" sz="1800" dirty="0" smtClean="0"/>
              <a:t>ID</a:t>
            </a:r>
            <a:r>
              <a:rPr lang="zh-CN" altLang="en-US" sz="1800" dirty="0" smtClean="0"/>
              <a:t>空间中（例如一个</a:t>
            </a:r>
            <a:r>
              <a:rPr lang="en-US" altLang="zh-CN" sz="1800" dirty="0" smtClean="0"/>
              <a:t>128</a:t>
            </a:r>
            <a:r>
              <a:rPr lang="zh-CN" altLang="en-US" sz="1800" dirty="0" smtClean="0"/>
              <a:t>位的</a:t>
            </a:r>
            <a:r>
              <a:rPr lang="en-US" altLang="zh-CN" sz="1800" dirty="0" smtClean="0"/>
              <a:t>ID</a:t>
            </a:r>
            <a:r>
              <a:rPr lang="zh-CN" altLang="en-US" sz="1800" dirty="0" smtClean="0"/>
              <a:t>空间）：</a:t>
            </a:r>
          </a:p>
          <a:p>
            <a:pPr lvl="1"/>
            <a:r>
              <a:rPr lang="en-US" altLang="zh-CN" sz="1800" dirty="0" smtClean="0">
                <a:solidFill>
                  <a:srgbClr val="0070C0"/>
                </a:solidFill>
              </a:rPr>
              <a:t>hash(</a:t>
            </a:r>
            <a:r>
              <a:rPr lang="en-US" altLang="zh-CN" sz="1800" dirty="0" err="1" smtClean="0">
                <a:solidFill>
                  <a:srgbClr val="0070C0"/>
                </a:solidFill>
              </a:rPr>
              <a:t>object_name</a:t>
            </a:r>
            <a:r>
              <a:rPr lang="en-US" altLang="zh-CN" sz="1800" dirty="0" smtClean="0">
                <a:solidFill>
                  <a:srgbClr val="0070C0"/>
                </a:solidFill>
              </a:rPr>
              <a:t>) </a:t>
            </a:r>
            <a:r>
              <a:rPr lang="en-US" altLang="zh-CN" sz="1800" dirty="0" smtClean="0">
                <a:solidFill>
                  <a:srgbClr val="0070C0"/>
                </a:solidFill>
                <a:sym typeface="Symbol" pitchFamily="18" charset="2"/>
              </a:rPr>
              <a:t></a:t>
            </a:r>
            <a:r>
              <a:rPr lang="en-US" altLang="zh-CN" sz="1800" dirty="0" smtClean="0">
                <a:solidFill>
                  <a:srgbClr val="0070C0"/>
                </a:solidFill>
              </a:rPr>
              <a:t> </a:t>
            </a:r>
            <a:r>
              <a:rPr lang="en-US" altLang="zh-CN" sz="1800" dirty="0" err="1" smtClean="0">
                <a:solidFill>
                  <a:srgbClr val="0070C0"/>
                </a:solidFill>
              </a:rPr>
              <a:t>objid</a:t>
            </a:r>
            <a:endParaRPr lang="en-US" altLang="zh-CN" sz="1800" dirty="0" smtClean="0">
              <a:solidFill>
                <a:srgbClr val="0070C0"/>
              </a:solidFill>
            </a:endParaRPr>
          </a:p>
          <a:p>
            <a:pPr lvl="1"/>
            <a:r>
              <a:rPr lang="en-US" altLang="zh-CN" sz="1800" dirty="0" smtClean="0">
                <a:solidFill>
                  <a:srgbClr val="0070C0"/>
                </a:solidFill>
              </a:rPr>
              <a:t>hash(</a:t>
            </a:r>
            <a:r>
              <a:rPr lang="en-US" altLang="zh-CN" sz="1800" dirty="0" err="1" smtClean="0">
                <a:solidFill>
                  <a:srgbClr val="0070C0"/>
                </a:solidFill>
              </a:rPr>
              <a:t>IP_addr</a:t>
            </a:r>
            <a:r>
              <a:rPr lang="en-US" altLang="zh-CN" sz="1800" dirty="0" smtClean="0">
                <a:solidFill>
                  <a:srgbClr val="0070C0"/>
                </a:solidFill>
              </a:rPr>
              <a:t>) </a:t>
            </a:r>
            <a:r>
              <a:rPr lang="en-US" altLang="zh-CN" sz="1800" dirty="0" smtClean="0">
                <a:solidFill>
                  <a:srgbClr val="0070C0"/>
                </a:solidFill>
                <a:sym typeface="Symbol" pitchFamily="18" charset="2"/>
              </a:rPr>
              <a:t></a:t>
            </a:r>
            <a:r>
              <a:rPr lang="en-US" altLang="zh-CN" sz="1800" dirty="0" smtClean="0">
                <a:solidFill>
                  <a:srgbClr val="0070C0"/>
                </a:solidFill>
              </a:rPr>
              <a:t> </a:t>
            </a:r>
            <a:r>
              <a:rPr lang="en-US" altLang="zh-CN" sz="1800" dirty="0" err="1" smtClean="0">
                <a:solidFill>
                  <a:srgbClr val="0070C0"/>
                </a:solidFill>
              </a:rPr>
              <a:t>nodeid</a:t>
            </a:r>
            <a:endParaRPr lang="en-US" altLang="zh-CN" sz="1800" dirty="0" smtClean="0">
              <a:solidFill>
                <a:srgbClr val="0070C0"/>
              </a:solidFill>
            </a:endParaRPr>
          </a:p>
        </p:txBody>
      </p:sp>
      <p:sp>
        <p:nvSpPr>
          <p:cNvPr id="11" name="Oval 20"/>
          <p:cNvSpPr>
            <a:spLocks noChangeArrowheads="1"/>
          </p:cNvSpPr>
          <p:nvPr/>
        </p:nvSpPr>
        <p:spPr bwMode="auto">
          <a:xfrm>
            <a:off x="3052135" y="3563729"/>
            <a:ext cx="2819400" cy="2819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12" name="Text Box 33"/>
          <p:cNvSpPr txBox="1">
            <a:spLocks noChangeArrowheads="1"/>
          </p:cNvSpPr>
          <p:nvPr/>
        </p:nvSpPr>
        <p:spPr bwMode="auto">
          <a:xfrm>
            <a:off x="4844423" y="3652629"/>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1</a:t>
            </a:r>
          </a:p>
        </p:txBody>
      </p:sp>
      <p:sp>
        <p:nvSpPr>
          <p:cNvPr id="13" name="Text Box 34"/>
          <p:cNvSpPr txBox="1">
            <a:spLocks noChangeArrowheads="1"/>
          </p:cNvSpPr>
          <p:nvPr/>
        </p:nvSpPr>
        <p:spPr bwMode="auto">
          <a:xfrm>
            <a:off x="5212723" y="3939967"/>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2</a:t>
            </a:r>
          </a:p>
        </p:txBody>
      </p:sp>
      <p:sp>
        <p:nvSpPr>
          <p:cNvPr id="14" name="Text Box 35"/>
          <p:cNvSpPr txBox="1">
            <a:spLocks noChangeArrowheads="1"/>
          </p:cNvSpPr>
          <p:nvPr/>
        </p:nvSpPr>
        <p:spPr bwMode="auto">
          <a:xfrm>
            <a:off x="5519110" y="4303504"/>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3</a:t>
            </a:r>
          </a:p>
        </p:txBody>
      </p:sp>
      <p:sp>
        <p:nvSpPr>
          <p:cNvPr id="15" name="Text Box 36"/>
          <p:cNvSpPr txBox="1">
            <a:spLocks noChangeArrowheads="1"/>
          </p:cNvSpPr>
          <p:nvPr/>
        </p:nvSpPr>
        <p:spPr bwMode="auto">
          <a:xfrm>
            <a:off x="5614360" y="4798804"/>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4</a:t>
            </a:r>
          </a:p>
        </p:txBody>
      </p:sp>
      <p:sp>
        <p:nvSpPr>
          <p:cNvPr id="16" name="Text Box 37"/>
          <p:cNvSpPr txBox="1">
            <a:spLocks noChangeArrowheads="1"/>
          </p:cNvSpPr>
          <p:nvPr/>
        </p:nvSpPr>
        <p:spPr bwMode="auto">
          <a:xfrm>
            <a:off x="5490535" y="5275054"/>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5</a:t>
            </a:r>
          </a:p>
        </p:txBody>
      </p:sp>
      <p:sp>
        <p:nvSpPr>
          <p:cNvPr id="17" name="Text Box 38"/>
          <p:cNvSpPr txBox="1">
            <a:spLocks noChangeArrowheads="1"/>
          </p:cNvSpPr>
          <p:nvPr/>
        </p:nvSpPr>
        <p:spPr bwMode="auto">
          <a:xfrm>
            <a:off x="5233360" y="5687804"/>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6</a:t>
            </a:r>
          </a:p>
        </p:txBody>
      </p:sp>
      <p:sp>
        <p:nvSpPr>
          <p:cNvPr id="18" name="Text Box 39"/>
          <p:cNvSpPr txBox="1">
            <a:spLocks noChangeArrowheads="1"/>
          </p:cNvSpPr>
          <p:nvPr/>
        </p:nvSpPr>
        <p:spPr bwMode="auto">
          <a:xfrm>
            <a:off x="4804735" y="5970379"/>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7</a:t>
            </a:r>
          </a:p>
        </p:txBody>
      </p:sp>
      <p:sp>
        <p:nvSpPr>
          <p:cNvPr id="19" name="Text Box 40"/>
          <p:cNvSpPr txBox="1">
            <a:spLocks noChangeArrowheads="1"/>
          </p:cNvSpPr>
          <p:nvPr/>
        </p:nvSpPr>
        <p:spPr bwMode="auto">
          <a:xfrm>
            <a:off x="4328485" y="6046579"/>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8</a:t>
            </a:r>
          </a:p>
        </p:txBody>
      </p:sp>
      <p:sp>
        <p:nvSpPr>
          <p:cNvPr id="20" name="Text Box 41"/>
          <p:cNvSpPr txBox="1">
            <a:spLocks noChangeArrowheads="1"/>
          </p:cNvSpPr>
          <p:nvPr/>
        </p:nvSpPr>
        <p:spPr bwMode="auto">
          <a:xfrm>
            <a:off x="3842710" y="5951329"/>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9</a:t>
            </a:r>
          </a:p>
        </p:txBody>
      </p:sp>
      <p:sp>
        <p:nvSpPr>
          <p:cNvPr id="21" name="Text Box 42"/>
          <p:cNvSpPr txBox="1">
            <a:spLocks noChangeArrowheads="1"/>
          </p:cNvSpPr>
          <p:nvPr/>
        </p:nvSpPr>
        <p:spPr bwMode="auto">
          <a:xfrm>
            <a:off x="3537910" y="5703679"/>
            <a:ext cx="228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10</a:t>
            </a:r>
          </a:p>
        </p:txBody>
      </p:sp>
      <p:sp>
        <p:nvSpPr>
          <p:cNvPr id="22" name="Text Box 43"/>
          <p:cNvSpPr txBox="1">
            <a:spLocks noChangeArrowheads="1"/>
          </p:cNvSpPr>
          <p:nvPr/>
        </p:nvSpPr>
        <p:spPr bwMode="auto">
          <a:xfrm>
            <a:off x="3204535" y="5297279"/>
            <a:ext cx="228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11</a:t>
            </a:r>
          </a:p>
        </p:txBody>
      </p:sp>
      <p:sp>
        <p:nvSpPr>
          <p:cNvPr id="23" name="Text Box 44"/>
          <p:cNvSpPr txBox="1">
            <a:spLocks noChangeArrowheads="1"/>
          </p:cNvSpPr>
          <p:nvPr/>
        </p:nvSpPr>
        <p:spPr bwMode="auto">
          <a:xfrm>
            <a:off x="3118810" y="4798804"/>
            <a:ext cx="228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12</a:t>
            </a:r>
          </a:p>
        </p:txBody>
      </p:sp>
      <p:sp>
        <p:nvSpPr>
          <p:cNvPr id="24" name="Text Box 45"/>
          <p:cNvSpPr txBox="1">
            <a:spLocks noChangeArrowheads="1"/>
          </p:cNvSpPr>
          <p:nvPr/>
        </p:nvSpPr>
        <p:spPr bwMode="auto">
          <a:xfrm>
            <a:off x="3233110" y="4325729"/>
            <a:ext cx="228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13</a:t>
            </a:r>
          </a:p>
        </p:txBody>
      </p:sp>
      <p:sp>
        <p:nvSpPr>
          <p:cNvPr id="25" name="Text Box 46"/>
          <p:cNvSpPr txBox="1">
            <a:spLocks noChangeArrowheads="1"/>
          </p:cNvSpPr>
          <p:nvPr/>
        </p:nvSpPr>
        <p:spPr bwMode="auto">
          <a:xfrm>
            <a:off x="3518860" y="3912979"/>
            <a:ext cx="228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14</a:t>
            </a:r>
          </a:p>
        </p:txBody>
      </p:sp>
      <p:sp>
        <p:nvSpPr>
          <p:cNvPr id="26" name="Text Box 47"/>
          <p:cNvSpPr txBox="1">
            <a:spLocks noChangeArrowheads="1"/>
          </p:cNvSpPr>
          <p:nvPr/>
        </p:nvSpPr>
        <p:spPr bwMode="auto">
          <a:xfrm>
            <a:off x="3899860" y="3665329"/>
            <a:ext cx="228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15</a:t>
            </a:r>
          </a:p>
        </p:txBody>
      </p:sp>
      <p:sp>
        <p:nvSpPr>
          <p:cNvPr id="27" name="Oval 48"/>
          <p:cNvSpPr>
            <a:spLocks noChangeArrowheads="1"/>
          </p:cNvSpPr>
          <p:nvPr/>
        </p:nvSpPr>
        <p:spPr bwMode="auto">
          <a:xfrm>
            <a:off x="5376235" y="3906629"/>
            <a:ext cx="152400" cy="152400"/>
          </a:xfrm>
          <a:prstGeom prst="ellipse">
            <a:avLst/>
          </a:prstGeom>
          <a:solidFill>
            <a:srgbClr val="00B0F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28" name="Oval 49"/>
          <p:cNvSpPr>
            <a:spLocks noChangeArrowheads="1"/>
          </p:cNvSpPr>
          <p:nvPr/>
        </p:nvSpPr>
        <p:spPr bwMode="auto">
          <a:xfrm>
            <a:off x="3395035" y="5897354"/>
            <a:ext cx="152400" cy="152400"/>
          </a:xfrm>
          <a:prstGeom prst="ellipse">
            <a:avLst/>
          </a:prstGeom>
          <a:solidFill>
            <a:srgbClr val="00B0F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29" name="Oval 50"/>
          <p:cNvSpPr>
            <a:spLocks noChangeArrowheads="1"/>
          </p:cNvSpPr>
          <p:nvPr/>
        </p:nvSpPr>
        <p:spPr bwMode="auto">
          <a:xfrm>
            <a:off x="3080710" y="4363829"/>
            <a:ext cx="152400" cy="152400"/>
          </a:xfrm>
          <a:prstGeom prst="ellipse">
            <a:avLst/>
          </a:prstGeom>
          <a:solidFill>
            <a:srgbClr val="00B0F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30" name="Oval 51"/>
          <p:cNvSpPr>
            <a:spLocks noChangeArrowheads="1"/>
          </p:cNvSpPr>
          <p:nvPr/>
        </p:nvSpPr>
        <p:spPr bwMode="auto">
          <a:xfrm>
            <a:off x="4976185" y="3639929"/>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31" name="Oval 52"/>
          <p:cNvSpPr>
            <a:spLocks noChangeArrowheads="1"/>
          </p:cNvSpPr>
          <p:nvPr/>
        </p:nvSpPr>
        <p:spPr bwMode="auto">
          <a:xfrm>
            <a:off x="5690560" y="5421104"/>
            <a:ext cx="152400" cy="152400"/>
          </a:xfrm>
          <a:prstGeom prst="ellipse">
            <a:avLst/>
          </a:prstGeom>
          <a:solidFill>
            <a:srgbClr val="00B0F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32" name="Oval 53"/>
          <p:cNvSpPr>
            <a:spLocks noChangeArrowheads="1"/>
          </p:cNvSpPr>
          <p:nvPr/>
        </p:nvSpPr>
        <p:spPr bwMode="auto">
          <a:xfrm>
            <a:off x="3861760" y="3592304"/>
            <a:ext cx="152400" cy="152400"/>
          </a:xfrm>
          <a:prstGeom prst="ellipse">
            <a:avLst/>
          </a:prstGeom>
          <a:solidFill>
            <a:srgbClr val="00B0F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33" name="Oval 54"/>
          <p:cNvSpPr>
            <a:spLocks noChangeArrowheads="1"/>
          </p:cNvSpPr>
          <p:nvPr/>
        </p:nvSpPr>
        <p:spPr bwMode="auto">
          <a:xfrm>
            <a:off x="5719135" y="4401929"/>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34" name="Oval 55"/>
          <p:cNvSpPr>
            <a:spLocks noChangeArrowheads="1"/>
          </p:cNvSpPr>
          <p:nvPr/>
        </p:nvSpPr>
        <p:spPr bwMode="auto">
          <a:xfrm>
            <a:off x="5833435" y="4925804"/>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35" name="Oval 56"/>
          <p:cNvSpPr>
            <a:spLocks noChangeArrowheads="1"/>
          </p:cNvSpPr>
          <p:nvPr/>
        </p:nvSpPr>
        <p:spPr bwMode="auto">
          <a:xfrm>
            <a:off x="5423860" y="5925929"/>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36" name="Oval 57"/>
          <p:cNvSpPr>
            <a:spLocks noChangeArrowheads="1"/>
          </p:cNvSpPr>
          <p:nvPr/>
        </p:nvSpPr>
        <p:spPr bwMode="auto">
          <a:xfrm>
            <a:off x="4957135" y="6230729"/>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37" name="Oval 58"/>
          <p:cNvSpPr>
            <a:spLocks noChangeArrowheads="1"/>
          </p:cNvSpPr>
          <p:nvPr/>
        </p:nvSpPr>
        <p:spPr bwMode="auto">
          <a:xfrm>
            <a:off x="4433260" y="6345029"/>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38" name="Oval 59"/>
          <p:cNvSpPr>
            <a:spLocks noChangeArrowheads="1"/>
          </p:cNvSpPr>
          <p:nvPr/>
        </p:nvSpPr>
        <p:spPr bwMode="auto">
          <a:xfrm>
            <a:off x="3890335" y="6240254"/>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39" name="Oval 60"/>
          <p:cNvSpPr>
            <a:spLocks noChangeArrowheads="1"/>
          </p:cNvSpPr>
          <p:nvPr/>
        </p:nvSpPr>
        <p:spPr bwMode="auto">
          <a:xfrm>
            <a:off x="3128335" y="5468729"/>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40" name="Oval 61"/>
          <p:cNvSpPr>
            <a:spLocks noChangeArrowheads="1"/>
          </p:cNvSpPr>
          <p:nvPr/>
        </p:nvSpPr>
        <p:spPr bwMode="auto">
          <a:xfrm>
            <a:off x="3014035" y="4925804"/>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41" name="Oval 62"/>
          <p:cNvSpPr>
            <a:spLocks noChangeArrowheads="1"/>
          </p:cNvSpPr>
          <p:nvPr/>
        </p:nvSpPr>
        <p:spPr bwMode="auto">
          <a:xfrm>
            <a:off x="3433135" y="3944729"/>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42" name="Line 68"/>
          <p:cNvSpPr>
            <a:spLocks noChangeShapeType="1"/>
          </p:cNvSpPr>
          <p:nvPr/>
        </p:nvSpPr>
        <p:spPr bwMode="auto">
          <a:xfrm>
            <a:off x="4471360" y="6402179"/>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3" name="Arc 70"/>
          <p:cNvSpPr>
            <a:spLocks/>
          </p:cNvSpPr>
          <p:nvPr/>
        </p:nvSpPr>
        <p:spPr bwMode="auto">
          <a:xfrm flipH="1" flipV="1">
            <a:off x="3423610" y="4906754"/>
            <a:ext cx="1046163" cy="1600200"/>
          </a:xfrm>
          <a:custGeom>
            <a:avLst/>
            <a:gdLst>
              <a:gd name="T0" fmla="*/ 0 w 14373"/>
              <a:gd name="T1" fmla="*/ 0 h 21600"/>
              <a:gd name="T2" fmla="*/ 2147483647 w 14373"/>
              <a:gd name="T3" fmla="*/ 2147483647 h 21600"/>
              <a:gd name="T4" fmla="*/ 0 w 14373"/>
              <a:gd name="T5" fmla="*/ 2147483647 h 21600"/>
              <a:gd name="T6" fmla="*/ 0 60000 65536"/>
              <a:gd name="T7" fmla="*/ 0 60000 65536"/>
              <a:gd name="T8" fmla="*/ 0 60000 65536"/>
            </a:gdLst>
            <a:ahLst/>
            <a:cxnLst>
              <a:cxn ang="T6">
                <a:pos x="T0" y="T1"/>
              </a:cxn>
              <a:cxn ang="T7">
                <a:pos x="T2" y="T3"/>
              </a:cxn>
              <a:cxn ang="T8">
                <a:pos x="T4" y="T5"/>
              </a:cxn>
            </a:cxnLst>
            <a:rect l="0" t="0" r="r" b="b"/>
            <a:pathLst>
              <a:path w="14373" h="21600" fill="none" extrusionOk="0">
                <a:moveTo>
                  <a:pt x="-1" y="0"/>
                </a:moveTo>
                <a:cubicBezTo>
                  <a:pt x="5300" y="0"/>
                  <a:pt x="10416" y="1949"/>
                  <a:pt x="14372" y="5476"/>
                </a:cubicBezTo>
              </a:path>
              <a:path w="14373" h="21600" stroke="0" extrusionOk="0">
                <a:moveTo>
                  <a:pt x="-1" y="0"/>
                </a:moveTo>
                <a:cubicBezTo>
                  <a:pt x="5300" y="0"/>
                  <a:pt x="10416" y="1949"/>
                  <a:pt x="14372" y="5476"/>
                </a:cubicBezTo>
                <a:lnTo>
                  <a:pt x="0" y="21600"/>
                </a:lnTo>
                <a:lnTo>
                  <a:pt x="-1" y="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endParaRPr>
          </a:p>
        </p:txBody>
      </p:sp>
      <p:sp>
        <p:nvSpPr>
          <p:cNvPr id="44" name="Text Box 71"/>
          <p:cNvSpPr txBox="1">
            <a:spLocks noChangeArrowheads="1"/>
          </p:cNvSpPr>
          <p:nvPr/>
        </p:nvSpPr>
        <p:spPr bwMode="auto">
          <a:xfrm>
            <a:off x="3128335" y="6002129"/>
            <a:ext cx="228600" cy="254000"/>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latin typeface="+mn-lt"/>
                <a:ea typeface="+mn-ea"/>
              </a:rPr>
              <a:t>8</a:t>
            </a:r>
          </a:p>
        </p:txBody>
      </p:sp>
      <p:sp>
        <p:nvSpPr>
          <p:cNvPr id="45" name="Oval 72"/>
          <p:cNvSpPr>
            <a:spLocks noChangeArrowheads="1"/>
          </p:cNvSpPr>
          <p:nvPr/>
        </p:nvSpPr>
        <p:spPr bwMode="auto">
          <a:xfrm>
            <a:off x="6176335" y="5938629"/>
            <a:ext cx="152400" cy="152400"/>
          </a:xfrm>
          <a:prstGeom prst="ellipse">
            <a:avLst/>
          </a:prstGeom>
          <a:solidFill>
            <a:srgbClr val="00B0F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
        <p:nvSpPr>
          <p:cNvPr id="46" name="Text Box 73"/>
          <p:cNvSpPr txBox="1">
            <a:spLocks noChangeArrowheads="1"/>
          </p:cNvSpPr>
          <p:nvPr/>
        </p:nvSpPr>
        <p:spPr bwMode="auto">
          <a:xfrm>
            <a:off x="6347785" y="5846554"/>
            <a:ext cx="7168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  </a:t>
            </a:r>
            <a:r>
              <a:rPr kumimoji="1" lang="zh-CN" altLang="en-US" sz="1600">
                <a:latin typeface="+mn-lt"/>
                <a:ea typeface="+mn-ea"/>
              </a:rPr>
              <a:t>结点</a:t>
            </a:r>
          </a:p>
        </p:txBody>
      </p:sp>
      <p:sp>
        <p:nvSpPr>
          <p:cNvPr id="47" name="Text Box 74"/>
          <p:cNvSpPr txBox="1">
            <a:spLocks noChangeArrowheads="1"/>
          </p:cNvSpPr>
          <p:nvPr/>
        </p:nvSpPr>
        <p:spPr bwMode="auto">
          <a:xfrm>
            <a:off x="6157285" y="6218029"/>
            <a:ext cx="228600" cy="254000"/>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latin typeface="+mn-lt"/>
                <a:ea typeface="+mn-ea"/>
              </a:rPr>
              <a:t>8</a:t>
            </a:r>
          </a:p>
        </p:txBody>
      </p:sp>
      <p:sp>
        <p:nvSpPr>
          <p:cNvPr id="48" name="Text Box 75"/>
          <p:cNvSpPr txBox="1">
            <a:spLocks noChangeArrowheads="1"/>
          </p:cNvSpPr>
          <p:nvPr/>
        </p:nvSpPr>
        <p:spPr bwMode="auto">
          <a:xfrm>
            <a:off x="6350960" y="6164054"/>
            <a:ext cx="1273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  </a:t>
            </a:r>
            <a:r>
              <a:rPr kumimoji="1" lang="zh-CN" altLang="en-US" sz="1600">
                <a:latin typeface="+mn-lt"/>
                <a:ea typeface="+mn-ea"/>
              </a:rPr>
              <a:t>对象</a:t>
            </a:r>
            <a:r>
              <a:rPr kumimoji="1" lang="en-US" altLang="zh-CN" sz="1600">
                <a:latin typeface="+mn-lt"/>
                <a:ea typeface="+mn-ea"/>
              </a:rPr>
              <a:t>8</a:t>
            </a:r>
          </a:p>
        </p:txBody>
      </p:sp>
      <p:sp>
        <p:nvSpPr>
          <p:cNvPr id="49" name="Text Box 76"/>
          <p:cNvSpPr txBox="1">
            <a:spLocks noChangeArrowheads="1"/>
          </p:cNvSpPr>
          <p:nvPr/>
        </p:nvSpPr>
        <p:spPr bwMode="auto">
          <a:xfrm>
            <a:off x="2366335" y="6306929"/>
            <a:ext cx="18229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successor(8) = 10</a:t>
            </a:r>
          </a:p>
        </p:txBody>
      </p:sp>
      <p:sp>
        <p:nvSpPr>
          <p:cNvPr id="50" name="Text Box 77"/>
          <p:cNvSpPr txBox="1">
            <a:spLocks noChangeArrowheads="1"/>
          </p:cNvSpPr>
          <p:nvPr/>
        </p:nvSpPr>
        <p:spPr bwMode="auto">
          <a:xfrm>
            <a:off x="3576010" y="3420854"/>
            <a:ext cx="228600" cy="246221"/>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latin typeface="+mn-lt"/>
                <a:ea typeface="+mn-ea"/>
              </a:rPr>
              <a:t>14</a:t>
            </a:r>
          </a:p>
        </p:txBody>
      </p:sp>
      <p:sp>
        <p:nvSpPr>
          <p:cNvPr id="51" name="Freeform 78"/>
          <p:cNvSpPr>
            <a:spLocks/>
          </p:cNvSpPr>
          <p:nvPr/>
        </p:nvSpPr>
        <p:spPr bwMode="auto">
          <a:xfrm>
            <a:off x="3704598" y="3868529"/>
            <a:ext cx="762000" cy="1905000"/>
          </a:xfrm>
          <a:custGeom>
            <a:avLst/>
            <a:gdLst>
              <a:gd name="T0" fmla="*/ 2147483647 w 480"/>
              <a:gd name="T1" fmla="*/ 0 h 1248"/>
              <a:gd name="T2" fmla="*/ 2147483647 w 480"/>
              <a:gd name="T3" fmla="*/ 2147483647 h 1248"/>
              <a:gd name="T4" fmla="*/ 0 w 480"/>
              <a:gd name="T5" fmla="*/ 2147483647 h 1248"/>
              <a:gd name="T6" fmla="*/ 0 60000 65536"/>
              <a:gd name="T7" fmla="*/ 0 60000 65536"/>
              <a:gd name="T8" fmla="*/ 0 60000 65536"/>
            </a:gdLst>
            <a:ahLst/>
            <a:cxnLst>
              <a:cxn ang="T6">
                <a:pos x="T0" y="T1"/>
              </a:cxn>
              <a:cxn ang="T7">
                <a:pos x="T2" y="T3"/>
              </a:cxn>
              <a:cxn ang="T8">
                <a:pos x="T4" y="T5"/>
              </a:cxn>
            </a:cxnLst>
            <a:rect l="0" t="0" r="r" b="b"/>
            <a:pathLst>
              <a:path w="480" h="1248">
                <a:moveTo>
                  <a:pt x="480" y="0"/>
                </a:moveTo>
                <a:cubicBezTo>
                  <a:pt x="472" y="232"/>
                  <a:pt x="464" y="464"/>
                  <a:pt x="384" y="672"/>
                </a:cubicBezTo>
                <a:cubicBezTo>
                  <a:pt x="304" y="880"/>
                  <a:pt x="152" y="1064"/>
                  <a:pt x="0" y="1248"/>
                </a:cubicBezTo>
              </a:path>
            </a:pathLst>
          </a:custGeom>
          <a:noFill/>
          <a:ln w="9525">
            <a:solidFill>
              <a:schemeClr val="tx1"/>
            </a:solidFill>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2" name="Freeform 79"/>
          <p:cNvSpPr>
            <a:spLocks/>
          </p:cNvSpPr>
          <p:nvPr/>
        </p:nvSpPr>
        <p:spPr bwMode="auto">
          <a:xfrm>
            <a:off x="3433135" y="4630529"/>
            <a:ext cx="342900" cy="1066800"/>
          </a:xfrm>
          <a:custGeom>
            <a:avLst/>
            <a:gdLst>
              <a:gd name="T0" fmla="*/ 2147483647 w 216"/>
              <a:gd name="T1" fmla="*/ 2147483647 h 672"/>
              <a:gd name="T2" fmla="*/ 2147483647 w 216"/>
              <a:gd name="T3" fmla="*/ 2147483647 h 672"/>
              <a:gd name="T4" fmla="*/ 0 w 216"/>
              <a:gd name="T5" fmla="*/ 0 h 672"/>
              <a:gd name="T6" fmla="*/ 0 60000 65536"/>
              <a:gd name="T7" fmla="*/ 0 60000 65536"/>
              <a:gd name="T8" fmla="*/ 0 60000 65536"/>
            </a:gdLst>
            <a:ahLst/>
            <a:cxnLst>
              <a:cxn ang="T6">
                <a:pos x="T0" y="T1"/>
              </a:cxn>
              <a:cxn ang="T7">
                <a:pos x="T2" y="T3"/>
              </a:cxn>
              <a:cxn ang="T8">
                <a:pos x="T4" y="T5"/>
              </a:cxn>
            </a:cxnLst>
            <a:rect l="0" t="0" r="r" b="b"/>
            <a:pathLst>
              <a:path w="216" h="672">
                <a:moveTo>
                  <a:pt x="144" y="672"/>
                </a:moveTo>
                <a:cubicBezTo>
                  <a:pt x="180" y="536"/>
                  <a:pt x="216" y="400"/>
                  <a:pt x="192" y="288"/>
                </a:cubicBezTo>
                <a:cubicBezTo>
                  <a:pt x="168" y="176"/>
                  <a:pt x="0" y="32"/>
                  <a:pt x="0" y="0"/>
                </a:cubicBezTo>
              </a:path>
            </a:pathLst>
          </a:custGeom>
          <a:noFill/>
          <a:ln w="9525"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3" name="Freeform 80"/>
          <p:cNvSpPr>
            <a:spLocks/>
          </p:cNvSpPr>
          <p:nvPr/>
        </p:nvSpPr>
        <p:spPr bwMode="auto">
          <a:xfrm>
            <a:off x="3509335" y="3944729"/>
            <a:ext cx="546100" cy="546100"/>
          </a:xfrm>
          <a:custGeom>
            <a:avLst/>
            <a:gdLst>
              <a:gd name="T0" fmla="*/ 0 w 344"/>
              <a:gd name="T1" fmla="*/ 2147483647 h 344"/>
              <a:gd name="T2" fmla="*/ 2147483647 w 344"/>
              <a:gd name="T3" fmla="*/ 2147483647 h 344"/>
              <a:gd name="T4" fmla="*/ 2147483647 w 344"/>
              <a:gd name="T5" fmla="*/ 0 h 344"/>
              <a:gd name="T6" fmla="*/ 0 60000 65536"/>
              <a:gd name="T7" fmla="*/ 0 60000 65536"/>
              <a:gd name="T8" fmla="*/ 0 60000 65536"/>
            </a:gdLst>
            <a:ahLst/>
            <a:cxnLst>
              <a:cxn ang="T6">
                <a:pos x="T0" y="T1"/>
              </a:cxn>
              <a:cxn ang="T7">
                <a:pos x="T2" y="T3"/>
              </a:cxn>
              <a:cxn ang="T8">
                <a:pos x="T4" y="T5"/>
              </a:cxn>
            </a:cxnLst>
            <a:rect l="0" t="0" r="r" b="b"/>
            <a:pathLst>
              <a:path w="344" h="344">
                <a:moveTo>
                  <a:pt x="0" y="336"/>
                </a:moveTo>
                <a:cubicBezTo>
                  <a:pt x="116" y="340"/>
                  <a:pt x="232" y="344"/>
                  <a:pt x="288" y="288"/>
                </a:cubicBezTo>
                <a:cubicBezTo>
                  <a:pt x="344" y="232"/>
                  <a:pt x="340" y="116"/>
                  <a:pt x="336" y="0"/>
                </a:cubicBezTo>
              </a:path>
            </a:pathLst>
          </a:custGeom>
          <a:noFill/>
          <a:ln w="9525"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4" name="Text Box 81"/>
          <p:cNvSpPr txBox="1">
            <a:spLocks noChangeArrowheads="1"/>
          </p:cNvSpPr>
          <p:nvPr/>
        </p:nvSpPr>
        <p:spPr bwMode="auto">
          <a:xfrm>
            <a:off x="6000123" y="5500479"/>
            <a:ext cx="793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600">
                <a:latin typeface="+mn-lt"/>
                <a:ea typeface="+mn-ea"/>
              </a:rPr>
              <a:t>图例：</a:t>
            </a:r>
          </a:p>
        </p:txBody>
      </p:sp>
      <p:grpSp>
        <p:nvGrpSpPr>
          <p:cNvPr id="55" name="组合 14"/>
          <p:cNvGrpSpPr>
            <a:grpSpLocks/>
          </p:cNvGrpSpPr>
          <p:nvPr/>
        </p:nvGrpSpPr>
        <p:grpSpPr bwMode="auto">
          <a:xfrm>
            <a:off x="6616073" y="3638342"/>
            <a:ext cx="800100" cy="1602111"/>
            <a:chOff x="4249271" y="271355"/>
            <a:chExt cx="800219" cy="1602593"/>
          </a:xfrm>
        </p:grpSpPr>
        <p:sp>
          <p:nvSpPr>
            <p:cNvPr id="56" name="矩形 55"/>
            <p:cNvSpPr/>
            <p:nvPr/>
          </p:nvSpPr>
          <p:spPr>
            <a:xfrm>
              <a:off x="4293728" y="831911"/>
              <a:ext cx="685902" cy="994074"/>
            </a:xfrm>
            <a:prstGeom prst="rect">
              <a:avLst/>
            </a:prstGeom>
            <a:solidFill>
              <a:srgbClr val="99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Text Box 73"/>
            <p:cNvSpPr txBox="1">
              <a:spLocks noChangeArrowheads="1"/>
            </p:cNvSpPr>
            <p:nvPr/>
          </p:nvSpPr>
          <p:spPr bwMode="auto">
            <a:xfrm>
              <a:off x="4310117" y="786715"/>
              <a:ext cx="304937" cy="1077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latin typeface="+mn-lt"/>
                  <a:ea typeface="+mn-ea"/>
                </a:rPr>
                <a:t>1</a:t>
              </a:r>
            </a:p>
            <a:p>
              <a:pPr algn="ctr" eaLnBrk="1" hangingPunct="1"/>
              <a:r>
                <a:rPr kumimoji="1" lang="en-US" altLang="zh-CN" sz="1600">
                  <a:latin typeface="+mn-lt"/>
                  <a:ea typeface="+mn-ea"/>
                </a:rPr>
                <a:t>2</a:t>
              </a:r>
            </a:p>
            <a:p>
              <a:pPr algn="ctr" eaLnBrk="1" hangingPunct="1"/>
              <a:r>
                <a:rPr kumimoji="1" lang="en-US" altLang="zh-CN" sz="1600">
                  <a:latin typeface="+mn-lt"/>
                  <a:ea typeface="+mn-ea"/>
                </a:rPr>
                <a:t>4</a:t>
              </a:r>
            </a:p>
            <a:p>
              <a:pPr algn="ctr" eaLnBrk="1" hangingPunct="1"/>
              <a:r>
                <a:rPr kumimoji="1" lang="en-US" altLang="zh-CN" sz="1600">
                  <a:latin typeface="+mn-lt"/>
                  <a:ea typeface="+mn-ea"/>
                </a:rPr>
                <a:t>8</a:t>
              </a:r>
              <a:endParaRPr kumimoji="1" lang="zh-CN" altLang="en-US" sz="1600">
                <a:latin typeface="+mn-lt"/>
                <a:ea typeface="+mn-ea"/>
              </a:endParaRPr>
            </a:p>
          </p:txBody>
        </p:sp>
        <p:sp>
          <p:nvSpPr>
            <p:cNvPr id="58" name="Text Box 73"/>
            <p:cNvSpPr txBox="1">
              <a:spLocks noChangeArrowheads="1"/>
            </p:cNvSpPr>
            <p:nvPr/>
          </p:nvSpPr>
          <p:spPr bwMode="auto">
            <a:xfrm>
              <a:off x="4249271" y="271355"/>
              <a:ext cx="8002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latin typeface="+mn-lt"/>
                  <a:ea typeface="+mn-ea"/>
                </a:rPr>
                <a:t>结点</a:t>
              </a:r>
              <a:r>
                <a:rPr kumimoji="1" lang="en-US" altLang="zh-CN" sz="1600">
                  <a:latin typeface="+mn-lt"/>
                  <a:ea typeface="+mn-ea"/>
                </a:rPr>
                <a:t>0</a:t>
              </a:r>
            </a:p>
            <a:p>
              <a:pPr algn="ctr" eaLnBrk="1" hangingPunct="1"/>
              <a:r>
                <a:rPr kumimoji="1" lang="zh-CN" altLang="en-US" sz="1600">
                  <a:latin typeface="+mn-lt"/>
                  <a:ea typeface="+mn-ea"/>
                </a:rPr>
                <a:t>索引表</a:t>
              </a:r>
            </a:p>
          </p:txBody>
        </p:sp>
        <p:sp>
          <p:nvSpPr>
            <p:cNvPr id="59" name="Text Box 73"/>
            <p:cNvSpPr txBox="1">
              <a:spLocks noChangeArrowheads="1"/>
            </p:cNvSpPr>
            <p:nvPr/>
          </p:nvSpPr>
          <p:spPr bwMode="auto">
            <a:xfrm>
              <a:off x="4622752" y="796406"/>
              <a:ext cx="425179" cy="1077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latin typeface="+mn-lt"/>
                  <a:ea typeface="+mn-ea"/>
                </a:rPr>
                <a:t>2</a:t>
              </a:r>
            </a:p>
            <a:p>
              <a:pPr algn="ctr" eaLnBrk="1" hangingPunct="1"/>
              <a:r>
                <a:rPr kumimoji="1" lang="en-US" altLang="zh-CN" sz="1600">
                  <a:latin typeface="+mn-lt"/>
                  <a:ea typeface="+mn-ea"/>
                </a:rPr>
                <a:t>2</a:t>
              </a:r>
            </a:p>
            <a:p>
              <a:pPr algn="ctr" eaLnBrk="1" hangingPunct="1"/>
              <a:r>
                <a:rPr kumimoji="1" lang="en-US" altLang="zh-CN" sz="1600">
                  <a:latin typeface="+mn-lt"/>
                  <a:ea typeface="+mn-ea"/>
                </a:rPr>
                <a:t>5</a:t>
              </a:r>
            </a:p>
            <a:p>
              <a:pPr algn="ctr" eaLnBrk="1" hangingPunct="1"/>
              <a:r>
                <a:rPr kumimoji="1" lang="en-US" altLang="zh-CN" sz="1600">
                  <a:latin typeface="+mn-lt"/>
                  <a:ea typeface="+mn-ea"/>
                </a:rPr>
                <a:t>10</a:t>
              </a:r>
              <a:endParaRPr kumimoji="1" lang="zh-CN" altLang="en-US" sz="1600">
                <a:latin typeface="+mn-lt"/>
                <a:ea typeface="+mn-ea"/>
              </a:endParaRPr>
            </a:p>
          </p:txBody>
        </p:sp>
        <p:cxnSp>
          <p:nvCxnSpPr>
            <p:cNvPr id="60" name="直接连接符 59"/>
            <p:cNvCxnSpPr/>
            <p:nvPr/>
          </p:nvCxnSpPr>
          <p:spPr>
            <a:xfrm flipH="1">
              <a:off x="4636679" y="831911"/>
              <a:ext cx="0" cy="994074"/>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直接连接符 60"/>
            <p:cNvCxnSpPr/>
            <p:nvPr/>
          </p:nvCxnSpPr>
          <p:spPr>
            <a:xfrm flipH="1">
              <a:off x="4308017" y="1081224"/>
              <a:ext cx="673200" cy="0"/>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p:cNvCxnSpPr/>
            <p:nvPr/>
          </p:nvCxnSpPr>
          <p:spPr>
            <a:xfrm flipH="1">
              <a:off x="4308017" y="1327360"/>
              <a:ext cx="674788" cy="0"/>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直接连接符 62"/>
            <p:cNvCxnSpPr/>
            <p:nvPr/>
          </p:nvCxnSpPr>
          <p:spPr>
            <a:xfrm flipH="1">
              <a:off x="4303254" y="1583025"/>
              <a:ext cx="673200" cy="0"/>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64" name="组合 70"/>
          <p:cNvGrpSpPr>
            <a:grpSpLocks/>
          </p:cNvGrpSpPr>
          <p:nvPr/>
        </p:nvGrpSpPr>
        <p:grpSpPr bwMode="auto">
          <a:xfrm>
            <a:off x="7454043" y="3635167"/>
            <a:ext cx="835486" cy="1602631"/>
            <a:chOff x="4231575" y="271355"/>
            <a:chExt cx="835610" cy="1601526"/>
          </a:xfrm>
        </p:grpSpPr>
        <p:sp>
          <p:nvSpPr>
            <p:cNvPr id="65" name="矩形 64"/>
            <p:cNvSpPr/>
            <p:nvPr/>
          </p:nvSpPr>
          <p:spPr>
            <a:xfrm>
              <a:off x="4293728" y="831355"/>
              <a:ext cx="685902" cy="994676"/>
            </a:xfrm>
            <a:prstGeom prst="rect">
              <a:avLst/>
            </a:prstGeom>
            <a:solidFill>
              <a:srgbClr val="99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Text Box 73"/>
            <p:cNvSpPr txBox="1">
              <a:spLocks noChangeArrowheads="1"/>
            </p:cNvSpPr>
            <p:nvPr/>
          </p:nvSpPr>
          <p:spPr bwMode="auto">
            <a:xfrm>
              <a:off x="4249996" y="786715"/>
              <a:ext cx="425179" cy="10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latin typeface="+mn-lt"/>
                  <a:ea typeface="+mn-ea"/>
                </a:rPr>
                <a:t>11</a:t>
              </a:r>
            </a:p>
            <a:p>
              <a:pPr algn="ctr" eaLnBrk="1" hangingPunct="1"/>
              <a:r>
                <a:rPr kumimoji="1" lang="en-US" altLang="zh-CN" sz="1600">
                  <a:latin typeface="+mn-lt"/>
                  <a:ea typeface="+mn-ea"/>
                </a:rPr>
                <a:t>12</a:t>
              </a:r>
            </a:p>
            <a:p>
              <a:pPr algn="ctr" eaLnBrk="1" hangingPunct="1"/>
              <a:r>
                <a:rPr kumimoji="1" lang="en-US" altLang="zh-CN" sz="1600">
                  <a:latin typeface="+mn-lt"/>
                  <a:ea typeface="+mn-ea"/>
                </a:rPr>
                <a:t>14</a:t>
              </a:r>
            </a:p>
            <a:p>
              <a:pPr algn="ctr" eaLnBrk="1" hangingPunct="1"/>
              <a:r>
                <a:rPr kumimoji="1" lang="en-US" altLang="zh-CN" sz="1600">
                  <a:latin typeface="+mn-lt"/>
                  <a:ea typeface="+mn-ea"/>
                </a:rPr>
                <a:t>2</a:t>
              </a:r>
              <a:endParaRPr kumimoji="1" lang="zh-CN" altLang="en-US" sz="1600">
                <a:latin typeface="+mn-lt"/>
                <a:ea typeface="+mn-ea"/>
              </a:endParaRPr>
            </a:p>
          </p:txBody>
        </p:sp>
        <p:sp>
          <p:nvSpPr>
            <p:cNvPr id="67" name="Text Box 73"/>
            <p:cNvSpPr txBox="1">
              <a:spLocks noChangeArrowheads="1"/>
            </p:cNvSpPr>
            <p:nvPr/>
          </p:nvSpPr>
          <p:spPr bwMode="auto">
            <a:xfrm>
              <a:off x="4231575" y="271355"/>
              <a:ext cx="835610" cy="584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latin typeface="+mn-lt"/>
                  <a:ea typeface="+mn-ea"/>
                </a:rPr>
                <a:t>结点</a:t>
              </a:r>
              <a:r>
                <a:rPr kumimoji="1" lang="en-US" altLang="zh-CN" sz="1600">
                  <a:latin typeface="+mn-lt"/>
                  <a:ea typeface="+mn-ea"/>
                </a:rPr>
                <a:t>10</a:t>
              </a:r>
            </a:p>
            <a:p>
              <a:pPr algn="ctr" eaLnBrk="1" hangingPunct="1"/>
              <a:r>
                <a:rPr kumimoji="1" lang="zh-CN" altLang="en-US" sz="1600">
                  <a:latin typeface="+mn-lt"/>
                  <a:ea typeface="+mn-ea"/>
                </a:rPr>
                <a:t>索引表</a:t>
              </a:r>
            </a:p>
          </p:txBody>
        </p:sp>
        <p:sp>
          <p:nvSpPr>
            <p:cNvPr id="68" name="Text Box 73"/>
            <p:cNvSpPr txBox="1">
              <a:spLocks noChangeArrowheads="1"/>
            </p:cNvSpPr>
            <p:nvPr/>
          </p:nvSpPr>
          <p:spPr bwMode="auto">
            <a:xfrm>
              <a:off x="4622751" y="796406"/>
              <a:ext cx="425179" cy="10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latin typeface="+mn-lt"/>
                  <a:ea typeface="+mn-ea"/>
                </a:rPr>
                <a:t>13</a:t>
              </a:r>
            </a:p>
            <a:p>
              <a:pPr algn="ctr" eaLnBrk="1" hangingPunct="1"/>
              <a:r>
                <a:rPr kumimoji="1" lang="en-US" altLang="zh-CN" sz="1600">
                  <a:latin typeface="+mn-lt"/>
                  <a:ea typeface="+mn-ea"/>
                </a:rPr>
                <a:t>13</a:t>
              </a:r>
            </a:p>
            <a:p>
              <a:pPr algn="ctr" eaLnBrk="1" hangingPunct="1"/>
              <a:r>
                <a:rPr kumimoji="1" lang="en-US" altLang="zh-CN" sz="1600">
                  <a:latin typeface="+mn-lt"/>
                  <a:ea typeface="+mn-ea"/>
                </a:rPr>
                <a:t>15</a:t>
              </a:r>
            </a:p>
            <a:p>
              <a:pPr algn="ctr" eaLnBrk="1" hangingPunct="1"/>
              <a:r>
                <a:rPr kumimoji="1" lang="en-US" altLang="zh-CN" sz="1600">
                  <a:latin typeface="+mn-lt"/>
                  <a:ea typeface="+mn-ea"/>
                </a:rPr>
                <a:t>2</a:t>
              </a:r>
              <a:endParaRPr kumimoji="1" lang="zh-CN" altLang="en-US" sz="1600">
                <a:latin typeface="+mn-lt"/>
                <a:ea typeface="+mn-ea"/>
              </a:endParaRPr>
            </a:p>
          </p:txBody>
        </p:sp>
        <p:cxnSp>
          <p:nvCxnSpPr>
            <p:cNvPr id="69" name="直接连接符 68"/>
            <p:cNvCxnSpPr/>
            <p:nvPr/>
          </p:nvCxnSpPr>
          <p:spPr>
            <a:xfrm flipH="1">
              <a:off x="4636679" y="831355"/>
              <a:ext cx="0" cy="994676"/>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0" name="直接连接符 69"/>
            <p:cNvCxnSpPr/>
            <p:nvPr/>
          </p:nvCxnSpPr>
          <p:spPr>
            <a:xfrm flipH="1">
              <a:off x="4308018" y="1080422"/>
              <a:ext cx="673200" cy="0"/>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p:cNvCxnSpPr/>
            <p:nvPr/>
          </p:nvCxnSpPr>
          <p:spPr>
            <a:xfrm flipH="1">
              <a:off x="4308018" y="1327901"/>
              <a:ext cx="674787" cy="0"/>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p:cNvCxnSpPr/>
            <p:nvPr/>
          </p:nvCxnSpPr>
          <p:spPr>
            <a:xfrm flipH="1">
              <a:off x="4303254" y="1583311"/>
              <a:ext cx="673200" cy="0"/>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73" name="组合 79"/>
          <p:cNvGrpSpPr>
            <a:grpSpLocks/>
          </p:cNvGrpSpPr>
          <p:nvPr/>
        </p:nvGrpSpPr>
        <p:grpSpPr bwMode="auto">
          <a:xfrm>
            <a:off x="8317643" y="3635167"/>
            <a:ext cx="835486" cy="1602631"/>
            <a:chOff x="4231575" y="271355"/>
            <a:chExt cx="835610" cy="1601526"/>
          </a:xfrm>
        </p:grpSpPr>
        <p:sp>
          <p:nvSpPr>
            <p:cNvPr id="74" name="矩形 73"/>
            <p:cNvSpPr/>
            <p:nvPr/>
          </p:nvSpPr>
          <p:spPr>
            <a:xfrm>
              <a:off x="4293728" y="831355"/>
              <a:ext cx="685902" cy="994676"/>
            </a:xfrm>
            <a:prstGeom prst="rect">
              <a:avLst/>
            </a:prstGeom>
            <a:solidFill>
              <a:srgbClr val="99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Text Box 73"/>
            <p:cNvSpPr txBox="1">
              <a:spLocks noChangeArrowheads="1"/>
            </p:cNvSpPr>
            <p:nvPr/>
          </p:nvSpPr>
          <p:spPr bwMode="auto">
            <a:xfrm>
              <a:off x="4249996" y="786715"/>
              <a:ext cx="425179" cy="10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latin typeface="+mn-lt"/>
                  <a:ea typeface="+mn-ea"/>
                </a:rPr>
                <a:t>14</a:t>
              </a:r>
            </a:p>
            <a:p>
              <a:pPr algn="ctr" eaLnBrk="1" hangingPunct="1"/>
              <a:r>
                <a:rPr kumimoji="1" lang="en-US" altLang="zh-CN" sz="1600">
                  <a:latin typeface="+mn-lt"/>
                  <a:ea typeface="+mn-ea"/>
                </a:rPr>
                <a:t>15</a:t>
              </a:r>
            </a:p>
            <a:p>
              <a:pPr algn="ctr" eaLnBrk="1" hangingPunct="1"/>
              <a:r>
                <a:rPr kumimoji="1" lang="en-US" altLang="zh-CN" sz="1600">
                  <a:latin typeface="+mn-lt"/>
                  <a:ea typeface="+mn-ea"/>
                </a:rPr>
                <a:t>1</a:t>
              </a:r>
            </a:p>
            <a:p>
              <a:pPr algn="ctr" eaLnBrk="1" hangingPunct="1"/>
              <a:r>
                <a:rPr kumimoji="1" lang="en-US" altLang="zh-CN" sz="1600">
                  <a:latin typeface="+mn-lt"/>
                  <a:ea typeface="+mn-ea"/>
                </a:rPr>
                <a:t>5</a:t>
              </a:r>
              <a:endParaRPr kumimoji="1" lang="zh-CN" altLang="en-US" sz="1600">
                <a:latin typeface="+mn-lt"/>
                <a:ea typeface="+mn-ea"/>
              </a:endParaRPr>
            </a:p>
          </p:txBody>
        </p:sp>
        <p:sp>
          <p:nvSpPr>
            <p:cNvPr id="76" name="Text Box 73"/>
            <p:cNvSpPr txBox="1">
              <a:spLocks noChangeArrowheads="1"/>
            </p:cNvSpPr>
            <p:nvPr/>
          </p:nvSpPr>
          <p:spPr bwMode="auto">
            <a:xfrm>
              <a:off x="4231575" y="271355"/>
              <a:ext cx="835610" cy="584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latin typeface="+mn-lt"/>
                  <a:ea typeface="+mn-ea"/>
                </a:rPr>
                <a:t>结点</a:t>
              </a:r>
              <a:r>
                <a:rPr kumimoji="1" lang="en-US" altLang="zh-CN" sz="1600">
                  <a:latin typeface="+mn-lt"/>
                  <a:ea typeface="+mn-ea"/>
                </a:rPr>
                <a:t>13</a:t>
              </a:r>
            </a:p>
            <a:p>
              <a:pPr algn="ctr" eaLnBrk="1" hangingPunct="1"/>
              <a:r>
                <a:rPr kumimoji="1" lang="zh-CN" altLang="en-US" sz="1600">
                  <a:latin typeface="+mn-lt"/>
                  <a:ea typeface="+mn-ea"/>
                </a:rPr>
                <a:t>索引表</a:t>
              </a:r>
            </a:p>
          </p:txBody>
        </p:sp>
        <p:sp>
          <p:nvSpPr>
            <p:cNvPr id="77" name="Text Box 73"/>
            <p:cNvSpPr txBox="1">
              <a:spLocks noChangeArrowheads="1"/>
            </p:cNvSpPr>
            <p:nvPr/>
          </p:nvSpPr>
          <p:spPr bwMode="auto">
            <a:xfrm>
              <a:off x="4622751" y="796406"/>
              <a:ext cx="425179" cy="10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latin typeface="+mn-lt"/>
                  <a:ea typeface="+mn-ea"/>
                </a:rPr>
                <a:t>15</a:t>
              </a:r>
            </a:p>
            <a:p>
              <a:pPr algn="ctr" eaLnBrk="1" hangingPunct="1"/>
              <a:r>
                <a:rPr kumimoji="1" lang="en-US" altLang="zh-CN" sz="1600" dirty="0">
                  <a:latin typeface="+mn-lt"/>
                  <a:ea typeface="+mn-ea"/>
                </a:rPr>
                <a:t>15</a:t>
              </a:r>
            </a:p>
            <a:p>
              <a:pPr algn="ctr" eaLnBrk="1" hangingPunct="1"/>
              <a:r>
                <a:rPr kumimoji="1" lang="en-US" altLang="zh-CN" sz="1600" dirty="0">
                  <a:latin typeface="+mn-lt"/>
                  <a:ea typeface="+mn-ea"/>
                </a:rPr>
                <a:t>2</a:t>
              </a:r>
            </a:p>
            <a:p>
              <a:pPr algn="ctr" eaLnBrk="1" hangingPunct="1"/>
              <a:r>
                <a:rPr kumimoji="1" lang="en-US" altLang="zh-CN" sz="1600" dirty="0">
                  <a:latin typeface="+mn-lt"/>
                  <a:ea typeface="+mn-ea"/>
                </a:rPr>
                <a:t>5</a:t>
              </a:r>
              <a:endParaRPr kumimoji="1" lang="zh-CN" altLang="en-US" sz="1600" dirty="0">
                <a:latin typeface="+mn-lt"/>
                <a:ea typeface="+mn-ea"/>
              </a:endParaRPr>
            </a:p>
          </p:txBody>
        </p:sp>
        <p:cxnSp>
          <p:nvCxnSpPr>
            <p:cNvPr id="78" name="直接连接符 77"/>
            <p:cNvCxnSpPr/>
            <p:nvPr/>
          </p:nvCxnSpPr>
          <p:spPr>
            <a:xfrm flipH="1">
              <a:off x="4636679" y="831355"/>
              <a:ext cx="0" cy="994676"/>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flipH="1">
              <a:off x="4308018" y="1080422"/>
              <a:ext cx="673200" cy="0"/>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flipH="1">
              <a:off x="4308018" y="1327901"/>
              <a:ext cx="674787" cy="0"/>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直接连接符 80"/>
            <p:cNvCxnSpPr/>
            <p:nvPr/>
          </p:nvCxnSpPr>
          <p:spPr>
            <a:xfrm flipH="1">
              <a:off x="4303254" y="1583311"/>
              <a:ext cx="673200" cy="0"/>
            </a:xfrm>
            <a:prstGeom prst="lin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82" name="弧形 81"/>
          <p:cNvSpPr/>
          <p:nvPr/>
        </p:nvSpPr>
        <p:spPr>
          <a:xfrm rot="10597959">
            <a:off x="4493585" y="3433554"/>
            <a:ext cx="512763" cy="381000"/>
          </a:xfrm>
          <a:prstGeom prst="arc">
            <a:avLst>
              <a:gd name="adj1" fmla="val 12571796"/>
              <a:gd name="adj2" fmla="val 0"/>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83" name="弧形 82"/>
          <p:cNvSpPr/>
          <p:nvPr/>
        </p:nvSpPr>
        <p:spPr>
          <a:xfrm rot="11929847">
            <a:off x="4472948" y="3277979"/>
            <a:ext cx="987425" cy="835025"/>
          </a:xfrm>
          <a:prstGeom prst="arc">
            <a:avLst>
              <a:gd name="adj1" fmla="val 11987163"/>
              <a:gd name="adj2" fmla="val 0"/>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84" name="弧形 83"/>
          <p:cNvSpPr/>
          <p:nvPr/>
        </p:nvSpPr>
        <p:spPr>
          <a:xfrm rot="11719489">
            <a:off x="4477969" y="2791479"/>
            <a:ext cx="2432916" cy="2149921"/>
          </a:xfrm>
          <a:prstGeom prst="arc">
            <a:avLst>
              <a:gd name="adj1" fmla="val 15227682"/>
              <a:gd name="adj2" fmla="val 21596126"/>
            </a:avLst>
          </a:prstGeom>
          <a:ln>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cxnSp>
        <p:nvCxnSpPr>
          <p:cNvPr id="85" name="直接连接符 84"/>
          <p:cNvCxnSpPr/>
          <p:nvPr/>
        </p:nvCxnSpPr>
        <p:spPr>
          <a:xfrm flipH="1">
            <a:off x="4461835" y="3633579"/>
            <a:ext cx="4763" cy="2484438"/>
          </a:xfrm>
          <a:prstGeom prst="line">
            <a:avLst/>
          </a:pr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Text Box 31"/>
          <p:cNvSpPr txBox="1">
            <a:spLocks noChangeArrowheads="1"/>
          </p:cNvSpPr>
          <p:nvPr/>
        </p:nvSpPr>
        <p:spPr bwMode="auto">
          <a:xfrm>
            <a:off x="4249110" y="3536742"/>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mn-lt"/>
                <a:ea typeface="+mn-ea"/>
              </a:rPr>
              <a:t>0</a:t>
            </a:r>
          </a:p>
        </p:txBody>
      </p:sp>
      <p:sp>
        <p:nvSpPr>
          <p:cNvPr id="87" name="Oval 32"/>
          <p:cNvSpPr>
            <a:spLocks noChangeArrowheads="1"/>
          </p:cNvSpPr>
          <p:nvPr/>
        </p:nvSpPr>
        <p:spPr bwMode="auto">
          <a:xfrm>
            <a:off x="4395160" y="3487529"/>
            <a:ext cx="152400" cy="152400"/>
          </a:xfrm>
          <a:prstGeom prst="ellipse">
            <a:avLst/>
          </a:prstGeom>
          <a:solidFill>
            <a:srgbClr val="00B0F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mn-lt"/>
              <a:ea typeface="+mn-ea"/>
            </a:endParaRPr>
          </a:p>
        </p:txBody>
      </p:sp>
    </p:spTree>
    <p:extLst>
      <p:ext uri="{BB962C8B-B14F-4D97-AF65-F5344CB8AC3E}">
        <p14:creationId xmlns:p14="http://schemas.microsoft.com/office/powerpoint/2010/main" val="393569607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588" y="1287321"/>
            <a:ext cx="12190412" cy="47795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588" y="1161166"/>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3"/>
          <p:cNvSpPr/>
          <p:nvPr/>
        </p:nvSpPr>
        <p:spPr>
          <a:xfrm>
            <a:off x="-41951" y="6066867"/>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62" name="组合 61"/>
          <p:cNvGrpSpPr/>
          <p:nvPr/>
        </p:nvGrpSpPr>
        <p:grpSpPr>
          <a:xfrm>
            <a:off x="9909038" y="5476897"/>
            <a:ext cx="1877787" cy="1129564"/>
            <a:chOff x="9675584" y="5175723"/>
            <a:chExt cx="1877787" cy="1129564"/>
          </a:xfrm>
        </p:grpSpPr>
        <p:sp>
          <p:nvSpPr>
            <p:cNvPr id="63" name="矩形 62"/>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6018" name="Rectangle 2"/>
          <p:cNvSpPr>
            <a:spLocks noGrp="1" noChangeArrowheads="1"/>
          </p:cNvSpPr>
          <p:nvPr>
            <p:ph type="title"/>
          </p:nvPr>
        </p:nvSpPr>
        <p:spPr/>
        <p:txBody>
          <a:bodyPr/>
          <a:lstStyle/>
          <a:p>
            <a:pPr hangingPunct="0"/>
            <a:r>
              <a:rPr lang="zh-CN" altLang="en-US" dirty="0" smtClean="0"/>
              <a:t>案例：</a:t>
            </a:r>
            <a:r>
              <a:rPr lang="en-US" altLang="zh-CN" dirty="0" err="1" smtClean="0"/>
              <a:t>BitTorrent</a:t>
            </a:r>
            <a:r>
              <a:rPr lang="en-US" altLang="zh-CN" dirty="0" smtClean="0"/>
              <a:t> </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Rectangle 3"/>
          <p:cNvSpPr txBox="1">
            <a:spLocks noChangeArrowheads="1"/>
          </p:cNvSpPr>
          <p:nvPr/>
        </p:nvSpPr>
        <p:spPr bwMode="auto">
          <a:xfrm>
            <a:off x="532963" y="1963265"/>
            <a:ext cx="4988933" cy="42291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8" indent="-342908" defTabSz="914423">
              <a:lnSpc>
                <a:spcPct val="150000"/>
              </a:lnSpc>
              <a:spcBef>
                <a:spcPct val="20000"/>
              </a:spcBef>
              <a:buClr>
                <a:schemeClr val="folHlink"/>
              </a:buClr>
              <a:buSzPct val="60000"/>
              <a:buFont typeface="Wingdings" pitchFamily="2" charset="2"/>
              <a:buChar char="n"/>
              <a:defRPr/>
            </a:pPr>
            <a:r>
              <a:rPr lang="en-US" altLang="zh-CN" sz="2400" kern="0" dirty="0">
                <a:solidFill>
                  <a:schemeClr val="tx1">
                    <a:lumMod val="65000"/>
                    <a:lumOff val="35000"/>
                  </a:schemeClr>
                </a:solidFill>
                <a:latin typeface="+mn-lt"/>
                <a:ea typeface="+mn-ea"/>
              </a:rPr>
              <a:t>“.torrent”</a:t>
            </a:r>
            <a:r>
              <a:rPr lang="zh-CN" altLang="en-US" sz="2400" kern="0" dirty="0">
                <a:solidFill>
                  <a:schemeClr val="tx1">
                    <a:lumMod val="65000"/>
                    <a:lumOff val="35000"/>
                  </a:schemeClr>
                </a:solidFill>
                <a:latin typeface="+mn-lt"/>
                <a:ea typeface="+mn-ea"/>
              </a:rPr>
              <a:t>种子文件中包含追踪器</a:t>
            </a:r>
            <a:r>
              <a:rPr lang="en-US" altLang="zh-CN" sz="2400" kern="0" dirty="0">
                <a:solidFill>
                  <a:schemeClr val="tx1">
                    <a:lumMod val="65000"/>
                    <a:lumOff val="35000"/>
                  </a:schemeClr>
                </a:solidFill>
                <a:latin typeface="+mn-lt"/>
                <a:ea typeface="+mn-ea"/>
              </a:rPr>
              <a:t>(</a:t>
            </a:r>
            <a:r>
              <a:rPr lang="en-US" altLang="zh-CN" sz="2400" kern="0" dirty="0" err="1">
                <a:solidFill>
                  <a:schemeClr val="tx1">
                    <a:lumMod val="65000"/>
                    <a:lumOff val="35000"/>
                  </a:schemeClr>
                </a:solidFill>
                <a:latin typeface="+mn-lt"/>
                <a:ea typeface="+mn-ea"/>
              </a:rPr>
              <a:t>tracket</a:t>
            </a:r>
            <a:r>
              <a:rPr lang="en-US" altLang="zh-CN" sz="2400" kern="0" dirty="0">
                <a:solidFill>
                  <a:schemeClr val="tx1">
                    <a:lumMod val="65000"/>
                    <a:lumOff val="35000"/>
                  </a:schemeClr>
                </a:solidFill>
                <a:latin typeface="+mn-lt"/>
                <a:ea typeface="+mn-ea"/>
              </a:rPr>
              <a:t>) </a:t>
            </a:r>
            <a:r>
              <a:rPr lang="zh-CN" altLang="en-US" sz="2400" kern="0" dirty="0">
                <a:solidFill>
                  <a:schemeClr val="tx1">
                    <a:lumMod val="65000"/>
                    <a:lumOff val="35000"/>
                  </a:schemeClr>
                </a:solidFill>
                <a:latin typeface="+mn-lt"/>
                <a:ea typeface="+mn-ea"/>
              </a:rPr>
              <a:t>（因特网上有很多追踪器）的地址</a:t>
            </a:r>
          </a:p>
          <a:p>
            <a:pPr marL="342908" indent="-342908" defTabSz="914423">
              <a:lnSpc>
                <a:spcPct val="150000"/>
              </a:lnSpc>
              <a:spcBef>
                <a:spcPct val="20000"/>
              </a:spcBef>
              <a:buClr>
                <a:schemeClr val="folHlink"/>
              </a:buClr>
              <a:buSzPct val="60000"/>
              <a:buFont typeface="Wingdings" pitchFamily="2" charset="2"/>
              <a:buChar char="n"/>
              <a:defRPr/>
            </a:pPr>
            <a:endParaRPr lang="en-US" altLang="zh-CN" sz="2400" kern="0" dirty="0" smtClean="0">
              <a:solidFill>
                <a:schemeClr val="tx1">
                  <a:lumMod val="65000"/>
                  <a:lumOff val="35000"/>
                </a:schemeClr>
              </a:solidFill>
              <a:latin typeface="+mn-lt"/>
              <a:ea typeface="+mn-ea"/>
            </a:endParaRPr>
          </a:p>
          <a:p>
            <a:pPr marL="342908" indent="-342908" defTabSz="914423">
              <a:lnSpc>
                <a:spcPct val="150000"/>
              </a:lnSpc>
              <a:spcBef>
                <a:spcPct val="20000"/>
              </a:spcBef>
              <a:buClr>
                <a:schemeClr val="folHlink"/>
              </a:buClr>
              <a:buSzPct val="60000"/>
              <a:buFont typeface="Wingdings" pitchFamily="2" charset="2"/>
              <a:buChar char="n"/>
              <a:defRPr/>
            </a:pPr>
            <a:r>
              <a:rPr lang="zh-CN" altLang="en-US" sz="2400" kern="0" dirty="0" smtClean="0">
                <a:solidFill>
                  <a:schemeClr val="tx1">
                    <a:lumMod val="65000"/>
                    <a:lumOff val="35000"/>
                  </a:schemeClr>
                </a:solidFill>
                <a:latin typeface="+mn-lt"/>
                <a:ea typeface="+mn-ea"/>
              </a:rPr>
              <a:t>追</a:t>
            </a:r>
            <a:r>
              <a:rPr lang="zh-CN" altLang="en-US" sz="2400" kern="0" dirty="0">
                <a:solidFill>
                  <a:schemeClr val="tx1">
                    <a:lumMod val="65000"/>
                    <a:lumOff val="35000"/>
                  </a:schemeClr>
                </a:solidFill>
                <a:latin typeface="+mn-lt"/>
                <a:ea typeface="+mn-ea"/>
              </a:rPr>
              <a:t>踪器负责维护参与一个特定文件分发的所有对等方的信息。 </a:t>
            </a:r>
          </a:p>
        </p:txBody>
      </p:sp>
      <p:sp>
        <p:nvSpPr>
          <p:cNvPr id="10" name="Text Box 201"/>
          <p:cNvSpPr txBox="1">
            <a:spLocks noChangeArrowheads="1"/>
          </p:cNvSpPr>
          <p:nvPr/>
        </p:nvSpPr>
        <p:spPr bwMode="auto">
          <a:xfrm>
            <a:off x="6140768" y="4558262"/>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chemeClr val="tx1">
                    <a:lumMod val="65000"/>
                    <a:lumOff val="35000"/>
                  </a:schemeClr>
                </a:solidFill>
                <a:latin typeface="+mn-lt"/>
                <a:ea typeface="+mn-ea"/>
              </a:rPr>
              <a:t>交换块</a:t>
            </a:r>
          </a:p>
        </p:txBody>
      </p:sp>
      <p:sp>
        <p:nvSpPr>
          <p:cNvPr id="16" name="Line 229"/>
          <p:cNvSpPr>
            <a:spLocks noChangeShapeType="1"/>
          </p:cNvSpPr>
          <p:nvPr/>
        </p:nvSpPr>
        <p:spPr bwMode="auto">
          <a:xfrm>
            <a:off x="6718647" y="4177262"/>
            <a:ext cx="609600" cy="762000"/>
          </a:xfrm>
          <a:prstGeom prst="line">
            <a:avLst/>
          </a:prstGeom>
          <a:noFill/>
          <a:ln w="9525">
            <a:solidFill>
              <a:schemeClr val="accent5">
                <a:lumMod val="50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17" name="Line 230"/>
          <p:cNvSpPr>
            <a:spLocks noChangeShapeType="1"/>
          </p:cNvSpPr>
          <p:nvPr/>
        </p:nvSpPr>
        <p:spPr bwMode="auto">
          <a:xfrm flipV="1">
            <a:off x="7861647" y="4101062"/>
            <a:ext cx="2438400" cy="838200"/>
          </a:xfrm>
          <a:prstGeom prst="line">
            <a:avLst/>
          </a:prstGeom>
          <a:noFill/>
          <a:ln w="9525">
            <a:solidFill>
              <a:schemeClr val="accent5">
                <a:lumMod val="50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18" name="Line 231"/>
          <p:cNvSpPr>
            <a:spLocks noChangeShapeType="1"/>
          </p:cNvSpPr>
          <p:nvPr/>
        </p:nvSpPr>
        <p:spPr bwMode="auto">
          <a:xfrm>
            <a:off x="6947247" y="3948662"/>
            <a:ext cx="3352800" cy="0"/>
          </a:xfrm>
          <a:prstGeom prst="line">
            <a:avLst/>
          </a:prstGeom>
          <a:noFill/>
          <a:ln w="9525">
            <a:solidFill>
              <a:schemeClr val="accent5">
                <a:lumMod val="50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19" name="Line 232"/>
          <p:cNvSpPr>
            <a:spLocks noChangeShapeType="1"/>
          </p:cNvSpPr>
          <p:nvPr/>
        </p:nvSpPr>
        <p:spPr bwMode="auto">
          <a:xfrm flipH="1">
            <a:off x="9309447" y="3110462"/>
            <a:ext cx="990600" cy="1981200"/>
          </a:xfrm>
          <a:prstGeom prst="line">
            <a:avLst/>
          </a:prstGeom>
          <a:noFill/>
          <a:ln w="9525">
            <a:solidFill>
              <a:schemeClr val="accent5">
                <a:lumMod val="50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20" name="Line 233"/>
          <p:cNvSpPr>
            <a:spLocks noChangeShapeType="1"/>
          </p:cNvSpPr>
          <p:nvPr/>
        </p:nvSpPr>
        <p:spPr bwMode="auto">
          <a:xfrm flipH="1">
            <a:off x="9538047" y="4405862"/>
            <a:ext cx="990600" cy="990600"/>
          </a:xfrm>
          <a:prstGeom prst="line">
            <a:avLst/>
          </a:prstGeom>
          <a:noFill/>
          <a:ln w="9525">
            <a:solidFill>
              <a:schemeClr val="accent5">
                <a:lumMod val="50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21" name="Line 234"/>
          <p:cNvSpPr>
            <a:spLocks noChangeShapeType="1"/>
          </p:cNvSpPr>
          <p:nvPr/>
        </p:nvSpPr>
        <p:spPr bwMode="auto">
          <a:xfrm>
            <a:off x="6947247" y="4101062"/>
            <a:ext cx="2057400" cy="1143000"/>
          </a:xfrm>
          <a:prstGeom prst="line">
            <a:avLst/>
          </a:prstGeom>
          <a:noFill/>
          <a:ln w="9525">
            <a:solidFill>
              <a:schemeClr val="accent5">
                <a:lumMod val="50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22" name="Line 235"/>
          <p:cNvSpPr>
            <a:spLocks noChangeShapeType="1"/>
          </p:cNvSpPr>
          <p:nvPr/>
        </p:nvSpPr>
        <p:spPr bwMode="auto">
          <a:xfrm flipH="1">
            <a:off x="7709247" y="2881862"/>
            <a:ext cx="2590800" cy="1981200"/>
          </a:xfrm>
          <a:prstGeom prst="line">
            <a:avLst/>
          </a:prstGeom>
          <a:noFill/>
          <a:ln w="9525">
            <a:solidFill>
              <a:schemeClr val="accent5">
                <a:lumMod val="50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23" name="Line 236"/>
          <p:cNvSpPr>
            <a:spLocks noChangeShapeType="1"/>
          </p:cNvSpPr>
          <p:nvPr/>
        </p:nvSpPr>
        <p:spPr bwMode="auto">
          <a:xfrm flipH="1">
            <a:off x="6871047" y="2805662"/>
            <a:ext cx="1600200" cy="990600"/>
          </a:xfrm>
          <a:prstGeom prst="line">
            <a:avLst/>
          </a:prstGeom>
          <a:noFill/>
          <a:ln w="9525">
            <a:solidFill>
              <a:schemeClr val="accent5">
                <a:lumMod val="50000"/>
              </a:schemeClr>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24" name="Text Box 237"/>
          <p:cNvSpPr txBox="1">
            <a:spLocks noChangeArrowheads="1"/>
          </p:cNvSpPr>
          <p:nvPr/>
        </p:nvSpPr>
        <p:spPr bwMode="auto">
          <a:xfrm>
            <a:off x="8428773" y="1329790"/>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chemeClr val="tx1">
                    <a:lumMod val="65000"/>
                    <a:lumOff val="35000"/>
                  </a:schemeClr>
                </a:solidFill>
                <a:latin typeface="+mn-lt"/>
                <a:ea typeface="+mn-ea"/>
              </a:rPr>
              <a:t>追踪器</a:t>
            </a:r>
          </a:p>
        </p:txBody>
      </p:sp>
      <p:sp>
        <p:nvSpPr>
          <p:cNvPr id="25" name="Text Box 238"/>
          <p:cNvSpPr txBox="1">
            <a:spLocks noChangeArrowheads="1"/>
          </p:cNvSpPr>
          <p:nvPr/>
        </p:nvSpPr>
        <p:spPr bwMode="auto">
          <a:xfrm>
            <a:off x="10301303" y="21488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chemeClr val="tx1">
                    <a:lumMod val="65000"/>
                    <a:lumOff val="35000"/>
                  </a:schemeClr>
                </a:solidFill>
                <a:latin typeface="+mn-lt"/>
                <a:ea typeface="+mn-ea"/>
              </a:rPr>
              <a:t>对等方</a:t>
            </a:r>
          </a:p>
        </p:txBody>
      </p:sp>
      <p:sp>
        <p:nvSpPr>
          <p:cNvPr id="26" name="Text Box 239"/>
          <p:cNvSpPr txBox="1">
            <a:spLocks noChangeArrowheads="1"/>
          </p:cNvSpPr>
          <p:nvPr/>
        </p:nvSpPr>
        <p:spPr bwMode="auto">
          <a:xfrm rot="19759185">
            <a:off x="6676677" y="2604119"/>
            <a:ext cx="165349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dirty="0">
                <a:solidFill>
                  <a:schemeClr val="tx1">
                    <a:lumMod val="65000"/>
                    <a:lumOff val="35000"/>
                  </a:schemeClr>
                </a:solidFill>
                <a:latin typeface="+mn-lt"/>
                <a:ea typeface="+mn-ea"/>
              </a:rPr>
              <a:t>注册并获得对等方列表</a:t>
            </a:r>
          </a:p>
        </p:txBody>
      </p:sp>
      <p:sp>
        <p:nvSpPr>
          <p:cNvPr id="27" name="Line 240"/>
          <p:cNvSpPr>
            <a:spLocks noChangeShapeType="1"/>
          </p:cNvSpPr>
          <p:nvPr/>
        </p:nvSpPr>
        <p:spPr bwMode="auto">
          <a:xfrm flipH="1">
            <a:off x="7633047" y="2958062"/>
            <a:ext cx="990600" cy="1828800"/>
          </a:xfrm>
          <a:prstGeom prst="line">
            <a:avLst/>
          </a:prstGeom>
          <a:noFill/>
          <a:ln w="9525">
            <a:solidFill>
              <a:schemeClr val="accent5">
                <a:lumMod val="50000"/>
              </a:schemeClr>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28" name="Line 241"/>
          <p:cNvSpPr>
            <a:spLocks noChangeShapeType="1"/>
          </p:cNvSpPr>
          <p:nvPr/>
        </p:nvSpPr>
        <p:spPr bwMode="auto">
          <a:xfrm>
            <a:off x="8776047" y="2958062"/>
            <a:ext cx="457200" cy="2209800"/>
          </a:xfrm>
          <a:prstGeom prst="line">
            <a:avLst/>
          </a:prstGeom>
          <a:noFill/>
          <a:ln w="9525">
            <a:solidFill>
              <a:schemeClr val="accent5">
                <a:lumMod val="50000"/>
              </a:schemeClr>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29" name="Line 242"/>
          <p:cNvSpPr>
            <a:spLocks noChangeShapeType="1"/>
          </p:cNvSpPr>
          <p:nvPr/>
        </p:nvSpPr>
        <p:spPr bwMode="auto">
          <a:xfrm>
            <a:off x="9004647" y="2958062"/>
            <a:ext cx="1295400" cy="914400"/>
          </a:xfrm>
          <a:prstGeom prst="line">
            <a:avLst/>
          </a:prstGeom>
          <a:noFill/>
          <a:ln w="9525">
            <a:solidFill>
              <a:schemeClr val="accent5">
                <a:lumMod val="50000"/>
              </a:schemeClr>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30" name="Line 243"/>
          <p:cNvSpPr>
            <a:spLocks noChangeShapeType="1"/>
          </p:cNvSpPr>
          <p:nvPr/>
        </p:nvSpPr>
        <p:spPr bwMode="auto">
          <a:xfrm flipV="1">
            <a:off x="9157047" y="2805662"/>
            <a:ext cx="1219200" cy="0"/>
          </a:xfrm>
          <a:prstGeom prst="line">
            <a:avLst/>
          </a:prstGeom>
          <a:noFill/>
          <a:ln w="9525">
            <a:solidFill>
              <a:schemeClr val="accent5">
                <a:lumMod val="50000"/>
              </a:schemeClr>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grpSp>
        <p:nvGrpSpPr>
          <p:cNvPr id="31" name="组合 30"/>
          <p:cNvGrpSpPr/>
          <p:nvPr/>
        </p:nvGrpSpPr>
        <p:grpSpPr>
          <a:xfrm>
            <a:off x="6058868" y="3639825"/>
            <a:ext cx="786158" cy="499337"/>
            <a:chOff x="5173662" y="745331"/>
            <a:chExt cx="1679575" cy="1066800"/>
          </a:xfrm>
        </p:grpSpPr>
        <p:sp>
          <p:nvSpPr>
            <p:cNvPr id="3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grpSp>
        <p:nvGrpSpPr>
          <p:cNvPr id="36" name="组合 35"/>
          <p:cNvGrpSpPr/>
          <p:nvPr/>
        </p:nvGrpSpPr>
        <p:grpSpPr>
          <a:xfrm>
            <a:off x="7068531" y="4977362"/>
            <a:ext cx="786158" cy="499337"/>
            <a:chOff x="5173662" y="745331"/>
            <a:chExt cx="1679575" cy="1066800"/>
          </a:xfrm>
        </p:grpSpPr>
        <p:sp>
          <p:nvSpPr>
            <p:cNvPr id="3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3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4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grpSp>
        <p:nvGrpSpPr>
          <p:cNvPr id="41" name="组合 40"/>
          <p:cNvGrpSpPr/>
          <p:nvPr/>
        </p:nvGrpSpPr>
        <p:grpSpPr>
          <a:xfrm>
            <a:off x="8691091" y="5325582"/>
            <a:ext cx="786158" cy="499337"/>
            <a:chOff x="5173662" y="745331"/>
            <a:chExt cx="1679575" cy="1066800"/>
          </a:xfrm>
        </p:grpSpPr>
        <p:sp>
          <p:nvSpPr>
            <p:cNvPr id="4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4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4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4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grpSp>
        <p:nvGrpSpPr>
          <p:cNvPr id="46" name="组合 45"/>
          <p:cNvGrpSpPr/>
          <p:nvPr/>
        </p:nvGrpSpPr>
        <p:grpSpPr>
          <a:xfrm>
            <a:off x="10376247" y="3863293"/>
            <a:ext cx="786158" cy="499337"/>
            <a:chOff x="5173662" y="745331"/>
            <a:chExt cx="1679575" cy="1066800"/>
          </a:xfrm>
        </p:grpSpPr>
        <p:sp>
          <p:nvSpPr>
            <p:cNvPr id="4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4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4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5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grpSp>
        <p:nvGrpSpPr>
          <p:cNvPr id="51" name="组合 50"/>
          <p:cNvGrpSpPr/>
          <p:nvPr/>
        </p:nvGrpSpPr>
        <p:grpSpPr>
          <a:xfrm>
            <a:off x="10402096" y="2532813"/>
            <a:ext cx="786158" cy="499337"/>
            <a:chOff x="5173662" y="745331"/>
            <a:chExt cx="1679575" cy="1066800"/>
          </a:xfrm>
        </p:grpSpPr>
        <p:sp>
          <p:nvSpPr>
            <p:cNvPr id="5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5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5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5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137" y="1706961"/>
            <a:ext cx="763578" cy="126353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2941656"/>
            <a:ext cx="12198350" cy="3917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权威域名服务器和管辖区</a:t>
            </a:r>
          </a:p>
        </p:txBody>
      </p:sp>
      <p:sp>
        <p:nvSpPr>
          <p:cNvPr id="53" name="矩形 52"/>
          <p:cNvSpPr/>
          <p:nvPr/>
        </p:nvSpPr>
        <p:spPr>
          <a:xfrm flipV="1">
            <a:off x="3078739" y="2894796"/>
            <a:ext cx="9106408" cy="75600"/>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1" y="2611065"/>
            <a:ext cx="3127773" cy="52990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4962" name="Rectangle 2"/>
          <p:cNvSpPr>
            <a:spLocks noGrp="1" noChangeArrowheads="1"/>
          </p:cNvSpPr>
          <p:nvPr>
            <p:ph type="title"/>
          </p:nvPr>
        </p:nvSpPr>
        <p:spPr/>
        <p:txBody>
          <a:bodyPr/>
          <a:lstStyle/>
          <a:p>
            <a:r>
              <a:rPr lang="en-US" altLang="zh-CN" dirty="0" smtClean="0"/>
              <a:t>6.2.3  </a:t>
            </a:r>
            <a:r>
              <a:rPr lang="zh-CN" altLang="en-US" dirty="0"/>
              <a:t>域名服务器 </a:t>
            </a:r>
          </a:p>
        </p:txBody>
      </p:sp>
      <p:sp>
        <p:nvSpPr>
          <p:cNvPr id="1064963" name="Rectangle 3"/>
          <p:cNvSpPr>
            <a:spLocks noGrp="1" noChangeArrowheads="1"/>
          </p:cNvSpPr>
          <p:nvPr>
            <p:ph idx="1"/>
          </p:nvPr>
        </p:nvSpPr>
        <p:spPr/>
        <p:txBody>
          <a:bodyPr>
            <a:normAutofit/>
          </a:bodyPr>
          <a:lstStyle/>
          <a:p>
            <a:pPr eaLnBrk="1" hangingPunct="1">
              <a:lnSpc>
                <a:spcPct val="100000"/>
              </a:lnSpc>
            </a:pPr>
            <a:r>
              <a:rPr lang="zh-CN" altLang="en-US" sz="1800" dirty="0"/>
              <a:t>域名服务器实现域名和</a:t>
            </a:r>
            <a:r>
              <a:rPr lang="en-US" altLang="zh-CN" sz="1800" dirty="0"/>
              <a:t>IP</a:t>
            </a:r>
            <a:r>
              <a:rPr lang="zh-CN" altLang="en-US" sz="1800" dirty="0"/>
              <a:t>地址之间映射</a:t>
            </a:r>
          </a:p>
          <a:p>
            <a:pPr eaLnBrk="1" hangingPunct="1">
              <a:lnSpc>
                <a:spcPct val="100000"/>
              </a:lnSpc>
            </a:pPr>
            <a:r>
              <a:rPr lang="zh-CN" altLang="en-US" sz="1800" dirty="0"/>
              <a:t>一个服务器所负责管辖的（或有权限的）范围叫做</a:t>
            </a:r>
            <a:r>
              <a:rPr lang="zh-CN" altLang="en-US" sz="1800" dirty="0">
                <a:solidFill>
                  <a:srgbClr val="800000"/>
                </a:solidFill>
              </a:rPr>
              <a:t>区</a:t>
            </a:r>
            <a:r>
              <a:rPr lang="en-US" altLang="zh-CN" sz="1800" dirty="0"/>
              <a:t>(zone)</a:t>
            </a:r>
            <a:r>
              <a:rPr lang="zh-CN" altLang="en-US" sz="1800" dirty="0"/>
              <a:t>。</a:t>
            </a:r>
          </a:p>
          <a:p>
            <a:pPr eaLnBrk="1" hangingPunct="1">
              <a:lnSpc>
                <a:spcPct val="100000"/>
              </a:lnSpc>
            </a:pPr>
            <a:r>
              <a:rPr lang="zh-CN" altLang="en-US" sz="1800" dirty="0"/>
              <a:t>每一个区设置相应的</a:t>
            </a:r>
            <a:r>
              <a:rPr lang="zh-CN" altLang="en-US" sz="1800" dirty="0">
                <a:solidFill>
                  <a:srgbClr val="800000"/>
                </a:solidFill>
              </a:rPr>
              <a:t>权威域名服务器</a:t>
            </a:r>
            <a:r>
              <a:rPr lang="zh-CN" altLang="en-US" sz="1800" dirty="0"/>
              <a:t>，用来保存该区中的所有主机的域名到</a:t>
            </a:r>
            <a:r>
              <a:rPr lang="en-US" altLang="zh-CN" sz="1800" dirty="0"/>
              <a:t>IP</a:t>
            </a:r>
            <a:r>
              <a:rPr lang="zh-CN" altLang="en-US" sz="1800" dirty="0"/>
              <a:t>地址的映射。</a:t>
            </a:r>
          </a:p>
          <a:p>
            <a:pPr eaLnBrk="1" hangingPunct="1">
              <a:lnSpc>
                <a:spcPct val="100000"/>
              </a:lnSpc>
            </a:pPr>
            <a:r>
              <a:rPr lang="en-US" altLang="zh-CN" sz="1800" dirty="0"/>
              <a:t>DNS </a:t>
            </a:r>
            <a:r>
              <a:rPr lang="zh-CN" altLang="en-US" sz="1800" dirty="0"/>
              <a:t>服务器的管辖范围不是以“域”为单位，而是以“区”为单位。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1670050" y="3212976"/>
            <a:ext cx="8751888" cy="3384676"/>
            <a:chOff x="1670050" y="2492375"/>
            <a:chExt cx="8751888" cy="4105277"/>
          </a:xfrm>
        </p:grpSpPr>
        <p:sp>
          <p:nvSpPr>
            <p:cNvPr id="7" name="AutoShape 4"/>
            <p:cNvSpPr>
              <a:spLocks noChangeArrowheads="1"/>
            </p:cNvSpPr>
            <p:nvPr/>
          </p:nvSpPr>
          <p:spPr bwMode="auto">
            <a:xfrm>
              <a:off x="1670050" y="3400427"/>
              <a:ext cx="8751888" cy="3197225"/>
            </a:xfrm>
            <a:prstGeom prst="roundRect">
              <a:avLst>
                <a:gd name="adj" fmla="val 9319"/>
              </a:avLst>
            </a:prstGeom>
            <a:solidFill>
              <a:srgbClr val="CCECFF"/>
            </a:solidFill>
            <a:ln w="28575">
              <a:solidFill>
                <a:srgbClr val="333399"/>
              </a:solidFill>
              <a:prstDash val="dash"/>
              <a:round/>
              <a:headEnd/>
              <a:tailEnd/>
            </a:ln>
            <a:effectLst/>
          </p:spPr>
          <p:txBody>
            <a:bodyPr wrap="none" anchor="ctr"/>
            <a:lstStyle/>
            <a:p>
              <a:endParaRPr lang="zh-CN" altLang="en-US" sz="2000">
                <a:latin typeface="+mn-lt"/>
                <a:ea typeface="+mn-ea"/>
              </a:endParaRPr>
            </a:p>
          </p:txBody>
        </p:sp>
        <p:sp>
          <p:nvSpPr>
            <p:cNvPr id="8" name="AutoShape 5"/>
            <p:cNvSpPr>
              <a:spLocks noChangeArrowheads="1"/>
            </p:cNvSpPr>
            <p:nvPr/>
          </p:nvSpPr>
          <p:spPr bwMode="auto">
            <a:xfrm>
              <a:off x="4248151" y="3614738"/>
              <a:ext cx="1695450" cy="2806700"/>
            </a:xfrm>
            <a:prstGeom prst="roundRect">
              <a:avLst>
                <a:gd name="adj" fmla="val 9412"/>
              </a:avLst>
            </a:prstGeom>
            <a:solidFill>
              <a:srgbClr val="FFCCFF"/>
            </a:solidFill>
            <a:ln w="6350">
              <a:solidFill>
                <a:srgbClr val="333399"/>
              </a:solidFill>
              <a:round/>
              <a:headEnd/>
              <a:tailEnd/>
            </a:ln>
            <a:effectLst/>
          </p:spPr>
          <p:txBody>
            <a:bodyPr wrap="none" anchor="ctr"/>
            <a:lstStyle/>
            <a:p>
              <a:endParaRPr lang="zh-CN" altLang="en-US" sz="2000">
                <a:latin typeface="+mn-lt"/>
                <a:ea typeface="+mn-ea"/>
              </a:endParaRPr>
            </a:p>
          </p:txBody>
        </p:sp>
        <p:sp>
          <p:nvSpPr>
            <p:cNvPr id="9" name="Line 6"/>
            <p:cNvSpPr>
              <a:spLocks noChangeShapeType="1"/>
            </p:cNvSpPr>
            <p:nvPr/>
          </p:nvSpPr>
          <p:spPr bwMode="auto">
            <a:xfrm>
              <a:off x="6042026" y="2824163"/>
              <a:ext cx="1133475" cy="0"/>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10" name="Line 7"/>
            <p:cNvSpPr>
              <a:spLocks noChangeShapeType="1"/>
            </p:cNvSpPr>
            <p:nvPr/>
          </p:nvSpPr>
          <p:spPr bwMode="auto">
            <a:xfrm>
              <a:off x="6672263" y="5807075"/>
              <a:ext cx="546100" cy="0"/>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11" name="AutoShape 8"/>
            <p:cNvSpPr>
              <a:spLocks noChangeArrowheads="1"/>
            </p:cNvSpPr>
            <p:nvPr/>
          </p:nvSpPr>
          <p:spPr bwMode="auto">
            <a:xfrm>
              <a:off x="6045201" y="4754565"/>
              <a:ext cx="638175" cy="1654175"/>
            </a:xfrm>
            <a:prstGeom prst="roundRect">
              <a:avLst>
                <a:gd name="adj" fmla="val 16412"/>
              </a:avLst>
            </a:prstGeom>
            <a:solidFill>
              <a:srgbClr val="FFC000"/>
            </a:solidFill>
            <a:ln w="6350">
              <a:solidFill>
                <a:srgbClr val="333399"/>
              </a:solidFill>
              <a:round/>
              <a:headEnd/>
              <a:tailEnd/>
            </a:ln>
            <a:effectLst/>
          </p:spPr>
          <p:txBody>
            <a:bodyPr wrap="none" anchor="ctr"/>
            <a:lstStyle/>
            <a:p>
              <a:endParaRPr lang="zh-CN" altLang="en-US" sz="2000">
                <a:latin typeface="+mn-lt"/>
                <a:ea typeface="+mn-ea"/>
              </a:endParaRPr>
            </a:p>
          </p:txBody>
        </p:sp>
        <p:sp>
          <p:nvSpPr>
            <p:cNvPr id="12" name="AutoShape 9"/>
            <p:cNvSpPr>
              <a:spLocks noChangeArrowheads="1"/>
            </p:cNvSpPr>
            <p:nvPr/>
          </p:nvSpPr>
          <p:spPr bwMode="auto">
            <a:xfrm>
              <a:off x="5289550" y="2571752"/>
              <a:ext cx="812800" cy="504825"/>
            </a:xfrm>
            <a:prstGeom prst="roundRect">
              <a:avLst>
                <a:gd name="adj" fmla="val 34167"/>
              </a:avLst>
            </a:prstGeom>
            <a:solidFill>
              <a:srgbClr val="92D050"/>
            </a:solidFill>
            <a:ln w="6350">
              <a:solidFill>
                <a:srgbClr val="333399"/>
              </a:solidFill>
              <a:round/>
              <a:headEnd/>
              <a:tailEnd/>
            </a:ln>
            <a:effectLst/>
          </p:spPr>
          <p:txBody>
            <a:bodyPr wrap="none" anchor="ctr"/>
            <a:lstStyle/>
            <a:p>
              <a:endParaRPr lang="zh-CN" altLang="en-US" sz="2000">
                <a:latin typeface="+mn-lt"/>
                <a:ea typeface="+mn-ea"/>
              </a:endParaRPr>
            </a:p>
          </p:txBody>
        </p:sp>
        <p:sp>
          <p:nvSpPr>
            <p:cNvPr id="13" name="Line 10"/>
            <p:cNvSpPr>
              <a:spLocks noChangeShapeType="1"/>
            </p:cNvSpPr>
            <p:nvPr/>
          </p:nvSpPr>
          <p:spPr bwMode="auto">
            <a:xfrm>
              <a:off x="5699125" y="3032126"/>
              <a:ext cx="12700" cy="669925"/>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14" name="Line 11"/>
            <p:cNvSpPr>
              <a:spLocks noChangeShapeType="1"/>
            </p:cNvSpPr>
            <p:nvPr/>
          </p:nvSpPr>
          <p:spPr bwMode="auto">
            <a:xfrm flipV="1">
              <a:off x="5084763" y="4491039"/>
              <a:ext cx="0" cy="352425"/>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15" name="Text Box 12"/>
            <p:cNvSpPr txBox="1">
              <a:spLocks noChangeArrowheads="1"/>
            </p:cNvSpPr>
            <p:nvPr/>
          </p:nvSpPr>
          <p:spPr bwMode="auto">
            <a:xfrm>
              <a:off x="5384802" y="2581276"/>
              <a:ext cx="668773"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com</a:t>
              </a:r>
            </a:p>
          </p:txBody>
        </p:sp>
        <p:sp>
          <p:nvSpPr>
            <p:cNvPr id="16" name="Text Box 13"/>
            <p:cNvSpPr txBox="1">
              <a:spLocks noChangeArrowheads="1"/>
            </p:cNvSpPr>
            <p:nvPr/>
          </p:nvSpPr>
          <p:spPr bwMode="auto">
            <a:xfrm>
              <a:off x="6178550" y="4811714"/>
              <a:ext cx="312906"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y</a:t>
              </a:r>
            </a:p>
          </p:txBody>
        </p:sp>
        <p:sp>
          <p:nvSpPr>
            <p:cNvPr id="17" name="Text Box 14"/>
            <p:cNvSpPr txBox="1">
              <a:spLocks noChangeArrowheads="1"/>
            </p:cNvSpPr>
            <p:nvPr/>
          </p:nvSpPr>
          <p:spPr bwMode="auto">
            <a:xfrm>
              <a:off x="5319715" y="3671889"/>
              <a:ext cx="598241"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abc</a:t>
              </a:r>
            </a:p>
          </p:txBody>
        </p:sp>
        <p:sp>
          <p:nvSpPr>
            <p:cNvPr id="18" name="Text Box 15"/>
            <p:cNvSpPr txBox="1">
              <a:spLocks noChangeArrowheads="1"/>
            </p:cNvSpPr>
            <p:nvPr/>
          </p:nvSpPr>
          <p:spPr bwMode="auto">
            <a:xfrm>
              <a:off x="5540375" y="5862639"/>
              <a:ext cx="383438"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w</a:t>
              </a:r>
            </a:p>
          </p:txBody>
        </p:sp>
        <p:sp>
          <p:nvSpPr>
            <p:cNvPr id="19" name="Text Box 16"/>
            <p:cNvSpPr txBox="1">
              <a:spLocks noChangeArrowheads="1"/>
            </p:cNvSpPr>
            <p:nvPr/>
          </p:nvSpPr>
          <p:spPr bwMode="auto">
            <a:xfrm>
              <a:off x="4929188" y="5862639"/>
              <a:ext cx="312906"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v</a:t>
              </a:r>
            </a:p>
          </p:txBody>
        </p:sp>
        <p:sp>
          <p:nvSpPr>
            <p:cNvPr id="20" name="Text Box 17"/>
            <p:cNvSpPr txBox="1">
              <a:spLocks noChangeArrowheads="1"/>
            </p:cNvSpPr>
            <p:nvPr/>
          </p:nvSpPr>
          <p:spPr bwMode="auto">
            <a:xfrm>
              <a:off x="4865688" y="4811714"/>
              <a:ext cx="312906"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x</a:t>
              </a:r>
            </a:p>
          </p:txBody>
        </p:sp>
        <p:sp>
          <p:nvSpPr>
            <p:cNvPr id="21" name="Text Box 18"/>
            <p:cNvSpPr txBox="1">
              <a:spLocks noChangeArrowheads="1"/>
            </p:cNvSpPr>
            <p:nvPr/>
          </p:nvSpPr>
          <p:spPr bwMode="auto">
            <a:xfrm>
              <a:off x="4302125" y="5862639"/>
              <a:ext cx="327334"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u</a:t>
              </a:r>
            </a:p>
          </p:txBody>
        </p:sp>
        <p:sp>
          <p:nvSpPr>
            <p:cNvPr id="22" name="Line 19"/>
            <p:cNvSpPr>
              <a:spLocks noChangeShapeType="1"/>
            </p:cNvSpPr>
            <p:nvPr/>
          </p:nvSpPr>
          <p:spPr bwMode="auto">
            <a:xfrm flipV="1">
              <a:off x="6335713" y="4491039"/>
              <a:ext cx="0" cy="352425"/>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23" name="Line 20"/>
            <p:cNvSpPr>
              <a:spLocks noChangeShapeType="1"/>
            </p:cNvSpPr>
            <p:nvPr/>
          </p:nvSpPr>
          <p:spPr bwMode="auto">
            <a:xfrm rot="16200000" flipV="1">
              <a:off x="5710238" y="3865563"/>
              <a:ext cx="0" cy="1250950"/>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24" name="Line 21"/>
            <p:cNvSpPr>
              <a:spLocks noChangeShapeType="1"/>
            </p:cNvSpPr>
            <p:nvPr/>
          </p:nvSpPr>
          <p:spPr bwMode="auto">
            <a:xfrm>
              <a:off x="5711825" y="4140200"/>
              <a:ext cx="0" cy="350838"/>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25" name="Line 22"/>
            <p:cNvSpPr>
              <a:spLocks noChangeShapeType="1"/>
            </p:cNvSpPr>
            <p:nvPr/>
          </p:nvSpPr>
          <p:spPr bwMode="auto">
            <a:xfrm flipV="1">
              <a:off x="4460875" y="5543550"/>
              <a:ext cx="0" cy="350838"/>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26" name="Line 23"/>
            <p:cNvSpPr>
              <a:spLocks noChangeShapeType="1"/>
            </p:cNvSpPr>
            <p:nvPr/>
          </p:nvSpPr>
          <p:spPr bwMode="auto">
            <a:xfrm flipV="1">
              <a:off x="5711825" y="5543550"/>
              <a:ext cx="0" cy="350838"/>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27" name="Line 24"/>
            <p:cNvSpPr>
              <a:spLocks noChangeShapeType="1"/>
            </p:cNvSpPr>
            <p:nvPr/>
          </p:nvSpPr>
          <p:spPr bwMode="auto">
            <a:xfrm rot="16200000" flipV="1">
              <a:off x="5086350" y="4918076"/>
              <a:ext cx="0" cy="1250950"/>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28" name="Line 25"/>
            <p:cNvSpPr>
              <a:spLocks noChangeShapeType="1"/>
            </p:cNvSpPr>
            <p:nvPr/>
          </p:nvSpPr>
          <p:spPr bwMode="auto">
            <a:xfrm>
              <a:off x="5084763" y="5194301"/>
              <a:ext cx="0" cy="349250"/>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29" name="Line 26"/>
            <p:cNvSpPr>
              <a:spLocks noChangeShapeType="1"/>
            </p:cNvSpPr>
            <p:nvPr/>
          </p:nvSpPr>
          <p:spPr bwMode="auto">
            <a:xfrm flipV="1">
              <a:off x="5084763" y="5543550"/>
              <a:ext cx="0" cy="350838"/>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grpSp>
          <p:nvGrpSpPr>
            <p:cNvPr id="30" name="Group 27"/>
            <p:cNvGrpSpPr>
              <a:grpSpLocks/>
            </p:cNvGrpSpPr>
            <p:nvPr/>
          </p:nvGrpSpPr>
          <p:grpSpPr bwMode="auto">
            <a:xfrm>
              <a:off x="7577138" y="2527295"/>
              <a:ext cx="2460624" cy="400479"/>
              <a:chOff x="3811" y="1787"/>
              <a:chExt cx="1550" cy="233"/>
            </a:xfrm>
          </p:grpSpPr>
          <p:sp>
            <p:nvSpPr>
              <p:cNvPr id="51" name="Text Box 28"/>
              <p:cNvSpPr txBox="1">
                <a:spLocks noChangeArrowheads="1"/>
              </p:cNvSpPr>
              <p:nvPr/>
            </p:nvSpPr>
            <p:spPr bwMode="auto">
              <a:xfrm>
                <a:off x="4107" y="1787"/>
                <a:ext cx="1254" cy="233"/>
              </a:xfrm>
              <a:prstGeom prst="rect">
                <a:avLst/>
              </a:prstGeom>
              <a:noFill/>
              <a:ln w="9525">
                <a:noFill/>
                <a:miter lim="800000"/>
                <a:headEnd/>
                <a:tailEnd/>
              </a:ln>
              <a:effectLst/>
            </p:spPr>
            <p:txBody>
              <a:bodyPr wrap="none">
                <a:spAutoFit/>
              </a:bodyPr>
              <a:lstStyle/>
              <a:p>
                <a:r>
                  <a:rPr kumimoji="1" lang="zh-CN" altLang="en-US" sz="2000">
                    <a:latin typeface="+mn-lt"/>
                    <a:ea typeface="+mn-ea"/>
                  </a:rPr>
                  <a:t>顶级域名服务器</a:t>
                </a:r>
              </a:p>
            </p:txBody>
          </p:sp>
          <p:sp>
            <p:nvSpPr>
              <p:cNvPr id="52" name="Line 29"/>
              <p:cNvSpPr>
                <a:spLocks noChangeShapeType="1"/>
              </p:cNvSpPr>
              <p:nvPr/>
            </p:nvSpPr>
            <p:spPr bwMode="auto">
              <a:xfrm flipH="1">
                <a:off x="3811" y="1957"/>
                <a:ext cx="342" cy="3"/>
              </a:xfrm>
              <a:prstGeom prst="line">
                <a:avLst/>
              </a:prstGeom>
              <a:noFill/>
              <a:ln w="28575">
                <a:solidFill>
                  <a:srgbClr val="333399"/>
                </a:solidFill>
                <a:round/>
                <a:headEnd/>
                <a:tailEnd type="triangle" w="med" len="lg"/>
              </a:ln>
              <a:effectLst/>
            </p:spPr>
            <p:txBody>
              <a:bodyPr wrap="none" anchor="ctr"/>
              <a:lstStyle/>
              <a:p>
                <a:endParaRPr lang="zh-CN" altLang="en-US" sz="2000">
                  <a:latin typeface="+mn-lt"/>
                  <a:ea typeface="+mn-ea"/>
                </a:endParaRPr>
              </a:p>
            </p:txBody>
          </p:sp>
        </p:grpSp>
        <p:grpSp>
          <p:nvGrpSpPr>
            <p:cNvPr id="31" name="Group 30"/>
            <p:cNvGrpSpPr>
              <a:grpSpLocks/>
            </p:cNvGrpSpPr>
            <p:nvPr/>
          </p:nvGrpSpPr>
          <p:grpSpPr bwMode="auto">
            <a:xfrm>
              <a:off x="2763840" y="2492375"/>
              <a:ext cx="1479550" cy="903288"/>
              <a:chOff x="779" y="1767"/>
              <a:chExt cx="932" cy="526"/>
            </a:xfrm>
          </p:grpSpPr>
          <p:sp>
            <p:nvSpPr>
              <p:cNvPr id="49" name="Text Box 31"/>
              <p:cNvSpPr txBox="1">
                <a:spLocks noChangeArrowheads="1"/>
              </p:cNvSpPr>
              <p:nvPr/>
            </p:nvSpPr>
            <p:spPr bwMode="auto">
              <a:xfrm>
                <a:off x="779" y="1767"/>
                <a:ext cx="932" cy="233"/>
              </a:xfrm>
              <a:prstGeom prst="rect">
                <a:avLst/>
              </a:prstGeom>
              <a:noFill/>
              <a:ln w="9525">
                <a:noFill/>
                <a:miter lim="800000"/>
                <a:headEnd/>
                <a:tailEnd/>
              </a:ln>
              <a:effectLst/>
            </p:spPr>
            <p:txBody>
              <a:bodyPr wrap="none">
                <a:spAutoFit/>
              </a:bodyPr>
              <a:lstStyle/>
              <a:p>
                <a:r>
                  <a:rPr kumimoji="1" lang="zh-CN" altLang="en-US" sz="2000" dirty="0">
                    <a:latin typeface="+mn-lt"/>
                    <a:ea typeface="+mn-ea"/>
                  </a:rPr>
                  <a:t>域 </a:t>
                </a:r>
                <a:r>
                  <a:rPr kumimoji="1" lang="en-US" altLang="zh-CN" sz="2000" dirty="0">
                    <a:latin typeface="+mn-lt"/>
                    <a:ea typeface="+mn-ea"/>
                  </a:rPr>
                  <a:t>abc.com</a:t>
                </a:r>
              </a:p>
            </p:txBody>
          </p:sp>
          <p:sp>
            <p:nvSpPr>
              <p:cNvPr id="50" name="Line 32"/>
              <p:cNvSpPr>
                <a:spLocks noChangeShapeType="1"/>
              </p:cNvSpPr>
              <p:nvPr/>
            </p:nvSpPr>
            <p:spPr bwMode="auto">
              <a:xfrm>
                <a:off x="1366" y="2012"/>
                <a:ext cx="184" cy="281"/>
              </a:xfrm>
              <a:prstGeom prst="line">
                <a:avLst/>
              </a:prstGeom>
              <a:noFill/>
              <a:ln w="28575">
                <a:solidFill>
                  <a:srgbClr val="333399"/>
                </a:solidFill>
                <a:round/>
                <a:headEnd/>
                <a:tailEnd type="triangle" w="med" len="lg"/>
              </a:ln>
              <a:effectLst/>
            </p:spPr>
            <p:txBody>
              <a:bodyPr wrap="none" anchor="ctr"/>
              <a:lstStyle/>
              <a:p>
                <a:endParaRPr lang="zh-CN" altLang="en-US" sz="2000">
                  <a:latin typeface="+mn-lt"/>
                  <a:ea typeface="+mn-ea"/>
                </a:endParaRPr>
              </a:p>
            </p:txBody>
          </p:sp>
        </p:grpSp>
        <p:sp>
          <p:nvSpPr>
            <p:cNvPr id="32" name="Text Box 33"/>
            <p:cNvSpPr txBox="1">
              <a:spLocks noChangeArrowheads="1"/>
            </p:cNvSpPr>
            <p:nvPr/>
          </p:nvSpPr>
          <p:spPr bwMode="auto">
            <a:xfrm>
              <a:off x="7905318" y="4797426"/>
              <a:ext cx="2315441" cy="707886"/>
            </a:xfrm>
            <a:prstGeom prst="rect">
              <a:avLst/>
            </a:prstGeom>
            <a:noFill/>
            <a:ln w="9525">
              <a:noFill/>
              <a:miter lim="800000"/>
              <a:headEnd/>
              <a:tailEnd/>
            </a:ln>
            <a:effectLst/>
          </p:spPr>
          <p:txBody>
            <a:bodyPr wrap="none">
              <a:spAutoFit/>
            </a:bodyPr>
            <a:lstStyle/>
            <a:p>
              <a:pPr algn="ctr"/>
              <a:r>
                <a:rPr kumimoji="1" lang="zh-CN" altLang="en-US" sz="2000">
                  <a:latin typeface="+mn-lt"/>
                  <a:ea typeface="+mn-ea"/>
                </a:rPr>
                <a:t>管辖区 </a:t>
              </a:r>
              <a:r>
                <a:rPr kumimoji="1" lang="en-US" altLang="zh-CN" sz="2000">
                  <a:latin typeface="+mn-lt"/>
                  <a:ea typeface="+mn-ea"/>
                </a:rPr>
                <a:t>y.abc.com</a:t>
              </a:r>
            </a:p>
            <a:p>
              <a:pPr algn="ctr"/>
              <a:r>
                <a:rPr kumimoji="1" lang="zh-CN" altLang="en-US" sz="2000">
                  <a:latin typeface="+mn-lt"/>
                  <a:ea typeface="+mn-ea"/>
                </a:rPr>
                <a:t>的权威域名服务器</a:t>
              </a:r>
            </a:p>
          </p:txBody>
        </p:sp>
        <p:sp>
          <p:nvSpPr>
            <p:cNvPr id="33" name="Line 34"/>
            <p:cNvSpPr>
              <a:spLocks noChangeShapeType="1"/>
            </p:cNvSpPr>
            <p:nvPr/>
          </p:nvSpPr>
          <p:spPr bwMode="auto">
            <a:xfrm rot="10800000" flipV="1">
              <a:off x="7885647" y="5667236"/>
              <a:ext cx="805916" cy="195403"/>
            </a:xfrm>
            <a:prstGeom prst="line">
              <a:avLst/>
            </a:prstGeom>
            <a:noFill/>
            <a:ln w="28575">
              <a:solidFill>
                <a:srgbClr val="333399"/>
              </a:solidFill>
              <a:round/>
              <a:headEnd/>
              <a:tailEnd type="triangle" w="med" len="lg"/>
            </a:ln>
            <a:effectLst/>
          </p:spPr>
          <p:txBody>
            <a:bodyPr wrap="none" anchor="ctr"/>
            <a:lstStyle/>
            <a:p>
              <a:endParaRPr lang="zh-CN" altLang="en-US" sz="2000">
                <a:latin typeface="+mn-lt"/>
                <a:ea typeface="+mn-ea"/>
              </a:endParaRPr>
            </a:p>
          </p:txBody>
        </p:sp>
        <p:grpSp>
          <p:nvGrpSpPr>
            <p:cNvPr id="34" name="Group 35"/>
            <p:cNvGrpSpPr>
              <a:grpSpLocks/>
            </p:cNvGrpSpPr>
            <p:nvPr/>
          </p:nvGrpSpPr>
          <p:grpSpPr bwMode="auto">
            <a:xfrm>
              <a:off x="2544764" y="3552828"/>
              <a:ext cx="1712912" cy="587375"/>
              <a:chOff x="641" y="2384"/>
              <a:chExt cx="1079" cy="342"/>
            </a:xfrm>
          </p:grpSpPr>
          <p:sp>
            <p:nvSpPr>
              <p:cNvPr id="47" name="Text Box 36"/>
              <p:cNvSpPr txBox="1">
                <a:spLocks noChangeArrowheads="1"/>
              </p:cNvSpPr>
              <p:nvPr/>
            </p:nvSpPr>
            <p:spPr bwMode="auto">
              <a:xfrm>
                <a:off x="641" y="2384"/>
                <a:ext cx="726" cy="340"/>
              </a:xfrm>
              <a:prstGeom prst="rect">
                <a:avLst/>
              </a:prstGeom>
              <a:noFill/>
              <a:ln w="9525">
                <a:noFill/>
                <a:miter lim="800000"/>
                <a:headEnd/>
                <a:tailEnd/>
              </a:ln>
              <a:effectLst/>
            </p:spPr>
            <p:txBody>
              <a:bodyPr wrap="none">
                <a:spAutoFit/>
              </a:bodyPr>
              <a:lstStyle/>
              <a:p>
                <a:pPr>
                  <a:lnSpc>
                    <a:spcPct val="80000"/>
                  </a:lnSpc>
                </a:pPr>
                <a:r>
                  <a:rPr kumimoji="1" lang="zh-CN" altLang="zh-CN" sz="2000">
                    <a:latin typeface="+mn-lt"/>
                    <a:ea typeface="+mn-ea"/>
                  </a:rPr>
                  <a:t> 管辖区</a:t>
                </a:r>
                <a:endParaRPr kumimoji="1" lang="zh-CN" altLang="en-US" sz="2000">
                  <a:latin typeface="+mn-lt"/>
                  <a:ea typeface="+mn-ea"/>
                </a:endParaRPr>
              </a:p>
              <a:p>
                <a:pPr>
                  <a:lnSpc>
                    <a:spcPct val="80000"/>
                  </a:lnSpc>
                </a:pPr>
                <a:r>
                  <a:rPr kumimoji="1" lang="en-US" altLang="zh-CN" sz="2000">
                    <a:latin typeface="+mn-lt"/>
                    <a:ea typeface="+mn-ea"/>
                  </a:rPr>
                  <a:t>abc.com</a:t>
                </a:r>
              </a:p>
            </p:txBody>
          </p:sp>
          <p:sp>
            <p:nvSpPr>
              <p:cNvPr id="48" name="Line 37"/>
              <p:cNvSpPr>
                <a:spLocks noChangeShapeType="1"/>
              </p:cNvSpPr>
              <p:nvPr/>
            </p:nvSpPr>
            <p:spPr bwMode="auto">
              <a:xfrm>
                <a:off x="1320" y="2522"/>
                <a:ext cx="400" cy="204"/>
              </a:xfrm>
              <a:prstGeom prst="line">
                <a:avLst/>
              </a:prstGeom>
              <a:noFill/>
              <a:ln w="28575">
                <a:solidFill>
                  <a:srgbClr val="333399"/>
                </a:solidFill>
                <a:round/>
                <a:headEnd/>
                <a:tailEnd type="triangle" w="med" len="lg"/>
              </a:ln>
              <a:effectLst/>
            </p:spPr>
            <p:txBody>
              <a:bodyPr wrap="none" anchor="ctr"/>
              <a:lstStyle/>
              <a:p>
                <a:endParaRPr lang="zh-CN" altLang="en-US" sz="2000">
                  <a:latin typeface="+mn-lt"/>
                  <a:ea typeface="+mn-ea"/>
                </a:endParaRPr>
              </a:p>
            </p:txBody>
          </p:sp>
        </p:grpSp>
        <p:sp>
          <p:nvSpPr>
            <p:cNvPr id="35" name="Line 38"/>
            <p:cNvSpPr>
              <a:spLocks noChangeShapeType="1"/>
            </p:cNvSpPr>
            <p:nvPr/>
          </p:nvSpPr>
          <p:spPr bwMode="auto">
            <a:xfrm>
              <a:off x="3751263" y="5762625"/>
              <a:ext cx="482600" cy="0"/>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grpSp>
          <p:nvGrpSpPr>
            <p:cNvPr id="36" name="Group 39"/>
            <p:cNvGrpSpPr>
              <a:grpSpLocks/>
            </p:cNvGrpSpPr>
            <p:nvPr/>
          </p:nvGrpSpPr>
          <p:grpSpPr bwMode="auto">
            <a:xfrm>
              <a:off x="6677025" y="3976692"/>
              <a:ext cx="2014538" cy="1069976"/>
              <a:chOff x="3244" y="2505"/>
              <a:chExt cx="1269" cy="674"/>
            </a:xfrm>
          </p:grpSpPr>
          <p:sp>
            <p:nvSpPr>
              <p:cNvPr id="45" name="Text Box 40"/>
              <p:cNvSpPr txBox="1">
                <a:spLocks noChangeArrowheads="1"/>
              </p:cNvSpPr>
              <p:nvPr/>
            </p:nvSpPr>
            <p:spPr bwMode="auto">
              <a:xfrm>
                <a:off x="3437" y="2505"/>
                <a:ext cx="1076" cy="349"/>
              </a:xfrm>
              <a:prstGeom prst="rect">
                <a:avLst/>
              </a:prstGeom>
              <a:noFill/>
              <a:ln w="9525">
                <a:noFill/>
                <a:miter lim="800000"/>
                <a:headEnd/>
                <a:tailEnd/>
              </a:ln>
              <a:effectLst/>
            </p:spPr>
            <p:txBody>
              <a:bodyPr>
                <a:spAutoFit/>
              </a:bodyPr>
              <a:lstStyle/>
              <a:p>
                <a:pPr>
                  <a:lnSpc>
                    <a:spcPct val="75000"/>
                  </a:lnSpc>
                </a:pPr>
                <a:r>
                  <a:rPr kumimoji="1" lang="en-US" altLang="zh-CN" sz="2000" dirty="0">
                    <a:latin typeface="+mn-lt"/>
                    <a:ea typeface="+mn-ea"/>
                  </a:rPr>
                  <a:t>   </a:t>
                </a:r>
                <a:r>
                  <a:rPr kumimoji="1" lang="zh-CN" altLang="en-US" sz="2000" dirty="0">
                    <a:latin typeface="+mn-lt"/>
                    <a:ea typeface="+mn-ea"/>
                  </a:rPr>
                  <a:t>管辖区</a:t>
                </a:r>
              </a:p>
              <a:p>
                <a:pPr>
                  <a:lnSpc>
                    <a:spcPct val="75000"/>
                  </a:lnSpc>
                </a:pPr>
                <a:r>
                  <a:rPr kumimoji="1" lang="en-US" altLang="zh-CN" sz="2000" dirty="0">
                    <a:latin typeface="+mn-lt"/>
                    <a:ea typeface="+mn-ea"/>
                  </a:rPr>
                  <a:t>y.abc.com</a:t>
                </a:r>
              </a:p>
            </p:txBody>
          </p:sp>
          <p:sp>
            <p:nvSpPr>
              <p:cNvPr id="46" name="Line 41"/>
              <p:cNvSpPr>
                <a:spLocks noChangeShapeType="1"/>
              </p:cNvSpPr>
              <p:nvPr/>
            </p:nvSpPr>
            <p:spPr bwMode="auto">
              <a:xfrm rot="10800000" flipV="1">
                <a:off x="3244" y="2950"/>
                <a:ext cx="573" cy="229"/>
              </a:xfrm>
              <a:prstGeom prst="line">
                <a:avLst/>
              </a:prstGeom>
              <a:noFill/>
              <a:ln w="28575">
                <a:solidFill>
                  <a:srgbClr val="333399"/>
                </a:solidFill>
                <a:round/>
                <a:headEnd/>
                <a:tailEnd type="triangle" w="med" len="lg"/>
              </a:ln>
              <a:effectLst/>
            </p:spPr>
            <p:txBody>
              <a:bodyPr wrap="none" anchor="ctr"/>
              <a:lstStyle/>
              <a:p>
                <a:endParaRPr lang="zh-CN" altLang="en-US" sz="2000">
                  <a:latin typeface="+mn-lt"/>
                  <a:ea typeface="+mn-ea"/>
                </a:endParaRPr>
              </a:p>
            </p:txBody>
          </p:sp>
        </p:grpSp>
        <p:grpSp>
          <p:nvGrpSpPr>
            <p:cNvPr id="39" name="Group 44"/>
            <p:cNvGrpSpPr>
              <a:grpSpLocks/>
            </p:cNvGrpSpPr>
            <p:nvPr/>
          </p:nvGrpSpPr>
          <p:grpSpPr bwMode="auto">
            <a:xfrm>
              <a:off x="1738315" y="4413255"/>
              <a:ext cx="2344737" cy="1042989"/>
              <a:chOff x="133" y="2780"/>
              <a:chExt cx="1477" cy="657"/>
            </a:xfrm>
          </p:grpSpPr>
          <p:sp>
            <p:nvSpPr>
              <p:cNvPr id="43" name="Text Box 45"/>
              <p:cNvSpPr txBox="1">
                <a:spLocks noChangeArrowheads="1"/>
              </p:cNvSpPr>
              <p:nvPr/>
            </p:nvSpPr>
            <p:spPr bwMode="auto">
              <a:xfrm>
                <a:off x="133" y="2780"/>
                <a:ext cx="1477" cy="349"/>
              </a:xfrm>
              <a:prstGeom prst="rect">
                <a:avLst/>
              </a:prstGeom>
              <a:noFill/>
              <a:ln w="9525">
                <a:noFill/>
                <a:miter lim="800000"/>
                <a:headEnd/>
                <a:tailEnd/>
              </a:ln>
              <a:effectLst/>
            </p:spPr>
            <p:txBody>
              <a:bodyPr>
                <a:spAutoFit/>
              </a:bodyPr>
              <a:lstStyle/>
              <a:p>
                <a:pPr>
                  <a:lnSpc>
                    <a:spcPct val="75000"/>
                  </a:lnSpc>
                </a:pPr>
                <a:r>
                  <a:rPr kumimoji="1" lang="zh-CN" altLang="zh-CN" sz="2000" dirty="0">
                    <a:latin typeface="+mn-lt"/>
                    <a:ea typeface="+mn-ea"/>
                  </a:rPr>
                  <a:t>管辖区 </a:t>
                </a:r>
                <a:r>
                  <a:rPr kumimoji="1" lang="en-US" altLang="zh-CN" sz="2000" dirty="0">
                    <a:latin typeface="+mn-lt"/>
                    <a:ea typeface="+mn-ea"/>
                  </a:rPr>
                  <a:t>abc.com</a:t>
                </a:r>
              </a:p>
              <a:p>
                <a:pPr algn="ctr">
                  <a:lnSpc>
                    <a:spcPct val="75000"/>
                  </a:lnSpc>
                </a:pPr>
                <a:r>
                  <a:rPr kumimoji="1" lang="zh-CN" altLang="en-US" sz="2000" dirty="0">
                    <a:latin typeface="+mn-lt"/>
                    <a:ea typeface="+mn-ea"/>
                  </a:rPr>
                  <a:t>的权威域名服务器</a:t>
                </a:r>
              </a:p>
            </p:txBody>
          </p:sp>
          <p:sp>
            <p:nvSpPr>
              <p:cNvPr id="44" name="Line 46"/>
              <p:cNvSpPr>
                <a:spLocks noChangeShapeType="1"/>
              </p:cNvSpPr>
              <p:nvPr/>
            </p:nvSpPr>
            <p:spPr bwMode="auto">
              <a:xfrm>
                <a:off x="930" y="3203"/>
                <a:ext cx="151" cy="234"/>
              </a:xfrm>
              <a:prstGeom prst="line">
                <a:avLst/>
              </a:prstGeom>
              <a:noFill/>
              <a:ln w="28575">
                <a:solidFill>
                  <a:srgbClr val="333399"/>
                </a:solidFill>
                <a:round/>
                <a:headEnd/>
                <a:tailEnd type="triangle" w="med" len="lg"/>
              </a:ln>
              <a:effectLst/>
            </p:spPr>
            <p:txBody>
              <a:bodyPr wrap="none" anchor="ctr"/>
              <a:lstStyle/>
              <a:p>
                <a:endParaRPr lang="zh-CN" altLang="en-US" sz="2000">
                  <a:latin typeface="+mn-lt"/>
                  <a:ea typeface="+mn-ea"/>
                </a:endParaRPr>
              </a:p>
            </p:txBody>
          </p:sp>
        </p:grpSp>
        <p:sp>
          <p:nvSpPr>
            <p:cNvPr id="40" name="Line 47"/>
            <p:cNvSpPr>
              <a:spLocks noChangeShapeType="1"/>
            </p:cNvSpPr>
            <p:nvPr/>
          </p:nvSpPr>
          <p:spPr bwMode="auto">
            <a:xfrm>
              <a:off x="6335713" y="5281615"/>
              <a:ext cx="0" cy="581025"/>
            </a:xfrm>
            <a:prstGeom prst="line">
              <a:avLst/>
            </a:prstGeom>
            <a:noFill/>
            <a:ln w="28575">
              <a:solidFill>
                <a:srgbClr val="333399"/>
              </a:solidFill>
              <a:round/>
              <a:headEnd/>
              <a:tailEnd/>
            </a:ln>
            <a:effectLst/>
          </p:spPr>
          <p:txBody>
            <a:bodyPr wrap="none" anchor="ctr"/>
            <a:lstStyle/>
            <a:p>
              <a:endParaRPr lang="zh-CN" altLang="en-US" sz="2000">
                <a:latin typeface="+mn-lt"/>
                <a:ea typeface="+mn-ea"/>
              </a:endParaRPr>
            </a:p>
          </p:txBody>
        </p:sp>
        <p:sp>
          <p:nvSpPr>
            <p:cNvPr id="41" name="Text Box 48"/>
            <p:cNvSpPr txBox="1">
              <a:spLocks noChangeArrowheads="1"/>
            </p:cNvSpPr>
            <p:nvPr/>
          </p:nvSpPr>
          <p:spPr bwMode="auto">
            <a:xfrm>
              <a:off x="6178550" y="5862639"/>
              <a:ext cx="255198"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t</a:t>
              </a:r>
            </a:p>
          </p:txBody>
        </p:sp>
      </p:grpSp>
      <p:grpSp>
        <p:nvGrpSpPr>
          <p:cNvPr id="56" name="组合 55"/>
          <p:cNvGrpSpPr/>
          <p:nvPr/>
        </p:nvGrpSpPr>
        <p:grpSpPr>
          <a:xfrm>
            <a:off x="6677536" y="3242674"/>
            <a:ext cx="921752" cy="585461"/>
            <a:chOff x="5173662" y="745331"/>
            <a:chExt cx="1679575" cy="1066800"/>
          </a:xfrm>
        </p:grpSpPr>
        <p:sp>
          <p:nvSpPr>
            <p:cNvPr id="5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1" name="组合 60"/>
          <p:cNvGrpSpPr/>
          <p:nvPr/>
        </p:nvGrpSpPr>
        <p:grpSpPr>
          <a:xfrm>
            <a:off x="2829510" y="5680153"/>
            <a:ext cx="921752" cy="585461"/>
            <a:chOff x="5173662" y="745331"/>
            <a:chExt cx="1679575" cy="1066800"/>
          </a:xfrm>
        </p:grpSpPr>
        <p:sp>
          <p:nvSpPr>
            <p:cNvPr id="6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p:cNvGrpSpPr/>
          <p:nvPr/>
        </p:nvGrpSpPr>
        <p:grpSpPr>
          <a:xfrm>
            <a:off x="6883955" y="5649503"/>
            <a:ext cx="921752" cy="585461"/>
            <a:chOff x="5173662" y="745331"/>
            <a:chExt cx="1679575" cy="1066800"/>
          </a:xfrm>
        </p:grpSpPr>
        <p:sp>
          <p:nvSpPr>
            <p:cNvPr id="6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矩形 2"/>
          <p:cNvSpPr/>
          <p:nvPr/>
        </p:nvSpPr>
        <p:spPr>
          <a:xfrm>
            <a:off x="121823" y="2678354"/>
            <a:ext cx="3005951" cy="400110"/>
          </a:xfrm>
          <a:prstGeom prst="rect">
            <a:avLst/>
          </a:prstGeom>
        </p:spPr>
        <p:txBody>
          <a:bodyPr wrap="none">
            <a:spAutoFit/>
          </a:bodyPr>
          <a:lstStyle/>
          <a:p>
            <a:r>
              <a:rPr lang="zh-CN" altLang="en-US" sz="2000" dirty="0">
                <a:solidFill>
                  <a:schemeClr val="bg1"/>
                </a:solidFill>
                <a:latin typeface="+mn-ea"/>
                <a:ea typeface="+mn-ea"/>
              </a:rPr>
              <a:t>权威域名服务器和管辖区</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631680"/>
            <a:ext cx="6629399" cy="5594641"/>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5018990"/>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1508286"/>
            <a:ext cx="1500411"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域名系统</a:t>
            </a:r>
            <a:r>
              <a:rPr lang="en-US" altLang="zh-CN" dirty="0"/>
              <a:t>DNS</a:t>
            </a:r>
          </a:p>
        </p:txBody>
      </p:sp>
      <p:sp>
        <p:nvSpPr>
          <p:cNvPr id="18" name="TextBox 1"/>
          <p:cNvSpPr txBox="1"/>
          <p:nvPr/>
        </p:nvSpPr>
        <p:spPr>
          <a:xfrm>
            <a:off x="7035279" y="990330"/>
            <a:ext cx="121828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应用层概述</a:t>
            </a:r>
          </a:p>
        </p:txBody>
      </p:sp>
      <p:sp>
        <p:nvSpPr>
          <p:cNvPr id="47" name="TextBox 1"/>
          <p:cNvSpPr txBox="1"/>
          <p:nvPr/>
        </p:nvSpPr>
        <p:spPr>
          <a:xfrm>
            <a:off x="7035279" y="2026242"/>
            <a:ext cx="147636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万维网</a:t>
            </a:r>
            <a:r>
              <a:rPr lang="en-US" altLang="zh-CN" dirty="0"/>
              <a:t>WWW</a:t>
            </a:r>
          </a:p>
        </p:txBody>
      </p:sp>
      <p:sp>
        <p:nvSpPr>
          <p:cNvPr id="48" name="TextBox 1"/>
          <p:cNvSpPr txBox="1"/>
          <p:nvPr/>
        </p:nvSpPr>
        <p:spPr>
          <a:xfrm>
            <a:off x="7035279" y="2544198"/>
            <a:ext cx="97462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电子邮件</a:t>
            </a:r>
          </a:p>
        </p:txBody>
      </p:sp>
      <p:sp>
        <p:nvSpPr>
          <p:cNvPr id="51" name="Freeform 3"/>
          <p:cNvSpPr/>
          <p:nvPr/>
        </p:nvSpPr>
        <p:spPr>
          <a:xfrm>
            <a:off x="6703732" y="719764"/>
            <a:ext cx="0" cy="54585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25628" y="105451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25628" y="3116694"/>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25628" y="416332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4" name="Freeform 3"/>
          <p:cNvSpPr/>
          <p:nvPr/>
        </p:nvSpPr>
        <p:spPr>
          <a:xfrm>
            <a:off x="6625628" y="468663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97150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149255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6.2</a:t>
            </a:r>
            <a:endParaRPr lang="en-US" altLang="zh-CN" sz="2000" dirty="0">
              <a:solidFill>
                <a:srgbClr val="00B0F0"/>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062154"/>
            <a:ext cx="188211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文件传输协议</a:t>
            </a:r>
            <a:r>
              <a:rPr lang="en-US" altLang="zh-CN" sz="1900" dirty="0" smtClean="0">
                <a:solidFill>
                  <a:srgbClr val="656D8D"/>
                </a:solidFill>
                <a:latin typeface="微软雅黑" pitchFamily="34" charset="-122"/>
                <a:ea typeface="微软雅黑" pitchFamily="34" charset="-122"/>
                <a:cs typeface="Microsoft YaHei UI" pitchFamily="18" charset="0"/>
              </a:rPr>
              <a:t>FTP</a:t>
            </a:r>
            <a:endParaRPr lang="en-US" altLang="zh-CN" sz="1900" dirty="0">
              <a:solidFill>
                <a:srgbClr val="656D8D"/>
              </a:solidFill>
              <a:latin typeface="微软雅黑" pitchFamily="34" charset="-122"/>
              <a:ea typeface="微软雅黑" pitchFamily="34" charset="-122"/>
              <a:cs typeface="Microsoft YaHei UI" pitchFamily="18" charset="0"/>
            </a:endParaRPr>
          </a:p>
        </p:txBody>
      </p:sp>
      <p:sp>
        <p:nvSpPr>
          <p:cNvPr id="39" name="TextBox 1"/>
          <p:cNvSpPr txBox="1"/>
          <p:nvPr/>
        </p:nvSpPr>
        <p:spPr>
          <a:xfrm>
            <a:off x="7035279" y="3599025"/>
            <a:ext cx="233442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远程终端协议</a:t>
            </a:r>
            <a:r>
              <a:rPr lang="en-US" altLang="zh-CN" dirty="0"/>
              <a:t>TELNET</a:t>
            </a:r>
            <a:endParaRPr lang="zh-CN" altLang="en-US" dirty="0"/>
          </a:p>
        </p:txBody>
      </p:sp>
      <p:sp>
        <p:nvSpPr>
          <p:cNvPr id="40" name="Freeform 3"/>
          <p:cNvSpPr/>
          <p:nvPr/>
        </p:nvSpPr>
        <p:spPr>
          <a:xfrm>
            <a:off x="6625628" y="52099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25628" y="573325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013609"/>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6.3</a:t>
            </a:r>
            <a:endParaRPr lang="en-US" altLang="zh-CN" sz="2000" dirty="0">
              <a:solidFill>
                <a:srgbClr val="00B0F0"/>
              </a:solidFill>
              <a:latin typeface="+mj-lt"/>
              <a:cs typeface="Microsoft YaHei UI" pitchFamily="18" charset="0"/>
            </a:endParaRPr>
          </a:p>
        </p:txBody>
      </p:sp>
      <p:sp>
        <p:nvSpPr>
          <p:cNvPr id="43" name="TextBox 1"/>
          <p:cNvSpPr txBox="1"/>
          <p:nvPr/>
        </p:nvSpPr>
        <p:spPr>
          <a:xfrm>
            <a:off x="6022576" y="253466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6.4</a:t>
            </a:r>
            <a:endParaRPr lang="en-US" altLang="zh-CN" sz="2000" dirty="0">
              <a:solidFill>
                <a:srgbClr val="00B0F0"/>
              </a:solidFill>
              <a:latin typeface="+mj-lt"/>
              <a:cs typeface="Microsoft YaHei UI" pitchFamily="18" charset="0"/>
            </a:endParaRPr>
          </a:p>
        </p:txBody>
      </p:sp>
      <p:sp>
        <p:nvSpPr>
          <p:cNvPr id="44" name="TextBox 1"/>
          <p:cNvSpPr txBox="1"/>
          <p:nvPr/>
        </p:nvSpPr>
        <p:spPr>
          <a:xfrm>
            <a:off x="6022576" y="305571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357677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6.6</a:t>
            </a:r>
            <a:endParaRPr lang="en-US" altLang="zh-CN" sz="2000" dirty="0">
              <a:solidFill>
                <a:srgbClr val="00B0F0"/>
              </a:solidFill>
              <a:latin typeface="+mj-lt"/>
              <a:cs typeface="Microsoft YaHei UI" pitchFamily="18" charset="0"/>
            </a:endParaRPr>
          </a:p>
        </p:txBody>
      </p:sp>
      <p:sp>
        <p:nvSpPr>
          <p:cNvPr id="50" name="TextBox 1"/>
          <p:cNvSpPr txBox="1"/>
          <p:nvPr/>
        </p:nvSpPr>
        <p:spPr>
          <a:xfrm>
            <a:off x="7035279" y="4116981"/>
            <a:ext cx="2636940"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动态主机配置协议</a:t>
            </a:r>
            <a:r>
              <a:rPr lang="en-US" altLang="zh-CN" dirty="0"/>
              <a:t>DHCP</a:t>
            </a:r>
          </a:p>
        </p:txBody>
      </p:sp>
      <p:sp>
        <p:nvSpPr>
          <p:cNvPr id="55" name="TextBox 1"/>
          <p:cNvSpPr txBox="1"/>
          <p:nvPr/>
        </p:nvSpPr>
        <p:spPr>
          <a:xfrm>
            <a:off x="7035279" y="4634937"/>
            <a:ext cx="141545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en-US" altLang="zh-CN" dirty="0"/>
              <a:t>P2P</a:t>
            </a:r>
            <a:r>
              <a:rPr lang="zh-CN" altLang="en-US" dirty="0"/>
              <a:t>文件共享</a:t>
            </a:r>
          </a:p>
        </p:txBody>
      </p:sp>
      <p:sp>
        <p:nvSpPr>
          <p:cNvPr id="56" name="TextBox 1"/>
          <p:cNvSpPr txBox="1"/>
          <p:nvPr/>
        </p:nvSpPr>
        <p:spPr>
          <a:xfrm>
            <a:off x="6022576" y="409782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6.7</a:t>
            </a:r>
            <a:endParaRPr lang="en-US" altLang="zh-CN" sz="2000" dirty="0">
              <a:solidFill>
                <a:srgbClr val="00B0F0"/>
              </a:solidFill>
              <a:latin typeface="+mj-lt"/>
              <a:cs typeface="Microsoft YaHei UI" pitchFamily="18" charset="0"/>
            </a:endParaRPr>
          </a:p>
        </p:txBody>
      </p:sp>
      <p:sp>
        <p:nvSpPr>
          <p:cNvPr id="58" name="TextBox 1"/>
          <p:cNvSpPr txBox="1"/>
          <p:nvPr/>
        </p:nvSpPr>
        <p:spPr>
          <a:xfrm>
            <a:off x="6022576" y="461896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6.8</a:t>
            </a:r>
            <a:endParaRPr lang="en-US" altLang="zh-CN" sz="2000" dirty="0">
              <a:solidFill>
                <a:srgbClr val="00B0F0"/>
              </a:solidFill>
              <a:latin typeface="+mj-lt"/>
              <a:cs typeface="Microsoft YaHei UI" pitchFamily="18" charset="0"/>
            </a:endParaRPr>
          </a:p>
        </p:txBody>
      </p:sp>
      <p:sp>
        <p:nvSpPr>
          <p:cNvPr id="60" name="Freeform 3"/>
          <p:cNvSpPr/>
          <p:nvPr/>
        </p:nvSpPr>
        <p:spPr>
          <a:xfrm>
            <a:off x="6625628" y="259338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25628" y="364000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6" name="TextBox 1"/>
          <p:cNvSpPr txBox="1"/>
          <p:nvPr/>
        </p:nvSpPr>
        <p:spPr>
          <a:xfrm>
            <a:off x="7035279" y="5152893"/>
            <a:ext cx="1705595" cy="369353"/>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solidFill>
                  <a:schemeClr val="bg1"/>
                </a:solidFill>
              </a:rPr>
              <a:t>多媒体网络应用</a:t>
            </a:r>
          </a:p>
        </p:txBody>
      </p:sp>
      <p:sp>
        <p:nvSpPr>
          <p:cNvPr id="67" name="TextBox 1"/>
          <p:cNvSpPr txBox="1"/>
          <p:nvPr/>
        </p:nvSpPr>
        <p:spPr>
          <a:xfrm>
            <a:off x="7035279" y="5670850"/>
            <a:ext cx="194925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网络应用编程接口</a:t>
            </a:r>
          </a:p>
        </p:txBody>
      </p:sp>
      <p:sp>
        <p:nvSpPr>
          <p:cNvPr id="77" name="Freeform 3"/>
          <p:cNvSpPr/>
          <p:nvPr/>
        </p:nvSpPr>
        <p:spPr>
          <a:xfrm>
            <a:off x="6625628" y="206084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78" name="Freeform 3"/>
          <p:cNvSpPr/>
          <p:nvPr/>
        </p:nvSpPr>
        <p:spPr>
          <a:xfrm>
            <a:off x="6625628" y="15467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rgbClr val="92D050"/>
              </a:solidFill>
            </a:endParaRPr>
          </a:p>
        </p:txBody>
      </p:sp>
      <p:sp>
        <p:nvSpPr>
          <p:cNvPr id="79" name="TextBox 1"/>
          <p:cNvSpPr txBox="1"/>
          <p:nvPr/>
        </p:nvSpPr>
        <p:spPr>
          <a:xfrm>
            <a:off x="6022576" y="514010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6.9</a:t>
            </a:r>
            <a:endParaRPr lang="en-US" altLang="zh-CN" sz="2000" dirty="0">
              <a:solidFill>
                <a:schemeClr val="bg1"/>
              </a:solidFill>
              <a:latin typeface="+mj-lt"/>
              <a:cs typeface="Microsoft YaHei UI" pitchFamily="18" charset="0"/>
            </a:endParaRPr>
          </a:p>
        </p:txBody>
      </p:sp>
      <p:sp>
        <p:nvSpPr>
          <p:cNvPr id="80" name="TextBox 1"/>
          <p:cNvSpPr txBox="1"/>
          <p:nvPr/>
        </p:nvSpPr>
        <p:spPr>
          <a:xfrm>
            <a:off x="6022576" y="5661248"/>
            <a:ext cx="498534"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6.10</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926201382"/>
      </p:ext>
    </p:extLst>
  </p:cSld>
  <p:clrMapOvr>
    <a:masterClrMapping/>
  </p:clrMapOvr>
  <p:transition spd="slow">
    <p:push dir="u"/>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 y="3298242"/>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
        <p:nvSpPr>
          <p:cNvPr id="9" name="矩形 8"/>
          <p:cNvSpPr/>
          <p:nvPr/>
        </p:nvSpPr>
        <p:spPr>
          <a:xfrm>
            <a:off x="527795" y="3078522"/>
            <a:ext cx="2977403" cy="4224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3191" y="3442630"/>
            <a:ext cx="4950595" cy="3709138"/>
          </a:xfrm>
          <a:prstGeom prst="rect">
            <a:avLst/>
          </a:prstGeom>
        </p:spPr>
      </p:pic>
      <p:sp>
        <p:nvSpPr>
          <p:cNvPr id="726018" name="Rectangle 2"/>
          <p:cNvSpPr>
            <a:spLocks noGrp="1" noChangeArrowheads="1"/>
          </p:cNvSpPr>
          <p:nvPr>
            <p:ph type="title"/>
          </p:nvPr>
        </p:nvSpPr>
        <p:spPr/>
        <p:txBody>
          <a:bodyPr/>
          <a:lstStyle/>
          <a:p>
            <a:pPr hangingPunct="0"/>
            <a:r>
              <a:rPr lang="en-US" dirty="0" smtClean="0"/>
              <a:t>6.9  </a:t>
            </a:r>
            <a:r>
              <a:rPr lang="zh-CN" altLang="en-US" dirty="0" smtClean="0"/>
              <a:t>多媒体网络应用</a:t>
            </a:r>
            <a:endParaRPr lang="zh-CN" altLang="en-US" dirty="0"/>
          </a:p>
        </p:txBody>
      </p:sp>
      <p:sp>
        <p:nvSpPr>
          <p:cNvPr id="726019" name="Rectangle 3"/>
          <p:cNvSpPr>
            <a:spLocks noGrp="1" noChangeArrowheads="1"/>
          </p:cNvSpPr>
          <p:nvPr>
            <p:ph idx="1"/>
          </p:nvPr>
        </p:nvSpPr>
        <p:spPr>
          <a:xfrm>
            <a:off x="619444" y="1181451"/>
            <a:ext cx="10978515" cy="5028036"/>
          </a:xfrm>
        </p:spPr>
        <p:txBody>
          <a:bodyPr>
            <a:normAutofit/>
          </a:bodyPr>
          <a:lstStyle/>
          <a:p>
            <a:pPr indent="630238" eaLnBrk="1" hangingPunct="1"/>
            <a:r>
              <a:rPr lang="zh-CN" altLang="en-US" sz="2400" dirty="0"/>
              <a:t>多媒体网络应用往往数据量巨大，要求更高的网络带宽，并且与传统的弹性应用（如电子邮件、文件传输、网页浏览等）不同的是，对端到端时延和时延抖动高度敏感，但却可容忍少量的数据丢失。</a:t>
            </a:r>
          </a:p>
          <a:p>
            <a:pPr eaLnBrk="1" hangingPunct="1"/>
            <a:r>
              <a:rPr lang="zh-CN" altLang="en-US" sz="2400" dirty="0">
                <a:solidFill>
                  <a:schemeClr val="bg1"/>
                </a:solidFill>
              </a:rPr>
              <a:t>三类多媒体应用：</a:t>
            </a:r>
            <a:endParaRPr lang="en-US" altLang="zh-CN" sz="2400" dirty="0">
              <a:solidFill>
                <a:schemeClr val="bg1"/>
              </a:solidFill>
            </a:endParaRPr>
          </a:p>
          <a:p>
            <a:pPr marL="800028" lvl="1" indent="-342900">
              <a:lnSpc>
                <a:spcPct val="250000"/>
              </a:lnSpc>
              <a:buFont typeface="Wingdings" panose="05000000000000000000" pitchFamily="2" charset="2"/>
              <a:buChar char="l"/>
            </a:pPr>
            <a:r>
              <a:rPr lang="zh-CN" altLang="en-US" sz="2400" dirty="0">
                <a:solidFill>
                  <a:srgbClr val="333399"/>
                </a:solidFill>
              </a:rPr>
              <a:t>流式存储音频</a:t>
            </a:r>
            <a:r>
              <a:rPr lang="en-US" altLang="zh-CN" sz="2400" dirty="0">
                <a:solidFill>
                  <a:srgbClr val="333399"/>
                </a:solidFill>
              </a:rPr>
              <a:t>/</a:t>
            </a:r>
            <a:r>
              <a:rPr lang="zh-CN" altLang="en-US" sz="2400" dirty="0">
                <a:solidFill>
                  <a:srgbClr val="333399"/>
                </a:solidFill>
              </a:rPr>
              <a:t>视频</a:t>
            </a:r>
            <a:endParaRPr lang="en-US" altLang="zh-CN" sz="2400" dirty="0">
              <a:solidFill>
                <a:srgbClr val="333399"/>
              </a:solidFill>
            </a:endParaRPr>
          </a:p>
          <a:p>
            <a:pPr marL="800028" lvl="1" indent="-342900">
              <a:buFont typeface="Wingdings" panose="05000000000000000000" pitchFamily="2" charset="2"/>
              <a:buChar char="l"/>
            </a:pPr>
            <a:r>
              <a:rPr lang="zh-CN" altLang="en-US" sz="2400" dirty="0">
                <a:solidFill>
                  <a:srgbClr val="333399"/>
                </a:solidFill>
              </a:rPr>
              <a:t>流式实况音频</a:t>
            </a:r>
            <a:r>
              <a:rPr lang="en-US" altLang="zh-CN" sz="2400" dirty="0">
                <a:solidFill>
                  <a:srgbClr val="333399"/>
                </a:solidFill>
              </a:rPr>
              <a:t>/</a:t>
            </a:r>
            <a:r>
              <a:rPr lang="zh-CN" altLang="en-US" sz="2400" dirty="0">
                <a:solidFill>
                  <a:srgbClr val="333399"/>
                </a:solidFill>
              </a:rPr>
              <a:t>视频</a:t>
            </a:r>
            <a:endParaRPr lang="en-US" altLang="zh-CN" sz="2400" dirty="0">
              <a:solidFill>
                <a:srgbClr val="333399"/>
              </a:solidFill>
            </a:endParaRPr>
          </a:p>
          <a:p>
            <a:pPr marL="800028" lvl="1" indent="-342900">
              <a:buFont typeface="Wingdings" panose="05000000000000000000" pitchFamily="2" charset="2"/>
              <a:buChar char="l"/>
            </a:pPr>
            <a:r>
              <a:rPr lang="zh-CN" altLang="en-US" sz="2400" dirty="0">
                <a:solidFill>
                  <a:srgbClr val="333399"/>
                </a:solidFill>
              </a:rPr>
              <a:t>实时交互音频</a:t>
            </a:r>
            <a:r>
              <a:rPr lang="en-US" altLang="zh-CN" sz="2400" dirty="0">
                <a:solidFill>
                  <a:srgbClr val="333399"/>
                </a:solidFill>
              </a:rPr>
              <a:t>/</a:t>
            </a:r>
            <a:r>
              <a:rPr lang="zh-CN" altLang="en-US" sz="2400" dirty="0">
                <a:solidFill>
                  <a:srgbClr val="333399"/>
                </a:solidFill>
              </a:rPr>
              <a:t>视频</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7228" y="1531724"/>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
        <p:nvSpPr>
          <p:cNvPr id="10" name="矩形 9"/>
          <p:cNvSpPr/>
          <p:nvPr/>
        </p:nvSpPr>
        <p:spPr>
          <a:xfrm>
            <a:off x="545022" y="1312004"/>
            <a:ext cx="2977403" cy="4224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1223" y="3148862"/>
            <a:ext cx="4950595" cy="3709138"/>
          </a:xfrm>
          <a:prstGeom prst="rect">
            <a:avLst/>
          </a:prstGeom>
        </p:spPr>
      </p:pic>
      <p:sp>
        <p:nvSpPr>
          <p:cNvPr id="726018" name="Rectangle 2"/>
          <p:cNvSpPr>
            <a:spLocks noGrp="1" noChangeArrowheads="1"/>
          </p:cNvSpPr>
          <p:nvPr>
            <p:ph type="title"/>
          </p:nvPr>
        </p:nvSpPr>
        <p:spPr/>
        <p:txBody>
          <a:bodyPr/>
          <a:lstStyle/>
          <a:p>
            <a:pPr hangingPunct="0"/>
            <a:r>
              <a:rPr lang="en-US" dirty="0" smtClean="0"/>
              <a:t>6.9.1  </a:t>
            </a:r>
            <a:r>
              <a:rPr lang="zh-CN" altLang="en-US" dirty="0" smtClean="0"/>
              <a:t>实时多媒体数据传输中的问题</a:t>
            </a:r>
            <a:endParaRPr lang="zh-CN" altLang="en-US" dirty="0"/>
          </a:p>
        </p:txBody>
      </p:sp>
      <p:sp>
        <p:nvSpPr>
          <p:cNvPr id="726019" name="Rectangle 3"/>
          <p:cNvSpPr>
            <a:spLocks noGrp="1" noChangeArrowheads="1"/>
          </p:cNvSpPr>
          <p:nvPr>
            <p:ph idx="1"/>
          </p:nvPr>
        </p:nvSpPr>
        <p:spPr/>
        <p:txBody>
          <a:bodyPr>
            <a:normAutofit/>
          </a:bodyPr>
          <a:lstStyle/>
          <a:p>
            <a:pPr eaLnBrk="1" hangingPunct="1">
              <a:buNone/>
            </a:pPr>
            <a:r>
              <a:rPr lang="en-US" altLang="zh-CN" sz="2400" dirty="0" smtClean="0">
                <a:solidFill>
                  <a:schemeClr val="bg1"/>
                </a:solidFill>
              </a:rPr>
              <a:t>1. </a:t>
            </a:r>
            <a:r>
              <a:rPr lang="zh-CN" altLang="en-US" sz="2400" dirty="0" smtClean="0">
                <a:solidFill>
                  <a:schemeClr val="bg1"/>
                </a:solidFill>
              </a:rPr>
              <a:t>音</a:t>
            </a:r>
            <a:r>
              <a:rPr lang="en-US" altLang="zh-CN" sz="2400" dirty="0" smtClean="0">
                <a:solidFill>
                  <a:schemeClr val="bg1"/>
                </a:solidFill>
              </a:rPr>
              <a:t>/</a:t>
            </a:r>
            <a:r>
              <a:rPr lang="zh-CN" altLang="en-US" sz="2400" dirty="0" smtClean="0">
                <a:solidFill>
                  <a:schemeClr val="bg1"/>
                </a:solidFill>
              </a:rPr>
              <a:t>视频压缩</a:t>
            </a:r>
          </a:p>
          <a:p>
            <a:pPr indent="725488" eaLnBrk="1" hangingPunct="1"/>
            <a:r>
              <a:rPr lang="zh-CN" altLang="en-US" sz="2400" dirty="0" smtClean="0"/>
              <a:t>含</a:t>
            </a:r>
            <a:r>
              <a:rPr lang="zh-CN" altLang="en-US" sz="2400" dirty="0"/>
              <a:t>有音频或视频的多媒体信息往往信息量巨大，会消耗大量的存储空间和网络带宽，导致很大的传输时延。因此在网上传送多媒体信息都无例外地采用各种信息压缩技术。</a:t>
            </a:r>
          </a:p>
          <a:p>
            <a:pPr marL="800028" lvl="1" indent="-342900">
              <a:buFont typeface="Wingdings" panose="05000000000000000000" pitchFamily="2" charset="2"/>
              <a:buChar char="l"/>
            </a:pPr>
            <a:r>
              <a:rPr lang="zh-CN" altLang="en-US" sz="2400" dirty="0">
                <a:solidFill>
                  <a:srgbClr val="333399"/>
                </a:solidFill>
              </a:rPr>
              <a:t>话音压缩技术</a:t>
            </a:r>
          </a:p>
          <a:p>
            <a:pPr marL="800028" lvl="1" indent="-342900">
              <a:buFont typeface="Wingdings" panose="05000000000000000000" pitchFamily="2" charset="2"/>
              <a:buChar char="l"/>
            </a:pPr>
            <a:r>
              <a:rPr lang="zh-CN" altLang="en-US" sz="2400" dirty="0">
                <a:solidFill>
                  <a:srgbClr val="333399"/>
                </a:solidFill>
              </a:rPr>
              <a:t>立体声音乐的压缩技术</a:t>
            </a:r>
          </a:p>
          <a:p>
            <a:pPr marL="800028" lvl="1" indent="-342900">
              <a:buFont typeface="Wingdings" panose="05000000000000000000" pitchFamily="2" charset="2"/>
              <a:buChar char="l"/>
            </a:pPr>
            <a:r>
              <a:rPr lang="zh-CN" altLang="en-US" sz="2400" dirty="0">
                <a:solidFill>
                  <a:srgbClr val="333399"/>
                </a:solidFill>
              </a:rPr>
              <a:t>视频压缩技术</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588" y="3377719"/>
            <a:ext cx="12190412" cy="34802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018" name="Rectangle 2"/>
          <p:cNvSpPr>
            <a:spLocks noGrp="1" noChangeArrowheads="1"/>
          </p:cNvSpPr>
          <p:nvPr>
            <p:ph type="title"/>
          </p:nvPr>
        </p:nvSpPr>
        <p:spPr/>
        <p:txBody>
          <a:bodyPr/>
          <a:lstStyle/>
          <a:p>
            <a:pPr hangingPunct="0"/>
            <a:r>
              <a:rPr lang="en-US" altLang="zh-CN" dirty="0" smtClean="0"/>
              <a:t>2. </a:t>
            </a:r>
            <a:r>
              <a:rPr lang="zh-CN" altLang="en-US" dirty="0" smtClean="0"/>
              <a:t>时延抖动消除</a:t>
            </a:r>
            <a:endParaRPr lang="zh-CN" altLang="en-US" dirty="0"/>
          </a:p>
        </p:txBody>
      </p:sp>
      <p:sp>
        <p:nvSpPr>
          <p:cNvPr id="726019" name="Rectangle 3"/>
          <p:cNvSpPr>
            <a:spLocks noGrp="1" noChangeArrowheads="1"/>
          </p:cNvSpPr>
          <p:nvPr>
            <p:ph idx="1"/>
          </p:nvPr>
        </p:nvSpPr>
        <p:spPr/>
        <p:txBody>
          <a:bodyPr>
            <a:normAutofit/>
          </a:bodyPr>
          <a:lstStyle/>
          <a:p>
            <a:pPr marL="342900" indent="-342900" eaLnBrk="1" hangingPunct="1">
              <a:buFont typeface="Wingdings" panose="05000000000000000000" pitchFamily="2" charset="2"/>
              <a:buChar char="l"/>
            </a:pPr>
            <a:r>
              <a:rPr lang="zh-CN" altLang="en-US" sz="2400" dirty="0"/>
              <a:t>实时音频</a:t>
            </a:r>
            <a:r>
              <a:rPr lang="en-US" altLang="zh-CN" sz="2400" dirty="0"/>
              <a:t>/</a:t>
            </a:r>
            <a:r>
              <a:rPr lang="zh-CN" altLang="en-US" sz="2400" dirty="0"/>
              <a:t>视频源以恒定速率产生并发送分组，因而这些分组是等时</a:t>
            </a:r>
            <a:r>
              <a:rPr lang="en-US" altLang="zh-CN" sz="2400" dirty="0"/>
              <a:t>(isochronous)</a:t>
            </a:r>
            <a:r>
              <a:rPr lang="zh-CN" altLang="en-US" sz="2400" dirty="0"/>
              <a:t>的。</a:t>
            </a:r>
            <a:endParaRPr lang="en-US" altLang="zh-CN" sz="2400" dirty="0"/>
          </a:p>
          <a:p>
            <a:pPr marL="342900" indent="-342900" eaLnBrk="1" hangingPunct="1">
              <a:buFont typeface="Wingdings" panose="05000000000000000000" pitchFamily="2" charset="2"/>
              <a:buChar char="l"/>
            </a:pPr>
            <a:r>
              <a:rPr lang="zh-CN" altLang="en-US" sz="2400" dirty="0"/>
              <a:t>但由于端到端的时延抖动，通过因特网到达接收方的分组则是非等时的</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 name="组合 54"/>
          <p:cNvGrpSpPr/>
          <p:nvPr/>
        </p:nvGrpSpPr>
        <p:grpSpPr>
          <a:xfrm>
            <a:off x="1634679" y="4280938"/>
            <a:ext cx="8465023" cy="1649404"/>
            <a:chOff x="3886200" y="5026025"/>
            <a:chExt cx="5204499" cy="1014093"/>
          </a:xfrm>
        </p:grpSpPr>
        <p:graphicFrame>
          <p:nvGraphicFramePr>
            <p:cNvPr id="7" name="Object 49"/>
            <p:cNvGraphicFramePr>
              <a:graphicFrameLocks noChangeAspect="1"/>
            </p:cNvGraphicFramePr>
            <p:nvPr/>
          </p:nvGraphicFramePr>
          <p:xfrm>
            <a:off x="5686425" y="5026025"/>
            <a:ext cx="1454150" cy="992188"/>
          </p:xfrm>
          <a:graphic>
            <a:graphicData uri="http://schemas.openxmlformats.org/presentationml/2006/ole">
              <mc:AlternateContent xmlns:mc="http://schemas.openxmlformats.org/markup-compatibility/2006">
                <mc:Choice xmlns:v="urn:schemas-microsoft-com:vml" Requires="v">
                  <p:oleObj spid="_x0000_s1971253" name="VISIO" r:id="rId4" imgW="1689840" imgH="964440" progId="Visio.Drawing.11">
                    <p:embed/>
                  </p:oleObj>
                </mc:Choice>
                <mc:Fallback>
                  <p:oleObj name="VISIO" r:id="rId4" imgW="1689840" imgH="96444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6425" y="5026025"/>
                          <a:ext cx="1454150" cy="9921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 name="Line 50"/>
            <p:cNvSpPr>
              <a:spLocks noChangeShapeType="1"/>
            </p:cNvSpPr>
            <p:nvPr/>
          </p:nvSpPr>
          <p:spPr bwMode="auto">
            <a:xfrm>
              <a:off x="3886200" y="5711825"/>
              <a:ext cx="1592263" cy="0"/>
            </a:xfrm>
            <a:prstGeom prst="line">
              <a:avLst/>
            </a:prstGeom>
            <a:noFill/>
            <a:ln w="9525">
              <a:solidFill>
                <a:schemeClr val="tx1"/>
              </a:solidFill>
              <a:round/>
              <a:headEnd/>
              <a:tailEnd type="triangle" w="sm" len="med"/>
            </a:ln>
            <a:effectLst/>
          </p:spPr>
          <p:txBody>
            <a:bodyPr/>
            <a:lstStyle/>
            <a:p>
              <a:endParaRPr lang="zh-CN" altLang="en-US" sz="4800">
                <a:solidFill>
                  <a:schemeClr val="tx1">
                    <a:lumMod val="65000"/>
                    <a:lumOff val="35000"/>
                  </a:schemeClr>
                </a:solidFill>
                <a:latin typeface="+mn-lt"/>
                <a:ea typeface="+mn-ea"/>
              </a:endParaRPr>
            </a:p>
          </p:txBody>
        </p:sp>
        <p:sp>
          <p:nvSpPr>
            <p:cNvPr id="9" name="Freeform 51"/>
            <p:cNvSpPr>
              <a:spLocks/>
            </p:cNvSpPr>
            <p:nvPr/>
          </p:nvSpPr>
          <p:spPr bwMode="auto">
            <a:xfrm>
              <a:off x="4164013" y="5407025"/>
              <a:ext cx="68263" cy="304800"/>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sz="4800">
                <a:solidFill>
                  <a:srgbClr val="00B0F0"/>
                </a:solidFill>
                <a:latin typeface="+mn-lt"/>
                <a:ea typeface="+mn-ea"/>
              </a:endParaRPr>
            </a:p>
          </p:txBody>
        </p:sp>
        <p:sp>
          <p:nvSpPr>
            <p:cNvPr id="10" name="Freeform 52"/>
            <p:cNvSpPr>
              <a:spLocks/>
            </p:cNvSpPr>
            <p:nvPr/>
          </p:nvSpPr>
          <p:spPr bwMode="auto">
            <a:xfrm>
              <a:off x="4510088" y="5407025"/>
              <a:ext cx="68263" cy="304800"/>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sz="4800">
                <a:solidFill>
                  <a:srgbClr val="00B0F0"/>
                </a:solidFill>
                <a:latin typeface="+mn-lt"/>
                <a:ea typeface="+mn-ea"/>
              </a:endParaRPr>
            </a:p>
          </p:txBody>
        </p:sp>
        <p:sp>
          <p:nvSpPr>
            <p:cNvPr id="11" name="Freeform 53"/>
            <p:cNvSpPr>
              <a:spLocks/>
            </p:cNvSpPr>
            <p:nvPr/>
          </p:nvSpPr>
          <p:spPr bwMode="auto">
            <a:xfrm>
              <a:off x="4856163" y="5407025"/>
              <a:ext cx="68263" cy="304800"/>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sz="4800">
                <a:solidFill>
                  <a:srgbClr val="00B0F0"/>
                </a:solidFill>
                <a:latin typeface="+mn-lt"/>
                <a:ea typeface="+mn-ea"/>
              </a:endParaRPr>
            </a:p>
          </p:txBody>
        </p:sp>
        <p:sp>
          <p:nvSpPr>
            <p:cNvPr id="12" name="Freeform 54"/>
            <p:cNvSpPr>
              <a:spLocks/>
            </p:cNvSpPr>
            <p:nvPr/>
          </p:nvSpPr>
          <p:spPr bwMode="auto">
            <a:xfrm>
              <a:off x="5202238" y="5407025"/>
              <a:ext cx="68263" cy="304800"/>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sz="4800">
                <a:solidFill>
                  <a:srgbClr val="00B0F0"/>
                </a:solidFill>
                <a:latin typeface="+mn-lt"/>
                <a:ea typeface="+mn-ea"/>
              </a:endParaRPr>
            </a:p>
          </p:txBody>
        </p:sp>
        <p:sp>
          <p:nvSpPr>
            <p:cNvPr id="13" name="Text Box 55"/>
            <p:cNvSpPr txBox="1">
              <a:spLocks noChangeArrowheads="1"/>
            </p:cNvSpPr>
            <p:nvPr/>
          </p:nvSpPr>
          <p:spPr bwMode="auto">
            <a:xfrm>
              <a:off x="5464175" y="5514975"/>
              <a:ext cx="165773" cy="283843"/>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rPr>
                <a:t>t</a:t>
              </a:r>
            </a:p>
          </p:txBody>
        </p:sp>
        <p:sp>
          <p:nvSpPr>
            <p:cNvPr id="14" name="Freeform 56"/>
            <p:cNvSpPr>
              <a:spLocks/>
            </p:cNvSpPr>
            <p:nvPr/>
          </p:nvSpPr>
          <p:spPr bwMode="auto">
            <a:xfrm>
              <a:off x="7691438" y="5407025"/>
              <a:ext cx="68263" cy="304800"/>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sz="4800">
                <a:solidFill>
                  <a:srgbClr val="00B0F0"/>
                </a:solidFill>
                <a:latin typeface="+mn-lt"/>
                <a:ea typeface="+mn-ea"/>
              </a:endParaRPr>
            </a:p>
          </p:txBody>
        </p:sp>
        <p:sp>
          <p:nvSpPr>
            <p:cNvPr id="15" name="Freeform 57"/>
            <p:cNvSpPr>
              <a:spLocks/>
            </p:cNvSpPr>
            <p:nvPr/>
          </p:nvSpPr>
          <p:spPr bwMode="auto">
            <a:xfrm>
              <a:off x="7967663" y="5407025"/>
              <a:ext cx="69850" cy="304800"/>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sz="4800">
                <a:solidFill>
                  <a:srgbClr val="00B0F0"/>
                </a:solidFill>
                <a:latin typeface="+mn-lt"/>
                <a:ea typeface="+mn-ea"/>
              </a:endParaRPr>
            </a:p>
          </p:txBody>
        </p:sp>
        <p:sp>
          <p:nvSpPr>
            <p:cNvPr id="16" name="Freeform 58"/>
            <p:cNvSpPr>
              <a:spLocks/>
            </p:cNvSpPr>
            <p:nvPr/>
          </p:nvSpPr>
          <p:spPr bwMode="auto">
            <a:xfrm>
              <a:off x="8521700" y="5407025"/>
              <a:ext cx="69850" cy="304800"/>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sz="4800">
                <a:solidFill>
                  <a:srgbClr val="00B0F0"/>
                </a:solidFill>
                <a:latin typeface="+mn-lt"/>
                <a:ea typeface="+mn-ea"/>
              </a:endParaRPr>
            </a:p>
          </p:txBody>
        </p:sp>
        <p:sp>
          <p:nvSpPr>
            <p:cNvPr id="17" name="Freeform 59"/>
            <p:cNvSpPr>
              <a:spLocks/>
            </p:cNvSpPr>
            <p:nvPr/>
          </p:nvSpPr>
          <p:spPr bwMode="auto">
            <a:xfrm>
              <a:off x="8677275" y="5403850"/>
              <a:ext cx="69850" cy="304800"/>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sz="4800">
                <a:solidFill>
                  <a:srgbClr val="00B0F0"/>
                </a:solidFill>
                <a:latin typeface="+mn-lt"/>
                <a:ea typeface="+mn-ea"/>
              </a:endParaRPr>
            </a:p>
          </p:txBody>
        </p:sp>
        <p:sp>
          <p:nvSpPr>
            <p:cNvPr id="18" name="Text Box 60"/>
            <p:cNvSpPr txBox="1">
              <a:spLocks noChangeArrowheads="1"/>
            </p:cNvSpPr>
            <p:nvPr/>
          </p:nvSpPr>
          <p:spPr bwMode="auto">
            <a:xfrm>
              <a:off x="8924926" y="5514975"/>
              <a:ext cx="165773" cy="283843"/>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rPr>
                <a:t>t</a:t>
              </a:r>
            </a:p>
          </p:txBody>
        </p:sp>
        <p:sp>
          <p:nvSpPr>
            <p:cNvPr id="19" name="Line 61"/>
            <p:cNvSpPr>
              <a:spLocks noChangeShapeType="1"/>
            </p:cNvSpPr>
            <p:nvPr/>
          </p:nvSpPr>
          <p:spPr bwMode="auto">
            <a:xfrm>
              <a:off x="7208838" y="5711825"/>
              <a:ext cx="1728788" cy="0"/>
            </a:xfrm>
            <a:prstGeom prst="line">
              <a:avLst/>
            </a:prstGeom>
            <a:noFill/>
            <a:ln w="9525">
              <a:solidFill>
                <a:schemeClr val="tx1"/>
              </a:solidFill>
              <a:round/>
              <a:headEnd/>
              <a:tailEnd type="triangle" w="sm" len="med"/>
            </a:ln>
            <a:effectLst/>
          </p:spPr>
          <p:txBody>
            <a:bodyPr/>
            <a:lstStyle/>
            <a:p>
              <a:endParaRPr lang="zh-CN" altLang="en-US" sz="4800">
                <a:solidFill>
                  <a:schemeClr val="tx1">
                    <a:lumMod val="65000"/>
                    <a:lumOff val="35000"/>
                  </a:schemeClr>
                </a:solidFill>
                <a:latin typeface="+mn-lt"/>
                <a:ea typeface="+mn-ea"/>
              </a:endParaRPr>
            </a:p>
          </p:txBody>
        </p:sp>
        <p:sp>
          <p:nvSpPr>
            <p:cNvPr id="20" name="Text Box 62"/>
            <p:cNvSpPr txBox="1">
              <a:spLocks noChangeArrowheads="1"/>
            </p:cNvSpPr>
            <p:nvPr/>
          </p:nvSpPr>
          <p:spPr bwMode="auto">
            <a:xfrm>
              <a:off x="6083947" y="5335966"/>
              <a:ext cx="681222" cy="283843"/>
            </a:xfrm>
            <a:prstGeom prst="rect">
              <a:avLst/>
            </a:prstGeom>
            <a:noFill/>
            <a:ln w="9525">
              <a:noFill/>
              <a:miter lim="800000"/>
              <a:headEnd/>
              <a:tailEnd/>
            </a:ln>
            <a:effectLst/>
          </p:spPr>
          <p:txBody>
            <a:bodyPr wrap="none">
              <a:spAutoFit/>
            </a:bodyPr>
            <a:lstStyle/>
            <a:p>
              <a:r>
                <a:rPr kumimoji="1" lang="zh-CN" altLang="en-US" sz="2400" dirty="0">
                  <a:solidFill>
                    <a:schemeClr val="tx1">
                      <a:lumMod val="65000"/>
                      <a:lumOff val="35000"/>
                    </a:schemeClr>
                  </a:solidFill>
                  <a:latin typeface="+mn-lt"/>
                  <a:ea typeface="+mn-ea"/>
                </a:rPr>
                <a:t>因特网</a:t>
              </a:r>
            </a:p>
          </p:txBody>
        </p:sp>
        <p:sp>
          <p:nvSpPr>
            <p:cNvPr id="21" name="AutoShape 63"/>
            <p:cNvSpPr>
              <a:spLocks noChangeArrowheads="1"/>
            </p:cNvSpPr>
            <p:nvPr/>
          </p:nvSpPr>
          <p:spPr bwMode="auto">
            <a:xfrm>
              <a:off x="5634038" y="5483225"/>
              <a:ext cx="398463" cy="152400"/>
            </a:xfrm>
            <a:prstGeom prst="rightArrow">
              <a:avLst>
                <a:gd name="adj1" fmla="val 50000"/>
                <a:gd name="adj2" fmla="val 65365"/>
              </a:avLst>
            </a:prstGeom>
            <a:solidFill>
              <a:srgbClr val="92D050"/>
            </a:solidFill>
            <a:ln w="9525">
              <a:solidFill>
                <a:schemeClr val="bg1"/>
              </a:solidFill>
              <a:miter lim="800000"/>
              <a:headEnd/>
              <a:tailEnd/>
            </a:ln>
            <a:effectLst/>
          </p:spPr>
          <p:txBody>
            <a:bodyPr wrap="none" anchor="ctr"/>
            <a:lstStyle/>
            <a:p>
              <a:endParaRPr lang="zh-CN" altLang="en-US" sz="4800">
                <a:solidFill>
                  <a:schemeClr val="tx1">
                    <a:lumMod val="65000"/>
                    <a:lumOff val="35000"/>
                  </a:schemeClr>
                </a:solidFill>
                <a:latin typeface="+mn-lt"/>
                <a:ea typeface="+mn-ea"/>
              </a:endParaRPr>
            </a:p>
          </p:txBody>
        </p:sp>
        <p:sp>
          <p:nvSpPr>
            <p:cNvPr id="22" name="AutoShape 64"/>
            <p:cNvSpPr>
              <a:spLocks noChangeArrowheads="1"/>
            </p:cNvSpPr>
            <p:nvPr/>
          </p:nvSpPr>
          <p:spPr bwMode="auto">
            <a:xfrm>
              <a:off x="7018338" y="5483225"/>
              <a:ext cx="398463" cy="152400"/>
            </a:xfrm>
            <a:prstGeom prst="rightArrow">
              <a:avLst>
                <a:gd name="adj1" fmla="val 50000"/>
                <a:gd name="adj2" fmla="val 65365"/>
              </a:avLst>
            </a:prstGeom>
            <a:solidFill>
              <a:srgbClr val="92D050"/>
            </a:solidFill>
            <a:ln w="9525">
              <a:solidFill>
                <a:schemeClr val="bg1"/>
              </a:solidFill>
              <a:miter lim="800000"/>
              <a:headEnd/>
              <a:tailEnd/>
            </a:ln>
            <a:effectLst/>
          </p:spPr>
          <p:txBody>
            <a:bodyPr wrap="none" anchor="ctr"/>
            <a:lstStyle/>
            <a:p>
              <a:endParaRPr lang="zh-CN" altLang="en-US" sz="4800">
                <a:solidFill>
                  <a:schemeClr val="tx1">
                    <a:lumMod val="65000"/>
                    <a:lumOff val="35000"/>
                  </a:schemeClr>
                </a:solidFill>
                <a:latin typeface="+mn-lt"/>
                <a:ea typeface="+mn-ea"/>
              </a:endParaRPr>
            </a:p>
          </p:txBody>
        </p:sp>
        <p:sp>
          <p:nvSpPr>
            <p:cNvPr id="25" name="Text Box 92"/>
            <p:cNvSpPr txBox="1">
              <a:spLocks noChangeArrowheads="1"/>
            </p:cNvSpPr>
            <p:nvPr/>
          </p:nvSpPr>
          <p:spPr bwMode="auto">
            <a:xfrm>
              <a:off x="3974044" y="5069947"/>
              <a:ext cx="1438136" cy="283843"/>
            </a:xfrm>
            <a:prstGeom prst="rect">
              <a:avLst/>
            </a:prstGeom>
            <a:noFill/>
            <a:ln w="9525">
              <a:noFill/>
              <a:miter lim="800000"/>
              <a:headEnd/>
              <a:tailEnd/>
            </a:ln>
            <a:effectLst/>
          </p:spPr>
          <p:txBody>
            <a:bodyPr wrap="none">
              <a:spAutoFit/>
            </a:bodyPr>
            <a:lstStyle/>
            <a:p>
              <a:r>
                <a:rPr kumimoji="1" lang="zh-CN" altLang="en-US" sz="2400" dirty="0">
                  <a:solidFill>
                    <a:schemeClr val="tx1">
                      <a:lumMod val="65000"/>
                      <a:lumOff val="35000"/>
                    </a:schemeClr>
                  </a:solidFill>
                  <a:latin typeface="+mn-lt"/>
                  <a:ea typeface="+mn-ea"/>
                </a:rPr>
                <a:t>等时到达的分组</a:t>
              </a:r>
            </a:p>
          </p:txBody>
        </p:sp>
        <p:sp>
          <p:nvSpPr>
            <p:cNvPr id="26" name="Text Box 93"/>
            <p:cNvSpPr txBox="1">
              <a:spLocks noChangeArrowheads="1"/>
            </p:cNvSpPr>
            <p:nvPr/>
          </p:nvSpPr>
          <p:spPr bwMode="auto">
            <a:xfrm>
              <a:off x="4232275" y="5756275"/>
              <a:ext cx="870451" cy="283843"/>
            </a:xfrm>
            <a:prstGeom prst="rect">
              <a:avLst/>
            </a:prstGeom>
            <a:noFill/>
            <a:ln w="9525">
              <a:noFill/>
              <a:miter lim="800000"/>
              <a:headEnd/>
              <a:tailEnd/>
            </a:ln>
            <a:effectLst/>
          </p:spPr>
          <p:txBody>
            <a:bodyPr wrap="none">
              <a:spAutoFit/>
            </a:bodyPr>
            <a:lstStyle/>
            <a:p>
              <a:r>
                <a:rPr kumimoji="1" lang="zh-CN" altLang="en-US" sz="2400">
                  <a:solidFill>
                    <a:schemeClr val="tx1">
                      <a:lumMod val="65000"/>
                      <a:lumOff val="35000"/>
                    </a:schemeClr>
                  </a:solidFill>
                  <a:latin typeface="+mn-lt"/>
                  <a:ea typeface="+mn-ea"/>
                </a:rPr>
                <a:t>恒定速率</a:t>
              </a:r>
            </a:p>
          </p:txBody>
        </p:sp>
        <p:sp>
          <p:nvSpPr>
            <p:cNvPr id="27" name="Text Box 94"/>
            <p:cNvSpPr txBox="1">
              <a:spLocks noChangeArrowheads="1"/>
            </p:cNvSpPr>
            <p:nvPr/>
          </p:nvSpPr>
          <p:spPr bwMode="auto">
            <a:xfrm>
              <a:off x="7624763" y="5756275"/>
              <a:ext cx="1059679" cy="283843"/>
            </a:xfrm>
            <a:prstGeom prst="rect">
              <a:avLst/>
            </a:prstGeom>
            <a:noFill/>
            <a:ln w="9525">
              <a:noFill/>
              <a:miter lim="800000"/>
              <a:headEnd/>
              <a:tailEnd/>
            </a:ln>
            <a:effectLst/>
          </p:spPr>
          <p:txBody>
            <a:bodyPr wrap="none">
              <a:spAutoFit/>
            </a:bodyPr>
            <a:lstStyle/>
            <a:p>
              <a:r>
                <a:rPr kumimoji="1" lang="zh-CN" altLang="en-US" sz="2400">
                  <a:solidFill>
                    <a:schemeClr val="tx1">
                      <a:lumMod val="65000"/>
                      <a:lumOff val="35000"/>
                    </a:schemeClr>
                  </a:solidFill>
                  <a:latin typeface="+mn-lt"/>
                  <a:ea typeface="+mn-ea"/>
                </a:rPr>
                <a:t>非恒定速率</a:t>
              </a:r>
            </a:p>
          </p:txBody>
        </p:sp>
      </p:grpSp>
      <p:sp>
        <p:nvSpPr>
          <p:cNvPr id="28" name="矩形 27"/>
          <p:cNvSpPr/>
          <p:nvPr/>
        </p:nvSpPr>
        <p:spPr bwMode="auto">
          <a:xfrm>
            <a:off x="17228" y="3323719"/>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588" y="3377719"/>
            <a:ext cx="12190412" cy="34802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bwMode="auto">
          <a:xfrm>
            <a:off x="17228" y="3323719"/>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
        <p:nvSpPr>
          <p:cNvPr id="726018" name="Rectangle 2"/>
          <p:cNvSpPr>
            <a:spLocks noGrp="1" noChangeArrowheads="1"/>
          </p:cNvSpPr>
          <p:nvPr>
            <p:ph type="title"/>
          </p:nvPr>
        </p:nvSpPr>
        <p:spPr/>
        <p:txBody>
          <a:bodyPr/>
          <a:lstStyle/>
          <a:p>
            <a:pPr hangingPunct="0"/>
            <a:r>
              <a:rPr lang="en-US" altLang="zh-CN" dirty="0" smtClean="0"/>
              <a:t>2. </a:t>
            </a:r>
            <a:r>
              <a:rPr lang="zh-CN" altLang="en-US" dirty="0" smtClean="0"/>
              <a:t>时延抖动消除</a:t>
            </a:r>
            <a:endParaRPr lang="zh-CN" altLang="en-US" dirty="0"/>
          </a:p>
        </p:txBody>
      </p:sp>
      <p:sp>
        <p:nvSpPr>
          <p:cNvPr id="726019" name="Rectangle 3"/>
          <p:cNvSpPr>
            <a:spLocks noGrp="1" noChangeArrowheads="1"/>
          </p:cNvSpPr>
          <p:nvPr>
            <p:ph idx="1"/>
          </p:nvPr>
        </p:nvSpPr>
        <p:spPr/>
        <p:txBody>
          <a:bodyPr>
            <a:normAutofit/>
          </a:bodyPr>
          <a:lstStyle/>
          <a:p>
            <a:pPr marL="342900" indent="-342900">
              <a:buFont typeface="Wingdings" panose="05000000000000000000" pitchFamily="2" charset="2"/>
              <a:buChar char="l"/>
            </a:pPr>
            <a:r>
              <a:rPr lang="zh-CN" altLang="en-US" sz="2400" dirty="0"/>
              <a:t>接收端需设置适当大小的缓存。当缓存中的分组数达到一定的数量后再以恒定速率按顺序把分组读出进行还原播放（需要打上</a:t>
            </a:r>
            <a:r>
              <a:rPr lang="zh-CN" altLang="en-US" sz="2400" dirty="0">
                <a:solidFill>
                  <a:srgbClr val="FF0000"/>
                </a:solidFill>
              </a:rPr>
              <a:t>时间戳</a:t>
            </a:r>
            <a:r>
              <a:rPr lang="zh-CN" altLang="en-US" sz="2400" dirty="0"/>
              <a:t>）。</a:t>
            </a:r>
          </a:p>
          <a:p>
            <a:pPr marL="342900" indent="-342900">
              <a:buFont typeface="Wingdings" panose="05000000000000000000" pitchFamily="2" charset="2"/>
              <a:buChar char="l"/>
            </a:pPr>
            <a:r>
              <a:rPr lang="zh-CN" altLang="en-US" sz="2400" dirty="0"/>
              <a:t>缓存实际上就是一个先进先出的队列。图中标明的 </a:t>
            </a:r>
            <a:r>
              <a:rPr lang="en-US" altLang="zh-CN" sz="2400" i="1" dirty="0"/>
              <a:t>T </a:t>
            </a:r>
            <a:r>
              <a:rPr lang="zh-CN" altLang="en-US" sz="2400" dirty="0"/>
              <a:t>叫做</a:t>
            </a:r>
            <a:r>
              <a:rPr lang="zh-CN" altLang="en-US" sz="2400" dirty="0">
                <a:solidFill>
                  <a:schemeClr val="hlink"/>
                </a:solidFill>
              </a:rPr>
              <a:t>播放时延</a:t>
            </a:r>
            <a:r>
              <a:rPr lang="zh-CN" altLang="en-US" sz="2400" dirty="0"/>
              <a:t>。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56" name="Group 121"/>
          <p:cNvGrpSpPr>
            <a:grpSpLocks/>
          </p:cNvGrpSpPr>
          <p:nvPr/>
        </p:nvGrpSpPr>
        <p:grpSpPr bwMode="auto">
          <a:xfrm>
            <a:off x="1901826" y="4095754"/>
            <a:ext cx="8520113" cy="1858964"/>
            <a:chOff x="236" y="2580"/>
            <a:chExt cx="5367" cy="1171"/>
          </a:xfrm>
        </p:grpSpPr>
        <p:sp>
          <p:nvSpPr>
            <p:cNvPr id="57" name="Rectangle 120"/>
            <p:cNvSpPr>
              <a:spLocks noChangeArrowheads="1"/>
            </p:cNvSpPr>
            <p:nvPr/>
          </p:nvSpPr>
          <p:spPr bwMode="auto">
            <a:xfrm>
              <a:off x="2442" y="3152"/>
              <a:ext cx="954" cy="327"/>
            </a:xfrm>
            <a:prstGeom prst="rect">
              <a:avLst/>
            </a:prstGeom>
            <a:solidFill>
              <a:srgbClr val="CCECFF"/>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8" name="Line 86"/>
            <p:cNvSpPr>
              <a:spLocks noChangeShapeType="1"/>
            </p:cNvSpPr>
            <p:nvPr/>
          </p:nvSpPr>
          <p:spPr bwMode="auto">
            <a:xfrm>
              <a:off x="3998" y="3451"/>
              <a:ext cx="1454" cy="0"/>
            </a:xfrm>
            <a:prstGeom prst="line">
              <a:avLst/>
            </a:prstGeom>
            <a:noFill/>
            <a:ln w="9525">
              <a:solidFill>
                <a:schemeClr val="tx1"/>
              </a:solidFill>
              <a:round/>
              <a:headEn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59" name="Freeform 87"/>
            <p:cNvSpPr>
              <a:spLocks/>
            </p:cNvSpPr>
            <p:nvPr/>
          </p:nvSpPr>
          <p:spPr bwMode="auto">
            <a:xfrm>
              <a:off x="4431" y="3177"/>
              <a:ext cx="53" cy="274"/>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FFC000"/>
            </a:solidFill>
            <a:ln w="9525" cap="flat">
              <a:solidFill>
                <a:schemeClr val="bg1"/>
              </a:solidFill>
              <a:prstDash val="dash"/>
              <a:round/>
              <a:headEnd/>
              <a:tailEnd/>
            </a:ln>
            <a:effectLst/>
          </p:spPr>
          <p:txBody>
            <a:bodyPr/>
            <a:lstStyle/>
            <a:p>
              <a:endParaRPr lang="zh-CN" altLang="en-US">
                <a:solidFill>
                  <a:schemeClr val="tx1">
                    <a:lumMod val="65000"/>
                    <a:lumOff val="35000"/>
                  </a:schemeClr>
                </a:solidFill>
                <a:latin typeface="+mn-lt"/>
                <a:ea typeface="+mn-ea"/>
              </a:endParaRPr>
            </a:p>
          </p:txBody>
        </p:sp>
        <p:sp>
          <p:nvSpPr>
            <p:cNvPr id="60" name="Freeform 88"/>
            <p:cNvSpPr>
              <a:spLocks/>
            </p:cNvSpPr>
            <p:nvPr/>
          </p:nvSpPr>
          <p:spPr bwMode="auto">
            <a:xfrm>
              <a:off x="4699" y="3177"/>
              <a:ext cx="54" cy="274"/>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61" name="Freeform 89"/>
            <p:cNvSpPr>
              <a:spLocks/>
            </p:cNvSpPr>
            <p:nvPr/>
          </p:nvSpPr>
          <p:spPr bwMode="auto">
            <a:xfrm>
              <a:off x="4968" y="3177"/>
              <a:ext cx="54" cy="274"/>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62" name="Freeform 90"/>
            <p:cNvSpPr>
              <a:spLocks/>
            </p:cNvSpPr>
            <p:nvPr/>
          </p:nvSpPr>
          <p:spPr bwMode="auto">
            <a:xfrm>
              <a:off x="5237" y="3177"/>
              <a:ext cx="54" cy="274"/>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63" name="Text Box 91"/>
            <p:cNvSpPr txBox="1">
              <a:spLocks noChangeArrowheads="1"/>
            </p:cNvSpPr>
            <p:nvPr/>
          </p:nvSpPr>
          <p:spPr bwMode="auto">
            <a:xfrm>
              <a:off x="5442" y="3254"/>
              <a:ext cx="161"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t</a:t>
              </a:r>
            </a:p>
          </p:txBody>
        </p:sp>
        <p:sp>
          <p:nvSpPr>
            <p:cNvPr id="64" name="Line 92"/>
            <p:cNvSpPr>
              <a:spLocks noChangeShapeType="1"/>
            </p:cNvSpPr>
            <p:nvPr/>
          </p:nvSpPr>
          <p:spPr bwMode="auto">
            <a:xfrm>
              <a:off x="2440" y="3612"/>
              <a:ext cx="967" cy="0"/>
            </a:xfrm>
            <a:prstGeom prst="line">
              <a:avLst/>
            </a:prstGeom>
            <a:noFill/>
            <a:ln w="19050">
              <a:solidFill>
                <a:srgbClr val="333399"/>
              </a:solidFill>
              <a:round/>
              <a:headEnd type="triangle" w="sm" len="me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65" name="Text Box 93"/>
            <p:cNvSpPr txBox="1">
              <a:spLocks noChangeArrowheads="1"/>
            </p:cNvSpPr>
            <p:nvPr/>
          </p:nvSpPr>
          <p:spPr bwMode="auto">
            <a:xfrm>
              <a:off x="2816" y="3499"/>
              <a:ext cx="215" cy="252"/>
            </a:xfrm>
            <a:prstGeom prst="rect">
              <a:avLst/>
            </a:prstGeom>
            <a:solidFill>
              <a:schemeClr val="bg1"/>
            </a:solidFill>
            <a:ln w="9525">
              <a:noFill/>
              <a:miter lim="800000"/>
              <a:headEnd/>
              <a:tailEnd/>
            </a:ln>
            <a:effectLst/>
          </p:spPr>
          <p:txBody>
            <a:bodyPr wrap="none">
              <a:spAutoFit/>
            </a:bodyPr>
            <a:lstStyle/>
            <a:p>
              <a:r>
                <a:rPr kumimoji="1" lang="en-US" altLang="zh-CN" sz="2000" i="1">
                  <a:solidFill>
                    <a:schemeClr val="tx1">
                      <a:lumMod val="65000"/>
                      <a:lumOff val="35000"/>
                    </a:schemeClr>
                  </a:solidFill>
                  <a:latin typeface="+mn-lt"/>
                  <a:ea typeface="+mn-ea"/>
                </a:rPr>
                <a:t>T</a:t>
              </a:r>
            </a:p>
          </p:txBody>
        </p:sp>
        <p:sp>
          <p:nvSpPr>
            <p:cNvPr id="66" name="Freeform 94"/>
            <p:cNvSpPr>
              <a:spLocks/>
            </p:cNvSpPr>
            <p:nvPr/>
          </p:nvSpPr>
          <p:spPr bwMode="auto">
            <a:xfrm>
              <a:off x="2063" y="3146"/>
              <a:ext cx="1344" cy="339"/>
            </a:xfrm>
            <a:custGeom>
              <a:avLst/>
              <a:gdLst/>
              <a:ahLst/>
              <a:cxnLst>
                <a:cxn ang="0">
                  <a:pos x="0" y="0"/>
                </a:cxn>
                <a:cxn ang="0">
                  <a:pos x="1200" y="0"/>
                </a:cxn>
                <a:cxn ang="0">
                  <a:pos x="1200" y="240"/>
                </a:cxn>
                <a:cxn ang="0">
                  <a:pos x="0" y="240"/>
                </a:cxn>
              </a:cxnLst>
              <a:rect l="0" t="0" r="r" b="b"/>
              <a:pathLst>
                <a:path w="1200" h="240">
                  <a:moveTo>
                    <a:pt x="0" y="0"/>
                  </a:moveTo>
                  <a:lnTo>
                    <a:pt x="1200" y="0"/>
                  </a:lnTo>
                  <a:lnTo>
                    <a:pt x="1200" y="240"/>
                  </a:lnTo>
                  <a:lnTo>
                    <a:pt x="0" y="240"/>
                  </a:lnTo>
                </a:path>
              </a:pathLst>
            </a:custGeom>
            <a:noFill/>
            <a:ln w="19050" cmpd="sng">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67" name="Line 95"/>
            <p:cNvSpPr>
              <a:spLocks noChangeShapeType="1"/>
            </p:cNvSpPr>
            <p:nvPr/>
          </p:nvSpPr>
          <p:spPr bwMode="auto">
            <a:xfrm>
              <a:off x="3300" y="3146"/>
              <a:ext cx="0" cy="339"/>
            </a:xfrm>
            <a:prstGeom prst="line">
              <a:avLst/>
            </a:prstGeom>
            <a:noFill/>
            <a:ln w="19050">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68" name="Line 96"/>
            <p:cNvSpPr>
              <a:spLocks noChangeShapeType="1"/>
            </p:cNvSpPr>
            <p:nvPr/>
          </p:nvSpPr>
          <p:spPr bwMode="auto">
            <a:xfrm>
              <a:off x="3192" y="3146"/>
              <a:ext cx="0" cy="339"/>
            </a:xfrm>
            <a:prstGeom prst="line">
              <a:avLst/>
            </a:prstGeom>
            <a:noFill/>
            <a:ln w="19050">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69" name="Line 97"/>
            <p:cNvSpPr>
              <a:spLocks noChangeShapeType="1"/>
            </p:cNvSpPr>
            <p:nvPr/>
          </p:nvSpPr>
          <p:spPr bwMode="auto">
            <a:xfrm>
              <a:off x="3085" y="3146"/>
              <a:ext cx="0" cy="339"/>
            </a:xfrm>
            <a:prstGeom prst="line">
              <a:avLst/>
            </a:prstGeom>
            <a:noFill/>
            <a:ln w="19050">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70" name="Line 98"/>
            <p:cNvSpPr>
              <a:spLocks noChangeShapeType="1"/>
            </p:cNvSpPr>
            <p:nvPr/>
          </p:nvSpPr>
          <p:spPr bwMode="auto">
            <a:xfrm>
              <a:off x="2977" y="3146"/>
              <a:ext cx="0" cy="339"/>
            </a:xfrm>
            <a:prstGeom prst="line">
              <a:avLst/>
            </a:prstGeom>
            <a:noFill/>
            <a:ln w="19050">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71" name="Line 99"/>
            <p:cNvSpPr>
              <a:spLocks noChangeShapeType="1"/>
            </p:cNvSpPr>
            <p:nvPr/>
          </p:nvSpPr>
          <p:spPr bwMode="auto">
            <a:xfrm>
              <a:off x="2870" y="3146"/>
              <a:ext cx="0" cy="339"/>
            </a:xfrm>
            <a:prstGeom prst="line">
              <a:avLst/>
            </a:prstGeom>
            <a:noFill/>
            <a:ln w="19050">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72" name="Line 100"/>
            <p:cNvSpPr>
              <a:spLocks noChangeShapeType="1"/>
            </p:cNvSpPr>
            <p:nvPr/>
          </p:nvSpPr>
          <p:spPr bwMode="auto">
            <a:xfrm>
              <a:off x="2762" y="3146"/>
              <a:ext cx="0" cy="339"/>
            </a:xfrm>
            <a:prstGeom prst="line">
              <a:avLst/>
            </a:prstGeom>
            <a:noFill/>
            <a:ln w="19050">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73" name="Line 101"/>
            <p:cNvSpPr>
              <a:spLocks noChangeShapeType="1"/>
            </p:cNvSpPr>
            <p:nvPr/>
          </p:nvSpPr>
          <p:spPr bwMode="auto">
            <a:xfrm>
              <a:off x="2655" y="3146"/>
              <a:ext cx="0" cy="339"/>
            </a:xfrm>
            <a:prstGeom prst="line">
              <a:avLst/>
            </a:prstGeom>
            <a:noFill/>
            <a:ln w="19050">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74" name="Line 102"/>
            <p:cNvSpPr>
              <a:spLocks noChangeShapeType="1"/>
            </p:cNvSpPr>
            <p:nvPr/>
          </p:nvSpPr>
          <p:spPr bwMode="auto">
            <a:xfrm>
              <a:off x="2547" y="3146"/>
              <a:ext cx="0" cy="339"/>
            </a:xfrm>
            <a:prstGeom prst="line">
              <a:avLst/>
            </a:prstGeom>
            <a:noFill/>
            <a:ln w="19050">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75" name="Line 103"/>
            <p:cNvSpPr>
              <a:spLocks noChangeShapeType="1"/>
            </p:cNvSpPr>
            <p:nvPr/>
          </p:nvSpPr>
          <p:spPr bwMode="auto">
            <a:xfrm>
              <a:off x="2440" y="3146"/>
              <a:ext cx="0" cy="339"/>
            </a:xfrm>
            <a:prstGeom prst="line">
              <a:avLst/>
            </a:prstGeom>
            <a:noFill/>
            <a:ln w="19050">
              <a:solidFill>
                <a:srgbClr val="333399"/>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76" name="Text Box 104"/>
            <p:cNvSpPr txBox="1">
              <a:spLocks noChangeArrowheads="1"/>
            </p:cNvSpPr>
            <p:nvPr/>
          </p:nvSpPr>
          <p:spPr bwMode="auto">
            <a:xfrm>
              <a:off x="2368" y="2864"/>
              <a:ext cx="1086"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缓存（队列）</a:t>
              </a:r>
            </a:p>
          </p:txBody>
        </p:sp>
        <p:sp>
          <p:nvSpPr>
            <p:cNvPr id="77" name="AutoShape 105"/>
            <p:cNvSpPr>
              <a:spLocks noChangeArrowheads="1"/>
            </p:cNvSpPr>
            <p:nvPr/>
          </p:nvSpPr>
          <p:spPr bwMode="auto">
            <a:xfrm>
              <a:off x="1808" y="3246"/>
              <a:ext cx="309" cy="137"/>
            </a:xfrm>
            <a:prstGeom prst="rightArrow">
              <a:avLst>
                <a:gd name="adj1" fmla="val 50000"/>
                <a:gd name="adj2" fmla="val 56387"/>
              </a:avLst>
            </a:prstGeom>
            <a:solidFill>
              <a:srgbClr val="92D050"/>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78" name="AutoShape 106"/>
            <p:cNvSpPr>
              <a:spLocks noChangeArrowheads="1"/>
            </p:cNvSpPr>
            <p:nvPr/>
          </p:nvSpPr>
          <p:spPr bwMode="auto">
            <a:xfrm>
              <a:off x="3568" y="3246"/>
              <a:ext cx="310" cy="137"/>
            </a:xfrm>
            <a:prstGeom prst="rightArrow">
              <a:avLst>
                <a:gd name="adj1" fmla="val 50000"/>
                <a:gd name="adj2" fmla="val 56569"/>
              </a:avLst>
            </a:prstGeom>
            <a:solidFill>
              <a:srgbClr val="92D050"/>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79" name="Text Box 107"/>
            <p:cNvSpPr txBox="1">
              <a:spLocks noChangeArrowheads="1"/>
            </p:cNvSpPr>
            <p:nvPr/>
          </p:nvSpPr>
          <p:spPr bwMode="auto">
            <a:xfrm>
              <a:off x="4376" y="3458"/>
              <a:ext cx="763"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恒定速率</a:t>
              </a:r>
            </a:p>
          </p:txBody>
        </p:sp>
        <p:sp>
          <p:nvSpPr>
            <p:cNvPr id="80" name="Freeform 108"/>
            <p:cNvSpPr>
              <a:spLocks/>
            </p:cNvSpPr>
            <p:nvPr/>
          </p:nvSpPr>
          <p:spPr bwMode="auto">
            <a:xfrm>
              <a:off x="610" y="3177"/>
              <a:ext cx="54" cy="274"/>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81" name="Freeform 109"/>
            <p:cNvSpPr>
              <a:spLocks/>
            </p:cNvSpPr>
            <p:nvPr/>
          </p:nvSpPr>
          <p:spPr bwMode="auto">
            <a:xfrm>
              <a:off x="825" y="3177"/>
              <a:ext cx="54" cy="274"/>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82" name="Freeform 110"/>
            <p:cNvSpPr>
              <a:spLocks/>
            </p:cNvSpPr>
            <p:nvPr/>
          </p:nvSpPr>
          <p:spPr bwMode="auto">
            <a:xfrm>
              <a:off x="1255" y="3177"/>
              <a:ext cx="54" cy="274"/>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83" name="Freeform 111"/>
            <p:cNvSpPr>
              <a:spLocks/>
            </p:cNvSpPr>
            <p:nvPr/>
          </p:nvSpPr>
          <p:spPr bwMode="auto">
            <a:xfrm>
              <a:off x="1376" y="3175"/>
              <a:ext cx="54" cy="273"/>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84" name="Text Box 112"/>
            <p:cNvSpPr txBox="1">
              <a:spLocks noChangeArrowheads="1"/>
            </p:cNvSpPr>
            <p:nvPr/>
          </p:nvSpPr>
          <p:spPr bwMode="auto">
            <a:xfrm>
              <a:off x="1580" y="3254"/>
              <a:ext cx="161" cy="252"/>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t</a:t>
              </a:r>
            </a:p>
          </p:txBody>
        </p:sp>
        <p:sp>
          <p:nvSpPr>
            <p:cNvPr id="85" name="Line 113"/>
            <p:cNvSpPr>
              <a:spLocks noChangeShapeType="1"/>
            </p:cNvSpPr>
            <p:nvPr/>
          </p:nvSpPr>
          <p:spPr bwMode="auto">
            <a:xfrm>
              <a:off x="236" y="3451"/>
              <a:ext cx="1342" cy="0"/>
            </a:xfrm>
            <a:prstGeom prst="line">
              <a:avLst/>
            </a:prstGeom>
            <a:noFill/>
            <a:ln w="9525">
              <a:solidFill>
                <a:schemeClr val="tx1"/>
              </a:solidFill>
              <a:round/>
              <a:headEn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86" name="Text Box 114"/>
            <p:cNvSpPr txBox="1">
              <a:spLocks noChangeArrowheads="1"/>
            </p:cNvSpPr>
            <p:nvPr/>
          </p:nvSpPr>
          <p:spPr bwMode="auto">
            <a:xfrm>
              <a:off x="451" y="3458"/>
              <a:ext cx="924"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非恒定速率</a:t>
              </a:r>
            </a:p>
          </p:txBody>
        </p:sp>
        <p:sp>
          <p:nvSpPr>
            <p:cNvPr id="87" name="Freeform 115"/>
            <p:cNvSpPr>
              <a:spLocks/>
            </p:cNvSpPr>
            <p:nvPr/>
          </p:nvSpPr>
          <p:spPr bwMode="auto">
            <a:xfrm>
              <a:off x="343" y="3177"/>
              <a:ext cx="54" cy="274"/>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88" name="Freeform 116"/>
            <p:cNvSpPr>
              <a:spLocks/>
            </p:cNvSpPr>
            <p:nvPr/>
          </p:nvSpPr>
          <p:spPr bwMode="auto">
            <a:xfrm>
              <a:off x="4160" y="3177"/>
              <a:ext cx="53" cy="274"/>
            </a:xfrm>
            <a:custGeom>
              <a:avLst/>
              <a:gdLst/>
              <a:ahLst/>
              <a:cxnLst>
                <a:cxn ang="0">
                  <a:pos x="0" y="192"/>
                </a:cxn>
                <a:cxn ang="0">
                  <a:pos x="0" y="0"/>
                </a:cxn>
                <a:cxn ang="0">
                  <a:pos x="48" y="0"/>
                </a:cxn>
                <a:cxn ang="0">
                  <a:pos x="48" y="192"/>
                </a:cxn>
              </a:cxnLst>
              <a:rect l="0" t="0" r="r" b="b"/>
              <a:pathLst>
                <a:path w="48" h="192">
                  <a:moveTo>
                    <a:pt x="0" y="192"/>
                  </a:moveTo>
                  <a:lnTo>
                    <a:pt x="0" y="0"/>
                  </a:lnTo>
                  <a:lnTo>
                    <a:pt x="48" y="0"/>
                  </a:lnTo>
                  <a:lnTo>
                    <a:pt x="48" y="192"/>
                  </a:lnTo>
                </a:path>
              </a:pathLst>
            </a:custGeom>
            <a:solidFill>
              <a:srgbClr val="00B0F0"/>
            </a:solidFill>
            <a:ln w="9525">
              <a:solidFill>
                <a:schemeClr val="bg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89" name="Text Box 117"/>
            <p:cNvSpPr txBox="1">
              <a:spLocks noChangeArrowheads="1"/>
            </p:cNvSpPr>
            <p:nvPr/>
          </p:nvSpPr>
          <p:spPr bwMode="auto">
            <a:xfrm>
              <a:off x="4497" y="2580"/>
              <a:ext cx="924" cy="446"/>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有可能发生</a:t>
              </a:r>
            </a:p>
            <a:p>
              <a:pPr algn="ctr"/>
              <a:r>
                <a:rPr kumimoji="1" lang="zh-CN" altLang="en-US" sz="2000">
                  <a:solidFill>
                    <a:schemeClr val="tx1">
                      <a:lumMod val="65000"/>
                      <a:lumOff val="35000"/>
                    </a:schemeClr>
                  </a:solidFill>
                  <a:latin typeface="+mn-lt"/>
                  <a:ea typeface="+mn-ea"/>
                </a:rPr>
                <a:t>分组丢失</a:t>
              </a:r>
            </a:p>
          </p:txBody>
        </p:sp>
        <p:sp>
          <p:nvSpPr>
            <p:cNvPr id="90" name="Line 118"/>
            <p:cNvSpPr>
              <a:spLocks noChangeShapeType="1"/>
            </p:cNvSpPr>
            <p:nvPr/>
          </p:nvSpPr>
          <p:spPr bwMode="auto">
            <a:xfrm flipH="1">
              <a:off x="4474" y="2904"/>
              <a:ext cx="169" cy="273"/>
            </a:xfrm>
            <a:prstGeom prst="line">
              <a:avLst/>
            </a:prstGeom>
            <a:noFill/>
            <a:ln w="28575">
              <a:solidFill>
                <a:srgbClr val="333399"/>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1223" y="3148862"/>
            <a:ext cx="4950595" cy="3709138"/>
          </a:xfrm>
          <a:prstGeom prst="rect">
            <a:avLst/>
          </a:prstGeom>
        </p:spPr>
      </p:pic>
      <p:sp>
        <p:nvSpPr>
          <p:cNvPr id="726018" name="Rectangle 2"/>
          <p:cNvSpPr>
            <a:spLocks noGrp="1" noChangeArrowheads="1"/>
          </p:cNvSpPr>
          <p:nvPr>
            <p:ph type="title"/>
          </p:nvPr>
        </p:nvSpPr>
        <p:spPr/>
        <p:txBody>
          <a:bodyPr/>
          <a:lstStyle/>
          <a:p>
            <a:pPr hangingPunct="0"/>
            <a:r>
              <a:rPr lang="en-US" altLang="zh-CN" dirty="0" smtClean="0"/>
              <a:t>3. </a:t>
            </a:r>
            <a:r>
              <a:rPr lang="zh-CN" altLang="en-US" dirty="0" smtClean="0"/>
              <a:t>丢失分组恢复</a:t>
            </a:r>
            <a:endParaRPr lang="zh-CN" altLang="en-US" dirty="0"/>
          </a:p>
        </p:txBody>
      </p:sp>
      <p:sp>
        <p:nvSpPr>
          <p:cNvPr id="726019" name="Rectangle 3"/>
          <p:cNvSpPr>
            <a:spLocks noGrp="1" noChangeArrowheads="1"/>
          </p:cNvSpPr>
          <p:nvPr>
            <p:ph idx="1"/>
          </p:nvPr>
        </p:nvSpPr>
        <p:spPr>
          <a:xfrm>
            <a:off x="609919" y="1899500"/>
            <a:ext cx="10978515" cy="1830550"/>
          </a:xfrm>
        </p:spPr>
        <p:txBody>
          <a:bodyPr>
            <a:normAutofit/>
          </a:bodyPr>
          <a:lstStyle/>
          <a:p>
            <a:pPr marL="342900" indent="-342900" algn="just" eaLnBrk="1" hangingPunct="1">
              <a:buFont typeface="Wingdings" panose="05000000000000000000" pitchFamily="2" charset="2"/>
              <a:buChar char="l"/>
            </a:pPr>
            <a:r>
              <a:rPr lang="zh-CN" altLang="en-US" sz="2400" dirty="0"/>
              <a:t>数据丢失会直接影响多媒体的播放质量。虽然</a:t>
            </a:r>
            <a:r>
              <a:rPr lang="en-US" altLang="zh-CN" sz="2400" dirty="0"/>
              <a:t>TCP</a:t>
            </a:r>
            <a:r>
              <a:rPr lang="zh-CN" altLang="en-US" sz="2400" dirty="0"/>
              <a:t>可以有效解决分组丢失问题，但会导致比</a:t>
            </a:r>
            <a:r>
              <a:rPr lang="en-US" altLang="zh-CN" sz="2400" dirty="0" err="1"/>
              <a:t>UDP</a:t>
            </a:r>
            <a:r>
              <a:rPr lang="zh-CN" altLang="en-US" sz="2400" dirty="0"/>
              <a:t>大很多的时延抖动。事实上，</a:t>
            </a:r>
            <a:r>
              <a:rPr lang="zh-CN" altLang="en-US" sz="2400" dirty="0">
                <a:solidFill>
                  <a:srgbClr val="FF0000"/>
                </a:solidFill>
              </a:rPr>
              <a:t>重传一个已经错过播放时间的分组是毫无意义的</a:t>
            </a:r>
            <a:r>
              <a:rPr lang="zh-CN" altLang="en-US" sz="2400" dirty="0" smtClean="0"/>
              <a:t>。</a:t>
            </a:r>
            <a:endParaRPr lang="en-US" altLang="zh-CN" sz="24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矩形 6"/>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8" name="矩形 7"/>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2" name="矩形 1"/>
          <p:cNvSpPr/>
          <p:nvPr/>
        </p:nvSpPr>
        <p:spPr>
          <a:xfrm>
            <a:off x="663317" y="3696297"/>
            <a:ext cx="5445385" cy="2241126"/>
          </a:xfrm>
          <a:prstGeom prst="rect">
            <a:avLst/>
          </a:prstGeom>
        </p:spPr>
        <p:txBody>
          <a:bodyPr vert="horz" lIns="121917" tIns="60958" rIns="121917" bIns="60958" rtlCol="0">
            <a:normAutofit lnSpcReduction="10000"/>
          </a:bodyPr>
          <a:lstStyle/>
          <a:p>
            <a:pPr marL="342900" indent="-342900" algn="just" defTabSz="914255">
              <a:lnSpc>
                <a:spcPct val="150000"/>
              </a:lnSpc>
              <a:spcBef>
                <a:spcPct val="20000"/>
              </a:spcBef>
              <a:buSzPct val="80000"/>
              <a:buFont typeface="Wingdings" panose="05000000000000000000" pitchFamily="2" charset="2"/>
              <a:buChar char="l"/>
            </a:pPr>
            <a:r>
              <a:rPr lang="zh-CN" altLang="en-US" sz="2400" dirty="0">
                <a:solidFill>
                  <a:schemeClr val="tx1">
                    <a:lumMod val="75000"/>
                    <a:lumOff val="25000"/>
                  </a:schemeClr>
                </a:solidFill>
                <a:latin typeface="+mn-lt"/>
                <a:ea typeface="+mn-ea"/>
              </a:rPr>
              <a:t>在实时多媒体应用中倾向于使用前向纠错或数据恢复等技术来重建丢失的分组，或采用交织技术来减少分组丢失对对媒体流质量的影响。</a:t>
            </a:r>
          </a:p>
        </p:txBody>
      </p:sp>
      <p:sp>
        <p:nvSpPr>
          <p:cNvPr id="9" name="矩形 8"/>
          <p:cNvSpPr/>
          <p:nvPr/>
        </p:nvSpPr>
        <p:spPr>
          <a:xfrm>
            <a:off x="1" y="1693585"/>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0" name="矩形 9"/>
          <p:cNvSpPr/>
          <p:nvPr/>
        </p:nvSpPr>
        <p:spPr>
          <a:xfrm>
            <a:off x="9506858" y="1597879"/>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588" y="3377719"/>
            <a:ext cx="12190412" cy="34802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bwMode="auto">
          <a:xfrm>
            <a:off x="17228" y="3323719"/>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
        <p:nvSpPr>
          <p:cNvPr id="726018" name="Rectangle 2"/>
          <p:cNvSpPr>
            <a:spLocks noGrp="1" noChangeArrowheads="1"/>
          </p:cNvSpPr>
          <p:nvPr>
            <p:ph type="title"/>
          </p:nvPr>
        </p:nvSpPr>
        <p:spPr/>
        <p:txBody>
          <a:bodyPr/>
          <a:lstStyle/>
          <a:p>
            <a:pPr hangingPunct="0"/>
            <a:r>
              <a:rPr lang="zh-CN" altLang="en-US" dirty="0" smtClean="0"/>
              <a:t>前向纠错</a:t>
            </a:r>
            <a:endParaRPr lang="zh-CN" altLang="en-US" dirty="0"/>
          </a:p>
        </p:txBody>
      </p:sp>
      <p:sp>
        <p:nvSpPr>
          <p:cNvPr id="726019" name="Rectangle 3"/>
          <p:cNvSpPr>
            <a:spLocks noGrp="1" noChangeArrowheads="1"/>
          </p:cNvSpPr>
          <p:nvPr>
            <p:ph idx="1"/>
          </p:nvPr>
        </p:nvSpPr>
        <p:spPr/>
        <p:txBody>
          <a:bodyPr>
            <a:normAutofit/>
          </a:bodyPr>
          <a:lstStyle/>
          <a:p>
            <a:pPr indent="725488" eaLnBrk="1" hangingPunct="1"/>
            <a:r>
              <a:rPr lang="zh-CN" altLang="en-US" sz="2400" dirty="0"/>
              <a:t>前向纠错的基本思想是在原始分组流中添加冗余信息。对于少量的丢失分组，能够用这些冗余信息重建丢失数据</a:t>
            </a:r>
            <a:r>
              <a:rPr lang="zh-CN" altLang="en-US" sz="2400" dirty="0" smtClean="0"/>
              <a:t>。</a:t>
            </a:r>
            <a:endParaRPr lang="en-US" altLang="zh-CN" sz="24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51" name="组合 50"/>
          <p:cNvGrpSpPr/>
          <p:nvPr/>
        </p:nvGrpSpPr>
        <p:grpSpPr>
          <a:xfrm>
            <a:off x="1851867" y="4145934"/>
            <a:ext cx="8513670" cy="2079632"/>
            <a:chOff x="1047747" y="4446600"/>
            <a:chExt cx="7272337" cy="1776412"/>
          </a:xfrm>
        </p:grpSpPr>
        <p:graphicFrame>
          <p:nvGraphicFramePr>
            <p:cNvPr id="6" name="Object 690"/>
            <p:cNvGraphicFramePr>
              <a:graphicFrameLocks noChangeAspect="1"/>
            </p:cNvGraphicFramePr>
            <p:nvPr/>
          </p:nvGraphicFramePr>
          <p:xfrm>
            <a:off x="4071934" y="5143512"/>
            <a:ext cx="1223963" cy="787400"/>
          </p:xfrm>
          <a:graphic>
            <a:graphicData uri="http://schemas.openxmlformats.org/presentationml/2006/ole">
              <mc:AlternateContent xmlns:mc="http://schemas.openxmlformats.org/markup-compatibility/2006">
                <mc:Choice xmlns:v="urn:schemas-microsoft-com:vml" Requires="v">
                  <p:oleObj spid="_x0000_s1972277" name="VISIO" r:id="rId4" imgW="1689840" imgH="964440" progId="Visio.Drawing.11">
                    <p:embed/>
                  </p:oleObj>
                </mc:Choice>
                <mc:Fallback>
                  <p:oleObj name="VISIO" r:id="rId4" imgW="1689840" imgH="96444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1934" y="5143512"/>
                          <a:ext cx="1223963" cy="7874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 Box 541"/>
            <p:cNvSpPr txBox="1">
              <a:spLocks noChangeArrowheads="1"/>
            </p:cNvSpPr>
            <p:nvPr/>
          </p:nvSpPr>
          <p:spPr bwMode="auto">
            <a:xfrm>
              <a:off x="1406522" y="4446600"/>
              <a:ext cx="1979612" cy="623887"/>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zh-CN" altLang="en-US" sz="2000" dirty="0">
                  <a:solidFill>
                    <a:schemeClr val="tx1">
                      <a:lumMod val="65000"/>
                      <a:lumOff val="35000"/>
                    </a:schemeClr>
                  </a:solidFill>
                  <a:latin typeface="+mn-lt"/>
                  <a:ea typeface="+mn-ea"/>
                </a:rPr>
                <a:t>数据块</a:t>
              </a:r>
              <a:r>
                <a:rPr lang="en-US" altLang="zh-CN" sz="2000" dirty="0">
                  <a:solidFill>
                    <a:schemeClr val="tx1">
                      <a:lumMod val="65000"/>
                      <a:lumOff val="35000"/>
                    </a:schemeClr>
                  </a:solidFill>
                  <a:latin typeface="+mn-lt"/>
                  <a:ea typeface="+mn-ea"/>
                </a:rPr>
                <a:t>1, 2, 3, 4 </a:t>
              </a:r>
              <a:r>
                <a:rPr lang="zh-CN" altLang="en-US" sz="2000" dirty="0">
                  <a:solidFill>
                    <a:schemeClr val="tx1">
                      <a:lumMod val="65000"/>
                      <a:lumOff val="35000"/>
                    </a:schemeClr>
                  </a:solidFill>
                  <a:latin typeface="+mn-lt"/>
                  <a:ea typeface="+mn-ea"/>
                </a:rPr>
                <a:t>异或</a:t>
              </a:r>
            </a:p>
            <a:p>
              <a:pPr algn="ctr">
                <a:lnSpc>
                  <a:spcPct val="30000"/>
                </a:lnSpc>
                <a:spcBef>
                  <a:spcPct val="50000"/>
                </a:spcBef>
              </a:pPr>
              <a:r>
                <a:rPr lang="zh-CN" altLang="en-US" sz="2000" dirty="0">
                  <a:solidFill>
                    <a:schemeClr val="tx1">
                      <a:lumMod val="65000"/>
                      <a:lumOff val="35000"/>
                    </a:schemeClr>
                  </a:solidFill>
                  <a:latin typeface="+mn-lt"/>
                  <a:ea typeface="+mn-ea"/>
                </a:rPr>
                <a:t>生成数据块 </a:t>
              </a:r>
              <a:r>
                <a:rPr lang="en-US" altLang="zh-CN" sz="2000" dirty="0">
                  <a:solidFill>
                    <a:schemeClr val="tx1">
                      <a:lumMod val="65000"/>
                      <a:lumOff val="35000"/>
                    </a:schemeClr>
                  </a:solidFill>
                  <a:latin typeface="+mn-lt"/>
                  <a:ea typeface="+mn-ea"/>
                </a:rPr>
                <a:t>5</a:t>
              </a:r>
            </a:p>
          </p:txBody>
        </p:sp>
        <p:grpSp>
          <p:nvGrpSpPr>
            <p:cNvPr id="8" name="Group 608"/>
            <p:cNvGrpSpPr>
              <a:grpSpLocks/>
            </p:cNvGrpSpPr>
            <p:nvPr/>
          </p:nvGrpSpPr>
          <p:grpSpPr bwMode="auto">
            <a:xfrm>
              <a:off x="1047747" y="5359412"/>
              <a:ext cx="503237" cy="287338"/>
              <a:chOff x="771" y="2414"/>
              <a:chExt cx="384" cy="192"/>
            </a:xfrm>
          </p:grpSpPr>
          <p:sp>
            <p:nvSpPr>
              <p:cNvPr id="9" name="Rectangle 539"/>
              <p:cNvSpPr>
                <a:spLocks noChangeArrowheads="1"/>
              </p:cNvSpPr>
              <p:nvPr/>
            </p:nvSpPr>
            <p:spPr bwMode="auto">
              <a:xfrm>
                <a:off x="782" y="2414"/>
                <a:ext cx="352" cy="192"/>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0" name="Text Box 556"/>
              <p:cNvSpPr txBox="1">
                <a:spLocks noChangeArrowheads="1"/>
              </p:cNvSpPr>
              <p:nvPr/>
            </p:nvSpPr>
            <p:spPr bwMode="auto">
              <a:xfrm>
                <a:off x="771" y="2432"/>
                <a:ext cx="384" cy="144"/>
              </a:xfrm>
              <a:prstGeom prst="rect">
                <a:avLst/>
              </a:prstGeom>
              <a:noFill/>
              <a:ln w="9525">
                <a:noFill/>
                <a:miter lim="800000"/>
                <a:headEnd/>
                <a:tailEnd/>
              </a:ln>
              <a:effectLst/>
            </p:spPr>
            <p:txBody>
              <a:bodyPr wrap="none" lIns="0" tIns="0" rIns="0" bIns="0"/>
              <a:lstStyle/>
              <a:p>
                <a:pPr algn="ctr">
                  <a:spcBef>
                    <a:spcPct val="50000"/>
                  </a:spcBef>
                </a:pPr>
                <a:r>
                  <a:rPr lang="en-US" altLang="zh-CN" sz="2000">
                    <a:solidFill>
                      <a:schemeClr val="tx1">
                        <a:lumMod val="65000"/>
                        <a:lumOff val="35000"/>
                      </a:schemeClr>
                    </a:solidFill>
                    <a:latin typeface="+mn-lt"/>
                    <a:ea typeface="+mn-ea"/>
                  </a:rPr>
                  <a:t>1</a:t>
                </a:r>
              </a:p>
            </p:txBody>
          </p:sp>
        </p:grpSp>
        <p:sp>
          <p:nvSpPr>
            <p:cNvPr id="11" name="Text Box 538"/>
            <p:cNvSpPr txBox="1">
              <a:spLocks noChangeArrowheads="1"/>
            </p:cNvSpPr>
            <p:nvPr/>
          </p:nvSpPr>
          <p:spPr bwMode="auto">
            <a:xfrm>
              <a:off x="4371972" y="4914912"/>
              <a:ext cx="609600" cy="228600"/>
            </a:xfrm>
            <a:prstGeom prst="rect">
              <a:avLst/>
            </a:prstGeom>
            <a:noFill/>
            <a:ln w="9525">
              <a:noFill/>
              <a:miter lim="800000"/>
              <a:headEnd/>
              <a:tailEnd/>
            </a:ln>
            <a:effectLst/>
          </p:spPr>
          <p:txBody>
            <a:bodyPr wrap="none" lIns="0" tIns="0" rIns="0" bIns="0"/>
            <a:lstStyle/>
            <a:p>
              <a:pPr algn="ctr">
                <a:spcBef>
                  <a:spcPct val="50000"/>
                </a:spcBef>
              </a:pPr>
              <a:r>
                <a:rPr lang="zh-CN" altLang="en-US" sz="2000">
                  <a:solidFill>
                    <a:schemeClr val="tx1">
                      <a:lumMod val="65000"/>
                      <a:lumOff val="35000"/>
                    </a:schemeClr>
                  </a:solidFill>
                  <a:latin typeface="+mn-lt"/>
                  <a:ea typeface="+mn-ea"/>
                </a:rPr>
                <a:t>因特网</a:t>
              </a:r>
            </a:p>
          </p:txBody>
        </p:sp>
        <p:sp>
          <p:nvSpPr>
            <p:cNvPr id="12" name="Line 604"/>
            <p:cNvSpPr>
              <a:spLocks noChangeShapeType="1"/>
            </p:cNvSpPr>
            <p:nvPr/>
          </p:nvSpPr>
          <p:spPr bwMode="auto">
            <a:xfrm>
              <a:off x="3819522" y="5503875"/>
              <a:ext cx="1720850" cy="0"/>
            </a:xfrm>
            <a:prstGeom prst="line">
              <a:avLst/>
            </a:prstGeom>
            <a:noFill/>
            <a:ln w="38100">
              <a:solidFill>
                <a:srgbClr val="0070C0"/>
              </a:solidFill>
              <a:prstDash val="sysDot"/>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13" name="Text Box 607"/>
            <p:cNvSpPr txBox="1">
              <a:spLocks noChangeArrowheads="1"/>
            </p:cNvSpPr>
            <p:nvPr/>
          </p:nvSpPr>
          <p:spPr bwMode="auto">
            <a:xfrm>
              <a:off x="6232522" y="5970600"/>
              <a:ext cx="1404937" cy="228600"/>
            </a:xfrm>
            <a:prstGeom prst="rect">
              <a:avLst/>
            </a:prstGeom>
            <a:noFill/>
            <a:ln w="9525">
              <a:noFill/>
              <a:miter lim="800000"/>
              <a:headEnd/>
              <a:tailEnd/>
            </a:ln>
            <a:effectLst/>
          </p:spPr>
          <p:txBody>
            <a:bodyPr wrap="none" lIns="0" tIns="0" rIns="0" bIns="0"/>
            <a:lstStyle/>
            <a:p>
              <a:pPr algn="ctr">
                <a:spcBef>
                  <a:spcPct val="50000"/>
                </a:spcBef>
              </a:pPr>
              <a:r>
                <a:rPr lang="zh-CN" altLang="en-US" sz="2000">
                  <a:solidFill>
                    <a:schemeClr val="tx1">
                      <a:lumMod val="65000"/>
                      <a:lumOff val="35000"/>
                    </a:schemeClr>
                  </a:solidFill>
                  <a:latin typeface="+mn-lt"/>
                  <a:ea typeface="+mn-ea"/>
                </a:rPr>
                <a:t>接收方</a:t>
              </a:r>
            </a:p>
          </p:txBody>
        </p:sp>
        <p:sp>
          <p:nvSpPr>
            <p:cNvPr id="14" name="Text Box 621"/>
            <p:cNvSpPr txBox="1">
              <a:spLocks noChangeArrowheads="1"/>
            </p:cNvSpPr>
            <p:nvPr/>
          </p:nvSpPr>
          <p:spPr bwMode="auto">
            <a:xfrm>
              <a:off x="1911347" y="5994412"/>
              <a:ext cx="792162" cy="228600"/>
            </a:xfrm>
            <a:prstGeom prst="rect">
              <a:avLst/>
            </a:prstGeom>
            <a:noFill/>
            <a:ln w="9525">
              <a:noFill/>
              <a:miter lim="800000"/>
              <a:headEnd/>
              <a:tailEnd/>
            </a:ln>
            <a:effectLst/>
          </p:spPr>
          <p:txBody>
            <a:bodyPr wrap="none" lIns="0" tIns="0" rIns="0" bIns="0"/>
            <a:lstStyle/>
            <a:p>
              <a:pPr algn="r">
                <a:spcBef>
                  <a:spcPct val="50000"/>
                </a:spcBef>
              </a:pPr>
              <a:r>
                <a:rPr lang="zh-CN" altLang="en-US" sz="2000">
                  <a:solidFill>
                    <a:schemeClr val="tx1">
                      <a:lumMod val="65000"/>
                      <a:lumOff val="35000"/>
                    </a:schemeClr>
                  </a:solidFill>
                  <a:latin typeface="+mn-lt"/>
                  <a:ea typeface="+mn-ea"/>
                </a:rPr>
                <a:t>发送方</a:t>
              </a:r>
            </a:p>
          </p:txBody>
        </p:sp>
        <p:sp>
          <p:nvSpPr>
            <p:cNvPr id="15" name="Freeform 635"/>
            <p:cNvSpPr>
              <a:spLocks/>
            </p:cNvSpPr>
            <p:nvPr/>
          </p:nvSpPr>
          <p:spPr bwMode="auto">
            <a:xfrm>
              <a:off x="1838322" y="5180025"/>
              <a:ext cx="1549400" cy="179387"/>
            </a:xfrm>
            <a:custGeom>
              <a:avLst/>
              <a:gdLst/>
              <a:ahLst/>
              <a:cxnLst>
                <a:cxn ang="0">
                  <a:pos x="0" y="113"/>
                </a:cxn>
                <a:cxn ang="0">
                  <a:pos x="0" y="0"/>
                </a:cxn>
                <a:cxn ang="0">
                  <a:pos x="726" y="0"/>
                </a:cxn>
                <a:cxn ang="0">
                  <a:pos x="726" y="113"/>
                </a:cxn>
              </a:cxnLst>
              <a:rect l="0" t="0" r="r" b="b"/>
              <a:pathLst>
                <a:path w="726" h="113">
                  <a:moveTo>
                    <a:pt x="0" y="113"/>
                  </a:moveTo>
                  <a:lnTo>
                    <a:pt x="0" y="0"/>
                  </a:lnTo>
                  <a:lnTo>
                    <a:pt x="726" y="0"/>
                  </a:lnTo>
                  <a:lnTo>
                    <a:pt x="726" y="113"/>
                  </a:lnTo>
                </a:path>
              </a:pathLst>
            </a:custGeom>
            <a:noFill/>
            <a:ln w="9525">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16" name="Freeform 636"/>
            <p:cNvSpPr>
              <a:spLocks/>
            </p:cNvSpPr>
            <p:nvPr/>
          </p:nvSpPr>
          <p:spPr bwMode="auto">
            <a:xfrm>
              <a:off x="1298572" y="5070487"/>
              <a:ext cx="2232025" cy="288925"/>
            </a:xfrm>
            <a:custGeom>
              <a:avLst/>
              <a:gdLst/>
              <a:ahLst/>
              <a:cxnLst>
                <a:cxn ang="0">
                  <a:pos x="0" y="113"/>
                </a:cxn>
                <a:cxn ang="0">
                  <a:pos x="0" y="0"/>
                </a:cxn>
                <a:cxn ang="0">
                  <a:pos x="726" y="0"/>
                </a:cxn>
                <a:cxn ang="0">
                  <a:pos x="726" y="113"/>
                </a:cxn>
              </a:cxnLst>
              <a:rect l="0" t="0" r="r" b="b"/>
              <a:pathLst>
                <a:path w="726" h="113">
                  <a:moveTo>
                    <a:pt x="0" y="113"/>
                  </a:moveTo>
                  <a:lnTo>
                    <a:pt x="0" y="0"/>
                  </a:lnTo>
                  <a:lnTo>
                    <a:pt x="726" y="0"/>
                  </a:lnTo>
                  <a:lnTo>
                    <a:pt x="726" y="113"/>
                  </a:lnTo>
                </a:path>
              </a:pathLst>
            </a:custGeom>
            <a:noFill/>
            <a:ln w="9525">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17" name="Freeform 637"/>
            <p:cNvSpPr>
              <a:spLocks/>
            </p:cNvSpPr>
            <p:nvPr/>
          </p:nvSpPr>
          <p:spPr bwMode="auto">
            <a:xfrm flipV="1">
              <a:off x="2919409" y="5648337"/>
              <a:ext cx="468313" cy="179388"/>
            </a:xfrm>
            <a:custGeom>
              <a:avLst/>
              <a:gdLst/>
              <a:ahLst/>
              <a:cxnLst>
                <a:cxn ang="0">
                  <a:pos x="0" y="113"/>
                </a:cxn>
                <a:cxn ang="0">
                  <a:pos x="0" y="0"/>
                </a:cxn>
                <a:cxn ang="0">
                  <a:pos x="726" y="0"/>
                </a:cxn>
                <a:cxn ang="0">
                  <a:pos x="726" y="113"/>
                </a:cxn>
              </a:cxnLst>
              <a:rect l="0" t="0" r="r" b="b"/>
              <a:pathLst>
                <a:path w="726" h="113">
                  <a:moveTo>
                    <a:pt x="0" y="113"/>
                  </a:moveTo>
                  <a:lnTo>
                    <a:pt x="0" y="0"/>
                  </a:lnTo>
                  <a:lnTo>
                    <a:pt x="726" y="0"/>
                  </a:lnTo>
                  <a:lnTo>
                    <a:pt x="726" y="113"/>
                  </a:lnTo>
                </a:path>
              </a:pathLst>
            </a:custGeom>
            <a:noFill/>
            <a:ln w="9525">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18" name="Freeform 638"/>
            <p:cNvSpPr>
              <a:spLocks/>
            </p:cNvSpPr>
            <p:nvPr/>
          </p:nvSpPr>
          <p:spPr bwMode="auto">
            <a:xfrm flipV="1">
              <a:off x="2379659" y="5646750"/>
              <a:ext cx="1150938" cy="252412"/>
            </a:xfrm>
            <a:custGeom>
              <a:avLst/>
              <a:gdLst/>
              <a:ahLst/>
              <a:cxnLst>
                <a:cxn ang="0">
                  <a:pos x="0" y="113"/>
                </a:cxn>
                <a:cxn ang="0">
                  <a:pos x="0" y="0"/>
                </a:cxn>
                <a:cxn ang="0">
                  <a:pos x="726" y="0"/>
                </a:cxn>
                <a:cxn ang="0">
                  <a:pos x="726" y="113"/>
                </a:cxn>
              </a:cxnLst>
              <a:rect l="0" t="0" r="r" b="b"/>
              <a:pathLst>
                <a:path w="726" h="113">
                  <a:moveTo>
                    <a:pt x="0" y="113"/>
                  </a:moveTo>
                  <a:lnTo>
                    <a:pt x="0" y="0"/>
                  </a:lnTo>
                  <a:lnTo>
                    <a:pt x="726" y="0"/>
                  </a:lnTo>
                  <a:lnTo>
                    <a:pt x="726" y="113"/>
                  </a:lnTo>
                </a:path>
              </a:pathLst>
            </a:custGeom>
            <a:noFill/>
            <a:ln w="9525">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grpSp>
          <p:nvGrpSpPr>
            <p:cNvPr id="19" name="Group 639"/>
            <p:cNvGrpSpPr>
              <a:grpSpLocks/>
            </p:cNvGrpSpPr>
            <p:nvPr/>
          </p:nvGrpSpPr>
          <p:grpSpPr bwMode="auto">
            <a:xfrm>
              <a:off x="1587497" y="5359412"/>
              <a:ext cx="503237" cy="287338"/>
              <a:chOff x="771" y="2414"/>
              <a:chExt cx="384" cy="192"/>
            </a:xfrm>
          </p:grpSpPr>
          <p:sp>
            <p:nvSpPr>
              <p:cNvPr id="20" name="Rectangle 640"/>
              <p:cNvSpPr>
                <a:spLocks noChangeArrowheads="1"/>
              </p:cNvSpPr>
              <p:nvPr/>
            </p:nvSpPr>
            <p:spPr bwMode="auto">
              <a:xfrm>
                <a:off x="782" y="2414"/>
                <a:ext cx="352" cy="192"/>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21" name="Text Box 641"/>
              <p:cNvSpPr txBox="1">
                <a:spLocks noChangeArrowheads="1"/>
              </p:cNvSpPr>
              <p:nvPr/>
            </p:nvSpPr>
            <p:spPr bwMode="auto">
              <a:xfrm>
                <a:off x="771" y="2432"/>
                <a:ext cx="384" cy="144"/>
              </a:xfrm>
              <a:prstGeom prst="rect">
                <a:avLst/>
              </a:prstGeom>
              <a:noFill/>
              <a:ln w="9525">
                <a:noFill/>
                <a:miter lim="800000"/>
                <a:headEnd/>
                <a:tailEnd/>
              </a:ln>
              <a:effectLst/>
            </p:spPr>
            <p:txBody>
              <a:bodyPr wrap="none" lIns="0" tIns="0" rIns="0" bIns="0"/>
              <a:lstStyle/>
              <a:p>
                <a:pPr algn="ctr">
                  <a:spcBef>
                    <a:spcPct val="50000"/>
                  </a:spcBef>
                </a:pPr>
                <a:r>
                  <a:rPr lang="en-US" altLang="zh-CN" sz="2000">
                    <a:solidFill>
                      <a:schemeClr val="tx1">
                        <a:lumMod val="65000"/>
                        <a:lumOff val="35000"/>
                      </a:schemeClr>
                    </a:solidFill>
                    <a:latin typeface="+mn-lt"/>
                    <a:ea typeface="+mn-ea"/>
                  </a:rPr>
                  <a:t>2</a:t>
                </a:r>
              </a:p>
            </p:txBody>
          </p:sp>
        </p:grpSp>
        <p:grpSp>
          <p:nvGrpSpPr>
            <p:cNvPr id="22" name="Group 642"/>
            <p:cNvGrpSpPr>
              <a:grpSpLocks/>
            </p:cNvGrpSpPr>
            <p:nvPr/>
          </p:nvGrpSpPr>
          <p:grpSpPr bwMode="auto">
            <a:xfrm>
              <a:off x="2127247" y="5359412"/>
              <a:ext cx="503237" cy="287338"/>
              <a:chOff x="771" y="2414"/>
              <a:chExt cx="384" cy="192"/>
            </a:xfrm>
          </p:grpSpPr>
          <p:sp>
            <p:nvSpPr>
              <p:cNvPr id="23" name="Rectangle 643"/>
              <p:cNvSpPr>
                <a:spLocks noChangeArrowheads="1"/>
              </p:cNvSpPr>
              <p:nvPr/>
            </p:nvSpPr>
            <p:spPr bwMode="auto">
              <a:xfrm>
                <a:off x="782" y="2414"/>
                <a:ext cx="352" cy="192"/>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24" name="Text Box 644"/>
              <p:cNvSpPr txBox="1">
                <a:spLocks noChangeArrowheads="1"/>
              </p:cNvSpPr>
              <p:nvPr/>
            </p:nvSpPr>
            <p:spPr bwMode="auto">
              <a:xfrm>
                <a:off x="771" y="2432"/>
                <a:ext cx="384" cy="144"/>
              </a:xfrm>
              <a:prstGeom prst="rect">
                <a:avLst/>
              </a:prstGeom>
              <a:noFill/>
              <a:ln w="9525">
                <a:noFill/>
                <a:miter lim="800000"/>
                <a:headEnd/>
                <a:tailEnd/>
              </a:ln>
              <a:effectLst/>
            </p:spPr>
            <p:txBody>
              <a:bodyPr wrap="none" lIns="0" tIns="0" rIns="0" bIns="0"/>
              <a:lstStyle/>
              <a:p>
                <a:pPr algn="ctr">
                  <a:spcBef>
                    <a:spcPct val="50000"/>
                  </a:spcBef>
                </a:pPr>
                <a:r>
                  <a:rPr lang="en-US" altLang="zh-CN" sz="2000">
                    <a:solidFill>
                      <a:schemeClr val="tx1">
                        <a:lumMod val="65000"/>
                        <a:lumOff val="35000"/>
                      </a:schemeClr>
                    </a:solidFill>
                    <a:latin typeface="+mn-lt"/>
                    <a:ea typeface="+mn-ea"/>
                  </a:rPr>
                  <a:t>3</a:t>
                </a:r>
              </a:p>
            </p:txBody>
          </p:sp>
        </p:grpSp>
        <p:grpSp>
          <p:nvGrpSpPr>
            <p:cNvPr id="25" name="Group 645"/>
            <p:cNvGrpSpPr>
              <a:grpSpLocks/>
            </p:cNvGrpSpPr>
            <p:nvPr/>
          </p:nvGrpSpPr>
          <p:grpSpPr bwMode="auto">
            <a:xfrm>
              <a:off x="2668584" y="5359412"/>
              <a:ext cx="503238" cy="287338"/>
              <a:chOff x="771" y="2414"/>
              <a:chExt cx="384" cy="192"/>
            </a:xfrm>
          </p:grpSpPr>
          <p:sp>
            <p:nvSpPr>
              <p:cNvPr id="26" name="Rectangle 646"/>
              <p:cNvSpPr>
                <a:spLocks noChangeArrowheads="1"/>
              </p:cNvSpPr>
              <p:nvPr/>
            </p:nvSpPr>
            <p:spPr bwMode="auto">
              <a:xfrm>
                <a:off x="782" y="2414"/>
                <a:ext cx="352" cy="192"/>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27" name="Text Box 647"/>
              <p:cNvSpPr txBox="1">
                <a:spLocks noChangeArrowheads="1"/>
              </p:cNvSpPr>
              <p:nvPr/>
            </p:nvSpPr>
            <p:spPr bwMode="auto">
              <a:xfrm>
                <a:off x="771" y="2432"/>
                <a:ext cx="384" cy="144"/>
              </a:xfrm>
              <a:prstGeom prst="rect">
                <a:avLst/>
              </a:prstGeom>
              <a:noFill/>
              <a:ln w="9525">
                <a:noFill/>
                <a:miter lim="800000"/>
                <a:headEnd/>
                <a:tailEnd/>
              </a:ln>
              <a:effectLst/>
            </p:spPr>
            <p:txBody>
              <a:bodyPr wrap="none" lIns="0" tIns="0" rIns="0" bIns="0"/>
              <a:lstStyle/>
              <a:p>
                <a:pPr algn="ctr">
                  <a:spcBef>
                    <a:spcPct val="50000"/>
                  </a:spcBef>
                </a:pPr>
                <a:r>
                  <a:rPr lang="en-US" altLang="zh-CN" sz="2000">
                    <a:solidFill>
                      <a:schemeClr val="tx1">
                        <a:lumMod val="65000"/>
                        <a:lumOff val="35000"/>
                      </a:schemeClr>
                    </a:solidFill>
                    <a:latin typeface="+mn-lt"/>
                    <a:ea typeface="+mn-ea"/>
                  </a:rPr>
                  <a:t>4</a:t>
                </a:r>
              </a:p>
            </p:txBody>
          </p:sp>
        </p:grpSp>
        <p:grpSp>
          <p:nvGrpSpPr>
            <p:cNvPr id="28" name="Group 648"/>
            <p:cNvGrpSpPr>
              <a:grpSpLocks/>
            </p:cNvGrpSpPr>
            <p:nvPr/>
          </p:nvGrpSpPr>
          <p:grpSpPr bwMode="auto">
            <a:xfrm>
              <a:off x="3208334" y="5359412"/>
              <a:ext cx="503238" cy="287338"/>
              <a:chOff x="771" y="2414"/>
              <a:chExt cx="384" cy="192"/>
            </a:xfrm>
          </p:grpSpPr>
          <p:sp>
            <p:nvSpPr>
              <p:cNvPr id="29" name="Rectangle 649"/>
              <p:cNvSpPr>
                <a:spLocks noChangeArrowheads="1"/>
              </p:cNvSpPr>
              <p:nvPr/>
            </p:nvSpPr>
            <p:spPr bwMode="auto">
              <a:xfrm>
                <a:off x="782" y="2414"/>
                <a:ext cx="352" cy="192"/>
              </a:xfrm>
              <a:prstGeom prst="rect">
                <a:avLst/>
              </a:prstGeom>
              <a:solidFill>
                <a:srgbClr val="92D050"/>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30" name="Text Box 650"/>
              <p:cNvSpPr txBox="1">
                <a:spLocks noChangeArrowheads="1"/>
              </p:cNvSpPr>
              <p:nvPr/>
            </p:nvSpPr>
            <p:spPr bwMode="auto">
              <a:xfrm>
                <a:off x="771" y="2432"/>
                <a:ext cx="384" cy="144"/>
              </a:xfrm>
              <a:prstGeom prst="rect">
                <a:avLst/>
              </a:prstGeom>
              <a:noFill/>
              <a:ln w="9525">
                <a:noFill/>
                <a:miter lim="800000"/>
                <a:headEnd/>
                <a:tailEnd/>
              </a:ln>
              <a:effectLst/>
            </p:spPr>
            <p:txBody>
              <a:bodyPr wrap="none" lIns="0" tIns="0" rIns="0" bIns="0"/>
              <a:lstStyle/>
              <a:p>
                <a:pPr algn="ctr">
                  <a:spcBef>
                    <a:spcPct val="50000"/>
                  </a:spcBef>
                </a:pPr>
                <a:r>
                  <a:rPr lang="en-US" altLang="zh-CN" sz="2000">
                    <a:solidFill>
                      <a:schemeClr val="tx1">
                        <a:lumMod val="65000"/>
                        <a:lumOff val="35000"/>
                      </a:schemeClr>
                    </a:solidFill>
                    <a:latin typeface="+mn-lt"/>
                    <a:ea typeface="+mn-ea"/>
                  </a:rPr>
                  <a:t>5</a:t>
                </a:r>
              </a:p>
            </p:txBody>
          </p:sp>
        </p:grpSp>
        <p:grpSp>
          <p:nvGrpSpPr>
            <p:cNvPr id="31" name="Group 670"/>
            <p:cNvGrpSpPr>
              <a:grpSpLocks/>
            </p:cNvGrpSpPr>
            <p:nvPr/>
          </p:nvGrpSpPr>
          <p:grpSpPr bwMode="auto">
            <a:xfrm>
              <a:off x="5656259" y="5359412"/>
              <a:ext cx="503238" cy="287338"/>
              <a:chOff x="771" y="2414"/>
              <a:chExt cx="384" cy="192"/>
            </a:xfrm>
          </p:grpSpPr>
          <p:sp>
            <p:nvSpPr>
              <p:cNvPr id="32" name="Rectangle 671"/>
              <p:cNvSpPr>
                <a:spLocks noChangeArrowheads="1"/>
              </p:cNvSpPr>
              <p:nvPr/>
            </p:nvSpPr>
            <p:spPr bwMode="auto">
              <a:xfrm>
                <a:off x="782" y="2414"/>
                <a:ext cx="352" cy="192"/>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33" name="Text Box 672"/>
              <p:cNvSpPr txBox="1">
                <a:spLocks noChangeArrowheads="1"/>
              </p:cNvSpPr>
              <p:nvPr/>
            </p:nvSpPr>
            <p:spPr bwMode="auto">
              <a:xfrm>
                <a:off x="771" y="2432"/>
                <a:ext cx="384" cy="144"/>
              </a:xfrm>
              <a:prstGeom prst="rect">
                <a:avLst/>
              </a:prstGeom>
              <a:noFill/>
              <a:ln w="9525">
                <a:noFill/>
                <a:miter lim="800000"/>
                <a:headEnd/>
                <a:tailEnd/>
              </a:ln>
              <a:effectLst/>
            </p:spPr>
            <p:txBody>
              <a:bodyPr wrap="none" lIns="0" tIns="0" rIns="0" bIns="0"/>
              <a:lstStyle/>
              <a:p>
                <a:pPr algn="ctr">
                  <a:spcBef>
                    <a:spcPct val="50000"/>
                  </a:spcBef>
                </a:pPr>
                <a:r>
                  <a:rPr lang="en-US" altLang="zh-CN" sz="2000">
                    <a:solidFill>
                      <a:schemeClr val="tx1">
                        <a:lumMod val="65000"/>
                        <a:lumOff val="35000"/>
                      </a:schemeClr>
                    </a:solidFill>
                    <a:latin typeface="+mn-lt"/>
                    <a:ea typeface="+mn-ea"/>
                  </a:rPr>
                  <a:t>1</a:t>
                </a:r>
              </a:p>
            </p:txBody>
          </p:sp>
        </p:grpSp>
        <p:sp>
          <p:nvSpPr>
            <p:cNvPr id="34" name="Freeform 673"/>
            <p:cNvSpPr>
              <a:spLocks/>
            </p:cNvSpPr>
            <p:nvPr/>
          </p:nvSpPr>
          <p:spPr bwMode="auto">
            <a:xfrm>
              <a:off x="6446834" y="5180025"/>
              <a:ext cx="468313" cy="179387"/>
            </a:xfrm>
            <a:custGeom>
              <a:avLst/>
              <a:gdLst/>
              <a:ahLst/>
              <a:cxnLst>
                <a:cxn ang="0">
                  <a:pos x="0" y="113"/>
                </a:cxn>
                <a:cxn ang="0">
                  <a:pos x="0" y="0"/>
                </a:cxn>
                <a:cxn ang="0">
                  <a:pos x="726" y="0"/>
                </a:cxn>
                <a:cxn ang="0">
                  <a:pos x="726" y="113"/>
                </a:cxn>
              </a:cxnLst>
              <a:rect l="0" t="0" r="r" b="b"/>
              <a:pathLst>
                <a:path w="726" h="113">
                  <a:moveTo>
                    <a:pt x="0" y="113"/>
                  </a:moveTo>
                  <a:lnTo>
                    <a:pt x="0" y="0"/>
                  </a:lnTo>
                  <a:lnTo>
                    <a:pt x="726" y="0"/>
                  </a:lnTo>
                  <a:lnTo>
                    <a:pt x="726" y="113"/>
                  </a:lnTo>
                </a:path>
              </a:pathLst>
            </a:custGeom>
            <a:noFill/>
            <a:ln w="9525">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35" name="Freeform 674"/>
            <p:cNvSpPr>
              <a:spLocks/>
            </p:cNvSpPr>
            <p:nvPr/>
          </p:nvSpPr>
          <p:spPr bwMode="auto">
            <a:xfrm>
              <a:off x="5907084" y="5070487"/>
              <a:ext cx="1152525" cy="288925"/>
            </a:xfrm>
            <a:custGeom>
              <a:avLst/>
              <a:gdLst/>
              <a:ahLst/>
              <a:cxnLst>
                <a:cxn ang="0">
                  <a:pos x="0" y="113"/>
                </a:cxn>
                <a:cxn ang="0">
                  <a:pos x="0" y="0"/>
                </a:cxn>
                <a:cxn ang="0">
                  <a:pos x="726" y="0"/>
                </a:cxn>
                <a:cxn ang="0">
                  <a:pos x="726" y="113"/>
                </a:cxn>
              </a:cxnLst>
              <a:rect l="0" t="0" r="r" b="b"/>
              <a:pathLst>
                <a:path w="726" h="113">
                  <a:moveTo>
                    <a:pt x="0" y="113"/>
                  </a:moveTo>
                  <a:lnTo>
                    <a:pt x="0" y="0"/>
                  </a:lnTo>
                  <a:lnTo>
                    <a:pt x="726" y="0"/>
                  </a:lnTo>
                  <a:lnTo>
                    <a:pt x="726" y="113"/>
                  </a:lnTo>
                </a:path>
              </a:pathLst>
            </a:custGeom>
            <a:noFill/>
            <a:ln w="9525">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36" name="Freeform 675"/>
            <p:cNvSpPr>
              <a:spLocks/>
            </p:cNvSpPr>
            <p:nvPr/>
          </p:nvSpPr>
          <p:spPr bwMode="auto">
            <a:xfrm flipH="1" flipV="1">
              <a:off x="7059609" y="5648337"/>
              <a:ext cx="468313" cy="179388"/>
            </a:xfrm>
            <a:custGeom>
              <a:avLst/>
              <a:gdLst/>
              <a:ahLst/>
              <a:cxnLst>
                <a:cxn ang="0">
                  <a:pos x="0" y="113"/>
                </a:cxn>
                <a:cxn ang="0">
                  <a:pos x="0" y="0"/>
                </a:cxn>
                <a:cxn ang="0">
                  <a:pos x="726" y="0"/>
                </a:cxn>
                <a:cxn ang="0">
                  <a:pos x="726" y="113"/>
                </a:cxn>
              </a:cxnLst>
              <a:rect l="0" t="0" r="r" b="b"/>
              <a:pathLst>
                <a:path w="726" h="113">
                  <a:moveTo>
                    <a:pt x="0" y="113"/>
                  </a:moveTo>
                  <a:lnTo>
                    <a:pt x="0" y="0"/>
                  </a:lnTo>
                  <a:lnTo>
                    <a:pt x="726" y="0"/>
                  </a:lnTo>
                  <a:lnTo>
                    <a:pt x="726" y="113"/>
                  </a:lnTo>
                </a:path>
              </a:pathLst>
            </a:custGeom>
            <a:noFill/>
            <a:ln w="9525">
              <a:solidFill>
                <a:srgbClr val="0070C0"/>
              </a:solidFill>
              <a:round/>
              <a:headEnd type="non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37" name="Freeform 676"/>
            <p:cNvSpPr>
              <a:spLocks/>
            </p:cNvSpPr>
            <p:nvPr/>
          </p:nvSpPr>
          <p:spPr bwMode="auto">
            <a:xfrm flipV="1">
              <a:off x="6915147" y="5646750"/>
              <a:ext cx="1223962" cy="252412"/>
            </a:xfrm>
            <a:custGeom>
              <a:avLst/>
              <a:gdLst/>
              <a:ahLst/>
              <a:cxnLst>
                <a:cxn ang="0">
                  <a:pos x="0" y="113"/>
                </a:cxn>
                <a:cxn ang="0">
                  <a:pos x="0" y="0"/>
                </a:cxn>
                <a:cxn ang="0">
                  <a:pos x="726" y="0"/>
                </a:cxn>
                <a:cxn ang="0">
                  <a:pos x="726" y="113"/>
                </a:cxn>
              </a:cxnLst>
              <a:rect l="0" t="0" r="r" b="b"/>
              <a:pathLst>
                <a:path w="726" h="113">
                  <a:moveTo>
                    <a:pt x="0" y="113"/>
                  </a:moveTo>
                  <a:lnTo>
                    <a:pt x="0" y="0"/>
                  </a:lnTo>
                  <a:lnTo>
                    <a:pt x="726" y="0"/>
                  </a:lnTo>
                  <a:lnTo>
                    <a:pt x="726" y="113"/>
                  </a:lnTo>
                </a:path>
              </a:pathLst>
            </a:custGeom>
            <a:noFill/>
            <a:ln w="9525">
              <a:solidFill>
                <a:srgbClr val="0070C0"/>
              </a:solidFill>
              <a:round/>
              <a:headEnd type="triangle" w="med" len="lg"/>
              <a:tailEnd type="none" w="med" len="lg"/>
            </a:ln>
            <a:effectLst/>
          </p:spPr>
          <p:txBody>
            <a:bodyPr/>
            <a:lstStyle/>
            <a:p>
              <a:endParaRPr lang="zh-CN" altLang="en-US" sz="2000">
                <a:solidFill>
                  <a:schemeClr val="tx1">
                    <a:lumMod val="65000"/>
                    <a:lumOff val="35000"/>
                  </a:schemeClr>
                </a:solidFill>
                <a:latin typeface="+mn-lt"/>
                <a:ea typeface="+mn-ea"/>
              </a:endParaRPr>
            </a:p>
          </p:txBody>
        </p:sp>
        <p:grpSp>
          <p:nvGrpSpPr>
            <p:cNvPr id="38" name="Group 677"/>
            <p:cNvGrpSpPr>
              <a:grpSpLocks/>
            </p:cNvGrpSpPr>
            <p:nvPr/>
          </p:nvGrpSpPr>
          <p:grpSpPr bwMode="auto">
            <a:xfrm>
              <a:off x="6196009" y="5359412"/>
              <a:ext cx="503238" cy="287338"/>
              <a:chOff x="771" y="2414"/>
              <a:chExt cx="384" cy="192"/>
            </a:xfrm>
          </p:grpSpPr>
          <p:sp>
            <p:nvSpPr>
              <p:cNvPr id="39" name="Rectangle 678"/>
              <p:cNvSpPr>
                <a:spLocks noChangeArrowheads="1"/>
              </p:cNvSpPr>
              <p:nvPr/>
            </p:nvSpPr>
            <p:spPr bwMode="auto">
              <a:xfrm>
                <a:off x="782" y="2414"/>
                <a:ext cx="352" cy="192"/>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40" name="Text Box 679"/>
              <p:cNvSpPr txBox="1">
                <a:spLocks noChangeArrowheads="1"/>
              </p:cNvSpPr>
              <p:nvPr/>
            </p:nvSpPr>
            <p:spPr bwMode="auto">
              <a:xfrm>
                <a:off x="771" y="2432"/>
                <a:ext cx="384" cy="144"/>
              </a:xfrm>
              <a:prstGeom prst="rect">
                <a:avLst/>
              </a:prstGeom>
              <a:noFill/>
              <a:ln w="9525">
                <a:noFill/>
                <a:miter lim="800000"/>
                <a:headEnd/>
                <a:tailEnd/>
              </a:ln>
              <a:effectLst/>
            </p:spPr>
            <p:txBody>
              <a:bodyPr wrap="none" lIns="0" tIns="0" rIns="0" bIns="0"/>
              <a:lstStyle/>
              <a:p>
                <a:pPr algn="ctr">
                  <a:spcBef>
                    <a:spcPct val="50000"/>
                  </a:spcBef>
                </a:pPr>
                <a:r>
                  <a:rPr lang="en-US" altLang="zh-CN" sz="2000">
                    <a:solidFill>
                      <a:schemeClr val="tx1">
                        <a:lumMod val="65000"/>
                        <a:lumOff val="35000"/>
                      </a:schemeClr>
                    </a:solidFill>
                    <a:latin typeface="+mn-lt"/>
                    <a:ea typeface="+mn-ea"/>
                  </a:rPr>
                  <a:t>2</a:t>
                </a:r>
              </a:p>
            </p:txBody>
          </p:sp>
        </p:grpSp>
        <p:grpSp>
          <p:nvGrpSpPr>
            <p:cNvPr id="41" name="Group 680"/>
            <p:cNvGrpSpPr>
              <a:grpSpLocks/>
            </p:cNvGrpSpPr>
            <p:nvPr/>
          </p:nvGrpSpPr>
          <p:grpSpPr bwMode="auto">
            <a:xfrm>
              <a:off x="6735759" y="5359412"/>
              <a:ext cx="503238" cy="287338"/>
              <a:chOff x="771" y="2414"/>
              <a:chExt cx="384" cy="192"/>
            </a:xfrm>
          </p:grpSpPr>
          <p:sp>
            <p:nvSpPr>
              <p:cNvPr id="42" name="Rectangle 681"/>
              <p:cNvSpPr>
                <a:spLocks noChangeArrowheads="1"/>
              </p:cNvSpPr>
              <p:nvPr/>
            </p:nvSpPr>
            <p:spPr bwMode="auto">
              <a:xfrm>
                <a:off x="782" y="2414"/>
                <a:ext cx="352" cy="192"/>
              </a:xfrm>
              <a:prstGeom prst="rect">
                <a:avLst/>
              </a:prstGeom>
              <a:solidFill>
                <a:schemeClr val="bg1"/>
              </a:solidFill>
              <a:ln w="9525">
                <a:solidFill>
                  <a:schemeClr val="tx1"/>
                </a:solidFill>
                <a:prstDash val="dash"/>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43" name="Text Box 682"/>
              <p:cNvSpPr txBox="1">
                <a:spLocks noChangeArrowheads="1"/>
              </p:cNvSpPr>
              <p:nvPr/>
            </p:nvSpPr>
            <p:spPr bwMode="auto">
              <a:xfrm>
                <a:off x="771" y="2432"/>
                <a:ext cx="384" cy="144"/>
              </a:xfrm>
              <a:prstGeom prst="rect">
                <a:avLst/>
              </a:prstGeom>
              <a:noFill/>
              <a:ln w="9525">
                <a:noFill/>
                <a:prstDash val="dash"/>
                <a:miter lim="800000"/>
                <a:headEnd/>
                <a:tailEnd/>
              </a:ln>
              <a:effectLst/>
            </p:spPr>
            <p:txBody>
              <a:bodyPr wrap="none" lIns="0" tIns="0" rIns="0" bIns="0"/>
              <a:lstStyle/>
              <a:p>
                <a:pPr algn="ctr">
                  <a:spcBef>
                    <a:spcPct val="50000"/>
                  </a:spcBef>
                </a:pPr>
                <a:r>
                  <a:rPr lang="en-US" altLang="zh-CN" sz="2000">
                    <a:solidFill>
                      <a:schemeClr val="tx1">
                        <a:lumMod val="65000"/>
                        <a:lumOff val="35000"/>
                      </a:schemeClr>
                    </a:solidFill>
                    <a:latin typeface="+mn-lt"/>
                    <a:ea typeface="+mn-ea"/>
                  </a:rPr>
                  <a:t>3</a:t>
                </a:r>
              </a:p>
            </p:txBody>
          </p:sp>
        </p:grpSp>
        <p:grpSp>
          <p:nvGrpSpPr>
            <p:cNvPr id="44" name="Group 683"/>
            <p:cNvGrpSpPr>
              <a:grpSpLocks/>
            </p:cNvGrpSpPr>
            <p:nvPr/>
          </p:nvGrpSpPr>
          <p:grpSpPr bwMode="auto">
            <a:xfrm>
              <a:off x="7277097" y="5359412"/>
              <a:ext cx="503237" cy="287338"/>
              <a:chOff x="771" y="2414"/>
              <a:chExt cx="384" cy="192"/>
            </a:xfrm>
          </p:grpSpPr>
          <p:sp>
            <p:nvSpPr>
              <p:cNvPr id="45" name="Rectangle 684"/>
              <p:cNvSpPr>
                <a:spLocks noChangeArrowheads="1"/>
              </p:cNvSpPr>
              <p:nvPr/>
            </p:nvSpPr>
            <p:spPr bwMode="auto">
              <a:xfrm>
                <a:off x="782" y="2414"/>
                <a:ext cx="352" cy="192"/>
              </a:xfrm>
              <a:prstGeom prst="rect">
                <a:avLst/>
              </a:prstGeom>
              <a:solidFill>
                <a:schemeClr val="bg1"/>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46" name="Text Box 685"/>
              <p:cNvSpPr txBox="1">
                <a:spLocks noChangeArrowheads="1"/>
              </p:cNvSpPr>
              <p:nvPr/>
            </p:nvSpPr>
            <p:spPr bwMode="auto">
              <a:xfrm>
                <a:off x="771" y="2432"/>
                <a:ext cx="384" cy="144"/>
              </a:xfrm>
              <a:prstGeom prst="rect">
                <a:avLst/>
              </a:prstGeom>
              <a:noFill/>
              <a:ln w="9525">
                <a:noFill/>
                <a:miter lim="800000"/>
                <a:headEnd/>
                <a:tailEnd/>
              </a:ln>
              <a:effectLst/>
            </p:spPr>
            <p:txBody>
              <a:bodyPr wrap="none" lIns="0" tIns="0" rIns="0" bIns="0"/>
              <a:lstStyle/>
              <a:p>
                <a:pPr algn="ctr">
                  <a:spcBef>
                    <a:spcPct val="50000"/>
                  </a:spcBef>
                </a:pPr>
                <a:r>
                  <a:rPr lang="en-US" altLang="zh-CN" sz="2000">
                    <a:solidFill>
                      <a:schemeClr val="tx1">
                        <a:lumMod val="65000"/>
                        <a:lumOff val="35000"/>
                      </a:schemeClr>
                    </a:solidFill>
                    <a:latin typeface="+mn-lt"/>
                    <a:ea typeface="+mn-ea"/>
                  </a:rPr>
                  <a:t>4</a:t>
                </a:r>
              </a:p>
            </p:txBody>
          </p:sp>
        </p:grpSp>
        <p:grpSp>
          <p:nvGrpSpPr>
            <p:cNvPr id="47" name="Group 686"/>
            <p:cNvGrpSpPr>
              <a:grpSpLocks/>
            </p:cNvGrpSpPr>
            <p:nvPr/>
          </p:nvGrpSpPr>
          <p:grpSpPr bwMode="auto">
            <a:xfrm>
              <a:off x="7816847" y="5359412"/>
              <a:ext cx="503237" cy="287338"/>
              <a:chOff x="771" y="2414"/>
              <a:chExt cx="384" cy="192"/>
            </a:xfrm>
          </p:grpSpPr>
          <p:sp>
            <p:nvSpPr>
              <p:cNvPr id="48" name="Rectangle 687"/>
              <p:cNvSpPr>
                <a:spLocks noChangeArrowheads="1"/>
              </p:cNvSpPr>
              <p:nvPr/>
            </p:nvSpPr>
            <p:spPr bwMode="auto">
              <a:xfrm>
                <a:off x="782" y="2414"/>
                <a:ext cx="352" cy="192"/>
              </a:xfrm>
              <a:prstGeom prst="rect">
                <a:avLst/>
              </a:prstGeom>
              <a:solidFill>
                <a:srgbClr val="92D050"/>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49" name="Text Box 688"/>
              <p:cNvSpPr txBox="1">
                <a:spLocks noChangeArrowheads="1"/>
              </p:cNvSpPr>
              <p:nvPr/>
            </p:nvSpPr>
            <p:spPr bwMode="auto">
              <a:xfrm>
                <a:off x="771" y="2432"/>
                <a:ext cx="384" cy="144"/>
              </a:xfrm>
              <a:prstGeom prst="rect">
                <a:avLst/>
              </a:prstGeom>
              <a:noFill/>
              <a:ln w="9525">
                <a:noFill/>
                <a:miter lim="800000"/>
                <a:headEnd/>
                <a:tailEnd/>
              </a:ln>
              <a:effectLst/>
            </p:spPr>
            <p:txBody>
              <a:bodyPr wrap="none" lIns="0" tIns="0" rIns="0" bIns="0"/>
              <a:lstStyle/>
              <a:p>
                <a:pPr algn="ctr">
                  <a:spcBef>
                    <a:spcPct val="50000"/>
                  </a:spcBef>
                </a:pPr>
                <a:r>
                  <a:rPr lang="en-US" altLang="zh-CN" sz="2000">
                    <a:solidFill>
                      <a:schemeClr val="tx1">
                        <a:lumMod val="65000"/>
                        <a:lumOff val="35000"/>
                      </a:schemeClr>
                    </a:solidFill>
                    <a:latin typeface="+mn-lt"/>
                    <a:ea typeface="+mn-ea"/>
                  </a:rPr>
                  <a:t>5</a:t>
                </a:r>
              </a:p>
            </p:txBody>
          </p:sp>
        </p:grpSp>
        <p:sp>
          <p:nvSpPr>
            <p:cNvPr id="50" name="Text Box 689"/>
            <p:cNvSpPr txBox="1">
              <a:spLocks noChangeArrowheads="1"/>
            </p:cNvSpPr>
            <p:nvPr/>
          </p:nvSpPr>
          <p:spPr bwMode="auto">
            <a:xfrm>
              <a:off x="5907084" y="4446600"/>
              <a:ext cx="1979613" cy="623887"/>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zh-CN" altLang="en-US" sz="2000">
                  <a:solidFill>
                    <a:schemeClr val="tx1">
                      <a:lumMod val="65000"/>
                      <a:lumOff val="35000"/>
                    </a:schemeClr>
                  </a:solidFill>
                  <a:latin typeface="+mn-lt"/>
                  <a:ea typeface="+mn-ea"/>
                </a:rPr>
                <a:t>由数据块</a:t>
              </a:r>
              <a:r>
                <a:rPr lang="en-US" altLang="zh-CN" sz="2000">
                  <a:solidFill>
                    <a:schemeClr val="tx1">
                      <a:lumMod val="65000"/>
                      <a:lumOff val="35000"/>
                    </a:schemeClr>
                  </a:solidFill>
                  <a:latin typeface="+mn-lt"/>
                  <a:ea typeface="+mn-ea"/>
                </a:rPr>
                <a:t>1, 2, 4, 5 </a:t>
              </a:r>
              <a:r>
                <a:rPr lang="zh-CN" altLang="en-US" sz="2000">
                  <a:solidFill>
                    <a:schemeClr val="tx1">
                      <a:lumMod val="65000"/>
                      <a:lumOff val="35000"/>
                    </a:schemeClr>
                  </a:solidFill>
                  <a:latin typeface="+mn-lt"/>
                  <a:ea typeface="+mn-ea"/>
                </a:rPr>
                <a:t>异或</a:t>
              </a:r>
            </a:p>
            <a:p>
              <a:pPr algn="ctr">
                <a:lnSpc>
                  <a:spcPct val="30000"/>
                </a:lnSpc>
                <a:spcBef>
                  <a:spcPct val="50000"/>
                </a:spcBef>
              </a:pPr>
              <a:r>
                <a:rPr lang="zh-CN" altLang="en-US" sz="2000">
                  <a:solidFill>
                    <a:schemeClr val="tx1">
                      <a:lumMod val="65000"/>
                      <a:lumOff val="35000"/>
                    </a:schemeClr>
                  </a:solidFill>
                  <a:latin typeface="+mn-lt"/>
                  <a:ea typeface="+mn-ea"/>
                </a:rPr>
                <a:t>重建丢失的数据块 </a:t>
              </a:r>
              <a:r>
                <a:rPr lang="en-US" altLang="zh-CN" sz="2000">
                  <a:solidFill>
                    <a:schemeClr val="tx1">
                      <a:lumMod val="65000"/>
                      <a:lumOff val="35000"/>
                    </a:schemeClr>
                  </a:solidFill>
                  <a:latin typeface="+mn-lt"/>
                  <a:ea typeface="+mn-ea"/>
                </a:rPr>
                <a:t>3</a:t>
              </a:r>
            </a:p>
          </p:txBody>
        </p:sp>
      </p:grpSp>
      <p:sp>
        <p:nvSpPr>
          <p:cNvPr id="55" name="矩形 54"/>
          <p:cNvSpPr/>
          <p:nvPr/>
        </p:nvSpPr>
        <p:spPr>
          <a:xfrm>
            <a:off x="527795" y="3123553"/>
            <a:ext cx="2977403" cy="4224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rPr>
              <a:t>一个例子</a:t>
            </a:r>
            <a:r>
              <a:rPr lang="zh-CN" altLang="en-US" sz="2000" dirty="0" smtClean="0">
                <a:solidFill>
                  <a:schemeClr val="bg1"/>
                </a:solidFill>
              </a:rPr>
              <a:t>：</a:t>
            </a:r>
            <a:endParaRPr lang="zh-CN" altLang="en-US" sz="2000" dirty="0">
              <a:solidFill>
                <a:schemeClr val="bg1"/>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zh-CN" altLang="en-US" dirty="0" smtClean="0"/>
              <a:t>接收方数据恢复</a:t>
            </a:r>
            <a:endParaRPr lang="zh-CN" altLang="en-US" dirty="0"/>
          </a:p>
        </p:txBody>
      </p:sp>
      <p:sp>
        <p:nvSpPr>
          <p:cNvPr id="726019" name="Rectangle 3"/>
          <p:cNvSpPr>
            <a:spLocks noGrp="1" noChangeArrowheads="1"/>
          </p:cNvSpPr>
          <p:nvPr>
            <p:ph idx="1"/>
          </p:nvPr>
        </p:nvSpPr>
        <p:spPr>
          <a:xfrm>
            <a:off x="609919" y="1567684"/>
            <a:ext cx="10978515" cy="5028036"/>
          </a:xfrm>
        </p:spPr>
        <p:txBody>
          <a:bodyPr>
            <a:normAutofit/>
          </a:bodyPr>
          <a:lstStyle/>
          <a:p>
            <a:pPr marL="342900" indent="-342900" eaLnBrk="1" hangingPunct="1">
              <a:buFont typeface="Wingdings" panose="05000000000000000000" pitchFamily="2" charset="2"/>
              <a:buChar char="l"/>
            </a:pPr>
            <a:r>
              <a:rPr lang="zh-CN" altLang="en-US" sz="2400" dirty="0"/>
              <a:t>利用音视频流的短期自相似特性，当少量数据丢失时，可以用相邻数据来估算丢失数据的近似值，从而减少丢失数据对音视频播放质量的影响。</a:t>
            </a:r>
            <a:endParaRPr lang="en-US" altLang="zh-CN" sz="2400" dirty="0"/>
          </a:p>
          <a:p>
            <a:pPr marL="342900" indent="-342900" eaLnBrk="1" hangingPunct="1">
              <a:buFont typeface="Wingdings" panose="05000000000000000000" pitchFamily="2" charset="2"/>
              <a:buChar char="l"/>
            </a:pPr>
            <a:r>
              <a:rPr lang="zh-CN" altLang="en-US" sz="2400" dirty="0"/>
              <a:t>最简单的方法：用丢失分组的前一个分组来代替丢失分组</a:t>
            </a:r>
            <a:r>
              <a:rPr lang="zh-CN" altLang="en-US" sz="2400" dirty="0" smtClean="0"/>
              <a:t>。</a:t>
            </a:r>
            <a:endParaRPr lang="en-US" altLang="zh-CN" sz="24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1223" y="3573016"/>
            <a:ext cx="4950595" cy="3709138"/>
          </a:xfrm>
          <a:prstGeom prst="rect">
            <a:avLst/>
          </a:prstGeom>
        </p:spPr>
      </p:pic>
      <p:sp>
        <p:nvSpPr>
          <p:cNvPr id="7" name="矩形 6"/>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8" name="矩形 7"/>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2" name="矩形 1"/>
          <p:cNvSpPr/>
          <p:nvPr/>
        </p:nvSpPr>
        <p:spPr>
          <a:xfrm>
            <a:off x="684218" y="3432564"/>
            <a:ext cx="5119596" cy="1754326"/>
          </a:xfrm>
          <a:prstGeom prst="rect">
            <a:avLst/>
          </a:prstGeom>
        </p:spPr>
        <p:txBody>
          <a:bodyPr vert="horz" lIns="121917" tIns="60958" rIns="121917" bIns="60958" rtlCol="0">
            <a:normAutofit lnSpcReduction="10000"/>
          </a:bodyPr>
          <a:lstStyle/>
          <a:p>
            <a:pPr marL="342900" indent="-342900" defTabSz="914255">
              <a:lnSpc>
                <a:spcPct val="150000"/>
              </a:lnSpc>
              <a:spcBef>
                <a:spcPct val="20000"/>
              </a:spcBef>
              <a:buSzPct val="80000"/>
              <a:buFont typeface="Wingdings" panose="05000000000000000000" pitchFamily="2" charset="2"/>
              <a:buChar char="l"/>
            </a:pPr>
            <a:r>
              <a:rPr lang="zh-CN" altLang="en-US" sz="2400" dirty="0">
                <a:solidFill>
                  <a:schemeClr val="tx1">
                    <a:lumMod val="75000"/>
                    <a:lumOff val="25000"/>
                  </a:schemeClr>
                </a:solidFill>
                <a:latin typeface="+mn-lt"/>
                <a:ea typeface="+mn-ea"/>
              </a:rPr>
              <a:t>效果更好但计算量更大的方法：使用</a:t>
            </a:r>
            <a:r>
              <a:rPr lang="zh-CN" altLang="en-US" sz="2400" dirty="0">
                <a:solidFill>
                  <a:srgbClr val="FF0000"/>
                </a:solidFill>
                <a:latin typeface="+mn-lt"/>
                <a:ea typeface="+mn-ea"/>
              </a:rPr>
              <a:t>内插法</a:t>
            </a:r>
            <a:r>
              <a:rPr lang="zh-CN" altLang="en-US" sz="2400" dirty="0">
                <a:solidFill>
                  <a:schemeClr val="tx1">
                    <a:lumMod val="75000"/>
                    <a:lumOff val="25000"/>
                  </a:schemeClr>
                </a:solidFill>
                <a:latin typeface="+mn-lt"/>
                <a:ea typeface="+mn-ea"/>
              </a:rPr>
              <a:t>，根据丢失分组的前后数据来估计它们之间的数据。</a:t>
            </a:r>
          </a:p>
        </p:txBody>
      </p:sp>
      <p:sp>
        <p:nvSpPr>
          <p:cNvPr id="9" name="矩形 8"/>
          <p:cNvSpPr/>
          <p:nvPr/>
        </p:nvSpPr>
        <p:spPr>
          <a:xfrm>
            <a:off x="1" y="1364466"/>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0" name="矩形 9"/>
          <p:cNvSpPr/>
          <p:nvPr/>
        </p:nvSpPr>
        <p:spPr>
          <a:xfrm>
            <a:off x="9506858" y="1268760"/>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120"/>
          <p:cNvSpPr/>
          <p:nvPr/>
        </p:nvSpPr>
        <p:spPr>
          <a:xfrm>
            <a:off x="1588" y="3377719"/>
            <a:ext cx="12190412" cy="34802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bwMode="auto">
          <a:xfrm>
            <a:off x="17228" y="3323719"/>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
        <p:nvSpPr>
          <p:cNvPr id="726018" name="Rectangle 2"/>
          <p:cNvSpPr>
            <a:spLocks noGrp="1" noChangeArrowheads="1"/>
          </p:cNvSpPr>
          <p:nvPr>
            <p:ph type="title"/>
          </p:nvPr>
        </p:nvSpPr>
        <p:spPr/>
        <p:txBody>
          <a:bodyPr/>
          <a:lstStyle/>
          <a:p>
            <a:pPr hangingPunct="0"/>
            <a:r>
              <a:rPr lang="zh-CN" altLang="en-US" dirty="0" smtClean="0"/>
              <a:t>交织</a:t>
            </a:r>
            <a:endParaRPr lang="zh-CN" altLang="en-US" dirty="0"/>
          </a:p>
        </p:txBody>
      </p:sp>
      <p:sp>
        <p:nvSpPr>
          <p:cNvPr id="726019" name="Rectangle 3"/>
          <p:cNvSpPr>
            <a:spLocks noGrp="1" noChangeArrowheads="1"/>
          </p:cNvSpPr>
          <p:nvPr>
            <p:ph idx="1"/>
          </p:nvPr>
        </p:nvSpPr>
        <p:spPr>
          <a:xfrm>
            <a:off x="609919" y="1143530"/>
            <a:ext cx="10978515" cy="1997438"/>
          </a:xfrm>
        </p:spPr>
        <p:txBody>
          <a:bodyPr>
            <a:normAutofit lnSpcReduction="10000"/>
          </a:bodyPr>
          <a:lstStyle/>
          <a:p>
            <a:pPr marL="342900" indent="-342900" eaLnBrk="1" hangingPunct="1">
              <a:buFont typeface="Wingdings" panose="05000000000000000000" pitchFamily="2" charset="2"/>
              <a:buChar char="l"/>
            </a:pPr>
            <a:r>
              <a:rPr lang="zh-CN" altLang="en-US" sz="2000" dirty="0"/>
              <a:t>一个大间隙的数据丢失对音频</a:t>
            </a:r>
            <a:r>
              <a:rPr lang="en-US" altLang="zh-CN" sz="2000" dirty="0"/>
              <a:t>/</a:t>
            </a:r>
            <a:r>
              <a:rPr lang="zh-CN" altLang="en-US" sz="2000" dirty="0"/>
              <a:t>视频流质量影响较大，而多个小间隙的数据丢失对音频</a:t>
            </a:r>
            <a:r>
              <a:rPr lang="en-US" altLang="zh-CN" sz="2000" dirty="0"/>
              <a:t>/</a:t>
            </a:r>
            <a:r>
              <a:rPr lang="zh-CN" altLang="en-US" sz="2000" dirty="0"/>
              <a:t>视频流质量影响较小。</a:t>
            </a:r>
            <a:endParaRPr lang="en-US" altLang="zh-CN" sz="2000" dirty="0"/>
          </a:p>
          <a:p>
            <a:pPr marL="342900" indent="-342900" eaLnBrk="1" hangingPunct="1">
              <a:buFont typeface="Wingdings" panose="05000000000000000000" pitchFamily="2" charset="2"/>
              <a:buChar char="l"/>
            </a:pPr>
            <a:r>
              <a:rPr lang="zh-CN" altLang="en-US" sz="2000" dirty="0"/>
              <a:t>交织技术的基本思想是打乱原始流中数据单元的顺序，把原来连续的数据单元分散到不同的分组中去，当单个分组丢失时，仅导致重建流中多个小的间隔，而不是一个大的间隔。</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aphicFrame>
        <p:nvGraphicFramePr>
          <p:cNvPr id="6" name="Object 932"/>
          <p:cNvGraphicFramePr>
            <a:graphicFrameLocks noChangeAspect="1"/>
          </p:cNvGraphicFramePr>
          <p:nvPr>
            <p:extLst>
              <p:ext uri="{D42A27DB-BD31-4B8C-83A1-F6EECF244321}">
                <p14:modId xmlns:p14="http://schemas.microsoft.com/office/powerpoint/2010/main" val="183832221"/>
              </p:ext>
            </p:extLst>
          </p:nvPr>
        </p:nvGraphicFramePr>
        <p:xfrm>
          <a:off x="5591407" y="5407392"/>
          <a:ext cx="1034589" cy="852150"/>
        </p:xfrm>
        <a:graphic>
          <a:graphicData uri="http://schemas.openxmlformats.org/presentationml/2006/ole">
            <mc:AlternateContent xmlns:mc="http://schemas.openxmlformats.org/markup-compatibility/2006">
              <mc:Choice xmlns:v="urn:schemas-microsoft-com:vml" Requires="v">
                <p:oleObj spid="_x0000_s2110485" name="VISIO" r:id="rId4" imgW="1689840" imgH="964440" progId="Visio.Drawing.11">
                  <p:embed/>
                </p:oleObj>
              </mc:Choice>
              <mc:Fallback>
                <p:oleObj name="VISIO" r:id="rId4" imgW="1689840" imgH="9644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1407" y="5407392"/>
                        <a:ext cx="1034589" cy="852150"/>
                      </a:xfrm>
                      <a:prstGeom prst="rect">
                        <a:avLst/>
                      </a:prstGeom>
                      <a:noFill/>
                      <a:ln>
                        <a:noFill/>
                      </a:ln>
                      <a:effectLst>
                        <a:outerShdw dist="25400" dir="5400000" algn="ctr" rotWithShape="0">
                          <a:schemeClr val="bg2"/>
                        </a:outerShdw>
                      </a:effectLst>
                      <a:extLst/>
                    </p:spPr>
                  </p:pic>
                </p:oleObj>
              </mc:Fallback>
            </mc:AlternateContent>
          </a:graphicData>
        </a:graphic>
      </p:graphicFrame>
      <p:sp>
        <p:nvSpPr>
          <p:cNvPr id="7" name="Text Box 818"/>
          <p:cNvSpPr txBox="1">
            <a:spLocks noChangeArrowheads="1"/>
          </p:cNvSpPr>
          <p:nvPr/>
        </p:nvSpPr>
        <p:spPr bwMode="auto">
          <a:xfrm>
            <a:off x="5865148" y="5038092"/>
            <a:ext cx="515282" cy="357354"/>
          </a:xfrm>
          <a:prstGeom prst="rect">
            <a:avLst/>
          </a:prstGeom>
          <a:noFill/>
          <a:ln w="9525">
            <a:noFill/>
            <a:miter lim="800000"/>
            <a:headEnd/>
            <a:tailEnd/>
          </a:ln>
          <a:effectLst/>
        </p:spPr>
        <p:txBody>
          <a:bodyPr wrap="none" lIns="0" tIns="0" rIns="0" bIns="0"/>
          <a:lstStyle/>
          <a:p>
            <a:pPr algn="ctr">
              <a:spcBef>
                <a:spcPct val="50000"/>
              </a:spcBef>
            </a:pPr>
            <a:r>
              <a:rPr lang="zh-CN" altLang="en-US" sz="1800" dirty="0">
                <a:solidFill>
                  <a:schemeClr val="tx1">
                    <a:lumMod val="65000"/>
                    <a:lumOff val="35000"/>
                  </a:schemeClr>
                </a:solidFill>
                <a:latin typeface="+mn-lt"/>
                <a:ea typeface="+mn-ea"/>
              </a:rPr>
              <a:t>因特网</a:t>
            </a:r>
          </a:p>
        </p:txBody>
      </p:sp>
      <p:sp>
        <p:nvSpPr>
          <p:cNvPr id="8" name="Line 819"/>
          <p:cNvSpPr>
            <a:spLocks noChangeShapeType="1"/>
          </p:cNvSpPr>
          <p:nvPr/>
        </p:nvSpPr>
        <p:spPr bwMode="auto">
          <a:xfrm>
            <a:off x="5494791" y="5779263"/>
            <a:ext cx="1319067" cy="0"/>
          </a:xfrm>
          <a:prstGeom prst="line">
            <a:avLst/>
          </a:prstGeom>
          <a:noFill/>
          <a:ln w="38100">
            <a:solidFill>
              <a:srgbClr val="0070C0"/>
            </a:solidFill>
            <a:prstDash val="sysDot"/>
            <a:round/>
            <a:headEnd/>
            <a:tailEnd type="triangle" w="med" len="med"/>
          </a:ln>
          <a:effectLst/>
        </p:spPr>
        <p:txBody>
          <a:bodyPr/>
          <a:lstStyle/>
          <a:p>
            <a:endParaRPr lang="zh-CN" altLang="en-US" sz="2800" b="1">
              <a:solidFill>
                <a:schemeClr val="tx1">
                  <a:lumMod val="65000"/>
                  <a:lumOff val="35000"/>
                </a:schemeClr>
              </a:solidFill>
              <a:latin typeface="+mn-lt"/>
              <a:ea typeface="+mn-ea"/>
            </a:endParaRPr>
          </a:p>
        </p:txBody>
      </p:sp>
      <p:sp>
        <p:nvSpPr>
          <p:cNvPr id="9" name="Text Box 820"/>
          <p:cNvSpPr txBox="1">
            <a:spLocks noChangeArrowheads="1"/>
          </p:cNvSpPr>
          <p:nvPr/>
        </p:nvSpPr>
        <p:spPr bwMode="auto">
          <a:xfrm>
            <a:off x="2857997" y="6231578"/>
            <a:ext cx="1713580" cy="509790"/>
          </a:xfrm>
          <a:prstGeom prst="rect">
            <a:avLst/>
          </a:prstGeom>
          <a:noFill/>
          <a:ln w="9525">
            <a:noFill/>
            <a:miter lim="800000"/>
            <a:headEnd/>
            <a:tailEnd/>
          </a:ln>
          <a:effectLst/>
        </p:spPr>
        <p:txBody>
          <a:bodyPr wrap="none" lIns="0" tIns="0" rIns="0" bIns="0"/>
          <a:lstStyle/>
          <a:p>
            <a:pPr algn="r">
              <a:spcBef>
                <a:spcPct val="50000"/>
              </a:spcBef>
            </a:pPr>
            <a:r>
              <a:rPr lang="zh-CN" altLang="en-US" sz="2400" dirty="0">
                <a:solidFill>
                  <a:schemeClr val="tx1">
                    <a:lumMod val="65000"/>
                    <a:lumOff val="35000"/>
                  </a:schemeClr>
                </a:solidFill>
                <a:latin typeface="+mn-lt"/>
                <a:ea typeface="+mn-ea"/>
              </a:rPr>
              <a:t>交织后的媒体流</a:t>
            </a:r>
          </a:p>
        </p:txBody>
      </p:sp>
      <p:grpSp>
        <p:nvGrpSpPr>
          <p:cNvPr id="10" name="Group 821"/>
          <p:cNvGrpSpPr>
            <a:grpSpLocks/>
          </p:cNvGrpSpPr>
          <p:nvPr/>
        </p:nvGrpSpPr>
        <p:grpSpPr bwMode="auto">
          <a:xfrm>
            <a:off x="1914657" y="3972508"/>
            <a:ext cx="852094" cy="562268"/>
            <a:chOff x="295" y="1865"/>
            <a:chExt cx="635" cy="227"/>
          </a:xfrm>
        </p:grpSpPr>
        <p:sp>
          <p:nvSpPr>
            <p:cNvPr id="11" name="Rectangle 822"/>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12" name="Text Box 823"/>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dist">
                <a:lnSpc>
                  <a:spcPct val="110000"/>
                </a:lnSpc>
                <a:spcBef>
                  <a:spcPct val="50000"/>
                </a:spcBef>
              </a:pPr>
              <a:r>
                <a:rPr lang="en-US" altLang="zh-CN" sz="1200" b="1" dirty="0">
                  <a:solidFill>
                    <a:schemeClr val="tx1">
                      <a:lumMod val="65000"/>
                      <a:lumOff val="35000"/>
                    </a:schemeClr>
                  </a:solidFill>
                  <a:latin typeface="+mn-lt"/>
                  <a:ea typeface="+mn-ea"/>
                </a:rPr>
                <a:t> 1   2   3   4</a:t>
              </a:r>
            </a:p>
          </p:txBody>
        </p:sp>
        <p:sp>
          <p:nvSpPr>
            <p:cNvPr id="13" name="Line 824"/>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14" name="Line 825"/>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15" name="Line 826"/>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16" name="Group 827"/>
          <p:cNvGrpSpPr>
            <a:grpSpLocks/>
          </p:cNvGrpSpPr>
          <p:nvPr/>
        </p:nvGrpSpPr>
        <p:grpSpPr bwMode="auto">
          <a:xfrm>
            <a:off x="2808347" y="3972508"/>
            <a:ext cx="852094" cy="562268"/>
            <a:chOff x="295" y="1865"/>
            <a:chExt cx="635" cy="227"/>
          </a:xfrm>
        </p:grpSpPr>
        <p:sp>
          <p:nvSpPr>
            <p:cNvPr id="17" name="Rectangle 828"/>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18" name="Text Box 829"/>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dist">
                <a:lnSpc>
                  <a:spcPct val="110000"/>
                </a:lnSpc>
                <a:spcBef>
                  <a:spcPct val="50000"/>
                </a:spcBef>
              </a:pPr>
              <a:r>
                <a:rPr lang="en-US" altLang="zh-CN" sz="1200" b="1">
                  <a:solidFill>
                    <a:schemeClr val="tx1">
                      <a:lumMod val="65000"/>
                      <a:lumOff val="35000"/>
                    </a:schemeClr>
                  </a:solidFill>
                  <a:latin typeface="+mn-lt"/>
                  <a:ea typeface="+mn-ea"/>
                </a:rPr>
                <a:t> 5   6   7   8</a:t>
              </a:r>
            </a:p>
          </p:txBody>
        </p:sp>
        <p:sp>
          <p:nvSpPr>
            <p:cNvPr id="19" name="Line 830"/>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20" name="Line 831"/>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21" name="Line 832"/>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22" name="Group 833"/>
          <p:cNvGrpSpPr>
            <a:grpSpLocks/>
          </p:cNvGrpSpPr>
          <p:nvPr/>
        </p:nvGrpSpPr>
        <p:grpSpPr bwMode="auto">
          <a:xfrm>
            <a:off x="3691304" y="3972508"/>
            <a:ext cx="852094" cy="562268"/>
            <a:chOff x="295" y="1865"/>
            <a:chExt cx="635" cy="227"/>
          </a:xfrm>
        </p:grpSpPr>
        <p:sp>
          <p:nvSpPr>
            <p:cNvPr id="23" name="Rectangle 834"/>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24" name="Text Box 835"/>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a:solidFill>
                    <a:schemeClr val="tx1">
                      <a:lumMod val="65000"/>
                      <a:lumOff val="35000"/>
                    </a:schemeClr>
                  </a:solidFill>
                  <a:latin typeface="+mn-lt"/>
                  <a:ea typeface="+mn-ea"/>
                </a:rPr>
                <a:t> 9 10 11 12</a:t>
              </a:r>
            </a:p>
          </p:txBody>
        </p:sp>
        <p:sp>
          <p:nvSpPr>
            <p:cNvPr id="25" name="Line 836"/>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26" name="Line 837"/>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27" name="Line 838"/>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28" name="Group 839"/>
          <p:cNvGrpSpPr>
            <a:grpSpLocks/>
          </p:cNvGrpSpPr>
          <p:nvPr/>
        </p:nvGrpSpPr>
        <p:grpSpPr bwMode="auto">
          <a:xfrm>
            <a:off x="4571577" y="3972508"/>
            <a:ext cx="852094" cy="562268"/>
            <a:chOff x="295" y="1865"/>
            <a:chExt cx="635" cy="227"/>
          </a:xfrm>
        </p:grpSpPr>
        <p:sp>
          <p:nvSpPr>
            <p:cNvPr id="29" name="Rectangle 840"/>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30" name="Text Box 841"/>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dirty="0">
                  <a:solidFill>
                    <a:schemeClr val="tx1">
                      <a:lumMod val="65000"/>
                      <a:lumOff val="35000"/>
                    </a:schemeClr>
                  </a:solidFill>
                  <a:latin typeface="+mn-lt"/>
                  <a:ea typeface="+mn-ea"/>
                </a:rPr>
                <a:t>13 14 15 16</a:t>
              </a:r>
            </a:p>
          </p:txBody>
        </p:sp>
        <p:sp>
          <p:nvSpPr>
            <p:cNvPr id="31" name="Line 842"/>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32" name="Line 843"/>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33" name="Line 844"/>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34" name="Group 845"/>
          <p:cNvGrpSpPr>
            <a:grpSpLocks/>
          </p:cNvGrpSpPr>
          <p:nvPr/>
        </p:nvGrpSpPr>
        <p:grpSpPr bwMode="auto">
          <a:xfrm>
            <a:off x="1914657" y="5489385"/>
            <a:ext cx="852094" cy="582261"/>
            <a:chOff x="295" y="1865"/>
            <a:chExt cx="635" cy="227"/>
          </a:xfrm>
        </p:grpSpPr>
        <p:sp>
          <p:nvSpPr>
            <p:cNvPr id="35" name="Rectangle 846"/>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36" name="Text Box 847"/>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a:solidFill>
                    <a:schemeClr val="tx1">
                      <a:lumMod val="65000"/>
                      <a:lumOff val="35000"/>
                    </a:schemeClr>
                  </a:solidFill>
                  <a:latin typeface="+mn-lt"/>
                  <a:ea typeface="+mn-ea"/>
                </a:rPr>
                <a:t> 1   5   9  13</a:t>
              </a:r>
            </a:p>
          </p:txBody>
        </p:sp>
        <p:sp>
          <p:nvSpPr>
            <p:cNvPr id="37" name="Line 848"/>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38" name="Line 849"/>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39" name="Line 850"/>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40" name="Group 851"/>
          <p:cNvGrpSpPr>
            <a:grpSpLocks/>
          </p:cNvGrpSpPr>
          <p:nvPr/>
        </p:nvGrpSpPr>
        <p:grpSpPr bwMode="auto">
          <a:xfrm>
            <a:off x="2808347" y="5489385"/>
            <a:ext cx="852094" cy="582261"/>
            <a:chOff x="295" y="1865"/>
            <a:chExt cx="635" cy="227"/>
          </a:xfrm>
        </p:grpSpPr>
        <p:sp>
          <p:nvSpPr>
            <p:cNvPr id="41" name="Rectangle 852"/>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42" name="Text Box 853"/>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a:solidFill>
                    <a:schemeClr val="tx1">
                      <a:lumMod val="65000"/>
                      <a:lumOff val="35000"/>
                    </a:schemeClr>
                  </a:solidFill>
                  <a:latin typeface="+mn-lt"/>
                  <a:ea typeface="+mn-ea"/>
                </a:rPr>
                <a:t> 2  6  10 14</a:t>
              </a:r>
            </a:p>
          </p:txBody>
        </p:sp>
        <p:sp>
          <p:nvSpPr>
            <p:cNvPr id="43" name="Line 854"/>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44" name="Line 855"/>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45" name="Line 856"/>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46" name="Group 857"/>
          <p:cNvGrpSpPr>
            <a:grpSpLocks/>
          </p:cNvGrpSpPr>
          <p:nvPr/>
        </p:nvGrpSpPr>
        <p:grpSpPr bwMode="auto">
          <a:xfrm>
            <a:off x="3691304" y="5489385"/>
            <a:ext cx="852094" cy="582261"/>
            <a:chOff x="295" y="1865"/>
            <a:chExt cx="635" cy="227"/>
          </a:xfrm>
        </p:grpSpPr>
        <p:sp>
          <p:nvSpPr>
            <p:cNvPr id="47" name="Rectangle 858"/>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48" name="Text Box 859"/>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a:solidFill>
                    <a:schemeClr val="tx1">
                      <a:lumMod val="65000"/>
                      <a:lumOff val="35000"/>
                    </a:schemeClr>
                  </a:solidFill>
                  <a:latin typeface="+mn-lt"/>
                  <a:ea typeface="+mn-ea"/>
                </a:rPr>
                <a:t> 3   7  11 15</a:t>
              </a:r>
            </a:p>
          </p:txBody>
        </p:sp>
        <p:sp>
          <p:nvSpPr>
            <p:cNvPr id="49" name="Line 860"/>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50" name="Line 861"/>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51" name="Line 862"/>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52" name="Group 863"/>
          <p:cNvGrpSpPr>
            <a:grpSpLocks/>
          </p:cNvGrpSpPr>
          <p:nvPr/>
        </p:nvGrpSpPr>
        <p:grpSpPr bwMode="auto">
          <a:xfrm>
            <a:off x="4571577" y="5489385"/>
            <a:ext cx="852094" cy="582261"/>
            <a:chOff x="295" y="1865"/>
            <a:chExt cx="635" cy="227"/>
          </a:xfrm>
        </p:grpSpPr>
        <p:sp>
          <p:nvSpPr>
            <p:cNvPr id="53" name="Rectangle 864"/>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54" name="Text Box 865"/>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a:solidFill>
                    <a:schemeClr val="tx1">
                      <a:lumMod val="65000"/>
                      <a:lumOff val="35000"/>
                    </a:schemeClr>
                  </a:solidFill>
                  <a:latin typeface="+mn-lt"/>
                  <a:ea typeface="+mn-ea"/>
                </a:rPr>
                <a:t> 4   8  12 16</a:t>
              </a:r>
            </a:p>
          </p:txBody>
        </p:sp>
        <p:sp>
          <p:nvSpPr>
            <p:cNvPr id="55" name="Line 866"/>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56" name="Line 867"/>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57" name="Line 868"/>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58" name="Group 869"/>
          <p:cNvGrpSpPr>
            <a:grpSpLocks/>
          </p:cNvGrpSpPr>
          <p:nvPr/>
        </p:nvGrpSpPr>
        <p:grpSpPr bwMode="auto">
          <a:xfrm>
            <a:off x="6835329" y="3972508"/>
            <a:ext cx="852093" cy="562268"/>
            <a:chOff x="295" y="1865"/>
            <a:chExt cx="635" cy="227"/>
          </a:xfrm>
        </p:grpSpPr>
        <p:sp>
          <p:nvSpPr>
            <p:cNvPr id="59" name="Rectangle 870"/>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60" name="Text Box 871"/>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dist">
                <a:lnSpc>
                  <a:spcPct val="110000"/>
                </a:lnSpc>
                <a:spcBef>
                  <a:spcPct val="50000"/>
                </a:spcBef>
              </a:pPr>
              <a:r>
                <a:rPr lang="en-US" altLang="zh-CN" sz="1200" b="1">
                  <a:solidFill>
                    <a:schemeClr val="tx1">
                      <a:lumMod val="65000"/>
                      <a:lumOff val="35000"/>
                    </a:schemeClr>
                  </a:solidFill>
                  <a:latin typeface="+mn-lt"/>
                  <a:ea typeface="+mn-ea"/>
                </a:rPr>
                <a:t> 1   2   3   4</a:t>
              </a:r>
            </a:p>
          </p:txBody>
        </p:sp>
        <p:sp>
          <p:nvSpPr>
            <p:cNvPr id="61" name="Line 872"/>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62" name="Line 873"/>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63" name="Line 874"/>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64" name="Group 875"/>
          <p:cNvGrpSpPr>
            <a:grpSpLocks/>
          </p:cNvGrpSpPr>
          <p:nvPr/>
        </p:nvGrpSpPr>
        <p:grpSpPr bwMode="auto">
          <a:xfrm>
            <a:off x="7729019" y="3972508"/>
            <a:ext cx="852093" cy="562268"/>
            <a:chOff x="295" y="1865"/>
            <a:chExt cx="635" cy="227"/>
          </a:xfrm>
        </p:grpSpPr>
        <p:sp>
          <p:nvSpPr>
            <p:cNvPr id="65" name="Rectangle 876"/>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66" name="Text Box 877"/>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dist">
                <a:lnSpc>
                  <a:spcPct val="110000"/>
                </a:lnSpc>
                <a:spcBef>
                  <a:spcPct val="50000"/>
                </a:spcBef>
              </a:pPr>
              <a:r>
                <a:rPr lang="en-US" altLang="zh-CN" sz="1200" b="1">
                  <a:solidFill>
                    <a:schemeClr val="tx1">
                      <a:lumMod val="65000"/>
                      <a:lumOff val="35000"/>
                    </a:schemeClr>
                  </a:solidFill>
                  <a:latin typeface="+mn-lt"/>
                  <a:ea typeface="+mn-ea"/>
                </a:rPr>
                <a:t> 5   6   7   8</a:t>
              </a:r>
            </a:p>
          </p:txBody>
        </p:sp>
        <p:sp>
          <p:nvSpPr>
            <p:cNvPr id="67" name="Line 879"/>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68" name="Line 880"/>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69" name="Line 878"/>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70" name="Group 881"/>
          <p:cNvGrpSpPr>
            <a:grpSpLocks/>
          </p:cNvGrpSpPr>
          <p:nvPr/>
        </p:nvGrpSpPr>
        <p:grpSpPr bwMode="auto">
          <a:xfrm>
            <a:off x="8611976" y="3972508"/>
            <a:ext cx="852093" cy="562268"/>
            <a:chOff x="295" y="1865"/>
            <a:chExt cx="635" cy="227"/>
          </a:xfrm>
        </p:grpSpPr>
        <p:sp>
          <p:nvSpPr>
            <p:cNvPr id="71" name="Rectangle 882"/>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72" name="Text Box 883"/>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a:solidFill>
                    <a:schemeClr val="tx1">
                      <a:lumMod val="65000"/>
                      <a:lumOff val="35000"/>
                    </a:schemeClr>
                  </a:solidFill>
                  <a:latin typeface="+mn-lt"/>
                  <a:ea typeface="+mn-ea"/>
                </a:rPr>
                <a:t> 9  10 11 12</a:t>
              </a:r>
            </a:p>
          </p:txBody>
        </p:sp>
        <p:sp>
          <p:nvSpPr>
            <p:cNvPr id="73" name="Line 884"/>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74" name="Line 885"/>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75" name="Line 886"/>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76" name="Group 887"/>
          <p:cNvGrpSpPr>
            <a:grpSpLocks/>
          </p:cNvGrpSpPr>
          <p:nvPr/>
        </p:nvGrpSpPr>
        <p:grpSpPr bwMode="auto">
          <a:xfrm>
            <a:off x="9492249" y="3972508"/>
            <a:ext cx="852093" cy="562268"/>
            <a:chOff x="295" y="1865"/>
            <a:chExt cx="635" cy="227"/>
          </a:xfrm>
        </p:grpSpPr>
        <p:sp>
          <p:nvSpPr>
            <p:cNvPr id="77" name="Rectangle 888"/>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78" name="Text Box 889"/>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a:solidFill>
                    <a:schemeClr val="tx1">
                      <a:lumMod val="65000"/>
                      <a:lumOff val="35000"/>
                    </a:schemeClr>
                  </a:solidFill>
                  <a:latin typeface="+mn-lt"/>
                  <a:ea typeface="+mn-ea"/>
                </a:rPr>
                <a:t>13 14 15 16</a:t>
              </a:r>
            </a:p>
          </p:txBody>
        </p:sp>
        <p:sp>
          <p:nvSpPr>
            <p:cNvPr id="79" name="Line 890"/>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80" name="Line 891"/>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81" name="Line 892"/>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82" name="Group 893"/>
          <p:cNvGrpSpPr>
            <a:grpSpLocks/>
          </p:cNvGrpSpPr>
          <p:nvPr/>
        </p:nvGrpSpPr>
        <p:grpSpPr bwMode="auto">
          <a:xfrm>
            <a:off x="6835329" y="5489385"/>
            <a:ext cx="852093" cy="582261"/>
            <a:chOff x="295" y="1865"/>
            <a:chExt cx="635" cy="227"/>
          </a:xfrm>
        </p:grpSpPr>
        <p:sp>
          <p:nvSpPr>
            <p:cNvPr id="83" name="Rectangle 894"/>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84" name="Text Box 895"/>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a:solidFill>
                    <a:schemeClr val="tx1">
                      <a:lumMod val="65000"/>
                      <a:lumOff val="35000"/>
                    </a:schemeClr>
                  </a:solidFill>
                  <a:latin typeface="+mn-lt"/>
                  <a:ea typeface="+mn-ea"/>
                </a:rPr>
                <a:t> 1   5   9  13</a:t>
              </a:r>
            </a:p>
          </p:txBody>
        </p:sp>
        <p:sp>
          <p:nvSpPr>
            <p:cNvPr id="85" name="Line 896"/>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86" name="Line 897"/>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87" name="Line 898"/>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sp>
        <p:nvSpPr>
          <p:cNvPr id="88" name="Rectangle 899"/>
          <p:cNvSpPr>
            <a:spLocks noChangeArrowheads="1"/>
          </p:cNvSpPr>
          <p:nvPr/>
        </p:nvSpPr>
        <p:spPr bwMode="auto">
          <a:xfrm>
            <a:off x="7729019" y="5489385"/>
            <a:ext cx="852093" cy="582261"/>
          </a:xfrm>
          <a:prstGeom prst="rect">
            <a:avLst/>
          </a:prstGeom>
          <a:noFill/>
          <a:ln w="9525">
            <a:solidFill>
              <a:schemeClr val="tx1"/>
            </a:solidFill>
            <a:prstDash val="dash"/>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89" name="Text Box 900"/>
          <p:cNvSpPr txBox="1">
            <a:spLocks noChangeArrowheads="1"/>
          </p:cNvSpPr>
          <p:nvPr/>
        </p:nvSpPr>
        <p:spPr bwMode="auto">
          <a:xfrm>
            <a:off x="7729019" y="5549360"/>
            <a:ext cx="821230" cy="464809"/>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a:solidFill>
                  <a:schemeClr val="tx1">
                    <a:lumMod val="65000"/>
                    <a:lumOff val="35000"/>
                  </a:schemeClr>
                </a:solidFill>
                <a:latin typeface="+mn-lt"/>
                <a:ea typeface="+mn-ea"/>
              </a:rPr>
              <a:t> </a:t>
            </a:r>
            <a:r>
              <a:rPr lang="zh-CN" altLang="en-US" sz="1200" b="1">
                <a:solidFill>
                  <a:schemeClr val="tx1">
                    <a:lumMod val="65000"/>
                    <a:lumOff val="35000"/>
                  </a:schemeClr>
                </a:solidFill>
                <a:latin typeface="+mn-lt"/>
                <a:ea typeface="+mn-ea"/>
              </a:rPr>
              <a:t>丢失</a:t>
            </a:r>
          </a:p>
        </p:txBody>
      </p:sp>
      <p:grpSp>
        <p:nvGrpSpPr>
          <p:cNvPr id="90" name="Group 901"/>
          <p:cNvGrpSpPr>
            <a:grpSpLocks/>
          </p:cNvGrpSpPr>
          <p:nvPr/>
        </p:nvGrpSpPr>
        <p:grpSpPr bwMode="auto">
          <a:xfrm>
            <a:off x="8611976" y="5489385"/>
            <a:ext cx="852093" cy="582261"/>
            <a:chOff x="295" y="1865"/>
            <a:chExt cx="635" cy="227"/>
          </a:xfrm>
        </p:grpSpPr>
        <p:sp>
          <p:nvSpPr>
            <p:cNvPr id="91" name="Rectangle 902"/>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92" name="Text Box 903"/>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a:solidFill>
                    <a:schemeClr val="tx1">
                      <a:lumMod val="65000"/>
                      <a:lumOff val="35000"/>
                    </a:schemeClr>
                  </a:solidFill>
                  <a:latin typeface="+mn-lt"/>
                  <a:ea typeface="+mn-ea"/>
                </a:rPr>
                <a:t> 3   7  11 15</a:t>
              </a:r>
            </a:p>
          </p:txBody>
        </p:sp>
        <p:sp>
          <p:nvSpPr>
            <p:cNvPr id="93" name="Line 904"/>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94" name="Line 905"/>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95" name="Line 906"/>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grpSp>
        <p:nvGrpSpPr>
          <p:cNvPr id="96" name="Group 907"/>
          <p:cNvGrpSpPr>
            <a:grpSpLocks/>
          </p:cNvGrpSpPr>
          <p:nvPr/>
        </p:nvGrpSpPr>
        <p:grpSpPr bwMode="auto">
          <a:xfrm>
            <a:off x="9492249" y="5489385"/>
            <a:ext cx="852093" cy="582261"/>
            <a:chOff x="295" y="1865"/>
            <a:chExt cx="635" cy="227"/>
          </a:xfrm>
        </p:grpSpPr>
        <p:sp>
          <p:nvSpPr>
            <p:cNvPr id="97" name="Rectangle 908"/>
            <p:cNvSpPr>
              <a:spLocks noChangeArrowheads="1"/>
            </p:cNvSpPr>
            <p:nvPr/>
          </p:nvSpPr>
          <p:spPr bwMode="auto">
            <a:xfrm>
              <a:off x="295" y="1865"/>
              <a:ext cx="635" cy="227"/>
            </a:xfrm>
            <a:prstGeom prst="rect">
              <a:avLst/>
            </a:prstGeom>
            <a:noFill/>
            <a:ln w="9525">
              <a:solidFill>
                <a:schemeClr val="tx1"/>
              </a:solid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98" name="Text Box 909"/>
            <p:cNvSpPr txBox="1">
              <a:spLocks noChangeArrowheads="1"/>
            </p:cNvSpPr>
            <p:nvPr/>
          </p:nvSpPr>
          <p:spPr bwMode="auto">
            <a:xfrm>
              <a:off x="295" y="1888"/>
              <a:ext cx="612" cy="182"/>
            </a:xfrm>
            <a:prstGeom prst="rect">
              <a:avLst/>
            </a:prstGeom>
            <a:noFill/>
            <a:ln w="9525">
              <a:noFill/>
              <a:miter lim="800000"/>
              <a:headEnd/>
              <a:tailEnd/>
            </a:ln>
            <a:effectLst/>
          </p:spPr>
          <p:txBody>
            <a:bodyPr wrap="none" lIns="0" tIns="0" rIns="0" bIns="0"/>
            <a:lstStyle/>
            <a:p>
              <a:pPr algn="ctr">
                <a:lnSpc>
                  <a:spcPct val="110000"/>
                </a:lnSpc>
                <a:spcBef>
                  <a:spcPct val="50000"/>
                </a:spcBef>
              </a:pPr>
              <a:r>
                <a:rPr lang="en-US" altLang="zh-CN" sz="1200" b="1">
                  <a:solidFill>
                    <a:schemeClr val="tx1">
                      <a:lumMod val="65000"/>
                      <a:lumOff val="35000"/>
                    </a:schemeClr>
                  </a:solidFill>
                  <a:latin typeface="+mn-lt"/>
                  <a:ea typeface="+mn-ea"/>
                </a:rPr>
                <a:t> 4   8  12 16</a:t>
              </a:r>
            </a:p>
          </p:txBody>
        </p:sp>
        <p:sp>
          <p:nvSpPr>
            <p:cNvPr id="99" name="Line 910"/>
            <p:cNvSpPr>
              <a:spLocks noChangeShapeType="1"/>
            </p:cNvSpPr>
            <p:nvPr/>
          </p:nvSpPr>
          <p:spPr bwMode="auto">
            <a:xfrm>
              <a:off x="43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100" name="Line 911"/>
            <p:cNvSpPr>
              <a:spLocks noChangeShapeType="1"/>
            </p:cNvSpPr>
            <p:nvPr/>
          </p:nvSpPr>
          <p:spPr bwMode="auto">
            <a:xfrm>
              <a:off x="588"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101" name="Line 912"/>
            <p:cNvSpPr>
              <a:spLocks noChangeShapeType="1"/>
            </p:cNvSpPr>
            <p:nvPr/>
          </p:nvSpPr>
          <p:spPr bwMode="auto">
            <a:xfrm>
              <a:off x="756" y="1865"/>
              <a:ext cx="0" cy="227"/>
            </a:xfrm>
            <a:prstGeom prst="line">
              <a:avLst/>
            </a:prstGeom>
            <a:noFill/>
            <a:ln w="9525">
              <a:solidFill>
                <a:schemeClr val="tx1"/>
              </a:solidFill>
              <a:round/>
              <a:headEnd/>
              <a:tailEnd/>
            </a:ln>
            <a:effectLst/>
          </p:spPr>
          <p:txBody>
            <a:bodyPr/>
            <a:lstStyle/>
            <a:p>
              <a:endParaRPr lang="zh-CN" altLang="en-US" sz="2800" b="1">
                <a:solidFill>
                  <a:schemeClr val="tx1">
                    <a:lumMod val="65000"/>
                    <a:lumOff val="35000"/>
                  </a:schemeClr>
                </a:solidFill>
                <a:latin typeface="+mn-lt"/>
                <a:ea typeface="+mn-ea"/>
              </a:endParaRPr>
            </a:p>
          </p:txBody>
        </p:sp>
      </p:grpSp>
      <p:sp>
        <p:nvSpPr>
          <p:cNvPr id="102" name="Rectangle 913"/>
          <p:cNvSpPr>
            <a:spLocks noChangeArrowheads="1"/>
          </p:cNvSpPr>
          <p:nvPr/>
        </p:nvSpPr>
        <p:spPr bwMode="auto">
          <a:xfrm>
            <a:off x="7036609" y="3850058"/>
            <a:ext cx="182496" cy="794673"/>
          </a:xfrm>
          <a:prstGeom prst="rect">
            <a:avLst/>
          </a:prstGeom>
          <a:solidFill>
            <a:srgbClr val="DCE6F2"/>
          </a:solidFill>
          <a:ln w="9525">
            <a:no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103" name="Rectangle 914"/>
          <p:cNvSpPr>
            <a:spLocks noChangeArrowheads="1"/>
          </p:cNvSpPr>
          <p:nvPr/>
        </p:nvSpPr>
        <p:spPr bwMode="auto">
          <a:xfrm>
            <a:off x="7988840" y="3852558"/>
            <a:ext cx="91248" cy="794673"/>
          </a:xfrm>
          <a:prstGeom prst="rect">
            <a:avLst/>
          </a:prstGeom>
          <a:solidFill>
            <a:srgbClr val="DCE6F2"/>
          </a:solidFill>
          <a:ln w="9525">
            <a:no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104" name="Rectangle 915"/>
          <p:cNvSpPr>
            <a:spLocks noChangeArrowheads="1"/>
          </p:cNvSpPr>
          <p:nvPr/>
        </p:nvSpPr>
        <p:spPr bwMode="auto">
          <a:xfrm>
            <a:off x="8811914" y="3852558"/>
            <a:ext cx="182496" cy="794673"/>
          </a:xfrm>
          <a:prstGeom prst="rect">
            <a:avLst/>
          </a:prstGeom>
          <a:solidFill>
            <a:srgbClr val="DCE6F2"/>
          </a:solidFill>
          <a:ln w="9525">
            <a:no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105" name="Rectangle 916"/>
          <p:cNvSpPr>
            <a:spLocks noChangeArrowheads="1"/>
          </p:cNvSpPr>
          <p:nvPr/>
        </p:nvSpPr>
        <p:spPr bwMode="auto">
          <a:xfrm>
            <a:off x="9694871" y="3852558"/>
            <a:ext cx="182496" cy="794673"/>
          </a:xfrm>
          <a:prstGeom prst="rect">
            <a:avLst/>
          </a:prstGeom>
          <a:solidFill>
            <a:srgbClr val="DCE6F2"/>
          </a:solidFill>
          <a:ln w="9525">
            <a:noFill/>
            <a:miter lim="800000"/>
            <a:headEnd/>
            <a:tailEnd/>
          </a:ln>
          <a:effectLst/>
        </p:spPr>
        <p:txBody>
          <a:bodyPr wrap="none" anchor="ctr"/>
          <a:lstStyle/>
          <a:p>
            <a:endParaRPr lang="zh-CN" altLang="en-US" sz="2800" b="1">
              <a:solidFill>
                <a:schemeClr val="tx1">
                  <a:lumMod val="65000"/>
                  <a:lumOff val="35000"/>
                </a:schemeClr>
              </a:solidFill>
              <a:latin typeface="+mn-lt"/>
              <a:ea typeface="+mn-ea"/>
            </a:endParaRPr>
          </a:p>
        </p:txBody>
      </p:sp>
      <p:sp>
        <p:nvSpPr>
          <p:cNvPr id="106" name="Line 917"/>
          <p:cNvSpPr>
            <a:spLocks noChangeShapeType="1"/>
          </p:cNvSpPr>
          <p:nvPr/>
        </p:nvSpPr>
        <p:spPr bwMode="auto">
          <a:xfrm flipV="1">
            <a:off x="7025874" y="3972508"/>
            <a:ext cx="213358" cy="0"/>
          </a:xfrm>
          <a:prstGeom prst="line">
            <a:avLst/>
          </a:prstGeom>
          <a:noFill/>
          <a:ln w="6350">
            <a:solidFill>
              <a:schemeClr val="tx1"/>
            </a:solidFill>
            <a:prstDash val="dash"/>
            <a:round/>
            <a:headEnd/>
            <a:tailEnd/>
          </a:ln>
          <a:effectLst/>
        </p:spPr>
        <p:txBody>
          <a:bodyPr/>
          <a:lstStyle/>
          <a:p>
            <a:endParaRPr lang="zh-CN" altLang="en-US" b="1">
              <a:solidFill>
                <a:schemeClr val="tx1">
                  <a:lumMod val="65000"/>
                  <a:lumOff val="35000"/>
                </a:schemeClr>
              </a:solidFill>
              <a:latin typeface="+mn-lt"/>
              <a:ea typeface="+mn-ea"/>
            </a:endParaRPr>
          </a:p>
        </p:txBody>
      </p:sp>
      <p:sp>
        <p:nvSpPr>
          <p:cNvPr id="107" name="Line 918"/>
          <p:cNvSpPr>
            <a:spLocks noChangeShapeType="1"/>
          </p:cNvSpPr>
          <p:nvPr/>
        </p:nvSpPr>
        <p:spPr bwMode="auto">
          <a:xfrm flipV="1">
            <a:off x="7910173" y="3972508"/>
            <a:ext cx="213359" cy="0"/>
          </a:xfrm>
          <a:prstGeom prst="line">
            <a:avLst/>
          </a:prstGeom>
          <a:noFill/>
          <a:ln w="6350">
            <a:solidFill>
              <a:schemeClr val="tx1"/>
            </a:solidFill>
            <a:prstDash val="dash"/>
            <a:round/>
            <a:headEnd/>
            <a:tailEnd/>
          </a:ln>
          <a:effectLst/>
        </p:spPr>
        <p:txBody>
          <a:bodyPr/>
          <a:lstStyle/>
          <a:p>
            <a:endParaRPr lang="zh-CN" altLang="en-US" b="1">
              <a:solidFill>
                <a:schemeClr val="tx1">
                  <a:lumMod val="65000"/>
                  <a:lumOff val="35000"/>
                </a:schemeClr>
              </a:solidFill>
              <a:latin typeface="+mn-lt"/>
              <a:ea typeface="+mn-ea"/>
            </a:endParaRPr>
          </a:p>
        </p:txBody>
      </p:sp>
      <p:sp>
        <p:nvSpPr>
          <p:cNvPr id="108" name="Line 919"/>
          <p:cNvSpPr>
            <a:spLocks noChangeShapeType="1"/>
          </p:cNvSpPr>
          <p:nvPr/>
        </p:nvSpPr>
        <p:spPr bwMode="auto">
          <a:xfrm flipV="1">
            <a:off x="8801181" y="3972508"/>
            <a:ext cx="213359" cy="0"/>
          </a:xfrm>
          <a:prstGeom prst="line">
            <a:avLst/>
          </a:prstGeom>
          <a:noFill/>
          <a:ln w="6350">
            <a:solidFill>
              <a:schemeClr val="tx1"/>
            </a:solidFill>
            <a:prstDash val="dash"/>
            <a:round/>
            <a:headEnd/>
            <a:tailEnd/>
          </a:ln>
          <a:effectLst/>
        </p:spPr>
        <p:txBody>
          <a:bodyPr/>
          <a:lstStyle/>
          <a:p>
            <a:endParaRPr lang="zh-CN" altLang="en-US" b="1">
              <a:solidFill>
                <a:schemeClr val="tx1">
                  <a:lumMod val="65000"/>
                  <a:lumOff val="35000"/>
                </a:schemeClr>
              </a:solidFill>
              <a:latin typeface="+mn-lt"/>
              <a:ea typeface="+mn-ea"/>
            </a:endParaRPr>
          </a:p>
        </p:txBody>
      </p:sp>
      <p:sp>
        <p:nvSpPr>
          <p:cNvPr id="109" name="Line 920"/>
          <p:cNvSpPr>
            <a:spLocks noChangeShapeType="1"/>
          </p:cNvSpPr>
          <p:nvPr/>
        </p:nvSpPr>
        <p:spPr bwMode="auto">
          <a:xfrm flipV="1">
            <a:off x="9662666" y="3972508"/>
            <a:ext cx="213359" cy="0"/>
          </a:xfrm>
          <a:prstGeom prst="line">
            <a:avLst/>
          </a:prstGeom>
          <a:noFill/>
          <a:ln w="6350">
            <a:solidFill>
              <a:schemeClr val="tx1"/>
            </a:solidFill>
            <a:prstDash val="dash"/>
            <a:round/>
            <a:headEnd/>
            <a:tailEnd/>
          </a:ln>
          <a:effectLst/>
        </p:spPr>
        <p:txBody>
          <a:bodyPr/>
          <a:lstStyle/>
          <a:p>
            <a:endParaRPr lang="zh-CN" altLang="en-US" b="1">
              <a:solidFill>
                <a:schemeClr val="tx1">
                  <a:lumMod val="65000"/>
                  <a:lumOff val="35000"/>
                </a:schemeClr>
              </a:solidFill>
              <a:latin typeface="+mn-lt"/>
              <a:ea typeface="+mn-ea"/>
            </a:endParaRPr>
          </a:p>
        </p:txBody>
      </p:sp>
      <p:sp>
        <p:nvSpPr>
          <p:cNvPr id="110" name="Line 921"/>
          <p:cNvSpPr>
            <a:spLocks noChangeShapeType="1"/>
          </p:cNvSpPr>
          <p:nvPr/>
        </p:nvSpPr>
        <p:spPr bwMode="auto">
          <a:xfrm flipV="1">
            <a:off x="7020506" y="4529778"/>
            <a:ext cx="213358" cy="0"/>
          </a:xfrm>
          <a:prstGeom prst="line">
            <a:avLst/>
          </a:prstGeom>
          <a:noFill/>
          <a:ln w="6350">
            <a:solidFill>
              <a:schemeClr val="tx1"/>
            </a:solidFill>
            <a:prstDash val="dash"/>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111" name="Line 922"/>
          <p:cNvSpPr>
            <a:spLocks noChangeShapeType="1"/>
          </p:cNvSpPr>
          <p:nvPr/>
        </p:nvSpPr>
        <p:spPr bwMode="auto">
          <a:xfrm flipV="1">
            <a:off x="7904805" y="4529778"/>
            <a:ext cx="213359" cy="0"/>
          </a:xfrm>
          <a:prstGeom prst="line">
            <a:avLst/>
          </a:prstGeom>
          <a:noFill/>
          <a:ln w="6350">
            <a:solidFill>
              <a:schemeClr val="tx1"/>
            </a:solidFill>
            <a:prstDash val="dash"/>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112" name="Line 923"/>
          <p:cNvSpPr>
            <a:spLocks noChangeShapeType="1"/>
          </p:cNvSpPr>
          <p:nvPr/>
        </p:nvSpPr>
        <p:spPr bwMode="auto">
          <a:xfrm flipV="1">
            <a:off x="8795814" y="4529778"/>
            <a:ext cx="213359" cy="0"/>
          </a:xfrm>
          <a:prstGeom prst="line">
            <a:avLst/>
          </a:prstGeom>
          <a:noFill/>
          <a:ln w="6350">
            <a:solidFill>
              <a:schemeClr val="tx1"/>
            </a:solidFill>
            <a:prstDash val="dash"/>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113" name="Line 924"/>
          <p:cNvSpPr>
            <a:spLocks noChangeShapeType="1"/>
          </p:cNvSpPr>
          <p:nvPr/>
        </p:nvSpPr>
        <p:spPr bwMode="auto">
          <a:xfrm flipV="1">
            <a:off x="9657299" y="4529778"/>
            <a:ext cx="213359" cy="0"/>
          </a:xfrm>
          <a:prstGeom prst="line">
            <a:avLst/>
          </a:prstGeom>
          <a:noFill/>
          <a:ln w="6350">
            <a:solidFill>
              <a:schemeClr val="tx1"/>
            </a:solidFill>
            <a:prstDash val="dash"/>
            <a:round/>
            <a:headEnd/>
            <a:tailEnd/>
          </a:ln>
          <a:effectLst/>
        </p:spPr>
        <p:txBody>
          <a:bodyPr/>
          <a:lstStyle/>
          <a:p>
            <a:endParaRPr lang="zh-CN" altLang="en-US" sz="2800" b="1">
              <a:solidFill>
                <a:schemeClr val="tx1">
                  <a:lumMod val="65000"/>
                  <a:lumOff val="35000"/>
                </a:schemeClr>
              </a:solidFill>
              <a:latin typeface="+mn-lt"/>
              <a:ea typeface="+mn-ea"/>
            </a:endParaRPr>
          </a:p>
        </p:txBody>
      </p:sp>
      <p:sp>
        <p:nvSpPr>
          <p:cNvPr id="114" name="Text Box 925"/>
          <p:cNvSpPr txBox="1">
            <a:spLocks noChangeArrowheads="1"/>
          </p:cNvSpPr>
          <p:nvPr/>
        </p:nvSpPr>
        <p:spPr bwMode="auto">
          <a:xfrm>
            <a:off x="2613775" y="3455220"/>
            <a:ext cx="1400922" cy="509790"/>
          </a:xfrm>
          <a:prstGeom prst="rect">
            <a:avLst/>
          </a:prstGeom>
          <a:noFill/>
          <a:ln w="9525">
            <a:noFill/>
            <a:miter lim="800000"/>
            <a:headEnd/>
            <a:tailEnd/>
          </a:ln>
          <a:effectLst/>
        </p:spPr>
        <p:txBody>
          <a:bodyPr wrap="none" lIns="0" tIns="0" rIns="0" bIns="0"/>
          <a:lstStyle/>
          <a:p>
            <a:pPr algn="r">
              <a:spcBef>
                <a:spcPct val="50000"/>
              </a:spcBef>
            </a:pPr>
            <a:r>
              <a:rPr lang="zh-CN" altLang="en-US" sz="2400" dirty="0">
                <a:solidFill>
                  <a:schemeClr val="tx1">
                    <a:lumMod val="65000"/>
                    <a:lumOff val="35000"/>
                  </a:schemeClr>
                </a:solidFill>
                <a:latin typeface="+mn-lt"/>
                <a:ea typeface="+mn-ea"/>
              </a:rPr>
              <a:t>原始媒体流</a:t>
            </a:r>
          </a:p>
        </p:txBody>
      </p:sp>
      <p:sp>
        <p:nvSpPr>
          <p:cNvPr id="115" name="Text Box 926"/>
          <p:cNvSpPr txBox="1">
            <a:spLocks noChangeArrowheads="1"/>
          </p:cNvSpPr>
          <p:nvPr/>
        </p:nvSpPr>
        <p:spPr bwMode="auto">
          <a:xfrm>
            <a:off x="8089987" y="6170069"/>
            <a:ext cx="1400922" cy="509790"/>
          </a:xfrm>
          <a:prstGeom prst="rect">
            <a:avLst/>
          </a:prstGeom>
          <a:noFill/>
          <a:ln w="9525">
            <a:noFill/>
            <a:miter lim="800000"/>
            <a:headEnd/>
            <a:tailEnd/>
          </a:ln>
          <a:effectLst/>
        </p:spPr>
        <p:txBody>
          <a:bodyPr wrap="none" lIns="0" tIns="0" rIns="0" bIns="0"/>
          <a:lstStyle/>
          <a:p>
            <a:pPr algn="r">
              <a:spcBef>
                <a:spcPct val="50000"/>
              </a:spcBef>
            </a:pPr>
            <a:r>
              <a:rPr lang="zh-CN" altLang="en-US" sz="2400" dirty="0">
                <a:solidFill>
                  <a:schemeClr val="tx1">
                    <a:lumMod val="65000"/>
                    <a:lumOff val="35000"/>
                  </a:schemeClr>
                </a:solidFill>
                <a:latin typeface="+mn-lt"/>
                <a:ea typeface="+mn-ea"/>
              </a:rPr>
              <a:t>接收到的媒体流</a:t>
            </a:r>
          </a:p>
        </p:txBody>
      </p:sp>
      <p:sp>
        <p:nvSpPr>
          <p:cNvPr id="116" name="Text Box 927"/>
          <p:cNvSpPr txBox="1">
            <a:spLocks noChangeArrowheads="1"/>
          </p:cNvSpPr>
          <p:nvPr/>
        </p:nvSpPr>
        <p:spPr bwMode="auto">
          <a:xfrm>
            <a:off x="7696813" y="3455220"/>
            <a:ext cx="1400922" cy="509790"/>
          </a:xfrm>
          <a:prstGeom prst="rect">
            <a:avLst/>
          </a:prstGeom>
          <a:noFill/>
          <a:ln w="9525">
            <a:noFill/>
            <a:miter lim="800000"/>
            <a:headEnd/>
            <a:tailEnd/>
          </a:ln>
          <a:effectLst/>
        </p:spPr>
        <p:txBody>
          <a:bodyPr wrap="none" lIns="0" tIns="0" rIns="0" bIns="0"/>
          <a:lstStyle/>
          <a:p>
            <a:pPr algn="r">
              <a:spcBef>
                <a:spcPct val="50000"/>
              </a:spcBef>
            </a:pPr>
            <a:r>
              <a:rPr lang="zh-CN" altLang="en-US" sz="2400" dirty="0">
                <a:solidFill>
                  <a:schemeClr val="tx1">
                    <a:lumMod val="65000"/>
                    <a:lumOff val="35000"/>
                  </a:schemeClr>
                </a:solidFill>
                <a:latin typeface="+mn-lt"/>
                <a:ea typeface="+mn-ea"/>
              </a:rPr>
              <a:t>恢复的媒体流</a:t>
            </a:r>
          </a:p>
        </p:txBody>
      </p:sp>
      <p:sp>
        <p:nvSpPr>
          <p:cNvPr id="117" name="AutoShape 928"/>
          <p:cNvSpPr>
            <a:spLocks noChangeArrowheads="1"/>
          </p:cNvSpPr>
          <p:nvPr/>
        </p:nvSpPr>
        <p:spPr bwMode="auto">
          <a:xfrm>
            <a:off x="3253852" y="4662224"/>
            <a:ext cx="821230" cy="737196"/>
          </a:xfrm>
          <a:prstGeom prst="downArrow">
            <a:avLst>
              <a:gd name="adj1" fmla="val 52944"/>
              <a:gd name="adj2" fmla="val 45083"/>
            </a:avLst>
          </a:prstGeom>
          <a:solidFill>
            <a:schemeClr val="bg1"/>
          </a:solidFill>
          <a:ln w="9525">
            <a:solidFill>
              <a:schemeClr val="tx1"/>
            </a:solidFill>
            <a:miter lim="800000"/>
            <a:headEnd/>
            <a:tailEnd/>
          </a:ln>
          <a:effectLst/>
        </p:spPr>
        <p:txBody>
          <a:bodyPr vert="eaVert" wrap="none" anchor="ctr"/>
          <a:lstStyle/>
          <a:p>
            <a:endParaRPr lang="zh-CN" altLang="en-US" sz="3200" b="1">
              <a:solidFill>
                <a:schemeClr val="tx1">
                  <a:lumMod val="65000"/>
                  <a:lumOff val="35000"/>
                </a:schemeClr>
              </a:solidFill>
              <a:latin typeface="+mn-lt"/>
              <a:ea typeface="+mn-ea"/>
            </a:endParaRPr>
          </a:p>
        </p:txBody>
      </p:sp>
      <p:sp>
        <p:nvSpPr>
          <p:cNvPr id="118" name="Text Box 929"/>
          <p:cNvSpPr txBox="1">
            <a:spLocks noChangeArrowheads="1"/>
          </p:cNvSpPr>
          <p:nvPr/>
        </p:nvSpPr>
        <p:spPr bwMode="auto">
          <a:xfrm>
            <a:off x="3436348" y="4802166"/>
            <a:ext cx="487103" cy="522284"/>
          </a:xfrm>
          <a:prstGeom prst="rect">
            <a:avLst/>
          </a:prstGeom>
          <a:noFill/>
          <a:ln w="9525">
            <a:noFill/>
            <a:miter lim="800000"/>
            <a:headEnd/>
            <a:tailEnd/>
          </a:ln>
          <a:effectLst/>
        </p:spPr>
        <p:txBody>
          <a:bodyPr lIns="0" tIns="0" rIns="0" bIns="0"/>
          <a:lstStyle/>
          <a:p>
            <a:pPr algn="ctr">
              <a:spcBef>
                <a:spcPct val="50000"/>
              </a:spcBef>
            </a:pPr>
            <a:r>
              <a:rPr lang="zh-CN" altLang="en-US" sz="1400" b="1">
                <a:solidFill>
                  <a:schemeClr val="tx1">
                    <a:lumMod val="65000"/>
                    <a:lumOff val="35000"/>
                  </a:schemeClr>
                </a:solidFill>
                <a:latin typeface="+mn-lt"/>
                <a:ea typeface="+mn-ea"/>
              </a:rPr>
              <a:t>交织</a:t>
            </a:r>
          </a:p>
        </p:txBody>
      </p:sp>
      <p:sp>
        <p:nvSpPr>
          <p:cNvPr id="119" name="AutoShape 930"/>
          <p:cNvSpPr>
            <a:spLocks noChangeArrowheads="1"/>
          </p:cNvSpPr>
          <p:nvPr/>
        </p:nvSpPr>
        <p:spPr bwMode="auto">
          <a:xfrm flipV="1">
            <a:off x="8170496" y="4644732"/>
            <a:ext cx="821230" cy="737197"/>
          </a:xfrm>
          <a:prstGeom prst="downArrow">
            <a:avLst>
              <a:gd name="adj1" fmla="val 52944"/>
              <a:gd name="adj2" fmla="val 45083"/>
            </a:avLst>
          </a:prstGeom>
          <a:solidFill>
            <a:schemeClr val="bg1"/>
          </a:solidFill>
          <a:ln w="9525">
            <a:solidFill>
              <a:schemeClr val="tx1"/>
            </a:solidFill>
            <a:miter lim="800000"/>
            <a:headEnd/>
            <a:tailEnd/>
          </a:ln>
          <a:effectLst/>
        </p:spPr>
        <p:txBody>
          <a:bodyPr vert="eaVert" wrap="none" anchor="ctr"/>
          <a:lstStyle/>
          <a:p>
            <a:endParaRPr lang="zh-CN" altLang="en-US" sz="3200" b="1">
              <a:solidFill>
                <a:schemeClr val="tx1">
                  <a:lumMod val="65000"/>
                  <a:lumOff val="35000"/>
                </a:schemeClr>
              </a:solidFill>
              <a:latin typeface="+mn-lt"/>
              <a:ea typeface="+mn-ea"/>
            </a:endParaRPr>
          </a:p>
        </p:txBody>
      </p:sp>
      <p:sp>
        <p:nvSpPr>
          <p:cNvPr id="120" name="Text Box 931"/>
          <p:cNvSpPr txBox="1">
            <a:spLocks noChangeArrowheads="1"/>
          </p:cNvSpPr>
          <p:nvPr/>
        </p:nvSpPr>
        <p:spPr bwMode="auto">
          <a:xfrm>
            <a:off x="8352994" y="4834652"/>
            <a:ext cx="487103" cy="522286"/>
          </a:xfrm>
          <a:prstGeom prst="rect">
            <a:avLst/>
          </a:prstGeom>
          <a:noFill/>
          <a:ln w="9525">
            <a:noFill/>
            <a:miter lim="800000"/>
            <a:headEnd/>
            <a:tailEnd/>
          </a:ln>
          <a:effectLst/>
        </p:spPr>
        <p:txBody>
          <a:bodyPr lIns="0" tIns="0" rIns="0" bIns="0"/>
          <a:lstStyle/>
          <a:p>
            <a:pPr algn="ctr">
              <a:spcBef>
                <a:spcPct val="50000"/>
              </a:spcBef>
            </a:pPr>
            <a:r>
              <a:rPr lang="zh-CN" altLang="en-US" sz="1400" b="1">
                <a:solidFill>
                  <a:schemeClr val="tx1">
                    <a:lumMod val="65000"/>
                    <a:lumOff val="35000"/>
                  </a:schemeClr>
                </a:solidFill>
                <a:latin typeface="+mn-lt"/>
                <a:ea typeface="+mn-ea"/>
              </a:rPr>
              <a:t>恢复</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0229" y="3140968"/>
            <a:ext cx="12198350" cy="3717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9050" y="3147542"/>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内容占位符 3"/>
          <p:cNvSpPr txBox="1">
            <a:spLocks/>
          </p:cNvSpPr>
          <p:nvPr/>
        </p:nvSpPr>
        <p:spPr>
          <a:xfrm>
            <a:off x="741680" y="3219550"/>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经典</a:t>
            </a:r>
            <a:r>
              <a:rPr lang="en-US" altLang="zh-CN" dirty="0"/>
              <a:t>DHT</a:t>
            </a:r>
            <a:r>
              <a:rPr lang="zh-CN" altLang="en-US" dirty="0"/>
              <a:t>算法：</a:t>
            </a:r>
            <a:r>
              <a:rPr lang="en-US" altLang="zh-CN" dirty="0"/>
              <a:t>Chord</a:t>
            </a:r>
            <a:endParaRPr lang="zh-CN" altLang="en-US" dirty="0"/>
          </a:p>
        </p:txBody>
      </p:sp>
      <p:sp>
        <p:nvSpPr>
          <p:cNvPr id="40" name="矩形 39"/>
          <p:cNvSpPr/>
          <p:nvPr/>
        </p:nvSpPr>
        <p:spPr>
          <a:xfrm>
            <a:off x="0" y="3064768"/>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018" name="Rectangle 2"/>
          <p:cNvSpPr>
            <a:spLocks noGrp="1" noChangeArrowheads="1"/>
          </p:cNvSpPr>
          <p:nvPr>
            <p:ph type="title"/>
          </p:nvPr>
        </p:nvSpPr>
        <p:spPr/>
        <p:txBody>
          <a:bodyPr/>
          <a:lstStyle/>
          <a:p>
            <a:pPr hangingPunct="0"/>
            <a:r>
              <a:rPr lang="en-US" altLang="zh-CN" dirty="0" smtClean="0"/>
              <a:t>6.9.2  </a:t>
            </a:r>
            <a:r>
              <a:rPr lang="zh-CN" altLang="en-US" dirty="0" smtClean="0"/>
              <a:t>实时传输协议</a:t>
            </a:r>
            <a:r>
              <a:rPr lang="en-US" altLang="zh-CN" dirty="0" err="1" smtClean="0"/>
              <a:t>RTP</a:t>
            </a:r>
            <a:endParaRPr lang="zh-CN" altLang="en-US" dirty="0"/>
          </a:p>
        </p:txBody>
      </p:sp>
      <p:sp>
        <p:nvSpPr>
          <p:cNvPr id="726019" name="Rectangle 3"/>
          <p:cNvSpPr>
            <a:spLocks noGrp="1" noChangeArrowheads="1"/>
          </p:cNvSpPr>
          <p:nvPr>
            <p:ph idx="1"/>
          </p:nvPr>
        </p:nvSpPr>
        <p:spPr>
          <a:xfrm>
            <a:off x="609919" y="1017215"/>
            <a:ext cx="10978515" cy="2069446"/>
          </a:xfrm>
        </p:spPr>
        <p:txBody>
          <a:bodyPr>
            <a:noAutofit/>
          </a:bodyPr>
          <a:lstStyle/>
          <a:p>
            <a:pPr marL="342900" indent="-342900" eaLnBrk="1" hangingPunct="1">
              <a:buFont typeface="Wingdings" panose="05000000000000000000" pitchFamily="2" charset="2"/>
              <a:buChar char="l"/>
            </a:pPr>
            <a:r>
              <a:rPr lang="en-US" altLang="zh-CN" sz="2000" dirty="0"/>
              <a:t>TCP</a:t>
            </a:r>
            <a:r>
              <a:rPr lang="zh-CN" altLang="en-US" sz="2000" dirty="0"/>
              <a:t>并不适合传输实时多媒体数据。相比而言，</a:t>
            </a:r>
            <a:r>
              <a:rPr lang="en-US" altLang="zh-CN" sz="2000" dirty="0" err="1"/>
              <a:t>UDP</a:t>
            </a:r>
            <a:r>
              <a:rPr lang="zh-CN" altLang="en-US" sz="2000" dirty="0"/>
              <a:t>更加适合于实时多媒体通信，但是</a:t>
            </a:r>
            <a:r>
              <a:rPr lang="en-US" altLang="zh-CN" sz="2000" dirty="0" err="1"/>
              <a:t>UDP</a:t>
            </a:r>
            <a:r>
              <a:rPr lang="zh-CN" altLang="en-US" sz="2000" dirty="0"/>
              <a:t>缺少实时多媒体网络应用所需的序号、时间戳等机制</a:t>
            </a:r>
            <a:r>
              <a:rPr lang="zh-CN" altLang="en-US" sz="2000" dirty="0" smtClean="0"/>
              <a:t>。</a:t>
            </a:r>
            <a:endParaRPr lang="en-US" altLang="zh-CN" sz="2000" dirty="0" smtClean="0"/>
          </a:p>
          <a:p>
            <a:pPr marL="342900" indent="-342900">
              <a:buFont typeface="Wingdings" panose="05000000000000000000" pitchFamily="2" charset="2"/>
              <a:buChar char="l"/>
            </a:pPr>
            <a:r>
              <a:rPr lang="zh-CN" altLang="en-US" sz="2000" dirty="0">
                <a:solidFill>
                  <a:srgbClr val="FF0000"/>
                </a:solidFill>
              </a:rPr>
              <a:t>实时传输协议</a:t>
            </a:r>
            <a:r>
              <a:rPr lang="en-US" altLang="zh-CN" sz="2000" dirty="0">
                <a:solidFill>
                  <a:srgbClr val="FF0000"/>
                </a:solidFill>
              </a:rPr>
              <a:t>RTP </a:t>
            </a:r>
            <a:r>
              <a:rPr lang="en-US" altLang="zh-CN" sz="2000" dirty="0"/>
              <a:t>(Real-time Transport Protocol)</a:t>
            </a:r>
            <a:r>
              <a:rPr lang="zh-CN" altLang="en-US" sz="2000" dirty="0"/>
              <a:t> 在</a:t>
            </a:r>
            <a:r>
              <a:rPr lang="en-US" altLang="zh-CN" sz="2000" dirty="0"/>
              <a:t>UDP</a:t>
            </a:r>
            <a:r>
              <a:rPr lang="zh-CN" altLang="en-US" sz="2000" dirty="0"/>
              <a:t>之上为实时多媒体网络应用提供端到端的传输服务</a:t>
            </a:r>
            <a:r>
              <a:rPr lang="zh-CN" altLang="en-US" sz="2000" dirty="0" smtClean="0"/>
              <a:t>。</a:t>
            </a:r>
            <a:endParaRPr lang="zh-CN" altLang="en-US" sz="2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 name="矩形 2"/>
          <p:cNvSpPr/>
          <p:nvPr/>
        </p:nvSpPr>
        <p:spPr>
          <a:xfrm>
            <a:off x="689228" y="2417598"/>
            <a:ext cx="5114585" cy="1754326"/>
          </a:xfrm>
          <a:prstGeom prst="rect">
            <a:avLst/>
          </a:prstGeom>
        </p:spPr>
        <p:txBody>
          <a:bodyPr vert="horz" lIns="121917" tIns="60958" rIns="121917" bIns="60958" rtlCol="0">
            <a:normAutofit/>
          </a:bodyPr>
          <a:lstStyle/>
          <a:p>
            <a:pPr indent="725488" algn="just" defTabSz="914255">
              <a:lnSpc>
                <a:spcPct val="150000"/>
              </a:lnSpc>
              <a:spcBef>
                <a:spcPct val="20000"/>
              </a:spcBef>
              <a:buSzPct val="80000"/>
              <a:buFont typeface="Wingdings" pitchFamily="2" charset="2"/>
              <a:buNone/>
            </a:pPr>
            <a:endParaRPr lang="zh-CN" altLang="en-US" sz="2400" dirty="0">
              <a:solidFill>
                <a:schemeClr val="tx1">
                  <a:lumMod val="75000"/>
                  <a:lumOff val="25000"/>
                </a:schemeClr>
              </a:solidFill>
              <a:latin typeface="+mn-lt"/>
              <a:ea typeface="+mn-ea"/>
            </a:endParaRPr>
          </a:p>
        </p:txBody>
      </p:sp>
      <p:grpSp>
        <p:nvGrpSpPr>
          <p:cNvPr id="10" name="组合 9"/>
          <p:cNvGrpSpPr/>
          <p:nvPr/>
        </p:nvGrpSpPr>
        <p:grpSpPr>
          <a:xfrm>
            <a:off x="2063903" y="3962784"/>
            <a:ext cx="7802988" cy="2745204"/>
            <a:chOff x="849293" y="2928934"/>
            <a:chExt cx="7802988" cy="2745204"/>
          </a:xfrm>
        </p:grpSpPr>
        <p:sp>
          <p:nvSpPr>
            <p:cNvPr id="11" name="Freeform 548"/>
            <p:cNvSpPr>
              <a:spLocks/>
            </p:cNvSpPr>
            <p:nvPr/>
          </p:nvSpPr>
          <p:spPr bwMode="auto">
            <a:xfrm>
              <a:off x="1714480" y="3386134"/>
              <a:ext cx="6100763" cy="790575"/>
            </a:xfrm>
            <a:custGeom>
              <a:avLst/>
              <a:gdLst/>
              <a:ahLst/>
              <a:cxnLst>
                <a:cxn ang="0">
                  <a:pos x="48" y="0"/>
                </a:cxn>
                <a:cxn ang="0">
                  <a:pos x="3843" y="24"/>
                </a:cxn>
                <a:cxn ang="0">
                  <a:pos x="2250" y="498"/>
                </a:cxn>
                <a:cxn ang="0">
                  <a:pos x="1260" y="495"/>
                </a:cxn>
                <a:cxn ang="0">
                  <a:pos x="0" y="12"/>
                </a:cxn>
              </a:cxnLst>
              <a:rect l="0" t="0" r="r" b="b"/>
              <a:pathLst>
                <a:path w="3843" h="498">
                  <a:moveTo>
                    <a:pt x="48" y="0"/>
                  </a:moveTo>
                  <a:lnTo>
                    <a:pt x="3843" y="24"/>
                  </a:lnTo>
                  <a:lnTo>
                    <a:pt x="2250" y="498"/>
                  </a:lnTo>
                  <a:lnTo>
                    <a:pt x="1260" y="495"/>
                  </a:lnTo>
                  <a:lnTo>
                    <a:pt x="0" y="12"/>
                  </a:lnTo>
                </a:path>
              </a:pathLst>
            </a:custGeom>
            <a:gradFill flip="none" rotWithShape="1">
              <a:gsLst>
                <a:gs pos="0">
                  <a:srgbClr val="00B050"/>
                </a:gs>
                <a:gs pos="50000">
                  <a:srgbClr val="92D050"/>
                </a:gs>
                <a:gs pos="100000">
                  <a:srgbClr val="99FF99"/>
                </a:gs>
              </a:gsLst>
              <a:lin ang="5400000" scaled="1"/>
              <a:tileRect/>
            </a:gradFill>
            <a:ln w="9525">
              <a:no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2" name="Rectangle 522"/>
            <p:cNvSpPr>
              <a:spLocks noChangeArrowheads="1"/>
            </p:cNvSpPr>
            <p:nvPr/>
          </p:nvSpPr>
          <p:spPr bwMode="auto">
            <a:xfrm>
              <a:off x="1735118" y="4171947"/>
              <a:ext cx="6608762" cy="4794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just"/>
              <a:endParaRPr kumimoji="1" lang="zh-CN" altLang="zh-CN" sz="1600">
                <a:solidFill>
                  <a:schemeClr val="tx1">
                    <a:lumMod val="65000"/>
                    <a:lumOff val="35000"/>
                  </a:schemeClr>
                </a:solidFill>
                <a:latin typeface="+mn-lt"/>
                <a:ea typeface="+mn-ea"/>
              </a:endParaRPr>
            </a:p>
          </p:txBody>
        </p:sp>
        <p:sp>
          <p:nvSpPr>
            <p:cNvPr id="13" name="Freeform 549"/>
            <p:cNvSpPr>
              <a:spLocks/>
            </p:cNvSpPr>
            <p:nvPr/>
          </p:nvSpPr>
          <p:spPr bwMode="auto">
            <a:xfrm>
              <a:off x="3714730" y="4181472"/>
              <a:ext cx="1562100" cy="471487"/>
            </a:xfrm>
            <a:custGeom>
              <a:avLst/>
              <a:gdLst/>
              <a:ahLst/>
              <a:cxnLst>
                <a:cxn ang="0">
                  <a:pos x="0" y="303"/>
                </a:cxn>
                <a:cxn ang="0">
                  <a:pos x="0" y="0"/>
                </a:cxn>
                <a:cxn ang="0">
                  <a:pos x="984" y="3"/>
                </a:cxn>
                <a:cxn ang="0">
                  <a:pos x="984" y="300"/>
                </a:cxn>
                <a:cxn ang="0">
                  <a:pos x="0" y="306"/>
                </a:cxn>
              </a:cxnLst>
              <a:rect l="0" t="0" r="r" b="b"/>
              <a:pathLst>
                <a:path w="984" h="306">
                  <a:moveTo>
                    <a:pt x="0" y="303"/>
                  </a:moveTo>
                  <a:lnTo>
                    <a:pt x="0" y="0"/>
                  </a:lnTo>
                  <a:lnTo>
                    <a:pt x="984" y="3"/>
                  </a:lnTo>
                  <a:lnTo>
                    <a:pt x="984" y="300"/>
                  </a:lnTo>
                  <a:lnTo>
                    <a:pt x="0" y="306"/>
                  </a:lnTo>
                </a:path>
              </a:pathLst>
            </a:custGeom>
            <a:solidFill>
              <a:srgbClr val="92D050"/>
            </a:solidFill>
            <a:ln w="9525">
              <a:no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4" name="AutoShape 521"/>
            <p:cNvSpPr>
              <a:spLocks noChangeArrowheads="1"/>
            </p:cNvSpPr>
            <p:nvPr/>
          </p:nvSpPr>
          <p:spPr bwMode="auto">
            <a:xfrm>
              <a:off x="1120755" y="4332284"/>
              <a:ext cx="660400" cy="158750"/>
            </a:xfrm>
            <a:prstGeom prst="leftArrow">
              <a:avLst>
                <a:gd name="adj1" fmla="val 50000"/>
                <a:gd name="adj2" fmla="val 104000"/>
              </a:avLst>
            </a:prstGeom>
            <a:solidFill>
              <a:schemeClr val="bg1"/>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5" name="Line 523"/>
            <p:cNvSpPr>
              <a:spLocks noChangeShapeType="1"/>
            </p:cNvSpPr>
            <p:nvPr/>
          </p:nvSpPr>
          <p:spPr bwMode="auto">
            <a:xfrm>
              <a:off x="2598718" y="4171947"/>
              <a:ext cx="0" cy="479425"/>
            </a:xfrm>
            <a:prstGeom prst="line">
              <a:avLst/>
            </a:prstGeom>
            <a:no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6" name="Line 524"/>
            <p:cNvSpPr>
              <a:spLocks noChangeShapeType="1"/>
            </p:cNvSpPr>
            <p:nvPr/>
          </p:nvSpPr>
          <p:spPr bwMode="auto">
            <a:xfrm>
              <a:off x="3717905" y="4171947"/>
              <a:ext cx="0" cy="479425"/>
            </a:xfrm>
            <a:prstGeom prst="line">
              <a:avLst/>
            </a:prstGeom>
            <a:no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7" name="Line 525"/>
            <p:cNvSpPr>
              <a:spLocks noChangeShapeType="1"/>
            </p:cNvSpPr>
            <p:nvPr/>
          </p:nvSpPr>
          <p:spPr bwMode="auto">
            <a:xfrm>
              <a:off x="5287943" y="4171947"/>
              <a:ext cx="0" cy="479425"/>
            </a:xfrm>
            <a:prstGeom prst="line">
              <a:avLst/>
            </a:prstGeom>
            <a:no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8" name="Text Box 526"/>
            <p:cNvSpPr txBox="1">
              <a:spLocks noChangeArrowheads="1"/>
            </p:cNvSpPr>
            <p:nvPr/>
          </p:nvSpPr>
          <p:spPr bwMode="auto">
            <a:xfrm>
              <a:off x="849293" y="3976684"/>
              <a:ext cx="595035" cy="338554"/>
            </a:xfrm>
            <a:prstGeom prst="rect">
              <a:avLst/>
            </a:prstGeom>
            <a:noFill/>
            <a:ln w="9525">
              <a:noFill/>
              <a:miter lim="800000"/>
              <a:headEnd/>
              <a:tailEnd/>
            </a:ln>
            <a:effectLst/>
          </p:spPr>
          <p:txBody>
            <a:bodyPr wrap="none">
              <a:spAutoFit/>
            </a:bodyPr>
            <a:lstStyle/>
            <a:p>
              <a:r>
                <a:rPr kumimoji="1" lang="zh-CN" altLang="en-US" sz="1600">
                  <a:solidFill>
                    <a:schemeClr val="tx1">
                      <a:lumMod val="65000"/>
                      <a:lumOff val="35000"/>
                    </a:schemeClr>
                  </a:solidFill>
                  <a:latin typeface="+mn-lt"/>
                  <a:ea typeface="+mn-ea"/>
                </a:rPr>
                <a:t>发送</a:t>
              </a:r>
            </a:p>
          </p:txBody>
        </p:sp>
        <p:sp>
          <p:nvSpPr>
            <p:cNvPr id="19" name="Line 527"/>
            <p:cNvSpPr>
              <a:spLocks noChangeShapeType="1"/>
            </p:cNvSpPr>
            <p:nvPr/>
          </p:nvSpPr>
          <p:spPr bwMode="auto">
            <a:xfrm>
              <a:off x="3717905" y="4891084"/>
              <a:ext cx="4625975" cy="0"/>
            </a:xfrm>
            <a:prstGeom prst="line">
              <a:avLst/>
            </a:prstGeom>
            <a:noFill/>
            <a:ln w="9525">
              <a:solidFill>
                <a:srgbClr val="0070C0"/>
              </a:solidFill>
              <a:round/>
              <a:headEnd type="triangle" w="sm" len="me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20" name="Text Box 528"/>
            <p:cNvSpPr txBox="1">
              <a:spLocks noChangeArrowheads="1"/>
            </p:cNvSpPr>
            <p:nvPr/>
          </p:nvSpPr>
          <p:spPr bwMode="auto">
            <a:xfrm>
              <a:off x="5262543" y="4764084"/>
              <a:ext cx="1054071" cy="276999"/>
            </a:xfrm>
            <a:prstGeom prst="rect">
              <a:avLst/>
            </a:prstGeom>
            <a:solidFill>
              <a:schemeClr val="bg1"/>
            </a:solidFill>
            <a:ln w="9525">
              <a:noFill/>
              <a:miter lim="800000"/>
              <a:headEnd/>
              <a:tailEnd/>
            </a:ln>
            <a:effectLst/>
          </p:spPr>
          <p:txBody>
            <a:bodyPr wrap="none">
              <a:spAutoFit/>
            </a:bodyPr>
            <a:lstStyle/>
            <a:p>
              <a:pPr>
                <a:lnSpc>
                  <a:spcPct val="75000"/>
                </a:lnSpc>
              </a:pPr>
              <a:r>
                <a:rPr kumimoji="1" lang="en-US" altLang="zh-CN" sz="1600" dirty="0">
                  <a:solidFill>
                    <a:schemeClr val="tx1">
                      <a:lumMod val="65000"/>
                      <a:lumOff val="35000"/>
                    </a:schemeClr>
                  </a:solidFill>
                  <a:latin typeface="+mn-lt"/>
                  <a:ea typeface="+mn-ea"/>
                </a:rPr>
                <a:t>RTP </a:t>
              </a:r>
              <a:r>
                <a:rPr kumimoji="1" lang="zh-CN" altLang="en-US" sz="1600" dirty="0">
                  <a:solidFill>
                    <a:schemeClr val="tx1">
                      <a:lumMod val="65000"/>
                      <a:lumOff val="35000"/>
                    </a:schemeClr>
                  </a:solidFill>
                  <a:latin typeface="+mn-lt"/>
                  <a:ea typeface="+mn-ea"/>
                </a:rPr>
                <a:t>分组</a:t>
              </a:r>
            </a:p>
          </p:txBody>
        </p:sp>
        <p:sp>
          <p:nvSpPr>
            <p:cNvPr id="21" name="Line 529"/>
            <p:cNvSpPr>
              <a:spLocks noChangeShapeType="1"/>
            </p:cNvSpPr>
            <p:nvPr/>
          </p:nvSpPr>
          <p:spPr bwMode="auto">
            <a:xfrm>
              <a:off x="2586018" y="5206997"/>
              <a:ext cx="5757862" cy="3175"/>
            </a:xfrm>
            <a:prstGeom prst="line">
              <a:avLst/>
            </a:prstGeom>
            <a:noFill/>
            <a:ln w="9525">
              <a:solidFill>
                <a:srgbClr val="0070C0"/>
              </a:solidFill>
              <a:round/>
              <a:headEnd type="triangle" w="sm" len="me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22" name="Text Box 530"/>
            <p:cNvSpPr txBox="1">
              <a:spLocks noChangeArrowheads="1"/>
            </p:cNvSpPr>
            <p:nvPr/>
          </p:nvSpPr>
          <p:spPr bwMode="auto">
            <a:xfrm>
              <a:off x="4495780" y="5026022"/>
              <a:ext cx="1707519" cy="338554"/>
            </a:xfrm>
            <a:prstGeom prst="rect">
              <a:avLst/>
            </a:prstGeom>
            <a:solidFill>
              <a:schemeClr val="bg1"/>
            </a:solidFill>
            <a:ln w="9525">
              <a:noFill/>
              <a:miter lim="800000"/>
              <a:headEnd/>
              <a:tailEnd/>
            </a:ln>
            <a:effectLst/>
          </p:spPr>
          <p:txBody>
            <a:bodyPr wrap="none">
              <a:spAutoFit/>
            </a:bodyPr>
            <a:lstStyle/>
            <a:p>
              <a:r>
                <a:rPr kumimoji="1" lang="en-US" altLang="zh-CN" sz="1600" dirty="0">
                  <a:solidFill>
                    <a:schemeClr val="tx1">
                      <a:lumMod val="65000"/>
                      <a:lumOff val="35000"/>
                    </a:schemeClr>
                  </a:solidFill>
                  <a:latin typeface="+mn-lt"/>
                  <a:ea typeface="+mn-ea"/>
                </a:rPr>
                <a:t>UDP </a:t>
              </a:r>
              <a:r>
                <a:rPr kumimoji="1" lang="zh-CN" altLang="en-US" sz="1600" dirty="0">
                  <a:solidFill>
                    <a:schemeClr val="tx1">
                      <a:lumMod val="65000"/>
                      <a:lumOff val="35000"/>
                    </a:schemeClr>
                  </a:solidFill>
                  <a:latin typeface="+mn-lt"/>
                  <a:ea typeface="+mn-ea"/>
                </a:rPr>
                <a:t>用户数据报</a:t>
              </a:r>
            </a:p>
          </p:txBody>
        </p:sp>
        <p:sp>
          <p:nvSpPr>
            <p:cNvPr id="23" name="Line 531"/>
            <p:cNvSpPr>
              <a:spLocks noChangeShapeType="1"/>
            </p:cNvSpPr>
            <p:nvPr/>
          </p:nvSpPr>
          <p:spPr bwMode="auto">
            <a:xfrm>
              <a:off x="1735118" y="5530847"/>
              <a:ext cx="6608762" cy="0"/>
            </a:xfrm>
            <a:prstGeom prst="line">
              <a:avLst/>
            </a:prstGeom>
            <a:noFill/>
            <a:ln w="9525">
              <a:solidFill>
                <a:srgbClr val="0070C0"/>
              </a:solidFill>
              <a:round/>
              <a:headEnd type="triangle" w="sm" len="me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24" name="Text Box 532"/>
            <p:cNvSpPr txBox="1">
              <a:spLocks noChangeArrowheads="1"/>
            </p:cNvSpPr>
            <p:nvPr/>
          </p:nvSpPr>
          <p:spPr bwMode="auto">
            <a:xfrm>
              <a:off x="4213205" y="5335584"/>
              <a:ext cx="1047082" cy="338554"/>
            </a:xfrm>
            <a:prstGeom prst="rect">
              <a:avLst/>
            </a:prstGeom>
            <a:solidFill>
              <a:schemeClr val="bg1"/>
            </a:solidFill>
            <a:ln w="9525">
              <a:noFill/>
              <a:miter lim="800000"/>
              <a:headEnd/>
              <a:tailEnd/>
            </a:ln>
            <a:effectLst/>
          </p:spPr>
          <p:txBody>
            <a:bodyPr wrap="none">
              <a:spAutoFit/>
            </a:bodyPr>
            <a:lstStyle/>
            <a:p>
              <a:r>
                <a:rPr kumimoji="1" lang="en-US" altLang="zh-CN" sz="1600" dirty="0">
                  <a:solidFill>
                    <a:schemeClr val="tx1">
                      <a:lumMod val="65000"/>
                      <a:lumOff val="35000"/>
                    </a:schemeClr>
                  </a:solidFill>
                  <a:latin typeface="+mn-lt"/>
                  <a:ea typeface="+mn-ea"/>
                </a:rPr>
                <a:t>IP </a:t>
              </a:r>
              <a:r>
                <a:rPr kumimoji="1" lang="zh-CN" altLang="en-US" sz="1600" dirty="0">
                  <a:solidFill>
                    <a:schemeClr val="tx1">
                      <a:lumMod val="65000"/>
                      <a:lumOff val="35000"/>
                    </a:schemeClr>
                  </a:solidFill>
                  <a:latin typeface="+mn-lt"/>
                  <a:ea typeface="+mn-ea"/>
                </a:rPr>
                <a:t>数据报</a:t>
              </a:r>
            </a:p>
          </p:txBody>
        </p:sp>
        <p:sp>
          <p:nvSpPr>
            <p:cNvPr id="25" name="Line 533"/>
            <p:cNvSpPr>
              <a:spLocks noChangeShapeType="1"/>
            </p:cNvSpPr>
            <p:nvPr/>
          </p:nvSpPr>
          <p:spPr bwMode="auto">
            <a:xfrm>
              <a:off x="8343880" y="4730747"/>
              <a:ext cx="0" cy="879475"/>
            </a:xfrm>
            <a:prstGeom prst="line">
              <a:avLst/>
            </a:prstGeom>
            <a:noFill/>
            <a:ln w="9525">
              <a:solidFill>
                <a:srgbClr val="0070C0"/>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26" name="Line 534"/>
            <p:cNvSpPr>
              <a:spLocks noChangeShapeType="1"/>
            </p:cNvSpPr>
            <p:nvPr/>
          </p:nvSpPr>
          <p:spPr bwMode="auto">
            <a:xfrm>
              <a:off x="3717905" y="4730747"/>
              <a:ext cx="0" cy="320675"/>
            </a:xfrm>
            <a:prstGeom prst="line">
              <a:avLst/>
            </a:prstGeom>
            <a:noFill/>
            <a:ln w="9525">
              <a:solidFill>
                <a:srgbClr val="0070C0"/>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27" name="Line 535"/>
            <p:cNvSpPr>
              <a:spLocks noChangeShapeType="1"/>
            </p:cNvSpPr>
            <p:nvPr/>
          </p:nvSpPr>
          <p:spPr bwMode="auto">
            <a:xfrm>
              <a:off x="2586018" y="4730747"/>
              <a:ext cx="0" cy="560387"/>
            </a:xfrm>
            <a:prstGeom prst="line">
              <a:avLst/>
            </a:prstGeom>
            <a:noFill/>
            <a:ln w="9525">
              <a:solidFill>
                <a:srgbClr val="0070C0"/>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28" name="Line 536"/>
            <p:cNvSpPr>
              <a:spLocks noChangeShapeType="1"/>
            </p:cNvSpPr>
            <p:nvPr/>
          </p:nvSpPr>
          <p:spPr bwMode="auto">
            <a:xfrm>
              <a:off x="1735118" y="4730747"/>
              <a:ext cx="0" cy="879475"/>
            </a:xfrm>
            <a:prstGeom prst="line">
              <a:avLst/>
            </a:prstGeom>
            <a:noFill/>
            <a:ln w="9525">
              <a:solidFill>
                <a:srgbClr val="0070C0"/>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29" name="Text Box 538"/>
            <p:cNvSpPr txBox="1">
              <a:spLocks noChangeArrowheads="1"/>
            </p:cNvSpPr>
            <p:nvPr/>
          </p:nvSpPr>
          <p:spPr bwMode="auto">
            <a:xfrm>
              <a:off x="1727180" y="4224334"/>
              <a:ext cx="6925101" cy="338554"/>
            </a:xfrm>
            <a:prstGeom prst="rect">
              <a:avLst/>
            </a:prstGeom>
            <a:noFill/>
            <a:ln w="9525">
              <a:noFill/>
              <a:miter lim="800000"/>
              <a:headEnd/>
              <a:tailEnd/>
            </a:ln>
            <a:effectLst/>
          </p:spPr>
          <p:txBody>
            <a:bodyPr wrap="none">
              <a:spAutoFit/>
            </a:bodyPr>
            <a:lstStyle/>
            <a:p>
              <a:r>
                <a:rPr kumimoji="1" lang="en-US" altLang="zh-CN" sz="1600" dirty="0">
                  <a:solidFill>
                    <a:schemeClr val="tx1">
                      <a:lumMod val="65000"/>
                      <a:lumOff val="35000"/>
                    </a:schemeClr>
                  </a:solidFill>
                  <a:latin typeface="+mn-lt"/>
                  <a:ea typeface="+mn-ea"/>
                </a:rPr>
                <a:t>IP </a:t>
              </a:r>
              <a:r>
                <a:rPr kumimoji="1" lang="zh-CN" altLang="en-US" sz="1600" dirty="0">
                  <a:solidFill>
                    <a:schemeClr val="tx1">
                      <a:lumMod val="65000"/>
                      <a:lumOff val="35000"/>
                    </a:schemeClr>
                  </a:solidFill>
                  <a:latin typeface="+mn-lt"/>
                  <a:ea typeface="+mn-ea"/>
                </a:rPr>
                <a:t>首部     </a:t>
              </a:r>
              <a:r>
                <a:rPr kumimoji="1" lang="en-US" altLang="zh-CN" sz="1600" dirty="0">
                  <a:solidFill>
                    <a:schemeClr val="tx1">
                      <a:lumMod val="65000"/>
                      <a:lumOff val="35000"/>
                    </a:schemeClr>
                  </a:solidFill>
                  <a:latin typeface="+mn-lt"/>
                  <a:ea typeface="+mn-ea"/>
                </a:rPr>
                <a:t>UDP </a:t>
              </a:r>
              <a:r>
                <a:rPr kumimoji="1" lang="zh-CN" altLang="en-US" sz="1600" dirty="0">
                  <a:solidFill>
                    <a:schemeClr val="tx1">
                      <a:lumMod val="65000"/>
                      <a:lumOff val="35000"/>
                    </a:schemeClr>
                  </a:solidFill>
                  <a:latin typeface="+mn-lt"/>
                  <a:ea typeface="+mn-ea"/>
                </a:rPr>
                <a:t>首部      </a:t>
              </a:r>
              <a:r>
                <a:rPr kumimoji="1" lang="en-US" altLang="zh-CN" sz="1600" dirty="0">
                  <a:latin typeface="+mn-lt"/>
                  <a:ea typeface="+mn-ea"/>
                </a:rPr>
                <a:t>RTP </a:t>
              </a:r>
              <a:r>
                <a:rPr kumimoji="1" lang="zh-CN" altLang="en-US" sz="1600" dirty="0">
                  <a:latin typeface="+mn-lt"/>
                  <a:ea typeface="+mn-ea"/>
                </a:rPr>
                <a:t>首部</a:t>
              </a:r>
              <a:r>
                <a:rPr kumimoji="1" lang="zh-CN" altLang="en-US" sz="1600" dirty="0">
                  <a:solidFill>
                    <a:schemeClr val="tx1">
                      <a:lumMod val="65000"/>
                      <a:lumOff val="35000"/>
                    </a:schemeClr>
                  </a:solidFill>
                  <a:latin typeface="+mn-lt"/>
                  <a:ea typeface="+mn-ea"/>
                </a:rPr>
                <a:t>         </a:t>
              </a:r>
              <a:r>
                <a:rPr kumimoji="1" lang="zh-CN" altLang="en-US" sz="1600" dirty="0" smtClean="0">
                  <a:solidFill>
                    <a:schemeClr val="tx1">
                      <a:lumMod val="65000"/>
                      <a:lumOff val="35000"/>
                    </a:schemeClr>
                  </a:solidFill>
                  <a:latin typeface="+mn-lt"/>
                  <a:ea typeface="+mn-ea"/>
                </a:rPr>
                <a:t>    </a:t>
              </a:r>
              <a:r>
                <a:rPr kumimoji="1" lang="en-US" altLang="zh-CN" sz="1600" dirty="0">
                  <a:solidFill>
                    <a:schemeClr val="tx1">
                      <a:lumMod val="65000"/>
                      <a:lumOff val="35000"/>
                    </a:schemeClr>
                  </a:solidFill>
                  <a:latin typeface="+mn-lt"/>
                  <a:ea typeface="+mn-ea"/>
                </a:rPr>
                <a:t>RTP </a:t>
              </a:r>
              <a:r>
                <a:rPr kumimoji="1" lang="zh-CN" altLang="en-US" sz="1600" dirty="0">
                  <a:solidFill>
                    <a:schemeClr val="tx1">
                      <a:lumMod val="65000"/>
                      <a:lumOff val="35000"/>
                    </a:schemeClr>
                  </a:solidFill>
                  <a:latin typeface="+mn-lt"/>
                  <a:ea typeface="+mn-ea"/>
                </a:rPr>
                <a:t>有效载荷（应用层数据）</a:t>
              </a:r>
            </a:p>
          </p:txBody>
        </p:sp>
        <p:sp>
          <p:nvSpPr>
            <p:cNvPr id="30" name="Rectangle 539"/>
            <p:cNvSpPr>
              <a:spLocks noChangeArrowheads="1"/>
            </p:cNvSpPr>
            <p:nvPr/>
          </p:nvSpPr>
          <p:spPr bwMode="auto">
            <a:xfrm>
              <a:off x="1727180" y="2933697"/>
              <a:ext cx="6083300" cy="4794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just"/>
              <a:endParaRPr kumimoji="1" lang="zh-CN" altLang="zh-CN" sz="1600">
                <a:solidFill>
                  <a:schemeClr val="tx1">
                    <a:lumMod val="65000"/>
                    <a:lumOff val="35000"/>
                  </a:schemeClr>
                </a:solidFill>
                <a:latin typeface="+mn-lt"/>
                <a:ea typeface="+mn-ea"/>
              </a:endParaRPr>
            </a:p>
          </p:txBody>
        </p:sp>
        <p:sp>
          <p:nvSpPr>
            <p:cNvPr id="31" name="Freeform 547"/>
            <p:cNvSpPr>
              <a:spLocks/>
            </p:cNvSpPr>
            <p:nvPr/>
          </p:nvSpPr>
          <p:spPr bwMode="auto">
            <a:xfrm>
              <a:off x="1714480" y="2928934"/>
              <a:ext cx="6091238" cy="471488"/>
            </a:xfrm>
            <a:custGeom>
              <a:avLst/>
              <a:gdLst/>
              <a:ahLst/>
              <a:cxnLst>
                <a:cxn ang="0">
                  <a:pos x="0" y="0"/>
                </a:cxn>
                <a:cxn ang="0">
                  <a:pos x="3837" y="3"/>
                </a:cxn>
                <a:cxn ang="0">
                  <a:pos x="3837" y="297"/>
                </a:cxn>
                <a:cxn ang="0">
                  <a:pos x="6" y="297"/>
                </a:cxn>
                <a:cxn ang="0">
                  <a:pos x="0" y="0"/>
                </a:cxn>
              </a:cxnLst>
              <a:rect l="0" t="0" r="r" b="b"/>
              <a:pathLst>
                <a:path w="3837" h="297">
                  <a:moveTo>
                    <a:pt x="0" y="0"/>
                  </a:moveTo>
                  <a:lnTo>
                    <a:pt x="3837" y="3"/>
                  </a:lnTo>
                  <a:lnTo>
                    <a:pt x="3837" y="297"/>
                  </a:lnTo>
                  <a:lnTo>
                    <a:pt x="6" y="297"/>
                  </a:lnTo>
                  <a:lnTo>
                    <a:pt x="0" y="0"/>
                  </a:lnTo>
                  <a:close/>
                </a:path>
              </a:pathLst>
            </a:custGeom>
            <a:solidFill>
              <a:srgbClr val="92D050"/>
            </a:solid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32" name="Line 540"/>
            <p:cNvSpPr>
              <a:spLocks noChangeShapeType="1"/>
            </p:cNvSpPr>
            <p:nvPr/>
          </p:nvSpPr>
          <p:spPr bwMode="auto">
            <a:xfrm>
              <a:off x="3200380" y="2933697"/>
              <a:ext cx="0" cy="479425"/>
            </a:xfrm>
            <a:prstGeom prst="line">
              <a:avLst/>
            </a:prstGeom>
            <a:no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33" name="Line 541"/>
            <p:cNvSpPr>
              <a:spLocks noChangeShapeType="1"/>
            </p:cNvSpPr>
            <p:nvPr/>
          </p:nvSpPr>
          <p:spPr bwMode="auto">
            <a:xfrm>
              <a:off x="4183043" y="2933697"/>
              <a:ext cx="0" cy="479425"/>
            </a:xfrm>
            <a:prstGeom prst="line">
              <a:avLst/>
            </a:prstGeom>
            <a:no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34" name="Line 542"/>
            <p:cNvSpPr>
              <a:spLocks noChangeShapeType="1"/>
            </p:cNvSpPr>
            <p:nvPr/>
          </p:nvSpPr>
          <p:spPr bwMode="auto">
            <a:xfrm>
              <a:off x="5295880" y="2933697"/>
              <a:ext cx="0" cy="479425"/>
            </a:xfrm>
            <a:prstGeom prst="line">
              <a:avLst/>
            </a:prstGeom>
            <a:no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35" name="Text Box 543"/>
            <p:cNvSpPr txBox="1">
              <a:spLocks noChangeArrowheads="1"/>
            </p:cNvSpPr>
            <p:nvPr/>
          </p:nvSpPr>
          <p:spPr bwMode="auto">
            <a:xfrm>
              <a:off x="1719243" y="3005134"/>
              <a:ext cx="6381875" cy="338554"/>
            </a:xfrm>
            <a:prstGeom prst="rect">
              <a:avLst/>
            </a:prstGeom>
            <a:noFill/>
            <a:ln w="9525">
              <a:noFill/>
              <a:miter lim="800000"/>
              <a:headEnd/>
              <a:tailEnd/>
            </a:ln>
            <a:effectLst/>
          </p:spPr>
          <p:txBody>
            <a:bodyPr wrap="none">
              <a:spAutoFit/>
            </a:bodyPr>
            <a:lstStyle/>
            <a:p>
              <a:r>
                <a:rPr kumimoji="1" lang="zh-CN" altLang="en-US" sz="1600" dirty="0">
                  <a:latin typeface="+mn-lt"/>
                  <a:ea typeface="+mn-ea"/>
                </a:rPr>
                <a:t>有效载荷类型       </a:t>
              </a:r>
              <a:r>
                <a:rPr kumimoji="1" lang="zh-CN" altLang="en-US" sz="1600" dirty="0" smtClean="0">
                  <a:latin typeface="+mn-lt"/>
                  <a:ea typeface="+mn-ea"/>
                </a:rPr>
                <a:t> </a:t>
              </a:r>
              <a:r>
                <a:rPr kumimoji="1" lang="zh-CN" altLang="en-US" sz="1600" dirty="0">
                  <a:latin typeface="+mn-lt"/>
                  <a:ea typeface="+mn-ea"/>
                </a:rPr>
                <a:t>序号       </a:t>
              </a:r>
              <a:r>
                <a:rPr kumimoji="1" lang="zh-CN" altLang="en-US" sz="1600" dirty="0" smtClean="0">
                  <a:latin typeface="+mn-lt"/>
                  <a:ea typeface="+mn-ea"/>
                </a:rPr>
                <a:t>   </a:t>
              </a:r>
              <a:r>
                <a:rPr kumimoji="1" lang="zh-CN" altLang="en-US" sz="1600" dirty="0">
                  <a:latin typeface="+mn-lt"/>
                  <a:ea typeface="+mn-ea"/>
                </a:rPr>
                <a:t>时间戳      同步源标识符     其他字段</a:t>
              </a:r>
            </a:p>
          </p:txBody>
        </p:sp>
        <p:sp>
          <p:nvSpPr>
            <p:cNvPr id="36" name="Line 544"/>
            <p:cNvSpPr>
              <a:spLocks noChangeShapeType="1"/>
            </p:cNvSpPr>
            <p:nvPr/>
          </p:nvSpPr>
          <p:spPr bwMode="auto">
            <a:xfrm>
              <a:off x="6743680" y="2933697"/>
              <a:ext cx="0" cy="479425"/>
            </a:xfrm>
            <a:prstGeom prst="line">
              <a:avLst/>
            </a:prstGeom>
            <a:noFill/>
            <a:ln w="9525">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6" name="Rectangle 4"/>
          <p:cNvSpPr>
            <a:spLocks noGrp="1" noChangeArrowheads="1"/>
          </p:cNvSpPr>
          <p:nvPr>
            <p:ph type="title"/>
          </p:nvPr>
        </p:nvSpPr>
        <p:spPr/>
        <p:txBody>
          <a:bodyPr/>
          <a:lstStyle/>
          <a:p>
            <a:r>
              <a:rPr lang="en-US" altLang="zh-CN" dirty="0" smtClean="0"/>
              <a:t>DNS</a:t>
            </a:r>
            <a:r>
              <a:rPr lang="zh-CN" altLang="en-US" dirty="0" smtClean="0"/>
              <a:t>域名服务器的</a:t>
            </a:r>
            <a:r>
              <a:rPr lang="zh-CN" altLang="en-US" dirty="0"/>
              <a:t>等级</a:t>
            </a:r>
            <a:r>
              <a:rPr lang="zh-CN" altLang="en-US" dirty="0" smtClean="0"/>
              <a:t>结构</a:t>
            </a:r>
            <a:endParaRPr lang="zh-CN" altLang="en-US" dirty="0"/>
          </a:p>
        </p:txBody>
      </p:sp>
      <p:sp>
        <p:nvSpPr>
          <p:cNvPr id="41" name="页脚占位符 3"/>
          <p:cNvSpPr>
            <a:spLocks noGrp="1"/>
          </p:cNvSpPr>
          <p:nvPr>
            <p:ph type="ftr" sz="quarter" idx="11"/>
          </p:nvPr>
        </p:nvSpPr>
        <p:spPr/>
        <p:txBody>
          <a:bodyPr/>
          <a:lstStyle/>
          <a:p>
            <a:r>
              <a:rPr lang="zh-CN" altLang="en-US" smtClean="0"/>
              <a:t>课件制作人：谢钧  谢希仁</a:t>
            </a:r>
            <a:endParaRPr lang="zh-CN" altLang="en-US"/>
          </a:p>
        </p:txBody>
      </p:sp>
      <p:sp>
        <p:nvSpPr>
          <p:cNvPr id="1068063" name="AutoShape 31"/>
          <p:cNvSpPr>
            <a:spLocks noChangeArrowheads="1"/>
          </p:cNvSpPr>
          <p:nvPr/>
        </p:nvSpPr>
        <p:spPr bwMode="auto">
          <a:xfrm>
            <a:off x="5278439" y="3959225"/>
            <a:ext cx="2638425" cy="2084388"/>
          </a:xfrm>
          <a:prstGeom prst="roundRect">
            <a:avLst>
              <a:gd name="adj" fmla="val 16667"/>
            </a:avLst>
          </a:prstGeom>
          <a:solidFill>
            <a:srgbClr val="CCECFF"/>
          </a:solidFill>
          <a:ln w="9525">
            <a:solidFill>
              <a:schemeClr val="tx1"/>
            </a:solidFill>
            <a:prstDash val="dash"/>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grpSp>
        <p:nvGrpSpPr>
          <p:cNvPr id="1068037" name="Group 5"/>
          <p:cNvGrpSpPr>
            <a:grpSpLocks/>
          </p:cNvGrpSpPr>
          <p:nvPr/>
        </p:nvGrpSpPr>
        <p:grpSpPr bwMode="auto">
          <a:xfrm>
            <a:off x="4711700" y="2663827"/>
            <a:ext cx="4318000" cy="392113"/>
            <a:chOff x="2294" y="572"/>
            <a:chExt cx="2450" cy="318"/>
          </a:xfrm>
        </p:grpSpPr>
        <p:sp>
          <p:nvSpPr>
            <p:cNvPr id="1068038" name="Line 6"/>
            <p:cNvSpPr>
              <a:spLocks noChangeShapeType="1"/>
            </p:cNvSpPr>
            <p:nvPr/>
          </p:nvSpPr>
          <p:spPr bwMode="auto">
            <a:xfrm flipV="1">
              <a:off x="2294" y="572"/>
              <a:ext cx="1089" cy="318"/>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39" name="Line 7"/>
            <p:cNvSpPr>
              <a:spLocks noChangeShapeType="1"/>
            </p:cNvSpPr>
            <p:nvPr/>
          </p:nvSpPr>
          <p:spPr bwMode="auto">
            <a:xfrm>
              <a:off x="3474" y="572"/>
              <a:ext cx="0" cy="318"/>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40" name="Line 8"/>
            <p:cNvSpPr>
              <a:spLocks noChangeShapeType="1"/>
            </p:cNvSpPr>
            <p:nvPr/>
          </p:nvSpPr>
          <p:spPr bwMode="auto">
            <a:xfrm flipH="1" flipV="1">
              <a:off x="3565" y="572"/>
              <a:ext cx="1179" cy="318"/>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grpSp>
      <p:sp>
        <p:nvSpPr>
          <p:cNvPr id="1068041" name="Rectangle 9"/>
          <p:cNvSpPr>
            <a:spLocks noChangeArrowheads="1"/>
          </p:cNvSpPr>
          <p:nvPr/>
        </p:nvSpPr>
        <p:spPr bwMode="auto">
          <a:xfrm>
            <a:off x="5918201" y="2143125"/>
            <a:ext cx="1758950" cy="496888"/>
          </a:xfrm>
          <a:prstGeom prst="rect">
            <a:avLst/>
          </a:prstGeom>
          <a:solidFill>
            <a:srgbClr val="00B0F0"/>
          </a:solidFill>
          <a:ln w="9525" algn="ctr">
            <a:noFill/>
            <a:miter lim="800000"/>
            <a:headEnd/>
            <a:tailEnd/>
          </a:ln>
          <a:effectLst>
            <a:outerShdw dist="35921" dir="2700000" algn="ctr" rotWithShape="0">
              <a:schemeClr val="bg2"/>
            </a:outerShdw>
          </a:effectLst>
        </p:spPr>
        <p:txBody>
          <a:bodyPr wrap="none" anchor="ctr"/>
          <a:lstStyle/>
          <a:p>
            <a:pPr algn="ctr"/>
            <a:r>
              <a:rPr kumimoji="1" lang="zh-CN" altLang="en-US" sz="2000">
                <a:latin typeface="+mn-lt"/>
                <a:ea typeface="+mn-ea"/>
              </a:rPr>
              <a:t>根域名服务器</a:t>
            </a:r>
          </a:p>
        </p:txBody>
      </p:sp>
      <p:sp>
        <p:nvSpPr>
          <p:cNvPr id="1068042" name="Rectangle 10"/>
          <p:cNvSpPr>
            <a:spLocks noChangeArrowheads="1"/>
          </p:cNvSpPr>
          <p:nvPr/>
        </p:nvSpPr>
        <p:spPr bwMode="auto">
          <a:xfrm>
            <a:off x="3759200" y="3055940"/>
            <a:ext cx="1758950" cy="496887"/>
          </a:xfrm>
          <a:prstGeom prst="rect">
            <a:avLst/>
          </a:prstGeom>
          <a:solidFill>
            <a:srgbClr val="92D050"/>
          </a:solidFill>
          <a:ln w="9525" algn="ctr">
            <a:noFill/>
            <a:miter lim="800000"/>
            <a:headEnd/>
            <a:tailEnd/>
          </a:ln>
          <a:effectLst>
            <a:outerShdw dist="35921" dir="2700000" algn="ctr" rotWithShape="0">
              <a:schemeClr val="bg2"/>
            </a:outerShdw>
          </a:effectLst>
        </p:spPr>
        <p:txBody>
          <a:bodyPr wrap="none" anchor="ctr"/>
          <a:lstStyle/>
          <a:p>
            <a:pPr algn="ctr"/>
            <a:r>
              <a:rPr kumimoji="1" lang="en-US" altLang="zh-CN" sz="2000">
                <a:latin typeface="+mn-lt"/>
                <a:ea typeface="+mn-ea"/>
              </a:rPr>
              <a:t>org </a:t>
            </a:r>
            <a:r>
              <a:rPr kumimoji="1" lang="zh-CN" altLang="en-US" sz="2000">
                <a:latin typeface="+mn-lt"/>
                <a:ea typeface="+mn-ea"/>
              </a:rPr>
              <a:t>域名服务器</a:t>
            </a:r>
          </a:p>
        </p:txBody>
      </p:sp>
      <p:sp>
        <p:nvSpPr>
          <p:cNvPr id="1068043" name="Rectangle 11"/>
          <p:cNvSpPr>
            <a:spLocks noChangeArrowheads="1"/>
          </p:cNvSpPr>
          <p:nvPr/>
        </p:nvSpPr>
        <p:spPr bwMode="auto">
          <a:xfrm>
            <a:off x="5918201" y="3055940"/>
            <a:ext cx="1758950" cy="496887"/>
          </a:xfrm>
          <a:prstGeom prst="rect">
            <a:avLst/>
          </a:prstGeom>
          <a:solidFill>
            <a:srgbClr val="FFC000"/>
          </a:solidFill>
          <a:ln w="9525" algn="ctr">
            <a:noFill/>
            <a:miter lim="800000"/>
            <a:headEnd/>
            <a:tailEnd/>
          </a:ln>
          <a:effectLst>
            <a:outerShdw dist="35921" dir="2700000" algn="ctr" rotWithShape="0">
              <a:schemeClr val="bg2"/>
            </a:outerShdw>
          </a:effectLst>
        </p:spPr>
        <p:txBody>
          <a:bodyPr wrap="none" anchor="ctr"/>
          <a:lstStyle/>
          <a:p>
            <a:pPr algn="ctr"/>
            <a:r>
              <a:rPr kumimoji="1" lang="en-US" altLang="zh-CN" sz="2000">
                <a:latin typeface="+mn-lt"/>
                <a:ea typeface="+mn-ea"/>
              </a:rPr>
              <a:t>com </a:t>
            </a:r>
            <a:r>
              <a:rPr kumimoji="1" lang="zh-CN" altLang="en-US" sz="2000">
                <a:latin typeface="+mn-lt"/>
                <a:ea typeface="+mn-ea"/>
              </a:rPr>
              <a:t>域名服务器</a:t>
            </a:r>
          </a:p>
        </p:txBody>
      </p:sp>
      <p:sp>
        <p:nvSpPr>
          <p:cNvPr id="1068044" name="Rectangle 12"/>
          <p:cNvSpPr>
            <a:spLocks noChangeArrowheads="1"/>
          </p:cNvSpPr>
          <p:nvPr/>
        </p:nvSpPr>
        <p:spPr bwMode="auto">
          <a:xfrm>
            <a:off x="8078788" y="3055940"/>
            <a:ext cx="1758950" cy="496887"/>
          </a:xfrm>
          <a:prstGeom prst="rect">
            <a:avLst/>
          </a:prstGeom>
          <a:solidFill>
            <a:srgbClr val="CC9900"/>
          </a:solidFill>
          <a:ln w="9525" algn="ctr">
            <a:noFill/>
            <a:miter lim="800000"/>
            <a:headEnd/>
            <a:tailEnd/>
          </a:ln>
          <a:effectLst/>
        </p:spPr>
        <p:txBody>
          <a:bodyPr wrap="none" anchor="ctr"/>
          <a:lstStyle/>
          <a:p>
            <a:pPr algn="ctr"/>
            <a:r>
              <a:rPr kumimoji="1" lang="en-US" altLang="zh-CN" sz="2000" dirty="0" err="1">
                <a:latin typeface="+mn-lt"/>
                <a:ea typeface="+mn-ea"/>
              </a:rPr>
              <a:t>edu</a:t>
            </a:r>
            <a:r>
              <a:rPr kumimoji="1" lang="en-US" altLang="zh-CN" sz="2000" dirty="0">
                <a:latin typeface="+mn-lt"/>
                <a:ea typeface="+mn-ea"/>
              </a:rPr>
              <a:t> </a:t>
            </a:r>
            <a:r>
              <a:rPr kumimoji="1" lang="zh-CN" altLang="en-US" sz="2000" dirty="0">
                <a:latin typeface="+mn-lt"/>
                <a:ea typeface="+mn-ea"/>
              </a:rPr>
              <a:t>域名服务器</a:t>
            </a:r>
          </a:p>
        </p:txBody>
      </p:sp>
      <p:grpSp>
        <p:nvGrpSpPr>
          <p:cNvPr id="1068045" name="Group 13"/>
          <p:cNvGrpSpPr>
            <a:grpSpLocks/>
          </p:cNvGrpSpPr>
          <p:nvPr/>
        </p:nvGrpSpPr>
        <p:grpSpPr bwMode="auto">
          <a:xfrm>
            <a:off x="8555038" y="3552826"/>
            <a:ext cx="800100" cy="249238"/>
            <a:chOff x="2875" y="1143"/>
            <a:chExt cx="330" cy="132"/>
          </a:xfrm>
        </p:grpSpPr>
        <p:sp>
          <p:nvSpPr>
            <p:cNvPr id="1068046" name="Line 14"/>
            <p:cNvSpPr>
              <a:spLocks noChangeShapeType="1"/>
            </p:cNvSpPr>
            <p:nvPr/>
          </p:nvSpPr>
          <p:spPr bwMode="auto">
            <a:xfrm>
              <a:off x="3061" y="1143"/>
              <a:ext cx="144" cy="132"/>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47" name="Line 15"/>
            <p:cNvSpPr>
              <a:spLocks noChangeShapeType="1"/>
            </p:cNvSpPr>
            <p:nvPr/>
          </p:nvSpPr>
          <p:spPr bwMode="auto">
            <a:xfrm>
              <a:off x="3050" y="1143"/>
              <a:ext cx="37" cy="129"/>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48" name="Line 16"/>
            <p:cNvSpPr>
              <a:spLocks noChangeShapeType="1"/>
            </p:cNvSpPr>
            <p:nvPr/>
          </p:nvSpPr>
          <p:spPr bwMode="auto">
            <a:xfrm flipH="1">
              <a:off x="2875" y="1143"/>
              <a:ext cx="144" cy="132"/>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49" name="Line 17"/>
            <p:cNvSpPr>
              <a:spLocks noChangeShapeType="1"/>
            </p:cNvSpPr>
            <p:nvPr/>
          </p:nvSpPr>
          <p:spPr bwMode="auto">
            <a:xfrm flipH="1">
              <a:off x="2980" y="1143"/>
              <a:ext cx="54" cy="126"/>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grpSp>
      <p:sp>
        <p:nvSpPr>
          <p:cNvPr id="1068050" name="Text Box 18"/>
          <p:cNvSpPr txBox="1">
            <a:spLocks noChangeArrowheads="1"/>
          </p:cNvSpPr>
          <p:nvPr/>
        </p:nvSpPr>
        <p:spPr bwMode="auto">
          <a:xfrm>
            <a:off x="9994902" y="2713040"/>
            <a:ext cx="441146" cy="400110"/>
          </a:xfrm>
          <a:prstGeom prst="rect">
            <a:avLst/>
          </a:prstGeom>
          <a:noFill/>
          <a:ln w="9525">
            <a:noFill/>
            <a:miter lim="800000"/>
            <a:headEnd/>
            <a:tailEnd/>
          </a:ln>
          <a:effectLst/>
        </p:spPr>
        <p:txBody>
          <a:bodyPr wrap="none">
            <a:spAutoFit/>
          </a:bodyPr>
          <a:lstStyle/>
          <a:p>
            <a:r>
              <a:rPr kumimoji="1" lang="en-US" altLang="zh-CN" sz="2000" b="1">
                <a:solidFill>
                  <a:schemeClr val="tx1">
                    <a:lumMod val="65000"/>
                    <a:lumOff val="35000"/>
                  </a:schemeClr>
                </a:solidFill>
                <a:latin typeface="+mn-lt"/>
                <a:ea typeface="+mn-ea"/>
              </a:rPr>
              <a:t>…</a:t>
            </a:r>
          </a:p>
        </p:txBody>
      </p:sp>
      <p:grpSp>
        <p:nvGrpSpPr>
          <p:cNvPr id="1068051" name="Group 19"/>
          <p:cNvGrpSpPr>
            <a:grpSpLocks/>
          </p:cNvGrpSpPr>
          <p:nvPr/>
        </p:nvGrpSpPr>
        <p:grpSpPr bwMode="auto">
          <a:xfrm>
            <a:off x="4238625" y="3552826"/>
            <a:ext cx="800100" cy="249238"/>
            <a:chOff x="2875" y="1143"/>
            <a:chExt cx="330" cy="132"/>
          </a:xfrm>
        </p:grpSpPr>
        <p:sp>
          <p:nvSpPr>
            <p:cNvPr id="1068052" name="Line 20"/>
            <p:cNvSpPr>
              <a:spLocks noChangeShapeType="1"/>
            </p:cNvSpPr>
            <p:nvPr/>
          </p:nvSpPr>
          <p:spPr bwMode="auto">
            <a:xfrm>
              <a:off x="3061" y="1143"/>
              <a:ext cx="144" cy="132"/>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53" name="Line 21"/>
            <p:cNvSpPr>
              <a:spLocks noChangeShapeType="1"/>
            </p:cNvSpPr>
            <p:nvPr/>
          </p:nvSpPr>
          <p:spPr bwMode="auto">
            <a:xfrm>
              <a:off x="3050" y="1143"/>
              <a:ext cx="37" cy="129"/>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54" name="Line 22"/>
            <p:cNvSpPr>
              <a:spLocks noChangeShapeType="1"/>
            </p:cNvSpPr>
            <p:nvPr/>
          </p:nvSpPr>
          <p:spPr bwMode="auto">
            <a:xfrm flipH="1">
              <a:off x="2875" y="1143"/>
              <a:ext cx="144" cy="132"/>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55" name="Line 23"/>
            <p:cNvSpPr>
              <a:spLocks noChangeShapeType="1"/>
            </p:cNvSpPr>
            <p:nvPr/>
          </p:nvSpPr>
          <p:spPr bwMode="auto">
            <a:xfrm flipH="1">
              <a:off x="2980" y="1143"/>
              <a:ext cx="54" cy="126"/>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grpSp>
      <p:sp>
        <p:nvSpPr>
          <p:cNvPr id="1068056" name="Line 24"/>
          <p:cNvSpPr>
            <a:spLocks noChangeShapeType="1"/>
          </p:cNvSpPr>
          <p:nvPr/>
        </p:nvSpPr>
        <p:spPr bwMode="auto">
          <a:xfrm>
            <a:off x="6929438" y="3552826"/>
            <a:ext cx="347662" cy="249238"/>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57" name="Line 25"/>
          <p:cNvSpPr>
            <a:spLocks noChangeShapeType="1"/>
          </p:cNvSpPr>
          <p:nvPr/>
        </p:nvSpPr>
        <p:spPr bwMode="auto">
          <a:xfrm>
            <a:off x="6902450" y="3552826"/>
            <a:ext cx="90488" cy="244475"/>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58" name="Line 26"/>
          <p:cNvSpPr>
            <a:spLocks noChangeShapeType="1"/>
          </p:cNvSpPr>
          <p:nvPr/>
        </p:nvSpPr>
        <p:spPr bwMode="auto">
          <a:xfrm flipH="1">
            <a:off x="6477000" y="3552826"/>
            <a:ext cx="349250" cy="249238"/>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59" name="Line 27"/>
          <p:cNvSpPr>
            <a:spLocks noChangeShapeType="1"/>
          </p:cNvSpPr>
          <p:nvPr/>
        </p:nvSpPr>
        <p:spPr bwMode="auto">
          <a:xfrm flipH="1">
            <a:off x="6604000" y="3552826"/>
            <a:ext cx="260350" cy="668338"/>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61" name="Rectangle 29"/>
          <p:cNvSpPr>
            <a:spLocks noChangeArrowheads="1"/>
          </p:cNvSpPr>
          <p:nvPr/>
        </p:nvSpPr>
        <p:spPr bwMode="auto">
          <a:xfrm>
            <a:off x="5678489" y="5214940"/>
            <a:ext cx="1760537" cy="579437"/>
          </a:xfrm>
          <a:prstGeom prst="rect">
            <a:avLst/>
          </a:prstGeom>
          <a:solidFill>
            <a:srgbClr val="99FF99"/>
          </a:solidFill>
          <a:ln w="9525">
            <a:solidFill>
              <a:srgbClr val="0000CC"/>
            </a:solidFill>
            <a:miter lim="800000"/>
            <a:headEnd/>
            <a:tailEnd/>
          </a:ln>
          <a:effectLst/>
        </p:spPr>
        <p:txBody>
          <a:bodyPr wrap="none" anchor="ctr"/>
          <a:lstStyle/>
          <a:p>
            <a:pPr algn="ctr"/>
            <a:r>
              <a:rPr lang="en-US" altLang="zh-CN" sz="2000">
                <a:latin typeface="+mn-lt"/>
                <a:ea typeface="+mn-ea"/>
              </a:rPr>
              <a:t>y.abc.com</a:t>
            </a:r>
          </a:p>
          <a:p>
            <a:pPr algn="ctr"/>
            <a:r>
              <a:rPr lang="zh-CN" altLang="en-US" sz="2000">
                <a:latin typeface="+mn-lt"/>
                <a:ea typeface="+mn-ea"/>
              </a:rPr>
              <a:t>域名服务器</a:t>
            </a:r>
          </a:p>
        </p:txBody>
      </p:sp>
      <p:sp>
        <p:nvSpPr>
          <p:cNvPr id="1068062" name="Line 30"/>
          <p:cNvSpPr>
            <a:spLocks noChangeShapeType="1"/>
          </p:cNvSpPr>
          <p:nvPr/>
        </p:nvSpPr>
        <p:spPr bwMode="auto">
          <a:xfrm>
            <a:off x="6556375" y="4714877"/>
            <a:ext cx="0" cy="498475"/>
          </a:xfrm>
          <a:prstGeom prst="line">
            <a:avLst/>
          </a:prstGeom>
          <a:noFill/>
          <a:ln w="28575">
            <a:solidFill>
              <a:srgbClr val="002060"/>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64" name="Line 32"/>
          <p:cNvSpPr>
            <a:spLocks noChangeShapeType="1"/>
          </p:cNvSpPr>
          <p:nvPr/>
        </p:nvSpPr>
        <p:spPr bwMode="auto">
          <a:xfrm flipH="1" flipV="1">
            <a:off x="7496177" y="4422777"/>
            <a:ext cx="1287463" cy="180975"/>
          </a:xfrm>
          <a:prstGeom prst="line">
            <a:avLst/>
          </a:prstGeom>
          <a:noFill/>
          <a:ln w="28575">
            <a:solidFill>
              <a:srgbClr val="002060"/>
            </a:solidFill>
            <a:round/>
            <a:headEn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1068065" name="Text Box 33"/>
          <p:cNvSpPr txBox="1">
            <a:spLocks noChangeArrowheads="1"/>
          </p:cNvSpPr>
          <p:nvPr/>
        </p:nvSpPr>
        <p:spPr bwMode="auto">
          <a:xfrm>
            <a:off x="8668337" y="4335464"/>
            <a:ext cx="1980029" cy="707886"/>
          </a:xfrm>
          <a:prstGeom prst="rect">
            <a:avLst/>
          </a:prstGeom>
          <a:noFill/>
          <a:ln w="9525">
            <a:noFill/>
            <a:miter lim="800000"/>
            <a:headEnd/>
            <a:tailEnd/>
          </a:ln>
          <a:effectLst/>
        </p:spPr>
        <p:txBody>
          <a:bodyPr wrap="none">
            <a:spAutoFit/>
          </a:bodyPr>
          <a:lstStyle/>
          <a:p>
            <a:pPr algn="ctr"/>
            <a:r>
              <a:rPr lang="en-US" altLang="zh-CN" sz="2000" dirty="0" err="1">
                <a:solidFill>
                  <a:schemeClr val="tx1">
                    <a:lumMod val="65000"/>
                    <a:lumOff val="35000"/>
                  </a:schemeClr>
                </a:solidFill>
                <a:latin typeface="+mn-lt"/>
                <a:ea typeface="+mn-ea"/>
              </a:rPr>
              <a:t>abc</a:t>
            </a:r>
            <a:r>
              <a:rPr lang="en-US" altLang="zh-CN" sz="2000" dirty="0">
                <a:solidFill>
                  <a:schemeClr val="tx1">
                    <a:lumMod val="65000"/>
                    <a:lumOff val="35000"/>
                  </a:schemeClr>
                </a:solidFill>
                <a:latin typeface="+mn-lt"/>
                <a:ea typeface="+mn-ea"/>
              </a:rPr>
              <a:t> </a:t>
            </a:r>
            <a:r>
              <a:rPr lang="zh-CN" altLang="en-US" sz="2000" dirty="0">
                <a:solidFill>
                  <a:schemeClr val="tx1">
                    <a:lumMod val="65000"/>
                    <a:lumOff val="35000"/>
                  </a:schemeClr>
                </a:solidFill>
                <a:latin typeface="+mn-lt"/>
                <a:ea typeface="+mn-ea"/>
              </a:rPr>
              <a:t>公司有两个</a:t>
            </a:r>
          </a:p>
          <a:p>
            <a:pPr algn="ctr"/>
            <a:r>
              <a:rPr lang="zh-CN" altLang="en-US" sz="2000" dirty="0">
                <a:solidFill>
                  <a:schemeClr val="tx1">
                    <a:lumMod val="65000"/>
                    <a:lumOff val="35000"/>
                  </a:schemeClr>
                </a:solidFill>
                <a:latin typeface="+mn-lt"/>
                <a:ea typeface="+mn-ea"/>
              </a:rPr>
              <a:t>权威域名服务器</a:t>
            </a:r>
          </a:p>
        </p:txBody>
      </p:sp>
      <p:grpSp>
        <p:nvGrpSpPr>
          <p:cNvPr id="1068066" name="Group 34"/>
          <p:cNvGrpSpPr>
            <a:grpSpLocks/>
          </p:cNvGrpSpPr>
          <p:nvPr/>
        </p:nvGrpSpPr>
        <p:grpSpPr bwMode="auto">
          <a:xfrm>
            <a:off x="1435100" y="2889251"/>
            <a:ext cx="9113838" cy="830263"/>
            <a:chOff x="158" y="799"/>
            <a:chExt cx="5444" cy="454"/>
          </a:xfrm>
        </p:grpSpPr>
        <p:sp>
          <p:nvSpPr>
            <p:cNvPr id="1068067" name="Line 35"/>
            <p:cNvSpPr>
              <a:spLocks noChangeShapeType="1"/>
            </p:cNvSpPr>
            <p:nvPr/>
          </p:nvSpPr>
          <p:spPr bwMode="auto">
            <a:xfrm>
              <a:off x="158" y="799"/>
              <a:ext cx="5444" cy="0"/>
            </a:xfrm>
            <a:prstGeom prst="line">
              <a:avLst/>
            </a:prstGeom>
            <a:noFill/>
            <a:ln w="9525">
              <a:solidFill>
                <a:srgbClr val="002060"/>
              </a:solidFill>
              <a:prstDash val="dash"/>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68" name="Line 36"/>
            <p:cNvSpPr>
              <a:spLocks noChangeShapeType="1"/>
            </p:cNvSpPr>
            <p:nvPr/>
          </p:nvSpPr>
          <p:spPr bwMode="auto">
            <a:xfrm>
              <a:off x="158" y="1253"/>
              <a:ext cx="5444" cy="0"/>
            </a:xfrm>
            <a:prstGeom prst="line">
              <a:avLst/>
            </a:prstGeom>
            <a:noFill/>
            <a:ln w="9525">
              <a:solidFill>
                <a:srgbClr val="002060"/>
              </a:solidFill>
              <a:prstDash val="dash"/>
              <a:round/>
              <a:headEnd/>
              <a:tailEnd/>
            </a:ln>
            <a:effectLst/>
          </p:spPr>
          <p:txBody>
            <a:bodyPr/>
            <a:lstStyle/>
            <a:p>
              <a:endParaRPr lang="zh-CN" altLang="en-US" sz="2000">
                <a:solidFill>
                  <a:schemeClr val="tx1">
                    <a:lumMod val="65000"/>
                    <a:lumOff val="35000"/>
                  </a:schemeClr>
                </a:solidFill>
                <a:latin typeface="+mn-lt"/>
                <a:ea typeface="+mn-ea"/>
              </a:endParaRPr>
            </a:p>
          </p:txBody>
        </p:sp>
      </p:grpSp>
      <p:sp>
        <p:nvSpPr>
          <p:cNvPr id="1068069" name="Text Box 37"/>
          <p:cNvSpPr txBox="1">
            <a:spLocks noChangeArrowheads="1"/>
          </p:cNvSpPr>
          <p:nvPr/>
        </p:nvSpPr>
        <p:spPr bwMode="auto">
          <a:xfrm>
            <a:off x="1550780" y="4567238"/>
            <a:ext cx="1980029" cy="400110"/>
          </a:xfrm>
          <a:prstGeom prst="rect">
            <a:avLst/>
          </a:prstGeom>
          <a:noFill/>
          <a:ln w="9525">
            <a:noFill/>
            <a:miter lim="800000"/>
            <a:headEnd/>
            <a:tailEnd/>
          </a:ln>
          <a:effectLst/>
        </p:spPr>
        <p:txBody>
          <a:bodyPr wrap="none">
            <a:spAutoFit/>
          </a:bodyPr>
          <a:lstStyle/>
          <a:p>
            <a:pPr algn="ctr"/>
            <a:r>
              <a:rPr lang="zh-CN" altLang="en-US" sz="2000" dirty="0">
                <a:solidFill>
                  <a:schemeClr val="tx1">
                    <a:lumMod val="65000"/>
                    <a:lumOff val="35000"/>
                  </a:schemeClr>
                </a:solidFill>
                <a:latin typeface="+mn-lt"/>
                <a:ea typeface="+mn-ea"/>
              </a:rPr>
              <a:t>权威域名服务器</a:t>
            </a:r>
          </a:p>
        </p:txBody>
      </p:sp>
      <p:sp>
        <p:nvSpPr>
          <p:cNvPr id="1068070" name="Text Box 38"/>
          <p:cNvSpPr txBox="1">
            <a:spLocks noChangeArrowheads="1"/>
          </p:cNvSpPr>
          <p:nvPr/>
        </p:nvSpPr>
        <p:spPr bwMode="auto">
          <a:xfrm>
            <a:off x="1668702" y="2200275"/>
            <a:ext cx="1723549" cy="400110"/>
          </a:xfrm>
          <a:prstGeom prst="rect">
            <a:avLst/>
          </a:prstGeom>
          <a:noFill/>
          <a:ln w="9525">
            <a:noFill/>
            <a:miter lim="800000"/>
            <a:headEnd/>
            <a:tailEnd/>
          </a:ln>
          <a:effectLst/>
        </p:spPr>
        <p:txBody>
          <a:bodyPr wrap="none">
            <a:spAutoFit/>
          </a:bodyPr>
          <a:lstStyle/>
          <a:p>
            <a:pPr algn="ctr"/>
            <a:r>
              <a:rPr lang="zh-CN" altLang="en-US" sz="2000">
                <a:solidFill>
                  <a:schemeClr val="tx1">
                    <a:lumMod val="65000"/>
                    <a:lumOff val="35000"/>
                  </a:schemeClr>
                </a:solidFill>
                <a:latin typeface="+mn-lt"/>
                <a:ea typeface="+mn-ea"/>
              </a:rPr>
              <a:t>根域名服务器</a:t>
            </a:r>
          </a:p>
        </p:txBody>
      </p:sp>
      <p:sp>
        <p:nvSpPr>
          <p:cNvPr id="1068071" name="Text Box 39"/>
          <p:cNvSpPr txBox="1">
            <a:spLocks noChangeArrowheads="1"/>
          </p:cNvSpPr>
          <p:nvPr/>
        </p:nvSpPr>
        <p:spPr bwMode="auto">
          <a:xfrm>
            <a:off x="1549986" y="3087688"/>
            <a:ext cx="1980029" cy="400110"/>
          </a:xfrm>
          <a:prstGeom prst="rect">
            <a:avLst/>
          </a:prstGeom>
          <a:noFill/>
          <a:ln w="9525">
            <a:noFill/>
            <a:miter lim="800000"/>
            <a:headEnd/>
            <a:tailEnd/>
          </a:ln>
          <a:effectLst/>
        </p:spPr>
        <p:txBody>
          <a:bodyPr wrap="none">
            <a:spAutoFit/>
          </a:bodyPr>
          <a:lstStyle/>
          <a:p>
            <a:pPr algn="ctr"/>
            <a:r>
              <a:rPr lang="zh-CN" altLang="en-US" sz="2000">
                <a:solidFill>
                  <a:schemeClr val="tx1">
                    <a:lumMod val="65000"/>
                    <a:lumOff val="35000"/>
                  </a:schemeClr>
                </a:solidFill>
                <a:latin typeface="+mn-lt"/>
                <a:ea typeface="+mn-ea"/>
              </a:rPr>
              <a:t>顶级域名服务器</a:t>
            </a:r>
          </a:p>
        </p:txBody>
      </p:sp>
      <p:sp>
        <p:nvSpPr>
          <p:cNvPr id="1068072" name="Line 40"/>
          <p:cNvSpPr>
            <a:spLocks noChangeShapeType="1"/>
          </p:cNvSpPr>
          <p:nvPr/>
        </p:nvSpPr>
        <p:spPr bwMode="auto">
          <a:xfrm>
            <a:off x="3513138" y="2060575"/>
            <a:ext cx="0" cy="3900488"/>
          </a:xfrm>
          <a:prstGeom prst="line">
            <a:avLst/>
          </a:prstGeom>
          <a:noFill/>
          <a:ln w="9525">
            <a:solidFill>
              <a:srgbClr val="002060"/>
            </a:solidFill>
            <a:prstDash val="dash"/>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068073" name="Line 41"/>
          <p:cNvSpPr>
            <a:spLocks noChangeShapeType="1"/>
          </p:cNvSpPr>
          <p:nvPr/>
        </p:nvSpPr>
        <p:spPr bwMode="auto">
          <a:xfrm flipH="1">
            <a:off x="7472364" y="4881563"/>
            <a:ext cx="1317625" cy="658812"/>
          </a:xfrm>
          <a:prstGeom prst="line">
            <a:avLst/>
          </a:prstGeom>
          <a:noFill/>
          <a:ln w="28575">
            <a:solidFill>
              <a:srgbClr val="002060"/>
            </a:solidFill>
            <a:round/>
            <a:headEn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1068075" name="Rectangle 43"/>
          <p:cNvSpPr>
            <a:spLocks noChangeArrowheads="1"/>
          </p:cNvSpPr>
          <p:nvPr/>
        </p:nvSpPr>
        <p:spPr bwMode="auto">
          <a:xfrm>
            <a:off x="5667376" y="4217990"/>
            <a:ext cx="1760538" cy="579437"/>
          </a:xfrm>
          <a:prstGeom prst="rect">
            <a:avLst/>
          </a:prstGeom>
          <a:solidFill>
            <a:srgbClr val="99FF99"/>
          </a:solidFill>
          <a:ln w="9525">
            <a:solidFill>
              <a:srgbClr val="0000CC"/>
            </a:solidFill>
            <a:miter lim="800000"/>
            <a:headEnd/>
            <a:tailEnd/>
          </a:ln>
          <a:effectLst/>
        </p:spPr>
        <p:txBody>
          <a:bodyPr wrap="none" anchor="ctr"/>
          <a:lstStyle/>
          <a:p>
            <a:pPr algn="ctr"/>
            <a:r>
              <a:rPr lang="en-US" altLang="zh-CN" sz="2000" dirty="0">
                <a:latin typeface="+mn-lt"/>
                <a:ea typeface="+mn-ea"/>
              </a:rPr>
              <a:t>abc.com</a:t>
            </a:r>
          </a:p>
          <a:p>
            <a:pPr algn="ctr"/>
            <a:r>
              <a:rPr lang="zh-CN" altLang="en-US" sz="2000" dirty="0">
                <a:latin typeface="+mn-lt"/>
                <a:ea typeface="+mn-ea"/>
              </a:rPr>
              <a:t>域名服务器</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en-US" altLang="zh-CN" dirty="0" smtClean="0"/>
              <a:t>6.9.3  </a:t>
            </a:r>
            <a:r>
              <a:rPr lang="zh-CN" altLang="en-US" dirty="0" smtClean="0"/>
              <a:t>流式存储音频</a:t>
            </a:r>
            <a:r>
              <a:rPr lang="en-US" altLang="zh-CN" dirty="0" smtClean="0"/>
              <a:t>/</a:t>
            </a:r>
            <a:r>
              <a:rPr lang="zh-CN" altLang="en-US" dirty="0" smtClean="0"/>
              <a:t>视频</a:t>
            </a:r>
            <a:endParaRPr lang="zh-CN" altLang="en-US" dirty="0"/>
          </a:p>
        </p:txBody>
      </p:sp>
      <p:sp>
        <p:nvSpPr>
          <p:cNvPr id="726019" name="Rectangle 3"/>
          <p:cNvSpPr>
            <a:spLocks noGrp="1" noChangeArrowheads="1"/>
          </p:cNvSpPr>
          <p:nvPr>
            <p:ph idx="1"/>
          </p:nvPr>
        </p:nvSpPr>
        <p:spPr/>
        <p:txBody>
          <a:bodyPr>
            <a:normAutofit/>
          </a:bodyPr>
          <a:lstStyle/>
          <a:p>
            <a:pPr eaLnBrk="1" hangingPunct="1">
              <a:buNone/>
            </a:pPr>
            <a:r>
              <a:rPr lang="en-US" altLang="zh-CN" sz="2000" dirty="0" smtClean="0"/>
              <a:t>1. </a:t>
            </a:r>
            <a:r>
              <a:rPr lang="zh-CN" altLang="en-US" sz="2000" dirty="0" smtClean="0"/>
              <a:t>从万维网服务器下载后播放</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Rectangle 4"/>
          <p:cNvSpPr>
            <a:spLocks noChangeArrowheads="1"/>
          </p:cNvSpPr>
          <p:nvPr/>
        </p:nvSpPr>
        <p:spPr bwMode="auto">
          <a:xfrm>
            <a:off x="3384532" y="3214687"/>
            <a:ext cx="1270000" cy="3146425"/>
          </a:xfrm>
          <a:prstGeom prst="rect">
            <a:avLst/>
          </a:prstGeom>
          <a:solidFill>
            <a:srgbClr val="CCECFF"/>
          </a:solidFill>
          <a:ln w="9525">
            <a:noFill/>
            <a:miter lim="800000"/>
            <a:headEnd/>
            <a:tailEnd/>
          </a:ln>
          <a:effectLst>
            <a:outerShdw dist="35921" dir="2700000" algn="ctr" rotWithShape="0">
              <a:schemeClr val="bg2"/>
            </a:outerShdw>
          </a:effectLst>
        </p:spPr>
        <p:txBody>
          <a:bodyPr wrap="none" anchor="ctr"/>
          <a:lstStyle/>
          <a:p>
            <a:pPr algn="ctr"/>
            <a:endParaRPr lang="zh-CN" altLang="zh-CN" sz="2000">
              <a:solidFill>
                <a:schemeClr val="tx1">
                  <a:lumMod val="65000"/>
                  <a:lumOff val="35000"/>
                </a:schemeClr>
              </a:solidFill>
              <a:latin typeface="+mn-lt"/>
              <a:ea typeface="+mn-ea"/>
            </a:endParaRPr>
          </a:p>
        </p:txBody>
      </p:sp>
      <p:sp>
        <p:nvSpPr>
          <p:cNvPr id="7" name="Rectangle 5"/>
          <p:cNvSpPr>
            <a:spLocks noChangeArrowheads="1"/>
          </p:cNvSpPr>
          <p:nvPr/>
        </p:nvSpPr>
        <p:spPr bwMode="auto">
          <a:xfrm>
            <a:off x="7934306" y="3313111"/>
            <a:ext cx="995362" cy="1376362"/>
          </a:xfrm>
          <a:prstGeom prst="rect">
            <a:avLst/>
          </a:prstGeom>
          <a:solidFill>
            <a:srgbClr val="00B0F0"/>
          </a:solidFill>
          <a:ln w="9525">
            <a:noFill/>
            <a:miter lim="800000"/>
            <a:headEnd/>
            <a:tailEnd/>
          </a:ln>
          <a:effectLst>
            <a:outerShdw dist="35921" dir="2700000" algn="ctr" rotWithShape="0">
              <a:schemeClr val="bg2"/>
            </a:outerShdw>
          </a:effectLst>
        </p:spPr>
        <p:txBody>
          <a:bodyPr wrap="none" anchor="ctr"/>
          <a:lstStyle/>
          <a:p>
            <a:pPr algn="ctr"/>
            <a:r>
              <a:rPr lang="zh-CN" altLang="en-US" sz="2000" dirty="0">
                <a:latin typeface="+mn-lt"/>
                <a:ea typeface="+mn-ea"/>
              </a:rPr>
              <a:t>万维网</a:t>
            </a:r>
          </a:p>
          <a:p>
            <a:pPr algn="ctr"/>
            <a:r>
              <a:rPr lang="zh-CN" altLang="en-US" sz="2000" dirty="0">
                <a:latin typeface="+mn-lt"/>
                <a:ea typeface="+mn-ea"/>
              </a:rPr>
              <a:t>服务器</a:t>
            </a:r>
          </a:p>
        </p:txBody>
      </p:sp>
      <p:sp>
        <p:nvSpPr>
          <p:cNvPr id="9" name="Text Box 7"/>
          <p:cNvSpPr txBox="1">
            <a:spLocks noChangeArrowheads="1"/>
          </p:cNvSpPr>
          <p:nvPr/>
        </p:nvSpPr>
        <p:spPr bwMode="auto">
          <a:xfrm>
            <a:off x="2881295" y="2687637"/>
            <a:ext cx="954107"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客户机</a:t>
            </a:r>
          </a:p>
        </p:txBody>
      </p:sp>
      <p:sp>
        <p:nvSpPr>
          <p:cNvPr id="10" name="Text Box 8"/>
          <p:cNvSpPr txBox="1">
            <a:spLocks noChangeArrowheads="1"/>
          </p:cNvSpPr>
          <p:nvPr/>
        </p:nvSpPr>
        <p:spPr bwMode="auto">
          <a:xfrm>
            <a:off x="8713769" y="2832098"/>
            <a:ext cx="954107"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服务器</a:t>
            </a:r>
          </a:p>
        </p:txBody>
      </p:sp>
      <p:sp>
        <p:nvSpPr>
          <p:cNvPr id="60" name="Rectangle 58"/>
          <p:cNvSpPr>
            <a:spLocks noChangeArrowheads="1"/>
          </p:cNvSpPr>
          <p:nvPr/>
        </p:nvSpPr>
        <p:spPr bwMode="auto">
          <a:xfrm>
            <a:off x="3567093" y="5281613"/>
            <a:ext cx="908050" cy="884237"/>
          </a:xfrm>
          <a:prstGeom prst="rect">
            <a:avLst/>
          </a:prstGeom>
          <a:solidFill>
            <a:srgbClr val="92D050"/>
          </a:solidFill>
          <a:ln w="9525">
            <a:noFill/>
            <a:miter lim="800000"/>
            <a:headEnd/>
            <a:tailEnd/>
          </a:ln>
          <a:effectLst/>
        </p:spPr>
        <p:txBody>
          <a:bodyPr wrap="none" anchor="ctr"/>
          <a:lstStyle/>
          <a:p>
            <a:pPr algn="ctr"/>
            <a:r>
              <a:rPr lang="zh-CN" altLang="en-US" sz="2000">
                <a:latin typeface="+mn-lt"/>
                <a:ea typeface="+mn-ea"/>
              </a:rPr>
              <a:t>媒体</a:t>
            </a:r>
          </a:p>
          <a:p>
            <a:pPr algn="ctr"/>
            <a:r>
              <a:rPr lang="zh-CN" altLang="en-US" sz="2000">
                <a:latin typeface="+mn-lt"/>
                <a:ea typeface="+mn-ea"/>
              </a:rPr>
              <a:t>播放器</a:t>
            </a:r>
          </a:p>
        </p:txBody>
      </p:sp>
      <p:grpSp>
        <p:nvGrpSpPr>
          <p:cNvPr id="61" name="Group 72"/>
          <p:cNvGrpSpPr>
            <a:grpSpLocks/>
          </p:cNvGrpSpPr>
          <p:nvPr/>
        </p:nvGrpSpPr>
        <p:grpSpPr bwMode="auto">
          <a:xfrm>
            <a:off x="4471969" y="3190880"/>
            <a:ext cx="3409950" cy="584201"/>
            <a:chOff x="1932" y="2159"/>
            <a:chExt cx="2148" cy="368"/>
          </a:xfrm>
        </p:grpSpPr>
        <p:sp>
          <p:nvSpPr>
            <p:cNvPr id="62" name="Line 60"/>
            <p:cNvSpPr>
              <a:spLocks noChangeShapeType="1"/>
            </p:cNvSpPr>
            <p:nvPr/>
          </p:nvSpPr>
          <p:spPr bwMode="auto">
            <a:xfrm rot="-5400000">
              <a:off x="3006" y="1410"/>
              <a:ext cx="0" cy="2148"/>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63" name="Text Box 62"/>
            <p:cNvSpPr txBox="1">
              <a:spLocks noChangeArrowheads="1"/>
            </p:cNvSpPr>
            <p:nvPr/>
          </p:nvSpPr>
          <p:spPr bwMode="auto">
            <a:xfrm>
              <a:off x="2057" y="2159"/>
              <a:ext cx="423" cy="368"/>
            </a:xfrm>
            <a:prstGeom prst="rect">
              <a:avLst/>
            </a:prstGeom>
            <a:noFill/>
            <a:ln w="9525">
              <a:noFill/>
              <a:miter lim="800000"/>
              <a:headEnd/>
              <a:tailEnd/>
            </a:ln>
            <a:effectLst/>
          </p:spPr>
          <p:txBody>
            <a:bodyPr wrap="none">
              <a:spAutoFit/>
            </a:bodyPr>
            <a:lstStyle/>
            <a:p>
              <a:r>
                <a:rPr lang="en-US" altLang="zh-CN" sz="3200">
                  <a:solidFill>
                    <a:schemeClr val="tx1">
                      <a:lumMod val="65000"/>
                      <a:lumOff val="35000"/>
                    </a:schemeClr>
                  </a:solidFill>
                  <a:latin typeface="+mn-lt"/>
                  <a:ea typeface="+mn-ea"/>
                  <a:sym typeface="Wingdings 2" pitchFamily="18" charset="2"/>
                </a:rPr>
                <a:t></a:t>
              </a:r>
              <a:r>
                <a:rPr lang="en-US" altLang="zh-CN" sz="3200">
                  <a:solidFill>
                    <a:schemeClr val="tx1">
                      <a:lumMod val="65000"/>
                      <a:lumOff val="35000"/>
                    </a:schemeClr>
                  </a:solidFill>
                  <a:latin typeface="+mn-lt"/>
                  <a:ea typeface="+mn-ea"/>
                </a:rPr>
                <a:t> </a:t>
              </a:r>
            </a:p>
          </p:txBody>
        </p:sp>
        <p:sp>
          <p:nvSpPr>
            <p:cNvPr id="64" name="Text Box 64"/>
            <p:cNvSpPr txBox="1">
              <a:spLocks noChangeArrowheads="1"/>
            </p:cNvSpPr>
            <p:nvPr/>
          </p:nvSpPr>
          <p:spPr bwMode="auto">
            <a:xfrm>
              <a:off x="2386" y="2228"/>
              <a:ext cx="1533" cy="252"/>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rPr>
                <a:t>GET: </a:t>
              </a:r>
              <a:r>
                <a:rPr lang="zh-CN" altLang="en-US" sz="2000">
                  <a:solidFill>
                    <a:schemeClr val="tx1">
                      <a:lumMod val="65000"/>
                      <a:lumOff val="35000"/>
                    </a:schemeClr>
                  </a:solidFill>
                  <a:latin typeface="+mn-lt"/>
                  <a:ea typeface="+mn-ea"/>
                </a:rPr>
                <a:t>音频</a:t>
              </a:r>
              <a:r>
                <a:rPr lang="en-US" altLang="zh-CN" sz="2000">
                  <a:solidFill>
                    <a:schemeClr val="tx1">
                      <a:lumMod val="65000"/>
                      <a:lumOff val="35000"/>
                    </a:schemeClr>
                  </a:solidFill>
                  <a:latin typeface="+mn-lt"/>
                  <a:ea typeface="+mn-ea"/>
                </a:rPr>
                <a:t>/</a:t>
              </a:r>
              <a:r>
                <a:rPr lang="zh-CN" altLang="en-US" sz="2000">
                  <a:solidFill>
                    <a:schemeClr val="tx1">
                      <a:lumMod val="65000"/>
                      <a:lumOff val="35000"/>
                    </a:schemeClr>
                  </a:solidFill>
                  <a:latin typeface="+mn-lt"/>
                  <a:ea typeface="+mn-ea"/>
                </a:rPr>
                <a:t>视频文件</a:t>
              </a:r>
            </a:p>
          </p:txBody>
        </p:sp>
      </p:grpSp>
      <p:grpSp>
        <p:nvGrpSpPr>
          <p:cNvPr id="65" name="Group 73"/>
          <p:cNvGrpSpPr>
            <a:grpSpLocks/>
          </p:cNvGrpSpPr>
          <p:nvPr/>
        </p:nvGrpSpPr>
        <p:grpSpPr bwMode="auto">
          <a:xfrm>
            <a:off x="4471968" y="3690943"/>
            <a:ext cx="3678238" cy="584201"/>
            <a:chOff x="1932" y="2474"/>
            <a:chExt cx="2317" cy="368"/>
          </a:xfrm>
        </p:grpSpPr>
        <p:sp>
          <p:nvSpPr>
            <p:cNvPr id="66" name="Line 61"/>
            <p:cNvSpPr>
              <a:spLocks noChangeShapeType="1"/>
            </p:cNvSpPr>
            <p:nvPr/>
          </p:nvSpPr>
          <p:spPr bwMode="auto">
            <a:xfrm rot="-5400000" flipH="1" flipV="1">
              <a:off x="3010" y="1685"/>
              <a:ext cx="10" cy="2165"/>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67" name="Text Box 63"/>
            <p:cNvSpPr txBox="1">
              <a:spLocks noChangeArrowheads="1"/>
            </p:cNvSpPr>
            <p:nvPr/>
          </p:nvSpPr>
          <p:spPr bwMode="auto">
            <a:xfrm>
              <a:off x="3826" y="2474"/>
              <a:ext cx="423" cy="368"/>
            </a:xfrm>
            <a:prstGeom prst="rect">
              <a:avLst/>
            </a:prstGeom>
            <a:noFill/>
            <a:ln w="9525">
              <a:noFill/>
              <a:miter lim="800000"/>
              <a:headEnd/>
              <a:tailEnd/>
            </a:ln>
            <a:effectLst/>
          </p:spPr>
          <p:txBody>
            <a:bodyPr wrap="none">
              <a:spAutoFit/>
            </a:bodyPr>
            <a:lstStyle/>
            <a:p>
              <a:r>
                <a:rPr lang="en-US" altLang="zh-CN" sz="3200">
                  <a:solidFill>
                    <a:schemeClr val="tx1">
                      <a:lumMod val="65000"/>
                      <a:lumOff val="35000"/>
                    </a:schemeClr>
                  </a:solidFill>
                  <a:latin typeface="+mn-lt"/>
                  <a:ea typeface="+mn-ea"/>
                  <a:sym typeface="Wingdings 2" pitchFamily="18" charset="2"/>
                </a:rPr>
                <a:t></a:t>
              </a:r>
              <a:r>
                <a:rPr lang="en-US" altLang="zh-CN" sz="3200">
                  <a:solidFill>
                    <a:schemeClr val="tx1">
                      <a:lumMod val="65000"/>
                      <a:lumOff val="35000"/>
                    </a:schemeClr>
                  </a:solidFill>
                  <a:latin typeface="+mn-lt"/>
                  <a:ea typeface="+mn-ea"/>
                </a:rPr>
                <a:t> </a:t>
              </a:r>
            </a:p>
          </p:txBody>
        </p:sp>
        <p:sp>
          <p:nvSpPr>
            <p:cNvPr id="68" name="Text Box 65"/>
            <p:cNvSpPr txBox="1">
              <a:spLocks noChangeArrowheads="1"/>
            </p:cNvSpPr>
            <p:nvPr/>
          </p:nvSpPr>
          <p:spPr bwMode="auto">
            <a:xfrm>
              <a:off x="2871" y="2523"/>
              <a:ext cx="1016" cy="252"/>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rPr>
                <a:t>RESPONSE</a:t>
              </a:r>
            </a:p>
          </p:txBody>
        </p:sp>
      </p:grpSp>
      <p:grpSp>
        <p:nvGrpSpPr>
          <p:cNvPr id="69" name="Group 71"/>
          <p:cNvGrpSpPr>
            <a:grpSpLocks/>
          </p:cNvGrpSpPr>
          <p:nvPr/>
        </p:nvGrpSpPr>
        <p:grpSpPr bwMode="auto">
          <a:xfrm>
            <a:off x="3929044" y="4197350"/>
            <a:ext cx="1897064" cy="1082675"/>
            <a:chOff x="1590" y="2793"/>
            <a:chExt cx="1195" cy="682"/>
          </a:xfrm>
        </p:grpSpPr>
        <p:sp>
          <p:nvSpPr>
            <p:cNvPr id="70" name="Line 59"/>
            <p:cNvSpPr>
              <a:spLocks noChangeShapeType="1"/>
            </p:cNvSpPr>
            <p:nvPr/>
          </p:nvSpPr>
          <p:spPr bwMode="auto">
            <a:xfrm>
              <a:off x="1648" y="2793"/>
              <a:ext cx="0" cy="682"/>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71" name="Text Box 66"/>
            <p:cNvSpPr txBox="1">
              <a:spLocks noChangeArrowheads="1"/>
            </p:cNvSpPr>
            <p:nvPr/>
          </p:nvSpPr>
          <p:spPr bwMode="auto">
            <a:xfrm>
              <a:off x="1590" y="2854"/>
              <a:ext cx="423" cy="368"/>
            </a:xfrm>
            <a:prstGeom prst="rect">
              <a:avLst/>
            </a:prstGeom>
            <a:noFill/>
            <a:ln w="9525">
              <a:noFill/>
              <a:miter lim="800000"/>
              <a:headEnd/>
              <a:tailEnd/>
            </a:ln>
            <a:effectLst/>
          </p:spPr>
          <p:txBody>
            <a:bodyPr wrap="none">
              <a:spAutoFit/>
            </a:bodyPr>
            <a:lstStyle/>
            <a:p>
              <a:r>
                <a:rPr lang="en-US" altLang="zh-CN" sz="3200">
                  <a:solidFill>
                    <a:schemeClr val="tx1">
                      <a:lumMod val="65000"/>
                      <a:lumOff val="35000"/>
                    </a:schemeClr>
                  </a:solidFill>
                  <a:latin typeface="+mn-lt"/>
                  <a:ea typeface="+mn-ea"/>
                  <a:sym typeface="Wingdings 2" pitchFamily="18" charset="2"/>
                </a:rPr>
                <a:t></a:t>
              </a:r>
              <a:r>
                <a:rPr lang="en-US" altLang="zh-CN" sz="3200">
                  <a:solidFill>
                    <a:schemeClr val="tx1">
                      <a:lumMod val="65000"/>
                      <a:lumOff val="35000"/>
                    </a:schemeClr>
                  </a:solidFill>
                  <a:latin typeface="+mn-lt"/>
                  <a:ea typeface="+mn-ea"/>
                </a:rPr>
                <a:t> </a:t>
              </a:r>
            </a:p>
          </p:txBody>
        </p:sp>
        <p:sp>
          <p:nvSpPr>
            <p:cNvPr id="72" name="Text Box 67"/>
            <p:cNvSpPr txBox="1">
              <a:spLocks noChangeArrowheads="1"/>
            </p:cNvSpPr>
            <p:nvPr/>
          </p:nvSpPr>
          <p:spPr bwMode="auto">
            <a:xfrm>
              <a:off x="1631" y="3154"/>
              <a:ext cx="1154" cy="252"/>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音频</a:t>
              </a:r>
              <a:r>
                <a:rPr lang="en-US" altLang="zh-CN" sz="2000">
                  <a:solidFill>
                    <a:schemeClr val="tx1">
                      <a:lumMod val="65000"/>
                      <a:lumOff val="35000"/>
                    </a:schemeClr>
                  </a:solidFill>
                  <a:latin typeface="+mn-lt"/>
                  <a:ea typeface="+mn-ea"/>
                </a:rPr>
                <a:t>/</a:t>
              </a:r>
              <a:r>
                <a:rPr lang="zh-CN" altLang="en-US" sz="2000">
                  <a:solidFill>
                    <a:schemeClr val="tx1">
                      <a:lumMod val="65000"/>
                      <a:lumOff val="35000"/>
                    </a:schemeClr>
                  </a:solidFill>
                  <a:latin typeface="+mn-lt"/>
                  <a:ea typeface="+mn-ea"/>
                </a:rPr>
                <a:t>视频文件</a:t>
              </a:r>
            </a:p>
          </p:txBody>
        </p:sp>
      </p:grpSp>
      <p:sp>
        <p:nvSpPr>
          <p:cNvPr id="73" name="Rectangle 68"/>
          <p:cNvSpPr>
            <a:spLocks noChangeArrowheads="1"/>
          </p:cNvSpPr>
          <p:nvPr/>
        </p:nvSpPr>
        <p:spPr bwMode="auto">
          <a:xfrm>
            <a:off x="3567093" y="3509963"/>
            <a:ext cx="908050" cy="884237"/>
          </a:xfrm>
          <a:prstGeom prst="rect">
            <a:avLst/>
          </a:prstGeom>
          <a:solidFill>
            <a:srgbClr val="FFC000"/>
          </a:solidFill>
          <a:ln w="9525">
            <a:noFill/>
            <a:miter lim="800000"/>
            <a:headEnd/>
            <a:tailEnd/>
          </a:ln>
          <a:effectLst/>
        </p:spPr>
        <p:txBody>
          <a:bodyPr wrap="none" anchor="ctr"/>
          <a:lstStyle/>
          <a:p>
            <a:pPr algn="ctr"/>
            <a:r>
              <a:rPr lang="zh-CN" altLang="en-US" sz="2000">
                <a:latin typeface="+mn-lt"/>
                <a:ea typeface="+mn-ea"/>
              </a:rPr>
              <a:t>浏览器</a:t>
            </a:r>
          </a:p>
        </p:txBody>
      </p:sp>
      <p:grpSp>
        <p:nvGrpSpPr>
          <p:cNvPr id="75" name="组合 74"/>
          <p:cNvGrpSpPr/>
          <p:nvPr/>
        </p:nvGrpSpPr>
        <p:grpSpPr>
          <a:xfrm>
            <a:off x="3774692" y="2675898"/>
            <a:ext cx="786158" cy="499337"/>
            <a:chOff x="5173662" y="745331"/>
            <a:chExt cx="1679575" cy="1066800"/>
          </a:xfrm>
        </p:grpSpPr>
        <p:sp>
          <p:nvSpPr>
            <p:cNvPr id="76"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8618" y="2706574"/>
            <a:ext cx="538957" cy="891845"/>
          </a:xfrm>
          <a:prstGeom prst="rect">
            <a:avLst/>
          </a:prstGeom>
        </p:spPr>
      </p:pic>
      <p:sp>
        <p:nvSpPr>
          <p:cNvPr id="31" name="矩形 30"/>
          <p:cNvSpPr/>
          <p:nvPr/>
        </p:nvSpPr>
        <p:spPr>
          <a:xfrm>
            <a:off x="1" y="1858374"/>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32" name="矩形 31"/>
          <p:cNvSpPr/>
          <p:nvPr/>
        </p:nvSpPr>
        <p:spPr>
          <a:xfrm>
            <a:off x="9506858" y="1762668"/>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2000"/>
                                        <p:tgtEl>
                                          <p:spTgt spid="61"/>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65"/>
                                        </p:tgtEl>
                                        <p:attrNameLst>
                                          <p:attrName>style.visibility</p:attrName>
                                        </p:attrNameLst>
                                      </p:cBhvr>
                                      <p:to>
                                        <p:strVal val="visible"/>
                                      </p:to>
                                    </p:set>
                                    <p:animEffect transition="in" filter="wipe(right)">
                                      <p:cBhvr>
                                        <p:cTn id="11" dur="2000"/>
                                        <p:tgtEl>
                                          <p:spTgt spid="65"/>
                                        </p:tgtEl>
                                      </p:cBhvr>
                                    </p:animEffect>
                                  </p:childTnLst>
                                </p:cTn>
                              </p:par>
                            </p:childTnLst>
                          </p:cTn>
                        </p:par>
                        <p:par>
                          <p:cTn id="12" fill="hold">
                            <p:stCondLst>
                              <p:cond delay="4500"/>
                            </p:stCondLst>
                            <p:childTnLst>
                              <p:par>
                                <p:cTn id="13" presetID="22" presetClass="entr" presetSubtype="1" fill="hold" nodeType="afterEffect">
                                  <p:stCondLst>
                                    <p:cond delay="50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en-US" altLang="zh-CN" dirty="0"/>
              <a:t>2. </a:t>
            </a:r>
            <a:r>
              <a:rPr lang="zh-CN" altLang="en-US" dirty="0" smtClean="0"/>
              <a:t>使</a:t>
            </a:r>
            <a:r>
              <a:rPr lang="zh-CN" altLang="en-US" dirty="0"/>
              <a:t>用媒体服务器边下载边播放</a:t>
            </a:r>
          </a:p>
        </p:txBody>
      </p:sp>
      <p:sp>
        <p:nvSpPr>
          <p:cNvPr id="2" name="页脚占位符 1"/>
          <p:cNvSpPr>
            <a:spLocks noGrp="1"/>
          </p:cNvSpPr>
          <p:nvPr>
            <p:ph type="ftr" sz="quarter" idx="11"/>
          </p:nvPr>
        </p:nvSpPr>
        <p:spPr/>
        <p:txBody>
          <a:bodyPr/>
          <a:lstStyle/>
          <a:p>
            <a:r>
              <a:rPr lang="zh-CN" altLang="en-US" smtClean="0"/>
              <a:t>课件制作人：谢钧  谢希仁</a:t>
            </a:r>
            <a:endParaRPr lang="zh-CN" altLang="en-US"/>
          </a:p>
        </p:txBody>
      </p:sp>
      <p:sp>
        <p:nvSpPr>
          <p:cNvPr id="75" name="Rectangle 5"/>
          <p:cNvSpPr>
            <a:spLocks noChangeArrowheads="1"/>
          </p:cNvSpPr>
          <p:nvPr/>
        </p:nvSpPr>
        <p:spPr bwMode="auto">
          <a:xfrm>
            <a:off x="2921793" y="1770829"/>
            <a:ext cx="1458912" cy="4898531"/>
          </a:xfrm>
          <a:prstGeom prst="rect">
            <a:avLst/>
          </a:prstGeom>
          <a:solidFill>
            <a:srgbClr val="CCECFF"/>
          </a:solidFill>
          <a:ln w="9525" algn="ctr">
            <a:noFill/>
            <a:miter lim="800000"/>
            <a:headEnd/>
            <a:tailEnd/>
          </a:ln>
          <a:effectLst>
            <a:outerShdw dist="35921" dir="2700000" algn="ctr" rotWithShape="0">
              <a:schemeClr val="bg2"/>
            </a:outerShdw>
          </a:effectLst>
        </p:spPr>
        <p:txBody>
          <a:bodyPr wrap="none" anchor="ctr"/>
          <a:lstStyle/>
          <a:p>
            <a:pPr algn="ctr"/>
            <a:endParaRPr lang="zh-CN" altLang="zh-CN" sz="2000">
              <a:solidFill>
                <a:schemeClr val="tx1">
                  <a:lumMod val="65000"/>
                  <a:lumOff val="35000"/>
                </a:schemeClr>
              </a:solidFill>
              <a:latin typeface="+mn-lt"/>
              <a:ea typeface="+mn-ea"/>
            </a:endParaRPr>
          </a:p>
        </p:txBody>
      </p:sp>
      <p:sp>
        <p:nvSpPr>
          <p:cNvPr id="76" name="Rectangle 6"/>
          <p:cNvSpPr>
            <a:spLocks noChangeArrowheads="1"/>
          </p:cNvSpPr>
          <p:nvPr/>
        </p:nvSpPr>
        <p:spPr bwMode="auto">
          <a:xfrm>
            <a:off x="8400256" y="1856380"/>
            <a:ext cx="1144588" cy="1117693"/>
          </a:xfrm>
          <a:prstGeom prst="rect">
            <a:avLst/>
          </a:prstGeom>
          <a:solidFill>
            <a:srgbClr val="FFC000"/>
          </a:solidFill>
          <a:ln w="9525" algn="ctr">
            <a:noFill/>
            <a:miter lim="800000"/>
            <a:headEnd/>
            <a:tailEnd/>
          </a:ln>
          <a:effectLst>
            <a:outerShdw dist="35921" dir="2700000" algn="ctr" rotWithShape="0">
              <a:schemeClr val="bg2"/>
            </a:outerShdw>
          </a:effectLst>
        </p:spPr>
        <p:txBody>
          <a:bodyPr wrap="none" anchor="ctr"/>
          <a:lstStyle/>
          <a:p>
            <a:pPr algn="ctr"/>
            <a:r>
              <a:rPr lang="zh-CN" altLang="en-US" sz="2000" dirty="0">
                <a:latin typeface="+mn-lt"/>
                <a:ea typeface="+mn-ea"/>
              </a:rPr>
              <a:t>万维网</a:t>
            </a:r>
          </a:p>
          <a:p>
            <a:pPr algn="ctr"/>
            <a:r>
              <a:rPr lang="zh-CN" altLang="en-US" sz="2000" dirty="0">
                <a:latin typeface="+mn-lt"/>
                <a:ea typeface="+mn-ea"/>
              </a:rPr>
              <a:t>服务器</a:t>
            </a:r>
          </a:p>
        </p:txBody>
      </p:sp>
      <p:sp>
        <p:nvSpPr>
          <p:cNvPr id="78" name="Text Box 8"/>
          <p:cNvSpPr txBox="1">
            <a:spLocks noChangeArrowheads="1"/>
          </p:cNvSpPr>
          <p:nvPr/>
        </p:nvSpPr>
        <p:spPr bwMode="auto">
          <a:xfrm>
            <a:off x="3174195" y="999998"/>
            <a:ext cx="954107" cy="400110"/>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lt"/>
                <a:ea typeface="+mn-ea"/>
              </a:rPr>
              <a:t>客户机</a:t>
            </a:r>
          </a:p>
        </p:txBody>
      </p:sp>
      <p:sp>
        <p:nvSpPr>
          <p:cNvPr id="79" name="Text Box 9"/>
          <p:cNvSpPr txBox="1">
            <a:spLocks noChangeArrowheads="1"/>
          </p:cNvSpPr>
          <p:nvPr/>
        </p:nvSpPr>
        <p:spPr bwMode="auto">
          <a:xfrm>
            <a:off x="8438355" y="1014661"/>
            <a:ext cx="954107"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服务器</a:t>
            </a:r>
          </a:p>
        </p:txBody>
      </p:sp>
      <p:sp>
        <p:nvSpPr>
          <p:cNvPr id="129" name="Rectangle 59"/>
          <p:cNvSpPr>
            <a:spLocks noChangeArrowheads="1"/>
          </p:cNvSpPr>
          <p:nvPr/>
        </p:nvSpPr>
        <p:spPr bwMode="auto">
          <a:xfrm>
            <a:off x="3131343" y="3575696"/>
            <a:ext cx="1041400" cy="2921180"/>
          </a:xfrm>
          <a:prstGeom prst="rect">
            <a:avLst/>
          </a:prstGeom>
          <a:solidFill>
            <a:srgbClr val="92D050"/>
          </a:solidFill>
          <a:ln w="9525" algn="ctr">
            <a:noFill/>
            <a:miter lim="800000"/>
            <a:headEnd/>
            <a:tailEnd/>
          </a:ln>
          <a:effectLst/>
        </p:spPr>
        <p:txBody>
          <a:bodyPr wrap="none" anchor="ctr"/>
          <a:lstStyle/>
          <a:p>
            <a:pPr algn="ctr"/>
            <a:r>
              <a:rPr lang="zh-CN" altLang="en-US" sz="2000" dirty="0">
                <a:latin typeface="+mn-lt"/>
                <a:ea typeface="+mn-ea"/>
              </a:rPr>
              <a:t>媒体</a:t>
            </a:r>
          </a:p>
          <a:p>
            <a:pPr algn="ctr"/>
            <a:r>
              <a:rPr lang="zh-CN" altLang="en-US" sz="2000" dirty="0">
                <a:latin typeface="+mn-lt"/>
                <a:ea typeface="+mn-ea"/>
              </a:rPr>
              <a:t>播放器</a:t>
            </a:r>
          </a:p>
        </p:txBody>
      </p:sp>
      <p:grpSp>
        <p:nvGrpSpPr>
          <p:cNvPr id="130" name="Group 98"/>
          <p:cNvGrpSpPr>
            <a:grpSpLocks/>
          </p:cNvGrpSpPr>
          <p:nvPr/>
        </p:nvGrpSpPr>
        <p:grpSpPr bwMode="auto">
          <a:xfrm>
            <a:off x="3547269" y="2629107"/>
            <a:ext cx="1101726" cy="946589"/>
            <a:chOff x="1051" y="1273"/>
            <a:chExt cx="694" cy="686"/>
          </a:xfrm>
        </p:grpSpPr>
        <p:sp>
          <p:nvSpPr>
            <p:cNvPr id="131" name="Line 60"/>
            <p:cNvSpPr>
              <a:spLocks noChangeShapeType="1"/>
            </p:cNvSpPr>
            <p:nvPr/>
          </p:nvSpPr>
          <p:spPr bwMode="auto">
            <a:xfrm flipH="1">
              <a:off x="1117" y="1273"/>
              <a:ext cx="0" cy="686"/>
            </a:xfrm>
            <a:prstGeom prst="line">
              <a:avLst/>
            </a:prstGeom>
            <a:noFill/>
            <a:ln w="28575">
              <a:solidFill>
                <a:srgbClr val="00206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132" name="Text Box 67"/>
            <p:cNvSpPr txBox="1">
              <a:spLocks noChangeArrowheads="1"/>
            </p:cNvSpPr>
            <p:nvPr/>
          </p:nvSpPr>
          <p:spPr bwMode="auto">
            <a:xfrm>
              <a:off x="1051" y="1298"/>
              <a:ext cx="305"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sym typeface="Wingdings 2" pitchFamily="18" charset="2"/>
                </a:rPr>
                <a:t></a:t>
              </a:r>
              <a:r>
                <a:rPr lang="en-US" altLang="zh-CN" sz="2000">
                  <a:solidFill>
                    <a:schemeClr val="tx1">
                      <a:lumMod val="65000"/>
                      <a:lumOff val="35000"/>
                    </a:schemeClr>
                  </a:solidFill>
                  <a:latin typeface="+mn-lt"/>
                  <a:ea typeface="+mn-ea"/>
                </a:rPr>
                <a:t> </a:t>
              </a:r>
            </a:p>
          </p:txBody>
        </p:sp>
        <p:sp>
          <p:nvSpPr>
            <p:cNvPr id="133" name="Text Box 68"/>
            <p:cNvSpPr txBox="1">
              <a:spLocks noChangeArrowheads="1"/>
            </p:cNvSpPr>
            <p:nvPr/>
          </p:nvSpPr>
          <p:spPr bwMode="auto">
            <a:xfrm>
              <a:off x="1144" y="1554"/>
              <a:ext cx="601" cy="29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元文件</a:t>
              </a:r>
            </a:p>
          </p:txBody>
        </p:sp>
      </p:grpSp>
      <p:sp>
        <p:nvSpPr>
          <p:cNvPr id="134" name="Rectangle 69"/>
          <p:cNvSpPr>
            <a:spLocks noChangeArrowheads="1"/>
          </p:cNvSpPr>
          <p:nvPr/>
        </p:nvSpPr>
        <p:spPr bwMode="auto">
          <a:xfrm>
            <a:off x="3131343" y="2027485"/>
            <a:ext cx="1041400" cy="774105"/>
          </a:xfrm>
          <a:prstGeom prst="rect">
            <a:avLst/>
          </a:prstGeom>
          <a:solidFill>
            <a:srgbClr val="00B0F0"/>
          </a:solidFill>
          <a:ln w="9525" algn="ctr">
            <a:noFill/>
            <a:miter lim="800000"/>
            <a:headEnd/>
            <a:tailEnd/>
          </a:ln>
          <a:effectLst/>
        </p:spPr>
        <p:txBody>
          <a:bodyPr wrap="none" anchor="ctr"/>
          <a:lstStyle/>
          <a:p>
            <a:pPr algn="ctr"/>
            <a:r>
              <a:rPr lang="zh-CN" altLang="en-US" sz="2000" dirty="0">
                <a:latin typeface="+mn-lt"/>
                <a:ea typeface="+mn-ea"/>
              </a:rPr>
              <a:t>浏览器</a:t>
            </a:r>
          </a:p>
        </p:txBody>
      </p:sp>
      <p:sp>
        <p:nvSpPr>
          <p:cNvPr id="135" name="Rectangle 75"/>
          <p:cNvSpPr>
            <a:spLocks noChangeArrowheads="1"/>
          </p:cNvSpPr>
          <p:nvPr/>
        </p:nvSpPr>
        <p:spPr bwMode="auto">
          <a:xfrm>
            <a:off x="8403431" y="3488763"/>
            <a:ext cx="1143000" cy="3179215"/>
          </a:xfrm>
          <a:prstGeom prst="rect">
            <a:avLst/>
          </a:prstGeom>
          <a:solidFill>
            <a:srgbClr val="CCCC00"/>
          </a:solidFill>
          <a:ln w="9525" algn="ctr">
            <a:noFill/>
            <a:miter lim="800000"/>
            <a:headEnd/>
            <a:tailEnd/>
          </a:ln>
          <a:effectLst>
            <a:outerShdw dist="35921" dir="2700000" algn="ctr" rotWithShape="0">
              <a:schemeClr val="bg2"/>
            </a:outerShdw>
          </a:effectLst>
        </p:spPr>
        <p:txBody>
          <a:bodyPr wrap="none" anchor="ctr"/>
          <a:lstStyle/>
          <a:p>
            <a:pPr algn="ctr"/>
            <a:r>
              <a:rPr lang="zh-CN" altLang="en-US" sz="2000" dirty="0">
                <a:latin typeface="+mn-lt"/>
                <a:ea typeface="+mn-ea"/>
              </a:rPr>
              <a:t>媒体</a:t>
            </a:r>
          </a:p>
          <a:p>
            <a:pPr algn="ctr"/>
            <a:r>
              <a:rPr lang="zh-CN" altLang="en-US" sz="2000" dirty="0">
                <a:latin typeface="+mn-lt"/>
                <a:ea typeface="+mn-ea"/>
              </a:rPr>
              <a:t>服务器</a:t>
            </a:r>
          </a:p>
        </p:txBody>
      </p:sp>
      <p:grpSp>
        <p:nvGrpSpPr>
          <p:cNvPr id="137" name="Group 93"/>
          <p:cNvGrpSpPr>
            <a:grpSpLocks/>
          </p:cNvGrpSpPr>
          <p:nvPr/>
        </p:nvGrpSpPr>
        <p:grpSpPr bwMode="auto">
          <a:xfrm>
            <a:off x="4171156" y="1732195"/>
            <a:ext cx="4232275" cy="495373"/>
            <a:chOff x="1444" y="623"/>
            <a:chExt cx="2666" cy="359"/>
          </a:xfrm>
        </p:grpSpPr>
        <p:sp>
          <p:nvSpPr>
            <p:cNvPr id="138" name="Text Box 63"/>
            <p:cNvSpPr txBox="1">
              <a:spLocks noChangeArrowheads="1"/>
            </p:cNvSpPr>
            <p:nvPr/>
          </p:nvSpPr>
          <p:spPr bwMode="auto">
            <a:xfrm>
              <a:off x="1565" y="623"/>
              <a:ext cx="305"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sym typeface="Wingdings 2" pitchFamily="18" charset="2"/>
                </a:rPr>
                <a:t></a:t>
              </a:r>
              <a:r>
                <a:rPr lang="en-US" altLang="zh-CN" sz="2000">
                  <a:solidFill>
                    <a:schemeClr val="tx1">
                      <a:lumMod val="65000"/>
                      <a:lumOff val="35000"/>
                    </a:schemeClr>
                  </a:solidFill>
                  <a:latin typeface="+mn-lt"/>
                  <a:ea typeface="+mn-ea"/>
                </a:rPr>
                <a:t> </a:t>
              </a:r>
            </a:p>
          </p:txBody>
        </p:sp>
        <p:sp>
          <p:nvSpPr>
            <p:cNvPr id="139" name="Text Box 65"/>
            <p:cNvSpPr txBox="1">
              <a:spLocks noChangeArrowheads="1"/>
            </p:cNvSpPr>
            <p:nvPr/>
          </p:nvSpPr>
          <p:spPr bwMode="auto">
            <a:xfrm>
              <a:off x="1904" y="692"/>
              <a:ext cx="1004"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rPr>
                <a:t>GET: </a:t>
              </a:r>
              <a:r>
                <a:rPr lang="zh-CN" altLang="en-US" sz="2000">
                  <a:solidFill>
                    <a:schemeClr val="tx1">
                      <a:lumMod val="65000"/>
                      <a:lumOff val="35000"/>
                    </a:schemeClr>
                  </a:solidFill>
                  <a:latin typeface="+mn-lt"/>
                  <a:ea typeface="+mn-ea"/>
                </a:rPr>
                <a:t>元文件</a:t>
              </a:r>
            </a:p>
          </p:txBody>
        </p:sp>
        <p:sp>
          <p:nvSpPr>
            <p:cNvPr id="140" name="Line 61"/>
            <p:cNvSpPr>
              <a:spLocks noChangeShapeType="1"/>
            </p:cNvSpPr>
            <p:nvPr/>
          </p:nvSpPr>
          <p:spPr bwMode="auto">
            <a:xfrm rot="-5400000">
              <a:off x="2777" y="-371"/>
              <a:ext cx="0" cy="2666"/>
            </a:xfrm>
            <a:prstGeom prst="line">
              <a:avLst/>
            </a:prstGeom>
            <a:noFill/>
            <a:ln w="28575">
              <a:solidFill>
                <a:srgbClr val="00206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grpSp>
      <p:grpSp>
        <p:nvGrpSpPr>
          <p:cNvPr id="141" name="Group 92"/>
          <p:cNvGrpSpPr>
            <a:grpSpLocks/>
          </p:cNvGrpSpPr>
          <p:nvPr/>
        </p:nvGrpSpPr>
        <p:grpSpPr bwMode="auto">
          <a:xfrm>
            <a:off x="4171156" y="2169610"/>
            <a:ext cx="4232275" cy="496752"/>
            <a:chOff x="1444" y="940"/>
            <a:chExt cx="2666" cy="360"/>
          </a:xfrm>
        </p:grpSpPr>
        <p:sp>
          <p:nvSpPr>
            <p:cNvPr id="142" name="Text Box 64"/>
            <p:cNvSpPr txBox="1">
              <a:spLocks noChangeArrowheads="1"/>
            </p:cNvSpPr>
            <p:nvPr/>
          </p:nvSpPr>
          <p:spPr bwMode="auto">
            <a:xfrm>
              <a:off x="3742" y="940"/>
              <a:ext cx="305"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sym typeface="Wingdings 2" pitchFamily="18" charset="2"/>
                </a:rPr>
                <a:t></a:t>
              </a:r>
              <a:r>
                <a:rPr lang="en-US" altLang="zh-CN" sz="2000">
                  <a:solidFill>
                    <a:schemeClr val="tx1">
                      <a:lumMod val="65000"/>
                      <a:lumOff val="35000"/>
                    </a:schemeClr>
                  </a:solidFill>
                  <a:latin typeface="+mn-lt"/>
                  <a:ea typeface="+mn-ea"/>
                </a:rPr>
                <a:t> </a:t>
              </a:r>
            </a:p>
          </p:txBody>
        </p:sp>
        <p:sp>
          <p:nvSpPr>
            <p:cNvPr id="143" name="Text Box 66"/>
            <p:cNvSpPr txBox="1">
              <a:spLocks noChangeArrowheads="1"/>
            </p:cNvSpPr>
            <p:nvPr/>
          </p:nvSpPr>
          <p:spPr bwMode="auto">
            <a:xfrm>
              <a:off x="2603" y="1010"/>
              <a:ext cx="1016"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rPr>
                <a:t>RESPONSE</a:t>
              </a:r>
            </a:p>
          </p:txBody>
        </p:sp>
        <p:sp>
          <p:nvSpPr>
            <p:cNvPr id="144" name="Line 62"/>
            <p:cNvSpPr>
              <a:spLocks noChangeShapeType="1"/>
            </p:cNvSpPr>
            <p:nvPr/>
          </p:nvSpPr>
          <p:spPr bwMode="auto">
            <a:xfrm rot="5400000" flipH="1">
              <a:off x="2777" y="-60"/>
              <a:ext cx="0" cy="2666"/>
            </a:xfrm>
            <a:prstGeom prst="line">
              <a:avLst/>
            </a:prstGeom>
            <a:noFill/>
            <a:ln w="28575">
              <a:solidFill>
                <a:srgbClr val="00206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grpSp>
      <p:grpSp>
        <p:nvGrpSpPr>
          <p:cNvPr id="145" name="Group 97"/>
          <p:cNvGrpSpPr>
            <a:grpSpLocks/>
          </p:cNvGrpSpPr>
          <p:nvPr/>
        </p:nvGrpSpPr>
        <p:grpSpPr bwMode="auto">
          <a:xfrm>
            <a:off x="4171156" y="3295583"/>
            <a:ext cx="4232275" cy="498133"/>
            <a:chOff x="1444" y="1756"/>
            <a:chExt cx="2666" cy="361"/>
          </a:xfrm>
        </p:grpSpPr>
        <p:sp>
          <p:nvSpPr>
            <p:cNvPr id="146" name="Text Box 4"/>
            <p:cNvSpPr txBox="1">
              <a:spLocks noChangeArrowheads="1"/>
            </p:cNvSpPr>
            <p:nvPr/>
          </p:nvSpPr>
          <p:spPr bwMode="auto">
            <a:xfrm>
              <a:off x="1852" y="1827"/>
              <a:ext cx="657"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rPr>
                <a:t>SETUP</a:t>
              </a:r>
            </a:p>
          </p:txBody>
        </p:sp>
        <p:sp>
          <p:nvSpPr>
            <p:cNvPr id="147" name="Text Box 71"/>
            <p:cNvSpPr txBox="1">
              <a:spLocks noChangeArrowheads="1"/>
            </p:cNvSpPr>
            <p:nvPr/>
          </p:nvSpPr>
          <p:spPr bwMode="auto">
            <a:xfrm>
              <a:off x="1565" y="1756"/>
              <a:ext cx="261"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sym typeface="Wingdings 2" pitchFamily="18" charset="2"/>
                </a:rPr>
                <a:t></a:t>
              </a:r>
              <a:endParaRPr lang="en-US" altLang="zh-CN" sz="2000">
                <a:solidFill>
                  <a:schemeClr val="tx1">
                    <a:lumMod val="65000"/>
                    <a:lumOff val="35000"/>
                  </a:schemeClr>
                </a:solidFill>
                <a:latin typeface="+mn-lt"/>
                <a:ea typeface="+mn-ea"/>
              </a:endParaRPr>
            </a:p>
          </p:txBody>
        </p:sp>
        <p:sp>
          <p:nvSpPr>
            <p:cNvPr id="148" name="Line 70"/>
            <p:cNvSpPr>
              <a:spLocks noChangeShapeType="1"/>
            </p:cNvSpPr>
            <p:nvPr/>
          </p:nvSpPr>
          <p:spPr bwMode="auto">
            <a:xfrm rot="-5400000">
              <a:off x="2777" y="751"/>
              <a:ext cx="0" cy="2666"/>
            </a:xfrm>
            <a:prstGeom prst="line">
              <a:avLst/>
            </a:prstGeom>
            <a:noFill/>
            <a:ln w="28575">
              <a:solidFill>
                <a:srgbClr val="00206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grpSp>
      <p:grpSp>
        <p:nvGrpSpPr>
          <p:cNvPr id="149" name="Group 96"/>
          <p:cNvGrpSpPr>
            <a:grpSpLocks/>
          </p:cNvGrpSpPr>
          <p:nvPr/>
        </p:nvGrpSpPr>
        <p:grpSpPr bwMode="auto">
          <a:xfrm>
            <a:off x="4171156" y="3670907"/>
            <a:ext cx="4232275" cy="498133"/>
            <a:chOff x="1444" y="2028"/>
            <a:chExt cx="2666" cy="361"/>
          </a:xfrm>
        </p:grpSpPr>
        <p:sp>
          <p:nvSpPr>
            <p:cNvPr id="150" name="Text Box 73"/>
            <p:cNvSpPr txBox="1">
              <a:spLocks noChangeArrowheads="1"/>
            </p:cNvSpPr>
            <p:nvPr/>
          </p:nvSpPr>
          <p:spPr bwMode="auto">
            <a:xfrm>
              <a:off x="3742" y="2028"/>
              <a:ext cx="305"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sym typeface="Wingdings 2" pitchFamily="18" charset="2"/>
                </a:rPr>
                <a:t> </a:t>
              </a:r>
              <a:endParaRPr lang="en-US" altLang="zh-CN" sz="2000">
                <a:solidFill>
                  <a:schemeClr val="tx1">
                    <a:lumMod val="65000"/>
                    <a:lumOff val="35000"/>
                  </a:schemeClr>
                </a:solidFill>
                <a:latin typeface="+mn-lt"/>
                <a:ea typeface="+mn-ea"/>
              </a:endParaRPr>
            </a:p>
          </p:txBody>
        </p:sp>
        <p:sp>
          <p:nvSpPr>
            <p:cNvPr id="151" name="Text Box 74"/>
            <p:cNvSpPr txBox="1">
              <a:spLocks noChangeArrowheads="1"/>
            </p:cNvSpPr>
            <p:nvPr/>
          </p:nvSpPr>
          <p:spPr bwMode="auto">
            <a:xfrm>
              <a:off x="2650" y="2099"/>
              <a:ext cx="1016"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rPr>
                <a:t>RESPONSE</a:t>
              </a:r>
            </a:p>
          </p:txBody>
        </p:sp>
        <p:sp>
          <p:nvSpPr>
            <p:cNvPr id="152" name="Line 72"/>
            <p:cNvSpPr>
              <a:spLocks noChangeShapeType="1"/>
            </p:cNvSpPr>
            <p:nvPr/>
          </p:nvSpPr>
          <p:spPr bwMode="auto">
            <a:xfrm rot="5400000" flipH="1">
              <a:off x="2777" y="1020"/>
              <a:ext cx="0" cy="2666"/>
            </a:xfrm>
            <a:prstGeom prst="line">
              <a:avLst/>
            </a:prstGeom>
            <a:noFill/>
            <a:ln w="28575">
              <a:solidFill>
                <a:srgbClr val="00206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grpSp>
      <p:grpSp>
        <p:nvGrpSpPr>
          <p:cNvPr id="153" name="Group 94"/>
          <p:cNvGrpSpPr>
            <a:grpSpLocks/>
          </p:cNvGrpSpPr>
          <p:nvPr/>
        </p:nvGrpSpPr>
        <p:grpSpPr bwMode="auto">
          <a:xfrm>
            <a:off x="4171156" y="4109708"/>
            <a:ext cx="4232275" cy="456738"/>
            <a:chOff x="1444" y="2346"/>
            <a:chExt cx="2666" cy="331"/>
          </a:xfrm>
        </p:grpSpPr>
        <p:sp>
          <p:nvSpPr>
            <p:cNvPr id="154" name="Text Box 76"/>
            <p:cNvSpPr txBox="1">
              <a:spLocks noChangeArrowheads="1"/>
            </p:cNvSpPr>
            <p:nvPr/>
          </p:nvSpPr>
          <p:spPr bwMode="auto">
            <a:xfrm>
              <a:off x="1837" y="2387"/>
              <a:ext cx="518"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rPr>
                <a:t>PLAY</a:t>
              </a:r>
            </a:p>
          </p:txBody>
        </p:sp>
        <p:sp>
          <p:nvSpPr>
            <p:cNvPr id="155" name="Text Box 78"/>
            <p:cNvSpPr txBox="1">
              <a:spLocks noChangeArrowheads="1"/>
            </p:cNvSpPr>
            <p:nvPr/>
          </p:nvSpPr>
          <p:spPr bwMode="auto">
            <a:xfrm>
              <a:off x="1565" y="2346"/>
              <a:ext cx="305"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sym typeface="Wingdings 2" pitchFamily="18" charset="2"/>
                </a:rPr>
                <a:t> </a:t>
              </a:r>
            </a:p>
          </p:txBody>
        </p:sp>
        <p:sp>
          <p:nvSpPr>
            <p:cNvPr id="156" name="Line 77"/>
            <p:cNvSpPr>
              <a:spLocks noChangeShapeType="1"/>
            </p:cNvSpPr>
            <p:nvPr/>
          </p:nvSpPr>
          <p:spPr bwMode="auto">
            <a:xfrm rot="-5400000">
              <a:off x="2777" y="1324"/>
              <a:ext cx="0" cy="2666"/>
            </a:xfrm>
            <a:prstGeom prst="line">
              <a:avLst/>
            </a:prstGeom>
            <a:noFill/>
            <a:ln w="28575">
              <a:solidFill>
                <a:srgbClr val="00206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grpSp>
      <p:grpSp>
        <p:nvGrpSpPr>
          <p:cNvPr id="157" name="Group 95"/>
          <p:cNvGrpSpPr>
            <a:grpSpLocks/>
          </p:cNvGrpSpPr>
          <p:nvPr/>
        </p:nvGrpSpPr>
        <p:grpSpPr bwMode="auto">
          <a:xfrm>
            <a:off x="4171156" y="4485030"/>
            <a:ext cx="4232275" cy="496752"/>
            <a:chOff x="1444" y="2618"/>
            <a:chExt cx="2666" cy="360"/>
          </a:xfrm>
        </p:grpSpPr>
        <p:sp>
          <p:nvSpPr>
            <p:cNvPr id="158" name="Text Box 80"/>
            <p:cNvSpPr txBox="1">
              <a:spLocks noChangeArrowheads="1"/>
            </p:cNvSpPr>
            <p:nvPr/>
          </p:nvSpPr>
          <p:spPr bwMode="auto">
            <a:xfrm>
              <a:off x="2650" y="2688"/>
              <a:ext cx="1016"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rPr>
                <a:t>RESPONSE</a:t>
              </a:r>
            </a:p>
          </p:txBody>
        </p:sp>
        <p:sp>
          <p:nvSpPr>
            <p:cNvPr id="159" name="Text Box 81"/>
            <p:cNvSpPr txBox="1">
              <a:spLocks noChangeArrowheads="1"/>
            </p:cNvSpPr>
            <p:nvPr/>
          </p:nvSpPr>
          <p:spPr bwMode="auto">
            <a:xfrm>
              <a:off x="3742" y="2618"/>
              <a:ext cx="305"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sym typeface="Wingdings 2" pitchFamily="18" charset="2"/>
                </a:rPr>
                <a:t></a:t>
              </a:r>
              <a:r>
                <a:rPr lang="en-US" altLang="zh-CN" sz="2000">
                  <a:solidFill>
                    <a:schemeClr val="tx1">
                      <a:lumMod val="65000"/>
                      <a:lumOff val="35000"/>
                    </a:schemeClr>
                  </a:solidFill>
                  <a:latin typeface="+mn-lt"/>
                  <a:ea typeface="+mn-ea"/>
                </a:rPr>
                <a:t> </a:t>
              </a:r>
            </a:p>
          </p:txBody>
        </p:sp>
        <p:sp>
          <p:nvSpPr>
            <p:cNvPr id="160" name="Line 79"/>
            <p:cNvSpPr>
              <a:spLocks noChangeShapeType="1"/>
            </p:cNvSpPr>
            <p:nvPr/>
          </p:nvSpPr>
          <p:spPr bwMode="auto">
            <a:xfrm rot="5400000" flipH="1">
              <a:off x="2777" y="1593"/>
              <a:ext cx="0" cy="2666"/>
            </a:xfrm>
            <a:prstGeom prst="line">
              <a:avLst/>
            </a:prstGeom>
            <a:noFill/>
            <a:ln w="28575">
              <a:solidFill>
                <a:srgbClr val="00206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grpSp>
      <p:grpSp>
        <p:nvGrpSpPr>
          <p:cNvPr id="161" name="Group 91"/>
          <p:cNvGrpSpPr>
            <a:grpSpLocks/>
          </p:cNvGrpSpPr>
          <p:nvPr/>
        </p:nvGrpSpPr>
        <p:grpSpPr bwMode="auto">
          <a:xfrm>
            <a:off x="4171156" y="5918717"/>
            <a:ext cx="4232275" cy="502272"/>
            <a:chOff x="1444" y="3657"/>
            <a:chExt cx="2666" cy="364"/>
          </a:xfrm>
        </p:grpSpPr>
        <p:sp>
          <p:nvSpPr>
            <p:cNvPr id="162" name="Line 84"/>
            <p:cNvSpPr>
              <a:spLocks noChangeShapeType="1"/>
            </p:cNvSpPr>
            <p:nvPr/>
          </p:nvSpPr>
          <p:spPr bwMode="auto">
            <a:xfrm rot="5400000" flipH="1">
              <a:off x="2777" y="2687"/>
              <a:ext cx="0" cy="2666"/>
            </a:xfrm>
            <a:prstGeom prst="line">
              <a:avLst/>
            </a:prstGeom>
            <a:noFill/>
            <a:ln w="28575">
              <a:solidFill>
                <a:srgbClr val="00206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163" name="Text Box 85"/>
            <p:cNvSpPr txBox="1">
              <a:spLocks noChangeArrowheads="1"/>
            </p:cNvSpPr>
            <p:nvPr/>
          </p:nvSpPr>
          <p:spPr bwMode="auto">
            <a:xfrm>
              <a:off x="2650" y="3731"/>
              <a:ext cx="1016" cy="290"/>
            </a:xfrm>
            <a:prstGeom prst="rect">
              <a:avLst/>
            </a:prstGeom>
            <a:noFill/>
            <a:ln w="9525">
              <a:noFill/>
              <a:miter lim="800000"/>
              <a:headEnd/>
              <a:tailEnd/>
            </a:ln>
            <a:effectLst/>
          </p:spPr>
          <p:txBody>
            <a:bodyPr wrap="none">
              <a:spAutoFit/>
            </a:bodyPr>
            <a:lstStyle/>
            <a:p>
              <a:r>
                <a:rPr lang="en-US" altLang="zh-CN" sz="2000" dirty="0">
                  <a:solidFill>
                    <a:schemeClr val="tx1">
                      <a:lumMod val="65000"/>
                      <a:lumOff val="35000"/>
                    </a:schemeClr>
                  </a:solidFill>
                  <a:latin typeface="+mn-lt"/>
                  <a:ea typeface="+mn-ea"/>
                </a:rPr>
                <a:t>RESPONSE</a:t>
              </a:r>
            </a:p>
          </p:txBody>
        </p:sp>
        <p:sp>
          <p:nvSpPr>
            <p:cNvPr id="164" name="Text Box 88"/>
            <p:cNvSpPr txBox="1">
              <a:spLocks noChangeArrowheads="1"/>
            </p:cNvSpPr>
            <p:nvPr/>
          </p:nvSpPr>
          <p:spPr bwMode="auto">
            <a:xfrm>
              <a:off x="3742" y="3657"/>
              <a:ext cx="305"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sym typeface="Wingdings 2" pitchFamily="18" charset="2"/>
                </a:rPr>
                <a:t></a:t>
              </a:r>
              <a:r>
                <a:rPr lang="en-US" altLang="zh-CN" sz="2000">
                  <a:solidFill>
                    <a:schemeClr val="tx1">
                      <a:lumMod val="65000"/>
                      <a:lumOff val="35000"/>
                    </a:schemeClr>
                  </a:solidFill>
                  <a:latin typeface="+mn-lt"/>
                  <a:ea typeface="+mn-ea"/>
                </a:rPr>
                <a:t> </a:t>
              </a:r>
            </a:p>
          </p:txBody>
        </p:sp>
      </p:grpSp>
      <p:grpSp>
        <p:nvGrpSpPr>
          <p:cNvPr id="165" name="Group 99"/>
          <p:cNvGrpSpPr>
            <a:grpSpLocks/>
          </p:cNvGrpSpPr>
          <p:nvPr/>
        </p:nvGrpSpPr>
        <p:grpSpPr bwMode="auto">
          <a:xfrm>
            <a:off x="4147345" y="5548911"/>
            <a:ext cx="4232275" cy="498133"/>
            <a:chOff x="1429" y="3389"/>
            <a:chExt cx="2666" cy="361"/>
          </a:xfrm>
        </p:grpSpPr>
        <p:sp>
          <p:nvSpPr>
            <p:cNvPr id="166" name="Line 83"/>
            <p:cNvSpPr>
              <a:spLocks noChangeShapeType="1"/>
            </p:cNvSpPr>
            <p:nvPr/>
          </p:nvSpPr>
          <p:spPr bwMode="auto">
            <a:xfrm rot="-5400000">
              <a:off x="2762" y="2369"/>
              <a:ext cx="0" cy="2666"/>
            </a:xfrm>
            <a:prstGeom prst="line">
              <a:avLst/>
            </a:prstGeom>
            <a:noFill/>
            <a:ln w="28575">
              <a:solidFill>
                <a:srgbClr val="00206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167" name="Text Box 86"/>
            <p:cNvSpPr txBox="1">
              <a:spLocks noChangeArrowheads="1"/>
            </p:cNvSpPr>
            <p:nvPr/>
          </p:nvSpPr>
          <p:spPr bwMode="auto">
            <a:xfrm>
              <a:off x="1871" y="3460"/>
              <a:ext cx="1060" cy="290"/>
            </a:xfrm>
            <a:prstGeom prst="rect">
              <a:avLst/>
            </a:prstGeom>
            <a:noFill/>
            <a:ln w="9525">
              <a:noFill/>
              <a:miter lim="800000"/>
              <a:headEnd/>
              <a:tailEnd/>
            </a:ln>
            <a:effectLst/>
          </p:spPr>
          <p:txBody>
            <a:bodyPr wrap="none">
              <a:spAutoFit/>
            </a:bodyPr>
            <a:lstStyle/>
            <a:p>
              <a:r>
                <a:rPr lang="en-US" altLang="zh-CN" sz="2000" dirty="0">
                  <a:solidFill>
                    <a:schemeClr val="tx1">
                      <a:lumMod val="65000"/>
                      <a:lumOff val="35000"/>
                    </a:schemeClr>
                  </a:solidFill>
                  <a:latin typeface="+mn-lt"/>
                  <a:ea typeface="+mn-ea"/>
                </a:rPr>
                <a:t>TEARDOWN</a:t>
              </a:r>
            </a:p>
          </p:txBody>
        </p:sp>
        <p:sp>
          <p:nvSpPr>
            <p:cNvPr id="168" name="Text Box 87"/>
            <p:cNvSpPr txBox="1">
              <a:spLocks noChangeArrowheads="1"/>
            </p:cNvSpPr>
            <p:nvPr/>
          </p:nvSpPr>
          <p:spPr bwMode="auto">
            <a:xfrm>
              <a:off x="1565" y="3389"/>
              <a:ext cx="305" cy="290"/>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sym typeface="Wingdings 2" pitchFamily="18" charset="2"/>
                </a:rPr>
                <a:t></a:t>
              </a:r>
              <a:r>
                <a:rPr lang="en-US" altLang="zh-CN" sz="2000">
                  <a:solidFill>
                    <a:schemeClr val="tx1">
                      <a:lumMod val="65000"/>
                      <a:lumOff val="35000"/>
                    </a:schemeClr>
                  </a:solidFill>
                  <a:latin typeface="+mn-lt"/>
                  <a:ea typeface="+mn-ea"/>
                </a:rPr>
                <a:t> </a:t>
              </a:r>
            </a:p>
          </p:txBody>
        </p:sp>
      </p:grpSp>
      <p:sp>
        <p:nvSpPr>
          <p:cNvPr id="3" name="左箭头 2"/>
          <p:cNvSpPr/>
          <p:nvPr/>
        </p:nvSpPr>
        <p:spPr>
          <a:xfrm>
            <a:off x="4171155" y="4982339"/>
            <a:ext cx="4245684" cy="645703"/>
          </a:xfrm>
          <a:prstGeom prst="leftArrow">
            <a:avLst>
              <a:gd name="adj1" fmla="val 72782"/>
              <a:gd name="adj2" fmla="val 44239"/>
            </a:avLst>
          </a:prstGeom>
          <a:solidFill>
            <a:srgbClr val="000099"/>
          </a:solidFill>
          <a:ln w="9525">
            <a:noFill/>
            <a:miter lim="800000"/>
            <a:headEnd/>
            <a:tailEnd/>
          </a:ln>
          <a:effectLst/>
        </p:spPr>
        <p:txBody>
          <a:bodyPr wrap="none" anchor="ctr"/>
          <a:lstStyle/>
          <a:p>
            <a:pPr algn="ctr"/>
            <a:r>
              <a:rPr lang="zh-CN" altLang="en-US" sz="2000" dirty="0">
                <a:solidFill>
                  <a:schemeClr val="bg1"/>
                </a:solidFill>
                <a:effectLst>
                  <a:outerShdw blurRad="38100" dist="38100" dir="2700000" algn="tl">
                    <a:srgbClr val="000000"/>
                  </a:outerShdw>
                </a:effectLst>
                <a:latin typeface="+mn-lt"/>
                <a:ea typeface="+mn-ea"/>
              </a:rPr>
              <a:t>音频</a:t>
            </a:r>
            <a:r>
              <a:rPr lang="en-US" altLang="zh-CN" sz="2000" dirty="0">
                <a:solidFill>
                  <a:schemeClr val="bg1"/>
                </a:solidFill>
                <a:effectLst>
                  <a:outerShdw blurRad="38100" dist="38100" dir="2700000" algn="tl">
                    <a:srgbClr val="000000"/>
                  </a:outerShdw>
                </a:effectLst>
                <a:latin typeface="+mn-lt"/>
                <a:ea typeface="+mn-ea"/>
              </a:rPr>
              <a:t>/</a:t>
            </a:r>
            <a:r>
              <a:rPr lang="zh-CN" altLang="en-US" sz="2000" dirty="0">
                <a:solidFill>
                  <a:schemeClr val="bg1"/>
                </a:solidFill>
                <a:effectLst>
                  <a:outerShdw blurRad="38100" dist="38100" dir="2700000" algn="tl">
                    <a:srgbClr val="000000"/>
                  </a:outerShdw>
                </a:effectLst>
                <a:latin typeface="+mn-lt"/>
                <a:ea typeface="+mn-ea"/>
              </a:rPr>
              <a:t>视频流</a:t>
            </a:r>
          </a:p>
        </p:txBody>
      </p:sp>
      <p:grpSp>
        <p:nvGrpSpPr>
          <p:cNvPr id="136" name="组合 135"/>
          <p:cNvGrpSpPr/>
          <p:nvPr/>
        </p:nvGrpSpPr>
        <p:grpSpPr>
          <a:xfrm>
            <a:off x="3196516" y="1358749"/>
            <a:ext cx="921752" cy="585461"/>
            <a:chOff x="5173662" y="745331"/>
            <a:chExt cx="1679575" cy="1066800"/>
          </a:xfrm>
        </p:grpSpPr>
        <p:sp>
          <p:nvSpPr>
            <p:cNvPr id="16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8231" y="1394068"/>
            <a:ext cx="414353" cy="685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7"/>
                                        </p:tgtEl>
                                        <p:attrNameLst>
                                          <p:attrName>style.visibility</p:attrName>
                                        </p:attrNameLst>
                                      </p:cBhvr>
                                      <p:to>
                                        <p:strVal val="visible"/>
                                      </p:to>
                                    </p:set>
                                    <p:animEffect transition="in" filter="wipe(left)">
                                      <p:cBhvr>
                                        <p:cTn id="7" dur="2000"/>
                                        <p:tgtEl>
                                          <p:spTgt spid="137"/>
                                        </p:tgtEl>
                                      </p:cBhvr>
                                    </p:animEffect>
                                  </p:childTnLst>
                                </p:cTn>
                              </p:par>
                            </p:childTnLst>
                          </p:cTn>
                        </p:par>
                        <p:par>
                          <p:cTn id="8" fill="hold">
                            <p:stCondLst>
                              <p:cond delay="2500"/>
                            </p:stCondLst>
                            <p:childTnLst>
                              <p:par>
                                <p:cTn id="9" presetID="22" presetClass="entr" presetSubtype="2" fill="hold" nodeType="afterEffect">
                                  <p:stCondLst>
                                    <p:cond delay="500"/>
                                  </p:stCondLst>
                                  <p:childTnLst>
                                    <p:set>
                                      <p:cBhvr>
                                        <p:cTn id="10" dur="1" fill="hold">
                                          <p:stCondLst>
                                            <p:cond delay="0"/>
                                          </p:stCondLst>
                                        </p:cTn>
                                        <p:tgtEl>
                                          <p:spTgt spid="141"/>
                                        </p:tgtEl>
                                        <p:attrNameLst>
                                          <p:attrName>style.visibility</p:attrName>
                                        </p:attrNameLst>
                                      </p:cBhvr>
                                      <p:to>
                                        <p:strVal val="visible"/>
                                      </p:to>
                                    </p:set>
                                    <p:animEffect transition="in" filter="wipe(right)">
                                      <p:cBhvr>
                                        <p:cTn id="11" dur="2000"/>
                                        <p:tgtEl>
                                          <p:spTgt spid="141"/>
                                        </p:tgtEl>
                                      </p:cBhvr>
                                    </p:animEffect>
                                  </p:childTnLst>
                                </p:cTn>
                              </p:par>
                            </p:childTnLst>
                          </p:cTn>
                        </p:par>
                        <p:par>
                          <p:cTn id="12" fill="hold">
                            <p:stCondLst>
                              <p:cond delay="5000"/>
                            </p:stCondLst>
                            <p:childTnLst>
                              <p:par>
                                <p:cTn id="13" presetID="22" presetClass="entr" presetSubtype="1" fill="hold" nodeType="afterEffect">
                                  <p:stCondLst>
                                    <p:cond delay="500"/>
                                  </p:stCondLst>
                                  <p:childTnLst>
                                    <p:set>
                                      <p:cBhvr>
                                        <p:cTn id="14" dur="1" fill="hold">
                                          <p:stCondLst>
                                            <p:cond delay="0"/>
                                          </p:stCondLst>
                                        </p:cTn>
                                        <p:tgtEl>
                                          <p:spTgt spid="130"/>
                                        </p:tgtEl>
                                        <p:attrNameLst>
                                          <p:attrName>style.visibility</p:attrName>
                                        </p:attrNameLst>
                                      </p:cBhvr>
                                      <p:to>
                                        <p:strVal val="visible"/>
                                      </p:to>
                                    </p:set>
                                    <p:animEffect transition="in" filter="wipe(up)">
                                      <p:cBhvr>
                                        <p:cTn id="15" dur="2000"/>
                                        <p:tgtEl>
                                          <p:spTgt spid="130"/>
                                        </p:tgtEl>
                                      </p:cBhvr>
                                    </p:animEffect>
                                  </p:childTnLst>
                                </p:cTn>
                              </p:par>
                            </p:childTnLst>
                          </p:cTn>
                        </p:par>
                        <p:par>
                          <p:cTn id="16" fill="hold">
                            <p:stCondLst>
                              <p:cond delay="7500"/>
                            </p:stCondLst>
                            <p:childTnLst>
                              <p:par>
                                <p:cTn id="17" presetID="22" presetClass="entr" presetSubtype="8" fill="hold" nodeType="afterEffect">
                                  <p:stCondLst>
                                    <p:cond delay="500"/>
                                  </p:stCondLst>
                                  <p:childTnLst>
                                    <p:set>
                                      <p:cBhvr>
                                        <p:cTn id="18" dur="1" fill="hold">
                                          <p:stCondLst>
                                            <p:cond delay="0"/>
                                          </p:stCondLst>
                                        </p:cTn>
                                        <p:tgtEl>
                                          <p:spTgt spid="145"/>
                                        </p:tgtEl>
                                        <p:attrNameLst>
                                          <p:attrName>style.visibility</p:attrName>
                                        </p:attrNameLst>
                                      </p:cBhvr>
                                      <p:to>
                                        <p:strVal val="visible"/>
                                      </p:to>
                                    </p:set>
                                    <p:animEffect transition="in" filter="wipe(left)">
                                      <p:cBhvr>
                                        <p:cTn id="19" dur="2000"/>
                                        <p:tgtEl>
                                          <p:spTgt spid="145"/>
                                        </p:tgtEl>
                                      </p:cBhvr>
                                    </p:animEffect>
                                  </p:childTnLst>
                                </p:cTn>
                              </p:par>
                            </p:childTnLst>
                          </p:cTn>
                        </p:par>
                        <p:par>
                          <p:cTn id="20" fill="hold">
                            <p:stCondLst>
                              <p:cond delay="10000"/>
                            </p:stCondLst>
                            <p:childTnLst>
                              <p:par>
                                <p:cTn id="21" presetID="22" presetClass="entr" presetSubtype="2" fill="hold" nodeType="afterEffect">
                                  <p:stCondLst>
                                    <p:cond delay="500"/>
                                  </p:stCondLst>
                                  <p:childTnLst>
                                    <p:set>
                                      <p:cBhvr>
                                        <p:cTn id="22" dur="1" fill="hold">
                                          <p:stCondLst>
                                            <p:cond delay="0"/>
                                          </p:stCondLst>
                                        </p:cTn>
                                        <p:tgtEl>
                                          <p:spTgt spid="149"/>
                                        </p:tgtEl>
                                        <p:attrNameLst>
                                          <p:attrName>style.visibility</p:attrName>
                                        </p:attrNameLst>
                                      </p:cBhvr>
                                      <p:to>
                                        <p:strVal val="visible"/>
                                      </p:to>
                                    </p:set>
                                    <p:animEffect transition="in" filter="wipe(right)">
                                      <p:cBhvr>
                                        <p:cTn id="23" dur="2000"/>
                                        <p:tgtEl>
                                          <p:spTgt spid="149"/>
                                        </p:tgtEl>
                                      </p:cBhvr>
                                    </p:animEffect>
                                  </p:childTnLst>
                                </p:cTn>
                              </p:par>
                            </p:childTnLst>
                          </p:cTn>
                        </p:par>
                        <p:par>
                          <p:cTn id="24" fill="hold">
                            <p:stCondLst>
                              <p:cond delay="12500"/>
                            </p:stCondLst>
                            <p:childTnLst>
                              <p:par>
                                <p:cTn id="25" presetID="22" presetClass="entr" presetSubtype="8" fill="hold" nodeType="afterEffect">
                                  <p:stCondLst>
                                    <p:cond delay="500"/>
                                  </p:stCondLst>
                                  <p:childTnLst>
                                    <p:set>
                                      <p:cBhvr>
                                        <p:cTn id="26" dur="1" fill="hold">
                                          <p:stCondLst>
                                            <p:cond delay="0"/>
                                          </p:stCondLst>
                                        </p:cTn>
                                        <p:tgtEl>
                                          <p:spTgt spid="153"/>
                                        </p:tgtEl>
                                        <p:attrNameLst>
                                          <p:attrName>style.visibility</p:attrName>
                                        </p:attrNameLst>
                                      </p:cBhvr>
                                      <p:to>
                                        <p:strVal val="visible"/>
                                      </p:to>
                                    </p:set>
                                    <p:animEffect transition="in" filter="wipe(left)">
                                      <p:cBhvr>
                                        <p:cTn id="27" dur="2000"/>
                                        <p:tgtEl>
                                          <p:spTgt spid="153"/>
                                        </p:tgtEl>
                                      </p:cBhvr>
                                    </p:animEffect>
                                  </p:childTnLst>
                                </p:cTn>
                              </p:par>
                            </p:childTnLst>
                          </p:cTn>
                        </p:par>
                        <p:par>
                          <p:cTn id="28" fill="hold">
                            <p:stCondLst>
                              <p:cond delay="15000"/>
                            </p:stCondLst>
                            <p:childTnLst>
                              <p:par>
                                <p:cTn id="29" presetID="22" presetClass="entr" presetSubtype="2" fill="hold" nodeType="afterEffect">
                                  <p:stCondLst>
                                    <p:cond delay="500"/>
                                  </p:stCondLst>
                                  <p:childTnLst>
                                    <p:set>
                                      <p:cBhvr>
                                        <p:cTn id="30" dur="1" fill="hold">
                                          <p:stCondLst>
                                            <p:cond delay="0"/>
                                          </p:stCondLst>
                                        </p:cTn>
                                        <p:tgtEl>
                                          <p:spTgt spid="157"/>
                                        </p:tgtEl>
                                        <p:attrNameLst>
                                          <p:attrName>style.visibility</p:attrName>
                                        </p:attrNameLst>
                                      </p:cBhvr>
                                      <p:to>
                                        <p:strVal val="visible"/>
                                      </p:to>
                                    </p:set>
                                    <p:animEffect transition="in" filter="wipe(right)">
                                      <p:cBhvr>
                                        <p:cTn id="31" dur="2000"/>
                                        <p:tgtEl>
                                          <p:spTgt spid="157"/>
                                        </p:tgtEl>
                                      </p:cBhvr>
                                    </p:animEffect>
                                  </p:childTnLst>
                                </p:cTn>
                              </p:par>
                            </p:childTnLst>
                          </p:cTn>
                        </p:par>
                        <p:par>
                          <p:cTn id="32" fill="hold">
                            <p:stCondLst>
                              <p:cond delay="17500"/>
                            </p:stCondLst>
                            <p:childTnLst>
                              <p:par>
                                <p:cTn id="33" presetID="22" presetClass="entr" presetSubtype="2" fill="hold" grpId="0" nodeType="afterEffect">
                                  <p:stCondLst>
                                    <p:cond delay="500"/>
                                  </p:stCondLst>
                                  <p:childTnLst>
                                    <p:set>
                                      <p:cBhvr>
                                        <p:cTn id="34" dur="1" fill="hold">
                                          <p:stCondLst>
                                            <p:cond delay="0"/>
                                          </p:stCondLst>
                                        </p:cTn>
                                        <p:tgtEl>
                                          <p:spTgt spid="3"/>
                                        </p:tgtEl>
                                        <p:attrNameLst>
                                          <p:attrName>style.visibility</p:attrName>
                                        </p:attrNameLst>
                                      </p:cBhvr>
                                      <p:to>
                                        <p:strVal val="visible"/>
                                      </p:to>
                                    </p:set>
                                    <p:animEffect transition="in" filter="wipe(right)">
                                      <p:cBhvr>
                                        <p:cTn id="35" dur="2000"/>
                                        <p:tgtEl>
                                          <p:spTgt spid="3"/>
                                        </p:tgtEl>
                                      </p:cBhvr>
                                    </p:animEffect>
                                  </p:childTnLst>
                                </p:cTn>
                              </p:par>
                            </p:childTnLst>
                          </p:cTn>
                        </p:par>
                        <p:par>
                          <p:cTn id="36" fill="hold">
                            <p:stCondLst>
                              <p:cond delay="20000"/>
                            </p:stCondLst>
                            <p:childTnLst>
                              <p:par>
                                <p:cTn id="37" presetID="22" presetClass="entr" presetSubtype="8" fill="hold" nodeType="afterEffect">
                                  <p:stCondLst>
                                    <p:cond delay="500"/>
                                  </p:stCondLst>
                                  <p:childTnLst>
                                    <p:set>
                                      <p:cBhvr>
                                        <p:cTn id="38" dur="1" fill="hold">
                                          <p:stCondLst>
                                            <p:cond delay="0"/>
                                          </p:stCondLst>
                                        </p:cTn>
                                        <p:tgtEl>
                                          <p:spTgt spid="165"/>
                                        </p:tgtEl>
                                        <p:attrNameLst>
                                          <p:attrName>style.visibility</p:attrName>
                                        </p:attrNameLst>
                                      </p:cBhvr>
                                      <p:to>
                                        <p:strVal val="visible"/>
                                      </p:to>
                                    </p:set>
                                    <p:animEffect transition="in" filter="wipe(left)">
                                      <p:cBhvr>
                                        <p:cTn id="39" dur="2000"/>
                                        <p:tgtEl>
                                          <p:spTgt spid="165"/>
                                        </p:tgtEl>
                                      </p:cBhvr>
                                    </p:animEffect>
                                  </p:childTnLst>
                                </p:cTn>
                              </p:par>
                            </p:childTnLst>
                          </p:cTn>
                        </p:par>
                        <p:par>
                          <p:cTn id="40" fill="hold">
                            <p:stCondLst>
                              <p:cond delay="22500"/>
                            </p:stCondLst>
                            <p:childTnLst>
                              <p:par>
                                <p:cTn id="41" presetID="22" presetClass="entr" presetSubtype="2" fill="hold" nodeType="afterEffect">
                                  <p:stCondLst>
                                    <p:cond delay="500"/>
                                  </p:stCondLst>
                                  <p:childTnLst>
                                    <p:set>
                                      <p:cBhvr>
                                        <p:cTn id="42" dur="1" fill="hold">
                                          <p:stCondLst>
                                            <p:cond delay="0"/>
                                          </p:stCondLst>
                                        </p:cTn>
                                        <p:tgtEl>
                                          <p:spTgt spid="161"/>
                                        </p:tgtEl>
                                        <p:attrNameLst>
                                          <p:attrName>style.visibility</p:attrName>
                                        </p:attrNameLst>
                                      </p:cBhvr>
                                      <p:to>
                                        <p:strVal val="visible"/>
                                      </p:to>
                                    </p:set>
                                    <p:animEffect transition="in" filter="wipe(right)">
                                      <p:cBhvr>
                                        <p:cTn id="43" dur="2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6675238" y="836712"/>
            <a:ext cx="5516761" cy="60212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74703" y="352343"/>
            <a:ext cx="7124672" cy="429320"/>
          </a:xfrm>
        </p:spPr>
        <p:txBody>
          <a:bodyPr/>
          <a:lstStyle/>
          <a:p>
            <a:r>
              <a:rPr lang="en-US" altLang="zh-CN" dirty="0" smtClean="0"/>
              <a:t>3.  </a:t>
            </a:r>
            <a:r>
              <a:rPr lang="zh-CN" altLang="en-US" dirty="0" smtClean="0"/>
              <a:t>内容分发网络</a:t>
            </a:r>
            <a:r>
              <a:rPr lang="en-US" altLang="zh-CN" dirty="0" smtClean="0"/>
              <a:t>CDN(Content </a:t>
            </a:r>
            <a:r>
              <a:rPr lang="en-US" altLang="zh-CN" dirty="0"/>
              <a:t>Distribution Network)</a:t>
            </a:r>
            <a:endParaRPr lang="zh-CN" altLang="en-US" dirty="0"/>
          </a:p>
        </p:txBody>
      </p:sp>
      <p:sp>
        <p:nvSpPr>
          <p:cNvPr id="57"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58" name="Rectangle 3"/>
          <p:cNvSpPr txBox="1">
            <a:spLocks noChangeArrowheads="1"/>
          </p:cNvSpPr>
          <p:nvPr/>
        </p:nvSpPr>
        <p:spPr bwMode="auto">
          <a:xfrm>
            <a:off x="470011" y="1116403"/>
            <a:ext cx="5877828" cy="51845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just">
              <a:lnSpc>
                <a:spcPct val="150000"/>
              </a:lnSpc>
            </a:pPr>
            <a:r>
              <a:rPr lang="zh-CN" altLang="en-US" sz="2000" dirty="0">
                <a:solidFill>
                  <a:schemeClr val="tx1">
                    <a:lumMod val="65000"/>
                    <a:lumOff val="35000"/>
                  </a:schemeClr>
                </a:solidFill>
              </a:rPr>
              <a:t>将大量流式存储视频流按需传送到世界各地的大量用户是个巨大的挑战：</a:t>
            </a:r>
          </a:p>
          <a:p>
            <a:pPr lvl="1" algn="just">
              <a:lnSpc>
                <a:spcPct val="150000"/>
              </a:lnSpc>
            </a:pPr>
            <a:r>
              <a:rPr lang="zh-CN" altLang="en-US" sz="2000" dirty="0">
                <a:solidFill>
                  <a:srgbClr val="0070C0"/>
                </a:solidFill>
                <a:latin typeface="+mn-lt"/>
                <a:ea typeface="+mn-ea"/>
              </a:rPr>
              <a:t>用户可能远离服务器，会产生较大的时延和丢包率</a:t>
            </a:r>
          </a:p>
          <a:p>
            <a:pPr lvl="1" algn="just">
              <a:lnSpc>
                <a:spcPct val="150000"/>
              </a:lnSpc>
            </a:pPr>
            <a:r>
              <a:rPr lang="zh-CN" altLang="en-US" sz="2000" dirty="0">
                <a:solidFill>
                  <a:srgbClr val="0070C0"/>
                </a:solidFill>
                <a:latin typeface="+mn-lt"/>
                <a:ea typeface="+mn-ea"/>
              </a:rPr>
              <a:t>对于热播视频，大量用户的重复下载势必会消耗大量的带宽，造成服务器周边网络的严重拥塞</a:t>
            </a:r>
          </a:p>
          <a:p>
            <a:pPr algn="just">
              <a:lnSpc>
                <a:spcPct val="150000"/>
              </a:lnSpc>
            </a:pPr>
            <a:r>
              <a:rPr lang="en-US" altLang="zh-CN" sz="2000" dirty="0">
                <a:solidFill>
                  <a:schemeClr val="tx1">
                    <a:lumMod val="65000"/>
                    <a:lumOff val="35000"/>
                  </a:schemeClr>
                </a:solidFill>
              </a:rPr>
              <a:t>CDN</a:t>
            </a:r>
            <a:r>
              <a:rPr lang="zh-CN" altLang="en-US" sz="2000" dirty="0">
                <a:solidFill>
                  <a:schemeClr val="tx1">
                    <a:lumMod val="65000"/>
                    <a:lumOff val="35000"/>
                  </a:schemeClr>
                </a:solidFill>
              </a:rPr>
              <a:t>提前将多媒体数据直接</a:t>
            </a:r>
            <a:r>
              <a:rPr lang="zh-CN" altLang="en-US" sz="2000" dirty="0">
                <a:solidFill>
                  <a:srgbClr val="FF0000"/>
                </a:solidFill>
              </a:rPr>
              <a:t>推送</a:t>
            </a:r>
            <a:r>
              <a:rPr lang="zh-CN" altLang="en-US" sz="2000" dirty="0">
                <a:solidFill>
                  <a:schemeClr val="tx1">
                    <a:lumMod val="65000"/>
                    <a:lumOff val="35000"/>
                  </a:schemeClr>
                </a:solidFill>
              </a:rPr>
              <a:t>到靠近用户的多个冗余服务器上，使用户能从最靠近自己的服务器上获取数据，</a:t>
            </a:r>
            <a:r>
              <a:rPr lang="zh-CN" altLang="en-US" sz="2000" dirty="0">
                <a:solidFill>
                  <a:srgbClr val="FF0000"/>
                </a:solidFill>
              </a:rPr>
              <a:t>避免大量重复数据的远程传输</a:t>
            </a:r>
            <a:r>
              <a:rPr lang="zh-CN" altLang="en-US" sz="2000" dirty="0">
                <a:solidFill>
                  <a:schemeClr val="tx1">
                    <a:lumMod val="65000"/>
                    <a:lumOff val="35000"/>
                  </a:schemeClr>
                </a:solidFill>
              </a:rPr>
              <a:t>，大大减小了整个系统的传输时延和网络流量</a:t>
            </a:r>
            <a:r>
              <a:rPr lang="zh-CN" altLang="en-US" sz="2000" dirty="0"/>
              <a:t>。</a:t>
            </a:r>
          </a:p>
        </p:txBody>
      </p:sp>
      <p:sp>
        <p:nvSpPr>
          <p:cNvPr id="5" name="Text Box 516"/>
          <p:cNvSpPr txBox="1">
            <a:spLocks noChangeArrowheads="1"/>
          </p:cNvSpPr>
          <p:nvPr/>
        </p:nvSpPr>
        <p:spPr bwMode="auto">
          <a:xfrm>
            <a:off x="6851615" y="2564755"/>
            <a:ext cx="12105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defTabSz="914423" eaLnBrk="1" fontAlgn="auto" hangingPunct="1">
              <a:spcBef>
                <a:spcPts val="0"/>
              </a:spcBef>
              <a:spcAft>
                <a:spcPts val="0"/>
              </a:spcAft>
              <a:defRPr/>
            </a:pPr>
            <a:r>
              <a:rPr lang="zh-CN" altLang="en-US" sz="1600" kern="0">
                <a:solidFill>
                  <a:schemeClr val="tx1">
                    <a:lumMod val="65000"/>
                    <a:lumOff val="35000"/>
                  </a:schemeClr>
                </a:solidFill>
                <a:latin typeface="+mn-lt"/>
                <a:ea typeface="+mn-ea"/>
              </a:rPr>
              <a:t>位于北美的</a:t>
            </a:r>
            <a:endParaRPr lang="en-US" altLang="zh-CN" sz="1600" kern="0">
              <a:solidFill>
                <a:schemeClr val="tx1">
                  <a:lumMod val="65000"/>
                  <a:lumOff val="35000"/>
                </a:schemeClr>
              </a:solidFill>
              <a:latin typeface="+mn-lt"/>
              <a:ea typeface="+mn-ea"/>
            </a:endParaRPr>
          </a:p>
          <a:p>
            <a:pPr algn="ctr" defTabSz="914423" eaLnBrk="1" fontAlgn="auto" hangingPunct="1">
              <a:spcBef>
                <a:spcPts val="0"/>
              </a:spcBef>
              <a:spcAft>
                <a:spcPts val="0"/>
              </a:spcAft>
              <a:defRPr/>
            </a:pPr>
            <a:r>
              <a:rPr lang="zh-CN" altLang="en-US" sz="1600" kern="0">
                <a:solidFill>
                  <a:schemeClr val="tx1">
                    <a:lumMod val="65000"/>
                    <a:lumOff val="35000"/>
                  </a:schemeClr>
                </a:solidFill>
                <a:latin typeface="+mn-lt"/>
                <a:ea typeface="+mn-ea"/>
              </a:rPr>
              <a:t>原始服务器</a:t>
            </a:r>
          </a:p>
        </p:txBody>
      </p:sp>
      <p:sp>
        <p:nvSpPr>
          <p:cNvPr id="6" name="Text Box 694"/>
          <p:cNvSpPr txBox="1">
            <a:spLocks noChangeArrowheads="1"/>
          </p:cNvSpPr>
          <p:nvPr/>
        </p:nvSpPr>
        <p:spPr bwMode="auto">
          <a:xfrm rot="678034">
            <a:off x="8633981" y="4318732"/>
            <a:ext cx="8002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defTabSz="914423" eaLnBrk="1" fontAlgn="auto" hangingPunct="1">
              <a:spcBef>
                <a:spcPts val="0"/>
              </a:spcBef>
              <a:spcAft>
                <a:spcPts val="0"/>
              </a:spcAft>
              <a:defRPr/>
            </a:pPr>
            <a:r>
              <a:rPr lang="zh-CN" altLang="en-US" sz="1600" kern="0">
                <a:solidFill>
                  <a:schemeClr val="tx1">
                    <a:lumMod val="65000"/>
                    <a:lumOff val="35000"/>
                  </a:schemeClr>
                </a:solidFill>
                <a:latin typeface="+mn-lt"/>
                <a:ea typeface="+mn-ea"/>
              </a:rPr>
              <a:t>重定向</a:t>
            </a:r>
          </a:p>
        </p:txBody>
      </p:sp>
      <p:sp>
        <p:nvSpPr>
          <p:cNvPr id="7" name="Text Box 724"/>
          <p:cNvSpPr txBox="1">
            <a:spLocks noChangeArrowheads="1"/>
          </p:cNvSpPr>
          <p:nvPr/>
        </p:nvSpPr>
        <p:spPr bwMode="auto">
          <a:xfrm>
            <a:off x="8062285" y="1791641"/>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defTabSz="914423" eaLnBrk="1" fontAlgn="auto" hangingPunct="1">
              <a:spcBef>
                <a:spcPts val="0"/>
              </a:spcBef>
              <a:spcAft>
                <a:spcPts val="0"/>
              </a:spcAft>
              <a:defRPr/>
            </a:pPr>
            <a:r>
              <a:rPr lang="zh-CN" altLang="en-US" sz="1600" kern="0">
                <a:solidFill>
                  <a:schemeClr val="tx1">
                    <a:lumMod val="65000"/>
                    <a:lumOff val="35000"/>
                  </a:schemeClr>
                </a:solidFill>
                <a:latin typeface="+mn-lt"/>
                <a:ea typeface="+mn-ea"/>
              </a:rPr>
              <a:t>内容分发</a:t>
            </a:r>
          </a:p>
        </p:txBody>
      </p:sp>
      <p:sp>
        <p:nvSpPr>
          <p:cNvPr id="38" name="Line 766"/>
          <p:cNvSpPr>
            <a:spLocks noChangeShapeType="1"/>
          </p:cNvSpPr>
          <p:nvPr/>
        </p:nvSpPr>
        <p:spPr bwMode="auto">
          <a:xfrm flipV="1">
            <a:off x="9488117" y="2720329"/>
            <a:ext cx="428625" cy="285750"/>
          </a:xfrm>
          <a:prstGeom prst="line">
            <a:avLst/>
          </a:prstGeom>
          <a:noFill/>
          <a:ln w="5715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pPr defTabSz="914423" fontAlgn="auto">
              <a:spcBef>
                <a:spcPts val="0"/>
              </a:spcBef>
              <a:spcAft>
                <a:spcPts val="0"/>
              </a:spcAft>
              <a:defRPr/>
            </a:pPr>
            <a:endParaRPr lang="zh-CN" altLang="en-US" sz="1800" kern="0">
              <a:solidFill>
                <a:schemeClr val="tx1">
                  <a:lumMod val="65000"/>
                  <a:lumOff val="35000"/>
                </a:schemeClr>
              </a:solidFill>
              <a:latin typeface="+mn-lt"/>
              <a:ea typeface="+mn-ea"/>
            </a:endParaRPr>
          </a:p>
        </p:txBody>
      </p:sp>
      <p:sp>
        <p:nvSpPr>
          <p:cNvPr id="43" name="Line 764"/>
          <p:cNvSpPr>
            <a:spLocks noChangeShapeType="1"/>
          </p:cNvSpPr>
          <p:nvPr/>
        </p:nvSpPr>
        <p:spPr bwMode="auto">
          <a:xfrm rot="16200000">
            <a:off x="9702428" y="3291830"/>
            <a:ext cx="0" cy="428625"/>
          </a:xfrm>
          <a:prstGeom prst="line">
            <a:avLst/>
          </a:prstGeom>
          <a:noFill/>
          <a:ln w="5715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pPr defTabSz="914423" fontAlgn="auto">
              <a:spcBef>
                <a:spcPts val="0"/>
              </a:spcBef>
              <a:spcAft>
                <a:spcPts val="0"/>
              </a:spcAft>
              <a:defRPr/>
            </a:pPr>
            <a:endParaRPr lang="zh-CN" altLang="en-US" sz="1800" kern="0">
              <a:solidFill>
                <a:schemeClr val="tx1">
                  <a:lumMod val="65000"/>
                  <a:lumOff val="35000"/>
                </a:schemeClr>
              </a:solidFill>
              <a:latin typeface="+mn-lt"/>
              <a:ea typeface="+mn-ea"/>
            </a:endParaRPr>
          </a:p>
        </p:txBody>
      </p:sp>
      <p:sp>
        <p:nvSpPr>
          <p:cNvPr id="44" name="Line 766"/>
          <p:cNvSpPr>
            <a:spLocks noChangeShapeType="1"/>
          </p:cNvSpPr>
          <p:nvPr/>
        </p:nvSpPr>
        <p:spPr bwMode="auto">
          <a:xfrm>
            <a:off x="9488117" y="4077641"/>
            <a:ext cx="428625" cy="285750"/>
          </a:xfrm>
          <a:prstGeom prst="line">
            <a:avLst/>
          </a:prstGeom>
          <a:noFill/>
          <a:ln w="5715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pPr defTabSz="914423" fontAlgn="auto">
              <a:spcBef>
                <a:spcPts val="0"/>
              </a:spcBef>
              <a:spcAft>
                <a:spcPts val="0"/>
              </a:spcAft>
              <a:defRPr/>
            </a:pPr>
            <a:endParaRPr lang="zh-CN" altLang="en-US" sz="1800" kern="0">
              <a:solidFill>
                <a:schemeClr val="tx1">
                  <a:lumMod val="65000"/>
                  <a:lumOff val="35000"/>
                </a:schemeClr>
              </a:solidFill>
              <a:latin typeface="+mn-lt"/>
              <a:ea typeface="+mn-ea"/>
            </a:endParaRPr>
          </a:p>
        </p:txBody>
      </p:sp>
      <p:sp>
        <p:nvSpPr>
          <p:cNvPr id="45" name="Line 764"/>
          <p:cNvSpPr>
            <a:spLocks noChangeShapeType="1"/>
          </p:cNvSpPr>
          <p:nvPr/>
        </p:nvSpPr>
        <p:spPr bwMode="auto">
          <a:xfrm rot="16200000">
            <a:off x="8122866" y="3291830"/>
            <a:ext cx="0" cy="428625"/>
          </a:xfrm>
          <a:prstGeom prst="line">
            <a:avLst/>
          </a:prstGeom>
          <a:noFill/>
          <a:ln w="5715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pPr defTabSz="914423" fontAlgn="auto">
              <a:spcBef>
                <a:spcPts val="0"/>
              </a:spcBef>
              <a:spcAft>
                <a:spcPts val="0"/>
              </a:spcAft>
              <a:defRPr/>
            </a:pPr>
            <a:endParaRPr lang="zh-CN" altLang="en-US" sz="1800" kern="0">
              <a:solidFill>
                <a:schemeClr val="tx1">
                  <a:lumMod val="65000"/>
                  <a:lumOff val="35000"/>
                </a:schemeClr>
              </a:solidFill>
              <a:latin typeface="+mn-lt"/>
              <a:ea typeface="+mn-ea"/>
            </a:endParaRPr>
          </a:p>
        </p:txBody>
      </p:sp>
      <p:sp>
        <p:nvSpPr>
          <p:cNvPr id="46" name="Text Box 516"/>
          <p:cNvSpPr txBox="1">
            <a:spLocks noChangeArrowheads="1"/>
          </p:cNvSpPr>
          <p:nvPr/>
        </p:nvSpPr>
        <p:spPr bwMode="auto">
          <a:xfrm>
            <a:off x="8414709" y="2577455"/>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defTabSz="914423" eaLnBrk="1" fontAlgn="auto" hangingPunct="1">
              <a:spcBef>
                <a:spcPts val="0"/>
              </a:spcBef>
              <a:spcAft>
                <a:spcPts val="0"/>
              </a:spcAft>
              <a:defRPr/>
            </a:pPr>
            <a:r>
              <a:rPr lang="en-US" altLang="zh-CN" sz="1600" kern="0">
                <a:solidFill>
                  <a:schemeClr val="tx1">
                    <a:lumMod val="65000"/>
                    <a:lumOff val="35000"/>
                  </a:schemeClr>
                </a:solidFill>
                <a:latin typeface="+mn-lt"/>
                <a:ea typeface="+mn-ea"/>
              </a:rPr>
              <a:t>CDN</a:t>
            </a:r>
          </a:p>
          <a:p>
            <a:pPr algn="ctr" defTabSz="914423" eaLnBrk="1" fontAlgn="auto" hangingPunct="1">
              <a:spcBef>
                <a:spcPts val="0"/>
              </a:spcBef>
              <a:spcAft>
                <a:spcPts val="0"/>
              </a:spcAft>
              <a:defRPr/>
            </a:pPr>
            <a:r>
              <a:rPr lang="zh-CN" altLang="en-US" sz="1600" kern="0">
                <a:solidFill>
                  <a:schemeClr val="tx1">
                    <a:lumMod val="65000"/>
                    <a:lumOff val="35000"/>
                  </a:schemeClr>
                </a:solidFill>
                <a:latin typeface="+mn-lt"/>
                <a:ea typeface="+mn-ea"/>
              </a:rPr>
              <a:t>分发结点</a:t>
            </a:r>
          </a:p>
        </p:txBody>
      </p:sp>
      <p:sp>
        <p:nvSpPr>
          <p:cNvPr id="47" name="Text Box 516"/>
          <p:cNvSpPr txBox="1">
            <a:spLocks noChangeArrowheads="1"/>
          </p:cNvSpPr>
          <p:nvPr/>
        </p:nvSpPr>
        <p:spPr bwMode="auto">
          <a:xfrm>
            <a:off x="10547862" y="2148830"/>
            <a:ext cx="12618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defTabSz="914423" eaLnBrk="1" fontAlgn="auto" hangingPunct="1">
              <a:spcBef>
                <a:spcPts val="0"/>
              </a:spcBef>
              <a:spcAft>
                <a:spcPts val="0"/>
              </a:spcAft>
              <a:defRPr/>
            </a:pPr>
            <a:r>
              <a:rPr lang="zh-CN" altLang="en-US" sz="1600" kern="0">
                <a:solidFill>
                  <a:schemeClr val="tx1">
                    <a:lumMod val="65000"/>
                    <a:lumOff val="35000"/>
                  </a:schemeClr>
                </a:solidFill>
                <a:latin typeface="+mn-lt"/>
                <a:ea typeface="+mn-ea"/>
              </a:rPr>
              <a:t>位于欧洲的</a:t>
            </a:r>
            <a:endParaRPr lang="en-US" altLang="zh-CN" sz="1600" kern="0">
              <a:solidFill>
                <a:schemeClr val="tx1">
                  <a:lumMod val="65000"/>
                  <a:lumOff val="35000"/>
                </a:schemeClr>
              </a:solidFill>
              <a:latin typeface="+mn-lt"/>
              <a:ea typeface="+mn-ea"/>
            </a:endParaRPr>
          </a:p>
          <a:p>
            <a:pPr algn="ctr" defTabSz="914423" eaLnBrk="1" fontAlgn="auto" hangingPunct="1">
              <a:spcBef>
                <a:spcPts val="0"/>
              </a:spcBef>
              <a:spcAft>
                <a:spcPts val="0"/>
              </a:spcAft>
              <a:defRPr/>
            </a:pPr>
            <a:r>
              <a:rPr lang="en-US" altLang="zh-CN" sz="1600" kern="0">
                <a:solidFill>
                  <a:schemeClr val="tx1">
                    <a:lumMod val="65000"/>
                    <a:lumOff val="35000"/>
                  </a:schemeClr>
                </a:solidFill>
                <a:latin typeface="+mn-lt"/>
                <a:ea typeface="+mn-ea"/>
              </a:rPr>
              <a:t>CDN</a:t>
            </a:r>
            <a:r>
              <a:rPr lang="zh-CN" altLang="en-US" sz="1600" kern="0">
                <a:solidFill>
                  <a:schemeClr val="tx1">
                    <a:lumMod val="65000"/>
                    <a:lumOff val="35000"/>
                  </a:schemeClr>
                </a:solidFill>
                <a:latin typeface="+mn-lt"/>
                <a:ea typeface="+mn-ea"/>
              </a:rPr>
              <a:t>服务器</a:t>
            </a:r>
          </a:p>
        </p:txBody>
      </p:sp>
      <p:sp>
        <p:nvSpPr>
          <p:cNvPr id="48" name="Text Box 516"/>
          <p:cNvSpPr txBox="1">
            <a:spLocks noChangeArrowheads="1"/>
          </p:cNvSpPr>
          <p:nvPr/>
        </p:nvSpPr>
        <p:spPr bwMode="auto">
          <a:xfrm>
            <a:off x="10547862" y="3207692"/>
            <a:ext cx="12618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defTabSz="914423" eaLnBrk="1" fontAlgn="auto" hangingPunct="1">
              <a:spcBef>
                <a:spcPts val="0"/>
              </a:spcBef>
              <a:spcAft>
                <a:spcPts val="0"/>
              </a:spcAft>
              <a:defRPr/>
            </a:pPr>
            <a:r>
              <a:rPr lang="zh-CN" altLang="en-US" sz="1600" kern="0">
                <a:solidFill>
                  <a:schemeClr val="tx1">
                    <a:lumMod val="65000"/>
                    <a:lumOff val="35000"/>
                  </a:schemeClr>
                </a:solidFill>
                <a:latin typeface="+mn-lt"/>
                <a:ea typeface="+mn-ea"/>
              </a:rPr>
              <a:t>位于南美的</a:t>
            </a:r>
            <a:endParaRPr lang="en-US" altLang="zh-CN" sz="1600" kern="0">
              <a:solidFill>
                <a:schemeClr val="tx1">
                  <a:lumMod val="65000"/>
                  <a:lumOff val="35000"/>
                </a:schemeClr>
              </a:solidFill>
              <a:latin typeface="+mn-lt"/>
              <a:ea typeface="+mn-ea"/>
            </a:endParaRPr>
          </a:p>
          <a:p>
            <a:pPr algn="ctr" defTabSz="914423" eaLnBrk="1" fontAlgn="auto" hangingPunct="1">
              <a:spcBef>
                <a:spcPts val="0"/>
              </a:spcBef>
              <a:spcAft>
                <a:spcPts val="0"/>
              </a:spcAft>
              <a:defRPr/>
            </a:pPr>
            <a:r>
              <a:rPr lang="en-US" altLang="zh-CN" sz="1600" kern="0">
                <a:solidFill>
                  <a:schemeClr val="tx1">
                    <a:lumMod val="65000"/>
                    <a:lumOff val="35000"/>
                  </a:schemeClr>
                </a:solidFill>
                <a:latin typeface="+mn-lt"/>
                <a:ea typeface="+mn-ea"/>
              </a:rPr>
              <a:t>CDN</a:t>
            </a:r>
            <a:r>
              <a:rPr lang="zh-CN" altLang="en-US" sz="1600" kern="0">
                <a:solidFill>
                  <a:schemeClr val="tx1">
                    <a:lumMod val="65000"/>
                    <a:lumOff val="35000"/>
                  </a:schemeClr>
                </a:solidFill>
                <a:latin typeface="+mn-lt"/>
                <a:ea typeface="+mn-ea"/>
              </a:rPr>
              <a:t>服务器</a:t>
            </a:r>
          </a:p>
        </p:txBody>
      </p:sp>
      <p:sp>
        <p:nvSpPr>
          <p:cNvPr id="49" name="Text Box 516"/>
          <p:cNvSpPr txBox="1">
            <a:spLocks noChangeArrowheads="1"/>
          </p:cNvSpPr>
          <p:nvPr/>
        </p:nvSpPr>
        <p:spPr bwMode="auto">
          <a:xfrm>
            <a:off x="10547862" y="4220517"/>
            <a:ext cx="12618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defTabSz="914423" eaLnBrk="1" fontAlgn="auto" hangingPunct="1">
              <a:spcBef>
                <a:spcPts val="0"/>
              </a:spcBef>
              <a:spcAft>
                <a:spcPts val="0"/>
              </a:spcAft>
              <a:defRPr/>
            </a:pPr>
            <a:r>
              <a:rPr lang="zh-CN" altLang="en-US" sz="1600" kern="0">
                <a:solidFill>
                  <a:schemeClr val="tx1">
                    <a:lumMod val="65000"/>
                    <a:lumOff val="35000"/>
                  </a:schemeClr>
                </a:solidFill>
                <a:latin typeface="+mn-lt"/>
                <a:ea typeface="+mn-ea"/>
              </a:rPr>
              <a:t>位于亚洲的</a:t>
            </a:r>
            <a:endParaRPr lang="en-US" altLang="zh-CN" sz="1600" kern="0">
              <a:solidFill>
                <a:schemeClr val="tx1">
                  <a:lumMod val="65000"/>
                  <a:lumOff val="35000"/>
                </a:schemeClr>
              </a:solidFill>
              <a:latin typeface="+mn-lt"/>
              <a:ea typeface="+mn-ea"/>
            </a:endParaRPr>
          </a:p>
          <a:p>
            <a:pPr algn="ctr" defTabSz="914423" eaLnBrk="1" fontAlgn="auto" hangingPunct="1">
              <a:spcBef>
                <a:spcPts val="0"/>
              </a:spcBef>
              <a:spcAft>
                <a:spcPts val="0"/>
              </a:spcAft>
              <a:defRPr/>
            </a:pPr>
            <a:r>
              <a:rPr lang="en-US" altLang="zh-CN" sz="1600" kern="0">
                <a:solidFill>
                  <a:schemeClr val="tx1">
                    <a:lumMod val="65000"/>
                    <a:lumOff val="35000"/>
                  </a:schemeClr>
                </a:solidFill>
                <a:latin typeface="+mn-lt"/>
                <a:ea typeface="+mn-ea"/>
              </a:rPr>
              <a:t>CDN</a:t>
            </a:r>
            <a:r>
              <a:rPr lang="zh-CN" altLang="en-US" sz="1600" kern="0">
                <a:solidFill>
                  <a:schemeClr val="tx1">
                    <a:lumMod val="65000"/>
                    <a:lumOff val="35000"/>
                  </a:schemeClr>
                </a:solidFill>
                <a:latin typeface="+mn-lt"/>
                <a:ea typeface="+mn-ea"/>
              </a:rPr>
              <a:t>服务器</a:t>
            </a:r>
          </a:p>
        </p:txBody>
      </p:sp>
      <p:sp>
        <p:nvSpPr>
          <p:cNvPr id="50" name="Text Box 516"/>
          <p:cNvSpPr txBox="1">
            <a:spLocks noChangeArrowheads="1"/>
          </p:cNvSpPr>
          <p:nvPr/>
        </p:nvSpPr>
        <p:spPr bwMode="auto">
          <a:xfrm>
            <a:off x="8444791" y="5962425"/>
            <a:ext cx="16209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defTabSz="914423" eaLnBrk="1" fontAlgn="auto" hangingPunct="1">
              <a:spcBef>
                <a:spcPts val="0"/>
              </a:spcBef>
              <a:spcAft>
                <a:spcPts val="0"/>
              </a:spcAft>
              <a:defRPr/>
            </a:pPr>
            <a:r>
              <a:rPr lang="zh-CN" altLang="en-US" sz="1600" kern="0" dirty="0">
                <a:solidFill>
                  <a:schemeClr val="tx1">
                    <a:lumMod val="65000"/>
                    <a:lumOff val="35000"/>
                  </a:schemeClr>
                </a:solidFill>
                <a:latin typeface="+mn-lt"/>
                <a:ea typeface="+mn-ea"/>
              </a:rPr>
              <a:t>位于中国的用户</a:t>
            </a:r>
          </a:p>
        </p:txBody>
      </p:sp>
      <p:cxnSp>
        <p:nvCxnSpPr>
          <p:cNvPr id="51" name="直接箭头连接符 297"/>
          <p:cNvCxnSpPr>
            <a:cxnSpLocks noChangeShapeType="1"/>
          </p:cNvCxnSpPr>
          <p:nvPr/>
        </p:nvCxnSpPr>
        <p:spPr bwMode="auto">
          <a:xfrm rot="16200000" flipV="1">
            <a:off x="7633916" y="3934768"/>
            <a:ext cx="1285875" cy="1285875"/>
          </a:xfrm>
          <a:prstGeom prst="straightConnector1">
            <a:avLst/>
          </a:prstGeom>
          <a:noFill/>
          <a:ln w="952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52" name="直接箭头连接符 299"/>
          <p:cNvCxnSpPr>
            <a:cxnSpLocks noChangeShapeType="1"/>
          </p:cNvCxnSpPr>
          <p:nvPr/>
        </p:nvCxnSpPr>
        <p:spPr bwMode="auto">
          <a:xfrm rot="5400000" flipH="1" flipV="1">
            <a:off x="9562730" y="4792018"/>
            <a:ext cx="428625" cy="428625"/>
          </a:xfrm>
          <a:prstGeom prst="straightConnector1">
            <a:avLst/>
          </a:prstGeom>
          <a:noFill/>
          <a:ln w="9525" algn="ctr">
            <a:solidFill>
              <a:srgbClr val="002060"/>
            </a:solidFill>
            <a:round/>
            <a:headEnd/>
            <a:tailEnd type="arrow" w="med" len="med"/>
          </a:ln>
          <a:extLst>
            <a:ext uri="{909E8E84-426E-40DD-AFC4-6F175D3DCCD1}">
              <a14:hiddenFill xmlns:a14="http://schemas.microsoft.com/office/drawing/2010/main">
                <a:noFill/>
              </a14:hiddenFill>
            </a:ext>
          </a:extLst>
        </p:spPr>
      </p:cxnSp>
      <p:sp>
        <p:nvSpPr>
          <p:cNvPr id="53" name="弧形 52"/>
          <p:cNvSpPr/>
          <p:nvPr/>
        </p:nvSpPr>
        <p:spPr bwMode="auto">
          <a:xfrm>
            <a:off x="6502028" y="4577705"/>
            <a:ext cx="3643312" cy="1571625"/>
          </a:xfrm>
          <a:prstGeom prst="arc">
            <a:avLst>
              <a:gd name="adj1" fmla="val 16200000"/>
              <a:gd name="adj2" fmla="val 20653532"/>
            </a:avLst>
          </a:prstGeom>
          <a:noFill/>
          <a:ln w="9525" cap="flat" cmpd="sng" algn="ctr">
            <a:solidFill>
              <a:srgbClr val="002060"/>
            </a:solidFill>
            <a:prstDash val="dash"/>
            <a:round/>
            <a:headEnd type="none" w="med" len="med"/>
            <a:tailEnd type="triangle" w="med" len="med"/>
          </a:ln>
          <a:effectLst/>
        </p:spPr>
        <p:txBody>
          <a:bodyPr/>
          <a:lstStyle/>
          <a:p>
            <a:pPr defTabSz="914423" fontAlgn="auto">
              <a:spcBef>
                <a:spcPts val="0"/>
              </a:spcBef>
              <a:spcAft>
                <a:spcPts val="0"/>
              </a:spcAft>
              <a:defRPr/>
            </a:pPr>
            <a:endParaRPr lang="zh-CN" altLang="en-US" sz="1800" kern="0">
              <a:solidFill>
                <a:sysClr val="windowText" lastClr="000000"/>
              </a:solidFill>
              <a:latin typeface="+mn-ea"/>
              <a:ea typeface="+mn-ea"/>
            </a:endParaRPr>
          </a:p>
        </p:txBody>
      </p:sp>
      <p:cxnSp>
        <p:nvCxnSpPr>
          <p:cNvPr id="54" name="直接连接符 302"/>
          <p:cNvCxnSpPr>
            <a:cxnSpLocks noChangeShapeType="1"/>
          </p:cNvCxnSpPr>
          <p:nvPr/>
        </p:nvCxnSpPr>
        <p:spPr bwMode="auto">
          <a:xfrm rot="5400000">
            <a:off x="7633916" y="2577455"/>
            <a:ext cx="1285875" cy="285750"/>
          </a:xfrm>
          <a:prstGeom prst="line">
            <a:avLst/>
          </a:prstGeom>
          <a:noFill/>
          <a:ln w="9525" algn="ctr">
            <a:solidFill>
              <a:srgbClr val="002060"/>
            </a:solidFill>
            <a:round/>
            <a:headEnd/>
            <a:tailEnd/>
          </a:ln>
          <a:extLst>
            <a:ext uri="{909E8E84-426E-40DD-AFC4-6F175D3DCCD1}">
              <a14:hiddenFill xmlns:a14="http://schemas.microsoft.com/office/drawing/2010/main">
                <a:noFill/>
              </a14:hiddenFill>
            </a:ext>
          </a:extLst>
        </p:spPr>
      </p:cxnSp>
      <p:cxnSp>
        <p:nvCxnSpPr>
          <p:cNvPr id="55" name="直接连接符 304"/>
          <p:cNvCxnSpPr>
            <a:cxnSpLocks noChangeShapeType="1"/>
          </p:cNvCxnSpPr>
          <p:nvPr/>
        </p:nvCxnSpPr>
        <p:spPr bwMode="auto">
          <a:xfrm>
            <a:off x="8776915" y="2077392"/>
            <a:ext cx="857250" cy="714375"/>
          </a:xfrm>
          <a:prstGeom prst="line">
            <a:avLst/>
          </a:prstGeom>
          <a:noFill/>
          <a:ln w="9525" algn="ctr">
            <a:solidFill>
              <a:srgbClr val="002060"/>
            </a:solidFill>
            <a:round/>
            <a:headEnd/>
            <a:tailEnd/>
          </a:ln>
          <a:extLst>
            <a:ext uri="{909E8E84-426E-40DD-AFC4-6F175D3DCCD1}">
              <a14:hiddenFill xmlns:a14="http://schemas.microsoft.com/office/drawing/2010/main">
                <a:noFill/>
              </a14:hiddenFill>
            </a:ext>
          </a:extLst>
        </p:spPr>
      </p:cxnSp>
      <p:grpSp>
        <p:nvGrpSpPr>
          <p:cNvPr id="59" name="组合 58"/>
          <p:cNvGrpSpPr/>
          <p:nvPr/>
        </p:nvGrpSpPr>
        <p:grpSpPr>
          <a:xfrm>
            <a:off x="8822697" y="5331448"/>
            <a:ext cx="921752" cy="585461"/>
            <a:chOff x="5173662" y="745331"/>
            <a:chExt cx="1679575" cy="1066800"/>
          </a:xfrm>
        </p:grpSpPr>
        <p:sp>
          <p:nvSpPr>
            <p:cNvPr id="6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6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6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6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7994" y="3117959"/>
            <a:ext cx="493611" cy="816808"/>
          </a:xfrm>
          <a:prstGeom prst="rect">
            <a:avLst/>
          </a:prstGeom>
        </p:spPr>
      </p:pic>
      <p:pic>
        <p:nvPicPr>
          <p:cNvPr id="64" name="图片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4994" y="3117959"/>
            <a:ext cx="493611" cy="816808"/>
          </a:xfrm>
          <a:prstGeom prst="rect">
            <a:avLst/>
          </a:prstGeom>
        </p:spPr>
      </p:pic>
      <p:pic>
        <p:nvPicPr>
          <p:cNvPr id="65" name="图片 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094" y="3117959"/>
            <a:ext cx="493611" cy="816808"/>
          </a:xfrm>
          <a:prstGeom prst="rect">
            <a:avLst/>
          </a:prstGeom>
        </p:spPr>
      </p:pic>
      <p:pic>
        <p:nvPicPr>
          <p:cNvPr id="66" name="图片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094" y="2051159"/>
            <a:ext cx="493611" cy="816808"/>
          </a:xfrm>
          <a:prstGeom prst="rect">
            <a:avLst/>
          </a:prstGeom>
        </p:spPr>
      </p:pic>
      <p:pic>
        <p:nvPicPr>
          <p:cNvPr id="67" name="图片 6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094" y="4121259"/>
            <a:ext cx="493611" cy="816808"/>
          </a:xfrm>
          <a:prstGeom prst="rect">
            <a:avLst/>
          </a:prstGeom>
        </p:spPr>
      </p:pic>
    </p:spTree>
    <p:extLst>
      <p:ext uri="{BB962C8B-B14F-4D97-AF65-F5344CB8AC3E}">
        <p14:creationId xmlns:p14="http://schemas.microsoft.com/office/powerpoint/2010/main" val="97283020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DNS</a:t>
            </a:r>
            <a:r>
              <a:rPr lang="zh-CN" altLang="en-US" dirty="0" smtClean="0"/>
              <a:t>实现用户请求重定向</a:t>
            </a:r>
            <a:endParaRPr lang="zh-CN" altLang="en-US" sz="4000" dirty="0"/>
          </a:p>
        </p:txBody>
      </p:sp>
      <p:sp>
        <p:nvSpPr>
          <p:cNvPr id="57"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 name="Rectangle 2"/>
          <p:cNvSpPr>
            <a:spLocks noChangeArrowheads="1"/>
          </p:cNvSpPr>
          <p:nvPr/>
        </p:nvSpPr>
        <p:spPr bwMode="auto">
          <a:xfrm>
            <a:off x="1527176"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2280497" y="3526793"/>
            <a:ext cx="921752" cy="585461"/>
            <a:chOff x="5173662" y="745331"/>
            <a:chExt cx="1679575" cy="1066800"/>
          </a:xfrm>
        </p:grpSpPr>
        <p:sp>
          <p:nvSpPr>
            <p:cNvPr id="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1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sp>
          <p:nvSpPr>
            <p:cNvPr id="1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latin typeface="+mn-lt"/>
                <a:ea typeface="+mn-ea"/>
              </a:endParaRPr>
            </a:p>
          </p:txBody>
        </p:sp>
      </p:grpSp>
      <p:sp>
        <p:nvSpPr>
          <p:cNvPr id="12" name="Text Box 724"/>
          <p:cNvSpPr txBox="1">
            <a:spLocks noChangeArrowheads="1"/>
          </p:cNvSpPr>
          <p:nvPr/>
        </p:nvSpPr>
        <p:spPr bwMode="auto">
          <a:xfrm rot="20811560">
            <a:off x="3219025" y="2460416"/>
            <a:ext cx="54983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chemeClr val="tx1">
                    <a:lumMod val="65000"/>
                    <a:lumOff val="35000"/>
                  </a:schemeClr>
                </a:solidFill>
                <a:latin typeface="+mn-lt"/>
                <a:ea typeface="+mn-ea"/>
              </a:rPr>
              <a:t>对</a:t>
            </a:r>
            <a:r>
              <a:rPr lang="en-US" altLang="zh-CN" sz="1600">
                <a:solidFill>
                  <a:schemeClr val="tx1">
                    <a:lumMod val="65000"/>
                    <a:lumOff val="35000"/>
                  </a:schemeClr>
                </a:solidFill>
                <a:latin typeface="+mn-lt"/>
                <a:ea typeface="+mn-ea"/>
              </a:rPr>
              <a:t>www.video-provider.com/ sports/ tennis.htm</a:t>
            </a:r>
            <a:r>
              <a:rPr lang="zh-CN" altLang="en-US" sz="1600">
                <a:solidFill>
                  <a:schemeClr val="tx1">
                    <a:lumMod val="65000"/>
                    <a:lumOff val="35000"/>
                  </a:schemeClr>
                </a:solidFill>
                <a:latin typeface="+mn-lt"/>
                <a:ea typeface="+mn-ea"/>
              </a:rPr>
              <a:t>的</a:t>
            </a:r>
            <a:r>
              <a:rPr lang="en-US" altLang="zh-CN" sz="1600">
                <a:solidFill>
                  <a:schemeClr val="tx1">
                    <a:lumMod val="65000"/>
                    <a:lumOff val="35000"/>
                  </a:schemeClr>
                </a:solidFill>
                <a:latin typeface="+mn-lt"/>
                <a:ea typeface="+mn-ea"/>
              </a:rPr>
              <a:t>HTTP</a:t>
            </a:r>
            <a:r>
              <a:rPr lang="zh-CN" altLang="en-US" sz="1600">
                <a:solidFill>
                  <a:schemeClr val="tx1">
                    <a:lumMod val="65000"/>
                    <a:lumOff val="35000"/>
                  </a:schemeClr>
                </a:solidFill>
                <a:latin typeface="+mn-lt"/>
                <a:ea typeface="+mn-ea"/>
              </a:rPr>
              <a:t>请求</a:t>
            </a:r>
          </a:p>
        </p:txBody>
      </p:sp>
      <p:sp>
        <p:nvSpPr>
          <p:cNvPr id="45" name="Text Box 516"/>
          <p:cNvSpPr txBox="1">
            <a:spLocks noChangeArrowheads="1"/>
          </p:cNvSpPr>
          <p:nvPr/>
        </p:nvSpPr>
        <p:spPr bwMode="auto">
          <a:xfrm>
            <a:off x="9277351" y="2027236"/>
            <a:ext cx="1211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chemeClr val="tx1">
                    <a:lumMod val="65000"/>
                    <a:lumOff val="35000"/>
                  </a:schemeClr>
                </a:solidFill>
                <a:latin typeface="+mn-lt"/>
                <a:ea typeface="+mn-ea"/>
              </a:rPr>
              <a:t>内容提供商</a:t>
            </a:r>
            <a:endParaRPr lang="en-US" altLang="zh-CN" sz="1600">
              <a:solidFill>
                <a:schemeClr val="tx1">
                  <a:lumMod val="65000"/>
                  <a:lumOff val="35000"/>
                </a:schemeClr>
              </a:solidFill>
              <a:latin typeface="+mn-lt"/>
              <a:ea typeface="+mn-ea"/>
            </a:endParaRPr>
          </a:p>
          <a:p>
            <a:pPr algn="ctr" eaLnBrk="1" hangingPunct="1"/>
            <a:r>
              <a:rPr lang="zh-CN" altLang="en-US" sz="1600">
                <a:solidFill>
                  <a:schemeClr val="tx1">
                    <a:lumMod val="65000"/>
                    <a:lumOff val="35000"/>
                  </a:schemeClr>
                </a:solidFill>
                <a:latin typeface="+mn-lt"/>
                <a:ea typeface="+mn-ea"/>
              </a:rPr>
              <a:t>服务器</a:t>
            </a:r>
          </a:p>
        </p:txBody>
      </p:sp>
      <p:sp>
        <p:nvSpPr>
          <p:cNvPr id="46" name="Text Box 516"/>
          <p:cNvSpPr txBox="1">
            <a:spLocks noChangeArrowheads="1"/>
          </p:cNvSpPr>
          <p:nvPr/>
        </p:nvSpPr>
        <p:spPr bwMode="auto">
          <a:xfrm>
            <a:off x="9286171" y="3486149"/>
            <a:ext cx="12618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solidFill>
                  <a:schemeClr val="tx1">
                    <a:lumMod val="65000"/>
                    <a:lumOff val="35000"/>
                  </a:schemeClr>
                </a:solidFill>
                <a:latin typeface="+mn-lt"/>
                <a:ea typeface="+mn-ea"/>
              </a:rPr>
              <a:t>CDN</a:t>
            </a:r>
            <a:r>
              <a:rPr lang="zh-CN" altLang="en-US" sz="1600">
                <a:solidFill>
                  <a:schemeClr val="tx1">
                    <a:lumMod val="65000"/>
                    <a:lumOff val="35000"/>
                  </a:schemeClr>
                </a:solidFill>
                <a:latin typeface="+mn-lt"/>
                <a:ea typeface="+mn-ea"/>
              </a:rPr>
              <a:t>的权威</a:t>
            </a:r>
            <a:endParaRPr lang="en-US" altLang="zh-CN" sz="1600">
              <a:solidFill>
                <a:schemeClr val="tx1">
                  <a:lumMod val="65000"/>
                  <a:lumOff val="35000"/>
                </a:schemeClr>
              </a:solidFill>
              <a:latin typeface="+mn-lt"/>
              <a:ea typeface="+mn-ea"/>
            </a:endParaRPr>
          </a:p>
          <a:p>
            <a:pPr algn="ctr" eaLnBrk="1" hangingPunct="1"/>
            <a:r>
              <a:rPr lang="zh-CN" altLang="en-US" sz="1600">
                <a:solidFill>
                  <a:schemeClr val="tx1">
                    <a:lumMod val="65000"/>
                    <a:lumOff val="35000"/>
                  </a:schemeClr>
                </a:solidFill>
                <a:latin typeface="+mn-lt"/>
                <a:ea typeface="+mn-ea"/>
              </a:rPr>
              <a:t>域名服务器</a:t>
            </a:r>
          </a:p>
        </p:txBody>
      </p:sp>
      <p:sp>
        <p:nvSpPr>
          <p:cNvPr id="47" name="Text Box 516"/>
          <p:cNvSpPr txBox="1">
            <a:spLocks noChangeArrowheads="1"/>
          </p:cNvSpPr>
          <p:nvPr/>
        </p:nvSpPr>
        <p:spPr bwMode="auto">
          <a:xfrm>
            <a:off x="9286171" y="4930774"/>
            <a:ext cx="12618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chemeClr val="tx1">
                    <a:lumMod val="65000"/>
                    <a:lumOff val="35000"/>
                  </a:schemeClr>
                </a:solidFill>
                <a:latin typeface="+mn-lt"/>
                <a:ea typeface="+mn-ea"/>
              </a:rPr>
              <a:t>位于亚洲的</a:t>
            </a:r>
            <a:endParaRPr lang="en-US" altLang="zh-CN" sz="1600">
              <a:solidFill>
                <a:schemeClr val="tx1">
                  <a:lumMod val="65000"/>
                  <a:lumOff val="35000"/>
                </a:schemeClr>
              </a:solidFill>
              <a:latin typeface="+mn-lt"/>
              <a:ea typeface="+mn-ea"/>
            </a:endParaRPr>
          </a:p>
          <a:p>
            <a:pPr algn="ctr" eaLnBrk="1" hangingPunct="1"/>
            <a:r>
              <a:rPr lang="en-US" altLang="zh-CN" sz="1600">
                <a:solidFill>
                  <a:schemeClr val="tx1">
                    <a:lumMod val="65000"/>
                    <a:lumOff val="35000"/>
                  </a:schemeClr>
                </a:solidFill>
                <a:latin typeface="+mn-lt"/>
                <a:ea typeface="+mn-ea"/>
              </a:rPr>
              <a:t>CDN</a:t>
            </a:r>
            <a:r>
              <a:rPr lang="zh-CN" altLang="en-US" sz="1600">
                <a:solidFill>
                  <a:schemeClr val="tx1">
                    <a:lumMod val="65000"/>
                    <a:lumOff val="35000"/>
                  </a:schemeClr>
                </a:solidFill>
                <a:latin typeface="+mn-lt"/>
                <a:ea typeface="+mn-ea"/>
              </a:rPr>
              <a:t>服务器</a:t>
            </a:r>
          </a:p>
        </p:txBody>
      </p:sp>
      <p:sp>
        <p:nvSpPr>
          <p:cNvPr id="48" name="Text Box 516"/>
          <p:cNvSpPr txBox="1">
            <a:spLocks noChangeArrowheads="1"/>
          </p:cNvSpPr>
          <p:nvPr/>
        </p:nvSpPr>
        <p:spPr bwMode="auto">
          <a:xfrm>
            <a:off x="2036763" y="4229099"/>
            <a:ext cx="12096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chemeClr val="tx1">
                    <a:lumMod val="65000"/>
                    <a:lumOff val="35000"/>
                  </a:schemeClr>
                </a:solidFill>
                <a:latin typeface="+mn-lt"/>
                <a:ea typeface="+mn-ea"/>
              </a:rPr>
              <a:t>位于中国的</a:t>
            </a:r>
            <a:endParaRPr lang="en-US" altLang="zh-CN" sz="1600">
              <a:solidFill>
                <a:schemeClr val="tx1">
                  <a:lumMod val="65000"/>
                  <a:lumOff val="35000"/>
                </a:schemeClr>
              </a:solidFill>
              <a:latin typeface="+mn-lt"/>
              <a:ea typeface="+mn-ea"/>
            </a:endParaRPr>
          </a:p>
          <a:p>
            <a:pPr algn="ctr" eaLnBrk="1" hangingPunct="1"/>
            <a:r>
              <a:rPr lang="zh-CN" altLang="en-US" sz="1600">
                <a:solidFill>
                  <a:schemeClr val="tx1">
                    <a:lumMod val="65000"/>
                    <a:lumOff val="35000"/>
                  </a:schemeClr>
                </a:solidFill>
                <a:latin typeface="+mn-lt"/>
                <a:ea typeface="+mn-ea"/>
              </a:rPr>
              <a:t>用户主机</a:t>
            </a:r>
          </a:p>
        </p:txBody>
      </p:sp>
      <p:cxnSp>
        <p:nvCxnSpPr>
          <p:cNvPr id="49" name="直接箭头连接符 2"/>
          <p:cNvCxnSpPr>
            <a:cxnSpLocks noChangeShapeType="1"/>
          </p:cNvCxnSpPr>
          <p:nvPr/>
        </p:nvCxnSpPr>
        <p:spPr bwMode="auto">
          <a:xfrm flipV="1">
            <a:off x="3305176" y="2151061"/>
            <a:ext cx="5356225" cy="1243013"/>
          </a:xfrm>
          <a:prstGeom prst="straightConnector1">
            <a:avLst/>
          </a:prstGeom>
          <a:noFill/>
          <a:ln w="9525" algn="ctr">
            <a:solidFill>
              <a:srgbClr val="002060"/>
            </a:solidFill>
            <a:round/>
            <a:headEnd/>
            <a:tailEnd type="triangle" w="med" len="lg"/>
          </a:ln>
          <a:extLst>
            <a:ext uri="{909E8E84-426E-40DD-AFC4-6F175D3DCCD1}">
              <a14:hiddenFill xmlns:a14="http://schemas.microsoft.com/office/drawing/2010/main">
                <a:noFill/>
              </a14:hiddenFill>
            </a:ext>
          </a:extLst>
        </p:spPr>
      </p:cxnSp>
      <p:cxnSp>
        <p:nvCxnSpPr>
          <p:cNvPr id="50" name="直接箭头连接符 54"/>
          <p:cNvCxnSpPr>
            <a:cxnSpLocks noChangeShapeType="1"/>
          </p:cNvCxnSpPr>
          <p:nvPr/>
        </p:nvCxnSpPr>
        <p:spPr bwMode="auto">
          <a:xfrm flipH="1">
            <a:off x="3305176" y="2254249"/>
            <a:ext cx="5343525" cy="1257300"/>
          </a:xfrm>
          <a:prstGeom prst="straightConnector1">
            <a:avLst/>
          </a:prstGeom>
          <a:noFill/>
          <a:ln w="9525" algn="ctr">
            <a:solidFill>
              <a:srgbClr val="002060"/>
            </a:solidFill>
            <a:round/>
            <a:headEnd/>
            <a:tailEnd type="triangle" w="med" len="lg"/>
          </a:ln>
          <a:extLst>
            <a:ext uri="{909E8E84-426E-40DD-AFC4-6F175D3DCCD1}">
              <a14:hiddenFill xmlns:a14="http://schemas.microsoft.com/office/drawing/2010/main">
                <a:noFill/>
              </a14:hiddenFill>
            </a:ext>
          </a:extLst>
        </p:spPr>
      </p:cxnSp>
      <p:sp>
        <p:nvSpPr>
          <p:cNvPr id="51" name="Text Box 724"/>
          <p:cNvSpPr txBox="1">
            <a:spLocks noChangeArrowheads="1"/>
          </p:cNvSpPr>
          <p:nvPr/>
        </p:nvSpPr>
        <p:spPr bwMode="auto">
          <a:xfrm rot="20795650">
            <a:off x="3351439" y="2825541"/>
            <a:ext cx="55145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chemeClr val="tx1">
                    <a:lumMod val="65000"/>
                    <a:lumOff val="35000"/>
                  </a:schemeClr>
                </a:solidFill>
                <a:latin typeface="+mn-lt"/>
                <a:ea typeface="+mn-ea"/>
              </a:rPr>
              <a:t>包含引用</a:t>
            </a:r>
            <a:r>
              <a:rPr lang="en-US" altLang="zh-CN" sz="1600">
                <a:solidFill>
                  <a:schemeClr val="tx1">
                    <a:lumMod val="65000"/>
                    <a:lumOff val="35000"/>
                  </a:schemeClr>
                </a:solidFill>
                <a:latin typeface="+mn-lt"/>
                <a:ea typeface="+mn-ea"/>
              </a:rPr>
              <a:t>http:// www.cdn.com/ … / tennis.mpg</a:t>
            </a:r>
            <a:r>
              <a:rPr lang="zh-CN" altLang="en-US" sz="1600">
                <a:solidFill>
                  <a:schemeClr val="tx1">
                    <a:lumMod val="65000"/>
                    <a:lumOff val="35000"/>
                  </a:schemeClr>
                </a:solidFill>
                <a:latin typeface="+mn-lt"/>
                <a:ea typeface="+mn-ea"/>
              </a:rPr>
              <a:t>的</a:t>
            </a:r>
            <a:r>
              <a:rPr lang="en-US" altLang="zh-CN" sz="1600">
                <a:solidFill>
                  <a:schemeClr val="tx1">
                    <a:lumMod val="65000"/>
                    <a:lumOff val="35000"/>
                  </a:schemeClr>
                </a:solidFill>
                <a:latin typeface="+mn-lt"/>
                <a:ea typeface="+mn-ea"/>
              </a:rPr>
              <a:t>HTML</a:t>
            </a:r>
            <a:r>
              <a:rPr lang="zh-CN" altLang="en-US" sz="1600">
                <a:solidFill>
                  <a:schemeClr val="tx1">
                    <a:lumMod val="65000"/>
                    <a:lumOff val="35000"/>
                  </a:schemeClr>
                </a:solidFill>
                <a:latin typeface="+mn-lt"/>
                <a:ea typeface="+mn-ea"/>
              </a:rPr>
              <a:t>文档</a:t>
            </a:r>
          </a:p>
        </p:txBody>
      </p:sp>
      <p:cxnSp>
        <p:nvCxnSpPr>
          <p:cNvPr id="52" name="直接连接符 4"/>
          <p:cNvCxnSpPr>
            <a:cxnSpLocks noChangeShapeType="1"/>
          </p:cNvCxnSpPr>
          <p:nvPr/>
        </p:nvCxnSpPr>
        <p:spPr bwMode="auto">
          <a:xfrm>
            <a:off x="3405188" y="3783011"/>
            <a:ext cx="5186363" cy="0"/>
          </a:xfrm>
          <a:prstGeom prst="line">
            <a:avLst/>
          </a:prstGeom>
          <a:noFill/>
          <a:ln w="9525" algn="ctr">
            <a:solidFill>
              <a:srgbClr val="002060"/>
            </a:solidFill>
            <a:round/>
            <a:headEnd/>
            <a:tailEnd type="triangle" w="med" len="lg"/>
          </a:ln>
          <a:extLst>
            <a:ext uri="{909E8E84-426E-40DD-AFC4-6F175D3DCCD1}">
              <a14:hiddenFill xmlns:a14="http://schemas.microsoft.com/office/drawing/2010/main">
                <a:noFill/>
              </a14:hiddenFill>
            </a:ext>
          </a:extLst>
        </p:spPr>
      </p:cxnSp>
      <p:sp>
        <p:nvSpPr>
          <p:cNvPr id="53" name="Text Box 516"/>
          <p:cNvSpPr txBox="1">
            <a:spLocks noChangeArrowheads="1"/>
          </p:cNvSpPr>
          <p:nvPr/>
        </p:nvSpPr>
        <p:spPr bwMode="auto">
          <a:xfrm>
            <a:off x="5316755" y="3479799"/>
            <a:ext cx="31856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chemeClr val="tx1">
                    <a:lumMod val="65000"/>
                    <a:lumOff val="35000"/>
                  </a:schemeClr>
                </a:solidFill>
                <a:latin typeface="+mn-lt"/>
                <a:ea typeface="+mn-ea"/>
              </a:rPr>
              <a:t>对</a:t>
            </a:r>
            <a:r>
              <a:rPr lang="en-US" altLang="zh-CN" sz="1600">
                <a:solidFill>
                  <a:schemeClr val="tx1">
                    <a:lumMod val="65000"/>
                    <a:lumOff val="35000"/>
                  </a:schemeClr>
                </a:solidFill>
                <a:latin typeface="+mn-lt"/>
                <a:ea typeface="+mn-ea"/>
              </a:rPr>
              <a:t>www.cdn.com</a:t>
            </a:r>
            <a:r>
              <a:rPr lang="zh-CN" altLang="en-US" sz="1600">
                <a:solidFill>
                  <a:schemeClr val="tx1">
                    <a:lumMod val="65000"/>
                    <a:lumOff val="35000"/>
                  </a:schemeClr>
                </a:solidFill>
                <a:latin typeface="+mn-lt"/>
                <a:ea typeface="+mn-ea"/>
              </a:rPr>
              <a:t>的</a:t>
            </a:r>
            <a:r>
              <a:rPr lang="zh-CN" altLang="zh-CN" sz="1600">
                <a:solidFill>
                  <a:schemeClr val="tx1">
                    <a:lumMod val="65000"/>
                    <a:lumOff val="35000"/>
                  </a:schemeClr>
                </a:solidFill>
                <a:latin typeface="+mn-lt"/>
                <a:ea typeface="+mn-ea"/>
              </a:rPr>
              <a:t>域名解析</a:t>
            </a:r>
            <a:r>
              <a:rPr lang="zh-CN" altLang="en-US" sz="1600">
                <a:solidFill>
                  <a:schemeClr val="tx1">
                    <a:lumMod val="65000"/>
                    <a:lumOff val="35000"/>
                  </a:schemeClr>
                </a:solidFill>
                <a:latin typeface="+mn-lt"/>
                <a:ea typeface="+mn-ea"/>
              </a:rPr>
              <a:t>请求</a:t>
            </a:r>
          </a:p>
        </p:txBody>
      </p:sp>
      <p:cxnSp>
        <p:nvCxnSpPr>
          <p:cNvPr id="54" name="直接连接符 47"/>
          <p:cNvCxnSpPr>
            <a:cxnSpLocks noChangeShapeType="1"/>
          </p:cNvCxnSpPr>
          <p:nvPr/>
        </p:nvCxnSpPr>
        <p:spPr bwMode="auto">
          <a:xfrm>
            <a:off x="3382963" y="3902074"/>
            <a:ext cx="5187950" cy="0"/>
          </a:xfrm>
          <a:prstGeom prst="line">
            <a:avLst/>
          </a:prstGeom>
          <a:noFill/>
          <a:ln w="9525" algn="ctr">
            <a:solidFill>
              <a:srgbClr val="002060"/>
            </a:solidFill>
            <a:round/>
            <a:headEnd type="triangle" w="med" len="lg"/>
            <a:tailEnd type="none" w="med" len="lg"/>
          </a:ln>
          <a:extLst>
            <a:ext uri="{909E8E84-426E-40DD-AFC4-6F175D3DCCD1}">
              <a14:hiddenFill xmlns:a14="http://schemas.microsoft.com/office/drawing/2010/main">
                <a:noFill/>
              </a14:hiddenFill>
            </a:ext>
          </a:extLst>
        </p:spPr>
      </p:cxnSp>
      <p:sp>
        <p:nvSpPr>
          <p:cNvPr id="55" name="Text Box 516"/>
          <p:cNvSpPr txBox="1">
            <a:spLocks noChangeArrowheads="1"/>
          </p:cNvSpPr>
          <p:nvPr/>
        </p:nvSpPr>
        <p:spPr bwMode="auto">
          <a:xfrm>
            <a:off x="5263142" y="3889374"/>
            <a:ext cx="32944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chemeClr val="tx1">
                    <a:lumMod val="65000"/>
                    <a:lumOff val="35000"/>
                  </a:schemeClr>
                </a:solidFill>
                <a:latin typeface="+mn-lt"/>
                <a:ea typeface="+mn-ea"/>
              </a:rPr>
              <a:t>返回位于亚洲的</a:t>
            </a:r>
            <a:r>
              <a:rPr lang="en-US" altLang="zh-CN" sz="1600">
                <a:solidFill>
                  <a:schemeClr val="tx1">
                    <a:lumMod val="65000"/>
                    <a:lumOff val="35000"/>
                  </a:schemeClr>
                </a:solidFill>
                <a:latin typeface="+mn-lt"/>
                <a:ea typeface="+mn-ea"/>
              </a:rPr>
              <a:t>CDN</a:t>
            </a:r>
            <a:r>
              <a:rPr lang="zh-CN" altLang="en-US" sz="1600">
                <a:solidFill>
                  <a:schemeClr val="tx1">
                    <a:lumMod val="65000"/>
                    <a:lumOff val="35000"/>
                  </a:schemeClr>
                </a:solidFill>
                <a:latin typeface="+mn-lt"/>
                <a:ea typeface="+mn-ea"/>
              </a:rPr>
              <a:t>服务器</a:t>
            </a:r>
            <a:r>
              <a:rPr lang="en-US" altLang="zh-CN" sz="1600">
                <a:solidFill>
                  <a:schemeClr val="tx1">
                    <a:lumMod val="65000"/>
                    <a:lumOff val="35000"/>
                  </a:schemeClr>
                </a:solidFill>
                <a:latin typeface="+mn-lt"/>
                <a:ea typeface="+mn-ea"/>
              </a:rPr>
              <a:t>IP</a:t>
            </a:r>
            <a:r>
              <a:rPr lang="zh-CN" altLang="en-US" sz="1600">
                <a:solidFill>
                  <a:schemeClr val="tx1">
                    <a:lumMod val="65000"/>
                    <a:lumOff val="35000"/>
                  </a:schemeClr>
                </a:solidFill>
                <a:latin typeface="+mn-lt"/>
                <a:ea typeface="+mn-ea"/>
              </a:rPr>
              <a:t>地址</a:t>
            </a:r>
          </a:p>
        </p:txBody>
      </p:sp>
      <p:cxnSp>
        <p:nvCxnSpPr>
          <p:cNvPr id="56" name="直接连接符 7"/>
          <p:cNvCxnSpPr>
            <a:cxnSpLocks noChangeShapeType="1"/>
          </p:cNvCxnSpPr>
          <p:nvPr/>
        </p:nvCxnSpPr>
        <p:spPr bwMode="auto">
          <a:xfrm>
            <a:off x="3305176" y="4168774"/>
            <a:ext cx="5343525" cy="1054100"/>
          </a:xfrm>
          <a:prstGeom prst="line">
            <a:avLst/>
          </a:prstGeom>
          <a:noFill/>
          <a:ln w="9525" algn="ctr">
            <a:solidFill>
              <a:srgbClr val="002060"/>
            </a:solidFill>
            <a:round/>
            <a:headEnd/>
            <a:tailEnd type="triangle" w="med" len="lg"/>
          </a:ln>
          <a:extLst>
            <a:ext uri="{909E8E84-426E-40DD-AFC4-6F175D3DCCD1}">
              <a14:hiddenFill xmlns:a14="http://schemas.microsoft.com/office/drawing/2010/main">
                <a:noFill/>
              </a14:hiddenFill>
            </a:ext>
          </a:extLst>
        </p:spPr>
      </p:cxnSp>
      <p:sp>
        <p:nvSpPr>
          <p:cNvPr id="58" name="Text Box 516"/>
          <p:cNvSpPr txBox="1">
            <a:spLocks noChangeArrowheads="1"/>
          </p:cNvSpPr>
          <p:nvPr/>
        </p:nvSpPr>
        <p:spPr bwMode="auto">
          <a:xfrm rot="669384">
            <a:off x="3839514" y="4445584"/>
            <a:ext cx="48749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chemeClr val="tx1">
                    <a:lumMod val="65000"/>
                    <a:lumOff val="35000"/>
                  </a:schemeClr>
                </a:solidFill>
                <a:latin typeface="+mn-lt"/>
                <a:ea typeface="+mn-ea"/>
              </a:rPr>
              <a:t>对</a:t>
            </a:r>
            <a:r>
              <a:rPr lang="en-US" altLang="zh-CN" sz="1600">
                <a:solidFill>
                  <a:schemeClr val="tx1">
                    <a:lumMod val="65000"/>
                    <a:lumOff val="35000"/>
                  </a:schemeClr>
                </a:solidFill>
                <a:latin typeface="+mn-lt"/>
                <a:ea typeface="+mn-ea"/>
              </a:rPr>
              <a:t>http:// www.cdn.com/ … / tennis.mpg</a:t>
            </a:r>
            <a:r>
              <a:rPr lang="zh-CN" altLang="en-US" sz="1600">
                <a:solidFill>
                  <a:schemeClr val="tx1">
                    <a:lumMod val="65000"/>
                    <a:lumOff val="35000"/>
                  </a:schemeClr>
                </a:solidFill>
                <a:latin typeface="+mn-lt"/>
                <a:ea typeface="+mn-ea"/>
              </a:rPr>
              <a:t>的</a:t>
            </a:r>
            <a:r>
              <a:rPr lang="en-US" altLang="zh-CN" sz="1600">
                <a:solidFill>
                  <a:schemeClr val="tx1">
                    <a:lumMod val="65000"/>
                    <a:lumOff val="35000"/>
                  </a:schemeClr>
                </a:solidFill>
                <a:latin typeface="+mn-lt"/>
                <a:ea typeface="+mn-ea"/>
              </a:rPr>
              <a:t>HTTP</a:t>
            </a:r>
            <a:r>
              <a:rPr lang="zh-CN" altLang="en-US" sz="1600">
                <a:solidFill>
                  <a:schemeClr val="tx1">
                    <a:lumMod val="65000"/>
                    <a:lumOff val="35000"/>
                  </a:schemeClr>
                </a:solidFill>
                <a:latin typeface="+mn-lt"/>
                <a:ea typeface="+mn-ea"/>
              </a:rPr>
              <a:t>请求</a:t>
            </a:r>
          </a:p>
        </p:txBody>
      </p:sp>
      <p:cxnSp>
        <p:nvCxnSpPr>
          <p:cNvPr id="59" name="直接连接符 56"/>
          <p:cNvCxnSpPr>
            <a:cxnSpLocks noChangeShapeType="1"/>
          </p:cNvCxnSpPr>
          <p:nvPr/>
        </p:nvCxnSpPr>
        <p:spPr bwMode="auto">
          <a:xfrm>
            <a:off x="3295651" y="4297361"/>
            <a:ext cx="5343525" cy="1054100"/>
          </a:xfrm>
          <a:prstGeom prst="line">
            <a:avLst/>
          </a:prstGeom>
          <a:noFill/>
          <a:ln w="9525" algn="ctr">
            <a:solidFill>
              <a:srgbClr val="002060"/>
            </a:solidFill>
            <a:round/>
            <a:headEnd type="triangle" w="med" len="lg"/>
            <a:tailEnd type="none" w="med" len="lg"/>
          </a:ln>
          <a:extLst>
            <a:ext uri="{909E8E84-426E-40DD-AFC4-6F175D3DCCD1}">
              <a14:hiddenFill xmlns:a14="http://schemas.microsoft.com/office/drawing/2010/main">
                <a:noFill/>
              </a14:hiddenFill>
            </a:ext>
          </a:extLst>
        </p:spPr>
      </p:cxnSp>
      <p:sp>
        <p:nvSpPr>
          <p:cNvPr id="60" name="Text Box 516"/>
          <p:cNvSpPr txBox="1">
            <a:spLocks noChangeArrowheads="1"/>
          </p:cNvSpPr>
          <p:nvPr/>
        </p:nvSpPr>
        <p:spPr bwMode="auto">
          <a:xfrm rot="669384">
            <a:off x="4617808" y="4800391"/>
            <a:ext cx="24769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chemeClr val="tx1">
                    <a:lumMod val="65000"/>
                    <a:lumOff val="35000"/>
                  </a:schemeClr>
                </a:solidFill>
                <a:latin typeface="+mn-lt"/>
                <a:ea typeface="+mn-ea"/>
              </a:rPr>
              <a:t>返回视频对象</a:t>
            </a:r>
            <a:r>
              <a:rPr lang="en-US" altLang="zh-CN" sz="1600">
                <a:solidFill>
                  <a:schemeClr val="tx1">
                    <a:lumMod val="65000"/>
                    <a:lumOff val="35000"/>
                  </a:schemeClr>
                </a:solidFill>
                <a:latin typeface="+mn-lt"/>
                <a:ea typeface="+mn-ea"/>
              </a:rPr>
              <a:t> tennis.mpg</a:t>
            </a:r>
            <a:endParaRPr lang="zh-CN" altLang="en-US" sz="1600">
              <a:solidFill>
                <a:schemeClr val="tx1">
                  <a:lumMod val="65000"/>
                  <a:lumOff val="35000"/>
                </a:schemeClr>
              </a:solidFill>
              <a:latin typeface="+mn-lt"/>
              <a:ea typeface="+mn-ea"/>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4437" y="1764082"/>
            <a:ext cx="592432" cy="980333"/>
          </a:xfrm>
          <a:prstGeom prst="rect">
            <a:avLst/>
          </a:prstGeom>
        </p:spPr>
      </p:pic>
      <p:pic>
        <p:nvPicPr>
          <p:cNvPr id="61" name="图片 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4437" y="3427782"/>
            <a:ext cx="592432" cy="980333"/>
          </a:xfrm>
          <a:prstGeom prst="rect">
            <a:avLst/>
          </a:prstGeom>
        </p:spPr>
      </p:pic>
      <p:pic>
        <p:nvPicPr>
          <p:cNvPr id="62" name="图片 6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4437" y="4761282"/>
            <a:ext cx="592432" cy="980333"/>
          </a:xfrm>
          <a:prstGeom prst="rect">
            <a:avLst/>
          </a:prstGeom>
        </p:spPr>
      </p:pic>
    </p:spTree>
    <p:extLst>
      <p:ext uri="{BB962C8B-B14F-4D97-AF65-F5344CB8AC3E}">
        <p14:creationId xmlns:p14="http://schemas.microsoft.com/office/powerpoint/2010/main" val="106394774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en-US" altLang="zh-CN" dirty="0" smtClean="0"/>
              <a:t>6.9.4  </a:t>
            </a:r>
            <a:r>
              <a:rPr lang="zh-CN" altLang="en-US" dirty="0" smtClean="0"/>
              <a:t>流式实况音频</a:t>
            </a:r>
            <a:r>
              <a:rPr lang="en-US" altLang="zh-CN" dirty="0" smtClean="0"/>
              <a:t>/</a:t>
            </a:r>
            <a:r>
              <a:rPr lang="zh-CN" altLang="en-US" dirty="0" smtClean="0"/>
              <a:t>视频</a:t>
            </a:r>
            <a:endParaRPr lang="zh-CN" altLang="en-US" dirty="0"/>
          </a:p>
        </p:txBody>
      </p:sp>
      <p:sp>
        <p:nvSpPr>
          <p:cNvPr id="726019" name="Rectangle 3"/>
          <p:cNvSpPr>
            <a:spLocks noGrp="1" noChangeArrowheads="1"/>
          </p:cNvSpPr>
          <p:nvPr>
            <p:ph idx="1"/>
          </p:nvPr>
        </p:nvSpPr>
        <p:spPr>
          <a:xfrm>
            <a:off x="609917" y="927060"/>
            <a:ext cx="10978515" cy="1421374"/>
          </a:xfrm>
        </p:spPr>
        <p:txBody>
          <a:bodyPr>
            <a:normAutofit fontScale="92500"/>
          </a:bodyPr>
          <a:lstStyle/>
          <a:p>
            <a:pPr marL="285750" indent="-285750" eaLnBrk="1" hangingPunct="1">
              <a:buFont typeface="Wingdings" panose="05000000000000000000" pitchFamily="2" charset="2"/>
              <a:buChar char="l"/>
            </a:pPr>
            <a:r>
              <a:rPr lang="zh-CN" altLang="en-US" sz="1800" dirty="0"/>
              <a:t>个实况直播节目可能有大量用户在同时收听或收看，因此特别适合使用多播技术来实现流式实况音频</a:t>
            </a:r>
            <a:r>
              <a:rPr lang="en-US" sz="1800" dirty="0"/>
              <a:t>/</a:t>
            </a:r>
            <a:r>
              <a:rPr lang="zh-CN" altLang="en-US" sz="1800" dirty="0"/>
              <a:t>视频。</a:t>
            </a:r>
            <a:endParaRPr lang="en-US" altLang="zh-CN" sz="1800" dirty="0"/>
          </a:p>
          <a:p>
            <a:pPr marL="285750" indent="-285750" eaLnBrk="1" hangingPunct="1">
              <a:buFont typeface="Wingdings" panose="05000000000000000000" pitchFamily="2" charset="2"/>
              <a:buChar char="l"/>
            </a:pPr>
            <a:r>
              <a:rPr lang="zh-CN" altLang="en-US" sz="1800" dirty="0"/>
              <a:t>由于</a:t>
            </a:r>
            <a:r>
              <a:rPr lang="en-US" sz="1800" dirty="0"/>
              <a:t>IP</a:t>
            </a:r>
            <a:r>
              <a:rPr lang="zh-CN" altLang="en-US" sz="1800" dirty="0"/>
              <a:t>多播还没有得到大规模的应用，今天的实况音频</a:t>
            </a:r>
            <a:r>
              <a:rPr lang="en-US" sz="1800" dirty="0"/>
              <a:t>/</a:t>
            </a:r>
            <a:r>
              <a:rPr lang="zh-CN" altLang="en-US" sz="1800" dirty="0"/>
              <a:t>视频的分发，通常是通过应用层多播（</a:t>
            </a:r>
            <a:r>
              <a:rPr lang="en-US" sz="1800" dirty="0" err="1"/>
              <a:t>P2P</a:t>
            </a:r>
            <a:r>
              <a:rPr lang="zh-CN" altLang="en-US" sz="1800" dirty="0"/>
              <a:t>应用层多播或内容分发网</a:t>
            </a:r>
            <a:r>
              <a:rPr lang="en-US" sz="1800" dirty="0" err="1"/>
              <a:t>CDN</a:t>
            </a:r>
            <a:r>
              <a:rPr lang="zh-CN" altLang="en-US" sz="1800" dirty="0"/>
              <a:t>）或多个独立的媒体服务器到客户机的单播来实现的。</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19050" y="2603004"/>
            <a:ext cx="12198350" cy="42168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050" y="2647678"/>
            <a:ext cx="1221740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741680" y="2719686"/>
            <a:ext cx="10747058"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P2P</a:t>
            </a:r>
            <a:r>
              <a:rPr lang="zh-CN" altLang="en-US" dirty="0"/>
              <a:t>应用层多播</a:t>
            </a:r>
          </a:p>
        </p:txBody>
      </p:sp>
      <p:sp>
        <p:nvSpPr>
          <p:cNvPr id="9" name="矩形 8"/>
          <p:cNvSpPr/>
          <p:nvPr/>
        </p:nvSpPr>
        <p:spPr>
          <a:xfrm>
            <a:off x="0" y="256490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Object 0"/>
          <p:cNvGraphicFramePr>
            <a:graphicFrameLocks noChangeAspect="1"/>
          </p:cNvGraphicFramePr>
          <p:nvPr/>
        </p:nvGraphicFramePr>
        <p:xfrm>
          <a:off x="6388026" y="4138886"/>
          <a:ext cx="3216275" cy="1398551"/>
        </p:xfrm>
        <a:graphic>
          <a:graphicData uri="http://schemas.openxmlformats.org/presentationml/2006/ole">
            <mc:AlternateContent xmlns:mc="http://schemas.openxmlformats.org/markup-compatibility/2006">
              <mc:Choice xmlns:v="urn:schemas-microsoft-com:vml" Requires="v">
                <p:oleObj spid="_x0000_s2111520" name="VISIO" r:id="rId4" imgW="1689840" imgH="964440" progId="Visio.Drawing.6">
                  <p:embed/>
                </p:oleObj>
              </mc:Choice>
              <mc:Fallback>
                <p:oleObj name="VISIO" r:id="rId4" imgW="1689840" imgH="9644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026" y="4138886"/>
                        <a:ext cx="3216275" cy="1398551"/>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2" name="Object 1"/>
          <p:cNvGraphicFramePr>
            <a:graphicFrameLocks noChangeAspect="1"/>
          </p:cNvGraphicFramePr>
          <p:nvPr/>
        </p:nvGraphicFramePr>
        <p:xfrm>
          <a:off x="2354188" y="4138886"/>
          <a:ext cx="3216275" cy="1398551"/>
        </p:xfrm>
        <a:graphic>
          <a:graphicData uri="http://schemas.openxmlformats.org/presentationml/2006/ole">
            <mc:AlternateContent xmlns:mc="http://schemas.openxmlformats.org/markup-compatibility/2006">
              <mc:Choice xmlns:v="urn:schemas-microsoft-com:vml" Requires="v">
                <p:oleObj spid="_x0000_s2111521"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188" y="4138886"/>
                        <a:ext cx="3216275" cy="1398551"/>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Text Box 516"/>
          <p:cNvSpPr txBox="1">
            <a:spLocks noChangeArrowheads="1"/>
          </p:cNvSpPr>
          <p:nvPr/>
        </p:nvSpPr>
        <p:spPr bwMode="auto">
          <a:xfrm>
            <a:off x="2223604" y="3431487"/>
            <a:ext cx="1467068" cy="400110"/>
          </a:xfrm>
          <a:prstGeom prst="rect">
            <a:avLst/>
          </a:prstGeom>
          <a:noFill/>
          <a:ln w="9525">
            <a:noFill/>
            <a:miter lim="800000"/>
            <a:headEnd/>
            <a:tailEnd/>
          </a:ln>
          <a:effectLst/>
        </p:spPr>
        <p:txBody>
          <a:bodyPr wrap="none">
            <a:spAutoFit/>
          </a:bodyPr>
          <a:lstStyle/>
          <a:p>
            <a:pPr algn="ctr"/>
            <a:r>
              <a:rPr lang="zh-CN" altLang="en-US" sz="2000" dirty="0">
                <a:solidFill>
                  <a:schemeClr val="tx1">
                    <a:lumMod val="65000"/>
                    <a:lumOff val="35000"/>
                  </a:schemeClr>
                </a:solidFill>
                <a:latin typeface="+mn-lt"/>
                <a:ea typeface="+mn-ea"/>
              </a:rPr>
              <a:t>媒体服务器</a:t>
            </a:r>
          </a:p>
        </p:txBody>
      </p:sp>
      <p:sp>
        <p:nvSpPr>
          <p:cNvPr id="14" name="Text Box 653"/>
          <p:cNvSpPr txBox="1">
            <a:spLocks noChangeArrowheads="1"/>
          </p:cNvSpPr>
          <p:nvPr/>
        </p:nvSpPr>
        <p:spPr bwMode="auto">
          <a:xfrm>
            <a:off x="2282751" y="5908433"/>
            <a:ext cx="877163" cy="369332"/>
          </a:xfrm>
          <a:prstGeom prst="rect">
            <a:avLst/>
          </a:prstGeom>
          <a:noFill/>
          <a:ln w="9525">
            <a:noFill/>
            <a:miter lim="800000"/>
            <a:headEnd/>
            <a:tailEnd/>
          </a:ln>
          <a:effectLst/>
        </p:spPr>
        <p:txBody>
          <a:bodyPr wrap="none">
            <a:spAutoFit/>
          </a:bodyPr>
          <a:lstStyle/>
          <a:p>
            <a:pPr algn="ctr"/>
            <a:r>
              <a:rPr lang="zh-CN" altLang="en-US" sz="1800">
                <a:solidFill>
                  <a:schemeClr val="tx1">
                    <a:lumMod val="65000"/>
                    <a:lumOff val="35000"/>
                  </a:schemeClr>
                </a:solidFill>
                <a:latin typeface="+mn-lt"/>
                <a:ea typeface="+mn-ea"/>
              </a:rPr>
              <a:t>客户机</a:t>
            </a:r>
          </a:p>
        </p:txBody>
      </p:sp>
      <p:sp>
        <p:nvSpPr>
          <p:cNvPr id="15" name="Text Box 694"/>
          <p:cNvSpPr txBox="1">
            <a:spLocks noChangeArrowheads="1"/>
          </p:cNvSpPr>
          <p:nvPr/>
        </p:nvSpPr>
        <p:spPr bwMode="auto">
          <a:xfrm>
            <a:off x="3074913" y="5908433"/>
            <a:ext cx="877163" cy="369332"/>
          </a:xfrm>
          <a:prstGeom prst="rect">
            <a:avLst/>
          </a:prstGeom>
          <a:noFill/>
          <a:ln w="9525">
            <a:noFill/>
            <a:miter lim="800000"/>
            <a:headEnd/>
            <a:tailEnd/>
          </a:ln>
          <a:effectLst/>
        </p:spPr>
        <p:txBody>
          <a:bodyPr wrap="none">
            <a:spAutoFit/>
          </a:bodyPr>
          <a:lstStyle/>
          <a:p>
            <a:pPr algn="ctr"/>
            <a:r>
              <a:rPr lang="zh-CN" altLang="en-US" sz="1800">
                <a:solidFill>
                  <a:schemeClr val="tx1">
                    <a:lumMod val="65000"/>
                    <a:lumOff val="35000"/>
                  </a:schemeClr>
                </a:solidFill>
                <a:latin typeface="+mn-lt"/>
                <a:ea typeface="+mn-ea"/>
              </a:rPr>
              <a:t>客户机</a:t>
            </a:r>
          </a:p>
        </p:txBody>
      </p:sp>
      <p:sp>
        <p:nvSpPr>
          <p:cNvPr id="16" name="Text Box 724"/>
          <p:cNvSpPr txBox="1">
            <a:spLocks noChangeArrowheads="1"/>
          </p:cNvSpPr>
          <p:nvPr/>
        </p:nvSpPr>
        <p:spPr bwMode="auto">
          <a:xfrm>
            <a:off x="4008363" y="5908433"/>
            <a:ext cx="877163" cy="369332"/>
          </a:xfrm>
          <a:prstGeom prst="rect">
            <a:avLst/>
          </a:prstGeom>
          <a:noFill/>
          <a:ln w="9525">
            <a:noFill/>
            <a:miter lim="800000"/>
            <a:headEnd/>
            <a:tailEnd/>
          </a:ln>
          <a:effectLst/>
        </p:spPr>
        <p:txBody>
          <a:bodyPr wrap="none">
            <a:spAutoFit/>
          </a:bodyPr>
          <a:lstStyle/>
          <a:p>
            <a:pPr algn="ctr"/>
            <a:r>
              <a:rPr lang="zh-CN" altLang="en-US" sz="1800">
                <a:solidFill>
                  <a:schemeClr val="tx1">
                    <a:lumMod val="65000"/>
                    <a:lumOff val="35000"/>
                  </a:schemeClr>
                </a:solidFill>
                <a:latin typeface="+mn-lt"/>
                <a:ea typeface="+mn-ea"/>
              </a:rPr>
              <a:t>客户机</a:t>
            </a:r>
          </a:p>
        </p:txBody>
      </p:sp>
      <p:sp>
        <p:nvSpPr>
          <p:cNvPr id="17" name="Text Box 754"/>
          <p:cNvSpPr txBox="1">
            <a:spLocks noChangeArrowheads="1"/>
          </p:cNvSpPr>
          <p:nvPr/>
        </p:nvSpPr>
        <p:spPr bwMode="auto">
          <a:xfrm>
            <a:off x="4802113" y="5908433"/>
            <a:ext cx="877163" cy="369332"/>
          </a:xfrm>
          <a:prstGeom prst="rect">
            <a:avLst/>
          </a:prstGeom>
          <a:noFill/>
          <a:ln w="9525">
            <a:noFill/>
            <a:miter lim="800000"/>
            <a:headEnd/>
            <a:tailEnd/>
          </a:ln>
          <a:effectLst/>
        </p:spPr>
        <p:txBody>
          <a:bodyPr wrap="none">
            <a:spAutoFit/>
          </a:bodyPr>
          <a:lstStyle/>
          <a:p>
            <a:pPr algn="ctr"/>
            <a:r>
              <a:rPr lang="zh-CN" altLang="en-US" sz="1800">
                <a:solidFill>
                  <a:schemeClr val="tx1">
                    <a:lumMod val="65000"/>
                    <a:lumOff val="35000"/>
                  </a:schemeClr>
                </a:solidFill>
                <a:latin typeface="+mn-lt"/>
                <a:ea typeface="+mn-ea"/>
              </a:rPr>
              <a:t>客户机</a:t>
            </a:r>
          </a:p>
        </p:txBody>
      </p:sp>
      <p:sp>
        <p:nvSpPr>
          <p:cNvPr id="18" name="Line 755"/>
          <p:cNvSpPr>
            <a:spLocks noChangeShapeType="1"/>
          </p:cNvSpPr>
          <p:nvPr/>
        </p:nvSpPr>
        <p:spPr bwMode="auto">
          <a:xfrm>
            <a:off x="3867076" y="4033556"/>
            <a:ext cx="0" cy="530162"/>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19" name="Line 756"/>
          <p:cNvSpPr>
            <a:spLocks noChangeShapeType="1"/>
          </p:cNvSpPr>
          <p:nvPr/>
        </p:nvSpPr>
        <p:spPr bwMode="auto">
          <a:xfrm flipV="1">
            <a:off x="3290813" y="4617553"/>
            <a:ext cx="576263" cy="477497"/>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20" name="Line 757"/>
          <p:cNvSpPr>
            <a:spLocks noChangeShapeType="1"/>
          </p:cNvSpPr>
          <p:nvPr/>
        </p:nvSpPr>
        <p:spPr bwMode="auto">
          <a:xfrm>
            <a:off x="3938513" y="4670218"/>
            <a:ext cx="504825" cy="370996"/>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21" name="Line 758"/>
          <p:cNvSpPr>
            <a:spLocks noChangeShapeType="1"/>
          </p:cNvSpPr>
          <p:nvPr/>
        </p:nvSpPr>
        <p:spPr bwMode="auto">
          <a:xfrm flipV="1">
            <a:off x="2643113" y="5095050"/>
            <a:ext cx="647700" cy="583998"/>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22" name="Line 759"/>
          <p:cNvSpPr>
            <a:spLocks noChangeShapeType="1"/>
          </p:cNvSpPr>
          <p:nvPr/>
        </p:nvSpPr>
        <p:spPr bwMode="auto">
          <a:xfrm>
            <a:off x="3362251" y="5041214"/>
            <a:ext cx="144462" cy="637833"/>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23" name="Line 760"/>
          <p:cNvSpPr>
            <a:spLocks noChangeShapeType="1"/>
          </p:cNvSpPr>
          <p:nvPr/>
        </p:nvSpPr>
        <p:spPr bwMode="auto">
          <a:xfrm flipH="1">
            <a:off x="4298876" y="5200380"/>
            <a:ext cx="144462" cy="424832"/>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24" name="Line 761"/>
          <p:cNvSpPr>
            <a:spLocks noChangeShapeType="1"/>
          </p:cNvSpPr>
          <p:nvPr/>
        </p:nvSpPr>
        <p:spPr bwMode="auto">
          <a:xfrm flipH="1" flipV="1">
            <a:off x="4514776" y="5095050"/>
            <a:ext cx="647700" cy="530162"/>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pic>
        <p:nvPicPr>
          <p:cNvPr id="27" name="Picture 661"/>
          <p:cNvPicPr>
            <a:picLocks noChangeArrowheads="1"/>
          </p:cNvPicPr>
          <p:nvPr/>
        </p:nvPicPr>
        <p:blipFill>
          <a:blip r:embed="rId7"/>
          <a:srcRect/>
          <a:stretch>
            <a:fillRect/>
          </a:stretch>
        </p:blipFill>
        <p:spPr bwMode="auto">
          <a:xfrm>
            <a:off x="3638476" y="4511053"/>
            <a:ext cx="444500" cy="225874"/>
          </a:xfrm>
          <a:prstGeom prst="rect">
            <a:avLst/>
          </a:prstGeom>
          <a:noFill/>
          <a:ln w="12699">
            <a:noFill/>
            <a:miter lim="800000"/>
            <a:headEnd/>
            <a:tailEnd/>
          </a:ln>
          <a:effectLst/>
        </p:spPr>
      </p:pic>
      <p:pic>
        <p:nvPicPr>
          <p:cNvPr id="28" name="Picture 663"/>
          <p:cNvPicPr>
            <a:picLocks noChangeArrowheads="1"/>
          </p:cNvPicPr>
          <p:nvPr/>
        </p:nvPicPr>
        <p:blipFill>
          <a:blip r:embed="rId7"/>
          <a:srcRect/>
          <a:stretch>
            <a:fillRect/>
          </a:stretch>
        </p:blipFill>
        <p:spPr bwMode="auto">
          <a:xfrm>
            <a:off x="3074913" y="4988549"/>
            <a:ext cx="444500" cy="225874"/>
          </a:xfrm>
          <a:prstGeom prst="rect">
            <a:avLst/>
          </a:prstGeom>
          <a:noFill/>
          <a:ln w="12699">
            <a:noFill/>
            <a:miter lim="800000"/>
            <a:headEnd/>
            <a:tailEnd/>
          </a:ln>
          <a:effectLst/>
        </p:spPr>
      </p:pic>
      <p:pic>
        <p:nvPicPr>
          <p:cNvPr id="29" name="Picture 664"/>
          <p:cNvPicPr>
            <a:picLocks noChangeArrowheads="1"/>
          </p:cNvPicPr>
          <p:nvPr/>
        </p:nvPicPr>
        <p:blipFill>
          <a:blip r:embed="rId7"/>
          <a:srcRect/>
          <a:stretch>
            <a:fillRect/>
          </a:stretch>
        </p:blipFill>
        <p:spPr bwMode="auto">
          <a:xfrm>
            <a:off x="4227438" y="4988549"/>
            <a:ext cx="444500" cy="225874"/>
          </a:xfrm>
          <a:prstGeom prst="rect">
            <a:avLst/>
          </a:prstGeom>
          <a:noFill/>
          <a:ln w="12699">
            <a:noFill/>
            <a:miter lim="800000"/>
            <a:headEnd/>
            <a:tailEnd/>
          </a:ln>
          <a:effectLst/>
        </p:spPr>
      </p:pic>
      <p:sp>
        <p:nvSpPr>
          <p:cNvPr id="33" name="Text Box 762"/>
          <p:cNvSpPr txBox="1">
            <a:spLocks noChangeArrowheads="1"/>
          </p:cNvSpPr>
          <p:nvPr/>
        </p:nvSpPr>
        <p:spPr bwMode="auto">
          <a:xfrm>
            <a:off x="3651176" y="4871516"/>
            <a:ext cx="503237" cy="584775"/>
          </a:xfrm>
          <a:prstGeom prst="rect">
            <a:avLst/>
          </a:prstGeom>
          <a:noFill/>
          <a:ln w="9525">
            <a:noFill/>
            <a:miter lim="800000"/>
            <a:headEnd/>
            <a:tailEnd/>
          </a:ln>
          <a:effectLst/>
        </p:spPr>
        <p:txBody>
          <a:bodyPr>
            <a:spAutoFit/>
          </a:bodyPr>
          <a:lstStyle/>
          <a:p>
            <a:pPr>
              <a:spcBef>
                <a:spcPct val="50000"/>
              </a:spcBef>
            </a:pPr>
            <a:r>
              <a:rPr lang="en-US" altLang="zh-CN" sz="3200">
                <a:solidFill>
                  <a:schemeClr val="tx1">
                    <a:lumMod val="65000"/>
                    <a:lumOff val="35000"/>
                  </a:schemeClr>
                </a:solidFill>
                <a:latin typeface="+mn-lt"/>
                <a:ea typeface="+mn-ea"/>
              </a:rPr>
              <a:t>…</a:t>
            </a:r>
          </a:p>
        </p:txBody>
      </p:sp>
      <p:sp>
        <p:nvSpPr>
          <p:cNvPr id="34" name="Line 764"/>
          <p:cNvSpPr>
            <a:spLocks noChangeShapeType="1"/>
          </p:cNvSpPr>
          <p:nvPr/>
        </p:nvSpPr>
        <p:spPr bwMode="auto">
          <a:xfrm>
            <a:off x="3722613" y="4192721"/>
            <a:ext cx="0" cy="264496"/>
          </a:xfrm>
          <a:prstGeom prst="line">
            <a:avLst/>
          </a:prstGeom>
          <a:noFill/>
          <a:ln w="57150">
            <a:solidFill>
              <a:srgbClr val="002060"/>
            </a:solidFill>
            <a:round/>
            <a:headEnd/>
            <a:tailEnd type="triangle" w="med" len="med"/>
          </a:ln>
          <a:effectLst/>
        </p:spPr>
        <p:txBody>
          <a:bodyPr/>
          <a:lstStyle/>
          <a:p>
            <a:endParaRPr lang="zh-CN" altLang="en-US" sz="4000">
              <a:solidFill>
                <a:schemeClr val="tx1">
                  <a:lumMod val="65000"/>
                  <a:lumOff val="35000"/>
                </a:schemeClr>
              </a:solidFill>
              <a:latin typeface="+mn-lt"/>
              <a:ea typeface="+mn-ea"/>
            </a:endParaRPr>
          </a:p>
        </p:txBody>
      </p:sp>
      <p:sp>
        <p:nvSpPr>
          <p:cNvPr id="35" name="Line 765"/>
          <p:cNvSpPr>
            <a:spLocks noChangeShapeType="1"/>
          </p:cNvSpPr>
          <p:nvPr/>
        </p:nvSpPr>
        <p:spPr bwMode="auto">
          <a:xfrm rot="2485420">
            <a:off x="3484488" y="4691284"/>
            <a:ext cx="0" cy="264496"/>
          </a:xfrm>
          <a:prstGeom prst="line">
            <a:avLst/>
          </a:prstGeom>
          <a:noFill/>
          <a:ln w="57150">
            <a:solidFill>
              <a:srgbClr val="002060"/>
            </a:solidFill>
            <a:round/>
            <a:headEnd/>
            <a:tailEnd type="triangle" w="med" len="med"/>
          </a:ln>
          <a:effectLst/>
        </p:spPr>
        <p:txBody>
          <a:bodyPr/>
          <a:lstStyle/>
          <a:p>
            <a:endParaRPr lang="zh-CN" altLang="en-US" sz="4000">
              <a:solidFill>
                <a:schemeClr val="tx1">
                  <a:lumMod val="65000"/>
                  <a:lumOff val="35000"/>
                </a:schemeClr>
              </a:solidFill>
              <a:latin typeface="+mn-lt"/>
              <a:ea typeface="+mn-ea"/>
            </a:endParaRPr>
          </a:p>
        </p:txBody>
      </p:sp>
      <p:sp>
        <p:nvSpPr>
          <p:cNvPr id="36" name="Line 766"/>
          <p:cNvSpPr>
            <a:spLocks noChangeShapeType="1"/>
          </p:cNvSpPr>
          <p:nvPr/>
        </p:nvSpPr>
        <p:spPr bwMode="auto">
          <a:xfrm>
            <a:off x="4154413" y="4722883"/>
            <a:ext cx="288925" cy="211831"/>
          </a:xfrm>
          <a:prstGeom prst="line">
            <a:avLst/>
          </a:prstGeom>
          <a:noFill/>
          <a:ln w="57150">
            <a:solidFill>
              <a:srgbClr val="002060"/>
            </a:solidFill>
            <a:round/>
            <a:headEnd/>
            <a:tailEnd type="triangle" w="med" len="med"/>
          </a:ln>
          <a:effectLst/>
        </p:spPr>
        <p:txBody>
          <a:bodyPr/>
          <a:lstStyle/>
          <a:p>
            <a:endParaRPr lang="zh-CN" altLang="en-US" sz="4000">
              <a:solidFill>
                <a:schemeClr val="tx1">
                  <a:lumMod val="65000"/>
                  <a:lumOff val="35000"/>
                </a:schemeClr>
              </a:solidFill>
              <a:latin typeface="+mn-lt"/>
              <a:ea typeface="+mn-ea"/>
            </a:endParaRPr>
          </a:p>
        </p:txBody>
      </p:sp>
      <p:sp>
        <p:nvSpPr>
          <p:cNvPr id="37" name="Line 767"/>
          <p:cNvSpPr>
            <a:spLocks noChangeShapeType="1"/>
          </p:cNvSpPr>
          <p:nvPr/>
        </p:nvSpPr>
        <p:spPr bwMode="auto">
          <a:xfrm flipH="1">
            <a:off x="2787576" y="5200380"/>
            <a:ext cx="215900" cy="213001"/>
          </a:xfrm>
          <a:prstGeom prst="line">
            <a:avLst/>
          </a:prstGeom>
          <a:noFill/>
          <a:ln w="57150">
            <a:solidFill>
              <a:srgbClr val="002060"/>
            </a:solidFill>
            <a:round/>
            <a:headEnd/>
            <a:tailEnd type="triangle" w="med" len="med"/>
          </a:ln>
          <a:effectLst/>
        </p:spPr>
        <p:txBody>
          <a:bodyPr/>
          <a:lstStyle/>
          <a:p>
            <a:endParaRPr lang="zh-CN" altLang="en-US" sz="4000">
              <a:solidFill>
                <a:schemeClr val="tx1">
                  <a:lumMod val="65000"/>
                  <a:lumOff val="35000"/>
                </a:schemeClr>
              </a:solidFill>
              <a:latin typeface="+mn-lt"/>
              <a:ea typeface="+mn-ea"/>
            </a:endParaRPr>
          </a:p>
        </p:txBody>
      </p:sp>
      <p:sp>
        <p:nvSpPr>
          <p:cNvPr id="38" name="Line 768"/>
          <p:cNvSpPr>
            <a:spLocks noChangeShapeType="1"/>
          </p:cNvSpPr>
          <p:nvPr/>
        </p:nvSpPr>
        <p:spPr bwMode="auto">
          <a:xfrm>
            <a:off x="3506713" y="5224957"/>
            <a:ext cx="73025" cy="265666"/>
          </a:xfrm>
          <a:prstGeom prst="line">
            <a:avLst/>
          </a:prstGeom>
          <a:noFill/>
          <a:ln w="57150">
            <a:solidFill>
              <a:srgbClr val="002060"/>
            </a:solidFill>
            <a:round/>
            <a:headEnd/>
            <a:tailEnd type="triangle" w="med" len="med"/>
          </a:ln>
          <a:effectLst/>
        </p:spPr>
        <p:txBody>
          <a:bodyPr/>
          <a:lstStyle/>
          <a:p>
            <a:endParaRPr lang="zh-CN" altLang="en-US" sz="4000">
              <a:solidFill>
                <a:schemeClr val="tx1">
                  <a:lumMod val="65000"/>
                  <a:lumOff val="35000"/>
                </a:schemeClr>
              </a:solidFill>
              <a:latin typeface="+mn-lt"/>
              <a:ea typeface="+mn-ea"/>
            </a:endParaRPr>
          </a:p>
        </p:txBody>
      </p:sp>
      <p:sp>
        <p:nvSpPr>
          <p:cNvPr id="39" name="Line 769"/>
          <p:cNvSpPr>
            <a:spLocks noChangeShapeType="1"/>
          </p:cNvSpPr>
          <p:nvPr/>
        </p:nvSpPr>
        <p:spPr bwMode="auto">
          <a:xfrm flipH="1">
            <a:off x="4443338" y="5246023"/>
            <a:ext cx="71438" cy="265666"/>
          </a:xfrm>
          <a:prstGeom prst="line">
            <a:avLst/>
          </a:prstGeom>
          <a:noFill/>
          <a:ln w="57150">
            <a:solidFill>
              <a:srgbClr val="002060"/>
            </a:solidFill>
            <a:round/>
            <a:headEnd/>
            <a:tailEnd type="triangle" w="med" len="med"/>
          </a:ln>
          <a:effectLst/>
        </p:spPr>
        <p:txBody>
          <a:bodyPr/>
          <a:lstStyle/>
          <a:p>
            <a:endParaRPr lang="zh-CN" altLang="en-US" sz="4000">
              <a:solidFill>
                <a:schemeClr val="tx1">
                  <a:lumMod val="65000"/>
                  <a:lumOff val="35000"/>
                </a:schemeClr>
              </a:solidFill>
              <a:latin typeface="+mn-lt"/>
              <a:ea typeface="+mn-ea"/>
            </a:endParaRPr>
          </a:p>
        </p:txBody>
      </p:sp>
      <p:sp>
        <p:nvSpPr>
          <p:cNvPr id="40" name="Line 770"/>
          <p:cNvSpPr>
            <a:spLocks noChangeShapeType="1"/>
          </p:cNvSpPr>
          <p:nvPr/>
        </p:nvSpPr>
        <p:spPr bwMode="auto">
          <a:xfrm>
            <a:off x="4803701" y="5200380"/>
            <a:ext cx="287337" cy="265667"/>
          </a:xfrm>
          <a:prstGeom prst="line">
            <a:avLst/>
          </a:prstGeom>
          <a:noFill/>
          <a:ln w="57150">
            <a:solidFill>
              <a:srgbClr val="002060"/>
            </a:solidFill>
            <a:round/>
            <a:headEnd/>
            <a:tailEnd type="triangle" w="med" len="med"/>
          </a:ln>
          <a:effectLst/>
        </p:spPr>
        <p:txBody>
          <a:bodyPr/>
          <a:lstStyle/>
          <a:p>
            <a:endParaRPr lang="zh-CN" altLang="en-US" sz="4000">
              <a:solidFill>
                <a:schemeClr val="tx1">
                  <a:lumMod val="65000"/>
                  <a:lumOff val="35000"/>
                </a:schemeClr>
              </a:solidFill>
              <a:latin typeface="+mn-lt"/>
              <a:ea typeface="+mn-ea"/>
            </a:endParaRPr>
          </a:p>
        </p:txBody>
      </p:sp>
      <p:sp>
        <p:nvSpPr>
          <p:cNvPr id="41" name="Text Box 771"/>
          <p:cNvSpPr txBox="1">
            <a:spLocks noChangeArrowheads="1"/>
          </p:cNvSpPr>
          <p:nvPr/>
        </p:nvSpPr>
        <p:spPr bwMode="auto">
          <a:xfrm>
            <a:off x="8209424" y="3431487"/>
            <a:ext cx="1467068" cy="400110"/>
          </a:xfrm>
          <a:prstGeom prst="rect">
            <a:avLst/>
          </a:prstGeom>
          <a:noFill/>
          <a:ln w="9525">
            <a:noFill/>
            <a:miter lim="800000"/>
            <a:headEnd/>
            <a:tailEnd/>
          </a:ln>
          <a:effectLst/>
        </p:spPr>
        <p:txBody>
          <a:bodyPr wrap="none">
            <a:spAutoFit/>
          </a:bodyPr>
          <a:lstStyle/>
          <a:p>
            <a:pPr algn="ctr"/>
            <a:r>
              <a:rPr lang="zh-CN" altLang="en-US" sz="2000" dirty="0">
                <a:solidFill>
                  <a:schemeClr val="tx1">
                    <a:lumMod val="65000"/>
                    <a:lumOff val="35000"/>
                  </a:schemeClr>
                </a:solidFill>
                <a:latin typeface="+mn-lt"/>
                <a:ea typeface="+mn-ea"/>
              </a:rPr>
              <a:t>媒体服务器</a:t>
            </a:r>
          </a:p>
        </p:txBody>
      </p:sp>
      <p:sp>
        <p:nvSpPr>
          <p:cNvPr id="42" name="Text Box 772"/>
          <p:cNvSpPr txBox="1">
            <a:spLocks noChangeArrowheads="1"/>
          </p:cNvSpPr>
          <p:nvPr/>
        </p:nvSpPr>
        <p:spPr bwMode="auto">
          <a:xfrm>
            <a:off x="6386438" y="5908433"/>
            <a:ext cx="877163" cy="369332"/>
          </a:xfrm>
          <a:prstGeom prst="rect">
            <a:avLst/>
          </a:prstGeom>
          <a:noFill/>
          <a:ln w="9525">
            <a:noFill/>
            <a:miter lim="800000"/>
            <a:headEnd/>
            <a:tailEnd/>
          </a:ln>
          <a:effectLst/>
        </p:spPr>
        <p:txBody>
          <a:bodyPr wrap="none">
            <a:spAutoFit/>
          </a:bodyPr>
          <a:lstStyle/>
          <a:p>
            <a:pPr algn="ctr"/>
            <a:r>
              <a:rPr lang="zh-CN" altLang="en-US" sz="1800">
                <a:solidFill>
                  <a:schemeClr val="tx1">
                    <a:lumMod val="65000"/>
                    <a:lumOff val="35000"/>
                  </a:schemeClr>
                </a:solidFill>
                <a:latin typeface="+mn-lt"/>
                <a:ea typeface="+mn-ea"/>
              </a:rPr>
              <a:t>客户机</a:t>
            </a:r>
          </a:p>
        </p:txBody>
      </p:sp>
      <p:sp>
        <p:nvSpPr>
          <p:cNvPr id="43" name="Text Box 773"/>
          <p:cNvSpPr txBox="1">
            <a:spLocks noChangeArrowheads="1"/>
          </p:cNvSpPr>
          <p:nvPr/>
        </p:nvSpPr>
        <p:spPr bwMode="auto">
          <a:xfrm>
            <a:off x="7178601" y="5908433"/>
            <a:ext cx="877163" cy="369332"/>
          </a:xfrm>
          <a:prstGeom prst="rect">
            <a:avLst/>
          </a:prstGeom>
          <a:noFill/>
          <a:ln w="9525">
            <a:noFill/>
            <a:miter lim="800000"/>
            <a:headEnd/>
            <a:tailEnd/>
          </a:ln>
          <a:effectLst/>
        </p:spPr>
        <p:txBody>
          <a:bodyPr wrap="none">
            <a:spAutoFit/>
          </a:bodyPr>
          <a:lstStyle/>
          <a:p>
            <a:pPr algn="ctr"/>
            <a:r>
              <a:rPr lang="zh-CN" altLang="en-US" sz="1800">
                <a:solidFill>
                  <a:schemeClr val="tx1">
                    <a:lumMod val="65000"/>
                    <a:lumOff val="35000"/>
                  </a:schemeClr>
                </a:solidFill>
                <a:latin typeface="+mn-lt"/>
                <a:ea typeface="+mn-ea"/>
              </a:rPr>
              <a:t>客户机</a:t>
            </a:r>
          </a:p>
        </p:txBody>
      </p:sp>
      <p:sp>
        <p:nvSpPr>
          <p:cNvPr id="44" name="Text Box 774"/>
          <p:cNvSpPr txBox="1">
            <a:spLocks noChangeArrowheads="1"/>
          </p:cNvSpPr>
          <p:nvPr/>
        </p:nvSpPr>
        <p:spPr bwMode="auto">
          <a:xfrm>
            <a:off x="8112051" y="5908433"/>
            <a:ext cx="877163" cy="369332"/>
          </a:xfrm>
          <a:prstGeom prst="rect">
            <a:avLst/>
          </a:prstGeom>
          <a:noFill/>
          <a:ln w="9525">
            <a:noFill/>
            <a:miter lim="800000"/>
            <a:headEnd/>
            <a:tailEnd/>
          </a:ln>
          <a:effectLst/>
        </p:spPr>
        <p:txBody>
          <a:bodyPr wrap="none">
            <a:spAutoFit/>
          </a:bodyPr>
          <a:lstStyle/>
          <a:p>
            <a:pPr algn="ctr"/>
            <a:r>
              <a:rPr lang="zh-CN" altLang="en-US" sz="1800">
                <a:solidFill>
                  <a:schemeClr val="tx1">
                    <a:lumMod val="65000"/>
                    <a:lumOff val="35000"/>
                  </a:schemeClr>
                </a:solidFill>
                <a:latin typeface="+mn-lt"/>
                <a:ea typeface="+mn-ea"/>
              </a:rPr>
              <a:t>客户机</a:t>
            </a:r>
          </a:p>
        </p:txBody>
      </p:sp>
      <p:sp>
        <p:nvSpPr>
          <p:cNvPr id="45" name="Text Box 775"/>
          <p:cNvSpPr txBox="1">
            <a:spLocks noChangeArrowheads="1"/>
          </p:cNvSpPr>
          <p:nvPr/>
        </p:nvSpPr>
        <p:spPr bwMode="auto">
          <a:xfrm>
            <a:off x="8905801" y="5908433"/>
            <a:ext cx="877163" cy="369332"/>
          </a:xfrm>
          <a:prstGeom prst="rect">
            <a:avLst/>
          </a:prstGeom>
          <a:noFill/>
          <a:ln w="9525">
            <a:noFill/>
            <a:miter lim="800000"/>
            <a:headEnd/>
            <a:tailEnd/>
          </a:ln>
          <a:effectLst/>
        </p:spPr>
        <p:txBody>
          <a:bodyPr wrap="none">
            <a:spAutoFit/>
          </a:bodyPr>
          <a:lstStyle/>
          <a:p>
            <a:pPr algn="ctr"/>
            <a:r>
              <a:rPr lang="zh-CN" altLang="en-US" sz="1800">
                <a:solidFill>
                  <a:schemeClr val="tx1">
                    <a:lumMod val="65000"/>
                    <a:lumOff val="35000"/>
                  </a:schemeClr>
                </a:solidFill>
                <a:latin typeface="+mn-lt"/>
                <a:ea typeface="+mn-ea"/>
              </a:rPr>
              <a:t>客户机</a:t>
            </a:r>
          </a:p>
        </p:txBody>
      </p:sp>
      <p:sp>
        <p:nvSpPr>
          <p:cNvPr id="46" name="Line 776"/>
          <p:cNvSpPr>
            <a:spLocks noChangeShapeType="1"/>
          </p:cNvSpPr>
          <p:nvPr/>
        </p:nvSpPr>
        <p:spPr bwMode="auto">
          <a:xfrm>
            <a:off x="7970763" y="4033556"/>
            <a:ext cx="0" cy="530162"/>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47" name="Line 777"/>
          <p:cNvSpPr>
            <a:spLocks noChangeShapeType="1"/>
          </p:cNvSpPr>
          <p:nvPr/>
        </p:nvSpPr>
        <p:spPr bwMode="auto">
          <a:xfrm flipV="1">
            <a:off x="7394501" y="4617553"/>
            <a:ext cx="576262" cy="477497"/>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48" name="Line 778"/>
          <p:cNvSpPr>
            <a:spLocks noChangeShapeType="1"/>
          </p:cNvSpPr>
          <p:nvPr/>
        </p:nvSpPr>
        <p:spPr bwMode="auto">
          <a:xfrm>
            <a:off x="8042201" y="4670218"/>
            <a:ext cx="504825" cy="370996"/>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49" name="Line 779"/>
          <p:cNvSpPr>
            <a:spLocks noChangeShapeType="1"/>
          </p:cNvSpPr>
          <p:nvPr/>
        </p:nvSpPr>
        <p:spPr bwMode="auto">
          <a:xfrm flipV="1">
            <a:off x="6746801" y="5095050"/>
            <a:ext cx="647700" cy="583998"/>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50" name="Line 780"/>
          <p:cNvSpPr>
            <a:spLocks noChangeShapeType="1"/>
          </p:cNvSpPr>
          <p:nvPr/>
        </p:nvSpPr>
        <p:spPr bwMode="auto">
          <a:xfrm>
            <a:off x="7465938" y="5041214"/>
            <a:ext cx="144463" cy="637833"/>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51" name="Line 781"/>
          <p:cNvSpPr>
            <a:spLocks noChangeShapeType="1"/>
          </p:cNvSpPr>
          <p:nvPr/>
        </p:nvSpPr>
        <p:spPr bwMode="auto">
          <a:xfrm flipH="1">
            <a:off x="8402563" y="5200380"/>
            <a:ext cx="144463" cy="424832"/>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sp>
        <p:nvSpPr>
          <p:cNvPr id="52" name="Line 782"/>
          <p:cNvSpPr>
            <a:spLocks noChangeShapeType="1"/>
          </p:cNvSpPr>
          <p:nvPr/>
        </p:nvSpPr>
        <p:spPr bwMode="auto">
          <a:xfrm flipH="1" flipV="1">
            <a:off x="8618463" y="5095050"/>
            <a:ext cx="647700" cy="530162"/>
          </a:xfrm>
          <a:prstGeom prst="line">
            <a:avLst/>
          </a:prstGeom>
          <a:noFill/>
          <a:ln w="19050">
            <a:solidFill>
              <a:schemeClr val="tx1"/>
            </a:solidFill>
            <a:round/>
            <a:headEnd/>
            <a:tailEnd/>
          </a:ln>
          <a:effectLst/>
        </p:spPr>
        <p:txBody>
          <a:bodyPr/>
          <a:lstStyle/>
          <a:p>
            <a:endParaRPr lang="zh-CN" altLang="en-US" sz="4000">
              <a:solidFill>
                <a:schemeClr val="tx1">
                  <a:lumMod val="65000"/>
                  <a:lumOff val="35000"/>
                </a:schemeClr>
              </a:solidFill>
              <a:latin typeface="+mn-lt"/>
              <a:ea typeface="+mn-ea"/>
            </a:endParaRPr>
          </a:p>
        </p:txBody>
      </p:sp>
      <p:pic>
        <p:nvPicPr>
          <p:cNvPr id="55" name="Picture 813"/>
          <p:cNvPicPr>
            <a:picLocks noChangeArrowheads="1"/>
          </p:cNvPicPr>
          <p:nvPr/>
        </p:nvPicPr>
        <p:blipFill>
          <a:blip r:embed="rId7"/>
          <a:srcRect/>
          <a:stretch>
            <a:fillRect/>
          </a:stretch>
        </p:blipFill>
        <p:spPr bwMode="auto">
          <a:xfrm>
            <a:off x="7742163" y="4511053"/>
            <a:ext cx="444500" cy="225874"/>
          </a:xfrm>
          <a:prstGeom prst="rect">
            <a:avLst/>
          </a:prstGeom>
          <a:noFill/>
          <a:ln w="12699">
            <a:noFill/>
            <a:miter lim="800000"/>
            <a:headEnd/>
            <a:tailEnd/>
          </a:ln>
          <a:effectLst/>
        </p:spPr>
      </p:pic>
      <p:pic>
        <p:nvPicPr>
          <p:cNvPr id="56" name="Picture 814"/>
          <p:cNvPicPr>
            <a:picLocks noChangeArrowheads="1"/>
          </p:cNvPicPr>
          <p:nvPr/>
        </p:nvPicPr>
        <p:blipFill>
          <a:blip r:embed="rId7"/>
          <a:srcRect/>
          <a:stretch>
            <a:fillRect/>
          </a:stretch>
        </p:blipFill>
        <p:spPr bwMode="auto">
          <a:xfrm>
            <a:off x="7178601" y="4988549"/>
            <a:ext cx="444500" cy="225874"/>
          </a:xfrm>
          <a:prstGeom prst="rect">
            <a:avLst/>
          </a:prstGeom>
          <a:noFill/>
          <a:ln w="12699">
            <a:noFill/>
            <a:miter lim="800000"/>
            <a:headEnd/>
            <a:tailEnd/>
          </a:ln>
          <a:effectLst/>
        </p:spPr>
      </p:pic>
      <p:pic>
        <p:nvPicPr>
          <p:cNvPr id="57" name="Picture 815"/>
          <p:cNvPicPr>
            <a:picLocks noChangeArrowheads="1"/>
          </p:cNvPicPr>
          <p:nvPr/>
        </p:nvPicPr>
        <p:blipFill>
          <a:blip r:embed="rId7"/>
          <a:srcRect/>
          <a:stretch>
            <a:fillRect/>
          </a:stretch>
        </p:blipFill>
        <p:spPr bwMode="auto">
          <a:xfrm>
            <a:off x="8331126" y="4988549"/>
            <a:ext cx="444500" cy="225874"/>
          </a:xfrm>
          <a:prstGeom prst="rect">
            <a:avLst/>
          </a:prstGeom>
          <a:noFill/>
          <a:ln w="12699">
            <a:noFill/>
            <a:miter lim="800000"/>
            <a:headEnd/>
            <a:tailEnd/>
          </a:ln>
          <a:effectLst/>
        </p:spPr>
      </p:pic>
      <p:sp>
        <p:nvSpPr>
          <p:cNvPr id="61" name="Text Box 903"/>
          <p:cNvSpPr txBox="1">
            <a:spLocks noChangeArrowheads="1"/>
          </p:cNvSpPr>
          <p:nvPr/>
        </p:nvSpPr>
        <p:spPr bwMode="auto">
          <a:xfrm>
            <a:off x="7754863" y="4829384"/>
            <a:ext cx="503238" cy="584775"/>
          </a:xfrm>
          <a:prstGeom prst="rect">
            <a:avLst/>
          </a:prstGeom>
          <a:noFill/>
          <a:ln w="9525">
            <a:noFill/>
            <a:miter lim="800000"/>
            <a:headEnd/>
            <a:tailEnd/>
          </a:ln>
          <a:effectLst/>
        </p:spPr>
        <p:txBody>
          <a:bodyPr>
            <a:spAutoFit/>
          </a:bodyPr>
          <a:lstStyle/>
          <a:p>
            <a:pPr>
              <a:spcBef>
                <a:spcPct val="50000"/>
              </a:spcBef>
            </a:pPr>
            <a:r>
              <a:rPr lang="en-US" altLang="zh-CN" sz="3200">
                <a:solidFill>
                  <a:schemeClr val="tx1">
                    <a:lumMod val="65000"/>
                    <a:lumOff val="35000"/>
                  </a:schemeClr>
                </a:solidFill>
                <a:latin typeface="+mn-lt"/>
                <a:ea typeface="+mn-ea"/>
              </a:rPr>
              <a:t>…</a:t>
            </a:r>
          </a:p>
        </p:txBody>
      </p:sp>
      <p:sp>
        <p:nvSpPr>
          <p:cNvPr id="62" name="Freeform 913"/>
          <p:cNvSpPr>
            <a:spLocks/>
          </p:cNvSpPr>
          <p:nvPr/>
        </p:nvSpPr>
        <p:spPr bwMode="auto">
          <a:xfrm>
            <a:off x="6746801" y="4137406"/>
            <a:ext cx="1128712" cy="1327161"/>
          </a:xfrm>
          <a:custGeom>
            <a:avLst/>
            <a:gdLst/>
            <a:ahLst/>
            <a:cxnLst>
              <a:cxn ang="0">
                <a:pos x="681" y="0"/>
              </a:cxn>
              <a:cxn ang="0">
                <a:pos x="681" y="272"/>
              </a:cxn>
              <a:cxn ang="0">
                <a:pos x="499" y="544"/>
              </a:cxn>
              <a:cxn ang="0">
                <a:pos x="318" y="771"/>
              </a:cxn>
              <a:cxn ang="0">
                <a:pos x="0" y="1134"/>
              </a:cxn>
            </a:cxnLst>
            <a:rect l="0" t="0" r="r" b="b"/>
            <a:pathLst>
              <a:path w="711" h="1134">
                <a:moveTo>
                  <a:pt x="681" y="0"/>
                </a:moveTo>
                <a:cubicBezTo>
                  <a:pt x="696" y="90"/>
                  <a:pt x="711" y="181"/>
                  <a:pt x="681" y="272"/>
                </a:cubicBezTo>
                <a:cubicBezTo>
                  <a:pt x="651" y="363"/>
                  <a:pt x="559" y="461"/>
                  <a:pt x="499" y="544"/>
                </a:cubicBezTo>
                <a:cubicBezTo>
                  <a:pt x="439" y="627"/>
                  <a:pt x="401" y="673"/>
                  <a:pt x="318" y="771"/>
                </a:cubicBezTo>
                <a:cubicBezTo>
                  <a:pt x="235" y="869"/>
                  <a:pt x="117" y="1001"/>
                  <a:pt x="0" y="1134"/>
                </a:cubicBezTo>
              </a:path>
            </a:pathLst>
          </a:custGeom>
          <a:noFill/>
          <a:ln w="57150" cmpd="sng">
            <a:solidFill>
              <a:srgbClr val="002060"/>
            </a:solidFill>
            <a:round/>
            <a:headEnd type="none" w="med" len="med"/>
            <a:tailEnd type="triangle" w="med" len="med"/>
          </a:ln>
          <a:effectLst/>
        </p:spPr>
        <p:txBody>
          <a:bodyPr/>
          <a:lstStyle/>
          <a:p>
            <a:endParaRPr lang="zh-CN" altLang="en-US" sz="4000">
              <a:solidFill>
                <a:schemeClr val="tx1">
                  <a:lumMod val="65000"/>
                  <a:lumOff val="35000"/>
                </a:schemeClr>
              </a:solidFill>
              <a:latin typeface="+mn-lt"/>
              <a:ea typeface="+mn-ea"/>
            </a:endParaRPr>
          </a:p>
        </p:txBody>
      </p:sp>
      <p:sp>
        <p:nvSpPr>
          <p:cNvPr id="63" name="Freeform 915"/>
          <p:cNvSpPr>
            <a:spLocks/>
          </p:cNvSpPr>
          <p:nvPr/>
        </p:nvSpPr>
        <p:spPr bwMode="auto">
          <a:xfrm>
            <a:off x="8078713" y="4121021"/>
            <a:ext cx="1271588" cy="1327161"/>
          </a:xfrm>
          <a:custGeom>
            <a:avLst/>
            <a:gdLst/>
            <a:ahLst/>
            <a:cxnLst>
              <a:cxn ang="0">
                <a:pos x="30" y="0"/>
              </a:cxn>
              <a:cxn ang="0">
                <a:pos x="30" y="272"/>
              </a:cxn>
              <a:cxn ang="0">
                <a:pos x="212" y="499"/>
              </a:cxn>
              <a:cxn ang="0">
                <a:pos x="801" y="1134"/>
              </a:cxn>
            </a:cxnLst>
            <a:rect l="0" t="0" r="r" b="b"/>
            <a:pathLst>
              <a:path w="801" h="1134">
                <a:moveTo>
                  <a:pt x="30" y="0"/>
                </a:moveTo>
                <a:cubicBezTo>
                  <a:pt x="15" y="94"/>
                  <a:pt x="0" y="189"/>
                  <a:pt x="30" y="272"/>
                </a:cubicBezTo>
                <a:cubicBezTo>
                  <a:pt x="60" y="355"/>
                  <a:pt x="83" y="355"/>
                  <a:pt x="212" y="499"/>
                </a:cubicBezTo>
                <a:cubicBezTo>
                  <a:pt x="341" y="643"/>
                  <a:pt x="642" y="1081"/>
                  <a:pt x="801" y="1134"/>
                </a:cubicBezTo>
              </a:path>
            </a:pathLst>
          </a:custGeom>
          <a:noFill/>
          <a:ln w="57150" cmpd="sng">
            <a:solidFill>
              <a:srgbClr val="002060"/>
            </a:solidFill>
            <a:round/>
            <a:headEnd type="none" w="med" len="med"/>
            <a:tailEnd type="triangle" w="med" len="med"/>
          </a:ln>
          <a:effectLst/>
        </p:spPr>
        <p:txBody>
          <a:bodyPr/>
          <a:lstStyle/>
          <a:p>
            <a:endParaRPr lang="zh-CN" altLang="en-US" sz="4000">
              <a:solidFill>
                <a:schemeClr val="tx1">
                  <a:lumMod val="65000"/>
                  <a:lumOff val="35000"/>
                </a:schemeClr>
              </a:solidFill>
              <a:latin typeface="+mn-lt"/>
              <a:ea typeface="+mn-ea"/>
            </a:endParaRPr>
          </a:p>
        </p:txBody>
      </p:sp>
      <p:sp>
        <p:nvSpPr>
          <p:cNvPr id="64" name="Freeform 916"/>
          <p:cNvSpPr>
            <a:spLocks/>
          </p:cNvSpPr>
          <p:nvPr/>
        </p:nvSpPr>
        <p:spPr bwMode="auto">
          <a:xfrm>
            <a:off x="6962701" y="5243373"/>
            <a:ext cx="504825" cy="273859"/>
          </a:xfrm>
          <a:custGeom>
            <a:avLst/>
            <a:gdLst/>
            <a:ahLst/>
            <a:cxnLst>
              <a:cxn ang="0">
                <a:pos x="0" y="234"/>
              </a:cxn>
              <a:cxn ang="0">
                <a:pos x="227" y="7"/>
              </a:cxn>
              <a:cxn ang="0">
                <a:pos x="318" y="189"/>
              </a:cxn>
            </a:cxnLst>
            <a:rect l="0" t="0" r="r" b="b"/>
            <a:pathLst>
              <a:path w="318" h="234">
                <a:moveTo>
                  <a:pt x="0" y="234"/>
                </a:moveTo>
                <a:cubicBezTo>
                  <a:pt x="87" y="124"/>
                  <a:pt x="174" y="14"/>
                  <a:pt x="227" y="7"/>
                </a:cubicBezTo>
                <a:cubicBezTo>
                  <a:pt x="280" y="0"/>
                  <a:pt x="299" y="94"/>
                  <a:pt x="318" y="189"/>
                </a:cubicBezTo>
              </a:path>
            </a:pathLst>
          </a:custGeom>
          <a:noFill/>
          <a:ln w="57150" cmpd="sng">
            <a:solidFill>
              <a:srgbClr val="002060"/>
            </a:solidFill>
            <a:round/>
            <a:headEnd type="none" w="med" len="med"/>
            <a:tailEnd type="triangle" w="med" len="med"/>
          </a:ln>
          <a:effectLst/>
        </p:spPr>
        <p:txBody>
          <a:bodyPr/>
          <a:lstStyle/>
          <a:p>
            <a:endParaRPr lang="zh-CN" altLang="en-US" sz="4000">
              <a:solidFill>
                <a:schemeClr val="tx1">
                  <a:lumMod val="65000"/>
                  <a:lumOff val="35000"/>
                </a:schemeClr>
              </a:solidFill>
              <a:latin typeface="+mn-lt"/>
              <a:ea typeface="+mn-ea"/>
            </a:endParaRPr>
          </a:p>
        </p:txBody>
      </p:sp>
      <p:sp>
        <p:nvSpPr>
          <p:cNvPr id="65" name="Freeform 917"/>
          <p:cNvSpPr>
            <a:spLocks/>
          </p:cNvSpPr>
          <p:nvPr/>
        </p:nvSpPr>
        <p:spPr bwMode="auto">
          <a:xfrm>
            <a:off x="8523213" y="5243373"/>
            <a:ext cx="528638" cy="273859"/>
          </a:xfrm>
          <a:custGeom>
            <a:avLst/>
            <a:gdLst/>
            <a:ahLst/>
            <a:cxnLst>
              <a:cxn ang="0">
                <a:pos x="333" y="234"/>
              </a:cxn>
              <a:cxn ang="0">
                <a:pos x="106" y="7"/>
              </a:cxn>
              <a:cxn ang="0">
                <a:pos x="15" y="189"/>
              </a:cxn>
            </a:cxnLst>
            <a:rect l="0" t="0" r="r" b="b"/>
            <a:pathLst>
              <a:path w="333" h="234">
                <a:moveTo>
                  <a:pt x="333" y="234"/>
                </a:moveTo>
                <a:cubicBezTo>
                  <a:pt x="246" y="124"/>
                  <a:pt x="159" y="14"/>
                  <a:pt x="106" y="7"/>
                </a:cubicBezTo>
                <a:cubicBezTo>
                  <a:pt x="53" y="0"/>
                  <a:pt x="0" y="45"/>
                  <a:pt x="15" y="189"/>
                </a:cubicBezTo>
              </a:path>
            </a:pathLst>
          </a:custGeom>
          <a:noFill/>
          <a:ln w="57150" cmpd="sng">
            <a:solidFill>
              <a:srgbClr val="002060"/>
            </a:solidFill>
            <a:round/>
            <a:headEnd type="none" w="med" len="med"/>
            <a:tailEnd type="triangle" w="med" len="med"/>
          </a:ln>
          <a:effectLst/>
        </p:spPr>
        <p:txBody>
          <a:bodyPr/>
          <a:lstStyle/>
          <a:p>
            <a:endParaRPr lang="zh-CN" altLang="en-US" sz="4000">
              <a:solidFill>
                <a:schemeClr val="tx1">
                  <a:lumMod val="65000"/>
                  <a:lumOff val="35000"/>
                </a:schemeClr>
              </a:solidFill>
              <a:latin typeface="+mn-lt"/>
              <a:ea typeface="+mn-ea"/>
            </a:endParaRPr>
          </a:p>
        </p:txBody>
      </p:sp>
      <p:sp>
        <p:nvSpPr>
          <p:cNvPr id="66" name="Text Box 918"/>
          <p:cNvSpPr txBox="1">
            <a:spLocks noChangeArrowheads="1"/>
          </p:cNvSpPr>
          <p:nvPr/>
        </p:nvSpPr>
        <p:spPr bwMode="auto">
          <a:xfrm>
            <a:off x="2380167" y="6325479"/>
            <a:ext cx="3190296" cy="369332"/>
          </a:xfrm>
          <a:prstGeom prst="rect">
            <a:avLst/>
          </a:prstGeom>
          <a:noFill/>
          <a:ln w="9525">
            <a:noFill/>
            <a:miter lim="800000"/>
            <a:headEnd/>
            <a:tailEnd/>
          </a:ln>
          <a:effectLst/>
        </p:spPr>
        <p:txBody>
          <a:bodyPr wrap="none">
            <a:spAutoFit/>
          </a:bodyPr>
          <a:lstStyle/>
          <a:p>
            <a:pPr algn="ctr"/>
            <a:r>
              <a:rPr lang="en-US" altLang="zh-CN" sz="1800" dirty="0">
                <a:solidFill>
                  <a:schemeClr val="tx1">
                    <a:lumMod val="65000"/>
                    <a:lumOff val="35000"/>
                  </a:schemeClr>
                </a:solidFill>
                <a:latin typeface="+mn-lt"/>
                <a:ea typeface="+mn-ea"/>
              </a:rPr>
              <a:t>(a) </a:t>
            </a:r>
            <a:r>
              <a:rPr lang="zh-CN" altLang="en-US" sz="1800" dirty="0">
                <a:solidFill>
                  <a:schemeClr val="tx1">
                    <a:lumMod val="65000"/>
                    <a:lumOff val="35000"/>
                  </a:schemeClr>
                </a:solidFill>
                <a:latin typeface="+mn-lt"/>
                <a:ea typeface="+mn-ea"/>
              </a:rPr>
              <a:t>基于 </a:t>
            </a:r>
            <a:r>
              <a:rPr lang="en-US" altLang="zh-CN" sz="1800" dirty="0">
                <a:solidFill>
                  <a:schemeClr val="tx1">
                    <a:lumMod val="65000"/>
                    <a:lumOff val="35000"/>
                  </a:schemeClr>
                </a:solidFill>
                <a:latin typeface="+mn-lt"/>
                <a:ea typeface="+mn-ea"/>
              </a:rPr>
              <a:t>IP </a:t>
            </a:r>
            <a:r>
              <a:rPr lang="zh-CN" altLang="en-US" sz="1800" dirty="0">
                <a:solidFill>
                  <a:schemeClr val="tx1">
                    <a:lumMod val="65000"/>
                    <a:lumOff val="35000"/>
                  </a:schemeClr>
                </a:solidFill>
                <a:latin typeface="+mn-lt"/>
                <a:ea typeface="+mn-ea"/>
              </a:rPr>
              <a:t>多播的流媒体直播</a:t>
            </a:r>
          </a:p>
        </p:txBody>
      </p:sp>
      <p:sp>
        <p:nvSpPr>
          <p:cNvPr id="67" name="Text Box 919"/>
          <p:cNvSpPr txBox="1">
            <a:spLocks noChangeArrowheads="1"/>
          </p:cNvSpPr>
          <p:nvPr/>
        </p:nvSpPr>
        <p:spPr bwMode="auto">
          <a:xfrm>
            <a:off x="6017604" y="6315710"/>
            <a:ext cx="4110421" cy="369332"/>
          </a:xfrm>
          <a:prstGeom prst="rect">
            <a:avLst/>
          </a:prstGeom>
          <a:noFill/>
          <a:ln w="9525">
            <a:noFill/>
            <a:miter lim="800000"/>
            <a:headEnd/>
            <a:tailEnd/>
          </a:ln>
          <a:effectLst/>
        </p:spPr>
        <p:txBody>
          <a:bodyPr wrap="none">
            <a:spAutoFit/>
          </a:bodyPr>
          <a:lstStyle/>
          <a:p>
            <a:pPr algn="ctr"/>
            <a:r>
              <a:rPr lang="en-US" altLang="zh-CN" sz="1800" dirty="0">
                <a:solidFill>
                  <a:schemeClr val="tx1">
                    <a:lumMod val="65000"/>
                    <a:lumOff val="35000"/>
                  </a:schemeClr>
                </a:solidFill>
                <a:latin typeface="+mn-lt"/>
                <a:ea typeface="+mn-ea"/>
              </a:rPr>
              <a:t>(b) </a:t>
            </a:r>
            <a:r>
              <a:rPr lang="zh-CN" altLang="en-US" sz="1800" dirty="0">
                <a:solidFill>
                  <a:schemeClr val="tx1">
                    <a:lumMod val="65000"/>
                    <a:lumOff val="35000"/>
                  </a:schemeClr>
                </a:solidFill>
                <a:latin typeface="+mn-lt"/>
                <a:ea typeface="+mn-ea"/>
              </a:rPr>
              <a:t>基于 </a:t>
            </a:r>
            <a:r>
              <a:rPr lang="en-US" altLang="zh-CN" sz="1800" dirty="0">
                <a:solidFill>
                  <a:schemeClr val="tx1">
                    <a:lumMod val="65000"/>
                    <a:lumOff val="35000"/>
                  </a:schemeClr>
                </a:solidFill>
                <a:latin typeface="+mn-lt"/>
                <a:ea typeface="+mn-ea"/>
              </a:rPr>
              <a:t>P2P </a:t>
            </a:r>
            <a:r>
              <a:rPr lang="zh-CN" altLang="en-US" sz="1800" dirty="0">
                <a:solidFill>
                  <a:schemeClr val="tx1">
                    <a:lumMod val="65000"/>
                    <a:lumOff val="35000"/>
                  </a:schemeClr>
                </a:solidFill>
                <a:latin typeface="+mn-lt"/>
                <a:ea typeface="+mn-ea"/>
              </a:rPr>
              <a:t>应用层多播的流媒体直播</a:t>
            </a:r>
          </a:p>
        </p:txBody>
      </p:sp>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37997" y="3221872"/>
            <a:ext cx="482027" cy="797640"/>
          </a:xfrm>
          <a:prstGeom prst="rect">
            <a:avLst/>
          </a:prstGeom>
        </p:spPr>
      </p:pic>
      <p:pic>
        <p:nvPicPr>
          <p:cNvPr id="292" name="图片 29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27397" y="3221872"/>
            <a:ext cx="482027" cy="797640"/>
          </a:xfrm>
          <a:prstGeom prst="rect">
            <a:avLst/>
          </a:prstGeom>
        </p:spPr>
      </p:pic>
      <p:grpSp>
        <p:nvGrpSpPr>
          <p:cNvPr id="293" name="组合 292"/>
          <p:cNvGrpSpPr/>
          <p:nvPr/>
        </p:nvGrpSpPr>
        <p:grpSpPr>
          <a:xfrm>
            <a:off x="2378001" y="5489581"/>
            <a:ext cx="692167" cy="439638"/>
            <a:chOff x="5173662" y="745331"/>
            <a:chExt cx="1679575" cy="1066800"/>
          </a:xfrm>
        </p:grpSpPr>
        <p:sp>
          <p:nvSpPr>
            <p:cNvPr id="29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98" name="组合 297"/>
          <p:cNvGrpSpPr/>
          <p:nvPr/>
        </p:nvGrpSpPr>
        <p:grpSpPr>
          <a:xfrm>
            <a:off x="3127301" y="5489581"/>
            <a:ext cx="692167" cy="439638"/>
            <a:chOff x="5173662" y="745331"/>
            <a:chExt cx="1679575" cy="1066800"/>
          </a:xfrm>
        </p:grpSpPr>
        <p:sp>
          <p:nvSpPr>
            <p:cNvPr id="29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3" name="组合 302"/>
          <p:cNvGrpSpPr/>
          <p:nvPr/>
        </p:nvGrpSpPr>
        <p:grpSpPr>
          <a:xfrm>
            <a:off x="4054401" y="5489581"/>
            <a:ext cx="692167" cy="439638"/>
            <a:chOff x="5173662" y="745331"/>
            <a:chExt cx="1679575" cy="1066800"/>
          </a:xfrm>
        </p:grpSpPr>
        <p:sp>
          <p:nvSpPr>
            <p:cNvPr id="30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8" name="组合 307"/>
          <p:cNvGrpSpPr/>
          <p:nvPr/>
        </p:nvGrpSpPr>
        <p:grpSpPr>
          <a:xfrm>
            <a:off x="4867201" y="5489581"/>
            <a:ext cx="692167" cy="439638"/>
            <a:chOff x="5173662" y="745331"/>
            <a:chExt cx="1679575" cy="1066800"/>
          </a:xfrm>
        </p:grpSpPr>
        <p:sp>
          <p:nvSpPr>
            <p:cNvPr id="30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3" name="组合 312"/>
          <p:cNvGrpSpPr/>
          <p:nvPr/>
        </p:nvGrpSpPr>
        <p:grpSpPr>
          <a:xfrm>
            <a:off x="6492801" y="5489581"/>
            <a:ext cx="692167" cy="439638"/>
            <a:chOff x="5173662" y="745331"/>
            <a:chExt cx="1679575" cy="1066800"/>
          </a:xfrm>
        </p:grpSpPr>
        <p:sp>
          <p:nvSpPr>
            <p:cNvPr id="31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8" name="组合 317"/>
          <p:cNvGrpSpPr/>
          <p:nvPr/>
        </p:nvGrpSpPr>
        <p:grpSpPr>
          <a:xfrm>
            <a:off x="7242101" y="5489581"/>
            <a:ext cx="692167" cy="439638"/>
            <a:chOff x="5173662" y="745331"/>
            <a:chExt cx="1679575" cy="1066800"/>
          </a:xfrm>
        </p:grpSpPr>
        <p:sp>
          <p:nvSpPr>
            <p:cNvPr id="31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3" name="组合 322"/>
          <p:cNvGrpSpPr/>
          <p:nvPr/>
        </p:nvGrpSpPr>
        <p:grpSpPr>
          <a:xfrm>
            <a:off x="8156501" y="5489581"/>
            <a:ext cx="692167" cy="439638"/>
            <a:chOff x="5173662" y="745331"/>
            <a:chExt cx="1679575" cy="1066800"/>
          </a:xfrm>
        </p:grpSpPr>
        <p:sp>
          <p:nvSpPr>
            <p:cNvPr id="32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28" name="组合 327"/>
          <p:cNvGrpSpPr/>
          <p:nvPr/>
        </p:nvGrpSpPr>
        <p:grpSpPr>
          <a:xfrm>
            <a:off x="8918501" y="5489581"/>
            <a:ext cx="692167" cy="439638"/>
            <a:chOff x="5173662" y="745331"/>
            <a:chExt cx="1679575" cy="1066800"/>
          </a:xfrm>
        </p:grpSpPr>
        <p:sp>
          <p:nvSpPr>
            <p:cNvPr id="32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35300" b="37952"/>
          <a:stretch/>
        </p:blipFill>
        <p:spPr>
          <a:xfrm>
            <a:off x="6881120" y="3283283"/>
            <a:ext cx="4153370" cy="11109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26018" name="Rectangle 2"/>
          <p:cNvSpPr>
            <a:spLocks noGrp="1" noChangeArrowheads="1"/>
          </p:cNvSpPr>
          <p:nvPr>
            <p:ph type="title"/>
          </p:nvPr>
        </p:nvSpPr>
        <p:spPr/>
        <p:txBody>
          <a:bodyPr/>
          <a:lstStyle/>
          <a:p>
            <a:pPr hangingPunct="0"/>
            <a:r>
              <a:rPr lang="en-US" dirty="0" err="1" smtClean="0"/>
              <a:t>P2P</a:t>
            </a:r>
            <a:r>
              <a:rPr lang="zh-CN" altLang="en-US" dirty="0" smtClean="0"/>
              <a:t>应用层多播</a:t>
            </a:r>
            <a:endParaRPr lang="zh-CN" altLang="en-US" dirty="0"/>
          </a:p>
        </p:txBody>
      </p:sp>
      <p:sp>
        <p:nvSpPr>
          <p:cNvPr id="726019" name="Rectangle 3"/>
          <p:cNvSpPr>
            <a:spLocks noGrp="1" noChangeArrowheads="1"/>
          </p:cNvSpPr>
          <p:nvPr>
            <p:ph idx="1"/>
          </p:nvPr>
        </p:nvSpPr>
        <p:spPr>
          <a:xfrm>
            <a:off x="1130624" y="2060848"/>
            <a:ext cx="5372675" cy="4110718"/>
          </a:xfrm>
        </p:spPr>
        <p:txBody>
          <a:bodyPr>
            <a:normAutofit fontScale="92500" lnSpcReduction="10000"/>
          </a:bodyPr>
          <a:lstStyle/>
          <a:p>
            <a:pPr marL="342900" indent="-342900">
              <a:buFont typeface="Wingdings" panose="05000000000000000000" pitchFamily="2" charset="2"/>
              <a:buChar char="l"/>
            </a:pPr>
            <a:r>
              <a:rPr lang="zh-CN" altLang="en-US" sz="2400" dirty="0"/>
              <a:t>采用</a:t>
            </a:r>
            <a:r>
              <a:rPr lang="en-US" sz="2400" dirty="0" err="1"/>
              <a:t>P2P</a:t>
            </a:r>
            <a:r>
              <a:rPr lang="zh-CN" altLang="en-US" sz="2400" dirty="0"/>
              <a:t>应用层多播技术，每个对等方既是服务的请求者，也是服务的提供者，因而请求服务的用户越多，每个用户获得的媒体服务质量反而越高。</a:t>
            </a:r>
          </a:p>
          <a:p>
            <a:pPr marL="342900" indent="-342900" eaLnBrk="1" hangingPunct="1">
              <a:buFont typeface="Wingdings" panose="05000000000000000000" pitchFamily="2" charset="2"/>
              <a:buChar char="l"/>
            </a:pPr>
            <a:r>
              <a:rPr lang="en-US" altLang="zh-CN" sz="2400" dirty="0" err="1"/>
              <a:t>PPLive</a:t>
            </a:r>
            <a:r>
              <a:rPr lang="zh-CN" altLang="en-US" sz="2400" dirty="0"/>
              <a:t>是当前最流行的因特网视频直播软件之一，其采用的技术就是</a:t>
            </a:r>
            <a:r>
              <a:rPr lang="en-US" altLang="zh-CN" sz="2400" dirty="0" err="1"/>
              <a:t>P2P</a:t>
            </a:r>
            <a:r>
              <a:rPr lang="zh-CN" altLang="en-US" sz="2400" dirty="0"/>
              <a:t>应用层多播。加入</a:t>
            </a:r>
            <a:r>
              <a:rPr lang="en-US" altLang="zh-CN" sz="2400" dirty="0" err="1"/>
              <a:t>PPLive</a:t>
            </a:r>
            <a:r>
              <a:rPr lang="zh-CN" altLang="en-US" sz="2400" dirty="0"/>
              <a:t>系统的用户越多，播放节目就越流畅。</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5"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 name="组合 9"/>
          <p:cNvGrpSpPr/>
          <p:nvPr/>
        </p:nvGrpSpPr>
        <p:grpSpPr>
          <a:xfrm>
            <a:off x="9156703" y="5399078"/>
            <a:ext cx="1877787" cy="1129564"/>
            <a:chOff x="9675584" y="5175723"/>
            <a:chExt cx="1877787" cy="1129564"/>
          </a:xfrm>
        </p:grpSpPr>
        <p:sp>
          <p:nvSpPr>
            <p:cNvPr id="11" name="矩形 10"/>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en-US" altLang="zh-CN" dirty="0" smtClean="0"/>
              <a:t>6.9.5  </a:t>
            </a:r>
            <a:r>
              <a:rPr lang="zh-CN" altLang="en-US" dirty="0" smtClean="0"/>
              <a:t>实时交互音频</a:t>
            </a:r>
            <a:r>
              <a:rPr lang="en-US" altLang="zh-CN" dirty="0" smtClean="0"/>
              <a:t>/</a:t>
            </a:r>
            <a:r>
              <a:rPr lang="zh-CN" altLang="en-US" dirty="0" smtClean="0"/>
              <a:t>视频</a:t>
            </a:r>
            <a:endParaRPr lang="zh-CN" altLang="en-US" dirty="0"/>
          </a:p>
        </p:txBody>
      </p:sp>
      <p:sp>
        <p:nvSpPr>
          <p:cNvPr id="726019" name="Rectangle 3"/>
          <p:cNvSpPr>
            <a:spLocks noGrp="1" noChangeArrowheads="1"/>
          </p:cNvSpPr>
          <p:nvPr>
            <p:ph idx="1"/>
          </p:nvPr>
        </p:nvSpPr>
        <p:spPr>
          <a:xfrm>
            <a:off x="609919" y="1143530"/>
            <a:ext cx="5089435" cy="5028036"/>
          </a:xfrm>
        </p:spPr>
        <p:txBody>
          <a:bodyPr>
            <a:normAutofit fontScale="92500"/>
          </a:bodyPr>
          <a:lstStyle/>
          <a:p>
            <a:pPr indent="622300" eaLnBrk="1" hangingPunct="1"/>
            <a:r>
              <a:rPr lang="zh-CN" altLang="en-US" sz="2400" dirty="0"/>
              <a:t>典型的实时交互应用包括因特网电话和视频会议。在这方面</a:t>
            </a:r>
            <a:r>
              <a:rPr lang="en-US" altLang="zh-CN" sz="2400" dirty="0" err="1"/>
              <a:t>IETF</a:t>
            </a:r>
            <a:r>
              <a:rPr lang="zh-CN" altLang="en-US" sz="2400" dirty="0"/>
              <a:t>和</a:t>
            </a:r>
            <a:r>
              <a:rPr lang="en-US" altLang="zh-CN" sz="2400" dirty="0" err="1"/>
              <a:t>ITU</a:t>
            </a:r>
            <a:r>
              <a:rPr lang="zh-CN" altLang="en-US" sz="2400" dirty="0"/>
              <a:t>制定了很多标准</a:t>
            </a:r>
            <a:r>
              <a:rPr lang="en-US" altLang="zh-CN" sz="2400" dirty="0"/>
              <a:t>[</a:t>
            </a:r>
            <a:r>
              <a:rPr lang="en-US" altLang="zh-CN" sz="2400" dirty="0" err="1"/>
              <a:t>RFC</a:t>
            </a:r>
            <a:r>
              <a:rPr lang="en-US" altLang="zh-CN" sz="2400" dirty="0"/>
              <a:t> 3261-3266]</a:t>
            </a:r>
            <a:r>
              <a:rPr lang="zh-CN" altLang="en-US" sz="2400" dirty="0"/>
              <a:t>。</a:t>
            </a:r>
            <a:endParaRPr lang="en-US" altLang="zh-CN" sz="2400" dirty="0"/>
          </a:p>
          <a:p>
            <a:pPr indent="622300" eaLnBrk="1" hangingPunct="1"/>
            <a:r>
              <a:rPr lang="zh-CN" altLang="en-US" sz="2400" dirty="0">
                <a:solidFill>
                  <a:srgbClr val="FF0000"/>
                </a:solidFill>
              </a:rPr>
              <a:t>会话发起协议</a:t>
            </a:r>
            <a:r>
              <a:rPr lang="en-US" altLang="zh-CN" sz="2400" dirty="0">
                <a:solidFill>
                  <a:srgbClr val="FF0000"/>
                </a:solidFill>
              </a:rPr>
              <a:t>SIP </a:t>
            </a:r>
            <a:r>
              <a:rPr lang="en-US" altLang="zh-CN" sz="2400" dirty="0"/>
              <a:t>(Session Initiation Protocol)</a:t>
            </a:r>
            <a:r>
              <a:rPr lang="zh-CN" altLang="en-US" sz="2400" dirty="0"/>
              <a:t>用于因特网电话，是一个由</a:t>
            </a:r>
            <a:r>
              <a:rPr lang="en-US" altLang="zh-CN" sz="2400" dirty="0" err="1"/>
              <a:t>IETF</a:t>
            </a:r>
            <a:r>
              <a:rPr lang="zh-CN" altLang="en-US" sz="2400" dirty="0"/>
              <a:t>制定的一套较为简单且实用的实时交互协议，能够用来定位用户、建立、管理和终止多媒体会话（呼叫），支持双方、多方或多播会话。</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6099176" y="1408186"/>
            <a:ext cx="6099174" cy="54498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119946" y="829013"/>
            <a:ext cx="6078404"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6211502" y="876310"/>
            <a:ext cx="5792329"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一个简单的 </a:t>
            </a:r>
            <a:r>
              <a:rPr lang="en-US" altLang="zh-CN" dirty="0"/>
              <a:t>SIP </a:t>
            </a:r>
            <a:r>
              <a:rPr lang="zh-CN" altLang="en-US" dirty="0"/>
              <a:t>会话 </a:t>
            </a:r>
          </a:p>
        </p:txBody>
      </p:sp>
      <p:sp>
        <p:nvSpPr>
          <p:cNvPr id="9" name="矩形 8"/>
          <p:cNvSpPr/>
          <p:nvPr/>
        </p:nvSpPr>
        <p:spPr>
          <a:xfrm rot="5400000">
            <a:off x="3076527" y="3811740"/>
            <a:ext cx="6020520" cy="72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Box 6"/>
          <p:cNvSpPr txBox="1">
            <a:spLocks noChangeArrowheads="1"/>
          </p:cNvSpPr>
          <p:nvPr/>
        </p:nvSpPr>
        <p:spPr bwMode="auto">
          <a:xfrm rot="-1312523">
            <a:off x="6473726" y="2009547"/>
            <a:ext cx="556563" cy="707886"/>
          </a:xfrm>
          <a:prstGeom prst="rect">
            <a:avLst/>
          </a:prstGeom>
          <a:noFill/>
          <a:ln w="12700">
            <a:noFill/>
            <a:miter lim="800000"/>
            <a:headEnd/>
            <a:tailEnd/>
          </a:ln>
          <a:effectLst/>
        </p:spPr>
        <p:txBody>
          <a:bodyPr wrap="none">
            <a:spAutoFit/>
          </a:bodyPr>
          <a:lstStyle/>
          <a:p>
            <a:pPr defTabSz="762019" eaLnBrk="0" hangingPunct="0"/>
            <a:r>
              <a:rPr kumimoji="1" lang="en-US" altLang="zh-CN" sz="4000">
                <a:solidFill>
                  <a:schemeClr val="tx1">
                    <a:lumMod val="65000"/>
                    <a:lumOff val="35000"/>
                  </a:schemeClr>
                </a:solidFill>
                <a:latin typeface="+mn-lt"/>
                <a:ea typeface="+mn-ea"/>
                <a:sym typeface="Webdings" pitchFamily="18" charset="2"/>
              </a:rPr>
              <a:t></a:t>
            </a:r>
            <a:r>
              <a:rPr kumimoji="1" lang="en-US" altLang="zh-CN" sz="4000">
                <a:solidFill>
                  <a:schemeClr val="tx1">
                    <a:lumMod val="65000"/>
                    <a:lumOff val="35000"/>
                  </a:schemeClr>
                </a:solidFill>
                <a:latin typeface="+mn-lt"/>
                <a:ea typeface="+mn-ea"/>
              </a:rPr>
              <a:t> </a:t>
            </a:r>
          </a:p>
        </p:txBody>
      </p:sp>
      <p:sp>
        <p:nvSpPr>
          <p:cNvPr id="11" name="Freeform 7"/>
          <p:cNvSpPr>
            <a:spLocks/>
          </p:cNvSpPr>
          <p:nvPr/>
        </p:nvSpPr>
        <p:spPr bwMode="auto">
          <a:xfrm>
            <a:off x="6732165" y="2546054"/>
            <a:ext cx="96837" cy="123825"/>
          </a:xfrm>
          <a:custGeom>
            <a:avLst/>
            <a:gdLst/>
            <a:ahLst/>
            <a:cxnLst>
              <a:cxn ang="0">
                <a:pos x="9" y="0"/>
              </a:cxn>
              <a:cxn ang="0">
                <a:pos x="0" y="30"/>
              </a:cxn>
              <a:cxn ang="0">
                <a:pos x="23" y="68"/>
              </a:cxn>
              <a:cxn ang="0">
                <a:pos x="69" y="78"/>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2" name="Text Box 10"/>
          <p:cNvSpPr txBox="1">
            <a:spLocks noChangeArrowheads="1"/>
          </p:cNvSpPr>
          <p:nvPr/>
        </p:nvSpPr>
        <p:spPr bwMode="auto">
          <a:xfrm rot="-1312523">
            <a:off x="10651233" y="2009547"/>
            <a:ext cx="556563" cy="707886"/>
          </a:xfrm>
          <a:prstGeom prst="rect">
            <a:avLst/>
          </a:prstGeom>
          <a:noFill/>
          <a:ln w="12700">
            <a:noFill/>
            <a:miter lim="800000"/>
            <a:headEnd/>
            <a:tailEnd/>
          </a:ln>
          <a:effectLst/>
        </p:spPr>
        <p:txBody>
          <a:bodyPr wrap="none">
            <a:spAutoFit/>
          </a:bodyPr>
          <a:lstStyle/>
          <a:p>
            <a:pPr defTabSz="762019" eaLnBrk="0" hangingPunct="0"/>
            <a:r>
              <a:rPr kumimoji="1" lang="en-US" altLang="zh-CN" sz="4000">
                <a:solidFill>
                  <a:schemeClr val="tx1">
                    <a:lumMod val="65000"/>
                    <a:lumOff val="35000"/>
                  </a:schemeClr>
                </a:solidFill>
                <a:latin typeface="+mn-lt"/>
                <a:ea typeface="+mn-ea"/>
                <a:sym typeface="Webdings" pitchFamily="18" charset="2"/>
              </a:rPr>
              <a:t></a:t>
            </a:r>
            <a:r>
              <a:rPr kumimoji="1" lang="en-US" altLang="zh-CN" sz="4000">
                <a:solidFill>
                  <a:schemeClr val="tx1">
                    <a:lumMod val="65000"/>
                    <a:lumOff val="35000"/>
                  </a:schemeClr>
                </a:solidFill>
                <a:latin typeface="+mn-lt"/>
                <a:ea typeface="+mn-ea"/>
              </a:rPr>
              <a:t> </a:t>
            </a:r>
          </a:p>
        </p:txBody>
      </p:sp>
      <p:sp>
        <p:nvSpPr>
          <p:cNvPr id="13" name="Freeform 11"/>
          <p:cNvSpPr>
            <a:spLocks/>
          </p:cNvSpPr>
          <p:nvPr/>
        </p:nvSpPr>
        <p:spPr bwMode="auto">
          <a:xfrm>
            <a:off x="10926340" y="2547642"/>
            <a:ext cx="96837" cy="122237"/>
          </a:xfrm>
          <a:custGeom>
            <a:avLst/>
            <a:gdLst/>
            <a:ahLst/>
            <a:cxnLst>
              <a:cxn ang="0">
                <a:pos x="9" y="0"/>
              </a:cxn>
              <a:cxn ang="0">
                <a:pos x="0" y="30"/>
              </a:cxn>
              <a:cxn ang="0">
                <a:pos x="23" y="68"/>
              </a:cxn>
              <a:cxn ang="0">
                <a:pos x="69" y="78"/>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sp>
        <p:nvSpPr>
          <p:cNvPr id="14" name="Text Box 13"/>
          <p:cNvSpPr txBox="1">
            <a:spLocks noChangeArrowheads="1"/>
          </p:cNvSpPr>
          <p:nvPr/>
        </p:nvSpPr>
        <p:spPr bwMode="auto">
          <a:xfrm>
            <a:off x="6766155" y="1812629"/>
            <a:ext cx="954107"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主叫方</a:t>
            </a:r>
          </a:p>
        </p:txBody>
      </p:sp>
      <p:sp>
        <p:nvSpPr>
          <p:cNvPr id="15" name="Text Box 14"/>
          <p:cNvSpPr txBox="1">
            <a:spLocks noChangeArrowheads="1"/>
          </p:cNvSpPr>
          <p:nvPr/>
        </p:nvSpPr>
        <p:spPr bwMode="auto">
          <a:xfrm>
            <a:off x="10958743" y="1812629"/>
            <a:ext cx="954107" cy="400110"/>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被叫方</a:t>
            </a:r>
          </a:p>
        </p:txBody>
      </p:sp>
      <p:sp>
        <p:nvSpPr>
          <p:cNvPr id="16" name="Line 16"/>
          <p:cNvSpPr>
            <a:spLocks noChangeShapeType="1"/>
          </p:cNvSpPr>
          <p:nvPr/>
        </p:nvSpPr>
        <p:spPr bwMode="auto">
          <a:xfrm>
            <a:off x="7255104" y="2857205"/>
            <a:ext cx="0" cy="3375025"/>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7" name="Line 17"/>
          <p:cNvSpPr>
            <a:spLocks noChangeShapeType="1"/>
          </p:cNvSpPr>
          <p:nvPr/>
        </p:nvSpPr>
        <p:spPr bwMode="auto">
          <a:xfrm>
            <a:off x="11449279" y="2857205"/>
            <a:ext cx="0" cy="3375025"/>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grpSp>
        <p:nvGrpSpPr>
          <p:cNvPr id="18" name="Group 36"/>
          <p:cNvGrpSpPr>
            <a:grpSpLocks/>
          </p:cNvGrpSpPr>
          <p:nvPr/>
        </p:nvGrpSpPr>
        <p:grpSpPr bwMode="auto">
          <a:xfrm>
            <a:off x="7255105" y="3360438"/>
            <a:ext cx="4194175" cy="400049"/>
            <a:chOff x="1719" y="2137"/>
            <a:chExt cx="2642" cy="252"/>
          </a:xfrm>
        </p:grpSpPr>
        <p:sp>
          <p:nvSpPr>
            <p:cNvPr id="19" name="Line 20"/>
            <p:cNvSpPr>
              <a:spLocks noChangeShapeType="1"/>
            </p:cNvSpPr>
            <p:nvPr/>
          </p:nvSpPr>
          <p:spPr bwMode="auto">
            <a:xfrm rot="5400000" flipH="1">
              <a:off x="3040" y="1043"/>
              <a:ext cx="0" cy="2642"/>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0" name="Text Box 21"/>
            <p:cNvSpPr txBox="1">
              <a:spLocks noChangeArrowheads="1"/>
            </p:cNvSpPr>
            <p:nvPr/>
          </p:nvSpPr>
          <p:spPr bwMode="auto">
            <a:xfrm>
              <a:off x="2699" y="2137"/>
              <a:ext cx="762" cy="252"/>
            </a:xfrm>
            <a:prstGeom prst="rect">
              <a:avLst/>
            </a:prstGeom>
            <a:noFill/>
            <a:ln w="9525">
              <a:noFill/>
              <a:miter lim="800000"/>
              <a:headEnd/>
              <a:tailEnd/>
            </a:ln>
            <a:effectLst/>
          </p:spPr>
          <p:txBody>
            <a:bodyPr wrap="none">
              <a:spAutoFit/>
            </a:bodyPr>
            <a:lstStyle/>
            <a:p>
              <a:r>
                <a:rPr lang="en-US" altLang="zh-CN" sz="2000" dirty="0">
                  <a:solidFill>
                    <a:schemeClr val="tx1">
                      <a:lumMod val="65000"/>
                      <a:lumOff val="35000"/>
                    </a:schemeClr>
                  </a:solidFill>
                  <a:latin typeface="+mn-lt"/>
                  <a:ea typeface="+mn-ea"/>
                </a:rPr>
                <a:t>OK: </a:t>
              </a:r>
              <a:r>
                <a:rPr lang="zh-CN" altLang="en-US" sz="2000" dirty="0">
                  <a:solidFill>
                    <a:schemeClr val="tx1">
                      <a:lumMod val="65000"/>
                      <a:lumOff val="35000"/>
                    </a:schemeClr>
                  </a:solidFill>
                  <a:latin typeface="+mn-lt"/>
                  <a:ea typeface="+mn-ea"/>
                </a:rPr>
                <a:t>地址</a:t>
              </a:r>
            </a:p>
          </p:txBody>
        </p:sp>
      </p:grpSp>
      <p:grpSp>
        <p:nvGrpSpPr>
          <p:cNvPr id="21" name="Group 35"/>
          <p:cNvGrpSpPr>
            <a:grpSpLocks/>
          </p:cNvGrpSpPr>
          <p:nvPr/>
        </p:nvGrpSpPr>
        <p:grpSpPr bwMode="auto">
          <a:xfrm>
            <a:off x="7255105" y="3828758"/>
            <a:ext cx="4194175" cy="400050"/>
            <a:chOff x="1719" y="2432"/>
            <a:chExt cx="2642" cy="252"/>
          </a:xfrm>
        </p:grpSpPr>
        <p:sp>
          <p:nvSpPr>
            <p:cNvPr id="22" name="Line 22"/>
            <p:cNvSpPr>
              <a:spLocks noChangeShapeType="1"/>
            </p:cNvSpPr>
            <p:nvPr/>
          </p:nvSpPr>
          <p:spPr bwMode="auto">
            <a:xfrm rot="-5400000">
              <a:off x="3040" y="1345"/>
              <a:ext cx="0" cy="2642"/>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3" name="Text Box 23"/>
            <p:cNvSpPr txBox="1">
              <a:spLocks noChangeArrowheads="1"/>
            </p:cNvSpPr>
            <p:nvPr/>
          </p:nvSpPr>
          <p:spPr bwMode="auto">
            <a:xfrm>
              <a:off x="2789" y="2432"/>
              <a:ext cx="450" cy="252"/>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rPr>
                <a:t>ACK</a:t>
              </a:r>
            </a:p>
          </p:txBody>
        </p:sp>
      </p:grpSp>
      <p:grpSp>
        <p:nvGrpSpPr>
          <p:cNvPr id="24" name="Group 39"/>
          <p:cNvGrpSpPr>
            <a:grpSpLocks/>
          </p:cNvGrpSpPr>
          <p:nvPr/>
        </p:nvGrpSpPr>
        <p:grpSpPr bwMode="auto">
          <a:xfrm>
            <a:off x="6534379" y="2855618"/>
            <a:ext cx="4914900" cy="977899"/>
            <a:chOff x="1265" y="1819"/>
            <a:chExt cx="3096" cy="616"/>
          </a:xfrm>
        </p:grpSpPr>
        <p:grpSp>
          <p:nvGrpSpPr>
            <p:cNvPr id="25" name="Group 34"/>
            <p:cNvGrpSpPr>
              <a:grpSpLocks/>
            </p:cNvGrpSpPr>
            <p:nvPr/>
          </p:nvGrpSpPr>
          <p:grpSpPr bwMode="auto">
            <a:xfrm>
              <a:off x="1719" y="1819"/>
              <a:ext cx="2642" cy="252"/>
              <a:chOff x="1719" y="1819"/>
              <a:chExt cx="2642" cy="252"/>
            </a:xfrm>
          </p:grpSpPr>
          <p:sp>
            <p:nvSpPr>
              <p:cNvPr id="27" name="Line 18"/>
              <p:cNvSpPr>
                <a:spLocks noChangeShapeType="1"/>
              </p:cNvSpPr>
              <p:nvPr/>
            </p:nvSpPr>
            <p:spPr bwMode="auto">
              <a:xfrm rot="-5400000">
                <a:off x="3040" y="740"/>
                <a:ext cx="0" cy="2642"/>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8" name="Text Box 19"/>
              <p:cNvSpPr txBox="1">
                <a:spLocks noChangeArrowheads="1"/>
              </p:cNvSpPr>
              <p:nvPr/>
            </p:nvSpPr>
            <p:spPr bwMode="auto">
              <a:xfrm>
                <a:off x="2350" y="1819"/>
                <a:ext cx="1534" cy="252"/>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rPr>
                  <a:t>INVITE: </a:t>
                </a:r>
                <a:r>
                  <a:rPr lang="zh-CN" altLang="en-US" sz="2000">
                    <a:solidFill>
                      <a:schemeClr val="tx1">
                        <a:lumMod val="65000"/>
                        <a:lumOff val="35000"/>
                      </a:schemeClr>
                    </a:solidFill>
                    <a:latin typeface="+mn-lt"/>
                    <a:ea typeface="+mn-ea"/>
                  </a:rPr>
                  <a:t>地址，选项</a:t>
                </a:r>
              </a:p>
            </p:txBody>
          </p:sp>
        </p:grpSp>
        <p:sp>
          <p:nvSpPr>
            <p:cNvPr id="26" name="Text Box 28"/>
            <p:cNvSpPr txBox="1">
              <a:spLocks noChangeArrowheads="1"/>
            </p:cNvSpPr>
            <p:nvPr/>
          </p:nvSpPr>
          <p:spPr bwMode="auto">
            <a:xfrm>
              <a:off x="1265" y="1989"/>
              <a:ext cx="439" cy="446"/>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建立</a:t>
              </a:r>
            </a:p>
            <a:p>
              <a:r>
                <a:rPr lang="zh-CN" altLang="en-US" sz="2000">
                  <a:solidFill>
                    <a:schemeClr val="tx1">
                      <a:lumMod val="65000"/>
                      <a:lumOff val="35000"/>
                    </a:schemeClr>
                  </a:solidFill>
                  <a:latin typeface="+mn-lt"/>
                  <a:ea typeface="+mn-ea"/>
                </a:rPr>
                <a:t>会话</a:t>
              </a:r>
            </a:p>
          </p:txBody>
        </p:sp>
      </p:grpSp>
      <p:grpSp>
        <p:nvGrpSpPr>
          <p:cNvPr id="29" name="Group 41"/>
          <p:cNvGrpSpPr>
            <a:grpSpLocks/>
          </p:cNvGrpSpPr>
          <p:nvPr/>
        </p:nvGrpSpPr>
        <p:grpSpPr bwMode="auto">
          <a:xfrm>
            <a:off x="6534379" y="5359108"/>
            <a:ext cx="4914900" cy="708025"/>
            <a:chOff x="1265" y="3396"/>
            <a:chExt cx="3096" cy="446"/>
          </a:xfrm>
        </p:grpSpPr>
        <p:grpSp>
          <p:nvGrpSpPr>
            <p:cNvPr id="30" name="Group 37"/>
            <p:cNvGrpSpPr>
              <a:grpSpLocks/>
            </p:cNvGrpSpPr>
            <p:nvPr/>
          </p:nvGrpSpPr>
          <p:grpSpPr bwMode="auto">
            <a:xfrm>
              <a:off x="1719" y="3407"/>
              <a:ext cx="2642" cy="252"/>
              <a:chOff x="1719" y="3407"/>
              <a:chExt cx="2642" cy="252"/>
            </a:xfrm>
          </p:grpSpPr>
          <p:sp>
            <p:nvSpPr>
              <p:cNvPr id="32" name="Line 26"/>
              <p:cNvSpPr>
                <a:spLocks noChangeShapeType="1"/>
              </p:cNvSpPr>
              <p:nvPr/>
            </p:nvSpPr>
            <p:spPr bwMode="auto">
              <a:xfrm rot="-5400000">
                <a:off x="3040" y="2312"/>
                <a:ext cx="0" cy="2642"/>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33" name="Text Box 27"/>
              <p:cNvSpPr txBox="1">
                <a:spLocks noChangeArrowheads="1"/>
              </p:cNvSpPr>
              <p:nvPr/>
            </p:nvSpPr>
            <p:spPr bwMode="auto">
              <a:xfrm>
                <a:off x="2835" y="3407"/>
                <a:ext cx="440" cy="252"/>
              </a:xfrm>
              <a:prstGeom prst="rect">
                <a:avLst/>
              </a:prstGeom>
              <a:noFill/>
              <a:ln w="9525">
                <a:noFill/>
                <a:miter lim="800000"/>
                <a:headEnd/>
                <a:tailEnd/>
              </a:ln>
              <a:effectLst/>
            </p:spPr>
            <p:txBody>
              <a:bodyPr wrap="none">
                <a:spAutoFit/>
              </a:bodyPr>
              <a:lstStyle/>
              <a:p>
                <a:r>
                  <a:rPr lang="en-US" altLang="zh-CN" sz="2000">
                    <a:solidFill>
                      <a:schemeClr val="tx1">
                        <a:lumMod val="65000"/>
                        <a:lumOff val="35000"/>
                      </a:schemeClr>
                    </a:solidFill>
                    <a:latin typeface="+mn-lt"/>
                    <a:ea typeface="+mn-ea"/>
                  </a:rPr>
                  <a:t>BYE</a:t>
                </a:r>
              </a:p>
            </p:txBody>
          </p:sp>
        </p:grpSp>
        <p:sp>
          <p:nvSpPr>
            <p:cNvPr id="31" name="Text Box 29"/>
            <p:cNvSpPr txBox="1">
              <a:spLocks noChangeArrowheads="1"/>
            </p:cNvSpPr>
            <p:nvPr/>
          </p:nvSpPr>
          <p:spPr bwMode="auto">
            <a:xfrm>
              <a:off x="1265" y="3396"/>
              <a:ext cx="439" cy="446"/>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终止</a:t>
              </a:r>
            </a:p>
            <a:p>
              <a:r>
                <a:rPr lang="zh-CN" altLang="en-US" sz="2000">
                  <a:solidFill>
                    <a:schemeClr val="tx1">
                      <a:lumMod val="65000"/>
                      <a:lumOff val="35000"/>
                    </a:schemeClr>
                  </a:solidFill>
                  <a:latin typeface="+mn-lt"/>
                  <a:ea typeface="+mn-ea"/>
                </a:rPr>
                <a:t>会话</a:t>
              </a:r>
            </a:p>
          </p:txBody>
        </p:sp>
      </p:grpSp>
      <p:grpSp>
        <p:nvGrpSpPr>
          <p:cNvPr id="34" name="Group 40"/>
          <p:cNvGrpSpPr>
            <a:grpSpLocks/>
          </p:cNvGrpSpPr>
          <p:nvPr/>
        </p:nvGrpSpPr>
        <p:grpSpPr bwMode="auto">
          <a:xfrm>
            <a:off x="6534379" y="4489154"/>
            <a:ext cx="4914900" cy="862013"/>
            <a:chOff x="1265" y="2848"/>
            <a:chExt cx="3096" cy="543"/>
          </a:xfrm>
        </p:grpSpPr>
        <p:grpSp>
          <p:nvGrpSpPr>
            <p:cNvPr id="35" name="Group 38"/>
            <p:cNvGrpSpPr>
              <a:grpSpLocks/>
            </p:cNvGrpSpPr>
            <p:nvPr/>
          </p:nvGrpSpPr>
          <p:grpSpPr bwMode="auto">
            <a:xfrm>
              <a:off x="1719" y="2848"/>
              <a:ext cx="2642" cy="543"/>
              <a:chOff x="1719" y="2848"/>
              <a:chExt cx="2642" cy="543"/>
            </a:xfrm>
          </p:grpSpPr>
          <p:sp>
            <p:nvSpPr>
              <p:cNvPr id="37" name="AutoShape 24"/>
              <p:cNvSpPr>
                <a:spLocks noChangeArrowheads="1"/>
              </p:cNvSpPr>
              <p:nvPr/>
            </p:nvSpPr>
            <p:spPr bwMode="auto">
              <a:xfrm>
                <a:off x="1719" y="2848"/>
                <a:ext cx="2642" cy="543"/>
              </a:xfrm>
              <a:prstGeom prst="leftRightArrow">
                <a:avLst>
                  <a:gd name="adj1" fmla="val 61769"/>
                  <a:gd name="adj2" fmla="val 71136"/>
                </a:avLst>
              </a:prstGeom>
              <a:solidFill>
                <a:srgbClr val="92D050"/>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38" name="Text Box 25"/>
              <p:cNvSpPr txBox="1">
                <a:spLocks noChangeArrowheads="1"/>
              </p:cNvSpPr>
              <p:nvPr/>
            </p:nvSpPr>
            <p:spPr bwMode="auto">
              <a:xfrm>
                <a:off x="2704" y="2976"/>
                <a:ext cx="763" cy="252"/>
              </a:xfrm>
              <a:prstGeom prst="rect">
                <a:avLst/>
              </a:prstGeom>
              <a:noFill/>
              <a:ln w="9525">
                <a:noFill/>
                <a:miter lim="800000"/>
                <a:headEnd/>
                <a:tailEnd/>
              </a:ln>
              <a:effectLst/>
            </p:spPr>
            <p:txBody>
              <a:bodyPr wrap="none">
                <a:spAutoFit/>
              </a:bodyPr>
              <a:lstStyle/>
              <a:p>
                <a:r>
                  <a:rPr lang="zh-CN" altLang="en-US" sz="2000" dirty="0">
                    <a:latin typeface="+mn-lt"/>
                    <a:ea typeface="+mn-ea"/>
                  </a:rPr>
                  <a:t>电话交谈</a:t>
                </a:r>
              </a:p>
            </p:txBody>
          </p:sp>
        </p:grpSp>
        <p:sp>
          <p:nvSpPr>
            <p:cNvPr id="36" name="Text Box 30"/>
            <p:cNvSpPr txBox="1">
              <a:spLocks noChangeArrowheads="1"/>
            </p:cNvSpPr>
            <p:nvPr/>
          </p:nvSpPr>
          <p:spPr bwMode="auto">
            <a:xfrm>
              <a:off x="1265" y="2999"/>
              <a:ext cx="439" cy="252"/>
            </a:xfrm>
            <a:prstGeom prst="rect">
              <a:avLst/>
            </a:prstGeom>
            <a:noFill/>
            <a:ln w="9525">
              <a:noFill/>
              <a:miter lim="800000"/>
              <a:headEnd/>
              <a:tailEnd/>
            </a:ln>
            <a:effectLst/>
          </p:spPr>
          <p:txBody>
            <a:bodyPr wrap="none">
              <a:spAutoFit/>
            </a:bodyPr>
            <a:lstStyle/>
            <a:p>
              <a:r>
                <a:rPr lang="zh-CN" altLang="en-US" sz="2000">
                  <a:solidFill>
                    <a:schemeClr val="tx1">
                      <a:lumMod val="65000"/>
                      <a:lumOff val="35000"/>
                    </a:schemeClr>
                  </a:solidFill>
                  <a:latin typeface="+mn-lt"/>
                  <a:ea typeface="+mn-ea"/>
                </a:rPr>
                <a:t>通信</a:t>
              </a:r>
            </a:p>
          </p:txBody>
        </p:sp>
      </p:grpSp>
      <p:sp>
        <p:nvSpPr>
          <p:cNvPr id="39" name="Text Box 31"/>
          <p:cNvSpPr txBox="1">
            <a:spLocks noChangeArrowheads="1"/>
          </p:cNvSpPr>
          <p:nvPr/>
        </p:nvSpPr>
        <p:spPr bwMode="auto">
          <a:xfrm>
            <a:off x="7242404" y="6027441"/>
            <a:ext cx="255198" cy="400110"/>
          </a:xfrm>
          <a:prstGeom prst="rect">
            <a:avLst/>
          </a:prstGeom>
          <a:noFill/>
          <a:ln w="9525">
            <a:noFill/>
            <a:miter lim="800000"/>
            <a:headEnd/>
            <a:tailEnd/>
          </a:ln>
          <a:effectLst/>
        </p:spPr>
        <p:txBody>
          <a:bodyPr wrap="none">
            <a:spAutoFit/>
          </a:bodyPr>
          <a:lstStyle/>
          <a:p>
            <a:r>
              <a:rPr lang="en-US" altLang="zh-CN" sz="2000" i="1">
                <a:solidFill>
                  <a:schemeClr val="tx1">
                    <a:lumMod val="65000"/>
                    <a:lumOff val="35000"/>
                  </a:schemeClr>
                </a:solidFill>
                <a:latin typeface="+mn-lt"/>
                <a:ea typeface="+mn-ea"/>
              </a:rPr>
              <a:t>t</a:t>
            </a:r>
          </a:p>
        </p:txBody>
      </p:sp>
      <p:sp>
        <p:nvSpPr>
          <p:cNvPr id="40" name="Text Box 32"/>
          <p:cNvSpPr txBox="1">
            <a:spLocks noChangeArrowheads="1"/>
          </p:cNvSpPr>
          <p:nvPr/>
        </p:nvSpPr>
        <p:spPr bwMode="auto">
          <a:xfrm>
            <a:off x="11436579" y="6027441"/>
            <a:ext cx="255198" cy="400110"/>
          </a:xfrm>
          <a:prstGeom prst="rect">
            <a:avLst/>
          </a:prstGeom>
          <a:noFill/>
          <a:ln w="9525">
            <a:noFill/>
            <a:miter lim="800000"/>
            <a:headEnd/>
            <a:tailEnd/>
          </a:ln>
          <a:effectLst/>
        </p:spPr>
        <p:txBody>
          <a:bodyPr wrap="none">
            <a:spAutoFit/>
          </a:bodyPr>
          <a:lstStyle/>
          <a:p>
            <a:r>
              <a:rPr lang="en-US" altLang="zh-CN" sz="2000" i="1">
                <a:solidFill>
                  <a:schemeClr val="tx1">
                    <a:lumMod val="65000"/>
                    <a:lumOff val="35000"/>
                  </a:schemeClr>
                </a:solidFill>
                <a:latin typeface="+mn-lt"/>
                <a:ea typeface="+mn-ea"/>
              </a:rPr>
              <a:t>t</a:t>
            </a:r>
          </a:p>
        </p:txBody>
      </p:sp>
      <p:grpSp>
        <p:nvGrpSpPr>
          <p:cNvPr id="41" name="组合 40"/>
          <p:cNvGrpSpPr/>
          <p:nvPr/>
        </p:nvGrpSpPr>
        <p:grpSpPr>
          <a:xfrm>
            <a:off x="6837815" y="2251112"/>
            <a:ext cx="921752" cy="585461"/>
            <a:chOff x="5173662" y="745331"/>
            <a:chExt cx="1679575" cy="1066800"/>
          </a:xfrm>
        </p:grpSpPr>
        <p:sp>
          <p:nvSpPr>
            <p:cNvPr id="4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11003415" y="2251112"/>
            <a:ext cx="921752" cy="585461"/>
            <a:chOff x="5173662" y="745331"/>
            <a:chExt cx="1679575" cy="1066800"/>
          </a:xfrm>
        </p:grpSpPr>
        <p:sp>
          <p:nvSpPr>
            <p:cNvPr id="4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2000"/>
                                        <p:tgtEl>
                                          <p:spTgt spid="24"/>
                                        </p:tgtEl>
                                      </p:cBhvr>
                                    </p:animEffect>
                                  </p:childTnLst>
                                </p:cTn>
                              </p:par>
                            </p:childTnLst>
                          </p:cTn>
                        </p:par>
                        <p:par>
                          <p:cTn id="8" fill="hold">
                            <p:stCondLst>
                              <p:cond delay="2500"/>
                            </p:stCondLst>
                            <p:childTnLst>
                              <p:par>
                                <p:cTn id="9" presetID="22" presetClass="entr" presetSubtype="2" fill="hold"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2000"/>
                                        <p:tgtEl>
                                          <p:spTgt spid="18"/>
                                        </p:tgtEl>
                                      </p:cBhvr>
                                    </p:animEffect>
                                  </p:childTnLst>
                                </p:cTn>
                              </p:par>
                            </p:childTnLst>
                          </p:cTn>
                        </p:par>
                        <p:par>
                          <p:cTn id="12" fill="hold">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2000"/>
                                        <p:tgtEl>
                                          <p:spTgt spid="21"/>
                                        </p:tgtEl>
                                      </p:cBhvr>
                                    </p:animEffect>
                                  </p:childTnLst>
                                </p:cTn>
                              </p:par>
                            </p:childTnLst>
                          </p:cTn>
                        </p:par>
                        <p:par>
                          <p:cTn id="16" fill="hold">
                            <p:stCondLst>
                              <p:cond delay="7500"/>
                            </p:stCondLst>
                            <p:childTnLst>
                              <p:par>
                                <p:cTn id="17" presetID="22" presetClass="entr" presetSubtype="1" fill="hold" nodeType="afterEffect">
                                  <p:stCondLst>
                                    <p:cond delay="50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2000"/>
                                        <p:tgtEl>
                                          <p:spTgt spid="34"/>
                                        </p:tgtEl>
                                      </p:cBhvr>
                                    </p:animEffect>
                                  </p:childTnLst>
                                </p:cTn>
                              </p:par>
                            </p:childTnLst>
                          </p:cTn>
                        </p:par>
                        <p:par>
                          <p:cTn id="20" fill="hold">
                            <p:stCondLst>
                              <p:cond delay="10000"/>
                            </p:stCondLst>
                            <p:childTnLst>
                              <p:par>
                                <p:cTn id="21" presetID="22" presetClass="entr" presetSubtype="8" fill="hold" nodeType="afterEffect">
                                  <p:stCondLst>
                                    <p:cond delay="200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r>
              <a:rPr lang="en-US" altLang="zh-CN" dirty="0"/>
              <a:t>SIP </a:t>
            </a:r>
            <a:r>
              <a:rPr lang="zh-CN" altLang="en-US" dirty="0"/>
              <a:t>的地址十分灵活</a:t>
            </a:r>
          </a:p>
        </p:txBody>
      </p:sp>
      <p:sp>
        <p:nvSpPr>
          <p:cNvPr id="657411" name="Rectangle 3"/>
          <p:cNvSpPr>
            <a:spLocks noGrp="1" noChangeArrowheads="1"/>
          </p:cNvSpPr>
          <p:nvPr>
            <p:ph idx="1"/>
          </p:nvPr>
        </p:nvSpPr>
        <p:spPr>
          <a:xfrm>
            <a:off x="609921" y="1143530"/>
            <a:ext cx="4342298" cy="5028036"/>
          </a:xfrm>
        </p:spPr>
        <p:txBody>
          <a:bodyPr>
            <a:normAutofit lnSpcReduction="10000"/>
          </a:bodyPr>
          <a:lstStyle/>
          <a:p>
            <a:pPr indent="533400" algn="just"/>
            <a:r>
              <a:rPr lang="zh-CN" altLang="en-US" sz="2000" dirty="0"/>
              <a:t>可以是电话号码，也可以是电子邮件地址、</a:t>
            </a:r>
            <a:r>
              <a:rPr lang="en-US" altLang="zh-CN" sz="2000" dirty="0"/>
              <a:t>IP </a:t>
            </a:r>
            <a:r>
              <a:rPr lang="zh-CN" altLang="en-US" sz="2000" dirty="0"/>
              <a:t>地址或其他类型的地址。但一定要使用 </a:t>
            </a:r>
            <a:r>
              <a:rPr lang="en-US" altLang="zh-CN" sz="2000" dirty="0"/>
              <a:t>SIP </a:t>
            </a:r>
            <a:r>
              <a:rPr lang="zh-CN" altLang="en-US" sz="2000" dirty="0"/>
              <a:t>的地址格式，例如：</a:t>
            </a:r>
          </a:p>
          <a:p>
            <a:r>
              <a:rPr lang="zh-CN" altLang="en-US" sz="2000" b="1" dirty="0">
                <a:solidFill>
                  <a:srgbClr val="FF0000"/>
                </a:solidFill>
              </a:rPr>
              <a:t>电话号</a:t>
            </a:r>
            <a:r>
              <a:rPr lang="zh-CN" altLang="en-US" sz="2000" b="1" dirty="0" smtClean="0">
                <a:solidFill>
                  <a:srgbClr val="FF0000"/>
                </a:solidFill>
              </a:rPr>
              <a:t>码 </a:t>
            </a:r>
            <a:endParaRPr lang="en-US" altLang="zh-CN" sz="2000" b="1" dirty="0" smtClean="0">
              <a:solidFill>
                <a:srgbClr val="FF0000"/>
              </a:solidFill>
            </a:endParaRPr>
          </a:p>
          <a:p>
            <a:pPr lvl="1"/>
            <a:r>
              <a:rPr lang="en-US" altLang="zh-CN" sz="2000" dirty="0" smtClean="0"/>
              <a:t>sip:zhangsan@8625-87654321</a:t>
            </a:r>
            <a:endParaRPr lang="sv-SE" altLang="zh-CN" sz="2000" dirty="0"/>
          </a:p>
          <a:p>
            <a:r>
              <a:rPr lang="sv-SE" altLang="zh-CN" sz="2000" b="1" dirty="0">
                <a:solidFill>
                  <a:srgbClr val="FF0000"/>
                </a:solidFill>
              </a:rPr>
              <a:t>IPv4 </a:t>
            </a:r>
            <a:r>
              <a:rPr lang="zh-CN" altLang="sv-SE" sz="2000" b="1" dirty="0">
                <a:solidFill>
                  <a:srgbClr val="FF0000"/>
                </a:solidFill>
              </a:rPr>
              <a:t>地址</a:t>
            </a:r>
            <a:r>
              <a:rPr lang="zh-CN" altLang="sv-SE" sz="2000" dirty="0" smtClean="0"/>
              <a:t> </a:t>
            </a:r>
            <a:endParaRPr lang="en-US" altLang="zh-CN" sz="2000" dirty="0" smtClean="0"/>
          </a:p>
          <a:p>
            <a:pPr lvl="1"/>
            <a:r>
              <a:rPr lang="sv-SE" altLang="zh-CN" sz="2000" dirty="0" smtClean="0"/>
              <a:t>sip:zhangsan@201.12.34.56</a:t>
            </a:r>
            <a:endParaRPr lang="sv-SE" altLang="zh-CN" sz="2000" dirty="0"/>
          </a:p>
          <a:p>
            <a:r>
              <a:rPr lang="zh-CN" altLang="sv-SE" sz="2000" b="1" dirty="0">
                <a:solidFill>
                  <a:srgbClr val="FF0000"/>
                </a:solidFill>
              </a:rPr>
              <a:t>电子邮件地址 </a:t>
            </a:r>
            <a:endParaRPr lang="en-US" altLang="zh-CN" sz="2000" b="1" dirty="0" smtClean="0">
              <a:solidFill>
                <a:srgbClr val="FF0000"/>
              </a:solidFill>
            </a:endParaRPr>
          </a:p>
          <a:p>
            <a:pPr lvl="1"/>
            <a:r>
              <a:rPr lang="sv-SE" altLang="zh-CN" sz="2000" dirty="0" smtClean="0"/>
              <a:t>sip:zhangsan@public1.ptt.js.cn</a:t>
            </a:r>
            <a:endParaRPr lang="en-US" altLang="zh-CN" sz="2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dirty="0" smtClean="0"/>
          </a:p>
        </p:txBody>
      </p:sp>
      <p:sp>
        <p:nvSpPr>
          <p:cNvPr id="6" name="矩形 5"/>
          <p:cNvSpPr/>
          <p:nvPr/>
        </p:nvSpPr>
        <p:spPr>
          <a:xfrm>
            <a:off x="5386110" y="1408186"/>
            <a:ext cx="6812240" cy="54498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386110" y="829013"/>
            <a:ext cx="681224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5477666" y="876310"/>
            <a:ext cx="5792329"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SIP</a:t>
            </a:r>
            <a:r>
              <a:rPr lang="zh-CN" altLang="en-US" dirty="0"/>
              <a:t>的用户定位</a:t>
            </a:r>
          </a:p>
        </p:txBody>
      </p:sp>
      <p:sp>
        <p:nvSpPr>
          <p:cNvPr id="9" name="矩形 8"/>
          <p:cNvSpPr/>
          <p:nvPr/>
        </p:nvSpPr>
        <p:spPr>
          <a:xfrm rot="5400000">
            <a:off x="2339850" y="3811740"/>
            <a:ext cx="6020520" cy="72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Box 13"/>
          <p:cNvSpPr txBox="1">
            <a:spLocks noChangeArrowheads="1"/>
          </p:cNvSpPr>
          <p:nvPr/>
        </p:nvSpPr>
        <p:spPr bwMode="auto">
          <a:xfrm>
            <a:off x="5779704" y="1907666"/>
            <a:ext cx="800219" cy="338554"/>
          </a:xfrm>
          <a:prstGeom prst="rect">
            <a:avLst/>
          </a:prstGeom>
          <a:noFill/>
          <a:ln w="9525">
            <a:noFill/>
            <a:miter lim="800000"/>
            <a:headEnd/>
            <a:tailEnd/>
          </a:ln>
          <a:effectLst/>
        </p:spPr>
        <p:txBody>
          <a:bodyPr wrap="none">
            <a:spAutoFit/>
          </a:bodyPr>
          <a:lstStyle/>
          <a:p>
            <a:r>
              <a:rPr lang="zh-CN" altLang="en-US" sz="1600">
                <a:solidFill>
                  <a:schemeClr val="tx1">
                    <a:lumMod val="65000"/>
                    <a:lumOff val="35000"/>
                  </a:schemeClr>
                </a:solidFill>
                <a:latin typeface="+mn-lt"/>
                <a:ea typeface="+mn-ea"/>
              </a:rPr>
              <a:t>主叫方</a:t>
            </a:r>
          </a:p>
        </p:txBody>
      </p:sp>
      <p:sp>
        <p:nvSpPr>
          <p:cNvPr id="11" name="Text Box 14"/>
          <p:cNvSpPr txBox="1">
            <a:spLocks noChangeArrowheads="1"/>
          </p:cNvSpPr>
          <p:nvPr/>
        </p:nvSpPr>
        <p:spPr bwMode="auto">
          <a:xfrm>
            <a:off x="10953736" y="1907666"/>
            <a:ext cx="800219" cy="338554"/>
          </a:xfrm>
          <a:prstGeom prst="rect">
            <a:avLst/>
          </a:prstGeom>
          <a:noFill/>
          <a:ln w="9525">
            <a:noFill/>
            <a:miter lim="800000"/>
            <a:headEnd/>
            <a:tailEnd/>
          </a:ln>
          <a:effectLst/>
        </p:spPr>
        <p:txBody>
          <a:bodyPr wrap="none">
            <a:spAutoFit/>
          </a:bodyPr>
          <a:lstStyle/>
          <a:p>
            <a:r>
              <a:rPr lang="zh-CN" altLang="en-US" sz="1600">
                <a:solidFill>
                  <a:schemeClr val="tx1">
                    <a:lumMod val="65000"/>
                    <a:lumOff val="35000"/>
                  </a:schemeClr>
                </a:solidFill>
                <a:latin typeface="+mn-lt"/>
                <a:ea typeface="+mn-ea"/>
              </a:rPr>
              <a:t>被叫方</a:t>
            </a:r>
          </a:p>
        </p:txBody>
      </p:sp>
      <p:sp>
        <p:nvSpPr>
          <p:cNvPr id="12" name="Line 15"/>
          <p:cNvSpPr>
            <a:spLocks noChangeShapeType="1"/>
          </p:cNvSpPr>
          <p:nvPr/>
        </p:nvSpPr>
        <p:spPr bwMode="auto">
          <a:xfrm>
            <a:off x="6211502" y="2772853"/>
            <a:ext cx="0" cy="3671888"/>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grpSp>
        <p:nvGrpSpPr>
          <p:cNvPr id="13" name="Group 144"/>
          <p:cNvGrpSpPr>
            <a:grpSpLocks/>
          </p:cNvGrpSpPr>
          <p:nvPr/>
        </p:nvGrpSpPr>
        <p:grpSpPr bwMode="auto">
          <a:xfrm>
            <a:off x="6211504" y="2734755"/>
            <a:ext cx="1584325" cy="338137"/>
            <a:chOff x="793" y="1864"/>
            <a:chExt cx="998" cy="213"/>
          </a:xfrm>
        </p:grpSpPr>
        <p:sp>
          <p:nvSpPr>
            <p:cNvPr id="14" name="Line 16"/>
            <p:cNvSpPr>
              <a:spLocks noChangeShapeType="1"/>
            </p:cNvSpPr>
            <p:nvPr/>
          </p:nvSpPr>
          <p:spPr bwMode="auto">
            <a:xfrm rot="-5400000">
              <a:off x="1292" y="1570"/>
              <a:ext cx="0" cy="998"/>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5" name="Text Box 17"/>
            <p:cNvSpPr txBox="1">
              <a:spLocks noChangeArrowheads="1"/>
            </p:cNvSpPr>
            <p:nvPr/>
          </p:nvSpPr>
          <p:spPr bwMode="auto">
            <a:xfrm>
              <a:off x="1020" y="1864"/>
              <a:ext cx="532" cy="213"/>
            </a:xfrm>
            <a:prstGeom prst="rect">
              <a:avLst/>
            </a:prstGeom>
            <a:noFill/>
            <a:ln w="9525">
              <a:noFill/>
              <a:miter lim="800000"/>
              <a:headEnd/>
              <a:tailEnd/>
            </a:ln>
            <a:effectLst/>
          </p:spPr>
          <p:txBody>
            <a:bodyPr wrap="none">
              <a:spAutoFit/>
            </a:bodyPr>
            <a:lstStyle/>
            <a:p>
              <a:r>
                <a:rPr lang="en-US" altLang="zh-CN" sz="1600">
                  <a:solidFill>
                    <a:schemeClr val="tx1">
                      <a:lumMod val="65000"/>
                      <a:lumOff val="35000"/>
                    </a:schemeClr>
                  </a:solidFill>
                  <a:latin typeface="+mn-lt"/>
                  <a:ea typeface="+mn-ea"/>
                </a:rPr>
                <a:t>INVITE</a:t>
              </a:r>
            </a:p>
          </p:txBody>
        </p:sp>
      </p:grpSp>
      <p:grpSp>
        <p:nvGrpSpPr>
          <p:cNvPr id="16" name="Group 145"/>
          <p:cNvGrpSpPr>
            <a:grpSpLocks/>
          </p:cNvGrpSpPr>
          <p:nvPr/>
        </p:nvGrpSpPr>
        <p:grpSpPr bwMode="auto">
          <a:xfrm>
            <a:off x="7797416" y="2795087"/>
            <a:ext cx="2087563" cy="338138"/>
            <a:chOff x="1792" y="1902"/>
            <a:chExt cx="1315" cy="213"/>
          </a:xfrm>
        </p:grpSpPr>
        <p:sp>
          <p:nvSpPr>
            <p:cNvPr id="17" name="Line 18"/>
            <p:cNvSpPr>
              <a:spLocks noChangeShapeType="1"/>
            </p:cNvSpPr>
            <p:nvPr/>
          </p:nvSpPr>
          <p:spPr bwMode="auto">
            <a:xfrm rot="-5400000">
              <a:off x="2450" y="1456"/>
              <a:ext cx="0" cy="1315"/>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18" name="Text Box 19"/>
            <p:cNvSpPr txBox="1">
              <a:spLocks noChangeArrowheads="1"/>
            </p:cNvSpPr>
            <p:nvPr/>
          </p:nvSpPr>
          <p:spPr bwMode="auto">
            <a:xfrm>
              <a:off x="2290" y="1902"/>
              <a:ext cx="375" cy="213"/>
            </a:xfrm>
            <a:prstGeom prst="rect">
              <a:avLst/>
            </a:prstGeom>
            <a:noFill/>
            <a:ln w="9525">
              <a:noFill/>
              <a:miter lim="800000"/>
              <a:headEnd/>
              <a:tailEnd/>
            </a:ln>
            <a:effectLst/>
          </p:spPr>
          <p:txBody>
            <a:bodyPr wrap="none">
              <a:spAutoFit/>
            </a:bodyPr>
            <a:lstStyle/>
            <a:p>
              <a:r>
                <a:rPr lang="zh-CN" altLang="en-US" sz="1600">
                  <a:solidFill>
                    <a:schemeClr val="tx1">
                      <a:lumMod val="65000"/>
                      <a:lumOff val="35000"/>
                    </a:schemeClr>
                  </a:solidFill>
                  <a:latin typeface="+mn-lt"/>
                  <a:ea typeface="+mn-ea"/>
                </a:rPr>
                <a:t>查找</a:t>
              </a:r>
            </a:p>
          </p:txBody>
        </p:sp>
      </p:grpSp>
      <p:grpSp>
        <p:nvGrpSpPr>
          <p:cNvPr id="19" name="Group 146"/>
          <p:cNvGrpSpPr>
            <a:grpSpLocks/>
          </p:cNvGrpSpPr>
          <p:nvPr/>
        </p:nvGrpSpPr>
        <p:grpSpPr bwMode="auto">
          <a:xfrm>
            <a:off x="7795827" y="3131630"/>
            <a:ext cx="2087562" cy="338137"/>
            <a:chOff x="1791" y="2114"/>
            <a:chExt cx="1315" cy="213"/>
          </a:xfrm>
        </p:grpSpPr>
        <p:sp>
          <p:nvSpPr>
            <p:cNvPr id="20" name="Line 20"/>
            <p:cNvSpPr>
              <a:spLocks noChangeShapeType="1"/>
            </p:cNvSpPr>
            <p:nvPr/>
          </p:nvSpPr>
          <p:spPr bwMode="auto">
            <a:xfrm rot="5400000" flipH="1">
              <a:off x="2449" y="1659"/>
              <a:ext cx="0" cy="1315"/>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21" name="Text Box 21"/>
            <p:cNvSpPr txBox="1">
              <a:spLocks noChangeArrowheads="1"/>
            </p:cNvSpPr>
            <p:nvPr/>
          </p:nvSpPr>
          <p:spPr bwMode="auto">
            <a:xfrm>
              <a:off x="2290" y="2114"/>
              <a:ext cx="375" cy="213"/>
            </a:xfrm>
            <a:prstGeom prst="rect">
              <a:avLst/>
            </a:prstGeom>
            <a:noFill/>
            <a:ln w="9525">
              <a:noFill/>
              <a:miter lim="800000"/>
              <a:headEnd/>
              <a:tailEnd/>
            </a:ln>
            <a:effectLst/>
          </p:spPr>
          <p:txBody>
            <a:bodyPr wrap="none">
              <a:spAutoFit/>
            </a:bodyPr>
            <a:lstStyle/>
            <a:p>
              <a:r>
                <a:rPr lang="zh-CN" altLang="en-US" sz="1600">
                  <a:solidFill>
                    <a:schemeClr val="tx1">
                      <a:lumMod val="65000"/>
                      <a:lumOff val="35000"/>
                    </a:schemeClr>
                  </a:solidFill>
                  <a:latin typeface="+mn-lt"/>
                  <a:ea typeface="+mn-ea"/>
                </a:rPr>
                <a:t>回答</a:t>
              </a:r>
            </a:p>
          </p:txBody>
        </p:sp>
      </p:grpSp>
      <p:grpSp>
        <p:nvGrpSpPr>
          <p:cNvPr id="22" name="Group 152"/>
          <p:cNvGrpSpPr>
            <a:grpSpLocks/>
          </p:cNvGrpSpPr>
          <p:nvPr/>
        </p:nvGrpSpPr>
        <p:grpSpPr bwMode="auto">
          <a:xfrm>
            <a:off x="6211504" y="5076316"/>
            <a:ext cx="5165826" cy="647700"/>
            <a:chOff x="793" y="3339"/>
            <a:chExt cx="4037" cy="408"/>
          </a:xfrm>
          <a:solidFill>
            <a:srgbClr val="92D050"/>
          </a:solidFill>
        </p:grpSpPr>
        <p:sp>
          <p:nvSpPr>
            <p:cNvPr id="23" name="AutoShape 22"/>
            <p:cNvSpPr>
              <a:spLocks noChangeArrowheads="1"/>
            </p:cNvSpPr>
            <p:nvPr/>
          </p:nvSpPr>
          <p:spPr bwMode="auto">
            <a:xfrm>
              <a:off x="793" y="3339"/>
              <a:ext cx="4037" cy="408"/>
            </a:xfrm>
            <a:prstGeom prst="leftRightArrow">
              <a:avLst>
                <a:gd name="adj1" fmla="val 61769"/>
                <a:gd name="adj2" fmla="val 144663"/>
              </a:avLst>
            </a:prstGeom>
            <a:grpFill/>
            <a:ln w="9525">
              <a:noFill/>
              <a:miter lim="800000"/>
              <a:headEnd/>
              <a:tailEnd/>
            </a:ln>
            <a:effectLst/>
          </p:spPr>
          <p:txBody>
            <a:bodyPr wrap="none" anchor="ctr"/>
            <a:lstStyle/>
            <a:p>
              <a:endParaRPr lang="zh-CN" altLang="en-US">
                <a:latin typeface="+mn-lt"/>
                <a:ea typeface="+mn-ea"/>
              </a:endParaRPr>
            </a:p>
          </p:txBody>
        </p:sp>
        <p:sp>
          <p:nvSpPr>
            <p:cNvPr id="24" name="Text Box 23"/>
            <p:cNvSpPr txBox="1">
              <a:spLocks noChangeArrowheads="1"/>
            </p:cNvSpPr>
            <p:nvPr/>
          </p:nvSpPr>
          <p:spPr bwMode="auto">
            <a:xfrm>
              <a:off x="2426" y="3430"/>
              <a:ext cx="786" cy="213"/>
            </a:xfrm>
            <a:prstGeom prst="rect">
              <a:avLst/>
            </a:prstGeom>
            <a:grpFill/>
            <a:ln w="9525">
              <a:noFill/>
              <a:miter lim="800000"/>
              <a:headEnd/>
              <a:tailEnd/>
            </a:ln>
            <a:effectLst/>
          </p:spPr>
          <p:txBody>
            <a:bodyPr wrap="none">
              <a:spAutoFit/>
            </a:bodyPr>
            <a:lstStyle/>
            <a:p>
              <a:r>
                <a:rPr lang="zh-CN" altLang="en-US" sz="1600">
                  <a:latin typeface="+mn-lt"/>
                  <a:ea typeface="+mn-ea"/>
                </a:rPr>
                <a:t>电话交谈</a:t>
              </a:r>
            </a:p>
          </p:txBody>
        </p:sp>
      </p:grpSp>
      <p:sp>
        <p:nvSpPr>
          <p:cNvPr id="25" name="Text Box 26"/>
          <p:cNvSpPr txBox="1">
            <a:spLocks noChangeArrowheads="1"/>
          </p:cNvSpPr>
          <p:nvPr/>
        </p:nvSpPr>
        <p:spPr bwMode="auto">
          <a:xfrm>
            <a:off x="6259127" y="6157402"/>
            <a:ext cx="242374" cy="338554"/>
          </a:xfrm>
          <a:prstGeom prst="rect">
            <a:avLst/>
          </a:prstGeom>
          <a:noFill/>
          <a:ln w="9525">
            <a:noFill/>
            <a:miter lim="800000"/>
            <a:headEnd/>
            <a:tailEnd/>
          </a:ln>
          <a:effectLst/>
        </p:spPr>
        <p:txBody>
          <a:bodyPr wrap="none">
            <a:spAutoFit/>
          </a:bodyPr>
          <a:lstStyle/>
          <a:p>
            <a:r>
              <a:rPr lang="en-US" altLang="zh-CN" sz="1600" i="1">
                <a:solidFill>
                  <a:schemeClr val="tx1">
                    <a:lumMod val="65000"/>
                    <a:lumOff val="35000"/>
                  </a:schemeClr>
                </a:solidFill>
                <a:latin typeface="+mn-lt"/>
                <a:ea typeface="+mn-ea"/>
              </a:rPr>
              <a:t>t</a:t>
            </a:r>
          </a:p>
        </p:txBody>
      </p:sp>
      <p:sp>
        <p:nvSpPr>
          <p:cNvPr id="26" name="Text Box 27"/>
          <p:cNvSpPr txBox="1">
            <a:spLocks noChangeArrowheads="1"/>
          </p:cNvSpPr>
          <p:nvPr/>
        </p:nvSpPr>
        <p:spPr bwMode="auto">
          <a:xfrm>
            <a:off x="11434746" y="6157402"/>
            <a:ext cx="242374" cy="338554"/>
          </a:xfrm>
          <a:prstGeom prst="rect">
            <a:avLst/>
          </a:prstGeom>
          <a:noFill/>
          <a:ln w="9525">
            <a:noFill/>
            <a:miter lim="800000"/>
            <a:headEnd/>
            <a:tailEnd/>
          </a:ln>
          <a:effectLst/>
        </p:spPr>
        <p:txBody>
          <a:bodyPr wrap="none">
            <a:spAutoFit/>
          </a:bodyPr>
          <a:lstStyle/>
          <a:p>
            <a:r>
              <a:rPr lang="en-US" altLang="zh-CN" sz="1600" i="1">
                <a:solidFill>
                  <a:schemeClr val="tx1">
                    <a:lumMod val="65000"/>
                    <a:lumOff val="35000"/>
                  </a:schemeClr>
                </a:solidFill>
                <a:latin typeface="+mn-lt"/>
                <a:ea typeface="+mn-ea"/>
              </a:rPr>
              <a:t>t</a:t>
            </a:r>
          </a:p>
        </p:txBody>
      </p:sp>
      <p:sp>
        <p:nvSpPr>
          <p:cNvPr id="27" name="Text Box 77"/>
          <p:cNvSpPr txBox="1">
            <a:spLocks noChangeArrowheads="1"/>
          </p:cNvSpPr>
          <p:nvPr/>
        </p:nvSpPr>
        <p:spPr bwMode="auto">
          <a:xfrm>
            <a:off x="7773986" y="1681501"/>
            <a:ext cx="979242" cy="584775"/>
          </a:xfrm>
          <a:prstGeom prst="rect">
            <a:avLst/>
          </a:prstGeom>
          <a:noFill/>
          <a:ln w="9525">
            <a:noFill/>
            <a:miter lim="800000"/>
            <a:headEnd/>
            <a:tailEnd/>
          </a:ln>
          <a:effectLst/>
        </p:spPr>
        <p:txBody>
          <a:bodyPr wrap="none">
            <a:spAutoFit/>
          </a:bodyPr>
          <a:lstStyle/>
          <a:p>
            <a:pPr algn="ctr"/>
            <a:r>
              <a:rPr lang="en-US" altLang="zh-CN" sz="1600">
                <a:solidFill>
                  <a:schemeClr val="tx1">
                    <a:lumMod val="65000"/>
                    <a:lumOff val="35000"/>
                  </a:schemeClr>
                </a:solidFill>
                <a:latin typeface="+mn-lt"/>
                <a:ea typeface="+mn-ea"/>
              </a:rPr>
              <a:t>SIP </a:t>
            </a:r>
            <a:r>
              <a:rPr lang="zh-CN" altLang="en-US" sz="1600">
                <a:solidFill>
                  <a:schemeClr val="tx1">
                    <a:lumMod val="65000"/>
                    <a:lumOff val="35000"/>
                  </a:schemeClr>
                </a:solidFill>
                <a:latin typeface="+mn-lt"/>
                <a:ea typeface="+mn-ea"/>
              </a:rPr>
              <a:t>代理</a:t>
            </a:r>
          </a:p>
          <a:p>
            <a:pPr algn="ctr"/>
            <a:r>
              <a:rPr lang="zh-CN" altLang="en-US" sz="1600">
                <a:solidFill>
                  <a:schemeClr val="tx1">
                    <a:lumMod val="65000"/>
                    <a:lumOff val="35000"/>
                  </a:schemeClr>
                </a:solidFill>
                <a:latin typeface="+mn-lt"/>
                <a:ea typeface="+mn-ea"/>
              </a:rPr>
              <a:t>服务器</a:t>
            </a:r>
          </a:p>
        </p:txBody>
      </p:sp>
      <p:sp>
        <p:nvSpPr>
          <p:cNvPr id="28" name="Text Box 78"/>
          <p:cNvSpPr txBox="1">
            <a:spLocks noChangeArrowheads="1"/>
          </p:cNvSpPr>
          <p:nvPr/>
        </p:nvSpPr>
        <p:spPr bwMode="auto">
          <a:xfrm>
            <a:off x="9380154" y="1847340"/>
            <a:ext cx="1184427" cy="338554"/>
          </a:xfrm>
          <a:prstGeom prst="rect">
            <a:avLst/>
          </a:prstGeom>
          <a:noFill/>
          <a:ln w="9525">
            <a:noFill/>
            <a:miter lim="800000"/>
            <a:headEnd/>
            <a:tailEnd/>
          </a:ln>
          <a:effectLst/>
        </p:spPr>
        <p:txBody>
          <a:bodyPr wrap="none">
            <a:spAutoFit/>
          </a:bodyPr>
          <a:lstStyle/>
          <a:p>
            <a:r>
              <a:rPr lang="en-US" altLang="zh-CN" sz="1600">
                <a:solidFill>
                  <a:schemeClr val="tx1">
                    <a:lumMod val="65000"/>
                    <a:lumOff val="35000"/>
                  </a:schemeClr>
                </a:solidFill>
                <a:latin typeface="+mn-lt"/>
                <a:ea typeface="+mn-ea"/>
              </a:rPr>
              <a:t>SIP </a:t>
            </a:r>
            <a:r>
              <a:rPr lang="zh-CN" altLang="en-US" sz="1600">
                <a:solidFill>
                  <a:schemeClr val="tx1">
                    <a:lumMod val="65000"/>
                    <a:lumOff val="35000"/>
                  </a:schemeClr>
                </a:solidFill>
                <a:latin typeface="+mn-lt"/>
                <a:ea typeface="+mn-ea"/>
              </a:rPr>
              <a:t>登记器</a:t>
            </a:r>
          </a:p>
        </p:txBody>
      </p:sp>
      <p:sp>
        <p:nvSpPr>
          <p:cNvPr id="29" name="Line 128"/>
          <p:cNvSpPr>
            <a:spLocks noChangeShapeType="1"/>
          </p:cNvSpPr>
          <p:nvPr/>
        </p:nvSpPr>
        <p:spPr bwMode="auto">
          <a:xfrm>
            <a:off x="7795827" y="2844291"/>
            <a:ext cx="0" cy="2160587"/>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30" name="Line 129"/>
          <p:cNvSpPr>
            <a:spLocks noChangeShapeType="1"/>
          </p:cNvSpPr>
          <p:nvPr/>
        </p:nvSpPr>
        <p:spPr bwMode="auto">
          <a:xfrm>
            <a:off x="9884977" y="2844290"/>
            <a:ext cx="0" cy="863600"/>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grpSp>
        <p:nvGrpSpPr>
          <p:cNvPr id="31" name="Group 147"/>
          <p:cNvGrpSpPr>
            <a:grpSpLocks/>
          </p:cNvGrpSpPr>
          <p:nvPr/>
        </p:nvGrpSpPr>
        <p:grpSpPr bwMode="auto">
          <a:xfrm>
            <a:off x="7795827" y="3709479"/>
            <a:ext cx="3581091" cy="338137"/>
            <a:chOff x="1791" y="2478"/>
            <a:chExt cx="3039" cy="213"/>
          </a:xfrm>
        </p:grpSpPr>
        <p:sp>
          <p:nvSpPr>
            <p:cNvPr id="32" name="Line 130"/>
            <p:cNvSpPr>
              <a:spLocks noChangeShapeType="1"/>
            </p:cNvSpPr>
            <p:nvPr/>
          </p:nvSpPr>
          <p:spPr bwMode="auto">
            <a:xfrm rot="-5400000">
              <a:off x="3311" y="1139"/>
              <a:ext cx="0" cy="3039"/>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33" name="Text Box 131"/>
            <p:cNvSpPr txBox="1">
              <a:spLocks noChangeArrowheads="1"/>
            </p:cNvSpPr>
            <p:nvPr/>
          </p:nvSpPr>
          <p:spPr bwMode="auto">
            <a:xfrm>
              <a:off x="3056" y="2478"/>
              <a:ext cx="714" cy="213"/>
            </a:xfrm>
            <a:prstGeom prst="rect">
              <a:avLst/>
            </a:prstGeom>
            <a:noFill/>
            <a:ln w="9525">
              <a:noFill/>
              <a:miter lim="800000"/>
              <a:headEnd/>
              <a:tailEnd/>
            </a:ln>
            <a:effectLst/>
          </p:spPr>
          <p:txBody>
            <a:bodyPr wrap="none">
              <a:spAutoFit/>
            </a:bodyPr>
            <a:lstStyle/>
            <a:p>
              <a:r>
                <a:rPr lang="en-US" altLang="zh-CN" sz="1600">
                  <a:solidFill>
                    <a:schemeClr val="tx1">
                      <a:lumMod val="65000"/>
                      <a:lumOff val="35000"/>
                    </a:schemeClr>
                  </a:solidFill>
                  <a:latin typeface="+mn-lt"/>
                  <a:ea typeface="+mn-ea"/>
                </a:rPr>
                <a:t>INVITE</a:t>
              </a:r>
            </a:p>
          </p:txBody>
        </p:sp>
      </p:grpSp>
      <p:grpSp>
        <p:nvGrpSpPr>
          <p:cNvPr id="34" name="Group 148"/>
          <p:cNvGrpSpPr>
            <a:grpSpLocks/>
          </p:cNvGrpSpPr>
          <p:nvPr/>
        </p:nvGrpSpPr>
        <p:grpSpPr bwMode="auto">
          <a:xfrm>
            <a:off x="7795827" y="4046031"/>
            <a:ext cx="3581091" cy="338137"/>
            <a:chOff x="1791" y="2690"/>
            <a:chExt cx="3039" cy="213"/>
          </a:xfrm>
        </p:grpSpPr>
        <p:sp>
          <p:nvSpPr>
            <p:cNvPr id="35" name="Line 132"/>
            <p:cNvSpPr>
              <a:spLocks noChangeShapeType="1"/>
            </p:cNvSpPr>
            <p:nvPr/>
          </p:nvSpPr>
          <p:spPr bwMode="auto">
            <a:xfrm rot="5400000" flipH="1">
              <a:off x="3311" y="1365"/>
              <a:ext cx="0" cy="3039"/>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36" name="Text Box 133"/>
            <p:cNvSpPr txBox="1">
              <a:spLocks noChangeArrowheads="1"/>
            </p:cNvSpPr>
            <p:nvPr/>
          </p:nvSpPr>
          <p:spPr bwMode="auto">
            <a:xfrm>
              <a:off x="3152" y="2690"/>
              <a:ext cx="408" cy="213"/>
            </a:xfrm>
            <a:prstGeom prst="rect">
              <a:avLst/>
            </a:prstGeom>
            <a:noFill/>
            <a:ln w="9525">
              <a:noFill/>
              <a:miter lim="800000"/>
              <a:headEnd/>
              <a:tailEnd/>
            </a:ln>
            <a:effectLst/>
          </p:spPr>
          <p:txBody>
            <a:bodyPr wrap="none">
              <a:spAutoFit/>
            </a:bodyPr>
            <a:lstStyle/>
            <a:p>
              <a:r>
                <a:rPr lang="en-US" altLang="zh-CN" sz="1600">
                  <a:solidFill>
                    <a:schemeClr val="tx1">
                      <a:lumMod val="65000"/>
                      <a:lumOff val="35000"/>
                    </a:schemeClr>
                  </a:solidFill>
                  <a:latin typeface="+mn-lt"/>
                  <a:ea typeface="+mn-ea"/>
                </a:rPr>
                <a:t>OK</a:t>
              </a:r>
            </a:p>
          </p:txBody>
        </p:sp>
      </p:grpSp>
      <p:grpSp>
        <p:nvGrpSpPr>
          <p:cNvPr id="37" name="Group 149"/>
          <p:cNvGrpSpPr>
            <a:grpSpLocks/>
          </p:cNvGrpSpPr>
          <p:nvPr/>
        </p:nvGrpSpPr>
        <p:grpSpPr bwMode="auto">
          <a:xfrm>
            <a:off x="6211504" y="4138104"/>
            <a:ext cx="1584325" cy="338137"/>
            <a:chOff x="793" y="2748"/>
            <a:chExt cx="998" cy="213"/>
          </a:xfrm>
        </p:grpSpPr>
        <p:sp>
          <p:nvSpPr>
            <p:cNvPr id="38" name="Line 134"/>
            <p:cNvSpPr>
              <a:spLocks noChangeShapeType="1"/>
            </p:cNvSpPr>
            <p:nvPr/>
          </p:nvSpPr>
          <p:spPr bwMode="auto">
            <a:xfrm rot="5400000" flipH="1">
              <a:off x="1292" y="2432"/>
              <a:ext cx="0" cy="998"/>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39" name="Text Box 135"/>
            <p:cNvSpPr txBox="1">
              <a:spLocks noChangeArrowheads="1"/>
            </p:cNvSpPr>
            <p:nvPr/>
          </p:nvSpPr>
          <p:spPr bwMode="auto">
            <a:xfrm>
              <a:off x="1156" y="2748"/>
              <a:ext cx="303" cy="213"/>
            </a:xfrm>
            <a:prstGeom prst="rect">
              <a:avLst/>
            </a:prstGeom>
            <a:noFill/>
            <a:ln w="9525">
              <a:noFill/>
              <a:miter lim="800000"/>
              <a:headEnd/>
              <a:tailEnd/>
            </a:ln>
            <a:effectLst/>
          </p:spPr>
          <p:txBody>
            <a:bodyPr wrap="none">
              <a:spAutoFit/>
            </a:bodyPr>
            <a:lstStyle/>
            <a:p>
              <a:r>
                <a:rPr lang="en-US" altLang="zh-CN" sz="1600">
                  <a:solidFill>
                    <a:schemeClr val="tx1">
                      <a:lumMod val="65000"/>
                      <a:lumOff val="35000"/>
                    </a:schemeClr>
                  </a:solidFill>
                  <a:latin typeface="+mn-lt"/>
                  <a:ea typeface="+mn-ea"/>
                </a:rPr>
                <a:t>OK</a:t>
              </a:r>
            </a:p>
          </p:txBody>
        </p:sp>
      </p:grpSp>
      <p:grpSp>
        <p:nvGrpSpPr>
          <p:cNvPr id="40" name="Group 150"/>
          <p:cNvGrpSpPr>
            <a:grpSpLocks/>
          </p:cNvGrpSpPr>
          <p:nvPr/>
        </p:nvGrpSpPr>
        <p:grpSpPr bwMode="auto">
          <a:xfrm>
            <a:off x="6211504" y="4427040"/>
            <a:ext cx="1584325" cy="338138"/>
            <a:chOff x="793" y="2930"/>
            <a:chExt cx="998" cy="213"/>
          </a:xfrm>
        </p:grpSpPr>
        <p:sp>
          <p:nvSpPr>
            <p:cNvPr id="41" name="Line 136"/>
            <p:cNvSpPr>
              <a:spLocks noChangeShapeType="1"/>
            </p:cNvSpPr>
            <p:nvPr/>
          </p:nvSpPr>
          <p:spPr bwMode="auto">
            <a:xfrm rot="-5400000">
              <a:off x="1292" y="2613"/>
              <a:ext cx="0" cy="998"/>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42" name="Text Box 137"/>
            <p:cNvSpPr txBox="1">
              <a:spLocks noChangeArrowheads="1"/>
            </p:cNvSpPr>
            <p:nvPr/>
          </p:nvSpPr>
          <p:spPr bwMode="auto">
            <a:xfrm>
              <a:off x="1128" y="2930"/>
              <a:ext cx="381" cy="213"/>
            </a:xfrm>
            <a:prstGeom prst="rect">
              <a:avLst/>
            </a:prstGeom>
            <a:noFill/>
            <a:ln w="9525">
              <a:noFill/>
              <a:miter lim="800000"/>
              <a:headEnd/>
              <a:tailEnd/>
            </a:ln>
            <a:effectLst/>
          </p:spPr>
          <p:txBody>
            <a:bodyPr wrap="none">
              <a:spAutoFit/>
            </a:bodyPr>
            <a:lstStyle/>
            <a:p>
              <a:r>
                <a:rPr lang="en-US" altLang="zh-CN" sz="1600">
                  <a:solidFill>
                    <a:schemeClr val="tx1">
                      <a:lumMod val="65000"/>
                      <a:lumOff val="35000"/>
                    </a:schemeClr>
                  </a:solidFill>
                  <a:latin typeface="+mn-lt"/>
                  <a:ea typeface="+mn-ea"/>
                </a:rPr>
                <a:t>ACK</a:t>
              </a:r>
            </a:p>
          </p:txBody>
        </p:sp>
      </p:grpSp>
      <p:grpSp>
        <p:nvGrpSpPr>
          <p:cNvPr id="43" name="Group 151"/>
          <p:cNvGrpSpPr>
            <a:grpSpLocks/>
          </p:cNvGrpSpPr>
          <p:nvPr/>
        </p:nvGrpSpPr>
        <p:grpSpPr bwMode="auto">
          <a:xfrm>
            <a:off x="7797416" y="4498478"/>
            <a:ext cx="3579913" cy="338138"/>
            <a:chOff x="1792" y="2975"/>
            <a:chExt cx="3038" cy="213"/>
          </a:xfrm>
        </p:grpSpPr>
        <p:sp>
          <p:nvSpPr>
            <p:cNvPr id="44" name="Line 24"/>
            <p:cNvSpPr>
              <a:spLocks noChangeShapeType="1"/>
            </p:cNvSpPr>
            <p:nvPr/>
          </p:nvSpPr>
          <p:spPr bwMode="auto">
            <a:xfrm rot="-5400000">
              <a:off x="3311" y="1638"/>
              <a:ext cx="0" cy="3038"/>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45" name="Text Box 138"/>
            <p:cNvSpPr txBox="1">
              <a:spLocks noChangeArrowheads="1"/>
            </p:cNvSpPr>
            <p:nvPr/>
          </p:nvSpPr>
          <p:spPr bwMode="auto">
            <a:xfrm>
              <a:off x="3130" y="2975"/>
              <a:ext cx="513" cy="213"/>
            </a:xfrm>
            <a:prstGeom prst="rect">
              <a:avLst/>
            </a:prstGeom>
            <a:noFill/>
            <a:ln w="9525">
              <a:noFill/>
              <a:miter lim="800000"/>
              <a:headEnd/>
              <a:tailEnd/>
            </a:ln>
            <a:effectLst/>
          </p:spPr>
          <p:txBody>
            <a:bodyPr wrap="none">
              <a:spAutoFit/>
            </a:bodyPr>
            <a:lstStyle/>
            <a:p>
              <a:r>
                <a:rPr lang="en-US" altLang="zh-CN" sz="1600">
                  <a:solidFill>
                    <a:schemeClr val="tx1">
                      <a:lumMod val="65000"/>
                      <a:lumOff val="35000"/>
                    </a:schemeClr>
                  </a:solidFill>
                  <a:latin typeface="+mn-lt"/>
                  <a:ea typeface="+mn-ea"/>
                </a:rPr>
                <a:t>ACK</a:t>
              </a:r>
            </a:p>
          </p:txBody>
        </p:sp>
      </p:grpSp>
      <p:grpSp>
        <p:nvGrpSpPr>
          <p:cNvPr id="46" name="Group 153"/>
          <p:cNvGrpSpPr>
            <a:grpSpLocks/>
          </p:cNvGrpSpPr>
          <p:nvPr/>
        </p:nvGrpSpPr>
        <p:grpSpPr bwMode="auto">
          <a:xfrm>
            <a:off x="6211502" y="5746237"/>
            <a:ext cx="5165828" cy="338137"/>
            <a:chOff x="793" y="3761"/>
            <a:chExt cx="4036" cy="213"/>
          </a:xfrm>
        </p:grpSpPr>
        <p:sp>
          <p:nvSpPr>
            <p:cNvPr id="47" name="Text Box 25"/>
            <p:cNvSpPr txBox="1">
              <a:spLocks noChangeArrowheads="1"/>
            </p:cNvSpPr>
            <p:nvPr/>
          </p:nvSpPr>
          <p:spPr bwMode="auto">
            <a:xfrm>
              <a:off x="2562" y="3761"/>
              <a:ext cx="464" cy="213"/>
            </a:xfrm>
            <a:prstGeom prst="rect">
              <a:avLst/>
            </a:prstGeom>
            <a:noFill/>
            <a:ln w="9525">
              <a:noFill/>
              <a:miter lim="800000"/>
              <a:headEnd/>
              <a:tailEnd/>
            </a:ln>
            <a:effectLst/>
          </p:spPr>
          <p:txBody>
            <a:bodyPr wrap="none">
              <a:spAutoFit/>
            </a:bodyPr>
            <a:lstStyle/>
            <a:p>
              <a:r>
                <a:rPr lang="en-US" altLang="zh-CN" sz="1600">
                  <a:solidFill>
                    <a:schemeClr val="tx1">
                      <a:lumMod val="65000"/>
                      <a:lumOff val="35000"/>
                    </a:schemeClr>
                  </a:solidFill>
                  <a:latin typeface="+mn-lt"/>
                  <a:ea typeface="+mn-ea"/>
                </a:rPr>
                <a:t>BYE</a:t>
              </a:r>
            </a:p>
          </p:txBody>
        </p:sp>
        <p:sp>
          <p:nvSpPr>
            <p:cNvPr id="48" name="Line 139"/>
            <p:cNvSpPr>
              <a:spLocks noChangeShapeType="1"/>
            </p:cNvSpPr>
            <p:nvPr/>
          </p:nvSpPr>
          <p:spPr bwMode="auto">
            <a:xfrm rot="-5400000">
              <a:off x="2811" y="1956"/>
              <a:ext cx="0" cy="4036"/>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grpSp>
      <p:sp>
        <p:nvSpPr>
          <p:cNvPr id="49" name="Line 140"/>
          <p:cNvSpPr>
            <a:spLocks noChangeShapeType="1"/>
          </p:cNvSpPr>
          <p:nvPr/>
        </p:nvSpPr>
        <p:spPr bwMode="auto">
          <a:xfrm>
            <a:off x="11387121" y="2772853"/>
            <a:ext cx="0" cy="3671888"/>
          </a:xfrm>
          <a:prstGeom prst="line">
            <a:avLst/>
          </a:prstGeom>
          <a:noFill/>
          <a:ln w="28575">
            <a:solidFill>
              <a:srgbClr val="002060"/>
            </a:solidFill>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50" name="Text Box 141"/>
          <p:cNvSpPr txBox="1">
            <a:spLocks noChangeArrowheads="1"/>
          </p:cNvSpPr>
          <p:nvPr/>
        </p:nvSpPr>
        <p:spPr bwMode="auto">
          <a:xfrm>
            <a:off x="9884977" y="3420552"/>
            <a:ext cx="242374" cy="338554"/>
          </a:xfrm>
          <a:prstGeom prst="rect">
            <a:avLst/>
          </a:prstGeom>
          <a:noFill/>
          <a:ln w="9525">
            <a:noFill/>
            <a:miter lim="800000"/>
            <a:headEnd/>
            <a:tailEnd/>
          </a:ln>
          <a:effectLst/>
        </p:spPr>
        <p:txBody>
          <a:bodyPr wrap="none">
            <a:spAutoFit/>
          </a:bodyPr>
          <a:lstStyle/>
          <a:p>
            <a:r>
              <a:rPr lang="en-US" altLang="zh-CN" sz="1600" i="1">
                <a:solidFill>
                  <a:schemeClr val="tx1">
                    <a:lumMod val="65000"/>
                    <a:lumOff val="35000"/>
                  </a:schemeClr>
                </a:solidFill>
                <a:latin typeface="+mn-lt"/>
                <a:ea typeface="+mn-ea"/>
              </a:rPr>
              <a:t>t</a:t>
            </a:r>
          </a:p>
        </p:txBody>
      </p:sp>
      <p:sp>
        <p:nvSpPr>
          <p:cNvPr id="51" name="Text Box 142"/>
          <p:cNvSpPr txBox="1">
            <a:spLocks noChangeArrowheads="1"/>
          </p:cNvSpPr>
          <p:nvPr/>
        </p:nvSpPr>
        <p:spPr bwMode="auto">
          <a:xfrm>
            <a:off x="7795827" y="4787390"/>
            <a:ext cx="242374" cy="338554"/>
          </a:xfrm>
          <a:prstGeom prst="rect">
            <a:avLst/>
          </a:prstGeom>
          <a:noFill/>
          <a:ln w="9525">
            <a:noFill/>
            <a:miter lim="800000"/>
            <a:headEnd/>
            <a:tailEnd/>
          </a:ln>
          <a:effectLst/>
        </p:spPr>
        <p:txBody>
          <a:bodyPr wrap="none">
            <a:spAutoFit/>
          </a:bodyPr>
          <a:lstStyle/>
          <a:p>
            <a:r>
              <a:rPr lang="en-US" altLang="zh-CN" sz="1600" i="1">
                <a:solidFill>
                  <a:schemeClr val="tx1">
                    <a:lumMod val="65000"/>
                    <a:lumOff val="35000"/>
                  </a:schemeClr>
                </a:solidFill>
                <a:latin typeface="+mn-lt"/>
                <a:ea typeface="+mn-ea"/>
              </a:rPr>
              <a:t>t</a:t>
            </a:r>
          </a:p>
        </p:txBody>
      </p:sp>
      <p:grpSp>
        <p:nvGrpSpPr>
          <p:cNvPr id="52" name="组合 51"/>
          <p:cNvGrpSpPr/>
          <p:nvPr/>
        </p:nvGrpSpPr>
        <p:grpSpPr>
          <a:xfrm>
            <a:off x="5551599" y="2121840"/>
            <a:ext cx="1134335" cy="665414"/>
            <a:chOff x="2278072" y="2343152"/>
            <a:chExt cx="1134335" cy="665414"/>
          </a:xfrm>
        </p:grpSpPr>
        <p:grpSp>
          <p:nvGrpSpPr>
            <p:cNvPr id="53" name="Group 5"/>
            <p:cNvGrpSpPr>
              <a:grpSpLocks/>
            </p:cNvGrpSpPr>
            <p:nvPr/>
          </p:nvGrpSpPr>
          <p:grpSpPr bwMode="auto">
            <a:xfrm>
              <a:off x="2278072" y="2343152"/>
              <a:ext cx="482601" cy="584200"/>
              <a:chOff x="1918" y="423"/>
              <a:chExt cx="304" cy="368"/>
            </a:xfrm>
          </p:grpSpPr>
          <p:sp>
            <p:nvSpPr>
              <p:cNvPr id="59" name="Text Box 6"/>
              <p:cNvSpPr txBox="1">
                <a:spLocks noChangeArrowheads="1"/>
              </p:cNvSpPr>
              <p:nvPr/>
            </p:nvSpPr>
            <p:spPr bwMode="auto">
              <a:xfrm rot="20287477">
                <a:off x="1918" y="423"/>
                <a:ext cx="304" cy="368"/>
              </a:xfrm>
              <a:prstGeom prst="rect">
                <a:avLst/>
              </a:prstGeom>
              <a:noFill/>
              <a:ln w="12700">
                <a:noFill/>
                <a:miter lim="800000"/>
                <a:headEnd/>
                <a:tailEnd/>
              </a:ln>
              <a:effectLst/>
            </p:spPr>
            <p:txBody>
              <a:bodyPr wrap="none">
                <a:spAutoFit/>
              </a:bodyPr>
              <a:lstStyle/>
              <a:p>
                <a:pPr defTabSz="762019" eaLnBrk="0" hangingPunct="0"/>
                <a:r>
                  <a:rPr kumimoji="1" lang="en-US" altLang="zh-CN" sz="3200">
                    <a:solidFill>
                      <a:schemeClr val="tx1">
                        <a:lumMod val="65000"/>
                        <a:lumOff val="35000"/>
                      </a:schemeClr>
                    </a:solidFill>
                    <a:latin typeface="+mn-lt"/>
                    <a:ea typeface="+mn-ea"/>
                    <a:sym typeface="Webdings" pitchFamily="18" charset="2"/>
                  </a:rPr>
                  <a:t></a:t>
                </a:r>
                <a:r>
                  <a:rPr kumimoji="1" lang="en-US" altLang="zh-CN" sz="3200">
                    <a:solidFill>
                      <a:schemeClr val="tx1">
                        <a:lumMod val="65000"/>
                        <a:lumOff val="35000"/>
                      </a:schemeClr>
                    </a:solidFill>
                    <a:latin typeface="+mn-lt"/>
                    <a:ea typeface="+mn-ea"/>
                  </a:rPr>
                  <a:t> </a:t>
                </a:r>
              </a:p>
            </p:txBody>
          </p:sp>
          <p:sp>
            <p:nvSpPr>
              <p:cNvPr id="60" name="Freeform 7"/>
              <p:cNvSpPr>
                <a:spLocks/>
              </p:cNvSpPr>
              <p:nvPr/>
            </p:nvSpPr>
            <p:spPr bwMode="auto">
              <a:xfrm>
                <a:off x="2079" y="688"/>
                <a:ext cx="48" cy="58"/>
              </a:xfrm>
              <a:custGeom>
                <a:avLst/>
                <a:gdLst/>
                <a:ahLst/>
                <a:cxnLst>
                  <a:cxn ang="0">
                    <a:pos x="9" y="0"/>
                  </a:cxn>
                  <a:cxn ang="0">
                    <a:pos x="0" y="30"/>
                  </a:cxn>
                  <a:cxn ang="0">
                    <a:pos x="23" y="68"/>
                  </a:cxn>
                  <a:cxn ang="0">
                    <a:pos x="69" y="78"/>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4" name="组合 53"/>
            <p:cNvGrpSpPr/>
            <p:nvPr/>
          </p:nvGrpSpPr>
          <p:grpSpPr>
            <a:xfrm>
              <a:off x="2609721" y="2498731"/>
              <a:ext cx="802686" cy="509835"/>
              <a:chOff x="5173662" y="745331"/>
              <a:chExt cx="1679575" cy="1066800"/>
            </a:xfrm>
          </p:grpSpPr>
          <p:sp>
            <p:nvSpPr>
              <p:cNvPr id="5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1" name="组合 60"/>
          <p:cNvGrpSpPr/>
          <p:nvPr/>
        </p:nvGrpSpPr>
        <p:grpSpPr>
          <a:xfrm>
            <a:off x="10783999" y="2121840"/>
            <a:ext cx="1134335" cy="665414"/>
            <a:chOff x="2278072" y="2343152"/>
            <a:chExt cx="1134335" cy="665414"/>
          </a:xfrm>
        </p:grpSpPr>
        <p:grpSp>
          <p:nvGrpSpPr>
            <p:cNvPr id="62" name="Group 5"/>
            <p:cNvGrpSpPr>
              <a:grpSpLocks/>
            </p:cNvGrpSpPr>
            <p:nvPr/>
          </p:nvGrpSpPr>
          <p:grpSpPr bwMode="auto">
            <a:xfrm>
              <a:off x="2278072" y="2343152"/>
              <a:ext cx="482601" cy="584200"/>
              <a:chOff x="1918" y="423"/>
              <a:chExt cx="304" cy="368"/>
            </a:xfrm>
          </p:grpSpPr>
          <p:sp>
            <p:nvSpPr>
              <p:cNvPr id="68" name="Text Box 6"/>
              <p:cNvSpPr txBox="1">
                <a:spLocks noChangeArrowheads="1"/>
              </p:cNvSpPr>
              <p:nvPr/>
            </p:nvSpPr>
            <p:spPr bwMode="auto">
              <a:xfrm rot="20287477">
                <a:off x="1918" y="423"/>
                <a:ext cx="304" cy="368"/>
              </a:xfrm>
              <a:prstGeom prst="rect">
                <a:avLst/>
              </a:prstGeom>
              <a:noFill/>
              <a:ln w="12700">
                <a:noFill/>
                <a:miter lim="800000"/>
                <a:headEnd/>
                <a:tailEnd/>
              </a:ln>
              <a:effectLst/>
            </p:spPr>
            <p:txBody>
              <a:bodyPr wrap="none">
                <a:spAutoFit/>
              </a:bodyPr>
              <a:lstStyle/>
              <a:p>
                <a:pPr defTabSz="762019" eaLnBrk="0" hangingPunct="0"/>
                <a:r>
                  <a:rPr kumimoji="1" lang="en-US" altLang="zh-CN" sz="3200">
                    <a:solidFill>
                      <a:schemeClr val="tx1">
                        <a:lumMod val="65000"/>
                        <a:lumOff val="35000"/>
                      </a:schemeClr>
                    </a:solidFill>
                    <a:latin typeface="+mn-lt"/>
                    <a:ea typeface="+mn-ea"/>
                    <a:sym typeface="Webdings" pitchFamily="18" charset="2"/>
                  </a:rPr>
                  <a:t></a:t>
                </a:r>
                <a:r>
                  <a:rPr kumimoji="1" lang="en-US" altLang="zh-CN" sz="3200">
                    <a:solidFill>
                      <a:schemeClr val="tx1">
                        <a:lumMod val="65000"/>
                        <a:lumOff val="35000"/>
                      </a:schemeClr>
                    </a:solidFill>
                    <a:latin typeface="+mn-lt"/>
                    <a:ea typeface="+mn-ea"/>
                  </a:rPr>
                  <a:t> </a:t>
                </a:r>
              </a:p>
            </p:txBody>
          </p:sp>
          <p:sp>
            <p:nvSpPr>
              <p:cNvPr id="69" name="Freeform 7"/>
              <p:cNvSpPr>
                <a:spLocks/>
              </p:cNvSpPr>
              <p:nvPr/>
            </p:nvSpPr>
            <p:spPr bwMode="auto">
              <a:xfrm>
                <a:off x="2079" y="688"/>
                <a:ext cx="48" cy="58"/>
              </a:xfrm>
              <a:custGeom>
                <a:avLst/>
                <a:gdLst/>
                <a:ahLst/>
                <a:cxnLst>
                  <a:cxn ang="0">
                    <a:pos x="9" y="0"/>
                  </a:cxn>
                  <a:cxn ang="0">
                    <a:pos x="0" y="30"/>
                  </a:cxn>
                  <a:cxn ang="0">
                    <a:pos x="23" y="68"/>
                  </a:cxn>
                  <a:cxn ang="0">
                    <a:pos x="69" y="78"/>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63" name="组合 62"/>
            <p:cNvGrpSpPr/>
            <p:nvPr/>
          </p:nvGrpSpPr>
          <p:grpSpPr>
            <a:xfrm>
              <a:off x="2609721" y="2498731"/>
              <a:ext cx="802686" cy="509835"/>
              <a:chOff x="5173662" y="745331"/>
              <a:chExt cx="1679575" cy="1066800"/>
            </a:xfrm>
          </p:grpSpPr>
          <p:sp>
            <p:nvSpPr>
              <p:cNvPr id="6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70" name="图片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3145" y="2184362"/>
            <a:ext cx="401479" cy="664352"/>
          </a:xfrm>
          <a:prstGeom prst="rect">
            <a:avLst/>
          </a:prstGeom>
        </p:spPr>
      </p:pic>
      <p:pic>
        <p:nvPicPr>
          <p:cNvPr id="71" name="图片 7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1345" y="2184362"/>
            <a:ext cx="401479" cy="664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0"/>
                                        <p:tgtEl>
                                          <p:spTgt spid="13"/>
                                        </p:tgtEl>
                                      </p:cBhvr>
                                    </p:animEffect>
                                  </p:childTnLst>
                                </p:cTn>
                              </p:par>
                            </p:childTnLst>
                          </p:cTn>
                        </p:par>
                        <p:par>
                          <p:cTn id="8" fill="hold">
                            <p:stCondLst>
                              <p:cond delay="2500"/>
                            </p:stCondLst>
                            <p:childTnLst>
                              <p:par>
                                <p:cTn id="9" presetID="22" presetClass="entr" presetSubtype="8" fill="hold" nodeType="afterEffect">
                                  <p:stCondLst>
                                    <p:cond delay="50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2000"/>
                                        <p:tgtEl>
                                          <p:spTgt spid="16"/>
                                        </p:tgtEl>
                                      </p:cBhvr>
                                    </p:animEffect>
                                  </p:childTnLst>
                                </p:cTn>
                              </p:par>
                            </p:childTnLst>
                          </p:cTn>
                        </p:par>
                        <p:par>
                          <p:cTn id="12" fill="hold">
                            <p:stCondLst>
                              <p:cond delay="5000"/>
                            </p:stCondLst>
                            <p:childTnLst>
                              <p:par>
                                <p:cTn id="13" presetID="22" presetClass="entr" presetSubtype="2" fill="hold" nodeType="after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2000"/>
                                        <p:tgtEl>
                                          <p:spTgt spid="19"/>
                                        </p:tgtEl>
                                      </p:cBhvr>
                                    </p:animEffect>
                                  </p:childTnLst>
                                </p:cTn>
                              </p:par>
                            </p:childTnLst>
                          </p:cTn>
                        </p:par>
                        <p:par>
                          <p:cTn id="16" fill="hold">
                            <p:stCondLst>
                              <p:cond delay="7500"/>
                            </p:stCondLst>
                            <p:childTnLst>
                              <p:par>
                                <p:cTn id="17" presetID="22" presetClass="entr" presetSubtype="8" fill="hold" nodeType="afterEffect">
                                  <p:stCondLst>
                                    <p:cond delay="50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2000"/>
                                        <p:tgtEl>
                                          <p:spTgt spid="31"/>
                                        </p:tgtEl>
                                      </p:cBhvr>
                                    </p:animEffect>
                                  </p:childTnLst>
                                </p:cTn>
                              </p:par>
                            </p:childTnLst>
                          </p:cTn>
                        </p:par>
                        <p:par>
                          <p:cTn id="20" fill="hold">
                            <p:stCondLst>
                              <p:cond delay="10000"/>
                            </p:stCondLst>
                            <p:childTnLst>
                              <p:par>
                                <p:cTn id="21" presetID="22" presetClass="entr" presetSubtype="2" fill="hold" nodeType="afterEffect">
                                  <p:stCondLst>
                                    <p:cond delay="500"/>
                                  </p:stCondLst>
                                  <p:childTnLst>
                                    <p:set>
                                      <p:cBhvr>
                                        <p:cTn id="22" dur="1" fill="hold">
                                          <p:stCondLst>
                                            <p:cond delay="0"/>
                                          </p:stCondLst>
                                        </p:cTn>
                                        <p:tgtEl>
                                          <p:spTgt spid="34"/>
                                        </p:tgtEl>
                                        <p:attrNameLst>
                                          <p:attrName>style.visibility</p:attrName>
                                        </p:attrNameLst>
                                      </p:cBhvr>
                                      <p:to>
                                        <p:strVal val="visible"/>
                                      </p:to>
                                    </p:set>
                                    <p:animEffect transition="in" filter="wipe(right)">
                                      <p:cBhvr>
                                        <p:cTn id="23" dur="2000"/>
                                        <p:tgtEl>
                                          <p:spTgt spid="34"/>
                                        </p:tgtEl>
                                      </p:cBhvr>
                                    </p:animEffect>
                                  </p:childTnLst>
                                </p:cTn>
                              </p:par>
                            </p:childTnLst>
                          </p:cTn>
                        </p:par>
                        <p:par>
                          <p:cTn id="24" fill="hold">
                            <p:stCondLst>
                              <p:cond delay="12500"/>
                            </p:stCondLst>
                            <p:childTnLst>
                              <p:par>
                                <p:cTn id="25" presetID="22" presetClass="entr" presetSubtype="2" fill="hold" nodeType="afterEffect">
                                  <p:stCondLst>
                                    <p:cond delay="500"/>
                                  </p:stCondLst>
                                  <p:childTnLst>
                                    <p:set>
                                      <p:cBhvr>
                                        <p:cTn id="26" dur="1" fill="hold">
                                          <p:stCondLst>
                                            <p:cond delay="0"/>
                                          </p:stCondLst>
                                        </p:cTn>
                                        <p:tgtEl>
                                          <p:spTgt spid="37"/>
                                        </p:tgtEl>
                                        <p:attrNameLst>
                                          <p:attrName>style.visibility</p:attrName>
                                        </p:attrNameLst>
                                      </p:cBhvr>
                                      <p:to>
                                        <p:strVal val="visible"/>
                                      </p:to>
                                    </p:set>
                                    <p:animEffect transition="in" filter="wipe(right)">
                                      <p:cBhvr>
                                        <p:cTn id="27" dur="2000"/>
                                        <p:tgtEl>
                                          <p:spTgt spid="37"/>
                                        </p:tgtEl>
                                      </p:cBhvr>
                                    </p:animEffect>
                                  </p:childTnLst>
                                </p:cTn>
                              </p:par>
                            </p:childTnLst>
                          </p:cTn>
                        </p:par>
                        <p:par>
                          <p:cTn id="28" fill="hold">
                            <p:stCondLst>
                              <p:cond delay="15000"/>
                            </p:stCondLst>
                            <p:childTnLst>
                              <p:par>
                                <p:cTn id="29" presetID="22" presetClass="entr" presetSubtype="8" fill="hold" nodeType="afterEffect">
                                  <p:stCondLst>
                                    <p:cond delay="500"/>
                                  </p:stCondLst>
                                  <p:childTnLst>
                                    <p:set>
                                      <p:cBhvr>
                                        <p:cTn id="30" dur="1" fill="hold">
                                          <p:stCondLst>
                                            <p:cond delay="0"/>
                                          </p:stCondLst>
                                        </p:cTn>
                                        <p:tgtEl>
                                          <p:spTgt spid="40"/>
                                        </p:tgtEl>
                                        <p:attrNameLst>
                                          <p:attrName>style.visibility</p:attrName>
                                        </p:attrNameLst>
                                      </p:cBhvr>
                                      <p:to>
                                        <p:strVal val="visible"/>
                                      </p:to>
                                    </p:set>
                                    <p:animEffect transition="in" filter="wipe(left)">
                                      <p:cBhvr>
                                        <p:cTn id="31" dur="2000"/>
                                        <p:tgtEl>
                                          <p:spTgt spid="40"/>
                                        </p:tgtEl>
                                      </p:cBhvr>
                                    </p:animEffect>
                                  </p:childTnLst>
                                </p:cTn>
                              </p:par>
                            </p:childTnLst>
                          </p:cTn>
                        </p:par>
                        <p:par>
                          <p:cTn id="32" fill="hold">
                            <p:stCondLst>
                              <p:cond delay="17500"/>
                            </p:stCondLst>
                            <p:childTnLst>
                              <p:par>
                                <p:cTn id="33" presetID="22" presetClass="entr" presetSubtype="8" fill="hold" nodeType="afterEffect">
                                  <p:stCondLst>
                                    <p:cond delay="50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2000"/>
                                        <p:tgtEl>
                                          <p:spTgt spid="43"/>
                                        </p:tgtEl>
                                      </p:cBhvr>
                                    </p:animEffect>
                                  </p:childTnLst>
                                </p:cTn>
                              </p:par>
                            </p:childTnLst>
                          </p:cTn>
                        </p:par>
                        <p:par>
                          <p:cTn id="36" fill="hold">
                            <p:stCondLst>
                              <p:cond delay="20000"/>
                            </p:stCondLst>
                            <p:childTnLst>
                              <p:par>
                                <p:cTn id="37" presetID="22" presetClass="entr" presetSubtype="1" fill="hold" nodeType="afterEffect">
                                  <p:stCondLst>
                                    <p:cond delay="50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2000"/>
                                        <p:tgtEl>
                                          <p:spTgt spid="22"/>
                                        </p:tgtEl>
                                      </p:cBhvr>
                                    </p:animEffect>
                                  </p:childTnLst>
                                </p:cTn>
                              </p:par>
                            </p:childTnLst>
                          </p:cTn>
                        </p:par>
                        <p:par>
                          <p:cTn id="40" fill="hold">
                            <p:stCondLst>
                              <p:cond delay="22500"/>
                            </p:stCondLst>
                            <p:childTnLst>
                              <p:par>
                                <p:cTn id="41" presetID="22" presetClass="entr" presetSubtype="8" fill="hold" nodeType="afterEffect">
                                  <p:stCondLst>
                                    <p:cond delay="500"/>
                                  </p:stCondLst>
                                  <p:childTnLst>
                                    <p:set>
                                      <p:cBhvr>
                                        <p:cTn id="42" dur="1" fill="hold">
                                          <p:stCondLst>
                                            <p:cond delay="0"/>
                                          </p:stCondLst>
                                        </p:cTn>
                                        <p:tgtEl>
                                          <p:spTgt spid="46"/>
                                        </p:tgtEl>
                                        <p:attrNameLst>
                                          <p:attrName>style.visibility</p:attrName>
                                        </p:attrNameLst>
                                      </p:cBhvr>
                                      <p:to>
                                        <p:strVal val="visible"/>
                                      </p:to>
                                    </p:set>
                                    <p:animEffect transition="in" filter="wipe(left)">
                                      <p:cBhvr>
                                        <p:cTn id="43"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19050" y="2603004"/>
            <a:ext cx="12198350" cy="42168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0" y="2564904"/>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018" name="Rectangle 2"/>
          <p:cNvSpPr>
            <a:spLocks noGrp="1" noChangeArrowheads="1"/>
          </p:cNvSpPr>
          <p:nvPr>
            <p:ph type="title"/>
          </p:nvPr>
        </p:nvSpPr>
        <p:spPr/>
        <p:txBody>
          <a:bodyPr/>
          <a:lstStyle/>
          <a:p>
            <a:pPr algn="ctr" hangingPunct="0"/>
            <a:r>
              <a:rPr lang="zh-CN" altLang="en-US" dirty="0"/>
              <a:t>通过网关实现因特网端系统和公用电话的互通</a:t>
            </a:r>
          </a:p>
        </p:txBody>
      </p:sp>
      <p:sp>
        <p:nvSpPr>
          <p:cNvPr id="726019" name="Rectangle 3"/>
          <p:cNvSpPr>
            <a:spLocks noGrp="1" noChangeArrowheads="1"/>
          </p:cNvSpPr>
          <p:nvPr>
            <p:ph idx="1"/>
          </p:nvPr>
        </p:nvSpPr>
        <p:spPr/>
        <p:txBody>
          <a:bodyPr>
            <a:normAutofit/>
          </a:bodyPr>
          <a:lstStyle/>
          <a:p>
            <a:pPr indent="622300" eaLnBrk="1" hangingPunct="1"/>
            <a:r>
              <a:rPr lang="zh-CN" altLang="en-US" sz="2400" dirty="0"/>
              <a:t>在基于分组交换的因特网和基于电路交换的电话网之间部署若干网关，实现两个完全不同技术网络间的协议转换</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 name="Rectangle 2"/>
          <p:cNvSpPr>
            <a:spLocks noChangeArrowheads="1"/>
          </p:cNvSpPr>
          <p:nvPr/>
        </p:nvSpPr>
        <p:spPr bwMode="auto">
          <a:xfrm>
            <a:off x="1527176"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7632" y="4955346"/>
            <a:ext cx="718423" cy="548875"/>
          </a:xfrm>
          <a:prstGeom prst="rect">
            <a:avLst/>
          </a:prstGeom>
        </p:spPr>
      </p:pic>
      <p:sp>
        <p:nvSpPr>
          <p:cNvPr id="9" name="Line 44"/>
          <p:cNvSpPr>
            <a:spLocks noChangeShapeType="1"/>
          </p:cNvSpPr>
          <p:nvPr/>
        </p:nvSpPr>
        <p:spPr bwMode="auto">
          <a:xfrm flipH="1" flipV="1">
            <a:off x="2735662" y="3914203"/>
            <a:ext cx="931863" cy="1905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0" name="Line 45"/>
          <p:cNvSpPr>
            <a:spLocks noChangeShapeType="1"/>
          </p:cNvSpPr>
          <p:nvPr/>
        </p:nvSpPr>
        <p:spPr bwMode="auto">
          <a:xfrm flipV="1">
            <a:off x="3195704" y="4510742"/>
            <a:ext cx="679450" cy="8604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1" name="Line 46"/>
          <p:cNvSpPr>
            <a:spLocks noChangeShapeType="1"/>
          </p:cNvSpPr>
          <p:nvPr/>
        </p:nvSpPr>
        <p:spPr bwMode="auto">
          <a:xfrm flipH="1" flipV="1">
            <a:off x="4173937" y="4677790"/>
            <a:ext cx="85725" cy="8588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2" name="Line 47"/>
          <p:cNvSpPr>
            <a:spLocks noChangeShapeType="1"/>
          </p:cNvSpPr>
          <p:nvPr/>
        </p:nvSpPr>
        <p:spPr bwMode="auto">
          <a:xfrm>
            <a:off x="4767662" y="4485703"/>
            <a:ext cx="508000" cy="763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3" name="Line 48"/>
          <p:cNvSpPr>
            <a:spLocks noChangeShapeType="1"/>
          </p:cNvSpPr>
          <p:nvPr/>
        </p:nvSpPr>
        <p:spPr bwMode="auto">
          <a:xfrm flipV="1">
            <a:off x="4767662" y="3436365"/>
            <a:ext cx="596761" cy="6683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4" name="Line 49"/>
          <p:cNvSpPr>
            <a:spLocks noChangeShapeType="1"/>
          </p:cNvSpPr>
          <p:nvPr/>
        </p:nvSpPr>
        <p:spPr bwMode="auto">
          <a:xfrm flipH="1">
            <a:off x="7298137" y="4390453"/>
            <a:ext cx="506413" cy="765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5" name="Line 50"/>
          <p:cNvSpPr>
            <a:spLocks noChangeShapeType="1"/>
          </p:cNvSpPr>
          <p:nvPr/>
        </p:nvSpPr>
        <p:spPr bwMode="auto">
          <a:xfrm flipH="1">
            <a:off x="7974412" y="4771453"/>
            <a:ext cx="339725" cy="765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6" name="Line 51"/>
          <p:cNvSpPr>
            <a:spLocks noChangeShapeType="1"/>
          </p:cNvSpPr>
          <p:nvPr/>
        </p:nvSpPr>
        <p:spPr bwMode="auto">
          <a:xfrm>
            <a:off x="8652275" y="4868290"/>
            <a:ext cx="84137" cy="6683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7" name="Line 52"/>
          <p:cNvSpPr>
            <a:spLocks noChangeShapeType="1"/>
          </p:cNvSpPr>
          <p:nvPr/>
        </p:nvSpPr>
        <p:spPr bwMode="auto">
          <a:xfrm>
            <a:off x="9158687" y="4677790"/>
            <a:ext cx="339725" cy="6667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8" name="Line 53"/>
          <p:cNvSpPr>
            <a:spLocks noChangeShapeType="1"/>
          </p:cNvSpPr>
          <p:nvPr/>
        </p:nvSpPr>
        <p:spPr bwMode="auto">
          <a:xfrm>
            <a:off x="9498412" y="4485703"/>
            <a:ext cx="762000" cy="4778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9" name="Line 54"/>
          <p:cNvSpPr>
            <a:spLocks noChangeShapeType="1"/>
          </p:cNvSpPr>
          <p:nvPr/>
        </p:nvSpPr>
        <p:spPr bwMode="auto">
          <a:xfrm flipH="1">
            <a:off x="2480075" y="4309490"/>
            <a:ext cx="1042987" cy="5588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20" name="Line 55"/>
          <p:cNvSpPr>
            <a:spLocks noChangeShapeType="1"/>
          </p:cNvSpPr>
          <p:nvPr/>
        </p:nvSpPr>
        <p:spPr bwMode="auto">
          <a:xfrm>
            <a:off x="4948637" y="4309490"/>
            <a:ext cx="33020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graphicFrame>
        <p:nvGraphicFramePr>
          <p:cNvPr id="21" name="Object 64"/>
          <p:cNvGraphicFramePr>
            <a:graphicFrameLocks noChangeAspect="1"/>
          </p:cNvGraphicFramePr>
          <p:nvPr>
            <p:extLst>
              <p:ext uri="{D42A27DB-BD31-4B8C-83A1-F6EECF244321}">
                <p14:modId xmlns:p14="http://schemas.microsoft.com/office/powerpoint/2010/main" val="3249188345"/>
              </p:ext>
            </p:extLst>
          </p:nvPr>
        </p:nvGraphicFramePr>
        <p:xfrm>
          <a:off x="3097612" y="3436365"/>
          <a:ext cx="2190750" cy="1631950"/>
        </p:xfrm>
        <a:graphic>
          <a:graphicData uri="http://schemas.openxmlformats.org/presentationml/2006/ole">
            <mc:AlternateContent xmlns:mc="http://schemas.openxmlformats.org/markup-compatibility/2006">
              <mc:Choice xmlns:v="urn:schemas-microsoft-com:vml" Requires="v">
                <p:oleObj spid="_x0000_s2104368" name="VISIO" r:id="rId5" imgW="1687068" imgH="964692" progId="Visio.Drawing.6">
                  <p:embed/>
                </p:oleObj>
              </mc:Choice>
              <mc:Fallback>
                <p:oleObj name="VISIO" r:id="rId5" imgW="1687068" imgH="964692"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7612" y="3436365"/>
                        <a:ext cx="2190750" cy="16319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 name="Text Box 58"/>
          <p:cNvSpPr txBox="1">
            <a:spLocks noChangeArrowheads="1"/>
          </p:cNvSpPr>
          <p:nvPr/>
        </p:nvSpPr>
        <p:spPr bwMode="auto">
          <a:xfrm>
            <a:off x="3743725" y="4012628"/>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tx1">
                    <a:lumMod val="65000"/>
                    <a:lumOff val="35000"/>
                  </a:schemeClr>
                </a:solidFill>
                <a:latin typeface="+mn-lt"/>
                <a:ea typeface="+mn-ea"/>
              </a:rPr>
              <a:t>因特网</a:t>
            </a:r>
          </a:p>
        </p:txBody>
      </p:sp>
      <p:pic>
        <p:nvPicPr>
          <p:cNvPr id="23" name="Picture 56"/>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2412" y="3533203"/>
            <a:ext cx="2540000"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61"/>
          <p:cNvSpPr txBox="1">
            <a:spLocks noChangeArrowheads="1"/>
          </p:cNvSpPr>
          <p:nvPr/>
        </p:nvSpPr>
        <p:spPr bwMode="auto">
          <a:xfrm>
            <a:off x="7776929" y="4140087"/>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dirty="0">
                <a:solidFill>
                  <a:schemeClr val="tx1">
                    <a:lumMod val="65000"/>
                    <a:lumOff val="35000"/>
                  </a:schemeClr>
                </a:solidFill>
                <a:latin typeface="+mn-lt"/>
                <a:ea typeface="+mn-ea"/>
              </a:rPr>
              <a:t>公用电话网</a:t>
            </a:r>
          </a:p>
        </p:txBody>
      </p:sp>
      <p:sp>
        <p:nvSpPr>
          <p:cNvPr id="26" name="Text Box 62"/>
          <p:cNvSpPr txBox="1">
            <a:spLocks noChangeArrowheads="1"/>
          </p:cNvSpPr>
          <p:nvPr/>
        </p:nvSpPr>
        <p:spPr bwMode="auto">
          <a:xfrm>
            <a:off x="5902010" y="3692511"/>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dirty="0">
                <a:solidFill>
                  <a:schemeClr val="tx1">
                    <a:lumMod val="65000"/>
                    <a:lumOff val="35000"/>
                  </a:schemeClr>
                </a:solidFill>
                <a:latin typeface="+mn-lt"/>
                <a:ea typeface="+mn-ea"/>
              </a:rPr>
              <a:t>网关</a:t>
            </a:r>
          </a:p>
        </p:txBody>
      </p:sp>
      <p:sp>
        <p:nvSpPr>
          <p:cNvPr id="27" name="Text Box 63"/>
          <p:cNvSpPr txBox="1">
            <a:spLocks noChangeArrowheads="1"/>
          </p:cNvSpPr>
          <p:nvPr/>
        </p:nvSpPr>
        <p:spPr bwMode="auto">
          <a:xfrm>
            <a:off x="1759558" y="283397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dirty="0">
                <a:solidFill>
                  <a:schemeClr val="tx1">
                    <a:lumMod val="65000"/>
                    <a:lumOff val="35000"/>
                  </a:schemeClr>
                </a:solidFill>
                <a:latin typeface="+mn-lt"/>
                <a:ea typeface="+mn-ea"/>
              </a:rPr>
              <a:t>注册服务器</a:t>
            </a:r>
          </a:p>
        </p:txBody>
      </p:sp>
      <p:pic>
        <p:nvPicPr>
          <p:cNvPr id="6" name="图片 5"/>
          <p:cNvPicPr>
            <a:picLocks noChangeAspect="1"/>
          </p:cNvPicPr>
          <p:nvPr/>
        </p:nvPicPr>
        <p:blipFill rotWithShape="1">
          <a:blip r:embed="rId8" cstate="print">
            <a:extLst>
              <a:ext uri="{28A0092B-C50C-407E-A947-70E740481C1C}">
                <a14:useLocalDpi xmlns:a14="http://schemas.microsoft.com/office/drawing/2010/main" val="0"/>
              </a:ext>
            </a:extLst>
          </a:blip>
          <a:srcRect l="17161" t="17778" r="10577" b="12820"/>
          <a:stretch/>
        </p:blipFill>
        <p:spPr>
          <a:xfrm>
            <a:off x="5811143" y="4029631"/>
            <a:ext cx="1104626" cy="647151"/>
          </a:xfrm>
          <a:prstGeom prst="rect">
            <a:avLst/>
          </a:prstGeom>
        </p:spPr>
      </p:pic>
      <p:pic>
        <p:nvPicPr>
          <p:cNvPr id="519" name="图片 5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1750" y="5276156"/>
            <a:ext cx="718423" cy="548875"/>
          </a:xfrm>
          <a:prstGeom prst="rect">
            <a:avLst/>
          </a:prstGeom>
        </p:spPr>
      </p:pic>
      <p:pic>
        <p:nvPicPr>
          <p:cNvPr id="520" name="图片 5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1072" y="5400405"/>
            <a:ext cx="718423" cy="548875"/>
          </a:xfrm>
          <a:prstGeom prst="rect">
            <a:avLst/>
          </a:prstGeom>
        </p:spPr>
      </p:pic>
      <p:pic>
        <p:nvPicPr>
          <p:cNvPr id="521" name="图片 5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0394" y="5385336"/>
            <a:ext cx="718423" cy="548875"/>
          </a:xfrm>
          <a:prstGeom prst="rect">
            <a:avLst/>
          </a:prstGeom>
        </p:spPr>
      </p:pic>
      <p:pic>
        <p:nvPicPr>
          <p:cNvPr id="522" name="图片 5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1264" y="5107209"/>
            <a:ext cx="718423" cy="548875"/>
          </a:xfrm>
          <a:prstGeom prst="rect">
            <a:avLst/>
          </a:prstGeom>
        </p:spPr>
      </p:pic>
      <p:grpSp>
        <p:nvGrpSpPr>
          <p:cNvPr id="523" name="组合 522"/>
          <p:cNvGrpSpPr/>
          <p:nvPr/>
        </p:nvGrpSpPr>
        <p:grpSpPr>
          <a:xfrm>
            <a:off x="1503970" y="4593034"/>
            <a:ext cx="1134335" cy="665414"/>
            <a:chOff x="2278072" y="2343152"/>
            <a:chExt cx="1134335" cy="665414"/>
          </a:xfrm>
        </p:grpSpPr>
        <p:grpSp>
          <p:nvGrpSpPr>
            <p:cNvPr id="524" name="Group 5"/>
            <p:cNvGrpSpPr>
              <a:grpSpLocks/>
            </p:cNvGrpSpPr>
            <p:nvPr/>
          </p:nvGrpSpPr>
          <p:grpSpPr bwMode="auto">
            <a:xfrm>
              <a:off x="2278072" y="2343152"/>
              <a:ext cx="482601" cy="584200"/>
              <a:chOff x="1918" y="423"/>
              <a:chExt cx="304" cy="368"/>
            </a:xfrm>
          </p:grpSpPr>
          <p:sp>
            <p:nvSpPr>
              <p:cNvPr id="530" name="Text Box 6"/>
              <p:cNvSpPr txBox="1">
                <a:spLocks noChangeArrowheads="1"/>
              </p:cNvSpPr>
              <p:nvPr/>
            </p:nvSpPr>
            <p:spPr bwMode="auto">
              <a:xfrm rot="20287477">
                <a:off x="1918" y="423"/>
                <a:ext cx="304" cy="368"/>
              </a:xfrm>
              <a:prstGeom prst="rect">
                <a:avLst/>
              </a:prstGeom>
              <a:noFill/>
              <a:ln w="12700">
                <a:noFill/>
                <a:miter lim="800000"/>
                <a:headEnd/>
                <a:tailEnd/>
              </a:ln>
              <a:effectLst/>
            </p:spPr>
            <p:txBody>
              <a:bodyPr wrap="none">
                <a:spAutoFit/>
              </a:bodyPr>
              <a:lstStyle/>
              <a:p>
                <a:pPr defTabSz="762019" eaLnBrk="0" hangingPunct="0"/>
                <a:r>
                  <a:rPr kumimoji="1" lang="en-US" altLang="zh-CN" sz="3200">
                    <a:solidFill>
                      <a:schemeClr val="tx1">
                        <a:lumMod val="65000"/>
                        <a:lumOff val="35000"/>
                      </a:schemeClr>
                    </a:solidFill>
                    <a:latin typeface="+mn-lt"/>
                    <a:ea typeface="+mn-ea"/>
                    <a:sym typeface="Webdings" pitchFamily="18" charset="2"/>
                  </a:rPr>
                  <a:t></a:t>
                </a:r>
                <a:r>
                  <a:rPr kumimoji="1" lang="en-US" altLang="zh-CN" sz="3200">
                    <a:solidFill>
                      <a:schemeClr val="tx1">
                        <a:lumMod val="65000"/>
                        <a:lumOff val="35000"/>
                      </a:schemeClr>
                    </a:solidFill>
                    <a:latin typeface="+mn-lt"/>
                    <a:ea typeface="+mn-ea"/>
                  </a:rPr>
                  <a:t> </a:t>
                </a:r>
              </a:p>
            </p:txBody>
          </p:sp>
          <p:sp>
            <p:nvSpPr>
              <p:cNvPr id="531" name="Freeform 7"/>
              <p:cNvSpPr>
                <a:spLocks/>
              </p:cNvSpPr>
              <p:nvPr/>
            </p:nvSpPr>
            <p:spPr bwMode="auto">
              <a:xfrm>
                <a:off x="2079" y="688"/>
                <a:ext cx="48" cy="58"/>
              </a:xfrm>
              <a:custGeom>
                <a:avLst/>
                <a:gdLst/>
                <a:ahLst/>
                <a:cxnLst>
                  <a:cxn ang="0">
                    <a:pos x="9" y="0"/>
                  </a:cxn>
                  <a:cxn ang="0">
                    <a:pos x="0" y="30"/>
                  </a:cxn>
                  <a:cxn ang="0">
                    <a:pos x="23" y="68"/>
                  </a:cxn>
                  <a:cxn ang="0">
                    <a:pos x="69" y="78"/>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25" name="组合 524"/>
            <p:cNvGrpSpPr/>
            <p:nvPr/>
          </p:nvGrpSpPr>
          <p:grpSpPr>
            <a:xfrm>
              <a:off x="2609721" y="2498731"/>
              <a:ext cx="802686" cy="509835"/>
              <a:chOff x="5173662" y="745331"/>
              <a:chExt cx="1679575" cy="1066800"/>
            </a:xfrm>
          </p:grpSpPr>
          <p:sp>
            <p:nvSpPr>
              <p:cNvPr id="526"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32" name="组合 531"/>
          <p:cNvGrpSpPr/>
          <p:nvPr/>
        </p:nvGrpSpPr>
        <p:grpSpPr>
          <a:xfrm>
            <a:off x="2530251" y="5164371"/>
            <a:ext cx="1134335" cy="665414"/>
            <a:chOff x="2278072" y="2343152"/>
            <a:chExt cx="1134335" cy="665414"/>
          </a:xfrm>
        </p:grpSpPr>
        <p:grpSp>
          <p:nvGrpSpPr>
            <p:cNvPr id="533" name="Group 5"/>
            <p:cNvGrpSpPr>
              <a:grpSpLocks/>
            </p:cNvGrpSpPr>
            <p:nvPr/>
          </p:nvGrpSpPr>
          <p:grpSpPr bwMode="auto">
            <a:xfrm>
              <a:off x="2278072" y="2343152"/>
              <a:ext cx="482601" cy="584200"/>
              <a:chOff x="1918" y="423"/>
              <a:chExt cx="304" cy="368"/>
            </a:xfrm>
          </p:grpSpPr>
          <p:sp>
            <p:nvSpPr>
              <p:cNvPr id="539" name="Text Box 6"/>
              <p:cNvSpPr txBox="1">
                <a:spLocks noChangeArrowheads="1"/>
              </p:cNvSpPr>
              <p:nvPr/>
            </p:nvSpPr>
            <p:spPr bwMode="auto">
              <a:xfrm rot="20287477">
                <a:off x="1918" y="423"/>
                <a:ext cx="304" cy="368"/>
              </a:xfrm>
              <a:prstGeom prst="rect">
                <a:avLst/>
              </a:prstGeom>
              <a:noFill/>
              <a:ln w="12700">
                <a:noFill/>
                <a:miter lim="800000"/>
                <a:headEnd/>
                <a:tailEnd/>
              </a:ln>
              <a:effectLst/>
            </p:spPr>
            <p:txBody>
              <a:bodyPr wrap="none">
                <a:spAutoFit/>
              </a:bodyPr>
              <a:lstStyle/>
              <a:p>
                <a:pPr defTabSz="762019" eaLnBrk="0" hangingPunct="0"/>
                <a:r>
                  <a:rPr kumimoji="1" lang="en-US" altLang="zh-CN" sz="3200">
                    <a:solidFill>
                      <a:schemeClr val="tx1">
                        <a:lumMod val="65000"/>
                        <a:lumOff val="35000"/>
                      </a:schemeClr>
                    </a:solidFill>
                    <a:latin typeface="+mn-lt"/>
                    <a:ea typeface="+mn-ea"/>
                    <a:sym typeface="Webdings" pitchFamily="18" charset="2"/>
                  </a:rPr>
                  <a:t></a:t>
                </a:r>
                <a:r>
                  <a:rPr kumimoji="1" lang="en-US" altLang="zh-CN" sz="3200">
                    <a:solidFill>
                      <a:schemeClr val="tx1">
                        <a:lumMod val="65000"/>
                        <a:lumOff val="35000"/>
                      </a:schemeClr>
                    </a:solidFill>
                    <a:latin typeface="+mn-lt"/>
                    <a:ea typeface="+mn-ea"/>
                  </a:rPr>
                  <a:t> </a:t>
                </a:r>
              </a:p>
            </p:txBody>
          </p:sp>
          <p:sp>
            <p:nvSpPr>
              <p:cNvPr id="540" name="Freeform 7"/>
              <p:cNvSpPr>
                <a:spLocks/>
              </p:cNvSpPr>
              <p:nvPr/>
            </p:nvSpPr>
            <p:spPr bwMode="auto">
              <a:xfrm>
                <a:off x="2079" y="688"/>
                <a:ext cx="48" cy="58"/>
              </a:xfrm>
              <a:custGeom>
                <a:avLst/>
                <a:gdLst/>
                <a:ahLst/>
                <a:cxnLst>
                  <a:cxn ang="0">
                    <a:pos x="9" y="0"/>
                  </a:cxn>
                  <a:cxn ang="0">
                    <a:pos x="0" y="30"/>
                  </a:cxn>
                  <a:cxn ang="0">
                    <a:pos x="23" y="68"/>
                  </a:cxn>
                  <a:cxn ang="0">
                    <a:pos x="69" y="78"/>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34" name="组合 533"/>
            <p:cNvGrpSpPr/>
            <p:nvPr/>
          </p:nvGrpSpPr>
          <p:grpSpPr>
            <a:xfrm>
              <a:off x="2609721" y="2498731"/>
              <a:ext cx="802686" cy="509835"/>
              <a:chOff x="5173662" y="745331"/>
              <a:chExt cx="1679575" cy="1066800"/>
            </a:xfrm>
          </p:grpSpPr>
          <p:sp>
            <p:nvSpPr>
              <p:cNvPr id="53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41" name="组合 540"/>
          <p:cNvGrpSpPr/>
          <p:nvPr/>
        </p:nvGrpSpPr>
        <p:grpSpPr>
          <a:xfrm>
            <a:off x="3722162" y="5217657"/>
            <a:ext cx="1134335" cy="665414"/>
            <a:chOff x="2278072" y="2343152"/>
            <a:chExt cx="1134335" cy="665414"/>
          </a:xfrm>
        </p:grpSpPr>
        <p:grpSp>
          <p:nvGrpSpPr>
            <p:cNvPr id="542" name="Group 5"/>
            <p:cNvGrpSpPr>
              <a:grpSpLocks/>
            </p:cNvGrpSpPr>
            <p:nvPr/>
          </p:nvGrpSpPr>
          <p:grpSpPr bwMode="auto">
            <a:xfrm>
              <a:off x="2278072" y="2343152"/>
              <a:ext cx="482601" cy="584200"/>
              <a:chOff x="1918" y="423"/>
              <a:chExt cx="304" cy="368"/>
            </a:xfrm>
          </p:grpSpPr>
          <p:sp>
            <p:nvSpPr>
              <p:cNvPr id="548" name="Text Box 6"/>
              <p:cNvSpPr txBox="1">
                <a:spLocks noChangeArrowheads="1"/>
              </p:cNvSpPr>
              <p:nvPr/>
            </p:nvSpPr>
            <p:spPr bwMode="auto">
              <a:xfrm rot="20287477">
                <a:off x="1918" y="423"/>
                <a:ext cx="304" cy="368"/>
              </a:xfrm>
              <a:prstGeom prst="rect">
                <a:avLst/>
              </a:prstGeom>
              <a:noFill/>
              <a:ln w="12700">
                <a:noFill/>
                <a:miter lim="800000"/>
                <a:headEnd/>
                <a:tailEnd/>
              </a:ln>
              <a:effectLst/>
            </p:spPr>
            <p:txBody>
              <a:bodyPr wrap="none">
                <a:spAutoFit/>
              </a:bodyPr>
              <a:lstStyle/>
              <a:p>
                <a:pPr defTabSz="762019" eaLnBrk="0" hangingPunct="0"/>
                <a:r>
                  <a:rPr kumimoji="1" lang="en-US" altLang="zh-CN" sz="3200">
                    <a:solidFill>
                      <a:schemeClr val="tx1">
                        <a:lumMod val="65000"/>
                        <a:lumOff val="35000"/>
                      </a:schemeClr>
                    </a:solidFill>
                    <a:latin typeface="+mn-lt"/>
                    <a:ea typeface="+mn-ea"/>
                    <a:sym typeface="Webdings" pitchFamily="18" charset="2"/>
                  </a:rPr>
                  <a:t></a:t>
                </a:r>
                <a:r>
                  <a:rPr kumimoji="1" lang="en-US" altLang="zh-CN" sz="3200">
                    <a:solidFill>
                      <a:schemeClr val="tx1">
                        <a:lumMod val="65000"/>
                        <a:lumOff val="35000"/>
                      </a:schemeClr>
                    </a:solidFill>
                    <a:latin typeface="+mn-lt"/>
                    <a:ea typeface="+mn-ea"/>
                  </a:rPr>
                  <a:t> </a:t>
                </a:r>
              </a:p>
            </p:txBody>
          </p:sp>
          <p:sp>
            <p:nvSpPr>
              <p:cNvPr id="549" name="Freeform 7"/>
              <p:cNvSpPr>
                <a:spLocks/>
              </p:cNvSpPr>
              <p:nvPr/>
            </p:nvSpPr>
            <p:spPr bwMode="auto">
              <a:xfrm>
                <a:off x="2079" y="688"/>
                <a:ext cx="48" cy="58"/>
              </a:xfrm>
              <a:custGeom>
                <a:avLst/>
                <a:gdLst/>
                <a:ahLst/>
                <a:cxnLst>
                  <a:cxn ang="0">
                    <a:pos x="9" y="0"/>
                  </a:cxn>
                  <a:cxn ang="0">
                    <a:pos x="0" y="30"/>
                  </a:cxn>
                  <a:cxn ang="0">
                    <a:pos x="23" y="68"/>
                  </a:cxn>
                  <a:cxn ang="0">
                    <a:pos x="69" y="78"/>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43" name="组合 542"/>
            <p:cNvGrpSpPr/>
            <p:nvPr/>
          </p:nvGrpSpPr>
          <p:grpSpPr>
            <a:xfrm>
              <a:off x="2609721" y="2498731"/>
              <a:ext cx="802686" cy="509835"/>
              <a:chOff x="5173662" y="745331"/>
              <a:chExt cx="1679575" cy="1066800"/>
            </a:xfrm>
          </p:grpSpPr>
          <p:sp>
            <p:nvSpPr>
              <p:cNvPr id="54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50" name="组合 549"/>
          <p:cNvGrpSpPr/>
          <p:nvPr/>
        </p:nvGrpSpPr>
        <p:grpSpPr>
          <a:xfrm>
            <a:off x="4776987" y="4900936"/>
            <a:ext cx="1134335" cy="665414"/>
            <a:chOff x="2278072" y="2343152"/>
            <a:chExt cx="1134335" cy="665414"/>
          </a:xfrm>
        </p:grpSpPr>
        <p:grpSp>
          <p:nvGrpSpPr>
            <p:cNvPr id="551" name="Group 5"/>
            <p:cNvGrpSpPr>
              <a:grpSpLocks/>
            </p:cNvGrpSpPr>
            <p:nvPr/>
          </p:nvGrpSpPr>
          <p:grpSpPr bwMode="auto">
            <a:xfrm>
              <a:off x="2278072" y="2343152"/>
              <a:ext cx="482601" cy="584200"/>
              <a:chOff x="1918" y="423"/>
              <a:chExt cx="304" cy="368"/>
            </a:xfrm>
          </p:grpSpPr>
          <p:sp>
            <p:nvSpPr>
              <p:cNvPr id="557" name="Text Box 6"/>
              <p:cNvSpPr txBox="1">
                <a:spLocks noChangeArrowheads="1"/>
              </p:cNvSpPr>
              <p:nvPr/>
            </p:nvSpPr>
            <p:spPr bwMode="auto">
              <a:xfrm rot="20287477">
                <a:off x="1918" y="423"/>
                <a:ext cx="304" cy="368"/>
              </a:xfrm>
              <a:prstGeom prst="rect">
                <a:avLst/>
              </a:prstGeom>
              <a:noFill/>
              <a:ln w="12700">
                <a:noFill/>
                <a:miter lim="800000"/>
                <a:headEnd/>
                <a:tailEnd/>
              </a:ln>
              <a:effectLst/>
            </p:spPr>
            <p:txBody>
              <a:bodyPr wrap="none">
                <a:spAutoFit/>
              </a:bodyPr>
              <a:lstStyle/>
              <a:p>
                <a:pPr defTabSz="762019" eaLnBrk="0" hangingPunct="0"/>
                <a:r>
                  <a:rPr kumimoji="1" lang="en-US" altLang="zh-CN" sz="3200">
                    <a:solidFill>
                      <a:schemeClr val="tx1">
                        <a:lumMod val="65000"/>
                        <a:lumOff val="35000"/>
                      </a:schemeClr>
                    </a:solidFill>
                    <a:latin typeface="+mn-lt"/>
                    <a:ea typeface="+mn-ea"/>
                    <a:sym typeface="Webdings" pitchFamily="18" charset="2"/>
                  </a:rPr>
                  <a:t></a:t>
                </a:r>
                <a:r>
                  <a:rPr kumimoji="1" lang="en-US" altLang="zh-CN" sz="3200">
                    <a:solidFill>
                      <a:schemeClr val="tx1">
                        <a:lumMod val="65000"/>
                        <a:lumOff val="35000"/>
                      </a:schemeClr>
                    </a:solidFill>
                    <a:latin typeface="+mn-lt"/>
                    <a:ea typeface="+mn-ea"/>
                  </a:rPr>
                  <a:t> </a:t>
                </a:r>
              </a:p>
            </p:txBody>
          </p:sp>
          <p:sp>
            <p:nvSpPr>
              <p:cNvPr id="558" name="Freeform 7"/>
              <p:cNvSpPr>
                <a:spLocks/>
              </p:cNvSpPr>
              <p:nvPr/>
            </p:nvSpPr>
            <p:spPr bwMode="auto">
              <a:xfrm>
                <a:off x="2079" y="688"/>
                <a:ext cx="48" cy="58"/>
              </a:xfrm>
              <a:custGeom>
                <a:avLst/>
                <a:gdLst/>
                <a:ahLst/>
                <a:cxnLst>
                  <a:cxn ang="0">
                    <a:pos x="9" y="0"/>
                  </a:cxn>
                  <a:cxn ang="0">
                    <a:pos x="0" y="30"/>
                  </a:cxn>
                  <a:cxn ang="0">
                    <a:pos x="23" y="68"/>
                  </a:cxn>
                  <a:cxn ang="0">
                    <a:pos x="69" y="78"/>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52" name="组合 551"/>
            <p:cNvGrpSpPr/>
            <p:nvPr/>
          </p:nvGrpSpPr>
          <p:grpSpPr>
            <a:xfrm>
              <a:off x="2609721" y="2498731"/>
              <a:ext cx="802686" cy="509835"/>
              <a:chOff x="5173662" y="745331"/>
              <a:chExt cx="1679575" cy="1066800"/>
            </a:xfrm>
          </p:grpSpPr>
          <p:sp>
            <p:nvSpPr>
              <p:cNvPr id="55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59" name="组合 558"/>
          <p:cNvGrpSpPr/>
          <p:nvPr/>
        </p:nvGrpSpPr>
        <p:grpSpPr>
          <a:xfrm>
            <a:off x="4867085" y="2930479"/>
            <a:ext cx="1134335" cy="665414"/>
            <a:chOff x="2278072" y="2343152"/>
            <a:chExt cx="1134335" cy="665414"/>
          </a:xfrm>
        </p:grpSpPr>
        <p:grpSp>
          <p:nvGrpSpPr>
            <p:cNvPr id="560" name="Group 5"/>
            <p:cNvGrpSpPr>
              <a:grpSpLocks/>
            </p:cNvGrpSpPr>
            <p:nvPr/>
          </p:nvGrpSpPr>
          <p:grpSpPr bwMode="auto">
            <a:xfrm>
              <a:off x="2278072" y="2343152"/>
              <a:ext cx="482601" cy="584200"/>
              <a:chOff x="1918" y="423"/>
              <a:chExt cx="304" cy="368"/>
            </a:xfrm>
          </p:grpSpPr>
          <p:sp>
            <p:nvSpPr>
              <p:cNvPr id="566" name="Text Box 6"/>
              <p:cNvSpPr txBox="1">
                <a:spLocks noChangeArrowheads="1"/>
              </p:cNvSpPr>
              <p:nvPr/>
            </p:nvSpPr>
            <p:spPr bwMode="auto">
              <a:xfrm rot="20287477">
                <a:off x="1918" y="423"/>
                <a:ext cx="304" cy="368"/>
              </a:xfrm>
              <a:prstGeom prst="rect">
                <a:avLst/>
              </a:prstGeom>
              <a:noFill/>
              <a:ln w="12700">
                <a:noFill/>
                <a:miter lim="800000"/>
                <a:headEnd/>
                <a:tailEnd/>
              </a:ln>
              <a:effectLst/>
            </p:spPr>
            <p:txBody>
              <a:bodyPr wrap="none">
                <a:spAutoFit/>
              </a:bodyPr>
              <a:lstStyle/>
              <a:p>
                <a:pPr defTabSz="762019" eaLnBrk="0" hangingPunct="0"/>
                <a:r>
                  <a:rPr kumimoji="1" lang="en-US" altLang="zh-CN" sz="3200">
                    <a:solidFill>
                      <a:schemeClr val="tx1">
                        <a:lumMod val="65000"/>
                        <a:lumOff val="35000"/>
                      </a:schemeClr>
                    </a:solidFill>
                    <a:latin typeface="+mn-lt"/>
                    <a:ea typeface="+mn-ea"/>
                    <a:sym typeface="Webdings" pitchFamily="18" charset="2"/>
                  </a:rPr>
                  <a:t></a:t>
                </a:r>
                <a:r>
                  <a:rPr kumimoji="1" lang="en-US" altLang="zh-CN" sz="3200">
                    <a:solidFill>
                      <a:schemeClr val="tx1">
                        <a:lumMod val="65000"/>
                        <a:lumOff val="35000"/>
                      </a:schemeClr>
                    </a:solidFill>
                    <a:latin typeface="+mn-lt"/>
                    <a:ea typeface="+mn-ea"/>
                  </a:rPr>
                  <a:t> </a:t>
                </a:r>
              </a:p>
            </p:txBody>
          </p:sp>
          <p:sp>
            <p:nvSpPr>
              <p:cNvPr id="567" name="Freeform 7"/>
              <p:cNvSpPr>
                <a:spLocks/>
              </p:cNvSpPr>
              <p:nvPr/>
            </p:nvSpPr>
            <p:spPr bwMode="auto">
              <a:xfrm>
                <a:off x="2079" y="688"/>
                <a:ext cx="48" cy="58"/>
              </a:xfrm>
              <a:custGeom>
                <a:avLst/>
                <a:gdLst/>
                <a:ahLst/>
                <a:cxnLst>
                  <a:cxn ang="0">
                    <a:pos x="9" y="0"/>
                  </a:cxn>
                  <a:cxn ang="0">
                    <a:pos x="0" y="30"/>
                  </a:cxn>
                  <a:cxn ang="0">
                    <a:pos x="23" y="68"/>
                  </a:cxn>
                  <a:cxn ang="0">
                    <a:pos x="69" y="78"/>
                  </a:cxn>
                </a:cxnLst>
                <a:rect l="0" t="0" r="r" b="b"/>
                <a:pathLst>
                  <a:path w="69" h="78">
                    <a:moveTo>
                      <a:pt x="9" y="0"/>
                    </a:moveTo>
                    <a:cubicBezTo>
                      <a:pt x="5" y="11"/>
                      <a:pt x="7" y="20"/>
                      <a:pt x="0" y="30"/>
                    </a:cubicBezTo>
                    <a:cubicBezTo>
                      <a:pt x="0" y="44"/>
                      <a:pt x="12" y="60"/>
                      <a:pt x="23" y="68"/>
                    </a:cubicBezTo>
                    <a:cubicBezTo>
                      <a:pt x="34" y="76"/>
                      <a:pt x="60" y="76"/>
                      <a:pt x="69" y="78"/>
                    </a:cubicBezTo>
                  </a:path>
                </a:pathLst>
              </a:custGeom>
              <a:noFill/>
              <a:ln w="19050" cmpd="sng">
                <a:solidFill>
                  <a:schemeClr val="tx1"/>
                </a:solidFill>
                <a:round/>
                <a:headEnd/>
                <a:tailEnd/>
              </a:ln>
              <a:effectLst/>
            </p:spPr>
            <p:txBody>
              <a:bodyPr/>
              <a:lstStyle/>
              <a:p>
                <a:endParaRPr lang="zh-CN" altLang="en-US">
                  <a:solidFill>
                    <a:schemeClr val="tx1">
                      <a:lumMod val="65000"/>
                      <a:lumOff val="35000"/>
                    </a:schemeClr>
                  </a:solidFill>
                  <a:latin typeface="+mn-lt"/>
                  <a:ea typeface="+mn-ea"/>
                </a:endParaRPr>
              </a:p>
            </p:txBody>
          </p:sp>
        </p:grpSp>
        <p:grpSp>
          <p:nvGrpSpPr>
            <p:cNvPr id="561" name="组合 560"/>
            <p:cNvGrpSpPr/>
            <p:nvPr/>
          </p:nvGrpSpPr>
          <p:grpSpPr>
            <a:xfrm>
              <a:off x="2609721" y="2498731"/>
              <a:ext cx="802686" cy="509835"/>
              <a:chOff x="5173662" y="745331"/>
              <a:chExt cx="1679575" cy="1066800"/>
            </a:xfrm>
          </p:grpSpPr>
          <p:sp>
            <p:nvSpPr>
              <p:cNvPr id="56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568" name="图片 5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52375" y="3233389"/>
            <a:ext cx="664924" cy="1100291"/>
          </a:xfrm>
          <a:prstGeom prst="rect">
            <a:avLst/>
          </a:prstGeom>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6018" name="Rectangle 2"/>
          <p:cNvSpPr>
            <a:spLocks noGrp="1" noChangeArrowheads="1"/>
          </p:cNvSpPr>
          <p:nvPr>
            <p:ph type="title"/>
          </p:nvPr>
        </p:nvSpPr>
        <p:spPr/>
        <p:txBody>
          <a:bodyPr/>
          <a:lstStyle/>
          <a:p>
            <a:pPr hangingPunct="0"/>
            <a:r>
              <a:rPr lang="zh-CN" altLang="en-US" dirty="0" smtClean="0"/>
              <a:t>关于 </a:t>
            </a:r>
            <a:r>
              <a:rPr lang="en-US" altLang="zh-CN" dirty="0" smtClean="0"/>
              <a:t>Skype</a:t>
            </a:r>
            <a:endParaRPr lang="zh-CN" altLang="en-US" dirty="0"/>
          </a:p>
        </p:txBody>
      </p:sp>
      <p:sp>
        <p:nvSpPr>
          <p:cNvPr id="726019" name="Rectangle 3"/>
          <p:cNvSpPr>
            <a:spLocks noGrp="1" noChangeArrowheads="1"/>
          </p:cNvSpPr>
          <p:nvPr>
            <p:ph idx="1"/>
          </p:nvPr>
        </p:nvSpPr>
        <p:spPr>
          <a:xfrm>
            <a:off x="986606" y="2077170"/>
            <a:ext cx="5626838" cy="4094396"/>
          </a:xfrm>
        </p:spPr>
        <p:txBody>
          <a:bodyPr>
            <a:noAutofit/>
          </a:bodyPr>
          <a:lstStyle/>
          <a:p>
            <a:pPr marL="342900" indent="-342900" eaLnBrk="1" hangingPunct="1">
              <a:buFont typeface="Wingdings" panose="05000000000000000000" pitchFamily="2" charset="2"/>
              <a:buChar char="l"/>
            </a:pPr>
            <a:r>
              <a:rPr lang="en-US" sz="2000" dirty="0"/>
              <a:t>Skype</a:t>
            </a:r>
            <a:r>
              <a:rPr lang="zh-CN" altLang="en-US" sz="2000" dirty="0"/>
              <a:t>是目前极为流行的</a:t>
            </a:r>
            <a:r>
              <a:rPr lang="en-US" sz="2000" dirty="0" err="1"/>
              <a:t>P2P</a:t>
            </a:r>
            <a:r>
              <a:rPr lang="zh-CN" altLang="en-US" sz="2000" dirty="0"/>
              <a:t>应用程序。</a:t>
            </a:r>
            <a:endParaRPr lang="en-US" sz="2000" dirty="0"/>
          </a:p>
          <a:p>
            <a:pPr marL="342900" indent="-342900" eaLnBrk="1" hangingPunct="1">
              <a:buFont typeface="Wingdings" panose="05000000000000000000" pitchFamily="2" charset="2"/>
              <a:buChar char="l"/>
            </a:pPr>
            <a:r>
              <a:rPr lang="en-US" sz="2000" dirty="0"/>
              <a:t>Skype</a:t>
            </a:r>
            <a:r>
              <a:rPr lang="zh-CN" altLang="en-US" sz="2000" dirty="0"/>
              <a:t>除了能提供</a:t>
            </a:r>
            <a:r>
              <a:rPr lang="en-US" sz="2000" dirty="0"/>
              <a:t>PC</a:t>
            </a:r>
            <a:r>
              <a:rPr lang="zh-CN" altLang="en-US" sz="2000" dirty="0"/>
              <a:t>到</a:t>
            </a:r>
            <a:r>
              <a:rPr lang="en-US" sz="2000" dirty="0"/>
              <a:t>PC</a:t>
            </a:r>
            <a:r>
              <a:rPr lang="zh-CN" altLang="en-US" sz="2000" dirty="0"/>
              <a:t>的因特网电话服务外，还提供</a:t>
            </a:r>
            <a:r>
              <a:rPr lang="en-US" sz="2000" dirty="0"/>
              <a:t>PC</a:t>
            </a:r>
            <a:r>
              <a:rPr lang="zh-CN" altLang="en-US" sz="2000" dirty="0"/>
              <a:t>到固定电话、固定电话到</a:t>
            </a:r>
            <a:r>
              <a:rPr lang="en-US" sz="2000" dirty="0"/>
              <a:t>PC</a:t>
            </a:r>
            <a:r>
              <a:rPr lang="zh-CN" altLang="en-US" sz="2000" dirty="0"/>
              <a:t>以及</a:t>
            </a:r>
            <a:r>
              <a:rPr lang="en-US" sz="2000" dirty="0"/>
              <a:t>PC</a:t>
            </a:r>
            <a:r>
              <a:rPr lang="zh-CN" altLang="en-US" sz="2000" dirty="0"/>
              <a:t>到</a:t>
            </a:r>
            <a:r>
              <a:rPr lang="en-US" sz="2000" dirty="0"/>
              <a:t>PC</a:t>
            </a:r>
            <a:r>
              <a:rPr lang="zh-CN" altLang="en-US" sz="2000" dirty="0"/>
              <a:t>的视频会议服务。</a:t>
            </a:r>
            <a:endParaRPr lang="en-US" altLang="zh-CN" sz="2000" dirty="0"/>
          </a:p>
          <a:p>
            <a:pPr marL="342900" indent="-342900" eaLnBrk="1" hangingPunct="1">
              <a:buFont typeface="Wingdings" panose="05000000000000000000" pitchFamily="2" charset="2"/>
              <a:buChar char="l"/>
            </a:pPr>
            <a:r>
              <a:rPr lang="en-US" sz="2000" dirty="0"/>
              <a:t>Skype</a:t>
            </a:r>
            <a:r>
              <a:rPr lang="zh-CN" altLang="en-US" sz="2000" dirty="0"/>
              <a:t>的用户定位采用了</a:t>
            </a:r>
            <a:r>
              <a:rPr lang="en-US" sz="2000" dirty="0" err="1"/>
              <a:t>P2P</a:t>
            </a:r>
            <a:r>
              <a:rPr lang="zh-CN" altLang="en-US" sz="2000" dirty="0"/>
              <a:t>技术，没有类似</a:t>
            </a:r>
            <a:r>
              <a:rPr lang="en-US" sz="2000" dirty="0"/>
              <a:t>SIP</a:t>
            </a:r>
            <a:r>
              <a:rPr lang="zh-CN" altLang="en-US" sz="2000" dirty="0"/>
              <a:t>的专门的注册服务器和代理服务器。</a:t>
            </a:r>
            <a:endParaRPr lang="en-US" altLang="zh-CN" sz="2000" dirty="0"/>
          </a:p>
          <a:p>
            <a:pPr marL="342900" indent="-342900" eaLnBrk="1" hangingPunct="1">
              <a:buFont typeface="Wingdings" panose="05000000000000000000" pitchFamily="2" charset="2"/>
              <a:buChar char="l"/>
            </a:pPr>
            <a:r>
              <a:rPr lang="en-US" sz="2000" dirty="0"/>
              <a:t>Skype</a:t>
            </a:r>
            <a:r>
              <a:rPr lang="zh-CN" altLang="en-US" sz="2000" dirty="0"/>
              <a:t>使用自己专用的协议，而且所有话音和控制分组都进行了加密。</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410" y="2597350"/>
            <a:ext cx="3728378" cy="259995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9"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 name="组合 9"/>
          <p:cNvGrpSpPr/>
          <p:nvPr/>
        </p:nvGrpSpPr>
        <p:grpSpPr>
          <a:xfrm>
            <a:off x="9156703" y="5399078"/>
            <a:ext cx="1877787" cy="1129564"/>
            <a:chOff x="9675584" y="5175723"/>
            <a:chExt cx="1877787" cy="1129564"/>
          </a:xfrm>
        </p:grpSpPr>
        <p:sp>
          <p:nvSpPr>
            <p:cNvPr id="11" name="矩形 10"/>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65448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p:txBody>
          <a:bodyPr/>
          <a:lstStyle/>
          <a:p>
            <a:r>
              <a:rPr lang="zh-CN" altLang="en-US" dirty="0"/>
              <a:t>域名服务器有以下四种类型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文本框 57"/>
          <p:cNvSpPr txBox="1"/>
          <p:nvPr/>
        </p:nvSpPr>
        <p:spPr bwMode="auto">
          <a:xfrm>
            <a:off x="1175729" y="1829594"/>
            <a:ext cx="2370892" cy="461665"/>
          </a:xfrm>
          <a:prstGeom prst="rect">
            <a:avLst/>
          </a:prstGeom>
          <a:noFill/>
        </p:spPr>
        <p:txBody>
          <a:bodyPr wrap="square">
            <a:spAutoFit/>
          </a:bodyPr>
          <a:lstStyle/>
          <a:p>
            <a:pPr algn="r">
              <a:defRPr/>
            </a:pPr>
            <a:r>
              <a:rPr lang="zh-CN" altLang="en-US" sz="2400" dirty="0">
                <a:solidFill>
                  <a:schemeClr val="tx1">
                    <a:lumMod val="65000"/>
                    <a:lumOff val="35000"/>
                  </a:schemeClr>
                </a:solidFill>
                <a:latin typeface="微软雅黑" pitchFamily="34" charset="-122"/>
                <a:ea typeface="微软雅黑" pitchFamily="34" charset="-122"/>
              </a:rPr>
              <a:t>根域名服务器 </a:t>
            </a:r>
          </a:p>
        </p:txBody>
      </p:sp>
      <p:sp>
        <p:nvSpPr>
          <p:cNvPr id="8" name="文本框 58"/>
          <p:cNvSpPr txBox="1"/>
          <p:nvPr/>
        </p:nvSpPr>
        <p:spPr>
          <a:xfrm>
            <a:off x="3461837" y="1848176"/>
            <a:ext cx="579938" cy="523220"/>
          </a:xfrm>
          <a:prstGeom prst="rect">
            <a:avLst/>
          </a:prstGeom>
          <a:noFill/>
        </p:spPr>
        <p:txBody>
          <a:bodyPr wrap="square" rtlCol="0">
            <a:spAutoFit/>
          </a:bodyPr>
          <a:lstStyle/>
          <a:p>
            <a:pPr algn="ctr"/>
            <a:r>
              <a:rPr lang="en-US" altLang="zh-CN" sz="2800" dirty="0" smtClean="0">
                <a:solidFill>
                  <a:schemeClr val="accent1"/>
                </a:solidFill>
                <a:latin typeface="Impact" panose="020B0806030902050204" pitchFamily="34" charset="0"/>
              </a:rPr>
              <a:t>01</a:t>
            </a:r>
            <a:endParaRPr lang="zh-CN" altLang="en-US" sz="2800" dirty="0">
              <a:solidFill>
                <a:schemeClr val="accent1"/>
              </a:solidFill>
              <a:latin typeface="Impact" panose="020B0806030902050204" pitchFamily="34" charset="0"/>
            </a:endParaRPr>
          </a:p>
        </p:txBody>
      </p:sp>
      <p:sp>
        <p:nvSpPr>
          <p:cNvPr id="10" name="文本框 61"/>
          <p:cNvSpPr txBox="1"/>
          <p:nvPr/>
        </p:nvSpPr>
        <p:spPr bwMode="auto">
          <a:xfrm>
            <a:off x="-225425" y="5029994"/>
            <a:ext cx="3819908" cy="461665"/>
          </a:xfrm>
          <a:prstGeom prst="rect">
            <a:avLst/>
          </a:prstGeom>
          <a:noFill/>
        </p:spPr>
        <p:txBody>
          <a:bodyPr wrap="square">
            <a:spAutoFit/>
          </a:bodyPr>
          <a:lstStyle/>
          <a:p>
            <a:pPr algn="r">
              <a:defRPr/>
            </a:pPr>
            <a:r>
              <a:rPr lang="zh-CN" altLang="en-US" sz="2400" dirty="0">
                <a:solidFill>
                  <a:schemeClr val="tx1">
                    <a:lumMod val="65000"/>
                    <a:lumOff val="35000"/>
                  </a:schemeClr>
                </a:solidFill>
                <a:latin typeface="微软雅黑" pitchFamily="34" charset="-122"/>
                <a:ea typeface="微软雅黑" pitchFamily="34" charset="-122"/>
              </a:rPr>
              <a:t>权威域名服务器 </a:t>
            </a:r>
          </a:p>
        </p:txBody>
      </p:sp>
      <p:sp>
        <p:nvSpPr>
          <p:cNvPr id="11" name="文本框 62"/>
          <p:cNvSpPr txBox="1"/>
          <p:nvPr/>
        </p:nvSpPr>
        <p:spPr>
          <a:xfrm>
            <a:off x="3508482" y="5029994"/>
            <a:ext cx="579938" cy="523220"/>
          </a:xfrm>
          <a:prstGeom prst="rect">
            <a:avLst/>
          </a:prstGeom>
          <a:noFill/>
        </p:spPr>
        <p:txBody>
          <a:bodyPr wrap="square" rtlCol="0">
            <a:spAutoFit/>
          </a:bodyPr>
          <a:lstStyle/>
          <a:p>
            <a:pPr algn="ctr"/>
            <a:r>
              <a:rPr lang="en-US" altLang="zh-CN" sz="2800" dirty="0" smtClean="0">
                <a:solidFill>
                  <a:schemeClr val="accent3"/>
                </a:solidFill>
                <a:latin typeface="Impact" panose="020B0806030902050204" pitchFamily="34" charset="0"/>
              </a:rPr>
              <a:t>03</a:t>
            </a:r>
            <a:endParaRPr lang="zh-CN" altLang="en-US" sz="2800" dirty="0">
              <a:solidFill>
                <a:schemeClr val="accent3"/>
              </a:solidFill>
              <a:latin typeface="Impact" panose="020B0806030902050204" pitchFamily="34" charset="0"/>
            </a:endParaRPr>
          </a:p>
        </p:txBody>
      </p:sp>
      <p:sp>
        <p:nvSpPr>
          <p:cNvPr id="13" name="文本框 65"/>
          <p:cNvSpPr txBox="1"/>
          <p:nvPr/>
        </p:nvSpPr>
        <p:spPr bwMode="auto">
          <a:xfrm flipH="1">
            <a:off x="8662625" y="1873361"/>
            <a:ext cx="2541950" cy="461665"/>
          </a:xfrm>
          <a:prstGeom prst="rect">
            <a:avLst/>
          </a:prstGeom>
          <a:noFill/>
        </p:spPr>
        <p:txBody>
          <a:bodyPr wrap="square">
            <a:spAutoFit/>
          </a:bodyPr>
          <a:lstStyle/>
          <a:p>
            <a:pPr>
              <a:defRPr/>
            </a:pPr>
            <a:r>
              <a:rPr lang="zh-CN" altLang="en-US" sz="2400" dirty="0">
                <a:solidFill>
                  <a:schemeClr val="tx1">
                    <a:lumMod val="65000"/>
                    <a:lumOff val="35000"/>
                  </a:schemeClr>
                </a:solidFill>
                <a:latin typeface="微软雅黑" pitchFamily="34" charset="-122"/>
                <a:ea typeface="微软雅黑" pitchFamily="34" charset="-122"/>
              </a:rPr>
              <a:t>顶级域名服务器 </a:t>
            </a:r>
          </a:p>
        </p:txBody>
      </p:sp>
      <p:sp>
        <p:nvSpPr>
          <p:cNvPr id="14" name="文本框 66"/>
          <p:cNvSpPr txBox="1"/>
          <p:nvPr/>
        </p:nvSpPr>
        <p:spPr>
          <a:xfrm flipH="1">
            <a:off x="8078695" y="1829594"/>
            <a:ext cx="579938" cy="523220"/>
          </a:xfrm>
          <a:prstGeom prst="rect">
            <a:avLst/>
          </a:prstGeom>
          <a:noFill/>
        </p:spPr>
        <p:txBody>
          <a:bodyPr wrap="square" rtlCol="0">
            <a:spAutoFit/>
          </a:bodyPr>
          <a:lstStyle/>
          <a:p>
            <a:r>
              <a:rPr lang="en-US" altLang="zh-CN" sz="2800" dirty="0" smtClean="0">
                <a:solidFill>
                  <a:schemeClr val="accent2"/>
                </a:solidFill>
                <a:latin typeface="Impact" panose="020B0806030902050204" pitchFamily="34" charset="0"/>
              </a:rPr>
              <a:t>02</a:t>
            </a:r>
            <a:endParaRPr lang="zh-CN" altLang="en-US" sz="2800" dirty="0">
              <a:solidFill>
                <a:schemeClr val="accent2"/>
              </a:solidFill>
              <a:latin typeface="Impact" panose="020B0806030902050204" pitchFamily="34" charset="0"/>
            </a:endParaRPr>
          </a:p>
        </p:txBody>
      </p:sp>
      <p:sp>
        <p:nvSpPr>
          <p:cNvPr id="16" name="文本框 69"/>
          <p:cNvSpPr txBox="1"/>
          <p:nvPr/>
        </p:nvSpPr>
        <p:spPr bwMode="auto">
          <a:xfrm flipH="1">
            <a:off x="8360640" y="4953794"/>
            <a:ext cx="3168517" cy="461665"/>
          </a:xfrm>
          <a:prstGeom prst="rect">
            <a:avLst/>
          </a:prstGeom>
          <a:noFill/>
        </p:spPr>
        <p:txBody>
          <a:bodyPr wrap="square">
            <a:spAutoFit/>
          </a:bodyPr>
          <a:lstStyle/>
          <a:p>
            <a:pPr>
              <a:defRPr/>
            </a:pPr>
            <a:r>
              <a:rPr lang="zh-CN" altLang="en-US" sz="2400" dirty="0">
                <a:solidFill>
                  <a:schemeClr val="tx1">
                    <a:lumMod val="65000"/>
                    <a:lumOff val="35000"/>
                  </a:schemeClr>
                </a:solidFill>
                <a:latin typeface="微软雅黑" pitchFamily="34" charset="-122"/>
                <a:ea typeface="微软雅黑" pitchFamily="34" charset="-122"/>
              </a:rPr>
              <a:t>本地域名服务器 </a:t>
            </a:r>
          </a:p>
        </p:txBody>
      </p:sp>
      <p:sp>
        <p:nvSpPr>
          <p:cNvPr id="17" name="文本框 70"/>
          <p:cNvSpPr txBox="1"/>
          <p:nvPr/>
        </p:nvSpPr>
        <p:spPr>
          <a:xfrm flipH="1">
            <a:off x="7942903" y="4931568"/>
            <a:ext cx="579938" cy="523220"/>
          </a:xfrm>
          <a:prstGeom prst="rect">
            <a:avLst/>
          </a:prstGeom>
          <a:noFill/>
        </p:spPr>
        <p:txBody>
          <a:bodyPr wrap="square" rtlCol="0">
            <a:spAutoFit/>
          </a:bodyPr>
          <a:lstStyle/>
          <a:p>
            <a:r>
              <a:rPr lang="en-US" altLang="zh-CN" sz="2800" dirty="0" smtClean="0">
                <a:solidFill>
                  <a:schemeClr val="accent4"/>
                </a:solidFill>
                <a:latin typeface="Impact" panose="020B0806030902050204" pitchFamily="34" charset="0"/>
              </a:rPr>
              <a:t>04</a:t>
            </a:r>
            <a:endParaRPr lang="zh-CN" altLang="en-US" sz="2800" dirty="0">
              <a:solidFill>
                <a:schemeClr val="accent4"/>
              </a:solidFill>
              <a:latin typeface="Impact" panose="020B0806030902050204" pitchFamily="34" charset="0"/>
            </a:endParaRPr>
          </a:p>
        </p:txBody>
      </p:sp>
      <p:grpSp>
        <p:nvGrpSpPr>
          <p:cNvPr id="18" name="组合 17"/>
          <p:cNvGrpSpPr/>
          <p:nvPr/>
        </p:nvGrpSpPr>
        <p:grpSpPr>
          <a:xfrm>
            <a:off x="4098963" y="1965910"/>
            <a:ext cx="3848631" cy="3342427"/>
            <a:chOff x="3671636" y="1284747"/>
            <a:chExt cx="4855079" cy="4216498"/>
          </a:xfrm>
        </p:grpSpPr>
        <p:grpSp>
          <p:nvGrpSpPr>
            <p:cNvPr id="19" name="组合 18"/>
            <p:cNvGrpSpPr/>
            <p:nvPr/>
          </p:nvGrpSpPr>
          <p:grpSpPr>
            <a:xfrm>
              <a:off x="4305309" y="1641504"/>
              <a:ext cx="3587735" cy="3574992"/>
              <a:chOff x="4002442" y="1341792"/>
              <a:chExt cx="4187117" cy="4174417"/>
            </a:xfrm>
          </p:grpSpPr>
          <p:grpSp>
            <p:nvGrpSpPr>
              <p:cNvPr id="72" name="组合 71"/>
              <p:cNvGrpSpPr/>
              <p:nvPr/>
            </p:nvGrpSpPr>
            <p:grpSpPr>
              <a:xfrm>
                <a:off x="4002442" y="1341792"/>
                <a:ext cx="1990017" cy="1990017"/>
                <a:chOff x="3845536" y="1830658"/>
                <a:chExt cx="1990017" cy="1990017"/>
              </a:xfrm>
            </p:grpSpPr>
            <p:sp>
              <p:nvSpPr>
                <p:cNvPr id="85" name="圆角矩形 84"/>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圆角矩形 85"/>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圆角矩形 86"/>
                <p:cNvSpPr/>
                <p:nvPr/>
              </p:nvSpPr>
              <p:spPr>
                <a:xfrm>
                  <a:off x="4280590" y="2265712"/>
                  <a:ext cx="1119909" cy="1119909"/>
                </a:xfrm>
                <a:prstGeom prst="roundRect">
                  <a:avLst>
                    <a:gd name="adj" fmla="val 0"/>
                  </a:avLst>
                </a:prstGeom>
                <a:solidFill>
                  <a:srgbClr val="FFC000"/>
                </a:solidFill>
                <a:ln>
                  <a:noFill/>
                </a:ln>
                <a:effectLst>
                  <a:innerShdw dist="1270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6199542" y="1341792"/>
                <a:ext cx="1990017" cy="1990017"/>
                <a:chOff x="3845536" y="1830658"/>
                <a:chExt cx="1990017" cy="1990017"/>
              </a:xfrm>
            </p:grpSpPr>
            <p:sp>
              <p:nvSpPr>
                <p:cNvPr id="82" name="圆角矩形 81"/>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圆角矩形 83"/>
                <p:cNvSpPr/>
                <p:nvPr/>
              </p:nvSpPr>
              <p:spPr>
                <a:xfrm>
                  <a:off x="4280590" y="2265712"/>
                  <a:ext cx="1119909" cy="1119909"/>
                </a:xfrm>
                <a:prstGeom prst="roundRect">
                  <a:avLst>
                    <a:gd name="adj" fmla="val 0"/>
                  </a:avLst>
                </a:prstGeom>
                <a:solidFill>
                  <a:srgbClr val="C00000"/>
                </a:solidFill>
                <a:ln>
                  <a:noFill/>
                </a:ln>
                <a:effectLst>
                  <a:innerShdw dist="1270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4002442" y="3526192"/>
                <a:ext cx="1990017" cy="1990017"/>
                <a:chOff x="3845536" y="1830658"/>
                <a:chExt cx="1990017" cy="1990017"/>
              </a:xfrm>
            </p:grpSpPr>
            <p:sp>
              <p:nvSpPr>
                <p:cNvPr id="79" name="圆角矩形 78"/>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圆角矩形 80"/>
                <p:cNvSpPr/>
                <p:nvPr/>
              </p:nvSpPr>
              <p:spPr>
                <a:xfrm>
                  <a:off x="4280590" y="2265712"/>
                  <a:ext cx="1119909" cy="1119909"/>
                </a:xfrm>
                <a:prstGeom prst="roundRect">
                  <a:avLst>
                    <a:gd name="adj" fmla="val 0"/>
                  </a:avLst>
                </a:prstGeom>
                <a:solidFill>
                  <a:srgbClr val="A1C921"/>
                </a:solidFill>
                <a:ln>
                  <a:noFill/>
                </a:ln>
                <a:effectLst>
                  <a:innerShdw dist="1270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6199542" y="3526192"/>
                <a:ext cx="1990017" cy="1990017"/>
                <a:chOff x="3845536" y="1830658"/>
                <a:chExt cx="1990017" cy="1990017"/>
              </a:xfrm>
            </p:grpSpPr>
            <p:sp>
              <p:nvSpPr>
                <p:cNvPr id="76" name="圆角矩形 75"/>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4280590" y="2265712"/>
                  <a:ext cx="1119909" cy="1119909"/>
                </a:xfrm>
                <a:prstGeom prst="roundRect">
                  <a:avLst>
                    <a:gd name="adj" fmla="val 0"/>
                  </a:avLst>
                </a:prstGeom>
                <a:solidFill>
                  <a:srgbClr val="960096"/>
                </a:solidFill>
                <a:ln>
                  <a:noFill/>
                </a:ln>
                <a:effectLst>
                  <a:innerShdw dist="1270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 name="组合 19"/>
            <p:cNvGrpSpPr/>
            <p:nvPr/>
          </p:nvGrpSpPr>
          <p:grpSpPr>
            <a:xfrm>
              <a:off x="3671636" y="1284747"/>
              <a:ext cx="344232" cy="344053"/>
              <a:chOff x="3845536" y="1830658"/>
              <a:chExt cx="1990017" cy="1990017"/>
            </a:xfrm>
          </p:grpSpPr>
          <p:sp>
            <p:nvSpPr>
              <p:cNvPr id="69"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25"/>
              <p:cNvSpPr/>
              <p:nvPr/>
            </p:nvSpPr>
            <p:spPr>
              <a:xfrm>
                <a:off x="4331496" y="2316618"/>
                <a:ext cx="1018097" cy="1018097"/>
              </a:xfrm>
              <a:prstGeom prst="ellipse">
                <a:avLst/>
              </a:prstGeom>
              <a:ln>
                <a:noFill/>
              </a:ln>
              <a:effectLst>
                <a:innerShdw dist="381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8182483" y="1284747"/>
              <a:ext cx="344232" cy="344053"/>
              <a:chOff x="3845536" y="1830658"/>
              <a:chExt cx="1990017" cy="1990017"/>
            </a:xfrm>
          </p:grpSpPr>
          <p:sp>
            <p:nvSpPr>
              <p:cNvPr id="66"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25"/>
              <p:cNvSpPr/>
              <p:nvPr/>
            </p:nvSpPr>
            <p:spPr>
              <a:xfrm>
                <a:off x="4331496" y="2316618"/>
                <a:ext cx="1018097" cy="1018097"/>
              </a:xfrm>
              <a:prstGeom prst="ellipse">
                <a:avLst/>
              </a:prstGeom>
              <a:solidFill>
                <a:schemeClr val="accent2"/>
              </a:solidFill>
              <a:ln>
                <a:noFill/>
              </a:ln>
              <a:effectLst>
                <a:innerShdw dist="381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671636" y="5157192"/>
              <a:ext cx="344232" cy="344053"/>
              <a:chOff x="3845536" y="1830658"/>
              <a:chExt cx="1990017" cy="1990017"/>
            </a:xfrm>
          </p:grpSpPr>
          <p:sp>
            <p:nvSpPr>
              <p:cNvPr id="63"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25"/>
              <p:cNvSpPr/>
              <p:nvPr/>
            </p:nvSpPr>
            <p:spPr>
              <a:xfrm>
                <a:off x="4539901" y="2439625"/>
                <a:ext cx="1018094" cy="1018095"/>
              </a:xfrm>
              <a:prstGeom prst="ellipse">
                <a:avLst/>
              </a:prstGeom>
              <a:solidFill>
                <a:schemeClr val="accent3"/>
              </a:solidFill>
              <a:ln>
                <a:noFill/>
              </a:ln>
              <a:effectLst>
                <a:innerShdw dist="381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8182483" y="5085184"/>
              <a:ext cx="344232" cy="344053"/>
              <a:chOff x="3845536" y="1830658"/>
              <a:chExt cx="1990017" cy="1990017"/>
            </a:xfrm>
          </p:grpSpPr>
          <p:sp>
            <p:nvSpPr>
              <p:cNvPr id="60"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25"/>
              <p:cNvSpPr/>
              <p:nvPr/>
            </p:nvSpPr>
            <p:spPr>
              <a:xfrm>
                <a:off x="4331496" y="2316618"/>
                <a:ext cx="1018097" cy="1018097"/>
              </a:xfrm>
              <a:prstGeom prst="ellipse">
                <a:avLst/>
              </a:prstGeom>
              <a:solidFill>
                <a:srgbClr val="7B448E"/>
              </a:solidFill>
              <a:ln>
                <a:noFill/>
              </a:ln>
              <a:effectLst>
                <a:innerShdw dist="381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928951" y="2325974"/>
              <a:ext cx="485282" cy="402655"/>
              <a:chOff x="3132963" y="3140191"/>
              <a:chExt cx="645573" cy="535933"/>
            </a:xfrm>
            <a:solidFill>
              <a:schemeClr val="bg1"/>
            </a:solidFill>
          </p:grpSpPr>
          <p:sp>
            <p:nvSpPr>
              <p:cNvPr id="54"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5"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6"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7"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8"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9"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5" name="组合 24"/>
            <p:cNvGrpSpPr/>
            <p:nvPr/>
          </p:nvGrpSpPr>
          <p:grpSpPr>
            <a:xfrm>
              <a:off x="6821872" y="2292508"/>
              <a:ext cx="460599" cy="469584"/>
              <a:chOff x="5700126" y="3099646"/>
              <a:chExt cx="612739" cy="625016"/>
            </a:xfrm>
            <a:solidFill>
              <a:schemeClr val="bg1"/>
            </a:solidFill>
          </p:grpSpPr>
          <p:sp>
            <p:nvSpPr>
              <p:cNvPr id="45" name="Freeform 268"/>
              <p:cNvSpPr>
                <a:spLocks/>
              </p:cNvSpPr>
              <p:nvPr/>
            </p:nvSpPr>
            <p:spPr bwMode="auto">
              <a:xfrm>
                <a:off x="6173813" y="3099646"/>
                <a:ext cx="81089" cy="89084"/>
              </a:xfrm>
              <a:custGeom>
                <a:avLst/>
                <a:gdLst>
                  <a:gd name="T0" fmla="*/ 17 w 120"/>
                  <a:gd name="T1" fmla="*/ 87 h 132"/>
                  <a:gd name="T2" fmla="*/ 61 w 120"/>
                  <a:gd name="T3" fmla="*/ 132 h 132"/>
                  <a:gd name="T4" fmla="*/ 104 w 120"/>
                  <a:gd name="T5" fmla="*/ 87 h 132"/>
                  <a:gd name="T6" fmla="*/ 118 w 120"/>
                  <a:gd name="T7" fmla="*/ 72 h 132"/>
                  <a:gd name="T8" fmla="*/ 111 w 120"/>
                  <a:gd name="T9" fmla="*/ 51 h 132"/>
                  <a:gd name="T10" fmla="*/ 60 w 120"/>
                  <a:gd name="T11" fmla="*/ 0 h 132"/>
                  <a:gd name="T12" fmla="*/ 10 w 120"/>
                  <a:gd name="T13" fmla="*/ 51 h 132"/>
                  <a:gd name="T14" fmla="*/ 3 w 120"/>
                  <a:gd name="T15" fmla="*/ 72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1" y="132"/>
                    </a:cubicBezTo>
                    <a:cubicBezTo>
                      <a:pt x="80" y="132"/>
                      <a:pt x="96" y="110"/>
                      <a:pt x="104" y="87"/>
                    </a:cubicBezTo>
                    <a:cubicBezTo>
                      <a:pt x="110" y="86"/>
                      <a:pt x="115" y="81"/>
                      <a:pt x="118" y="72"/>
                    </a:cubicBezTo>
                    <a:cubicBezTo>
                      <a:pt x="120" y="63"/>
                      <a:pt x="117" y="53"/>
                      <a:pt x="111" y="51"/>
                    </a:cubicBezTo>
                    <a:cubicBezTo>
                      <a:pt x="109" y="22"/>
                      <a:pt x="87" y="0"/>
                      <a:pt x="60" y="0"/>
                    </a:cubicBezTo>
                    <a:cubicBezTo>
                      <a:pt x="33" y="0"/>
                      <a:pt x="12" y="22"/>
                      <a:pt x="10" y="51"/>
                    </a:cubicBezTo>
                    <a:cubicBezTo>
                      <a:pt x="3" y="53"/>
                      <a:pt x="0" y="63"/>
                      <a:pt x="3" y="72"/>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6" name="Freeform 269"/>
              <p:cNvSpPr>
                <a:spLocks/>
              </p:cNvSpPr>
              <p:nvPr/>
            </p:nvSpPr>
            <p:spPr bwMode="auto">
              <a:xfrm>
                <a:off x="6150115" y="3184733"/>
                <a:ext cx="128201" cy="479683"/>
              </a:xfrm>
              <a:custGeom>
                <a:avLst/>
                <a:gdLst>
                  <a:gd name="T0" fmla="*/ 41 w 190"/>
                  <a:gd name="T1" fmla="*/ 156 h 711"/>
                  <a:gd name="T2" fmla="*/ 41 w 190"/>
                  <a:gd name="T3" fmla="*/ 711 h 711"/>
                  <a:gd name="T4" fmla="*/ 150 w 190"/>
                  <a:gd name="T5" fmla="*/ 711 h 711"/>
                  <a:gd name="T6" fmla="*/ 150 w 190"/>
                  <a:gd name="T7" fmla="*/ 156 h 711"/>
                  <a:gd name="T8" fmla="*/ 189 w 190"/>
                  <a:gd name="T9" fmla="*/ 144 h 711"/>
                  <a:gd name="T10" fmla="*/ 190 w 190"/>
                  <a:gd name="T11" fmla="*/ 144 h 711"/>
                  <a:gd name="T12" fmla="*/ 189 w 190"/>
                  <a:gd name="T13" fmla="*/ 45 h 711"/>
                  <a:gd name="T14" fmla="*/ 147 w 190"/>
                  <a:gd name="T15" fmla="*/ 0 h 711"/>
                  <a:gd name="T16" fmla="*/ 106 w 190"/>
                  <a:gd name="T17" fmla="*/ 68 h 711"/>
                  <a:gd name="T18" fmla="*/ 101 w 190"/>
                  <a:gd name="T19" fmla="*/ 37 h 711"/>
                  <a:gd name="T20" fmla="*/ 107 w 190"/>
                  <a:gd name="T21" fmla="*/ 27 h 711"/>
                  <a:gd name="T22" fmla="*/ 95 w 190"/>
                  <a:gd name="T23" fmla="*/ 16 h 711"/>
                  <a:gd name="T24" fmla="*/ 83 w 190"/>
                  <a:gd name="T25" fmla="*/ 27 h 711"/>
                  <a:gd name="T26" fmla="*/ 89 w 190"/>
                  <a:gd name="T27" fmla="*/ 37 h 711"/>
                  <a:gd name="T28" fmla="*/ 84 w 190"/>
                  <a:gd name="T29" fmla="*/ 68 h 711"/>
                  <a:gd name="T30" fmla="*/ 44 w 190"/>
                  <a:gd name="T31" fmla="*/ 0 h 711"/>
                  <a:gd name="T32" fmla="*/ 1 w 190"/>
                  <a:gd name="T33" fmla="*/ 45 h 711"/>
                  <a:gd name="T34" fmla="*/ 0 w 190"/>
                  <a:gd name="T35" fmla="*/ 45 h 711"/>
                  <a:gd name="T36" fmla="*/ 0 w 190"/>
                  <a:gd name="T37" fmla="*/ 144 h 711"/>
                  <a:gd name="T38" fmla="*/ 1 w 190"/>
                  <a:gd name="T39" fmla="*/ 144 h 711"/>
                  <a:gd name="T40" fmla="*/ 41 w 190"/>
                  <a:gd name="T41" fmla="*/ 156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711">
                    <a:moveTo>
                      <a:pt x="41" y="156"/>
                    </a:moveTo>
                    <a:cubicBezTo>
                      <a:pt x="41" y="711"/>
                      <a:pt x="41" y="711"/>
                      <a:pt x="41" y="711"/>
                    </a:cubicBezTo>
                    <a:cubicBezTo>
                      <a:pt x="150" y="711"/>
                      <a:pt x="150" y="711"/>
                      <a:pt x="150" y="711"/>
                    </a:cubicBezTo>
                    <a:cubicBezTo>
                      <a:pt x="150" y="156"/>
                      <a:pt x="150" y="156"/>
                      <a:pt x="150" y="156"/>
                    </a:cubicBezTo>
                    <a:cubicBezTo>
                      <a:pt x="172" y="153"/>
                      <a:pt x="187" y="149"/>
                      <a:pt x="189" y="144"/>
                    </a:cubicBezTo>
                    <a:cubicBezTo>
                      <a:pt x="190" y="144"/>
                      <a:pt x="190" y="144"/>
                      <a:pt x="190" y="144"/>
                    </a:cubicBezTo>
                    <a:cubicBezTo>
                      <a:pt x="189" y="45"/>
                      <a:pt x="189" y="45"/>
                      <a:pt x="189" y="45"/>
                    </a:cubicBezTo>
                    <a:cubicBezTo>
                      <a:pt x="186" y="26"/>
                      <a:pt x="170" y="10"/>
                      <a:pt x="147" y="0"/>
                    </a:cubicBezTo>
                    <a:cubicBezTo>
                      <a:pt x="106" y="68"/>
                      <a:pt x="106" y="68"/>
                      <a:pt x="106" y="68"/>
                    </a:cubicBezTo>
                    <a:cubicBezTo>
                      <a:pt x="101" y="37"/>
                      <a:pt x="101" y="37"/>
                      <a:pt x="101" y="37"/>
                    </a:cubicBezTo>
                    <a:cubicBezTo>
                      <a:pt x="104" y="35"/>
                      <a:pt x="107" y="32"/>
                      <a:pt x="107" y="27"/>
                    </a:cubicBezTo>
                    <a:cubicBezTo>
                      <a:pt x="107" y="21"/>
                      <a:pt x="101" y="16"/>
                      <a:pt x="95" y="16"/>
                    </a:cubicBezTo>
                    <a:cubicBezTo>
                      <a:pt x="89" y="16"/>
                      <a:pt x="83" y="21"/>
                      <a:pt x="83" y="27"/>
                    </a:cubicBezTo>
                    <a:cubicBezTo>
                      <a:pt x="83" y="32"/>
                      <a:pt x="86" y="35"/>
                      <a:pt x="89" y="37"/>
                    </a:cubicBezTo>
                    <a:cubicBezTo>
                      <a:pt x="84" y="68"/>
                      <a:pt x="84" y="68"/>
                      <a:pt x="84" y="68"/>
                    </a:cubicBezTo>
                    <a:cubicBezTo>
                      <a:pt x="44" y="0"/>
                      <a:pt x="44" y="0"/>
                      <a:pt x="44" y="0"/>
                    </a:cubicBezTo>
                    <a:cubicBezTo>
                      <a:pt x="21" y="10"/>
                      <a:pt x="5" y="26"/>
                      <a:pt x="1" y="45"/>
                    </a:cubicBezTo>
                    <a:cubicBezTo>
                      <a:pt x="0" y="45"/>
                      <a:pt x="0" y="45"/>
                      <a:pt x="0" y="45"/>
                    </a:cubicBezTo>
                    <a:cubicBezTo>
                      <a:pt x="0" y="144"/>
                      <a:pt x="0" y="144"/>
                      <a:pt x="0" y="144"/>
                    </a:cubicBezTo>
                    <a:cubicBezTo>
                      <a:pt x="1" y="144"/>
                      <a:pt x="1" y="144"/>
                      <a:pt x="1" y="144"/>
                    </a:cubicBezTo>
                    <a:cubicBezTo>
                      <a:pt x="4" y="149"/>
                      <a:pt x="19" y="153"/>
                      <a:pt x="41"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7" name="Freeform 270"/>
              <p:cNvSpPr>
                <a:spLocks/>
              </p:cNvSpPr>
              <p:nvPr/>
            </p:nvSpPr>
            <p:spPr bwMode="auto">
              <a:xfrm>
                <a:off x="6051037" y="3188159"/>
                <a:ext cx="80804" cy="89084"/>
              </a:xfrm>
              <a:custGeom>
                <a:avLst/>
                <a:gdLst>
                  <a:gd name="T0" fmla="*/ 16 w 120"/>
                  <a:gd name="T1" fmla="*/ 87 h 132"/>
                  <a:gd name="T2" fmla="*/ 61 w 120"/>
                  <a:gd name="T3" fmla="*/ 132 h 132"/>
                  <a:gd name="T4" fmla="*/ 104 w 120"/>
                  <a:gd name="T5" fmla="*/ 87 h 132"/>
                  <a:gd name="T6" fmla="*/ 117 w 120"/>
                  <a:gd name="T7" fmla="*/ 73 h 132"/>
                  <a:gd name="T8" fmla="*/ 110 w 120"/>
                  <a:gd name="T9" fmla="*/ 51 h 132"/>
                  <a:gd name="T10" fmla="*/ 60 w 120"/>
                  <a:gd name="T11" fmla="*/ 0 h 132"/>
                  <a:gd name="T12" fmla="*/ 10 w 120"/>
                  <a:gd name="T13" fmla="*/ 51 h 132"/>
                  <a:gd name="T14" fmla="*/ 3 w 120"/>
                  <a:gd name="T15" fmla="*/ 73 h 132"/>
                  <a:gd name="T16" fmla="*/ 16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6" y="87"/>
                    </a:moveTo>
                    <a:cubicBezTo>
                      <a:pt x="26" y="110"/>
                      <a:pt x="42" y="132"/>
                      <a:pt x="61" y="132"/>
                    </a:cubicBezTo>
                    <a:cubicBezTo>
                      <a:pt x="80" y="132"/>
                      <a:pt x="96" y="110"/>
                      <a:pt x="104" y="87"/>
                    </a:cubicBezTo>
                    <a:cubicBezTo>
                      <a:pt x="110" y="87"/>
                      <a:pt x="115" y="81"/>
                      <a:pt x="117" y="73"/>
                    </a:cubicBezTo>
                    <a:cubicBezTo>
                      <a:pt x="120" y="63"/>
                      <a:pt x="117" y="53"/>
                      <a:pt x="110" y="51"/>
                    </a:cubicBezTo>
                    <a:cubicBezTo>
                      <a:pt x="109" y="23"/>
                      <a:pt x="87" y="0"/>
                      <a:pt x="60" y="0"/>
                    </a:cubicBezTo>
                    <a:cubicBezTo>
                      <a:pt x="33" y="0"/>
                      <a:pt x="11" y="23"/>
                      <a:pt x="10" y="51"/>
                    </a:cubicBezTo>
                    <a:cubicBezTo>
                      <a:pt x="3" y="53"/>
                      <a:pt x="0" y="63"/>
                      <a:pt x="3" y="73"/>
                    </a:cubicBezTo>
                    <a:cubicBezTo>
                      <a:pt x="5" y="81"/>
                      <a:pt x="11" y="87"/>
                      <a:pt x="16"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8" name="Freeform 271"/>
              <p:cNvSpPr>
                <a:spLocks/>
              </p:cNvSpPr>
              <p:nvPr/>
            </p:nvSpPr>
            <p:spPr bwMode="auto">
              <a:xfrm>
                <a:off x="6027338" y="3273246"/>
                <a:ext cx="128201" cy="391170"/>
              </a:xfrm>
              <a:custGeom>
                <a:avLst/>
                <a:gdLst>
                  <a:gd name="T0" fmla="*/ 49 w 190"/>
                  <a:gd name="T1" fmla="*/ 157 h 580"/>
                  <a:gd name="T2" fmla="*/ 39 w 190"/>
                  <a:gd name="T3" fmla="*/ 157 h 580"/>
                  <a:gd name="T4" fmla="*/ 39 w 190"/>
                  <a:gd name="T5" fmla="*/ 580 h 580"/>
                  <a:gd name="T6" fmla="*/ 148 w 190"/>
                  <a:gd name="T7" fmla="*/ 580 h 580"/>
                  <a:gd name="T8" fmla="*/ 148 w 190"/>
                  <a:gd name="T9" fmla="*/ 157 h 580"/>
                  <a:gd name="T10" fmla="*/ 141 w 190"/>
                  <a:gd name="T11" fmla="*/ 157 h 580"/>
                  <a:gd name="T12" fmla="*/ 189 w 190"/>
                  <a:gd name="T13" fmla="*/ 145 h 580"/>
                  <a:gd name="T14" fmla="*/ 190 w 190"/>
                  <a:gd name="T15" fmla="*/ 145 h 580"/>
                  <a:gd name="T16" fmla="*/ 189 w 190"/>
                  <a:gd name="T17" fmla="*/ 45 h 580"/>
                  <a:gd name="T18" fmla="*/ 146 w 190"/>
                  <a:gd name="T19" fmla="*/ 0 h 580"/>
                  <a:gd name="T20" fmla="*/ 106 w 190"/>
                  <a:gd name="T21" fmla="*/ 68 h 580"/>
                  <a:gd name="T22" fmla="*/ 101 w 190"/>
                  <a:gd name="T23" fmla="*/ 38 h 580"/>
                  <a:gd name="T24" fmla="*/ 106 w 190"/>
                  <a:gd name="T25" fmla="*/ 28 h 580"/>
                  <a:gd name="T26" fmla="*/ 95 w 190"/>
                  <a:gd name="T27" fmla="*/ 16 h 580"/>
                  <a:gd name="T28" fmla="*/ 83 w 190"/>
                  <a:gd name="T29" fmla="*/ 28 h 580"/>
                  <a:gd name="T30" fmla="*/ 89 w 190"/>
                  <a:gd name="T31" fmla="*/ 38 h 580"/>
                  <a:gd name="T32" fmla="*/ 84 w 190"/>
                  <a:gd name="T33" fmla="*/ 68 h 580"/>
                  <a:gd name="T34" fmla="*/ 43 w 190"/>
                  <a:gd name="T35" fmla="*/ 0 h 580"/>
                  <a:gd name="T36" fmla="*/ 1 w 190"/>
                  <a:gd name="T37" fmla="*/ 45 h 580"/>
                  <a:gd name="T38" fmla="*/ 0 w 190"/>
                  <a:gd name="T39" fmla="*/ 45 h 580"/>
                  <a:gd name="T40" fmla="*/ 0 w 190"/>
                  <a:gd name="T41" fmla="*/ 145 h 580"/>
                  <a:gd name="T42" fmla="*/ 1 w 190"/>
                  <a:gd name="T43" fmla="*/ 145 h 580"/>
                  <a:gd name="T44" fmla="*/ 49 w 190"/>
                  <a:gd name="T45" fmla="*/ 15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0" h="580">
                    <a:moveTo>
                      <a:pt x="49" y="157"/>
                    </a:moveTo>
                    <a:cubicBezTo>
                      <a:pt x="39" y="157"/>
                      <a:pt x="39" y="157"/>
                      <a:pt x="39" y="157"/>
                    </a:cubicBezTo>
                    <a:cubicBezTo>
                      <a:pt x="39" y="580"/>
                      <a:pt x="39" y="580"/>
                      <a:pt x="39" y="580"/>
                    </a:cubicBezTo>
                    <a:cubicBezTo>
                      <a:pt x="148" y="580"/>
                      <a:pt x="148" y="580"/>
                      <a:pt x="148" y="580"/>
                    </a:cubicBezTo>
                    <a:cubicBezTo>
                      <a:pt x="148" y="157"/>
                      <a:pt x="148" y="157"/>
                      <a:pt x="148" y="157"/>
                    </a:cubicBezTo>
                    <a:cubicBezTo>
                      <a:pt x="141" y="157"/>
                      <a:pt x="141" y="157"/>
                      <a:pt x="141" y="157"/>
                    </a:cubicBezTo>
                    <a:cubicBezTo>
                      <a:pt x="168" y="155"/>
                      <a:pt x="186" y="150"/>
                      <a:pt x="189" y="145"/>
                    </a:cubicBezTo>
                    <a:cubicBezTo>
                      <a:pt x="190" y="145"/>
                      <a:pt x="190" y="145"/>
                      <a:pt x="190" y="145"/>
                    </a:cubicBezTo>
                    <a:cubicBezTo>
                      <a:pt x="189" y="45"/>
                      <a:pt x="189" y="45"/>
                      <a:pt x="189" y="45"/>
                    </a:cubicBezTo>
                    <a:cubicBezTo>
                      <a:pt x="185" y="26"/>
                      <a:pt x="169" y="10"/>
                      <a:pt x="146" y="0"/>
                    </a:cubicBezTo>
                    <a:cubicBezTo>
                      <a:pt x="106" y="68"/>
                      <a:pt x="106" y="68"/>
                      <a:pt x="106" y="68"/>
                    </a:cubicBezTo>
                    <a:cubicBezTo>
                      <a:pt x="101" y="38"/>
                      <a:pt x="101" y="38"/>
                      <a:pt x="101" y="38"/>
                    </a:cubicBezTo>
                    <a:cubicBezTo>
                      <a:pt x="104" y="36"/>
                      <a:pt x="106" y="32"/>
                      <a:pt x="106" y="28"/>
                    </a:cubicBezTo>
                    <a:cubicBezTo>
                      <a:pt x="106" y="21"/>
                      <a:pt x="101" y="16"/>
                      <a:pt x="95" y="16"/>
                    </a:cubicBezTo>
                    <a:cubicBezTo>
                      <a:pt x="88" y="16"/>
                      <a:pt x="83" y="21"/>
                      <a:pt x="83" y="28"/>
                    </a:cubicBezTo>
                    <a:cubicBezTo>
                      <a:pt x="83" y="32"/>
                      <a:pt x="85" y="36"/>
                      <a:pt x="89" y="38"/>
                    </a:cubicBezTo>
                    <a:cubicBezTo>
                      <a:pt x="84" y="68"/>
                      <a:pt x="84" y="68"/>
                      <a:pt x="84" y="68"/>
                    </a:cubicBezTo>
                    <a:cubicBezTo>
                      <a:pt x="43" y="0"/>
                      <a:pt x="43" y="0"/>
                      <a:pt x="43" y="0"/>
                    </a:cubicBezTo>
                    <a:cubicBezTo>
                      <a:pt x="20" y="10"/>
                      <a:pt x="4" y="26"/>
                      <a:pt x="1" y="45"/>
                    </a:cubicBezTo>
                    <a:cubicBezTo>
                      <a:pt x="0" y="45"/>
                      <a:pt x="0" y="45"/>
                      <a:pt x="0" y="45"/>
                    </a:cubicBezTo>
                    <a:cubicBezTo>
                      <a:pt x="0" y="145"/>
                      <a:pt x="0" y="145"/>
                      <a:pt x="0" y="145"/>
                    </a:cubicBezTo>
                    <a:cubicBezTo>
                      <a:pt x="1" y="145"/>
                      <a:pt x="1" y="145"/>
                      <a:pt x="1" y="145"/>
                    </a:cubicBezTo>
                    <a:cubicBezTo>
                      <a:pt x="4" y="150"/>
                      <a:pt x="22" y="155"/>
                      <a:pt x="49"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9" name="Freeform 272"/>
              <p:cNvSpPr>
                <a:spLocks/>
              </p:cNvSpPr>
              <p:nvPr/>
            </p:nvSpPr>
            <p:spPr bwMode="auto">
              <a:xfrm>
                <a:off x="5913414" y="3249548"/>
                <a:ext cx="80804" cy="89084"/>
              </a:xfrm>
              <a:custGeom>
                <a:avLst/>
                <a:gdLst>
                  <a:gd name="T0" fmla="*/ 17 w 120"/>
                  <a:gd name="T1" fmla="*/ 87 h 132"/>
                  <a:gd name="T2" fmla="*/ 62 w 120"/>
                  <a:gd name="T3" fmla="*/ 132 h 132"/>
                  <a:gd name="T4" fmla="*/ 105 w 120"/>
                  <a:gd name="T5" fmla="*/ 87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2" y="132"/>
                    </a:cubicBezTo>
                    <a:cubicBezTo>
                      <a:pt x="80" y="132"/>
                      <a:pt x="96" y="110"/>
                      <a:pt x="105" y="87"/>
                    </a:cubicBezTo>
                    <a:cubicBezTo>
                      <a:pt x="110" y="87"/>
                      <a:pt x="116" y="81"/>
                      <a:pt x="118" y="73"/>
                    </a:cubicBezTo>
                    <a:cubicBezTo>
                      <a:pt x="120" y="63"/>
                      <a:pt x="117" y="53"/>
                      <a:pt x="111" y="51"/>
                    </a:cubicBezTo>
                    <a:cubicBezTo>
                      <a:pt x="109" y="23"/>
                      <a:pt x="87" y="0"/>
                      <a:pt x="60" y="0"/>
                    </a:cubicBezTo>
                    <a:cubicBezTo>
                      <a:pt x="34" y="0"/>
                      <a:pt x="12" y="23"/>
                      <a:pt x="10" y="51"/>
                    </a:cubicBezTo>
                    <a:cubicBezTo>
                      <a:pt x="4" y="53"/>
                      <a:pt x="0" y="63"/>
                      <a:pt x="3" y="73"/>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0" name="Freeform 273"/>
              <p:cNvSpPr>
                <a:spLocks/>
              </p:cNvSpPr>
              <p:nvPr/>
            </p:nvSpPr>
            <p:spPr bwMode="auto">
              <a:xfrm>
                <a:off x="5890572" y="3334634"/>
                <a:ext cx="127345" cy="329782"/>
              </a:xfrm>
              <a:custGeom>
                <a:avLst/>
                <a:gdLst>
                  <a:gd name="T0" fmla="*/ 46 w 189"/>
                  <a:gd name="T1" fmla="*/ 157 h 489"/>
                  <a:gd name="T2" fmla="*/ 46 w 189"/>
                  <a:gd name="T3" fmla="*/ 489 h 489"/>
                  <a:gd name="T4" fmla="*/ 154 w 189"/>
                  <a:gd name="T5" fmla="*/ 489 h 489"/>
                  <a:gd name="T6" fmla="*/ 154 w 189"/>
                  <a:gd name="T7" fmla="*/ 156 h 489"/>
                  <a:gd name="T8" fmla="*/ 189 w 189"/>
                  <a:gd name="T9" fmla="*/ 145 h 489"/>
                  <a:gd name="T10" fmla="*/ 189 w 189"/>
                  <a:gd name="T11" fmla="*/ 145 h 489"/>
                  <a:gd name="T12" fmla="*/ 188 w 189"/>
                  <a:gd name="T13" fmla="*/ 45 h 489"/>
                  <a:gd name="T14" fmla="*/ 146 w 189"/>
                  <a:gd name="T15" fmla="*/ 0 h 489"/>
                  <a:gd name="T16" fmla="*/ 105 w 189"/>
                  <a:gd name="T17" fmla="*/ 68 h 489"/>
                  <a:gd name="T18" fmla="*/ 100 w 189"/>
                  <a:gd name="T19" fmla="*/ 38 h 489"/>
                  <a:gd name="T20" fmla="*/ 106 w 189"/>
                  <a:gd name="T21" fmla="*/ 28 h 489"/>
                  <a:gd name="T22" fmla="*/ 94 w 189"/>
                  <a:gd name="T23" fmla="*/ 16 h 489"/>
                  <a:gd name="T24" fmla="*/ 82 w 189"/>
                  <a:gd name="T25" fmla="*/ 28 h 489"/>
                  <a:gd name="T26" fmla="*/ 88 w 189"/>
                  <a:gd name="T27" fmla="*/ 38 h 489"/>
                  <a:gd name="T28" fmla="*/ 83 w 189"/>
                  <a:gd name="T29" fmla="*/ 68 h 489"/>
                  <a:gd name="T30" fmla="*/ 43 w 189"/>
                  <a:gd name="T31" fmla="*/ 0 h 489"/>
                  <a:gd name="T32" fmla="*/ 0 w 189"/>
                  <a:gd name="T33" fmla="*/ 45 h 489"/>
                  <a:gd name="T34" fmla="*/ 0 w 189"/>
                  <a:gd name="T35" fmla="*/ 45 h 489"/>
                  <a:gd name="T36" fmla="*/ 0 w 189"/>
                  <a:gd name="T37" fmla="*/ 145 h 489"/>
                  <a:gd name="T38" fmla="*/ 0 w 189"/>
                  <a:gd name="T39" fmla="*/ 145 h 489"/>
                  <a:gd name="T40" fmla="*/ 46 w 189"/>
                  <a:gd name="T41" fmla="*/ 15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489">
                    <a:moveTo>
                      <a:pt x="46" y="157"/>
                    </a:moveTo>
                    <a:cubicBezTo>
                      <a:pt x="46" y="489"/>
                      <a:pt x="46" y="489"/>
                      <a:pt x="46" y="489"/>
                    </a:cubicBezTo>
                    <a:cubicBezTo>
                      <a:pt x="154" y="489"/>
                      <a:pt x="154" y="489"/>
                      <a:pt x="154" y="489"/>
                    </a:cubicBezTo>
                    <a:cubicBezTo>
                      <a:pt x="154" y="156"/>
                      <a:pt x="154" y="156"/>
                      <a:pt x="154" y="156"/>
                    </a:cubicBezTo>
                    <a:cubicBezTo>
                      <a:pt x="173" y="153"/>
                      <a:pt x="186" y="149"/>
                      <a:pt x="189" y="145"/>
                    </a:cubicBezTo>
                    <a:cubicBezTo>
                      <a:pt x="189" y="145"/>
                      <a:pt x="189" y="145"/>
                      <a:pt x="189" y="145"/>
                    </a:cubicBezTo>
                    <a:cubicBezTo>
                      <a:pt x="188" y="45"/>
                      <a:pt x="188" y="45"/>
                      <a:pt x="188" y="45"/>
                    </a:cubicBezTo>
                    <a:cubicBezTo>
                      <a:pt x="185" y="26"/>
                      <a:pt x="169" y="10"/>
                      <a:pt x="146" y="0"/>
                    </a:cubicBezTo>
                    <a:cubicBezTo>
                      <a:pt x="105" y="68"/>
                      <a:pt x="105" y="68"/>
                      <a:pt x="105" y="68"/>
                    </a:cubicBezTo>
                    <a:cubicBezTo>
                      <a:pt x="100" y="38"/>
                      <a:pt x="100" y="38"/>
                      <a:pt x="100" y="38"/>
                    </a:cubicBezTo>
                    <a:cubicBezTo>
                      <a:pt x="104" y="36"/>
                      <a:pt x="106" y="32"/>
                      <a:pt x="106" y="28"/>
                    </a:cubicBezTo>
                    <a:cubicBezTo>
                      <a:pt x="106" y="21"/>
                      <a:pt x="101" y="16"/>
                      <a:pt x="94" y="16"/>
                    </a:cubicBezTo>
                    <a:cubicBezTo>
                      <a:pt x="88" y="16"/>
                      <a:pt x="82" y="21"/>
                      <a:pt x="82" y="28"/>
                    </a:cubicBezTo>
                    <a:cubicBezTo>
                      <a:pt x="82" y="32"/>
                      <a:pt x="85" y="36"/>
                      <a:pt x="88" y="38"/>
                    </a:cubicBezTo>
                    <a:cubicBezTo>
                      <a:pt x="83" y="68"/>
                      <a:pt x="83" y="68"/>
                      <a:pt x="83" y="68"/>
                    </a:cubicBezTo>
                    <a:cubicBezTo>
                      <a:pt x="43" y="0"/>
                      <a:pt x="43" y="0"/>
                      <a:pt x="43" y="0"/>
                    </a:cubicBezTo>
                    <a:cubicBezTo>
                      <a:pt x="20" y="10"/>
                      <a:pt x="4" y="26"/>
                      <a:pt x="0" y="45"/>
                    </a:cubicBezTo>
                    <a:cubicBezTo>
                      <a:pt x="0" y="45"/>
                      <a:pt x="0" y="45"/>
                      <a:pt x="0" y="45"/>
                    </a:cubicBezTo>
                    <a:cubicBezTo>
                      <a:pt x="0" y="145"/>
                      <a:pt x="0" y="145"/>
                      <a:pt x="0" y="145"/>
                    </a:cubicBezTo>
                    <a:cubicBezTo>
                      <a:pt x="0" y="145"/>
                      <a:pt x="0" y="145"/>
                      <a:pt x="0" y="145"/>
                    </a:cubicBezTo>
                    <a:cubicBezTo>
                      <a:pt x="3" y="150"/>
                      <a:pt x="21" y="154"/>
                      <a:pt x="46"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1" name="Freeform 274"/>
              <p:cNvSpPr>
                <a:spLocks/>
              </p:cNvSpPr>
              <p:nvPr/>
            </p:nvSpPr>
            <p:spPr bwMode="auto">
              <a:xfrm>
                <a:off x="5786640" y="3363472"/>
                <a:ext cx="80804" cy="89084"/>
              </a:xfrm>
              <a:custGeom>
                <a:avLst/>
                <a:gdLst>
                  <a:gd name="T0" fmla="*/ 17 w 120"/>
                  <a:gd name="T1" fmla="*/ 88 h 132"/>
                  <a:gd name="T2" fmla="*/ 62 w 120"/>
                  <a:gd name="T3" fmla="*/ 132 h 132"/>
                  <a:gd name="T4" fmla="*/ 104 w 120"/>
                  <a:gd name="T5" fmla="*/ 88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8"/>
                    </a:moveTo>
                    <a:cubicBezTo>
                      <a:pt x="26" y="111"/>
                      <a:pt x="43" y="132"/>
                      <a:pt x="62" y="132"/>
                    </a:cubicBezTo>
                    <a:cubicBezTo>
                      <a:pt x="80" y="132"/>
                      <a:pt x="96" y="111"/>
                      <a:pt x="104" y="88"/>
                    </a:cubicBezTo>
                    <a:cubicBezTo>
                      <a:pt x="110" y="87"/>
                      <a:pt x="116" y="81"/>
                      <a:pt x="118" y="73"/>
                    </a:cubicBezTo>
                    <a:cubicBezTo>
                      <a:pt x="120" y="63"/>
                      <a:pt x="117" y="54"/>
                      <a:pt x="111" y="51"/>
                    </a:cubicBezTo>
                    <a:cubicBezTo>
                      <a:pt x="109" y="23"/>
                      <a:pt x="87" y="0"/>
                      <a:pt x="60" y="0"/>
                    </a:cubicBezTo>
                    <a:cubicBezTo>
                      <a:pt x="33" y="0"/>
                      <a:pt x="12" y="23"/>
                      <a:pt x="10" y="51"/>
                    </a:cubicBezTo>
                    <a:cubicBezTo>
                      <a:pt x="4" y="54"/>
                      <a:pt x="0" y="63"/>
                      <a:pt x="3" y="73"/>
                    </a:cubicBezTo>
                    <a:cubicBezTo>
                      <a:pt x="5" y="82"/>
                      <a:pt x="11" y="87"/>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2" name="Freeform 275"/>
              <p:cNvSpPr>
                <a:spLocks/>
              </p:cNvSpPr>
              <p:nvPr/>
            </p:nvSpPr>
            <p:spPr bwMode="auto">
              <a:xfrm>
                <a:off x="5763513" y="3448559"/>
                <a:ext cx="127630" cy="215858"/>
              </a:xfrm>
              <a:custGeom>
                <a:avLst/>
                <a:gdLst>
                  <a:gd name="T0" fmla="*/ 0 w 189"/>
                  <a:gd name="T1" fmla="*/ 45 h 320"/>
                  <a:gd name="T2" fmla="*/ 0 w 189"/>
                  <a:gd name="T3" fmla="*/ 145 h 320"/>
                  <a:gd name="T4" fmla="*/ 0 w 189"/>
                  <a:gd name="T5" fmla="*/ 145 h 320"/>
                  <a:gd name="T6" fmla="*/ 43 w 189"/>
                  <a:gd name="T7" fmla="*/ 157 h 320"/>
                  <a:gd name="T8" fmla="*/ 43 w 189"/>
                  <a:gd name="T9" fmla="*/ 320 h 320"/>
                  <a:gd name="T10" fmla="*/ 152 w 189"/>
                  <a:gd name="T11" fmla="*/ 320 h 320"/>
                  <a:gd name="T12" fmla="*/ 152 w 189"/>
                  <a:gd name="T13" fmla="*/ 156 h 320"/>
                  <a:gd name="T14" fmla="*/ 189 w 189"/>
                  <a:gd name="T15" fmla="*/ 145 h 320"/>
                  <a:gd name="T16" fmla="*/ 189 w 189"/>
                  <a:gd name="T17" fmla="*/ 145 h 320"/>
                  <a:gd name="T18" fmla="*/ 188 w 189"/>
                  <a:gd name="T19" fmla="*/ 45 h 320"/>
                  <a:gd name="T20" fmla="*/ 146 w 189"/>
                  <a:gd name="T21" fmla="*/ 0 h 320"/>
                  <a:gd name="T22" fmla="*/ 105 w 189"/>
                  <a:gd name="T23" fmla="*/ 69 h 320"/>
                  <a:gd name="T24" fmla="*/ 100 w 189"/>
                  <a:gd name="T25" fmla="*/ 38 h 320"/>
                  <a:gd name="T26" fmla="*/ 106 w 189"/>
                  <a:gd name="T27" fmla="*/ 28 h 320"/>
                  <a:gd name="T28" fmla="*/ 94 w 189"/>
                  <a:gd name="T29" fmla="*/ 16 h 320"/>
                  <a:gd name="T30" fmla="*/ 82 w 189"/>
                  <a:gd name="T31" fmla="*/ 28 h 320"/>
                  <a:gd name="T32" fmla="*/ 88 w 189"/>
                  <a:gd name="T33" fmla="*/ 38 h 320"/>
                  <a:gd name="T34" fmla="*/ 83 w 189"/>
                  <a:gd name="T35" fmla="*/ 68 h 320"/>
                  <a:gd name="T36" fmla="*/ 43 w 189"/>
                  <a:gd name="T37" fmla="*/ 0 h 320"/>
                  <a:gd name="T38" fmla="*/ 0 w 189"/>
                  <a:gd name="T39" fmla="*/ 4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320">
                    <a:moveTo>
                      <a:pt x="0" y="45"/>
                    </a:moveTo>
                    <a:cubicBezTo>
                      <a:pt x="0" y="145"/>
                      <a:pt x="0" y="145"/>
                      <a:pt x="0" y="145"/>
                    </a:cubicBezTo>
                    <a:cubicBezTo>
                      <a:pt x="0" y="145"/>
                      <a:pt x="0" y="145"/>
                      <a:pt x="0" y="145"/>
                    </a:cubicBezTo>
                    <a:cubicBezTo>
                      <a:pt x="3" y="150"/>
                      <a:pt x="19" y="154"/>
                      <a:pt x="43" y="157"/>
                    </a:cubicBezTo>
                    <a:cubicBezTo>
                      <a:pt x="43" y="320"/>
                      <a:pt x="43" y="320"/>
                      <a:pt x="43" y="320"/>
                    </a:cubicBezTo>
                    <a:cubicBezTo>
                      <a:pt x="152" y="320"/>
                      <a:pt x="152" y="320"/>
                      <a:pt x="152" y="320"/>
                    </a:cubicBezTo>
                    <a:cubicBezTo>
                      <a:pt x="152" y="156"/>
                      <a:pt x="152" y="156"/>
                      <a:pt x="152" y="156"/>
                    </a:cubicBezTo>
                    <a:cubicBezTo>
                      <a:pt x="172" y="154"/>
                      <a:pt x="186" y="150"/>
                      <a:pt x="189" y="145"/>
                    </a:cubicBezTo>
                    <a:cubicBezTo>
                      <a:pt x="189" y="145"/>
                      <a:pt x="189" y="145"/>
                      <a:pt x="189" y="145"/>
                    </a:cubicBezTo>
                    <a:cubicBezTo>
                      <a:pt x="188" y="45"/>
                      <a:pt x="188" y="45"/>
                      <a:pt x="188" y="45"/>
                    </a:cubicBezTo>
                    <a:cubicBezTo>
                      <a:pt x="185" y="26"/>
                      <a:pt x="169" y="10"/>
                      <a:pt x="146" y="0"/>
                    </a:cubicBezTo>
                    <a:cubicBezTo>
                      <a:pt x="105" y="69"/>
                      <a:pt x="105" y="69"/>
                      <a:pt x="105" y="69"/>
                    </a:cubicBezTo>
                    <a:cubicBezTo>
                      <a:pt x="100" y="38"/>
                      <a:pt x="100" y="38"/>
                      <a:pt x="100" y="38"/>
                    </a:cubicBezTo>
                    <a:cubicBezTo>
                      <a:pt x="104" y="36"/>
                      <a:pt x="106" y="32"/>
                      <a:pt x="106" y="28"/>
                    </a:cubicBezTo>
                    <a:cubicBezTo>
                      <a:pt x="106" y="22"/>
                      <a:pt x="101" y="16"/>
                      <a:pt x="94" y="16"/>
                    </a:cubicBezTo>
                    <a:cubicBezTo>
                      <a:pt x="88" y="16"/>
                      <a:pt x="82" y="22"/>
                      <a:pt x="82" y="28"/>
                    </a:cubicBezTo>
                    <a:cubicBezTo>
                      <a:pt x="82" y="32"/>
                      <a:pt x="85" y="36"/>
                      <a:pt x="88" y="38"/>
                    </a:cubicBezTo>
                    <a:cubicBezTo>
                      <a:pt x="83" y="68"/>
                      <a:pt x="83" y="68"/>
                      <a:pt x="83" y="68"/>
                    </a:cubicBezTo>
                    <a:cubicBezTo>
                      <a:pt x="43" y="0"/>
                      <a:pt x="43" y="0"/>
                      <a:pt x="43" y="0"/>
                    </a:cubicBezTo>
                    <a:cubicBezTo>
                      <a:pt x="20" y="10"/>
                      <a:pt x="4" y="26"/>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3" name="Freeform 276"/>
              <p:cNvSpPr>
                <a:spLocks/>
              </p:cNvSpPr>
              <p:nvPr/>
            </p:nvSpPr>
            <p:spPr bwMode="auto">
              <a:xfrm>
                <a:off x="5700126" y="3151041"/>
                <a:ext cx="612739" cy="573621"/>
              </a:xfrm>
              <a:custGeom>
                <a:avLst/>
                <a:gdLst>
                  <a:gd name="T0" fmla="*/ 875 w 908"/>
                  <a:gd name="T1" fmla="*/ 762 h 850"/>
                  <a:gd name="T2" fmla="*/ 843 w 908"/>
                  <a:gd name="T3" fmla="*/ 787 h 850"/>
                  <a:gd name="T4" fmla="*/ 72 w 908"/>
                  <a:gd name="T5" fmla="*/ 787 h 850"/>
                  <a:gd name="T6" fmla="*/ 72 w 908"/>
                  <a:gd name="T7" fmla="*/ 64 h 850"/>
                  <a:gd name="T8" fmla="*/ 96 w 908"/>
                  <a:gd name="T9" fmla="*/ 33 h 850"/>
                  <a:gd name="T10" fmla="*/ 63 w 908"/>
                  <a:gd name="T11" fmla="*/ 0 h 850"/>
                  <a:gd name="T12" fmla="*/ 31 w 908"/>
                  <a:gd name="T13" fmla="*/ 33 h 850"/>
                  <a:gd name="T14" fmla="*/ 55 w 908"/>
                  <a:gd name="T15" fmla="*/ 64 h 850"/>
                  <a:gd name="T16" fmla="*/ 55 w 908"/>
                  <a:gd name="T17" fmla="*/ 787 h 850"/>
                  <a:gd name="T18" fmla="*/ 0 w 908"/>
                  <a:gd name="T19" fmla="*/ 787 h 850"/>
                  <a:gd name="T20" fmla="*/ 0 w 908"/>
                  <a:gd name="T21" fmla="*/ 804 h 850"/>
                  <a:gd name="T22" fmla="*/ 55 w 908"/>
                  <a:gd name="T23" fmla="*/ 804 h 850"/>
                  <a:gd name="T24" fmla="*/ 55 w 908"/>
                  <a:gd name="T25" fmla="*/ 850 h 850"/>
                  <a:gd name="T26" fmla="*/ 72 w 908"/>
                  <a:gd name="T27" fmla="*/ 850 h 850"/>
                  <a:gd name="T28" fmla="*/ 72 w 908"/>
                  <a:gd name="T29" fmla="*/ 804 h 850"/>
                  <a:gd name="T30" fmla="*/ 844 w 908"/>
                  <a:gd name="T31" fmla="*/ 804 h 850"/>
                  <a:gd name="T32" fmla="*/ 875 w 908"/>
                  <a:gd name="T33" fmla="*/ 827 h 850"/>
                  <a:gd name="T34" fmla="*/ 908 w 908"/>
                  <a:gd name="T35" fmla="*/ 794 h 850"/>
                  <a:gd name="T36" fmla="*/ 875 w 908"/>
                  <a:gd name="T37" fmla="*/ 76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8" h="850">
                    <a:moveTo>
                      <a:pt x="875" y="762"/>
                    </a:moveTo>
                    <a:cubicBezTo>
                      <a:pt x="860" y="762"/>
                      <a:pt x="847" y="773"/>
                      <a:pt x="843" y="787"/>
                    </a:cubicBezTo>
                    <a:cubicBezTo>
                      <a:pt x="72" y="787"/>
                      <a:pt x="72" y="787"/>
                      <a:pt x="72" y="787"/>
                    </a:cubicBezTo>
                    <a:cubicBezTo>
                      <a:pt x="72" y="64"/>
                      <a:pt x="72" y="64"/>
                      <a:pt x="72" y="64"/>
                    </a:cubicBezTo>
                    <a:cubicBezTo>
                      <a:pt x="86" y="60"/>
                      <a:pt x="96" y="48"/>
                      <a:pt x="96" y="33"/>
                    </a:cubicBezTo>
                    <a:cubicBezTo>
                      <a:pt x="96" y="15"/>
                      <a:pt x="81" y="0"/>
                      <a:pt x="63" y="0"/>
                    </a:cubicBezTo>
                    <a:cubicBezTo>
                      <a:pt x="45" y="0"/>
                      <a:pt x="31" y="15"/>
                      <a:pt x="31" y="33"/>
                    </a:cubicBezTo>
                    <a:cubicBezTo>
                      <a:pt x="31" y="48"/>
                      <a:pt x="41" y="60"/>
                      <a:pt x="55" y="64"/>
                    </a:cubicBezTo>
                    <a:cubicBezTo>
                      <a:pt x="55" y="787"/>
                      <a:pt x="55" y="787"/>
                      <a:pt x="55" y="787"/>
                    </a:cubicBezTo>
                    <a:cubicBezTo>
                      <a:pt x="0" y="787"/>
                      <a:pt x="0" y="787"/>
                      <a:pt x="0" y="787"/>
                    </a:cubicBezTo>
                    <a:cubicBezTo>
                      <a:pt x="0" y="804"/>
                      <a:pt x="0" y="804"/>
                      <a:pt x="0" y="804"/>
                    </a:cubicBezTo>
                    <a:cubicBezTo>
                      <a:pt x="55" y="804"/>
                      <a:pt x="55" y="804"/>
                      <a:pt x="55" y="804"/>
                    </a:cubicBezTo>
                    <a:cubicBezTo>
                      <a:pt x="55" y="850"/>
                      <a:pt x="55" y="850"/>
                      <a:pt x="55" y="850"/>
                    </a:cubicBezTo>
                    <a:cubicBezTo>
                      <a:pt x="72" y="850"/>
                      <a:pt x="72" y="850"/>
                      <a:pt x="72" y="850"/>
                    </a:cubicBezTo>
                    <a:cubicBezTo>
                      <a:pt x="72" y="804"/>
                      <a:pt x="72" y="804"/>
                      <a:pt x="72" y="804"/>
                    </a:cubicBezTo>
                    <a:cubicBezTo>
                      <a:pt x="844" y="804"/>
                      <a:pt x="844" y="804"/>
                      <a:pt x="844" y="804"/>
                    </a:cubicBezTo>
                    <a:cubicBezTo>
                      <a:pt x="848" y="817"/>
                      <a:pt x="861" y="827"/>
                      <a:pt x="875" y="827"/>
                    </a:cubicBezTo>
                    <a:cubicBezTo>
                      <a:pt x="893" y="827"/>
                      <a:pt x="908" y="812"/>
                      <a:pt x="908" y="794"/>
                    </a:cubicBezTo>
                    <a:cubicBezTo>
                      <a:pt x="908" y="776"/>
                      <a:pt x="893" y="762"/>
                      <a:pt x="875" y="7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6" name="组合 25"/>
            <p:cNvGrpSpPr/>
            <p:nvPr/>
          </p:nvGrpSpPr>
          <p:grpSpPr>
            <a:xfrm>
              <a:off x="4930239" y="4153896"/>
              <a:ext cx="482706" cy="455211"/>
              <a:chOff x="3098700" y="5569159"/>
              <a:chExt cx="642147" cy="605886"/>
            </a:xfrm>
            <a:solidFill>
              <a:schemeClr val="bg1"/>
            </a:solidFill>
          </p:grpSpPr>
          <p:sp>
            <p:nvSpPr>
              <p:cNvPr id="40" name="Freeform 349"/>
              <p:cNvSpPr>
                <a:spLocks/>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1" name="Freeform 350"/>
              <p:cNvSpPr>
                <a:spLocks/>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2"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3"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4"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7" name="组合 26"/>
            <p:cNvGrpSpPr/>
            <p:nvPr/>
          </p:nvGrpSpPr>
          <p:grpSpPr>
            <a:xfrm>
              <a:off x="6821120" y="4151429"/>
              <a:ext cx="462103" cy="460145"/>
              <a:chOff x="6932170" y="3118777"/>
              <a:chExt cx="614738" cy="612452"/>
            </a:xfrm>
            <a:solidFill>
              <a:schemeClr val="bg1"/>
            </a:solidFill>
          </p:grpSpPr>
          <p:sp>
            <p:nvSpPr>
              <p:cNvPr id="28" name="Freeform 374"/>
              <p:cNvSpPr>
                <a:spLocks noEditPoints="1"/>
              </p:cNvSpPr>
              <p:nvPr/>
            </p:nvSpPr>
            <p:spPr bwMode="auto">
              <a:xfrm>
                <a:off x="7265379" y="3119348"/>
                <a:ext cx="281529" cy="285526"/>
              </a:xfrm>
              <a:custGeom>
                <a:avLst/>
                <a:gdLst>
                  <a:gd name="T0" fmla="*/ 0 w 417"/>
                  <a:gd name="T1" fmla="*/ 0 h 423"/>
                  <a:gd name="T2" fmla="*/ 0 w 417"/>
                  <a:gd name="T3" fmla="*/ 423 h 423"/>
                  <a:gd name="T4" fmla="*/ 417 w 417"/>
                  <a:gd name="T5" fmla="*/ 423 h 423"/>
                  <a:gd name="T6" fmla="*/ 0 w 417"/>
                  <a:gd name="T7" fmla="*/ 0 h 423"/>
                  <a:gd name="T8" fmla="*/ 19 w 417"/>
                  <a:gd name="T9" fmla="*/ 22 h 423"/>
                  <a:gd name="T10" fmla="*/ 273 w 417"/>
                  <a:gd name="T11" fmla="*/ 148 h 423"/>
                  <a:gd name="T12" fmla="*/ 396 w 417"/>
                  <a:gd name="T13" fmla="*/ 403 h 423"/>
                  <a:gd name="T14" fmla="*/ 19 w 417"/>
                  <a:gd name="T15" fmla="*/ 403 h 423"/>
                  <a:gd name="T16" fmla="*/ 19 w 417"/>
                  <a:gd name="T17" fmla="*/ 2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423">
                    <a:moveTo>
                      <a:pt x="0" y="0"/>
                    </a:moveTo>
                    <a:cubicBezTo>
                      <a:pt x="0" y="423"/>
                      <a:pt x="0" y="423"/>
                      <a:pt x="0" y="423"/>
                    </a:cubicBezTo>
                    <a:cubicBezTo>
                      <a:pt x="417" y="423"/>
                      <a:pt x="417" y="423"/>
                      <a:pt x="417" y="423"/>
                    </a:cubicBezTo>
                    <a:cubicBezTo>
                      <a:pt x="402" y="198"/>
                      <a:pt x="224" y="19"/>
                      <a:pt x="0" y="0"/>
                    </a:cubicBezTo>
                    <a:close/>
                    <a:moveTo>
                      <a:pt x="19" y="22"/>
                    </a:moveTo>
                    <a:cubicBezTo>
                      <a:pt x="115" y="35"/>
                      <a:pt x="205" y="79"/>
                      <a:pt x="273" y="148"/>
                    </a:cubicBezTo>
                    <a:cubicBezTo>
                      <a:pt x="341" y="217"/>
                      <a:pt x="385" y="307"/>
                      <a:pt x="396" y="403"/>
                    </a:cubicBezTo>
                    <a:cubicBezTo>
                      <a:pt x="19" y="403"/>
                      <a:pt x="19" y="403"/>
                      <a:pt x="19" y="403"/>
                    </a:cubicBezTo>
                    <a:lnTo>
                      <a:pt x="1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 name="Freeform 375"/>
              <p:cNvSpPr>
                <a:spLocks noEditPoints="1"/>
              </p:cNvSpPr>
              <p:nvPr/>
            </p:nvSpPr>
            <p:spPr bwMode="auto">
              <a:xfrm>
                <a:off x="7365313" y="3533075"/>
                <a:ext cx="51395" cy="50538"/>
              </a:xfrm>
              <a:custGeom>
                <a:avLst/>
                <a:gdLst>
                  <a:gd name="T0" fmla="*/ 38 w 76"/>
                  <a:gd name="T1" fmla="*/ 0 h 75"/>
                  <a:gd name="T2" fmla="*/ 0 w 76"/>
                  <a:gd name="T3" fmla="*/ 38 h 75"/>
                  <a:gd name="T4" fmla="*/ 38 w 76"/>
                  <a:gd name="T5" fmla="*/ 75 h 75"/>
                  <a:gd name="T6" fmla="*/ 76 w 76"/>
                  <a:gd name="T7" fmla="*/ 38 h 75"/>
                  <a:gd name="T8" fmla="*/ 38 w 76"/>
                  <a:gd name="T9" fmla="*/ 0 h 75"/>
                  <a:gd name="T10" fmla="*/ 38 w 76"/>
                  <a:gd name="T11" fmla="*/ 57 h 75"/>
                  <a:gd name="T12" fmla="*/ 18 w 76"/>
                  <a:gd name="T13" fmla="*/ 38 h 75"/>
                  <a:gd name="T14" fmla="*/ 38 w 76"/>
                  <a:gd name="T15" fmla="*/ 18 h 75"/>
                  <a:gd name="T16" fmla="*/ 58 w 76"/>
                  <a:gd name="T17" fmla="*/ 38 h 75"/>
                  <a:gd name="T18" fmla="*/ 38 w 76"/>
                  <a:gd name="T19"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5">
                    <a:moveTo>
                      <a:pt x="38" y="0"/>
                    </a:moveTo>
                    <a:cubicBezTo>
                      <a:pt x="17" y="0"/>
                      <a:pt x="0" y="17"/>
                      <a:pt x="0" y="38"/>
                    </a:cubicBezTo>
                    <a:cubicBezTo>
                      <a:pt x="0" y="58"/>
                      <a:pt x="17" y="75"/>
                      <a:pt x="38" y="75"/>
                    </a:cubicBezTo>
                    <a:cubicBezTo>
                      <a:pt x="59" y="75"/>
                      <a:pt x="76" y="58"/>
                      <a:pt x="76" y="38"/>
                    </a:cubicBezTo>
                    <a:cubicBezTo>
                      <a:pt x="76" y="17"/>
                      <a:pt x="59" y="0"/>
                      <a:pt x="38" y="0"/>
                    </a:cubicBezTo>
                    <a:close/>
                    <a:moveTo>
                      <a:pt x="38" y="57"/>
                    </a:moveTo>
                    <a:cubicBezTo>
                      <a:pt x="27" y="57"/>
                      <a:pt x="18" y="48"/>
                      <a:pt x="18" y="38"/>
                    </a:cubicBezTo>
                    <a:cubicBezTo>
                      <a:pt x="18" y="27"/>
                      <a:pt x="27" y="18"/>
                      <a:pt x="38" y="18"/>
                    </a:cubicBezTo>
                    <a:cubicBezTo>
                      <a:pt x="49" y="18"/>
                      <a:pt x="58" y="27"/>
                      <a:pt x="58" y="38"/>
                    </a:cubicBezTo>
                    <a:cubicBezTo>
                      <a:pt x="58" y="48"/>
                      <a:pt x="49" y="57"/>
                      <a:pt x="38"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 name="Freeform 376"/>
              <p:cNvSpPr>
                <a:spLocks noEditPoints="1"/>
              </p:cNvSpPr>
              <p:nvPr/>
            </p:nvSpPr>
            <p:spPr bwMode="auto">
              <a:xfrm>
                <a:off x="7341614" y="3508519"/>
                <a:ext cx="99934" cy="99363"/>
              </a:xfrm>
              <a:custGeom>
                <a:avLst/>
                <a:gdLst>
                  <a:gd name="T0" fmla="*/ 74 w 148"/>
                  <a:gd name="T1" fmla="*/ 0 h 147"/>
                  <a:gd name="T2" fmla="*/ 0 w 148"/>
                  <a:gd name="T3" fmla="*/ 74 h 147"/>
                  <a:gd name="T4" fmla="*/ 74 w 148"/>
                  <a:gd name="T5" fmla="*/ 147 h 147"/>
                  <a:gd name="T6" fmla="*/ 148 w 148"/>
                  <a:gd name="T7" fmla="*/ 74 h 147"/>
                  <a:gd name="T8" fmla="*/ 74 w 148"/>
                  <a:gd name="T9" fmla="*/ 0 h 147"/>
                  <a:gd name="T10" fmla="*/ 73 w 148"/>
                  <a:gd name="T11" fmla="*/ 129 h 147"/>
                  <a:gd name="T12" fmla="*/ 17 w 148"/>
                  <a:gd name="T13" fmla="*/ 74 h 147"/>
                  <a:gd name="T14" fmla="*/ 73 w 148"/>
                  <a:gd name="T15" fmla="*/ 18 h 147"/>
                  <a:gd name="T16" fmla="*/ 129 w 148"/>
                  <a:gd name="T17" fmla="*/ 74 h 147"/>
                  <a:gd name="T18" fmla="*/ 73 w 148"/>
                  <a:gd name="T19" fmla="*/ 12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7">
                    <a:moveTo>
                      <a:pt x="74" y="0"/>
                    </a:moveTo>
                    <a:cubicBezTo>
                      <a:pt x="33" y="0"/>
                      <a:pt x="0" y="33"/>
                      <a:pt x="0" y="74"/>
                    </a:cubicBezTo>
                    <a:cubicBezTo>
                      <a:pt x="0" y="114"/>
                      <a:pt x="33" y="147"/>
                      <a:pt x="74" y="147"/>
                    </a:cubicBezTo>
                    <a:cubicBezTo>
                      <a:pt x="115" y="147"/>
                      <a:pt x="148" y="114"/>
                      <a:pt x="148" y="74"/>
                    </a:cubicBezTo>
                    <a:cubicBezTo>
                      <a:pt x="148" y="33"/>
                      <a:pt x="115" y="0"/>
                      <a:pt x="74" y="0"/>
                    </a:cubicBezTo>
                    <a:close/>
                    <a:moveTo>
                      <a:pt x="73" y="129"/>
                    </a:moveTo>
                    <a:cubicBezTo>
                      <a:pt x="42" y="129"/>
                      <a:pt x="17" y="104"/>
                      <a:pt x="17" y="74"/>
                    </a:cubicBezTo>
                    <a:cubicBezTo>
                      <a:pt x="17" y="43"/>
                      <a:pt x="42" y="18"/>
                      <a:pt x="73" y="18"/>
                    </a:cubicBezTo>
                    <a:cubicBezTo>
                      <a:pt x="104" y="18"/>
                      <a:pt x="129" y="43"/>
                      <a:pt x="129" y="74"/>
                    </a:cubicBezTo>
                    <a:cubicBezTo>
                      <a:pt x="129" y="104"/>
                      <a:pt x="104" y="129"/>
                      <a:pt x="73"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 name="Freeform 377"/>
              <p:cNvSpPr>
                <a:spLocks noEditPoints="1"/>
              </p:cNvSpPr>
              <p:nvPr/>
            </p:nvSpPr>
            <p:spPr bwMode="auto">
              <a:xfrm>
                <a:off x="7265379" y="3445989"/>
                <a:ext cx="281529" cy="284669"/>
              </a:xfrm>
              <a:custGeom>
                <a:avLst/>
                <a:gdLst>
                  <a:gd name="T0" fmla="*/ 0 w 417"/>
                  <a:gd name="T1" fmla="*/ 0 h 422"/>
                  <a:gd name="T2" fmla="*/ 0 w 417"/>
                  <a:gd name="T3" fmla="*/ 422 h 422"/>
                  <a:gd name="T4" fmla="*/ 417 w 417"/>
                  <a:gd name="T5" fmla="*/ 0 h 422"/>
                  <a:gd name="T6" fmla="*/ 0 w 417"/>
                  <a:gd name="T7" fmla="*/ 0 h 422"/>
                  <a:gd name="T8" fmla="*/ 288 w 417"/>
                  <a:gd name="T9" fmla="*/ 189 h 422"/>
                  <a:gd name="T10" fmla="*/ 273 w 417"/>
                  <a:gd name="T11" fmla="*/ 224 h 422"/>
                  <a:gd name="T12" fmla="*/ 286 w 417"/>
                  <a:gd name="T13" fmla="*/ 237 h 422"/>
                  <a:gd name="T14" fmla="*/ 256 w 417"/>
                  <a:gd name="T15" fmla="*/ 267 h 422"/>
                  <a:gd name="T16" fmla="*/ 243 w 417"/>
                  <a:gd name="T17" fmla="*/ 254 h 422"/>
                  <a:gd name="T18" fmla="*/ 207 w 417"/>
                  <a:gd name="T19" fmla="*/ 268 h 422"/>
                  <a:gd name="T20" fmla="*/ 207 w 417"/>
                  <a:gd name="T21" fmla="*/ 285 h 422"/>
                  <a:gd name="T22" fmla="*/ 164 w 417"/>
                  <a:gd name="T23" fmla="*/ 285 h 422"/>
                  <a:gd name="T24" fmla="*/ 164 w 417"/>
                  <a:gd name="T25" fmla="*/ 268 h 422"/>
                  <a:gd name="T26" fmla="*/ 130 w 417"/>
                  <a:gd name="T27" fmla="*/ 253 h 422"/>
                  <a:gd name="T28" fmla="*/ 116 w 417"/>
                  <a:gd name="T29" fmla="*/ 267 h 422"/>
                  <a:gd name="T30" fmla="*/ 86 w 417"/>
                  <a:gd name="T31" fmla="*/ 237 h 422"/>
                  <a:gd name="T32" fmla="*/ 100 w 417"/>
                  <a:gd name="T33" fmla="*/ 223 h 422"/>
                  <a:gd name="T34" fmla="*/ 85 w 417"/>
                  <a:gd name="T35" fmla="*/ 189 h 422"/>
                  <a:gd name="T36" fmla="*/ 65 w 417"/>
                  <a:gd name="T37" fmla="*/ 189 h 422"/>
                  <a:gd name="T38" fmla="*/ 65 w 417"/>
                  <a:gd name="T39" fmla="*/ 146 h 422"/>
                  <a:gd name="T40" fmla="*/ 85 w 417"/>
                  <a:gd name="T41" fmla="*/ 146 h 422"/>
                  <a:gd name="T42" fmla="*/ 99 w 417"/>
                  <a:gd name="T43" fmla="*/ 110 h 422"/>
                  <a:gd name="T44" fmla="*/ 85 w 417"/>
                  <a:gd name="T45" fmla="*/ 96 h 422"/>
                  <a:gd name="T46" fmla="*/ 115 w 417"/>
                  <a:gd name="T47" fmla="*/ 66 h 422"/>
                  <a:gd name="T48" fmla="*/ 130 w 417"/>
                  <a:gd name="T49" fmla="*/ 80 h 422"/>
                  <a:gd name="T50" fmla="*/ 164 w 417"/>
                  <a:gd name="T51" fmla="*/ 66 h 422"/>
                  <a:gd name="T52" fmla="*/ 164 w 417"/>
                  <a:gd name="T53" fmla="*/ 49 h 422"/>
                  <a:gd name="T54" fmla="*/ 207 w 417"/>
                  <a:gd name="T55" fmla="*/ 49 h 422"/>
                  <a:gd name="T56" fmla="*/ 207 w 417"/>
                  <a:gd name="T57" fmla="*/ 65 h 422"/>
                  <a:gd name="T58" fmla="*/ 243 w 417"/>
                  <a:gd name="T59" fmla="*/ 80 h 422"/>
                  <a:gd name="T60" fmla="*/ 257 w 417"/>
                  <a:gd name="T61" fmla="*/ 66 h 422"/>
                  <a:gd name="T62" fmla="*/ 287 w 417"/>
                  <a:gd name="T63" fmla="*/ 96 h 422"/>
                  <a:gd name="T64" fmla="*/ 274 w 417"/>
                  <a:gd name="T65" fmla="*/ 110 h 422"/>
                  <a:gd name="T66" fmla="*/ 289 w 417"/>
                  <a:gd name="T67" fmla="*/ 146 h 422"/>
                  <a:gd name="T68" fmla="*/ 307 w 417"/>
                  <a:gd name="T69" fmla="*/ 146 h 422"/>
                  <a:gd name="T70" fmla="*/ 307 w 417"/>
                  <a:gd name="T71" fmla="*/ 189 h 422"/>
                  <a:gd name="T72" fmla="*/ 288 w 417"/>
                  <a:gd name="T73" fmla="*/ 189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7" h="422">
                    <a:moveTo>
                      <a:pt x="0" y="0"/>
                    </a:moveTo>
                    <a:cubicBezTo>
                      <a:pt x="0" y="422"/>
                      <a:pt x="0" y="422"/>
                      <a:pt x="0" y="422"/>
                    </a:cubicBezTo>
                    <a:cubicBezTo>
                      <a:pt x="224" y="404"/>
                      <a:pt x="402" y="224"/>
                      <a:pt x="417" y="0"/>
                    </a:cubicBezTo>
                    <a:lnTo>
                      <a:pt x="0" y="0"/>
                    </a:lnTo>
                    <a:close/>
                    <a:moveTo>
                      <a:pt x="288" y="189"/>
                    </a:moveTo>
                    <a:cubicBezTo>
                      <a:pt x="286" y="202"/>
                      <a:pt x="280" y="213"/>
                      <a:pt x="273" y="224"/>
                    </a:cubicBezTo>
                    <a:cubicBezTo>
                      <a:pt x="286" y="237"/>
                      <a:pt x="286" y="237"/>
                      <a:pt x="286" y="237"/>
                    </a:cubicBezTo>
                    <a:cubicBezTo>
                      <a:pt x="256" y="267"/>
                      <a:pt x="256" y="267"/>
                      <a:pt x="256" y="267"/>
                    </a:cubicBezTo>
                    <a:cubicBezTo>
                      <a:pt x="243" y="254"/>
                      <a:pt x="243" y="254"/>
                      <a:pt x="243" y="254"/>
                    </a:cubicBezTo>
                    <a:cubicBezTo>
                      <a:pt x="232" y="261"/>
                      <a:pt x="220" y="266"/>
                      <a:pt x="207" y="268"/>
                    </a:cubicBezTo>
                    <a:cubicBezTo>
                      <a:pt x="207" y="285"/>
                      <a:pt x="207" y="285"/>
                      <a:pt x="207" y="285"/>
                    </a:cubicBezTo>
                    <a:cubicBezTo>
                      <a:pt x="164" y="285"/>
                      <a:pt x="164" y="285"/>
                      <a:pt x="164" y="285"/>
                    </a:cubicBezTo>
                    <a:cubicBezTo>
                      <a:pt x="164" y="268"/>
                      <a:pt x="164" y="268"/>
                      <a:pt x="164" y="268"/>
                    </a:cubicBezTo>
                    <a:cubicBezTo>
                      <a:pt x="152" y="265"/>
                      <a:pt x="140" y="260"/>
                      <a:pt x="130" y="253"/>
                    </a:cubicBezTo>
                    <a:cubicBezTo>
                      <a:pt x="116" y="267"/>
                      <a:pt x="116" y="267"/>
                      <a:pt x="116" y="267"/>
                    </a:cubicBezTo>
                    <a:cubicBezTo>
                      <a:pt x="86" y="237"/>
                      <a:pt x="86" y="237"/>
                      <a:pt x="86" y="237"/>
                    </a:cubicBezTo>
                    <a:cubicBezTo>
                      <a:pt x="100" y="223"/>
                      <a:pt x="100" y="223"/>
                      <a:pt x="100" y="223"/>
                    </a:cubicBezTo>
                    <a:cubicBezTo>
                      <a:pt x="93" y="213"/>
                      <a:pt x="88" y="201"/>
                      <a:pt x="85" y="189"/>
                    </a:cubicBezTo>
                    <a:cubicBezTo>
                      <a:pt x="65" y="189"/>
                      <a:pt x="65" y="189"/>
                      <a:pt x="65" y="189"/>
                    </a:cubicBezTo>
                    <a:cubicBezTo>
                      <a:pt x="65" y="146"/>
                      <a:pt x="65" y="146"/>
                      <a:pt x="65" y="146"/>
                    </a:cubicBezTo>
                    <a:cubicBezTo>
                      <a:pt x="85" y="146"/>
                      <a:pt x="85" y="146"/>
                      <a:pt x="85" y="146"/>
                    </a:cubicBezTo>
                    <a:cubicBezTo>
                      <a:pt x="87" y="133"/>
                      <a:pt x="92" y="121"/>
                      <a:pt x="99" y="110"/>
                    </a:cubicBezTo>
                    <a:cubicBezTo>
                      <a:pt x="85" y="96"/>
                      <a:pt x="85" y="96"/>
                      <a:pt x="85" y="96"/>
                    </a:cubicBezTo>
                    <a:cubicBezTo>
                      <a:pt x="115" y="66"/>
                      <a:pt x="115" y="66"/>
                      <a:pt x="115" y="66"/>
                    </a:cubicBezTo>
                    <a:cubicBezTo>
                      <a:pt x="130" y="80"/>
                      <a:pt x="130" y="80"/>
                      <a:pt x="130" y="80"/>
                    </a:cubicBezTo>
                    <a:cubicBezTo>
                      <a:pt x="140" y="73"/>
                      <a:pt x="152" y="68"/>
                      <a:pt x="164" y="66"/>
                    </a:cubicBezTo>
                    <a:cubicBezTo>
                      <a:pt x="164" y="49"/>
                      <a:pt x="164" y="49"/>
                      <a:pt x="164" y="49"/>
                    </a:cubicBezTo>
                    <a:cubicBezTo>
                      <a:pt x="207" y="49"/>
                      <a:pt x="207" y="49"/>
                      <a:pt x="207" y="49"/>
                    </a:cubicBezTo>
                    <a:cubicBezTo>
                      <a:pt x="207" y="65"/>
                      <a:pt x="207" y="65"/>
                      <a:pt x="207" y="65"/>
                    </a:cubicBezTo>
                    <a:cubicBezTo>
                      <a:pt x="220" y="68"/>
                      <a:pt x="232" y="73"/>
                      <a:pt x="243" y="80"/>
                    </a:cubicBezTo>
                    <a:cubicBezTo>
                      <a:pt x="257" y="66"/>
                      <a:pt x="257" y="66"/>
                      <a:pt x="257" y="66"/>
                    </a:cubicBezTo>
                    <a:cubicBezTo>
                      <a:pt x="287" y="96"/>
                      <a:pt x="287" y="96"/>
                      <a:pt x="287" y="96"/>
                    </a:cubicBezTo>
                    <a:cubicBezTo>
                      <a:pt x="274" y="110"/>
                      <a:pt x="274" y="110"/>
                      <a:pt x="274" y="110"/>
                    </a:cubicBezTo>
                    <a:cubicBezTo>
                      <a:pt x="281" y="121"/>
                      <a:pt x="286" y="133"/>
                      <a:pt x="289" y="146"/>
                    </a:cubicBezTo>
                    <a:cubicBezTo>
                      <a:pt x="307" y="146"/>
                      <a:pt x="307" y="146"/>
                      <a:pt x="307" y="146"/>
                    </a:cubicBezTo>
                    <a:cubicBezTo>
                      <a:pt x="307" y="189"/>
                      <a:pt x="307" y="189"/>
                      <a:pt x="307" y="189"/>
                    </a:cubicBezTo>
                    <a:lnTo>
                      <a:pt x="288"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2" name="Freeform 378"/>
              <p:cNvSpPr>
                <a:spLocks noEditPoints="1"/>
              </p:cNvSpPr>
              <p:nvPr/>
            </p:nvSpPr>
            <p:spPr bwMode="auto">
              <a:xfrm>
                <a:off x="6932170" y="3118777"/>
                <a:ext cx="292093" cy="286097"/>
              </a:xfrm>
              <a:custGeom>
                <a:avLst/>
                <a:gdLst>
                  <a:gd name="T0" fmla="*/ 0 w 433"/>
                  <a:gd name="T1" fmla="*/ 424 h 424"/>
                  <a:gd name="T2" fmla="*/ 433 w 433"/>
                  <a:gd name="T3" fmla="*/ 424 h 424"/>
                  <a:gd name="T4" fmla="*/ 433 w 433"/>
                  <a:gd name="T5" fmla="*/ 0 h 424"/>
                  <a:gd name="T6" fmla="*/ 0 w 433"/>
                  <a:gd name="T7" fmla="*/ 424 h 424"/>
                  <a:gd name="T8" fmla="*/ 225 w 433"/>
                  <a:gd name="T9" fmla="*/ 154 h 424"/>
                  <a:gd name="T10" fmla="*/ 272 w 433"/>
                  <a:gd name="T11" fmla="*/ 106 h 424"/>
                  <a:gd name="T12" fmla="*/ 319 w 433"/>
                  <a:gd name="T13" fmla="*/ 154 h 424"/>
                  <a:gd name="T14" fmla="*/ 325 w 433"/>
                  <a:gd name="T15" fmla="*/ 174 h 424"/>
                  <a:gd name="T16" fmla="*/ 313 w 433"/>
                  <a:gd name="T17" fmla="*/ 187 h 424"/>
                  <a:gd name="T18" fmla="*/ 273 w 433"/>
                  <a:gd name="T19" fmla="*/ 229 h 424"/>
                  <a:gd name="T20" fmla="*/ 232 w 433"/>
                  <a:gd name="T21" fmla="*/ 187 h 424"/>
                  <a:gd name="T22" fmla="*/ 219 w 433"/>
                  <a:gd name="T23" fmla="*/ 174 h 424"/>
                  <a:gd name="T24" fmla="*/ 225 w 433"/>
                  <a:gd name="T25" fmla="*/ 154 h 424"/>
                  <a:gd name="T26" fmla="*/ 184 w 433"/>
                  <a:gd name="T27" fmla="*/ 265 h 424"/>
                  <a:gd name="T28" fmla="*/ 185 w 433"/>
                  <a:gd name="T29" fmla="*/ 265 h 424"/>
                  <a:gd name="T30" fmla="*/ 224 w 433"/>
                  <a:gd name="T31" fmla="*/ 223 h 424"/>
                  <a:gd name="T32" fmla="*/ 262 w 433"/>
                  <a:gd name="T33" fmla="*/ 287 h 424"/>
                  <a:gd name="T34" fmla="*/ 266 w 433"/>
                  <a:gd name="T35" fmla="*/ 259 h 424"/>
                  <a:gd name="T36" fmla="*/ 261 w 433"/>
                  <a:gd name="T37" fmla="*/ 249 h 424"/>
                  <a:gd name="T38" fmla="*/ 272 w 433"/>
                  <a:gd name="T39" fmla="*/ 238 h 424"/>
                  <a:gd name="T40" fmla="*/ 283 w 433"/>
                  <a:gd name="T41" fmla="*/ 249 h 424"/>
                  <a:gd name="T42" fmla="*/ 278 w 433"/>
                  <a:gd name="T43" fmla="*/ 259 h 424"/>
                  <a:gd name="T44" fmla="*/ 282 w 433"/>
                  <a:gd name="T45" fmla="*/ 287 h 424"/>
                  <a:gd name="T46" fmla="*/ 320 w 433"/>
                  <a:gd name="T47" fmla="*/ 223 h 424"/>
                  <a:gd name="T48" fmla="*/ 360 w 433"/>
                  <a:gd name="T49" fmla="*/ 265 h 424"/>
                  <a:gd name="T50" fmla="*/ 360 w 433"/>
                  <a:gd name="T51" fmla="*/ 358 h 424"/>
                  <a:gd name="T52" fmla="*/ 360 w 433"/>
                  <a:gd name="T53" fmla="*/ 358 h 424"/>
                  <a:gd name="T54" fmla="*/ 272 w 433"/>
                  <a:gd name="T55" fmla="*/ 372 h 424"/>
                  <a:gd name="T56" fmla="*/ 184 w 433"/>
                  <a:gd name="T57" fmla="*/ 358 h 424"/>
                  <a:gd name="T58" fmla="*/ 184 w 433"/>
                  <a:gd name="T59" fmla="*/ 358 h 424"/>
                  <a:gd name="T60" fmla="*/ 184 w 433"/>
                  <a:gd name="T61" fmla="*/ 26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3" h="424">
                    <a:moveTo>
                      <a:pt x="0" y="424"/>
                    </a:moveTo>
                    <a:cubicBezTo>
                      <a:pt x="433" y="424"/>
                      <a:pt x="433" y="424"/>
                      <a:pt x="433" y="424"/>
                    </a:cubicBezTo>
                    <a:cubicBezTo>
                      <a:pt x="433" y="0"/>
                      <a:pt x="433" y="0"/>
                      <a:pt x="433" y="0"/>
                    </a:cubicBezTo>
                    <a:cubicBezTo>
                      <a:pt x="201" y="11"/>
                      <a:pt x="15" y="194"/>
                      <a:pt x="0" y="424"/>
                    </a:cubicBezTo>
                    <a:close/>
                    <a:moveTo>
                      <a:pt x="225" y="154"/>
                    </a:moveTo>
                    <a:cubicBezTo>
                      <a:pt x="227" y="127"/>
                      <a:pt x="247" y="106"/>
                      <a:pt x="272" y="106"/>
                    </a:cubicBezTo>
                    <a:cubicBezTo>
                      <a:pt x="297" y="106"/>
                      <a:pt x="317" y="127"/>
                      <a:pt x="319" y="154"/>
                    </a:cubicBezTo>
                    <a:cubicBezTo>
                      <a:pt x="325" y="156"/>
                      <a:pt x="328" y="165"/>
                      <a:pt x="325" y="174"/>
                    </a:cubicBezTo>
                    <a:cubicBezTo>
                      <a:pt x="323" y="182"/>
                      <a:pt x="318" y="187"/>
                      <a:pt x="313" y="187"/>
                    </a:cubicBezTo>
                    <a:cubicBezTo>
                      <a:pt x="305" y="209"/>
                      <a:pt x="291" y="229"/>
                      <a:pt x="273" y="229"/>
                    </a:cubicBezTo>
                    <a:cubicBezTo>
                      <a:pt x="256" y="229"/>
                      <a:pt x="240" y="209"/>
                      <a:pt x="232" y="187"/>
                    </a:cubicBezTo>
                    <a:cubicBezTo>
                      <a:pt x="226" y="187"/>
                      <a:pt x="221" y="182"/>
                      <a:pt x="219" y="174"/>
                    </a:cubicBezTo>
                    <a:cubicBezTo>
                      <a:pt x="216" y="165"/>
                      <a:pt x="219" y="156"/>
                      <a:pt x="225" y="154"/>
                    </a:cubicBezTo>
                    <a:close/>
                    <a:moveTo>
                      <a:pt x="184" y="265"/>
                    </a:moveTo>
                    <a:cubicBezTo>
                      <a:pt x="185" y="265"/>
                      <a:pt x="185" y="265"/>
                      <a:pt x="185" y="265"/>
                    </a:cubicBezTo>
                    <a:cubicBezTo>
                      <a:pt x="188" y="248"/>
                      <a:pt x="203" y="233"/>
                      <a:pt x="224" y="223"/>
                    </a:cubicBezTo>
                    <a:cubicBezTo>
                      <a:pt x="262" y="287"/>
                      <a:pt x="262" y="287"/>
                      <a:pt x="262" y="287"/>
                    </a:cubicBezTo>
                    <a:cubicBezTo>
                      <a:pt x="266" y="259"/>
                      <a:pt x="266" y="259"/>
                      <a:pt x="266" y="259"/>
                    </a:cubicBezTo>
                    <a:cubicBezTo>
                      <a:pt x="263" y="257"/>
                      <a:pt x="261" y="253"/>
                      <a:pt x="261" y="249"/>
                    </a:cubicBezTo>
                    <a:cubicBezTo>
                      <a:pt x="261" y="243"/>
                      <a:pt x="266" y="238"/>
                      <a:pt x="272" y="238"/>
                    </a:cubicBezTo>
                    <a:cubicBezTo>
                      <a:pt x="278" y="238"/>
                      <a:pt x="283" y="243"/>
                      <a:pt x="283" y="249"/>
                    </a:cubicBezTo>
                    <a:cubicBezTo>
                      <a:pt x="283" y="253"/>
                      <a:pt x="281" y="257"/>
                      <a:pt x="278" y="259"/>
                    </a:cubicBezTo>
                    <a:cubicBezTo>
                      <a:pt x="282" y="287"/>
                      <a:pt x="282" y="287"/>
                      <a:pt x="282" y="287"/>
                    </a:cubicBezTo>
                    <a:cubicBezTo>
                      <a:pt x="320" y="223"/>
                      <a:pt x="320" y="223"/>
                      <a:pt x="320" y="223"/>
                    </a:cubicBezTo>
                    <a:cubicBezTo>
                      <a:pt x="341" y="233"/>
                      <a:pt x="356" y="248"/>
                      <a:pt x="360" y="265"/>
                    </a:cubicBezTo>
                    <a:cubicBezTo>
                      <a:pt x="360" y="358"/>
                      <a:pt x="360" y="358"/>
                      <a:pt x="360" y="358"/>
                    </a:cubicBezTo>
                    <a:cubicBezTo>
                      <a:pt x="360" y="358"/>
                      <a:pt x="360" y="358"/>
                      <a:pt x="360" y="358"/>
                    </a:cubicBezTo>
                    <a:cubicBezTo>
                      <a:pt x="356" y="366"/>
                      <a:pt x="318" y="372"/>
                      <a:pt x="272" y="372"/>
                    </a:cubicBezTo>
                    <a:cubicBezTo>
                      <a:pt x="226" y="372"/>
                      <a:pt x="188" y="366"/>
                      <a:pt x="184" y="358"/>
                    </a:cubicBezTo>
                    <a:cubicBezTo>
                      <a:pt x="184" y="358"/>
                      <a:pt x="184" y="358"/>
                      <a:pt x="184" y="358"/>
                    </a:cubicBezTo>
                    <a:lnTo>
                      <a:pt x="184"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3" name="Freeform 379"/>
              <p:cNvSpPr>
                <a:spLocks noEditPoints="1"/>
              </p:cNvSpPr>
              <p:nvPr/>
            </p:nvSpPr>
            <p:spPr bwMode="auto">
              <a:xfrm>
                <a:off x="6932170" y="3445989"/>
                <a:ext cx="292093" cy="285240"/>
              </a:xfrm>
              <a:custGeom>
                <a:avLst/>
                <a:gdLst>
                  <a:gd name="T0" fmla="*/ 433 w 433"/>
                  <a:gd name="T1" fmla="*/ 423 h 423"/>
                  <a:gd name="T2" fmla="*/ 433 w 433"/>
                  <a:gd name="T3" fmla="*/ 0 h 423"/>
                  <a:gd name="T4" fmla="*/ 0 w 433"/>
                  <a:gd name="T5" fmla="*/ 0 h 423"/>
                  <a:gd name="T6" fmla="*/ 433 w 433"/>
                  <a:gd name="T7" fmla="*/ 423 h 423"/>
                  <a:gd name="T8" fmla="*/ 266 w 433"/>
                  <a:gd name="T9" fmla="*/ 58 h 423"/>
                  <a:gd name="T10" fmla="*/ 387 w 433"/>
                  <a:gd name="T11" fmla="*/ 180 h 423"/>
                  <a:gd name="T12" fmla="*/ 266 w 433"/>
                  <a:gd name="T13" fmla="*/ 302 h 423"/>
                  <a:gd name="T14" fmla="*/ 144 w 433"/>
                  <a:gd name="T15" fmla="*/ 180 h 423"/>
                  <a:gd name="T16" fmla="*/ 266 w 433"/>
                  <a:gd name="T17" fmla="*/ 58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23">
                    <a:moveTo>
                      <a:pt x="433" y="423"/>
                    </a:moveTo>
                    <a:cubicBezTo>
                      <a:pt x="433" y="0"/>
                      <a:pt x="433" y="0"/>
                      <a:pt x="433" y="0"/>
                    </a:cubicBezTo>
                    <a:cubicBezTo>
                      <a:pt x="0" y="0"/>
                      <a:pt x="0" y="0"/>
                      <a:pt x="0" y="0"/>
                    </a:cubicBezTo>
                    <a:cubicBezTo>
                      <a:pt x="15" y="229"/>
                      <a:pt x="201" y="412"/>
                      <a:pt x="433" y="423"/>
                    </a:cubicBezTo>
                    <a:close/>
                    <a:moveTo>
                      <a:pt x="266" y="58"/>
                    </a:moveTo>
                    <a:cubicBezTo>
                      <a:pt x="332" y="58"/>
                      <a:pt x="387" y="112"/>
                      <a:pt x="387" y="180"/>
                    </a:cubicBezTo>
                    <a:cubicBezTo>
                      <a:pt x="387" y="247"/>
                      <a:pt x="332" y="302"/>
                      <a:pt x="266" y="302"/>
                    </a:cubicBezTo>
                    <a:cubicBezTo>
                      <a:pt x="199" y="302"/>
                      <a:pt x="144" y="247"/>
                      <a:pt x="144" y="180"/>
                    </a:cubicBezTo>
                    <a:cubicBezTo>
                      <a:pt x="144" y="112"/>
                      <a:pt x="199" y="58"/>
                      <a:pt x="266"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4" name="Freeform 380"/>
              <p:cNvSpPr>
                <a:spLocks noEditPoints="1"/>
              </p:cNvSpPr>
              <p:nvPr/>
            </p:nvSpPr>
            <p:spPr bwMode="auto">
              <a:xfrm>
                <a:off x="7049521" y="3504522"/>
                <a:ext cx="124204" cy="125631"/>
              </a:xfrm>
              <a:custGeom>
                <a:avLst/>
                <a:gdLst>
                  <a:gd name="T0" fmla="*/ 92 w 184"/>
                  <a:gd name="T1" fmla="*/ 186 h 186"/>
                  <a:gd name="T2" fmla="*/ 184 w 184"/>
                  <a:gd name="T3" fmla="*/ 93 h 186"/>
                  <a:gd name="T4" fmla="*/ 92 w 184"/>
                  <a:gd name="T5" fmla="*/ 0 h 186"/>
                  <a:gd name="T6" fmla="*/ 0 w 184"/>
                  <a:gd name="T7" fmla="*/ 93 h 186"/>
                  <a:gd name="T8" fmla="*/ 92 w 184"/>
                  <a:gd name="T9" fmla="*/ 186 h 186"/>
                  <a:gd name="T10" fmla="*/ 84 w 184"/>
                  <a:gd name="T11" fmla="*/ 101 h 186"/>
                  <a:gd name="T12" fmla="*/ 54 w 184"/>
                  <a:gd name="T13" fmla="*/ 71 h 186"/>
                  <a:gd name="T14" fmla="*/ 82 w 184"/>
                  <a:gd name="T15" fmla="*/ 42 h 186"/>
                  <a:gd name="T16" fmla="*/ 82 w 184"/>
                  <a:gd name="T17" fmla="*/ 26 h 186"/>
                  <a:gd name="T18" fmla="*/ 98 w 184"/>
                  <a:gd name="T19" fmla="*/ 26 h 186"/>
                  <a:gd name="T20" fmla="*/ 98 w 184"/>
                  <a:gd name="T21" fmla="*/ 41 h 186"/>
                  <a:gd name="T22" fmla="*/ 122 w 184"/>
                  <a:gd name="T23" fmla="*/ 46 h 186"/>
                  <a:gd name="T24" fmla="*/ 117 w 184"/>
                  <a:gd name="T25" fmla="*/ 65 h 186"/>
                  <a:gd name="T26" fmla="*/ 93 w 184"/>
                  <a:gd name="T27" fmla="*/ 59 h 186"/>
                  <a:gd name="T28" fmla="*/ 79 w 184"/>
                  <a:gd name="T29" fmla="*/ 68 h 186"/>
                  <a:gd name="T30" fmla="*/ 99 w 184"/>
                  <a:gd name="T31" fmla="*/ 82 h 186"/>
                  <a:gd name="T32" fmla="*/ 126 w 184"/>
                  <a:gd name="T33" fmla="*/ 113 h 186"/>
                  <a:gd name="T34" fmla="*/ 97 w 184"/>
                  <a:gd name="T35" fmla="*/ 143 h 186"/>
                  <a:gd name="T36" fmla="*/ 97 w 184"/>
                  <a:gd name="T37" fmla="*/ 159 h 186"/>
                  <a:gd name="T38" fmla="*/ 81 w 184"/>
                  <a:gd name="T39" fmla="*/ 159 h 186"/>
                  <a:gd name="T40" fmla="*/ 81 w 184"/>
                  <a:gd name="T41" fmla="*/ 144 h 186"/>
                  <a:gd name="T42" fmla="*/ 53 w 184"/>
                  <a:gd name="T43" fmla="*/ 137 h 186"/>
                  <a:gd name="T44" fmla="*/ 58 w 184"/>
                  <a:gd name="T45" fmla="*/ 118 h 186"/>
                  <a:gd name="T46" fmla="*/ 85 w 184"/>
                  <a:gd name="T47" fmla="*/ 125 h 186"/>
                  <a:gd name="T48" fmla="*/ 101 w 184"/>
                  <a:gd name="T49" fmla="*/ 115 h 186"/>
                  <a:gd name="T50" fmla="*/ 84 w 184"/>
                  <a:gd name="T51" fmla="*/ 10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86">
                    <a:moveTo>
                      <a:pt x="92" y="186"/>
                    </a:moveTo>
                    <a:cubicBezTo>
                      <a:pt x="142" y="186"/>
                      <a:pt x="184" y="144"/>
                      <a:pt x="184" y="93"/>
                    </a:cubicBezTo>
                    <a:cubicBezTo>
                      <a:pt x="184" y="42"/>
                      <a:pt x="142" y="0"/>
                      <a:pt x="92" y="0"/>
                    </a:cubicBezTo>
                    <a:cubicBezTo>
                      <a:pt x="41" y="0"/>
                      <a:pt x="0" y="42"/>
                      <a:pt x="0" y="93"/>
                    </a:cubicBezTo>
                    <a:cubicBezTo>
                      <a:pt x="0" y="144"/>
                      <a:pt x="41" y="186"/>
                      <a:pt x="92" y="186"/>
                    </a:cubicBezTo>
                    <a:close/>
                    <a:moveTo>
                      <a:pt x="84" y="101"/>
                    </a:moveTo>
                    <a:cubicBezTo>
                      <a:pt x="66" y="95"/>
                      <a:pt x="54" y="87"/>
                      <a:pt x="54" y="71"/>
                    </a:cubicBezTo>
                    <a:cubicBezTo>
                      <a:pt x="54" y="56"/>
                      <a:pt x="65" y="45"/>
                      <a:pt x="82" y="42"/>
                    </a:cubicBezTo>
                    <a:cubicBezTo>
                      <a:pt x="82" y="26"/>
                      <a:pt x="82" y="26"/>
                      <a:pt x="82" y="26"/>
                    </a:cubicBezTo>
                    <a:cubicBezTo>
                      <a:pt x="98" y="26"/>
                      <a:pt x="98" y="26"/>
                      <a:pt x="98" y="26"/>
                    </a:cubicBezTo>
                    <a:cubicBezTo>
                      <a:pt x="98" y="41"/>
                      <a:pt x="98" y="41"/>
                      <a:pt x="98" y="41"/>
                    </a:cubicBezTo>
                    <a:cubicBezTo>
                      <a:pt x="109" y="41"/>
                      <a:pt x="116" y="43"/>
                      <a:pt x="122" y="46"/>
                    </a:cubicBezTo>
                    <a:cubicBezTo>
                      <a:pt x="117" y="65"/>
                      <a:pt x="117" y="65"/>
                      <a:pt x="117" y="65"/>
                    </a:cubicBezTo>
                    <a:cubicBezTo>
                      <a:pt x="113" y="63"/>
                      <a:pt x="105" y="59"/>
                      <a:pt x="93" y="59"/>
                    </a:cubicBezTo>
                    <a:cubicBezTo>
                      <a:pt x="83" y="59"/>
                      <a:pt x="79" y="64"/>
                      <a:pt x="79" y="68"/>
                    </a:cubicBezTo>
                    <a:cubicBezTo>
                      <a:pt x="79" y="73"/>
                      <a:pt x="85" y="77"/>
                      <a:pt x="99" y="82"/>
                    </a:cubicBezTo>
                    <a:cubicBezTo>
                      <a:pt x="119" y="89"/>
                      <a:pt x="126" y="98"/>
                      <a:pt x="126" y="113"/>
                    </a:cubicBezTo>
                    <a:cubicBezTo>
                      <a:pt x="126" y="127"/>
                      <a:pt x="116" y="139"/>
                      <a:pt x="97" y="143"/>
                    </a:cubicBezTo>
                    <a:cubicBezTo>
                      <a:pt x="97" y="159"/>
                      <a:pt x="97" y="159"/>
                      <a:pt x="97" y="159"/>
                    </a:cubicBezTo>
                    <a:cubicBezTo>
                      <a:pt x="81" y="159"/>
                      <a:pt x="81" y="159"/>
                      <a:pt x="81" y="159"/>
                    </a:cubicBezTo>
                    <a:cubicBezTo>
                      <a:pt x="81" y="144"/>
                      <a:pt x="81" y="144"/>
                      <a:pt x="81" y="144"/>
                    </a:cubicBezTo>
                    <a:cubicBezTo>
                      <a:pt x="70" y="143"/>
                      <a:pt x="60" y="140"/>
                      <a:pt x="53" y="137"/>
                    </a:cubicBezTo>
                    <a:cubicBezTo>
                      <a:pt x="58" y="118"/>
                      <a:pt x="58" y="118"/>
                      <a:pt x="58" y="118"/>
                    </a:cubicBezTo>
                    <a:cubicBezTo>
                      <a:pt x="65" y="122"/>
                      <a:pt x="75" y="125"/>
                      <a:pt x="85" y="125"/>
                    </a:cubicBezTo>
                    <a:cubicBezTo>
                      <a:pt x="95" y="125"/>
                      <a:pt x="101" y="121"/>
                      <a:pt x="101" y="115"/>
                    </a:cubicBezTo>
                    <a:cubicBezTo>
                      <a:pt x="101" y="109"/>
                      <a:pt x="96" y="105"/>
                      <a:pt x="84"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5" name="Freeform 381"/>
              <p:cNvSpPr>
                <a:spLocks noEditPoints="1"/>
              </p:cNvSpPr>
              <p:nvPr/>
            </p:nvSpPr>
            <p:spPr bwMode="auto">
              <a:xfrm>
                <a:off x="7313918" y="3182735"/>
                <a:ext cx="120206" cy="150472"/>
              </a:xfrm>
              <a:custGeom>
                <a:avLst/>
                <a:gdLst>
                  <a:gd name="T0" fmla="*/ 89 w 178"/>
                  <a:gd name="T1" fmla="*/ 0 h 223"/>
                  <a:gd name="T2" fmla="*/ 0 w 178"/>
                  <a:gd name="T3" fmla="*/ 89 h 223"/>
                  <a:gd name="T4" fmla="*/ 42 w 178"/>
                  <a:gd name="T5" fmla="*/ 182 h 223"/>
                  <a:gd name="T6" fmla="*/ 40 w 178"/>
                  <a:gd name="T7" fmla="*/ 223 h 223"/>
                  <a:gd name="T8" fmla="*/ 48 w 178"/>
                  <a:gd name="T9" fmla="*/ 221 h 223"/>
                  <a:gd name="T10" fmla="*/ 134 w 178"/>
                  <a:gd name="T11" fmla="*/ 221 h 223"/>
                  <a:gd name="T12" fmla="*/ 140 w 178"/>
                  <a:gd name="T13" fmla="*/ 222 h 223"/>
                  <a:gd name="T14" fmla="*/ 138 w 178"/>
                  <a:gd name="T15" fmla="*/ 180 h 223"/>
                  <a:gd name="T16" fmla="*/ 178 w 178"/>
                  <a:gd name="T17" fmla="*/ 89 h 223"/>
                  <a:gd name="T18" fmla="*/ 89 w 178"/>
                  <a:gd name="T19" fmla="*/ 0 h 223"/>
                  <a:gd name="T20" fmla="*/ 125 w 178"/>
                  <a:gd name="T21" fmla="*/ 167 h 223"/>
                  <a:gd name="T22" fmla="*/ 118 w 178"/>
                  <a:gd name="T23" fmla="*/ 173 h 223"/>
                  <a:gd name="T24" fmla="*/ 120 w 178"/>
                  <a:gd name="T25" fmla="*/ 205 h 223"/>
                  <a:gd name="T26" fmla="*/ 60 w 178"/>
                  <a:gd name="T27" fmla="*/ 205 h 223"/>
                  <a:gd name="T28" fmla="*/ 61 w 178"/>
                  <a:gd name="T29" fmla="*/ 174 h 223"/>
                  <a:gd name="T30" fmla="*/ 55 w 178"/>
                  <a:gd name="T31" fmla="*/ 168 h 223"/>
                  <a:gd name="T32" fmla="*/ 18 w 178"/>
                  <a:gd name="T33" fmla="*/ 89 h 223"/>
                  <a:gd name="T34" fmla="*/ 89 w 178"/>
                  <a:gd name="T35" fmla="*/ 19 h 223"/>
                  <a:gd name="T36" fmla="*/ 159 w 178"/>
                  <a:gd name="T37" fmla="*/ 89 h 223"/>
                  <a:gd name="T38" fmla="*/ 125 w 178"/>
                  <a:gd name="T39" fmla="*/ 16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23">
                    <a:moveTo>
                      <a:pt x="89" y="0"/>
                    </a:moveTo>
                    <a:cubicBezTo>
                      <a:pt x="40" y="0"/>
                      <a:pt x="0" y="40"/>
                      <a:pt x="0" y="89"/>
                    </a:cubicBezTo>
                    <a:cubicBezTo>
                      <a:pt x="0" y="122"/>
                      <a:pt x="17" y="160"/>
                      <a:pt x="42" y="182"/>
                    </a:cubicBezTo>
                    <a:cubicBezTo>
                      <a:pt x="40" y="223"/>
                      <a:pt x="40" y="223"/>
                      <a:pt x="40" y="223"/>
                    </a:cubicBezTo>
                    <a:cubicBezTo>
                      <a:pt x="42" y="221"/>
                      <a:pt x="45" y="221"/>
                      <a:pt x="48" y="221"/>
                    </a:cubicBezTo>
                    <a:cubicBezTo>
                      <a:pt x="134" y="221"/>
                      <a:pt x="134" y="221"/>
                      <a:pt x="134" y="221"/>
                    </a:cubicBezTo>
                    <a:cubicBezTo>
                      <a:pt x="136" y="221"/>
                      <a:pt x="138" y="221"/>
                      <a:pt x="140" y="222"/>
                    </a:cubicBezTo>
                    <a:cubicBezTo>
                      <a:pt x="138" y="180"/>
                      <a:pt x="138" y="180"/>
                      <a:pt x="138" y="180"/>
                    </a:cubicBezTo>
                    <a:cubicBezTo>
                      <a:pt x="162" y="158"/>
                      <a:pt x="178" y="121"/>
                      <a:pt x="178" y="89"/>
                    </a:cubicBezTo>
                    <a:cubicBezTo>
                      <a:pt x="178" y="40"/>
                      <a:pt x="138" y="0"/>
                      <a:pt x="89" y="0"/>
                    </a:cubicBezTo>
                    <a:close/>
                    <a:moveTo>
                      <a:pt x="125" y="167"/>
                    </a:moveTo>
                    <a:cubicBezTo>
                      <a:pt x="118" y="173"/>
                      <a:pt x="118" y="173"/>
                      <a:pt x="118" y="173"/>
                    </a:cubicBezTo>
                    <a:cubicBezTo>
                      <a:pt x="120" y="205"/>
                      <a:pt x="120" y="205"/>
                      <a:pt x="120" y="205"/>
                    </a:cubicBezTo>
                    <a:cubicBezTo>
                      <a:pt x="60" y="205"/>
                      <a:pt x="60" y="205"/>
                      <a:pt x="60" y="205"/>
                    </a:cubicBezTo>
                    <a:cubicBezTo>
                      <a:pt x="61" y="174"/>
                      <a:pt x="61" y="174"/>
                      <a:pt x="61" y="174"/>
                    </a:cubicBezTo>
                    <a:cubicBezTo>
                      <a:pt x="55" y="168"/>
                      <a:pt x="55" y="168"/>
                      <a:pt x="55" y="168"/>
                    </a:cubicBezTo>
                    <a:cubicBezTo>
                      <a:pt x="33" y="149"/>
                      <a:pt x="18" y="117"/>
                      <a:pt x="18" y="89"/>
                    </a:cubicBezTo>
                    <a:cubicBezTo>
                      <a:pt x="18" y="50"/>
                      <a:pt x="50" y="19"/>
                      <a:pt x="89" y="19"/>
                    </a:cubicBezTo>
                    <a:cubicBezTo>
                      <a:pt x="128" y="19"/>
                      <a:pt x="159" y="50"/>
                      <a:pt x="159" y="89"/>
                    </a:cubicBezTo>
                    <a:cubicBezTo>
                      <a:pt x="159" y="116"/>
                      <a:pt x="145" y="148"/>
                      <a:pt x="125"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6" name="Freeform 382"/>
              <p:cNvSpPr>
                <a:spLocks/>
              </p:cNvSpPr>
              <p:nvPr/>
            </p:nvSpPr>
            <p:spPr bwMode="auto">
              <a:xfrm>
                <a:off x="7338188" y="3335205"/>
                <a:ext cx="73666" cy="14847"/>
              </a:xfrm>
              <a:custGeom>
                <a:avLst/>
                <a:gdLst>
                  <a:gd name="T0" fmla="*/ 98 w 109"/>
                  <a:gd name="T1" fmla="*/ 0 h 22"/>
                  <a:gd name="T2" fmla="*/ 12 w 109"/>
                  <a:gd name="T3" fmla="*/ 0 h 22"/>
                  <a:gd name="T4" fmla="*/ 0 w 109"/>
                  <a:gd name="T5" fmla="*/ 11 h 22"/>
                  <a:gd name="T6" fmla="*/ 12 w 109"/>
                  <a:gd name="T7" fmla="*/ 22 h 22"/>
                  <a:gd name="T8" fmla="*/ 98 w 109"/>
                  <a:gd name="T9" fmla="*/ 22 h 22"/>
                  <a:gd name="T10" fmla="*/ 109 w 109"/>
                  <a:gd name="T11" fmla="*/ 11 h 22"/>
                  <a:gd name="T12" fmla="*/ 98 w 10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9" h="22">
                    <a:moveTo>
                      <a:pt x="98" y="0"/>
                    </a:moveTo>
                    <a:cubicBezTo>
                      <a:pt x="12" y="0"/>
                      <a:pt x="12" y="0"/>
                      <a:pt x="12" y="0"/>
                    </a:cubicBezTo>
                    <a:cubicBezTo>
                      <a:pt x="5" y="0"/>
                      <a:pt x="0" y="5"/>
                      <a:pt x="0" y="11"/>
                    </a:cubicBezTo>
                    <a:cubicBezTo>
                      <a:pt x="0" y="17"/>
                      <a:pt x="5" y="22"/>
                      <a:pt x="12" y="22"/>
                    </a:cubicBezTo>
                    <a:cubicBezTo>
                      <a:pt x="98" y="22"/>
                      <a:pt x="98" y="22"/>
                      <a:pt x="98" y="22"/>
                    </a:cubicBezTo>
                    <a:cubicBezTo>
                      <a:pt x="104" y="22"/>
                      <a:pt x="109" y="17"/>
                      <a:pt x="109" y="11"/>
                    </a:cubicBezTo>
                    <a:cubicBezTo>
                      <a:pt x="109" y="5"/>
                      <a:pt x="10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7" name="Freeform 383"/>
              <p:cNvSpPr>
                <a:spLocks/>
              </p:cNvSpPr>
              <p:nvPr/>
            </p:nvSpPr>
            <p:spPr bwMode="auto">
              <a:xfrm>
                <a:off x="7341043" y="3352908"/>
                <a:ext cx="67384" cy="14847"/>
              </a:xfrm>
              <a:custGeom>
                <a:avLst/>
                <a:gdLst>
                  <a:gd name="T0" fmla="*/ 90 w 100"/>
                  <a:gd name="T1" fmla="*/ 0 h 22"/>
                  <a:gd name="T2" fmla="*/ 10 w 100"/>
                  <a:gd name="T3" fmla="*/ 0 h 22"/>
                  <a:gd name="T4" fmla="*/ 0 w 100"/>
                  <a:gd name="T5" fmla="*/ 11 h 22"/>
                  <a:gd name="T6" fmla="*/ 10 w 100"/>
                  <a:gd name="T7" fmla="*/ 22 h 22"/>
                  <a:gd name="T8" fmla="*/ 90 w 100"/>
                  <a:gd name="T9" fmla="*/ 22 h 22"/>
                  <a:gd name="T10" fmla="*/ 100 w 100"/>
                  <a:gd name="T11" fmla="*/ 11 h 22"/>
                  <a:gd name="T12" fmla="*/ 90 w 10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0" h="22">
                    <a:moveTo>
                      <a:pt x="90" y="0"/>
                    </a:moveTo>
                    <a:cubicBezTo>
                      <a:pt x="10" y="0"/>
                      <a:pt x="10" y="0"/>
                      <a:pt x="10" y="0"/>
                    </a:cubicBezTo>
                    <a:cubicBezTo>
                      <a:pt x="5" y="0"/>
                      <a:pt x="0" y="5"/>
                      <a:pt x="0" y="11"/>
                    </a:cubicBezTo>
                    <a:cubicBezTo>
                      <a:pt x="0" y="17"/>
                      <a:pt x="5" y="22"/>
                      <a:pt x="10" y="22"/>
                    </a:cubicBezTo>
                    <a:cubicBezTo>
                      <a:pt x="90" y="22"/>
                      <a:pt x="90" y="22"/>
                      <a:pt x="90" y="22"/>
                    </a:cubicBezTo>
                    <a:cubicBezTo>
                      <a:pt x="95" y="22"/>
                      <a:pt x="100" y="17"/>
                      <a:pt x="100" y="11"/>
                    </a:cubicBezTo>
                    <a:cubicBezTo>
                      <a:pt x="100" y="5"/>
                      <a:pt x="95" y="0"/>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8" name="Freeform 384"/>
              <p:cNvSpPr>
                <a:spLocks/>
              </p:cNvSpPr>
              <p:nvPr/>
            </p:nvSpPr>
            <p:spPr bwMode="auto">
              <a:xfrm>
                <a:off x="7347039" y="3370325"/>
                <a:ext cx="55392" cy="15418"/>
              </a:xfrm>
              <a:custGeom>
                <a:avLst/>
                <a:gdLst>
                  <a:gd name="T0" fmla="*/ 74 w 82"/>
                  <a:gd name="T1" fmla="*/ 0 h 23"/>
                  <a:gd name="T2" fmla="*/ 9 w 82"/>
                  <a:gd name="T3" fmla="*/ 0 h 23"/>
                  <a:gd name="T4" fmla="*/ 0 w 82"/>
                  <a:gd name="T5" fmla="*/ 12 h 23"/>
                  <a:gd name="T6" fmla="*/ 9 w 82"/>
                  <a:gd name="T7" fmla="*/ 23 h 23"/>
                  <a:gd name="T8" fmla="*/ 74 w 82"/>
                  <a:gd name="T9" fmla="*/ 23 h 23"/>
                  <a:gd name="T10" fmla="*/ 82 w 82"/>
                  <a:gd name="T11" fmla="*/ 12 h 23"/>
                  <a:gd name="T12" fmla="*/ 74 w 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2" h="23">
                    <a:moveTo>
                      <a:pt x="74" y="0"/>
                    </a:moveTo>
                    <a:cubicBezTo>
                      <a:pt x="9" y="0"/>
                      <a:pt x="9" y="0"/>
                      <a:pt x="9" y="0"/>
                    </a:cubicBezTo>
                    <a:cubicBezTo>
                      <a:pt x="4" y="0"/>
                      <a:pt x="0" y="5"/>
                      <a:pt x="0" y="12"/>
                    </a:cubicBezTo>
                    <a:cubicBezTo>
                      <a:pt x="0" y="18"/>
                      <a:pt x="4" y="23"/>
                      <a:pt x="9" y="23"/>
                    </a:cubicBezTo>
                    <a:cubicBezTo>
                      <a:pt x="74" y="23"/>
                      <a:pt x="74" y="23"/>
                      <a:pt x="74" y="23"/>
                    </a:cubicBezTo>
                    <a:cubicBezTo>
                      <a:pt x="79" y="23"/>
                      <a:pt x="82" y="18"/>
                      <a:pt x="82" y="12"/>
                    </a:cubicBezTo>
                    <a:cubicBezTo>
                      <a:pt x="82" y="5"/>
                      <a:pt x="79" y="0"/>
                      <a:pt x="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9" name="Freeform 385"/>
              <p:cNvSpPr>
                <a:spLocks/>
              </p:cNvSpPr>
              <p:nvPr/>
            </p:nvSpPr>
            <p:spPr bwMode="auto">
              <a:xfrm>
                <a:off x="7347039" y="3209003"/>
                <a:ext cx="64243" cy="60817"/>
              </a:xfrm>
              <a:custGeom>
                <a:avLst/>
                <a:gdLst>
                  <a:gd name="T0" fmla="*/ 42 w 95"/>
                  <a:gd name="T1" fmla="*/ 0 h 90"/>
                  <a:gd name="T2" fmla="*/ 0 w 95"/>
                  <a:gd name="T3" fmla="*/ 21 h 90"/>
                  <a:gd name="T4" fmla="*/ 35 w 95"/>
                  <a:gd name="T5" fmla="*/ 8 h 90"/>
                  <a:gd name="T6" fmla="*/ 87 w 95"/>
                  <a:gd name="T7" fmla="*/ 60 h 90"/>
                  <a:gd name="T8" fmla="*/ 77 w 95"/>
                  <a:gd name="T9" fmla="*/ 90 h 90"/>
                  <a:gd name="T10" fmla="*/ 95 w 95"/>
                  <a:gd name="T11" fmla="*/ 51 h 90"/>
                  <a:gd name="T12" fmla="*/ 42 w 95"/>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95" h="90">
                    <a:moveTo>
                      <a:pt x="42" y="0"/>
                    </a:moveTo>
                    <a:cubicBezTo>
                      <a:pt x="25" y="0"/>
                      <a:pt x="9" y="8"/>
                      <a:pt x="0" y="21"/>
                    </a:cubicBezTo>
                    <a:cubicBezTo>
                      <a:pt x="9" y="13"/>
                      <a:pt x="21" y="8"/>
                      <a:pt x="35" y="8"/>
                    </a:cubicBezTo>
                    <a:cubicBezTo>
                      <a:pt x="64" y="8"/>
                      <a:pt x="87" y="31"/>
                      <a:pt x="87" y="60"/>
                    </a:cubicBezTo>
                    <a:cubicBezTo>
                      <a:pt x="87" y="71"/>
                      <a:pt x="84" y="81"/>
                      <a:pt x="77" y="90"/>
                    </a:cubicBezTo>
                    <a:cubicBezTo>
                      <a:pt x="88" y="80"/>
                      <a:pt x="95" y="67"/>
                      <a:pt x="95" y="51"/>
                    </a:cubicBezTo>
                    <a:cubicBezTo>
                      <a:pt x="95" y="23"/>
                      <a:pt x="71"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631680"/>
            <a:ext cx="6629399" cy="5594641"/>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5576405"/>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1508286"/>
            <a:ext cx="1500411"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域名系统</a:t>
            </a:r>
            <a:r>
              <a:rPr lang="en-US" altLang="zh-CN" dirty="0"/>
              <a:t>DNS</a:t>
            </a:r>
          </a:p>
        </p:txBody>
      </p:sp>
      <p:sp>
        <p:nvSpPr>
          <p:cNvPr id="18" name="TextBox 1"/>
          <p:cNvSpPr txBox="1"/>
          <p:nvPr/>
        </p:nvSpPr>
        <p:spPr>
          <a:xfrm>
            <a:off x="7035279" y="990330"/>
            <a:ext cx="121828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应用层概述</a:t>
            </a:r>
          </a:p>
        </p:txBody>
      </p:sp>
      <p:sp>
        <p:nvSpPr>
          <p:cNvPr id="47" name="TextBox 1"/>
          <p:cNvSpPr txBox="1"/>
          <p:nvPr/>
        </p:nvSpPr>
        <p:spPr>
          <a:xfrm>
            <a:off x="7035279" y="2026242"/>
            <a:ext cx="147636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万维网</a:t>
            </a:r>
            <a:r>
              <a:rPr lang="en-US" altLang="zh-CN" dirty="0"/>
              <a:t>WWW</a:t>
            </a:r>
          </a:p>
        </p:txBody>
      </p:sp>
      <p:sp>
        <p:nvSpPr>
          <p:cNvPr id="48" name="TextBox 1"/>
          <p:cNvSpPr txBox="1"/>
          <p:nvPr/>
        </p:nvSpPr>
        <p:spPr>
          <a:xfrm>
            <a:off x="7035279" y="2544198"/>
            <a:ext cx="97462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电子邮件</a:t>
            </a:r>
          </a:p>
        </p:txBody>
      </p:sp>
      <p:sp>
        <p:nvSpPr>
          <p:cNvPr id="51" name="Freeform 3"/>
          <p:cNvSpPr/>
          <p:nvPr/>
        </p:nvSpPr>
        <p:spPr>
          <a:xfrm>
            <a:off x="6703732" y="719764"/>
            <a:ext cx="0" cy="54585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25628" y="105451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25628" y="3116694"/>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25628" y="416332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4" name="Freeform 3"/>
          <p:cNvSpPr/>
          <p:nvPr/>
        </p:nvSpPr>
        <p:spPr>
          <a:xfrm>
            <a:off x="6625628" y="468663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97150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149255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6.2</a:t>
            </a:r>
            <a:endParaRPr lang="en-US" altLang="zh-CN" sz="2000" dirty="0">
              <a:solidFill>
                <a:srgbClr val="00B0F0"/>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062154"/>
            <a:ext cx="188211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文件传输协议</a:t>
            </a:r>
            <a:r>
              <a:rPr lang="en-US" altLang="zh-CN" sz="1900" dirty="0" smtClean="0">
                <a:solidFill>
                  <a:srgbClr val="656D8D"/>
                </a:solidFill>
                <a:latin typeface="微软雅黑" pitchFamily="34" charset="-122"/>
                <a:ea typeface="微软雅黑" pitchFamily="34" charset="-122"/>
                <a:cs typeface="Microsoft YaHei UI" pitchFamily="18" charset="0"/>
              </a:rPr>
              <a:t>FTP</a:t>
            </a:r>
            <a:endParaRPr lang="en-US" altLang="zh-CN" sz="1900" dirty="0">
              <a:solidFill>
                <a:srgbClr val="656D8D"/>
              </a:solidFill>
              <a:latin typeface="微软雅黑" pitchFamily="34" charset="-122"/>
              <a:ea typeface="微软雅黑" pitchFamily="34" charset="-122"/>
              <a:cs typeface="Microsoft YaHei UI" pitchFamily="18" charset="0"/>
            </a:endParaRPr>
          </a:p>
        </p:txBody>
      </p:sp>
      <p:sp>
        <p:nvSpPr>
          <p:cNvPr id="39" name="TextBox 1"/>
          <p:cNvSpPr txBox="1"/>
          <p:nvPr/>
        </p:nvSpPr>
        <p:spPr>
          <a:xfrm>
            <a:off x="7035279" y="3599025"/>
            <a:ext cx="233442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远程终端协议</a:t>
            </a:r>
            <a:r>
              <a:rPr lang="en-US" altLang="zh-CN" dirty="0"/>
              <a:t>TELNET</a:t>
            </a:r>
            <a:endParaRPr lang="zh-CN" altLang="en-US" dirty="0"/>
          </a:p>
        </p:txBody>
      </p:sp>
      <p:sp>
        <p:nvSpPr>
          <p:cNvPr id="40" name="Freeform 3"/>
          <p:cNvSpPr/>
          <p:nvPr/>
        </p:nvSpPr>
        <p:spPr>
          <a:xfrm>
            <a:off x="6625628" y="52099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25628" y="573325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013609"/>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6.3</a:t>
            </a:r>
            <a:endParaRPr lang="en-US" altLang="zh-CN" sz="2000" dirty="0">
              <a:solidFill>
                <a:srgbClr val="00B0F0"/>
              </a:solidFill>
              <a:latin typeface="+mj-lt"/>
              <a:cs typeface="Microsoft YaHei UI" pitchFamily="18" charset="0"/>
            </a:endParaRPr>
          </a:p>
        </p:txBody>
      </p:sp>
      <p:sp>
        <p:nvSpPr>
          <p:cNvPr id="43" name="TextBox 1"/>
          <p:cNvSpPr txBox="1"/>
          <p:nvPr/>
        </p:nvSpPr>
        <p:spPr>
          <a:xfrm>
            <a:off x="6022576" y="253466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6.4</a:t>
            </a:r>
            <a:endParaRPr lang="en-US" altLang="zh-CN" sz="2000" dirty="0">
              <a:solidFill>
                <a:srgbClr val="00B0F0"/>
              </a:solidFill>
              <a:latin typeface="+mj-lt"/>
              <a:cs typeface="Microsoft YaHei UI" pitchFamily="18" charset="0"/>
            </a:endParaRPr>
          </a:p>
        </p:txBody>
      </p:sp>
      <p:sp>
        <p:nvSpPr>
          <p:cNvPr id="44" name="TextBox 1"/>
          <p:cNvSpPr txBox="1"/>
          <p:nvPr/>
        </p:nvSpPr>
        <p:spPr>
          <a:xfrm>
            <a:off x="6022576" y="305571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357677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6.6</a:t>
            </a:r>
            <a:endParaRPr lang="en-US" altLang="zh-CN" sz="2000" dirty="0">
              <a:solidFill>
                <a:srgbClr val="00B0F0"/>
              </a:solidFill>
              <a:latin typeface="+mj-lt"/>
              <a:cs typeface="Microsoft YaHei UI" pitchFamily="18" charset="0"/>
            </a:endParaRPr>
          </a:p>
        </p:txBody>
      </p:sp>
      <p:sp>
        <p:nvSpPr>
          <p:cNvPr id="50" name="TextBox 1"/>
          <p:cNvSpPr txBox="1"/>
          <p:nvPr/>
        </p:nvSpPr>
        <p:spPr>
          <a:xfrm>
            <a:off x="7035279" y="4116981"/>
            <a:ext cx="2636940"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动态主机配置协议</a:t>
            </a:r>
            <a:r>
              <a:rPr lang="en-US" altLang="zh-CN" dirty="0"/>
              <a:t>DHCP</a:t>
            </a:r>
          </a:p>
        </p:txBody>
      </p:sp>
      <p:sp>
        <p:nvSpPr>
          <p:cNvPr id="55" name="TextBox 1"/>
          <p:cNvSpPr txBox="1"/>
          <p:nvPr/>
        </p:nvSpPr>
        <p:spPr>
          <a:xfrm>
            <a:off x="7035279" y="4634937"/>
            <a:ext cx="141545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en-US" altLang="zh-CN" dirty="0"/>
              <a:t>P2P</a:t>
            </a:r>
            <a:r>
              <a:rPr lang="zh-CN" altLang="en-US" dirty="0"/>
              <a:t>文件共享</a:t>
            </a:r>
          </a:p>
        </p:txBody>
      </p:sp>
      <p:sp>
        <p:nvSpPr>
          <p:cNvPr id="56" name="TextBox 1"/>
          <p:cNvSpPr txBox="1"/>
          <p:nvPr/>
        </p:nvSpPr>
        <p:spPr>
          <a:xfrm>
            <a:off x="6022576" y="409782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6.7</a:t>
            </a:r>
            <a:endParaRPr lang="en-US" altLang="zh-CN" sz="2000" dirty="0">
              <a:solidFill>
                <a:srgbClr val="00B0F0"/>
              </a:solidFill>
              <a:latin typeface="+mj-lt"/>
              <a:cs typeface="Microsoft YaHei UI" pitchFamily="18" charset="0"/>
            </a:endParaRPr>
          </a:p>
        </p:txBody>
      </p:sp>
      <p:sp>
        <p:nvSpPr>
          <p:cNvPr id="58" name="TextBox 1"/>
          <p:cNvSpPr txBox="1"/>
          <p:nvPr/>
        </p:nvSpPr>
        <p:spPr>
          <a:xfrm>
            <a:off x="6022576" y="461896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6.8</a:t>
            </a:r>
            <a:endParaRPr lang="en-US" altLang="zh-CN" sz="2000" dirty="0">
              <a:solidFill>
                <a:srgbClr val="00B0F0"/>
              </a:solidFill>
              <a:latin typeface="+mj-lt"/>
              <a:cs typeface="Microsoft YaHei UI" pitchFamily="18" charset="0"/>
            </a:endParaRPr>
          </a:p>
        </p:txBody>
      </p:sp>
      <p:sp>
        <p:nvSpPr>
          <p:cNvPr id="60" name="Freeform 3"/>
          <p:cNvSpPr/>
          <p:nvPr/>
        </p:nvSpPr>
        <p:spPr>
          <a:xfrm>
            <a:off x="6625628" y="259338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25628" y="364000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6" name="TextBox 1"/>
          <p:cNvSpPr txBox="1"/>
          <p:nvPr/>
        </p:nvSpPr>
        <p:spPr>
          <a:xfrm>
            <a:off x="7035279" y="5152893"/>
            <a:ext cx="1705595"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多媒体网络应用</a:t>
            </a:r>
          </a:p>
        </p:txBody>
      </p:sp>
      <p:sp>
        <p:nvSpPr>
          <p:cNvPr id="67" name="TextBox 1"/>
          <p:cNvSpPr txBox="1"/>
          <p:nvPr/>
        </p:nvSpPr>
        <p:spPr>
          <a:xfrm>
            <a:off x="7035279" y="5670850"/>
            <a:ext cx="1949252" cy="369353"/>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网络应用编程接口</a:t>
            </a:r>
          </a:p>
        </p:txBody>
      </p:sp>
      <p:sp>
        <p:nvSpPr>
          <p:cNvPr id="77" name="Freeform 3"/>
          <p:cNvSpPr/>
          <p:nvPr/>
        </p:nvSpPr>
        <p:spPr>
          <a:xfrm>
            <a:off x="6625628" y="206084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78" name="Freeform 3"/>
          <p:cNvSpPr/>
          <p:nvPr/>
        </p:nvSpPr>
        <p:spPr>
          <a:xfrm>
            <a:off x="6625628" y="15467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rgbClr val="92D050"/>
              </a:solidFill>
            </a:endParaRPr>
          </a:p>
        </p:txBody>
      </p:sp>
      <p:sp>
        <p:nvSpPr>
          <p:cNvPr id="79" name="TextBox 1"/>
          <p:cNvSpPr txBox="1"/>
          <p:nvPr/>
        </p:nvSpPr>
        <p:spPr>
          <a:xfrm>
            <a:off x="6022576" y="514010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6.9</a:t>
            </a:r>
            <a:endParaRPr lang="en-US" altLang="zh-CN" sz="2000" dirty="0">
              <a:solidFill>
                <a:srgbClr val="00B0F0"/>
              </a:solidFill>
              <a:latin typeface="+mj-lt"/>
              <a:cs typeface="Microsoft YaHei UI" pitchFamily="18" charset="0"/>
            </a:endParaRPr>
          </a:p>
        </p:txBody>
      </p:sp>
      <p:sp>
        <p:nvSpPr>
          <p:cNvPr id="80" name="TextBox 1"/>
          <p:cNvSpPr txBox="1"/>
          <p:nvPr/>
        </p:nvSpPr>
        <p:spPr>
          <a:xfrm>
            <a:off x="6022576" y="5661248"/>
            <a:ext cx="498534" cy="369353"/>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6.10</a:t>
            </a:r>
            <a:endParaRPr lang="en-US" altLang="zh-CN" sz="2000" dirty="0">
              <a:solidFill>
                <a:schemeClr val="bg1"/>
              </a:solidFill>
              <a:latin typeface="+mj-lt"/>
              <a:cs typeface="Microsoft YaHei UI" pitchFamily="18" charset="0"/>
            </a:endParaRPr>
          </a:p>
        </p:txBody>
      </p:sp>
    </p:spTree>
    <p:extLst>
      <p:ext uri="{BB962C8B-B14F-4D97-AF65-F5344CB8AC3E}">
        <p14:creationId xmlns:p14="http://schemas.microsoft.com/office/powerpoint/2010/main" val="2175960861"/>
      </p:ext>
    </p:extLst>
  </p:cSld>
  <p:clrMapOvr>
    <a:masterClrMapping/>
  </p:clrMapOvr>
  <p:transition spd="slow">
    <p:push dir="u"/>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en-US" altLang="zh-CN" dirty="0"/>
              <a:t>6.10  </a:t>
            </a:r>
            <a:r>
              <a:rPr lang="zh-CN" altLang="en-US" dirty="0"/>
              <a:t>网络应用编程接口</a:t>
            </a:r>
          </a:p>
        </p:txBody>
      </p:sp>
      <p:sp>
        <p:nvSpPr>
          <p:cNvPr id="726019" name="Rectangle 3"/>
          <p:cNvSpPr>
            <a:spLocks noGrp="1" noChangeArrowheads="1"/>
          </p:cNvSpPr>
          <p:nvPr>
            <p:ph idx="1"/>
          </p:nvPr>
        </p:nvSpPr>
        <p:spPr>
          <a:xfrm>
            <a:off x="914599" y="2715868"/>
            <a:ext cx="10673835" cy="3455698"/>
          </a:xfrm>
        </p:spPr>
        <p:txBody>
          <a:bodyPr>
            <a:normAutofit lnSpcReduction="10000"/>
          </a:bodyPr>
          <a:lstStyle/>
          <a:p>
            <a:pPr marL="342900" indent="-342900" algn="just" eaLnBrk="1" hangingPunct="1">
              <a:buFont typeface="Wingdings" panose="05000000000000000000" pitchFamily="2" charset="2"/>
              <a:buChar char="l"/>
            </a:pPr>
            <a:r>
              <a:rPr lang="zh-CN" altLang="en-US" sz="2400" dirty="0"/>
              <a:t>应用程序要想执行网络操作必须通过操作系统为应用程序操作网络所提供的接口，这个接口通常称为</a:t>
            </a:r>
            <a:r>
              <a:rPr lang="zh-CN" altLang="en-US" sz="2400" dirty="0">
                <a:solidFill>
                  <a:srgbClr val="FF0000"/>
                </a:solidFill>
              </a:rPr>
              <a:t>网络应用编程接口</a:t>
            </a:r>
            <a:r>
              <a:rPr lang="en-US" altLang="zh-CN" sz="2400" dirty="0">
                <a:solidFill>
                  <a:srgbClr val="FF0000"/>
                </a:solidFill>
              </a:rPr>
              <a:t>API </a:t>
            </a:r>
            <a:r>
              <a:rPr lang="en-US" altLang="zh-CN" sz="2400" dirty="0"/>
              <a:t>(Application Programming Interface)</a:t>
            </a:r>
            <a:r>
              <a:rPr lang="zh-CN" altLang="en-US" sz="2400" dirty="0"/>
              <a:t>。</a:t>
            </a:r>
          </a:p>
          <a:p>
            <a:pPr marL="342900" indent="-342900" algn="just" eaLnBrk="1" hangingPunct="1">
              <a:buFont typeface="Wingdings" panose="05000000000000000000" pitchFamily="2" charset="2"/>
              <a:buChar char="l"/>
            </a:pPr>
            <a:r>
              <a:rPr lang="zh-CN" altLang="en-US" sz="2400" dirty="0"/>
              <a:t>最著名的是最初由加州大学伯克利分校的</a:t>
            </a:r>
            <a:r>
              <a:rPr lang="en-US" altLang="zh-CN" sz="2400" dirty="0"/>
              <a:t>UNIX</a:t>
            </a:r>
            <a:r>
              <a:rPr lang="zh-CN" altLang="en-US" sz="2400" dirty="0"/>
              <a:t>小组开发的</a:t>
            </a:r>
            <a:r>
              <a:rPr lang="zh-CN" altLang="en-US" sz="2400" dirty="0">
                <a:solidFill>
                  <a:srgbClr val="FF0000"/>
                </a:solidFill>
              </a:rPr>
              <a:t>套接字</a:t>
            </a:r>
            <a:r>
              <a:rPr lang="en-US" altLang="zh-CN" sz="2400" dirty="0">
                <a:solidFill>
                  <a:srgbClr val="FF0000"/>
                </a:solidFill>
              </a:rPr>
              <a:t>(socket) API</a:t>
            </a:r>
            <a:r>
              <a:rPr lang="zh-CN" altLang="en-US" sz="2400" dirty="0"/>
              <a:t>，现在几乎所有流行的操作系统都支持它。在此基础上，微软联合其它公司制定了</a:t>
            </a:r>
            <a:r>
              <a:rPr lang="en-US" altLang="zh-CN" sz="2400" dirty="0"/>
              <a:t>Windows</a:t>
            </a:r>
            <a:r>
              <a:rPr lang="zh-CN" altLang="en-US" sz="2400" dirty="0"/>
              <a:t>下的网络应用编程接口，即</a:t>
            </a:r>
            <a:r>
              <a:rPr lang="en-US" altLang="zh-CN" sz="2400" dirty="0">
                <a:solidFill>
                  <a:srgbClr val="FF0000"/>
                </a:solidFill>
              </a:rPr>
              <a:t>Windows Socket</a:t>
            </a:r>
            <a:r>
              <a:rPr lang="zh-CN" altLang="en-US" sz="2400" dirty="0"/>
              <a:t>规范。</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6" name="矩形 15"/>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10345" y="1174447"/>
            <a:ext cx="2836482" cy="1469277"/>
            <a:chOff x="810345" y="1174447"/>
            <a:chExt cx="2836482" cy="1469277"/>
          </a:xfrm>
        </p:grpSpPr>
        <p:sp>
          <p:nvSpPr>
            <p:cNvPr id="18" name="矩形 17"/>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3290908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en-US" altLang="zh-CN" dirty="0"/>
              <a:t>6.10.1  TCP</a:t>
            </a:r>
            <a:r>
              <a:rPr lang="zh-CN" altLang="en-US" dirty="0"/>
              <a:t>套接字编程</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 name="Rectangle 2"/>
          <p:cNvSpPr>
            <a:spLocks noChangeArrowheads="1"/>
          </p:cNvSpPr>
          <p:nvPr/>
        </p:nvSpPr>
        <p:spPr bwMode="auto">
          <a:xfrm>
            <a:off x="1527176"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3"/>
          <p:cNvGrpSpPr/>
          <p:nvPr/>
        </p:nvGrpSpPr>
        <p:grpSpPr>
          <a:xfrm>
            <a:off x="2714799" y="1388196"/>
            <a:ext cx="6651274" cy="4862302"/>
            <a:chOff x="3453025" y="1934393"/>
            <a:chExt cx="4900613" cy="3582511"/>
          </a:xfrm>
        </p:grpSpPr>
        <p:sp>
          <p:nvSpPr>
            <p:cNvPr id="6" name="Text Box 11"/>
            <p:cNvSpPr txBox="1">
              <a:spLocks noChangeArrowheads="1"/>
            </p:cNvSpPr>
            <p:nvPr/>
          </p:nvSpPr>
          <p:spPr bwMode="auto">
            <a:xfrm>
              <a:off x="6890788" y="5222106"/>
              <a:ext cx="577786"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close</a:t>
              </a:r>
            </a:p>
          </p:txBody>
        </p:sp>
        <p:sp>
          <p:nvSpPr>
            <p:cNvPr id="7" name="Text Box 22"/>
            <p:cNvSpPr txBox="1">
              <a:spLocks noChangeArrowheads="1"/>
            </p:cNvSpPr>
            <p:nvPr/>
          </p:nvSpPr>
          <p:spPr bwMode="auto">
            <a:xfrm>
              <a:off x="4134889" y="5222106"/>
              <a:ext cx="577786"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close</a:t>
              </a:r>
            </a:p>
          </p:txBody>
        </p:sp>
        <p:sp>
          <p:nvSpPr>
            <p:cNvPr id="8" name="Text Box 4"/>
            <p:cNvSpPr txBox="1">
              <a:spLocks noChangeArrowheads="1"/>
            </p:cNvSpPr>
            <p:nvPr/>
          </p:nvSpPr>
          <p:spPr bwMode="auto">
            <a:xfrm>
              <a:off x="6732800" y="1934393"/>
              <a:ext cx="891953"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服务器端</a:t>
              </a:r>
            </a:p>
          </p:txBody>
        </p:sp>
        <p:sp>
          <p:nvSpPr>
            <p:cNvPr id="9" name="Text Box 5"/>
            <p:cNvSpPr txBox="1">
              <a:spLocks noChangeArrowheads="1"/>
            </p:cNvSpPr>
            <p:nvPr/>
          </p:nvSpPr>
          <p:spPr bwMode="auto">
            <a:xfrm>
              <a:off x="6851522" y="2288406"/>
              <a:ext cx="681720"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socket</a:t>
              </a:r>
            </a:p>
          </p:txBody>
        </p:sp>
        <p:sp>
          <p:nvSpPr>
            <p:cNvPr id="10" name="Text Box 6"/>
            <p:cNvSpPr txBox="1">
              <a:spLocks noChangeArrowheads="1"/>
            </p:cNvSpPr>
            <p:nvPr/>
          </p:nvSpPr>
          <p:spPr bwMode="auto">
            <a:xfrm>
              <a:off x="6956531" y="2777356"/>
              <a:ext cx="493928"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bind</a:t>
              </a:r>
            </a:p>
          </p:txBody>
        </p:sp>
        <p:sp>
          <p:nvSpPr>
            <p:cNvPr id="11" name="Text Box 7"/>
            <p:cNvSpPr txBox="1">
              <a:spLocks noChangeArrowheads="1"/>
            </p:cNvSpPr>
            <p:nvPr/>
          </p:nvSpPr>
          <p:spPr bwMode="auto">
            <a:xfrm>
              <a:off x="6897139" y="3266306"/>
              <a:ext cx="577785"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listen</a:t>
              </a:r>
            </a:p>
          </p:txBody>
        </p:sp>
        <p:sp>
          <p:nvSpPr>
            <p:cNvPr id="12" name="Text Box 8"/>
            <p:cNvSpPr txBox="1">
              <a:spLocks noChangeArrowheads="1"/>
            </p:cNvSpPr>
            <p:nvPr/>
          </p:nvSpPr>
          <p:spPr bwMode="auto">
            <a:xfrm>
              <a:off x="6835093" y="3755256"/>
              <a:ext cx="692351"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accept</a:t>
              </a:r>
            </a:p>
          </p:txBody>
        </p:sp>
        <p:sp>
          <p:nvSpPr>
            <p:cNvPr id="13" name="Text Box 9"/>
            <p:cNvSpPr txBox="1">
              <a:spLocks noChangeArrowheads="1"/>
            </p:cNvSpPr>
            <p:nvPr/>
          </p:nvSpPr>
          <p:spPr bwMode="auto">
            <a:xfrm>
              <a:off x="6946802" y="4244206"/>
              <a:ext cx="492747"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recv</a:t>
              </a:r>
            </a:p>
          </p:txBody>
        </p:sp>
        <p:sp>
          <p:nvSpPr>
            <p:cNvPr id="14" name="Text Box 10"/>
            <p:cNvSpPr txBox="1">
              <a:spLocks noChangeArrowheads="1"/>
            </p:cNvSpPr>
            <p:nvPr/>
          </p:nvSpPr>
          <p:spPr bwMode="auto">
            <a:xfrm>
              <a:off x="6916259" y="4733156"/>
              <a:ext cx="545896"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send</a:t>
              </a:r>
            </a:p>
          </p:txBody>
        </p:sp>
        <p:sp>
          <p:nvSpPr>
            <p:cNvPr id="15" name="Line 12"/>
            <p:cNvSpPr>
              <a:spLocks noChangeShapeType="1"/>
            </p:cNvSpPr>
            <p:nvPr/>
          </p:nvSpPr>
          <p:spPr bwMode="auto">
            <a:xfrm>
              <a:off x="7212225" y="2552243"/>
              <a:ext cx="0" cy="292100"/>
            </a:xfrm>
            <a:prstGeom prst="line">
              <a:avLst/>
            </a:prstGeom>
            <a:noFill/>
            <a:ln w="9525">
              <a:solidFill>
                <a:srgbClr val="0070C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6" name="Line 13"/>
            <p:cNvSpPr>
              <a:spLocks noChangeShapeType="1"/>
            </p:cNvSpPr>
            <p:nvPr/>
          </p:nvSpPr>
          <p:spPr bwMode="auto">
            <a:xfrm>
              <a:off x="7212225" y="3020082"/>
              <a:ext cx="0" cy="292100"/>
            </a:xfrm>
            <a:prstGeom prst="line">
              <a:avLst/>
            </a:prstGeom>
            <a:noFill/>
            <a:ln w="9525">
              <a:solidFill>
                <a:srgbClr val="0070C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7" name="Line 14"/>
            <p:cNvSpPr>
              <a:spLocks noChangeShapeType="1"/>
            </p:cNvSpPr>
            <p:nvPr/>
          </p:nvSpPr>
          <p:spPr bwMode="auto">
            <a:xfrm>
              <a:off x="7212225" y="3486804"/>
              <a:ext cx="0" cy="292100"/>
            </a:xfrm>
            <a:prstGeom prst="line">
              <a:avLst/>
            </a:prstGeom>
            <a:noFill/>
            <a:ln w="9525">
              <a:solidFill>
                <a:srgbClr val="0070C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8" name="Line 15"/>
            <p:cNvSpPr>
              <a:spLocks noChangeShapeType="1"/>
            </p:cNvSpPr>
            <p:nvPr/>
          </p:nvSpPr>
          <p:spPr bwMode="auto">
            <a:xfrm>
              <a:off x="7212225" y="4012268"/>
              <a:ext cx="0" cy="292100"/>
            </a:xfrm>
            <a:prstGeom prst="line">
              <a:avLst/>
            </a:prstGeom>
            <a:noFill/>
            <a:ln w="9525">
              <a:solidFill>
                <a:srgbClr val="0070C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19" name="Line 16"/>
            <p:cNvSpPr>
              <a:spLocks noChangeShapeType="1"/>
            </p:cNvSpPr>
            <p:nvPr/>
          </p:nvSpPr>
          <p:spPr bwMode="auto">
            <a:xfrm>
              <a:off x="7212225" y="4536144"/>
              <a:ext cx="0" cy="292100"/>
            </a:xfrm>
            <a:prstGeom prst="line">
              <a:avLst/>
            </a:prstGeom>
            <a:noFill/>
            <a:ln w="9525">
              <a:solidFill>
                <a:srgbClr val="0070C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20" name="Line 17"/>
            <p:cNvSpPr>
              <a:spLocks noChangeShapeType="1"/>
            </p:cNvSpPr>
            <p:nvPr/>
          </p:nvSpPr>
          <p:spPr bwMode="auto">
            <a:xfrm>
              <a:off x="7212225" y="5002868"/>
              <a:ext cx="0" cy="292100"/>
            </a:xfrm>
            <a:prstGeom prst="line">
              <a:avLst/>
            </a:prstGeom>
            <a:noFill/>
            <a:ln w="9525">
              <a:solidFill>
                <a:srgbClr val="0070C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21" name="Text Box 18"/>
            <p:cNvSpPr txBox="1">
              <a:spLocks noChangeArrowheads="1"/>
            </p:cNvSpPr>
            <p:nvPr/>
          </p:nvSpPr>
          <p:spPr bwMode="auto">
            <a:xfrm>
              <a:off x="4051513" y="1934393"/>
              <a:ext cx="702979"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客户端</a:t>
              </a:r>
            </a:p>
          </p:txBody>
        </p:sp>
        <p:sp>
          <p:nvSpPr>
            <p:cNvPr id="22" name="Text Box 19"/>
            <p:cNvSpPr txBox="1">
              <a:spLocks noChangeArrowheads="1"/>
            </p:cNvSpPr>
            <p:nvPr/>
          </p:nvSpPr>
          <p:spPr bwMode="auto">
            <a:xfrm>
              <a:off x="4074983" y="3272656"/>
              <a:ext cx="681720"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socket</a:t>
              </a:r>
            </a:p>
          </p:txBody>
        </p:sp>
        <p:sp>
          <p:nvSpPr>
            <p:cNvPr id="23" name="Text Box 20"/>
            <p:cNvSpPr txBox="1">
              <a:spLocks noChangeArrowheads="1"/>
            </p:cNvSpPr>
            <p:nvPr/>
          </p:nvSpPr>
          <p:spPr bwMode="auto">
            <a:xfrm>
              <a:off x="4184552" y="4733156"/>
              <a:ext cx="492747"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recv</a:t>
              </a:r>
            </a:p>
          </p:txBody>
        </p:sp>
        <p:sp>
          <p:nvSpPr>
            <p:cNvPr id="24" name="Text Box 21"/>
            <p:cNvSpPr txBox="1">
              <a:spLocks noChangeArrowheads="1"/>
            </p:cNvSpPr>
            <p:nvPr/>
          </p:nvSpPr>
          <p:spPr bwMode="auto">
            <a:xfrm>
              <a:off x="4157977" y="4244206"/>
              <a:ext cx="545896"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send</a:t>
              </a:r>
            </a:p>
          </p:txBody>
        </p:sp>
        <p:sp>
          <p:nvSpPr>
            <p:cNvPr id="25" name="Text Box 23"/>
            <p:cNvSpPr txBox="1">
              <a:spLocks noChangeArrowheads="1"/>
            </p:cNvSpPr>
            <p:nvPr/>
          </p:nvSpPr>
          <p:spPr bwMode="auto">
            <a:xfrm>
              <a:off x="4010760" y="3760018"/>
              <a:ext cx="797467"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chemeClr val="tx1">
                      <a:lumMod val="65000"/>
                      <a:lumOff val="35000"/>
                    </a:schemeClr>
                  </a:solidFill>
                  <a:latin typeface="+mn-lt"/>
                  <a:ea typeface="+mn-ea"/>
                </a:rPr>
                <a:t>connect</a:t>
              </a:r>
            </a:p>
          </p:txBody>
        </p:sp>
        <p:sp>
          <p:nvSpPr>
            <p:cNvPr id="26" name="Line 24"/>
            <p:cNvSpPr>
              <a:spLocks noChangeShapeType="1"/>
            </p:cNvSpPr>
            <p:nvPr/>
          </p:nvSpPr>
          <p:spPr bwMode="auto">
            <a:xfrm>
              <a:off x="4437275" y="3529667"/>
              <a:ext cx="0" cy="292100"/>
            </a:xfrm>
            <a:prstGeom prst="line">
              <a:avLst/>
            </a:prstGeom>
            <a:noFill/>
            <a:ln w="9525">
              <a:solidFill>
                <a:srgbClr val="0070C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27" name="Line 25"/>
            <p:cNvSpPr>
              <a:spLocks noChangeShapeType="1"/>
            </p:cNvSpPr>
            <p:nvPr/>
          </p:nvSpPr>
          <p:spPr bwMode="auto">
            <a:xfrm>
              <a:off x="4437275" y="3997981"/>
              <a:ext cx="0" cy="292100"/>
            </a:xfrm>
            <a:prstGeom prst="line">
              <a:avLst/>
            </a:prstGeom>
            <a:noFill/>
            <a:ln w="9525">
              <a:solidFill>
                <a:srgbClr val="0070C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28" name="Line 26"/>
            <p:cNvSpPr>
              <a:spLocks noChangeShapeType="1"/>
            </p:cNvSpPr>
            <p:nvPr/>
          </p:nvSpPr>
          <p:spPr bwMode="auto">
            <a:xfrm>
              <a:off x="4437275" y="4464706"/>
              <a:ext cx="0" cy="292100"/>
            </a:xfrm>
            <a:prstGeom prst="line">
              <a:avLst/>
            </a:prstGeom>
            <a:noFill/>
            <a:ln w="9525">
              <a:solidFill>
                <a:srgbClr val="0070C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29" name="Line 27"/>
            <p:cNvSpPr>
              <a:spLocks noChangeShapeType="1"/>
            </p:cNvSpPr>
            <p:nvPr/>
          </p:nvSpPr>
          <p:spPr bwMode="auto">
            <a:xfrm>
              <a:off x="4437275" y="4988582"/>
              <a:ext cx="0" cy="292100"/>
            </a:xfrm>
            <a:prstGeom prst="line">
              <a:avLst/>
            </a:prstGeom>
            <a:noFill/>
            <a:ln w="9525">
              <a:solidFill>
                <a:srgbClr val="0070C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30" name="Freeform 28"/>
            <p:cNvSpPr>
              <a:spLocks/>
            </p:cNvSpPr>
            <p:nvPr/>
          </p:nvSpPr>
          <p:spPr bwMode="auto">
            <a:xfrm flipH="1">
              <a:off x="3453025" y="4466456"/>
              <a:ext cx="647700" cy="482600"/>
            </a:xfrm>
            <a:custGeom>
              <a:avLst/>
              <a:gdLst>
                <a:gd name="T0" fmla="*/ 0 w 540"/>
                <a:gd name="T1" fmla="*/ 2147483647 h 391"/>
                <a:gd name="T2" fmla="*/ 2147483647 w 540"/>
                <a:gd name="T3" fmla="*/ 2147483647 h 391"/>
                <a:gd name="T4" fmla="*/ 2147483647 w 540"/>
                <a:gd name="T5" fmla="*/ 2147483647 h 391"/>
                <a:gd name="T6" fmla="*/ 2147483647 w 540"/>
                <a:gd name="T7" fmla="*/ 2147483647 h 391"/>
                <a:gd name="T8" fmla="*/ 2147483647 w 540"/>
                <a:gd name="T9" fmla="*/ 2147483647 h 391"/>
                <a:gd name="T10" fmla="*/ 2147483647 w 540"/>
                <a:gd name="T11" fmla="*/ 2147483647 h 391"/>
                <a:gd name="T12" fmla="*/ 2147483647 w 540"/>
                <a:gd name="T13" fmla="*/ 2147483647 h 391"/>
                <a:gd name="T14" fmla="*/ 2147483647 w 540"/>
                <a:gd name="T15" fmla="*/ 2147483647 h 391"/>
                <a:gd name="T16" fmla="*/ 0 w 540"/>
                <a:gd name="T17" fmla="*/ 2147483647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0"/>
                <a:gd name="T28" fmla="*/ 0 h 391"/>
                <a:gd name="T29" fmla="*/ 540 w 540"/>
                <a:gd name="T30" fmla="*/ 391 h 3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0" h="391">
                  <a:moveTo>
                    <a:pt x="0" y="384"/>
                  </a:moveTo>
                  <a:cubicBezTo>
                    <a:pt x="52" y="385"/>
                    <a:pt x="240" y="389"/>
                    <a:pt x="311" y="389"/>
                  </a:cubicBezTo>
                  <a:cubicBezTo>
                    <a:pt x="382" y="389"/>
                    <a:pt x="397" y="391"/>
                    <a:pt x="427" y="385"/>
                  </a:cubicBezTo>
                  <a:cubicBezTo>
                    <a:pt x="457" y="379"/>
                    <a:pt x="477" y="372"/>
                    <a:pt x="494" y="355"/>
                  </a:cubicBezTo>
                  <a:cubicBezTo>
                    <a:pt x="511" y="338"/>
                    <a:pt x="523" y="324"/>
                    <a:pt x="529" y="284"/>
                  </a:cubicBezTo>
                  <a:cubicBezTo>
                    <a:pt x="535" y="244"/>
                    <a:pt x="540" y="155"/>
                    <a:pt x="533" y="113"/>
                  </a:cubicBezTo>
                  <a:cubicBezTo>
                    <a:pt x="526" y="71"/>
                    <a:pt x="515" y="52"/>
                    <a:pt x="488" y="34"/>
                  </a:cubicBezTo>
                  <a:cubicBezTo>
                    <a:pt x="461" y="16"/>
                    <a:pt x="451" y="10"/>
                    <a:pt x="370" y="5"/>
                  </a:cubicBezTo>
                  <a:cubicBezTo>
                    <a:pt x="289" y="0"/>
                    <a:pt x="77" y="6"/>
                    <a:pt x="0" y="6"/>
                  </a:cubicBezTo>
                </a:path>
              </a:pathLst>
            </a:custGeom>
            <a:noFill/>
            <a:ln w="28575">
              <a:solidFill>
                <a:srgbClr val="00B05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2000">
                <a:solidFill>
                  <a:schemeClr val="tx1">
                    <a:lumMod val="65000"/>
                    <a:lumOff val="35000"/>
                  </a:schemeClr>
                </a:solidFill>
                <a:latin typeface="+mn-lt"/>
                <a:ea typeface="+mn-ea"/>
              </a:endParaRPr>
            </a:p>
          </p:txBody>
        </p:sp>
        <p:sp>
          <p:nvSpPr>
            <p:cNvPr id="31" name="Freeform 29"/>
            <p:cNvSpPr>
              <a:spLocks/>
            </p:cNvSpPr>
            <p:nvPr/>
          </p:nvSpPr>
          <p:spPr bwMode="auto">
            <a:xfrm>
              <a:off x="7701175" y="4456931"/>
              <a:ext cx="374650" cy="503237"/>
            </a:xfrm>
            <a:custGeom>
              <a:avLst/>
              <a:gdLst>
                <a:gd name="T0" fmla="*/ 0 w 311"/>
                <a:gd name="T1" fmla="*/ 2147483647 h 391"/>
                <a:gd name="T2" fmla="*/ 2147483647 w 311"/>
                <a:gd name="T3" fmla="*/ 2147483647 h 391"/>
                <a:gd name="T4" fmla="*/ 2147483647 w 311"/>
                <a:gd name="T5" fmla="*/ 2147483647 h 391"/>
                <a:gd name="T6" fmla="*/ 2147483647 w 311"/>
                <a:gd name="T7" fmla="*/ 2147483647 h 391"/>
                <a:gd name="T8" fmla="*/ 2147483647 w 311"/>
                <a:gd name="T9" fmla="*/ 2147483647 h 391"/>
                <a:gd name="T10" fmla="*/ 2147483647 w 311"/>
                <a:gd name="T11" fmla="*/ 2147483647 h 391"/>
                <a:gd name="T12" fmla="*/ 2147483647 w 311"/>
                <a:gd name="T13" fmla="*/ 2147483647 h 391"/>
                <a:gd name="T14" fmla="*/ 2147483647 w 311"/>
                <a:gd name="T15" fmla="*/ 2147483647 h 391"/>
                <a:gd name="T16" fmla="*/ 0 w 311"/>
                <a:gd name="T17" fmla="*/ 2147483647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91"/>
                <a:gd name="T29" fmla="*/ 311 w 311"/>
                <a:gd name="T30" fmla="*/ 391 h 3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91">
                  <a:moveTo>
                    <a:pt x="0" y="387"/>
                  </a:moveTo>
                  <a:cubicBezTo>
                    <a:pt x="30" y="387"/>
                    <a:pt x="139" y="391"/>
                    <a:pt x="182" y="389"/>
                  </a:cubicBezTo>
                  <a:cubicBezTo>
                    <a:pt x="225" y="387"/>
                    <a:pt x="238" y="382"/>
                    <a:pt x="256" y="373"/>
                  </a:cubicBezTo>
                  <a:cubicBezTo>
                    <a:pt x="274" y="364"/>
                    <a:pt x="284" y="354"/>
                    <a:pt x="293" y="337"/>
                  </a:cubicBezTo>
                  <a:cubicBezTo>
                    <a:pt x="302" y="320"/>
                    <a:pt x="306" y="304"/>
                    <a:pt x="308" y="269"/>
                  </a:cubicBezTo>
                  <a:cubicBezTo>
                    <a:pt x="310" y="234"/>
                    <a:pt x="311" y="160"/>
                    <a:pt x="308" y="124"/>
                  </a:cubicBezTo>
                  <a:cubicBezTo>
                    <a:pt x="305" y="88"/>
                    <a:pt x="305" y="70"/>
                    <a:pt x="289" y="50"/>
                  </a:cubicBezTo>
                  <a:cubicBezTo>
                    <a:pt x="273" y="30"/>
                    <a:pt x="259" y="14"/>
                    <a:pt x="211" y="7"/>
                  </a:cubicBezTo>
                  <a:cubicBezTo>
                    <a:pt x="163" y="0"/>
                    <a:pt x="44" y="9"/>
                    <a:pt x="0" y="9"/>
                  </a:cubicBezTo>
                </a:path>
              </a:pathLst>
            </a:custGeom>
            <a:noFill/>
            <a:ln w="28575">
              <a:solidFill>
                <a:srgbClr val="00B05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2000">
                <a:solidFill>
                  <a:schemeClr val="tx1">
                    <a:lumMod val="65000"/>
                    <a:lumOff val="35000"/>
                  </a:schemeClr>
                </a:solidFill>
                <a:latin typeface="+mn-lt"/>
                <a:ea typeface="+mn-ea"/>
              </a:endParaRPr>
            </a:p>
          </p:txBody>
        </p:sp>
        <p:sp>
          <p:nvSpPr>
            <p:cNvPr id="32" name="Freeform 30"/>
            <p:cNvSpPr>
              <a:spLocks/>
            </p:cNvSpPr>
            <p:nvPr/>
          </p:nvSpPr>
          <p:spPr bwMode="auto">
            <a:xfrm>
              <a:off x="7707525" y="3933056"/>
              <a:ext cx="646113" cy="1504950"/>
            </a:xfrm>
            <a:custGeom>
              <a:avLst/>
              <a:gdLst>
                <a:gd name="T0" fmla="*/ 0 w 538"/>
                <a:gd name="T1" fmla="*/ 2147483647 h 1175"/>
                <a:gd name="T2" fmla="*/ 2147483647 w 538"/>
                <a:gd name="T3" fmla="*/ 2147483647 h 1175"/>
                <a:gd name="T4" fmla="*/ 2147483647 w 538"/>
                <a:gd name="T5" fmla="*/ 2147483647 h 1175"/>
                <a:gd name="T6" fmla="*/ 2147483647 w 538"/>
                <a:gd name="T7" fmla="*/ 2147483647 h 1175"/>
                <a:gd name="T8" fmla="*/ 2147483647 w 538"/>
                <a:gd name="T9" fmla="*/ 2147483647 h 1175"/>
                <a:gd name="T10" fmla="*/ 2147483647 w 538"/>
                <a:gd name="T11" fmla="*/ 2147483647 h 1175"/>
                <a:gd name="T12" fmla="*/ 2147483647 w 538"/>
                <a:gd name="T13" fmla="*/ 2147483647 h 1175"/>
                <a:gd name="T14" fmla="*/ 2147483647 w 538"/>
                <a:gd name="T15" fmla="*/ 2147483647 h 1175"/>
                <a:gd name="T16" fmla="*/ 0 w 538"/>
                <a:gd name="T17" fmla="*/ 2147483647 h 1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8"/>
                <a:gd name="T28" fmla="*/ 0 h 1175"/>
                <a:gd name="T29" fmla="*/ 538 w 538"/>
                <a:gd name="T30" fmla="*/ 1175 h 11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8" h="1175">
                  <a:moveTo>
                    <a:pt x="0" y="1171"/>
                  </a:moveTo>
                  <a:cubicBezTo>
                    <a:pt x="51" y="1171"/>
                    <a:pt x="237" y="1175"/>
                    <a:pt x="306" y="1168"/>
                  </a:cubicBezTo>
                  <a:cubicBezTo>
                    <a:pt x="375" y="1161"/>
                    <a:pt x="386" y="1151"/>
                    <a:pt x="417" y="1129"/>
                  </a:cubicBezTo>
                  <a:cubicBezTo>
                    <a:pt x="448" y="1107"/>
                    <a:pt x="472" y="1080"/>
                    <a:pt x="489" y="1036"/>
                  </a:cubicBezTo>
                  <a:cubicBezTo>
                    <a:pt x="506" y="992"/>
                    <a:pt x="515" y="980"/>
                    <a:pt x="522" y="865"/>
                  </a:cubicBezTo>
                  <a:cubicBezTo>
                    <a:pt x="529" y="750"/>
                    <a:pt x="538" y="472"/>
                    <a:pt x="534" y="348"/>
                  </a:cubicBezTo>
                  <a:cubicBezTo>
                    <a:pt x="530" y="224"/>
                    <a:pt x="529" y="176"/>
                    <a:pt x="501" y="121"/>
                  </a:cubicBezTo>
                  <a:cubicBezTo>
                    <a:pt x="473" y="66"/>
                    <a:pt x="448" y="38"/>
                    <a:pt x="365" y="19"/>
                  </a:cubicBezTo>
                  <a:cubicBezTo>
                    <a:pt x="282" y="0"/>
                    <a:pt x="76" y="11"/>
                    <a:pt x="0" y="9"/>
                  </a:cubicBezTo>
                </a:path>
              </a:pathLst>
            </a:custGeom>
            <a:noFill/>
            <a:ln w="28575">
              <a:solidFill>
                <a:srgbClr val="00B05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2000">
                <a:solidFill>
                  <a:schemeClr val="tx1">
                    <a:lumMod val="65000"/>
                    <a:lumOff val="35000"/>
                  </a:schemeClr>
                </a:solidFill>
                <a:latin typeface="+mn-lt"/>
                <a:ea typeface="+mn-ea"/>
              </a:endParaRPr>
            </a:p>
          </p:txBody>
        </p:sp>
        <p:sp>
          <p:nvSpPr>
            <p:cNvPr id="33" name="Line 31"/>
            <p:cNvSpPr>
              <a:spLocks noChangeShapeType="1"/>
            </p:cNvSpPr>
            <p:nvPr/>
          </p:nvSpPr>
          <p:spPr bwMode="auto">
            <a:xfrm>
              <a:off x="4683338" y="4534718"/>
              <a:ext cx="2451100" cy="115888"/>
            </a:xfrm>
            <a:prstGeom prst="line">
              <a:avLst/>
            </a:prstGeom>
            <a:noFill/>
            <a:ln w="28575">
              <a:solidFill>
                <a:srgbClr val="FF0000"/>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34" name="Line 32"/>
            <p:cNvSpPr>
              <a:spLocks noChangeShapeType="1"/>
            </p:cNvSpPr>
            <p:nvPr/>
          </p:nvSpPr>
          <p:spPr bwMode="auto">
            <a:xfrm flipH="1">
              <a:off x="4565863" y="5026843"/>
              <a:ext cx="2451100" cy="114300"/>
            </a:xfrm>
            <a:prstGeom prst="line">
              <a:avLst/>
            </a:prstGeom>
            <a:noFill/>
            <a:ln w="28575">
              <a:solidFill>
                <a:srgbClr val="FF0000"/>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35" name="Line 34"/>
            <p:cNvSpPr>
              <a:spLocks noChangeShapeType="1"/>
            </p:cNvSpPr>
            <p:nvPr/>
          </p:nvSpPr>
          <p:spPr bwMode="auto">
            <a:xfrm rot="186387" flipV="1">
              <a:off x="4834150" y="4042593"/>
              <a:ext cx="2251075" cy="6350"/>
            </a:xfrm>
            <a:prstGeom prst="line">
              <a:avLst/>
            </a:prstGeom>
            <a:noFill/>
            <a:ln w="28575">
              <a:solidFill>
                <a:srgbClr val="FF0000"/>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sz="2000">
                <a:solidFill>
                  <a:schemeClr val="tx1">
                    <a:lumMod val="65000"/>
                    <a:lumOff val="35000"/>
                  </a:schemeClr>
                </a:solidFill>
                <a:latin typeface="+mn-lt"/>
                <a:ea typeface="+mn-ea"/>
              </a:endParaRPr>
            </a:p>
          </p:txBody>
        </p:sp>
        <p:sp>
          <p:nvSpPr>
            <p:cNvPr id="36" name="Text Box 35"/>
            <p:cNvSpPr txBox="1">
              <a:spLocks noChangeArrowheads="1"/>
            </p:cNvSpPr>
            <p:nvPr/>
          </p:nvSpPr>
          <p:spPr bwMode="auto">
            <a:xfrm rot="186387">
              <a:off x="5302514" y="3664213"/>
              <a:ext cx="1269899"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连接建立请求</a:t>
              </a:r>
            </a:p>
          </p:txBody>
        </p:sp>
        <p:sp>
          <p:nvSpPr>
            <p:cNvPr id="37" name="Text Box 35"/>
            <p:cNvSpPr txBox="1">
              <a:spLocks noChangeArrowheads="1"/>
            </p:cNvSpPr>
            <p:nvPr/>
          </p:nvSpPr>
          <p:spPr bwMode="auto">
            <a:xfrm rot="186387">
              <a:off x="5665378" y="4324613"/>
              <a:ext cx="514007"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数据</a:t>
              </a:r>
            </a:p>
          </p:txBody>
        </p:sp>
        <p:sp>
          <p:nvSpPr>
            <p:cNvPr id="38" name="Text Box 35"/>
            <p:cNvSpPr txBox="1">
              <a:spLocks noChangeArrowheads="1"/>
            </p:cNvSpPr>
            <p:nvPr/>
          </p:nvSpPr>
          <p:spPr bwMode="auto">
            <a:xfrm rot="21373678">
              <a:off x="5636008" y="4815150"/>
              <a:ext cx="514007" cy="29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数据</a:t>
              </a:r>
            </a:p>
          </p:txBody>
        </p:sp>
      </p:grpSp>
    </p:spTree>
    <p:extLst>
      <p:ext uri="{BB962C8B-B14F-4D97-AF65-F5344CB8AC3E}">
        <p14:creationId xmlns:p14="http://schemas.microsoft.com/office/powerpoint/2010/main" val="109222914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zh-CN" altLang="en-US" dirty="0"/>
              <a:t>客户机套接字、监听套接</a:t>
            </a:r>
            <a:r>
              <a:rPr lang="zh-CN" altLang="en-US" dirty="0" smtClean="0"/>
              <a:t>字和</a:t>
            </a:r>
            <a:r>
              <a:rPr lang="zh-CN" altLang="en-US" dirty="0"/>
              <a:t>连接套接字</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 name="Rectangle 2"/>
          <p:cNvSpPr>
            <a:spLocks noChangeArrowheads="1"/>
          </p:cNvSpPr>
          <p:nvPr/>
        </p:nvSpPr>
        <p:spPr bwMode="auto">
          <a:xfrm>
            <a:off x="1527176"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51"/>
          <p:cNvSpPr>
            <a:spLocks noChangeArrowheads="1"/>
          </p:cNvSpPr>
          <p:nvPr/>
        </p:nvSpPr>
        <p:spPr bwMode="auto">
          <a:xfrm>
            <a:off x="4482932" y="5061510"/>
            <a:ext cx="3089439" cy="462462"/>
          </a:xfrm>
          <a:prstGeom prst="rect">
            <a:avLst/>
          </a:prstGeom>
          <a:gradFill rotWithShape="1">
            <a:gsLst>
              <a:gs pos="0">
                <a:schemeClr val="accent6"/>
              </a:gs>
              <a:gs pos="50000">
                <a:srgbClr val="FFFF00"/>
              </a:gs>
              <a:gs pos="100000">
                <a:schemeClr val="accent6"/>
              </a:gs>
            </a:gsLst>
            <a:lin ang="5400000" scaled="1"/>
          </a:gradFill>
          <a:ln>
            <a:noFill/>
          </a:ln>
          <a:effectLst/>
          <a:extLst/>
        </p:spPr>
        <p:txBody>
          <a:bodyPr wrap="none" anchor="ctr"/>
          <a:lstStyle/>
          <a:p>
            <a:pPr>
              <a:defRPr/>
            </a:pPr>
            <a:endParaRPr lang="zh-CN" altLang="en-US" sz="2000">
              <a:solidFill>
                <a:schemeClr val="tx1">
                  <a:lumMod val="65000"/>
                  <a:lumOff val="35000"/>
                </a:schemeClr>
              </a:solidFill>
              <a:latin typeface="+mn-lt"/>
              <a:ea typeface="+mn-ea"/>
            </a:endParaRPr>
          </a:p>
        </p:txBody>
      </p:sp>
      <p:sp>
        <p:nvSpPr>
          <p:cNvPr id="7" name="Text Box 237"/>
          <p:cNvSpPr txBox="1">
            <a:spLocks noChangeArrowheads="1"/>
          </p:cNvSpPr>
          <p:nvPr/>
        </p:nvSpPr>
        <p:spPr bwMode="auto">
          <a:xfrm>
            <a:off x="3234458" y="2854534"/>
            <a:ext cx="12105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客户进程</a:t>
            </a:r>
          </a:p>
        </p:txBody>
      </p:sp>
      <p:sp>
        <p:nvSpPr>
          <p:cNvPr id="8" name="Text Box 239"/>
          <p:cNvSpPr txBox="1">
            <a:spLocks noChangeArrowheads="1"/>
          </p:cNvSpPr>
          <p:nvPr/>
        </p:nvSpPr>
        <p:spPr bwMode="auto">
          <a:xfrm>
            <a:off x="7606467" y="277340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chemeClr val="tx1">
                    <a:lumMod val="65000"/>
                    <a:lumOff val="35000"/>
                  </a:schemeClr>
                </a:solidFill>
                <a:latin typeface="+mn-lt"/>
                <a:ea typeface="+mn-ea"/>
              </a:rPr>
              <a:t>服务器进程</a:t>
            </a:r>
          </a:p>
        </p:txBody>
      </p:sp>
      <p:sp>
        <p:nvSpPr>
          <p:cNvPr id="9" name="AutoShape 240"/>
          <p:cNvSpPr>
            <a:spLocks noChangeArrowheads="1"/>
          </p:cNvSpPr>
          <p:nvPr/>
        </p:nvSpPr>
        <p:spPr bwMode="auto">
          <a:xfrm>
            <a:off x="2976354" y="3345155"/>
            <a:ext cx="1601931" cy="2860592"/>
          </a:xfrm>
          <a:prstGeom prst="roundRect">
            <a:avLst>
              <a:gd name="adj" fmla="val 16667"/>
            </a:avLst>
          </a:prstGeom>
          <a:solidFill>
            <a:srgbClr val="92D050"/>
          </a:solidFill>
          <a:ln>
            <a:noFill/>
            <a:headEnd/>
            <a:tailEnd/>
          </a:ln>
          <a:extLst/>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zh-CN" altLang="en-US" sz="2000">
              <a:solidFill>
                <a:schemeClr val="tx1">
                  <a:lumMod val="65000"/>
                  <a:lumOff val="35000"/>
                </a:schemeClr>
              </a:solidFill>
            </a:endParaRPr>
          </a:p>
        </p:txBody>
      </p:sp>
      <p:sp>
        <p:nvSpPr>
          <p:cNvPr id="10" name="Rectangle 242"/>
          <p:cNvSpPr>
            <a:spLocks noChangeArrowheads="1"/>
          </p:cNvSpPr>
          <p:nvPr/>
        </p:nvSpPr>
        <p:spPr bwMode="auto">
          <a:xfrm>
            <a:off x="4349438" y="4947087"/>
            <a:ext cx="228847" cy="686542"/>
          </a:xfrm>
          <a:prstGeom prst="rect">
            <a:avLst/>
          </a:prstGeom>
          <a:solidFill>
            <a:srgbClr val="00B0F0"/>
          </a:solidFill>
          <a:ln w="9525">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1">
                  <a:lumMod val="65000"/>
                  <a:lumOff val="35000"/>
                </a:schemeClr>
              </a:solidFill>
              <a:latin typeface="+mn-lt"/>
              <a:ea typeface="+mn-ea"/>
            </a:endParaRPr>
          </a:p>
        </p:txBody>
      </p:sp>
      <p:sp>
        <p:nvSpPr>
          <p:cNvPr id="11" name="AutoShape 243"/>
          <p:cNvSpPr>
            <a:spLocks noChangeArrowheads="1"/>
          </p:cNvSpPr>
          <p:nvPr/>
        </p:nvSpPr>
        <p:spPr bwMode="auto">
          <a:xfrm>
            <a:off x="7515160" y="3345155"/>
            <a:ext cx="1601931" cy="2860592"/>
          </a:xfrm>
          <a:prstGeom prst="roundRect">
            <a:avLst>
              <a:gd name="adj" fmla="val 16667"/>
            </a:avLst>
          </a:prstGeom>
          <a:solidFill>
            <a:srgbClr val="92D050"/>
          </a:solidFill>
          <a:ln>
            <a:noFill/>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2000">
              <a:solidFill>
                <a:schemeClr val="tx1">
                  <a:lumMod val="65000"/>
                  <a:lumOff val="35000"/>
                </a:schemeClr>
              </a:solidFill>
            </a:endParaRPr>
          </a:p>
        </p:txBody>
      </p:sp>
      <p:sp>
        <p:nvSpPr>
          <p:cNvPr id="12" name="Rectangle 244"/>
          <p:cNvSpPr>
            <a:spLocks noChangeArrowheads="1"/>
          </p:cNvSpPr>
          <p:nvPr/>
        </p:nvSpPr>
        <p:spPr bwMode="auto">
          <a:xfrm>
            <a:off x="7515160" y="4947087"/>
            <a:ext cx="228847" cy="686542"/>
          </a:xfrm>
          <a:prstGeom prst="rect">
            <a:avLst/>
          </a:prstGeom>
          <a:solidFill>
            <a:srgbClr val="00B0F0"/>
          </a:solidFill>
          <a:ln w="9525">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1">
                  <a:lumMod val="65000"/>
                  <a:lumOff val="35000"/>
                </a:schemeClr>
              </a:solidFill>
              <a:latin typeface="+mn-lt"/>
              <a:ea typeface="+mn-ea"/>
            </a:endParaRPr>
          </a:p>
        </p:txBody>
      </p:sp>
      <p:sp>
        <p:nvSpPr>
          <p:cNvPr id="13" name="Rectangle 245"/>
          <p:cNvSpPr>
            <a:spLocks noChangeArrowheads="1"/>
          </p:cNvSpPr>
          <p:nvPr/>
        </p:nvSpPr>
        <p:spPr bwMode="auto">
          <a:xfrm>
            <a:off x="7515160" y="3917273"/>
            <a:ext cx="228847" cy="686542"/>
          </a:xfrm>
          <a:prstGeom prst="rect">
            <a:avLst/>
          </a:prstGeom>
          <a:solidFill>
            <a:srgbClr val="00B0F0"/>
          </a:solidFill>
          <a:ln w="9525">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a:solidFill>
                <a:schemeClr val="tx1">
                  <a:lumMod val="65000"/>
                  <a:lumOff val="35000"/>
                </a:schemeClr>
              </a:solidFill>
              <a:latin typeface="+mn-lt"/>
              <a:ea typeface="+mn-ea"/>
            </a:endParaRPr>
          </a:p>
        </p:txBody>
      </p:sp>
      <p:sp>
        <p:nvSpPr>
          <p:cNvPr id="14" name="Line 246"/>
          <p:cNvSpPr>
            <a:spLocks noChangeShapeType="1"/>
          </p:cNvSpPr>
          <p:nvPr/>
        </p:nvSpPr>
        <p:spPr bwMode="auto">
          <a:xfrm flipV="1">
            <a:off x="4578285" y="4260545"/>
            <a:ext cx="2860592" cy="715148"/>
          </a:xfrm>
          <a:prstGeom prst="line">
            <a:avLst/>
          </a:prstGeom>
          <a:noFill/>
          <a:ln w="57150">
            <a:solidFill>
              <a:srgbClr val="C00000"/>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chemeClr val="tx1">
                  <a:lumMod val="65000"/>
                  <a:lumOff val="35000"/>
                </a:schemeClr>
              </a:solidFill>
              <a:latin typeface="+mn-lt"/>
              <a:ea typeface="+mn-ea"/>
            </a:endParaRPr>
          </a:p>
        </p:txBody>
      </p:sp>
      <p:sp>
        <p:nvSpPr>
          <p:cNvPr id="15" name="Text Box 252"/>
          <p:cNvSpPr txBox="1">
            <a:spLocks noChangeArrowheads="1"/>
          </p:cNvSpPr>
          <p:nvPr/>
        </p:nvSpPr>
        <p:spPr bwMode="auto">
          <a:xfrm>
            <a:off x="5385662" y="5090116"/>
            <a:ext cx="12121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chemeClr val="tx1">
                    <a:lumMod val="65000"/>
                    <a:lumOff val="35000"/>
                  </a:schemeClr>
                </a:solidFill>
                <a:latin typeface="+mn-lt"/>
                <a:ea typeface="+mn-ea"/>
              </a:rPr>
              <a:t>TCP</a:t>
            </a:r>
            <a:r>
              <a:rPr lang="zh-CN" altLang="en-US" sz="2000" dirty="0">
                <a:solidFill>
                  <a:schemeClr val="tx1">
                    <a:lumMod val="65000"/>
                    <a:lumOff val="35000"/>
                  </a:schemeClr>
                </a:solidFill>
                <a:latin typeface="+mn-lt"/>
                <a:ea typeface="+mn-ea"/>
              </a:rPr>
              <a:t>连接</a:t>
            </a:r>
          </a:p>
        </p:txBody>
      </p:sp>
      <p:sp>
        <p:nvSpPr>
          <p:cNvPr id="16" name="Text Box 253"/>
          <p:cNvSpPr txBox="1">
            <a:spLocks noChangeArrowheads="1"/>
          </p:cNvSpPr>
          <p:nvPr/>
        </p:nvSpPr>
        <p:spPr bwMode="auto">
          <a:xfrm rot="20754504">
            <a:off x="5398520" y="4198751"/>
            <a:ext cx="12105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tx1">
                    <a:lumMod val="65000"/>
                    <a:lumOff val="35000"/>
                  </a:schemeClr>
                </a:solidFill>
                <a:latin typeface="+mn-lt"/>
                <a:ea typeface="+mn-ea"/>
              </a:rPr>
              <a:t>连接请求</a:t>
            </a:r>
          </a:p>
        </p:txBody>
      </p:sp>
      <p:sp>
        <p:nvSpPr>
          <p:cNvPr id="17" name="Text Box 254"/>
          <p:cNvSpPr txBox="1">
            <a:spLocks noChangeArrowheads="1"/>
          </p:cNvSpPr>
          <p:nvPr/>
        </p:nvSpPr>
        <p:spPr bwMode="auto">
          <a:xfrm>
            <a:off x="3362246" y="4813592"/>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mn-lt"/>
                <a:ea typeface="+mn-ea"/>
              </a:rPr>
              <a:t>客户</a:t>
            </a:r>
          </a:p>
          <a:p>
            <a:pPr algn="ctr" eaLnBrk="1" hangingPunct="1"/>
            <a:r>
              <a:rPr lang="zh-CN" altLang="en-US" sz="2000">
                <a:latin typeface="+mn-lt"/>
                <a:ea typeface="+mn-ea"/>
              </a:rPr>
              <a:t>套接字</a:t>
            </a:r>
          </a:p>
        </p:txBody>
      </p:sp>
      <p:sp>
        <p:nvSpPr>
          <p:cNvPr id="18" name="Text Box 255"/>
          <p:cNvSpPr txBox="1">
            <a:spLocks noChangeArrowheads="1"/>
          </p:cNvSpPr>
          <p:nvPr/>
        </p:nvSpPr>
        <p:spPr bwMode="auto">
          <a:xfrm>
            <a:off x="7786628" y="3802850"/>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latin typeface="+mn-lt"/>
                <a:ea typeface="+mn-ea"/>
              </a:rPr>
              <a:t>监听</a:t>
            </a:r>
          </a:p>
          <a:p>
            <a:pPr algn="ctr" eaLnBrk="1" hangingPunct="1"/>
            <a:r>
              <a:rPr lang="zh-CN" altLang="en-US" sz="2000" dirty="0">
                <a:latin typeface="+mn-lt"/>
                <a:ea typeface="+mn-ea"/>
              </a:rPr>
              <a:t>套接字</a:t>
            </a:r>
          </a:p>
        </p:txBody>
      </p:sp>
      <p:sp>
        <p:nvSpPr>
          <p:cNvPr id="19" name="Text Box 256"/>
          <p:cNvSpPr txBox="1">
            <a:spLocks noChangeArrowheads="1"/>
          </p:cNvSpPr>
          <p:nvPr/>
        </p:nvSpPr>
        <p:spPr bwMode="auto">
          <a:xfrm>
            <a:off x="7796163" y="4851734"/>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mn-lt"/>
                <a:ea typeface="+mn-ea"/>
              </a:rPr>
              <a:t>连接</a:t>
            </a:r>
          </a:p>
          <a:p>
            <a:pPr algn="ctr" eaLnBrk="1" hangingPunct="1"/>
            <a:r>
              <a:rPr lang="zh-CN" altLang="en-US" sz="2000">
                <a:latin typeface="+mn-lt"/>
                <a:ea typeface="+mn-ea"/>
              </a:rPr>
              <a:t>套接字</a:t>
            </a:r>
          </a:p>
        </p:txBody>
      </p:sp>
      <p:grpSp>
        <p:nvGrpSpPr>
          <p:cNvPr id="51" name="组合 50"/>
          <p:cNvGrpSpPr/>
          <p:nvPr/>
        </p:nvGrpSpPr>
        <p:grpSpPr>
          <a:xfrm>
            <a:off x="3362246" y="2250100"/>
            <a:ext cx="921752" cy="585461"/>
            <a:chOff x="5173662" y="745331"/>
            <a:chExt cx="1679575" cy="1066800"/>
          </a:xfrm>
        </p:grpSpPr>
        <p:sp>
          <p:nvSpPr>
            <p:cNvPr id="5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878" y="1772816"/>
            <a:ext cx="618365" cy="1023246"/>
          </a:xfrm>
          <a:prstGeom prst="rect">
            <a:avLst/>
          </a:prstGeom>
        </p:spPr>
      </p:pic>
    </p:spTree>
    <p:extLst>
      <p:ext uri="{BB962C8B-B14F-4D97-AF65-F5344CB8AC3E}">
        <p14:creationId xmlns:p14="http://schemas.microsoft.com/office/powerpoint/2010/main" val="154913718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en-US" altLang="zh-CN" dirty="0"/>
              <a:t>6.10.2  </a:t>
            </a:r>
            <a:r>
              <a:rPr lang="zh-CN" altLang="en-US" dirty="0"/>
              <a:t>一个简单的代码实例</a:t>
            </a:r>
          </a:p>
        </p:txBody>
      </p:sp>
      <p:sp>
        <p:nvSpPr>
          <p:cNvPr id="726019" name="Rectangle 3"/>
          <p:cNvSpPr>
            <a:spLocks noGrp="1" noChangeArrowheads="1"/>
          </p:cNvSpPr>
          <p:nvPr>
            <p:ph idx="1"/>
          </p:nvPr>
        </p:nvSpPr>
        <p:spPr/>
        <p:txBody>
          <a:bodyPr>
            <a:normAutofit/>
          </a:bodyPr>
          <a:lstStyle/>
          <a:p>
            <a:pPr eaLnBrk="1" hangingPunct="1"/>
            <a:r>
              <a:rPr lang="zh-CN" altLang="en-US" sz="2400" dirty="0"/>
              <a:t>一个非常简单的</a:t>
            </a:r>
            <a:r>
              <a:rPr lang="en-US" altLang="zh-CN" sz="2400" dirty="0"/>
              <a:t>TCP</a:t>
            </a:r>
            <a:r>
              <a:rPr lang="zh-CN" altLang="en-US" sz="2400" dirty="0"/>
              <a:t>应用的代码实例：“</a:t>
            </a:r>
            <a:r>
              <a:rPr lang="en-US" altLang="zh-CN" sz="2400" dirty="0"/>
              <a:t>Hello World!</a:t>
            </a:r>
            <a:r>
              <a:rPr lang="zh-CN" altLang="en-US" sz="2400" dirty="0"/>
              <a:t>”</a:t>
            </a:r>
            <a:endParaRPr lang="en-US" altLang="zh-CN" sz="2400" dirty="0"/>
          </a:p>
          <a:p>
            <a:pPr eaLnBrk="1" hangingPunct="1"/>
            <a:r>
              <a:rPr lang="zh-CN" altLang="en-US" sz="2400" dirty="0"/>
              <a:t>使用的是</a:t>
            </a:r>
            <a:r>
              <a:rPr lang="en-US" altLang="zh-CN" sz="2400" dirty="0"/>
              <a:t>Windows</a:t>
            </a:r>
            <a:r>
              <a:rPr lang="zh-CN" altLang="en-US" sz="2400" dirty="0"/>
              <a:t>操作系统的套接字</a:t>
            </a:r>
            <a:r>
              <a:rPr lang="en-US" altLang="zh-CN" sz="2400" dirty="0"/>
              <a:t>API</a:t>
            </a:r>
            <a:r>
              <a:rPr lang="zh-CN" altLang="en-US" sz="2400" dirty="0"/>
              <a:t>：</a:t>
            </a:r>
            <a:r>
              <a:rPr lang="en-US" altLang="zh-CN" sz="2400" dirty="0"/>
              <a:t>Windows Socket 2.0</a:t>
            </a:r>
            <a:endParaRPr lang="zh-CN" altLang="en-US" sz="24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1706688" y="3356992"/>
            <a:ext cx="8856984" cy="194421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t" anchorCtr="0"/>
          <a:lstStyle/>
          <a:p>
            <a:endParaRPr lang="en-US" altLang="zh-CN" sz="2400" dirty="0">
              <a:solidFill>
                <a:schemeClr val="tx1"/>
              </a:solidFill>
            </a:endParaRPr>
          </a:p>
          <a:p>
            <a:r>
              <a:rPr lang="en-US" altLang="zh-CN" sz="2400" dirty="0">
                <a:solidFill>
                  <a:schemeClr val="tx1"/>
                </a:solidFill>
              </a:rPr>
              <a:t>3	#include &lt;</a:t>
            </a:r>
            <a:r>
              <a:rPr lang="en-US" altLang="zh-CN" sz="2400" dirty="0" err="1">
                <a:solidFill>
                  <a:schemeClr val="tx1"/>
                </a:solidFill>
              </a:rPr>
              <a:t>stdio.h</a:t>
            </a:r>
            <a:r>
              <a:rPr lang="en-US" altLang="zh-CN" sz="2400" dirty="0">
                <a:solidFill>
                  <a:schemeClr val="tx1"/>
                </a:solidFill>
              </a:rPr>
              <a:t>&gt;</a:t>
            </a:r>
          </a:p>
          <a:p>
            <a:r>
              <a:rPr lang="en-US" altLang="zh-CN" sz="2400" dirty="0">
                <a:solidFill>
                  <a:schemeClr val="tx1"/>
                </a:solidFill>
              </a:rPr>
              <a:t>4	#include &lt;winsock2.h&gt;</a:t>
            </a:r>
          </a:p>
          <a:p>
            <a:r>
              <a:rPr lang="en-US" altLang="zh-CN" sz="2400" dirty="0">
                <a:solidFill>
                  <a:schemeClr val="tx1"/>
                </a:solidFill>
              </a:rPr>
              <a:t>5	#pragma comment(lib, "ws2_32.lib")</a:t>
            </a:r>
          </a:p>
        </p:txBody>
      </p:sp>
    </p:spTree>
    <p:extLst>
      <p:ext uri="{BB962C8B-B14F-4D97-AF65-F5344CB8AC3E}">
        <p14:creationId xmlns:p14="http://schemas.microsoft.com/office/powerpoint/2010/main" val="39370980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zh-CN" altLang="en-US" dirty="0" smtClean="0"/>
              <a:t>服务器代码实例</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 name="矩形 2"/>
          <p:cNvSpPr/>
          <p:nvPr/>
        </p:nvSpPr>
        <p:spPr>
          <a:xfrm>
            <a:off x="1706688" y="1268760"/>
            <a:ext cx="8856984" cy="482453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t" anchorCtr="0"/>
          <a:lstStyle/>
          <a:p>
            <a:r>
              <a:rPr lang="en-US" altLang="zh-CN" sz="2000" dirty="0">
                <a:solidFill>
                  <a:schemeClr val="tx1"/>
                </a:solidFill>
              </a:rPr>
              <a:t>7	</a:t>
            </a:r>
            <a:r>
              <a:rPr lang="en-US" altLang="zh-CN" sz="2000" dirty="0" err="1">
                <a:solidFill>
                  <a:schemeClr val="tx1"/>
                </a:solidFill>
              </a:rPr>
              <a:t>int</a:t>
            </a:r>
            <a:r>
              <a:rPr lang="en-US" altLang="zh-CN" sz="2000" dirty="0">
                <a:solidFill>
                  <a:schemeClr val="tx1"/>
                </a:solidFill>
              </a:rPr>
              <a:t> main()</a:t>
            </a:r>
          </a:p>
          <a:p>
            <a:r>
              <a:rPr lang="en-US" altLang="zh-CN" sz="2000" dirty="0">
                <a:solidFill>
                  <a:schemeClr val="tx1"/>
                </a:solidFill>
              </a:rPr>
              <a:t>8	{</a:t>
            </a:r>
          </a:p>
          <a:p>
            <a:r>
              <a:rPr lang="en-US" altLang="zh-CN" sz="2000" dirty="0">
                <a:solidFill>
                  <a:schemeClr val="tx1"/>
                </a:solidFill>
              </a:rPr>
              <a:t>9	    WSADATA </a:t>
            </a:r>
            <a:r>
              <a:rPr lang="en-US" altLang="zh-CN" sz="2000" dirty="0" err="1">
                <a:solidFill>
                  <a:schemeClr val="tx1"/>
                </a:solidFill>
              </a:rPr>
              <a:t>wsaData</a:t>
            </a:r>
            <a:r>
              <a:rPr lang="en-US" altLang="zh-CN" sz="2000" dirty="0">
                <a:solidFill>
                  <a:schemeClr val="tx1"/>
                </a:solidFill>
              </a:rPr>
              <a:t>;</a:t>
            </a:r>
          </a:p>
          <a:p>
            <a:r>
              <a:rPr lang="en-US" altLang="zh-CN" sz="2000" dirty="0">
                <a:solidFill>
                  <a:schemeClr val="tx1"/>
                </a:solidFill>
              </a:rPr>
              <a:t>10	    </a:t>
            </a:r>
            <a:r>
              <a:rPr lang="en-US" altLang="zh-CN" sz="2000" dirty="0" err="1">
                <a:solidFill>
                  <a:schemeClr val="tx1"/>
                </a:solidFill>
              </a:rPr>
              <a:t>WSAStartup</a:t>
            </a:r>
            <a:r>
              <a:rPr lang="en-US" altLang="zh-CN" sz="2000" dirty="0">
                <a:solidFill>
                  <a:schemeClr val="tx1"/>
                </a:solidFill>
              </a:rPr>
              <a:t>(0x202, &amp;</a:t>
            </a:r>
            <a:r>
              <a:rPr lang="en-US" altLang="zh-CN" sz="2000" dirty="0" err="1">
                <a:solidFill>
                  <a:schemeClr val="tx1"/>
                </a:solidFill>
              </a:rPr>
              <a:t>wsaData</a:t>
            </a:r>
            <a:r>
              <a:rPr lang="en-US" altLang="zh-CN" sz="2000" dirty="0">
                <a:solidFill>
                  <a:schemeClr val="tx1"/>
                </a:solidFill>
              </a:rPr>
              <a:t>); //</a:t>
            </a:r>
            <a:r>
              <a:rPr lang="zh-CN" altLang="en-US" sz="2000" dirty="0">
                <a:solidFill>
                  <a:schemeClr val="tx1"/>
                </a:solidFill>
              </a:rPr>
              <a:t>加载</a:t>
            </a:r>
            <a:r>
              <a:rPr lang="en-US" altLang="zh-CN" sz="2000" dirty="0">
                <a:solidFill>
                  <a:schemeClr val="tx1"/>
                </a:solidFill>
              </a:rPr>
              <a:t>WinSock</a:t>
            </a:r>
            <a:r>
              <a:rPr lang="zh-CN" altLang="en-US" sz="2000" dirty="0">
                <a:solidFill>
                  <a:schemeClr val="tx1"/>
                </a:solidFill>
              </a:rPr>
              <a:t>动态链接库</a:t>
            </a:r>
          </a:p>
          <a:p>
            <a:r>
              <a:rPr lang="en-US" altLang="zh-CN" sz="2000" dirty="0">
                <a:solidFill>
                  <a:schemeClr val="tx1"/>
                </a:solidFill>
              </a:rPr>
              <a:t>11	    // </a:t>
            </a:r>
            <a:r>
              <a:rPr lang="zh-CN" altLang="en-US" sz="2000" dirty="0">
                <a:solidFill>
                  <a:schemeClr val="tx1"/>
                </a:solidFill>
              </a:rPr>
              <a:t>创建监听套接字</a:t>
            </a:r>
          </a:p>
          <a:p>
            <a:r>
              <a:rPr lang="en-US" altLang="zh-CN" sz="2000" dirty="0">
                <a:solidFill>
                  <a:schemeClr val="tx1"/>
                </a:solidFill>
              </a:rPr>
              <a:t>12	    SOCKET s;</a:t>
            </a:r>
          </a:p>
          <a:p>
            <a:r>
              <a:rPr lang="en-US" altLang="zh-CN" sz="2000" dirty="0">
                <a:solidFill>
                  <a:schemeClr val="tx1"/>
                </a:solidFill>
              </a:rPr>
              <a:t>13	    s = socket(AF_INET, SOCK_STREAM, 0);</a:t>
            </a:r>
          </a:p>
          <a:p>
            <a:r>
              <a:rPr lang="en-US" altLang="zh-CN" sz="2000" dirty="0">
                <a:solidFill>
                  <a:schemeClr val="tx1"/>
                </a:solidFill>
              </a:rPr>
              <a:t>14	    // </a:t>
            </a:r>
            <a:r>
              <a:rPr lang="zh-CN" altLang="en-US" sz="2000" dirty="0">
                <a:solidFill>
                  <a:schemeClr val="tx1"/>
                </a:solidFill>
              </a:rPr>
              <a:t>设置服务器端地址</a:t>
            </a:r>
          </a:p>
          <a:p>
            <a:r>
              <a:rPr lang="en-US" altLang="zh-CN" sz="2000" dirty="0">
                <a:solidFill>
                  <a:schemeClr val="tx1"/>
                </a:solidFill>
              </a:rPr>
              <a:t>15	    </a:t>
            </a:r>
            <a:r>
              <a:rPr lang="en-US" altLang="zh-CN" sz="2000" dirty="0" err="1">
                <a:solidFill>
                  <a:schemeClr val="tx1"/>
                </a:solidFill>
              </a:rPr>
              <a:t>struct</a:t>
            </a:r>
            <a:r>
              <a:rPr lang="en-US" altLang="zh-CN" sz="2000" dirty="0">
                <a:solidFill>
                  <a:schemeClr val="tx1"/>
                </a:solidFill>
              </a:rPr>
              <a:t> </a:t>
            </a:r>
            <a:r>
              <a:rPr lang="en-US" altLang="zh-CN" sz="2000" dirty="0" err="1">
                <a:solidFill>
                  <a:schemeClr val="tx1"/>
                </a:solidFill>
              </a:rPr>
              <a:t>sockaddr_in</a:t>
            </a:r>
            <a:r>
              <a:rPr lang="en-US" altLang="zh-CN" sz="2000" dirty="0">
                <a:solidFill>
                  <a:schemeClr val="tx1"/>
                </a:solidFill>
              </a:rPr>
              <a:t> </a:t>
            </a:r>
            <a:r>
              <a:rPr lang="en-US" altLang="zh-CN" sz="2000" dirty="0" err="1">
                <a:solidFill>
                  <a:schemeClr val="tx1"/>
                </a:solidFill>
              </a:rPr>
              <a:t>serveraddr</a:t>
            </a:r>
            <a:r>
              <a:rPr lang="en-US" altLang="zh-CN" sz="2000" dirty="0">
                <a:solidFill>
                  <a:schemeClr val="tx1"/>
                </a:solidFill>
              </a:rPr>
              <a:t>;</a:t>
            </a:r>
          </a:p>
          <a:p>
            <a:r>
              <a:rPr lang="en-US" altLang="zh-CN" sz="2000" dirty="0">
                <a:solidFill>
                  <a:schemeClr val="tx1"/>
                </a:solidFill>
              </a:rPr>
              <a:t>16	    </a:t>
            </a:r>
            <a:r>
              <a:rPr lang="en-US" altLang="zh-CN" sz="2000" dirty="0" err="1">
                <a:solidFill>
                  <a:schemeClr val="tx1"/>
                </a:solidFill>
              </a:rPr>
              <a:t>memset</a:t>
            </a:r>
            <a:r>
              <a:rPr lang="en-US" altLang="zh-CN" sz="2000" dirty="0">
                <a:solidFill>
                  <a:schemeClr val="tx1"/>
                </a:solidFill>
              </a:rPr>
              <a:t>((void *)&amp;</a:t>
            </a:r>
            <a:r>
              <a:rPr lang="en-US" altLang="zh-CN" sz="2000" dirty="0" err="1">
                <a:solidFill>
                  <a:schemeClr val="tx1"/>
                </a:solidFill>
              </a:rPr>
              <a:t>serveraddr</a:t>
            </a:r>
            <a:r>
              <a:rPr lang="en-US" altLang="zh-CN" sz="2000" dirty="0">
                <a:solidFill>
                  <a:schemeClr val="tx1"/>
                </a:solidFill>
              </a:rPr>
              <a:t>, 0, </a:t>
            </a:r>
            <a:r>
              <a:rPr lang="en-US" altLang="zh-CN" sz="2000" dirty="0" err="1">
                <a:solidFill>
                  <a:schemeClr val="tx1"/>
                </a:solidFill>
              </a:rPr>
              <a:t>sizeof</a:t>
            </a:r>
            <a:r>
              <a:rPr lang="en-US" altLang="zh-CN" sz="2000" dirty="0">
                <a:solidFill>
                  <a:schemeClr val="tx1"/>
                </a:solidFill>
              </a:rPr>
              <a:t>(</a:t>
            </a:r>
            <a:r>
              <a:rPr lang="en-US" altLang="zh-CN" sz="2000" dirty="0" err="1">
                <a:solidFill>
                  <a:schemeClr val="tx1"/>
                </a:solidFill>
              </a:rPr>
              <a:t>serveraddr</a:t>
            </a:r>
            <a:r>
              <a:rPr lang="en-US" altLang="zh-CN" sz="2000" dirty="0">
                <a:solidFill>
                  <a:schemeClr val="tx1"/>
                </a:solidFill>
              </a:rPr>
              <a:t>));</a:t>
            </a:r>
          </a:p>
          <a:p>
            <a:r>
              <a:rPr lang="en-US" altLang="zh-CN" sz="2000" dirty="0">
                <a:solidFill>
                  <a:schemeClr val="tx1"/>
                </a:solidFill>
              </a:rPr>
              <a:t>17	    </a:t>
            </a:r>
            <a:r>
              <a:rPr lang="en-US" altLang="zh-CN" sz="2000" dirty="0" err="1">
                <a:solidFill>
                  <a:schemeClr val="tx1"/>
                </a:solidFill>
              </a:rPr>
              <a:t>serveraddr.sin_family</a:t>
            </a:r>
            <a:r>
              <a:rPr lang="en-US" altLang="zh-CN" sz="2000" dirty="0">
                <a:solidFill>
                  <a:schemeClr val="tx1"/>
                </a:solidFill>
              </a:rPr>
              <a:t> = AF_INET;</a:t>
            </a:r>
          </a:p>
          <a:p>
            <a:r>
              <a:rPr lang="en-US" altLang="zh-CN" sz="2000" dirty="0">
                <a:solidFill>
                  <a:schemeClr val="tx1"/>
                </a:solidFill>
              </a:rPr>
              <a:t>18	    </a:t>
            </a:r>
            <a:r>
              <a:rPr lang="en-US" altLang="zh-CN" sz="2000" dirty="0" err="1">
                <a:solidFill>
                  <a:schemeClr val="tx1"/>
                </a:solidFill>
              </a:rPr>
              <a:t>serveraddr.sin_addr.s_addr</a:t>
            </a:r>
            <a:r>
              <a:rPr lang="en-US" altLang="zh-CN" sz="2000" dirty="0">
                <a:solidFill>
                  <a:schemeClr val="tx1"/>
                </a:solidFill>
              </a:rPr>
              <a:t> = </a:t>
            </a:r>
            <a:r>
              <a:rPr lang="en-US" altLang="zh-CN" sz="2000" dirty="0" err="1">
                <a:solidFill>
                  <a:schemeClr val="tx1"/>
                </a:solidFill>
              </a:rPr>
              <a:t>htonl</a:t>
            </a:r>
            <a:r>
              <a:rPr lang="en-US" altLang="zh-CN" sz="2000" dirty="0">
                <a:solidFill>
                  <a:schemeClr val="tx1"/>
                </a:solidFill>
              </a:rPr>
              <a:t>(INADDR_ANY); //</a:t>
            </a:r>
            <a:r>
              <a:rPr lang="zh-CN" altLang="en-US" sz="2000" dirty="0">
                <a:solidFill>
                  <a:schemeClr val="tx1"/>
                </a:solidFill>
              </a:rPr>
              <a:t>选择服务器的任一</a:t>
            </a:r>
            <a:r>
              <a:rPr lang="en-US" altLang="zh-CN" sz="2000" dirty="0">
                <a:solidFill>
                  <a:schemeClr val="tx1"/>
                </a:solidFill>
              </a:rPr>
              <a:t>IP</a:t>
            </a:r>
            <a:r>
              <a:rPr lang="zh-CN" altLang="en-US" sz="2000" dirty="0">
                <a:solidFill>
                  <a:schemeClr val="tx1"/>
                </a:solidFill>
              </a:rPr>
              <a:t>地址</a:t>
            </a:r>
          </a:p>
          <a:p>
            <a:r>
              <a:rPr lang="en-US" altLang="zh-CN" sz="2000" dirty="0">
                <a:solidFill>
                  <a:schemeClr val="tx1"/>
                </a:solidFill>
              </a:rPr>
              <a:t>19	    </a:t>
            </a:r>
            <a:r>
              <a:rPr lang="en-US" altLang="zh-CN" sz="2000" dirty="0" err="1">
                <a:solidFill>
                  <a:schemeClr val="tx1"/>
                </a:solidFill>
              </a:rPr>
              <a:t>serveraddr.sin_port</a:t>
            </a:r>
            <a:r>
              <a:rPr lang="en-US" altLang="zh-CN" sz="2000" dirty="0">
                <a:solidFill>
                  <a:schemeClr val="tx1"/>
                </a:solidFill>
              </a:rPr>
              <a:t> = </a:t>
            </a:r>
            <a:r>
              <a:rPr lang="en-US" altLang="zh-CN" sz="2000" dirty="0" err="1">
                <a:solidFill>
                  <a:schemeClr val="tx1"/>
                </a:solidFill>
              </a:rPr>
              <a:t>htons</a:t>
            </a:r>
            <a:r>
              <a:rPr lang="en-US" altLang="zh-CN" sz="2000" dirty="0">
                <a:solidFill>
                  <a:schemeClr val="tx1"/>
                </a:solidFill>
              </a:rPr>
              <a:t>(8888);</a:t>
            </a:r>
          </a:p>
          <a:p>
            <a:r>
              <a:rPr lang="en-US" altLang="zh-CN" sz="2000" dirty="0">
                <a:solidFill>
                  <a:schemeClr val="tx1"/>
                </a:solidFill>
              </a:rPr>
              <a:t>20	    // </a:t>
            </a:r>
            <a:r>
              <a:rPr lang="zh-CN" altLang="en-US" sz="2000" dirty="0">
                <a:solidFill>
                  <a:schemeClr val="tx1"/>
                </a:solidFill>
              </a:rPr>
              <a:t>将服务器端地址与监听套接字绑定</a:t>
            </a:r>
          </a:p>
        </p:txBody>
      </p:sp>
    </p:spTree>
    <p:extLst>
      <p:ext uri="{BB962C8B-B14F-4D97-AF65-F5344CB8AC3E}">
        <p14:creationId xmlns:p14="http://schemas.microsoft.com/office/powerpoint/2010/main" val="350160628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zh-CN" altLang="en-US" dirty="0"/>
              <a:t>服务器代码实例</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 name="矩形 2"/>
          <p:cNvSpPr/>
          <p:nvPr/>
        </p:nvSpPr>
        <p:spPr>
          <a:xfrm>
            <a:off x="1706688" y="1340768"/>
            <a:ext cx="8856984" cy="482453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t" anchorCtr="0"/>
          <a:lstStyle/>
          <a:p>
            <a:r>
              <a:rPr lang="en-US" altLang="zh-CN" sz="2000" dirty="0">
                <a:solidFill>
                  <a:schemeClr val="tx1"/>
                </a:solidFill>
              </a:rPr>
              <a:t>21	    bind(s, (</a:t>
            </a:r>
            <a:r>
              <a:rPr lang="en-US" altLang="zh-CN" sz="2000" dirty="0" err="1">
                <a:solidFill>
                  <a:schemeClr val="tx1"/>
                </a:solidFill>
              </a:rPr>
              <a:t>struct</a:t>
            </a:r>
            <a:r>
              <a:rPr lang="en-US" altLang="zh-CN" sz="2000" dirty="0">
                <a:solidFill>
                  <a:schemeClr val="tx1"/>
                </a:solidFill>
              </a:rPr>
              <a:t> </a:t>
            </a:r>
            <a:r>
              <a:rPr lang="en-US" altLang="zh-CN" sz="2000" dirty="0" err="1">
                <a:solidFill>
                  <a:schemeClr val="tx1"/>
                </a:solidFill>
              </a:rPr>
              <a:t>sockaddr</a:t>
            </a:r>
            <a:r>
              <a:rPr lang="en-US" altLang="zh-CN" sz="2000" dirty="0">
                <a:solidFill>
                  <a:schemeClr val="tx1"/>
                </a:solidFill>
              </a:rPr>
              <a:t> *)&amp;</a:t>
            </a:r>
            <a:r>
              <a:rPr lang="en-US" altLang="zh-CN" sz="2000" dirty="0" err="1">
                <a:solidFill>
                  <a:schemeClr val="tx1"/>
                </a:solidFill>
              </a:rPr>
              <a:t>serveraddr</a:t>
            </a:r>
            <a:r>
              <a:rPr lang="en-US" altLang="zh-CN" sz="2000" dirty="0">
                <a:solidFill>
                  <a:schemeClr val="tx1"/>
                </a:solidFill>
              </a:rPr>
              <a:t>, </a:t>
            </a:r>
            <a:r>
              <a:rPr lang="en-US" altLang="zh-CN" sz="2000" dirty="0" err="1">
                <a:solidFill>
                  <a:schemeClr val="tx1"/>
                </a:solidFill>
              </a:rPr>
              <a:t>sizeof</a:t>
            </a:r>
            <a:r>
              <a:rPr lang="en-US" altLang="zh-CN" sz="2000" dirty="0">
                <a:solidFill>
                  <a:schemeClr val="tx1"/>
                </a:solidFill>
              </a:rPr>
              <a:t>(</a:t>
            </a:r>
            <a:r>
              <a:rPr lang="en-US" altLang="zh-CN" sz="2000" dirty="0" err="1">
                <a:solidFill>
                  <a:schemeClr val="tx1"/>
                </a:solidFill>
              </a:rPr>
              <a:t>serveraddr</a:t>
            </a:r>
            <a:r>
              <a:rPr lang="en-US" altLang="zh-CN" sz="2000" dirty="0">
                <a:solidFill>
                  <a:schemeClr val="tx1"/>
                </a:solidFill>
              </a:rPr>
              <a:t>));</a:t>
            </a:r>
          </a:p>
          <a:p>
            <a:r>
              <a:rPr lang="en-US" altLang="zh-CN" sz="2000" dirty="0">
                <a:solidFill>
                  <a:schemeClr val="tx1"/>
                </a:solidFill>
              </a:rPr>
              <a:t>22	    listen(s, 10);</a:t>
            </a:r>
          </a:p>
          <a:p>
            <a:r>
              <a:rPr lang="en-US" altLang="zh-CN" sz="2000" dirty="0">
                <a:solidFill>
                  <a:schemeClr val="tx1"/>
                </a:solidFill>
              </a:rPr>
              <a:t>23	    // </a:t>
            </a:r>
            <a:r>
              <a:rPr lang="zh-CN" altLang="en-US" sz="2000" dirty="0">
                <a:solidFill>
                  <a:schemeClr val="tx1"/>
                </a:solidFill>
              </a:rPr>
              <a:t>接受连接请求并获得连接套接字</a:t>
            </a:r>
          </a:p>
          <a:p>
            <a:r>
              <a:rPr lang="en-US" altLang="zh-CN" sz="2000" dirty="0">
                <a:solidFill>
                  <a:schemeClr val="tx1"/>
                </a:solidFill>
              </a:rPr>
              <a:t>24	    SOCKET </a:t>
            </a:r>
            <a:r>
              <a:rPr lang="en-US" altLang="zh-CN" sz="2000" dirty="0" err="1">
                <a:solidFill>
                  <a:schemeClr val="tx1"/>
                </a:solidFill>
              </a:rPr>
              <a:t>ss</a:t>
            </a:r>
            <a:r>
              <a:rPr lang="en-US" altLang="zh-CN" sz="2000" dirty="0">
                <a:solidFill>
                  <a:schemeClr val="tx1"/>
                </a:solidFill>
              </a:rPr>
              <a:t>;</a:t>
            </a:r>
          </a:p>
          <a:p>
            <a:r>
              <a:rPr lang="en-US" altLang="zh-CN" sz="2000" dirty="0">
                <a:solidFill>
                  <a:schemeClr val="tx1"/>
                </a:solidFill>
              </a:rPr>
              <a:t>25	    </a:t>
            </a:r>
            <a:r>
              <a:rPr lang="en-US" altLang="zh-CN" sz="2000" dirty="0" err="1">
                <a:solidFill>
                  <a:schemeClr val="tx1"/>
                </a:solidFill>
              </a:rPr>
              <a:t>ss</a:t>
            </a:r>
            <a:r>
              <a:rPr lang="en-US" altLang="zh-CN" sz="2000" dirty="0">
                <a:solidFill>
                  <a:schemeClr val="tx1"/>
                </a:solidFill>
              </a:rPr>
              <a:t> = accept(s, NULL, NULL);</a:t>
            </a:r>
          </a:p>
          <a:p>
            <a:r>
              <a:rPr lang="en-US" altLang="zh-CN" sz="2000" dirty="0">
                <a:solidFill>
                  <a:schemeClr val="tx1"/>
                </a:solidFill>
              </a:rPr>
              <a:t>26	    </a:t>
            </a:r>
            <a:r>
              <a:rPr lang="en-US" altLang="zh-CN" sz="2000" dirty="0" err="1">
                <a:solidFill>
                  <a:schemeClr val="tx1"/>
                </a:solidFill>
              </a:rPr>
              <a:t>closesocket</a:t>
            </a:r>
            <a:r>
              <a:rPr lang="en-US" altLang="zh-CN" sz="2000" dirty="0">
                <a:solidFill>
                  <a:schemeClr val="tx1"/>
                </a:solidFill>
              </a:rPr>
              <a:t>(s);// </a:t>
            </a:r>
            <a:r>
              <a:rPr lang="zh-CN" altLang="en-US" sz="2000" dirty="0">
                <a:solidFill>
                  <a:schemeClr val="tx1"/>
                </a:solidFill>
              </a:rPr>
              <a:t>关闭监听套接字</a:t>
            </a:r>
          </a:p>
          <a:p>
            <a:r>
              <a:rPr lang="en-US" altLang="zh-CN" sz="2000" dirty="0">
                <a:solidFill>
                  <a:schemeClr val="tx1"/>
                </a:solidFill>
              </a:rPr>
              <a:t>27	    // </a:t>
            </a:r>
            <a:r>
              <a:rPr lang="zh-CN" altLang="en-US" sz="2000" dirty="0">
                <a:solidFill>
                  <a:schemeClr val="tx1"/>
                </a:solidFill>
              </a:rPr>
              <a:t>显示接收的字符串</a:t>
            </a:r>
          </a:p>
          <a:p>
            <a:r>
              <a:rPr lang="en-US" altLang="zh-CN" sz="2000" dirty="0">
                <a:solidFill>
                  <a:schemeClr val="tx1"/>
                </a:solidFill>
              </a:rPr>
              <a:t>28	    char </a:t>
            </a:r>
            <a:r>
              <a:rPr lang="en-US" altLang="zh-CN" sz="2000" dirty="0" err="1">
                <a:solidFill>
                  <a:schemeClr val="tx1"/>
                </a:solidFill>
              </a:rPr>
              <a:t>buf</a:t>
            </a:r>
            <a:r>
              <a:rPr lang="en-US" altLang="zh-CN" sz="2000" dirty="0">
                <a:solidFill>
                  <a:schemeClr val="tx1"/>
                </a:solidFill>
              </a:rPr>
              <a:t>[13];</a:t>
            </a:r>
          </a:p>
          <a:p>
            <a:r>
              <a:rPr lang="en-US" altLang="zh-CN" sz="2000" dirty="0">
                <a:solidFill>
                  <a:schemeClr val="tx1"/>
                </a:solidFill>
              </a:rPr>
              <a:t>29	    </a:t>
            </a:r>
            <a:r>
              <a:rPr lang="en-US" altLang="zh-CN" sz="2000" dirty="0" err="1">
                <a:solidFill>
                  <a:schemeClr val="tx1"/>
                </a:solidFill>
              </a:rPr>
              <a:t>recv</a:t>
            </a:r>
            <a:r>
              <a:rPr lang="en-US" altLang="zh-CN" sz="2000" dirty="0">
                <a:solidFill>
                  <a:schemeClr val="tx1"/>
                </a:solidFill>
              </a:rPr>
              <a:t>(</a:t>
            </a:r>
            <a:r>
              <a:rPr lang="en-US" altLang="zh-CN" sz="2000" dirty="0" err="1">
                <a:solidFill>
                  <a:schemeClr val="tx1"/>
                </a:solidFill>
              </a:rPr>
              <a:t>ss</a:t>
            </a:r>
            <a:r>
              <a:rPr lang="en-US" altLang="zh-CN" sz="2000" dirty="0">
                <a:solidFill>
                  <a:schemeClr val="tx1"/>
                </a:solidFill>
              </a:rPr>
              <a:t>, </a:t>
            </a:r>
            <a:r>
              <a:rPr lang="en-US" altLang="zh-CN" sz="2000" dirty="0" err="1">
                <a:solidFill>
                  <a:schemeClr val="tx1"/>
                </a:solidFill>
              </a:rPr>
              <a:t>buf</a:t>
            </a:r>
            <a:r>
              <a:rPr lang="en-US" altLang="zh-CN" sz="2000" dirty="0">
                <a:solidFill>
                  <a:schemeClr val="tx1"/>
                </a:solidFill>
              </a:rPr>
              <a:t>, 13, 0);</a:t>
            </a:r>
          </a:p>
          <a:p>
            <a:r>
              <a:rPr lang="en-US" altLang="zh-CN" sz="2000" dirty="0">
                <a:solidFill>
                  <a:schemeClr val="tx1"/>
                </a:solidFill>
              </a:rPr>
              <a:t>30	    </a:t>
            </a:r>
            <a:r>
              <a:rPr lang="en-US" altLang="zh-CN" sz="2000" dirty="0" err="1">
                <a:solidFill>
                  <a:schemeClr val="tx1"/>
                </a:solidFill>
              </a:rPr>
              <a:t>printf</a:t>
            </a:r>
            <a:r>
              <a:rPr lang="en-US" altLang="zh-CN" sz="2000" dirty="0">
                <a:solidFill>
                  <a:schemeClr val="tx1"/>
                </a:solidFill>
              </a:rPr>
              <a:t>("%s\n", </a:t>
            </a:r>
            <a:r>
              <a:rPr lang="en-US" altLang="zh-CN" sz="2000" dirty="0" err="1">
                <a:solidFill>
                  <a:schemeClr val="tx1"/>
                </a:solidFill>
              </a:rPr>
              <a:t>buf</a:t>
            </a:r>
            <a:r>
              <a:rPr lang="en-US" altLang="zh-CN" sz="2000" dirty="0">
                <a:solidFill>
                  <a:schemeClr val="tx1"/>
                </a:solidFill>
              </a:rPr>
              <a:t>);</a:t>
            </a:r>
          </a:p>
          <a:p>
            <a:r>
              <a:rPr lang="en-US" altLang="zh-CN" sz="2000" dirty="0">
                <a:solidFill>
                  <a:schemeClr val="tx1"/>
                </a:solidFill>
              </a:rPr>
              <a:t>31	    // </a:t>
            </a:r>
            <a:r>
              <a:rPr lang="zh-CN" altLang="en-US" sz="2000" dirty="0">
                <a:solidFill>
                  <a:schemeClr val="tx1"/>
                </a:solidFill>
              </a:rPr>
              <a:t>关闭连接套接字</a:t>
            </a:r>
          </a:p>
          <a:p>
            <a:r>
              <a:rPr lang="en-US" altLang="zh-CN" sz="2000" dirty="0">
                <a:solidFill>
                  <a:schemeClr val="tx1"/>
                </a:solidFill>
              </a:rPr>
              <a:t>32	    </a:t>
            </a:r>
            <a:r>
              <a:rPr lang="en-US" altLang="zh-CN" sz="2000" dirty="0" err="1">
                <a:solidFill>
                  <a:schemeClr val="tx1"/>
                </a:solidFill>
              </a:rPr>
              <a:t>closesocket</a:t>
            </a:r>
            <a:r>
              <a:rPr lang="en-US" altLang="zh-CN" sz="2000" dirty="0">
                <a:solidFill>
                  <a:schemeClr val="tx1"/>
                </a:solidFill>
              </a:rPr>
              <a:t>(</a:t>
            </a:r>
            <a:r>
              <a:rPr lang="en-US" altLang="zh-CN" sz="2000" dirty="0" err="1">
                <a:solidFill>
                  <a:schemeClr val="tx1"/>
                </a:solidFill>
              </a:rPr>
              <a:t>ss</a:t>
            </a:r>
            <a:r>
              <a:rPr lang="en-US" altLang="zh-CN" sz="2000" dirty="0">
                <a:solidFill>
                  <a:schemeClr val="tx1"/>
                </a:solidFill>
              </a:rPr>
              <a:t>);</a:t>
            </a:r>
          </a:p>
          <a:p>
            <a:r>
              <a:rPr lang="en-US" altLang="zh-CN" sz="2000" dirty="0">
                <a:solidFill>
                  <a:schemeClr val="tx1"/>
                </a:solidFill>
              </a:rPr>
              <a:t>33	    </a:t>
            </a:r>
            <a:r>
              <a:rPr lang="en-US" altLang="zh-CN" sz="2000" dirty="0" err="1">
                <a:solidFill>
                  <a:schemeClr val="tx1"/>
                </a:solidFill>
              </a:rPr>
              <a:t>WSACleanup</a:t>
            </a:r>
            <a:r>
              <a:rPr lang="en-US" altLang="zh-CN" sz="2000" dirty="0">
                <a:solidFill>
                  <a:schemeClr val="tx1"/>
                </a:solidFill>
              </a:rPr>
              <a:t>(); //</a:t>
            </a:r>
            <a:r>
              <a:rPr lang="zh-CN" altLang="en-US" sz="2000" dirty="0">
                <a:solidFill>
                  <a:schemeClr val="tx1"/>
                </a:solidFill>
              </a:rPr>
              <a:t>注销并释放所有套接字资源</a:t>
            </a:r>
          </a:p>
          <a:p>
            <a:r>
              <a:rPr lang="en-US" altLang="zh-CN" sz="2000" dirty="0">
                <a:solidFill>
                  <a:schemeClr val="tx1"/>
                </a:solidFill>
              </a:rPr>
              <a:t>34	    return 0;	</a:t>
            </a:r>
          </a:p>
          <a:p>
            <a:r>
              <a:rPr lang="en-US" altLang="zh-CN" sz="2000" dirty="0">
                <a:solidFill>
                  <a:schemeClr val="tx1"/>
                </a:solidFill>
              </a:rPr>
              <a:t>35	}</a:t>
            </a:r>
          </a:p>
        </p:txBody>
      </p:sp>
    </p:spTree>
    <p:extLst>
      <p:ext uri="{BB962C8B-B14F-4D97-AF65-F5344CB8AC3E}">
        <p14:creationId xmlns:p14="http://schemas.microsoft.com/office/powerpoint/2010/main" val="318781505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zh-CN" altLang="en-US" dirty="0" smtClean="0"/>
              <a:t>客户端代码</a:t>
            </a:r>
            <a:r>
              <a:rPr lang="zh-CN" altLang="en-US" dirty="0"/>
              <a:t>实例</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 name="矩形 2"/>
          <p:cNvSpPr/>
          <p:nvPr/>
        </p:nvSpPr>
        <p:spPr>
          <a:xfrm>
            <a:off x="1526668" y="1340768"/>
            <a:ext cx="9145015" cy="4968552"/>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t" anchorCtr="0"/>
          <a:lstStyle/>
          <a:p>
            <a:r>
              <a:rPr lang="en-US" altLang="zh-CN" sz="2200" dirty="0">
                <a:solidFill>
                  <a:schemeClr val="tx1"/>
                </a:solidFill>
              </a:rPr>
              <a:t>7	</a:t>
            </a:r>
            <a:r>
              <a:rPr lang="en-US" altLang="zh-CN" sz="2200" dirty="0" err="1">
                <a:solidFill>
                  <a:schemeClr val="tx1"/>
                </a:solidFill>
              </a:rPr>
              <a:t>int</a:t>
            </a:r>
            <a:r>
              <a:rPr lang="en-US" altLang="zh-CN" sz="2200" dirty="0">
                <a:solidFill>
                  <a:schemeClr val="tx1"/>
                </a:solidFill>
              </a:rPr>
              <a:t> main()</a:t>
            </a:r>
          </a:p>
          <a:p>
            <a:r>
              <a:rPr lang="en-US" altLang="zh-CN" sz="2200" dirty="0">
                <a:solidFill>
                  <a:schemeClr val="tx1"/>
                </a:solidFill>
              </a:rPr>
              <a:t>8	{</a:t>
            </a:r>
          </a:p>
          <a:p>
            <a:r>
              <a:rPr lang="en-US" altLang="zh-CN" sz="2200" dirty="0">
                <a:solidFill>
                  <a:schemeClr val="tx1"/>
                </a:solidFill>
              </a:rPr>
              <a:t>9	    WSADATA </a:t>
            </a:r>
            <a:r>
              <a:rPr lang="en-US" altLang="zh-CN" sz="2200" dirty="0" err="1">
                <a:solidFill>
                  <a:schemeClr val="tx1"/>
                </a:solidFill>
              </a:rPr>
              <a:t>wsaData</a:t>
            </a:r>
            <a:r>
              <a:rPr lang="en-US" altLang="zh-CN" sz="2200" dirty="0">
                <a:solidFill>
                  <a:schemeClr val="tx1"/>
                </a:solidFill>
              </a:rPr>
              <a:t>;</a:t>
            </a:r>
          </a:p>
          <a:p>
            <a:r>
              <a:rPr lang="en-US" altLang="zh-CN" sz="2200" dirty="0">
                <a:solidFill>
                  <a:schemeClr val="tx1"/>
                </a:solidFill>
              </a:rPr>
              <a:t>10	    </a:t>
            </a:r>
            <a:r>
              <a:rPr lang="en-US" altLang="zh-CN" sz="2200" dirty="0" err="1">
                <a:solidFill>
                  <a:schemeClr val="tx1"/>
                </a:solidFill>
              </a:rPr>
              <a:t>WSAStartup</a:t>
            </a:r>
            <a:r>
              <a:rPr lang="en-US" altLang="zh-CN" sz="2200" dirty="0">
                <a:solidFill>
                  <a:schemeClr val="tx1"/>
                </a:solidFill>
              </a:rPr>
              <a:t>(0x202, &amp;</a:t>
            </a:r>
            <a:r>
              <a:rPr lang="en-US" altLang="zh-CN" sz="2200" dirty="0" err="1">
                <a:solidFill>
                  <a:schemeClr val="tx1"/>
                </a:solidFill>
              </a:rPr>
              <a:t>wsaData</a:t>
            </a:r>
            <a:r>
              <a:rPr lang="en-US" altLang="zh-CN" sz="2200" dirty="0">
                <a:solidFill>
                  <a:schemeClr val="tx1"/>
                </a:solidFill>
              </a:rPr>
              <a:t>); //</a:t>
            </a:r>
            <a:r>
              <a:rPr lang="zh-CN" altLang="en-US" sz="2200" dirty="0">
                <a:solidFill>
                  <a:schemeClr val="tx1"/>
                </a:solidFill>
              </a:rPr>
              <a:t>加载</a:t>
            </a:r>
            <a:r>
              <a:rPr lang="en-US" altLang="zh-CN" sz="2200" dirty="0">
                <a:solidFill>
                  <a:schemeClr val="tx1"/>
                </a:solidFill>
              </a:rPr>
              <a:t>WinSock</a:t>
            </a:r>
            <a:r>
              <a:rPr lang="zh-CN" altLang="en-US" sz="2200" dirty="0">
                <a:solidFill>
                  <a:schemeClr val="tx1"/>
                </a:solidFill>
              </a:rPr>
              <a:t>动态链接库</a:t>
            </a:r>
          </a:p>
          <a:p>
            <a:r>
              <a:rPr lang="en-US" altLang="zh-CN" sz="2200" dirty="0">
                <a:solidFill>
                  <a:schemeClr val="tx1"/>
                </a:solidFill>
              </a:rPr>
              <a:t>11	    // </a:t>
            </a:r>
            <a:r>
              <a:rPr lang="zh-CN" altLang="en-US" sz="2200" dirty="0">
                <a:solidFill>
                  <a:schemeClr val="tx1"/>
                </a:solidFill>
              </a:rPr>
              <a:t>创建客户端套接字</a:t>
            </a:r>
          </a:p>
          <a:p>
            <a:r>
              <a:rPr lang="en-US" altLang="zh-CN" sz="2200" dirty="0">
                <a:solidFill>
                  <a:schemeClr val="tx1"/>
                </a:solidFill>
              </a:rPr>
              <a:t>12	    SOCKET s;</a:t>
            </a:r>
          </a:p>
          <a:p>
            <a:r>
              <a:rPr lang="en-US" altLang="zh-CN" sz="2200" dirty="0">
                <a:solidFill>
                  <a:schemeClr val="tx1"/>
                </a:solidFill>
              </a:rPr>
              <a:t>13	    s = socket(AF_INET, SOCK_STREAM, 0);</a:t>
            </a:r>
          </a:p>
          <a:p>
            <a:r>
              <a:rPr lang="en-US" altLang="zh-CN" sz="2200" dirty="0">
                <a:solidFill>
                  <a:schemeClr val="tx1"/>
                </a:solidFill>
              </a:rPr>
              <a:t>14	    // </a:t>
            </a:r>
            <a:r>
              <a:rPr lang="zh-CN" altLang="en-US" sz="2200" dirty="0">
                <a:solidFill>
                  <a:schemeClr val="tx1"/>
                </a:solidFill>
              </a:rPr>
              <a:t>设置服务器端地址</a:t>
            </a:r>
          </a:p>
          <a:p>
            <a:r>
              <a:rPr lang="en-US" altLang="zh-CN" sz="2200" dirty="0">
                <a:solidFill>
                  <a:schemeClr val="tx1"/>
                </a:solidFill>
              </a:rPr>
              <a:t>15	    </a:t>
            </a:r>
            <a:r>
              <a:rPr lang="en-US" altLang="zh-CN" sz="2200" dirty="0" err="1">
                <a:solidFill>
                  <a:schemeClr val="tx1"/>
                </a:solidFill>
              </a:rPr>
              <a:t>struct</a:t>
            </a:r>
            <a:r>
              <a:rPr lang="en-US" altLang="zh-CN" sz="2200" dirty="0">
                <a:solidFill>
                  <a:schemeClr val="tx1"/>
                </a:solidFill>
              </a:rPr>
              <a:t> </a:t>
            </a:r>
            <a:r>
              <a:rPr lang="en-US" altLang="zh-CN" sz="2200" dirty="0" err="1">
                <a:solidFill>
                  <a:schemeClr val="tx1"/>
                </a:solidFill>
              </a:rPr>
              <a:t>sockaddr_in</a:t>
            </a:r>
            <a:r>
              <a:rPr lang="en-US" altLang="zh-CN" sz="2200" dirty="0">
                <a:solidFill>
                  <a:schemeClr val="tx1"/>
                </a:solidFill>
              </a:rPr>
              <a:t> </a:t>
            </a:r>
            <a:r>
              <a:rPr lang="en-US" altLang="zh-CN" sz="2200" dirty="0" err="1">
                <a:solidFill>
                  <a:schemeClr val="tx1"/>
                </a:solidFill>
              </a:rPr>
              <a:t>serveraddr</a:t>
            </a:r>
            <a:r>
              <a:rPr lang="en-US" altLang="zh-CN" sz="2200" dirty="0">
                <a:solidFill>
                  <a:schemeClr val="tx1"/>
                </a:solidFill>
              </a:rPr>
              <a:t>;</a:t>
            </a:r>
          </a:p>
          <a:p>
            <a:r>
              <a:rPr lang="en-US" altLang="zh-CN" sz="2200" dirty="0">
                <a:solidFill>
                  <a:schemeClr val="tx1"/>
                </a:solidFill>
              </a:rPr>
              <a:t>16	    </a:t>
            </a:r>
            <a:r>
              <a:rPr lang="en-US" altLang="zh-CN" sz="2200" dirty="0" err="1">
                <a:solidFill>
                  <a:schemeClr val="tx1"/>
                </a:solidFill>
              </a:rPr>
              <a:t>memset</a:t>
            </a:r>
            <a:r>
              <a:rPr lang="en-US" altLang="zh-CN" sz="2200" dirty="0">
                <a:solidFill>
                  <a:schemeClr val="tx1"/>
                </a:solidFill>
              </a:rPr>
              <a:t>((void *)&amp;</a:t>
            </a:r>
            <a:r>
              <a:rPr lang="en-US" altLang="zh-CN" sz="2200" dirty="0" err="1">
                <a:solidFill>
                  <a:schemeClr val="tx1"/>
                </a:solidFill>
              </a:rPr>
              <a:t>serveraddr</a:t>
            </a:r>
            <a:r>
              <a:rPr lang="en-US" altLang="zh-CN" sz="2200" dirty="0">
                <a:solidFill>
                  <a:schemeClr val="tx1"/>
                </a:solidFill>
              </a:rPr>
              <a:t>, 0, </a:t>
            </a:r>
            <a:r>
              <a:rPr lang="en-US" altLang="zh-CN" sz="2200" dirty="0" err="1">
                <a:solidFill>
                  <a:schemeClr val="tx1"/>
                </a:solidFill>
              </a:rPr>
              <a:t>sizeof</a:t>
            </a:r>
            <a:r>
              <a:rPr lang="en-US" altLang="zh-CN" sz="2200" dirty="0">
                <a:solidFill>
                  <a:schemeClr val="tx1"/>
                </a:solidFill>
              </a:rPr>
              <a:t>(</a:t>
            </a:r>
            <a:r>
              <a:rPr lang="en-US" altLang="zh-CN" sz="2200" dirty="0" err="1">
                <a:solidFill>
                  <a:schemeClr val="tx1"/>
                </a:solidFill>
              </a:rPr>
              <a:t>serveraddr</a:t>
            </a:r>
            <a:r>
              <a:rPr lang="en-US" altLang="zh-CN" sz="2200" dirty="0">
                <a:solidFill>
                  <a:schemeClr val="tx1"/>
                </a:solidFill>
              </a:rPr>
              <a:t>));</a:t>
            </a:r>
          </a:p>
          <a:p>
            <a:r>
              <a:rPr lang="en-US" altLang="zh-CN" sz="2200" dirty="0">
                <a:solidFill>
                  <a:schemeClr val="tx1"/>
                </a:solidFill>
              </a:rPr>
              <a:t>17	    </a:t>
            </a:r>
            <a:r>
              <a:rPr lang="en-US" altLang="zh-CN" sz="2200" dirty="0" err="1">
                <a:solidFill>
                  <a:schemeClr val="tx1"/>
                </a:solidFill>
              </a:rPr>
              <a:t>serveraddr.sin_family</a:t>
            </a:r>
            <a:r>
              <a:rPr lang="en-US" altLang="zh-CN" sz="2200" dirty="0">
                <a:solidFill>
                  <a:schemeClr val="tx1"/>
                </a:solidFill>
              </a:rPr>
              <a:t> = AF_INET;</a:t>
            </a:r>
          </a:p>
          <a:p>
            <a:r>
              <a:rPr lang="en-US" altLang="zh-CN" sz="2200" dirty="0">
                <a:solidFill>
                  <a:schemeClr val="tx1"/>
                </a:solidFill>
              </a:rPr>
              <a:t>18	    </a:t>
            </a:r>
            <a:r>
              <a:rPr lang="en-US" altLang="zh-CN" sz="2200" dirty="0" err="1">
                <a:solidFill>
                  <a:schemeClr val="tx1"/>
                </a:solidFill>
              </a:rPr>
              <a:t>serveraddr.sin_addr.s_addr</a:t>
            </a:r>
            <a:r>
              <a:rPr lang="en-US" altLang="zh-CN" sz="2200" dirty="0">
                <a:solidFill>
                  <a:schemeClr val="tx1"/>
                </a:solidFill>
              </a:rPr>
              <a:t> = </a:t>
            </a:r>
            <a:r>
              <a:rPr lang="en-US" altLang="zh-CN" sz="2200" dirty="0" err="1">
                <a:solidFill>
                  <a:schemeClr val="tx1"/>
                </a:solidFill>
              </a:rPr>
              <a:t>inet_addr</a:t>
            </a:r>
            <a:r>
              <a:rPr lang="en-US" altLang="zh-CN" sz="2200" dirty="0">
                <a:solidFill>
                  <a:schemeClr val="tx1"/>
                </a:solidFill>
              </a:rPr>
              <a:t>("127.0.0.1"); //</a:t>
            </a:r>
            <a:r>
              <a:rPr lang="zh-CN" altLang="en-US" sz="2200" dirty="0">
                <a:solidFill>
                  <a:schemeClr val="tx1"/>
                </a:solidFill>
              </a:rPr>
              <a:t>环回测试地址</a:t>
            </a:r>
          </a:p>
          <a:p>
            <a:r>
              <a:rPr lang="en-US" altLang="zh-CN" sz="2200" dirty="0">
                <a:solidFill>
                  <a:schemeClr val="tx1"/>
                </a:solidFill>
              </a:rPr>
              <a:t>19	    </a:t>
            </a:r>
            <a:r>
              <a:rPr lang="en-US" altLang="zh-CN" sz="2200" dirty="0" err="1">
                <a:solidFill>
                  <a:schemeClr val="tx1"/>
                </a:solidFill>
              </a:rPr>
              <a:t>serveraddr.sin_port</a:t>
            </a:r>
            <a:r>
              <a:rPr lang="en-US" altLang="zh-CN" sz="2200" dirty="0">
                <a:solidFill>
                  <a:schemeClr val="tx1"/>
                </a:solidFill>
              </a:rPr>
              <a:t> = </a:t>
            </a:r>
            <a:r>
              <a:rPr lang="en-US" altLang="zh-CN" sz="2200" dirty="0" err="1">
                <a:solidFill>
                  <a:schemeClr val="tx1"/>
                </a:solidFill>
              </a:rPr>
              <a:t>htons</a:t>
            </a:r>
            <a:r>
              <a:rPr lang="en-US" altLang="zh-CN" sz="2200" dirty="0">
                <a:solidFill>
                  <a:schemeClr val="tx1"/>
                </a:solidFill>
              </a:rPr>
              <a:t>(8888);</a:t>
            </a:r>
          </a:p>
        </p:txBody>
      </p:sp>
    </p:spTree>
    <p:extLst>
      <p:ext uri="{BB962C8B-B14F-4D97-AF65-F5344CB8AC3E}">
        <p14:creationId xmlns:p14="http://schemas.microsoft.com/office/powerpoint/2010/main" val="53878111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hangingPunct="0"/>
            <a:r>
              <a:rPr lang="zh-CN" altLang="en-US" dirty="0"/>
              <a:t>客户端</a:t>
            </a:r>
            <a:r>
              <a:rPr lang="zh-CN" altLang="en-US" dirty="0" smtClean="0"/>
              <a:t>代码</a:t>
            </a:r>
            <a:r>
              <a:rPr lang="zh-CN" altLang="en-US" dirty="0"/>
              <a:t>实例</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3" name="矩形 2"/>
          <p:cNvSpPr/>
          <p:nvPr/>
        </p:nvSpPr>
        <p:spPr>
          <a:xfrm>
            <a:off x="1513429" y="1844824"/>
            <a:ext cx="9171493" cy="3168352"/>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t" anchorCtr="0"/>
          <a:lstStyle/>
          <a:p>
            <a:r>
              <a:rPr lang="en-US" altLang="zh-CN" sz="2200" dirty="0">
                <a:solidFill>
                  <a:schemeClr val="tx1"/>
                </a:solidFill>
              </a:rPr>
              <a:t>20	    // </a:t>
            </a:r>
            <a:r>
              <a:rPr lang="zh-CN" altLang="en-US" sz="2200" dirty="0">
                <a:solidFill>
                  <a:schemeClr val="tx1"/>
                </a:solidFill>
              </a:rPr>
              <a:t>连接服务器</a:t>
            </a:r>
          </a:p>
          <a:p>
            <a:r>
              <a:rPr lang="en-US" altLang="zh-CN" sz="2200" dirty="0">
                <a:solidFill>
                  <a:schemeClr val="tx1"/>
                </a:solidFill>
              </a:rPr>
              <a:t>21	    connect(s, (</a:t>
            </a:r>
            <a:r>
              <a:rPr lang="en-US" altLang="zh-CN" sz="2200" dirty="0" err="1">
                <a:solidFill>
                  <a:schemeClr val="tx1"/>
                </a:solidFill>
              </a:rPr>
              <a:t>struct</a:t>
            </a:r>
            <a:r>
              <a:rPr lang="en-US" altLang="zh-CN" sz="2200" dirty="0">
                <a:solidFill>
                  <a:schemeClr val="tx1"/>
                </a:solidFill>
              </a:rPr>
              <a:t> </a:t>
            </a:r>
            <a:r>
              <a:rPr lang="en-US" altLang="zh-CN" sz="2200" dirty="0" err="1">
                <a:solidFill>
                  <a:schemeClr val="tx1"/>
                </a:solidFill>
              </a:rPr>
              <a:t>sockaddr</a:t>
            </a:r>
            <a:r>
              <a:rPr lang="en-US" altLang="zh-CN" sz="2200" dirty="0">
                <a:solidFill>
                  <a:schemeClr val="tx1"/>
                </a:solidFill>
              </a:rPr>
              <a:t> *)&amp;</a:t>
            </a:r>
            <a:r>
              <a:rPr lang="en-US" altLang="zh-CN" sz="2200" dirty="0" err="1" smtClean="0">
                <a:solidFill>
                  <a:schemeClr val="tx1"/>
                </a:solidFill>
              </a:rPr>
              <a:t>serveraddr</a:t>
            </a:r>
            <a:r>
              <a:rPr lang="en-US" altLang="zh-CN" sz="2200" dirty="0" smtClean="0">
                <a:solidFill>
                  <a:schemeClr val="tx1"/>
                </a:solidFill>
              </a:rPr>
              <a:t>, </a:t>
            </a:r>
            <a:r>
              <a:rPr lang="en-US" altLang="zh-CN" sz="2200" dirty="0" err="1" smtClean="0">
                <a:solidFill>
                  <a:schemeClr val="tx1"/>
                </a:solidFill>
              </a:rPr>
              <a:t>sizeof</a:t>
            </a:r>
            <a:r>
              <a:rPr lang="en-US" altLang="zh-CN" sz="2200" dirty="0" smtClean="0">
                <a:solidFill>
                  <a:schemeClr val="tx1"/>
                </a:solidFill>
              </a:rPr>
              <a:t>(</a:t>
            </a:r>
            <a:r>
              <a:rPr lang="en-US" altLang="zh-CN" sz="2200" dirty="0" err="1" smtClean="0">
                <a:solidFill>
                  <a:schemeClr val="tx1"/>
                </a:solidFill>
              </a:rPr>
              <a:t>serveraddr</a:t>
            </a:r>
            <a:r>
              <a:rPr lang="en-US" altLang="zh-CN" sz="2200" dirty="0">
                <a:solidFill>
                  <a:schemeClr val="tx1"/>
                </a:solidFill>
              </a:rPr>
              <a:t>));</a:t>
            </a:r>
          </a:p>
          <a:p>
            <a:r>
              <a:rPr lang="en-US" altLang="zh-CN" sz="2200" dirty="0">
                <a:solidFill>
                  <a:schemeClr val="tx1"/>
                </a:solidFill>
              </a:rPr>
              <a:t>22	    // </a:t>
            </a:r>
            <a:r>
              <a:rPr lang="zh-CN" altLang="en-US" sz="2200" dirty="0">
                <a:solidFill>
                  <a:schemeClr val="tx1"/>
                </a:solidFill>
              </a:rPr>
              <a:t>发送字符串</a:t>
            </a:r>
          </a:p>
          <a:p>
            <a:r>
              <a:rPr lang="en-US" altLang="zh-CN" sz="2200" dirty="0">
                <a:solidFill>
                  <a:schemeClr val="tx1"/>
                </a:solidFill>
              </a:rPr>
              <a:t>23	    send(s, "Hello World!", 13, 0);</a:t>
            </a:r>
          </a:p>
          <a:p>
            <a:r>
              <a:rPr lang="en-US" altLang="zh-CN" sz="2200" dirty="0">
                <a:solidFill>
                  <a:schemeClr val="tx1"/>
                </a:solidFill>
              </a:rPr>
              <a:t>24	    // </a:t>
            </a:r>
            <a:r>
              <a:rPr lang="zh-CN" altLang="en-US" sz="2200" dirty="0">
                <a:solidFill>
                  <a:schemeClr val="tx1"/>
                </a:solidFill>
              </a:rPr>
              <a:t>关闭客户端套接字</a:t>
            </a:r>
          </a:p>
          <a:p>
            <a:r>
              <a:rPr lang="en-US" altLang="zh-CN" sz="2200" dirty="0">
                <a:solidFill>
                  <a:schemeClr val="tx1"/>
                </a:solidFill>
              </a:rPr>
              <a:t>25	    </a:t>
            </a:r>
            <a:r>
              <a:rPr lang="en-US" altLang="zh-CN" sz="2200" dirty="0" err="1">
                <a:solidFill>
                  <a:schemeClr val="tx1"/>
                </a:solidFill>
              </a:rPr>
              <a:t>closesocket</a:t>
            </a:r>
            <a:r>
              <a:rPr lang="en-US" altLang="zh-CN" sz="2200" dirty="0">
                <a:solidFill>
                  <a:schemeClr val="tx1"/>
                </a:solidFill>
              </a:rPr>
              <a:t>(</a:t>
            </a:r>
            <a:r>
              <a:rPr lang="en-US" altLang="zh-CN" sz="2200" dirty="0" err="1">
                <a:solidFill>
                  <a:schemeClr val="tx1"/>
                </a:solidFill>
              </a:rPr>
              <a:t>ss</a:t>
            </a:r>
            <a:r>
              <a:rPr lang="en-US" altLang="zh-CN" sz="2200" dirty="0">
                <a:solidFill>
                  <a:schemeClr val="tx1"/>
                </a:solidFill>
              </a:rPr>
              <a:t>);</a:t>
            </a:r>
          </a:p>
          <a:p>
            <a:r>
              <a:rPr lang="en-US" altLang="zh-CN" sz="2200" dirty="0">
                <a:solidFill>
                  <a:schemeClr val="tx1"/>
                </a:solidFill>
              </a:rPr>
              <a:t>26	    </a:t>
            </a:r>
            <a:r>
              <a:rPr lang="en-US" altLang="zh-CN" sz="2200" dirty="0" err="1">
                <a:solidFill>
                  <a:schemeClr val="tx1"/>
                </a:solidFill>
              </a:rPr>
              <a:t>WSACleanup</a:t>
            </a:r>
            <a:r>
              <a:rPr lang="en-US" altLang="zh-CN" sz="2200" dirty="0">
                <a:solidFill>
                  <a:schemeClr val="tx1"/>
                </a:solidFill>
              </a:rPr>
              <a:t>(); //</a:t>
            </a:r>
            <a:r>
              <a:rPr lang="zh-CN" altLang="en-US" sz="2200" dirty="0">
                <a:solidFill>
                  <a:schemeClr val="tx1"/>
                </a:solidFill>
              </a:rPr>
              <a:t>注销并释放所有套接字资源</a:t>
            </a:r>
          </a:p>
          <a:p>
            <a:r>
              <a:rPr lang="en-US" altLang="zh-CN" sz="2200" dirty="0">
                <a:solidFill>
                  <a:schemeClr val="tx1"/>
                </a:solidFill>
              </a:rPr>
              <a:t>27	    return 0;</a:t>
            </a:r>
          </a:p>
          <a:p>
            <a:r>
              <a:rPr lang="en-US" altLang="zh-CN" sz="2200" dirty="0">
                <a:solidFill>
                  <a:schemeClr val="tx1"/>
                </a:solidFill>
              </a:rPr>
              <a:t>28	}</a:t>
            </a:r>
          </a:p>
        </p:txBody>
      </p:sp>
    </p:spTree>
    <p:extLst>
      <p:ext uri="{BB962C8B-B14F-4D97-AF65-F5344CB8AC3E}">
        <p14:creationId xmlns:p14="http://schemas.microsoft.com/office/powerpoint/2010/main" val="408600433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 y="0"/>
            <a:ext cx="12195527" cy="6858000"/>
          </a:xfrm>
          <a:prstGeom prst="rect">
            <a:avLst/>
          </a:prstGeom>
        </p:spPr>
      </p:pic>
      <p:sp>
        <p:nvSpPr>
          <p:cNvPr id="6" name="矩形 5"/>
          <p:cNvSpPr/>
          <p:nvPr/>
        </p:nvSpPr>
        <p:spPr>
          <a:xfrm>
            <a:off x="2259036" y="2209801"/>
            <a:ext cx="7680278"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35" tIns="60967" rIns="121935" bIns="60967" spcCol="0" rtlCol="0" anchor="ctr"/>
          <a:lstStyle/>
          <a:p>
            <a:pPr algn="ctr"/>
            <a:endParaRPr lang="zh-CN" altLang="en-US" sz="3599"/>
          </a:p>
        </p:txBody>
      </p:sp>
      <p:sp>
        <p:nvSpPr>
          <p:cNvPr id="7" name="矩形 6"/>
          <p:cNvSpPr/>
          <p:nvPr/>
        </p:nvSpPr>
        <p:spPr>
          <a:xfrm>
            <a:off x="2259036" y="4024088"/>
            <a:ext cx="7680278"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35" tIns="60967" rIns="121935" bIns="60967" spcCol="0" rtlCol="0" anchor="ctr"/>
          <a:lstStyle/>
          <a:p>
            <a:pPr algn="ctr"/>
            <a:endParaRPr lang="zh-CN" altLang="en-US" sz="3599"/>
          </a:p>
        </p:txBody>
      </p:sp>
      <p:sp>
        <p:nvSpPr>
          <p:cNvPr id="14" name="椭圆 13"/>
          <p:cNvSpPr/>
          <p:nvPr/>
        </p:nvSpPr>
        <p:spPr>
          <a:xfrm>
            <a:off x="10094196" y="2479772"/>
            <a:ext cx="203153" cy="203153"/>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p>
        </p:txBody>
      </p:sp>
      <p:sp>
        <p:nvSpPr>
          <p:cNvPr id="15" name="椭圆 14"/>
          <p:cNvSpPr/>
          <p:nvPr/>
        </p:nvSpPr>
        <p:spPr>
          <a:xfrm>
            <a:off x="10094196" y="2727364"/>
            <a:ext cx="203153" cy="203153"/>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p>
        </p:txBody>
      </p:sp>
      <p:sp>
        <p:nvSpPr>
          <p:cNvPr id="16" name="椭圆 15"/>
          <p:cNvSpPr/>
          <p:nvPr/>
        </p:nvSpPr>
        <p:spPr>
          <a:xfrm>
            <a:off x="10094196" y="2974957"/>
            <a:ext cx="203153" cy="203153"/>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p>
        </p:txBody>
      </p:sp>
      <p:sp>
        <p:nvSpPr>
          <p:cNvPr id="17" name="文本框 1"/>
          <p:cNvSpPr txBox="1"/>
          <p:nvPr/>
        </p:nvSpPr>
        <p:spPr>
          <a:xfrm>
            <a:off x="2612244" y="2133900"/>
            <a:ext cx="7004821" cy="1938543"/>
          </a:xfrm>
          <a:prstGeom prst="rect">
            <a:avLst/>
          </a:prstGeom>
          <a:noFill/>
        </p:spPr>
        <p:txBody>
          <a:bodyPr wrap="square" rtlCol="0">
            <a:spAutoFit/>
          </a:bodyPr>
          <a:lstStyle/>
          <a:p>
            <a:r>
              <a:rPr lang="en-US" altLang="zh-CN" sz="11998" b="1" dirty="0">
                <a:solidFill>
                  <a:schemeClr val="bg1"/>
                </a:solidFill>
                <a:latin typeface="微软雅黑" panose="020B0503020204020204" pitchFamily="34" charset="-122"/>
                <a:ea typeface="微软雅黑" panose="020B0503020204020204" pitchFamily="34" charset="-122"/>
              </a:rPr>
              <a:t>THANKS</a:t>
            </a:r>
            <a:endParaRPr lang="zh-CN" altLang="en-US" sz="11998"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884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ChangeArrowheads="1"/>
          </p:cNvSpPr>
          <p:nvPr>
            <p:ph type="title"/>
          </p:nvPr>
        </p:nvSpPr>
        <p:spPr>
          <a:xfrm>
            <a:off x="774703" y="352343"/>
            <a:ext cx="7124672" cy="429320"/>
          </a:xfrm>
        </p:spPr>
        <p:txBody>
          <a:bodyPr/>
          <a:lstStyle/>
          <a:p>
            <a:r>
              <a:rPr lang="zh-CN" altLang="en-US" dirty="0"/>
              <a:t>根域名服务</a:t>
            </a:r>
            <a:r>
              <a:rPr lang="zh-CN" altLang="en-US" dirty="0" smtClean="0"/>
              <a:t>器</a:t>
            </a:r>
            <a:endParaRPr lang="en-US" altLang="zh-CN" dirty="0"/>
          </a:p>
        </p:txBody>
      </p:sp>
      <p:sp>
        <p:nvSpPr>
          <p:cNvPr id="1086467" name="Rectangle 3"/>
          <p:cNvSpPr>
            <a:spLocks noGrp="1" noChangeArrowheads="1"/>
          </p:cNvSpPr>
          <p:nvPr>
            <p:ph idx="1"/>
          </p:nvPr>
        </p:nvSpPr>
        <p:spPr>
          <a:xfrm>
            <a:off x="609919" y="2204864"/>
            <a:ext cx="10978515" cy="3966702"/>
          </a:xfrm>
        </p:spPr>
        <p:txBody>
          <a:bodyPr>
            <a:normAutofit/>
          </a:bodyPr>
          <a:lstStyle/>
          <a:p>
            <a:pPr marL="342900" indent="-342900">
              <a:buFont typeface="Wingdings" panose="05000000000000000000" pitchFamily="2" charset="2"/>
              <a:buChar char="n"/>
            </a:pPr>
            <a:r>
              <a:rPr lang="zh-CN" altLang="en-US" sz="1800" dirty="0"/>
              <a:t>这是最高层次的域名服务器。</a:t>
            </a:r>
            <a:endParaRPr lang="en-US" altLang="zh-CN" sz="1800" dirty="0"/>
          </a:p>
          <a:p>
            <a:pPr marL="342900" indent="-342900">
              <a:buFont typeface="Wingdings" panose="05000000000000000000" pitchFamily="2" charset="2"/>
              <a:buChar char="n"/>
            </a:pPr>
            <a:r>
              <a:rPr lang="zh-CN" altLang="en-US" sz="1800" dirty="0"/>
              <a:t>根域名服务器并不直接管辖某个区的域名信息，但每个根域名服务器都知道所有的顶级域名服务器的域名及其</a:t>
            </a:r>
            <a:r>
              <a:rPr lang="en-US" altLang="zh-CN" sz="1800" dirty="0"/>
              <a:t>IP</a:t>
            </a:r>
            <a:r>
              <a:rPr lang="zh-CN" altLang="en-US" sz="1800" dirty="0"/>
              <a:t>地址。</a:t>
            </a:r>
            <a:endParaRPr lang="en-US" altLang="zh-CN" sz="1800" dirty="0"/>
          </a:p>
          <a:p>
            <a:pPr marL="342900" indent="-342900">
              <a:buFont typeface="Wingdings" panose="05000000000000000000" pitchFamily="2" charset="2"/>
              <a:buChar char="n"/>
            </a:pPr>
            <a:r>
              <a:rPr lang="zh-CN" altLang="en-US" sz="1800" dirty="0"/>
              <a:t>在因特网上共有</a:t>
            </a:r>
            <a:r>
              <a:rPr lang="en-US" altLang="zh-CN" sz="1800" dirty="0"/>
              <a:t>13</a:t>
            </a:r>
            <a:r>
              <a:rPr lang="zh-CN" altLang="en-US" sz="1800" dirty="0"/>
              <a:t>个不同</a:t>
            </a:r>
            <a:r>
              <a:rPr lang="en-US" altLang="zh-CN" sz="1800" dirty="0"/>
              <a:t>IP</a:t>
            </a:r>
            <a:r>
              <a:rPr lang="zh-CN" altLang="en-US" sz="1800" dirty="0"/>
              <a:t>地址的根域名服务器。尽管我们将这</a:t>
            </a:r>
            <a:r>
              <a:rPr lang="en-US" altLang="zh-CN" sz="1800" dirty="0"/>
              <a:t>13</a:t>
            </a:r>
            <a:r>
              <a:rPr lang="zh-CN" altLang="en-US" sz="1800" dirty="0"/>
              <a:t>个根域名服务器中的每一个都视为单个的服务器，但每台“服务器”实际上是由许多分布在世界各地的计算机构成的服务器群集</a:t>
            </a:r>
            <a:r>
              <a:rPr lang="zh-CN" altLang="en-US" sz="1800" dirty="0" smtClean="0"/>
              <a:t>。</a:t>
            </a:r>
            <a:endParaRPr lang="en-US" altLang="zh-CN" sz="1800" dirty="0" smtClean="0"/>
          </a:p>
          <a:p>
            <a:pPr marL="342900" indent="-342900">
              <a:buFont typeface="Wingdings" panose="05000000000000000000" pitchFamily="2" charset="2"/>
              <a:buChar char="n"/>
            </a:pPr>
            <a:r>
              <a:rPr lang="zh-CN" altLang="en-US" sz="1800" dirty="0"/>
              <a:t>当本地域名服务器向根域名服务器发出查询请求时，路由器就把查询请求报文转发到离这个</a:t>
            </a:r>
            <a:r>
              <a:rPr lang="en-US" altLang="zh-CN" sz="1800" dirty="0"/>
              <a:t>DNS</a:t>
            </a:r>
            <a:r>
              <a:rPr lang="zh-CN" altLang="en-US" sz="1800" dirty="0"/>
              <a:t>客户最近的一个根域名服务器。</a:t>
            </a:r>
            <a:endParaRPr lang="en-US" altLang="zh-CN" sz="1800" dirty="0"/>
          </a:p>
          <a:p>
            <a:pPr marL="342900" indent="-342900">
              <a:buFont typeface="Wingdings" panose="05000000000000000000" pitchFamily="2" charset="2"/>
              <a:buChar char="n"/>
            </a:pPr>
            <a:r>
              <a:rPr lang="zh-CN" altLang="en-US" sz="1800" dirty="0"/>
              <a:t>根域名服务器通常并不直接对域名进行解析，而是返回该域名所属顶级域名的顶级域名服务器的</a:t>
            </a:r>
            <a:r>
              <a:rPr lang="en-US" altLang="zh-CN" sz="1800" dirty="0"/>
              <a:t>IP</a:t>
            </a:r>
            <a:r>
              <a:rPr lang="zh-CN" altLang="en-US" sz="1800" dirty="0"/>
              <a:t>地址</a:t>
            </a:r>
            <a:r>
              <a:rPr lang="zh-CN" altLang="en-US" sz="1800" dirty="0" smtClean="0"/>
              <a:t>。</a:t>
            </a:r>
            <a:endParaRPr lang="zh-CN" altLang="en-US" sz="18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8" name="矩形 7"/>
          <p:cNvSpPr/>
          <p:nvPr/>
        </p:nvSpPr>
        <p:spPr>
          <a:xfrm>
            <a:off x="-21505" y="2001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2" name="矩形 1"/>
          <p:cNvSpPr/>
          <p:nvPr/>
        </p:nvSpPr>
        <p:spPr>
          <a:xfrm>
            <a:off x="2558158" y="1221315"/>
            <a:ext cx="7082035" cy="523220"/>
          </a:xfrm>
          <a:prstGeom prst="rect">
            <a:avLst/>
          </a:prstGeom>
        </p:spPr>
        <p:txBody>
          <a:bodyPr wrap="square">
            <a:spAutoFit/>
          </a:bodyPr>
          <a:lstStyle/>
          <a:p>
            <a:pPr algn="ctr"/>
            <a:r>
              <a:rPr lang="en-US" altLang="zh-CN" sz="2800" dirty="0">
                <a:latin typeface="+mn-ea"/>
                <a:ea typeface="+mn-ea"/>
              </a:rPr>
              <a:t>——</a:t>
            </a:r>
            <a:r>
              <a:rPr lang="zh-CN" altLang="en-US" sz="2800" dirty="0">
                <a:latin typeface="+mn-ea"/>
                <a:ea typeface="+mn-ea"/>
              </a:rPr>
              <a:t>最高层次的域名服务器</a:t>
            </a:r>
            <a:r>
              <a:rPr lang="en-US" altLang="zh-CN" sz="2800" dirty="0">
                <a:latin typeface="+mn-ea"/>
                <a:ea typeface="+mn-ea"/>
              </a:rPr>
              <a:t>——</a:t>
            </a:r>
            <a:endParaRPr lang="zh-CN" altLang="en-US" sz="2800" dirty="0">
              <a:latin typeface="+mn-ea"/>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612775" y="2021784"/>
            <a:ext cx="6782545" cy="3257549"/>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6806794" y="4916437"/>
            <a:ext cx="1177052" cy="882569"/>
            <a:chOff x="9675584" y="5175723"/>
            <a:chExt cx="1877787" cy="1129564"/>
          </a:xfrm>
        </p:grpSpPr>
        <p:sp>
          <p:nvSpPr>
            <p:cNvPr id="11" name="矩形 10"/>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77250" name="Rectangle 2"/>
          <p:cNvSpPr>
            <a:spLocks noGrp="1" noChangeArrowheads="1"/>
          </p:cNvSpPr>
          <p:nvPr>
            <p:ph type="title"/>
          </p:nvPr>
        </p:nvSpPr>
        <p:spPr/>
        <p:txBody>
          <a:bodyPr/>
          <a:lstStyle/>
          <a:p>
            <a:r>
              <a:rPr lang="zh-CN" altLang="en-US" dirty="0"/>
              <a:t>顶级域名服务</a:t>
            </a:r>
            <a:r>
              <a:rPr lang="zh-CN" altLang="en-US" dirty="0" smtClean="0"/>
              <a:t>器（</a:t>
            </a:r>
            <a:r>
              <a:rPr lang="zh-CN" altLang="en-US" dirty="0"/>
              <a:t>即 </a:t>
            </a:r>
            <a:r>
              <a:rPr lang="en-US" altLang="zh-CN" dirty="0"/>
              <a:t>TLD </a:t>
            </a:r>
            <a:r>
              <a:rPr lang="zh-CN" altLang="en-US" dirty="0"/>
              <a:t>服务器） </a:t>
            </a:r>
          </a:p>
        </p:txBody>
      </p:sp>
      <p:sp>
        <p:nvSpPr>
          <p:cNvPr id="1077251" name="Rectangle 3"/>
          <p:cNvSpPr>
            <a:spLocks noGrp="1" noChangeArrowheads="1"/>
          </p:cNvSpPr>
          <p:nvPr>
            <p:ph idx="1"/>
          </p:nvPr>
        </p:nvSpPr>
        <p:spPr>
          <a:xfrm>
            <a:off x="986606" y="2181767"/>
            <a:ext cx="6091137" cy="3966702"/>
          </a:xfrm>
        </p:spPr>
        <p:txBody>
          <a:bodyPr>
            <a:normAutofit/>
          </a:bodyPr>
          <a:lstStyle/>
          <a:p>
            <a:pPr marL="342900" indent="-342900" algn="just">
              <a:buFont typeface="Wingdings" panose="05000000000000000000" pitchFamily="2" charset="2"/>
              <a:buChar char="l"/>
            </a:pPr>
            <a:r>
              <a:rPr lang="zh-CN" altLang="en-US" sz="2200" dirty="0"/>
              <a:t>这些域名服务器负责管理在该顶级域名服务器注册的所有二级域名。</a:t>
            </a:r>
          </a:p>
          <a:p>
            <a:pPr marL="342900" indent="-342900" algn="just">
              <a:buFont typeface="Wingdings" panose="05000000000000000000" pitchFamily="2" charset="2"/>
              <a:buChar char="l"/>
            </a:pPr>
            <a:r>
              <a:rPr lang="zh-CN" altLang="en-US" sz="2200" dirty="0"/>
              <a:t>当收到 </a:t>
            </a:r>
            <a:r>
              <a:rPr lang="en-US" altLang="zh-CN" sz="2200" dirty="0"/>
              <a:t>DNS </a:t>
            </a:r>
            <a:r>
              <a:rPr lang="zh-CN" altLang="en-US" sz="2200" dirty="0"/>
              <a:t>查询请求时，就给出相应的回答（可能是最后的结果，也可能是下一步应当找的域名服务器的 </a:t>
            </a:r>
            <a:r>
              <a:rPr lang="en-US" altLang="zh-CN" sz="2200" dirty="0"/>
              <a:t>IP </a:t>
            </a:r>
            <a:r>
              <a:rPr lang="zh-CN" altLang="en-US" sz="2200" dirty="0"/>
              <a:t>地址）。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918" y="2059883"/>
            <a:ext cx="3810000" cy="3181350"/>
          </a:xfrm>
          <a:prstGeom prst="rect">
            <a:avLst/>
          </a:prstGeom>
        </p:spPr>
      </p:pic>
      <p:sp>
        <p:nvSpPr>
          <p:cNvPr id="6" name="矩形 5"/>
          <p:cNvSpPr/>
          <p:nvPr/>
        </p:nvSpPr>
        <p:spPr>
          <a:xfrm>
            <a:off x="-24681" y="5785573"/>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6052" y="6077391"/>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88" y="1772816"/>
            <a:ext cx="12190412" cy="4201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88" y="1660423"/>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1951" y="5502904"/>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078274" name="Rectangle 2"/>
          <p:cNvSpPr>
            <a:spLocks noGrp="1" noChangeArrowheads="1"/>
          </p:cNvSpPr>
          <p:nvPr>
            <p:ph type="title"/>
          </p:nvPr>
        </p:nvSpPr>
        <p:spPr/>
        <p:txBody>
          <a:bodyPr/>
          <a:lstStyle/>
          <a:p>
            <a:r>
              <a:rPr lang="zh-CN" altLang="en-US" dirty="0" smtClean="0"/>
              <a:t>权威域名服务器 </a:t>
            </a:r>
            <a:endParaRPr lang="zh-CN" altLang="en-US" dirty="0"/>
          </a:p>
        </p:txBody>
      </p:sp>
      <p:sp>
        <p:nvSpPr>
          <p:cNvPr id="1078275" name="Rectangle 3"/>
          <p:cNvSpPr>
            <a:spLocks noGrp="1" noChangeArrowheads="1"/>
          </p:cNvSpPr>
          <p:nvPr>
            <p:ph idx="1"/>
          </p:nvPr>
        </p:nvSpPr>
        <p:spPr>
          <a:xfrm>
            <a:off x="516428" y="1829964"/>
            <a:ext cx="7302686" cy="5028036"/>
          </a:xfrm>
        </p:spPr>
        <p:txBody>
          <a:bodyPr>
            <a:normAutofit/>
          </a:bodyPr>
          <a:lstStyle/>
          <a:p>
            <a:pPr marL="342900" indent="-342900">
              <a:buFont typeface="Wingdings" panose="05000000000000000000" pitchFamily="2" charset="2"/>
              <a:buChar char="l"/>
            </a:pPr>
            <a:r>
              <a:rPr lang="zh-CN" altLang="zh-CN" sz="2400" dirty="0"/>
              <a:t>负责管理某个区的域名服务器</a:t>
            </a:r>
            <a:r>
              <a:rPr lang="zh-CN" altLang="zh-CN" sz="2400" dirty="0" smtClean="0"/>
              <a:t>。</a:t>
            </a:r>
            <a:endParaRPr lang="en-US" altLang="zh-CN" sz="2400" dirty="0" smtClean="0"/>
          </a:p>
          <a:p>
            <a:pPr marL="342900" indent="-342900">
              <a:buFont typeface="Wingdings" panose="05000000000000000000" pitchFamily="2" charset="2"/>
              <a:buChar char="l"/>
            </a:pPr>
            <a:r>
              <a:rPr lang="zh-CN" altLang="zh-CN" sz="2400" dirty="0" smtClean="0"/>
              <a:t>每</a:t>
            </a:r>
            <a:r>
              <a:rPr lang="zh-CN" altLang="zh-CN" sz="2400" dirty="0"/>
              <a:t>一个主机的域名都必须在某个权威域名服务器处注册登记</a:t>
            </a:r>
            <a:r>
              <a:rPr lang="zh-CN" altLang="zh-CN" sz="2400" dirty="0" smtClean="0"/>
              <a:t>。</a:t>
            </a:r>
            <a:endParaRPr lang="en-US" altLang="zh-CN" sz="2400" dirty="0" smtClean="0"/>
          </a:p>
          <a:p>
            <a:pPr marL="342900" indent="-342900">
              <a:buFont typeface="Wingdings" panose="05000000000000000000" pitchFamily="2" charset="2"/>
              <a:buChar char="l"/>
            </a:pPr>
            <a:r>
              <a:rPr lang="zh-CN" altLang="zh-CN" sz="2400" dirty="0" smtClean="0"/>
              <a:t>因此</a:t>
            </a:r>
            <a:r>
              <a:rPr lang="zh-CN" altLang="zh-CN" sz="2400" dirty="0"/>
              <a:t>权威域名服务器知道其管辖的域名与</a:t>
            </a:r>
            <a:r>
              <a:rPr lang="en-US" altLang="zh-CN" sz="2400" dirty="0"/>
              <a:t>IP</a:t>
            </a:r>
            <a:r>
              <a:rPr lang="zh-CN" altLang="zh-CN" sz="2400" dirty="0"/>
              <a:t>地址的映射关系</a:t>
            </a:r>
            <a:r>
              <a:rPr lang="zh-CN" altLang="zh-CN" sz="2400" dirty="0" smtClean="0"/>
              <a:t>。</a:t>
            </a:r>
            <a:endParaRPr lang="en-US" altLang="zh-CN" sz="2400" dirty="0" smtClean="0"/>
          </a:p>
          <a:p>
            <a:pPr marL="342900" indent="-342900">
              <a:buFont typeface="Wingdings" panose="05000000000000000000" pitchFamily="2" charset="2"/>
              <a:buChar char="l"/>
            </a:pPr>
            <a:r>
              <a:rPr lang="zh-CN" altLang="zh-CN" sz="2400" dirty="0" smtClean="0"/>
              <a:t>另外</a:t>
            </a:r>
            <a:r>
              <a:rPr lang="zh-CN" altLang="zh-CN" sz="2400" dirty="0"/>
              <a:t>，权威域名服务器还知道其下级域名服务器的地址。</a:t>
            </a:r>
            <a:endParaRPr lang="zh-CN" altLang="en-US" sz="24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5439" y="2998950"/>
            <a:ext cx="3716561" cy="250395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631680"/>
            <a:ext cx="6629399" cy="5594641"/>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857956"/>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1508286"/>
            <a:ext cx="1500411"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域名系统</a:t>
            </a:r>
            <a:r>
              <a:rPr lang="en-US" altLang="zh-CN" sz="1900" dirty="0">
                <a:solidFill>
                  <a:srgbClr val="656D8D"/>
                </a:solidFill>
                <a:latin typeface="微软雅黑" pitchFamily="34" charset="-122"/>
                <a:ea typeface="微软雅黑" pitchFamily="34" charset="-122"/>
                <a:cs typeface="Microsoft YaHei UI" pitchFamily="18" charset="0"/>
              </a:rPr>
              <a:t>DNS</a:t>
            </a:r>
          </a:p>
        </p:txBody>
      </p:sp>
      <p:sp>
        <p:nvSpPr>
          <p:cNvPr id="18" name="TextBox 1"/>
          <p:cNvSpPr txBox="1"/>
          <p:nvPr/>
        </p:nvSpPr>
        <p:spPr>
          <a:xfrm>
            <a:off x="7035279" y="990330"/>
            <a:ext cx="1218282"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应用层概述</a:t>
            </a:r>
          </a:p>
        </p:txBody>
      </p:sp>
      <p:sp>
        <p:nvSpPr>
          <p:cNvPr id="47" name="TextBox 1"/>
          <p:cNvSpPr txBox="1"/>
          <p:nvPr/>
        </p:nvSpPr>
        <p:spPr>
          <a:xfrm>
            <a:off x="7035279" y="2026242"/>
            <a:ext cx="1476366"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万维网</a:t>
            </a:r>
            <a:r>
              <a:rPr lang="en-US" altLang="zh-CN" sz="1900" dirty="0">
                <a:solidFill>
                  <a:srgbClr val="656D8D"/>
                </a:solidFill>
                <a:latin typeface="微软雅黑" pitchFamily="34" charset="-122"/>
                <a:ea typeface="微软雅黑" pitchFamily="34" charset="-122"/>
                <a:cs typeface="Microsoft YaHei UI" pitchFamily="18" charset="0"/>
              </a:rPr>
              <a:t>WWW</a:t>
            </a:r>
          </a:p>
        </p:txBody>
      </p:sp>
      <p:sp>
        <p:nvSpPr>
          <p:cNvPr id="48" name="TextBox 1"/>
          <p:cNvSpPr txBox="1"/>
          <p:nvPr/>
        </p:nvSpPr>
        <p:spPr>
          <a:xfrm>
            <a:off x="7035279" y="2544198"/>
            <a:ext cx="974626"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电子邮件</a:t>
            </a:r>
          </a:p>
        </p:txBody>
      </p:sp>
      <p:sp>
        <p:nvSpPr>
          <p:cNvPr id="51" name="Freeform 3"/>
          <p:cNvSpPr/>
          <p:nvPr/>
        </p:nvSpPr>
        <p:spPr>
          <a:xfrm>
            <a:off x="6703732" y="719764"/>
            <a:ext cx="0" cy="54585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25628" y="1023442"/>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25628" y="3116694"/>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25628" y="416332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25628" y="468663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97150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6.1</a:t>
            </a:r>
            <a:endParaRPr lang="zh-CN" altLang="en-US" sz="2000" dirty="0">
              <a:solidFill>
                <a:schemeClr val="bg1"/>
              </a:solidFill>
              <a:latin typeface="+mj-lt"/>
              <a:cs typeface="Microsoft YaHei UI" pitchFamily="18" charset="0"/>
            </a:endParaRPr>
          </a:p>
        </p:txBody>
      </p:sp>
      <p:sp>
        <p:nvSpPr>
          <p:cNvPr id="24" name="TextBox 1"/>
          <p:cNvSpPr txBox="1"/>
          <p:nvPr/>
        </p:nvSpPr>
        <p:spPr>
          <a:xfrm>
            <a:off x="6022576" y="149255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6.2</a:t>
            </a:r>
            <a:endParaRPr lang="en-US" altLang="zh-CN" sz="2000" dirty="0">
              <a:solidFill>
                <a:srgbClr val="4197DF"/>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062154"/>
            <a:ext cx="188211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文件传输协议</a:t>
            </a:r>
            <a:r>
              <a:rPr lang="en-US" altLang="zh-CN" sz="1900" dirty="0" smtClean="0">
                <a:solidFill>
                  <a:srgbClr val="656D8D"/>
                </a:solidFill>
                <a:latin typeface="微软雅黑" pitchFamily="34" charset="-122"/>
                <a:ea typeface="微软雅黑" pitchFamily="34" charset="-122"/>
                <a:cs typeface="Microsoft YaHei UI" pitchFamily="18" charset="0"/>
              </a:rPr>
              <a:t>FTP</a:t>
            </a:r>
            <a:endParaRPr lang="en-US" altLang="zh-CN" sz="1900" dirty="0">
              <a:solidFill>
                <a:srgbClr val="656D8D"/>
              </a:solidFill>
              <a:latin typeface="微软雅黑" pitchFamily="34" charset="-122"/>
              <a:ea typeface="微软雅黑" pitchFamily="34" charset="-122"/>
              <a:cs typeface="Microsoft YaHei UI" pitchFamily="18" charset="0"/>
            </a:endParaRPr>
          </a:p>
        </p:txBody>
      </p:sp>
      <p:sp>
        <p:nvSpPr>
          <p:cNvPr id="39" name="TextBox 1"/>
          <p:cNvSpPr txBox="1"/>
          <p:nvPr/>
        </p:nvSpPr>
        <p:spPr>
          <a:xfrm>
            <a:off x="7035279" y="3599025"/>
            <a:ext cx="233442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远程终端协议</a:t>
            </a:r>
            <a:r>
              <a:rPr lang="en-US" altLang="zh-CN" sz="1900" dirty="0">
                <a:solidFill>
                  <a:srgbClr val="656D8D"/>
                </a:solidFill>
                <a:latin typeface="微软雅黑" pitchFamily="34" charset="-122"/>
                <a:ea typeface="微软雅黑" pitchFamily="34" charset="-122"/>
                <a:cs typeface="Microsoft YaHei UI" pitchFamily="18" charset="0"/>
              </a:rPr>
              <a:t>TELNET</a:t>
            </a:r>
            <a:endParaRPr lang="zh-CN" altLang="en-US" sz="1900" dirty="0">
              <a:solidFill>
                <a:srgbClr val="656D8D"/>
              </a:solidFill>
              <a:latin typeface="微软雅黑" pitchFamily="34" charset="-122"/>
              <a:ea typeface="微软雅黑" pitchFamily="34" charset="-122"/>
              <a:cs typeface="Microsoft YaHei UI" pitchFamily="18" charset="0"/>
            </a:endParaRPr>
          </a:p>
        </p:txBody>
      </p:sp>
      <p:sp>
        <p:nvSpPr>
          <p:cNvPr id="40" name="Freeform 3"/>
          <p:cNvSpPr/>
          <p:nvPr/>
        </p:nvSpPr>
        <p:spPr>
          <a:xfrm>
            <a:off x="6625628" y="52099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25628" y="573325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013609"/>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22576" y="253466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22576" y="305571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357677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116981"/>
            <a:ext cx="2636940"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动态主机配置协议</a:t>
            </a:r>
            <a:r>
              <a:rPr lang="en-US" altLang="zh-CN" sz="1900" dirty="0">
                <a:solidFill>
                  <a:srgbClr val="656D8D"/>
                </a:solidFill>
                <a:latin typeface="微软雅黑" pitchFamily="34" charset="-122"/>
                <a:ea typeface="微软雅黑" pitchFamily="34" charset="-122"/>
                <a:cs typeface="Microsoft YaHei UI" pitchFamily="18" charset="0"/>
              </a:rPr>
              <a:t>DHCP</a:t>
            </a:r>
          </a:p>
        </p:txBody>
      </p:sp>
      <p:sp>
        <p:nvSpPr>
          <p:cNvPr id="55" name="TextBox 1"/>
          <p:cNvSpPr txBox="1"/>
          <p:nvPr/>
        </p:nvSpPr>
        <p:spPr>
          <a:xfrm>
            <a:off x="7035279" y="4634937"/>
            <a:ext cx="1415452" cy="350438"/>
          </a:xfrm>
          <a:prstGeom prst="rect">
            <a:avLst/>
          </a:prstGeom>
          <a:noFill/>
        </p:spPr>
        <p:txBody>
          <a:bodyPr wrap="none" lIns="0" tIns="0" rIns="0" bIns="60981" rtlCol="0">
            <a:spAutoFit/>
          </a:bodyPr>
          <a:lstStyle/>
          <a:p>
            <a:pPr>
              <a:lnSpc>
                <a:spcPts val="2401"/>
              </a:lnSpc>
            </a:pPr>
            <a:r>
              <a:rPr lang="en-US" altLang="zh-CN" sz="1900" dirty="0">
                <a:solidFill>
                  <a:srgbClr val="656D8D"/>
                </a:solidFill>
                <a:latin typeface="微软雅黑" pitchFamily="34" charset="-122"/>
                <a:ea typeface="微软雅黑" pitchFamily="34" charset="-122"/>
                <a:cs typeface="Microsoft YaHei UI" pitchFamily="18" charset="0"/>
              </a:rPr>
              <a:t>P2P</a:t>
            </a:r>
            <a:r>
              <a:rPr lang="zh-CN" altLang="en-US" sz="1900" dirty="0">
                <a:solidFill>
                  <a:srgbClr val="656D8D"/>
                </a:solidFill>
                <a:latin typeface="微软雅黑" pitchFamily="34" charset="-122"/>
                <a:ea typeface="微软雅黑" pitchFamily="34" charset="-122"/>
                <a:cs typeface="Microsoft YaHei UI" pitchFamily="18" charset="0"/>
              </a:rPr>
              <a:t>文件共享</a:t>
            </a:r>
          </a:p>
        </p:txBody>
      </p:sp>
      <p:sp>
        <p:nvSpPr>
          <p:cNvPr id="56" name="TextBox 1"/>
          <p:cNvSpPr txBox="1"/>
          <p:nvPr/>
        </p:nvSpPr>
        <p:spPr>
          <a:xfrm>
            <a:off x="6022576" y="409782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461896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6.8</a:t>
            </a:r>
            <a:endParaRPr lang="en-US" altLang="zh-CN" sz="2000" dirty="0">
              <a:solidFill>
                <a:srgbClr val="4197DF"/>
              </a:solidFill>
              <a:latin typeface="+mj-lt"/>
              <a:cs typeface="Microsoft YaHei UI" pitchFamily="18" charset="0"/>
            </a:endParaRPr>
          </a:p>
        </p:txBody>
      </p:sp>
      <p:sp>
        <p:nvSpPr>
          <p:cNvPr id="60" name="Freeform 3"/>
          <p:cNvSpPr/>
          <p:nvPr/>
        </p:nvSpPr>
        <p:spPr>
          <a:xfrm>
            <a:off x="6625628" y="259338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25628" y="364000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6" name="TextBox 1"/>
          <p:cNvSpPr txBox="1"/>
          <p:nvPr/>
        </p:nvSpPr>
        <p:spPr>
          <a:xfrm>
            <a:off x="7035279" y="5152893"/>
            <a:ext cx="1705595"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多媒体网络应用</a:t>
            </a:r>
          </a:p>
        </p:txBody>
      </p:sp>
      <p:sp>
        <p:nvSpPr>
          <p:cNvPr id="67" name="TextBox 1"/>
          <p:cNvSpPr txBox="1"/>
          <p:nvPr/>
        </p:nvSpPr>
        <p:spPr>
          <a:xfrm>
            <a:off x="7035279" y="5670850"/>
            <a:ext cx="194925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网络应用编程接口</a:t>
            </a:r>
          </a:p>
        </p:txBody>
      </p:sp>
      <p:sp>
        <p:nvSpPr>
          <p:cNvPr id="77" name="Freeform 3"/>
          <p:cNvSpPr/>
          <p:nvPr/>
        </p:nvSpPr>
        <p:spPr>
          <a:xfrm>
            <a:off x="6625628" y="207006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8" name="Freeform 3"/>
          <p:cNvSpPr/>
          <p:nvPr/>
        </p:nvSpPr>
        <p:spPr>
          <a:xfrm>
            <a:off x="6625628" y="15467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9" name="TextBox 1"/>
          <p:cNvSpPr txBox="1"/>
          <p:nvPr/>
        </p:nvSpPr>
        <p:spPr>
          <a:xfrm>
            <a:off x="6022576" y="514010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6.9</a:t>
            </a:r>
            <a:endParaRPr lang="en-US" altLang="zh-CN" sz="2000" dirty="0">
              <a:solidFill>
                <a:srgbClr val="4197DF"/>
              </a:solidFill>
              <a:latin typeface="+mj-lt"/>
              <a:cs typeface="Microsoft YaHei UI" pitchFamily="18" charset="0"/>
            </a:endParaRPr>
          </a:p>
        </p:txBody>
      </p:sp>
      <p:sp>
        <p:nvSpPr>
          <p:cNvPr id="80" name="TextBox 1"/>
          <p:cNvSpPr txBox="1"/>
          <p:nvPr/>
        </p:nvSpPr>
        <p:spPr>
          <a:xfrm>
            <a:off x="6022576" y="5661248"/>
            <a:ext cx="498534"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6.10</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345468844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619455" y="3671029"/>
            <a:ext cx="3599728" cy="2648371"/>
          </a:xfrm>
          <a:prstGeom prst="rect">
            <a:avLst/>
          </a:prstGeom>
        </p:spPr>
      </p:pic>
      <p:sp>
        <p:nvSpPr>
          <p:cNvPr id="1079298" name="Rectangle 2"/>
          <p:cNvSpPr>
            <a:spLocks noGrp="1" noChangeArrowheads="1"/>
          </p:cNvSpPr>
          <p:nvPr>
            <p:ph type="title"/>
          </p:nvPr>
        </p:nvSpPr>
        <p:spPr/>
        <p:txBody>
          <a:bodyPr/>
          <a:lstStyle/>
          <a:p>
            <a:r>
              <a:rPr lang="zh-CN" altLang="en-US" dirty="0"/>
              <a:t>本地域名服务器 </a:t>
            </a:r>
          </a:p>
        </p:txBody>
      </p:sp>
      <p:sp>
        <p:nvSpPr>
          <p:cNvPr id="1079299" name="Rectangle 3"/>
          <p:cNvSpPr>
            <a:spLocks noGrp="1" noChangeArrowheads="1"/>
          </p:cNvSpPr>
          <p:nvPr>
            <p:ph idx="1"/>
          </p:nvPr>
        </p:nvSpPr>
        <p:spPr>
          <a:xfrm>
            <a:off x="609919" y="2622173"/>
            <a:ext cx="8009536" cy="3355044"/>
          </a:xfrm>
        </p:spPr>
        <p:txBody>
          <a:bodyPr>
            <a:noAutofit/>
          </a:bodyPr>
          <a:lstStyle/>
          <a:p>
            <a:pPr marL="342900" indent="-342900">
              <a:buFont typeface="Arial" panose="020B0604020202020204" pitchFamily="34" charset="0"/>
              <a:buChar char="•"/>
            </a:pPr>
            <a:r>
              <a:rPr lang="zh-CN" altLang="en-US" sz="2400" dirty="0" smtClean="0"/>
              <a:t>当</a:t>
            </a:r>
            <a:r>
              <a:rPr lang="zh-CN" altLang="en-US" sz="2400" dirty="0"/>
              <a:t>一个主机发出</a:t>
            </a:r>
            <a:r>
              <a:rPr lang="en-US" altLang="zh-CN" sz="2400" dirty="0"/>
              <a:t>DNS</a:t>
            </a:r>
            <a:r>
              <a:rPr lang="zh-CN" altLang="en-US" sz="2400" dirty="0"/>
              <a:t>查询报文时，这个查询报文就首先被送往该主机的本地域名服务器。本地域名服务器起着</a:t>
            </a:r>
            <a:r>
              <a:rPr lang="en-US" altLang="zh-CN" sz="2400" dirty="0"/>
              <a:t>DNS</a:t>
            </a:r>
            <a:r>
              <a:rPr lang="zh-CN" altLang="en-US" sz="2400" dirty="0"/>
              <a:t>代理的</a:t>
            </a:r>
            <a:r>
              <a:rPr lang="zh-CN" altLang="en-US" sz="2400" dirty="0" smtClean="0"/>
              <a:t>作用。</a:t>
            </a:r>
            <a:endParaRPr lang="zh-CN" altLang="en-US" sz="2400" dirty="0"/>
          </a:p>
          <a:p>
            <a:pPr marL="342900" indent="-342900">
              <a:buFont typeface="Arial" panose="020B0604020202020204" pitchFamily="34" charset="0"/>
              <a:buChar char="•"/>
            </a:pPr>
            <a:r>
              <a:rPr lang="zh-CN" altLang="en-US" sz="2400" dirty="0"/>
              <a:t>每一个因特网服务提供者 </a:t>
            </a:r>
            <a:r>
              <a:rPr lang="en-US" altLang="zh-CN" sz="2400" dirty="0"/>
              <a:t>ISP</a:t>
            </a:r>
            <a:r>
              <a:rPr lang="zh-CN" altLang="en-US" sz="2400" dirty="0"/>
              <a:t>，或一个大学，甚至一个大学里的系，都可以拥有一个本地域名服务器，</a:t>
            </a:r>
          </a:p>
          <a:p>
            <a:pPr marL="342900" indent="-342900">
              <a:buFont typeface="Arial" panose="020B0604020202020204" pitchFamily="34" charset="0"/>
              <a:buChar char="•"/>
            </a:pPr>
            <a:r>
              <a:rPr lang="zh-CN" altLang="en-US" sz="2400" dirty="0"/>
              <a:t>这种域名服务器有时也称为</a:t>
            </a:r>
            <a:r>
              <a:rPr lang="zh-CN" altLang="en-US" sz="2400" dirty="0">
                <a:solidFill>
                  <a:schemeClr val="hlink"/>
                </a:solidFill>
              </a:rPr>
              <a:t>默认域名服务器</a:t>
            </a:r>
            <a:r>
              <a:rPr lang="zh-CN" altLang="en-US" sz="2400" dirty="0"/>
              <a:t>。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矩形 7"/>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 y="6525225"/>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6401854"/>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 name="组合 9"/>
          <p:cNvGrpSpPr/>
          <p:nvPr/>
        </p:nvGrpSpPr>
        <p:grpSpPr>
          <a:xfrm>
            <a:off x="9156703" y="5399078"/>
            <a:ext cx="1877787" cy="1129564"/>
            <a:chOff x="9675584" y="5175723"/>
            <a:chExt cx="1877787" cy="1129564"/>
          </a:xfrm>
        </p:grpSpPr>
        <p:sp>
          <p:nvSpPr>
            <p:cNvPr id="11" name="矩形 10"/>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80322" name="Rectangle 2"/>
          <p:cNvSpPr>
            <a:spLocks noGrp="1" noChangeArrowheads="1"/>
          </p:cNvSpPr>
          <p:nvPr>
            <p:ph type="title"/>
          </p:nvPr>
        </p:nvSpPr>
        <p:spPr/>
        <p:txBody>
          <a:bodyPr/>
          <a:lstStyle/>
          <a:p>
            <a:r>
              <a:rPr lang="zh-CN" altLang="en-US" dirty="0"/>
              <a:t>提高域名服务器的可靠性</a:t>
            </a:r>
          </a:p>
        </p:txBody>
      </p:sp>
      <p:sp>
        <p:nvSpPr>
          <p:cNvPr id="1080323" name="Rectangle 3"/>
          <p:cNvSpPr>
            <a:spLocks noGrp="1" noChangeArrowheads="1"/>
          </p:cNvSpPr>
          <p:nvPr>
            <p:ph idx="1"/>
          </p:nvPr>
        </p:nvSpPr>
        <p:spPr>
          <a:xfrm>
            <a:off x="914598" y="2132856"/>
            <a:ext cx="10297145" cy="4038710"/>
          </a:xfrm>
        </p:spPr>
        <p:txBody>
          <a:bodyPr>
            <a:normAutofit/>
          </a:bodyPr>
          <a:lstStyle/>
          <a:p>
            <a:pPr marL="342900" indent="-342900">
              <a:buFont typeface="Arial" panose="020B0604020202020204" pitchFamily="34" charset="0"/>
              <a:buChar char="•"/>
            </a:pPr>
            <a:r>
              <a:rPr lang="en-US" altLang="zh-CN" sz="2400" dirty="0"/>
              <a:t>DNS </a:t>
            </a:r>
            <a:r>
              <a:rPr lang="zh-CN" altLang="en-US" sz="2400" dirty="0"/>
              <a:t>域名服务器都把数据复制到几个域名服务器来保存，其中的一个是</a:t>
            </a:r>
            <a:r>
              <a:rPr lang="zh-CN" altLang="en-US" sz="2400" dirty="0">
                <a:solidFill>
                  <a:schemeClr val="hlink"/>
                </a:solidFill>
              </a:rPr>
              <a:t>主域名服务器</a:t>
            </a:r>
            <a:r>
              <a:rPr lang="zh-CN" altLang="en-US" sz="2400" dirty="0"/>
              <a:t>，其他的是</a:t>
            </a:r>
            <a:r>
              <a:rPr lang="zh-CN" altLang="en-US" sz="2400" dirty="0">
                <a:solidFill>
                  <a:schemeClr val="hlink"/>
                </a:solidFill>
              </a:rPr>
              <a:t>辅助域名服务器</a:t>
            </a:r>
            <a:r>
              <a:rPr lang="zh-CN" altLang="en-US" sz="2400" dirty="0"/>
              <a:t>。</a:t>
            </a:r>
          </a:p>
          <a:p>
            <a:pPr marL="342900" indent="-342900">
              <a:buFont typeface="Arial" panose="020B0604020202020204" pitchFamily="34" charset="0"/>
              <a:buChar char="•"/>
            </a:pPr>
            <a:r>
              <a:rPr lang="zh-CN" altLang="en-US" sz="2400" dirty="0"/>
              <a:t>当主域名服务器出故障时，辅助域名服务器可以保证 </a:t>
            </a:r>
            <a:r>
              <a:rPr lang="en-US" altLang="zh-CN" sz="2400" dirty="0"/>
              <a:t>DNS </a:t>
            </a:r>
            <a:r>
              <a:rPr lang="zh-CN" altLang="en-US" sz="2400" dirty="0"/>
              <a:t>的查询工作不会中断。</a:t>
            </a:r>
          </a:p>
          <a:p>
            <a:pPr marL="342900" indent="-342900">
              <a:buFont typeface="Arial" panose="020B0604020202020204" pitchFamily="34" charset="0"/>
              <a:buChar char="•"/>
            </a:pPr>
            <a:r>
              <a:rPr lang="zh-CN" altLang="en-US" sz="2400" dirty="0"/>
              <a:t>主域名服务器定期把数据复制到辅助域名服务器中，而更改数据只能在主域名服务器中进行。这样就保证了数据的一致性。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r>
              <a:rPr lang="en-US" altLang="zh-CN" dirty="0" smtClean="0"/>
              <a:t>6.2.4  </a:t>
            </a:r>
            <a:r>
              <a:rPr lang="zh-CN" altLang="en-US" dirty="0" smtClean="0"/>
              <a:t>域名</a:t>
            </a:r>
            <a:r>
              <a:rPr lang="zh-CN" altLang="en-US" dirty="0"/>
              <a:t>的解析过程 </a:t>
            </a:r>
          </a:p>
        </p:txBody>
      </p:sp>
      <p:sp>
        <p:nvSpPr>
          <p:cNvPr id="1081347" name="Rectangle 3"/>
          <p:cNvSpPr>
            <a:spLocks noGrp="1" noChangeArrowheads="1"/>
          </p:cNvSpPr>
          <p:nvPr>
            <p:ph idx="1"/>
          </p:nvPr>
        </p:nvSpPr>
        <p:spPr>
          <a:xfrm>
            <a:off x="609919" y="2276872"/>
            <a:ext cx="10978515" cy="3894693"/>
          </a:xfrm>
        </p:spPr>
        <p:txBody>
          <a:bodyPr>
            <a:normAutofit/>
          </a:bodyPr>
          <a:lstStyle/>
          <a:p>
            <a:pPr marL="342900" indent="-342900">
              <a:buFont typeface="Wingdings" panose="05000000000000000000" pitchFamily="2" charset="2"/>
              <a:buChar char="n"/>
            </a:pPr>
            <a:r>
              <a:rPr lang="zh-CN" altLang="en-US" sz="2000" dirty="0"/>
              <a:t>主机向本地域名服务器的查询一般都是采用</a:t>
            </a:r>
            <a:r>
              <a:rPr lang="zh-CN" altLang="en-US" sz="2000" dirty="0">
                <a:solidFill>
                  <a:schemeClr val="hlink"/>
                </a:solidFill>
              </a:rPr>
              <a:t>递归查询</a:t>
            </a:r>
            <a:r>
              <a:rPr lang="zh-CN" altLang="en-US" sz="2000" dirty="0"/>
              <a:t>。如果主机所询问的本地域名服务器不知道被查询域名的 </a:t>
            </a:r>
            <a:r>
              <a:rPr lang="en-US" altLang="zh-CN" sz="2000" dirty="0"/>
              <a:t>IP </a:t>
            </a:r>
            <a:r>
              <a:rPr lang="zh-CN" altLang="en-US" sz="2000" dirty="0"/>
              <a:t>地址，那么本地域名服务器就以 </a:t>
            </a:r>
            <a:r>
              <a:rPr lang="en-US" altLang="zh-CN" sz="2000" dirty="0"/>
              <a:t>DNS </a:t>
            </a:r>
            <a:r>
              <a:rPr lang="zh-CN" altLang="en-US" sz="2000" dirty="0"/>
              <a:t>客户的身份，向其他根域名服务器继续发出查询请求报文。</a:t>
            </a:r>
          </a:p>
          <a:p>
            <a:pPr marL="342900" indent="-342900">
              <a:buFont typeface="Wingdings" panose="05000000000000000000" pitchFamily="2" charset="2"/>
              <a:buChar char="n"/>
            </a:pPr>
            <a:r>
              <a:rPr lang="zh-CN" altLang="en-US" sz="2000" dirty="0"/>
              <a:t>本地域名服务器向根域名服务器的查询通常是采用</a:t>
            </a:r>
            <a:r>
              <a:rPr lang="zh-CN" altLang="en-US" sz="2000" dirty="0">
                <a:solidFill>
                  <a:schemeClr val="hlink"/>
                </a:solidFill>
              </a:rPr>
              <a:t>迭代查询</a:t>
            </a:r>
            <a:r>
              <a:rPr lang="zh-CN" altLang="en-US" sz="2000" dirty="0"/>
              <a:t>。当根域名服务器收到本地域名服务器的迭代查询请求报文时，要么给出所要查询的 </a:t>
            </a:r>
            <a:r>
              <a:rPr lang="en-US" altLang="zh-CN" sz="2000" dirty="0"/>
              <a:t>IP </a:t>
            </a:r>
            <a:r>
              <a:rPr lang="zh-CN" altLang="en-US" sz="2000" dirty="0"/>
              <a:t>地址，要么告诉本地域名服务器：“你下一步应当向哪一个域名服务器进行查询”。然后让本地域名服务器进行后续的查询。</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678352" y="5656182"/>
            <a:ext cx="11520000" cy="71991"/>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11" name="矩形 10"/>
          <p:cNvSpPr/>
          <p:nvPr/>
        </p:nvSpPr>
        <p:spPr>
          <a:xfrm>
            <a:off x="1" y="1930382"/>
            <a:ext cx="12191999" cy="60670"/>
          </a:xfrm>
          <a:prstGeom prst="rect">
            <a:avLst/>
          </a:prstGeom>
          <a:solidFill>
            <a:srgbClr val="CC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2" name="矩形 11"/>
          <p:cNvSpPr/>
          <p:nvPr/>
        </p:nvSpPr>
        <p:spPr>
          <a:xfrm>
            <a:off x="1" y="5579092"/>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3" name="矩形 12"/>
          <p:cNvSpPr/>
          <p:nvPr/>
        </p:nvSpPr>
        <p:spPr>
          <a:xfrm>
            <a:off x="9506858" y="1834676"/>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3" name="Rectangle 5"/>
          <p:cNvSpPr>
            <a:spLocks noChangeArrowheads="1"/>
          </p:cNvSpPr>
          <p:nvPr/>
        </p:nvSpPr>
        <p:spPr bwMode="auto">
          <a:xfrm flipH="1">
            <a:off x="4294186" y="1412776"/>
            <a:ext cx="3092317" cy="3186080"/>
          </a:xfrm>
          <a:prstGeom prst="rect">
            <a:avLst/>
          </a:prstGeom>
          <a:solidFill>
            <a:srgbClr val="FFC000"/>
          </a:solidFill>
          <a:ln w="9525">
            <a:noFill/>
            <a:prstDash val="dash"/>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pic>
        <p:nvPicPr>
          <p:cNvPr id="49" name="图片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722" y="3436400"/>
            <a:ext cx="678197" cy="1122254"/>
          </a:xfrm>
          <a:prstGeom prst="rect">
            <a:avLst/>
          </a:prstGeom>
        </p:spPr>
      </p:pic>
      <p:pic>
        <p:nvPicPr>
          <p:cNvPr id="50" name="图片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7631" y="3481412"/>
            <a:ext cx="678197" cy="1122254"/>
          </a:xfrm>
          <a:prstGeom prst="rect">
            <a:avLst/>
          </a:prstGeom>
        </p:spPr>
      </p:pic>
      <p:sp>
        <p:nvSpPr>
          <p:cNvPr id="1082372" name="Rectangle 4"/>
          <p:cNvSpPr>
            <a:spLocks noGrp="1" noChangeArrowheads="1"/>
          </p:cNvSpPr>
          <p:nvPr>
            <p:ph type="title"/>
          </p:nvPr>
        </p:nvSpPr>
        <p:spPr/>
        <p:txBody>
          <a:bodyPr/>
          <a:lstStyle/>
          <a:p>
            <a:r>
              <a:rPr lang="zh-CN" altLang="en-US" dirty="0"/>
              <a:t>本地域名服务器采用迭代查询 </a:t>
            </a:r>
          </a:p>
        </p:txBody>
      </p:sp>
      <p:sp>
        <p:nvSpPr>
          <p:cNvPr id="46" name="页脚占位符 3"/>
          <p:cNvSpPr>
            <a:spLocks noGrp="1"/>
          </p:cNvSpPr>
          <p:nvPr>
            <p:ph type="ftr" sz="quarter" idx="11"/>
          </p:nvPr>
        </p:nvSpPr>
        <p:spPr/>
        <p:txBody>
          <a:bodyPr/>
          <a:lstStyle/>
          <a:p>
            <a:r>
              <a:rPr lang="zh-CN" altLang="en-US" smtClean="0"/>
              <a:t>课件制作人：谢钧  谢希仁</a:t>
            </a:r>
            <a:endParaRPr lang="zh-CN" altLang="en-US"/>
          </a:p>
        </p:txBody>
      </p:sp>
      <p:sp>
        <p:nvSpPr>
          <p:cNvPr id="1082375" name="Text Box 7"/>
          <p:cNvSpPr txBox="1">
            <a:spLocks noChangeArrowheads="1"/>
          </p:cNvSpPr>
          <p:nvPr/>
        </p:nvSpPr>
        <p:spPr bwMode="auto">
          <a:xfrm flipH="1">
            <a:off x="7386505" y="1650863"/>
            <a:ext cx="1800493" cy="563231"/>
          </a:xfrm>
          <a:prstGeom prst="rect">
            <a:avLst/>
          </a:prstGeom>
          <a:noFill/>
          <a:ln w="9525">
            <a:noFill/>
            <a:miter lim="800000"/>
            <a:headEnd/>
            <a:tailEnd/>
          </a:ln>
          <a:effectLst/>
        </p:spPr>
        <p:txBody>
          <a:bodyPr wrap="none">
            <a:spAutoFit/>
          </a:bodyPr>
          <a:lstStyle/>
          <a:p>
            <a:pPr algn="ctr">
              <a:lnSpc>
                <a:spcPct val="85000"/>
              </a:lnSpc>
            </a:pPr>
            <a:r>
              <a:rPr kumimoji="1" lang="zh-CN" altLang="en-US" sz="1800">
                <a:solidFill>
                  <a:schemeClr val="tx1">
                    <a:lumMod val="65000"/>
                    <a:lumOff val="35000"/>
                  </a:schemeClr>
                </a:solidFill>
                <a:latin typeface="+mn-lt"/>
                <a:ea typeface="+mn-ea"/>
              </a:rPr>
              <a:t>顶级域名服务器</a:t>
            </a:r>
          </a:p>
          <a:p>
            <a:pPr algn="ctr">
              <a:lnSpc>
                <a:spcPct val="85000"/>
              </a:lnSpc>
            </a:pPr>
            <a:r>
              <a:rPr kumimoji="1" lang="en-US" altLang="zh-CN" sz="1800">
                <a:solidFill>
                  <a:schemeClr val="tx1">
                    <a:lumMod val="65000"/>
                    <a:lumOff val="35000"/>
                  </a:schemeClr>
                </a:solidFill>
                <a:latin typeface="+mn-lt"/>
                <a:ea typeface="+mn-ea"/>
              </a:rPr>
              <a:t>dns.com</a:t>
            </a:r>
          </a:p>
        </p:txBody>
      </p:sp>
      <p:sp>
        <p:nvSpPr>
          <p:cNvPr id="1082376" name="Text Box 8"/>
          <p:cNvSpPr txBox="1">
            <a:spLocks noChangeArrowheads="1"/>
          </p:cNvSpPr>
          <p:nvPr/>
        </p:nvSpPr>
        <p:spPr bwMode="auto">
          <a:xfrm flipH="1">
            <a:off x="7107240" y="3740014"/>
            <a:ext cx="2162175" cy="535531"/>
          </a:xfrm>
          <a:prstGeom prst="rect">
            <a:avLst/>
          </a:prstGeom>
          <a:noFill/>
          <a:ln w="9525">
            <a:noFill/>
            <a:miter lim="800000"/>
            <a:headEnd/>
            <a:tailEnd/>
          </a:ln>
          <a:effectLst/>
        </p:spPr>
        <p:txBody>
          <a:bodyPr>
            <a:spAutoFit/>
          </a:bodyPr>
          <a:lstStyle/>
          <a:p>
            <a:pPr algn="ctr">
              <a:lnSpc>
                <a:spcPct val="80000"/>
              </a:lnSpc>
            </a:pPr>
            <a:r>
              <a:rPr kumimoji="1" lang="zh-CN" altLang="en-US" sz="1800" dirty="0">
                <a:solidFill>
                  <a:schemeClr val="tx1">
                    <a:lumMod val="65000"/>
                    <a:lumOff val="35000"/>
                  </a:schemeClr>
                </a:solidFill>
                <a:latin typeface="+mn-lt"/>
                <a:ea typeface="+mn-ea"/>
              </a:rPr>
              <a:t>权威域名服务器</a:t>
            </a:r>
            <a:r>
              <a:rPr kumimoji="1" lang="en-US" altLang="zh-CN" sz="1800" dirty="0">
                <a:solidFill>
                  <a:schemeClr val="tx1">
                    <a:lumMod val="65000"/>
                    <a:lumOff val="35000"/>
                  </a:schemeClr>
                </a:solidFill>
                <a:latin typeface="+mn-lt"/>
                <a:ea typeface="+mn-ea"/>
              </a:rPr>
              <a:t>dns.abc.com</a:t>
            </a:r>
          </a:p>
        </p:txBody>
      </p:sp>
      <p:sp>
        <p:nvSpPr>
          <p:cNvPr id="1082377" name="Text Box 9"/>
          <p:cNvSpPr txBox="1">
            <a:spLocks noChangeArrowheads="1"/>
          </p:cNvSpPr>
          <p:nvPr/>
        </p:nvSpPr>
        <p:spPr bwMode="auto">
          <a:xfrm flipH="1">
            <a:off x="2435093" y="3708263"/>
            <a:ext cx="1800493" cy="535531"/>
          </a:xfrm>
          <a:prstGeom prst="rect">
            <a:avLst/>
          </a:prstGeom>
          <a:noFill/>
          <a:ln w="9525">
            <a:noFill/>
            <a:miter lim="800000"/>
            <a:headEnd/>
            <a:tailEnd/>
          </a:ln>
          <a:effectLst/>
        </p:spPr>
        <p:txBody>
          <a:bodyPr wrap="none">
            <a:spAutoFit/>
          </a:bodyPr>
          <a:lstStyle/>
          <a:p>
            <a:pPr algn="ctr">
              <a:lnSpc>
                <a:spcPct val="80000"/>
              </a:lnSpc>
            </a:pPr>
            <a:r>
              <a:rPr kumimoji="1" lang="zh-CN" altLang="en-US" sz="1800" dirty="0">
                <a:solidFill>
                  <a:srgbClr val="0070C0"/>
                </a:solidFill>
                <a:latin typeface="+mn-lt"/>
                <a:ea typeface="+mn-ea"/>
              </a:rPr>
              <a:t>本地域名服务器</a:t>
            </a:r>
          </a:p>
          <a:p>
            <a:pPr algn="ctr">
              <a:lnSpc>
                <a:spcPct val="80000"/>
              </a:lnSpc>
            </a:pPr>
            <a:r>
              <a:rPr kumimoji="1" lang="en-US" altLang="zh-CN" sz="1800" dirty="0">
                <a:solidFill>
                  <a:srgbClr val="0070C0"/>
                </a:solidFill>
                <a:latin typeface="+mn-lt"/>
                <a:ea typeface="+mn-ea"/>
              </a:rPr>
              <a:t>dns.xyz.com</a:t>
            </a:r>
          </a:p>
        </p:txBody>
      </p:sp>
      <p:sp>
        <p:nvSpPr>
          <p:cNvPr id="1082380" name="Text Box 12"/>
          <p:cNvSpPr txBox="1">
            <a:spLocks noChangeArrowheads="1"/>
          </p:cNvSpPr>
          <p:nvPr/>
        </p:nvSpPr>
        <p:spPr bwMode="auto">
          <a:xfrm flipH="1">
            <a:off x="2736246" y="1663562"/>
            <a:ext cx="1569661" cy="369332"/>
          </a:xfrm>
          <a:prstGeom prst="rect">
            <a:avLst/>
          </a:prstGeom>
          <a:noFill/>
          <a:ln w="9525">
            <a:noFill/>
            <a:miter lim="800000"/>
            <a:headEnd/>
            <a:tailEnd/>
          </a:ln>
          <a:effectLst/>
        </p:spPr>
        <p:txBody>
          <a:bodyPr wrap="none">
            <a:spAutoFit/>
          </a:bodyPr>
          <a:lstStyle/>
          <a:p>
            <a:pPr algn="ctr"/>
            <a:r>
              <a:rPr kumimoji="1" lang="zh-CN" altLang="en-US" sz="1800">
                <a:solidFill>
                  <a:schemeClr val="tx1">
                    <a:lumMod val="65000"/>
                    <a:lumOff val="35000"/>
                  </a:schemeClr>
                </a:solidFill>
                <a:latin typeface="+mn-lt"/>
                <a:ea typeface="+mn-ea"/>
              </a:rPr>
              <a:t>根域名服务器</a:t>
            </a:r>
          </a:p>
        </p:txBody>
      </p:sp>
      <p:grpSp>
        <p:nvGrpSpPr>
          <p:cNvPr id="1082408" name="Group 40"/>
          <p:cNvGrpSpPr>
            <a:grpSpLocks/>
          </p:cNvGrpSpPr>
          <p:nvPr/>
        </p:nvGrpSpPr>
        <p:grpSpPr bwMode="auto">
          <a:xfrm>
            <a:off x="4275141" y="2662104"/>
            <a:ext cx="458788" cy="901701"/>
            <a:chOff x="1731" y="1927"/>
            <a:chExt cx="289" cy="568"/>
          </a:xfrm>
        </p:grpSpPr>
        <p:sp>
          <p:nvSpPr>
            <p:cNvPr id="1082386" name="Text Box 18"/>
            <p:cNvSpPr txBox="1">
              <a:spLocks noChangeArrowheads="1"/>
            </p:cNvSpPr>
            <p:nvPr/>
          </p:nvSpPr>
          <p:spPr bwMode="auto">
            <a:xfrm flipH="1">
              <a:off x="1731" y="2190"/>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2388" name="Line 20"/>
            <p:cNvSpPr>
              <a:spLocks noChangeShapeType="1"/>
            </p:cNvSpPr>
            <p:nvPr/>
          </p:nvSpPr>
          <p:spPr bwMode="auto">
            <a:xfrm rot="10800000" flipH="1">
              <a:off x="1996" y="1927"/>
              <a:ext cx="0" cy="568"/>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082409" name="Group 41"/>
          <p:cNvGrpSpPr>
            <a:grpSpLocks/>
          </p:cNvGrpSpPr>
          <p:nvPr/>
        </p:nvGrpSpPr>
        <p:grpSpPr bwMode="auto">
          <a:xfrm>
            <a:off x="4757742" y="2509700"/>
            <a:ext cx="458787" cy="1054100"/>
            <a:chOff x="2035" y="1831"/>
            <a:chExt cx="289" cy="664"/>
          </a:xfrm>
        </p:grpSpPr>
        <p:sp>
          <p:nvSpPr>
            <p:cNvPr id="1082387" name="Text Box 19"/>
            <p:cNvSpPr txBox="1">
              <a:spLocks noChangeArrowheads="1"/>
            </p:cNvSpPr>
            <p:nvPr/>
          </p:nvSpPr>
          <p:spPr bwMode="auto">
            <a:xfrm flipH="1">
              <a:off x="2035" y="1831"/>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2389" name="Line 21"/>
            <p:cNvSpPr>
              <a:spLocks noChangeShapeType="1"/>
            </p:cNvSpPr>
            <p:nvPr/>
          </p:nvSpPr>
          <p:spPr bwMode="auto">
            <a:xfrm rot="-10800000" flipH="1" flipV="1">
              <a:off x="2089" y="1927"/>
              <a:ext cx="0" cy="568"/>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082410" name="Group 42"/>
          <p:cNvGrpSpPr>
            <a:grpSpLocks/>
          </p:cNvGrpSpPr>
          <p:nvPr/>
        </p:nvGrpSpPr>
        <p:grpSpPr bwMode="auto">
          <a:xfrm>
            <a:off x="4946651" y="2481126"/>
            <a:ext cx="1787525" cy="1112837"/>
            <a:chOff x="2154" y="1813"/>
            <a:chExt cx="1126" cy="701"/>
          </a:xfrm>
        </p:grpSpPr>
        <p:sp>
          <p:nvSpPr>
            <p:cNvPr id="1082382" name="Text Box 14"/>
            <p:cNvSpPr txBox="1">
              <a:spLocks noChangeArrowheads="1"/>
            </p:cNvSpPr>
            <p:nvPr/>
          </p:nvSpPr>
          <p:spPr bwMode="auto">
            <a:xfrm flipH="1">
              <a:off x="2154" y="2205"/>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2390" name="Line 22"/>
            <p:cNvSpPr>
              <a:spLocks noChangeShapeType="1"/>
            </p:cNvSpPr>
            <p:nvPr/>
          </p:nvSpPr>
          <p:spPr bwMode="auto">
            <a:xfrm rot="10800000" flipH="1">
              <a:off x="2245" y="1813"/>
              <a:ext cx="1035" cy="701"/>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082411" name="Group 43"/>
          <p:cNvGrpSpPr>
            <a:grpSpLocks/>
          </p:cNvGrpSpPr>
          <p:nvPr/>
        </p:nvGrpSpPr>
        <p:grpSpPr bwMode="auto">
          <a:xfrm>
            <a:off x="5073651" y="2509700"/>
            <a:ext cx="1958975" cy="1268412"/>
            <a:chOff x="2234" y="1831"/>
            <a:chExt cx="1234" cy="799"/>
          </a:xfrm>
        </p:grpSpPr>
        <p:sp>
          <p:nvSpPr>
            <p:cNvPr id="1082381" name="Text Box 13"/>
            <p:cNvSpPr txBox="1">
              <a:spLocks noChangeArrowheads="1"/>
            </p:cNvSpPr>
            <p:nvPr/>
          </p:nvSpPr>
          <p:spPr bwMode="auto">
            <a:xfrm flipH="1">
              <a:off x="3179" y="1831"/>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2391" name="Line 23"/>
            <p:cNvSpPr>
              <a:spLocks noChangeShapeType="1"/>
            </p:cNvSpPr>
            <p:nvPr/>
          </p:nvSpPr>
          <p:spPr bwMode="auto">
            <a:xfrm flipH="1">
              <a:off x="2234" y="1870"/>
              <a:ext cx="1100" cy="760"/>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082413" name="Group 45"/>
          <p:cNvGrpSpPr>
            <a:grpSpLocks/>
          </p:cNvGrpSpPr>
          <p:nvPr/>
        </p:nvGrpSpPr>
        <p:grpSpPr bwMode="auto">
          <a:xfrm>
            <a:off x="5073650" y="3654294"/>
            <a:ext cx="1600200" cy="461963"/>
            <a:chOff x="2234" y="2552"/>
            <a:chExt cx="1008" cy="291"/>
          </a:xfrm>
        </p:grpSpPr>
        <p:sp>
          <p:nvSpPr>
            <p:cNvPr id="1082393" name="Text Box 25"/>
            <p:cNvSpPr txBox="1">
              <a:spLocks noChangeArrowheads="1"/>
            </p:cNvSpPr>
            <p:nvPr/>
          </p:nvSpPr>
          <p:spPr bwMode="auto">
            <a:xfrm flipH="1">
              <a:off x="2275" y="2552"/>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2395" name="Line 27"/>
            <p:cNvSpPr>
              <a:spLocks noChangeShapeType="1"/>
            </p:cNvSpPr>
            <p:nvPr/>
          </p:nvSpPr>
          <p:spPr bwMode="auto">
            <a:xfrm rot="16200000" flipH="1">
              <a:off x="2738" y="2283"/>
              <a:ext cx="0" cy="1008"/>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082414" name="Group 46"/>
          <p:cNvGrpSpPr>
            <a:grpSpLocks/>
          </p:cNvGrpSpPr>
          <p:nvPr/>
        </p:nvGrpSpPr>
        <p:grpSpPr bwMode="auto">
          <a:xfrm>
            <a:off x="5073650" y="4111494"/>
            <a:ext cx="1628775" cy="461963"/>
            <a:chOff x="2234" y="2840"/>
            <a:chExt cx="1026" cy="291"/>
          </a:xfrm>
        </p:grpSpPr>
        <p:sp>
          <p:nvSpPr>
            <p:cNvPr id="1082396" name="Line 28"/>
            <p:cNvSpPr>
              <a:spLocks noChangeShapeType="1"/>
            </p:cNvSpPr>
            <p:nvPr/>
          </p:nvSpPr>
          <p:spPr bwMode="auto">
            <a:xfrm rot="-16200000">
              <a:off x="2738" y="2379"/>
              <a:ext cx="0" cy="1008"/>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82397" name="Text Box 29"/>
            <p:cNvSpPr txBox="1">
              <a:spLocks noChangeArrowheads="1"/>
            </p:cNvSpPr>
            <p:nvPr/>
          </p:nvSpPr>
          <p:spPr bwMode="auto">
            <a:xfrm flipH="1">
              <a:off x="2971" y="2840"/>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grpSp>
      <p:sp>
        <p:nvSpPr>
          <p:cNvPr id="1082398" name="Text Box 30"/>
          <p:cNvSpPr txBox="1">
            <a:spLocks noChangeArrowheads="1"/>
          </p:cNvSpPr>
          <p:nvPr/>
        </p:nvSpPr>
        <p:spPr bwMode="auto">
          <a:xfrm flipH="1">
            <a:off x="5303877" y="1585776"/>
            <a:ext cx="1107996" cy="369332"/>
          </a:xfrm>
          <a:prstGeom prst="rect">
            <a:avLst/>
          </a:prstGeom>
          <a:solidFill>
            <a:schemeClr val="bg1"/>
          </a:solidFill>
          <a:ln w="9525">
            <a:noFill/>
            <a:miter lim="800000"/>
            <a:headEnd/>
            <a:tailEnd/>
          </a:ln>
          <a:effectLst/>
        </p:spPr>
        <p:txBody>
          <a:bodyPr wrap="none">
            <a:spAutoFit/>
          </a:bodyPr>
          <a:lstStyle/>
          <a:p>
            <a:pPr algn="ctr"/>
            <a:r>
              <a:rPr kumimoji="1" lang="zh-CN" altLang="en-US" sz="1800">
                <a:solidFill>
                  <a:schemeClr val="tx1">
                    <a:lumMod val="65000"/>
                    <a:lumOff val="35000"/>
                  </a:schemeClr>
                </a:solidFill>
                <a:latin typeface="+mn-lt"/>
                <a:ea typeface="+mn-ea"/>
              </a:rPr>
              <a:t>迭代查询</a:t>
            </a:r>
          </a:p>
        </p:txBody>
      </p:sp>
      <p:grpSp>
        <p:nvGrpSpPr>
          <p:cNvPr id="1082417" name="Group 49"/>
          <p:cNvGrpSpPr>
            <a:grpSpLocks/>
          </p:cNvGrpSpPr>
          <p:nvPr/>
        </p:nvGrpSpPr>
        <p:grpSpPr bwMode="auto">
          <a:xfrm>
            <a:off x="4786315" y="4519477"/>
            <a:ext cx="2536825" cy="1011237"/>
            <a:chOff x="2053" y="3097"/>
            <a:chExt cx="1598" cy="637"/>
          </a:xfrm>
        </p:grpSpPr>
        <p:grpSp>
          <p:nvGrpSpPr>
            <p:cNvPr id="1082416" name="Group 48"/>
            <p:cNvGrpSpPr>
              <a:grpSpLocks/>
            </p:cNvGrpSpPr>
            <p:nvPr/>
          </p:nvGrpSpPr>
          <p:grpSpPr bwMode="auto">
            <a:xfrm>
              <a:off x="2053" y="3097"/>
              <a:ext cx="1598" cy="637"/>
              <a:chOff x="2053" y="3097"/>
              <a:chExt cx="1598" cy="637"/>
            </a:xfrm>
          </p:grpSpPr>
          <p:sp>
            <p:nvSpPr>
              <p:cNvPr id="1082404" name="Rectangle 36"/>
              <p:cNvSpPr>
                <a:spLocks noChangeArrowheads="1"/>
              </p:cNvSpPr>
              <p:nvPr/>
            </p:nvSpPr>
            <p:spPr bwMode="auto">
              <a:xfrm>
                <a:off x="2135" y="3356"/>
                <a:ext cx="1516" cy="263"/>
              </a:xfrm>
              <a:prstGeom prst="rect">
                <a:avLst/>
              </a:prstGeom>
              <a:solidFill>
                <a:srgbClr val="92D050"/>
              </a:solidFill>
              <a:ln w="9525">
                <a:noFill/>
                <a:miter lim="800000"/>
                <a:headEnd/>
                <a:tailEnd/>
              </a:ln>
              <a:effectLst/>
            </p:spPr>
            <p:txBody>
              <a:bodyPr wrap="none" anchor="ctr"/>
              <a:lstStyle/>
              <a:p>
                <a:endParaRPr lang="zh-CN" altLang="en-US">
                  <a:latin typeface="+mn-lt"/>
                  <a:ea typeface="+mn-ea"/>
                </a:endParaRPr>
              </a:p>
            </p:txBody>
          </p:sp>
          <p:grpSp>
            <p:nvGrpSpPr>
              <p:cNvPr id="1082415" name="Group 47"/>
              <p:cNvGrpSpPr>
                <a:grpSpLocks/>
              </p:cNvGrpSpPr>
              <p:nvPr/>
            </p:nvGrpSpPr>
            <p:grpSpPr bwMode="auto">
              <a:xfrm>
                <a:off x="2053" y="3097"/>
                <a:ext cx="289" cy="637"/>
                <a:chOff x="2053" y="3097"/>
                <a:chExt cx="289" cy="637"/>
              </a:xfrm>
            </p:grpSpPr>
            <p:sp>
              <p:nvSpPr>
                <p:cNvPr id="1082401" name="Text Box 33"/>
                <p:cNvSpPr txBox="1">
                  <a:spLocks noChangeArrowheads="1"/>
                </p:cNvSpPr>
                <p:nvPr/>
              </p:nvSpPr>
              <p:spPr bwMode="auto">
                <a:xfrm flipH="1">
                  <a:off x="2053" y="3097"/>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2403" name="Line 35"/>
                <p:cNvSpPr>
                  <a:spLocks noChangeShapeType="1"/>
                </p:cNvSpPr>
                <p:nvPr/>
              </p:nvSpPr>
              <p:spPr bwMode="auto">
                <a:xfrm rot="-10800000" flipH="1" flipV="1">
                  <a:off x="2089" y="3166"/>
                  <a:ext cx="0" cy="568"/>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sp>
          <p:nvSpPr>
            <p:cNvPr id="1082374" name="Text Box 6"/>
            <p:cNvSpPr txBox="1">
              <a:spLocks noChangeArrowheads="1"/>
            </p:cNvSpPr>
            <p:nvPr/>
          </p:nvSpPr>
          <p:spPr bwMode="auto">
            <a:xfrm flipH="1">
              <a:off x="2104" y="3417"/>
              <a:ext cx="1544" cy="198"/>
            </a:xfrm>
            <a:prstGeom prst="rect">
              <a:avLst/>
            </a:prstGeom>
            <a:noFill/>
            <a:ln w="9525">
              <a:noFill/>
              <a:miter lim="800000"/>
              <a:headEnd/>
              <a:tailEnd/>
            </a:ln>
            <a:effectLst/>
          </p:spPr>
          <p:txBody>
            <a:bodyPr wrap="none">
              <a:spAutoFit/>
            </a:bodyPr>
            <a:lstStyle/>
            <a:p>
              <a:pPr>
                <a:lnSpc>
                  <a:spcPct val="80000"/>
                </a:lnSpc>
              </a:pPr>
              <a:r>
                <a:rPr kumimoji="1" lang="en-US" altLang="zh-CN" sz="1800" dirty="0">
                  <a:latin typeface="+mn-lt"/>
                  <a:ea typeface="+mn-ea"/>
                </a:rPr>
                <a:t> y.abc.com</a:t>
              </a:r>
              <a:r>
                <a:rPr kumimoji="1" lang="en-US" altLang="zh-CN" sz="900" dirty="0">
                  <a:latin typeface="+mn-lt"/>
                  <a:ea typeface="+mn-ea"/>
                </a:rPr>
                <a:t> </a:t>
              </a:r>
              <a:r>
                <a:rPr kumimoji="1" lang="zh-CN" altLang="en-US" sz="1800" dirty="0">
                  <a:latin typeface="+mn-lt"/>
                  <a:ea typeface="+mn-ea"/>
                </a:rPr>
                <a:t>的</a:t>
              </a:r>
              <a:r>
                <a:rPr kumimoji="1" lang="zh-CN" altLang="en-US" sz="1400" dirty="0">
                  <a:latin typeface="+mn-lt"/>
                  <a:ea typeface="+mn-ea"/>
                </a:rPr>
                <a:t> </a:t>
              </a:r>
              <a:r>
                <a:rPr kumimoji="1" lang="en-US" altLang="zh-CN" sz="1800" dirty="0">
                  <a:latin typeface="+mn-lt"/>
                  <a:ea typeface="+mn-ea"/>
                </a:rPr>
                <a:t>IP</a:t>
              </a:r>
              <a:r>
                <a:rPr kumimoji="1" lang="en-US" altLang="zh-CN" sz="1400" dirty="0">
                  <a:latin typeface="+mn-lt"/>
                  <a:ea typeface="+mn-ea"/>
                </a:rPr>
                <a:t> </a:t>
              </a:r>
              <a:r>
                <a:rPr kumimoji="1" lang="zh-CN" altLang="en-US" sz="1800" dirty="0">
                  <a:latin typeface="+mn-lt"/>
                  <a:ea typeface="+mn-ea"/>
                </a:rPr>
                <a:t>地址 </a:t>
              </a:r>
            </a:p>
          </p:txBody>
        </p:sp>
      </p:grpSp>
      <p:sp>
        <p:nvSpPr>
          <p:cNvPr id="1082379" name="Text Box 11"/>
          <p:cNvSpPr txBox="1">
            <a:spLocks noChangeArrowheads="1"/>
          </p:cNvSpPr>
          <p:nvPr/>
        </p:nvSpPr>
        <p:spPr bwMode="auto">
          <a:xfrm flipH="1">
            <a:off x="4227513" y="6129200"/>
            <a:ext cx="1351652" cy="313932"/>
          </a:xfrm>
          <a:prstGeom prst="rect">
            <a:avLst/>
          </a:prstGeom>
          <a:noFill/>
          <a:ln w="9525">
            <a:noFill/>
            <a:miter lim="800000"/>
            <a:headEnd/>
            <a:tailEnd/>
          </a:ln>
          <a:effectLst/>
        </p:spPr>
        <p:txBody>
          <a:bodyPr wrap="none">
            <a:spAutoFit/>
          </a:bodyPr>
          <a:lstStyle/>
          <a:p>
            <a:pPr>
              <a:lnSpc>
                <a:spcPct val="80000"/>
              </a:lnSpc>
            </a:pPr>
            <a:r>
              <a:rPr kumimoji="1" lang="en-US" altLang="zh-CN" sz="1800">
                <a:solidFill>
                  <a:schemeClr val="tx1">
                    <a:lumMod val="65000"/>
                    <a:lumOff val="35000"/>
                  </a:schemeClr>
                </a:solidFill>
                <a:latin typeface="+mn-lt"/>
                <a:ea typeface="+mn-ea"/>
              </a:rPr>
              <a:t>m.xyz.com </a:t>
            </a:r>
          </a:p>
        </p:txBody>
      </p:sp>
      <p:sp>
        <p:nvSpPr>
          <p:cNvPr id="1082399" name="Text Box 31"/>
          <p:cNvSpPr txBox="1">
            <a:spLocks noChangeArrowheads="1"/>
          </p:cNvSpPr>
          <p:nvPr/>
        </p:nvSpPr>
        <p:spPr bwMode="auto">
          <a:xfrm flipH="1">
            <a:off x="4008330" y="4760776"/>
            <a:ext cx="646332" cy="618631"/>
          </a:xfrm>
          <a:prstGeom prst="rect">
            <a:avLst/>
          </a:prstGeom>
          <a:noFill/>
          <a:ln w="9525">
            <a:noFill/>
            <a:miter lim="800000"/>
            <a:headEnd/>
            <a:tailEnd/>
          </a:ln>
          <a:effectLst/>
        </p:spPr>
        <p:txBody>
          <a:bodyPr wrap="none">
            <a:spAutoFit/>
          </a:bodyPr>
          <a:lstStyle/>
          <a:p>
            <a:pPr algn="ctr"/>
            <a:r>
              <a:rPr kumimoji="1" lang="zh-CN" altLang="en-US" sz="1800">
                <a:solidFill>
                  <a:schemeClr val="tx1">
                    <a:lumMod val="65000"/>
                    <a:lumOff val="35000"/>
                  </a:schemeClr>
                </a:solidFill>
                <a:latin typeface="+mn-lt"/>
                <a:ea typeface="+mn-ea"/>
              </a:rPr>
              <a:t>递归</a:t>
            </a:r>
          </a:p>
          <a:p>
            <a:pPr algn="ctr">
              <a:lnSpc>
                <a:spcPct val="90000"/>
              </a:lnSpc>
            </a:pPr>
            <a:r>
              <a:rPr kumimoji="1" lang="zh-CN" altLang="en-US" sz="1800">
                <a:solidFill>
                  <a:schemeClr val="tx1">
                    <a:lumMod val="65000"/>
                    <a:lumOff val="35000"/>
                  </a:schemeClr>
                </a:solidFill>
                <a:latin typeface="+mn-lt"/>
                <a:ea typeface="+mn-ea"/>
              </a:rPr>
              <a:t>查询</a:t>
            </a:r>
          </a:p>
        </p:txBody>
      </p:sp>
      <p:grpSp>
        <p:nvGrpSpPr>
          <p:cNvPr id="1082407" name="Group 39"/>
          <p:cNvGrpSpPr>
            <a:grpSpLocks/>
          </p:cNvGrpSpPr>
          <p:nvPr/>
        </p:nvGrpSpPr>
        <p:grpSpPr bwMode="auto">
          <a:xfrm>
            <a:off x="4298954" y="4629016"/>
            <a:ext cx="458788" cy="1071563"/>
            <a:chOff x="1746" y="3166"/>
            <a:chExt cx="289" cy="675"/>
          </a:xfrm>
        </p:grpSpPr>
        <p:sp>
          <p:nvSpPr>
            <p:cNvPr id="1082400" name="Text Box 32"/>
            <p:cNvSpPr txBox="1">
              <a:spLocks noChangeArrowheads="1"/>
            </p:cNvSpPr>
            <p:nvPr/>
          </p:nvSpPr>
          <p:spPr bwMode="auto">
            <a:xfrm flipH="1">
              <a:off x="1746" y="3550"/>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2402" name="Line 34"/>
            <p:cNvSpPr>
              <a:spLocks noChangeShapeType="1"/>
            </p:cNvSpPr>
            <p:nvPr/>
          </p:nvSpPr>
          <p:spPr bwMode="auto">
            <a:xfrm rot="10800000" flipH="1">
              <a:off x="1996" y="3166"/>
              <a:ext cx="0" cy="568"/>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1082418" name="Text Box 50"/>
          <p:cNvSpPr txBox="1">
            <a:spLocks noChangeArrowheads="1"/>
          </p:cNvSpPr>
          <p:nvPr/>
        </p:nvSpPr>
        <p:spPr bwMode="auto">
          <a:xfrm flipH="1">
            <a:off x="5126984" y="5753572"/>
            <a:ext cx="3527425" cy="313932"/>
          </a:xfrm>
          <a:prstGeom prst="rect">
            <a:avLst/>
          </a:prstGeom>
          <a:noFill/>
          <a:ln w="9525">
            <a:noFill/>
            <a:miter lim="800000"/>
            <a:headEnd/>
            <a:tailEnd/>
          </a:ln>
          <a:effectLst/>
        </p:spPr>
        <p:txBody>
          <a:bodyPr>
            <a:spAutoFit/>
          </a:bodyPr>
          <a:lstStyle/>
          <a:p>
            <a:pPr algn="ctr">
              <a:lnSpc>
                <a:spcPct val="80000"/>
              </a:lnSpc>
            </a:pPr>
            <a:r>
              <a:rPr kumimoji="1" lang="zh-CN" altLang="en-US" sz="1800" dirty="0">
                <a:solidFill>
                  <a:schemeClr val="tx1">
                    <a:lumMod val="65000"/>
                    <a:lumOff val="35000"/>
                  </a:schemeClr>
                </a:solidFill>
                <a:latin typeface="+mn-lt"/>
                <a:ea typeface="+mn-ea"/>
              </a:rPr>
              <a:t>需要查找 </a:t>
            </a:r>
            <a:r>
              <a:rPr kumimoji="1" lang="en-US" altLang="zh-CN" sz="1800" dirty="0">
                <a:solidFill>
                  <a:schemeClr val="tx1">
                    <a:lumMod val="65000"/>
                    <a:lumOff val="35000"/>
                  </a:schemeClr>
                </a:solidFill>
                <a:latin typeface="+mn-lt"/>
                <a:ea typeface="+mn-ea"/>
              </a:rPr>
              <a:t>y.abc.com </a:t>
            </a:r>
            <a:r>
              <a:rPr kumimoji="1" lang="zh-CN" altLang="en-US" sz="1800" dirty="0">
                <a:solidFill>
                  <a:schemeClr val="tx1">
                    <a:lumMod val="65000"/>
                    <a:lumOff val="35000"/>
                  </a:schemeClr>
                </a:solidFill>
                <a:latin typeface="+mn-lt"/>
                <a:ea typeface="+mn-ea"/>
              </a:rPr>
              <a:t>的 </a:t>
            </a:r>
            <a:r>
              <a:rPr kumimoji="1" lang="en-US" altLang="zh-CN" sz="1800" dirty="0">
                <a:solidFill>
                  <a:schemeClr val="tx1">
                    <a:lumMod val="65000"/>
                    <a:lumOff val="35000"/>
                  </a:schemeClr>
                </a:solidFill>
                <a:latin typeface="+mn-lt"/>
                <a:ea typeface="+mn-ea"/>
              </a:rPr>
              <a:t>IP </a:t>
            </a:r>
            <a:r>
              <a:rPr kumimoji="1" lang="zh-CN" altLang="en-US" sz="1800" dirty="0">
                <a:solidFill>
                  <a:schemeClr val="tx1">
                    <a:lumMod val="65000"/>
                    <a:lumOff val="35000"/>
                  </a:schemeClr>
                </a:solidFill>
                <a:latin typeface="+mn-lt"/>
                <a:ea typeface="+mn-ea"/>
              </a:rPr>
              <a:t>地址</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594" y="1509684"/>
            <a:ext cx="678197" cy="1122254"/>
          </a:xfrm>
          <a:prstGeom prst="rect">
            <a:avLst/>
          </a:prstGeom>
        </p:spPr>
      </p:pic>
      <p:pic>
        <p:nvPicPr>
          <p:cNvPr id="48" name="图片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949" y="1454692"/>
            <a:ext cx="678197" cy="1122254"/>
          </a:xfrm>
          <a:prstGeom prst="rect">
            <a:avLst/>
          </a:prstGeom>
        </p:spPr>
      </p:pic>
      <p:grpSp>
        <p:nvGrpSpPr>
          <p:cNvPr id="51" name="组合 50"/>
          <p:cNvGrpSpPr/>
          <p:nvPr/>
        </p:nvGrpSpPr>
        <p:grpSpPr>
          <a:xfrm>
            <a:off x="4435195" y="5624026"/>
            <a:ext cx="786158" cy="499337"/>
            <a:chOff x="5173662" y="745331"/>
            <a:chExt cx="1679575" cy="1066800"/>
          </a:xfrm>
        </p:grpSpPr>
        <p:sp>
          <p:nvSpPr>
            <p:cNvPr id="5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82407"/>
                                        </p:tgtEl>
                                        <p:attrNameLst>
                                          <p:attrName>style.visibility</p:attrName>
                                        </p:attrNameLst>
                                      </p:cBhvr>
                                      <p:to>
                                        <p:strVal val="visible"/>
                                      </p:to>
                                    </p:set>
                                    <p:animEffect transition="in" filter="wipe(down)">
                                      <p:cBhvr>
                                        <p:cTn id="7" dur="1000"/>
                                        <p:tgtEl>
                                          <p:spTgt spid="1082407"/>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082399"/>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4" fill="hold" nodeType="afterEffect">
                                  <p:stCondLst>
                                    <p:cond delay="500"/>
                                  </p:stCondLst>
                                  <p:childTnLst>
                                    <p:set>
                                      <p:cBhvr>
                                        <p:cTn id="13" dur="1" fill="hold">
                                          <p:stCondLst>
                                            <p:cond delay="0"/>
                                          </p:stCondLst>
                                        </p:cTn>
                                        <p:tgtEl>
                                          <p:spTgt spid="1082408"/>
                                        </p:tgtEl>
                                        <p:attrNameLst>
                                          <p:attrName>style.visibility</p:attrName>
                                        </p:attrNameLst>
                                      </p:cBhvr>
                                      <p:to>
                                        <p:strVal val="visible"/>
                                      </p:to>
                                    </p:set>
                                    <p:animEffect transition="in" filter="wipe(down)">
                                      <p:cBhvr>
                                        <p:cTn id="14" dur="1000"/>
                                        <p:tgtEl>
                                          <p:spTgt spid="1082408"/>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1082398"/>
                                        </p:tgtEl>
                                        <p:attrNameLst>
                                          <p:attrName>style.visibility</p:attrName>
                                        </p:attrNameLst>
                                      </p:cBhvr>
                                      <p:to>
                                        <p:strVal val="visible"/>
                                      </p:to>
                                    </p:set>
                                  </p:childTnLst>
                                </p:cTn>
                              </p:par>
                            </p:childTnLst>
                          </p:cTn>
                        </p:par>
                        <p:par>
                          <p:cTn id="18" fill="hold">
                            <p:stCondLst>
                              <p:cond delay="2500"/>
                            </p:stCondLst>
                            <p:childTnLst>
                              <p:par>
                                <p:cTn id="19" presetID="22" presetClass="entr" presetSubtype="1" fill="hold" nodeType="afterEffect">
                                  <p:stCondLst>
                                    <p:cond delay="500"/>
                                  </p:stCondLst>
                                  <p:childTnLst>
                                    <p:set>
                                      <p:cBhvr>
                                        <p:cTn id="20" dur="1" fill="hold">
                                          <p:stCondLst>
                                            <p:cond delay="0"/>
                                          </p:stCondLst>
                                        </p:cTn>
                                        <p:tgtEl>
                                          <p:spTgt spid="1082409"/>
                                        </p:tgtEl>
                                        <p:attrNameLst>
                                          <p:attrName>style.visibility</p:attrName>
                                        </p:attrNameLst>
                                      </p:cBhvr>
                                      <p:to>
                                        <p:strVal val="visible"/>
                                      </p:to>
                                    </p:set>
                                    <p:animEffect transition="in" filter="wipe(up)">
                                      <p:cBhvr>
                                        <p:cTn id="21" dur="500"/>
                                        <p:tgtEl>
                                          <p:spTgt spid="1082409"/>
                                        </p:tgtEl>
                                      </p:cBhvr>
                                    </p:animEffect>
                                  </p:childTnLst>
                                </p:cTn>
                              </p:par>
                            </p:childTnLst>
                          </p:cTn>
                        </p:par>
                        <p:par>
                          <p:cTn id="22" fill="hold">
                            <p:stCondLst>
                              <p:cond delay="3500"/>
                            </p:stCondLst>
                            <p:childTnLst>
                              <p:par>
                                <p:cTn id="23" presetID="22" presetClass="entr" presetSubtype="8" fill="hold" nodeType="afterEffect">
                                  <p:stCondLst>
                                    <p:cond delay="500"/>
                                  </p:stCondLst>
                                  <p:childTnLst>
                                    <p:set>
                                      <p:cBhvr>
                                        <p:cTn id="24" dur="1" fill="hold">
                                          <p:stCondLst>
                                            <p:cond delay="0"/>
                                          </p:stCondLst>
                                        </p:cTn>
                                        <p:tgtEl>
                                          <p:spTgt spid="1082410"/>
                                        </p:tgtEl>
                                        <p:attrNameLst>
                                          <p:attrName>style.visibility</p:attrName>
                                        </p:attrNameLst>
                                      </p:cBhvr>
                                      <p:to>
                                        <p:strVal val="visible"/>
                                      </p:to>
                                    </p:set>
                                    <p:animEffect transition="in" filter="wipe(left)">
                                      <p:cBhvr>
                                        <p:cTn id="25" dur="500"/>
                                        <p:tgtEl>
                                          <p:spTgt spid="1082410"/>
                                        </p:tgtEl>
                                      </p:cBhvr>
                                    </p:animEffect>
                                  </p:childTnLst>
                                </p:cTn>
                              </p:par>
                            </p:childTnLst>
                          </p:cTn>
                        </p:par>
                        <p:par>
                          <p:cTn id="26" fill="hold">
                            <p:stCondLst>
                              <p:cond delay="4500"/>
                            </p:stCondLst>
                            <p:childTnLst>
                              <p:par>
                                <p:cTn id="27" presetID="22" presetClass="entr" presetSubtype="2" fill="hold" nodeType="afterEffect">
                                  <p:stCondLst>
                                    <p:cond delay="500"/>
                                  </p:stCondLst>
                                  <p:childTnLst>
                                    <p:set>
                                      <p:cBhvr>
                                        <p:cTn id="28" dur="1" fill="hold">
                                          <p:stCondLst>
                                            <p:cond delay="0"/>
                                          </p:stCondLst>
                                        </p:cTn>
                                        <p:tgtEl>
                                          <p:spTgt spid="1082411"/>
                                        </p:tgtEl>
                                        <p:attrNameLst>
                                          <p:attrName>style.visibility</p:attrName>
                                        </p:attrNameLst>
                                      </p:cBhvr>
                                      <p:to>
                                        <p:strVal val="visible"/>
                                      </p:to>
                                    </p:set>
                                    <p:animEffect transition="in" filter="wipe(right)">
                                      <p:cBhvr>
                                        <p:cTn id="29" dur="1000"/>
                                        <p:tgtEl>
                                          <p:spTgt spid="1082411"/>
                                        </p:tgtEl>
                                      </p:cBhvr>
                                    </p:animEffect>
                                  </p:childTnLst>
                                </p:cTn>
                              </p:par>
                            </p:childTnLst>
                          </p:cTn>
                        </p:par>
                        <p:par>
                          <p:cTn id="30" fill="hold">
                            <p:stCondLst>
                              <p:cond delay="6000"/>
                            </p:stCondLst>
                            <p:childTnLst>
                              <p:par>
                                <p:cTn id="31" presetID="22" presetClass="entr" presetSubtype="8" fill="hold" nodeType="afterEffect">
                                  <p:stCondLst>
                                    <p:cond delay="500"/>
                                  </p:stCondLst>
                                  <p:childTnLst>
                                    <p:set>
                                      <p:cBhvr>
                                        <p:cTn id="32" dur="1" fill="hold">
                                          <p:stCondLst>
                                            <p:cond delay="0"/>
                                          </p:stCondLst>
                                        </p:cTn>
                                        <p:tgtEl>
                                          <p:spTgt spid="1082413"/>
                                        </p:tgtEl>
                                        <p:attrNameLst>
                                          <p:attrName>style.visibility</p:attrName>
                                        </p:attrNameLst>
                                      </p:cBhvr>
                                      <p:to>
                                        <p:strVal val="visible"/>
                                      </p:to>
                                    </p:set>
                                    <p:animEffect transition="in" filter="wipe(left)">
                                      <p:cBhvr>
                                        <p:cTn id="33" dur="500"/>
                                        <p:tgtEl>
                                          <p:spTgt spid="1082413"/>
                                        </p:tgtEl>
                                      </p:cBhvr>
                                    </p:animEffect>
                                  </p:childTnLst>
                                </p:cTn>
                              </p:par>
                            </p:childTnLst>
                          </p:cTn>
                        </p:par>
                        <p:par>
                          <p:cTn id="34" fill="hold">
                            <p:stCondLst>
                              <p:cond delay="7000"/>
                            </p:stCondLst>
                            <p:childTnLst>
                              <p:par>
                                <p:cTn id="35" presetID="22" presetClass="entr" presetSubtype="2" fill="hold" nodeType="afterEffect">
                                  <p:stCondLst>
                                    <p:cond delay="500"/>
                                  </p:stCondLst>
                                  <p:childTnLst>
                                    <p:set>
                                      <p:cBhvr>
                                        <p:cTn id="36" dur="1" fill="hold">
                                          <p:stCondLst>
                                            <p:cond delay="0"/>
                                          </p:stCondLst>
                                        </p:cTn>
                                        <p:tgtEl>
                                          <p:spTgt spid="1082414"/>
                                        </p:tgtEl>
                                        <p:attrNameLst>
                                          <p:attrName>style.visibility</p:attrName>
                                        </p:attrNameLst>
                                      </p:cBhvr>
                                      <p:to>
                                        <p:strVal val="visible"/>
                                      </p:to>
                                    </p:set>
                                    <p:animEffect transition="in" filter="wipe(right)">
                                      <p:cBhvr>
                                        <p:cTn id="37" dur="1000"/>
                                        <p:tgtEl>
                                          <p:spTgt spid="1082414"/>
                                        </p:tgtEl>
                                      </p:cBhvr>
                                    </p:animEffect>
                                  </p:childTnLst>
                                </p:cTn>
                              </p:par>
                            </p:childTnLst>
                          </p:cTn>
                        </p:par>
                        <p:par>
                          <p:cTn id="38" fill="hold">
                            <p:stCondLst>
                              <p:cond delay="8500"/>
                            </p:stCondLst>
                            <p:childTnLst>
                              <p:par>
                                <p:cTn id="39" presetID="22" presetClass="entr" presetSubtype="1" fill="hold" nodeType="afterEffect">
                                  <p:stCondLst>
                                    <p:cond delay="500"/>
                                  </p:stCondLst>
                                  <p:childTnLst>
                                    <p:set>
                                      <p:cBhvr>
                                        <p:cTn id="40" dur="1" fill="hold">
                                          <p:stCondLst>
                                            <p:cond delay="0"/>
                                          </p:stCondLst>
                                        </p:cTn>
                                        <p:tgtEl>
                                          <p:spTgt spid="1082417"/>
                                        </p:tgtEl>
                                        <p:attrNameLst>
                                          <p:attrName>style.visibility</p:attrName>
                                        </p:attrNameLst>
                                      </p:cBhvr>
                                      <p:to>
                                        <p:strVal val="visible"/>
                                      </p:to>
                                    </p:set>
                                    <p:animEffect transition="in" filter="wipe(up)">
                                      <p:cBhvr>
                                        <p:cTn id="41" dur="1000"/>
                                        <p:tgtEl>
                                          <p:spTgt spid="1082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98" grpId="0" animBg="1"/>
      <p:bldP spid="108239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20" name="Rectangle 4"/>
          <p:cNvSpPr>
            <a:spLocks noChangeArrowheads="1"/>
          </p:cNvSpPr>
          <p:nvPr/>
        </p:nvSpPr>
        <p:spPr bwMode="auto">
          <a:xfrm flipH="1">
            <a:off x="4274181" y="1297466"/>
            <a:ext cx="3035300" cy="3215281"/>
          </a:xfrm>
          <a:prstGeom prst="rect">
            <a:avLst/>
          </a:prstGeom>
          <a:solidFill>
            <a:srgbClr val="FFC000"/>
          </a:solidFill>
          <a:ln w="9525" algn="ctr">
            <a:noFill/>
            <a:prstDash val="dash"/>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pic>
        <p:nvPicPr>
          <p:cNvPr id="45" name="图片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215" y="1417880"/>
            <a:ext cx="678197" cy="1122254"/>
          </a:xfrm>
          <a:prstGeom prst="rect">
            <a:avLst/>
          </a:prstGeom>
        </p:spPr>
      </p:pic>
      <p:pic>
        <p:nvPicPr>
          <p:cNvPr id="46" name="图片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476" y="1404652"/>
            <a:ext cx="678197" cy="1122254"/>
          </a:xfrm>
          <a:prstGeom prst="rect">
            <a:avLst/>
          </a:prstGeom>
        </p:spPr>
      </p:pic>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533" y="3432485"/>
            <a:ext cx="678197" cy="1122254"/>
          </a:xfrm>
          <a:prstGeom prst="rect">
            <a:avLst/>
          </a:prstGeom>
        </p:spPr>
      </p:pic>
      <p:pic>
        <p:nvPicPr>
          <p:cNvPr id="48" name="图片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979" y="3411516"/>
            <a:ext cx="678197" cy="1122254"/>
          </a:xfrm>
          <a:prstGeom prst="rect">
            <a:avLst/>
          </a:prstGeom>
        </p:spPr>
      </p:pic>
      <p:sp>
        <p:nvSpPr>
          <p:cNvPr id="1084418" name="Rectangle 2"/>
          <p:cNvSpPr>
            <a:spLocks noGrp="1" noChangeArrowheads="1"/>
          </p:cNvSpPr>
          <p:nvPr>
            <p:ph type="title"/>
          </p:nvPr>
        </p:nvSpPr>
        <p:spPr/>
        <p:txBody>
          <a:bodyPr/>
          <a:lstStyle/>
          <a:p>
            <a:r>
              <a:rPr lang="zh-CN" altLang="en-US" dirty="0"/>
              <a:t>本地域名服务器采用递归查</a:t>
            </a:r>
            <a:r>
              <a:rPr lang="zh-CN" altLang="en-US" dirty="0" smtClean="0"/>
              <a:t>询（</a:t>
            </a:r>
            <a:r>
              <a:rPr lang="zh-CN" altLang="en-US" dirty="0"/>
              <a:t>比较少用） </a:t>
            </a:r>
          </a:p>
        </p:txBody>
      </p:sp>
      <p:sp>
        <p:nvSpPr>
          <p:cNvPr id="44" name="页脚占位符 4"/>
          <p:cNvSpPr>
            <a:spLocks noGrp="1"/>
          </p:cNvSpPr>
          <p:nvPr>
            <p:ph type="ftr" sz="quarter" idx="11"/>
          </p:nvPr>
        </p:nvSpPr>
        <p:spPr/>
        <p:txBody>
          <a:bodyPr/>
          <a:lstStyle/>
          <a:p>
            <a:r>
              <a:rPr lang="zh-CN" altLang="en-US" smtClean="0">
                <a:solidFill>
                  <a:schemeClr val="tx1">
                    <a:lumMod val="65000"/>
                    <a:lumOff val="35000"/>
                  </a:schemeClr>
                </a:solidFill>
                <a:latin typeface="+mn-lt"/>
                <a:ea typeface="+mn-ea"/>
              </a:rPr>
              <a:t>课件制作人：谢钧  谢希仁</a:t>
            </a:r>
            <a:endParaRPr lang="zh-CN" altLang="en-US">
              <a:solidFill>
                <a:schemeClr val="tx1">
                  <a:lumMod val="65000"/>
                  <a:lumOff val="35000"/>
                </a:schemeClr>
              </a:solidFill>
              <a:latin typeface="+mn-lt"/>
              <a:ea typeface="+mn-ea"/>
            </a:endParaRPr>
          </a:p>
        </p:txBody>
      </p:sp>
      <p:sp>
        <p:nvSpPr>
          <p:cNvPr id="1084422" name="Text Box 6"/>
          <p:cNvSpPr txBox="1">
            <a:spLocks noChangeArrowheads="1"/>
          </p:cNvSpPr>
          <p:nvPr/>
        </p:nvSpPr>
        <p:spPr bwMode="auto">
          <a:xfrm flipH="1">
            <a:off x="7241086" y="1685904"/>
            <a:ext cx="1800493" cy="563231"/>
          </a:xfrm>
          <a:prstGeom prst="rect">
            <a:avLst/>
          </a:prstGeom>
          <a:noFill/>
          <a:ln w="9525">
            <a:noFill/>
            <a:miter lim="800000"/>
            <a:headEnd/>
            <a:tailEnd/>
          </a:ln>
          <a:effectLst/>
        </p:spPr>
        <p:txBody>
          <a:bodyPr wrap="none">
            <a:spAutoFit/>
          </a:bodyPr>
          <a:lstStyle/>
          <a:p>
            <a:pPr algn="ctr">
              <a:lnSpc>
                <a:spcPct val="85000"/>
              </a:lnSpc>
            </a:pPr>
            <a:r>
              <a:rPr kumimoji="1" lang="zh-CN" altLang="en-US" sz="1800" dirty="0">
                <a:solidFill>
                  <a:schemeClr val="tx1">
                    <a:lumMod val="65000"/>
                    <a:lumOff val="35000"/>
                  </a:schemeClr>
                </a:solidFill>
                <a:latin typeface="+mn-lt"/>
                <a:ea typeface="+mn-ea"/>
              </a:rPr>
              <a:t>顶级域名服务器</a:t>
            </a:r>
          </a:p>
          <a:p>
            <a:pPr algn="ctr">
              <a:lnSpc>
                <a:spcPct val="85000"/>
              </a:lnSpc>
            </a:pPr>
            <a:r>
              <a:rPr kumimoji="1" lang="en-US" altLang="zh-CN" sz="1800" dirty="0">
                <a:solidFill>
                  <a:schemeClr val="tx1">
                    <a:lumMod val="65000"/>
                    <a:lumOff val="35000"/>
                  </a:schemeClr>
                </a:solidFill>
                <a:latin typeface="+mn-lt"/>
                <a:ea typeface="+mn-ea"/>
              </a:rPr>
              <a:t>dns.com</a:t>
            </a:r>
          </a:p>
        </p:txBody>
      </p:sp>
      <p:sp>
        <p:nvSpPr>
          <p:cNvPr id="1084423" name="Text Box 7"/>
          <p:cNvSpPr txBox="1">
            <a:spLocks noChangeArrowheads="1"/>
          </p:cNvSpPr>
          <p:nvPr/>
        </p:nvSpPr>
        <p:spPr bwMode="auto">
          <a:xfrm flipH="1">
            <a:off x="7072150" y="3719771"/>
            <a:ext cx="2138363" cy="535531"/>
          </a:xfrm>
          <a:prstGeom prst="rect">
            <a:avLst/>
          </a:prstGeom>
          <a:noFill/>
          <a:ln w="9525">
            <a:noFill/>
            <a:miter lim="800000"/>
            <a:headEnd/>
            <a:tailEnd/>
          </a:ln>
          <a:effectLst/>
        </p:spPr>
        <p:txBody>
          <a:bodyPr>
            <a:spAutoFit/>
          </a:bodyPr>
          <a:lstStyle/>
          <a:p>
            <a:pPr algn="ctr">
              <a:lnSpc>
                <a:spcPct val="80000"/>
              </a:lnSpc>
            </a:pPr>
            <a:r>
              <a:rPr kumimoji="1" lang="zh-CN" altLang="en-US" sz="1800" dirty="0">
                <a:solidFill>
                  <a:schemeClr val="tx1">
                    <a:lumMod val="65000"/>
                    <a:lumOff val="35000"/>
                  </a:schemeClr>
                </a:solidFill>
                <a:latin typeface="+mn-lt"/>
                <a:ea typeface="+mn-ea"/>
              </a:rPr>
              <a:t>权威</a:t>
            </a:r>
            <a:r>
              <a:rPr kumimoji="1" lang="zh-CN" altLang="zh-CN" sz="1800" dirty="0">
                <a:solidFill>
                  <a:schemeClr val="tx1">
                    <a:lumMod val="65000"/>
                    <a:lumOff val="35000"/>
                  </a:schemeClr>
                </a:solidFill>
                <a:latin typeface="+mn-lt"/>
                <a:ea typeface="+mn-ea"/>
              </a:rPr>
              <a:t>域名服务</a:t>
            </a:r>
            <a:r>
              <a:rPr kumimoji="1" lang="zh-CN" altLang="en-US" sz="1800" dirty="0">
                <a:solidFill>
                  <a:schemeClr val="tx1">
                    <a:lumMod val="65000"/>
                    <a:lumOff val="35000"/>
                  </a:schemeClr>
                </a:solidFill>
                <a:latin typeface="+mn-lt"/>
                <a:ea typeface="+mn-ea"/>
              </a:rPr>
              <a:t>器</a:t>
            </a:r>
            <a:r>
              <a:rPr kumimoji="1" lang="en-US" altLang="zh-CN" sz="1800" dirty="0">
                <a:solidFill>
                  <a:schemeClr val="tx1">
                    <a:lumMod val="65000"/>
                    <a:lumOff val="35000"/>
                  </a:schemeClr>
                </a:solidFill>
                <a:latin typeface="+mn-lt"/>
                <a:ea typeface="+mn-ea"/>
              </a:rPr>
              <a:t>dns.abc.com</a:t>
            </a:r>
          </a:p>
        </p:txBody>
      </p:sp>
      <p:sp>
        <p:nvSpPr>
          <p:cNvPr id="1084424" name="Text Box 8"/>
          <p:cNvSpPr txBox="1">
            <a:spLocks noChangeArrowheads="1"/>
          </p:cNvSpPr>
          <p:nvPr/>
        </p:nvSpPr>
        <p:spPr bwMode="auto">
          <a:xfrm flipH="1">
            <a:off x="2471143" y="3704877"/>
            <a:ext cx="1800493" cy="535531"/>
          </a:xfrm>
          <a:prstGeom prst="rect">
            <a:avLst/>
          </a:prstGeom>
          <a:noFill/>
          <a:ln w="9525">
            <a:noFill/>
            <a:miter lim="800000"/>
            <a:headEnd/>
            <a:tailEnd/>
          </a:ln>
          <a:effectLst/>
        </p:spPr>
        <p:txBody>
          <a:bodyPr wrap="none">
            <a:spAutoFit/>
          </a:bodyPr>
          <a:lstStyle/>
          <a:p>
            <a:pPr algn="ctr">
              <a:lnSpc>
                <a:spcPct val="80000"/>
              </a:lnSpc>
            </a:pPr>
            <a:r>
              <a:rPr kumimoji="1" lang="zh-CN" altLang="en-US" sz="1800" dirty="0">
                <a:solidFill>
                  <a:srgbClr val="0070C0"/>
                </a:solidFill>
                <a:latin typeface="+mn-lt"/>
                <a:ea typeface="+mn-ea"/>
              </a:rPr>
              <a:t>本地域名服务器</a:t>
            </a:r>
          </a:p>
          <a:p>
            <a:pPr algn="ctr">
              <a:lnSpc>
                <a:spcPct val="80000"/>
              </a:lnSpc>
            </a:pPr>
            <a:r>
              <a:rPr kumimoji="1" lang="en-US" altLang="zh-CN" sz="1800" dirty="0">
                <a:solidFill>
                  <a:srgbClr val="0070C0"/>
                </a:solidFill>
                <a:latin typeface="+mn-lt"/>
                <a:ea typeface="+mn-ea"/>
              </a:rPr>
              <a:t>dns.xyz.com</a:t>
            </a:r>
          </a:p>
        </p:txBody>
      </p:sp>
      <p:sp>
        <p:nvSpPr>
          <p:cNvPr id="1084426" name="Text Box 10"/>
          <p:cNvSpPr txBox="1">
            <a:spLocks noChangeArrowheads="1"/>
          </p:cNvSpPr>
          <p:nvPr/>
        </p:nvSpPr>
        <p:spPr bwMode="auto">
          <a:xfrm flipH="1">
            <a:off x="4204331" y="5980309"/>
            <a:ext cx="1351652" cy="313932"/>
          </a:xfrm>
          <a:prstGeom prst="rect">
            <a:avLst/>
          </a:prstGeom>
          <a:noFill/>
          <a:ln w="9525">
            <a:noFill/>
            <a:miter lim="800000"/>
            <a:headEnd/>
            <a:tailEnd/>
          </a:ln>
          <a:effectLst/>
        </p:spPr>
        <p:txBody>
          <a:bodyPr wrap="none">
            <a:spAutoFit/>
          </a:bodyPr>
          <a:lstStyle/>
          <a:p>
            <a:pPr>
              <a:lnSpc>
                <a:spcPct val="80000"/>
              </a:lnSpc>
            </a:pPr>
            <a:r>
              <a:rPr kumimoji="1" lang="en-US" altLang="zh-CN" sz="1800">
                <a:solidFill>
                  <a:schemeClr val="tx1">
                    <a:lumMod val="65000"/>
                    <a:lumOff val="35000"/>
                  </a:schemeClr>
                </a:solidFill>
                <a:latin typeface="+mn-lt"/>
                <a:ea typeface="+mn-ea"/>
              </a:rPr>
              <a:t>m.xyz.com </a:t>
            </a:r>
          </a:p>
        </p:txBody>
      </p:sp>
      <p:sp>
        <p:nvSpPr>
          <p:cNvPr id="1084427" name="Text Box 11"/>
          <p:cNvSpPr txBox="1">
            <a:spLocks noChangeArrowheads="1"/>
          </p:cNvSpPr>
          <p:nvPr/>
        </p:nvSpPr>
        <p:spPr bwMode="auto">
          <a:xfrm flipH="1">
            <a:off x="2711932" y="1685904"/>
            <a:ext cx="1569661" cy="369332"/>
          </a:xfrm>
          <a:prstGeom prst="rect">
            <a:avLst/>
          </a:prstGeom>
          <a:noFill/>
          <a:ln w="9525">
            <a:noFill/>
            <a:miter lim="800000"/>
            <a:headEnd/>
            <a:tailEnd/>
          </a:ln>
          <a:effectLst/>
        </p:spPr>
        <p:txBody>
          <a:bodyPr wrap="none">
            <a:spAutoFit/>
          </a:bodyPr>
          <a:lstStyle/>
          <a:p>
            <a:pPr algn="ctr"/>
            <a:r>
              <a:rPr kumimoji="1" lang="zh-CN" altLang="en-US" sz="1800" dirty="0">
                <a:solidFill>
                  <a:schemeClr val="tx1">
                    <a:lumMod val="65000"/>
                    <a:lumOff val="35000"/>
                  </a:schemeClr>
                </a:solidFill>
                <a:latin typeface="+mn-lt"/>
                <a:ea typeface="+mn-ea"/>
              </a:rPr>
              <a:t>根域名服务器</a:t>
            </a:r>
          </a:p>
        </p:txBody>
      </p:sp>
      <p:grpSp>
        <p:nvGrpSpPr>
          <p:cNvPr id="1084453" name="Group 37"/>
          <p:cNvGrpSpPr>
            <a:grpSpLocks/>
          </p:cNvGrpSpPr>
          <p:nvPr/>
        </p:nvGrpSpPr>
        <p:grpSpPr bwMode="auto">
          <a:xfrm>
            <a:off x="4272595" y="2566967"/>
            <a:ext cx="458788" cy="925513"/>
            <a:chOff x="1958" y="1944"/>
            <a:chExt cx="289" cy="583"/>
          </a:xfrm>
        </p:grpSpPr>
        <p:sp>
          <p:nvSpPr>
            <p:cNvPr id="1084433" name="Text Box 17"/>
            <p:cNvSpPr txBox="1">
              <a:spLocks noChangeArrowheads="1"/>
            </p:cNvSpPr>
            <p:nvPr/>
          </p:nvSpPr>
          <p:spPr bwMode="auto">
            <a:xfrm flipH="1">
              <a:off x="1958" y="2236"/>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4435" name="Line 19"/>
            <p:cNvSpPr>
              <a:spLocks noChangeShapeType="1"/>
            </p:cNvSpPr>
            <p:nvPr/>
          </p:nvSpPr>
          <p:spPr bwMode="auto">
            <a:xfrm rot="10800000" flipH="1">
              <a:off x="2209" y="1944"/>
              <a:ext cx="0" cy="539"/>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084458" name="Group 42"/>
          <p:cNvGrpSpPr>
            <a:grpSpLocks/>
          </p:cNvGrpSpPr>
          <p:nvPr/>
        </p:nvGrpSpPr>
        <p:grpSpPr bwMode="auto">
          <a:xfrm>
            <a:off x="4732970" y="2452667"/>
            <a:ext cx="458788" cy="969963"/>
            <a:chOff x="2248" y="1872"/>
            <a:chExt cx="289" cy="611"/>
          </a:xfrm>
        </p:grpSpPr>
        <p:sp>
          <p:nvSpPr>
            <p:cNvPr id="1084434" name="Text Box 18"/>
            <p:cNvSpPr txBox="1">
              <a:spLocks noChangeArrowheads="1"/>
            </p:cNvSpPr>
            <p:nvPr/>
          </p:nvSpPr>
          <p:spPr bwMode="auto">
            <a:xfrm flipH="1">
              <a:off x="2248" y="1872"/>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4436" name="Line 20"/>
            <p:cNvSpPr>
              <a:spLocks noChangeShapeType="1"/>
            </p:cNvSpPr>
            <p:nvPr/>
          </p:nvSpPr>
          <p:spPr bwMode="auto">
            <a:xfrm rot="-10800000" flipH="1" flipV="1">
              <a:off x="2301" y="1944"/>
              <a:ext cx="0" cy="539"/>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084454" name="Group 38"/>
          <p:cNvGrpSpPr>
            <a:grpSpLocks/>
          </p:cNvGrpSpPr>
          <p:nvPr/>
        </p:nvGrpSpPr>
        <p:grpSpPr bwMode="auto">
          <a:xfrm>
            <a:off x="4901244" y="1806554"/>
            <a:ext cx="1681163" cy="461962"/>
            <a:chOff x="2354" y="1465"/>
            <a:chExt cx="1059" cy="291"/>
          </a:xfrm>
        </p:grpSpPr>
        <p:sp>
          <p:nvSpPr>
            <p:cNvPr id="1084429" name="Text Box 13"/>
            <p:cNvSpPr txBox="1">
              <a:spLocks noChangeArrowheads="1"/>
            </p:cNvSpPr>
            <p:nvPr/>
          </p:nvSpPr>
          <p:spPr bwMode="auto">
            <a:xfrm flipH="1">
              <a:off x="2354" y="1465"/>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4437" name="Line 21"/>
            <p:cNvSpPr>
              <a:spLocks noChangeShapeType="1"/>
            </p:cNvSpPr>
            <p:nvPr/>
          </p:nvSpPr>
          <p:spPr bwMode="auto">
            <a:xfrm rot="10800000" flipH="1">
              <a:off x="2444" y="1728"/>
              <a:ext cx="969" cy="0"/>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1084439" name="Text Box 23"/>
          <p:cNvSpPr txBox="1">
            <a:spLocks noChangeArrowheads="1"/>
          </p:cNvSpPr>
          <p:nvPr/>
        </p:nvSpPr>
        <p:spPr bwMode="auto">
          <a:xfrm flipH="1">
            <a:off x="5280695" y="1535090"/>
            <a:ext cx="1107996" cy="369332"/>
          </a:xfrm>
          <a:prstGeom prst="rect">
            <a:avLst/>
          </a:prstGeom>
          <a:solidFill>
            <a:schemeClr val="bg1"/>
          </a:solidFill>
          <a:ln w="9525">
            <a:noFill/>
            <a:miter lim="800000"/>
            <a:headEnd/>
            <a:tailEnd/>
          </a:ln>
          <a:effectLst/>
        </p:spPr>
        <p:txBody>
          <a:bodyPr wrap="none">
            <a:spAutoFit/>
          </a:bodyPr>
          <a:lstStyle/>
          <a:p>
            <a:pPr algn="ctr"/>
            <a:r>
              <a:rPr kumimoji="1" lang="zh-CN" altLang="en-US" sz="1800">
                <a:solidFill>
                  <a:schemeClr val="tx1">
                    <a:lumMod val="65000"/>
                    <a:lumOff val="35000"/>
                  </a:schemeClr>
                </a:solidFill>
                <a:latin typeface="+mn-lt"/>
                <a:ea typeface="+mn-ea"/>
              </a:rPr>
              <a:t>递归查询</a:t>
            </a:r>
          </a:p>
        </p:txBody>
      </p:sp>
      <p:sp>
        <p:nvSpPr>
          <p:cNvPr id="1084440" name="Text Box 24"/>
          <p:cNvSpPr txBox="1">
            <a:spLocks noChangeArrowheads="1"/>
          </p:cNvSpPr>
          <p:nvPr/>
        </p:nvSpPr>
        <p:spPr bwMode="auto">
          <a:xfrm flipH="1">
            <a:off x="4012929" y="4564260"/>
            <a:ext cx="646332" cy="618631"/>
          </a:xfrm>
          <a:prstGeom prst="rect">
            <a:avLst/>
          </a:prstGeom>
          <a:noFill/>
          <a:ln w="9525">
            <a:noFill/>
            <a:miter lim="800000"/>
            <a:headEnd/>
            <a:tailEnd/>
          </a:ln>
          <a:effectLst/>
        </p:spPr>
        <p:txBody>
          <a:bodyPr wrap="none">
            <a:spAutoFit/>
          </a:bodyPr>
          <a:lstStyle/>
          <a:p>
            <a:pPr algn="ctr"/>
            <a:r>
              <a:rPr kumimoji="1" lang="zh-CN" altLang="en-US" sz="1800">
                <a:solidFill>
                  <a:schemeClr val="tx1">
                    <a:lumMod val="65000"/>
                    <a:lumOff val="35000"/>
                  </a:schemeClr>
                </a:solidFill>
                <a:latin typeface="+mn-lt"/>
                <a:ea typeface="+mn-ea"/>
              </a:rPr>
              <a:t>递归</a:t>
            </a:r>
          </a:p>
          <a:p>
            <a:pPr algn="ctr">
              <a:lnSpc>
                <a:spcPct val="90000"/>
              </a:lnSpc>
            </a:pPr>
            <a:r>
              <a:rPr kumimoji="1" lang="zh-CN" altLang="en-US" sz="1800">
                <a:solidFill>
                  <a:schemeClr val="tx1">
                    <a:lumMod val="65000"/>
                    <a:lumOff val="35000"/>
                  </a:schemeClr>
                </a:solidFill>
                <a:latin typeface="+mn-lt"/>
                <a:ea typeface="+mn-ea"/>
              </a:rPr>
              <a:t>查询</a:t>
            </a:r>
          </a:p>
        </p:txBody>
      </p:sp>
      <p:grpSp>
        <p:nvGrpSpPr>
          <p:cNvPr id="1084452" name="Group 36"/>
          <p:cNvGrpSpPr>
            <a:grpSpLocks/>
          </p:cNvGrpSpPr>
          <p:nvPr/>
        </p:nvGrpSpPr>
        <p:grpSpPr bwMode="auto">
          <a:xfrm>
            <a:off x="4272595" y="4556325"/>
            <a:ext cx="458788" cy="957263"/>
            <a:chOff x="1958" y="3108"/>
            <a:chExt cx="289" cy="603"/>
          </a:xfrm>
        </p:grpSpPr>
        <p:sp>
          <p:nvSpPr>
            <p:cNvPr id="1084441" name="Text Box 25"/>
            <p:cNvSpPr txBox="1">
              <a:spLocks noChangeArrowheads="1"/>
            </p:cNvSpPr>
            <p:nvPr/>
          </p:nvSpPr>
          <p:spPr bwMode="auto">
            <a:xfrm flipH="1">
              <a:off x="1958" y="3420"/>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4443" name="Line 27"/>
            <p:cNvSpPr>
              <a:spLocks noChangeShapeType="1"/>
            </p:cNvSpPr>
            <p:nvPr/>
          </p:nvSpPr>
          <p:spPr bwMode="auto">
            <a:xfrm rot="10800000" flipH="1">
              <a:off x="2209" y="3108"/>
              <a:ext cx="0" cy="539"/>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084459" name="Group 43"/>
          <p:cNvGrpSpPr>
            <a:grpSpLocks/>
          </p:cNvGrpSpPr>
          <p:nvPr/>
        </p:nvGrpSpPr>
        <p:grpSpPr bwMode="auto">
          <a:xfrm>
            <a:off x="4759959" y="4467423"/>
            <a:ext cx="2568577" cy="944563"/>
            <a:chOff x="2265" y="3052"/>
            <a:chExt cx="1618" cy="595"/>
          </a:xfrm>
        </p:grpSpPr>
        <p:sp>
          <p:nvSpPr>
            <p:cNvPr id="1084445" name="Rectangle 29"/>
            <p:cNvSpPr>
              <a:spLocks noChangeArrowheads="1"/>
            </p:cNvSpPr>
            <p:nvPr/>
          </p:nvSpPr>
          <p:spPr bwMode="auto">
            <a:xfrm>
              <a:off x="2393" y="3321"/>
              <a:ext cx="1398" cy="249"/>
            </a:xfrm>
            <a:prstGeom prst="rect">
              <a:avLst/>
            </a:prstGeom>
            <a:solidFill>
              <a:srgbClr val="92D050"/>
            </a:solidFill>
            <a:ln w="9525">
              <a:no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084421" name="Text Box 5"/>
            <p:cNvSpPr txBox="1">
              <a:spLocks noChangeArrowheads="1"/>
            </p:cNvSpPr>
            <p:nvPr/>
          </p:nvSpPr>
          <p:spPr bwMode="auto">
            <a:xfrm flipH="1">
              <a:off x="2339" y="3368"/>
              <a:ext cx="1544" cy="198"/>
            </a:xfrm>
            <a:prstGeom prst="rect">
              <a:avLst/>
            </a:prstGeom>
            <a:noFill/>
            <a:ln w="9525">
              <a:noFill/>
              <a:miter lim="800000"/>
              <a:headEnd/>
              <a:tailEnd/>
            </a:ln>
            <a:effectLst/>
          </p:spPr>
          <p:txBody>
            <a:bodyPr wrap="none">
              <a:spAutoFit/>
            </a:bodyPr>
            <a:lstStyle/>
            <a:p>
              <a:pPr>
                <a:lnSpc>
                  <a:spcPct val="80000"/>
                </a:lnSpc>
              </a:pPr>
              <a:r>
                <a:rPr kumimoji="1" lang="en-US" altLang="zh-CN" sz="1800" dirty="0">
                  <a:latin typeface="+mn-lt"/>
                  <a:ea typeface="+mn-ea"/>
                </a:rPr>
                <a:t> y.abc.com</a:t>
              </a:r>
              <a:r>
                <a:rPr kumimoji="1" lang="en-US" altLang="zh-CN" sz="900" dirty="0">
                  <a:latin typeface="+mn-lt"/>
                  <a:ea typeface="+mn-ea"/>
                </a:rPr>
                <a:t> </a:t>
              </a:r>
              <a:r>
                <a:rPr kumimoji="1" lang="zh-CN" altLang="en-US" sz="1800" dirty="0">
                  <a:latin typeface="+mn-lt"/>
                  <a:ea typeface="+mn-ea"/>
                </a:rPr>
                <a:t>的</a:t>
              </a:r>
              <a:r>
                <a:rPr kumimoji="1" lang="zh-CN" altLang="en-US" sz="1400" dirty="0">
                  <a:latin typeface="+mn-lt"/>
                  <a:ea typeface="+mn-ea"/>
                </a:rPr>
                <a:t> </a:t>
              </a:r>
              <a:r>
                <a:rPr kumimoji="1" lang="en-US" altLang="zh-CN" sz="1800" dirty="0">
                  <a:latin typeface="+mn-lt"/>
                  <a:ea typeface="+mn-ea"/>
                </a:rPr>
                <a:t>IP</a:t>
              </a:r>
              <a:r>
                <a:rPr kumimoji="1" lang="en-US" altLang="zh-CN" sz="1400" dirty="0">
                  <a:latin typeface="+mn-lt"/>
                  <a:ea typeface="+mn-ea"/>
                </a:rPr>
                <a:t> </a:t>
              </a:r>
              <a:r>
                <a:rPr kumimoji="1" lang="zh-CN" altLang="en-US" sz="1800" dirty="0">
                  <a:latin typeface="+mn-lt"/>
                  <a:ea typeface="+mn-ea"/>
                </a:rPr>
                <a:t>地址 </a:t>
              </a:r>
            </a:p>
          </p:txBody>
        </p:sp>
        <p:sp>
          <p:nvSpPr>
            <p:cNvPr id="1084442" name="Text Box 26"/>
            <p:cNvSpPr txBox="1">
              <a:spLocks noChangeArrowheads="1"/>
            </p:cNvSpPr>
            <p:nvPr/>
          </p:nvSpPr>
          <p:spPr bwMode="auto">
            <a:xfrm flipH="1">
              <a:off x="2265" y="3052"/>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4444" name="Line 28"/>
            <p:cNvSpPr>
              <a:spLocks noChangeShapeType="1"/>
            </p:cNvSpPr>
            <p:nvPr/>
          </p:nvSpPr>
          <p:spPr bwMode="auto">
            <a:xfrm rot="-10800000" flipH="1" flipV="1">
              <a:off x="2301" y="3108"/>
              <a:ext cx="0" cy="539"/>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084457" name="Group 41"/>
          <p:cNvGrpSpPr>
            <a:grpSpLocks/>
          </p:cNvGrpSpPr>
          <p:nvPr/>
        </p:nvGrpSpPr>
        <p:grpSpPr bwMode="auto">
          <a:xfrm>
            <a:off x="5044119" y="2308207"/>
            <a:ext cx="1684338" cy="461963"/>
            <a:chOff x="2444" y="1781"/>
            <a:chExt cx="1061" cy="291"/>
          </a:xfrm>
        </p:grpSpPr>
        <p:sp>
          <p:nvSpPr>
            <p:cNvPr id="1084428" name="Text Box 12"/>
            <p:cNvSpPr txBox="1">
              <a:spLocks noChangeArrowheads="1"/>
            </p:cNvSpPr>
            <p:nvPr/>
          </p:nvSpPr>
          <p:spPr bwMode="auto">
            <a:xfrm flipH="1">
              <a:off x="3216" y="1781"/>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4446" name="Line 30"/>
            <p:cNvSpPr>
              <a:spLocks noChangeShapeType="1"/>
            </p:cNvSpPr>
            <p:nvPr/>
          </p:nvSpPr>
          <p:spPr bwMode="auto">
            <a:xfrm rot="-10800000">
              <a:off x="2444" y="1836"/>
              <a:ext cx="969" cy="0"/>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084456" name="Group 40"/>
          <p:cNvGrpSpPr>
            <a:grpSpLocks/>
          </p:cNvGrpSpPr>
          <p:nvPr/>
        </p:nvGrpSpPr>
        <p:grpSpPr bwMode="auto">
          <a:xfrm>
            <a:off x="6433185" y="2489179"/>
            <a:ext cx="458788" cy="954087"/>
            <a:chOff x="3319" y="1895"/>
            <a:chExt cx="289" cy="601"/>
          </a:xfrm>
        </p:grpSpPr>
        <p:sp>
          <p:nvSpPr>
            <p:cNvPr id="1084447" name="Text Box 31"/>
            <p:cNvSpPr txBox="1">
              <a:spLocks noChangeArrowheads="1"/>
            </p:cNvSpPr>
            <p:nvPr/>
          </p:nvSpPr>
          <p:spPr bwMode="auto">
            <a:xfrm flipH="1">
              <a:off x="3319" y="2205"/>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4449" name="Line 33"/>
            <p:cNvSpPr>
              <a:spLocks noChangeShapeType="1"/>
            </p:cNvSpPr>
            <p:nvPr/>
          </p:nvSpPr>
          <p:spPr bwMode="auto">
            <a:xfrm rot="10800000" flipH="1">
              <a:off x="3586" y="1895"/>
              <a:ext cx="0" cy="539"/>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084455" name="Group 39"/>
          <p:cNvGrpSpPr>
            <a:grpSpLocks/>
          </p:cNvGrpSpPr>
          <p:nvPr/>
        </p:nvGrpSpPr>
        <p:grpSpPr bwMode="auto">
          <a:xfrm>
            <a:off x="6928486" y="2422505"/>
            <a:ext cx="458787" cy="922337"/>
            <a:chOff x="3631" y="1853"/>
            <a:chExt cx="289" cy="581"/>
          </a:xfrm>
        </p:grpSpPr>
        <p:sp>
          <p:nvSpPr>
            <p:cNvPr id="1084448" name="Text Box 32"/>
            <p:cNvSpPr txBox="1">
              <a:spLocks noChangeArrowheads="1"/>
            </p:cNvSpPr>
            <p:nvPr/>
          </p:nvSpPr>
          <p:spPr bwMode="auto">
            <a:xfrm flipH="1">
              <a:off x="3631" y="1853"/>
              <a:ext cx="289" cy="291"/>
            </a:xfrm>
            <a:prstGeom prst="rect">
              <a:avLst/>
            </a:prstGeom>
            <a:noFill/>
            <a:ln w="9525">
              <a:noFill/>
              <a:miter lim="800000"/>
              <a:headEnd/>
              <a:tailEnd/>
            </a:ln>
            <a:effectLst/>
          </p:spPr>
          <p:txBody>
            <a:bodyPr wrap="none">
              <a:spAutoFit/>
            </a:bodyPr>
            <a:lstStyle/>
            <a:p>
              <a:r>
                <a:rPr kumimoji="1" lang="en-US" altLang="zh-CN" sz="2400">
                  <a:solidFill>
                    <a:schemeClr val="tx1">
                      <a:lumMod val="65000"/>
                      <a:lumOff val="35000"/>
                    </a:schemeClr>
                  </a:solidFill>
                  <a:latin typeface="+mn-lt"/>
                  <a:ea typeface="+mn-ea"/>
                  <a:sym typeface="Wingdings" pitchFamily="2" charset="2"/>
                </a:rPr>
                <a:t></a:t>
              </a:r>
            </a:p>
          </p:txBody>
        </p:sp>
        <p:sp>
          <p:nvSpPr>
            <p:cNvPr id="1084450" name="Line 34"/>
            <p:cNvSpPr>
              <a:spLocks noChangeShapeType="1"/>
            </p:cNvSpPr>
            <p:nvPr/>
          </p:nvSpPr>
          <p:spPr bwMode="auto">
            <a:xfrm rot="-10800000" flipH="1" flipV="1">
              <a:off x="3677" y="1895"/>
              <a:ext cx="0" cy="539"/>
            </a:xfrm>
            <a:prstGeom prst="line">
              <a:avLst/>
            </a:prstGeom>
            <a:noFill/>
            <a:ln w="38100">
              <a:solidFill>
                <a:schemeClr val="tx2"/>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1084460" name="Text Box 44"/>
          <p:cNvSpPr txBox="1">
            <a:spLocks noChangeArrowheads="1"/>
          </p:cNvSpPr>
          <p:nvPr/>
        </p:nvSpPr>
        <p:spPr bwMode="auto">
          <a:xfrm flipH="1">
            <a:off x="5057586" y="5573124"/>
            <a:ext cx="3527425" cy="313932"/>
          </a:xfrm>
          <a:prstGeom prst="rect">
            <a:avLst/>
          </a:prstGeom>
          <a:noFill/>
          <a:ln w="9525">
            <a:noFill/>
            <a:miter lim="800000"/>
            <a:headEnd/>
            <a:tailEnd/>
          </a:ln>
          <a:effectLst/>
        </p:spPr>
        <p:txBody>
          <a:bodyPr>
            <a:spAutoFit/>
          </a:bodyPr>
          <a:lstStyle/>
          <a:p>
            <a:pPr algn="ctr">
              <a:lnSpc>
                <a:spcPct val="80000"/>
              </a:lnSpc>
            </a:pPr>
            <a:r>
              <a:rPr kumimoji="1" lang="zh-CN" altLang="en-US" sz="1800" dirty="0">
                <a:solidFill>
                  <a:schemeClr val="tx1">
                    <a:lumMod val="65000"/>
                    <a:lumOff val="35000"/>
                  </a:schemeClr>
                </a:solidFill>
                <a:latin typeface="+mn-lt"/>
                <a:ea typeface="+mn-ea"/>
              </a:rPr>
              <a:t>需要查找 </a:t>
            </a:r>
            <a:r>
              <a:rPr kumimoji="1" lang="en-US" altLang="zh-CN" sz="1800" dirty="0">
                <a:solidFill>
                  <a:schemeClr val="tx1">
                    <a:lumMod val="65000"/>
                    <a:lumOff val="35000"/>
                  </a:schemeClr>
                </a:solidFill>
                <a:latin typeface="+mn-lt"/>
                <a:ea typeface="+mn-ea"/>
              </a:rPr>
              <a:t>y.abc.com </a:t>
            </a:r>
            <a:r>
              <a:rPr kumimoji="1" lang="zh-CN" altLang="en-US" sz="1800" dirty="0">
                <a:solidFill>
                  <a:schemeClr val="tx1">
                    <a:lumMod val="65000"/>
                    <a:lumOff val="35000"/>
                  </a:schemeClr>
                </a:solidFill>
                <a:latin typeface="+mn-lt"/>
                <a:ea typeface="+mn-ea"/>
              </a:rPr>
              <a:t>的 </a:t>
            </a:r>
            <a:r>
              <a:rPr kumimoji="1" lang="en-US" altLang="zh-CN" sz="1800" dirty="0">
                <a:solidFill>
                  <a:schemeClr val="tx1">
                    <a:lumMod val="65000"/>
                    <a:lumOff val="35000"/>
                  </a:schemeClr>
                </a:solidFill>
                <a:latin typeface="+mn-lt"/>
                <a:ea typeface="+mn-ea"/>
              </a:rPr>
              <a:t>IP </a:t>
            </a:r>
            <a:r>
              <a:rPr kumimoji="1" lang="zh-CN" altLang="en-US" sz="1800" dirty="0">
                <a:solidFill>
                  <a:schemeClr val="tx1">
                    <a:lumMod val="65000"/>
                    <a:lumOff val="35000"/>
                  </a:schemeClr>
                </a:solidFill>
                <a:latin typeface="+mn-lt"/>
                <a:ea typeface="+mn-ea"/>
              </a:rPr>
              <a:t>地址</a:t>
            </a:r>
          </a:p>
        </p:txBody>
      </p:sp>
      <p:grpSp>
        <p:nvGrpSpPr>
          <p:cNvPr id="49" name="组合 48"/>
          <p:cNvGrpSpPr/>
          <p:nvPr/>
        </p:nvGrpSpPr>
        <p:grpSpPr>
          <a:xfrm>
            <a:off x="4338304" y="5474450"/>
            <a:ext cx="786158" cy="499337"/>
            <a:chOff x="5173662" y="745331"/>
            <a:chExt cx="1679575" cy="1066800"/>
          </a:xfrm>
        </p:grpSpPr>
        <p:sp>
          <p:nvSpPr>
            <p:cNvPr id="5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84452"/>
                                        </p:tgtEl>
                                        <p:attrNameLst>
                                          <p:attrName>style.visibility</p:attrName>
                                        </p:attrNameLst>
                                      </p:cBhvr>
                                      <p:to>
                                        <p:strVal val="visible"/>
                                      </p:to>
                                    </p:set>
                                    <p:animEffect transition="in" filter="wipe(down)">
                                      <p:cBhvr>
                                        <p:cTn id="7" dur="1000"/>
                                        <p:tgtEl>
                                          <p:spTgt spid="1084452"/>
                                        </p:tgtEl>
                                      </p:cBhvr>
                                    </p:animEffect>
                                  </p:childTnLst>
                                </p:cTn>
                              </p:par>
                            </p:childTnLst>
                          </p:cTn>
                        </p:par>
                        <p:par>
                          <p:cTn id="8" fill="hold">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1084440"/>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4" fill="hold" nodeType="afterEffect">
                                  <p:stCondLst>
                                    <p:cond delay="500"/>
                                  </p:stCondLst>
                                  <p:childTnLst>
                                    <p:set>
                                      <p:cBhvr>
                                        <p:cTn id="13" dur="1" fill="hold">
                                          <p:stCondLst>
                                            <p:cond delay="0"/>
                                          </p:stCondLst>
                                        </p:cTn>
                                        <p:tgtEl>
                                          <p:spTgt spid="1084453"/>
                                        </p:tgtEl>
                                        <p:attrNameLst>
                                          <p:attrName>style.visibility</p:attrName>
                                        </p:attrNameLst>
                                      </p:cBhvr>
                                      <p:to>
                                        <p:strVal val="visible"/>
                                      </p:to>
                                    </p:set>
                                    <p:animEffect transition="in" filter="wipe(down)">
                                      <p:cBhvr>
                                        <p:cTn id="14" dur="1000"/>
                                        <p:tgtEl>
                                          <p:spTgt spid="1084453"/>
                                        </p:tgtEl>
                                      </p:cBhvr>
                                    </p:animEffect>
                                  </p:childTnLst>
                                </p:cTn>
                              </p:par>
                            </p:childTnLst>
                          </p:cTn>
                        </p:par>
                        <p:par>
                          <p:cTn id="15" fill="hold">
                            <p:stCondLst>
                              <p:cond delay="3000"/>
                            </p:stCondLst>
                            <p:childTnLst>
                              <p:par>
                                <p:cTn id="16" presetID="1" presetClass="entr" presetSubtype="0" fill="hold" grpId="0" nodeType="afterEffect">
                                  <p:stCondLst>
                                    <p:cond delay="500"/>
                                  </p:stCondLst>
                                  <p:childTnLst>
                                    <p:set>
                                      <p:cBhvr>
                                        <p:cTn id="17" dur="1" fill="hold">
                                          <p:stCondLst>
                                            <p:cond delay="0"/>
                                          </p:stCondLst>
                                        </p:cTn>
                                        <p:tgtEl>
                                          <p:spTgt spid="1084439"/>
                                        </p:tgtEl>
                                        <p:attrNameLst>
                                          <p:attrName>style.visibility</p:attrName>
                                        </p:attrNameLst>
                                      </p:cBhvr>
                                      <p:to>
                                        <p:strVal val="visible"/>
                                      </p:to>
                                    </p:set>
                                  </p:childTnLst>
                                </p:cTn>
                              </p:par>
                            </p:childTnLst>
                          </p:cTn>
                        </p:par>
                        <p:par>
                          <p:cTn id="18" fill="hold">
                            <p:stCondLst>
                              <p:cond delay="3500"/>
                            </p:stCondLst>
                            <p:childTnLst>
                              <p:par>
                                <p:cTn id="19" presetID="22" presetClass="entr" presetSubtype="8" fill="hold" nodeType="afterEffect">
                                  <p:stCondLst>
                                    <p:cond delay="500"/>
                                  </p:stCondLst>
                                  <p:childTnLst>
                                    <p:set>
                                      <p:cBhvr>
                                        <p:cTn id="20" dur="1" fill="hold">
                                          <p:stCondLst>
                                            <p:cond delay="0"/>
                                          </p:stCondLst>
                                        </p:cTn>
                                        <p:tgtEl>
                                          <p:spTgt spid="1084454"/>
                                        </p:tgtEl>
                                        <p:attrNameLst>
                                          <p:attrName>style.visibility</p:attrName>
                                        </p:attrNameLst>
                                      </p:cBhvr>
                                      <p:to>
                                        <p:strVal val="visible"/>
                                      </p:to>
                                    </p:set>
                                    <p:animEffect transition="in" filter="wipe(left)">
                                      <p:cBhvr>
                                        <p:cTn id="21" dur="1000"/>
                                        <p:tgtEl>
                                          <p:spTgt spid="1084454"/>
                                        </p:tgtEl>
                                      </p:cBhvr>
                                    </p:animEffect>
                                  </p:childTnLst>
                                </p:cTn>
                              </p:par>
                            </p:childTnLst>
                          </p:cTn>
                        </p:par>
                        <p:par>
                          <p:cTn id="22" fill="hold">
                            <p:stCondLst>
                              <p:cond delay="5000"/>
                            </p:stCondLst>
                            <p:childTnLst>
                              <p:par>
                                <p:cTn id="23" presetID="22" presetClass="entr" presetSubtype="1" fill="hold" nodeType="afterEffect">
                                  <p:stCondLst>
                                    <p:cond delay="500"/>
                                  </p:stCondLst>
                                  <p:childTnLst>
                                    <p:set>
                                      <p:cBhvr>
                                        <p:cTn id="24" dur="1" fill="hold">
                                          <p:stCondLst>
                                            <p:cond delay="0"/>
                                          </p:stCondLst>
                                        </p:cTn>
                                        <p:tgtEl>
                                          <p:spTgt spid="1084455"/>
                                        </p:tgtEl>
                                        <p:attrNameLst>
                                          <p:attrName>style.visibility</p:attrName>
                                        </p:attrNameLst>
                                      </p:cBhvr>
                                      <p:to>
                                        <p:strVal val="visible"/>
                                      </p:to>
                                    </p:set>
                                    <p:animEffect transition="in" filter="wipe(up)">
                                      <p:cBhvr>
                                        <p:cTn id="25" dur="1000"/>
                                        <p:tgtEl>
                                          <p:spTgt spid="1084455"/>
                                        </p:tgtEl>
                                      </p:cBhvr>
                                    </p:animEffect>
                                  </p:childTnLst>
                                </p:cTn>
                              </p:par>
                            </p:childTnLst>
                          </p:cTn>
                        </p:par>
                        <p:par>
                          <p:cTn id="26" fill="hold">
                            <p:stCondLst>
                              <p:cond delay="6500"/>
                            </p:stCondLst>
                            <p:childTnLst>
                              <p:par>
                                <p:cTn id="27" presetID="22" presetClass="entr" presetSubtype="4" fill="hold" nodeType="afterEffect">
                                  <p:stCondLst>
                                    <p:cond delay="500"/>
                                  </p:stCondLst>
                                  <p:childTnLst>
                                    <p:set>
                                      <p:cBhvr>
                                        <p:cTn id="28" dur="1" fill="hold">
                                          <p:stCondLst>
                                            <p:cond delay="0"/>
                                          </p:stCondLst>
                                        </p:cTn>
                                        <p:tgtEl>
                                          <p:spTgt spid="1084456"/>
                                        </p:tgtEl>
                                        <p:attrNameLst>
                                          <p:attrName>style.visibility</p:attrName>
                                        </p:attrNameLst>
                                      </p:cBhvr>
                                      <p:to>
                                        <p:strVal val="visible"/>
                                      </p:to>
                                    </p:set>
                                    <p:animEffect transition="in" filter="wipe(down)">
                                      <p:cBhvr>
                                        <p:cTn id="29" dur="1000"/>
                                        <p:tgtEl>
                                          <p:spTgt spid="1084456"/>
                                        </p:tgtEl>
                                      </p:cBhvr>
                                    </p:animEffect>
                                  </p:childTnLst>
                                </p:cTn>
                              </p:par>
                            </p:childTnLst>
                          </p:cTn>
                        </p:par>
                        <p:par>
                          <p:cTn id="30" fill="hold">
                            <p:stCondLst>
                              <p:cond delay="8000"/>
                            </p:stCondLst>
                            <p:childTnLst>
                              <p:par>
                                <p:cTn id="31" presetID="22" presetClass="entr" presetSubtype="2" fill="hold" nodeType="afterEffect">
                                  <p:stCondLst>
                                    <p:cond delay="500"/>
                                  </p:stCondLst>
                                  <p:childTnLst>
                                    <p:set>
                                      <p:cBhvr>
                                        <p:cTn id="32" dur="1" fill="hold">
                                          <p:stCondLst>
                                            <p:cond delay="0"/>
                                          </p:stCondLst>
                                        </p:cTn>
                                        <p:tgtEl>
                                          <p:spTgt spid="1084457"/>
                                        </p:tgtEl>
                                        <p:attrNameLst>
                                          <p:attrName>style.visibility</p:attrName>
                                        </p:attrNameLst>
                                      </p:cBhvr>
                                      <p:to>
                                        <p:strVal val="visible"/>
                                      </p:to>
                                    </p:set>
                                    <p:animEffect transition="in" filter="wipe(right)">
                                      <p:cBhvr>
                                        <p:cTn id="33" dur="1000"/>
                                        <p:tgtEl>
                                          <p:spTgt spid="1084457"/>
                                        </p:tgtEl>
                                      </p:cBhvr>
                                    </p:animEffect>
                                  </p:childTnLst>
                                </p:cTn>
                              </p:par>
                            </p:childTnLst>
                          </p:cTn>
                        </p:par>
                        <p:par>
                          <p:cTn id="34" fill="hold">
                            <p:stCondLst>
                              <p:cond delay="9500"/>
                            </p:stCondLst>
                            <p:childTnLst>
                              <p:par>
                                <p:cTn id="35" presetID="22" presetClass="entr" presetSubtype="1" fill="hold" nodeType="afterEffect">
                                  <p:stCondLst>
                                    <p:cond delay="500"/>
                                  </p:stCondLst>
                                  <p:childTnLst>
                                    <p:set>
                                      <p:cBhvr>
                                        <p:cTn id="36" dur="1" fill="hold">
                                          <p:stCondLst>
                                            <p:cond delay="0"/>
                                          </p:stCondLst>
                                        </p:cTn>
                                        <p:tgtEl>
                                          <p:spTgt spid="1084458"/>
                                        </p:tgtEl>
                                        <p:attrNameLst>
                                          <p:attrName>style.visibility</p:attrName>
                                        </p:attrNameLst>
                                      </p:cBhvr>
                                      <p:to>
                                        <p:strVal val="visible"/>
                                      </p:to>
                                    </p:set>
                                    <p:animEffect transition="in" filter="wipe(up)">
                                      <p:cBhvr>
                                        <p:cTn id="37" dur="500"/>
                                        <p:tgtEl>
                                          <p:spTgt spid="1084458"/>
                                        </p:tgtEl>
                                      </p:cBhvr>
                                    </p:animEffect>
                                  </p:childTnLst>
                                </p:cTn>
                              </p:par>
                            </p:childTnLst>
                          </p:cTn>
                        </p:par>
                        <p:par>
                          <p:cTn id="38" fill="hold">
                            <p:stCondLst>
                              <p:cond delay="10500"/>
                            </p:stCondLst>
                            <p:childTnLst>
                              <p:par>
                                <p:cTn id="39" presetID="22" presetClass="entr" presetSubtype="1" fill="hold" nodeType="afterEffect">
                                  <p:stCondLst>
                                    <p:cond delay="500"/>
                                  </p:stCondLst>
                                  <p:childTnLst>
                                    <p:set>
                                      <p:cBhvr>
                                        <p:cTn id="40" dur="1" fill="hold">
                                          <p:stCondLst>
                                            <p:cond delay="0"/>
                                          </p:stCondLst>
                                        </p:cTn>
                                        <p:tgtEl>
                                          <p:spTgt spid="1084459"/>
                                        </p:tgtEl>
                                        <p:attrNameLst>
                                          <p:attrName>style.visibility</p:attrName>
                                        </p:attrNameLst>
                                      </p:cBhvr>
                                      <p:to>
                                        <p:strVal val="visible"/>
                                      </p:to>
                                    </p:set>
                                    <p:animEffect transition="in" filter="wipe(up)">
                                      <p:cBhvr>
                                        <p:cTn id="41" dur="1000"/>
                                        <p:tgtEl>
                                          <p:spTgt spid="108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39" grpId="0" animBg="1"/>
      <p:bldP spid="10844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zh-CN" altLang="en-US" dirty="0"/>
              <a:t>名字的高速缓存 </a:t>
            </a:r>
          </a:p>
        </p:txBody>
      </p:sp>
      <p:sp>
        <p:nvSpPr>
          <p:cNvPr id="582659" name="Rectangle 3"/>
          <p:cNvSpPr>
            <a:spLocks noGrp="1" noChangeArrowheads="1"/>
          </p:cNvSpPr>
          <p:nvPr>
            <p:ph idx="1"/>
          </p:nvPr>
        </p:nvSpPr>
        <p:spPr>
          <a:xfrm>
            <a:off x="1418655" y="2715868"/>
            <a:ext cx="10169779" cy="3455697"/>
          </a:xfrm>
        </p:spPr>
        <p:txBody>
          <a:bodyPr>
            <a:normAutofit fontScale="92500"/>
          </a:bodyPr>
          <a:lstStyle/>
          <a:p>
            <a:pPr marL="342900" indent="-342900">
              <a:buFont typeface="Wingdings" panose="05000000000000000000" pitchFamily="2" charset="2"/>
              <a:buChar char="n"/>
            </a:pPr>
            <a:r>
              <a:rPr lang="zh-CN" altLang="en-US" sz="2000" dirty="0"/>
              <a:t>每个域名服务器都维护一个高速缓存，存放最近用过的名字以及从何处获得名字映射信息的记录。</a:t>
            </a:r>
          </a:p>
          <a:p>
            <a:pPr marL="342900" indent="-342900">
              <a:buFont typeface="Wingdings" panose="05000000000000000000" pitchFamily="2" charset="2"/>
              <a:buChar char="n"/>
            </a:pPr>
            <a:r>
              <a:rPr lang="zh-CN" altLang="en-US" sz="2000" dirty="0"/>
              <a:t>可大大减轻根域名服务器的负荷，使因特网上的 </a:t>
            </a:r>
            <a:r>
              <a:rPr lang="en-US" altLang="zh-CN" sz="2000" dirty="0"/>
              <a:t>DNS </a:t>
            </a:r>
            <a:r>
              <a:rPr lang="zh-CN" altLang="en-US" sz="2000" dirty="0"/>
              <a:t>查询请求和回答报文的数量大为减少。 </a:t>
            </a:r>
          </a:p>
          <a:p>
            <a:pPr marL="342900" indent="-342900">
              <a:buFont typeface="Wingdings" panose="05000000000000000000" pitchFamily="2" charset="2"/>
              <a:buChar char="n"/>
            </a:pPr>
            <a:r>
              <a:rPr lang="zh-CN" altLang="en-US" sz="2000" dirty="0"/>
              <a:t>为保持高速缓存中的内容正确，域名服务器应为每项内容设置计时器，并处理超过合理时间的项（例如，每个项目只存放两天）。</a:t>
            </a:r>
          </a:p>
          <a:p>
            <a:pPr marL="342900" indent="-342900">
              <a:buFont typeface="Wingdings" panose="05000000000000000000" pitchFamily="2" charset="2"/>
              <a:buChar char="n"/>
            </a:pPr>
            <a:r>
              <a:rPr lang="zh-CN" altLang="en-US" sz="2000" dirty="0"/>
              <a:t>当权威域名服务器回答一个查询请求时，在响应中都指明绑定有效存在的时间值。增加此时间值可减少网络开销，而减少此时间值可提高域名转换的准确性。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8" name="矩形 7"/>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631680"/>
            <a:ext cx="6629399" cy="5594641"/>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1938076"/>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1508286"/>
            <a:ext cx="1500411"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域名系统</a:t>
            </a:r>
            <a:r>
              <a:rPr lang="en-US" altLang="zh-CN" dirty="0"/>
              <a:t>DNS</a:t>
            </a:r>
          </a:p>
        </p:txBody>
      </p:sp>
      <p:sp>
        <p:nvSpPr>
          <p:cNvPr id="18" name="TextBox 1"/>
          <p:cNvSpPr txBox="1"/>
          <p:nvPr/>
        </p:nvSpPr>
        <p:spPr>
          <a:xfrm>
            <a:off x="7035279" y="990330"/>
            <a:ext cx="121828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应用层概述</a:t>
            </a:r>
          </a:p>
        </p:txBody>
      </p:sp>
      <p:sp>
        <p:nvSpPr>
          <p:cNvPr id="47" name="TextBox 1"/>
          <p:cNvSpPr txBox="1"/>
          <p:nvPr/>
        </p:nvSpPr>
        <p:spPr>
          <a:xfrm>
            <a:off x="7035279" y="2026242"/>
            <a:ext cx="1476366"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万维网</a:t>
            </a:r>
            <a:r>
              <a:rPr lang="en-US" altLang="zh-CN" sz="1900" dirty="0">
                <a:solidFill>
                  <a:schemeClr val="bg1"/>
                </a:solidFill>
                <a:latin typeface="微软雅黑" pitchFamily="34" charset="-122"/>
                <a:ea typeface="微软雅黑" pitchFamily="34" charset="-122"/>
                <a:cs typeface="Microsoft YaHei UI" pitchFamily="18" charset="0"/>
              </a:rPr>
              <a:t>WWW</a:t>
            </a:r>
          </a:p>
        </p:txBody>
      </p:sp>
      <p:sp>
        <p:nvSpPr>
          <p:cNvPr id="48" name="TextBox 1"/>
          <p:cNvSpPr txBox="1"/>
          <p:nvPr/>
        </p:nvSpPr>
        <p:spPr>
          <a:xfrm>
            <a:off x="7035279" y="2544198"/>
            <a:ext cx="974626"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电子邮件</a:t>
            </a:r>
          </a:p>
        </p:txBody>
      </p:sp>
      <p:sp>
        <p:nvSpPr>
          <p:cNvPr id="51" name="Freeform 3"/>
          <p:cNvSpPr/>
          <p:nvPr/>
        </p:nvSpPr>
        <p:spPr>
          <a:xfrm>
            <a:off x="6703732" y="719764"/>
            <a:ext cx="0" cy="54585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25628" y="105451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25628" y="3116694"/>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25628" y="416332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25628" y="468663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97150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149255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6.2</a:t>
            </a:r>
            <a:endParaRPr lang="en-US" altLang="zh-CN" sz="2000" dirty="0">
              <a:solidFill>
                <a:srgbClr val="00B0F0"/>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062154"/>
            <a:ext cx="188211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文件传输协议</a:t>
            </a:r>
            <a:r>
              <a:rPr lang="en-US" altLang="zh-CN" sz="1900" dirty="0" smtClean="0">
                <a:solidFill>
                  <a:srgbClr val="656D8D"/>
                </a:solidFill>
                <a:latin typeface="微软雅黑" pitchFamily="34" charset="-122"/>
                <a:ea typeface="微软雅黑" pitchFamily="34" charset="-122"/>
                <a:cs typeface="Microsoft YaHei UI" pitchFamily="18" charset="0"/>
              </a:rPr>
              <a:t>FTP</a:t>
            </a:r>
            <a:endParaRPr lang="en-US" altLang="zh-CN" sz="1900" dirty="0">
              <a:solidFill>
                <a:srgbClr val="656D8D"/>
              </a:solidFill>
              <a:latin typeface="微软雅黑" pitchFamily="34" charset="-122"/>
              <a:ea typeface="微软雅黑" pitchFamily="34" charset="-122"/>
              <a:cs typeface="Microsoft YaHei UI" pitchFamily="18" charset="0"/>
            </a:endParaRPr>
          </a:p>
        </p:txBody>
      </p:sp>
      <p:sp>
        <p:nvSpPr>
          <p:cNvPr id="39" name="TextBox 1"/>
          <p:cNvSpPr txBox="1"/>
          <p:nvPr/>
        </p:nvSpPr>
        <p:spPr>
          <a:xfrm>
            <a:off x="7035279" y="3599025"/>
            <a:ext cx="233442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远程终端协议</a:t>
            </a:r>
            <a:r>
              <a:rPr lang="en-US" altLang="zh-CN" sz="1900" dirty="0">
                <a:solidFill>
                  <a:srgbClr val="656D8D"/>
                </a:solidFill>
                <a:latin typeface="微软雅黑" pitchFamily="34" charset="-122"/>
                <a:ea typeface="微软雅黑" pitchFamily="34" charset="-122"/>
                <a:cs typeface="Microsoft YaHei UI" pitchFamily="18" charset="0"/>
              </a:rPr>
              <a:t>TELNET</a:t>
            </a:r>
            <a:endParaRPr lang="zh-CN" altLang="en-US" sz="1900" dirty="0">
              <a:solidFill>
                <a:srgbClr val="656D8D"/>
              </a:solidFill>
              <a:latin typeface="微软雅黑" pitchFamily="34" charset="-122"/>
              <a:ea typeface="微软雅黑" pitchFamily="34" charset="-122"/>
              <a:cs typeface="Microsoft YaHei UI" pitchFamily="18" charset="0"/>
            </a:endParaRPr>
          </a:p>
        </p:txBody>
      </p:sp>
      <p:sp>
        <p:nvSpPr>
          <p:cNvPr id="40" name="Freeform 3"/>
          <p:cNvSpPr/>
          <p:nvPr/>
        </p:nvSpPr>
        <p:spPr>
          <a:xfrm>
            <a:off x="6625628" y="52099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25628" y="573325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013609"/>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6.3</a:t>
            </a:r>
            <a:endParaRPr lang="en-US" altLang="zh-CN" sz="2000" dirty="0">
              <a:solidFill>
                <a:schemeClr val="bg1"/>
              </a:solidFill>
              <a:latin typeface="+mj-lt"/>
              <a:cs typeface="Microsoft YaHei UI" pitchFamily="18" charset="0"/>
            </a:endParaRPr>
          </a:p>
        </p:txBody>
      </p:sp>
      <p:sp>
        <p:nvSpPr>
          <p:cNvPr id="43" name="TextBox 1"/>
          <p:cNvSpPr txBox="1"/>
          <p:nvPr/>
        </p:nvSpPr>
        <p:spPr>
          <a:xfrm>
            <a:off x="6022576" y="253466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22576" y="305571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357677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116981"/>
            <a:ext cx="2636940"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动态主机配置协议</a:t>
            </a:r>
            <a:r>
              <a:rPr lang="en-US" altLang="zh-CN" sz="1900" dirty="0">
                <a:solidFill>
                  <a:srgbClr val="656D8D"/>
                </a:solidFill>
                <a:latin typeface="微软雅黑" pitchFamily="34" charset="-122"/>
                <a:ea typeface="微软雅黑" pitchFamily="34" charset="-122"/>
                <a:cs typeface="Microsoft YaHei UI" pitchFamily="18" charset="0"/>
              </a:rPr>
              <a:t>DHCP</a:t>
            </a:r>
          </a:p>
        </p:txBody>
      </p:sp>
      <p:sp>
        <p:nvSpPr>
          <p:cNvPr id="55" name="TextBox 1"/>
          <p:cNvSpPr txBox="1"/>
          <p:nvPr/>
        </p:nvSpPr>
        <p:spPr>
          <a:xfrm>
            <a:off x="7035279" y="4634937"/>
            <a:ext cx="1415452" cy="350438"/>
          </a:xfrm>
          <a:prstGeom prst="rect">
            <a:avLst/>
          </a:prstGeom>
          <a:noFill/>
        </p:spPr>
        <p:txBody>
          <a:bodyPr wrap="none" lIns="0" tIns="0" rIns="0" bIns="60981" rtlCol="0">
            <a:spAutoFit/>
          </a:bodyPr>
          <a:lstStyle/>
          <a:p>
            <a:pPr>
              <a:lnSpc>
                <a:spcPts val="2401"/>
              </a:lnSpc>
            </a:pPr>
            <a:r>
              <a:rPr lang="en-US" altLang="zh-CN" sz="1900" dirty="0">
                <a:solidFill>
                  <a:srgbClr val="656D8D"/>
                </a:solidFill>
                <a:latin typeface="微软雅黑" pitchFamily="34" charset="-122"/>
                <a:ea typeface="微软雅黑" pitchFamily="34" charset="-122"/>
                <a:cs typeface="Microsoft YaHei UI" pitchFamily="18" charset="0"/>
              </a:rPr>
              <a:t>P2P</a:t>
            </a:r>
            <a:r>
              <a:rPr lang="zh-CN" altLang="en-US" sz="1900" dirty="0">
                <a:solidFill>
                  <a:srgbClr val="656D8D"/>
                </a:solidFill>
                <a:latin typeface="微软雅黑" pitchFamily="34" charset="-122"/>
                <a:ea typeface="微软雅黑" pitchFamily="34" charset="-122"/>
                <a:cs typeface="Microsoft YaHei UI" pitchFamily="18" charset="0"/>
              </a:rPr>
              <a:t>文件共享</a:t>
            </a:r>
          </a:p>
        </p:txBody>
      </p:sp>
      <p:sp>
        <p:nvSpPr>
          <p:cNvPr id="56" name="TextBox 1"/>
          <p:cNvSpPr txBox="1"/>
          <p:nvPr/>
        </p:nvSpPr>
        <p:spPr>
          <a:xfrm>
            <a:off x="6022576" y="409782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461896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6.8</a:t>
            </a:r>
            <a:endParaRPr lang="en-US" altLang="zh-CN" sz="2000" dirty="0">
              <a:solidFill>
                <a:srgbClr val="4197DF"/>
              </a:solidFill>
              <a:latin typeface="+mj-lt"/>
              <a:cs typeface="Microsoft YaHei UI" pitchFamily="18" charset="0"/>
            </a:endParaRPr>
          </a:p>
        </p:txBody>
      </p:sp>
      <p:sp>
        <p:nvSpPr>
          <p:cNvPr id="60" name="Freeform 3"/>
          <p:cNvSpPr/>
          <p:nvPr/>
        </p:nvSpPr>
        <p:spPr>
          <a:xfrm>
            <a:off x="6625628" y="259338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25628" y="364000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6" name="TextBox 1"/>
          <p:cNvSpPr txBox="1"/>
          <p:nvPr/>
        </p:nvSpPr>
        <p:spPr>
          <a:xfrm>
            <a:off x="7035279" y="5152893"/>
            <a:ext cx="1705595"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多媒体网络应用</a:t>
            </a:r>
          </a:p>
        </p:txBody>
      </p:sp>
      <p:sp>
        <p:nvSpPr>
          <p:cNvPr id="67" name="TextBox 1"/>
          <p:cNvSpPr txBox="1"/>
          <p:nvPr/>
        </p:nvSpPr>
        <p:spPr>
          <a:xfrm>
            <a:off x="7035279" y="5670850"/>
            <a:ext cx="194925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网络应用编程接口</a:t>
            </a:r>
          </a:p>
        </p:txBody>
      </p:sp>
      <p:sp>
        <p:nvSpPr>
          <p:cNvPr id="77" name="Freeform 3"/>
          <p:cNvSpPr/>
          <p:nvPr/>
        </p:nvSpPr>
        <p:spPr>
          <a:xfrm>
            <a:off x="6625628" y="206084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78" name="Freeform 3"/>
          <p:cNvSpPr/>
          <p:nvPr/>
        </p:nvSpPr>
        <p:spPr>
          <a:xfrm>
            <a:off x="6625628" y="15467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rgbClr val="92D050"/>
              </a:solidFill>
            </a:endParaRPr>
          </a:p>
        </p:txBody>
      </p:sp>
      <p:sp>
        <p:nvSpPr>
          <p:cNvPr id="79" name="TextBox 1"/>
          <p:cNvSpPr txBox="1"/>
          <p:nvPr/>
        </p:nvSpPr>
        <p:spPr>
          <a:xfrm>
            <a:off x="6022576" y="514010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6.9</a:t>
            </a:r>
            <a:endParaRPr lang="en-US" altLang="zh-CN" sz="2000" dirty="0">
              <a:solidFill>
                <a:srgbClr val="4197DF"/>
              </a:solidFill>
              <a:latin typeface="+mj-lt"/>
              <a:cs typeface="Microsoft YaHei UI" pitchFamily="18" charset="0"/>
            </a:endParaRPr>
          </a:p>
        </p:txBody>
      </p:sp>
      <p:sp>
        <p:nvSpPr>
          <p:cNvPr id="80" name="TextBox 1"/>
          <p:cNvSpPr txBox="1"/>
          <p:nvPr/>
        </p:nvSpPr>
        <p:spPr>
          <a:xfrm>
            <a:off x="6022576" y="5661248"/>
            <a:ext cx="498534"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6.10</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201256714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zh-CN" dirty="0" smtClean="0"/>
              <a:t>6.3.1  </a:t>
            </a:r>
            <a:r>
              <a:rPr lang="zh-CN" altLang="en-US" dirty="0"/>
              <a:t>万维网概述</a:t>
            </a:r>
          </a:p>
        </p:txBody>
      </p:sp>
      <p:sp>
        <p:nvSpPr>
          <p:cNvPr id="543747" name="Rectangle 3"/>
          <p:cNvSpPr>
            <a:spLocks noGrp="1" noChangeArrowheads="1"/>
          </p:cNvSpPr>
          <p:nvPr>
            <p:ph idx="1"/>
          </p:nvPr>
        </p:nvSpPr>
        <p:spPr>
          <a:xfrm>
            <a:off x="609919" y="2540868"/>
            <a:ext cx="10978515" cy="3630698"/>
          </a:xfrm>
        </p:spPr>
        <p:txBody>
          <a:bodyPr>
            <a:normAutofit/>
          </a:bodyPr>
          <a:lstStyle/>
          <a:p>
            <a:pPr marL="342900" indent="-342900" algn="just">
              <a:buFont typeface="Arial" panose="020B0604020202020204" pitchFamily="34" charset="0"/>
              <a:buChar char="•"/>
            </a:pPr>
            <a:r>
              <a:rPr lang="zh-CN" altLang="en-US" sz="2400" dirty="0">
                <a:solidFill>
                  <a:schemeClr val="hlink"/>
                </a:solidFill>
              </a:rPr>
              <a:t>万维网</a:t>
            </a:r>
            <a:r>
              <a:rPr lang="zh-CN" altLang="en-US" sz="2400" dirty="0"/>
              <a:t> </a:t>
            </a:r>
            <a:r>
              <a:rPr lang="en-US" altLang="zh-CN" sz="2400" dirty="0"/>
              <a:t>WWW (World Wide Web)</a:t>
            </a:r>
            <a:r>
              <a:rPr lang="zh-CN" altLang="en-US" sz="2400" dirty="0"/>
              <a:t>并非某种特殊的计算机网络。</a:t>
            </a:r>
          </a:p>
          <a:p>
            <a:pPr marL="342900" indent="-342900" algn="just">
              <a:buFont typeface="Arial" panose="020B0604020202020204" pitchFamily="34" charset="0"/>
              <a:buChar char="•"/>
            </a:pPr>
            <a:r>
              <a:rPr lang="zh-CN" altLang="en-US" sz="2400" dirty="0"/>
              <a:t>万维网是一个大规模的、联机式的信息储藏所。</a:t>
            </a:r>
          </a:p>
          <a:p>
            <a:pPr marL="342900" indent="-342900" algn="just">
              <a:buFont typeface="Arial" panose="020B0604020202020204" pitchFamily="34" charset="0"/>
              <a:buChar char="•"/>
            </a:pPr>
            <a:r>
              <a:rPr lang="zh-CN" altLang="en-US" sz="2400" dirty="0"/>
              <a:t>万维网用链接的方法能非常方便地从因特网上的一个站点访问另一个站点，从而主动地按需获取丰富的信息。</a:t>
            </a:r>
          </a:p>
          <a:p>
            <a:pPr marL="342900" indent="-342900" algn="just">
              <a:buFont typeface="Arial" panose="020B0604020202020204" pitchFamily="34" charset="0"/>
              <a:buChar char="•"/>
            </a:pPr>
            <a:r>
              <a:rPr lang="zh-CN" altLang="en-US" sz="2400" dirty="0"/>
              <a:t>这种访问方式称为“</a:t>
            </a:r>
            <a:r>
              <a:rPr lang="zh-CN" altLang="en-US" sz="2400" dirty="0">
                <a:solidFill>
                  <a:schemeClr val="hlink"/>
                </a:solidFill>
              </a:rPr>
              <a:t>链接</a:t>
            </a:r>
            <a:r>
              <a:rPr lang="zh-CN" altLang="en-US" sz="2400" dirty="0"/>
              <a:t>”。</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4" name="矩形 13"/>
          <p:cNvSpPr/>
          <p:nvPr/>
        </p:nvSpPr>
        <p:spPr>
          <a:xfrm>
            <a:off x="368300" y="1952625"/>
            <a:ext cx="11422063" cy="46038"/>
          </a:xfrm>
          <a:prstGeom prst="rect">
            <a:avLst/>
          </a:prstGeom>
          <a:solidFill>
            <a:srgbClr val="DDDDDD">
              <a:lumMod val="75000"/>
            </a:srgbClr>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15" name="直接连接符 14"/>
          <p:cNvCxnSpPr>
            <a:stCxn id="14" idx="1"/>
          </p:cNvCxnSpPr>
          <p:nvPr/>
        </p:nvCxnSpPr>
        <p:spPr>
          <a:xfrm>
            <a:off x="368300" y="1974850"/>
            <a:ext cx="0" cy="4222750"/>
          </a:xfrm>
          <a:prstGeom prst="line">
            <a:avLst/>
          </a:prstGeom>
          <a:noFill/>
          <a:ln w="38100" cap="flat" cmpd="sng" algn="ctr">
            <a:solidFill>
              <a:srgbClr val="5E5E5E"/>
            </a:solidFill>
            <a:prstDash val="solid"/>
            <a:miter lim="800000"/>
          </a:ln>
          <a:effectLst/>
        </p:spPr>
      </p:cxnSp>
      <p:cxnSp>
        <p:nvCxnSpPr>
          <p:cNvPr id="16" name="直接连接符 15"/>
          <p:cNvCxnSpPr/>
          <p:nvPr/>
        </p:nvCxnSpPr>
        <p:spPr>
          <a:xfrm>
            <a:off x="11790363" y="1998663"/>
            <a:ext cx="0" cy="4244975"/>
          </a:xfrm>
          <a:prstGeom prst="line">
            <a:avLst/>
          </a:prstGeom>
          <a:noFill/>
          <a:ln w="38100" cap="flat" cmpd="sng" algn="ctr">
            <a:solidFill>
              <a:srgbClr val="5E5E5E"/>
            </a:solidFill>
            <a:prstDash val="solid"/>
            <a:miter lim="800000"/>
          </a:ln>
          <a:effectLst/>
        </p:spPr>
      </p:cxnSp>
      <p:sp>
        <p:nvSpPr>
          <p:cNvPr id="18" name="矩形 17"/>
          <p:cNvSpPr/>
          <p:nvPr/>
        </p:nvSpPr>
        <p:spPr>
          <a:xfrm>
            <a:off x="-33338" y="6069013"/>
            <a:ext cx="12225338" cy="788987"/>
          </a:xfrm>
          <a:prstGeom prst="rect">
            <a:avLst/>
          </a:prstGeom>
          <a:solidFill>
            <a:srgbClr val="418AB3"/>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310874" y="2173983"/>
            <a:ext cx="873779" cy="1038643"/>
          </a:xfrm>
          <a:prstGeom prst="rect">
            <a:avLst/>
          </a:prstGeom>
        </p:spPr>
      </p:pic>
      <p:pic>
        <p:nvPicPr>
          <p:cNvPr id="83" name="图片 82"/>
          <p:cNvPicPr>
            <a:picLocks noChangeAspect="1"/>
          </p:cNvPicPr>
          <p:nvPr/>
        </p:nvPicPr>
        <p:blipFill>
          <a:blip r:embed="rId3"/>
          <a:stretch>
            <a:fillRect/>
          </a:stretch>
        </p:blipFill>
        <p:spPr>
          <a:xfrm>
            <a:off x="5633246" y="2089997"/>
            <a:ext cx="873779" cy="1038643"/>
          </a:xfrm>
          <a:prstGeom prst="rect">
            <a:avLst/>
          </a:prstGeom>
        </p:spPr>
      </p:pic>
      <p:pic>
        <p:nvPicPr>
          <p:cNvPr id="84" name="图片 83"/>
          <p:cNvPicPr>
            <a:picLocks noChangeAspect="1"/>
          </p:cNvPicPr>
          <p:nvPr/>
        </p:nvPicPr>
        <p:blipFill>
          <a:blip r:embed="rId3"/>
          <a:stretch>
            <a:fillRect/>
          </a:stretch>
        </p:blipFill>
        <p:spPr>
          <a:xfrm>
            <a:off x="9071433" y="2191378"/>
            <a:ext cx="873779" cy="1038643"/>
          </a:xfrm>
          <a:prstGeom prst="rect">
            <a:avLst/>
          </a:prstGeom>
        </p:spPr>
      </p:pic>
      <p:pic>
        <p:nvPicPr>
          <p:cNvPr id="85" name="图片 84"/>
          <p:cNvPicPr>
            <a:picLocks noChangeAspect="1"/>
          </p:cNvPicPr>
          <p:nvPr/>
        </p:nvPicPr>
        <p:blipFill>
          <a:blip r:embed="rId3"/>
          <a:stretch>
            <a:fillRect/>
          </a:stretch>
        </p:blipFill>
        <p:spPr>
          <a:xfrm>
            <a:off x="4369708" y="4289218"/>
            <a:ext cx="873779" cy="1038643"/>
          </a:xfrm>
          <a:prstGeom prst="rect">
            <a:avLst/>
          </a:prstGeom>
        </p:spPr>
      </p:pic>
      <p:pic>
        <p:nvPicPr>
          <p:cNvPr id="86" name="图片 85"/>
          <p:cNvPicPr>
            <a:picLocks noChangeAspect="1"/>
          </p:cNvPicPr>
          <p:nvPr/>
        </p:nvPicPr>
        <p:blipFill>
          <a:blip r:embed="rId3"/>
          <a:stretch>
            <a:fillRect/>
          </a:stretch>
        </p:blipFill>
        <p:spPr>
          <a:xfrm>
            <a:off x="7433806" y="4214687"/>
            <a:ext cx="873779" cy="1038643"/>
          </a:xfrm>
          <a:prstGeom prst="rect">
            <a:avLst/>
          </a:prstGeom>
        </p:spPr>
      </p:pic>
      <p:grpSp>
        <p:nvGrpSpPr>
          <p:cNvPr id="57" name="组合 56"/>
          <p:cNvGrpSpPr/>
          <p:nvPr/>
        </p:nvGrpSpPr>
        <p:grpSpPr>
          <a:xfrm>
            <a:off x="2456485" y="3248813"/>
            <a:ext cx="786158" cy="499337"/>
            <a:chOff x="5173662" y="745331"/>
            <a:chExt cx="1679575" cy="1066800"/>
          </a:xfrm>
        </p:grpSpPr>
        <p:sp>
          <p:nvSpPr>
            <p:cNvPr id="5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7" name="组合 76"/>
          <p:cNvGrpSpPr/>
          <p:nvPr/>
        </p:nvGrpSpPr>
        <p:grpSpPr>
          <a:xfrm>
            <a:off x="5673353" y="3160407"/>
            <a:ext cx="786158" cy="499337"/>
            <a:chOff x="5173662" y="745331"/>
            <a:chExt cx="1679575" cy="1066800"/>
          </a:xfrm>
        </p:grpSpPr>
        <p:sp>
          <p:nvSpPr>
            <p:cNvPr id="7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44770" name="Rectangle 2"/>
          <p:cNvSpPr>
            <a:spLocks noGrp="1" noChangeArrowheads="1"/>
          </p:cNvSpPr>
          <p:nvPr>
            <p:ph type="title"/>
          </p:nvPr>
        </p:nvSpPr>
        <p:spPr/>
        <p:txBody>
          <a:bodyPr/>
          <a:lstStyle/>
          <a:p>
            <a:r>
              <a:rPr lang="zh-CN" altLang="en-US" dirty="0"/>
              <a:t>万维网提供分布式服务 </a:t>
            </a:r>
          </a:p>
        </p:txBody>
      </p:sp>
      <p:sp>
        <p:nvSpPr>
          <p:cNvPr id="5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544779" name="Text Box 11"/>
          <p:cNvSpPr txBox="1">
            <a:spLocks noChangeArrowheads="1"/>
          </p:cNvSpPr>
          <p:nvPr/>
        </p:nvSpPr>
        <p:spPr bwMode="auto">
          <a:xfrm>
            <a:off x="2344740" y="3705225"/>
            <a:ext cx="954107" cy="707886"/>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万维网</a:t>
            </a:r>
          </a:p>
          <a:p>
            <a:r>
              <a:rPr kumimoji="1" lang="zh-CN" altLang="en-US" sz="2000">
                <a:solidFill>
                  <a:schemeClr val="tx1">
                    <a:lumMod val="65000"/>
                    <a:lumOff val="35000"/>
                  </a:schemeClr>
                </a:solidFill>
                <a:latin typeface="+mn-lt"/>
                <a:ea typeface="+mn-ea"/>
              </a:rPr>
              <a:t>站点 </a:t>
            </a:r>
            <a:r>
              <a:rPr kumimoji="1" lang="en-US" altLang="zh-CN" sz="2000">
                <a:solidFill>
                  <a:schemeClr val="tx1">
                    <a:lumMod val="65000"/>
                    <a:lumOff val="35000"/>
                  </a:schemeClr>
                </a:solidFill>
                <a:latin typeface="+mn-lt"/>
                <a:ea typeface="+mn-ea"/>
              </a:rPr>
              <a:t>A</a:t>
            </a:r>
          </a:p>
        </p:txBody>
      </p:sp>
      <p:sp>
        <p:nvSpPr>
          <p:cNvPr id="544784" name="Text Box 16"/>
          <p:cNvSpPr txBox="1">
            <a:spLocks noChangeArrowheads="1"/>
          </p:cNvSpPr>
          <p:nvPr/>
        </p:nvSpPr>
        <p:spPr bwMode="auto">
          <a:xfrm>
            <a:off x="8897940" y="3735388"/>
            <a:ext cx="954107" cy="707886"/>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万维网</a:t>
            </a:r>
          </a:p>
          <a:p>
            <a:r>
              <a:rPr kumimoji="1" lang="zh-CN" altLang="en-US" sz="2000">
                <a:solidFill>
                  <a:schemeClr val="tx1">
                    <a:lumMod val="65000"/>
                    <a:lumOff val="35000"/>
                  </a:schemeClr>
                </a:solidFill>
                <a:latin typeface="+mn-lt"/>
                <a:ea typeface="+mn-ea"/>
              </a:rPr>
              <a:t>站点 </a:t>
            </a:r>
            <a:r>
              <a:rPr kumimoji="1" lang="en-US" altLang="zh-CN" sz="2000">
                <a:solidFill>
                  <a:schemeClr val="tx1">
                    <a:lumMod val="65000"/>
                    <a:lumOff val="35000"/>
                  </a:schemeClr>
                </a:solidFill>
                <a:latin typeface="+mn-lt"/>
                <a:ea typeface="+mn-ea"/>
              </a:rPr>
              <a:t>C</a:t>
            </a:r>
          </a:p>
        </p:txBody>
      </p:sp>
      <p:sp>
        <p:nvSpPr>
          <p:cNvPr id="544785" name="Text Box 17"/>
          <p:cNvSpPr txBox="1">
            <a:spLocks noChangeArrowheads="1"/>
          </p:cNvSpPr>
          <p:nvPr/>
        </p:nvSpPr>
        <p:spPr bwMode="auto">
          <a:xfrm>
            <a:off x="6962775" y="5803901"/>
            <a:ext cx="1709122"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万维网站点 </a:t>
            </a:r>
            <a:r>
              <a:rPr kumimoji="1" lang="en-US" altLang="zh-CN" sz="2000">
                <a:solidFill>
                  <a:schemeClr val="tx1">
                    <a:lumMod val="65000"/>
                    <a:lumOff val="35000"/>
                  </a:schemeClr>
                </a:solidFill>
                <a:latin typeface="+mn-lt"/>
                <a:ea typeface="+mn-ea"/>
              </a:rPr>
              <a:t>E</a:t>
            </a:r>
          </a:p>
        </p:txBody>
      </p:sp>
      <p:sp>
        <p:nvSpPr>
          <p:cNvPr id="544786" name="Text Box 18"/>
          <p:cNvSpPr txBox="1">
            <a:spLocks noChangeArrowheads="1"/>
          </p:cNvSpPr>
          <p:nvPr/>
        </p:nvSpPr>
        <p:spPr bwMode="auto">
          <a:xfrm>
            <a:off x="3938589" y="5807076"/>
            <a:ext cx="1723549"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万维网站点 </a:t>
            </a:r>
            <a:r>
              <a:rPr kumimoji="1" lang="en-US" altLang="zh-CN" sz="2000">
                <a:solidFill>
                  <a:schemeClr val="tx1">
                    <a:lumMod val="65000"/>
                    <a:lumOff val="35000"/>
                  </a:schemeClr>
                </a:solidFill>
                <a:latin typeface="+mn-lt"/>
                <a:ea typeface="+mn-ea"/>
              </a:rPr>
              <a:t>D</a:t>
            </a:r>
          </a:p>
        </p:txBody>
      </p:sp>
      <p:sp>
        <p:nvSpPr>
          <p:cNvPr id="544787" name="Text Box 19"/>
          <p:cNvSpPr txBox="1">
            <a:spLocks noChangeArrowheads="1"/>
          </p:cNvSpPr>
          <p:nvPr/>
        </p:nvSpPr>
        <p:spPr bwMode="auto">
          <a:xfrm>
            <a:off x="5162550" y="3752850"/>
            <a:ext cx="1709122"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万维网站点 </a:t>
            </a:r>
            <a:r>
              <a:rPr kumimoji="1" lang="en-US" altLang="zh-CN" sz="2000">
                <a:solidFill>
                  <a:schemeClr val="tx1">
                    <a:lumMod val="65000"/>
                    <a:lumOff val="35000"/>
                  </a:schemeClr>
                </a:solidFill>
                <a:latin typeface="+mn-lt"/>
                <a:ea typeface="+mn-ea"/>
              </a:rPr>
              <a:t>B</a:t>
            </a:r>
          </a:p>
        </p:txBody>
      </p:sp>
      <p:grpSp>
        <p:nvGrpSpPr>
          <p:cNvPr id="2" name="Group 53"/>
          <p:cNvGrpSpPr>
            <a:grpSpLocks/>
          </p:cNvGrpSpPr>
          <p:nvPr/>
        </p:nvGrpSpPr>
        <p:grpSpPr bwMode="auto">
          <a:xfrm>
            <a:off x="2849564" y="2166937"/>
            <a:ext cx="3021012" cy="582612"/>
            <a:chOff x="833" y="1365"/>
            <a:chExt cx="1903" cy="367"/>
          </a:xfrm>
        </p:grpSpPr>
        <p:sp>
          <p:nvSpPr>
            <p:cNvPr id="544793" name="Line 25"/>
            <p:cNvSpPr>
              <a:spLocks noChangeShapeType="1"/>
            </p:cNvSpPr>
            <p:nvPr/>
          </p:nvSpPr>
          <p:spPr bwMode="auto">
            <a:xfrm flipV="1">
              <a:off x="833" y="1564"/>
              <a:ext cx="1903" cy="168"/>
            </a:xfrm>
            <a:prstGeom prst="line">
              <a:avLst/>
            </a:prstGeom>
            <a:noFill/>
            <a:ln w="76200">
              <a:solidFill>
                <a:schemeClr val="tx2"/>
              </a:solidFill>
              <a:prstDash val="sysDot"/>
              <a:round/>
              <a:headEnd/>
              <a:tailEnd type="triangle" w="sm" len="med"/>
            </a:ln>
            <a:effectLst/>
          </p:spPr>
          <p:txBody>
            <a:bodyPr/>
            <a:lstStyle/>
            <a:p>
              <a:endParaRPr lang="zh-CN" altLang="en-US">
                <a:solidFill>
                  <a:schemeClr val="tx1">
                    <a:lumMod val="65000"/>
                    <a:lumOff val="35000"/>
                  </a:schemeClr>
                </a:solidFill>
                <a:latin typeface="+mn-lt"/>
                <a:ea typeface="+mn-ea"/>
              </a:endParaRPr>
            </a:p>
          </p:txBody>
        </p:sp>
        <p:sp>
          <p:nvSpPr>
            <p:cNvPr id="544794" name="Text Box 26"/>
            <p:cNvSpPr txBox="1">
              <a:spLocks noChangeArrowheads="1"/>
            </p:cNvSpPr>
            <p:nvPr/>
          </p:nvSpPr>
          <p:spPr bwMode="auto">
            <a:xfrm rot="21377422">
              <a:off x="1497" y="1365"/>
              <a:ext cx="601"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链接到</a:t>
              </a:r>
            </a:p>
          </p:txBody>
        </p:sp>
      </p:grpSp>
      <p:grpSp>
        <p:nvGrpSpPr>
          <p:cNvPr id="3" name="Group 55"/>
          <p:cNvGrpSpPr>
            <a:grpSpLocks/>
          </p:cNvGrpSpPr>
          <p:nvPr/>
        </p:nvGrpSpPr>
        <p:grpSpPr bwMode="auto">
          <a:xfrm>
            <a:off x="4664077" y="2773363"/>
            <a:ext cx="1089025" cy="1863726"/>
            <a:chOff x="1976" y="1747"/>
            <a:chExt cx="686" cy="1174"/>
          </a:xfrm>
        </p:grpSpPr>
        <p:sp>
          <p:nvSpPr>
            <p:cNvPr id="544790" name="Line 22"/>
            <p:cNvSpPr>
              <a:spLocks noChangeShapeType="1"/>
            </p:cNvSpPr>
            <p:nvPr/>
          </p:nvSpPr>
          <p:spPr bwMode="auto">
            <a:xfrm flipH="1">
              <a:off x="1976" y="1778"/>
              <a:ext cx="686" cy="1143"/>
            </a:xfrm>
            <a:prstGeom prst="line">
              <a:avLst/>
            </a:prstGeom>
            <a:noFill/>
            <a:ln w="76200">
              <a:solidFill>
                <a:schemeClr val="tx2"/>
              </a:solidFill>
              <a:prstDash val="sysDot"/>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544795" name="Text Box 27"/>
            <p:cNvSpPr txBox="1">
              <a:spLocks noChangeArrowheads="1"/>
            </p:cNvSpPr>
            <p:nvPr/>
          </p:nvSpPr>
          <p:spPr bwMode="auto">
            <a:xfrm rot="18143965">
              <a:off x="2025" y="1922"/>
              <a:ext cx="601"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链接到</a:t>
              </a:r>
            </a:p>
          </p:txBody>
        </p:sp>
      </p:grpSp>
      <p:grpSp>
        <p:nvGrpSpPr>
          <p:cNvPr id="4" name="Group 54"/>
          <p:cNvGrpSpPr>
            <a:grpSpLocks/>
          </p:cNvGrpSpPr>
          <p:nvPr/>
        </p:nvGrpSpPr>
        <p:grpSpPr bwMode="auto">
          <a:xfrm>
            <a:off x="2905127" y="2994027"/>
            <a:ext cx="4816475" cy="2035175"/>
            <a:chOff x="868" y="1886"/>
            <a:chExt cx="3034" cy="1282"/>
          </a:xfrm>
        </p:grpSpPr>
        <p:sp>
          <p:nvSpPr>
            <p:cNvPr id="544788" name="Line 20"/>
            <p:cNvSpPr>
              <a:spLocks noChangeShapeType="1"/>
            </p:cNvSpPr>
            <p:nvPr/>
          </p:nvSpPr>
          <p:spPr bwMode="auto">
            <a:xfrm>
              <a:off x="868" y="1886"/>
              <a:ext cx="3034" cy="1282"/>
            </a:xfrm>
            <a:prstGeom prst="line">
              <a:avLst/>
            </a:prstGeom>
            <a:noFill/>
            <a:ln w="76200">
              <a:solidFill>
                <a:schemeClr val="tx2"/>
              </a:solidFill>
              <a:prstDash val="sysDot"/>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544796" name="Text Box 28"/>
            <p:cNvSpPr txBox="1">
              <a:spLocks noChangeArrowheads="1"/>
            </p:cNvSpPr>
            <p:nvPr/>
          </p:nvSpPr>
          <p:spPr bwMode="auto">
            <a:xfrm rot="1357240">
              <a:off x="1456" y="1972"/>
              <a:ext cx="601"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链接到</a:t>
              </a:r>
            </a:p>
          </p:txBody>
        </p:sp>
      </p:grpSp>
      <p:grpSp>
        <p:nvGrpSpPr>
          <p:cNvPr id="5" name="Group 58"/>
          <p:cNvGrpSpPr>
            <a:grpSpLocks/>
          </p:cNvGrpSpPr>
          <p:nvPr/>
        </p:nvGrpSpPr>
        <p:grpSpPr bwMode="auto">
          <a:xfrm>
            <a:off x="4916488" y="2994027"/>
            <a:ext cx="4354512" cy="2074863"/>
            <a:chOff x="2135" y="1886"/>
            <a:chExt cx="2743" cy="1307"/>
          </a:xfrm>
        </p:grpSpPr>
        <p:sp>
          <p:nvSpPr>
            <p:cNvPr id="544789" name="Line 21"/>
            <p:cNvSpPr>
              <a:spLocks noChangeShapeType="1"/>
            </p:cNvSpPr>
            <p:nvPr/>
          </p:nvSpPr>
          <p:spPr bwMode="auto">
            <a:xfrm flipV="1">
              <a:off x="2135" y="1886"/>
              <a:ext cx="2743" cy="1307"/>
            </a:xfrm>
            <a:prstGeom prst="line">
              <a:avLst/>
            </a:prstGeom>
            <a:noFill/>
            <a:ln w="76200">
              <a:solidFill>
                <a:schemeClr val="tx2"/>
              </a:solidFill>
              <a:prstDash val="sysDot"/>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544797" name="Text Box 29"/>
            <p:cNvSpPr txBox="1">
              <a:spLocks noChangeArrowheads="1"/>
            </p:cNvSpPr>
            <p:nvPr/>
          </p:nvSpPr>
          <p:spPr bwMode="auto">
            <a:xfrm rot="20118828">
              <a:off x="3701" y="2008"/>
              <a:ext cx="601"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链接到</a:t>
              </a:r>
            </a:p>
          </p:txBody>
        </p:sp>
      </p:grpSp>
      <p:grpSp>
        <p:nvGrpSpPr>
          <p:cNvPr id="6" name="Group 57"/>
          <p:cNvGrpSpPr>
            <a:grpSpLocks/>
          </p:cNvGrpSpPr>
          <p:nvPr/>
        </p:nvGrpSpPr>
        <p:grpSpPr bwMode="auto">
          <a:xfrm>
            <a:off x="2654302" y="3081338"/>
            <a:ext cx="1927225" cy="1814512"/>
            <a:chOff x="710" y="1941"/>
            <a:chExt cx="1214" cy="1143"/>
          </a:xfrm>
        </p:grpSpPr>
        <p:sp>
          <p:nvSpPr>
            <p:cNvPr id="544792" name="Line 24"/>
            <p:cNvSpPr>
              <a:spLocks noChangeShapeType="1"/>
            </p:cNvSpPr>
            <p:nvPr/>
          </p:nvSpPr>
          <p:spPr bwMode="auto">
            <a:xfrm flipH="1" flipV="1">
              <a:off x="710" y="1941"/>
              <a:ext cx="1214" cy="1143"/>
            </a:xfrm>
            <a:prstGeom prst="line">
              <a:avLst/>
            </a:prstGeom>
            <a:noFill/>
            <a:ln w="76200">
              <a:solidFill>
                <a:schemeClr val="tx2"/>
              </a:solidFill>
              <a:prstDash val="sysDot"/>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544798" name="Text Box 30"/>
            <p:cNvSpPr txBox="1">
              <a:spLocks noChangeArrowheads="1"/>
            </p:cNvSpPr>
            <p:nvPr/>
          </p:nvSpPr>
          <p:spPr bwMode="auto">
            <a:xfrm rot="2570439">
              <a:off x="1200" y="2355"/>
              <a:ext cx="601"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链接到</a:t>
              </a:r>
            </a:p>
          </p:txBody>
        </p:sp>
      </p:grpSp>
      <p:grpSp>
        <p:nvGrpSpPr>
          <p:cNvPr id="7" name="Group 56"/>
          <p:cNvGrpSpPr>
            <a:grpSpLocks/>
          </p:cNvGrpSpPr>
          <p:nvPr/>
        </p:nvGrpSpPr>
        <p:grpSpPr bwMode="auto">
          <a:xfrm>
            <a:off x="6088065" y="3081338"/>
            <a:ext cx="1508125" cy="1555750"/>
            <a:chOff x="2873" y="1941"/>
            <a:chExt cx="950" cy="980"/>
          </a:xfrm>
        </p:grpSpPr>
        <p:sp>
          <p:nvSpPr>
            <p:cNvPr id="544791" name="Line 23"/>
            <p:cNvSpPr>
              <a:spLocks noChangeShapeType="1"/>
            </p:cNvSpPr>
            <p:nvPr/>
          </p:nvSpPr>
          <p:spPr bwMode="auto">
            <a:xfrm>
              <a:off x="2873" y="1941"/>
              <a:ext cx="950" cy="980"/>
            </a:xfrm>
            <a:prstGeom prst="line">
              <a:avLst/>
            </a:prstGeom>
            <a:noFill/>
            <a:ln w="76200">
              <a:solidFill>
                <a:schemeClr val="tx2"/>
              </a:solidFill>
              <a:prstDash val="sysDot"/>
              <a:round/>
              <a:headEnd/>
              <a:tailEnd type="triangle" w="med" len="lg"/>
            </a:ln>
            <a:effectLst/>
          </p:spPr>
          <p:txBody>
            <a:bodyPr/>
            <a:lstStyle/>
            <a:p>
              <a:endParaRPr lang="zh-CN" altLang="en-US">
                <a:solidFill>
                  <a:schemeClr val="tx1">
                    <a:lumMod val="65000"/>
                    <a:lumOff val="35000"/>
                  </a:schemeClr>
                </a:solidFill>
                <a:latin typeface="+mn-lt"/>
                <a:ea typeface="+mn-ea"/>
              </a:endParaRPr>
            </a:p>
          </p:txBody>
        </p:sp>
        <p:sp>
          <p:nvSpPr>
            <p:cNvPr id="544799" name="Text Box 31"/>
            <p:cNvSpPr txBox="1">
              <a:spLocks noChangeArrowheads="1"/>
            </p:cNvSpPr>
            <p:nvPr/>
          </p:nvSpPr>
          <p:spPr bwMode="auto">
            <a:xfrm rot="2686426">
              <a:off x="3086" y="2112"/>
              <a:ext cx="601" cy="252"/>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链接到</a:t>
              </a:r>
            </a:p>
          </p:txBody>
        </p:sp>
      </p:grpSp>
      <p:grpSp>
        <p:nvGrpSpPr>
          <p:cNvPr id="8" name="Group 34"/>
          <p:cNvGrpSpPr>
            <a:grpSpLocks/>
          </p:cNvGrpSpPr>
          <p:nvPr/>
        </p:nvGrpSpPr>
        <p:grpSpPr bwMode="auto">
          <a:xfrm>
            <a:off x="5610225" y="2409828"/>
            <a:ext cx="505157" cy="522731"/>
            <a:chOff x="806" y="3124"/>
            <a:chExt cx="288" cy="289"/>
          </a:xfrm>
        </p:grpSpPr>
        <p:sp>
          <p:nvSpPr>
            <p:cNvPr id="544803" name="Oval 35"/>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44804" name="Text Box 36"/>
            <p:cNvSpPr txBox="1">
              <a:spLocks noChangeArrowheads="1"/>
            </p:cNvSpPr>
            <p:nvPr/>
          </p:nvSpPr>
          <p:spPr bwMode="auto">
            <a:xfrm>
              <a:off x="806" y="3124"/>
              <a:ext cx="288" cy="289"/>
            </a:xfrm>
            <a:prstGeom prst="rect">
              <a:avLst/>
            </a:prstGeom>
            <a:noFill/>
            <a:ln w="9525">
              <a:noFill/>
              <a:miter lim="800000"/>
              <a:headEnd/>
              <a:tailEnd/>
            </a:ln>
            <a:effectLst/>
          </p:spPr>
          <p:txBody>
            <a:bodyPr wrap="none">
              <a:spAutoFit/>
            </a:bodyPr>
            <a:lstStyle/>
            <a:p>
              <a:r>
                <a:rPr kumimoji="1" lang="en-US" altLang="zh-CN" sz="2800">
                  <a:solidFill>
                    <a:schemeClr val="tx1">
                      <a:lumMod val="65000"/>
                      <a:lumOff val="35000"/>
                    </a:schemeClr>
                  </a:solidFill>
                  <a:latin typeface="+mn-lt"/>
                  <a:ea typeface="+mn-ea"/>
                  <a:sym typeface="Wingdings" pitchFamily="2" charset="2"/>
                </a:rPr>
                <a:t></a:t>
              </a:r>
            </a:p>
          </p:txBody>
        </p:sp>
      </p:grpSp>
      <p:grpSp>
        <p:nvGrpSpPr>
          <p:cNvPr id="9" name="Group 37"/>
          <p:cNvGrpSpPr>
            <a:grpSpLocks/>
          </p:cNvGrpSpPr>
          <p:nvPr/>
        </p:nvGrpSpPr>
        <p:grpSpPr bwMode="auto">
          <a:xfrm>
            <a:off x="4649790" y="4800595"/>
            <a:ext cx="505290" cy="522730"/>
            <a:chOff x="805" y="3123"/>
            <a:chExt cx="290" cy="289"/>
          </a:xfrm>
        </p:grpSpPr>
        <p:sp>
          <p:nvSpPr>
            <p:cNvPr id="544806" name="Oval 38"/>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44807" name="Text Box 39"/>
            <p:cNvSpPr txBox="1">
              <a:spLocks noChangeArrowheads="1"/>
            </p:cNvSpPr>
            <p:nvPr/>
          </p:nvSpPr>
          <p:spPr bwMode="auto">
            <a:xfrm>
              <a:off x="805" y="3123"/>
              <a:ext cx="290" cy="289"/>
            </a:xfrm>
            <a:prstGeom prst="rect">
              <a:avLst/>
            </a:prstGeom>
            <a:noFill/>
            <a:ln w="9525">
              <a:noFill/>
              <a:miter lim="800000"/>
              <a:headEnd/>
              <a:tailEnd/>
            </a:ln>
            <a:effectLst/>
          </p:spPr>
          <p:txBody>
            <a:bodyPr wrap="none">
              <a:spAutoFit/>
            </a:bodyPr>
            <a:lstStyle/>
            <a:p>
              <a:r>
                <a:rPr kumimoji="1" lang="en-US" altLang="zh-CN" sz="2800">
                  <a:solidFill>
                    <a:schemeClr val="tx1">
                      <a:lumMod val="65000"/>
                      <a:lumOff val="35000"/>
                    </a:schemeClr>
                  </a:solidFill>
                  <a:latin typeface="+mn-lt"/>
                  <a:ea typeface="+mn-ea"/>
                  <a:sym typeface="Wingdings" pitchFamily="2" charset="2"/>
                </a:rPr>
                <a:t></a:t>
              </a:r>
            </a:p>
          </p:txBody>
        </p:sp>
      </p:grpSp>
      <p:grpSp>
        <p:nvGrpSpPr>
          <p:cNvPr id="10" name="Group 40"/>
          <p:cNvGrpSpPr>
            <a:grpSpLocks/>
          </p:cNvGrpSpPr>
          <p:nvPr/>
        </p:nvGrpSpPr>
        <p:grpSpPr bwMode="auto">
          <a:xfrm>
            <a:off x="2613025" y="2425703"/>
            <a:ext cx="505290" cy="522731"/>
            <a:chOff x="806" y="3124"/>
            <a:chExt cx="290" cy="289"/>
          </a:xfrm>
        </p:grpSpPr>
        <p:sp>
          <p:nvSpPr>
            <p:cNvPr id="544809" name="Oval 41"/>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44810" name="Text Box 42"/>
            <p:cNvSpPr txBox="1">
              <a:spLocks noChangeArrowheads="1"/>
            </p:cNvSpPr>
            <p:nvPr/>
          </p:nvSpPr>
          <p:spPr bwMode="auto">
            <a:xfrm>
              <a:off x="806" y="3124"/>
              <a:ext cx="290" cy="289"/>
            </a:xfrm>
            <a:prstGeom prst="rect">
              <a:avLst/>
            </a:prstGeom>
            <a:noFill/>
            <a:ln w="9525">
              <a:noFill/>
              <a:miter lim="800000"/>
              <a:headEnd/>
              <a:tailEnd/>
            </a:ln>
            <a:effectLst/>
          </p:spPr>
          <p:txBody>
            <a:bodyPr wrap="none">
              <a:spAutoFit/>
            </a:bodyPr>
            <a:lstStyle/>
            <a:p>
              <a:r>
                <a:rPr kumimoji="1" lang="en-US" altLang="zh-CN" sz="2800">
                  <a:solidFill>
                    <a:schemeClr val="tx1">
                      <a:lumMod val="65000"/>
                      <a:lumOff val="35000"/>
                    </a:schemeClr>
                  </a:solidFill>
                  <a:latin typeface="+mn-lt"/>
                  <a:ea typeface="+mn-ea"/>
                  <a:sym typeface="Wingdings" pitchFamily="2" charset="2"/>
                </a:rPr>
                <a:t></a:t>
              </a:r>
            </a:p>
          </p:txBody>
        </p:sp>
      </p:grpSp>
      <p:grpSp>
        <p:nvGrpSpPr>
          <p:cNvPr id="11" name="Group 43"/>
          <p:cNvGrpSpPr>
            <a:grpSpLocks/>
          </p:cNvGrpSpPr>
          <p:nvPr/>
        </p:nvGrpSpPr>
        <p:grpSpPr bwMode="auto">
          <a:xfrm>
            <a:off x="2654300" y="2671767"/>
            <a:ext cx="505157" cy="522717"/>
            <a:chOff x="806" y="3124"/>
            <a:chExt cx="288" cy="290"/>
          </a:xfrm>
        </p:grpSpPr>
        <p:sp>
          <p:nvSpPr>
            <p:cNvPr id="544812" name="Oval 44"/>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44813" name="Text Box 45"/>
            <p:cNvSpPr txBox="1">
              <a:spLocks noChangeArrowheads="1"/>
            </p:cNvSpPr>
            <p:nvPr/>
          </p:nvSpPr>
          <p:spPr bwMode="auto">
            <a:xfrm>
              <a:off x="806" y="3124"/>
              <a:ext cx="288" cy="290"/>
            </a:xfrm>
            <a:prstGeom prst="rect">
              <a:avLst/>
            </a:prstGeom>
            <a:noFill/>
            <a:ln w="9525">
              <a:noFill/>
              <a:miter lim="800000"/>
              <a:headEnd/>
              <a:tailEnd/>
            </a:ln>
            <a:effectLst/>
          </p:spPr>
          <p:txBody>
            <a:bodyPr wrap="none">
              <a:spAutoFit/>
            </a:bodyPr>
            <a:lstStyle/>
            <a:p>
              <a:r>
                <a:rPr kumimoji="1" lang="en-US" altLang="zh-CN" sz="2800">
                  <a:solidFill>
                    <a:schemeClr val="tx1">
                      <a:lumMod val="65000"/>
                      <a:lumOff val="35000"/>
                    </a:schemeClr>
                  </a:solidFill>
                  <a:latin typeface="+mn-lt"/>
                  <a:ea typeface="+mn-ea"/>
                  <a:sym typeface="Wingdings" pitchFamily="2" charset="2"/>
                </a:rPr>
                <a:t></a:t>
              </a:r>
            </a:p>
          </p:txBody>
        </p:sp>
      </p:grpSp>
      <p:grpSp>
        <p:nvGrpSpPr>
          <p:cNvPr id="12" name="Group 46"/>
          <p:cNvGrpSpPr>
            <a:grpSpLocks/>
          </p:cNvGrpSpPr>
          <p:nvPr/>
        </p:nvGrpSpPr>
        <p:grpSpPr bwMode="auto">
          <a:xfrm>
            <a:off x="5794375" y="2671767"/>
            <a:ext cx="505290" cy="522717"/>
            <a:chOff x="805" y="3124"/>
            <a:chExt cx="290" cy="290"/>
          </a:xfrm>
        </p:grpSpPr>
        <p:sp>
          <p:nvSpPr>
            <p:cNvPr id="544815" name="Oval 47"/>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44816" name="Text Box 48"/>
            <p:cNvSpPr txBox="1">
              <a:spLocks noChangeArrowheads="1"/>
            </p:cNvSpPr>
            <p:nvPr/>
          </p:nvSpPr>
          <p:spPr bwMode="auto">
            <a:xfrm>
              <a:off x="805" y="3124"/>
              <a:ext cx="290" cy="290"/>
            </a:xfrm>
            <a:prstGeom prst="rect">
              <a:avLst/>
            </a:prstGeom>
            <a:noFill/>
            <a:ln w="9525">
              <a:noFill/>
              <a:miter lim="800000"/>
              <a:headEnd/>
              <a:tailEnd/>
            </a:ln>
            <a:effectLst/>
          </p:spPr>
          <p:txBody>
            <a:bodyPr wrap="none">
              <a:spAutoFit/>
            </a:bodyPr>
            <a:lstStyle/>
            <a:p>
              <a:r>
                <a:rPr kumimoji="1" lang="en-US" altLang="zh-CN" sz="2800">
                  <a:solidFill>
                    <a:schemeClr val="tx1">
                      <a:lumMod val="65000"/>
                      <a:lumOff val="35000"/>
                    </a:schemeClr>
                  </a:solidFill>
                  <a:latin typeface="+mn-lt"/>
                  <a:ea typeface="+mn-ea"/>
                  <a:sym typeface="Wingdings" pitchFamily="2" charset="2"/>
                </a:rPr>
                <a:t></a:t>
              </a:r>
            </a:p>
          </p:txBody>
        </p:sp>
      </p:grpSp>
      <p:grpSp>
        <p:nvGrpSpPr>
          <p:cNvPr id="13" name="Group 49"/>
          <p:cNvGrpSpPr>
            <a:grpSpLocks/>
          </p:cNvGrpSpPr>
          <p:nvPr/>
        </p:nvGrpSpPr>
        <p:grpSpPr bwMode="auto">
          <a:xfrm>
            <a:off x="4427538" y="4629153"/>
            <a:ext cx="505157" cy="522731"/>
            <a:chOff x="806" y="3124"/>
            <a:chExt cx="288" cy="289"/>
          </a:xfrm>
        </p:grpSpPr>
        <p:sp>
          <p:nvSpPr>
            <p:cNvPr id="544818" name="Oval 50"/>
            <p:cNvSpPr>
              <a:spLocks noChangeArrowheads="1"/>
            </p:cNvSpPr>
            <p:nvPr/>
          </p:nvSpPr>
          <p:spPr bwMode="auto">
            <a:xfrm>
              <a:off x="864" y="3248"/>
              <a:ext cx="112" cy="120"/>
            </a:xfrm>
            <a:prstGeom prst="ellipse">
              <a:avLst/>
            </a:prstGeom>
            <a:solidFill>
              <a:schemeClr val="bg1"/>
            </a:solidFill>
            <a:ln w="9525">
              <a:no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44819" name="Text Box 51"/>
            <p:cNvSpPr txBox="1">
              <a:spLocks noChangeArrowheads="1"/>
            </p:cNvSpPr>
            <p:nvPr/>
          </p:nvSpPr>
          <p:spPr bwMode="auto">
            <a:xfrm>
              <a:off x="806" y="3124"/>
              <a:ext cx="288" cy="289"/>
            </a:xfrm>
            <a:prstGeom prst="rect">
              <a:avLst/>
            </a:prstGeom>
            <a:noFill/>
            <a:ln w="9525">
              <a:noFill/>
              <a:miter lim="800000"/>
              <a:headEnd/>
              <a:tailEnd/>
            </a:ln>
            <a:effectLst/>
          </p:spPr>
          <p:txBody>
            <a:bodyPr wrap="none">
              <a:spAutoFit/>
            </a:bodyPr>
            <a:lstStyle/>
            <a:p>
              <a:r>
                <a:rPr kumimoji="1" lang="en-US" altLang="zh-CN" sz="2800">
                  <a:solidFill>
                    <a:schemeClr val="tx1">
                      <a:lumMod val="65000"/>
                      <a:lumOff val="35000"/>
                    </a:schemeClr>
                  </a:solidFill>
                  <a:latin typeface="+mn-lt"/>
                  <a:ea typeface="+mn-ea"/>
                  <a:sym typeface="Wingdings" pitchFamily="2" charset="2"/>
                </a:rPr>
                <a:t></a:t>
              </a:r>
            </a:p>
          </p:txBody>
        </p:sp>
      </p:grpSp>
      <p:grpSp>
        <p:nvGrpSpPr>
          <p:cNvPr id="62" name="组合 61"/>
          <p:cNvGrpSpPr/>
          <p:nvPr/>
        </p:nvGrpSpPr>
        <p:grpSpPr>
          <a:xfrm>
            <a:off x="4360762" y="5345813"/>
            <a:ext cx="786158" cy="499337"/>
            <a:chOff x="5173662" y="745331"/>
            <a:chExt cx="1679575" cy="1066800"/>
          </a:xfrm>
        </p:grpSpPr>
        <p:sp>
          <p:nvSpPr>
            <p:cNvPr id="6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7456693" y="5253673"/>
            <a:ext cx="786158" cy="499337"/>
            <a:chOff x="5173662" y="745331"/>
            <a:chExt cx="1679575" cy="1066800"/>
          </a:xfrm>
        </p:grpSpPr>
        <p:sp>
          <p:nvSpPr>
            <p:cNvPr id="6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2" name="组合 71"/>
          <p:cNvGrpSpPr/>
          <p:nvPr/>
        </p:nvGrpSpPr>
        <p:grpSpPr>
          <a:xfrm>
            <a:off x="9072698" y="3248866"/>
            <a:ext cx="786158" cy="499337"/>
            <a:chOff x="5173662" y="745331"/>
            <a:chExt cx="1679575" cy="1066800"/>
          </a:xfrm>
        </p:grpSpPr>
        <p:sp>
          <p:nvSpPr>
            <p:cNvPr id="7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500"/>
                            </p:stCondLst>
                            <p:childTnLst>
                              <p:par>
                                <p:cTn id="9" presetID="22" presetClass="entr" presetSubtype="8"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000"/>
                                        <p:tgtEl>
                                          <p:spTgt spid="4"/>
                                        </p:tgtEl>
                                      </p:cBhvr>
                                    </p:animEffect>
                                  </p:childTnLst>
                                </p:cTn>
                              </p:par>
                            </p:childTnLst>
                          </p:cTn>
                        </p:par>
                        <p:par>
                          <p:cTn id="12" fill="hold">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1000"/>
                                        <p:tgtEl>
                                          <p:spTgt spid="3"/>
                                        </p:tgtEl>
                                      </p:cBhvr>
                                    </p:animEffect>
                                  </p:childTnLst>
                                </p:cTn>
                              </p:par>
                            </p:childTnLst>
                          </p:cTn>
                        </p:par>
                        <p:par>
                          <p:cTn id="16" fill="hold">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childTnLst>
                          </p:cTn>
                        </p:par>
                        <p:par>
                          <p:cTn id="20" fill="hold">
                            <p:stCondLst>
                              <p:cond delay="6000"/>
                            </p:stCondLst>
                            <p:childTnLst>
                              <p:par>
                                <p:cTn id="21" presetID="22" presetClass="entr" presetSubtype="4" fill="hold" nodeType="after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1000"/>
                                        <p:tgtEl>
                                          <p:spTgt spid="6"/>
                                        </p:tgtEl>
                                      </p:cBhvr>
                                    </p:animEffect>
                                  </p:childTnLst>
                                </p:cTn>
                              </p:par>
                            </p:childTnLst>
                          </p:cTn>
                        </p:par>
                        <p:par>
                          <p:cTn id="24" fill="hold">
                            <p:stCondLst>
                              <p:cond delay="7500"/>
                            </p:stCondLst>
                            <p:childTnLst>
                              <p:par>
                                <p:cTn id="25" presetID="22" presetClass="entr" presetSubtype="8" fill="hold" nodeType="afterEffect">
                                  <p:stCondLst>
                                    <p:cond delay="50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zh-CN" altLang="en-US" dirty="0"/>
              <a:t>超媒体与超文本</a:t>
            </a:r>
          </a:p>
        </p:txBody>
      </p:sp>
      <p:sp>
        <p:nvSpPr>
          <p:cNvPr id="545795" name="Rectangle 3"/>
          <p:cNvSpPr>
            <a:spLocks noGrp="1" noChangeArrowheads="1"/>
          </p:cNvSpPr>
          <p:nvPr>
            <p:ph idx="1"/>
          </p:nvPr>
        </p:nvSpPr>
        <p:spPr>
          <a:xfrm>
            <a:off x="609919" y="1143530"/>
            <a:ext cx="5498783" cy="5028036"/>
          </a:xfrm>
        </p:spPr>
        <p:txBody>
          <a:bodyPr>
            <a:normAutofit/>
          </a:bodyPr>
          <a:lstStyle/>
          <a:p>
            <a:pPr marL="342900" indent="-342900">
              <a:buFont typeface="Wingdings" panose="05000000000000000000" pitchFamily="2" charset="2"/>
              <a:buChar char="n"/>
            </a:pPr>
            <a:r>
              <a:rPr lang="zh-CN" altLang="en-US" sz="2000" dirty="0"/>
              <a:t>万维网是</a:t>
            </a:r>
            <a:r>
              <a:rPr lang="zh-CN" altLang="en-US" sz="2000" dirty="0">
                <a:solidFill>
                  <a:schemeClr val="hlink"/>
                </a:solidFill>
              </a:rPr>
              <a:t>分布式超媒体</a:t>
            </a:r>
            <a:r>
              <a:rPr lang="en-US" altLang="zh-CN" sz="2000" dirty="0"/>
              <a:t>(hypermedia)</a:t>
            </a:r>
            <a:r>
              <a:rPr lang="zh-CN" altLang="en-US" sz="2000" dirty="0"/>
              <a:t>系统，它是</a:t>
            </a:r>
            <a:r>
              <a:rPr lang="zh-CN" altLang="en-US" sz="2000" dirty="0">
                <a:solidFill>
                  <a:schemeClr val="hlink"/>
                </a:solidFill>
              </a:rPr>
              <a:t>超文本</a:t>
            </a:r>
            <a:r>
              <a:rPr lang="en-US" altLang="zh-CN" sz="2000" dirty="0"/>
              <a:t>(hypertext)</a:t>
            </a:r>
            <a:r>
              <a:rPr lang="zh-CN" altLang="en-US" sz="2000" dirty="0"/>
              <a:t>系统的扩充。</a:t>
            </a:r>
          </a:p>
          <a:p>
            <a:pPr marL="342900" indent="-342900">
              <a:buFont typeface="Wingdings" panose="05000000000000000000" pitchFamily="2" charset="2"/>
              <a:buChar char="n"/>
            </a:pPr>
            <a:r>
              <a:rPr lang="zh-CN" altLang="en-US" sz="2000" dirty="0"/>
              <a:t>一个超文本由多个信息源链接成。利用一个链接可使用户找到另一个文档。这些文档可以位于世界上任何一个接在因特网上的超文本系统中。超文本是万维网的基础。</a:t>
            </a:r>
          </a:p>
          <a:p>
            <a:pPr marL="342900" indent="-342900">
              <a:buFont typeface="Wingdings" panose="05000000000000000000" pitchFamily="2" charset="2"/>
              <a:buChar char="n"/>
            </a:pPr>
            <a:r>
              <a:rPr lang="zh-CN" altLang="en-US" sz="2000" dirty="0"/>
              <a:t>超媒体与超文本的区别是文档内容不同。超文本文档仅包含文本信息，而超媒体文档还包含其他表示方式的信息，如图形、图像、声音、动画，甚至活动视频图像。</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4800" b="6195"/>
          <a:stretch/>
        </p:blipFill>
        <p:spPr>
          <a:xfrm>
            <a:off x="6243191" y="1215590"/>
            <a:ext cx="5360879" cy="4661682"/>
          </a:xfrm>
          <a:prstGeom prst="rect">
            <a:avLst/>
          </a:prstGeom>
        </p:spPr>
      </p:pic>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2" end="2"/>
                                            </p:txEl>
                                          </p:spTgt>
                                        </p:tgtEl>
                                        <p:attrNameLst>
                                          <p:attrName>style.visibility</p:attrName>
                                        </p:attrNameLst>
                                      </p:cBhvr>
                                      <p:to>
                                        <p:strVal val="visible"/>
                                      </p:to>
                                    </p:set>
                                  </p:childTnLst>
                                </p:cTn>
                              </p:par>
                            </p:childTnLst>
                          </p:cTn>
                        </p:par>
                        <p:par>
                          <p:cTn id="11" fill="hold">
                            <p:stCondLst>
                              <p:cond delay="0"/>
                            </p:stCondLst>
                            <p:childTnLst>
                              <p:par>
                                <p:cTn id="12" presetID="4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Rectangle 2"/>
          <p:cNvSpPr>
            <a:spLocks noGrp="1" noChangeArrowheads="1"/>
          </p:cNvSpPr>
          <p:nvPr>
            <p:ph type="title"/>
          </p:nvPr>
        </p:nvSpPr>
        <p:spPr/>
        <p:txBody>
          <a:bodyPr/>
          <a:lstStyle/>
          <a:p>
            <a:r>
              <a:rPr lang="en-US" altLang="zh-CN" sz="2000" dirty="0" smtClean="0"/>
              <a:t>6.1  </a:t>
            </a:r>
            <a:r>
              <a:rPr lang="zh-CN" altLang="en-US" sz="2000" dirty="0" smtClean="0"/>
              <a:t>应用层概述</a:t>
            </a:r>
            <a:endParaRPr lang="zh-CN" altLang="en-US" sz="2000" dirty="0"/>
          </a:p>
        </p:txBody>
      </p:sp>
      <p:sp>
        <p:nvSpPr>
          <p:cNvPr id="4" name="页脚占位符 3"/>
          <p:cNvSpPr>
            <a:spLocks noGrp="1"/>
          </p:cNvSpPr>
          <p:nvPr>
            <p:ph type="ftr" sz="quarter" idx="11"/>
          </p:nvPr>
        </p:nvSpPr>
        <p:spPr/>
        <p:txBody>
          <a:bodyPr/>
          <a:lstStyle/>
          <a:p>
            <a:r>
              <a:rPr lang="zh-CN" altLang="en-US" smtClean="0"/>
              <a:t>课件制作人：谢钧  谢希仁</a:t>
            </a:r>
            <a:endParaRPr lang="en-US" altLang="zh-CN" dirty="0"/>
          </a:p>
        </p:txBody>
      </p:sp>
      <p:sp>
        <p:nvSpPr>
          <p:cNvPr id="6" name="Text Box 8"/>
          <p:cNvSpPr txBox="1">
            <a:spLocks noChangeArrowheads="1"/>
          </p:cNvSpPr>
          <p:nvPr/>
        </p:nvSpPr>
        <p:spPr bwMode="auto">
          <a:xfrm>
            <a:off x="419100" y="2944813"/>
            <a:ext cx="11125200" cy="2754507"/>
          </a:xfrm>
          <a:prstGeom prst="rect">
            <a:avLst/>
          </a:prstGeom>
          <a:solidFill>
            <a:schemeClr val="bg1">
              <a:lumMod val="85000"/>
            </a:schemeClr>
          </a:solid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rgbClr val="FFFFFF"/>
              </a:solidFill>
              <a:effectLst/>
              <a:uLnTx/>
              <a:uFillTx/>
              <a:ea typeface="微软雅黑" pitchFamily="34" charset="-122"/>
            </a:endParaRPr>
          </a:p>
        </p:txBody>
      </p:sp>
      <p:sp>
        <p:nvSpPr>
          <p:cNvPr id="7" name="Text Box 6"/>
          <p:cNvSpPr txBox="1">
            <a:spLocks noChangeArrowheads="1"/>
          </p:cNvSpPr>
          <p:nvPr/>
        </p:nvSpPr>
        <p:spPr bwMode="auto">
          <a:xfrm>
            <a:off x="419100" y="2009775"/>
            <a:ext cx="11125200" cy="752450"/>
          </a:xfrm>
          <a:prstGeom prst="rect">
            <a:avLst/>
          </a:prstGeom>
          <a:noFill/>
          <a:ln>
            <a:noFill/>
          </a:ln>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fontAlgn="auto">
              <a:lnSpc>
                <a:spcPct val="130000"/>
              </a:lnSpc>
              <a:spcBef>
                <a:spcPct val="5000"/>
              </a:spcBef>
              <a:spcAft>
                <a:spcPts val="0"/>
              </a:spcAft>
              <a:defRPr/>
            </a:pPr>
            <a:r>
              <a:rPr lang="zh-CN" altLang="en-US" sz="1700" dirty="0">
                <a:solidFill>
                  <a:srgbClr val="000000"/>
                </a:solidFill>
                <a:latin typeface="微软雅黑"/>
                <a:ea typeface="微软雅黑"/>
              </a:rPr>
              <a:t>网络应用程序运行在网络边缘的端系统上，通过彼此间的通信来共同完成某项任务。</a:t>
            </a:r>
          </a:p>
          <a:p>
            <a:pPr fontAlgn="auto">
              <a:lnSpc>
                <a:spcPct val="130000"/>
              </a:lnSpc>
              <a:spcBef>
                <a:spcPct val="5000"/>
              </a:spcBef>
              <a:spcAft>
                <a:spcPts val="0"/>
              </a:spcAft>
              <a:defRPr/>
            </a:pPr>
            <a:r>
              <a:rPr lang="zh-CN" altLang="en-US" sz="1700" dirty="0">
                <a:solidFill>
                  <a:srgbClr val="000000"/>
                </a:solidFill>
                <a:latin typeface="微软雅黑"/>
                <a:ea typeface="微软雅黑"/>
              </a:rPr>
              <a:t>网络应用程序在各种端系统上的组织方式和它们之间的关系，即网络应用程序体系结构：</a:t>
            </a:r>
          </a:p>
        </p:txBody>
      </p:sp>
      <p:sp>
        <p:nvSpPr>
          <p:cNvPr id="8" name="Rectangle 5"/>
          <p:cNvSpPr>
            <a:spLocks noChangeArrowheads="1"/>
          </p:cNvSpPr>
          <p:nvPr/>
        </p:nvSpPr>
        <p:spPr bwMode="auto">
          <a:xfrm>
            <a:off x="936625" y="1487458"/>
            <a:ext cx="3794398" cy="400110"/>
          </a:xfrm>
          <a:prstGeom prst="rect">
            <a:avLst/>
          </a:prstGeom>
          <a:noFill/>
          <a:ln w="9525">
            <a:noFill/>
            <a:miter lim="800000"/>
            <a:headEnd/>
            <a:tailEnd/>
          </a:ln>
          <a:effectLst/>
        </p:spPr>
        <p:txBody>
          <a:bodyPr wrap="squar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fontAlgn="auto">
              <a:spcBef>
                <a:spcPts val="0"/>
              </a:spcBef>
              <a:spcAft>
                <a:spcPts val="0"/>
              </a:spcAft>
              <a:defRPr/>
            </a:pPr>
            <a:r>
              <a:rPr lang="en-US" altLang="zh-CN" sz="2000" b="1" dirty="0">
                <a:solidFill>
                  <a:srgbClr val="DF5327"/>
                </a:solidFill>
                <a:latin typeface="黑体" pitchFamily="49" charset="-122"/>
                <a:ea typeface="黑体" pitchFamily="49" charset="-122"/>
              </a:rPr>
              <a:t>6.1.1  </a:t>
            </a:r>
            <a:r>
              <a:rPr lang="zh-CN" altLang="en-US" sz="2000" b="1" dirty="0">
                <a:solidFill>
                  <a:srgbClr val="DF5327"/>
                </a:solidFill>
                <a:latin typeface="黑体" pitchFamily="49" charset="-122"/>
                <a:ea typeface="黑体" pitchFamily="49" charset="-122"/>
              </a:rPr>
              <a:t>网络应用程序体系结构</a:t>
            </a:r>
          </a:p>
        </p:txBody>
      </p:sp>
      <p:sp>
        <p:nvSpPr>
          <p:cNvPr id="11" name="Text Box 8"/>
          <p:cNvSpPr txBox="1">
            <a:spLocks noChangeArrowheads="1"/>
          </p:cNvSpPr>
          <p:nvPr/>
        </p:nvSpPr>
        <p:spPr bwMode="auto">
          <a:xfrm>
            <a:off x="0" y="6121400"/>
            <a:ext cx="12192000" cy="736600"/>
          </a:xfrm>
          <a:prstGeom prst="rect">
            <a:avLst/>
          </a:prstGeom>
          <a:solidFill>
            <a:schemeClr val="accent3"/>
          </a:solidFill>
          <a:ln w="9525">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smtClean="0">
              <a:ln>
                <a:noFill/>
              </a:ln>
              <a:solidFill>
                <a:srgbClr val="FFFFFF"/>
              </a:solidFill>
              <a:effectLst/>
              <a:uLnTx/>
              <a:uFillTx/>
              <a:ea typeface="微软雅黑" pitchFamily="34" charset="-122"/>
            </a:endParaRPr>
          </a:p>
        </p:txBody>
      </p:sp>
      <p:cxnSp>
        <p:nvCxnSpPr>
          <p:cNvPr id="12" name="直接连接符 11"/>
          <p:cNvCxnSpPr/>
          <p:nvPr/>
        </p:nvCxnSpPr>
        <p:spPr>
          <a:xfrm flipH="1">
            <a:off x="431800" y="5858938"/>
            <a:ext cx="11112500" cy="49212"/>
          </a:xfrm>
          <a:prstGeom prst="line">
            <a:avLst/>
          </a:prstGeom>
          <a:noFill/>
          <a:ln w="38100" cap="flat" cmpd="sng" algn="ctr">
            <a:solidFill>
              <a:srgbClr val="A2B932"/>
            </a:solidFill>
            <a:prstDash val="sysDot"/>
            <a:miter lim="800000"/>
          </a:ln>
          <a:effectLst/>
        </p:spPr>
      </p:cxnSp>
      <p:cxnSp>
        <p:nvCxnSpPr>
          <p:cNvPr id="13" name="直接连接符 12"/>
          <p:cNvCxnSpPr/>
          <p:nvPr/>
        </p:nvCxnSpPr>
        <p:spPr>
          <a:xfrm flipH="1">
            <a:off x="165100" y="1936750"/>
            <a:ext cx="11112500" cy="49213"/>
          </a:xfrm>
          <a:prstGeom prst="line">
            <a:avLst/>
          </a:prstGeom>
          <a:noFill/>
          <a:ln w="38100" cap="flat" cmpd="sng" algn="ctr">
            <a:solidFill>
              <a:srgbClr val="A2B932"/>
            </a:solidFill>
            <a:prstDash val="sysDot"/>
            <a:miter lim="800000"/>
          </a:ln>
          <a:effectLst/>
        </p:spPr>
      </p:cxnSp>
      <p:graphicFrame>
        <p:nvGraphicFramePr>
          <p:cNvPr id="2" name="图示 1"/>
          <p:cNvGraphicFramePr/>
          <p:nvPr>
            <p:extLst>
              <p:ext uri="{D42A27DB-BD31-4B8C-83A1-F6EECF244321}">
                <p14:modId xmlns:p14="http://schemas.microsoft.com/office/powerpoint/2010/main" val="1785967223"/>
              </p:ext>
            </p:extLst>
          </p:nvPr>
        </p:nvGraphicFramePr>
        <p:xfrm>
          <a:off x="2282751" y="3099085"/>
          <a:ext cx="8132233" cy="2520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11" grpId="0" bldLvl="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zh-CN" altLang="en-US" dirty="0" smtClean="0"/>
              <a:t>万维网的工作方式 </a:t>
            </a:r>
            <a:endParaRPr lang="zh-CN" altLang="en-US" dirty="0"/>
          </a:p>
        </p:txBody>
      </p:sp>
      <p:sp>
        <p:nvSpPr>
          <p:cNvPr id="546819" name="Rectangle 3"/>
          <p:cNvSpPr>
            <a:spLocks noGrp="1" noChangeArrowheads="1"/>
          </p:cNvSpPr>
          <p:nvPr>
            <p:ph idx="1"/>
          </p:nvPr>
        </p:nvSpPr>
        <p:spPr>
          <a:xfrm>
            <a:off x="609919" y="2366242"/>
            <a:ext cx="10978515" cy="3805323"/>
          </a:xfrm>
        </p:spPr>
        <p:txBody>
          <a:bodyPr>
            <a:noAutofit/>
          </a:bodyPr>
          <a:lstStyle/>
          <a:p>
            <a:pPr marL="342900" indent="-342900">
              <a:buFont typeface="Wingdings" panose="05000000000000000000" pitchFamily="2" charset="2"/>
              <a:buChar char="l"/>
            </a:pPr>
            <a:r>
              <a:rPr lang="zh-CN" altLang="en-US" sz="2400" dirty="0"/>
              <a:t>万维网以客户服务器方式工作。</a:t>
            </a:r>
          </a:p>
          <a:p>
            <a:pPr marL="342900" indent="-342900">
              <a:buFont typeface="Wingdings" panose="05000000000000000000" pitchFamily="2" charset="2"/>
              <a:buChar char="l"/>
            </a:pPr>
            <a:r>
              <a:rPr lang="zh-CN" altLang="en-US" sz="2400" dirty="0">
                <a:solidFill>
                  <a:schemeClr val="hlink"/>
                </a:solidFill>
              </a:rPr>
              <a:t>浏览器</a:t>
            </a:r>
            <a:r>
              <a:rPr lang="zh-CN" altLang="en-US" sz="2400" dirty="0"/>
              <a:t>就是在用户计算机上的万维网</a:t>
            </a:r>
            <a:r>
              <a:rPr lang="zh-CN" altLang="en-US" sz="2400" dirty="0">
                <a:solidFill>
                  <a:schemeClr val="hlink"/>
                </a:solidFill>
              </a:rPr>
              <a:t>客户程序</a:t>
            </a:r>
            <a:r>
              <a:rPr lang="zh-CN" altLang="en-US" sz="2400" dirty="0"/>
              <a:t>。万维网文档所驻留的计算机则运行</a:t>
            </a:r>
            <a:r>
              <a:rPr lang="zh-CN" altLang="en-US" sz="2400" dirty="0">
                <a:solidFill>
                  <a:schemeClr val="hlink"/>
                </a:solidFill>
              </a:rPr>
              <a:t>服务器程序</a:t>
            </a:r>
            <a:r>
              <a:rPr lang="zh-CN" altLang="en-US" sz="2400" dirty="0"/>
              <a:t>，因此这个计算机也称为</a:t>
            </a:r>
            <a:r>
              <a:rPr lang="zh-CN" altLang="en-US" sz="2400" dirty="0">
                <a:solidFill>
                  <a:schemeClr val="hlink"/>
                </a:solidFill>
              </a:rPr>
              <a:t>万维网服务器</a:t>
            </a:r>
            <a:r>
              <a:rPr lang="zh-CN" altLang="en-US" sz="2400" dirty="0"/>
              <a:t>。</a:t>
            </a:r>
          </a:p>
          <a:p>
            <a:pPr marL="342900" indent="-342900">
              <a:buFont typeface="Wingdings" panose="05000000000000000000" pitchFamily="2" charset="2"/>
              <a:buChar char="l"/>
            </a:pPr>
            <a:r>
              <a:rPr lang="zh-CN" altLang="en-US" sz="2400" dirty="0"/>
              <a:t>客户程序向服务器程序发出请求，服务器程序向客户程序送回客户所要的万维网文档。</a:t>
            </a:r>
          </a:p>
          <a:p>
            <a:pPr marL="342900" indent="-342900">
              <a:buFont typeface="Wingdings" panose="05000000000000000000" pitchFamily="2" charset="2"/>
              <a:buChar char="l"/>
            </a:pPr>
            <a:r>
              <a:rPr lang="zh-CN" altLang="en-US" sz="2400" dirty="0"/>
              <a:t>在一个客户程序主窗口上显示出的万维网文档称为</a:t>
            </a:r>
            <a:r>
              <a:rPr lang="zh-CN" altLang="en-US" sz="2400" dirty="0">
                <a:solidFill>
                  <a:schemeClr val="hlink"/>
                </a:solidFill>
              </a:rPr>
              <a:t>页面</a:t>
            </a:r>
            <a:r>
              <a:rPr lang="en-US" altLang="zh-CN" sz="2400" dirty="0"/>
              <a:t>(page)</a:t>
            </a:r>
            <a:r>
              <a:rPr lang="zh-CN" altLang="en-US" sz="2400" dirty="0"/>
              <a:t>。</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4" name="矩形 13"/>
          <p:cNvSpPr/>
          <p:nvPr/>
        </p:nvSpPr>
        <p:spPr>
          <a:xfrm>
            <a:off x="368300" y="1952625"/>
            <a:ext cx="11422063" cy="46038"/>
          </a:xfrm>
          <a:prstGeom prst="rect">
            <a:avLst/>
          </a:prstGeom>
          <a:solidFill>
            <a:srgbClr val="DDDDDD">
              <a:lumMod val="75000"/>
            </a:srgbClr>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15" name="直接连接符 14"/>
          <p:cNvCxnSpPr>
            <a:stCxn id="14" idx="1"/>
          </p:cNvCxnSpPr>
          <p:nvPr/>
        </p:nvCxnSpPr>
        <p:spPr>
          <a:xfrm>
            <a:off x="368300" y="1974850"/>
            <a:ext cx="0" cy="4222750"/>
          </a:xfrm>
          <a:prstGeom prst="line">
            <a:avLst/>
          </a:prstGeom>
          <a:noFill/>
          <a:ln w="38100" cap="flat" cmpd="sng" algn="ctr">
            <a:solidFill>
              <a:srgbClr val="5E5E5E"/>
            </a:solidFill>
            <a:prstDash val="solid"/>
            <a:miter lim="800000"/>
          </a:ln>
          <a:effectLst/>
        </p:spPr>
      </p:cxnSp>
      <p:cxnSp>
        <p:nvCxnSpPr>
          <p:cNvPr id="16" name="直接连接符 15"/>
          <p:cNvCxnSpPr/>
          <p:nvPr/>
        </p:nvCxnSpPr>
        <p:spPr>
          <a:xfrm>
            <a:off x="11790363" y="1998663"/>
            <a:ext cx="0" cy="4244975"/>
          </a:xfrm>
          <a:prstGeom prst="line">
            <a:avLst/>
          </a:prstGeom>
          <a:noFill/>
          <a:ln w="38100" cap="flat" cmpd="sng" algn="ctr">
            <a:solidFill>
              <a:srgbClr val="5E5E5E"/>
            </a:solidFill>
            <a:prstDash val="solid"/>
            <a:miter lim="800000"/>
          </a:ln>
          <a:effectLst/>
        </p:spPr>
      </p:cxnSp>
      <p:sp>
        <p:nvSpPr>
          <p:cNvPr id="18" name="矩形 17"/>
          <p:cNvSpPr/>
          <p:nvPr/>
        </p:nvSpPr>
        <p:spPr>
          <a:xfrm>
            <a:off x="-33338" y="6069013"/>
            <a:ext cx="12225338" cy="788987"/>
          </a:xfrm>
          <a:prstGeom prst="rect">
            <a:avLst/>
          </a:prstGeom>
          <a:solidFill>
            <a:srgbClr val="A6B727"/>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6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6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6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zh-CN" altLang="en-US" dirty="0"/>
              <a:t>万维网必须解决的问题 </a:t>
            </a:r>
          </a:p>
        </p:txBody>
      </p:sp>
      <p:sp>
        <p:nvSpPr>
          <p:cNvPr id="6" name="矩形 5"/>
          <p:cNvSpPr/>
          <p:nvPr/>
        </p:nvSpPr>
        <p:spPr>
          <a:xfrm>
            <a:off x="-8804" y="11326848"/>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701929" y="11618666"/>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2" name="矩形 11"/>
          <p:cNvSpPr/>
          <p:nvPr/>
        </p:nvSpPr>
        <p:spPr>
          <a:xfrm>
            <a:off x="6197600" y="1771650"/>
            <a:ext cx="5702300" cy="1895434"/>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215900" y="1804989"/>
            <a:ext cx="5384800" cy="1781154"/>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215900" y="1238250"/>
            <a:ext cx="5384800" cy="587375"/>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1800" b="1" dirty="0">
                <a:latin typeface="Tahoma" pitchFamily="34" charset="0"/>
              </a:rPr>
              <a:t>(1) </a:t>
            </a:r>
            <a:r>
              <a:rPr lang="zh-CN" altLang="en-US" sz="1800" b="1" dirty="0">
                <a:latin typeface="Tahoma" pitchFamily="34" charset="0"/>
              </a:rPr>
              <a:t>怎样标志分布在整个因特网上的万维网文档？ </a:t>
            </a:r>
          </a:p>
        </p:txBody>
      </p:sp>
      <p:sp>
        <p:nvSpPr>
          <p:cNvPr id="16" name="矩形 15"/>
          <p:cNvSpPr/>
          <p:nvPr/>
        </p:nvSpPr>
        <p:spPr>
          <a:xfrm>
            <a:off x="6210300" y="1216025"/>
            <a:ext cx="5689600" cy="772815"/>
          </a:xfrm>
          <a:prstGeom prst="rect">
            <a:avLst/>
          </a:prstGeom>
          <a:solidFill>
            <a:srgbClr val="CC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1800" b="1" dirty="0">
                <a:latin typeface="Tahoma" pitchFamily="34" charset="0"/>
              </a:rPr>
              <a:t>(3) </a:t>
            </a:r>
            <a:r>
              <a:rPr lang="zh-CN" altLang="en-US" sz="1800" b="1" dirty="0">
                <a:latin typeface="Tahoma" pitchFamily="34" charset="0"/>
              </a:rPr>
              <a:t>如何编写万维网文档使它们能在因特网上的各种计算机上显示出来，如何在文档中嵌入超链？ </a:t>
            </a:r>
          </a:p>
        </p:txBody>
      </p:sp>
      <p:cxnSp>
        <p:nvCxnSpPr>
          <p:cNvPr id="17" name="直接连接符 16"/>
          <p:cNvCxnSpPr/>
          <p:nvPr/>
        </p:nvCxnSpPr>
        <p:spPr>
          <a:xfrm>
            <a:off x="5918200" y="1216025"/>
            <a:ext cx="0" cy="4956175"/>
          </a:xfrm>
          <a:prstGeom prst="line">
            <a:avLst/>
          </a:prstGeom>
          <a:ln w="3810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15900" y="1881188"/>
            <a:ext cx="5384800" cy="1704954"/>
          </a:xfrm>
          <a:prstGeom prst="rect">
            <a:avLst/>
          </a:prstGeom>
          <a:noFill/>
          <a:ln w="38100">
            <a:noFill/>
            <a:prstDash val="sysDot"/>
          </a:ln>
        </p:spPr>
        <p:txBody>
          <a:bodyPr wrap="square">
            <a:spAutoFit/>
          </a:bodyPr>
          <a:lstStyle/>
          <a:p>
            <a:pPr marL="342900" indent="-342900" fontAlgn="auto">
              <a:lnSpc>
                <a:spcPct val="150000"/>
              </a:lnSpc>
              <a:spcBef>
                <a:spcPts val="0"/>
              </a:spcBef>
              <a:spcAft>
                <a:spcPts val="0"/>
              </a:spcAft>
              <a:buFont typeface="Wingdings" panose="05000000000000000000" pitchFamily="2" charset="2"/>
              <a:buChar char="l"/>
              <a:defRPr/>
            </a:pPr>
            <a:r>
              <a:rPr lang="zh-CN" altLang="en-US" sz="1800" dirty="0" smtClean="0">
                <a:solidFill>
                  <a:schemeClr val="accent4">
                    <a:lumMod val="50000"/>
                  </a:schemeClr>
                </a:solidFill>
                <a:latin typeface="+mn-lt"/>
                <a:ea typeface="+mn-ea"/>
              </a:rPr>
              <a:t>使</a:t>
            </a:r>
            <a:r>
              <a:rPr lang="zh-CN" altLang="en-US" sz="1800" dirty="0">
                <a:solidFill>
                  <a:schemeClr val="accent4">
                    <a:lumMod val="50000"/>
                  </a:schemeClr>
                </a:solidFill>
                <a:latin typeface="+mn-lt"/>
                <a:ea typeface="+mn-ea"/>
              </a:rPr>
              <a:t>用统一资源定位符 </a:t>
            </a:r>
            <a:r>
              <a:rPr lang="en-US" altLang="zh-CN" sz="1800" dirty="0">
                <a:solidFill>
                  <a:schemeClr val="accent4">
                    <a:lumMod val="50000"/>
                  </a:schemeClr>
                </a:solidFill>
                <a:latin typeface="+mn-lt"/>
                <a:ea typeface="+mn-ea"/>
              </a:rPr>
              <a:t>URL (Uniform Resource Locator)</a:t>
            </a:r>
            <a:r>
              <a:rPr lang="zh-CN" altLang="en-US" sz="1800" dirty="0">
                <a:solidFill>
                  <a:schemeClr val="accent4">
                    <a:lumMod val="50000"/>
                  </a:schemeClr>
                </a:solidFill>
                <a:latin typeface="+mn-lt"/>
                <a:ea typeface="+mn-ea"/>
              </a:rPr>
              <a:t>来标志万维网上的各种文档。</a:t>
            </a:r>
          </a:p>
          <a:p>
            <a:pPr marL="342900" indent="-342900" fontAlgn="auto">
              <a:lnSpc>
                <a:spcPct val="150000"/>
              </a:lnSpc>
              <a:spcBef>
                <a:spcPts val="0"/>
              </a:spcBef>
              <a:spcAft>
                <a:spcPts val="0"/>
              </a:spcAft>
              <a:buFont typeface="Wingdings" panose="05000000000000000000" pitchFamily="2" charset="2"/>
              <a:buChar char="l"/>
              <a:defRPr/>
            </a:pPr>
            <a:r>
              <a:rPr lang="zh-CN" altLang="en-US" sz="1800" dirty="0">
                <a:solidFill>
                  <a:schemeClr val="accent4">
                    <a:lumMod val="50000"/>
                  </a:schemeClr>
                </a:solidFill>
                <a:latin typeface="+mn-lt"/>
                <a:ea typeface="+mn-ea"/>
              </a:rPr>
              <a:t>使每一个文档在整个因特网的范围内具有唯一的标识符 </a:t>
            </a:r>
            <a:r>
              <a:rPr lang="en-US" altLang="zh-CN" sz="1800" dirty="0">
                <a:solidFill>
                  <a:schemeClr val="accent4">
                    <a:lumMod val="50000"/>
                  </a:schemeClr>
                </a:solidFill>
                <a:latin typeface="+mn-lt"/>
                <a:ea typeface="+mn-ea"/>
              </a:rPr>
              <a:t>URL</a:t>
            </a:r>
            <a:r>
              <a:rPr lang="zh-CN" altLang="en-US" sz="1800" dirty="0">
                <a:solidFill>
                  <a:schemeClr val="accent4">
                    <a:lumMod val="50000"/>
                  </a:schemeClr>
                </a:solidFill>
                <a:latin typeface="+mn-lt"/>
                <a:ea typeface="+mn-ea"/>
              </a:rPr>
              <a:t>。 </a:t>
            </a:r>
          </a:p>
        </p:txBody>
      </p:sp>
      <p:sp>
        <p:nvSpPr>
          <p:cNvPr id="19" name="矩形 18"/>
          <p:cNvSpPr/>
          <p:nvPr/>
        </p:nvSpPr>
        <p:spPr>
          <a:xfrm>
            <a:off x="6197600" y="2005091"/>
            <a:ext cx="5702300" cy="1661993"/>
          </a:xfrm>
          <a:prstGeom prst="rect">
            <a:avLst/>
          </a:prstGeom>
          <a:noFill/>
          <a:ln w="38100">
            <a:noFill/>
            <a:prstDash val="sysDot"/>
          </a:ln>
        </p:spPr>
        <p:txBody>
          <a:bodyPr>
            <a:spAutoFit/>
          </a:bodyPr>
          <a:lstStyle/>
          <a:p>
            <a:pPr marL="285750" indent="-285750" fontAlgn="auto">
              <a:lnSpc>
                <a:spcPct val="150000"/>
              </a:lnSpc>
              <a:spcBef>
                <a:spcPts val="0"/>
              </a:spcBef>
              <a:spcAft>
                <a:spcPts val="0"/>
              </a:spcAft>
              <a:buFont typeface="Wingdings" panose="05000000000000000000" pitchFamily="2" charset="2"/>
              <a:buChar char="l"/>
              <a:defRPr/>
            </a:pPr>
            <a:r>
              <a:rPr lang="zh-CN" altLang="en-US" sz="1700" dirty="0">
                <a:solidFill>
                  <a:schemeClr val="accent4">
                    <a:lumMod val="50000"/>
                  </a:schemeClr>
                </a:solidFill>
                <a:latin typeface="+mn-lt"/>
                <a:ea typeface="+mn-ea"/>
              </a:rPr>
              <a:t>超文本标记语言 </a:t>
            </a:r>
            <a:r>
              <a:rPr lang="en-US" altLang="zh-CN" sz="1700" dirty="0">
                <a:solidFill>
                  <a:schemeClr val="accent4">
                    <a:lumMod val="50000"/>
                  </a:schemeClr>
                </a:solidFill>
                <a:latin typeface="+mn-lt"/>
                <a:ea typeface="+mn-ea"/>
              </a:rPr>
              <a:t>HTML (</a:t>
            </a:r>
            <a:r>
              <a:rPr lang="en-US" altLang="zh-CN" sz="1700" dirty="0" err="1">
                <a:solidFill>
                  <a:schemeClr val="accent4">
                    <a:lumMod val="50000"/>
                  </a:schemeClr>
                </a:solidFill>
                <a:latin typeface="+mn-lt"/>
                <a:ea typeface="+mn-ea"/>
              </a:rPr>
              <a:t>HyperText</a:t>
            </a:r>
            <a:r>
              <a:rPr lang="en-US" altLang="zh-CN" sz="1700" dirty="0">
                <a:solidFill>
                  <a:schemeClr val="accent4">
                    <a:lumMod val="50000"/>
                  </a:schemeClr>
                </a:solidFill>
                <a:latin typeface="+mn-lt"/>
                <a:ea typeface="+mn-ea"/>
              </a:rPr>
              <a:t> Markup Language)</a:t>
            </a:r>
            <a:r>
              <a:rPr lang="zh-CN" altLang="en-US" sz="1700" dirty="0">
                <a:solidFill>
                  <a:schemeClr val="accent4">
                    <a:lumMod val="50000"/>
                  </a:schemeClr>
                </a:solidFill>
                <a:latin typeface="+mn-lt"/>
                <a:ea typeface="+mn-ea"/>
              </a:rPr>
              <a:t>使得万维网页面的设计者可以很方便地用一个超链从本页面的某处链接到因特网上的任何一个万维网页面，并且能够在自己的计算机屏幕上将这些页面显示出来。 </a:t>
            </a:r>
          </a:p>
        </p:txBody>
      </p:sp>
      <p:sp>
        <p:nvSpPr>
          <p:cNvPr id="21" name="矩形 20"/>
          <p:cNvSpPr/>
          <p:nvPr/>
        </p:nvSpPr>
        <p:spPr>
          <a:xfrm>
            <a:off x="215900" y="4353073"/>
            <a:ext cx="5384800" cy="2201968"/>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矩形 21"/>
          <p:cNvSpPr/>
          <p:nvPr/>
        </p:nvSpPr>
        <p:spPr>
          <a:xfrm>
            <a:off x="215900" y="3786334"/>
            <a:ext cx="5384800" cy="587375"/>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1800" b="1" dirty="0">
                <a:latin typeface="Tahoma" pitchFamily="34" charset="0"/>
              </a:rPr>
              <a:t>(2) </a:t>
            </a:r>
            <a:r>
              <a:rPr lang="zh-CN" altLang="en-US" sz="1800" b="1" dirty="0">
                <a:latin typeface="Tahoma" pitchFamily="34" charset="0"/>
              </a:rPr>
              <a:t>用何协议实现</a:t>
            </a:r>
            <a:r>
              <a:rPr lang="en-US" altLang="zh-CN" sz="1800" b="1" dirty="0">
                <a:latin typeface="Tahoma" pitchFamily="34" charset="0"/>
              </a:rPr>
              <a:t>Web</a:t>
            </a:r>
            <a:r>
              <a:rPr lang="zh-CN" altLang="en-US" sz="1800" b="1" dirty="0">
                <a:latin typeface="Tahoma" pitchFamily="34" charset="0"/>
              </a:rPr>
              <a:t>页面的传输？ </a:t>
            </a:r>
          </a:p>
        </p:txBody>
      </p:sp>
      <p:sp>
        <p:nvSpPr>
          <p:cNvPr id="23" name="矩形 22"/>
          <p:cNvSpPr/>
          <p:nvPr/>
        </p:nvSpPr>
        <p:spPr>
          <a:xfrm>
            <a:off x="215900" y="4429272"/>
            <a:ext cx="5384800" cy="2120452"/>
          </a:xfrm>
          <a:prstGeom prst="rect">
            <a:avLst/>
          </a:prstGeom>
          <a:noFill/>
          <a:ln w="38100">
            <a:noFill/>
            <a:prstDash val="sysDot"/>
          </a:ln>
        </p:spPr>
        <p:txBody>
          <a:bodyPr wrap="square">
            <a:spAutoFit/>
          </a:bodyPr>
          <a:lstStyle/>
          <a:p>
            <a:pPr marL="342900" indent="-342900" fontAlgn="auto">
              <a:lnSpc>
                <a:spcPct val="150000"/>
              </a:lnSpc>
              <a:spcBef>
                <a:spcPts val="0"/>
              </a:spcBef>
              <a:spcAft>
                <a:spcPts val="0"/>
              </a:spcAft>
              <a:buFont typeface="Wingdings" panose="05000000000000000000" pitchFamily="2" charset="2"/>
              <a:buChar char="l"/>
              <a:defRPr/>
            </a:pPr>
            <a:r>
              <a:rPr lang="zh-CN" altLang="en-US" sz="1800" dirty="0">
                <a:solidFill>
                  <a:schemeClr val="accent4">
                    <a:lumMod val="50000"/>
                  </a:schemeClr>
                </a:solidFill>
                <a:latin typeface="+mn-lt"/>
                <a:ea typeface="+mn-ea"/>
              </a:rPr>
              <a:t>在万维网客户程序与万维网服务器程序之间进行交互所使用的协议，是</a:t>
            </a:r>
            <a:r>
              <a:rPr lang="zh-CN" altLang="en-US" sz="1800" dirty="0">
                <a:solidFill>
                  <a:srgbClr val="FF0000"/>
                </a:solidFill>
                <a:latin typeface="+mn-lt"/>
                <a:ea typeface="+mn-ea"/>
              </a:rPr>
              <a:t>超文本传送协议</a:t>
            </a:r>
            <a:r>
              <a:rPr lang="zh-CN" altLang="en-US" sz="1800" dirty="0">
                <a:solidFill>
                  <a:schemeClr val="accent4">
                    <a:lumMod val="50000"/>
                  </a:schemeClr>
                </a:solidFill>
                <a:latin typeface="+mn-lt"/>
                <a:ea typeface="+mn-ea"/>
              </a:rPr>
              <a:t> </a:t>
            </a:r>
            <a:r>
              <a:rPr lang="en-US" altLang="zh-CN" sz="1800" dirty="0">
                <a:solidFill>
                  <a:schemeClr val="accent4">
                    <a:lumMod val="50000"/>
                  </a:schemeClr>
                </a:solidFill>
                <a:latin typeface="+mn-lt"/>
                <a:ea typeface="+mn-ea"/>
              </a:rPr>
              <a:t>HTTP (</a:t>
            </a:r>
            <a:r>
              <a:rPr lang="en-US" altLang="zh-CN" sz="1800" dirty="0" err="1">
                <a:solidFill>
                  <a:schemeClr val="accent4">
                    <a:lumMod val="50000"/>
                  </a:schemeClr>
                </a:solidFill>
                <a:latin typeface="+mn-lt"/>
                <a:ea typeface="+mn-ea"/>
              </a:rPr>
              <a:t>HyperText</a:t>
            </a:r>
            <a:r>
              <a:rPr lang="en-US" altLang="zh-CN" sz="1800" dirty="0">
                <a:solidFill>
                  <a:schemeClr val="accent4">
                    <a:lumMod val="50000"/>
                  </a:schemeClr>
                </a:solidFill>
                <a:latin typeface="+mn-lt"/>
                <a:ea typeface="+mn-ea"/>
              </a:rPr>
              <a:t> Transfer Protocol)</a:t>
            </a:r>
            <a:r>
              <a:rPr lang="zh-CN" altLang="en-US" sz="1800" dirty="0">
                <a:solidFill>
                  <a:schemeClr val="accent4">
                    <a:lumMod val="50000"/>
                  </a:schemeClr>
                </a:solidFill>
                <a:latin typeface="+mn-lt"/>
                <a:ea typeface="+mn-ea"/>
              </a:rPr>
              <a:t>。</a:t>
            </a:r>
          </a:p>
          <a:p>
            <a:pPr marL="342900" indent="-342900" fontAlgn="auto">
              <a:lnSpc>
                <a:spcPct val="150000"/>
              </a:lnSpc>
              <a:spcBef>
                <a:spcPts val="0"/>
              </a:spcBef>
              <a:spcAft>
                <a:spcPts val="0"/>
              </a:spcAft>
              <a:buFont typeface="Wingdings" panose="05000000000000000000" pitchFamily="2" charset="2"/>
              <a:buChar char="l"/>
              <a:defRPr/>
            </a:pPr>
            <a:r>
              <a:rPr lang="en-US" altLang="zh-CN" sz="1800" dirty="0">
                <a:solidFill>
                  <a:schemeClr val="accent4">
                    <a:lumMod val="50000"/>
                  </a:schemeClr>
                </a:solidFill>
                <a:latin typeface="+mn-lt"/>
                <a:ea typeface="+mn-ea"/>
              </a:rPr>
              <a:t>HTTP </a:t>
            </a:r>
            <a:r>
              <a:rPr lang="zh-CN" altLang="en-US" sz="1800" dirty="0">
                <a:solidFill>
                  <a:schemeClr val="accent4">
                    <a:lumMod val="50000"/>
                  </a:schemeClr>
                </a:solidFill>
                <a:latin typeface="+mn-lt"/>
                <a:ea typeface="+mn-ea"/>
              </a:rPr>
              <a:t>是一个应用层协议，它使用 </a:t>
            </a:r>
            <a:r>
              <a:rPr lang="en-US" altLang="zh-CN" sz="1800" dirty="0">
                <a:solidFill>
                  <a:schemeClr val="accent4">
                    <a:lumMod val="50000"/>
                  </a:schemeClr>
                </a:solidFill>
                <a:latin typeface="+mn-lt"/>
                <a:ea typeface="+mn-ea"/>
              </a:rPr>
              <a:t>TCP </a:t>
            </a:r>
            <a:r>
              <a:rPr lang="zh-CN" altLang="en-US" sz="1800" dirty="0">
                <a:solidFill>
                  <a:schemeClr val="accent4">
                    <a:lumMod val="50000"/>
                  </a:schemeClr>
                </a:solidFill>
                <a:latin typeface="+mn-lt"/>
                <a:ea typeface="+mn-ea"/>
              </a:rPr>
              <a:t>连接进行可靠的传送。 </a:t>
            </a:r>
          </a:p>
        </p:txBody>
      </p:sp>
      <p:sp>
        <p:nvSpPr>
          <p:cNvPr id="27" name="矩形 26"/>
          <p:cNvSpPr/>
          <p:nvPr/>
        </p:nvSpPr>
        <p:spPr>
          <a:xfrm>
            <a:off x="6197600" y="4353073"/>
            <a:ext cx="5384800" cy="2201968"/>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矩形 27"/>
          <p:cNvSpPr/>
          <p:nvPr/>
        </p:nvSpPr>
        <p:spPr>
          <a:xfrm>
            <a:off x="6197600" y="3786334"/>
            <a:ext cx="5702300" cy="587375"/>
          </a:xfrm>
          <a:prstGeom prst="rect">
            <a:avLst/>
          </a:prstGeom>
          <a:solidFill>
            <a:srgbClr val="00B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1800" b="1" dirty="0">
                <a:latin typeface="Tahoma" pitchFamily="34" charset="0"/>
              </a:rPr>
              <a:t>(4) </a:t>
            </a:r>
            <a:r>
              <a:rPr lang="zh-CN" altLang="en-US" sz="1800" b="1" dirty="0">
                <a:latin typeface="Tahoma" pitchFamily="34" charset="0"/>
              </a:rPr>
              <a:t>怎样使用户能够很方便地找到所需的信息？ </a:t>
            </a:r>
          </a:p>
        </p:txBody>
      </p:sp>
      <p:sp>
        <p:nvSpPr>
          <p:cNvPr id="29" name="矩形 28"/>
          <p:cNvSpPr/>
          <p:nvPr/>
        </p:nvSpPr>
        <p:spPr>
          <a:xfrm>
            <a:off x="6197600" y="4429272"/>
            <a:ext cx="5702300" cy="873957"/>
          </a:xfrm>
          <a:prstGeom prst="rect">
            <a:avLst/>
          </a:prstGeom>
          <a:noFill/>
          <a:ln w="38100">
            <a:noFill/>
            <a:prstDash val="sysDot"/>
          </a:ln>
        </p:spPr>
        <p:txBody>
          <a:bodyPr wrap="square">
            <a:spAutoFit/>
          </a:bodyPr>
          <a:lstStyle/>
          <a:p>
            <a:pPr marL="342900" indent="-342900" fontAlgn="auto">
              <a:lnSpc>
                <a:spcPct val="150000"/>
              </a:lnSpc>
              <a:spcBef>
                <a:spcPts val="0"/>
              </a:spcBef>
              <a:spcAft>
                <a:spcPts val="0"/>
              </a:spcAft>
              <a:buFont typeface="Wingdings" panose="05000000000000000000" pitchFamily="2" charset="2"/>
              <a:buChar char="l"/>
              <a:defRPr/>
            </a:pPr>
            <a:r>
              <a:rPr lang="zh-CN" altLang="en-US" sz="1800" dirty="0">
                <a:solidFill>
                  <a:schemeClr val="accent4">
                    <a:lumMod val="50000"/>
                  </a:schemeClr>
                </a:solidFill>
                <a:latin typeface="+mn-lt"/>
                <a:ea typeface="+mn-ea"/>
              </a:rPr>
              <a:t>为了在万维网上方便地查找信息，用户可使用各种的搜索工具（即搜索引擎）。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vert="horz" lIns="121917" tIns="60958" rIns="121917" bIns="60958" rtlCol="0">
            <a:noAutofit/>
          </a:bodyPr>
          <a:lstStyle/>
          <a:p>
            <a:pPr>
              <a:lnSpc>
                <a:spcPct val="150000"/>
              </a:lnSpc>
              <a:spcBef>
                <a:spcPct val="20000"/>
              </a:spcBef>
              <a:buSzPct val="80000"/>
              <a:buFont typeface="Wingdings" pitchFamily="2" charset="2"/>
            </a:pPr>
            <a:r>
              <a:rPr lang="en-US" altLang="zh-CN" dirty="0">
                <a:latin typeface="+mn-lt"/>
                <a:ea typeface="+mn-ea"/>
                <a:cs typeface="+mn-cs"/>
              </a:rPr>
              <a:t>6.3.2  </a:t>
            </a:r>
            <a:r>
              <a:rPr lang="zh-CN" altLang="en-US" dirty="0">
                <a:latin typeface="+mn-lt"/>
                <a:ea typeface="+mn-ea"/>
                <a:cs typeface="+mn-cs"/>
              </a:rPr>
              <a:t>统一资源定位符 </a:t>
            </a:r>
            <a:r>
              <a:rPr lang="en-US" altLang="zh-CN" dirty="0" smtClean="0">
                <a:latin typeface="+mn-lt"/>
                <a:ea typeface="+mn-ea"/>
                <a:cs typeface="+mn-cs"/>
              </a:rPr>
              <a:t>URL</a:t>
            </a:r>
            <a:endParaRPr lang="zh-CN" altLang="en-US" dirty="0">
              <a:latin typeface="+mn-lt"/>
              <a:ea typeface="+mn-ea"/>
              <a:cs typeface="+mn-cs"/>
            </a:endParaRPr>
          </a:p>
        </p:txBody>
      </p:sp>
      <p:sp>
        <p:nvSpPr>
          <p:cNvPr id="548867" name="Rectangle 3"/>
          <p:cNvSpPr>
            <a:spLocks noGrp="1" noChangeArrowheads="1"/>
          </p:cNvSpPr>
          <p:nvPr>
            <p:ph idx="1"/>
          </p:nvPr>
        </p:nvSpPr>
        <p:spPr>
          <a:xfrm>
            <a:off x="609920" y="2290324"/>
            <a:ext cx="10673832" cy="3881241"/>
          </a:xfrm>
        </p:spPr>
        <p:txBody>
          <a:bodyPr vert="horz" lIns="121917" tIns="60958" rIns="121917" bIns="60958" rtlCol="0">
            <a:normAutofit/>
          </a:bodyPr>
          <a:lstStyle/>
          <a:p>
            <a:pPr marL="800028" lvl="1" indent="-342900">
              <a:buClr>
                <a:srgbClr val="0070C0"/>
              </a:buClr>
              <a:buFont typeface="Webdings" panose="05030102010509060703" pitchFamily="18" charset="2"/>
              <a:buChar char=""/>
            </a:pPr>
            <a:r>
              <a:rPr lang="zh-CN" altLang="en-US" sz="2000" dirty="0" smtClean="0"/>
              <a:t>统</a:t>
            </a:r>
            <a:r>
              <a:rPr lang="zh-CN" altLang="en-US" sz="2000" dirty="0"/>
              <a:t>一资源定位符 </a:t>
            </a:r>
            <a:r>
              <a:rPr lang="en-US" altLang="zh-CN" sz="2000" dirty="0"/>
              <a:t>URL </a:t>
            </a:r>
            <a:r>
              <a:rPr lang="zh-CN" altLang="en-US" sz="2000" dirty="0"/>
              <a:t>是对可以从因特网上得到的资源的位置和访问方法的一种简洁的表示。</a:t>
            </a:r>
          </a:p>
          <a:p>
            <a:pPr marL="800028" lvl="1" indent="-342900">
              <a:buClr>
                <a:srgbClr val="0070C0"/>
              </a:buClr>
              <a:buFont typeface="Webdings" panose="05030102010509060703" pitchFamily="18" charset="2"/>
              <a:buChar char=""/>
            </a:pPr>
            <a:r>
              <a:rPr lang="en-US" altLang="zh-CN" sz="2000" dirty="0"/>
              <a:t>URL </a:t>
            </a:r>
            <a:r>
              <a:rPr lang="zh-CN" altLang="en-US" sz="2000" dirty="0"/>
              <a:t>给资源的位置提供一种抽象的识别方法，并用这种方法给资源定位。</a:t>
            </a:r>
          </a:p>
          <a:p>
            <a:pPr marL="800028" lvl="1" indent="-342900">
              <a:buClr>
                <a:srgbClr val="0070C0"/>
              </a:buClr>
              <a:buFont typeface="Webdings" panose="05030102010509060703" pitchFamily="18" charset="2"/>
              <a:buChar char=""/>
            </a:pPr>
            <a:r>
              <a:rPr lang="zh-CN" altLang="en-US" sz="2000" dirty="0"/>
              <a:t>只要能够对资源定位，系统就可以对资源进行各种操作，如存取、更新、替换和查找其属性。</a:t>
            </a:r>
          </a:p>
          <a:p>
            <a:pPr marL="800028" lvl="1" indent="-342900">
              <a:buClr>
                <a:srgbClr val="0070C0"/>
              </a:buClr>
              <a:buFont typeface="Webdings" panose="05030102010509060703" pitchFamily="18" charset="2"/>
              <a:buChar char=""/>
            </a:pPr>
            <a:r>
              <a:rPr lang="en-US" altLang="zh-CN" sz="2000" dirty="0"/>
              <a:t>URL </a:t>
            </a:r>
            <a:r>
              <a:rPr lang="zh-CN" altLang="en-US" sz="2000" dirty="0"/>
              <a:t>相当于一个文件名在网络范围的扩展。因此 </a:t>
            </a:r>
            <a:r>
              <a:rPr lang="en-US" altLang="zh-CN" sz="2000" dirty="0"/>
              <a:t>URL </a:t>
            </a:r>
            <a:r>
              <a:rPr lang="zh-CN" altLang="en-US" sz="2000" dirty="0"/>
              <a:t>是与因特网相连的机器上的任何可访问对象的一个指针。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32" name="矩形 31"/>
          <p:cNvSpPr/>
          <p:nvPr/>
        </p:nvSpPr>
        <p:spPr>
          <a:xfrm>
            <a:off x="368300" y="1952625"/>
            <a:ext cx="11422063" cy="46038"/>
          </a:xfrm>
          <a:prstGeom prst="rect">
            <a:avLst/>
          </a:prstGeom>
          <a:solidFill>
            <a:srgbClr val="DDDDDD">
              <a:lumMod val="75000"/>
            </a:srgbClr>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33" name="直接连接符 32"/>
          <p:cNvCxnSpPr>
            <a:stCxn id="32" idx="1"/>
          </p:cNvCxnSpPr>
          <p:nvPr/>
        </p:nvCxnSpPr>
        <p:spPr>
          <a:xfrm>
            <a:off x="368300" y="1974850"/>
            <a:ext cx="0" cy="4222750"/>
          </a:xfrm>
          <a:prstGeom prst="line">
            <a:avLst/>
          </a:prstGeom>
          <a:noFill/>
          <a:ln w="38100" cap="flat" cmpd="sng" algn="ctr">
            <a:solidFill>
              <a:srgbClr val="5E5E5E"/>
            </a:solidFill>
            <a:prstDash val="solid"/>
            <a:miter lim="800000"/>
          </a:ln>
          <a:effectLst/>
        </p:spPr>
      </p:cxnSp>
      <p:cxnSp>
        <p:nvCxnSpPr>
          <p:cNvPr id="34" name="直接连接符 33"/>
          <p:cNvCxnSpPr/>
          <p:nvPr/>
        </p:nvCxnSpPr>
        <p:spPr>
          <a:xfrm>
            <a:off x="11790363" y="1998663"/>
            <a:ext cx="0" cy="4244975"/>
          </a:xfrm>
          <a:prstGeom prst="line">
            <a:avLst/>
          </a:prstGeom>
          <a:noFill/>
          <a:ln w="38100" cap="flat" cmpd="sng" algn="ctr">
            <a:solidFill>
              <a:srgbClr val="5E5E5E"/>
            </a:solidFill>
            <a:prstDash val="solid"/>
            <a:miter lim="800000"/>
          </a:ln>
          <a:effectLst/>
        </p:spPr>
      </p:cxnSp>
      <p:sp>
        <p:nvSpPr>
          <p:cNvPr id="36" name="矩形 35"/>
          <p:cNvSpPr/>
          <p:nvPr/>
        </p:nvSpPr>
        <p:spPr>
          <a:xfrm>
            <a:off x="-33338" y="6069013"/>
            <a:ext cx="12225338" cy="788987"/>
          </a:xfrm>
          <a:prstGeom prst="rect">
            <a:avLst/>
          </a:prstGeom>
          <a:solidFill>
            <a:srgbClr val="418AB3"/>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7" name="矩形 36"/>
          <p:cNvSpPr/>
          <p:nvPr/>
        </p:nvSpPr>
        <p:spPr>
          <a:xfrm>
            <a:off x="7019925" y="1603375"/>
            <a:ext cx="4083050" cy="554038"/>
          </a:xfrm>
          <a:prstGeom prst="rect">
            <a:avLst/>
          </a:prstGeom>
          <a:solidFill>
            <a:srgbClr val="418AB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b="1" kern="0" dirty="0">
                <a:solidFill>
                  <a:srgbClr val="FFFFFF"/>
                </a:solidFill>
                <a:latin typeface="Arial"/>
                <a:ea typeface="微软雅黑"/>
              </a:rPr>
              <a:t>1. URL</a:t>
            </a:r>
            <a:r>
              <a:rPr lang="zh-CN" altLang="en-US" sz="1800" b="1" kern="0" dirty="0">
                <a:solidFill>
                  <a:srgbClr val="FFFFFF"/>
                </a:solidFill>
                <a:latin typeface="Arial"/>
                <a:ea typeface="微软雅黑"/>
              </a:rPr>
              <a:t>的格式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8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1810" y="3138094"/>
            <a:ext cx="12186540" cy="37199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890" name="Rectangle 2"/>
          <p:cNvSpPr>
            <a:spLocks noGrp="1" noChangeArrowheads="1"/>
          </p:cNvSpPr>
          <p:nvPr>
            <p:ph type="title"/>
          </p:nvPr>
        </p:nvSpPr>
        <p:spPr/>
        <p:txBody>
          <a:bodyPr vert="horz" lIns="121917" tIns="60958" rIns="121917" bIns="60958" rtlCol="0">
            <a:noAutofit/>
          </a:bodyPr>
          <a:lstStyle/>
          <a:p>
            <a:pPr>
              <a:lnSpc>
                <a:spcPct val="150000"/>
              </a:lnSpc>
              <a:spcBef>
                <a:spcPct val="20000"/>
              </a:spcBef>
              <a:buSzPct val="80000"/>
              <a:buFont typeface="Wingdings" pitchFamily="2" charset="2"/>
            </a:pPr>
            <a:r>
              <a:rPr lang="en-US" altLang="zh-CN" dirty="0">
                <a:latin typeface="+mn-lt"/>
                <a:ea typeface="+mn-ea"/>
                <a:cs typeface="+mn-cs"/>
              </a:rPr>
              <a:t>URL </a:t>
            </a:r>
            <a:r>
              <a:rPr lang="zh-CN" altLang="en-US" dirty="0">
                <a:latin typeface="+mn-lt"/>
                <a:ea typeface="+mn-ea"/>
                <a:cs typeface="+mn-cs"/>
              </a:rPr>
              <a:t>的一般形式 </a:t>
            </a:r>
          </a:p>
        </p:txBody>
      </p:sp>
      <p:sp>
        <p:nvSpPr>
          <p:cNvPr id="549891" name="Rectangle 3"/>
          <p:cNvSpPr>
            <a:spLocks noGrp="1" noChangeArrowheads="1"/>
          </p:cNvSpPr>
          <p:nvPr>
            <p:ph idx="1"/>
          </p:nvPr>
        </p:nvSpPr>
        <p:spPr/>
        <p:txBody>
          <a:bodyPr vert="horz" lIns="121917" tIns="60958" rIns="121917" bIns="60958" rtlCol="0">
            <a:normAutofit/>
          </a:bodyPr>
          <a:lstStyle/>
          <a:p>
            <a:r>
              <a:rPr lang="zh-CN" altLang="en-US" sz="2400" dirty="0"/>
              <a:t>由以冒号隔开的两大部分组成，并且在 </a:t>
            </a:r>
            <a:r>
              <a:rPr lang="en-US" altLang="zh-CN" sz="2400" dirty="0"/>
              <a:t>URL </a:t>
            </a:r>
            <a:r>
              <a:rPr lang="zh-CN" altLang="en-US" sz="2400" dirty="0"/>
              <a:t>中的字符对大写或小写没有要求</a:t>
            </a:r>
            <a:r>
              <a:rPr lang="zh-CN" altLang="en-US" sz="2400" dirty="0" smtClean="0"/>
              <a:t>。</a:t>
            </a:r>
            <a:endParaRPr lang="zh-CN" altLang="en-US" sz="2400" dirty="0"/>
          </a:p>
        </p:txBody>
      </p:sp>
      <p:sp>
        <p:nvSpPr>
          <p:cNvPr id="11"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549913" name="Text Box 25"/>
          <p:cNvSpPr txBox="1">
            <a:spLocks noChangeArrowheads="1"/>
          </p:cNvSpPr>
          <p:nvPr/>
        </p:nvSpPr>
        <p:spPr bwMode="auto">
          <a:xfrm>
            <a:off x="3649663" y="3548063"/>
            <a:ext cx="5257800" cy="523220"/>
          </a:xfrm>
          <a:prstGeom prst="rect">
            <a:avLst/>
          </a:prstGeom>
          <a:solidFill>
            <a:srgbClr val="00B0F0"/>
          </a:solidFill>
          <a:ln w="9525">
            <a:solidFill>
              <a:schemeClr val="bg1"/>
            </a:solidFill>
            <a:miter lim="800000"/>
            <a:headEnd/>
            <a:tailEnd/>
          </a:ln>
          <a:effectLst/>
        </p:spPr>
        <p:txBody>
          <a:bodyPr>
            <a:spAutoFit/>
          </a:bodyPr>
          <a:lstStyle/>
          <a:p>
            <a:pPr algn="ctr"/>
            <a:r>
              <a:rPr lang="en-US" altLang="zh-CN" sz="2800" dirty="0">
                <a:solidFill>
                  <a:schemeClr val="bg1"/>
                </a:solidFill>
                <a:latin typeface="Arial" charset="0"/>
                <a:ea typeface="黑体" pitchFamily="2" charset="-122"/>
              </a:rPr>
              <a:t>&lt;</a:t>
            </a:r>
            <a:r>
              <a:rPr lang="zh-CN" altLang="en-US" sz="2800" dirty="0">
                <a:solidFill>
                  <a:schemeClr val="bg1"/>
                </a:solidFill>
                <a:latin typeface="Arial" charset="0"/>
                <a:ea typeface="黑体" pitchFamily="2" charset="-122"/>
              </a:rPr>
              <a:t>协议</a:t>
            </a:r>
            <a:r>
              <a:rPr lang="en-US" altLang="zh-CN" sz="2800" dirty="0">
                <a:solidFill>
                  <a:schemeClr val="bg1"/>
                </a:solidFill>
                <a:latin typeface="Arial" charset="0"/>
                <a:ea typeface="黑体" pitchFamily="2" charset="-122"/>
              </a:rPr>
              <a:t>&gt;://&lt;</a:t>
            </a:r>
            <a:r>
              <a:rPr lang="zh-CN" altLang="en-US" sz="2800" dirty="0">
                <a:solidFill>
                  <a:schemeClr val="bg1"/>
                </a:solidFill>
                <a:latin typeface="Arial" charset="0"/>
                <a:ea typeface="黑体" pitchFamily="2" charset="-122"/>
              </a:rPr>
              <a:t>主机</a:t>
            </a:r>
            <a:r>
              <a:rPr lang="en-US" altLang="zh-CN" sz="2800" dirty="0">
                <a:solidFill>
                  <a:schemeClr val="bg1"/>
                </a:solidFill>
                <a:latin typeface="Arial" charset="0"/>
                <a:ea typeface="黑体" pitchFamily="2" charset="-122"/>
              </a:rPr>
              <a:t>&gt;:&lt;</a:t>
            </a:r>
            <a:r>
              <a:rPr lang="zh-CN" altLang="en-US" sz="2800" dirty="0">
                <a:solidFill>
                  <a:schemeClr val="bg1"/>
                </a:solidFill>
                <a:latin typeface="Arial" charset="0"/>
                <a:ea typeface="黑体" pitchFamily="2" charset="-122"/>
              </a:rPr>
              <a:t>端口</a:t>
            </a:r>
            <a:r>
              <a:rPr lang="en-US" altLang="zh-CN" sz="2800" dirty="0">
                <a:solidFill>
                  <a:schemeClr val="bg1"/>
                </a:solidFill>
                <a:latin typeface="Arial" charset="0"/>
                <a:ea typeface="黑体" pitchFamily="2" charset="-122"/>
              </a:rPr>
              <a:t>&gt;/&lt;</a:t>
            </a:r>
            <a:r>
              <a:rPr lang="zh-CN" altLang="en-US" sz="2800" dirty="0">
                <a:solidFill>
                  <a:schemeClr val="bg1"/>
                </a:solidFill>
                <a:latin typeface="Arial" charset="0"/>
                <a:ea typeface="黑体" pitchFamily="2" charset="-122"/>
              </a:rPr>
              <a:t>路径</a:t>
            </a:r>
            <a:r>
              <a:rPr lang="en-US" altLang="zh-CN" sz="2800" dirty="0">
                <a:solidFill>
                  <a:schemeClr val="bg1"/>
                </a:solidFill>
                <a:latin typeface="Arial" charset="0"/>
                <a:ea typeface="黑体" pitchFamily="2" charset="-122"/>
              </a:rPr>
              <a:t>&gt; </a:t>
            </a:r>
          </a:p>
        </p:txBody>
      </p:sp>
      <p:grpSp>
        <p:nvGrpSpPr>
          <p:cNvPr id="2" name="Group 31"/>
          <p:cNvGrpSpPr>
            <a:grpSpLocks/>
          </p:cNvGrpSpPr>
          <p:nvPr/>
        </p:nvGrpSpPr>
        <p:grpSpPr bwMode="auto">
          <a:xfrm>
            <a:off x="3938590" y="4076703"/>
            <a:ext cx="6707187" cy="2122489"/>
            <a:chOff x="1519" y="2568"/>
            <a:chExt cx="4225" cy="1337"/>
          </a:xfrm>
        </p:grpSpPr>
        <p:sp>
          <p:nvSpPr>
            <p:cNvPr id="549914" name="Line 26"/>
            <p:cNvSpPr>
              <a:spLocks noChangeShapeType="1"/>
            </p:cNvSpPr>
            <p:nvPr/>
          </p:nvSpPr>
          <p:spPr bwMode="auto">
            <a:xfrm>
              <a:off x="1519" y="2568"/>
              <a:ext cx="499" cy="0"/>
            </a:xfrm>
            <a:prstGeom prst="line">
              <a:avLst/>
            </a:prstGeom>
            <a:noFill/>
            <a:ln w="38100">
              <a:solidFill>
                <a:schemeClr val="tx2"/>
              </a:solidFill>
              <a:round/>
              <a:headEnd/>
              <a:tailEnd/>
            </a:ln>
            <a:effectLst/>
          </p:spPr>
          <p:txBody>
            <a:bodyPr/>
            <a:lstStyle/>
            <a:p>
              <a:endParaRPr lang="zh-CN" altLang="en-US"/>
            </a:p>
          </p:txBody>
        </p:sp>
        <p:sp>
          <p:nvSpPr>
            <p:cNvPr id="549915" name="Freeform 27"/>
            <p:cNvSpPr>
              <a:spLocks/>
            </p:cNvSpPr>
            <p:nvPr/>
          </p:nvSpPr>
          <p:spPr bwMode="auto">
            <a:xfrm>
              <a:off x="1791" y="2568"/>
              <a:ext cx="385" cy="726"/>
            </a:xfrm>
            <a:custGeom>
              <a:avLst/>
              <a:gdLst/>
              <a:ahLst/>
              <a:cxnLst>
                <a:cxn ang="0">
                  <a:pos x="0" y="0"/>
                </a:cxn>
                <a:cxn ang="0">
                  <a:pos x="0" y="726"/>
                </a:cxn>
                <a:cxn ang="0">
                  <a:pos x="771" y="726"/>
                </a:cxn>
              </a:cxnLst>
              <a:rect l="0" t="0" r="r" b="b"/>
              <a:pathLst>
                <a:path w="771" h="726">
                  <a:moveTo>
                    <a:pt x="0" y="0"/>
                  </a:moveTo>
                  <a:lnTo>
                    <a:pt x="0" y="726"/>
                  </a:lnTo>
                  <a:lnTo>
                    <a:pt x="771" y="726"/>
                  </a:lnTo>
                </a:path>
              </a:pathLst>
            </a:custGeom>
            <a:noFill/>
            <a:ln w="38100" cmpd="sng">
              <a:solidFill>
                <a:schemeClr val="tx2"/>
              </a:solidFill>
              <a:round/>
              <a:headEnd/>
              <a:tailEnd/>
            </a:ln>
            <a:effectLst/>
          </p:spPr>
          <p:txBody>
            <a:bodyPr/>
            <a:lstStyle/>
            <a:p>
              <a:endParaRPr lang="zh-CN" altLang="en-US"/>
            </a:p>
          </p:txBody>
        </p:sp>
        <p:sp>
          <p:nvSpPr>
            <p:cNvPr id="549916" name="AutoShape 28"/>
            <p:cNvSpPr>
              <a:spLocks/>
            </p:cNvSpPr>
            <p:nvPr/>
          </p:nvSpPr>
          <p:spPr bwMode="auto">
            <a:xfrm>
              <a:off x="2176" y="2841"/>
              <a:ext cx="82" cy="907"/>
            </a:xfrm>
            <a:prstGeom prst="leftBrace">
              <a:avLst>
                <a:gd name="adj1" fmla="val 92175"/>
                <a:gd name="adj2" fmla="val 50000"/>
              </a:avLst>
            </a:prstGeom>
            <a:noFill/>
            <a:ln w="28575">
              <a:solidFill>
                <a:schemeClr val="tx2"/>
              </a:solidFill>
              <a:round/>
              <a:headEnd/>
              <a:tailEnd/>
            </a:ln>
            <a:effectLst/>
          </p:spPr>
          <p:txBody>
            <a:bodyPr wrap="none" anchor="ctr"/>
            <a:lstStyle/>
            <a:p>
              <a:endParaRPr lang="zh-CN" altLang="en-US"/>
            </a:p>
          </p:txBody>
        </p:sp>
        <p:sp>
          <p:nvSpPr>
            <p:cNvPr id="549917" name="Text Box 29"/>
            <p:cNvSpPr txBox="1">
              <a:spLocks noChangeArrowheads="1"/>
            </p:cNvSpPr>
            <p:nvPr/>
          </p:nvSpPr>
          <p:spPr bwMode="auto">
            <a:xfrm>
              <a:off x="2328" y="2625"/>
              <a:ext cx="3416" cy="1280"/>
            </a:xfrm>
            <a:prstGeom prst="rect">
              <a:avLst/>
            </a:prstGeom>
            <a:noFill/>
            <a:ln w="9525">
              <a:noFill/>
              <a:miter lim="800000"/>
              <a:headEnd/>
              <a:tailEnd/>
            </a:ln>
            <a:effectLst/>
          </p:spPr>
          <p:txBody>
            <a:bodyPr wrap="none">
              <a:spAutoFit/>
            </a:bodyPr>
            <a:lstStyle/>
            <a:p>
              <a:pPr>
                <a:lnSpc>
                  <a:spcPct val="150000"/>
                </a:lnSpc>
              </a:pPr>
              <a:r>
                <a:rPr lang="en-US" altLang="zh-CN" sz="2800" dirty="0">
                  <a:solidFill>
                    <a:schemeClr val="tx1">
                      <a:lumMod val="65000"/>
                      <a:lumOff val="35000"/>
                    </a:schemeClr>
                  </a:solidFill>
                  <a:latin typeface="+mn-lt"/>
                  <a:ea typeface="+mn-ea"/>
                </a:rPr>
                <a:t>ftp —— </a:t>
              </a:r>
              <a:r>
                <a:rPr lang="zh-CN" altLang="en-US" sz="2800" dirty="0">
                  <a:solidFill>
                    <a:schemeClr val="tx1">
                      <a:lumMod val="65000"/>
                      <a:lumOff val="35000"/>
                    </a:schemeClr>
                  </a:solidFill>
                  <a:latin typeface="+mn-lt"/>
                  <a:ea typeface="+mn-ea"/>
                </a:rPr>
                <a:t>文件传送协议 </a:t>
              </a:r>
              <a:r>
                <a:rPr lang="en-US" altLang="zh-CN" sz="2800" dirty="0">
                  <a:solidFill>
                    <a:schemeClr val="tx1">
                      <a:lumMod val="65000"/>
                      <a:lumOff val="35000"/>
                    </a:schemeClr>
                  </a:solidFill>
                  <a:latin typeface="+mn-lt"/>
                  <a:ea typeface="+mn-ea"/>
                </a:rPr>
                <a:t>FTP</a:t>
              </a:r>
            </a:p>
            <a:p>
              <a:pPr>
                <a:lnSpc>
                  <a:spcPct val="150000"/>
                </a:lnSpc>
              </a:pPr>
              <a:r>
                <a:rPr lang="en-US" altLang="zh-CN" sz="2800" dirty="0">
                  <a:solidFill>
                    <a:schemeClr val="tx1">
                      <a:lumMod val="65000"/>
                      <a:lumOff val="35000"/>
                    </a:schemeClr>
                  </a:solidFill>
                  <a:latin typeface="+mn-lt"/>
                  <a:ea typeface="+mn-ea"/>
                </a:rPr>
                <a:t>http —— </a:t>
              </a:r>
              <a:r>
                <a:rPr lang="zh-CN" altLang="en-US" sz="2800" dirty="0">
                  <a:solidFill>
                    <a:schemeClr val="tx1">
                      <a:lumMod val="65000"/>
                      <a:lumOff val="35000"/>
                    </a:schemeClr>
                  </a:solidFill>
                  <a:latin typeface="+mn-lt"/>
                  <a:ea typeface="+mn-ea"/>
                </a:rPr>
                <a:t>超文本传送协议 </a:t>
              </a:r>
              <a:r>
                <a:rPr lang="en-US" altLang="zh-CN" sz="2800" dirty="0">
                  <a:solidFill>
                    <a:schemeClr val="tx1">
                      <a:lumMod val="65000"/>
                      <a:lumOff val="35000"/>
                    </a:schemeClr>
                  </a:solidFill>
                  <a:latin typeface="+mn-lt"/>
                  <a:ea typeface="+mn-ea"/>
                </a:rPr>
                <a:t>HTTP</a:t>
              </a:r>
            </a:p>
            <a:p>
              <a:pPr>
                <a:lnSpc>
                  <a:spcPct val="150000"/>
                </a:lnSpc>
              </a:pPr>
              <a:r>
                <a:rPr lang="en-US" altLang="zh-CN" sz="2800" dirty="0">
                  <a:solidFill>
                    <a:schemeClr val="tx1">
                      <a:lumMod val="65000"/>
                      <a:lumOff val="35000"/>
                    </a:schemeClr>
                  </a:solidFill>
                  <a:latin typeface="+mn-lt"/>
                  <a:ea typeface="+mn-ea"/>
                </a:rPr>
                <a:t>News —— USENET </a:t>
              </a:r>
              <a:r>
                <a:rPr lang="zh-CN" altLang="en-US" sz="2800" dirty="0">
                  <a:solidFill>
                    <a:schemeClr val="tx1">
                      <a:lumMod val="65000"/>
                      <a:lumOff val="35000"/>
                    </a:schemeClr>
                  </a:solidFill>
                  <a:latin typeface="+mn-lt"/>
                  <a:ea typeface="+mn-ea"/>
                </a:rPr>
                <a:t>新闻</a:t>
              </a:r>
            </a:p>
          </p:txBody>
        </p:sp>
      </p:grpSp>
      <p:sp>
        <p:nvSpPr>
          <p:cNvPr id="14" name="矩形 13"/>
          <p:cNvSpPr/>
          <p:nvPr/>
        </p:nvSpPr>
        <p:spPr>
          <a:xfrm>
            <a:off x="11810" y="2591994"/>
            <a:ext cx="1218654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10800000">
            <a:off x="-11184" y="2533724"/>
            <a:ext cx="12209534" cy="72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16" name="内容占位符 3"/>
          <p:cNvSpPr txBox="1">
            <a:spLocks/>
          </p:cNvSpPr>
          <p:nvPr/>
        </p:nvSpPr>
        <p:spPr>
          <a:xfrm>
            <a:off x="774702" y="2670461"/>
            <a:ext cx="5606415"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URL </a:t>
            </a:r>
            <a:r>
              <a:rPr lang="zh-CN" altLang="en-US" dirty="0"/>
              <a:t>的一般形式是：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810" y="3138094"/>
            <a:ext cx="12186540" cy="37199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3"/>
          <p:cNvSpPr>
            <a:spLocks noGrp="1" noChangeArrowheads="1"/>
          </p:cNvSpPr>
          <p:nvPr>
            <p:ph idx="1"/>
          </p:nvPr>
        </p:nvSpPr>
        <p:spPr>
          <a:xfrm>
            <a:off x="609919" y="1143530"/>
            <a:ext cx="10978515" cy="5028036"/>
          </a:xfrm>
        </p:spPr>
        <p:txBody>
          <a:bodyPr vert="horz" lIns="121917" tIns="60958" rIns="121917" bIns="60958" rtlCol="0">
            <a:normAutofit/>
          </a:bodyPr>
          <a:lstStyle/>
          <a:p>
            <a:r>
              <a:rPr lang="zh-CN" altLang="en-US" sz="2400" dirty="0"/>
              <a:t>由以冒号隔开的两大部分组成，并且在 </a:t>
            </a:r>
            <a:r>
              <a:rPr lang="en-US" altLang="zh-CN" sz="2400" dirty="0"/>
              <a:t>URL </a:t>
            </a:r>
            <a:r>
              <a:rPr lang="zh-CN" altLang="en-US" sz="2400" dirty="0"/>
              <a:t>中的字符对大写或小写没有要求</a:t>
            </a:r>
            <a:r>
              <a:rPr lang="zh-CN" altLang="en-US" sz="2400" dirty="0" smtClean="0"/>
              <a:t>。</a:t>
            </a:r>
            <a:endParaRPr lang="zh-CN" altLang="en-US" sz="2400" dirty="0"/>
          </a:p>
        </p:txBody>
      </p:sp>
      <p:sp>
        <p:nvSpPr>
          <p:cNvPr id="16" name="矩形 15"/>
          <p:cNvSpPr/>
          <p:nvPr/>
        </p:nvSpPr>
        <p:spPr>
          <a:xfrm>
            <a:off x="11810" y="2591994"/>
            <a:ext cx="1218654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3"/>
          <p:cNvSpPr txBox="1">
            <a:spLocks/>
          </p:cNvSpPr>
          <p:nvPr/>
        </p:nvSpPr>
        <p:spPr>
          <a:xfrm>
            <a:off x="774702" y="2670461"/>
            <a:ext cx="5606415"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URL </a:t>
            </a:r>
            <a:r>
              <a:rPr lang="zh-CN" altLang="en-US" dirty="0"/>
              <a:t>的一般形式是：</a:t>
            </a:r>
          </a:p>
        </p:txBody>
      </p:sp>
      <p:sp>
        <p:nvSpPr>
          <p:cNvPr id="11" name="Text Box 25"/>
          <p:cNvSpPr txBox="1">
            <a:spLocks noChangeArrowheads="1"/>
          </p:cNvSpPr>
          <p:nvPr/>
        </p:nvSpPr>
        <p:spPr bwMode="auto">
          <a:xfrm>
            <a:off x="3649663" y="3548063"/>
            <a:ext cx="5257800" cy="523220"/>
          </a:xfrm>
          <a:prstGeom prst="rect">
            <a:avLst/>
          </a:prstGeom>
          <a:solidFill>
            <a:srgbClr val="00B0F0"/>
          </a:solidFill>
          <a:ln w="9525">
            <a:solidFill>
              <a:schemeClr val="bg1"/>
            </a:solidFill>
            <a:miter lim="800000"/>
            <a:headEnd/>
            <a:tailEnd/>
          </a:ln>
          <a:effectLst/>
        </p:spPr>
        <p:txBody>
          <a:bodyPr>
            <a:spAutoFit/>
          </a:bodyPr>
          <a:lstStyle/>
          <a:p>
            <a:pPr algn="ctr"/>
            <a:r>
              <a:rPr lang="en-US" altLang="zh-CN" sz="2800" dirty="0">
                <a:solidFill>
                  <a:schemeClr val="bg1"/>
                </a:solidFill>
                <a:latin typeface="Arial" charset="0"/>
                <a:ea typeface="黑体" pitchFamily="2" charset="-122"/>
              </a:rPr>
              <a:t>&lt;</a:t>
            </a:r>
            <a:r>
              <a:rPr lang="zh-CN" altLang="en-US" sz="2800" dirty="0">
                <a:solidFill>
                  <a:schemeClr val="bg1"/>
                </a:solidFill>
                <a:latin typeface="Arial" charset="0"/>
                <a:ea typeface="黑体" pitchFamily="2" charset="-122"/>
              </a:rPr>
              <a:t>协议</a:t>
            </a:r>
            <a:r>
              <a:rPr lang="en-US" altLang="zh-CN" sz="2800" dirty="0">
                <a:solidFill>
                  <a:schemeClr val="bg1"/>
                </a:solidFill>
                <a:latin typeface="Arial" charset="0"/>
                <a:ea typeface="黑体" pitchFamily="2" charset="-122"/>
              </a:rPr>
              <a:t>&gt;://&lt;</a:t>
            </a:r>
            <a:r>
              <a:rPr lang="zh-CN" altLang="en-US" sz="2800" dirty="0">
                <a:solidFill>
                  <a:schemeClr val="bg1"/>
                </a:solidFill>
                <a:latin typeface="Arial" charset="0"/>
                <a:ea typeface="黑体" pitchFamily="2" charset="-122"/>
              </a:rPr>
              <a:t>主机</a:t>
            </a:r>
            <a:r>
              <a:rPr lang="en-US" altLang="zh-CN" sz="2800" dirty="0">
                <a:solidFill>
                  <a:schemeClr val="bg1"/>
                </a:solidFill>
                <a:latin typeface="Arial" charset="0"/>
                <a:ea typeface="黑体" pitchFamily="2" charset="-122"/>
              </a:rPr>
              <a:t>&gt;:&lt;</a:t>
            </a:r>
            <a:r>
              <a:rPr lang="zh-CN" altLang="en-US" sz="2800" dirty="0">
                <a:solidFill>
                  <a:schemeClr val="bg1"/>
                </a:solidFill>
                <a:latin typeface="Arial" charset="0"/>
                <a:ea typeface="黑体" pitchFamily="2" charset="-122"/>
              </a:rPr>
              <a:t>端口</a:t>
            </a:r>
            <a:r>
              <a:rPr lang="en-US" altLang="zh-CN" sz="2800" dirty="0">
                <a:solidFill>
                  <a:schemeClr val="bg1"/>
                </a:solidFill>
                <a:latin typeface="Arial" charset="0"/>
                <a:ea typeface="黑体" pitchFamily="2" charset="-122"/>
              </a:rPr>
              <a:t>&gt;/&lt;</a:t>
            </a:r>
            <a:r>
              <a:rPr lang="zh-CN" altLang="en-US" sz="2800" dirty="0">
                <a:solidFill>
                  <a:schemeClr val="bg1"/>
                </a:solidFill>
                <a:latin typeface="Arial" charset="0"/>
                <a:ea typeface="黑体" pitchFamily="2" charset="-122"/>
              </a:rPr>
              <a:t>路径</a:t>
            </a:r>
            <a:r>
              <a:rPr lang="en-US" altLang="zh-CN" sz="2800" dirty="0">
                <a:solidFill>
                  <a:schemeClr val="bg1"/>
                </a:solidFill>
                <a:latin typeface="Arial" charset="0"/>
                <a:ea typeface="黑体" pitchFamily="2" charset="-122"/>
              </a:rPr>
              <a:t>&gt; </a:t>
            </a:r>
          </a:p>
        </p:txBody>
      </p:sp>
      <p:sp>
        <p:nvSpPr>
          <p:cNvPr id="634882" name="Rectangle 2"/>
          <p:cNvSpPr>
            <a:spLocks noGrp="1" noChangeArrowheads="1"/>
          </p:cNvSpPr>
          <p:nvPr>
            <p:ph type="title"/>
          </p:nvPr>
        </p:nvSpPr>
        <p:spPr/>
        <p:txBody>
          <a:bodyPr vert="horz" lIns="121917" tIns="60958" rIns="121917" bIns="60958" rtlCol="0">
            <a:noAutofit/>
          </a:bodyPr>
          <a:lstStyle/>
          <a:p>
            <a:pPr>
              <a:lnSpc>
                <a:spcPct val="150000"/>
              </a:lnSpc>
              <a:spcBef>
                <a:spcPct val="20000"/>
              </a:spcBef>
              <a:buSzPct val="80000"/>
              <a:buFont typeface="Wingdings" pitchFamily="2" charset="2"/>
            </a:pPr>
            <a:r>
              <a:rPr lang="en-US" altLang="zh-CN" dirty="0">
                <a:latin typeface="+mn-lt"/>
                <a:ea typeface="+mn-ea"/>
                <a:cs typeface="+mn-cs"/>
              </a:rPr>
              <a:t>URL </a:t>
            </a:r>
            <a:r>
              <a:rPr lang="zh-CN" altLang="en-US" dirty="0">
                <a:latin typeface="+mn-lt"/>
                <a:ea typeface="+mn-ea"/>
                <a:cs typeface="+mn-cs"/>
              </a:rPr>
              <a:t>的一般形式（续） </a:t>
            </a:r>
          </a:p>
        </p:txBody>
      </p:sp>
      <p:sp>
        <p:nvSpPr>
          <p:cNvPr id="10"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 name="Group 9"/>
          <p:cNvGrpSpPr>
            <a:grpSpLocks/>
          </p:cNvGrpSpPr>
          <p:nvPr/>
        </p:nvGrpSpPr>
        <p:grpSpPr bwMode="auto">
          <a:xfrm>
            <a:off x="5162551" y="4076697"/>
            <a:ext cx="5421314" cy="1376362"/>
            <a:chOff x="2381" y="2568"/>
            <a:chExt cx="3415" cy="867"/>
          </a:xfrm>
        </p:grpSpPr>
        <p:sp>
          <p:nvSpPr>
            <p:cNvPr id="634885" name="Line 5"/>
            <p:cNvSpPr>
              <a:spLocks noChangeShapeType="1"/>
            </p:cNvSpPr>
            <p:nvPr/>
          </p:nvSpPr>
          <p:spPr bwMode="auto">
            <a:xfrm>
              <a:off x="2381" y="2568"/>
              <a:ext cx="635" cy="0"/>
            </a:xfrm>
            <a:prstGeom prst="line">
              <a:avLst/>
            </a:prstGeom>
            <a:noFill/>
            <a:ln w="38100">
              <a:solidFill>
                <a:schemeClr val="tx2"/>
              </a:solidFill>
              <a:round/>
              <a:headEnd/>
              <a:tailEnd/>
            </a:ln>
            <a:effectLst/>
          </p:spPr>
          <p:txBody>
            <a:bodyPr/>
            <a:lstStyle/>
            <a:p>
              <a:endParaRPr lang="zh-CN" altLang="en-US"/>
            </a:p>
          </p:txBody>
        </p:sp>
        <p:sp>
          <p:nvSpPr>
            <p:cNvPr id="634886" name="Freeform 6"/>
            <p:cNvSpPr>
              <a:spLocks/>
            </p:cNvSpPr>
            <p:nvPr/>
          </p:nvSpPr>
          <p:spPr bwMode="auto">
            <a:xfrm>
              <a:off x="2653" y="2568"/>
              <a:ext cx="408" cy="408"/>
            </a:xfrm>
            <a:custGeom>
              <a:avLst/>
              <a:gdLst/>
              <a:ahLst/>
              <a:cxnLst>
                <a:cxn ang="0">
                  <a:pos x="0" y="0"/>
                </a:cxn>
                <a:cxn ang="0">
                  <a:pos x="0" y="726"/>
                </a:cxn>
                <a:cxn ang="0">
                  <a:pos x="771" y="726"/>
                </a:cxn>
              </a:cxnLst>
              <a:rect l="0" t="0" r="r" b="b"/>
              <a:pathLst>
                <a:path w="771" h="726">
                  <a:moveTo>
                    <a:pt x="0" y="0"/>
                  </a:moveTo>
                  <a:lnTo>
                    <a:pt x="0" y="726"/>
                  </a:lnTo>
                  <a:lnTo>
                    <a:pt x="771" y="726"/>
                  </a:lnTo>
                </a:path>
              </a:pathLst>
            </a:custGeom>
            <a:noFill/>
            <a:ln w="38100" cmpd="sng">
              <a:solidFill>
                <a:schemeClr val="tx2"/>
              </a:solidFill>
              <a:round/>
              <a:headEnd/>
              <a:tailEnd/>
            </a:ln>
            <a:effectLst/>
          </p:spPr>
          <p:txBody>
            <a:bodyPr/>
            <a:lstStyle/>
            <a:p>
              <a:endParaRPr lang="zh-CN" altLang="en-US"/>
            </a:p>
          </p:txBody>
        </p:sp>
        <p:sp>
          <p:nvSpPr>
            <p:cNvPr id="634888" name="Text Box 8"/>
            <p:cNvSpPr txBox="1">
              <a:spLocks noChangeArrowheads="1"/>
            </p:cNvSpPr>
            <p:nvPr/>
          </p:nvSpPr>
          <p:spPr bwMode="auto">
            <a:xfrm>
              <a:off x="3016" y="2834"/>
              <a:ext cx="2780" cy="601"/>
            </a:xfrm>
            <a:prstGeom prst="rect">
              <a:avLst/>
            </a:prstGeom>
            <a:noFill/>
            <a:ln w="9525">
              <a:noFill/>
              <a:miter lim="800000"/>
              <a:headEnd/>
              <a:tailEnd/>
            </a:ln>
            <a:effectLst/>
          </p:spPr>
          <p:txBody>
            <a:bodyPr wrap="none">
              <a:spAutoFit/>
            </a:bodyPr>
            <a:lstStyle/>
            <a:p>
              <a:r>
                <a:rPr lang="en-US" altLang="zh-CN" sz="2800" dirty="0">
                  <a:solidFill>
                    <a:schemeClr val="tx1">
                      <a:lumMod val="65000"/>
                      <a:lumOff val="35000"/>
                    </a:schemeClr>
                  </a:solidFill>
                  <a:latin typeface="+mn-lt"/>
                  <a:ea typeface="+mn-ea"/>
                </a:rPr>
                <a:t>&lt;</a:t>
              </a:r>
              <a:r>
                <a:rPr lang="zh-CN" altLang="en-US" sz="2800" dirty="0">
                  <a:solidFill>
                    <a:schemeClr val="tx1">
                      <a:lumMod val="65000"/>
                      <a:lumOff val="35000"/>
                    </a:schemeClr>
                  </a:solidFill>
                  <a:latin typeface="+mn-lt"/>
                  <a:ea typeface="+mn-ea"/>
                </a:rPr>
                <a:t>主机</a:t>
              </a:r>
              <a:r>
                <a:rPr lang="en-US" altLang="zh-CN" sz="2800" dirty="0">
                  <a:solidFill>
                    <a:schemeClr val="tx1">
                      <a:lumMod val="65000"/>
                      <a:lumOff val="35000"/>
                    </a:schemeClr>
                  </a:solidFill>
                  <a:latin typeface="+mn-lt"/>
                  <a:ea typeface="+mn-ea"/>
                </a:rPr>
                <a:t>&gt; </a:t>
              </a:r>
              <a:r>
                <a:rPr lang="zh-CN" altLang="en-US" sz="2800" dirty="0">
                  <a:solidFill>
                    <a:schemeClr val="tx1">
                      <a:lumMod val="65000"/>
                      <a:lumOff val="35000"/>
                    </a:schemeClr>
                  </a:solidFill>
                  <a:latin typeface="+mn-lt"/>
                  <a:ea typeface="+mn-ea"/>
                </a:rPr>
                <a:t>是存放资源的主机</a:t>
              </a:r>
            </a:p>
            <a:p>
              <a:r>
                <a:rPr lang="zh-CN" altLang="en-US" sz="2800" dirty="0">
                  <a:solidFill>
                    <a:schemeClr val="tx1">
                      <a:lumMod val="65000"/>
                      <a:lumOff val="35000"/>
                    </a:schemeClr>
                  </a:solidFill>
                  <a:latin typeface="+mn-lt"/>
                  <a:ea typeface="+mn-ea"/>
                </a:rPr>
                <a:t>在因特网中的域名</a:t>
              </a:r>
            </a:p>
          </p:txBody>
        </p:sp>
      </p:grpSp>
      <p:sp>
        <p:nvSpPr>
          <p:cNvPr id="18" name="矩形 17"/>
          <p:cNvSpPr/>
          <p:nvPr/>
        </p:nvSpPr>
        <p:spPr>
          <a:xfrm rot="10800000">
            <a:off x="-11184" y="2533724"/>
            <a:ext cx="12209534" cy="72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810" y="3138094"/>
            <a:ext cx="12186540" cy="37199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3"/>
          <p:cNvSpPr>
            <a:spLocks noGrp="1" noChangeArrowheads="1"/>
          </p:cNvSpPr>
          <p:nvPr>
            <p:ph idx="1"/>
          </p:nvPr>
        </p:nvSpPr>
        <p:spPr>
          <a:xfrm>
            <a:off x="609919" y="1143530"/>
            <a:ext cx="10978515" cy="5028036"/>
          </a:xfrm>
        </p:spPr>
        <p:txBody>
          <a:bodyPr vert="horz" lIns="121917" tIns="60958" rIns="121917" bIns="60958" rtlCol="0">
            <a:normAutofit/>
          </a:bodyPr>
          <a:lstStyle/>
          <a:p>
            <a:r>
              <a:rPr lang="zh-CN" altLang="en-US" sz="2400" dirty="0"/>
              <a:t>由以冒号隔开的两大部分组成，并且在 </a:t>
            </a:r>
            <a:r>
              <a:rPr lang="en-US" altLang="zh-CN" sz="2400" dirty="0"/>
              <a:t>URL </a:t>
            </a:r>
            <a:r>
              <a:rPr lang="zh-CN" altLang="en-US" sz="2400" dirty="0"/>
              <a:t>中的字符对大写或小写没有要求</a:t>
            </a:r>
            <a:r>
              <a:rPr lang="zh-CN" altLang="en-US" sz="2400" dirty="0" smtClean="0"/>
              <a:t>。</a:t>
            </a:r>
            <a:endParaRPr lang="zh-CN" altLang="en-US" sz="2400" dirty="0"/>
          </a:p>
        </p:txBody>
      </p:sp>
      <p:sp>
        <p:nvSpPr>
          <p:cNvPr id="16" name="矩形 15"/>
          <p:cNvSpPr/>
          <p:nvPr/>
        </p:nvSpPr>
        <p:spPr>
          <a:xfrm>
            <a:off x="11810" y="2591994"/>
            <a:ext cx="12186540"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3"/>
          <p:cNvSpPr txBox="1">
            <a:spLocks/>
          </p:cNvSpPr>
          <p:nvPr/>
        </p:nvSpPr>
        <p:spPr>
          <a:xfrm>
            <a:off x="774702" y="2670461"/>
            <a:ext cx="5606415"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t>URL </a:t>
            </a:r>
            <a:r>
              <a:rPr lang="zh-CN" altLang="en-US" dirty="0"/>
              <a:t>的一般形式是：</a:t>
            </a:r>
          </a:p>
        </p:txBody>
      </p:sp>
      <p:sp>
        <p:nvSpPr>
          <p:cNvPr id="11" name="Text Box 25"/>
          <p:cNvSpPr txBox="1">
            <a:spLocks noChangeArrowheads="1"/>
          </p:cNvSpPr>
          <p:nvPr/>
        </p:nvSpPr>
        <p:spPr bwMode="auto">
          <a:xfrm>
            <a:off x="3649663" y="3548063"/>
            <a:ext cx="5257800" cy="523220"/>
          </a:xfrm>
          <a:prstGeom prst="rect">
            <a:avLst/>
          </a:prstGeom>
          <a:solidFill>
            <a:srgbClr val="00B0F0"/>
          </a:solidFill>
          <a:ln w="9525">
            <a:solidFill>
              <a:schemeClr val="bg1"/>
            </a:solidFill>
            <a:miter lim="800000"/>
            <a:headEnd/>
            <a:tailEnd/>
          </a:ln>
          <a:effectLst/>
        </p:spPr>
        <p:txBody>
          <a:bodyPr>
            <a:spAutoFit/>
          </a:bodyPr>
          <a:lstStyle/>
          <a:p>
            <a:pPr algn="ctr"/>
            <a:r>
              <a:rPr lang="en-US" altLang="zh-CN" sz="2800" dirty="0">
                <a:solidFill>
                  <a:schemeClr val="bg1"/>
                </a:solidFill>
                <a:latin typeface="Arial" charset="0"/>
                <a:ea typeface="黑体" pitchFamily="2" charset="-122"/>
              </a:rPr>
              <a:t>&lt;</a:t>
            </a:r>
            <a:r>
              <a:rPr lang="zh-CN" altLang="en-US" sz="2800" dirty="0">
                <a:solidFill>
                  <a:schemeClr val="bg1"/>
                </a:solidFill>
                <a:latin typeface="Arial" charset="0"/>
                <a:ea typeface="黑体" pitchFamily="2" charset="-122"/>
              </a:rPr>
              <a:t>协议</a:t>
            </a:r>
            <a:r>
              <a:rPr lang="en-US" altLang="zh-CN" sz="2800" dirty="0">
                <a:solidFill>
                  <a:schemeClr val="bg1"/>
                </a:solidFill>
                <a:latin typeface="Arial" charset="0"/>
                <a:ea typeface="黑体" pitchFamily="2" charset="-122"/>
              </a:rPr>
              <a:t>&gt;://&lt;</a:t>
            </a:r>
            <a:r>
              <a:rPr lang="zh-CN" altLang="en-US" sz="2800" dirty="0">
                <a:solidFill>
                  <a:schemeClr val="bg1"/>
                </a:solidFill>
                <a:latin typeface="Arial" charset="0"/>
                <a:ea typeface="黑体" pitchFamily="2" charset="-122"/>
              </a:rPr>
              <a:t>主机</a:t>
            </a:r>
            <a:r>
              <a:rPr lang="en-US" altLang="zh-CN" sz="2800" dirty="0">
                <a:solidFill>
                  <a:schemeClr val="bg1"/>
                </a:solidFill>
                <a:latin typeface="Arial" charset="0"/>
                <a:ea typeface="黑体" pitchFamily="2" charset="-122"/>
              </a:rPr>
              <a:t>&gt;:&lt;</a:t>
            </a:r>
            <a:r>
              <a:rPr lang="zh-CN" altLang="en-US" sz="2800" dirty="0">
                <a:solidFill>
                  <a:schemeClr val="bg1"/>
                </a:solidFill>
                <a:latin typeface="Arial" charset="0"/>
                <a:ea typeface="黑体" pitchFamily="2" charset="-122"/>
              </a:rPr>
              <a:t>端口</a:t>
            </a:r>
            <a:r>
              <a:rPr lang="en-US" altLang="zh-CN" sz="2800" dirty="0">
                <a:solidFill>
                  <a:schemeClr val="bg1"/>
                </a:solidFill>
                <a:latin typeface="Arial" charset="0"/>
                <a:ea typeface="黑体" pitchFamily="2" charset="-122"/>
              </a:rPr>
              <a:t>&gt;/&lt;</a:t>
            </a:r>
            <a:r>
              <a:rPr lang="zh-CN" altLang="en-US" sz="2800" dirty="0">
                <a:solidFill>
                  <a:schemeClr val="bg1"/>
                </a:solidFill>
                <a:latin typeface="Arial" charset="0"/>
                <a:ea typeface="黑体" pitchFamily="2" charset="-122"/>
              </a:rPr>
              <a:t>路径</a:t>
            </a:r>
            <a:r>
              <a:rPr lang="en-US" altLang="zh-CN" sz="2800" dirty="0">
                <a:solidFill>
                  <a:schemeClr val="bg1"/>
                </a:solidFill>
                <a:latin typeface="Arial" charset="0"/>
                <a:ea typeface="黑体" pitchFamily="2" charset="-122"/>
              </a:rPr>
              <a:t>&gt; </a:t>
            </a:r>
          </a:p>
        </p:txBody>
      </p:sp>
      <p:sp>
        <p:nvSpPr>
          <p:cNvPr id="635906" name="Rectangle 2"/>
          <p:cNvSpPr>
            <a:spLocks noGrp="1" noChangeArrowheads="1"/>
          </p:cNvSpPr>
          <p:nvPr>
            <p:ph type="title"/>
          </p:nvPr>
        </p:nvSpPr>
        <p:spPr/>
        <p:txBody>
          <a:bodyPr vert="horz" lIns="121917" tIns="60958" rIns="121917" bIns="60958" rtlCol="0">
            <a:noAutofit/>
          </a:bodyPr>
          <a:lstStyle/>
          <a:p>
            <a:pPr>
              <a:lnSpc>
                <a:spcPct val="150000"/>
              </a:lnSpc>
              <a:spcBef>
                <a:spcPct val="20000"/>
              </a:spcBef>
              <a:buSzPct val="80000"/>
              <a:buFont typeface="Wingdings" pitchFamily="2" charset="2"/>
            </a:pPr>
            <a:r>
              <a:rPr lang="en-US" altLang="zh-CN" dirty="0">
                <a:latin typeface="+mn-lt"/>
                <a:ea typeface="+mn-ea"/>
                <a:cs typeface="+mn-cs"/>
              </a:rPr>
              <a:t>URL </a:t>
            </a:r>
            <a:r>
              <a:rPr lang="zh-CN" altLang="en-US" dirty="0">
                <a:latin typeface="+mn-lt"/>
                <a:ea typeface="+mn-ea"/>
                <a:cs typeface="+mn-cs"/>
              </a:rPr>
              <a:t>的一般形式（续） </a:t>
            </a:r>
          </a:p>
        </p:txBody>
      </p:sp>
      <p:sp>
        <p:nvSpPr>
          <p:cNvPr id="10"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 name="Group 8"/>
          <p:cNvGrpSpPr>
            <a:grpSpLocks/>
          </p:cNvGrpSpPr>
          <p:nvPr/>
        </p:nvGrpSpPr>
        <p:grpSpPr bwMode="auto">
          <a:xfrm>
            <a:off x="6459539" y="4076704"/>
            <a:ext cx="3833813" cy="925513"/>
            <a:chOff x="3107" y="2568"/>
            <a:chExt cx="2415" cy="583"/>
          </a:xfrm>
        </p:grpSpPr>
        <p:sp>
          <p:nvSpPr>
            <p:cNvPr id="635909" name="Line 5"/>
            <p:cNvSpPr>
              <a:spLocks noChangeShapeType="1"/>
            </p:cNvSpPr>
            <p:nvPr/>
          </p:nvSpPr>
          <p:spPr bwMode="auto">
            <a:xfrm>
              <a:off x="3107" y="2568"/>
              <a:ext cx="1406" cy="0"/>
            </a:xfrm>
            <a:prstGeom prst="line">
              <a:avLst/>
            </a:prstGeom>
            <a:noFill/>
            <a:ln w="38100">
              <a:solidFill>
                <a:schemeClr val="tx2"/>
              </a:solidFill>
              <a:round/>
              <a:headEnd/>
              <a:tailEnd/>
            </a:ln>
            <a:effectLst/>
          </p:spPr>
          <p:txBody>
            <a:bodyPr/>
            <a:lstStyle/>
            <a:p>
              <a:endParaRPr lang="zh-CN" altLang="en-US">
                <a:solidFill>
                  <a:schemeClr val="tx1">
                    <a:lumMod val="65000"/>
                    <a:lumOff val="35000"/>
                  </a:schemeClr>
                </a:solidFill>
                <a:latin typeface="+mn-ea"/>
                <a:ea typeface="+mn-ea"/>
              </a:endParaRPr>
            </a:p>
          </p:txBody>
        </p:sp>
        <p:sp>
          <p:nvSpPr>
            <p:cNvPr id="635910" name="Freeform 6"/>
            <p:cNvSpPr>
              <a:spLocks/>
            </p:cNvSpPr>
            <p:nvPr/>
          </p:nvSpPr>
          <p:spPr bwMode="auto">
            <a:xfrm>
              <a:off x="3833" y="2568"/>
              <a:ext cx="408" cy="408"/>
            </a:xfrm>
            <a:custGeom>
              <a:avLst/>
              <a:gdLst/>
              <a:ahLst/>
              <a:cxnLst>
                <a:cxn ang="0">
                  <a:pos x="0" y="0"/>
                </a:cxn>
                <a:cxn ang="0">
                  <a:pos x="0" y="726"/>
                </a:cxn>
                <a:cxn ang="0">
                  <a:pos x="771" y="726"/>
                </a:cxn>
              </a:cxnLst>
              <a:rect l="0" t="0" r="r" b="b"/>
              <a:pathLst>
                <a:path w="771" h="726">
                  <a:moveTo>
                    <a:pt x="0" y="0"/>
                  </a:moveTo>
                  <a:lnTo>
                    <a:pt x="0" y="726"/>
                  </a:lnTo>
                  <a:lnTo>
                    <a:pt x="771" y="726"/>
                  </a:lnTo>
                </a:path>
              </a:pathLst>
            </a:custGeom>
            <a:noFill/>
            <a:ln w="38100" cmpd="sng">
              <a:solidFill>
                <a:schemeClr val="tx2"/>
              </a:solidFill>
              <a:round/>
              <a:headEnd/>
              <a:tailEnd/>
            </a:ln>
            <a:effectLst/>
          </p:spPr>
          <p:txBody>
            <a:bodyPr/>
            <a:lstStyle/>
            <a:p>
              <a:endParaRPr lang="zh-CN" altLang="en-US">
                <a:solidFill>
                  <a:schemeClr val="tx1">
                    <a:lumMod val="65000"/>
                    <a:lumOff val="35000"/>
                  </a:schemeClr>
                </a:solidFill>
                <a:latin typeface="+mn-ea"/>
                <a:ea typeface="+mn-ea"/>
              </a:endParaRPr>
            </a:p>
          </p:txBody>
        </p:sp>
        <p:sp>
          <p:nvSpPr>
            <p:cNvPr id="635911" name="Text Box 7"/>
            <p:cNvSpPr txBox="1">
              <a:spLocks noChangeArrowheads="1"/>
            </p:cNvSpPr>
            <p:nvPr/>
          </p:nvSpPr>
          <p:spPr bwMode="auto">
            <a:xfrm>
              <a:off x="4275" y="2821"/>
              <a:ext cx="1247" cy="330"/>
            </a:xfrm>
            <a:prstGeom prst="rect">
              <a:avLst/>
            </a:prstGeom>
            <a:noFill/>
            <a:ln w="9525">
              <a:noFill/>
              <a:miter lim="800000"/>
              <a:headEnd/>
              <a:tailEnd/>
            </a:ln>
            <a:effectLst/>
          </p:spPr>
          <p:txBody>
            <a:bodyPr wrap="none">
              <a:spAutoFit/>
            </a:bodyPr>
            <a:lstStyle/>
            <a:p>
              <a:r>
                <a:rPr lang="zh-CN" altLang="en-US" sz="2800">
                  <a:solidFill>
                    <a:schemeClr val="tx1">
                      <a:lumMod val="65000"/>
                      <a:lumOff val="35000"/>
                    </a:schemeClr>
                  </a:solidFill>
                  <a:latin typeface="+mn-ea"/>
                  <a:ea typeface="+mn-ea"/>
                </a:rPr>
                <a:t>有时可省略</a:t>
              </a:r>
            </a:p>
          </p:txBody>
        </p:sp>
      </p:grpSp>
      <p:sp>
        <p:nvSpPr>
          <p:cNvPr id="18" name="矩形 17"/>
          <p:cNvSpPr/>
          <p:nvPr/>
        </p:nvSpPr>
        <p:spPr>
          <a:xfrm rot="10800000">
            <a:off x="-11184" y="2533724"/>
            <a:ext cx="12209534" cy="72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ChangeArrowheads="1"/>
          </p:cNvSpPr>
          <p:nvPr/>
        </p:nvSpPr>
        <p:spPr bwMode="auto">
          <a:xfrm>
            <a:off x="3192464" y="2793719"/>
            <a:ext cx="5832475" cy="792162"/>
          </a:xfrm>
          <a:prstGeom prst="rect">
            <a:avLst/>
          </a:prstGeom>
          <a:solidFill>
            <a:srgbClr val="92D050"/>
          </a:solidFill>
          <a:ln w="9525">
            <a:noFill/>
            <a:miter lim="800000"/>
            <a:headEnd/>
            <a:tailEnd/>
          </a:ln>
          <a:effectLst/>
        </p:spPr>
        <p:txBody>
          <a:bodyPr wrap="none" anchor="ctr"/>
          <a:lstStyle/>
          <a:p>
            <a:endParaRPr lang="zh-CN" altLang="en-US"/>
          </a:p>
        </p:txBody>
      </p:sp>
      <p:sp>
        <p:nvSpPr>
          <p:cNvPr id="641027" name="Rectangle 3"/>
          <p:cNvSpPr>
            <a:spLocks noGrp="1" noChangeArrowheads="1"/>
          </p:cNvSpPr>
          <p:nvPr>
            <p:ph type="title"/>
          </p:nvPr>
        </p:nvSpPr>
        <p:spPr/>
        <p:txBody>
          <a:bodyPr vert="horz" lIns="121917" tIns="60958" rIns="121917" bIns="60958" rtlCol="0">
            <a:normAutofit fontScale="90000"/>
          </a:bodyPr>
          <a:lstStyle/>
          <a:p>
            <a:pPr>
              <a:lnSpc>
                <a:spcPct val="150000"/>
              </a:lnSpc>
              <a:spcBef>
                <a:spcPct val="20000"/>
              </a:spcBef>
              <a:buSzPct val="80000"/>
              <a:buFont typeface="Wingdings" pitchFamily="2" charset="2"/>
            </a:pPr>
            <a:r>
              <a:rPr lang="en-US" altLang="zh-CN" dirty="0">
                <a:latin typeface="+mn-lt"/>
                <a:ea typeface="+mn-ea"/>
                <a:cs typeface="+mn-cs"/>
              </a:rPr>
              <a:t>2.  </a:t>
            </a:r>
            <a:r>
              <a:rPr lang="zh-CN" altLang="en-US" dirty="0">
                <a:latin typeface="+mn-lt"/>
                <a:ea typeface="+mn-ea"/>
                <a:cs typeface="+mn-cs"/>
              </a:rPr>
              <a:t>使用 </a:t>
            </a:r>
            <a:r>
              <a:rPr lang="en-US" altLang="zh-CN" dirty="0">
                <a:latin typeface="+mn-lt"/>
                <a:ea typeface="+mn-ea"/>
                <a:cs typeface="+mn-cs"/>
              </a:rPr>
              <a:t>HTTP </a:t>
            </a:r>
            <a:r>
              <a:rPr lang="zh-CN" altLang="en-US" dirty="0">
                <a:latin typeface="+mn-lt"/>
                <a:ea typeface="+mn-ea"/>
                <a:cs typeface="+mn-cs"/>
              </a:rPr>
              <a:t>的 </a:t>
            </a:r>
            <a:r>
              <a:rPr lang="en-US" altLang="zh-CN" dirty="0">
                <a:latin typeface="+mn-lt"/>
                <a:ea typeface="+mn-ea"/>
                <a:cs typeface="+mn-cs"/>
              </a:rPr>
              <a:t>URL</a:t>
            </a:r>
          </a:p>
        </p:txBody>
      </p:sp>
      <p:sp>
        <p:nvSpPr>
          <p:cNvPr id="11"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 name="Group 9"/>
          <p:cNvGrpSpPr>
            <a:grpSpLocks/>
          </p:cNvGrpSpPr>
          <p:nvPr/>
        </p:nvGrpSpPr>
        <p:grpSpPr bwMode="auto">
          <a:xfrm>
            <a:off x="2487735" y="2909936"/>
            <a:ext cx="3827464" cy="1527176"/>
            <a:chOff x="340" y="1664"/>
            <a:chExt cx="2411" cy="962"/>
          </a:xfrm>
        </p:grpSpPr>
        <p:grpSp>
          <p:nvGrpSpPr>
            <p:cNvPr id="3" name="Group 5"/>
            <p:cNvGrpSpPr>
              <a:grpSpLocks/>
            </p:cNvGrpSpPr>
            <p:nvPr/>
          </p:nvGrpSpPr>
          <p:grpSpPr bwMode="auto">
            <a:xfrm>
              <a:off x="1156" y="1664"/>
              <a:ext cx="457" cy="681"/>
              <a:chOff x="1156" y="1570"/>
              <a:chExt cx="335" cy="681"/>
            </a:xfrm>
          </p:grpSpPr>
          <p:sp>
            <p:nvSpPr>
              <p:cNvPr id="641030" name="Rectangle 6"/>
              <p:cNvSpPr>
                <a:spLocks noChangeArrowheads="1"/>
              </p:cNvSpPr>
              <p:nvPr/>
            </p:nvSpPr>
            <p:spPr bwMode="auto">
              <a:xfrm>
                <a:off x="1156" y="1570"/>
                <a:ext cx="335" cy="361"/>
              </a:xfrm>
              <a:prstGeom prst="rect">
                <a:avLst/>
              </a:prstGeom>
              <a:noFill/>
              <a:ln w="38100">
                <a:solidFill>
                  <a:srgbClr val="0070C0"/>
                </a:solidFill>
                <a:miter lim="800000"/>
                <a:headEnd/>
                <a:tailEnd/>
              </a:ln>
              <a:effectLst/>
            </p:spPr>
            <p:txBody>
              <a:bodyPr wrap="none" anchor="ctr"/>
              <a:lstStyle/>
              <a:p>
                <a:endParaRPr lang="zh-CN" altLang="en-US"/>
              </a:p>
            </p:txBody>
          </p:sp>
          <p:sp>
            <p:nvSpPr>
              <p:cNvPr id="641031" name="Line 7"/>
              <p:cNvSpPr>
                <a:spLocks noChangeShapeType="1"/>
              </p:cNvSpPr>
              <p:nvPr/>
            </p:nvSpPr>
            <p:spPr bwMode="auto">
              <a:xfrm flipV="1">
                <a:off x="1338" y="1933"/>
                <a:ext cx="0" cy="318"/>
              </a:xfrm>
              <a:prstGeom prst="line">
                <a:avLst/>
              </a:prstGeom>
              <a:noFill/>
              <a:ln w="38100">
                <a:solidFill>
                  <a:srgbClr val="0070C0"/>
                </a:solidFill>
                <a:round/>
                <a:headEnd/>
                <a:tailEnd type="triangle" w="med" len="med"/>
              </a:ln>
              <a:effectLst/>
            </p:spPr>
            <p:txBody>
              <a:bodyPr/>
              <a:lstStyle/>
              <a:p>
                <a:endParaRPr lang="zh-CN" altLang="en-US"/>
              </a:p>
            </p:txBody>
          </p:sp>
        </p:grpSp>
        <p:sp>
          <p:nvSpPr>
            <p:cNvPr id="641032" name="Text Box 8"/>
            <p:cNvSpPr txBox="1">
              <a:spLocks noChangeArrowheads="1"/>
            </p:cNvSpPr>
            <p:nvPr/>
          </p:nvSpPr>
          <p:spPr bwMode="auto">
            <a:xfrm>
              <a:off x="340" y="2296"/>
              <a:ext cx="2411" cy="330"/>
            </a:xfrm>
            <a:prstGeom prst="rect">
              <a:avLst/>
            </a:prstGeom>
            <a:noFill/>
            <a:ln w="9525">
              <a:noFill/>
              <a:miter lim="800000"/>
              <a:headEnd/>
              <a:tailEnd/>
            </a:ln>
            <a:effectLst/>
          </p:spPr>
          <p:txBody>
            <a:bodyPr wrap="none">
              <a:spAutoFit/>
            </a:bodyPr>
            <a:lstStyle/>
            <a:p>
              <a:r>
                <a:rPr lang="zh-CN" altLang="en-US" sz="2800" dirty="0">
                  <a:solidFill>
                    <a:schemeClr val="tx1">
                      <a:lumMod val="65000"/>
                      <a:lumOff val="35000"/>
                    </a:schemeClr>
                  </a:solidFill>
                  <a:latin typeface="+mn-lt"/>
                  <a:ea typeface="+mn-ea"/>
                </a:rPr>
                <a:t>这表示使用 </a:t>
              </a:r>
              <a:r>
                <a:rPr lang="en-US" altLang="zh-CN" sz="2800" dirty="0">
                  <a:solidFill>
                    <a:schemeClr val="tx1">
                      <a:lumMod val="65000"/>
                      <a:lumOff val="35000"/>
                    </a:schemeClr>
                  </a:solidFill>
                  <a:latin typeface="+mn-lt"/>
                  <a:ea typeface="+mn-ea"/>
                </a:rPr>
                <a:t>HTTP </a:t>
              </a:r>
              <a:r>
                <a:rPr lang="zh-CN" altLang="en-US" sz="2800" dirty="0">
                  <a:solidFill>
                    <a:schemeClr val="tx1">
                      <a:lumMod val="65000"/>
                      <a:lumOff val="35000"/>
                    </a:schemeClr>
                  </a:solidFill>
                  <a:latin typeface="+mn-lt"/>
                  <a:ea typeface="+mn-ea"/>
                </a:rPr>
                <a:t>协议</a:t>
              </a:r>
            </a:p>
          </p:txBody>
        </p:sp>
      </p:grpSp>
      <p:sp>
        <p:nvSpPr>
          <p:cNvPr id="12" name="矩形 11"/>
          <p:cNvSpPr/>
          <p:nvPr/>
        </p:nvSpPr>
        <p:spPr>
          <a:xfrm flipV="1">
            <a:off x="-21506" y="5024837"/>
            <a:ext cx="12219855" cy="7636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13" name="矩形 12"/>
          <p:cNvSpPr/>
          <p:nvPr/>
        </p:nvSpPr>
        <p:spPr>
          <a:xfrm>
            <a:off x="689228" y="1825449"/>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4" name="矩形 13"/>
          <p:cNvSpPr/>
          <p:nvPr/>
        </p:nvSpPr>
        <p:spPr>
          <a:xfrm>
            <a:off x="1191" y="1622050"/>
            <a:ext cx="5075237" cy="5302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1028" name="Rectangle 4"/>
          <p:cNvSpPr>
            <a:spLocks noGrp="1" noChangeArrowheads="1"/>
          </p:cNvSpPr>
          <p:nvPr>
            <p:ph idx="1"/>
          </p:nvPr>
        </p:nvSpPr>
        <p:spPr/>
        <p:txBody>
          <a:bodyPr vert="horz" lIns="121917" tIns="60958" rIns="121917" bIns="60958" rtlCol="0">
            <a:normAutofit/>
          </a:bodyPr>
          <a:lstStyle/>
          <a:p>
            <a:endParaRPr lang="en-US" altLang="zh-CN" sz="2000" dirty="0" smtClean="0"/>
          </a:p>
          <a:p>
            <a:endParaRPr lang="zh-CN" altLang="en-US" sz="2000" dirty="0"/>
          </a:p>
          <a:p>
            <a:r>
              <a:rPr lang="zh-CN" altLang="en-US" sz="2000" dirty="0"/>
              <a:t>      </a:t>
            </a:r>
            <a:endParaRPr lang="en-US" altLang="zh-CN" sz="2000" dirty="0" smtClean="0"/>
          </a:p>
          <a:p>
            <a:pPr algn="ctr"/>
            <a:r>
              <a:rPr lang="zh-CN" altLang="en-US" sz="2800" dirty="0" smtClean="0">
                <a:solidFill>
                  <a:schemeClr val="bg1"/>
                </a:solidFill>
              </a:rPr>
              <a:t> </a:t>
            </a:r>
            <a:r>
              <a:rPr lang="en-US" altLang="zh-CN" sz="2800" dirty="0">
                <a:solidFill>
                  <a:schemeClr val="bg1"/>
                </a:solidFill>
              </a:rPr>
              <a:t>http://&lt;</a:t>
            </a:r>
            <a:r>
              <a:rPr lang="zh-CN" altLang="en-US" sz="2800" dirty="0">
                <a:solidFill>
                  <a:schemeClr val="bg1"/>
                </a:solidFill>
              </a:rPr>
              <a:t>主机</a:t>
            </a:r>
            <a:r>
              <a:rPr lang="en-US" altLang="zh-CN" sz="2800" dirty="0">
                <a:solidFill>
                  <a:schemeClr val="bg1"/>
                </a:solidFill>
              </a:rPr>
              <a:t>&gt;:&lt;</a:t>
            </a:r>
            <a:r>
              <a:rPr lang="zh-CN" altLang="en-US" sz="2800" dirty="0">
                <a:solidFill>
                  <a:schemeClr val="bg1"/>
                </a:solidFill>
              </a:rPr>
              <a:t>端口</a:t>
            </a:r>
            <a:r>
              <a:rPr lang="en-US" altLang="zh-CN" sz="2800" dirty="0">
                <a:solidFill>
                  <a:schemeClr val="bg1"/>
                </a:solidFill>
              </a:rPr>
              <a:t>&gt;/&lt;</a:t>
            </a:r>
            <a:r>
              <a:rPr lang="zh-CN" altLang="en-US" sz="2800" dirty="0">
                <a:solidFill>
                  <a:schemeClr val="bg1"/>
                </a:solidFill>
              </a:rPr>
              <a:t>路径</a:t>
            </a:r>
            <a:r>
              <a:rPr lang="en-US" altLang="zh-CN" sz="2800" dirty="0">
                <a:solidFill>
                  <a:schemeClr val="bg1"/>
                </a:solidFill>
              </a:rPr>
              <a:t>&gt; </a:t>
            </a:r>
          </a:p>
        </p:txBody>
      </p:sp>
      <p:sp>
        <p:nvSpPr>
          <p:cNvPr id="4" name="矩形 3"/>
          <p:cNvSpPr/>
          <p:nvPr/>
        </p:nvSpPr>
        <p:spPr>
          <a:xfrm>
            <a:off x="150906" y="1645681"/>
            <a:ext cx="4796142" cy="461665"/>
          </a:xfrm>
          <a:prstGeom prst="rect">
            <a:avLst/>
          </a:prstGeom>
        </p:spPr>
        <p:txBody>
          <a:bodyPr wrap="square">
            <a:spAutoFit/>
          </a:bodyPr>
          <a:lstStyle/>
          <a:p>
            <a:pPr algn="ctr"/>
            <a:r>
              <a:rPr lang="zh-CN" altLang="en-US" sz="2400" dirty="0">
                <a:latin typeface="+mn-lt"/>
                <a:ea typeface="+mn-ea"/>
              </a:rPr>
              <a:t>使用 </a:t>
            </a:r>
            <a:r>
              <a:rPr lang="en-US" altLang="zh-CN" sz="2400" dirty="0">
                <a:latin typeface="+mn-lt"/>
                <a:ea typeface="+mn-ea"/>
              </a:rPr>
              <a:t>HTTP </a:t>
            </a:r>
            <a:r>
              <a:rPr lang="zh-CN" altLang="en-US" sz="2400" dirty="0">
                <a:latin typeface="+mn-lt"/>
                <a:ea typeface="+mn-ea"/>
              </a:rPr>
              <a:t>的 </a:t>
            </a:r>
            <a:r>
              <a:rPr lang="en-US" altLang="zh-CN" sz="2400" dirty="0">
                <a:latin typeface="+mn-lt"/>
                <a:ea typeface="+mn-ea"/>
              </a:rPr>
              <a:t>URL </a:t>
            </a:r>
            <a:r>
              <a:rPr lang="zh-CN" altLang="en-US" sz="2400" dirty="0">
                <a:latin typeface="+mn-lt"/>
                <a:ea typeface="+mn-ea"/>
              </a:rPr>
              <a:t>的一般形式</a:t>
            </a:r>
            <a:endParaRPr lang="en-US" altLang="zh-CN" sz="2400" dirty="0">
              <a:latin typeface="+mn-lt"/>
              <a:ea typeface="+mn-ea"/>
            </a:endParaRPr>
          </a:p>
        </p:txBody>
      </p:sp>
      <p:sp>
        <p:nvSpPr>
          <p:cNvPr id="15" name="矩形 14"/>
          <p:cNvSpPr/>
          <p:nvPr/>
        </p:nvSpPr>
        <p:spPr>
          <a:xfrm>
            <a:off x="0" y="5234734"/>
            <a:ext cx="12192000" cy="16232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ChangeArrowheads="1"/>
          </p:cNvSpPr>
          <p:nvPr/>
        </p:nvSpPr>
        <p:spPr bwMode="auto">
          <a:xfrm>
            <a:off x="3192464" y="2793719"/>
            <a:ext cx="5832475" cy="792162"/>
          </a:xfrm>
          <a:prstGeom prst="rect">
            <a:avLst/>
          </a:prstGeom>
          <a:solidFill>
            <a:srgbClr val="92D050"/>
          </a:solidFill>
          <a:ln w="9525">
            <a:noFill/>
            <a:miter lim="800000"/>
            <a:headEnd/>
            <a:tailEnd/>
          </a:ln>
          <a:effectLst/>
        </p:spPr>
        <p:txBody>
          <a:bodyPr wrap="none" anchor="ctr"/>
          <a:lstStyle/>
          <a:p>
            <a:endParaRPr lang="zh-CN" altLang="en-US"/>
          </a:p>
        </p:txBody>
      </p:sp>
      <p:sp>
        <p:nvSpPr>
          <p:cNvPr id="22" name="矩形 21"/>
          <p:cNvSpPr/>
          <p:nvPr/>
        </p:nvSpPr>
        <p:spPr>
          <a:xfrm flipV="1">
            <a:off x="-21506" y="5024837"/>
            <a:ext cx="12219855" cy="7636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23" name="矩形 22"/>
          <p:cNvSpPr/>
          <p:nvPr/>
        </p:nvSpPr>
        <p:spPr>
          <a:xfrm>
            <a:off x="689228" y="1825449"/>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24" name="矩形 23"/>
          <p:cNvSpPr/>
          <p:nvPr/>
        </p:nvSpPr>
        <p:spPr>
          <a:xfrm>
            <a:off x="1191" y="1622050"/>
            <a:ext cx="5075237" cy="5302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150906" y="1645681"/>
            <a:ext cx="4796142" cy="461665"/>
          </a:xfrm>
          <a:prstGeom prst="rect">
            <a:avLst/>
          </a:prstGeom>
        </p:spPr>
        <p:txBody>
          <a:bodyPr wrap="square">
            <a:spAutoFit/>
          </a:bodyPr>
          <a:lstStyle/>
          <a:p>
            <a:pPr algn="ctr"/>
            <a:r>
              <a:rPr lang="zh-CN" altLang="en-US" sz="2400" dirty="0">
                <a:latin typeface="+mn-lt"/>
                <a:ea typeface="+mn-ea"/>
              </a:rPr>
              <a:t>使用 </a:t>
            </a:r>
            <a:r>
              <a:rPr lang="en-US" altLang="zh-CN" sz="2400" dirty="0">
                <a:latin typeface="+mn-lt"/>
                <a:ea typeface="+mn-ea"/>
              </a:rPr>
              <a:t>HTTP </a:t>
            </a:r>
            <a:r>
              <a:rPr lang="zh-CN" altLang="en-US" sz="2400" dirty="0">
                <a:latin typeface="+mn-lt"/>
                <a:ea typeface="+mn-ea"/>
              </a:rPr>
              <a:t>的 </a:t>
            </a:r>
            <a:r>
              <a:rPr lang="en-US" altLang="zh-CN" sz="2400" dirty="0">
                <a:latin typeface="+mn-lt"/>
                <a:ea typeface="+mn-ea"/>
              </a:rPr>
              <a:t>URL </a:t>
            </a:r>
            <a:r>
              <a:rPr lang="zh-CN" altLang="en-US" sz="2400" dirty="0">
                <a:latin typeface="+mn-lt"/>
                <a:ea typeface="+mn-ea"/>
              </a:rPr>
              <a:t>的一般形式</a:t>
            </a:r>
            <a:endParaRPr lang="en-US" altLang="zh-CN" sz="2400" dirty="0">
              <a:latin typeface="+mn-lt"/>
              <a:ea typeface="+mn-ea"/>
            </a:endParaRPr>
          </a:p>
        </p:txBody>
      </p:sp>
      <p:sp>
        <p:nvSpPr>
          <p:cNvPr id="26" name="矩形 25"/>
          <p:cNvSpPr/>
          <p:nvPr/>
        </p:nvSpPr>
        <p:spPr>
          <a:xfrm>
            <a:off x="0" y="5234734"/>
            <a:ext cx="12192000" cy="16232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2051" name="Rectangle 3"/>
          <p:cNvSpPr>
            <a:spLocks noGrp="1" noChangeArrowheads="1"/>
          </p:cNvSpPr>
          <p:nvPr>
            <p:ph type="title"/>
          </p:nvPr>
        </p:nvSpPr>
        <p:spPr/>
        <p:txBody>
          <a:bodyPr vert="horz" lIns="121917" tIns="60958" rIns="121917" bIns="60958" rtlCol="0">
            <a:normAutofit fontScale="90000"/>
          </a:bodyPr>
          <a:lstStyle/>
          <a:p>
            <a:pPr>
              <a:lnSpc>
                <a:spcPct val="150000"/>
              </a:lnSpc>
              <a:spcBef>
                <a:spcPct val="20000"/>
              </a:spcBef>
              <a:buSzPct val="80000"/>
              <a:buFont typeface="Wingdings" pitchFamily="2" charset="2"/>
            </a:pPr>
            <a:r>
              <a:rPr lang="en-US" altLang="zh-CN" dirty="0">
                <a:latin typeface="+mn-lt"/>
                <a:ea typeface="+mn-ea"/>
                <a:cs typeface="+mn-cs"/>
              </a:rPr>
              <a:t>2.  </a:t>
            </a:r>
            <a:r>
              <a:rPr lang="zh-CN" altLang="en-US" dirty="0">
                <a:latin typeface="+mn-lt"/>
                <a:ea typeface="+mn-ea"/>
                <a:cs typeface="+mn-cs"/>
              </a:rPr>
              <a:t>使用 </a:t>
            </a:r>
            <a:r>
              <a:rPr lang="en-US" altLang="zh-CN" dirty="0">
                <a:latin typeface="+mn-lt"/>
                <a:ea typeface="+mn-ea"/>
                <a:cs typeface="+mn-cs"/>
              </a:rPr>
              <a:t>HTTP </a:t>
            </a:r>
            <a:r>
              <a:rPr lang="zh-CN" altLang="en-US" dirty="0">
                <a:latin typeface="+mn-lt"/>
                <a:ea typeface="+mn-ea"/>
                <a:cs typeface="+mn-cs"/>
              </a:rPr>
              <a:t>的 </a:t>
            </a:r>
            <a:r>
              <a:rPr lang="en-US" altLang="zh-CN" dirty="0">
                <a:latin typeface="+mn-lt"/>
                <a:ea typeface="+mn-ea"/>
                <a:cs typeface="+mn-cs"/>
              </a:rPr>
              <a:t>URL</a:t>
            </a:r>
          </a:p>
        </p:txBody>
      </p:sp>
      <p:sp>
        <p:nvSpPr>
          <p:cNvPr id="10"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42057" name="Text Box 9"/>
          <p:cNvSpPr txBox="1">
            <a:spLocks noChangeArrowheads="1"/>
          </p:cNvSpPr>
          <p:nvPr/>
        </p:nvSpPr>
        <p:spPr bwMode="auto">
          <a:xfrm>
            <a:off x="2426767" y="3913892"/>
            <a:ext cx="4852610" cy="523220"/>
          </a:xfrm>
          <a:prstGeom prst="rect">
            <a:avLst/>
          </a:prstGeom>
          <a:noFill/>
          <a:ln w="9525">
            <a:noFill/>
            <a:miter lim="800000"/>
            <a:headEnd/>
            <a:tailEnd/>
          </a:ln>
          <a:effectLst/>
        </p:spPr>
        <p:txBody>
          <a:bodyPr wrap="none">
            <a:spAutoFit/>
          </a:bodyPr>
          <a:lstStyle/>
          <a:p>
            <a:r>
              <a:rPr lang="zh-CN" altLang="en-US" sz="2800" dirty="0">
                <a:solidFill>
                  <a:schemeClr val="tx1">
                    <a:lumMod val="65000"/>
                    <a:lumOff val="35000"/>
                  </a:schemeClr>
                </a:solidFill>
                <a:latin typeface="+mn-ea"/>
                <a:ea typeface="+mn-ea"/>
              </a:rPr>
              <a:t>冒号和两个斜线是规定的格式</a:t>
            </a:r>
          </a:p>
        </p:txBody>
      </p:sp>
      <p:sp>
        <p:nvSpPr>
          <p:cNvPr id="27" name="Rectangle 4"/>
          <p:cNvSpPr>
            <a:spLocks noGrp="1" noChangeArrowheads="1"/>
          </p:cNvSpPr>
          <p:nvPr>
            <p:ph idx="1"/>
          </p:nvPr>
        </p:nvSpPr>
        <p:spPr>
          <a:xfrm>
            <a:off x="609919" y="1143530"/>
            <a:ext cx="10978515" cy="5028036"/>
          </a:xfrm>
        </p:spPr>
        <p:txBody>
          <a:bodyPr vert="horz" lIns="121917" tIns="60958" rIns="121917" bIns="60958" rtlCol="0">
            <a:normAutofit/>
          </a:bodyPr>
          <a:lstStyle/>
          <a:p>
            <a:endParaRPr lang="en-US" altLang="zh-CN" sz="2000" dirty="0" smtClean="0"/>
          </a:p>
          <a:p>
            <a:endParaRPr lang="zh-CN" altLang="en-US" sz="2000" dirty="0"/>
          </a:p>
          <a:p>
            <a:r>
              <a:rPr lang="zh-CN" altLang="en-US" sz="2000" dirty="0"/>
              <a:t>      </a:t>
            </a:r>
            <a:endParaRPr lang="en-US" altLang="zh-CN" sz="2000" dirty="0" smtClean="0"/>
          </a:p>
          <a:p>
            <a:pPr algn="ctr"/>
            <a:r>
              <a:rPr lang="zh-CN" altLang="en-US" sz="2800" dirty="0" smtClean="0">
                <a:solidFill>
                  <a:schemeClr val="bg1"/>
                </a:solidFill>
              </a:rPr>
              <a:t> </a:t>
            </a:r>
            <a:r>
              <a:rPr lang="en-US" altLang="zh-CN" sz="2800" dirty="0">
                <a:solidFill>
                  <a:schemeClr val="bg1"/>
                </a:solidFill>
              </a:rPr>
              <a:t>http://&lt;</a:t>
            </a:r>
            <a:r>
              <a:rPr lang="zh-CN" altLang="en-US" sz="2800" dirty="0">
                <a:solidFill>
                  <a:schemeClr val="bg1"/>
                </a:solidFill>
              </a:rPr>
              <a:t>主机</a:t>
            </a:r>
            <a:r>
              <a:rPr lang="en-US" altLang="zh-CN" sz="2800" dirty="0">
                <a:solidFill>
                  <a:schemeClr val="bg1"/>
                </a:solidFill>
              </a:rPr>
              <a:t>&gt;:&lt;</a:t>
            </a:r>
            <a:r>
              <a:rPr lang="zh-CN" altLang="en-US" sz="2800" dirty="0">
                <a:solidFill>
                  <a:schemeClr val="bg1"/>
                </a:solidFill>
              </a:rPr>
              <a:t>端口</a:t>
            </a:r>
            <a:r>
              <a:rPr lang="en-US" altLang="zh-CN" sz="2800" dirty="0">
                <a:solidFill>
                  <a:schemeClr val="bg1"/>
                </a:solidFill>
              </a:rPr>
              <a:t>&gt;/&lt;</a:t>
            </a:r>
            <a:r>
              <a:rPr lang="zh-CN" altLang="en-US" sz="2800" dirty="0">
                <a:solidFill>
                  <a:schemeClr val="bg1"/>
                </a:solidFill>
              </a:rPr>
              <a:t>路径</a:t>
            </a:r>
            <a:r>
              <a:rPr lang="en-US" altLang="zh-CN" sz="2800" dirty="0">
                <a:solidFill>
                  <a:schemeClr val="bg1"/>
                </a:solidFill>
              </a:rPr>
              <a:t>&gt; </a:t>
            </a:r>
          </a:p>
        </p:txBody>
      </p:sp>
      <p:grpSp>
        <p:nvGrpSpPr>
          <p:cNvPr id="2" name="Group 6"/>
          <p:cNvGrpSpPr>
            <a:grpSpLocks/>
          </p:cNvGrpSpPr>
          <p:nvPr/>
        </p:nvGrpSpPr>
        <p:grpSpPr bwMode="auto">
          <a:xfrm>
            <a:off x="4509566" y="2931229"/>
            <a:ext cx="373062" cy="1081088"/>
            <a:chOff x="1156" y="1570"/>
            <a:chExt cx="335" cy="681"/>
          </a:xfrm>
        </p:grpSpPr>
        <p:sp>
          <p:nvSpPr>
            <p:cNvPr id="642055" name="Rectangle 7"/>
            <p:cNvSpPr>
              <a:spLocks noChangeArrowheads="1"/>
            </p:cNvSpPr>
            <p:nvPr/>
          </p:nvSpPr>
          <p:spPr bwMode="auto">
            <a:xfrm>
              <a:off x="1156" y="1570"/>
              <a:ext cx="335" cy="361"/>
            </a:xfrm>
            <a:prstGeom prst="rect">
              <a:avLst/>
            </a:prstGeom>
            <a:noFill/>
            <a:ln w="38100">
              <a:solidFill>
                <a:srgbClr val="0070C0"/>
              </a:solidFill>
              <a:miter lim="800000"/>
              <a:headEnd/>
              <a:tailEnd/>
            </a:ln>
            <a:effectLst/>
          </p:spPr>
          <p:txBody>
            <a:bodyPr wrap="none" anchor="ctr"/>
            <a:lstStyle/>
            <a:p>
              <a:endParaRPr lang="zh-CN" altLang="en-US"/>
            </a:p>
          </p:txBody>
        </p:sp>
        <p:sp>
          <p:nvSpPr>
            <p:cNvPr id="642056" name="Line 8"/>
            <p:cNvSpPr>
              <a:spLocks noChangeShapeType="1"/>
            </p:cNvSpPr>
            <p:nvPr/>
          </p:nvSpPr>
          <p:spPr bwMode="auto">
            <a:xfrm flipV="1">
              <a:off x="1338" y="1933"/>
              <a:ext cx="0" cy="318"/>
            </a:xfrm>
            <a:prstGeom prst="line">
              <a:avLst/>
            </a:prstGeom>
            <a:noFill/>
            <a:ln w="38100">
              <a:solidFill>
                <a:srgbClr val="0070C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type="title"/>
          </p:nvPr>
        </p:nvSpPr>
        <p:spPr/>
        <p:txBody>
          <a:bodyPr vert="horz" lIns="121917" tIns="60958" rIns="121917" bIns="60958" rtlCol="0">
            <a:normAutofit fontScale="90000"/>
          </a:bodyPr>
          <a:lstStyle/>
          <a:p>
            <a:pPr>
              <a:lnSpc>
                <a:spcPct val="150000"/>
              </a:lnSpc>
              <a:spcBef>
                <a:spcPct val="20000"/>
              </a:spcBef>
              <a:buSzPct val="80000"/>
              <a:buFont typeface="Wingdings" pitchFamily="2" charset="2"/>
            </a:pPr>
            <a:r>
              <a:rPr lang="en-US" altLang="zh-CN" dirty="0">
                <a:latin typeface="+mn-lt"/>
                <a:ea typeface="+mn-ea"/>
                <a:cs typeface="+mn-cs"/>
              </a:rPr>
              <a:t>2.  </a:t>
            </a:r>
            <a:r>
              <a:rPr lang="zh-CN" altLang="en-US" dirty="0">
                <a:latin typeface="+mn-lt"/>
                <a:ea typeface="+mn-ea"/>
                <a:cs typeface="+mn-cs"/>
              </a:rPr>
              <a:t>使用 </a:t>
            </a:r>
            <a:r>
              <a:rPr lang="en-US" altLang="zh-CN" dirty="0">
                <a:latin typeface="+mn-lt"/>
                <a:ea typeface="+mn-ea"/>
                <a:cs typeface="+mn-cs"/>
              </a:rPr>
              <a:t>HTTP </a:t>
            </a:r>
            <a:r>
              <a:rPr lang="zh-CN" altLang="en-US" dirty="0">
                <a:latin typeface="+mn-lt"/>
                <a:ea typeface="+mn-ea"/>
                <a:cs typeface="+mn-cs"/>
              </a:rPr>
              <a:t>的 </a:t>
            </a:r>
            <a:r>
              <a:rPr lang="en-US" altLang="zh-CN" dirty="0">
                <a:latin typeface="+mn-lt"/>
                <a:ea typeface="+mn-ea"/>
                <a:cs typeface="+mn-cs"/>
              </a:rPr>
              <a:t>URL</a:t>
            </a:r>
          </a:p>
        </p:txBody>
      </p:sp>
      <p:sp>
        <p:nvSpPr>
          <p:cNvPr id="10"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 name="Group 5"/>
          <p:cNvGrpSpPr>
            <a:grpSpLocks/>
          </p:cNvGrpSpPr>
          <p:nvPr/>
        </p:nvGrpSpPr>
        <p:grpSpPr bwMode="auto">
          <a:xfrm>
            <a:off x="4794597" y="2931229"/>
            <a:ext cx="1165225" cy="1081088"/>
            <a:chOff x="1156" y="1570"/>
            <a:chExt cx="335" cy="681"/>
          </a:xfrm>
        </p:grpSpPr>
        <p:sp>
          <p:nvSpPr>
            <p:cNvPr id="643078" name="Rectangle 6"/>
            <p:cNvSpPr>
              <a:spLocks noChangeArrowheads="1"/>
            </p:cNvSpPr>
            <p:nvPr/>
          </p:nvSpPr>
          <p:spPr bwMode="auto">
            <a:xfrm>
              <a:off x="1156" y="1570"/>
              <a:ext cx="335" cy="361"/>
            </a:xfrm>
            <a:prstGeom prst="rect">
              <a:avLst/>
            </a:prstGeom>
            <a:noFill/>
            <a:ln w="38100">
              <a:solidFill>
                <a:srgbClr val="0070C0"/>
              </a:solidFill>
              <a:miter lim="800000"/>
              <a:headEnd/>
              <a:tailEnd/>
            </a:ln>
            <a:effectLst/>
          </p:spPr>
          <p:txBody>
            <a:bodyPr wrap="none" anchor="ctr"/>
            <a:lstStyle/>
            <a:p>
              <a:endParaRPr lang="zh-CN" altLang="en-US"/>
            </a:p>
          </p:txBody>
        </p:sp>
        <p:sp>
          <p:nvSpPr>
            <p:cNvPr id="643079" name="Line 7"/>
            <p:cNvSpPr>
              <a:spLocks noChangeShapeType="1"/>
            </p:cNvSpPr>
            <p:nvPr/>
          </p:nvSpPr>
          <p:spPr bwMode="auto">
            <a:xfrm flipV="1">
              <a:off x="1338" y="1933"/>
              <a:ext cx="0" cy="318"/>
            </a:xfrm>
            <a:prstGeom prst="line">
              <a:avLst/>
            </a:prstGeom>
            <a:noFill/>
            <a:ln w="38100">
              <a:solidFill>
                <a:srgbClr val="0070C0"/>
              </a:solidFill>
              <a:round/>
              <a:headEnd/>
              <a:tailEnd type="triangle" w="med" len="med"/>
            </a:ln>
            <a:effectLst/>
          </p:spPr>
          <p:txBody>
            <a:bodyPr/>
            <a:lstStyle/>
            <a:p>
              <a:endParaRPr lang="zh-CN" altLang="en-US"/>
            </a:p>
          </p:txBody>
        </p:sp>
      </p:grpSp>
      <p:sp>
        <p:nvSpPr>
          <p:cNvPr id="643080" name="Text Box 8"/>
          <p:cNvSpPr txBox="1">
            <a:spLocks noChangeArrowheads="1"/>
          </p:cNvSpPr>
          <p:nvPr/>
        </p:nvSpPr>
        <p:spPr bwMode="auto">
          <a:xfrm>
            <a:off x="3938935" y="3913892"/>
            <a:ext cx="3057247" cy="523220"/>
          </a:xfrm>
          <a:prstGeom prst="rect">
            <a:avLst/>
          </a:prstGeom>
          <a:noFill/>
          <a:ln w="9525">
            <a:noFill/>
            <a:miter lim="800000"/>
            <a:headEnd/>
            <a:tailEnd/>
          </a:ln>
          <a:effectLst/>
        </p:spPr>
        <p:txBody>
          <a:bodyPr wrap="none">
            <a:spAutoFit/>
          </a:bodyPr>
          <a:lstStyle/>
          <a:p>
            <a:r>
              <a:rPr lang="zh-CN" altLang="en-US" sz="2800" dirty="0">
                <a:solidFill>
                  <a:schemeClr val="tx1">
                    <a:lumMod val="65000"/>
                    <a:lumOff val="35000"/>
                  </a:schemeClr>
                </a:solidFill>
                <a:latin typeface="+mn-ea"/>
                <a:ea typeface="+mn-ea"/>
              </a:rPr>
              <a:t>这里写主机的域名</a:t>
            </a:r>
          </a:p>
        </p:txBody>
      </p:sp>
      <p:sp>
        <p:nvSpPr>
          <p:cNvPr id="27" name="Rectangle 2"/>
          <p:cNvSpPr>
            <a:spLocks noChangeArrowheads="1"/>
          </p:cNvSpPr>
          <p:nvPr/>
        </p:nvSpPr>
        <p:spPr bwMode="auto">
          <a:xfrm>
            <a:off x="3192464" y="2793719"/>
            <a:ext cx="5832475" cy="792162"/>
          </a:xfrm>
          <a:prstGeom prst="rect">
            <a:avLst/>
          </a:prstGeom>
          <a:solidFill>
            <a:srgbClr val="92D050"/>
          </a:solidFill>
          <a:ln w="9525">
            <a:noFill/>
            <a:miter lim="800000"/>
            <a:headEnd/>
            <a:tailEnd/>
          </a:ln>
          <a:effectLst/>
        </p:spPr>
        <p:txBody>
          <a:bodyPr wrap="none" anchor="ctr"/>
          <a:lstStyle/>
          <a:p>
            <a:endParaRPr lang="zh-CN" altLang="en-US"/>
          </a:p>
        </p:txBody>
      </p:sp>
      <p:sp>
        <p:nvSpPr>
          <p:cNvPr id="28" name="矩形 27"/>
          <p:cNvSpPr/>
          <p:nvPr/>
        </p:nvSpPr>
        <p:spPr>
          <a:xfrm flipV="1">
            <a:off x="-21506" y="5024837"/>
            <a:ext cx="12219855" cy="7636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29" name="矩形 28"/>
          <p:cNvSpPr/>
          <p:nvPr/>
        </p:nvSpPr>
        <p:spPr>
          <a:xfrm>
            <a:off x="689228" y="1825449"/>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30" name="矩形 29"/>
          <p:cNvSpPr/>
          <p:nvPr/>
        </p:nvSpPr>
        <p:spPr>
          <a:xfrm>
            <a:off x="1191" y="1622050"/>
            <a:ext cx="5075237" cy="5302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矩形 30"/>
          <p:cNvSpPr/>
          <p:nvPr/>
        </p:nvSpPr>
        <p:spPr>
          <a:xfrm>
            <a:off x="150906" y="1645681"/>
            <a:ext cx="4796142" cy="461665"/>
          </a:xfrm>
          <a:prstGeom prst="rect">
            <a:avLst/>
          </a:prstGeom>
        </p:spPr>
        <p:txBody>
          <a:bodyPr wrap="square">
            <a:spAutoFit/>
          </a:bodyPr>
          <a:lstStyle/>
          <a:p>
            <a:pPr algn="ctr"/>
            <a:r>
              <a:rPr lang="zh-CN" altLang="en-US" sz="2400" dirty="0">
                <a:latin typeface="+mn-lt"/>
                <a:ea typeface="+mn-ea"/>
              </a:rPr>
              <a:t>使用 </a:t>
            </a:r>
            <a:r>
              <a:rPr lang="en-US" altLang="zh-CN" sz="2400" dirty="0">
                <a:latin typeface="+mn-lt"/>
                <a:ea typeface="+mn-ea"/>
              </a:rPr>
              <a:t>HTTP </a:t>
            </a:r>
            <a:r>
              <a:rPr lang="zh-CN" altLang="en-US" sz="2400" dirty="0">
                <a:latin typeface="+mn-lt"/>
                <a:ea typeface="+mn-ea"/>
              </a:rPr>
              <a:t>的 </a:t>
            </a:r>
            <a:r>
              <a:rPr lang="en-US" altLang="zh-CN" sz="2400" dirty="0">
                <a:latin typeface="+mn-lt"/>
                <a:ea typeface="+mn-ea"/>
              </a:rPr>
              <a:t>URL </a:t>
            </a:r>
            <a:r>
              <a:rPr lang="zh-CN" altLang="en-US" sz="2400" dirty="0">
                <a:latin typeface="+mn-lt"/>
                <a:ea typeface="+mn-ea"/>
              </a:rPr>
              <a:t>的一般形式</a:t>
            </a:r>
            <a:endParaRPr lang="en-US" altLang="zh-CN" sz="2400" dirty="0">
              <a:latin typeface="+mn-lt"/>
              <a:ea typeface="+mn-ea"/>
            </a:endParaRPr>
          </a:p>
        </p:txBody>
      </p:sp>
      <p:sp>
        <p:nvSpPr>
          <p:cNvPr id="32" name="矩形 31"/>
          <p:cNvSpPr/>
          <p:nvPr/>
        </p:nvSpPr>
        <p:spPr>
          <a:xfrm>
            <a:off x="0" y="5234734"/>
            <a:ext cx="12192000" cy="16232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4"/>
          <p:cNvSpPr>
            <a:spLocks noGrp="1" noChangeArrowheads="1"/>
          </p:cNvSpPr>
          <p:nvPr>
            <p:ph idx="1"/>
          </p:nvPr>
        </p:nvSpPr>
        <p:spPr>
          <a:xfrm>
            <a:off x="609919" y="1143530"/>
            <a:ext cx="10978515" cy="5028036"/>
          </a:xfrm>
        </p:spPr>
        <p:txBody>
          <a:bodyPr vert="horz" lIns="121917" tIns="60958" rIns="121917" bIns="60958" rtlCol="0">
            <a:normAutofit/>
          </a:bodyPr>
          <a:lstStyle/>
          <a:p>
            <a:endParaRPr lang="en-US" altLang="zh-CN" sz="2000" dirty="0" smtClean="0"/>
          </a:p>
          <a:p>
            <a:endParaRPr lang="zh-CN" altLang="en-US" sz="2000" dirty="0"/>
          </a:p>
          <a:p>
            <a:r>
              <a:rPr lang="zh-CN" altLang="en-US" sz="2000" dirty="0"/>
              <a:t>      </a:t>
            </a:r>
            <a:endParaRPr lang="en-US" altLang="zh-CN" sz="2000" dirty="0" smtClean="0"/>
          </a:p>
          <a:p>
            <a:pPr algn="ctr"/>
            <a:r>
              <a:rPr lang="zh-CN" altLang="en-US" sz="2800" dirty="0" smtClean="0">
                <a:solidFill>
                  <a:schemeClr val="bg1"/>
                </a:solidFill>
              </a:rPr>
              <a:t> </a:t>
            </a:r>
            <a:r>
              <a:rPr lang="en-US" altLang="zh-CN" sz="2800" dirty="0">
                <a:solidFill>
                  <a:schemeClr val="bg1"/>
                </a:solidFill>
              </a:rPr>
              <a:t>http://&lt;</a:t>
            </a:r>
            <a:r>
              <a:rPr lang="zh-CN" altLang="en-US" sz="2800" dirty="0">
                <a:solidFill>
                  <a:schemeClr val="bg1"/>
                </a:solidFill>
              </a:rPr>
              <a:t>主机</a:t>
            </a:r>
            <a:r>
              <a:rPr lang="en-US" altLang="zh-CN" sz="2800" dirty="0">
                <a:solidFill>
                  <a:schemeClr val="bg1"/>
                </a:solidFill>
              </a:rPr>
              <a:t>&gt;:&lt;</a:t>
            </a:r>
            <a:r>
              <a:rPr lang="zh-CN" altLang="en-US" sz="2800" dirty="0">
                <a:solidFill>
                  <a:schemeClr val="bg1"/>
                </a:solidFill>
              </a:rPr>
              <a:t>端口</a:t>
            </a:r>
            <a:r>
              <a:rPr lang="en-US" altLang="zh-CN" sz="2800" dirty="0">
                <a:solidFill>
                  <a:schemeClr val="bg1"/>
                </a:solidFill>
              </a:rPr>
              <a:t>&gt;/&lt;</a:t>
            </a:r>
            <a:r>
              <a:rPr lang="zh-CN" altLang="en-US" sz="2800" dirty="0">
                <a:solidFill>
                  <a:schemeClr val="bg1"/>
                </a:solidFill>
              </a:rPr>
              <a:t>路径</a:t>
            </a:r>
            <a:r>
              <a:rPr lang="en-US" altLang="zh-CN" sz="2800" dirty="0">
                <a:solidFill>
                  <a:schemeClr val="bg1"/>
                </a:solidFill>
              </a:rPr>
              <a:t>&gt;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3192464" y="2793719"/>
            <a:ext cx="5832475" cy="792162"/>
          </a:xfrm>
          <a:prstGeom prst="rect">
            <a:avLst/>
          </a:prstGeom>
          <a:solidFill>
            <a:srgbClr val="92D050"/>
          </a:solidFill>
          <a:ln w="9525">
            <a:noFill/>
            <a:miter lim="800000"/>
            <a:headEnd/>
            <a:tailEnd/>
          </a:ln>
          <a:effectLst/>
        </p:spPr>
        <p:txBody>
          <a:bodyPr wrap="none" anchor="ctr"/>
          <a:lstStyle/>
          <a:p>
            <a:endParaRPr lang="zh-CN" altLang="en-US"/>
          </a:p>
        </p:txBody>
      </p:sp>
      <p:sp>
        <p:nvSpPr>
          <p:cNvPr id="16" name="矩形 15"/>
          <p:cNvSpPr/>
          <p:nvPr/>
        </p:nvSpPr>
        <p:spPr>
          <a:xfrm flipV="1">
            <a:off x="-21506" y="5024837"/>
            <a:ext cx="12219855" cy="7636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17" name="矩形 16"/>
          <p:cNvSpPr/>
          <p:nvPr/>
        </p:nvSpPr>
        <p:spPr>
          <a:xfrm>
            <a:off x="689228" y="1825449"/>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8" name="矩形 17"/>
          <p:cNvSpPr/>
          <p:nvPr/>
        </p:nvSpPr>
        <p:spPr>
          <a:xfrm>
            <a:off x="1191" y="1622050"/>
            <a:ext cx="5075237" cy="5302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150906" y="1645681"/>
            <a:ext cx="4796142" cy="461665"/>
          </a:xfrm>
          <a:prstGeom prst="rect">
            <a:avLst/>
          </a:prstGeom>
        </p:spPr>
        <p:txBody>
          <a:bodyPr wrap="square">
            <a:spAutoFit/>
          </a:bodyPr>
          <a:lstStyle/>
          <a:p>
            <a:pPr algn="ctr"/>
            <a:r>
              <a:rPr lang="zh-CN" altLang="en-US" sz="2400" dirty="0">
                <a:latin typeface="+mn-lt"/>
                <a:ea typeface="+mn-ea"/>
              </a:rPr>
              <a:t>使用 </a:t>
            </a:r>
            <a:r>
              <a:rPr lang="en-US" altLang="zh-CN" sz="2400" dirty="0">
                <a:latin typeface="+mn-lt"/>
                <a:ea typeface="+mn-ea"/>
              </a:rPr>
              <a:t>HTTP </a:t>
            </a:r>
            <a:r>
              <a:rPr lang="zh-CN" altLang="en-US" sz="2400" dirty="0">
                <a:latin typeface="+mn-lt"/>
                <a:ea typeface="+mn-ea"/>
              </a:rPr>
              <a:t>的 </a:t>
            </a:r>
            <a:r>
              <a:rPr lang="en-US" altLang="zh-CN" sz="2400" dirty="0">
                <a:latin typeface="+mn-lt"/>
                <a:ea typeface="+mn-ea"/>
              </a:rPr>
              <a:t>URL </a:t>
            </a:r>
            <a:r>
              <a:rPr lang="zh-CN" altLang="en-US" sz="2400" dirty="0">
                <a:latin typeface="+mn-lt"/>
                <a:ea typeface="+mn-ea"/>
              </a:rPr>
              <a:t>的一般形式</a:t>
            </a:r>
            <a:endParaRPr lang="en-US" altLang="zh-CN" sz="2400" dirty="0">
              <a:latin typeface="+mn-lt"/>
              <a:ea typeface="+mn-ea"/>
            </a:endParaRPr>
          </a:p>
        </p:txBody>
      </p:sp>
      <p:sp>
        <p:nvSpPr>
          <p:cNvPr id="20" name="矩形 19"/>
          <p:cNvSpPr/>
          <p:nvPr/>
        </p:nvSpPr>
        <p:spPr>
          <a:xfrm>
            <a:off x="0" y="5234734"/>
            <a:ext cx="12192000" cy="16232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4"/>
          <p:cNvSpPr>
            <a:spLocks noGrp="1" noChangeArrowheads="1"/>
          </p:cNvSpPr>
          <p:nvPr>
            <p:ph idx="1"/>
          </p:nvPr>
        </p:nvSpPr>
        <p:spPr>
          <a:xfrm>
            <a:off x="609919" y="1143530"/>
            <a:ext cx="10978515" cy="5028036"/>
          </a:xfrm>
        </p:spPr>
        <p:txBody>
          <a:bodyPr vert="horz" lIns="121917" tIns="60958" rIns="121917" bIns="60958" rtlCol="0">
            <a:normAutofit/>
          </a:bodyPr>
          <a:lstStyle/>
          <a:p>
            <a:endParaRPr lang="en-US" altLang="zh-CN" sz="2000" dirty="0" smtClean="0"/>
          </a:p>
          <a:p>
            <a:endParaRPr lang="zh-CN" altLang="en-US" sz="2000" dirty="0"/>
          </a:p>
          <a:p>
            <a:r>
              <a:rPr lang="zh-CN" altLang="en-US" sz="2000" dirty="0"/>
              <a:t>      </a:t>
            </a:r>
            <a:endParaRPr lang="en-US" altLang="zh-CN" sz="2000" dirty="0" smtClean="0"/>
          </a:p>
          <a:p>
            <a:pPr algn="ctr"/>
            <a:r>
              <a:rPr lang="zh-CN" altLang="en-US" sz="2800" dirty="0" smtClean="0">
                <a:solidFill>
                  <a:schemeClr val="bg1"/>
                </a:solidFill>
              </a:rPr>
              <a:t> </a:t>
            </a:r>
            <a:r>
              <a:rPr lang="en-US" altLang="zh-CN" sz="2800" dirty="0">
                <a:solidFill>
                  <a:schemeClr val="bg1"/>
                </a:solidFill>
              </a:rPr>
              <a:t>http://&lt;</a:t>
            </a:r>
            <a:r>
              <a:rPr lang="zh-CN" altLang="en-US" sz="2800" dirty="0">
                <a:solidFill>
                  <a:schemeClr val="bg1"/>
                </a:solidFill>
              </a:rPr>
              <a:t>主机</a:t>
            </a:r>
            <a:r>
              <a:rPr lang="en-US" altLang="zh-CN" sz="2800" dirty="0">
                <a:solidFill>
                  <a:schemeClr val="bg1"/>
                </a:solidFill>
              </a:rPr>
              <a:t>&gt;:&lt;</a:t>
            </a:r>
            <a:r>
              <a:rPr lang="zh-CN" altLang="en-US" sz="2800" dirty="0">
                <a:solidFill>
                  <a:schemeClr val="bg1"/>
                </a:solidFill>
              </a:rPr>
              <a:t>端口</a:t>
            </a:r>
            <a:r>
              <a:rPr lang="en-US" altLang="zh-CN" sz="2800" dirty="0">
                <a:solidFill>
                  <a:schemeClr val="bg1"/>
                </a:solidFill>
              </a:rPr>
              <a:t>&gt;/&lt;</a:t>
            </a:r>
            <a:r>
              <a:rPr lang="zh-CN" altLang="en-US" sz="2800" dirty="0">
                <a:solidFill>
                  <a:schemeClr val="bg1"/>
                </a:solidFill>
              </a:rPr>
              <a:t>路径</a:t>
            </a:r>
            <a:r>
              <a:rPr lang="en-US" altLang="zh-CN" sz="2800" dirty="0">
                <a:solidFill>
                  <a:schemeClr val="bg1"/>
                </a:solidFill>
              </a:rPr>
              <a:t>&gt; </a:t>
            </a:r>
          </a:p>
        </p:txBody>
      </p:sp>
      <p:sp>
        <p:nvSpPr>
          <p:cNvPr id="644099" name="Rectangle 3"/>
          <p:cNvSpPr>
            <a:spLocks noGrp="1" noChangeArrowheads="1"/>
          </p:cNvSpPr>
          <p:nvPr>
            <p:ph type="title"/>
          </p:nvPr>
        </p:nvSpPr>
        <p:spPr/>
        <p:txBody>
          <a:bodyPr vert="horz" lIns="121917" tIns="60958" rIns="121917" bIns="60958" rtlCol="0">
            <a:normAutofit fontScale="90000"/>
          </a:bodyPr>
          <a:lstStyle/>
          <a:p>
            <a:pPr>
              <a:lnSpc>
                <a:spcPct val="150000"/>
              </a:lnSpc>
              <a:spcBef>
                <a:spcPct val="20000"/>
              </a:spcBef>
              <a:buSzPct val="80000"/>
              <a:buFont typeface="Wingdings" pitchFamily="2" charset="2"/>
            </a:pPr>
            <a:r>
              <a:rPr lang="en-US" altLang="zh-CN" dirty="0">
                <a:latin typeface="+mn-lt"/>
                <a:ea typeface="+mn-ea"/>
                <a:cs typeface="+mn-cs"/>
              </a:rPr>
              <a:t>2.  </a:t>
            </a:r>
            <a:r>
              <a:rPr lang="zh-CN" altLang="en-US" dirty="0">
                <a:latin typeface="+mn-lt"/>
                <a:ea typeface="+mn-ea"/>
                <a:cs typeface="+mn-cs"/>
              </a:rPr>
              <a:t>使用 </a:t>
            </a:r>
            <a:r>
              <a:rPr lang="en-US" altLang="zh-CN" dirty="0">
                <a:latin typeface="+mn-lt"/>
                <a:ea typeface="+mn-ea"/>
                <a:cs typeface="+mn-cs"/>
              </a:rPr>
              <a:t>HTTP </a:t>
            </a:r>
            <a:r>
              <a:rPr lang="zh-CN" altLang="en-US" dirty="0">
                <a:latin typeface="+mn-lt"/>
                <a:ea typeface="+mn-ea"/>
                <a:cs typeface="+mn-cs"/>
              </a:rPr>
              <a:t>的 </a:t>
            </a:r>
            <a:r>
              <a:rPr lang="en-US" altLang="zh-CN" dirty="0">
                <a:latin typeface="+mn-lt"/>
                <a:ea typeface="+mn-ea"/>
                <a:cs typeface="+mn-cs"/>
              </a:rPr>
              <a:t>URL</a:t>
            </a:r>
          </a:p>
        </p:txBody>
      </p:sp>
      <p:sp>
        <p:nvSpPr>
          <p:cNvPr id="10"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 name="Group 5"/>
          <p:cNvGrpSpPr>
            <a:grpSpLocks/>
          </p:cNvGrpSpPr>
          <p:nvPr/>
        </p:nvGrpSpPr>
        <p:grpSpPr bwMode="auto">
          <a:xfrm>
            <a:off x="5942805" y="2918529"/>
            <a:ext cx="1287463" cy="1081088"/>
            <a:chOff x="1156" y="1570"/>
            <a:chExt cx="335" cy="681"/>
          </a:xfrm>
        </p:grpSpPr>
        <p:sp>
          <p:nvSpPr>
            <p:cNvPr id="644102" name="Rectangle 6"/>
            <p:cNvSpPr>
              <a:spLocks noChangeArrowheads="1"/>
            </p:cNvSpPr>
            <p:nvPr/>
          </p:nvSpPr>
          <p:spPr bwMode="auto">
            <a:xfrm>
              <a:off x="1156" y="1570"/>
              <a:ext cx="335" cy="361"/>
            </a:xfrm>
            <a:prstGeom prst="rect">
              <a:avLst/>
            </a:prstGeom>
            <a:noFill/>
            <a:ln w="38100">
              <a:solidFill>
                <a:srgbClr val="0070C0"/>
              </a:solidFill>
              <a:miter lim="800000"/>
              <a:headEnd/>
              <a:tailEnd/>
            </a:ln>
            <a:effectLst/>
          </p:spPr>
          <p:txBody>
            <a:bodyPr wrap="none" anchor="ctr"/>
            <a:lstStyle/>
            <a:p>
              <a:endParaRPr lang="zh-CN" altLang="en-US"/>
            </a:p>
          </p:txBody>
        </p:sp>
        <p:sp>
          <p:nvSpPr>
            <p:cNvPr id="644103" name="Line 7"/>
            <p:cNvSpPr>
              <a:spLocks noChangeShapeType="1"/>
            </p:cNvSpPr>
            <p:nvPr/>
          </p:nvSpPr>
          <p:spPr bwMode="auto">
            <a:xfrm flipV="1">
              <a:off x="1338" y="1933"/>
              <a:ext cx="0" cy="318"/>
            </a:xfrm>
            <a:prstGeom prst="line">
              <a:avLst/>
            </a:prstGeom>
            <a:noFill/>
            <a:ln w="38100">
              <a:solidFill>
                <a:srgbClr val="0070C0"/>
              </a:solidFill>
              <a:round/>
              <a:headEnd/>
              <a:tailEnd type="triangle" w="med" len="med"/>
            </a:ln>
            <a:effectLst/>
          </p:spPr>
          <p:txBody>
            <a:bodyPr/>
            <a:lstStyle/>
            <a:p>
              <a:endParaRPr lang="zh-CN" altLang="en-US"/>
            </a:p>
          </p:txBody>
        </p:sp>
      </p:grpSp>
      <p:sp>
        <p:nvSpPr>
          <p:cNvPr id="644104" name="Text Box 8"/>
          <p:cNvSpPr txBox="1">
            <a:spLocks noChangeArrowheads="1"/>
          </p:cNvSpPr>
          <p:nvPr/>
        </p:nvSpPr>
        <p:spPr bwMode="auto">
          <a:xfrm>
            <a:off x="3794919" y="3913892"/>
            <a:ext cx="6309869" cy="523220"/>
          </a:xfrm>
          <a:prstGeom prst="rect">
            <a:avLst/>
          </a:prstGeom>
          <a:noFill/>
          <a:ln w="9525">
            <a:noFill/>
            <a:miter lim="800000"/>
            <a:headEnd/>
            <a:tailEnd/>
          </a:ln>
          <a:effectLst/>
        </p:spPr>
        <p:txBody>
          <a:bodyPr wrap="none">
            <a:spAutoFit/>
          </a:bodyPr>
          <a:lstStyle/>
          <a:p>
            <a:r>
              <a:rPr lang="en-US" altLang="zh-CN" sz="2800" dirty="0">
                <a:solidFill>
                  <a:schemeClr val="tx1">
                    <a:lumMod val="65000"/>
                    <a:lumOff val="35000"/>
                  </a:schemeClr>
                </a:solidFill>
                <a:ea typeface="黑体" pitchFamily="2" charset="-122"/>
              </a:rPr>
              <a:t>HTTP </a:t>
            </a:r>
            <a:r>
              <a:rPr lang="zh-CN" altLang="en-US" sz="2800" dirty="0">
                <a:solidFill>
                  <a:schemeClr val="tx1">
                    <a:lumMod val="65000"/>
                    <a:lumOff val="35000"/>
                  </a:schemeClr>
                </a:solidFill>
                <a:ea typeface="黑体" pitchFamily="2" charset="-122"/>
              </a:rPr>
              <a:t>的默认端口号是 </a:t>
            </a:r>
            <a:r>
              <a:rPr lang="en-US" altLang="zh-CN" sz="2800" dirty="0">
                <a:solidFill>
                  <a:schemeClr val="tx1">
                    <a:lumMod val="65000"/>
                    <a:lumOff val="35000"/>
                  </a:schemeClr>
                </a:solidFill>
                <a:ea typeface="黑体" pitchFamily="2" charset="-122"/>
              </a:rPr>
              <a:t>80</a:t>
            </a:r>
            <a:r>
              <a:rPr lang="zh-CN" altLang="en-US" sz="2800" dirty="0">
                <a:solidFill>
                  <a:schemeClr val="tx1">
                    <a:lumMod val="65000"/>
                    <a:lumOff val="35000"/>
                  </a:schemeClr>
                </a:solidFill>
                <a:ea typeface="黑体" pitchFamily="2" charset="-122"/>
              </a:rPr>
              <a:t>，通常可省略</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127"/>
          <p:cNvSpPr/>
          <p:nvPr/>
        </p:nvSpPr>
        <p:spPr>
          <a:xfrm>
            <a:off x="5379094" y="836712"/>
            <a:ext cx="6819255" cy="60212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1570" name="Rectangle 2"/>
          <p:cNvSpPr>
            <a:spLocks noGrp="1" noChangeArrowheads="1"/>
          </p:cNvSpPr>
          <p:nvPr>
            <p:ph type="title"/>
          </p:nvPr>
        </p:nvSpPr>
        <p:spPr/>
        <p:txBody>
          <a:bodyPr/>
          <a:lstStyle/>
          <a:p>
            <a:pPr marL="838221" indent="-838221"/>
            <a:r>
              <a:rPr lang="en-US" altLang="zh-CN" sz="2000" dirty="0"/>
              <a:t>1.  </a:t>
            </a:r>
            <a:r>
              <a:rPr lang="zh-CN" altLang="en-US" sz="2000" dirty="0" smtClean="0"/>
              <a:t>客户</a:t>
            </a:r>
            <a:r>
              <a:rPr lang="en-US" altLang="zh-CN" sz="2000" dirty="0" smtClean="0"/>
              <a:t>/</a:t>
            </a:r>
            <a:r>
              <a:rPr lang="zh-CN" altLang="en-US" sz="2000" dirty="0" smtClean="0"/>
              <a:t>服务器体系结构</a:t>
            </a:r>
            <a:endParaRPr lang="zh-CN" altLang="en-US" sz="2000" dirty="0"/>
          </a:p>
        </p:txBody>
      </p:sp>
      <p:sp>
        <p:nvSpPr>
          <p:cNvPr id="1261571" name="Rectangle 3"/>
          <p:cNvSpPr>
            <a:spLocks noGrp="1" noChangeArrowheads="1"/>
          </p:cNvSpPr>
          <p:nvPr>
            <p:ph idx="1"/>
          </p:nvPr>
        </p:nvSpPr>
        <p:spPr>
          <a:xfrm>
            <a:off x="609919" y="1143530"/>
            <a:ext cx="4660449" cy="5237798"/>
          </a:xfrm>
        </p:spPr>
        <p:txBody>
          <a:bodyPr>
            <a:noAutofit/>
          </a:bodyPr>
          <a:lstStyle/>
          <a:p>
            <a:pPr marL="342900" indent="-342900">
              <a:buFont typeface="Wingdings" panose="05000000000000000000" pitchFamily="2" charset="2"/>
              <a:buChar char="n"/>
            </a:pPr>
            <a:r>
              <a:rPr lang="zh-CN" altLang="en-US" sz="2000" dirty="0">
                <a:solidFill>
                  <a:srgbClr val="800000"/>
                </a:solidFill>
              </a:rPr>
              <a:t>客户</a:t>
            </a:r>
            <a:r>
              <a:rPr lang="en-US" altLang="zh-CN" sz="2000" dirty="0"/>
              <a:t>(client)</a:t>
            </a:r>
            <a:r>
              <a:rPr lang="zh-CN" altLang="en-US" sz="2000" dirty="0"/>
              <a:t>和</a:t>
            </a:r>
            <a:r>
              <a:rPr lang="zh-CN" altLang="en-US" sz="2000" dirty="0">
                <a:solidFill>
                  <a:srgbClr val="800000"/>
                </a:solidFill>
              </a:rPr>
              <a:t>服务器</a:t>
            </a:r>
            <a:r>
              <a:rPr lang="en-US" altLang="zh-CN" sz="2000" dirty="0"/>
              <a:t>(server)</a:t>
            </a:r>
            <a:r>
              <a:rPr lang="zh-CN" altLang="en-US" sz="2000" dirty="0"/>
              <a:t>都是指通信中所涉及的两个应用进程。</a:t>
            </a:r>
          </a:p>
          <a:p>
            <a:pPr marL="342900" indent="-342900">
              <a:buFont typeface="Wingdings" panose="05000000000000000000" pitchFamily="2" charset="2"/>
              <a:buChar char="n"/>
            </a:pPr>
            <a:r>
              <a:rPr lang="zh-CN" altLang="en-US" sz="2000" dirty="0"/>
              <a:t>客户服务器方式所描述的是进程之间服务和被服务的关系。</a:t>
            </a:r>
          </a:p>
          <a:p>
            <a:pPr marL="342900" indent="-342900">
              <a:buFont typeface="Wingdings" panose="05000000000000000000" pitchFamily="2" charset="2"/>
              <a:buChar char="n"/>
            </a:pPr>
            <a:r>
              <a:rPr lang="zh-CN" altLang="en-US" sz="2000" dirty="0"/>
              <a:t>客户是</a:t>
            </a:r>
            <a:r>
              <a:rPr lang="zh-CN" altLang="en-US" sz="2000" dirty="0">
                <a:solidFill>
                  <a:srgbClr val="800000"/>
                </a:solidFill>
              </a:rPr>
              <a:t>服务的请求方</a:t>
            </a:r>
            <a:r>
              <a:rPr lang="zh-CN" altLang="en-US" sz="2000" dirty="0"/>
              <a:t>，服务器是</a:t>
            </a:r>
            <a:r>
              <a:rPr lang="zh-CN" altLang="en-US" sz="2000" dirty="0">
                <a:solidFill>
                  <a:srgbClr val="800000"/>
                </a:solidFill>
              </a:rPr>
              <a:t>服务的提供方</a:t>
            </a:r>
            <a:r>
              <a:rPr lang="zh-CN" altLang="en-US" sz="2000" dirty="0"/>
              <a:t>。客户相互之间不直接进行通信。</a:t>
            </a:r>
          </a:p>
          <a:p>
            <a:pPr marL="342900" indent="-342900">
              <a:buFont typeface="Wingdings" panose="05000000000000000000" pitchFamily="2" charset="2"/>
              <a:buChar char="n"/>
            </a:pPr>
            <a:r>
              <a:rPr lang="zh-CN" altLang="en-US" sz="2000" dirty="0"/>
              <a:t>服务器具有固定的</a:t>
            </a:r>
            <a:r>
              <a:rPr lang="en-US" altLang="zh-CN" sz="2000" dirty="0"/>
              <a:t>IP</a:t>
            </a:r>
            <a:r>
              <a:rPr lang="zh-CN" altLang="en-US" sz="2000" dirty="0"/>
              <a:t>地址和端口号，并且总是处于运行状态，并等待客户的服务请求。</a:t>
            </a:r>
          </a:p>
        </p:txBody>
      </p:sp>
      <p:sp>
        <p:nvSpPr>
          <p:cNvPr id="53" name="Oval 2"/>
          <p:cNvSpPr>
            <a:spLocks noChangeArrowheads="1"/>
          </p:cNvSpPr>
          <p:nvPr/>
        </p:nvSpPr>
        <p:spPr bwMode="auto">
          <a:xfrm>
            <a:off x="6475365" y="1593887"/>
            <a:ext cx="3993781" cy="3577808"/>
          </a:xfrm>
          <a:prstGeom prst="ellipse">
            <a:avLst/>
          </a:prstGeom>
          <a:solidFill>
            <a:schemeClr val="accent6">
              <a:lumMod val="40000"/>
              <a:lumOff val="60000"/>
            </a:schemeClr>
          </a:solidFill>
          <a:ln w="9525">
            <a:solidFill>
              <a:schemeClr val="tx1"/>
            </a:solidFill>
            <a:prstDash val="dash"/>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4" name="Line 3"/>
          <p:cNvSpPr>
            <a:spLocks noChangeShapeType="1"/>
          </p:cNvSpPr>
          <p:nvPr/>
        </p:nvSpPr>
        <p:spPr bwMode="auto">
          <a:xfrm flipV="1">
            <a:off x="7326721" y="3818789"/>
            <a:ext cx="448272" cy="322068"/>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5" name="Line 4"/>
          <p:cNvSpPr>
            <a:spLocks noChangeShapeType="1"/>
          </p:cNvSpPr>
          <p:nvPr/>
        </p:nvSpPr>
        <p:spPr bwMode="auto">
          <a:xfrm flipH="1" flipV="1">
            <a:off x="7113431" y="3089205"/>
            <a:ext cx="484424" cy="152270"/>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6" name="Line 5"/>
          <p:cNvSpPr>
            <a:spLocks noChangeShapeType="1"/>
          </p:cNvSpPr>
          <p:nvPr/>
        </p:nvSpPr>
        <p:spPr bwMode="auto">
          <a:xfrm flipH="1">
            <a:off x="9353888" y="3470428"/>
            <a:ext cx="575705" cy="0"/>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7" name="Line 6"/>
          <p:cNvSpPr>
            <a:spLocks noChangeShapeType="1"/>
          </p:cNvSpPr>
          <p:nvPr/>
        </p:nvSpPr>
        <p:spPr bwMode="auto">
          <a:xfrm flipH="1">
            <a:off x="8929114" y="2328949"/>
            <a:ext cx="424775" cy="760256"/>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8" name="Line 7"/>
          <p:cNvSpPr>
            <a:spLocks noChangeShapeType="1"/>
          </p:cNvSpPr>
          <p:nvPr/>
        </p:nvSpPr>
        <p:spPr bwMode="auto">
          <a:xfrm flipH="1" flipV="1">
            <a:off x="8869466" y="4079511"/>
            <a:ext cx="319936" cy="483102"/>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9" name="Line 8"/>
          <p:cNvSpPr>
            <a:spLocks noChangeShapeType="1"/>
          </p:cNvSpPr>
          <p:nvPr/>
        </p:nvSpPr>
        <p:spPr bwMode="auto">
          <a:xfrm>
            <a:off x="7778609" y="2404536"/>
            <a:ext cx="271132" cy="555404"/>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60" name="Line 9"/>
          <p:cNvSpPr>
            <a:spLocks noChangeShapeType="1"/>
          </p:cNvSpPr>
          <p:nvPr/>
        </p:nvSpPr>
        <p:spPr bwMode="auto">
          <a:xfrm flipV="1">
            <a:off x="7960268" y="4003922"/>
            <a:ext cx="121106" cy="558690"/>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65" name="Text Box 14"/>
          <p:cNvSpPr txBox="1">
            <a:spLocks noChangeArrowheads="1"/>
          </p:cNvSpPr>
          <p:nvPr/>
        </p:nvSpPr>
        <p:spPr bwMode="auto">
          <a:xfrm>
            <a:off x="5667127" y="2034428"/>
            <a:ext cx="1022171" cy="707886"/>
          </a:xfrm>
          <a:prstGeom prst="rect">
            <a:avLst/>
          </a:prstGeom>
          <a:noFill/>
          <a:ln w="9525">
            <a:noFill/>
            <a:miter lim="800000"/>
            <a:headEnd/>
            <a:tailEnd/>
          </a:ln>
          <a:effectLst/>
        </p:spPr>
        <p:txBody>
          <a:bodyPr wrap="square">
            <a:spAutoFit/>
          </a:bodyPr>
          <a:lstStyle/>
          <a:p>
            <a:r>
              <a:rPr kumimoji="1" lang="zh-CN" altLang="en-US" sz="2000" dirty="0">
                <a:solidFill>
                  <a:schemeClr val="tx1">
                    <a:lumMod val="65000"/>
                    <a:lumOff val="35000"/>
                  </a:schemeClr>
                </a:solidFill>
                <a:latin typeface="+mn-lt"/>
                <a:ea typeface="+mn-ea"/>
              </a:rPr>
              <a:t>运</a:t>
            </a:r>
            <a:r>
              <a:rPr kumimoji="1" lang="zh-CN" altLang="en-US" sz="2000" dirty="0" smtClean="0">
                <a:solidFill>
                  <a:schemeClr val="tx1">
                    <a:lumMod val="65000"/>
                    <a:lumOff val="35000"/>
                  </a:schemeClr>
                </a:solidFill>
                <a:latin typeface="+mn-lt"/>
                <a:ea typeface="+mn-ea"/>
              </a:rPr>
              <a:t>行客户程</a:t>
            </a:r>
            <a:r>
              <a:rPr kumimoji="1" lang="zh-CN" altLang="en-US" sz="2000" dirty="0">
                <a:solidFill>
                  <a:schemeClr val="tx1">
                    <a:lumMod val="65000"/>
                    <a:lumOff val="35000"/>
                  </a:schemeClr>
                </a:solidFill>
                <a:latin typeface="+mn-lt"/>
                <a:ea typeface="+mn-ea"/>
              </a:rPr>
              <a:t>序</a:t>
            </a:r>
          </a:p>
        </p:txBody>
      </p:sp>
      <p:grpSp>
        <p:nvGrpSpPr>
          <p:cNvPr id="67" name="Group 16"/>
          <p:cNvGrpSpPr>
            <a:grpSpLocks/>
          </p:cNvGrpSpPr>
          <p:nvPr/>
        </p:nvGrpSpPr>
        <p:grpSpPr bwMode="auto">
          <a:xfrm>
            <a:off x="7355643" y="2404536"/>
            <a:ext cx="2304627" cy="2102208"/>
            <a:chOff x="1680" y="240"/>
            <a:chExt cx="2529" cy="1270"/>
          </a:xfrm>
          <a:solidFill>
            <a:srgbClr val="00B0F0"/>
          </a:solidFill>
        </p:grpSpPr>
        <p:sp>
          <p:nvSpPr>
            <p:cNvPr id="68" name="Oval 17"/>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69" name="Oval 18"/>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0" name="Oval 19"/>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1" name="Oval 20"/>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2" name="Oval 21"/>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3" name="Oval 22"/>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4" name="Oval 23"/>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5" name="Oval 24"/>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76" name="Oval 25"/>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grpSp>
      <p:sp>
        <p:nvSpPr>
          <p:cNvPr id="77" name="Text Box 26"/>
          <p:cNvSpPr txBox="1">
            <a:spLocks noChangeArrowheads="1"/>
          </p:cNvSpPr>
          <p:nvPr/>
        </p:nvSpPr>
        <p:spPr bwMode="auto">
          <a:xfrm>
            <a:off x="7844899" y="1412776"/>
            <a:ext cx="1205322" cy="412884"/>
          </a:xfrm>
          <a:prstGeom prst="rect">
            <a:avLst/>
          </a:prstGeom>
          <a:solidFill>
            <a:schemeClr val="bg1"/>
          </a:solidFill>
          <a:ln w="9525">
            <a:solidFill>
              <a:srgbClr val="000000"/>
            </a:solidFill>
            <a:miter lim="800000"/>
            <a:headEnd/>
            <a:tailEnd/>
          </a:ln>
          <a:effectLst/>
        </p:spPr>
        <p:txBody>
          <a:bodyPr wrap="square">
            <a:spAutoFit/>
          </a:bodyPr>
          <a:lstStyle/>
          <a:p>
            <a:r>
              <a:rPr kumimoji="1" lang="zh-CN" altLang="en-US" sz="2000" dirty="0">
                <a:solidFill>
                  <a:schemeClr val="tx1">
                    <a:lumMod val="65000"/>
                    <a:lumOff val="35000"/>
                  </a:schemeClr>
                </a:solidFill>
                <a:latin typeface="+mn-lt"/>
                <a:ea typeface="+mn-ea"/>
              </a:rPr>
              <a:t>网络边缘</a:t>
            </a:r>
          </a:p>
        </p:txBody>
      </p:sp>
      <p:sp>
        <p:nvSpPr>
          <p:cNvPr id="78" name="Text Box 27"/>
          <p:cNvSpPr txBox="1">
            <a:spLocks noChangeArrowheads="1"/>
          </p:cNvSpPr>
          <p:nvPr/>
        </p:nvSpPr>
        <p:spPr bwMode="auto">
          <a:xfrm>
            <a:off x="8066157" y="3718022"/>
            <a:ext cx="1235146" cy="401385"/>
          </a:xfrm>
          <a:prstGeom prst="rect">
            <a:avLst/>
          </a:prstGeom>
          <a:solidFill>
            <a:schemeClr val="bg1"/>
          </a:solidFill>
          <a:ln w="9525">
            <a:solidFill>
              <a:srgbClr val="000000"/>
            </a:solidFill>
            <a:miter lim="800000"/>
            <a:headEnd/>
            <a:tailEnd/>
          </a:ln>
          <a:effectLst/>
        </p:spPr>
        <p:txBody>
          <a:bodyPr wrap="square">
            <a:spAutoFit/>
          </a:bodyPr>
          <a:lstStyle/>
          <a:p>
            <a:r>
              <a:rPr kumimoji="1" lang="zh-CN" altLang="en-US" sz="2000" dirty="0">
                <a:solidFill>
                  <a:schemeClr val="tx1">
                    <a:lumMod val="65000"/>
                    <a:lumOff val="35000"/>
                  </a:schemeClr>
                </a:solidFill>
                <a:latin typeface="+mn-lt"/>
                <a:ea typeface="+mn-ea"/>
              </a:rPr>
              <a:t>网络核心</a:t>
            </a:r>
          </a:p>
        </p:txBody>
      </p:sp>
      <p:sp>
        <p:nvSpPr>
          <p:cNvPr id="80" name="Text Box 29"/>
          <p:cNvSpPr txBox="1">
            <a:spLocks noChangeArrowheads="1"/>
          </p:cNvSpPr>
          <p:nvPr/>
        </p:nvSpPr>
        <p:spPr bwMode="auto">
          <a:xfrm>
            <a:off x="10652720" y="2210542"/>
            <a:ext cx="1369171" cy="897218"/>
          </a:xfrm>
          <a:prstGeom prst="rect">
            <a:avLst/>
          </a:prstGeom>
          <a:noFill/>
          <a:ln w="9525">
            <a:noFill/>
            <a:miter lim="800000"/>
            <a:headEnd/>
            <a:tailEnd/>
          </a:ln>
          <a:effectLst/>
        </p:spPr>
        <p:txBody>
          <a:bodyPr wrap="square">
            <a:spAutoFit/>
          </a:bodyPr>
          <a:lstStyle/>
          <a:p>
            <a:pPr algn="ctr"/>
            <a:r>
              <a:rPr kumimoji="1" lang="zh-CN" altLang="en-US" sz="2000" dirty="0">
                <a:solidFill>
                  <a:schemeClr val="tx1">
                    <a:lumMod val="65000"/>
                    <a:lumOff val="35000"/>
                  </a:schemeClr>
                </a:solidFill>
                <a:latin typeface="+mn-lt"/>
                <a:ea typeface="+mn-ea"/>
              </a:rPr>
              <a:t>运</a:t>
            </a:r>
            <a:r>
              <a:rPr kumimoji="1" lang="zh-CN" altLang="en-US" sz="2000" dirty="0" smtClean="0">
                <a:solidFill>
                  <a:schemeClr val="tx1">
                    <a:lumMod val="65000"/>
                    <a:lumOff val="35000"/>
                  </a:schemeClr>
                </a:solidFill>
                <a:latin typeface="+mn-lt"/>
                <a:ea typeface="+mn-ea"/>
              </a:rPr>
              <a:t>行服</a:t>
            </a:r>
            <a:r>
              <a:rPr kumimoji="1" lang="zh-CN" altLang="en-US" sz="2000" dirty="0">
                <a:solidFill>
                  <a:schemeClr val="tx1">
                    <a:lumMod val="65000"/>
                    <a:lumOff val="35000"/>
                  </a:schemeClr>
                </a:solidFill>
                <a:latin typeface="+mn-lt"/>
                <a:ea typeface="+mn-ea"/>
              </a:rPr>
              <a:t>务</a:t>
            </a:r>
            <a:r>
              <a:rPr kumimoji="1" lang="zh-CN" altLang="en-US" sz="2000" dirty="0" smtClean="0">
                <a:solidFill>
                  <a:schemeClr val="tx1">
                    <a:lumMod val="65000"/>
                    <a:lumOff val="35000"/>
                  </a:schemeClr>
                </a:solidFill>
                <a:latin typeface="+mn-lt"/>
                <a:ea typeface="+mn-ea"/>
              </a:rPr>
              <a:t>器程</a:t>
            </a:r>
            <a:r>
              <a:rPr kumimoji="1" lang="zh-CN" altLang="en-US" sz="2000" dirty="0">
                <a:solidFill>
                  <a:schemeClr val="tx1">
                    <a:lumMod val="65000"/>
                    <a:lumOff val="35000"/>
                  </a:schemeClr>
                </a:solidFill>
                <a:latin typeface="+mn-lt"/>
                <a:ea typeface="+mn-ea"/>
              </a:rPr>
              <a:t>序</a:t>
            </a:r>
          </a:p>
        </p:txBody>
      </p:sp>
      <p:sp>
        <p:nvSpPr>
          <p:cNvPr id="81" name="Line 30"/>
          <p:cNvSpPr>
            <a:spLocks noChangeShapeType="1"/>
          </p:cNvSpPr>
          <p:nvPr/>
        </p:nvSpPr>
        <p:spPr bwMode="auto">
          <a:xfrm>
            <a:off x="6598279" y="2435210"/>
            <a:ext cx="328070" cy="397656"/>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82" name="Line 31"/>
          <p:cNvSpPr>
            <a:spLocks noChangeShapeType="1"/>
          </p:cNvSpPr>
          <p:nvPr/>
        </p:nvSpPr>
        <p:spPr bwMode="auto">
          <a:xfrm flipH="1">
            <a:off x="10259471" y="2587480"/>
            <a:ext cx="520575" cy="807361"/>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83" name="Text Box 32"/>
          <p:cNvSpPr txBox="1">
            <a:spLocks noChangeArrowheads="1"/>
          </p:cNvSpPr>
          <p:nvPr/>
        </p:nvSpPr>
        <p:spPr bwMode="auto">
          <a:xfrm>
            <a:off x="6809762" y="2235952"/>
            <a:ext cx="382512" cy="507124"/>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A</a:t>
            </a:r>
          </a:p>
        </p:txBody>
      </p:sp>
      <p:sp>
        <p:nvSpPr>
          <p:cNvPr id="84" name="Text Box 33"/>
          <p:cNvSpPr txBox="1">
            <a:spLocks noChangeArrowheads="1"/>
          </p:cNvSpPr>
          <p:nvPr/>
        </p:nvSpPr>
        <p:spPr bwMode="auto">
          <a:xfrm>
            <a:off x="9853780" y="2682238"/>
            <a:ext cx="372455" cy="507124"/>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B</a:t>
            </a:r>
          </a:p>
        </p:txBody>
      </p:sp>
      <p:grpSp>
        <p:nvGrpSpPr>
          <p:cNvPr id="86" name="Group 35"/>
          <p:cNvGrpSpPr>
            <a:grpSpLocks/>
          </p:cNvGrpSpPr>
          <p:nvPr/>
        </p:nvGrpSpPr>
        <p:grpSpPr bwMode="auto">
          <a:xfrm>
            <a:off x="7173079" y="2471359"/>
            <a:ext cx="2663425" cy="694528"/>
            <a:chOff x="1157" y="1101"/>
            <a:chExt cx="2947" cy="634"/>
          </a:xfrm>
        </p:grpSpPr>
        <p:sp>
          <p:nvSpPr>
            <p:cNvPr id="87" name="Freeform 36"/>
            <p:cNvSpPr>
              <a:spLocks/>
            </p:cNvSpPr>
            <p:nvPr/>
          </p:nvSpPr>
          <p:spPr bwMode="auto">
            <a:xfrm>
              <a:off x="1157" y="1319"/>
              <a:ext cx="2947" cy="416"/>
            </a:xfrm>
            <a:custGeom>
              <a:avLst/>
              <a:gdLst/>
              <a:ahLst/>
              <a:cxnLst>
                <a:cxn ang="0">
                  <a:pos x="0" y="0"/>
                </a:cxn>
                <a:cxn ang="0">
                  <a:pos x="2112" y="192"/>
                </a:cxn>
              </a:cxnLst>
              <a:rect l="0" t="0" r="r" b="b"/>
              <a:pathLst>
                <a:path w="2112" h="192">
                  <a:moveTo>
                    <a:pt x="0" y="0"/>
                  </a:moveTo>
                  <a:lnTo>
                    <a:pt x="2112" y="192"/>
                  </a:lnTo>
                </a:path>
              </a:pathLst>
            </a:custGeom>
            <a:noFill/>
            <a:ln w="57150" cap="flat" cmpd="sng">
              <a:solidFill>
                <a:srgbClr val="0000CC">
                  <a:alpha val="56000"/>
                </a:srgbClr>
              </a:solidFill>
              <a:prstDash val="sysDot"/>
              <a:round/>
              <a:headEnd type="none" w="med" len="lg"/>
              <a:tailEnd type="triangle" w="med" len="med"/>
            </a:ln>
            <a:effectLst/>
          </p:spPr>
          <p:txBody>
            <a:bodyPr/>
            <a:lstStyle/>
            <a:p>
              <a:endParaRPr lang="zh-CN" altLang="en-US" sz="2000">
                <a:solidFill>
                  <a:schemeClr val="tx1">
                    <a:lumMod val="65000"/>
                    <a:lumOff val="35000"/>
                  </a:schemeClr>
                </a:solidFill>
                <a:latin typeface="+mn-lt"/>
                <a:ea typeface="+mn-ea"/>
              </a:endParaRPr>
            </a:p>
          </p:txBody>
        </p:sp>
        <p:sp>
          <p:nvSpPr>
            <p:cNvPr id="88" name="Text Box 37"/>
            <p:cNvSpPr txBox="1">
              <a:spLocks noChangeArrowheads="1"/>
            </p:cNvSpPr>
            <p:nvPr/>
          </p:nvSpPr>
          <p:spPr bwMode="auto">
            <a:xfrm rot="455053">
              <a:off x="1920" y="1101"/>
              <a:ext cx="1846" cy="463"/>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① </a:t>
              </a:r>
              <a:r>
                <a:rPr kumimoji="1" lang="zh-CN" altLang="en-US" sz="2000" dirty="0">
                  <a:solidFill>
                    <a:schemeClr val="tx1">
                      <a:lumMod val="65000"/>
                      <a:lumOff val="35000"/>
                    </a:schemeClr>
                  </a:solidFill>
                  <a:latin typeface="+mn-lt"/>
                  <a:ea typeface="+mn-ea"/>
                </a:rPr>
                <a:t>请求服务</a:t>
              </a:r>
            </a:p>
          </p:txBody>
        </p:sp>
      </p:grpSp>
      <p:grpSp>
        <p:nvGrpSpPr>
          <p:cNvPr id="89" name="Group 38"/>
          <p:cNvGrpSpPr>
            <a:grpSpLocks/>
          </p:cNvGrpSpPr>
          <p:nvPr/>
        </p:nvGrpSpPr>
        <p:grpSpPr bwMode="auto">
          <a:xfrm>
            <a:off x="7113431" y="2861346"/>
            <a:ext cx="2663425" cy="759160"/>
            <a:chOff x="1091" y="1457"/>
            <a:chExt cx="2947" cy="693"/>
          </a:xfrm>
        </p:grpSpPr>
        <p:sp>
          <p:nvSpPr>
            <p:cNvPr id="90" name="Freeform 39"/>
            <p:cNvSpPr>
              <a:spLocks/>
            </p:cNvSpPr>
            <p:nvPr/>
          </p:nvSpPr>
          <p:spPr bwMode="auto">
            <a:xfrm rot="-10800000">
              <a:off x="1091" y="1457"/>
              <a:ext cx="2947" cy="416"/>
            </a:xfrm>
            <a:custGeom>
              <a:avLst/>
              <a:gdLst/>
              <a:ahLst/>
              <a:cxnLst>
                <a:cxn ang="0">
                  <a:pos x="0" y="0"/>
                </a:cxn>
                <a:cxn ang="0">
                  <a:pos x="2112" y="192"/>
                </a:cxn>
              </a:cxnLst>
              <a:rect l="0" t="0" r="r" b="b"/>
              <a:pathLst>
                <a:path w="2112" h="192">
                  <a:moveTo>
                    <a:pt x="0" y="0"/>
                  </a:moveTo>
                  <a:lnTo>
                    <a:pt x="2112" y="192"/>
                  </a:lnTo>
                </a:path>
              </a:pathLst>
            </a:custGeom>
            <a:noFill/>
            <a:ln w="57150" cap="flat" cmpd="sng">
              <a:solidFill>
                <a:srgbClr val="0000CC">
                  <a:alpha val="56000"/>
                </a:srgbClr>
              </a:solidFill>
              <a:prstDash val="sysDot"/>
              <a:round/>
              <a:headEnd type="none" w="med" len="lg"/>
              <a:tailEnd type="triangle" w="med" len="med"/>
            </a:ln>
            <a:effectLst/>
          </p:spPr>
          <p:txBody>
            <a:bodyPr/>
            <a:lstStyle/>
            <a:p>
              <a:endParaRPr lang="zh-CN" altLang="en-US" sz="2000">
                <a:ln>
                  <a:solidFill>
                    <a:srgbClr val="002060"/>
                  </a:solidFill>
                </a:ln>
                <a:solidFill>
                  <a:schemeClr val="tx1">
                    <a:lumMod val="65000"/>
                    <a:lumOff val="35000"/>
                  </a:schemeClr>
                </a:solidFill>
                <a:latin typeface="+mn-lt"/>
                <a:ea typeface="+mn-ea"/>
              </a:endParaRPr>
            </a:p>
          </p:txBody>
        </p:sp>
        <p:sp>
          <p:nvSpPr>
            <p:cNvPr id="91" name="Text Box 40"/>
            <p:cNvSpPr txBox="1">
              <a:spLocks noChangeArrowheads="1"/>
            </p:cNvSpPr>
            <p:nvPr/>
          </p:nvSpPr>
          <p:spPr bwMode="auto">
            <a:xfrm rot="499003">
              <a:off x="1624" y="1687"/>
              <a:ext cx="1846" cy="463"/>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② </a:t>
              </a:r>
              <a:r>
                <a:rPr kumimoji="1" lang="zh-CN" altLang="en-US" sz="2000" dirty="0">
                  <a:solidFill>
                    <a:schemeClr val="tx1">
                      <a:lumMod val="65000"/>
                      <a:lumOff val="35000"/>
                    </a:schemeClr>
                  </a:solidFill>
                  <a:latin typeface="+mn-lt"/>
                  <a:ea typeface="+mn-ea"/>
                </a:rPr>
                <a:t>得到服务</a:t>
              </a:r>
            </a:p>
          </p:txBody>
        </p:sp>
      </p:grpSp>
      <p:sp>
        <p:nvSpPr>
          <p:cNvPr id="92" name="Text Box 41"/>
          <p:cNvSpPr txBox="1">
            <a:spLocks noChangeArrowheads="1"/>
          </p:cNvSpPr>
          <p:nvPr/>
        </p:nvSpPr>
        <p:spPr bwMode="auto">
          <a:xfrm>
            <a:off x="6750113" y="3082632"/>
            <a:ext cx="729487" cy="507124"/>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客户</a:t>
            </a:r>
          </a:p>
        </p:txBody>
      </p:sp>
      <p:sp>
        <p:nvSpPr>
          <p:cNvPr id="93" name="Text Box 42"/>
          <p:cNvSpPr txBox="1">
            <a:spLocks noChangeArrowheads="1"/>
          </p:cNvSpPr>
          <p:nvPr/>
        </p:nvSpPr>
        <p:spPr bwMode="auto">
          <a:xfrm>
            <a:off x="9715398" y="3770588"/>
            <a:ext cx="997680" cy="507124"/>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服务器</a:t>
            </a:r>
          </a:p>
        </p:txBody>
      </p:sp>
      <p:sp>
        <p:nvSpPr>
          <p:cNvPr id="94" name="Text Box 43"/>
          <p:cNvSpPr txBox="1">
            <a:spLocks noChangeArrowheads="1"/>
          </p:cNvSpPr>
          <p:nvPr/>
        </p:nvSpPr>
        <p:spPr bwMode="auto">
          <a:xfrm>
            <a:off x="6593869" y="5698477"/>
            <a:ext cx="4161717" cy="707886"/>
          </a:xfrm>
          <a:prstGeom prst="rect">
            <a:avLst/>
          </a:prstGeom>
          <a:noFill/>
          <a:ln w="9525">
            <a:noFill/>
            <a:miter lim="800000"/>
            <a:headEnd/>
            <a:tailEnd/>
          </a:ln>
          <a:effectLst/>
        </p:spPr>
        <p:txBody>
          <a:bodyPr wrap="none">
            <a:spAutoFit/>
          </a:bodyPr>
          <a:lstStyle/>
          <a:p>
            <a:r>
              <a:rPr lang="zh-CN" altLang="en-US" sz="2000" dirty="0">
                <a:solidFill>
                  <a:schemeClr val="tx1">
                    <a:lumMod val="65000"/>
                    <a:lumOff val="35000"/>
                  </a:schemeClr>
                </a:solidFill>
                <a:latin typeface="+mn-lt"/>
                <a:ea typeface="+mn-ea"/>
              </a:rPr>
              <a:t>客户 </a:t>
            </a:r>
            <a:r>
              <a:rPr lang="en-US" altLang="zh-CN" sz="2000" dirty="0">
                <a:solidFill>
                  <a:schemeClr val="tx1">
                    <a:lumMod val="65000"/>
                    <a:lumOff val="35000"/>
                  </a:schemeClr>
                </a:solidFill>
                <a:latin typeface="+mn-lt"/>
                <a:ea typeface="+mn-ea"/>
              </a:rPr>
              <a:t>A </a:t>
            </a:r>
            <a:r>
              <a:rPr lang="zh-CN" altLang="en-US" sz="2000" dirty="0">
                <a:solidFill>
                  <a:schemeClr val="tx1">
                    <a:lumMod val="65000"/>
                    <a:lumOff val="35000"/>
                  </a:schemeClr>
                </a:solidFill>
                <a:latin typeface="+mn-lt"/>
                <a:ea typeface="+mn-ea"/>
              </a:rPr>
              <a:t>向服务器 </a:t>
            </a:r>
            <a:r>
              <a:rPr lang="en-US" altLang="zh-CN" sz="2000" dirty="0">
                <a:solidFill>
                  <a:schemeClr val="tx1">
                    <a:lumMod val="65000"/>
                    <a:lumOff val="35000"/>
                  </a:schemeClr>
                </a:solidFill>
                <a:latin typeface="+mn-lt"/>
                <a:ea typeface="+mn-ea"/>
              </a:rPr>
              <a:t>B </a:t>
            </a:r>
            <a:r>
              <a:rPr lang="zh-CN" altLang="en-US" sz="2000" dirty="0">
                <a:solidFill>
                  <a:schemeClr val="tx1">
                    <a:lumMod val="65000"/>
                    <a:lumOff val="35000"/>
                  </a:schemeClr>
                </a:solidFill>
                <a:latin typeface="+mn-lt"/>
                <a:ea typeface="+mn-ea"/>
              </a:rPr>
              <a:t>发出请求服务，</a:t>
            </a:r>
          </a:p>
          <a:p>
            <a:r>
              <a:rPr lang="zh-CN" altLang="en-US" sz="2000" dirty="0">
                <a:solidFill>
                  <a:schemeClr val="tx1">
                    <a:lumMod val="65000"/>
                    <a:lumOff val="35000"/>
                  </a:schemeClr>
                </a:solidFill>
                <a:latin typeface="+mn-lt"/>
                <a:ea typeface="+mn-ea"/>
              </a:rPr>
              <a:t>而服务器 </a:t>
            </a:r>
            <a:r>
              <a:rPr lang="en-US" altLang="zh-CN" sz="2000" dirty="0">
                <a:solidFill>
                  <a:schemeClr val="tx1">
                    <a:lumMod val="65000"/>
                    <a:lumOff val="35000"/>
                  </a:schemeClr>
                </a:solidFill>
                <a:latin typeface="+mn-lt"/>
                <a:ea typeface="+mn-ea"/>
              </a:rPr>
              <a:t>B </a:t>
            </a:r>
            <a:r>
              <a:rPr lang="zh-CN" altLang="en-US" sz="2000" dirty="0">
                <a:solidFill>
                  <a:schemeClr val="tx1">
                    <a:lumMod val="65000"/>
                    <a:lumOff val="35000"/>
                  </a:schemeClr>
                </a:solidFill>
                <a:latin typeface="+mn-lt"/>
                <a:ea typeface="+mn-ea"/>
              </a:rPr>
              <a:t>向客户 </a:t>
            </a:r>
            <a:r>
              <a:rPr lang="en-US" altLang="zh-CN" sz="2000" dirty="0">
                <a:solidFill>
                  <a:schemeClr val="tx1">
                    <a:lumMod val="65000"/>
                    <a:lumOff val="35000"/>
                  </a:schemeClr>
                </a:solidFill>
                <a:latin typeface="+mn-lt"/>
                <a:ea typeface="+mn-ea"/>
              </a:rPr>
              <a:t>A </a:t>
            </a:r>
            <a:r>
              <a:rPr lang="zh-CN" altLang="en-US" sz="2000" dirty="0">
                <a:solidFill>
                  <a:schemeClr val="tx1">
                    <a:lumMod val="65000"/>
                    <a:lumOff val="35000"/>
                  </a:schemeClr>
                </a:solidFill>
                <a:latin typeface="+mn-lt"/>
                <a:ea typeface="+mn-ea"/>
              </a:rPr>
              <a:t>提供服务。</a:t>
            </a:r>
          </a:p>
        </p:txBody>
      </p:sp>
      <p:grpSp>
        <p:nvGrpSpPr>
          <p:cNvPr id="97" name="组合 96"/>
          <p:cNvGrpSpPr/>
          <p:nvPr/>
        </p:nvGrpSpPr>
        <p:grpSpPr>
          <a:xfrm>
            <a:off x="6731949" y="2588679"/>
            <a:ext cx="628926" cy="399470"/>
            <a:chOff x="5173662" y="745331"/>
            <a:chExt cx="1679575" cy="1066800"/>
          </a:xfrm>
        </p:grpSpPr>
        <p:sp>
          <p:nvSpPr>
            <p:cNvPr id="9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2" name="组合 101"/>
          <p:cNvGrpSpPr/>
          <p:nvPr/>
        </p:nvGrpSpPr>
        <p:grpSpPr>
          <a:xfrm>
            <a:off x="7506623" y="1943126"/>
            <a:ext cx="628926" cy="399470"/>
            <a:chOff x="5173662" y="745331"/>
            <a:chExt cx="1679575" cy="1066800"/>
          </a:xfrm>
        </p:grpSpPr>
        <p:sp>
          <p:nvSpPr>
            <p:cNvPr id="10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p:cNvGrpSpPr/>
          <p:nvPr/>
        </p:nvGrpSpPr>
        <p:grpSpPr>
          <a:xfrm>
            <a:off x="9100840" y="1874966"/>
            <a:ext cx="628926" cy="399470"/>
            <a:chOff x="5173662" y="745331"/>
            <a:chExt cx="1679575" cy="1066800"/>
          </a:xfrm>
        </p:grpSpPr>
        <p:sp>
          <p:nvSpPr>
            <p:cNvPr id="10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2" name="组合 111"/>
          <p:cNvGrpSpPr/>
          <p:nvPr/>
        </p:nvGrpSpPr>
        <p:grpSpPr>
          <a:xfrm>
            <a:off x="6912082" y="4176644"/>
            <a:ext cx="628926" cy="399470"/>
            <a:chOff x="5173662" y="745331"/>
            <a:chExt cx="1679575" cy="1066800"/>
          </a:xfrm>
        </p:grpSpPr>
        <p:sp>
          <p:nvSpPr>
            <p:cNvPr id="11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7" name="组合 116"/>
          <p:cNvGrpSpPr/>
          <p:nvPr/>
        </p:nvGrpSpPr>
        <p:grpSpPr>
          <a:xfrm>
            <a:off x="7719449" y="4633701"/>
            <a:ext cx="628926" cy="399470"/>
            <a:chOff x="5173662" y="745331"/>
            <a:chExt cx="1679575" cy="1066800"/>
          </a:xfrm>
        </p:grpSpPr>
        <p:sp>
          <p:nvSpPr>
            <p:cNvPr id="11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2" name="组合 121"/>
          <p:cNvGrpSpPr/>
          <p:nvPr/>
        </p:nvGrpSpPr>
        <p:grpSpPr>
          <a:xfrm>
            <a:off x="8993734" y="4622976"/>
            <a:ext cx="628926" cy="399470"/>
            <a:chOff x="5173662" y="745331"/>
            <a:chExt cx="1679575" cy="1066800"/>
          </a:xfrm>
        </p:grpSpPr>
        <p:sp>
          <p:nvSpPr>
            <p:cNvPr id="12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8829" y="2936702"/>
            <a:ext cx="503931" cy="833886"/>
          </a:xfrm>
          <a:prstGeom prst="rect">
            <a:avLst/>
          </a:prstGeom>
        </p:spPr>
      </p:pic>
      <p:sp>
        <p:nvSpPr>
          <p:cNvPr id="129" name="矩形 128"/>
          <p:cNvSpPr/>
          <p:nvPr/>
        </p:nvSpPr>
        <p:spPr>
          <a:xfrm rot="5400000">
            <a:off x="2381930" y="3809557"/>
            <a:ext cx="6021288" cy="75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2000"/>
                                        <p:tgtEl>
                                          <p:spTgt spid="86"/>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right)">
                                      <p:cBhvr>
                                        <p:cTn id="11" dur="2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ChangeArrowheads="1"/>
          </p:cNvSpPr>
          <p:nvPr/>
        </p:nvSpPr>
        <p:spPr bwMode="auto">
          <a:xfrm>
            <a:off x="3192464" y="2793719"/>
            <a:ext cx="5832475" cy="792162"/>
          </a:xfrm>
          <a:prstGeom prst="rect">
            <a:avLst/>
          </a:prstGeom>
          <a:solidFill>
            <a:srgbClr val="92D050"/>
          </a:solidFill>
          <a:ln w="9525">
            <a:noFill/>
            <a:miter lim="800000"/>
            <a:headEnd/>
            <a:tailEnd/>
          </a:ln>
          <a:effectLst/>
        </p:spPr>
        <p:txBody>
          <a:bodyPr wrap="none" anchor="ctr"/>
          <a:lstStyle/>
          <a:p>
            <a:endParaRPr lang="zh-CN" altLang="en-US"/>
          </a:p>
        </p:txBody>
      </p:sp>
      <p:sp>
        <p:nvSpPr>
          <p:cNvPr id="16" name="矩形 15"/>
          <p:cNvSpPr/>
          <p:nvPr/>
        </p:nvSpPr>
        <p:spPr>
          <a:xfrm flipV="1">
            <a:off x="-21506" y="5024837"/>
            <a:ext cx="12219855" cy="7636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17" name="矩形 16"/>
          <p:cNvSpPr/>
          <p:nvPr/>
        </p:nvSpPr>
        <p:spPr>
          <a:xfrm>
            <a:off x="689228" y="1825449"/>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8" name="矩形 17"/>
          <p:cNvSpPr/>
          <p:nvPr/>
        </p:nvSpPr>
        <p:spPr>
          <a:xfrm>
            <a:off x="1191" y="1622050"/>
            <a:ext cx="5075237" cy="5302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150906" y="1645681"/>
            <a:ext cx="4796142" cy="461665"/>
          </a:xfrm>
          <a:prstGeom prst="rect">
            <a:avLst/>
          </a:prstGeom>
        </p:spPr>
        <p:txBody>
          <a:bodyPr wrap="square">
            <a:spAutoFit/>
          </a:bodyPr>
          <a:lstStyle/>
          <a:p>
            <a:pPr algn="ctr"/>
            <a:r>
              <a:rPr lang="zh-CN" altLang="en-US" sz="2400" dirty="0">
                <a:latin typeface="+mn-lt"/>
                <a:ea typeface="+mn-ea"/>
              </a:rPr>
              <a:t>使用 </a:t>
            </a:r>
            <a:r>
              <a:rPr lang="en-US" altLang="zh-CN" sz="2400" dirty="0">
                <a:latin typeface="+mn-lt"/>
                <a:ea typeface="+mn-ea"/>
              </a:rPr>
              <a:t>HTTP </a:t>
            </a:r>
            <a:r>
              <a:rPr lang="zh-CN" altLang="en-US" sz="2400" dirty="0">
                <a:latin typeface="+mn-lt"/>
                <a:ea typeface="+mn-ea"/>
              </a:rPr>
              <a:t>的 </a:t>
            </a:r>
            <a:r>
              <a:rPr lang="en-US" altLang="zh-CN" sz="2400" dirty="0">
                <a:latin typeface="+mn-lt"/>
                <a:ea typeface="+mn-ea"/>
              </a:rPr>
              <a:t>URL </a:t>
            </a:r>
            <a:r>
              <a:rPr lang="zh-CN" altLang="en-US" sz="2400" dirty="0">
                <a:latin typeface="+mn-lt"/>
                <a:ea typeface="+mn-ea"/>
              </a:rPr>
              <a:t>的一般形式</a:t>
            </a:r>
            <a:endParaRPr lang="en-US" altLang="zh-CN" sz="2400" dirty="0">
              <a:latin typeface="+mn-lt"/>
              <a:ea typeface="+mn-ea"/>
            </a:endParaRPr>
          </a:p>
        </p:txBody>
      </p:sp>
      <p:sp>
        <p:nvSpPr>
          <p:cNvPr id="20" name="矩形 19"/>
          <p:cNvSpPr/>
          <p:nvPr/>
        </p:nvSpPr>
        <p:spPr>
          <a:xfrm>
            <a:off x="0" y="5234734"/>
            <a:ext cx="12192000" cy="16187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4"/>
          <p:cNvSpPr>
            <a:spLocks noGrp="1" noChangeArrowheads="1"/>
          </p:cNvSpPr>
          <p:nvPr>
            <p:ph idx="1"/>
          </p:nvPr>
        </p:nvSpPr>
        <p:spPr>
          <a:xfrm>
            <a:off x="609919" y="1143530"/>
            <a:ext cx="10978515" cy="5028036"/>
          </a:xfrm>
        </p:spPr>
        <p:txBody>
          <a:bodyPr vert="horz" lIns="121917" tIns="60958" rIns="121917" bIns="60958" rtlCol="0">
            <a:normAutofit/>
          </a:bodyPr>
          <a:lstStyle/>
          <a:p>
            <a:endParaRPr lang="en-US" altLang="zh-CN" sz="2000" dirty="0" smtClean="0"/>
          </a:p>
          <a:p>
            <a:endParaRPr lang="zh-CN" altLang="en-US" sz="2000" dirty="0"/>
          </a:p>
          <a:p>
            <a:r>
              <a:rPr lang="zh-CN" altLang="en-US" sz="2000" dirty="0"/>
              <a:t>      </a:t>
            </a:r>
            <a:endParaRPr lang="en-US" altLang="zh-CN" sz="2000" dirty="0" smtClean="0"/>
          </a:p>
          <a:p>
            <a:pPr algn="ctr"/>
            <a:r>
              <a:rPr lang="zh-CN" altLang="en-US" sz="2800" dirty="0" smtClean="0">
                <a:solidFill>
                  <a:schemeClr val="bg1"/>
                </a:solidFill>
              </a:rPr>
              <a:t> </a:t>
            </a:r>
            <a:r>
              <a:rPr lang="en-US" altLang="zh-CN" sz="2800" dirty="0">
                <a:solidFill>
                  <a:schemeClr val="bg1"/>
                </a:solidFill>
              </a:rPr>
              <a:t>http://&lt;</a:t>
            </a:r>
            <a:r>
              <a:rPr lang="zh-CN" altLang="en-US" sz="2800" dirty="0">
                <a:solidFill>
                  <a:schemeClr val="bg1"/>
                </a:solidFill>
              </a:rPr>
              <a:t>主机</a:t>
            </a:r>
            <a:r>
              <a:rPr lang="en-US" altLang="zh-CN" sz="2800" dirty="0">
                <a:solidFill>
                  <a:schemeClr val="bg1"/>
                </a:solidFill>
              </a:rPr>
              <a:t>&gt;:&lt;</a:t>
            </a:r>
            <a:r>
              <a:rPr lang="zh-CN" altLang="en-US" sz="2800" dirty="0">
                <a:solidFill>
                  <a:schemeClr val="bg1"/>
                </a:solidFill>
              </a:rPr>
              <a:t>端口</a:t>
            </a:r>
            <a:r>
              <a:rPr lang="en-US" altLang="zh-CN" sz="2800" dirty="0">
                <a:solidFill>
                  <a:schemeClr val="bg1"/>
                </a:solidFill>
              </a:rPr>
              <a:t>&gt;/&lt;</a:t>
            </a:r>
            <a:r>
              <a:rPr lang="zh-CN" altLang="en-US" sz="2800" dirty="0">
                <a:solidFill>
                  <a:schemeClr val="bg1"/>
                </a:solidFill>
              </a:rPr>
              <a:t>路径</a:t>
            </a:r>
            <a:r>
              <a:rPr lang="en-US" altLang="zh-CN" sz="2800" dirty="0">
                <a:solidFill>
                  <a:schemeClr val="bg1"/>
                </a:solidFill>
              </a:rPr>
              <a:t>&gt; </a:t>
            </a:r>
          </a:p>
        </p:txBody>
      </p:sp>
      <p:sp>
        <p:nvSpPr>
          <p:cNvPr id="645123" name="Rectangle 3"/>
          <p:cNvSpPr>
            <a:spLocks noGrp="1" noChangeArrowheads="1"/>
          </p:cNvSpPr>
          <p:nvPr>
            <p:ph type="title"/>
          </p:nvPr>
        </p:nvSpPr>
        <p:spPr/>
        <p:txBody>
          <a:bodyPr vert="horz" lIns="121917" tIns="60958" rIns="121917" bIns="60958" rtlCol="0">
            <a:normAutofit fontScale="90000"/>
          </a:bodyPr>
          <a:lstStyle/>
          <a:p>
            <a:pPr>
              <a:lnSpc>
                <a:spcPct val="150000"/>
              </a:lnSpc>
              <a:spcBef>
                <a:spcPct val="20000"/>
              </a:spcBef>
              <a:buSzPct val="80000"/>
              <a:buFont typeface="Wingdings" pitchFamily="2" charset="2"/>
            </a:pPr>
            <a:r>
              <a:rPr lang="en-US" altLang="zh-CN" dirty="0">
                <a:latin typeface="+mn-lt"/>
                <a:ea typeface="+mn-ea"/>
                <a:cs typeface="+mn-cs"/>
              </a:rPr>
              <a:t>2.  </a:t>
            </a:r>
            <a:r>
              <a:rPr lang="zh-CN" altLang="en-US" dirty="0">
                <a:latin typeface="+mn-lt"/>
                <a:ea typeface="+mn-ea"/>
                <a:cs typeface="+mn-cs"/>
              </a:rPr>
              <a:t>使用 </a:t>
            </a:r>
            <a:r>
              <a:rPr lang="en-US" altLang="zh-CN" dirty="0">
                <a:latin typeface="+mn-lt"/>
                <a:ea typeface="+mn-ea"/>
                <a:cs typeface="+mn-cs"/>
              </a:rPr>
              <a:t>HTTP </a:t>
            </a:r>
            <a:r>
              <a:rPr lang="zh-CN" altLang="en-US" dirty="0">
                <a:latin typeface="+mn-lt"/>
                <a:ea typeface="+mn-ea"/>
                <a:cs typeface="+mn-cs"/>
              </a:rPr>
              <a:t>的 </a:t>
            </a:r>
            <a:r>
              <a:rPr lang="en-US" altLang="zh-CN" dirty="0">
                <a:latin typeface="+mn-lt"/>
                <a:ea typeface="+mn-ea"/>
                <a:cs typeface="+mn-cs"/>
              </a:rPr>
              <a:t>URL</a:t>
            </a:r>
          </a:p>
        </p:txBody>
      </p:sp>
      <p:sp>
        <p:nvSpPr>
          <p:cNvPr id="10"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2" name="Group 5"/>
          <p:cNvGrpSpPr>
            <a:grpSpLocks/>
          </p:cNvGrpSpPr>
          <p:nvPr/>
        </p:nvGrpSpPr>
        <p:grpSpPr bwMode="auto">
          <a:xfrm>
            <a:off x="7259859" y="2906897"/>
            <a:ext cx="1143000" cy="1081088"/>
            <a:chOff x="1156" y="1570"/>
            <a:chExt cx="335" cy="681"/>
          </a:xfrm>
        </p:grpSpPr>
        <p:sp>
          <p:nvSpPr>
            <p:cNvPr id="645126" name="Rectangle 6"/>
            <p:cNvSpPr>
              <a:spLocks noChangeArrowheads="1"/>
            </p:cNvSpPr>
            <p:nvPr/>
          </p:nvSpPr>
          <p:spPr bwMode="auto">
            <a:xfrm>
              <a:off x="1156" y="1570"/>
              <a:ext cx="335" cy="361"/>
            </a:xfrm>
            <a:prstGeom prst="rect">
              <a:avLst/>
            </a:prstGeom>
            <a:noFill/>
            <a:ln w="38100">
              <a:solidFill>
                <a:srgbClr val="0070C0"/>
              </a:solidFill>
              <a:miter lim="800000"/>
              <a:headEnd/>
              <a:tailEnd/>
            </a:ln>
            <a:effectLst/>
          </p:spPr>
          <p:txBody>
            <a:bodyPr wrap="none" anchor="ctr"/>
            <a:lstStyle/>
            <a:p>
              <a:endParaRPr lang="zh-CN" altLang="en-US"/>
            </a:p>
          </p:txBody>
        </p:sp>
        <p:sp>
          <p:nvSpPr>
            <p:cNvPr id="645127" name="Line 7"/>
            <p:cNvSpPr>
              <a:spLocks noChangeShapeType="1"/>
            </p:cNvSpPr>
            <p:nvPr/>
          </p:nvSpPr>
          <p:spPr bwMode="auto">
            <a:xfrm flipV="1">
              <a:off x="1338" y="1933"/>
              <a:ext cx="0" cy="318"/>
            </a:xfrm>
            <a:prstGeom prst="line">
              <a:avLst/>
            </a:prstGeom>
            <a:noFill/>
            <a:ln w="38100">
              <a:solidFill>
                <a:srgbClr val="0070C0"/>
              </a:solidFill>
              <a:round/>
              <a:headEnd/>
              <a:tailEnd type="triangle" w="med" len="med"/>
            </a:ln>
            <a:effectLst/>
          </p:spPr>
          <p:txBody>
            <a:bodyPr/>
            <a:lstStyle/>
            <a:p>
              <a:endParaRPr lang="zh-CN" altLang="en-US"/>
            </a:p>
          </p:txBody>
        </p:sp>
      </p:grpSp>
      <p:sp>
        <p:nvSpPr>
          <p:cNvPr id="645128" name="Text Box 8"/>
          <p:cNvSpPr txBox="1">
            <a:spLocks noChangeArrowheads="1"/>
          </p:cNvSpPr>
          <p:nvPr/>
        </p:nvSpPr>
        <p:spPr bwMode="auto">
          <a:xfrm>
            <a:off x="3722911" y="3902262"/>
            <a:ext cx="6840537" cy="954107"/>
          </a:xfrm>
          <a:prstGeom prst="rect">
            <a:avLst/>
          </a:prstGeom>
          <a:noFill/>
          <a:ln w="9525">
            <a:noFill/>
            <a:miter lim="800000"/>
            <a:headEnd/>
            <a:tailEnd/>
          </a:ln>
          <a:effectLst/>
        </p:spPr>
        <p:txBody>
          <a:bodyPr>
            <a:spAutoFit/>
          </a:bodyPr>
          <a:lstStyle/>
          <a:p>
            <a:r>
              <a:rPr lang="zh-CN" altLang="en-US" sz="2800" dirty="0">
                <a:solidFill>
                  <a:schemeClr val="tx1">
                    <a:lumMod val="65000"/>
                    <a:lumOff val="35000"/>
                  </a:schemeClr>
                </a:solidFill>
                <a:latin typeface="Arial" charset="0"/>
                <a:ea typeface="黑体" pitchFamily="2" charset="-122"/>
              </a:rPr>
              <a:t>若再省略文件的</a:t>
            </a:r>
            <a:r>
              <a:rPr lang="en-US" altLang="zh-CN" sz="2800" dirty="0">
                <a:solidFill>
                  <a:schemeClr val="tx1">
                    <a:lumMod val="65000"/>
                    <a:lumOff val="35000"/>
                  </a:schemeClr>
                </a:solidFill>
                <a:latin typeface="Arial" charset="0"/>
                <a:ea typeface="黑体" pitchFamily="2" charset="-122"/>
              </a:rPr>
              <a:t>&lt;</a:t>
            </a:r>
            <a:r>
              <a:rPr lang="zh-CN" altLang="en-US" sz="2800" dirty="0">
                <a:solidFill>
                  <a:schemeClr val="tx1">
                    <a:lumMod val="65000"/>
                    <a:lumOff val="35000"/>
                  </a:schemeClr>
                </a:solidFill>
                <a:latin typeface="Arial" charset="0"/>
                <a:ea typeface="黑体" pitchFamily="2" charset="-122"/>
              </a:rPr>
              <a:t>路径</a:t>
            </a:r>
            <a:r>
              <a:rPr lang="en-US" altLang="zh-CN" sz="2800" dirty="0">
                <a:solidFill>
                  <a:schemeClr val="tx1">
                    <a:lumMod val="65000"/>
                    <a:lumOff val="35000"/>
                  </a:schemeClr>
                </a:solidFill>
                <a:latin typeface="Arial" charset="0"/>
                <a:ea typeface="黑体" pitchFamily="2" charset="-122"/>
              </a:rPr>
              <a:t>&gt;</a:t>
            </a:r>
            <a:r>
              <a:rPr lang="zh-CN" altLang="en-US" sz="2800" dirty="0">
                <a:solidFill>
                  <a:schemeClr val="tx1">
                    <a:lumMod val="65000"/>
                    <a:lumOff val="35000"/>
                  </a:schemeClr>
                </a:solidFill>
                <a:latin typeface="Arial" charset="0"/>
                <a:ea typeface="黑体" pitchFamily="2" charset="-122"/>
              </a:rPr>
              <a:t>项，则 </a:t>
            </a:r>
            <a:r>
              <a:rPr lang="en-US" altLang="zh-CN" sz="2800" dirty="0">
                <a:solidFill>
                  <a:schemeClr val="tx1">
                    <a:lumMod val="65000"/>
                    <a:lumOff val="35000"/>
                  </a:schemeClr>
                </a:solidFill>
                <a:latin typeface="Arial" charset="0"/>
                <a:ea typeface="黑体" pitchFamily="2" charset="-122"/>
              </a:rPr>
              <a:t>URL </a:t>
            </a:r>
            <a:r>
              <a:rPr lang="zh-CN" altLang="en-US" sz="2800" dirty="0">
                <a:solidFill>
                  <a:schemeClr val="tx1">
                    <a:lumMod val="65000"/>
                    <a:lumOff val="35000"/>
                  </a:schemeClr>
                </a:solidFill>
                <a:latin typeface="Arial" charset="0"/>
                <a:ea typeface="黑体" pitchFamily="2" charset="-122"/>
              </a:rPr>
              <a:t>就指到因特网上的某个</a:t>
            </a:r>
            <a:r>
              <a:rPr lang="zh-CN" altLang="en-US" sz="2800" dirty="0">
                <a:solidFill>
                  <a:srgbClr val="0000FF"/>
                </a:solidFill>
                <a:latin typeface="Arial" charset="0"/>
                <a:ea typeface="黑体" pitchFamily="2" charset="-122"/>
              </a:rPr>
              <a:t>主页</a:t>
            </a:r>
            <a:r>
              <a:rPr lang="en-US" altLang="zh-CN" sz="2800" dirty="0">
                <a:solidFill>
                  <a:schemeClr val="tx1">
                    <a:lumMod val="65000"/>
                    <a:lumOff val="35000"/>
                  </a:schemeClr>
                </a:solidFill>
                <a:latin typeface="Arial" charset="0"/>
                <a:ea typeface="黑体" pitchFamily="2" charset="-122"/>
              </a:rPr>
              <a:t>(home page)</a:t>
            </a:r>
            <a:r>
              <a:rPr lang="zh-CN" altLang="en-US" sz="2800" dirty="0">
                <a:solidFill>
                  <a:schemeClr val="tx1">
                    <a:lumMod val="65000"/>
                    <a:lumOff val="35000"/>
                  </a:schemeClr>
                </a:solidFill>
                <a:latin typeface="Arial" charset="0"/>
                <a:ea typeface="黑体" pitchFamily="2" charset="-122"/>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p:cNvSpPr/>
          <p:nvPr/>
        </p:nvSpPr>
        <p:spPr>
          <a:xfrm>
            <a:off x="5379094" y="836712"/>
            <a:ext cx="6819255" cy="60212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346491" y="843828"/>
            <a:ext cx="6867065"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rot="5400000">
            <a:off x="2381930" y="3809557"/>
            <a:ext cx="6021288" cy="75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pic>
        <p:nvPicPr>
          <p:cNvPr id="66" name="图片 65"/>
          <p:cNvPicPr>
            <a:picLocks noChangeAspect="1"/>
          </p:cNvPicPr>
          <p:nvPr/>
        </p:nvPicPr>
        <p:blipFill>
          <a:blip r:embed="rId4"/>
          <a:stretch>
            <a:fillRect/>
          </a:stretch>
        </p:blipFill>
        <p:spPr>
          <a:xfrm>
            <a:off x="9607958" y="5301885"/>
            <a:ext cx="665711" cy="791317"/>
          </a:xfrm>
          <a:prstGeom prst="rect">
            <a:avLst/>
          </a:prstGeom>
        </p:spPr>
      </p:pic>
      <p:pic>
        <p:nvPicPr>
          <p:cNvPr id="65" name="图片 64"/>
          <p:cNvPicPr>
            <a:picLocks noChangeAspect="1"/>
          </p:cNvPicPr>
          <p:nvPr/>
        </p:nvPicPr>
        <p:blipFill>
          <a:blip r:embed="rId4"/>
          <a:stretch>
            <a:fillRect/>
          </a:stretch>
        </p:blipFill>
        <p:spPr>
          <a:xfrm>
            <a:off x="10828824" y="3114989"/>
            <a:ext cx="873779" cy="1038643"/>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6662" y="2120793"/>
            <a:ext cx="848265" cy="1403676"/>
          </a:xfrm>
          <a:prstGeom prst="rect">
            <a:avLst/>
          </a:prstGeom>
        </p:spPr>
      </p:pic>
      <p:grpSp>
        <p:nvGrpSpPr>
          <p:cNvPr id="59" name="组合 58"/>
          <p:cNvGrpSpPr/>
          <p:nvPr/>
        </p:nvGrpSpPr>
        <p:grpSpPr>
          <a:xfrm>
            <a:off x="5916712" y="2446086"/>
            <a:ext cx="1150297" cy="730624"/>
            <a:chOff x="5173662" y="745331"/>
            <a:chExt cx="1679575" cy="1066800"/>
          </a:xfrm>
        </p:grpSpPr>
        <p:sp>
          <p:nvSpPr>
            <p:cNvPr id="60"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1938" name="Rectangle 2"/>
          <p:cNvSpPr>
            <a:spLocks noGrp="1" noChangeArrowheads="1"/>
          </p:cNvSpPr>
          <p:nvPr>
            <p:ph type="title"/>
          </p:nvPr>
        </p:nvSpPr>
        <p:spPr/>
        <p:txBody>
          <a:bodyPr vert="horz" lIns="121917" tIns="60958" rIns="121917" bIns="60958" rtlCol="0">
            <a:normAutofit fontScale="90000"/>
          </a:bodyPr>
          <a:lstStyle/>
          <a:p>
            <a:pPr>
              <a:lnSpc>
                <a:spcPct val="150000"/>
              </a:lnSpc>
              <a:spcBef>
                <a:spcPct val="20000"/>
              </a:spcBef>
              <a:buSzPct val="80000"/>
              <a:buFont typeface="Wingdings" pitchFamily="2" charset="2"/>
            </a:pPr>
            <a:r>
              <a:rPr lang="en-US" altLang="zh-CN" dirty="0">
                <a:latin typeface="+mn-lt"/>
                <a:ea typeface="+mn-ea"/>
                <a:cs typeface="+mn-cs"/>
              </a:rPr>
              <a:t>6.3.3  </a:t>
            </a:r>
            <a:r>
              <a:rPr lang="zh-CN" altLang="en-US" dirty="0">
                <a:latin typeface="+mn-lt"/>
                <a:ea typeface="+mn-ea"/>
                <a:cs typeface="+mn-cs"/>
              </a:rPr>
              <a:t>超文本传送协议 </a:t>
            </a:r>
            <a:r>
              <a:rPr lang="en-US" altLang="zh-CN" dirty="0" smtClean="0">
                <a:latin typeface="+mn-lt"/>
                <a:ea typeface="+mn-ea"/>
                <a:cs typeface="+mn-cs"/>
              </a:rPr>
              <a:t>HTTP</a:t>
            </a:r>
            <a:endParaRPr lang="zh-CN" altLang="en-US" dirty="0">
              <a:latin typeface="+mn-lt"/>
              <a:ea typeface="+mn-ea"/>
              <a:cs typeface="+mn-cs"/>
            </a:endParaRPr>
          </a:p>
        </p:txBody>
      </p:sp>
      <p:sp>
        <p:nvSpPr>
          <p:cNvPr id="551939" name="Rectangle 3"/>
          <p:cNvSpPr>
            <a:spLocks noGrp="1" noChangeArrowheads="1"/>
          </p:cNvSpPr>
          <p:nvPr>
            <p:ph idx="1"/>
          </p:nvPr>
        </p:nvSpPr>
        <p:spPr>
          <a:xfrm>
            <a:off x="304642" y="1145952"/>
            <a:ext cx="4792768" cy="5354515"/>
          </a:xfrm>
        </p:spPr>
        <p:txBody>
          <a:bodyPr vert="horz" lIns="121917" tIns="60958" rIns="121917" bIns="60958" rtlCol="0">
            <a:normAutofit/>
          </a:bodyPr>
          <a:lstStyle/>
          <a:p>
            <a:r>
              <a:rPr lang="en-US" altLang="zh-CN" sz="2400" b="1" dirty="0" smtClean="0">
                <a:solidFill>
                  <a:schemeClr val="accent6"/>
                </a:solidFill>
              </a:rPr>
              <a:t>1.  HTTP </a:t>
            </a:r>
            <a:r>
              <a:rPr lang="zh-CN" altLang="en-US" sz="2400" b="1" dirty="0">
                <a:solidFill>
                  <a:schemeClr val="accent6"/>
                </a:solidFill>
              </a:rPr>
              <a:t>的操作过程 </a:t>
            </a:r>
            <a:endParaRPr lang="en-US" altLang="zh-CN" sz="2400" b="1" dirty="0" smtClean="0">
              <a:solidFill>
                <a:schemeClr val="accent6"/>
              </a:solidFill>
            </a:endParaRPr>
          </a:p>
          <a:p>
            <a:pPr marL="800028" lvl="1" indent="-342900" algn="just">
              <a:buFont typeface="Arial" panose="020B0604020202020204" pitchFamily="34" charset="0"/>
              <a:buChar char="•"/>
            </a:pPr>
            <a:r>
              <a:rPr lang="en-US" sz="2400" dirty="0" smtClean="0"/>
              <a:t>HTTP</a:t>
            </a:r>
            <a:r>
              <a:rPr lang="zh-CN" altLang="en-US" sz="2400" dirty="0"/>
              <a:t>协议定义了浏览器（即万维网客户进程）怎样向万维网服务器请求万维网文档，以及万维网服务器怎样把万维网文档传送给浏览器。</a:t>
            </a:r>
            <a:endParaRPr lang="en-US" altLang="zh-CN" sz="2400" dirty="0"/>
          </a:p>
          <a:p>
            <a:pPr marL="800028" lvl="1" indent="-342900" algn="just">
              <a:buFont typeface="Arial" panose="020B0604020202020204" pitchFamily="34" charset="0"/>
              <a:buChar char="•"/>
            </a:pPr>
            <a:r>
              <a:rPr lang="en-US" altLang="zh-CN" sz="2400" dirty="0"/>
              <a:t>HTTP</a:t>
            </a:r>
            <a:r>
              <a:rPr lang="zh-CN" altLang="en-US" sz="2400" dirty="0"/>
              <a:t>使用的运输层协议是</a:t>
            </a:r>
            <a:r>
              <a:rPr lang="en-US" altLang="zh-CN" sz="2400" dirty="0"/>
              <a:t>TCP</a:t>
            </a:r>
            <a:r>
              <a:rPr lang="zh-CN" altLang="en-US" sz="2400" dirty="0"/>
              <a:t>，默认端口号是</a:t>
            </a:r>
            <a:r>
              <a:rPr lang="en-US" altLang="zh-CN" sz="2400" dirty="0"/>
              <a:t>80</a:t>
            </a:r>
            <a:r>
              <a:rPr lang="zh-CN" altLang="en-US" sz="2400" dirty="0"/>
              <a:t>。</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aphicFrame>
        <p:nvGraphicFramePr>
          <p:cNvPr id="6" name="Object 66"/>
          <p:cNvGraphicFramePr>
            <a:graphicFrameLocks noChangeAspect="1"/>
          </p:cNvGraphicFramePr>
          <p:nvPr>
            <p:extLst>
              <p:ext uri="{D42A27DB-BD31-4B8C-83A1-F6EECF244321}">
                <p14:modId xmlns:p14="http://schemas.microsoft.com/office/powerpoint/2010/main" val="1818619961"/>
              </p:ext>
            </p:extLst>
          </p:nvPr>
        </p:nvGraphicFramePr>
        <p:xfrm>
          <a:off x="6979804" y="3210996"/>
          <a:ext cx="3029190" cy="1333244"/>
        </p:xfrm>
        <a:graphic>
          <a:graphicData uri="http://schemas.openxmlformats.org/presentationml/2006/ole">
            <mc:AlternateContent xmlns:mc="http://schemas.openxmlformats.org/markup-compatibility/2006">
              <mc:Choice xmlns:v="urn:schemas-microsoft-com:vml" Requires="v">
                <p:oleObj spid="_x0000_s2109471" name="VISIO" r:id="rId6" imgW="1689840" imgH="964440" progId="Visio.Drawing.11">
                  <p:embed/>
                </p:oleObj>
              </mc:Choice>
              <mc:Fallback>
                <p:oleObj name="VISIO" r:id="rId6" imgW="1689840" imgH="96444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9804" y="3210996"/>
                        <a:ext cx="3029190" cy="1333244"/>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 name="Freeform 68"/>
          <p:cNvSpPr>
            <a:spLocks/>
          </p:cNvSpPr>
          <p:nvPr/>
        </p:nvSpPr>
        <p:spPr bwMode="auto">
          <a:xfrm>
            <a:off x="7839032" y="3468639"/>
            <a:ext cx="353947" cy="210117"/>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cmpd="sng">
            <a:noFill/>
            <a:prstDash val="solid"/>
            <a:round/>
            <a:headEnd type="none" w="med" len="med"/>
            <a:tailEnd type="none" w="med" len="med"/>
          </a:ln>
          <a:effectLst/>
        </p:spPr>
        <p:txBody>
          <a:bodyPr/>
          <a:lstStyle/>
          <a:p>
            <a:endParaRPr lang="zh-CN" altLang="en-US" sz="2000">
              <a:solidFill>
                <a:schemeClr val="tx1">
                  <a:lumMod val="65000"/>
                  <a:lumOff val="35000"/>
                </a:schemeClr>
              </a:solidFill>
              <a:latin typeface="+mn-lt"/>
              <a:ea typeface="+mn-ea"/>
            </a:endParaRPr>
          </a:p>
        </p:txBody>
      </p:sp>
      <p:sp>
        <p:nvSpPr>
          <p:cNvPr id="9" name="Freeform 69"/>
          <p:cNvSpPr>
            <a:spLocks/>
          </p:cNvSpPr>
          <p:nvPr/>
        </p:nvSpPr>
        <p:spPr bwMode="auto">
          <a:xfrm>
            <a:off x="8671998" y="3413609"/>
            <a:ext cx="248888" cy="1550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cmpd="sng">
            <a:noFill/>
            <a:prstDash val="solid"/>
            <a:round/>
            <a:headEnd type="none" w="med" len="med"/>
            <a:tailEnd type="none" w="med" len="med"/>
          </a:ln>
          <a:effectLst/>
        </p:spPr>
        <p:txBody>
          <a:bodyPr/>
          <a:lstStyle/>
          <a:p>
            <a:endParaRPr lang="zh-CN" altLang="en-US" sz="2000">
              <a:solidFill>
                <a:schemeClr val="tx1">
                  <a:lumMod val="65000"/>
                  <a:lumOff val="35000"/>
                </a:schemeClr>
              </a:solidFill>
              <a:latin typeface="+mn-lt"/>
              <a:ea typeface="+mn-ea"/>
            </a:endParaRPr>
          </a:p>
        </p:txBody>
      </p:sp>
      <p:sp>
        <p:nvSpPr>
          <p:cNvPr id="10" name="Freeform 70"/>
          <p:cNvSpPr>
            <a:spLocks/>
          </p:cNvSpPr>
          <p:nvPr/>
        </p:nvSpPr>
        <p:spPr bwMode="auto">
          <a:xfrm>
            <a:off x="9652544" y="3492402"/>
            <a:ext cx="800446" cy="586578"/>
          </a:xfrm>
          <a:custGeom>
            <a:avLst/>
            <a:gdLst/>
            <a:ahLst/>
            <a:cxnLst>
              <a:cxn ang="0">
                <a:pos x="567" y="0"/>
              </a:cxn>
              <a:cxn ang="0">
                <a:pos x="530" y="168"/>
              </a:cxn>
              <a:cxn ang="0">
                <a:pos x="428" y="280"/>
              </a:cxn>
              <a:cxn ang="0">
                <a:pos x="314" y="328"/>
              </a:cxn>
              <a:cxn ang="0">
                <a:pos x="0" y="371"/>
              </a:cxn>
            </a:cxnLst>
            <a:rect l="0" t="0" r="r" b="b"/>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cmpd="sng">
            <a:solidFill>
              <a:srgbClr val="333399"/>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1" name="Freeform 71"/>
          <p:cNvSpPr>
            <a:spLocks/>
          </p:cNvSpPr>
          <p:nvPr/>
        </p:nvSpPr>
        <p:spPr bwMode="auto">
          <a:xfrm>
            <a:off x="6494532" y="3215999"/>
            <a:ext cx="825460" cy="851725"/>
          </a:xfrm>
          <a:custGeom>
            <a:avLst/>
            <a:gdLst/>
            <a:ahLst/>
            <a:cxnLst>
              <a:cxn ang="0">
                <a:pos x="7" y="0"/>
              </a:cxn>
              <a:cxn ang="0">
                <a:pos x="15" y="424"/>
              </a:cxn>
              <a:cxn ang="0">
                <a:pos x="100" y="545"/>
              </a:cxn>
              <a:cxn ang="0">
                <a:pos x="154" y="571"/>
              </a:cxn>
              <a:cxn ang="0">
                <a:pos x="190" y="591"/>
              </a:cxn>
              <a:cxn ang="0">
                <a:pos x="351" y="633"/>
              </a:cxn>
              <a:cxn ang="0">
                <a:pos x="583" y="664"/>
              </a:cxn>
              <a:cxn ang="0">
                <a:pos x="759" y="664"/>
              </a:cxn>
            </a:cxnLst>
            <a:rect l="0" t="0" r="r" b="b"/>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cmpd="sng">
            <a:solidFill>
              <a:srgbClr val="333399"/>
            </a:solidFill>
            <a:prstDash val="solid"/>
            <a:round/>
            <a:headEnd type="none" w="med" len="med"/>
            <a:tailEnd type="none" w="med" len="med"/>
          </a:ln>
          <a:effectLst/>
        </p:spPr>
        <p:txBody>
          <a:bodyPr/>
          <a:lstStyle/>
          <a:p>
            <a:endParaRPr lang="zh-CN" altLang="en-US" sz="2000">
              <a:solidFill>
                <a:schemeClr val="tx1">
                  <a:lumMod val="65000"/>
                  <a:lumOff val="35000"/>
                </a:schemeClr>
              </a:solidFill>
              <a:latin typeface="+mn-lt"/>
              <a:ea typeface="+mn-ea"/>
            </a:endParaRPr>
          </a:p>
        </p:txBody>
      </p:sp>
      <p:sp>
        <p:nvSpPr>
          <p:cNvPr id="12" name="Rectangle 72"/>
          <p:cNvSpPr>
            <a:spLocks noChangeArrowheads="1"/>
          </p:cNvSpPr>
          <p:nvPr/>
        </p:nvSpPr>
        <p:spPr bwMode="auto">
          <a:xfrm>
            <a:off x="7834654" y="3966195"/>
            <a:ext cx="875241" cy="366767"/>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1800" dirty="0">
                <a:solidFill>
                  <a:schemeClr val="tx1">
                    <a:lumMod val="65000"/>
                    <a:lumOff val="35000"/>
                  </a:schemeClr>
                </a:solidFill>
                <a:latin typeface="+mn-lt"/>
                <a:ea typeface="+mn-ea"/>
              </a:rPr>
              <a:t>因特网</a:t>
            </a:r>
          </a:p>
        </p:txBody>
      </p:sp>
      <p:sp>
        <p:nvSpPr>
          <p:cNvPr id="13" name="Rectangle 73"/>
          <p:cNvSpPr>
            <a:spLocks noChangeArrowheads="1"/>
          </p:cNvSpPr>
          <p:nvPr/>
        </p:nvSpPr>
        <p:spPr bwMode="auto">
          <a:xfrm>
            <a:off x="9568932" y="1631319"/>
            <a:ext cx="2362891" cy="532966"/>
          </a:xfrm>
          <a:prstGeom prst="rect">
            <a:avLst/>
          </a:prstGeom>
          <a:noFill/>
          <a:ln w="12700">
            <a:noFill/>
            <a:miter lim="800000"/>
            <a:headEnd/>
            <a:tailEnd/>
          </a:ln>
          <a:effectLst/>
        </p:spPr>
        <p:txBody>
          <a:bodyPr wrap="none" lIns="90488" tIns="44450" rIns="90488" bIns="44450">
            <a:spAutoFit/>
          </a:bodyPr>
          <a:lstStyle/>
          <a:p>
            <a:pPr algn="ctr" eaLnBrk="0" hangingPunct="0">
              <a:lnSpc>
                <a:spcPct val="80000"/>
              </a:lnSpc>
            </a:pPr>
            <a:r>
              <a:rPr kumimoji="1" lang="zh-CN" altLang="en-US" sz="1800" dirty="0">
                <a:solidFill>
                  <a:schemeClr val="tx1">
                    <a:lumMod val="65000"/>
                    <a:lumOff val="35000"/>
                  </a:schemeClr>
                </a:solidFill>
                <a:latin typeface="+mn-lt"/>
                <a:ea typeface="+mn-ea"/>
              </a:rPr>
              <a:t>服务器</a:t>
            </a:r>
          </a:p>
          <a:p>
            <a:pPr algn="ctr" eaLnBrk="0" hangingPunct="0">
              <a:lnSpc>
                <a:spcPct val="80000"/>
              </a:lnSpc>
            </a:pPr>
            <a:r>
              <a:rPr kumimoji="1" lang="en-US" altLang="zh-CN" sz="1800" dirty="0">
                <a:solidFill>
                  <a:schemeClr val="tx1">
                    <a:lumMod val="65000"/>
                    <a:lumOff val="35000"/>
                  </a:schemeClr>
                </a:solidFill>
                <a:latin typeface="+mn-lt"/>
                <a:ea typeface="+mn-ea"/>
              </a:rPr>
              <a:t>www.tsinghua.edu.cn</a:t>
            </a:r>
          </a:p>
        </p:txBody>
      </p:sp>
      <p:sp>
        <p:nvSpPr>
          <p:cNvPr id="14" name="Rectangle 74"/>
          <p:cNvSpPr>
            <a:spLocks noChangeArrowheads="1"/>
          </p:cNvSpPr>
          <p:nvPr/>
        </p:nvSpPr>
        <p:spPr bwMode="auto">
          <a:xfrm>
            <a:off x="7231787" y="1768392"/>
            <a:ext cx="2029404" cy="366767"/>
          </a:xfrm>
          <a:prstGeom prst="rect">
            <a:avLst/>
          </a:prstGeom>
          <a:noFill/>
          <a:ln w="19050">
            <a:noFill/>
            <a:miter lim="800000"/>
            <a:headEnd/>
            <a:tailEnd/>
          </a:ln>
          <a:effectLst/>
        </p:spPr>
        <p:txBody>
          <a:bodyPr wrap="none" lIns="90488" tIns="44450" rIns="90488" bIns="44450">
            <a:spAutoFit/>
          </a:bodyPr>
          <a:lstStyle/>
          <a:p>
            <a:pPr eaLnBrk="0" hangingPunct="0"/>
            <a:r>
              <a:rPr kumimoji="1" lang="zh-CN" altLang="zh-CN" sz="1800" dirty="0">
                <a:solidFill>
                  <a:schemeClr val="tx1">
                    <a:lumMod val="65000"/>
                    <a:lumOff val="35000"/>
                  </a:schemeClr>
                </a:solidFill>
                <a:latin typeface="+mn-lt"/>
                <a:ea typeface="+mn-ea"/>
              </a:rPr>
              <a:t>链接到</a:t>
            </a:r>
            <a:r>
              <a:rPr kumimoji="1" lang="en-US" altLang="zh-CN" sz="1800" dirty="0">
                <a:solidFill>
                  <a:schemeClr val="tx1">
                    <a:lumMod val="65000"/>
                    <a:lumOff val="35000"/>
                  </a:schemeClr>
                </a:solidFill>
                <a:latin typeface="+mn-lt"/>
                <a:ea typeface="+mn-ea"/>
              </a:rPr>
              <a:t>URL</a:t>
            </a:r>
            <a:r>
              <a:rPr kumimoji="1" lang="zh-CN" altLang="en-US" sz="1800" dirty="0">
                <a:solidFill>
                  <a:schemeClr val="tx1">
                    <a:lumMod val="65000"/>
                    <a:lumOff val="35000"/>
                  </a:schemeClr>
                </a:solidFill>
                <a:latin typeface="+mn-lt"/>
                <a:ea typeface="+mn-ea"/>
              </a:rPr>
              <a:t>的超链</a:t>
            </a:r>
          </a:p>
        </p:txBody>
      </p:sp>
      <p:sp>
        <p:nvSpPr>
          <p:cNvPr id="15" name="Rectangle 75"/>
          <p:cNvSpPr>
            <a:spLocks noChangeArrowheads="1"/>
          </p:cNvSpPr>
          <p:nvPr/>
        </p:nvSpPr>
        <p:spPr bwMode="auto">
          <a:xfrm>
            <a:off x="7334014" y="3463106"/>
            <a:ext cx="2313198" cy="335989"/>
          </a:xfrm>
          <a:prstGeom prst="rect">
            <a:avLst/>
          </a:prstGeom>
          <a:solidFill>
            <a:schemeClr val="bg1"/>
          </a:solidFill>
          <a:ln w="19050">
            <a:noFill/>
            <a:miter lim="800000"/>
            <a:headEnd/>
            <a:tailEnd/>
          </a:ln>
          <a:effectLst/>
        </p:spPr>
        <p:txBody>
          <a:bodyPr wrap="none" lIns="90488" tIns="44450" rIns="90488" bIns="44450">
            <a:spAutoFit/>
          </a:bodyPr>
          <a:lstStyle/>
          <a:p>
            <a:pPr eaLnBrk="0" hangingPunct="0"/>
            <a:r>
              <a:rPr kumimoji="1" lang="en-US" altLang="zh-CN" sz="1600" dirty="0">
                <a:solidFill>
                  <a:schemeClr val="tx1">
                    <a:lumMod val="65000"/>
                    <a:lumOff val="35000"/>
                  </a:schemeClr>
                </a:solidFill>
                <a:latin typeface="+mn-lt"/>
                <a:ea typeface="+mn-ea"/>
              </a:rPr>
              <a:t>HTTP </a:t>
            </a:r>
            <a:r>
              <a:rPr kumimoji="1" lang="zh-CN" altLang="en-US" sz="1600" dirty="0">
                <a:solidFill>
                  <a:schemeClr val="tx1">
                    <a:lumMod val="65000"/>
                    <a:lumOff val="35000"/>
                  </a:schemeClr>
                </a:solidFill>
                <a:latin typeface="+mn-lt"/>
                <a:ea typeface="+mn-ea"/>
              </a:rPr>
              <a:t>使用此 </a:t>
            </a:r>
            <a:r>
              <a:rPr kumimoji="1" lang="en-US" altLang="zh-CN" sz="1600" dirty="0">
                <a:solidFill>
                  <a:schemeClr val="tx1">
                    <a:lumMod val="65000"/>
                    <a:lumOff val="35000"/>
                  </a:schemeClr>
                </a:solidFill>
                <a:latin typeface="+mn-lt"/>
                <a:ea typeface="+mn-ea"/>
              </a:rPr>
              <a:t>TCP </a:t>
            </a:r>
            <a:r>
              <a:rPr kumimoji="1" lang="zh-CN" altLang="en-US" sz="1600" dirty="0">
                <a:solidFill>
                  <a:schemeClr val="tx1">
                    <a:lumMod val="65000"/>
                    <a:lumOff val="35000"/>
                  </a:schemeClr>
                </a:solidFill>
                <a:latin typeface="+mn-lt"/>
                <a:ea typeface="+mn-ea"/>
              </a:rPr>
              <a:t>连接</a:t>
            </a:r>
          </a:p>
        </p:txBody>
      </p:sp>
      <p:sp>
        <p:nvSpPr>
          <p:cNvPr id="16" name="Rectangle 76"/>
          <p:cNvSpPr>
            <a:spLocks noChangeArrowheads="1"/>
          </p:cNvSpPr>
          <p:nvPr/>
        </p:nvSpPr>
        <p:spPr bwMode="auto">
          <a:xfrm>
            <a:off x="7097370" y="2540621"/>
            <a:ext cx="875241" cy="588366"/>
          </a:xfrm>
          <a:prstGeom prst="rect">
            <a:avLst/>
          </a:prstGeom>
          <a:noFill/>
          <a:ln w="19050">
            <a:noFill/>
            <a:miter lim="800000"/>
            <a:headEnd/>
            <a:tailEnd/>
          </a:ln>
          <a:effectLst/>
        </p:spPr>
        <p:txBody>
          <a:bodyPr wrap="none" lIns="90488" tIns="44450" rIns="90488" bIns="44450">
            <a:spAutoFit/>
          </a:bodyPr>
          <a:lstStyle/>
          <a:p>
            <a:pPr eaLnBrk="0" hangingPunct="0">
              <a:lnSpc>
                <a:spcPct val="90000"/>
              </a:lnSpc>
            </a:pPr>
            <a:r>
              <a:rPr kumimoji="1" lang="zh-CN" altLang="en-US" sz="1800" dirty="0">
                <a:solidFill>
                  <a:schemeClr val="tx1">
                    <a:lumMod val="65000"/>
                    <a:lumOff val="35000"/>
                  </a:schemeClr>
                </a:solidFill>
                <a:latin typeface="+mn-lt"/>
                <a:ea typeface="+mn-ea"/>
              </a:rPr>
              <a:t>浏览器</a:t>
            </a:r>
          </a:p>
          <a:p>
            <a:pPr algn="ctr" eaLnBrk="0" hangingPunct="0">
              <a:lnSpc>
                <a:spcPct val="90000"/>
              </a:lnSpc>
            </a:pPr>
            <a:r>
              <a:rPr kumimoji="1" lang="zh-CN" altLang="en-US" sz="1800" dirty="0" smtClean="0">
                <a:solidFill>
                  <a:schemeClr val="tx1">
                    <a:lumMod val="65000"/>
                    <a:lumOff val="35000"/>
                  </a:schemeClr>
                </a:solidFill>
                <a:latin typeface="+mn-lt"/>
                <a:ea typeface="+mn-ea"/>
              </a:rPr>
              <a:t>程</a:t>
            </a:r>
            <a:r>
              <a:rPr kumimoji="1" lang="zh-CN" altLang="en-US" sz="1800" dirty="0">
                <a:solidFill>
                  <a:schemeClr val="tx1">
                    <a:lumMod val="65000"/>
                    <a:lumOff val="35000"/>
                  </a:schemeClr>
                </a:solidFill>
                <a:latin typeface="+mn-lt"/>
                <a:ea typeface="+mn-ea"/>
              </a:rPr>
              <a:t>序</a:t>
            </a:r>
          </a:p>
        </p:txBody>
      </p:sp>
      <p:sp>
        <p:nvSpPr>
          <p:cNvPr id="17" name="Rectangle 77"/>
          <p:cNvSpPr>
            <a:spLocks noChangeArrowheads="1"/>
          </p:cNvSpPr>
          <p:nvPr/>
        </p:nvSpPr>
        <p:spPr bwMode="auto">
          <a:xfrm>
            <a:off x="8823570" y="2540621"/>
            <a:ext cx="875241" cy="588366"/>
          </a:xfrm>
          <a:prstGeom prst="rect">
            <a:avLst/>
          </a:prstGeom>
          <a:noFill/>
          <a:ln w="19050">
            <a:noFill/>
            <a:miter lim="800000"/>
            <a:headEnd/>
            <a:tailEnd/>
          </a:ln>
          <a:effectLst/>
        </p:spPr>
        <p:txBody>
          <a:bodyPr wrap="none" lIns="90488" tIns="44450" rIns="90488" bIns="44450">
            <a:spAutoFit/>
          </a:bodyPr>
          <a:lstStyle/>
          <a:p>
            <a:pPr eaLnBrk="0" hangingPunct="0">
              <a:lnSpc>
                <a:spcPct val="90000"/>
              </a:lnSpc>
            </a:pPr>
            <a:r>
              <a:rPr kumimoji="1" lang="zh-CN" altLang="en-US" sz="1800" dirty="0">
                <a:solidFill>
                  <a:schemeClr val="tx1">
                    <a:lumMod val="65000"/>
                    <a:lumOff val="35000"/>
                  </a:schemeClr>
                </a:solidFill>
                <a:latin typeface="+mn-lt"/>
                <a:ea typeface="+mn-ea"/>
              </a:rPr>
              <a:t>服务器</a:t>
            </a:r>
          </a:p>
          <a:p>
            <a:pPr algn="ctr" eaLnBrk="0" hangingPunct="0">
              <a:lnSpc>
                <a:spcPct val="90000"/>
              </a:lnSpc>
            </a:pPr>
            <a:r>
              <a:rPr kumimoji="1" lang="zh-CN" altLang="en-US" sz="1800" dirty="0" smtClean="0">
                <a:solidFill>
                  <a:schemeClr val="tx1">
                    <a:lumMod val="65000"/>
                    <a:lumOff val="35000"/>
                  </a:schemeClr>
                </a:solidFill>
                <a:latin typeface="+mn-lt"/>
                <a:ea typeface="+mn-ea"/>
              </a:rPr>
              <a:t>程</a:t>
            </a:r>
            <a:r>
              <a:rPr kumimoji="1" lang="zh-CN" altLang="en-US" sz="1800" dirty="0">
                <a:solidFill>
                  <a:schemeClr val="tx1">
                    <a:lumMod val="65000"/>
                    <a:lumOff val="35000"/>
                  </a:schemeClr>
                </a:solidFill>
                <a:latin typeface="+mn-lt"/>
                <a:ea typeface="+mn-ea"/>
              </a:rPr>
              <a:t>序</a:t>
            </a:r>
          </a:p>
        </p:txBody>
      </p:sp>
      <p:sp>
        <p:nvSpPr>
          <p:cNvPr id="18" name="Rectangle 78"/>
          <p:cNvSpPr>
            <a:spLocks noChangeArrowheads="1"/>
          </p:cNvSpPr>
          <p:nvPr/>
        </p:nvSpPr>
        <p:spPr bwMode="auto">
          <a:xfrm>
            <a:off x="7976065" y="2834822"/>
            <a:ext cx="854402" cy="397545"/>
          </a:xfrm>
          <a:prstGeom prst="rect">
            <a:avLst/>
          </a:prstGeom>
          <a:noFill/>
          <a:ln w="19050">
            <a:noFill/>
            <a:miter lim="800000"/>
            <a:headEnd/>
            <a:tailEnd/>
          </a:ln>
          <a:effectLst/>
        </p:spPr>
        <p:txBody>
          <a:bodyPr wrap="none" lIns="90488" tIns="44450" rIns="90488" bIns="44450">
            <a:spAutoFit/>
          </a:bodyPr>
          <a:lstStyle/>
          <a:p>
            <a:pPr eaLnBrk="0" hangingPunct="0"/>
            <a:r>
              <a:rPr kumimoji="1" lang="en-US" altLang="zh-CN" sz="2000" dirty="0">
                <a:solidFill>
                  <a:schemeClr val="tx1">
                    <a:lumMod val="65000"/>
                    <a:lumOff val="35000"/>
                  </a:schemeClr>
                </a:solidFill>
                <a:latin typeface="+mn-lt"/>
                <a:ea typeface="+mn-ea"/>
              </a:rPr>
              <a:t>HTTP</a:t>
            </a:r>
          </a:p>
        </p:txBody>
      </p:sp>
      <p:sp>
        <p:nvSpPr>
          <p:cNvPr id="19" name="Rectangle 79"/>
          <p:cNvSpPr>
            <a:spLocks noChangeArrowheads="1"/>
          </p:cNvSpPr>
          <p:nvPr/>
        </p:nvSpPr>
        <p:spPr bwMode="auto">
          <a:xfrm>
            <a:off x="6096812" y="1985313"/>
            <a:ext cx="644408" cy="366767"/>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1800" dirty="0">
                <a:solidFill>
                  <a:schemeClr val="tx1">
                    <a:lumMod val="65000"/>
                    <a:lumOff val="35000"/>
                  </a:schemeClr>
                </a:solidFill>
                <a:latin typeface="+mn-lt"/>
                <a:ea typeface="+mn-ea"/>
              </a:rPr>
              <a:t>客户</a:t>
            </a:r>
          </a:p>
        </p:txBody>
      </p:sp>
      <p:sp>
        <p:nvSpPr>
          <p:cNvPr id="21" name="Freeform 81"/>
          <p:cNvSpPr>
            <a:spLocks/>
          </p:cNvSpPr>
          <p:nvPr/>
        </p:nvSpPr>
        <p:spPr bwMode="auto">
          <a:xfrm>
            <a:off x="6160597" y="2523113"/>
            <a:ext cx="584075" cy="437744"/>
          </a:xfrm>
          <a:custGeom>
            <a:avLst/>
            <a:gdLst/>
            <a:ahLst/>
            <a:cxnLst>
              <a:cxn ang="0">
                <a:pos x="17" y="0"/>
              </a:cxn>
              <a:cxn ang="0">
                <a:pos x="462" y="0"/>
              </a:cxn>
              <a:cxn ang="0">
                <a:pos x="443" y="321"/>
              </a:cxn>
              <a:cxn ang="0">
                <a:pos x="0" y="304"/>
              </a:cxn>
              <a:cxn ang="0">
                <a:pos x="17" y="0"/>
              </a:cxn>
            </a:cxnLst>
            <a:rect l="0" t="0" r="r" b="b"/>
            <a:pathLst>
              <a:path w="463" h="322">
                <a:moveTo>
                  <a:pt x="17" y="0"/>
                </a:moveTo>
                <a:lnTo>
                  <a:pt x="462" y="0"/>
                </a:lnTo>
                <a:lnTo>
                  <a:pt x="443" y="321"/>
                </a:lnTo>
                <a:lnTo>
                  <a:pt x="0" y="304"/>
                </a:lnTo>
                <a:lnTo>
                  <a:pt x="17" y="0"/>
                </a:lnTo>
              </a:path>
            </a:pathLst>
          </a:custGeom>
          <a:noFill/>
          <a:ln w="12700" cap="rnd" cmpd="sng">
            <a:noFill/>
            <a:prstDash val="solid"/>
            <a:round/>
            <a:headEnd type="none" w="med" len="med"/>
            <a:tailEnd type="none" w="med" len="med"/>
          </a:ln>
          <a:effectLst/>
        </p:spPr>
        <p:txBody>
          <a:bodyPr/>
          <a:lstStyle/>
          <a:p>
            <a:endParaRPr lang="zh-CN" altLang="en-US" sz="2000">
              <a:solidFill>
                <a:schemeClr val="tx1">
                  <a:lumMod val="65000"/>
                  <a:lumOff val="35000"/>
                </a:schemeClr>
              </a:solidFill>
              <a:latin typeface="+mn-lt"/>
              <a:ea typeface="+mn-ea"/>
            </a:endParaRPr>
          </a:p>
        </p:txBody>
      </p:sp>
      <p:sp>
        <p:nvSpPr>
          <p:cNvPr id="22" name="Rectangle 82"/>
          <p:cNvSpPr>
            <a:spLocks noChangeArrowheads="1"/>
          </p:cNvSpPr>
          <p:nvPr/>
        </p:nvSpPr>
        <p:spPr bwMode="auto">
          <a:xfrm>
            <a:off x="5961690" y="2525338"/>
            <a:ext cx="747000" cy="428322"/>
          </a:xfrm>
          <a:prstGeom prst="rect">
            <a:avLst/>
          </a:prstGeom>
          <a:noFill/>
          <a:ln w="19050">
            <a:noFill/>
            <a:miter lim="800000"/>
            <a:headEnd/>
            <a:tailEnd/>
          </a:ln>
          <a:effectLst/>
        </p:spPr>
        <p:txBody>
          <a:bodyPr wrap="none" lIns="90488" tIns="44450" rIns="90488" bIns="44450">
            <a:spAutoFit/>
          </a:bodyPr>
          <a:lstStyle/>
          <a:p>
            <a:pPr eaLnBrk="0" hangingPunct="0"/>
            <a:r>
              <a:rPr kumimoji="1" lang="zh-CN" altLang="en-US" sz="1100" dirty="0" smtClean="0">
                <a:solidFill>
                  <a:schemeClr val="bg1"/>
                </a:solidFill>
                <a:latin typeface="宋体" panose="02010600030101010101" pitchFamily="2" charset="-122"/>
              </a:rPr>
              <a:t>清</a:t>
            </a:r>
            <a:r>
              <a:rPr kumimoji="1" lang="zh-CN" altLang="en-US" sz="1100" dirty="0">
                <a:solidFill>
                  <a:schemeClr val="bg1"/>
                </a:solidFill>
                <a:latin typeface="宋体" panose="02010600030101010101" pitchFamily="2" charset="-122"/>
              </a:rPr>
              <a:t>华大学</a:t>
            </a:r>
          </a:p>
          <a:p>
            <a:pPr eaLnBrk="0" hangingPunct="0"/>
            <a:r>
              <a:rPr kumimoji="1" lang="zh-CN" altLang="en-US" sz="1100" dirty="0">
                <a:solidFill>
                  <a:schemeClr val="bg1"/>
                </a:solidFill>
                <a:latin typeface="宋体" panose="02010600030101010101" pitchFamily="2" charset="-122"/>
              </a:rPr>
              <a:t>院系</a:t>
            </a:r>
            <a:r>
              <a:rPr kumimoji="1" lang="zh-CN" altLang="en-US" sz="1100" dirty="0" smtClean="0">
                <a:solidFill>
                  <a:schemeClr val="bg1"/>
                </a:solidFill>
                <a:latin typeface="宋体" panose="02010600030101010101" pitchFamily="2" charset="-122"/>
              </a:rPr>
              <a:t>设</a:t>
            </a:r>
            <a:r>
              <a:rPr kumimoji="1" lang="zh-CN" altLang="en-US" sz="1100" dirty="0">
                <a:solidFill>
                  <a:schemeClr val="bg1"/>
                </a:solidFill>
                <a:latin typeface="宋体" panose="02010600030101010101" pitchFamily="2" charset="-122"/>
              </a:rPr>
              <a:t>置</a:t>
            </a:r>
          </a:p>
        </p:txBody>
      </p:sp>
      <p:sp>
        <p:nvSpPr>
          <p:cNvPr id="24" name="Oval 84"/>
          <p:cNvSpPr>
            <a:spLocks noChangeArrowheads="1"/>
          </p:cNvSpPr>
          <p:nvPr/>
        </p:nvSpPr>
        <p:spPr bwMode="auto">
          <a:xfrm>
            <a:off x="6428247" y="3072169"/>
            <a:ext cx="467761" cy="198861"/>
          </a:xfrm>
          <a:prstGeom prst="ellipse">
            <a:avLst/>
          </a:prstGeom>
          <a:solidFill>
            <a:srgbClr val="FFFF99"/>
          </a:solidFill>
          <a:ln w="952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25" name="Line 85"/>
          <p:cNvSpPr>
            <a:spLocks noChangeShapeType="1"/>
          </p:cNvSpPr>
          <p:nvPr/>
        </p:nvSpPr>
        <p:spPr bwMode="auto">
          <a:xfrm>
            <a:off x="9572501" y="2938343"/>
            <a:ext cx="401474" cy="200112"/>
          </a:xfrm>
          <a:prstGeom prst="line">
            <a:avLst/>
          </a:prstGeom>
          <a:noFill/>
          <a:ln w="28575">
            <a:solidFill>
              <a:srgbClr val="333399"/>
            </a:solidFill>
            <a:round/>
            <a:headEnd/>
            <a:tailEnd type="triangle" w="sm" len="lg"/>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26" name="Line 86"/>
          <p:cNvSpPr>
            <a:spLocks noChangeShapeType="1"/>
          </p:cNvSpPr>
          <p:nvPr/>
        </p:nvSpPr>
        <p:spPr bwMode="auto">
          <a:xfrm flipH="1">
            <a:off x="6829719" y="2872056"/>
            <a:ext cx="401474" cy="266399"/>
          </a:xfrm>
          <a:prstGeom prst="line">
            <a:avLst/>
          </a:prstGeom>
          <a:noFill/>
          <a:ln w="28575">
            <a:solidFill>
              <a:srgbClr val="333399"/>
            </a:solidFill>
            <a:round/>
            <a:headEnd/>
            <a:tailEnd type="triangle" w="sm" len="lg"/>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27" name="Oval 87"/>
          <p:cNvSpPr>
            <a:spLocks noChangeArrowheads="1"/>
          </p:cNvSpPr>
          <p:nvPr/>
        </p:nvSpPr>
        <p:spPr bwMode="auto">
          <a:xfrm>
            <a:off x="9906437" y="3072169"/>
            <a:ext cx="469012" cy="198861"/>
          </a:xfrm>
          <a:prstGeom prst="ellipse">
            <a:avLst/>
          </a:prstGeom>
          <a:solidFill>
            <a:srgbClr val="FFFF99"/>
          </a:solidFill>
          <a:ln w="952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28" name="Freeform 88"/>
          <p:cNvSpPr>
            <a:spLocks/>
          </p:cNvSpPr>
          <p:nvPr/>
        </p:nvSpPr>
        <p:spPr bwMode="auto">
          <a:xfrm>
            <a:off x="6695895" y="3222251"/>
            <a:ext cx="3411903" cy="646611"/>
          </a:xfrm>
          <a:custGeom>
            <a:avLst/>
            <a:gdLst/>
            <a:ahLst/>
            <a:cxnLst>
              <a:cxn ang="0">
                <a:pos x="0" y="0"/>
              </a:cxn>
              <a:cxn ang="0">
                <a:pos x="0" y="608"/>
              </a:cxn>
              <a:cxn ang="0">
                <a:pos x="6" y="651"/>
              </a:cxn>
              <a:cxn ang="0">
                <a:pos x="24" y="699"/>
              </a:cxn>
              <a:cxn ang="0">
                <a:pos x="66" y="750"/>
              </a:cxn>
              <a:cxn ang="0">
                <a:pos x="144" y="793"/>
              </a:cxn>
              <a:cxn ang="0">
                <a:pos x="282" y="830"/>
              </a:cxn>
              <a:cxn ang="0">
                <a:pos x="432" y="852"/>
              </a:cxn>
              <a:cxn ang="0">
                <a:pos x="816" y="852"/>
              </a:cxn>
              <a:cxn ang="0">
                <a:pos x="2135" y="852"/>
              </a:cxn>
              <a:cxn ang="0">
                <a:pos x="2250" y="837"/>
              </a:cxn>
              <a:cxn ang="0">
                <a:pos x="2315" y="815"/>
              </a:cxn>
              <a:cxn ang="0">
                <a:pos x="2394" y="757"/>
              </a:cxn>
              <a:cxn ang="0">
                <a:pos x="2436" y="680"/>
              </a:cxn>
              <a:cxn ang="0">
                <a:pos x="2448" y="615"/>
              </a:cxn>
              <a:cxn ang="0">
                <a:pos x="2448" y="18"/>
              </a:cxn>
            </a:cxnLst>
            <a:rect l="0" t="0" r="r" b="b"/>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cap="flat" cmpd="sng">
            <a:solidFill>
              <a:srgbClr val="333399"/>
            </a:solidFill>
            <a:prstDash val="sysDot"/>
            <a:round/>
            <a:headEnd type="triangle" w="sm" len="lg"/>
            <a:tailEnd type="triangle" w="sm" len="lg"/>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29" name="Line 89"/>
          <p:cNvSpPr>
            <a:spLocks noChangeShapeType="1"/>
          </p:cNvSpPr>
          <p:nvPr/>
        </p:nvSpPr>
        <p:spPr bwMode="auto">
          <a:xfrm flipV="1">
            <a:off x="6896008" y="3182229"/>
            <a:ext cx="3077966" cy="0"/>
          </a:xfrm>
          <a:prstGeom prst="line">
            <a:avLst/>
          </a:prstGeom>
          <a:noFill/>
          <a:ln w="76200">
            <a:solidFill>
              <a:srgbClr val="333399"/>
            </a:solidFill>
            <a:round/>
            <a:headEnd type="triangle" w="sm" len="lg"/>
            <a:tailEnd type="triangle" w="sm" len="lg"/>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30" name="Line 90"/>
          <p:cNvSpPr>
            <a:spLocks noChangeShapeType="1"/>
          </p:cNvSpPr>
          <p:nvPr/>
        </p:nvSpPr>
        <p:spPr bwMode="auto">
          <a:xfrm rot="16200000" flipH="1">
            <a:off x="10290401" y="3223503"/>
            <a:ext cx="227627" cy="152585"/>
          </a:xfrm>
          <a:prstGeom prst="line">
            <a:avLst/>
          </a:prstGeom>
          <a:noFill/>
          <a:ln w="28575">
            <a:solidFill>
              <a:schemeClr val="tx1"/>
            </a:solidFill>
            <a:round/>
            <a:headEnd/>
            <a:tailEnd type="triangle" w="sm" len="me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31" name="Freeform 91"/>
          <p:cNvSpPr>
            <a:spLocks/>
          </p:cNvSpPr>
          <p:nvPr/>
        </p:nvSpPr>
        <p:spPr bwMode="auto">
          <a:xfrm>
            <a:off x="7097370" y="2141649"/>
            <a:ext cx="2694406" cy="525293"/>
          </a:xfrm>
          <a:custGeom>
            <a:avLst/>
            <a:gdLst/>
            <a:ahLst/>
            <a:cxnLst>
              <a:cxn ang="0">
                <a:pos x="0" y="332"/>
              </a:cxn>
              <a:cxn ang="0">
                <a:pos x="336" y="140"/>
              </a:cxn>
              <a:cxn ang="0">
                <a:pos x="753" y="38"/>
              </a:cxn>
              <a:cxn ang="0">
                <a:pos x="1287" y="2"/>
              </a:cxn>
              <a:cxn ang="0">
                <a:pos x="1756" y="50"/>
              </a:cxn>
              <a:cxn ang="0">
                <a:pos x="2191" y="129"/>
              </a:cxn>
              <a:cxn ang="0">
                <a:pos x="2454" y="212"/>
              </a:cxn>
            </a:cxnLst>
            <a:rect l="0" t="0" r="r" b="b"/>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cmpd="sng">
            <a:solidFill>
              <a:schemeClr val="hlink"/>
            </a:solidFill>
            <a:round/>
            <a:headEnd type="none" w="med" len="med"/>
            <a:tailEnd type="triangle" w="med" len="lg"/>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32" name="Line 92"/>
          <p:cNvSpPr>
            <a:spLocks noChangeShapeType="1"/>
          </p:cNvSpPr>
          <p:nvPr/>
        </p:nvSpPr>
        <p:spPr bwMode="auto">
          <a:xfrm>
            <a:off x="6428245" y="4172781"/>
            <a:ext cx="0" cy="2352563"/>
          </a:xfrm>
          <a:prstGeom prst="line">
            <a:avLst/>
          </a:prstGeom>
          <a:noFill/>
          <a:ln w="28575">
            <a:solidFill>
              <a:srgbClr val="333399"/>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33" name="Line 93"/>
          <p:cNvSpPr>
            <a:spLocks noChangeShapeType="1"/>
          </p:cNvSpPr>
          <p:nvPr/>
        </p:nvSpPr>
        <p:spPr bwMode="auto">
          <a:xfrm>
            <a:off x="10480506" y="4172781"/>
            <a:ext cx="0" cy="2352563"/>
          </a:xfrm>
          <a:prstGeom prst="line">
            <a:avLst/>
          </a:prstGeom>
          <a:noFill/>
          <a:ln w="28575">
            <a:solidFill>
              <a:srgbClr val="333399"/>
            </a:solidFill>
            <a:round/>
            <a:headEnd/>
            <a:tailEnd/>
          </a:ln>
          <a:effectLst/>
        </p:spPr>
        <p:txBody>
          <a:bodyPr/>
          <a:lstStyle/>
          <a:p>
            <a:endParaRPr lang="zh-CN" altLang="en-US" sz="2000">
              <a:solidFill>
                <a:schemeClr val="tx1">
                  <a:lumMod val="65000"/>
                  <a:lumOff val="35000"/>
                </a:schemeClr>
              </a:solidFill>
              <a:latin typeface="+mn-lt"/>
              <a:ea typeface="+mn-ea"/>
            </a:endParaRPr>
          </a:p>
        </p:txBody>
      </p:sp>
      <p:grpSp>
        <p:nvGrpSpPr>
          <p:cNvPr id="34" name="Group 116"/>
          <p:cNvGrpSpPr>
            <a:grpSpLocks/>
          </p:cNvGrpSpPr>
          <p:nvPr/>
        </p:nvGrpSpPr>
        <p:grpSpPr bwMode="auto">
          <a:xfrm>
            <a:off x="6428245" y="4537986"/>
            <a:ext cx="4052260" cy="338939"/>
            <a:chOff x="1149" y="2704"/>
            <a:chExt cx="3240" cy="271"/>
          </a:xfrm>
        </p:grpSpPr>
        <p:sp>
          <p:nvSpPr>
            <p:cNvPr id="35" name="Line 103"/>
            <p:cNvSpPr>
              <a:spLocks noChangeShapeType="1"/>
            </p:cNvSpPr>
            <p:nvPr/>
          </p:nvSpPr>
          <p:spPr bwMode="auto">
            <a:xfrm>
              <a:off x="1149" y="2836"/>
              <a:ext cx="3240" cy="0"/>
            </a:xfrm>
            <a:prstGeom prst="line">
              <a:avLst/>
            </a:prstGeom>
            <a:noFill/>
            <a:ln w="38100">
              <a:solidFill>
                <a:srgbClr val="333399"/>
              </a:solidFill>
              <a:prstDash val="sysDot"/>
              <a:round/>
              <a:headEnd type="triangl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36" name="Text Box 104"/>
            <p:cNvSpPr txBox="1">
              <a:spLocks noChangeArrowheads="1"/>
            </p:cNvSpPr>
            <p:nvPr/>
          </p:nvSpPr>
          <p:spPr bwMode="auto">
            <a:xfrm>
              <a:off x="2176" y="2704"/>
              <a:ext cx="1217" cy="271"/>
            </a:xfrm>
            <a:prstGeom prst="rect">
              <a:avLst/>
            </a:prstGeom>
            <a:solidFill>
              <a:schemeClr val="bg1"/>
            </a:solidFill>
            <a:ln w="9525">
              <a:noFill/>
              <a:miter lim="800000"/>
              <a:headEnd/>
              <a:tailEnd/>
            </a:ln>
            <a:effectLst/>
          </p:spPr>
          <p:txBody>
            <a:bodyPr wrap="none">
              <a:spAutoFit/>
            </a:bodyPr>
            <a:lstStyle/>
            <a:p>
              <a:r>
                <a:rPr kumimoji="1" lang="zh-CN" altLang="en-US" sz="1600" dirty="0">
                  <a:solidFill>
                    <a:schemeClr val="tx1">
                      <a:lumMod val="65000"/>
                      <a:lumOff val="35000"/>
                    </a:schemeClr>
                  </a:solidFill>
                  <a:latin typeface="+mn-lt"/>
                  <a:ea typeface="+mn-ea"/>
                </a:rPr>
                <a:t>建立 </a:t>
              </a:r>
              <a:r>
                <a:rPr kumimoji="1" lang="en-US" altLang="zh-CN" sz="1600" dirty="0">
                  <a:solidFill>
                    <a:schemeClr val="tx1">
                      <a:lumMod val="65000"/>
                      <a:lumOff val="35000"/>
                    </a:schemeClr>
                  </a:solidFill>
                  <a:latin typeface="+mn-lt"/>
                  <a:ea typeface="+mn-ea"/>
                </a:rPr>
                <a:t>TCP </a:t>
              </a:r>
              <a:r>
                <a:rPr kumimoji="1" lang="zh-CN" altLang="en-US" sz="1600" dirty="0">
                  <a:solidFill>
                    <a:schemeClr val="tx1">
                      <a:lumMod val="65000"/>
                      <a:lumOff val="35000"/>
                    </a:schemeClr>
                  </a:solidFill>
                  <a:latin typeface="+mn-lt"/>
                  <a:ea typeface="+mn-ea"/>
                </a:rPr>
                <a:t>连接</a:t>
              </a:r>
            </a:p>
          </p:txBody>
        </p:sp>
      </p:grpSp>
      <p:grpSp>
        <p:nvGrpSpPr>
          <p:cNvPr id="37" name="Group 120"/>
          <p:cNvGrpSpPr>
            <a:grpSpLocks/>
          </p:cNvGrpSpPr>
          <p:nvPr/>
        </p:nvGrpSpPr>
        <p:grpSpPr bwMode="auto">
          <a:xfrm>
            <a:off x="6428245" y="6131268"/>
            <a:ext cx="4052260" cy="369200"/>
            <a:chOff x="1149" y="3940"/>
            <a:chExt cx="3240" cy="176"/>
          </a:xfrm>
        </p:grpSpPr>
        <p:sp>
          <p:nvSpPr>
            <p:cNvPr id="38" name="Line 106"/>
            <p:cNvSpPr>
              <a:spLocks noChangeShapeType="1"/>
            </p:cNvSpPr>
            <p:nvPr/>
          </p:nvSpPr>
          <p:spPr bwMode="auto">
            <a:xfrm>
              <a:off x="1149" y="4012"/>
              <a:ext cx="3240" cy="0"/>
            </a:xfrm>
            <a:prstGeom prst="line">
              <a:avLst/>
            </a:prstGeom>
            <a:noFill/>
            <a:ln w="38100">
              <a:solidFill>
                <a:srgbClr val="333399"/>
              </a:solidFill>
              <a:prstDash val="sysDot"/>
              <a:round/>
              <a:headEnd type="triangl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39" name="Text Box 107"/>
            <p:cNvSpPr txBox="1">
              <a:spLocks noChangeArrowheads="1"/>
            </p:cNvSpPr>
            <p:nvPr/>
          </p:nvSpPr>
          <p:spPr bwMode="auto">
            <a:xfrm>
              <a:off x="2164" y="3940"/>
              <a:ext cx="1351" cy="176"/>
            </a:xfrm>
            <a:prstGeom prst="rect">
              <a:avLst/>
            </a:prstGeom>
            <a:solidFill>
              <a:schemeClr val="bg1"/>
            </a:solidFill>
            <a:ln w="9525">
              <a:noFill/>
              <a:miter lim="800000"/>
              <a:headEnd/>
              <a:tailEnd/>
            </a:ln>
            <a:effectLst/>
          </p:spPr>
          <p:txBody>
            <a:bodyPr wrap="none">
              <a:spAutoFit/>
            </a:bodyPr>
            <a:lstStyle/>
            <a:p>
              <a:r>
                <a:rPr kumimoji="1" lang="zh-CN" altLang="en-US" sz="1800" dirty="0">
                  <a:solidFill>
                    <a:schemeClr val="tx1">
                      <a:lumMod val="65000"/>
                      <a:lumOff val="35000"/>
                    </a:schemeClr>
                  </a:solidFill>
                  <a:latin typeface="+mn-lt"/>
                  <a:ea typeface="+mn-ea"/>
                </a:rPr>
                <a:t>释放 </a:t>
              </a:r>
              <a:r>
                <a:rPr kumimoji="1" lang="en-US" altLang="zh-CN" sz="1800" dirty="0">
                  <a:solidFill>
                    <a:schemeClr val="tx1">
                      <a:lumMod val="65000"/>
                      <a:lumOff val="35000"/>
                    </a:schemeClr>
                  </a:solidFill>
                  <a:latin typeface="+mn-lt"/>
                  <a:ea typeface="+mn-ea"/>
                </a:rPr>
                <a:t>TCP </a:t>
              </a:r>
              <a:r>
                <a:rPr kumimoji="1" lang="zh-CN" altLang="en-US" sz="1800" dirty="0">
                  <a:solidFill>
                    <a:schemeClr val="tx1">
                      <a:lumMod val="65000"/>
                      <a:lumOff val="35000"/>
                    </a:schemeClr>
                  </a:solidFill>
                  <a:latin typeface="+mn-lt"/>
                  <a:ea typeface="+mn-ea"/>
                </a:rPr>
                <a:t>连接</a:t>
              </a:r>
            </a:p>
          </p:txBody>
        </p:sp>
      </p:grpSp>
      <p:sp>
        <p:nvSpPr>
          <p:cNvPr id="40" name="Line 108"/>
          <p:cNvSpPr>
            <a:spLocks noChangeShapeType="1"/>
          </p:cNvSpPr>
          <p:nvPr/>
        </p:nvSpPr>
        <p:spPr bwMode="auto">
          <a:xfrm>
            <a:off x="10671864" y="3516167"/>
            <a:ext cx="407727" cy="126320"/>
          </a:xfrm>
          <a:prstGeom prst="line">
            <a:avLst/>
          </a:prstGeom>
          <a:noFill/>
          <a:ln w="28575">
            <a:solidFill>
              <a:srgbClr val="333399"/>
            </a:solidFill>
            <a:round/>
            <a:headEn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42" name="AutoShape 111"/>
          <p:cNvSpPr>
            <a:spLocks noChangeArrowheads="1"/>
          </p:cNvSpPr>
          <p:nvPr/>
        </p:nvSpPr>
        <p:spPr bwMode="auto">
          <a:xfrm>
            <a:off x="10250378" y="3366083"/>
            <a:ext cx="469011" cy="198861"/>
          </a:xfrm>
          <a:prstGeom prst="can">
            <a:avLst>
              <a:gd name="adj" fmla="val 39583"/>
            </a:avLst>
          </a:prstGeom>
          <a:solidFill>
            <a:srgbClr val="99FF99"/>
          </a:solidFill>
          <a:ln w="952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grpSp>
        <p:nvGrpSpPr>
          <p:cNvPr id="45" name="Group 121"/>
          <p:cNvGrpSpPr>
            <a:grpSpLocks/>
          </p:cNvGrpSpPr>
          <p:nvPr/>
        </p:nvGrpSpPr>
        <p:grpSpPr bwMode="auto">
          <a:xfrm>
            <a:off x="6449509" y="5502280"/>
            <a:ext cx="4052260" cy="690387"/>
            <a:chOff x="1166" y="3475"/>
            <a:chExt cx="3240" cy="552"/>
          </a:xfrm>
        </p:grpSpPr>
        <p:grpSp>
          <p:nvGrpSpPr>
            <p:cNvPr id="47" name="Group 118"/>
            <p:cNvGrpSpPr>
              <a:grpSpLocks/>
            </p:cNvGrpSpPr>
            <p:nvPr/>
          </p:nvGrpSpPr>
          <p:grpSpPr bwMode="auto">
            <a:xfrm>
              <a:off x="1166" y="3475"/>
              <a:ext cx="3240" cy="303"/>
              <a:chOff x="1149" y="3475"/>
              <a:chExt cx="3240" cy="303"/>
            </a:xfrm>
          </p:grpSpPr>
          <p:sp>
            <p:nvSpPr>
              <p:cNvPr id="49" name="Line 98"/>
              <p:cNvSpPr>
                <a:spLocks noChangeShapeType="1"/>
              </p:cNvSpPr>
              <p:nvPr/>
            </p:nvSpPr>
            <p:spPr bwMode="auto">
              <a:xfrm flipH="1">
                <a:off x="1149" y="3626"/>
                <a:ext cx="3240" cy="0"/>
              </a:xfrm>
              <a:prstGeom prst="line">
                <a:avLst/>
              </a:prstGeom>
              <a:noFill/>
              <a:ln w="38100">
                <a:solidFill>
                  <a:schemeClr val="hlink"/>
                </a:solidFill>
                <a:prstDash val="dash"/>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grpSp>
            <p:nvGrpSpPr>
              <p:cNvPr id="50" name="Group 99"/>
              <p:cNvGrpSpPr>
                <a:grpSpLocks/>
              </p:cNvGrpSpPr>
              <p:nvPr/>
            </p:nvGrpSpPr>
            <p:grpSpPr bwMode="auto">
              <a:xfrm flipH="1">
                <a:off x="1944" y="3475"/>
                <a:ext cx="1650" cy="303"/>
                <a:chOff x="1152" y="1824"/>
                <a:chExt cx="1296" cy="240"/>
              </a:xfrm>
            </p:grpSpPr>
            <p:sp>
              <p:nvSpPr>
                <p:cNvPr id="51" name="AutoShape 100"/>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2" name="Rectangle 101"/>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1600" dirty="0">
                      <a:solidFill>
                        <a:schemeClr val="tx1">
                          <a:lumMod val="65000"/>
                          <a:lumOff val="35000"/>
                        </a:schemeClr>
                      </a:solidFill>
                      <a:latin typeface="+mn-lt"/>
                      <a:ea typeface="+mn-ea"/>
                    </a:rPr>
                    <a:t>HTTP </a:t>
                  </a:r>
                  <a:r>
                    <a:rPr kumimoji="1" lang="zh-CN" altLang="en-US" sz="1600" dirty="0">
                      <a:solidFill>
                        <a:schemeClr val="tx1">
                          <a:lumMod val="65000"/>
                          <a:lumOff val="35000"/>
                        </a:schemeClr>
                      </a:solidFill>
                      <a:latin typeface="+mn-lt"/>
                      <a:ea typeface="+mn-ea"/>
                    </a:rPr>
                    <a:t>响应报文</a:t>
                  </a:r>
                </a:p>
              </p:txBody>
            </p:sp>
          </p:grpSp>
        </p:grpSp>
        <p:sp>
          <p:nvSpPr>
            <p:cNvPr id="48" name="Text Box 109"/>
            <p:cNvSpPr txBox="1">
              <a:spLocks noChangeArrowheads="1"/>
            </p:cNvSpPr>
            <p:nvPr/>
          </p:nvSpPr>
          <p:spPr bwMode="auto">
            <a:xfrm>
              <a:off x="3393" y="3756"/>
              <a:ext cx="996" cy="271"/>
            </a:xfrm>
            <a:prstGeom prst="rect">
              <a:avLst/>
            </a:prstGeom>
            <a:noFill/>
            <a:ln w="9525">
              <a:noFill/>
              <a:miter lim="800000"/>
              <a:headEnd/>
              <a:tailEnd/>
            </a:ln>
            <a:effectLst/>
          </p:spPr>
          <p:txBody>
            <a:bodyPr wrap="none">
              <a:spAutoFit/>
            </a:bodyPr>
            <a:lstStyle/>
            <a:p>
              <a:r>
                <a:rPr kumimoji="1" lang="en-US" altLang="zh-CN" sz="1600" dirty="0">
                  <a:solidFill>
                    <a:schemeClr val="tx1">
                      <a:lumMod val="65000"/>
                      <a:lumOff val="35000"/>
                    </a:schemeClr>
                  </a:solidFill>
                  <a:latin typeface="+mn-lt"/>
                  <a:ea typeface="+mn-ea"/>
                  <a:sym typeface="Wingdings" pitchFamily="2" charset="2"/>
                </a:rPr>
                <a:t></a:t>
              </a:r>
              <a:r>
                <a:rPr kumimoji="1" lang="en-US" altLang="zh-CN" sz="1600" dirty="0">
                  <a:solidFill>
                    <a:schemeClr val="tx1">
                      <a:lumMod val="65000"/>
                      <a:lumOff val="35000"/>
                    </a:schemeClr>
                  </a:solidFill>
                  <a:latin typeface="+mn-lt"/>
                  <a:ea typeface="+mn-ea"/>
                </a:rPr>
                <a:t> </a:t>
              </a:r>
              <a:r>
                <a:rPr kumimoji="1" lang="zh-CN" altLang="en-US" sz="1600" dirty="0">
                  <a:solidFill>
                    <a:schemeClr val="tx1">
                      <a:lumMod val="65000"/>
                      <a:lumOff val="35000"/>
                    </a:schemeClr>
                  </a:solidFill>
                  <a:latin typeface="+mn-lt"/>
                  <a:ea typeface="+mn-ea"/>
                </a:rPr>
                <a:t>响应文档</a:t>
              </a:r>
            </a:p>
          </p:txBody>
        </p:sp>
      </p:grpSp>
      <p:grpSp>
        <p:nvGrpSpPr>
          <p:cNvPr id="53" name="Group 117"/>
          <p:cNvGrpSpPr>
            <a:grpSpLocks/>
          </p:cNvGrpSpPr>
          <p:nvPr/>
        </p:nvGrpSpPr>
        <p:grpSpPr bwMode="auto">
          <a:xfrm>
            <a:off x="6428245" y="4789377"/>
            <a:ext cx="4052260" cy="581574"/>
            <a:chOff x="1149" y="2905"/>
            <a:chExt cx="3240" cy="465"/>
          </a:xfrm>
        </p:grpSpPr>
        <p:sp>
          <p:nvSpPr>
            <p:cNvPr id="54" name="Line 94"/>
            <p:cNvSpPr>
              <a:spLocks noChangeShapeType="1"/>
            </p:cNvSpPr>
            <p:nvPr/>
          </p:nvSpPr>
          <p:spPr bwMode="auto">
            <a:xfrm>
              <a:off x="1149" y="3218"/>
              <a:ext cx="3240" cy="0"/>
            </a:xfrm>
            <a:prstGeom prst="line">
              <a:avLst/>
            </a:prstGeom>
            <a:noFill/>
            <a:ln w="38100">
              <a:solidFill>
                <a:srgbClr val="333399"/>
              </a:solidFill>
              <a:prstDash val="dash"/>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grpSp>
          <p:nvGrpSpPr>
            <p:cNvPr id="55" name="Group 95"/>
            <p:cNvGrpSpPr>
              <a:grpSpLocks/>
            </p:cNvGrpSpPr>
            <p:nvPr/>
          </p:nvGrpSpPr>
          <p:grpSpPr bwMode="auto">
            <a:xfrm>
              <a:off x="2188" y="3067"/>
              <a:ext cx="1651" cy="303"/>
              <a:chOff x="1152" y="1824"/>
              <a:chExt cx="1296" cy="240"/>
            </a:xfrm>
          </p:grpSpPr>
          <p:sp>
            <p:nvSpPr>
              <p:cNvPr id="57" name="AutoShape 96"/>
              <p:cNvSpPr>
                <a:spLocks noChangeArrowheads="1"/>
              </p:cNvSpPr>
              <p:nvPr/>
            </p:nvSpPr>
            <p:spPr bwMode="auto">
              <a:xfrm>
                <a:off x="2160" y="1872"/>
                <a:ext cx="288" cy="144"/>
              </a:xfrm>
              <a:prstGeom prst="rightArrow">
                <a:avLst>
                  <a:gd name="adj1" fmla="val 50000"/>
                  <a:gd name="adj2" fmla="val 50000"/>
                </a:avLst>
              </a:prstGeom>
              <a:solidFill>
                <a:srgbClr val="FFFF99"/>
              </a:solidFill>
              <a:ln w="9525">
                <a:solidFill>
                  <a:schemeClr val="tx1"/>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58" name="Rectangle 97"/>
              <p:cNvSpPr>
                <a:spLocks noChangeArrowheads="1"/>
              </p:cNvSpPr>
              <p:nvPr/>
            </p:nvSpPr>
            <p:spPr bwMode="auto">
              <a:xfrm>
                <a:off x="1152" y="1824"/>
                <a:ext cx="1008" cy="240"/>
              </a:xfrm>
              <a:prstGeom prst="rect">
                <a:avLst/>
              </a:prstGeom>
              <a:solidFill>
                <a:srgbClr val="FFFF99"/>
              </a:solidFill>
              <a:ln w="9525">
                <a:solidFill>
                  <a:schemeClr val="tx1"/>
                </a:solidFill>
                <a:miter lim="800000"/>
                <a:headEnd/>
                <a:tailEnd/>
              </a:ln>
              <a:effectLst/>
            </p:spPr>
            <p:txBody>
              <a:bodyPr wrap="none" anchor="ctr"/>
              <a:lstStyle/>
              <a:p>
                <a:pPr algn="ctr"/>
                <a:r>
                  <a:rPr kumimoji="1" lang="en-US" altLang="zh-CN" sz="1600" dirty="0">
                    <a:solidFill>
                      <a:schemeClr val="tx1">
                        <a:lumMod val="65000"/>
                        <a:lumOff val="35000"/>
                      </a:schemeClr>
                    </a:solidFill>
                    <a:latin typeface="+mn-lt"/>
                    <a:ea typeface="+mn-ea"/>
                  </a:rPr>
                  <a:t>HTTP </a:t>
                </a:r>
                <a:r>
                  <a:rPr kumimoji="1" lang="zh-CN" altLang="en-US" sz="1600" dirty="0">
                    <a:solidFill>
                      <a:schemeClr val="tx1">
                        <a:lumMod val="65000"/>
                        <a:lumOff val="35000"/>
                      </a:schemeClr>
                    </a:solidFill>
                    <a:latin typeface="+mn-lt"/>
                    <a:ea typeface="+mn-ea"/>
                  </a:rPr>
                  <a:t>请求报文</a:t>
                </a:r>
              </a:p>
            </p:txBody>
          </p:sp>
        </p:grpSp>
        <p:sp>
          <p:nvSpPr>
            <p:cNvPr id="56" name="Text Box 114"/>
            <p:cNvSpPr txBox="1">
              <a:spLocks noChangeArrowheads="1"/>
            </p:cNvSpPr>
            <p:nvPr/>
          </p:nvSpPr>
          <p:spPr bwMode="auto">
            <a:xfrm>
              <a:off x="1149" y="2905"/>
              <a:ext cx="996" cy="271"/>
            </a:xfrm>
            <a:prstGeom prst="rect">
              <a:avLst/>
            </a:prstGeom>
            <a:noFill/>
            <a:ln w="9525">
              <a:noFill/>
              <a:miter lim="800000"/>
              <a:headEnd/>
              <a:tailEnd/>
            </a:ln>
            <a:effectLst/>
          </p:spPr>
          <p:txBody>
            <a:bodyPr wrap="none">
              <a:spAutoFit/>
            </a:bodyPr>
            <a:lstStyle/>
            <a:p>
              <a:r>
                <a:rPr kumimoji="1" lang="en-US" altLang="zh-CN" sz="1600" dirty="0">
                  <a:solidFill>
                    <a:schemeClr val="tx1">
                      <a:lumMod val="65000"/>
                      <a:lumOff val="35000"/>
                    </a:schemeClr>
                  </a:solidFill>
                  <a:latin typeface="+mn-lt"/>
                  <a:ea typeface="+mn-ea"/>
                  <a:sym typeface="Wingdings" pitchFamily="2" charset="2"/>
                </a:rPr>
                <a:t></a:t>
              </a:r>
              <a:r>
                <a:rPr kumimoji="1" lang="en-US" altLang="zh-CN" sz="1600" dirty="0">
                  <a:solidFill>
                    <a:schemeClr val="tx1">
                      <a:lumMod val="65000"/>
                      <a:lumOff val="35000"/>
                    </a:schemeClr>
                  </a:solidFill>
                  <a:latin typeface="+mn-lt"/>
                  <a:ea typeface="+mn-ea"/>
                </a:rPr>
                <a:t> </a:t>
              </a:r>
              <a:r>
                <a:rPr kumimoji="1" lang="zh-CN" altLang="en-US" sz="1600" dirty="0">
                  <a:solidFill>
                    <a:schemeClr val="tx1">
                      <a:lumMod val="65000"/>
                      <a:lumOff val="35000"/>
                    </a:schemeClr>
                  </a:solidFill>
                  <a:latin typeface="+mn-lt"/>
                  <a:ea typeface="+mn-ea"/>
                </a:rPr>
                <a:t>请求文档</a:t>
              </a:r>
            </a:p>
          </p:txBody>
        </p:sp>
      </p:grpSp>
      <p:sp>
        <p:nvSpPr>
          <p:cNvPr id="70" name="内容占位符 3"/>
          <p:cNvSpPr txBox="1">
            <a:spLocks/>
          </p:cNvSpPr>
          <p:nvPr/>
        </p:nvSpPr>
        <p:spPr>
          <a:xfrm>
            <a:off x="5675173" y="922295"/>
            <a:ext cx="6040626"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万维网的工作过程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par>
                          <p:cTn id="13" fill="hold">
                            <p:stCondLst>
                              <p:cond delay="0"/>
                            </p:stCondLst>
                            <p:childTnLst>
                              <p:par>
                                <p:cTn id="14" presetID="35" presetClass="emph" presetSubtype="0" fill="hold" nodeType="afterEffect">
                                  <p:stCondLst>
                                    <p:cond delay="0"/>
                                  </p:stCondLst>
                                  <p:childTnLst>
                                    <p:anim calcmode="discrete" valueType="str">
                                      <p:cBhvr>
                                        <p:cTn id="15"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1000"/>
                                        <p:tgtEl>
                                          <p:spTgt spid="5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right)">
                                      <p:cBhvr>
                                        <p:cTn id="23" dur="1000"/>
                                        <p:tgtEl>
                                          <p:spTgt spid="45"/>
                                        </p:tgtEl>
                                      </p:cBhvr>
                                    </p:animEffect>
                                  </p:childTnLst>
                                </p:cTn>
                              </p:par>
                            </p:childTnLst>
                          </p:cTn>
                        </p:par>
                        <p:par>
                          <p:cTn id="24" fill="hold">
                            <p:stCondLst>
                              <p:cond delay="3000"/>
                            </p:stCondLst>
                            <p:childTnLst>
                              <p:par>
                                <p:cTn id="25" presetID="1"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par>
                          <p:cTn id="27" fill="hold">
                            <p:stCondLst>
                              <p:cond delay="3000"/>
                            </p:stCondLst>
                            <p:childTnLst>
                              <p:par>
                                <p:cTn id="28" presetID="35" presetClass="emph" presetSubtype="0" fill="hold" nodeType="afterEffect">
                                  <p:stCondLst>
                                    <p:cond delay="0"/>
                                  </p:stCondLst>
                                  <p:childTnLst>
                                    <p:anim calcmode="discrete" valueType="str">
                                      <p:cBhvr>
                                        <p:cTn id="29" dur="10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vert="horz" lIns="121917" tIns="60958" rIns="121917" bIns="60958" rtlCol="0">
            <a:noAutofit/>
          </a:bodyPr>
          <a:lstStyle/>
          <a:p>
            <a:pPr>
              <a:lnSpc>
                <a:spcPct val="150000"/>
              </a:lnSpc>
              <a:spcBef>
                <a:spcPct val="20000"/>
              </a:spcBef>
              <a:buSzPct val="80000"/>
              <a:buFont typeface="Wingdings" pitchFamily="2" charset="2"/>
            </a:pPr>
            <a:r>
              <a:rPr lang="zh-CN" altLang="en-US">
                <a:latin typeface="+mn-lt"/>
                <a:ea typeface="+mn-ea"/>
                <a:cs typeface="+mn-cs"/>
              </a:rPr>
              <a:t>用户点击鼠标后所发生的事件 </a:t>
            </a:r>
          </a:p>
        </p:txBody>
      </p:sp>
      <p:sp>
        <p:nvSpPr>
          <p:cNvPr id="4" name="页脚占位符 3"/>
          <p:cNvSpPr>
            <a:spLocks noGrp="1"/>
          </p:cNvSpPr>
          <p:nvPr>
            <p:ph type="ftr" sz="quarter" idx="11"/>
          </p:nvPr>
        </p:nvSpPr>
        <p:spPr/>
        <p:txBody>
          <a:bodyPr/>
          <a:lstStyle/>
          <a:p>
            <a:r>
              <a:rPr lang="zh-CN" altLang="en-US" smtClean="0"/>
              <a:t>课件制作人：谢钧  谢希仁</a:t>
            </a:r>
            <a:endParaRPr lang="zh-CN" altLang="en-US"/>
          </a:p>
        </p:txBody>
      </p:sp>
      <p:graphicFrame>
        <p:nvGraphicFramePr>
          <p:cNvPr id="3" name="图示 2"/>
          <p:cNvGraphicFramePr/>
          <p:nvPr>
            <p:extLst>
              <p:ext uri="{D42A27DB-BD31-4B8C-83A1-F6EECF244321}">
                <p14:modId xmlns:p14="http://schemas.microsoft.com/office/powerpoint/2010/main" val="4151048435"/>
              </p:ext>
            </p:extLst>
          </p:nvPr>
        </p:nvGraphicFramePr>
        <p:xfrm>
          <a:off x="482551" y="1124744"/>
          <a:ext cx="11305256" cy="5421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a:t>HTTP </a:t>
            </a:r>
            <a:r>
              <a:rPr lang="zh-CN" altLang="en-US"/>
              <a:t>的主要特点 </a:t>
            </a:r>
          </a:p>
        </p:txBody>
      </p:sp>
      <p:sp>
        <p:nvSpPr>
          <p:cNvPr id="556035" name="Rectangle 3"/>
          <p:cNvSpPr>
            <a:spLocks noGrp="1" noChangeArrowheads="1"/>
          </p:cNvSpPr>
          <p:nvPr>
            <p:ph idx="1"/>
          </p:nvPr>
        </p:nvSpPr>
        <p:spPr>
          <a:xfrm>
            <a:off x="900564" y="2938881"/>
            <a:ext cx="7227961" cy="4321624"/>
          </a:xfrm>
        </p:spPr>
        <p:txBody>
          <a:bodyPr vert="horz" lIns="121917" tIns="60958" rIns="121917" bIns="60958" rtlCol="0">
            <a:normAutofit/>
          </a:bodyPr>
          <a:lstStyle/>
          <a:p>
            <a:pPr marL="342900" indent="-342900">
              <a:buFont typeface="Arial" panose="020B0604020202020204" pitchFamily="34" charset="0"/>
              <a:buChar char="•"/>
            </a:pPr>
            <a:r>
              <a:rPr lang="en-US" altLang="zh-CN" sz="2000" dirty="0"/>
              <a:t>HTTP 1.0 </a:t>
            </a:r>
            <a:r>
              <a:rPr lang="zh-CN" altLang="en-US" sz="2000" dirty="0"/>
              <a:t>协议是无状态的</a:t>
            </a:r>
            <a:r>
              <a:rPr lang="en-US" altLang="zh-CN" sz="2000" dirty="0"/>
              <a:t>(stateless)</a:t>
            </a:r>
            <a:r>
              <a:rPr lang="zh-CN" altLang="en-US" sz="2000" dirty="0"/>
              <a:t>。</a:t>
            </a:r>
            <a:r>
              <a:rPr lang="en-US" altLang="zh-CN" sz="2000" dirty="0"/>
              <a:t>HTTP</a:t>
            </a:r>
            <a:r>
              <a:rPr lang="zh-CN" altLang="en-US" sz="2000" dirty="0"/>
              <a:t>不要求服务器保留客户的任何状态信息。</a:t>
            </a:r>
          </a:p>
          <a:p>
            <a:pPr marL="342900" indent="-342900">
              <a:buFont typeface="Arial" panose="020B0604020202020204" pitchFamily="34" charset="0"/>
              <a:buChar char="•"/>
            </a:pPr>
            <a:r>
              <a:rPr lang="en-US" altLang="zh-CN" sz="2000" dirty="0"/>
              <a:t>HTTP </a:t>
            </a:r>
            <a:r>
              <a:rPr lang="zh-CN" altLang="en-US" sz="2000" dirty="0"/>
              <a:t>协议本身也是无连接的，虽然它使用了面向连接的 </a:t>
            </a:r>
            <a:r>
              <a:rPr lang="en-US" altLang="zh-CN" sz="2000" dirty="0"/>
              <a:t>TCP </a:t>
            </a:r>
            <a:r>
              <a:rPr lang="zh-CN" altLang="en-US" sz="2000" dirty="0"/>
              <a:t>向上提供的服务。</a:t>
            </a:r>
          </a:p>
        </p:txBody>
      </p:sp>
      <p:grpSp>
        <p:nvGrpSpPr>
          <p:cNvPr id="11" name="组合 10"/>
          <p:cNvGrpSpPr/>
          <p:nvPr/>
        </p:nvGrpSpPr>
        <p:grpSpPr>
          <a:xfrm>
            <a:off x="9424993" y="4787315"/>
            <a:ext cx="1877787" cy="1129564"/>
            <a:chOff x="9675584" y="5175723"/>
            <a:chExt cx="1877787" cy="1129564"/>
          </a:xfrm>
        </p:grpSpPr>
        <p:sp>
          <p:nvSpPr>
            <p:cNvPr id="12" name="矩形 11"/>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810345" y="1174447"/>
            <a:ext cx="2836482" cy="1469277"/>
            <a:chOff x="810345" y="1174447"/>
            <a:chExt cx="2836482" cy="1469277"/>
          </a:xfrm>
        </p:grpSpPr>
        <p:sp>
          <p:nvSpPr>
            <p:cNvPr id="18" name="矩形 17"/>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4051" t="8000" r="11873" b="21651"/>
          <a:stretch/>
        </p:blipFill>
        <p:spPr>
          <a:xfrm>
            <a:off x="7899375" y="2620258"/>
            <a:ext cx="4282856" cy="4219873"/>
          </a:xfrm>
          <a:prstGeom prst="rect">
            <a:avLst/>
          </a:prstGeom>
        </p:spPr>
      </p:pic>
      <p:sp>
        <p:nvSpPr>
          <p:cNvPr id="29" name="矩形 28"/>
          <p:cNvSpPr/>
          <p:nvPr/>
        </p:nvSpPr>
        <p:spPr>
          <a:xfrm>
            <a:off x="0" y="5715000"/>
            <a:ext cx="12192000" cy="1143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0" y="5449154"/>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79094" y="836712"/>
            <a:ext cx="6819255" cy="60212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46491" y="843828"/>
            <a:ext cx="6867065" cy="5707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034" name="Rectangle 2"/>
          <p:cNvSpPr>
            <a:spLocks noGrp="1" noChangeArrowheads="1"/>
          </p:cNvSpPr>
          <p:nvPr>
            <p:ph type="title"/>
          </p:nvPr>
        </p:nvSpPr>
        <p:spPr/>
        <p:txBody>
          <a:bodyPr/>
          <a:lstStyle/>
          <a:p>
            <a:r>
              <a:rPr lang="en-US" altLang="zh-CN" dirty="0" smtClean="0"/>
              <a:t>2. </a:t>
            </a:r>
            <a:r>
              <a:rPr lang="zh-CN" altLang="en-US" dirty="0" smtClean="0"/>
              <a:t>非持续连接与持续连接</a:t>
            </a:r>
            <a:endParaRPr lang="zh-CN" altLang="en-US" dirty="0"/>
          </a:p>
        </p:txBody>
      </p:sp>
      <p:sp>
        <p:nvSpPr>
          <p:cNvPr id="556035" name="Rectangle 3"/>
          <p:cNvSpPr>
            <a:spLocks noGrp="1" noChangeArrowheads="1"/>
          </p:cNvSpPr>
          <p:nvPr>
            <p:ph idx="1"/>
          </p:nvPr>
        </p:nvSpPr>
        <p:spPr>
          <a:xfrm>
            <a:off x="609919" y="1143530"/>
            <a:ext cx="4471459" cy="5028036"/>
          </a:xfrm>
        </p:spPr>
        <p:txBody>
          <a:bodyPr vert="horz" lIns="121917" tIns="60958" rIns="121917" bIns="60958" rtlCol="0">
            <a:normAutofit fontScale="92500" lnSpcReduction="20000"/>
          </a:bodyPr>
          <a:lstStyle/>
          <a:p>
            <a:pPr marL="342900" indent="-342900">
              <a:buFont typeface="Arial" panose="020B0604020202020204" pitchFamily="34" charset="0"/>
              <a:buChar char="•"/>
            </a:pPr>
            <a:r>
              <a:rPr lang="en-US" altLang="zh-CN" sz="2000" dirty="0"/>
              <a:t>HTTP/1.0 </a:t>
            </a:r>
            <a:r>
              <a:rPr lang="zh-CN" altLang="en-US" sz="2000" dirty="0"/>
              <a:t>协议使用非持续连接。</a:t>
            </a:r>
          </a:p>
          <a:p>
            <a:pPr marL="342900" indent="-342900">
              <a:buFont typeface="Arial" panose="020B0604020202020204" pitchFamily="34" charset="0"/>
              <a:buChar char="•"/>
            </a:pPr>
            <a:r>
              <a:rPr lang="zh-CN" altLang="en-US" sz="2000" dirty="0"/>
              <a:t>客户（浏览器）每发送一个请求，</a:t>
            </a:r>
            <a:r>
              <a:rPr lang="en-US" altLang="zh-CN" sz="2000" dirty="0"/>
              <a:t>Web</a:t>
            </a:r>
            <a:r>
              <a:rPr lang="zh-CN" altLang="en-US" sz="2000" dirty="0"/>
              <a:t>服务器在发送响应后就关闭这条连接</a:t>
            </a:r>
          </a:p>
          <a:p>
            <a:pPr marL="342900" indent="-342900">
              <a:buFont typeface="Arial" panose="020B0604020202020204" pitchFamily="34" charset="0"/>
              <a:buChar char="•"/>
            </a:pPr>
            <a:r>
              <a:rPr lang="zh-CN" altLang="en-US" sz="2000" dirty="0"/>
              <a:t>要向同服务器发送下一个请求需再建立</a:t>
            </a:r>
            <a:r>
              <a:rPr lang="en-US" altLang="zh-CN" sz="2000" dirty="0"/>
              <a:t>TCP</a:t>
            </a:r>
            <a:r>
              <a:rPr lang="zh-CN" altLang="en-US" sz="2000" dirty="0"/>
              <a:t>连接</a:t>
            </a:r>
          </a:p>
          <a:p>
            <a:pPr marL="342900" indent="-342900">
              <a:buFont typeface="Arial" panose="020B0604020202020204" pitchFamily="34" charset="0"/>
              <a:buChar char="•"/>
            </a:pPr>
            <a:r>
              <a:rPr lang="zh-CN" altLang="en-US" sz="2000" dirty="0"/>
              <a:t>一个</a:t>
            </a:r>
            <a:r>
              <a:rPr lang="en-US" altLang="zh-CN" sz="2000" dirty="0"/>
              <a:t>Web</a:t>
            </a:r>
            <a:r>
              <a:rPr lang="zh-CN" altLang="en-US" sz="2000" dirty="0"/>
              <a:t>网页除了一个基本的</a:t>
            </a:r>
            <a:r>
              <a:rPr lang="en-US" altLang="zh-CN" sz="2000" dirty="0"/>
              <a:t>HTML</a:t>
            </a:r>
            <a:r>
              <a:rPr lang="zh-CN" altLang="en-US" sz="2000" dirty="0"/>
              <a:t>文档外，可能还包括多个要在页面上显示或表现的引用对象（图片、声音等）</a:t>
            </a:r>
          </a:p>
          <a:p>
            <a:pPr marL="342900" indent="-342900">
              <a:buFont typeface="Arial" panose="020B0604020202020204" pitchFamily="34" charset="0"/>
              <a:buChar char="•"/>
            </a:pPr>
            <a:r>
              <a:rPr lang="zh-CN" altLang="en-US" sz="2000" dirty="0"/>
              <a:t>请求一个网页可能要建立多次连接，效率太低</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矩形 6"/>
          <p:cNvSpPr/>
          <p:nvPr/>
        </p:nvSpPr>
        <p:spPr>
          <a:xfrm rot="5400000">
            <a:off x="2381930" y="3809557"/>
            <a:ext cx="6021288" cy="75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8" name="内容占位符 3"/>
          <p:cNvSpPr txBox="1">
            <a:spLocks/>
          </p:cNvSpPr>
          <p:nvPr/>
        </p:nvSpPr>
        <p:spPr>
          <a:xfrm>
            <a:off x="5675173" y="922295"/>
            <a:ext cx="6040626" cy="464458"/>
          </a:xfrm>
          <a:prstGeom prst="rect">
            <a:avLst/>
          </a:prstGeom>
        </p:spPr>
        <p:txBody>
          <a:bodyPr>
            <a:norm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a:t>请求一个万维网文档所需的时间 </a:t>
            </a:r>
          </a:p>
        </p:txBody>
      </p:sp>
      <p:sp>
        <p:nvSpPr>
          <p:cNvPr id="10" name="Line 20"/>
          <p:cNvSpPr>
            <a:spLocks noChangeShapeType="1"/>
          </p:cNvSpPr>
          <p:nvPr/>
        </p:nvSpPr>
        <p:spPr bwMode="auto">
          <a:xfrm flipH="1">
            <a:off x="7056297" y="4178130"/>
            <a:ext cx="4762" cy="971550"/>
          </a:xfrm>
          <a:prstGeom prst="line">
            <a:avLst/>
          </a:prstGeom>
          <a:noFill/>
          <a:ln w="9525">
            <a:solidFill>
              <a:srgbClr val="0070C0"/>
            </a:solidFill>
            <a:round/>
            <a:headEnd type="triangle" w="sm" len="me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11" name="Rectangle 25"/>
          <p:cNvSpPr>
            <a:spLocks noChangeArrowheads="1"/>
          </p:cNvSpPr>
          <p:nvPr/>
        </p:nvSpPr>
        <p:spPr bwMode="auto">
          <a:xfrm>
            <a:off x="6789599" y="4596110"/>
            <a:ext cx="517525" cy="273050"/>
          </a:xfrm>
          <a:prstGeom prst="rect">
            <a:avLst/>
          </a:prstGeom>
          <a:solidFill>
            <a:schemeClr val="bg1"/>
          </a:solidFill>
          <a:ln w="9525">
            <a:no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2" name="Text Box 26"/>
          <p:cNvSpPr txBox="1">
            <a:spLocks noChangeArrowheads="1"/>
          </p:cNvSpPr>
          <p:nvPr/>
        </p:nvSpPr>
        <p:spPr bwMode="auto">
          <a:xfrm>
            <a:off x="6703874" y="4516267"/>
            <a:ext cx="680186" cy="400110"/>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RTT</a:t>
            </a:r>
          </a:p>
        </p:txBody>
      </p:sp>
      <p:sp>
        <p:nvSpPr>
          <p:cNvPr id="13" name="Line 19"/>
          <p:cNvSpPr>
            <a:spLocks noChangeShapeType="1"/>
          </p:cNvSpPr>
          <p:nvPr/>
        </p:nvSpPr>
        <p:spPr bwMode="auto">
          <a:xfrm flipH="1">
            <a:off x="7061059" y="3201819"/>
            <a:ext cx="6350" cy="969963"/>
          </a:xfrm>
          <a:prstGeom prst="line">
            <a:avLst/>
          </a:prstGeom>
          <a:noFill/>
          <a:ln w="9525">
            <a:solidFill>
              <a:srgbClr val="0070C0"/>
            </a:solidFill>
            <a:round/>
            <a:headEnd type="triangle" w="sm" len="me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14" name="Rectangle 22"/>
          <p:cNvSpPr>
            <a:spLocks noChangeArrowheads="1"/>
          </p:cNvSpPr>
          <p:nvPr/>
        </p:nvSpPr>
        <p:spPr bwMode="auto">
          <a:xfrm>
            <a:off x="6789599" y="3579642"/>
            <a:ext cx="517525" cy="274638"/>
          </a:xfrm>
          <a:prstGeom prst="rect">
            <a:avLst/>
          </a:prstGeom>
          <a:solidFill>
            <a:schemeClr val="bg1"/>
          </a:solidFill>
          <a:ln w="9525">
            <a:no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5" name="Text Box 23"/>
          <p:cNvSpPr txBox="1">
            <a:spLocks noChangeArrowheads="1"/>
          </p:cNvSpPr>
          <p:nvPr/>
        </p:nvSpPr>
        <p:spPr bwMode="auto">
          <a:xfrm>
            <a:off x="6727685" y="3543130"/>
            <a:ext cx="680186" cy="400110"/>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RTT</a:t>
            </a:r>
          </a:p>
        </p:txBody>
      </p:sp>
      <p:sp>
        <p:nvSpPr>
          <p:cNvPr id="16" name="Freeform 4"/>
          <p:cNvSpPr>
            <a:spLocks/>
          </p:cNvSpPr>
          <p:nvPr/>
        </p:nvSpPr>
        <p:spPr bwMode="auto">
          <a:xfrm>
            <a:off x="7324585" y="4678193"/>
            <a:ext cx="3198813" cy="819150"/>
          </a:xfrm>
          <a:custGeom>
            <a:avLst/>
            <a:gdLst/>
            <a:ahLst/>
            <a:cxnLst>
              <a:cxn ang="0">
                <a:pos x="0" y="408"/>
              </a:cxn>
              <a:cxn ang="0">
                <a:pos x="0" y="227"/>
              </a:cxn>
              <a:cxn ang="0">
                <a:pos x="1679" y="0"/>
              </a:cxn>
              <a:cxn ang="0">
                <a:pos x="1679" y="181"/>
              </a:cxn>
              <a:cxn ang="0">
                <a:pos x="0" y="408"/>
              </a:cxn>
            </a:cxnLst>
            <a:rect l="0" t="0" r="r" b="b"/>
            <a:pathLst>
              <a:path w="1679" h="408">
                <a:moveTo>
                  <a:pt x="0" y="408"/>
                </a:moveTo>
                <a:lnTo>
                  <a:pt x="0" y="227"/>
                </a:lnTo>
                <a:lnTo>
                  <a:pt x="1679" y="0"/>
                </a:lnTo>
                <a:lnTo>
                  <a:pt x="1679" y="181"/>
                </a:lnTo>
                <a:lnTo>
                  <a:pt x="0" y="408"/>
                </a:lnTo>
                <a:close/>
              </a:path>
            </a:pathLst>
          </a:custGeom>
          <a:solidFill>
            <a:srgbClr val="92D050"/>
          </a:solid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8" name="Rectangle 6"/>
          <p:cNvSpPr>
            <a:spLocks noChangeArrowheads="1"/>
          </p:cNvSpPr>
          <p:nvPr/>
        </p:nvSpPr>
        <p:spPr bwMode="auto">
          <a:xfrm>
            <a:off x="9811808" y="1658768"/>
            <a:ext cx="1721627" cy="335989"/>
          </a:xfrm>
          <a:prstGeom prst="rect">
            <a:avLst/>
          </a:prstGeom>
          <a:noFill/>
          <a:ln w="12700">
            <a:noFill/>
            <a:miter lim="800000"/>
            <a:headEnd/>
            <a:tailEnd/>
          </a:ln>
          <a:effectLst/>
        </p:spPr>
        <p:txBody>
          <a:bodyPr wrap="none" lIns="90488" tIns="44450" rIns="90488" bIns="44450">
            <a:spAutoFit/>
          </a:bodyPr>
          <a:lstStyle/>
          <a:p>
            <a:pPr algn="ctr" eaLnBrk="0" hangingPunct="0">
              <a:lnSpc>
                <a:spcPct val="80000"/>
              </a:lnSpc>
            </a:pPr>
            <a:r>
              <a:rPr kumimoji="1" lang="zh-CN" altLang="en-US" sz="2000">
                <a:solidFill>
                  <a:schemeClr val="tx1">
                    <a:lumMod val="65000"/>
                    <a:lumOff val="35000"/>
                  </a:schemeClr>
                </a:solidFill>
                <a:latin typeface="+mn-lt"/>
                <a:ea typeface="+mn-ea"/>
              </a:rPr>
              <a:t>万维网服务器</a:t>
            </a:r>
          </a:p>
        </p:txBody>
      </p:sp>
      <p:sp>
        <p:nvSpPr>
          <p:cNvPr id="19" name="Rectangle 7"/>
          <p:cNvSpPr>
            <a:spLocks noChangeArrowheads="1"/>
          </p:cNvSpPr>
          <p:nvPr/>
        </p:nvSpPr>
        <p:spPr bwMode="auto">
          <a:xfrm>
            <a:off x="6668948" y="1734968"/>
            <a:ext cx="1465146" cy="397545"/>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000">
                <a:solidFill>
                  <a:schemeClr val="tx1">
                    <a:lumMod val="65000"/>
                    <a:lumOff val="35000"/>
                  </a:schemeClr>
                </a:solidFill>
                <a:latin typeface="+mn-lt"/>
                <a:ea typeface="+mn-ea"/>
              </a:rPr>
              <a:t>万维网客户</a:t>
            </a:r>
          </a:p>
        </p:txBody>
      </p:sp>
      <p:sp>
        <p:nvSpPr>
          <p:cNvPr id="21" name="Line 9"/>
          <p:cNvSpPr>
            <a:spLocks noChangeShapeType="1"/>
          </p:cNvSpPr>
          <p:nvPr/>
        </p:nvSpPr>
        <p:spPr bwMode="auto">
          <a:xfrm>
            <a:off x="7326172" y="3124032"/>
            <a:ext cx="0" cy="2987675"/>
          </a:xfrm>
          <a:prstGeom prst="line">
            <a:avLst/>
          </a:prstGeom>
          <a:noFill/>
          <a:ln w="9525">
            <a:solidFill>
              <a:srgbClr val="0070C0"/>
            </a:solidFill>
            <a:round/>
            <a:headEn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22" name="Text Box 10"/>
          <p:cNvSpPr txBox="1">
            <a:spLocks noChangeArrowheads="1"/>
          </p:cNvSpPr>
          <p:nvPr/>
        </p:nvSpPr>
        <p:spPr bwMode="auto">
          <a:xfrm>
            <a:off x="5539870" y="2865130"/>
            <a:ext cx="1431860" cy="707886"/>
          </a:xfrm>
          <a:prstGeom prst="rect">
            <a:avLst/>
          </a:prstGeom>
          <a:noFill/>
          <a:ln w="9525">
            <a:noFill/>
            <a:miter lim="800000"/>
            <a:headEnd/>
            <a:tailEnd/>
          </a:ln>
          <a:effectLst/>
        </p:spPr>
        <p:txBody>
          <a:bodyPr wrap="square">
            <a:spAutoFit/>
          </a:bodyPr>
          <a:lstStyle/>
          <a:p>
            <a:pPr algn="ctr"/>
            <a:r>
              <a:rPr kumimoji="1" lang="zh-CN" altLang="en-US" sz="2000" dirty="0">
                <a:solidFill>
                  <a:schemeClr val="tx1">
                    <a:lumMod val="65000"/>
                    <a:lumOff val="35000"/>
                  </a:schemeClr>
                </a:solidFill>
                <a:latin typeface="+mn-lt"/>
                <a:ea typeface="+mn-ea"/>
              </a:rPr>
              <a:t>发起 </a:t>
            </a:r>
            <a:r>
              <a:rPr kumimoji="1" lang="en-US" altLang="zh-CN" sz="2000" dirty="0">
                <a:solidFill>
                  <a:schemeClr val="tx1">
                    <a:lumMod val="65000"/>
                    <a:lumOff val="35000"/>
                  </a:schemeClr>
                </a:solidFill>
                <a:latin typeface="+mn-lt"/>
                <a:ea typeface="+mn-ea"/>
              </a:rPr>
              <a:t>TCP </a:t>
            </a:r>
            <a:r>
              <a:rPr kumimoji="1" lang="zh-CN" altLang="en-US" sz="2000" dirty="0">
                <a:solidFill>
                  <a:schemeClr val="tx1">
                    <a:lumMod val="65000"/>
                    <a:lumOff val="35000"/>
                  </a:schemeClr>
                </a:solidFill>
                <a:latin typeface="+mn-lt"/>
                <a:ea typeface="+mn-ea"/>
              </a:rPr>
              <a:t>连接</a:t>
            </a:r>
          </a:p>
        </p:txBody>
      </p:sp>
      <p:sp>
        <p:nvSpPr>
          <p:cNvPr id="23" name="Text Box 11"/>
          <p:cNvSpPr txBox="1">
            <a:spLocks noChangeArrowheads="1"/>
          </p:cNvSpPr>
          <p:nvPr/>
        </p:nvSpPr>
        <p:spPr bwMode="auto">
          <a:xfrm>
            <a:off x="5605213" y="3789040"/>
            <a:ext cx="1301175" cy="707886"/>
          </a:xfrm>
          <a:prstGeom prst="rect">
            <a:avLst/>
          </a:prstGeom>
          <a:noFill/>
          <a:ln w="9525">
            <a:noFill/>
            <a:miter lim="800000"/>
            <a:headEnd/>
            <a:tailEnd/>
          </a:ln>
          <a:effectLst/>
        </p:spPr>
        <p:txBody>
          <a:bodyPr wrap="square">
            <a:spAutoFit/>
          </a:bodyPr>
          <a:lstStyle/>
          <a:p>
            <a:pPr algn="ctr"/>
            <a:r>
              <a:rPr kumimoji="1" lang="en-US" altLang="zh-CN" sz="2000" dirty="0">
                <a:solidFill>
                  <a:schemeClr val="tx1">
                    <a:lumMod val="65000"/>
                    <a:lumOff val="35000"/>
                  </a:schemeClr>
                </a:solidFill>
                <a:latin typeface="+mn-lt"/>
                <a:ea typeface="+mn-ea"/>
              </a:rPr>
              <a:t>HTTP </a:t>
            </a:r>
            <a:endParaRPr kumimoji="1" lang="en-US" altLang="zh-CN" sz="2000" dirty="0" smtClean="0">
              <a:solidFill>
                <a:schemeClr val="tx1">
                  <a:lumMod val="65000"/>
                  <a:lumOff val="35000"/>
                </a:schemeClr>
              </a:solidFill>
              <a:latin typeface="+mn-lt"/>
              <a:ea typeface="+mn-ea"/>
            </a:endParaRPr>
          </a:p>
          <a:p>
            <a:pPr algn="ctr"/>
            <a:r>
              <a:rPr kumimoji="1" lang="zh-CN" altLang="en-US" sz="2000" dirty="0" smtClean="0">
                <a:solidFill>
                  <a:schemeClr val="tx1">
                    <a:lumMod val="65000"/>
                    <a:lumOff val="35000"/>
                  </a:schemeClr>
                </a:solidFill>
                <a:latin typeface="+mn-lt"/>
                <a:ea typeface="+mn-ea"/>
              </a:rPr>
              <a:t>请</a:t>
            </a:r>
            <a:r>
              <a:rPr kumimoji="1" lang="zh-CN" altLang="en-US" sz="2000" dirty="0">
                <a:solidFill>
                  <a:schemeClr val="tx1">
                    <a:lumMod val="65000"/>
                    <a:lumOff val="35000"/>
                  </a:schemeClr>
                </a:solidFill>
                <a:latin typeface="+mn-lt"/>
                <a:ea typeface="+mn-ea"/>
              </a:rPr>
              <a:t>求报文</a:t>
            </a:r>
          </a:p>
        </p:txBody>
      </p:sp>
      <p:sp>
        <p:nvSpPr>
          <p:cNvPr id="24" name="Line 12"/>
          <p:cNvSpPr>
            <a:spLocks noChangeShapeType="1"/>
          </p:cNvSpPr>
          <p:nvPr/>
        </p:nvSpPr>
        <p:spPr bwMode="auto">
          <a:xfrm>
            <a:off x="7326173" y="3201819"/>
            <a:ext cx="3198812" cy="454025"/>
          </a:xfrm>
          <a:prstGeom prst="line">
            <a:avLst/>
          </a:prstGeom>
          <a:noFill/>
          <a:ln w="38100">
            <a:solidFill>
              <a:srgbClr val="0070C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25" name="Line 13"/>
          <p:cNvSpPr>
            <a:spLocks noChangeShapeType="1"/>
          </p:cNvSpPr>
          <p:nvPr/>
        </p:nvSpPr>
        <p:spPr bwMode="auto">
          <a:xfrm flipH="1">
            <a:off x="7315060" y="3698705"/>
            <a:ext cx="3198813" cy="455612"/>
          </a:xfrm>
          <a:prstGeom prst="line">
            <a:avLst/>
          </a:prstGeom>
          <a:noFill/>
          <a:ln w="38100">
            <a:solidFill>
              <a:srgbClr val="0070C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26" name="Line 14"/>
          <p:cNvSpPr>
            <a:spLocks noChangeShapeType="1"/>
          </p:cNvSpPr>
          <p:nvPr/>
        </p:nvSpPr>
        <p:spPr bwMode="auto">
          <a:xfrm>
            <a:off x="7326173" y="4197182"/>
            <a:ext cx="3198812" cy="454025"/>
          </a:xfrm>
          <a:prstGeom prst="line">
            <a:avLst/>
          </a:prstGeom>
          <a:noFill/>
          <a:ln w="38100">
            <a:solidFill>
              <a:srgbClr val="0070C0"/>
            </a:solidFill>
            <a:round/>
            <a:headEnd/>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27" name="Line 15"/>
          <p:cNvSpPr>
            <a:spLocks noChangeShapeType="1"/>
          </p:cNvSpPr>
          <p:nvPr/>
        </p:nvSpPr>
        <p:spPr bwMode="auto">
          <a:xfrm>
            <a:off x="6895961" y="3201817"/>
            <a:ext cx="430213" cy="0"/>
          </a:xfrm>
          <a:prstGeom prst="line">
            <a:avLst/>
          </a:prstGeom>
          <a:noFill/>
          <a:ln w="9525">
            <a:solidFill>
              <a:srgbClr val="0070C0"/>
            </a:solidFill>
            <a:round/>
            <a:headEn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28" name="Line 16"/>
          <p:cNvSpPr>
            <a:spLocks noChangeShapeType="1"/>
          </p:cNvSpPr>
          <p:nvPr/>
        </p:nvSpPr>
        <p:spPr bwMode="auto">
          <a:xfrm>
            <a:off x="6902311" y="4171780"/>
            <a:ext cx="430213" cy="0"/>
          </a:xfrm>
          <a:prstGeom prst="line">
            <a:avLst/>
          </a:prstGeom>
          <a:noFill/>
          <a:ln w="9525">
            <a:solidFill>
              <a:srgbClr val="0070C0"/>
            </a:solidFill>
            <a:round/>
            <a:headEn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29" name="Line 17"/>
          <p:cNvSpPr>
            <a:spLocks noChangeShapeType="1"/>
          </p:cNvSpPr>
          <p:nvPr/>
        </p:nvSpPr>
        <p:spPr bwMode="auto">
          <a:xfrm>
            <a:off x="6884847" y="5500517"/>
            <a:ext cx="430212" cy="0"/>
          </a:xfrm>
          <a:prstGeom prst="line">
            <a:avLst/>
          </a:prstGeom>
          <a:noFill/>
          <a:ln w="9525">
            <a:solidFill>
              <a:srgbClr val="0070C0"/>
            </a:solidFill>
            <a:round/>
            <a:headEn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30" name="Line 18"/>
          <p:cNvSpPr>
            <a:spLocks noChangeShapeType="1"/>
          </p:cNvSpPr>
          <p:nvPr/>
        </p:nvSpPr>
        <p:spPr bwMode="auto">
          <a:xfrm>
            <a:off x="6884847" y="5136980"/>
            <a:ext cx="430212" cy="0"/>
          </a:xfrm>
          <a:prstGeom prst="line">
            <a:avLst/>
          </a:prstGeom>
          <a:noFill/>
          <a:ln w="9525">
            <a:solidFill>
              <a:srgbClr val="0070C0"/>
            </a:solidFill>
            <a:round/>
            <a:headEn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31" name="Text Box 27"/>
          <p:cNvSpPr txBox="1">
            <a:spLocks noChangeArrowheads="1"/>
          </p:cNvSpPr>
          <p:nvPr/>
        </p:nvSpPr>
        <p:spPr bwMode="auto">
          <a:xfrm>
            <a:off x="10809640" y="4469507"/>
            <a:ext cx="1221754" cy="707886"/>
          </a:xfrm>
          <a:prstGeom prst="rect">
            <a:avLst/>
          </a:prstGeom>
          <a:noFill/>
          <a:ln w="9525">
            <a:noFill/>
            <a:miter lim="800000"/>
            <a:headEnd/>
            <a:tailEnd/>
          </a:ln>
          <a:effectLst/>
        </p:spPr>
        <p:txBody>
          <a:bodyPr wrap="square">
            <a:spAutoFit/>
          </a:bodyPr>
          <a:lstStyle/>
          <a:p>
            <a:pPr algn="ctr"/>
            <a:r>
              <a:rPr kumimoji="1" lang="zh-CN" altLang="en-US" sz="2000" dirty="0">
                <a:solidFill>
                  <a:schemeClr val="tx1">
                    <a:lumMod val="65000"/>
                    <a:lumOff val="35000"/>
                  </a:schemeClr>
                </a:solidFill>
                <a:latin typeface="+mn-lt"/>
                <a:ea typeface="+mn-ea"/>
              </a:rPr>
              <a:t>传输文档的时间</a:t>
            </a:r>
          </a:p>
        </p:txBody>
      </p:sp>
      <p:sp>
        <p:nvSpPr>
          <p:cNvPr id="32" name="Text Box 28"/>
          <p:cNvSpPr txBox="1">
            <a:spLocks noChangeArrowheads="1"/>
          </p:cNvSpPr>
          <p:nvPr/>
        </p:nvSpPr>
        <p:spPr bwMode="auto">
          <a:xfrm>
            <a:off x="5778747" y="5157192"/>
            <a:ext cx="954107" cy="707886"/>
          </a:xfrm>
          <a:prstGeom prst="rect">
            <a:avLst/>
          </a:prstGeom>
          <a:noFill/>
          <a:ln w="9525">
            <a:noFill/>
            <a:miter lim="800000"/>
            <a:headEnd/>
            <a:tailEnd/>
          </a:ln>
          <a:effectLst/>
        </p:spPr>
        <p:txBody>
          <a:bodyPr wrap="none">
            <a:spAutoFit/>
          </a:bodyPr>
          <a:lstStyle/>
          <a:p>
            <a:r>
              <a:rPr kumimoji="1" lang="zh-CN" altLang="en-US" sz="2000" dirty="0">
                <a:solidFill>
                  <a:schemeClr val="tx1">
                    <a:lumMod val="65000"/>
                    <a:lumOff val="35000"/>
                  </a:schemeClr>
                </a:solidFill>
                <a:latin typeface="+mn-lt"/>
                <a:ea typeface="+mn-ea"/>
              </a:rPr>
              <a:t>整个</a:t>
            </a:r>
            <a:r>
              <a:rPr kumimoji="1" lang="zh-CN" altLang="en-US" sz="2000" dirty="0" smtClean="0">
                <a:solidFill>
                  <a:schemeClr val="tx1">
                    <a:lumMod val="65000"/>
                    <a:lumOff val="35000"/>
                  </a:schemeClr>
                </a:solidFill>
                <a:latin typeface="+mn-lt"/>
                <a:ea typeface="+mn-ea"/>
              </a:rPr>
              <a:t>文</a:t>
            </a:r>
            <a:endParaRPr kumimoji="1" lang="en-US" altLang="zh-CN" sz="2000" dirty="0" smtClean="0">
              <a:solidFill>
                <a:schemeClr val="tx1">
                  <a:lumMod val="65000"/>
                  <a:lumOff val="35000"/>
                </a:schemeClr>
              </a:solidFill>
              <a:latin typeface="+mn-lt"/>
              <a:ea typeface="+mn-ea"/>
            </a:endParaRPr>
          </a:p>
          <a:p>
            <a:r>
              <a:rPr kumimoji="1" lang="zh-CN" altLang="en-US" sz="2000" dirty="0" smtClean="0">
                <a:solidFill>
                  <a:schemeClr val="tx1">
                    <a:lumMod val="65000"/>
                    <a:lumOff val="35000"/>
                  </a:schemeClr>
                </a:solidFill>
                <a:latin typeface="+mn-lt"/>
                <a:ea typeface="+mn-ea"/>
              </a:rPr>
              <a:t>档</a:t>
            </a:r>
            <a:r>
              <a:rPr kumimoji="1" lang="zh-CN" altLang="en-US" sz="2000" dirty="0">
                <a:solidFill>
                  <a:schemeClr val="tx1">
                    <a:lumMod val="65000"/>
                    <a:lumOff val="35000"/>
                  </a:schemeClr>
                </a:solidFill>
                <a:latin typeface="+mn-lt"/>
                <a:ea typeface="+mn-ea"/>
              </a:rPr>
              <a:t>收到</a:t>
            </a:r>
          </a:p>
        </p:txBody>
      </p:sp>
      <p:sp>
        <p:nvSpPr>
          <p:cNvPr id="33" name="AutoShape 29"/>
          <p:cNvSpPr>
            <a:spLocks noChangeArrowheads="1"/>
          </p:cNvSpPr>
          <p:nvPr/>
        </p:nvSpPr>
        <p:spPr bwMode="auto">
          <a:xfrm rot="-445727">
            <a:off x="8512036" y="4946481"/>
            <a:ext cx="950913" cy="273050"/>
          </a:xfrm>
          <a:prstGeom prst="leftArrow">
            <a:avLst>
              <a:gd name="adj1" fmla="val 50000"/>
              <a:gd name="adj2" fmla="val 87064"/>
            </a:avLst>
          </a:prstGeom>
          <a:solidFill>
            <a:srgbClr val="0070C0"/>
          </a:solidFill>
          <a:ln w="9525">
            <a:solidFill>
              <a:srgbClr val="0070C0"/>
            </a:solidFill>
            <a:miter lim="800000"/>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34" name="Line 30"/>
          <p:cNvSpPr>
            <a:spLocks noChangeShapeType="1"/>
          </p:cNvSpPr>
          <p:nvPr/>
        </p:nvSpPr>
        <p:spPr bwMode="auto">
          <a:xfrm>
            <a:off x="10515459" y="3119267"/>
            <a:ext cx="0" cy="2986088"/>
          </a:xfrm>
          <a:prstGeom prst="line">
            <a:avLst/>
          </a:prstGeom>
          <a:noFill/>
          <a:ln w="9525">
            <a:solidFill>
              <a:srgbClr val="0070C0"/>
            </a:solidFill>
            <a:round/>
            <a:headEnd/>
            <a:tailEnd type="triangle" w="sm" len="med"/>
          </a:ln>
          <a:effectLst/>
        </p:spPr>
        <p:txBody>
          <a:bodyPr/>
          <a:lstStyle/>
          <a:p>
            <a:endParaRPr lang="zh-CN" altLang="en-US" sz="2000">
              <a:solidFill>
                <a:schemeClr val="tx1">
                  <a:lumMod val="65000"/>
                  <a:lumOff val="35000"/>
                </a:schemeClr>
              </a:solidFill>
              <a:latin typeface="+mn-lt"/>
              <a:ea typeface="+mn-ea"/>
            </a:endParaRPr>
          </a:p>
        </p:txBody>
      </p:sp>
      <p:sp>
        <p:nvSpPr>
          <p:cNvPr id="35" name="Text Box 31"/>
          <p:cNvSpPr txBox="1">
            <a:spLocks noChangeArrowheads="1"/>
          </p:cNvSpPr>
          <p:nvPr/>
        </p:nvSpPr>
        <p:spPr bwMode="auto">
          <a:xfrm>
            <a:off x="7018198" y="5991055"/>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时间</a:t>
            </a:r>
          </a:p>
        </p:txBody>
      </p:sp>
      <p:sp>
        <p:nvSpPr>
          <p:cNvPr id="36" name="Text Box 32"/>
          <p:cNvSpPr txBox="1">
            <a:spLocks noChangeArrowheads="1"/>
          </p:cNvSpPr>
          <p:nvPr/>
        </p:nvSpPr>
        <p:spPr bwMode="auto">
          <a:xfrm>
            <a:off x="10199548" y="5991055"/>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时间</a:t>
            </a:r>
          </a:p>
        </p:txBody>
      </p:sp>
      <p:sp>
        <p:nvSpPr>
          <p:cNvPr id="37" name="Text Box 33"/>
          <p:cNvSpPr txBox="1">
            <a:spLocks noChangeArrowheads="1"/>
          </p:cNvSpPr>
          <p:nvPr/>
        </p:nvSpPr>
        <p:spPr bwMode="auto">
          <a:xfrm rot="-440849">
            <a:off x="7727660" y="4514650"/>
            <a:ext cx="1948162" cy="400110"/>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HTTP </a:t>
            </a:r>
            <a:r>
              <a:rPr kumimoji="1" lang="zh-CN" altLang="en-US" sz="2000">
                <a:solidFill>
                  <a:schemeClr val="tx1">
                    <a:lumMod val="65000"/>
                    <a:lumOff val="35000"/>
                  </a:schemeClr>
                </a:solidFill>
                <a:latin typeface="+mn-lt"/>
                <a:ea typeface="+mn-ea"/>
              </a:rPr>
              <a:t>响应报文</a:t>
            </a:r>
          </a:p>
        </p:txBody>
      </p:sp>
      <p:sp>
        <p:nvSpPr>
          <p:cNvPr id="38" name="AutoShape 34"/>
          <p:cNvSpPr>
            <a:spLocks/>
          </p:cNvSpPr>
          <p:nvPr/>
        </p:nvSpPr>
        <p:spPr bwMode="auto">
          <a:xfrm>
            <a:off x="10561498" y="4657556"/>
            <a:ext cx="87312" cy="365125"/>
          </a:xfrm>
          <a:prstGeom prst="rightBracket">
            <a:avLst>
              <a:gd name="adj" fmla="val 34849"/>
            </a:avLst>
          </a:prstGeom>
          <a:noFill/>
          <a:ln w="9525">
            <a:solidFill>
              <a:srgbClr val="0070C0"/>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39" name="Line 35"/>
          <p:cNvSpPr>
            <a:spLocks noChangeShapeType="1"/>
          </p:cNvSpPr>
          <p:nvPr/>
        </p:nvSpPr>
        <p:spPr bwMode="auto">
          <a:xfrm>
            <a:off x="10648811" y="4840117"/>
            <a:ext cx="85725" cy="0"/>
          </a:xfrm>
          <a:prstGeom prst="line">
            <a:avLst/>
          </a:prstGeom>
          <a:noFill/>
          <a:ln w="9525">
            <a:solidFill>
              <a:srgbClr val="0070C0"/>
            </a:solidFill>
            <a:round/>
            <a:headEnd/>
            <a:tailEnd/>
          </a:ln>
          <a:effectLst/>
        </p:spPr>
        <p:txBody>
          <a:bodyPr/>
          <a:lstStyle/>
          <a:p>
            <a:endParaRPr lang="zh-CN" altLang="en-US" sz="2000">
              <a:solidFill>
                <a:schemeClr val="tx1">
                  <a:lumMod val="65000"/>
                  <a:lumOff val="35000"/>
                </a:schemeClr>
              </a:solidFill>
              <a:latin typeface="+mn-lt"/>
              <a:ea typeface="+mn-ea"/>
            </a:endParaRPr>
          </a:p>
        </p:txBody>
      </p:sp>
      <p:grpSp>
        <p:nvGrpSpPr>
          <p:cNvPr id="40" name="组合 39"/>
          <p:cNvGrpSpPr/>
          <p:nvPr/>
        </p:nvGrpSpPr>
        <p:grpSpPr>
          <a:xfrm>
            <a:off x="6870112" y="2224574"/>
            <a:ext cx="1119302" cy="710937"/>
            <a:chOff x="5173662" y="745331"/>
            <a:chExt cx="1679575" cy="1066800"/>
          </a:xfrm>
        </p:grpSpPr>
        <p:sp>
          <p:nvSpPr>
            <p:cNvPr id="4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9548" y="2118938"/>
            <a:ext cx="578612" cy="95746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p:cNvSpPr>
            <a:spLocks noGrp="1" noChangeArrowheads="1"/>
          </p:cNvSpPr>
          <p:nvPr>
            <p:ph type="title"/>
          </p:nvPr>
        </p:nvSpPr>
        <p:spPr/>
        <p:txBody>
          <a:bodyPr vert="horz" lIns="121917" tIns="60958" rIns="121917" bIns="60958" rtlCol="0">
            <a:noAutofit/>
          </a:bodyPr>
          <a:lstStyle/>
          <a:p>
            <a:pPr>
              <a:lnSpc>
                <a:spcPct val="150000"/>
              </a:lnSpc>
              <a:spcBef>
                <a:spcPct val="20000"/>
              </a:spcBef>
              <a:buSzPct val="80000"/>
              <a:buFont typeface="Wingdings" pitchFamily="2" charset="2"/>
            </a:pPr>
            <a:r>
              <a:rPr lang="zh-CN" altLang="en-US" dirty="0" smtClean="0">
                <a:latin typeface="+mn-lt"/>
                <a:ea typeface="+mn-ea"/>
                <a:cs typeface="+mn-cs"/>
              </a:rPr>
              <a:t>持续</a:t>
            </a:r>
            <a:r>
              <a:rPr lang="zh-CN" altLang="en-US" dirty="0">
                <a:latin typeface="+mn-lt"/>
                <a:ea typeface="+mn-ea"/>
                <a:cs typeface="+mn-cs"/>
              </a:rPr>
              <a:t>连</a:t>
            </a:r>
            <a:r>
              <a:rPr lang="zh-CN" altLang="en-US" dirty="0" smtClean="0">
                <a:latin typeface="+mn-lt"/>
                <a:ea typeface="+mn-ea"/>
                <a:cs typeface="+mn-cs"/>
              </a:rPr>
              <a:t>接</a:t>
            </a:r>
            <a:r>
              <a:rPr lang="en-US" altLang="zh-CN" dirty="0" smtClean="0">
                <a:latin typeface="+mn-lt"/>
                <a:ea typeface="+mn-ea"/>
                <a:cs typeface="+mn-cs"/>
              </a:rPr>
              <a:t>(</a:t>
            </a:r>
            <a:r>
              <a:rPr lang="en-US" altLang="zh-CN" dirty="0">
                <a:latin typeface="+mn-lt"/>
                <a:ea typeface="+mn-ea"/>
                <a:cs typeface="+mn-cs"/>
              </a:rPr>
              <a:t>persistent connection)</a:t>
            </a:r>
          </a:p>
        </p:txBody>
      </p:sp>
      <p:sp>
        <p:nvSpPr>
          <p:cNvPr id="1190915" name="Rectangle 3"/>
          <p:cNvSpPr>
            <a:spLocks noGrp="1" noChangeArrowheads="1"/>
          </p:cNvSpPr>
          <p:nvPr>
            <p:ph idx="1"/>
          </p:nvPr>
        </p:nvSpPr>
        <p:spPr>
          <a:xfrm>
            <a:off x="609920" y="1628800"/>
            <a:ext cx="6425360" cy="4542766"/>
          </a:xfrm>
        </p:spPr>
        <p:txBody>
          <a:bodyPr vert="horz" lIns="121917" tIns="60958" rIns="121917" bIns="60958" rtlCol="0">
            <a:noAutofit/>
          </a:bodyPr>
          <a:lstStyle/>
          <a:p>
            <a:pPr marL="342900" indent="-342900">
              <a:buFont typeface="Arial" panose="020B0604020202020204" pitchFamily="34" charset="0"/>
              <a:buChar char="•"/>
            </a:pPr>
            <a:r>
              <a:rPr lang="en-US" altLang="zh-CN" sz="2000" dirty="0"/>
              <a:t>HTTP/1.1 </a:t>
            </a:r>
            <a:r>
              <a:rPr lang="zh-CN" altLang="en-US" sz="2000" dirty="0"/>
              <a:t>协议使用持续连接。</a:t>
            </a:r>
          </a:p>
          <a:p>
            <a:pPr marL="342900" indent="-342900">
              <a:buFont typeface="Arial" panose="020B0604020202020204" pitchFamily="34" charset="0"/>
              <a:buChar char="•"/>
            </a:pPr>
            <a:r>
              <a:rPr lang="zh-CN" altLang="en-US" sz="2000" dirty="0"/>
              <a:t>万维网服务器在发送响应后仍然在一段时间内保持这条连接，使同一个客户（浏览器）和该服务器可以继续在这条连接上传送后续的 </a:t>
            </a:r>
            <a:r>
              <a:rPr lang="en-US" altLang="zh-CN" sz="2000" dirty="0"/>
              <a:t>HTTP </a:t>
            </a:r>
            <a:r>
              <a:rPr lang="zh-CN" altLang="en-US" sz="2000" dirty="0"/>
              <a:t>请求报文和响应报文。</a:t>
            </a:r>
          </a:p>
          <a:p>
            <a:pPr marL="342900" indent="-342900">
              <a:buFont typeface="Arial" panose="020B0604020202020204" pitchFamily="34" charset="0"/>
              <a:buChar char="•"/>
            </a:pPr>
            <a:r>
              <a:rPr lang="zh-CN" altLang="en-US" sz="2000" dirty="0"/>
              <a:t>这并不局限于传送同一个页面上链接的文档，而是只要这些文档都在同一个服务器上就行。</a:t>
            </a:r>
          </a:p>
          <a:p>
            <a:pPr marL="342900" indent="-342900">
              <a:buFont typeface="Arial" panose="020B0604020202020204" pitchFamily="34" charset="0"/>
              <a:buChar char="•"/>
            </a:pPr>
            <a:r>
              <a:rPr lang="zh-CN" altLang="en-US" sz="2000" dirty="0"/>
              <a:t>目前一些流行的浏览器的默认设置就是使用 </a:t>
            </a:r>
            <a:r>
              <a:rPr lang="en-US" altLang="zh-CN" sz="2000" dirty="0"/>
              <a:t>HTTP/1.1</a:t>
            </a:r>
            <a:r>
              <a:rPr lang="zh-CN" altLang="en-US" sz="2000" dirty="0"/>
              <a:t>。</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4051" t="8000" r="11873" b="21651"/>
          <a:stretch/>
        </p:blipFill>
        <p:spPr>
          <a:xfrm>
            <a:off x="7285687" y="2015596"/>
            <a:ext cx="4896544" cy="4824536"/>
          </a:xfrm>
          <a:prstGeom prst="rect">
            <a:avLst/>
          </a:prstGeom>
        </p:spPr>
      </p:pic>
      <p:sp>
        <p:nvSpPr>
          <p:cNvPr id="7" name="矩形 6"/>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8" name="矩形 7"/>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Rectangle 2"/>
          <p:cNvSpPr>
            <a:spLocks noGrp="1" noChangeArrowheads="1"/>
          </p:cNvSpPr>
          <p:nvPr>
            <p:ph type="title"/>
          </p:nvPr>
        </p:nvSpPr>
        <p:spPr/>
        <p:txBody>
          <a:bodyPr/>
          <a:lstStyle/>
          <a:p>
            <a:r>
              <a:rPr lang="zh-CN" altLang="en-US"/>
              <a:t>持续连接的两种工作方式</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Freeform 5"/>
          <p:cNvSpPr>
            <a:spLocks/>
          </p:cNvSpPr>
          <p:nvPr/>
        </p:nvSpPr>
        <p:spPr bwMode="auto">
          <a:xfrm>
            <a:off x="5076825" y="1554286"/>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7" name="Freeform 6"/>
          <p:cNvSpPr>
            <a:spLocks/>
          </p:cNvSpPr>
          <p:nvPr/>
        </p:nvSpPr>
        <p:spPr bwMode="auto">
          <a:xfrm>
            <a:off x="6084094" y="1324853"/>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8" name="Freeform 7"/>
          <p:cNvSpPr>
            <a:spLocks/>
          </p:cNvSpPr>
          <p:nvPr/>
        </p:nvSpPr>
        <p:spPr bwMode="auto">
          <a:xfrm>
            <a:off x="4279900" y="3501216"/>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8"/>
          <p:cNvSpPr>
            <a:spLocks/>
          </p:cNvSpPr>
          <p:nvPr/>
        </p:nvSpPr>
        <p:spPr bwMode="auto">
          <a:xfrm>
            <a:off x="6088063" y="3493279"/>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9"/>
          <p:cNvSpPr>
            <a:spLocks noChangeArrowheads="1"/>
          </p:cNvSpPr>
          <p:nvPr/>
        </p:nvSpPr>
        <p:spPr bwMode="auto">
          <a:xfrm>
            <a:off x="4279900" y="4653741"/>
            <a:ext cx="1808163" cy="1708150"/>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10"/>
          <p:cNvSpPr>
            <a:spLocks noChangeArrowheads="1"/>
          </p:cNvSpPr>
          <p:nvPr/>
        </p:nvSpPr>
        <p:spPr bwMode="auto">
          <a:xfrm>
            <a:off x="6096000" y="4653741"/>
            <a:ext cx="1808163" cy="1708150"/>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文本框 14"/>
          <p:cNvSpPr txBox="1"/>
          <p:nvPr/>
        </p:nvSpPr>
        <p:spPr>
          <a:xfrm>
            <a:off x="8030582" y="1403099"/>
            <a:ext cx="3890659" cy="4247317"/>
          </a:xfrm>
          <a:prstGeom prst="rect">
            <a:avLst/>
          </a:prstGeom>
          <a:noFill/>
        </p:spPr>
        <p:txBody>
          <a:bodyPr wrap="square" rtlCol="0">
            <a:spAutoFit/>
          </a:bodyPr>
          <a:lstStyle/>
          <a:p>
            <a:pPr algn="just">
              <a:lnSpc>
                <a:spcPct val="150000"/>
              </a:lnSpc>
            </a:pPr>
            <a:r>
              <a:rPr lang="zh-CN" altLang="en-US" sz="2000" dirty="0">
                <a:solidFill>
                  <a:srgbClr val="FF0000"/>
                </a:solidFill>
                <a:latin typeface="微软雅黑" pitchFamily="34" charset="-122"/>
                <a:ea typeface="微软雅黑" pitchFamily="34" charset="-122"/>
              </a:rPr>
              <a:t>流水线方式：</a:t>
            </a:r>
            <a:r>
              <a:rPr lang="zh-CN" altLang="en-US" sz="2000" dirty="0">
                <a:solidFill>
                  <a:schemeClr val="tx1">
                    <a:lumMod val="65000"/>
                    <a:lumOff val="35000"/>
                  </a:schemeClr>
                </a:solidFill>
                <a:latin typeface="微软雅黑" pitchFamily="34" charset="-122"/>
                <a:ea typeface="微软雅黑" pitchFamily="34" charset="-122"/>
              </a:rPr>
              <a:t>客户在收到 </a:t>
            </a:r>
            <a:r>
              <a:rPr lang="en-US" altLang="zh-CN" sz="2000" dirty="0">
                <a:solidFill>
                  <a:schemeClr val="tx1">
                    <a:lumMod val="65000"/>
                    <a:lumOff val="35000"/>
                  </a:schemeClr>
                </a:solidFill>
                <a:latin typeface="微软雅黑" pitchFamily="34" charset="-122"/>
                <a:ea typeface="微软雅黑" pitchFamily="34" charset="-122"/>
              </a:rPr>
              <a:t>HTTP </a:t>
            </a:r>
            <a:r>
              <a:rPr lang="zh-CN" altLang="en-US" sz="2000" dirty="0">
                <a:solidFill>
                  <a:schemeClr val="tx1">
                    <a:lumMod val="65000"/>
                    <a:lumOff val="35000"/>
                  </a:schemeClr>
                </a:solidFill>
                <a:latin typeface="微软雅黑" pitchFamily="34" charset="-122"/>
                <a:ea typeface="微软雅黑" pitchFamily="34" charset="-122"/>
              </a:rPr>
              <a:t>的响应报文之前就能够接着发送新的请求报文。一个接一个的请求报文到达服务器后，服务器就可连续发回响应报文。使用流水线方式时，客户访问所有的对象只需花费一个 </a:t>
            </a:r>
            <a:r>
              <a:rPr lang="en-US" altLang="zh-CN" sz="2000" dirty="0">
                <a:solidFill>
                  <a:schemeClr val="tx1">
                    <a:lumMod val="65000"/>
                    <a:lumOff val="35000"/>
                  </a:schemeClr>
                </a:solidFill>
                <a:latin typeface="微软雅黑" pitchFamily="34" charset="-122"/>
                <a:ea typeface="微软雅黑" pitchFamily="34" charset="-122"/>
              </a:rPr>
              <a:t>RTT</a:t>
            </a:r>
            <a:r>
              <a:rPr lang="zh-CN" altLang="en-US" sz="2000" dirty="0">
                <a:solidFill>
                  <a:schemeClr val="tx1">
                    <a:lumMod val="65000"/>
                    <a:lumOff val="35000"/>
                  </a:schemeClr>
                </a:solidFill>
                <a:latin typeface="微软雅黑" pitchFamily="34" charset="-122"/>
                <a:ea typeface="微软雅黑" pitchFamily="34" charset="-122"/>
              </a:rPr>
              <a:t>时间，使 </a:t>
            </a:r>
            <a:r>
              <a:rPr lang="en-US" altLang="zh-CN" sz="2000" dirty="0">
                <a:solidFill>
                  <a:schemeClr val="tx1">
                    <a:lumMod val="65000"/>
                    <a:lumOff val="35000"/>
                  </a:schemeClr>
                </a:solidFill>
                <a:latin typeface="微软雅黑" pitchFamily="34" charset="-122"/>
                <a:ea typeface="微软雅黑" pitchFamily="34" charset="-122"/>
              </a:rPr>
              <a:t>TCP </a:t>
            </a:r>
            <a:r>
              <a:rPr lang="zh-CN" altLang="en-US" sz="2000" dirty="0">
                <a:solidFill>
                  <a:schemeClr val="tx1">
                    <a:lumMod val="65000"/>
                    <a:lumOff val="35000"/>
                  </a:schemeClr>
                </a:solidFill>
                <a:latin typeface="微软雅黑" pitchFamily="34" charset="-122"/>
                <a:ea typeface="微软雅黑" pitchFamily="34" charset="-122"/>
              </a:rPr>
              <a:t>连接中的空闲时间减少，提高了下载文档效率。 </a:t>
            </a:r>
          </a:p>
        </p:txBody>
      </p:sp>
      <p:sp>
        <p:nvSpPr>
          <p:cNvPr id="13" name="文本框 15"/>
          <p:cNvSpPr txBox="1"/>
          <p:nvPr/>
        </p:nvSpPr>
        <p:spPr>
          <a:xfrm>
            <a:off x="435853" y="1324853"/>
            <a:ext cx="3789589" cy="3785652"/>
          </a:xfrm>
          <a:prstGeom prst="rect">
            <a:avLst/>
          </a:prstGeom>
          <a:noFill/>
        </p:spPr>
        <p:txBody>
          <a:bodyPr wrap="square" rtlCol="0">
            <a:spAutoFit/>
          </a:bodyPr>
          <a:lstStyle/>
          <a:p>
            <a:pPr algn="just">
              <a:lnSpc>
                <a:spcPct val="150000"/>
              </a:lnSpc>
              <a:spcBef>
                <a:spcPct val="35000"/>
              </a:spcBef>
              <a:spcAft>
                <a:spcPct val="15000"/>
              </a:spcAft>
            </a:pPr>
            <a:r>
              <a:rPr lang="zh-CN" altLang="en-US" sz="2000" dirty="0">
                <a:solidFill>
                  <a:srgbClr val="FF0000"/>
                </a:solidFill>
                <a:latin typeface="微软雅黑" pitchFamily="34" charset="-122"/>
                <a:ea typeface="微软雅黑" pitchFamily="34" charset="-122"/>
              </a:rPr>
              <a:t>非流水线方式：</a:t>
            </a:r>
            <a:r>
              <a:rPr lang="zh-CN" altLang="en-US" sz="2000" dirty="0">
                <a:solidFill>
                  <a:schemeClr val="tx1">
                    <a:lumMod val="65000"/>
                    <a:lumOff val="35000"/>
                  </a:schemeClr>
                </a:solidFill>
                <a:latin typeface="微软雅黑" pitchFamily="34" charset="-122"/>
                <a:ea typeface="微软雅黑" pitchFamily="34" charset="-122"/>
              </a:rPr>
              <a:t>客户在收到前一个响应后才能发出下一个请求。这比非持续连接的两倍 </a:t>
            </a:r>
            <a:r>
              <a:rPr lang="en-US" altLang="zh-CN" sz="2000" dirty="0">
                <a:solidFill>
                  <a:schemeClr val="tx1">
                    <a:lumMod val="65000"/>
                    <a:lumOff val="35000"/>
                  </a:schemeClr>
                </a:solidFill>
                <a:latin typeface="微软雅黑" pitchFamily="34" charset="-122"/>
                <a:ea typeface="微软雅黑" pitchFamily="34" charset="-122"/>
              </a:rPr>
              <a:t>RTT </a:t>
            </a:r>
            <a:r>
              <a:rPr lang="zh-CN" altLang="en-US" sz="2000" dirty="0">
                <a:solidFill>
                  <a:schemeClr val="tx1">
                    <a:lumMod val="65000"/>
                    <a:lumOff val="35000"/>
                  </a:schemeClr>
                </a:solidFill>
                <a:latin typeface="微软雅黑" pitchFamily="34" charset="-122"/>
                <a:ea typeface="微软雅黑" pitchFamily="34" charset="-122"/>
              </a:rPr>
              <a:t>的开销节省了建立 </a:t>
            </a:r>
            <a:r>
              <a:rPr lang="en-US" altLang="zh-CN" sz="2000" dirty="0">
                <a:solidFill>
                  <a:schemeClr val="tx1">
                    <a:lumMod val="65000"/>
                    <a:lumOff val="35000"/>
                  </a:schemeClr>
                </a:solidFill>
                <a:latin typeface="微软雅黑" pitchFamily="34" charset="-122"/>
                <a:ea typeface="微软雅黑" pitchFamily="34" charset="-122"/>
              </a:rPr>
              <a:t>TCP </a:t>
            </a:r>
            <a:r>
              <a:rPr lang="zh-CN" altLang="en-US" sz="2000" dirty="0">
                <a:solidFill>
                  <a:schemeClr val="tx1">
                    <a:lumMod val="65000"/>
                    <a:lumOff val="35000"/>
                  </a:schemeClr>
                </a:solidFill>
                <a:latin typeface="微软雅黑" pitchFamily="34" charset="-122"/>
                <a:ea typeface="微软雅黑" pitchFamily="34" charset="-122"/>
              </a:rPr>
              <a:t>连接所需的一个 </a:t>
            </a:r>
            <a:r>
              <a:rPr lang="en-US" altLang="zh-CN" sz="2000" dirty="0">
                <a:solidFill>
                  <a:schemeClr val="tx1">
                    <a:lumMod val="65000"/>
                    <a:lumOff val="35000"/>
                  </a:schemeClr>
                </a:solidFill>
                <a:latin typeface="微软雅黑" pitchFamily="34" charset="-122"/>
                <a:ea typeface="微软雅黑" pitchFamily="34" charset="-122"/>
              </a:rPr>
              <a:t>RTT </a:t>
            </a:r>
            <a:r>
              <a:rPr lang="zh-CN" altLang="en-US" sz="2000" dirty="0">
                <a:solidFill>
                  <a:schemeClr val="tx1">
                    <a:lumMod val="65000"/>
                    <a:lumOff val="35000"/>
                  </a:schemeClr>
                </a:solidFill>
                <a:latin typeface="微软雅黑" pitchFamily="34" charset="-122"/>
                <a:ea typeface="微软雅黑" pitchFamily="34" charset="-122"/>
              </a:rPr>
              <a:t>时间。但服务器在发送完一个对象后，其 </a:t>
            </a:r>
            <a:r>
              <a:rPr lang="en-US" altLang="zh-CN" sz="2000" dirty="0">
                <a:solidFill>
                  <a:schemeClr val="tx1">
                    <a:lumMod val="65000"/>
                    <a:lumOff val="35000"/>
                  </a:schemeClr>
                </a:solidFill>
                <a:latin typeface="微软雅黑" pitchFamily="34" charset="-122"/>
                <a:ea typeface="微软雅黑" pitchFamily="34" charset="-122"/>
              </a:rPr>
              <a:t>TCP </a:t>
            </a:r>
            <a:r>
              <a:rPr lang="zh-CN" altLang="en-US" sz="2000" dirty="0">
                <a:solidFill>
                  <a:schemeClr val="tx1">
                    <a:lumMod val="65000"/>
                    <a:lumOff val="35000"/>
                  </a:schemeClr>
                </a:solidFill>
                <a:latin typeface="微软雅黑" pitchFamily="34" charset="-122"/>
                <a:ea typeface="微软雅黑" pitchFamily="34" charset="-122"/>
              </a:rPr>
              <a:t>连接就处于空闲状态，浪费了服务器资源。</a:t>
            </a:r>
          </a:p>
        </p:txBody>
      </p:sp>
      <p:sp>
        <p:nvSpPr>
          <p:cNvPr id="14" name="文本框 34"/>
          <p:cNvSpPr txBox="1"/>
          <p:nvPr/>
        </p:nvSpPr>
        <p:spPr>
          <a:xfrm>
            <a:off x="4462491" y="5177929"/>
            <a:ext cx="1621603" cy="830997"/>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非流水线方式</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15" name="文本框 34"/>
          <p:cNvSpPr txBox="1"/>
          <p:nvPr/>
        </p:nvSpPr>
        <p:spPr>
          <a:xfrm>
            <a:off x="6104748" y="5177929"/>
            <a:ext cx="1799415"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流水线方式</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2"/>
          <p:cNvSpPr>
            <a:spLocks noChangeArrowheads="1"/>
          </p:cNvSpPr>
          <p:nvPr/>
        </p:nvSpPr>
        <p:spPr bwMode="auto">
          <a:xfrm>
            <a:off x="-15422" y="2266317"/>
            <a:ext cx="12213771" cy="1883003"/>
          </a:xfrm>
          <a:prstGeom prst="rect">
            <a:avLst/>
          </a:prstGeom>
          <a:solidFill>
            <a:schemeClr val="accent1">
              <a:lumMod val="20000"/>
              <a:lumOff val="80000"/>
            </a:schemeClr>
          </a:solidFill>
          <a:ln>
            <a:noFill/>
          </a:ln>
          <a:effectLst/>
          <a:extLst/>
        </p:spPr>
        <p:txBody>
          <a:bodyPr wrap="none" anchor="ctr"/>
          <a:lstStyle/>
          <a:p>
            <a:endParaRPr lang="zh-CN" altLang="en-US"/>
          </a:p>
        </p:txBody>
      </p:sp>
      <p:sp>
        <p:nvSpPr>
          <p:cNvPr id="7" name="矩形 6"/>
          <p:cNvSpPr/>
          <p:nvPr/>
        </p:nvSpPr>
        <p:spPr>
          <a:xfrm>
            <a:off x="-15422" y="2198602"/>
            <a:ext cx="12213772"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422" y="4172545"/>
            <a:ext cx="12213772" cy="457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236" name="Rectangle 36"/>
          <p:cNvSpPr>
            <a:spLocks noGrp="1" noChangeArrowheads="1"/>
          </p:cNvSpPr>
          <p:nvPr>
            <p:ph type="title"/>
          </p:nvPr>
        </p:nvSpPr>
        <p:spPr/>
        <p:txBody>
          <a:bodyPr/>
          <a:lstStyle/>
          <a:p>
            <a:r>
              <a:rPr lang="en-US" altLang="zh-CN" dirty="0"/>
              <a:t>3</a:t>
            </a:r>
            <a:r>
              <a:rPr lang="en-US" altLang="zh-CN" dirty="0" smtClean="0"/>
              <a:t>.  </a:t>
            </a:r>
            <a:r>
              <a:rPr lang="en-US" altLang="zh-CN" dirty="0"/>
              <a:t>HTTP </a:t>
            </a:r>
            <a:r>
              <a:rPr lang="zh-CN" altLang="en-US" dirty="0"/>
              <a:t>的报文结构 </a:t>
            </a:r>
          </a:p>
        </p:txBody>
      </p:sp>
      <p:sp>
        <p:nvSpPr>
          <p:cNvPr id="563237" name="Rectangle 37"/>
          <p:cNvSpPr>
            <a:spLocks noGrp="1" noChangeArrowheads="1"/>
          </p:cNvSpPr>
          <p:nvPr>
            <p:ph idx="1"/>
          </p:nvPr>
        </p:nvSpPr>
        <p:spPr>
          <a:xfrm>
            <a:off x="609919" y="1497308"/>
            <a:ext cx="10978515" cy="5028036"/>
          </a:xfrm>
        </p:spPr>
        <p:txBody>
          <a:bodyPr vert="horz" lIns="121917" tIns="60958" rIns="121917" bIns="60958" rtlCol="0">
            <a:normAutofit/>
          </a:bodyPr>
          <a:lstStyle/>
          <a:p>
            <a:r>
              <a:rPr lang="en-US" altLang="zh-CN" sz="2000" b="1" dirty="0"/>
              <a:t>HTTP </a:t>
            </a:r>
            <a:r>
              <a:rPr lang="zh-CN" altLang="en-US" sz="2000" b="1" dirty="0"/>
              <a:t>有两类报文</a:t>
            </a:r>
            <a:r>
              <a:rPr lang="zh-CN" altLang="en-US" sz="2000" b="1" dirty="0" smtClean="0"/>
              <a:t>：</a:t>
            </a:r>
            <a:endParaRPr lang="en-US" altLang="zh-CN" sz="2000" b="1" dirty="0" smtClean="0"/>
          </a:p>
          <a:p>
            <a:endParaRPr lang="zh-CN" altLang="en-US" sz="2000" dirty="0"/>
          </a:p>
          <a:p>
            <a:pPr indent="1887538"/>
            <a:r>
              <a:rPr lang="zh-CN" altLang="en-US" sz="2000" dirty="0">
                <a:solidFill>
                  <a:srgbClr val="FF0000"/>
                </a:solidFill>
              </a:rPr>
              <a:t>请求报文</a:t>
            </a:r>
            <a:r>
              <a:rPr lang="en-US" altLang="zh-CN" sz="2000" dirty="0"/>
              <a:t>——</a:t>
            </a:r>
            <a:r>
              <a:rPr lang="zh-CN" altLang="en-US" sz="2000" dirty="0"/>
              <a:t>从客户向服务器发送请求报文。</a:t>
            </a:r>
          </a:p>
          <a:p>
            <a:pPr indent="1887538"/>
            <a:r>
              <a:rPr lang="zh-CN" altLang="en-US" sz="2000" dirty="0">
                <a:solidFill>
                  <a:srgbClr val="FF0000"/>
                </a:solidFill>
              </a:rPr>
              <a:t>响应报文</a:t>
            </a:r>
            <a:r>
              <a:rPr lang="en-US" altLang="zh-CN" sz="2000" dirty="0"/>
              <a:t>——</a:t>
            </a:r>
            <a:r>
              <a:rPr lang="zh-CN" altLang="en-US" sz="2000" dirty="0"/>
              <a:t>从服务器到客户的回答。</a:t>
            </a:r>
          </a:p>
          <a:p>
            <a:endParaRPr lang="en-US" altLang="zh-CN" sz="2000" dirty="0" smtClean="0"/>
          </a:p>
          <a:p>
            <a:endParaRPr lang="en-US" altLang="zh-CN" sz="2000" dirty="0" smtClean="0"/>
          </a:p>
          <a:p>
            <a:r>
              <a:rPr lang="zh-CN" altLang="en-US" sz="2000" dirty="0" smtClean="0"/>
              <a:t>由</a:t>
            </a:r>
            <a:r>
              <a:rPr lang="zh-CN" altLang="en-US" sz="2000" dirty="0"/>
              <a:t>于 </a:t>
            </a:r>
            <a:r>
              <a:rPr lang="en-US" altLang="zh-CN" sz="2000" dirty="0"/>
              <a:t>HTTP </a:t>
            </a:r>
            <a:r>
              <a:rPr lang="zh-CN" altLang="en-US" sz="2000" dirty="0"/>
              <a:t>是面向正文的</a:t>
            </a:r>
            <a:r>
              <a:rPr lang="en-US" altLang="zh-CN" sz="2000" dirty="0"/>
              <a:t>(text-oriented)</a:t>
            </a:r>
            <a:r>
              <a:rPr lang="zh-CN" altLang="en-US" sz="2000" dirty="0"/>
              <a:t>，因此在报文中的每一个字段都是一些 </a:t>
            </a:r>
            <a:r>
              <a:rPr lang="en-US" altLang="zh-CN" sz="2000" dirty="0"/>
              <a:t>ASCII </a:t>
            </a:r>
            <a:r>
              <a:rPr lang="zh-CN" altLang="en-US" sz="2000" dirty="0"/>
              <a:t>码串，因而每个字段的长度都是不确定的。</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75" name="Rectangle 51"/>
          <p:cNvSpPr>
            <a:spLocks noChangeArrowheads="1"/>
          </p:cNvSpPr>
          <p:nvPr/>
        </p:nvSpPr>
        <p:spPr bwMode="auto">
          <a:xfrm>
            <a:off x="3411538" y="2935290"/>
            <a:ext cx="3136900" cy="407987"/>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564267" name="Rectangle 43"/>
          <p:cNvSpPr>
            <a:spLocks noChangeArrowheads="1"/>
          </p:cNvSpPr>
          <p:nvPr/>
        </p:nvSpPr>
        <p:spPr bwMode="auto">
          <a:xfrm>
            <a:off x="3411538" y="2127250"/>
            <a:ext cx="3136900" cy="400052"/>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564258" name="Rectangle 34"/>
          <p:cNvSpPr>
            <a:spLocks noChangeArrowheads="1"/>
          </p:cNvSpPr>
          <p:nvPr/>
        </p:nvSpPr>
        <p:spPr bwMode="auto">
          <a:xfrm>
            <a:off x="3411540" y="1712913"/>
            <a:ext cx="4802187" cy="406400"/>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564226" name="Rectangle 2"/>
          <p:cNvSpPr>
            <a:spLocks noGrp="1" noChangeArrowheads="1"/>
          </p:cNvSpPr>
          <p:nvPr>
            <p:ph type="title"/>
          </p:nvPr>
        </p:nvSpPr>
        <p:spPr/>
        <p:txBody>
          <a:bodyPr/>
          <a:lstStyle/>
          <a:p>
            <a:r>
              <a:rPr lang="en-US" altLang="zh-CN" dirty="0"/>
              <a:t>HTTP </a:t>
            </a:r>
            <a:r>
              <a:rPr lang="zh-CN" altLang="en-US" dirty="0"/>
              <a:t>的报文结构（请求报文） </a:t>
            </a:r>
          </a:p>
        </p:txBody>
      </p:sp>
      <p:sp>
        <p:nvSpPr>
          <p:cNvPr id="60" name="页脚占位符 59"/>
          <p:cNvSpPr>
            <a:spLocks noGrp="1"/>
          </p:cNvSpPr>
          <p:nvPr>
            <p:ph type="ftr" sz="quarter" idx="11"/>
          </p:nvPr>
        </p:nvSpPr>
        <p:spPr/>
        <p:txBody>
          <a:bodyPr/>
          <a:lstStyle/>
          <a:p>
            <a:r>
              <a:rPr lang="zh-CN" altLang="en-US" smtClean="0"/>
              <a:t>课件制作人：谢钧  谢希仁</a:t>
            </a:r>
            <a:endParaRPr lang="zh-CN" altLang="en-US"/>
          </a:p>
        </p:txBody>
      </p:sp>
      <p:sp>
        <p:nvSpPr>
          <p:cNvPr id="564247" name="Rectangle 23"/>
          <p:cNvSpPr>
            <a:spLocks noChangeArrowheads="1"/>
          </p:cNvSpPr>
          <p:nvPr/>
        </p:nvSpPr>
        <p:spPr bwMode="auto">
          <a:xfrm>
            <a:off x="5661026" y="2944815"/>
            <a:ext cx="887413" cy="388937"/>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564248" name="Rectangle 24"/>
          <p:cNvSpPr>
            <a:spLocks noChangeArrowheads="1"/>
          </p:cNvSpPr>
          <p:nvPr/>
        </p:nvSpPr>
        <p:spPr bwMode="auto">
          <a:xfrm>
            <a:off x="3417890" y="3362325"/>
            <a:ext cx="909637" cy="387350"/>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564249" name="Rectangle 25"/>
          <p:cNvSpPr>
            <a:spLocks noChangeArrowheads="1"/>
          </p:cNvSpPr>
          <p:nvPr/>
        </p:nvSpPr>
        <p:spPr bwMode="auto">
          <a:xfrm>
            <a:off x="5673027" y="2134771"/>
            <a:ext cx="870416" cy="379889"/>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564250" name="Rectangle 26"/>
          <p:cNvSpPr>
            <a:spLocks noChangeArrowheads="1"/>
          </p:cNvSpPr>
          <p:nvPr/>
        </p:nvSpPr>
        <p:spPr bwMode="auto">
          <a:xfrm>
            <a:off x="5105400" y="2944813"/>
            <a:ext cx="120650" cy="398462"/>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564251" name="Rectangle 27"/>
          <p:cNvSpPr>
            <a:spLocks noChangeArrowheads="1"/>
          </p:cNvSpPr>
          <p:nvPr/>
        </p:nvSpPr>
        <p:spPr bwMode="auto">
          <a:xfrm>
            <a:off x="5105402" y="2128838"/>
            <a:ext cx="111125" cy="398462"/>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564252" name="Line 28"/>
          <p:cNvSpPr>
            <a:spLocks noChangeShapeType="1"/>
          </p:cNvSpPr>
          <p:nvPr/>
        </p:nvSpPr>
        <p:spPr bwMode="auto">
          <a:xfrm>
            <a:off x="4967288"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53" name="Line 29"/>
          <p:cNvSpPr>
            <a:spLocks noChangeShapeType="1"/>
          </p:cNvSpPr>
          <p:nvPr/>
        </p:nvSpPr>
        <p:spPr bwMode="auto">
          <a:xfrm>
            <a:off x="5661025"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54" name="Line 30"/>
          <p:cNvSpPr>
            <a:spLocks noChangeShapeType="1"/>
          </p:cNvSpPr>
          <p:nvPr/>
        </p:nvSpPr>
        <p:spPr bwMode="auto">
          <a:xfrm>
            <a:off x="5105400"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55" name="Rectangle 31"/>
          <p:cNvSpPr>
            <a:spLocks noChangeArrowheads="1"/>
          </p:cNvSpPr>
          <p:nvPr/>
        </p:nvSpPr>
        <p:spPr bwMode="auto">
          <a:xfrm>
            <a:off x="7297740" y="1722440"/>
            <a:ext cx="915987"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564256" name="Rectangle 32"/>
          <p:cNvSpPr>
            <a:spLocks noChangeArrowheads="1"/>
          </p:cNvSpPr>
          <p:nvPr/>
        </p:nvSpPr>
        <p:spPr bwMode="auto">
          <a:xfrm>
            <a:off x="5965827" y="1722440"/>
            <a:ext cx="111125"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564257" name="Rectangle 33"/>
          <p:cNvSpPr>
            <a:spLocks noChangeArrowheads="1"/>
          </p:cNvSpPr>
          <p:nvPr/>
        </p:nvSpPr>
        <p:spPr bwMode="auto">
          <a:xfrm>
            <a:off x="4633915" y="1722440"/>
            <a:ext cx="111125"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564259" name="Text Box 35"/>
          <p:cNvSpPr txBox="1">
            <a:spLocks noChangeArrowheads="1"/>
          </p:cNvSpPr>
          <p:nvPr/>
        </p:nvSpPr>
        <p:spPr bwMode="auto">
          <a:xfrm>
            <a:off x="3582990" y="1701801"/>
            <a:ext cx="923651"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方   法</a:t>
            </a:r>
          </a:p>
        </p:txBody>
      </p:sp>
      <p:sp>
        <p:nvSpPr>
          <p:cNvPr id="564260" name="Line 36"/>
          <p:cNvSpPr>
            <a:spLocks noChangeShapeType="1"/>
          </p:cNvSpPr>
          <p:nvPr/>
        </p:nvSpPr>
        <p:spPr bwMode="auto">
          <a:xfrm>
            <a:off x="4633913"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61" name="Line 37"/>
          <p:cNvSpPr>
            <a:spLocks noChangeShapeType="1"/>
          </p:cNvSpPr>
          <p:nvPr/>
        </p:nvSpPr>
        <p:spPr bwMode="auto">
          <a:xfrm>
            <a:off x="4745038"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62" name="Line 38"/>
          <p:cNvSpPr>
            <a:spLocks noChangeShapeType="1"/>
          </p:cNvSpPr>
          <p:nvPr/>
        </p:nvSpPr>
        <p:spPr bwMode="auto">
          <a:xfrm>
            <a:off x="5965825"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63" name="Line 39"/>
          <p:cNvSpPr>
            <a:spLocks noChangeShapeType="1"/>
          </p:cNvSpPr>
          <p:nvPr/>
        </p:nvSpPr>
        <p:spPr bwMode="auto">
          <a:xfrm>
            <a:off x="6076950"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64" name="Line 40"/>
          <p:cNvSpPr>
            <a:spLocks noChangeShapeType="1"/>
          </p:cNvSpPr>
          <p:nvPr/>
        </p:nvSpPr>
        <p:spPr bwMode="auto">
          <a:xfrm>
            <a:off x="7297738"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65" name="Text Box 41"/>
          <p:cNvSpPr txBox="1">
            <a:spLocks noChangeArrowheads="1"/>
          </p:cNvSpPr>
          <p:nvPr/>
        </p:nvSpPr>
        <p:spPr bwMode="auto">
          <a:xfrm>
            <a:off x="4957764" y="1701801"/>
            <a:ext cx="699230"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URL</a:t>
            </a:r>
          </a:p>
        </p:txBody>
      </p:sp>
      <p:sp>
        <p:nvSpPr>
          <p:cNvPr id="564266" name="Text Box 42"/>
          <p:cNvSpPr txBox="1">
            <a:spLocks noChangeArrowheads="1"/>
          </p:cNvSpPr>
          <p:nvPr/>
        </p:nvSpPr>
        <p:spPr bwMode="auto">
          <a:xfrm>
            <a:off x="6203952" y="1701801"/>
            <a:ext cx="923651"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版   本</a:t>
            </a:r>
          </a:p>
        </p:txBody>
      </p:sp>
      <p:sp>
        <p:nvSpPr>
          <p:cNvPr id="564268" name="Text Box 44"/>
          <p:cNvSpPr txBox="1">
            <a:spLocks noChangeArrowheads="1"/>
          </p:cNvSpPr>
          <p:nvPr/>
        </p:nvSpPr>
        <p:spPr bwMode="auto">
          <a:xfrm>
            <a:off x="3419476" y="2114551"/>
            <a:ext cx="146706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首部字段名</a:t>
            </a:r>
          </a:p>
        </p:txBody>
      </p:sp>
      <p:sp>
        <p:nvSpPr>
          <p:cNvPr id="564269" name="Line 45"/>
          <p:cNvSpPr>
            <a:spLocks noChangeShapeType="1"/>
          </p:cNvSpPr>
          <p:nvPr/>
        </p:nvSpPr>
        <p:spPr bwMode="auto">
          <a:xfrm>
            <a:off x="4967288"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70" name="Line 46"/>
          <p:cNvSpPr>
            <a:spLocks noChangeShapeType="1"/>
          </p:cNvSpPr>
          <p:nvPr/>
        </p:nvSpPr>
        <p:spPr bwMode="auto">
          <a:xfrm>
            <a:off x="5661025"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71" name="Text Box 47"/>
          <p:cNvSpPr txBox="1">
            <a:spLocks noChangeArrowheads="1"/>
          </p:cNvSpPr>
          <p:nvPr/>
        </p:nvSpPr>
        <p:spPr bwMode="auto">
          <a:xfrm>
            <a:off x="6778627" y="2530475"/>
            <a:ext cx="95410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首部行</a:t>
            </a:r>
          </a:p>
        </p:txBody>
      </p:sp>
      <p:sp>
        <p:nvSpPr>
          <p:cNvPr id="564272" name="Line 48"/>
          <p:cNvSpPr>
            <a:spLocks noChangeShapeType="1"/>
          </p:cNvSpPr>
          <p:nvPr/>
        </p:nvSpPr>
        <p:spPr bwMode="auto">
          <a:xfrm>
            <a:off x="5105400"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73" name="Text Box 49"/>
          <p:cNvSpPr txBox="1">
            <a:spLocks noChangeArrowheads="1"/>
          </p:cNvSpPr>
          <p:nvPr/>
        </p:nvSpPr>
        <p:spPr bwMode="auto">
          <a:xfrm>
            <a:off x="4894263" y="2116138"/>
            <a:ext cx="211137" cy="400110"/>
          </a:xfrm>
          <a:prstGeom prst="rect">
            <a:avLst/>
          </a:prstGeom>
          <a:noFill/>
          <a:ln w="9525">
            <a:noFill/>
            <a:miter lim="800000"/>
            <a:headEnd/>
            <a:tailEnd/>
          </a:ln>
          <a:effectLst/>
        </p:spPr>
        <p:txBody>
          <a:bodyPr wrap="square">
            <a:spAutoFit/>
          </a:bodyPr>
          <a:lstStyle/>
          <a:p>
            <a:r>
              <a:rPr kumimoji="1" lang="en-US" altLang="zh-CN" sz="2000" b="1">
                <a:latin typeface="+mn-lt"/>
                <a:ea typeface="+mn-ea"/>
              </a:rPr>
              <a:t>:</a:t>
            </a:r>
          </a:p>
        </p:txBody>
      </p:sp>
      <p:sp>
        <p:nvSpPr>
          <p:cNvPr id="564274" name="Text Box 50"/>
          <p:cNvSpPr txBox="1">
            <a:spLocks noChangeArrowheads="1"/>
          </p:cNvSpPr>
          <p:nvPr/>
        </p:nvSpPr>
        <p:spPr bwMode="auto">
          <a:xfrm>
            <a:off x="5227638" y="2122489"/>
            <a:ext cx="441146"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值</a:t>
            </a:r>
          </a:p>
        </p:txBody>
      </p:sp>
      <p:sp>
        <p:nvSpPr>
          <p:cNvPr id="564276" name="Text Box 52"/>
          <p:cNvSpPr txBox="1">
            <a:spLocks noChangeArrowheads="1"/>
          </p:cNvSpPr>
          <p:nvPr/>
        </p:nvSpPr>
        <p:spPr bwMode="auto">
          <a:xfrm>
            <a:off x="3414714" y="2922589"/>
            <a:ext cx="146706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首部字段名</a:t>
            </a:r>
          </a:p>
        </p:txBody>
      </p:sp>
      <p:sp>
        <p:nvSpPr>
          <p:cNvPr id="564277" name="Text Box 53"/>
          <p:cNvSpPr txBox="1">
            <a:spLocks noChangeArrowheads="1"/>
          </p:cNvSpPr>
          <p:nvPr/>
        </p:nvSpPr>
        <p:spPr bwMode="auto">
          <a:xfrm>
            <a:off x="5251450" y="2935289"/>
            <a:ext cx="441146"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值</a:t>
            </a:r>
          </a:p>
        </p:txBody>
      </p:sp>
      <p:sp>
        <p:nvSpPr>
          <p:cNvPr id="564278" name="Text Box 54"/>
          <p:cNvSpPr txBox="1">
            <a:spLocks noChangeArrowheads="1"/>
          </p:cNvSpPr>
          <p:nvPr/>
        </p:nvSpPr>
        <p:spPr bwMode="auto">
          <a:xfrm>
            <a:off x="4856163" y="3554413"/>
            <a:ext cx="269626" cy="400110"/>
          </a:xfrm>
          <a:prstGeom prst="rect">
            <a:avLst/>
          </a:prstGeom>
          <a:noFill/>
          <a:ln w="9525">
            <a:noFill/>
            <a:miter lim="800000"/>
            <a:headEnd/>
            <a:tailEnd/>
          </a:ln>
          <a:effectLst/>
        </p:spPr>
        <p:txBody>
          <a:bodyPr wrap="none">
            <a:spAutoFit/>
          </a:bodyPr>
          <a:lstStyle/>
          <a:p>
            <a:r>
              <a:rPr kumimoji="1" lang="en-US" altLang="zh-CN" sz="2000" b="1">
                <a:latin typeface="+mn-lt"/>
                <a:ea typeface="+mn-ea"/>
              </a:rPr>
              <a:t>:</a:t>
            </a:r>
          </a:p>
        </p:txBody>
      </p:sp>
      <p:sp>
        <p:nvSpPr>
          <p:cNvPr id="564279" name="Text Box 55"/>
          <p:cNvSpPr txBox="1">
            <a:spLocks noChangeArrowheads="1"/>
          </p:cNvSpPr>
          <p:nvPr/>
        </p:nvSpPr>
        <p:spPr bwMode="auto">
          <a:xfrm rot="-5400000">
            <a:off x="4160928" y="2558227"/>
            <a:ext cx="441146" cy="400110"/>
          </a:xfrm>
          <a:prstGeom prst="rect">
            <a:avLst/>
          </a:prstGeom>
          <a:noFill/>
          <a:ln w="9525">
            <a:noFill/>
            <a:miter lim="800000"/>
            <a:headEnd/>
            <a:tailEnd/>
          </a:ln>
          <a:effectLst/>
        </p:spPr>
        <p:txBody>
          <a:bodyPr wrap="none">
            <a:spAutoFit/>
          </a:bodyPr>
          <a:lstStyle/>
          <a:p>
            <a:r>
              <a:rPr kumimoji="1" lang="en-US" altLang="zh-CN" sz="2000" b="1">
                <a:latin typeface="+mn-lt"/>
                <a:ea typeface="+mn-ea"/>
              </a:rPr>
              <a:t>…</a:t>
            </a:r>
          </a:p>
        </p:txBody>
      </p:sp>
      <p:sp>
        <p:nvSpPr>
          <p:cNvPr id="564280" name="AutoShape 56"/>
          <p:cNvSpPr>
            <a:spLocks/>
          </p:cNvSpPr>
          <p:nvPr/>
        </p:nvSpPr>
        <p:spPr bwMode="auto">
          <a:xfrm>
            <a:off x="6618288" y="2171702"/>
            <a:ext cx="222250" cy="1171575"/>
          </a:xfrm>
          <a:prstGeom prst="rightBrace">
            <a:avLst>
              <a:gd name="adj1" fmla="val 43929"/>
              <a:gd name="adj2" fmla="val 50000"/>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564281" name="Rectangle 57"/>
          <p:cNvSpPr>
            <a:spLocks noChangeArrowheads="1"/>
          </p:cNvSpPr>
          <p:nvPr/>
        </p:nvSpPr>
        <p:spPr bwMode="auto">
          <a:xfrm>
            <a:off x="3411538" y="3749677"/>
            <a:ext cx="4997450" cy="917575"/>
          </a:xfrm>
          <a:prstGeom prst="rect">
            <a:avLst/>
          </a:prstGeom>
          <a:solidFill>
            <a:srgbClr val="FFC00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564282" name="Text Box 58"/>
          <p:cNvSpPr txBox="1">
            <a:spLocks noChangeArrowheads="1"/>
          </p:cNvSpPr>
          <p:nvPr/>
        </p:nvSpPr>
        <p:spPr bwMode="auto">
          <a:xfrm>
            <a:off x="4997689" y="3843338"/>
            <a:ext cx="1723550" cy="707886"/>
          </a:xfrm>
          <a:prstGeom prst="rect">
            <a:avLst/>
          </a:prstGeom>
          <a:noFill/>
          <a:ln w="9525">
            <a:noFill/>
            <a:miter lim="800000"/>
            <a:headEnd/>
            <a:tailEnd/>
          </a:ln>
          <a:effectLst/>
        </p:spPr>
        <p:txBody>
          <a:bodyPr wrap="none">
            <a:spAutoFit/>
          </a:bodyPr>
          <a:lstStyle/>
          <a:p>
            <a:pPr algn="ctr"/>
            <a:r>
              <a:rPr kumimoji="1" lang="zh-CN" altLang="en-US" sz="2000">
                <a:latin typeface="+mn-lt"/>
                <a:ea typeface="+mn-ea"/>
              </a:rPr>
              <a:t>实体主体</a:t>
            </a:r>
          </a:p>
          <a:p>
            <a:pPr algn="ctr"/>
            <a:r>
              <a:rPr kumimoji="1" lang="zh-CN" altLang="en-US" sz="2000">
                <a:latin typeface="+mn-lt"/>
                <a:ea typeface="+mn-ea"/>
              </a:rPr>
              <a:t>（通常不用）</a:t>
            </a:r>
          </a:p>
        </p:txBody>
      </p:sp>
      <p:sp>
        <p:nvSpPr>
          <p:cNvPr id="564283" name="Text Box 59"/>
          <p:cNvSpPr txBox="1">
            <a:spLocks noChangeArrowheads="1"/>
          </p:cNvSpPr>
          <p:nvPr/>
        </p:nvSpPr>
        <p:spPr bwMode="auto">
          <a:xfrm>
            <a:off x="8177215" y="1701801"/>
            <a:ext cx="95410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请求行</a:t>
            </a:r>
          </a:p>
        </p:txBody>
      </p:sp>
      <p:sp>
        <p:nvSpPr>
          <p:cNvPr id="564284" name="Line 60"/>
          <p:cNvSpPr>
            <a:spLocks noChangeShapeType="1"/>
          </p:cNvSpPr>
          <p:nvPr/>
        </p:nvSpPr>
        <p:spPr bwMode="auto">
          <a:xfrm>
            <a:off x="3411538" y="2527300"/>
            <a:ext cx="0" cy="407988"/>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85" name="Line 61"/>
          <p:cNvSpPr>
            <a:spLocks noChangeShapeType="1"/>
          </p:cNvSpPr>
          <p:nvPr/>
        </p:nvSpPr>
        <p:spPr bwMode="auto">
          <a:xfrm>
            <a:off x="3411538" y="3343275"/>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86" name="Line 62"/>
          <p:cNvSpPr>
            <a:spLocks noChangeShapeType="1"/>
          </p:cNvSpPr>
          <p:nvPr/>
        </p:nvSpPr>
        <p:spPr bwMode="auto">
          <a:xfrm>
            <a:off x="4327525" y="3343275"/>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87" name="Line 63"/>
          <p:cNvSpPr>
            <a:spLocks noChangeShapeType="1"/>
          </p:cNvSpPr>
          <p:nvPr/>
        </p:nvSpPr>
        <p:spPr bwMode="auto">
          <a:xfrm>
            <a:off x="6548438" y="2527300"/>
            <a:ext cx="0" cy="407988"/>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88" name="Text Box 64"/>
          <p:cNvSpPr txBox="1">
            <a:spLocks noChangeArrowheads="1"/>
          </p:cNvSpPr>
          <p:nvPr/>
        </p:nvSpPr>
        <p:spPr bwMode="auto">
          <a:xfrm>
            <a:off x="4976815" y="1052513"/>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空格</a:t>
            </a:r>
          </a:p>
        </p:txBody>
      </p:sp>
      <p:sp>
        <p:nvSpPr>
          <p:cNvPr id="564289" name="Text Box 65"/>
          <p:cNvSpPr txBox="1">
            <a:spLocks noChangeArrowheads="1"/>
          </p:cNvSpPr>
          <p:nvPr/>
        </p:nvSpPr>
        <p:spPr bwMode="auto">
          <a:xfrm>
            <a:off x="6913563" y="1052513"/>
            <a:ext cx="1210588"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回车换行</a:t>
            </a:r>
          </a:p>
        </p:txBody>
      </p:sp>
      <p:sp>
        <p:nvSpPr>
          <p:cNvPr id="564290" name="Line 66"/>
          <p:cNvSpPr>
            <a:spLocks noChangeShapeType="1"/>
          </p:cNvSpPr>
          <p:nvPr/>
        </p:nvSpPr>
        <p:spPr bwMode="auto">
          <a:xfrm>
            <a:off x="5586415" y="1406525"/>
            <a:ext cx="407987"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564291" name="Line 67"/>
          <p:cNvSpPr>
            <a:spLocks noChangeShapeType="1"/>
          </p:cNvSpPr>
          <p:nvPr/>
        </p:nvSpPr>
        <p:spPr bwMode="auto">
          <a:xfrm flipH="1">
            <a:off x="4660900" y="1406525"/>
            <a:ext cx="444500"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564292" name="Line 68"/>
          <p:cNvSpPr>
            <a:spLocks noChangeShapeType="1"/>
          </p:cNvSpPr>
          <p:nvPr/>
        </p:nvSpPr>
        <p:spPr bwMode="auto">
          <a:xfrm>
            <a:off x="7510463" y="1406525"/>
            <a:ext cx="222250"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564293" name="Line 69"/>
          <p:cNvSpPr>
            <a:spLocks noChangeShapeType="1"/>
          </p:cNvSpPr>
          <p:nvPr/>
        </p:nvSpPr>
        <p:spPr bwMode="auto">
          <a:xfrm>
            <a:off x="5216525"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94" name="Line 70"/>
          <p:cNvSpPr>
            <a:spLocks noChangeShapeType="1"/>
          </p:cNvSpPr>
          <p:nvPr/>
        </p:nvSpPr>
        <p:spPr bwMode="auto">
          <a:xfrm>
            <a:off x="5216525"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564295" name="Text Box 71"/>
          <p:cNvSpPr txBox="1">
            <a:spLocks noChangeArrowheads="1"/>
          </p:cNvSpPr>
          <p:nvPr/>
        </p:nvSpPr>
        <p:spPr bwMode="auto">
          <a:xfrm>
            <a:off x="4894263" y="2936875"/>
            <a:ext cx="211136" cy="400110"/>
          </a:xfrm>
          <a:prstGeom prst="rect">
            <a:avLst/>
          </a:prstGeom>
          <a:noFill/>
          <a:ln w="9525">
            <a:noFill/>
            <a:miter lim="800000"/>
            <a:headEnd/>
            <a:tailEnd/>
          </a:ln>
          <a:effectLst/>
        </p:spPr>
        <p:txBody>
          <a:bodyPr wrap="square">
            <a:spAutoFit/>
          </a:bodyPr>
          <a:lstStyle/>
          <a:p>
            <a:r>
              <a:rPr kumimoji="1" lang="en-US" altLang="zh-CN" sz="2000" b="1">
                <a:latin typeface="+mn-lt"/>
                <a:ea typeface="+mn-ea"/>
              </a:rPr>
              <a:t>:</a:t>
            </a:r>
          </a:p>
        </p:txBody>
      </p:sp>
      <p:sp>
        <p:nvSpPr>
          <p:cNvPr id="564296" name="Text Box 72"/>
          <p:cNvSpPr txBox="1">
            <a:spLocks noChangeArrowheads="1"/>
          </p:cNvSpPr>
          <p:nvPr/>
        </p:nvSpPr>
        <p:spPr bwMode="auto">
          <a:xfrm>
            <a:off x="7256465" y="1701801"/>
            <a:ext cx="856325"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CRLF</a:t>
            </a:r>
          </a:p>
        </p:txBody>
      </p:sp>
      <p:sp>
        <p:nvSpPr>
          <p:cNvPr id="564297" name="Text Box 73"/>
          <p:cNvSpPr txBox="1">
            <a:spLocks noChangeArrowheads="1"/>
          </p:cNvSpPr>
          <p:nvPr/>
        </p:nvSpPr>
        <p:spPr bwMode="auto">
          <a:xfrm>
            <a:off x="5679282" y="2936875"/>
            <a:ext cx="849312" cy="400110"/>
          </a:xfrm>
          <a:prstGeom prst="rect">
            <a:avLst/>
          </a:prstGeom>
          <a:noFill/>
          <a:ln w="9525">
            <a:noFill/>
            <a:miter lim="800000"/>
            <a:headEnd/>
            <a:tailEnd/>
          </a:ln>
          <a:effectLst/>
        </p:spPr>
        <p:txBody>
          <a:bodyPr>
            <a:spAutoFit/>
          </a:bodyPr>
          <a:lstStyle/>
          <a:p>
            <a:r>
              <a:rPr kumimoji="1" lang="en-US" altLang="zh-CN" sz="2000" dirty="0">
                <a:latin typeface="+mn-lt"/>
                <a:ea typeface="+mn-ea"/>
              </a:rPr>
              <a:t>CRLF</a:t>
            </a:r>
          </a:p>
        </p:txBody>
      </p:sp>
      <p:sp>
        <p:nvSpPr>
          <p:cNvPr id="564298" name="Text Box 74"/>
          <p:cNvSpPr txBox="1">
            <a:spLocks noChangeArrowheads="1"/>
          </p:cNvSpPr>
          <p:nvPr/>
        </p:nvSpPr>
        <p:spPr bwMode="auto">
          <a:xfrm>
            <a:off x="5672694" y="2144852"/>
            <a:ext cx="856325" cy="400110"/>
          </a:xfrm>
          <a:prstGeom prst="rect">
            <a:avLst/>
          </a:prstGeom>
          <a:noFill/>
          <a:ln w="9525">
            <a:noFill/>
            <a:miter lim="800000"/>
            <a:headEnd/>
            <a:tailEnd/>
          </a:ln>
          <a:effectLst/>
        </p:spPr>
        <p:txBody>
          <a:bodyPr wrap="none">
            <a:spAutoFit/>
          </a:bodyPr>
          <a:lstStyle/>
          <a:p>
            <a:r>
              <a:rPr kumimoji="1" lang="en-US" altLang="zh-CN" sz="2000" dirty="0">
                <a:latin typeface="+mn-lt"/>
                <a:ea typeface="+mn-ea"/>
              </a:rPr>
              <a:t>CRLF</a:t>
            </a:r>
          </a:p>
        </p:txBody>
      </p:sp>
      <p:sp>
        <p:nvSpPr>
          <p:cNvPr id="564299" name="Text Box 75"/>
          <p:cNvSpPr txBox="1">
            <a:spLocks noChangeArrowheads="1"/>
          </p:cNvSpPr>
          <p:nvPr/>
        </p:nvSpPr>
        <p:spPr bwMode="auto">
          <a:xfrm>
            <a:off x="3414715" y="3335338"/>
            <a:ext cx="856325"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CRLF</a:t>
            </a:r>
          </a:p>
        </p:txBody>
      </p:sp>
      <p:sp>
        <p:nvSpPr>
          <p:cNvPr id="564355" name="Text Box 131"/>
          <p:cNvSpPr txBox="1">
            <a:spLocks noChangeArrowheads="1"/>
          </p:cNvSpPr>
          <p:nvPr/>
        </p:nvSpPr>
        <p:spPr bwMode="auto">
          <a:xfrm>
            <a:off x="1800763" y="5464760"/>
            <a:ext cx="7571303" cy="830997"/>
          </a:xfrm>
          <a:prstGeom prst="rect">
            <a:avLst/>
          </a:prstGeom>
          <a:noFill/>
          <a:ln w="9525">
            <a:noFill/>
            <a:miter lim="800000"/>
            <a:headEnd/>
            <a:tailEnd/>
          </a:ln>
          <a:effectLst/>
        </p:spPr>
        <p:txBody>
          <a:bodyPr wrap="none">
            <a:spAutoFit/>
          </a:bodyPr>
          <a:lstStyle/>
          <a:p>
            <a:r>
              <a:rPr lang="zh-CN" altLang="en-US" sz="2400" dirty="0">
                <a:solidFill>
                  <a:schemeClr val="tx1">
                    <a:lumMod val="65000"/>
                    <a:lumOff val="35000"/>
                  </a:schemeClr>
                </a:solidFill>
                <a:latin typeface="+mn-lt"/>
                <a:ea typeface="+mn-ea"/>
              </a:rPr>
              <a:t>报文由三个部分组成，即开始行、首部行和实体主体。</a:t>
            </a:r>
          </a:p>
          <a:p>
            <a:r>
              <a:rPr lang="zh-CN" altLang="en-US" sz="2400" dirty="0">
                <a:solidFill>
                  <a:schemeClr val="tx1">
                    <a:lumMod val="65000"/>
                    <a:lumOff val="35000"/>
                  </a:schemeClr>
                </a:solidFill>
                <a:latin typeface="+mn-lt"/>
                <a:ea typeface="+mn-ea"/>
              </a:rPr>
              <a:t>在请求报文中，开始行就是请求行。</a:t>
            </a:r>
          </a:p>
        </p:txBody>
      </p:sp>
      <p:grpSp>
        <p:nvGrpSpPr>
          <p:cNvPr id="2" name="Group 134"/>
          <p:cNvGrpSpPr>
            <a:grpSpLocks/>
          </p:cNvGrpSpPr>
          <p:nvPr/>
        </p:nvGrpSpPr>
        <p:grpSpPr bwMode="auto">
          <a:xfrm>
            <a:off x="2001839" y="1631158"/>
            <a:ext cx="7723188" cy="576262"/>
            <a:chOff x="328" y="1026"/>
            <a:chExt cx="4865" cy="363"/>
          </a:xfrm>
        </p:grpSpPr>
        <p:sp>
          <p:nvSpPr>
            <p:cNvPr id="564356" name="Rectangle 132"/>
            <p:cNvSpPr>
              <a:spLocks noChangeArrowheads="1"/>
            </p:cNvSpPr>
            <p:nvPr/>
          </p:nvSpPr>
          <p:spPr bwMode="auto">
            <a:xfrm>
              <a:off x="1111" y="1026"/>
              <a:ext cx="4082" cy="363"/>
            </a:xfrm>
            <a:prstGeom prst="rect">
              <a:avLst/>
            </a:prstGeom>
            <a:noFill/>
            <a:ln w="57150">
              <a:solidFill>
                <a:schemeClr val="hlink"/>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564357" name="Text Box 133"/>
            <p:cNvSpPr txBox="1">
              <a:spLocks noChangeArrowheads="1"/>
            </p:cNvSpPr>
            <p:nvPr/>
          </p:nvSpPr>
          <p:spPr bwMode="auto">
            <a:xfrm>
              <a:off x="328" y="1045"/>
              <a:ext cx="698" cy="291"/>
            </a:xfrm>
            <a:prstGeom prst="rect">
              <a:avLst/>
            </a:prstGeom>
            <a:noFill/>
            <a:ln w="9525">
              <a:noFill/>
              <a:miter lim="800000"/>
              <a:headEnd/>
              <a:tailEnd/>
            </a:ln>
            <a:effectLst/>
          </p:spPr>
          <p:txBody>
            <a:bodyPr wrap="none">
              <a:spAutoFit/>
            </a:bodyPr>
            <a:lstStyle/>
            <a:p>
              <a:r>
                <a:rPr lang="zh-CN" altLang="en-US" sz="2400" dirty="0">
                  <a:solidFill>
                    <a:schemeClr val="tx1">
                      <a:lumMod val="65000"/>
                      <a:lumOff val="35000"/>
                    </a:schemeClr>
                  </a:solidFill>
                  <a:latin typeface="+mn-lt"/>
                  <a:ea typeface="+mn-ea"/>
                </a:rPr>
                <a:t>开始行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repeatCount="3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1"/>
          <p:cNvSpPr>
            <a:spLocks noChangeArrowheads="1"/>
          </p:cNvSpPr>
          <p:nvPr/>
        </p:nvSpPr>
        <p:spPr bwMode="auto">
          <a:xfrm>
            <a:off x="3411538" y="2935290"/>
            <a:ext cx="3136900" cy="407987"/>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0" name="Rectangle 43"/>
          <p:cNvSpPr>
            <a:spLocks noChangeArrowheads="1"/>
          </p:cNvSpPr>
          <p:nvPr/>
        </p:nvSpPr>
        <p:spPr bwMode="auto">
          <a:xfrm>
            <a:off x="3411538" y="2127250"/>
            <a:ext cx="3136900" cy="400052"/>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1" name="Rectangle 34"/>
          <p:cNvSpPr>
            <a:spLocks noChangeArrowheads="1"/>
          </p:cNvSpPr>
          <p:nvPr/>
        </p:nvSpPr>
        <p:spPr bwMode="auto">
          <a:xfrm>
            <a:off x="3411540" y="1712913"/>
            <a:ext cx="4802187" cy="406400"/>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2" name="Rectangle 23"/>
          <p:cNvSpPr>
            <a:spLocks noChangeArrowheads="1"/>
          </p:cNvSpPr>
          <p:nvPr/>
        </p:nvSpPr>
        <p:spPr bwMode="auto">
          <a:xfrm>
            <a:off x="5661026" y="2944815"/>
            <a:ext cx="887413" cy="388937"/>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3" name="Rectangle 24"/>
          <p:cNvSpPr>
            <a:spLocks noChangeArrowheads="1"/>
          </p:cNvSpPr>
          <p:nvPr/>
        </p:nvSpPr>
        <p:spPr bwMode="auto">
          <a:xfrm>
            <a:off x="3417890" y="3362325"/>
            <a:ext cx="909637" cy="387350"/>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4" name="Rectangle 25"/>
          <p:cNvSpPr>
            <a:spLocks noChangeArrowheads="1"/>
          </p:cNvSpPr>
          <p:nvPr/>
        </p:nvSpPr>
        <p:spPr bwMode="auto">
          <a:xfrm>
            <a:off x="5673027" y="2134771"/>
            <a:ext cx="870416" cy="379889"/>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5" name="Rectangle 26"/>
          <p:cNvSpPr>
            <a:spLocks noChangeArrowheads="1"/>
          </p:cNvSpPr>
          <p:nvPr/>
        </p:nvSpPr>
        <p:spPr bwMode="auto">
          <a:xfrm>
            <a:off x="5105400" y="2944813"/>
            <a:ext cx="120650" cy="398462"/>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6" name="Rectangle 27"/>
          <p:cNvSpPr>
            <a:spLocks noChangeArrowheads="1"/>
          </p:cNvSpPr>
          <p:nvPr/>
        </p:nvSpPr>
        <p:spPr bwMode="auto">
          <a:xfrm>
            <a:off x="5105402" y="2128838"/>
            <a:ext cx="111125" cy="398462"/>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7" name="Line 28"/>
          <p:cNvSpPr>
            <a:spLocks noChangeShapeType="1"/>
          </p:cNvSpPr>
          <p:nvPr/>
        </p:nvSpPr>
        <p:spPr bwMode="auto">
          <a:xfrm>
            <a:off x="4967288"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68" name="Line 29"/>
          <p:cNvSpPr>
            <a:spLocks noChangeShapeType="1"/>
          </p:cNvSpPr>
          <p:nvPr/>
        </p:nvSpPr>
        <p:spPr bwMode="auto">
          <a:xfrm>
            <a:off x="5661025"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69" name="Line 30"/>
          <p:cNvSpPr>
            <a:spLocks noChangeShapeType="1"/>
          </p:cNvSpPr>
          <p:nvPr/>
        </p:nvSpPr>
        <p:spPr bwMode="auto">
          <a:xfrm>
            <a:off x="5105400"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0" name="Rectangle 31"/>
          <p:cNvSpPr>
            <a:spLocks noChangeArrowheads="1"/>
          </p:cNvSpPr>
          <p:nvPr/>
        </p:nvSpPr>
        <p:spPr bwMode="auto">
          <a:xfrm>
            <a:off x="7297740" y="1722440"/>
            <a:ext cx="915987"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1" name="Rectangle 32"/>
          <p:cNvSpPr>
            <a:spLocks noChangeArrowheads="1"/>
          </p:cNvSpPr>
          <p:nvPr/>
        </p:nvSpPr>
        <p:spPr bwMode="auto">
          <a:xfrm>
            <a:off x="5965827" y="1722440"/>
            <a:ext cx="111125"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2" name="Rectangle 33"/>
          <p:cNvSpPr>
            <a:spLocks noChangeArrowheads="1"/>
          </p:cNvSpPr>
          <p:nvPr/>
        </p:nvSpPr>
        <p:spPr bwMode="auto">
          <a:xfrm>
            <a:off x="4633915" y="1722440"/>
            <a:ext cx="111125"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3" name="Text Box 35"/>
          <p:cNvSpPr txBox="1">
            <a:spLocks noChangeArrowheads="1"/>
          </p:cNvSpPr>
          <p:nvPr/>
        </p:nvSpPr>
        <p:spPr bwMode="auto">
          <a:xfrm>
            <a:off x="3582990" y="1701801"/>
            <a:ext cx="923651"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方   法</a:t>
            </a:r>
          </a:p>
        </p:txBody>
      </p:sp>
      <p:sp>
        <p:nvSpPr>
          <p:cNvPr id="74" name="Line 36"/>
          <p:cNvSpPr>
            <a:spLocks noChangeShapeType="1"/>
          </p:cNvSpPr>
          <p:nvPr/>
        </p:nvSpPr>
        <p:spPr bwMode="auto">
          <a:xfrm>
            <a:off x="4633913"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5" name="Line 37"/>
          <p:cNvSpPr>
            <a:spLocks noChangeShapeType="1"/>
          </p:cNvSpPr>
          <p:nvPr/>
        </p:nvSpPr>
        <p:spPr bwMode="auto">
          <a:xfrm>
            <a:off x="4745038"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6" name="Line 38"/>
          <p:cNvSpPr>
            <a:spLocks noChangeShapeType="1"/>
          </p:cNvSpPr>
          <p:nvPr/>
        </p:nvSpPr>
        <p:spPr bwMode="auto">
          <a:xfrm>
            <a:off x="5965825"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7" name="Line 39"/>
          <p:cNvSpPr>
            <a:spLocks noChangeShapeType="1"/>
          </p:cNvSpPr>
          <p:nvPr/>
        </p:nvSpPr>
        <p:spPr bwMode="auto">
          <a:xfrm>
            <a:off x="6076950"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8" name="Line 40"/>
          <p:cNvSpPr>
            <a:spLocks noChangeShapeType="1"/>
          </p:cNvSpPr>
          <p:nvPr/>
        </p:nvSpPr>
        <p:spPr bwMode="auto">
          <a:xfrm>
            <a:off x="7297738"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9" name="Text Box 41"/>
          <p:cNvSpPr txBox="1">
            <a:spLocks noChangeArrowheads="1"/>
          </p:cNvSpPr>
          <p:nvPr/>
        </p:nvSpPr>
        <p:spPr bwMode="auto">
          <a:xfrm>
            <a:off x="4957764" y="1701801"/>
            <a:ext cx="699230"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URL</a:t>
            </a:r>
          </a:p>
        </p:txBody>
      </p:sp>
      <p:sp>
        <p:nvSpPr>
          <p:cNvPr id="80" name="Text Box 42"/>
          <p:cNvSpPr txBox="1">
            <a:spLocks noChangeArrowheads="1"/>
          </p:cNvSpPr>
          <p:nvPr/>
        </p:nvSpPr>
        <p:spPr bwMode="auto">
          <a:xfrm>
            <a:off x="6203952" y="1701801"/>
            <a:ext cx="923651"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版   本</a:t>
            </a:r>
          </a:p>
        </p:txBody>
      </p:sp>
      <p:sp>
        <p:nvSpPr>
          <p:cNvPr id="81" name="Text Box 44"/>
          <p:cNvSpPr txBox="1">
            <a:spLocks noChangeArrowheads="1"/>
          </p:cNvSpPr>
          <p:nvPr/>
        </p:nvSpPr>
        <p:spPr bwMode="auto">
          <a:xfrm>
            <a:off x="3419476" y="2114551"/>
            <a:ext cx="146706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首部字段名</a:t>
            </a:r>
          </a:p>
        </p:txBody>
      </p:sp>
      <p:sp>
        <p:nvSpPr>
          <p:cNvPr id="82" name="Line 45"/>
          <p:cNvSpPr>
            <a:spLocks noChangeShapeType="1"/>
          </p:cNvSpPr>
          <p:nvPr/>
        </p:nvSpPr>
        <p:spPr bwMode="auto">
          <a:xfrm>
            <a:off x="4967288"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3" name="Line 46"/>
          <p:cNvSpPr>
            <a:spLocks noChangeShapeType="1"/>
          </p:cNvSpPr>
          <p:nvPr/>
        </p:nvSpPr>
        <p:spPr bwMode="auto">
          <a:xfrm>
            <a:off x="5661025"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4" name="Text Box 47"/>
          <p:cNvSpPr txBox="1">
            <a:spLocks noChangeArrowheads="1"/>
          </p:cNvSpPr>
          <p:nvPr/>
        </p:nvSpPr>
        <p:spPr bwMode="auto">
          <a:xfrm>
            <a:off x="6778627" y="2530475"/>
            <a:ext cx="95410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首部行</a:t>
            </a:r>
          </a:p>
        </p:txBody>
      </p:sp>
      <p:sp>
        <p:nvSpPr>
          <p:cNvPr id="85" name="Line 48"/>
          <p:cNvSpPr>
            <a:spLocks noChangeShapeType="1"/>
          </p:cNvSpPr>
          <p:nvPr/>
        </p:nvSpPr>
        <p:spPr bwMode="auto">
          <a:xfrm>
            <a:off x="5105400"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6" name="Text Box 49"/>
          <p:cNvSpPr txBox="1">
            <a:spLocks noChangeArrowheads="1"/>
          </p:cNvSpPr>
          <p:nvPr/>
        </p:nvSpPr>
        <p:spPr bwMode="auto">
          <a:xfrm>
            <a:off x="4894263" y="2116138"/>
            <a:ext cx="211137" cy="400110"/>
          </a:xfrm>
          <a:prstGeom prst="rect">
            <a:avLst/>
          </a:prstGeom>
          <a:noFill/>
          <a:ln w="9525">
            <a:noFill/>
            <a:miter lim="800000"/>
            <a:headEnd/>
            <a:tailEnd/>
          </a:ln>
          <a:effectLst/>
        </p:spPr>
        <p:txBody>
          <a:bodyPr wrap="square">
            <a:spAutoFit/>
          </a:bodyPr>
          <a:lstStyle/>
          <a:p>
            <a:r>
              <a:rPr kumimoji="1" lang="en-US" altLang="zh-CN" sz="2000" b="1">
                <a:latin typeface="+mn-lt"/>
                <a:ea typeface="+mn-ea"/>
              </a:rPr>
              <a:t>:</a:t>
            </a:r>
          </a:p>
        </p:txBody>
      </p:sp>
      <p:sp>
        <p:nvSpPr>
          <p:cNvPr id="87" name="Text Box 50"/>
          <p:cNvSpPr txBox="1">
            <a:spLocks noChangeArrowheads="1"/>
          </p:cNvSpPr>
          <p:nvPr/>
        </p:nvSpPr>
        <p:spPr bwMode="auto">
          <a:xfrm>
            <a:off x="5227638" y="2122489"/>
            <a:ext cx="441146"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值</a:t>
            </a:r>
          </a:p>
        </p:txBody>
      </p:sp>
      <p:sp>
        <p:nvSpPr>
          <p:cNvPr id="88" name="Text Box 52"/>
          <p:cNvSpPr txBox="1">
            <a:spLocks noChangeArrowheads="1"/>
          </p:cNvSpPr>
          <p:nvPr/>
        </p:nvSpPr>
        <p:spPr bwMode="auto">
          <a:xfrm>
            <a:off x="3414714" y="2922589"/>
            <a:ext cx="146706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首部字段名</a:t>
            </a:r>
          </a:p>
        </p:txBody>
      </p:sp>
      <p:sp>
        <p:nvSpPr>
          <p:cNvPr id="89" name="Text Box 53"/>
          <p:cNvSpPr txBox="1">
            <a:spLocks noChangeArrowheads="1"/>
          </p:cNvSpPr>
          <p:nvPr/>
        </p:nvSpPr>
        <p:spPr bwMode="auto">
          <a:xfrm>
            <a:off x="5251450" y="2935289"/>
            <a:ext cx="441146"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值</a:t>
            </a:r>
          </a:p>
        </p:txBody>
      </p:sp>
      <p:sp>
        <p:nvSpPr>
          <p:cNvPr id="90" name="Text Box 54"/>
          <p:cNvSpPr txBox="1">
            <a:spLocks noChangeArrowheads="1"/>
          </p:cNvSpPr>
          <p:nvPr/>
        </p:nvSpPr>
        <p:spPr bwMode="auto">
          <a:xfrm>
            <a:off x="4856163" y="3554413"/>
            <a:ext cx="269626" cy="400110"/>
          </a:xfrm>
          <a:prstGeom prst="rect">
            <a:avLst/>
          </a:prstGeom>
          <a:noFill/>
          <a:ln w="9525">
            <a:noFill/>
            <a:miter lim="800000"/>
            <a:headEnd/>
            <a:tailEnd/>
          </a:ln>
          <a:effectLst/>
        </p:spPr>
        <p:txBody>
          <a:bodyPr wrap="none">
            <a:spAutoFit/>
          </a:bodyPr>
          <a:lstStyle/>
          <a:p>
            <a:r>
              <a:rPr kumimoji="1" lang="en-US" altLang="zh-CN" sz="2000" b="1">
                <a:latin typeface="+mn-lt"/>
                <a:ea typeface="+mn-ea"/>
              </a:rPr>
              <a:t>:</a:t>
            </a:r>
          </a:p>
        </p:txBody>
      </p:sp>
      <p:sp>
        <p:nvSpPr>
          <p:cNvPr id="91" name="Text Box 55"/>
          <p:cNvSpPr txBox="1">
            <a:spLocks noChangeArrowheads="1"/>
          </p:cNvSpPr>
          <p:nvPr/>
        </p:nvSpPr>
        <p:spPr bwMode="auto">
          <a:xfrm rot="-5400000">
            <a:off x="4160928" y="2558227"/>
            <a:ext cx="441146" cy="400110"/>
          </a:xfrm>
          <a:prstGeom prst="rect">
            <a:avLst/>
          </a:prstGeom>
          <a:noFill/>
          <a:ln w="9525">
            <a:noFill/>
            <a:miter lim="800000"/>
            <a:headEnd/>
            <a:tailEnd/>
          </a:ln>
          <a:effectLst/>
        </p:spPr>
        <p:txBody>
          <a:bodyPr wrap="none">
            <a:spAutoFit/>
          </a:bodyPr>
          <a:lstStyle/>
          <a:p>
            <a:r>
              <a:rPr kumimoji="1" lang="en-US" altLang="zh-CN" sz="2000" b="1">
                <a:latin typeface="+mn-lt"/>
                <a:ea typeface="+mn-ea"/>
              </a:rPr>
              <a:t>…</a:t>
            </a:r>
          </a:p>
        </p:txBody>
      </p:sp>
      <p:sp>
        <p:nvSpPr>
          <p:cNvPr id="92" name="AutoShape 56"/>
          <p:cNvSpPr>
            <a:spLocks/>
          </p:cNvSpPr>
          <p:nvPr/>
        </p:nvSpPr>
        <p:spPr bwMode="auto">
          <a:xfrm>
            <a:off x="6618288" y="2171702"/>
            <a:ext cx="222250" cy="1171575"/>
          </a:xfrm>
          <a:prstGeom prst="rightBrace">
            <a:avLst>
              <a:gd name="adj1" fmla="val 43929"/>
              <a:gd name="adj2" fmla="val 50000"/>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93" name="Rectangle 57"/>
          <p:cNvSpPr>
            <a:spLocks noChangeArrowheads="1"/>
          </p:cNvSpPr>
          <p:nvPr/>
        </p:nvSpPr>
        <p:spPr bwMode="auto">
          <a:xfrm>
            <a:off x="3411538" y="3749677"/>
            <a:ext cx="4997450" cy="917575"/>
          </a:xfrm>
          <a:prstGeom prst="rect">
            <a:avLst/>
          </a:prstGeom>
          <a:solidFill>
            <a:srgbClr val="FFC00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94" name="Text Box 58"/>
          <p:cNvSpPr txBox="1">
            <a:spLocks noChangeArrowheads="1"/>
          </p:cNvSpPr>
          <p:nvPr/>
        </p:nvSpPr>
        <p:spPr bwMode="auto">
          <a:xfrm>
            <a:off x="4997689" y="3843338"/>
            <a:ext cx="1723550" cy="707886"/>
          </a:xfrm>
          <a:prstGeom prst="rect">
            <a:avLst/>
          </a:prstGeom>
          <a:noFill/>
          <a:ln w="9525">
            <a:noFill/>
            <a:miter lim="800000"/>
            <a:headEnd/>
            <a:tailEnd/>
          </a:ln>
          <a:effectLst/>
        </p:spPr>
        <p:txBody>
          <a:bodyPr wrap="none">
            <a:spAutoFit/>
          </a:bodyPr>
          <a:lstStyle/>
          <a:p>
            <a:pPr algn="ctr"/>
            <a:r>
              <a:rPr kumimoji="1" lang="zh-CN" altLang="en-US" sz="2000">
                <a:latin typeface="+mn-lt"/>
                <a:ea typeface="+mn-ea"/>
              </a:rPr>
              <a:t>实体主体</a:t>
            </a:r>
          </a:p>
          <a:p>
            <a:pPr algn="ctr"/>
            <a:r>
              <a:rPr kumimoji="1" lang="zh-CN" altLang="en-US" sz="2000">
                <a:latin typeface="+mn-lt"/>
                <a:ea typeface="+mn-ea"/>
              </a:rPr>
              <a:t>（通常不用）</a:t>
            </a:r>
          </a:p>
        </p:txBody>
      </p:sp>
      <p:sp>
        <p:nvSpPr>
          <p:cNvPr id="95" name="Text Box 59"/>
          <p:cNvSpPr txBox="1">
            <a:spLocks noChangeArrowheads="1"/>
          </p:cNvSpPr>
          <p:nvPr/>
        </p:nvSpPr>
        <p:spPr bwMode="auto">
          <a:xfrm>
            <a:off x="8177215" y="1701801"/>
            <a:ext cx="95410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请求行</a:t>
            </a:r>
          </a:p>
        </p:txBody>
      </p:sp>
      <p:sp>
        <p:nvSpPr>
          <p:cNvPr id="96" name="Line 60"/>
          <p:cNvSpPr>
            <a:spLocks noChangeShapeType="1"/>
          </p:cNvSpPr>
          <p:nvPr/>
        </p:nvSpPr>
        <p:spPr bwMode="auto">
          <a:xfrm>
            <a:off x="3411538" y="2527300"/>
            <a:ext cx="0" cy="407988"/>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97" name="Line 61"/>
          <p:cNvSpPr>
            <a:spLocks noChangeShapeType="1"/>
          </p:cNvSpPr>
          <p:nvPr/>
        </p:nvSpPr>
        <p:spPr bwMode="auto">
          <a:xfrm>
            <a:off x="3411538" y="3343275"/>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98" name="Line 62"/>
          <p:cNvSpPr>
            <a:spLocks noChangeShapeType="1"/>
          </p:cNvSpPr>
          <p:nvPr/>
        </p:nvSpPr>
        <p:spPr bwMode="auto">
          <a:xfrm>
            <a:off x="4327525" y="3343275"/>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99" name="Line 63"/>
          <p:cNvSpPr>
            <a:spLocks noChangeShapeType="1"/>
          </p:cNvSpPr>
          <p:nvPr/>
        </p:nvSpPr>
        <p:spPr bwMode="auto">
          <a:xfrm>
            <a:off x="6548438" y="2527300"/>
            <a:ext cx="0" cy="407988"/>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0" name="Text Box 64"/>
          <p:cNvSpPr txBox="1">
            <a:spLocks noChangeArrowheads="1"/>
          </p:cNvSpPr>
          <p:nvPr/>
        </p:nvSpPr>
        <p:spPr bwMode="auto">
          <a:xfrm>
            <a:off x="4976815" y="1052513"/>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空格</a:t>
            </a:r>
          </a:p>
        </p:txBody>
      </p:sp>
      <p:sp>
        <p:nvSpPr>
          <p:cNvPr id="101" name="Text Box 65"/>
          <p:cNvSpPr txBox="1">
            <a:spLocks noChangeArrowheads="1"/>
          </p:cNvSpPr>
          <p:nvPr/>
        </p:nvSpPr>
        <p:spPr bwMode="auto">
          <a:xfrm>
            <a:off x="6913563" y="1052513"/>
            <a:ext cx="1210588"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回车换行</a:t>
            </a:r>
          </a:p>
        </p:txBody>
      </p:sp>
      <p:sp>
        <p:nvSpPr>
          <p:cNvPr id="102" name="Line 66"/>
          <p:cNvSpPr>
            <a:spLocks noChangeShapeType="1"/>
          </p:cNvSpPr>
          <p:nvPr/>
        </p:nvSpPr>
        <p:spPr bwMode="auto">
          <a:xfrm>
            <a:off x="5586415" y="1406525"/>
            <a:ext cx="407987"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3" name="Line 67"/>
          <p:cNvSpPr>
            <a:spLocks noChangeShapeType="1"/>
          </p:cNvSpPr>
          <p:nvPr/>
        </p:nvSpPr>
        <p:spPr bwMode="auto">
          <a:xfrm flipH="1">
            <a:off x="4660900" y="1406525"/>
            <a:ext cx="444500"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4" name="Line 68"/>
          <p:cNvSpPr>
            <a:spLocks noChangeShapeType="1"/>
          </p:cNvSpPr>
          <p:nvPr/>
        </p:nvSpPr>
        <p:spPr bwMode="auto">
          <a:xfrm>
            <a:off x="7510463" y="1406525"/>
            <a:ext cx="222250"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5" name="Line 69"/>
          <p:cNvSpPr>
            <a:spLocks noChangeShapeType="1"/>
          </p:cNvSpPr>
          <p:nvPr/>
        </p:nvSpPr>
        <p:spPr bwMode="auto">
          <a:xfrm>
            <a:off x="5216525"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6" name="Line 70"/>
          <p:cNvSpPr>
            <a:spLocks noChangeShapeType="1"/>
          </p:cNvSpPr>
          <p:nvPr/>
        </p:nvSpPr>
        <p:spPr bwMode="auto">
          <a:xfrm>
            <a:off x="5216525"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7" name="Text Box 71"/>
          <p:cNvSpPr txBox="1">
            <a:spLocks noChangeArrowheads="1"/>
          </p:cNvSpPr>
          <p:nvPr/>
        </p:nvSpPr>
        <p:spPr bwMode="auto">
          <a:xfrm>
            <a:off x="4894263" y="2936875"/>
            <a:ext cx="211136" cy="400110"/>
          </a:xfrm>
          <a:prstGeom prst="rect">
            <a:avLst/>
          </a:prstGeom>
          <a:noFill/>
          <a:ln w="9525">
            <a:noFill/>
            <a:miter lim="800000"/>
            <a:headEnd/>
            <a:tailEnd/>
          </a:ln>
          <a:effectLst/>
        </p:spPr>
        <p:txBody>
          <a:bodyPr wrap="square">
            <a:spAutoFit/>
          </a:bodyPr>
          <a:lstStyle/>
          <a:p>
            <a:r>
              <a:rPr kumimoji="1" lang="en-US" altLang="zh-CN" sz="2000" b="1">
                <a:latin typeface="+mn-lt"/>
                <a:ea typeface="+mn-ea"/>
              </a:rPr>
              <a:t>:</a:t>
            </a:r>
          </a:p>
        </p:txBody>
      </p:sp>
      <p:sp>
        <p:nvSpPr>
          <p:cNvPr id="108" name="Text Box 72"/>
          <p:cNvSpPr txBox="1">
            <a:spLocks noChangeArrowheads="1"/>
          </p:cNvSpPr>
          <p:nvPr/>
        </p:nvSpPr>
        <p:spPr bwMode="auto">
          <a:xfrm>
            <a:off x="7256465" y="1701801"/>
            <a:ext cx="856325"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CRLF</a:t>
            </a:r>
          </a:p>
        </p:txBody>
      </p:sp>
      <p:sp>
        <p:nvSpPr>
          <p:cNvPr id="109" name="Text Box 73"/>
          <p:cNvSpPr txBox="1">
            <a:spLocks noChangeArrowheads="1"/>
          </p:cNvSpPr>
          <p:nvPr/>
        </p:nvSpPr>
        <p:spPr bwMode="auto">
          <a:xfrm>
            <a:off x="5679282" y="2936875"/>
            <a:ext cx="849312" cy="400110"/>
          </a:xfrm>
          <a:prstGeom prst="rect">
            <a:avLst/>
          </a:prstGeom>
          <a:noFill/>
          <a:ln w="9525">
            <a:noFill/>
            <a:miter lim="800000"/>
            <a:headEnd/>
            <a:tailEnd/>
          </a:ln>
          <a:effectLst/>
        </p:spPr>
        <p:txBody>
          <a:bodyPr>
            <a:spAutoFit/>
          </a:bodyPr>
          <a:lstStyle/>
          <a:p>
            <a:r>
              <a:rPr kumimoji="1" lang="en-US" altLang="zh-CN" sz="2000" dirty="0">
                <a:latin typeface="+mn-lt"/>
                <a:ea typeface="+mn-ea"/>
              </a:rPr>
              <a:t>CRLF</a:t>
            </a:r>
          </a:p>
        </p:txBody>
      </p:sp>
      <p:sp>
        <p:nvSpPr>
          <p:cNvPr id="110" name="Text Box 74"/>
          <p:cNvSpPr txBox="1">
            <a:spLocks noChangeArrowheads="1"/>
          </p:cNvSpPr>
          <p:nvPr/>
        </p:nvSpPr>
        <p:spPr bwMode="auto">
          <a:xfrm>
            <a:off x="5672694" y="2144852"/>
            <a:ext cx="856325" cy="400110"/>
          </a:xfrm>
          <a:prstGeom prst="rect">
            <a:avLst/>
          </a:prstGeom>
          <a:noFill/>
          <a:ln w="9525">
            <a:noFill/>
            <a:miter lim="800000"/>
            <a:headEnd/>
            <a:tailEnd/>
          </a:ln>
          <a:effectLst/>
        </p:spPr>
        <p:txBody>
          <a:bodyPr wrap="none">
            <a:spAutoFit/>
          </a:bodyPr>
          <a:lstStyle/>
          <a:p>
            <a:r>
              <a:rPr kumimoji="1" lang="en-US" altLang="zh-CN" sz="2000" dirty="0">
                <a:latin typeface="+mn-lt"/>
                <a:ea typeface="+mn-ea"/>
              </a:rPr>
              <a:t>CRLF</a:t>
            </a:r>
          </a:p>
        </p:txBody>
      </p:sp>
      <p:sp>
        <p:nvSpPr>
          <p:cNvPr id="111" name="Text Box 75"/>
          <p:cNvSpPr txBox="1">
            <a:spLocks noChangeArrowheads="1"/>
          </p:cNvSpPr>
          <p:nvPr/>
        </p:nvSpPr>
        <p:spPr bwMode="auto">
          <a:xfrm>
            <a:off x="3414715" y="3335338"/>
            <a:ext cx="856325"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CRLF</a:t>
            </a:r>
          </a:p>
        </p:txBody>
      </p:sp>
      <p:sp>
        <p:nvSpPr>
          <p:cNvPr id="653317" name="Rectangle 5"/>
          <p:cNvSpPr>
            <a:spLocks noGrp="1" noChangeArrowheads="1"/>
          </p:cNvSpPr>
          <p:nvPr>
            <p:ph type="title"/>
          </p:nvPr>
        </p:nvSpPr>
        <p:spPr/>
        <p:txBody>
          <a:bodyPr/>
          <a:lstStyle/>
          <a:p>
            <a:r>
              <a:rPr lang="en-US" altLang="zh-CN" dirty="0"/>
              <a:t>HTTP </a:t>
            </a:r>
            <a:r>
              <a:rPr lang="zh-CN" altLang="en-US" dirty="0"/>
              <a:t>的报文结构（请求报文） </a:t>
            </a:r>
          </a:p>
        </p:txBody>
      </p:sp>
      <p:sp>
        <p:nvSpPr>
          <p:cNvPr id="58" name="页脚占位符 57"/>
          <p:cNvSpPr>
            <a:spLocks noGrp="1"/>
          </p:cNvSpPr>
          <p:nvPr>
            <p:ph type="ftr" sz="quarter" idx="11"/>
          </p:nvPr>
        </p:nvSpPr>
        <p:spPr/>
        <p:txBody>
          <a:bodyPr/>
          <a:lstStyle/>
          <a:p>
            <a:r>
              <a:rPr lang="zh-CN" altLang="en-US" smtClean="0"/>
              <a:t>课件制作人：谢钧  谢希仁</a:t>
            </a:r>
            <a:endParaRPr lang="zh-CN" altLang="en-US"/>
          </a:p>
        </p:txBody>
      </p:sp>
      <p:sp>
        <p:nvSpPr>
          <p:cNvPr id="653368" name="Text Box 56"/>
          <p:cNvSpPr txBox="1">
            <a:spLocks noChangeArrowheads="1"/>
          </p:cNvSpPr>
          <p:nvPr/>
        </p:nvSpPr>
        <p:spPr bwMode="auto">
          <a:xfrm>
            <a:off x="1755775" y="5122217"/>
            <a:ext cx="8642350" cy="1200329"/>
          </a:xfrm>
          <a:prstGeom prst="rect">
            <a:avLst/>
          </a:prstGeom>
          <a:noFill/>
          <a:ln w="9525">
            <a:noFill/>
            <a:miter lim="800000"/>
            <a:headEnd/>
            <a:tailEnd/>
          </a:ln>
          <a:effectLst/>
        </p:spPr>
        <p:txBody>
          <a:bodyPr>
            <a:spAutoFit/>
          </a:bodyPr>
          <a:lstStyle/>
          <a:p>
            <a:pPr algn="just"/>
            <a:r>
              <a:rPr lang="en-US" altLang="zh-CN" sz="2400" dirty="0">
                <a:latin typeface="Arial"/>
                <a:ea typeface="黑体" pitchFamily="2" charset="-122"/>
              </a:rPr>
              <a:t>“</a:t>
            </a:r>
            <a:r>
              <a:rPr lang="zh-CN" altLang="en-US" sz="2400" dirty="0">
                <a:solidFill>
                  <a:srgbClr val="0000FF"/>
                </a:solidFill>
                <a:latin typeface="黑体" pitchFamily="2" charset="-122"/>
                <a:ea typeface="黑体" pitchFamily="2" charset="-122"/>
              </a:rPr>
              <a:t>方法</a:t>
            </a:r>
            <a:r>
              <a:rPr lang="zh-CN" altLang="en-US" sz="2400" dirty="0">
                <a:latin typeface="Arial"/>
                <a:ea typeface="黑体" pitchFamily="2" charset="-122"/>
              </a:rPr>
              <a:t>”</a:t>
            </a:r>
            <a:r>
              <a:rPr lang="zh-CN" altLang="en-US" sz="2400" dirty="0">
                <a:latin typeface="黑体" pitchFamily="2" charset="-122"/>
                <a:ea typeface="黑体" pitchFamily="2" charset="-122"/>
              </a:rPr>
              <a:t>是面向对象技术中使用的专门名词。所谓</a:t>
            </a:r>
            <a:r>
              <a:rPr lang="zh-CN" altLang="en-US" sz="2400" dirty="0">
                <a:latin typeface="Arial"/>
                <a:ea typeface="黑体" pitchFamily="2" charset="-122"/>
              </a:rPr>
              <a:t>“</a:t>
            </a:r>
            <a:r>
              <a:rPr lang="zh-CN" altLang="en-US" sz="2400" dirty="0">
                <a:latin typeface="黑体" pitchFamily="2" charset="-122"/>
                <a:ea typeface="黑体" pitchFamily="2" charset="-122"/>
              </a:rPr>
              <a:t>方法</a:t>
            </a:r>
            <a:r>
              <a:rPr lang="zh-CN" altLang="en-US" sz="2400" dirty="0">
                <a:latin typeface="Arial"/>
                <a:ea typeface="黑体" pitchFamily="2" charset="-122"/>
              </a:rPr>
              <a:t>”</a:t>
            </a:r>
            <a:r>
              <a:rPr lang="zh-CN" altLang="en-US" sz="2400" dirty="0">
                <a:latin typeface="黑体" pitchFamily="2" charset="-122"/>
                <a:ea typeface="黑体" pitchFamily="2" charset="-122"/>
              </a:rPr>
              <a:t>就是</a:t>
            </a:r>
            <a:r>
              <a:rPr lang="zh-CN" altLang="en-US" sz="2400" dirty="0">
                <a:solidFill>
                  <a:srgbClr val="0000FF"/>
                </a:solidFill>
                <a:latin typeface="黑体" pitchFamily="2" charset="-122"/>
                <a:ea typeface="黑体" pitchFamily="2" charset="-122"/>
              </a:rPr>
              <a:t>对所请求的对象进行的操作</a:t>
            </a:r>
            <a:r>
              <a:rPr lang="zh-CN" altLang="en-US" sz="2400" dirty="0">
                <a:latin typeface="黑体" pitchFamily="2" charset="-122"/>
                <a:ea typeface="黑体" pitchFamily="2" charset="-122"/>
              </a:rPr>
              <a:t>，因此这些方法实际上也就是一些</a:t>
            </a:r>
            <a:r>
              <a:rPr lang="zh-CN" altLang="en-US" sz="2400" dirty="0">
                <a:solidFill>
                  <a:srgbClr val="0000FF"/>
                </a:solidFill>
                <a:latin typeface="黑体" pitchFamily="2" charset="-122"/>
                <a:ea typeface="黑体" pitchFamily="2" charset="-122"/>
              </a:rPr>
              <a:t>命令</a:t>
            </a:r>
            <a:r>
              <a:rPr lang="zh-CN" altLang="en-US" sz="2400" dirty="0">
                <a:latin typeface="黑体" pitchFamily="2" charset="-122"/>
                <a:ea typeface="黑体" pitchFamily="2" charset="-122"/>
              </a:rPr>
              <a:t>。因此，请求报文的类型是由它所采用的方法决定的。 </a:t>
            </a:r>
          </a:p>
        </p:txBody>
      </p:sp>
      <p:sp>
        <p:nvSpPr>
          <p:cNvPr id="653370" name="Rectangle 58"/>
          <p:cNvSpPr>
            <a:spLocks noChangeArrowheads="1"/>
          </p:cNvSpPr>
          <p:nvPr/>
        </p:nvSpPr>
        <p:spPr bwMode="auto">
          <a:xfrm>
            <a:off x="3290888" y="1628777"/>
            <a:ext cx="1439862" cy="576263"/>
          </a:xfrm>
          <a:prstGeom prst="rect">
            <a:avLst/>
          </a:prstGeom>
          <a:noFill/>
          <a:ln w="57150">
            <a:solidFill>
              <a:schemeClr val="hlink"/>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337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33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70" grpId="0" animBg="1"/>
      <p:bldP spid="65337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79094" y="836712"/>
            <a:ext cx="6819255" cy="60212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2381930" y="3809557"/>
            <a:ext cx="6021288" cy="75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1269762" name="Rectangle 2"/>
          <p:cNvSpPr>
            <a:spLocks noGrp="1" noChangeArrowheads="1"/>
          </p:cNvSpPr>
          <p:nvPr>
            <p:ph type="title"/>
          </p:nvPr>
        </p:nvSpPr>
        <p:spPr/>
        <p:txBody>
          <a:bodyPr/>
          <a:lstStyle/>
          <a:p>
            <a:r>
              <a:rPr lang="en-US" altLang="zh-CN" dirty="0"/>
              <a:t>2. </a:t>
            </a:r>
            <a:r>
              <a:rPr lang="en-US" altLang="zh-CN" dirty="0" err="1"/>
              <a:t>P2P</a:t>
            </a:r>
            <a:r>
              <a:rPr lang="zh-CN" altLang="en-US" dirty="0" smtClean="0"/>
              <a:t>对等体系结构 </a:t>
            </a:r>
            <a:endParaRPr lang="zh-CN" altLang="en-US" dirty="0"/>
          </a:p>
        </p:txBody>
      </p:sp>
      <p:sp>
        <p:nvSpPr>
          <p:cNvPr id="1269763" name="Rectangle 3"/>
          <p:cNvSpPr>
            <a:spLocks noGrp="1" noChangeArrowheads="1"/>
          </p:cNvSpPr>
          <p:nvPr>
            <p:ph idx="1"/>
          </p:nvPr>
        </p:nvSpPr>
        <p:spPr>
          <a:xfrm>
            <a:off x="609920" y="1143529"/>
            <a:ext cx="4553152" cy="5475675"/>
          </a:xfrm>
        </p:spPr>
        <p:txBody>
          <a:bodyPr>
            <a:normAutofit fontScale="92500" lnSpcReduction="10000"/>
          </a:bodyPr>
          <a:lstStyle/>
          <a:p>
            <a:pPr marL="342900" indent="-342900">
              <a:buFont typeface="Wingdings" panose="05000000000000000000" pitchFamily="2" charset="2"/>
              <a:buChar char="n"/>
            </a:pPr>
            <a:r>
              <a:rPr lang="zh-CN" altLang="en-US" sz="2000" dirty="0"/>
              <a:t>在</a:t>
            </a:r>
            <a:r>
              <a:rPr lang="zh-CN" altLang="en-US" sz="2000" dirty="0">
                <a:solidFill>
                  <a:srgbClr val="800000"/>
                </a:solidFill>
              </a:rPr>
              <a:t>对等</a:t>
            </a:r>
            <a:r>
              <a:rPr lang="en-US" altLang="zh-CN" sz="2000" dirty="0"/>
              <a:t>(</a:t>
            </a:r>
            <a:r>
              <a:rPr lang="en-US" altLang="zh-CN" sz="2000" dirty="0">
                <a:solidFill>
                  <a:srgbClr val="800000"/>
                </a:solidFill>
              </a:rPr>
              <a:t>P2P</a:t>
            </a:r>
            <a:r>
              <a:rPr lang="en-US" altLang="zh-CN" sz="2000" dirty="0"/>
              <a:t>, Peer-to-Peer)</a:t>
            </a:r>
            <a:r>
              <a:rPr lang="zh-CN" altLang="en-US" sz="2000" dirty="0"/>
              <a:t>方式中，没有固定的服务请求者和服务提供者，应用进程是对等的，被称为</a:t>
            </a:r>
            <a:r>
              <a:rPr lang="zh-CN" altLang="en-US" sz="2000" dirty="0">
                <a:solidFill>
                  <a:srgbClr val="800000"/>
                </a:solidFill>
              </a:rPr>
              <a:t>对等方</a:t>
            </a:r>
            <a:r>
              <a:rPr lang="zh-CN" altLang="en-US" sz="2000" dirty="0"/>
              <a:t>（</a:t>
            </a:r>
            <a:r>
              <a:rPr lang="en-US" altLang="zh-CN" sz="2000" dirty="0">
                <a:solidFill>
                  <a:srgbClr val="800000"/>
                </a:solidFill>
              </a:rPr>
              <a:t>peer</a:t>
            </a:r>
            <a:r>
              <a:rPr lang="zh-CN" altLang="en-US" sz="2000" dirty="0"/>
              <a:t>）。</a:t>
            </a:r>
          </a:p>
          <a:p>
            <a:pPr marL="342900" indent="-342900">
              <a:buFont typeface="Wingdings" panose="05000000000000000000" pitchFamily="2" charset="2"/>
              <a:buChar char="n"/>
            </a:pPr>
            <a:r>
              <a:rPr lang="zh-CN" altLang="en-US" sz="2000" dirty="0"/>
              <a:t>对等方相互之间直接通信，每个对等方即是服务的请求者，又是服务的提供者。</a:t>
            </a:r>
          </a:p>
          <a:p>
            <a:pPr marL="342900" indent="-342900">
              <a:buFont typeface="Wingdings" panose="05000000000000000000" pitchFamily="2" charset="2"/>
              <a:buChar char="n"/>
            </a:pPr>
            <a:r>
              <a:rPr lang="zh-CN" altLang="en-US" sz="2000" dirty="0"/>
              <a:t>基于</a:t>
            </a:r>
            <a:r>
              <a:rPr lang="en-US" altLang="zh-CN" sz="2000" dirty="0"/>
              <a:t>P2P</a:t>
            </a:r>
            <a:r>
              <a:rPr lang="zh-CN" altLang="en-US" sz="2000" dirty="0"/>
              <a:t>的应用是服务分散型的，因为服务不是集中在少数几个服务器计算机中，而是分散在大量对等方计算机中。</a:t>
            </a:r>
          </a:p>
          <a:p>
            <a:pPr marL="342900" indent="-342900">
              <a:buFont typeface="Wingdings" panose="05000000000000000000" pitchFamily="2" charset="2"/>
              <a:buChar char="n"/>
            </a:pPr>
            <a:r>
              <a:rPr lang="zh-CN" altLang="en-US" sz="2000" dirty="0"/>
              <a:t>对等方式的应用如：</a:t>
            </a:r>
            <a:r>
              <a:rPr lang="en-US" altLang="zh-CN" sz="2000" dirty="0"/>
              <a:t>BT</a:t>
            </a:r>
            <a:r>
              <a:rPr lang="zh-CN" altLang="en-US" sz="2000" dirty="0"/>
              <a:t>文件下载软件</a:t>
            </a:r>
          </a:p>
        </p:txBody>
      </p:sp>
      <p:sp>
        <p:nvSpPr>
          <p:cNvPr id="4" name="页脚占位符 3"/>
          <p:cNvSpPr>
            <a:spLocks noGrp="1"/>
          </p:cNvSpPr>
          <p:nvPr>
            <p:ph type="ftr" sz="quarter" idx="11"/>
          </p:nvPr>
        </p:nvSpPr>
        <p:spPr/>
        <p:txBody>
          <a:bodyPr/>
          <a:lstStyle/>
          <a:p>
            <a:r>
              <a:rPr lang="zh-CN" altLang="en-US" smtClean="0"/>
              <a:t>课件制作人：谢钧  谢希仁</a:t>
            </a:r>
            <a:endParaRPr lang="en-US" altLang="zh-CN" dirty="0"/>
          </a:p>
        </p:txBody>
      </p:sp>
      <p:sp>
        <p:nvSpPr>
          <p:cNvPr id="7" name="Oval 2"/>
          <p:cNvSpPr>
            <a:spLocks noChangeArrowheads="1"/>
          </p:cNvSpPr>
          <p:nvPr/>
        </p:nvSpPr>
        <p:spPr bwMode="auto">
          <a:xfrm>
            <a:off x="6443318" y="1667049"/>
            <a:ext cx="4772182" cy="3836211"/>
          </a:xfrm>
          <a:prstGeom prst="ellipse">
            <a:avLst/>
          </a:prstGeom>
          <a:solidFill>
            <a:schemeClr val="accent6">
              <a:lumMod val="40000"/>
              <a:lumOff val="60000"/>
            </a:schemeClr>
          </a:solidFill>
          <a:ln w="9525">
            <a:solidFill>
              <a:schemeClr val="tx1"/>
            </a:solidFill>
            <a:prstDash val="dash"/>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8" name="Line 3"/>
          <p:cNvSpPr>
            <a:spLocks noChangeShapeType="1"/>
          </p:cNvSpPr>
          <p:nvPr/>
        </p:nvSpPr>
        <p:spPr bwMode="auto">
          <a:xfrm flipV="1">
            <a:off x="7493891" y="3998894"/>
            <a:ext cx="536437" cy="345617"/>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9" name="Line 4"/>
          <p:cNvSpPr>
            <a:spLocks noChangeShapeType="1"/>
          </p:cNvSpPr>
          <p:nvPr/>
        </p:nvSpPr>
        <p:spPr bwMode="auto">
          <a:xfrm flipH="1" flipV="1">
            <a:off x="7238682" y="3215875"/>
            <a:ext cx="578559" cy="164921"/>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0" name="Line 5"/>
          <p:cNvSpPr>
            <a:spLocks noChangeShapeType="1"/>
          </p:cNvSpPr>
          <p:nvPr/>
        </p:nvSpPr>
        <p:spPr bwMode="auto">
          <a:xfrm flipH="1">
            <a:off x="9915910" y="3624592"/>
            <a:ext cx="688820" cy="0"/>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1" name="Line 6"/>
          <p:cNvSpPr>
            <a:spLocks noChangeShapeType="1"/>
          </p:cNvSpPr>
          <p:nvPr/>
        </p:nvSpPr>
        <p:spPr bwMode="auto">
          <a:xfrm flipH="1">
            <a:off x="9336113" y="2401307"/>
            <a:ext cx="506703" cy="814568"/>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2" name="Line 7"/>
          <p:cNvSpPr>
            <a:spLocks noChangeShapeType="1"/>
          </p:cNvSpPr>
          <p:nvPr/>
        </p:nvSpPr>
        <p:spPr bwMode="auto">
          <a:xfrm flipH="1" flipV="1">
            <a:off x="9337351" y="4278541"/>
            <a:ext cx="382816" cy="517710"/>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3" name="Line 8"/>
          <p:cNvSpPr>
            <a:spLocks noChangeShapeType="1"/>
          </p:cNvSpPr>
          <p:nvPr/>
        </p:nvSpPr>
        <p:spPr bwMode="auto">
          <a:xfrm>
            <a:off x="8034047" y="2483052"/>
            <a:ext cx="324588" cy="595151"/>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sp>
        <p:nvSpPr>
          <p:cNvPr id="14" name="Line 9"/>
          <p:cNvSpPr>
            <a:spLocks noChangeShapeType="1"/>
          </p:cNvSpPr>
          <p:nvPr/>
        </p:nvSpPr>
        <p:spPr bwMode="auto">
          <a:xfrm flipV="1">
            <a:off x="8250852" y="4196799"/>
            <a:ext cx="146188" cy="599453"/>
          </a:xfrm>
          <a:prstGeom prst="line">
            <a:avLst/>
          </a:prstGeom>
          <a:noFill/>
          <a:ln w="28575">
            <a:solidFill>
              <a:schemeClr val="tx1"/>
            </a:solidFill>
            <a:round/>
            <a:headEnd/>
            <a:tailEnd/>
          </a:ln>
          <a:effectLst/>
        </p:spPr>
        <p:txBody>
          <a:bodyPr wrap="none" anchor="ctr"/>
          <a:lstStyle/>
          <a:p>
            <a:endParaRPr lang="zh-CN" altLang="en-US" sz="2000">
              <a:solidFill>
                <a:schemeClr val="tx1">
                  <a:lumMod val="65000"/>
                  <a:lumOff val="35000"/>
                </a:schemeClr>
              </a:solidFill>
              <a:latin typeface="+mn-lt"/>
              <a:ea typeface="+mn-ea"/>
            </a:endParaRPr>
          </a:p>
        </p:txBody>
      </p:sp>
      <p:grpSp>
        <p:nvGrpSpPr>
          <p:cNvPr id="15" name="Group 15"/>
          <p:cNvGrpSpPr>
            <a:grpSpLocks/>
          </p:cNvGrpSpPr>
          <p:nvPr/>
        </p:nvGrpSpPr>
        <p:grpSpPr bwMode="auto">
          <a:xfrm>
            <a:off x="7528582" y="2483050"/>
            <a:ext cx="2754040" cy="2254402"/>
            <a:chOff x="1680" y="240"/>
            <a:chExt cx="2529" cy="1270"/>
          </a:xfrm>
          <a:solidFill>
            <a:srgbClr val="00B0F0"/>
          </a:solidFill>
        </p:grpSpPr>
        <p:sp>
          <p:nvSpPr>
            <p:cNvPr id="16" name="Oval 16"/>
            <p:cNvSpPr>
              <a:spLocks noChangeArrowheads="1"/>
            </p:cNvSpPr>
            <p:nvPr/>
          </p:nvSpPr>
          <p:spPr bwMode="auto">
            <a:xfrm>
              <a:off x="2554" y="240"/>
              <a:ext cx="1088" cy="513"/>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7" name="Oval 17"/>
            <p:cNvSpPr>
              <a:spLocks noChangeArrowheads="1"/>
            </p:cNvSpPr>
            <p:nvPr/>
          </p:nvSpPr>
          <p:spPr bwMode="auto">
            <a:xfrm>
              <a:off x="1941" y="381"/>
              <a:ext cx="827" cy="513"/>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8" name="Oval 18"/>
            <p:cNvSpPr>
              <a:spLocks noChangeArrowheads="1"/>
            </p:cNvSpPr>
            <p:nvPr/>
          </p:nvSpPr>
          <p:spPr bwMode="auto">
            <a:xfrm>
              <a:off x="1680" y="702"/>
              <a:ext cx="552" cy="411"/>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19" name="Oval 19"/>
            <p:cNvSpPr>
              <a:spLocks noChangeArrowheads="1"/>
            </p:cNvSpPr>
            <p:nvPr/>
          </p:nvSpPr>
          <p:spPr bwMode="auto">
            <a:xfrm>
              <a:off x="1849" y="894"/>
              <a:ext cx="842" cy="450"/>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20" name="Oval 20"/>
            <p:cNvSpPr>
              <a:spLocks noChangeArrowheads="1"/>
            </p:cNvSpPr>
            <p:nvPr/>
          </p:nvSpPr>
          <p:spPr bwMode="auto">
            <a:xfrm>
              <a:off x="2462" y="971"/>
              <a:ext cx="1272" cy="539"/>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21" name="Oval 21"/>
            <p:cNvSpPr>
              <a:spLocks noChangeArrowheads="1"/>
            </p:cNvSpPr>
            <p:nvPr/>
          </p:nvSpPr>
          <p:spPr bwMode="auto">
            <a:xfrm>
              <a:off x="3289" y="394"/>
              <a:ext cx="797" cy="39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22" name="Oval 22"/>
            <p:cNvSpPr>
              <a:spLocks noChangeArrowheads="1"/>
            </p:cNvSpPr>
            <p:nvPr/>
          </p:nvSpPr>
          <p:spPr bwMode="auto">
            <a:xfrm>
              <a:off x="3412" y="663"/>
              <a:ext cx="797" cy="39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23" name="Oval 23"/>
            <p:cNvSpPr>
              <a:spLocks noChangeArrowheads="1"/>
            </p:cNvSpPr>
            <p:nvPr/>
          </p:nvSpPr>
          <p:spPr bwMode="auto">
            <a:xfrm>
              <a:off x="3335" y="753"/>
              <a:ext cx="797" cy="668"/>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24" name="Oval 24"/>
            <p:cNvSpPr>
              <a:spLocks noChangeArrowheads="1"/>
            </p:cNvSpPr>
            <p:nvPr/>
          </p:nvSpPr>
          <p:spPr bwMode="auto">
            <a:xfrm>
              <a:off x="2140" y="548"/>
              <a:ext cx="1640" cy="667"/>
            </a:xfrm>
            <a:prstGeom prst="ellipse">
              <a:avLst/>
            </a:prstGeom>
            <a:grpFill/>
            <a:ln w="9525">
              <a:noFill/>
              <a:round/>
              <a:headEnd/>
              <a:tailEnd/>
            </a:ln>
            <a:effectLst/>
          </p:spPr>
          <p:txBody>
            <a:bodyPr/>
            <a:lstStyle/>
            <a:p>
              <a:endParaRPr lang="zh-CN" altLang="en-US" sz="2000">
                <a:solidFill>
                  <a:schemeClr val="tx1">
                    <a:lumMod val="65000"/>
                    <a:lumOff val="35000"/>
                  </a:schemeClr>
                </a:solidFill>
                <a:latin typeface="+mn-lt"/>
                <a:ea typeface="+mn-ea"/>
              </a:endParaRPr>
            </a:p>
          </p:txBody>
        </p:sp>
      </p:grpSp>
      <p:sp>
        <p:nvSpPr>
          <p:cNvPr id="25" name="Text Box 25"/>
          <p:cNvSpPr txBox="1">
            <a:spLocks noChangeArrowheads="1"/>
          </p:cNvSpPr>
          <p:nvPr/>
        </p:nvSpPr>
        <p:spPr bwMode="auto">
          <a:xfrm>
            <a:off x="8355096" y="1788778"/>
            <a:ext cx="1219735" cy="400110"/>
          </a:xfrm>
          <a:prstGeom prst="rect">
            <a:avLst/>
          </a:prstGeom>
          <a:solidFill>
            <a:schemeClr val="bg1"/>
          </a:solidFill>
          <a:ln w="9525">
            <a:solidFill>
              <a:srgbClr val="000000"/>
            </a:solidFill>
            <a:miter lim="800000"/>
            <a:headEnd/>
            <a:tailEnd/>
          </a:ln>
          <a:effectLst/>
        </p:spPr>
        <p:txBody>
          <a:bodyPr wrap="square">
            <a:spAutoFit/>
          </a:bodyPr>
          <a:lstStyle/>
          <a:p>
            <a:pPr algn="ctr"/>
            <a:r>
              <a:rPr kumimoji="1" lang="zh-CN" altLang="en-US" sz="2000" dirty="0">
                <a:solidFill>
                  <a:schemeClr val="tx1">
                    <a:lumMod val="65000"/>
                    <a:lumOff val="35000"/>
                  </a:schemeClr>
                </a:solidFill>
                <a:latin typeface="+mn-lt"/>
                <a:ea typeface="+mn-ea"/>
              </a:rPr>
              <a:t>网络边缘</a:t>
            </a:r>
          </a:p>
        </p:txBody>
      </p:sp>
      <p:sp>
        <p:nvSpPr>
          <p:cNvPr id="26" name="Text Box 26"/>
          <p:cNvSpPr txBox="1">
            <a:spLocks noChangeArrowheads="1"/>
          </p:cNvSpPr>
          <p:nvPr/>
        </p:nvSpPr>
        <p:spPr bwMode="auto">
          <a:xfrm>
            <a:off x="8379264" y="3966464"/>
            <a:ext cx="1217639" cy="400110"/>
          </a:xfrm>
          <a:prstGeom prst="rect">
            <a:avLst/>
          </a:prstGeom>
          <a:solidFill>
            <a:schemeClr val="bg1"/>
          </a:solidFill>
          <a:ln w="9525">
            <a:solidFill>
              <a:srgbClr val="000000"/>
            </a:solidFill>
            <a:miter lim="800000"/>
            <a:headEnd/>
            <a:tailEnd/>
          </a:ln>
          <a:effectLst/>
        </p:spPr>
        <p:txBody>
          <a:bodyPr wrap="square">
            <a:spAutoFit/>
          </a:bodyPr>
          <a:lstStyle/>
          <a:p>
            <a:pPr algn="ctr"/>
            <a:r>
              <a:rPr kumimoji="1" lang="zh-CN" altLang="en-US" sz="2000" dirty="0">
                <a:solidFill>
                  <a:schemeClr val="tx1">
                    <a:lumMod val="65000"/>
                    <a:lumOff val="35000"/>
                  </a:schemeClr>
                </a:solidFill>
                <a:latin typeface="+mn-lt"/>
                <a:ea typeface="+mn-ea"/>
              </a:rPr>
              <a:t>网络核心</a:t>
            </a:r>
          </a:p>
        </p:txBody>
      </p:sp>
      <p:sp>
        <p:nvSpPr>
          <p:cNvPr id="27" name="Text Box 28"/>
          <p:cNvSpPr txBox="1">
            <a:spLocks noChangeArrowheads="1"/>
          </p:cNvSpPr>
          <p:nvPr/>
        </p:nvSpPr>
        <p:spPr bwMode="auto">
          <a:xfrm>
            <a:off x="10853788" y="1526508"/>
            <a:ext cx="974916" cy="639482"/>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运行</a:t>
            </a:r>
          </a:p>
          <a:p>
            <a:pPr algn="ctr"/>
            <a:r>
              <a:rPr kumimoji="1" lang="en-US" altLang="zh-CN" sz="2000">
                <a:solidFill>
                  <a:schemeClr val="tx1">
                    <a:lumMod val="65000"/>
                    <a:lumOff val="35000"/>
                  </a:schemeClr>
                </a:solidFill>
                <a:latin typeface="+mn-lt"/>
                <a:ea typeface="+mn-ea"/>
              </a:rPr>
              <a:t>P2P </a:t>
            </a:r>
            <a:r>
              <a:rPr kumimoji="1" lang="zh-CN" altLang="en-US" sz="2000">
                <a:solidFill>
                  <a:schemeClr val="tx1">
                    <a:lumMod val="65000"/>
                    <a:lumOff val="35000"/>
                  </a:schemeClr>
                </a:solidFill>
                <a:latin typeface="+mn-lt"/>
                <a:ea typeface="+mn-ea"/>
              </a:rPr>
              <a:t>程序</a:t>
            </a:r>
          </a:p>
        </p:txBody>
      </p:sp>
      <p:sp>
        <p:nvSpPr>
          <p:cNvPr id="28" name="Text Box 29"/>
          <p:cNvSpPr txBox="1">
            <a:spLocks noChangeArrowheads="1"/>
          </p:cNvSpPr>
          <p:nvPr/>
        </p:nvSpPr>
        <p:spPr bwMode="auto">
          <a:xfrm>
            <a:off x="10909270" y="4711694"/>
            <a:ext cx="974916" cy="639482"/>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65000"/>
                    <a:lumOff val="35000"/>
                  </a:schemeClr>
                </a:solidFill>
                <a:latin typeface="+mn-lt"/>
                <a:ea typeface="+mn-ea"/>
              </a:rPr>
              <a:t>运行</a:t>
            </a:r>
          </a:p>
          <a:p>
            <a:pPr algn="ctr"/>
            <a:r>
              <a:rPr kumimoji="1" lang="en-US" altLang="zh-CN" sz="2000" dirty="0">
                <a:solidFill>
                  <a:schemeClr val="tx1">
                    <a:lumMod val="65000"/>
                    <a:lumOff val="35000"/>
                  </a:schemeClr>
                </a:solidFill>
                <a:latin typeface="+mn-lt"/>
                <a:ea typeface="+mn-ea"/>
              </a:rPr>
              <a:t>P2P </a:t>
            </a:r>
            <a:r>
              <a:rPr kumimoji="1" lang="zh-CN" altLang="en-US" sz="2000" dirty="0">
                <a:solidFill>
                  <a:schemeClr val="tx1">
                    <a:lumMod val="65000"/>
                    <a:lumOff val="35000"/>
                  </a:schemeClr>
                </a:solidFill>
                <a:latin typeface="+mn-lt"/>
                <a:ea typeface="+mn-ea"/>
              </a:rPr>
              <a:t>程序</a:t>
            </a:r>
          </a:p>
        </p:txBody>
      </p:sp>
      <p:sp>
        <p:nvSpPr>
          <p:cNvPr id="29" name="Line 30"/>
          <p:cNvSpPr>
            <a:spLocks noChangeShapeType="1"/>
          </p:cNvSpPr>
          <p:nvPr/>
        </p:nvSpPr>
        <p:spPr bwMode="auto">
          <a:xfrm flipH="1">
            <a:off x="9769722" y="2237822"/>
            <a:ext cx="73094" cy="2693236"/>
          </a:xfrm>
          <a:prstGeom prst="line">
            <a:avLst/>
          </a:prstGeom>
          <a:noFill/>
          <a:ln w="76200">
            <a:solidFill>
              <a:srgbClr val="0000CC">
                <a:alpha val="56000"/>
              </a:srgbClr>
            </a:solidFill>
            <a:prstDash val="dash"/>
            <a:round/>
            <a:headEnd type="triangl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30" name="Line 31"/>
          <p:cNvSpPr>
            <a:spLocks noChangeShapeType="1"/>
          </p:cNvSpPr>
          <p:nvPr/>
        </p:nvSpPr>
        <p:spPr bwMode="auto">
          <a:xfrm flipH="1">
            <a:off x="10220439" y="1992590"/>
            <a:ext cx="417740" cy="46357"/>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31" name="Line 32"/>
          <p:cNvSpPr>
            <a:spLocks noChangeShapeType="1"/>
          </p:cNvSpPr>
          <p:nvPr/>
        </p:nvSpPr>
        <p:spPr bwMode="auto">
          <a:xfrm flipH="1">
            <a:off x="9921809" y="4970132"/>
            <a:ext cx="980843" cy="201728"/>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32" name="Text Box 33"/>
          <p:cNvSpPr txBox="1">
            <a:spLocks noChangeArrowheads="1"/>
          </p:cNvSpPr>
          <p:nvPr/>
        </p:nvSpPr>
        <p:spPr bwMode="auto">
          <a:xfrm>
            <a:off x="9333635" y="4551019"/>
            <a:ext cx="296733" cy="361447"/>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D</a:t>
            </a:r>
          </a:p>
        </p:txBody>
      </p:sp>
      <p:sp>
        <p:nvSpPr>
          <p:cNvPr id="33" name="Text Box 34"/>
          <p:cNvSpPr txBox="1">
            <a:spLocks noChangeArrowheads="1"/>
          </p:cNvSpPr>
          <p:nvPr/>
        </p:nvSpPr>
        <p:spPr bwMode="auto">
          <a:xfrm>
            <a:off x="9754214" y="1412776"/>
            <a:ext cx="289227" cy="361447"/>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C</a:t>
            </a:r>
          </a:p>
        </p:txBody>
      </p:sp>
      <p:sp>
        <p:nvSpPr>
          <p:cNvPr id="34" name="Line 36"/>
          <p:cNvSpPr>
            <a:spLocks noChangeShapeType="1"/>
          </p:cNvSpPr>
          <p:nvPr/>
        </p:nvSpPr>
        <p:spPr bwMode="auto">
          <a:xfrm flipH="1">
            <a:off x="7382393" y="2237822"/>
            <a:ext cx="651653" cy="2204208"/>
          </a:xfrm>
          <a:prstGeom prst="line">
            <a:avLst/>
          </a:prstGeom>
          <a:noFill/>
          <a:ln w="76200">
            <a:solidFill>
              <a:srgbClr val="0000CC">
                <a:alpha val="56000"/>
              </a:srgbClr>
            </a:solidFill>
            <a:prstDash val="dash"/>
            <a:round/>
            <a:headEnd type="triangl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35" name="Text Box 37"/>
          <p:cNvSpPr txBox="1">
            <a:spLocks noChangeArrowheads="1"/>
          </p:cNvSpPr>
          <p:nvPr/>
        </p:nvSpPr>
        <p:spPr bwMode="auto">
          <a:xfrm>
            <a:off x="7712190" y="1482397"/>
            <a:ext cx="277969" cy="361447"/>
          </a:xfrm>
          <a:prstGeom prst="rect">
            <a:avLst/>
          </a:prstGeom>
          <a:noFill/>
          <a:ln w="9525">
            <a:noFill/>
            <a:miter lim="800000"/>
            <a:headEnd/>
            <a:tailEnd/>
          </a:ln>
          <a:effectLst/>
        </p:spPr>
        <p:txBody>
          <a:bodyPr wrap="none">
            <a:spAutoFit/>
          </a:bodyPr>
          <a:lstStyle/>
          <a:p>
            <a:r>
              <a:rPr kumimoji="1" lang="en-US" altLang="zh-CN" sz="2000" dirty="0">
                <a:solidFill>
                  <a:schemeClr val="tx1">
                    <a:lumMod val="65000"/>
                    <a:lumOff val="35000"/>
                  </a:schemeClr>
                </a:solidFill>
                <a:latin typeface="+mn-lt"/>
                <a:ea typeface="+mn-ea"/>
              </a:rPr>
              <a:t>E</a:t>
            </a:r>
          </a:p>
        </p:txBody>
      </p:sp>
      <p:sp>
        <p:nvSpPr>
          <p:cNvPr id="36" name="Text Box 38"/>
          <p:cNvSpPr txBox="1">
            <a:spLocks noChangeArrowheads="1"/>
          </p:cNvSpPr>
          <p:nvPr/>
        </p:nvSpPr>
        <p:spPr bwMode="auto">
          <a:xfrm>
            <a:off x="6906660" y="3978815"/>
            <a:ext cx="266709" cy="361447"/>
          </a:xfrm>
          <a:prstGeom prst="rect">
            <a:avLst/>
          </a:prstGeom>
          <a:noFill/>
          <a:ln w="9525">
            <a:noFill/>
            <a:miter lim="800000"/>
            <a:headEnd/>
            <a:tailEnd/>
          </a:ln>
          <a:effectLst/>
        </p:spPr>
        <p:txBody>
          <a:bodyPr wrap="none">
            <a:spAutoFit/>
          </a:bodyPr>
          <a:lstStyle/>
          <a:p>
            <a:r>
              <a:rPr kumimoji="1" lang="en-US" altLang="zh-CN" sz="2000">
                <a:solidFill>
                  <a:schemeClr val="tx1">
                    <a:lumMod val="65000"/>
                    <a:lumOff val="35000"/>
                  </a:schemeClr>
                </a:solidFill>
                <a:latin typeface="+mn-lt"/>
                <a:ea typeface="+mn-ea"/>
              </a:rPr>
              <a:t>F</a:t>
            </a:r>
          </a:p>
        </p:txBody>
      </p:sp>
      <p:sp>
        <p:nvSpPr>
          <p:cNvPr id="37" name="Text Box 39"/>
          <p:cNvSpPr txBox="1">
            <a:spLocks noChangeArrowheads="1"/>
          </p:cNvSpPr>
          <p:nvPr/>
        </p:nvSpPr>
        <p:spPr bwMode="auto">
          <a:xfrm>
            <a:off x="5961169" y="1661932"/>
            <a:ext cx="974916" cy="639482"/>
          </a:xfrm>
          <a:prstGeom prst="rect">
            <a:avLst/>
          </a:prstGeom>
          <a:noFill/>
          <a:ln w="9525">
            <a:noFill/>
            <a:miter lim="800000"/>
            <a:headEnd/>
            <a:tailEnd/>
          </a:ln>
          <a:effectLst/>
        </p:spPr>
        <p:txBody>
          <a:bodyPr wrap="none">
            <a:spAutoFit/>
          </a:bodyPr>
          <a:lstStyle/>
          <a:p>
            <a:pPr algn="ctr"/>
            <a:r>
              <a:rPr kumimoji="1" lang="zh-CN" altLang="en-US" sz="2000" dirty="0">
                <a:solidFill>
                  <a:schemeClr val="tx1">
                    <a:lumMod val="65000"/>
                    <a:lumOff val="35000"/>
                  </a:schemeClr>
                </a:solidFill>
                <a:latin typeface="+mn-lt"/>
                <a:ea typeface="+mn-ea"/>
              </a:rPr>
              <a:t>运行</a:t>
            </a:r>
          </a:p>
          <a:p>
            <a:pPr algn="ctr"/>
            <a:r>
              <a:rPr kumimoji="1" lang="en-US" altLang="zh-CN" sz="2000" dirty="0">
                <a:solidFill>
                  <a:schemeClr val="tx1">
                    <a:lumMod val="65000"/>
                    <a:lumOff val="35000"/>
                  </a:schemeClr>
                </a:solidFill>
                <a:latin typeface="+mn-lt"/>
                <a:ea typeface="+mn-ea"/>
              </a:rPr>
              <a:t>P2P </a:t>
            </a:r>
            <a:r>
              <a:rPr kumimoji="1" lang="zh-CN" altLang="en-US" sz="2000" dirty="0">
                <a:solidFill>
                  <a:schemeClr val="tx1">
                    <a:lumMod val="65000"/>
                    <a:lumOff val="35000"/>
                  </a:schemeClr>
                </a:solidFill>
                <a:latin typeface="+mn-lt"/>
                <a:ea typeface="+mn-ea"/>
              </a:rPr>
              <a:t>程序</a:t>
            </a:r>
          </a:p>
        </p:txBody>
      </p:sp>
      <p:sp>
        <p:nvSpPr>
          <p:cNvPr id="38" name="Text Box 40"/>
          <p:cNvSpPr txBox="1">
            <a:spLocks noChangeArrowheads="1"/>
          </p:cNvSpPr>
          <p:nvPr/>
        </p:nvSpPr>
        <p:spPr bwMode="auto">
          <a:xfrm>
            <a:off x="5908163" y="4582571"/>
            <a:ext cx="974916" cy="639482"/>
          </a:xfrm>
          <a:prstGeom prst="rect">
            <a:avLst/>
          </a:prstGeom>
          <a:noFill/>
          <a:ln w="9525">
            <a:noFill/>
            <a:miter lim="800000"/>
            <a:headEnd/>
            <a:tailEnd/>
          </a:ln>
          <a:effectLst/>
        </p:spPr>
        <p:txBody>
          <a:bodyPr wrap="none">
            <a:spAutoFit/>
          </a:bodyPr>
          <a:lstStyle/>
          <a:p>
            <a:pPr algn="ctr"/>
            <a:r>
              <a:rPr kumimoji="1" lang="zh-CN" altLang="en-US" sz="2000">
                <a:solidFill>
                  <a:schemeClr val="tx1">
                    <a:lumMod val="65000"/>
                    <a:lumOff val="35000"/>
                  </a:schemeClr>
                </a:solidFill>
                <a:latin typeface="+mn-lt"/>
                <a:ea typeface="+mn-ea"/>
              </a:rPr>
              <a:t>运行</a:t>
            </a:r>
          </a:p>
          <a:p>
            <a:pPr algn="ctr"/>
            <a:r>
              <a:rPr kumimoji="1" lang="en-US" altLang="zh-CN" sz="2000">
                <a:solidFill>
                  <a:schemeClr val="tx1">
                    <a:lumMod val="65000"/>
                    <a:lumOff val="35000"/>
                  </a:schemeClr>
                </a:solidFill>
                <a:latin typeface="+mn-lt"/>
                <a:ea typeface="+mn-ea"/>
              </a:rPr>
              <a:t>P2P </a:t>
            </a:r>
            <a:r>
              <a:rPr kumimoji="1" lang="zh-CN" altLang="en-US" sz="2000">
                <a:solidFill>
                  <a:schemeClr val="tx1">
                    <a:lumMod val="65000"/>
                    <a:lumOff val="35000"/>
                  </a:schemeClr>
                </a:solidFill>
                <a:latin typeface="+mn-lt"/>
                <a:ea typeface="+mn-ea"/>
              </a:rPr>
              <a:t>程序</a:t>
            </a:r>
          </a:p>
        </p:txBody>
      </p:sp>
      <p:sp>
        <p:nvSpPr>
          <p:cNvPr id="39" name="Line 41"/>
          <p:cNvSpPr>
            <a:spLocks noChangeShapeType="1"/>
          </p:cNvSpPr>
          <p:nvPr/>
        </p:nvSpPr>
        <p:spPr bwMode="auto">
          <a:xfrm>
            <a:off x="6898748" y="1898893"/>
            <a:ext cx="990348" cy="338927"/>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40" name="Line 42"/>
          <p:cNvSpPr>
            <a:spLocks noChangeShapeType="1"/>
          </p:cNvSpPr>
          <p:nvPr/>
        </p:nvSpPr>
        <p:spPr bwMode="auto">
          <a:xfrm flipV="1">
            <a:off x="6805073" y="4685826"/>
            <a:ext cx="433609" cy="164922"/>
          </a:xfrm>
          <a:prstGeom prst="line">
            <a:avLst/>
          </a:prstGeom>
          <a:noFill/>
          <a:ln w="9525">
            <a:solidFill>
              <a:schemeClr val="tx1"/>
            </a:solidFill>
            <a:round/>
            <a:headEnd/>
            <a:tailEnd/>
          </a:ln>
          <a:effectLst/>
        </p:spPr>
        <p:txBody>
          <a:bodyPr/>
          <a:lstStyle/>
          <a:p>
            <a:endParaRPr lang="zh-CN" altLang="en-US" sz="2000">
              <a:solidFill>
                <a:schemeClr val="tx1">
                  <a:lumMod val="65000"/>
                  <a:lumOff val="35000"/>
                </a:schemeClr>
              </a:solidFill>
              <a:latin typeface="+mn-lt"/>
              <a:ea typeface="+mn-ea"/>
            </a:endParaRPr>
          </a:p>
        </p:txBody>
      </p:sp>
      <p:sp>
        <p:nvSpPr>
          <p:cNvPr id="41" name="Line 43"/>
          <p:cNvSpPr>
            <a:spLocks noChangeShapeType="1"/>
          </p:cNvSpPr>
          <p:nvPr/>
        </p:nvSpPr>
        <p:spPr bwMode="auto">
          <a:xfrm flipH="1">
            <a:off x="7599197" y="2237821"/>
            <a:ext cx="2170525" cy="2284517"/>
          </a:xfrm>
          <a:prstGeom prst="line">
            <a:avLst/>
          </a:prstGeom>
          <a:noFill/>
          <a:ln w="76200">
            <a:solidFill>
              <a:srgbClr val="0000CC">
                <a:alpha val="56000"/>
              </a:srgbClr>
            </a:solidFill>
            <a:prstDash val="dash"/>
            <a:round/>
            <a:headEnd type="triangle" w="med" len="lg"/>
            <a:tailEnd type="triangle" w="med" len="lg"/>
          </a:ln>
          <a:effectLst/>
        </p:spPr>
        <p:txBody>
          <a:bodyPr/>
          <a:lstStyle/>
          <a:p>
            <a:endParaRPr lang="zh-CN" altLang="en-US" sz="2000">
              <a:solidFill>
                <a:schemeClr val="tx1">
                  <a:lumMod val="65000"/>
                  <a:lumOff val="35000"/>
                </a:schemeClr>
              </a:solidFill>
              <a:latin typeface="+mn-lt"/>
              <a:ea typeface="+mn-ea"/>
            </a:endParaRPr>
          </a:p>
        </p:txBody>
      </p:sp>
      <p:sp>
        <p:nvSpPr>
          <p:cNvPr id="42" name="Text Box 44"/>
          <p:cNvSpPr txBox="1">
            <a:spLocks noChangeArrowheads="1"/>
          </p:cNvSpPr>
          <p:nvPr/>
        </p:nvSpPr>
        <p:spPr bwMode="auto">
          <a:xfrm>
            <a:off x="6570683" y="5911319"/>
            <a:ext cx="4644817" cy="707886"/>
          </a:xfrm>
          <a:prstGeom prst="rect">
            <a:avLst/>
          </a:prstGeom>
          <a:noFill/>
          <a:ln w="9525">
            <a:noFill/>
            <a:miter lim="800000"/>
            <a:headEnd/>
            <a:tailEnd/>
          </a:ln>
          <a:effectLst/>
        </p:spPr>
        <p:txBody>
          <a:bodyPr wrap="square">
            <a:spAutoFit/>
          </a:bodyPr>
          <a:lstStyle/>
          <a:p>
            <a:r>
              <a:rPr lang="zh-CN" altLang="en-US" sz="2000" dirty="0">
                <a:solidFill>
                  <a:schemeClr val="tx1">
                    <a:lumMod val="65000"/>
                    <a:lumOff val="35000"/>
                  </a:schemeClr>
                </a:solidFill>
                <a:latin typeface="+mn-lt"/>
                <a:ea typeface="+mn-ea"/>
              </a:rPr>
              <a:t>对等方相互之间直接通信，每个对等方</a:t>
            </a:r>
          </a:p>
          <a:p>
            <a:r>
              <a:rPr lang="zh-CN" altLang="en-US" sz="2000" dirty="0">
                <a:solidFill>
                  <a:schemeClr val="tx1">
                    <a:lumMod val="65000"/>
                    <a:lumOff val="35000"/>
                  </a:schemeClr>
                </a:solidFill>
                <a:latin typeface="+mn-lt"/>
                <a:ea typeface="+mn-ea"/>
              </a:rPr>
              <a:t>即是服务的请求者，又是服务的提供者</a:t>
            </a:r>
          </a:p>
        </p:txBody>
      </p:sp>
      <p:grpSp>
        <p:nvGrpSpPr>
          <p:cNvPr id="43" name="组合 42"/>
          <p:cNvGrpSpPr/>
          <p:nvPr/>
        </p:nvGrpSpPr>
        <p:grpSpPr>
          <a:xfrm>
            <a:off x="6621228" y="2942601"/>
            <a:ext cx="613517" cy="451085"/>
            <a:chOff x="5173662" y="745331"/>
            <a:chExt cx="1679575" cy="1066800"/>
          </a:xfrm>
        </p:grpSpPr>
        <p:sp>
          <p:nvSpPr>
            <p:cNvPr id="4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p:cNvGrpSpPr/>
          <p:nvPr/>
        </p:nvGrpSpPr>
        <p:grpSpPr>
          <a:xfrm>
            <a:off x="7161597" y="4432420"/>
            <a:ext cx="613517" cy="451085"/>
            <a:chOff x="5173662" y="745331"/>
            <a:chExt cx="1679575" cy="1066800"/>
          </a:xfrm>
        </p:grpSpPr>
        <p:sp>
          <p:nvSpPr>
            <p:cNvPr id="4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52"/>
          <p:cNvGrpSpPr/>
          <p:nvPr/>
        </p:nvGrpSpPr>
        <p:grpSpPr>
          <a:xfrm>
            <a:off x="7956342" y="4806322"/>
            <a:ext cx="613517" cy="451085"/>
            <a:chOff x="5173662" y="745331"/>
            <a:chExt cx="1679575" cy="1066800"/>
          </a:xfrm>
        </p:grpSpPr>
        <p:sp>
          <p:nvSpPr>
            <p:cNvPr id="5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p:cNvGrpSpPr/>
          <p:nvPr/>
        </p:nvGrpSpPr>
        <p:grpSpPr>
          <a:xfrm>
            <a:off x="9482049" y="4951778"/>
            <a:ext cx="613517" cy="451085"/>
            <a:chOff x="5173662" y="745331"/>
            <a:chExt cx="1679575" cy="1066800"/>
          </a:xfrm>
        </p:grpSpPr>
        <p:sp>
          <p:nvSpPr>
            <p:cNvPr id="5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p:cNvGrpSpPr/>
          <p:nvPr/>
        </p:nvGrpSpPr>
        <p:grpSpPr>
          <a:xfrm>
            <a:off x="7637333" y="1871148"/>
            <a:ext cx="613517" cy="451085"/>
            <a:chOff x="5173662" y="745331"/>
            <a:chExt cx="1679575" cy="1066800"/>
          </a:xfrm>
        </p:grpSpPr>
        <p:sp>
          <p:nvSpPr>
            <p:cNvPr id="6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8" name="组合 67"/>
          <p:cNvGrpSpPr/>
          <p:nvPr/>
        </p:nvGrpSpPr>
        <p:grpSpPr>
          <a:xfrm>
            <a:off x="9647515" y="1782122"/>
            <a:ext cx="613517" cy="451085"/>
            <a:chOff x="5173662" y="745331"/>
            <a:chExt cx="1679575" cy="1066800"/>
          </a:xfrm>
        </p:grpSpPr>
        <p:sp>
          <p:nvSpPr>
            <p:cNvPr id="6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73" name="图片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8330" y="3084826"/>
            <a:ext cx="484249" cy="9275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up)">
                                      <p:cBhvr>
                                        <p:cTn id="11" dur="500"/>
                                        <p:tgtEl>
                                          <p:spTgt spid="4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down)">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P spid="4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en-US" altLang="zh-CN" dirty="0"/>
              <a:t>HTTP </a:t>
            </a:r>
            <a:r>
              <a:rPr lang="zh-CN" altLang="en-US" dirty="0"/>
              <a:t>请求报文的一些方法 </a:t>
            </a:r>
          </a:p>
        </p:txBody>
      </p:sp>
      <p:sp>
        <p:nvSpPr>
          <p:cNvPr id="654339" name="Rectangle 3"/>
          <p:cNvSpPr>
            <a:spLocks noGrp="1" noChangeArrowheads="1"/>
          </p:cNvSpPr>
          <p:nvPr>
            <p:ph idx="1"/>
          </p:nvPr>
        </p:nvSpPr>
        <p:spPr>
          <a:xfrm>
            <a:off x="2210743" y="1143530"/>
            <a:ext cx="9377691" cy="5028036"/>
          </a:xfrm>
        </p:spPr>
        <p:txBody>
          <a:bodyPr>
            <a:normAutofit fontScale="92500" lnSpcReduction="10000"/>
          </a:bodyPr>
          <a:lstStyle/>
          <a:p>
            <a:pPr>
              <a:spcAft>
                <a:spcPct val="30000"/>
              </a:spcAft>
              <a:tabLst>
                <a:tab pos="2147941" algn="l"/>
              </a:tabLst>
            </a:pPr>
            <a:r>
              <a:rPr lang="zh-CN" altLang="en-US" sz="2400" b="1" dirty="0">
                <a:solidFill>
                  <a:srgbClr val="0070C0"/>
                </a:solidFill>
              </a:rPr>
              <a:t>方法（操作）                   意义</a:t>
            </a:r>
          </a:p>
          <a:p>
            <a:pPr>
              <a:tabLst>
                <a:tab pos="2147941" algn="l"/>
              </a:tabLst>
            </a:pPr>
            <a:r>
              <a:rPr lang="en-US" altLang="zh-CN" sz="2400" b="1" dirty="0">
                <a:solidFill>
                  <a:srgbClr val="CC9900"/>
                </a:solidFill>
              </a:rPr>
              <a:t>OPTION</a:t>
            </a:r>
            <a:r>
              <a:rPr lang="en-US" altLang="zh-CN" sz="2400" dirty="0">
                <a:solidFill>
                  <a:schemeClr val="tx1">
                    <a:lumMod val="65000"/>
                    <a:lumOff val="35000"/>
                  </a:schemeClr>
                </a:solidFill>
              </a:rPr>
              <a:t>       	</a:t>
            </a:r>
            <a:r>
              <a:rPr lang="zh-CN" altLang="en-US" sz="2400" dirty="0">
                <a:solidFill>
                  <a:schemeClr val="tx1">
                    <a:lumMod val="65000"/>
                    <a:lumOff val="35000"/>
                  </a:schemeClr>
                </a:solidFill>
              </a:rPr>
              <a:t>请求一些选项的信息</a:t>
            </a:r>
          </a:p>
          <a:p>
            <a:pPr>
              <a:tabLst>
                <a:tab pos="2147941" algn="l"/>
              </a:tabLst>
            </a:pPr>
            <a:r>
              <a:rPr lang="en-US" altLang="zh-CN" sz="2400" b="1" dirty="0">
                <a:solidFill>
                  <a:srgbClr val="CC9900"/>
                </a:solidFill>
              </a:rPr>
              <a:t>GET</a:t>
            </a:r>
            <a:r>
              <a:rPr lang="en-US" altLang="zh-CN" sz="2400" dirty="0">
                <a:solidFill>
                  <a:schemeClr val="tx1">
                    <a:lumMod val="65000"/>
                    <a:lumOff val="35000"/>
                  </a:schemeClr>
                </a:solidFill>
              </a:rPr>
              <a:t>              	</a:t>
            </a:r>
            <a:r>
              <a:rPr lang="zh-CN" altLang="en-US" sz="2400" dirty="0">
                <a:solidFill>
                  <a:schemeClr val="tx1">
                    <a:lumMod val="65000"/>
                    <a:lumOff val="35000"/>
                  </a:schemeClr>
                </a:solidFill>
              </a:rPr>
              <a:t>请求读取由 </a:t>
            </a:r>
            <a:r>
              <a:rPr lang="en-US" altLang="zh-CN" sz="2400" dirty="0">
                <a:solidFill>
                  <a:schemeClr val="tx1">
                    <a:lumMod val="65000"/>
                    <a:lumOff val="35000"/>
                  </a:schemeClr>
                </a:solidFill>
              </a:rPr>
              <a:t>URL</a:t>
            </a:r>
            <a:r>
              <a:rPr lang="zh-CN" altLang="en-US" sz="2400" dirty="0">
                <a:solidFill>
                  <a:schemeClr val="tx1">
                    <a:lumMod val="65000"/>
                    <a:lumOff val="35000"/>
                  </a:schemeClr>
                </a:solidFill>
              </a:rPr>
              <a:t>所标志的信息</a:t>
            </a:r>
          </a:p>
          <a:p>
            <a:pPr>
              <a:tabLst>
                <a:tab pos="2147941" algn="l"/>
              </a:tabLst>
            </a:pPr>
            <a:r>
              <a:rPr lang="en-US" altLang="zh-CN" sz="2400" b="1" dirty="0">
                <a:solidFill>
                  <a:srgbClr val="CC9900"/>
                </a:solidFill>
              </a:rPr>
              <a:t>HEAD</a:t>
            </a:r>
            <a:r>
              <a:rPr lang="en-US" altLang="zh-CN" sz="2400" dirty="0">
                <a:solidFill>
                  <a:schemeClr val="tx1">
                    <a:lumMod val="65000"/>
                    <a:lumOff val="35000"/>
                  </a:schemeClr>
                </a:solidFill>
              </a:rPr>
              <a:t>            </a:t>
            </a:r>
            <a:r>
              <a:rPr lang="en-US" altLang="zh-CN" sz="2400" dirty="0" smtClean="0">
                <a:solidFill>
                  <a:schemeClr val="tx1">
                    <a:lumMod val="65000"/>
                    <a:lumOff val="35000"/>
                  </a:schemeClr>
                </a:solidFill>
              </a:rPr>
              <a:t>	</a:t>
            </a:r>
            <a:r>
              <a:rPr lang="zh-CN" altLang="en-US" sz="2400" dirty="0" smtClean="0">
                <a:solidFill>
                  <a:schemeClr val="tx1">
                    <a:lumMod val="65000"/>
                    <a:lumOff val="35000"/>
                  </a:schemeClr>
                </a:solidFill>
              </a:rPr>
              <a:t>请</a:t>
            </a:r>
            <a:r>
              <a:rPr lang="zh-CN" altLang="en-US" sz="2400" dirty="0">
                <a:solidFill>
                  <a:schemeClr val="tx1">
                    <a:lumMod val="65000"/>
                    <a:lumOff val="35000"/>
                  </a:schemeClr>
                </a:solidFill>
              </a:rPr>
              <a:t>求读取由 </a:t>
            </a:r>
            <a:r>
              <a:rPr lang="en-US" altLang="zh-CN" sz="2400" dirty="0">
                <a:solidFill>
                  <a:schemeClr val="tx1">
                    <a:lumMod val="65000"/>
                    <a:lumOff val="35000"/>
                  </a:schemeClr>
                </a:solidFill>
              </a:rPr>
              <a:t>URL</a:t>
            </a:r>
            <a:r>
              <a:rPr lang="zh-CN" altLang="en-US" sz="2400" dirty="0">
                <a:solidFill>
                  <a:schemeClr val="tx1">
                    <a:lumMod val="65000"/>
                    <a:lumOff val="35000"/>
                  </a:schemeClr>
                </a:solidFill>
              </a:rPr>
              <a:t>所标志的信息的首部</a:t>
            </a:r>
          </a:p>
          <a:p>
            <a:pPr>
              <a:tabLst>
                <a:tab pos="2147941" algn="l"/>
              </a:tabLst>
            </a:pPr>
            <a:r>
              <a:rPr lang="en-US" altLang="zh-CN" sz="2400" b="1" dirty="0">
                <a:solidFill>
                  <a:srgbClr val="CC9900"/>
                </a:solidFill>
              </a:rPr>
              <a:t>POST</a:t>
            </a:r>
            <a:r>
              <a:rPr lang="en-US" altLang="zh-CN" sz="2400" dirty="0">
                <a:solidFill>
                  <a:schemeClr val="tx1">
                    <a:lumMod val="65000"/>
                    <a:lumOff val="35000"/>
                  </a:schemeClr>
                </a:solidFill>
              </a:rPr>
              <a:t>     	</a:t>
            </a:r>
            <a:r>
              <a:rPr lang="zh-CN" altLang="en-US" sz="2400" dirty="0">
                <a:solidFill>
                  <a:schemeClr val="tx1">
                    <a:lumMod val="65000"/>
                    <a:lumOff val="35000"/>
                  </a:schemeClr>
                </a:solidFill>
              </a:rPr>
              <a:t>给服务器添加信息（例如，注释）</a:t>
            </a:r>
          </a:p>
          <a:p>
            <a:pPr>
              <a:tabLst>
                <a:tab pos="2147941" algn="l"/>
              </a:tabLst>
            </a:pPr>
            <a:r>
              <a:rPr lang="en-US" altLang="zh-CN" sz="2400" b="1" dirty="0">
                <a:solidFill>
                  <a:srgbClr val="CC9900"/>
                </a:solidFill>
              </a:rPr>
              <a:t>PUT</a:t>
            </a:r>
            <a:r>
              <a:rPr lang="en-US" altLang="zh-CN" sz="2400" dirty="0">
                <a:solidFill>
                  <a:schemeClr val="tx1">
                    <a:lumMod val="65000"/>
                    <a:lumOff val="35000"/>
                  </a:schemeClr>
                </a:solidFill>
              </a:rPr>
              <a:t>        	</a:t>
            </a:r>
            <a:r>
              <a:rPr lang="zh-CN" altLang="en-US" sz="2400" dirty="0">
                <a:solidFill>
                  <a:schemeClr val="tx1">
                    <a:lumMod val="65000"/>
                    <a:lumOff val="35000"/>
                  </a:schemeClr>
                </a:solidFill>
              </a:rPr>
              <a:t>在指明的 </a:t>
            </a:r>
            <a:r>
              <a:rPr lang="en-US" altLang="zh-CN" sz="2400" dirty="0">
                <a:solidFill>
                  <a:schemeClr val="tx1">
                    <a:lumMod val="65000"/>
                    <a:lumOff val="35000"/>
                  </a:schemeClr>
                </a:solidFill>
              </a:rPr>
              <a:t>URL</a:t>
            </a:r>
            <a:r>
              <a:rPr lang="zh-CN" altLang="en-US" sz="2400" dirty="0">
                <a:solidFill>
                  <a:schemeClr val="tx1">
                    <a:lumMod val="65000"/>
                    <a:lumOff val="35000"/>
                  </a:schemeClr>
                </a:solidFill>
              </a:rPr>
              <a:t>下存储一个文档</a:t>
            </a:r>
          </a:p>
          <a:p>
            <a:pPr>
              <a:tabLst>
                <a:tab pos="2147941" algn="l"/>
              </a:tabLst>
            </a:pPr>
            <a:r>
              <a:rPr lang="en-US" altLang="zh-CN" sz="2400" b="1" dirty="0">
                <a:solidFill>
                  <a:srgbClr val="CC9900"/>
                </a:solidFill>
              </a:rPr>
              <a:t>DELETE</a:t>
            </a:r>
            <a:r>
              <a:rPr lang="en-US" altLang="zh-CN" sz="2400" dirty="0">
                <a:solidFill>
                  <a:schemeClr val="tx1">
                    <a:lumMod val="65000"/>
                    <a:lumOff val="35000"/>
                  </a:schemeClr>
                </a:solidFill>
              </a:rPr>
              <a:t>  	</a:t>
            </a:r>
            <a:r>
              <a:rPr lang="zh-CN" altLang="en-US" sz="2400" dirty="0">
                <a:solidFill>
                  <a:schemeClr val="tx1">
                    <a:lumMod val="65000"/>
                    <a:lumOff val="35000"/>
                  </a:schemeClr>
                </a:solidFill>
              </a:rPr>
              <a:t>删除指明的 </a:t>
            </a:r>
            <a:r>
              <a:rPr lang="en-US" altLang="zh-CN" sz="2400" dirty="0">
                <a:solidFill>
                  <a:schemeClr val="tx1">
                    <a:lumMod val="65000"/>
                    <a:lumOff val="35000"/>
                  </a:schemeClr>
                </a:solidFill>
              </a:rPr>
              <a:t>URL</a:t>
            </a:r>
            <a:r>
              <a:rPr lang="zh-CN" altLang="en-US" sz="2400" dirty="0">
                <a:solidFill>
                  <a:schemeClr val="tx1">
                    <a:lumMod val="65000"/>
                    <a:lumOff val="35000"/>
                  </a:schemeClr>
                </a:solidFill>
              </a:rPr>
              <a:t>所标志的资源</a:t>
            </a:r>
          </a:p>
          <a:p>
            <a:pPr>
              <a:tabLst>
                <a:tab pos="2147941" algn="l"/>
              </a:tabLst>
            </a:pPr>
            <a:r>
              <a:rPr lang="en-US" altLang="zh-CN" sz="2400" b="1" dirty="0">
                <a:solidFill>
                  <a:srgbClr val="CC9900"/>
                </a:solidFill>
              </a:rPr>
              <a:t>TRACE</a:t>
            </a:r>
            <a:r>
              <a:rPr lang="en-US" altLang="zh-CN" sz="2400" dirty="0">
                <a:solidFill>
                  <a:schemeClr val="tx1">
                    <a:lumMod val="65000"/>
                    <a:lumOff val="35000"/>
                  </a:schemeClr>
                </a:solidFill>
              </a:rPr>
              <a:t>       	</a:t>
            </a:r>
            <a:r>
              <a:rPr lang="zh-CN" altLang="en-US" sz="2400" dirty="0">
                <a:solidFill>
                  <a:schemeClr val="tx1">
                    <a:lumMod val="65000"/>
                    <a:lumOff val="35000"/>
                  </a:schemeClr>
                </a:solidFill>
              </a:rPr>
              <a:t>用来进行环回测试的请求报文</a:t>
            </a:r>
          </a:p>
          <a:p>
            <a:pPr>
              <a:tabLst>
                <a:tab pos="2147941" algn="l"/>
              </a:tabLst>
            </a:pPr>
            <a:r>
              <a:rPr lang="en-US" altLang="zh-CN" sz="2400" b="1" dirty="0">
                <a:solidFill>
                  <a:srgbClr val="CC9900"/>
                </a:solidFill>
              </a:rPr>
              <a:t>CONNECT</a:t>
            </a:r>
            <a:r>
              <a:rPr lang="en-US" altLang="zh-CN" sz="2400" dirty="0">
                <a:solidFill>
                  <a:schemeClr val="tx1">
                    <a:lumMod val="65000"/>
                    <a:lumOff val="35000"/>
                  </a:schemeClr>
                </a:solidFill>
              </a:rPr>
              <a:t>	</a:t>
            </a:r>
            <a:r>
              <a:rPr lang="zh-CN" altLang="en-US" sz="2400" dirty="0">
                <a:solidFill>
                  <a:schemeClr val="tx1">
                    <a:lumMod val="65000"/>
                    <a:lumOff val="35000"/>
                  </a:schemeClr>
                </a:solidFill>
              </a:rPr>
              <a:t>用于代理服务器</a:t>
            </a:r>
          </a:p>
        </p:txBody>
      </p:sp>
      <p:sp>
        <p:nvSpPr>
          <p:cNvPr id="7"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54340" name="Line 4"/>
          <p:cNvSpPr>
            <a:spLocks noChangeShapeType="1"/>
          </p:cNvSpPr>
          <p:nvPr/>
        </p:nvSpPr>
        <p:spPr bwMode="auto">
          <a:xfrm>
            <a:off x="1851026" y="1812131"/>
            <a:ext cx="8496300" cy="0"/>
          </a:xfrm>
          <a:prstGeom prst="line">
            <a:avLst/>
          </a:prstGeom>
          <a:noFill/>
          <a:ln w="28575">
            <a:solidFill>
              <a:srgbClr val="333399"/>
            </a:solidFill>
            <a:round/>
            <a:headEnd/>
            <a:tailEnd/>
          </a:ln>
          <a:effectLst/>
        </p:spPr>
        <p:txBody>
          <a:bodyPr/>
          <a:lstStyle/>
          <a:p>
            <a:endParaRPr lang="zh-CN" altLang="en-US"/>
          </a:p>
        </p:txBody>
      </p:sp>
      <p:sp>
        <p:nvSpPr>
          <p:cNvPr id="654341" name="Line 5"/>
          <p:cNvSpPr>
            <a:spLocks noChangeShapeType="1"/>
          </p:cNvSpPr>
          <p:nvPr/>
        </p:nvSpPr>
        <p:spPr bwMode="auto">
          <a:xfrm rot="5400000">
            <a:off x="1578367" y="3714149"/>
            <a:ext cx="5184577" cy="5769"/>
          </a:xfrm>
          <a:prstGeom prst="line">
            <a:avLst/>
          </a:prstGeom>
          <a:noFill/>
          <a:ln w="28575">
            <a:solidFill>
              <a:srgbClr val="333399"/>
            </a:solidFill>
            <a:round/>
            <a:headEnd/>
            <a:tailEnd/>
          </a:ln>
          <a:effectLst/>
        </p:spPr>
        <p:txBody>
          <a:bodyPr/>
          <a:lstStyle/>
          <a:p>
            <a:endParaRPr lang="zh-CN" altLang="en-US"/>
          </a:p>
        </p:txBody>
      </p:sp>
      <p:grpSp>
        <p:nvGrpSpPr>
          <p:cNvPr id="2" name="组合 1"/>
          <p:cNvGrpSpPr/>
          <p:nvPr/>
        </p:nvGrpSpPr>
        <p:grpSpPr>
          <a:xfrm flipH="1">
            <a:off x="0" y="5349062"/>
            <a:ext cx="12156358" cy="1469277"/>
            <a:chOff x="810345" y="1174447"/>
            <a:chExt cx="12156358" cy="1469277"/>
          </a:xfrm>
        </p:grpSpPr>
        <p:sp>
          <p:nvSpPr>
            <p:cNvPr id="8" name="矩形 7"/>
            <p:cNvSpPr/>
            <p:nvPr/>
          </p:nvSpPr>
          <p:spPr>
            <a:xfrm>
              <a:off x="3126599" y="2283224"/>
              <a:ext cx="9840104" cy="73281"/>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1"/>
          <p:cNvSpPr>
            <a:spLocks noChangeArrowheads="1"/>
          </p:cNvSpPr>
          <p:nvPr/>
        </p:nvSpPr>
        <p:spPr bwMode="auto">
          <a:xfrm>
            <a:off x="3411538" y="2935290"/>
            <a:ext cx="3136900" cy="407987"/>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0" name="Rectangle 43"/>
          <p:cNvSpPr>
            <a:spLocks noChangeArrowheads="1"/>
          </p:cNvSpPr>
          <p:nvPr/>
        </p:nvSpPr>
        <p:spPr bwMode="auto">
          <a:xfrm>
            <a:off x="3411538" y="2127250"/>
            <a:ext cx="3136900" cy="400052"/>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1" name="Rectangle 34"/>
          <p:cNvSpPr>
            <a:spLocks noChangeArrowheads="1"/>
          </p:cNvSpPr>
          <p:nvPr/>
        </p:nvSpPr>
        <p:spPr bwMode="auto">
          <a:xfrm>
            <a:off x="3411540" y="1712913"/>
            <a:ext cx="4802187" cy="406400"/>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2" name="Rectangle 23"/>
          <p:cNvSpPr>
            <a:spLocks noChangeArrowheads="1"/>
          </p:cNvSpPr>
          <p:nvPr/>
        </p:nvSpPr>
        <p:spPr bwMode="auto">
          <a:xfrm>
            <a:off x="5661026" y="2944815"/>
            <a:ext cx="887413" cy="388937"/>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3" name="Rectangle 24"/>
          <p:cNvSpPr>
            <a:spLocks noChangeArrowheads="1"/>
          </p:cNvSpPr>
          <p:nvPr/>
        </p:nvSpPr>
        <p:spPr bwMode="auto">
          <a:xfrm>
            <a:off x="3417890" y="3362325"/>
            <a:ext cx="909637" cy="387350"/>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4" name="Rectangle 25"/>
          <p:cNvSpPr>
            <a:spLocks noChangeArrowheads="1"/>
          </p:cNvSpPr>
          <p:nvPr/>
        </p:nvSpPr>
        <p:spPr bwMode="auto">
          <a:xfrm>
            <a:off x="5673027" y="2134771"/>
            <a:ext cx="870416" cy="379889"/>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5" name="Rectangle 26"/>
          <p:cNvSpPr>
            <a:spLocks noChangeArrowheads="1"/>
          </p:cNvSpPr>
          <p:nvPr/>
        </p:nvSpPr>
        <p:spPr bwMode="auto">
          <a:xfrm>
            <a:off x="5105400" y="2944813"/>
            <a:ext cx="120650" cy="398462"/>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6" name="Rectangle 27"/>
          <p:cNvSpPr>
            <a:spLocks noChangeArrowheads="1"/>
          </p:cNvSpPr>
          <p:nvPr/>
        </p:nvSpPr>
        <p:spPr bwMode="auto">
          <a:xfrm>
            <a:off x="5105402" y="2128838"/>
            <a:ext cx="111125" cy="398462"/>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7" name="Line 28"/>
          <p:cNvSpPr>
            <a:spLocks noChangeShapeType="1"/>
          </p:cNvSpPr>
          <p:nvPr/>
        </p:nvSpPr>
        <p:spPr bwMode="auto">
          <a:xfrm>
            <a:off x="4967288"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68" name="Line 29"/>
          <p:cNvSpPr>
            <a:spLocks noChangeShapeType="1"/>
          </p:cNvSpPr>
          <p:nvPr/>
        </p:nvSpPr>
        <p:spPr bwMode="auto">
          <a:xfrm>
            <a:off x="5661025"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69" name="Line 30"/>
          <p:cNvSpPr>
            <a:spLocks noChangeShapeType="1"/>
          </p:cNvSpPr>
          <p:nvPr/>
        </p:nvSpPr>
        <p:spPr bwMode="auto">
          <a:xfrm>
            <a:off x="5105400"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0" name="Rectangle 31"/>
          <p:cNvSpPr>
            <a:spLocks noChangeArrowheads="1"/>
          </p:cNvSpPr>
          <p:nvPr/>
        </p:nvSpPr>
        <p:spPr bwMode="auto">
          <a:xfrm>
            <a:off x="7297740" y="1722440"/>
            <a:ext cx="915987"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1" name="Rectangle 32"/>
          <p:cNvSpPr>
            <a:spLocks noChangeArrowheads="1"/>
          </p:cNvSpPr>
          <p:nvPr/>
        </p:nvSpPr>
        <p:spPr bwMode="auto">
          <a:xfrm>
            <a:off x="5965827" y="1722440"/>
            <a:ext cx="111125"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2" name="Rectangle 33"/>
          <p:cNvSpPr>
            <a:spLocks noChangeArrowheads="1"/>
          </p:cNvSpPr>
          <p:nvPr/>
        </p:nvSpPr>
        <p:spPr bwMode="auto">
          <a:xfrm>
            <a:off x="4633915" y="1722440"/>
            <a:ext cx="111125"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3" name="Text Box 35"/>
          <p:cNvSpPr txBox="1">
            <a:spLocks noChangeArrowheads="1"/>
          </p:cNvSpPr>
          <p:nvPr/>
        </p:nvSpPr>
        <p:spPr bwMode="auto">
          <a:xfrm>
            <a:off x="3582990" y="1701801"/>
            <a:ext cx="923651"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方   法</a:t>
            </a:r>
          </a:p>
        </p:txBody>
      </p:sp>
      <p:sp>
        <p:nvSpPr>
          <p:cNvPr id="74" name="Line 36"/>
          <p:cNvSpPr>
            <a:spLocks noChangeShapeType="1"/>
          </p:cNvSpPr>
          <p:nvPr/>
        </p:nvSpPr>
        <p:spPr bwMode="auto">
          <a:xfrm>
            <a:off x="4633913"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5" name="Line 37"/>
          <p:cNvSpPr>
            <a:spLocks noChangeShapeType="1"/>
          </p:cNvSpPr>
          <p:nvPr/>
        </p:nvSpPr>
        <p:spPr bwMode="auto">
          <a:xfrm>
            <a:off x="4745038"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6" name="Line 38"/>
          <p:cNvSpPr>
            <a:spLocks noChangeShapeType="1"/>
          </p:cNvSpPr>
          <p:nvPr/>
        </p:nvSpPr>
        <p:spPr bwMode="auto">
          <a:xfrm>
            <a:off x="5965825"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7" name="Line 39"/>
          <p:cNvSpPr>
            <a:spLocks noChangeShapeType="1"/>
          </p:cNvSpPr>
          <p:nvPr/>
        </p:nvSpPr>
        <p:spPr bwMode="auto">
          <a:xfrm>
            <a:off x="6076950"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8" name="Line 40"/>
          <p:cNvSpPr>
            <a:spLocks noChangeShapeType="1"/>
          </p:cNvSpPr>
          <p:nvPr/>
        </p:nvSpPr>
        <p:spPr bwMode="auto">
          <a:xfrm>
            <a:off x="7297738"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9" name="Text Box 41"/>
          <p:cNvSpPr txBox="1">
            <a:spLocks noChangeArrowheads="1"/>
          </p:cNvSpPr>
          <p:nvPr/>
        </p:nvSpPr>
        <p:spPr bwMode="auto">
          <a:xfrm>
            <a:off x="4957764" y="1701801"/>
            <a:ext cx="699230"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URL</a:t>
            </a:r>
          </a:p>
        </p:txBody>
      </p:sp>
      <p:sp>
        <p:nvSpPr>
          <p:cNvPr id="80" name="Text Box 42"/>
          <p:cNvSpPr txBox="1">
            <a:spLocks noChangeArrowheads="1"/>
          </p:cNvSpPr>
          <p:nvPr/>
        </p:nvSpPr>
        <p:spPr bwMode="auto">
          <a:xfrm>
            <a:off x="6203952" y="1701801"/>
            <a:ext cx="923651"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版   本</a:t>
            </a:r>
          </a:p>
        </p:txBody>
      </p:sp>
      <p:sp>
        <p:nvSpPr>
          <p:cNvPr id="81" name="Text Box 44"/>
          <p:cNvSpPr txBox="1">
            <a:spLocks noChangeArrowheads="1"/>
          </p:cNvSpPr>
          <p:nvPr/>
        </p:nvSpPr>
        <p:spPr bwMode="auto">
          <a:xfrm>
            <a:off x="3419476" y="2114551"/>
            <a:ext cx="146706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首部字段名</a:t>
            </a:r>
          </a:p>
        </p:txBody>
      </p:sp>
      <p:sp>
        <p:nvSpPr>
          <p:cNvPr id="82" name="Line 45"/>
          <p:cNvSpPr>
            <a:spLocks noChangeShapeType="1"/>
          </p:cNvSpPr>
          <p:nvPr/>
        </p:nvSpPr>
        <p:spPr bwMode="auto">
          <a:xfrm>
            <a:off x="4967288"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3" name="Line 46"/>
          <p:cNvSpPr>
            <a:spLocks noChangeShapeType="1"/>
          </p:cNvSpPr>
          <p:nvPr/>
        </p:nvSpPr>
        <p:spPr bwMode="auto">
          <a:xfrm>
            <a:off x="5661025"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4" name="Text Box 47"/>
          <p:cNvSpPr txBox="1">
            <a:spLocks noChangeArrowheads="1"/>
          </p:cNvSpPr>
          <p:nvPr/>
        </p:nvSpPr>
        <p:spPr bwMode="auto">
          <a:xfrm>
            <a:off x="6778627" y="2530475"/>
            <a:ext cx="95410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首部行</a:t>
            </a:r>
          </a:p>
        </p:txBody>
      </p:sp>
      <p:sp>
        <p:nvSpPr>
          <p:cNvPr id="85" name="Line 48"/>
          <p:cNvSpPr>
            <a:spLocks noChangeShapeType="1"/>
          </p:cNvSpPr>
          <p:nvPr/>
        </p:nvSpPr>
        <p:spPr bwMode="auto">
          <a:xfrm>
            <a:off x="5105400"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6" name="Text Box 49"/>
          <p:cNvSpPr txBox="1">
            <a:spLocks noChangeArrowheads="1"/>
          </p:cNvSpPr>
          <p:nvPr/>
        </p:nvSpPr>
        <p:spPr bwMode="auto">
          <a:xfrm>
            <a:off x="4894263" y="2116138"/>
            <a:ext cx="211137" cy="400110"/>
          </a:xfrm>
          <a:prstGeom prst="rect">
            <a:avLst/>
          </a:prstGeom>
          <a:noFill/>
          <a:ln w="9525">
            <a:noFill/>
            <a:miter lim="800000"/>
            <a:headEnd/>
            <a:tailEnd/>
          </a:ln>
          <a:effectLst/>
        </p:spPr>
        <p:txBody>
          <a:bodyPr wrap="square">
            <a:spAutoFit/>
          </a:bodyPr>
          <a:lstStyle/>
          <a:p>
            <a:r>
              <a:rPr kumimoji="1" lang="en-US" altLang="zh-CN" sz="2000" b="1">
                <a:latin typeface="+mn-lt"/>
                <a:ea typeface="+mn-ea"/>
              </a:rPr>
              <a:t>:</a:t>
            </a:r>
          </a:p>
        </p:txBody>
      </p:sp>
      <p:sp>
        <p:nvSpPr>
          <p:cNvPr id="87" name="Text Box 50"/>
          <p:cNvSpPr txBox="1">
            <a:spLocks noChangeArrowheads="1"/>
          </p:cNvSpPr>
          <p:nvPr/>
        </p:nvSpPr>
        <p:spPr bwMode="auto">
          <a:xfrm>
            <a:off x="5227638" y="2122489"/>
            <a:ext cx="441146"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值</a:t>
            </a:r>
          </a:p>
        </p:txBody>
      </p:sp>
      <p:sp>
        <p:nvSpPr>
          <p:cNvPr id="88" name="Text Box 52"/>
          <p:cNvSpPr txBox="1">
            <a:spLocks noChangeArrowheads="1"/>
          </p:cNvSpPr>
          <p:nvPr/>
        </p:nvSpPr>
        <p:spPr bwMode="auto">
          <a:xfrm>
            <a:off x="3414714" y="2922589"/>
            <a:ext cx="146706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首部字段名</a:t>
            </a:r>
          </a:p>
        </p:txBody>
      </p:sp>
      <p:sp>
        <p:nvSpPr>
          <p:cNvPr id="89" name="Text Box 53"/>
          <p:cNvSpPr txBox="1">
            <a:spLocks noChangeArrowheads="1"/>
          </p:cNvSpPr>
          <p:nvPr/>
        </p:nvSpPr>
        <p:spPr bwMode="auto">
          <a:xfrm>
            <a:off x="5251450" y="2935289"/>
            <a:ext cx="441146"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值</a:t>
            </a:r>
          </a:p>
        </p:txBody>
      </p:sp>
      <p:sp>
        <p:nvSpPr>
          <p:cNvPr id="90" name="Text Box 54"/>
          <p:cNvSpPr txBox="1">
            <a:spLocks noChangeArrowheads="1"/>
          </p:cNvSpPr>
          <p:nvPr/>
        </p:nvSpPr>
        <p:spPr bwMode="auto">
          <a:xfrm>
            <a:off x="4856163" y="3554413"/>
            <a:ext cx="269626" cy="400110"/>
          </a:xfrm>
          <a:prstGeom prst="rect">
            <a:avLst/>
          </a:prstGeom>
          <a:noFill/>
          <a:ln w="9525">
            <a:noFill/>
            <a:miter lim="800000"/>
            <a:headEnd/>
            <a:tailEnd/>
          </a:ln>
          <a:effectLst/>
        </p:spPr>
        <p:txBody>
          <a:bodyPr wrap="none">
            <a:spAutoFit/>
          </a:bodyPr>
          <a:lstStyle/>
          <a:p>
            <a:r>
              <a:rPr kumimoji="1" lang="en-US" altLang="zh-CN" sz="2000" b="1">
                <a:latin typeface="+mn-lt"/>
                <a:ea typeface="+mn-ea"/>
              </a:rPr>
              <a:t>:</a:t>
            </a:r>
          </a:p>
        </p:txBody>
      </p:sp>
      <p:sp>
        <p:nvSpPr>
          <p:cNvPr id="91" name="Text Box 55"/>
          <p:cNvSpPr txBox="1">
            <a:spLocks noChangeArrowheads="1"/>
          </p:cNvSpPr>
          <p:nvPr/>
        </p:nvSpPr>
        <p:spPr bwMode="auto">
          <a:xfrm rot="-5400000">
            <a:off x="4160928" y="2558227"/>
            <a:ext cx="441146" cy="400110"/>
          </a:xfrm>
          <a:prstGeom prst="rect">
            <a:avLst/>
          </a:prstGeom>
          <a:noFill/>
          <a:ln w="9525">
            <a:noFill/>
            <a:miter lim="800000"/>
            <a:headEnd/>
            <a:tailEnd/>
          </a:ln>
          <a:effectLst/>
        </p:spPr>
        <p:txBody>
          <a:bodyPr wrap="none">
            <a:spAutoFit/>
          </a:bodyPr>
          <a:lstStyle/>
          <a:p>
            <a:r>
              <a:rPr kumimoji="1" lang="en-US" altLang="zh-CN" sz="2000" b="1">
                <a:latin typeface="+mn-lt"/>
                <a:ea typeface="+mn-ea"/>
              </a:rPr>
              <a:t>…</a:t>
            </a:r>
          </a:p>
        </p:txBody>
      </p:sp>
      <p:sp>
        <p:nvSpPr>
          <p:cNvPr id="92" name="AutoShape 56"/>
          <p:cNvSpPr>
            <a:spLocks/>
          </p:cNvSpPr>
          <p:nvPr/>
        </p:nvSpPr>
        <p:spPr bwMode="auto">
          <a:xfrm>
            <a:off x="6618288" y="2171702"/>
            <a:ext cx="222250" cy="1171575"/>
          </a:xfrm>
          <a:prstGeom prst="rightBrace">
            <a:avLst>
              <a:gd name="adj1" fmla="val 43929"/>
              <a:gd name="adj2" fmla="val 50000"/>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93" name="Rectangle 57"/>
          <p:cNvSpPr>
            <a:spLocks noChangeArrowheads="1"/>
          </p:cNvSpPr>
          <p:nvPr/>
        </p:nvSpPr>
        <p:spPr bwMode="auto">
          <a:xfrm>
            <a:off x="3411538" y="3749677"/>
            <a:ext cx="4997450" cy="917575"/>
          </a:xfrm>
          <a:prstGeom prst="rect">
            <a:avLst/>
          </a:prstGeom>
          <a:solidFill>
            <a:srgbClr val="FFC00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94" name="Text Box 58"/>
          <p:cNvSpPr txBox="1">
            <a:spLocks noChangeArrowheads="1"/>
          </p:cNvSpPr>
          <p:nvPr/>
        </p:nvSpPr>
        <p:spPr bwMode="auto">
          <a:xfrm>
            <a:off x="4997689" y="3843338"/>
            <a:ext cx="1723550" cy="707886"/>
          </a:xfrm>
          <a:prstGeom prst="rect">
            <a:avLst/>
          </a:prstGeom>
          <a:noFill/>
          <a:ln w="9525">
            <a:noFill/>
            <a:miter lim="800000"/>
            <a:headEnd/>
            <a:tailEnd/>
          </a:ln>
          <a:effectLst/>
        </p:spPr>
        <p:txBody>
          <a:bodyPr wrap="none">
            <a:spAutoFit/>
          </a:bodyPr>
          <a:lstStyle/>
          <a:p>
            <a:pPr algn="ctr"/>
            <a:r>
              <a:rPr kumimoji="1" lang="zh-CN" altLang="en-US" sz="2000">
                <a:latin typeface="+mn-lt"/>
                <a:ea typeface="+mn-ea"/>
              </a:rPr>
              <a:t>实体主体</a:t>
            </a:r>
          </a:p>
          <a:p>
            <a:pPr algn="ctr"/>
            <a:r>
              <a:rPr kumimoji="1" lang="zh-CN" altLang="en-US" sz="2000">
                <a:latin typeface="+mn-lt"/>
                <a:ea typeface="+mn-ea"/>
              </a:rPr>
              <a:t>（通常不用）</a:t>
            </a:r>
          </a:p>
        </p:txBody>
      </p:sp>
      <p:sp>
        <p:nvSpPr>
          <p:cNvPr id="95" name="Text Box 59"/>
          <p:cNvSpPr txBox="1">
            <a:spLocks noChangeArrowheads="1"/>
          </p:cNvSpPr>
          <p:nvPr/>
        </p:nvSpPr>
        <p:spPr bwMode="auto">
          <a:xfrm>
            <a:off x="8177215" y="1701801"/>
            <a:ext cx="95410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请求行</a:t>
            </a:r>
          </a:p>
        </p:txBody>
      </p:sp>
      <p:sp>
        <p:nvSpPr>
          <p:cNvPr id="96" name="Line 60"/>
          <p:cNvSpPr>
            <a:spLocks noChangeShapeType="1"/>
          </p:cNvSpPr>
          <p:nvPr/>
        </p:nvSpPr>
        <p:spPr bwMode="auto">
          <a:xfrm>
            <a:off x="3411538" y="2527300"/>
            <a:ext cx="0" cy="407988"/>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97" name="Line 61"/>
          <p:cNvSpPr>
            <a:spLocks noChangeShapeType="1"/>
          </p:cNvSpPr>
          <p:nvPr/>
        </p:nvSpPr>
        <p:spPr bwMode="auto">
          <a:xfrm>
            <a:off x="3411538" y="3343275"/>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98" name="Line 62"/>
          <p:cNvSpPr>
            <a:spLocks noChangeShapeType="1"/>
          </p:cNvSpPr>
          <p:nvPr/>
        </p:nvSpPr>
        <p:spPr bwMode="auto">
          <a:xfrm>
            <a:off x="4327525" y="3343275"/>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99" name="Line 63"/>
          <p:cNvSpPr>
            <a:spLocks noChangeShapeType="1"/>
          </p:cNvSpPr>
          <p:nvPr/>
        </p:nvSpPr>
        <p:spPr bwMode="auto">
          <a:xfrm>
            <a:off x="6548438" y="2527300"/>
            <a:ext cx="0" cy="407988"/>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0" name="Text Box 64"/>
          <p:cNvSpPr txBox="1">
            <a:spLocks noChangeArrowheads="1"/>
          </p:cNvSpPr>
          <p:nvPr/>
        </p:nvSpPr>
        <p:spPr bwMode="auto">
          <a:xfrm>
            <a:off x="4976815" y="1052513"/>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空格</a:t>
            </a:r>
          </a:p>
        </p:txBody>
      </p:sp>
      <p:sp>
        <p:nvSpPr>
          <p:cNvPr id="101" name="Text Box 65"/>
          <p:cNvSpPr txBox="1">
            <a:spLocks noChangeArrowheads="1"/>
          </p:cNvSpPr>
          <p:nvPr/>
        </p:nvSpPr>
        <p:spPr bwMode="auto">
          <a:xfrm>
            <a:off x="6913563" y="1052513"/>
            <a:ext cx="1210588"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回车换行</a:t>
            </a:r>
          </a:p>
        </p:txBody>
      </p:sp>
      <p:sp>
        <p:nvSpPr>
          <p:cNvPr id="102" name="Line 66"/>
          <p:cNvSpPr>
            <a:spLocks noChangeShapeType="1"/>
          </p:cNvSpPr>
          <p:nvPr/>
        </p:nvSpPr>
        <p:spPr bwMode="auto">
          <a:xfrm>
            <a:off x="5586415" y="1406525"/>
            <a:ext cx="407987"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3" name="Line 67"/>
          <p:cNvSpPr>
            <a:spLocks noChangeShapeType="1"/>
          </p:cNvSpPr>
          <p:nvPr/>
        </p:nvSpPr>
        <p:spPr bwMode="auto">
          <a:xfrm flipH="1">
            <a:off x="4660900" y="1406525"/>
            <a:ext cx="444500"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4" name="Line 68"/>
          <p:cNvSpPr>
            <a:spLocks noChangeShapeType="1"/>
          </p:cNvSpPr>
          <p:nvPr/>
        </p:nvSpPr>
        <p:spPr bwMode="auto">
          <a:xfrm>
            <a:off x="7510463" y="1406525"/>
            <a:ext cx="222250"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5" name="Line 69"/>
          <p:cNvSpPr>
            <a:spLocks noChangeShapeType="1"/>
          </p:cNvSpPr>
          <p:nvPr/>
        </p:nvSpPr>
        <p:spPr bwMode="auto">
          <a:xfrm>
            <a:off x="5216525"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6" name="Line 70"/>
          <p:cNvSpPr>
            <a:spLocks noChangeShapeType="1"/>
          </p:cNvSpPr>
          <p:nvPr/>
        </p:nvSpPr>
        <p:spPr bwMode="auto">
          <a:xfrm>
            <a:off x="5216525"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7" name="Text Box 71"/>
          <p:cNvSpPr txBox="1">
            <a:spLocks noChangeArrowheads="1"/>
          </p:cNvSpPr>
          <p:nvPr/>
        </p:nvSpPr>
        <p:spPr bwMode="auto">
          <a:xfrm>
            <a:off x="4894263" y="2936875"/>
            <a:ext cx="211136" cy="400110"/>
          </a:xfrm>
          <a:prstGeom prst="rect">
            <a:avLst/>
          </a:prstGeom>
          <a:noFill/>
          <a:ln w="9525">
            <a:noFill/>
            <a:miter lim="800000"/>
            <a:headEnd/>
            <a:tailEnd/>
          </a:ln>
          <a:effectLst/>
        </p:spPr>
        <p:txBody>
          <a:bodyPr wrap="square">
            <a:spAutoFit/>
          </a:bodyPr>
          <a:lstStyle/>
          <a:p>
            <a:r>
              <a:rPr kumimoji="1" lang="en-US" altLang="zh-CN" sz="2000" b="1">
                <a:latin typeface="+mn-lt"/>
                <a:ea typeface="+mn-ea"/>
              </a:rPr>
              <a:t>:</a:t>
            </a:r>
          </a:p>
        </p:txBody>
      </p:sp>
      <p:sp>
        <p:nvSpPr>
          <p:cNvPr id="108" name="Text Box 72"/>
          <p:cNvSpPr txBox="1">
            <a:spLocks noChangeArrowheads="1"/>
          </p:cNvSpPr>
          <p:nvPr/>
        </p:nvSpPr>
        <p:spPr bwMode="auto">
          <a:xfrm>
            <a:off x="7256465" y="1701801"/>
            <a:ext cx="856325"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CRLF</a:t>
            </a:r>
          </a:p>
        </p:txBody>
      </p:sp>
      <p:sp>
        <p:nvSpPr>
          <p:cNvPr id="109" name="Text Box 73"/>
          <p:cNvSpPr txBox="1">
            <a:spLocks noChangeArrowheads="1"/>
          </p:cNvSpPr>
          <p:nvPr/>
        </p:nvSpPr>
        <p:spPr bwMode="auto">
          <a:xfrm>
            <a:off x="5679282" y="2936875"/>
            <a:ext cx="849312" cy="400110"/>
          </a:xfrm>
          <a:prstGeom prst="rect">
            <a:avLst/>
          </a:prstGeom>
          <a:noFill/>
          <a:ln w="9525">
            <a:noFill/>
            <a:miter lim="800000"/>
            <a:headEnd/>
            <a:tailEnd/>
          </a:ln>
          <a:effectLst/>
        </p:spPr>
        <p:txBody>
          <a:bodyPr>
            <a:spAutoFit/>
          </a:bodyPr>
          <a:lstStyle/>
          <a:p>
            <a:r>
              <a:rPr kumimoji="1" lang="en-US" altLang="zh-CN" sz="2000" dirty="0">
                <a:latin typeface="+mn-lt"/>
                <a:ea typeface="+mn-ea"/>
              </a:rPr>
              <a:t>CRLF</a:t>
            </a:r>
          </a:p>
        </p:txBody>
      </p:sp>
      <p:sp>
        <p:nvSpPr>
          <p:cNvPr id="110" name="Text Box 74"/>
          <p:cNvSpPr txBox="1">
            <a:spLocks noChangeArrowheads="1"/>
          </p:cNvSpPr>
          <p:nvPr/>
        </p:nvSpPr>
        <p:spPr bwMode="auto">
          <a:xfrm>
            <a:off x="5672694" y="2144852"/>
            <a:ext cx="856325" cy="400110"/>
          </a:xfrm>
          <a:prstGeom prst="rect">
            <a:avLst/>
          </a:prstGeom>
          <a:noFill/>
          <a:ln w="9525">
            <a:noFill/>
            <a:miter lim="800000"/>
            <a:headEnd/>
            <a:tailEnd/>
          </a:ln>
          <a:effectLst/>
        </p:spPr>
        <p:txBody>
          <a:bodyPr wrap="none">
            <a:spAutoFit/>
          </a:bodyPr>
          <a:lstStyle/>
          <a:p>
            <a:r>
              <a:rPr kumimoji="1" lang="en-US" altLang="zh-CN" sz="2000" dirty="0">
                <a:latin typeface="+mn-lt"/>
                <a:ea typeface="+mn-ea"/>
              </a:rPr>
              <a:t>CRLF</a:t>
            </a:r>
          </a:p>
        </p:txBody>
      </p:sp>
      <p:sp>
        <p:nvSpPr>
          <p:cNvPr id="111" name="Text Box 75"/>
          <p:cNvSpPr txBox="1">
            <a:spLocks noChangeArrowheads="1"/>
          </p:cNvSpPr>
          <p:nvPr/>
        </p:nvSpPr>
        <p:spPr bwMode="auto">
          <a:xfrm>
            <a:off x="3414715" y="3335338"/>
            <a:ext cx="856325"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CRLF</a:t>
            </a:r>
          </a:p>
        </p:txBody>
      </p:sp>
      <p:sp>
        <p:nvSpPr>
          <p:cNvPr id="655365" name="Rectangle 5"/>
          <p:cNvSpPr>
            <a:spLocks noGrp="1" noChangeArrowheads="1"/>
          </p:cNvSpPr>
          <p:nvPr>
            <p:ph type="title"/>
          </p:nvPr>
        </p:nvSpPr>
        <p:spPr/>
        <p:txBody>
          <a:bodyPr/>
          <a:lstStyle/>
          <a:p>
            <a:r>
              <a:rPr lang="en-US" altLang="zh-CN" dirty="0"/>
              <a:t>HTTP </a:t>
            </a:r>
            <a:r>
              <a:rPr lang="zh-CN" altLang="en-US" dirty="0"/>
              <a:t>的报文结构（请求报文） </a:t>
            </a:r>
          </a:p>
        </p:txBody>
      </p:sp>
      <p:sp>
        <p:nvSpPr>
          <p:cNvPr id="58" name="页脚占位符 57"/>
          <p:cNvSpPr>
            <a:spLocks noGrp="1"/>
          </p:cNvSpPr>
          <p:nvPr>
            <p:ph type="ftr" sz="quarter" idx="11"/>
          </p:nvPr>
        </p:nvSpPr>
        <p:spPr/>
        <p:txBody>
          <a:bodyPr/>
          <a:lstStyle/>
          <a:p>
            <a:r>
              <a:rPr lang="zh-CN" altLang="en-US" smtClean="0"/>
              <a:t>课件制作人：谢钧  谢希仁</a:t>
            </a:r>
            <a:endParaRPr lang="zh-CN" altLang="en-US"/>
          </a:p>
        </p:txBody>
      </p:sp>
      <p:sp>
        <p:nvSpPr>
          <p:cNvPr id="655416" name="Text Box 56"/>
          <p:cNvSpPr txBox="1">
            <a:spLocks noChangeArrowheads="1"/>
          </p:cNvSpPr>
          <p:nvPr/>
        </p:nvSpPr>
        <p:spPr bwMode="auto">
          <a:xfrm>
            <a:off x="3146427" y="5289966"/>
            <a:ext cx="5400675" cy="461665"/>
          </a:xfrm>
          <a:prstGeom prst="rect">
            <a:avLst/>
          </a:prstGeom>
          <a:noFill/>
          <a:ln w="9525">
            <a:noFill/>
            <a:miter lim="800000"/>
            <a:headEnd/>
            <a:tailEnd/>
          </a:ln>
          <a:effectLst/>
        </p:spPr>
        <p:txBody>
          <a:bodyPr>
            <a:spAutoFit/>
          </a:bodyPr>
          <a:lstStyle/>
          <a:p>
            <a:r>
              <a:rPr lang="en-US" altLang="zh-CN" sz="2400" dirty="0">
                <a:solidFill>
                  <a:schemeClr val="tx1">
                    <a:lumMod val="65000"/>
                    <a:lumOff val="35000"/>
                  </a:schemeClr>
                </a:solidFill>
                <a:latin typeface="Arial"/>
                <a:ea typeface="黑体" pitchFamily="2" charset="-122"/>
              </a:rPr>
              <a:t>“</a:t>
            </a:r>
            <a:r>
              <a:rPr lang="en-US" altLang="zh-CN" sz="2400" dirty="0">
                <a:solidFill>
                  <a:schemeClr val="tx1">
                    <a:lumMod val="65000"/>
                    <a:lumOff val="35000"/>
                  </a:schemeClr>
                </a:solidFill>
                <a:latin typeface="Arial" charset="0"/>
                <a:ea typeface="黑体" pitchFamily="2" charset="-122"/>
              </a:rPr>
              <a:t>URL</a:t>
            </a:r>
            <a:r>
              <a:rPr lang="en-US" altLang="zh-CN" sz="2400" dirty="0">
                <a:solidFill>
                  <a:schemeClr val="tx1">
                    <a:lumMod val="65000"/>
                    <a:lumOff val="35000"/>
                  </a:schemeClr>
                </a:solidFill>
                <a:latin typeface="Arial"/>
                <a:ea typeface="黑体" pitchFamily="2" charset="-122"/>
              </a:rPr>
              <a:t>”</a:t>
            </a:r>
            <a:r>
              <a:rPr lang="zh-CN" altLang="en-US" sz="2400" dirty="0">
                <a:solidFill>
                  <a:schemeClr val="tx1">
                    <a:lumMod val="65000"/>
                    <a:lumOff val="35000"/>
                  </a:schemeClr>
                </a:solidFill>
                <a:latin typeface="黑体" pitchFamily="2" charset="-122"/>
                <a:ea typeface="黑体" pitchFamily="2" charset="-122"/>
              </a:rPr>
              <a:t>是所请求的资源的</a:t>
            </a:r>
            <a:r>
              <a:rPr lang="zh-CN" altLang="en-US" sz="2400" dirty="0">
                <a:solidFill>
                  <a:schemeClr val="tx1">
                    <a:lumMod val="65000"/>
                    <a:lumOff val="35000"/>
                  </a:schemeClr>
                </a:solidFill>
                <a:latin typeface="Arial" charset="0"/>
                <a:ea typeface="黑体" pitchFamily="2" charset="-122"/>
              </a:rPr>
              <a:t> </a:t>
            </a:r>
            <a:r>
              <a:rPr lang="en-US" altLang="zh-CN" sz="2400" dirty="0">
                <a:solidFill>
                  <a:schemeClr val="tx1">
                    <a:lumMod val="65000"/>
                    <a:lumOff val="35000"/>
                  </a:schemeClr>
                </a:solidFill>
                <a:latin typeface="Arial" charset="0"/>
                <a:ea typeface="黑体" pitchFamily="2" charset="-122"/>
              </a:rPr>
              <a:t>URL</a:t>
            </a:r>
            <a:r>
              <a:rPr lang="zh-CN" altLang="en-US" sz="2400" dirty="0">
                <a:solidFill>
                  <a:schemeClr val="tx1">
                    <a:lumMod val="65000"/>
                    <a:lumOff val="35000"/>
                  </a:schemeClr>
                </a:solidFill>
                <a:latin typeface="Arial" charset="0"/>
                <a:ea typeface="黑体" pitchFamily="2" charset="-122"/>
              </a:rPr>
              <a:t>。</a:t>
            </a:r>
          </a:p>
        </p:txBody>
      </p:sp>
      <p:sp>
        <p:nvSpPr>
          <p:cNvPr id="655417" name="Rectangle 57"/>
          <p:cNvSpPr>
            <a:spLocks noChangeArrowheads="1"/>
          </p:cNvSpPr>
          <p:nvPr/>
        </p:nvSpPr>
        <p:spPr bwMode="auto">
          <a:xfrm>
            <a:off x="4659313" y="1628777"/>
            <a:ext cx="1439862" cy="576263"/>
          </a:xfrm>
          <a:prstGeom prst="rect">
            <a:avLst/>
          </a:prstGeom>
          <a:noFill/>
          <a:ln w="57150">
            <a:solidFill>
              <a:schemeClr val="hlink"/>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54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54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7" grpId="0" animBg="1"/>
      <p:bldP spid="65541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1"/>
          <p:cNvSpPr>
            <a:spLocks noChangeArrowheads="1"/>
          </p:cNvSpPr>
          <p:nvPr/>
        </p:nvSpPr>
        <p:spPr bwMode="auto">
          <a:xfrm>
            <a:off x="3411538" y="2935290"/>
            <a:ext cx="3136900" cy="407987"/>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0" name="Rectangle 43"/>
          <p:cNvSpPr>
            <a:spLocks noChangeArrowheads="1"/>
          </p:cNvSpPr>
          <p:nvPr/>
        </p:nvSpPr>
        <p:spPr bwMode="auto">
          <a:xfrm>
            <a:off x="3411538" y="2127250"/>
            <a:ext cx="3136900" cy="400052"/>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1" name="Rectangle 34"/>
          <p:cNvSpPr>
            <a:spLocks noChangeArrowheads="1"/>
          </p:cNvSpPr>
          <p:nvPr/>
        </p:nvSpPr>
        <p:spPr bwMode="auto">
          <a:xfrm>
            <a:off x="3411540" y="1712913"/>
            <a:ext cx="4802187" cy="406400"/>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2" name="Rectangle 23"/>
          <p:cNvSpPr>
            <a:spLocks noChangeArrowheads="1"/>
          </p:cNvSpPr>
          <p:nvPr/>
        </p:nvSpPr>
        <p:spPr bwMode="auto">
          <a:xfrm>
            <a:off x="5661026" y="2944815"/>
            <a:ext cx="887413" cy="388937"/>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3" name="Rectangle 24"/>
          <p:cNvSpPr>
            <a:spLocks noChangeArrowheads="1"/>
          </p:cNvSpPr>
          <p:nvPr/>
        </p:nvSpPr>
        <p:spPr bwMode="auto">
          <a:xfrm>
            <a:off x="3417890" y="3362325"/>
            <a:ext cx="909637" cy="387350"/>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4" name="Rectangle 25"/>
          <p:cNvSpPr>
            <a:spLocks noChangeArrowheads="1"/>
          </p:cNvSpPr>
          <p:nvPr/>
        </p:nvSpPr>
        <p:spPr bwMode="auto">
          <a:xfrm>
            <a:off x="5673027" y="2134771"/>
            <a:ext cx="870416" cy="379889"/>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5" name="Rectangle 26"/>
          <p:cNvSpPr>
            <a:spLocks noChangeArrowheads="1"/>
          </p:cNvSpPr>
          <p:nvPr/>
        </p:nvSpPr>
        <p:spPr bwMode="auto">
          <a:xfrm>
            <a:off x="5105400" y="2944813"/>
            <a:ext cx="120650" cy="398462"/>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6" name="Rectangle 27"/>
          <p:cNvSpPr>
            <a:spLocks noChangeArrowheads="1"/>
          </p:cNvSpPr>
          <p:nvPr/>
        </p:nvSpPr>
        <p:spPr bwMode="auto">
          <a:xfrm>
            <a:off x="5105402" y="2128838"/>
            <a:ext cx="111125" cy="398462"/>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7" name="Line 28"/>
          <p:cNvSpPr>
            <a:spLocks noChangeShapeType="1"/>
          </p:cNvSpPr>
          <p:nvPr/>
        </p:nvSpPr>
        <p:spPr bwMode="auto">
          <a:xfrm>
            <a:off x="4967288"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68" name="Line 29"/>
          <p:cNvSpPr>
            <a:spLocks noChangeShapeType="1"/>
          </p:cNvSpPr>
          <p:nvPr/>
        </p:nvSpPr>
        <p:spPr bwMode="auto">
          <a:xfrm>
            <a:off x="5661025"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69" name="Line 30"/>
          <p:cNvSpPr>
            <a:spLocks noChangeShapeType="1"/>
          </p:cNvSpPr>
          <p:nvPr/>
        </p:nvSpPr>
        <p:spPr bwMode="auto">
          <a:xfrm>
            <a:off x="5105400"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0" name="Rectangle 31"/>
          <p:cNvSpPr>
            <a:spLocks noChangeArrowheads="1"/>
          </p:cNvSpPr>
          <p:nvPr/>
        </p:nvSpPr>
        <p:spPr bwMode="auto">
          <a:xfrm>
            <a:off x="7297740" y="1722440"/>
            <a:ext cx="915987"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1" name="Rectangle 32"/>
          <p:cNvSpPr>
            <a:spLocks noChangeArrowheads="1"/>
          </p:cNvSpPr>
          <p:nvPr/>
        </p:nvSpPr>
        <p:spPr bwMode="auto">
          <a:xfrm>
            <a:off x="5965827" y="1722440"/>
            <a:ext cx="111125"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2" name="Rectangle 33"/>
          <p:cNvSpPr>
            <a:spLocks noChangeArrowheads="1"/>
          </p:cNvSpPr>
          <p:nvPr/>
        </p:nvSpPr>
        <p:spPr bwMode="auto">
          <a:xfrm>
            <a:off x="4633915" y="1722440"/>
            <a:ext cx="111125"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3" name="Text Box 35"/>
          <p:cNvSpPr txBox="1">
            <a:spLocks noChangeArrowheads="1"/>
          </p:cNvSpPr>
          <p:nvPr/>
        </p:nvSpPr>
        <p:spPr bwMode="auto">
          <a:xfrm>
            <a:off x="3582990" y="1701801"/>
            <a:ext cx="923651"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方   法</a:t>
            </a:r>
          </a:p>
        </p:txBody>
      </p:sp>
      <p:sp>
        <p:nvSpPr>
          <p:cNvPr id="74" name="Line 36"/>
          <p:cNvSpPr>
            <a:spLocks noChangeShapeType="1"/>
          </p:cNvSpPr>
          <p:nvPr/>
        </p:nvSpPr>
        <p:spPr bwMode="auto">
          <a:xfrm>
            <a:off x="4633913"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5" name="Line 37"/>
          <p:cNvSpPr>
            <a:spLocks noChangeShapeType="1"/>
          </p:cNvSpPr>
          <p:nvPr/>
        </p:nvSpPr>
        <p:spPr bwMode="auto">
          <a:xfrm>
            <a:off x="4745038"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6" name="Line 38"/>
          <p:cNvSpPr>
            <a:spLocks noChangeShapeType="1"/>
          </p:cNvSpPr>
          <p:nvPr/>
        </p:nvSpPr>
        <p:spPr bwMode="auto">
          <a:xfrm>
            <a:off x="5965825"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7" name="Line 39"/>
          <p:cNvSpPr>
            <a:spLocks noChangeShapeType="1"/>
          </p:cNvSpPr>
          <p:nvPr/>
        </p:nvSpPr>
        <p:spPr bwMode="auto">
          <a:xfrm>
            <a:off x="6076950"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8" name="Line 40"/>
          <p:cNvSpPr>
            <a:spLocks noChangeShapeType="1"/>
          </p:cNvSpPr>
          <p:nvPr/>
        </p:nvSpPr>
        <p:spPr bwMode="auto">
          <a:xfrm>
            <a:off x="7297738"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9" name="Text Box 41"/>
          <p:cNvSpPr txBox="1">
            <a:spLocks noChangeArrowheads="1"/>
          </p:cNvSpPr>
          <p:nvPr/>
        </p:nvSpPr>
        <p:spPr bwMode="auto">
          <a:xfrm>
            <a:off x="4957764" y="1701801"/>
            <a:ext cx="699230"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URL</a:t>
            </a:r>
          </a:p>
        </p:txBody>
      </p:sp>
      <p:sp>
        <p:nvSpPr>
          <p:cNvPr id="80" name="Text Box 42"/>
          <p:cNvSpPr txBox="1">
            <a:spLocks noChangeArrowheads="1"/>
          </p:cNvSpPr>
          <p:nvPr/>
        </p:nvSpPr>
        <p:spPr bwMode="auto">
          <a:xfrm>
            <a:off x="6203952" y="1701801"/>
            <a:ext cx="923651"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版   本</a:t>
            </a:r>
          </a:p>
        </p:txBody>
      </p:sp>
      <p:sp>
        <p:nvSpPr>
          <p:cNvPr id="81" name="Text Box 44"/>
          <p:cNvSpPr txBox="1">
            <a:spLocks noChangeArrowheads="1"/>
          </p:cNvSpPr>
          <p:nvPr/>
        </p:nvSpPr>
        <p:spPr bwMode="auto">
          <a:xfrm>
            <a:off x="3419476" y="2114551"/>
            <a:ext cx="146706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首部字段名</a:t>
            </a:r>
          </a:p>
        </p:txBody>
      </p:sp>
      <p:sp>
        <p:nvSpPr>
          <p:cNvPr id="82" name="Line 45"/>
          <p:cNvSpPr>
            <a:spLocks noChangeShapeType="1"/>
          </p:cNvSpPr>
          <p:nvPr/>
        </p:nvSpPr>
        <p:spPr bwMode="auto">
          <a:xfrm>
            <a:off x="4967288"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3" name="Line 46"/>
          <p:cNvSpPr>
            <a:spLocks noChangeShapeType="1"/>
          </p:cNvSpPr>
          <p:nvPr/>
        </p:nvSpPr>
        <p:spPr bwMode="auto">
          <a:xfrm>
            <a:off x="5661025"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4" name="Text Box 47"/>
          <p:cNvSpPr txBox="1">
            <a:spLocks noChangeArrowheads="1"/>
          </p:cNvSpPr>
          <p:nvPr/>
        </p:nvSpPr>
        <p:spPr bwMode="auto">
          <a:xfrm>
            <a:off x="6778627" y="2530475"/>
            <a:ext cx="95410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首部行</a:t>
            </a:r>
          </a:p>
        </p:txBody>
      </p:sp>
      <p:sp>
        <p:nvSpPr>
          <p:cNvPr id="85" name="Line 48"/>
          <p:cNvSpPr>
            <a:spLocks noChangeShapeType="1"/>
          </p:cNvSpPr>
          <p:nvPr/>
        </p:nvSpPr>
        <p:spPr bwMode="auto">
          <a:xfrm>
            <a:off x="5105400"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6" name="Text Box 49"/>
          <p:cNvSpPr txBox="1">
            <a:spLocks noChangeArrowheads="1"/>
          </p:cNvSpPr>
          <p:nvPr/>
        </p:nvSpPr>
        <p:spPr bwMode="auto">
          <a:xfrm>
            <a:off x="4894263" y="2116138"/>
            <a:ext cx="211137" cy="400110"/>
          </a:xfrm>
          <a:prstGeom prst="rect">
            <a:avLst/>
          </a:prstGeom>
          <a:noFill/>
          <a:ln w="9525">
            <a:noFill/>
            <a:miter lim="800000"/>
            <a:headEnd/>
            <a:tailEnd/>
          </a:ln>
          <a:effectLst/>
        </p:spPr>
        <p:txBody>
          <a:bodyPr wrap="square">
            <a:spAutoFit/>
          </a:bodyPr>
          <a:lstStyle/>
          <a:p>
            <a:r>
              <a:rPr kumimoji="1" lang="en-US" altLang="zh-CN" sz="2000" b="1">
                <a:latin typeface="+mn-lt"/>
                <a:ea typeface="+mn-ea"/>
              </a:rPr>
              <a:t>:</a:t>
            </a:r>
          </a:p>
        </p:txBody>
      </p:sp>
      <p:sp>
        <p:nvSpPr>
          <p:cNvPr id="87" name="Text Box 50"/>
          <p:cNvSpPr txBox="1">
            <a:spLocks noChangeArrowheads="1"/>
          </p:cNvSpPr>
          <p:nvPr/>
        </p:nvSpPr>
        <p:spPr bwMode="auto">
          <a:xfrm>
            <a:off x="5227638" y="2122489"/>
            <a:ext cx="441146"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值</a:t>
            </a:r>
          </a:p>
        </p:txBody>
      </p:sp>
      <p:sp>
        <p:nvSpPr>
          <p:cNvPr id="88" name="Text Box 52"/>
          <p:cNvSpPr txBox="1">
            <a:spLocks noChangeArrowheads="1"/>
          </p:cNvSpPr>
          <p:nvPr/>
        </p:nvSpPr>
        <p:spPr bwMode="auto">
          <a:xfrm>
            <a:off x="3414714" y="2922589"/>
            <a:ext cx="146706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首部字段名</a:t>
            </a:r>
          </a:p>
        </p:txBody>
      </p:sp>
      <p:sp>
        <p:nvSpPr>
          <p:cNvPr id="89" name="Text Box 53"/>
          <p:cNvSpPr txBox="1">
            <a:spLocks noChangeArrowheads="1"/>
          </p:cNvSpPr>
          <p:nvPr/>
        </p:nvSpPr>
        <p:spPr bwMode="auto">
          <a:xfrm>
            <a:off x="5251450" y="2935289"/>
            <a:ext cx="441146"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值</a:t>
            </a:r>
          </a:p>
        </p:txBody>
      </p:sp>
      <p:sp>
        <p:nvSpPr>
          <p:cNvPr id="90" name="Text Box 54"/>
          <p:cNvSpPr txBox="1">
            <a:spLocks noChangeArrowheads="1"/>
          </p:cNvSpPr>
          <p:nvPr/>
        </p:nvSpPr>
        <p:spPr bwMode="auto">
          <a:xfrm>
            <a:off x="4856163" y="3554413"/>
            <a:ext cx="269626" cy="400110"/>
          </a:xfrm>
          <a:prstGeom prst="rect">
            <a:avLst/>
          </a:prstGeom>
          <a:noFill/>
          <a:ln w="9525">
            <a:noFill/>
            <a:miter lim="800000"/>
            <a:headEnd/>
            <a:tailEnd/>
          </a:ln>
          <a:effectLst/>
        </p:spPr>
        <p:txBody>
          <a:bodyPr wrap="none">
            <a:spAutoFit/>
          </a:bodyPr>
          <a:lstStyle/>
          <a:p>
            <a:r>
              <a:rPr kumimoji="1" lang="en-US" altLang="zh-CN" sz="2000" b="1">
                <a:latin typeface="+mn-lt"/>
                <a:ea typeface="+mn-ea"/>
              </a:rPr>
              <a:t>:</a:t>
            </a:r>
          </a:p>
        </p:txBody>
      </p:sp>
      <p:sp>
        <p:nvSpPr>
          <p:cNvPr id="91" name="Text Box 55"/>
          <p:cNvSpPr txBox="1">
            <a:spLocks noChangeArrowheads="1"/>
          </p:cNvSpPr>
          <p:nvPr/>
        </p:nvSpPr>
        <p:spPr bwMode="auto">
          <a:xfrm rot="-5400000">
            <a:off x="4160928" y="2558227"/>
            <a:ext cx="441146" cy="400110"/>
          </a:xfrm>
          <a:prstGeom prst="rect">
            <a:avLst/>
          </a:prstGeom>
          <a:noFill/>
          <a:ln w="9525">
            <a:noFill/>
            <a:miter lim="800000"/>
            <a:headEnd/>
            <a:tailEnd/>
          </a:ln>
          <a:effectLst/>
        </p:spPr>
        <p:txBody>
          <a:bodyPr wrap="none">
            <a:spAutoFit/>
          </a:bodyPr>
          <a:lstStyle/>
          <a:p>
            <a:r>
              <a:rPr kumimoji="1" lang="en-US" altLang="zh-CN" sz="2000" b="1">
                <a:latin typeface="+mn-lt"/>
                <a:ea typeface="+mn-ea"/>
              </a:rPr>
              <a:t>…</a:t>
            </a:r>
          </a:p>
        </p:txBody>
      </p:sp>
      <p:sp>
        <p:nvSpPr>
          <p:cNvPr id="92" name="AutoShape 56"/>
          <p:cNvSpPr>
            <a:spLocks/>
          </p:cNvSpPr>
          <p:nvPr/>
        </p:nvSpPr>
        <p:spPr bwMode="auto">
          <a:xfrm>
            <a:off x="6618288" y="2171702"/>
            <a:ext cx="222250" cy="1171575"/>
          </a:xfrm>
          <a:prstGeom prst="rightBrace">
            <a:avLst>
              <a:gd name="adj1" fmla="val 43929"/>
              <a:gd name="adj2" fmla="val 50000"/>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93" name="Rectangle 57"/>
          <p:cNvSpPr>
            <a:spLocks noChangeArrowheads="1"/>
          </p:cNvSpPr>
          <p:nvPr/>
        </p:nvSpPr>
        <p:spPr bwMode="auto">
          <a:xfrm>
            <a:off x="3411538" y="3749677"/>
            <a:ext cx="4997450" cy="917575"/>
          </a:xfrm>
          <a:prstGeom prst="rect">
            <a:avLst/>
          </a:prstGeom>
          <a:solidFill>
            <a:srgbClr val="FFC00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94" name="Text Box 58"/>
          <p:cNvSpPr txBox="1">
            <a:spLocks noChangeArrowheads="1"/>
          </p:cNvSpPr>
          <p:nvPr/>
        </p:nvSpPr>
        <p:spPr bwMode="auto">
          <a:xfrm>
            <a:off x="4997689" y="3843338"/>
            <a:ext cx="1723550" cy="707886"/>
          </a:xfrm>
          <a:prstGeom prst="rect">
            <a:avLst/>
          </a:prstGeom>
          <a:noFill/>
          <a:ln w="9525">
            <a:noFill/>
            <a:miter lim="800000"/>
            <a:headEnd/>
            <a:tailEnd/>
          </a:ln>
          <a:effectLst/>
        </p:spPr>
        <p:txBody>
          <a:bodyPr wrap="none">
            <a:spAutoFit/>
          </a:bodyPr>
          <a:lstStyle/>
          <a:p>
            <a:pPr algn="ctr"/>
            <a:r>
              <a:rPr kumimoji="1" lang="zh-CN" altLang="en-US" sz="2000">
                <a:latin typeface="+mn-lt"/>
                <a:ea typeface="+mn-ea"/>
              </a:rPr>
              <a:t>实体主体</a:t>
            </a:r>
          </a:p>
          <a:p>
            <a:pPr algn="ctr"/>
            <a:r>
              <a:rPr kumimoji="1" lang="zh-CN" altLang="en-US" sz="2000">
                <a:latin typeface="+mn-lt"/>
                <a:ea typeface="+mn-ea"/>
              </a:rPr>
              <a:t>（通常不用）</a:t>
            </a:r>
          </a:p>
        </p:txBody>
      </p:sp>
      <p:sp>
        <p:nvSpPr>
          <p:cNvPr id="95" name="Text Box 59"/>
          <p:cNvSpPr txBox="1">
            <a:spLocks noChangeArrowheads="1"/>
          </p:cNvSpPr>
          <p:nvPr/>
        </p:nvSpPr>
        <p:spPr bwMode="auto">
          <a:xfrm>
            <a:off x="8177215" y="1701801"/>
            <a:ext cx="95410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请求行</a:t>
            </a:r>
          </a:p>
        </p:txBody>
      </p:sp>
      <p:sp>
        <p:nvSpPr>
          <p:cNvPr id="96" name="Line 60"/>
          <p:cNvSpPr>
            <a:spLocks noChangeShapeType="1"/>
          </p:cNvSpPr>
          <p:nvPr/>
        </p:nvSpPr>
        <p:spPr bwMode="auto">
          <a:xfrm>
            <a:off x="3411538" y="2527300"/>
            <a:ext cx="0" cy="407988"/>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97" name="Line 61"/>
          <p:cNvSpPr>
            <a:spLocks noChangeShapeType="1"/>
          </p:cNvSpPr>
          <p:nvPr/>
        </p:nvSpPr>
        <p:spPr bwMode="auto">
          <a:xfrm>
            <a:off x="3411538" y="3343275"/>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98" name="Line 62"/>
          <p:cNvSpPr>
            <a:spLocks noChangeShapeType="1"/>
          </p:cNvSpPr>
          <p:nvPr/>
        </p:nvSpPr>
        <p:spPr bwMode="auto">
          <a:xfrm>
            <a:off x="4327525" y="3343275"/>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99" name="Line 63"/>
          <p:cNvSpPr>
            <a:spLocks noChangeShapeType="1"/>
          </p:cNvSpPr>
          <p:nvPr/>
        </p:nvSpPr>
        <p:spPr bwMode="auto">
          <a:xfrm>
            <a:off x="6548438" y="2527300"/>
            <a:ext cx="0" cy="407988"/>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0" name="Text Box 64"/>
          <p:cNvSpPr txBox="1">
            <a:spLocks noChangeArrowheads="1"/>
          </p:cNvSpPr>
          <p:nvPr/>
        </p:nvSpPr>
        <p:spPr bwMode="auto">
          <a:xfrm>
            <a:off x="4976815" y="1052513"/>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空格</a:t>
            </a:r>
          </a:p>
        </p:txBody>
      </p:sp>
      <p:sp>
        <p:nvSpPr>
          <p:cNvPr id="101" name="Text Box 65"/>
          <p:cNvSpPr txBox="1">
            <a:spLocks noChangeArrowheads="1"/>
          </p:cNvSpPr>
          <p:nvPr/>
        </p:nvSpPr>
        <p:spPr bwMode="auto">
          <a:xfrm>
            <a:off x="6913563" y="1052513"/>
            <a:ext cx="1210588"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回车换行</a:t>
            </a:r>
          </a:p>
        </p:txBody>
      </p:sp>
      <p:sp>
        <p:nvSpPr>
          <p:cNvPr id="102" name="Line 66"/>
          <p:cNvSpPr>
            <a:spLocks noChangeShapeType="1"/>
          </p:cNvSpPr>
          <p:nvPr/>
        </p:nvSpPr>
        <p:spPr bwMode="auto">
          <a:xfrm>
            <a:off x="5586415" y="1406525"/>
            <a:ext cx="407987"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3" name="Line 67"/>
          <p:cNvSpPr>
            <a:spLocks noChangeShapeType="1"/>
          </p:cNvSpPr>
          <p:nvPr/>
        </p:nvSpPr>
        <p:spPr bwMode="auto">
          <a:xfrm flipH="1">
            <a:off x="4660900" y="1406525"/>
            <a:ext cx="444500"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4" name="Line 68"/>
          <p:cNvSpPr>
            <a:spLocks noChangeShapeType="1"/>
          </p:cNvSpPr>
          <p:nvPr/>
        </p:nvSpPr>
        <p:spPr bwMode="auto">
          <a:xfrm>
            <a:off x="7510463" y="1406525"/>
            <a:ext cx="222250"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5" name="Line 69"/>
          <p:cNvSpPr>
            <a:spLocks noChangeShapeType="1"/>
          </p:cNvSpPr>
          <p:nvPr/>
        </p:nvSpPr>
        <p:spPr bwMode="auto">
          <a:xfrm>
            <a:off x="5216525"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6" name="Line 70"/>
          <p:cNvSpPr>
            <a:spLocks noChangeShapeType="1"/>
          </p:cNvSpPr>
          <p:nvPr/>
        </p:nvSpPr>
        <p:spPr bwMode="auto">
          <a:xfrm>
            <a:off x="5216525"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7" name="Text Box 71"/>
          <p:cNvSpPr txBox="1">
            <a:spLocks noChangeArrowheads="1"/>
          </p:cNvSpPr>
          <p:nvPr/>
        </p:nvSpPr>
        <p:spPr bwMode="auto">
          <a:xfrm>
            <a:off x="4894263" y="2936875"/>
            <a:ext cx="211136" cy="400110"/>
          </a:xfrm>
          <a:prstGeom prst="rect">
            <a:avLst/>
          </a:prstGeom>
          <a:noFill/>
          <a:ln w="9525">
            <a:noFill/>
            <a:miter lim="800000"/>
            <a:headEnd/>
            <a:tailEnd/>
          </a:ln>
          <a:effectLst/>
        </p:spPr>
        <p:txBody>
          <a:bodyPr wrap="square">
            <a:spAutoFit/>
          </a:bodyPr>
          <a:lstStyle/>
          <a:p>
            <a:r>
              <a:rPr kumimoji="1" lang="en-US" altLang="zh-CN" sz="2000" b="1">
                <a:latin typeface="+mn-lt"/>
                <a:ea typeface="+mn-ea"/>
              </a:rPr>
              <a:t>:</a:t>
            </a:r>
          </a:p>
        </p:txBody>
      </p:sp>
      <p:sp>
        <p:nvSpPr>
          <p:cNvPr id="108" name="Text Box 72"/>
          <p:cNvSpPr txBox="1">
            <a:spLocks noChangeArrowheads="1"/>
          </p:cNvSpPr>
          <p:nvPr/>
        </p:nvSpPr>
        <p:spPr bwMode="auto">
          <a:xfrm>
            <a:off x="7256465" y="1701801"/>
            <a:ext cx="856325"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CRLF</a:t>
            </a:r>
          </a:p>
        </p:txBody>
      </p:sp>
      <p:sp>
        <p:nvSpPr>
          <p:cNvPr id="109" name="Text Box 73"/>
          <p:cNvSpPr txBox="1">
            <a:spLocks noChangeArrowheads="1"/>
          </p:cNvSpPr>
          <p:nvPr/>
        </p:nvSpPr>
        <p:spPr bwMode="auto">
          <a:xfrm>
            <a:off x="5679282" y="2936875"/>
            <a:ext cx="849312" cy="400110"/>
          </a:xfrm>
          <a:prstGeom prst="rect">
            <a:avLst/>
          </a:prstGeom>
          <a:noFill/>
          <a:ln w="9525">
            <a:noFill/>
            <a:miter lim="800000"/>
            <a:headEnd/>
            <a:tailEnd/>
          </a:ln>
          <a:effectLst/>
        </p:spPr>
        <p:txBody>
          <a:bodyPr>
            <a:spAutoFit/>
          </a:bodyPr>
          <a:lstStyle/>
          <a:p>
            <a:r>
              <a:rPr kumimoji="1" lang="en-US" altLang="zh-CN" sz="2000" dirty="0">
                <a:latin typeface="+mn-lt"/>
                <a:ea typeface="+mn-ea"/>
              </a:rPr>
              <a:t>CRLF</a:t>
            </a:r>
          </a:p>
        </p:txBody>
      </p:sp>
      <p:sp>
        <p:nvSpPr>
          <p:cNvPr id="110" name="Text Box 74"/>
          <p:cNvSpPr txBox="1">
            <a:spLocks noChangeArrowheads="1"/>
          </p:cNvSpPr>
          <p:nvPr/>
        </p:nvSpPr>
        <p:spPr bwMode="auto">
          <a:xfrm>
            <a:off x="5672694" y="2144852"/>
            <a:ext cx="856325" cy="400110"/>
          </a:xfrm>
          <a:prstGeom prst="rect">
            <a:avLst/>
          </a:prstGeom>
          <a:noFill/>
          <a:ln w="9525">
            <a:noFill/>
            <a:miter lim="800000"/>
            <a:headEnd/>
            <a:tailEnd/>
          </a:ln>
          <a:effectLst/>
        </p:spPr>
        <p:txBody>
          <a:bodyPr wrap="none">
            <a:spAutoFit/>
          </a:bodyPr>
          <a:lstStyle/>
          <a:p>
            <a:r>
              <a:rPr kumimoji="1" lang="en-US" altLang="zh-CN" sz="2000" dirty="0">
                <a:latin typeface="+mn-lt"/>
                <a:ea typeface="+mn-ea"/>
              </a:rPr>
              <a:t>CRLF</a:t>
            </a:r>
          </a:p>
        </p:txBody>
      </p:sp>
      <p:sp>
        <p:nvSpPr>
          <p:cNvPr id="111" name="Text Box 75"/>
          <p:cNvSpPr txBox="1">
            <a:spLocks noChangeArrowheads="1"/>
          </p:cNvSpPr>
          <p:nvPr/>
        </p:nvSpPr>
        <p:spPr bwMode="auto">
          <a:xfrm>
            <a:off x="3414715" y="3335338"/>
            <a:ext cx="856325"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CRLF</a:t>
            </a:r>
          </a:p>
        </p:txBody>
      </p:sp>
      <p:sp>
        <p:nvSpPr>
          <p:cNvPr id="656389" name="Rectangle 5"/>
          <p:cNvSpPr>
            <a:spLocks noGrp="1" noChangeArrowheads="1"/>
          </p:cNvSpPr>
          <p:nvPr>
            <p:ph type="title"/>
          </p:nvPr>
        </p:nvSpPr>
        <p:spPr/>
        <p:txBody>
          <a:bodyPr/>
          <a:lstStyle/>
          <a:p>
            <a:r>
              <a:rPr lang="en-US" altLang="zh-CN" dirty="0"/>
              <a:t>HTTP </a:t>
            </a:r>
            <a:r>
              <a:rPr lang="zh-CN" altLang="en-US" dirty="0"/>
              <a:t>的报文结构（请求报文） </a:t>
            </a:r>
          </a:p>
        </p:txBody>
      </p:sp>
      <p:sp>
        <p:nvSpPr>
          <p:cNvPr id="58" name="页脚占位符 57"/>
          <p:cNvSpPr>
            <a:spLocks noGrp="1"/>
          </p:cNvSpPr>
          <p:nvPr>
            <p:ph type="ftr" sz="quarter" idx="11"/>
          </p:nvPr>
        </p:nvSpPr>
        <p:spPr/>
        <p:txBody>
          <a:bodyPr/>
          <a:lstStyle/>
          <a:p>
            <a:r>
              <a:rPr lang="zh-CN" altLang="en-US" smtClean="0"/>
              <a:t>课件制作人：谢钧  谢希仁</a:t>
            </a:r>
            <a:endParaRPr lang="zh-CN" altLang="en-US"/>
          </a:p>
        </p:txBody>
      </p:sp>
      <p:sp>
        <p:nvSpPr>
          <p:cNvPr id="656440" name="Text Box 56"/>
          <p:cNvSpPr txBox="1">
            <a:spLocks noChangeArrowheads="1"/>
          </p:cNvSpPr>
          <p:nvPr/>
        </p:nvSpPr>
        <p:spPr bwMode="auto">
          <a:xfrm>
            <a:off x="3795713" y="5191952"/>
            <a:ext cx="4248150" cy="461665"/>
          </a:xfrm>
          <a:prstGeom prst="rect">
            <a:avLst/>
          </a:prstGeom>
          <a:noFill/>
          <a:ln w="9525">
            <a:noFill/>
            <a:miter lim="800000"/>
            <a:headEnd/>
            <a:tailEnd/>
          </a:ln>
          <a:effectLst/>
        </p:spPr>
        <p:txBody>
          <a:bodyPr>
            <a:spAutoFit/>
          </a:bodyPr>
          <a:lstStyle/>
          <a:p>
            <a:r>
              <a:rPr lang="en-US" altLang="zh-CN" sz="2400" dirty="0">
                <a:solidFill>
                  <a:schemeClr val="tx1">
                    <a:lumMod val="65000"/>
                    <a:lumOff val="35000"/>
                  </a:schemeClr>
                </a:solidFill>
                <a:latin typeface="Arial"/>
                <a:ea typeface="黑体" pitchFamily="2" charset="-122"/>
              </a:rPr>
              <a:t>“</a:t>
            </a:r>
            <a:r>
              <a:rPr lang="zh-CN" altLang="en-US" sz="2400" dirty="0">
                <a:solidFill>
                  <a:schemeClr val="tx1">
                    <a:lumMod val="65000"/>
                    <a:lumOff val="35000"/>
                  </a:schemeClr>
                </a:solidFill>
                <a:latin typeface="Arial" charset="0"/>
                <a:ea typeface="黑体" pitchFamily="2" charset="-122"/>
              </a:rPr>
              <a:t>版本</a:t>
            </a:r>
            <a:r>
              <a:rPr lang="zh-CN" altLang="en-US" sz="2400" dirty="0">
                <a:solidFill>
                  <a:schemeClr val="tx1">
                    <a:lumMod val="65000"/>
                    <a:lumOff val="35000"/>
                  </a:schemeClr>
                </a:solidFill>
                <a:latin typeface="Arial"/>
                <a:ea typeface="黑体" pitchFamily="2" charset="-122"/>
              </a:rPr>
              <a:t>”</a:t>
            </a:r>
            <a:r>
              <a:rPr lang="zh-CN" altLang="en-US" sz="2400" dirty="0">
                <a:solidFill>
                  <a:schemeClr val="tx1">
                    <a:lumMod val="65000"/>
                    <a:lumOff val="35000"/>
                  </a:schemeClr>
                </a:solidFill>
                <a:latin typeface="黑体" pitchFamily="2" charset="-122"/>
                <a:ea typeface="黑体" pitchFamily="2" charset="-122"/>
              </a:rPr>
              <a:t>是</a:t>
            </a:r>
            <a:r>
              <a:rPr lang="zh-CN" altLang="en-US" sz="2400" dirty="0">
                <a:solidFill>
                  <a:schemeClr val="tx1">
                    <a:lumMod val="65000"/>
                    <a:lumOff val="35000"/>
                  </a:schemeClr>
                </a:solidFill>
                <a:latin typeface="Arial" charset="0"/>
                <a:ea typeface="黑体" pitchFamily="2" charset="-122"/>
              </a:rPr>
              <a:t> </a:t>
            </a:r>
            <a:r>
              <a:rPr lang="en-US" altLang="zh-CN" sz="2400" dirty="0">
                <a:solidFill>
                  <a:schemeClr val="tx1">
                    <a:lumMod val="65000"/>
                    <a:lumOff val="35000"/>
                  </a:schemeClr>
                </a:solidFill>
                <a:latin typeface="Arial" charset="0"/>
                <a:ea typeface="黑体" pitchFamily="2" charset="-122"/>
              </a:rPr>
              <a:t>HTTP </a:t>
            </a:r>
            <a:r>
              <a:rPr lang="zh-CN" altLang="en-US" sz="2400" dirty="0">
                <a:solidFill>
                  <a:schemeClr val="tx1">
                    <a:lumMod val="65000"/>
                    <a:lumOff val="35000"/>
                  </a:schemeClr>
                </a:solidFill>
                <a:latin typeface="黑体" pitchFamily="2" charset="-122"/>
                <a:ea typeface="黑体" pitchFamily="2" charset="-122"/>
              </a:rPr>
              <a:t>的版本</a:t>
            </a:r>
            <a:r>
              <a:rPr lang="zh-CN" altLang="en-US" sz="2400" dirty="0">
                <a:solidFill>
                  <a:schemeClr val="tx1">
                    <a:lumMod val="65000"/>
                    <a:lumOff val="35000"/>
                  </a:schemeClr>
                </a:solidFill>
                <a:latin typeface="Arial" charset="0"/>
                <a:ea typeface="黑体" pitchFamily="2" charset="-122"/>
              </a:rPr>
              <a:t>。</a:t>
            </a:r>
          </a:p>
        </p:txBody>
      </p:sp>
      <p:sp>
        <p:nvSpPr>
          <p:cNvPr id="656441" name="Rectangle 57"/>
          <p:cNvSpPr>
            <a:spLocks noChangeArrowheads="1"/>
          </p:cNvSpPr>
          <p:nvPr/>
        </p:nvSpPr>
        <p:spPr bwMode="auto">
          <a:xfrm>
            <a:off x="5954713" y="1628777"/>
            <a:ext cx="1439862" cy="576263"/>
          </a:xfrm>
          <a:prstGeom prst="rect">
            <a:avLst/>
          </a:prstGeom>
          <a:noFill/>
          <a:ln w="57150">
            <a:solidFill>
              <a:schemeClr val="hlink"/>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644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64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41" grpId="0" animBg="1"/>
      <p:bldP spid="656441" grpId="1"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Rectangle 51"/>
          <p:cNvSpPr>
            <a:spLocks noChangeArrowheads="1"/>
          </p:cNvSpPr>
          <p:nvPr/>
        </p:nvSpPr>
        <p:spPr bwMode="auto">
          <a:xfrm>
            <a:off x="3411538" y="2935290"/>
            <a:ext cx="3136900" cy="407987"/>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2" name="Rectangle 43"/>
          <p:cNvSpPr>
            <a:spLocks noChangeArrowheads="1"/>
          </p:cNvSpPr>
          <p:nvPr/>
        </p:nvSpPr>
        <p:spPr bwMode="auto">
          <a:xfrm>
            <a:off x="3411538" y="2127250"/>
            <a:ext cx="3136900" cy="400052"/>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3" name="Rectangle 34"/>
          <p:cNvSpPr>
            <a:spLocks noChangeArrowheads="1"/>
          </p:cNvSpPr>
          <p:nvPr/>
        </p:nvSpPr>
        <p:spPr bwMode="auto">
          <a:xfrm>
            <a:off x="3411540" y="1712913"/>
            <a:ext cx="4802187" cy="406400"/>
          </a:xfrm>
          <a:prstGeom prst="rect">
            <a:avLst/>
          </a:prstGeom>
          <a:solidFill>
            <a:srgbClr val="92D05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4" name="Rectangle 23"/>
          <p:cNvSpPr>
            <a:spLocks noChangeArrowheads="1"/>
          </p:cNvSpPr>
          <p:nvPr/>
        </p:nvSpPr>
        <p:spPr bwMode="auto">
          <a:xfrm>
            <a:off x="5661026" y="2944815"/>
            <a:ext cx="887413" cy="388937"/>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5" name="Rectangle 24"/>
          <p:cNvSpPr>
            <a:spLocks noChangeArrowheads="1"/>
          </p:cNvSpPr>
          <p:nvPr/>
        </p:nvSpPr>
        <p:spPr bwMode="auto">
          <a:xfrm>
            <a:off x="3417890" y="3362325"/>
            <a:ext cx="909637" cy="387350"/>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6" name="Rectangle 25"/>
          <p:cNvSpPr>
            <a:spLocks noChangeArrowheads="1"/>
          </p:cNvSpPr>
          <p:nvPr/>
        </p:nvSpPr>
        <p:spPr bwMode="auto">
          <a:xfrm>
            <a:off x="5673027" y="2134771"/>
            <a:ext cx="870416" cy="379889"/>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7" name="Rectangle 26"/>
          <p:cNvSpPr>
            <a:spLocks noChangeArrowheads="1"/>
          </p:cNvSpPr>
          <p:nvPr/>
        </p:nvSpPr>
        <p:spPr bwMode="auto">
          <a:xfrm>
            <a:off x="5105400" y="2944813"/>
            <a:ext cx="120650" cy="398462"/>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8" name="Rectangle 27"/>
          <p:cNvSpPr>
            <a:spLocks noChangeArrowheads="1"/>
          </p:cNvSpPr>
          <p:nvPr/>
        </p:nvSpPr>
        <p:spPr bwMode="auto">
          <a:xfrm>
            <a:off x="5105402" y="2128838"/>
            <a:ext cx="111125" cy="398462"/>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69" name="Line 28"/>
          <p:cNvSpPr>
            <a:spLocks noChangeShapeType="1"/>
          </p:cNvSpPr>
          <p:nvPr/>
        </p:nvSpPr>
        <p:spPr bwMode="auto">
          <a:xfrm>
            <a:off x="4967288"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0" name="Line 29"/>
          <p:cNvSpPr>
            <a:spLocks noChangeShapeType="1"/>
          </p:cNvSpPr>
          <p:nvPr/>
        </p:nvSpPr>
        <p:spPr bwMode="auto">
          <a:xfrm>
            <a:off x="5661025"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1" name="Line 30"/>
          <p:cNvSpPr>
            <a:spLocks noChangeShapeType="1"/>
          </p:cNvSpPr>
          <p:nvPr/>
        </p:nvSpPr>
        <p:spPr bwMode="auto">
          <a:xfrm>
            <a:off x="5105400"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2" name="Rectangle 31"/>
          <p:cNvSpPr>
            <a:spLocks noChangeArrowheads="1"/>
          </p:cNvSpPr>
          <p:nvPr/>
        </p:nvSpPr>
        <p:spPr bwMode="auto">
          <a:xfrm>
            <a:off x="7297740" y="1722440"/>
            <a:ext cx="915987"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3" name="Rectangle 32"/>
          <p:cNvSpPr>
            <a:spLocks noChangeArrowheads="1"/>
          </p:cNvSpPr>
          <p:nvPr/>
        </p:nvSpPr>
        <p:spPr bwMode="auto">
          <a:xfrm>
            <a:off x="5965827" y="1722440"/>
            <a:ext cx="111125"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4" name="Rectangle 33"/>
          <p:cNvSpPr>
            <a:spLocks noChangeArrowheads="1"/>
          </p:cNvSpPr>
          <p:nvPr/>
        </p:nvSpPr>
        <p:spPr bwMode="auto">
          <a:xfrm>
            <a:off x="4633915" y="1722440"/>
            <a:ext cx="111125" cy="396875"/>
          </a:xfrm>
          <a:prstGeom prst="rect">
            <a:avLst/>
          </a:prstGeom>
          <a:solidFill>
            <a:srgbClr val="00B0F0"/>
          </a:solidFill>
          <a:ln w="9525">
            <a:noFill/>
            <a:miter lim="800000"/>
            <a:headEnd/>
            <a:tailEnd/>
          </a:ln>
          <a:effectLst/>
        </p:spPr>
        <p:txBody>
          <a:bodyPr wrap="none" anchor="ctr"/>
          <a:lstStyle/>
          <a:p>
            <a:endParaRPr lang="zh-CN" altLang="en-US">
              <a:latin typeface="+mn-lt"/>
              <a:ea typeface="+mn-ea"/>
            </a:endParaRPr>
          </a:p>
        </p:txBody>
      </p:sp>
      <p:sp>
        <p:nvSpPr>
          <p:cNvPr id="75" name="Text Box 35"/>
          <p:cNvSpPr txBox="1">
            <a:spLocks noChangeArrowheads="1"/>
          </p:cNvSpPr>
          <p:nvPr/>
        </p:nvSpPr>
        <p:spPr bwMode="auto">
          <a:xfrm>
            <a:off x="3582990" y="1701801"/>
            <a:ext cx="923651"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方   法</a:t>
            </a:r>
          </a:p>
        </p:txBody>
      </p:sp>
      <p:sp>
        <p:nvSpPr>
          <p:cNvPr id="76" name="Line 36"/>
          <p:cNvSpPr>
            <a:spLocks noChangeShapeType="1"/>
          </p:cNvSpPr>
          <p:nvPr/>
        </p:nvSpPr>
        <p:spPr bwMode="auto">
          <a:xfrm>
            <a:off x="4633913"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7" name="Line 37"/>
          <p:cNvSpPr>
            <a:spLocks noChangeShapeType="1"/>
          </p:cNvSpPr>
          <p:nvPr/>
        </p:nvSpPr>
        <p:spPr bwMode="auto">
          <a:xfrm>
            <a:off x="4745038"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8" name="Line 38"/>
          <p:cNvSpPr>
            <a:spLocks noChangeShapeType="1"/>
          </p:cNvSpPr>
          <p:nvPr/>
        </p:nvSpPr>
        <p:spPr bwMode="auto">
          <a:xfrm>
            <a:off x="5965825"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79" name="Line 39"/>
          <p:cNvSpPr>
            <a:spLocks noChangeShapeType="1"/>
          </p:cNvSpPr>
          <p:nvPr/>
        </p:nvSpPr>
        <p:spPr bwMode="auto">
          <a:xfrm>
            <a:off x="6076950"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0" name="Line 40"/>
          <p:cNvSpPr>
            <a:spLocks noChangeShapeType="1"/>
          </p:cNvSpPr>
          <p:nvPr/>
        </p:nvSpPr>
        <p:spPr bwMode="auto">
          <a:xfrm>
            <a:off x="7297738" y="1712913"/>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1" name="Text Box 41"/>
          <p:cNvSpPr txBox="1">
            <a:spLocks noChangeArrowheads="1"/>
          </p:cNvSpPr>
          <p:nvPr/>
        </p:nvSpPr>
        <p:spPr bwMode="auto">
          <a:xfrm>
            <a:off x="4957764" y="1701801"/>
            <a:ext cx="699230"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URL</a:t>
            </a:r>
          </a:p>
        </p:txBody>
      </p:sp>
      <p:sp>
        <p:nvSpPr>
          <p:cNvPr id="82" name="Text Box 42"/>
          <p:cNvSpPr txBox="1">
            <a:spLocks noChangeArrowheads="1"/>
          </p:cNvSpPr>
          <p:nvPr/>
        </p:nvSpPr>
        <p:spPr bwMode="auto">
          <a:xfrm>
            <a:off x="6203952" y="1701801"/>
            <a:ext cx="923651"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版   本</a:t>
            </a:r>
          </a:p>
        </p:txBody>
      </p:sp>
      <p:sp>
        <p:nvSpPr>
          <p:cNvPr id="83" name="Text Box 44"/>
          <p:cNvSpPr txBox="1">
            <a:spLocks noChangeArrowheads="1"/>
          </p:cNvSpPr>
          <p:nvPr/>
        </p:nvSpPr>
        <p:spPr bwMode="auto">
          <a:xfrm>
            <a:off x="3419476" y="2114551"/>
            <a:ext cx="146706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首部字段名</a:t>
            </a:r>
          </a:p>
        </p:txBody>
      </p:sp>
      <p:sp>
        <p:nvSpPr>
          <p:cNvPr id="84" name="Line 45"/>
          <p:cNvSpPr>
            <a:spLocks noChangeShapeType="1"/>
          </p:cNvSpPr>
          <p:nvPr/>
        </p:nvSpPr>
        <p:spPr bwMode="auto">
          <a:xfrm>
            <a:off x="4967288"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5" name="Line 46"/>
          <p:cNvSpPr>
            <a:spLocks noChangeShapeType="1"/>
          </p:cNvSpPr>
          <p:nvPr/>
        </p:nvSpPr>
        <p:spPr bwMode="auto">
          <a:xfrm>
            <a:off x="5661025"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6" name="Text Box 47"/>
          <p:cNvSpPr txBox="1">
            <a:spLocks noChangeArrowheads="1"/>
          </p:cNvSpPr>
          <p:nvPr/>
        </p:nvSpPr>
        <p:spPr bwMode="auto">
          <a:xfrm>
            <a:off x="6778627" y="2530475"/>
            <a:ext cx="95410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首部行</a:t>
            </a:r>
          </a:p>
        </p:txBody>
      </p:sp>
      <p:sp>
        <p:nvSpPr>
          <p:cNvPr id="87" name="Line 48"/>
          <p:cNvSpPr>
            <a:spLocks noChangeShapeType="1"/>
          </p:cNvSpPr>
          <p:nvPr/>
        </p:nvSpPr>
        <p:spPr bwMode="auto">
          <a:xfrm>
            <a:off x="5105400"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88" name="Text Box 49"/>
          <p:cNvSpPr txBox="1">
            <a:spLocks noChangeArrowheads="1"/>
          </p:cNvSpPr>
          <p:nvPr/>
        </p:nvSpPr>
        <p:spPr bwMode="auto">
          <a:xfrm>
            <a:off x="4894263" y="2116138"/>
            <a:ext cx="211137" cy="400110"/>
          </a:xfrm>
          <a:prstGeom prst="rect">
            <a:avLst/>
          </a:prstGeom>
          <a:noFill/>
          <a:ln w="9525">
            <a:noFill/>
            <a:miter lim="800000"/>
            <a:headEnd/>
            <a:tailEnd/>
          </a:ln>
          <a:effectLst/>
        </p:spPr>
        <p:txBody>
          <a:bodyPr wrap="square">
            <a:spAutoFit/>
          </a:bodyPr>
          <a:lstStyle/>
          <a:p>
            <a:r>
              <a:rPr kumimoji="1" lang="en-US" altLang="zh-CN" sz="2000" b="1">
                <a:latin typeface="+mn-lt"/>
                <a:ea typeface="+mn-ea"/>
              </a:rPr>
              <a:t>:</a:t>
            </a:r>
          </a:p>
        </p:txBody>
      </p:sp>
      <p:sp>
        <p:nvSpPr>
          <p:cNvPr id="89" name="Text Box 50"/>
          <p:cNvSpPr txBox="1">
            <a:spLocks noChangeArrowheads="1"/>
          </p:cNvSpPr>
          <p:nvPr/>
        </p:nvSpPr>
        <p:spPr bwMode="auto">
          <a:xfrm>
            <a:off x="5227638" y="2122489"/>
            <a:ext cx="441146"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值</a:t>
            </a:r>
          </a:p>
        </p:txBody>
      </p:sp>
      <p:sp>
        <p:nvSpPr>
          <p:cNvPr id="90" name="Text Box 52"/>
          <p:cNvSpPr txBox="1">
            <a:spLocks noChangeArrowheads="1"/>
          </p:cNvSpPr>
          <p:nvPr/>
        </p:nvSpPr>
        <p:spPr bwMode="auto">
          <a:xfrm>
            <a:off x="3414714" y="2922589"/>
            <a:ext cx="1467068"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首部字段名</a:t>
            </a:r>
          </a:p>
        </p:txBody>
      </p:sp>
      <p:sp>
        <p:nvSpPr>
          <p:cNvPr id="91" name="Text Box 53"/>
          <p:cNvSpPr txBox="1">
            <a:spLocks noChangeArrowheads="1"/>
          </p:cNvSpPr>
          <p:nvPr/>
        </p:nvSpPr>
        <p:spPr bwMode="auto">
          <a:xfrm>
            <a:off x="5251450" y="2935289"/>
            <a:ext cx="441146" cy="400110"/>
          </a:xfrm>
          <a:prstGeom prst="rect">
            <a:avLst/>
          </a:prstGeom>
          <a:noFill/>
          <a:ln w="9525">
            <a:noFill/>
            <a:miter lim="800000"/>
            <a:headEnd/>
            <a:tailEnd/>
          </a:ln>
          <a:effectLst/>
        </p:spPr>
        <p:txBody>
          <a:bodyPr wrap="none">
            <a:spAutoFit/>
          </a:bodyPr>
          <a:lstStyle/>
          <a:p>
            <a:r>
              <a:rPr kumimoji="1" lang="zh-CN" altLang="en-US" sz="2000">
                <a:latin typeface="+mn-lt"/>
                <a:ea typeface="+mn-ea"/>
              </a:rPr>
              <a:t>值</a:t>
            </a:r>
          </a:p>
        </p:txBody>
      </p:sp>
      <p:sp>
        <p:nvSpPr>
          <p:cNvPr id="92" name="Text Box 54"/>
          <p:cNvSpPr txBox="1">
            <a:spLocks noChangeArrowheads="1"/>
          </p:cNvSpPr>
          <p:nvPr/>
        </p:nvSpPr>
        <p:spPr bwMode="auto">
          <a:xfrm>
            <a:off x="4856163" y="3554413"/>
            <a:ext cx="269626" cy="400110"/>
          </a:xfrm>
          <a:prstGeom prst="rect">
            <a:avLst/>
          </a:prstGeom>
          <a:noFill/>
          <a:ln w="9525">
            <a:noFill/>
            <a:miter lim="800000"/>
            <a:headEnd/>
            <a:tailEnd/>
          </a:ln>
          <a:effectLst/>
        </p:spPr>
        <p:txBody>
          <a:bodyPr wrap="none">
            <a:spAutoFit/>
          </a:bodyPr>
          <a:lstStyle/>
          <a:p>
            <a:r>
              <a:rPr kumimoji="1" lang="en-US" altLang="zh-CN" sz="2000" b="1">
                <a:latin typeface="+mn-lt"/>
                <a:ea typeface="+mn-ea"/>
              </a:rPr>
              <a:t>:</a:t>
            </a:r>
          </a:p>
        </p:txBody>
      </p:sp>
      <p:sp>
        <p:nvSpPr>
          <p:cNvPr id="93" name="Text Box 55"/>
          <p:cNvSpPr txBox="1">
            <a:spLocks noChangeArrowheads="1"/>
          </p:cNvSpPr>
          <p:nvPr/>
        </p:nvSpPr>
        <p:spPr bwMode="auto">
          <a:xfrm rot="-5400000">
            <a:off x="4160928" y="2558227"/>
            <a:ext cx="441146" cy="400110"/>
          </a:xfrm>
          <a:prstGeom prst="rect">
            <a:avLst/>
          </a:prstGeom>
          <a:noFill/>
          <a:ln w="9525">
            <a:noFill/>
            <a:miter lim="800000"/>
            <a:headEnd/>
            <a:tailEnd/>
          </a:ln>
          <a:effectLst/>
        </p:spPr>
        <p:txBody>
          <a:bodyPr wrap="none">
            <a:spAutoFit/>
          </a:bodyPr>
          <a:lstStyle/>
          <a:p>
            <a:r>
              <a:rPr kumimoji="1" lang="en-US" altLang="zh-CN" sz="2000" b="1">
                <a:latin typeface="+mn-lt"/>
                <a:ea typeface="+mn-ea"/>
              </a:rPr>
              <a:t>…</a:t>
            </a:r>
          </a:p>
        </p:txBody>
      </p:sp>
      <p:sp>
        <p:nvSpPr>
          <p:cNvPr id="94" name="AutoShape 56"/>
          <p:cNvSpPr>
            <a:spLocks/>
          </p:cNvSpPr>
          <p:nvPr/>
        </p:nvSpPr>
        <p:spPr bwMode="auto">
          <a:xfrm>
            <a:off x="6618288" y="2171702"/>
            <a:ext cx="222250" cy="1171575"/>
          </a:xfrm>
          <a:prstGeom prst="rightBrace">
            <a:avLst>
              <a:gd name="adj1" fmla="val 43929"/>
              <a:gd name="adj2" fmla="val 50000"/>
            </a:avLst>
          </a:prstGeom>
          <a:noFill/>
          <a:ln w="19050">
            <a:solidFill>
              <a:srgbClr val="333399"/>
            </a:solidFill>
            <a:round/>
            <a:headEnd/>
            <a:tailEnd/>
          </a:ln>
          <a:effectLst/>
        </p:spPr>
        <p:txBody>
          <a:bodyPr wrap="none" anchor="ctr"/>
          <a:lstStyle/>
          <a:p>
            <a:endParaRPr lang="zh-CN" altLang="en-US">
              <a:latin typeface="+mn-lt"/>
              <a:ea typeface="+mn-ea"/>
            </a:endParaRPr>
          </a:p>
        </p:txBody>
      </p:sp>
      <p:sp>
        <p:nvSpPr>
          <p:cNvPr id="95" name="Rectangle 57"/>
          <p:cNvSpPr>
            <a:spLocks noChangeArrowheads="1"/>
          </p:cNvSpPr>
          <p:nvPr/>
        </p:nvSpPr>
        <p:spPr bwMode="auto">
          <a:xfrm>
            <a:off x="3411538" y="3749677"/>
            <a:ext cx="4997450" cy="917575"/>
          </a:xfrm>
          <a:prstGeom prst="rect">
            <a:avLst/>
          </a:prstGeom>
          <a:solidFill>
            <a:srgbClr val="FFC000"/>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96" name="Text Box 58"/>
          <p:cNvSpPr txBox="1">
            <a:spLocks noChangeArrowheads="1"/>
          </p:cNvSpPr>
          <p:nvPr/>
        </p:nvSpPr>
        <p:spPr bwMode="auto">
          <a:xfrm>
            <a:off x="4997689" y="3843338"/>
            <a:ext cx="1723550" cy="707886"/>
          </a:xfrm>
          <a:prstGeom prst="rect">
            <a:avLst/>
          </a:prstGeom>
          <a:noFill/>
          <a:ln w="9525">
            <a:noFill/>
            <a:miter lim="800000"/>
            <a:headEnd/>
            <a:tailEnd/>
          </a:ln>
          <a:effectLst/>
        </p:spPr>
        <p:txBody>
          <a:bodyPr wrap="none">
            <a:spAutoFit/>
          </a:bodyPr>
          <a:lstStyle/>
          <a:p>
            <a:pPr algn="ctr"/>
            <a:r>
              <a:rPr kumimoji="1" lang="zh-CN" altLang="en-US" sz="2000">
                <a:latin typeface="+mn-lt"/>
                <a:ea typeface="+mn-ea"/>
              </a:rPr>
              <a:t>实体主体</a:t>
            </a:r>
          </a:p>
          <a:p>
            <a:pPr algn="ctr"/>
            <a:r>
              <a:rPr kumimoji="1" lang="zh-CN" altLang="en-US" sz="2000">
                <a:latin typeface="+mn-lt"/>
                <a:ea typeface="+mn-ea"/>
              </a:rPr>
              <a:t>（通常不用）</a:t>
            </a:r>
          </a:p>
        </p:txBody>
      </p:sp>
      <p:sp>
        <p:nvSpPr>
          <p:cNvPr id="97" name="Text Box 59"/>
          <p:cNvSpPr txBox="1">
            <a:spLocks noChangeArrowheads="1"/>
          </p:cNvSpPr>
          <p:nvPr/>
        </p:nvSpPr>
        <p:spPr bwMode="auto">
          <a:xfrm>
            <a:off x="8177215" y="1701801"/>
            <a:ext cx="95410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请求行</a:t>
            </a:r>
          </a:p>
        </p:txBody>
      </p:sp>
      <p:sp>
        <p:nvSpPr>
          <p:cNvPr id="98" name="Line 60"/>
          <p:cNvSpPr>
            <a:spLocks noChangeShapeType="1"/>
          </p:cNvSpPr>
          <p:nvPr/>
        </p:nvSpPr>
        <p:spPr bwMode="auto">
          <a:xfrm>
            <a:off x="3411538" y="2527300"/>
            <a:ext cx="0" cy="407988"/>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99" name="Line 61"/>
          <p:cNvSpPr>
            <a:spLocks noChangeShapeType="1"/>
          </p:cNvSpPr>
          <p:nvPr/>
        </p:nvSpPr>
        <p:spPr bwMode="auto">
          <a:xfrm>
            <a:off x="3411538" y="3343275"/>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0" name="Line 62"/>
          <p:cNvSpPr>
            <a:spLocks noChangeShapeType="1"/>
          </p:cNvSpPr>
          <p:nvPr/>
        </p:nvSpPr>
        <p:spPr bwMode="auto">
          <a:xfrm>
            <a:off x="4327525" y="3343275"/>
            <a:ext cx="0" cy="406400"/>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1" name="Line 63"/>
          <p:cNvSpPr>
            <a:spLocks noChangeShapeType="1"/>
          </p:cNvSpPr>
          <p:nvPr/>
        </p:nvSpPr>
        <p:spPr bwMode="auto">
          <a:xfrm>
            <a:off x="6548438" y="2527300"/>
            <a:ext cx="0" cy="407988"/>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2" name="Text Box 64"/>
          <p:cNvSpPr txBox="1">
            <a:spLocks noChangeArrowheads="1"/>
          </p:cNvSpPr>
          <p:nvPr/>
        </p:nvSpPr>
        <p:spPr bwMode="auto">
          <a:xfrm>
            <a:off x="4976815" y="1052513"/>
            <a:ext cx="697627"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空格</a:t>
            </a:r>
          </a:p>
        </p:txBody>
      </p:sp>
      <p:sp>
        <p:nvSpPr>
          <p:cNvPr id="103" name="Text Box 65"/>
          <p:cNvSpPr txBox="1">
            <a:spLocks noChangeArrowheads="1"/>
          </p:cNvSpPr>
          <p:nvPr/>
        </p:nvSpPr>
        <p:spPr bwMode="auto">
          <a:xfrm>
            <a:off x="6913563" y="1052513"/>
            <a:ext cx="1210588" cy="400110"/>
          </a:xfrm>
          <a:prstGeom prst="rect">
            <a:avLst/>
          </a:prstGeom>
          <a:noFill/>
          <a:ln w="9525">
            <a:noFill/>
            <a:miter lim="800000"/>
            <a:headEnd/>
            <a:tailEnd/>
          </a:ln>
          <a:effectLst/>
        </p:spPr>
        <p:txBody>
          <a:bodyPr wrap="none">
            <a:spAutoFit/>
          </a:bodyPr>
          <a:lstStyle/>
          <a:p>
            <a:r>
              <a:rPr kumimoji="1" lang="zh-CN" altLang="en-US" sz="2000">
                <a:solidFill>
                  <a:schemeClr val="tx1">
                    <a:lumMod val="65000"/>
                    <a:lumOff val="35000"/>
                  </a:schemeClr>
                </a:solidFill>
                <a:latin typeface="+mn-lt"/>
                <a:ea typeface="+mn-ea"/>
              </a:rPr>
              <a:t>回车换行</a:t>
            </a:r>
          </a:p>
        </p:txBody>
      </p:sp>
      <p:sp>
        <p:nvSpPr>
          <p:cNvPr id="104" name="Line 66"/>
          <p:cNvSpPr>
            <a:spLocks noChangeShapeType="1"/>
          </p:cNvSpPr>
          <p:nvPr/>
        </p:nvSpPr>
        <p:spPr bwMode="auto">
          <a:xfrm>
            <a:off x="5586415" y="1406525"/>
            <a:ext cx="407987"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5" name="Line 67"/>
          <p:cNvSpPr>
            <a:spLocks noChangeShapeType="1"/>
          </p:cNvSpPr>
          <p:nvPr/>
        </p:nvSpPr>
        <p:spPr bwMode="auto">
          <a:xfrm flipH="1">
            <a:off x="4660900" y="1406525"/>
            <a:ext cx="444500"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6" name="Line 68"/>
          <p:cNvSpPr>
            <a:spLocks noChangeShapeType="1"/>
          </p:cNvSpPr>
          <p:nvPr/>
        </p:nvSpPr>
        <p:spPr bwMode="auto">
          <a:xfrm>
            <a:off x="7510463" y="1406525"/>
            <a:ext cx="222250" cy="306388"/>
          </a:xfrm>
          <a:prstGeom prst="line">
            <a:avLst/>
          </a:prstGeom>
          <a:noFill/>
          <a:ln w="19050">
            <a:solidFill>
              <a:srgbClr val="333399"/>
            </a:solidFill>
            <a:round/>
            <a:headEnd/>
            <a:tailEnd type="triangle" w="sm" len="med"/>
          </a:ln>
          <a:effectLst/>
        </p:spPr>
        <p:txBody>
          <a:bodyPr wrap="none" anchor="ctr"/>
          <a:lstStyle/>
          <a:p>
            <a:endParaRPr lang="zh-CN" altLang="en-US">
              <a:solidFill>
                <a:schemeClr val="tx1">
                  <a:lumMod val="65000"/>
                  <a:lumOff val="35000"/>
                </a:schemeClr>
              </a:solidFill>
              <a:latin typeface="+mn-lt"/>
              <a:ea typeface="+mn-ea"/>
            </a:endParaRPr>
          </a:p>
        </p:txBody>
      </p:sp>
      <p:sp>
        <p:nvSpPr>
          <p:cNvPr id="107" name="Line 69"/>
          <p:cNvSpPr>
            <a:spLocks noChangeShapeType="1"/>
          </p:cNvSpPr>
          <p:nvPr/>
        </p:nvSpPr>
        <p:spPr bwMode="auto">
          <a:xfrm>
            <a:off x="5216525" y="2935290"/>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8" name="Line 70"/>
          <p:cNvSpPr>
            <a:spLocks noChangeShapeType="1"/>
          </p:cNvSpPr>
          <p:nvPr/>
        </p:nvSpPr>
        <p:spPr bwMode="auto">
          <a:xfrm>
            <a:off x="5216525" y="2119315"/>
            <a:ext cx="0" cy="407987"/>
          </a:xfrm>
          <a:prstGeom prst="line">
            <a:avLst/>
          </a:prstGeom>
          <a:noFill/>
          <a:ln w="9525">
            <a:solidFill>
              <a:schemeClr val="tx1"/>
            </a:solidFill>
            <a:round/>
            <a:headEnd/>
            <a:tailEnd/>
          </a:ln>
          <a:effectLst/>
        </p:spPr>
        <p:txBody>
          <a:bodyPr wrap="none" anchor="ctr"/>
          <a:lstStyle/>
          <a:p>
            <a:endParaRPr lang="zh-CN" altLang="en-US">
              <a:latin typeface="+mn-lt"/>
              <a:ea typeface="+mn-ea"/>
            </a:endParaRPr>
          </a:p>
        </p:txBody>
      </p:sp>
      <p:sp>
        <p:nvSpPr>
          <p:cNvPr id="109" name="Text Box 71"/>
          <p:cNvSpPr txBox="1">
            <a:spLocks noChangeArrowheads="1"/>
          </p:cNvSpPr>
          <p:nvPr/>
        </p:nvSpPr>
        <p:spPr bwMode="auto">
          <a:xfrm>
            <a:off x="4894263" y="2936875"/>
            <a:ext cx="211136" cy="400110"/>
          </a:xfrm>
          <a:prstGeom prst="rect">
            <a:avLst/>
          </a:prstGeom>
          <a:noFill/>
          <a:ln w="9525">
            <a:noFill/>
            <a:miter lim="800000"/>
            <a:headEnd/>
            <a:tailEnd/>
          </a:ln>
          <a:effectLst/>
        </p:spPr>
        <p:txBody>
          <a:bodyPr wrap="square">
            <a:spAutoFit/>
          </a:bodyPr>
          <a:lstStyle/>
          <a:p>
            <a:r>
              <a:rPr kumimoji="1" lang="en-US" altLang="zh-CN" sz="2000" b="1">
                <a:latin typeface="+mn-lt"/>
                <a:ea typeface="+mn-ea"/>
              </a:rPr>
              <a:t>:</a:t>
            </a:r>
          </a:p>
        </p:txBody>
      </p:sp>
      <p:sp>
        <p:nvSpPr>
          <p:cNvPr id="110" name="Text Box 72"/>
          <p:cNvSpPr txBox="1">
            <a:spLocks noChangeArrowheads="1"/>
          </p:cNvSpPr>
          <p:nvPr/>
        </p:nvSpPr>
        <p:spPr bwMode="auto">
          <a:xfrm>
            <a:off x="7256465" y="1701801"/>
            <a:ext cx="856325"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CRLF</a:t>
            </a:r>
          </a:p>
        </p:txBody>
      </p:sp>
      <p:sp>
        <p:nvSpPr>
          <p:cNvPr id="111" name="Text Box 73"/>
          <p:cNvSpPr txBox="1">
            <a:spLocks noChangeArrowheads="1"/>
          </p:cNvSpPr>
          <p:nvPr/>
        </p:nvSpPr>
        <p:spPr bwMode="auto">
          <a:xfrm>
            <a:off x="5679282" y="2936875"/>
            <a:ext cx="849312" cy="400110"/>
          </a:xfrm>
          <a:prstGeom prst="rect">
            <a:avLst/>
          </a:prstGeom>
          <a:noFill/>
          <a:ln w="9525">
            <a:noFill/>
            <a:miter lim="800000"/>
            <a:headEnd/>
            <a:tailEnd/>
          </a:ln>
          <a:effectLst/>
        </p:spPr>
        <p:txBody>
          <a:bodyPr>
            <a:spAutoFit/>
          </a:bodyPr>
          <a:lstStyle/>
          <a:p>
            <a:r>
              <a:rPr kumimoji="1" lang="en-US" altLang="zh-CN" sz="2000" dirty="0">
                <a:latin typeface="+mn-lt"/>
                <a:ea typeface="+mn-ea"/>
              </a:rPr>
              <a:t>CRLF</a:t>
            </a:r>
          </a:p>
        </p:txBody>
      </p:sp>
      <p:sp>
        <p:nvSpPr>
          <p:cNvPr id="112" name="Text Box 74"/>
          <p:cNvSpPr txBox="1">
            <a:spLocks noChangeArrowheads="1"/>
          </p:cNvSpPr>
          <p:nvPr/>
        </p:nvSpPr>
        <p:spPr bwMode="auto">
          <a:xfrm>
            <a:off x="5672694" y="2144852"/>
            <a:ext cx="856325" cy="400110"/>
          </a:xfrm>
          <a:prstGeom prst="rect">
            <a:avLst/>
          </a:prstGeom>
          <a:noFill/>
          <a:ln w="9525">
            <a:noFill/>
            <a:miter lim="800000"/>
            <a:headEnd/>
            <a:tailEnd/>
          </a:ln>
          <a:effectLst/>
        </p:spPr>
        <p:txBody>
          <a:bodyPr wrap="none">
            <a:spAutoFit/>
          </a:bodyPr>
          <a:lstStyle/>
          <a:p>
            <a:r>
              <a:rPr kumimoji="1" lang="en-US" altLang="zh-CN" sz="2000" dirty="0">
                <a:latin typeface="+mn-lt"/>
                <a:ea typeface="+mn-ea"/>
              </a:rPr>
              <a:t>CRLF</a:t>
            </a:r>
          </a:p>
        </p:txBody>
      </p:sp>
      <p:sp>
        <p:nvSpPr>
          <p:cNvPr id="113" name="Text Box 75"/>
          <p:cNvSpPr txBox="1">
            <a:spLocks noChangeArrowheads="1"/>
          </p:cNvSpPr>
          <p:nvPr/>
        </p:nvSpPr>
        <p:spPr bwMode="auto">
          <a:xfrm>
            <a:off x="3414715" y="3335338"/>
            <a:ext cx="856325" cy="400110"/>
          </a:xfrm>
          <a:prstGeom prst="rect">
            <a:avLst/>
          </a:prstGeom>
          <a:noFill/>
          <a:ln w="9525">
            <a:noFill/>
            <a:miter lim="800000"/>
            <a:headEnd/>
            <a:tailEnd/>
          </a:ln>
          <a:effectLst/>
        </p:spPr>
        <p:txBody>
          <a:bodyPr wrap="none">
            <a:spAutoFit/>
          </a:bodyPr>
          <a:lstStyle/>
          <a:p>
            <a:r>
              <a:rPr kumimoji="1" lang="en-US" altLang="zh-CN" sz="2000">
                <a:latin typeface="+mn-lt"/>
                <a:ea typeface="+mn-ea"/>
              </a:rPr>
              <a:t>CRLF</a:t>
            </a:r>
          </a:p>
        </p:txBody>
      </p:sp>
      <p:sp>
        <p:nvSpPr>
          <p:cNvPr id="652293" name="Rectangle 5"/>
          <p:cNvSpPr>
            <a:spLocks noGrp="1" noChangeArrowheads="1"/>
          </p:cNvSpPr>
          <p:nvPr>
            <p:ph type="title"/>
          </p:nvPr>
        </p:nvSpPr>
        <p:spPr>
          <a:xfrm>
            <a:off x="2570164" y="188914"/>
            <a:ext cx="7793037" cy="839787"/>
          </a:xfrm>
        </p:spPr>
        <p:txBody>
          <a:bodyPr/>
          <a:lstStyle/>
          <a:p>
            <a:pPr algn="ctr"/>
            <a:r>
              <a:rPr lang="en-US" altLang="zh-CN" sz="4000"/>
              <a:t>HTTP </a:t>
            </a:r>
            <a:r>
              <a:rPr lang="zh-CN" altLang="en-US" sz="4000"/>
              <a:t>的报文结构（响应报文） </a:t>
            </a:r>
          </a:p>
        </p:txBody>
      </p:sp>
      <p:sp>
        <p:nvSpPr>
          <p:cNvPr id="60" name="页脚占位符 59"/>
          <p:cNvSpPr>
            <a:spLocks noGrp="1"/>
          </p:cNvSpPr>
          <p:nvPr>
            <p:ph type="ftr" sz="quarter" idx="11"/>
          </p:nvPr>
        </p:nvSpPr>
        <p:spPr/>
        <p:txBody>
          <a:bodyPr/>
          <a:lstStyle/>
          <a:p>
            <a:r>
              <a:rPr lang="zh-CN" altLang="en-US" smtClean="0"/>
              <a:t>课件制作人：谢钧  谢希仁</a:t>
            </a:r>
            <a:endParaRPr lang="zh-CN" altLang="en-US"/>
          </a:p>
        </p:txBody>
      </p:sp>
      <p:sp>
        <p:nvSpPr>
          <p:cNvPr id="652344" name="Text Box 56"/>
          <p:cNvSpPr txBox="1">
            <a:spLocks noChangeArrowheads="1"/>
          </p:cNvSpPr>
          <p:nvPr/>
        </p:nvSpPr>
        <p:spPr bwMode="auto">
          <a:xfrm>
            <a:off x="2066927" y="5049034"/>
            <a:ext cx="8208963" cy="1200329"/>
          </a:xfrm>
          <a:prstGeom prst="rect">
            <a:avLst/>
          </a:prstGeom>
          <a:noFill/>
          <a:ln w="9525">
            <a:noFill/>
            <a:miter lim="800000"/>
            <a:headEnd/>
            <a:tailEnd/>
          </a:ln>
          <a:effectLst/>
        </p:spPr>
        <p:txBody>
          <a:bodyPr>
            <a:spAutoFit/>
          </a:bodyPr>
          <a:lstStyle/>
          <a:p>
            <a:r>
              <a:rPr lang="zh-CN" altLang="en-US" sz="2400" dirty="0">
                <a:solidFill>
                  <a:schemeClr val="tx1">
                    <a:lumMod val="65000"/>
                    <a:lumOff val="35000"/>
                  </a:schemeClr>
                </a:solidFill>
                <a:latin typeface="黑体" pitchFamily="2" charset="-122"/>
                <a:ea typeface="黑体" pitchFamily="2" charset="-122"/>
              </a:rPr>
              <a:t>响应报文的开始行是</a:t>
            </a:r>
            <a:r>
              <a:rPr lang="zh-CN" altLang="en-US" sz="2400" dirty="0">
                <a:solidFill>
                  <a:srgbClr val="0000FF"/>
                </a:solidFill>
                <a:latin typeface="黑体" pitchFamily="2" charset="-122"/>
                <a:ea typeface="黑体" pitchFamily="2" charset="-122"/>
              </a:rPr>
              <a:t>状态行</a:t>
            </a:r>
            <a:r>
              <a:rPr lang="zh-CN" altLang="en-US" sz="2400" dirty="0">
                <a:solidFill>
                  <a:schemeClr val="tx1">
                    <a:lumMod val="65000"/>
                    <a:lumOff val="35000"/>
                  </a:schemeClr>
                </a:solidFill>
                <a:latin typeface="Arial" charset="0"/>
                <a:ea typeface="黑体" pitchFamily="2" charset="-122"/>
              </a:rPr>
              <a:t>。</a:t>
            </a:r>
          </a:p>
          <a:p>
            <a:r>
              <a:rPr lang="zh-CN" altLang="en-US" sz="2400" dirty="0">
                <a:solidFill>
                  <a:schemeClr val="tx1">
                    <a:lumMod val="65000"/>
                    <a:lumOff val="35000"/>
                  </a:schemeClr>
                </a:solidFill>
                <a:latin typeface="Arial" charset="0"/>
                <a:ea typeface="黑体" pitchFamily="2" charset="-122"/>
              </a:rPr>
              <a:t>状态行包括三项内容，即 </a:t>
            </a:r>
            <a:r>
              <a:rPr lang="en-US" altLang="zh-CN" sz="2400" dirty="0">
                <a:solidFill>
                  <a:srgbClr val="0000FF"/>
                </a:solidFill>
                <a:latin typeface="Arial" charset="0"/>
                <a:ea typeface="黑体" pitchFamily="2" charset="-122"/>
              </a:rPr>
              <a:t>HTTP </a:t>
            </a:r>
            <a:r>
              <a:rPr lang="zh-CN" altLang="en-US" sz="2400" dirty="0">
                <a:solidFill>
                  <a:srgbClr val="0000FF"/>
                </a:solidFill>
                <a:latin typeface="Arial" charset="0"/>
                <a:ea typeface="黑体" pitchFamily="2" charset="-122"/>
              </a:rPr>
              <a:t>的版本</a:t>
            </a:r>
            <a:r>
              <a:rPr lang="zh-CN" altLang="en-US" sz="2400" dirty="0">
                <a:solidFill>
                  <a:schemeClr val="tx1">
                    <a:lumMod val="65000"/>
                    <a:lumOff val="35000"/>
                  </a:schemeClr>
                </a:solidFill>
                <a:latin typeface="Arial" charset="0"/>
                <a:ea typeface="黑体" pitchFamily="2" charset="-122"/>
              </a:rPr>
              <a:t>，</a:t>
            </a:r>
            <a:r>
              <a:rPr lang="zh-CN" altLang="en-US" sz="2400" dirty="0">
                <a:solidFill>
                  <a:srgbClr val="0000FF"/>
                </a:solidFill>
                <a:latin typeface="Arial" charset="0"/>
                <a:ea typeface="黑体" pitchFamily="2" charset="-122"/>
              </a:rPr>
              <a:t>状态码</a:t>
            </a:r>
            <a:r>
              <a:rPr lang="zh-CN" altLang="en-US" sz="2400" dirty="0">
                <a:solidFill>
                  <a:schemeClr val="tx1">
                    <a:lumMod val="65000"/>
                    <a:lumOff val="35000"/>
                  </a:schemeClr>
                </a:solidFill>
                <a:latin typeface="Arial" charset="0"/>
                <a:ea typeface="黑体" pitchFamily="2" charset="-122"/>
              </a:rPr>
              <a:t>，以及解释状态码的简单</a:t>
            </a:r>
            <a:r>
              <a:rPr lang="zh-CN" altLang="en-US" sz="2400" dirty="0">
                <a:solidFill>
                  <a:srgbClr val="0000FF"/>
                </a:solidFill>
                <a:latin typeface="Arial" charset="0"/>
                <a:ea typeface="黑体" pitchFamily="2" charset="-122"/>
              </a:rPr>
              <a:t>短语</a:t>
            </a:r>
            <a:r>
              <a:rPr lang="zh-CN" altLang="en-US" sz="2400" dirty="0">
                <a:solidFill>
                  <a:schemeClr val="tx1">
                    <a:lumMod val="65000"/>
                    <a:lumOff val="35000"/>
                  </a:schemeClr>
                </a:solidFill>
                <a:latin typeface="Arial" charset="0"/>
                <a:ea typeface="黑体" pitchFamily="2" charset="-122"/>
              </a:rPr>
              <a:t>。</a:t>
            </a:r>
            <a:r>
              <a:rPr lang="zh-CN" altLang="en-US" sz="2400" dirty="0">
                <a:solidFill>
                  <a:schemeClr val="tx1">
                    <a:lumMod val="65000"/>
                    <a:lumOff val="35000"/>
                  </a:schemeClr>
                </a:solidFill>
              </a:rPr>
              <a:t> </a:t>
            </a:r>
          </a:p>
        </p:txBody>
      </p:sp>
      <p:grpSp>
        <p:nvGrpSpPr>
          <p:cNvPr id="2" name="Group 58"/>
          <p:cNvGrpSpPr>
            <a:grpSpLocks/>
          </p:cNvGrpSpPr>
          <p:nvPr/>
        </p:nvGrpSpPr>
        <p:grpSpPr bwMode="auto">
          <a:xfrm>
            <a:off x="1901825" y="1628775"/>
            <a:ext cx="7869238" cy="576262"/>
            <a:chOff x="236" y="1026"/>
            <a:chExt cx="4957" cy="363"/>
          </a:xfrm>
        </p:grpSpPr>
        <p:sp>
          <p:nvSpPr>
            <p:cNvPr id="652347" name="Rectangle 59"/>
            <p:cNvSpPr>
              <a:spLocks noChangeArrowheads="1"/>
            </p:cNvSpPr>
            <p:nvPr/>
          </p:nvSpPr>
          <p:spPr bwMode="auto">
            <a:xfrm>
              <a:off x="1111" y="1026"/>
              <a:ext cx="4082" cy="363"/>
            </a:xfrm>
            <a:prstGeom prst="rect">
              <a:avLst/>
            </a:prstGeom>
            <a:noFill/>
            <a:ln w="57150">
              <a:solidFill>
                <a:schemeClr val="hlink"/>
              </a:solidFill>
              <a:miter lim="800000"/>
              <a:headEnd/>
              <a:tailEnd/>
            </a:ln>
            <a:effectLst/>
          </p:spPr>
          <p:txBody>
            <a:bodyPr wrap="none" anchor="ctr"/>
            <a:lstStyle/>
            <a:p>
              <a:endParaRPr lang="zh-CN" altLang="en-US"/>
            </a:p>
          </p:txBody>
        </p:sp>
        <p:sp>
          <p:nvSpPr>
            <p:cNvPr id="652348" name="Text Box 60"/>
            <p:cNvSpPr txBox="1">
              <a:spLocks noChangeArrowheads="1"/>
            </p:cNvSpPr>
            <p:nvPr/>
          </p:nvSpPr>
          <p:spPr bwMode="auto">
            <a:xfrm>
              <a:off x="236" y="1027"/>
              <a:ext cx="795" cy="330"/>
            </a:xfrm>
            <a:prstGeom prst="rect">
              <a:avLst/>
            </a:prstGeom>
            <a:noFill/>
            <a:ln w="9525">
              <a:noFill/>
              <a:miter lim="800000"/>
              <a:headEnd/>
              <a:tailEnd/>
            </a:ln>
            <a:effectLst/>
          </p:spPr>
          <p:txBody>
            <a:bodyPr wrap="none">
              <a:spAutoFit/>
            </a:bodyPr>
            <a:lstStyle/>
            <a:p>
              <a:r>
                <a:rPr lang="zh-CN" altLang="en-US" sz="2800">
                  <a:solidFill>
                    <a:srgbClr val="333399"/>
                  </a:solidFill>
                  <a:ea typeface="黑体" pitchFamily="2" charset="-122"/>
                </a:rPr>
                <a:t>开始行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1266" name="Rectangle 2"/>
          <p:cNvSpPr>
            <a:spLocks noGrp="1" noChangeArrowheads="1"/>
          </p:cNvSpPr>
          <p:nvPr>
            <p:ph type="title"/>
          </p:nvPr>
        </p:nvSpPr>
        <p:spPr/>
        <p:txBody>
          <a:bodyPr/>
          <a:lstStyle/>
          <a:p>
            <a:r>
              <a:rPr lang="zh-CN" altLang="en-US" dirty="0"/>
              <a:t>状态码都是三位数字 </a:t>
            </a:r>
          </a:p>
        </p:txBody>
      </p:sp>
      <p:sp>
        <p:nvSpPr>
          <p:cNvPr id="651375" name="Rectangle 111"/>
          <p:cNvSpPr>
            <a:spLocks noGrp="1" noChangeArrowheads="1"/>
          </p:cNvSpPr>
          <p:nvPr>
            <p:ph idx="1"/>
          </p:nvPr>
        </p:nvSpPr>
        <p:spPr>
          <a:xfrm>
            <a:off x="1202631" y="2060848"/>
            <a:ext cx="10385803" cy="4110718"/>
          </a:xfrm>
        </p:spPr>
        <p:txBody>
          <a:bodyPr/>
          <a:lstStyle/>
          <a:p>
            <a:r>
              <a:rPr lang="en-US" altLang="zh-CN" sz="2800" b="1" dirty="0">
                <a:solidFill>
                  <a:srgbClr val="0070C0"/>
                </a:solidFill>
              </a:rPr>
              <a:t>1xx</a:t>
            </a:r>
            <a:r>
              <a:rPr lang="en-US" altLang="zh-CN" sz="2800" dirty="0">
                <a:solidFill>
                  <a:srgbClr val="0070C0"/>
                </a:solidFill>
              </a:rPr>
              <a:t> </a:t>
            </a:r>
            <a:r>
              <a:rPr lang="zh-CN" altLang="en-US" sz="2800" dirty="0"/>
              <a:t>表示通知信息的，如请求收到了或正在进行处理。</a:t>
            </a:r>
          </a:p>
          <a:p>
            <a:r>
              <a:rPr lang="en-US" altLang="zh-CN" sz="2800" b="1" dirty="0">
                <a:solidFill>
                  <a:srgbClr val="0070C0"/>
                </a:solidFill>
              </a:rPr>
              <a:t>2xx</a:t>
            </a:r>
            <a:r>
              <a:rPr lang="en-US" altLang="zh-CN" sz="2800" dirty="0"/>
              <a:t> </a:t>
            </a:r>
            <a:r>
              <a:rPr lang="zh-CN" altLang="en-US" sz="2800" dirty="0"/>
              <a:t>表示成功，如接受或知道了。</a:t>
            </a:r>
          </a:p>
          <a:p>
            <a:r>
              <a:rPr lang="en-US" altLang="zh-CN" sz="2800" b="1" dirty="0">
                <a:solidFill>
                  <a:srgbClr val="0070C0"/>
                </a:solidFill>
              </a:rPr>
              <a:t>3xx</a:t>
            </a:r>
            <a:r>
              <a:rPr lang="en-US" altLang="zh-CN" sz="2800" dirty="0"/>
              <a:t> </a:t>
            </a:r>
            <a:r>
              <a:rPr lang="zh-CN" altLang="en-US" sz="2800" dirty="0"/>
              <a:t>表示重定向，表示要完成请求还必须采取进一步的行动。</a:t>
            </a:r>
          </a:p>
          <a:p>
            <a:r>
              <a:rPr lang="en-US" altLang="zh-CN" sz="2800" b="1" dirty="0">
                <a:solidFill>
                  <a:srgbClr val="0070C0"/>
                </a:solidFill>
              </a:rPr>
              <a:t>4xx</a:t>
            </a:r>
            <a:r>
              <a:rPr lang="en-US" altLang="zh-CN" sz="2800" dirty="0"/>
              <a:t> </a:t>
            </a:r>
            <a:r>
              <a:rPr lang="zh-CN" altLang="en-US" sz="2800" dirty="0"/>
              <a:t>表示客户的差错，如请求中有错误的语法或不能完成。</a:t>
            </a:r>
          </a:p>
          <a:p>
            <a:r>
              <a:rPr lang="en-US" altLang="zh-CN" sz="2800" b="1" dirty="0">
                <a:solidFill>
                  <a:srgbClr val="0070C0"/>
                </a:solidFill>
              </a:rPr>
              <a:t>5xx</a:t>
            </a:r>
            <a:r>
              <a:rPr lang="en-US" altLang="zh-CN" sz="2800" dirty="0"/>
              <a:t> </a:t>
            </a:r>
            <a:r>
              <a:rPr lang="zh-CN" altLang="en-US" sz="2800" dirty="0"/>
              <a:t>表示服务器的差错，如服务器失效无法完成请求。</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矩形 6"/>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8" name="矩形 7"/>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0"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1" name="组合 10"/>
          <p:cNvGrpSpPr/>
          <p:nvPr/>
        </p:nvGrpSpPr>
        <p:grpSpPr>
          <a:xfrm>
            <a:off x="9156703" y="5399078"/>
            <a:ext cx="1877787" cy="1129564"/>
            <a:chOff x="9675584" y="5175723"/>
            <a:chExt cx="1877787" cy="1129564"/>
          </a:xfrm>
        </p:grpSpPr>
        <p:sp>
          <p:nvSpPr>
            <p:cNvPr id="12" name="矩形 11"/>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98581"/>
            <a:ext cx="12198350" cy="42594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0" name="图片 10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270" y="3116917"/>
            <a:ext cx="794038" cy="1313944"/>
          </a:xfrm>
          <a:prstGeom prst="rect">
            <a:avLst/>
          </a:prstGeom>
        </p:spPr>
      </p:pic>
      <p:pic>
        <p:nvPicPr>
          <p:cNvPr id="111" name="图片 1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270" y="5364817"/>
            <a:ext cx="794038" cy="1313944"/>
          </a:xfrm>
          <a:prstGeom prst="rect">
            <a:avLst/>
          </a:prstGeom>
        </p:spPr>
      </p:pic>
      <p:sp>
        <p:nvSpPr>
          <p:cNvPr id="1192962" name="Rectangle 2"/>
          <p:cNvSpPr>
            <a:spLocks noGrp="1" noChangeArrowheads="1"/>
          </p:cNvSpPr>
          <p:nvPr>
            <p:ph type="title"/>
          </p:nvPr>
        </p:nvSpPr>
        <p:spPr/>
        <p:txBody>
          <a:bodyPr/>
          <a:lstStyle/>
          <a:p>
            <a:r>
              <a:rPr lang="en-US" altLang="zh-CN" dirty="0"/>
              <a:t>4</a:t>
            </a:r>
            <a:r>
              <a:rPr lang="en-US" altLang="zh-CN" dirty="0" smtClean="0"/>
              <a:t>. </a:t>
            </a:r>
            <a:r>
              <a:rPr lang="zh-CN" altLang="en-US" dirty="0"/>
              <a:t>在服务器上存放用户的信息</a:t>
            </a:r>
          </a:p>
        </p:txBody>
      </p:sp>
      <p:sp>
        <p:nvSpPr>
          <p:cNvPr id="1192963" name="Rectangle 3"/>
          <p:cNvSpPr>
            <a:spLocks noGrp="1" noChangeArrowheads="1"/>
          </p:cNvSpPr>
          <p:nvPr>
            <p:ph idx="1"/>
          </p:nvPr>
        </p:nvSpPr>
        <p:spPr/>
        <p:txBody>
          <a:bodyPr>
            <a:normAutofit/>
          </a:bodyPr>
          <a:lstStyle/>
          <a:p>
            <a:pPr marL="285750" indent="-285750">
              <a:lnSpc>
                <a:spcPct val="100000"/>
              </a:lnSpc>
              <a:buFont typeface="Wingdings" panose="05000000000000000000" pitchFamily="2" charset="2"/>
              <a:buChar char="n"/>
            </a:pPr>
            <a:r>
              <a:rPr lang="zh-CN" altLang="en-US" sz="1800" dirty="0">
                <a:solidFill>
                  <a:schemeClr val="tx1">
                    <a:lumMod val="65000"/>
                    <a:lumOff val="35000"/>
                  </a:schemeClr>
                </a:solidFill>
              </a:rPr>
              <a:t>万维网站点使用 </a:t>
            </a:r>
            <a:r>
              <a:rPr lang="en-US" altLang="zh-CN" sz="1800" dirty="0">
                <a:solidFill>
                  <a:schemeClr val="tx1">
                    <a:lumMod val="65000"/>
                    <a:lumOff val="35000"/>
                  </a:schemeClr>
                </a:solidFill>
              </a:rPr>
              <a:t>Cookie </a:t>
            </a:r>
            <a:r>
              <a:rPr lang="zh-CN" altLang="en-US" sz="1800" dirty="0">
                <a:solidFill>
                  <a:schemeClr val="tx1">
                    <a:lumMod val="65000"/>
                    <a:lumOff val="35000"/>
                  </a:schemeClr>
                </a:solidFill>
              </a:rPr>
              <a:t>来跟踪用户。</a:t>
            </a:r>
          </a:p>
          <a:p>
            <a:pPr marL="285750" indent="-285750">
              <a:lnSpc>
                <a:spcPct val="100000"/>
              </a:lnSpc>
              <a:buFont typeface="Wingdings" panose="05000000000000000000" pitchFamily="2" charset="2"/>
              <a:buChar char="n"/>
            </a:pPr>
            <a:r>
              <a:rPr lang="en-US" altLang="zh-CN" sz="1800" dirty="0">
                <a:solidFill>
                  <a:schemeClr val="tx1">
                    <a:lumMod val="65000"/>
                    <a:lumOff val="35000"/>
                  </a:schemeClr>
                </a:solidFill>
              </a:rPr>
              <a:t>Cookie </a:t>
            </a:r>
            <a:r>
              <a:rPr lang="zh-CN" altLang="en-US" sz="1800" dirty="0">
                <a:solidFill>
                  <a:schemeClr val="tx1">
                    <a:lumMod val="65000"/>
                    <a:lumOff val="35000"/>
                  </a:schemeClr>
                </a:solidFill>
              </a:rPr>
              <a:t>表示在 </a:t>
            </a:r>
            <a:r>
              <a:rPr lang="en-US" altLang="zh-CN" sz="1800" dirty="0">
                <a:solidFill>
                  <a:schemeClr val="tx1">
                    <a:lumMod val="65000"/>
                    <a:lumOff val="35000"/>
                  </a:schemeClr>
                </a:solidFill>
              </a:rPr>
              <a:t>HTTP </a:t>
            </a:r>
            <a:r>
              <a:rPr lang="zh-CN" altLang="en-US" sz="1800" dirty="0">
                <a:solidFill>
                  <a:schemeClr val="tx1">
                    <a:lumMod val="65000"/>
                    <a:lumOff val="35000"/>
                  </a:schemeClr>
                </a:solidFill>
              </a:rPr>
              <a:t>服务器和客户之间传递的状态信息。</a:t>
            </a:r>
          </a:p>
          <a:p>
            <a:pPr marL="285750" indent="-285750">
              <a:lnSpc>
                <a:spcPct val="100000"/>
              </a:lnSpc>
              <a:buFont typeface="Wingdings" panose="05000000000000000000" pitchFamily="2" charset="2"/>
              <a:buChar char="n"/>
            </a:pPr>
            <a:r>
              <a:rPr lang="zh-CN" altLang="en-US" sz="1800" dirty="0">
                <a:solidFill>
                  <a:schemeClr val="tx1">
                    <a:lumMod val="65000"/>
                    <a:lumOff val="35000"/>
                  </a:schemeClr>
                </a:solidFill>
              </a:rPr>
              <a:t>使用 </a:t>
            </a:r>
            <a:r>
              <a:rPr lang="en-US" altLang="zh-CN" sz="1800" dirty="0">
                <a:solidFill>
                  <a:schemeClr val="tx1">
                    <a:lumMod val="65000"/>
                    <a:lumOff val="35000"/>
                  </a:schemeClr>
                </a:solidFill>
              </a:rPr>
              <a:t>Cookie </a:t>
            </a:r>
            <a:r>
              <a:rPr lang="zh-CN" altLang="en-US" sz="1800" dirty="0">
                <a:solidFill>
                  <a:schemeClr val="tx1">
                    <a:lumMod val="65000"/>
                    <a:lumOff val="35000"/>
                  </a:schemeClr>
                </a:solidFill>
              </a:rPr>
              <a:t>的网站服务器为用户产生一个唯一的识别码。利用此识别码，网站就能够跟踪该用户在该网站的活动。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9" name="Rectangle 312"/>
          <p:cNvSpPr>
            <a:spLocks noChangeArrowheads="1"/>
          </p:cNvSpPr>
          <p:nvPr/>
        </p:nvSpPr>
        <p:spPr bwMode="auto">
          <a:xfrm>
            <a:off x="7934127" y="2780928"/>
            <a:ext cx="1216168" cy="335989"/>
          </a:xfrm>
          <a:prstGeom prst="rect">
            <a:avLst/>
          </a:prstGeom>
          <a:noFill/>
          <a:ln w="19050" algn="ctr">
            <a:noFill/>
            <a:miter lim="800000"/>
            <a:headEnd/>
            <a:tailEnd/>
          </a:ln>
          <a:effectLst/>
        </p:spPr>
        <p:txBody>
          <a:bodyPr wrap="none" lIns="90488" tIns="44450" rIns="90488" bIns="44450">
            <a:spAutoFit/>
          </a:bodyPr>
          <a:lstStyle/>
          <a:p>
            <a:pPr eaLnBrk="0" hangingPunct="0"/>
            <a:r>
              <a:rPr kumimoji="1" lang="en-US" altLang="zh-CN" sz="1600">
                <a:solidFill>
                  <a:schemeClr val="tx1">
                    <a:lumMod val="65000"/>
                    <a:lumOff val="35000"/>
                  </a:schemeClr>
                </a:solidFill>
                <a:latin typeface="+mn-lt"/>
                <a:ea typeface="+mn-ea"/>
              </a:rPr>
              <a:t>Web</a:t>
            </a:r>
            <a:r>
              <a:rPr kumimoji="1" lang="zh-CN" altLang="en-US" sz="1600">
                <a:solidFill>
                  <a:schemeClr val="tx1">
                    <a:lumMod val="65000"/>
                    <a:lumOff val="35000"/>
                  </a:schemeClr>
                </a:solidFill>
                <a:latin typeface="+mn-lt"/>
                <a:ea typeface="+mn-ea"/>
              </a:rPr>
              <a:t>服务器</a:t>
            </a:r>
          </a:p>
        </p:txBody>
      </p:sp>
      <p:grpSp>
        <p:nvGrpSpPr>
          <p:cNvPr id="10" name="Group 320"/>
          <p:cNvGrpSpPr>
            <a:grpSpLocks/>
          </p:cNvGrpSpPr>
          <p:nvPr/>
        </p:nvGrpSpPr>
        <p:grpSpPr bwMode="auto">
          <a:xfrm>
            <a:off x="4808340" y="3487366"/>
            <a:ext cx="2057400" cy="309562"/>
            <a:chOff x="1152" y="1824"/>
            <a:chExt cx="1296" cy="240"/>
          </a:xfrm>
        </p:grpSpPr>
        <p:sp>
          <p:nvSpPr>
            <p:cNvPr id="98" name="AutoShape 321"/>
            <p:cNvSpPr>
              <a:spLocks noChangeArrowheads="1"/>
            </p:cNvSpPr>
            <p:nvPr/>
          </p:nvSpPr>
          <p:spPr bwMode="auto">
            <a:xfrm>
              <a:off x="2160" y="1872"/>
              <a:ext cx="288" cy="144"/>
            </a:xfrm>
            <a:prstGeom prst="rightArrow">
              <a:avLst>
                <a:gd name="adj1" fmla="val 50000"/>
                <a:gd name="adj2" fmla="val 50000"/>
              </a:avLst>
            </a:prstGeom>
            <a:solidFill>
              <a:srgbClr val="92D05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1600">
                <a:solidFill>
                  <a:schemeClr val="tx1">
                    <a:lumMod val="65000"/>
                    <a:lumOff val="35000"/>
                  </a:schemeClr>
                </a:solidFill>
              </a:endParaRPr>
            </a:p>
          </p:txBody>
        </p:sp>
        <p:sp>
          <p:nvSpPr>
            <p:cNvPr id="99" name="Rectangle 322"/>
            <p:cNvSpPr>
              <a:spLocks noChangeArrowheads="1"/>
            </p:cNvSpPr>
            <p:nvPr/>
          </p:nvSpPr>
          <p:spPr bwMode="auto">
            <a:xfrm>
              <a:off x="1152" y="1824"/>
              <a:ext cx="1008" cy="240"/>
            </a:xfrm>
            <a:prstGeom prst="rect">
              <a:avLst/>
            </a:prstGeom>
            <a:solidFill>
              <a:srgbClr val="92D05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en-US" altLang="zh-CN" sz="1600" dirty="0">
                  <a:solidFill>
                    <a:schemeClr val="tx1"/>
                  </a:solidFill>
                </a:rPr>
                <a:t>HTTP </a:t>
              </a:r>
              <a:r>
                <a:rPr kumimoji="1" lang="zh-CN" altLang="en-US" sz="1600" dirty="0">
                  <a:solidFill>
                    <a:schemeClr val="tx1"/>
                  </a:solidFill>
                </a:rPr>
                <a:t>请求</a:t>
              </a:r>
            </a:p>
          </p:txBody>
        </p:sp>
      </p:grpSp>
      <p:sp>
        <p:nvSpPr>
          <p:cNvPr id="11" name="AutoShape 324"/>
          <p:cNvSpPr>
            <a:spLocks noChangeArrowheads="1"/>
          </p:cNvSpPr>
          <p:nvPr/>
        </p:nvSpPr>
        <p:spPr bwMode="auto">
          <a:xfrm flipH="1">
            <a:off x="4233665" y="4138241"/>
            <a:ext cx="457200" cy="184150"/>
          </a:xfrm>
          <a:prstGeom prst="rightArrow">
            <a:avLst>
              <a:gd name="adj1" fmla="val 50000"/>
              <a:gd name="adj2" fmla="val 62069"/>
            </a:avLst>
          </a:prstGeom>
          <a:solidFill>
            <a:srgbClr val="92D05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1600">
              <a:solidFill>
                <a:schemeClr val="tx1">
                  <a:lumMod val="65000"/>
                  <a:lumOff val="35000"/>
                </a:schemeClr>
              </a:solidFill>
            </a:endParaRPr>
          </a:p>
        </p:txBody>
      </p:sp>
      <p:sp>
        <p:nvSpPr>
          <p:cNvPr id="12" name="Rectangle 325"/>
          <p:cNvSpPr>
            <a:spLocks noChangeArrowheads="1"/>
          </p:cNvSpPr>
          <p:nvPr/>
        </p:nvSpPr>
        <p:spPr bwMode="auto">
          <a:xfrm flipH="1">
            <a:off x="4539799" y="4055691"/>
            <a:ext cx="3223447" cy="338554"/>
          </a:xfrm>
          <a:prstGeom prst="rect">
            <a:avLst/>
          </a:prstGeom>
          <a:solidFill>
            <a:srgbClr val="92D05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p>
            <a:pPr algn="ctr"/>
            <a:r>
              <a:rPr kumimoji="1" lang="en-US" altLang="zh-CN" sz="1600" dirty="0">
                <a:solidFill>
                  <a:schemeClr val="tx1"/>
                </a:solidFill>
              </a:rPr>
              <a:t>HTTP </a:t>
            </a:r>
            <a:r>
              <a:rPr kumimoji="1" lang="zh-CN" altLang="en-US" sz="1600" dirty="0">
                <a:solidFill>
                  <a:schemeClr val="tx1"/>
                </a:solidFill>
              </a:rPr>
              <a:t>响应</a:t>
            </a:r>
            <a:r>
              <a:rPr kumimoji="1" lang="en-US" altLang="zh-CN" sz="1600" dirty="0">
                <a:solidFill>
                  <a:schemeClr val="tx1"/>
                </a:solidFill>
              </a:rPr>
              <a:t>/</a:t>
            </a:r>
            <a:r>
              <a:rPr kumimoji="1" lang="en-US" altLang="zh-CN" sz="1600" b="1" dirty="0">
                <a:solidFill>
                  <a:srgbClr val="FF0000"/>
                </a:solidFill>
              </a:rPr>
              <a:t>set cookie:12345678</a:t>
            </a:r>
          </a:p>
        </p:txBody>
      </p:sp>
      <p:sp>
        <p:nvSpPr>
          <p:cNvPr id="15" name="Rectangle 332"/>
          <p:cNvSpPr>
            <a:spLocks noChangeArrowheads="1"/>
          </p:cNvSpPr>
          <p:nvPr/>
        </p:nvSpPr>
        <p:spPr bwMode="auto">
          <a:xfrm>
            <a:off x="2760465" y="2953966"/>
            <a:ext cx="1216168" cy="335989"/>
          </a:xfrm>
          <a:prstGeom prst="rect">
            <a:avLst/>
          </a:prstGeom>
          <a:noFill/>
          <a:ln w="19050">
            <a:noFill/>
            <a:miter lim="800000"/>
            <a:headEnd/>
            <a:tailEnd/>
          </a:ln>
          <a:effectLst/>
        </p:spPr>
        <p:txBody>
          <a:bodyPr wrap="none" lIns="90488" tIns="44450" rIns="90488" bIns="44450">
            <a:spAutoFit/>
          </a:bodyPr>
          <a:lstStyle/>
          <a:p>
            <a:pPr eaLnBrk="0" hangingPunct="0"/>
            <a:r>
              <a:rPr kumimoji="1" lang="en-US" altLang="zh-CN" sz="1600" dirty="0">
                <a:solidFill>
                  <a:schemeClr val="tx1">
                    <a:lumMod val="65000"/>
                    <a:lumOff val="35000"/>
                  </a:schemeClr>
                </a:solidFill>
                <a:latin typeface="+mn-lt"/>
                <a:ea typeface="+mn-ea"/>
              </a:rPr>
              <a:t>Web</a:t>
            </a:r>
            <a:r>
              <a:rPr kumimoji="1" lang="zh-CN" altLang="en-US" sz="1600" dirty="0">
                <a:solidFill>
                  <a:schemeClr val="tx1">
                    <a:lumMod val="65000"/>
                    <a:lumOff val="35000"/>
                  </a:schemeClr>
                </a:solidFill>
                <a:latin typeface="+mn-lt"/>
                <a:ea typeface="+mn-ea"/>
              </a:rPr>
              <a:t>浏览器</a:t>
            </a:r>
          </a:p>
        </p:txBody>
      </p:sp>
      <p:sp>
        <p:nvSpPr>
          <p:cNvPr id="16" name="Line 333"/>
          <p:cNvSpPr>
            <a:spLocks noChangeShapeType="1"/>
          </p:cNvSpPr>
          <p:nvPr/>
        </p:nvSpPr>
        <p:spPr bwMode="auto">
          <a:xfrm>
            <a:off x="3827265" y="3847728"/>
            <a:ext cx="4183062" cy="0"/>
          </a:xfrm>
          <a:prstGeom prst="line">
            <a:avLst/>
          </a:prstGeom>
          <a:noFill/>
          <a:ln w="12700">
            <a:solidFill>
              <a:schemeClr val="tx1"/>
            </a:solidFill>
            <a:round/>
            <a:headEnd/>
            <a:tailEnd type="triangle" w="med" len="lg"/>
          </a:ln>
          <a:effectLst/>
        </p:spPr>
        <p:txBody>
          <a:bodyPr/>
          <a:lstStyle/>
          <a:p>
            <a:endParaRPr lang="zh-CN" altLang="en-US" sz="1600">
              <a:solidFill>
                <a:schemeClr val="tx1">
                  <a:lumMod val="65000"/>
                  <a:lumOff val="35000"/>
                </a:schemeClr>
              </a:solidFill>
              <a:latin typeface="+mn-lt"/>
              <a:ea typeface="+mn-ea"/>
            </a:endParaRPr>
          </a:p>
        </p:txBody>
      </p:sp>
      <p:sp>
        <p:nvSpPr>
          <p:cNvPr id="17" name="Line 334"/>
          <p:cNvSpPr>
            <a:spLocks noChangeShapeType="1"/>
          </p:cNvSpPr>
          <p:nvPr/>
        </p:nvSpPr>
        <p:spPr bwMode="auto">
          <a:xfrm flipH="1">
            <a:off x="3827265" y="4000128"/>
            <a:ext cx="4183062" cy="0"/>
          </a:xfrm>
          <a:prstGeom prst="line">
            <a:avLst/>
          </a:prstGeom>
          <a:noFill/>
          <a:ln w="12700">
            <a:solidFill>
              <a:schemeClr val="tx1"/>
            </a:solidFill>
            <a:round/>
            <a:headEnd/>
            <a:tailEnd type="triangle" w="med" len="lg"/>
          </a:ln>
          <a:effectLst/>
        </p:spPr>
        <p:txBody>
          <a:bodyPr/>
          <a:lstStyle/>
          <a:p>
            <a:endParaRPr lang="zh-CN" altLang="en-US" sz="1600">
              <a:solidFill>
                <a:schemeClr val="tx1">
                  <a:lumMod val="65000"/>
                  <a:lumOff val="35000"/>
                </a:schemeClr>
              </a:solidFill>
              <a:latin typeface="+mn-lt"/>
              <a:ea typeface="+mn-ea"/>
            </a:endParaRPr>
          </a:p>
        </p:txBody>
      </p:sp>
      <p:sp>
        <p:nvSpPr>
          <p:cNvPr id="18" name="Rectangle 335"/>
          <p:cNvSpPr>
            <a:spLocks noChangeArrowheads="1"/>
          </p:cNvSpPr>
          <p:nvPr/>
        </p:nvSpPr>
        <p:spPr bwMode="auto">
          <a:xfrm>
            <a:off x="1622298" y="3415360"/>
            <a:ext cx="1066800" cy="582211"/>
          </a:xfrm>
          <a:prstGeom prst="rect">
            <a:avLst/>
          </a:prstGeom>
          <a:noFill/>
          <a:ln w="19050">
            <a:noFill/>
            <a:miter lim="800000"/>
            <a:headEnd/>
            <a:tailEnd/>
          </a:ln>
          <a:effectLst/>
        </p:spPr>
        <p:txBody>
          <a:bodyPr lIns="90488" tIns="44450" rIns="90488" bIns="44450">
            <a:spAutoFit/>
          </a:bodyPr>
          <a:lstStyle/>
          <a:p>
            <a:pPr eaLnBrk="0" hangingPunct="0"/>
            <a:r>
              <a:rPr kumimoji="1" lang="zh-CN" altLang="en-US" sz="1600" dirty="0">
                <a:solidFill>
                  <a:schemeClr val="tx1">
                    <a:lumMod val="65000"/>
                    <a:lumOff val="35000"/>
                  </a:schemeClr>
                </a:solidFill>
                <a:latin typeface="+mn-lt"/>
                <a:ea typeface="+mn-ea"/>
              </a:rPr>
              <a:t>将</a:t>
            </a:r>
            <a:r>
              <a:rPr kumimoji="1" lang="en-US" altLang="zh-CN" sz="1600" dirty="0">
                <a:solidFill>
                  <a:schemeClr val="tx1">
                    <a:lumMod val="65000"/>
                    <a:lumOff val="35000"/>
                  </a:schemeClr>
                </a:solidFill>
                <a:latin typeface="+mn-lt"/>
                <a:ea typeface="+mn-ea"/>
              </a:rPr>
              <a:t>cookie</a:t>
            </a:r>
            <a:r>
              <a:rPr kumimoji="1" lang="zh-CN" altLang="en-US" sz="1600" dirty="0">
                <a:solidFill>
                  <a:schemeClr val="tx1">
                    <a:lumMod val="65000"/>
                    <a:lumOff val="35000"/>
                  </a:schemeClr>
                </a:solidFill>
                <a:latin typeface="+mn-lt"/>
                <a:ea typeface="+mn-ea"/>
              </a:rPr>
              <a:t>存入文件</a:t>
            </a:r>
          </a:p>
        </p:txBody>
      </p:sp>
      <p:sp>
        <p:nvSpPr>
          <p:cNvPr id="19" name="Rectangle 336"/>
          <p:cNvSpPr>
            <a:spLocks noChangeArrowheads="1"/>
          </p:cNvSpPr>
          <p:nvPr/>
        </p:nvSpPr>
        <p:spPr bwMode="auto">
          <a:xfrm>
            <a:off x="9077127" y="2933328"/>
            <a:ext cx="1295400" cy="1074653"/>
          </a:xfrm>
          <a:prstGeom prst="rect">
            <a:avLst/>
          </a:prstGeom>
          <a:noFill/>
          <a:ln w="19050">
            <a:noFill/>
            <a:miter lim="800000"/>
            <a:headEnd/>
            <a:tailEnd/>
          </a:ln>
          <a:effectLst/>
        </p:spPr>
        <p:txBody>
          <a:bodyPr lIns="90488" tIns="44450" rIns="90488" bIns="44450">
            <a:spAutoFit/>
          </a:bodyPr>
          <a:lstStyle/>
          <a:p>
            <a:pPr eaLnBrk="0" hangingPunct="0"/>
            <a:r>
              <a:rPr kumimoji="1" lang="zh-CN" altLang="en-US" sz="1600">
                <a:solidFill>
                  <a:schemeClr val="tx1">
                    <a:lumMod val="65000"/>
                    <a:lumOff val="35000"/>
                  </a:schemeClr>
                </a:solidFill>
                <a:latin typeface="+mn-lt"/>
                <a:ea typeface="+mn-ea"/>
              </a:rPr>
              <a:t>产生</a:t>
            </a:r>
            <a:r>
              <a:rPr kumimoji="1" lang="en-US" altLang="zh-CN" sz="1600">
                <a:solidFill>
                  <a:schemeClr val="tx1">
                    <a:lumMod val="65000"/>
                    <a:lumOff val="35000"/>
                  </a:schemeClr>
                </a:solidFill>
                <a:latin typeface="+mn-lt"/>
                <a:ea typeface="+mn-ea"/>
              </a:rPr>
              <a:t>cookie</a:t>
            </a:r>
          </a:p>
          <a:p>
            <a:pPr eaLnBrk="0" hangingPunct="0"/>
            <a:r>
              <a:rPr kumimoji="1" lang="zh-CN" altLang="en-US" sz="1600">
                <a:solidFill>
                  <a:schemeClr val="tx1">
                    <a:lumMod val="65000"/>
                    <a:lumOff val="35000"/>
                  </a:schemeClr>
                </a:solidFill>
                <a:latin typeface="+mn-lt"/>
                <a:ea typeface="+mn-ea"/>
              </a:rPr>
              <a:t>将用户信息和</a:t>
            </a:r>
            <a:r>
              <a:rPr kumimoji="1" lang="en-US" altLang="zh-CN" sz="1600">
                <a:solidFill>
                  <a:schemeClr val="tx1">
                    <a:lumMod val="65000"/>
                    <a:lumOff val="35000"/>
                  </a:schemeClr>
                </a:solidFill>
                <a:latin typeface="+mn-lt"/>
                <a:ea typeface="+mn-ea"/>
              </a:rPr>
              <a:t>cookie</a:t>
            </a:r>
            <a:r>
              <a:rPr kumimoji="1" lang="zh-CN" altLang="en-US" sz="1600">
                <a:solidFill>
                  <a:schemeClr val="tx1">
                    <a:lumMod val="65000"/>
                    <a:lumOff val="35000"/>
                  </a:schemeClr>
                </a:solidFill>
                <a:latin typeface="+mn-lt"/>
                <a:ea typeface="+mn-ea"/>
              </a:rPr>
              <a:t>存入数据库</a:t>
            </a:r>
          </a:p>
        </p:txBody>
      </p:sp>
      <p:sp>
        <p:nvSpPr>
          <p:cNvPr id="20" name="Rectangle 338"/>
          <p:cNvSpPr>
            <a:spLocks noChangeArrowheads="1"/>
          </p:cNvSpPr>
          <p:nvPr/>
        </p:nvSpPr>
        <p:spPr bwMode="auto">
          <a:xfrm>
            <a:off x="4467027" y="3314328"/>
            <a:ext cx="457200" cy="335989"/>
          </a:xfrm>
          <a:prstGeom prst="rect">
            <a:avLst/>
          </a:prstGeom>
          <a:noFill/>
          <a:ln w="19050">
            <a:noFill/>
            <a:miter lim="800000"/>
            <a:headEnd/>
            <a:tailEnd/>
          </a:ln>
          <a:effectLst/>
        </p:spPr>
        <p:txBody>
          <a:bodyPr lIns="90488" tIns="44450" rIns="90488" bIns="44450">
            <a:spAutoFit/>
          </a:bodyPr>
          <a:lstStyle/>
          <a:p>
            <a:pPr eaLnBrk="0" hangingPunct="0"/>
            <a:r>
              <a:rPr kumimoji="1" lang="en-US" altLang="zh-CN" sz="1600">
                <a:solidFill>
                  <a:schemeClr val="tx1">
                    <a:lumMod val="65000"/>
                    <a:lumOff val="35000"/>
                  </a:schemeClr>
                </a:solidFill>
                <a:latin typeface="+mn-lt"/>
                <a:ea typeface="+mn-ea"/>
              </a:rPr>
              <a:t>①</a:t>
            </a:r>
          </a:p>
        </p:txBody>
      </p:sp>
      <p:sp>
        <p:nvSpPr>
          <p:cNvPr id="21" name="Rectangle 339"/>
          <p:cNvSpPr>
            <a:spLocks noChangeArrowheads="1"/>
          </p:cNvSpPr>
          <p:nvPr/>
        </p:nvSpPr>
        <p:spPr bwMode="auto">
          <a:xfrm>
            <a:off x="9534327" y="3923928"/>
            <a:ext cx="381000" cy="335989"/>
          </a:xfrm>
          <a:prstGeom prst="rect">
            <a:avLst/>
          </a:prstGeom>
          <a:noFill/>
          <a:ln w="19050">
            <a:noFill/>
            <a:miter lim="800000"/>
            <a:headEnd/>
            <a:tailEnd/>
          </a:ln>
          <a:effectLst/>
        </p:spPr>
        <p:txBody>
          <a:bodyPr lIns="90488" tIns="44450" rIns="90488" bIns="44450">
            <a:spAutoFit/>
          </a:bodyPr>
          <a:lstStyle/>
          <a:p>
            <a:pPr eaLnBrk="0" hangingPunct="0"/>
            <a:r>
              <a:rPr kumimoji="1" lang="en-US" altLang="zh-CN" sz="1600">
                <a:solidFill>
                  <a:schemeClr val="tx1">
                    <a:lumMod val="65000"/>
                    <a:lumOff val="35000"/>
                  </a:schemeClr>
                </a:solidFill>
                <a:latin typeface="+mn-lt"/>
                <a:ea typeface="+mn-ea"/>
              </a:rPr>
              <a:t>②</a:t>
            </a:r>
          </a:p>
        </p:txBody>
      </p:sp>
      <p:sp>
        <p:nvSpPr>
          <p:cNvPr id="22" name="Rectangle 340"/>
          <p:cNvSpPr>
            <a:spLocks noChangeArrowheads="1"/>
          </p:cNvSpPr>
          <p:nvPr/>
        </p:nvSpPr>
        <p:spPr bwMode="auto">
          <a:xfrm>
            <a:off x="7672032" y="4308831"/>
            <a:ext cx="533400" cy="335989"/>
          </a:xfrm>
          <a:prstGeom prst="rect">
            <a:avLst/>
          </a:prstGeom>
          <a:noFill/>
          <a:ln w="19050">
            <a:noFill/>
            <a:miter lim="800000"/>
            <a:headEnd/>
            <a:tailEnd/>
          </a:ln>
          <a:effectLst/>
        </p:spPr>
        <p:txBody>
          <a:bodyPr lIns="90488" tIns="44450" rIns="90488" bIns="44450">
            <a:spAutoFit/>
          </a:bodyPr>
          <a:lstStyle/>
          <a:p>
            <a:pPr eaLnBrk="0" hangingPunct="0"/>
            <a:r>
              <a:rPr kumimoji="1" lang="en-US" altLang="zh-CN" sz="1600" dirty="0">
                <a:solidFill>
                  <a:schemeClr val="tx1">
                    <a:lumMod val="65000"/>
                    <a:lumOff val="35000"/>
                  </a:schemeClr>
                </a:solidFill>
                <a:latin typeface="+mn-lt"/>
                <a:ea typeface="+mn-ea"/>
              </a:rPr>
              <a:t>③</a:t>
            </a:r>
          </a:p>
        </p:txBody>
      </p:sp>
      <p:sp>
        <p:nvSpPr>
          <p:cNvPr id="23" name="Rectangle 341"/>
          <p:cNvSpPr>
            <a:spLocks noChangeArrowheads="1"/>
          </p:cNvSpPr>
          <p:nvPr/>
        </p:nvSpPr>
        <p:spPr bwMode="auto">
          <a:xfrm>
            <a:off x="1766761" y="3897960"/>
            <a:ext cx="457200" cy="335989"/>
          </a:xfrm>
          <a:prstGeom prst="rect">
            <a:avLst/>
          </a:prstGeom>
          <a:noFill/>
          <a:ln w="19050">
            <a:noFill/>
            <a:miter lim="800000"/>
            <a:headEnd/>
            <a:tailEnd/>
          </a:ln>
          <a:effectLst/>
        </p:spPr>
        <p:txBody>
          <a:bodyPr lIns="90488" tIns="44450" rIns="90488" bIns="44450">
            <a:spAutoFit/>
          </a:bodyPr>
          <a:lstStyle/>
          <a:p>
            <a:pPr eaLnBrk="0" hangingPunct="0"/>
            <a:r>
              <a:rPr kumimoji="1" lang="en-US" altLang="zh-CN" sz="1600">
                <a:solidFill>
                  <a:schemeClr val="tx1">
                    <a:lumMod val="65000"/>
                    <a:lumOff val="35000"/>
                  </a:schemeClr>
                </a:solidFill>
                <a:latin typeface="+mn-lt"/>
                <a:ea typeface="+mn-ea"/>
              </a:rPr>
              <a:t>④</a:t>
            </a:r>
          </a:p>
        </p:txBody>
      </p:sp>
      <p:sp>
        <p:nvSpPr>
          <p:cNvPr id="24" name="Rectangle 343"/>
          <p:cNvSpPr>
            <a:spLocks noChangeArrowheads="1"/>
          </p:cNvSpPr>
          <p:nvPr/>
        </p:nvSpPr>
        <p:spPr bwMode="auto">
          <a:xfrm>
            <a:off x="7934127" y="4990728"/>
            <a:ext cx="1216168" cy="335989"/>
          </a:xfrm>
          <a:prstGeom prst="rect">
            <a:avLst/>
          </a:prstGeom>
          <a:noFill/>
          <a:ln w="19050" algn="ctr">
            <a:noFill/>
            <a:miter lim="800000"/>
            <a:headEnd/>
            <a:tailEnd/>
          </a:ln>
          <a:effectLst/>
        </p:spPr>
        <p:txBody>
          <a:bodyPr wrap="none" lIns="90488" tIns="44450" rIns="90488" bIns="44450">
            <a:spAutoFit/>
          </a:bodyPr>
          <a:lstStyle/>
          <a:p>
            <a:pPr eaLnBrk="0" hangingPunct="0"/>
            <a:r>
              <a:rPr kumimoji="1" lang="en-US" altLang="zh-CN" sz="1600">
                <a:solidFill>
                  <a:schemeClr val="tx1">
                    <a:lumMod val="65000"/>
                    <a:lumOff val="35000"/>
                  </a:schemeClr>
                </a:solidFill>
                <a:latin typeface="+mn-lt"/>
                <a:ea typeface="+mn-ea"/>
              </a:rPr>
              <a:t>Web</a:t>
            </a:r>
            <a:r>
              <a:rPr kumimoji="1" lang="zh-CN" altLang="en-US" sz="1600">
                <a:solidFill>
                  <a:schemeClr val="tx1">
                    <a:lumMod val="65000"/>
                    <a:lumOff val="35000"/>
                  </a:schemeClr>
                </a:solidFill>
                <a:latin typeface="+mn-lt"/>
                <a:ea typeface="+mn-ea"/>
              </a:rPr>
              <a:t>服务器</a:t>
            </a:r>
          </a:p>
        </p:txBody>
      </p:sp>
      <p:sp>
        <p:nvSpPr>
          <p:cNvPr id="25" name="AutoShape 347"/>
          <p:cNvSpPr>
            <a:spLocks noChangeArrowheads="1"/>
          </p:cNvSpPr>
          <p:nvPr/>
        </p:nvSpPr>
        <p:spPr bwMode="auto">
          <a:xfrm>
            <a:off x="6956227" y="5752728"/>
            <a:ext cx="457200" cy="185738"/>
          </a:xfrm>
          <a:prstGeom prst="rightArrow">
            <a:avLst>
              <a:gd name="adj1" fmla="val 50000"/>
              <a:gd name="adj2" fmla="val 61538"/>
            </a:avLst>
          </a:prstGeom>
          <a:solidFill>
            <a:srgbClr val="92D05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1600">
              <a:solidFill>
                <a:schemeClr val="tx1">
                  <a:lumMod val="65000"/>
                  <a:lumOff val="35000"/>
                </a:schemeClr>
              </a:solidFill>
            </a:endParaRPr>
          </a:p>
        </p:txBody>
      </p:sp>
      <p:sp>
        <p:nvSpPr>
          <p:cNvPr id="26" name="Rectangle 348"/>
          <p:cNvSpPr>
            <a:spLocks noChangeArrowheads="1"/>
          </p:cNvSpPr>
          <p:nvPr/>
        </p:nvSpPr>
        <p:spPr bwMode="auto">
          <a:xfrm>
            <a:off x="4278619" y="5651127"/>
            <a:ext cx="2815193" cy="338554"/>
          </a:xfrm>
          <a:prstGeom prst="rect">
            <a:avLst/>
          </a:prstGeom>
          <a:solidFill>
            <a:srgbClr val="92D05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p>
            <a:pPr algn="ctr"/>
            <a:r>
              <a:rPr kumimoji="1" lang="en-US" altLang="zh-CN" sz="1600" dirty="0">
                <a:solidFill>
                  <a:schemeClr val="tx1"/>
                </a:solidFill>
              </a:rPr>
              <a:t>HTTP</a:t>
            </a:r>
            <a:r>
              <a:rPr kumimoji="1" lang="zh-CN" altLang="en-US" sz="1600" dirty="0">
                <a:solidFill>
                  <a:schemeClr val="tx1"/>
                </a:solidFill>
              </a:rPr>
              <a:t>请求</a:t>
            </a:r>
            <a:r>
              <a:rPr kumimoji="1" lang="en-US" altLang="zh-CN" sz="1600" dirty="0">
                <a:solidFill>
                  <a:schemeClr val="tx1"/>
                </a:solidFill>
              </a:rPr>
              <a:t>/</a:t>
            </a:r>
            <a:r>
              <a:rPr kumimoji="1" lang="en-US" altLang="zh-CN" sz="1600" b="1" dirty="0">
                <a:solidFill>
                  <a:srgbClr val="FF0000"/>
                </a:solidFill>
              </a:rPr>
              <a:t>cookie:12345678</a:t>
            </a:r>
          </a:p>
        </p:txBody>
      </p:sp>
      <p:sp>
        <p:nvSpPr>
          <p:cNvPr id="27" name="AutoShape 349"/>
          <p:cNvSpPr>
            <a:spLocks noChangeArrowheads="1"/>
          </p:cNvSpPr>
          <p:nvPr/>
        </p:nvSpPr>
        <p:spPr bwMode="auto">
          <a:xfrm flipH="1">
            <a:off x="4848027" y="6341691"/>
            <a:ext cx="457200" cy="184150"/>
          </a:xfrm>
          <a:prstGeom prst="rightArrow">
            <a:avLst>
              <a:gd name="adj1" fmla="val 50000"/>
              <a:gd name="adj2" fmla="val 62069"/>
            </a:avLst>
          </a:prstGeom>
          <a:solidFill>
            <a:srgbClr val="92D05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1600">
              <a:solidFill>
                <a:schemeClr val="tx1">
                  <a:lumMod val="65000"/>
                  <a:lumOff val="35000"/>
                </a:schemeClr>
              </a:solidFill>
            </a:endParaRPr>
          </a:p>
        </p:txBody>
      </p:sp>
      <p:sp>
        <p:nvSpPr>
          <p:cNvPr id="28" name="Rectangle 350"/>
          <p:cNvSpPr>
            <a:spLocks noChangeArrowheads="1"/>
          </p:cNvSpPr>
          <p:nvPr/>
        </p:nvSpPr>
        <p:spPr bwMode="auto">
          <a:xfrm flipH="1">
            <a:off x="5256908" y="6259141"/>
            <a:ext cx="1529073" cy="338554"/>
          </a:xfrm>
          <a:prstGeom prst="rect">
            <a:avLst/>
          </a:prstGeom>
          <a:solidFill>
            <a:srgbClr val="92D050"/>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spAutoFit/>
          </a:bodyPr>
          <a:lstStyle/>
          <a:p>
            <a:pPr algn="ctr"/>
            <a:r>
              <a:rPr kumimoji="1" lang="en-US" altLang="zh-CN" sz="1600" dirty="0">
                <a:solidFill>
                  <a:schemeClr val="tx1"/>
                </a:solidFill>
              </a:rPr>
              <a:t>   HTTP </a:t>
            </a:r>
            <a:r>
              <a:rPr kumimoji="1" lang="zh-CN" altLang="en-US" sz="1600" dirty="0">
                <a:solidFill>
                  <a:schemeClr val="tx1"/>
                </a:solidFill>
              </a:rPr>
              <a:t>响应   </a:t>
            </a:r>
          </a:p>
        </p:txBody>
      </p:sp>
      <p:sp>
        <p:nvSpPr>
          <p:cNvPr id="30" name="Rectangle 353"/>
          <p:cNvSpPr>
            <a:spLocks noChangeArrowheads="1"/>
          </p:cNvSpPr>
          <p:nvPr/>
        </p:nvSpPr>
        <p:spPr bwMode="auto">
          <a:xfrm>
            <a:off x="2760465" y="5157416"/>
            <a:ext cx="1216168" cy="335989"/>
          </a:xfrm>
          <a:prstGeom prst="rect">
            <a:avLst/>
          </a:prstGeom>
          <a:noFill/>
          <a:ln w="19050">
            <a:noFill/>
            <a:miter lim="800000"/>
            <a:headEnd/>
            <a:tailEnd/>
          </a:ln>
          <a:effectLst/>
        </p:spPr>
        <p:txBody>
          <a:bodyPr wrap="none" lIns="90488" tIns="44450" rIns="90488" bIns="44450">
            <a:spAutoFit/>
          </a:bodyPr>
          <a:lstStyle/>
          <a:p>
            <a:pPr eaLnBrk="0" hangingPunct="0"/>
            <a:r>
              <a:rPr kumimoji="1" lang="en-US" altLang="zh-CN" sz="1600">
                <a:solidFill>
                  <a:schemeClr val="tx1">
                    <a:lumMod val="65000"/>
                    <a:lumOff val="35000"/>
                  </a:schemeClr>
                </a:solidFill>
                <a:latin typeface="+mn-lt"/>
                <a:ea typeface="+mn-ea"/>
              </a:rPr>
              <a:t>Web</a:t>
            </a:r>
            <a:r>
              <a:rPr kumimoji="1" lang="zh-CN" altLang="en-US" sz="1600">
                <a:solidFill>
                  <a:schemeClr val="tx1">
                    <a:lumMod val="65000"/>
                    <a:lumOff val="35000"/>
                  </a:schemeClr>
                </a:solidFill>
                <a:latin typeface="+mn-lt"/>
                <a:ea typeface="+mn-ea"/>
              </a:rPr>
              <a:t>浏览器</a:t>
            </a:r>
          </a:p>
        </p:txBody>
      </p:sp>
      <p:sp>
        <p:nvSpPr>
          <p:cNvPr id="31" name="Line 354"/>
          <p:cNvSpPr>
            <a:spLocks noChangeShapeType="1"/>
          </p:cNvSpPr>
          <p:nvPr/>
        </p:nvSpPr>
        <p:spPr bwMode="auto">
          <a:xfrm>
            <a:off x="3827265" y="6051178"/>
            <a:ext cx="4183062" cy="0"/>
          </a:xfrm>
          <a:prstGeom prst="line">
            <a:avLst/>
          </a:prstGeom>
          <a:noFill/>
          <a:ln w="12700">
            <a:solidFill>
              <a:schemeClr val="tx1"/>
            </a:solidFill>
            <a:round/>
            <a:headEnd/>
            <a:tailEnd type="triangle" w="med" len="lg"/>
          </a:ln>
          <a:effectLst/>
        </p:spPr>
        <p:txBody>
          <a:bodyPr/>
          <a:lstStyle/>
          <a:p>
            <a:endParaRPr lang="zh-CN" altLang="en-US" sz="1600">
              <a:solidFill>
                <a:schemeClr val="tx1">
                  <a:lumMod val="65000"/>
                  <a:lumOff val="35000"/>
                </a:schemeClr>
              </a:solidFill>
              <a:latin typeface="+mn-lt"/>
              <a:ea typeface="+mn-ea"/>
            </a:endParaRPr>
          </a:p>
        </p:txBody>
      </p:sp>
      <p:sp>
        <p:nvSpPr>
          <p:cNvPr id="32" name="Line 355"/>
          <p:cNvSpPr>
            <a:spLocks noChangeShapeType="1"/>
          </p:cNvSpPr>
          <p:nvPr/>
        </p:nvSpPr>
        <p:spPr bwMode="auto">
          <a:xfrm flipH="1">
            <a:off x="3827265" y="6203578"/>
            <a:ext cx="4183062" cy="0"/>
          </a:xfrm>
          <a:prstGeom prst="line">
            <a:avLst/>
          </a:prstGeom>
          <a:noFill/>
          <a:ln w="12700">
            <a:solidFill>
              <a:schemeClr val="tx1"/>
            </a:solidFill>
            <a:round/>
            <a:headEnd/>
            <a:tailEnd type="triangle" w="med" len="lg"/>
          </a:ln>
          <a:effectLst/>
        </p:spPr>
        <p:txBody>
          <a:bodyPr/>
          <a:lstStyle/>
          <a:p>
            <a:endParaRPr lang="zh-CN" altLang="en-US" sz="1600">
              <a:solidFill>
                <a:schemeClr val="tx1">
                  <a:lumMod val="65000"/>
                  <a:lumOff val="35000"/>
                </a:schemeClr>
              </a:solidFill>
              <a:latin typeface="+mn-lt"/>
              <a:ea typeface="+mn-ea"/>
            </a:endParaRPr>
          </a:p>
        </p:txBody>
      </p:sp>
      <p:sp>
        <p:nvSpPr>
          <p:cNvPr id="33" name="Rectangle 356"/>
          <p:cNvSpPr>
            <a:spLocks noChangeArrowheads="1"/>
          </p:cNvSpPr>
          <p:nvPr/>
        </p:nvSpPr>
        <p:spPr bwMode="auto">
          <a:xfrm>
            <a:off x="1621458" y="5524128"/>
            <a:ext cx="1066800" cy="582211"/>
          </a:xfrm>
          <a:prstGeom prst="rect">
            <a:avLst/>
          </a:prstGeom>
          <a:noFill/>
          <a:ln w="19050">
            <a:noFill/>
            <a:miter lim="800000"/>
            <a:headEnd/>
            <a:tailEnd/>
          </a:ln>
          <a:effectLst/>
        </p:spPr>
        <p:txBody>
          <a:bodyPr lIns="90488" tIns="44450" rIns="90488" bIns="44450">
            <a:spAutoFit/>
          </a:bodyPr>
          <a:lstStyle/>
          <a:p>
            <a:pPr eaLnBrk="0" hangingPunct="0"/>
            <a:r>
              <a:rPr kumimoji="1" lang="zh-CN" altLang="en-US" sz="1600" dirty="0">
                <a:solidFill>
                  <a:schemeClr val="tx1">
                    <a:lumMod val="65000"/>
                    <a:lumOff val="35000"/>
                  </a:schemeClr>
                </a:solidFill>
                <a:latin typeface="+mn-lt"/>
                <a:ea typeface="+mn-ea"/>
              </a:rPr>
              <a:t>从文件读取</a:t>
            </a:r>
            <a:r>
              <a:rPr kumimoji="1" lang="en-US" altLang="zh-CN" sz="1600" dirty="0">
                <a:solidFill>
                  <a:schemeClr val="tx1">
                    <a:lumMod val="65000"/>
                    <a:lumOff val="35000"/>
                  </a:schemeClr>
                </a:solidFill>
                <a:latin typeface="+mn-lt"/>
                <a:ea typeface="+mn-ea"/>
              </a:rPr>
              <a:t>cookie</a:t>
            </a:r>
          </a:p>
        </p:txBody>
      </p:sp>
      <p:sp>
        <p:nvSpPr>
          <p:cNvPr id="34" name="Rectangle 357"/>
          <p:cNvSpPr>
            <a:spLocks noChangeArrowheads="1"/>
          </p:cNvSpPr>
          <p:nvPr/>
        </p:nvSpPr>
        <p:spPr bwMode="auto">
          <a:xfrm>
            <a:off x="9077127" y="5136778"/>
            <a:ext cx="1295400" cy="1074653"/>
          </a:xfrm>
          <a:prstGeom prst="rect">
            <a:avLst/>
          </a:prstGeom>
          <a:noFill/>
          <a:ln w="19050">
            <a:noFill/>
            <a:miter lim="800000"/>
            <a:headEnd/>
            <a:tailEnd/>
          </a:ln>
          <a:effectLst/>
        </p:spPr>
        <p:txBody>
          <a:bodyPr lIns="90488" tIns="44450" rIns="90488" bIns="44450">
            <a:spAutoFit/>
          </a:bodyPr>
          <a:lstStyle/>
          <a:p>
            <a:pPr eaLnBrk="0" hangingPunct="0"/>
            <a:r>
              <a:rPr kumimoji="1" lang="zh-CN" altLang="en-US" sz="1600">
                <a:solidFill>
                  <a:schemeClr val="tx1">
                    <a:lumMod val="65000"/>
                    <a:lumOff val="35000"/>
                  </a:schemeClr>
                </a:solidFill>
                <a:latin typeface="+mn-lt"/>
                <a:ea typeface="+mn-ea"/>
              </a:rPr>
              <a:t>跟踪用户信息并返回该用户个性化网页</a:t>
            </a:r>
          </a:p>
        </p:txBody>
      </p:sp>
      <p:sp>
        <p:nvSpPr>
          <p:cNvPr id="35" name="Rectangle 359"/>
          <p:cNvSpPr>
            <a:spLocks noChangeArrowheads="1"/>
          </p:cNvSpPr>
          <p:nvPr/>
        </p:nvSpPr>
        <p:spPr bwMode="auto">
          <a:xfrm>
            <a:off x="9534327" y="6057528"/>
            <a:ext cx="381000" cy="335989"/>
          </a:xfrm>
          <a:prstGeom prst="rect">
            <a:avLst/>
          </a:prstGeom>
          <a:noFill/>
          <a:ln w="19050">
            <a:noFill/>
            <a:miter lim="800000"/>
            <a:headEnd/>
            <a:tailEnd/>
          </a:ln>
          <a:effectLst/>
        </p:spPr>
        <p:txBody>
          <a:bodyPr lIns="90488" tIns="44450" rIns="90488" bIns="44450">
            <a:spAutoFit/>
          </a:bodyPr>
          <a:lstStyle/>
          <a:p>
            <a:pPr eaLnBrk="0" hangingPunct="0"/>
            <a:r>
              <a:rPr kumimoji="1" lang="en-US" altLang="zh-CN" sz="1600">
                <a:solidFill>
                  <a:schemeClr val="tx1">
                    <a:lumMod val="65000"/>
                    <a:lumOff val="35000"/>
                  </a:schemeClr>
                </a:solidFill>
                <a:latin typeface="+mn-lt"/>
                <a:ea typeface="+mn-ea"/>
              </a:rPr>
              <a:t>⑦</a:t>
            </a:r>
          </a:p>
        </p:txBody>
      </p:sp>
      <p:sp>
        <p:nvSpPr>
          <p:cNvPr id="36" name="Rectangle 360"/>
          <p:cNvSpPr>
            <a:spLocks noChangeArrowheads="1"/>
          </p:cNvSpPr>
          <p:nvPr/>
        </p:nvSpPr>
        <p:spPr bwMode="auto">
          <a:xfrm>
            <a:off x="6827112" y="6378153"/>
            <a:ext cx="533400" cy="335989"/>
          </a:xfrm>
          <a:prstGeom prst="rect">
            <a:avLst/>
          </a:prstGeom>
          <a:noFill/>
          <a:ln w="19050">
            <a:noFill/>
            <a:miter lim="800000"/>
            <a:headEnd/>
            <a:tailEnd/>
          </a:ln>
          <a:effectLst/>
        </p:spPr>
        <p:txBody>
          <a:bodyPr lIns="90488" tIns="44450" rIns="90488" bIns="44450">
            <a:spAutoFit/>
          </a:bodyPr>
          <a:lstStyle/>
          <a:p>
            <a:pPr eaLnBrk="0" hangingPunct="0"/>
            <a:r>
              <a:rPr kumimoji="1" lang="en-US" altLang="zh-CN" sz="1600" dirty="0">
                <a:solidFill>
                  <a:schemeClr val="tx1">
                    <a:lumMod val="65000"/>
                    <a:lumOff val="35000"/>
                  </a:schemeClr>
                </a:solidFill>
                <a:latin typeface="+mn-lt"/>
                <a:ea typeface="+mn-ea"/>
              </a:rPr>
              <a:t>⑧</a:t>
            </a:r>
          </a:p>
        </p:txBody>
      </p:sp>
      <p:sp>
        <p:nvSpPr>
          <p:cNvPr id="37" name="Rectangle 361"/>
          <p:cNvSpPr>
            <a:spLocks noChangeArrowheads="1"/>
          </p:cNvSpPr>
          <p:nvPr/>
        </p:nvSpPr>
        <p:spPr bwMode="auto">
          <a:xfrm>
            <a:off x="1765921" y="6006728"/>
            <a:ext cx="457200" cy="335989"/>
          </a:xfrm>
          <a:prstGeom prst="rect">
            <a:avLst/>
          </a:prstGeom>
          <a:noFill/>
          <a:ln w="19050">
            <a:noFill/>
            <a:miter lim="800000"/>
            <a:headEnd/>
            <a:tailEnd/>
          </a:ln>
          <a:effectLst/>
        </p:spPr>
        <p:txBody>
          <a:bodyPr lIns="90488" tIns="44450" rIns="90488" bIns="44450">
            <a:spAutoFit/>
          </a:bodyPr>
          <a:lstStyle/>
          <a:p>
            <a:pPr eaLnBrk="0" hangingPunct="0"/>
            <a:r>
              <a:rPr kumimoji="1" lang="en-US" altLang="zh-CN" sz="1600">
                <a:solidFill>
                  <a:schemeClr val="tx1">
                    <a:lumMod val="65000"/>
                    <a:lumOff val="35000"/>
                  </a:schemeClr>
                </a:solidFill>
                <a:latin typeface="+mn-lt"/>
                <a:ea typeface="+mn-ea"/>
              </a:rPr>
              <a:t>⑤</a:t>
            </a:r>
          </a:p>
        </p:txBody>
      </p:sp>
      <p:sp>
        <p:nvSpPr>
          <p:cNvPr id="38" name="Rectangle 362"/>
          <p:cNvSpPr>
            <a:spLocks noChangeArrowheads="1"/>
          </p:cNvSpPr>
          <p:nvPr/>
        </p:nvSpPr>
        <p:spPr bwMode="auto">
          <a:xfrm>
            <a:off x="4047927" y="5460628"/>
            <a:ext cx="533400" cy="335989"/>
          </a:xfrm>
          <a:prstGeom prst="rect">
            <a:avLst/>
          </a:prstGeom>
          <a:noFill/>
          <a:ln w="19050">
            <a:noFill/>
            <a:miter lim="800000"/>
            <a:headEnd/>
            <a:tailEnd/>
          </a:ln>
          <a:effectLst/>
        </p:spPr>
        <p:txBody>
          <a:bodyPr lIns="90488" tIns="44450" rIns="90488" bIns="44450">
            <a:spAutoFit/>
          </a:bodyPr>
          <a:lstStyle/>
          <a:p>
            <a:pPr eaLnBrk="0" hangingPunct="0"/>
            <a:r>
              <a:rPr kumimoji="1" lang="en-US" altLang="zh-CN" sz="1600">
                <a:solidFill>
                  <a:schemeClr val="tx1">
                    <a:lumMod val="65000"/>
                    <a:lumOff val="35000"/>
                  </a:schemeClr>
                </a:solidFill>
                <a:latin typeface="+mn-lt"/>
                <a:ea typeface="+mn-ea"/>
              </a:rPr>
              <a:t>⑥</a:t>
            </a:r>
          </a:p>
        </p:txBody>
      </p:sp>
      <p:sp>
        <p:nvSpPr>
          <p:cNvPr id="39" name="AutoShape 364"/>
          <p:cNvSpPr>
            <a:spLocks noChangeArrowheads="1"/>
          </p:cNvSpPr>
          <p:nvPr/>
        </p:nvSpPr>
        <p:spPr bwMode="auto">
          <a:xfrm>
            <a:off x="8784170" y="6186619"/>
            <a:ext cx="449262" cy="427037"/>
          </a:xfrm>
          <a:prstGeom prst="can">
            <a:avLst>
              <a:gd name="adj" fmla="val 39583"/>
            </a:avLst>
          </a:prstGeom>
          <a:gradFill rotWithShape="1">
            <a:gsLst>
              <a:gs pos="0">
                <a:schemeClr val="accent6"/>
              </a:gs>
              <a:gs pos="50000">
                <a:srgbClr val="FFC000"/>
              </a:gs>
              <a:gs pos="100000">
                <a:schemeClr val="accent6"/>
              </a:gs>
            </a:gsLst>
            <a:lin ang="0" scaled="1"/>
          </a:gradFill>
          <a:ln w="9525">
            <a:solidFill>
              <a:schemeClr val="tx1"/>
            </a:solidFill>
            <a:round/>
            <a:headEnd/>
            <a:tailEnd/>
          </a:ln>
          <a:effectLst/>
        </p:spPr>
        <p:txBody>
          <a:bodyPr wrap="none" anchor="ctr"/>
          <a:lstStyle/>
          <a:p>
            <a:endParaRPr lang="zh-CN" altLang="en-US" sz="1600">
              <a:solidFill>
                <a:schemeClr val="tx1">
                  <a:lumMod val="65000"/>
                  <a:lumOff val="35000"/>
                </a:schemeClr>
              </a:solidFill>
              <a:latin typeface="+mn-lt"/>
              <a:ea typeface="+mn-ea"/>
            </a:endParaRPr>
          </a:p>
        </p:txBody>
      </p:sp>
      <p:grpSp>
        <p:nvGrpSpPr>
          <p:cNvPr id="100" name="组合 99"/>
          <p:cNvGrpSpPr/>
          <p:nvPr/>
        </p:nvGrpSpPr>
        <p:grpSpPr>
          <a:xfrm>
            <a:off x="2666378" y="3473187"/>
            <a:ext cx="1119302" cy="710937"/>
            <a:chOff x="5173662" y="745331"/>
            <a:chExt cx="1679575" cy="1066800"/>
          </a:xfrm>
        </p:grpSpPr>
        <p:sp>
          <p:nvSpPr>
            <p:cNvPr id="10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3"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4"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105" name="组合 104"/>
          <p:cNvGrpSpPr/>
          <p:nvPr/>
        </p:nvGrpSpPr>
        <p:grpSpPr>
          <a:xfrm>
            <a:off x="2666378" y="5822687"/>
            <a:ext cx="1119302" cy="710937"/>
            <a:chOff x="5173662" y="745331"/>
            <a:chExt cx="1679575" cy="1066800"/>
          </a:xfrm>
        </p:grpSpPr>
        <p:sp>
          <p:nvSpPr>
            <p:cNvPr id="106"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7"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8"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9"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112" name="AutoShape 364"/>
          <p:cNvSpPr>
            <a:spLocks noChangeArrowheads="1"/>
          </p:cNvSpPr>
          <p:nvPr/>
        </p:nvSpPr>
        <p:spPr bwMode="auto">
          <a:xfrm>
            <a:off x="8784170" y="3956766"/>
            <a:ext cx="449262" cy="427037"/>
          </a:xfrm>
          <a:prstGeom prst="can">
            <a:avLst>
              <a:gd name="adj" fmla="val 39583"/>
            </a:avLst>
          </a:prstGeom>
          <a:gradFill rotWithShape="1">
            <a:gsLst>
              <a:gs pos="0">
                <a:schemeClr val="accent6"/>
              </a:gs>
              <a:gs pos="50000">
                <a:srgbClr val="FFC000"/>
              </a:gs>
              <a:gs pos="100000">
                <a:schemeClr val="accent6"/>
              </a:gs>
            </a:gsLst>
            <a:lin ang="0" scaled="1"/>
          </a:gradFill>
          <a:ln w="9525">
            <a:solidFill>
              <a:schemeClr val="tx1"/>
            </a:solidFill>
            <a:round/>
            <a:headEnd/>
            <a:tailEnd/>
          </a:ln>
          <a:effectLst/>
        </p:spPr>
        <p:txBody>
          <a:bodyPr wrap="none" anchor="ctr"/>
          <a:lstStyle/>
          <a:p>
            <a:endParaRPr lang="zh-CN" altLang="en-US" sz="1600">
              <a:solidFill>
                <a:schemeClr val="tx1">
                  <a:lumMod val="65000"/>
                  <a:lumOff val="35000"/>
                </a:schemeClr>
              </a:solidFill>
              <a:latin typeface="+mn-lt"/>
              <a:ea typeface="+mn-ea"/>
            </a:endParaRPr>
          </a:p>
        </p:txBody>
      </p:sp>
      <p:pic>
        <p:nvPicPr>
          <p:cNvPr id="113" name="图片 112"/>
          <p:cNvPicPr>
            <a:picLocks noChangeAspect="1"/>
          </p:cNvPicPr>
          <p:nvPr/>
        </p:nvPicPr>
        <p:blipFill>
          <a:blip r:embed="rId3"/>
          <a:stretch>
            <a:fillRect/>
          </a:stretch>
        </p:blipFill>
        <p:spPr>
          <a:xfrm>
            <a:off x="2166644" y="3971154"/>
            <a:ext cx="458425" cy="544920"/>
          </a:xfrm>
          <a:prstGeom prst="rect">
            <a:avLst/>
          </a:prstGeom>
        </p:spPr>
      </p:pic>
      <p:pic>
        <p:nvPicPr>
          <p:cNvPr id="114" name="图片 113"/>
          <p:cNvPicPr>
            <a:picLocks noChangeAspect="1"/>
          </p:cNvPicPr>
          <p:nvPr/>
        </p:nvPicPr>
        <p:blipFill>
          <a:blip r:embed="rId3"/>
          <a:stretch>
            <a:fillRect/>
          </a:stretch>
        </p:blipFill>
        <p:spPr>
          <a:xfrm>
            <a:off x="2166644" y="6136838"/>
            <a:ext cx="458425" cy="544920"/>
          </a:xfrm>
          <a:prstGeom prst="rect">
            <a:avLst/>
          </a:prstGeom>
        </p:spPr>
      </p:pic>
      <p:sp>
        <p:nvSpPr>
          <p:cNvPr id="51" name="矩形 50"/>
          <p:cNvSpPr/>
          <p:nvPr/>
        </p:nvSpPr>
        <p:spPr>
          <a:xfrm>
            <a:off x="0" y="2527776"/>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zh-CN" dirty="0"/>
              <a:t>5</a:t>
            </a:r>
            <a:r>
              <a:rPr lang="en-US" altLang="zh-CN" dirty="0" smtClean="0"/>
              <a:t>.  </a:t>
            </a:r>
            <a:r>
              <a:rPr lang="zh-CN" altLang="en-US" dirty="0" smtClean="0"/>
              <a:t>代理</a:t>
            </a:r>
            <a:r>
              <a:rPr lang="zh-CN" altLang="en-US" dirty="0"/>
              <a:t>服务</a:t>
            </a:r>
            <a:r>
              <a:rPr lang="zh-CN" altLang="en-US" dirty="0" smtClean="0"/>
              <a:t>器</a:t>
            </a:r>
            <a:r>
              <a:rPr lang="en-US" altLang="zh-CN" dirty="0" smtClean="0"/>
              <a:t>(</a:t>
            </a:r>
            <a:r>
              <a:rPr lang="en-US" altLang="zh-CN" dirty="0"/>
              <a:t>proxy server) </a:t>
            </a:r>
          </a:p>
        </p:txBody>
      </p:sp>
      <p:sp>
        <p:nvSpPr>
          <p:cNvPr id="557059" name="Rectangle 3"/>
          <p:cNvSpPr>
            <a:spLocks noGrp="1" noChangeArrowheads="1"/>
          </p:cNvSpPr>
          <p:nvPr>
            <p:ph idx="1"/>
          </p:nvPr>
        </p:nvSpPr>
        <p:spPr>
          <a:xfrm>
            <a:off x="609919" y="2795190"/>
            <a:ext cx="7289455" cy="3376376"/>
          </a:xfrm>
        </p:spPr>
        <p:txBody>
          <a:bodyPr>
            <a:normAutofit fontScale="85000" lnSpcReduction="10000"/>
          </a:bodyPr>
          <a:lstStyle/>
          <a:p>
            <a:pPr marL="342900" indent="-342900" algn="just">
              <a:spcAft>
                <a:spcPct val="20000"/>
              </a:spcAft>
              <a:buFont typeface="Wingdings" panose="05000000000000000000" pitchFamily="2" charset="2"/>
              <a:buChar char="l"/>
            </a:pPr>
            <a:r>
              <a:rPr lang="zh-CN" altLang="en-US" sz="2400" dirty="0">
                <a:solidFill>
                  <a:schemeClr val="hlink"/>
                </a:solidFill>
              </a:rPr>
              <a:t>代理服务器</a:t>
            </a:r>
            <a:r>
              <a:rPr lang="en-US" altLang="zh-CN" sz="2400" dirty="0"/>
              <a:t>(proxy server)</a:t>
            </a:r>
            <a:r>
              <a:rPr lang="zh-CN" altLang="en-US" sz="2400" dirty="0"/>
              <a:t>又称为万维网高速缓存</a:t>
            </a:r>
            <a:r>
              <a:rPr lang="en-US" altLang="zh-CN" sz="2400" dirty="0"/>
              <a:t>(Web cache)</a:t>
            </a:r>
            <a:r>
              <a:rPr lang="zh-CN" altLang="en-US" sz="2400" dirty="0"/>
              <a:t>，它代表浏览器发出 </a:t>
            </a:r>
            <a:r>
              <a:rPr lang="en-US" altLang="zh-CN" sz="2400" dirty="0"/>
              <a:t>HTTP </a:t>
            </a:r>
            <a:r>
              <a:rPr lang="zh-CN" altLang="en-US" sz="2400" dirty="0"/>
              <a:t>请求。</a:t>
            </a:r>
          </a:p>
          <a:p>
            <a:pPr marL="342900" indent="-342900" algn="just">
              <a:spcAft>
                <a:spcPct val="20000"/>
              </a:spcAft>
              <a:buFont typeface="Wingdings" panose="05000000000000000000" pitchFamily="2" charset="2"/>
              <a:buChar char="l"/>
            </a:pPr>
            <a:r>
              <a:rPr lang="zh-CN" altLang="en-US" sz="2400" dirty="0"/>
              <a:t>万维网高速缓存把最近的一些请求和响应暂存在本地磁盘中。</a:t>
            </a:r>
          </a:p>
          <a:p>
            <a:pPr marL="342900" indent="-342900" algn="just">
              <a:spcAft>
                <a:spcPct val="20000"/>
              </a:spcAft>
              <a:buFont typeface="Wingdings" panose="05000000000000000000" pitchFamily="2" charset="2"/>
              <a:buChar char="l"/>
            </a:pPr>
            <a:r>
              <a:rPr lang="zh-CN" altLang="en-US" sz="2400" dirty="0"/>
              <a:t>当与暂时存放的请求相同的新请求到达时，万维网高速缓存就把暂存的响应发送出去，而不需要按 </a:t>
            </a:r>
            <a:r>
              <a:rPr lang="en-US" altLang="zh-CN" sz="2400" dirty="0"/>
              <a:t>URL </a:t>
            </a:r>
            <a:r>
              <a:rPr lang="zh-CN" altLang="en-US" sz="2400" dirty="0"/>
              <a:t>的地址再去因特网访问该资源。  </a:t>
            </a:r>
          </a:p>
        </p:txBody>
      </p:sp>
      <p:sp>
        <p:nvSpPr>
          <p:cNvPr id="5" name="页脚占位符 4"/>
          <p:cNvSpPr>
            <a:spLocks noGrp="1"/>
          </p:cNvSpPr>
          <p:nvPr>
            <p:ph type="ftr" sz="quarter" idx="11"/>
          </p:nvPr>
        </p:nvSpPr>
        <p:spPr/>
        <p:txBody>
          <a:bodyPr/>
          <a:lstStyle/>
          <a:p>
            <a:r>
              <a:rPr lang="zh-CN" altLang="en-US" smtClean="0">
                <a:solidFill>
                  <a:srgbClr val="000000"/>
                </a:solidFill>
              </a:rPr>
              <a:t>课件制作人：谢钧  谢希仁</a:t>
            </a:r>
            <a:endParaRPr lang="zh-CN" altLang="en-US">
              <a:solidFill>
                <a:srgbClr val="000000"/>
              </a:solidFill>
            </a:endParaRPr>
          </a:p>
        </p:txBody>
      </p:sp>
      <p:sp>
        <p:nvSpPr>
          <p:cNvPr id="9" name="矩形 8"/>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10345" y="1174447"/>
            <a:ext cx="2836482" cy="1469277"/>
            <a:chOff x="810345" y="1174447"/>
            <a:chExt cx="2836482" cy="1469277"/>
          </a:xfrm>
        </p:grpSpPr>
        <p:sp>
          <p:nvSpPr>
            <p:cNvPr id="11" name="矩形 10"/>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14051" t="8000" r="11873" b="21651"/>
          <a:stretch/>
        </p:blipFill>
        <p:spPr>
          <a:xfrm>
            <a:off x="7899375" y="2620258"/>
            <a:ext cx="4282856" cy="4219873"/>
          </a:xfrm>
          <a:prstGeom prst="rect">
            <a:avLst/>
          </a:prstGeom>
        </p:spPr>
      </p:pic>
      <p:sp>
        <p:nvSpPr>
          <p:cNvPr id="23" name="矩形 22"/>
          <p:cNvSpPr/>
          <p:nvPr/>
        </p:nvSpPr>
        <p:spPr>
          <a:xfrm>
            <a:off x="0" y="6059793"/>
            <a:ext cx="12192000" cy="7803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5793947"/>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8772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4" name="Rectangle 4"/>
          <p:cNvSpPr>
            <a:spLocks noGrp="1" noChangeArrowheads="1"/>
          </p:cNvSpPr>
          <p:nvPr>
            <p:ph type="title"/>
          </p:nvPr>
        </p:nvSpPr>
        <p:spPr/>
        <p:txBody>
          <a:bodyPr/>
          <a:lstStyle/>
          <a:p>
            <a:pPr algn="ctr"/>
            <a:r>
              <a:rPr lang="zh-CN" altLang="en-US" dirty="0"/>
              <a:t>使用高速缓存可减</a:t>
            </a:r>
            <a:r>
              <a:rPr lang="zh-CN" altLang="en-US" dirty="0" smtClean="0"/>
              <a:t>少访</a:t>
            </a:r>
            <a:r>
              <a:rPr lang="zh-CN" altLang="en-US" dirty="0"/>
              <a:t>问因特网服务器的时延 </a:t>
            </a:r>
          </a:p>
        </p:txBody>
      </p:sp>
      <p:sp>
        <p:nvSpPr>
          <p:cNvPr id="305" name="页脚占位符 3"/>
          <p:cNvSpPr>
            <a:spLocks noGrp="1"/>
          </p:cNvSpPr>
          <p:nvPr>
            <p:ph type="ftr" sz="quarter" idx="11"/>
          </p:nvPr>
        </p:nvSpPr>
        <p:spPr/>
        <p:txBody>
          <a:bodyPr/>
          <a:lstStyle/>
          <a:p>
            <a:r>
              <a:rPr lang="zh-CN" altLang="en-US" smtClean="0">
                <a:solidFill>
                  <a:srgbClr val="000000"/>
                </a:solidFill>
              </a:rPr>
              <a:t>课件制作人：谢钧  谢希仁</a:t>
            </a:r>
            <a:endParaRPr lang="zh-CN" altLang="en-US">
              <a:solidFill>
                <a:srgbClr val="000000"/>
              </a:solidFill>
            </a:endParaRPr>
          </a:p>
        </p:txBody>
      </p:sp>
      <p:grpSp>
        <p:nvGrpSpPr>
          <p:cNvPr id="2" name="Group 24"/>
          <p:cNvGrpSpPr>
            <a:grpSpLocks/>
          </p:cNvGrpSpPr>
          <p:nvPr/>
        </p:nvGrpSpPr>
        <p:grpSpPr bwMode="auto">
          <a:xfrm>
            <a:off x="1635126" y="2475953"/>
            <a:ext cx="3597275" cy="2803525"/>
            <a:chOff x="912" y="768"/>
            <a:chExt cx="2400" cy="1584"/>
          </a:xfrm>
        </p:grpSpPr>
        <p:sp>
          <p:nvSpPr>
            <p:cNvPr id="558105" name="Oval 25"/>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58106" name="Oval 26"/>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58107" name="Oval 27"/>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58108" name="Oval 28"/>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58109" name="Oval 29"/>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58110" name="Oval 30"/>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58111" name="Oval 31"/>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58112" name="Oval 32"/>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58113" name="Oval 33"/>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latin typeface="+mn-lt"/>
                <a:ea typeface="+mn-ea"/>
              </a:endParaRPr>
            </a:p>
          </p:txBody>
        </p:sp>
        <p:grpSp>
          <p:nvGrpSpPr>
            <p:cNvPr id="3" name="Group 34"/>
            <p:cNvGrpSpPr>
              <a:grpSpLocks/>
            </p:cNvGrpSpPr>
            <p:nvPr/>
          </p:nvGrpSpPr>
          <p:grpSpPr bwMode="auto">
            <a:xfrm>
              <a:off x="912" y="768"/>
              <a:ext cx="2386" cy="1553"/>
              <a:chOff x="912" y="768"/>
              <a:chExt cx="2386" cy="1553"/>
            </a:xfrm>
          </p:grpSpPr>
          <p:sp>
            <p:nvSpPr>
              <p:cNvPr id="558115" name="Oval 35"/>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58116" name="Oval 36"/>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58117" name="Oval 37"/>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58118" name="Oval 38"/>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58119" name="Oval 39"/>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58120" name="Oval 40"/>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58121" name="Oval 41"/>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58122" name="Oval 42"/>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58123" name="Oval 43"/>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latin typeface="+mn-lt"/>
                  <a:ea typeface="+mn-ea"/>
                </a:endParaRPr>
              </a:p>
            </p:txBody>
          </p:sp>
        </p:grpSp>
      </p:grpSp>
      <p:graphicFrame>
        <p:nvGraphicFramePr>
          <p:cNvPr id="558124" name="Object 44"/>
          <p:cNvGraphicFramePr>
            <a:graphicFrameLocks noChangeAspect="1"/>
          </p:cNvGraphicFramePr>
          <p:nvPr>
            <p:extLst>
              <p:ext uri="{D42A27DB-BD31-4B8C-83A1-F6EECF244321}">
                <p14:modId xmlns:p14="http://schemas.microsoft.com/office/powerpoint/2010/main" val="1718309686"/>
              </p:ext>
            </p:extLst>
          </p:nvPr>
        </p:nvGraphicFramePr>
        <p:xfrm>
          <a:off x="8185150" y="3280816"/>
          <a:ext cx="1841500" cy="1257300"/>
        </p:xfrm>
        <a:graphic>
          <a:graphicData uri="http://schemas.openxmlformats.org/presentationml/2006/ole">
            <mc:AlternateContent xmlns:mc="http://schemas.openxmlformats.org/markup-compatibility/2006">
              <mc:Choice xmlns:v="urn:schemas-microsoft-com:vml" Requires="v">
                <p:oleObj spid="_x0000_s2082867" name="VISIO" r:id="rId4" imgW="1689840" imgH="964440" progId="Visio.Drawing.11">
                  <p:embed/>
                </p:oleObj>
              </mc:Choice>
              <mc:Fallback>
                <p:oleObj name="VISIO" r:id="rId4" imgW="1689840" imgH="9644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5150" y="3280816"/>
                        <a:ext cx="1841500" cy="12573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58125" name="Line 45"/>
          <p:cNvSpPr>
            <a:spLocks noChangeShapeType="1"/>
          </p:cNvSpPr>
          <p:nvPr/>
        </p:nvSpPr>
        <p:spPr bwMode="auto">
          <a:xfrm>
            <a:off x="5262564" y="3895177"/>
            <a:ext cx="2628900" cy="0"/>
          </a:xfrm>
          <a:prstGeom prst="line">
            <a:avLst/>
          </a:prstGeom>
          <a:noFill/>
          <a:ln w="38100">
            <a:solidFill>
              <a:srgbClr val="333399"/>
            </a:solidFill>
            <a:round/>
            <a:headEnd/>
            <a:tailEnd/>
          </a:ln>
          <a:effectLst/>
        </p:spPr>
        <p:txBody>
          <a:bodyPr/>
          <a:lstStyle/>
          <a:p>
            <a:endParaRPr lang="zh-CN" altLang="en-US">
              <a:latin typeface="+mn-lt"/>
              <a:ea typeface="+mn-ea"/>
            </a:endParaRPr>
          </a:p>
        </p:txBody>
      </p:sp>
      <p:sp>
        <p:nvSpPr>
          <p:cNvPr id="558126" name="Line 46"/>
          <p:cNvSpPr>
            <a:spLocks noChangeShapeType="1"/>
          </p:cNvSpPr>
          <p:nvPr/>
        </p:nvSpPr>
        <p:spPr bwMode="auto">
          <a:xfrm>
            <a:off x="9324977" y="4452392"/>
            <a:ext cx="676275" cy="59372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58127" name="Line 47"/>
          <p:cNvSpPr>
            <a:spLocks noChangeShapeType="1"/>
          </p:cNvSpPr>
          <p:nvPr/>
        </p:nvSpPr>
        <p:spPr bwMode="auto">
          <a:xfrm>
            <a:off x="9715502" y="4147590"/>
            <a:ext cx="542925" cy="125412"/>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58128" name="Line 48"/>
          <p:cNvSpPr>
            <a:spLocks noChangeShapeType="1"/>
          </p:cNvSpPr>
          <p:nvPr/>
        </p:nvSpPr>
        <p:spPr bwMode="auto">
          <a:xfrm flipV="1">
            <a:off x="9745663" y="3403054"/>
            <a:ext cx="512762" cy="1682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58129" name="Line 49"/>
          <p:cNvSpPr>
            <a:spLocks noChangeShapeType="1"/>
          </p:cNvSpPr>
          <p:nvPr/>
        </p:nvSpPr>
        <p:spPr bwMode="auto">
          <a:xfrm flipV="1">
            <a:off x="9293227" y="2726779"/>
            <a:ext cx="708025" cy="6508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58194" name="Rectangle 114"/>
          <p:cNvSpPr>
            <a:spLocks noChangeArrowheads="1"/>
          </p:cNvSpPr>
          <p:nvPr/>
        </p:nvSpPr>
        <p:spPr bwMode="auto">
          <a:xfrm>
            <a:off x="3570290" y="2439440"/>
            <a:ext cx="33337" cy="2836862"/>
          </a:xfrm>
          <a:prstGeom prst="rect">
            <a:avLst/>
          </a:prstGeom>
          <a:solidFill>
            <a:srgbClr val="000000"/>
          </a:solidFill>
          <a:ln w="38100">
            <a:solidFill>
              <a:srgbClr val="333399"/>
            </a:solidFill>
            <a:miter lim="800000"/>
            <a:headEnd/>
            <a:tailEnd/>
          </a:ln>
        </p:spPr>
        <p:txBody>
          <a:bodyPr/>
          <a:lstStyle/>
          <a:p>
            <a:endParaRPr lang="zh-CN" altLang="en-US">
              <a:latin typeface="+mn-lt"/>
              <a:ea typeface="+mn-ea"/>
            </a:endParaRPr>
          </a:p>
        </p:txBody>
      </p:sp>
      <p:sp>
        <p:nvSpPr>
          <p:cNvPr id="558195" name="Line 115"/>
          <p:cNvSpPr>
            <a:spLocks noChangeShapeType="1"/>
          </p:cNvSpPr>
          <p:nvPr/>
        </p:nvSpPr>
        <p:spPr bwMode="auto">
          <a:xfrm>
            <a:off x="2747963" y="2863304"/>
            <a:ext cx="855662"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58196" name="Line 116"/>
          <p:cNvSpPr>
            <a:spLocks noChangeShapeType="1"/>
          </p:cNvSpPr>
          <p:nvPr/>
        </p:nvSpPr>
        <p:spPr bwMode="auto">
          <a:xfrm>
            <a:off x="3003552" y="3638002"/>
            <a:ext cx="600075" cy="1588"/>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58197" name="Line 117"/>
          <p:cNvSpPr>
            <a:spLocks noChangeShapeType="1"/>
          </p:cNvSpPr>
          <p:nvPr/>
        </p:nvSpPr>
        <p:spPr bwMode="auto">
          <a:xfrm>
            <a:off x="2300289" y="4176165"/>
            <a:ext cx="1285875" cy="4762"/>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58198" name="Line 118"/>
          <p:cNvSpPr>
            <a:spLocks noChangeShapeType="1"/>
          </p:cNvSpPr>
          <p:nvPr/>
        </p:nvSpPr>
        <p:spPr bwMode="auto">
          <a:xfrm>
            <a:off x="2833689" y="4893717"/>
            <a:ext cx="771525"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58199" name="Line 119"/>
          <p:cNvSpPr>
            <a:spLocks noChangeShapeType="1"/>
          </p:cNvSpPr>
          <p:nvPr/>
        </p:nvSpPr>
        <p:spPr bwMode="auto">
          <a:xfrm>
            <a:off x="3586165" y="3887242"/>
            <a:ext cx="1455737" cy="3175"/>
          </a:xfrm>
          <a:prstGeom prst="line">
            <a:avLst/>
          </a:prstGeom>
          <a:noFill/>
          <a:ln w="9525">
            <a:solidFill>
              <a:srgbClr val="000000"/>
            </a:solidFill>
            <a:round/>
            <a:headEnd/>
            <a:tailEnd/>
          </a:ln>
        </p:spPr>
        <p:txBody>
          <a:bodyPr/>
          <a:lstStyle/>
          <a:p>
            <a:endParaRPr lang="zh-CN" altLang="en-US">
              <a:latin typeface="+mn-lt"/>
              <a:ea typeface="+mn-ea"/>
            </a:endParaRPr>
          </a:p>
        </p:txBody>
      </p:sp>
      <p:grpSp>
        <p:nvGrpSpPr>
          <p:cNvPr id="13" name="Group 120"/>
          <p:cNvGrpSpPr>
            <a:grpSpLocks/>
          </p:cNvGrpSpPr>
          <p:nvPr/>
        </p:nvGrpSpPr>
        <p:grpSpPr bwMode="auto">
          <a:xfrm>
            <a:off x="4887913" y="3674517"/>
            <a:ext cx="582612" cy="409575"/>
            <a:chOff x="2154" y="3033"/>
            <a:chExt cx="309" cy="192"/>
          </a:xfrm>
        </p:grpSpPr>
        <p:sp>
          <p:nvSpPr>
            <p:cNvPr id="558201"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latin typeface="+mn-lt"/>
                <a:ea typeface="+mn-ea"/>
              </a:endParaRPr>
            </a:p>
          </p:txBody>
        </p:sp>
        <p:sp>
          <p:nvSpPr>
            <p:cNvPr id="558202" name="Rectangle 122"/>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558203" name="Rectangle 123"/>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558204"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latin typeface="+mn-lt"/>
                <a:ea typeface="+mn-ea"/>
              </a:endParaRPr>
            </a:p>
          </p:txBody>
        </p:sp>
        <p:grpSp>
          <p:nvGrpSpPr>
            <p:cNvPr id="14" name="Group 125"/>
            <p:cNvGrpSpPr>
              <a:grpSpLocks/>
            </p:cNvGrpSpPr>
            <p:nvPr/>
          </p:nvGrpSpPr>
          <p:grpSpPr bwMode="auto">
            <a:xfrm>
              <a:off x="2201" y="3046"/>
              <a:ext cx="214" cy="86"/>
              <a:chOff x="2201" y="3046"/>
              <a:chExt cx="214" cy="86"/>
            </a:xfrm>
          </p:grpSpPr>
          <p:grpSp>
            <p:nvGrpSpPr>
              <p:cNvPr id="15" name="Group 126"/>
              <p:cNvGrpSpPr>
                <a:grpSpLocks/>
              </p:cNvGrpSpPr>
              <p:nvPr/>
            </p:nvGrpSpPr>
            <p:grpSpPr bwMode="auto">
              <a:xfrm>
                <a:off x="2201" y="3046"/>
                <a:ext cx="212" cy="84"/>
                <a:chOff x="2201" y="3046"/>
                <a:chExt cx="212" cy="84"/>
              </a:xfrm>
            </p:grpSpPr>
            <p:sp>
              <p:nvSpPr>
                <p:cNvPr id="558207" name="Freeform 127"/>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208" name="Freeform 128"/>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209" name="Freeform 129"/>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210" name="Freeform 130"/>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211" name="Freeform 131"/>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212" name="Freeform 132"/>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213" name="Freeform 133"/>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214" name="Freeform 134"/>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lt"/>
                    <a:ea typeface="+mn-ea"/>
                  </a:endParaRPr>
                </a:p>
              </p:txBody>
            </p:sp>
          </p:grpSp>
          <p:grpSp>
            <p:nvGrpSpPr>
              <p:cNvPr id="16" name="Group 135"/>
              <p:cNvGrpSpPr>
                <a:grpSpLocks/>
              </p:cNvGrpSpPr>
              <p:nvPr/>
            </p:nvGrpSpPr>
            <p:grpSpPr bwMode="auto">
              <a:xfrm>
                <a:off x="2203" y="3048"/>
                <a:ext cx="212" cy="84"/>
                <a:chOff x="2203" y="3048"/>
                <a:chExt cx="212" cy="84"/>
              </a:xfrm>
            </p:grpSpPr>
            <p:sp>
              <p:nvSpPr>
                <p:cNvPr id="558216" name="Freeform 136"/>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217" name="Freeform 137"/>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218" name="Freeform 138"/>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219" name="Freeform 139"/>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220" name="Freeform 140"/>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221" name="Freeform 141"/>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222" name="Freeform 142"/>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223" name="Freeform 143"/>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lt"/>
                    <a:ea typeface="+mn-ea"/>
                  </a:endParaRPr>
                </a:p>
              </p:txBody>
            </p:sp>
          </p:grpSp>
        </p:grpSp>
        <p:sp>
          <p:nvSpPr>
            <p:cNvPr id="558224" name="Line 144"/>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sp>
          <p:nvSpPr>
            <p:cNvPr id="558225" name="Line 145"/>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grpSp>
      <p:sp>
        <p:nvSpPr>
          <p:cNvPr id="558334" name="Rectangle 254"/>
          <p:cNvSpPr>
            <a:spLocks noChangeArrowheads="1"/>
          </p:cNvSpPr>
          <p:nvPr/>
        </p:nvSpPr>
        <p:spPr bwMode="auto">
          <a:xfrm>
            <a:off x="3843340" y="2825203"/>
            <a:ext cx="890587" cy="676275"/>
          </a:xfrm>
          <a:prstGeom prst="rect">
            <a:avLst/>
          </a:prstGeom>
          <a:noFill/>
          <a:ln w="9525">
            <a:noFill/>
            <a:miter lim="800000"/>
            <a:headEnd/>
            <a:tailEnd/>
          </a:ln>
        </p:spPr>
        <p:txBody>
          <a:bodyPr/>
          <a:lstStyle/>
          <a:p>
            <a:endParaRPr lang="zh-CN" altLang="en-US">
              <a:latin typeface="+mn-lt"/>
              <a:ea typeface="+mn-ea"/>
            </a:endParaRPr>
          </a:p>
        </p:txBody>
      </p:sp>
      <p:sp>
        <p:nvSpPr>
          <p:cNvPr id="558335" name="Rectangle 255"/>
          <p:cNvSpPr>
            <a:spLocks noChangeArrowheads="1"/>
          </p:cNvSpPr>
          <p:nvPr/>
        </p:nvSpPr>
        <p:spPr bwMode="auto">
          <a:xfrm>
            <a:off x="3994152" y="2922041"/>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校园网</a:t>
            </a:r>
          </a:p>
        </p:txBody>
      </p:sp>
      <p:sp>
        <p:nvSpPr>
          <p:cNvPr id="558359" name="Rectangle 279"/>
          <p:cNvSpPr>
            <a:spLocks noChangeArrowheads="1"/>
          </p:cNvSpPr>
          <p:nvPr/>
        </p:nvSpPr>
        <p:spPr bwMode="auto">
          <a:xfrm>
            <a:off x="8434389" y="2360066"/>
            <a:ext cx="1282402"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源点服务器</a:t>
            </a:r>
          </a:p>
        </p:txBody>
      </p:sp>
      <p:sp>
        <p:nvSpPr>
          <p:cNvPr id="558360" name="Rectangle 280"/>
          <p:cNvSpPr>
            <a:spLocks noChangeArrowheads="1"/>
          </p:cNvSpPr>
          <p:nvPr/>
        </p:nvSpPr>
        <p:spPr bwMode="auto">
          <a:xfrm>
            <a:off x="5724525" y="3461790"/>
            <a:ext cx="850900" cy="425450"/>
          </a:xfrm>
          <a:prstGeom prst="rect">
            <a:avLst/>
          </a:prstGeom>
          <a:noFill/>
          <a:ln w="9525">
            <a:noFill/>
            <a:miter lim="800000"/>
            <a:headEnd/>
            <a:tailEnd/>
          </a:ln>
        </p:spPr>
        <p:txBody>
          <a:bodyPr/>
          <a:lstStyle/>
          <a:p>
            <a:endParaRPr lang="zh-CN" altLang="en-US">
              <a:latin typeface="+mn-lt"/>
              <a:ea typeface="+mn-ea"/>
            </a:endParaRPr>
          </a:p>
        </p:txBody>
      </p:sp>
      <p:sp>
        <p:nvSpPr>
          <p:cNvPr id="558361" name="Rectangle 281"/>
          <p:cNvSpPr>
            <a:spLocks noChangeArrowheads="1"/>
          </p:cNvSpPr>
          <p:nvPr/>
        </p:nvSpPr>
        <p:spPr bwMode="auto">
          <a:xfrm>
            <a:off x="6437315" y="3533228"/>
            <a:ext cx="767839"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2 Mb/s</a:t>
            </a:r>
          </a:p>
        </p:txBody>
      </p:sp>
      <p:grpSp>
        <p:nvGrpSpPr>
          <p:cNvPr id="558089" name="Group 282"/>
          <p:cNvGrpSpPr>
            <a:grpSpLocks/>
          </p:cNvGrpSpPr>
          <p:nvPr/>
        </p:nvGrpSpPr>
        <p:grpSpPr bwMode="auto">
          <a:xfrm>
            <a:off x="7694613" y="3674517"/>
            <a:ext cx="582612" cy="409575"/>
            <a:chOff x="3202" y="3033"/>
            <a:chExt cx="309" cy="192"/>
          </a:xfrm>
        </p:grpSpPr>
        <p:sp>
          <p:nvSpPr>
            <p:cNvPr id="5583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latin typeface="+mn-lt"/>
                <a:ea typeface="+mn-ea"/>
              </a:endParaRPr>
            </a:p>
          </p:txBody>
        </p:sp>
        <p:sp>
          <p:nvSpPr>
            <p:cNvPr id="558364" name="Rectangle 284"/>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558365" name="Rectangle 285"/>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5583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latin typeface="+mn-lt"/>
                <a:ea typeface="+mn-ea"/>
              </a:endParaRPr>
            </a:p>
          </p:txBody>
        </p:sp>
        <p:grpSp>
          <p:nvGrpSpPr>
            <p:cNvPr id="558090" name="Group 287"/>
            <p:cNvGrpSpPr>
              <a:grpSpLocks/>
            </p:cNvGrpSpPr>
            <p:nvPr/>
          </p:nvGrpSpPr>
          <p:grpSpPr bwMode="auto">
            <a:xfrm>
              <a:off x="3249" y="3046"/>
              <a:ext cx="214" cy="86"/>
              <a:chOff x="3249" y="3046"/>
              <a:chExt cx="214" cy="86"/>
            </a:xfrm>
          </p:grpSpPr>
          <p:grpSp>
            <p:nvGrpSpPr>
              <p:cNvPr id="558091" name="Group 288"/>
              <p:cNvGrpSpPr>
                <a:grpSpLocks/>
              </p:cNvGrpSpPr>
              <p:nvPr/>
            </p:nvGrpSpPr>
            <p:grpSpPr bwMode="auto">
              <a:xfrm>
                <a:off x="3249" y="3046"/>
                <a:ext cx="212" cy="84"/>
                <a:chOff x="3249" y="3046"/>
                <a:chExt cx="212" cy="84"/>
              </a:xfrm>
            </p:grpSpPr>
            <p:sp>
              <p:nvSpPr>
                <p:cNvPr id="558369" name="Freeform 289"/>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370" name="Freeform 290"/>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371" name="Freeform 291"/>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372" name="Freeform 292"/>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373" name="Freeform 293"/>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374" name="Freeform 294"/>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375" name="Freeform 295"/>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58376" name="Freeform 296"/>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lt"/>
                    <a:ea typeface="+mn-ea"/>
                  </a:endParaRPr>
                </a:p>
              </p:txBody>
            </p:sp>
          </p:grpSp>
          <p:grpSp>
            <p:nvGrpSpPr>
              <p:cNvPr id="558092" name="Group 297"/>
              <p:cNvGrpSpPr>
                <a:grpSpLocks/>
              </p:cNvGrpSpPr>
              <p:nvPr/>
            </p:nvGrpSpPr>
            <p:grpSpPr bwMode="auto">
              <a:xfrm>
                <a:off x="3251" y="3048"/>
                <a:ext cx="212" cy="84"/>
                <a:chOff x="3251" y="3048"/>
                <a:chExt cx="212" cy="84"/>
              </a:xfrm>
            </p:grpSpPr>
            <p:sp>
              <p:nvSpPr>
                <p:cNvPr id="558378" name="Freeform 298"/>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379" name="Freeform 299"/>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380" name="Freeform 300"/>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381" name="Freeform 301"/>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382" name="Freeform 302"/>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383" name="Freeform 303"/>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384" name="Freeform 304"/>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58385" name="Freeform 305"/>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lt"/>
                    <a:ea typeface="+mn-ea"/>
                  </a:endParaRPr>
                </a:p>
              </p:txBody>
            </p:sp>
          </p:grpSp>
        </p:grpSp>
        <p:sp>
          <p:nvSpPr>
            <p:cNvPr id="558386" name="Line 306"/>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sp>
          <p:nvSpPr>
            <p:cNvPr id="558387" name="Line 307"/>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grpSp>
      <p:sp>
        <p:nvSpPr>
          <p:cNvPr id="558388" name="Rectangle 308"/>
          <p:cNvSpPr>
            <a:spLocks noChangeArrowheads="1"/>
          </p:cNvSpPr>
          <p:nvPr/>
        </p:nvSpPr>
        <p:spPr bwMode="auto">
          <a:xfrm>
            <a:off x="8288340" y="3210967"/>
            <a:ext cx="890587" cy="427037"/>
          </a:xfrm>
          <a:prstGeom prst="rect">
            <a:avLst/>
          </a:prstGeom>
          <a:noFill/>
          <a:ln w="9525">
            <a:noFill/>
            <a:miter lim="800000"/>
            <a:headEnd/>
            <a:tailEnd/>
          </a:ln>
        </p:spPr>
        <p:txBody>
          <a:bodyPr/>
          <a:lstStyle/>
          <a:p>
            <a:endParaRPr lang="zh-CN" altLang="en-US">
              <a:latin typeface="+mn-lt"/>
              <a:ea typeface="+mn-ea"/>
            </a:endParaRPr>
          </a:p>
        </p:txBody>
      </p:sp>
      <p:sp>
        <p:nvSpPr>
          <p:cNvPr id="558389" name="Rectangle 309"/>
          <p:cNvSpPr>
            <a:spLocks noChangeArrowheads="1"/>
          </p:cNvSpPr>
          <p:nvPr/>
        </p:nvSpPr>
        <p:spPr bwMode="auto">
          <a:xfrm>
            <a:off x="8691565" y="3750716"/>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因特网</a:t>
            </a:r>
          </a:p>
        </p:txBody>
      </p:sp>
      <p:sp>
        <p:nvSpPr>
          <p:cNvPr id="558390" name="Rectangle 310"/>
          <p:cNvSpPr>
            <a:spLocks noChangeArrowheads="1"/>
          </p:cNvSpPr>
          <p:nvPr/>
        </p:nvSpPr>
        <p:spPr bwMode="auto">
          <a:xfrm>
            <a:off x="5211763" y="3307804"/>
            <a:ext cx="400050" cy="398463"/>
          </a:xfrm>
          <a:prstGeom prst="rect">
            <a:avLst/>
          </a:prstGeom>
          <a:noFill/>
          <a:ln w="9525">
            <a:noFill/>
            <a:miter lim="800000"/>
            <a:headEnd/>
            <a:tailEnd/>
          </a:ln>
        </p:spPr>
        <p:txBody>
          <a:bodyPr/>
          <a:lstStyle/>
          <a:p>
            <a:endParaRPr lang="zh-CN" altLang="en-US">
              <a:latin typeface="+mn-lt"/>
              <a:ea typeface="+mn-ea"/>
            </a:endParaRPr>
          </a:p>
        </p:txBody>
      </p:sp>
      <p:sp>
        <p:nvSpPr>
          <p:cNvPr id="558391" name="Rectangle 311"/>
          <p:cNvSpPr>
            <a:spLocks noChangeArrowheads="1"/>
          </p:cNvSpPr>
          <p:nvPr/>
        </p:nvSpPr>
        <p:spPr bwMode="auto">
          <a:xfrm>
            <a:off x="4356100" y="4079327"/>
            <a:ext cx="433388" cy="400050"/>
          </a:xfrm>
          <a:prstGeom prst="rect">
            <a:avLst/>
          </a:prstGeom>
          <a:noFill/>
          <a:ln w="9525">
            <a:noFill/>
            <a:miter lim="800000"/>
            <a:headEnd/>
            <a:tailEnd/>
          </a:ln>
        </p:spPr>
        <p:txBody>
          <a:bodyPr/>
          <a:lstStyle/>
          <a:p>
            <a:endParaRPr lang="zh-CN" altLang="en-US">
              <a:latin typeface="+mn-lt"/>
              <a:ea typeface="+mn-ea"/>
            </a:endParaRPr>
          </a:p>
        </p:txBody>
      </p:sp>
      <p:sp>
        <p:nvSpPr>
          <p:cNvPr id="558392" name="Rectangle 312"/>
          <p:cNvSpPr>
            <a:spLocks noChangeArrowheads="1"/>
          </p:cNvSpPr>
          <p:nvPr/>
        </p:nvSpPr>
        <p:spPr bwMode="auto">
          <a:xfrm>
            <a:off x="3152777" y="3693565"/>
            <a:ext cx="436563" cy="398462"/>
          </a:xfrm>
          <a:prstGeom prst="rect">
            <a:avLst/>
          </a:prstGeom>
          <a:noFill/>
          <a:ln w="9525">
            <a:noFill/>
            <a:miter lim="800000"/>
            <a:headEnd/>
            <a:tailEnd/>
          </a:ln>
        </p:spPr>
        <p:txBody>
          <a:bodyPr/>
          <a:lstStyle/>
          <a:p>
            <a:endParaRPr lang="zh-CN" altLang="en-US">
              <a:latin typeface="+mn-lt"/>
              <a:ea typeface="+mn-ea"/>
            </a:endParaRPr>
          </a:p>
        </p:txBody>
      </p:sp>
      <p:sp>
        <p:nvSpPr>
          <p:cNvPr id="558393" name="Rectangle 313"/>
          <p:cNvSpPr>
            <a:spLocks noChangeArrowheads="1"/>
          </p:cNvSpPr>
          <p:nvPr/>
        </p:nvSpPr>
        <p:spPr bwMode="auto">
          <a:xfrm>
            <a:off x="1466603" y="3162638"/>
            <a:ext cx="769441" cy="307777"/>
          </a:xfrm>
          <a:prstGeom prst="rect">
            <a:avLst/>
          </a:prstGeom>
          <a:noFill/>
          <a:ln w="9525">
            <a:noFill/>
            <a:miter lim="800000"/>
            <a:headEnd/>
            <a:tailEnd/>
          </a:ln>
        </p:spPr>
        <p:txBody>
          <a:bodyPr wrap="none" lIns="0" tIns="0" rIns="0" bIns="0">
            <a:spAutoFit/>
          </a:bodyPr>
          <a:lstStyle/>
          <a:p>
            <a:r>
              <a:rPr kumimoji="1" lang="zh-CN" altLang="en-US" sz="2000" dirty="0">
                <a:latin typeface="+mn-lt"/>
                <a:ea typeface="+mn-ea"/>
              </a:rPr>
              <a:t>浏览器</a:t>
            </a:r>
          </a:p>
        </p:txBody>
      </p:sp>
      <p:sp>
        <p:nvSpPr>
          <p:cNvPr id="558394" name="Rectangle 314"/>
          <p:cNvSpPr>
            <a:spLocks noChangeArrowheads="1"/>
          </p:cNvSpPr>
          <p:nvPr/>
        </p:nvSpPr>
        <p:spPr bwMode="auto">
          <a:xfrm>
            <a:off x="5207000" y="3334791"/>
            <a:ext cx="280526"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R</a:t>
            </a:r>
            <a:r>
              <a:rPr kumimoji="1" lang="en-US" altLang="zh-CN" sz="2000" baseline="-25000">
                <a:latin typeface="+mn-lt"/>
                <a:ea typeface="+mn-ea"/>
              </a:rPr>
              <a:t>1</a:t>
            </a:r>
          </a:p>
        </p:txBody>
      </p:sp>
      <p:sp>
        <p:nvSpPr>
          <p:cNvPr id="558395" name="Rectangle 315"/>
          <p:cNvSpPr>
            <a:spLocks noChangeArrowheads="1"/>
          </p:cNvSpPr>
          <p:nvPr/>
        </p:nvSpPr>
        <p:spPr bwMode="auto">
          <a:xfrm>
            <a:off x="7827963" y="3336378"/>
            <a:ext cx="280526"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R</a:t>
            </a:r>
            <a:r>
              <a:rPr kumimoji="1" lang="en-US" altLang="zh-CN" sz="2000" baseline="-25000">
                <a:latin typeface="+mn-lt"/>
                <a:ea typeface="+mn-ea"/>
              </a:rPr>
              <a:t>2</a:t>
            </a:r>
          </a:p>
        </p:txBody>
      </p:sp>
      <p:sp>
        <p:nvSpPr>
          <p:cNvPr id="558396" name="Freeform 316"/>
          <p:cNvSpPr>
            <a:spLocks/>
          </p:cNvSpPr>
          <p:nvPr/>
        </p:nvSpPr>
        <p:spPr bwMode="auto">
          <a:xfrm>
            <a:off x="5314952" y="2828377"/>
            <a:ext cx="4638675" cy="1162050"/>
          </a:xfrm>
          <a:custGeom>
            <a:avLst/>
            <a:gdLst/>
            <a:ahLst/>
            <a:cxnLst>
              <a:cxn ang="0">
                <a:pos x="0" y="718"/>
              </a:cxn>
              <a:cxn ang="0">
                <a:pos x="765" y="712"/>
              </a:cxn>
              <a:cxn ang="0">
                <a:pos x="1702" y="700"/>
              </a:cxn>
              <a:cxn ang="0">
                <a:pos x="2324" y="520"/>
              </a:cxn>
              <a:cxn ang="0">
                <a:pos x="2922" y="0"/>
              </a:cxn>
            </a:cxnLst>
            <a:rect l="0" t="0" r="r" b="b"/>
            <a:pathLst>
              <a:path w="2922" h="732">
                <a:moveTo>
                  <a:pt x="0" y="718"/>
                </a:moveTo>
                <a:cubicBezTo>
                  <a:pt x="127" y="717"/>
                  <a:pt x="481" y="715"/>
                  <a:pt x="765" y="712"/>
                </a:cubicBezTo>
                <a:cubicBezTo>
                  <a:pt x="1049" y="709"/>
                  <a:pt x="1442" y="732"/>
                  <a:pt x="1702" y="700"/>
                </a:cubicBezTo>
                <a:cubicBezTo>
                  <a:pt x="1962" y="668"/>
                  <a:pt x="2121" y="637"/>
                  <a:pt x="2324" y="520"/>
                </a:cubicBezTo>
                <a:cubicBezTo>
                  <a:pt x="2527" y="403"/>
                  <a:pt x="2798" y="108"/>
                  <a:pt x="2922" y="0"/>
                </a:cubicBezTo>
              </a:path>
            </a:pathLst>
          </a:custGeom>
          <a:noFill/>
          <a:ln w="76200" cmpd="sng">
            <a:solidFill>
              <a:schemeClr val="hlink"/>
            </a:solidFill>
            <a:round/>
            <a:headEnd type="triangle" w="med" len="lg"/>
            <a:tailEnd type="triangle" w="med" len="lg"/>
          </a:ln>
          <a:effectLst/>
        </p:spPr>
        <p:txBody>
          <a:bodyPr/>
          <a:lstStyle/>
          <a:p>
            <a:endParaRPr lang="zh-CN" altLang="en-US">
              <a:latin typeface="+mn-lt"/>
              <a:ea typeface="+mn-ea"/>
            </a:endParaRPr>
          </a:p>
        </p:txBody>
      </p:sp>
      <p:grpSp>
        <p:nvGrpSpPr>
          <p:cNvPr id="558093" name="Group 327"/>
          <p:cNvGrpSpPr>
            <a:grpSpLocks/>
          </p:cNvGrpSpPr>
          <p:nvPr/>
        </p:nvGrpSpPr>
        <p:grpSpPr bwMode="auto">
          <a:xfrm>
            <a:off x="6259513" y="2472780"/>
            <a:ext cx="1370012" cy="717551"/>
            <a:chOff x="2981" y="1888"/>
            <a:chExt cx="863" cy="452"/>
          </a:xfrm>
          <a:solidFill>
            <a:srgbClr val="FFC000"/>
          </a:solidFill>
        </p:grpSpPr>
        <p:sp>
          <p:nvSpPr>
            <p:cNvPr id="558398" name="AutoShape 318"/>
            <p:cNvSpPr>
              <a:spLocks noChangeArrowheads="1"/>
            </p:cNvSpPr>
            <p:nvPr/>
          </p:nvSpPr>
          <p:spPr bwMode="auto">
            <a:xfrm>
              <a:off x="2981" y="1888"/>
              <a:ext cx="863" cy="452"/>
            </a:xfrm>
            <a:prstGeom prst="wedgeRoundRectCallout">
              <a:avLst>
                <a:gd name="adj1" fmla="val -89051"/>
                <a:gd name="adj2" fmla="val 144468"/>
                <a:gd name="adj3" fmla="val 16667"/>
              </a:avLst>
            </a:prstGeom>
            <a:grpFill/>
            <a:ln w="9525">
              <a:noFill/>
              <a:miter lim="800000"/>
              <a:headEnd/>
              <a:tailEnd/>
            </a:ln>
            <a:effectLst>
              <a:outerShdw dist="35921" dir="2700000" algn="ctr" rotWithShape="0">
                <a:schemeClr val="bg2"/>
              </a:outerShdw>
            </a:effectLst>
          </p:spPr>
          <p:txBody>
            <a:bodyPr/>
            <a:lstStyle/>
            <a:p>
              <a:pPr algn="ctr"/>
              <a:endParaRPr kumimoji="1" lang="zh-CN" altLang="zh-CN" sz="3200">
                <a:latin typeface="+mn-lt"/>
                <a:ea typeface="+mn-ea"/>
              </a:endParaRPr>
            </a:p>
          </p:txBody>
        </p:sp>
        <p:sp>
          <p:nvSpPr>
            <p:cNvPr id="558399" name="Rectangle 319"/>
            <p:cNvSpPr>
              <a:spLocks noChangeArrowheads="1"/>
            </p:cNvSpPr>
            <p:nvPr/>
          </p:nvSpPr>
          <p:spPr bwMode="auto">
            <a:xfrm>
              <a:off x="3016" y="1906"/>
              <a:ext cx="808" cy="388"/>
            </a:xfrm>
            <a:prstGeom prst="rect">
              <a:avLst/>
            </a:prstGeom>
            <a:grpFill/>
            <a:ln w="9525">
              <a:noFill/>
              <a:miter lim="800000"/>
              <a:headEnd/>
              <a:tailEnd/>
            </a:ln>
          </p:spPr>
          <p:txBody>
            <a:bodyPr wrap="none" lIns="0" tIns="0" rIns="0" bIns="0">
              <a:spAutoFit/>
            </a:bodyPr>
            <a:lstStyle/>
            <a:p>
              <a:r>
                <a:rPr kumimoji="1" lang="zh-CN" altLang="en-US" sz="2000">
                  <a:latin typeface="+mn-lt"/>
                  <a:ea typeface="+mn-ea"/>
                </a:rPr>
                <a:t>这条链路上</a:t>
              </a:r>
            </a:p>
            <a:p>
              <a:r>
                <a:rPr kumimoji="1" lang="zh-CN" altLang="en-US" sz="2000">
                  <a:latin typeface="+mn-lt"/>
                  <a:ea typeface="+mn-ea"/>
                </a:rPr>
                <a:t>的时延很大</a:t>
              </a:r>
            </a:p>
          </p:txBody>
        </p:sp>
      </p:grpSp>
      <p:sp>
        <p:nvSpPr>
          <p:cNvPr id="558400" name="Freeform 320"/>
          <p:cNvSpPr>
            <a:spLocks/>
          </p:cNvSpPr>
          <p:nvPr/>
        </p:nvSpPr>
        <p:spPr bwMode="auto">
          <a:xfrm>
            <a:off x="3003552" y="2669629"/>
            <a:ext cx="1971675" cy="1160463"/>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ffectLst/>
        </p:spPr>
        <p:txBody>
          <a:bodyPr/>
          <a:lstStyle/>
          <a:p>
            <a:endParaRPr lang="zh-CN" altLang="en-US">
              <a:latin typeface="+mn-lt"/>
              <a:ea typeface="+mn-ea"/>
            </a:endParaRPr>
          </a:p>
        </p:txBody>
      </p:sp>
      <p:sp>
        <p:nvSpPr>
          <p:cNvPr id="558401" name="Freeform 321"/>
          <p:cNvSpPr>
            <a:spLocks/>
          </p:cNvSpPr>
          <p:nvPr/>
        </p:nvSpPr>
        <p:spPr bwMode="auto">
          <a:xfrm>
            <a:off x="3175002" y="3444327"/>
            <a:ext cx="1712913" cy="484188"/>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ffectLst/>
        </p:spPr>
        <p:txBody>
          <a:bodyPr/>
          <a:lstStyle/>
          <a:p>
            <a:endParaRPr lang="zh-CN" altLang="en-US">
              <a:latin typeface="+mn-lt"/>
              <a:ea typeface="+mn-ea"/>
            </a:endParaRPr>
          </a:p>
        </p:txBody>
      </p:sp>
      <p:sp>
        <p:nvSpPr>
          <p:cNvPr id="558402" name="Freeform 322"/>
          <p:cNvSpPr>
            <a:spLocks/>
          </p:cNvSpPr>
          <p:nvPr/>
        </p:nvSpPr>
        <p:spPr bwMode="auto">
          <a:xfrm>
            <a:off x="2392365" y="3984077"/>
            <a:ext cx="2536825" cy="38100"/>
          </a:xfrm>
          <a:custGeom>
            <a:avLst/>
            <a:gdLst/>
            <a:ahLst/>
            <a:cxnLst>
              <a:cxn ang="0">
                <a:pos x="0" y="17"/>
              </a:cxn>
              <a:cxn ang="0">
                <a:pos x="1344" y="0"/>
              </a:cxn>
            </a:cxnLst>
            <a:rect l="0" t="0" r="r" b="b"/>
            <a:pathLst>
              <a:path w="1344" h="17">
                <a:moveTo>
                  <a:pt x="0" y="17"/>
                </a:moveTo>
                <a:cubicBezTo>
                  <a:pt x="224" y="14"/>
                  <a:pt x="1064" y="4"/>
                  <a:pt x="1344" y="0"/>
                </a:cubicBezTo>
              </a:path>
            </a:pathLst>
          </a:custGeom>
          <a:noFill/>
          <a:ln w="38100" cmpd="sng">
            <a:solidFill>
              <a:schemeClr val="hlink"/>
            </a:solidFill>
            <a:round/>
            <a:headEnd type="triangle" w="med" len="lg"/>
            <a:tailEnd type="triangle" w="med" len="lg"/>
          </a:ln>
          <a:effectLst/>
        </p:spPr>
        <p:txBody>
          <a:bodyPr/>
          <a:lstStyle/>
          <a:p>
            <a:endParaRPr lang="zh-CN" altLang="en-US">
              <a:latin typeface="+mn-lt"/>
              <a:ea typeface="+mn-ea"/>
            </a:endParaRPr>
          </a:p>
        </p:txBody>
      </p:sp>
      <p:sp>
        <p:nvSpPr>
          <p:cNvPr id="558403" name="Freeform 323"/>
          <p:cNvSpPr>
            <a:spLocks/>
          </p:cNvSpPr>
          <p:nvPr/>
        </p:nvSpPr>
        <p:spPr bwMode="auto">
          <a:xfrm>
            <a:off x="3003550" y="4053927"/>
            <a:ext cx="1987550" cy="647700"/>
          </a:xfrm>
          <a:custGeom>
            <a:avLst/>
            <a:gdLst/>
            <a:ahLst/>
            <a:cxnLst>
              <a:cxn ang="0">
                <a:pos x="0" y="304"/>
              </a:cxn>
              <a:cxn ang="0">
                <a:pos x="1052" y="0"/>
              </a:cxn>
            </a:cxnLst>
            <a:rect l="0" t="0" r="r" b="b"/>
            <a:pathLst>
              <a:path w="1052" h="304">
                <a:moveTo>
                  <a:pt x="0" y="304"/>
                </a:moveTo>
                <a:cubicBezTo>
                  <a:pt x="175" y="253"/>
                  <a:pt x="833" y="63"/>
                  <a:pt x="1052" y="0"/>
                </a:cubicBezTo>
              </a:path>
            </a:pathLst>
          </a:custGeom>
          <a:noFill/>
          <a:ln w="38100" cmpd="sng">
            <a:solidFill>
              <a:schemeClr val="hlink"/>
            </a:solidFill>
            <a:round/>
            <a:headEnd type="triangle" w="med" len="lg"/>
            <a:tailEnd type="triangle" w="med" len="lg"/>
          </a:ln>
          <a:effectLst/>
        </p:spPr>
        <p:txBody>
          <a:bodyPr/>
          <a:lstStyle/>
          <a:p>
            <a:endParaRPr lang="zh-CN" altLang="en-US">
              <a:latin typeface="+mn-lt"/>
              <a:ea typeface="+mn-ea"/>
            </a:endParaRPr>
          </a:p>
        </p:txBody>
      </p:sp>
      <p:sp>
        <p:nvSpPr>
          <p:cNvPr id="558406" name="Text Box 326"/>
          <p:cNvSpPr txBox="1">
            <a:spLocks noChangeArrowheads="1"/>
          </p:cNvSpPr>
          <p:nvPr/>
        </p:nvSpPr>
        <p:spPr bwMode="auto">
          <a:xfrm>
            <a:off x="3938588" y="1556792"/>
            <a:ext cx="4698722" cy="584775"/>
          </a:xfrm>
          <a:prstGeom prst="rect">
            <a:avLst/>
          </a:prstGeom>
          <a:solidFill>
            <a:srgbClr val="92D050"/>
          </a:solidFill>
          <a:ln w="9525">
            <a:noFill/>
            <a:miter lim="800000"/>
            <a:headEnd/>
            <a:tailEnd/>
          </a:ln>
          <a:effectLst/>
        </p:spPr>
        <p:txBody>
          <a:bodyPr wrap="none">
            <a:spAutoFit/>
          </a:bodyPr>
          <a:lstStyle/>
          <a:p>
            <a:r>
              <a:rPr lang="zh-CN" altLang="en-US" sz="3200">
                <a:latin typeface="+mn-lt"/>
                <a:ea typeface="+mn-ea"/>
              </a:rPr>
              <a:t>没有使用高速缓存的情况</a:t>
            </a:r>
          </a:p>
        </p:txBody>
      </p:sp>
      <p:grpSp>
        <p:nvGrpSpPr>
          <p:cNvPr id="558094" name="Group 330"/>
          <p:cNvGrpSpPr>
            <a:grpSpLocks/>
          </p:cNvGrpSpPr>
          <p:nvPr/>
        </p:nvGrpSpPr>
        <p:grpSpPr bwMode="auto">
          <a:xfrm>
            <a:off x="5256724" y="4074305"/>
            <a:ext cx="3057525" cy="1952625"/>
            <a:chOff x="2372" y="2750"/>
            <a:chExt cx="1926" cy="1230"/>
          </a:xfrm>
        </p:grpSpPr>
        <p:sp>
          <p:nvSpPr>
            <p:cNvPr id="558408" name="Text Box 328"/>
            <p:cNvSpPr txBox="1">
              <a:spLocks noChangeArrowheads="1"/>
            </p:cNvSpPr>
            <p:nvPr/>
          </p:nvSpPr>
          <p:spPr bwMode="auto">
            <a:xfrm>
              <a:off x="2372" y="3379"/>
              <a:ext cx="1926" cy="601"/>
            </a:xfrm>
            <a:prstGeom prst="rect">
              <a:avLst/>
            </a:prstGeom>
            <a:noFill/>
            <a:ln w="9525">
              <a:noFill/>
              <a:miter lim="800000"/>
              <a:headEnd/>
              <a:tailEnd/>
            </a:ln>
            <a:effectLst/>
          </p:spPr>
          <p:txBody>
            <a:bodyPr wrap="none">
              <a:spAutoFit/>
            </a:bodyPr>
            <a:lstStyle/>
            <a:p>
              <a:pPr algn="ctr"/>
              <a:r>
                <a:rPr lang="zh-CN" altLang="en-US" sz="2800" dirty="0">
                  <a:latin typeface="+mn-lt"/>
                  <a:ea typeface="+mn-ea"/>
                </a:rPr>
                <a:t>所有万维网通信量</a:t>
              </a:r>
            </a:p>
            <a:p>
              <a:pPr algn="ctr"/>
              <a:r>
                <a:rPr lang="zh-CN" altLang="en-US" sz="2800" dirty="0">
                  <a:latin typeface="+mn-lt"/>
                  <a:ea typeface="+mn-ea"/>
                </a:rPr>
                <a:t>都经过这条链路</a:t>
              </a:r>
            </a:p>
          </p:txBody>
        </p:sp>
        <p:sp>
          <p:nvSpPr>
            <p:cNvPr id="558409" name="Line 329"/>
            <p:cNvSpPr>
              <a:spLocks noChangeShapeType="1"/>
            </p:cNvSpPr>
            <p:nvPr/>
          </p:nvSpPr>
          <p:spPr bwMode="auto">
            <a:xfrm flipV="1">
              <a:off x="3334" y="2750"/>
              <a:ext cx="0" cy="589"/>
            </a:xfrm>
            <a:prstGeom prst="line">
              <a:avLst/>
            </a:prstGeom>
            <a:noFill/>
            <a:ln w="76200">
              <a:solidFill>
                <a:srgbClr val="333399"/>
              </a:solidFill>
              <a:round/>
              <a:headEnd/>
              <a:tailEnd type="triangle" w="med" len="med"/>
            </a:ln>
            <a:effectLst/>
          </p:spPr>
          <p:txBody>
            <a:bodyPr/>
            <a:lstStyle/>
            <a:p>
              <a:endParaRPr lang="zh-CN" altLang="en-US">
                <a:latin typeface="+mn-lt"/>
                <a:ea typeface="+mn-ea"/>
              </a:endParaRPr>
            </a:p>
          </p:txBody>
        </p:sp>
      </p:grpSp>
      <p:grpSp>
        <p:nvGrpSpPr>
          <p:cNvPr id="306" name="组合 305"/>
          <p:cNvGrpSpPr/>
          <p:nvPr/>
        </p:nvGrpSpPr>
        <p:grpSpPr>
          <a:xfrm>
            <a:off x="2475682" y="2112624"/>
            <a:ext cx="848567" cy="538977"/>
            <a:chOff x="5173662" y="745331"/>
            <a:chExt cx="1679575" cy="1066800"/>
          </a:xfrm>
        </p:grpSpPr>
        <p:sp>
          <p:nvSpPr>
            <p:cNvPr id="30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0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0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1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11" name="组合 310"/>
          <p:cNvGrpSpPr/>
          <p:nvPr/>
        </p:nvGrpSpPr>
        <p:grpSpPr>
          <a:xfrm>
            <a:off x="2339772" y="3068070"/>
            <a:ext cx="848567" cy="538977"/>
            <a:chOff x="5173662" y="745331"/>
            <a:chExt cx="1679575" cy="1066800"/>
          </a:xfrm>
        </p:grpSpPr>
        <p:sp>
          <p:nvSpPr>
            <p:cNvPr id="31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1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1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1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16" name="组合 315"/>
          <p:cNvGrpSpPr/>
          <p:nvPr/>
        </p:nvGrpSpPr>
        <p:grpSpPr>
          <a:xfrm>
            <a:off x="1514188" y="3589389"/>
            <a:ext cx="848567" cy="538977"/>
            <a:chOff x="5173662" y="745331"/>
            <a:chExt cx="1679575" cy="1066800"/>
          </a:xfrm>
        </p:grpSpPr>
        <p:sp>
          <p:nvSpPr>
            <p:cNvPr id="31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1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1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2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21" name="组合 320"/>
          <p:cNvGrpSpPr/>
          <p:nvPr/>
        </p:nvGrpSpPr>
        <p:grpSpPr>
          <a:xfrm>
            <a:off x="2154882" y="4295720"/>
            <a:ext cx="848567" cy="538977"/>
            <a:chOff x="5173662" y="745331"/>
            <a:chExt cx="1679575" cy="1066800"/>
          </a:xfrm>
        </p:grpSpPr>
        <p:sp>
          <p:nvSpPr>
            <p:cNvPr id="32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2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2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2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pic>
        <p:nvPicPr>
          <p:cNvPr id="326" name="图片 3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11464" y="2112623"/>
            <a:ext cx="478620" cy="792001"/>
          </a:xfrm>
          <a:prstGeom prst="rect">
            <a:avLst/>
          </a:prstGeom>
        </p:spPr>
      </p:pic>
      <p:pic>
        <p:nvPicPr>
          <p:cNvPr id="327" name="图片 3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1343" y="2938790"/>
            <a:ext cx="478620" cy="792001"/>
          </a:xfrm>
          <a:prstGeom prst="rect">
            <a:avLst/>
          </a:prstGeom>
        </p:spPr>
      </p:pic>
      <p:pic>
        <p:nvPicPr>
          <p:cNvPr id="328" name="图片 3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97150" y="3822848"/>
            <a:ext cx="478620" cy="792001"/>
          </a:xfrm>
          <a:prstGeom prst="rect">
            <a:avLst/>
          </a:prstGeom>
        </p:spPr>
      </p:pic>
      <p:pic>
        <p:nvPicPr>
          <p:cNvPr id="329" name="图片 3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7840" y="4669849"/>
            <a:ext cx="478620" cy="792001"/>
          </a:xfrm>
          <a:prstGeom prst="rect">
            <a:avLst/>
          </a:prstGeom>
        </p:spPr>
      </p:pic>
    </p:spTree>
    <p:extLst>
      <p:ext uri="{BB962C8B-B14F-4D97-AF65-F5344CB8AC3E}">
        <p14:creationId xmlns:p14="http://schemas.microsoft.com/office/powerpoint/2010/main" val="23286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809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558093"/>
                                        </p:tgtEl>
                                        <p:attrNameLst>
                                          <p:attrName>style.visibility</p:attrName>
                                        </p:attrNameLst>
                                      </p:cBhvr>
                                      <p:to>
                                        <p:strVal val="visible"/>
                                      </p:to>
                                    </p:set>
                                  </p:childTnLst>
                                </p:cTn>
                              </p:par>
                            </p:childTnLst>
                          </p:cTn>
                        </p:par>
                        <p:par>
                          <p:cTn id="10" fill="hold">
                            <p:stCondLst>
                              <p:cond delay="1000"/>
                            </p:stCondLst>
                            <p:childTnLst>
                              <p:par>
                                <p:cTn id="11" presetID="35" presetClass="emph" presetSubtype="0" repeatCount="3000" fill="hold" nodeType="afterEffect">
                                  <p:stCondLst>
                                    <p:cond delay="500"/>
                                  </p:stCondLst>
                                  <p:childTnLst>
                                    <p:anim calcmode="discrete" valueType="str">
                                      <p:cBhvr>
                                        <p:cTn id="12" dur="1000" fill="hold"/>
                                        <p:tgtEl>
                                          <p:spTgt spid="55809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778000" y="3494088"/>
            <a:ext cx="3454400" cy="2570162"/>
            <a:chOff x="912" y="768"/>
            <a:chExt cx="2400" cy="1584"/>
          </a:xfrm>
        </p:grpSpPr>
        <p:sp>
          <p:nvSpPr>
            <p:cNvPr id="562183" name="Oval 7"/>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62184" name="Oval 8"/>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62185" name="Oval 9"/>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62186" name="Oval 10"/>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62187" name="Oval 11"/>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62188" name="Oval 12"/>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62189" name="Oval 13"/>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62190" name="Oval 14"/>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562191" name="Oval 15"/>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latin typeface="+mn-lt"/>
                <a:ea typeface="+mn-ea"/>
              </a:endParaRPr>
            </a:p>
          </p:txBody>
        </p:sp>
        <p:grpSp>
          <p:nvGrpSpPr>
            <p:cNvPr id="3" name="Group 16"/>
            <p:cNvGrpSpPr>
              <a:grpSpLocks/>
            </p:cNvGrpSpPr>
            <p:nvPr/>
          </p:nvGrpSpPr>
          <p:grpSpPr bwMode="auto">
            <a:xfrm>
              <a:off x="912" y="768"/>
              <a:ext cx="2386" cy="1553"/>
              <a:chOff x="912" y="768"/>
              <a:chExt cx="2386" cy="1553"/>
            </a:xfrm>
          </p:grpSpPr>
          <p:sp>
            <p:nvSpPr>
              <p:cNvPr id="562193" name="Oval 17"/>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62194" name="Oval 18"/>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62195" name="Oval 19"/>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62196" name="Oval 20"/>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62197" name="Oval 21"/>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62198" name="Oval 22"/>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62199" name="Oval 23"/>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62200" name="Oval 24"/>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562201" name="Oval 25"/>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latin typeface="+mn-lt"/>
                  <a:ea typeface="+mn-ea"/>
                </a:endParaRPr>
              </a:p>
            </p:txBody>
          </p:sp>
        </p:grpSp>
      </p:grpSp>
      <p:pic>
        <p:nvPicPr>
          <p:cNvPr id="351" name="图片 3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0272" y="5287251"/>
            <a:ext cx="478620" cy="792001"/>
          </a:xfrm>
          <a:prstGeom prst="rect">
            <a:avLst/>
          </a:prstGeom>
        </p:spPr>
      </p:pic>
      <p:sp>
        <p:nvSpPr>
          <p:cNvPr id="562178" name="Rectangle 2"/>
          <p:cNvSpPr>
            <a:spLocks noGrp="1" noChangeArrowheads="1"/>
          </p:cNvSpPr>
          <p:nvPr>
            <p:ph type="title"/>
          </p:nvPr>
        </p:nvSpPr>
        <p:spPr/>
        <p:txBody>
          <a:bodyPr/>
          <a:lstStyle/>
          <a:p>
            <a:r>
              <a:rPr lang="zh-CN" altLang="en-US" dirty="0"/>
              <a:t>使用高速缓存的情况</a:t>
            </a:r>
          </a:p>
        </p:txBody>
      </p:sp>
      <p:sp>
        <p:nvSpPr>
          <p:cNvPr id="32" name="内容占位符 31"/>
          <p:cNvSpPr>
            <a:spLocks noGrp="1"/>
          </p:cNvSpPr>
          <p:nvPr>
            <p:ph idx="1"/>
          </p:nvPr>
        </p:nvSpPr>
        <p:spPr/>
        <p:txBody>
          <a:bodyPr>
            <a:normAutofit/>
          </a:bodyPr>
          <a:lstStyle/>
          <a:p>
            <a:r>
              <a:rPr lang="en-US" altLang="zh-CN" sz="2000" dirty="0">
                <a:solidFill>
                  <a:schemeClr val="tx1"/>
                </a:solidFill>
                <a:latin typeface="+mj-ea"/>
                <a:ea typeface="+mj-ea"/>
              </a:rPr>
              <a:t>(1) </a:t>
            </a:r>
            <a:r>
              <a:rPr lang="zh-CN" altLang="en-US" sz="2000" dirty="0">
                <a:solidFill>
                  <a:schemeClr val="tx1"/>
                </a:solidFill>
                <a:latin typeface="+mj-ea"/>
                <a:ea typeface="+mj-ea"/>
              </a:rPr>
              <a:t>浏览器访问因特网的服务器时，要先与校园网的高速缓存建立 </a:t>
            </a:r>
            <a:r>
              <a:rPr lang="en-US" altLang="zh-CN" sz="2000" dirty="0">
                <a:solidFill>
                  <a:schemeClr val="tx1"/>
                </a:solidFill>
                <a:latin typeface="+mj-ea"/>
                <a:ea typeface="+mj-ea"/>
              </a:rPr>
              <a:t>TCP </a:t>
            </a:r>
            <a:r>
              <a:rPr lang="zh-CN" altLang="en-US" sz="2000" dirty="0">
                <a:solidFill>
                  <a:schemeClr val="tx1"/>
                </a:solidFill>
                <a:latin typeface="+mj-ea"/>
                <a:ea typeface="+mj-ea"/>
              </a:rPr>
              <a:t>连接，并向高速缓存发出 </a:t>
            </a:r>
            <a:r>
              <a:rPr lang="en-US" altLang="zh-CN" sz="2000" dirty="0">
                <a:solidFill>
                  <a:schemeClr val="tx1"/>
                </a:solidFill>
                <a:latin typeface="+mj-ea"/>
                <a:ea typeface="+mj-ea"/>
              </a:rPr>
              <a:t>HTTP </a:t>
            </a:r>
            <a:r>
              <a:rPr lang="zh-CN" altLang="en-US" sz="2000" dirty="0">
                <a:solidFill>
                  <a:schemeClr val="tx1"/>
                </a:solidFill>
                <a:latin typeface="+mj-ea"/>
                <a:ea typeface="+mj-ea"/>
              </a:rPr>
              <a:t>请求报文 </a:t>
            </a:r>
          </a:p>
        </p:txBody>
      </p:sp>
      <p:sp>
        <p:nvSpPr>
          <p:cNvPr id="325" name="页脚占位符 324"/>
          <p:cNvSpPr>
            <a:spLocks noGrp="1"/>
          </p:cNvSpPr>
          <p:nvPr>
            <p:ph type="ftr" sz="quarter" idx="11"/>
          </p:nvPr>
        </p:nvSpPr>
        <p:spPr/>
        <p:txBody>
          <a:bodyPr/>
          <a:lstStyle/>
          <a:p>
            <a:r>
              <a:rPr lang="zh-CN" altLang="en-US" smtClean="0">
                <a:solidFill>
                  <a:srgbClr val="000000"/>
                </a:solidFill>
              </a:rPr>
              <a:t>课件制作人：谢钧  谢希仁</a:t>
            </a:r>
            <a:endParaRPr lang="zh-CN" altLang="en-US">
              <a:solidFill>
                <a:srgbClr val="000000"/>
              </a:solidFill>
            </a:endParaRPr>
          </a:p>
        </p:txBody>
      </p:sp>
      <p:graphicFrame>
        <p:nvGraphicFramePr>
          <p:cNvPr id="562202" name="Object 26"/>
          <p:cNvGraphicFramePr>
            <a:graphicFrameLocks noChangeAspect="1"/>
          </p:cNvGraphicFramePr>
          <p:nvPr>
            <p:extLst>
              <p:ext uri="{D42A27DB-BD31-4B8C-83A1-F6EECF244321}">
                <p14:modId xmlns:p14="http://schemas.microsoft.com/office/powerpoint/2010/main" val="1043669946"/>
              </p:ext>
            </p:extLst>
          </p:nvPr>
        </p:nvGraphicFramePr>
        <p:xfrm>
          <a:off x="8069263" y="4217988"/>
          <a:ext cx="1770062" cy="1149350"/>
        </p:xfrm>
        <a:graphic>
          <a:graphicData uri="http://schemas.openxmlformats.org/presentationml/2006/ole">
            <mc:AlternateContent xmlns:mc="http://schemas.openxmlformats.org/markup-compatibility/2006">
              <mc:Choice xmlns:v="urn:schemas-microsoft-com:vml" Requires="v">
                <p:oleObj spid="_x0000_s2083890" name="VISIO" r:id="rId5" imgW="1689840" imgH="964440" progId="Visio.Drawing.11">
                  <p:embed/>
                </p:oleObj>
              </mc:Choice>
              <mc:Fallback>
                <p:oleObj name="VISIO" r:id="rId5" imgW="1689840" imgH="96444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9263"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62203" name="Line 27"/>
          <p:cNvSpPr>
            <a:spLocks noChangeShapeType="1"/>
          </p:cNvSpPr>
          <p:nvPr/>
        </p:nvSpPr>
        <p:spPr bwMode="auto">
          <a:xfrm>
            <a:off x="5262565" y="4779963"/>
            <a:ext cx="2524125" cy="0"/>
          </a:xfrm>
          <a:prstGeom prst="line">
            <a:avLst/>
          </a:prstGeom>
          <a:noFill/>
          <a:ln w="38100">
            <a:solidFill>
              <a:srgbClr val="333399"/>
            </a:solidFill>
            <a:round/>
            <a:headEnd/>
            <a:tailEnd/>
          </a:ln>
          <a:effectLst/>
        </p:spPr>
        <p:txBody>
          <a:bodyPr/>
          <a:lstStyle/>
          <a:p>
            <a:endParaRPr lang="zh-CN" altLang="en-US">
              <a:latin typeface="+mn-lt"/>
              <a:ea typeface="+mn-ea"/>
            </a:endParaRPr>
          </a:p>
        </p:txBody>
      </p:sp>
      <p:sp>
        <p:nvSpPr>
          <p:cNvPr id="562204" name="Line 28"/>
          <p:cNvSpPr>
            <a:spLocks noChangeShapeType="1"/>
          </p:cNvSpPr>
          <p:nvPr/>
        </p:nvSpPr>
        <p:spPr bwMode="auto">
          <a:xfrm>
            <a:off x="9164639" y="5289552"/>
            <a:ext cx="649287" cy="54292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62205" name="Line 29"/>
          <p:cNvSpPr>
            <a:spLocks noChangeShapeType="1"/>
          </p:cNvSpPr>
          <p:nvPr/>
        </p:nvSpPr>
        <p:spPr bwMode="auto">
          <a:xfrm>
            <a:off x="9539288" y="5010150"/>
            <a:ext cx="520700" cy="115888"/>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62206" name="Line 30"/>
          <p:cNvSpPr>
            <a:spLocks noChangeShapeType="1"/>
          </p:cNvSpPr>
          <p:nvPr/>
        </p:nvSpPr>
        <p:spPr bwMode="auto">
          <a:xfrm flipV="1">
            <a:off x="9567865" y="4329114"/>
            <a:ext cx="492125" cy="153987"/>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62207" name="Line 31"/>
          <p:cNvSpPr>
            <a:spLocks noChangeShapeType="1"/>
          </p:cNvSpPr>
          <p:nvPr/>
        </p:nvSpPr>
        <p:spPr bwMode="auto">
          <a:xfrm flipV="1">
            <a:off x="9134476" y="3709988"/>
            <a:ext cx="679450" cy="595312"/>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62272" name="Rectangle 96"/>
          <p:cNvSpPr>
            <a:spLocks noChangeArrowheads="1"/>
          </p:cNvSpPr>
          <p:nvPr/>
        </p:nvSpPr>
        <p:spPr bwMode="auto">
          <a:xfrm>
            <a:off x="3636963" y="3444875"/>
            <a:ext cx="30162" cy="2598738"/>
          </a:xfrm>
          <a:prstGeom prst="rect">
            <a:avLst/>
          </a:prstGeom>
          <a:solidFill>
            <a:srgbClr val="000000"/>
          </a:solidFill>
          <a:ln w="28575">
            <a:solidFill>
              <a:srgbClr val="333399"/>
            </a:solidFill>
            <a:miter lim="800000"/>
            <a:headEnd/>
            <a:tailEnd/>
          </a:ln>
        </p:spPr>
        <p:txBody>
          <a:bodyPr/>
          <a:lstStyle/>
          <a:p>
            <a:endParaRPr lang="zh-CN" altLang="en-US">
              <a:latin typeface="+mn-lt"/>
              <a:ea typeface="+mn-ea"/>
            </a:endParaRPr>
          </a:p>
        </p:txBody>
      </p:sp>
      <p:sp>
        <p:nvSpPr>
          <p:cNvPr id="562273" name="Line 97"/>
          <p:cNvSpPr>
            <a:spLocks noChangeShapeType="1"/>
          </p:cNvSpPr>
          <p:nvPr/>
        </p:nvSpPr>
        <p:spPr bwMode="auto">
          <a:xfrm>
            <a:off x="2830515" y="3825877"/>
            <a:ext cx="820737"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62274" name="Line 98"/>
          <p:cNvSpPr>
            <a:spLocks noChangeShapeType="1"/>
          </p:cNvSpPr>
          <p:nvPr/>
        </p:nvSpPr>
        <p:spPr bwMode="auto">
          <a:xfrm>
            <a:off x="3076577" y="4535490"/>
            <a:ext cx="574675" cy="1587"/>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62275" name="Line 99"/>
          <p:cNvSpPr>
            <a:spLocks noChangeShapeType="1"/>
          </p:cNvSpPr>
          <p:nvPr/>
        </p:nvSpPr>
        <p:spPr bwMode="auto">
          <a:xfrm>
            <a:off x="2417765" y="5037140"/>
            <a:ext cx="1233487"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62276" name="Line 100"/>
          <p:cNvSpPr>
            <a:spLocks noChangeShapeType="1"/>
          </p:cNvSpPr>
          <p:nvPr/>
        </p:nvSpPr>
        <p:spPr bwMode="auto">
          <a:xfrm>
            <a:off x="2911477" y="5654677"/>
            <a:ext cx="739775"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62277" name="Line 101"/>
          <p:cNvSpPr>
            <a:spLocks noChangeShapeType="1"/>
          </p:cNvSpPr>
          <p:nvPr/>
        </p:nvSpPr>
        <p:spPr bwMode="auto">
          <a:xfrm>
            <a:off x="3651252" y="5832477"/>
            <a:ext cx="411163"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62515" name="Line 339"/>
          <p:cNvSpPr>
            <a:spLocks noChangeShapeType="1"/>
          </p:cNvSpPr>
          <p:nvPr/>
        </p:nvSpPr>
        <p:spPr bwMode="auto">
          <a:xfrm flipV="1">
            <a:off x="4443415" y="4868863"/>
            <a:ext cx="719137" cy="647700"/>
          </a:xfrm>
          <a:prstGeom prst="line">
            <a:avLst/>
          </a:prstGeom>
          <a:noFill/>
          <a:ln w="28575">
            <a:solidFill>
              <a:srgbClr val="333399"/>
            </a:solidFill>
            <a:round/>
            <a:headEnd/>
            <a:tailEnd/>
          </a:ln>
          <a:effectLst/>
        </p:spPr>
        <p:txBody>
          <a:bodyPr/>
          <a:lstStyle/>
          <a:p>
            <a:endParaRPr lang="zh-CN" altLang="en-US">
              <a:latin typeface="+mn-lt"/>
              <a:ea typeface="+mn-ea"/>
            </a:endParaRPr>
          </a:p>
        </p:txBody>
      </p:sp>
      <p:sp>
        <p:nvSpPr>
          <p:cNvPr id="562278" name="Line 102"/>
          <p:cNvSpPr>
            <a:spLocks noChangeShapeType="1"/>
          </p:cNvSpPr>
          <p:nvPr/>
        </p:nvSpPr>
        <p:spPr bwMode="auto">
          <a:xfrm>
            <a:off x="3651250" y="4772025"/>
            <a:ext cx="1398588" cy="1588"/>
          </a:xfrm>
          <a:prstGeom prst="line">
            <a:avLst/>
          </a:prstGeom>
          <a:noFill/>
          <a:ln w="28575">
            <a:solidFill>
              <a:srgbClr val="333399"/>
            </a:solidFill>
            <a:round/>
            <a:headEnd/>
            <a:tailEnd/>
          </a:ln>
        </p:spPr>
        <p:txBody>
          <a:bodyPr/>
          <a:lstStyle/>
          <a:p>
            <a:endParaRPr lang="zh-CN" altLang="en-US">
              <a:latin typeface="+mn-lt"/>
              <a:ea typeface="+mn-ea"/>
            </a:endParaRPr>
          </a:p>
        </p:txBody>
      </p:sp>
      <p:grpSp>
        <p:nvGrpSpPr>
          <p:cNvPr id="13" name="Group 103"/>
          <p:cNvGrpSpPr>
            <a:grpSpLocks/>
          </p:cNvGrpSpPr>
          <p:nvPr/>
        </p:nvGrpSpPr>
        <p:grpSpPr bwMode="auto">
          <a:xfrm>
            <a:off x="4902200" y="4576763"/>
            <a:ext cx="560388" cy="374650"/>
            <a:chOff x="2154" y="3033"/>
            <a:chExt cx="309" cy="192"/>
          </a:xfrm>
        </p:grpSpPr>
        <p:sp>
          <p:nvSpPr>
            <p:cNvPr id="562280" name="Oval 104"/>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latin typeface="+mn-lt"/>
                <a:ea typeface="+mn-ea"/>
              </a:endParaRPr>
            </a:p>
          </p:txBody>
        </p:sp>
        <p:sp>
          <p:nvSpPr>
            <p:cNvPr id="562281" name="Rectangle 105"/>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562282" name="Rectangle 106"/>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562283" name="Oval 107"/>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latin typeface="+mn-lt"/>
                <a:ea typeface="+mn-ea"/>
              </a:endParaRPr>
            </a:p>
          </p:txBody>
        </p:sp>
        <p:grpSp>
          <p:nvGrpSpPr>
            <p:cNvPr id="14" name="Group 108"/>
            <p:cNvGrpSpPr>
              <a:grpSpLocks/>
            </p:cNvGrpSpPr>
            <p:nvPr/>
          </p:nvGrpSpPr>
          <p:grpSpPr bwMode="auto">
            <a:xfrm>
              <a:off x="2201" y="3046"/>
              <a:ext cx="214" cy="86"/>
              <a:chOff x="2201" y="3046"/>
              <a:chExt cx="214" cy="86"/>
            </a:xfrm>
          </p:grpSpPr>
          <p:grpSp>
            <p:nvGrpSpPr>
              <p:cNvPr id="15" name="Group 109"/>
              <p:cNvGrpSpPr>
                <a:grpSpLocks/>
              </p:cNvGrpSpPr>
              <p:nvPr/>
            </p:nvGrpSpPr>
            <p:grpSpPr bwMode="auto">
              <a:xfrm>
                <a:off x="2201" y="3046"/>
                <a:ext cx="212" cy="84"/>
                <a:chOff x="2201" y="3046"/>
                <a:chExt cx="212" cy="84"/>
              </a:xfrm>
            </p:grpSpPr>
            <p:sp>
              <p:nvSpPr>
                <p:cNvPr id="562286" name="Freeform 110"/>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287" name="Freeform 111"/>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288" name="Freeform 112"/>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289" name="Freeform 113"/>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290" name="Freeform 114"/>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291" name="Freeform 115"/>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292" name="Freeform 116"/>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293" name="Freeform 117"/>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lt"/>
                    <a:ea typeface="+mn-ea"/>
                  </a:endParaRPr>
                </a:p>
              </p:txBody>
            </p:sp>
          </p:grpSp>
          <p:grpSp>
            <p:nvGrpSpPr>
              <p:cNvPr id="16" name="Group 118"/>
              <p:cNvGrpSpPr>
                <a:grpSpLocks/>
              </p:cNvGrpSpPr>
              <p:nvPr/>
            </p:nvGrpSpPr>
            <p:grpSpPr bwMode="auto">
              <a:xfrm>
                <a:off x="2203" y="3048"/>
                <a:ext cx="212" cy="84"/>
                <a:chOff x="2203" y="3048"/>
                <a:chExt cx="212" cy="84"/>
              </a:xfrm>
            </p:grpSpPr>
            <p:sp>
              <p:nvSpPr>
                <p:cNvPr id="562295" name="Freeform 119"/>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296" name="Freeform 120"/>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297" name="Freeform 121"/>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298" name="Freeform 122"/>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299" name="Freeform 123"/>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300" name="Freeform 124"/>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301" name="Freeform 125"/>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302" name="Freeform 126"/>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lt"/>
                    <a:ea typeface="+mn-ea"/>
                  </a:endParaRPr>
                </a:p>
              </p:txBody>
            </p:sp>
          </p:grpSp>
        </p:grpSp>
        <p:sp>
          <p:nvSpPr>
            <p:cNvPr id="562303" name="Line 127"/>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sp>
          <p:nvSpPr>
            <p:cNvPr id="562304" name="Line 128"/>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grpSp>
      <p:sp>
        <p:nvSpPr>
          <p:cNvPr id="562434" name="Rectangle 258"/>
          <p:cNvSpPr>
            <a:spLocks noChangeArrowheads="1"/>
          </p:cNvSpPr>
          <p:nvPr/>
        </p:nvSpPr>
        <p:spPr bwMode="auto">
          <a:xfrm>
            <a:off x="3897313" y="3798890"/>
            <a:ext cx="857250" cy="619125"/>
          </a:xfrm>
          <a:prstGeom prst="rect">
            <a:avLst/>
          </a:prstGeom>
          <a:noFill/>
          <a:ln w="9525">
            <a:noFill/>
            <a:miter lim="800000"/>
            <a:headEnd/>
            <a:tailEnd/>
          </a:ln>
        </p:spPr>
        <p:txBody>
          <a:bodyPr/>
          <a:lstStyle/>
          <a:p>
            <a:endParaRPr lang="zh-CN" altLang="en-US">
              <a:latin typeface="+mn-lt"/>
              <a:ea typeface="+mn-ea"/>
            </a:endParaRPr>
          </a:p>
        </p:txBody>
      </p:sp>
      <p:sp>
        <p:nvSpPr>
          <p:cNvPr id="562435" name="Rectangle 259"/>
          <p:cNvSpPr>
            <a:spLocks noChangeArrowheads="1"/>
          </p:cNvSpPr>
          <p:nvPr/>
        </p:nvSpPr>
        <p:spPr bwMode="auto">
          <a:xfrm>
            <a:off x="3997327" y="3938589"/>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校园网</a:t>
            </a:r>
          </a:p>
        </p:txBody>
      </p:sp>
      <p:sp>
        <p:nvSpPr>
          <p:cNvPr id="562436" name="Rectangle 260"/>
          <p:cNvSpPr>
            <a:spLocks noChangeArrowheads="1"/>
          </p:cNvSpPr>
          <p:nvPr/>
        </p:nvSpPr>
        <p:spPr bwMode="auto">
          <a:xfrm>
            <a:off x="4719640" y="5832477"/>
            <a:ext cx="1074737" cy="620713"/>
          </a:xfrm>
          <a:prstGeom prst="rect">
            <a:avLst/>
          </a:prstGeom>
          <a:noFill/>
          <a:ln w="9525">
            <a:noFill/>
            <a:miter lim="800000"/>
            <a:headEnd/>
            <a:tailEnd/>
          </a:ln>
        </p:spPr>
        <p:txBody>
          <a:bodyPr/>
          <a:lstStyle/>
          <a:p>
            <a:endParaRPr lang="zh-CN" altLang="en-US">
              <a:latin typeface="+mn-lt"/>
              <a:ea typeface="+mn-ea"/>
            </a:endParaRPr>
          </a:p>
        </p:txBody>
      </p:sp>
      <p:sp>
        <p:nvSpPr>
          <p:cNvPr id="562437" name="Rectangle 261"/>
          <p:cNvSpPr>
            <a:spLocks noChangeArrowheads="1"/>
          </p:cNvSpPr>
          <p:nvPr/>
        </p:nvSpPr>
        <p:spPr bwMode="auto">
          <a:xfrm>
            <a:off x="5044679" y="5949952"/>
            <a:ext cx="2051844" cy="615553"/>
          </a:xfrm>
          <a:prstGeom prst="rect">
            <a:avLst/>
          </a:prstGeom>
          <a:noFill/>
          <a:ln w="9525">
            <a:noFill/>
            <a:miter lim="800000"/>
            <a:headEnd/>
            <a:tailEnd/>
          </a:ln>
        </p:spPr>
        <p:txBody>
          <a:bodyPr wrap="none" lIns="0" tIns="0" rIns="0" bIns="0">
            <a:spAutoFit/>
          </a:bodyPr>
          <a:lstStyle/>
          <a:p>
            <a:pPr algn="ctr"/>
            <a:r>
              <a:rPr kumimoji="1" lang="zh-CN" altLang="en-US" sz="2000">
                <a:latin typeface="+mn-lt"/>
                <a:ea typeface="+mn-ea"/>
              </a:rPr>
              <a:t>校园网的高速缓存</a:t>
            </a:r>
          </a:p>
          <a:p>
            <a:pPr algn="ctr"/>
            <a:r>
              <a:rPr kumimoji="1" lang="zh-CN" altLang="en-US" sz="2000">
                <a:latin typeface="+mn-lt"/>
                <a:ea typeface="+mn-ea"/>
              </a:rPr>
              <a:t>（代理服务器）</a:t>
            </a:r>
          </a:p>
        </p:txBody>
      </p:sp>
      <p:sp>
        <p:nvSpPr>
          <p:cNvPr id="562460" name="Rectangle 284"/>
          <p:cNvSpPr>
            <a:spLocks noChangeArrowheads="1"/>
          </p:cNvSpPr>
          <p:nvPr/>
        </p:nvSpPr>
        <p:spPr bwMode="auto">
          <a:xfrm>
            <a:off x="8308976" y="3373439"/>
            <a:ext cx="1282402"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源点服务器</a:t>
            </a:r>
          </a:p>
        </p:txBody>
      </p:sp>
      <p:sp>
        <p:nvSpPr>
          <p:cNvPr id="562461" name="Rectangle 285"/>
          <p:cNvSpPr>
            <a:spLocks noChangeArrowheads="1"/>
          </p:cNvSpPr>
          <p:nvPr/>
        </p:nvSpPr>
        <p:spPr bwMode="auto">
          <a:xfrm>
            <a:off x="5705476" y="4381502"/>
            <a:ext cx="817563" cy="390525"/>
          </a:xfrm>
          <a:prstGeom prst="rect">
            <a:avLst/>
          </a:prstGeom>
          <a:noFill/>
          <a:ln w="9525">
            <a:noFill/>
            <a:miter lim="800000"/>
            <a:headEnd/>
            <a:tailEnd/>
          </a:ln>
        </p:spPr>
        <p:txBody>
          <a:bodyPr/>
          <a:lstStyle/>
          <a:p>
            <a:endParaRPr lang="zh-CN" altLang="en-US">
              <a:latin typeface="+mn-lt"/>
              <a:ea typeface="+mn-ea"/>
            </a:endParaRPr>
          </a:p>
        </p:txBody>
      </p:sp>
      <p:sp>
        <p:nvSpPr>
          <p:cNvPr id="562462" name="Rectangle 286"/>
          <p:cNvSpPr>
            <a:spLocks noChangeArrowheads="1"/>
          </p:cNvSpPr>
          <p:nvPr/>
        </p:nvSpPr>
        <p:spPr bwMode="auto">
          <a:xfrm>
            <a:off x="6243640" y="4448176"/>
            <a:ext cx="767839"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2 Mb/s</a:t>
            </a:r>
          </a:p>
        </p:txBody>
      </p:sp>
      <p:grpSp>
        <p:nvGrpSpPr>
          <p:cNvPr id="562360" name="Group 287"/>
          <p:cNvGrpSpPr>
            <a:grpSpLocks/>
          </p:cNvGrpSpPr>
          <p:nvPr/>
        </p:nvGrpSpPr>
        <p:grpSpPr bwMode="auto">
          <a:xfrm>
            <a:off x="4391025" y="5832475"/>
            <a:ext cx="522288" cy="260350"/>
            <a:chOff x="1872" y="3676"/>
            <a:chExt cx="227" cy="136"/>
          </a:xfrm>
        </p:grpSpPr>
        <p:sp>
          <p:nvSpPr>
            <p:cNvPr id="562464" name="Line 288"/>
            <p:cNvSpPr>
              <a:spLocks noChangeShapeType="1"/>
            </p:cNvSpPr>
            <p:nvPr/>
          </p:nvSpPr>
          <p:spPr bwMode="auto">
            <a:xfrm>
              <a:off x="1919" y="3702"/>
              <a:ext cx="180" cy="110"/>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562465" name="Freeform 289"/>
            <p:cNvSpPr>
              <a:spLocks/>
            </p:cNvSpPr>
            <p:nvPr/>
          </p:nvSpPr>
          <p:spPr bwMode="auto">
            <a:xfrm>
              <a:off x="1872" y="3676"/>
              <a:ext cx="62" cy="47"/>
            </a:xfrm>
            <a:custGeom>
              <a:avLst/>
              <a:gdLst/>
              <a:ahLst/>
              <a:cxnLst>
                <a:cxn ang="0">
                  <a:pos x="62" y="15"/>
                </a:cxn>
                <a:cxn ang="0">
                  <a:pos x="0" y="0"/>
                </a:cxn>
                <a:cxn ang="0">
                  <a:pos x="42" y="47"/>
                </a:cxn>
                <a:cxn ang="0">
                  <a:pos x="62" y="15"/>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a:latin typeface="+mn-lt"/>
                <a:ea typeface="+mn-ea"/>
              </a:endParaRPr>
            </a:p>
          </p:txBody>
        </p:sp>
      </p:grpSp>
      <p:grpSp>
        <p:nvGrpSpPr>
          <p:cNvPr id="562369" name="Group 290"/>
          <p:cNvGrpSpPr>
            <a:grpSpLocks/>
          </p:cNvGrpSpPr>
          <p:nvPr/>
        </p:nvGrpSpPr>
        <p:grpSpPr bwMode="auto">
          <a:xfrm>
            <a:off x="7597775" y="4576763"/>
            <a:ext cx="560388" cy="374650"/>
            <a:chOff x="3202" y="3033"/>
            <a:chExt cx="309" cy="192"/>
          </a:xfrm>
        </p:grpSpPr>
        <p:sp>
          <p:nvSpPr>
            <p:cNvPr id="562467" name="Oval 291"/>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latin typeface="+mn-lt"/>
                <a:ea typeface="+mn-ea"/>
              </a:endParaRPr>
            </a:p>
          </p:txBody>
        </p:sp>
        <p:sp>
          <p:nvSpPr>
            <p:cNvPr id="562468" name="Rectangle 292"/>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562469" name="Rectangle 293"/>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562470" name="Oval 294"/>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latin typeface="+mn-lt"/>
                <a:ea typeface="+mn-ea"/>
              </a:endParaRPr>
            </a:p>
          </p:txBody>
        </p:sp>
        <p:grpSp>
          <p:nvGrpSpPr>
            <p:cNvPr id="562373" name="Group 295"/>
            <p:cNvGrpSpPr>
              <a:grpSpLocks/>
            </p:cNvGrpSpPr>
            <p:nvPr/>
          </p:nvGrpSpPr>
          <p:grpSpPr bwMode="auto">
            <a:xfrm>
              <a:off x="3249" y="3046"/>
              <a:ext cx="214" cy="86"/>
              <a:chOff x="3249" y="3046"/>
              <a:chExt cx="214" cy="86"/>
            </a:xfrm>
          </p:grpSpPr>
          <p:grpSp>
            <p:nvGrpSpPr>
              <p:cNvPr id="562382" name="Group 296"/>
              <p:cNvGrpSpPr>
                <a:grpSpLocks/>
              </p:cNvGrpSpPr>
              <p:nvPr/>
            </p:nvGrpSpPr>
            <p:grpSpPr bwMode="auto">
              <a:xfrm>
                <a:off x="3249" y="3046"/>
                <a:ext cx="212" cy="84"/>
                <a:chOff x="3249" y="3046"/>
                <a:chExt cx="212" cy="84"/>
              </a:xfrm>
            </p:grpSpPr>
            <p:sp>
              <p:nvSpPr>
                <p:cNvPr id="562473" name="Freeform 297"/>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474" name="Freeform 298"/>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475" name="Freeform 299"/>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476" name="Freeform 300"/>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477" name="Freeform 301"/>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478" name="Freeform 302"/>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479" name="Freeform 303"/>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562480" name="Freeform 304"/>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lt"/>
                    <a:ea typeface="+mn-ea"/>
                  </a:endParaRPr>
                </a:p>
              </p:txBody>
            </p:sp>
          </p:grpSp>
          <p:grpSp>
            <p:nvGrpSpPr>
              <p:cNvPr id="562386" name="Group 305"/>
              <p:cNvGrpSpPr>
                <a:grpSpLocks/>
              </p:cNvGrpSpPr>
              <p:nvPr/>
            </p:nvGrpSpPr>
            <p:grpSpPr bwMode="auto">
              <a:xfrm>
                <a:off x="3251" y="3048"/>
                <a:ext cx="212" cy="84"/>
                <a:chOff x="3251" y="3048"/>
                <a:chExt cx="212" cy="84"/>
              </a:xfrm>
            </p:grpSpPr>
            <p:sp>
              <p:nvSpPr>
                <p:cNvPr id="562482" name="Freeform 306"/>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483" name="Freeform 307"/>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484" name="Freeform 308"/>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485" name="Freeform 309"/>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486" name="Freeform 310"/>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487" name="Freeform 311"/>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488" name="Freeform 312"/>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562489" name="Freeform 313"/>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lt"/>
                    <a:ea typeface="+mn-ea"/>
                  </a:endParaRPr>
                </a:p>
              </p:txBody>
            </p:sp>
          </p:grpSp>
        </p:grpSp>
        <p:sp>
          <p:nvSpPr>
            <p:cNvPr id="562490" name="Line 314"/>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sp>
          <p:nvSpPr>
            <p:cNvPr id="562491" name="Line 315"/>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grpSp>
      <p:sp>
        <p:nvSpPr>
          <p:cNvPr id="562492" name="Rectangle 316"/>
          <p:cNvSpPr>
            <a:spLocks noChangeArrowheads="1"/>
          </p:cNvSpPr>
          <p:nvPr/>
        </p:nvSpPr>
        <p:spPr bwMode="auto">
          <a:xfrm>
            <a:off x="8169276" y="4152902"/>
            <a:ext cx="855663" cy="390525"/>
          </a:xfrm>
          <a:prstGeom prst="rect">
            <a:avLst/>
          </a:prstGeom>
          <a:noFill/>
          <a:ln w="9525">
            <a:noFill/>
            <a:miter lim="800000"/>
            <a:headEnd/>
            <a:tailEnd/>
          </a:ln>
        </p:spPr>
        <p:txBody>
          <a:bodyPr/>
          <a:lstStyle/>
          <a:p>
            <a:endParaRPr lang="zh-CN" altLang="en-US">
              <a:latin typeface="+mn-lt"/>
              <a:ea typeface="+mn-ea"/>
            </a:endParaRPr>
          </a:p>
        </p:txBody>
      </p:sp>
      <p:sp>
        <p:nvSpPr>
          <p:cNvPr id="562493" name="Rectangle 317"/>
          <p:cNvSpPr>
            <a:spLocks noChangeArrowheads="1"/>
          </p:cNvSpPr>
          <p:nvPr/>
        </p:nvSpPr>
        <p:spPr bwMode="auto">
          <a:xfrm>
            <a:off x="8475665" y="4581526"/>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因特网</a:t>
            </a:r>
          </a:p>
        </p:txBody>
      </p:sp>
      <p:sp>
        <p:nvSpPr>
          <p:cNvPr id="562494" name="Rectangle 318"/>
          <p:cNvSpPr>
            <a:spLocks noChangeArrowheads="1"/>
          </p:cNvSpPr>
          <p:nvPr/>
        </p:nvSpPr>
        <p:spPr bwMode="auto">
          <a:xfrm>
            <a:off x="5213352" y="4240213"/>
            <a:ext cx="384175" cy="366712"/>
          </a:xfrm>
          <a:prstGeom prst="rect">
            <a:avLst/>
          </a:prstGeom>
          <a:noFill/>
          <a:ln w="9525">
            <a:noFill/>
            <a:miter lim="800000"/>
            <a:headEnd/>
            <a:tailEnd/>
          </a:ln>
        </p:spPr>
        <p:txBody>
          <a:bodyPr/>
          <a:lstStyle/>
          <a:p>
            <a:endParaRPr lang="zh-CN" altLang="en-US">
              <a:latin typeface="+mn-lt"/>
              <a:ea typeface="+mn-ea"/>
            </a:endParaRPr>
          </a:p>
        </p:txBody>
      </p:sp>
      <p:sp>
        <p:nvSpPr>
          <p:cNvPr id="562495" name="Rectangle 319"/>
          <p:cNvSpPr>
            <a:spLocks noChangeArrowheads="1"/>
          </p:cNvSpPr>
          <p:nvPr/>
        </p:nvSpPr>
        <p:spPr bwMode="auto">
          <a:xfrm>
            <a:off x="4391027" y="4948239"/>
            <a:ext cx="417513" cy="365125"/>
          </a:xfrm>
          <a:prstGeom prst="rect">
            <a:avLst/>
          </a:prstGeom>
          <a:noFill/>
          <a:ln w="9525">
            <a:noFill/>
            <a:miter lim="800000"/>
            <a:headEnd/>
            <a:tailEnd/>
          </a:ln>
        </p:spPr>
        <p:txBody>
          <a:bodyPr/>
          <a:lstStyle/>
          <a:p>
            <a:endParaRPr lang="zh-CN" altLang="en-US">
              <a:latin typeface="+mn-lt"/>
              <a:ea typeface="+mn-ea"/>
            </a:endParaRPr>
          </a:p>
        </p:txBody>
      </p:sp>
      <p:sp>
        <p:nvSpPr>
          <p:cNvPr id="562497" name="Rectangle 321"/>
          <p:cNvSpPr>
            <a:spLocks noChangeArrowheads="1"/>
          </p:cNvSpPr>
          <p:nvPr/>
        </p:nvSpPr>
        <p:spPr bwMode="auto">
          <a:xfrm>
            <a:off x="3235325" y="4594227"/>
            <a:ext cx="419100" cy="365125"/>
          </a:xfrm>
          <a:prstGeom prst="rect">
            <a:avLst/>
          </a:prstGeom>
          <a:noFill/>
          <a:ln w="9525">
            <a:noFill/>
            <a:miter lim="800000"/>
            <a:headEnd/>
            <a:tailEnd/>
          </a:ln>
        </p:spPr>
        <p:txBody>
          <a:bodyPr/>
          <a:lstStyle/>
          <a:p>
            <a:endParaRPr lang="zh-CN" altLang="en-US">
              <a:latin typeface="+mn-lt"/>
              <a:ea typeface="+mn-ea"/>
            </a:endParaRPr>
          </a:p>
        </p:txBody>
      </p:sp>
      <p:sp>
        <p:nvSpPr>
          <p:cNvPr id="562499" name="Rectangle 323"/>
          <p:cNvSpPr>
            <a:spLocks noChangeArrowheads="1"/>
          </p:cNvSpPr>
          <p:nvPr/>
        </p:nvSpPr>
        <p:spPr bwMode="auto">
          <a:xfrm>
            <a:off x="1488987" y="4141332"/>
            <a:ext cx="769441" cy="307777"/>
          </a:xfrm>
          <a:prstGeom prst="rect">
            <a:avLst/>
          </a:prstGeom>
          <a:noFill/>
          <a:ln w="9525">
            <a:noFill/>
            <a:miter lim="800000"/>
            <a:headEnd/>
            <a:tailEnd/>
          </a:ln>
        </p:spPr>
        <p:txBody>
          <a:bodyPr wrap="none" lIns="0" tIns="0" rIns="0" bIns="0">
            <a:spAutoFit/>
          </a:bodyPr>
          <a:lstStyle/>
          <a:p>
            <a:r>
              <a:rPr kumimoji="1" lang="zh-CN" altLang="en-US" sz="2000" dirty="0">
                <a:latin typeface="+mn-lt"/>
                <a:ea typeface="+mn-ea"/>
              </a:rPr>
              <a:t>浏览器</a:t>
            </a:r>
          </a:p>
        </p:txBody>
      </p:sp>
      <p:sp>
        <p:nvSpPr>
          <p:cNvPr id="562500" name="Rectangle 324"/>
          <p:cNvSpPr>
            <a:spLocks noChangeArrowheads="1"/>
          </p:cNvSpPr>
          <p:nvPr/>
        </p:nvSpPr>
        <p:spPr bwMode="auto">
          <a:xfrm>
            <a:off x="5259388" y="4268789"/>
            <a:ext cx="280526"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R</a:t>
            </a:r>
            <a:r>
              <a:rPr kumimoji="1" lang="en-US" altLang="zh-CN" sz="2000" baseline="-25000">
                <a:latin typeface="+mn-lt"/>
                <a:ea typeface="+mn-ea"/>
              </a:rPr>
              <a:t>1</a:t>
            </a:r>
          </a:p>
        </p:txBody>
      </p:sp>
      <p:sp>
        <p:nvSpPr>
          <p:cNvPr id="562501" name="Rectangle 325"/>
          <p:cNvSpPr>
            <a:spLocks noChangeArrowheads="1"/>
          </p:cNvSpPr>
          <p:nvPr/>
        </p:nvSpPr>
        <p:spPr bwMode="auto">
          <a:xfrm>
            <a:off x="7423150" y="4294189"/>
            <a:ext cx="280526"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R</a:t>
            </a:r>
            <a:r>
              <a:rPr kumimoji="1" lang="en-US" altLang="zh-CN" sz="2000" baseline="-25000">
                <a:latin typeface="+mn-lt"/>
                <a:ea typeface="+mn-ea"/>
              </a:rPr>
              <a:t>2</a:t>
            </a:r>
          </a:p>
        </p:txBody>
      </p:sp>
      <p:sp>
        <p:nvSpPr>
          <p:cNvPr id="562502" name="Freeform 326"/>
          <p:cNvSpPr>
            <a:spLocks/>
          </p:cNvSpPr>
          <p:nvPr/>
        </p:nvSpPr>
        <p:spPr bwMode="auto">
          <a:xfrm>
            <a:off x="3222625" y="4557715"/>
            <a:ext cx="914400" cy="1023937"/>
          </a:xfrm>
          <a:custGeom>
            <a:avLst/>
            <a:gdLst/>
            <a:ahLst/>
            <a:cxnLst>
              <a:cxn ang="0">
                <a:pos x="0" y="0"/>
              </a:cxn>
              <a:cxn ang="0">
                <a:pos x="504" y="524"/>
              </a:cxn>
            </a:cxnLst>
            <a:rect l="0" t="0" r="r" b="b"/>
            <a:pathLst>
              <a:path w="504" h="524">
                <a:moveTo>
                  <a:pt x="0" y="0"/>
                </a:moveTo>
                <a:cubicBezTo>
                  <a:pt x="84" y="87"/>
                  <a:pt x="399" y="415"/>
                  <a:pt x="504" y="524"/>
                </a:cubicBezTo>
              </a:path>
            </a:pathLst>
          </a:custGeom>
          <a:noFill/>
          <a:ln w="38100" cmpd="sng">
            <a:solidFill>
              <a:schemeClr val="hlink"/>
            </a:solidFill>
            <a:round/>
            <a:headEnd type="none" w="med" len="med"/>
            <a:tailEnd type="triangle" w="med" len="med"/>
          </a:ln>
          <a:effectLst/>
        </p:spPr>
        <p:txBody>
          <a:bodyPr/>
          <a:lstStyle/>
          <a:p>
            <a:endParaRPr lang="zh-CN" altLang="en-US">
              <a:latin typeface="+mn-lt"/>
              <a:ea typeface="+mn-ea"/>
            </a:endParaRPr>
          </a:p>
        </p:txBody>
      </p:sp>
      <p:sp>
        <p:nvSpPr>
          <p:cNvPr id="562506" name="Freeform 330"/>
          <p:cNvSpPr>
            <a:spLocks/>
          </p:cNvSpPr>
          <p:nvPr/>
        </p:nvSpPr>
        <p:spPr bwMode="auto">
          <a:xfrm>
            <a:off x="2517776" y="4913315"/>
            <a:ext cx="1663700" cy="871537"/>
          </a:xfrm>
          <a:custGeom>
            <a:avLst/>
            <a:gdLst/>
            <a:ahLst/>
            <a:cxnLst>
              <a:cxn ang="0">
                <a:pos x="0" y="0"/>
              </a:cxn>
              <a:cxn ang="0">
                <a:pos x="917" y="446"/>
              </a:cxn>
            </a:cxnLst>
            <a:rect l="0" t="0" r="r" b="b"/>
            <a:pathLst>
              <a:path w="917" h="446">
                <a:moveTo>
                  <a:pt x="0" y="0"/>
                </a:moveTo>
                <a:cubicBezTo>
                  <a:pt x="153" y="74"/>
                  <a:pt x="726" y="353"/>
                  <a:pt x="917" y="446"/>
                </a:cubicBezTo>
              </a:path>
            </a:pathLst>
          </a:custGeom>
          <a:noFill/>
          <a:ln w="38100" cmpd="sng">
            <a:solidFill>
              <a:schemeClr val="hlink"/>
            </a:solidFill>
            <a:round/>
            <a:headEnd type="none" w="med" len="lg"/>
            <a:tailEnd type="triangle" w="med" len="med"/>
          </a:ln>
          <a:effectLst/>
        </p:spPr>
        <p:txBody>
          <a:bodyPr/>
          <a:lstStyle/>
          <a:p>
            <a:endParaRPr lang="zh-CN" altLang="en-US">
              <a:latin typeface="+mn-lt"/>
              <a:ea typeface="+mn-ea"/>
            </a:endParaRPr>
          </a:p>
        </p:txBody>
      </p:sp>
      <p:sp>
        <p:nvSpPr>
          <p:cNvPr id="562507" name="Freeform 331"/>
          <p:cNvSpPr>
            <a:spLocks/>
          </p:cNvSpPr>
          <p:nvPr/>
        </p:nvSpPr>
        <p:spPr bwMode="auto">
          <a:xfrm>
            <a:off x="3081338" y="5565777"/>
            <a:ext cx="1066800" cy="366713"/>
          </a:xfrm>
          <a:custGeom>
            <a:avLst/>
            <a:gdLst/>
            <a:ahLst/>
            <a:cxnLst>
              <a:cxn ang="0">
                <a:pos x="0" y="0"/>
              </a:cxn>
              <a:cxn ang="0">
                <a:pos x="588" y="188"/>
              </a:cxn>
            </a:cxnLst>
            <a:rect l="0" t="0" r="r" b="b"/>
            <a:pathLst>
              <a:path w="588" h="188">
                <a:moveTo>
                  <a:pt x="0" y="0"/>
                </a:moveTo>
                <a:cubicBezTo>
                  <a:pt x="98" y="31"/>
                  <a:pt x="466" y="149"/>
                  <a:pt x="588" y="188"/>
                </a:cubicBezTo>
              </a:path>
            </a:pathLst>
          </a:custGeom>
          <a:noFill/>
          <a:ln w="38100" cmpd="sng">
            <a:solidFill>
              <a:schemeClr val="hlink"/>
            </a:solidFill>
            <a:round/>
            <a:headEnd type="none" w="med" len="lg"/>
            <a:tailEnd type="triangle" w="med" len="med"/>
          </a:ln>
          <a:effectLst/>
        </p:spPr>
        <p:txBody>
          <a:bodyPr/>
          <a:lstStyle/>
          <a:p>
            <a:endParaRPr lang="zh-CN" altLang="en-US">
              <a:latin typeface="+mn-lt"/>
              <a:ea typeface="+mn-ea"/>
            </a:endParaRPr>
          </a:p>
        </p:txBody>
      </p:sp>
      <p:sp>
        <p:nvSpPr>
          <p:cNvPr id="562508" name="Freeform 332"/>
          <p:cNvSpPr>
            <a:spLocks/>
          </p:cNvSpPr>
          <p:nvPr/>
        </p:nvSpPr>
        <p:spPr bwMode="auto">
          <a:xfrm>
            <a:off x="3092450" y="3671888"/>
            <a:ext cx="1125538" cy="1776412"/>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none" w="med" len="lg"/>
            <a:tailEnd type="triangle" w="med" len="med"/>
          </a:ln>
          <a:effectLst/>
        </p:spPr>
        <p:txBody>
          <a:bodyPr/>
          <a:lstStyle/>
          <a:p>
            <a:endParaRPr lang="zh-CN" altLang="en-US">
              <a:latin typeface="+mn-lt"/>
              <a:ea typeface="+mn-ea"/>
            </a:endParaRPr>
          </a:p>
        </p:txBody>
      </p:sp>
      <p:grpSp>
        <p:nvGrpSpPr>
          <p:cNvPr id="327" name="组合 326"/>
          <p:cNvGrpSpPr/>
          <p:nvPr/>
        </p:nvGrpSpPr>
        <p:grpSpPr>
          <a:xfrm>
            <a:off x="2541648" y="3123885"/>
            <a:ext cx="848567" cy="538977"/>
            <a:chOff x="5173662" y="745331"/>
            <a:chExt cx="1679575" cy="1066800"/>
          </a:xfrm>
        </p:grpSpPr>
        <p:sp>
          <p:nvSpPr>
            <p:cNvPr id="32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2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3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3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32" name="组合 331"/>
          <p:cNvGrpSpPr/>
          <p:nvPr/>
        </p:nvGrpSpPr>
        <p:grpSpPr>
          <a:xfrm>
            <a:off x="2405738" y="4079331"/>
            <a:ext cx="848567" cy="538977"/>
            <a:chOff x="5173662" y="745331"/>
            <a:chExt cx="1679575" cy="1066800"/>
          </a:xfrm>
        </p:grpSpPr>
        <p:sp>
          <p:nvSpPr>
            <p:cNvPr id="33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3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3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3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37" name="组合 336"/>
          <p:cNvGrpSpPr/>
          <p:nvPr/>
        </p:nvGrpSpPr>
        <p:grpSpPr>
          <a:xfrm>
            <a:off x="1580154" y="4600650"/>
            <a:ext cx="848567" cy="538977"/>
            <a:chOff x="5173662" y="745331"/>
            <a:chExt cx="1679575" cy="1066800"/>
          </a:xfrm>
        </p:grpSpPr>
        <p:sp>
          <p:nvSpPr>
            <p:cNvPr id="33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3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42" name="组合 341"/>
          <p:cNvGrpSpPr/>
          <p:nvPr/>
        </p:nvGrpSpPr>
        <p:grpSpPr>
          <a:xfrm>
            <a:off x="2220848" y="5306981"/>
            <a:ext cx="848567" cy="538977"/>
            <a:chOff x="5173662" y="745331"/>
            <a:chExt cx="1679575" cy="1066800"/>
          </a:xfrm>
        </p:grpSpPr>
        <p:sp>
          <p:nvSpPr>
            <p:cNvPr id="34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pic>
        <p:nvPicPr>
          <p:cNvPr id="347" name="图片 3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0189" y="3083132"/>
            <a:ext cx="478620" cy="792001"/>
          </a:xfrm>
          <a:prstGeom prst="rect">
            <a:avLst/>
          </a:prstGeom>
        </p:spPr>
      </p:pic>
      <p:pic>
        <p:nvPicPr>
          <p:cNvPr id="348" name="图片 3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0068" y="3909299"/>
            <a:ext cx="478620" cy="792001"/>
          </a:xfrm>
          <a:prstGeom prst="rect">
            <a:avLst/>
          </a:prstGeom>
        </p:spPr>
      </p:pic>
      <p:pic>
        <p:nvPicPr>
          <p:cNvPr id="349" name="图片 3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5875" y="4793357"/>
            <a:ext cx="478620" cy="792001"/>
          </a:xfrm>
          <a:prstGeom prst="rect">
            <a:avLst/>
          </a:prstGeom>
        </p:spPr>
      </p:pic>
      <p:pic>
        <p:nvPicPr>
          <p:cNvPr id="350" name="图片 3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6565" y="5640358"/>
            <a:ext cx="478620" cy="792001"/>
          </a:xfrm>
          <a:prstGeom prst="rect">
            <a:avLst/>
          </a:prstGeom>
        </p:spPr>
      </p:pic>
    </p:spTree>
    <p:extLst>
      <p:ext uri="{BB962C8B-B14F-4D97-AF65-F5344CB8AC3E}">
        <p14:creationId xmlns:p14="http://schemas.microsoft.com/office/powerpoint/2010/main" val="110741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2508"/>
                                        </p:tgtEl>
                                        <p:attrNameLst>
                                          <p:attrName>style.visibility</p:attrName>
                                        </p:attrNameLst>
                                      </p:cBhvr>
                                      <p:to>
                                        <p:strVal val="visible"/>
                                      </p:to>
                                    </p:set>
                                    <p:animEffect transition="in" filter="wipe(up)">
                                      <p:cBhvr>
                                        <p:cTn id="7" dur="500"/>
                                        <p:tgtEl>
                                          <p:spTgt spid="562508"/>
                                        </p:tgtEl>
                                      </p:cBhvr>
                                    </p:animEffect>
                                  </p:childTnLst>
                                </p:cTn>
                              </p:par>
                            </p:childTnLst>
                          </p:cTn>
                        </p:par>
                        <p:par>
                          <p:cTn id="8" fill="hold">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562502"/>
                                        </p:tgtEl>
                                        <p:attrNameLst>
                                          <p:attrName>style.visibility</p:attrName>
                                        </p:attrNameLst>
                                      </p:cBhvr>
                                      <p:to>
                                        <p:strVal val="visible"/>
                                      </p:to>
                                    </p:set>
                                    <p:animEffect transition="in" filter="wipe(up)">
                                      <p:cBhvr>
                                        <p:cTn id="11" dur="500"/>
                                        <p:tgtEl>
                                          <p:spTgt spid="562502"/>
                                        </p:tgtEl>
                                      </p:cBhvr>
                                    </p:animEffect>
                                  </p:childTnLst>
                                </p:cTn>
                              </p:par>
                            </p:childTnLst>
                          </p:cTn>
                        </p:par>
                        <p:par>
                          <p:cTn id="12" fill="hold">
                            <p:stCondLst>
                              <p:cond delay="1500"/>
                            </p:stCondLst>
                            <p:childTnLst>
                              <p:par>
                                <p:cTn id="13" presetID="22" presetClass="entr" presetSubtype="8" fill="hold" grpId="0" nodeType="afterEffect">
                                  <p:stCondLst>
                                    <p:cond delay="500"/>
                                  </p:stCondLst>
                                  <p:childTnLst>
                                    <p:set>
                                      <p:cBhvr>
                                        <p:cTn id="14" dur="1" fill="hold">
                                          <p:stCondLst>
                                            <p:cond delay="0"/>
                                          </p:stCondLst>
                                        </p:cTn>
                                        <p:tgtEl>
                                          <p:spTgt spid="562506"/>
                                        </p:tgtEl>
                                        <p:attrNameLst>
                                          <p:attrName>style.visibility</p:attrName>
                                        </p:attrNameLst>
                                      </p:cBhvr>
                                      <p:to>
                                        <p:strVal val="visible"/>
                                      </p:to>
                                    </p:set>
                                    <p:animEffect transition="in" filter="wipe(left)">
                                      <p:cBhvr>
                                        <p:cTn id="15" dur="500"/>
                                        <p:tgtEl>
                                          <p:spTgt spid="562506"/>
                                        </p:tgtEl>
                                      </p:cBhvr>
                                    </p:animEffect>
                                  </p:childTnLst>
                                </p:cTn>
                              </p:par>
                            </p:childTnLst>
                          </p:cTn>
                        </p:par>
                        <p:par>
                          <p:cTn id="16" fill="hold">
                            <p:stCondLst>
                              <p:cond delay="2500"/>
                            </p:stCondLst>
                            <p:childTnLst>
                              <p:par>
                                <p:cTn id="17" presetID="22" presetClass="entr" presetSubtype="8" fill="hold" grpId="0" nodeType="afterEffect">
                                  <p:stCondLst>
                                    <p:cond delay="500"/>
                                  </p:stCondLst>
                                  <p:childTnLst>
                                    <p:set>
                                      <p:cBhvr>
                                        <p:cTn id="18" dur="1" fill="hold">
                                          <p:stCondLst>
                                            <p:cond delay="0"/>
                                          </p:stCondLst>
                                        </p:cTn>
                                        <p:tgtEl>
                                          <p:spTgt spid="562507"/>
                                        </p:tgtEl>
                                        <p:attrNameLst>
                                          <p:attrName>style.visibility</p:attrName>
                                        </p:attrNameLst>
                                      </p:cBhvr>
                                      <p:to>
                                        <p:strVal val="visible"/>
                                      </p:to>
                                    </p:set>
                                    <p:animEffect transition="in" filter="wipe(left)">
                                      <p:cBhvr>
                                        <p:cTn id="19" dur="500"/>
                                        <p:tgtEl>
                                          <p:spTgt spid="5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502" grpId="0" animBg="1"/>
      <p:bldP spid="562506" grpId="0" animBg="1"/>
      <p:bldP spid="562507" grpId="0" animBg="1"/>
      <p:bldP spid="56250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r>
              <a:rPr lang="zh-CN" altLang="en-US" dirty="0"/>
              <a:t>使用高速缓存的情况</a:t>
            </a:r>
          </a:p>
        </p:txBody>
      </p:sp>
      <p:sp>
        <p:nvSpPr>
          <p:cNvPr id="32" name="内容占位符 31"/>
          <p:cNvSpPr>
            <a:spLocks noGrp="1"/>
          </p:cNvSpPr>
          <p:nvPr>
            <p:ph idx="1"/>
          </p:nvPr>
        </p:nvSpPr>
        <p:spPr/>
        <p:txBody>
          <a:bodyPr>
            <a:normAutofit/>
          </a:bodyPr>
          <a:lstStyle/>
          <a:p>
            <a:r>
              <a:rPr lang="en-US" altLang="zh-CN" sz="2000" dirty="0">
                <a:solidFill>
                  <a:schemeClr val="tx1"/>
                </a:solidFill>
                <a:latin typeface="Arial" charset="0"/>
                <a:ea typeface="黑体" pitchFamily="2" charset="-122"/>
              </a:rPr>
              <a:t>(2) </a:t>
            </a:r>
            <a:r>
              <a:rPr lang="zh-CN" altLang="en-US" sz="2000" dirty="0">
                <a:solidFill>
                  <a:schemeClr val="tx1"/>
                </a:solidFill>
                <a:latin typeface="Arial" charset="0"/>
                <a:ea typeface="黑体" pitchFamily="2" charset="-122"/>
              </a:rPr>
              <a:t>若高速缓存已经存放了所请求的对象，则将此对象放入 </a:t>
            </a:r>
            <a:r>
              <a:rPr lang="en-US" altLang="zh-CN" sz="2000" dirty="0">
                <a:solidFill>
                  <a:schemeClr val="tx1"/>
                </a:solidFill>
                <a:latin typeface="Arial" charset="0"/>
                <a:ea typeface="黑体" pitchFamily="2" charset="-122"/>
              </a:rPr>
              <a:t>HTTP </a:t>
            </a:r>
            <a:r>
              <a:rPr lang="zh-CN" altLang="en-US" sz="2000" dirty="0">
                <a:solidFill>
                  <a:schemeClr val="tx1"/>
                </a:solidFill>
                <a:latin typeface="Arial" charset="0"/>
                <a:ea typeface="黑体" pitchFamily="2" charset="-122"/>
              </a:rPr>
              <a:t>响应报文中返回给浏览器</a:t>
            </a:r>
            <a:r>
              <a:rPr lang="zh-CN" altLang="en-US" sz="2000" dirty="0" smtClean="0">
                <a:solidFill>
                  <a:schemeClr val="tx1"/>
                </a:solidFill>
                <a:latin typeface="Arial" charset="0"/>
                <a:ea typeface="黑体" pitchFamily="2" charset="-122"/>
              </a:rPr>
              <a:t>。</a:t>
            </a:r>
            <a:endParaRPr lang="zh-CN" altLang="en-US" sz="2000" dirty="0">
              <a:solidFill>
                <a:schemeClr val="tx1"/>
              </a:solidFill>
              <a:latin typeface="Arial" charset="0"/>
              <a:ea typeface="黑体" pitchFamily="2" charset="-122"/>
            </a:endParaRPr>
          </a:p>
        </p:txBody>
      </p:sp>
      <p:sp>
        <p:nvSpPr>
          <p:cNvPr id="325" name="页脚占位符 324"/>
          <p:cNvSpPr>
            <a:spLocks noGrp="1"/>
          </p:cNvSpPr>
          <p:nvPr>
            <p:ph type="ftr" sz="quarter" idx="11"/>
          </p:nvPr>
        </p:nvSpPr>
        <p:spPr/>
        <p:txBody>
          <a:bodyPr/>
          <a:lstStyle/>
          <a:p>
            <a:r>
              <a:rPr lang="zh-CN" altLang="en-US" smtClean="0">
                <a:solidFill>
                  <a:srgbClr val="000000"/>
                </a:solidFill>
              </a:rPr>
              <a:t>课件制作人：谢钧  谢希仁</a:t>
            </a:r>
            <a:endParaRPr lang="zh-CN" altLang="en-US">
              <a:solidFill>
                <a:srgbClr val="000000"/>
              </a:solidFill>
            </a:endParaRPr>
          </a:p>
        </p:txBody>
      </p:sp>
      <p:grpSp>
        <p:nvGrpSpPr>
          <p:cNvPr id="2" name="Group 3"/>
          <p:cNvGrpSpPr>
            <a:grpSpLocks/>
          </p:cNvGrpSpPr>
          <p:nvPr/>
        </p:nvGrpSpPr>
        <p:grpSpPr bwMode="auto">
          <a:xfrm>
            <a:off x="1778000" y="3494088"/>
            <a:ext cx="3454400" cy="2570162"/>
            <a:chOff x="912" y="768"/>
            <a:chExt cx="2400" cy="1584"/>
          </a:xfrm>
        </p:grpSpPr>
        <p:sp>
          <p:nvSpPr>
            <p:cNvPr id="649220"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9221"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9222"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9223"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9224"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9225"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9226"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9227"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9228"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latin typeface="+mn-lt"/>
                <a:ea typeface="+mn-ea"/>
              </a:endParaRPr>
            </a:p>
          </p:txBody>
        </p:sp>
        <p:grpSp>
          <p:nvGrpSpPr>
            <p:cNvPr id="3" name="Group 13"/>
            <p:cNvGrpSpPr>
              <a:grpSpLocks/>
            </p:cNvGrpSpPr>
            <p:nvPr/>
          </p:nvGrpSpPr>
          <p:grpSpPr bwMode="auto">
            <a:xfrm>
              <a:off x="912" y="768"/>
              <a:ext cx="2386" cy="1553"/>
              <a:chOff x="912" y="768"/>
              <a:chExt cx="2386" cy="1553"/>
            </a:xfrm>
          </p:grpSpPr>
          <p:sp>
            <p:nvSpPr>
              <p:cNvPr id="649230"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9231"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9232"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9233"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9234"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9235"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9236"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9237"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9238"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latin typeface="+mn-lt"/>
                  <a:ea typeface="+mn-ea"/>
                </a:endParaRPr>
              </a:p>
            </p:txBody>
          </p:sp>
        </p:grpSp>
      </p:grpSp>
      <p:graphicFrame>
        <p:nvGraphicFramePr>
          <p:cNvPr id="649239" name="Object 23"/>
          <p:cNvGraphicFramePr>
            <a:graphicFrameLocks noChangeAspect="1"/>
          </p:cNvGraphicFramePr>
          <p:nvPr>
            <p:extLst>
              <p:ext uri="{D42A27DB-BD31-4B8C-83A1-F6EECF244321}">
                <p14:modId xmlns:p14="http://schemas.microsoft.com/office/powerpoint/2010/main" val="3824744544"/>
              </p:ext>
            </p:extLst>
          </p:nvPr>
        </p:nvGraphicFramePr>
        <p:xfrm>
          <a:off x="8069263" y="4217988"/>
          <a:ext cx="1770062" cy="1149350"/>
        </p:xfrm>
        <a:graphic>
          <a:graphicData uri="http://schemas.openxmlformats.org/presentationml/2006/ole">
            <mc:AlternateContent xmlns:mc="http://schemas.openxmlformats.org/markup-compatibility/2006">
              <mc:Choice xmlns:v="urn:schemas-microsoft-com:vml" Requires="v">
                <p:oleObj spid="_x0000_s2084913" name="VISIO" r:id="rId4" imgW="1689840" imgH="964440" progId="Visio.Drawing.11">
                  <p:embed/>
                </p:oleObj>
              </mc:Choice>
              <mc:Fallback>
                <p:oleObj name="VISIO" r:id="rId4" imgW="1689840" imgH="9644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9263"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49240" name="Line 24"/>
          <p:cNvSpPr>
            <a:spLocks noChangeShapeType="1"/>
          </p:cNvSpPr>
          <p:nvPr/>
        </p:nvSpPr>
        <p:spPr bwMode="auto">
          <a:xfrm>
            <a:off x="5262565" y="4779963"/>
            <a:ext cx="2524125" cy="0"/>
          </a:xfrm>
          <a:prstGeom prst="line">
            <a:avLst/>
          </a:prstGeom>
          <a:noFill/>
          <a:ln w="38100">
            <a:solidFill>
              <a:srgbClr val="333399"/>
            </a:solidFill>
            <a:round/>
            <a:headEnd/>
            <a:tailEnd/>
          </a:ln>
          <a:effectLst/>
        </p:spPr>
        <p:txBody>
          <a:bodyPr/>
          <a:lstStyle/>
          <a:p>
            <a:endParaRPr lang="zh-CN" altLang="en-US">
              <a:latin typeface="+mn-lt"/>
              <a:ea typeface="+mn-ea"/>
            </a:endParaRPr>
          </a:p>
        </p:txBody>
      </p:sp>
      <p:sp>
        <p:nvSpPr>
          <p:cNvPr id="649241" name="Line 25"/>
          <p:cNvSpPr>
            <a:spLocks noChangeShapeType="1"/>
          </p:cNvSpPr>
          <p:nvPr/>
        </p:nvSpPr>
        <p:spPr bwMode="auto">
          <a:xfrm>
            <a:off x="9164639" y="5289552"/>
            <a:ext cx="649287" cy="54292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9242" name="Line 26"/>
          <p:cNvSpPr>
            <a:spLocks noChangeShapeType="1"/>
          </p:cNvSpPr>
          <p:nvPr/>
        </p:nvSpPr>
        <p:spPr bwMode="auto">
          <a:xfrm>
            <a:off x="9539288" y="5010150"/>
            <a:ext cx="520700" cy="115888"/>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9243" name="Line 27"/>
          <p:cNvSpPr>
            <a:spLocks noChangeShapeType="1"/>
          </p:cNvSpPr>
          <p:nvPr/>
        </p:nvSpPr>
        <p:spPr bwMode="auto">
          <a:xfrm flipV="1">
            <a:off x="9567865" y="4329114"/>
            <a:ext cx="492125" cy="153987"/>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9244" name="Line 28"/>
          <p:cNvSpPr>
            <a:spLocks noChangeShapeType="1"/>
          </p:cNvSpPr>
          <p:nvPr/>
        </p:nvSpPr>
        <p:spPr bwMode="auto">
          <a:xfrm flipV="1">
            <a:off x="9134476" y="3709988"/>
            <a:ext cx="679450" cy="595312"/>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9308" name="Rectangle 92"/>
          <p:cNvSpPr>
            <a:spLocks noChangeArrowheads="1"/>
          </p:cNvSpPr>
          <p:nvPr/>
        </p:nvSpPr>
        <p:spPr bwMode="auto">
          <a:xfrm>
            <a:off x="3636963" y="3444875"/>
            <a:ext cx="30162" cy="2598738"/>
          </a:xfrm>
          <a:prstGeom prst="rect">
            <a:avLst/>
          </a:prstGeom>
          <a:solidFill>
            <a:srgbClr val="000000"/>
          </a:solidFill>
          <a:ln w="28575">
            <a:solidFill>
              <a:srgbClr val="333399"/>
            </a:solidFill>
            <a:miter lim="800000"/>
            <a:headEnd/>
            <a:tailEnd/>
          </a:ln>
        </p:spPr>
        <p:txBody>
          <a:bodyPr/>
          <a:lstStyle/>
          <a:p>
            <a:endParaRPr lang="zh-CN" altLang="en-US">
              <a:latin typeface="+mn-lt"/>
              <a:ea typeface="+mn-ea"/>
            </a:endParaRPr>
          </a:p>
        </p:txBody>
      </p:sp>
      <p:sp>
        <p:nvSpPr>
          <p:cNvPr id="649309" name="Line 93"/>
          <p:cNvSpPr>
            <a:spLocks noChangeShapeType="1"/>
          </p:cNvSpPr>
          <p:nvPr/>
        </p:nvSpPr>
        <p:spPr bwMode="auto">
          <a:xfrm>
            <a:off x="2830515" y="3825877"/>
            <a:ext cx="820737"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9310" name="Line 94"/>
          <p:cNvSpPr>
            <a:spLocks noChangeShapeType="1"/>
          </p:cNvSpPr>
          <p:nvPr/>
        </p:nvSpPr>
        <p:spPr bwMode="auto">
          <a:xfrm>
            <a:off x="3076577" y="4535490"/>
            <a:ext cx="574675" cy="1587"/>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9311" name="Line 95"/>
          <p:cNvSpPr>
            <a:spLocks noChangeShapeType="1"/>
          </p:cNvSpPr>
          <p:nvPr/>
        </p:nvSpPr>
        <p:spPr bwMode="auto">
          <a:xfrm>
            <a:off x="2417765" y="5037140"/>
            <a:ext cx="1233487"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9312" name="Line 96"/>
          <p:cNvSpPr>
            <a:spLocks noChangeShapeType="1"/>
          </p:cNvSpPr>
          <p:nvPr/>
        </p:nvSpPr>
        <p:spPr bwMode="auto">
          <a:xfrm>
            <a:off x="2911477" y="5654677"/>
            <a:ext cx="739775"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9313" name="Line 97"/>
          <p:cNvSpPr>
            <a:spLocks noChangeShapeType="1"/>
          </p:cNvSpPr>
          <p:nvPr/>
        </p:nvSpPr>
        <p:spPr bwMode="auto">
          <a:xfrm>
            <a:off x="3651252" y="5832477"/>
            <a:ext cx="411163"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9314" name="Line 98"/>
          <p:cNvSpPr>
            <a:spLocks noChangeShapeType="1"/>
          </p:cNvSpPr>
          <p:nvPr/>
        </p:nvSpPr>
        <p:spPr bwMode="auto">
          <a:xfrm flipV="1">
            <a:off x="4443415" y="4868863"/>
            <a:ext cx="719137" cy="647700"/>
          </a:xfrm>
          <a:prstGeom prst="line">
            <a:avLst/>
          </a:prstGeom>
          <a:noFill/>
          <a:ln w="28575">
            <a:solidFill>
              <a:srgbClr val="333399"/>
            </a:solidFill>
            <a:round/>
            <a:headEnd/>
            <a:tailEnd/>
          </a:ln>
          <a:effectLst/>
        </p:spPr>
        <p:txBody>
          <a:bodyPr/>
          <a:lstStyle/>
          <a:p>
            <a:endParaRPr lang="zh-CN" altLang="en-US">
              <a:latin typeface="+mn-lt"/>
              <a:ea typeface="+mn-ea"/>
            </a:endParaRPr>
          </a:p>
        </p:txBody>
      </p:sp>
      <p:sp>
        <p:nvSpPr>
          <p:cNvPr id="649315" name="Line 99"/>
          <p:cNvSpPr>
            <a:spLocks noChangeShapeType="1"/>
          </p:cNvSpPr>
          <p:nvPr/>
        </p:nvSpPr>
        <p:spPr bwMode="auto">
          <a:xfrm>
            <a:off x="3651250" y="4772025"/>
            <a:ext cx="1398588" cy="1588"/>
          </a:xfrm>
          <a:prstGeom prst="line">
            <a:avLst/>
          </a:prstGeom>
          <a:noFill/>
          <a:ln w="9525">
            <a:solidFill>
              <a:srgbClr val="000000"/>
            </a:solidFill>
            <a:round/>
            <a:headEnd/>
            <a:tailEnd/>
          </a:ln>
        </p:spPr>
        <p:txBody>
          <a:bodyPr/>
          <a:lstStyle/>
          <a:p>
            <a:endParaRPr lang="zh-CN" altLang="en-US">
              <a:latin typeface="+mn-lt"/>
              <a:ea typeface="+mn-ea"/>
            </a:endParaRPr>
          </a:p>
        </p:txBody>
      </p:sp>
      <p:grpSp>
        <p:nvGrpSpPr>
          <p:cNvPr id="13" name="Group 100"/>
          <p:cNvGrpSpPr>
            <a:grpSpLocks/>
          </p:cNvGrpSpPr>
          <p:nvPr/>
        </p:nvGrpSpPr>
        <p:grpSpPr bwMode="auto">
          <a:xfrm>
            <a:off x="4902200" y="4576763"/>
            <a:ext cx="560388" cy="374650"/>
            <a:chOff x="2154" y="3033"/>
            <a:chExt cx="309" cy="192"/>
          </a:xfrm>
        </p:grpSpPr>
        <p:sp>
          <p:nvSpPr>
            <p:cNvPr id="649317"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latin typeface="+mn-lt"/>
                <a:ea typeface="+mn-ea"/>
              </a:endParaRPr>
            </a:p>
          </p:txBody>
        </p:sp>
        <p:sp>
          <p:nvSpPr>
            <p:cNvPr id="649318" name="Rectangle 102"/>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49319" name="Rectangle 103"/>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49320"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latin typeface="+mn-lt"/>
                <a:ea typeface="+mn-ea"/>
              </a:endParaRPr>
            </a:p>
          </p:txBody>
        </p:sp>
        <p:grpSp>
          <p:nvGrpSpPr>
            <p:cNvPr id="14" name="Group 105"/>
            <p:cNvGrpSpPr>
              <a:grpSpLocks/>
            </p:cNvGrpSpPr>
            <p:nvPr/>
          </p:nvGrpSpPr>
          <p:grpSpPr bwMode="auto">
            <a:xfrm>
              <a:off x="2201" y="3046"/>
              <a:ext cx="214" cy="86"/>
              <a:chOff x="2201" y="3046"/>
              <a:chExt cx="214" cy="86"/>
            </a:xfrm>
          </p:grpSpPr>
          <p:grpSp>
            <p:nvGrpSpPr>
              <p:cNvPr id="15" name="Group 106"/>
              <p:cNvGrpSpPr>
                <a:grpSpLocks/>
              </p:cNvGrpSpPr>
              <p:nvPr/>
            </p:nvGrpSpPr>
            <p:grpSpPr bwMode="auto">
              <a:xfrm>
                <a:off x="2201" y="3046"/>
                <a:ext cx="212" cy="84"/>
                <a:chOff x="2201" y="3046"/>
                <a:chExt cx="212" cy="84"/>
              </a:xfrm>
            </p:grpSpPr>
            <p:sp>
              <p:nvSpPr>
                <p:cNvPr id="649323" name="Freeform 107"/>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324" name="Freeform 108"/>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325" name="Freeform 109"/>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326" name="Freeform 110"/>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327" name="Freeform 111"/>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328" name="Freeform 112"/>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329" name="Freeform 113"/>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330" name="Freeform 114"/>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lt"/>
                    <a:ea typeface="+mn-ea"/>
                  </a:endParaRPr>
                </a:p>
              </p:txBody>
            </p:sp>
          </p:grpSp>
          <p:grpSp>
            <p:nvGrpSpPr>
              <p:cNvPr id="16" name="Group 115"/>
              <p:cNvGrpSpPr>
                <a:grpSpLocks/>
              </p:cNvGrpSpPr>
              <p:nvPr/>
            </p:nvGrpSpPr>
            <p:grpSpPr bwMode="auto">
              <a:xfrm>
                <a:off x="2203" y="3048"/>
                <a:ext cx="212" cy="84"/>
                <a:chOff x="2203" y="3048"/>
                <a:chExt cx="212" cy="84"/>
              </a:xfrm>
            </p:grpSpPr>
            <p:sp>
              <p:nvSpPr>
                <p:cNvPr id="649332" name="Freeform 116"/>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333" name="Freeform 117"/>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334" name="Freeform 118"/>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335" name="Freeform 119"/>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336" name="Freeform 120"/>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337" name="Freeform 121"/>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338" name="Freeform 122"/>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339" name="Freeform 123"/>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lt"/>
                    <a:ea typeface="+mn-ea"/>
                  </a:endParaRPr>
                </a:p>
              </p:txBody>
            </p:sp>
          </p:grpSp>
        </p:grpSp>
        <p:sp>
          <p:nvSpPr>
            <p:cNvPr id="649340" name="Line 124"/>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sp>
          <p:nvSpPr>
            <p:cNvPr id="649341" name="Line 125"/>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grpSp>
      <p:sp>
        <p:nvSpPr>
          <p:cNvPr id="649471" name="Rectangle 255"/>
          <p:cNvSpPr>
            <a:spLocks noChangeArrowheads="1"/>
          </p:cNvSpPr>
          <p:nvPr/>
        </p:nvSpPr>
        <p:spPr bwMode="auto">
          <a:xfrm>
            <a:off x="3897313" y="3798890"/>
            <a:ext cx="857250" cy="619125"/>
          </a:xfrm>
          <a:prstGeom prst="rect">
            <a:avLst/>
          </a:prstGeom>
          <a:noFill/>
          <a:ln w="9525">
            <a:noFill/>
            <a:miter lim="800000"/>
            <a:headEnd/>
            <a:tailEnd/>
          </a:ln>
        </p:spPr>
        <p:txBody>
          <a:bodyPr/>
          <a:lstStyle/>
          <a:p>
            <a:endParaRPr lang="zh-CN" altLang="en-US">
              <a:latin typeface="+mn-lt"/>
              <a:ea typeface="+mn-ea"/>
            </a:endParaRPr>
          </a:p>
        </p:txBody>
      </p:sp>
      <p:sp>
        <p:nvSpPr>
          <p:cNvPr id="649472" name="Rectangle 256"/>
          <p:cNvSpPr>
            <a:spLocks noChangeArrowheads="1"/>
          </p:cNvSpPr>
          <p:nvPr/>
        </p:nvSpPr>
        <p:spPr bwMode="auto">
          <a:xfrm>
            <a:off x="3997327" y="3938589"/>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校园网</a:t>
            </a:r>
          </a:p>
        </p:txBody>
      </p:sp>
      <p:sp>
        <p:nvSpPr>
          <p:cNvPr id="649473" name="Rectangle 257"/>
          <p:cNvSpPr>
            <a:spLocks noChangeArrowheads="1"/>
          </p:cNvSpPr>
          <p:nvPr/>
        </p:nvSpPr>
        <p:spPr bwMode="auto">
          <a:xfrm>
            <a:off x="4719640" y="5832477"/>
            <a:ext cx="1074737" cy="620713"/>
          </a:xfrm>
          <a:prstGeom prst="rect">
            <a:avLst/>
          </a:prstGeom>
          <a:noFill/>
          <a:ln w="9525">
            <a:noFill/>
            <a:miter lim="800000"/>
            <a:headEnd/>
            <a:tailEnd/>
          </a:ln>
        </p:spPr>
        <p:txBody>
          <a:bodyPr/>
          <a:lstStyle/>
          <a:p>
            <a:endParaRPr lang="zh-CN" altLang="en-US">
              <a:latin typeface="+mn-lt"/>
              <a:ea typeface="+mn-ea"/>
            </a:endParaRPr>
          </a:p>
        </p:txBody>
      </p:sp>
      <p:sp>
        <p:nvSpPr>
          <p:cNvPr id="649474" name="Rectangle 258"/>
          <p:cNvSpPr>
            <a:spLocks noChangeArrowheads="1"/>
          </p:cNvSpPr>
          <p:nvPr/>
        </p:nvSpPr>
        <p:spPr bwMode="auto">
          <a:xfrm>
            <a:off x="5044679" y="5949952"/>
            <a:ext cx="2051844" cy="615553"/>
          </a:xfrm>
          <a:prstGeom prst="rect">
            <a:avLst/>
          </a:prstGeom>
          <a:noFill/>
          <a:ln w="9525">
            <a:noFill/>
            <a:miter lim="800000"/>
            <a:headEnd/>
            <a:tailEnd/>
          </a:ln>
        </p:spPr>
        <p:txBody>
          <a:bodyPr wrap="none" lIns="0" tIns="0" rIns="0" bIns="0">
            <a:spAutoFit/>
          </a:bodyPr>
          <a:lstStyle/>
          <a:p>
            <a:pPr algn="ctr"/>
            <a:r>
              <a:rPr kumimoji="1" lang="zh-CN" altLang="en-US" sz="2000">
                <a:latin typeface="+mn-lt"/>
                <a:ea typeface="+mn-ea"/>
              </a:rPr>
              <a:t>校园网的高速缓存</a:t>
            </a:r>
          </a:p>
          <a:p>
            <a:pPr algn="ctr"/>
            <a:r>
              <a:rPr kumimoji="1" lang="zh-CN" altLang="en-US" sz="2000">
                <a:latin typeface="+mn-lt"/>
                <a:ea typeface="+mn-ea"/>
              </a:rPr>
              <a:t>（代理服务器）</a:t>
            </a:r>
          </a:p>
        </p:txBody>
      </p:sp>
      <p:sp>
        <p:nvSpPr>
          <p:cNvPr id="649496" name="Rectangle 280"/>
          <p:cNvSpPr>
            <a:spLocks noChangeArrowheads="1"/>
          </p:cNvSpPr>
          <p:nvPr/>
        </p:nvSpPr>
        <p:spPr bwMode="auto">
          <a:xfrm>
            <a:off x="8308976" y="3373439"/>
            <a:ext cx="1282402"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源点服务器</a:t>
            </a:r>
          </a:p>
        </p:txBody>
      </p:sp>
      <p:sp>
        <p:nvSpPr>
          <p:cNvPr id="649497" name="Rectangle 281"/>
          <p:cNvSpPr>
            <a:spLocks noChangeArrowheads="1"/>
          </p:cNvSpPr>
          <p:nvPr/>
        </p:nvSpPr>
        <p:spPr bwMode="auto">
          <a:xfrm>
            <a:off x="5705476" y="4381502"/>
            <a:ext cx="817563" cy="390525"/>
          </a:xfrm>
          <a:prstGeom prst="rect">
            <a:avLst/>
          </a:prstGeom>
          <a:noFill/>
          <a:ln w="9525">
            <a:noFill/>
            <a:miter lim="800000"/>
            <a:headEnd/>
            <a:tailEnd/>
          </a:ln>
        </p:spPr>
        <p:txBody>
          <a:bodyPr/>
          <a:lstStyle/>
          <a:p>
            <a:endParaRPr lang="zh-CN" altLang="en-US">
              <a:latin typeface="+mn-lt"/>
              <a:ea typeface="+mn-ea"/>
            </a:endParaRPr>
          </a:p>
        </p:txBody>
      </p:sp>
      <p:sp>
        <p:nvSpPr>
          <p:cNvPr id="649498" name="Rectangle 282"/>
          <p:cNvSpPr>
            <a:spLocks noChangeArrowheads="1"/>
          </p:cNvSpPr>
          <p:nvPr/>
        </p:nvSpPr>
        <p:spPr bwMode="auto">
          <a:xfrm>
            <a:off x="6243640" y="4448176"/>
            <a:ext cx="767839"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2 Mb/s</a:t>
            </a:r>
          </a:p>
        </p:txBody>
      </p:sp>
      <p:grpSp>
        <p:nvGrpSpPr>
          <p:cNvPr id="649288" name="Group 283"/>
          <p:cNvGrpSpPr>
            <a:grpSpLocks/>
          </p:cNvGrpSpPr>
          <p:nvPr/>
        </p:nvGrpSpPr>
        <p:grpSpPr bwMode="auto">
          <a:xfrm>
            <a:off x="4391025" y="5832475"/>
            <a:ext cx="522288" cy="260350"/>
            <a:chOff x="1872" y="3676"/>
            <a:chExt cx="227" cy="136"/>
          </a:xfrm>
        </p:grpSpPr>
        <p:sp>
          <p:nvSpPr>
            <p:cNvPr id="649500" name="Line 284"/>
            <p:cNvSpPr>
              <a:spLocks noChangeShapeType="1"/>
            </p:cNvSpPr>
            <p:nvPr/>
          </p:nvSpPr>
          <p:spPr bwMode="auto">
            <a:xfrm>
              <a:off x="1919" y="3702"/>
              <a:ext cx="180" cy="110"/>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9501" name="Freeform 285"/>
            <p:cNvSpPr>
              <a:spLocks/>
            </p:cNvSpPr>
            <p:nvPr/>
          </p:nvSpPr>
          <p:spPr bwMode="auto">
            <a:xfrm>
              <a:off x="1872" y="3676"/>
              <a:ext cx="62" cy="47"/>
            </a:xfrm>
            <a:custGeom>
              <a:avLst/>
              <a:gdLst/>
              <a:ahLst/>
              <a:cxnLst>
                <a:cxn ang="0">
                  <a:pos x="62" y="15"/>
                </a:cxn>
                <a:cxn ang="0">
                  <a:pos x="0" y="0"/>
                </a:cxn>
                <a:cxn ang="0">
                  <a:pos x="42" y="47"/>
                </a:cxn>
                <a:cxn ang="0">
                  <a:pos x="62" y="15"/>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a:latin typeface="+mn-lt"/>
                <a:ea typeface="+mn-ea"/>
              </a:endParaRPr>
            </a:p>
          </p:txBody>
        </p:sp>
      </p:grpSp>
      <p:grpSp>
        <p:nvGrpSpPr>
          <p:cNvPr id="649298" name="Group 286"/>
          <p:cNvGrpSpPr>
            <a:grpSpLocks/>
          </p:cNvGrpSpPr>
          <p:nvPr/>
        </p:nvGrpSpPr>
        <p:grpSpPr bwMode="auto">
          <a:xfrm>
            <a:off x="7597775" y="4576763"/>
            <a:ext cx="560388" cy="374650"/>
            <a:chOff x="3202" y="3033"/>
            <a:chExt cx="309" cy="192"/>
          </a:xfrm>
        </p:grpSpPr>
        <p:sp>
          <p:nvSpPr>
            <p:cNvPr id="649503"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latin typeface="+mn-lt"/>
                <a:ea typeface="+mn-ea"/>
              </a:endParaRPr>
            </a:p>
          </p:txBody>
        </p:sp>
        <p:sp>
          <p:nvSpPr>
            <p:cNvPr id="649504" name="Rectangle 288"/>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49505" name="Rectangle 289"/>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49506"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latin typeface="+mn-lt"/>
                <a:ea typeface="+mn-ea"/>
              </a:endParaRPr>
            </a:p>
          </p:txBody>
        </p:sp>
        <p:grpSp>
          <p:nvGrpSpPr>
            <p:cNvPr id="649316" name="Group 291"/>
            <p:cNvGrpSpPr>
              <a:grpSpLocks/>
            </p:cNvGrpSpPr>
            <p:nvPr/>
          </p:nvGrpSpPr>
          <p:grpSpPr bwMode="auto">
            <a:xfrm>
              <a:off x="3249" y="3046"/>
              <a:ext cx="214" cy="86"/>
              <a:chOff x="3249" y="3046"/>
              <a:chExt cx="214" cy="86"/>
            </a:xfrm>
          </p:grpSpPr>
          <p:grpSp>
            <p:nvGrpSpPr>
              <p:cNvPr id="649321" name="Group 292"/>
              <p:cNvGrpSpPr>
                <a:grpSpLocks/>
              </p:cNvGrpSpPr>
              <p:nvPr/>
            </p:nvGrpSpPr>
            <p:grpSpPr bwMode="auto">
              <a:xfrm>
                <a:off x="3249" y="3046"/>
                <a:ext cx="212" cy="84"/>
                <a:chOff x="3249" y="3046"/>
                <a:chExt cx="212" cy="84"/>
              </a:xfrm>
            </p:grpSpPr>
            <p:sp>
              <p:nvSpPr>
                <p:cNvPr id="649509" name="Freeform 293"/>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510" name="Freeform 294"/>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511" name="Freeform 295"/>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512" name="Freeform 296"/>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513" name="Freeform 297"/>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514" name="Freeform 298"/>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515" name="Freeform 299"/>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9516" name="Freeform 300"/>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lt"/>
                    <a:ea typeface="+mn-ea"/>
                  </a:endParaRPr>
                </a:p>
              </p:txBody>
            </p:sp>
          </p:grpSp>
          <p:grpSp>
            <p:nvGrpSpPr>
              <p:cNvPr id="649322" name="Group 301"/>
              <p:cNvGrpSpPr>
                <a:grpSpLocks/>
              </p:cNvGrpSpPr>
              <p:nvPr/>
            </p:nvGrpSpPr>
            <p:grpSpPr bwMode="auto">
              <a:xfrm>
                <a:off x="3251" y="3048"/>
                <a:ext cx="212" cy="84"/>
                <a:chOff x="3251" y="3048"/>
                <a:chExt cx="212" cy="84"/>
              </a:xfrm>
            </p:grpSpPr>
            <p:sp>
              <p:nvSpPr>
                <p:cNvPr id="649518" name="Freeform 302"/>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519" name="Freeform 303"/>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520" name="Freeform 304"/>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521" name="Freeform 305"/>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522" name="Freeform 306"/>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523" name="Freeform 307"/>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524" name="Freeform 308"/>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9525" name="Freeform 309"/>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lt"/>
                    <a:ea typeface="+mn-ea"/>
                  </a:endParaRPr>
                </a:p>
              </p:txBody>
            </p:sp>
          </p:grpSp>
        </p:grpSp>
        <p:sp>
          <p:nvSpPr>
            <p:cNvPr id="649526" name="Line 310"/>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sp>
          <p:nvSpPr>
            <p:cNvPr id="649527" name="Line 311"/>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grpSp>
      <p:sp>
        <p:nvSpPr>
          <p:cNvPr id="649528" name="Rectangle 312"/>
          <p:cNvSpPr>
            <a:spLocks noChangeArrowheads="1"/>
          </p:cNvSpPr>
          <p:nvPr/>
        </p:nvSpPr>
        <p:spPr bwMode="auto">
          <a:xfrm>
            <a:off x="8169276" y="4152902"/>
            <a:ext cx="855663" cy="390525"/>
          </a:xfrm>
          <a:prstGeom prst="rect">
            <a:avLst/>
          </a:prstGeom>
          <a:noFill/>
          <a:ln w="9525">
            <a:noFill/>
            <a:miter lim="800000"/>
            <a:headEnd/>
            <a:tailEnd/>
          </a:ln>
        </p:spPr>
        <p:txBody>
          <a:bodyPr/>
          <a:lstStyle/>
          <a:p>
            <a:endParaRPr lang="zh-CN" altLang="en-US">
              <a:latin typeface="+mn-lt"/>
              <a:ea typeface="+mn-ea"/>
            </a:endParaRPr>
          </a:p>
        </p:txBody>
      </p:sp>
      <p:sp>
        <p:nvSpPr>
          <p:cNvPr id="649529" name="Rectangle 313"/>
          <p:cNvSpPr>
            <a:spLocks noChangeArrowheads="1"/>
          </p:cNvSpPr>
          <p:nvPr/>
        </p:nvSpPr>
        <p:spPr bwMode="auto">
          <a:xfrm>
            <a:off x="8475665" y="4581526"/>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因特网</a:t>
            </a:r>
          </a:p>
        </p:txBody>
      </p:sp>
      <p:sp>
        <p:nvSpPr>
          <p:cNvPr id="649530" name="Rectangle 314"/>
          <p:cNvSpPr>
            <a:spLocks noChangeArrowheads="1"/>
          </p:cNvSpPr>
          <p:nvPr/>
        </p:nvSpPr>
        <p:spPr bwMode="auto">
          <a:xfrm>
            <a:off x="5213352" y="4240213"/>
            <a:ext cx="384175" cy="366712"/>
          </a:xfrm>
          <a:prstGeom prst="rect">
            <a:avLst/>
          </a:prstGeom>
          <a:noFill/>
          <a:ln w="9525">
            <a:noFill/>
            <a:miter lim="800000"/>
            <a:headEnd/>
            <a:tailEnd/>
          </a:ln>
        </p:spPr>
        <p:txBody>
          <a:bodyPr/>
          <a:lstStyle/>
          <a:p>
            <a:endParaRPr lang="zh-CN" altLang="en-US">
              <a:latin typeface="+mn-lt"/>
              <a:ea typeface="+mn-ea"/>
            </a:endParaRPr>
          </a:p>
        </p:txBody>
      </p:sp>
      <p:sp>
        <p:nvSpPr>
          <p:cNvPr id="649531" name="Rectangle 315"/>
          <p:cNvSpPr>
            <a:spLocks noChangeArrowheads="1"/>
          </p:cNvSpPr>
          <p:nvPr/>
        </p:nvSpPr>
        <p:spPr bwMode="auto">
          <a:xfrm>
            <a:off x="4391027" y="4948239"/>
            <a:ext cx="417513" cy="365125"/>
          </a:xfrm>
          <a:prstGeom prst="rect">
            <a:avLst/>
          </a:prstGeom>
          <a:noFill/>
          <a:ln w="9525">
            <a:noFill/>
            <a:miter lim="800000"/>
            <a:headEnd/>
            <a:tailEnd/>
          </a:ln>
        </p:spPr>
        <p:txBody>
          <a:bodyPr/>
          <a:lstStyle/>
          <a:p>
            <a:endParaRPr lang="zh-CN" altLang="en-US">
              <a:latin typeface="+mn-lt"/>
              <a:ea typeface="+mn-ea"/>
            </a:endParaRPr>
          </a:p>
        </p:txBody>
      </p:sp>
      <p:sp>
        <p:nvSpPr>
          <p:cNvPr id="649532" name="Rectangle 316"/>
          <p:cNvSpPr>
            <a:spLocks noChangeArrowheads="1"/>
          </p:cNvSpPr>
          <p:nvPr/>
        </p:nvSpPr>
        <p:spPr bwMode="auto">
          <a:xfrm>
            <a:off x="3235325" y="4594227"/>
            <a:ext cx="419100" cy="365125"/>
          </a:xfrm>
          <a:prstGeom prst="rect">
            <a:avLst/>
          </a:prstGeom>
          <a:noFill/>
          <a:ln w="9525">
            <a:noFill/>
            <a:miter lim="800000"/>
            <a:headEnd/>
            <a:tailEnd/>
          </a:ln>
        </p:spPr>
        <p:txBody>
          <a:bodyPr/>
          <a:lstStyle/>
          <a:p>
            <a:endParaRPr lang="zh-CN" altLang="en-US">
              <a:latin typeface="+mn-lt"/>
              <a:ea typeface="+mn-ea"/>
            </a:endParaRPr>
          </a:p>
        </p:txBody>
      </p:sp>
      <p:sp>
        <p:nvSpPr>
          <p:cNvPr id="649534" name="Rectangle 318"/>
          <p:cNvSpPr>
            <a:spLocks noChangeArrowheads="1"/>
          </p:cNvSpPr>
          <p:nvPr/>
        </p:nvSpPr>
        <p:spPr bwMode="auto">
          <a:xfrm>
            <a:off x="5259388" y="4268789"/>
            <a:ext cx="280526"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R</a:t>
            </a:r>
            <a:r>
              <a:rPr kumimoji="1" lang="en-US" altLang="zh-CN" sz="2000" baseline="-25000">
                <a:latin typeface="+mn-lt"/>
                <a:ea typeface="+mn-ea"/>
              </a:rPr>
              <a:t>1</a:t>
            </a:r>
          </a:p>
        </p:txBody>
      </p:sp>
      <p:sp>
        <p:nvSpPr>
          <p:cNvPr id="649535" name="Rectangle 319"/>
          <p:cNvSpPr>
            <a:spLocks noChangeArrowheads="1"/>
          </p:cNvSpPr>
          <p:nvPr/>
        </p:nvSpPr>
        <p:spPr bwMode="auto">
          <a:xfrm>
            <a:off x="7423150" y="4294189"/>
            <a:ext cx="280526"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R</a:t>
            </a:r>
            <a:r>
              <a:rPr kumimoji="1" lang="en-US" altLang="zh-CN" sz="2000" baseline="-25000">
                <a:latin typeface="+mn-lt"/>
                <a:ea typeface="+mn-ea"/>
              </a:rPr>
              <a:t>2</a:t>
            </a:r>
          </a:p>
        </p:txBody>
      </p:sp>
      <p:sp>
        <p:nvSpPr>
          <p:cNvPr id="649536" name="Freeform 320"/>
          <p:cNvSpPr>
            <a:spLocks/>
          </p:cNvSpPr>
          <p:nvPr/>
        </p:nvSpPr>
        <p:spPr bwMode="auto">
          <a:xfrm>
            <a:off x="3222625" y="4557715"/>
            <a:ext cx="914400" cy="1023937"/>
          </a:xfrm>
          <a:custGeom>
            <a:avLst/>
            <a:gdLst/>
            <a:ahLst/>
            <a:cxnLst>
              <a:cxn ang="0">
                <a:pos x="0" y="0"/>
              </a:cxn>
              <a:cxn ang="0">
                <a:pos x="504" y="524"/>
              </a:cxn>
            </a:cxnLst>
            <a:rect l="0" t="0" r="r" b="b"/>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ffectLst/>
        </p:spPr>
        <p:txBody>
          <a:bodyPr/>
          <a:lstStyle/>
          <a:p>
            <a:endParaRPr lang="zh-CN" altLang="en-US">
              <a:latin typeface="+mn-lt"/>
              <a:ea typeface="+mn-ea"/>
            </a:endParaRPr>
          </a:p>
        </p:txBody>
      </p:sp>
      <p:sp>
        <p:nvSpPr>
          <p:cNvPr id="649537" name="Freeform 321"/>
          <p:cNvSpPr>
            <a:spLocks/>
          </p:cNvSpPr>
          <p:nvPr/>
        </p:nvSpPr>
        <p:spPr bwMode="auto">
          <a:xfrm>
            <a:off x="2517776" y="4913315"/>
            <a:ext cx="1663700" cy="871537"/>
          </a:xfrm>
          <a:custGeom>
            <a:avLst/>
            <a:gdLst/>
            <a:ahLst/>
            <a:cxnLst>
              <a:cxn ang="0">
                <a:pos x="0" y="0"/>
              </a:cxn>
              <a:cxn ang="0">
                <a:pos x="917" y="446"/>
              </a:cxn>
            </a:cxnLst>
            <a:rect l="0" t="0" r="r" b="b"/>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ffectLst/>
        </p:spPr>
        <p:txBody>
          <a:bodyPr/>
          <a:lstStyle/>
          <a:p>
            <a:endParaRPr lang="zh-CN" altLang="en-US">
              <a:latin typeface="+mn-lt"/>
              <a:ea typeface="+mn-ea"/>
            </a:endParaRPr>
          </a:p>
        </p:txBody>
      </p:sp>
      <p:sp>
        <p:nvSpPr>
          <p:cNvPr id="649538" name="Freeform 322"/>
          <p:cNvSpPr>
            <a:spLocks/>
          </p:cNvSpPr>
          <p:nvPr/>
        </p:nvSpPr>
        <p:spPr bwMode="auto">
          <a:xfrm>
            <a:off x="3081338" y="5565777"/>
            <a:ext cx="1066800" cy="366713"/>
          </a:xfrm>
          <a:custGeom>
            <a:avLst/>
            <a:gdLst/>
            <a:ahLst/>
            <a:cxnLst>
              <a:cxn ang="0">
                <a:pos x="0" y="0"/>
              </a:cxn>
              <a:cxn ang="0">
                <a:pos x="588" y="188"/>
              </a:cxn>
            </a:cxnLst>
            <a:rect l="0" t="0" r="r" b="b"/>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ffectLst/>
        </p:spPr>
        <p:txBody>
          <a:bodyPr/>
          <a:lstStyle/>
          <a:p>
            <a:endParaRPr lang="zh-CN" altLang="en-US">
              <a:latin typeface="+mn-lt"/>
              <a:ea typeface="+mn-ea"/>
            </a:endParaRPr>
          </a:p>
        </p:txBody>
      </p:sp>
      <p:sp>
        <p:nvSpPr>
          <p:cNvPr id="649539" name="Freeform 323"/>
          <p:cNvSpPr>
            <a:spLocks/>
          </p:cNvSpPr>
          <p:nvPr/>
        </p:nvSpPr>
        <p:spPr bwMode="auto">
          <a:xfrm>
            <a:off x="3092450" y="3671888"/>
            <a:ext cx="1125538" cy="1776412"/>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ffectLst/>
        </p:spPr>
        <p:txBody>
          <a:bodyPr/>
          <a:lstStyle/>
          <a:p>
            <a:endParaRPr lang="zh-CN" altLang="en-US">
              <a:latin typeface="+mn-lt"/>
              <a:ea typeface="+mn-ea"/>
            </a:endParaRPr>
          </a:p>
        </p:txBody>
      </p:sp>
      <p:pic>
        <p:nvPicPr>
          <p:cNvPr id="460" name="图片 4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0272" y="5287251"/>
            <a:ext cx="478620" cy="792001"/>
          </a:xfrm>
          <a:prstGeom prst="rect">
            <a:avLst/>
          </a:prstGeom>
        </p:spPr>
      </p:pic>
      <p:grpSp>
        <p:nvGrpSpPr>
          <p:cNvPr id="461" name="组合 460"/>
          <p:cNvGrpSpPr/>
          <p:nvPr/>
        </p:nvGrpSpPr>
        <p:grpSpPr>
          <a:xfrm>
            <a:off x="2541648" y="3123885"/>
            <a:ext cx="848567" cy="538977"/>
            <a:chOff x="5173662" y="745331"/>
            <a:chExt cx="1679575" cy="1066800"/>
          </a:xfrm>
        </p:grpSpPr>
        <p:sp>
          <p:nvSpPr>
            <p:cNvPr id="46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6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6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6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466" name="组合 465"/>
          <p:cNvGrpSpPr/>
          <p:nvPr/>
        </p:nvGrpSpPr>
        <p:grpSpPr>
          <a:xfrm>
            <a:off x="2405738" y="4079331"/>
            <a:ext cx="848567" cy="538977"/>
            <a:chOff x="5173662" y="745331"/>
            <a:chExt cx="1679575" cy="1066800"/>
          </a:xfrm>
        </p:grpSpPr>
        <p:sp>
          <p:nvSpPr>
            <p:cNvPr id="46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6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6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7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471" name="组合 470"/>
          <p:cNvGrpSpPr/>
          <p:nvPr/>
        </p:nvGrpSpPr>
        <p:grpSpPr>
          <a:xfrm>
            <a:off x="1580154" y="4600650"/>
            <a:ext cx="848567" cy="538977"/>
            <a:chOff x="5173662" y="745331"/>
            <a:chExt cx="1679575" cy="1066800"/>
          </a:xfrm>
        </p:grpSpPr>
        <p:sp>
          <p:nvSpPr>
            <p:cNvPr id="47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7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7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7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476" name="组合 475"/>
          <p:cNvGrpSpPr/>
          <p:nvPr/>
        </p:nvGrpSpPr>
        <p:grpSpPr>
          <a:xfrm>
            <a:off x="2220848" y="5306981"/>
            <a:ext cx="848567" cy="538977"/>
            <a:chOff x="5173662" y="745331"/>
            <a:chExt cx="1679575" cy="1066800"/>
          </a:xfrm>
        </p:grpSpPr>
        <p:sp>
          <p:nvSpPr>
            <p:cNvPr id="47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7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7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48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pic>
        <p:nvPicPr>
          <p:cNvPr id="481" name="图片 4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0189" y="3083132"/>
            <a:ext cx="478620" cy="792001"/>
          </a:xfrm>
          <a:prstGeom prst="rect">
            <a:avLst/>
          </a:prstGeom>
        </p:spPr>
      </p:pic>
      <p:pic>
        <p:nvPicPr>
          <p:cNvPr id="482" name="图片 4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0068" y="3909299"/>
            <a:ext cx="478620" cy="792001"/>
          </a:xfrm>
          <a:prstGeom prst="rect">
            <a:avLst/>
          </a:prstGeom>
        </p:spPr>
      </p:pic>
      <p:pic>
        <p:nvPicPr>
          <p:cNvPr id="483" name="图片 48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5875" y="4793357"/>
            <a:ext cx="478620" cy="792001"/>
          </a:xfrm>
          <a:prstGeom prst="rect">
            <a:avLst/>
          </a:prstGeom>
        </p:spPr>
      </p:pic>
      <p:pic>
        <p:nvPicPr>
          <p:cNvPr id="484" name="图片 4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96565" y="5640358"/>
            <a:ext cx="478620" cy="792001"/>
          </a:xfrm>
          <a:prstGeom prst="rect">
            <a:avLst/>
          </a:prstGeom>
        </p:spPr>
      </p:pic>
      <p:sp>
        <p:nvSpPr>
          <p:cNvPr id="485" name="Rectangle 323"/>
          <p:cNvSpPr>
            <a:spLocks noChangeArrowheads="1"/>
          </p:cNvSpPr>
          <p:nvPr/>
        </p:nvSpPr>
        <p:spPr bwMode="auto">
          <a:xfrm>
            <a:off x="1488987" y="4141332"/>
            <a:ext cx="769441" cy="307777"/>
          </a:xfrm>
          <a:prstGeom prst="rect">
            <a:avLst/>
          </a:prstGeom>
          <a:noFill/>
          <a:ln w="9525">
            <a:noFill/>
            <a:miter lim="800000"/>
            <a:headEnd/>
            <a:tailEnd/>
          </a:ln>
        </p:spPr>
        <p:txBody>
          <a:bodyPr wrap="none" lIns="0" tIns="0" rIns="0" bIns="0">
            <a:spAutoFit/>
          </a:bodyPr>
          <a:lstStyle/>
          <a:p>
            <a:r>
              <a:rPr kumimoji="1" lang="zh-CN" altLang="en-US" sz="2000" dirty="0">
                <a:latin typeface="+mn-lt"/>
                <a:ea typeface="+mn-ea"/>
              </a:rPr>
              <a:t>浏览器</a:t>
            </a:r>
          </a:p>
        </p:txBody>
      </p:sp>
    </p:spTree>
    <p:extLst>
      <p:ext uri="{BB962C8B-B14F-4D97-AF65-F5344CB8AC3E}">
        <p14:creationId xmlns:p14="http://schemas.microsoft.com/office/powerpoint/2010/main" val="407449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9539"/>
                                        </p:tgtEl>
                                        <p:attrNameLst>
                                          <p:attrName>style.visibility</p:attrName>
                                        </p:attrNameLst>
                                      </p:cBhvr>
                                      <p:to>
                                        <p:strVal val="visible"/>
                                      </p:to>
                                    </p:set>
                                    <p:animEffect transition="in" filter="wipe(down)">
                                      <p:cBhvr>
                                        <p:cTn id="7" dur="500"/>
                                        <p:tgtEl>
                                          <p:spTgt spid="649539"/>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9536"/>
                                        </p:tgtEl>
                                        <p:attrNameLst>
                                          <p:attrName>style.visibility</p:attrName>
                                        </p:attrNameLst>
                                      </p:cBhvr>
                                      <p:to>
                                        <p:strVal val="visible"/>
                                      </p:to>
                                    </p:set>
                                    <p:animEffect transition="in" filter="wipe(down)">
                                      <p:cBhvr>
                                        <p:cTn id="11" dur="500"/>
                                        <p:tgtEl>
                                          <p:spTgt spid="649536"/>
                                        </p:tgtEl>
                                      </p:cBhvr>
                                    </p:animEffect>
                                  </p:childTnLst>
                                </p:cTn>
                              </p:par>
                            </p:childTnLst>
                          </p:cTn>
                        </p:par>
                        <p:par>
                          <p:cTn id="12" fill="hold">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9537"/>
                                        </p:tgtEl>
                                        <p:attrNameLst>
                                          <p:attrName>style.visibility</p:attrName>
                                        </p:attrNameLst>
                                      </p:cBhvr>
                                      <p:to>
                                        <p:strVal val="visible"/>
                                      </p:to>
                                    </p:set>
                                    <p:animEffect transition="in" filter="wipe(right)">
                                      <p:cBhvr>
                                        <p:cTn id="15" dur="500"/>
                                        <p:tgtEl>
                                          <p:spTgt spid="649537"/>
                                        </p:tgtEl>
                                      </p:cBhvr>
                                    </p:animEffect>
                                  </p:childTnLst>
                                </p:cTn>
                              </p:par>
                            </p:childTnLst>
                          </p:cTn>
                        </p:par>
                        <p:par>
                          <p:cTn id="16" fill="hold">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9538"/>
                                        </p:tgtEl>
                                        <p:attrNameLst>
                                          <p:attrName>style.visibility</p:attrName>
                                        </p:attrNameLst>
                                      </p:cBhvr>
                                      <p:to>
                                        <p:strVal val="visible"/>
                                      </p:to>
                                    </p:set>
                                    <p:animEffect transition="in" filter="wipe(right)">
                                      <p:cBhvr>
                                        <p:cTn id="19" dur="500"/>
                                        <p:tgtEl>
                                          <p:spTgt spid="64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536" grpId="0" animBg="1"/>
      <p:bldP spid="649537" grpId="0" animBg="1"/>
      <p:bldP spid="649538" grpId="0" animBg="1"/>
      <p:bldP spid="6495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3201458"/>
            <a:ext cx="12198350" cy="3658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3136776"/>
            <a:ext cx="12198350"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7954" name="Rectangle 2"/>
          <p:cNvSpPr>
            <a:spLocks noGrp="1" noChangeArrowheads="1"/>
          </p:cNvSpPr>
          <p:nvPr>
            <p:ph type="title"/>
          </p:nvPr>
        </p:nvSpPr>
        <p:spPr/>
        <p:txBody>
          <a:bodyPr/>
          <a:lstStyle/>
          <a:p>
            <a:pPr marL="838221" indent="-838221"/>
            <a:r>
              <a:rPr lang="en-US" altLang="zh-CN" dirty="0" smtClean="0"/>
              <a:t>6.1.2  </a:t>
            </a:r>
            <a:r>
              <a:rPr lang="zh-CN" altLang="en-US" dirty="0" smtClean="0"/>
              <a:t>应用层协议</a:t>
            </a:r>
            <a:endParaRPr lang="zh-CN" altLang="en-US" dirty="0"/>
          </a:p>
        </p:txBody>
      </p:sp>
      <p:sp>
        <p:nvSpPr>
          <p:cNvPr id="1277955" name="Rectangle 3"/>
          <p:cNvSpPr>
            <a:spLocks noGrp="1" noChangeArrowheads="1"/>
          </p:cNvSpPr>
          <p:nvPr>
            <p:ph idx="1"/>
          </p:nvPr>
        </p:nvSpPr>
        <p:spPr/>
        <p:txBody>
          <a:bodyPr>
            <a:normAutofit/>
          </a:bodyPr>
          <a:lstStyle/>
          <a:p>
            <a:pPr marL="285750" indent="-285750" algn="just">
              <a:buFont typeface="Wingdings" panose="05000000000000000000" pitchFamily="2" charset="2"/>
              <a:buChar char="n"/>
            </a:pPr>
            <a:r>
              <a:rPr lang="zh-CN" altLang="en-US" sz="1800" dirty="0" smtClean="0">
                <a:latin typeface="黑体" pitchFamily="2" charset="-122"/>
              </a:rPr>
              <a:t>为实现某种网络应用，不论是客户进程和服务器进程之间，还是对等方之间，都需要遵循的某种通信协议</a:t>
            </a:r>
            <a:r>
              <a:rPr lang="en-US" altLang="zh-CN" sz="1800" dirty="0">
                <a:latin typeface="黑体" pitchFamily="2" charset="-122"/>
              </a:rPr>
              <a:t>——</a:t>
            </a:r>
            <a:r>
              <a:rPr lang="zh-CN" altLang="en-US" sz="1800" dirty="0" smtClean="0">
                <a:latin typeface="黑体" pitchFamily="2" charset="-122"/>
              </a:rPr>
              <a:t>应用层协议</a:t>
            </a:r>
            <a:endParaRPr lang="en-US" altLang="zh-CN" sz="1800" dirty="0" smtClean="0">
              <a:latin typeface="黑体" pitchFamily="2" charset="-122"/>
            </a:endParaRPr>
          </a:p>
          <a:p>
            <a:pPr marL="285750" indent="-285750" algn="just">
              <a:buFont typeface="Wingdings" panose="05000000000000000000" pitchFamily="2" charset="2"/>
              <a:buChar char="n"/>
            </a:pPr>
            <a:r>
              <a:rPr lang="zh-CN" altLang="en-US" sz="1800" dirty="0" smtClean="0"/>
              <a:t>可以是公开的，如</a:t>
            </a:r>
            <a:r>
              <a:rPr lang="en-US" altLang="zh-CN" sz="1800" dirty="0" err="1" smtClean="0"/>
              <a:t>RFC</a:t>
            </a:r>
            <a:r>
              <a:rPr lang="zh-CN" altLang="en-US" sz="1800" dirty="0" smtClean="0"/>
              <a:t>文档定义的因特网公共领域的应用层协议，</a:t>
            </a:r>
            <a:r>
              <a:rPr lang="en-US" altLang="zh-CN" sz="1800" dirty="0" smtClean="0"/>
              <a:t>HTTP, FTP</a:t>
            </a:r>
            <a:r>
              <a:rPr lang="zh-CN" altLang="en-US" sz="1800" dirty="0" smtClean="0"/>
              <a:t>等 </a:t>
            </a:r>
          </a:p>
          <a:p>
            <a:pPr marL="285750" indent="-285750" algn="just">
              <a:buFont typeface="Wingdings" panose="05000000000000000000" pitchFamily="2" charset="2"/>
              <a:buChar char="n"/>
            </a:pPr>
            <a:r>
              <a:rPr lang="zh-CN" altLang="en-US" sz="1800" dirty="0" smtClean="0"/>
              <a:t>还有很多其他应用的应用层协议不是公开的，而是专用的，如很多</a:t>
            </a:r>
            <a:r>
              <a:rPr lang="en-US" altLang="zh-CN" sz="1800" dirty="0" err="1" smtClean="0"/>
              <a:t>P2P</a:t>
            </a:r>
            <a:r>
              <a:rPr lang="zh-CN" altLang="en-US" sz="1800" dirty="0" smtClean="0"/>
              <a:t>应用</a:t>
            </a:r>
          </a:p>
        </p:txBody>
      </p:sp>
      <p:sp>
        <p:nvSpPr>
          <p:cNvPr id="6" name="页脚占位符 45"/>
          <p:cNvSpPr>
            <a:spLocks noGrp="1"/>
          </p:cNvSpPr>
          <p:nvPr>
            <p:ph type="ftr" sz="quarter" idx="11"/>
          </p:nvPr>
        </p:nvSpPr>
        <p:spPr/>
        <p:txBody>
          <a:bodyPr/>
          <a:lstStyle/>
          <a:p>
            <a:r>
              <a:rPr lang="zh-CN" altLang="en-US" smtClean="0"/>
              <a:t>课件制作人：谢钧  谢希仁</a:t>
            </a:r>
            <a:endParaRPr lang="zh-CN" altLang="en-US" dirty="0"/>
          </a:p>
        </p:txBody>
      </p:sp>
      <p:graphicFrame>
        <p:nvGraphicFramePr>
          <p:cNvPr id="2" name="图示 1"/>
          <p:cNvGraphicFramePr/>
          <p:nvPr>
            <p:extLst>
              <p:ext uri="{D42A27DB-BD31-4B8C-83A1-F6EECF244321}">
                <p14:modId xmlns:p14="http://schemas.microsoft.com/office/powerpoint/2010/main" val="107542055"/>
              </p:ext>
            </p:extLst>
          </p:nvPr>
        </p:nvGraphicFramePr>
        <p:xfrm>
          <a:off x="2033059" y="3526568"/>
          <a:ext cx="8132233" cy="2854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zh-CN" altLang="en-US" dirty="0"/>
              <a:t>使用高速缓存的情况</a:t>
            </a:r>
          </a:p>
        </p:txBody>
      </p:sp>
      <p:sp>
        <p:nvSpPr>
          <p:cNvPr id="32" name="内容占位符 31"/>
          <p:cNvSpPr>
            <a:spLocks noGrp="1"/>
          </p:cNvSpPr>
          <p:nvPr>
            <p:ph idx="1"/>
          </p:nvPr>
        </p:nvSpPr>
        <p:spPr/>
        <p:txBody>
          <a:bodyPr>
            <a:normAutofit/>
          </a:bodyPr>
          <a:lstStyle/>
          <a:p>
            <a:r>
              <a:rPr lang="en-US" altLang="zh-CN" sz="2000" dirty="0">
                <a:solidFill>
                  <a:schemeClr val="tx1"/>
                </a:solidFill>
              </a:rPr>
              <a:t>(3) </a:t>
            </a:r>
            <a:r>
              <a:rPr lang="zh-CN" altLang="en-US" sz="2000" dirty="0">
                <a:solidFill>
                  <a:schemeClr val="tx1"/>
                </a:solidFill>
              </a:rPr>
              <a:t>否则，高速缓存就代表发出请求的用户浏览器，与因特网上的源点服务器建立 </a:t>
            </a:r>
            <a:r>
              <a:rPr lang="en-US" altLang="zh-CN" sz="2000" dirty="0">
                <a:solidFill>
                  <a:schemeClr val="tx1"/>
                </a:solidFill>
              </a:rPr>
              <a:t>TCP </a:t>
            </a:r>
            <a:r>
              <a:rPr lang="zh-CN" altLang="en-US" sz="2000" dirty="0">
                <a:solidFill>
                  <a:schemeClr val="tx1"/>
                </a:solidFill>
              </a:rPr>
              <a:t>连接，并发送 </a:t>
            </a:r>
            <a:r>
              <a:rPr lang="en-US" altLang="zh-CN" sz="2000" dirty="0">
                <a:solidFill>
                  <a:schemeClr val="tx1"/>
                </a:solidFill>
              </a:rPr>
              <a:t>HTTP </a:t>
            </a:r>
            <a:r>
              <a:rPr lang="zh-CN" altLang="en-US" sz="2000" dirty="0">
                <a:solidFill>
                  <a:schemeClr val="tx1"/>
                </a:solidFill>
              </a:rPr>
              <a:t>请求报文</a:t>
            </a:r>
            <a:r>
              <a:rPr lang="zh-CN" altLang="en-US" sz="2000" dirty="0" smtClean="0">
                <a:solidFill>
                  <a:schemeClr val="tx1"/>
                </a:solidFill>
              </a:rPr>
              <a:t>。</a:t>
            </a:r>
            <a:endParaRPr lang="zh-CN" altLang="en-US" sz="2000" dirty="0">
              <a:solidFill>
                <a:schemeClr val="tx1"/>
              </a:solidFill>
            </a:endParaRPr>
          </a:p>
        </p:txBody>
      </p:sp>
      <p:sp>
        <p:nvSpPr>
          <p:cNvPr id="322" name="页脚占位符 321"/>
          <p:cNvSpPr>
            <a:spLocks noGrp="1"/>
          </p:cNvSpPr>
          <p:nvPr>
            <p:ph type="ftr" sz="quarter" idx="11"/>
          </p:nvPr>
        </p:nvSpPr>
        <p:spPr/>
        <p:txBody>
          <a:bodyPr/>
          <a:lstStyle/>
          <a:p>
            <a:r>
              <a:rPr lang="zh-CN" altLang="en-US" smtClean="0">
                <a:solidFill>
                  <a:srgbClr val="000000"/>
                </a:solidFill>
              </a:rPr>
              <a:t>课件制作人：谢钧  谢希仁</a:t>
            </a:r>
            <a:endParaRPr lang="zh-CN" altLang="en-US">
              <a:solidFill>
                <a:srgbClr val="000000"/>
              </a:solidFill>
            </a:endParaRPr>
          </a:p>
        </p:txBody>
      </p:sp>
      <p:grpSp>
        <p:nvGrpSpPr>
          <p:cNvPr id="2" name="Group 3"/>
          <p:cNvGrpSpPr>
            <a:grpSpLocks/>
          </p:cNvGrpSpPr>
          <p:nvPr/>
        </p:nvGrpSpPr>
        <p:grpSpPr bwMode="auto">
          <a:xfrm>
            <a:off x="1778000" y="3494088"/>
            <a:ext cx="3454400" cy="2570162"/>
            <a:chOff x="912" y="768"/>
            <a:chExt cx="2400" cy="1584"/>
          </a:xfrm>
        </p:grpSpPr>
        <p:sp>
          <p:nvSpPr>
            <p:cNvPr id="648196"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8197"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8198"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8199"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8200"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8201"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8202"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8203"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8204"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latin typeface="+mn-ea"/>
                <a:ea typeface="+mn-ea"/>
              </a:endParaRPr>
            </a:p>
          </p:txBody>
        </p:sp>
        <p:grpSp>
          <p:nvGrpSpPr>
            <p:cNvPr id="3" name="Group 13"/>
            <p:cNvGrpSpPr>
              <a:grpSpLocks/>
            </p:cNvGrpSpPr>
            <p:nvPr/>
          </p:nvGrpSpPr>
          <p:grpSpPr bwMode="auto">
            <a:xfrm>
              <a:off x="912" y="768"/>
              <a:ext cx="2386" cy="1553"/>
              <a:chOff x="912" y="768"/>
              <a:chExt cx="2386" cy="1553"/>
            </a:xfrm>
          </p:grpSpPr>
          <p:sp>
            <p:nvSpPr>
              <p:cNvPr id="648206"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8207"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8208"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8209"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8210"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8211"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8212"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8213"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8214"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latin typeface="+mn-ea"/>
                  <a:ea typeface="+mn-ea"/>
                </a:endParaRPr>
              </a:p>
            </p:txBody>
          </p:sp>
        </p:grpSp>
      </p:grpSp>
      <p:graphicFrame>
        <p:nvGraphicFramePr>
          <p:cNvPr id="648215" name="Object 23"/>
          <p:cNvGraphicFramePr>
            <a:graphicFrameLocks noChangeAspect="1"/>
          </p:cNvGraphicFramePr>
          <p:nvPr>
            <p:extLst>
              <p:ext uri="{D42A27DB-BD31-4B8C-83A1-F6EECF244321}">
                <p14:modId xmlns:p14="http://schemas.microsoft.com/office/powerpoint/2010/main" val="2232850540"/>
              </p:ext>
            </p:extLst>
          </p:nvPr>
        </p:nvGraphicFramePr>
        <p:xfrm>
          <a:off x="8069263" y="4217988"/>
          <a:ext cx="1770062" cy="1149350"/>
        </p:xfrm>
        <a:graphic>
          <a:graphicData uri="http://schemas.openxmlformats.org/presentationml/2006/ole">
            <mc:AlternateContent xmlns:mc="http://schemas.openxmlformats.org/markup-compatibility/2006">
              <mc:Choice xmlns:v="urn:schemas-microsoft-com:vml" Requires="v">
                <p:oleObj spid="_x0000_s2085938" name="VISIO" r:id="rId4" imgW="1689840" imgH="964440" progId="Visio.Drawing.11">
                  <p:embed/>
                </p:oleObj>
              </mc:Choice>
              <mc:Fallback>
                <p:oleObj name="VISIO" r:id="rId4" imgW="1689840" imgH="9644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9263"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48216" name="Line 24"/>
          <p:cNvSpPr>
            <a:spLocks noChangeShapeType="1"/>
          </p:cNvSpPr>
          <p:nvPr/>
        </p:nvSpPr>
        <p:spPr bwMode="auto">
          <a:xfrm>
            <a:off x="5262565" y="4779963"/>
            <a:ext cx="2524125" cy="0"/>
          </a:xfrm>
          <a:prstGeom prst="line">
            <a:avLst/>
          </a:prstGeom>
          <a:noFill/>
          <a:ln w="38100">
            <a:solidFill>
              <a:srgbClr val="333399"/>
            </a:solidFill>
            <a:round/>
            <a:headEnd/>
            <a:tailEnd/>
          </a:ln>
          <a:effectLst/>
        </p:spPr>
        <p:txBody>
          <a:bodyPr/>
          <a:lstStyle/>
          <a:p>
            <a:endParaRPr lang="zh-CN" altLang="en-US">
              <a:latin typeface="+mn-ea"/>
              <a:ea typeface="+mn-ea"/>
            </a:endParaRPr>
          </a:p>
        </p:txBody>
      </p:sp>
      <p:sp>
        <p:nvSpPr>
          <p:cNvPr id="648217" name="Line 25"/>
          <p:cNvSpPr>
            <a:spLocks noChangeShapeType="1"/>
          </p:cNvSpPr>
          <p:nvPr/>
        </p:nvSpPr>
        <p:spPr bwMode="auto">
          <a:xfrm>
            <a:off x="9164639" y="5289552"/>
            <a:ext cx="649287" cy="542925"/>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8218" name="Line 26"/>
          <p:cNvSpPr>
            <a:spLocks noChangeShapeType="1"/>
          </p:cNvSpPr>
          <p:nvPr/>
        </p:nvSpPr>
        <p:spPr bwMode="auto">
          <a:xfrm>
            <a:off x="9539288" y="5010150"/>
            <a:ext cx="520700" cy="115888"/>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8219" name="Line 27"/>
          <p:cNvSpPr>
            <a:spLocks noChangeShapeType="1"/>
          </p:cNvSpPr>
          <p:nvPr/>
        </p:nvSpPr>
        <p:spPr bwMode="auto">
          <a:xfrm flipV="1">
            <a:off x="9567865" y="4329114"/>
            <a:ext cx="492125" cy="153987"/>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8220" name="Line 28"/>
          <p:cNvSpPr>
            <a:spLocks noChangeShapeType="1"/>
          </p:cNvSpPr>
          <p:nvPr/>
        </p:nvSpPr>
        <p:spPr bwMode="auto">
          <a:xfrm flipV="1">
            <a:off x="9134476" y="3709988"/>
            <a:ext cx="679450" cy="595312"/>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8284" name="Rectangle 92"/>
          <p:cNvSpPr>
            <a:spLocks noChangeArrowheads="1"/>
          </p:cNvSpPr>
          <p:nvPr/>
        </p:nvSpPr>
        <p:spPr bwMode="auto">
          <a:xfrm>
            <a:off x="3636963" y="3444875"/>
            <a:ext cx="30162" cy="2598738"/>
          </a:xfrm>
          <a:prstGeom prst="rect">
            <a:avLst/>
          </a:prstGeom>
          <a:solidFill>
            <a:srgbClr val="000000"/>
          </a:solidFill>
          <a:ln w="28575">
            <a:solidFill>
              <a:srgbClr val="333399"/>
            </a:solidFill>
            <a:miter lim="800000"/>
            <a:headEnd/>
            <a:tailEnd/>
          </a:ln>
        </p:spPr>
        <p:txBody>
          <a:bodyPr/>
          <a:lstStyle/>
          <a:p>
            <a:endParaRPr lang="zh-CN" altLang="en-US">
              <a:latin typeface="+mn-ea"/>
              <a:ea typeface="+mn-ea"/>
            </a:endParaRPr>
          </a:p>
        </p:txBody>
      </p:sp>
      <p:sp>
        <p:nvSpPr>
          <p:cNvPr id="648285" name="Line 93"/>
          <p:cNvSpPr>
            <a:spLocks noChangeShapeType="1"/>
          </p:cNvSpPr>
          <p:nvPr/>
        </p:nvSpPr>
        <p:spPr bwMode="auto">
          <a:xfrm>
            <a:off x="2830515" y="3825877"/>
            <a:ext cx="820737" cy="3175"/>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8286" name="Line 94"/>
          <p:cNvSpPr>
            <a:spLocks noChangeShapeType="1"/>
          </p:cNvSpPr>
          <p:nvPr/>
        </p:nvSpPr>
        <p:spPr bwMode="auto">
          <a:xfrm>
            <a:off x="3076577" y="4535490"/>
            <a:ext cx="574675" cy="1587"/>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8287" name="Line 95"/>
          <p:cNvSpPr>
            <a:spLocks noChangeShapeType="1"/>
          </p:cNvSpPr>
          <p:nvPr/>
        </p:nvSpPr>
        <p:spPr bwMode="auto">
          <a:xfrm>
            <a:off x="2417765" y="5037140"/>
            <a:ext cx="1233487" cy="3175"/>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8288" name="Line 96"/>
          <p:cNvSpPr>
            <a:spLocks noChangeShapeType="1"/>
          </p:cNvSpPr>
          <p:nvPr/>
        </p:nvSpPr>
        <p:spPr bwMode="auto">
          <a:xfrm>
            <a:off x="2911477" y="5654677"/>
            <a:ext cx="739775" cy="3175"/>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8289" name="Line 97"/>
          <p:cNvSpPr>
            <a:spLocks noChangeShapeType="1"/>
          </p:cNvSpPr>
          <p:nvPr/>
        </p:nvSpPr>
        <p:spPr bwMode="auto">
          <a:xfrm>
            <a:off x="3651252" y="5832477"/>
            <a:ext cx="411163" cy="3175"/>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8290" name="Line 98"/>
          <p:cNvSpPr>
            <a:spLocks noChangeShapeType="1"/>
          </p:cNvSpPr>
          <p:nvPr/>
        </p:nvSpPr>
        <p:spPr bwMode="auto">
          <a:xfrm flipV="1">
            <a:off x="4443415" y="4868863"/>
            <a:ext cx="719137" cy="647700"/>
          </a:xfrm>
          <a:prstGeom prst="line">
            <a:avLst/>
          </a:prstGeom>
          <a:noFill/>
          <a:ln w="28575">
            <a:solidFill>
              <a:srgbClr val="333399"/>
            </a:solidFill>
            <a:round/>
            <a:headEnd/>
            <a:tailEnd/>
          </a:ln>
          <a:effectLst/>
        </p:spPr>
        <p:txBody>
          <a:bodyPr/>
          <a:lstStyle/>
          <a:p>
            <a:endParaRPr lang="zh-CN" altLang="en-US">
              <a:latin typeface="+mn-ea"/>
              <a:ea typeface="+mn-ea"/>
            </a:endParaRPr>
          </a:p>
        </p:txBody>
      </p:sp>
      <p:sp>
        <p:nvSpPr>
          <p:cNvPr id="648291" name="Line 99"/>
          <p:cNvSpPr>
            <a:spLocks noChangeShapeType="1"/>
          </p:cNvSpPr>
          <p:nvPr/>
        </p:nvSpPr>
        <p:spPr bwMode="auto">
          <a:xfrm>
            <a:off x="3651250" y="4772025"/>
            <a:ext cx="1398588" cy="1588"/>
          </a:xfrm>
          <a:prstGeom prst="line">
            <a:avLst/>
          </a:prstGeom>
          <a:noFill/>
          <a:ln w="28575">
            <a:solidFill>
              <a:srgbClr val="333399"/>
            </a:solidFill>
            <a:round/>
            <a:headEnd/>
            <a:tailEnd/>
          </a:ln>
        </p:spPr>
        <p:txBody>
          <a:bodyPr/>
          <a:lstStyle/>
          <a:p>
            <a:endParaRPr lang="zh-CN" altLang="en-US">
              <a:latin typeface="+mn-ea"/>
              <a:ea typeface="+mn-ea"/>
            </a:endParaRPr>
          </a:p>
        </p:txBody>
      </p:sp>
      <p:grpSp>
        <p:nvGrpSpPr>
          <p:cNvPr id="13" name="Group 100"/>
          <p:cNvGrpSpPr>
            <a:grpSpLocks/>
          </p:cNvGrpSpPr>
          <p:nvPr/>
        </p:nvGrpSpPr>
        <p:grpSpPr bwMode="auto">
          <a:xfrm>
            <a:off x="4902200" y="4576763"/>
            <a:ext cx="560388" cy="374650"/>
            <a:chOff x="2154" y="3033"/>
            <a:chExt cx="309" cy="192"/>
          </a:xfrm>
        </p:grpSpPr>
        <p:sp>
          <p:nvSpPr>
            <p:cNvPr id="648293"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latin typeface="+mn-ea"/>
                <a:ea typeface="+mn-ea"/>
              </a:endParaRPr>
            </a:p>
          </p:txBody>
        </p:sp>
        <p:sp>
          <p:nvSpPr>
            <p:cNvPr id="648294" name="Rectangle 102"/>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ea"/>
                <a:ea typeface="+mn-ea"/>
              </a:endParaRPr>
            </a:p>
          </p:txBody>
        </p:sp>
        <p:sp>
          <p:nvSpPr>
            <p:cNvPr id="648295" name="Rectangle 103"/>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ea"/>
                <a:ea typeface="+mn-ea"/>
              </a:endParaRPr>
            </a:p>
          </p:txBody>
        </p:sp>
        <p:sp>
          <p:nvSpPr>
            <p:cNvPr id="648296"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latin typeface="+mn-ea"/>
                <a:ea typeface="+mn-ea"/>
              </a:endParaRPr>
            </a:p>
          </p:txBody>
        </p:sp>
        <p:grpSp>
          <p:nvGrpSpPr>
            <p:cNvPr id="14" name="Group 105"/>
            <p:cNvGrpSpPr>
              <a:grpSpLocks/>
            </p:cNvGrpSpPr>
            <p:nvPr/>
          </p:nvGrpSpPr>
          <p:grpSpPr bwMode="auto">
            <a:xfrm>
              <a:off x="2201" y="3046"/>
              <a:ext cx="214" cy="86"/>
              <a:chOff x="2201" y="3046"/>
              <a:chExt cx="214" cy="86"/>
            </a:xfrm>
          </p:grpSpPr>
          <p:grpSp>
            <p:nvGrpSpPr>
              <p:cNvPr id="15" name="Group 106"/>
              <p:cNvGrpSpPr>
                <a:grpSpLocks/>
              </p:cNvGrpSpPr>
              <p:nvPr/>
            </p:nvGrpSpPr>
            <p:grpSpPr bwMode="auto">
              <a:xfrm>
                <a:off x="2201" y="3046"/>
                <a:ext cx="212" cy="84"/>
                <a:chOff x="2201" y="3046"/>
                <a:chExt cx="212" cy="84"/>
              </a:xfrm>
            </p:grpSpPr>
            <p:sp>
              <p:nvSpPr>
                <p:cNvPr id="648299" name="Freeform 107"/>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300" name="Freeform 108"/>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301" name="Freeform 109"/>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302" name="Freeform 110"/>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303" name="Freeform 111"/>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304" name="Freeform 112"/>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305" name="Freeform 113"/>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306" name="Freeform 114"/>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ea"/>
                    <a:ea typeface="+mn-ea"/>
                  </a:endParaRPr>
                </a:p>
              </p:txBody>
            </p:sp>
          </p:grpSp>
          <p:grpSp>
            <p:nvGrpSpPr>
              <p:cNvPr id="16" name="Group 115"/>
              <p:cNvGrpSpPr>
                <a:grpSpLocks/>
              </p:cNvGrpSpPr>
              <p:nvPr/>
            </p:nvGrpSpPr>
            <p:grpSpPr bwMode="auto">
              <a:xfrm>
                <a:off x="2203" y="3048"/>
                <a:ext cx="212" cy="84"/>
                <a:chOff x="2203" y="3048"/>
                <a:chExt cx="212" cy="84"/>
              </a:xfrm>
            </p:grpSpPr>
            <p:sp>
              <p:nvSpPr>
                <p:cNvPr id="648308" name="Freeform 116"/>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309" name="Freeform 117"/>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310" name="Freeform 118"/>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311" name="Freeform 119"/>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312" name="Freeform 120"/>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313" name="Freeform 121"/>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314" name="Freeform 122"/>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315" name="Freeform 123"/>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ea"/>
                    <a:ea typeface="+mn-ea"/>
                  </a:endParaRPr>
                </a:p>
              </p:txBody>
            </p:sp>
          </p:grpSp>
        </p:grpSp>
        <p:sp>
          <p:nvSpPr>
            <p:cNvPr id="648316" name="Line 124"/>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latin typeface="+mn-ea"/>
                <a:ea typeface="+mn-ea"/>
              </a:endParaRPr>
            </a:p>
          </p:txBody>
        </p:sp>
        <p:sp>
          <p:nvSpPr>
            <p:cNvPr id="648317" name="Line 125"/>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latin typeface="+mn-ea"/>
                <a:ea typeface="+mn-ea"/>
              </a:endParaRPr>
            </a:p>
          </p:txBody>
        </p:sp>
      </p:grpSp>
      <p:sp>
        <p:nvSpPr>
          <p:cNvPr id="648447" name="Rectangle 255"/>
          <p:cNvSpPr>
            <a:spLocks noChangeArrowheads="1"/>
          </p:cNvSpPr>
          <p:nvPr/>
        </p:nvSpPr>
        <p:spPr bwMode="auto">
          <a:xfrm>
            <a:off x="3897313" y="3798890"/>
            <a:ext cx="857250" cy="619125"/>
          </a:xfrm>
          <a:prstGeom prst="rect">
            <a:avLst/>
          </a:prstGeom>
          <a:noFill/>
          <a:ln w="9525">
            <a:noFill/>
            <a:miter lim="800000"/>
            <a:headEnd/>
            <a:tailEnd/>
          </a:ln>
        </p:spPr>
        <p:txBody>
          <a:bodyPr/>
          <a:lstStyle/>
          <a:p>
            <a:endParaRPr lang="zh-CN" altLang="en-US">
              <a:latin typeface="+mn-ea"/>
              <a:ea typeface="+mn-ea"/>
            </a:endParaRPr>
          </a:p>
        </p:txBody>
      </p:sp>
      <p:sp>
        <p:nvSpPr>
          <p:cNvPr id="648448" name="Rectangle 256"/>
          <p:cNvSpPr>
            <a:spLocks noChangeArrowheads="1"/>
          </p:cNvSpPr>
          <p:nvPr/>
        </p:nvSpPr>
        <p:spPr bwMode="auto">
          <a:xfrm>
            <a:off x="3997327" y="3938589"/>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ea"/>
                <a:ea typeface="+mn-ea"/>
              </a:rPr>
              <a:t>校园网</a:t>
            </a:r>
          </a:p>
        </p:txBody>
      </p:sp>
      <p:sp>
        <p:nvSpPr>
          <p:cNvPr id="648449" name="Rectangle 257"/>
          <p:cNvSpPr>
            <a:spLocks noChangeArrowheads="1"/>
          </p:cNvSpPr>
          <p:nvPr/>
        </p:nvSpPr>
        <p:spPr bwMode="auto">
          <a:xfrm>
            <a:off x="4719640" y="5832477"/>
            <a:ext cx="1074737" cy="620713"/>
          </a:xfrm>
          <a:prstGeom prst="rect">
            <a:avLst/>
          </a:prstGeom>
          <a:noFill/>
          <a:ln w="9525">
            <a:noFill/>
            <a:miter lim="800000"/>
            <a:headEnd/>
            <a:tailEnd/>
          </a:ln>
        </p:spPr>
        <p:txBody>
          <a:bodyPr/>
          <a:lstStyle/>
          <a:p>
            <a:endParaRPr lang="zh-CN" altLang="en-US">
              <a:latin typeface="+mn-ea"/>
              <a:ea typeface="+mn-ea"/>
            </a:endParaRPr>
          </a:p>
        </p:txBody>
      </p:sp>
      <p:sp>
        <p:nvSpPr>
          <p:cNvPr id="648450" name="Rectangle 258"/>
          <p:cNvSpPr>
            <a:spLocks noChangeArrowheads="1"/>
          </p:cNvSpPr>
          <p:nvPr/>
        </p:nvSpPr>
        <p:spPr bwMode="auto">
          <a:xfrm>
            <a:off x="5044679" y="5949952"/>
            <a:ext cx="2051844" cy="615553"/>
          </a:xfrm>
          <a:prstGeom prst="rect">
            <a:avLst/>
          </a:prstGeom>
          <a:noFill/>
          <a:ln w="9525">
            <a:noFill/>
            <a:miter lim="800000"/>
            <a:headEnd/>
            <a:tailEnd/>
          </a:ln>
        </p:spPr>
        <p:txBody>
          <a:bodyPr wrap="none" lIns="0" tIns="0" rIns="0" bIns="0">
            <a:spAutoFit/>
          </a:bodyPr>
          <a:lstStyle/>
          <a:p>
            <a:pPr algn="ctr"/>
            <a:r>
              <a:rPr kumimoji="1" lang="zh-CN" altLang="en-US" sz="2000">
                <a:latin typeface="+mn-ea"/>
                <a:ea typeface="+mn-ea"/>
              </a:rPr>
              <a:t>校园网的高速缓存</a:t>
            </a:r>
          </a:p>
          <a:p>
            <a:pPr algn="ctr"/>
            <a:r>
              <a:rPr kumimoji="1" lang="zh-CN" altLang="en-US" sz="2000">
                <a:latin typeface="+mn-ea"/>
                <a:ea typeface="+mn-ea"/>
              </a:rPr>
              <a:t>（代理服务器）</a:t>
            </a:r>
          </a:p>
        </p:txBody>
      </p:sp>
      <p:sp>
        <p:nvSpPr>
          <p:cNvPr id="648472" name="Rectangle 280"/>
          <p:cNvSpPr>
            <a:spLocks noChangeArrowheads="1"/>
          </p:cNvSpPr>
          <p:nvPr/>
        </p:nvSpPr>
        <p:spPr bwMode="auto">
          <a:xfrm>
            <a:off x="8308976" y="3373439"/>
            <a:ext cx="1282402" cy="307777"/>
          </a:xfrm>
          <a:prstGeom prst="rect">
            <a:avLst/>
          </a:prstGeom>
          <a:noFill/>
          <a:ln w="9525">
            <a:noFill/>
            <a:miter lim="800000"/>
            <a:headEnd/>
            <a:tailEnd/>
          </a:ln>
        </p:spPr>
        <p:txBody>
          <a:bodyPr wrap="none" lIns="0" tIns="0" rIns="0" bIns="0">
            <a:spAutoFit/>
          </a:bodyPr>
          <a:lstStyle/>
          <a:p>
            <a:r>
              <a:rPr kumimoji="1" lang="zh-CN" altLang="en-US" sz="2000">
                <a:latin typeface="+mn-ea"/>
                <a:ea typeface="+mn-ea"/>
              </a:rPr>
              <a:t>源点服务器</a:t>
            </a:r>
          </a:p>
        </p:txBody>
      </p:sp>
      <p:sp>
        <p:nvSpPr>
          <p:cNvPr id="648473" name="Rectangle 281"/>
          <p:cNvSpPr>
            <a:spLocks noChangeArrowheads="1"/>
          </p:cNvSpPr>
          <p:nvPr/>
        </p:nvSpPr>
        <p:spPr bwMode="auto">
          <a:xfrm>
            <a:off x="5705476" y="4381502"/>
            <a:ext cx="817563" cy="390525"/>
          </a:xfrm>
          <a:prstGeom prst="rect">
            <a:avLst/>
          </a:prstGeom>
          <a:noFill/>
          <a:ln w="9525">
            <a:noFill/>
            <a:miter lim="800000"/>
            <a:headEnd/>
            <a:tailEnd/>
          </a:ln>
        </p:spPr>
        <p:txBody>
          <a:bodyPr/>
          <a:lstStyle/>
          <a:p>
            <a:endParaRPr lang="zh-CN" altLang="en-US">
              <a:latin typeface="+mn-ea"/>
              <a:ea typeface="+mn-ea"/>
            </a:endParaRPr>
          </a:p>
        </p:txBody>
      </p:sp>
      <p:sp>
        <p:nvSpPr>
          <p:cNvPr id="648474" name="Rectangle 282"/>
          <p:cNvSpPr>
            <a:spLocks noChangeArrowheads="1"/>
          </p:cNvSpPr>
          <p:nvPr/>
        </p:nvSpPr>
        <p:spPr bwMode="auto">
          <a:xfrm>
            <a:off x="6243640" y="4448176"/>
            <a:ext cx="867225" cy="307777"/>
          </a:xfrm>
          <a:prstGeom prst="rect">
            <a:avLst/>
          </a:prstGeom>
          <a:noFill/>
          <a:ln w="9525">
            <a:noFill/>
            <a:miter lim="800000"/>
            <a:headEnd/>
            <a:tailEnd/>
          </a:ln>
        </p:spPr>
        <p:txBody>
          <a:bodyPr wrap="none" lIns="0" tIns="0" rIns="0" bIns="0">
            <a:spAutoFit/>
          </a:bodyPr>
          <a:lstStyle/>
          <a:p>
            <a:r>
              <a:rPr kumimoji="1" lang="en-US" altLang="zh-CN" sz="2000">
                <a:latin typeface="+mn-ea"/>
                <a:ea typeface="+mn-ea"/>
              </a:rPr>
              <a:t>2 Mb/s</a:t>
            </a:r>
          </a:p>
        </p:txBody>
      </p:sp>
      <p:grpSp>
        <p:nvGrpSpPr>
          <p:cNvPr id="648493" name="Group 283"/>
          <p:cNvGrpSpPr>
            <a:grpSpLocks/>
          </p:cNvGrpSpPr>
          <p:nvPr/>
        </p:nvGrpSpPr>
        <p:grpSpPr bwMode="auto">
          <a:xfrm>
            <a:off x="4391025" y="5832475"/>
            <a:ext cx="522288" cy="260350"/>
            <a:chOff x="1872" y="3676"/>
            <a:chExt cx="227" cy="136"/>
          </a:xfrm>
        </p:grpSpPr>
        <p:sp>
          <p:nvSpPr>
            <p:cNvPr id="648476" name="Line 284"/>
            <p:cNvSpPr>
              <a:spLocks noChangeShapeType="1"/>
            </p:cNvSpPr>
            <p:nvPr/>
          </p:nvSpPr>
          <p:spPr bwMode="auto">
            <a:xfrm>
              <a:off x="1919" y="3702"/>
              <a:ext cx="180" cy="110"/>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8477" name="Freeform 285"/>
            <p:cNvSpPr>
              <a:spLocks/>
            </p:cNvSpPr>
            <p:nvPr/>
          </p:nvSpPr>
          <p:spPr bwMode="auto">
            <a:xfrm>
              <a:off x="1872" y="3676"/>
              <a:ext cx="62" cy="47"/>
            </a:xfrm>
            <a:custGeom>
              <a:avLst/>
              <a:gdLst/>
              <a:ahLst/>
              <a:cxnLst>
                <a:cxn ang="0">
                  <a:pos x="62" y="15"/>
                </a:cxn>
                <a:cxn ang="0">
                  <a:pos x="0" y="0"/>
                </a:cxn>
                <a:cxn ang="0">
                  <a:pos x="42" y="47"/>
                </a:cxn>
                <a:cxn ang="0">
                  <a:pos x="62" y="15"/>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a:latin typeface="+mn-ea"/>
                <a:ea typeface="+mn-ea"/>
              </a:endParaRPr>
            </a:p>
          </p:txBody>
        </p:sp>
      </p:grpSp>
      <p:grpSp>
        <p:nvGrpSpPr>
          <p:cNvPr id="648512" name="Group 286"/>
          <p:cNvGrpSpPr>
            <a:grpSpLocks/>
          </p:cNvGrpSpPr>
          <p:nvPr/>
        </p:nvGrpSpPr>
        <p:grpSpPr bwMode="auto">
          <a:xfrm>
            <a:off x="7597775" y="4576763"/>
            <a:ext cx="560388" cy="374650"/>
            <a:chOff x="3202" y="3033"/>
            <a:chExt cx="309" cy="192"/>
          </a:xfrm>
        </p:grpSpPr>
        <p:sp>
          <p:nvSpPr>
            <p:cNvPr id="648479"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latin typeface="+mn-ea"/>
                <a:ea typeface="+mn-ea"/>
              </a:endParaRPr>
            </a:p>
          </p:txBody>
        </p:sp>
        <p:sp>
          <p:nvSpPr>
            <p:cNvPr id="648480" name="Rectangle 288"/>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ea"/>
                <a:ea typeface="+mn-ea"/>
              </a:endParaRPr>
            </a:p>
          </p:txBody>
        </p:sp>
        <p:sp>
          <p:nvSpPr>
            <p:cNvPr id="648481" name="Rectangle 289"/>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ea"/>
                <a:ea typeface="+mn-ea"/>
              </a:endParaRPr>
            </a:p>
          </p:txBody>
        </p:sp>
        <p:sp>
          <p:nvSpPr>
            <p:cNvPr id="648482"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latin typeface="+mn-ea"/>
                <a:ea typeface="+mn-ea"/>
              </a:endParaRPr>
            </a:p>
          </p:txBody>
        </p:sp>
        <p:grpSp>
          <p:nvGrpSpPr>
            <p:cNvPr id="648513" name="Group 291"/>
            <p:cNvGrpSpPr>
              <a:grpSpLocks/>
            </p:cNvGrpSpPr>
            <p:nvPr/>
          </p:nvGrpSpPr>
          <p:grpSpPr bwMode="auto">
            <a:xfrm>
              <a:off x="3249" y="3046"/>
              <a:ext cx="214" cy="86"/>
              <a:chOff x="3249" y="3046"/>
              <a:chExt cx="214" cy="86"/>
            </a:xfrm>
          </p:grpSpPr>
          <p:grpSp>
            <p:nvGrpSpPr>
              <p:cNvPr id="648514" name="Group 292"/>
              <p:cNvGrpSpPr>
                <a:grpSpLocks/>
              </p:cNvGrpSpPr>
              <p:nvPr/>
            </p:nvGrpSpPr>
            <p:grpSpPr bwMode="auto">
              <a:xfrm>
                <a:off x="3249" y="3046"/>
                <a:ext cx="212" cy="84"/>
                <a:chOff x="3249" y="3046"/>
                <a:chExt cx="212" cy="84"/>
              </a:xfrm>
            </p:grpSpPr>
            <p:sp>
              <p:nvSpPr>
                <p:cNvPr id="648485" name="Freeform 293"/>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486" name="Freeform 294"/>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487" name="Freeform 295"/>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488" name="Freeform 296"/>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489" name="Freeform 297"/>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490" name="Freeform 298"/>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491" name="Freeform 299"/>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8492" name="Freeform 300"/>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ea"/>
                    <a:ea typeface="+mn-ea"/>
                  </a:endParaRPr>
                </a:p>
              </p:txBody>
            </p:sp>
          </p:grpSp>
          <p:grpSp>
            <p:nvGrpSpPr>
              <p:cNvPr id="648515" name="Group 301"/>
              <p:cNvGrpSpPr>
                <a:grpSpLocks/>
              </p:cNvGrpSpPr>
              <p:nvPr/>
            </p:nvGrpSpPr>
            <p:grpSpPr bwMode="auto">
              <a:xfrm>
                <a:off x="3251" y="3048"/>
                <a:ext cx="212" cy="84"/>
                <a:chOff x="3251" y="3048"/>
                <a:chExt cx="212" cy="84"/>
              </a:xfrm>
            </p:grpSpPr>
            <p:sp>
              <p:nvSpPr>
                <p:cNvPr id="648494" name="Freeform 302"/>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495" name="Freeform 303"/>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496" name="Freeform 304"/>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497" name="Freeform 305"/>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498" name="Freeform 306"/>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499" name="Freeform 307"/>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500" name="Freeform 308"/>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8501" name="Freeform 309"/>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ea"/>
                    <a:ea typeface="+mn-ea"/>
                  </a:endParaRPr>
                </a:p>
              </p:txBody>
            </p:sp>
          </p:grpSp>
        </p:grpSp>
        <p:sp>
          <p:nvSpPr>
            <p:cNvPr id="648502" name="Line 310"/>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latin typeface="+mn-ea"/>
                <a:ea typeface="+mn-ea"/>
              </a:endParaRPr>
            </a:p>
          </p:txBody>
        </p:sp>
        <p:sp>
          <p:nvSpPr>
            <p:cNvPr id="648503" name="Line 311"/>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latin typeface="+mn-ea"/>
                <a:ea typeface="+mn-ea"/>
              </a:endParaRPr>
            </a:p>
          </p:txBody>
        </p:sp>
      </p:grpSp>
      <p:sp>
        <p:nvSpPr>
          <p:cNvPr id="648504" name="Rectangle 312"/>
          <p:cNvSpPr>
            <a:spLocks noChangeArrowheads="1"/>
          </p:cNvSpPr>
          <p:nvPr/>
        </p:nvSpPr>
        <p:spPr bwMode="auto">
          <a:xfrm>
            <a:off x="8169276" y="4152902"/>
            <a:ext cx="855663" cy="390525"/>
          </a:xfrm>
          <a:prstGeom prst="rect">
            <a:avLst/>
          </a:prstGeom>
          <a:noFill/>
          <a:ln w="9525">
            <a:noFill/>
            <a:miter lim="800000"/>
            <a:headEnd/>
            <a:tailEnd/>
          </a:ln>
        </p:spPr>
        <p:txBody>
          <a:bodyPr/>
          <a:lstStyle/>
          <a:p>
            <a:endParaRPr lang="zh-CN" altLang="en-US">
              <a:latin typeface="+mn-ea"/>
              <a:ea typeface="+mn-ea"/>
            </a:endParaRPr>
          </a:p>
        </p:txBody>
      </p:sp>
      <p:sp>
        <p:nvSpPr>
          <p:cNvPr id="648505" name="Rectangle 313"/>
          <p:cNvSpPr>
            <a:spLocks noChangeArrowheads="1"/>
          </p:cNvSpPr>
          <p:nvPr/>
        </p:nvSpPr>
        <p:spPr bwMode="auto">
          <a:xfrm>
            <a:off x="8475665" y="4581526"/>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ea"/>
                <a:ea typeface="+mn-ea"/>
              </a:rPr>
              <a:t>因特网</a:t>
            </a:r>
          </a:p>
        </p:txBody>
      </p:sp>
      <p:sp>
        <p:nvSpPr>
          <p:cNvPr id="648506" name="Rectangle 314"/>
          <p:cNvSpPr>
            <a:spLocks noChangeArrowheads="1"/>
          </p:cNvSpPr>
          <p:nvPr/>
        </p:nvSpPr>
        <p:spPr bwMode="auto">
          <a:xfrm>
            <a:off x="5213352" y="4240213"/>
            <a:ext cx="384175" cy="366712"/>
          </a:xfrm>
          <a:prstGeom prst="rect">
            <a:avLst/>
          </a:prstGeom>
          <a:noFill/>
          <a:ln w="9525">
            <a:noFill/>
            <a:miter lim="800000"/>
            <a:headEnd/>
            <a:tailEnd/>
          </a:ln>
        </p:spPr>
        <p:txBody>
          <a:bodyPr/>
          <a:lstStyle/>
          <a:p>
            <a:endParaRPr lang="zh-CN" altLang="en-US">
              <a:latin typeface="+mn-ea"/>
              <a:ea typeface="+mn-ea"/>
            </a:endParaRPr>
          </a:p>
        </p:txBody>
      </p:sp>
      <p:sp>
        <p:nvSpPr>
          <p:cNvPr id="648507" name="Rectangle 315"/>
          <p:cNvSpPr>
            <a:spLocks noChangeArrowheads="1"/>
          </p:cNvSpPr>
          <p:nvPr/>
        </p:nvSpPr>
        <p:spPr bwMode="auto">
          <a:xfrm>
            <a:off x="4391027" y="4948239"/>
            <a:ext cx="417513" cy="365125"/>
          </a:xfrm>
          <a:prstGeom prst="rect">
            <a:avLst/>
          </a:prstGeom>
          <a:noFill/>
          <a:ln w="9525">
            <a:noFill/>
            <a:miter lim="800000"/>
            <a:headEnd/>
            <a:tailEnd/>
          </a:ln>
        </p:spPr>
        <p:txBody>
          <a:bodyPr/>
          <a:lstStyle/>
          <a:p>
            <a:endParaRPr lang="zh-CN" altLang="en-US">
              <a:latin typeface="+mn-ea"/>
              <a:ea typeface="+mn-ea"/>
            </a:endParaRPr>
          </a:p>
        </p:txBody>
      </p:sp>
      <p:sp>
        <p:nvSpPr>
          <p:cNvPr id="648508" name="Rectangle 316"/>
          <p:cNvSpPr>
            <a:spLocks noChangeArrowheads="1"/>
          </p:cNvSpPr>
          <p:nvPr/>
        </p:nvSpPr>
        <p:spPr bwMode="auto">
          <a:xfrm>
            <a:off x="3235325" y="4594227"/>
            <a:ext cx="419100" cy="365125"/>
          </a:xfrm>
          <a:prstGeom prst="rect">
            <a:avLst/>
          </a:prstGeom>
          <a:noFill/>
          <a:ln w="9525">
            <a:noFill/>
            <a:miter lim="800000"/>
            <a:headEnd/>
            <a:tailEnd/>
          </a:ln>
        </p:spPr>
        <p:txBody>
          <a:bodyPr/>
          <a:lstStyle/>
          <a:p>
            <a:endParaRPr lang="zh-CN" altLang="en-US">
              <a:latin typeface="+mn-ea"/>
              <a:ea typeface="+mn-ea"/>
            </a:endParaRPr>
          </a:p>
        </p:txBody>
      </p:sp>
      <p:sp>
        <p:nvSpPr>
          <p:cNvPr id="648510" name="Rectangle 318"/>
          <p:cNvSpPr>
            <a:spLocks noChangeArrowheads="1"/>
          </p:cNvSpPr>
          <p:nvPr/>
        </p:nvSpPr>
        <p:spPr bwMode="auto">
          <a:xfrm>
            <a:off x="5259388" y="4268789"/>
            <a:ext cx="267702" cy="307777"/>
          </a:xfrm>
          <a:prstGeom prst="rect">
            <a:avLst/>
          </a:prstGeom>
          <a:noFill/>
          <a:ln w="9525">
            <a:noFill/>
            <a:miter lim="800000"/>
            <a:headEnd/>
            <a:tailEnd/>
          </a:ln>
        </p:spPr>
        <p:txBody>
          <a:bodyPr wrap="none" lIns="0" tIns="0" rIns="0" bIns="0">
            <a:spAutoFit/>
          </a:bodyPr>
          <a:lstStyle/>
          <a:p>
            <a:r>
              <a:rPr kumimoji="1" lang="en-US" altLang="zh-CN" sz="2000">
                <a:latin typeface="+mn-ea"/>
                <a:ea typeface="+mn-ea"/>
              </a:rPr>
              <a:t>R</a:t>
            </a:r>
            <a:r>
              <a:rPr kumimoji="1" lang="en-US" altLang="zh-CN" sz="2000" baseline="-25000">
                <a:latin typeface="+mn-ea"/>
                <a:ea typeface="+mn-ea"/>
              </a:rPr>
              <a:t>1</a:t>
            </a:r>
          </a:p>
        </p:txBody>
      </p:sp>
      <p:sp>
        <p:nvSpPr>
          <p:cNvPr id="648511" name="Rectangle 319"/>
          <p:cNvSpPr>
            <a:spLocks noChangeArrowheads="1"/>
          </p:cNvSpPr>
          <p:nvPr/>
        </p:nvSpPr>
        <p:spPr bwMode="auto">
          <a:xfrm>
            <a:off x="7423150" y="4294189"/>
            <a:ext cx="267702" cy="307777"/>
          </a:xfrm>
          <a:prstGeom prst="rect">
            <a:avLst/>
          </a:prstGeom>
          <a:noFill/>
          <a:ln w="9525">
            <a:noFill/>
            <a:miter lim="800000"/>
            <a:headEnd/>
            <a:tailEnd/>
          </a:ln>
        </p:spPr>
        <p:txBody>
          <a:bodyPr wrap="none" lIns="0" tIns="0" rIns="0" bIns="0">
            <a:spAutoFit/>
          </a:bodyPr>
          <a:lstStyle/>
          <a:p>
            <a:r>
              <a:rPr kumimoji="1" lang="en-US" altLang="zh-CN" sz="2000">
                <a:latin typeface="+mn-ea"/>
                <a:ea typeface="+mn-ea"/>
              </a:rPr>
              <a:t>R</a:t>
            </a:r>
            <a:r>
              <a:rPr kumimoji="1" lang="en-US" altLang="zh-CN" sz="2000" baseline="-25000">
                <a:latin typeface="+mn-ea"/>
                <a:ea typeface="+mn-ea"/>
              </a:rPr>
              <a:t>2</a:t>
            </a:r>
          </a:p>
        </p:txBody>
      </p:sp>
      <p:sp>
        <p:nvSpPr>
          <p:cNvPr id="648517" name="Freeform 325"/>
          <p:cNvSpPr>
            <a:spLocks/>
          </p:cNvSpPr>
          <p:nvPr/>
        </p:nvSpPr>
        <p:spPr bwMode="auto">
          <a:xfrm>
            <a:off x="4443413" y="3644902"/>
            <a:ext cx="5327650" cy="1871663"/>
          </a:xfrm>
          <a:custGeom>
            <a:avLst/>
            <a:gdLst/>
            <a:ahLst/>
            <a:cxnLst>
              <a:cxn ang="0">
                <a:pos x="0" y="1179"/>
              </a:cxn>
              <a:cxn ang="0">
                <a:pos x="385" y="867"/>
              </a:cxn>
              <a:cxn ang="0">
                <a:pos x="732" y="758"/>
              </a:cxn>
              <a:cxn ang="0">
                <a:pos x="1464" y="749"/>
              </a:cxn>
              <a:cxn ang="0">
                <a:pos x="1893" y="739"/>
              </a:cxn>
              <a:cxn ang="0">
                <a:pos x="2222" y="680"/>
              </a:cxn>
              <a:cxn ang="0">
                <a:pos x="2631" y="499"/>
              </a:cxn>
              <a:cxn ang="0">
                <a:pos x="2993" y="272"/>
              </a:cxn>
              <a:cxn ang="0">
                <a:pos x="3356" y="0"/>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none" w="med" len="med"/>
            <a:tailEnd type="triangle" w="med" len="med"/>
          </a:ln>
          <a:effectLst/>
        </p:spPr>
        <p:txBody>
          <a:bodyPr/>
          <a:lstStyle/>
          <a:p>
            <a:endParaRPr lang="zh-CN" altLang="en-US">
              <a:latin typeface="+mn-ea"/>
              <a:ea typeface="+mn-ea"/>
            </a:endParaRPr>
          </a:p>
        </p:txBody>
      </p:sp>
      <p:pic>
        <p:nvPicPr>
          <p:cNvPr id="324" name="图片 3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0272" y="5287251"/>
            <a:ext cx="478620" cy="792001"/>
          </a:xfrm>
          <a:prstGeom prst="rect">
            <a:avLst/>
          </a:prstGeom>
        </p:spPr>
      </p:pic>
      <p:grpSp>
        <p:nvGrpSpPr>
          <p:cNvPr id="325" name="组合 324"/>
          <p:cNvGrpSpPr/>
          <p:nvPr/>
        </p:nvGrpSpPr>
        <p:grpSpPr>
          <a:xfrm>
            <a:off x="2541648" y="3123885"/>
            <a:ext cx="848567" cy="538977"/>
            <a:chOff x="5173662" y="745331"/>
            <a:chExt cx="1679575" cy="1066800"/>
          </a:xfrm>
        </p:grpSpPr>
        <p:sp>
          <p:nvSpPr>
            <p:cNvPr id="326"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27"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28"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29"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grpSp>
        <p:nvGrpSpPr>
          <p:cNvPr id="330" name="组合 329"/>
          <p:cNvGrpSpPr/>
          <p:nvPr/>
        </p:nvGrpSpPr>
        <p:grpSpPr>
          <a:xfrm>
            <a:off x="2405738" y="4079331"/>
            <a:ext cx="848567" cy="538977"/>
            <a:chOff x="5173662" y="745331"/>
            <a:chExt cx="1679575" cy="1066800"/>
          </a:xfrm>
        </p:grpSpPr>
        <p:sp>
          <p:nvSpPr>
            <p:cNvPr id="33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3"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4"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grpSp>
        <p:nvGrpSpPr>
          <p:cNvPr id="335" name="组合 334"/>
          <p:cNvGrpSpPr/>
          <p:nvPr/>
        </p:nvGrpSpPr>
        <p:grpSpPr>
          <a:xfrm>
            <a:off x="1580154" y="4600650"/>
            <a:ext cx="848567" cy="538977"/>
            <a:chOff x="5173662" y="745331"/>
            <a:chExt cx="1679575" cy="1066800"/>
          </a:xfrm>
        </p:grpSpPr>
        <p:sp>
          <p:nvSpPr>
            <p:cNvPr id="336"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7"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8"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9"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grpSp>
        <p:nvGrpSpPr>
          <p:cNvPr id="340" name="组合 339"/>
          <p:cNvGrpSpPr/>
          <p:nvPr/>
        </p:nvGrpSpPr>
        <p:grpSpPr>
          <a:xfrm>
            <a:off x="2220848" y="5306981"/>
            <a:ext cx="848567" cy="538977"/>
            <a:chOff x="5173662" y="745331"/>
            <a:chExt cx="1679575" cy="1066800"/>
          </a:xfrm>
        </p:grpSpPr>
        <p:sp>
          <p:nvSpPr>
            <p:cNvPr id="341"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42"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43"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44"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pic>
        <p:nvPicPr>
          <p:cNvPr id="345" name="图片 3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0189" y="3083132"/>
            <a:ext cx="478620" cy="792001"/>
          </a:xfrm>
          <a:prstGeom prst="rect">
            <a:avLst/>
          </a:prstGeom>
        </p:spPr>
      </p:pic>
      <p:pic>
        <p:nvPicPr>
          <p:cNvPr id="346" name="图片 3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0068" y="3909299"/>
            <a:ext cx="478620" cy="792001"/>
          </a:xfrm>
          <a:prstGeom prst="rect">
            <a:avLst/>
          </a:prstGeom>
        </p:spPr>
      </p:pic>
      <p:pic>
        <p:nvPicPr>
          <p:cNvPr id="347" name="图片 3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5875" y="4793357"/>
            <a:ext cx="478620" cy="792001"/>
          </a:xfrm>
          <a:prstGeom prst="rect">
            <a:avLst/>
          </a:prstGeom>
        </p:spPr>
      </p:pic>
      <p:pic>
        <p:nvPicPr>
          <p:cNvPr id="348" name="图片 3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96565" y="5640358"/>
            <a:ext cx="478620" cy="792001"/>
          </a:xfrm>
          <a:prstGeom prst="rect">
            <a:avLst/>
          </a:prstGeom>
        </p:spPr>
      </p:pic>
      <p:sp>
        <p:nvSpPr>
          <p:cNvPr id="349" name="Rectangle 323"/>
          <p:cNvSpPr>
            <a:spLocks noChangeArrowheads="1"/>
          </p:cNvSpPr>
          <p:nvPr/>
        </p:nvSpPr>
        <p:spPr bwMode="auto">
          <a:xfrm>
            <a:off x="1488987" y="4141332"/>
            <a:ext cx="769441" cy="307777"/>
          </a:xfrm>
          <a:prstGeom prst="rect">
            <a:avLst/>
          </a:prstGeom>
          <a:noFill/>
          <a:ln w="9525">
            <a:noFill/>
            <a:miter lim="800000"/>
            <a:headEnd/>
            <a:tailEnd/>
          </a:ln>
        </p:spPr>
        <p:txBody>
          <a:bodyPr wrap="none" lIns="0" tIns="0" rIns="0" bIns="0">
            <a:spAutoFit/>
          </a:bodyPr>
          <a:lstStyle/>
          <a:p>
            <a:r>
              <a:rPr kumimoji="1" lang="zh-CN" altLang="en-US" sz="2000" dirty="0">
                <a:latin typeface="+mn-ea"/>
                <a:ea typeface="+mn-ea"/>
              </a:rPr>
              <a:t>浏览器</a:t>
            </a:r>
          </a:p>
        </p:txBody>
      </p:sp>
    </p:spTree>
    <p:extLst>
      <p:ext uri="{BB962C8B-B14F-4D97-AF65-F5344CB8AC3E}">
        <p14:creationId xmlns:p14="http://schemas.microsoft.com/office/powerpoint/2010/main" val="392291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517"/>
                                        </p:tgtEl>
                                        <p:attrNameLst>
                                          <p:attrName>style.visibility</p:attrName>
                                        </p:attrNameLst>
                                      </p:cBhvr>
                                      <p:to>
                                        <p:strVal val="visible"/>
                                      </p:to>
                                    </p:set>
                                    <p:animEffect transition="in" filter="wipe(left)">
                                      <p:cBhvr>
                                        <p:cTn id="7" dur="500"/>
                                        <p:tgtEl>
                                          <p:spTgt spid="64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51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zh-CN" altLang="en-US" dirty="0"/>
              <a:t>使用高速缓存的情况</a:t>
            </a:r>
          </a:p>
        </p:txBody>
      </p:sp>
      <p:sp>
        <p:nvSpPr>
          <p:cNvPr id="32" name="内容占位符 31"/>
          <p:cNvSpPr>
            <a:spLocks noGrp="1"/>
          </p:cNvSpPr>
          <p:nvPr>
            <p:ph idx="1"/>
          </p:nvPr>
        </p:nvSpPr>
        <p:spPr/>
        <p:txBody>
          <a:bodyPr>
            <a:normAutofit/>
          </a:bodyPr>
          <a:lstStyle/>
          <a:p>
            <a:r>
              <a:rPr lang="en-US" altLang="zh-CN" sz="2000" dirty="0">
                <a:solidFill>
                  <a:schemeClr val="tx1"/>
                </a:solidFill>
              </a:rPr>
              <a:t>(4) </a:t>
            </a:r>
            <a:r>
              <a:rPr lang="zh-CN" altLang="en-US" sz="2000" dirty="0">
                <a:solidFill>
                  <a:schemeClr val="tx1"/>
                </a:solidFill>
              </a:rPr>
              <a:t>源点服务器将所请求的对象放在 </a:t>
            </a:r>
            <a:r>
              <a:rPr lang="en-US" altLang="zh-CN" sz="2000" dirty="0">
                <a:solidFill>
                  <a:schemeClr val="tx1"/>
                </a:solidFill>
              </a:rPr>
              <a:t>HTTP </a:t>
            </a:r>
            <a:r>
              <a:rPr lang="zh-CN" altLang="en-US" sz="2000" dirty="0">
                <a:solidFill>
                  <a:schemeClr val="tx1"/>
                </a:solidFill>
              </a:rPr>
              <a:t>响应报文中返回给校园网的高速缓存</a:t>
            </a:r>
            <a:r>
              <a:rPr lang="zh-CN" altLang="en-US" sz="2000" dirty="0" smtClean="0">
                <a:solidFill>
                  <a:schemeClr val="tx1"/>
                </a:solidFill>
              </a:rPr>
              <a:t>。</a:t>
            </a:r>
            <a:endParaRPr lang="zh-CN" altLang="en-US" sz="2000" dirty="0">
              <a:solidFill>
                <a:schemeClr val="tx1"/>
              </a:solidFill>
            </a:endParaRPr>
          </a:p>
        </p:txBody>
      </p:sp>
      <p:sp>
        <p:nvSpPr>
          <p:cNvPr id="322" name="页脚占位符 321"/>
          <p:cNvSpPr>
            <a:spLocks noGrp="1"/>
          </p:cNvSpPr>
          <p:nvPr>
            <p:ph type="ftr" sz="quarter" idx="11"/>
          </p:nvPr>
        </p:nvSpPr>
        <p:spPr/>
        <p:txBody>
          <a:bodyPr/>
          <a:lstStyle/>
          <a:p>
            <a:r>
              <a:rPr lang="zh-CN" altLang="en-US" smtClean="0">
                <a:solidFill>
                  <a:srgbClr val="000000"/>
                </a:solidFill>
              </a:rPr>
              <a:t>课件制作人：谢钧  谢希仁</a:t>
            </a:r>
            <a:endParaRPr lang="zh-CN" altLang="en-US">
              <a:solidFill>
                <a:srgbClr val="000000"/>
              </a:solidFill>
            </a:endParaRPr>
          </a:p>
        </p:txBody>
      </p:sp>
      <p:grpSp>
        <p:nvGrpSpPr>
          <p:cNvPr id="2" name="Group 3"/>
          <p:cNvGrpSpPr>
            <a:grpSpLocks/>
          </p:cNvGrpSpPr>
          <p:nvPr/>
        </p:nvGrpSpPr>
        <p:grpSpPr bwMode="auto">
          <a:xfrm>
            <a:off x="1778000" y="3494088"/>
            <a:ext cx="3454400" cy="2570162"/>
            <a:chOff x="912" y="768"/>
            <a:chExt cx="2400" cy="1584"/>
          </a:xfrm>
        </p:grpSpPr>
        <p:sp>
          <p:nvSpPr>
            <p:cNvPr id="650244"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50245"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50246"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50247"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50248"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50249"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50250"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50251"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50252"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latin typeface="+mn-lt"/>
                <a:ea typeface="+mn-ea"/>
              </a:endParaRPr>
            </a:p>
          </p:txBody>
        </p:sp>
        <p:grpSp>
          <p:nvGrpSpPr>
            <p:cNvPr id="3" name="Group 13"/>
            <p:cNvGrpSpPr>
              <a:grpSpLocks/>
            </p:cNvGrpSpPr>
            <p:nvPr/>
          </p:nvGrpSpPr>
          <p:grpSpPr bwMode="auto">
            <a:xfrm>
              <a:off x="912" y="768"/>
              <a:ext cx="2386" cy="1553"/>
              <a:chOff x="912" y="768"/>
              <a:chExt cx="2386" cy="1553"/>
            </a:xfrm>
          </p:grpSpPr>
          <p:sp>
            <p:nvSpPr>
              <p:cNvPr id="650254"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50255"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50256"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50257"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50258"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50259"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50260"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50261"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50262"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latin typeface="+mn-lt"/>
                  <a:ea typeface="+mn-ea"/>
                </a:endParaRPr>
              </a:p>
            </p:txBody>
          </p:sp>
        </p:grpSp>
      </p:grpSp>
      <p:graphicFrame>
        <p:nvGraphicFramePr>
          <p:cNvPr id="650263" name="Object 23"/>
          <p:cNvGraphicFramePr>
            <a:graphicFrameLocks noChangeAspect="1"/>
          </p:cNvGraphicFramePr>
          <p:nvPr>
            <p:extLst>
              <p:ext uri="{D42A27DB-BD31-4B8C-83A1-F6EECF244321}">
                <p14:modId xmlns:p14="http://schemas.microsoft.com/office/powerpoint/2010/main" val="2050300169"/>
              </p:ext>
            </p:extLst>
          </p:nvPr>
        </p:nvGraphicFramePr>
        <p:xfrm>
          <a:off x="8069263" y="4217988"/>
          <a:ext cx="1770062" cy="1149350"/>
        </p:xfrm>
        <a:graphic>
          <a:graphicData uri="http://schemas.openxmlformats.org/presentationml/2006/ole">
            <mc:AlternateContent xmlns:mc="http://schemas.openxmlformats.org/markup-compatibility/2006">
              <mc:Choice xmlns:v="urn:schemas-microsoft-com:vml" Requires="v">
                <p:oleObj spid="_x0000_s2086962" name="VISIO" r:id="rId4" imgW="1689840" imgH="964440" progId="Visio.Drawing.11">
                  <p:embed/>
                </p:oleObj>
              </mc:Choice>
              <mc:Fallback>
                <p:oleObj name="VISIO" r:id="rId4" imgW="1689840" imgH="9644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9263"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50264" name="Line 24"/>
          <p:cNvSpPr>
            <a:spLocks noChangeShapeType="1"/>
          </p:cNvSpPr>
          <p:nvPr/>
        </p:nvSpPr>
        <p:spPr bwMode="auto">
          <a:xfrm>
            <a:off x="5262565" y="4779963"/>
            <a:ext cx="2524125" cy="0"/>
          </a:xfrm>
          <a:prstGeom prst="line">
            <a:avLst/>
          </a:prstGeom>
          <a:noFill/>
          <a:ln w="38100">
            <a:solidFill>
              <a:srgbClr val="333399"/>
            </a:solidFill>
            <a:round/>
            <a:headEnd/>
            <a:tailEnd/>
          </a:ln>
          <a:effectLst/>
        </p:spPr>
        <p:txBody>
          <a:bodyPr/>
          <a:lstStyle/>
          <a:p>
            <a:endParaRPr lang="zh-CN" altLang="en-US">
              <a:latin typeface="+mn-lt"/>
              <a:ea typeface="+mn-ea"/>
            </a:endParaRPr>
          </a:p>
        </p:txBody>
      </p:sp>
      <p:sp>
        <p:nvSpPr>
          <p:cNvPr id="650265" name="Line 25"/>
          <p:cNvSpPr>
            <a:spLocks noChangeShapeType="1"/>
          </p:cNvSpPr>
          <p:nvPr/>
        </p:nvSpPr>
        <p:spPr bwMode="auto">
          <a:xfrm>
            <a:off x="9164639" y="5289552"/>
            <a:ext cx="649287" cy="54292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50266" name="Line 26"/>
          <p:cNvSpPr>
            <a:spLocks noChangeShapeType="1"/>
          </p:cNvSpPr>
          <p:nvPr/>
        </p:nvSpPr>
        <p:spPr bwMode="auto">
          <a:xfrm>
            <a:off x="9539288" y="5010150"/>
            <a:ext cx="520700" cy="115888"/>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50267" name="Line 27"/>
          <p:cNvSpPr>
            <a:spLocks noChangeShapeType="1"/>
          </p:cNvSpPr>
          <p:nvPr/>
        </p:nvSpPr>
        <p:spPr bwMode="auto">
          <a:xfrm flipV="1">
            <a:off x="9567865" y="4329114"/>
            <a:ext cx="492125" cy="153987"/>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50268" name="Line 28"/>
          <p:cNvSpPr>
            <a:spLocks noChangeShapeType="1"/>
          </p:cNvSpPr>
          <p:nvPr/>
        </p:nvSpPr>
        <p:spPr bwMode="auto">
          <a:xfrm flipV="1">
            <a:off x="9134476" y="3709988"/>
            <a:ext cx="679450" cy="595312"/>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50332" name="Rectangle 92"/>
          <p:cNvSpPr>
            <a:spLocks noChangeArrowheads="1"/>
          </p:cNvSpPr>
          <p:nvPr/>
        </p:nvSpPr>
        <p:spPr bwMode="auto">
          <a:xfrm>
            <a:off x="3636963" y="3444875"/>
            <a:ext cx="30162" cy="2598738"/>
          </a:xfrm>
          <a:prstGeom prst="rect">
            <a:avLst/>
          </a:prstGeom>
          <a:solidFill>
            <a:srgbClr val="000000"/>
          </a:solidFill>
          <a:ln w="28575">
            <a:solidFill>
              <a:srgbClr val="333399"/>
            </a:solidFill>
            <a:miter lim="800000"/>
            <a:headEnd/>
            <a:tailEnd/>
          </a:ln>
        </p:spPr>
        <p:txBody>
          <a:bodyPr/>
          <a:lstStyle/>
          <a:p>
            <a:endParaRPr lang="zh-CN" altLang="en-US">
              <a:latin typeface="+mn-lt"/>
              <a:ea typeface="+mn-ea"/>
            </a:endParaRPr>
          </a:p>
        </p:txBody>
      </p:sp>
      <p:sp>
        <p:nvSpPr>
          <p:cNvPr id="650333" name="Line 93"/>
          <p:cNvSpPr>
            <a:spLocks noChangeShapeType="1"/>
          </p:cNvSpPr>
          <p:nvPr/>
        </p:nvSpPr>
        <p:spPr bwMode="auto">
          <a:xfrm>
            <a:off x="2830515" y="3825877"/>
            <a:ext cx="820737"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50334" name="Line 94"/>
          <p:cNvSpPr>
            <a:spLocks noChangeShapeType="1"/>
          </p:cNvSpPr>
          <p:nvPr/>
        </p:nvSpPr>
        <p:spPr bwMode="auto">
          <a:xfrm>
            <a:off x="3076577" y="4535490"/>
            <a:ext cx="574675" cy="1587"/>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50335" name="Line 95"/>
          <p:cNvSpPr>
            <a:spLocks noChangeShapeType="1"/>
          </p:cNvSpPr>
          <p:nvPr/>
        </p:nvSpPr>
        <p:spPr bwMode="auto">
          <a:xfrm>
            <a:off x="2417765" y="5037140"/>
            <a:ext cx="1233487"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50336" name="Line 96"/>
          <p:cNvSpPr>
            <a:spLocks noChangeShapeType="1"/>
          </p:cNvSpPr>
          <p:nvPr/>
        </p:nvSpPr>
        <p:spPr bwMode="auto">
          <a:xfrm>
            <a:off x="2911477" y="5654677"/>
            <a:ext cx="739775"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50337" name="Line 97"/>
          <p:cNvSpPr>
            <a:spLocks noChangeShapeType="1"/>
          </p:cNvSpPr>
          <p:nvPr/>
        </p:nvSpPr>
        <p:spPr bwMode="auto">
          <a:xfrm>
            <a:off x="3651252" y="5832477"/>
            <a:ext cx="411163"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50338" name="Line 98"/>
          <p:cNvSpPr>
            <a:spLocks noChangeShapeType="1"/>
          </p:cNvSpPr>
          <p:nvPr/>
        </p:nvSpPr>
        <p:spPr bwMode="auto">
          <a:xfrm flipV="1">
            <a:off x="4443415" y="4868863"/>
            <a:ext cx="719137" cy="647700"/>
          </a:xfrm>
          <a:prstGeom prst="line">
            <a:avLst/>
          </a:prstGeom>
          <a:noFill/>
          <a:ln w="28575">
            <a:solidFill>
              <a:srgbClr val="333399"/>
            </a:solidFill>
            <a:round/>
            <a:headEnd/>
            <a:tailEnd/>
          </a:ln>
          <a:effectLst/>
        </p:spPr>
        <p:txBody>
          <a:bodyPr/>
          <a:lstStyle/>
          <a:p>
            <a:endParaRPr lang="zh-CN" altLang="en-US">
              <a:latin typeface="+mn-lt"/>
              <a:ea typeface="+mn-ea"/>
            </a:endParaRPr>
          </a:p>
        </p:txBody>
      </p:sp>
      <p:sp>
        <p:nvSpPr>
          <p:cNvPr id="650339" name="Line 99"/>
          <p:cNvSpPr>
            <a:spLocks noChangeShapeType="1"/>
          </p:cNvSpPr>
          <p:nvPr/>
        </p:nvSpPr>
        <p:spPr bwMode="auto">
          <a:xfrm>
            <a:off x="3651250" y="4772025"/>
            <a:ext cx="1398588" cy="1588"/>
          </a:xfrm>
          <a:prstGeom prst="line">
            <a:avLst/>
          </a:prstGeom>
          <a:noFill/>
          <a:ln w="28575">
            <a:solidFill>
              <a:srgbClr val="333399"/>
            </a:solidFill>
            <a:round/>
            <a:headEnd/>
            <a:tailEnd/>
          </a:ln>
        </p:spPr>
        <p:txBody>
          <a:bodyPr/>
          <a:lstStyle/>
          <a:p>
            <a:endParaRPr lang="zh-CN" altLang="en-US">
              <a:latin typeface="+mn-lt"/>
              <a:ea typeface="+mn-ea"/>
            </a:endParaRPr>
          </a:p>
        </p:txBody>
      </p:sp>
      <p:grpSp>
        <p:nvGrpSpPr>
          <p:cNvPr id="13" name="Group 100"/>
          <p:cNvGrpSpPr>
            <a:grpSpLocks/>
          </p:cNvGrpSpPr>
          <p:nvPr/>
        </p:nvGrpSpPr>
        <p:grpSpPr bwMode="auto">
          <a:xfrm>
            <a:off x="4902200" y="4576763"/>
            <a:ext cx="560388" cy="374650"/>
            <a:chOff x="2154" y="3033"/>
            <a:chExt cx="309" cy="192"/>
          </a:xfrm>
        </p:grpSpPr>
        <p:sp>
          <p:nvSpPr>
            <p:cNvPr id="650341"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latin typeface="+mn-lt"/>
                <a:ea typeface="+mn-ea"/>
              </a:endParaRPr>
            </a:p>
          </p:txBody>
        </p:sp>
        <p:sp>
          <p:nvSpPr>
            <p:cNvPr id="650342" name="Rectangle 102"/>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50343" name="Rectangle 103"/>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50344"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latin typeface="+mn-lt"/>
                <a:ea typeface="+mn-ea"/>
              </a:endParaRPr>
            </a:p>
          </p:txBody>
        </p:sp>
        <p:grpSp>
          <p:nvGrpSpPr>
            <p:cNvPr id="14" name="Group 105"/>
            <p:cNvGrpSpPr>
              <a:grpSpLocks/>
            </p:cNvGrpSpPr>
            <p:nvPr/>
          </p:nvGrpSpPr>
          <p:grpSpPr bwMode="auto">
            <a:xfrm>
              <a:off x="2201" y="3046"/>
              <a:ext cx="214" cy="86"/>
              <a:chOff x="2201" y="3046"/>
              <a:chExt cx="214" cy="86"/>
            </a:xfrm>
          </p:grpSpPr>
          <p:grpSp>
            <p:nvGrpSpPr>
              <p:cNvPr id="15" name="Group 106"/>
              <p:cNvGrpSpPr>
                <a:grpSpLocks/>
              </p:cNvGrpSpPr>
              <p:nvPr/>
            </p:nvGrpSpPr>
            <p:grpSpPr bwMode="auto">
              <a:xfrm>
                <a:off x="2201" y="3046"/>
                <a:ext cx="212" cy="84"/>
                <a:chOff x="2201" y="3046"/>
                <a:chExt cx="212" cy="84"/>
              </a:xfrm>
            </p:grpSpPr>
            <p:sp>
              <p:nvSpPr>
                <p:cNvPr id="650347" name="Freeform 107"/>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348" name="Freeform 108"/>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349" name="Freeform 109"/>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350" name="Freeform 110"/>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351" name="Freeform 111"/>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352" name="Freeform 112"/>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353" name="Freeform 113"/>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354" name="Freeform 114"/>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lt"/>
                    <a:ea typeface="+mn-ea"/>
                  </a:endParaRPr>
                </a:p>
              </p:txBody>
            </p:sp>
          </p:grpSp>
          <p:grpSp>
            <p:nvGrpSpPr>
              <p:cNvPr id="16" name="Group 115"/>
              <p:cNvGrpSpPr>
                <a:grpSpLocks/>
              </p:cNvGrpSpPr>
              <p:nvPr/>
            </p:nvGrpSpPr>
            <p:grpSpPr bwMode="auto">
              <a:xfrm>
                <a:off x="2203" y="3048"/>
                <a:ext cx="212" cy="84"/>
                <a:chOff x="2203" y="3048"/>
                <a:chExt cx="212" cy="84"/>
              </a:xfrm>
            </p:grpSpPr>
            <p:sp>
              <p:nvSpPr>
                <p:cNvPr id="650356" name="Freeform 116"/>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357" name="Freeform 117"/>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358" name="Freeform 118"/>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359" name="Freeform 119"/>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360" name="Freeform 120"/>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361" name="Freeform 121"/>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362" name="Freeform 122"/>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363" name="Freeform 123"/>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lt"/>
                    <a:ea typeface="+mn-ea"/>
                  </a:endParaRPr>
                </a:p>
              </p:txBody>
            </p:sp>
          </p:grpSp>
        </p:grpSp>
        <p:sp>
          <p:nvSpPr>
            <p:cNvPr id="650364" name="Line 124"/>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sp>
          <p:nvSpPr>
            <p:cNvPr id="650365" name="Line 125"/>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grpSp>
      <p:sp>
        <p:nvSpPr>
          <p:cNvPr id="650495" name="Rectangle 255"/>
          <p:cNvSpPr>
            <a:spLocks noChangeArrowheads="1"/>
          </p:cNvSpPr>
          <p:nvPr/>
        </p:nvSpPr>
        <p:spPr bwMode="auto">
          <a:xfrm>
            <a:off x="3897313" y="3798890"/>
            <a:ext cx="857250" cy="619125"/>
          </a:xfrm>
          <a:prstGeom prst="rect">
            <a:avLst/>
          </a:prstGeom>
          <a:noFill/>
          <a:ln w="9525">
            <a:noFill/>
            <a:miter lim="800000"/>
            <a:headEnd/>
            <a:tailEnd/>
          </a:ln>
        </p:spPr>
        <p:txBody>
          <a:bodyPr/>
          <a:lstStyle/>
          <a:p>
            <a:endParaRPr lang="zh-CN" altLang="en-US">
              <a:latin typeface="+mn-lt"/>
              <a:ea typeface="+mn-ea"/>
            </a:endParaRPr>
          </a:p>
        </p:txBody>
      </p:sp>
      <p:sp>
        <p:nvSpPr>
          <p:cNvPr id="650496" name="Rectangle 256"/>
          <p:cNvSpPr>
            <a:spLocks noChangeArrowheads="1"/>
          </p:cNvSpPr>
          <p:nvPr/>
        </p:nvSpPr>
        <p:spPr bwMode="auto">
          <a:xfrm>
            <a:off x="3997327" y="3938589"/>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校园网</a:t>
            </a:r>
          </a:p>
        </p:txBody>
      </p:sp>
      <p:sp>
        <p:nvSpPr>
          <p:cNvPr id="650497" name="Rectangle 257"/>
          <p:cNvSpPr>
            <a:spLocks noChangeArrowheads="1"/>
          </p:cNvSpPr>
          <p:nvPr/>
        </p:nvSpPr>
        <p:spPr bwMode="auto">
          <a:xfrm>
            <a:off x="4719640" y="5832477"/>
            <a:ext cx="1074737" cy="620713"/>
          </a:xfrm>
          <a:prstGeom prst="rect">
            <a:avLst/>
          </a:prstGeom>
          <a:noFill/>
          <a:ln w="9525">
            <a:noFill/>
            <a:miter lim="800000"/>
            <a:headEnd/>
            <a:tailEnd/>
          </a:ln>
        </p:spPr>
        <p:txBody>
          <a:bodyPr/>
          <a:lstStyle/>
          <a:p>
            <a:endParaRPr lang="zh-CN" altLang="en-US">
              <a:latin typeface="+mn-lt"/>
              <a:ea typeface="+mn-ea"/>
            </a:endParaRPr>
          </a:p>
        </p:txBody>
      </p:sp>
      <p:sp>
        <p:nvSpPr>
          <p:cNvPr id="650498" name="Rectangle 258"/>
          <p:cNvSpPr>
            <a:spLocks noChangeArrowheads="1"/>
          </p:cNvSpPr>
          <p:nvPr/>
        </p:nvSpPr>
        <p:spPr bwMode="auto">
          <a:xfrm>
            <a:off x="5044679" y="5949952"/>
            <a:ext cx="2051844" cy="615553"/>
          </a:xfrm>
          <a:prstGeom prst="rect">
            <a:avLst/>
          </a:prstGeom>
          <a:noFill/>
          <a:ln w="9525">
            <a:noFill/>
            <a:miter lim="800000"/>
            <a:headEnd/>
            <a:tailEnd/>
          </a:ln>
        </p:spPr>
        <p:txBody>
          <a:bodyPr wrap="none" lIns="0" tIns="0" rIns="0" bIns="0">
            <a:spAutoFit/>
          </a:bodyPr>
          <a:lstStyle/>
          <a:p>
            <a:pPr algn="ctr"/>
            <a:r>
              <a:rPr kumimoji="1" lang="zh-CN" altLang="en-US" sz="2000">
                <a:latin typeface="+mn-lt"/>
                <a:ea typeface="+mn-ea"/>
              </a:rPr>
              <a:t>校园网的高速缓存</a:t>
            </a:r>
          </a:p>
          <a:p>
            <a:pPr algn="ctr"/>
            <a:r>
              <a:rPr kumimoji="1" lang="zh-CN" altLang="en-US" sz="2000">
                <a:latin typeface="+mn-lt"/>
                <a:ea typeface="+mn-ea"/>
              </a:rPr>
              <a:t>（代理服务器）</a:t>
            </a:r>
          </a:p>
        </p:txBody>
      </p:sp>
      <p:sp>
        <p:nvSpPr>
          <p:cNvPr id="650520" name="Rectangle 280"/>
          <p:cNvSpPr>
            <a:spLocks noChangeArrowheads="1"/>
          </p:cNvSpPr>
          <p:nvPr/>
        </p:nvSpPr>
        <p:spPr bwMode="auto">
          <a:xfrm>
            <a:off x="8308976" y="3373439"/>
            <a:ext cx="1282402"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源点服务器</a:t>
            </a:r>
          </a:p>
        </p:txBody>
      </p:sp>
      <p:sp>
        <p:nvSpPr>
          <p:cNvPr id="650521" name="Rectangle 281"/>
          <p:cNvSpPr>
            <a:spLocks noChangeArrowheads="1"/>
          </p:cNvSpPr>
          <p:nvPr/>
        </p:nvSpPr>
        <p:spPr bwMode="auto">
          <a:xfrm>
            <a:off x="5705476" y="4381502"/>
            <a:ext cx="817563" cy="390525"/>
          </a:xfrm>
          <a:prstGeom prst="rect">
            <a:avLst/>
          </a:prstGeom>
          <a:noFill/>
          <a:ln w="9525">
            <a:noFill/>
            <a:miter lim="800000"/>
            <a:headEnd/>
            <a:tailEnd/>
          </a:ln>
        </p:spPr>
        <p:txBody>
          <a:bodyPr/>
          <a:lstStyle/>
          <a:p>
            <a:endParaRPr lang="zh-CN" altLang="en-US">
              <a:latin typeface="+mn-lt"/>
              <a:ea typeface="+mn-ea"/>
            </a:endParaRPr>
          </a:p>
        </p:txBody>
      </p:sp>
      <p:sp>
        <p:nvSpPr>
          <p:cNvPr id="650522" name="Rectangle 282"/>
          <p:cNvSpPr>
            <a:spLocks noChangeArrowheads="1"/>
          </p:cNvSpPr>
          <p:nvPr/>
        </p:nvSpPr>
        <p:spPr bwMode="auto">
          <a:xfrm>
            <a:off x="6243640" y="4448176"/>
            <a:ext cx="767839"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2 Mb/s</a:t>
            </a:r>
          </a:p>
        </p:txBody>
      </p:sp>
      <p:grpSp>
        <p:nvGrpSpPr>
          <p:cNvPr id="333" name="Group 286"/>
          <p:cNvGrpSpPr>
            <a:grpSpLocks/>
          </p:cNvGrpSpPr>
          <p:nvPr/>
        </p:nvGrpSpPr>
        <p:grpSpPr bwMode="auto">
          <a:xfrm>
            <a:off x="7597775" y="4576763"/>
            <a:ext cx="560388" cy="374650"/>
            <a:chOff x="3202" y="3033"/>
            <a:chExt cx="309" cy="192"/>
          </a:xfrm>
        </p:grpSpPr>
        <p:sp>
          <p:nvSpPr>
            <p:cNvPr id="650527"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latin typeface="+mn-lt"/>
                <a:ea typeface="+mn-ea"/>
              </a:endParaRPr>
            </a:p>
          </p:txBody>
        </p:sp>
        <p:sp>
          <p:nvSpPr>
            <p:cNvPr id="650528" name="Rectangle 288"/>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50529" name="Rectangle 289"/>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50530"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latin typeface="+mn-lt"/>
                <a:ea typeface="+mn-ea"/>
              </a:endParaRPr>
            </a:p>
          </p:txBody>
        </p:sp>
        <p:grpSp>
          <p:nvGrpSpPr>
            <p:cNvPr id="334" name="Group 291"/>
            <p:cNvGrpSpPr>
              <a:grpSpLocks/>
            </p:cNvGrpSpPr>
            <p:nvPr/>
          </p:nvGrpSpPr>
          <p:grpSpPr bwMode="auto">
            <a:xfrm>
              <a:off x="3249" y="3046"/>
              <a:ext cx="214" cy="86"/>
              <a:chOff x="3249" y="3046"/>
              <a:chExt cx="214" cy="86"/>
            </a:xfrm>
          </p:grpSpPr>
          <p:grpSp>
            <p:nvGrpSpPr>
              <p:cNvPr id="335" name="Group 292"/>
              <p:cNvGrpSpPr>
                <a:grpSpLocks/>
              </p:cNvGrpSpPr>
              <p:nvPr/>
            </p:nvGrpSpPr>
            <p:grpSpPr bwMode="auto">
              <a:xfrm>
                <a:off x="3249" y="3046"/>
                <a:ext cx="212" cy="84"/>
                <a:chOff x="3249" y="3046"/>
                <a:chExt cx="212" cy="84"/>
              </a:xfrm>
            </p:grpSpPr>
            <p:sp>
              <p:nvSpPr>
                <p:cNvPr id="650533" name="Freeform 293"/>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534" name="Freeform 294"/>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535" name="Freeform 295"/>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536" name="Freeform 296"/>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537" name="Freeform 297"/>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538" name="Freeform 298"/>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539" name="Freeform 299"/>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50540" name="Freeform 300"/>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lt"/>
                    <a:ea typeface="+mn-ea"/>
                  </a:endParaRPr>
                </a:p>
              </p:txBody>
            </p:sp>
          </p:grpSp>
          <p:grpSp>
            <p:nvGrpSpPr>
              <p:cNvPr id="336" name="Group 301"/>
              <p:cNvGrpSpPr>
                <a:grpSpLocks/>
              </p:cNvGrpSpPr>
              <p:nvPr/>
            </p:nvGrpSpPr>
            <p:grpSpPr bwMode="auto">
              <a:xfrm>
                <a:off x="3251" y="3048"/>
                <a:ext cx="212" cy="84"/>
                <a:chOff x="3251" y="3048"/>
                <a:chExt cx="212" cy="84"/>
              </a:xfrm>
            </p:grpSpPr>
            <p:sp>
              <p:nvSpPr>
                <p:cNvPr id="650542" name="Freeform 302"/>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543" name="Freeform 303"/>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544" name="Freeform 304"/>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545" name="Freeform 305"/>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546" name="Freeform 306"/>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547" name="Freeform 307"/>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548" name="Freeform 308"/>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50549" name="Freeform 309"/>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lt"/>
                    <a:ea typeface="+mn-ea"/>
                  </a:endParaRPr>
                </a:p>
              </p:txBody>
            </p:sp>
          </p:grpSp>
        </p:grpSp>
        <p:sp>
          <p:nvSpPr>
            <p:cNvPr id="650550" name="Line 310"/>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sp>
          <p:nvSpPr>
            <p:cNvPr id="650551" name="Line 311"/>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grpSp>
      <p:sp>
        <p:nvSpPr>
          <p:cNvPr id="650552" name="Rectangle 312"/>
          <p:cNvSpPr>
            <a:spLocks noChangeArrowheads="1"/>
          </p:cNvSpPr>
          <p:nvPr/>
        </p:nvSpPr>
        <p:spPr bwMode="auto">
          <a:xfrm>
            <a:off x="8169276" y="4152902"/>
            <a:ext cx="855663" cy="390525"/>
          </a:xfrm>
          <a:prstGeom prst="rect">
            <a:avLst/>
          </a:prstGeom>
          <a:noFill/>
          <a:ln w="9525">
            <a:noFill/>
            <a:miter lim="800000"/>
            <a:headEnd/>
            <a:tailEnd/>
          </a:ln>
        </p:spPr>
        <p:txBody>
          <a:bodyPr/>
          <a:lstStyle/>
          <a:p>
            <a:endParaRPr lang="zh-CN" altLang="en-US">
              <a:latin typeface="+mn-lt"/>
              <a:ea typeface="+mn-ea"/>
            </a:endParaRPr>
          </a:p>
        </p:txBody>
      </p:sp>
      <p:sp>
        <p:nvSpPr>
          <p:cNvPr id="650553" name="Rectangle 313"/>
          <p:cNvSpPr>
            <a:spLocks noChangeArrowheads="1"/>
          </p:cNvSpPr>
          <p:nvPr/>
        </p:nvSpPr>
        <p:spPr bwMode="auto">
          <a:xfrm>
            <a:off x="8475665" y="4581526"/>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因特网</a:t>
            </a:r>
          </a:p>
        </p:txBody>
      </p:sp>
      <p:sp>
        <p:nvSpPr>
          <p:cNvPr id="650554" name="Rectangle 314"/>
          <p:cNvSpPr>
            <a:spLocks noChangeArrowheads="1"/>
          </p:cNvSpPr>
          <p:nvPr/>
        </p:nvSpPr>
        <p:spPr bwMode="auto">
          <a:xfrm>
            <a:off x="5213352" y="4240213"/>
            <a:ext cx="384175" cy="366712"/>
          </a:xfrm>
          <a:prstGeom prst="rect">
            <a:avLst/>
          </a:prstGeom>
          <a:noFill/>
          <a:ln w="9525">
            <a:noFill/>
            <a:miter lim="800000"/>
            <a:headEnd/>
            <a:tailEnd/>
          </a:ln>
        </p:spPr>
        <p:txBody>
          <a:bodyPr/>
          <a:lstStyle/>
          <a:p>
            <a:endParaRPr lang="zh-CN" altLang="en-US">
              <a:latin typeface="+mn-lt"/>
              <a:ea typeface="+mn-ea"/>
            </a:endParaRPr>
          </a:p>
        </p:txBody>
      </p:sp>
      <p:sp>
        <p:nvSpPr>
          <p:cNvPr id="650555" name="Rectangle 315"/>
          <p:cNvSpPr>
            <a:spLocks noChangeArrowheads="1"/>
          </p:cNvSpPr>
          <p:nvPr/>
        </p:nvSpPr>
        <p:spPr bwMode="auto">
          <a:xfrm>
            <a:off x="4391027" y="4948239"/>
            <a:ext cx="417513" cy="365125"/>
          </a:xfrm>
          <a:prstGeom prst="rect">
            <a:avLst/>
          </a:prstGeom>
          <a:noFill/>
          <a:ln w="9525">
            <a:noFill/>
            <a:miter lim="800000"/>
            <a:headEnd/>
            <a:tailEnd/>
          </a:ln>
        </p:spPr>
        <p:txBody>
          <a:bodyPr/>
          <a:lstStyle/>
          <a:p>
            <a:endParaRPr lang="zh-CN" altLang="en-US">
              <a:latin typeface="+mn-lt"/>
              <a:ea typeface="+mn-ea"/>
            </a:endParaRPr>
          </a:p>
        </p:txBody>
      </p:sp>
      <p:sp>
        <p:nvSpPr>
          <p:cNvPr id="650556" name="Rectangle 316"/>
          <p:cNvSpPr>
            <a:spLocks noChangeArrowheads="1"/>
          </p:cNvSpPr>
          <p:nvPr/>
        </p:nvSpPr>
        <p:spPr bwMode="auto">
          <a:xfrm>
            <a:off x="3235325" y="4594227"/>
            <a:ext cx="419100" cy="365125"/>
          </a:xfrm>
          <a:prstGeom prst="rect">
            <a:avLst/>
          </a:prstGeom>
          <a:noFill/>
          <a:ln w="9525">
            <a:noFill/>
            <a:miter lim="800000"/>
            <a:headEnd/>
            <a:tailEnd/>
          </a:ln>
        </p:spPr>
        <p:txBody>
          <a:bodyPr/>
          <a:lstStyle/>
          <a:p>
            <a:endParaRPr lang="zh-CN" altLang="en-US">
              <a:latin typeface="+mn-lt"/>
              <a:ea typeface="+mn-ea"/>
            </a:endParaRPr>
          </a:p>
        </p:txBody>
      </p:sp>
      <p:sp>
        <p:nvSpPr>
          <p:cNvPr id="650558" name="Rectangle 318"/>
          <p:cNvSpPr>
            <a:spLocks noChangeArrowheads="1"/>
          </p:cNvSpPr>
          <p:nvPr/>
        </p:nvSpPr>
        <p:spPr bwMode="auto">
          <a:xfrm>
            <a:off x="5259388" y="4268789"/>
            <a:ext cx="280526"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R</a:t>
            </a:r>
            <a:r>
              <a:rPr kumimoji="1" lang="en-US" altLang="zh-CN" sz="2000" baseline="-25000">
                <a:latin typeface="+mn-lt"/>
                <a:ea typeface="+mn-ea"/>
              </a:rPr>
              <a:t>1</a:t>
            </a:r>
          </a:p>
        </p:txBody>
      </p:sp>
      <p:sp>
        <p:nvSpPr>
          <p:cNvPr id="650559" name="Rectangle 319"/>
          <p:cNvSpPr>
            <a:spLocks noChangeArrowheads="1"/>
          </p:cNvSpPr>
          <p:nvPr/>
        </p:nvSpPr>
        <p:spPr bwMode="auto">
          <a:xfrm>
            <a:off x="7423150" y="4294189"/>
            <a:ext cx="280526"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R</a:t>
            </a:r>
            <a:r>
              <a:rPr kumimoji="1" lang="en-US" altLang="zh-CN" sz="2000" baseline="-25000">
                <a:latin typeface="+mn-lt"/>
                <a:ea typeface="+mn-ea"/>
              </a:rPr>
              <a:t>2</a:t>
            </a:r>
          </a:p>
        </p:txBody>
      </p:sp>
      <p:pic>
        <p:nvPicPr>
          <p:cNvPr id="337" name="图片 3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0272" y="5287251"/>
            <a:ext cx="478620" cy="792001"/>
          </a:xfrm>
          <a:prstGeom prst="rect">
            <a:avLst/>
          </a:prstGeom>
        </p:spPr>
      </p:pic>
      <p:grpSp>
        <p:nvGrpSpPr>
          <p:cNvPr id="338" name="组合 337"/>
          <p:cNvGrpSpPr/>
          <p:nvPr/>
        </p:nvGrpSpPr>
        <p:grpSpPr>
          <a:xfrm>
            <a:off x="2541648" y="3123885"/>
            <a:ext cx="848567" cy="538977"/>
            <a:chOff x="5173662" y="745331"/>
            <a:chExt cx="1679575" cy="1066800"/>
          </a:xfrm>
        </p:grpSpPr>
        <p:sp>
          <p:nvSpPr>
            <p:cNvPr id="33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43" name="组合 342"/>
          <p:cNvGrpSpPr/>
          <p:nvPr/>
        </p:nvGrpSpPr>
        <p:grpSpPr>
          <a:xfrm>
            <a:off x="2405738" y="4079331"/>
            <a:ext cx="848567" cy="538977"/>
            <a:chOff x="5173662" y="745331"/>
            <a:chExt cx="1679575" cy="1066800"/>
          </a:xfrm>
        </p:grpSpPr>
        <p:sp>
          <p:nvSpPr>
            <p:cNvPr id="34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48" name="组合 347"/>
          <p:cNvGrpSpPr/>
          <p:nvPr/>
        </p:nvGrpSpPr>
        <p:grpSpPr>
          <a:xfrm>
            <a:off x="1580154" y="4600650"/>
            <a:ext cx="848567" cy="538977"/>
            <a:chOff x="5173662" y="745331"/>
            <a:chExt cx="1679575" cy="1066800"/>
          </a:xfrm>
        </p:grpSpPr>
        <p:sp>
          <p:nvSpPr>
            <p:cNvPr id="34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5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5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5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53" name="组合 352"/>
          <p:cNvGrpSpPr/>
          <p:nvPr/>
        </p:nvGrpSpPr>
        <p:grpSpPr>
          <a:xfrm>
            <a:off x="2220848" y="5306981"/>
            <a:ext cx="848567" cy="538977"/>
            <a:chOff x="5173662" y="745331"/>
            <a:chExt cx="1679575" cy="1066800"/>
          </a:xfrm>
        </p:grpSpPr>
        <p:sp>
          <p:nvSpPr>
            <p:cNvPr id="35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5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5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5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pic>
        <p:nvPicPr>
          <p:cNvPr id="358" name="图片 35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0189" y="3083132"/>
            <a:ext cx="478620" cy="792001"/>
          </a:xfrm>
          <a:prstGeom prst="rect">
            <a:avLst/>
          </a:prstGeom>
        </p:spPr>
      </p:pic>
      <p:pic>
        <p:nvPicPr>
          <p:cNvPr id="359" name="图片 3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0068" y="3909299"/>
            <a:ext cx="478620" cy="792001"/>
          </a:xfrm>
          <a:prstGeom prst="rect">
            <a:avLst/>
          </a:prstGeom>
        </p:spPr>
      </p:pic>
      <p:pic>
        <p:nvPicPr>
          <p:cNvPr id="360" name="图片 3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5875" y="4793357"/>
            <a:ext cx="478620" cy="792001"/>
          </a:xfrm>
          <a:prstGeom prst="rect">
            <a:avLst/>
          </a:prstGeom>
        </p:spPr>
      </p:pic>
      <p:pic>
        <p:nvPicPr>
          <p:cNvPr id="361" name="图片 3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96565" y="5640358"/>
            <a:ext cx="478620" cy="792001"/>
          </a:xfrm>
          <a:prstGeom prst="rect">
            <a:avLst/>
          </a:prstGeom>
        </p:spPr>
      </p:pic>
      <p:sp>
        <p:nvSpPr>
          <p:cNvPr id="362" name="Rectangle 323"/>
          <p:cNvSpPr>
            <a:spLocks noChangeArrowheads="1"/>
          </p:cNvSpPr>
          <p:nvPr/>
        </p:nvSpPr>
        <p:spPr bwMode="auto">
          <a:xfrm>
            <a:off x="1488987" y="4141332"/>
            <a:ext cx="769441" cy="307777"/>
          </a:xfrm>
          <a:prstGeom prst="rect">
            <a:avLst/>
          </a:prstGeom>
          <a:noFill/>
          <a:ln w="9525">
            <a:noFill/>
            <a:miter lim="800000"/>
            <a:headEnd/>
            <a:tailEnd/>
          </a:ln>
        </p:spPr>
        <p:txBody>
          <a:bodyPr wrap="none" lIns="0" tIns="0" rIns="0" bIns="0">
            <a:spAutoFit/>
          </a:bodyPr>
          <a:lstStyle/>
          <a:p>
            <a:r>
              <a:rPr kumimoji="1" lang="zh-CN" altLang="en-US" sz="2000" dirty="0">
                <a:latin typeface="+mn-lt"/>
                <a:ea typeface="+mn-ea"/>
              </a:rPr>
              <a:t>浏览器</a:t>
            </a:r>
          </a:p>
        </p:txBody>
      </p:sp>
      <p:grpSp>
        <p:nvGrpSpPr>
          <p:cNvPr id="332" name="Group 283"/>
          <p:cNvGrpSpPr>
            <a:grpSpLocks/>
          </p:cNvGrpSpPr>
          <p:nvPr/>
        </p:nvGrpSpPr>
        <p:grpSpPr bwMode="auto">
          <a:xfrm>
            <a:off x="4391025" y="5832475"/>
            <a:ext cx="522288" cy="260350"/>
            <a:chOff x="1872" y="3676"/>
            <a:chExt cx="227" cy="136"/>
          </a:xfrm>
        </p:grpSpPr>
        <p:sp>
          <p:nvSpPr>
            <p:cNvPr id="650524" name="Line 284"/>
            <p:cNvSpPr>
              <a:spLocks noChangeShapeType="1"/>
            </p:cNvSpPr>
            <p:nvPr/>
          </p:nvSpPr>
          <p:spPr bwMode="auto">
            <a:xfrm>
              <a:off x="1919" y="3702"/>
              <a:ext cx="180" cy="110"/>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50525" name="Freeform 285"/>
            <p:cNvSpPr>
              <a:spLocks/>
            </p:cNvSpPr>
            <p:nvPr/>
          </p:nvSpPr>
          <p:spPr bwMode="auto">
            <a:xfrm>
              <a:off x="1872" y="3676"/>
              <a:ext cx="62" cy="47"/>
            </a:xfrm>
            <a:custGeom>
              <a:avLst/>
              <a:gdLst/>
              <a:ahLst/>
              <a:cxnLst>
                <a:cxn ang="0">
                  <a:pos x="62" y="15"/>
                </a:cxn>
                <a:cxn ang="0">
                  <a:pos x="0" y="0"/>
                </a:cxn>
                <a:cxn ang="0">
                  <a:pos x="42" y="47"/>
                </a:cxn>
                <a:cxn ang="0">
                  <a:pos x="62" y="15"/>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a:latin typeface="+mn-lt"/>
                <a:ea typeface="+mn-ea"/>
              </a:endParaRPr>
            </a:p>
          </p:txBody>
        </p:sp>
      </p:grpSp>
      <p:sp>
        <p:nvSpPr>
          <p:cNvPr id="650561" name="Freeform 321"/>
          <p:cNvSpPr>
            <a:spLocks/>
          </p:cNvSpPr>
          <p:nvPr/>
        </p:nvSpPr>
        <p:spPr bwMode="auto">
          <a:xfrm>
            <a:off x="4443413" y="3644902"/>
            <a:ext cx="5327650" cy="1871663"/>
          </a:xfrm>
          <a:custGeom>
            <a:avLst/>
            <a:gdLst/>
            <a:ahLst/>
            <a:cxnLst>
              <a:cxn ang="0">
                <a:pos x="0" y="1179"/>
              </a:cxn>
              <a:cxn ang="0">
                <a:pos x="385" y="867"/>
              </a:cxn>
              <a:cxn ang="0">
                <a:pos x="732" y="758"/>
              </a:cxn>
              <a:cxn ang="0">
                <a:pos x="1464" y="749"/>
              </a:cxn>
              <a:cxn ang="0">
                <a:pos x="1893" y="739"/>
              </a:cxn>
              <a:cxn ang="0">
                <a:pos x="2222" y="680"/>
              </a:cxn>
              <a:cxn ang="0">
                <a:pos x="2631" y="499"/>
              </a:cxn>
              <a:cxn ang="0">
                <a:pos x="2993" y="272"/>
              </a:cxn>
              <a:cxn ang="0">
                <a:pos x="3356" y="0"/>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chemeClr val="hlink"/>
            </a:solidFill>
            <a:round/>
            <a:headEnd type="triangle" w="med" len="med"/>
            <a:tailEnd type="none" w="med" len="med"/>
          </a:ln>
          <a:effectLst/>
        </p:spPr>
        <p:txBody>
          <a:bodyPr/>
          <a:lstStyle/>
          <a:p>
            <a:endParaRPr lang="zh-CN" altLang="en-US">
              <a:latin typeface="+mn-lt"/>
              <a:ea typeface="+mn-ea"/>
            </a:endParaRPr>
          </a:p>
        </p:txBody>
      </p:sp>
    </p:spTree>
    <p:extLst>
      <p:ext uri="{BB962C8B-B14F-4D97-AF65-F5344CB8AC3E}">
        <p14:creationId xmlns:p14="http://schemas.microsoft.com/office/powerpoint/2010/main" val="142814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50561"/>
                                        </p:tgtEl>
                                        <p:attrNameLst>
                                          <p:attrName>style.visibility</p:attrName>
                                        </p:attrNameLst>
                                      </p:cBhvr>
                                      <p:to>
                                        <p:strVal val="visible"/>
                                      </p:to>
                                    </p:set>
                                    <p:animEffect transition="in" filter="wipe(right)">
                                      <p:cBhvr>
                                        <p:cTn id="7" dur="500"/>
                                        <p:tgtEl>
                                          <p:spTgt spid="650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56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zh-CN" altLang="en-US" dirty="0"/>
              <a:t>使用高速缓存的情况</a:t>
            </a:r>
          </a:p>
        </p:txBody>
      </p:sp>
      <p:sp>
        <p:nvSpPr>
          <p:cNvPr id="32" name="内容占位符 31"/>
          <p:cNvSpPr>
            <a:spLocks noGrp="1"/>
          </p:cNvSpPr>
          <p:nvPr>
            <p:ph idx="1"/>
          </p:nvPr>
        </p:nvSpPr>
        <p:spPr/>
        <p:txBody>
          <a:bodyPr>
            <a:normAutofit/>
          </a:bodyPr>
          <a:lstStyle/>
          <a:p>
            <a:r>
              <a:rPr lang="en-US" altLang="zh-CN" sz="2000" dirty="0">
                <a:solidFill>
                  <a:schemeClr val="tx1"/>
                </a:solidFill>
              </a:rPr>
              <a:t>(5) </a:t>
            </a:r>
            <a:r>
              <a:rPr lang="zh-CN" altLang="en-US" sz="2000" dirty="0">
                <a:solidFill>
                  <a:schemeClr val="tx1"/>
                </a:solidFill>
              </a:rPr>
              <a:t>高速缓存收到此对象后，先复制在其本地存储器中（为今后使用），然后再将该对象放在 </a:t>
            </a:r>
            <a:r>
              <a:rPr lang="en-US" altLang="zh-CN" sz="2000" dirty="0">
                <a:solidFill>
                  <a:schemeClr val="tx1"/>
                </a:solidFill>
              </a:rPr>
              <a:t>HTTP </a:t>
            </a:r>
            <a:r>
              <a:rPr lang="zh-CN" altLang="en-US" sz="2000" dirty="0">
                <a:solidFill>
                  <a:schemeClr val="tx1"/>
                </a:solidFill>
              </a:rPr>
              <a:t>响应报文中，通过已建立的 </a:t>
            </a:r>
            <a:r>
              <a:rPr lang="en-US" altLang="zh-CN" sz="2000" dirty="0">
                <a:solidFill>
                  <a:schemeClr val="tx1"/>
                </a:solidFill>
              </a:rPr>
              <a:t>TCP </a:t>
            </a:r>
            <a:r>
              <a:rPr lang="zh-CN" altLang="en-US" sz="2000" dirty="0">
                <a:solidFill>
                  <a:schemeClr val="tx1"/>
                </a:solidFill>
              </a:rPr>
              <a:t>连接，返回给请求该对象的浏览器</a:t>
            </a:r>
            <a:r>
              <a:rPr lang="zh-CN" altLang="en-US" sz="2000" dirty="0" smtClean="0">
                <a:solidFill>
                  <a:schemeClr val="tx1"/>
                </a:solidFill>
              </a:rPr>
              <a:t>。</a:t>
            </a:r>
            <a:endParaRPr lang="zh-CN" altLang="en-US" sz="2000" dirty="0">
              <a:solidFill>
                <a:schemeClr val="tx1"/>
              </a:solidFill>
            </a:endParaRPr>
          </a:p>
        </p:txBody>
      </p:sp>
      <p:sp>
        <p:nvSpPr>
          <p:cNvPr id="325" name="页脚占位符 324"/>
          <p:cNvSpPr>
            <a:spLocks noGrp="1"/>
          </p:cNvSpPr>
          <p:nvPr>
            <p:ph type="ftr" sz="quarter" idx="11"/>
          </p:nvPr>
        </p:nvSpPr>
        <p:spPr/>
        <p:txBody>
          <a:bodyPr/>
          <a:lstStyle/>
          <a:p>
            <a:r>
              <a:rPr lang="zh-CN" altLang="en-US" smtClean="0">
                <a:solidFill>
                  <a:srgbClr val="000000"/>
                </a:solidFill>
              </a:rPr>
              <a:t>课件制作人：谢钧  谢希仁</a:t>
            </a:r>
            <a:endParaRPr lang="zh-CN" altLang="en-US">
              <a:solidFill>
                <a:srgbClr val="000000"/>
              </a:solidFill>
            </a:endParaRPr>
          </a:p>
        </p:txBody>
      </p:sp>
      <p:grpSp>
        <p:nvGrpSpPr>
          <p:cNvPr id="2" name="Group 3"/>
          <p:cNvGrpSpPr>
            <a:grpSpLocks/>
          </p:cNvGrpSpPr>
          <p:nvPr/>
        </p:nvGrpSpPr>
        <p:grpSpPr bwMode="auto">
          <a:xfrm>
            <a:off x="1778000" y="3494088"/>
            <a:ext cx="3454400" cy="2570162"/>
            <a:chOff x="912" y="768"/>
            <a:chExt cx="2400" cy="1584"/>
          </a:xfrm>
        </p:grpSpPr>
        <p:sp>
          <p:nvSpPr>
            <p:cNvPr id="647172"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7173"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7174"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7175"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7176"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7177"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7178"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7179"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latin typeface="+mn-ea"/>
                <a:ea typeface="+mn-ea"/>
              </a:endParaRPr>
            </a:p>
          </p:txBody>
        </p:sp>
        <p:sp>
          <p:nvSpPr>
            <p:cNvPr id="647180"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latin typeface="+mn-ea"/>
                <a:ea typeface="+mn-ea"/>
              </a:endParaRPr>
            </a:p>
          </p:txBody>
        </p:sp>
        <p:grpSp>
          <p:nvGrpSpPr>
            <p:cNvPr id="3" name="Group 13"/>
            <p:cNvGrpSpPr>
              <a:grpSpLocks/>
            </p:cNvGrpSpPr>
            <p:nvPr/>
          </p:nvGrpSpPr>
          <p:grpSpPr bwMode="auto">
            <a:xfrm>
              <a:off x="912" y="768"/>
              <a:ext cx="2386" cy="1553"/>
              <a:chOff x="912" y="768"/>
              <a:chExt cx="2386" cy="1553"/>
            </a:xfrm>
          </p:grpSpPr>
          <p:sp>
            <p:nvSpPr>
              <p:cNvPr id="647182"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7183"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7184"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7185"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7186"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7187"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7188"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7189"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latin typeface="+mn-ea"/>
                  <a:ea typeface="+mn-ea"/>
                </a:endParaRPr>
              </a:p>
            </p:txBody>
          </p:sp>
          <p:sp>
            <p:nvSpPr>
              <p:cNvPr id="647190"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latin typeface="+mn-ea"/>
                  <a:ea typeface="+mn-ea"/>
                </a:endParaRPr>
              </a:p>
            </p:txBody>
          </p:sp>
        </p:grpSp>
      </p:grpSp>
      <p:graphicFrame>
        <p:nvGraphicFramePr>
          <p:cNvPr id="647191" name="Object 23"/>
          <p:cNvGraphicFramePr>
            <a:graphicFrameLocks noChangeAspect="1"/>
          </p:cNvGraphicFramePr>
          <p:nvPr>
            <p:extLst>
              <p:ext uri="{D42A27DB-BD31-4B8C-83A1-F6EECF244321}">
                <p14:modId xmlns:p14="http://schemas.microsoft.com/office/powerpoint/2010/main" val="1647759980"/>
              </p:ext>
            </p:extLst>
          </p:nvPr>
        </p:nvGraphicFramePr>
        <p:xfrm>
          <a:off x="8069263" y="4217988"/>
          <a:ext cx="1770062" cy="1149350"/>
        </p:xfrm>
        <a:graphic>
          <a:graphicData uri="http://schemas.openxmlformats.org/presentationml/2006/ole">
            <mc:AlternateContent xmlns:mc="http://schemas.openxmlformats.org/markup-compatibility/2006">
              <mc:Choice xmlns:v="urn:schemas-microsoft-com:vml" Requires="v">
                <p:oleObj spid="_x0000_s2087985" name="VISIO" r:id="rId4" imgW="1689840" imgH="964440" progId="Visio.Drawing.11">
                  <p:embed/>
                </p:oleObj>
              </mc:Choice>
              <mc:Fallback>
                <p:oleObj name="VISIO" r:id="rId4" imgW="1689840" imgH="9644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9263"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47192" name="Line 24"/>
          <p:cNvSpPr>
            <a:spLocks noChangeShapeType="1"/>
          </p:cNvSpPr>
          <p:nvPr/>
        </p:nvSpPr>
        <p:spPr bwMode="auto">
          <a:xfrm>
            <a:off x="5262565" y="4779963"/>
            <a:ext cx="2524125" cy="0"/>
          </a:xfrm>
          <a:prstGeom prst="line">
            <a:avLst/>
          </a:prstGeom>
          <a:noFill/>
          <a:ln w="38100">
            <a:solidFill>
              <a:srgbClr val="333399"/>
            </a:solidFill>
            <a:round/>
            <a:headEnd/>
            <a:tailEnd/>
          </a:ln>
          <a:effectLst/>
        </p:spPr>
        <p:txBody>
          <a:bodyPr/>
          <a:lstStyle/>
          <a:p>
            <a:endParaRPr lang="zh-CN" altLang="en-US">
              <a:latin typeface="+mn-ea"/>
              <a:ea typeface="+mn-ea"/>
            </a:endParaRPr>
          </a:p>
        </p:txBody>
      </p:sp>
      <p:sp>
        <p:nvSpPr>
          <p:cNvPr id="647193" name="Line 25"/>
          <p:cNvSpPr>
            <a:spLocks noChangeShapeType="1"/>
          </p:cNvSpPr>
          <p:nvPr/>
        </p:nvSpPr>
        <p:spPr bwMode="auto">
          <a:xfrm>
            <a:off x="9164639" y="5289552"/>
            <a:ext cx="649287" cy="542925"/>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7194" name="Line 26"/>
          <p:cNvSpPr>
            <a:spLocks noChangeShapeType="1"/>
          </p:cNvSpPr>
          <p:nvPr/>
        </p:nvSpPr>
        <p:spPr bwMode="auto">
          <a:xfrm>
            <a:off x="9539288" y="5010150"/>
            <a:ext cx="520700" cy="115888"/>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7195" name="Line 27"/>
          <p:cNvSpPr>
            <a:spLocks noChangeShapeType="1"/>
          </p:cNvSpPr>
          <p:nvPr/>
        </p:nvSpPr>
        <p:spPr bwMode="auto">
          <a:xfrm flipV="1">
            <a:off x="9567865" y="4329114"/>
            <a:ext cx="492125" cy="153987"/>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7196" name="Line 28"/>
          <p:cNvSpPr>
            <a:spLocks noChangeShapeType="1"/>
          </p:cNvSpPr>
          <p:nvPr/>
        </p:nvSpPr>
        <p:spPr bwMode="auto">
          <a:xfrm flipV="1">
            <a:off x="9134476" y="3709988"/>
            <a:ext cx="679450" cy="595312"/>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7260" name="Rectangle 92"/>
          <p:cNvSpPr>
            <a:spLocks noChangeArrowheads="1"/>
          </p:cNvSpPr>
          <p:nvPr/>
        </p:nvSpPr>
        <p:spPr bwMode="auto">
          <a:xfrm>
            <a:off x="3636963" y="3444875"/>
            <a:ext cx="30162" cy="2598738"/>
          </a:xfrm>
          <a:prstGeom prst="rect">
            <a:avLst/>
          </a:prstGeom>
          <a:solidFill>
            <a:srgbClr val="000000"/>
          </a:solidFill>
          <a:ln w="28575">
            <a:solidFill>
              <a:srgbClr val="333399"/>
            </a:solidFill>
            <a:miter lim="800000"/>
            <a:headEnd/>
            <a:tailEnd/>
          </a:ln>
        </p:spPr>
        <p:txBody>
          <a:bodyPr/>
          <a:lstStyle/>
          <a:p>
            <a:endParaRPr lang="zh-CN" altLang="en-US">
              <a:latin typeface="+mn-ea"/>
              <a:ea typeface="+mn-ea"/>
            </a:endParaRPr>
          </a:p>
        </p:txBody>
      </p:sp>
      <p:sp>
        <p:nvSpPr>
          <p:cNvPr id="647261" name="Line 93"/>
          <p:cNvSpPr>
            <a:spLocks noChangeShapeType="1"/>
          </p:cNvSpPr>
          <p:nvPr/>
        </p:nvSpPr>
        <p:spPr bwMode="auto">
          <a:xfrm>
            <a:off x="2830515" y="3825877"/>
            <a:ext cx="820737" cy="3175"/>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7262" name="Line 94"/>
          <p:cNvSpPr>
            <a:spLocks noChangeShapeType="1"/>
          </p:cNvSpPr>
          <p:nvPr/>
        </p:nvSpPr>
        <p:spPr bwMode="auto">
          <a:xfrm>
            <a:off x="3076577" y="4535490"/>
            <a:ext cx="574675" cy="1587"/>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7263" name="Line 95"/>
          <p:cNvSpPr>
            <a:spLocks noChangeShapeType="1"/>
          </p:cNvSpPr>
          <p:nvPr/>
        </p:nvSpPr>
        <p:spPr bwMode="auto">
          <a:xfrm>
            <a:off x="2417765" y="5037140"/>
            <a:ext cx="1233487" cy="3175"/>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7264" name="Line 96"/>
          <p:cNvSpPr>
            <a:spLocks noChangeShapeType="1"/>
          </p:cNvSpPr>
          <p:nvPr/>
        </p:nvSpPr>
        <p:spPr bwMode="auto">
          <a:xfrm>
            <a:off x="2911477" y="5654677"/>
            <a:ext cx="739775" cy="3175"/>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7265" name="Line 97"/>
          <p:cNvSpPr>
            <a:spLocks noChangeShapeType="1"/>
          </p:cNvSpPr>
          <p:nvPr/>
        </p:nvSpPr>
        <p:spPr bwMode="auto">
          <a:xfrm>
            <a:off x="3651252" y="5832477"/>
            <a:ext cx="411163" cy="3175"/>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7266" name="Line 98"/>
          <p:cNvSpPr>
            <a:spLocks noChangeShapeType="1"/>
          </p:cNvSpPr>
          <p:nvPr/>
        </p:nvSpPr>
        <p:spPr bwMode="auto">
          <a:xfrm flipV="1">
            <a:off x="4443415" y="4868863"/>
            <a:ext cx="719137" cy="647700"/>
          </a:xfrm>
          <a:prstGeom prst="line">
            <a:avLst/>
          </a:prstGeom>
          <a:noFill/>
          <a:ln w="28575">
            <a:solidFill>
              <a:srgbClr val="333399"/>
            </a:solidFill>
            <a:round/>
            <a:headEnd/>
            <a:tailEnd/>
          </a:ln>
          <a:effectLst/>
        </p:spPr>
        <p:txBody>
          <a:bodyPr/>
          <a:lstStyle/>
          <a:p>
            <a:endParaRPr lang="zh-CN" altLang="en-US">
              <a:latin typeface="+mn-ea"/>
              <a:ea typeface="+mn-ea"/>
            </a:endParaRPr>
          </a:p>
        </p:txBody>
      </p:sp>
      <p:sp>
        <p:nvSpPr>
          <p:cNvPr id="647267" name="Line 99"/>
          <p:cNvSpPr>
            <a:spLocks noChangeShapeType="1"/>
          </p:cNvSpPr>
          <p:nvPr/>
        </p:nvSpPr>
        <p:spPr bwMode="auto">
          <a:xfrm>
            <a:off x="3651250" y="4772025"/>
            <a:ext cx="1398588" cy="1588"/>
          </a:xfrm>
          <a:prstGeom prst="line">
            <a:avLst/>
          </a:prstGeom>
          <a:noFill/>
          <a:ln w="28575">
            <a:solidFill>
              <a:srgbClr val="333399"/>
            </a:solidFill>
            <a:round/>
            <a:headEnd/>
            <a:tailEnd/>
          </a:ln>
        </p:spPr>
        <p:txBody>
          <a:bodyPr/>
          <a:lstStyle/>
          <a:p>
            <a:endParaRPr lang="zh-CN" altLang="en-US">
              <a:latin typeface="+mn-ea"/>
              <a:ea typeface="+mn-ea"/>
            </a:endParaRPr>
          </a:p>
        </p:txBody>
      </p:sp>
      <p:grpSp>
        <p:nvGrpSpPr>
          <p:cNvPr id="13" name="Group 100"/>
          <p:cNvGrpSpPr>
            <a:grpSpLocks/>
          </p:cNvGrpSpPr>
          <p:nvPr/>
        </p:nvGrpSpPr>
        <p:grpSpPr bwMode="auto">
          <a:xfrm>
            <a:off x="4902200" y="4576763"/>
            <a:ext cx="560388" cy="374650"/>
            <a:chOff x="2154" y="3033"/>
            <a:chExt cx="309" cy="192"/>
          </a:xfrm>
        </p:grpSpPr>
        <p:sp>
          <p:nvSpPr>
            <p:cNvPr id="647269"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latin typeface="+mn-ea"/>
                <a:ea typeface="+mn-ea"/>
              </a:endParaRPr>
            </a:p>
          </p:txBody>
        </p:sp>
        <p:sp>
          <p:nvSpPr>
            <p:cNvPr id="647270" name="Rectangle 102"/>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ea"/>
                <a:ea typeface="+mn-ea"/>
              </a:endParaRPr>
            </a:p>
          </p:txBody>
        </p:sp>
        <p:sp>
          <p:nvSpPr>
            <p:cNvPr id="647271" name="Rectangle 103"/>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ea"/>
                <a:ea typeface="+mn-ea"/>
              </a:endParaRPr>
            </a:p>
          </p:txBody>
        </p:sp>
        <p:sp>
          <p:nvSpPr>
            <p:cNvPr id="647272"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latin typeface="+mn-ea"/>
                <a:ea typeface="+mn-ea"/>
              </a:endParaRPr>
            </a:p>
          </p:txBody>
        </p:sp>
        <p:grpSp>
          <p:nvGrpSpPr>
            <p:cNvPr id="14" name="Group 105"/>
            <p:cNvGrpSpPr>
              <a:grpSpLocks/>
            </p:cNvGrpSpPr>
            <p:nvPr/>
          </p:nvGrpSpPr>
          <p:grpSpPr bwMode="auto">
            <a:xfrm>
              <a:off x="2201" y="3046"/>
              <a:ext cx="214" cy="86"/>
              <a:chOff x="2201" y="3046"/>
              <a:chExt cx="214" cy="86"/>
            </a:xfrm>
          </p:grpSpPr>
          <p:grpSp>
            <p:nvGrpSpPr>
              <p:cNvPr id="15" name="Group 106"/>
              <p:cNvGrpSpPr>
                <a:grpSpLocks/>
              </p:cNvGrpSpPr>
              <p:nvPr/>
            </p:nvGrpSpPr>
            <p:grpSpPr bwMode="auto">
              <a:xfrm>
                <a:off x="2201" y="3046"/>
                <a:ext cx="212" cy="84"/>
                <a:chOff x="2201" y="3046"/>
                <a:chExt cx="212" cy="84"/>
              </a:xfrm>
            </p:grpSpPr>
            <p:sp>
              <p:nvSpPr>
                <p:cNvPr id="647275" name="Freeform 107"/>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276" name="Freeform 108"/>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277" name="Freeform 109"/>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278" name="Freeform 110"/>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279" name="Freeform 111"/>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280" name="Freeform 112"/>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281" name="Freeform 113"/>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282" name="Freeform 114"/>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ea"/>
                    <a:ea typeface="+mn-ea"/>
                  </a:endParaRPr>
                </a:p>
              </p:txBody>
            </p:sp>
          </p:grpSp>
          <p:grpSp>
            <p:nvGrpSpPr>
              <p:cNvPr id="16" name="Group 115"/>
              <p:cNvGrpSpPr>
                <a:grpSpLocks/>
              </p:cNvGrpSpPr>
              <p:nvPr/>
            </p:nvGrpSpPr>
            <p:grpSpPr bwMode="auto">
              <a:xfrm>
                <a:off x="2203" y="3048"/>
                <a:ext cx="212" cy="84"/>
                <a:chOff x="2203" y="3048"/>
                <a:chExt cx="212" cy="84"/>
              </a:xfrm>
            </p:grpSpPr>
            <p:sp>
              <p:nvSpPr>
                <p:cNvPr id="647284" name="Freeform 116"/>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285" name="Freeform 117"/>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286" name="Freeform 118"/>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287" name="Freeform 119"/>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288" name="Freeform 120"/>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289" name="Freeform 121"/>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290" name="Freeform 122"/>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291" name="Freeform 123"/>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ea"/>
                    <a:ea typeface="+mn-ea"/>
                  </a:endParaRPr>
                </a:p>
              </p:txBody>
            </p:sp>
          </p:grpSp>
        </p:grpSp>
        <p:sp>
          <p:nvSpPr>
            <p:cNvPr id="647292" name="Line 124"/>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latin typeface="+mn-ea"/>
                <a:ea typeface="+mn-ea"/>
              </a:endParaRPr>
            </a:p>
          </p:txBody>
        </p:sp>
        <p:sp>
          <p:nvSpPr>
            <p:cNvPr id="647293" name="Line 125"/>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latin typeface="+mn-ea"/>
                <a:ea typeface="+mn-ea"/>
              </a:endParaRPr>
            </a:p>
          </p:txBody>
        </p:sp>
      </p:grpSp>
      <p:sp>
        <p:nvSpPr>
          <p:cNvPr id="647423" name="Rectangle 255"/>
          <p:cNvSpPr>
            <a:spLocks noChangeArrowheads="1"/>
          </p:cNvSpPr>
          <p:nvPr/>
        </p:nvSpPr>
        <p:spPr bwMode="auto">
          <a:xfrm>
            <a:off x="3897313" y="3798890"/>
            <a:ext cx="857250" cy="619125"/>
          </a:xfrm>
          <a:prstGeom prst="rect">
            <a:avLst/>
          </a:prstGeom>
          <a:noFill/>
          <a:ln w="9525">
            <a:noFill/>
            <a:miter lim="800000"/>
            <a:headEnd/>
            <a:tailEnd/>
          </a:ln>
        </p:spPr>
        <p:txBody>
          <a:bodyPr/>
          <a:lstStyle/>
          <a:p>
            <a:endParaRPr lang="zh-CN" altLang="en-US">
              <a:latin typeface="+mn-ea"/>
              <a:ea typeface="+mn-ea"/>
            </a:endParaRPr>
          </a:p>
        </p:txBody>
      </p:sp>
      <p:sp>
        <p:nvSpPr>
          <p:cNvPr id="647424" name="Rectangle 256"/>
          <p:cNvSpPr>
            <a:spLocks noChangeArrowheads="1"/>
          </p:cNvSpPr>
          <p:nvPr/>
        </p:nvSpPr>
        <p:spPr bwMode="auto">
          <a:xfrm>
            <a:off x="3997327" y="3938589"/>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ea"/>
                <a:ea typeface="+mn-ea"/>
              </a:rPr>
              <a:t>校园网</a:t>
            </a:r>
          </a:p>
        </p:txBody>
      </p:sp>
      <p:sp>
        <p:nvSpPr>
          <p:cNvPr id="647425" name="Rectangle 257"/>
          <p:cNvSpPr>
            <a:spLocks noChangeArrowheads="1"/>
          </p:cNvSpPr>
          <p:nvPr/>
        </p:nvSpPr>
        <p:spPr bwMode="auto">
          <a:xfrm>
            <a:off x="4719640" y="5832477"/>
            <a:ext cx="1074737" cy="620713"/>
          </a:xfrm>
          <a:prstGeom prst="rect">
            <a:avLst/>
          </a:prstGeom>
          <a:noFill/>
          <a:ln w="9525">
            <a:noFill/>
            <a:miter lim="800000"/>
            <a:headEnd/>
            <a:tailEnd/>
          </a:ln>
        </p:spPr>
        <p:txBody>
          <a:bodyPr/>
          <a:lstStyle/>
          <a:p>
            <a:endParaRPr lang="zh-CN" altLang="en-US">
              <a:latin typeface="+mn-ea"/>
              <a:ea typeface="+mn-ea"/>
            </a:endParaRPr>
          </a:p>
        </p:txBody>
      </p:sp>
      <p:sp>
        <p:nvSpPr>
          <p:cNvPr id="647426" name="Rectangle 258"/>
          <p:cNvSpPr>
            <a:spLocks noChangeArrowheads="1"/>
          </p:cNvSpPr>
          <p:nvPr/>
        </p:nvSpPr>
        <p:spPr bwMode="auto">
          <a:xfrm>
            <a:off x="5044679" y="5949952"/>
            <a:ext cx="2051844" cy="615553"/>
          </a:xfrm>
          <a:prstGeom prst="rect">
            <a:avLst/>
          </a:prstGeom>
          <a:noFill/>
          <a:ln w="9525">
            <a:noFill/>
            <a:miter lim="800000"/>
            <a:headEnd/>
            <a:tailEnd/>
          </a:ln>
        </p:spPr>
        <p:txBody>
          <a:bodyPr wrap="none" lIns="0" tIns="0" rIns="0" bIns="0">
            <a:spAutoFit/>
          </a:bodyPr>
          <a:lstStyle/>
          <a:p>
            <a:pPr algn="ctr"/>
            <a:r>
              <a:rPr kumimoji="1" lang="zh-CN" altLang="en-US" sz="2000">
                <a:latin typeface="+mn-ea"/>
                <a:ea typeface="+mn-ea"/>
              </a:rPr>
              <a:t>校园网的高速缓存</a:t>
            </a:r>
          </a:p>
          <a:p>
            <a:pPr algn="ctr"/>
            <a:r>
              <a:rPr kumimoji="1" lang="zh-CN" altLang="en-US" sz="2000">
                <a:latin typeface="+mn-ea"/>
                <a:ea typeface="+mn-ea"/>
              </a:rPr>
              <a:t>（代理服务器）</a:t>
            </a:r>
          </a:p>
        </p:txBody>
      </p:sp>
      <p:sp>
        <p:nvSpPr>
          <p:cNvPr id="647448" name="Rectangle 280"/>
          <p:cNvSpPr>
            <a:spLocks noChangeArrowheads="1"/>
          </p:cNvSpPr>
          <p:nvPr/>
        </p:nvSpPr>
        <p:spPr bwMode="auto">
          <a:xfrm>
            <a:off x="8308976" y="3373439"/>
            <a:ext cx="1282402" cy="307777"/>
          </a:xfrm>
          <a:prstGeom prst="rect">
            <a:avLst/>
          </a:prstGeom>
          <a:noFill/>
          <a:ln w="9525">
            <a:noFill/>
            <a:miter lim="800000"/>
            <a:headEnd/>
            <a:tailEnd/>
          </a:ln>
        </p:spPr>
        <p:txBody>
          <a:bodyPr wrap="none" lIns="0" tIns="0" rIns="0" bIns="0">
            <a:spAutoFit/>
          </a:bodyPr>
          <a:lstStyle/>
          <a:p>
            <a:r>
              <a:rPr kumimoji="1" lang="zh-CN" altLang="en-US" sz="2000">
                <a:latin typeface="+mn-ea"/>
                <a:ea typeface="+mn-ea"/>
              </a:rPr>
              <a:t>源点服务器</a:t>
            </a:r>
          </a:p>
        </p:txBody>
      </p:sp>
      <p:sp>
        <p:nvSpPr>
          <p:cNvPr id="647449" name="Rectangle 281"/>
          <p:cNvSpPr>
            <a:spLocks noChangeArrowheads="1"/>
          </p:cNvSpPr>
          <p:nvPr/>
        </p:nvSpPr>
        <p:spPr bwMode="auto">
          <a:xfrm>
            <a:off x="5705476" y="4381502"/>
            <a:ext cx="817563" cy="390525"/>
          </a:xfrm>
          <a:prstGeom prst="rect">
            <a:avLst/>
          </a:prstGeom>
          <a:noFill/>
          <a:ln w="9525">
            <a:noFill/>
            <a:miter lim="800000"/>
            <a:headEnd/>
            <a:tailEnd/>
          </a:ln>
        </p:spPr>
        <p:txBody>
          <a:bodyPr/>
          <a:lstStyle/>
          <a:p>
            <a:endParaRPr lang="zh-CN" altLang="en-US">
              <a:latin typeface="+mn-ea"/>
              <a:ea typeface="+mn-ea"/>
            </a:endParaRPr>
          </a:p>
        </p:txBody>
      </p:sp>
      <p:sp>
        <p:nvSpPr>
          <p:cNvPr id="647450" name="Rectangle 282"/>
          <p:cNvSpPr>
            <a:spLocks noChangeArrowheads="1"/>
          </p:cNvSpPr>
          <p:nvPr/>
        </p:nvSpPr>
        <p:spPr bwMode="auto">
          <a:xfrm>
            <a:off x="6170615" y="4448176"/>
            <a:ext cx="867225" cy="307777"/>
          </a:xfrm>
          <a:prstGeom prst="rect">
            <a:avLst/>
          </a:prstGeom>
          <a:noFill/>
          <a:ln w="9525">
            <a:noFill/>
            <a:miter lim="800000"/>
            <a:headEnd/>
            <a:tailEnd/>
          </a:ln>
        </p:spPr>
        <p:txBody>
          <a:bodyPr wrap="none" lIns="0" tIns="0" rIns="0" bIns="0">
            <a:spAutoFit/>
          </a:bodyPr>
          <a:lstStyle/>
          <a:p>
            <a:r>
              <a:rPr kumimoji="1" lang="en-US" altLang="zh-CN" sz="2000">
                <a:latin typeface="+mn-ea"/>
                <a:ea typeface="+mn-ea"/>
              </a:rPr>
              <a:t>2 Mb/s</a:t>
            </a:r>
          </a:p>
        </p:txBody>
      </p:sp>
      <p:grpSp>
        <p:nvGrpSpPr>
          <p:cNvPr id="647250" name="Group 286"/>
          <p:cNvGrpSpPr>
            <a:grpSpLocks/>
          </p:cNvGrpSpPr>
          <p:nvPr/>
        </p:nvGrpSpPr>
        <p:grpSpPr bwMode="auto">
          <a:xfrm>
            <a:off x="7597775" y="4576763"/>
            <a:ext cx="560388" cy="374650"/>
            <a:chOff x="3202" y="3033"/>
            <a:chExt cx="309" cy="192"/>
          </a:xfrm>
        </p:grpSpPr>
        <p:sp>
          <p:nvSpPr>
            <p:cNvPr id="647455"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latin typeface="+mn-ea"/>
                <a:ea typeface="+mn-ea"/>
              </a:endParaRPr>
            </a:p>
          </p:txBody>
        </p:sp>
        <p:sp>
          <p:nvSpPr>
            <p:cNvPr id="647456" name="Rectangle 288"/>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ea"/>
                <a:ea typeface="+mn-ea"/>
              </a:endParaRPr>
            </a:p>
          </p:txBody>
        </p:sp>
        <p:sp>
          <p:nvSpPr>
            <p:cNvPr id="647457" name="Rectangle 289"/>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ea"/>
                <a:ea typeface="+mn-ea"/>
              </a:endParaRPr>
            </a:p>
          </p:txBody>
        </p:sp>
        <p:sp>
          <p:nvSpPr>
            <p:cNvPr id="647458"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latin typeface="+mn-ea"/>
                <a:ea typeface="+mn-ea"/>
              </a:endParaRPr>
            </a:p>
          </p:txBody>
        </p:sp>
        <p:grpSp>
          <p:nvGrpSpPr>
            <p:cNvPr id="647268" name="Group 291"/>
            <p:cNvGrpSpPr>
              <a:grpSpLocks/>
            </p:cNvGrpSpPr>
            <p:nvPr/>
          </p:nvGrpSpPr>
          <p:grpSpPr bwMode="auto">
            <a:xfrm>
              <a:off x="3249" y="3046"/>
              <a:ext cx="214" cy="86"/>
              <a:chOff x="3249" y="3046"/>
              <a:chExt cx="214" cy="86"/>
            </a:xfrm>
          </p:grpSpPr>
          <p:grpSp>
            <p:nvGrpSpPr>
              <p:cNvPr id="647273" name="Group 292"/>
              <p:cNvGrpSpPr>
                <a:grpSpLocks/>
              </p:cNvGrpSpPr>
              <p:nvPr/>
            </p:nvGrpSpPr>
            <p:grpSpPr bwMode="auto">
              <a:xfrm>
                <a:off x="3249" y="3046"/>
                <a:ext cx="212" cy="84"/>
                <a:chOff x="3249" y="3046"/>
                <a:chExt cx="212" cy="84"/>
              </a:xfrm>
            </p:grpSpPr>
            <p:sp>
              <p:nvSpPr>
                <p:cNvPr id="647461" name="Freeform 293"/>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462" name="Freeform 294"/>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463" name="Freeform 295"/>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464" name="Freeform 296"/>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465" name="Freeform 297"/>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466" name="Freeform 298"/>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467" name="Freeform 299"/>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ea"/>
                    <a:ea typeface="+mn-ea"/>
                  </a:endParaRPr>
                </a:p>
              </p:txBody>
            </p:sp>
            <p:sp>
              <p:nvSpPr>
                <p:cNvPr id="647468" name="Freeform 300"/>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ea"/>
                    <a:ea typeface="+mn-ea"/>
                  </a:endParaRPr>
                </a:p>
              </p:txBody>
            </p:sp>
          </p:grpSp>
          <p:grpSp>
            <p:nvGrpSpPr>
              <p:cNvPr id="647274" name="Group 301"/>
              <p:cNvGrpSpPr>
                <a:grpSpLocks/>
              </p:cNvGrpSpPr>
              <p:nvPr/>
            </p:nvGrpSpPr>
            <p:grpSpPr bwMode="auto">
              <a:xfrm>
                <a:off x="3251" y="3048"/>
                <a:ext cx="212" cy="84"/>
                <a:chOff x="3251" y="3048"/>
                <a:chExt cx="212" cy="84"/>
              </a:xfrm>
            </p:grpSpPr>
            <p:sp>
              <p:nvSpPr>
                <p:cNvPr id="647470" name="Freeform 302"/>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471" name="Freeform 303"/>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472" name="Freeform 304"/>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473" name="Freeform 305"/>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474" name="Freeform 306"/>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475" name="Freeform 307"/>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476" name="Freeform 308"/>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ea"/>
                    <a:ea typeface="+mn-ea"/>
                  </a:endParaRPr>
                </a:p>
              </p:txBody>
            </p:sp>
            <p:sp>
              <p:nvSpPr>
                <p:cNvPr id="647477" name="Freeform 309"/>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ea"/>
                    <a:ea typeface="+mn-ea"/>
                  </a:endParaRPr>
                </a:p>
              </p:txBody>
            </p:sp>
          </p:grpSp>
        </p:grpSp>
        <p:sp>
          <p:nvSpPr>
            <p:cNvPr id="647478" name="Line 310"/>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latin typeface="+mn-ea"/>
                <a:ea typeface="+mn-ea"/>
              </a:endParaRPr>
            </a:p>
          </p:txBody>
        </p:sp>
        <p:sp>
          <p:nvSpPr>
            <p:cNvPr id="647479" name="Line 311"/>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latin typeface="+mn-ea"/>
                <a:ea typeface="+mn-ea"/>
              </a:endParaRPr>
            </a:p>
          </p:txBody>
        </p:sp>
      </p:grpSp>
      <p:sp>
        <p:nvSpPr>
          <p:cNvPr id="647480" name="Rectangle 312"/>
          <p:cNvSpPr>
            <a:spLocks noChangeArrowheads="1"/>
          </p:cNvSpPr>
          <p:nvPr/>
        </p:nvSpPr>
        <p:spPr bwMode="auto">
          <a:xfrm>
            <a:off x="8169276" y="4152902"/>
            <a:ext cx="855663" cy="390525"/>
          </a:xfrm>
          <a:prstGeom prst="rect">
            <a:avLst/>
          </a:prstGeom>
          <a:noFill/>
          <a:ln w="9525">
            <a:noFill/>
            <a:miter lim="800000"/>
            <a:headEnd/>
            <a:tailEnd/>
          </a:ln>
        </p:spPr>
        <p:txBody>
          <a:bodyPr/>
          <a:lstStyle/>
          <a:p>
            <a:endParaRPr lang="zh-CN" altLang="en-US">
              <a:latin typeface="+mn-ea"/>
              <a:ea typeface="+mn-ea"/>
            </a:endParaRPr>
          </a:p>
        </p:txBody>
      </p:sp>
      <p:sp>
        <p:nvSpPr>
          <p:cNvPr id="647481" name="Rectangle 313"/>
          <p:cNvSpPr>
            <a:spLocks noChangeArrowheads="1"/>
          </p:cNvSpPr>
          <p:nvPr/>
        </p:nvSpPr>
        <p:spPr bwMode="auto">
          <a:xfrm>
            <a:off x="8505827" y="4637089"/>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ea"/>
                <a:ea typeface="+mn-ea"/>
              </a:rPr>
              <a:t>因特网</a:t>
            </a:r>
          </a:p>
        </p:txBody>
      </p:sp>
      <p:sp>
        <p:nvSpPr>
          <p:cNvPr id="647482" name="Rectangle 314"/>
          <p:cNvSpPr>
            <a:spLocks noChangeArrowheads="1"/>
          </p:cNvSpPr>
          <p:nvPr/>
        </p:nvSpPr>
        <p:spPr bwMode="auto">
          <a:xfrm>
            <a:off x="5213352" y="4240213"/>
            <a:ext cx="384175" cy="366712"/>
          </a:xfrm>
          <a:prstGeom prst="rect">
            <a:avLst/>
          </a:prstGeom>
          <a:noFill/>
          <a:ln w="9525">
            <a:noFill/>
            <a:miter lim="800000"/>
            <a:headEnd/>
            <a:tailEnd/>
          </a:ln>
        </p:spPr>
        <p:txBody>
          <a:bodyPr/>
          <a:lstStyle/>
          <a:p>
            <a:endParaRPr lang="zh-CN" altLang="en-US">
              <a:latin typeface="+mn-ea"/>
              <a:ea typeface="+mn-ea"/>
            </a:endParaRPr>
          </a:p>
        </p:txBody>
      </p:sp>
      <p:sp>
        <p:nvSpPr>
          <p:cNvPr id="647483" name="Rectangle 315"/>
          <p:cNvSpPr>
            <a:spLocks noChangeArrowheads="1"/>
          </p:cNvSpPr>
          <p:nvPr/>
        </p:nvSpPr>
        <p:spPr bwMode="auto">
          <a:xfrm>
            <a:off x="4391027" y="4948239"/>
            <a:ext cx="417513" cy="365125"/>
          </a:xfrm>
          <a:prstGeom prst="rect">
            <a:avLst/>
          </a:prstGeom>
          <a:noFill/>
          <a:ln w="9525">
            <a:noFill/>
            <a:miter lim="800000"/>
            <a:headEnd/>
            <a:tailEnd/>
          </a:ln>
        </p:spPr>
        <p:txBody>
          <a:bodyPr/>
          <a:lstStyle/>
          <a:p>
            <a:endParaRPr lang="zh-CN" altLang="en-US">
              <a:latin typeface="+mn-ea"/>
              <a:ea typeface="+mn-ea"/>
            </a:endParaRPr>
          </a:p>
        </p:txBody>
      </p:sp>
      <p:sp>
        <p:nvSpPr>
          <p:cNvPr id="647485" name="Rectangle 317"/>
          <p:cNvSpPr>
            <a:spLocks noChangeArrowheads="1"/>
          </p:cNvSpPr>
          <p:nvPr/>
        </p:nvSpPr>
        <p:spPr bwMode="auto">
          <a:xfrm>
            <a:off x="3235325" y="4594227"/>
            <a:ext cx="419100" cy="365125"/>
          </a:xfrm>
          <a:prstGeom prst="rect">
            <a:avLst/>
          </a:prstGeom>
          <a:noFill/>
          <a:ln w="9525">
            <a:noFill/>
            <a:miter lim="800000"/>
            <a:headEnd/>
            <a:tailEnd/>
          </a:ln>
        </p:spPr>
        <p:txBody>
          <a:bodyPr/>
          <a:lstStyle/>
          <a:p>
            <a:endParaRPr lang="zh-CN" altLang="en-US">
              <a:latin typeface="+mn-ea"/>
              <a:ea typeface="+mn-ea"/>
            </a:endParaRPr>
          </a:p>
        </p:txBody>
      </p:sp>
      <p:sp>
        <p:nvSpPr>
          <p:cNvPr id="647488" name="Rectangle 320"/>
          <p:cNvSpPr>
            <a:spLocks noChangeArrowheads="1"/>
          </p:cNvSpPr>
          <p:nvPr/>
        </p:nvSpPr>
        <p:spPr bwMode="auto">
          <a:xfrm>
            <a:off x="5259388" y="4268789"/>
            <a:ext cx="267702" cy="307777"/>
          </a:xfrm>
          <a:prstGeom prst="rect">
            <a:avLst/>
          </a:prstGeom>
          <a:noFill/>
          <a:ln w="9525">
            <a:noFill/>
            <a:miter lim="800000"/>
            <a:headEnd/>
            <a:tailEnd/>
          </a:ln>
        </p:spPr>
        <p:txBody>
          <a:bodyPr wrap="none" lIns="0" tIns="0" rIns="0" bIns="0">
            <a:spAutoFit/>
          </a:bodyPr>
          <a:lstStyle/>
          <a:p>
            <a:r>
              <a:rPr kumimoji="1" lang="en-US" altLang="zh-CN" sz="2000">
                <a:latin typeface="+mn-ea"/>
                <a:ea typeface="+mn-ea"/>
              </a:rPr>
              <a:t>R</a:t>
            </a:r>
            <a:r>
              <a:rPr kumimoji="1" lang="en-US" altLang="zh-CN" sz="2000" baseline="-25000">
                <a:latin typeface="+mn-ea"/>
                <a:ea typeface="+mn-ea"/>
              </a:rPr>
              <a:t>1</a:t>
            </a:r>
          </a:p>
        </p:txBody>
      </p:sp>
      <p:sp>
        <p:nvSpPr>
          <p:cNvPr id="647489" name="Rectangle 321"/>
          <p:cNvSpPr>
            <a:spLocks noChangeArrowheads="1"/>
          </p:cNvSpPr>
          <p:nvPr/>
        </p:nvSpPr>
        <p:spPr bwMode="auto">
          <a:xfrm>
            <a:off x="7423150" y="4294189"/>
            <a:ext cx="267702" cy="307777"/>
          </a:xfrm>
          <a:prstGeom prst="rect">
            <a:avLst/>
          </a:prstGeom>
          <a:noFill/>
          <a:ln w="9525">
            <a:noFill/>
            <a:miter lim="800000"/>
            <a:headEnd/>
            <a:tailEnd/>
          </a:ln>
        </p:spPr>
        <p:txBody>
          <a:bodyPr wrap="none" lIns="0" tIns="0" rIns="0" bIns="0">
            <a:spAutoFit/>
          </a:bodyPr>
          <a:lstStyle/>
          <a:p>
            <a:r>
              <a:rPr kumimoji="1" lang="en-US" altLang="zh-CN" sz="2000">
                <a:latin typeface="+mn-ea"/>
                <a:ea typeface="+mn-ea"/>
              </a:rPr>
              <a:t>R</a:t>
            </a:r>
            <a:r>
              <a:rPr kumimoji="1" lang="en-US" altLang="zh-CN" sz="2000" baseline="-25000">
                <a:latin typeface="+mn-ea"/>
                <a:ea typeface="+mn-ea"/>
              </a:rPr>
              <a:t>2</a:t>
            </a:r>
          </a:p>
        </p:txBody>
      </p:sp>
      <p:sp>
        <p:nvSpPr>
          <p:cNvPr id="647490" name="Freeform 322"/>
          <p:cNvSpPr>
            <a:spLocks/>
          </p:cNvSpPr>
          <p:nvPr/>
        </p:nvSpPr>
        <p:spPr bwMode="auto">
          <a:xfrm>
            <a:off x="3222625" y="4557715"/>
            <a:ext cx="914400" cy="1023937"/>
          </a:xfrm>
          <a:custGeom>
            <a:avLst/>
            <a:gdLst/>
            <a:ahLst/>
            <a:cxnLst>
              <a:cxn ang="0">
                <a:pos x="0" y="0"/>
              </a:cxn>
              <a:cxn ang="0">
                <a:pos x="504" y="524"/>
              </a:cxn>
            </a:cxnLst>
            <a:rect l="0" t="0" r="r" b="b"/>
            <a:pathLst>
              <a:path w="504" h="524">
                <a:moveTo>
                  <a:pt x="0" y="0"/>
                </a:moveTo>
                <a:cubicBezTo>
                  <a:pt x="84" y="87"/>
                  <a:pt x="399" y="415"/>
                  <a:pt x="504" y="524"/>
                </a:cubicBezTo>
              </a:path>
            </a:pathLst>
          </a:custGeom>
          <a:noFill/>
          <a:ln w="38100" cmpd="sng">
            <a:solidFill>
              <a:schemeClr val="hlink"/>
            </a:solidFill>
            <a:round/>
            <a:headEnd type="triangle" w="med" len="med"/>
            <a:tailEnd type="none" w="med" len="lg"/>
          </a:ln>
          <a:effectLst/>
        </p:spPr>
        <p:txBody>
          <a:bodyPr/>
          <a:lstStyle/>
          <a:p>
            <a:endParaRPr lang="zh-CN" altLang="en-US">
              <a:latin typeface="+mn-ea"/>
              <a:ea typeface="+mn-ea"/>
            </a:endParaRPr>
          </a:p>
        </p:txBody>
      </p:sp>
      <p:sp>
        <p:nvSpPr>
          <p:cNvPr id="647494" name="Freeform 326"/>
          <p:cNvSpPr>
            <a:spLocks/>
          </p:cNvSpPr>
          <p:nvPr/>
        </p:nvSpPr>
        <p:spPr bwMode="auto">
          <a:xfrm>
            <a:off x="2517776" y="4913315"/>
            <a:ext cx="1663700" cy="871537"/>
          </a:xfrm>
          <a:custGeom>
            <a:avLst/>
            <a:gdLst/>
            <a:ahLst/>
            <a:cxnLst>
              <a:cxn ang="0">
                <a:pos x="0" y="0"/>
              </a:cxn>
              <a:cxn ang="0">
                <a:pos x="917" y="446"/>
              </a:cxn>
            </a:cxnLst>
            <a:rect l="0" t="0" r="r" b="b"/>
            <a:pathLst>
              <a:path w="917" h="446">
                <a:moveTo>
                  <a:pt x="0" y="0"/>
                </a:moveTo>
                <a:cubicBezTo>
                  <a:pt x="153" y="74"/>
                  <a:pt x="726" y="353"/>
                  <a:pt x="917" y="446"/>
                </a:cubicBezTo>
              </a:path>
            </a:pathLst>
          </a:custGeom>
          <a:noFill/>
          <a:ln w="38100" cmpd="sng">
            <a:solidFill>
              <a:schemeClr val="hlink"/>
            </a:solidFill>
            <a:round/>
            <a:headEnd type="triangle" w="med" len="med"/>
            <a:tailEnd type="none" w="med" len="lg"/>
          </a:ln>
          <a:effectLst/>
        </p:spPr>
        <p:txBody>
          <a:bodyPr/>
          <a:lstStyle/>
          <a:p>
            <a:endParaRPr lang="zh-CN" altLang="en-US">
              <a:latin typeface="+mn-ea"/>
              <a:ea typeface="+mn-ea"/>
            </a:endParaRPr>
          </a:p>
        </p:txBody>
      </p:sp>
      <p:sp>
        <p:nvSpPr>
          <p:cNvPr id="647495" name="Freeform 327"/>
          <p:cNvSpPr>
            <a:spLocks/>
          </p:cNvSpPr>
          <p:nvPr/>
        </p:nvSpPr>
        <p:spPr bwMode="auto">
          <a:xfrm>
            <a:off x="3081338" y="5565777"/>
            <a:ext cx="1066800" cy="366713"/>
          </a:xfrm>
          <a:custGeom>
            <a:avLst/>
            <a:gdLst/>
            <a:ahLst/>
            <a:cxnLst>
              <a:cxn ang="0">
                <a:pos x="0" y="0"/>
              </a:cxn>
              <a:cxn ang="0">
                <a:pos x="588" y="188"/>
              </a:cxn>
            </a:cxnLst>
            <a:rect l="0" t="0" r="r" b="b"/>
            <a:pathLst>
              <a:path w="588" h="188">
                <a:moveTo>
                  <a:pt x="0" y="0"/>
                </a:moveTo>
                <a:cubicBezTo>
                  <a:pt x="98" y="31"/>
                  <a:pt x="466" y="149"/>
                  <a:pt x="588" y="188"/>
                </a:cubicBezTo>
              </a:path>
            </a:pathLst>
          </a:custGeom>
          <a:noFill/>
          <a:ln w="38100" cmpd="sng">
            <a:solidFill>
              <a:schemeClr val="hlink"/>
            </a:solidFill>
            <a:round/>
            <a:headEnd type="triangle" w="med" len="med"/>
            <a:tailEnd type="none" w="med" len="lg"/>
          </a:ln>
          <a:effectLst/>
        </p:spPr>
        <p:txBody>
          <a:bodyPr/>
          <a:lstStyle/>
          <a:p>
            <a:endParaRPr lang="zh-CN" altLang="en-US">
              <a:latin typeface="+mn-ea"/>
              <a:ea typeface="+mn-ea"/>
            </a:endParaRPr>
          </a:p>
        </p:txBody>
      </p:sp>
      <p:sp>
        <p:nvSpPr>
          <p:cNvPr id="647496" name="Freeform 328"/>
          <p:cNvSpPr>
            <a:spLocks/>
          </p:cNvSpPr>
          <p:nvPr/>
        </p:nvSpPr>
        <p:spPr bwMode="auto">
          <a:xfrm>
            <a:off x="3092450" y="3671888"/>
            <a:ext cx="1125538" cy="1776412"/>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med"/>
            <a:tailEnd type="none" w="med" len="lg"/>
          </a:ln>
          <a:effectLst/>
        </p:spPr>
        <p:txBody>
          <a:bodyPr/>
          <a:lstStyle/>
          <a:p>
            <a:endParaRPr lang="zh-CN" altLang="en-US">
              <a:latin typeface="+mn-ea"/>
              <a:ea typeface="+mn-ea"/>
            </a:endParaRPr>
          </a:p>
        </p:txBody>
      </p:sp>
      <p:pic>
        <p:nvPicPr>
          <p:cNvPr id="327" name="图片 3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0272" y="5287251"/>
            <a:ext cx="478620" cy="792001"/>
          </a:xfrm>
          <a:prstGeom prst="rect">
            <a:avLst/>
          </a:prstGeom>
        </p:spPr>
      </p:pic>
      <p:grpSp>
        <p:nvGrpSpPr>
          <p:cNvPr id="328" name="组合 327"/>
          <p:cNvGrpSpPr/>
          <p:nvPr/>
        </p:nvGrpSpPr>
        <p:grpSpPr>
          <a:xfrm>
            <a:off x="2541648" y="3123885"/>
            <a:ext cx="848567" cy="538977"/>
            <a:chOff x="5173662" y="745331"/>
            <a:chExt cx="1679575" cy="1066800"/>
          </a:xfrm>
        </p:grpSpPr>
        <p:sp>
          <p:nvSpPr>
            <p:cNvPr id="32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grpSp>
        <p:nvGrpSpPr>
          <p:cNvPr id="333" name="组合 332"/>
          <p:cNvGrpSpPr/>
          <p:nvPr/>
        </p:nvGrpSpPr>
        <p:grpSpPr>
          <a:xfrm>
            <a:off x="2405738" y="4079331"/>
            <a:ext cx="848567" cy="538977"/>
            <a:chOff x="5173662" y="745331"/>
            <a:chExt cx="1679575" cy="1066800"/>
          </a:xfrm>
        </p:grpSpPr>
        <p:sp>
          <p:nvSpPr>
            <p:cNvPr id="33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3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grpSp>
        <p:nvGrpSpPr>
          <p:cNvPr id="338" name="组合 337"/>
          <p:cNvGrpSpPr/>
          <p:nvPr/>
        </p:nvGrpSpPr>
        <p:grpSpPr>
          <a:xfrm>
            <a:off x="1580154" y="4600650"/>
            <a:ext cx="848567" cy="538977"/>
            <a:chOff x="5173662" y="745331"/>
            <a:chExt cx="1679575" cy="1066800"/>
          </a:xfrm>
        </p:grpSpPr>
        <p:sp>
          <p:nvSpPr>
            <p:cNvPr id="339"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40"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41"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42"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grpSp>
        <p:nvGrpSpPr>
          <p:cNvPr id="343" name="组合 342"/>
          <p:cNvGrpSpPr/>
          <p:nvPr/>
        </p:nvGrpSpPr>
        <p:grpSpPr>
          <a:xfrm>
            <a:off x="2220848" y="5306981"/>
            <a:ext cx="848567" cy="538977"/>
            <a:chOff x="5173662" y="745331"/>
            <a:chExt cx="1679575" cy="1066800"/>
          </a:xfrm>
        </p:grpSpPr>
        <p:sp>
          <p:nvSpPr>
            <p:cNvPr id="34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4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4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34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pic>
        <p:nvPicPr>
          <p:cNvPr id="348" name="图片 3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0189" y="3083132"/>
            <a:ext cx="478620" cy="792001"/>
          </a:xfrm>
          <a:prstGeom prst="rect">
            <a:avLst/>
          </a:prstGeom>
        </p:spPr>
      </p:pic>
      <p:pic>
        <p:nvPicPr>
          <p:cNvPr id="349" name="图片 3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0068" y="3909299"/>
            <a:ext cx="478620" cy="792001"/>
          </a:xfrm>
          <a:prstGeom prst="rect">
            <a:avLst/>
          </a:prstGeom>
        </p:spPr>
      </p:pic>
      <p:pic>
        <p:nvPicPr>
          <p:cNvPr id="350" name="图片 3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5875" y="4793357"/>
            <a:ext cx="478620" cy="792001"/>
          </a:xfrm>
          <a:prstGeom prst="rect">
            <a:avLst/>
          </a:prstGeom>
        </p:spPr>
      </p:pic>
      <p:pic>
        <p:nvPicPr>
          <p:cNvPr id="351" name="图片 35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96565" y="5640358"/>
            <a:ext cx="478620" cy="792001"/>
          </a:xfrm>
          <a:prstGeom prst="rect">
            <a:avLst/>
          </a:prstGeom>
        </p:spPr>
      </p:pic>
      <p:sp>
        <p:nvSpPr>
          <p:cNvPr id="352" name="Rectangle 323"/>
          <p:cNvSpPr>
            <a:spLocks noChangeArrowheads="1"/>
          </p:cNvSpPr>
          <p:nvPr/>
        </p:nvSpPr>
        <p:spPr bwMode="auto">
          <a:xfrm>
            <a:off x="1488987" y="4141332"/>
            <a:ext cx="769441" cy="307777"/>
          </a:xfrm>
          <a:prstGeom prst="rect">
            <a:avLst/>
          </a:prstGeom>
          <a:noFill/>
          <a:ln w="9525">
            <a:noFill/>
            <a:miter lim="800000"/>
            <a:headEnd/>
            <a:tailEnd/>
          </a:ln>
        </p:spPr>
        <p:txBody>
          <a:bodyPr wrap="none" lIns="0" tIns="0" rIns="0" bIns="0">
            <a:spAutoFit/>
          </a:bodyPr>
          <a:lstStyle/>
          <a:p>
            <a:r>
              <a:rPr kumimoji="1" lang="zh-CN" altLang="en-US" sz="2000" dirty="0">
                <a:latin typeface="+mn-ea"/>
                <a:ea typeface="+mn-ea"/>
              </a:rPr>
              <a:t>浏览器</a:t>
            </a:r>
          </a:p>
        </p:txBody>
      </p:sp>
      <p:grpSp>
        <p:nvGrpSpPr>
          <p:cNvPr id="647240" name="Group 283"/>
          <p:cNvGrpSpPr>
            <a:grpSpLocks/>
          </p:cNvGrpSpPr>
          <p:nvPr/>
        </p:nvGrpSpPr>
        <p:grpSpPr bwMode="auto">
          <a:xfrm>
            <a:off x="4391025" y="5832475"/>
            <a:ext cx="522288" cy="260350"/>
            <a:chOff x="1872" y="3676"/>
            <a:chExt cx="227" cy="136"/>
          </a:xfrm>
        </p:grpSpPr>
        <p:sp>
          <p:nvSpPr>
            <p:cNvPr id="647452" name="Line 284"/>
            <p:cNvSpPr>
              <a:spLocks noChangeShapeType="1"/>
            </p:cNvSpPr>
            <p:nvPr/>
          </p:nvSpPr>
          <p:spPr bwMode="auto">
            <a:xfrm>
              <a:off x="1919" y="3702"/>
              <a:ext cx="180" cy="110"/>
            </a:xfrm>
            <a:prstGeom prst="line">
              <a:avLst/>
            </a:prstGeom>
            <a:noFill/>
            <a:ln w="28575">
              <a:solidFill>
                <a:srgbClr val="333399"/>
              </a:solidFill>
              <a:round/>
              <a:headEnd/>
              <a:tailEnd/>
            </a:ln>
          </p:spPr>
          <p:txBody>
            <a:bodyPr/>
            <a:lstStyle/>
            <a:p>
              <a:endParaRPr lang="zh-CN" altLang="en-US">
                <a:latin typeface="+mn-ea"/>
                <a:ea typeface="+mn-ea"/>
              </a:endParaRPr>
            </a:p>
          </p:txBody>
        </p:sp>
        <p:sp>
          <p:nvSpPr>
            <p:cNvPr id="647453" name="Freeform 285"/>
            <p:cNvSpPr>
              <a:spLocks/>
            </p:cNvSpPr>
            <p:nvPr/>
          </p:nvSpPr>
          <p:spPr bwMode="auto">
            <a:xfrm>
              <a:off x="1872" y="3676"/>
              <a:ext cx="62" cy="47"/>
            </a:xfrm>
            <a:custGeom>
              <a:avLst/>
              <a:gdLst/>
              <a:ahLst/>
              <a:cxnLst>
                <a:cxn ang="0">
                  <a:pos x="62" y="15"/>
                </a:cxn>
                <a:cxn ang="0">
                  <a:pos x="0" y="0"/>
                </a:cxn>
                <a:cxn ang="0">
                  <a:pos x="42" y="47"/>
                </a:cxn>
                <a:cxn ang="0">
                  <a:pos x="62" y="15"/>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a:latin typeface="+mn-ea"/>
                <a:ea typeface="+mn-ea"/>
              </a:endParaRPr>
            </a:p>
          </p:txBody>
        </p:sp>
      </p:grpSp>
    </p:spTree>
    <p:extLst>
      <p:ext uri="{BB962C8B-B14F-4D97-AF65-F5344CB8AC3E}">
        <p14:creationId xmlns:p14="http://schemas.microsoft.com/office/powerpoint/2010/main" val="172012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7496"/>
                                        </p:tgtEl>
                                        <p:attrNameLst>
                                          <p:attrName>style.visibility</p:attrName>
                                        </p:attrNameLst>
                                      </p:cBhvr>
                                      <p:to>
                                        <p:strVal val="visible"/>
                                      </p:to>
                                    </p:set>
                                    <p:animEffect transition="in" filter="wipe(down)">
                                      <p:cBhvr>
                                        <p:cTn id="7" dur="500"/>
                                        <p:tgtEl>
                                          <p:spTgt spid="647496"/>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7490"/>
                                        </p:tgtEl>
                                        <p:attrNameLst>
                                          <p:attrName>style.visibility</p:attrName>
                                        </p:attrNameLst>
                                      </p:cBhvr>
                                      <p:to>
                                        <p:strVal val="visible"/>
                                      </p:to>
                                    </p:set>
                                    <p:animEffect transition="in" filter="wipe(down)">
                                      <p:cBhvr>
                                        <p:cTn id="11" dur="500"/>
                                        <p:tgtEl>
                                          <p:spTgt spid="647490"/>
                                        </p:tgtEl>
                                      </p:cBhvr>
                                    </p:animEffect>
                                  </p:childTnLst>
                                </p:cTn>
                              </p:par>
                            </p:childTnLst>
                          </p:cTn>
                        </p:par>
                        <p:par>
                          <p:cTn id="12" fill="hold">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7494"/>
                                        </p:tgtEl>
                                        <p:attrNameLst>
                                          <p:attrName>style.visibility</p:attrName>
                                        </p:attrNameLst>
                                      </p:cBhvr>
                                      <p:to>
                                        <p:strVal val="visible"/>
                                      </p:to>
                                    </p:set>
                                    <p:animEffect transition="in" filter="wipe(right)">
                                      <p:cBhvr>
                                        <p:cTn id="15" dur="500"/>
                                        <p:tgtEl>
                                          <p:spTgt spid="647494"/>
                                        </p:tgtEl>
                                      </p:cBhvr>
                                    </p:animEffect>
                                  </p:childTnLst>
                                </p:cTn>
                              </p:par>
                            </p:childTnLst>
                          </p:cTn>
                        </p:par>
                        <p:par>
                          <p:cTn id="16" fill="hold">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7495"/>
                                        </p:tgtEl>
                                        <p:attrNameLst>
                                          <p:attrName>style.visibility</p:attrName>
                                        </p:attrNameLst>
                                      </p:cBhvr>
                                      <p:to>
                                        <p:strVal val="visible"/>
                                      </p:to>
                                    </p:set>
                                    <p:animEffect transition="in" filter="wipe(right)">
                                      <p:cBhvr>
                                        <p:cTn id="19" dur="500"/>
                                        <p:tgtEl>
                                          <p:spTgt spid="647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490" grpId="0" animBg="1"/>
      <p:bldP spid="647494" grpId="0" animBg="1"/>
      <p:bldP spid="647495" grpId="0" animBg="1"/>
      <p:bldP spid="64749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778000" y="3494088"/>
            <a:ext cx="3454400" cy="2570162"/>
            <a:chOff x="912" y="768"/>
            <a:chExt cx="2400" cy="1584"/>
          </a:xfrm>
        </p:grpSpPr>
        <p:sp>
          <p:nvSpPr>
            <p:cNvPr id="647172" name="Oval 4"/>
            <p:cNvSpPr>
              <a:spLocks noChangeArrowheads="1"/>
            </p:cNvSpPr>
            <p:nvPr/>
          </p:nvSpPr>
          <p:spPr bwMode="auto">
            <a:xfrm>
              <a:off x="1751" y="799"/>
              <a:ext cx="1026" cy="628"/>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7173" name="Oval 5"/>
            <p:cNvSpPr>
              <a:spLocks noChangeArrowheads="1"/>
            </p:cNvSpPr>
            <p:nvPr/>
          </p:nvSpPr>
          <p:spPr bwMode="auto">
            <a:xfrm>
              <a:off x="1172" y="972"/>
              <a:ext cx="781" cy="627"/>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7174" name="Oval 6"/>
            <p:cNvSpPr>
              <a:spLocks noChangeArrowheads="1"/>
            </p:cNvSpPr>
            <p:nvPr/>
          </p:nvSpPr>
          <p:spPr bwMode="auto">
            <a:xfrm>
              <a:off x="926" y="1364"/>
              <a:ext cx="521" cy="502"/>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7175" name="Oval 7"/>
            <p:cNvSpPr>
              <a:spLocks noChangeArrowheads="1"/>
            </p:cNvSpPr>
            <p:nvPr/>
          </p:nvSpPr>
          <p:spPr bwMode="auto">
            <a:xfrm>
              <a:off x="1085" y="1599"/>
              <a:ext cx="796" cy="549"/>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7176" name="Oval 8"/>
            <p:cNvSpPr>
              <a:spLocks noChangeArrowheads="1"/>
            </p:cNvSpPr>
            <p:nvPr/>
          </p:nvSpPr>
          <p:spPr bwMode="auto">
            <a:xfrm>
              <a:off x="1664" y="1693"/>
              <a:ext cx="1200" cy="659"/>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7177" name="Oval 9"/>
            <p:cNvSpPr>
              <a:spLocks noChangeArrowheads="1"/>
            </p:cNvSpPr>
            <p:nvPr/>
          </p:nvSpPr>
          <p:spPr bwMode="auto">
            <a:xfrm>
              <a:off x="2445" y="988"/>
              <a:ext cx="751" cy="486"/>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7178" name="Oval 10"/>
            <p:cNvSpPr>
              <a:spLocks noChangeArrowheads="1"/>
            </p:cNvSpPr>
            <p:nvPr/>
          </p:nvSpPr>
          <p:spPr bwMode="auto">
            <a:xfrm>
              <a:off x="2560" y="1317"/>
              <a:ext cx="752" cy="486"/>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7179" name="Oval 11"/>
            <p:cNvSpPr>
              <a:spLocks noChangeArrowheads="1"/>
            </p:cNvSpPr>
            <p:nvPr/>
          </p:nvSpPr>
          <p:spPr bwMode="auto">
            <a:xfrm>
              <a:off x="2488" y="1427"/>
              <a:ext cx="752" cy="815"/>
            </a:xfrm>
            <a:prstGeom prst="ellipse">
              <a:avLst/>
            </a:prstGeom>
            <a:solidFill>
              <a:srgbClr val="000000"/>
            </a:solidFill>
            <a:ln w="9525">
              <a:noFill/>
              <a:round/>
              <a:headEnd/>
              <a:tailEnd/>
            </a:ln>
          </p:spPr>
          <p:txBody>
            <a:bodyPr/>
            <a:lstStyle/>
            <a:p>
              <a:endParaRPr lang="zh-CN" altLang="en-US">
                <a:latin typeface="+mn-lt"/>
                <a:ea typeface="+mn-ea"/>
              </a:endParaRPr>
            </a:p>
          </p:txBody>
        </p:sp>
        <p:sp>
          <p:nvSpPr>
            <p:cNvPr id="647180" name="Oval 12"/>
            <p:cNvSpPr>
              <a:spLocks noChangeArrowheads="1"/>
            </p:cNvSpPr>
            <p:nvPr/>
          </p:nvSpPr>
          <p:spPr bwMode="auto">
            <a:xfrm>
              <a:off x="1360" y="1176"/>
              <a:ext cx="1547" cy="815"/>
            </a:xfrm>
            <a:prstGeom prst="ellipse">
              <a:avLst/>
            </a:prstGeom>
            <a:solidFill>
              <a:srgbClr val="000000"/>
            </a:solidFill>
            <a:ln w="9525">
              <a:noFill/>
              <a:round/>
              <a:headEnd/>
              <a:tailEnd/>
            </a:ln>
          </p:spPr>
          <p:txBody>
            <a:bodyPr/>
            <a:lstStyle/>
            <a:p>
              <a:endParaRPr lang="zh-CN" altLang="en-US">
                <a:latin typeface="+mn-lt"/>
                <a:ea typeface="+mn-ea"/>
              </a:endParaRPr>
            </a:p>
          </p:txBody>
        </p:sp>
        <p:grpSp>
          <p:nvGrpSpPr>
            <p:cNvPr id="3" name="Group 13"/>
            <p:cNvGrpSpPr>
              <a:grpSpLocks/>
            </p:cNvGrpSpPr>
            <p:nvPr/>
          </p:nvGrpSpPr>
          <p:grpSpPr bwMode="auto">
            <a:xfrm>
              <a:off x="912" y="768"/>
              <a:ext cx="2386" cy="1553"/>
              <a:chOff x="912" y="768"/>
              <a:chExt cx="2386" cy="1553"/>
            </a:xfrm>
          </p:grpSpPr>
          <p:sp>
            <p:nvSpPr>
              <p:cNvPr id="647182" name="Oval 14"/>
              <p:cNvSpPr>
                <a:spLocks noChangeArrowheads="1"/>
              </p:cNvSpPr>
              <p:nvPr/>
            </p:nvSpPr>
            <p:spPr bwMode="auto">
              <a:xfrm>
                <a:off x="1736" y="768"/>
                <a:ext cx="1027" cy="627"/>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7183" name="Oval 15"/>
              <p:cNvSpPr>
                <a:spLocks noChangeArrowheads="1"/>
              </p:cNvSpPr>
              <p:nvPr/>
            </p:nvSpPr>
            <p:spPr bwMode="auto">
              <a:xfrm>
                <a:off x="1158" y="941"/>
                <a:ext cx="781" cy="627"/>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7184" name="Oval 16"/>
              <p:cNvSpPr>
                <a:spLocks noChangeArrowheads="1"/>
              </p:cNvSpPr>
              <p:nvPr/>
            </p:nvSpPr>
            <p:spPr bwMode="auto">
              <a:xfrm>
                <a:off x="912" y="1333"/>
                <a:ext cx="520" cy="501"/>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7185" name="Oval 17"/>
              <p:cNvSpPr>
                <a:spLocks noChangeArrowheads="1"/>
              </p:cNvSpPr>
              <p:nvPr/>
            </p:nvSpPr>
            <p:spPr bwMode="auto">
              <a:xfrm>
                <a:off x="1071" y="1568"/>
                <a:ext cx="795" cy="549"/>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7186" name="Oval 18"/>
              <p:cNvSpPr>
                <a:spLocks noChangeArrowheads="1"/>
              </p:cNvSpPr>
              <p:nvPr/>
            </p:nvSpPr>
            <p:spPr bwMode="auto">
              <a:xfrm>
                <a:off x="1649" y="1662"/>
                <a:ext cx="1200" cy="659"/>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7187" name="Oval 19"/>
              <p:cNvSpPr>
                <a:spLocks noChangeArrowheads="1"/>
              </p:cNvSpPr>
              <p:nvPr/>
            </p:nvSpPr>
            <p:spPr bwMode="auto">
              <a:xfrm>
                <a:off x="2430" y="956"/>
                <a:ext cx="752" cy="48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7188" name="Oval 20"/>
              <p:cNvSpPr>
                <a:spLocks noChangeArrowheads="1"/>
              </p:cNvSpPr>
              <p:nvPr/>
            </p:nvSpPr>
            <p:spPr bwMode="auto">
              <a:xfrm>
                <a:off x="2546" y="1286"/>
                <a:ext cx="752" cy="48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7189" name="Oval 21"/>
              <p:cNvSpPr>
                <a:spLocks noChangeArrowheads="1"/>
              </p:cNvSpPr>
              <p:nvPr/>
            </p:nvSpPr>
            <p:spPr bwMode="auto">
              <a:xfrm>
                <a:off x="2473" y="1395"/>
                <a:ext cx="752" cy="816"/>
              </a:xfrm>
              <a:prstGeom prst="ellipse">
                <a:avLst/>
              </a:prstGeom>
              <a:solidFill>
                <a:srgbClr val="DDDDDD"/>
              </a:solidFill>
              <a:ln w="9525">
                <a:noFill/>
                <a:round/>
                <a:headEnd/>
                <a:tailEnd/>
              </a:ln>
            </p:spPr>
            <p:txBody>
              <a:bodyPr/>
              <a:lstStyle/>
              <a:p>
                <a:endParaRPr lang="zh-CN" altLang="en-US">
                  <a:latin typeface="+mn-lt"/>
                  <a:ea typeface="+mn-ea"/>
                </a:endParaRPr>
              </a:p>
            </p:txBody>
          </p:sp>
          <p:sp>
            <p:nvSpPr>
              <p:cNvPr id="647190" name="Oval 22"/>
              <p:cNvSpPr>
                <a:spLocks noChangeArrowheads="1"/>
              </p:cNvSpPr>
              <p:nvPr/>
            </p:nvSpPr>
            <p:spPr bwMode="auto">
              <a:xfrm>
                <a:off x="1346" y="1144"/>
                <a:ext cx="1547" cy="816"/>
              </a:xfrm>
              <a:prstGeom prst="ellipse">
                <a:avLst/>
              </a:prstGeom>
              <a:solidFill>
                <a:srgbClr val="DDDDDD"/>
              </a:solidFill>
              <a:ln w="9525">
                <a:noFill/>
                <a:round/>
                <a:headEnd/>
                <a:tailEnd/>
              </a:ln>
            </p:spPr>
            <p:txBody>
              <a:bodyPr/>
              <a:lstStyle/>
              <a:p>
                <a:endParaRPr lang="zh-CN" altLang="en-US">
                  <a:latin typeface="+mn-lt"/>
                  <a:ea typeface="+mn-ea"/>
                </a:endParaRPr>
              </a:p>
            </p:txBody>
          </p:sp>
        </p:grpSp>
      </p:grpSp>
      <p:pic>
        <p:nvPicPr>
          <p:cNvPr id="330" name="图片 3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718" y="4319614"/>
            <a:ext cx="560667" cy="927769"/>
          </a:xfrm>
          <a:prstGeom prst="rect">
            <a:avLst/>
          </a:prstGeom>
        </p:spPr>
      </p:pic>
      <p:sp>
        <p:nvSpPr>
          <p:cNvPr id="647170" name="Rectangle 2"/>
          <p:cNvSpPr>
            <a:spLocks noGrp="1" noChangeArrowheads="1"/>
          </p:cNvSpPr>
          <p:nvPr>
            <p:ph type="title"/>
          </p:nvPr>
        </p:nvSpPr>
        <p:spPr/>
        <p:txBody>
          <a:bodyPr/>
          <a:lstStyle/>
          <a:p>
            <a:r>
              <a:rPr lang="zh-CN" altLang="en-US" dirty="0"/>
              <a:t>使用高速缓存的情况</a:t>
            </a:r>
          </a:p>
        </p:txBody>
      </p:sp>
      <p:sp>
        <p:nvSpPr>
          <p:cNvPr id="32" name="内容占位符 31"/>
          <p:cNvSpPr>
            <a:spLocks noGrp="1"/>
          </p:cNvSpPr>
          <p:nvPr>
            <p:ph idx="1"/>
          </p:nvPr>
        </p:nvSpPr>
        <p:spPr/>
        <p:txBody>
          <a:bodyPr>
            <a:normAutofit/>
          </a:bodyPr>
          <a:lstStyle/>
          <a:p>
            <a:r>
              <a:rPr lang="en-US" altLang="zh-CN" sz="2000" dirty="0">
                <a:solidFill>
                  <a:schemeClr val="tx1"/>
                </a:solidFill>
              </a:rPr>
              <a:t>(6)  </a:t>
            </a:r>
            <a:r>
              <a:rPr lang="zh-CN" altLang="en-US" sz="2000" dirty="0">
                <a:solidFill>
                  <a:schemeClr val="tx1"/>
                </a:solidFill>
              </a:rPr>
              <a:t>代理服务器的另一个作用就是可以用来隔离内外网络</a:t>
            </a:r>
            <a:r>
              <a:rPr lang="zh-CN" altLang="en-US" sz="2000" dirty="0" smtClean="0">
                <a:solidFill>
                  <a:schemeClr val="tx1"/>
                </a:solidFill>
              </a:rPr>
              <a:t>。</a:t>
            </a:r>
            <a:endParaRPr lang="zh-CN" altLang="en-US" sz="2000" dirty="0">
              <a:solidFill>
                <a:schemeClr val="tx1"/>
              </a:solidFill>
            </a:endParaRPr>
          </a:p>
        </p:txBody>
      </p:sp>
      <p:sp>
        <p:nvSpPr>
          <p:cNvPr id="325" name="页脚占位符 324"/>
          <p:cNvSpPr>
            <a:spLocks noGrp="1"/>
          </p:cNvSpPr>
          <p:nvPr>
            <p:ph type="ftr" sz="quarter" idx="11"/>
          </p:nvPr>
        </p:nvSpPr>
        <p:spPr/>
        <p:txBody>
          <a:bodyPr/>
          <a:lstStyle/>
          <a:p>
            <a:r>
              <a:rPr lang="zh-CN" altLang="en-US" smtClean="0">
                <a:solidFill>
                  <a:srgbClr val="000000"/>
                </a:solidFill>
              </a:rPr>
              <a:t>课件制作人：谢钧  谢希仁</a:t>
            </a:r>
            <a:endParaRPr lang="zh-CN" altLang="en-US">
              <a:solidFill>
                <a:srgbClr val="000000"/>
              </a:solidFill>
            </a:endParaRPr>
          </a:p>
        </p:txBody>
      </p:sp>
      <p:graphicFrame>
        <p:nvGraphicFramePr>
          <p:cNvPr id="647191" name="Object 23"/>
          <p:cNvGraphicFramePr>
            <a:graphicFrameLocks noChangeAspect="1"/>
          </p:cNvGraphicFramePr>
          <p:nvPr>
            <p:extLst>
              <p:ext uri="{D42A27DB-BD31-4B8C-83A1-F6EECF244321}">
                <p14:modId xmlns:p14="http://schemas.microsoft.com/office/powerpoint/2010/main" val="850953475"/>
              </p:ext>
            </p:extLst>
          </p:nvPr>
        </p:nvGraphicFramePr>
        <p:xfrm>
          <a:off x="8069263" y="4217988"/>
          <a:ext cx="1770062" cy="1149350"/>
        </p:xfrm>
        <a:graphic>
          <a:graphicData uri="http://schemas.openxmlformats.org/presentationml/2006/ole">
            <mc:AlternateContent xmlns:mc="http://schemas.openxmlformats.org/markup-compatibility/2006">
              <mc:Choice xmlns:v="urn:schemas-microsoft-com:vml" Requires="v">
                <p:oleObj spid="_x0000_s2089009" name="VISIO" r:id="rId5" imgW="1689840" imgH="964440" progId="Visio.Drawing.11">
                  <p:embed/>
                </p:oleObj>
              </mc:Choice>
              <mc:Fallback>
                <p:oleObj name="VISIO" r:id="rId5" imgW="1689840" imgH="96444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9263" y="4217988"/>
                        <a:ext cx="1770062" cy="11493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47192" name="Line 24"/>
          <p:cNvSpPr>
            <a:spLocks noChangeShapeType="1"/>
          </p:cNvSpPr>
          <p:nvPr/>
        </p:nvSpPr>
        <p:spPr bwMode="auto">
          <a:xfrm>
            <a:off x="5262565" y="4779963"/>
            <a:ext cx="2524125" cy="0"/>
          </a:xfrm>
          <a:prstGeom prst="line">
            <a:avLst/>
          </a:prstGeom>
          <a:noFill/>
          <a:ln w="38100">
            <a:solidFill>
              <a:srgbClr val="333399"/>
            </a:solidFill>
            <a:round/>
            <a:headEnd/>
            <a:tailEnd/>
          </a:ln>
          <a:effectLst/>
        </p:spPr>
        <p:txBody>
          <a:bodyPr/>
          <a:lstStyle/>
          <a:p>
            <a:endParaRPr lang="zh-CN" altLang="en-US">
              <a:latin typeface="+mn-lt"/>
              <a:ea typeface="+mn-ea"/>
            </a:endParaRPr>
          </a:p>
        </p:txBody>
      </p:sp>
      <p:sp>
        <p:nvSpPr>
          <p:cNvPr id="647193" name="Line 25"/>
          <p:cNvSpPr>
            <a:spLocks noChangeShapeType="1"/>
          </p:cNvSpPr>
          <p:nvPr/>
        </p:nvSpPr>
        <p:spPr bwMode="auto">
          <a:xfrm>
            <a:off x="9164639" y="5289552"/>
            <a:ext cx="649287" cy="54292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7194" name="Line 26"/>
          <p:cNvSpPr>
            <a:spLocks noChangeShapeType="1"/>
          </p:cNvSpPr>
          <p:nvPr/>
        </p:nvSpPr>
        <p:spPr bwMode="auto">
          <a:xfrm>
            <a:off x="9539288" y="5010150"/>
            <a:ext cx="520700" cy="115888"/>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7195" name="Line 27"/>
          <p:cNvSpPr>
            <a:spLocks noChangeShapeType="1"/>
          </p:cNvSpPr>
          <p:nvPr/>
        </p:nvSpPr>
        <p:spPr bwMode="auto">
          <a:xfrm flipV="1">
            <a:off x="9567865" y="4329114"/>
            <a:ext cx="492125" cy="153987"/>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7196" name="Line 28"/>
          <p:cNvSpPr>
            <a:spLocks noChangeShapeType="1"/>
          </p:cNvSpPr>
          <p:nvPr/>
        </p:nvSpPr>
        <p:spPr bwMode="auto">
          <a:xfrm flipV="1">
            <a:off x="9134476" y="3709988"/>
            <a:ext cx="679450" cy="595312"/>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7260" name="Rectangle 92"/>
          <p:cNvSpPr>
            <a:spLocks noChangeArrowheads="1"/>
          </p:cNvSpPr>
          <p:nvPr/>
        </p:nvSpPr>
        <p:spPr bwMode="auto">
          <a:xfrm>
            <a:off x="3636963" y="3444875"/>
            <a:ext cx="30162" cy="2598738"/>
          </a:xfrm>
          <a:prstGeom prst="rect">
            <a:avLst/>
          </a:prstGeom>
          <a:solidFill>
            <a:srgbClr val="000000"/>
          </a:solidFill>
          <a:ln w="28575">
            <a:solidFill>
              <a:srgbClr val="333399"/>
            </a:solidFill>
            <a:miter lim="800000"/>
            <a:headEnd/>
            <a:tailEnd/>
          </a:ln>
        </p:spPr>
        <p:txBody>
          <a:bodyPr/>
          <a:lstStyle/>
          <a:p>
            <a:endParaRPr lang="zh-CN" altLang="en-US">
              <a:latin typeface="+mn-lt"/>
              <a:ea typeface="+mn-ea"/>
            </a:endParaRPr>
          </a:p>
        </p:txBody>
      </p:sp>
      <p:sp>
        <p:nvSpPr>
          <p:cNvPr id="647261" name="Line 93"/>
          <p:cNvSpPr>
            <a:spLocks noChangeShapeType="1"/>
          </p:cNvSpPr>
          <p:nvPr/>
        </p:nvSpPr>
        <p:spPr bwMode="auto">
          <a:xfrm>
            <a:off x="2830515" y="3825877"/>
            <a:ext cx="820737"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7262" name="Line 94"/>
          <p:cNvSpPr>
            <a:spLocks noChangeShapeType="1"/>
          </p:cNvSpPr>
          <p:nvPr/>
        </p:nvSpPr>
        <p:spPr bwMode="auto">
          <a:xfrm>
            <a:off x="3076577" y="4535490"/>
            <a:ext cx="574675" cy="1587"/>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7263" name="Line 95"/>
          <p:cNvSpPr>
            <a:spLocks noChangeShapeType="1"/>
          </p:cNvSpPr>
          <p:nvPr/>
        </p:nvSpPr>
        <p:spPr bwMode="auto">
          <a:xfrm>
            <a:off x="2417765" y="5037140"/>
            <a:ext cx="1233487"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7264" name="Line 96"/>
          <p:cNvSpPr>
            <a:spLocks noChangeShapeType="1"/>
          </p:cNvSpPr>
          <p:nvPr/>
        </p:nvSpPr>
        <p:spPr bwMode="auto">
          <a:xfrm>
            <a:off x="2911477" y="5654677"/>
            <a:ext cx="739775" cy="3175"/>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7267" name="Line 99"/>
          <p:cNvSpPr>
            <a:spLocks noChangeShapeType="1"/>
          </p:cNvSpPr>
          <p:nvPr/>
        </p:nvSpPr>
        <p:spPr bwMode="auto">
          <a:xfrm>
            <a:off x="3651250" y="4772025"/>
            <a:ext cx="1398588" cy="1588"/>
          </a:xfrm>
          <a:prstGeom prst="line">
            <a:avLst/>
          </a:prstGeom>
          <a:noFill/>
          <a:ln w="28575">
            <a:solidFill>
              <a:srgbClr val="333399"/>
            </a:solidFill>
            <a:round/>
            <a:headEnd/>
            <a:tailEnd/>
          </a:ln>
        </p:spPr>
        <p:txBody>
          <a:bodyPr/>
          <a:lstStyle/>
          <a:p>
            <a:endParaRPr lang="zh-CN" altLang="en-US">
              <a:latin typeface="+mn-lt"/>
              <a:ea typeface="+mn-ea"/>
            </a:endParaRPr>
          </a:p>
        </p:txBody>
      </p:sp>
      <p:grpSp>
        <p:nvGrpSpPr>
          <p:cNvPr id="13" name="Group 100"/>
          <p:cNvGrpSpPr>
            <a:grpSpLocks/>
          </p:cNvGrpSpPr>
          <p:nvPr/>
        </p:nvGrpSpPr>
        <p:grpSpPr bwMode="auto">
          <a:xfrm>
            <a:off x="4902200" y="4576763"/>
            <a:ext cx="560388" cy="374650"/>
            <a:chOff x="2154" y="3033"/>
            <a:chExt cx="309" cy="192"/>
          </a:xfrm>
        </p:grpSpPr>
        <p:sp>
          <p:nvSpPr>
            <p:cNvPr id="647269" name="Oval 10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endParaRPr lang="zh-CN" altLang="en-US">
                <a:latin typeface="+mn-lt"/>
                <a:ea typeface="+mn-ea"/>
              </a:endParaRPr>
            </a:p>
          </p:txBody>
        </p:sp>
        <p:sp>
          <p:nvSpPr>
            <p:cNvPr id="647270" name="Rectangle 102"/>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47271" name="Rectangle 103"/>
            <p:cNvSpPr>
              <a:spLocks noChangeArrowheads="1"/>
            </p:cNvSpPr>
            <p:nvPr/>
          </p:nvSpPr>
          <p:spPr bwMode="auto">
            <a:xfrm>
              <a:off x="2154"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47272" name="Oval 10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endParaRPr lang="zh-CN" altLang="en-US">
                <a:latin typeface="+mn-lt"/>
                <a:ea typeface="+mn-ea"/>
              </a:endParaRPr>
            </a:p>
          </p:txBody>
        </p:sp>
        <p:grpSp>
          <p:nvGrpSpPr>
            <p:cNvPr id="14" name="Group 105"/>
            <p:cNvGrpSpPr>
              <a:grpSpLocks/>
            </p:cNvGrpSpPr>
            <p:nvPr/>
          </p:nvGrpSpPr>
          <p:grpSpPr bwMode="auto">
            <a:xfrm>
              <a:off x="2201" y="3046"/>
              <a:ext cx="214" cy="86"/>
              <a:chOff x="2201" y="3046"/>
              <a:chExt cx="214" cy="86"/>
            </a:xfrm>
          </p:grpSpPr>
          <p:grpSp>
            <p:nvGrpSpPr>
              <p:cNvPr id="15" name="Group 106"/>
              <p:cNvGrpSpPr>
                <a:grpSpLocks/>
              </p:cNvGrpSpPr>
              <p:nvPr/>
            </p:nvGrpSpPr>
            <p:grpSpPr bwMode="auto">
              <a:xfrm>
                <a:off x="2201" y="3046"/>
                <a:ext cx="212" cy="84"/>
                <a:chOff x="2201" y="3046"/>
                <a:chExt cx="212" cy="84"/>
              </a:xfrm>
            </p:grpSpPr>
            <p:sp>
              <p:nvSpPr>
                <p:cNvPr id="647275" name="Freeform 107"/>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276" name="Freeform 108"/>
                <p:cNvSpPr>
                  <a:spLocks/>
                </p:cNvSpPr>
                <p:nvPr/>
              </p:nvSpPr>
              <p:spPr bwMode="auto">
                <a:xfrm>
                  <a:off x="2312" y="3048"/>
                  <a:ext cx="101" cy="36"/>
                </a:xfrm>
                <a:custGeom>
                  <a:avLst/>
                  <a:gdLst/>
                  <a:ahLst/>
                  <a:cxnLst>
                    <a:cxn ang="0">
                      <a:pos x="0" y="28"/>
                    </a:cxn>
                    <a:cxn ang="0">
                      <a:pos x="22" y="36"/>
                    </a:cxn>
                    <a:cxn ang="0">
                      <a:pos x="77" y="12"/>
                    </a:cxn>
                    <a:cxn ang="0">
                      <a:pos x="101" y="20"/>
                    </a:cxn>
                    <a:cxn ang="0">
                      <a:pos x="88" y="0"/>
                    </a:cxn>
                    <a:cxn ang="0">
                      <a:pos x="24" y="0"/>
                    </a:cxn>
                    <a:cxn ang="0">
                      <a:pos x="50" y="6"/>
                    </a:cxn>
                    <a:cxn ang="0">
                      <a:pos x="0" y="28"/>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277" name="Freeform 109"/>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278" name="Freeform 110"/>
                <p:cNvSpPr>
                  <a:spLocks/>
                </p:cNvSpPr>
                <p:nvPr/>
              </p:nvSpPr>
              <p:spPr bwMode="auto">
                <a:xfrm>
                  <a:off x="2201" y="3090"/>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279" name="Freeform 111"/>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280" name="Freeform 112"/>
                <p:cNvSpPr>
                  <a:spLocks/>
                </p:cNvSpPr>
                <p:nvPr/>
              </p:nvSpPr>
              <p:spPr bwMode="auto">
                <a:xfrm>
                  <a:off x="2206" y="3046"/>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281" name="Freeform 113"/>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282" name="Freeform 114"/>
                <p:cNvSpPr>
                  <a:spLocks/>
                </p:cNvSpPr>
                <p:nvPr/>
              </p:nvSpPr>
              <p:spPr bwMode="auto">
                <a:xfrm>
                  <a:off x="2308" y="3094"/>
                  <a:ext cx="101" cy="36"/>
                </a:xfrm>
                <a:custGeom>
                  <a:avLst/>
                  <a:gdLst/>
                  <a:ahLst/>
                  <a:cxnLst>
                    <a:cxn ang="0">
                      <a:pos x="101" y="28"/>
                    </a:cxn>
                    <a:cxn ang="0">
                      <a:pos x="79" y="36"/>
                    </a:cxn>
                    <a:cxn ang="0">
                      <a:pos x="26" y="12"/>
                    </a:cxn>
                    <a:cxn ang="0">
                      <a:pos x="0" y="20"/>
                    </a:cxn>
                    <a:cxn ang="0">
                      <a:pos x="13" y="0"/>
                    </a:cxn>
                    <a:cxn ang="0">
                      <a:pos x="79" y="0"/>
                    </a:cxn>
                    <a:cxn ang="0">
                      <a:pos x="51" y="6"/>
                    </a:cxn>
                    <a:cxn ang="0">
                      <a:pos x="101" y="28"/>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headEnd/>
                  <a:tailEnd/>
                </a:ln>
              </p:spPr>
              <p:txBody>
                <a:bodyPr/>
                <a:lstStyle/>
                <a:p>
                  <a:endParaRPr lang="zh-CN" altLang="en-US">
                    <a:latin typeface="+mn-lt"/>
                    <a:ea typeface="+mn-ea"/>
                  </a:endParaRPr>
                </a:p>
              </p:txBody>
            </p:sp>
          </p:grpSp>
          <p:grpSp>
            <p:nvGrpSpPr>
              <p:cNvPr id="16" name="Group 115"/>
              <p:cNvGrpSpPr>
                <a:grpSpLocks/>
              </p:cNvGrpSpPr>
              <p:nvPr/>
            </p:nvGrpSpPr>
            <p:grpSpPr bwMode="auto">
              <a:xfrm>
                <a:off x="2203" y="3048"/>
                <a:ext cx="212" cy="84"/>
                <a:chOff x="2203" y="3048"/>
                <a:chExt cx="212" cy="84"/>
              </a:xfrm>
            </p:grpSpPr>
            <p:sp>
              <p:nvSpPr>
                <p:cNvPr id="647284" name="Freeform 116"/>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285" name="Freeform 117"/>
                <p:cNvSpPr>
                  <a:spLocks/>
                </p:cNvSpPr>
                <p:nvPr/>
              </p:nvSpPr>
              <p:spPr bwMode="auto">
                <a:xfrm>
                  <a:off x="2313" y="3050"/>
                  <a:ext cx="102" cy="36"/>
                </a:xfrm>
                <a:custGeom>
                  <a:avLst/>
                  <a:gdLst/>
                  <a:ahLst/>
                  <a:cxnLst>
                    <a:cxn ang="0">
                      <a:pos x="0" y="28"/>
                    </a:cxn>
                    <a:cxn ang="0">
                      <a:pos x="23" y="36"/>
                    </a:cxn>
                    <a:cxn ang="0">
                      <a:pos x="77" y="12"/>
                    </a:cxn>
                    <a:cxn ang="0">
                      <a:pos x="102" y="20"/>
                    </a:cxn>
                    <a:cxn ang="0">
                      <a:pos x="89" y="0"/>
                    </a:cxn>
                    <a:cxn ang="0">
                      <a:pos x="25" y="0"/>
                    </a:cxn>
                    <a:cxn ang="0">
                      <a:pos x="51" y="6"/>
                    </a:cxn>
                    <a:cxn ang="0">
                      <a:pos x="0" y="28"/>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286" name="Freeform 118"/>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287" name="Freeform 119"/>
                <p:cNvSpPr>
                  <a:spLocks/>
                </p:cNvSpPr>
                <p:nvPr/>
              </p:nvSpPr>
              <p:spPr bwMode="auto">
                <a:xfrm>
                  <a:off x="2203" y="3092"/>
                  <a:ext cx="101" cy="38"/>
                </a:xfrm>
                <a:custGeom>
                  <a:avLst/>
                  <a:gdLst/>
                  <a:ahLst/>
                  <a:cxnLst>
                    <a:cxn ang="0">
                      <a:pos x="101" y="8"/>
                    </a:cxn>
                    <a:cxn ang="0">
                      <a:pos x="79" y="0"/>
                    </a:cxn>
                    <a:cxn ang="0">
                      <a:pos x="26" y="24"/>
                    </a:cxn>
                    <a:cxn ang="0">
                      <a:pos x="0" y="16"/>
                    </a:cxn>
                    <a:cxn ang="0">
                      <a:pos x="13" y="38"/>
                    </a:cxn>
                    <a:cxn ang="0">
                      <a:pos x="79" y="38"/>
                    </a:cxn>
                    <a:cxn ang="0">
                      <a:pos x="50" y="30"/>
                    </a:cxn>
                    <a:cxn ang="0">
                      <a:pos x="101" y="8"/>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288" name="Freeform 120"/>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289" name="Freeform 121"/>
                <p:cNvSpPr>
                  <a:spLocks/>
                </p:cNvSpPr>
                <p:nvPr/>
              </p:nvSpPr>
              <p:spPr bwMode="auto">
                <a:xfrm>
                  <a:off x="2208" y="3048"/>
                  <a:ext cx="102" cy="36"/>
                </a:xfrm>
                <a:custGeom>
                  <a:avLst/>
                  <a:gdLst/>
                  <a:ahLst/>
                  <a:cxnLst>
                    <a:cxn ang="0">
                      <a:pos x="0" y="8"/>
                    </a:cxn>
                    <a:cxn ang="0">
                      <a:pos x="23" y="0"/>
                    </a:cxn>
                    <a:cxn ang="0">
                      <a:pos x="77" y="22"/>
                    </a:cxn>
                    <a:cxn ang="0">
                      <a:pos x="102" y="16"/>
                    </a:cxn>
                    <a:cxn ang="0">
                      <a:pos x="89" y="36"/>
                    </a:cxn>
                    <a:cxn ang="0">
                      <a:pos x="25" y="36"/>
                    </a:cxn>
                    <a:cxn ang="0">
                      <a:pos x="51" y="30"/>
                    </a:cxn>
                    <a:cxn ang="0">
                      <a:pos x="0" y="8"/>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290" name="Freeform 122"/>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291" name="Freeform 123"/>
                <p:cNvSpPr>
                  <a:spLocks/>
                </p:cNvSpPr>
                <p:nvPr/>
              </p:nvSpPr>
              <p:spPr bwMode="auto">
                <a:xfrm>
                  <a:off x="2310" y="3096"/>
                  <a:ext cx="101" cy="36"/>
                </a:xfrm>
                <a:custGeom>
                  <a:avLst/>
                  <a:gdLst/>
                  <a:ahLst/>
                  <a:cxnLst>
                    <a:cxn ang="0">
                      <a:pos x="101" y="28"/>
                    </a:cxn>
                    <a:cxn ang="0">
                      <a:pos x="79" y="36"/>
                    </a:cxn>
                    <a:cxn ang="0">
                      <a:pos x="26" y="12"/>
                    </a:cxn>
                    <a:cxn ang="0">
                      <a:pos x="0" y="20"/>
                    </a:cxn>
                    <a:cxn ang="0">
                      <a:pos x="13" y="0"/>
                    </a:cxn>
                    <a:cxn ang="0">
                      <a:pos x="79" y="0"/>
                    </a:cxn>
                    <a:cxn ang="0">
                      <a:pos x="50" y="6"/>
                    </a:cxn>
                    <a:cxn ang="0">
                      <a:pos x="101" y="28"/>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headEnd/>
                  <a:tailEnd/>
                </a:ln>
              </p:spPr>
              <p:txBody>
                <a:bodyPr/>
                <a:lstStyle/>
                <a:p>
                  <a:endParaRPr lang="zh-CN" altLang="en-US">
                    <a:latin typeface="+mn-lt"/>
                    <a:ea typeface="+mn-ea"/>
                  </a:endParaRPr>
                </a:p>
              </p:txBody>
            </p:sp>
          </p:grpSp>
        </p:grpSp>
        <p:sp>
          <p:nvSpPr>
            <p:cNvPr id="647292" name="Line 124"/>
            <p:cNvSpPr>
              <a:spLocks noChangeShapeType="1"/>
            </p:cNvSpPr>
            <p:nvPr/>
          </p:nvSpPr>
          <p:spPr bwMode="auto">
            <a:xfrm>
              <a:off x="2154"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sp>
          <p:nvSpPr>
            <p:cNvPr id="647293" name="Line 125"/>
            <p:cNvSpPr>
              <a:spLocks noChangeShapeType="1"/>
            </p:cNvSpPr>
            <p:nvPr/>
          </p:nvSpPr>
          <p:spPr bwMode="auto">
            <a:xfrm>
              <a:off x="2462"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grpSp>
      <p:sp>
        <p:nvSpPr>
          <p:cNvPr id="647423" name="Rectangle 255"/>
          <p:cNvSpPr>
            <a:spLocks noChangeArrowheads="1"/>
          </p:cNvSpPr>
          <p:nvPr/>
        </p:nvSpPr>
        <p:spPr bwMode="auto">
          <a:xfrm>
            <a:off x="3897313" y="3798890"/>
            <a:ext cx="857250" cy="619125"/>
          </a:xfrm>
          <a:prstGeom prst="rect">
            <a:avLst/>
          </a:prstGeom>
          <a:noFill/>
          <a:ln w="9525">
            <a:noFill/>
            <a:miter lim="800000"/>
            <a:headEnd/>
            <a:tailEnd/>
          </a:ln>
        </p:spPr>
        <p:txBody>
          <a:bodyPr/>
          <a:lstStyle/>
          <a:p>
            <a:endParaRPr lang="zh-CN" altLang="en-US">
              <a:latin typeface="+mn-lt"/>
              <a:ea typeface="+mn-ea"/>
            </a:endParaRPr>
          </a:p>
        </p:txBody>
      </p:sp>
      <p:sp>
        <p:nvSpPr>
          <p:cNvPr id="647424" name="Rectangle 256"/>
          <p:cNvSpPr>
            <a:spLocks noChangeArrowheads="1"/>
          </p:cNvSpPr>
          <p:nvPr/>
        </p:nvSpPr>
        <p:spPr bwMode="auto">
          <a:xfrm>
            <a:off x="3997327" y="3938589"/>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校园网</a:t>
            </a:r>
          </a:p>
        </p:txBody>
      </p:sp>
      <p:sp>
        <p:nvSpPr>
          <p:cNvPr id="647425" name="Rectangle 257"/>
          <p:cNvSpPr>
            <a:spLocks noChangeArrowheads="1"/>
          </p:cNvSpPr>
          <p:nvPr/>
        </p:nvSpPr>
        <p:spPr bwMode="auto">
          <a:xfrm>
            <a:off x="4719640" y="5832477"/>
            <a:ext cx="1074737" cy="620713"/>
          </a:xfrm>
          <a:prstGeom prst="rect">
            <a:avLst/>
          </a:prstGeom>
          <a:noFill/>
          <a:ln w="9525">
            <a:noFill/>
            <a:miter lim="800000"/>
            <a:headEnd/>
            <a:tailEnd/>
          </a:ln>
        </p:spPr>
        <p:txBody>
          <a:bodyPr/>
          <a:lstStyle/>
          <a:p>
            <a:endParaRPr lang="zh-CN" altLang="en-US">
              <a:latin typeface="+mn-lt"/>
              <a:ea typeface="+mn-ea"/>
            </a:endParaRPr>
          </a:p>
        </p:txBody>
      </p:sp>
      <p:sp>
        <p:nvSpPr>
          <p:cNvPr id="647426" name="Rectangle 258"/>
          <p:cNvSpPr>
            <a:spLocks noChangeArrowheads="1"/>
          </p:cNvSpPr>
          <p:nvPr/>
        </p:nvSpPr>
        <p:spPr bwMode="auto">
          <a:xfrm>
            <a:off x="5222478" y="5422297"/>
            <a:ext cx="2051844" cy="615553"/>
          </a:xfrm>
          <a:prstGeom prst="rect">
            <a:avLst/>
          </a:prstGeom>
          <a:noFill/>
          <a:ln w="9525">
            <a:noFill/>
            <a:miter lim="800000"/>
            <a:headEnd/>
            <a:tailEnd/>
          </a:ln>
        </p:spPr>
        <p:txBody>
          <a:bodyPr wrap="none" lIns="0" tIns="0" rIns="0" bIns="0">
            <a:spAutoFit/>
          </a:bodyPr>
          <a:lstStyle/>
          <a:p>
            <a:pPr algn="ctr"/>
            <a:r>
              <a:rPr kumimoji="1" lang="zh-CN" altLang="en-US" sz="2000" dirty="0">
                <a:latin typeface="+mn-lt"/>
                <a:ea typeface="+mn-ea"/>
              </a:rPr>
              <a:t>校园网的高速缓存</a:t>
            </a:r>
          </a:p>
          <a:p>
            <a:pPr algn="ctr"/>
            <a:r>
              <a:rPr kumimoji="1" lang="zh-CN" altLang="en-US" sz="2000" dirty="0">
                <a:latin typeface="+mn-lt"/>
                <a:ea typeface="+mn-ea"/>
              </a:rPr>
              <a:t>（代理服务器）</a:t>
            </a:r>
          </a:p>
        </p:txBody>
      </p:sp>
      <p:sp>
        <p:nvSpPr>
          <p:cNvPr id="647448" name="Rectangle 280"/>
          <p:cNvSpPr>
            <a:spLocks noChangeArrowheads="1"/>
          </p:cNvSpPr>
          <p:nvPr/>
        </p:nvSpPr>
        <p:spPr bwMode="auto">
          <a:xfrm>
            <a:off x="8308976" y="3373439"/>
            <a:ext cx="1282402"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源点服务器</a:t>
            </a:r>
          </a:p>
        </p:txBody>
      </p:sp>
      <p:sp>
        <p:nvSpPr>
          <p:cNvPr id="647449" name="Rectangle 281"/>
          <p:cNvSpPr>
            <a:spLocks noChangeArrowheads="1"/>
          </p:cNvSpPr>
          <p:nvPr/>
        </p:nvSpPr>
        <p:spPr bwMode="auto">
          <a:xfrm>
            <a:off x="5705476" y="4381502"/>
            <a:ext cx="817563" cy="390525"/>
          </a:xfrm>
          <a:prstGeom prst="rect">
            <a:avLst/>
          </a:prstGeom>
          <a:noFill/>
          <a:ln w="9525">
            <a:noFill/>
            <a:miter lim="800000"/>
            <a:headEnd/>
            <a:tailEnd/>
          </a:ln>
        </p:spPr>
        <p:txBody>
          <a:bodyPr/>
          <a:lstStyle/>
          <a:p>
            <a:endParaRPr lang="zh-CN" altLang="en-US">
              <a:latin typeface="+mn-lt"/>
              <a:ea typeface="+mn-ea"/>
            </a:endParaRPr>
          </a:p>
        </p:txBody>
      </p:sp>
      <p:grpSp>
        <p:nvGrpSpPr>
          <p:cNvPr id="647240" name="Group 283"/>
          <p:cNvGrpSpPr>
            <a:grpSpLocks/>
          </p:cNvGrpSpPr>
          <p:nvPr/>
        </p:nvGrpSpPr>
        <p:grpSpPr bwMode="auto">
          <a:xfrm>
            <a:off x="4543149" y="5157672"/>
            <a:ext cx="729922" cy="264624"/>
            <a:chOff x="1872" y="3676"/>
            <a:chExt cx="227" cy="136"/>
          </a:xfrm>
        </p:grpSpPr>
        <p:sp>
          <p:nvSpPr>
            <p:cNvPr id="647452" name="Line 284"/>
            <p:cNvSpPr>
              <a:spLocks noChangeShapeType="1"/>
            </p:cNvSpPr>
            <p:nvPr/>
          </p:nvSpPr>
          <p:spPr bwMode="auto">
            <a:xfrm>
              <a:off x="1919" y="3702"/>
              <a:ext cx="180" cy="110"/>
            </a:xfrm>
            <a:prstGeom prst="line">
              <a:avLst/>
            </a:prstGeom>
            <a:noFill/>
            <a:ln w="28575">
              <a:solidFill>
                <a:srgbClr val="333399"/>
              </a:solidFill>
              <a:round/>
              <a:headEnd/>
              <a:tailEnd/>
            </a:ln>
          </p:spPr>
          <p:txBody>
            <a:bodyPr/>
            <a:lstStyle/>
            <a:p>
              <a:endParaRPr lang="zh-CN" altLang="en-US">
                <a:latin typeface="+mn-lt"/>
                <a:ea typeface="+mn-ea"/>
              </a:endParaRPr>
            </a:p>
          </p:txBody>
        </p:sp>
        <p:sp>
          <p:nvSpPr>
            <p:cNvPr id="647453" name="Freeform 285"/>
            <p:cNvSpPr>
              <a:spLocks/>
            </p:cNvSpPr>
            <p:nvPr/>
          </p:nvSpPr>
          <p:spPr bwMode="auto">
            <a:xfrm>
              <a:off x="1872" y="3676"/>
              <a:ext cx="62" cy="47"/>
            </a:xfrm>
            <a:custGeom>
              <a:avLst/>
              <a:gdLst/>
              <a:ahLst/>
              <a:cxnLst>
                <a:cxn ang="0">
                  <a:pos x="62" y="15"/>
                </a:cxn>
                <a:cxn ang="0">
                  <a:pos x="0" y="0"/>
                </a:cxn>
                <a:cxn ang="0">
                  <a:pos x="42" y="47"/>
                </a:cxn>
                <a:cxn ang="0">
                  <a:pos x="62" y="15"/>
                </a:cxn>
              </a:cxnLst>
              <a:rect l="0" t="0" r="r" b="b"/>
              <a:pathLst>
                <a:path w="62" h="47">
                  <a:moveTo>
                    <a:pt x="62" y="15"/>
                  </a:moveTo>
                  <a:lnTo>
                    <a:pt x="0" y="0"/>
                  </a:lnTo>
                  <a:lnTo>
                    <a:pt x="42" y="47"/>
                  </a:lnTo>
                  <a:lnTo>
                    <a:pt x="62" y="15"/>
                  </a:lnTo>
                  <a:close/>
                </a:path>
              </a:pathLst>
            </a:custGeom>
            <a:solidFill>
              <a:srgbClr val="000000"/>
            </a:solidFill>
            <a:ln w="28575" cmpd="sng">
              <a:solidFill>
                <a:srgbClr val="333399"/>
              </a:solidFill>
              <a:round/>
              <a:headEnd/>
              <a:tailEnd/>
            </a:ln>
          </p:spPr>
          <p:txBody>
            <a:bodyPr/>
            <a:lstStyle/>
            <a:p>
              <a:endParaRPr lang="zh-CN" altLang="en-US">
                <a:latin typeface="+mn-lt"/>
                <a:ea typeface="+mn-ea"/>
              </a:endParaRPr>
            </a:p>
          </p:txBody>
        </p:sp>
      </p:grpSp>
      <p:grpSp>
        <p:nvGrpSpPr>
          <p:cNvPr id="647250" name="Group 286"/>
          <p:cNvGrpSpPr>
            <a:grpSpLocks/>
          </p:cNvGrpSpPr>
          <p:nvPr/>
        </p:nvGrpSpPr>
        <p:grpSpPr bwMode="auto">
          <a:xfrm>
            <a:off x="7597775" y="4576763"/>
            <a:ext cx="560388" cy="374650"/>
            <a:chOff x="3202" y="3033"/>
            <a:chExt cx="309" cy="192"/>
          </a:xfrm>
        </p:grpSpPr>
        <p:sp>
          <p:nvSpPr>
            <p:cNvPr id="647455" name="Oval 287"/>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endParaRPr lang="zh-CN" altLang="en-US">
                <a:latin typeface="+mn-lt"/>
                <a:ea typeface="+mn-ea"/>
              </a:endParaRPr>
            </a:p>
          </p:txBody>
        </p:sp>
        <p:sp>
          <p:nvSpPr>
            <p:cNvPr id="647456" name="Rectangle 288"/>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47457" name="Rectangle 289"/>
            <p:cNvSpPr>
              <a:spLocks noChangeArrowheads="1"/>
            </p:cNvSpPr>
            <p:nvPr/>
          </p:nvSpPr>
          <p:spPr bwMode="auto">
            <a:xfrm>
              <a:off x="3202" y="3090"/>
              <a:ext cx="308" cy="80"/>
            </a:xfrm>
            <a:prstGeom prst="rect">
              <a:avLst/>
            </a:prstGeom>
            <a:solidFill>
              <a:srgbClr val="0078AA"/>
            </a:solidFill>
            <a:ln w="9525">
              <a:noFill/>
              <a:miter lim="800000"/>
              <a:headEnd/>
              <a:tailEnd/>
            </a:ln>
          </p:spPr>
          <p:txBody>
            <a:bodyPr/>
            <a:lstStyle/>
            <a:p>
              <a:endParaRPr lang="zh-CN" altLang="en-US">
                <a:latin typeface="+mn-lt"/>
                <a:ea typeface="+mn-ea"/>
              </a:endParaRPr>
            </a:p>
          </p:txBody>
        </p:sp>
        <p:sp>
          <p:nvSpPr>
            <p:cNvPr id="647458" name="Oval 290"/>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endParaRPr lang="zh-CN" altLang="en-US">
                <a:latin typeface="+mn-lt"/>
                <a:ea typeface="+mn-ea"/>
              </a:endParaRPr>
            </a:p>
          </p:txBody>
        </p:sp>
        <p:grpSp>
          <p:nvGrpSpPr>
            <p:cNvPr id="647268" name="Group 291"/>
            <p:cNvGrpSpPr>
              <a:grpSpLocks/>
            </p:cNvGrpSpPr>
            <p:nvPr/>
          </p:nvGrpSpPr>
          <p:grpSpPr bwMode="auto">
            <a:xfrm>
              <a:off x="3249" y="3046"/>
              <a:ext cx="214" cy="86"/>
              <a:chOff x="3249" y="3046"/>
              <a:chExt cx="214" cy="86"/>
            </a:xfrm>
          </p:grpSpPr>
          <p:grpSp>
            <p:nvGrpSpPr>
              <p:cNvPr id="647273" name="Group 292"/>
              <p:cNvGrpSpPr>
                <a:grpSpLocks/>
              </p:cNvGrpSpPr>
              <p:nvPr/>
            </p:nvGrpSpPr>
            <p:grpSpPr bwMode="auto">
              <a:xfrm>
                <a:off x="3249" y="3046"/>
                <a:ext cx="212" cy="84"/>
                <a:chOff x="3249" y="3046"/>
                <a:chExt cx="212" cy="84"/>
              </a:xfrm>
            </p:grpSpPr>
            <p:sp>
              <p:nvSpPr>
                <p:cNvPr id="647461" name="Freeform 293"/>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462" name="Freeform 294"/>
                <p:cNvSpPr>
                  <a:spLocks/>
                </p:cNvSpPr>
                <p:nvPr/>
              </p:nvSpPr>
              <p:spPr bwMode="auto">
                <a:xfrm>
                  <a:off x="3360" y="3048"/>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463" name="Freeform 295"/>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464" name="Freeform 296"/>
                <p:cNvSpPr>
                  <a:spLocks/>
                </p:cNvSpPr>
                <p:nvPr/>
              </p:nvSpPr>
              <p:spPr bwMode="auto">
                <a:xfrm>
                  <a:off x="3249" y="3090"/>
                  <a:ext cx="102" cy="38"/>
                </a:xfrm>
                <a:custGeom>
                  <a:avLst/>
                  <a:gdLst/>
                  <a:ahLst/>
                  <a:cxnLst>
                    <a:cxn ang="0">
                      <a:pos x="102" y="8"/>
                    </a:cxn>
                    <a:cxn ang="0">
                      <a:pos x="79" y="0"/>
                    </a:cxn>
                    <a:cxn ang="0">
                      <a:pos x="26" y="24"/>
                    </a:cxn>
                    <a:cxn ang="0">
                      <a:pos x="0" y="16"/>
                    </a:cxn>
                    <a:cxn ang="0">
                      <a:pos x="13" y="38"/>
                    </a:cxn>
                    <a:cxn ang="0">
                      <a:pos x="79" y="38"/>
                    </a:cxn>
                    <a:cxn ang="0">
                      <a:pos x="51" y="30"/>
                    </a:cxn>
                    <a:cxn ang="0">
                      <a:pos x="102" y="8"/>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465" name="Freeform 297"/>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466" name="Freeform 298"/>
                <p:cNvSpPr>
                  <a:spLocks/>
                </p:cNvSpPr>
                <p:nvPr/>
              </p:nvSpPr>
              <p:spPr bwMode="auto">
                <a:xfrm>
                  <a:off x="3255" y="3046"/>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467" name="Freeform 299"/>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lt"/>
                    <a:ea typeface="+mn-ea"/>
                  </a:endParaRPr>
                </a:p>
              </p:txBody>
            </p:sp>
            <p:sp>
              <p:nvSpPr>
                <p:cNvPr id="647468" name="Freeform 300"/>
                <p:cNvSpPr>
                  <a:spLocks/>
                </p:cNvSpPr>
                <p:nvPr/>
              </p:nvSpPr>
              <p:spPr bwMode="auto">
                <a:xfrm>
                  <a:off x="3356" y="3094"/>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headEnd/>
                  <a:tailEnd/>
                </a:ln>
              </p:spPr>
              <p:txBody>
                <a:bodyPr/>
                <a:lstStyle/>
                <a:p>
                  <a:endParaRPr lang="zh-CN" altLang="en-US">
                    <a:latin typeface="+mn-lt"/>
                    <a:ea typeface="+mn-ea"/>
                  </a:endParaRPr>
                </a:p>
              </p:txBody>
            </p:sp>
          </p:grpSp>
          <p:grpSp>
            <p:nvGrpSpPr>
              <p:cNvPr id="647274" name="Group 301"/>
              <p:cNvGrpSpPr>
                <a:grpSpLocks/>
              </p:cNvGrpSpPr>
              <p:nvPr/>
            </p:nvGrpSpPr>
            <p:grpSpPr bwMode="auto">
              <a:xfrm>
                <a:off x="3251" y="3048"/>
                <a:ext cx="212" cy="84"/>
                <a:chOff x="3251" y="3048"/>
                <a:chExt cx="212" cy="84"/>
              </a:xfrm>
            </p:grpSpPr>
            <p:sp>
              <p:nvSpPr>
                <p:cNvPr id="647470" name="Freeform 302"/>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471" name="Freeform 303"/>
                <p:cNvSpPr>
                  <a:spLocks/>
                </p:cNvSpPr>
                <p:nvPr/>
              </p:nvSpPr>
              <p:spPr bwMode="auto">
                <a:xfrm>
                  <a:off x="3362" y="3050"/>
                  <a:ext cx="101" cy="36"/>
                </a:xfrm>
                <a:custGeom>
                  <a:avLst/>
                  <a:gdLst/>
                  <a:ahLst/>
                  <a:cxnLst>
                    <a:cxn ang="0">
                      <a:pos x="0" y="28"/>
                    </a:cxn>
                    <a:cxn ang="0">
                      <a:pos x="22" y="36"/>
                    </a:cxn>
                    <a:cxn ang="0">
                      <a:pos x="77" y="12"/>
                    </a:cxn>
                    <a:cxn ang="0">
                      <a:pos x="101" y="20"/>
                    </a:cxn>
                    <a:cxn ang="0">
                      <a:pos x="88" y="0"/>
                    </a:cxn>
                    <a:cxn ang="0">
                      <a:pos x="24" y="0"/>
                    </a:cxn>
                    <a:cxn ang="0">
                      <a:pos x="51" y="6"/>
                    </a:cxn>
                    <a:cxn ang="0">
                      <a:pos x="0" y="28"/>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472" name="Freeform 304"/>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473" name="Freeform 305"/>
                <p:cNvSpPr>
                  <a:spLocks/>
                </p:cNvSpPr>
                <p:nvPr/>
              </p:nvSpPr>
              <p:spPr bwMode="auto">
                <a:xfrm>
                  <a:off x="3251" y="3092"/>
                  <a:ext cx="101" cy="38"/>
                </a:xfrm>
                <a:custGeom>
                  <a:avLst/>
                  <a:gdLst/>
                  <a:ahLst/>
                  <a:cxnLst>
                    <a:cxn ang="0">
                      <a:pos x="101" y="8"/>
                    </a:cxn>
                    <a:cxn ang="0">
                      <a:pos x="79" y="0"/>
                    </a:cxn>
                    <a:cxn ang="0">
                      <a:pos x="26" y="24"/>
                    </a:cxn>
                    <a:cxn ang="0">
                      <a:pos x="0" y="16"/>
                    </a:cxn>
                    <a:cxn ang="0">
                      <a:pos x="13" y="38"/>
                    </a:cxn>
                    <a:cxn ang="0">
                      <a:pos x="79" y="38"/>
                    </a:cxn>
                    <a:cxn ang="0">
                      <a:pos x="51" y="30"/>
                    </a:cxn>
                    <a:cxn ang="0">
                      <a:pos x="101" y="8"/>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474" name="Freeform 306"/>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475" name="Freeform 307"/>
                <p:cNvSpPr>
                  <a:spLocks/>
                </p:cNvSpPr>
                <p:nvPr/>
              </p:nvSpPr>
              <p:spPr bwMode="auto">
                <a:xfrm>
                  <a:off x="3257" y="3048"/>
                  <a:ext cx="101" cy="36"/>
                </a:xfrm>
                <a:custGeom>
                  <a:avLst/>
                  <a:gdLst/>
                  <a:ahLst/>
                  <a:cxnLst>
                    <a:cxn ang="0">
                      <a:pos x="0" y="8"/>
                    </a:cxn>
                    <a:cxn ang="0">
                      <a:pos x="22" y="0"/>
                    </a:cxn>
                    <a:cxn ang="0">
                      <a:pos x="77" y="22"/>
                    </a:cxn>
                    <a:cxn ang="0">
                      <a:pos x="101" y="16"/>
                    </a:cxn>
                    <a:cxn ang="0">
                      <a:pos x="88" y="36"/>
                    </a:cxn>
                    <a:cxn ang="0">
                      <a:pos x="24" y="36"/>
                    </a:cxn>
                    <a:cxn ang="0">
                      <a:pos x="50" y="30"/>
                    </a:cxn>
                    <a:cxn ang="0">
                      <a:pos x="0" y="8"/>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476" name="Freeform 308"/>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lt"/>
                    <a:ea typeface="+mn-ea"/>
                  </a:endParaRPr>
                </a:p>
              </p:txBody>
            </p:sp>
            <p:sp>
              <p:nvSpPr>
                <p:cNvPr id="647477" name="Freeform 309"/>
                <p:cNvSpPr>
                  <a:spLocks/>
                </p:cNvSpPr>
                <p:nvPr/>
              </p:nvSpPr>
              <p:spPr bwMode="auto">
                <a:xfrm>
                  <a:off x="3358" y="3096"/>
                  <a:ext cx="102" cy="36"/>
                </a:xfrm>
                <a:custGeom>
                  <a:avLst/>
                  <a:gdLst/>
                  <a:ahLst/>
                  <a:cxnLst>
                    <a:cxn ang="0">
                      <a:pos x="102" y="28"/>
                    </a:cxn>
                    <a:cxn ang="0">
                      <a:pos x="79" y="36"/>
                    </a:cxn>
                    <a:cxn ang="0">
                      <a:pos x="26" y="12"/>
                    </a:cxn>
                    <a:cxn ang="0">
                      <a:pos x="0" y="20"/>
                    </a:cxn>
                    <a:cxn ang="0">
                      <a:pos x="13" y="0"/>
                    </a:cxn>
                    <a:cxn ang="0">
                      <a:pos x="79" y="0"/>
                    </a:cxn>
                    <a:cxn ang="0">
                      <a:pos x="51" y="6"/>
                    </a:cxn>
                    <a:cxn ang="0">
                      <a:pos x="102" y="28"/>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headEnd/>
                  <a:tailEnd/>
                </a:ln>
              </p:spPr>
              <p:txBody>
                <a:bodyPr/>
                <a:lstStyle/>
                <a:p>
                  <a:endParaRPr lang="zh-CN" altLang="en-US">
                    <a:latin typeface="+mn-lt"/>
                    <a:ea typeface="+mn-ea"/>
                  </a:endParaRPr>
                </a:p>
              </p:txBody>
            </p:sp>
          </p:grpSp>
        </p:grpSp>
        <p:sp>
          <p:nvSpPr>
            <p:cNvPr id="647478" name="Line 310"/>
            <p:cNvSpPr>
              <a:spLocks noChangeShapeType="1"/>
            </p:cNvSpPr>
            <p:nvPr/>
          </p:nvSpPr>
          <p:spPr bwMode="auto">
            <a:xfrm>
              <a:off x="3202"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sp>
          <p:nvSpPr>
            <p:cNvPr id="647479" name="Line 311"/>
            <p:cNvSpPr>
              <a:spLocks noChangeShapeType="1"/>
            </p:cNvSpPr>
            <p:nvPr/>
          </p:nvSpPr>
          <p:spPr bwMode="auto">
            <a:xfrm>
              <a:off x="3510" y="3088"/>
              <a:ext cx="1" cy="80"/>
            </a:xfrm>
            <a:prstGeom prst="line">
              <a:avLst/>
            </a:prstGeom>
            <a:noFill/>
            <a:ln w="3175">
              <a:solidFill>
                <a:srgbClr val="AAE6FF"/>
              </a:solidFill>
              <a:round/>
              <a:headEnd/>
              <a:tailEnd/>
            </a:ln>
          </p:spPr>
          <p:txBody>
            <a:bodyPr/>
            <a:lstStyle/>
            <a:p>
              <a:endParaRPr lang="zh-CN" altLang="en-US">
                <a:latin typeface="+mn-lt"/>
                <a:ea typeface="+mn-ea"/>
              </a:endParaRPr>
            </a:p>
          </p:txBody>
        </p:sp>
      </p:grpSp>
      <p:sp>
        <p:nvSpPr>
          <p:cNvPr id="647480" name="Rectangle 312"/>
          <p:cNvSpPr>
            <a:spLocks noChangeArrowheads="1"/>
          </p:cNvSpPr>
          <p:nvPr/>
        </p:nvSpPr>
        <p:spPr bwMode="auto">
          <a:xfrm>
            <a:off x="8169276" y="4152902"/>
            <a:ext cx="855663" cy="390525"/>
          </a:xfrm>
          <a:prstGeom prst="rect">
            <a:avLst/>
          </a:prstGeom>
          <a:noFill/>
          <a:ln w="9525">
            <a:noFill/>
            <a:miter lim="800000"/>
            <a:headEnd/>
            <a:tailEnd/>
          </a:ln>
        </p:spPr>
        <p:txBody>
          <a:bodyPr/>
          <a:lstStyle/>
          <a:p>
            <a:endParaRPr lang="zh-CN" altLang="en-US">
              <a:latin typeface="+mn-lt"/>
              <a:ea typeface="+mn-ea"/>
            </a:endParaRPr>
          </a:p>
        </p:txBody>
      </p:sp>
      <p:sp>
        <p:nvSpPr>
          <p:cNvPr id="647481" name="Rectangle 313"/>
          <p:cNvSpPr>
            <a:spLocks noChangeArrowheads="1"/>
          </p:cNvSpPr>
          <p:nvPr/>
        </p:nvSpPr>
        <p:spPr bwMode="auto">
          <a:xfrm>
            <a:off x="8505827" y="4637089"/>
            <a:ext cx="769441" cy="307777"/>
          </a:xfrm>
          <a:prstGeom prst="rect">
            <a:avLst/>
          </a:prstGeom>
          <a:noFill/>
          <a:ln w="9525">
            <a:noFill/>
            <a:miter lim="800000"/>
            <a:headEnd/>
            <a:tailEnd/>
          </a:ln>
        </p:spPr>
        <p:txBody>
          <a:bodyPr wrap="none" lIns="0" tIns="0" rIns="0" bIns="0">
            <a:spAutoFit/>
          </a:bodyPr>
          <a:lstStyle/>
          <a:p>
            <a:r>
              <a:rPr kumimoji="1" lang="zh-CN" altLang="en-US" sz="2000">
                <a:latin typeface="+mn-lt"/>
                <a:ea typeface="+mn-ea"/>
              </a:rPr>
              <a:t>因特网</a:t>
            </a:r>
          </a:p>
        </p:txBody>
      </p:sp>
      <p:sp>
        <p:nvSpPr>
          <p:cNvPr id="647482" name="Rectangle 314"/>
          <p:cNvSpPr>
            <a:spLocks noChangeArrowheads="1"/>
          </p:cNvSpPr>
          <p:nvPr/>
        </p:nvSpPr>
        <p:spPr bwMode="auto">
          <a:xfrm>
            <a:off x="5213352" y="4240213"/>
            <a:ext cx="384175" cy="366712"/>
          </a:xfrm>
          <a:prstGeom prst="rect">
            <a:avLst/>
          </a:prstGeom>
          <a:noFill/>
          <a:ln w="9525">
            <a:noFill/>
            <a:miter lim="800000"/>
            <a:headEnd/>
            <a:tailEnd/>
          </a:ln>
        </p:spPr>
        <p:txBody>
          <a:bodyPr/>
          <a:lstStyle/>
          <a:p>
            <a:endParaRPr lang="zh-CN" altLang="en-US">
              <a:latin typeface="+mn-lt"/>
              <a:ea typeface="+mn-ea"/>
            </a:endParaRPr>
          </a:p>
        </p:txBody>
      </p:sp>
      <p:sp>
        <p:nvSpPr>
          <p:cNvPr id="647483" name="Rectangle 315"/>
          <p:cNvSpPr>
            <a:spLocks noChangeArrowheads="1"/>
          </p:cNvSpPr>
          <p:nvPr/>
        </p:nvSpPr>
        <p:spPr bwMode="auto">
          <a:xfrm>
            <a:off x="4391027" y="4948239"/>
            <a:ext cx="417513" cy="365125"/>
          </a:xfrm>
          <a:prstGeom prst="rect">
            <a:avLst/>
          </a:prstGeom>
          <a:noFill/>
          <a:ln w="9525">
            <a:noFill/>
            <a:miter lim="800000"/>
            <a:headEnd/>
            <a:tailEnd/>
          </a:ln>
        </p:spPr>
        <p:txBody>
          <a:bodyPr/>
          <a:lstStyle/>
          <a:p>
            <a:endParaRPr lang="zh-CN" altLang="en-US">
              <a:latin typeface="+mn-lt"/>
              <a:ea typeface="+mn-ea"/>
            </a:endParaRPr>
          </a:p>
        </p:txBody>
      </p:sp>
      <p:sp>
        <p:nvSpPr>
          <p:cNvPr id="647485" name="Rectangle 317"/>
          <p:cNvSpPr>
            <a:spLocks noChangeArrowheads="1"/>
          </p:cNvSpPr>
          <p:nvPr/>
        </p:nvSpPr>
        <p:spPr bwMode="auto">
          <a:xfrm>
            <a:off x="3235325" y="4594227"/>
            <a:ext cx="419100" cy="365125"/>
          </a:xfrm>
          <a:prstGeom prst="rect">
            <a:avLst/>
          </a:prstGeom>
          <a:noFill/>
          <a:ln w="9525">
            <a:noFill/>
            <a:miter lim="800000"/>
            <a:headEnd/>
            <a:tailEnd/>
          </a:ln>
        </p:spPr>
        <p:txBody>
          <a:bodyPr/>
          <a:lstStyle/>
          <a:p>
            <a:endParaRPr lang="zh-CN" altLang="en-US">
              <a:latin typeface="+mn-lt"/>
              <a:ea typeface="+mn-ea"/>
            </a:endParaRPr>
          </a:p>
        </p:txBody>
      </p:sp>
      <p:sp>
        <p:nvSpPr>
          <p:cNvPr id="647488" name="Rectangle 320"/>
          <p:cNvSpPr>
            <a:spLocks noChangeArrowheads="1"/>
          </p:cNvSpPr>
          <p:nvPr/>
        </p:nvSpPr>
        <p:spPr bwMode="auto">
          <a:xfrm>
            <a:off x="5259388" y="4268789"/>
            <a:ext cx="280526"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R</a:t>
            </a:r>
            <a:r>
              <a:rPr kumimoji="1" lang="en-US" altLang="zh-CN" sz="2000" baseline="-25000">
                <a:latin typeface="+mn-lt"/>
                <a:ea typeface="+mn-ea"/>
              </a:rPr>
              <a:t>1</a:t>
            </a:r>
          </a:p>
        </p:txBody>
      </p:sp>
      <p:sp>
        <p:nvSpPr>
          <p:cNvPr id="647489" name="Rectangle 321"/>
          <p:cNvSpPr>
            <a:spLocks noChangeArrowheads="1"/>
          </p:cNvSpPr>
          <p:nvPr/>
        </p:nvSpPr>
        <p:spPr bwMode="auto">
          <a:xfrm>
            <a:off x="7423150" y="4294189"/>
            <a:ext cx="280526" cy="307777"/>
          </a:xfrm>
          <a:prstGeom prst="rect">
            <a:avLst/>
          </a:prstGeom>
          <a:noFill/>
          <a:ln w="9525">
            <a:noFill/>
            <a:miter lim="800000"/>
            <a:headEnd/>
            <a:tailEnd/>
          </a:ln>
        </p:spPr>
        <p:txBody>
          <a:bodyPr wrap="none" lIns="0" tIns="0" rIns="0" bIns="0">
            <a:spAutoFit/>
          </a:bodyPr>
          <a:lstStyle/>
          <a:p>
            <a:r>
              <a:rPr kumimoji="1" lang="en-US" altLang="zh-CN" sz="2000">
                <a:latin typeface="+mn-lt"/>
                <a:ea typeface="+mn-ea"/>
              </a:rPr>
              <a:t>R</a:t>
            </a:r>
            <a:r>
              <a:rPr kumimoji="1" lang="en-US" altLang="zh-CN" sz="2000" baseline="-25000">
                <a:latin typeface="+mn-lt"/>
                <a:ea typeface="+mn-ea"/>
              </a:rPr>
              <a:t>2</a:t>
            </a:r>
          </a:p>
        </p:txBody>
      </p:sp>
      <p:sp>
        <p:nvSpPr>
          <p:cNvPr id="326" name="Freeform 320"/>
          <p:cNvSpPr>
            <a:spLocks/>
          </p:cNvSpPr>
          <p:nvPr/>
        </p:nvSpPr>
        <p:spPr bwMode="auto">
          <a:xfrm>
            <a:off x="3003552" y="3485233"/>
            <a:ext cx="1127125" cy="1160463"/>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ffectLst/>
        </p:spPr>
        <p:txBody>
          <a:bodyPr/>
          <a:lstStyle/>
          <a:p>
            <a:endParaRPr lang="zh-CN" altLang="en-US">
              <a:latin typeface="+mn-lt"/>
              <a:ea typeface="+mn-ea"/>
            </a:endParaRPr>
          </a:p>
        </p:txBody>
      </p:sp>
      <p:sp>
        <p:nvSpPr>
          <p:cNvPr id="327" name="Freeform 321"/>
          <p:cNvSpPr>
            <a:spLocks/>
          </p:cNvSpPr>
          <p:nvPr/>
        </p:nvSpPr>
        <p:spPr bwMode="auto">
          <a:xfrm>
            <a:off x="3175002" y="4259932"/>
            <a:ext cx="979201" cy="484188"/>
          </a:xfrm>
          <a:custGeom>
            <a:avLst/>
            <a:gdLst/>
            <a:ahLst/>
            <a:cxnLst>
              <a:cxn ang="0">
                <a:pos x="0" y="0"/>
              </a:cxn>
              <a:cxn ang="0">
                <a:pos x="620" y="909"/>
              </a:cxn>
            </a:cxnLst>
            <a:rect l="0" t="0" r="r" b="b"/>
            <a:pathLst>
              <a:path w="620" h="909">
                <a:moveTo>
                  <a:pt x="0" y="0"/>
                </a:moveTo>
                <a:cubicBezTo>
                  <a:pt x="103" y="151"/>
                  <a:pt x="491" y="720"/>
                  <a:pt x="620" y="909"/>
                </a:cubicBezTo>
              </a:path>
            </a:pathLst>
          </a:custGeom>
          <a:noFill/>
          <a:ln w="38100" cmpd="sng">
            <a:solidFill>
              <a:schemeClr val="hlink"/>
            </a:solidFill>
            <a:round/>
            <a:headEnd type="triangle" w="med" len="lg"/>
            <a:tailEnd type="triangle" w="med" len="lg"/>
          </a:ln>
          <a:effectLst/>
        </p:spPr>
        <p:txBody>
          <a:bodyPr/>
          <a:lstStyle/>
          <a:p>
            <a:endParaRPr lang="zh-CN" altLang="en-US">
              <a:latin typeface="+mn-lt"/>
              <a:ea typeface="+mn-ea"/>
            </a:endParaRPr>
          </a:p>
        </p:txBody>
      </p:sp>
      <p:sp>
        <p:nvSpPr>
          <p:cNvPr id="328" name="Freeform 322"/>
          <p:cNvSpPr>
            <a:spLocks/>
          </p:cNvSpPr>
          <p:nvPr/>
        </p:nvSpPr>
        <p:spPr bwMode="auto">
          <a:xfrm>
            <a:off x="2392364" y="4799682"/>
            <a:ext cx="1737506" cy="45719"/>
          </a:xfrm>
          <a:custGeom>
            <a:avLst/>
            <a:gdLst/>
            <a:ahLst/>
            <a:cxnLst>
              <a:cxn ang="0">
                <a:pos x="0" y="17"/>
              </a:cxn>
              <a:cxn ang="0">
                <a:pos x="1344" y="0"/>
              </a:cxn>
            </a:cxnLst>
            <a:rect l="0" t="0" r="r" b="b"/>
            <a:pathLst>
              <a:path w="1344" h="17">
                <a:moveTo>
                  <a:pt x="0" y="17"/>
                </a:moveTo>
                <a:cubicBezTo>
                  <a:pt x="224" y="14"/>
                  <a:pt x="1064" y="4"/>
                  <a:pt x="1344" y="0"/>
                </a:cubicBezTo>
              </a:path>
            </a:pathLst>
          </a:custGeom>
          <a:noFill/>
          <a:ln w="38100" cmpd="sng">
            <a:solidFill>
              <a:schemeClr val="hlink"/>
            </a:solidFill>
            <a:round/>
            <a:headEnd type="triangle" w="med" len="lg"/>
            <a:tailEnd type="triangle" w="med" len="lg"/>
          </a:ln>
          <a:effectLst/>
        </p:spPr>
        <p:txBody>
          <a:bodyPr/>
          <a:lstStyle/>
          <a:p>
            <a:endParaRPr lang="zh-CN" altLang="en-US">
              <a:latin typeface="+mn-lt"/>
              <a:ea typeface="+mn-ea"/>
            </a:endParaRPr>
          </a:p>
        </p:txBody>
      </p:sp>
      <p:sp>
        <p:nvSpPr>
          <p:cNvPr id="329" name="Freeform 323"/>
          <p:cNvSpPr>
            <a:spLocks/>
          </p:cNvSpPr>
          <p:nvPr/>
        </p:nvSpPr>
        <p:spPr bwMode="auto">
          <a:xfrm>
            <a:off x="3003551" y="4869533"/>
            <a:ext cx="1136200" cy="647700"/>
          </a:xfrm>
          <a:custGeom>
            <a:avLst/>
            <a:gdLst/>
            <a:ahLst/>
            <a:cxnLst>
              <a:cxn ang="0">
                <a:pos x="0" y="304"/>
              </a:cxn>
              <a:cxn ang="0">
                <a:pos x="1052" y="0"/>
              </a:cxn>
            </a:cxnLst>
            <a:rect l="0" t="0" r="r" b="b"/>
            <a:pathLst>
              <a:path w="1052" h="304">
                <a:moveTo>
                  <a:pt x="0" y="304"/>
                </a:moveTo>
                <a:cubicBezTo>
                  <a:pt x="175" y="253"/>
                  <a:pt x="833" y="63"/>
                  <a:pt x="1052" y="0"/>
                </a:cubicBezTo>
              </a:path>
            </a:pathLst>
          </a:custGeom>
          <a:noFill/>
          <a:ln w="38100" cmpd="sng">
            <a:solidFill>
              <a:schemeClr val="hlink"/>
            </a:solidFill>
            <a:round/>
            <a:headEnd type="triangle" w="med" len="lg"/>
            <a:tailEnd type="triangle" w="med" len="lg"/>
          </a:ln>
          <a:effectLst/>
        </p:spPr>
        <p:txBody>
          <a:bodyPr/>
          <a:lstStyle/>
          <a:p>
            <a:endParaRPr lang="zh-CN" altLang="en-US">
              <a:latin typeface="+mn-lt"/>
              <a:ea typeface="+mn-ea"/>
            </a:endParaRPr>
          </a:p>
        </p:txBody>
      </p:sp>
      <p:sp>
        <p:nvSpPr>
          <p:cNvPr id="323" name="Freeform 325"/>
          <p:cNvSpPr>
            <a:spLocks/>
          </p:cNvSpPr>
          <p:nvPr/>
        </p:nvSpPr>
        <p:spPr bwMode="auto">
          <a:xfrm>
            <a:off x="4360302" y="3589480"/>
            <a:ext cx="5410761" cy="1224068"/>
          </a:xfrm>
          <a:custGeom>
            <a:avLst/>
            <a:gdLst>
              <a:gd name="connsiteX0" fmla="*/ 0 w 10000"/>
              <a:gd name="connsiteY0" fmla="*/ 10000 h 10000"/>
              <a:gd name="connsiteX1" fmla="*/ 939 w 10000"/>
              <a:gd name="connsiteY1" fmla="*/ 6540 h 10000"/>
              <a:gd name="connsiteX2" fmla="*/ 2181 w 10000"/>
              <a:gd name="connsiteY2" fmla="*/ 6429 h 10000"/>
              <a:gd name="connsiteX3" fmla="*/ 4362 w 10000"/>
              <a:gd name="connsiteY3" fmla="*/ 6353 h 10000"/>
              <a:gd name="connsiteX4" fmla="*/ 5641 w 10000"/>
              <a:gd name="connsiteY4" fmla="*/ 6268 h 10000"/>
              <a:gd name="connsiteX5" fmla="*/ 6621 w 10000"/>
              <a:gd name="connsiteY5" fmla="*/ 5768 h 10000"/>
              <a:gd name="connsiteX6" fmla="*/ 7840 w 10000"/>
              <a:gd name="connsiteY6" fmla="*/ 4232 h 10000"/>
              <a:gd name="connsiteX7" fmla="*/ 8918 w 10000"/>
              <a:gd name="connsiteY7" fmla="*/ 2307 h 10000"/>
              <a:gd name="connsiteX8" fmla="*/ 10000 w 10000"/>
              <a:gd name="connsiteY8" fmla="*/ 0 h 10000"/>
              <a:gd name="connsiteX0" fmla="*/ 0 w 10156"/>
              <a:gd name="connsiteY0" fmla="*/ 6373 h 6540"/>
              <a:gd name="connsiteX1" fmla="*/ 1095 w 10156"/>
              <a:gd name="connsiteY1" fmla="*/ 6540 h 6540"/>
              <a:gd name="connsiteX2" fmla="*/ 2337 w 10156"/>
              <a:gd name="connsiteY2" fmla="*/ 6429 h 6540"/>
              <a:gd name="connsiteX3" fmla="*/ 4518 w 10156"/>
              <a:gd name="connsiteY3" fmla="*/ 6353 h 6540"/>
              <a:gd name="connsiteX4" fmla="*/ 5797 w 10156"/>
              <a:gd name="connsiteY4" fmla="*/ 6268 h 6540"/>
              <a:gd name="connsiteX5" fmla="*/ 6777 w 10156"/>
              <a:gd name="connsiteY5" fmla="*/ 5768 h 6540"/>
              <a:gd name="connsiteX6" fmla="*/ 7996 w 10156"/>
              <a:gd name="connsiteY6" fmla="*/ 4232 h 6540"/>
              <a:gd name="connsiteX7" fmla="*/ 9074 w 10156"/>
              <a:gd name="connsiteY7" fmla="*/ 2307 h 6540"/>
              <a:gd name="connsiteX8" fmla="*/ 10156 w 10156"/>
              <a:gd name="connsiteY8" fmla="*/ 0 h 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6" h="6540">
                <a:moveTo>
                  <a:pt x="0" y="6373"/>
                </a:moveTo>
                <a:cubicBezTo>
                  <a:pt x="191" y="5932"/>
                  <a:pt x="706" y="6531"/>
                  <a:pt x="1095" y="6540"/>
                </a:cubicBezTo>
                <a:cubicBezTo>
                  <a:pt x="1484" y="6549"/>
                  <a:pt x="1767" y="6460"/>
                  <a:pt x="2337" y="6429"/>
                </a:cubicBezTo>
                <a:cubicBezTo>
                  <a:pt x="2907" y="6398"/>
                  <a:pt x="3943" y="6378"/>
                  <a:pt x="4518" y="6353"/>
                </a:cubicBezTo>
                <a:cubicBezTo>
                  <a:pt x="5093" y="6327"/>
                  <a:pt x="5421" y="6361"/>
                  <a:pt x="5797" y="6268"/>
                </a:cubicBezTo>
                <a:cubicBezTo>
                  <a:pt x="6172" y="6175"/>
                  <a:pt x="6410" y="6107"/>
                  <a:pt x="6777" y="5768"/>
                </a:cubicBezTo>
                <a:cubicBezTo>
                  <a:pt x="7143" y="5428"/>
                  <a:pt x="7614" y="4809"/>
                  <a:pt x="7996" y="4232"/>
                </a:cubicBezTo>
                <a:cubicBezTo>
                  <a:pt x="8377" y="3656"/>
                  <a:pt x="8714" y="3011"/>
                  <a:pt x="9074" y="2307"/>
                </a:cubicBezTo>
                <a:cubicBezTo>
                  <a:pt x="9435" y="1603"/>
                  <a:pt x="9974" y="450"/>
                  <a:pt x="10156" y="0"/>
                </a:cubicBezTo>
              </a:path>
            </a:pathLst>
          </a:custGeom>
          <a:noFill/>
          <a:ln w="76200" cmpd="sng">
            <a:solidFill>
              <a:schemeClr val="hlink"/>
            </a:solidFill>
            <a:round/>
            <a:headEnd type="none" w="med" len="med"/>
            <a:tailEnd type="triangle" w="med" len="med"/>
          </a:ln>
          <a:effectLst/>
        </p:spPr>
        <p:txBody>
          <a:bodyPr/>
          <a:lstStyle/>
          <a:p>
            <a:endParaRPr lang="zh-CN" altLang="en-US">
              <a:latin typeface="+mn-lt"/>
              <a:ea typeface="+mn-ea"/>
            </a:endParaRPr>
          </a:p>
        </p:txBody>
      </p:sp>
      <p:grpSp>
        <p:nvGrpSpPr>
          <p:cNvPr id="331" name="组合 330"/>
          <p:cNvGrpSpPr/>
          <p:nvPr/>
        </p:nvGrpSpPr>
        <p:grpSpPr>
          <a:xfrm>
            <a:off x="2541648" y="3123885"/>
            <a:ext cx="848567" cy="538977"/>
            <a:chOff x="5173662" y="745331"/>
            <a:chExt cx="1679575" cy="1066800"/>
          </a:xfrm>
        </p:grpSpPr>
        <p:sp>
          <p:nvSpPr>
            <p:cNvPr id="33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3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3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3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36" name="组合 335"/>
          <p:cNvGrpSpPr/>
          <p:nvPr/>
        </p:nvGrpSpPr>
        <p:grpSpPr>
          <a:xfrm>
            <a:off x="2405738" y="4079331"/>
            <a:ext cx="848567" cy="538977"/>
            <a:chOff x="5173662" y="745331"/>
            <a:chExt cx="1679575" cy="1066800"/>
          </a:xfrm>
        </p:grpSpPr>
        <p:sp>
          <p:nvSpPr>
            <p:cNvPr id="33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3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3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41" name="组合 340"/>
          <p:cNvGrpSpPr/>
          <p:nvPr/>
        </p:nvGrpSpPr>
        <p:grpSpPr>
          <a:xfrm>
            <a:off x="1580154" y="4600650"/>
            <a:ext cx="848567" cy="538977"/>
            <a:chOff x="5173662" y="745331"/>
            <a:chExt cx="1679575" cy="1066800"/>
          </a:xfrm>
        </p:grpSpPr>
        <p:sp>
          <p:nvSpPr>
            <p:cNvPr id="342"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3"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4"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5"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grpSp>
        <p:nvGrpSpPr>
          <p:cNvPr id="346" name="组合 345"/>
          <p:cNvGrpSpPr/>
          <p:nvPr/>
        </p:nvGrpSpPr>
        <p:grpSpPr>
          <a:xfrm>
            <a:off x="2220848" y="5306981"/>
            <a:ext cx="848567" cy="538977"/>
            <a:chOff x="5173662" y="745331"/>
            <a:chExt cx="1679575" cy="1066800"/>
          </a:xfrm>
        </p:grpSpPr>
        <p:sp>
          <p:nvSpPr>
            <p:cNvPr id="347"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8"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49"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350"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pic>
        <p:nvPicPr>
          <p:cNvPr id="351" name="图片 3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0189" y="3083132"/>
            <a:ext cx="478620" cy="792001"/>
          </a:xfrm>
          <a:prstGeom prst="rect">
            <a:avLst/>
          </a:prstGeom>
        </p:spPr>
      </p:pic>
      <p:pic>
        <p:nvPicPr>
          <p:cNvPr id="352" name="图片 3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0068" y="3909299"/>
            <a:ext cx="478620" cy="792001"/>
          </a:xfrm>
          <a:prstGeom prst="rect">
            <a:avLst/>
          </a:prstGeom>
        </p:spPr>
      </p:pic>
      <p:pic>
        <p:nvPicPr>
          <p:cNvPr id="353" name="图片 3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5875" y="4793357"/>
            <a:ext cx="478620" cy="792001"/>
          </a:xfrm>
          <a:prstGeom prst="rect">
            <a:avLst/>
          </a:prstGeom>
        </p:spPr>
      </p:pic>
      <p:pic>
        <p:nvPicPr>
          <p:cNvPr id="354" name="图片 3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6565" y="5640358"/>
            <a:ext cx="478620" cy="792001"/>
          </a:xfrm>
          <a:prstGeom prst="rect">
            <a:avLst/>
          </a:prstGeom>
        </p:spPr>
      </p:pic>
      <p:sp>
        <p:nvSpPr>
          <p:cNvPr id="355" name="Rectangle 323"/>
          <p:cNvSpPr>
            <a:spLocks noChangeArrowheads="1"/>
          </p:cNvSpPr>
          <p:nvPr/>
        </p:nvSpPr>
        <p:spPr bwMode="auto">
          <a:xfrm>
            <a:off x="1488987" y="4141332"/>
            <a:ext cx="769441" cy="307777"/>
          </a:xfrm>
          <a:prstGeom prst="rect">
            <a:avLst/>
          </a:prstGeom>
          <a:noFill/>
          <a:ln w="9525">
            <a:noFill/>
            <a:miter lim="800000"/>
            <a:headEnd/>
            <a:tailEnd/>
          </a:ln>
        </p:spPr>
        <p:txBody>
          <a:bodyPr wrap="none" lIns="0" tIns="0" rIns="0" bIns="0">
            <a:spAutoFit/>
          </a:bodyPr>
          <a:lstStyle/>
          <a:p>
            <a:r>
              <a:rPr kumimoji="1" lang="zh-CN" altLang="en-US" sz="2000" dirty="0">
                <a:latin typeface="+mn-lt"/>
                <a:ea typeface="+mn-ea"/>
              </a:rPr>
              <a:t>浏览器</a:t>
            </a:r>
          </a:p>
        </p:txBody>
      </p:sp>
    </p:spTree>
    <p:extLst>
      <p:ext uri="{BB962C8B-B14F-4D97-AF65-F5344CB8AC3E}">
        <p14:creationId xmlns:p14="http://schemas.microsoft.com/office/powerpoint/2010/main" val="410403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wipe(left)">
                                      <p:cBhvr>
                                        <p:cTn id="7" dur="5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1" y="1937527"/>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
        <p:nvSpPr>
          <p:cNvPr id="10" name="矩形 9"/>
          <p:cNvSpPr/>
          <p:nvPr/>
        </p:nvSpPr>
        <p:spPr>
          <a:xfrm>
            <a:off x="527795" y="1628800"/>
            <a:ext cx="3771180" cy="51149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7410" name="Rectangle 2"/>
          <p:cNvSpPr>
            <a:spLocks noGrp="1" noChangeArrowheads="1"/>
          </p:cNvSpPr>
          <p:nvPr>
            <p:ph type="title"/>
          </p:nvPr>
        </p:nvSpPr>
        <p:spPr/>
        <p:txBody>
          <a:bodyPr/>
          <a:lstStyle/>
          <a:p>
            <a:r>
              <a:rPr lang="en-US" altLang="zh-CN" dirty="0" smtClean="0"/>
              <a:t>6.3.4  </a:t>
            </a:r>
            <a:r>
              <a:rPr lang="zh-CN" altLang="en-US" dirty="0"/>
              <a:t>万维网的文</a:t>
            </a:r>
            <a:r>
              <a:rPr lang="zh-CN" altLang="en-US" dirty="0" smtClean="0"/>
              <a:t>档</a:t>
            </a:r>
            <a:endParaRPr lang="en-US" altLang="zh-CN" dirty="0"/>
          </a:p>
        </p:txBody>
      </p:sp>
      <p:sp>
        <p:nvSpPr>
          <p:cNvPr id="657411" name="Rectangle 3"/>
          <p:cNvSpPr>
            <a:spLocks noGrp="1" noChangeArrowheads="1"/>
          </p:cNvSpPr>
          <p:nvPr>
            <p:ph idx="1"/>
          </p:nvPr>
        </p:nvSpPr>
        <p:spPr>
          <a:xfrm>
            <a:off x="609919" y="1556792"/>
            <a:ext cx="8081544" cy="4614774"/>
          </a:xfrm>
        </p:spPr>
        <p:txBody>
          <a:bodyPr>
            <a:normAutofit/>
          </a:bodyPr>
          <a:lstStyle/>
          <a:p>
            <a:r>
              <a:rPr lang="en-US" altLang="zh-CN" sz="2400" b="1" dirty="0">
                <a:solidFill>
                  <a:schemeClr val="bg1"/>
                </a:solidFill>
              </a:rPr>
              <a:t>1. </a:t>
            </a:r>
            <a:r>
              <a:rPr lang="zh-CN" altLang="en-US" sz="2400" b="1" dirty="0">
                <a:solidFill>
                  <a:schemeClr val="bg1"/>
                </a:solidFill>
              </a:rPr>
              <a:t>超文本标记语言 </a:t>
            </a:r>
            <a:r>
              <a:rPr lang="en-US" altLang="zh-CN" sz="2400" b="1" dirty="0">
                <a:solidFill>
                  <a:schemeClr val="bg1"/>
                </a:solidFill>
              </a:rPr>
              <a:t>HTML</a:t>
            </a:r>
          </a:p>
          <a:p>
            <a:pPr marL="800028" lvl="1" indent="-342900">
              <a:buFont typeface="Wingdings" panose="05000000000000000000" pitchFamily="2" charset="2"/>
              <a:buChar char="l"/>
            </a:pPr>
            <a:r>
              <a:rPr lang="zh-CN" altLang="en-US" sz="2400" dirty="0" smtClean="0"/>
              <a:t>超</a:t>
            </a:r>
            <a:r>
              <a:rPr lang="zh-CN" altLang="en-US" sz="2400" dirty="0"/>
              <a:t>文本标记语言 </a:t>
            </a:r>
            <a:r>
              <a:rPr lang="en-US" altLang="zh-CN" sz="2400" dirty="0"/>
              <a:t>HTML </a:t>
            </a:r>
            <a:r>
              <a:rPr lang="zh-CN" altLang="en-US" sz="2400" dirty="0"/>
              <a:t>中的 </a:t>
            </a:r>
            <a:r>
              <a:rPr lang="en-US" altLang="zh-CN" sz="2400" dirty="0"/>
              <a:t>Markup </a:t>
            </a:r>
            <a:r>
              <a:rPr lang="zh-CN" altLang="en-US" sz="2400" dirty="0"/>
              <a:t>的意思就是“设置标记”。</a:t>
            </a:r>
          </a:p>
          <a:p>
            <a:pPr marL="800028" lvl="1" indent="-342900">
              <a:buFont typeface="Wingdings" panose="05000000000000000000" pitchFamily="2" charset="2"/>
              <a:buChar char="l"/>
            </a:pPr>
            <a:r>
              <a:rPr lang="en-US" altLang="zh-CN" sz="2400" dirty="0"/>
              <a:t>HTML </a:t>
            </a:r>
            <a:r>
              <a:rPr lang="zh-CN" altLang="en-US" sz="2400" dirty="0"/>
              <a:t>定义了许多用于排版的命令（即标签）。</a:t>
            </a:r>
          </a:p>
          <a:p>
            <a:pPr marL="800028" lvl="1" indent="-342900">
              <a:buFont typeface="Wingdings" panose="05000000000000000000" pitchFamily="2" charset="2"/>
              <a:buChar char="l"/>
            </a:pPr>
            <a:r>
              <a:rPr lang="en-US" altLang="zh-CN" sz="2400" dirty="0"/>
              <a:t>HTML </a:t>
            </a:r>
            <a:r>
              <a:rPr lang="zh-CN" altLang="en-US" sz="2400" dirty="0"/>
              <a:t>把各种标签嵌入到万维网的页面中。这样就构成了所谓的 </a:t>
            </a:r>
            <a:r>
              <a:rPr lang="en-US" altLang="zh-CN" sz="2400" dirty="0"/>
              <a:t>HTML </a:t>
            </a:r>
            <a:r>
              <a:rPr lang="zh-CN" altLang="en-US" sz="2400" dirty="0"/>
              <a:t>文档。</a:t>
            </a:r>
            <a:r>
              <a:rPr lang="en-US" altLang="zh-CN" sz="2400" dirty="0"/>
              <a:t>HTML </a:t>
            </a:r>
            <a:r>
              <a:rPr lang="zh-CN" altLang="en-US" sz="2400" dirty="0"/>
              <a:t>文档是一种可以用任何文本编辑器创建的 </a:t>
            </a:r>
            <a:r>
              <a:rPr lang="en-US" altLang="zh-CN" sz="2400" dirty="0"/>
              <a:t>ASCII </a:t>
            </a:r>
            <a:r>
              <a:rPr lang="zh-CN" altLang="en-US" sz="2400" dirty="0"/>
              <a:t>码文件。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矩形 6"/>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8" name="矩形 7"/>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3511" y="3661330"/>
            <a:ext cx="2771403" cy="23159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88" y="1485343"/>
            <a:ext cx="12190412" cy="484415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5400000">
            <a:off x="3572544" y="3982484"/>
            <a:ext cx="5040000" cy="4571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8434" name="Rectangle 2"/>
          <p:cNvSpPr>
            <a:spLocks noGrp="1" noChangeArrowheads="1"/>
          </p:cNvSpPr>
          <p:nvPr>
            <p:ph type="title"/>
          </p:nvPr>
        </p:nvSpPr>
        <p:spPr/>
        <p:txBody>
          <a:bodyPr/>
          <a:lstStyle/>
          <a:p>
            <a:r>
              <a:rPr lang="en-US" altLang="zh-CN" dirty="0"/>
              <a:t>HTML </a:t>
            </a:r>
            <a:r>
              <a:rPr lang="zh-CN" altLang="en-US" dirty="0"/>
              <a:t>文档 </a:t>
            </a:r>
          </a:p>
        </p:txBody>
      </p:sp>
      <p:sp>
        <p:nvSpPr>
          <p:cNvPr id="658435" name="Rectangle 3"/>
          <p:cNvSpPr>
            <a:spLocks noGrp="1" noChangeArrowheads="1"/>
          </p:cNvSpPr>
          <p:nvPr>
            <p:ph idx="1"/>
          </p:nvPr>
        </p:nvSpPr>
        <p:spPr>
          <a:xfrm>
            <a:off x="266527" y="1618043"/>
            <a:ext cx="5522936" cy="4176250"/>
          </a:xfrm>
        </p:spPr>
        <p:txBody>
          <a:bodyPr>
            <a:noAutofit/>
          </a:bodyPr>
          <a:lstStyle/>
          <a:p>
            <a:pPr marL="342900" indent="-342900" algn="just">
              <a:spcAft>
                <a:spcPct val="10000"/>
              </a:spcAft>
              <a:buFont typeface="Wingdings" panose="05000000000000000000" pitchFamily="2" charset="2"/>
              <a:buChar char="l"/>
            </a:pPr>
            <a:r>
              <a:rPr lang="zh-CN" altLang="en-US" sz="2000" dirty="0"/>
              <a:t>仅当 </a:t>
            </a:r>
            <a:r>
              <a:rPr lang="en-US" altLang="zh-CN" sz="2000" dirty="0"/>
              <a:t>HTML </a:t>
            </a:r>
            <a:r>
              <a:rPr lang="zh-CN" altLang="en-US" sz="2000" dirty="0"/>
              <a:t>文档是以</a:t>
            </a:r>
            <a:r>
              <a:rPr lang="en-US" altLang="zh-CN" sz="2000" dirty="0"/>
              <a:t>.html </a:t>
            </a:r>
            <a:r>
              <a:rPr lang="zh-CN" altLang="en-US" sz="2000" dirty="0"/>
              <a:t>或 </a:t>
            </a:r>
            <a:r>
              <a:rPr lang="en-US" altLang="zh-CN" sz="2000" dirty="0"/>
              <a:t>.</a:t>
            </a:r>
            <a:r>
              <a:rPr lang="en-US" altLang="zh-CN" sz="2000" dirty="0" err="1"/>
              <a:t>htm</a:t>
            </a:r>
            <a:r>
              <a:rPr lang="en-US" altLang="zh-CN" sz="2000" dirty="0"/>
              <a:t> </a:t>
            </a:r>
            <a:r>
              <a:rPr lang="zh-CN" altLang="en-US" sz="2000" dirty="0"/>
              <a:t>为后缀时，浏览器才对此 文档的各种标签进行解释。</a:t>
            </a:r>
          </a:p>
          <a:p>
            <a:pPr marL="342900" indent="-342900" algn="just">
              <a:spcAft>
                <a:spcPct val="10000"/>
              </a:spcAft>
              <a:buFont typeface="Wingdings" panose="05000000000000000000" pitchFamily="2" charset="2"/>
              <a:buChar char="l"/>
            </a:pPr>
            <a:r>
              <a:rPr lang="zh-CN" altLang="en-US" sz="2000" dirty="0"/>
              <a:t>如 </a:t>
            </a:r>
            <a:r>
              <a:rPr lang="en-US" altLang="zh-CN" sz="2000" dirty="0"/>
              <a:t>HTML </a:t>
            </a:r>
            <a:r>
              <a:rPr lang="zh-CN" altLang="en-US" sz="2000" dirty="0"/>
              <a:t>文档改换以 </a:t>
            </a:r>
            <a:r>
              <a:rPr lang="en-US" altLang="zh-CN" sz="2000" dirty="0"/>
              <a:t>.txt </a:t>
            </a:r>
            <a:r>
              <a:rPr lang="zh-CN" altLang="en-US" sz="2000" dirty="0"/>
              <a:t>为其后缀，则 </a:t>
            </a:r>
            <a:r>
              <a:rPr lang="en-US" altLang="zh-CN" sz="2000" dirty="0"/>
              <a:t>HTML </a:t>
            </a:r>
            <a:r>
              <a:rPr lang="zh-CN" altLang="en-US" sz="2000" dirty="0"/>
              <a:t>解释程序就不对标签进行解释，而浏览器只能看见原来的文本文件。</a:t>
            </a:r>
          </a:p>
          <a:p>
            <a:pPr marL="342900" indent="-342900" algn="just">
              <a:spcAft>
                <a:spcPct val="10000"/>
              </a:spcAft>
              <a:buFont typeface="Wingdings" panose="05000000000000000000" pitchFamily="2" charset="2"/>
              <a:buChar char="l"/>
            </a:pPr>
            <a:r>
              <a:rPr lang="zh-CN" altLang="en-US" sz="2000" dirty="0"/>
              <a:t>当浏览器从服务器读取 </a:t>
            </a:r>
            <a:r>
              <a:rPr lang="en-US" altLang="zh-CN" sz="2000" dirty="0"/>
              <a:t>HTML </a:t>
            </a:r>
            <a:r>
              <a:rPr lang="zh-CN" altLang="en-US" sz="2000" dirty="0"/>
              <a:t>文档后，就按照 </a:t>
            </a:r>
            <a:r>
              <a:rPr lang="en-US" altLang="zh-CN" sz="2000" dirty="0"/>
              <a:t>HTML </a:t>
            </a:r>
            <a:r>
              <a:rPr lang="zh-CN" altLang="en-US" sz="2000" dirty="0"/>
              <a:t>文档中的各种标签，根据浏览器所使用的显示器的尺寸和分辨率大小，重新进行排版并恢复出所读取的页面。</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9" name="矩形 8"/>
          <p:cNvSpPr/>
          <p:nvPr/>
        </p:nvSpPr>
        <p:spPr>
          <a:xfrm>
            <a:off x="1588" y="128250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1951" y="6340854"/>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1" name="组合 10"/>
          <p:cNvGrpSpPr/>
          <p:nvPr/>
        </p:nvGrpSpPr>
        <p:grpSpPr>
          <a:xfrm>
            <a:off x="9424993" y="5750884"/>
            <a:ext cx="1877787" cy="1129564"/>
            <a:chOff x="9675584" y="5175723"/>
            <a:chExt cx="1877787" cy="1129564"/>
          </a:xfrm>
        </p:grpSpPr>
        <p:sp>
          <p:nvSpPr>
            <p:cNvPr id="12" name="矩形 11"/>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Rectangle 3"/>
          <p:cNvSpPr txBox="1">
            <a:spLocks noChangeArrowheads="1"/>
          </p:cNvSpPr>
          <p:nvPr/>
        </p:nvSpPr>
        <p:spPr>
          <a:xfrm>
            <a:off x="6249206" y="1618043"/>
            <a:ext cx="5522936" cy="4176250"/>
          </a:xfrm>
          <a:prstGeom prst="rect">
            <a:avLst/>
          </a:prstGeom>
        </p:spPr>
        <p:txBody>
          <a:bodyPr vert="horz" lIns="121917" tIns="60958" rIns="121917" bIns="60958" rtlCol="0">
            <a:noAutofit/>
          </a:bodyPr>
          <a:lstStyle>
            <a:lvl1pPr marL="0" indent="0" algn="l" defTabSz="914255" rtl="0" eaLnBrk="1" latinLnBrk="0" hangingPunct="1">
              <a:lnSpc>
                <a:spcPct val="150000"/>
              </a:lnSpc>
              <a:spcBef>
                <a:spcPct val="20000"/>
              </a:spcBef>
              <a:buSzPct val="80000"/>
              <a:buFont typeface="Wingdings" pitchFamily="2" charset="2"/>
              <a:buNone/>
              <a:defRPr sz="1499" kern="1200">
                <a:solidFill>
                  <a:schemeClr val="tx1">
                    <a:lumMod val="75000"/>
                    <a:lumOff val="25000"/>
                  </a:schemeClr>
                </a:solidFill>
                <a:latin typeface="+mn-lt"/>
                <a:ea typeface="+mn-ea"/>
                <a:cs typeface="+mn-cs"/>
              </a:defRPr>
            </a:lvl1pPr>
            <a:lvl2pPr marL="457128" indent="0" algn="l" defTabSz="914255" rtl="0" eaLnBrk="1" latinLnBrk="0" hangingPunct="1">
              <a:lnSpc>
                <a:spcPct val="150000"/>
              </a:lnSpc>
              <a:spcBef>
                <a:spcPct val="20000"/>
              </a:spcBef>
              <a:buFont typeface="Arial" pitchFamily="34" charset="0"/>
              <a:buNone/>
              <a:defRPr sz="1499" kern="1200">
                <a:solidFill>
                  <a:schemeClr val="tx1">
                    <a:lumMod val="75000"/>
                    <a:lumOff val="25000"/>
                  </a:schemeClr>
                </a:solidFill>
                <a:latin typeface="+mn-lt"/>
                <a:ea typeface="+mn-ea"/>
                <a:cs typeface="+mn-cs"/>
              </a:defRPr>
            </a:lvl2pPr>
            <a:lvl3pPr marL="914255"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3pPr>
            <a:lvl4pPr marL="1371382"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4pPr>
            <a:lvl5pPr marL="1828509"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5pPr>
            <a:lvl6pPr marL="2514201"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329"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456"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583"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marL="342900" indent="-342900" algn="just" fontAlgn="auto">
              <a:spcAft>
                <a:spcPct val="10000"/>
              </a:spcAft>
              <a:buFont typeface="Wingdings" pitchFamily="2" charset="2"/>
              <a:buChar char="l"/>
            </a:pPr>
            <a:r>
              <a:rPr lang="en-US" altLang="zh-CN" sz="2000" dirty="0"/>
              <a:t>HTML</a:t>
            </a:r>
            <a:r>
              <a:rPr lang="zh-CN" altLang="en-US" sz="2000" dirty="0"/>
              <a:t>允许在万维网页面中插入图像。</a:t>
            </a:r>
          </a:p>
          <a:p>
            <a:pPr marL="342900" indent="-342900" algn="just" fontAlgn="auto">
              <a:spcAft>
                <a:spcPct val="10000"/>
              </a:spcAft>
              <a:buFont typeface="Wingdings" pitchFamily="2" charset="2"/>
              <a:buChar char="l"/>
            </a:pPr>
            <a:r>
              <a:rPr lang="en-US" altLang="zh-CN" sz="2000" dirty="0"/>
              <a:t>HTML</a:t>
            </a:r>
            <a:r>
              <a:rPr lang="zh-CN" altLang="en-US" sz="2000" dirty="0"/>
              <a:t>还规定了链接的设置方法。</a:t>
            </a:r>
          </a:p>
          <a:p>
            <a:pPr marL="342900" indent="-342900" algn="just" fontAlgn="auto">
              <a:spcAft>
                <a:spcPct val="10000"/>
              </a:spcAft>
              <a:buFont typeface="Wingdings" pitchFamily="2" charset="2"/>
              <a:buChar char="l"/>
            </a:pPr>
            <a:r>
              <a:rPr lang="zh-CN" altLang="en-US" sz="2000" dirty="0"/>
              <a:t>链接的终点可以是其他网站上的页面。这种链接方式叫做</a:t>
            </a:r>
            <a:r>
              <a:rPr lang="zh-CN" altLang="en-US" sz="2000" dirty="0">
                <a:solidFill>
                  <a:srgbClr val="FF0000"/>
                </a:solidFill>
              </a:rPr>
              <a:t>远程链接</a:t>
            </a:r>
            <a:r>
              <a:rPr lang="zh-CN" altLang="en-US" sz="2000" dirty="0"/>
              <a:t>。</a:t>
            </a:r>
          </a:p>
          <a:p>
            <a:pPr marL="342900" indent="-342900" algn="just" fontAlgn="auto">
              <a:spcAft>
                <a:spcPct val="10000"/>
              </a:spcAft>
              <a:buFont typeface="Wingdings" pitchFamily="2" charset="2"/>
              <a:buChar char="l"/>
            </a:pPr>
            <a:r>
              <a:rPr lang="zh-CN" altLang="en-US" sz="2000" dirty="0"/>
              <a:t>有时链接可以指向本计算机中的某一个文件或本文件中的某处。这叫做</a:t>
            </a:r>
            <a:r>
              <a:rPr lang="zh-CN" altLang="en-US" sz="2000" dirty="0">
                <a:solidFill>
                  <a:srgbClr val="FF0000"/>
                </a:solidFill>
              </a:rPr>
              <a:t>本地链接</a:t>
            </a:r>
            <a:r>
              <a:rPr lang="zh-CN" alt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2" name="Rectangle 4"/>
          <p:cNvSpPr>
            <a:spLocks noGrp="1" noChangeArrowheads="1"/>
          </p:cNvSpPr>
          <p:nvPr>
            <p:ph type="title"/>
          </p:nvPr>
        </p:nvSpPr>
        <p:spPr/>
        <p:txBody>
          <a:bodyPr/>
          <a:lstStyle/>
          <a:p>
            <a:r>
              <a:rPr lang="en-US" altLang="zh-CN" dirty="0" smtClean="0"/>
              <a:t>HTML </a:t>
            </a:r>
            <a:r>
              <a:rPr lang="zh-CN" altLang="en-US" dirty="0" smtClean="0"/>
              <a:t>文档 </a:t>
            </a:r>
            <a:endParaRPr lang="zh-CN" altLang="en-US" dirty="0"/>
          </a:p>
        </p:txBody>
      </p:sp>
      <p:sp>
        <p:nvSpPr>
          <p:cNvPr id="677893" name="Rectangle 5"/>
          <p:cNvSpPr>
            <a:spLocks noGrp="1" noChangeArrowheads="1"/>
          </p:cNvSpPr>
          <p:nvPr>
            <p:ph idx="1"/>
          </p:nvPr>
        </p:nvSpPr>
        <p:spPr>
          <a:xfrm>
            <a:off x="609920" y="2627200"/>
            <a:ext cx="5345239" cy="4326742"/>
          </a:xfrm>
        </p:spPr>
        <p:txBody>
          <a:bodyPr>
            <a:normAutofit/>
          </a:bodyPr>
          <a:lstStyle/>
          <a:p>
            <a:pPr marL="342900" indent="-342900">
              <a:buFont typeface="Wingdings" panose="05000000000000000000" pitchFamily="2" charset="2"/>
              <a:buChar char="l"/>
            </a:pPr>
            <a:r>
              <a:rPr lang="zh-CN" altLang="en-US" sz="2400" dirty="0" smtClean="0"/>
              <a:t>虽然完全可以用任何文本编辑器来编辑</a:t>
            </a:r>
            <a:r>
              <a:rPr lang="en-US" altLang="zh-CN" sz="2400" dirty="0" smtClean="0"/>
              <a:t>HTML</a:t>
            </a:r>
            <a:r>
              <a:rPr lang="zh-CN" altLang="en-US" sz="2400" dirty="0" smtClean="0"/>
              <a:t>文档，但使用“</a:t>
            </a:r>
            <a:r>
              <a:rPr lang="zh-CN" altLang="en-US" sz="2400" dirty="0" smtClean="0">
                <a:solidFill>
                  <a:srgbClr val="FF0000"/>
                </a:solidFill>
              </a:rPr>
              <a:t>所见即所得</a:t>
            </a:r>
            <a:r>
              <a:rPr lang="zh-CN" altLang="en-US" sz="2400" dirty="0" smtClean="0"/>
              <a:t>”的万维网页面开发工具能很方便地制作各种美观的页面。</a:t>
            </a:r>
            <a:endParaRPr lang="en-US" altLang="zh-CN" sz="2400" dirty="0" smtClean="0"/>
          </a:p>
          <a:p>
            <a:pPr marL="342900" indent="-342900">
              <a:buFont typeface="Wingdings" panose="05000000000000000000" pitchFamily="2" charset="2"/>
              <a:buChar char="l"/>
            </a:pPr>
            <a:r>
              <a:rPr lang="zh-CN" altLang="en-US" sz="2400" dirty="0" smtClean="0"/>
              <a:t>目前较为流行的网页制作工具有</a:t>
            </a:r>
            <a:r>
              <a:rPr lang="en-US" altLang="zh-CN" sz="2400" dirty="0" smtClean="0"/>
              <a:t>FrontPage, </a:t>
            </a:r>
            <a:r>
              <a:rPr lang="en-US" altLang="zh-CN" sz="2400" dirty="0" err="1" smtClean="0"/>
              <a:t>DreamWeaver</a:t>
            </a:r>
            <a:r>
              <a:rPr lang="zh-CN" altLang="en-US" sz="2400" dirty="0" smtClean="0"/>
              <a:t>等。</a:t>
            </a:r>
            <a:endParaRPr lang="zh-CN" altLang="en-US" sz="2400" dirty="0"/>
          </a:p>
        </p:txBody>
      </p:sp>
      <p:sp>
        <p:nvSpPr>
          <p:cNvPr id="5" name="页脚占位符 4"/>
          <p:cNvSpPr>
            <a:spLocks noGrp="1"/>
          </p:cNvSpPr>
          <p:nvPr>
            <p:ph type="ftr" sz="quarter" idx="11"/>
          </p:nvPr>
        </p:nvSpPr>
        <p:spPr/>
        <p:txBody>
          <a:bodyPr/>
          <a:lstStyle/>
          <a:p>
            <a:r>
              <a:rPr lang="zh-CN" altLang="en-US" sz="1200" smtClean="0"/>
              <a:t>课件制作人：谢钧  谢希仁</a:t>
            </a:r>
            <a:endParaRPr lang="zh-CN" altLang="en-US" sz="1200"/>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80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702" y="2794923"/>
            <a:ext cx="5424513" cy="3144645"/>
          </a:xfrm>
          <a:prstGeom prst="rect">
            <a:avLst/>
          </a:prstGeom>
        </p:spPr>
      </p:pic>
      <p:sp>
        <p:nvSpPr>
          <p:cNvPr id="8" name="矩形 7"/>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 name="组合 9"/>
          <p:cNvGrpSpPr/>
          <p:nvPr/>
        </p:nvGrpSpPr>
        <p:grpSpPr>
          <a:xfrm>
            <a:off x="9156703" y="5399078"/>
            <a:ext cx="1877787" cy="1129564"/>
            <a:chOff x="9675584" y="5175723"/>
            <a:chExt cx="1877787" cy="1129564"/>
          </a:xfrm>
        </p:grpSpPr>
        <p:sp>
          <p:nvSpPr>
            <p:cNvPr id="11" name="矩形 10"/>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2226" name="Rectangle 2"/>
          <p:cNvSpPr>
            <a:spLocks noGrp="1" noChangeArrowheads="1"/>
          </p:cNvSpPr>
          <p:nvPr>
            <p:ph type="title"/>
          </p:nvPr>
        </p:nvSpPr>
        <p:spPr/>
        <p:txBody>
          <a:bodyPr/>
          <a:lstStyle/>
          <a:p>
            <a:r>
              <a:rPr lang="en-US" altLang="zh-CN" dirty="0"/>
              <a:t>2.  </a:t>
            </a:r>
            <a:r>
              <a:rPr lang="zh-CN" altLang="en-US" dirty="0"/>
              <a:t>动态文档</a:t>
            </a:r>
            <a:r>
              <a:rPr lang="zh-CN" altLang="en-US" dirty="0" smtClean="0"/>
              <a:t> </a:t>
            </a:r>
            <a:endParaRPr lang="zh-CN" altLang="en-US" dirty="0"/>
          </a:p>
        </p:txBody>
      </p:sp>
      <p:sp>
        <p:nvSpPr>
          <p:cNvPr id="692227" name="Rectangle 3"/>
          <p:cNvSpPr>
            <a:spLocks noGrp="1" noChangeArrowheads="1"/>
          </p:cNvSpPr>
          <p:nvPr>
            <p:ph idx="1"/>
          </p:nvPr>
        </p:nvSpPr>
        <p:spPr>
          <a:xfrm>
            <a:off x="1058615" y="1988840"/>
            <a:ext cx="5688632" cy="4182726"/>
          </a:xfrm>
        </p:spPr>
        <p:txBody>
          <a:bodyPr>
            <a:normAutofit fontScale="92500" lnSpcReduction="20000"/>
          </a:bodyPr>
          <a:lstStyle/>
          <a:p>
            <a:pPr marL="342900" indent="-342900">
              <a:buFont typeface="Wingdings" panose="05000000000000000000" pitchFamily="2" charset="2"/>
              <a:buChar char="n"/>
            </a:pPr>
            <a:r>
              <a:rPr lang="zh-CN" altLang="en-US" sz="2400" dirty="0">
                <a:solidFill>
                  <a:schemeClr val="hlink"/>
                </a:solidFill>
              </a:rPr>
              <a:t>静态文档</a:t>
            </a:r>
            <a:r>
              <a:rPr lang="zh-CN" altLang="en-US" sz="2400" dirty="0"/>
              <a:t>是指该文档创作完毕后就存放在万维网服务器中，在被用户浏览的过程中，内容不会改变。 </a:t>
            </a:r>
          </a:p>
          <a:p>
            <a:pPr marL="342900" indent="-342900">
              <a:buFont typeface="Wingdings" panose="05000000000000000000" pitchFamily="2" charset="2"/>
              <a:buChar char="n"/>
            </a:pPr>
            <a:r>
              <a:rPr lang="zh-CN" altLang="en-US" sz="2400" dirty="0">
                <a:solidFill>
                  <a:schemeClr val="hlink"/>
                </a:solidFill>
              </a:rPr>
              <a:t>动态文档</a:t>
            </a:r>
            <a:r>
              <a:rPr lang="zh-CN" altLang="en-US" sz="2400" dirty="0"/>
              <a:t>是指文档的内容是在浏览器访问万维网服务器时才由应用程序动态创建。</a:t>
            </a:r>
          </a:p>
          <a:p>
            <a:pPr marL="342900" indent="-342900">
              <a:buFont typeface="Wingdings" panose="05000000000000000000" pitchFamily="2" charset="2"/>
              <a:buChar char="n"/>
            </a:pPr>
            <a:r>
              <a:rPr lang="zh-CN" altLang="en-US" sz="2400" dirty="0"/>
              <a:t>动态文档和静态文档之间的主要差别体现在</a:t>
            </a:r>
            <a:r>
              <a:rPr lang="zh-CN" altLang="en-US" sz="2400" dirty="0">
                <a:solidFill>
                  <a:schemeClr val="hlink"/>
                </a:solidFill>
              </a:rPr>
              <a:t>服务器</a:t>
            </a:r>
            <a:r>
              <a:rPr lang="zh-CN" altLang="en-US" sz="2400" dirty="0"/>
              <a:t>一端。这主要是文档内容的生成方法不同。而从浏览器的角度看，这两种文档并没有区别。  </a:t>
            </a:r>
          </a:p>
        </p:txBody>
      </p:sp>
      <p:sp>
        <p:nvSpPr>
          <p:cNvPr id="5" name="页脚占位符 4"/>
          <p:cNvSpPr>
            <a:spLocks noGrp="1"/>
          </p:cNvSpPr>
          <p:nvPr>
            <p:ph type="ftr" sz="quarter" idx="11"/>
          </p:nvPr>
        </p:nvSpPr>
        <p:spPr/>
        <p:txBody>
          <a:bodyPr/>
          <a:lstStyle/>
          <a:p>
            <a:r>
              <a:rPr lang="zh-CN" altLang="en-US" dirty="0" smtClean="0"/>
              <a:t>课件制作人：谢钧  谢希仁</a:t>
            </a:r>
            <a:endParaRPr lang="zh-CN" altLang="en-US" dirty="0"/>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graphicFrame>
        <p:nvGraphicFramePr>
          <p:cNvPr id="2" name="图示 1"/>
          <p:cNvGraphicFramePr/>
          <p:nvPr>
            <p:extLst>
              <p:ext uri="{D42A27DB-BD31-4B8C-83A1-F6EECF244321}">
                <p14:modId xmlns:p14="http://schemas.microsoft.com/office/powerpoint/2010/main" val="605117806"/>
              </p:ext>
            </p:extLst>
          </p:nvPr>
        </p:nvGraphicFramePr>
        <p:xfrm>
          <a:off x="7187952" y="1597040"/>
          <a:ext cx="3804517" cy="4791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653" y="1824191"/>
            <a:ext cx="1294421" cy="2141956"/>
          </a:xfrm>
          <a:prstGeom prst="rect">
            <a:avLst/>
          </a:prstGeom>
        </p:spPr>
      </p:pic>
      <p:grpSp>
        <p:nvGrpSpPr>
          <p:cNvPr id="44" name="组合 43"/>
          <p:cNvGrpSpPr/>
          <p:nvPr/>
        </p:nvGrpSpPr>
        <p:grpSpPr>
          <a:xfrm>
            <a:off x="1710032" y="2227019"/>
            <a:ext cx="1933704" cy="1228213"/>
            <a:chOff x="5173662" y="745331"/>
            <a:chExt cx="1679575" cy="1066800"/>
          </a:xfrm>
        </p:grpSpPr>
        <p:sp>
          <p:nvSpPr>
            <p:cNvPr id="45"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94274" name="Rectangle 2"/>
          <p:cNvSpPr>
            <a:spLocks noGrp="1" noChangeArrowheads="1"/>
          </p:cNvSpPr>
          <p:nvPr>
            <p:ph type="title"/>
          </p:nvPr>
        </p:nvSpPr>
        <p:spPr/>
        <p:txBody>
          <a:bodyPr/>
          <a:lstStyle/>
          <a:p>
            <a:r>
              <a:rPr lang="zh-CN" altLang="en-US" dirty="0" smtClean="0"/>
              <a:t>动态文档</a:t>
            </a:r>
            <a:endParaRPr lang="zh-CN" altLang="en-US" dirty="0"/>
          </a:p>
        </p:txBody>
      </p:sp>
      <p:sp>
        <p:nvSpPr>
          <p:cNvPr id="43" name="页脚占位符 3"/>
          <p:cNvSpPr>
            <a:spLocks noGrp="1"/>
          </p:cNvSpPr>
          <p:nvPr>
            <p:ph type="ftr" sz="quarter" idx="11"/>
          </p:nvPr>
        </p:nvSpPr>
        <p:spPr/>
        <p:txBody>
          <a:bodyPr/>
          <a:lstStyle/>
          <a:p>
            <a:r>
              <a:rPr lang="zh-CN" altLang="en-US" smtClean="0"/>
              <a:t>课件制作人：谢钧  谢希仁</a:t>
            </a:r>
            <a:endParaRPr lang="zh-CN" altLang="en-US"/>
          </a:p>
        </p:txBody>
      </p:sp>
      <p:grpSp>
        <p:nvGrpSpPr>
          <p:cNvPr id="2" name="Group 49"/>
          <p:cNvGrpSpPr>
            <a:grpSpLocks/>
          </p:cNvGrpSpPr>
          <p:nvPr/>
        </p:nvGrpSpPr>
        <p:grpSpPr bwMode="auto">
          <a:xfrm>
            <a:off x="7335815" y="2528129"/>
            <a:ext cx="1825625" cy="1122362"/>
            <a:chOff x="3530" y="1904"/>
            <a:chExt cx="1150" cy="707"/>
          </a:xfrm>
        </p:grpSpPr>
        <p:sp>
          <p:nvSpPr>
            <p:cNvPr id="694277" name="AutoShape 5"/>
            <p:cNvSpPr>
              <a:spLocks noChangeArrowheads="1"/>
            </p:cNvSpPr>
            <p:nvPr/>
          </p:nvSpPr>
          <p:spPr bwMode="auto">
            <a:xfrm>
              <a:off x="4238" y="1904"/>
              <a:ext cx="442" cy="289"/>
            </a:xfrm>
            <a:prstGeom prst="can">
              <a:avLst>
                <a:gd name="adj" fmla="val 39583"/>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p:spPr>
          <p:txBody>
            <a:bodyPr wrap="none" anchor="ctr"/>
            <a:lstStyle/>
            <a:p>
              <a:endParaRPr lang="zh-CN" altLang="en-US">
                <a:latin typeface="+mn-lt"/>
                <a:ea typeface="+mn-ea"/>
              </a:endParaRPr>
            </a:p>
          </p:txBody>
        </p:sp>
        <p:sp>
          <p:nvSpPr>
            <p:cNvPr id="694286" name="Line 14"/>
            <p:cNvSpPr>
              <a:spLocks noChangeShapeType="1"/>
            </p:cNvSpPr>
            <p:nvPr/>
          </p:nvSpPr>
          <p:spPr bwMode="auto">
            <a:xfrm flipV="1">
              <a:off x="3985" y="2177"/>
              <a:ext cx="393" cy="232"/>
            </a:xfrm>
            <a:prstGeom prst="line">
              <a:avLst/>
            </a:prstGeom>
            <a:noFill/>
            <a:ln w="28575">
              <a:solidFill>
                <a:srgbClr val="333399"/>
              </a:solidFill>
              <a:round/>
              <a:headEnd type="triangle" w="sm" len="med"/>
              <a:tailEnd type="triangle" w="sm" len="med"/>
            </a:ln>
            <a:effectLst/>
          </p:spPr>
          <p:txBody>
            <a:bodyPr wrap="none" anchor="ctr"/>
            <a:lstStyle/>
            <a:p>
              <a:endParaRPr lang="zh-CN" altLang="en-US">
                <a:latin typeface="+mn-lt"/>
                <a:ea typeface="+mn-ea"/>
              </a:endParaRPr>
            </a:p>
          </p:txBody>
        </p:sp>
        <p:sp>
          <p:nvSpPr>
            <p:cNvPr id="694290" name="Line 18"/>
            <p:cNvSpPr>
              <a:spLocks noChangeShapeType="1"/>
            </p:cNvSpPr>
            <p:nvPr/>
          </p:nvSpPr>
          <p:spPr bwMode="auto">
            <a:xfrm>
              <a:off x="3530" y="2276"/>
              <a:ext cx="186" cy="181"/>
            </a:xfrm>
            <a:prstGeom prst="line">
              <a:avLst/>
            </a:prstGeom>
            <a:noFill/>
            <a:ln w="25400">
              <a:solidFill>
                <a:schemeClr val="tx1"/>
              </a:solidFill>
              <a:round/>
              <a:headEnd type="triangle" w="sm" len="med"/>
              <a:tailEnd type="triangle" w="sm" len="med"/>
            </a:ln>
            <a:effectLst/>
          </p:spPr>
          <p:txBody>
            <a:bodyPr wrap="none" anchor="ctr"/>
            <a:lstStyle/>
            <a:p>
              <a:endParaRPr lang="zh-CN" altLang="en-US">
                <a:latin typeface="+mn-lt"/>
                <a:ea typeface="+mn-ea"/>
              </a:endParaRPr>
            </a:p>
          </p:txBody>
        </p:sp>
        <p:sp>
          <p:nvSpPr>
            <p:cNvPr id="694285" name="Oval 13"/>
            <p:cNvSpPr>
              <a:spLocks noChangeArrowheads="1"/>
            </p:cNvSpPr>
            <p:nvPr/>
          </p:nvSpPr>
          <p:spPr bwMode="auto">
            <a:xfrm>
              <a:off x="3651" y="2385"/>
              <a:ext cx="450" cy="226"/>
            </a:xfrm>
            <a:prstGeom prst="ellipse">
              <a:avLst/>
            </a:prstGeom>
            <a:solidFill>
              <a:srgbClr val="FFFF99"/>
            </a:solidFill>
            <a:ln w="9525">
              <a:solidFill>
                <a:schemeClr val="tx1"/>
              </a:solidFill>
              <a:round/>
              <a:headEnd/>
              <a:tailEnd/>
            </a:ln>
            <a:effectLst/>
          </p:spPr>
          <p:txBody>
            <a:bodyPr wrap="none" anchor="ctr"/>
            <a:lstStyle/>
            <a:p>
              <a:pPr algn="ctr"/>
              <a:r>
                <a:rPr kumimoji="1" lang="zh-CN" altLang="en-US" sz="2000" dirty="0">
                  <a:latin typeface="+mn-lt"/>
                  <a:ea typeface="+mn-ea"/>
                </a:rPr>
                <a:t>程序</a:t>
              </a:r>
              <a:endParaRPr lang="en-US" altLang="zh-CN" sz="2000" dirty="0">
                <a:latin typeface="+mn-lt"/>
                <a:ea typeface="+mn-ea"/>
              </a:endParaRPr>
            </a:p>
          </p:txBody>
        </p:sp>
      </p:grpSp>
      <p:sp>
        <p:nvSpPr>
          <p:cNvPr id="694278" name="Rectangle 6"/>
          <p:cNvSpPr>
            <a:spLocks noChangeArrowheads="1"/>
          </p:cNvSpPr>
          <p:nvPr/>
        </p:nvSpPr>
        <p:spPr bwMode="auto">
          <a:xfrm>
            <a:off x="6916714" y="1383542"/>
            <a:ext cx="1721626" cy="397545"/>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000">
                <a:latin typeface="+mn-lt"/>
                <a:ea typeface="+mn-ea"/>
              </a:rPr>
              <a:t>万维网服务器</a:t>
            </a:r>
          </a:p>
        </p:txBody>
      </p:sp>
      <p:sp>
        <p:nvSpPr>
          <p:cNvPr id="694279" name="Oval 7"/>
          <p:cNvSpPr>
            <a:spLocks noChangeArrowheads="1"/>
          </p:cNvSpPr>
          <p:nvPr/>
        </p:nvSpPr>
        <p:spPr bwMode="auto">
          <a:xfrm>
            <a:off x="7083402" y="2909131"/>
            <a:ext cx="423862" cy="223837"/>
          </a:xfrm>
          <a:prstGeom prst="ellipse">
            <a:avLst/>
          </a:prstGeom>
          <a:solidFill>
            <a:srgbClr val="66FF66"/>
          </a:solidFill>
          <a:ln w="9525">
            <a:solidFill>
              <a:schemeClr val="tx1"/>
            </a:solidFill>
            <a:round/>
            <a:headEnd/>
            <a:tailEnd/>
          </a:ln>
          <a:effectLst/>
        </p:spPr>
        <p:txBody>
          <a:bodyPr wrap="none" anchor="ctr"/>
          <a:lstStyle/>
          <a:p>
            <a:endParaRPr lang="zh-CN" altLang="en-US">
              <a:latin typeface="+mn-lt"/>
              <a:ea typeface="+mn-ea"/>
            </a:endParaRPr>
          </a:p>
        </p:txBody>
      </p:sp>
      <p:sp>
        <p:nvSpPr>
          <p:cNvPr id="694280" name="Rectangle 8"/>
          <p:cNvSpPr>
            <a:spLocks noChangeArrowheads="1"/>
          </p:cNvSpPr>
          <p:nvPr/>
        </p:nvSpPr>
        <p:spPr bwMode="auto">
          <a:xfrm>
            <a:off x="3719490" y="2074104"/>
            <a:ext cx="952185" cy="643766"/>
          </a:xfrm>
          <a:prstGeom prst="rect">
            <a:avLst/>
          </a:prstGeom>
          <a:noFill/>
          <a:ln w="19050">
            <a:noFill/>
            <a:miter lim="800000"/>
            <a:headEnd/>
            <a:tailEnd/>
          </a:ln>
          <a:effectLst/>
        </p:spPr>
        <p:txBody>
          <a:bodyPr wrap="none" lIns="90488" tIns="44450" rIns="90488" bIns="44450">
            <a:spAutoFit/>
          </a:bodyPr>
          <a:lstStyle/>
          <a:p>
            <a:pPr eaLnBrk="0" hangingPunct="0">
              <a:lnSpc>
                <a:spcPct val="90000"/>
              </a:lnSpc>
            </a:pPr>
            <a:r>
              <a:rPr kumimoji="1" lang="zh-CN" altLang="en-US" sz="2000">
                <a:latin typeface="+mn-lt"/>
                <a:ea typeface="+mn-ea"/>
              </a:rPr>
              <a:t>浏览器</a:t>
            </a:r>
          </a:p>
          <a:p>
            <a:pPr eaLnBrk="0" hangingPunct="0">
              <a:lnSpc>
                <a:spcPct val="90000"/>
              </a:lnSpc>
            </a:pPr>
            <a:r>
              <a:rPr kumimoji="1" lang="zh-CN" altLang="en-US" sz="2000">
                <a:latin typeface="+mn-lt"/>
                <a:ea typeface="+mn-ea"/>
              </a:rPr>
              <a:t> 程序</a:t>
            </a:r>
          </a:p>
        </p:txBody>
      </p:sp>
      <p:sp>
        <p:nvSpPr>
          <p:cNvPr id="694281" name="Rectangle 9"/>
          <p:cNvSpPr>
            <a:spLocks noChangeArrowheads="1"/>
          </p:cNvSpPr>
          <p:nvPr/>
        </p:nvSpPr>
        <p:spPr bwMode="auto">
          <a:xfrm>
            <a:off x="2227239" y="1745493"/>
            <a:ext cx="1465146" cy="397545"/>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000">
                <a:latin typeface="+mn-lt"/>
                <a:ea typeface="+mn-ea"/>
              </a:rPr>
              <a:t>万维网客户</a:t>
            </a:r>
          </a:p>
        </p:txBody>
      </p:sp>
      <p:sp>
        <p:nvSpPr>
          <p:cNvPr id="694282" name="Line 10"/>
          <p:cNvSpPr>
            <a:spLocks noChangeShapeType="1"/>
          </p:cNvSpPr>
          <p:nvPr/>
        </p:nvSpPr>
        <p:spPr bwMode="auto">
          <a:xfrm>
            <a:off x="6438878" y="2675766"/>
            <a:ext cx="777875" cy="342900"/>
          </a:xfrm>
          <a:prstGeom prst="line">
            <a:avLst/>
          </a:prstGeom>
          <a:noFill/>
          <a:ln w="28575">
            <a:solidFill>
              <a:srgbClr val="333399"/>
            </a:solidFill>
            <a:round/>
            <a:headEnd/>
            <a:tailEnd type="triangle" w="sm" len="lg"/>
          </a:ln>
          <a:effectLst/>
        </p:spPr>
        <p:txBody>
          <a:bodyPr wrap="none" anchor="ctr"/>
          <a:lstStyle/>
          <a:p>
            <a:endParaRPr lang="zh-CN" altLang="en-US">
              <a:latin typeface="+mn-lt"/>
              <a:ea typeface="+mn-ea"/>
            </a:endParaRPr>
          </a:p>
        </p:txBody>
      </p:sp>
      <p:sp>
        <p:nvSpPr>
          <p:cNvPr id="694283" name="Rectangle 11"/>
          <p:cNvSpPr>
            <a:spLocks noChangeArrowheads="1"/>
          </p:cNvSpPr>
          <p:nvPr/>
        </p:nvSpPr>
        <p:spPr bwMode="auto">
          <a:xfrm>
            <a:off x="5659415" y="2294766"/>
            <a:ext cx="952185" cy="643766"/>
          </a:xfrm>
          <a:prstGeom prst="rect">
            <a:avLst/>
          </a:prstGeom>
          <a:noFill/>
          <a:ln w="19050">
            <a:noFill/>
            <a:miter lim="800000"/>
            <a:headEnd/>
            <a:tailEnd/>
          </a:ln>
          <a:effectLst/>
        </p:spPr>
        <p:txBody>
          <a:bodyPr wrap="none" lIns="90488" tIns="44450" rIns="90488" bIns="44450">
            <a:spAutoFit/>
          </a:bodyPr>
          <a:lstStyle/>
          <a:p>
            <a:pPr eaLnBrk="0" hangingPunct="0">
              <a:lnSpc>
                <a:spcPct val="90000"/>
              </a:lnSpc>
            </a:pPr>
            <a:r>
              <a:rPr kumimoji="1" lang="zh-CN" altLang="en-US" sz="2000">
                <a:latin typeface="+mn-lt"/>
                <a:ea typeface="+mn-ea"/>
              </a:rPr>
              <a:t>服务器</a:t>
            </a:r>
          </a:p>
          <a:p>
            <a:pPr eaLnBrk="0" hangingPunct="0">
              <a:lnSpc>
                <a:spcPct val="90000"/>
              </a:lnSpc>
            </a:pPr>
            <a:r>
              <a:rPr kumimoji="1" lang="zh-CN" altLang="en-US" sz="2000">
                <a:latin typeface="+mn-lt"/>
                <a:ea typeface="+mn-ea"/>
              </a:rPr>
              <a:t> 程序</a:t>
            </a:r>
          </a:p>
        </p:txBody>
      </p:sp>
      <p:sp>
        <p:nvSpPr>
          <p:cNvPr id="694284" name="Rectangle 12"/>
          <p:cNvSpPr>
            <a:spLocks noChangeArrowheads="1"/>
          </p:cNvSpPr>
          <p:nvPr/>
        </p:nvSpPr>
        <p:spPr bwMode="auto">
          <a:xfrm>
            <a:off x="4665639" y="2642430"/>
            <a:ext cx="854402" cy="397545"/>
          </a:xfrm>
          <a:prstGeom prst="rect">
            <a:avLst/>
          </a:prstGeom>
          <a:noFill/>
          <a:ln w="19050">
            <a:noFill/>
            <a:miter lim="800000"/>
            <a:headEnd/>
            <a:tailEnd/>
          </a:ln>
          <a:effectLst/>
        </p:spPr>
        <p:txBody>
          <a:bodyPr wrap="none" lIns="90488" tIns="44450" rIns="90488" bIns="44450">
            <a:spAutoFit/>
          </a:bodyPr>
          <a:lstStyle/>
          <a:p>
            <a:pPr eaLnBrk="0" hangingPunct="0"/>
            <a:r>
              <a:rPr kumimoji="1" lang="en-US" altLang="zh-CN" sz="2000">
                <a:latin typeface="+mn-lt"/>
                <a:ea typeface="+mn-ea"/>
              </a:rPr>
              <a:t>HTTP</a:t>
            </a:r>
          </a:p>
        </p:txBody>
      </p:sp>
      <p:sp>
        <p:nvSpPr>
          <p:cNvPr id="694288" name="Rectangle 16"/>
          <p:cNvSpPr>
            <a:spLocks noChangeArrowheads="1"/>
          </p:cNvSpPr>
          <p:nvPr/>
        </p:nvSpPr>
        <p:spPr bwMode="auto">
          <a:xfrm>
            <a:off x="8418491" y="2137606"/>
            <a:ext cx="952185" cy="397545"/>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000">
                <a:latin typeface="+mn-lt"/>
                <a:ea typeface="+mn-ea"/>
              </a:rPr>
              <a:t>数据库</a:t>
            </a:r>
          </a:p>
        </p:txBody>
      </p:sp>
      <p:sp>
        <p:nvSpPr>
          <p:cNvPr id="694292" name="Oval 20"/>
          <p:cNvSpPr>
            <a:spLocks noChangeArrowheads="1"/>
          </p:cNvSpPr>
          <p:nvPr/>
        </p:nvSpPr>
        <p:spPr bwMode="auto">
          <a:xfrm>
            <a:off x="2797152" y="2921831"/>
            <a:ext cx="430212" cy="211137"/>
          </a:xfrm>
          <a:prstGeom prst="ellipse">
            <a:avLst/>
          </a:prstGeom>
          <a:solidFill>
            <a:srgbClr val="66FF66"/>
          </a:solidFill>
          <a:ln w="9525">
            <a:solidFill>
              <a:schemeClr val="tx1"/>
            </a:solidFill>
            <a:round/>
            <a:headEnd/>
            <a:tailEnd/>
          </a:ln>
          <a:effectLst/>
        </p:spPr>
        <p:txBody>
          <a:bodyPr wrap="none" anchor="ctr"/>
          <a:lstStyle/>
          <a:p>
            <a:endParaRPr lang="zh-CN" altLang="en-US">
              <a:latin typeface="+mn-lt"/>
              <a:ea typeface="+mn-ea"/>
            </a:endParaRPr>
          </a:p>
        </p:txBody>
      </p:sp>
      <p:sp>
        <p:nvSpPr>
          <p:cNvPr id="694293" name="Line 21"/>
          <p:cNvSpPr>
            <a:spLocks noChangeShapeType="1"/>
          </p:cNvSpPr>
          <p:nvPr/>
        </p:nvSpPr>
        <p:spPr bwMode="auto">
          <a:xfrm flipH="1">
            <a:off x="3043216" y="2590043"/>
            <a:ext cx="860425" cy="422275"/>
          </a:xfrm>
          <a:prstGeom prst="line">
            <a:avLst/>
          </a:prstGeom>
          <a:noFill/>
          <a:ln w="28575">
            <a:solidFill>
              <a:srgbClr val="333399"/>
            </a:solidFill>
            <a:round/>
            <a:headEnd/>
            <a:tailEnd type="triangle" w="sm" len="lg"/>
          </a:ln>
          <a:effectLst/>
        </p:spPr>
        <p:txBody>
          <a:bodyPr wrap="none" anchor="ctr"/>
          <a:lstStyle/>
          <a:p>
            <a:endParaRPr lang="zh-CN" altLang="en-US">
              <a:latin typeface="+mn-lt"/>
              <a:ea typeface="+mn-ea"/>
            </a:endParaRPr>
          </a:p>
        </p:txBody>
      </p:sp>
      <p:grpSp>
        <p:nvGrpSpPr>
          <p:cNvPr id="5" name="Group 50"/>
          <p:cNvGrpSpPr>
            <a:grpSpLocks/>
          </p:cNvGrpSpPr>
          <p:nvPr/>
        </p:nvGrpSpPr>
        <p:grpSpPr bwMode="auto">
          <a:xfrm>
            <a:off x="2416152" y="3872743"/>
            <a:ext cx="5091112" cy="1793875"/>
            <a:chOff x="431" y="2754"/>
            <a:chExt cx="3207" cy="1130"/>
          </a:xfrm>
        </p:grpSpPr>
        <p:sp>
          <p:nvSpPr>
            <p:cNvPr id="694299" name="Line 27"/>
            <p:cNvSpPr>
              <a:spLocks noChangeShapeType="1"/>
            </p:cNvSpPr>
            <p:nvPr/>
          </p:nvSpPr>
          <p:spPr bwMode="auto">
            <a:xfrm>
              <a:off x="664" y="2791"/>
              <a:ext cx="0" cy="1093"/>
            </a:xfrm>
            <a:prstGeom prst="line">
              <a:avLst/>
            </a:prstGeom>
            <a:noFill/>
            <a:ln w="19050">
              <a:solidFill>
                <a:srgbClr val="333399"/>
              </a:solidFill>
              <a:round/>
              <a:headEnd/>
              <a:tailEnd/>
            </a:ln>
            <a:effectLst/>
          </p:spPr>
          <p:txBody>
            <a:bodyPr/>
            <a:lstStyle/>
            <a:p>
              <a:endParaRPr lang="zh-CN" altLang="en-US">
                <a:latin typeface="+mn-lt"/>
                <a:ea typeface="+mn-ea"/>
              </a:endParaRPr>
            </a:p>
          </p:txBody>
        </p:sp>
        <p:sp>
          <p:nvSpPr>
            <p:cNvPr id="694300" name="Line 28"/>
            <p:cNvSpPr>
              <a:spLocks noChangeShapeType="1"/>
            </p:cNvSpPr>
            <p:nvPr/>
          </p:nvSpPr>
          <p:spPr bwMode="auto">
            <a:xfrm>
              <a:off x="3638" y="2855"/>
              <a:ext cx="0" cy="1029"/>
            </a:xfrm>
            <a:prstGeom prst="line">
              <a:avLst/>
            </a:prstGeom>
            <a:noFill/>
            <a:ln w="19050">
              <a:solidFill>
                <a:srgbClr val="333399"/>
              </a:solidFill>
              <a:round/>
              <a:headEnd/>
              <a:tailEnd/>
            </a:ln>
            <a:effectLst/>
          </p:spPr>
          <p:txBody>
            <a:bodyPr/>
            <a:lstStyle/>
            <a:p>
              <a:endParaRPr lang="zh-CN" altLang="en-US">
                <a:latin typeface="+mn-lt"/>
                <a:ea typeface="+mn-ea"/>
              </a:endParaRPr>
            </a:p>
          </p:txBody>
        </p:sp>
        <p:grpSp>
          <p:nvGrpSpPr>
            <p:cNvPr id="6" name="Group 44"/>
            <p:cNvGrpSpPr>
              <a:grpSpLocks/>
            </p:cNvGrpSpPr>
            <p:nvPr/>
          </p:nvGrpSpPr>
          <p:grpSpPr bwMode="auto">
            <a:xfrm>
              <a:off x="431" y="2754"/>
              <a:ext cx="3207" cy="487"/>
              <a:chOff x="431" y="2754"/>
              <a:chExt cx="3207" cy="487"/>
            </a:xfrm>
          </p:grpSpPr>
          <p:sp>
            <p:nvSpPr>
              <p:cNvPr id="694295" name="Line 23"/>
              <p:cNvSpPr>
                <a:spLocks noChangeShapeType="1"/>
              </p:cNvSpPr>
              <p:nvPr/>
            </p:nvSpPr>
            <p:spPr bwMode="auto">
              <a:xfrm flipV="1">
                <a:off x="673" y="3080"/>
                <a:ext cx="2965" cy="11"/>
              </a:xfrm>
              <a:prstGeom prst="line">
                <a:avLst/>
              </a:prstGeom>
              <a:noFill/>
              <a:ln w="28575">
                <a:solidFill>
                  <a:srgbClr val="333399"/>
                </a:solidFill>
                <a:prstDash val="dash"/>
                <a:round/>
                <a:headEnd/>
                <a:tailEnd type="triangle" w="med" len="lg"/>
              </a:ln>
              <a:effectLst/>
            </p:spPr>
            <p:txBody>
              <a:bodyPr/>
              <a:lstStyle/>
              <a:p>
                <a:endParaRPr lang="zh-CN" altLang="en-US">
                  <a:latin typeface="+mn-lt"/>
                  <a:ea typeface="+mn-ea"/>
                </a:endParaRPr>
              </a:p>
            </p:txBody>
          </p:sp>
          <p:grpSp>
            <p:nvGrpSpPr>
              <p:cNvPr id="7" name="Group 24"/>
              <p:cNvGrpSpPr>
                <a:grpSpLocks/>
              </p:cNvGrpSpPr>
              <p:nvPr/>
            </p:nvGrpSpPr>
            <p:grpSpPr bwMode="auto">
              <a:xfrm>
                <a:off x="1419" y="2919"/>
                <a:ext cx="1461" cy="322"/>
                <a:chOff x="1152" y="1824"/>
                <a:chExt cx="1296" cy="240"/>
              </a:xfrm>
            </p:grpSpPr>
            <p:sp>
              <p:nvSpPr>
                <p:cNvPr id="694297" name="AutoShape 25"/>
                <p:cNvSpPr>
                  <a:spLocks noChangeArrowheads="1"/>
                </p:cNvSpPr>
                <p:nvPr/>
              </p:nvSpPr>
              <p:spPr bwMode="auto">
                <a:xfrm>
                  <a:off x="2160" y="1872"/>
                  <a:ext cx="288" cy="144"/>
                </a:xfrm>
                <a:prstGeom prst="rightArrow">
                  <a:avLst>
                    <a:gd name="adj1" fmla="val 50000"/>
                    <a:gd name="adj2" fmla="val 50000"/>
                  </a:avLst>
                </a:prstGeom>
                <a:solidFill>
                  <a:srgbClr val="CCECFF"/>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94298" name="Rectangle 26"/>
                <p:cNvSpPr>
                  <a:spLocks noChangeArrowheads="1"/>
                </p:cNvSpPr>
                <p:nvPr/>
              </p:nvSpPr>
              <p:spPr bwMode="auto">
                <a:xfrm>
                  <a:off x="1152" y="1824"/>
                  <a:ext cx="1008" cy="240"/>
                </a:xfrm>
                <a:prstGeom prst="rect">
                  <a:avLst/>
                </a:prstGeom>
                <a:solidFill>
                  <a:srgbClr val="CCECFF"/>
                </a:solidFill>
                <a:ln w="9525">
                  <a:solidFill>
                    <a:schemeClr val="tx1"/>
                  </a:solidFill>
                  <a:miter lim="800000"/>
                  <a:headEnd/>
                  <a:tailEnd/>
                </a:ln>
                <a:effectLst/>
              </p:spPr>
              <p:txBody>
                <a:bodyPr wrap="none" anchor="ctr"/>
                <a:lstStyle/>
                <a:p>
                  <a:pPr algn="ctr"/>
                  <a:r>
                    <a:rPr kumimoji="1" lang="en-US" altLang="zh-CN" sz="2000">
                      <a:latin typeface="+mn-lt"/>
                      <a:ea typeface="+mn-ea"/>
                    </a:rPr>
                    <a:t>HTTP </a:t>
                  </a:r>
                  <a:r>
                    <a:rPr kumimoji="1" lang="zh-CN" altLang="en-US" sz="2000">
                      <a:latin typeface="+mn-lt"/>
                      <a:ea typeface="+mn-ea"/>
                    </a:rPr>
                    <a:t>请求报文</a:t>
                  </a:r>
                </a:p>
              </p:txBody>
            </p:sp>
          </p:grpSp>
          <p:sp>
            <p:nvSpPr>
              <p:cNvPr id="694301" name="Text Box 29"/>
              <p:cNvSpPr txBox="1">
                <a:spLocks noChangeArrowheads="1"/>
              </p:cNvSpPr>
              <p:nvPr/>
            </p:nvSpPr>
            <p:spPr bwMode="auto">
              <a:xfrm>
                <a:off x="431" y="2754"/>
                <a:ext cx="1009" cy="330"/>
              </a:xfrm>
              <a:prstGeom prst="rect">
                <a:avLst/>
              </a:prstGeom>
              <a:noFill/>
              <a:ln w="9525">
                <a:noFill/>
                <a:miter lim="800000"/>
                <a:headEnd/>
                <a:tailEnd/>
              </a:ln>
              <a:effectLst/>
            </p:spPr>
            <p:txBody>
              <a:bodyPr wrap="none">
                <a:spAutoFit/>
              </a:bodyPr>
              <a:lstStyle/>
              <a:p>
                <a:r>
                  <a:rPr kumimoji="1" lang="en-US" altLang="zh-CN" sz="2800" dirty="0">
                    <a:latin typeface="+mn-lt"/>
                    <a:ea typeface="+mn-ea"/>
                    <a:sym typeface="Wingdings" pitchFamily="2" charset="2"/>
                  </a:rPr>
                  <a:t></a:t>
                </a:r>
                <a:r>
                  <a:rPr kumimoji="1" lang="en-US" altLang="zh-CN" sz="2000" dirty="0">
                    <a:latin typeface="+mn-lt"/>
                    <a:ea typeface="+mn-ea"/>
                  </a:rPr>
                  <a:t> </a:t>
                </a:r>
                <a:r>
                  <a:rPr kumimoji="1" lang="zh-CN" altLang="en-US" sz="2000" dirty="0">
                    <a:latin typeface="+mn-lt"/>
                    <a:ea typeface="+mn-ea"/>
                  </a:rPr>
                  <a:t>请求文档</a:t>
                </a:r>
              </a:p>
            </p:txBody>
          </p:sp>
        </p:grpSp>
      </p:grpSp>
      <p:grpSp>
        <p:nvGrpSpPr>
          <p:cNvPr id="10" name="组合 9"/>
          <p:cNvGrpSpPr/>
          <p:nvPr/>
        </p:nvGrpSpPr>
        <p:grpSpPr>
          <a:xfrm>
            <a:off x="8030582" y="3573016"/>
            <a:ext cx="2786061" cy="1787214"/>
            <a:chOff x="7451724" y="4081466"/>
            <a:chExt cx="2786061" cy="1787214"/>
          </a:xfrm>
        </p:grpSpPr>
        <p:pic>
          <p:nvPicPr>
            <p:cNvPr id="50" name="图片 49"/>
            <p:cNvPicPr>
              <a:picLocks noChangeAspect="1"/>
            </p:cNvPicPr>
            <p:nvPr/>
          </p:nvPicPr>
          <p:blipFill>
            <a:blip r:embed="rId4"/>
            <a:stretch>
              <a:fillRect/>
            </a:stretch>
          </p:blipFill>
          <p:spPr>
            <a:xfrm>
              <a:off x="7840858" y="4485208"/>
              <a:ext cx="1163873" cy="1383472"/>
            </a:xfrm>
            <a:prstGeom prst="rect">
              <a:avLst/>
            </a:prstGeom>
          </p:spPr>
        </p:pic>
        <p:grpSp>
          <p:nvGrpSpPr>
            <p:cNvPr id="8" name="Group 42"/>
            <p:cNvGrpSpPr>
              <a:grpSpLocks/>
            </p:cNvGrpSpPr>
            <p:nvPr/>
          </p:nvGrpSpPr>
          <p:grpSpPr bwMode="auto">
            <a:xfrm>
              <a:off x="7451724" y="4081466"/>
              <a:ext cx="2786061" cy="938213"/>
              <a:chOff x="3634" y="2521"/>
              <a:chExt cx="1755" cy="591"/>
            </a:xfrm>
          </p:grpSpPr>
          <p:sp>
            <p:nvSpPr>
              <p:cNvPr id="694302" name="Line 30"/>
              <p:cNvSpPr>
                <a:spLocks noChangeShapeType="1"/>
              </p:cNvSpPr>
              <p:nvPr/>
            </p:nvSpPr>
            <p:spPr bwMode="auto">
              <a:xfrm>
                <a:off x="3634" y="2521"/>
                <a:ext cx="599" cy="591"/>
              </a:xfrm>
              <a:prstGeom prst="line">
                <a:avLst/>
              </a:prstGeom>
              <a:noFill/>
              <a:ln w="28575">
                <a:solidFill>
                  <a:srgbClr val="333399"/>
                </a:solidFill>
                <a:round/>
                <a:headEnd/>
                <a:tailEnd type="triangle" w="med" len="lg"/>
              </a:ln>
              <a:effectLst/>
            </p:spPr>
            <p:txBody>
              <a:bodyPr/>
              <a:lstStyle/>
              <a:p>
                <a:endParaRPr lang="zh-CN" altLang="en-US">
                  <a:latin typeface="+mn-lt"/>
                  <a:ea typeface="+mn-ea"/>
                </a:endParaRPr>
              </a:p>
            </p:txBody>
          </p:sp>
          <p:sp>
            <p:nvSpPr>
              <p:cNvPr id="694303" name="Text Box 31"/>
              <p:cNvSpPr txBox="1">
                <a:spLocks noChangeArrowheads="1"/>
              </p:cNvSpPr>
              <p:nvPr/>
            </p:nvSpPr>
            <p:spPr bwMode="auto">
              <a:xfrm>
                <a:off x="4380" y="2552"/>
                <a:ext cx="1009" cy="523"/>
              </a:xfrm>
              <a:prstGeom prst="rect">
                <a:avLst/>
              </a:prstGeom>
              <a:noFill/>
              <a:ln w="9525">
                <a:noFill/>
                <a:miter lim="800000"/>
                <a:headEnd/>
                <a:tailEnd/>
              </a:ln>
              <a:effectLst/>
            </p:spPr>
            <p:txBody>
              <a:bodyPr wrap="none">
                <a:spAutoFit/>
              </a:bodyPr>
              <a:lstStyle/>
              <a:p>
                <a:pPr algn="ctr"/>
                <a:r>
                  <a:rPr kumimoji="1" lang="en-US" altLang="zh-CN" sz="2800" dirty="0">
                    <a:latin typeface="+mn-lt"/>
                    <a:ea typeface="+mn-ea"/>
                    <a:sym typeface="Wingdings" pitchFamily="2" charset="2"/>
                  </a:rPr>
                  <a:t></a:t>
                </a:r>
                <a:r>
                  <a:rPr kumimoji="1" lang="en-US" altLang="zh-CN" sz="2000" dirty="0">
                    <a:latin typeface="+mn-lt"/>
                    <a:ea typeface="+mn-ea"/>
                  </a:rPr>
                  <a:t> </a:t>
                </a:r>
                <a:r>
                  <a:rPr kumimoji="1" lang="zh-CN" altLang="en-US" sz="2000" dirty="0">
                    <a:latin typeface="+mn-lt"/>
                    <a:ea typeface="+mn-ea"/>
                  </a:rPr>
                  <a:t>程序创建</a:t>
                </a:r>
              </a:p>
              <a:p>
                <a:pPr algn="ctr"/>
                <a:r>
                  <a:rPr kumimoji="1" lang="zh-CN" altLang="en-US" sz="2000" dirty="0">
                    <a:latin typeface="+mn-lt"/>
                    <a:ea typeface="+mn-ea"/>
                  </a:rPr>
                  <a:t>动态文档</a:t>
                </a:r>
              </a:p>
            </p:txBody>
          </p:sp>
        </p:grpSp>
      </p:grpSp>
      <p:sp>
        <p:nvSpPr>
          <p:cNvPr id="694287" name="Line 15"/>
          <p:cNvSpPr>
            <a:spLocks noChangeShapeType="1"/>
          </p:cNvSpPr>
          <p:nvPr/>
        </p:nvSpPr>
        <p:spPr bwMode="auto">
          <a:xfrm>
            <a:off x="3128941" y="3012316"/>
            <a:ext cx="4035425" cy="0"/>
          </a:xfrm>
          <a:prstGeom prst="line">
            <a:avLst/>
          </a:prstGeom>
          <a:noFill/>
          <a:ln w="38100">
            <a:solidFill>
              <a:schemeClr val="hlink"/>
            </a:solidFill>
            <a:prstDash val="dash"/>
            <a:round/>
            <a:headEnd type="triangle" w="med" len="lg"/>
            <a:tailEnd type="triangle" w="med" len="lg"/>
          </a:ln>
          <a:effectLst/>
        </p:spPr>
        <p:txBody>
          <a:bodyPr wrap="none" anchor="ctr"/>
          <a:lstStyle/>
          <a:p>
            <a:endParaRPr lang="zh-CN" altLang="en-US">
              <a:latin typeface="+mn-lt"/>
              <a:ea typeface="+mn-ea"/>
            </a:endParaRPr>
          </a:p>
        </p:txBody>
      </p:sp>
      <p:grpSp>
        <p:nvGrpSpPr>
          <p:cNvPr id="12" name="组合 11"/>
          <p:cNvGrpSpPr/>
          <p:nvPr/>
        </p:nvGrpSpPr>
        <p:grpSpPr>
          <a:xfrm>
            <a:off x="2786039" y="4607757"/>
            <a:ext cx="5553076" cy="1312517"/>
            <a:chOff x="2581275" y="5106991"/>
            <a:chExt cx="5553076" cy="1312517"/>
          </a:xfrm>
        </p:grpSpPr>
        <p:grpSp>
          <p:nvGrpSpPr>
            <p:cNvPr id="11" name="组合 10"/>
            <p:cNvGrpSpPr/>
            <p:nvPr/>
          </p:nvGrpSpPr>
          <p:grpSpPr>
            <a:xfrm>
              <a:off x="2581275" y="5380865"/>
              <a:ext cx="4706938" cy="1038643"/>
              <a:chOff x="2581275" y="5380865"/>
              <a:chExt cx="4706938" cy="1038643"/>
            </a:xfrm>
          </p:grpSpPr>
          <p:grpSp>
            <p:nvGrpSpPr>
              <p:cNvPr id="3" name="Group 45"/>
              <p:cNvGrpSpPr>
                <a:grpSpLocks/>
              </p:cNvGrpSpPr>
              <p:nvPr/>
            </p:nvGrpSpPr>
            <p:grpSpPr bwMode="auto">
              <a:xfrm>
                <a:off x="2581275" y="5570544"/>
                <a:ext cx="4706938" cy="509588"/>
                <a:chOff x="664" y="3509"/>
                <a:chExt cx="2965" cy="321"/>
              </a:xfrm>
            </p:grpSpPr>
            <p:sp>
              <p:nvSpPr>
                <p:cNvPr id="694304" name="Line 32"/>
                <p:cNvSpPr>
                  <a:spLocks noChangeShapeType="1"/>
                </p:cNvSpPr>
                <p:nvPr/>
              </p:nvSpPr>
              <p:spPr bwMode="auto">
                <a:xfrm flipH="1" flipV="1">
                  <a:off x="664" y="3680"/>
                  <a:ext cx="2965" cy="11"/>
                </a:xfrm>
                <a:prstGeom prst="line">
                  <a:avLst/>
                </a:prstGeom>
                <a:noFill/>
                <a:ln w="28575">
                  <a:solidFill>
                    <a:srgbClr val="333399"/>
                  </a:solidFill>
                  <a:prstDash val="dash"/>
                  <a:round/>
                  <a:headEnd/>
                  <a:tailEnd type="triangle" w="med" len="lg"/>
                </a:ln>
                <a:effectLst/>
              </p:spPr>
              <p:txBody>
                <a:bodyPr/>
                <a:lstStyle/>
                <a:p>
                  <a:endParaRPr lang="zh-CN" altLang="en-US">
                    <a:latin typeface="+mn-lt"/>
                    <a:ea typeface="+mn-ea"/>
                  </a:endParaRPr>
                </a:p>
              </p:txBody>
            </p:sp>
            <p:grpSp>
              <p:nvGrpSpPr>
                <p:cNvPr id="4" name="Group 37"/>
                <p:cNvGrpSpPr>
                  <a:grpSpLocks/>
                </p:cNvGrpSpPr>
                <p:nvPr/>
              </p:nvGrpSpPr>
              <p:grpSpPr bwMode="auto">
                <a:xfrm flipH="1">
                  <a:off x="1039" y="3509"/>
                  <a:ext cx="1433" cy="321"/>
                  <a:chOff x="1152" y="1824"/>
                  <a:chExt cx="1296" cy="240"/>
                </a:xfrm>
              </p:grpSpPr>
              <p:sp>
                <p:nvSpPr>
                  <p:cNvPr id="694310" name="AutoShape 38"/>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694311" name="Rectangle 39"/>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2000">
                        <a:latin typeface="+mn-lt"/>
                        <a:ea typeface="+mn-ea"/>
                      </a:rPr>
                      <a:t>HTTP </a:t>
                    </a:r>
                    <a:r>
                      <a:rPr kumimoji="1" lang="zh-CN" altLang="en-US" sz="2000">
                        <a:latin typeface="+mn-lt"/>
                        <a:ea typeface="+mn-ea"/>
                      </a:rPr>
                      <a:t>响应报文</a:t>
                    </a:r>
                  </a:p>
                </p:txBody>
              </p:sp>
            </p:grpSp>
          </p:grpSp>
          <p:pic>
            <p:nvPicPr>
              <p:cNvPr id="52" name="图片 51"/>
              <p:cNvPicPr>
                <a:picLocks noChangeAspect="1"/>
              </p:cNvPicPr>
              <p:nvPr/>
            </p:nvPicPr>
            <p:blipFill>
              <a:blip r:embed="rId4"/>
              <a:stretch>
                <a:fillRect/>
              </a:stretch>
            </p:blipFill>
            <p:spPr>
              <a:xfrm>
                <a:off x="5509061" y="5380865"/>
                <a:ext cx="873779" cy="1038643"/>
              </a:xfrm>
              <a:prstGeom prst="rect">
                <a:avLst/>
              </a:prstGeom>
            </p:spPr>
          </p:pic>
        </p:grpSp>
        <p:sp>
          <p:nvSpPr>
            <p:cNvPr id="54" name="Text Box 36"/>
            <p:cNvSpPr txBox="1">
              <a:spLocks noChangeArrowheads="1"/>
            </p:cNvSpPr>
            <p:nvPr/>
          </p:nvSpPr>
          <p:spPr bwMode="auto">
            <a:xfrm>
              <a:off x="6019801" y="5106991"/>
              <a:ext cx="2114550" cy="523875"/>
            </a:xfrm>
            <a:prstGeom prst="rect">
              <a:avLst/>
            </a:prstGeom>
            <a:noFill/>
            <a:ln w="9525">
              <a:noFill/>
              <a:miter lim="800000"/>
              <a:headEnd/>
              <a:tailEnd/>
            </a:ln>
            <a:effectLst/>
          </p:spPr>
          <p:txBody>
            <a:bodyPr wrap="none">
              <a:spAutoFit/>
            </a:bodyPr>
            <a:lstStyle/>
            <a:p>
              <a:r>
                <a:rPr kumimoji="1" lang="en-US" altLang="zh-CN" sz="2800" dirty="0">
                  <a:latin typeface="+mn-lt"/>
                  <a:ea typeface="+mn-ea"/>
                  <a:sym typeface="Wingdings" pitchFamily="2" charset="2"/>
                </a:rPr>
                <a:t></a:t>
              </a:r>
              <a:r>
                <a:rPr kumimoji="1" lang="en-US" altLang="zh-CN" sz="2000" dirty="0">
                  <a:latin typeface="+mn-lt"/>
                  <a:ea typeface="+mn-ea"/>
                </a:rPr>
                <a:t> </a:t>
              </a:r>
              <a:r>
                <a:rPr kumimoji="1" lang="zh-CN" altLang="en-US" sz="2000" dirty="0">
                  <a:latin typeface="+mn-lt"/>
                  <a:ea typeface="+mn-ea"/>
                </a:rPr>
                <a:t>响应动态文档</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1" presetClass="entr" presetSubtype="0"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2000"/>
                                        <p:tgtEl>
                                          <p:spTgt spid="10"/>
                                        </p:tgtEl>
                                      </p:cBhvr>
                                    </p:animEffect>
                                  </p:childTnLst>
                                </p:cTn>
                              </p:par>
                            </p:childTnLst>
                          </p:cTn>
                        </p:par>
                        <p:par>
                          <p:cTn id="15" fill="hold">
                            <p:stCondLst>
                              <p:cond delay="3500"/>
                            </p:stCondLst>
                            <p:childTnLst>
                              <p:par>
                                <p:cTn id="16" presetID="22" presetClass="entr" presetSubtype="2"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zh-CN" altLang="en-US" dirty="0" smtClean="0"/>
              <a:t>动态文档技术</a:t>
            </a:r>
          </a:p>
        </p:txBody>
      </p:sp>
      <p:graphicFrame>
        <p:nvGraphicFramePr>
          <p:cNvPr id="3" name="图示 2"/>
          <p:cNvGraphicFramePr/>
          <p:nvPr>
            <p:extLst>
              <p:ext uri="{D42A27DB-BD31-4B8C-83A1-F6EECF244321}">
                <p14:modId xmlns:p14="http://schemas.microsoft.com/office/powerpoint/2010/main" val="1148018382"/>
              </p:ext>
            </p:extLst>
          </p:nvPr>
        </p:nvGraphicFramePr>
        <p:xfrm>
          <a:off x="689228" y="718255"/>
          <a:ext cx="10809267" cy="56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reeform 3"/>
          <p:cNvSpPr/>
          <p:nvPr/>
        </p:nvSpPr>
        <p:spPr>
          <a:xfrm>
            <a:off x="0" y="635330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9" name="组合 8"/>
          <p:cNvGrpSpPr/>
          <p:nvPr/>
        </p:nvGrpSpPr>
        <p:grpSpPr>
          <a:xfrm>
            <a:off x="9466944" y="5763336"/>
            <a:ext cx="1877787" cy="1129564"/>
            <a:chOff x="9675584" y="5175723"/>
            <a:chExt cx="1877787" cy="1129564"/>
          </a:xfrm>
        </p:grpSpPr>
        <p:sp>
          <p:nvSpPr>
            <p:cNvPr id="10" name="矩形 9"/>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87848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dirty="0" smtClean="0"/>
              <a:t>  </a:t>
            </a:r>
            <a:r>
              <a:rPr lang="en-US" altLang="zh-CN" dirty="0" smtClean="0"/>
              <a:t>6.1.3  </a:t>
            </a:r>
            <a:r>
              <a:rPr lang="zh-CN" altLang="en-US" dirty="0" smtClean="0"/>
              <a:t>选择运输层协议 </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541363828"/>
              </p:ext>
            </p:extLst>
          </p:nvPr>
        </p:nvGraphicFramePr>
        <p:xfrm>
          <a:off x="1920053" y="1412776"/>
          <a:ext cx="8358245" cy="4599082"/>
        </p:xfrm>
        <a:graphic>
          <a:graphicData uri="http://schemas.openxmlformats.org/drawingml/2006/table">
            <a:tbl>
              <a:tblPr/>
              <a:tblGrid>
                <a:gridCol w="3214710"/>
                <a:gridCol w="2359221"/>
                <a:gridCol w="2784314"/>
              </a:tblGrid>
              <a:tr h="758602">
                <a:tc>
                  <a:txBody>
                    <a:bodyPr/>
                    <a:lstStyle/>
                    <a:p>
                      <a:pPr algn="ctr" hangingPunct="0">
                        <a:lnSpc>
                          <a:spcPct val="150000"/>
                        </a:lnSpc>
                        <a:spcAft>
                          <a:spcPts val="0"/>
                        </a:spcAft>
                      </a:pPr>
                      <a:r>
                        <a:rPr lang="zh-CN" altLang="en-US" sz="2400" dirty="0" smtClean="0">
                          <a:solidFill>
                            <a:schemeClr val="bg1"/>
                          </a:solidFill>
                          <a:latin typeface="+mj-lt"/>
                          <a:ea typeface="+mj-ea"/>
                          <a:cs typeface="+mj-cs"/>
                        </a:rPr>
                        <a:t>应用</a:t>
                      </a: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hangingPunct="0">
                        <a:lnSpc>
                          <a:spcPct val="150000"/>
                        </a:lnSpc>
                        <a:spcAft>
                          <a:spcPts val="0"/>
                        </a:spcAft>
                      </a:pPr>
                      <a:r>
                        <a:rPr lang="zh-CN" altLang="en-US" sz="2400" dirty="0" smtClean="0">
                          <a:solidFill>
                            <a:schemeClr val="bg1"/>
                          </a:solidFill>
                          <a:latin typeface="+mj-lt"/>
                          <a:ea typeface="+mj-ea"/>
                          <a:cs typeface="+mj-cs"/>
                        </a:rPr>
                        <a:t>应用层协议</a:t>
                      </a: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hangingPunct="0">
                        <a:lnSpc>
                          <a:spcPct val="150000"/>
                        </a:lnSpc>
                        <a:spcAft>
                          <a:spcPts val="0"/>
                        </a:spcAft>
                      </a:pPr>
                      <a:r>
                        <a:rPr lang="zh-CN" altLang="en-US" sz="2400" dirty="0" smtClean="0">
                          <a:solidFill>
                            <a:schemeClr val="bg1"/>
                          </a:solidFill>
                          <a:latin typeface="+mj-lt"/>
                          <a:ea typeface="+mj-ea"/>
                          <a:cs typeface="+mj-cs"/>
                        </a:rPr>
                        <a:t>运输层协议</a:t>
                      </a: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640080">
                <a:tc>
                  <a:txBody>
                    <a:bodyPr/>
                    <a:lstStyle/>
                    <a:p>
                      <a:pPr algn="l" hangingPunct="0">
                        <a:lnSpc>
                          <a:spcPct val="150000"/>
                        </a:lnSpc>
                        <a:spcAft>
                          <a:spcPts val="0"/>
                        </a:spcAft>
                      </a:pPr>
                      <a:r>
                        <a:rPr lang="zh-CN" altLang="en-US" sz="2400" dirty="0" smtClean="0">
                          <a:solidFill>
                            <a:schemeClr val="tx1">
                              <a:lumMod val="65000"/>
                              <a:lumOff val="35000"/>
                            </a:schemeClr>
                          </a:solidFill>
                          <a:latin typeface="+mj-lt"/>
                          <a:ea typeface="+mj-ea"/>
                          <a:cs typeface="+mj-cs"/>
                        </a:rPr>
                        <a:t>电子邮件</a:t>
                      </a: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hangingPunct="0">
                        <a:lnSpc>
                          <a:spcPct val="150000"/>
                        </a:lnSpc>
                        <a:spcAft>
                          <a:spcPts val="0"/>
                        </a:spcAft>
                      </a:pPr>
                      <a:r>
                        <a:rPr lang="en-US" altLang="en-US" sz="2400" dirty="0" smtClean="0">
                          <a:solidFill>
                            <a:schemeClr val="tx1">
                              <a:lumMod val="65000"/>
                              <a:lumOff val="35000"/>
                            </a:schemeClr>
                          </a:solidFill>
                          <a:latin typeface="+mj-lt"/>
                          <a:ea typeface="+mj-ea"/>
                          <a:cs typeface="+mj-cs"/>
                        </a:rPr>
                        <a:t>SMTP</a:t>
                      </a:r>
                      <a:endParaRPr lang="zh-CN" altLang="en-US" sz="2400" dirty="0" smtClean="0">
                        <a:solidFill>
                          <a:schemeClr val="tx1">
                            <a:lumMod val="65000"/>
                            <a:lumOff val="35000"/>
                          </a:schemeClr>
                        </a:solidFill>
                        <a:latin typeface="+mj-lt"/>
                        <a:ea typeface="+mj-ea"/>
                        <a:cs typeface="+mj-cs"/>
                      </a:endParaRP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hangingPunct="0">
                        <a:lnSpc>
                          <a:spcPct val="150000"/>
                        </a:lnSpc>
                        <a:spcAft>
                          <a:spcPts val="0"/>
                        </a:spcAft>
                      </a:pPr>
                      <a:r>
                        <a:rPr lang="en-US" altLang="en-US" sz="2400" dirty="0" smtClean="0">
                          <a:solidFill>
                            <a:schemeClr val="tx1">
                              <a:lumMod val="65000"/>
                              <a:lumOff val="35000"/>
                            </a:schemeClr>
                          </a:solidFill>
                          <a:latin typeface="+mj-lt"/>
                          <a:ea typeface="+mj-ea"/>
                          <a:cs typeface="+mj-cs"/>
                        </a:rPr>
                        <a:t>TCP</a:t>
                      </a:r>
                      <a:endParaRPr lang="zh-CN" altLang="en-US" sz="2400" dirty="0" smtClean="0">
                        <a:solidFill>
                          <a:schemeClr val="tx1">
                            <a:lumMod val="65000"/>
                            <a:lumOff val="35000"/>
                          </a:schemeClr>
                        </a:solidFill>
                        <a:latin typeface="+mj-lt"/>
                        <a:ea typeface="+mj-ea"/>
                        <a:cs typeface="+mj-cs"/>
                      </a:endParaRP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640080">
                <a:tc>
                  <a:txBody>
                    <a:bodyPr/>
                    <a:lstStyle/>
                    <a:p>
                      <a:pPr algn="l" hangingPunct="0">
                        <a:lnSpc>
                          <a:spcPct val="150000"/>
                        </a:lnSpc>
                        <a:spcAft>
                          <a:spcPts val="0"/>
                        </a:spcAft>
                      </a:pPr>
                      <a:r>
                        <a:rPr lang="zh-CN" altLang="en-US" sz="2400" dirty="0" smtClean="0">
                          <a:solidFill>
                            <a:schemeClr val="tx1">
                              <a:lumMod val="65000"/>
                              <a:lumOff val="35000"/>
                            </a:schemeClr>
                          </a:solidFill>
                          <a:latin typeface="+mj-lt"/>
                          <a:ea typeface="+mj-ea"/>
                          <a:cs typeface="+mj-cs"/>
                        </a:rPr>
                        <a:t>远程终端访问</a:t>
                      </a: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hangingPunct="0">
                        <a:lnSpc>
                          <a:spcPct val="150000"/>
                        </a:lnSpc>
                        <a:spcAft>
                          <a:spcPts val="0"/>
                        </a:spcAft>
                      </a:pPr>
                      <a:r>
                        <a:rPr lang="en-US" altLang="en-US" sz="2400" dirty="0" smtClean="0">
                          <a:solidFill>
                            <a:schemeClr val="tx1">
                              <a:lumMod val="65000"/>
                              <a:lumOff val="35000"/>
                            </a:schemeClr>
                          </a:solidFill>
                          <a:latin typeface="+mj-lt"/>
                          <a:ea typeface="+mj-ea"/>
                          <a:cs typeface="+mj-cs"/>
                        </a:rPr>
                        <a:t>TELNET</a:t>
                      </a:r>
                      <a:endParaRPr lang="zh-CN" altLang="en-US" sz="2400" dirty="0" smtClean="0">
                        <a:solidFill>
                          <a:schemeClr val="tx1">
                            <a:lumMod val="65000"/>
                            <a:lumOff val="35000"/>
                          </a:schemeClr>
                        </a:solidFill>
                        <a:latin typeface="+mj-lt"/>
                        <a:ea typeface="+mj-ea"/>
                        <a:cs typeface="+mj-cs"/>
                      </a:endParaRP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hangingPunct="0">
                        <a:lnSpc>
                          <a:spcPct val="150000"/>
                        </a:lnSpc>
                        <a:spcAft>
                          <a:spcPts val="0"/>
                        </a:spcAft>
                      </a:pPr>
                      <a:r>
                        <a:rPr lang="en-US" altLang="en-US" sz="2400" dirty="0" smtClean="0">
                          <a:solidFill>
                            <a:schemeClr val="tx1">
                              <a:lumMod val="65000"/>
                              <a:lumOff val="35000"/>
                            </a:schemeClr>
                          </a:solidFill>
                          <a:latin typeface="+mj-lt"/>
                          <a:ea typeface="+mj-ea"/>
                          <a:cs typeface="+mj-cs"/>
                        </a:rPr>
                        <a:t>TCP</a:t>
                      </a:r>
                      <a:endParaRPr lang="zh-CN" altLang="en-US" sz="2400" dirty="0" smtClean="0">
                        <a:solidFill>
                          <a:schemeClr val="tx1">
                            <a:lumMod val="65000"/>
                            <a:lumOff val="35000"/>
                          </a:schemeClr>
                        </a:solidFill>
                        <a:latin typeface="+mj-lt"/>
                        <a:ea typeface="+mj-ea"/>
                        <a:cs typeface="+mj-cs"/>
                      </a:endParaRP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640080">
                <a:tc>
                  <a:txBody>
                    <a:bodyPr/>
                    <a:lstStyle/>
                    <a:p>
                      <a:pPr algn="l" hangingPunct="0">
                        <a:lnSpc>
                          <a:spcPct val="150000"/>
                        </a:lnSpc>
                        <a:spcAft>
                          <a:spcPts val="0"/>
                        </a:spcAft>
                      </a:pPr>
                      <a:r>
                        <a:rPr lang="zh-CN" altLang="en-US" sz="2400" dirty="0" smtClean="0">
                          <a:solidFill>
                            <a:schemeClr val="tx1">
                              <a:lumMod val="65000"/>
                              <a:lumOff val="35000"/>
                            </a:schemeClr>
                          </a:solidFill>
                          <a:latin typeface="+mj-lt"/>
                          <a:ea typeface="+mj-ea"/>
                          <a:cs typeface="+mj-cs"/>
                        </a:rPr>
                        <a:t>万维网</a:t>
                      </a: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hangingPunct="0">
                        <a:lnSpc>
                          <a:spcPct val="150000"/>
                        </a:lnSpc>
                        <a:spcAft>
                          <a:spcPts val="0"/>
                        </a:spcAft>
                      </a:pPr>
                      <a:r>
                        <a:rPr lang="en-US" altLang="en-US" sz="2400" dirty="0" smtClean="0">
                          <a:solidFill>
                            <a:schemeClr val="tx1">
                              <a:lumMod val="65000"/>
                              <a:lumOff val="35000"/>
                            </a:schemeClr>
                          </a:solidFill>
                          <a:latin typeface="+mj-lt"/>
                          <a:ea typeface="+mj-ea"/>
                          <a:cs typeface="+mj-cs"/>
                        </a:rPr>
                        <a:t>HTTP</a:t>
                      </a:r>
                      <a:endParaRPr lang="zh-CN" altLang="en-US" sz="2400" dirty="0" smtClean="0">
                        <a:solidFill>
                          <a:schemeClr val="tx1">
                            <a:lumMod val="65000"/>
                            <a:lumOff val="35000"/>
                          </a:schemeClr>
                        </a:solidFill>
                        <a:latin typeface="+mj-lt"/>
                        <a:ea typeface="+mj-ea"/>
                        <a:cs typeface="+mj-cs"/>
                      </a:endParaRP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hangingPunct="0">
                        <a:lnSpc>
                          <a:spcPct val="150000"/>
                        </a:lnSpc>
                        <a:spcAft>
                          <a:spcPts val="0"/>
                        </a:spcAft>
                      </a:pPr>
                      <a:r>
                        <a:rPr lang="en-US" altLang="en-US" sz="2400" dirty="0" smtClean="0">
                          <a:solidFill>
                            <a:schemeClr val="tx1">
                              <a:lumMod val="65000"/>
                              <a:lumOff val="35000"/>
                            </a:schemeClr>
                          </a:solidFill>
                          <a:latin typeface="+mj-lt"/>
                          <a:ea typeface="+mj-ea"/>
                          <a:cs typeface="+mj-cs"/>
                        </a:rPr>
                        <a:t>TCP</a:t>
                      </a:r>
                      <a:endParaRPr lang="zh-CN" altLang="en-US" sz="2400" dirty="0" smtClean="0">
                        <a:solidFill>
                          <a:schemeClr val="tx1">
                            <a:lumMod val="65000"/>
                            <a:lumOff val="35000"/>
                          </a:schemeClr>
                        </a:solidFill>
                        <a:latin typeface="+mj-lt"/>
                        <a:ea typeface="+mj-ea"/>
                        <a:cs typeface="+mj-cs"/>
                      </a:endParaRP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640080">
                <a:tc>
                  <a:txBody>
                    <a:bodyPr/>
                    <a:lstStyle/>
                    <a:p>
                      <a:pPr algn="l" hangingPunct="0">
                        <a:lnSpc>
                          <a:spcPct val="150000"/>
                        </a:lnSpc>
                        <a:spcAft>
                          <a:spcPts val="0"/>
                        </a:spcAft>
                      </a:pPr>
                      <a:r>
                        <a:rPr lang="zh-CN" altLang="en-US" sz="2400" dirty="0" smtClean="0">
                          <a:solidFill>
                            <a:schemeClr val="tx1">
                              <a:lumMod val="65000"/>
                              <a:lumOff val="35000"/>
                            </a:schemeClr>
                          </a:solidFill>
                          <a:latin typeface="+mj-lt"/>
                          <a:ea typeface="+mj-ea"/>
                          <a:cs typeface="+mj-cs"/>
                        </a:rPr>
                        <a:t>文件传送</a:t>
                      </a: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hangingPunct="0">
                        <a:lnSpc>
                          <a:spcPct val="150000"/>
                        </a:lnSpc>
                        <a:spcAft>
                          <a:spcPts val="0"/>
                        </a:spcAft>
                      </a:pPr>
                      <a:r>
                        <a:rPr lang="en-US" altLang="en-US" sz="2400" dirty="0" smtClean="0">
                          <a:solidFill>
                            <a:schemeClr val="tx1">
                              <a:lumMod val="65000"/>
                              <a:lumOff val="35000"/>
                            </a:schemeClr>
                          </a:solidFill>
                          <a:latin typeface="+mj-lt"/>
                          <a:ea typeface="+mj-ea"/>
                          <a:cs typeface="+mj-cs"/>
                        </a:rPr>
                        <a:t>FTP</a:t>
                      </a:r>
                      <a:endParaRPr lang="zh-CN" altLang="en-US" sz="2400" dirty="0" smtClean="0">
                        <a:solidFill>
                          <a:schemeClr val="tx1">
                            <a:lumMod val="65000"/>
                            <a:lumOff val="35000"/>
                          </a:schemeClr>
                        </a:solidFill>
                        <a:latin typeface="+mj-lt"/>
                        <a:ea typeface="+mj-ea"/>
                        <a:cs typeface="+mj-cs"/>
                      </a:endParaRP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hangingPunct="0">
                        <a:lnSpc>
                          <a:spcPct val="150000"/>
                        </a:lnSpc>
                        <a:spcAft>
                          <a:spcPts val="0"/>
                        </a:spcAft>
                      </a:pPr>
                      <a:r>
                        <a:rPr lang="en-US" altLang="en-US" sz="2400" dirty="0" smtClean="0">
                          <a:solidFill>
                            <a:schemeClr val="tx1">
                              <a:lumMod val="65000"/>
                              <a:lumOff val="35000"/>
                            </a:schemeClr>
                          </a:solidFill>
                          <a:latin typeface="+mj-lt"/>
                          <a:ea typeface="+mj-ea"/>
                          <a:cs typeface="+mj-cs"/>
                        </a:rPr>
                        <a:t>TCP</a:t>
                      </a:r>
                      <a:endParaRPr lang="zh-CN" altLang="en-US" sz="2400" dirty="0" smtClean="0">
                        <a:solidFill>
                          <a:schemeClr val="tx1">
                            <a:lumMod val="65000"/>
                            <a:lumOff val="35000"/>
                          </a:schemeClr>
                        </a:solidFill>
                        <a:latin typeface="+mj-lt"/>
                        <a:ea typeface="+mj-ea"/>
                        <a:cs typeface="+mj-cs"/>
                      </a:endParaRP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r h="640080">
                <a:tc>
                  <a:txBody>
                    <a:bodyPr/>
                    <a:lstStyle/>
                    <a:p>
                      <a:pPr algn="l" hangingPunct="0">
                        <a:lnSpc>
                          <a:spcPct val="150000"/>
                        </a:lnSpc>
                        <a:spcAft>
                          <a:spcPts val="0"/>
                        </a:spcAft>
                      </a:pPr>
                      <a:r>
                        <a:rPr lang="en-US" altLang="en-US" sz="2400" dirty="0" smtClean="0">
                          <a:solidFill>
                            <a:schemeClr val="tx1">
                              <a:lumMod val="65000"/>
                              <a:lumOff val="35000"/>
                            </a:schemeClr>
                          </a:solidFill>
                          <a:latin typeface="+mj-lt"/>
                          <a:ea typeface="+mj-ea"/>
                          <a:cs typeface="+mj-cs"/>
                        </a:rPr>
                        <a:t>IP</a:t>
                      </a:r>
                      <a:r>
                        <a:rPr lang="zh-CN" altLang="en-US" sz="2400" dirty="0" smtClean="0">
                          <a:solidFill>
                            <a:schemeClr val="tx1">
                              <a:lumMod val="65000"/>
                              <a:lumOff val="35000"/>
                            </a:schemeClr>
                          </a:solidFill>
                          <a:latin typeface="+mj-lt"/>
                          <a:ea typeface="+mj-ea"/>
                          <a:cs typeface="+mj-cs"/>
                        </a:rPr>
                        <a:t>电话</a:t>
                      </a: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hangingPunct="0">
                        <a:lnSpc>
                          <a:spcPct val="150000"/>
                        </a:lnSpc>
                        <a:spcAft>
                          <a:spcPts val="0"/>
                        </a:spcAft>
                      </a:pPr>
                      <a:r>
                        <a:rPr lang="zh-CN" altLang="en-US" sz="2400" dirty="0" smtClean="0">
                          <a:solidFill>
                            <a:schemeClr val="tx1">
                              <a:lumMod val="65000"/>
                              <a:lumOff val="35000"/>
                            </a:schemeClr>
                          </a:solidFill>
                          <a:latin typeface="+mj-lt"/>
                          <a:ea typeface="+mj-ea"/>
                          <a:cs typeface="+mj-cs"/>
                        </a:rPr>
                        <a:t>专用协议</a:t>
                      </a: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hangingPunct="0">
                        <a:lnSpc>
                          <a:spcPct val="150000"/>
                        </a:lnSpc>
                        <a:spcAft>
                          <a:spcPts val="0"/>
                        </a:spcAft>
                      </a:pPr>
                      <a:r>
                        <a:rPr lang="zh-CN" altLang="en-US" sz="2400" dirty="0" smtClean="0">
                          <a:solidFill>
                            <a:schemeClr val="tx1">
                              <a:lumMod val="65000"/>
                              <a:lumOff val="35000"/>
                            </a:schemeClr>
                          </a:solidFill>
                          <a:latin typeface="+mj-lt"/>
                          <a:ea typeface="+mj-ea"/>
                          <a:cs typeface="+mj-cs"/>
                        </a:rPr>
                        <a:t>通常用</a:t>
                      </a:r>
                      <a:r>
                        <a:rPr lang="en-US" altLang="en-US" sz="2400" dirty="0" err="1" smtClean="0">
                          <a:solidFill>
                            <a:schemeClr val="tx1">
                              <a:lumMod val="65000"/>
                              <a:lumOff val="35000"/>
                            </a:schemeClr>
                          </a:solidFill>
                          <a:latin typeface="+mj-lt"/>
                          <a:ea typeface="+mj-ea"/>
                          <a:cs typeface="+mj-cs"/>
                        </a:rPr>
                        <a:t>UDP</a:t>
                      </a:r>
                      <a:endParaRPr lang="zh-CN" altLang="en-US" sz="2400" dirty="0" smtClean="0">
                        <a:solidFill>
                          <a:schemeClr val="tx1">
                            <a:lumMod val="65000"/>
                            <a:lumOff val="35000"/>
                          </a:schemeClr>
                        </a:solidFill>
                        <a:latin typeface="+mj-lt"/>
                        <a:ea typeface="+mj-ea"/>
                        <a:cs typeface="+mj-cs"/>
                      </a:endParaRP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640080">
                <a:tc>
                  <a:txBody>
                    <a:bodyPr/>
                    <a:lstStyle/>
                    <a:p>
                      <a:pPr algn="l" hangingPunct="0">
                        <a:lnSpc>
                          <a:spcPct val="150000"/>
                        </a:lnSpc>
                        <a:spcAft>
                          <a:spcPts val="0"/>
                        </a:spcAft>
                      </a:pPr>
                      <a:r>
                        <a:rPr lang="zh-CN" altLang="en-US" sz="2400" dirty="0" smtClean="0">
                          <a:solidFill>
                            <a:schemeClr val="tx1">
                              <a:lumMod val="65000"/>
                              <a:lumOff val="35000"/>
                            </a:schemeClr>
                          </a:solidFill>
                          <a:latin typeface="+mj-lt"/>
                          <a:ea typeface="+mj-ea"/>
                          <a:cs typeface="+mj-cs"/>
                        </a:rPr>
                        <a:t>流式多媒体通信</a:t>
                      </a: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hangingPunct="0">
                        <a:lnSpc>
                          <a:spcPct val="150000"/>
                        </a:lnSpc>
                        <a:spcAft>
                          <a:spcPts val="0"/>
                        </a:spcAft>
                      </a:pPr>
                      <a:r>
                        <a:rPr lang="zh-CN" altLang="en-US" sz="2400" dirty="0" smtClean="0">
                          <a:solidFill>
                            <a:schemeClr val="tx1">
                              <a:lumMod val="65000"/>
                              <a:lumOff val="35000"/>
                            </a:schemeClr>
                          </a:solidFill>
                          <a:latin typeface="+mj-lt"/>
                          <a:ea typeface="+mj-ea"/>
                          <a:cs typeface="+mj-cs"/>
                        </a:rPr>
                        <a:t>专用协议</a:t>
                      </a: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hangingPunct="0">
                        <a:lnSpc>
                          <a:spcPct val="150000"/>
                        </a:lnSpc>
                        <a:spcAft>
                          <a:spcPts val="0"/>
                        </a:spcAft>
                      </a:pPr>
                      <a:r>
                        <a:rPr lang="en-US" altLang="en-US" sz="2400" dirty="0" err="1" smtClean="0">
                          <a:solidFill>
                            <a:schemeClr val="tx1">
                              <a:lumMod val="65000"/>
                              <a:lumOff val="35000"/>
                            </a:schemeClr>
                          </a:solidFill>
                          <a:latin typeface="+mj-lt"/>
                          <a:ea typeface="+mj-ea"/>
                          <a:cs typeface="+mj-cs"/>
                        </a:rPr>
                        <a:t>UDP</a:t>
                      </a:r>
                      <a:r>
                        <a:rPr lang="zh-CN" altLang="en-US" sz="2400" dirty="0" smtClean="0">
                          <a:solidFill>
                            <a:schemeClr val="tx1">
                              <a:lumMod val="65000"/>
                              <a:lumOff val="35000"/>
                            </a:schemeClr>
                          </a:solidFill>
                          <a:latin typeface="+mj-lt"/>
                          <a:ea typeface="+mj-ea"/>
                          <a:cs typeface="+mj-cs"/>
                        </a:rPr>
                        <a:t>或</a:t>
                      </a:r>
                      <a:r>
                        <a:rPr lang="en-US" altLang="en-US" sz="2400" dirty="0" smtClean="0">
                          <a:solidFill>
                            <a:schemeClr val="tx1">
                              <a:lumMod val="65000"/>
                              <a:lumOff val="35000"/>
                            </a:schemeClr>
                          </a:solidFill>
                          <a:latin typeface="+mj-lt"/>
                          <a:ea typeface="+mj-ea"/>
                          <a:cs typeface="+mj-cs"/>
                        </a:rPr>
                        <a:t>TCP</a:t>
                      </a:r>
                      <a:endParaRPr lang="zh-CN" altLang="en-US" sz="2400" dirty="0" smtClean="0">
                        <a:solidFill>
                          <a:schemeClr val="tx1">
                            <a:lumMod val="65000"/>
                            <a:lumOff val="35000"/>
                          </a:schemeClr>
                        </a:solidFill>
                        <a:latin typeface="+mj-lt"/>
                        <a:ea typeface="+mj-ea"/>
                        <a:cs typeface="+mj-cs"/>
                      </a:endParaRPr>
                    </a:p>
                  </a:txBody>
                  <a:tcPr marL="68580" marR="68580" marT="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altLang="zh-CN" dirty="0"/>
              <a:t>3.  </a:t>
            </a:r>
            <a:r>
              <a:rPr lang="zh-CN" altLang="en-US" dirty="0" smtClean="0"/>
              <a:t>活动文档</a:t>
            </a:r>
            <a:endParaRPr lang="zh-CN" altLang="en-US" dirty="0"/>
          </a:p>
        </p:txBody>
      </p:sp>
      <p:sp>
        <p:nvSpPr>
          <p:cNvPr id="702467" name="Rectangle 3"/>
          <p:cNvSpPr>
            <a:spLocks noGrp="1" noChangeArrowheads="1"/>
          </p:cNvSpPr>
          <p:nvPr>
            <p:ph idx="1"/>
          </p:nvPr>
        </p:nvSpPr>
        <p:spPr>
          <a:xfrm>
            <a:off x="609920" y="2847840"/>
            <a:ext cx="6824409" cy="3323726"/>
          </a:xfrm>
        </p:spPr>
        <p:txBody>
          <a:bodyPr>
            <a:normAutofit fontScale="92500" lnSpcReduction="20000"/>
          </a:bodyPr>
          <a:lstStyle/>
          <a:p>
            <a:pPr marL="342900" indent="-342900">
              <a:buFont typeface="Wingdings" panose="05000000000000000000" pitchFamily="2" charset="2"/>
              <a:buChar char="l"/>
            </a:pPr>
            <a:r>
              <a:rPr lang="zh-CN" altLang="en-US" sz="2000" dirty="0">
                <a:solidFill>
                  <a:schemeClr val="hlink"/>
                </a:solidFill>
              </a:rPr>
              <a:t>活动文档</a:t>
            </a:r>
            <a:r>
              <a:rPr lang="en-US" altLang="zh-CN" sz="2000" dirty="0"/>
              <a:t>(active document)</a:t>
            </a:r>
            <a:r>
              <a:rPr lang="zh-CN" altLang="en-US" sz="2000" dirty="0"/>
              <a:t>技术把所有的工作都转移给浏览器端。</a:t>
            </a:r>
          </a:p>
          <a:p>
            <a:pPr marL="342900" indent="-342900">
              <a:buFont typeface="Wingdings" panose="05000000000000000000" pitchFamily="2" charset="2"/>
              <a:buChar char="l"/>
            </a:pPr>
            <a:r>
              <a:rPr lang="zh-CN" altLang="en-US" sz="2000" dirty="0"/>
              <a:t>每当浏览器请求一个活动文档时，服务器就返回一段程序副本在浏览器端运行。</a:t>
            </a:r>
          </a:p>
          <a:p>
            <a:pPr marL="342900" indent="-342900">
              <a:buFont typeface="Wingdings" panose="05000000000000000000" pitchFamily="2" charset="2"/>
              <a:buChar char="l"/>
            </a:pPr>
            <a:r>
              <a:rPr lang="zh-CN" altLang="en-US" sz="2000" dirty="0"/>
              <a:t>活动文档程序可与用户直接交互，并可连续地改变屏幕的显示。</a:t>
            </a:r>
          </a:p>
          <a:p>
            <a:pPr marL="342900" indent="-342900">
              <a:buFont typeface="Wingdings" panose="05000000000000000000" pitchFamily="2" charset="2"/>
              <a:buChar char="l"/>
            </a:pPr>
            <a:r>
              <a:rPr lang="zh-CN" altLang="en-US" sz="2000" dirty="0"/>
              <a:t>由于活动文档技术不需要服务器的连续更新传送，对网络带宽的要求也不会太高。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6119"/>
          <a:stretch/>
        </p:blipFill>
        <p:spPr>
          <a:xfrm>
            <a:off x="7434329" y="2548011"/>
            <a:ext cx="4764021" cy="3394356"/>
          </a:xfrm>
          <a:prstGeom prst="rect">
            <a:avLst/>
          </a:prstGeom>
        </p:spPr>
      </p:pic>
      <p:sp>
        <p:nvSpPr>
          <p:cNvPr id="8" name="矩形 7"/>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1" y="6553056"/>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0" y="6429685"/>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2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3"/>
          <a:stretch>
            <a:fillRect/>
          </a:stretch>
        </p:blipFill>
        <p:spPr>
          <a:xfrm>
            <a:off x="9325711" y="2282772"/>
            <a:ext cx="873779" cy="1038643"/>
          </a:xfrm>
          <a:prstGeom prst="rect">
            <a:avLst/>
          </a:prstGeom>
        </p:spPr>
      </p:pic>
      <p:pic>
        <p:nvPicPr>
          <p:cNvPr id="58" name="图片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7573" y="2200153"/>
            <a:ext cx="1183917" cy="1959099"/>
          </a:xfrm>
          <a:prstGeom prst="rect">
            <a:avLst/>
          </a:prstGeom>
        </p:spPr>
      </p:pic>
      <p:grpSp>
        <p:nvGrpSpPr>
          <p:cNvPr id="53" name="组合 52"/>
          <p:cNvGrpSpPr/>
          <p:nvPr/>
        </p:nvGrpSpPr>
        <p:grpSpPr>
          <a:xfrm>
            <a:off x="2506112" y="2556744"/>
            <a:ext cx="1703203" cy="1081808"/>
            <a:chOff x="5173662" y="745331"/>
            <a:chExt cx="1679575" cy="1066800"/>
          </a:xfrm>
        </p:grpSpPr>
        <p:sp>
          <p:nvSpPr>
            <p:cNvPr id="5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5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5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sp>
          <p:nvSpPr>
            <p:cNvPr id="5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lt"/>
                <a:ea typeface="+mn-ea"/>
              </a:endParaRPr>
            </a:p>
          </p:txBody>
        </p:sp>
      </p:grpSp>
      <p:sp>
        <p:nvSpPr>
          <p:cNvPr id="704514" name="Rectangle 2"/>
          <p:cNvSpPr>
            <a:spLocks noGrp="1" noChangeArrowheads="1"/>
          </p:cNvSpPr>
          <p:nvPr>
            <p:ph type="title"/>
          </p:nvPr>
        </p:nvSpPr>
        <p:spPr/>
        <p:txBody>
          <a:bodyPr/>
          <a:lstStyle/>
          <a:p>
            <a:r>
              <a:rPr lang="zh-CN" altLang="en-US" dirty="0"/>
              <a:t>活动文档</a:t>
            </a:r>
          </a:p>
        </p:txBody>
      </p:sp>
      <p:sp>
        <p:nvSpPr>
          <p:cNvPr id="52" name="页脚占位符 3"/>
          <p:cNvSpPr>
            <a:spLocks noGrp="1"/>
          </p:cNvSpPr>
          <p:nvPr>
            <p:ph type="ftr" sz="quarter" idx="11"/>
          </p:nvPr>
        </p:nvSpPr>
        <p:spPr/>
        <p:txBody>
          <a:bodyPr/>
          <a:lstStyle/>
          <a:p>
            <a:r>
              <a:rPr lang="zh-CN" altLang="en-US" smtClean="0"/>
              <a:t>课件制作人：谢钧  谢希仁</a:t>
            </a:r>
            <a:endParaRPr lang="zh-CN" altLang="en-US"/>
          </a:p>
        </p:txBody>
      </p:sp>
      <p:grpSp>
        <p:nvGrpSpPr>
          <p:cNvPr id="14" name="组合 13"/>
          <p:cNvGrpSpPr/>
          <p:nvPr/>
        </p:nvGrpSpPr>
        <p:grpSpPr>
          <a:xfrm>
            <a:off x="3621089" y="4573589"/>
            <a:ext cx="5519739" cy="1120328"/>
            <a:chOff x="3621089" y="4573589"/>
            <a:chExt cx="5519739" cy="1120328"/>
          </a:xfrm>
        </p:grpSpPr>
        <p:pic>
          <p:nvPicPr>
            <p:cNvPr id="61" name="图片 60"/>
            <p:cNvPicPr>
              <a:picLocks noChangeAspect="1"/>
            </p:cNvPicPr>
            <p:nvPr/>
          </p:nvPicPr>
          <p:blipFill>
            <a:blip r:embed="rId3"/>
            <a:stretch>
              <a:fillRect/>
            </a:stretch>
          </p:blipFill>
          <p:spPr>
            <a:xfrm>
              <a:off x="6819255" y="4655274"/>
              <a:ext cx="873779" cy="1038643"/>
            </a:xfrm>
            <a:prstGeom prst="rect">
              <a:avLst/>
            </a:prstGeom>
          </p:spPr>
        </p:pic>
        <p:grpSp>
          <p:nvGrpSpPr>
            <p:cNvPr id="2" name="Group 74"/>
            <p:cNvGrpSpPr>
              <a:grpSpLocks/>
            </p:cNvGrpSpPr>
            <p:nvPr/>
          </p:nvGrpSpPr>
          <p:grpSpPr bwMode="auto">
            <a:xfrm>
              <a:off x="3621089" y="4573589"/>
              <a:ext cx="5519739" cy="819150"/>
              <a:chOff x="1319" y="2881"/>
              <a:chExt cx="3477" cy="516"/>
            </a:xfrm>
          </p:grpSpPr>
          <p:sp>
            <p:nvSpPr>
              <p:cNvPr id="704539" name="Line 27"/>
              <p:cNvSpPr>
                <a:spLocks noChangeShapeType="1"/>
              </p:cNvSpPr>
              <p:nvPr/>
            </p:nvSpPr>
            <p:spPr bwMode="auto">
              <a:xfrm flipH="1" flipV="1">
                <a:off x="1319" y="3253"/>
                <a:ext cx="2934" cy="9"/>
              </a:xfrm>
              <a:prstGeom prst="line">
                <a:avLst/>
              </a:prstGeom>
              <a:noFill/>
              <a:ln w="28575">
                <a:solidFill>
                  <a:srgbClr val="333399"/>
                </a:solidFill>
                <a:prstDash val="dash"/>
                <a:round/>
                <a:headEnd/>
                <a:tailEnd type="triangle" w="med" len="lg"/>
              </a:ln>
              <a:effectLst/>
            </p:spPr>
            <p:txBody>
              <a:bodyPr/>
              <a:lstStyle/>
              <a:p>
                <a:endParaRPr lang="zh-CN" altLang="en-US">
                  <a:latin typeface="+mn-lt"/>
                  <a:ea typeface="+mn-ea"/>
                </a:endParaRPr>
              </a:p>
            </p:txBody>
          </p:sp>
          <p:sp>
            <p:nvSpPr>
              <p:cNvPr id="704541" name="Text Box 29"/>
              <p:cNvSpPr txBox="1">
                <a:spLocks noChangeArrowheads="1"/>
              </p:cNvSpPr>
              <p:nvPr/>
            </p:nvSpPr>
            <p:spPr bwMode="auto">
              <a:xfrm>
                <a:off x="3787" y="2881"/>
                <a:ext cx="1009" cy="330"/>
              </a:xfrm>
              <a:prstGeom prst="rect">
                <a:avLst/>
              </a:prstGeom>
              <a:noFill/>
              <a:ln w="9525">
                <a:noFill/>
                <a:miter lim="800000"/>
                <a:headEnd/>
                <a:tailEnd/>
              </a:ln>
              <a:effectLst/>
            </p:spPr>
            <p:txBody>
              <a:bodyPr wrap="none">
                <a:spAutoFit/>
              </a:bodyPr>
              <a:lstStyle/>
              <a:p>
                <a:r>
                  <a:rPr kumimoji="1" lang="en-US" altLang="zh-CN" sz="2800">
                    <a:latin typeface="+mn-lt"/>
                    <a:ea typeface="+mn-ea"/>
                    <a:sym typeface="Wingdings" pitchFamily="2" charset="2"/>
                  </a:rPr>
                  <a:t></a:t>
                </a:r>
                <a:r>
                  <a:rPr kumimoji="1" lang="en-US" altLang="zh-CN" sz="2000">
                    <a:latin typeface="+mn-lt"/>
                    <a:ea typeface="+mn-ea"/>
                  </a:rPr>
                  <a:t> </a:t>
                </a:r>
                <a:r>
                  <a:rPr kumimoji="1" lang="zh-CN" altLang="en-US" sz="2000">
                    <a:latin typeface="+mn-lt"/>
                    <a:ea typeface="+mn-ea"/>
                  </a:rPr>
                  <a:t>响应程序</a:t>
                </a:r>
              </a:p>
            </p:txBody>
          </p:sp>
          <p:grpSp>
            <p:nvGrpSpPr>
              <p:cNvPr id="3" name="Group 56"/>
              <p:cNvGrpSpPr>
                <a:grpSpLocks/>
              </p:cNvGrpSpPr>
              <p:nvPr/>
            </p:nvGrpSpPr>
            <p:grpSpPr bwMode="auto">
              <a:xfrm flipH="1">
                <a:off x="1934" y="3121"/>
                <a:ext cx="1445" cy="270"/>
                <a:chOff x="1152" y="1824"/>
                <a:chExt cx="1296" cy="240"/>
              </a:xfrm>
            </p:grpSpPr>
            <p:sp>
              <p:nvSpPr>
                <p:cNvPr id="704569" name="AutoShape 57"/>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704570" name="Rectangle 58"/>
                <p:cNvSpPr>
                  <a:spLocks noChangeArrowheads="1"/>
                </p:cNvSpPr>
                <p:nvPr/>
              </p:nvSpPr>
              <p:spPr bwMode="auto">
                <a:xfrm>
                  <a:off x="1152" y="1824"/>
                  <a:ext cx="1008" cy="240"/>
                </a:xfrm>
                <a:prstGeom prst="rect">
                  <a:avLst/>
                </a:prstGeom>
                <a:solidFill>
                  <a:srgbClr val="FFCCFF"/>
                </a:solidFill>
                <a:ln w="9525">
                  <a:solidFill>
                    <a:schemeClr val="tx1"/>
                  </a:solidFill>
                  <a:miter lim="800000"/>
                  <a:headEnd/>
                  <a:tailEnd/>
                </a:ln>
                <a:effectLst/>
              </p:spPr>
              <p:txBody>
                <a:bodyPr wrap="none" anchor="ctr"/>
                <a:lstStyle/>
                <a:p>
                  <a:pPr algn="ctr"/>
                  <a:r>
                    <a:rPr kumimoji="1" lang="en-US" altLang="zh-CN" sz="2000">
                      <a:latin typeface="+mn-lt"/>
                      <a:ea typeface="+mn-ea"/>
                    </a:rPr>
                    <a:t>HTTP </a:t>
                  </a:r>
                  <a:r>
                    <a:rPr kumimoji="1" lang="zh-CN" altLang="en-US" sz="2000">
                      <a:latin typeface="+mn-lt"/>
                      <a:ea typeface="+mn-ea"/>
                    </a:rPr>
                    <a:t>响应报文</a:t>
                  </a:r>
                </a:p>
              </p:txBody>
            </p:sp>
          </p:grpSp>
          <p:grpSp>
            <p:nvGrpSpPr>
              <p:cNvPr id="4" name="Group 63"/>
              <p:cNvGrpSpPr>
                <a:grpSpLocks/>
              </p:cNvGrpSpPr>
              <p:nvPr/>
            </p:nvGrpSpPr>
            <p:grpSpPr bwMode="auto">
              <a:xfrm>
                <a:off x="3379" y="3113"/>
                <a:ext cx="439" cy="284"/>
                <a:chOff x="1111" y="3612"/>
                <a:chExt cx="439" cy="284"/>
              </a:xfrm>
            </p:grpSpPr>
            <p:sp>
              <p:nvSpPr>
                <p:cNvPr id="704576" name="Rectangle 64"/>
                <p:cNvSpPr>
                  <a:spLocks noChangeArrowheads="1"/>
                </p:cNvSpPr>
                <p:nvPr/>
              </p:nvSpPr>
              <p:spPr bwMode="auto">
                <a:xfrm>
                  <a:off x="1123" y="3806"/>
                  <a:ext cx="401" cy="90"/>
                </a:xfrm>
                <a:prstGeom prst="rect">
                  <a:avLst/>
                </a:prstGeom>
                <a:solidFill>
                  <a:schemeClr val="bg1"/>
                </a:solidFill>
                <a:ln w="9525">
                  <a:noFill/>
                  <a:miter lim="800000"/>
                  <a:headEnd/>
                  <a:tailEnd/>
                </a:ln>
                <a:effectLst/>
              </p:spPr>
              <p:txBody>
                <a:bodyPr wrap="none" anchor="ctr"/>
                <a:lstStyle/>
                <a:p>
                  <a:endParaRPr lang="zh-CN" altLang="en-US">
                    <a:latin typeface="+mn-lt"/>
                    <a:ea typeface="+mn-ea"/>
                  </a:endParaRPr>
                </a:p>
              </p:txBody>
            </p:sp>
            <p:grpSp>
              <p:nvGrpSpPr>
                <p:cNvPr id="5" name="Group 66"/>
                <p:cNvGrpSpPr>
                  <a:grpSpLocks/>
                </p:cNvGrpSpPr>
                <p:nvPr/>
              </p:nvGrpSpPr>
              <p:grpSpPr bwMode="auto">
                <a:xfrm>
                  <a:off x="1111" y="3612"/>
                  <a:ext cx="439" cy="252"/>
                  <a:chOff x="2154" y="3884"/>
                  <a:chExt cx="439" cy="252"/>
                </a:xfrm>
              </p:grpSpPr>
              <p:sp>
                <p:nvSpPr>
                  <p:cNvPr id="704579" name="Rectangle 67"/>
                  <p:cNvSpPr>
                    <a:spLocks noChangeArrowheads="1"/>
                  </p:cNvSpPr>
                  <p:nvPr/>
                </p:nvSpPr>
                <p:spPr bwMode="auto">
                  <a:xfrm>
                    <a:off x="2175" y="3927"/>
                    <a:ext cx="375" cy="199"/>
                  </a:xfrm>
                  <a:prstGeom prst="rect">
                    <a:avLst/>
                  </a:prstGeom>
                  <a:solidFill>
                    <a:schemeClr val="bg1"/>
                  </a:solidFill>
                  <a:ln w="9525">
                    <a:noFill/>
                    <a:miter lim="800000"/>
                    <a:headEnd/>
                    <a:tailEnd/>
                  </a:ln>
                  <a:effectLst/>
                </p:spPr>
                <p:txBody>
                  <a:bodyPr wrap="none" anchor="ctr"/>
                  <a:lstStyle/>
                  <a:p>
                    <a:endParaRPr lang="zh-CN" altLang="en-US">
                      <a:latin typeface="+mn-lt"/>
                      <a:ea typeface="+mn-ea"/>
                    </a:endParaRPr>
                  </a:p>
                </p:txBody>
              </p:sp>
              <p:sp>
                <p:nvSpPr>
                  <p:cNvPr id="704580" name="Text Box 68"/>
                  <p:cNvSpPr txBox="1">
                    <a:spLocks noChangeArrowheads="1"/>
                  </p:cNvSpPr>
                  <p:nvPr/>
                </p:nvSpPr>
                <p:spPr bwMode="auto">
                  <a:xfrm>
                    <a:off x="2154" y="3884"/>
                    <a:ext cx="439" cy="252"/>
                  </a:xfrm>
                  <a:prstGeom prst="rect">
                    <a:avLst/>
                  </a:prstGeom>
                  <a:noFill/>
                  <a:ln w="9525">
                    <a:noFill/>
                    <a:miter lim="800000"/>
                    <a:headEnd/>
                    <a:tailEnd/>
                  </a:ln>
                  <a:effectLst/>
                </p:spPr>
                <p:txBody>
                  <a:bodyPr wrap="none">
                    <a:spAutoFit/>
                  </a:bodyPr>
                  <a:lstStyle/>
                  <a:p>
                    <a:r>
                      <a:rPr kumimoji="1" lang="zh-CN" altLang="en-US" sz="2000">
                        <a:latin typeface="+mn-lt"/>
                        <a:ea typeface="+mn-ea"/>
                      </a:rPr>
                      <a:t>程序</a:t>
                    </a:r>
                  </a:p>
                </p:txBody>
              </p:sp>
            </p:grpSp>
          </p:grpSp>
        </p:grpSp>
      </p:grpSp>
      <p:sp>
        <p:nvSpPr>
          <p:cNvPr id="704517" name="AutoShape 5"/>
          <p:cNvSpPr>
            <a:spLocks noChangeArrowheads="1"/>
          </p:cNvSpPr>
          <p:nvPr/>
        </p:nvSpPr>
        <p:spPr bwMode="auto">
          <a:xfrm>
            <a:off x="9396414" y="3292476"/>
            <a:ext cx="693737" cy="385763"/>
          </a:xfrm>
          <a:prstGeom prst="can">
            <a:avLst>
              <a:gd name="adj" fmla="val 39583"/>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headEnd/>
            <a:tailEnd/>
          </a:ln>
          <a:effectLst/>
        </p:spPr>
        <p:txBody>
          <a:bodyPr wrap="none" anchor="ctr"/>
          <a:lstStyle/>
          <a:p>
            <a:endParaRPr lang="zh-CN" altLang="en-US">
              <a:latin typeface="+mn-lt"/>
              <a:ea typeface="+mn-ea"/>
            </a:endParaRPr>
          </a:p>
        </p:txBody>
      </p:sp>
      <p:sp>
        <p:nvSpPr>
          <p:cNvPr id="704518" name="Rectangle 6"/>
          <p:cNvSpPr>
            <a:spLocks noChangeArrowheads="1"/>
          </p:cNvSpPr>
          <p:nvPr/>
        </p:nvSpPr>
        <p:spPr bwMode="auto">
          <a:xfrm>
            <a:off x="7708900" y="1778002"/>
            <a:ext cx="1721626" cy="397545"/>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000">
                <a:latin typeface="+mn-lt"/>
                <a:ea typeface="+mn-ea"/>
              </a:rPr>
              <a:t>万维网服务器</a:t>
            </a:r>
          </a:p>
        </p:txBody>
      </p:sp>
      <p:sp>
        <p:nvSpPr>
          <p:cNvPr id="704519" name="Oval 7"/>
          <p:cNvSpPr>
            <a:spLocks noChangeArrowheads="1"/>
          </p:cNvSpPr>
          <p:nvPr/>
        </p:nvSpPr>
        <p:spPr bwMode="auto">
          <a:xfrm>
            <a:off x="7874000" y="3121026"/>
            <a:ext cx="419100" cy="188913"/>
          </a:xfrm>
          <a:prstGeom prst="ellipse">
            <a:avLst/>
          </a:prstGeom>
          <a:solidFill>
            <a:srgbClr val="66FF66"/>
          </a:solidFill>
          <a:ln w="9525">
            <a:solidFill>
              <a:schemeClr val="tx1"/>
            </a:solidFill>
            <a:round/>
            <a:headEnd/>
            <a:tailEnd/>
          </a:ln>
          <a:effectLst/>
        </p:spPr>
        <p:txBody>
          <a:bodyPr wrap="none" anchor="ctr"/>
          <a:lstStyle/>
          <a:p>
            <a:endParaRPr lang="zh-CN" altLang="en-US">
              <a:latin typeface="+mn-lt"/>
              <a:ea typeface="+mn-ea"/>
            </a:endParaRPr>
          </a:p>
        </p:txBody>
      </p:sp>
      <p:sp>
        <p:nvSpPr>
          <p:cNvPr id="704520" name="Rectangle 8"/>
          <p:cNvSpPr>
            <a:spLocks noChangeArrowheads="1"/>
          </p:cNvSpPr>
          <p:nvPr/>
        </p:nvSpPr>
        <p:spPr bwMode="auto">
          <a:xfrm>
            <a:off x="4545014" y="2419350"/>
            <a:ext cx="952185" cy="643766"/>
          </a:xfrm>
          <a:prstGeom prst="rect">
            <a:avLst/>
          </a:prstGeom>
          <a:noFill/>
          <a:ln w="19050">
            <a:noFill/>
            <a:miter lim="800000"/>
            <a:headEnd/>
            <a:tailEnd/>
          </a:ln>
          <a:effectLst/>
        </p:spPr>
        <p:txBody>
          <a:bodyPr wrap="none" lIns="90488" tIns="44450" rIns="90488" bIns="44450">
            <a:spAutoFit/>
          </a:bodyPr>
          <a:lstStyle/>
          <a:p>
            <a:pPr eaLnBrk="0" hangingPunct="0">
              <a:lnSpc>
                <a:spcPct val="90000"/>
              </a:lnSpc>
            </a:pPr>
            <a:r>
              <a:rPr kumimoji="1" lang="zh-CN" altLang="en-US" sz="2000">
                <a:latin typeface="+mn-lt"/>
                <a:ea typeface="+mn-ea"/>
              </a:rPr>
              <a:t>浏览器</a:t>
            </a:r>
          </a:p>
          <a:p>
            <a:pPr eaLnBrk="0" hangingPunct="0">
              <a:lnSpc>
                <a:spcPct val="90000"/>
              </a:lnSpc>
            </a:pPr>
            <a:r>
              <a:rPr kumimoji="1" lang="zh-CN" altLang="en-US" sz="2000">
                <a:latin typeface="+mn-lt"/>
                <a:ea typeface="+mn-ea"/>
              </a:rPr>
              <a:t> 程序</a:t>
            </a:r>
          </a:p>
        </p:txBody>
      </p:sp>
      <p:sp>
        <p:nvSpPr>
          <p:cNvPr id="704521" name="Rectangle 9"/>
          <p:cNvSpPr>
            <a:spLocks noChangeArrowheads="1"/>
          </p:cNvSpPr>
          <p:nvPr/>
        </p:nvSpPr>
        <p:spPr bwMode="auto">
          <a:xfrm>
            <a:off x="3003550" y="2049465"/>
            <a:ext cx="1465146" cy="397545"/>
          </a:xfrm>
          <a:prstGeom prst="rect">
            <a:avLst/>
          </a:prstGeom>
          <a:noFill/>
          <a:ln w="12700">
            <a:noFill/>
            <a:miter lim="800000"/>
            <a:headEnd/>
            <a:tailEnd/>
          </a:ln>
          <a:effectLst/>
        </p:spPr>
        <p:txBody>
          <a:bodyPr wrap="none" lIns="90488" tIns="44450" rIns="90488" bIns="44450">
            <a:spAutoFit/>
          </a:bodyPr>
          <a:lstStyle/>
          <a:p>
            <a:pPr eaLnBrk="0" hangingPunct="0"/>
            <a:r>
              <a:rPr kumimoji="1" lang="zh-CN" altLang="en-US" sz="2000">
                <a:latin typeface="+mn-lt"/>
                <a:ea typeface="+mn-ea"/>
              </a:rPr>
              <a:t>万维网客户</a:t>
            </a:r>
          </a:p>
        </p:txBody>
      </p:sp>
      <p:sp>
        <p:nvSpPr>
          <p:cNvPr id="704522" name="Line 10"/>
          <p:cNvSpPr>
            <a:spLocks noChangeShapeType="1"/>
          </p:cNvSpPr>
          <p:nvPr/>
        </p:nvSpPr>
        <p:spPr bwMode="auto">
          <a:xfrm>
            <a:off x="7234239" y="2925765"/>
            <a:ext cx="769937" cy="287337"/>
          </a:xfrm>
          <a:prstGeom prst="line">
            <a:avLst/>
          </a:prstGeom>
          <a:noFill/>
          <a:ln w="28575">
            <a:solidFill>
              <a:srgbClr val="333399"/>
            </a:solidFill>
            <a:round/>
            <a:headEnd/>
            <a:tailEnd type="triangle" w="med" len="lg"/>
          </a:ln>
          <a:effectLst/>
        </p:spPr>
        <p:txBody>
          <a:bodyPr wrap="none" anchor="ctr"/>
          <a:lstStyle/>
          <a:p>
            <a:endParaRPr lang="zh-CN" altLang="en-US">
              <a:latin typeface="+mn-lt"/>
              <a:ea typeface="+mn-ea"/>
            </a:endParaRPr>
          </a:p>
        </p:txBody>
      </p:sp>
      <p:sp>
        <p:nvSpPr>
          <p:cNvPr id="704523" name="Rectangle 11"/>
          <p:cNvSpPr>
            <a:spLocks noChangeArrowheads="1"/>
          </p:cNvSpPr>
          <p:nvPr/>
        </p:nvSpPr>
        <p:spPr bwMode="auto">
          <a:xfrm>
            <a:off x="6464302" y="2605088"/>
            <a:ext cx="952185" cy="643766"/>
          </a:xfrm>
          <a:prstGeom prst="rect">
            <a:avLst/>
          </a:prstGeom>
          <a:noFill/>
          <a:ln w="19050">
            <a:noFill/>
            <a:miter lim="800000"/>
            <a:headEnd/>
            <a:tailEnd/>
          </a:ln>
          <a:effectLst/>
        </p:spPr>
        <p:txBody>
          <a:bodyPr wrap="none" lIns="90488" tIns="44450" rIns="90488" bIns="44450">
            <a:spAutoFit/>
          </a:bodyPr>
          <a:lstStyle/>
          <a:p>
            <a:pPr eaLnBrk="0" hangingPunct="0">
              <a:lnSpc>
                <a:spcPct val="90000"/>
              </a:lnSpc>
            </a:pPr>
            <a:r>
              <a:rPr kumimoji="1" lang="zh-CN" altLang="en-US" sz="2000">
                <a:latin typeface="+mn-lt"/>
                <a:ea typeface="+mn-ea"/>
              </a:rPr>
              <a:t>服务器</a:t>
            </a:r>
          </a:p>
          <a:p>
            <a:pPr eaLnBrk="0" hangingPunct="0">
              <a:lnSpc>
                <a:spcPct val="90000"/>
              </a:lnSpc>
            </a:pPr>
            <a:r>
              <a:rPr kumimoji="1" lang="zh-CN" altLang="en-US" sz="2000">
                <a:latin typeface="+mn-lt"/>
                <a:ea typeface="+mn-ea"/>
              </a:rPr>
              <a:t> 程序</a:t>
            </a:r>
          </a:p>
        </p:txBody>
      </p:sp>
      <p:sp>
        <p:nvSpPr>
          <p:cNvPr id="704524" name="Rectangle 12"/>
          <p:cNvSpPr>
            <a:spLocks noChangeArrowheads="1"/>
          </p:cNvSpPr>
          <p:nvPr/>
        </p:nvSpPr>
        <p:spPr bwMode="auto">
          <a:xfrm>
            <a:off x="5581651" y="2854326"/>
            <a:ext cx="854402" cy="397545"/>
          </a:xfrm>
          <a:prstGeom prst="rect">
            <a:avLst/>
          </a:prstGeom>
          <a:noFill/>
          <a:ln w="19050">
            <a:noFill/>
            <a:miter lim="800000"/>
            <a:headEnd/>
            <a:tailEnd/>
          </a:ln>
          <a:effectLst/>
        </p:spPr>
        <p:txBody>
          <a:bodyPr wrap="none" lIns="90488" tIns="44450" rIns="90488" bIns="44450">
            <a:spAutoFit/>
          </a:bodyPr>
          <a:lstStyle/>
          <a:p>
            <a:pPr eaLnBrk="0" hangingPunct="0"/>
            <a:r>
              <a:rPr kumimoji="1" lang="en-US" altLang="zh-CN" sz="2000">
                <a:latin typeface="+mn-lt"/>
                <a:ea typeface="+mn-ea"/>
              </a:rPr>
              <a:t>HTTP</a:t>
            </a:r>
          </a:p>
        </p:txBody>
      </p:sp>
      <p:sp>
        <p:nvSpPr>
          <p:cNvPr id="704525" name="Line 13"/>
          <p:cNvSpPr>
            <a:spLocks noChangeShapeType="1"/>
          </p:cNvSpPr>
          <p:nvPr/>
        </p:nvSpPr>
        <p:spPr bwMode="auto">
          <a:xfrm>
            <a:off x="8207377" y="3292476"/>
            <a:ext cx="1274763" cy="257175"/>
          </a:xfrm>
          <a:prstGeom prst="line">
            <a:avLst/>
          </a:prstGeom>
          <a:noFill/>
          <a:ln w="28575">
            <a:solidFill>
              <a:srgbClr val="333399"/>
            </a:solidFill>
            <a:round/>
            <a:headEnd type="triangle" w="med" len="lg"/>
            <a:tailEnd type="triangle" w="med" len="lg"/>
          </a:ln>
          <a:effectLst/>
        </p:spPr>
        <p:txBody>
          <a:bodyPr wrap="none" anchor="ctr"/>
          <a:lstStyle/>
          <a:p>
            <a:endParaRPr lang="zh-CN" altLang="en-US">
              <a:latin typeface="+mn-lt"/>
              <a:ea typeface="+mn-ea"/>
            </a:endParaRPr>
          </a:p>
        </p:txBody>
      </p:sp>
      <p:sp>
        <p:nvSpPr>
          <p:cNvPr id="704528" name="Oval 16"/>
          <p:cNvSpPr>
            <a:spLocks noChangeArrowheads="1"/>
          </p:cNvSpPr>
          <p:nvPr/>
        </p:nvSpPr>
        <p:spPr bwMode="auto">
          <a:xfrm>
            <a:off x="3633788" y="3132139"/>
            <a:ext cx="423862" cy="177800"/>
          </a:xfrm>
          <a:prstGeom prst="ellipse">
            <a:avLst/>
          </a:prstGeom>
          <a:solidFill>
            <a:srgbClr val="66FF66"/>
          </a:solidFill>
          <a:ln w="9525">
            <a:solidFill>
              <a:schemeClr val="tx1"/>
            </a:solidFill>
            <a:round/>
            <a:headEnd/>
            <a:tailEnd/>
          </a:ln>
          <a:effectLst/>
        </p:spPr>
        <p:txBody>
          <a:bodyPr wrap="none" anchor="ctr"/>
          <a:lstStyle/>
          <a:p>
            <a:endParaRPr lang="zh-CN" altLang="en-US">
              <a:latin typeface="+mn-lt"/>
              <a:ea typeface="+mn-ea"/>
            </a:endParaRPr>
          </a:p>
        </p:txBody>
      </p:sp>
      <p:sp>
        <p:nvSpPr>
          <p:cNvPr id="704529" name="Line 17"/>
          <p:cNvSpPr>
            <a:spLocks noChangeShapeType="1"/>
          </p:cNvSpPr>
          <p:nvPr/>
        </p:nvSpPr>
        <p:spPr bwMode="auto">
          <a:xfrm flipH="1">
            <a:off x="3876675" y="2854327"/>
            <a:ext cx="850900" cy="352425"/>
          </a:xfrm>
          <a:prstGeom prst="line">
            <a:avLst/>
          </a:prstGeom>
          <a:noFill/>
          <a:ln w="28575">
            <a:solidFill>
              <a:srgbClr val="333399"/>
            </a:solidFill>
            <a:round/>
            <a:headEnd/>
            <a:tailEnd type="triangle" w="med" len="lg"/>
          </a:ln>
          <a:effectLst/>
        </p:spPr>
        <p:txBody>
          <a:bodyPr wrap="none" anchor="ctr"/>
          <a:lstStyle/>
          <a:p>
            <a:endParaRPr lang="zh-CN" altLang="en-US">
              <a:latin typeface="+mn-lt"/>
              <a:ea typeface="+mn-ea"/>
            </a:endParaRPr>
          </a:p>
        </p:txBody>
      </p:sp>
      <p:grpSp>
        <p:nvGrpSpPr>
          <p:cNvPr id="6" name="Group 73"/>
          <p:cNvGrpSpPr>
            <a:grpSpLocks/>
          </p:cNvGrpSpPr>
          <p:nvPr/>
        </p:nvGrpSpPr>
        <p:grpSpPr bwMode="auto">
          <a:xfrm>
            <a:off x="3578227" y="3846514"/>
            <a:ext cx="4714875" cy="1589087"/>
            <a:chOff x="1292" y="2423"/>
            <a:chExt cx="2970" cy="1001"/>
          </a:xfrm>
        </p:grpSpPr>
        <p:sp>
          <p:nvSpPr>
            <p:cNvPr id="704531" name="Line 19"/>
            <p:cNvSpPr>
              <a:spLocks noChangeShapeType="1"/>
            </p:cNvSpPr>
            <p:nvPr/>
          </p:nvSpPr>
          <p:spPr bwMode="auto">
            <a:xfrm flipV="1">
              <a:off x="1328" y="2749"/>
              <a:ext cx="2934" cy="9"/>
            </a:xfrm>
            <a:prstGeom prst="line">
              <a:avLst/>
            </a:prstGeom>
            <a:noFill/>
            <a:ln w="28575">
              <a:solidFill>
                <a:srgbClr val="333399"/>
              </a:solidFill>
              <a:prstDash val="dash"/>
              <a:round/>
              <a:headEnd/>
              <a:tailEnd type="triangle" w="med" len="lg"/>
            </a:ln>
            <a:effectLst/>
          </p:spPr>
          <p:txBody>
            <a:bodyPr/>
            <a:lstStyle/>
            <a:p>
              <a:endParaRPr lang="zh-CN" altLang="en-US">
                <a:latin typeface="+mn-lt"/>
                <a:ea typeface="+mn-ea"/>
              </a:endParaRPr>
            </a:p>
          </p:txBody>
        </p:sp>
        <p:grpSp>
          <p:nvGrpSpPr>
            <p:cNvPr id="7" name="Group 20"/>
            <p:cNvGrpSpPr>
              <a:grpSpLocks/>
            </p:cNvGrpSpPr>
            <p:nvPr/>
          </p:nvGrpSpPr>
          <p:grpSpPr bwMode="auto">
            <a:xfrm>
              <a:off x="2298" y="2614"/>
              <a:ext cx="1444" cy="270"/>
              <a:chOff x="1152" y="1824"/>
              <a:chExt cx="1296" cy="240"/>
            </a:xfrm>
          </p:grpSpPr>
          <p:sp>
            <p:nvSpPr>
              <p:cNvPr id="704533" name="AutoShape 21"/>
              <p:cNvSpPr>
                <a:spLocks noChangeArrowheads="1"/>
              </p:cNvSpPr>
              <p:nvPr/>
            </p:nvSpPr>
            <p:spPr bwMode="auto">
              <a:xfrm>
                <a:off x="2160" y="1872"/>
                <a:ext cx="288" cy="144"/>
              </a:xfrm>
              <a:prstGeom prst="rightArrow">
                <a:avLst>
                  <a:gd name="adj1" fmla="val 50000"/>
                  <a:gd name="adj2" fmla="val 50000"/>
                </a:avLst>
              </a:prstGeom>
              <a:solidFill>
                <a:srgbClr val="CCECFF"/>
              </a:solidFill>
              <a:ln w="9525">
                <a:solidFill>
                  <a:schemeClr val="tx1"/>
                </a:solidFill>
                <a:miter lim="800000"/>
                <a:headEnd/>
                <a:tailEnd/>
              </a:ln>
              <a:effectLst/>
            </p:spPr>
            <p:txBody>
              <a:bodyPr wrap="none" anchor="ctr"/>
              <a:lstStyle/>
              <a:p>
                <a:endParaRPr lang="zh-CN" altLang="en-US">
                  <a:latin typeface="+mn-lt"/>
                  <a:ea typeface="+mn-ea"/>
                </a:endParaRPr>
              </a:p>
            </p:txBody>
          </p:sp>
          <p:sp>
            <p:nvSpPr>
              <p:cNvPr id="704534" name="Rectangle 22"/>
              <p:cNvSpPr>
                <a:spLocks noChangeArrowheads="1"/>
              </p:cNvSpPr>
              <p:nvPr/>
            </p:nvSpPr>
            <p:spPr bwMode="auto">
              <a:xfrm>
                <a:off x="1152" y="1824"/>
                <a:ext cx="1008" cy="240"/>
              </a:xfrm>
              <a:prstGeom prst="rect">
                <a:avLst/>
              </a:prstGeom>
              <a:solidFill>
                <a:srgbClr val="CCECFF"/>
              </a:solidFill>
              <a:ln w="9525">
                <a:solidFill>
                  <a:schemeClr val="tx1"/>
                </a:solidFill>
                <a:miter lim="800000"/>
                <a:headEnd/>
                <a:tailEnd/>
              </a:ln>
              <a:effectLst/>
            </p:spPr>
            <p:txBody>
              <a:bodyPr wrap="none" anchor="ctr"/>
              <a:lstStyle/>
              <a:p>
                <a:pPr algn="ctr"/>
                <a:r>
                  <a:rPr kumimoji="1" lang="en-US" altLang="zh-CN" sz="2000">
                    <a:latin typeface="+mn-lt"/>
                    <a:ea typeface="+mn-ea"/>
                  </a:rPr>
                  <a:t>HTTP </a:t>
                </a:r>
                <a:r>
                  <a:rPr kumimoji="1" lang="zh-CN" altLang="en-US" sz="2000">
                    <a:latin typeface="+mn-lt"/>
                    <a:ea typeface="+mn-ea"/>
                  </a:rPr>
                  <a:t>请求报文</a:t>
                </a:r>
              </a:p>
            </p:txBody>
          </p:sp>
        </p:grpSp>
        <p:sp>
          <p:nvSpPr>
            <p:cNvPr id="704535" name="Line 23"/>
            <p:cNvSpPr>
              <a:spLocks noChangeShapeType="1"/>
            </p:cNvSpPr>
            <p:nvPr/>
          </p:nvSpPr>
          <p:spPr bwMode="auto">
            <a:xfrm>
              <a:off x="1319" y="2506"/>
              <a:ext cx="0" cy="810"/>
            </a:xfrm>
            <a:prstGeom prst="line">
              <a:avLst/>
            </a:prstGeom>
            <a:noFill/>
            <a:ln w="19050">
              <a:solidFill>
                <a:srgbClr val="333399"/>
              </a:solidFill>
              <a:round/>
              <a:headEnd/>
              <a:tailEnd/>
            </a:ln>
            <a:effectLst/>
          </p:spPr>
          <p:txBody>
            <a:bodyPr/>
            <a:lstStyle/>
            <a:p>
              <a:endParaRPr lang="zh-CN" altLang="en-US">
                <a:latin typeface="+mn-lt"/>
                <a:ea typeface="+mn-ea"/>
              </a:endParaRPr>
            </a:p>
          </p:txBody>
        </p:sp>
        <p:sp>
          <p:nvSpPr>
            <p:cNvPr id="704536" name="Line 24"/>
            <p:cNvSpPr>
              <a:spLocks noChangeShapeType="1"/>
            </p:cNvSpPr>
            <p:nvPr/>
          </p:nvSpPr>
          <p:spPr bwMode="auto">
            <a:xfrm>
              <a:off x="4262" y="2560"/>
              <a:ext cx="0" cy="864"/>
            </a:xfrm>
            <a:prstGeom prst="line">
              <a:avLst/>
            </a:prstGeom>
            <a:noFill/>
            <a:ln w="19050">
              <a:solidFill>
                <a:srgbClr val="333399"/>
              </a:solidFill>
              <a:round/>
              <a:headEnd/>
              <a:tailEnd/>
            </a:ln>
            <a:effectLst/>
          </p:spPr>
          <p:txBody>
            <a:bodyPr/>
            <a:lstStyle/>
            <a:p>
              <a:endParaRPr lang="zh-CN" altLang="en-US">
                <a:latin typeface="+mn-lt"/>
                <a:ea typeface="+mn-ea"/>
              </a:endParaRPr>
            </a:p>
          </p:txBody>
        </p:sp>
        <p:sp>
          <p:nvSpPr>
            <p:cNvPr id="704537" name="Text Box 25"/>
            <p:cNvSpPr txBox="1">
              <a:spLocks noChangeArrowheads="1"/>
            </p:cNvSpPr>
            <p:nvPr/>
          </p:nvSpPr>
          <p:spPr bwMode="auto">
            <a:xfrm>
              <a:off x="1292" y="2423"/>
              <a:ext cx="1009" cy="330"/>
            </a:xfrm>
            <a:prstGeom prst="rect">
              <a:avLst/>
            </a:prstGeom>
            <a:noFill/>
            <a:ln w="9525">
              <a:noFill/>
              <a:miter lim="800000"/>
              <a:headEnd/>
              <a:tailEnd/>
            </a:ln>
            <a:effectLst/>
          </p:spPr>
          <p:txBody>
            <a:bodyPr wrap="none">
              <a:spAutoFit/>
            </a:bodyPr>
            <a:lstStyle/>
            <a:p>
              <a:r>
                <a:rPr kumimoji="1" lang="en-US" altLang="zh-CN" sz="2800">
                  <a:latin typeface="+mn-lt"/>
                  <a:ea typeface="+mn-ea"/>
                  <a:sym typeface="Wingdings" pitchFamily="2" charset="2"/>
                </a:rPr>
                <a:t></a:t>
              </a:r>
              <a:r>
                <a:rPr kumimoji="1" lang="en-US" altLang="zh-CN" sz="2000">
                  <a:latin typeface="+mn-lt"/>
                  <a:ea typeface="+mn-ea"/>
                </a:rPr>
                <a:t> </a:t>
              </a:r>
              <a:r>
                <a:rPr kumimoji="1" lang="zh-CN" altLang="en-US" sz="2000">
                  <a:latin typeface="+mn-lt"/>
                  <a:ea typeface="+mn-ea"/>
                </a:rPr>
                <a:t>请求文档</a:t>
              </a:r>
            </a:p>
          </p:txBody>
        </p:sp>
      </p:grpSp>
      <p:sp>
        <p:nvSpPr>
          <p:cNvPr id="704538" name="Text Box 26"/>
          <p:cNvSpPr txBox="1">
            <a:spLocks noChangeArrowheads="1"/>
          </p:cNvSpPr>
          <p:nvPr/>
        </p:nvSpPr>
        <p:spPr bwMode="auto">
          <a:xfrm>
            <a:off x="8813821" y="3714753"/>
            <a:ext cx="1693891" cy="1015663"/>
          </a:xfrm>
          <a:prstGeom prst="rect">
            <a:avLst/>
          </a:prstGeom>
          <a:noFill/>
          <a:ln w="9525">
            <a:noFill/>
            <a:miter lim="800000"/>
            <a:headEnd/>
            <a:tailEnd/>
          </a:ln>
          <a:effectLst/>
        </p:spPr>
        <p:txBody>
          <a:bodyPr wrap="square">
            <a:spAutoFit/>
          </a:bodyPr>
          <a:lstStyle/>
          <a:p>
            <a:pPr algn="ctr"/>
            <a:r>
              <a:rPr kumimoji="1" lang="zh-CN" altLang="en-US" sz="2000" dirty="0">
                <a:latin typeface="+mn-lt"/>
                <a:ea typeface="+mn-ea"/>
              </a:rPr>
              <a:t>程序或嵌入了程序脚本的</a:t>
            </a:r>
            <a:r>
              <a:rPr kumimoji="1" lang="en-US" altLang="zh-CN" sz="2000" dirty="0">
                <a:latin typeface="+mn-lt"/>
                <a:ea typeface="+mn-ea"/>
              </a:rPr>
              <a:t>HTML</a:t>
            </a:r>
            <a:r>
              <a:rPr kumimoji="1" lang="zh-CN" altLang="en-US" sz="2000" dirty="0">
                <a:latin typeface="+mn-lt"/>
                <a:ea typeface="+mn-ea"/>
              </a:rPr>
              <a:t>文档</a:t>
            </a:r>
          </a:p>
        </p:txBody>
      </p:sp>
      <p:grpSp>
        <p:nvGrpSpPr>
          <p:cNvPr id="8" name="Group 72"/>
          <p:cNvGrpSpPr>
            <a:grpSpLocks/>
          </p:cNvGrpSpPr>
          <p:nvPr/>
        </p:nvGrpSpPr>
        <p:grpSpPr bwMode="auto">
          <a:xfrm>
            <a:off x="9412292" y="2600326"/>
            <a:ext cx="696913" cy="400050"/>
            <a:chOff x="5029" y="853"/>
            <a:chExt cx="439" cy="252"/>
          </a:xfrm>
        </p:grpSpPr>
        <p:sp>
          <p:nvSpPr>
            <p:cNvPr id="704550" name="Rectangle 38"/>
            <p:cNvSpPr>
              <a:spLocks noChangeArrowheads="1"/>
            </p:cNvSpPr>
            <p:nvPr/>
          </p:nvSpPr>
          <p:spPr bwMode="auto">
            <a:xfrm>
              <a:off x="5074" y="903"/>
              <a:ext cx="350" cy="168"/>
            </a:xfrm>
            <a:prstGeom prst="rect">
              <a:avLst/>
            </a:prstGeom>
            <a:solidFill>
              <a:schemeClr val="bg1"/>
            </a:solidFill>
            <a:ln w="9525">
              <a:noFill/>
              <a:miter lim="800000"/>
              <a:headEnd/>
              <a:tailEnd/>
            </a:ln>
            <a:effectLst/>
          </p:spPr>
          <p:txBody>
            <a:bodyPr wrap="none" anchor="ctr"/>
            <a:lstStyle/>
            <a:p>
              <a:endParaRPr lang="zh-CN" altLang="en-US">
                <a:latin typeface="+mn-lt"/>
                <a:ea typeface="+mn-ea"/>
              </a:endParaRPr>
            </a:p>
          </p:txBody>
        </p:sp>
        <p:sp>
          <p:nvSpPr>
            <p:cNvPr id="704551" name="Text Box 39"/>
            <p:cNvSpPr txBox="1">
              <a:spLocks noChangeArrowheads="1"/>
            </p:cNvSpPr>
            <p:nvPr/>
          </p:nvSpPr>
          <p:spPr bwMode="auto">
            <a:xfrm>
              <a:off x="5029" y="853"/>
              <a:ext cx="439" cy="252"/>
            </a:xfrm>
            <a:prstGeom prst="rect">
              <a:avLst/>
            </a:prstGeom>
            <a:noFill/>
            <a:ln w="9525">
              <a:noFill/>
              <a:miter lim="800000"/>
              <a:headEnd/>
              <a:tailEnd/>
            </a:ln>
            <a:effectLst/>
          </p:spPr>
          <p:txBody>
            <a:bodyPr wrap="none">
              <a:spAutoFit/>
            </a:bodyPr>
            <a:lstStyle/>
            <a:p>
              <a:r>
                <a:rPr kumimoji="1" lang="zh-CN" altLang="en-US" sz="2000" dirty="0">
                  <a:latin typeface="+mn-lt"/>
                  <a:ea typeface="+mn-ea"/>
                </a:rPr>
                <a:t>程序</a:t>
              </a:r>
            </a:p>
          </p:txBody>
        </p:sp>
      </p:grpSp>
      <p:grpSp>
        <p:nvGrpSpPr>
          <p:cNvPr id="13" name="组合 12"/>
          <p:cNvGrpSpPr/>
          <p:nvPr/>
        </p:nvGrpSpPr>
        <p:grpSpPr>
          <a:xfrm>
            <a:off x="1562101" y="5159377"/>
            <a:ext cx="2472065" cy="1138237"/>
            <a:chOff x="1562101" y="5159377"/>
            <a:chExt cx="2472065" cy="1138237"/>
          </a:xfrm>
        </p:grpSpPr>
        <p:pic>
          <p:nvPicPr>
            <p:cNvPr id="60" name="图片 59"/>
            <p:cNvPicPr>
              <a:picLocks noChangeAspect="1"/>
            </p:cNvPicPr>
            <p:nvPr/>
          </p:nvPicPr>
          <p:blipFill>
            <a:blip r:embed="rId3"/>
            <a:stretch>
              <a:fillRect/>
            </a:stretch>
          </p:blipFill>
          <p:spPr>
            <a:xfrm>
              <a:off x="3160387" y="5258971"/>
              <a:ext cx="873779" cy="1038643"/>
            </a:xfrm>
            <a:prstGeom prst="rect">
              <a:avLst/>
            </a:prstGeom>
          </p:spPr>
        </p:pic>
        <p:grpSp>
          <p:nvGrpSpPr>
            <p:cNvPr id="9" name="Group 71"/>
            <p:cNvGrpSpPr>
              <a:grpSpLocks/>
            </p:cNvGrpSpPr>
            <p:nvPr/>
          </p:nvGrpSpPr>
          <p:grpSpPr bwMode="auto">
            <a:xfrm>
              <a:off x="1562101" y="5159377"/>
              <a:ext cx="2425701" cy="1138237"/>
              <a:chOff x="22" y="3386"/>
              <a:chExt cx="1528" cy="717"/>
            </a:xfrm>
          </p:grpSpPr>
          <p:sp>
            <p:nvSpPr>
              <p:cNvPr id="704542" name="Text Box 30"/>
              <p:cNvSpPr txBox="1">
                <a:spLocks noChangeArrowheads="1"/>
              </p:cNvSpPr>
              <p:nvPr/>
            </p:nvSpPr>
            <p:spPr bwMode="auto">
              <a:xfrm>
                <a:off x="22" y="3386"/>
                <a:ext cx="1134" cy="717"/>
              </a:xfrm>
              <a:prstGeom prst="rect">
                <a:avLst/>
              </a:prstGeom>
              <a:noFill/>
              <a:ln w="9525">
                <a:noFill/>
                <a:miter lim="800000"/>
                <a:headEnd/>
                <a:tailEnd/>
              </a:ln>
              <a:effectLst/>
            </p:spPr>
            <p:txBody>
              <a:bodyPr>
                <a:spAutoFit/>
              </a:bodyPr>
              <a:lstStyle/>
              <a:p>
                <a:pPr algn="ctr"/>
                <a:r>
                  <a:rPr kumimoji="1" lang="en-US" altLang="zh-CN" sz="2800" dirty="0">
                    <a:latin typeface="+mn-lt"/>
                    <a:ea typeface="+mn-ea"/>
                    <a:sym typeface="Wingdings" pitchFamily="2" charset="2"/>
                  </a:rPr>
                  <a:t></a:t>
                </a:r>
                <a:r>
                  <a:rPr kumimoji="1" lang="en-US" altLang="zh-CN" sz="2000" dirty="0">
                    <a:latin typeface="+mn-lt"/>
                    <a:ea typeface="+mn-ea"/>
                  </a:rPr>
                  <a:t> </a:t>
                </a:r>
                <a:r>
                  <a:rPr kumimoji="1" lang="zh-CN" altLang="en-US" sz="2000" dirty="0">
                    <a:latin typeface="+mn-lt"/>
                    <a:ea typeface="+mn-ea"/>
                  </a:rPr>
                  <a:t>活动文档中的程序在</a:t>
                </a:r>
              </a:p>
              <a:p>
                <a:pPr algn="ctr"/>
                <a:r>
                  <a:rPr kumimoji="1" lang="zh-CN" altLang="en-US" sz="2000" dirty="0">
                    <a:latin typeface="+mn-lt"/>
                    <a:ea typeface="+mn-ea"/>
                  </a:rPr>
                  <a:t>客户端执行</a:t>
                </a:r>
              </a:p>
            </p:txBody>
          </p:sp>
          <p:grpSp>
            <p:nvGrpSpPr>
              <p:cNvPr id="10" name="Group 62"/>
              <p:cNvGrpSpPr>
                <a:grpSpLocks/>
              </p:cNvGrpSpPr>
              <p:nvPr/>
            </p:nvGrpSpPr>
            <p:grpSpPr bwMode="auto">
              <a:xfrm>
                <a:off x="1111" y="3612"/>
                <a:ext cx="439" cy="284"/>
                <a:chOff x="1111" y="3612"/>
                <a:chExt cx="439" cy="284"/>
              </a:xfrm>
            </p:grpSpPr>
            <p:sp>
              <p:nvSpPr>
                <p:cNvPr id="704553" name="Rectangle 41"/>
                <p:cNvSpPr>
                  <a:spLocks noChangeArrowheads="1"/>
                </p:cNvSpPr>
                <p:nvPr/>
              </p:nvSpPr>
              <p:spPr bwMode="auto">
                <a:xfrm>
                  <a:off x="1123" y="3806"/>
                  <a:ext cx="401" cy="90"/>
                </a:xfrm>
                <a:prstGeom prst="rect">
                  <a:avLst/>
                </a:prstGeom>
                <a:solidFill>
                  <a:schemeClr val="bg1"/>
                </a:solidFill>
                <a:ln w="9525">
                  <a:noFill/>
                  <a:miter lim="800000"/>
                  <a:headEnd/>
                  <a:tailEnd/>
                </a:ln>
                <a:effectLst/>
              </p:spPr>
              <p:txBody>
                <a:bodyPr wrap="none" anchor="ctr"/>
                <a:lstStyle/>
                <a:p>
                  <a:endParaRPr lang="zh-CN" altLang="en-US">
                    <a:latin typeface="+mn-lt"/>
                    <a:ea typeface="+mn-ea"/>
                  </a:endParaRPr>
                </a:p>
              </p:txBody>
            </p:sp>
            <p:grpSp>
              <p:nvGrpSpPr>
                <p:cNvPr id="11" name="Group 60"/>
                <p:cNvGrpSpPr>
                  <a:grpSpLocks/>
                </p:cNvGrpSpPr>
                <p:nvPr/>
              </p:nvGrpSpPr>
              <p:grpSpPr bwMode="auto">
                <a:xfrm>
                  <a:off x="1111" y="3612"/>
                  <a:ext cx="439" cy="252"/>
                  <a:chOff x="2154" y="3884"/>
                  <a:chExt cx="439" cy="252"/>
                </a:xfrm>
              </p:grpSpPr>
              <p:sp>
                <p:nvSpPr>
                  <p:cNvPr id="704556" name="Rectangle 44"/>
                  <p:cNvSpPr>
                    <a:spLocks noChangeArrowheads="1"/>
                  </p:cNvSpPr>
                  <p:nvPr/>
                </p:nvSpPr>
                <p:spPr bwMode="auto">
                  <a:xfrm>
                    <a:off x="2175" y="3927"/>
                    <a:ext cx="375" cy="199"/>
                  </a:xfrm>
                  <a:prstGeom prst="rect">
                    <a:avLst/>
                  </a:prstGeom>
                  <a:solidFill>
                    <a:schemeClr val="bg1"/>
                  </a:solidFill>
                  <a:ln w="9525">
                    <a:noFill/>
                    <a:miter lim="800000"/>
                    <a:headEnd/>
                    <a:tailEnd/>
                  </a:ln>
                  <a:effectLst/>
                </p:spPr>
                <p:txBody>
                  <a:bodyPr wrap="none" anchor="ctr"/>
                  <a:lstStyle/>
                  <a:p>
                    <a:endParaRPr lang="zh-CN" altLang="en-US">
                      <a:latin typeface="+mn-lt"/>
                      <a:ea typeface="+mn-ea"/>
                    </a:endParaRPr>
                  </a:p>
                </p:txBody>
              </p:sp>
              <p:sp>
                <p:nvSpPr>
                  <p:cNvPr id="704557" name="Text Box 45"/>
                  <p:cNvSpPr txBox="1">
                    <a:spLocks noChangeArrowheads="1"/>
                  </p:cNvSpPr>
                  <p:nvPr/>
                </p:nvSpPr>
                <p:spPr bwMode="auto">
                  <a:xfrm>
                    <a:off x="2154" y="3884"/>
                    <a:ext cx="439" cy="252"/>
                  </a:xfrm>
                  <a:prstGeom prst="rect">
                    <a:avLst/>
                  </a:prstGeom>
                  <a:noFill/>
                  <a:ln w="9525">
                    <a:noFill/>
                    <a:miter lim="800000"/>
                    <a:headEnd/>
                    <a:tailEnd/>
                  </a:ln>
                  <a:effectLst/>
                </p:spPr>
                <p:txBody>
                  <a:bodyPr wrap="none">
                    <a:spAutoFit/>
                  </a:bodyPr>
                  <a:lstStyle/>
                  <a:p>
                    <a:r>
                      <a:rPr kumimoji="1" lang="zh-CN" altLang="en-US" sz="2000" dirty="0">
                        <a:latin typeface="+mn-lt"/>
                        <a:ea typeface="+mn-ea"/>
                      </a:rPr>
                      <a:t>文档</a:t>
                    </a:r>
                  </a:p>
                </p:txBody>
              </p:sp>
            </p:grpSp>
          </p:grpSp>
        </p:grpSp>
      </p:grpSp>
      <p:sp>
        <p:nvSpPr>
          <p:cNvPr id="704526" name="Line 14"/>
          <p:cNvSpPr>
            <a:spLocks noChangeShapeType="1"/>
          </p:cNvSpPr>
          <p:nvPr/>
        </p:nvSpPr>
        <p:spPr bwMode="auto">
          <a:xfrm>
            <a:off x="3960813" y="3206750"/>
            <a:ext cx="3992562" cy="0"/>
          </a:xfrm>
          <a:prstGeom prst="line">
            <a:avLst/>
          </a:prstGeom>
          <a:noFill/>
          <a:ln w="28575">
            <a:solidFill>
              <a:schemeClr val="hlink"/>
            </a:solidFill>
            <a:prstDash val="dash"/>
            <a:round/>
            <a:headEnd type="triangle" w="med" len="lg"/>
            <a:tailEnd type="triangle" w="med" len="lg"/>
          </a:ln>
          <a:effectLst/>
        </p:spPr>
        <p:txBody>
          <a:bodyPr wrap="none" anchor="ctr"/>
          <a:lstStyle/>
          <a:p>
            <a:endParaRPr lang="zh-CN" altLang="en-US">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1500"/>
                                        <p:tgtEl>
                                          <p:spTgt spid="14"/>
                                        </p:tgtEl>
                                      </p:cBhvr>
                                    </p:animEffect>
                                  </p:childTnLst>
                                </p:cTn>
                              </p:par>
                            </p:childTnLst>
                          </p:cTn>
                        </p:par>
                        <p:par>
                          <p:cTn id="12" fill="hold">
                            <p:stCondLst>
                              <p:cond delay="2500"/>
                            </p:stCondLst>
                            <p:childTnLst>
                              <p:par>
                                <p:cTn id="13" presetID="1"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zh-CN" altLang="en-US" dirty="0" smtClean="0"/>
              <a:t>活动文档技术</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7" name="文本框 57"/>
          <p:cNvSpPr txBox="1"/>
          <p:nvPr/>
        </p:nvSpPr>
        <p:spPr bwMode="auto">
          <a:xfrm>
            <a:off x="834012" y="1829594"/>
            <a:ext cx="2712609" cy="523220"/>
          </a:xfrm>
          <a:prstGeom prst="rect">
            <a:avLst/>
          </a:prstGeom>
          <a:noFill/>
        </p:spPr>
        <p:txBody>
          <a:bodyPr wrap="square">
            <a:spAutoFit/>
          </a:bodyPr>
          <a:lstStyle/>
          <a:p>
            <a:pPr algn="r">
              <a:defRPr/>
            </a:pPr>
            <a:r>
              <a:rPr lang="en-US" altLang="zh-CN" sz="2800" dirty="0">
                <a:solidFill>
                  <a:schemeClr val="tx1">
                    <a:lumMod val="65000"/>
                    <a:lumOff val="35000"/>
                  </a:schemeClr>
                </a:solidFill>
                <a:latin typeface="微软雅黑" pitchFamily="34" charset="-122"/>
                <a:ea typeface="微软雅黑" pitchFamily="34" charset="-122"/>
              </a:rPr>
              <a:t>Java applet</a:t>
            </a:r>
          </a:p>
        </p:txBody>
      </p:sp>
      <p:sp>
        <p:nvSpPr>
          <p:cNvPr id="8" name="文本框 58"/>
          <p:cNvSpPr txBox="1"/>
          <p:nvPr/>
        </p:nvSpPr>
        <p:spPr>
          <a:xfrm>
            <a:off x="3461837" y="1848176"/>
            <a:ext cx="579938" cy="523220"/>
          </a:xfrm>
          <a:prstGeom prst="rect">
            <a:avLst/>
          </a:prstGeom>
          <a:noFill/>
        </p:spPr>
        <p:txBody>
          <a:bodyPr wrap="square" rtlCol="0">
            <a:spAutoFit/>
          </a:bodyPr>
          <a:lstStyle/>
          <a:p>
            <a:pPr algn="ctr"/>
            <a:r>
              <a:rPr lang="en-US" altLang="zh-CN" sz="2800" dirty="0" smtClean="0">
                <a:solidFill>
                  <a:schemeClr val="accent1"/>
                </a:solidFill>
                <a:latin typeface="Impact" panose="020B0806030902050204" pitchFamily="34" charset="0"/>
              </a:rPr>
              <a:t>01</a:t>
            </a:r>
            <a:endParaRPr lang="zh-CN" altLang="en-US" sz="2800" dirty="0">
              <a:solidFill>
                <a:schemeClr val="accent1"/>
              </a:solidFill>
              <a:latin typeface="Impact" panose="020B0806030902050204" pitchFamily="34" charset="0"/>
            </a:endParaRPr>
          </a:p>
        </p:txBody>
      </p:sp>
      <p:sp>
        <p:nvSpPr>
          <p:cNvPr id="10" name="文本框 62"/>
          <p:cNvSpPr txBox="1"/>
          <p:nvPr/>
        </p:nvSpPr>
        <p:spPr>
          <a:xfrm>
            <a:off x="3508482" y="5029994"/>
            <a:ext cx="579938" cy="523220"/>
          </a:xfrm>
          <a:prstGeom prst="rect">
            <a:avLst/>
          </a:prstGeom>
          <a:noFill/>
        </p:spPr>
        <p:txBody>
          <a:bodyPr wrap="square" rtlCol="0">
            <a:spAutoFit/>
          </a:bodyPr>
          <a:lstStyle/>
          <a:p>
            <a:pPr algn="ctr"/>
            <a:r>
              <a:rPr lang="en-US" altLang="zh-CN" sz="2800" dirty="0" smtClean="0">
                <a:solidFill>
                  <a:schemeClr val="accent3"/>
                </a:solidFill>
                <a:latin typeface="Impact" panose="020B0806030902050204" pitchFamily="34" charset="0"/>
              </a:rPr>
              <a:t>03</a:t>
            </a:r>
            <a:endParaRPr lang="zh-CN" altLang="en-US" sz="2800" dirty="0">
              <a:solidFill>
                <a:schemeClr val="accent3"/>
              </a:solidFill>
              <a:latin typeface="Impact" panose="020B0806030902050204" pitchFamily="34" charset="0"/>
            </a:endParaRPr>
          </a:p>
        </p:txBody>
      </p:sp>
      <p:sp>
        <p:nvSpPr>
          <p:cNvPr id="12" name="文本框 65"/>
          <p:cNvSpPr txBox="1"/>
          <p:nvPr/>
        </p:nvSpPr>
        <p:spPr bwMode="auto">
          <a:xfrm flipH="1">
            <a:off x="8662625" y="1873361"/>
            <a:ext cx="2541950" cy="523220"/>
          </a:xfrm>
          <a:prstGeom prst="rect">
            <a:avLst/>
          </a:prstGeom>
          <a:noFill/>
        </p:spPr>
        <p:txBody>
          <a:bodyPr wrap="square">
            <a:spAutoFit/>
          </a:bodyPr>
          <a:lstStyle/>
          <a:p>
            <a:pPr>
              <a:defRPr/>
            </a:pPr>
            <a:r>
              <a:rPr lang="en-US" altLang="zh-CN" sz="2800" dirty="0">
                <a:solidFill>
                  <a:schemeClr val="tx1">
                    <a:lumMod val="65000"/>
                    <a:lumOff val="35000"/>
                  </a:schemeClr>
                </a:solidFill>
                <a:latin typeface="微软雅黑" pitchFamily="34" charset="-122"/>
                <a:ea typeface="微软雅黑" pitchFamily="34" charset="-122"/>
              </a:rPr>
              <a:t>JavaScript</a:t>
            </a:r>
          </a:p>
        </p:txBody>
      </p:sp>
      <p:sp>
        <p:nvSpPr>
          <p:cNvPr id="13" name="文本框 66"/>
          <p:cNvSpPr txBox="1"/>
          <p:nvPr/>
        </p:nvSpPr>
        <p:spPr>
          <a:xfrm flipH="1">
            <a:off x="8078695" y="1829594"/>
            <a:ext cx="579938" cy="523220"/>
          </a:xfrm>
          <a:prstGeom prst="rect">
            <a:avLst/>
          </a:prstGeom>
          <a:noFill/>
        </p:spPr>
        <p:txBody>
          <a:bodyPr wrap="square" rtlCol="0">
            <a:spAutoFit/>
          </a:bodyPr>
          <a:lstStyle/>
          <a:p>
            <a:r>
              <a:rPr lang="en-US" altLang="zh-CN" sz="2800" dirty="0" smtClean="0">
                <a:solidFill>
                  <a:schemeClr val="accent2"/>
                </a:solidFill>
                <a:latin typeface="Impact" panose="020B0806030902050204" pitchFamily="34" charset="0"/>
              </a:rPr>
              <a:t>02</a:t>
            </a:r>
            <a:endParaRPr lang="zh-CN" altLang="en-US" sz="2800" dirty="0">
              <a:solidFill>
                <a:schemeClr val="accent2"/>
              </a:solidFill>
              <a:latin typeface="Impact" panose="020B0806030902050204" pitchFamily="34" charset="0"/>
            </a:endParaRPr>
          </a:p>
        </p:txBody>
      </p:sp>
      <p:sp>
        <p:nvSpPr>
          <p:cNvPr id="15" name="文本框 69"/>
          <p:cNvSpPr txBox="1"/>
          <p:nvPr/>
        </p:nvSpPr>
        <p:spPr bwMode="auto">
          <a:xfrm flipH="1">
            <a:off x="8360640" y="4953794"/>
            <a:ext cx="3168517" cy="480131"/>
          </a:xfrm>
          <a:prstGeom prst="rect">
            <a:avLst/>
          </a:prstGeom>
          <a:noFill/>
        </p:spPr>
        <p:txBody>
          <a:bodyPr wrap="square">
            <a:spAutoFit/>
          </a:bodyPr>
          <a:lstStyle/>
          <a:p>
            <a:pPr>
              <a:lnSpc>
                <a:spcPct val="90000"/>
              </a:lnSpc>
            </a:pPr>
            <a:r>
              <a:rPr lang="zh-CN" altLang="en-US" sz="2800" dirty="0">
                <a:latin typeface="+mn-ea"/>
                <a:ea typeface="+mn-ea"/>
              </a:rPr>
              <a:t>等等</a:t>
            </a:r>
          </a:p>
        </p:txBody>
      </p:sp>
      <p:sp>
        <p:nvSpPr>
          <p:cNvPr id="16" name="文本框 70"/>
          <p:cNvSpPr txBox="1"/>
          <p:nvPr/>
        </p:nvSpPr>
        <p:spPr>
          <a:xfrm flipH="1">
            <a:off x="7942903" y="4931568"/>
            <a:ext cx="579938" cy="523220"/>
          </a:xfrm>
          <a:prstGeom prst="rect">
            <a:avLst/>
          </a:prstGeom>
          <a:noFill/>
        </p:spPr>
        <p:txBody>
          <a:bodyPr wrap="square" rtlCol="0">
            <a:spAutoFit/>
          </a:bodyPr>
          <a:lstStyle/>
          <a:p>
            <a:r>
              <a:rPr lang="en-US" altLang="zh-CN" sz="2800" dirty="0" smtClean="0">
                <a:solidFill>
                  <a:schemeClr val="accent4"/>
                </a:solidFill>
                <a:latin typeface="Impact" panose="020B0806030902050204" pitchFamily="34" charset="0"/>
              </a:rPr>
              <a:t>04</a:t>
            </a:r>
            <a:endParaRPr lang="zh-CN" altLang="en-US" sz="2800" dirty="0">
              <a:solidFill>
                <a:schemeClr val="accent4"/>
              </a:solidFill>
              <a:latin typeface="Impact" panose="020B0806030902050204" pitchFamily="34" charset="0"/>
            </a:endParaRPr>
          </a:p>
        </p:txBody>
      </p:sp>
      <p:grpSp>
        <p:nvGrpSpPr>
          <p:cNvPr id="17" name="组合 16"/>
          <p:cNvGrpSpPr/>
          <p:nvPr/>
        </p:nvGrpSpPr>
        <p:grpSpPr>
          <a:xfrm>
            <a:off x="4098963" y="1965910"/>
            <a:ext cx="3848631" cy="3342427"/>
            <a:chOff x="3671636" y="1284747"/>
            <a:chExt cx="4855079" cy="4216498"/>
          </a:xfrm>
        </p:grpSpPr>
        <p:grpSp>
          <p:nvGrpSpPr>
            <p:cNvPr id="18" name="组合 17"/>
            <p:cNvGrpSpPr/>
            <p:nvPr/>
          </p:nvGrpSpPr>
          <p:grpSpPr>
            <a:xfrm>
              <a:off x="4305309" y="1641504"/>
              <a:ext cx="3587735" cy="3574992"/>
              <a:chOff x="4002442" y="1341792"/>
              <a:chExt cx="4187117" cy="4174417"/>
            </a:xfrm>
          </p:grpSpPr>
          <p:grpSp>
            <p:nvGrpSpPr>
              <p:cNvPr id="71" name="组合 70"/>
              <p:cNvGrpSpPr/>
              <p:nvPr/>
            </p:nvGrpSpPr>
            <p:grpSpPr>
              <a:xfrm>
                <a:off x="4002442" y="1341792"/>
                <a:ext cx="1990017" cy="1990017"/>
                <a:chOff x="3845536" y="1830658"/>
                <a:chExt cx="1990017" cy="1990017"/>
              </a:xfrm>
            </p:grpSpPr>
            <p:sp>
              <p:nvSpPr>
                <p:cNvPr id="84" name="圆角矩形 83"/>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圆角矩形 84"/>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圆角矩形 85"/>
                <p:cNvSpPr/>
                <p:nvPr/>
              </p:nvSpPr>
              <p:spPr>
                <a:xfrm>
                  <a:off x="4280590" y="2265712"/>
                  <a:ext cx="1119909" cy="1119909"/>
                </a:xfrm>
                <a:prstGeom prst="roundRect">
                  <a:avLst>
                    <a:gd name="adj" fmla="val 0"/>
                  </a:avLst>
                </a:prstGeom>
                <a:solidFill>
                  <a:srgbClr val="FFC000"/>
                </a:solidFill>
                <a:ln>
                  <a:noFill/>
                </a:ln>
                <a:effectLst>
                  <a:innerShdw dist="1270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6199542" y="1341792"/>
                <a:ext cx="1990017" cy="1990017"/>
                <a:chOff x="3845536" y="1830658"/>
                <a:chExt cx="1990017" cy="1990017"/>
              </a:xfrm>
            </p:grpSpPr>
            <p:sp>
              <p:nvSpPr>
                <p:cNvPr id="81" name="圆角矩形 80"/>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圆角矩形 81"/>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82"/>
                <p:cNvSpPr/>
                <p:nvPr/>
              </p:nvSpPr>
              <p:spPr>
                <a:xfrm>
                  <a:off x="4280590" y="2265712"/>
                  <a:ext cx="1119909" cy="1119909"/>
                </a:xfrm>
                <a:prstGeom prst="roundRect">
                  <a:avLst>
                    <a:gd name="adj" fmla="val 0"/>
                  </a:avLst>
                </a:prstGeom>
                <a:solidFill>
                  <a:srgbClr val="C00000"/>
                </a:solidFill>
                <a:ln>
                  <a:noFill/>
                </a:ln>
                <a:effectLst>
                  <a:innerShdw dist="1270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4002442" y="3526192"/>
                <a:ext cx="1990017" cy="1990017"/>
                <a:chOff x="3845536" y="1830658"/>
                <a:chExt cx="1990017" cy="1990017"/>
              </a:xfrm>
            </p:grpSpPr>
            <p:sp>
              <p:nvSpPr>
                <p:cNvPr id="78" name="圆角矩形 77"/>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a:off x="4280590" y="2265712"/>
                  <a:ext cx="1119909" cy="1119909"/>
                </a:xfrm>
                <a:prstGeom prst="roundRect">
                  <a:avLst>
                    <a:gd name="adj" fmla="val 0"/>
                  </a:avLst>
                </a:prstGeom>
                <a:solidFill>
                  <a:srgbClr val="A1C921"/>
                </a:solidFill>
                <a:ln>
                  <a:noFill/>
                </a:ln>
                <a:effectLst>
                  <a:innerShdw dist="1270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6199542" y="3526192"/>
                <a:ext cx="1990017" cy="1990017"/>
                <a:chOff x="3845536" y="1830658"/>
                <a:chExt cx="1990017" cy="1990017"/>
              </a:xfrm>
            </p:grpSpPr>
            <p:sp>
              <p:nvSpPr>
                <p:cNvPr id="75" name="圆角矩形 74"/>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4280590" y="2265712"/>
                  <a:ext cx="1119909" cy="1119909"/>
                </a:xfrm>
                <a:prstGeom prst="roundRect">
                  <a:avLst>
                    <a:gd name="adj" fmla="val 0"/>
                  </a:avLst>
                </a:prstGeom>
                <a:solidFill>
                  <a:srgbClr val="960096"/>
                </a:solidFill>
                <a:ln>
                  <a:noFill/>
                </a:ln>
                <a:effectLst>
                  <a:innerShdw dist="1270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p:cNvGrpSpPr/>
            <p:nvPr/>
          </p:nvGrpSpPr>
          <p:grpSpPr>
            <a:xfrm>
              <a:off x="3671636" y="1284747"/>
              <a:ext cx="344232" cy="344053"/>
              <a:chOff x="3845536" y="1830658"/>
              <a:chExt cx="1990017" cy="1990017"/>
            </a:xfrm>
          </p:grpSpPr>
          <p:sp>
            <p:nvSpPr>
              <p:cNvPr id="68"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25"/>
              <p:cNvSpPr/>
              <p:nvPr/>
            </p:nvSpPr>
            <p:spPr>
              <a:xfrm>
                <a:off x="4331496" y="2316618"/>
                <a:ext cx="1018097" cy="1018097"/>
              </a:xfrm>
              <a:prstGeom prst="ellipse">
                <a:avLst/>
              </a:prstGeom>
              <a:ln>
                <a:noFill/>
              </a:ln>
              <a:effectLst>
                <a:innerShdw dist="381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8182483" y="1284747"/>
              <a:ext cx="344232" cy="344053"/>
              <a:chOff x="3845536" y="1830658"/>
              <a:chExt cx="1990017" cy="1990017"/>
            </a:xfrm>
          </p:grpSpPr>
          <p:sp>
            <p:nvSpPr>
              <p:cNvPr id="65"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25"/>
              <p:cNvSpPr/>
              <p:nvPr/>
            </p:nvSpPr>
            <p:spPr>
              <a:xfrm>
                <a:off x="4331496" y="2316618"/>
                <a:ext cx="1018097" cy="1018097"/>
              </a:xfrm>
              <a:prstGeom prst="ellipse">
                <a:avLst/>
              </a:prstGeom>
              <a:solidFill>
                <a:schemeClr val="accent2"/>
              </a:solidFill>
              <a:ln>
                <a:noFill/>
              </a:ln>
              <a:effectLst>
                <a:innerShdw dist="381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671636" y="5157192"/>
              <a:ext cx="344232" cy="344053"/>
              <a:chOff x="3845536" y="1830658"/>
              <a:chExt cx="1990017" cy="1990017"/>
            </a:xfrm>
          </p:grpSpPr>
          <p:sp>
            <p:nvSpPr>
              <p:cNvPr id="62"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25"/>
              <p:cNvSpPr/>
              <p:nvPr/>
            </p:nvSpPr>
            <p:spPr>
              <a:xfrm>
                <a:off x="4539901" y="2439625"/>
                <a:ext cx="1018094" cy="1018095"/>
              </a:xfrm>
              <a:prstGeom prst="ellipse">
                <a:avLst/>
              </a:prstGeom>
              <a:solidFill>
                <a:schemeClr val="accent3"/>
              </a:solidFill>
              <a:ln>
                <a:noFill/>
              </a:ln>
              <a:effectLst>
                <a:innerShdw dist="381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8182483" y="5085184"/>
              <a:ext cx="344232" cy="344053"/>
              <a:chOff x="3845536" y="1830658"/>
              <a:chExt cx="1990017" cy="1990017"/>
            </a:xfrm>
          </p:grpSpPr>
          <p:sp>
            <p:nvSpPr>
              <p:cNvPr id="59"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25"/>
              <p:cNvSpPr/>
              <p:nvPr/>
            </p:nvSpPr>
            <p:spPr>
              <a:xfrm>
                <a:off x="4331496" y="2316618"/>
                <a:ext cx="1018097" cy="1018097"/>
              </a:xfrm>
              <a:prstGeom prst="ellipse">
                <a:avLst/>
              </a:prstGeom>
              <a:solidFill>
                <a:srgbClr val="7B448E"/>
              </a:solidFill>
              <a:ln>
                <a:noFill/>
              </a:ln>
              <a:effectLst>
                <a:innerShdw dist="381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4928951" y="2325974"/>
              <a:ext cx="485282" cy="402655"/>
              <a:chOff x="3132963" y="3140191"/>
              <a:chExt cx="645573" cy="535933"/>
            </a:xfrm>
            <a:solidFill>
              <a:schemeClr val="bg1"/>
            </a:solidFill>
          </p:grpSpPr>
          <p:sp>
            <p:nvSpPr>
              <p:cNvPr id="53"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4"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5"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6"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7"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8"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4" name="组合 23"/>
            <p:cNvGrpSpPr/>
            <p:nvPr/>
          </p:nvGrpSpPr>
          <p:grpSpPr>
            <a:xfrm>
              <a:off x="6821872" y="2292508"/>
              <a:ext cx="460599" cy="469584"/>
              <a:chOff x="5700126" y="3099646"/>
              <a:chExt cx="612739" cy="625016"/>
            </a:xfrm>
            <a:solidFill>
              <a:schemeClr val="bg1"/>
            </a:solidFill>
          </p:grpSpPr>
          <p:sp>
            <p:nvSpPr>
              <p:cNvPr id="44" name="Freeform 268"/>
              <p:cNvSpPr>
                <a:spLocks/>
              </p:cNvSpPr>
              <p:nvPr/>
            </p:nvSpPr>
            <p:spPr bwMode="auto">
              <a:xfrm>
                <a:off x="6173813" y="3099646"/>
                <a:ext cx="81089" cy="89084"/>
              </a:xfrm>
              <a:custGeom>
                <a:avLst/>
                <a:gdLst>
                  <a:gd name="T0" fmla="*/ 17 w 120"/>
                  <a:gd name="T1" fmla="*/ 87 h 132"/>
                  <a:gd name="T2" fmla="*/ 61 w 120"/>
                  <a:gd name="T3" fmla="*/ 132 h 132"/>
                  <a:gd name="T4" fmla="*/ 104 w 120"/>
                  <a:gd name="T5" fmla="*/ 87 h 132"/>
                  <a:gd name="T6" fmla="*/ 118 w 120"/>
                  <a:gd name="T7" fmla="*/ 72 h 132"/>
                  <a:gd name="T8" fmla="*/ 111 w 120"/>
                  <a:gd name="T9" fmla="*/ 51 h 132"/>
                  <a:gd name="T10" fmla="*/ 60 w 120"/>
                  <a:gd name="T11" fmla="*/ 0 h 132"/>
                  <a:gd name="T12" fmla="*/ 10 w 120"/>
                  <a:gd name="T13" fmla="*/ 51 h 132"/>
                  <a:gd name="T14" fmla="*/ 3 w 120"/>
                  <a:gd name="T15" fmla="*/ 72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1" y="132"/>
                    </a:cubicBezTo>
                    <a:cubicBezTo>
                      <a:pt x="80" y="132"/>
                      <a:pt x="96" y="110"/>
                      <a:pt x="104" y="87"/>
                    </a:cubicBezTo>
                    <a:cubicBezTo>
                      <a:pt x="110" y="86"/>
                      <a:pt x="115" y="81"/>
                      <a:pt x="118" y="72"/>
                    </a:cubicBezTo>
                    <a:cubicBezTo>
                      <a:pt x="120" y="63"/>
                      <a:pt x="117" y="53"/>
                      <a:pt x="111" y="51"/>
                    </a:cubicBezTo>
                    <a:cubicBezTo>
                      <a:pt x="109" y="22"/>
                      <a:pt x="87" y="0"/>
                      <a:pt x="60" y="0"/>
                    </a:cubicBezTo>
                    <a:cubicBezTo>
                      <a:pt x="33" y="0"/>
                      <a:pt x="12" y="22"/>
                      <a:pt x="10" y="51"/>
                    </a:cubicBezTo>
                    <a:cubicBezTo>
                      <a:pt x="3" y="53"/>
                      <a:pt x="0" y="63"/>
                      <a:pt x="3" y="72"/>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5" name="Freeform 269"/>
              <p:cNvSpPr>
                <a:spLocks/>
              </p:cNvSpPr>
              <p:nvPr/>
            </p:nvSpPr>
            <p:spPr bwMode="auto">
              <a:xfrm>
                <a:off x="6150115" y="3184733"/>
                <a:ext cx="128201" cy="479683"/>
              </a:xfrm>
              <a:custGeom>
                <a:avLst/>
                <a:gdLst>
                  <a:gd name="T0" fmla="*/ 41 w 190"/>
                  <a:gd name="T1" fmla="*/ 156 h 711"/>
                  <a:gd name="T2" fmla="*/ 41 w 190"/>
                  <a:gd name="T3" fmla="*/ 711 h 711"/>
                  <a:gd name="T4" fmla="*/ 150 w 190"/>
                  <a:gd name="T5" fmla="*/ 711 h 711"/>
                  <a:gd name="T6" fmla="*/ 150 w 190"/>
                  <a:gd name="T7" fmla="*/ 156 h 711"/>
                  <a:gd name="T8" fmla="*/ 189 w 190"/>
                  <a:gd name="T9" fmla="*/ 144 h 711"/>
                  <a:gd name="T10" fmla="*/ 190 w 190"/>
                  <a:gd name="T11" fmla="*/ 144 h 711"/>
                  <a:gd name="T12" fmla="*/ 189 w 190"/>
                  <a:gd name="T13" fmla="*/ 45 h 711"/>
                  <a:gd name="T14" fmla="*/ 147 w 190"/>
                  <a:gd name="T15" fmla="*/ 0 h 711"/>
                  <a:gd name="T16" fmla="*/ 106 w 190"/>
                  <a:gd name="T17" fmla="*/ 68 h 711"/>
                  <a:gd name="T18" fmla="*/ 101 w 190"/>
                  <a:gd name="T19" fmla="*/ 37 h 711"/>
                  <a:gd name="T20" fmla="*/ 107 w 190"/>
                  <a:gd name="T21" fmla="*/ 27 h 711"/>
                  <a:gd name="T22" fmla="*/ 95 w 190"/>
                  <a:gd name="T23" fmla="*/ 16 h 711"/>
                  <a:gd name="T24" fmla="*/ 83 w 190"/>
                  <a:gd name="T25" fmla="*/ 27 h 711"/>
                  <a:gd name="T26" fmla="*/ 89 w 190"/>
                  <a:gd name="T27" fmla="*/ 37 h 711"/>
                  <a:gd name="T28" fmla="*/ 84 w 190"/>
                  <a:gd name="T29" fmla="*/ 68 h 711"/>
                  <a:gd name="T30" fmla="*/ 44 w 190"/>
                  <a:gd name="T31" fmla="*/ 0 h 711"/>
                  <a:gd name="T32" fmla="*/ 1 w 190"/>
                  <a:gd name="T33" fmla="*/ 45 h 711"/>
                  <a:gd name="T34" fmla="*/ 0 w 190"/>
                  <a:gd name="T35" fmla="*/ 45 h 711"/>
                  <a:gd name="T36" fmla="*/ 0 w 190"/>
                  <a:gd name="T37" fmla="*/ 144 h 711"/>
                  <a:gd name="T38" fmla="*/ 1 w 190"/>
                  <a:gd name="T39" fmla="*/ 144 h 711"/>
                  <a:gd name="T40" fmla="*/ 41 w 190"/>
                  <a:gd name="T41" fmla="*/ 156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711">
                    <a:moveTo>
                      <a:pt x="41" y="156"/>
                    </a:moveTo>
                    <a:cubicBezTo>
                      <a:pt x="41" y="711"/>
                      <a:pt x="41" y="711"/>
                      <a:pt x="41" y="711"/>
                    </a:cubicBezTo>
                    <a:cubicBezTo>
                      <a:pt x="150" y="711"/>
                      <a:pt x="150" y="711"/>
                      <a:pt x="150" y="711"/>
                    </a:cubicBezTo>
                    <a:cubicBezTo>
                      <a:pt x="150" y="156"/>
                      <a:pt x="150" y="156"/>
                      <a:pt x="150" y="156"/>
                    </a:cubicBezTo>
                    <a:cubicBezTo>
                      <a:pt x="172" y="153"/>
                      <a:pt x="187" y="149"/>
                      <a:pt x="189" y="144"/>
                    </a:cubicBezTo>
                    <a:cubicBezTo>
                      <a:pt x="190" y="144"/>
                      <a:pt x="190" y="144"/>
                      <a:pt x="190" y="144"/>
                    </a:cubicBezTo>
                    <a:cubicBezTo>
                      <a:pt x="189" y="45"/>
                      <a:pt x="189" y="45"/>
                      <a:pt x="189" y="45"/>
                    </a:cubicBezTo>
                    <a:cubicBezTo>
                      <a:pt x="186" y="26"/>
                      <a:pt x="170" y="10"/>
                      <a:pt x="147" y="0"/>
                    </a:cubicBezTo>
                    <a:cubicBezTo>
                      <a:pt x="106" y="68"/>
                      <a:pt x="106" y="68"/>
                      <a:pt x="106" y="68"/>
                    </a:cubicBezTo>
                    <a:cubicBezTo>
                      <a:pt x="101" y="37"/>
                      <a:pt x="101" y="37"/>
                      <a:pt x="101" y="37"/>
                    </a:cubicBezTo>
                    <a:cubicBezTo>
                      <a:pt x="104" y="35"/>
                      <a:pt x="107" y="32"/>
                      <a:pt x="107" y="27"/>
                    </a:cubicBezTo>
                    <a:cubicBezTo>
                      <a:pt x="107" y="21"/>
                      <a:pt x="101" y="16"/>
                      <a:pt x="95" y="16"/>
                    </a:cubicBezTo>
                    <a:cubicBezTo>
                      <a:pt x="89" y="16"/>
                      <a:pt x="83" y="21"/>
                      <a:pt x="83" y="27"/>
                    </a:cubicBezTo>
                    <a:cubicBezTo>
                      <a:pt x="83" y="32"/>
                      <a:pt x="86" y="35"/>
                      <a:pt x="89" y="37"/>
                    </a:cubicBezTo>
                    <a:cubicBezTo>
                      <a:pt x="84" y="68"/>
                      <a:pt x="84" y="68"/>
                      <a:pt x="84" y="68"/>
                    </a:cubicBezTo>
                    <a:cubicBezTo>
                      <a:pt x="44" y="0"/>
                      <a:pt x="44" y="0"/>
                      <a:pt x="44" y="0"/>
                    </a:cubicBezTo>
                    <a:cubicBezTo>
                      <a:pt x="21" y="10"/>
                      <a:pt x="5" y="26"/>
                      <a:pt x="1" y="45"/>
                    </a:cubicBezTo>
                    <a:cubicBezTo>
                      <a:pt x="0" y="45"/>
                      <a:pt x="0" y="45"/>
                      <a:pt x="0" y="45"/>
                    </a:cubicBezTo>
                    <a:cubicBezTo>
                      <a:pt x="0" y="144"/>
                      <a:pt x="0" y="144"/>
                      <a:pt x="0" y="144"/>
                    </a:cubicBezTo>
                    <a:cubicBezTo>
                      <a:pt x="1" y="144"/>
                      <a:pt x="1" y="144"/>
                      <a:pt x="1" y="144"/>
                    </a:cubicBezTo>
                    <a:cubicBezTo>
                      <a:pt x="4" y="149"/>
                      <a:pt x="19" y="153"/>
                      <a:pt x="41"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6" name="Freeform 270"/>
              <p:cNvSpPr>
                <a:spLocks/>
              </p:cNvSpPr>
              <p:nvPr/>
            </p:nvSpPr>
            <p:spPr bwMode="auto">
              <a:xfrm>
                <a:off x="6051037" y="3188159"/>
                <a:ext cx="80804" cy="89084"/>
              </a:xfrm>
              <a:custGeom>
                <a:avLst/>
                <a:gdLst>
                  <a:gd name="T0" fmla="*/ 16 w 120"/>
                  <a:gd name="T1" fmla="*/ 87 h 132"/>
                  <a:gd name="T2" fmla="*/ 61 w 120"/>
                  <a:gd name="T3" fmla="*/ 132 h 132"/>
                  <a:gd name="T4" fmla="*/ 104 w 120"/>
                  <a:gd name="T5" fmla="*/ 87 h 132"/>
                  <a:gd name="T6" fmla="*/ 117 w 120"/>
                  <a:gd name="T7" fmla="*/ 73 h 132"/>
                  <a:gd name="T8" fmla="*/ 110 w 120"/>
                  <a:gd name="T9" fmla="*/ 51 h 132"/>
                  <a:gd name="T10" fmla="*/ 60 w 120"/>
                  <a:gd name="T11" fmla="*/ 0 h 132"/>
                  <a:gd name="T12" fmla="*/ 10 w 120"/>
                  <a:gd name="T13" fmla="*/ 51 h 132"/>
                  <a:gd name="T14" fmla="*/ 3 w 120"/>
                  <a:gd name="T15" fmla="*/ 73 h 132"/>
                  <a:gd name="T16" fmla="*/ 16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6" y="87"/>
                    </a:moveTo>
                    <a:cubicBezTo>
                      <a:pt x="26" y="110"/>
                      <a:pt x="42" y="132"/>
                      <a:pt x="61" y="132"/>
                    </a:cubicBezTo>
                    <a:cubicBezTo>
                      <a:pt x="80" y="132"/>
                      <a:pt x="96" y="110"/>
                      <a:pt x="104" y="87"/>
                    </a:cubicBezTo>
                    <a:cubicBezTo>
                      <a:pt x="110" y="87"/>
                      <a:pt x="115" y="81"/>
                      <a:pt x="117" y="73"/>
                    </a:cubicBezTo>
                    <a:cubicBezTo>
                      <a:pt x="120" y="63"/>
                      <a:pt x="117" y="53"/>
                      <a:pt x="110" y="51"/>
                    </a:cubicBezTo>
                    <a:cubicBezTo>
                      <a:pt x="109" y="23"/>
                      <a:pt x="87" y="0"/>
                      <a:pt x="60" y="0"/>
                    </a:cubicBezTo>
                    <a:cubicBezTo>
                      <a:pt x="33" y="0"/>
                      <a:pt x="11" y="23"/>
                      <a:pt x="10" y="51"/>
                    </a:cubicBezTo>
                    <a:cubicBezTo>
                      <a:pt x="3" y="53"/>
                      <a:pt x="0" y="63"/>
                      <a:pt x="3" y="73"/>
                    </a:cubicBezTo>
                    <a:cubicBezTo>
                      <a:pt x="5" y="81"/>
                      <a:pt x="11" y="87"/>
                      <a:pt x="16"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7" name="Freeform 271"/>
              <p:cNvSpPr>
                <a:spLocks/>
              </p:cNvSpPr>
              <p:nvPr/>
            </p:nvSpPr>
            <p:spPr bwMode="auto">
              <a:xfrm>
                <a:off x="6027338" y="3273246"/>
                <a:ext cx="128201" cy="391170"/>
              </a:xfrm>
              <a:custGeom>
                <a:avLst/>
                <a:gdLst>
                  <a:gd name="T0" fmla="*/ 49 w 190"/>
                  <a:gd name="T1" fmla="*/ 157 h 580"/>
                  <a:gd name="T2" fmla="*/ 39 w 190"/>
                  <a:gd name="T3" fmla="*/ 157 h 580"/>
                  <a:gd name="T4" fmla="*/ 39 w 190"/>
                  <a:gd name="T5" fmla="*/ 580 h 580"/>
                  <a:gd name="T6" fmla="*/ 148 w 190"/>
                  <a:gd name="T7" fmla="*/ 580 h 580"/>
                  <a:gd name="T8" fmla="*/ 148 w 190"/>
                  <a:gd name="T9" fmla="*/ 157 h 580"/>
                  <a:gd name="T10" fmla="*/ 141 w 190"/>
                  <a:gd name="T11" fmla="*/ 157 h 580"/>
                  <a:gd name="T12" fmla="*/ 189 w 190"/>
                  <a:gd name="T13" fmla="*/ 145 h 580"/>
                  <a:gd name="T14" fmla="*/ 190 w 190"/>
                  <a:gd name="T15" fmla="*/ 145 h 580"/>
                  <a:gd name="T16" fmla="*/ 189 w 190"/>
                  <a:gd name="T17" fmla="*/ 45 h 580"/>
                  <a:gd name="T18" fmla="*/ 146 w 190"/>
                  <a:gd name="T19" fmla="*/ 0 h 580"/>
                  <a:gd name="T20" fmla="*/ 106 w 190"/>
                  <a:gd name="T21" fmla="*/ 68 h 580"/>
                  <a:gd name="T22" fmla="*/ 101 w 190"/>
                  <a:gd name="T23" fmla="*/ 38 h 580"/>
                  <a:gd name="T24" fmla="*/ 106 w 190"/>
                  <a:gd name="T25" fmla="*/ 28 h 580"/>
                  <a:gd name="T26" fmla="*/ 95 w 190"/>
                  <a:gd name="T27" fmla="*/ 16 h 580"/>
                  <a:gd name="T28" fmla="*/ 83 w 190"/>
                  <a:gd name="T29" fmla="*/ 28 h 580"/>
                  <a:gd name="T30" fmla="*/ 89 w 190"/>
                  <a:gd name="T31" fmla="*/ 38 h 580"/>
                  <a:gd name="T32" fmla="*/ 84 w 190"/>
                  <a:gd name="T33" fmla="*/ 68 h 580"/>
                  <a:gd name="T34" fmla="*/ 43 w 190"/>
                  <a:gd name="T35" fmla="*/ 0 h 580"/>
                  <a:gd name="T36" fmla="*/ 1 w 190"/>
                  <a:gd name="T37" fmla="*/ 45 h 580"/>
                  <a:gd name="T38" fmla="*/ 0 w 190"/>
                  <a:gd name="T39" fmla="*/ 45 h 580"/>
                  <a:gd name="T40" fmla="*/ 0 w 190"/>
                  <a:gd name="T41" fmla="*/ 145 h 580"/>
                  <a:gd name="T42" fmla="*/ 1 w 190"/>
                  <a:gd name="T43" fmla="*/ 145 h 580"/>
                  <a:gd name="T44" fmla="*/ 49 w 190"/>
                  <a:gd name="T45" fmla="*/ 15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0" h="580">
                    <a:moveTo>
                      <a:pt x="49" y="157"/>
                    </a:moveTo>
                    <a:cubicBezTo>
                      <a:pt x="39" y="157"/>
                      <a:pt x="39" y="157"/>
                      <a:pt x="39" y="157"/>
                    </a:cubicBezTo>
                    <a:cubicBezTo>
                      <a:pt x="39" y="580"/>
                      <a:pt x="39" y="580"/>
                      <a:pt x="39" y="580"/>
                    </a:cubicBezTo>
                    <a:cubicBezTo>
                      <a:pt x="148" y="580"/>
                      <a:pt x="148" y="580"/>
                      <a:pt x="148" y="580"/>
                    </a:cubicBezTo>
                    <a:cubicBezTo>
                      <a:pt x="148" y="157"/>
                      <a:pt x="148" y="157"/>
                      <a:pt x="148" y="157"/>
                    </a:cubicBezTo>
                    <a:cubicBezTo>
                      <a:pt x="141" y="157"/>
                      <a:pt x="141" y="157"/>
                      <a:pt x="141" y="157"/>
                    </a:cubicBezTo>
                    <a:cubicBezTo>
                      <a:pt x="168" y="155"/>
                      <a:pt x="186" y="150"/>
                      <a:pt x="189" y="145"/>
                    </a:cubicBezTo>
                    <a:cubicBezTo>
                      <a:pt x="190" y="145"/>
                      <a:pt x="190" y="145"/>
                      <a:pt x="190" y="145"/>
                    </a:cubicBezTo>
                    <a:cubicBezTo>
                      <a:pt x="189" y="45"/>
                      <a:pt x="189" y="45"/>
                      <a:pt x="189" y="45"/>
                    </a:cubicBezTo>
                    <a:cubicBezTo>
                      <a:pt x="185" y="26"/>
                      <a:pt x="169" y="10"/>
                      <a:pt x="146" y="0"/>
                    </a:cubicBezTo>
                    <a:cubicBezTo>
                      <a:pt x="106" y="68"/>
                      <a:pt x="106" y="68"/>
                      <a:pt x="106" y="68"/>
                    </a:cubicBezTo>
                    <a:cubicBezTo>
                      <a:pt x="101" y="38"/>
                      <a:pt x="101" y="38"/>
                      <a:pt x="101" y="38"/>
                    </a:cubicBezTo>
                    <a:cubicBezTo>
                      <a:pt x="104" y="36"/>
                      <a:pt x="106" y="32"/>
                      <a:pt x="106" y="28"/>
                    </a:cubicBezTo>
                    <a:cubicBezTo>
                      <a:pt x="106" y="21"/>
                      <a:pt x="101" y="16"/>
                      <a:pt x="95" y="16"/>
                    </a:cubicBezTo>
                    <a:cubicBezTo>
                      <a:pt x="88" y="16"/>
                      <a:pt x="83" y="21"/>
                      <a:pt x="83" y="28"/>
                    </a:cubicBezTo>
                    <a:cubicBezTo>
                      <a:pt x="83" y="32"/>
                      <a:pt x="85" y="36"/>
                      <a:pt x="89" y="38"/>
                    </a:cubicBezTo>
                    <a:cubicBezTo>
                      <a:pt x="84" y="68"/>
                      <a:pt x="84" y="68"/>
                      <a:pt x="84" y="68"/>
                    </a:cubicBezTo>
                    <a:cubicBezTo>
                      <a:pt x="43" y="0"/>
                      <a:pt x="43" y="0"/>
                      <a:pt x="43" y="0"/>
                    </a:cubicBezTo>
                    <a:cubicBezTo>
                      <a:pt x="20" y="10"/>
                      <a:pt x="4" y="26"/>
                      <a:pt x="1" y="45"/>
                    </a:cubicBezTo>
                    <a:cubicBezTo>
                      <a:pt x="0" y="45"/>
                      <a:pt x="0" y="45"/>
                      <a:pt x="0" y="45"/>
                    </a:cubicBezTo>
                    <a:cubicBezTo>
                      <a:pt x="0" y="145"/>
                      <a:pt x="0" y="145"/>
                      <a:pt x="0" y="145"/>
                    </a:cubicBezTo>
                    <a:cubicBezTo>
                      <a:pt x="1" y="145"/>
                      <a:pt x="1" y="145"/>
                      <a:pt x="1" y="145"/>
                    </a:cubicBezTo>
                    <a:cubicBezTo>
                      <a:pt x="4" y="150"/>
                      <a:pt x="22" y="155"/>
                      <a:pt x="49"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8" name="Freeform 272"/>
              <p:cNvSpPr>
                <a:spLocks/>
              </p:cNvSpPr>
              <p:nvPr/>
            </p:nvSpPr>
            <p:spPr bwMode="auto">
              <a:xfrm>
                <a:off x="5913414" y="3249548"/>
                <a:ext cx="80804" cy="89084"/>
              </a:xfrm>
              <a:custGeom>
                <a:avLst/>
                <a:gdLst>
                  <a:gd name="T0" fmla="*/ 17 w 120"/>
                  <a:gd name="T1" fmla="*/ 87 h 132"/>
                  <a:gd name="T2" fmla="*/ 62 w 120"/>
                  <a:gd name="T3" fmla="*/ 132 h 132"/>
                  <a:gd name="T4" fmla="*/ 105 w 120"/>
                  <a:gd name="T5" fmla="*/ 87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2" y="132"/>
                    </a:cubicBezTo>
                    <a:cubicBezTo>
                      <a:pt x="80" y="132"/>
                      <a:pt x="96" y="110"/>
                      <a:pt x="105" y="87"/>
                    </a:cubicBezTo>
                    <a:cubicBezTo>
                      <a:pt x="110" y="87"/>
                      <a:pt x="116" y="81"/>
                      <a:pt x="118" y="73"/>
                    </a:cubicBezTo>
                    <a:cubicBezTo>
                      <a:pt x="120" y="63"/>
                      <a:pt x="117" y="53"/>
                      <a:pt x="111" y="51"/>
                    </a:cubicBezTo>
                    <a:cubicBezTo>
                      <a:pt x="109" y="23"/>
                      <a:pt x="87" y="0"/>
                      <a:pt x="60" y="0"/>
                    </a:cubicBezTo>
                    <a:cubicBezTo>
                      <a:pt x="34" y="0"/>
                      <a:pt x="12" y="23"/>
                      <a:pt x="10" y="51"/>
                    </a:cubicBezTo>
                    <a:cubicBezTo>
                      <a:pt x="4" y="53"/>
                      <a:pt x="0" y="63"/>
                      <a:pt x="3" y="73"/>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9" name="Freeform 273"/>
              <p:cNvSpPr>
                <a:spLocks/>
              </p:cNvSpPr>
              <p:nvPr/>
            </p:nvSpPr>
            <p:spPr bwMode="auto">
              <a:xfrm>
                <a:off x="5890572" y="3334634"/>
                <a:ext cx="127345" cy="329782"/>
              </a:xfrm>
              <a:custGeom>
                <a:avLst/>
                <a:gdLst>
                  <a:gd name="T0" fmla="*/ 46 w 189"/>
                  <a:gd name="T1" fmla="*/ 157 h 489"/>
                  <a:gd name="T2" fmla="*/ 46 w 189"/>
                  <a:gd name="T3" fmla="*/ 489 h 489"/>
                  <a:gd name="T4" fmla="*/ 154 w 189"/>
                  <a:gd name="T5" fmla="*/ 489 h 489"/>
                  <a:gd name="T6" fmla="*/ 154 w 189"/>
                  <a:gd name="T7" fmla="*/ 156 h 489"/>
                  <a:gd name="T8" fmla="*/ 189 w 189"/>
                  <a:gd name="T9" fmla="*/ 145 h 489"/>
                  <a:gd name="T10" fmla="*/ 189 w 189"/>
                  <a:gd name="T11" fmla="*/ 145 h 489"/>
                  <a:gd name="T12" fmla="*/ 188 w 189"/>
                  <a:gd name="T13" fmla="*/ 45 h 489"/>
                  <a:gd name="T14" fmla="*/ 146 w 189"/>
                  <a:gd name="T15" fmla="*/ 0 h 489"/>
                  <a:gd name="T16" fmla="*/ 105 w 189"/>
                  <a:gd name="T17" fmla="*/ 68 h 489"/>
                  <a:gd name="T18" fmla="*/ 100 w 189"/>
                  <a:gd name="T19" fmla="*/ 38 h 489"/>
                  <a:gd name="T20" fmla="*/ 106 w 189"/>
                  <a:gd name="T21" fmla="*/ 28 h 489"/>
                  <a:gd name="T22" fmla="*/ 94 w 189"/>
                  <a:gd name="T23" fmla="*/ 16 h 489"/>
                  <a:gd name="T24" fmla="*/ 82 w 189"/>
                  <a:gd name="T25" fmla="*/ 28 h 489"/>
                  <a:gd name="T26" fmla="*/ 88 w 189"/>
                  <a:gd name="T27" fmla="*/ 38 h 489"/>
                  <a:gd name="T28" fmla="*/ 83 w 189"/>
                  <a:gd name="T29" fmla="*/ 68 h 489"/>
                  <a:gd name="T30" fmla="*/ 43 w 189"/>
                  <a:gd name="T31" fmla="*/ 0 h 489"/>
                  <a:gd name="T32" fmla="*/ 0 w 189"/>
                  <a:gd name="T33" fmla="*/ 45 h 489"/>
                  <a:gd name="T34" fmla="*/ 0 w 189"/>
                  <a:gd name="T35" fmla="*/ 45 h 489"/>
                  <a:gd name="T36" fmla="*/ 0 w 189"/>
                  <a:gd name="T37" fmla="*/ 145 h 489"/>
                  <a:gd name="T38" fmla="*/ 0 w 189"/>
                  <a:gd name="T39" fmla="*/ 145 h 489"/>
                  <a:gd name="T40" fmla="*/ 46 w 189"/>
                  <a:gd name="T41" fmla="*/ 15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489">
                    <a:moveTo>
                      <a:pt x="46" y="157"/>
                    </a:moveTo>
                    <a:cubicBezTo>
                      <a:pt x="46" y="489"/>
                      <a:pt x="46" y="489"/>
                      <a:pt x="46" y="489"/>
                    </a:cubicBezTo>
                    <a:cubicBezTo>
                      <a:pt x="154" y="489"/>
                      <a:pt x="154" y="489"/>
                      <a:pt x="154" y="489"/>
                    </a:cubicBezTo>
                    <a:cubicBezTo>
                      <a:pt x="154" y="156"/>
                      <a:pt x="154" y="156"/>
                      <a:pt x="154" y="156"/>
                    </a:cubicBezTo>
                    <a:cubicBezTo>
                      <a:pt x="173" y="153"/>
                      <a:pt x="186" y="149"/>
                      <a:pt x="189" y="145"/>
                    </a:cubicBezTo>
                    <a:cubicBezTo>
                      <a:pt x="189" y="145"/>
                      <a:pt x="189" y="145"/>
                      <a:pt x="189" y="145"/>
                    </a:cubicBezTo>
                    <a:cubicBezTo>
                      <a:pt x="188" y="45"/>
                      <a:pt x="188" y="45"/>
                      <a:pt x="188" y="45"/>
                    </a:cubicBezTo>
                    <a:cubicBezTo>
                      <a:pt x="185" y="26"/>
                      <a:pt x="169" y="10"/>
                      <a:pt x="146" y="0"/>
                    </a:cubicBezTo>
                    <a:cubicBezTo>
                      <a:pt x="105" y="68"/>
                      <a:pt x="105" y="68"/>
                      <a:pt x="105" y="68"/>
                    </a:cubicBezTo>
                    <a:cubicBezTo>
                      <a:pt x="100" y="38"/>
                      <a:pt x="100" y="38"/>
                      <a:pt x="100" y="38"/>
                    </a:cubicBezTo>
                    <a:cubicBezTo>
                      <a:pt x="104" y="36"/>
                      <a:pt x="106" y="32"/>
                      <a:pt x="106" y="28"/>
                    </a:cubicBezTo>
                    <a:cubicBezTo>
                      <a:pt x="106" y="21"/>
                      <a:pt x="101" y="16"/>
                      <a:pt x="94" y="16"/>
                    </a:cubicBezTo>
                    <a:cubicBezTo>
                      <a:pt x="88" y="16"/>
                      <a:pt x="82" y="21"/>
                      <a:pt x="82" y="28"/>
                    </a:cubicBezTo>
                    <a:cubicBezTo>
                      <a:pt x="82" y="32"/>
                      <a:pt x="85" y="36"/>
                      <a:pt x="88" y="38"/>
                    </a:cubicBezTo>
                    <a:cubicBezTo>
                      <a:pt x="83" y="68"/>
                      <a:pt x="83" y="68"/>
                      <a:pt x="83" y="68"/>
                    </a:cubicBezTo>
                    <a:cubicBezTo>
                      <a:pt x="43" y="0"/>
                      <a:pt x="43" y="0"/>
                      <a:pt x="43" y="0"/>
                    </a:cubicBezTo>
                    <a:cubicBezTo>
                      <a:pt x="20" y="10"/>
                      <a:pt x="4" y="26"/>
                      <a:pt x="0" y="45"/>
                    </a:cubicBezTo>
                    <a:cubicBezTo>
                      <a:pt x="0" y="45"/>
                      <a:pt x="0" y="45"/>
                      <a:pt x="0" y="45"/>
                    </a:cubicBezTo>
                    <a:cubicBezTo>
                      <a:pt x="0" y="145"/>
                      <a:pt x="0" y="145"/>
                      <a:pt x="0" y="145"/>
                    </a:cubicBezTo>
                    <a:cubicBezTo>
                      <a:pt x="0" y="145"/>
                      <a:pt x="0" y="145"/>
                      <a:pt x="0" y="145"/>
                    </a:cubicBezTo>
                    <a:cubicBezTo>
                      <a:pt x="3" y="150"/>
                      <a:pt x="21" y="154"/>
                      <a:pt x="46"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0" name="Freeform 274"/>
              <p:cNvSpPr>
                <a:spLocks/>
              </p:cNvSpPr>
              <p:nvPr/>
            </p:nvSpPr>
            <p:spPr bwMode="auto">
              <a:xfrm>
                <a:off x="5786640" y="3363472"/>
                <a:ext cx="80804" cy="89084"/>
              </a:xfrm>
              <a:custGeom>
                <a:avLst/>
                <a:gdLst>
                  <a:gd name="T0" fmla="*/ 17 w 120"/>
                  <a:gd name="T1" fmla="*/ 88 h 132"/>
                  <a:gd name="T2" fmla="*/ 62 w 120"/>
                  <a:gd name="T3" fmla="*/ 132 h 132"/>
                  <a:gd name="T4" fmla="*/ 104 w 120"/>
                  <a:gd name="T5" fmla="*/ 88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8"/>
                    </a:moveTo>
                    <a:cubicBezTo>
                      <a:pt x="26" y="111"/>
                      <a:pt x="43" y="132"/>
                      <a:pt x="62" y="132"/>
                    </a:cubicBezTo>
                    <a:cubicBezTo>
                      <a:pt x="80" y="132"/>
                      <a:pt x="96" y="111"/>
                      <a:pt x="104" y="88"/>
                    </a:cubicBezTo>
                    <a:cubicBezTo>
                      <a:pt x="110" y="87"/>
                      <a:pt x="116" y="81"/>
                      <a:pt x="118" y="73"/>
                    </a:cubicBezTo>
                    <a:cubicBezTo>
                      <a:pt x="120" y="63"/>
                      <a:pt x="117" y="54"/>
                      <a:pt x="111" y="51"/>
                    </a:cubicBezTo>
                    <a:cubicBezTo>
                      <a:pt x="109" y="23"/>
                      <a:pt x="87" y="0"/>
                      <a:pt x="60" y="0"/>
                    </a:cubicBezTo>
                    <a:cubicBezTo>
                      <a:pt x="33" y="0"/>
                      <a:pt x="12" y="23"/>
                      <a:pt x="10" y="51"/>
                    </a:cubicBezTo>
                    <a:cubicBezTo>
                      <a:pt x="4" y="54"/>
                      <a:pt x="0" y="63"/>
                      <a:pt x="3" y="73"/>
                    </a:cubicBezTo>
                    <a:cubicBezTo>
                      <a:pt x="5" y="82"/>
                      <a:pt x="11" y="87"/>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1" name="Freeform 275"/>
              <p:cNvSpPr>
                <a:spLocks/>
              </p:cNvSpPr>
              <p:nvPr/>
            </p:nvSpPr>
            <p:spPr bwMode="auto">
              <a:xfrm>
                <a:off x="5763513" y="3448559"/>
                <a:ext cx="127630" cy="215858"/>
              </a:xfrm>
              <a:custGeom>
                <a:avLst/>
                <a:gdLst>
                  <a:gd name="T0" fmla="*/ 0 w 189"/>
                  <a:gd name="T1" fmla="*/ 45 h 320"/>
                  <a:gd name="T2" fmla="*/ 0 w 189"/>
                  <a:gd name="T3" fmla="*/ 145 h 320"/>
                  <a:gd name="T4" fmla="*/ 0 w 189"/>
                  <a:gd name="T5" fmla="*/ 145 h 320"/>
                  <a:gd name="T6" fmla="*/ 43 w 189"/>
                  <a:gd name="T7" fmla="*/ 157 h 320"/>
                  <a:gd name="T8" fmla="*/ 43 w 189"/>
                  <a:gd name="T9" fmla="*/ 320 h 320"/>
                  <a:gd name="T10" fmla="*/ 152 w 189"/>
                  <a:gd name="T11" fmla="*/ 320 h 320"/>
                  <a:gd name="T12" fmla="*/ 152 w 189"/>
                  <a:gd name="T13" fmla="*/ 156 h 320"/>
                  <a:gd name="T14" fmla="*/ 189 w 189"/>
                  <a:gd name="T15" fmla="*/ 145 h 320"/>
                  <a:gd name="T16" fmla="*/ 189 w 189"/>
                  <a:gd name="T17" fmla="*/ 145 h 320"/>
                  <a:gd name="T18" fmla="*/ 188 w 189"/>
                  <a:gd name="T19" fmla="*/ 45 h 320"/>
                  <a:gd name="T20" fmla="*/ 146 w 189"/>
                  <a:gd name="T21" fmla="*/ 0 h 320"/>
                  <a:gd name="T22" fmla="*/ 105 w 189"/>
                  <a:gd name="T23" fmla="*/ 69 h 320"/>
                  <a:gd name="T24" fmla="*/ 100 w 189"/>
                  <a:gd name="T25" fmla="*/ 38 h 320"/>
                  <a:gd name="T26" fmla="*/ 106 w 189"/>
                  <a:gd name="T27" fmla="*/ 28 h 320"/>
                  <a:gd name="T28" fmla="*/ 94 w 189"/>
                  <a:gd name="T29" fmla="*/ 16 h 320"/>
                  <a:gd name="T30" fmla="*/ 82 w 189"/>
                  <a:gd name="T31" fmla="*/ 28 h 320"/>
                  <a:gd name="T32" fmla="*/ 88 w 189"/>
                  <a:gd name="T33" fmla="*/ 38 h 320"/>
                  <a:gd name="T34" fmla="*/ 83 w 189"/>
                  <a:gd name="T35" fmla="*/ 68 h 320"/>
                  <a:gd name="T36" fmla="*/ 43 w 189"/>
                  <a:gd name="T37" fmla="*/ 0 h 320"/>
                  <a:gd name="T38" fmla="*/ 0 w 189"/>
                  <a:gd name="T39" fmla="*/ 4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320">
                    <a:moveTo>
                      <a:pt x="0" y="45"/>
                    </a:moveTo>
                    <a:cubicBezTo>
                      <a:pt x="0" y="145"/>
                      <a:pt x="0" y="145"/>
                      <a:pt x="0" y="145"/>
                    </a:cubicBezTo>
                    <a:cubicBezTo>
                      <a:pt x="0" y="145"/>
                      <a:pt x="0" y="145"/>
                      <a:pt x="0" y="145"/>
                    </a:cubicBezTo>
                    <a:cubicBezTo>
                      <a:pt x="3" y="150"/>
                      <a:pt x="19" y="154"/>
                      <a:pt x="43" y="157"/>
                    </a:cubicBezTo>
                    <a:cubicBezTo>
                      <a:pt x="43" y="320"/>
                      <a:pt x="43" y="320"/>
                      <a:pt x="43" y="320"/>
                    </a:cubicBezTo>
                    <a:cubicBezTo>
                      <a:pt x="152" y="320"/>
                      <a:pt x="152" y="320"/>
                      <a:pt x="152" y="320"/>
                    </a:cubicBezTo>
                    <a:cubicBezTo>
                      <a:pt x="152" y="156"/>
                      <a:pt x="152" y="156"/>
                      <a:pt x="152" y="156"/>
                    </a:cubicBezTo>
                    <a:cubicBezTo>
                      <a:pt x="172" y="154"/>
                      <a:pt x="186" y="150"/>
                      <a:pt x="189" y="145"/>
                    </a:cubicBezTo>
                    <a:cubicBezTo>
                      <a:pt x="189" y="145"/>
                      <a:pt x="189" y="145"/>
                      <a:pt x="189" y="145"/>
                    </a:cubicBezTo>
                    <a:cubicBezTo>
                      <a:pt x="188" y="45"/>
                      <a:pt x="188" y="45"/>
                      <a:pt x="188" y="45"/>
                    </a:cubicBezTo>
                    <a:cubicBezTo>
                      <a:pt x="185" y="26"/>
                      <a:pt x="169" y="10"/>
                      <a:pt x="146" y="0"/>
                    </a:cubicBezTo>
                    <a:cubicBezTo>
                      <a:pt x="105" y="69"/>
                      <a:pt x="105" y="69"/>
                      <a:pt x="105" y="69"/>
                    </a:cubicBezTo>
                    <a:cubicBezTo>
                      <a:pt x="100" y="38"/>
                      <a:pt x="100" y="38"/>
                      <a:pt x="100" y="38"/>
                    </a:cubicBezTo>
                    <a:cubicBezTo>
                      <a:pt x="104" y="36"/>
                      <a:pt x="106" y="32"/>
                      <a:pt x="106" y="28"/>
                    </a:cubicBezTo>
                    <a:cubicBezTo>
                      <a:pt x="106" y="22"/>
                      <a:pt x="101" y="16"/>
                      <a:pt x="94" y="16"/>
                    </a:cubicBezTo>
                    <a:cubicBezTo>
                      <a:pt x="88" y="16"/>
                      <a:pt x="82" y="22"/>
                      <a:pt x="82" y="28"/>
                    </a:cubicBezTo>
                    <a:cubicBezTo>
                      <a:pt x="82" y="32"/>
                      <a:pt x="85" y="36"/>
                      <a:pt x="88" y="38"/>
                    </a:cubicBezTo>
                    <a:cubicBezTo>
                      <a:pt x="83" y="68"/>
                      <a:pt x="83" y="68"/>
                      <a:pt x="83" y="68"/>
                    </a:cubicBezTo>
                    <a:cubicBezTo>
                      <a:pt x="43" y="0"/>
                      <a:pt x="43" y="0"/>
                      <a:pt x="43" y="0"/>
                    </a:cubicBezTo>
                    <a:cubicBezTo>
                      <a:pt x="20" y="10"/>
                      <a:pt x="4" y="26"/>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2" name="Freeform 276"/>
              <p:cNvSpPr>
                <a:spLocks/>
              </p:cNvSpPr>
              <p:nvPr/>
            </p:nvSpPr>
            <p:spPr bwMode="auto">
              <a:xfrm>
                <a:off x="5700126" y="3151041"/>
                <a:ext cx="612739" cy="573621"/>
              </a:xfrm>
              <a:custGeom>
                <a:avLst/>
                <a:gdLst>
                  <a:gd name="T0" fmla="*/ 875 w 908"/>
                  <a:gd name="T1" fmla="*/ 762 h 850"/>
                  <a:gd name="T2" fmla="*/ 843 w 908"/>
                  <a:gd name="T3" fmla="*/ 787 h 850"/>
                  <a:gd name="T4" fmla="*/ 72 w 908"/>
                  <a:gd name="T5" fmla="*/ 787 h 850"/>
                  <a:gd name="T6" fmla="*/ 72 w 908"/>
                  <a:gd name="T7" fmla="*/ 64 h 850"/>
                  <a:gd name="T8" fmla="*/ 96 w 908"/>
                  <a:gd name="T9" fmla="*/ 33 h 850"/>
                  <a:gd name="T10" fmla="*/ 63 w 908"/>
                  <a:gd name="T11" fmla="*/ 0 h 850"/>
                  <a:gd name="T12" fmla="*/ 31 w 908"/>
                  <a:gd name="T13" fmla="*/ 33 h 850"/>
                  <a:gd name="T14" fmla="*/ 55 w 908"/>
                  <a:gd name="T15" fmla="*/ 64 h 850"/>
                  <a:gd name="T16" fmla="*/ 55 w 908"/>
                  <a:gd name="T17" fmla="*/ 787 h 850"/>
                  <a:gd name="T18" fmla="*/ 0 w 908"/>
                  <a:gd name="T19" fmla="*/ 787 h 850"/>
                  <a:gd name="T20" fmla="*/ 0 w 908"/>
                  <a:gd name="T21" fmla="*/ 804 h 850"/>
                  <a:gd name="T22" fmla="*/ 55 w 908"/>
                  <a:gd name="T23" fmla="*/ 804 h 850"/>
                  <a:gd name="T24" fmla="*/ 55 w 908"/>
                  <a:gd name="T25" fmla="*/ 850 h 850"/>
                  <a:gd name="T26" fmla="*/ 72 w 908"/>
                  <a:gd name="T27" fmla="*/ 850 h 850"/>
                  <a:gd name="T28" fmla="*/ 72 w 908"/>
                  <a:gd name="T29" fmla="*/ 804 h 850"/>
                  <a:gd name="T30" fmla="*/ 844 w 908"/>
                  <a:gd name="T31" fmla="*/ 804 h 850"/>
                  <a:gd name="T32" fmla="*/ 875 w 908"/>
                  <a:gd name="T33" fmla="*/ 827 h 850"/>
                  <a:gd name="T34" fmla="*/ 908 w 908"/>
                  <a:gd name="T35" fmla="*/ 794 h 850"/>
                  <a:gd name="T36" fmla="*/ 875 w 908"/>
                  <a:gd name="T37" fmla="*/ 76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8" h="850">
                    <a:moveTo>
                      <a:pt x="875" y="762"/>
                    </a:moveTo>
                    <a:cubicBezTo>
                      <a:pt x="860" y="762"/>
                      <a:pt x="847" y="773"/>
                      <a:pt x="843" y="787"/>
                    </a:cubicBezTo>
                    <a:cubicBezTo>
                      <a:pt x="72" y="787"/>
                      <a:pt x="72" y="787"/>
                      <a:pt x="72" y="787"/>
                    </a:cubicBezTo>
                    <a:cubicBezTo>
                      <a:pt x="72" y="64"/>
                      <a:pt x="72" y="64"/>
                      <a:pt x="72" y="64"/>
                    </a:cubicBezTo>
                    <a:cubicBezTo>
                      <a:pt x="86" y="60"/>
                      <a:pt x="96" y="48"/>
                      <a:pt x="96" y="33"/>
                    </a:cubicBezTo>
                    <a:cubicBezTo>
                      <a:pt x="96" y="15"/>
                      <a:pt x="81" y="0"/>
                      <a:pt x="63" y="0"/>
                    </a:cubicBezTo>
                    <a:cubicBezTo>
                      <a:pt x="45" y="0"/>
                      <a:pt x="31" y="15"/>
                      <a:pt x="31" y="33"/>
                    </a:cubicBezTo>
                    <a:cubicBezTo>
                      <a:pt x="31" y="48"/>
                      <a:pt x="41" y="60"/>
                      <a:pt x="55" y="64"/>
                    </a:cubicBezTo>
                    <a:cubicBezTo>
                      <a:pt x="55" y="787"/>
                      <a:pt x="55" y="787"/>
                      <a:pt x="55" y="787"/>
                    </a:cubicBezTo>
                    <a:cubicBezTo>
                      <a:pt x="0" y="787"/>
                      <a:pt x="0" y="787"/>
                      <a:pt x="0" y="787"/>
                    </a:cubicBezTo>
                    <a:cubicBezTo>
                      <a:pt x="0" y="804"/>
                      <a:pt x="0" y="804"/>
                      <a:pt x="0" y="804"/>
                    </a:cubicBezTo>
                    <a:cubicBezTo>
                      <a:pt x="55" y="804"/>
                      <a:pt x="55" y="804"/>
                      <a:pt x="55" y="804"/>
                    </a:cubicBezTo>
                    <a:cubicBezTo>
                      <a:pt x="55" y="850"/>
                      <a:pt x="55" y="850"/>
                      <a:pt x="55" y="850"/>
                    </a:cubicBezTo>
                    <a:cubicBezTo>
                      <a:pt x="72" y="850"/>
                      <a:pt x="72" y="850"/>
                      <a:pt x="72" y="850"/>
                    </a:cubicBezTo>
                    <a:cubicBezTo>
                      <a:pt x="72" y="804"/>
                      <a:pt x="72" y="804"/>
                      <a:pt x="72" y="804"/>
                    </a:cubicBezTo>
                    <a:cubicBezTo>
                      <a:pt x="844" y="804"/>
                      <a:pt x="844" y="804"/>
                      <a:pt x="844" y="804"/>
                    </a:cubicBezTo>
                    <a:cubicBezTo>
                      <a:pt x="848" y="817"/>
                      <a:pt x="861" y="827"/>
                      <a:pt x="875" y="827"/>
                    </a:cubicBezTo>
                    <a:cubicBezTo>
                      <a:pt x="893" y="827"/>
                      <a:pt x="908" y="812"/>
                      <a:pt x="908" y="794"/>
                    </a:cubicBezTo>
                    <a:cubicBezTo>
                      <a:pt x="908" y="776"/>
                      <a:pt x="893" y="762"/>
                      <a:pt x="875" y="7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5" name="组合 24"/>
            <p:cNvGrpSpPr/>
            <p:nvPr/>
          </p:nvGrpSpPr>
          <p:grpSpPr>
            <a:xfrm>
              <a:off x="4930239" y="4153896"/>
              <a:ext cx="482706" cy="455211"/>
              <a:chOff x="3098700" y="5569159"/>
              <a:chExt cx="642147" cy="605886"/>
            </a:xfrm>
            <a:solidFill>
              <a:schemeClr val="bg1"/>
            </a:solidFill>
          </p:grpSpPr>
          <p:sp>
            <p:nvSpPr>
              <p:cNvPr id="39" name="Freeform 349"/>
              <p:cNvSpPr>
                <a:spLocks/>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0" name="Freeform 350"/>
              <p:cNvSpPr>
                <a:spLocks/>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1"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2"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43"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26" name="组合 25"/>
            <p:cNvGrpSpPr/>
            <p:nvPr/>
          </p:nvGrpSpPr>
          <p:grpSpPr>
            <a:xfrm>
              <a:off x="6821120" y="4151429"/>
              <a:ext cx="462103" cy="460145"/>
              <a:chOff x="6932170" y="3118777"/>
              <a:chExt cx="614738" cy="612452"/>
            </a:xfrm>
            <a:solidFill>
              <a:schemeClr val="bg1"/>
            </a:solidFill>
          </p:grpSpPr>
          <p:sp>
            <p:nvSpPr>
              <p:cNvPr id="27" name="Freeform 374"/>
              <p:cNvSpPr>
                <a:spLocks noEditPoints="1"/>
              </p:cNvSpPr>
              <p:nvPr/>
            </p:nvSpPr>
            <p:spPr bwMode="auto">
              <a:xfrm>
                <a:off x="7265379" y="3119348"/>
                <a:ext cx="281529" cy="285526"/>
              </a:xfrm>
              <a:custGeom>
                <a:avLst/>
                <a:gdLst>
                  <a:gd name="T0" fmla="*/ 0 w 417"/>
                  <a:gd name="T1" fmla="*/ 0 h 423"/>
                  <a:gd name="T2" fmla="*/ 0 w 417"/>
                  <a:gd name="T3" fmla="*/ 423 h 423"/>
                  <a:gd name="T4" fmla="*/ 417 w 417"/>
                  <a:gd name="T5" fmla="*/ 423 h 423"/>
                  <a:gd name="T6" fmla="*/ 0 w 417"/>
                  <a:gd name="T7" fmla="*/ 0 h 423"/>
                  <a:gd name="T8" fmla="*/ 19 w 417"/>
                  <a:gd name="T9" fmla="*/ 22 h 423"/>
                  <a:gd name="T10" fmla="*/ 273 w 417"/>
                  <a:gd name="T11" fmla="*/ 148 h 423"/>
                  <a:gd name="T12" fmla="*/ 396 w 417"/>
                  <a:gd name="T13" fmla="*/ 403 h 423"/>
                  <a:gd name="T14" fmla="*/ 19 w 417"/>
                  <a:gd name="T15" fmla="*/ 403 h 423"/>
                  <a:gd name="T16" fmla="*/ 19 w 417"/>
                  <a:gd name="T17" fmla="*/ 2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423">
                    <a:moveTo>
                      <a:pt x="0" y="0"/>
                    </a:moveTo>
                    <a:cubicBezTo>
                      <a:pt x="0" y="423"/>
                      <a:pt x="0" y="423"/>
                      <a:pt x="0" y="423"/>
                    </a:cubicBezTo>
                    <a:cubicBezTo>
                      <a:pt x="417" y="423"/>
                      <a:pt x="417" y="423"/>
                      <a:pt x="417" y="423"/>
                    </a:cubicBezTo>
                    <a:cubicBezTo>
                      <a:pt x="402" y="198"/>
                      <a:pt x="224" y="19"/>
                      <a:pt x="0" y="0"/>
                    </a:cubicBezTo>
                    <a:close/>
                    <a:moveTo>
                      <a:pt x="19" y="22"/>
                    </a:moveTo>
                    <a:cubicBezTo>
                      <a:pt x="115" y="35"/>
                      <a:pt x="205" y="79"/>
                      <a:pt x="273" y="148"/>
                    </a:cubicBezTo>
                    <a:cubicBezTo>
                      <a:pt x="341" y="217"/>
                      <a:pt x="385" y="307"/>
                      <a:pt x="396" y="403"/>
                    </a:cubicBezTo>
                    <a:cubicBezTo>
                      <a:pt x="19" y="403"/>
                      <a:pt x="19" y="403"/>
                      <a:pt x="19" y="403"/>
                    </a:cubicBezTo>
                    <a:lnTo>
                      <a:pt x="1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8" name="Freeform 375"/>
              <p:cNvSpPr>
                <a:spLocks noEditPoints="1"/>
              </p:cNvSpPr>
              <p:nvPr/>
            </p:nvSpPr>
            <p:spPr bwMode="auto">
              <a:xfrm>
                <a:off x="7365313" y="3533075"/>
                <a:ext cx="51395" cy="50538"/>
              </a:xfrm>
              <a:custGeom>
                <a:avLst/>
                <a:gdLst>
                  <a:gd name="T0" fmla="*/ 38 w 76"/>
                  <a:gd name="T1" fmla="*/ 0 h 75"/>
                  <a:gd name="T2" fmla="*/ 0 w 76"/>
                  <a:gd name="T3" fmla="*/ 38 h 75"/>
                  <a:gd name="T4" fmla="*/ 38 w 76"/>
                  <a:gd name="T5" fmla="*/ 75 h 75"/>
                  <a:gd name="T6" fmla="*/ 76 w 76"/>
                  <a:gd name="T7" fmla="*/ 38 h 75"/>
                  <a:gd name="T8" fmla="*/ 38 w 76"/>
                  <a:gd name="T9" fmla="*/ 0 h 75"/>
                  <a:gd name="T10" fmla="*/ 38 w 76"/>
                  <a:gd name="T11" fmla="*/ 57 h 75"/>
                  <a:gd name="T12" fmla="*/ 18 w 76"/>
                  <a:gd name="T13" fmla="*/ 38 h 75"/>
                  <a:gd name="T14" fmla="*/ 38 w 76"/>
                  <a:gd name="T15" fmla="*/ 18 h 75"/>
                  <a:gd name="T16" fmla="*/ 58 w 76"/>
                  <a:gd name="T17" fmla="*/ 38 h 75"/>
                  <a:gd name="T18" fmla="*/ 38 w 76"/>
                  <a:gd name="T19"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5">
                    <a:moveTo>
                      <a:pt x="38" y="0"/>
                    </a:moveTo>
                    <a:cubicBezTo>
                      <a:pt x="17" y="0"/>
                      <a:pt x="0" y="17"/>
                      <a:pt x="0" y="38"/>
                    </a:cubicBezTo>
                    <a:cubicBezTo>
                      <a:pt x="0" y="58"/>
                      <a:pt x="17" y="75"/>
                      <a:pt x="38" y="75"/>
                    </a:cubicBezTo>
                    <a:cubicBezTo>
                      <a:pt x="59" y="75"/>
                      <a:pt x="76" y="58"/>
                      <a:pt x="76" y="38"/>
                    </a:cubicBezTo>
                    <a:cubicBezTo>
                      <a:pt x="76" y="17"/>
                      <a:pt x="59" y="0"/>
                      <a:pt x="38" y="0"/>
                    </a:cubicBezTo>
                    <a:close/>
                    <a:moveTo>
                      <a:pt x="38" y="57"/>
                    </a:moveTo>
                    <a:cubicBezTo>
                      <a:pt x="27" y="57"/>
                      <a:pt x="18" y="48"/>
                      <a:pt x="18" y="38"/>
                    </a:cubicBezTo>
                    <a:cubicBezTo>
                      <a:pt x="18" y="27"/>
                      <a:pt x="27" y="18"/>
                      <a:pt x="38" y="18"/>
                    </a:cubicBezTo>
                    <a:cubicBezTo>
                      <a:pt x="49" y="18"/>
                      <a:pt x="58" y="27"/>
                      <a:pt x="58" y="38"/>
                    </a:cubicBezTo>
                    <a:cubicBezTo>
                      <a:pt x="58" y="48"/>
                      <a:pt x="49" y="57"/>
                      <a:pt x="38"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9" name="Freeform 376"/>
              <p:cNvSpPr>
                <a:spLocks noEditPoints="1"/>
              </p:cNvSpPr>
              <p:nvPr/>
            </p:nvSpPr>
            <p:spPr bwMode="auto">
              <a:xfrm>
                <a:off x="7341614" y="3508519"/>
                <a:ext cx="99934" cy="99363"/>
              </a:xfrm>
              <a:custGeom>
                <a:avLst/>
                <a:gdLst>
                  <a:gd name="T0" fmla="*/ 74 w 148"/>
                  <a:gd name="T1" fmla="*/ 0 h 147"/>
                  <a:gd name="T2" fmla="*/ 0 w 148"/>
                  <a:gd name="T3" fmla="*/ 74 h 147"/>
                  <a:gd name="T4" fmla="*/ 74 w 148"/>
                  <a:gd name="T5" fmla="*/ 147 h 147"/>
                  <a:gd name="T6" fmla="*/ 148 w 148"/>
                  <a:gd name="T7" fmla="*/ 74 h 147"/>
                  <a:gd name="T8" fmla="*/ 74 w 148"/>
                  <a:gd name="T9" fmla="*/ 0 h 147"/>
                  <a:gd name="T10" fmla="*/ 73 w 148"/>
                  <a:gd name="T11" fmla="*/ 129 h 147"/>
                  <a:gd name="T12" fmla="*/ 17 w 148"/>
                  <a:gd name="T13" fmla="*/ 74 h 147"/>
                  <a:gd name="T14" fmla="*/ 73 w 148"/>
                  <a:gd name="T15" fmla="*/ 18 h 147"/>
                  <a:gd name="T16" fmla="*/ 129 w 148"/>
                  <a:gd name="T17" fmla="*/ 74 h 147"/>
                  <a:gd name="T18" fmla="*/ 73 w 148"/>
                  <a:gd name="T19" fmla="*/ 12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7">
                    <a:moveTo>
                      <a:pt x="74" y="0"/>
                    </a:moveTo>
                    <a:cubicBezTo>
                      <a:pt x="33" y="0"/>
                      <a:pt x="0" y="33"/>
                      <a:pt x="0" y="74"/>
                    </a:cubicBezTo>
                    <a:cubicBezTo>
                      <a:pt x="0" y="114"/>
                      <a:pt x="33" y="147"/>
                      <a:pt x="74" y="147"/>
                    </a:cubicBezTo>
                    <a:cubicBezTo>
                      <a:pt x="115" y="147"/>
                      <a:pt x="148" y="114"/>
                      <a:pt x="148" y="74"/>
                    </a:cubicBezTo>
                    <a:cubicBezTo>
                      <a:pt x="148" y="33"/>
                      <a:pt x="115" y="0"/>
                      <a:pt x="74" y="0"/>
                    </a:cubicBezTo>
                    <a:close/>
                    <a:moveTo>
                      <a:pt x="73" y="129"/>
                    </a:moveTo>
                    <a:cubicBezTo>
                      <a:pt x="42" y="129"/>
                      <a:pt x="17" y="104"/>
                      <a:pt x="17" y="74"/>
                    </a:cubicBezTo>
                    <a:cubicBezTo>
                      <a:pt x="17" y="43"/>
                      <a:pt x="42" y="18"/>
                      <a:pt x="73" y="18"/>
                    </a:cubicBezTo>
                    <a:cubicBezTo>
                      <a:pt x="104" y="18"/>
                      <a:pt x="129" y="43"/>
                      <a:pt x="129" y="74"/>
                    </a:cubicBezTo>
                    <a:cubicBezTo>
                      <a:pt x="129" y="104"/>
                      <a:pt x="104" y="129"/>
                      <a:pt x="73"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0" name="Freeform 377"/>
              <p:cNvSpPr>
                <a:spLocks noEditPoints="1"/>
              </p:cNvSpPr>
              <p:nvPr/>
            </p:nvSpPr>
            <p:spPr bwMode="auto">
              <a:xfrm>
                <a:off x="7265379" y="3445989"/>
                <a:ext cx="281529" cy="284669"/>
              </a:xfrm>
              <a:custGeom>
                <a:avLst/>
                <a:gdLst>
                  <a:gd name="T0" fmla="*/ 0 w 417"/>
                  <a:gd name="T1" fmla="*/ 0 h 422"/>
                  <a:gd name="T2" fmla="*/ 0 w 417"/>
                  <a:gd name="T3" fmla="*/ 422 h 422"/>
                  <a:gd name="T4" fmla="*/ 417 w 417"/>
                  <a:gd name="T5" fmla="*/ 0 h 422"/>
                  <a:gd name="T6" fmla="*/ 0 w 417"/>
                  <a:gd name="T7" fmla="*/ 0 h 422"/>
                  <a:gd name="T8" fmla="*/ 288 w 417"/>
                  <a:gd name="T9" fmla="*/ 189 h 422"/>
                  <a:gd name="T10" fmla="*/ 273 w 417"/>
                  <a:gd name="T11" fmla="*/ 224 h 422"/>
                  <a:gd name="T12" fmla="*/ 286 w 417"/>
                  <a:gd name="T13" fmla="*/ 237 h 422"/>
                  <a:gd name="T14" fmla="*/ 256 w 417"/>
                  <a:gd name="T15" fmla="*/ 267 h 422"/>
                  <a:gd name="T16" fmla="*/ 243 w 417"/>
                  <a:gd name="T17" fmla="*/ 254 h 422"/>
                  <a:gd name="T18" fmla="*/ 207 w 417"/>
                  <a:gd name="T19" fmla="*/ 268 h 422"/>
                  <a:gd name="T20" fmla="*/ 207 w 417"/>
                  <a:gd name="T21" fmla="*/ 285 h 422"/>
                  <a:gd name="T22" fmla="*/ 164 w 417"/>
                  <a:gd name="T23" fmla="*/ 285 h 422"/>
                  <a:gd name="T24" fmla="*/ 164 w 417"/>
                  <a:gd name="T25" fmla="*/ 268 h 422"/>
                  <a:gd name="T26" fmla="*/ 130 w 417"/>
                  <a:gd name="T27" fmla="*/ 253 h 422"/>
                  <a:gd name="T28" fmla="*/ 116 w 417"/>
                  <a:gd name="T29" fmla="*/ 267 h 422"/>
                  <a:gd name="T30" fmla="*/ 86 w 417"/>
                  <a:gd name="T31" fmla="*/ 237 h 422"/>
                  <a:gd name="T32" fmla="*/ 100 w 417"/>
                  <a:gd name="T33" fmla="*/ 223 h 422"/>
                  <a:gd name="T34" fmla="*/ 85 w 417"/>
                  <a:gd name="T35" fmla="*/ 189 h 422"/>
                  <a:gd name="T36" fmla="*/ 65 w 417"/>
                  <a:gd name="T37" fmla="*/ 189 h 422"/>
                  <a:gd name="T38" fmla="*/ 65 w 417"/>
                  <a:gd name="T39" fmla="*/ 146 h 422"/>
                  <a:gd name="T40" fmla="*/ 85 w 417"/>
                  <a:gd name="T41" fmla="*/ 146 h 422"/>
                  <a:gd name="T42" fmla="*/ 99 w 417"/>
                  <a:gd name="T43" fmla="*/ 110 h 422"/>
                  <a:gd name="T44" fmla="*/ 85 w 417"/>
                  <a:gd name="T45" fmla="*/ 96 h 422"/>
                  <a:gd name="T46" fmla="*/ 115 w 417"/>
                  <a:gd name="T47" fmla="*/ 66 h 422"/>
                  <a:gd name="T48" fmla="*/ 130 w 417"/>
                  <a:gd name="T49" fmla="*/ 80 h 422"/>
                  <a:gd name="T50" fmla="*/ 164 w 417"/>
                  <a:gd name="T51" fmla="*/ 66 h 422"/>
                  <a:gd name="T52" fmla="*/ 164 w 417"/>
                  <a:gd name="T53" fmla="*/ 49 h 422"/>
                  <a:gd name="T54" fmla="*/ 207 w 417"/>
                  <a:gd name="T55" fmla="*/ 49 h 422"/>
                  <a:gd name="T56" fmla="*/ 207 w 417"/>
                  <a:gd name="T57" fmla="*/ 65 h 422"/>
                  <a:gd name="T58" fmla="*/ 243 w 417"/>
                  <a:gd name="T59" fmla="*/ 80 h 422"/>
                  <a:gd name="T60" fmla="*/ 257 w 417"/>
                  <a:gd name="T61" fmla="*/ 66 h 422"/>
                  <a:gd name="T62" fmla="*/ 287 w 417"/>
                  <a:gd name="T63" fmla="*/ 96 h 422"/>
                  <a:gd name="T64" fmla="*/ 274 w 417"/>
                  <a:gd name="T65" fmla="*/ 110 h 422"/>
                  <a:gd name="T66" fmla="*/ 289 w 417"/>
                  <a:gd name="T67" fmla="*/ 146 h 422"/>
                  <a:gd name="T68" fmla="*/ 307 w 417"/>
                  <a:gd name="T69" fmla="*/ 146 h 422"/>
                  <a:gd name="T70" fmla="*/ 307 w 417"/>
                  <a:gd name="T71" fmla="*/ 189 h 422"/>
                  <a:gd name="T72" fmla="*/ 288 w 417"/>
                  <a:gd name="T73" fmla="*/ 189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7" h="422">
                    <a:moveTo>
                      <a:pt x="0" y="0"/>
                    </a:moveTo>
                    <a:cubicBezTo>
                      <a:pt x="0" y="422"/>
                      <a:pt x="0" y="422"/>
                      <a:pt x="0" y="422"/>
                    </a:cubicBezTo>
                    <a:cubicBezTo>
                      <a:pt x="224" y="404"/>
                      <a:pt x="402" y="224"/>
                      <a:pt x="417" y="0"/>
                    </a:cubicBezTo>
                    <a:lnTo>
                      <a:pt x="0" y="0"/>
                    </a:lnTo>
                    <a:close/>
                    <a:moveTo>
                      <a:pt x="288" y="189"/>
                    </a:moveTo>
                    <a:cubicBezTo>
                      <a:pt x="286" y="202"/>
                      <a:pt x="280" y="213"/>
                      <a:pt x="273" y="224"/>
                    </a:cubicBezTo>
                    <a:cubicBezTo>
                      <a:pt x="286" y="237"/>
                      <a:pt x="286" y="237"/>
                      <a:pt x="286" y="237"/>
                    </a:cubicBezTo>
                    <a:cubicBezTo>
                      <a:pt x="256" y="267"/>
                      <a:pt x="256" y="267"/>
                      <a:pt x="256" y="267"/>
                    </a:cubicBezTo>
                    <a:cubicBezTo>
                      <a:pt x="243" y="254"/>
                      <a:pt x="243" y="254"/>
                      <a:pt x="243" y="254"/>
                    </a:cubicBezTo>
                    <a:cubicBezTo>
                      <a:pt x="232" y="261"/>
                      <a:pt x="220" y="266"/>
                      <a:pt x="207" y="268"/>
                    </a:cubicBezTo>
                    <a:cubicBezTo>
                      <a:pt x="207" y="285"/>
                      <a:pt x="207" y="285"/>
                      <a:pt x="207" y="285"/>
                    </a:cubicBezTo>
                    <a:cubicBezTo>
                      <a:pt x="164" y="285"/>
                      <a:pt x="164" y="285"/>
                      <a:pt x="164" y="285"/>
                    </a:cubicBezTo>
                    <a:cubicBezTo>
                      <a:pt x="164" y="268"/>
                      <a:pt x="164" y="268"/>
                      <a:pt x="164" y="268"/>
                    </a:cubicBezTo>
                    <a:cubicBezTo>
                      <a:pt x="152" y="265"/>
                      <a:pt x="140" y="260"/>
                      <a:pt x="130" y="253"/>
                    </a:cubicBezTo>
                    <a:cubicBezTo>
                      <a:pt x="116" y="267"/>
                      <a:pt x="116" y="267"/>
                      <a:pt x="116" y="267"/>
                    </a:cubicBezTo>
                    <a:cubicBezTo>
                      <a:pt x="86" y="237"/>
                      <a:pt x="86" y="237"/>
                      <a:pt x="86" y="237"/>
                    </a:cubicBezTo>
                    <a:cubicBezTo>
                      <a:pt x="100" y="223"/>
                      <a:pt x="100" y="223"/>
                      <a:pt x="100" y="223"/>
                    </a:cubicBezTo>
                    <a:cubicBezTo>
                      <a:pt x="93" y="213"/>
                      <a:pt x="88" y="201"/>
                      <a:pt x="85" y="189"/>
                    </a:cubicBezTo>
                    <a:cubicBezTo>
                      <a:pt x="65" y="189"/>
                      <a:pt x="65" y="189"/>
                      <a:pt x="65" y="189"/>
                    </a:cubicBezTo>
                    <a:cubicBezTo>
                      <a:pt x="65" y="146"/>
                      <a:pt x="65" y="146"/>
                      <a:pt x="65" y="146"/>
                    </a:cubicBezTo>
                    <a:cubicBezTo>
                      <a:pt x="85" y="146"/>
                      <a:pt x="85" y="146"/>
                      <a:pt x="85" y="146"/>
                    </a:cubicBezTo>
                    <a:cubicBezTo>
                      <a:pt x="87" y="133"/>
                      <a:pt x="92" y="121"/>
                      <a:pt x="99" y="110"/>
                    </a:cubicBezTo>
                    <a:cubicBezTo>
                      <a:pt x="85" y="96"/>
                      <a:pt x="85" y="96"/>
                      <a:pt x="85" y="96"/>
                    </a:cubicBezTo>
                    <a:cubicBezTo>
                      <a:pt x="115" y="66"/>
                      <a:pt x="115" y="66"/>
                      <a:pt x="115" y="66"/>
                    </a:cubicBezTo>
                    <a:cubicBezTo>
                      <a:pt x="130" y="80"/>
                      <a:pt x="130" y="80"/>
                      <a:pt x="130" y="80"/>
                    </a:cubicBezTo>
                    <a:cubicBezTo>
                      <a:pt x="140" y="73"/>
                      <a:pt x="152" y="68"/>
                      <a:pt x="164" y="66"/>
                    </a:cubicBezTo>
                    <a:cubicBezTo>
                      <a:pt x="164" y="49"/>
                      <a:pt x="164" y="49"/>
                      <a:pt x="164" y="49"/>
                    </a:cubicBezTo>
                    <a:cubicBezTo>
                      <a:pt x="207" y="49"/>
                      <a:pt x="207" y="49"/>
                      <a:pt x="207" y="49"/>
                    </a:cubicBezTo>
                    <a:cubicBezTo>
                      <a:pt x="207" y="65"/>
                      <a:pt x="207" y="65"/>
                      <a:pt x="207" y="65"/>
                    </a:cubicBezTo>
                    <a:cubicBezTo>
                      <a:pt x="220" y="68"/>
                      <a:pt x="232" y="73"/>
                      <a:pt x="243" y="80"/>
                    </a:cubicBezTo>
                    <a:cubicBezTo>
                      <a:pt x="257" y="66"/>
                      <a:pt x="257" y="66"/>
                      <a:pt x="257" y="66"/>
                    </a:cubicBezTo>
                    <a:cubicBezTo>
                      <a:pt x="287" y="96"/>
                      <a:pt x="287" y="96"/>
                      <a:pt x="287" y="96"/>
                    </a:cubicBezTo>
                    <a:cubicBezTo>
                      <a:pt x="274" y="110"/>
                      <a:pt x="274" y="110"/>
                      <a:pt x="274" y="110"/>
                    </a:cubicBezTo>
                    <a:cubicBezTo>
                      <a:pt x="281" y="121"/>
                      <a:pt x="286" y="133"/>
                      <a:pt x="289" y="146"/>
                    </a:cubicBezTo>
                    <a:cubicBezTo>
                      <a:pt x="307" y="146"/>
                      <a:pt x="307" y="146"/>
                      <a:pt x="307" y="146"/>
                    </a:cubicBezTo>
                    <a:cubicBezTo>
                      <a:pt x="307" y="189"/>
                      <a:pt x="307" y="189"/>
                      <a:pt x="307" y="189"/>
                    </a:cubicBezTo>
                    <a:lnTo>
                      <a:pt x="288"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1" name="Freeform 378"/>
              <p:cNvSpPr>
                <a:spLocks noEditPoints="1"/>
              </p:cNvSpPr>
              <p:nvPr/>
            </p:nvSpPr>
            <p:spPr bwMode="auto">
              <a:xfrm>
                <a:off x="6932170" y="3118777"/>
                <a:ext cx="292093" cy="286097"/>
              </a:xfrm>
              <a:custGeom>
                <a:avLst/>
                <a:gdLst>
                  <a:gd name="T0" fmla="*/ 0 w 433"/>
                  <a:gd name="T1" fmla="*/ 424 h 424"/>
                  <a:gd name="T2" fmla="*/ 433 w 433"/>
                  <a:gd name="T3" fmla="*/ 424 h 424"/>
                  <a:gd name="T4" fmla="*/ 433 w 433"/>
                  <a:gd name="T5" fmla="*/ 0 h 424"/>
                  <a:gd name="T6" fmla="*/ 0 w 433"/>
                  <a:gd name="T7" fmla="*/ 424 h 424"/>
                  <a:gd name="T8" fmla="*/ 225 w 433"/>
                  <a:gd name="T9" fmla="*/ 154 h 424"/>
                  <a:gd name="T10" fmla="*/ 272 w 433"/>
                  <a:gd name="T11" fmla="*/ 106 h 424"/>
                  <a:gd name="T12" fmla="*/ 319 w 433"/>
                  <a:gd name="T13" fmla="*/ 154 h 424"/>
                  <a:gd name="T14" fmla="*/ 325 w 433"/>
                  <a:gd name="T15" fmla="*/ 174 h 424"/>
                  <a:gd name="T16" fmla="*/ 313 w 433"/>
                  <a:gd name="T17" fmla="*/ 187 h 424"/>
                  <a:gd name="T18" fmla="*/ 273 w 433"/>
                  <a:gd name="T19" fmla="*/ 229 h 424"/>
                  <a:gd name="T20" fmla="*/ 232 w 433"/>
                  <a:gd name="T21" fmla="*/ 187 h 424"/>
                  <a:gd name="T22" fmla="*/ 219 w 433"/>
                  <a:gd name="T23" fmla="*/ 174 h 424"/>
                  <a:gd name="T24" fmla="*/ 225 w 433"/>
                  <a:gd name="T25" fmla="*/ 154 h 424"/>
                  <a:gd name="T26" fmla="*/ 184 w 433"/>
                  <a:gd name="T27" fmla="*/ 265 h 424"/>
                  <a:gd name="T28" fmla="*/ 185 w 433"/>
                  <a:gd name="T29" fmla="*/ 265 h 424"/>
                  <a:gd name="T30" fmla="*/ 224 w 433"/>
                  <a:gd name="T31" fmla="*/ 223 h 424"/>
                  <a:gd name="T32" fmla="*/ 262 w 433"/>
                  <a:gd name="T33" fmla="*/ 287 h 424"/>
                  <a:gd name="T34" fmla="*/ 266 w 433"/>
                  <a:gd name="T35" fmla="*/ 259 h 424"/>
                  <a:gd name="T36" fmla="*/ 261 w 433"/>
                  <a:gd name="T37" fmla="*/ 249 h 424"/>
                  <a:gd name="T38" fmla="*/ 272 w 433"/>
                  <a:gd name="T39" fmla="*/ 238 h 424"/>
                  <a:gd name="T40" fmla="*/ 283 w 433"/>
                  <a:gd name="T41" fmla="*/ 249 h 424"/>
                  <a:gd name="T42" fmla="*/ 278 w 433"/>
                  <a:gd name="T43" fmla="*/ 259 h 424"/>
                  <a:gd name="T44" fmla="*/ 282 w 433"/>
                  <a:gd name="T45" fmla="*/ 287 h 424"/>
                  <a:gd name="T46" fmla="*/ 320 w 433"/>
                  <a:gd name="T47" fmla="*/ 223 h 424"/>
                  <a:gd name="T48" fmla="*/ 360 w 433"/>
                  <a:gd name="T49" fmla="*/ 265 h 424"/>
                  <a:gd name="T50" fmla="*/ 360 w 433"/>
                  <a:gd name="T51" fmla="*/ 358 h 424"/>
                  <a:gd name="T52" fmla="*/ 360 w 433"/>
                  <a:gd name="T53" fmla="*/ 358 h 424"/>
                  <a:gd name="T54" fmla="*/ 272 w 433"/>
                  <a:gd name="T55" fmla="*/ 372 h 424"/>
                  <a:gd name="T56" fmla="*/ 184 w 433"/>
                  <a:gd name="T57" fmla="*/ 358 h 424"/>
                  <a:gd name="T58" fmla="*/ 184 w 433"/>
                  <a:gd name="T59" fmla="*/ 358 h 424"/>
                  <a:gd name="T60" fmla="*/ 184 w 433"/>
                  <a:gd name="T61" fmla="*/ 26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3" h="424">
                    <a:moveTo>
                      <a:pt x="0" y="424"/>
                    </a:moveTo>
                    <a:cubicBezTo>
                      <a:pt x="433" y="424"/>
                      <a:pt x="433" y="424"/>
                      <a:pt x="433" y="424"/>
                    </a:cubicBezTo>
                    <a:cubicBezTo>
                      <a:pt x="433" y="0"/>
                      <a:pt x="433" y="0"/>
                      <a:pt x="433" y="0"/>
                    </a:cubicBezTo>
                    <a:cubicBezTo>
                      <a:pt x="201" y="11"/>
                      <a:pt x="15" y="194"/>
                      <a:pt x="0" y="424"/>
                    </a:cubicBezTo>
                    <a:close/>
                    <a:moveTo>
                      <a:pt x="225" y="154"/>
                    </a:moveTo>
                    <a:cubicBezTo>
                      <a:pt x="227" y="127"/>
                      <a:pt x="247" y="106"/>
                      <a:pt x="272" y="106"/>
                    </a:cubicBezTo>
                    <a:cubicBezTo>
                      <a:pt x="297" y="106"/>
                      <a:pt x="317" y="127"/>
                      <a:pt x="319" y="154"/>
                    </a:cubicBezTo>
                    <a:cubicBezTo>
                      <a:pt x="325" y="156"/>
                      <a:pt x="328" y="165"/>
                      <a:pt x="325" y="174"/>
                    </a:cubicBezTo>
                    <a:cubicBezTo>
                      <a:pt x="323" y="182"/>
                      <a:pt x="318" y="187"/>
                      <a:pt x="313" y="187"/>
                    </a:cubicBezTo>
                    <a:cubicBezTo>
                      <a:pt x="305" y="209"/>
                      <a:pt x="291" y="229"/>
                      <a:pt x="273" y="229"/>
                    </a:cubicBezTo>
                    <a:cubicBezTo>
                      <a:pt x="256" y="229"/>
                      <a:pt x="240" y="209"/>
                      <a:pt x="232" y="187"/>
                    </a:cubicBezTo>
                    <a:cubicBezTo>
                      <a:pt x="226" y="187"/>
                      <a:pt x="221" y="182"/>
                      <a:pt x="219" y="174"/>
                    </a:cubicBezTo>
                    <a:cubicBezTo>
                      <a:pt x="216" y="165"/>
                      <a:pt x="219" y="156"/>
                      <a:pt x="225" y="154"/>
                    </a:cubicBezTo>
                    <a:close/>
                    <a:moveTo>
                      <a:pt x="184" y="265"/>
                    </a:moveTo>
                    <a:cubicBezTo>
                      <a:pt x="185" y="265"/>
                      <a:pt x="185" y="265"/>
                      <a:pt x="185" y="265"/>
                    </a:cubicBezTo>
                    <a:cubicBezTo>
                      <a:pt x="188" y="248"/>
                      <a:pt x="203" y="233"/>
                      <a:pt x="224" y="223"/>
                    </a:cubicBezTo>
                    <a:cubicBezTo>
                      <a:pt x="262" y="287"/>
                      <a:pt x="262" y="287"/>
                      <a:pt x="262" y="287"/>
                    </a:cubicBezTo>
                    <a:cubicBezTo>
                      <a:pt x="266" y="259"/>
                      <a:pt x="266" y="259"/>
                      <a:pt x="266" y="259"/>
                    </a:cubicBezTo>
                    <a:cubicBezTo>
                      <a:pt x="263" y="257"/>
                      <a:pt x="261" y="253"/>
                      <a:pt x="261" y="249"/>
                    </a:cubicBezTo>
                    <a:cubicBezTo>
                      <a:pt x="261" y="243"/>
                      <a:pt x="266" y="238"/>
                      <a:pt x="272" y="238"/>
                    </a:cubicBezTo>
                    <a:cubicBezTo>
                      <a:pt x="278" y="238"/>
                      <a:pt x="283" y="243"/>
                      <a:pt x="283" y="249"/>
                    </a:cubicBezTo>
                    <a:cubicBezTo>
                      <a:pt x="283" y="253"/>
                      <a:pt x="281" y="257"/>
                      <a:pt x="278" y="259"/>
                    </a:cubicBezTo>
                    <a:cubicBezTo>
                      <a:pt x="282" y="287"/>
                      <a:pt x="282" y="287"/>
                      <a:pt x="282" y="287"/>
                    </a:cubicBezTo>
                    <a:cubicBezTo>
                      <a:pt x="320" y="223"/>
                      <a:pt x="320" y="223"/>
                      <a:pt x="320" y="223"/>
                    </a:cubicBezTo>
                    <a:cubicBezTo>
                      <a:pt x="341" y="233"/>
                      <a:pt x="356" y="248"/>
                      <a:pt x="360" y="265"/>
                    </a:cubicBezTo>
                    <a:cubicBezTo>
                      <a:pt x="360" y="358"/>
                      <a:pt x="360" y="358"/>
                      <a:pt x="360" y="358"/>
                    </a:cubicBezTo>
                    <a:cubicBezTo>
                      <a:pt x="360" y="358"/>
                      <a:pt x="360" y="358"/>
                      <a:pt x="360" y="358"/>
                    </a:cubicBezTo>
                    <a:cubicBezTo>
                      <a:pt x="356" y="366"/>
                      <a:pt x="318" y="372"/>
                      <a:pt x="272" y="372"/>
                    </a:cubicBezTo>
                    <a:cubicBezTo>
                      <a:pt x="226" y="372"/>
                      <a:pt x="188" y="366"/>
                      <a:pt x="184" y="358"/>
                    </a:cubicBezTo>
                    <a:cubicBezTo>
                      <a:pt x="184" y="358"/>
                      <a:pt x="184" y="358"/>
                      <a:pt x="184" y="358"/>
                    </a:cubicBezTo>
                    <a:lnTo>
                      <a:pt x="184"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2" name="Freeform 379"/>
              <p:cNvSpPr>
                <a:spLocks noEditPoints="1"/>
              </p:cNvSpPr>
              <p:nvPr/>
            </p:nvSpPr>
            <p:spPr bwMode="auto">
              <a:xfrm>
                <a:off x="6932170" y="3445989"/>
                <a:ext cx="292093" cy="285240"/>
              </a:xfrm>
              <a:custGeom>
                <a:avLst/>
                <a:gdLst>
                  <a:gd name="T0" fmla="*/ 433 w 433"/>
                  <a:gd name="T1" fmla="*/ 423 h 423"/>
                  <a:gd name="T2" fmla="*/ 433 w 433"/>
                  <a:gd name="T3" fmla="*/ 0 h 423"/>
                  <a:gd name="T4" fmla="*/ 0 w 433"/>
                  <a:gd name="T5" fmla="*/ 0 h 423"/>
                  <a:gd name="T6" fmla="*/ 433 w 433"/>
                  <a:gd name="T7" fmla="*/ 423 h 423"/>
                  <a:gd name="T8" fmla="*/ 266 w 433"/>
                  <a:gd name="T9" fmla="*/ 58 h 423"/>
                  <a:gd name="T10" fmla="*/ 387 w 433"/>
                  <a:gd name="T11" fmla="*/ 180 h 423"/>
                  <a:gd name="T12" fmla="*/ 266 w 433"/>
                  <a:gd name="T13" fmla="*/ 302 h 423"/>
                  <a:gd name="T14" fmla="*/ 144 w 433"/>
                  <a:gd name="T15" fmla="*/ 180 h 423"/>
                  <a:gd name="T16" fmla="*/ 266 w 433"/>
                  <a:gd name="T17" fmla="*/ 58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23">
                    <a:moveTo>
                      <a:pt x="433" y="423"/>
                    </a:moveTo>
                    <a:cubicBezTo>
                      <a:pt x="433" y="0"/>
                      <a:pt x="433" y="0"/>
                      <a:pt x="433" y="0"/>
                    </a:cubicBezTo>
                    <a:cubicBezTo>
                      <a:pt x="0" y="0"/>
                      <a:pt x="0" y="0"/>
                      <a:pt x="0" y="0"/>
                    </a:cubicBezTo>
                    <a:cubicBezTo>
                      <a:pt x="15" y="229"/>
                      <a:pt x="201" y="412"/>
                      <a:pt x="433" y="423"/>
                    </a:cubicBezTo>
                    <a:close/>
                    <a:moveTo>
                      <a:pt x="266" y="58"/>
                    </a:moveTo>
                    <a:cubicBezTo>
                      <a:pt x="332" y="58"/>
                      <a:pt x="387" y="112"/>
                      <a:pt x="387" y="180"/>
                    </a:cubicBezTo>
                    <a:cubicBezTo>
                      <a:pt x="387" y="247"/>
                      <a:pt x="332" y="302"/>
                      <a:pt x="266" y="302"/>
                    </a:cubicBezTo>
                    <a:cubicBezTo>
                      <a:pt x="199" y="302"/>
                      <a:pt x="144" y="247"/>
                      <a:pt x="144" y="180"/>
                    </a:cubicBezTo>
                    <a:cubicBezTo>
                      <a:pt x="144" y="112"/>
                      <a:pt x="199" y="58"/>
                      <a:pt x="266"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3" name="Freeform 380"/>
              <p:cNvSpPr>
                <a:spLocks noEditPoints="1"/>
              </p:cNvSpPr>
              <p:nvPr/>
            </p:nvSpPr>
            <p:spPr bwMode="auto">
              <a:xfrm>
                <a:off x="7049521" y="3504522"/>
                <a:ext cx="124204" cy="125631"/>
              </a:xfrm>
              <a:custGeom>
                <a:avLst/>
                <a:gdLst>
                  <a:gd name="T0" fmla="*/ 92 w 184"/>
                  <a:gd name="T1" fmla="*/ 186 h 186"/>
                  <a:gd name="T2" fmla="*/ 184 w 184"/>
                  <a:gd name="T3" fmla="*/ 93 h 186"/>
                  <a:gd name="T4" fmla="*/ 92 w 184"/>
                  <a:gd name="T5" fmla="*/ 0 h 186"/>
                  <a:gd name="T6" fmla="*/ 0 w 184"/>
                  <a:gd name="T7" fmla="*/ 93 h 186"/>
                  <a:gd name="T8" fmla="*/ 92 w 184"/>
                  <a:gd name="T9" fmla="*/ 186 h 186"/>
                  <a:gd name="T10" fmla="*/ 84 w 184"/>
                  <a:gd name="T11" fmla="*/ 101 h 186"/>
                  <a:gd name="T12" fmla="*/ 54 w 184"/>
                  <a:gd name="T13" fmla="*/ 71 h 186"/>
                  <a:gd name="T14" fmla="*/ 82 w 184"/>
                  <a:gd name="T15" fmla="*/ 42 h 186"/>
                  <a:gd name="T16" fmla="*/ 82 w 184"/>
                  <a:gd name="T17" fmla="*/ 26 h 186"/>
                  <a:gd name="T18" fmla="*/ 98 w 184"/>
                  <a:gd name="T19" fmla="*/ 26 h 186"/>
                  <a:gd name="T20" fmla="*/ 98 w 184"/>
                  <a:gd name="T21" fmla="*/ 41 h 186"/>
                  <a:gd name="T22" fmla="*/ 122 w 184"/>
                  <a:gd name="T23" fmla="*/ 46 h 186"/>
                  <a:gd name="T24" fmla="*/ 117 w 184"/>
                  <a:gd name="T25" fmla="*/ 65 h 186"/>
                  <a:gd name="T26" fmla="*/ 93 w 184"/>
                  <a:gd name="T27" fmla="*/ 59 h 186"/>
                  <a:gd name="T28" fmla="*/ 79 w 184"/>
                  <a:gd name="T29" fmla="*/ 68 h 186"/>
                  <a:gd name="T30" fmla="*/ 99 w 184"/>
                  <a:gd name="T31" fmla="*/ 82 h 186"/>
                  <a:gd name="T32" fmla="*/ 126 w 184"/>
                  <a:gd name="T33" fmla="*/ 113 h 186"/>
                  <a:gd name="T34" fmla="*/ 97 w 184"/>
                  <a:gd name="T35" fmla="*/ 143 h 186"/>
                  <a:gd name="T36" fmla="*/ 97 w 184"/>
                  <a:gd name="T37" fmla="*/ 159 h 186"/>
                  <a:gd name="T38" fmla="*/ 81 w 184"/>
                  <a:gd name="T39" fmla="*/ 159 h 186"/>
                  <a:gd name="T40" fmla="*/ 81 w 184"/>
                  <a:gd name="T41" fmla="*/ 144 h 186"/>
                  <a:gd name="T42" fmla="*/ 53 w 184"/>
                  <a:gd name="T43" fmla="*/ 137 h 186"/>
                  <a:gd name="T44" fmla="*/ 58 w 184"/>
                  <a:gd name="T45" fmla="*/ 118 h 186"/>
                  <a:gd name="T46" fmla="*/ 85 w 184"/>
                  <a:gd name="T47" fmla="*/ 125 h 186"/>
                  <a:gd name="T48" fmla="*/ 101 w 184"/>
                  <a:gd name="T49" fmla="*/ 115 h 186"/>
                  <a:gd name="T50" fmla="*/ 84 w 184"/>
                  <a:gd name="T51" fmla="*/ 10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86">
                    <a:moveTo>
                      <a:pt x="92" y="186"/>
                    </a:moveTo>
                    <a:cubicBezTo>
                      <a:pt x="142" y="186"/>
                      <a:pt x="184" y="144"/>
                      <a:pt x="184" y="93"/>
                    </a:cubicBezTo>
                    <a:cubicBezTo>
                      <a:pt x="184" y="42"/>
                      <a:pt x="142" y="0"/>
                      <a:pt x="92" y="0"/>
                    </a:cubicBezTo>
                    <a:cubicBezTo>
                      <a:pt x="41" y="0"/>
                      <a:pt x="0" y="42"/>
                      <a:pt x="0" y="93"/>
                    </a:cubicBezTo>
                    <a:cubicBezTo>
                      <a:pt x="0" y="144"/>
                      <a:pt x="41" y="186"/>
                      <a:pt x="92" y="186"/>
                    </a:cubicBezTo>
                    <a:close/>
                    <a:moveTo>
                      <a:pt x="84" y="101"/>
                    </a:moveTo>
                    <a:cubicBezTo>
                      <a:pt x="66" y="95"/>
                      <a:pt x="54" y="87"/>
                      <a:pt x="54" y="71"/>
                    </a:cubicBezTo>
                    <a:cubicBezTo>
                      <a:pt x="54" y="56"/>
                      <a:pt x="65" y="45"/>
                      <a:pt x="82" y="42"/>
                    </a:cubicBezTo>
                    <a:cubicBezTo>
                      <a:pt x="82" y="26"/>
                      <a:pt x="82" y="26"/>
                      <a:pt x="82" y="26"/>
                    </a:cubicBezTo>
                    <a:cubicBezTo>
                      <a:pt x="98" y="26"/>
                      <a:pt x="98" y="26"/>
                      <a:pt x="98" y="26"/>
                    </a:cubicBezTo>
                    <a:cubicBezTo>
                      <a:pt x="98" y="41"/>
                      <a:pt x="98" y="41"/>
                      <a:pt x="98" y="41"/>
                    </a:cubicBezTo>
                    <a:cubicBezTo>
                      <a:pt x="109" y="41"/>
                      <a:pt x="116" y="43"/>
                      <a:pt x="122" y="46"/>
                    </a:cubicBezTo>
                    <a:cubicBezTo>
                      <a:pt x="117" y="65"/>
                      <a:pt x="117" y="65"/>
                      <a:pt x="117" y="65"/>
                    </a:cubicBezTo>
                    <a:cubicBezTo>
                      <a:pt x="113" y="63"/>
                      <a:pt x="105" y="59"/>
                      <a:pt x="93" y="59"/>
                    </a:cubicBezTo>
                    <a:cubicBezTo>
                      <a:pt x="83" y="59"/>
                      <a:pt x="79" y="64"/>
                      <a:pt x="79" y="68"/>
                    </a:cubicBezTo>
                    <a:cubicBezTo>
                      <a:pt x="79" y="73"/>
                      <a:pt x="85" y="77"/>
                      <a:pt x="99" y="82"/>
                    </a:cubicBezTo>
                    <a:cubicBezTo>
                      <a:pt x="119" y="89"/>
                      <a:pt x="126" y="98"/>
                      <a:pt x="126" y="113"/>
                    </a:cubicBezTo>
                    <a:cubicBezTo>
                      <a:pt x="126" y="127"/>
                      <a:pt x="116" y="139"/>
                      <a:pt x="97" y="143"/>
                    </a:cubicBezTo>
                    <a:cubicBezTo>
                      <a:pt x="97" y="159"/>
                      <a:pt x="97" y="159"/>
                      <a:pt x="97" y="159"/>
                    </a:cubicBezTo>
                    <a:cubicBezTo>
                      <a:pt x="81" y="159"/>
                      <a:pt x="81" y="159"/>
                      <a:pt x="81" y="159"/>
                    </a:cubicBezTo>
                    <a:cubicBezTo>
                      <a:pt x="81" y="144"/>
                      <a:pt x="81" y="144"/>
                      <a:pt x="81" y="144"/>
                    </a:cubicBezTo>
                    <a:cubicBezTo>
                      <a:pt x="70" y="143"/>
                      <a:pt x="60" y="140"/>
                      <a:pt x="53" y="137"/>
                    </a:cubicBezTo>
                    <a:cubicBezTo>
                      <a:pt x="58" y="118"/>
                      <a:pt x="58" y="118"/>
                      <a:pt x="58" y="118"/>
                    </a:cubicBezTo>
                    <a:cubicBezTo>
                      <a:pt x="65" y="122"/>
                      <a:pt x="75" y="125"/>
                      <a:pt x="85" y="125"/>
                    </a:cubicBezTo>
                    <a:cubicBezTo>
                      <a:pt x="95" y="125"/>
                      <a:pt x="101" y="121"/>
                      <a:pt x="101" y="115"/>
                    </a:cubicBezTo>
                    <a:cubicBezTo>
                      <a:pt x="101" y="109"/>
                      <a:pt x="96" y="105"/>
                      <a:pt x="84"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4" name="Freeform 381"/>
              <p:cNvSpPr>
                <a:spLocks noEditPoints="1"/>
              </p:cNvSpPr>
              <p:nvPr/>
            </p:nvSpPr>
            <p:spPr bwMode="auto">
              <a:xfrm>
                <a:off x="7313918" y="3182735"/>
                <a:ext cx="120206" cy="150472"/>
              </a:xfrm>
              <a:custGeom>
                <a:avLst/>
                <a:gdLst>
                  <a:gd name="T0" fmla="*/ 89 w 178"/>
                  <a:gd name="T1" fmla="*/ 0 h 223"/>
                  <a:gd name="T2" fmla="*/ 0 w 178"/>
                  <a:gd name="T3" fmla="*/ 89 h 223"/>
                  <a:gd name="T4" fmla="*/ 42 w 178"/>
                  <a:gd name="T5" fmla="*/ 182 h 223"/>
                  <a:gd name="T6" fmla="*/ 40 w 178"/>
                  <a:gd name="T7" fmla="*/ 223 h 223"/>
                  <a:gd name="T8" fmla="*/ 48 w 178"/>
                  <a:gd name="T9" fmla="*/ 221 h 223"/>
                  <a:gd name="T10" fmla="*/ 134 w 178"/>
                  <a:gd name="T11" fmla="*/ 221 h 223"/>
                  <a:gd name="T12" fmla="*/ 140 w 178"/>
                  <a:gd name="T13" fmla="*/ 222 h 223"/>
                  <a:gd name="T14" fmla="*/ 138 w 178"/>
                  <a:gd name="T15" fmla="*/ 180 h 223"/>
                  <a:gd name="T16" fmla="*/ 178 w 178"/>
                  <a:gd name="T17" fmla="*/ 89 h 223"/>
                  <a:gd name="T18" fmla="*/ 89 w 178"/>
                  <a:gd name="T19" fmla="*/ 0 h 223"/>
                  <a:gd name="T20" fmla="*/ 125 w 178"/>
                  <a:gd name="T21" fmla="*/ 167 h 223"/>
                  <a:gd name="T22" fmla="*/ 118 w 178"/>
                  <a:gd name="T23" fmla="*/ 173 h 223"/>
                  <a:gd name="T24" fmla="*/ 120 w 178"/>
                  <a:gd name="T25" fmla="*/ 205 h 223"/>
                  <a:gd name="T26" fmla="*/ 60 w 178"/>
                  <a:gd name="T27" fmla="*/ 205 h 223"/>
                  <a:gd name="T28" fmla="*/ 61 w 178"/>
                  <a:gd name="T29" fmla="*/ 174 h 223"/>
                  <a:gd name="T30" fmla="*/ 55 w 178"/>
                  <a:gd name="T31" fmla="*/ 168 h 223"/>
                  <a:gd name="T32" fmla="*/ 18 w 178"/>
                  <a:gd name="T33" fmla="*/ 89 h 223"/>
                  <a:gd name="T34" fmla="*/ 89 w 178"/>
                  <a:gd name="T35" fmla="*/ 19 h 223"/>
                  <a:gd name="T36" fmla="*/ 159 w 178"/>
                  <a:gd name="T37" fmla="*/ 89 h 223"/>
                  <a:gd name="T38" fmla="*/ 125 w 178"/>
                  <a:gd name="T39" fmla="*/ 16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23">
                    <a:moveTo>
                      <a:pt x="89" y="0"/>
                    </a:moveTo>
                    <a:cubicBezTo>
                      <a:pt x="40" y="0"/>
                      <a:pt x="0" y="40"/>
                      <a:pt x="0" y="89"/>
                    </a:cubicBezTo>
                    <a:cubicBezTo>
                      <a:pt x="0" y="122"/>
                      <a:pt x="17" y="160"/>
                      <a:pt x="42" y="182"/>
                    </a:cubicBezTo>
                    <a:cubicBezTo>
                      <a:pt x="40" y="223"/>
                      <a:pt x="40" y="223"/>
                      <a:pt x="40" y="223"/>
                    </a:cubicBezTo>
                    <a:cubicBezTo>
                      <a:pt x="42" y="221"/>
                      <a:pt x="45" y="221"/>
                      <a:pt x="48" y="221"/>
                    </a:cubicBezTo>
                    <a:cubicBezTo>
                      <a:pt x="134" y="221"/>
                      <a:pt x="134" y="221"/>
                      <a:pt x="134" y="221"/>
                    </a:cubicBezTo>
                    <a:cubicBezTo>
                      <a:pt x="136" y="221"/>
                      <a:pt x="138" y="221"/>
                      <a:pt x="140" y="222"/>
                    </a:cubicBezTo>
                    <a:cubicBezTo>
                      <a:pt x="138" y="180"/>
                      <a:pt x="138" y="180"/>
                      <a:pt x="138" y="180"/>
                    </a:cubicBezTo>
                    <a:cubicBezTo>
                      <a:pt x="162" y="158"/>
                      <a:pt x="178" y="121"/>
                      <a:pt x="178" y="89"/>
                    </a:cubicBezTo>
                    <a:cubicBezTo>
                      <a:pt x="178" y="40"/>
                      <a:pt x="138" y="0"/>
                      <a:pt x="89" y="0"/>
                    </a:cubicBezTo>
                    <a:close/>
                    <a:moveTo>
                      <a:pt x="125" y="167"/>
                    </a:moveTo>
                    <a:cubicBezTo>
                      <a:pt x="118" y="173"/>
                      <a:pt x="118" y="173"/>
                      <a:pt x="118" y="173"/>
                    </a:cubicBezTo>
                    <a:cubicBezTo>
                      <a:pt x="120" y="205"/>
                      <a:pt x="120" y="205"/>
                      <a:pt x="120" y="205"/>
                    </a:cubicBezTo>
                    <a:cubicBezTo>
                      <a:pt x="60" y="205"/>
                      <a:pt x="60" y="205"/>
                      <a:pt x="60" y="205"/>
                    </a:cubicBezTo>
                    <a:cubicBezTo>
                      <a:pt x="61" y="174"/>
                      <a:pt x="61" y="174"/>
                      <a:pt x="61" y="174"/>
                    </a:cubicBezTo>
                    <a:cubicBezTo>
                      <a:pt x="55" y="168"/>
                      <a:pt x="55" y="168"/>
                      <a:pt x="55" y="168"/>
                    </a:cubicBezTo>
                    <a:cubicBezTo>
                      <a:pt x="33" y="149"/>
                      <a:pt x="18" y="117"/>
                      <a:pt x="18" y="89"/>
                    </a:cubicBezTo>
                    <a:cubicBezTo>
                      <a:pt x="18" y="50"/>
                      <a:pt x="50" y="19"/>
                      <a:pt x="89" y="19"/>
                    </a:cubicBezTo>
                    <a:cubicBezTo>
                      <a:pt x="128" y="19"/>
                      <a:pt x="159" y="50"/>
                      <a:pt x="159" y="89"/>
                    </a:cubicBezTo>
                    <a:cubicBezTo>
                      <a:pt x="159" y="116"/>
                      <a:pt x="145" y="148"/>
                      <a:pt x="125"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5" name="Freeform 382"/>
              <p:cNvSpPr>
                <a:spLocks/>
              </p:cNvSpPr>
              <p:nvPr/>
            </p:nvSpPr>
            <p:spPr bwMode="auto">
              <a:xfrm>
                <a:off x="7338188" y="3335205"/>
                <a:ext cx="73666" cy="14847"/>
              </a:xfrm>
              <a:custGeom>
                <a:avLst/>
                <a:gdLst>
                  <a:gd name="T0" fmla="*/ 98 w 109"/>
                  <a:gd name="T1" fmla="*/ 0 h 22"/>
                  <a:gd name="T2" fmla="*/ 12 w 109"/>
                  <a:gd name="T3" fmla="*/ 0 h 22"/>
                  <a:gd name="T4" fmla="*/ 0 w 109"/>
                  <a:gd name="T5" fmla="*/ 11 h 22"/>
                  <a:gd name="T6" fmla="*/ 12 w 109"/>
                  <a:gd name="T7" fmla="*/ 22 h 22"/>
                  <a:gd name="T8" fmla="*/ 98 w 109"/>
                  <a:gd name="T9" fmla="*/ 22 h 22"/>
                  <a:gd name="T10" fmla="*/ 109 w 109"/>
                  <a:gd name="T11" fmla="*/ 11 h 22"/>
                  <a:gd name="T12" fmla="*/ 98 w 10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9" h="22">
                    <a:moveTo>
                      <a:pt x="98" y="0"/>
                    </a:moveTo>
                    <a:cubicBezTo>
                      <a:pt x="12" y="0"/>
                      <a:pt x="12" y="0"/>
                      <a:pt x="12" y="0"/>
                    </a:cubicBezTo>
                    <a:cubicBezTo>
                      <a:pt x="5" y="0"/>
                      <a:pt x="0" y="5"/>
                      <a:pt x="0" y="11"/>
                    </a:cubicBezTo>
                    <a:cubicBezTo>
                      <a:pt x="0" y="17"/>
                      <a:pt x="5" y="22"/>
                      <a:pt x="12" y="22"/>
                    </a:cubicBezTo>
                    <a:cubicBezTo>
                      <a:pt x="98" y="22"/>
                      <a:pt x="98" y="22"/>
                      <a:pt x="98" y="22"/>
                    </a:cubicBezTo>
                    <a:cubicBezTo>
                      <a:pt x="104" y="22"/>
                      <a:pt x="109" y="17"/>
                      <a:pt x="109" y="11"/>
                    </a:cubicBezTo>
                    <a:cubicBezTo>
                      <a:pt x="109" y="5"/>
                      <a:pt x="10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6" name="Freeform 383"/>
              <p:cNvSpPr>
                <a:spLocks/>
              </p:cNvSpPr>
              <p:nvPr/>
            </p:nvSpPr>
            <p:spPr bwMode="auto">
              <a:xfrm>
                <a:off x="7341043" y="3352908"/>
                <a:ext cx="67384" cy="14847"/>
              </a:xfrm>
              <a:custGeom>
                <a:avLst/>
                <a:gdLst>
                  <a:gd name="T0" fmla="*/ 90 w 100"/>
                  <a:gd name="T1" fmla="*/ 0 h 22"/>
                  <a:gd name="T2" fmla="*/ 10 w 100"/>
                  <a:gd name="T3" fmla="*/ 0 h 22"/>
                  <a:gd name="T4" fmla="*/ 0 w 100"/>
                  <a:gd name="T5" fmla="*/ 11 h 22"/>
                  <a:gd name="T6" fmla="*/ 10 w 100"/>
                  <a:gd name="T7" fmla="*/ 22 h 22"/>
                  <a:gd name="T8" fmla="*/ 90 w 100"/>
                  <a:gd name="T9" fmla="*/ 22 h 22"/>
                  <a:gd name="T10" fmla="*/ 100 w 100"/>
                  <a:gd name="T11" fmla="*/ 11 h 22"/>
                  <a:gd name="T12" fmla="*/ 90 w 10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0" h="22">
                    <a:moveTo>
                      <a:pt x="90" y="0"/>
                    </a:moveTo>
                    <a:cubicBezTo>
                      <a:pt x="10" y="0"/>
                      <a:pt x="10" y="0"/>
                      <a:pt x="10" y="0"/>
                    </a:cubicBezTo>
                    <a:cubicBezTo>
                      <a:pt x="5" y="0"/>
                      <a:pt x="0" y="5"/>
                      <a:pt x="0" y="11"/>
                    </a:cubicBezTo>
                    <a:cubicBezTo>
                      <a:pt x="0" y="17"/>
                      <a:pt x="5" y="22"/>
                      <a:pt x="10" y="22"/>
                    </a:cubicBezTo>
                    <a:cubicBezTo>
                      <a:pt x="90" y="22"/>
                      <a:pt x="90" y="22"/>
                      <a:pt x="90" y="22"/>
                    </a:cubicBezTo>
                    <a:cubicBezTo>
                      <a:pt x="95" y="22"/>
                      <a:pt x="100" y="17"/>
                      <a:pt x="100" y="11"/>
                    </a:cubicBezTo>
                    <a:cubicBezTo>
                      <a:pt x="100" y="5"/>
                      <a:pt x="95" y="0"/>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7" name="Freeform 384"/>
              <p:cNvSpPr>
                <a:spLocks/>
              </p:cNvSpPr>
              <p:nvPr/>
            </p:nvSpPr>
            <p:spPr bwMode="auto">
              <a:xfrm>
                <a:off x="7347039" y="3370325"/>
                <a:ext cx="55392" cy="15418"/>
              </a:xfrm>
              <a:custGeom>
                <a:avLst/>
                <a:gdLst>
                  <a:gd name="T0" fmla="*/ 74 w 82"/>
                  <a:gd name="T1" fmla="*/ 0 h 23"/>
                  <a:gd name="T2" fmla="*/ 9 w 82"/>
                  <a:gd name="T3" fmla="*/ 0 h 23"/>
                  <a:gd name="T4" fmla="*/ 0 w 82"/>
                  <a:gd name="T5" fmla="*/ 12 h 23"/>
                  <a:gd name="T6" fmla="*/ 9 w 82"/>
                  <a:gd name="T7" fmla="*/ 23 h 23"/>
                  <a:gd name="T8" fmla="*/ 74 w 82"/>
                  <a:gd name="T9" fmla="*/ 23 h 23"/>
                  <a:gd name="T10" fmla="*/ 82 w 82"/>
                  <a:gd name="T11" fmla="*/ 12 h 23"/>
                  <a:gd name="T12" fmla="*/ 74 w 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2" h="23">
                    <a:moveTo>
                      <a:pt x="74" y="0"/>
                    </a:moveTo>
                    <a:cubicBezTo>
                      <a:pt x="9" y="0"/>
                      <a:pt x="9" y="0"/>
                      <a:pt x="9" y="0"/>
                    </a:cubicBezTo>
                    <a:cubicBezTo>
                      <a:pt x="4" y="0"/>
                      <a:pt x="0" y="5"/>
                      <a:pt x="0" y="12"/>
                    </a:cubicBezTo>
                    <a:cubicBezTo>
                      <a:pt x="0" y="18"/>
                      <a:pt x="4" y="23"/>
                      <a:pt x="9" y="23"/>
                    </a:cubicBezTo>
                    <a:cubicBezTo>
                      <a:pt x="74" y="23"/>
                      <a:pt x="74" y="23"/>
                      <a:pt x="74" y="23"/>
                    </a:cubicBezTo>
                    <a:cubicBezTo>
                      <a:pt x="79" y="23"/>
                      <a:pt x="82" y="18"/>
                      <a:pt x="82" y="12"/>
                    </a:cubicBezTo>
                    <a:cubicBezTo>
                      <a:pt x="82" y="5"/>
                      <a:pt x="79" y="0"/>
                      <a:pt x="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38" name="Freeform 385"/>
              <p:cNvSpPr>
                <a:spLocks/>
              </p:cNvSpPr>
              <p:nvPr/>
            </p:nvSpPr>
            <p:spPr bwMode="auto">
              <a:xfrm>
                <a:off x="7347039" y="3209003"/>
                <a:ext cx="64243" cy="60817"/>
              </a:xfrm>
              <a:custGeom>
                <a:avLst/>
                <a:gdLst>
                  <a:gd name="T0" fmla="*/ 42 w 95"/>
                  <a:gd name="T1" fmla="*/ 0 h 90"/>
                  <a:gd name="T2" fmla="*/ 0 w 95"/>
                  <a:gd name="T3" fmla="*/ 21 h 90"/>
                  <a:gd name="T4" fmla="*/ 35 w 95"/>
                  <a:gd name="T5" fmla="*/ 8 h 90"/>
                  <a:gd name="T6" fmla="*/ 87 w 95"/>
                  <a:gd name="T7" fmla="*/ 60 h 90"/>
                  <a:gd name="T8" fmla="*/ 77 w 95"/>
                  <a:gd name="T9" fmla="*/ 90 h 90"/>
                  <a:gd name="T10" fmla="*/ 95 w 95"/>
                  <a:gd name="T11" fmla="*/ 51 h 90"/>
                  <a:gd name="T12" fmla="*/ 42 w 95"/>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95" h="90">
                    <a:moveTo>
                      <a:pt x="42" y="0"/>
                    </a:moveTo>
                    <a:cubicBezTo>
                      <a:pt x="25" y="0"/>
                      <a:pt x="9" y="8"/>
                      <a:pt x="0" y="21"/>
                    </a:cubicBezTo>
                    <a:cubicBezTo>
                      <a:pt x="9" y="13"/>
                      <a:pt x="21" y="8"/>
                      <a:pt x="35" y="8"/>
                    </a:cubicBezTo>
                    <a:cubicBezTo>
                      <a:pt x="64" y="8"/>
                      <a:pt x="87" y="31"/>
                      <a:pt x="87" y="60"/>
                    </a:cubicBezTo>
                    <a:cubicBezTo>
                      <a:pt x="87" y="71"/>
                      <a:pt x="84" y="81"/>
                      <a:pt x="77" y="90"/>
                    </a:cubicBezTo>
                    <a:cubicBezTo>
                      <a:pt x="88" y="80"/>
                      <a:pt x="95" y="67"/>
                      <a:pt x="95" y="51"/>
                    </a:cubicBezTo>
                    <a:cubicBezTo>
                      <a:pt x="95" y="23"/>
                      <a:pt x="71"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sp>
        <p:nvSpPr>
          <p:cNvPr id="87" name="文本框 61"/>
          <p:cNvSpPr txBox="1"/>
          <p:nvPr/>
        </p:nvSpPr>
        <p:spPr bwMode="auto">
          <a:xfrm>
            <a:off x="-225425" y="5029994"/>
            <a:ext cx="3819908" cy="523220"/>
          </a:xfrm>
          <a:prstGeom prst="rect">
            <a:avLst/>
          </a:prstGeom>
          <a:noFill/>
        </p:spPr>
        <p:txBody>
          <a:bodyPr wrap="square">
            <a:spAutoFit/>
          </a:bodyPr>
          <a:lstStyle/>
          <a:p>
            <a:pPr algn="r">
              <a:defRPr/>
            </a:pPr>
            <a:r>
              <a:rPr lang="en-US" altLang="zh-CN" sz="2800" dirty="0">
                <a:solidFill>
                  <a:schemeClr val="tx1">
                    <a:lumMod val="65000"/>
                    <a:lumOff val="35000"/>
                  </a:schemeClr>
                </a:solidFill>
                <a:latin typeface="微软雅黑" pitchFamily="34" charset="-122"/>
                <a:ea typeface="微软雅黑" pitchFamily="34" charset="-122"/>
              </a:rPr>
              <a:t>ActionScript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zh-CN" altLang="en-US" dirty="0" smtClean="0"/>
              <a:t>混合文档</a:t>
            </a:r>
            <a:endParaRPr lang="en-US" altLang="zh-CN" dirty="0"/>
          </a:p>
        </p:txBody>
      </p:sp>
      <p:sp>
        <p:nvSpPr>
          <p:cNvPr id="708611" name="Rectangle 3"/>
          <p:cNvSpPr>
            <a:spLocks noGrp="1" noChangeArrowheads="1"/>
          </p:cNvSpPr>
          <p:nvPr>
            <p:ph idx="1"/>
          </p:nvPr>
        </p:nvSpPr>
        <p:spPr>
          <a:xfrm>
            <a:off x="609919" y="2908277"/>
            <a:ext cx="6785400" cy="3263288"/>
          </a:xfrm>
        </p:spPr>
        <p:txBody>
          <a:bodyPr>
            <a:normAutofit fontScale="92500"/>
          </a:bodyPr>
          <a:lstStyle/>
          <a:p>
            <a:pPr marL="342900" indent="-342900">
              <a:buFont typeface="Wingdings" panose="05000000000000000000" pitchFamily="2" charset="2"/>
              <a:buChar char="n"/>
            </a:pPr>
            <a:r>
              <a:rPr lang="zh-CN" altLang="en-US" sz="2400" dirty="0"/>
              <a:t>实际上，现在万维网上的很多文档都是这三种文档的混合体。</a:t>
            </a:r>
            <a:endParaRPr lang="en-US" altLang="zh-CN" sz="2400" dirty="0"/>
          </a:p>
          <a:p>
            <a:pPr marL="342900" indent="-342900">
              <a:buFont typeface="Wingdings" panose="05000000000000000000" pitchFamily="2" charset="2"/>
              <a:buChar char="n"/>
            </a:pPr>
            <a:r>
              <a:rPr lang="zh-CN" altLang="en-US" sz="2400" dirty="0"/>
              <a:t>在这样的万维网页面中有一部分是用</a:t>
            </a:r>
            <a:r>
              <a:rPr lang="en-US" sz="2400" dirty="0"/>
              <a:t>HTML</a:t>
            </a:r>
            <a:r>
              <a:rPr lang="zh-CN" altLang="en-US" sz="2400" dirty="0"/>
              <a:t>编写的静态部分，一部分是用程序在服务器端动态生成的，还有一部分是可以在浏览器端运行的程序或程序脚本。</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494347"/>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graphicFrame>
        <p:nvGraphicFramePr>
          <p:cNvPr id="2" name="图示 1"/>
          <p:cNvGraphicFramePr/>
          <p:nvPr>
            <p:extLst>
              <p:ext uri="{D42A27DB-BD31-4B8C-83A1-F6EECF244321}">
                <p14:modId xmlns:p14="http://schemas.microsoft.com/office/powerpoint/2010/main" val="2000315118"/>
              </p:ext>
            </p:extLst>
          </p:nvPr>
        </p:nvGraphicFramePr>
        <p:xfrm>
          <a:off x="7107287" y="2718450"/>
          <a:ext cx="4655367" cy="3744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588" y="1660993"/>
            <a:ext cx="12190412" cy="4201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2"/>
          <p:cNvSpPr>
            <a:spLocks noGrp="1" noChangeArrowheads="1"/>
          </p:cNvSpPr>
          <p:nvPr>
            <p:ph type="title"/>
          </p:nvPr>
        </p:nvSpPr>
        <p:spPr/>
        <p:txBody>
          <a:bodyPr/>
          <a:lstStyle/>
          <a:p>
            <a:pPr eaLnBrk="1" hangingPunct="1"/>
            <a:r>
              <a:rPr lang="en-US" altLang="zh-CN" dirty="0" smtClean="0"/>
              <a:t>4.  B/S</a:t>
            </a:r>
            <a:r>
              <a:rPr lang="zh-CN" altLang="en-US" dirty="0" smtClean="0"/>
              <a:t>应用程序</a:t>
            </a:r>
            <a:r>
              <a:rPr lang="zh-CN" altLang="en-US" dirty="0"/>
              <a:t>结构</a:t>
            </a:r>
            <a:endParaRPr lang="zh-CN" altLang="en-US" dirty="0" smtClean="0"/>
          </a:p>
        </p:txBody>
      </p:sp>
      <p:sp>
        <p:nvSpPr>
          <p:cNvPr id="57349" name="Rectangle 3"/>
          <p:cNvSpPr>
            <a:spLocks noGrp="1" noChangeArrowheads="1"/>
          </p:cNvSpPr>
          <p:nvPr>
            <p:ph idx="1"/>
          </p:nvPr>
        </p:nvSpPr>
        <p:spPr>
          <a:xfrm>
            <a:off x="606561" y="1787209"/>
            <a:ext cx="5670282" cy="4326742"/>
          </a:xfrm>
        </p:spPr>
        <p:txBody>
          <a:bodyPr>
            <a:normAutofit/>
          </a:bodyPr>
          <a:lstStyle/>
          <a:p>
            <a:pPr marL="342900" indent="-342900" eaLnBrk="1" hangingPunct="1">
              <a:buFont typeface="Wingdings" panose="05000000000000000000" pitchFamily="2" charset="2"/>
              <a:buChar char="l"/>
            </a:pPr>
            <a:r>
              <a:rPr lang="zh-CN" altLang="en-US" sz="2000" dirty="0" smtClean="0"/>
              <a:t>浏览器</a:t>
            </a:r>
            <a:r>
              <a:rPr lang="en-US" altLang="zh-CN" sz="2000" dirty="0" smtClean="0"/>
              <a:t>/</a:t>
            </a:r>
            <a:r>
              <a:rPr lang="zh-CN" altLang="en-US" sz="2000" dirty="0" smtClean="0"/>
              <a:t>服务器</a:t>
            </a:r>
            <a:r>
              <a:rPr lang="en-US" altLang="zh-CN" sz="2000" dirty="0" smtClean="0"/>
              <a:t>(Browser/Server)</a:t>
            </a:r>
            <a:r>
              <a:rPr lang="zh-CN" altLang="en-US" sz="2000" dirty="0" smtClean="0"/>
              <a:t>方式，一种特殊的</a:t>
            </a:r>
            <a:r>
              <a:rPr lang="en-US" altLang="zh-CN" sz="2000" dirty="0" smtClean="0"/>
              <a:t>C/S</a:t>
            </a:r>
            <a:r>
              <a:rPr lang="zh-CN" altLang="en-US" sz="2000" dirty="0" smtClean="0"/>
              <a:t>方式</a:t>
            </a:r>
            <a:endParaRPr lang="en-US" altLang="zh-CN" sz="2000" dirty="0" smtClean="0"/>
          </a:p>
          <a:p>
            <a:pPr marL="342900" indent="-342900" eaLnBrk="1" hangingPunct="1">
              <a:buFont typeface="Wingdings" panose="05000000000000000000" pitchFamily="2" charset="2"/>
              <a:buChar char="l"/>
            </a:pPr>
            <a:r>
              <a:rPr lang="zh-CN" altLang="en-US" sz="2000" dirty="0" smtClean="0"/>
              <a:t>利用动态和活动网页，通过通用的浏览器为用户提供人机交互的界面</a:t>
            </a:r>
            <a:endParaRPr lang="en-US" altLang="zh-CN" sz="2000" dirty="0" smtClean="0"/>
          </a:p>
          <a:p>
            <a:pPr marL="342900" indent="-342900" eaLnBrk="1" hangingPunct="1">
              <a:buFont typeface="Wingdings" panose="05000000000000000000" pitchFamily="2" charset="2"/>
              <a:buChar char="l"/>
            </a:pPr>
            <a:r>
              <a:rPr lang="zh-CN" altLang="en-US" sz="2000" dirty="0" smtClean="0"/>
              <a:t>优点</a:t>
            </a:r>
            <a:r>
              <a:rPr lang="zh-CN" altLang="en-US" sz="2000" dirty="0"/>
              <a:t>是用户不需要安装单独的</a:t>
            </a:r>
            <a:r>
              <a:rPr lang="zh-CN" altLang="en-US" sz="2000" dirty="0" smtClean="0"/>
              <a:t>应用程序，</a:t>
            </a:r>
            <a:r>
              <a:rPr lang="zh-CN" altLang="en-US" sz="2000" dirty="0"/>
              <a:t>简化了应用的开发、维护和</a:t>
            </a:r>
            <a:r>
              <a:rPr lang="zh-CN" altLang="en-US" sz="2000" dirty="0" smtClean="0"/>
              <a:t>使用</a:t>
            </a:r>
            <a:endParaRPr lang="en-US" altLang="zh-CN" sz="2000" dirty="0" smtClean="0"/>
          </a:p>
          <a:p>
            <a:pPr marL="342900" indent="-342900" eaLnBrk="1" hangingPunct="1">
              <a:buFont typeface="Wingdings" panose="05000000000000000000" pitchFamily="2" charset="2"/>
              <a:buChar char="l"/>
            </a:pPr>
            <a:r>
              <a:rPr lang="zh-CN" altLang="en-US" sz="2000" dirty="0" smtClean="0"/>
              <a:t>越来越</a:t>
            </a:r>
            <a:r>
              <a:rPr lang="zh-CN" altLang="en-US" sz="2000" dirty="0"/>
              <a:t>多的网络应用</a:t>
            </a:r>
            <a:r>
              <a:rPr lang="zh-CN" altLang="en-US" sz="2000" dirty="0" smtClean="0"/>
              <a:t>采用</a:t>
            </a:r>
            <a:r>
              <a:rPr lang="en-US" altLang="zh-CN" sz="2000" dirty="0" smtClean="0"/>
              <a:t>B/S</a:t>
            </a:r>
            <a:r>
              <a:rPr lang="zh-CN" altLang="en-US" sz="2000" dirty="0" smtClean="0"/>
              <a:t>结构，例如购物</a:t>
            </a:r>
            <a:r>
              <a:rPr lang="zh-CN" altLang="en-US" sz="2000" dirty="0"/>
              <a:t>网站</a:t>
            </a:r>
            <a:r>
              <a:rPr lang="zh-CN" altLang="en-US" sz="2000" dirty="0" smtClean="0"/>
              <a:t>、电子邮件、搜索引擎、博</a:t>
            </a:r>
            <a:r>
              <a:rPr lang="zh-CN" altLang="en-US" sz="2000" dirty="0"/>
              <a:t>客等等</a:t>
            </a:r>
            <a:r>
              <a:rPr lang="zh-CN" altLang="en-US" sz="2000" dirty="0" smtClean="0"/>
              <a:t>。</a:t>
            </a:r>
            <a:endParaRPr lang="en-US" altLang="zh-CN" sz="2000" dirty="0" smtClean="0"/>
          </a:p>
        </p:txBody>
      </p:sp>
      <p:sp>
        <p:nvSpPr>
          <p:cNvPr id="6"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781" y="2599342"/>
            <a:ext cx="5076825" cy="2257425"/>
          </a:xfrm>
          <a:prstGeom prst="rect">
            <a:avLst/>
          </a:prstGeom>
          <a:ln>
            <a:solidFill>
              <a:schemeClr val="accent1"/>
            </a:solidFill>
          </a:ln>
        </p:spPr>
      </p:pic>
      <p:sp>
        <p:nvSpPr>
          <p:cNvPr id="24" name="矩形 23"/>
          <p:cNvSpPr/>
          <p:nvPr/>
        </p:nvSpPr>
        <p:spPr>
          <a:xfrm>
            <a:off x="1588" y="1548600"/>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3"/>
          <p:cNvSpPr/>
          <p:nvPr/>
        </p:nvSpPr>
        <p:spPr>
          <a:xfrm>
            <a:off x="-41951" y="5862313"/>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26" name="组合 25"/>
          <p:cNvGrpSpPr/>
          <p:nvPr/>
        </p:nvGrpSpPr>
        <p:grpSpPr>
          <a:xfrm>
            <a:off x="9424993" y="5272343"/>
            <a:ext cx="1877787" cy="1129564"/>
            <a:chOff x="9675584" y="5175723"/>
            <a:chExt cx="1877787" cy="1129564"/>
          </a:xfrm>
        </p:grpSpPr>
        <p:sp>
          <p:nvSpPr>
            <p:cNvPr id="27" name="矩形 26"/>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728113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en-US" altLang="zh-CN" dirty="0"/>
              <a:t>6.3.5  </a:t>
            </a:r>
            <a:r>
              <a:rPr lang="zh-CN" altLang="en-US" dirty="0"/>
              <a:t>移动</a:t>
            </a:r>
            <a:r>
              <a:rPr lang="en-US" altLang="zh-CN" dirty="0"/>
              <a:t>Web</a:t>
            </a:r>
            <a:endParaRPr lang="zh-CN" altLang="en-US" dirty="0" smtClean="0"/>
          </a:p>
        </p:txBody>
      </p:sp>
      <p:sp>
        <p:nvSpPr>
          <p:cNvPr id="57349" name="Rectangle 3"/>
          <p:cNvSpPr>
            <a:spLocks noGrp="1" noChangeArrowheads="1"/>
          </p:cNvSpPr>
          <p:nvPr>
            <p:ph idx="1"/>
          </p:nvPr>
        </p:nvSpPr>
        <p:spPr/>
        <p:txBody>
          <a:bodyPr>
            <a:normAutofit/>
          </a:bodyPr>
          <a:lstStyle/>
          <a:p>
            <a:pPr eaLnBrk="1" hangingPunct="1"/>
            <a:r>
              <a:rPr lang="zh-CN" altLang="en-US" sz="2000" dirty="0"/>
              <a:t>早期采用新的协议栈：无线应用协议</a:t>
            </a:r>
            <a:r>
              <a:rPr lang="en-US" altLang="zh-CN" sz="2000" dirty="0"/>
              <a:t>WAP (Wireless Application Protocol)</a:t>
            </a:r>
            <a:r>
              <a:rPr lang="zh-CN" altLang="en-US" sz="2000" dirty="0"/>
              <a:t>，但随着网络带宽和设备计算能力的提高，目前更多的方法是</a:t>
            </a:r>
            <a:r>
              <a:rPr lang="zh-CN" altLang="en-US" sz="2000" dirty="0" smtClean="0"/>
              <a:t>：</a:t>
            </a:r>
            <a:endParaRPr lang="en-US" altLang="zh-CN" sz="2000" dirty="0" smtClean="0"/>
          </a:p>
        </p:txBody>
      </p:sp>
      <p:sp>
        <p:nvSpPr>
          <p:cNvPr id="6"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5" name="Rectangle 3"/>
          <p:cNvSpPr txBox="1">
            <a:spLocks noChangeArrowheads="1"/>
          </p:cNvSpPr>
          <p:nvPr/>
        </p:nvSpPr>
        <p:spPr>
          <a:xfrm>
            <a:off x="584208" y="2608396"/>
            <a:ext cx="10978515" cy="3162703"/>
          </a:xfrm>
          <a:prstGeom prst="rect">
            <a:avLst/>
          </a:prstGeom>
          <a:ln/>
        </p:spPr>
        <p:style>
          <a:lnRef idx="1">
            <a:schemeClr val="accent5"/>
          </a:lnRef>
          <a:fillRef idx="2">
            <a:schemeClr val="accent5"/>
          </a:fillRef>
          <a:effectRef idx="1">
            <a:schemeClr val="accent5"/>
          </a:effectRef>
          <a:fontRef idx="minor">
            <a:schemeClr val="dk1"/>
          </a:fontRef>
        </p:style>
        <p:txBody>
          <a:bodyPr vert="horz" lIns="121917" tIns="60958" rIns="121917" bIns="60958" rtlCol="0">
            <a:noAutofit/>
          </a:bodyPr>
          <a:lstStyle>
            <a:lvl1pPr marL="0" indent="0" algn="l" defTabSz="914255" rtl="0" eaLnBrk="1" latinLnBrk="0" hangingPunct="1">
              <a:lnSpc>
                <a:spcPct val="150000"/>
              </a:lnSpc>
              <a:spcBef>
                <a:spcPct val="20000"/>
              </a:spcBef>
              <a:buSzPct val="80000"/>
              <a:buFont typeface="Wingdings" pitchFamily="2" charset="2"/>
              <a:buNone/>
              <a:defRPr sz="1499" kern="1200">
                <a:solidFill>
                  <a:schemeClr val="tx1">
                    <a:lumMod val="75000"/>
                    <a:lumOff val="25000"/>
                  </a:schemeClr>
                </a:solidFill>
                <a:latin typeface="+mn-lt"/>
                <a:ea typeface="+mn-ea"/>
                <a:cs typeface="+mn-cs"/>
              </a:defRPr>
            </a:lvl1pPr>
            <a:lvl2pPr marL="457128" indent="0" algn="l" defTabSz="914255" rtl="0" eaLnBrk="1" latinLnBrk="0" hangingPunct="1">
              <a:lnSpc>
                <a:spcPct val="150000"/>
              </a:lnSpc>
              <a:spcBef>
                <a:spcPct val="20000"/>
              </a:spcBef>
              <a:buFont typeface="Arial" pitchFamily="34" charset="0"/>
              <a:buNone/>
              <a:defRPr sz="1499" kern="1200">
                <a:solidFill>
                  <a:schemeClr val="tx1">
                    <a:lumMod val="75000"/>
                    <a:lumOff val="25000"/>
                  </a:schemeClr>
                </a:solidFill>
                <a:latin typeface="+mn-lt"/>
                <a:ea typeface="+mn-ea"/>
                <a:cs typeface="+mn-cs"/>
              </a:defRPr>
            </a:lvl2pPr>
            <a:lvl3pPr marL="914255" indent="0" algn="l" defTabSz="914255" rtl="0" eaLnBrk="1" latinLnBrk="0" hangingPunct="1">
              <a:lnSpc>
                <a:spcPct val="150000"/>
              </a:lnSpc>
              <a:spcBef>
                <a:spcPct val="20000"/>
              </a:spcBef>
              <a:buFont typeface="Arial" pitchFamily="34" charset="0"/>
              <a:buNone/>
              <a:defRPr sz="1499" kern="1200">
                <a:solidFill>
                  <a:schemeClr val="dk1"/>
                </a:solidFill>
                <a:latin typeface="+mn-lt"/>
                <a:ea typeface="+mn-ea"/>
                <a:cs typeface="+mn-cs"/>
              </a:defRPr>
            </a:lvl3pPr>
            <a:lvl4pPr marL="1371382" indent="0" algn="l" defTabSz="914255" rtl="0" eaLnBrk="1" latinLnBrk="0" hangingPunct="1">
              <a:lnSpc>
                <a:spcPct val="150000"/>
              </a:lnSpc>
              <a:spcBef>
                <a:spcPct val="20000"/>
              </a:spcBef>
              <a:buFont typeface="Arial" pitchFamily="34" charset="0"/>
              <a:buNone/>
              <a:defRPr sz="1499" kern="1200">
                <a:solidFill>
                  <a:schemeClr val="dk1"/>
                </a:solidFill>
                <a:latin typeface="+mn-lt"/>
                <a:ea typeface="+mn-ea"/>
                <a:cs typeface="+mn-cs"/>
              </a:defRPr>
            </a:lvl4pPr>
            <a:lvl5pPr marL="1828509" indent="0" algn="l" defTabSz="914255" rtl="0" eaLnBrk="1" latinLnBrk="0" hangingPunct="1">
              <a:lnSpc>
                <a:spcPct val="150000"/>
              </a:lnSpc>
              <a:spcBef>
                <a:spcPct val="20000"/>
              </a:spcBef>
              <a:buFont typeface="Arial" pitchFamily="34" charset="0"/>
              <a:buNone/>
              <a:defRPr sz="1499" kern="1200">
                <a:solidFill>
                  <a:schemeClr val="dk1"/>
                </a:solidFill>
                <a:latin typeface="+mn-lt"/>
                <a:ea typeface="+mn-ea"/>
                <a:cs typeface="+mn-cs"/>
              </a:defRPr>
            </a:lvl5pPr>
            <a:lvl6pPr marL="2514201" indent="-228564" algn="l" defTabSz="914255" rtl="0" eaLnBrk="1" latinLnBrk="0" hangingPunct="1">
              <a:spcBef>
                <a:spcPct val="20000"/>
              </a:spcBef>
              <a:buFont typeface="Arial" pitchFamily="34" charset="0"/>
              <a:buChar char="•"/>
              <a:defRPr sz="2024" kern="1200">
                <a:solidFill>
                  <a:schemeClr val="dk1"/>
                </a:solidFill>
                <a:latin typeface="+mn-lt"/>
                <a:ea typeface="+mn-ea"/>
                <a:cs typeface="+mn-cs"/>
              </a:defRPr>
            </a:lvl6pPr>
            <a:lvl7pPr marL="2971329" indent="-228564" algn="l" defTabSz="914255" rtl="0" eaLnBrk="1" latinLnBrk="0" hangingPunct="1">
              <a:spcBef>
                <a:spcPct val="20000"/>
              </a:spcBef>
              <a:buFont typeface="Arial" pitchFamily="34" charset="0"/>
              <a:buChar char="•"/>
              <a:defRPr sz="2024" kern="1200">
                <a:solidFill>
                  <a:schemeClr val="dk1"/>
                </a:solidFill>
                <a:latin typeface="+mn-lt"/>
                <a:ea typeface="+mn-ea"/>
                <a:cs typeface="+mn-cs"/>
              </a:defRPr>
            </a:lvl7pPr>
            <a:lvl8pPr marL="3428456" indent="-228564" algn="l" defTabSz="914255" rtl="0" eaLnBrk="1" latinLnBrk="0" hangingPunct="1">
              <a:spcBef>
                <a:spcPct val="20000"/>
              </a:spcBef>
              <a:buFont typeface="Arial" pitchFamily="34" charset="0"/>
              <a:buChar char="•"/>
              <a:defRPr sz="2024" kern="1200">
                <a:solidFill>
                  <a:schemeClr val="dk1"/>
                </a:solidFill>
                <a:latin typeface="+mn-lt"/>
                <a:ea typeface="+mn-ea"/>
                <a:cs typeface="+mn-cs"/>
              </a:defRPr>
            </a:lvl8pPr>
            <a:lvl9pPr marL="3885583" indent="-228564" algn="l" defTabSz="914255" rtl="0" eaLnBrk="1" latinLnBrk="0" hangingPunct="1">
              <a:spcBef>
                <a:spcPct val="20000"/>
              </a:spcBef>
              <a:buFont typeface="Arial" pitchFamily="34" charset="0"/>
              <a:buChar char="•"/>
              <a:defRPr sz="2024" kern="1200">
                <a:solidFill>
                  <a:schemeClr val="dk1"/>
                </a:solidFill>
                <a:latin typeface="+mn-lt"/>
                <a:ea typeface="+mn-ea"/>
                <a:cs typeface="+mn-cs"/>
              </a:defRPr>
            </a:lvl9pPr>
          </a:lstStyle>
          <a:p>
            <a:pPr fontAlgn="auto">
              <a:spcAft>
                <a:spcPts val="0"/>
              </a:spcAft>
            </a:pPr>
            <a:r>
              <a:rPr lang="en-US" altLang="zh-CN" sz="2000" dirty="0" smtClean="0"/>
              <a:t>1. </a:t>
            </a:r>
            <a:r>
              <a:rPr lang="zh-CN" altLang="en-US" sz="2000" dirty="0" smtClean="0">
                <a:solidFill>
                  <a:srgbClr val="FF0000"/>
                </a:solidFill>
              </a:rPr>
              <a:t>移动版本网页</a:t>
            </a:r>
            <a:r>
              <a:rPr lang="zh-CN" altLang="en-US" sz="2000" dirty="0" smtClean="0"/>
              <a:t>。现在越来越多的</a:t>
            </a:r>
            <a:r>
              <a:rPr lang="en-US" altLang="zh-CN" sz="2000" dirty="0" smtClean="0"/>
              <a:t>Web</a:t>
            </a:r>
            <a:r>
              <a:rPr lang="zh-CN" altLang="en-US" sz="2000" dirty="0" smtClean="0"/>
              <a:t>网站针对移动电话用户开发和设计移动友好</a:t>
            </a:r>
            <a:r>
              <a:rPr lang="en-US" altLang="zh-CN" sz="2000" dirty="0" smtClean="0"/>
              <a:t>(mobile-friendly)</a:t>
            </a:r>
            <a:r>
              <a:rPr lang="zh-CN" altLang="en-US" sz="2000" dirty="0" smtClean="0"/>
              <a:t>的</a:t>
            </a:r>
            <a:r>
              <a:rPr lang="en-US" altLang="zh-CN" sz="2000" dirty="0" smtClean="0"/>
              <a:t>Web</a:t>
            </a:r>
            <a:r>
              <a:rPr lang="zh-CN" altLang="en-US" sz="2000" dirty="0" smtClean="0"/>
              <a:t>页面内容。</a:t>
            </a:r>
            <a:endParaRPr lang="en-US" altLang="zh-CN" sz="2000" dirty="0" smtClean="0"/>
          </a:p>
          <a:p>
            <a:pPr fontAlgn="auto">
              <a:spcAft>
                <a:spcPts val="0"/>
              </a:spcAft>
            </a:pPr>
            <a:r>
              <a:rPr lang="en-US" altLang="zh-CN" sz="2000" dirty="0" smtClean="0"/>
              <a:t>2. </a:t>
            </a:r>
            <a:r>
              <a:rPr lang="zh-CN" altLang="en-US" sz="2000" dirty="0" smtClean="0">
                <a:solidFill>
                  <a:srgbClr val="FF0000"/>
                </a:solidFill>
              </a:rPr>
              <a:t>内容转换技术</a:t>
            </a:r>
            <a:r>
              <a:rPr lang="zh-CN" altLang="en-US" sz="2000" dirty="0" smtClean="0"/>
              <a:t>。利用设置在移动电话和</a:t>
            </a:r>
            <a:r>
              <a:rPr lang="en-US" altLang="zh-CN" sz="2000" dirty="0" smtClean="0"/>
              <a:t>Web</a:t>
            </a:r>
            <a:r>
              <a:rPr lang="zh-CN" altLang="en-US" sz="2000" dirty="0" smtClean="0"/>
              <a:t>服务器之间的转码服务器，将页面内容转换成移动友好的内容再发送给用户。</a:t>
            </a:r>
            <a:endParaRPr lang="en-US" altLang="zh-CN" sz="2000" dirty="0" smtClean="0"/>
          </a:p>
          <a:p>
            <a:pPr fontAlgn="auto">
              <a:spcAft>
                <a:spcPts val="0"/>
              </a:spcAft>
            </a:pPr>
            <a:r>
              <a:rPr lang="en-US" altLang="zh-CN" sz="2000" dirty="0" smtClean="0"/>
              <a:t>3. </a:t>
            </a:r>
            <a:r>
              <a:rPr lang="zh-CN" altLang="en-US" sz="2000" dirty="0" smtClean="0">
                <a:solidFill>
                  <a:srgbClr val="FF0000"/>
                </a:solidFill>
              </a:rPr>
              <a:t>移动浏览器</a:t>
            </a:r>
            <a:r>
              <a:rPr lang="zh-CN" altLang="en-US" sz="2000" dirty="0" smtClean="0"/>
              <a:t>。为手持设备的小型屏幕显示网页做了各种优化，通常与转码器技术配合使用，以减少产生的流量。例如全球著名的</a:t>
            </a:r>
            <a:r>
              <a:rPr lang="en-US" altLang="zh-CN" sz="2000" dirty="0" smtClean="0"/>
              <a:t>Opera</a:t>
            </a:r>
            <a:r>
              <a:rPr lang="zh-CN" altLang="en-US" sz="2000" dirty="0" smtClean="0"/>
              <a:t>，国内的</a:t>
            </a:r>
            <a:r>
              <a:rPr lang="en-US" altLang="zh-CN" sz="2000" dirty="0" smtClean="0"/>
              <a:t>UC</a:t>
            </a:r>
            <a:r>
              <a:rPr lang="zh-CN" altLang="en-US" sz="2000" dirty="0" smtClean="0"/>
              <a:t>浏览器。</a:t>
            </a:r>
            <a:endParaRPr lang="en-US" altLang="zh-CN" sz="2000" dirty="0" smtClean="0"/>
          </a:p>
        </p:txBody>
      </p:sp>
    </p:spTree>
    <p:extLst>
      <p:ext uri="{BB962C8B-B14F-4D97-AF65-F5344CB8AC3E}">
        <p14:creationId xmlns:p14="http://schemas.microsoft.com/office/powerpoint/2010/main" val="158340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en-US" altLang="zh-CN" dirty="0"/>
              <a:t>6.3.6  </a:t>
            </a:r>
            <a:r>
              <a:rPr lang="zh-CN" altLang="en-US" dirty="0"/>
              <a:t>万维网搜索引擎</a:t>
            </a:r>
          </a:p>
        </p:txBody>
      </p:sp>
      <p:sp>
        <p:nvSpPr>
          <p:cNvPr id="709635" name="Rectangle 3"/>
          <p:cNvSpPr>
            <a:spLocks noGrp="1" noChangeArrowheads="1"/>
          </p:cNvSpPr>
          <p:nvPr>
            <p:ph idx="1"/>
          </p:nvPr>
        </p:nvSpPr>
        <p:spPr>
          <a:xfrm>
            <a:off x="609920" y="1143530"/>
            <a:ext cx="5705280" cy="5028036"/>
          </a:xfrm>
        </p:spPr>
        <p:txBody>
          <a:bodyPr>
            <a:normAutofit/>
          </a:bodyPr>
          <a:lstStyle/>
          <a:p>
            <a:pPr marL="342900" indent="-342900">
              <a:buFont typeface="Wingdings" panose="05000000000000000000" pitchFamily="2" charset="2"/>
              <a:buChar char="l"/>
            </a:pPr>
            <a:r>
              <a:rPr lang="zh-CN" altLang="en-US" sz="2000" dirty="0"/>
              <a:t>搜索引擎实际上就是一个基于</a:t>
            </a:r>
            <a:r>
              <a:rPr lang="en-US" altLang="zh-CN" sz="2000" dirty="0"/>
              <a:t>B/S</a:t>
            </a:r>
            <a:r>
              <a:rPr lang="zh-CN" altLang="en-US" sz="2000" dirty="0"/>
              <a:t>结构的网络应用软件系统</a:t>
            </a:r>
            <a:endParaRPr lang="en-US" altLang="zh-CN" sz="2000" dirty="0"/>
          </a:p>
          <a:p>
            <a:pPr marL="342900" indent="-342900">
              <a:buFont typeface="Wingdings" panose="05000000000000000000" pitchFamily="2" charset="2"/>
              <a:buChar char="l"/>
            </a:pPr>
            <a:r>
              <a:rPr lang="zh-CN" altLang="en-US" sz="2000" dirty="0"/>
              <a:t>从网络用户角度来看，它根据用户提交的类自然语言查询词或者短语，返回一系列很可能与该查询相关的网页信息，供用户进一步判断和选取。</a:t>
            </a:r>
            <a:endParaRPr lang="en-US" altLang="zh-CN" sz="2000" dirty="0"/>
          </a:p>
          <a:p>
            <a:pPr marL="342900" indent="-342900">
              <a:buFont typeface="Wingdings" panose="05000000000000000000" pitchFamily="2" charset="2"/>
              <a:buChar char="l"/>
            </a:pPr>
            <a:r>
              <a:rPr lang="zh-CN" altLang="en-US" sz="2000" dirty="0"/>
              <a:t>搜索引擎要尽量提高</a:t>
            </a:r>
            <a:r>
              <a:rPr lang="zh-CN" altLang="en-US" sz="2000" dirty="0">
                <a:solidFill>
                  <a:srgbClr val="FF0000"/>
                </a:solidFill>
              </a:rPr>
              <a:t>响应时间</a:t>
            </a:r>
            <a:r>
              <a:rPr lang="zh-CN" altLang="en-US" sz="2000" dirty="0"/>
              <a:t>、</a:t>
            </a:r>
            <a:r>
              <a:rPr lang="zh-CN" altLang="en-US" sz="2000" dirty="0">
                <a:solidFill>
                  <a:srgbClr val="FF0000"/>
                </a:solidFill>
              </a:rPr>
              <a:t>查全率</a:t>
            </a:r>
            <a:r>
              <a:rPr lang="zh-CN" altLang="en-US" sz="2000" dirty="0"/>
              <a:t>、</a:t>
            </a:r>
            <a:r>
              <a:rPr lang="zh-CN" altLang="en-US" sz="2000" dirty="0">
                <a:solidFill>
                  <a:srgbClr val="FF0000"/>
                </a:solidFill>
              </a:rPr>
              <a:t>查准率</a:t>
            </a:r>
            <a:r>
              <a:rPr lang="zh-CN" altLang="en-US" sz="2000" dirty="0"/>
              <a:t>和</a:t>
            </a:r>
            <a:r>
              <a:rPr lang="zh-CN" altLang="en-US" sz="2000" dirty="0">
                <a:solidFill>
                  <a:srgbClr val="FF0000"/>
                </a:solidFill>
              </a:rPr>
              <a:t>用户满意度</a:t>
            </a:r>
            <a:r>
              <a:rPr lang="zh-CN" altLang="en-US" sz="2000" dirty="0"/>
              <a:t>四个指标，即用尽可能少的时间返回尽可能相关的网页信息列表，并将最可能满足用户需求的信息排在最前面。</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7395319" y="1700808"/>
            <a:ext cx="3499144" cy="3507281"/>
            <a:chOff x="847431" y="1988070"/>
            <a:chExt cx="3904228" cy="3913307"/>
          </a:xfrm>
        </p:grpSpPr>
        <p:sp>
          <p:nvSpPr>
            <p:cNvPr id="7" name="Freeform 10"/>
            <p:cNvSpPr>
              <a:spLocks/>
            </p:cNvSpPr>
            <p:nvPr/>
          </p:nvSpPr>
          <p:spPr bwMode="auto">
            <a:xfrm>
              <a:off x="2793873" y="1991315"/>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1ACBE"/>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rot="3203510">
              <a:off x="1421109" y="2573664"/>
              <a:ext cx="2750401" cy="2751833"/>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sz="2800" kern="0" dirty="0">
                  <a:solidFill>
                    <a:srgbClr val="F9F9F9"/>
                  </a:solidFill>
                  <a:latin typeface="微软雅黑" pitchFamily="34" charset="-122"/>
                  <a:ea typeface="微软雅黑" pitchFamily="34" charset="-122"/>
                </a:rPr>
                <a:t>查全率</a:t>
              </a:r>
            </a:p>
          </p:txBody>
        </p:sp>
        <p:sp>
          <p:nvSpPr>
            <p:cNvPr id="9" name="Freeform 7"/>
            <p:cNvSpPr>
              <a:spLocks/>
            </p:cNvSpPr>
            <p:nvPr/>
          </p:nvSpPr>
          <p:spPr bwMode="auto">
            <a:xfrm>
              <a:off x="855522" y="1988070"/>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p:cNvSpPr/>
            <p:nvPr/>
          </p:nvSpPr>
          <p:spPr>
            <a:xfrm rot="19403510">
              <a:off x="1390038" y="2571275"/>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sz="2800" kern="0" dirty="0">
                  <a:solidFill>
                    <a:schemeClr val="bg1"/>
                  </a:solidFill>
                  <a:latin typeface="微软雅黑" pitchFamily="34" charset="-122"/>
                  <a:ea typeface="微软雅黑" pitchFamily="34" charset="-122"/>
                </a:rPr>
                <a:t>响应时间</a:t>
              </a:r>
            </a:p>
          </p:txBody>
        </p:sp>
        <p:sp>
          <p:nvSpPr>
            <p:cNvPr id="11" name="Freeform 8"/>
            <p:cNvSpPr>
              <a:spLocks/>
            </p:cNvSpPr>
            <p:nvPr/>
          </p:nvSpPr>
          <p:spPr bwMode="auto">
            <a:xfrm>
              <a:off x="847431" y="3753594"/>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11"/>
            <p:cNvSpPr/>
            <p:nvPr/>
          </p:nvSpPr>
          <p:spPr>
            <a:xfrm rot="14003510">
              <a:off x="1421103" y="2573669"/>
              <a:ext cx="2750400" cy="2751834"/>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sz="2400" kern="0" dirty="0">
                  <a:solidFill>
                    <a:schemeClr val="bg1"/>
                  </a:solidFill>
                  <a:latin typeface="微软雅黑" pitchFamily="34" charset="-122"/>
                  <a:ea typeface="微软雅黑" pitchFamily="34" charset="-122"/>
                </a:rPr>
                <a:t>用户满意度</a:t>
              </a:r>
            </a:p>
          </p:txBody>
        </p:sp>
        <p:sp>
          <p:nvSpPr>
            <p:cNvPr id="13" name="Freeform 12"/>
            <p:cNvSpPr>
              <a:spLocks/>
            </p:cNvSpPr>
            <p:nvPr/>
          </p:nvSpPr>
          <p:spPr bwMode="auto">
            <a:xfrm>
              <a:off x="2602632" y="3944726"/>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rot="8603510">
              <a:off x="1420387" y="2574387"/>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sz="2800" kern="0" dirty="0">
                  <a:solidFill>
                    <a:schemeClr val="bg1"/>
                  </a:solidFill>
                  <a:latin typeface="微软雅黑" pitchFamily="34" charset="-122"/>
                  <a:ea typeface="微软雅黑" pitchFamily="34" charset="-122"/>
                </a:rPr>
                <a:t>查准率</a:t>
              </a:r>
            </a:p>
          </p:txBody>
        </p:sp>
        <p:sp>
          <p:nvSpPr>
            <p:cNvPr id="15" name="椭圆 14"/>
            <p:cNvSpPr/>
            <p:nvPr/>
          </p:nvSpPr>
          <p:spPr>
            <a:xfrm>
              <a:off x="2048098" y="3173435"/>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362420" y="3556788"/>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18" name="矩形 17"/>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dirty="0"/>
              <a:t>（</a:t>
            </a:r>
            <a:r>
              <a:rPr lang="en-US" altLang="zh-CN" dirty="0"/>
              <a:t>1</a:t>
            </a:r>
            <a:r>
              <a:rPr lang="zh-CN" altLang="en-US" dirty="0"/>
              <a:t>）网页搜集</a:t>
            </a:r>
          </a:p>
        </p:txBody>
      </p:sp>
      <p:sp>
        <p:nvSpPr>
          <p:cNvPr id="709635" name="Rectangle 3"/>
          <p:cNvSpPr>
            <a:spLocks noGrp="1" noChangeArrowheads="1"/>
          </p:cNvSpPr>
          <p:nvPr>
            <p:ph idx="1"/>
          </p:nvPr>
        </p:nvSpPr>
        <p:spPr>
          <a:xfrm>
            <a:off x="609919" y="2770818"/>
            <a:ext cx="7073431" cy="3400748"/>
          </a:xfrm>
        </p:spPr>
        <p:txBody>
          <a:bodyPr>
            <a:normAutofit fontScale="92500" lnSpcReduction="20000"/>
          </a:bodyPr>
          <a:lstStyle/>
          <a:p>
            <a:pPr marL="342900" indent="-342900">
              <a:buFont typeface="Wingdings" pitchFamily="2" charset="2"/>
              <a:buChar char="l"/>
            </a:pPr>
            <a:r>
              <a:rPr lang="zh-CN" altLang="en-US" sz="2400" dirty="0" smtClean="0"/>
              <a:t>大规模</a:t>
            </a:r>
            <a:r>
              <a:rPr lang="zh-CN" altLang="en-US" sz="2400" dirty="0"/>
              <a:t>搜索引擎都是事先通过网页搜集软件在万维网上自动搜集大量网页并下载存储在本地存储系统中供以后进行查询。</a:t>
            </a:r>
          </a:p>
          <a:p>
            <a:pPr marL="342900" indent="-342900">
              <a:buFont typeface="Wingdings" pitchFamily="2" charset="2"/>
              <a:buChar char="l"/>
            </a:pPr>
            <a:r>
              <a:rPr lang="zh-CN" altLang="en-US" sz="2400" dirty="0"/>
              <a:t>通过网页之间的超链关系，网页搜集软件按照先深或先广遍历算法在万维网上从一个网页查找到另一个网页，就好像蜘蛛在蜘蛛网上爬行一样，因此网页收集软件往往被称为“蜘蛛”或“</a:t>
            </a:r>
            <a:r>
              <a:rPr lang="zh-CN" altLang="en-US" sz="2400" dirty="0">
                <a:solidFill>
                  <a:srgbClr val="FF0000"/>
                </a:solidFill>
              </a:rPr>
              <a:t>网络爬虫</a:t>
            </a:r>
            <a:r>
              <a:rPr lang="zh-CN" altLang="en-US" sz="2400" dirty="0"/>
              <a:t>”。</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45190"/>
          <a:stretch/>
        </p:blipFill>
        <p:spPr>
          <a:xfrm>
            <a:off x="7683350" y="2956051"/>
            <a:ext cx="3794919" cy="3142857"/>
          </a:xfrm>
          <a:prstGeom prst="rect">
            <a:avLst/>
          </a:prstGeom>
        </p:spPr>
      </p:pic>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0" name="矩形 9"/>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810345" y="1174447"/>
            <a:ext cx="2836482" cy="1469277"/>
            <a:chOff x="810345" y="1174447"/>
            <a:chExt cx="2836482" cy="1469277"/>
          </a:xfrm>
        </p:grpSpPr>
        <p:sp>
          <p:nvSpPr>
            <p:cNvPr id="12" name="矩形 11"/>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669674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dirty="0"/>
              <a:t>（</a:t>
            </a:r>
            <a:r>
              <a:rPr lang="en-US" altLang="zh-CN" dirty="0"/>
              <a:t>2</a:t>
            </a:r>
            <a:r>
              <a:rPr lang="zh-CN" altLang="en-US" dirty="0"/>
              <a:t>）建立索引</a:t>
            </a:r>
          </a:p>
        </p:txBody>
      </p:sp>
      <p:sp>
        <p:nvSpPr>
          <p:cNvPr id="709635" name="Rectangle 3"/>
          <p:cNvSpPr>
            <a:spLocks noGrp="1" noChangeArrowheads="1"/>
          </p:cNvSpPr>
          <p:nvPr>
            <p:ph idx="1"/>
          </p:nvPr>
        </p:nvSpPr>
        <p:spPr>
          <a:xfrm>
            <a:off x="609920" y="2770818"/>
            <a:ext cx="10817847" cy="3400748"/>
          </a:xfrm>
        </p:spPr>
        <p:txBody>
          <a:bodyPr>
            <a:normAutofit lnSpcReduction="10000"/>
          </a:bodyPr>
          <a:lstStyle/>
          <a:p>
            <a:pPr marL="342900" indent="-342900">
              <a:buFont typeface="Wingdings" pitchFamily="2" charset="2"/>
              <a:buChar char="l"/>
            </a:pPr>
            <a:r>
              <a:rPr lang="zh-CN" altLang="en-US" sz="2400" dirty="0" smtClean="0"/>
              <a:t>针对</a:t>
            </a:r>
            <a:r>
              <a:rPr lang="zh-CN" altLang="en-US" sz="2400" dirty="0"/>
              <a:t>每个查询请求直接到这些海量网页中去全文检索太慢。</a:t>
            </a:r>
          </a:p>
          <a:p>
            <a:pPr marL="342900" indent="-342900">
              <a:buFont typeface="Wingdings" pitchFamily="2" charset="2"/>
              <a:buChar char="l"/>
            </a:pPr>
            <a:r>
              <a:rPr lang="zh-CN" altLang="en-US" sz="2400" dirty="0"/>
              <a:t>更好的方法是事先遍历每个</a:t>
            </a:r>
            <a:r>
              <a:rPr lang="zh-CN" altLang="en-US" sz="2400" dirty="0" smtClean="0"/>
              <a:t>网页并</a:t>
            </a:r>
            <a:r>
              <a:rPr lang="zh-CN" altLang="en-US" sz="2400" dirty="0"/>
              <a:t>记录每个网页包含的各种词汇</a:t>
            </a:r>
            <a:r>
              <a:rPr lang="zh-CN" altLang="en-US" sz="2400" dirty="0" smtClean="0"/>
              <a:t>及其位置</a:t>
            </a:r>
            <a:r>
              <a:rPr lang="zh-CN" altLang="en-US" sz="2400" dirty="0"/>
              <a:t>，然后根据词汇反过来建立索引项记录包含该词汇的网页</a:t>
            </a:r>
            <a:r>
              <a:rPr lang="zh-CN" altLang="en-US" sz="2400" dirty="0" smtClean="0"/>
              <a:t>及位置。以后</a:t>
            </a:r>
            <a:r>
              <a:rPr lang="zh-CN" altLang="en-US" sz="2400" dirty="0"/>
              <a:t>根据关键词检索网页就非常迅速了。</a:t>
            </a:r>
          </a:p>
          <a:p>
            <a:pPr marL="342900" indent="-342900">
              <a:buFont typeface="Wingdings" pitchFamily="2" charset="2"/>
              <a:buChar char="l"/>
            </a:pPr>
            <a:r>
              <a:rPr lang="zh-CN" altLang="en-US" sz="2400" dirty="0" smtClean="0"/>
              <a:t>将</a:t>
            </a:r>
            <a:r>
              <a:rPr lang="zh-CN" altLang="en-US" sz="2400" dirty="0"/>
              <a:t>文档以关键词作为</a:t>
            </a:r>
            <a:r>
              <a:rPr lang="zh-CN" altLang="en-US" sz="2400" dirty="0" smtClean="0"/>
              <a:t>索引的</a:t>
            </a:r>
            <a:r>
              <a:rPr lang="zh-CN" altLang="en-US" sz="2400" dirty="0"/>
              <a:t>数据结构被称为</a:t>
            </a:r>
            <a:r>
              <a:rPr lang="zh-CN" altLang="en-US" sz="2400" dirty="0">
                <a:solidFill>
                  <a:srgbClr val="FF0000"/>
                </a:solidFill>
              </a:rPr>
              <a:t>倒排</a:t>
            </a:r>
            <a:r>
              <a:rPr lang="zh-CN" altLang="en-US" sz="2400" dirty="0" smtClean="0">
                <a:solidFill>
                  <a:srgbClr val="FF0000"/>
                </a:solidFill>
              </a:rPr>
              <a:t>表</a:t>
            </a:r>
            <a:r>
              <a:rPr lang="zh-CN" altLang="en-US" sz="2400" dirty="0" smtClean="0"/>
              <a:t>，</a:t>
            </a:r>
            <a:r>
              <a:rPr lang="zh-CN" altLang="en-US" sz="2400" dirty="0"/>
              <a:t>是进行快速全文检索的关键。</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9" name="矩形 8"/>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10345" y="1174447"/>
            <a:ext cx="2836482" cy="1469277"/>
            <a:chOff x="810345" y="1174447"/>
            <a:chExt cx="2836482" cy="1469277"/>
          </a:xfrm>
        </p:grpSpPr>
        <p:sp>
          <p:nvSpPr>
            <p:cNvPr id="11" name="矩形 10"/>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412226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dirty="0"/>
              <a:t>（</a:t>
            </a:r>
            <a:r>
              <a:rPr lang="en-US" altLang="zh-CN" dirty="0"/>
              <a:t>3</a:t>
            </a:r>
            <a:r>
              <a:rPr lang="zh-CN" altLang="en-US" dirty="0"/>
              <a:t>）检索排序</a:t>
            </a:r>
          </a:p>
        </p:txBody>
      </p:sp>
      <p:sp>
        <p:nvSpPr>
          <p:cNvPr id="709635" name="Rectangle 3"/>
          <p:cNvSpPr>
            <a:spLocks noGrp="1" noChangeArrowheads="1"/>
          </p:cNvSpPr>
          <p:nvPr>
            <p:ph idx="1"/>
          </p:nvPr>
        </p:nvSpPr>
        <p:spPr>
          <a:xfrm>
            <a:off x="609919" y="2816522"/>
            <a:ext cx="10888575" cy="3355044"/>
          </a:xfrm>
        </p:spPr>
        <p:txBody>
          <a:bodyPr>
            <a:normAutofit/>
          </a:bodyPr>
          <a:lstStyle/>
          <a:p>
            <a:pPr marL="342900" indent="-342900">
              <a:buFont typeface="Wingdings" pitchFamily="2" charset="2"/>
              <a:buChar char="l"/>
            </a:pPr>
            <a:r>
              <a:rPr lang="zh-CN" altLang="en-US" sz="2400" dirty="0" smtClean="0"/>
              <a:t>搜索引擎需要将</a:t>
            </a:r>
            <a:r>
              <a:rPr lang="zh-CN" altLang="en-US" sz="2400" dirty="0"/>
              <a:t>与用户查询条件</a:t>
            </a:r>
            <a:r>
              <a:rPr lang="zh-CN" altLang="en-US" sz="2400" dirty="0" smtClean="0"/>
              <a:t>相关性</a:t>
            </a:r>
            <a:r>
              <a:rPr lang="zh-CN" altLang="en-US" sz="2400" dirty="0"/>
              <a:t>最高的网页条目放在最前面。</a:t>
            </a:r>
          </a:p>
          <a:p>
            <a:pPr marL="342900" indent="-342900">
              <a:buFont typeface="Wingdings" pitchFamily="2" charset="2"/>
              <a:buChar char="l"/>
            </a:pPr>
            <a:r>
              <a:rPr lang="zh-CN" altLang="en-US" sz="2400" dirty="0"/>
              <a:t>最简单的方法就是根据查询关键词在网页上出现的频率进行排序。</a:t>
            </a:r>
          </a:p>
          <a:p>
            <a:pPr marL="342900" indent="-342900">
              <a:buFont typeface="Wingdings" pitchFamily="2" charset="2"/>
              <a:buChar char="l"/>
            </a:pPr>
            <a:r>
              <a:rPr lang="en-US" altLang="zh-CN" sz="2400" dirty="0" smtClean="0"/>
              <a:t>Google</a:t>
            </a:r>
            <a:r>
              <a:rPr lang="zh-CN" altLang="en-US" sz="2400" dirty="0" smtClean="0"/>
              <a:t>综合</a:t>
            </a:r>
            <a:r>
              <a:rPr lang="zh-CN" altLang="en-US" sz="2400" dirty="0"/>
              <a:t>考虑了网页的</a:t>
            </a:r>
            <a:r>
              <a:rPr lang="zh-CN" altLang="en-US" sz="2400" dirty="0">
                <a:solidFill>
                  <a:srgbClr val="FF0000"/>
                </a:solidFill>
              </a:rPr>
              <a:t>重要性</a:t>
            </a:r>
            <a:r>
              <a:rPr lang="zh-CN" altLang="en-US" sz="2400" dirty="0"/>
              <a:t>和</a:t>
            </a:r>
            <a:r>
              <a:rPr lang="zh-CN" altLang="en-US" sz="2400" dirty="0" smtClean="0">
                <a:solidFill>
                  <a:srgbClr val="FF0000"/>
                </a:solidFill>
              </a:rPr>
              <a:t>相关性</a:t>
            </a:r>
            <a:r>
              <a:rPr lang="zh-CN" altLang="en-US" sz="2400" dirty="0" smtClean="0"/>
              <a:t>，认为</a:t>
            </a:r>
            <a:r>
              <a:rPr lang="zh-CN" altLang="en-US" sz="2400" dirty="0"/>
              <a:t>被链接得越多的网页越重要，被越重要的网页链接的网页也越重要，其</a:t>
            </a:r>
            <a:r>
              <a:rPr lang="en-US" altLang="zh-CN" sz="2400" dirty="0" err="1">
                <a:solidFill>
                  <a:srgbClr val="FF0000"/>
                </a:solidFill>
              </a:rPr>
              <a:t>PangeRank</a:t>
            </a:r>
            <a:r>
              <a:rPr lang="zh-CN" altLang="en-US" sz="2400" dirty="0">
                <a:solidFill>
                  <a:srgbClr val="FF0000"/>
                </a:solidFill>
              </a:rPr>
              <a:t>算法</a:t>
            </a:r>
            <a:r>
              <a:rPr lang="zh-CN" altLang="en-US" sz="2400" dirty="0"/>
              <a:t>可以快速地计算每个网页的重要性排名</a:t>
            </a:r>
            <a:r>
              <a:rPr lang="zh-CN" altLang="en-US" sz="2400" dirty="0" smtClean="0"/>
              <a:t>。</a:t>
            </a:r>
            <a:r>
              <a:rPr lang="en-US" altLang="zh-CN" sz="2400" dirty="0" smtClean="0"/>
              <a:t>Google</a:t>
            </a:r>
            <a:r>
              <a:rPr lang="zh-CN" altLang="en-US" sz="2400" dirty="0" smtClean="0"/>
              <a:t>因此成</a:t>
            </a:r>
            <a:r>
              <a:rPr lang="zh-CN" altLang="en-US" sz="2400" dirty="0"/>
              <a:t>为了最优秀的搜索引擎。</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9" name="矩形 8"/>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10345" y="1174447"/>
            <a:ext cx="2836482" cy="1469277"/>
            <a:chOff x="810345" y="1174447"/>
            <a:chExt cx="2836482" cy="1469277"/>
          </a:xfrm>
        </p:grpSpPr>
        <p:sp>
          <p:nvSpPr>
            <p:cNvPr id="11" name="矩形 10"/>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9607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631680"/>
            <a:ext cx="6629399" cy="5594641"/>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1412776"/>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1508286"/>
            <a:ext cx="1500411"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域名系统</a:t>
            </a:r>
            <a:r>
              <a:rPr lang="en-US" altLang="zh-CN" sz="1900" dirty="0">
                <a:solidFill>
                  <a:schemeClr val="bg1"/>
                </a:solidFill>
                <a:latin typeface="微软雅黑" pitchFamily="34" charset="-122"/>
                <a:ea typeface="微软雅黑" pitchFamily="34" charset="-122"/>
                <a:cs typeface="Microsoft YaHei UI" pitchFamily="18" charset="0"/>
              </a:rPr>
              <a:t>DNS</a:t>
            </a:r>
          </a:p>
        </p:txBody>
      </p:sp>
      <p:sp>
        <p:nvSpPr>
          <p:cNvPr id="18" name="TextBox 1"/>
          <p:cNvSpPr txBox="1"/>
          <p:nvPr/>
        </p:nvSpPr>
        <p:spPr>
          <a:xfrm>
            <a:off x="7035279" y="990330"/>
            <a:ext cx="121828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应用层概述</a:t>
            </a:r>
          </a:p>
        </p:txBody>
      </p:sp>
      <p:sp>
        <p:nvSpPr>
          <p:cNvPr id="47" name="TextBox 1"/>
          <p:cNvSpPr txBox="1"/>
          <p:nvPr/>
        </p:nvSpPr>
        <p:spPr>
          <a:xfrm>
            <a:off x="7035279" y="2026242"/>
            <a:ext cx="1476366"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万维网</a:t>
            </a:r>
            <a:r>
              <a:rPr lang="en-US" altLang="zh-CN" sz="1900" dirty="0">
                <a:solidFill>
                  <a:srgbClr val="656D8D"/>
                </a:solidFill>
                <a:latin typeface="微软雅黑" pitchFamily="34" charset="-122"/>
                <a:ea typeface="微软雅黑" pitchFamily="34" charset="-122"/>
                <a:cs typeface="Microsoft YaHei UI" pitchFamily="18" charset="0"/>
              </a:rPr>
              <a:t>WWW</a:t>
            </a:r>
          </a:p>
        </p:txBody>
      </p:sp>
      <p:sp>
        <p:nvSpPr>
          <p:cNvPr id="48" name="TextBox 1"/>
          <p:cNvSpPr txBox="1"/>
          <p:nvPr/>
        </p:nvSpPr>
        <p:spPr>
          <a:xfrm>
            <a:off x="7035279" y="2544198"/>
            <a:ext cx="974626"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电子邮件</a:t>
            </a:r>
          </a:p>
        </p:txBody>
      </p:sp>
      <p:sp>
        <p:nvSpPr>
          <p:cNvPr id="51" name="Freeform 3"/>
          <p:cNvSpPr/>
          <p:nvPr/>
        </p:nvSpPr>
        <p:spPr>
          <a:xfrm>
            <a:off x="6703732" y="719764"/>
            <a:ext cx="0" cy="54585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25628" y="105451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25628" y="3116694"/>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25628" y="416332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25628" y="468663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97150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149255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6.2</a:t>
            </a:r>
            <a:endParaRPr lang="en-US" altLang="zh-CN" sz="2000" dirty="0">
              <a:solidFill>
                <a:schemeClr val="bg1"/>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062154"/>
            <a:ext cx="188211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文件传输协议</a:t>
            </a:r>
            <a:r>
              <a:rPr lang="en-US" altLang="zh-CN" sz="1900" dirty="0" smtClean="0">
                <a:solidFill>
                  <a:srgbClr val="656D8D"/>
                </a:solidFill>
                <a:latin typeface="微软雅黑" pitchFamily="34" charset="-122"/>
                <a:ea typeface="微软雅黑" pitchFamily="34" charset="-122"/>
                <a:cs typeface="Microsoft YaHei UI" pitchFamily="18" charset="0"/>
              </a:rPr>
              <a:t>FTP</a:t>
            </a:r>
            <a:endParaRPr lang="en-US" altLang="zh-CN" sz="1900" dirty="0">
              <a:solidFill>
                <a:srgbClr val="656D8D"/>
              </a:solidFill>
              <a:latin typeface="微软雅黑" pitchFamily="34" charset="-122"/>
              <a:ea typeface="微软雅黑" pitchFamily="34" charset="-122"/>
              <a:cs typeface="Microsoft YaHei UI" pitchFamily="18" charset="0"/>
            </a:endParaRPr>
          </a:p>
        </p:txBody>
      </p:sp>
      <p:sp>
        <p:nvSpPr>
          <p:cNvPr id="39" name="TextBox 1"/>
          <p:cNvSpPr txBox="1"/>
          <p:nvPr/>
        </p:nvSpPr>
        <p:spPr>
          <a:xfrm>
            <a:off x="7035279" y="3599025"/>
            <a:ext cx="233442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远程终端协议</a:t>
            </a:r>
            <a:r>
              <a:rPr lang="en-US" altLang="zh-CN" sz="1900" dirty="0">
                <a:solidFill>
                  <a:srgbClr val="656D8D"/>
                </a:solidFill>
                <a:latin typeface="微软雅黑" pitchFamily="34" charset="-122"/>
                <a:ea typeface="微软雅黑" pitchFamily="34" charset="-122"/>
                <a:cs typeface="Microsoft YaHei UI" pitchFamily="18" charset="0"/>
              </a:rPr>
              <a:t>TELNET</a:t>
            </a:r>
            <a:endParaRPr lang="zh-CN" altLang="en-US" sz="1900" dirty="0">
              <a:solidFill>
                <a:srgbClr val="656D8D"/>
              </a:solidFill>
              <a:latin typeface="微软雅黑" pitchFamily="34" charset="-122"/>
              <a:ea typeface="微软雅黑" pitchFamily="34" charset="-122"/>
              <a:cs typeface="Microsoft YaHei UI" pitchFamily="18" charset="0"/>
            </a:endParaRPr>
          </a:p>
        </p:txBody>
      </p:sp>
      <p:sp>
        <p:nvSpPr>
          <p:cNvPr id="40" name="Freeform 3"/>
          <p:cNvSpPr/>
          <p:nvPr/>
        </p:nvSpPr>
        <p:spPr>
          <a:xfrm>
            <a:off x="6625628" y="52099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25628" y="573325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013609"/>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22576" y="253466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22576" y="305571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357677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116981"/>
            <a:ext cx="2636940"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动态主机配置协议</a:t>
            </a:r>
            <a:r>
              <a:rPr lang="en-US" altLang="zh-CN" sz="1900" dirty="0">
                <a:solidFill>
                  <a:srgbClr val="656D8D"/>
                </a:solidFill>
                <a:latin typeface="微软雅黑" pitchFamily="34" charset="-122"/>
                <a:ea typeface="微软雅黑" pitchFamily="34" charset="-122"/>
                <a:cs typeface="Microsoft YaHei UI" pitchFamily="18" charset="0"/>
              </a:rPr>
              <a:t>DHCP</a:t>
            </a:r>
          </a:p>
        </p:txBody>
      </p:sp>
      <p:sp>
        <p:nvSpPr>
          <p:cNvPr id="55" name="TextBox 1"/>
          <p:cNvSpPr txBox="1"/>
          <p:nvPr/>
        </p:nvSpPr>
        <p:spPr>
          <a:xfrm>
            <a:off x="7035279" y="4634937"/>
            <a:ext cx="1415452" cy="350438"/>
          </a:xfrm>
          <a:prstGeom prst="rect">
            <a:avLst/>
          </a:prstGeom>
          <a:noFill/>
        </p:spPr>
        <p:txBody>
          <a:bodyPr wrap="none" lIns="0" tIns="0" rIns="0" bIns="60981" rtlCol="0">
            <a:spAutoFit/>
          </a:bodyPr>
          <a:lstStyle/>
          <a:p>
            <a:pPr>
              <a:lnSpc>
                <a:spcPts val="2401"/>
              </a:lnSpc>
            </a:pPr>
            <a:r>
              <a:rPr lang="en-US" altLang="zh-CN" sz="1900" dirty="0">
                <a:solidFill>
                  <a:srgbClr val="656D8D"/>
                </a:solidFill>
                <a:latin typeface="微软雅黑" pitchFamily="34" charset="-122"/>
                <a:ea typeface="微软雅黑" pitchFamily="34" charset="-122"/>
                <a:cs typeface="Microsoft YaHei UI" pitchFamily="18" charset="0"/>
              </a:rPr>
              <a:t>P2P</a:t>
            </a:r>
            <a:r>
              <a:rPr lang="zh-CN" altLang="en-US" sz="1900" dirty="0">
                <a:solidFill>
                  <a:srgbClr val="656D8D"/>
                </a:solidFill>
                <a:latin typeface="微软雅黑" pitchFamily="34" charset="-122"/>
                <a:ea typeface="微软雅黑" pitchFamily="34" charset="-122"/>
                <a:cs typeface="Microsoft YaHei UI" pitchFamily="18" charset="0"/>
              </a:rPr>
              <a:t>文件共享</a:t>
            </a:r>
          </a:p>
        </p:txBody>
      </p:sp>
      <p:sp>
        <p:nvSpPr>
          <p:cNvPr id="56" name="TextBox 1"/>
          <p:cNvSpPr txBox="1"/>
          <p:nvPr/>
        </p:nvSpPr>
        <p:spPr>
          <a:xfrm>
            <a:off x="6022576" y="409782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461896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6.8</a:t>
            </a:r>
            <a:endParaRPr lang="en-US" altLang="zh-CN" sz="2000" dirty="0">
              <a:solidFill>
                <a:srgbClr val="4197DF"/>
              </a:solidFill>
              <a:latin typeface="+mj-lt"/>
              <a:cs typeface="Microsoft YaHei UI" pitchFamily="18" charset="0"/>
            </a:endParaRPr>
          </a:p>
        </p:txBody>
      </p:sp>
      <p:sp>
        <p:nvSpPr>
          <p:cNvPr id="60" name="Freeform 3"/>
          <p:cNvSpPr/>
          <p:nvPr/>
        </p:nvSpPr>
        <p:spPr>
          <a:xfrm>
            <a:off x="6625628" y="259338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25628" y="364000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6" name="TextBox 1"/>
          <p:cNvSpPr txBox="1"/>
          <p:nvPr/>
        </p:nvSpPr>
        <p:spPr>
          <a:xfrm>
            <a:off x="7035279" y="5152893"/>
            <a:ext cx="1705595"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多媒体网络应用</a:t>
            </a:r>
          </a:p>
        </p:txBody>
      </p:sp>
      <p:sp>
        <p:nvSpPr>
          <p:cNvPr id="67" name="TextBox 1"/>
          <p:cNvSpPr txBox="1"/>
          <p:nvPr/>
        </p:nvSpPr>
        <p:spPr>
          <a:xfrm>
            <a:off x="7035279" y="5670850"/>
            <a:ext cx="194925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网络应用编程接口</a:t>
            </a:r>
          </a:p>
        </p:txBody>
      </p:sp>
      <p:sp>
        <p:nvSpPr>
          <p:cNvPr id="77" name="Freeform 3"/>
          <p:cNvSpPr/>
          <p:nvPr/>
        </p:nvSpPr>
        <p:spPr>
          <a:xfrm>
            <a:off x="6625628" y="207006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8" name="Freeform 3"/>
          <p:cNvSpPr/>
          <p:nvPr/>
        </p:nvSpPr>
        <p:spPr>
          <a:xfrm>
            <a:off x="6625628" y="15467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9" name="TextBox 1"/>
          <p:cNvSpPr txBox="1"/>
          <p:nvPr/>
        </p:nvSpPr>
        <p:spPr>
          <a:xfrm>
            <a:off x="6022576" y="514010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6.9</a:t>
            </a:r>
            <a:endParaRPr lang="en-US" altLang="zh-CN" sz="2000" dirty="0">
              <a:solidFill>
                <a:srgbClr val="4197DF"/>
              </a:solidFill>
              <a:latin typeface="+mj-lt"/>
              <a:cs typeface="Microsoft YaHei UI" pitchFamily="18" charset="0"/>
            </a:endParaRPr>
          </a:p>
        </p:txBody>
      </p:sp>
      <p:sp>
        <p:nvSpPr>
          <p:cNvPr id="80" name="TextBox 1"/>
          <p:cNvSpPr txBox="1"/>
          <p:nvPr/>
        </p:nvSpPr>
        <p:spPr>
          <a:xfrm>
            <a:off x="6022576" y="5661248"/>
            <a:ext cx="498534"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6.10</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1798613942"/>
      </p:ext>
    </p:extLst>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en-US" altLang="zh-CN" dirty="0"/>
              <a:t>2.  </a:t>
            </a:r>
            <a:r>
              <a:rPr lang="zh-CN" altLang="en-US" dirty="0"/>
              <a:t>垂直搜索引擎和元搜索引擎</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Freeform 5"/>
          <p:cNvSpPr>
            <a:spLocks/>
          </p:cNvSpPr>
          <p:nvPr/>
        </p:nvSpPr>
        <p:spPr bwMode="auto">
          <a:xfrm>
            <a:off x="5076825" y="1554286"/>
            <a:ext cx="1027923" cy="1946929"/>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7" name="Freeform 6"/>
          <p:cNvSpPr>
            <a:spLocks/>
          </p:cNvSpPr>
          <p:nvPr/>
        </p:nvSpPr>
        <p:spPr bwMode="auto">
          <a:xfrm>
            <a:off x="6084094" y="1324853"/>
            <a:ext cx="1011238" cy="2184300"/>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8" name="Freeform 7"/>
          <p:cNvSpPr>
            <a:spLocks/>
          </p:cNvSpPr>
          <p:nvPr/>
        </p:nvSpPr>
        <p:spPr bwMode="auto">
          <a:xfrm>
            <a:off x="4279900" y="3501216"/>
            <a:ext cx="1816100" cy="116840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8"/>
          <p:cNvSpPr>
            <a:spLocks/>
          </p:cNvSpPr>
          <p:nvPr/>
        </p:nvSpPr>
        <p:spPr bwMode="auto">
          <a:xfrm>
            <a:off x="6088063" y="3493279"/>
            <a:ext cx="1824038" cy="1160463"/>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Rectangle 9"/>
          <p:cNvSpPr>
            <a:spLocks noChangeArrowheads="1"/>
          </p:cNvSpPr>
          <p:nvPr/>
        </p:nvSpPr>
        <p:spPr bwMode="auto">
          <a:xfrm>
            <a:off x="4279900" y="4653741"/>
            <a:ext cx="1808163" cy="1708150"/>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Rectangle 10"/>
          <p:cNvSpPr>
            <a:spLocks noChangeArrowheads="1"/>
          </p:cNvSpPr>
          <p:nvPr/>
        </p:nvSpPr>
        <p:spPr bwMode="auto">
          <a:xfrm>
            <a:off x="6096000" y="4653741"/>
            <a:ext cx="1808163" cy="1708150"/>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文本框 14"/>
          <p:cNvSpPr txBox="1"/>
          <p:nvPr/>
        </p:nvSpPr>
        <p:spPr>
          <a:xfrm>
            <a:off x="7514306" y="1108988"/>
            <a:ext cx="4034675" cy="3323987"/>
          </a:xfrm>
          <a:prstGeom prst="rect">
            <a:avLst/>
          </a:prstGeom>
          <a:noFill/>
        </p:spPr>
        <p:txBody>
          <a:bodyPr wrap="square" rtlCol="0">
            <a:spAutoFit/>
          </a:bodyPr>
          <a:lstStyle>
            <a:defPPr>
              <a:defRPr lang="zh-CN"/>
            </a:defPPr>
            <a:lvl1pPr algn="just">
              <a:lnSpc>
                <a:spcPct val="150000"/>
              </a:lnSpc>
              <a:defRPr sz="2000">
                <a:solidFill>
                  <a:srgbClr val="FF0000"/>
                </a:solidFill>
                <a:latin typeface="+mn-lt"/>
                <a:ea typeface="+mn-ea"/>
              </a:defRPr>
            </a:lvl1pPr>
          </a:lstStyle>
          <a:p>
            <a:r>
              <a:rPr lang="zh-CN" altLang="en-US" dirty="0"/>
              <a:t>元搜索引擎</a:t>
            </a:r>
            <a:r>
              <a:rPr lang="en-US" altLang="zh-CN" dirty="0">
                <a:solidFill>
                  <a:schemeClr val="tx1">
                    <a:lumMod val="65000"/>
                    <a:lumOff val="35000"/>
                  </a:schemeClr>
                </a:solidFill>
              </a:rPr>
              <a:t>(Meta Search Engine)</a:t>
            </a:r>
            <a:r>
              <a:rPr lang="zh-CN" altLang="en-US" dirty="0">
                <a:solidFill>
                  <a:schemeClr val="tx1">
                    <a:lumMod val="65000"/>
                    <a:lumOff val="35000"/>
                  </a:schemeClr>
                </a:solidFill>
              </a:rPr>
              <a:t>是搜索引擎之上的搜索引擎，它们自己并不在万维网上搜集网页，而是在接受用户查询请求时，同时在其他多个搜索引擎上进行搜索，并将检索的结果进行综合处理后，以统一的格式返回给用户。</a:t>
            </a:r>
          </a:p>
        </p:txBody>
      </p:sp>
      <p:sp>
        <p:nvSpPr>
          <p:cNvPr id="13" name="文本框 15"/>
          <p:cNvSpPr txBox="1"/>
          <p:nvPr/>
        </p:nvSpPr>
        <p:spPr>
          <a:xfrm>
            <a:off x="888773" y="1279072"/>
            <a:ext cx="3789589" cy="3323987"/>
          </a:xfrm>
          <a:prstGeom prst="rect">
            <a:avLst/>
          </a:prstGeom>
          <a:noFill/>
        </p:spPr>
        <p:txBody>
          <a:bodyPr wrap="square" rtlCol="0">
            <a:spAutoFit/>
          </a:bodyPr>
          <a:lstStyle/>
          <a:p>
            <a:pPr algn="just">
              <a:lnSpc>
                <a:spcPct val="150000"/>
              </a:lnSpc>
            </a:pPr>
            <a:r>
              <a:rPr lang="zh-CN" altLang="en-US" sz="2000" dirty="0">
                <a:solidFill>
                  <a:srgbClr val="FF0000"/>
                </a:solidFill>
                <a:latin typeface="+mn-lt"/>
                <a:ea typeface="+mn-ea"/>
              </a:rPr>
              <a:t>垂直搜索引擎</a:t>
            </a:r>
            <a:r>
              <a:rPr lang="en-US" altLang="zh-CN" sz="2000" dirty="0">
                <a:solidFill>
                  <a:schemeClr val="tx1">
                    <a:lumMod val="65000"/>
                    <a:lumOff val="35000"/>
                  </a:schemeClr>
                </a:solidFill>
                <a:latin typeface="+mn-lt"/>
                <a:ea typeface="+mn-ea"/>
              </a:rPr>
              <a:t>(Vertical Search Engine)</a:t>
            </a:r>
            <a:r>
              <a:rPr lang="zh-CN" altLang="en-US" sz="2000" dirty="0">
                <a:solidFill>
                  <a:schemeClr val="tx1">
                    <a:lumMod val="65000"/>
                    <a:lumOff val="35000"/>
                  </a:schemeClr>
                </a:solidFill>
                <a:latin typeface="+mn-lt"/>
                <a:ea typeface="+mn-ea"/>
              </a:rPr>
              <a:t>，它们针对某一特定领域、特定人群或某一特定需求提供搜索服务。目前热门的垂直搜索领域有：购物、旅游、汽车、论坛、房产、求职、交友、图片等等。</a:t>
            </a:r>
            <a:endParaRPr lang="en-US" altLang="zh-CN" sz="2000" dirty="0">
              <a:solidFill>
                <a:schemeClr val="tx1">
                  <a:lumMod val="65000"/>
                  <a:lumOff val="35000"/>
                </a:schemeClr>
              </a:solidFill>
              <a:latin typeface="+mn-lt"/>
              <a:ea typeface="+mn-ea"/>
            </a:endParaRPr>
          </a:p>
        </p:txBody>
      </p:sp>
      <p:sp>
        <p:nvSpPr>
          <p:cNvPr id="14" name="文本框 34"/>
          <p:cNvSpPr txBox="1"/>
          <p:nvPr/>
        </p:nvSpPr>
        <p:spPr>
          <a:xfrm>
            <a:off x="4462491" y="5177929"/>
            <a:ext cx="1621603" cy="830997"/>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垂直搜索引擎</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
        <p:nvSpPr>
          <p:cNvPr id="15" name="文本框 34"/>
          <p:cNvSpPr txBox="1"/>
          <p:nvPr/>
        </p:nvSpPr>
        <p:spPr>
          <a:xfrm>
            <a:off x="6092031" y="5177929"/>
            <a:ext cx="1812132"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元搜索引擎</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92480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en-US" altLang="zh-CN" dirty="0" smtClean="0"/>
              <a:t>6.3.7  </a:t>
            </a:r>
            <a:r>
              <a:rPr lang="zh-CN" altLang="en-US" dirty="0" smtClean="0"/>
              <a:t>博客与微博</a:t>
            </a:r>
            <a:endParaRPr lang="zh-CN" altLang="en-US" dirty="0"/>
          </a:p>
        </p:txBody>
      </p:sp>
      <p:sp>
        <p:nvSpPr>
          <p:cNvPr id="709635" name="Rectangle 3"/>
          <p:cNvSpPr>
            <a:spLocks noGrp="1" noChangeArrowheads="1"/>
          </p:cNvSpPr>
          <p:nvPr>
            <p:ph idx="1"/>
          </p:nvPr>
        </p:nvSpPr>
        <p:spPr>
          <a:xfrm>
            <a:off x="609920" y="2086310"/>
            <a:ext cx="6713392" cy="4085255"/>
          </a:xfrm>
        </p:spPr>
        <p:txBody>
          <a:bodyPr>
            <a:normAutofit lnSpcReduction="10000"/>
          </a:bodyPr>
          <a:lstStyle/>
          <a:p>
            <a:pPr marL="800028" lvl="1" indent="-342900">
              <a:buFont typeface="Wingdings" pitchFamily="2" charset="2"/>
              <a:buChar char="l"/>
            </a:pPr>
            <a:r>
              <a:rPr lang="zh-CN" altLang="en-US" sz="2000" dirty="0" smtClean="0">
                <a:solidFill>
                  <a:srgbClr val="FF0000"/>
                </a:solidFill>
              </a:rPr>
              <a:t>博</a:t>
            </a:r>
            <a:r>
              <a:rPr lang="zh-CN" altLang="en-US" sz="2000" dirty="0">
                <a:solidFill>
                  <a:srgbClr val="FF0000"/>
                </a:solidFill>
              </a:rPr>
              <a:t>客</a:t>
            </a:r>
            <a:r>
              <a:rPr lang="zh-CN" altLang="en-US" sz="2000" dirty="0"/>
              <a:t>是万维网日志</a:t>
            </a:r>
            <a:r>
              <a:rPr lang="en-US" altLang="zh-CN" sz="2000" dirty="0"/>
              <a:t>(web log)</a:t>
            </a:r>
            <a:r>
              <a:rPr lang="zh-CN" altLang="en-US" sz="2000" dirty="0"/>
              <a:t>的简称。也有人把</a:t>
            </a:r>
            <a:r>
              <a:rPr lang="en-US" altLang="zh-CN" sz="2000" dirty="0"/>
              <a:t>blog</a:t>
            </a:r>
            <a:r>
              <a:rPr lang="zh-CN" altLang="en-US" sz="2000" dirty="0"/>
              <a:t>进行音译，译为“部落格”，或“部落阁”。还有人用“博文”来表示博客文章。</a:t>
            </a:r>
            <a:endParaRPr lang="en-US" altLang="zh-CN" sz="2000" dirty="0"/>
          </a:p>
          <a:p>
            <a:pPr marL="800028" lvl="1" indent="-342900">
              <a:buFont typeface="Wingdings" pitchFamily="2" charset="2"/>
              <a:buChar char="l"/>
            </a:pPr>
            <a:r>
              <a:rPr lang="zh-CN" altLang="en-US" sz="2000" dirty="0"/>
              <a:t>在博客出现以前，网民是因特网上内容的消费者。但博客改变了这种情况，网民不仅的因特网上内容的消费者，而且还是因特网上内容的生产者。</a:t>
            </a:r>
            <a:endParaRPr lang="en-US" altLang="zh-CN" sz="2000" dirty="0"/>
          </a:p>
          <a:p>
            <a:pPr marL="800028" lvl="1" indent="-342900">
              <a:buFont typeface="Wingdings" pitchFamily="2" charset="2"/>
              <a:buChar char="l"/>
            </a:pPr>
            <a:r>
              <a:rPr lang="zh-CN" altLang="en-US" sz="2000" dirty="0"/>
              <a:t>现在从一些著名的门户网站的主页上都可以很容易地进入到博客的页面，这让用户查看或发表自己的博客都是非常方便的</a:t>
            </a:r>
            <a:r>
              <a:rPr lang="zh-CN" altLang="en-US" sz="2000" dirty="0" smtClean="0"/>
              <a:t>。</a:t>
            </a:r>
            <a:endParaRPr lang="zh-CN" altLang="en-US" sz="2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3218" y="3098730"/>
            <a:ext cx="3810000" cy="2857500"/>
          </a:xfrm>
          <a:prstGeom prst="rect">
            <a:avLst/>
          </a:prstGeom>
        </p:spPr>
      </p:pic>
      <p:sp>
        <p:nvSpPr>
          <p:cNvPr id="8" name="矩形 7"/>
          <p:cNvSpPr/>
          <p:nvPr/>
        </p:nvSpPr>
        <p:spPr bwMode="auto">
          <a:xfrm>
            <a:off x="1" y="1669141"/>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
        <p:nvSpPr>
          <p:cNvPr id="9" name="矩形 8"/>
          <p:cNvSpPr/>
          <p:nvPr/>
        </p:nvSpPr>
        <p:spPr>
          <a:xfrm>
            <a:off x="527795" y="1449421"/>
            <a:ext cx="2977403" cy="4224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 </a:t>
            </a:r>
            <a:r>
              <a:rPr lang="zh-CN" altLang="en-US" sz="2000" dirty="0"/>
              <a:t>博</a:t>
            </a:r>
            <a:r>
              <a:rPr lang="zh-CN" altLang="en-US" sz="2000" dirty="0" smtClean="0"/>
              <a:t>客</a:t>
            </a:r>
            <a:endParaRPr lang="en-US" altLang="zh-CN" sz="2000" dirty="0"/>
          </a:p>
        </p:txBody>
      </p:sp>
    </p:spTree>
    <p:extLst>
      <p:ext uri="{BB962C8B-B14F-4D97-AF65-F5344CB8AC3E}">
        <p14:creationId xmlns:p14="http://schemas.microsoft.com/office/powerpoint/2010/main" val="20481129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dirty="0" smtClean="0"/>
              <a:t>博客与个人网站的区别</a:t>
            </a:r>
            <a:endParaRPr lang="zh-CN" altLang="en-US"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0" name="圆角矩形 19"/>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22" name="组合 21"/>
          <p:cNvGrpSpPr/>
          <p:nvPr/>
        </p:nvGrpSpPr>
        <p:grpSpPr>
          <a:xfrm>
            <a:off x="9156703" y="5399078"/>
            <a:ext cx="1877787" cy="1129564"/>
            <a:chOff x="9675584" y="5175723"/>
            <a:chExt cx="1877787" cy="1129564"/>
          </a:xfrm>
        </p:grpSpPr>
        <p:sp>
          <p:nvSpPr>
            <p:cNvPr id="23" name="矩形 22"/>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1346647" y="2439405"/>
            <a:ext cx="9421141" cy="3416320"/>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400" dirty="0">
                <a:latin typeface="+mn-lt"/>
                <a:ea typeface="+mn-ea"/>
              </a:rPr>
              <a:t>建立个人网站不仅的成本较高，需要租用个人空间、域名等，同时对建立网站的个人需要懂得</a:t>
            </a:r>
            <a:r>
              <a:rPr lang="en-US" altLang="zh-CN" sz="2400" dirty="0">
                <a:latin typeface="+mn-lt"/>
                <a:ea typeface="+mn-ea"/>
              </a:rPr>
              <a:t>HTML</a:t>
            </a:r>
            <a:r>
              <a:rPr lang="zh-CN" altLang="en-US" sz="2400" dirty="0">
                <a:latin typeface="+mn-lt"/>
                <a:ea typeface="+mn-ea"/>
              </a:rPr>
              <a:t>语言和网页制作等相关技术</a:t>
            </a:r>
            <a:endParaRPr lang="en-US" altLang="zh-CN" sz="2400" dirty="0">
              <a:latin typeface="+mn-lt"/>
              <a:ea typeface="+mn-ea"/>
            </a:endParaRPr>
          </a:p>
          <a:p>
            <a:pPr marL="342900" indent="-342900">
              <a:lnSpc>
                <a:spcPct val="150000"/>
              </a:lnSpc>
              <a:buFont typeface="Wingdings" panose="05000000000000000000" pitchFamily="2" charset="2"/>
              <a:buChar char="l"/>
            </a:pPr>
            <a:r>
              <a:rPr lang="zh-CN" altLang="en-US" sz="2400" dirty="0">
                <a:latin typeface="+mn-lt"/>
                <a:ea typeface="+mn-ea"/>
              </a:rPr>
              <a:t>博客在这方面是不需要什么投资的，所需的技术仅仅是会上网和会用键盘或书写板输入汉字即可。</a:t>
            </a:r>
            <a:endParaRPr lang="en-US" altLang="zh-CN" sz="2400" dirty="0">
              <a:latin typeface="+mn-lt"/>
              <a:ea typeface="+mn-ea"/>
            </a:endParaRPr>
          </a:p>
          <a:p>
            <a:pPr marL="342900" indent="-342900">
              <a:lnSpc>
                <a:spcPct val="150000"/>
              </a:lnSpc>
              <a:buFont typeface="Wingdings" panose="05000000000000000000" pitchFamily="2" charset="2"/>
              <a:buChar char="l"/>
            </a:pPr>
            <a:r>
              <a:rPr lang="zh-CN" altLang="en-US" sz="2400" dirty="0">
                <a:latin typeface="+mn-lt"/>
                <a:ea typeface="+mn-ea"/>
              </a:rPr>
              <a:t>因此网民用较短的时间就能够把自己写的博客发表在网上，而不像制作个人网站那样花费较多的时间。</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88" y="1242471"/>
            <a:ext cx="12190412" cy="51560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658" name="Rectangle 2"/>
          <p:cNvSpPr>
            <a:spLocks noGrp="1" noChangeArrowheads="1"/>
          </p:cNvSpPr>
          <p:nvPr>
            <p:ph type="title"/>
          </p:nvPr>
        </p:nvSpPr>
        <p:spPr/>
        <p:txBody>
          <a:bodyPr/>
          <a:lstStyle/>
          <a:p>
            <a:r>
              <a:rPr lang="en-US" altLang="zh-CN" dirty="0" smtClean="0"/>
              <a:t>2. </a:t>
            </a:r>
            <a:r>
              <a:rPr lang="zh-CN" altLang="en-US" dirty="0" smtClean="0"/>
              <a:t>微博</a:t>
            </a:r>
            <a:endParaRPr lang="zh-CN" altLang="en-US" dirty="0"/>
          </a:p>
        </p:txBody>
      </p:sp>
      <p:sp>
        <p:nvSpPr>
          <p:cNvPr id="710659" name="Rectangle 3"/>
          <p:cNvSpPr>
            <a:spLocks noGrp="1" noChangeArrowheads="1"/>
          </p:cNvSpPr>
          <p:nvPr>
            <p:ph idx="1"/>
          </p:nvPr>
        </p:nvSpPr>
        <p:spPr>
          <a:xfrm>
            <a:off x="609919" y="1636016"/>
            <a:ext cx="6929416" cy="4076045"/>
          </a:xfrm>
        </p:spPr>
        <p:txBody>
          <a:bodyPr>
            <a:normAutofit fontScale="92500" lnSpcReduction="10000"/>
          </a:bodyPr>
          <a:lstStyle/>
          <a:p>
            <a:pPr marL="342900" indent="-342900" algn="just">
              <a:buFont typeface="Wingdings" pitchFamily="2" charset="2"/>
              <a:buChar char="l"/>
            </a:pPr>
            <a:r>
              <a:rPr lang="zh-CN" altLang="en-US" sz="2400" dirty="0" smtClean="0"/>
              <a:t>微博不同于一般的博客。微博只记录片段、碎语，三言两语，现场记录，发发感慨，晒晒心情，永远只针对一个问题进行回答。</a:t>
            </a:r>
            <a:endParaRPr lang="en-US" altLang="zh-CN" sz="2400" dirty="0" smtClean="0"/>
          </a:p>
          <a:p>
            <a:pPr marL="342900" indent="-342900" algn="just" hangingPunct="0">
              <a:buFont typeface="Wingdings" pitchFamily="2" charset="2"/>
              <a:buChar char="l"/>
            </a:pPr>
            <a:r>
              <a:rPr lang="zh-CN" altLang="en-US" sz="2400" dirty="0" smtClean="0"/>
              <a:t>根据新浪微博白皮书，从</a:t>
            </a:r>
            <a:r>
              <a:rPr lang="en-US" sz="2400" dirty="0" smtClean="0"/>
              <a:t>2010</a:t>
            </a:r>
            <a:r>
              <a:rPr lang="zh-CN" altLang="en-US" sz="2400" dirty="0" smtClean="0"/>
              <a:t>年</a:t>
            </a:r>
            <a:r>
              <a:rPr lang="en-US" sz="2400" dirty="0" smtClean="0"/>
              <a:t>3</a:t>
            </a:r>
            <a:r>
              <a:rPr lang="zh-CN" altLang="en-US" sz="2400" dirty="0" smtClean="0"/>
              <a:t>月到</a:t>
            </a:r>
            <a:r>
              <a:rPr lang="en-US" sz="2400" dirty="0" smtClean="0"/>
              <a:t>2010</a:t>
            </a:r>
            <a:r>
              <a:rPr lang="zh-CN" altLang="en-US" sz="2400" dirty="0" smtClean="0"/>
              <a:t>年</a:t>
            </a:r>
            <a:r>
              <a:rPr lang="en-US" sz="2400" dirty="0" smtClean="0"/>
              <a:t>6</a:t>
            </a:r>
            <a:r>
              <a:rPr lang="zh-CN" altLang="en-US" sz="2400" dirty="0" smtClean="0"/>
              <a:t>月，新浪微博月覆盖人数从</a:t>
            </a:r>
            <a:r>
              <a:rPr lang="en-US" sz="2400" dirty="0" smtClean="0"/>
              <a:t>2510.9</a:t>
            </a:r>
            <a:r>
              <a:rPr lang="zh-CN" altLang="en-US" sz="2400" dirty="0" smtClean="0"/>
              <a:t>万增长到</a:t>
            </a:r>
            <a:r>
              <a:rPr lang="en-US" sz="2400" dirty="0" smtClean="0"/>
              <a:t>4435.8</a:t>
            </a:r>
            <a:r>
              <a:rPr lang="zh-CN" altLang="en-US" sz="2400" dirty="0" smtClean="0"/>
              <a:t>万。</a:t>
            </a:r>
          </a:p>
          <a:p>
            <a:pPr marL="342900" indent="-342900" algn="just" hangingPunct="0">
              <a:buFont typeface="Wingdings" pitchFamily="2" charset="2"/>
              <a:buChar char="l"/>
            </a:pPr>
            <a:r>
              <a:rPr lang="zh-CN" altLang="en-US" sz="2400" dirty="0" smtClean="0"/>
              <a:t>博客或微博里的朋友，常称为“博友”。微博也被人戏称为“围脖”，因此现在也有人把博友戏称为“脖友”。</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657" y="1636017"/>
            <a:ext cx="3672264" cy="3979399"/>
          </a:xfrm>
          <a:prstGeom prst="rect">
            <a:avLst/>
          </a:prstGeom>
        </p:spPr>
      </p:pic>
      <p:sp>
        <p:nvSpPr>
          <p:cNvPr id="9" name="矩形 8"/>
          <p:cNvSpPr/>
          <p:nvPr/>
        </p:nvSpPr>
        <p:spPr>
          <a:xfrm>
            <a:off x="1588" y="1196752"/>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1951" y="5927264"/>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1" name="组合 10"/>
          <p:cNvGrpSpPr/>
          <p:nvPr/>
        </p:nvGrpSpPr>
        <p:grpSpPr>
          <a:xfrm>
            <a:off x="10131623" y="5141349"/>
            <a:ext cx="1877787" cy="1129564"/>
            <a:chOff x="9675584" y="5175723"/>
            <a:chExt cx="1877787" cy="1129564"/>
          </a:xfrm>
        </p:grpSpPr>
        <p:sp>
          <p:nvSpPr>
            <p:cNvPr id="12" name="矩形 11"/>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631680"/>
            <a:ext cx="6629399" cy="5594641"/>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2426412"/>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35279" y="1508286"/>
            <a:ext cx="1500411"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域名系统</a:t>
            </a:r>
            <a:r>
              <a:rPr lang="en-US" altLang="zh-CN" dirty="0"/>
              <a:t>DNS</a:t>
            </a:r>
          </a:p>
        </p:txBody>
      </p:sp>
      <p:sp>
        <p:nvSpPr>
          <p:cNvPr id="18" name="TextBox 1"/>
          <p:cNvSpPr txBox="1"/>
          <p:nvPr/>
        </p:nvSpPr>
        <p:spPr>
          <a:xfrm>
            <a:off x="7035279" y="990330"/>
            <a:ext cx="1218282"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应用层概述</a:t>
            </a:r>
          </a:p>
        </p:txBody>
      </p:sp>
      <p:sp>
        <p:nvSpPr>
          <p:cNvPr id="47" name="TextBox 1"/>
          <p:cNvSpPr txBox="1"/>
          <p:nvPr/>
        </p:nvSpPr>
        <p:spPr>
          <a:xfrm>
            <a:off x="7035279" y="2026242"/>
            <a:ext cx="1476366"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微软雅黑" pitchFamily="34" charset="-122"/>
                <a:ea typeface="微软雅黑" pitchFamily="34" charset="-122"/>
                <a:cs typeface="Microsoft YaHei UI" pitchFamily="18" charset="0"/>
              </a:defRPr>
            </a:lvl1pPr>
          </a:lstStyle>
          <a:p>
            <a:r>
              <a:rPr lang="zh-CN" altLang="en-US" dirty="0"/>
              <a:t>万维网</a:t>
            </a:r>
            <a:r>
              <a:rPr lang="en-US" altLang="zh-CN" dirty="0"/>
              <a:t>WWW</a:t>
            </a:r>
          </a:p>
        </p:txBody>
      </p:sp>
      <p:sp>
        <p:nvSpPr>
          <p:cNvPr id="48" name="TextBox 1"/>
          <p:cNvSpPr txBox="1"/>
          <p:nvPr/>
        </p:nvSpPr>
        <p:spPr>
          <a:xfrm>
            <a:off x="7035279" y="2544198"/>
            <a:ext cx="974626" cy="350438"/>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微软雅黑" pitchFamily="34" charset="-122"/>
                <a:ea typeface="微软雅黑" pitchFamily="34" charset="-122"/>
                <a:cs typeface="Microsoft YaHei UI" pitchFamily="18" charset="0"/>
              </a:rPr>
              <a:t>电子邮件</a:t>
            </a:r>
          </a:p>
        </p:txBody>
      </p:sp>
      <p:sp>
        <p:nvSpPr>
          <p:cNvPr id="51" name="Freeform 3"/>
          <p:cNvSpPr/>
          <p:nvPr/>
        </p:nvSpPr>
        <p:spPr>
          <a:xfrm>
            <a:off x="6703732" y="719764"/>
            <a:ext cx="0" cy="545850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25628" y="105451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25628" y="3116694"/>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25628" y="4163320"/>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25628" y="4686633"/>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22576" y="97150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6.1</a:t>
            </a:r>
            <a:endParaRPr lang="zh-CN" altLang="en-US" sz="2000" dirty="0">
              <a:solidFill>
                <a:srgbClr val="00B0F0"/>
              </a:solidFill>
              <a:latin typeface="+mj-lt"/>
              <a:cs typeface="Microsoft YaHei UI" pitchFamily="18" charset="0"/>
            </a:endParaRPr>
          </a:p>
        </p:txBody>
      </p:sp>
      <p:sp>
        <p:nvSpPr>
          <p:cNvPr id="24" name="TextBox 1"/>
          <p:cNvSpPr txBox="1"/>
          <p:nvPr/>
        </p:nvSpPr>
        <p:spPr>
          <a:xfrm>
            <a:off x="6022576" y="149255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6.2</a:t>
            </a:r>
            <a:endParaRPr lang="en-US" altLang="zh-CN" sz="2000" dirty="0">
              <a:solidFill>
                <a:srgbClr val="00B0F0"/>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微软雅黑" pitchFamily="34" charset="-122"/>
                <a:ea typeface="微软雅黑" pitchFamily="34" charset="-122"/>
                <a:cs typeface="Microsoft YaHei UI" pitchFamily="18" charset="0"/>
              </a:rPr>
              <a:t>内容导航</a:t>
            </a:r>
            <a:endParaRPr lang="en-US" altLang="zh-CN" sz="3600" dirty="0">
              <a:solidFill>
                <a:srgbClr val="4197DF"/>
              </a:solidFill>
              <a:latin typeface="微软雅黑" pitchFamily="34" charset="-122"/>
              <a:ea typeface="微软雅黑" pitchFamily="34" charset="-122"/>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35279" y="3062154"/>
            <a:ext cx="1882118" cy="369353"/>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文件传输协议</a:t>
            </a:r>
            <a:r>
              <a:rPr lang="en-US" altLang="zh-CN" sz="1900" dirty="0" smtClean="0">
                <a:solidFill>
                  <a:srgbClr val="656D8D"/>
                </a:solidFill>
                <a:latin typeface="微软雅黑" pitchFamily="34" charset="-122"/>
                <a:ea typeface="微软雅黑" pitchFamily="34" charset="-122"/>
                <a:cs typeface="Microsoft YaHei UI" pitchFamily="18" charset="0"/>
              </a:rPr>
              <a:t>FTP</a:t>
            </a:r>
            <a:endParaRPr lang="en-US" altLang="zh-CN" sz="1900" dirty="0">
              <a:solidFill>
                <a:srgbClr val="656D8D"/>
              </a:solidFill>
              <a:latin typeface="微软雅黑" pitchFamily="34" charset="-122"/>
              <a:ea typeface="微软雅黑" pitchFamily="34" charset="-122"/>
              <a:cs typeface="Microsoft YaHei UI" pitchFamily="18" charset="0"/>
            </a:endParaRPr>
          </a:p>
        </p:txBody>
      </p:sp>
      <p:sp>
        <p:nvSpPr>
          <p:cNvPr id="39" name="TextBox 1"/>
          <p:cNvSpPr txBox="1"/>
          <p:nvPr/>
        </p:nvSpPr>
        <p:spPr>
          <a:xfrm>
            <a:off x="7035279" y="3599025"/>
            <a:ext cx="233442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远程终端协议</a:t>
            </a:r>
            <a:r>
              <a:rPr lang="en-US" altLang="zh-CN" sz="1900" dirty="0">
                <a:solidFill>
                  <a:srgbClr val="656D8D"/>
                </a:solidFill>
                <a:latin typeface="微软雅黑" pitchFamily="34" charset="-122"/>
                <a:ea typeface="微软雅黑" pitchFamily="34" charset="-122"/>
                <a:cs typeface="Microsoft YaHei UI" pitchFamily="18" charset="0"/>
              </a:rPr>
              <a:t>TELNET</a:t>
            </a:r>
            <a:endParaRPr lang="zh-CN" altLang="en-US" sz="1900" dirty="0">
              <a:solidFill>
                <a:srgbClr val="656D8D"/>
              </a:solidFill>
              <a:latin typeface="微软雅黑" pitchFamily="34" charset="-122"/>
              <a:ea typeface="微软雅黑" pitchFamily="34" charset="-122"/>
              <a:cs typeface="Microsoft YaHei UI" pitchFamily="18" charset="0"/>
            </a:endParaRPr>
          </a:p>
        </p:txBody>
      </p:sp>
      <p:sp>
        <p:nvSpPr>
          <p:cNvPr id="40" name="Freeform 3"/>
          <p:cNvSpPr/>
          <p:nvPr/>
        </p:nvSpPr>
        <p:spPr>
          <a:xfrm>
            <a:off x="6625628" y="520994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25628" y="573325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22576" y="2013609"/>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00B0F0"/>
                </a:solidFill>
                <a:latin typeface="+mj-lt"/>
                <a:cs typeface="Microsoft YaHei UI" pitchFamily="18" charset="0"/>
              </a:rPr>
              <a:t>6.3</a:t>
            </a:r>
            <a:endParaRPr lang="en-US" altLang="zh-CN" sz="2000" dirty="0">
              <a:solidFill>
                <a:srgbClr val="00B0F0"/>
              </a:solidFill>
              <a:latin typeface="+mj-lt"/>
              <a:cs typeface="Microsoft YaHei UI" pitchFamily="18" charset="0"/>
            </a:endParaRPr>
          </a:p>
        </p:txBody>
      </p:sp>
      <p:sp>
        <p:nvSpPr>
          <p:cNvPr id="43" name="TextBox 1"/>
          <p:cNvSpPr txBox="1"/>
          <p:nvPr/>
        </p:nvSpPr>
        <p:spPr>
          <a:xfrm>
            <a:off x="6022576" y="253466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6.4</a:t>
            </a:r>
            <a:endParaRPr lang="en-US" altLang="zh-CN" sz="2000" dirty="0">
              <a:solidFill>
                <a:schemeClr val="bg1"/>
              </a:solidFill>
              <a:latin typeface="+mj-lt"/>
              <a:cs typeface="Microsoft YaHei UI" pitchFamily="18" charset="0"/>
            </a:endParaRPr>
          </a:p>
        </p:txBody>
      </p:sp>
      <p:sp>
        <p:nvSpPr>
          <p:cNvPr id="44" name="TextBox 1"/>
          <p:cNvSpPr txBox="1"/>
          <p:nvPr/>
        </p:nvSpPr>
        <p:spPr>
          <a:xfrm>
            <a:off x="6022576" y="305571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22576" y="3576771"/>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6.6</a:t>
            </a:r>
            <a:endParaRPr lang="en-US" altLang="zh-CN" sz="2000" dirty="0">
              <a:solidFill>
                <a:srgbClr val="4197DF"/>
              </a:solidFill>
              <a:latin typeface="+mj-lt"/>
              <a:cs typeface="Microsoft YaHei UI" pitchFamily="18" charset="0"/>
            </a:endParaRPr>
          </a:p>
        </p:txBody>
      </p:sp>
      <p:sp>
        <p:nvSpPr>
          <p:cNvPr id="50" name="TextBox 1"/>
          <p:cNvSpPr txBox="1"/>
          <p:nvPr/>
        </p:nvSpPr>
        <p:spPr>
          <a:xfrm>
            <a:off x="7035279" y="4116981"/>
            <a:ext cx="2636940"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动态主机配置协议</a:t>
            </a:r>
            <a:r>
              <a:rPr lang="en-US" altLang="zh-CN" sz="1900" dirty="0">
                <a:solidFill>
                  <a:srgbClr val="656D8D"/>
                </a:solidFill>
                <a:latin typeface="微软雅黑" pitchFamily="34" charset="-122"/>
                <a:ea typeface="微软雅黑" pitchFamily="34" charset="-122"/>
                <a:cs typeface="Microsoft YaHei UI" pitchFamily="18" charset="0"/>
              </a:rPr>
              <a:t>DHCP</a:t>
            </a:r>
          </a:p>
        </p:txBody>
      </p:sp>
      <p:sp>
        <p:nvSpPr>
          <p:cNvPr id="55" name="TextBox 1"/>
          <p:cNvSpPr txBox="1"/>
          <p:nvPr/>
        </p:nvSpPr>
        <p:spPr>
          <a:xfrm>
            <a:off x="7035279" y="4634937"/>
            <a:ext cx="1415452" cy="350438"/>
          </a:xfrm>
          <a:prstGeom prst="rect">
            <a:avLst/>
          </a:prstGeom>
          <a:noFill/>
        </p:spPr>
        <p:txBody>
          <a:bodyPr wrap="none" lIns="0" tIns="0" rIns="0" bIns="60981" rtlCol="0">
            <a:spAutoFit/>
          </a:bodyPr>
          <a:lstStyle/>
          <a:p>
            <a:pPr>
              <a:lnSpc>
                <a:spcPts val="2401"/>
              </a:lnSpc>
            </a:pPr>
            <a:r>
              <a:rPr lang="en-US" altLang="zh-CN" sz="1900" dirty="0">
                <a:solidFill>
                  <a:srgbClr val="656D8D"/>
                </a:solidFill>
                <a:latin typeface="微软雅黑" pitchFamily="34" charset="-122"/>
                <a:ea typeface="微软雅黑" pitchFamily="34" charset="-122"/>
                <a:cs typeface="Microsoft YaHei UI" pitchFamily="18" charset="0"/>
              </a:rPr>
              <a:t>P2P</a:t>
            </a:r>
            <a:r>
              <a:rPr lang="zh-CN" altLang="en-US" sz="1900" dirty="0">
                <a:solidFill>
                  <a:srgbClr val="656D8D"/>
                </a:solidFill>
                <a:latin typeface="微软雅黑" pitchFamily="34" charset="-122"/>
                <a:ea typeface="微软雅黑" pitchFamily="34" charset="-122"/>
                <a:cs typeface="Microsoft YaHei UI" pitchFamily="18" charset="0"/>
              </a:rPr>
              <a:t>文件共享</a:t>
            </a:r>
          </a:p>
        </p:txBody>
      </p:sp>
      <p:sp>
        <p:nvSpPr>
          <p:cNvPr id="56" name="TextBox 1"/>
          <p:cNvSpPr txBox="1"/>
          <p:nvPr/>
        </p:nvSpPr>
        <p:spPr>
          <a:xfrm>
            <a:off x="6022576" y="409782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6.7</a:t>
            </a:r>
            <a:endParaRPr lang="en-US" altLang="zh-CN" sz="2000" dirty="0">
              <a:solidFill>
                <a:srgbClr val="4197DF"/>
              </a:solidFill>
              <a:latin typeface="+mj-lt"/>
              <a:cs typeface="Microsoft YaHei UI" pitchFamily="18" charset="0"/>
            </a:endParaRPr>
          </a:p>
        </p:txBody>
      </p:sp>
      <p:sp>
        <p:nvSpPr>
          <p:cNvPr id="58" name="TextBox 1"/>
          <p:cNvSpPr txBox="1"/>
          <p:nvPr/>
        </p:nvSpPr>
        <p:spPr>
          <a:xfrm>
            <a:off x="6022576" y="461896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6.8</a:t>
            </a:r>
            <a:endParaRPr lang="en-US" altLang="zh-CN" sz="2000" dirty="0">
              <a:solidFill>
                <a:srgbClr val="4197DF"/>
              </a:solidFill>
              <a:latin typeface="+mj-lt"/>
              <a:cs typeface="Microsoft YaHei UI" pitchFamily="18" charset="0"/>
            </a:endParaRPr>
          </a:p>
        </p:txBody>
      </p:sp>
      <p:sp>
        <p:nvSpPr>
          <p:cNvPr id="60" name="Freeform 3"/>
          <p:cNvSpPr/>
          <p:nvPr/>
        </p:nvSpPr>
        <p:spPr>
          <a:xfrm>
            <a:off x="6625628" y="2593381"/>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1" name="Freeform 3"/>
          <p:cNvSpPr/>
          <p:nvPr/>
        </p:nvSpPr>
        <p:spPr>
          <a:xfrm>
            <a:off x="6625628" y="364000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6" name="TextBox 1"/>
          <p:cNvSpPr txBox="1"/>
          <p:nvPr/>
        </p:nvSpPr>
        <p:spPr>
          <a:xfrm>
            <a:off x="7035279" y="5152893"/>
            <a:ext cx="1705595"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多媒体网络应用</a:t>
            </a:r>
          </a:p>
        </p:txBody>
      </p:sp>
      <p:sp>
        <p:nvSpPr>
          <p:cNvPr id="67" name="TextBox 1"/>
          <p:cNvSpPr txBox="1"/>
          <p:nvPr/>
        </p:nvSpPr>
        <p:spPr>
          <a:xfrm>
            <a:off x="7035279" y="5670850"/>
            <a:ext cx="1949252" cy="350438"/>
          </a:xfrm>
          <a:prstGeom prst="rect">
            <a:avLst/>
          </a:prstGeom>
          <a:noFill/>
        </p:spPr>
        <p:txBody>
          <a:bodyPr wrap="none" lIns="0" tIns="0" rIns="0" bIns="60981" rtlCol="0">
            <a:spAutoFit/>
          </a:bodyPr>
          <a:lstStyle/>
          <a:p>
            <a:pPr>
              <a:lnSpc>
                <a:spcPts val="2401"/>
              </a:lnSpc>
            </a:pPr>
            <a:r>
              <a:rPr lang="zh-CN" altLang="en-US" sz="1900" dirty="0">
                <a:solidFill>
                  <a:srgbClr val="656D8D"/>
                </a:solidFill>
                <a:latin typeface="微软雅黑" pitchFamily="34" charset="-122"/>
                <a:ea typeface="微软雅黑" pitchFamily="34" charset="-122"/>
                <a:cs typeface="Microsoft YaHei UI" pitchFamily="18" charset="0"/>
              </a:rPr>
              <a:t>网络应用编程接口</a:t>
            </a:r>
          </a:p>
        </p:txBody>
      </p:sp>
      <p:sp>
        <p:nvSpPr>
          <p:cNvPr id="77" name="Freeform 3"/>
          <p:cNvSpPr/>
          <p:nvPr/>
        </p:nvSpPr>
        <p:spPr>
          <a:xfrm>
            <a:off x="6625628" y="2060848"/>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78" name="Freeform 3"/>
          <p:cNvSpPr/>
          <p:nvPr/>
        </p:nvSpPr>
        <p:spPr>
          <a:xfrm>
            <a:off x="6625628" y="154675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rgbClr val="92D050"/>
              </a:solidFill>
            </a:endParaRPr>
          </a:p>
        </p:txBody>
      </p:sp>
      <p:sp>
        <p:nvSpPr>
          <p:cNvPr id="79" name="TextBox 1"/>
          <p:cNvSpPr txBox="1"/>
          <p:nvPr/>
        </p:nvSpPr>
        <p:spPr>
          <a:xfrm>
            <a:off x="6022576" y="5140105"/>
            <a:ext cx="355867"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6.9</a:t>
            </a:r>
            <a:endParaRPr lang="en-US" altLang="zh-CN" sz="2000" dirty="0">
              <a:solidFill>
                <a:srgbClr val="4197DF"/>
              </a:solidFill>
              <a:latin typeface="+mj-lt"/>
              <a:cs typeface="Microsoft YaHei UI" pitchFamily="18" charset="0"/>
            </a:endParaRPr>
          </a:p>
        </p:txBody>
      </p:sp>
      <p:sp>
        <p:nvSpPr>
          <p:cNvPr id="80" name="TextBox 1"/>
          <p:cNvSpPr txBox="1"/>
          <p:nvPr/>
        </p:nvSpPr>
        <p:spPr>
          <a:xfrm>
            <a:off x="6022576" y="5661248"/>
            <a:ext cx="498534" cy="369353"/>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6.10</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1347064750"/>
      </p:ext>
    </p:extLst>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6076" y="3144392"/>
            <a:ext cx="3425924" cy="3425924"/>
          </a:xfrm>
          <a:prstGeom prst="rect">
            <a:avLst/>
          </a:prstGeom>
        </p:spPr>
      </p:pic>
      <p:sp>
        <p:nvSpPr>
          <p:cNvPr id="1132546" name="Rectangle 2"/>
          <p:cNvSpPr>
            <a:spLocks noGrp="1" noChangeArrowheads="1"/>
          </p:cNvSpPr>
          <p:nvPr>
            <p:ph type="title"/>
          </p:nvPr>
        </p:nvSpPr>
        <p:spPr/>
        <p:txBody>
          <a:bodyPr/>
          <a:lstStyle/>
          <a:p>
            <a:r>
              <a:rPr lang="en-US" altLang="zh-CN" dirty="0"/>
              <a:t>6.4.1  </a:t>
            </a:r>
            <a:r>
              <a:rPr lang="zh-CN" altLang="en-US" dirty="0"/>
              <a:t>电子邮件系统的组成</a:t>
            </a:r>
          </a:p>
        </p:txBody>
      </p:sp>
      <p:sp>
        <p:nvSpPr>
          <p:cNvPr id="1132547" name="Rectangle 3"/>
          <p:cNvSpPr>
            <a:spLocks noGrp="1" noChangeArrowheads="1"/>
          </p:cNvSpPr>
          <p:nvPr>
            <p:ph idx="1"/>
          </p:nvPr>
        </p:nvSpPr>
        <p:spPr>
          <a:xfrm>
            <a:off x="1202630" y="2871336"/>
            <a:ext cx="8280921" cy="2306848"/>
          </a:xfrm>
        </p:spPr>
        <p:txBody>
          <a:bodyPr>
            <a:normAutofit fontScale="92500" lnSpcReduction="20000"/>
          </a:bodyPr>
          <a:lstStyle/>
          <a:p>
            <a:pPr marL="342900" indent="-342900">
              <a:buFont typeface="Wingdings" panose="05000000000000000000" pitchFamily="2" charset="2"/>
              <a:buChar char="l"/>
              <a:tabLst>
                <a:tab pos="0" algn="l"/>
              </a:tabLst>
            </a:pPr>
            <a:r>
              <a:rPr lang="zh-CN" altLang="en-US" sz="2000" dirty="0" smtClean="0">
                <a:solidFill>
                  <a:schemeClr val="hlink"/>
                </a:solidFill>
              </a:rPr>
              <a:t>电</a:t>
            </a:r>
            <a:r>
              <a:rPr lang="zh-CN" altLang="en-US" sz="2000" dirty="0">
                <a:solidFill>
                  <a:schemeClr val="hlink"/>
                </a:solidFill>
              </a:rPr>
              <a:t>子邮件</a:t>
            </a:r>
            <a:r>
              <a:rPr lang="en-US" altLang="zh-CN" sz="2000" dirty="0"/>
              <a:t>(e-mail)</a:t>
            </a:r>
            <a:r>
              <a:rPr lang="zh-CN" altLang="en-US" sz="2000" dirty="0"/>
              <a:t>是因特网上使用得最多的和最受用户欢迎的一种应用。</a:t>
            </a:r>
          </a:p>
          <a:p>
            <a:pPr marL="342900" indent="-342900">
              <a:buFont typeface="Wingdings" panose="05000000000000000000" pitchFamily="2" charset="2"/>
              <a:buChar char="l"/>
              <a:tabLst>
                <a:tab pos="0" algn="l"/>
              </a:tabLst>
            </a:pPr>
            <a:r>
              <a:rPr lang="zh-CN" altLang="en-US" sz="2000" dirty="0"/>
              <a:t>电子邮件把邮件发送到收件人使用的邮件服务器，并放在其中的收件人邮箱中，收件人可随时上网到自己使用的邮件服务器进行读取。</a:t>
            </a:r>
          </a:p>
          <a:p>
            <a:pPr marL="342900" indent="-342900">
              <a:buFont typeface="Wingdings" panose="05000000000000000000" pitchFamily="2" charset="2"/>
              <a:buChar char="l"/>
              <a:tabLst>
                <a:tab pos="0" algn="l"/>
              </a:tabLst>
            </a:pPr>
            <a:r>
              <a:rPr lang="zh-CN" altLang="en-US" sz="2000" dirty="0"/>
              <a:t>电子邮件不仅使用方便，而且还具有传递迅速和费用低廉的优点。</a:t>
            </a:r>
          </a:p>
          <a:p>
            <a:pPr marL="342900" indent="-342900">
              <a:buFont typeface="Wingdings" panose="05000000000000000000" pitchFamily="2" charset="2"/>
              <a:buChar char="l"/>
              <a:tabLst>
                <a:tab pos="0" algn="l"/>
              </a:tabLst>
            </a:pPr>
            <a:r>
              <a:rPr lang="zh-CN" altLang="en-US" sz="2000" dirty="0"/>
              <a:t>现在电子邮件不仅可传送文字信息，而且还可附上声音和图像。</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8" name="矩形 7"/>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0" y="5715000"/>
            <a:ext cx="12192000" cy="1143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 y="5572525"/>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0" y="5449154"/>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2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2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25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p:txBody>
          <a:bodyPr/>
          <a:lstStyle/>
          <a:p>
            <a:r>
              <a:rPr lang="zh-CN" altLang="en-US" dirty="0"/>
              <a:t>电子邮件的最主要的组成构件 </a:t>
            </a:r>
          </a:p>
        </p:txBody>
      </p:sp>
      <p:graphicFrame>
        <p:nvGraphicFramePr>
          <p:cNvPr id="1137023" name="Object 383"/>
          <p:cNvGraphicFramePr>
            <a:graphicFrameLocks noGrp="1" noChangeAspect="1"/>
          </p:cNvGraphicFramePr>
          <p:nvPr>
            <p:ph idx="1"/>
            <p:extLst>
              <p:ext uri="{D42A27DB-BD31-4B8C-83A1-F6EECF244321}">
                <p14:modId xmlns:p14="http://schemas.microsoft.com/office/powerpoint/2010/main" val="3576255842"/>
              </p:ext>
            </p:extLst>
          </p:nvPr>
        </p:nvGraphicFramePr>
        <p:xfrm>
          <a:off x="5027611" y="3080657"/>
          <a:ext cx="2236910" cy="1059543"/>
        </p:xfrm>
        <a:graphic>
          <a:graphicData uri="http://schemas.openxmlformats.org/presentationml/2006/ole">
            <mc:AlternateContent xmlns:mc="http://schemas.openxmlformats.org/markup-compatibility/2006">
              <mc:Choice xmlns:v="urn:schemas-microsoft-com:vml" Requires="v">
                <p:oleObj spid="_x0000_s1137072" name="VISIO" r:id="rId4" imgW="1689840" imgH="964440" progId="Visio.Drawing.11">
                  <p:embed/>
                </p:oleObj>
              </mc:Choice>
              <mc:Fallback>
                <p:oleObj name="VISIO" r:id="rId4" imgW="1689840" imgH="964440" progId="Visio.Drawing.11">
                  <p:embed/>
                  <p:pic>
                    <p:nvPicPr>
                      <p:cNvPr id="0" name="Picture 3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7611" y="3080657"/>
                        <a:ext cx="2236910" cy="1059543"/>
                      </a:xfrm>
                      <a:prstGeom prst="rect">
                        <a:avLst/>
                      </a:prstGeom>
                      <a:noFill/>
                      <a:ln>
                        <a:noFill/>
                      </a:ln>
                      <a:effectLst>
                        <a:outerShdw dist="25400" dir="5400000" algn="ctr" rotWithShape="0">
                          <a:schemeClr val="bg2"/>
                        </a:outerShdw>
                      </a:effectLst>
                      <a:extLst/>
                    </p:spPr>
                  </p:pic>
                </p:oleObj>
              </mc:Fallback>
            </mc:AlternateContent>
          </a:graphicData>
        </a:graphic>
      </p:graphicFrame>
      <p:sp>
        <p:nvSpPr>
          <p:cNvPr id="390" name="页脚占位符 389"/>
          <p:cNvSpPr>
            <a:spLocks noGrp="1"/>
          </p:cNvSpPr>
          <p:nvPr>
            <p:ph type="ftr" sz="quarter" idx="11"/>
          </p:nvPr>
        </p:nvSpPr>
        <p:spPr/>
        <p:txBody>
          <a:bodyPr/>
          <a:lstStyle/>
          <a:p>
            <a:r>
              <a:rPr lang="zh-CN" altLang="en-US" smtClean="0"/>
              <a:t>课件制作人：谢钧  谢希仁</a:t>
            </a:r>
            <a:endParaRPr lang="zh-CN" altLang="en-US"/>
          </a:p>
        </p:txBody>
      </p:sp>
      <p:sp>
        <p:nvSpPr>
          <p:cNvPr id="1136643" name="Line 3"/>
          <p:cNvSpPr>
            <a:spLocks noChangeShapeType="1"/>
          </p:cNvSpPr>
          <p:nvPr/>
        </p:nvSpPr>
        <p:spPr bwMode="auto">
          <a:xfrm flipH="1" flipV="1">
            <a:off x="2625725" y="4886325"/>
            <a:ext cx="762000" cy="76200"/>
          </a:xfrm>
          <a:prstGeom prst="line">
            <a:avLst/>
          </a:prstGeom>
          <a:noFill/>
          <a:ln w="38100">
            <a:solidFill>
              <a:srgbClr val="333399"/>
            </a:solidFill>
            <a:round/>
            <a:headEnd/>
            <a:tailEnd type="none" w="sm"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644" name="Freeform 4"/>
          <p:cNvSpPr>
            <a:spLocks/>
          </p:cNvSpPr>
          <p:nvPr/>
        </p:nvSpPr>
        <p:spPr bwMode="auto">
          <a:xfrm>
            <a:off x="9007475" y="4821239"/>
            <a:ext cx="762000" cy="142875"/>
          </a:xfrm>
          <a:custGeom>
            <a:avLst/>
            <a:gdLst/>
            <a:ahLst/>
            <a:cxnLst>
              <a:cxn ang="0">
                <a:pos x="480" y="0"/>
              </a:cxn>
              <a:cxn ang="0">
                <a:pos x="0" y="90"/>
              </a:cxn>
            </a:cxnLst>
            <a:rect l="0" t="0" r="r" b="b"/>
            <a:pathLst>
              <a:path w="480" h="90">
                <a:moveTo>
                  <a:pt x="480" y="0"/>
                </a:moveTo>
                <a:lnTo>
                  <a:pt x="0" y="90"/>
                </a:lnTo>
              </a:path>
            </a:pathLst>
          </a:custGeom>
          <a:noFill/>
          <a:ln w="38100" cmpd="sng">
            <a:solidFill>
              <a:srgbClr val="333399"/>
            </a:solidFill>
            <a:round/>
            <a:headEnd type="none" w="med" len="med"/>
            <a:tailEnd type="none" w="sm"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645" name="Line 5"/>
          <p:cNvSpPr>
            <a:spLocks noChangeShapeType="1"/>
          </p:cNvSpPr>
          <p:nvPr/>
        </p:nvSpPr>
        <p:spPr bwMode="auto">
          <a:xfrm flipH="1" flipV="1">
            <a:off x="7407276" y="5038725"/>
            <a:ext cx="781050" cy="0"/>
          </a:xfrm>
          <a:prstGeom prst="line">
            <a:avLst/>
          </a:prstGeom>
          <a:noFill/>
          <a:ln w="38100">
            <a:solidFill>
              <a:srgbClr val="333399"/>
            </a:solidFill>
            <a:round/>
            <a:headEnd/>
            <a:tailEnd type="none" w="sm"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646" name="Line 6"/>
          <p:cNvSpPr>
            <a:spLocks noChangeShapeType="1"/>
          </p:cNvSpPr>
          <p:nvPr/>
        </p:nvSpPr>
        <p:spPr bwMode="auto">
          <a:xfrm flipH="1" flipV="1">
            <a:off x="4378325" y="5026025"/>
            <a:ext cx="781050" cy="0"/>
          </a:xfrm>
          <a:prstGeom prst="line">
            <a:avLst/>
          </a:prstGeom>
          <a:noFill/>
          <a:ln w="38100">
            <a:solidFill>
              <a:srgbClr val="333399"/>
            </a:solidFill>
            <a:round/>
            <a:headEnd/>
            <a:tailEnd type="none" w="sm"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647" name="Text Box 7"/>
          <p:cNvSpPr txBox="1">
            <a:spLocks noChangeArrowheads="1"/>
          </p:cNvSpPr>
          <p:nvPr/>
        </p:nvSpPr>
        <p:spPr bwMode="auto">
          <a:xfrm>
            <a:off x="1635126" y="4065588"/>
            <a:ext cx="877163" cy="369332"/>
          </a:xfrm>
          <a:prstGeom prst="rect">
            <a:avLst/>
          </a:prstGeom>
          <a:noFill/>
          <a:ln w="9525">
            <a:noFill/>
            <a:miter lim="800000"/>
            <a:headEnd/>
            <a:tailEnd/>
          </a:ln>
          <a:effectLst/>
        </p:spPr>
        <p:txBody>
          <a:bodyPr wrap="none">
            <a:spAutoFit/>
          </a:bodyPr>
          <a:lstStyle/>
          <a:p>
            <a:r>
              <a:rPr kumimoji="1" lang="zh-CN" altLang="en-US" sz="1800">
                <a:solidFill>
                  <a:schemeClr val="tx1">
                    <a:lumMod val="65000"/>
                    <a:lumOff val="35000"/>
                  </a:schemeClr>
                </a:solidFill>
                <a:latin typeface="+mn-lt"/>
                <a:ea typeface="+mn-ea"/>
              </a:rPr>
              <a:t>发送方</a:t>
            </a:r>
          </a:p>
        </p:txBody>
      </p:sp>
      <p:sp>
        <p:nvSpPr>
          <p:cNvPr id="1136648" name="Text Box 8"/>
          <p:cNvSpPr txBox="1">
            <a:spLocks noChangeArrowheads="1"/>
          </p:cNvSpPr>
          <p:nvPr/>
        </p:nvSpPr>
        <p:spPr bwMode="auto">
          <a:xfrm>
            <a:off x="2619375" y="5926138"/>
            <a:ext cx="1107996" cy="369332"/>
          </a:xfrm>
          <a:prstGeom prst="rect">
            <a:avLst/>
          </a:prstGeom>
          <a:noFill/>
          <a:ln w="9525">
            <a:noFill/>
            <a:miter lim="800000"/>
            <a:headEnd/>
            <a:tailEnd/>
          </a:ln>
          <a:effectLst/>
        </p:spPr>
        <p:txBody>
          <a:bodyPr wrap="none">
            <a:spAutoFit/>
          </a:bodyPr>
          <a:lstStyle/>
          <a:p>
            <a:r>
              <a:rPr kumimoji="1" lang="zh-CN" altLang="en-US" sz="1800">
                <a:solidFill>
                  <a:schemeClr val="tx1">
                    <a:lumMod val="65000"/>
                    <a:lumOff val="35000"/>
                  </a:schemeClr>
                </a:solidFill>
                <a:latin typeface="+mn-lt"/>
                <a:ea typeface="+mn-ea"/>
              </a:rPr>
              <a:t>邮件缓存</a:t>
            </a:r>
          </a:p>
        </p:txBody>
      </p:sp>
      <p:sp>
        <p:nvSpPr>
          <p:cNvPr id="1136649" name="Text Box 9"/>
          <p:cNvSpPr txBox="1">
            <a:spLocks noChangeArrowheads="1"/>
          </p:cNvSpPr>
          <p:nvPr/>
        </p:nvSpPr>
        <p:spPr bwMode="auto">
          <a:xfrm>
            <a:off x="7045326" y="5956302"/>
            <a:ext cx="1338828" cy="646331"/>
          </a:xfrm>
          <a:prstGeom prst="rect">
            <a:avLst/>
          </a:prstGeom>
          <a:noFill/>
          <a:ln w="9525">
            <a:noFill/>
            <a:miter lim="800000"/>
            <a:headEnd/>
            <a:tailEnd/>
          </a:ln>
          <a:effectLst/>
        </p:spPr>
        <p:txBody>
          <a:bodyPr wrap="none">
            <a:spAutoFit/>
          </a:bodyPr>
          <a:lstStyle/>
          <a:p>
            <a:r>
              <a:rPr kumimoji="1" lang="en-US" altLang="zh-CN" sz="1800">
                <a:solidFill>
                  <a:schemeClr val="tx1">
                    <a:lumMod val="65000"/>
                    <a:lumOff val="35000"/>
                  </a:schemeClr>
                </a:solidFill>
                <a:latin typeface="+mn-lt"/>
                <a:ea typeface="+mn-ea"/>
              </a:rPr>
              <a:t>   </a:t>
            </a:r>
            <a:r>
              <a:rPr kumimoji="1" lang="zh-CN" altLang="en-US" sz="1800">
                <a:solidFill>
                  <a:schemeClr val="tx1">
                    <a:lumMod val="65000"/>
                    <a:lumOff val="35000"/>
                  </a:schemeClr>
                </a:solidFill>
                <a:latin typeface="+mn-lt"/>
                <a:ea typeface="+mn-ea"/>
              </a:rPr>
              <a:t>接收端</a:t>
            </a:r>
          </a:p>
          <a:p>
            <a:r>
              <a:rPr kumimoji="1" lang="zh-CN" altLang="en-US" sz="1800">
                <a:solidFill>
                  <a:schemeClr val="tx1">
                    <a:lumMod val="65000"/>
                    <a:lumOff val="35000"/>
                  </a:schemeClr>
                </a:solidFill>
                <a:latin typeface="+mn-lt"/>
                <a:ea typeface="+mn-ea"/>
              </a:rPr>
              <a:t>邮件服务器</a:t>
            </a:r>
          </a:p>
        </p:txBody>
      </p:sp>
      <p:sp>
        <p:nvSpPr>
          <p:cNvPr id="1136650" name="Oval 10"/>
          <p:cNvSpPr>
            <a:spLocks noChangeArrowheads="1"/>
          </p:cNvSpPr>
          <p:nvPr/>
        </p:nvSpPr>
        <p:spPr bwMode="auto">
          <a:xfrm>
            <a:off x="7883526" y="4351340"/>
            <a:ext cx="1296988" cy="1296987"/>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grpSp>
        <p:nvGrpSpPr>
          <p:cNvPr id="1136651" name="Group 11"/>
          <p:cNvGrpSpPr>
            <a:grpSpLocks/>
          </p:cNvGrpSpPr>
          <p:nvPr/>
        </p:nvGrpSpPr>
        <p:grpSpPr bwMode="auto">
          <a:xfrm>
            <a:off x="8266113" y="4460875"/>
            <a:ext cx="457200" cy="457200"/>
            <a:chOff x="2351" y="2975"/>
            <a:chExt cx="481" cy="433"/>
          </a:xfrm>
        </p:grpSpPr>
        <p:sp>
          <p:nvSpPr>
            <p:cNvPr id="1136652" name="Rectangle 12"/>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sp>
          <p:nvSpPr>
            <p:cNvPr id="1136653" name="Line 13"/>
            <p:cNvSpPr>
              <a:spLocks noChangeShapeType="1"/>
            </p:cNvSpPr>
            <p:nvPr/>
          </p:nvSpPr>
          <p:spPr bwMode="auto">
            <a:xfrm rot="-10800000">
              <a:off x="2351" y="3321"/>
              <a:ext cx="480"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54" name="Line 14"/>
            <p:cNvSpPr>
              <a:spLocks noChangeShapeType="1"/>
            </p:cNvSpPr>
            <p:nvPr/>
          </p:nvSpPr>
          <p:spPr bwMode="auto">
            <a:xfrm rot="-10800000">
              <a:off x="2351" y="3234"/>
              <a:ext cx="480"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55" name="Line 15"/>
            <p:cNvSpPr>
              <a:spLocks noChangeShapeType="1"/>
            </p:cNvSpPr>
            <p:nvPr/>
          </p:nvSpPr>
          <p:spPr bwMode="auto">
            <a:xfrm rot="-10800000">
              <a:off x="2351" y="3148"/>
              <a:ext cx="480"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56" name="Line 16"/>
            <p:cNvSpPr>
              <a:spLocks noChangeShapeType="1"/>
            </p:cNvSpPr>
            <p:nvPr/>
          </p:nvSpPr>
          <p:spPr bwMode="auto">
            <a:xfrm rot="-10800000">
              <a:off x="2351" y="3061"/>
              <a:ext cx="480"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57" name="Line 17"/>
            <p:cNvSpPr>
              <a:spLocks noChangeShapeType="1"/>
            </p:cNvSpPr>
            <p:nvPr/>
          </p:nvSpPr>
          <p:spPr bwMode="auto">
            <a:xfrm rot="-16200000">
              <a:off x="2519" y="3191"/>
              <a:ext cx="432"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58" name="Line 18"/>
            <p:cNvSpPr>
              <a:spLocks noChangeShapeType="1"/>
            </p:cNvSpPr>
            <p:nvPr/>
          </p:nvSpPr>
          <p:spPr bwMode="auto">
            <a:xfrm rot="-16200000">
              <a:off x="2423" y="3191"/>
              <a:ext cx="432"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59" name="Line 19"/>
            <p:cNvSpPr>
              <a:spLocks noChangeShapeType="1"/>
            </p:cNvSpPr>
            <p:nvPr/>
          </p:nvSpPr>
          <p:spPr bwMode="auto">
            <a:xfrm rot="-16200000">
              <a:off x="2327" y="3191"/>
              <a:ext cx="432"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60" name="Line 20"/>
            <p:cNvSpPr>
              <a:spLocks noChangeShapeType="1"/>
            </p:cNvSpPr>
            <p:nvPr/>
          </p:nvSpPr>
          <p:spPr bwMode="auto">
            <a:xfrm rot="-16200000">
              <a:off x="2231" y="3191"/>
              <a:ext cx="432"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136661" name="Group 21"/>
          <p:cNvGrpSpPr>
            <a:grpSpLocks/>
          </p:cNvGrpSpPr>
          <p:nvPr/>
        </p:nvGrpSpPr>
        <p:grpSpPr bwMode="auto">
          <a:xfrm>
            <a:off x="8161339" y="5013325"/>
            <a:ext cx="730250" cy="457200"/>
            <a:chOff x="1296" y="768"/>
            <a:chExt cx="556" cy="336"/>
          </a:xfrm>
        </p:grpSpPr>
        <p:sp>
          <p:nvSpPr>
            <p:cNvPr id="1136662" name="Rectangle 22"/>
            <p:cNvSpPr>
              <a:spLocks noChangeArrowheads="1"/>
            </p:cNvSpPr>
            <p:nvPr/>
          </p:nvSpPr>
          <p:spPr bwMode="auto">
            <a:xfrm>
              <a:off x="1296" y="768"/>
              <a:ext cx="556" cy="336"/>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800">
                <a:solidFill>
                  <a:schemeClr val="tx1">
                    <a:lumMod val="65000"/>
                    <a:lumOff val="35000"/>
                  </a:schemeClr>
                </a:solidFill>
                <a:latin typeface="+mn-lt"/>
                <a:ea typeface="+mn-ea"/>
              </a:endParaRPr>
            </a:p>
          </p:txBody>
        </p:sp>
        <p:grpSp>
          <p:nvGrpSpPr>
            <p:cNvPr id="1136663" name="Group 23"/>
            <p:cNvGrpSpPr>
              <a:grpSpLocks/>
            </p:cNvGrpSpPr>
            <p:nvPr/>
          </p:nvGrpSpPr>
          <p:grpSpPr bwMode="auto">
            <a:xfrm>
              <a:off x="1367" y="829"/>
              <a:ext cx="393" cy="214"/>
              <a:chOff x="2928" y="3744"/>
              <a:chExt cx="528" cy="336"/>
            </a:xfrm>
          </p:grpSpPr>
          <p:grpSp>
            <p:nvGrpSpPr>
              <p:cNvPr id="1136664" name="Group 24"/>
              <p:cNvGrpSpPr>
                <a:grpSpLocks/>
              </p:cNvGrpSpPr>
              <p:nvPr/>
            </p:nvGrpSpPr>
            <p:grpSpPr bwMode="auto">
              <a:xfrm>
                <a:off x="3024" y="3744"/>
                <a:ext cx="432" cy="240"/>
                <a:chOff x="2736" y="3648"/>
                <a:chExt cx="432" cy="240"/>
              </a:xfrm>
            </p:grpSpPr>
            <p:grpSp>
              <p:nvGrpSpPr>
                <p:cNvPr id="1136665" name="Group 25"/>
                <p:cNvGrpSpPr>
                  <a:grpSpLocks/>
                </p:cNvGrpSpPr>
                <p:nvPr/>
              </p:nvGrpSpPr>
              <p:grpSpPr bwMode="auto">
                <a:xfrm>
                  <a:off x="2736" y="3648"/>
                  <a:ext cx="432" cy="240"/>
                  <a:chOff x="2592" y="3504"/>
                  <a:chExt cx="576" cy="384"/>
                </a:xfrm>
              </p:grpSpPr>
              <p:sp>
                <p:nvSpPr>
                  <p:cNvPr id="1136666" name="Rectangle 26"/>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67" name="Freeform 27"/>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68" name="Line 28"/>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69" name="Line 29"/>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1136670" name="Line 30"/>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136671" name="Group 31"/>
              <p:cNvGrpSpPr>
                <a:grpSpLocks/>
              </p:cNvGrpSpPr>
              <p:nvPr/>
            </p:nvGrpSpPr>
            <p:grpSpPr bwMode="auto">
              <a:xfrm>
                <a:off x="2976" y="3792"/>
                <a:ext cx="432" cy="240"/>
                <a:chOff x="2736" y="3648"/>
                <a:chExt cx="432" cy="240"/>
              </a:xfrm>
            </p:grpSpPr>
            <p:grpSp>
              <p:nvGrpSpPr>
                <p:cNvPr id="1136672" name="Group 32"/>
                <p:cNvGrpSpPr>
                  <a:grpSpLocks/>
                </p:cNvGrpSpPr>
                <p:nvPr/>
              </p:nvGrpSpPr>
              <p:grpSpPr bwMode="auto">
                <a:xfrm>
                  <a:off x="2736" y="3648"/>
                  <a:ext cx="432" cy="240"/>
                  <a:chOff x="2592" y="3504"/>
                  <a:chExt cx="576" cy="384"/>
                </a:xfrm>
              </p:grpSpPr>
              <p:sp>
                <p:nvSpPr>
                  <p:cNvPr id="1136673" name="Rectangle 33"/>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74" name="Freeform 34"/>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75" name="Line 35"/>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76" name="Line 36"/>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1136677" name="Line 37"/>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136678" name="Group 38"/>
              <p:cNvGrpSpPr>
                <a:grpSpLocks/>
              </p:cNvGrpSpPr>
              <p:nvPr/>
            </p:nvGrpSpPr>
            <p:grpSpPr bwMode="auto">
              <a:xfrm>
                <a:off x="2928" y="3840"/>
                <a:ext cx="432" cy="240"/>
                <a:chOff x="2736" y="3648"/>
                <a:chExt cx="432" cy="240"/>
              </a:xfrm>
            </p:grpSpPr>
            <p:grpSp>
              <p:nvGrpSpPr>
                <p:cNvPr id="1136679" name="Group 39"/>
                <p:cNvGrpSpPr>
                  <a:grpSpLocks/>
                </p:cNvGrpSpPr>
                <p:nvPr/>
              </p:nvGrpSpPr>
              <p:grpSpPr bwMode="auto">
                <a:xfrm>
                  <a:off x="2736" y="3648"/>
                  <a:ext cx="432" cy="240"/>
                  <a:chOff x="2592" y="3504"/>
                  <a:chExt cx="576" cy="384"/>
                </a:xfrm>
              </p:grpSpPr>
              <p:sp>
                <p:nvSpPr>
                  <p:cNvPr id="1136680" name="Rectangle 40"/>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81" name="Freeform 41"/>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82" name="Line 42"/>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683" name="Line 43"/>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1136684" name="Line 44"/>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grpSp>
      </p:grpSp>
      <p:grpSp>
        <p:nvGrpSpPr>
          <p:cNvPr id="1136685" name="Group 45"/>
          <p:cNvGrpSpPr>
            <a:grpSpLocks/>
          </p:cNvGrpSpPr>
          <p:nvPr/>
        </p:nvGrpSpPr>
        <p:grpSpPr bwMode="auto">
          <a:xfrm>
            <a:off x="1949451" y="4567238"/>
            <a:ext cx="884238" cy="1014412"/>
            <a:chOff x="246" y="1767"/>
            <a:chExt cx="557" cy="639"/>
          </a:xfrm>
        </p:grpSpPr>
        <p:grpSp>
          <p:nvGrpSpPr>
            <p:cNvPr id="1136686" name="Group 46"/>
            <p:cNvGrpSpPr>
              <a:grpSpLocks/>
            </p:cNvGrpSpPr>
            <p:nvPr/>
          </p:nvGrpSpPr>
          <p:grpSpPr bwMode="auto">
            <a:xfrm>
              <a:off x="246" y="1943"/>
              <a:ext cx="557" cy="463"/>
              <a:chOff x="246" y="1943"/>
              <a:chExt cx="557" cy="463"/>
            </a:xfrm>
          </p:grpSpPr>
          <p:sp>
            <p:nvSpPr>
              <p:cNvPr id="1136687" name="Freeform 47"/>
              <p:cNvSpPr>
                <a:spLocks/>
              </p:cNvSpPr>
              <p:nvPr/>
            </p:nvSpPr>
            <p:spPr bwMode="auto">
              <a:xfrm>
                <a:off x="373" y="2005"/>
                <a:ext cx="196" cy="295"/>
              </a:xfrm>
              <a:custGeom>
                <a:avLst/>
                <a:gdLst/>
                <a:ahLst/>
                <a:cxnLst>
                  <a:cxn ang="0">
                    <a:pos x="652" y="26"/>
                  </a:cxn>
                  <a:cxn ang="0">
                    <a:pos x="982" y="1347"/>
                  </a:cxn>
                  <a:cxn ang="0">
                    <a:pos x="0" y="1477"/>
                  </a:cxn>
                  <a:cxn ang="0">
                    <a:pos x="252" y="0"/>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grpSp>
            <p:nvGrpSpPr>
              <p:cNvPr id="1136688" name="Group 48"/>
              <p:cNvGrpSpPr>
                <a:grpSpLocks/>
              </p:cNvGrpSpPr>
              <p:nvPr/>
            </p:nvGrpSpPr>
            <p:grpSpPr bwMode="auto">
              <a:xfrm>
                <a:off x="246" y="1943"/>
                <a:ext cx="551" cy="121"/>
                <a:chOff x="246" y="1943"/>
                <a:chExt cx="551" cy="121"/>
              </a:xfrm>
            </p:grpSpPr>
            <p:sp>
              <p:nvSpPr>
                <p:cNvPr id="1136689" name="Freeform 49"/>
                <p:cNvSpPr>
                  <a:spLocks/>
                </p:cNvSpPr>
                <p:nvPr/>
              </p:nvSpPr>
              <p:spPr bwMode="auto">
                <a:xfrm>
                  <a:off x="246" y="1943"/>
                  <a:ext cx="551" cy="104"/>
                </a:xfrm>
                <a:custGeom>
                  <a:avLst/>
                  <a:gdLst/>
                  <a:ahLst/>
                  <a:cxnLst>
                    <a:cxn ang="0">
                      <a:pos x="2751" y="270"/>
                    </a:cxn>
                    <a:cxn ang="0">
                      <a:pos x="1016" y="522"/>
                    </a:cxn>
                    <a:cxn ang="0">
                      <a:pos x="0" y="132"/>
                    </a:cxn>
                    <a:cxn ang="0">
                      <a:pos x="1302" y="0"/>
                    </a:cxn>
                    <a:cxn ang="0">
                      <a:pos x="2751" y="270"/>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690" name="Freeform 50"/>
                <p:cNvSpPr>
                  <a:spLocks/>
                </p:cNvSpPr>
                <p:nvPr/>
              </p:nvSpPr>
              <p:spPr bwMode="auto">
                <a:xfrm>
                  <a:off x="450" y="1997"/>
                  <a:ext cx="345" cy="67"/>
                </a:xfrm>
                <a:custGeom>
                  <a:avLst/>
                  <a:gdLst/>
                  <a:ahLst/>
                  <a:cxnLst>
                    <a:cxn ang="0">
                      <a:pos x="1728" y="0"/>
                    </a:cxn>
                    <a:cxn ang="0">
                      <a:pos x="0" y="251"/>
                    </a:cxn>
                    <a:cxn ang="0">
                      <a:pos x="0" y="337"/>
                    </a:cxn>
                    <a:cxn ang="0">
                      <a:pos x="1728" y="88"/>
                    </a:cxn>
                    <a:cxn ang="0">
                      <a:pos x="1728" y="0"/>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691" name="Freeform 51"/>
                <p:cNvSpPr>
                  <a:spLocks/>
                </p:cNvSpPr>
                <p:nvPr/>
              </p:nvSpPr>
              <p:spPr bwMode="auto">
                <a:xfrm>
                  <a:off x="246" y="1969"/>
                  <a:ext cx="204" cy="95"/>
                </a:xfrm>
                <a:custGeom>
                  <a:avLst/>
                  <a:gdLst/>
                  <a:ahLst/>
                  <a:cxnLst>
                    <a:cxn ang="0">
                      <a:pos x="1016" y="476"/>
                    </a:cxn>
                    <a:cxn ang="0">
                      <a:pos x="1016" y="390"/>
                    </a:cxn>
                    <a:cxn ang="0">
                      <a:pos x="0" y="0"/>
                    </a:cxn>
                    <a:cxn ang="0">
                      <a:pos x="0" y="60"/>
                    </a:cxn>
                    <a:cxn ang="0">
                      <a:pos x="1016" y="476"/>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grpSp>
          <p:sp>
            <p:nvSpPr>
              <p:cNvPr id="1136692" name="Freeform 52"/>
              <p:cNvSpPr>
                <a:spLocks/>
              </p:cNvSpPr>
              <p:nvPr/>
            </p:nvSpPr>
            <p:spPr bwMode="auto">
              <a:xfrm>
                <a:off x="564" y="2028"/>
                <a:ext cx="239" cy="378"/>
              </a:xfrm>
              <a:custGeom>
                <a:avLst/>
                <a:gdLst/>
                <a:ahLst/>
                <a:cxnLst>
                  <a:cxn ang="0">
                    <a:pos x="660" y="0"/>
                  </a:cxn>
                  <a:cxn ang="0">
                    <a:pos x="1195" y="1747"/>
                  </a:cxn>
                  <a:cxn ang="0">
                    <a:pos x="0" y="1893"/>
                  </a:cxn>
                  <a:cxn ang="0">
                    <a:pos x="191" y="35"/>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693" name="Group 53"/>
            <p:cNvGrpSpPr>
              <a:grpSpLocks/>
            </p:cNvGrpSpPr>
            <p:nvPr/>
          </p:nvGrpSpPr>
          <p:grpSpPr bwMode="auto">
            <a:xfrm>
              <a:off x="325" y="1767"/>
              <a:ext cx="383" cy="268"/>
              <a:chOff x="325" y="1767"/>
              <a:chExt cx="383" cy="268"/>
            </a:xfrm>
          </p:grpSpPr>
          <p:grpSp>
            <p:nvGrpSpPr>
              <p:cNvPr id="1136694" name="Group 54"/>
              <p:cNvGrpSpPr>
                <a:grpSpLocks/>
              </p:cNvGrpSpPr>
              <p:nvPr/>
            </p:nvGrpSpPr>
            <p:grpSpPr bwMode="auto">
              <a:xfrm>
                <a:off x="412" y="1767"/>
                <a:ext cx="296" cy="243"/>
                <a:chOff x="412" y="1767"/>
                <a:chExt cx="296" cy="243"/>
              </a:xfrm>
            </p:grpSpPr>
            <p:grpSp>
              <p:nvGrpSpPr>
                <p:cNvPr id="1136695" name="Group 55"/>
                <p:cNvGrpSpPr>
                  <a:grpSpLocks/>
                </p:cNvGrpSpPr>
                <p:nvPr/>
              </p:nvGrpSpPr>
              <p:grpSpPr bwMode="auto">
                <a:xfrm>
                  <a:off x="412" y="1767"/>
                  <a:ext cx="296" cy="243"/>
                  <a:chOff x="412" y="1767"/>
                  <a:chExt cx="296" cy="243"/>
                </a:xfrm>
              </p:grpSpPr>
              <p:grpSp>
                <p:nvGrpSpPr>
                  <p:cNvPr id="1136696" name="Group 56"/>
                  <p:cNvGrpSpPr>
                    <a:grpSpLocks/>
                  </p:cNvGrpSpPr>
                  <p:nvPr/>
                </p:nvGrpSpPr>
                <p:grpSpPr bwMode="auto">
                  <a:xfrm>
                    <a:off x="412" y="1904"/>
                    <a:ext cx="296" cy="106"/>
                    <a:chOff x="412" y="1904"/>
                    <a:chExt cx="296" cy="106"/>
                  </a:xfrm>
                </p:grpSpPr>
                <p:sp>
                  <p:nvSpPr>
                    <p:cNvPr id="1136697" name="Freeform 57"/>
                    <p:cNvSpPr>
                      <a:spLocks/>
                    </p:cNvSpPr>
                    <p:nvPr/>
                  </p:nvSpPr>
                  <p:spPr bwMode="auto">
                    <a:xfrm>
                      <a:off x="412" y="1904"/>
                      <a:ext cx="170" cy="106"/>
                    </a:xfrm>
                    <a:custGeom>
                      <a:avLst/>
                      <a:gdLst/>
                      <a:ahLst/>
                      <a:cxnLst>
                        <a:cxn ang="0">
                          <a:pos x="848" y="162"/>
                        </a:cxn>
                        <a:cxn ang="0">
                          <a:pos x="848" y="530"/>
                        </a:cxn>
                        <a:cxn ang="0">
                          <a:pos x="0" y="258"/>
                        </a:cxn>
                        <a:cxn ang="0">
                          <a:pos x="0" y="0"/>
                        </a:cxn>
                        <a:cxn ang="0">
                          <a:pos x="848" y="162"/>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698" name="Freeform 58"/>
                    <p:cNvSpPr>
                      <a:spLocks/>
                    </p:cNvSpPr>
                    <p:nvPr/>
                  </p:nvSpPr>
                  <p:spPr bwMode="auto">
                    <a:xfrm>
                      <a:off x="582" y="1929"/>
                      <a:ext cx="126" cy="81"/>
                    </a:xfrm>
                    <a:custGeom>
                      <a:avLst/>
                      <a:gdLst/>
                      <a:ahLst/>
                      <a:cxnLst>
                        <a:cxn ang="0">
                          <a:pos x="0" y="36"/>
                        </a:cxn>
                        <a:cxn ang="0">
                          <a:pos x="0" y="404"/>
                        </a:cxn>
                        <a:cxn ang="0">
                          <a:pos x="631" y="312"/>
                        </a:cxn>
                        <a:cxn ang="0">
                          <a:pos x="631" y="0"/>
                        </a:cxn>
                        <a:cxn ang="0">
                          <a:pos x="0" y="36"/>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699" name="Freeform 59"/>
                    <p:cNvSpPr>
                      <a:spLocks/>
                    </p:cNvSpPr>
                    <p:nvPr/>
                  </p:nvSpPr>
                  <p:spPr bwMode="auto">
                    <a:xfrm>
                      <a:off x="412" y="1904"/>
                      <a:ext cx="296" cy="32"/>
                    </a:xfrm>
                    <a:custGeom>
                      <a:avLst/>
                      <a:gdLst/>
                      <a:ahLst/>
                      <a:cxnLst>
                        <a:cxn ang="0">
                          <a:pos x="1479" y="126"/>
                        </a:cxn>
                        <a:cxn ang="0">
                          <a:pos x="842" y="162"/>
                        </a:cxn>
                        <a:cxn ang="0">
                          <a:pos x="0" y="0"/>
                        </a:cxn>
                        <a:cxn ang="0">
                          <a:pos x="619" y="0"/>
                        </a:cxn>
                        <a:cxn ang="0">
                          <a:pos x="1479" y="126"/>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grpSp>
              <p:sp>
                <p:nvSpPr>
                  <p:cNvPr id="1136700" name="Freeform 60"/>
                  <p:cNvSpPr>
                    <a:spLocks/>
                  </p:cNvSpPr>
                  <p:nvPr/>
                </p:nvSpPr>
                <p:spPr bwMode="auto">
                  <a:xfrm>
                    <a:off x="504" y="1895"/>
                    <a:ext cx="108" cy="30"/>
                  </a:xfrm>
                  <a:custGeom>
                    <a:avLst/>
                    <a:gdLst/>
                    <a:ahLst/>
                    <a:cxnLst>
                      <a:cxn ang="0">
                        <a:pos x="538" y="86"/>
                      </a:cxn>
                      <a:cxn ang="0">
                        <a:pos x="538" y="135"/>
                      </a:cxn>
                      <a:cxn ang="0">
                        <a:pos x="287" y="151"/>
                      </a:cxn>
                      <a:cxn ang="0">
                        <a:pos x="0" y="97"/>
                      </a:cxn>
                      <a:cxn ang="0">
                        <a:pos x="0" y="0"/>
                      </a:cxn>
                      <a:cxn ang="0">
                        <a:pos x="538" y="86"/>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grpSp>
                <p:nvGrpSpPr>
                  <p:cNvPr id="1136701" name="Group 61"/>
                  <p:cNvGrpSpPr>
                    <a:grpSpLocks/>
                  </p:cNvGrpSpPr>
                  <p:nvPr/>
                </p:nvGrpSpPr>
                <p:grpSpPr bwMode="auto">
                  <a:xfrm>
                    <a:off x="446" y="1767"/>
                    <a:ext cx="239" cy="151"/>
                    <a:chOff x="446" y="1767"/>
                    <a:chExt cx="239" cy="151"/>
                  </a:xfrm>
                </p:grpSpPr>
                <p:sp>
                  <p:nvSpPr>
                    <p:cNvPr id="1136702" name="Freeform 62"/>
                    <p:cNvSpPr>
                      <a:spLocks/>
                    </p:cNvSpPr>
                    <p:nvPr/>
                  </p:nvSpPr>
                  <p:spPr bwMode="auto">
                    <a:xfrm>
                      <a:off x="446" y="1767"/>
                      <a:ext cx="137" cy="148"/>
                    </a:xfrm>
                    <a:custGeom>
                      <a:avLst/>
                      <a:gdLst/>
                      <a:ahLst/>
                      <a:cxnLst>
                        <a:cxn ang="0">
                          <a:pos x="589" y="740"/>
                        </a:cxn>
                        <a:cxn ang="0">
                          <a:pos x="686" y="24"/>
                        </a:cxn>
                        <a:cxn ang="0">
                          <a:pos x="95" y="0"/>
                        </a:cxn>
                        <a:cxn ang="0">
                          <a:pos x="0" y="638"/>
                        </a:cxn>
                        <a:cxn ang="0">
                          <a:pos x="589" y="740"/>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03" name="Freeform 63"/>
                    <p:cNvSpPr>
                      <a:spLocks/>
                    </p:cNvSpPr>
                    <p:nvPr/>
                  </p:nvSpPr>
                  <p:spPr bwMode="auto">
                    <a:xfrm>
                      <a:off x="564" y="1771"/>
                      <a:ext cx="121" cy="147"/>
                    </a:xfrm>
                    <a:custGeom>
                      <a:avLst/>
                      <a:gdLst/>
                      <a:ahLst/>
                      <a:cxnLst>
                        <a:cxn ang="0">
                          <a:pos x="97" y="0"/>
                        </a:cxn>
                        <a:cxn ang="0">
                          <a:pos x="608" y="163"/>
                        </a:cxn>
                        <a:cxn ang="0">
                          <a:pos x="536" y="735"/>
                        </a:cxn>
                        <a:cxn ang="0">
                          <a:pos x="0" y="717"/>
                        </a:cxn>
                        <a:cxn ang="0">
                          <a:pos x="97" y="0"/>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04" name="Freeform 64"/>
                    <p:cNvSpPr>
                      <a:spLocks/>
                    </p:cNvSpPr>
                    <p:nvPr/>
                  </p:nvSpPr>
                  <p:spPr bwMode="auto">
                    <a:xfrm>
                      <a:off x="462" y="1781"/>
                      <a:ext cx="98" cy="112"/>
                    </a:xfrm>
                    <a:custGeom>
                      <a:avLst/>
                      <a:gdLst/>
                      <a:ahLst/>
                      <a:cxnLst>
                        <a:cxn ang="0">
                          <a:pos x="493" y="25"/>
                        </a:cxn>
                        <a:cxn ang="0">
                          <a:pos x="423" y="557"/>
                        </a:cxn>
                        <a:cxn ang="0">
                          <a:pos x="0" y="494"/>
                        </a:cxn>
                        <a:cxn ang="0">
                          <a:pos x="73" y="0"/>
                        </a:cxn>
                        <a:cxn ang="0">
                          <a:pos x="493" y="25"/>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grpSp>
            </p:grpSp>
            <p:grpSp>
              <p:nvGrpSpPr>
                <p:cNvPr id="1136705" name="Group 65"/>
                <p:cNvGrpSpPr>
                  <a:grpSpLocks/>
                </p:cNvGrpSpPr>
                <p:nvPr/>
              </p:nvGrpSpPr>
              <p:grpSpPr bwMode="auto">
                <a:xfrm>
                  <a:off x="424" y="1915"/>
                  <a:ext cx="97" cy="69"/>
                  <a:chOff x="424" y="1915"/>
                  <a:chExt cx="97" cy="69"/>
                </a:xfrm>
              </p:grpSpPr>
              <p:sp>
                <p:nvSpPr>
                  <p:cNvPr id="1136706" name="Freeform 66"/>
                  <p:cNvSpPr>
                    <a:spLocks/>
                  </p:cNvSpPr>
                  <p:nvPr/>
                </p:nvSpPr>
                <p:spPr bwMode="auto">
                  <a:xfrm>
                    <a:off x="424" y="1915"/>
                    <a:ext cx="97" cy="69"/>
                  </a:xfrm>
                  <a:custGeom>
                    <a:avLst/>
                    <a:gdLst/>
                    <a:ahLst/>
                    <a:cxnLst>
                      <a:cxn ang="0">
                        <a:pos x="0" y="0"/>
                      </a:cxn>
                      <a:cxn ang="0">
                        <a:pos x="483" y="104"/>
                      </a:cxn>
                      <a:cxn ang="0">
                        <a:pos x="483" y="346"/>
                      </a:cxn>
                      <a:cxn ang="0">
                        <a:pos x="0" y="195"/>
                      </a:cxn>
                      <a:cxn ang="0">
                        <a:pos x="0" y="0"/>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07" name="Line 67"/>
                  <p:cNvSpPr>
                    <a:spLocks noChangeShapeType="1"/>
                  </p:cNvSpPr>
                  <p:nvPr/>
                </p:nvSpPr>
                <p:spPr bwMode="auto">
                  <a:xfrm flipH="1" flipV="1">
                    <a:off x="433" y="1933"/>
                    <a:ext cx="26" cy="6"/>
                  </a:xfrm>
                  <a:prstGeom prst="line">
                    <a:avLst/>
                  </a:prstGeom>
                  <a:noFill/>
                  <a:ln w="6350">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08" name="Line 68"/>
                  <p:cNvSpPr>
                    <a:spLocks noChangeShapeType="1"/>
                  </p:cNvSpPr>
                  <p:nvPr/>
                </p:nvSpPr>
                <p:spPr bwMode="auto">
                  <a:xfrm>
                    <a:off x="472" y="1941"/>
                    <a:ext cx="34" cy="7"/>
                  </a:xfrm>
                  <a:prstGeom prst="line">
                    <a:avLst/>
                  </a:prstGeom>
                  <a:noFill/>
                  <a:ln w="6350">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09" name="Line 69"/>
                  <p:cNvSpPr>
                    <a:spLocks noChangeShapeType="1"/>
                  </p:cNvSpPr>
                  <p:nvPr/>
                </p:nvSpPr>
                <p:spPr bwMode="auto">
                  <a:xfrm>
                    <a:off x="465" y="1924"/>
                    <a:ext cx="1" cy="45"/>
                  </a:xfrm>
                  <a:prstGeom prst="line">
                    <a:avLst/>
                  </a:prstGeom>
                  <a:noFill/>
                  <a:ln w="3175">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10" name="Line 70"/>
                  <p:cNvSpPr>
                    <a:spLocks noChangeShapeType="1"/>
                  </p:cNvSpPr>
                  <p:nvPr/>
                </p:nvSpPr>
                <p:spPr bwMode="auto">
                  <a:xfrm>
                    <a:off x="511" y="1934"/>
                    <a:ext cx="1" cy="49"/>
                  </a:xfrm>
                  <a:prstGeom prst="line">
                    <a:avLst/>
                  </a:prstGeom>
                  <a:noFill/>
                  <a:ln w="3175">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11" name="Line 71"/>
                  <p:cNvSpPr>
                    <a:spLocks noChangeShapeType="1"/>
                  </p:cNvSpPr>
                  <p:nvPr/>
                </p:nvSpPr>
                <p:spPr bwMode="auto">
                  <a:xfrm>
                    <a:off x="425" y="1933"/>
                    <a:ext cx="88" cy="22"/>
                  </a:xfrm>
                  <a:prstGeom prst="line">
                    <a:avLst/>
                  </a:prstGeom>
                  <a:noFill/>
                  <a:ln w="3175">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12" name="Line 72"/>
                  <p:cNvSpPr>
                    <a:spLocks noChangeShapeType="1"/>
                  </p:cNvSpPr>
                  <p:nvPr/>
                </p:nvSpPr>
                <p:spPr bwMode="auto">
                  <a:xfrm flipH="1" flipV="1">
                    <a:off x="424" y="1926"/>
                    <a:ext cx="89" cy="21"/>
                  </a:xfrm>
                  <a:prstGeom prst="line">
                    <a:avLst/>
                  </a:prstGeom>
                  <a:noFill/>
                  <a:ln w="3175">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grpSp>
          </p:grpSp>
          <p:grpSp>
            <p:nvGrpSpPr>
              <p:cNvPr id="1136713" name="Group 73"/>
              <p:cNvGrpSpPr>
                <a:grpSpLocks/>
              </p:cNvGrpSpPr>
              <p:nvPr/>
            </p:nvGrpSpPr>
            <p:grpSpPr bwMode="auto">
              <a:xfrm>
                <a:off x="325" y="1917"/>
                <a:ext cx="231" cy="118"/>
                <a:chOff x="325" y="1917"/>
                <a:chExt cx="231" cy="118"/>
              </a:xfrm>
            </p:grpSpPr>
            <p:grpSp>
              <p:nvGrpSpPr>
                <p:cNvPr id="1136714" name="Group 74"/>
                <p:cNvGrpSpPr>
                  <a:grpSpLocks/>
                </p:cNvGrpSpPr>
                <p:nvPr/>
              </p:nvGrpSpPr>
              <p:grpSpPr bwMode="auto">
                <a:xfrm>
                  <a:off x="504" y="1981"/>
                  <a:ext cx="37" cy="28"/>
                  <a:chOff x="504" y="1981"/>
                  <a:chExt cx="37" cy="28"/>
                </a:xfrm>
              </p:grpSpPr>
              <p:sp>
                <p:nvSpPr>
                  <p:cNvPr id="1136715" name="Freeform 75"/>
                  <p:cNvSpPr>
                    <a:spLocks/>
                  </p:cNvSpPr>
                  <p:nvPr/>
                </p:nvSpPr>
                <p:spPr bwMode="auto">
                  <a:xfrm>
                    <a:off x="531" y="1981"/>
                    <a:ext cx="10" cy="28"/>
                  </a:xfrm>
                  <a:custGeom>
                    <a:avLst/>
                    <a:gdLst/>
                    <a:ahLst/>
                    <a:cxnLst>
                      <a:cxn ang="0">
                        <a:pos x="37" y="0"/>
                      </a:cxn>
                      <a:cxn ang="0">
                        <a:pos x="53" y="131"/>
                      </a:cxn>
                      <a:cxn ang="0">
                        <a:pos x="14" y="140"/>
                      </a:cxn>
                      <a:cxn ang="0">
                        <a:pos x="0" y="6"/>
                      </a:cxn>
                      <a:cxn ang="0">
                        <a:pos x="37" y="0"/>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16" name="Freeform 76"/>
                  <p:cNvSpPr>
                    <a:spLocks/>
                  </p:cNvSpPr>
                  <p:nvPr/>
                </p:nvSpPr>
                <p:spPr bwMode="auto">
                  <a:xfrm>
                    <a:off x="504" y="1985"/>
                    <a:ext cx="29" cy="24"/>
                  </a:xfrm>
                  <a:custGeom>
                    <a:avLst/>
                    <a:gdLst/>
                    <a:ahLst/>
                    <a:cxnLst>
                      <a:cxn ang="0">
                        <a:pos x="136" y="5"/>
                      </a:cxn>
                      <a:cxn ang="0">
                        <a:pos x="148" y="122"/>
                      </a:cxn>
                      <a:cxn ang="0">
                        <a:pos x="0" y="61"/>
                      </a:cxn>
                      <a:cxn ang="0">
                        <a:pos x="58" y="43"/>
                      </a:cxn>
                      <a:cxn ang="0">
                        <a:pos x="111" y="70"/>
                      </a:cxn>
                      <a:cxn ang="0">
                        <a:pos x="94" y="0"/>
                      </a:cxn>
                      <a:cxn ang="0">
                        <a:pos x="136" y="5"/>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717" name="Group 77"/>
                <p:cNvGrpSpPr>
                  <a:grpSpLocks/>
                </p:cNvGrpSpPr>
                <p:nvPr/>
              </p:nvGrpSpPr>
              <p:grpSpPr bwMode="auto">
                <a:xfrm>
                  <a:off x="325" y="1917"/>
                  <a:ext cx="231" cy="118"/>
                  <a:chOff x="325" y="1917"/>
                  <a:chExt cx="231" cy="118"/>
                </a:xfrm>
              </p:grpSpPr>
              <p:sp>
                <p:nvSpPr>
                  <p:cNvPr id="1136718" name="Freeform 78"/>
                  <p:cNvSpPr>
                    <a:spLocks/>
                  </p:cNvSpPr>
                  <p:nvPr/>
                </p:nvSpPr>
                <p:spPr bwMode="auto">
                  <a:xfrm>
                    <a:off x="326" y="1917"/>
                    <a:ext cx="226" cy="105"/>
                  </a:xfrm>
                  <a:custGeom>
                    <a:avLst/>
                    <a:gdLst/>
                    <a:ahLst/>
                    <a:cxnLst>
                      <a:cxn ang="0">
                        <a:pos x="1132" y="223"/>
                      </a:cxn>
                      <a:cxn ang="0">
                        <a:pos x="589" y="525"/>
                      </a:cxn>
                      <a:cxn ang="0">
                        <a:pos x="0" y="230"/>
                      </a:cxn>
                      <a:cxn ang="0">
                        <a:pos x="452" y="0"/>
                      </a:cxn>
                      <a:cxn ang="0">
                        <a:pos x="1132" y="223"/>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19" name="Freeform 79"/>
                  <p:cNvSpPr>
                    <a:spLocks/>
                  </p:cNvSpPr>
                  <p:nvPr/>
                </p:nvSpPr>
                <p:spPr bwMode="auto">
                  <a:xfrm>
                    <a:off x="443" y="1961"/>
                    <a:ext cx="113" cy="74"/>
                  </a:xfrm>
                  <a:custGeom>
                    <a:avLst/>
                    <a:gdLst/>
                    <a:ahLst/>
                    <a:cxnLst>
                      <a:cxn ang="0">
                        <a:pos x="547" y="0"/>
                      </a:cxn>
                      <a:cxn ang="0">
                        <a:pos x="0" y="307"/>
                      </a:cxn>
                      <a:cxn ang="0">
                        <a:pos x="16" y="371"/>
                      </a:cxn>
                      <a:cxn ang="0">
                        <a:pos x="566" y="60"/>
                      </a:cxn>
                      <a:cxn ang="0">
                        <a:pos x="547" y="0"/>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20" name="Freeform 80"/>
                  <p:cNvSpPr>
                    <a:spLocks/>
                  </p:cNvSpPr>
                  <p:nvPr/>
                </p:nvSpPr>
                <p:spPr bwMode="auto">
                  <a:xfrm>
                    <a:off x="325" y="1963"/>
                    <a:ext cx="121" cy="72"/>
                  </a:xfrm>
                  <a:custGeom>
                    <a:avLst/>
                    <a:gdLst/>
                    <a:ahLst/>
                    <a:cxnLst>
                      <a:cxn ang="0">
                        <a:pos x="605" y="363"/>
                      </a:cxn>
                      <a:cxn ang="0">
                        <a:pos x="587" y="295"/>
                      </a:cxn>
                      <a:cxn ang="0">
                        <a:pos x="0" y="0"/>
                      </a:cxn>
                      <a:cxn ang="0">
                        <a:pos x="21" y="53"/>
                      </a:cxn>
                      <a:cxn ang="0">
                        <a:pos x="605" y="363"/>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21" name="Freeform 81"/>
                  <p:cNvSpPr>
                    <a:spLocks/>
                  </p:cNvSpPr>
                  <p:nvPr/>
                </p:nvSpPr>
                <p:spPr bwMode="auto">
                  <a:xfrm>
                    <a:off x="417" y="1966"/>
                    <a:ext cx="90" cy="46"/>
                  </a:xfrm>
                  <a:custGeom>
                    <a:avLst/>
                    <a:gdLst/>
                    <a:ahLst/>
                    <a:cxnLst>
                      <a:cxn ang="0">
                        <a:pos x="454" y="59"/>
                      </a:cxn>
                      <a:cxn ang="0">
                        <a:pos x="297" y="0"/>
                      </a:cxn>
                      <a:cxn ang="0">
                        <a:pos x="0" y="161"/>
                      </a:cxn>
                      <a:cxn ang="0">
                        <a:pos x="151" y="230"/>
                      </a:cxn>
                      <a:cxn ang="0">
                        <a:pos x="454" y="59"/>
                      </a:cxn>
                    </a:cxnLst>
                    <a:rect l="0" t="0" r="r" b="b"/>
                    <a:pathLst>
                      <a:path w="454" h="230">
                        <a:moveTo>
                          <a:pt x="454" y="59"/>
                        </a:moveTo>
                        <a:lnTo>
                          <a:pt x="297" y="0"/>
                        </a:lnTo>
                        <a:lnTo>
                          <a:pt x="0" y="161"/>
                        </a:lnTo>
                        <a:lnTo>
                          <a:pt x="151" y="230"/>
                        </a:lnTo>
                        <a:lnTo>
                          <a:pt x="454" y="59"/>
                        </a:lnTo>
                        <a:close/>
                      </a:path>
                    </a:pathLst>
                  </a:custGeom>
                  <a:solidFill>
                    <a:srgbClr val="A0A0A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22" name="Freeform 82"/>
                  <p:cNvSpPr>
                    <a:spLocks/>
                  </p:cNvSpPr>
                  <p:nvPr/>
                </p:nvSpPr>
                <p:spPr bwMode="auto">
                  <a:xfrm>
                    <a:off x="336" y="1934"/>
                    <a:ext cx="134" cy="61"/>
                  </a:xfrm>
                  <a:custGeom>
                    <a:avLst/>
                    <a:gdLst/>
                    <a:ahLst/>
                    <a:cxnLst>
                      <a:cxn ang="0">
                        <a:pos x="669" y="150"/>
                      </a:cxn>
                      <a:cxn ang="0">
                        <a:pos x="377" y="309"/>
                      </a:cxn>
                      <a:cxn ang="0">
                        <a:pos x="0" y="132"/>
                      </a:cxn>
                      <a:cxn ang="0">
                        <a:pos x="273" y="0"/>
                      </a:cxn>
                      <a:cxn ang="0">
                        <a:pos x="669" y="150"/>
                      </a:cxn>
                    </a:cxnLst>
                    <a:rect l="0" t="0" r="r" b="b"/>
                    <a:pathLst>
                      <a:path w="669" h="309">
                        <a:moveTo>
                          <a:pt x="669" y="150"/>
                        </a:moveTo>
                        <a:lnTo>
                          <a:pt x="377" y="309"/>
                        </a:lnTo>
                        <a:lnTo>
                          <a:pt x="0" y="132"/>
                        </a:lnTo>
                        <a:lnTo>
                          <a:pt x="273" y="0"/>
                        </a:lnTo>
                        <a:lnTo>
                          <a:pt x="669" y="150"/>
                        </a:lnTo>
                        <a:close/>
                      </a:path>
                    </a:pathLst>
                  </a:custGeom>
                  <a:solidFill>
                    <a:srgbClr val="A0A0A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23" name="Freeform 83"/>
                  <p:cNvSpPr>
                    <a:spLocks/>
                  </p:cNvSpPr>
                  <p:nvPr/>
                </p:nvSpPr>
                <p:spPr bwMode="auto">
                  <a:xfrm>
                    <a:off x="393" y="1920"/>
                    <a:ext cx="148" cy="57"/>
                  </a:xfrm>
                  <a:custGeom>
                    <a:avLst/>
                    <a:gdLst/>
                    <a:ahLst/>
                    <a:cxnLst>
                      <a:cxn ang="0">
                        <a:pos x="584" y="283"/>
                      </a:cxn>
                      <a:cxn ang="0">
                        <a:pos x="738" y="205"/>
                      </a:cxn>
                      <a:cxn ang="0">
                        <a:pos x="118" y="0"/>
                      </a:cxn>
                      <a:cxn ang="0">
                        <a:pos x="0" y="60"/>
                      </a:cxn>
                      <a:cxn ang="0">
                        <a:pos x="584" y="283"/>
                      </a:cxn>
                    </a:cxnLst>
                    <a:rect l="0" t="0" r="r" b="b"/>
                    <a:pathLst>
                      <a:path w="738" h="283">
                        <a:moveTo>
                          <a:pt x="584" y="283"/>
                        </a:moveTo>
                        <a:lnTo>
                          <a:pt x="738" y="205"/>
                        </a:lnTo>
                        <a:lnTo>
                          <a:pt x="118" y="0"/>
                        </a:lnTo>
                        <a:lnTo>
                          <a:pt x="0" y="60"/>
                        </a:lnTo>
                        <a:lnTo>
                          <a:pt x="584" y="283"/>
                        </a:lnTo>
                        <a:close/>
                      </a:path>
                    </a:pathLst>
                  </a:custGeom>
                  <a:solidFill>
                    <a:srgbClr val="A0A0A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24" name="Line 84"/>
                  <p:cNvSpPr>
                    <a:spLocks noChangeShapeType="1"/>
                  </p:cNvSpPr>
                  <p:nvPr/>
                </p:nvSpPr>
                <p:spPr bwMode="auto">
                  <a:xfrm flipH="1" flipV="1">
                    <a:off x="411" y="1923"/>
                    <a:ext cx="128" cy="44"/>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25" name="Line 85"/>
                  <p:cNvSpPr>
                    <a:spLocks noChangeShapeType="1"/>
                  </p:cNvSpPr>
                  <p:nvPr/>
                </p:nvSpPr>
                <p:spPr bwMode="auto">
                  <a:xfrm flipH="1" flipV="1">
                    <a:off x="404" y="1925"/>
                    <a:ext cx="124" cy="45"/>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26" name="Line 86"/>
                  <p:cNvSpPr>
                    <a:spLocks noChangeShapeType="1"/>
                  </p:cNvSpPr>
                  <p:nvPr/>
                </p:nvSpPr>
                <p:spPr bwMode="auto">
                  <a:xfrm flipH="1" flipV="1">
                    <a:off x="399" y="1930"/>
                    <a:ext cx="121" cy="46"/>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27" name="Line 87"/>
                  <p:cNvSpPr>
                    <a:spLocks noChangeShapeType="1"/>
                  </p:cNvSpPr>
                  <p:nvPr/>
                </p:nvSpPr>
                <p:spPr bwMode="auto">
                  <a:xfrm flipH="1" flipV="1">
                    <a:off x="384" y="1937"/>
                    <a:ext cx="119" cy="48"/>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28" name="Line 88"/>
                  <p:cNvSpPr>
                    <a:spLocks noChangeShapeType="1"/>
                  </p:cNvSpPr>
                  <p:nvPr/>
                </p:nvSpPr>
                <p:spPr bwMode="auto">
                  <a:xfrm flipH="1" flipV="1">
                    <a:off x="375" y="1942"/>
                    <a:ext cx="118" cy="48"/>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29" name="Line 89"/>
                  <p:cNvSpPr>
                    <a:spLocks noChangeShapeType="1"/>
                  </p:cNvSpPr>
                  <p:nvPr/>
                </p:nvSpPr>
                <p:spPr bwMode="auto">
                  <a:xfrm flipH="1" flipV="1">
                    <a:off x="365" y="1946"/>
                    <a:ext cx="119" cy="51"/>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30" name="Line 90"/>
                  <p:cNvSpPr>
                    <a:spLocks noChangeShapeType="1"/>
                  </p:cNvSpPr>
                  <p:nvPr/>
                </p:nvSpPr>
                <p:spPr bwMode="auto">
                  <a:xfrm flipH="1" flipV="1">
                    <a:off x="358" y="1951"/>
                    <a:ext cx="114" cy="50"/>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31" name="Line 91"/>
                  <p:cNvSpPr>
                    <a:spLocks noChangeShapeType="1"/>
                  </p:cNvSpPr>
                  <p:nvPr/>
                </p:nvSpPr>
                <p:spPr bwMode="auto">
                  <a:xfrm flipH="1" flipV="1">
                    <a:off x="347" y="1956"/>
                    <a:ext cx="114" cy="51"/>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32" name="Line 92"/>
                  <p:cNvSpPr>
                    <a:spLocks noChangeShapeType="1"/>
                  </p:cNvSpPr>
                  <p:nvPr/>
                </p:nvSpPr>
                <p:spPr bwMode="auto">
                  <a:xfrm flipH="1">
                    <a:off x="437" y="1974"/>
                    <a:ext cx="61" cy="34"/>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33" name="Line 93"/>
                  <p:cNvSpPr>
                    <a:spLocks noChangeShapeType="1"/>
                  </p:cNvSpPr>
                  <p:nvPr/>
                </p:nvSpPr>
                <p:spPr bwMode="auto">
                  <a:xfrm flipH="1">
                    <a:off x="426" y="1970"/>
                    <a:ext cx="58" cy="32"/>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34" name="Line 94"/>
                  <p:cNvSpPr>
                    <a:spLocks noChangeShapeType="1"/>
                  </p:cNvSpPr>
                  <p:nvPr/>
                </p:nvSpPr>
                <p:spPr bwMode="auto">
                  <a:xfrm flipH="1">
                    <a:off x="401" y="1959"/>
                    <a:ext cx="58" cy="31"/>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35" name="Line 95"/>
                  <p:cNvSpPr>
                    <a:spLocks noChangeShapeType="1"/>
                  </p:cNvSpPr>
                  <p:nvPr/>
                </p:nvSpPr>
                <p:spPr bwMode="auto">
                  <a:xfrm flipH="1">
                    <a:off x="387" y="1954"/>
                    <a:ext cx="58" cy="31"/>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36" name="Line 96"/>
                  <p:cNvSpPr>
                    <a:spLocks noChangeShapeType="1"/>
                  </p:cNvSpPr>
                  <p:nvPr/>
                </p:nvSpPr>
                <p:spPr bwMode="auto">
                  <a:xfrm flipH="1">
                    <a:off x="375" y="1949"/>
                    <a:ext cx="56" cy="31"/>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37" name="Line 97"/>
                  <p:cNvSpPr>
                    <a:spLocks noChangeShapeType="1"/>
                  </p:cNvSpPr>
                  <p:nvPr/>
                </p:nvSpPr>
                <p:spPr bwMode="auto">
                  <a:xfrm flipH="1">
                    <a:off x="364" y="1944"/>
                    <a:ext cx="53" cy="28"/>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38" name="Line 98"/>
                  <p:cNvSpPr>
                    <a:spLocks noChangeShapeType="1"/>
                  </p:cNvSpPr>
                  <p:nvPr/>
                </p:nvSpPr>
                <p:spPr bwMode="auto">
                  <a:xfrm flipH="1">
                    <a:off x="352" y="1939"/>
                    <a:ext cx="55" cy="28"/>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39" name="Line 99"/>
                  <p:cNvSpPr>
                    <a:spLocks noChangeShapeType="1"/>
                  </p:cNvSpPr>
                  <p:nvPr/>
                </p:nvSpPr>
                <p:spPr bwMode="auto">
                  <a:xfrm flipH="1">
                    <a:off x="494" y="1955"/>
                    <a:ext cx="28" cy="14"/>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40" name="Line 100"/>
                  <p:cNvSpPr>
                    <a:spLocks noChangeShapeType="1"/>
                  </p:cNvSpPr>
                  <p:nvPr/>
                </p:nvSpPr>
                <p:spPr bwMode="auto">
                  <a:xfrm flipH="1">
                    <a:off x="477" y="1949"/>
                    <a:ext cx="26" cy="14"/>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41" name="Line 101"/>
                  <p:cNvSpPr>
                    <a:spLocks noChangeShapeType="1"/>
                  </p:cNvSpPr>
                  <p:nvPr/>
                </p:nvSpPr>
                <p:spPr bwMode="auto">
                  <a:xfrm flipH="1">
                    <a:off x="460" y="1943"/>
                    <a:ext cx="28" cy="14"/>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42" name="Line 102"/>
                  <p:cNvSpPr>
                    <a:spLocks noChangeShapeType="1"/>
                  </p:cNvSpPr>
                  <p:nvPr/>
                </p:nvSpPr>
                <p:spPr bwMode="auto">
                  <a:xfrm flipH="1">
                    <a:off x="443" y="1937"/>
                    <a:ext cx="27" cy="13"/>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43" name="Line 103"/>
                  <p:cNvSpPr>
                    <a:spLocks noChangeShapeType="1"/>
                  </p:cNvSpPr>
                  <p:nvPr/>
                </p:nvSpPr>
                <p:spPr bwMode="auto">
                  <a:xfrm flipH="1">
                    <a:off x="427" y="1931"/>
                    <a:ext cx="26" cy="14"/>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44" name="Line 104"/>
                  <p:cNvSpPr>
                    <a:spLocks noChangeShapeType="1"/>
                  </p:cNvSpPr>
                  <p:nvPr/>
                </p:nvSpPr>
                <p:spPr bwMode="auto">
                  <a:xfrm flipH="1">
                    <a:off x="408" y="1925"/>
                    <a:ext cx="24" cy="13"/>
                  </a:xfrm>
                  <a:prstGeom prst="line">
                    <a:avLst/>
                  </a:prstGeom>
                  <a:noFill/>
                  <a:ln w="6350">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grpSp>
          </p:grpSp>
        </p:grpSp>
      </p:grpSp>
      <p:grpSp>
        <p:nvGrpSpPr>
          <p:cNvPr id="1136745" name="Group 105"/>
          <p:cNvGrpSpPr>
            <a:grpSpLocks/>
          </p:cNvGrpSpPr>
          <p:nvPr/>
        </p:nvGrpSpPr>
        <p:grpSpPr bwMode="auto">
          <a:xfrm>
            <a:off x="2014538" y="4733926"/>
            <a:ext cx="87312" cy="171450"/>
            <a:chOff x="287" y="1872"/>
            <a:chExt cx="55" cy="108"/>
          </a:xfrm>
        </p:grpSpPr>
        <p:sp>
          <p:nvSpPr>
            <p:cNvPr id="1136746" name="Freeform 106"/>
            <p:cNvSpPr>
              <a:spLocks/>
            </p:cNvSpPr>
            <p:nvPr/>
          </p:nvSpPr>
          <p:spPr bwMode="auto">
            <a:xfrm>
              <a:off x="287" y="1872"/>
              <a:ext cx="55" cy="108"/>
            </a:xfrm>
            <a:custGeom>
              <a:avLst/>
              <a:gdLst/>
              <a:ahLst/>
              <a:cxnLst>
                <a:cxn ang="0">
                  <a:pos x="0" y="192"/>
                </a:cxn>
                <a:cxn ang="0">
                  <a:pos x="53" y="121"/>
                </a:cxn>
                <a:cxn ang="0">
                  <a:pos x="104" y="84"/>
                </a:cxn>
                <a:cxn ang="0">
                  <a:pos x="125" y="30"/>
                </a:cxn>
                <a:cxn ang="0">
                  <a:pos x="137" y="6"/>
                </a:cxn>
                <a:cxn ang="0">
                  <a:pos x="195" y="0"/>
                </a:cxn>
                <a:cxn ang="0">
                  <a:pos x="276" y="45"/>
                </a:cxn>
                <a:cxn ang="0">
                  <a:pos x="255" y="143"/>
                </a:cxn>
                <a:cxn ang="0">
                  <a:pos x="232" y="198"/>
                </a:cxn>
                <a:cxn ang="0">
                  <a:pos x="179" y="365"/>
                </a:cxn>
                <a:cxn ang="0">
                  <a:pos x="92" y="540"/>
                </a:cxn>
                <a:cxn ang="0">
                  <a:pos x="0" y="192"/>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47" name="Freeform 107"/>
            <p:cNvSpPr>
              <a:spLocks/>
            </p:cNvSpPr>
            <p:nvPr/>
          </p:nvSpPr>
          <p:spPr bwMode="auto">
            <a:xfrm>
              <a:off x="296" y="1880"/>
              <a:ext cx="43" cy="77"/>
            </a:xfrm>
            <a:custGeom>
              <a:avLst/>
              <a:gdLst/>
              <a:ahLst/>
              <a:cxnLst>
                <a:cxn ang="0">
                  <a:pos x="91" y="0"/>
                </a:cxn>
                <a:cxn ang="0">
                  <a:pos x="115" y="25"/>
                </a:cxn>
                <a:cxn ang="0">
                  <a:pos x="165" y="46"/>
                </a:cxn>
                <a:cxn ang="0">
                  <a:pos x="216" y="44"/>
                </a:cxn>
                <a:cxn ang="0">
                  <a:pos x="185" y="132"/>
                </a:cxn>
                <a:cxn ang="0">
                  <a:pos x="147" y="128"/>
                </a:cxn>
                <a:cxn ang="0">
                  <a:pos x="118" y="112"/>
                </a:cxn>
                <a:cxn ang="0">
                  <a:pos x="134" y="138"/>
                </a:cxn>
                <a:cxn ang="0">
                  <a:pos x="177" y="146"/>
                </a:cxn>
                <a:cxn ang="0">
                  <a:pos x="145" y="242"/>
                </a:cxn>
                <a:cxn ang="0">
                  <a:pos x="124" y="312"/>
                </a:cxn>
                <a:cxn ang="0">
                  <a:pos x="115" y="271"/>
                </a:cxn>
                <a:cxn ang="0">
                  <a:pos x="103" y="197"/>
                </a:cxn>
                <a:cxn ang="0">
                  <a:pos x="102" y="155"/>
                </a:cxn>
                <a:cxn ang="0">
                  <a:pos x="94" y="173"/>
                </a:cxn>
                <a:cxn ang="0">
                  <a:pos x="94" y="222"/>
                </a:cxn>
                <a:cxn ang="0">
                  <a:pos x="103" y="290"/>
                </a:cxn>
                <a:cxn ang="0">
                  <a:pos x="110" y="333"/>
                </a:cxn>
                <a:cxn ang="0">
                  <a:pos x="91" y="385"/>
                </a:cxn>
                <a:cxn ang="0">
                  <a:pos x="55" y="250"/>
                </a:cxn>
                <a:cxn ang="0">
                  <a:pos x="39" y="204"/>
                </a:cxn>
                <a:cxn ang="0">
                  <a:pos x="12" y="135"/>
                </a:cxn>
                <a:cxn ang="0">
                  <a:pos x="0" y="115"/>
                </a:cxn>
                <a:cxn ang="0">
                  <a:pos x="16" y="88"/>
                </a:cxn>
                <a:cxn ang="0">
                  <a:pos x="64" y="64"/>
                </a:cxn>
                <a:cxn ang="0">
                  <a:pos x="81" y="87"/>
                </a:cxn>
                <a:cxn ang="0">
                  <a:pos x="71" y="46"/>
                </a:cxn>
                <a:cxn ang="0">
                  <a:pos x="91" y="0"/>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748" name="Group 108"/>
          <p:cNvGrpSpPr>
            <a:grpSpLocks/>
          </p:cNvGrpSpPr>
          <p:nvPr/>
        </p:nvGrpSpPr>
        <p:grpSpPr bwMode="auto">
          <a:xfrm>
            <a:off x="2000252" y="4635500"/>
            <a:ext cx="111125" cy="120650"/>
            <a:chOff x="278" y="1810"/>
            <a:chExt cx="70" cy="76"/>
          </a:xfrm>
        </p:grpSpPr>
        <p:sp>
          <p:nvSpPr>
            <p:cNvPr id="1136749" name="Freeform 109"/>
            <p:cNvSpPr>
              <a:spLocks/>
            </p:cNvSpPr>
            <p:nvPr/>
          </p:nvSpPr>
          <p:spPr bwMode="auto">
            <a:xfrm>
              <a:off x="297" y="1815"/>
              <a:ext cx="51" cy="71"/>
            </a:xfrm>
            <a:custGeom>
              <a:avLst/>
              <a:gdLst/>
              <a:ahLst/>
              <a:cxnLst>
                <a:cxn ang="0">
                  <a:pos x="3" y="130"/>
                </a:cxn>
                <a:cxn ang="0">
                  <a:pos x="11" y="155"/>
                </a:cxn>
                <a:cxn ang="0">
                  <a:pos x="26" y="167"/>
                </a:cxn>
                <a:cxn ang="0">
                  <a:pos x="35" y="187"/>
                </a:cxn>
                <a:cxn ang="0">
                  <a:pos x="45" y="203"/>
                </a:cxn>
                <a:cxn ang="0">
                  <a:pos x="61" y="218"/>
                </a:cxn>
                <a:cxn ang="0">
                  <a:pos x="73" y="227"/>
                </a:cxn>
                <a:cxn ang="0">
                  <a:pos x="93" y="238"/>
                </a:cxn>
                <a:cxn ang="0">
                  <a:pos x="96" y="252"/>
                </a:cxn>
                <a:cxn ang="0">
                  <a:pos x="96" y="270"/>
                </a:cxn>
                <a:cxn ang="0">
                  <a:pos x="91" y="315"/>
                </a:cxn>
                <a:cxn ang="0">
                  <a:pos x="127" y="341"/>
                </a:cxn>
                <a:cxn ang="0">
                  <a:pos x="157" y="354"/>
                </a:cxn>
                <a:cxn ang="0">
                  <a:pos x="182" y="356"/>
                </a:cxn>
                <a:cxn ang="0">
                  <a:pos x="207" y="354"/>
                </a:cxn>
                <a:cxn ang="0">
                  <a:pos x="216" y="325"/>
                </a:cxn>
                <a:cxn ang="0">
                  <a:pos x="222" y="260"/>
                </a:cxn>
                <a:cxn ang="0">
                  <a:pos x="237" y="237"/>
                </a:cxn>
                <a:cxn ang="0">
                  <a:pos x="248" y="204"/>
                </a:cxn>
                <a:cxn ang="0">
                  <a:pos x="250" y="173"/>
                </a:cxn>
                <a:cxn ang="0">
                  <a:pos x="255" y="131"/>
                </a:cxn>
                <a:cxn ang="0">
                  <a:pos x="256" y="107"/>
                </a:cxn>
                <a:cxn ang="0">
                  <a:pos x="255" y="92"/>
                </a:cxn>
                <a:cxn ang="0">
                  <a:pos x="248" y="66"/>
                </a:cxn>
                <a:cxn ang="0">
                  <a:pos x="234" y="52"/>
                </a:cxn>
                <a:cxn ang="0">
                  <a:pos x="215" y="48"/>
                </a:cxn>
                <a:cxn ang="0">
                  <a:pos x="208" y="33"/>
                </a:cxn>
                <a:cxn ang="0">
                  <a:pos x="191" y="23"/>
                </a:cxn>
                <a:cxn ang="0">
                  <a:pos x="173" y="33"/>
                </a:cxn>
                <a:cxn ang="0">
                  <a:pos x="160" y="12"/>
                </a:cxn>
                <a:cxn ang="0">
                  <a:pos x="140" y="5"/>
                </a:cxn>
                <a:cxn ang="0">
                  <a:pos x="118" y="24"/>
                </a:cxn>
                <a:cxn ang="0">
                  <a:pos x="108" y="0"/>
                </a:cxn>
                <a:cxn ang="0">
                  <a:pos x="78" y="3"/>
                </a:cxn>
                <a:cxn ang="0">
                  <a:pos x="63" y="42"/>
                </a:cxn>
                <a:cxn ang="0">
                  <a:pos x="60" y="64"/>
                </a:cxn>
                <a:cxn ang="0">
                  <a:pos x="57" y="93"/>
                </a:cxn>
                <a:cxn ang="0">
                  <a:pos x="51" y="131"/>
                </a:cxn>
                <a:cxn ang="0">
                  <a:pos x="43" y="116"/>
                </a:cxn>
                <a:cxn ang="0">
                  <a:pos x="39" y="89"/>
                </a:cxn>
                <a:cxn ang="0">
                  <a:pos x="34" y="70"/>
                </a:cxn>
                <a:cxn ang="0">
                  <a:pos x="27" y="61"/>
                </a:cxn>
                <a:cxn ang="0">
                  <a:pos x="12" y="54"/>
                </a:cxn>
                <a:cxn ang="0">
                  <a:pos x="4" y="57"/>
                </a:cxn>
                <a:cxn ang="0">
                  <a:pos x="0" y="66"/>
                </a:cxn>
                <a:cxn ang="0">
                  <a:pos x="5" y="80"/>
                </a:cxn>
                <a:cxn ang="0">
                  <a:pos x="7" y="107"/>
                </a:cxn>
                <a:cxn ang="0">
                  <a:pos x="3" y="130"/>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50" name="Freeform 110"/>
            <p:cNvSpPr>
              <a:spLocks/>
            </p:cNvSpPr>
            <p:nvPr/>
          </p:nvSpPr>
          <p:spPr bwMode="auto">
            <a:xfrm>
              <a:off x="320" y="1820"/>
              <a:ext cx="26" cy="27"/>
            </a:xfrm>
            <a:custGeom>
              <a:avLst/>
              <a:gdLst/>
              <a:ahLst/>
              <a:cxnLst>
                <a:cxn ang="0">
                  <a:pos x="6" y="2"/>
                </a:cxn>
                <a:cxn ang="0">
                  <a:pos x="13" y="30"/>
                </a:cxn>
                <a:cxn ang="0">
                  <a:pos x="22" y="49"/>
                </a:cxn>
                <a:cxn ang="0">
                  <a:pos x="11" y="91"/>
                </a:cxn>
                <a:cxn ang="0">
                  <a:pos x="18" y="100"/>
                </a:cxn>
                <a:cxn ang="0">
                  <a:pos x="28" y="104"/>
                </a:cxn>
                <a:cxn ang="0">
                  <a:pos x="41" y="102"/>
                </a:cxn>
                <a:cxn ang="0">
                  <a:pos x="51" y="79"/>
                </a:cxn>
                <a:cxn ang="0">
                  <a:pos x="60" y="61"/>
                </a:cxn>
                <a:cxn ang="0">
                  <a:pos x="55" y="36"/>
                </a:cxn>
                <a:cxn ang="0">
                  <a:pos x="53" y="9"/>
                </a:cxn>
                <a:cxn ang="0">
                  <a:pos x="60" y="12"/>
                </a:cxn>
                <a:cxn ang="0">
                  <a:pos x="62" y="37"/>
                </a:cxn>
                <a:cxn ang="0">
                  <a:pos x="65" y="54"/>
                </a:cxn>
                <a:cxn ang="0">
                  <a:pos x="65" y="68"/>
                </a:cxn>
                <a:cxn ang="0">
                  <a:pos x="56" y="83"/>
                </a:cxn>
                <a:cxn ang="0">
                  <a:pos x="47" y="100"/>
                </a:cxn>
                <a:cxn ang="0">
                  <a:pos x="46" y="116"/>
                </a:cxn>
                <a:cxn ang="0">
                  <a:pos x="56" y="123"/>
                </a:cxn>
                <a:cxn ang="0">
                  <a:pos x="75" y="120"/>
                </a:cxn>
                <a:cxn ang="0">
                  <a:pos x="86" y="106"/>
                </a:cxn>
                <a:cxn ang="0">
                  <a:pos x="104" y="84"/>
                </a:cxn>
                <a:cxn ang="0">
                  <a:pos x="103" y="70"/>
                </a:cxn>
                <a:cxn ang="0">
                  <a:pos x="101" y="45"/>
                </a:cxn>
                <a:cxn ang="0">
                  <a:pos x="107" y="65"/>
                </a:cxn>
                <a:cxn ang="0">
                  <a:pos x="108" y="84"/>
                </a:cxn>
                <a:cxn ang="0">
                  <a:pos x="94" y="103"/>
                </a:cxn>
                <a:cxn ang="0">
                  <a:pos x="93" y="117"/>
                </a:cxn>
                <a:cxn ang="0">
                  <a:pos x="96" y="128"/>
                </a:cxn>
                <a:cxn ang="0">
                  <a:pos x="104" y="131"/>
                </a:cxn>
                <a:cxn ang="0">
                  <a:pos x="113" y="125"/>
                </a:cxn>
                <a:cxn ang="0">
                  <a:pos x="129" y="109"/>
                </a:cxn>
                <a:cxn ang="0">
                  <a:pos x="116" y="127"/>
                </a:cxn>
                <a:cxn ang="0">
                  <a:pos x="111" y="134"/>
                </a:cxn>
                <a:cxn ang="0">
                  <a:pos x="97" y="134"/>
                </a:cxn>
                <a:cxn ang="0">
                  <a:pos x="91" y="126"/>
                </a:cxn>
                <a:cxn ang="0">
                  <a:pos x="87" y="114"/>
                </a:cxn>
                <a:cxn ang="0">
                  <a:pos x="79" y="125"/>
                </a:cxn>
                <a:cxn ang="0">
                  <a:pos x="63" y="127"/>
                </a:cxn>
                <a:cxn ang="0">
                  <a:pos x="49" y="127"/>
                </a:cxn>
                <a:cxn ang="0">
                  <a:pos x="43" y="116"/>
                </a:cxn>
                <a:cxn ang="0">
                  <a:pos x="41" y="106"/>
                </a:cxn>
                <a:cxn ang="0">
                  <a:pos x="35" y="109"/>
                </a:cxn>
                <a:cxn ang="0">
                  <a:pos x="24" y="109"/>
                </a:cxn>
                <a:cxn ang="0">
                  <a:pos x="11" y="101"/>
                </a:cxn>
                <a:cxn ang="0">
                  <a:pos x="8" y="86"/>
                </a:cxn>
                <a:cxn ang="0">
                  <a:pos x="18" y="51"/>
                </a:cxn>
                <a:cxn ang="0">
                  <a:pos x="7" y="29"/>
                </a:cxn>
                <a:cxn ang="0">
                  <a:pos x="0" y="0"/>
                </a:cxn>
                <a:cxn ang="0">
                  <a:pos x="6" y="2"/>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51" name="Freeform 111"/>
            <p:cNvSpPr>
              <a:spLocks/>
            </p:cNvSpPr>
            <p:nvPr/>
          </p:nvSpPr>
          <p:spPr bwMode="auto">
            <a:xfrm>
              <a:off x="325" y="1834"/>
              <a:ext cx="4" cy="1"/>
            </a:xfrm>
            <a:custGeom>
              <a:avLst/>
              <a:gdLst/>
              <a:ahLst/>
              <a:cxnLst>
                <a:cxn ang="0">
                  <a:pos x="0" y="5"/>
                </a:cxn>
                <a:cxn ang="0">
                  <a:pos x="6" y="4"/>
                </a:cxn>
                <a:cxn ang="0">
                  <a:pos x="20" y="4"/>
                </a:cxn>
                <a:cxn ang="0">
                  <a:pos x="5" y="0"/>
                </a:cxn>
                <a:cxn ang="0">
                  <a:pos x="0" y="5"/>
                </a:cxn>
              </a:cxnLst>
              <a:rect l="0" t="0" r="r" b="b"/>
              <a:pathLst>
                <a:path w="20" h="5">
                  <a:moveTo>
                    <a:pt x="0" y="5"/>
                  </a:moveTo>
                  <a:lnTo>
                    <a:pt x="6" y="4"/>
                  </a:lnTo>
                  <a:lnTo>
                    <a:pt x="20" y="4"/>
                  </a:lnTo>
                  <a:lnTo>
                    <a:pt x="5" y="0"/>
                  </a:lnTo>
                  <a:lnTo>
                    <a:pt x="0" y="5"/>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52" name="Freeform 112"/>
            <p:cNvSpPr>
              <a:spLocks/>
            </p:cNvSpPr>
            <p:nvPr/>
          </p:nvSpPr>
          <p:spPr bwMode="auto">
            <a:xfrm>
              <a:off x="330" y="1838"/>
              <a:ext cx="6" cy="2"/>
            </a:xfrm>
            <a:custGeom>
              <a:avLst/>
              <a:gdLst/>
              <a:ahLst/>
              <a:cxnLst>
                <a:cxn ang="0">
                  <a:pos x="27" y="7"/>
                </a:cxn>
                <a:cxn ang="0">
                  <a:pos x="23" y="3"/>
                </a:cxn>
                <a:cxn ang="0">
                  <a:pos x="17" y="1"/>
                </a:cxn>
                <a:cxn ang="0">
                  <a:pos x="6" y="0"/>
                </a:cxn>
                <a:cxn ang="0">
                  <a:pos x="0" y="9"/>
                </a:cxn>
                <a:cxn ang="0">
                  <a:pos x="8" y="3"/>
                </a:cxn>
                <a:cxn ang="0">
                  <a:pos x="15" y="2"/>
                </a:cxn>
                <a:cxn ang="0">
                  <a:pos x="27" y="7"/>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53" name="Freeform 113"/>
            <p:cNvSpPr>
              <a:spLocks/>
            </p:cNvSpPr>
            <p:nvPr/>
          </p:nvSpPr>
          <p:spPr bwMode="auto">
            <a:xfrm>
              <a:off x="340" y="1841"/>
              <a:ext cx="4" cy="1"/>
            </a:xfrm>
            <a:custGeom>
              <a:avLst/>
              <a:gdLst/>
              <a:ahLst/>
              <a:cxnLst>
                <a:cxn ang="0">
                  <a:pos x="0" y="2"/>
                </a:cxn>
                <a:cxn ang="0">
                  <a:pos x="4" y="0"/>
                </a:cxn>
                <a:cxn ang="0">
                  <a:pos x="11" y="0"/>
                </a:cxn>
                <a:cxn ang="0">
                  <a:pos x="20" y="4"/>
                </a:cxn>
                <a:cxn ang="0">
                  <a:pos x="15" y="3"/>
                </a:cxn>
                <a:cxn ang="0">
                  <a:pos x="11" y="1"/>
                </a:cxn>
                <a:cxn ang="0">
                  <a:pos x="0" y="2"/>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54" name="Freeform 114"/>
            <p:cNvSpPr>
              <a:spLocks/>
            </p:cNvSpPr>
            <p:nvPr/>
          </p:nvSpPr>
          <p:spPr bwMode="auto">
            <a:xfrm>
              <a:off x="323" y="1845"/>
              <a:ext cx="6" cy="15"/>
            </a:xfrm>
            <a:custGeom>
              <a:avLst/>
              <a:gdLst/>
              <a:ahLst/>
              <a:cxnLst>
                <a:cxn ang="0">
                  <a:pos x="0" y="0"/>
                </a:cxn>
                <a:cxn ang="0">
                  <a:pos x="17" y="19"/>
                </a:cxn>
                <a:cxn ang="0">
                  <a:pos x="25" y="42"/>
                </a:cxn>
                <a:cxn ang="0">
                  <a:pos x="26" y="74"/>
                </a:cxn>
                <a:cxn ang="0">
                  <a:pos x="31" y="49"/>
                </a:cxn>
                <a:cxn ang="0">
                  <a:pos x="29" y="29"/>
                </a:cxn>
                <a:cxn ang="0">
                  <a:pos x="24" y="20"/>
                </a:cxn>
                <a:cxn ang="0">
                  <a:pos x="0" y="0"/>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55" name="Freeform 115"/>
            <p:cNvSpPr>
              <a:spLocks/>
            </p:cNvSpPr>
            <p:nvPr/>
          </p:nvSpPr>
          <p:spPr bwMode="auto">
            <a:xfrm>
              <a:off x="308" y="1839"/>
              <a:ext cx="10" cy="5"/>
            </a:xfrm>
            <a:custGeom>
              <a:avLst/>
              <a:gdLst/>
              <a:ahLst/>
              <a:cxnLst>
                <a:cxn ang="0">
                  <a:pos x="0" y="11"/>
                </a:cxn>
                <a:cxn ang="0">
                  <a:pos x="19" y="13"/>
                </a:cxn>
                <a:cxn ang="0">
                  <a:pos x="50" y="25"/>
                </a:cxn>
                <a:cxn ang="0">
                  <a:pos x="28" y="9"/>
                </a:cxn>
                <a:cxn ang="0">
                  <a:pos x="1" y="0"/>
                </a:cxn>
                <a:cxn ang="0">
                  <a:pos x="0" y="11"/>
                </a:cxn>
              </a:cxnLst>
              <a:rect l="0" t="0" r="r" b="b"/>
              <a:pathLst>
                <a:path w="50" h="25">
                  <a:moveTo>
                    <a:pt x="0" y="11"/>
                  </a:moveTo>
                  <a:lnTo>
                    <a:pt x="19" y="13"/>
                  </a:lnTo>
                  <a:lnTo>
                    <a:pt x="50" y="25"/>
                  </a:lnTo>
                  <a:lnTo>
                    <a:pt x="28" y="9"/>
                  </a:lnTo>
                  <a:lnTo>
                    <a:pt x="1" y="0"/>
                  </a:lnTo>
                  <a:lnTo>
                    <a:pt x="0" y="11"/>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56" name="Freeform 116"/>
            <p:cNvSpPr>
              <a:spLocks/>
            </p:cNvSpPr>
            <p:nvPr/>
          </p:nvSpPr>
          <p:spPr bwMode="auto">
            <a:xfrm>
              <a:off x="321" y="1862"/>
              <a:ext cx="7" cy="7"/>
            </a:xfrm>
            <a:custGeom>
              <a:avLst/>
              <a:gdLst/>
              <a:ahLst/>
              <a:cxnLst>
                <a:cxn ang="0">
                  <a:pos x="39" y="0"/>
                </a:cxn>
                <a:cxn ang="0">
                  <a:pos x="20" y="21"/>
                </a:cxn>
                <a:cxn ang="0">
                  <a:pos x="0" y="33"/>
                </a:cxn>
                <a:cxn ang="0">
                  <a:pos x="26" y="25"/>
                </a:cxn>
                <a:cxn ang="0">
                  <a:pos x="39" y="0"/>
                </a:cxn>
              </a:cxnLst>
              <a:rect l="0" t="0" r="r" b="b"/>
              <a:pathLst>
                <a:path w="39" h="33">
                  <a:moveTo>
                    <a:pt x="39" y="0"/>
                  </a:moveTo>
                  <a:lnTo>
                    <a:pt x="20" y="21"/>
                  </a:lnTo>
                  <a:lnTo>
                    <a:pt x="0" y="33"/>
                  </a:lnTo>
                  <a:lnTo>
                    <a:pt x="26" y="25"/>
                  </a:lnTo>
                  <a:lnTo>
                    <a:pt x="39"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57" name="Freeform 117"/>
            <p:cNvSpPr>
              <a:spLocks/>
            </p:cNvSpPr>
            <p:nvPr/>
          </p:nvSpPr>
          <p:spPr bwMode="auto">
            <a:xfrm>
              <a:off x="332" y="1858"/>
              <a:ext cx="7" cy="7"/>
            </a:xfrm>
            <a:custGeom>
              <a:avLst/>
              <a:gdLst/>
              <a:ahLst/>
              <a:cxnLst>
                <a:cxn ang="0">
                  <a:pos x="0" y="0"/>
                </a:cxn>
                <a:cxn ang="0">
                  <a:pos x="3" y="13"/>
                </a:cxn>
                <a:cxn ang="0">
                  <a:pos x="22" y="29"/>
                </a:cxn>
                <a:cxn ang="0">
                  <a:pos x="38" y="35"/>
                </a:cxn>
                <a:cxn ang="0">
                  <a:pos x="12" y="32"/>
                </a:cxn>
                <a:cxn ang="0">
                  <a:pos x="3" y="21"/>
                </a:cxn>
                <a:cxn ang="0">
                  <a:pos x="2" y="9"/>
                </a:cxn>
                <a:cxn ang="0">
                  <a:pos x="0" y="0"/>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58" name="Freeform 118"/>
            <p:cNvSpPr>
              <a:spLocks/>
            </p:cNvSpPr>
            <p:nvPr/>
          </p:nvSpPr>
          <p:spPr bwMode="auto">
            <a:xfrm>
              <a:off x="278" y="1810"/>
              <a:ext cx="41" cy="31"/>
            </a:xfrm>
            <a:custGeom>
              <a:avLst/>
              <a:gdLst/>
              <a:ahLst/>
              <a:cxnLst>
                <a:cxn ang="0">
                  <a:pos x="165" y="158"/>
                </a:cxn>
                <a:cxn ang="0">
                  <a:pos x="201" y="76"/>
                </a:cxn>
                <a:cxn ang="0">
                  <a:pos x="132" y="31"/>
                </a:cxn>
                <a:cxn ang="0">
                  <a:pos x="29" y="0"/>
                </a:cxn>
                <a:cxn ang="0">
                  <a:pos x="0" y="87"/>
                </a:cxn>
                <a:cxn ang="0">
                  <a:pos x="94" y="114"/>
                </a:cxn>
                <a:cxn ang="0">
                  <a:pos x="165" y="158"/>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59" name="Oval 119"/>
            <p:cNvSpPr>
              <a:spLocks noChangeArrowheads="1"/>
            </p:cNvSpPr>
            <p:nvPr/>
          </p:nvSpPr>
          <p:spPr bwMode="auto">
            <a:xfrm>
              <a:off x="304" y="1824"/>
              <a:ext cx="7" cy="9"/>
            </a:xfrm>
            <a:prstGeom prst="ellipse">
              <a:avLst/>
            </a:prstGeom>
            <a:solidFill>
              <a:srgbClr val="FFFFFF"/>
            </a:solidFill>
            <a:ln w="3175">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60" name="Freeform 120"/>
            <p:cNvSpPr>
              <a:spLocks/>
            </p:cNvSpPr>
            <p:nvPr/>
          </p:nvSpPr>
          <p:spPr bwMode="auto">
            <a:xfrm>
              <a:off x="297" y="1826"/>
              <a:ext cx="10" cy="22"/>
            </a:xfrm>
            <a:custGeom>
              <a:avLst/>
              <a:gdLst/>
              <a:ahLst/>
              <a:cxnLst>
                <a:cxn ang="0">
                  <a:pos x="4" y="74"/>
                </a:cxn>
                <a:cxn ang="0">
                  <a:pos x="7" y="55"/>
                </a:cxn>
                <a:cxn ang="0">
                  <a:pos x="5" y="36"/>
                </a:cxn>
                <a:cxn ang="0">
                  <a:pos x="4" y="23"/>
                </a:cxn>
                <a:cxn ang="0">
                  <a:pos x="0" y="13"/>
                </a:cxn>
                <a:cxn ang="0">
                  <a:pos x="4" y="4"/>
                </a:cxn>
                <a:cxn ang="0">
                  <a:pos x="11" y="0"/>
                </a:cxn>
                <a:cxn ang="0">
                  <a:pos x="27" y="6"/>
                </a:cxn>
                <a:cxn ang="0">
                  <a:pos x="33" y="16"/>
                </a:cxn>
                <a:cxn ang="0">
                  <a:pos x="37" y="27"/>
                </a:cxn>
                <a:cxn ang="0">
                  <a:pos x="39" y="39"/>
                </a:cxn>
                <a:cxn ang="0">
                  <a:pos x="40" y="59"/>
                </a:cxn>
                <a:cxn ang="0">
                  <a:pos x="52" y="79"/>
                </a:cxn>
                <a:cxn ang="0">
                  <a:pos x="23" y="111"/>
                </a:cxn>
                <a:cxn ang="0">
                  <a:pos x="11" y="103"/>
                </a:cxn>
                <a:cxn ang="0">
                  <a:pos x="4" y="74"/>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61" name="Freeform 121"/>
            <p:cNvSpPr>
              <a:spLocks/>
            </p:cNvSpPr>
            <p:nvPr/>
          </p:nvSpPr>
          <p:spPr bwMode="auto">
            <a:xfrm>
              <a:off x="301" y="1841"/>
              <a:ext cx="7" cy="7"/>
            </a:xfrm>
            <a:custGeom>
              <a:avLst/>
              <a:gdLst/>
              <a:ahLst/>
              <a:cxnLst>
                <a:cxn ang="0">
                  <a:pos x="24" y="0"/>
                </a:cxn>
                <a:cxn ang="0">
                  <a:pos x="35" y="4"/>
                </a:cxn>
                <a:cxn ang="0">
                  <a:pos x="9" y="34"/>
                </a:cxn>
                <a:cxn ang="0">
                  <a:pos x="0" y="26"/>
                </a:cxn>
                <a:cxn ang="0">
                  <a:pos x="24" y="0"/>
                </a:cxn>
              </a:cxnLst>
              <a:rect l="0" t="0" r="r" b="b"/>
              <a:pathLst>
                <a:path w="35" h="34">
                  <a:moveTo>
                    <a:pt x="24" y="0"/>
                  </a:moveTo>
                  <a:lnTo>
                    <a:pt x="35" y="4"/>
                  </a:lnTo>
                  <a:lnTo>
                    <a:pt x="9" y="34"/>
                  </a:lnTo>
                  <a:lnTo>
                    <a:pt x="0" y="26"/>
                  </a:lnTo>
                  <a:lnTo>
                    <a:pt x="24" y="0"/>
                  </a:lnTo>
                  <a:close/>
                </a:path>
              </a:pathLst>
            </a:custGeom>
            <a:solidFill>
              <a:srgbClr val="FFC08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62" name="Freeform 122"/>
            <p:cNvSpPr>
              <a:spLocks/>
            </p:cNvSpPr>
            <p:nvPr/>
          </p:nvSpPr>
          <p:spPr bwMode="auto">
            <a:xfrm>
              <a:off x="312" y="1815"/>
              <a:ext cx="9" cy="20"/>
            </a:xfrm>
            <a:custGeom>
              <a:avLst/>
              <a:gdLst/>
              <a:ahLst/>
              <a:cxnLst>
                <a:cxn ang="0">
                  <a:pos x="0" y="23"/>
                </a:cxn>
                <a:cxn ang="0">
                  <a:pos x="4" y="43"/>
                </a:cxn>
                <a:cxn ang="0">
                  <a:pos x="6" y="51"/>
                </a:cxn>
                <a:cxn ang="0">
                  <a:pos x="7" y="64"/>
                </a:cxn>
                <a:cxn ang="0">
                  <a:pos x="5" y="73"/>
                </a:cxn>
                <a:cxn ang="0">
                  <a:pos x="7" y="84"/>
                </a:cxn>
                <a:cxn ang="0">
                  <a:pos x="14" y="95"/>
                </a:cxn>
                <a:cxn ang="0">
                  <a:pos x="21" y="96"/>
                </a:cxn>
                <a:cxn ang="0">
                  <a:pos x="34" y="97"/>
                </a:cxn>
                <a:cxn ang="0">
                  <a:pos x="43" y="91"/>
                </a:cxn>
                <a:cxn ang="0">
                  <a:pos x="46" y="88"/>
                </a:cxn>
                <a:cxn ang="0">
                  <a:pos x="48" y="77"/>
                </a:cxn>
                <a:cxn ang="0">
                  <a:pos x="48" y="59"/>
                </a:cxn>
                <a:cxn ang="0">
                  <a:pos x="48" y="48"/>
                </a:cxn>
                <a:cxn ang="0">
                  <a:pos x="46" y="32"/>
                </a:cxn>
                <a:cxn ang="0">
                  <a:pos x="44" y="22"/>
                </a:cxn>
                <a:cxn ang="0">
                  <a:pos x="36" y="0"/>
                </a:cxn>
                <a:cxn ang="0">
                  <a:pos x="7" y="1"/>
                </a:cxn>
                <a:cxn ang="0">
                  <a:pos x="0" y="23"/>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63" name="Freeform 123"/>
            <p:cNvSpPr>
              <a:spLocks/>
            </p:cNvSpPr>
            <p:nvPr/>
          </p:nvSpPr>
          <p:spPr bwMode="auto">
            <a:xfrm>
              <a:off x="315" y="1828"/>
              <a:ext cx="5" cy="4"/>
            </a:xfrm>
            <a:custGeom>
              <a:avLst/>
              <a:gdLst/>
              <a:ahLst/>
              <a:cxnLst>
                <a:cxn ang="0">
                  <a:pos x="24" y="5"/>
                </a:cxn>
                <a:cxn ang="0">
                  <a:pos x="12" y="0"/>
                </a:cxn>
                <a:cxn ang="0">
                  <a:pos x="3" y="1"/>
                </a:cxn>
                <a:cxn ang="0">
                  <a:pos x="0" y="5"/>
                </a:cxn>
                <a:cxn ang="0">
                  <a:pos x="1" y="20"/>
                </a:cxn>
                <a:cxn ang="0">
                  <a:pos x="3" y="8"/>
                </a:cxn>
                <a:cxn ang="0">
                  <a:pos x="5" y="4"/>
                </a:cxn>
                <a:cxn ang="0">
                  <a:pos x="24" y="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764" name="Group 124"/>
          <p:cNvGrpSpPr>
            <a:grpSpLocks/>
          </p:cNvGrpSpPr>
          <p:nvPr/>
        </p:nvGrpSpPr>
        <p:grpSpPr bwMode="auto">
          <a:xfrm>
            <a:off x="2154238" y="5437188"/>
            <a:ext cx="220662" cy="112712"/>
            <a:chOff x="375" y="2315"/>
            <a:chExt cx="139" cy="71"/>
          </a:xfrm>
        </p:grpSpPr>
        <p:sp>
          <p:nvSpPr>
            <p:cNvPr id="1136765" name="Freeform 125"/>
            <p:cNvSpPr>
              <a:spLocks/>
            </p:cNvSpPr>
            <p:nvPr/>
          </p:nvSpPr>
          <p:spPr bwMode="auto">
            <a:xfrm>
              <a:off x="375" y="2315"/>
              <a:ext cx="139" cy="71"/>
            </a:xfrm>
            <a:custGeom>
              <a:avLst/>
              <a:gdLst/>
              <a:ahLst/>
              <a:cxnLst>
                <a:cxn ang="0">
                  <a:pos x="279" y="11"/>
                </a:cxn>
                <a:cxn ang="0">
                  <a:pos x="274" y="104"/>
                </a:cxn>
                <a:cxn ang="0">
                  <a:pos x="455" y="189"/>
                </a:cxn>
                <a:cxn ang="0">
                  <a:pos x="607" y="226"/>
                </a:cxn>
                <a:cxn ang="0">
                  <a:pos x="691" y="263"/>
                </a:cxn>
                <a:cxn ang="0">
                  <a:pos x="687" y="313"/>
                </a:cxn>
                <a:cxn ang="0">
                  <a:pos x="577" y="343"/>
                </a:cxn>
                <a:cxn ang="0">
                  <a:pos x="413" y="355"/>
                </a:cxn>
                <a:cxn ang="0">
                  <a:pos x="274" y="331"/>
                </a:cxn>
                <a:cxn ang="0">
                  <a:pos x="188" y="307"/>
                </a:cxn>
                <a:cxn ang="0">
                  <a:pos x="183" y="334"/>
                </a:cxn>
                <a:cxn ang="0">
                  <a:pos x="74" y="331"/>
                </a:cxn>
                <a:cxn ang="0">
                  <a:pos x="7" y="318"/>
                </a:cxn>
                <a:cxn ang="0">
                  <a:pos x="7" y="270"/>
                </a:cxn>
                <a:cxn ang="0">
                  <a:pos x="0" y="242"/>
                </a:cxn>
                <a:cxn ang="0">
                  <a:pos x="0" y="173"/>
                </a:cxn>
                <a:cxn ang="0">
                  <a:pos x="18" y="135"/>
                </a:cxn>
                <a:cxn ang="0">
                  <a:pos x="53" y="91"/>
                </a:cxn>
                <a:cxn ang="0">
                  <a:pos x="60" y="0"/>
                </a:cxn>
                <a:cxn ang="0">
                  <a:pos x="279" y="11"/>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66" name="Freeform 126"/>
            <p:cNvSpPr>
              <a:spLocks/>
            </p:cNvSpPr>
            <p:nvPr/>
          </p:nvSpPr>
          <p:spPr bwMode="auto">
            <a:xfrm>
              <a:off x="421" y="2341"/>
              <a:ext cx="42" cy="22"/>
            </a:xfrm>
            <a:custGeom>
              <a:avLst/>
              <a:gdLst/>
              <a:ahLst/>
              <a:cxnLst>
                <a:cxn ang="0">
                  <a:pos x="53" y="0"/>
                </a:cxn>
                <a:cxn ang="0">
                  <a:pos x="0" y="58"/>
                </a:cxn>
                <a:cxn ang="0">
                  <a:pos x="186" y="110"/>
                </a:cxn>
                <a:cxn ang="0">
                  <a:pos x="208" y="70"/>
                </a:cxn>
                <a:cxn ang="0">
                  <a:pos x="53" y="0"/>
                </a:cxn>
              </a:cxnLst>
              <a:rect l="0" t="0" r="r" b="b"/>
              <a:pathLst>
                <a:path w="208" h="110">
                  <a:moveTo>
                    <a:pt x="53" y="0"/>
                  </a:moveTo>
                  <a:lnTo>
                    <a:pt x="0" y="58"/>
                  </a:lnTo>
                  <a:lnTo>
                    <a:pt x="186" y="110"/>
                  </a:lnTo>
                  <a:lnTo>
                    <a:pt x="208" y="70"/>
                  </a:lnTo>
                  <a:lnTo>
                    <a:pt x="53" y="0"/>
                  </a:lnTo>
                  <a:close/>
                </a:path>
              </a:pathLst>
            </a:custGeom>
            <a:solidFill>
              <a:srgbClr val="80808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67" name="Freeform 127"/>
            <p:cNvSpPr>
              <a:spLocks/>
            </p:cNvSpPr>
            <p:nvPr/>
          </p:nvSpPr>
          <p:spPr bwMode="auto">
            <a:xfrm>
              <a:off x="463" y="2356"/>
              <a:ext cx="46" cy="13"/>
            </a:xfrm>
            <a:custGeom>
              <a:avLst/>
              <a:gdLst/>
              <a:ahLst/>
              <a:cxnLst>
                <a:cxn ang="0">
                  <a:pos x="27" y="0"/>
                </a:cxn>
                <a:cxn ang="0">
                  <a:pos x="0" y="32"/>
                </a:cxn>
                <a:cxn ang="0">
                  <a:pos x="115" y="62"/>
                </a:cxn>
                <a:cxn ang="0">
                  <a:pos x="168" y="67"/>
                </a:cxn>
                <a:cxn ang="0">
                  <a:pos x="233" y="64"/>
                </a:cxn>
                <a:cxn ang="0">
                  <a:pos x="165" y="30"/>
                </a:cxn>
                <a:cxn ang="0">
                  <a:pos x="27" y="0"/>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68" name="Freeform 128"/>
            <p:cNvSpPr>
              <a:spLocks/>
            </p:cNvSpPr>
            <p:nvPr/>
          </p:nvSpPr>
          <p:spPr bwMode="auto">
            <a:xfrm>
              <a:off x="376" y="2341"/>
              <a:ext cx="134" cy="41"/>
            </a:xfrm>
            <a:custGeom>
              <a:avLst/>
              <a:gdLst/>
              <a:ahLst/>
              <a:cxnLst>
                <a:cxn ang="0">
                  <a:pos x="670" y="178"/>
                </a:cxn>
                <a:cxn ang="0">
                  <a:pos x="670" y="146"/>
                </a:cxn>
                <a:cxn ang="0">
                  <a:pos x="582" y="155"/>
                </a:cxn>
                <a:cxn ang="0">
                  <a:pos x="442" y="134"/>
                </a:cxn>
                <a:cxn ang="0">
                  <a:pos x="361" y="116"/>
                </a:cxn>
                <a:cxn ang="0">
                  <a:pos x="206" y="66"/>
                </a:cxn>
                <a:cxn ang="0">
                  <a:pos x="140" y="58"/>
                </a:cxn>
                <a:cxn ang="0">
                  <a:pos x="73" y="34"/>
                </a:cxn>
                <a:cxn ang="0">
                  <a:pos x="40" y="0"/>
                </a:cxn>
                <a:cxn ang="0">
                  <a:pos x="0" y="43"/>
                </a:cxn>
                <a:cxn ang="0">
                  <a:pos x="0" y="132"/>
                </a:cxn>
                <a:cxn ang="0">
                  <a:pos x="49" y="146"/>
                </a:cxn>
                <a:cxn ang="0">
                  <a:pos x="170" y="162"/>
                </a:cxn>
                <a:cxn ang="0">
                  <a:pos x="218" y="167"/>
                </a:cxn>
                <a:cxn ang="0">
                  <a:pos x="298" y="196"/>
                </a:cxn>
                <a:cxn ang="0">
                  <a:pos x="388" y="209"/>
                </a:cxn>
                <a:cxn ang="0">
                  <a:pos x="452" y="209"/>
                </a:cxn>
                <a:cxn ang="0">
                  <a:pos x="553" y="209"/>
                </a:cxn>
                <a:cxn ang="0">
                  <a:pos x="670" y="178"/>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69" name="Freeform 129"/>
            <p:cNvSpPr>
              <a:spLocks/>
            </p:cNvSpPr>
            <p:nvPr/>
          </p:nvSpPr>
          <p:spPr bwMode="auto">
            <a:xfrm>
              <a:off x="386" y="2317"/>
              <a:ext cx="44" cy="34"/>
            </a:xfrm>
            <a:custGeom>
              <a:avLst/>
              <a:gdLst/>
              <a:ahLst/>
              <a:cxnLst>
                <a:cxn ang="0">
                  <a:pos x="214" y="11"/>
                </a:cxn>
                <a:cxn ang="0">
                  <a:pos x="207" y="96"/>
                </a:cxn>
                <a:cxn ang="0">
                  <a:pos x="219" y="114"/>
                </a:cxn>
                <a:cxn ang="0">
                  <a:pos x="170" y="171"/>
                </a:cxn>
                <a:cxn ang="0">
                  <a:pos x="103" y="171"/>
                </a:cxn>
                <a:cxn ang="0">
                  <a:pos x="26" y="146"/>
                </a:cxn>
                <a:cxn ang="0">
                  <a:pos x="0" y="112"/>
                </a:cxn>
                <a:cxn ang="0">
                  <a:pos x="15" y="89"/>
                </a:cxn>
                <a:cxn ang="0">
                  <a:pos x="20" y="0"/>
                </a:cxn>
                <a:cxn ang="0">
                  <a:pos x="214" y="11"/>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770" name="Group 130"/>
          <p:cNvGrpSpPr>
            <a:grpSpLocks/>
          </p:cNvGrpSpPr>
          <p:nvPr/>
        </p:nvGrpSpPr>
        <p:grpSpPr bwMode="auto">
          <a:xfrm>
            <a:off x="2159002" y="5240339"/>
            <a:ext cx="92075" cy="225425"/>
            <a:chOff x="378" y="2191"/>
            <a:chExt cx="58" cy="142"/>
          </a:xfrm>
        </p:grpSpPr>
        <p:sp>
          <p:nvSpPr>
            <p:cNvPr id="1136771" name="Freeform 131"/>
            <p:cNvSpPr>
              <a:spLocks/>
            </p:cNvSpPr>
            <p:nvPr/>
          </p:nvSpPr>
          <p:spPr bwMode="auto">
            <a:xfrm>
              <a:off x="378" y="2191"/>
              <a:ext cx="58" cy="142"/>
            </a:xfrm>
            <a:custGeom>
              <a:avLst/>
              <a:gdLst/>
              <a:ahLst/>
              <a:cxnLst>
                <a:cxn ang="0">
                  <a:pos x="24" y="15"/>
                </a:cxn>
                <a:cxn ang="0">
                  <a:pos x="6" y="256"/>
                </a:cxn>
                <a:cxn ang="0">
                  <a:pos x="10" y="454"/>
                </a:cxn>
                <a:cxn ang="0">
                  <a:pos x="0" y="678"/>
                </a:cxn>
                <a:cxn ang="0">
                  <a:pos x="144" y="710"/>
                </a:cxn>
                <a:cxn ang="0">
                  <a:pos x="283" y="710"/>
                </a:cxn>
                <a:cxn ang="0">
                  <a:pos x="292" y="0"/>
                </a:cxn>
                <a:cxn ang="0">
                  <a:pos x="24" y="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72" name="Freeform 132"/>
            <p:cNvSpPr>
              <a:spLocks/>
            </p:cNvSpPr>
            <p:nvPr/>
          </p:nvSpPr>
          <p:spPr bwMode="auto">
            <a:xfrm>
              <a:off x="383" y="2193"/>
              <a:ext cx="50" cy="136"/>
            </a:xfrm>
            <a:custGeom>
              <a:avLst/>
              <a:gdLst/>
              <a:ahLst/>
              <a:cxnLst>
                <a:cxn ang="0">
                  <a:pos x="23" y="21"/>
                </a:cxn>
                <a:cxn ang="0">
                  <a:pos x="0" y="223"/>
                </a:cxn>
                <a:cxn ang="0">
                  <a:pos x="5" y="385"/>
                </a:cxn>
                <a:cxn ang="0">
                  <a:pos x="5" y="633"/>
                </a:cxn>
                <a:cxn ang="0">
                  <a:pos x="128" y="681"/>
                </a:cxn>
                <a:cxn ang="0">
                  <a:pos x="238" y="681"/>
                </a:cxn>
                <a:cxn ang="0">
                  <a:pos x="252" y="0"/>
                </a:cxn>
                <a:cxn ang="0">
                  <a:pos x="23" y="21"/>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773" name="Group 133"/>
          <p:cNvGrpSpPr>
            <a:grpSpLocks/>
          </p:cNvGrpSpPr>
          <p:nvPr/>
        </p:nvGrpSpPr>
        <p:grpSpPr bwMode="auto">
          <a:xfrm>
            <a:off x="2206625" y="5468938"/>
            <a:ext cx="223838" cy="112712"/>
            <a:chOff x="408" y="2335"/>
            <a:chExt cx="141" cy="71"/>
          </a:xfrm>
        </p:grpSpPr>
        <p:sp>
          <p:nvSpPr>
            <p:cNvPr id="1136774" name="Freeform 134"/>
            <p:cNvSpPr>
              <a:spLocks/>
            </p:cNvSpPr>
            <p:nvPr/>
          </p:nvSpPr>
          <p:spPr bwMode="auto">
            <a:xfrm>
              <a:off x="408" y="2335"/>
              <a:ext cx="141" cy="71"/>
            </a:xfrm>
            <a:custGeom>
              <a:avLst/>
              <a:gdLst/>
              <a:ahLst/>
              <a:cxnLst>
                <a:cxn ang="0">
                  <a:pos x="285" y="13"/>
                </a:cxn>
                <a:cxn ang="0">
                  <a:pos x="280" y="104"/>
                </a:cxn>
                <a:cxn ang="0">
                  <a:pos x="463" y="191"/>
                </a:cxn>
                <a:cxn ang="0">
                  <a:pos x="617" y="227"/>
                </a:cxn>
                <a:cxn ang="0">
                  <a:pos x="703" y="264"/>
                </a:cxn>
                <a:cxn ang="0">
                  <a:pos x="698" y="314"/>
                </a:cxn>
                <a:cxn ang="0">
                  <a:pos x="588" y="345"/>
                </a:cxn>
                <a:cxn ang="0">
                  <a:pos x="420" y="356"/>
                </a:cxn>
                <a:cxn ang="0">
                  <a:pos x="280" y="332"/>
                </a:cxn>
                <a:cxn ang="0">
                  <a:pos x="194" y="307"/>
                </a:cxn>
                <a:cxn ang="0">
                  <a:pos x="188" y="335"/>
                </a:cxn>
                <a:cxn ang="0">
                  <a:pos x="76" y="332"/>
                </a:cxn>
                <a:cxn ang="0">
                  <a:pos x="8" y="320"/>
                </a:cxn>
                <a:cxn ang="0">
                  <a:pos x="8" y="271"/>
                </a:cxn>
                <a:cxn ang="0">
                  <a:pos x="0" y="243"/>
                </a:cxn>
                <a:cxn ang="0">
                  <a:pos x="0" y="174"/>
                </a:cxn>
                <a:cxn ang="0">
                  <a:pos x="22" y="136"/>
                </a:cxn>
                <a:cxn ang="0">
                  <a:pos x="56" y="94"/>
                </a:cxn>
                <a:cxn ang="0">
                  <a:pos x="64" y="0"/>
                </a:cxn>
                <a:cxn ang="0">
                  <a:pos x="285" y="13"/>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75" name="Freeform 135"/>
            <p:cNvSpPr>
              <a:spLocks/>
            </p:cNvSpPr>
            <p:nvPr/>
          </p:nvSpPr>
          <p:spPr bwMode="auto">
            <a:xfrm>
              <a:off x="455" y="2361"/>
              <a:ext cx="42" cy="22"/>
            </a:xfrm>
            <a:custGeom>
              <a:avLst/>
              <a:gdLst/>
              <a:ahLst/>
              <a:cxnLst>
                <a:cxn ang="0">
                  <a:pos x="53" y="0"/>
                </a:cxn>
                <a:cxn ang="0">
                  <a:pos x="0" y="60"/>
                </a:cxn>
                <a:cxn ang="0">
                  <a:pos x="187" y="111"/>
                </a:cxn>
                <a:cxn ang="0">
                  <a:pos x="210" y="71"/>
                </a:cxn>
                <a:cxn ang="0">
                  <a:pos x="53" y="0"/>
                </a:cxn>
              </a:cxnLst>
              <a:rect l="0" t="0" r="r" b="b"/>
              <a:pathLst>
                <a:path w="210" h="111">
                  <a:moveTo>
                    <a:pt x="53" y="0"/>
                  </a:moveTo>
                  <a:lnTo>
                    <a:pt x="0" y="60"/>
                  </a:lnTo>
                  <a:lnTo>
                    <a:pt x="187" y="111"/>
                  </a:lnTo>
                  <a:lnTo>
                    <a:pt x="210" y="71"/>
                  </a:lnTo>
                  <a:lnTo>
                    <a:pt x="53" y="0"/>
                  </a:lnTo>
                  <a:close/>
                </a:path>
              </a:pathLst>
            </a:custGeom>
            <a:solidFill>
              <a:srgbClr val="80808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76" name="Freeform 136"/>
            <p:cNvSpPr>
              <a:spLocks/>
            </p:cNvSpPr>
            <p:nvPr/>
          </p:nvSpPr>
          <p:spPr bwMode="auto">
            <a:xfrm>
              <a:off x="497" y="2377"/>
              <a:ext cx="47" cy="13"/>
            </a:xfrm>
            <a:custGeom>
              <a:avLst/>
              <a:gdLst/>
              <a:ahLst/>
              <a:cxnLst>
                <a:cxn ang="0">
                  <a:pos x="27" y="0"/>
                </a:cxn>
                <a:cxn ang="0">
                  <a:pos x="0" y="31"/>
                </a:cxn>
                <a:cxn ang="0">
                  <a:pos x="116" y="59"/>
                </a:cxn>
                <a:cxn ang="0">
                  <a:pos x="171" y="66"/>
                </a:cxn>
                <a:cxn ang="0">
                  <a:pos x="237" y="61"/>
                </a:cxn>
                <a:cxn ang="0">
                  <a:pos x="168" y="28"/>
                </a:cxn>
                <a:cxn ang="0">
                  <a:pos x="27" y="0"/>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77" name="Freeform 137"/>
            <p:cNvSpPr>
              <a:spLocks/>
            </p:cNvSpPr>
            <p:nvPr/>
          </p:nvSpPr>
          <p:spPr bwMode="auto">
            <a:xfrm>
              <a:off x="410" y="2361"/>
              <a:ext cx="135" cy="42"/>
            </a:xfrm>
            <a:custGeom>
              <a:avLst/>
              <a:gdLst/>
              <a:ahLst/>
              <a:cxnLst>
                <a:cxn ang="0">
                  <a:pos x="678" y="178"/>
                </a:cxn>
                <a:cxn ang="0">
                  <a:pos x="678" y="147"/>
                </a:cxn>
                <a:cxn ang="0">
                  <a:pos x="590" y="156"/>
                </a:cxn>
                <a:cxn ang="0">
                  <a:pos x="446" y="136"/>
                </a:cxn>
                <a:cxn ang="0">
                  <a:pos x="365" y="117"/>
                </a:cxn>
                <a:cxn ang="0">
                  <a:pos x="209" y="66"/>
                </a:cxn>
                <a:cxn ang="0">
                  <a:pos x="140" y="60"/>
                </a:cxn>
                <a:cxn ang="0">
                  <a:pos x="74" y="35"/>
                </a:cxn>
                <a:cxn ang="0">
                  <a:pos x="39" y="0"/>
                </a:cxn>
                <a:cxn ang="0">
                  <a:pos x="0" y="44"/>
                </a:cxn>
                <a:cxn ang="0">
                  <a:pos x="0" y="133"/>
                </a:cxn>
                <a:cxn ang="0">
                  <a:pos x="50" y="147"/>
                </a:cxn>
                <a:cxn ang="0">
                  <a:pos x="171" y="162"/>
                </a:cxn>
                <a:cxn ang="0">
                  <a:pos x="220" y="170"/>
                </a:cxn>
                <a:cxn ang="0">
                  <a:pos x="300" y="197"/>
                </a:cxn>
                <a:cxn ang="0">
                  <a:pos x="392" y="211"/>
                </a:cxn>
                <a:cxn ang="0">
                  <a:pos x="458" y="211"/>
                </a:cxn>
                <a:cxn ang="0">
                  <a:pos x="560" y="211"/>
                </a:cxn>
                <a:cxn ang="0">
                  <a:pos x="678" y="178"/>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78" name="Freeform 138"/>
            <p:cNvSpPr>
              <a:spLocks/>
            </p:cNvSpPr>
            <p:nvPr/>
          </p:nvSpPr>
          <p:spPr bwMode="auto">
            <a:xfrm>
              <a:off x="419" y="2337"/>
              <a:ext cx="45" cy="34"/>
            </a:xfrm>
            <a:custGeom>
              <a:avLst/>
              <a:gdLst/>
              <a:ahLst/>
              <a:cxnLst>
                <a:cxn ang="0">
                  <a:pos x="216" y="12"/>
                </a:cxn>
                <a:cxn ang="0">
                  <a:pos x="210" y="95"/>
                </a:cxn>
                <a:cxn ang="0">
                  <a:pos x="224" y="114"/>
                </a:cxn>
                <a:cxn ang="0">
                  <a:pos x="173" y="170"/>
                </a:cxn>
                <a:cxn ang="0">
                  <a:pos x="105" y="170"/>
                </a:cxn>
                <a:cxn ang="0">
                  <a:pos x="28" y="145"/>
                </a:cxn>
                <a:cxn ang="0">
                  <a:pos x="0" y="112"/>
                </a:cxn>
                <a:cxn ang="0">
                  <a:pos x="16" y="89"/>
                </a:cxn>
                <a:cxn ang="0">
                  <a:pos x="20" y="0"/>
                </a:cxn>
                <a:cxn ang="0">
                  <a:pos x="216" y="12"/>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sp>
        <p:nvSpPr>
          <p:cNvPr id="1136779" name="Oval 139"/>
          <p:cNvSpPr>
            <a:spLocks noChangeArrowheads="1"/>
          </p:cNvSpPr>
          <p:nvPr/>
        </p:nvSpPr>
        <p:spPr bwMode="auto">
          <a:xfrm>
            <a:off x="1873251" y="5470525"/>
            <a:ext cx="265113" cy="103188"/>
          </a:xfrm>
          <a:prstGeom prst="ellipse">
            <a:avLst/>
          </a:prstGeom>
          <a:solidFill>
            <a:srgbClr val="606060"/>
          </a:solidFill>
          <a:ln w="3175">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780" name="Rectangle 140"/>
          <p:cNvSpPr>
            <a:spLocks noChangeArrowheads="1"/>
          </p:cNvSpPr>
          <p:nvPr/>
        </p:nvSpPr>
        <p:spPr bwMode="auto">
          <a:xfrm>
            <a:off x="1970088" y="5265739"/>
            <a:ext cx="69850" cy="234950"/>
          </a:xfrm>
          <a:prstGeom prst="rect">
            <a:avLst/>
          </a:prstGeom>
          <a:solidFill>
            <a:srgbClr val="606060"/>
          </a:solidFill>
          <a:ln w="3175">
            <a:solidFill>
              <a:srgbClr val="000000"/>
            </a:solidFill>
            <a:miter lim="800000"/>
            <a:headEnd/>
            <a:tailEnd/>
          </a:ln>
        </p:spPr>
        <p:txBody>
          <a:bodyPr/>
          <a:lstStyle/>
          <a:p>
            <a:endParaRPr lang="zh-CN" altLang="en-US">
              <a:solidFill>
                <a:schemeClr val="tx1">
                  <a:lumMod val="65000"/>
                  <a:lumOff val="35000"/>
                </a:schemeClr>
              </a:solidFill>
              <a:latin typeface="+mn-lt"/>
              <a:ea typeface="+mn-ea"/>
            </a:endParaRPr>
          </a:p>
        </p:txBody>
      </p:sp>
      <p:grpSp>
        <p:nvGrpSpPr>
          <p:cNvPr id="1136781" name="Group 141"/>
          <p:cNvGrpSpPr>
            <a:grpSpLocks/>
          </p:cNvGrpSpPr>
          <p:nvPr/>
        </p:nvGrpSpPr>
        <p:grpSpPr bwMode="auto">
          <a:xfrm>
            <a:off x="1847850" y="5176840"/>
            <a:ext cx="350838" cy="122237"/>
            <a:chOff x="182" y="2151"/>
            <a:chExt cx="221" cy="77"/>
          </a:xfrm>
        </p:grpSpPr>
        <p:sp>
          <p:nvSpPr>
            <p:cNvPr id="1136782" name="Freeform 142"/>
            <p:cNvSpPr>
              <a:spLocks/>
            </p:cNvSpPr>
            <p:nvPr/>
          </p:nvSpPr>
          <p:spPr bwMode="auto">
            <a:xfrm>
              <a:off x="182" y="2151"/>
              <a:ext cx="221" cy="77"/>
            </a:xfrm>
            <a:custGeom>
              <a:avLst/>
              <a:gdLst/>
              <a:ahLst/>
              <a:cxnLst>
                <a:cxn ang="0">
                  <a:pos x="1106" y="202"/>
                </a:cxn>
                <a:cxn ang="0">
                  <a:pos x="1099" y="321"/>
                </a:cxn>
                <a:cxn ang="0">
                  <a:pos x="735" y="386"/>
                </a:cxn>
                <a:cxn ang="0">
                  <a:pos x="334" y="386"/>
                </a:cxn>
                <a:cxn ang="0">
                  <a:pos x="19" y="288"/>
                </a:cxn>
                <a:cxn ang="0">
                  <a:pos x="0" y="10"/>
                </a:cxn>
                <a:cxn ang="0">
                  <a:pos x="625" y="0"/>
                </a:cxn>
                <a:cxn ang="0">
                  <a:pos x="1106" y="202"/>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83" name="Freeform 143"/>
            <p:cNvSpPr>
              <a:spLocks/>
            </p:cNvSpPr>
            <p:nvPr/>
          </p:nvSpPr>
          <p:spPr bwMode="auto">
            <a:xfrm>
              <a:off x="187" y="2180"/>
              <a:ext cx="211" cy="45"/>
            </a:xfrm>
            <a:custGeom>
              <a:avLst/>
              <a:gdLst/>
              <a:ahLst/>
              <a:cxnLst>
                <a:cxn ang="0">
                  <a:pos x="1055" y="75"/>
                </a:cxn>
                <a:cxn ang="0">
                  <a:pos x="1049" y="162"/>
                </a:cxn>
                <a:cxn ang="0">
                  <a:pos x="721" y="221"/>
                </a:cxn>
                <a:cxn ang="0">
                  <a:pos x="296" y="221"/>
                </a:cxn>
                <a:cxn ang="0">
                  <a:pos x="0" y="119"/>
                </a:cxn>
                <a:cxn ang="0">
                  <a:pos x="0" y="0"/>
                </a:cxn>
                <a:cxn ang="0">
                  <a:pos x="283" y="119"/>
                </a:cxn>
                <a:cxn ang="0">
                  <a:pos x="716" y="124"/>
                </a:cxn>
                <a:cxn ang="0">
                  <a:pos x="1055" y="75"/>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sp>
        <p:nvSpPr>
          <p:cNvPr id="1136784" name="Freeform 144"/>
          <p:cNvSpPr>
            <a:spLocks/>
          </p:cNvSpPr>
          <p:nvPr/>
        </p:nvSpPr>
        <p:spPr bwMode="auto">
          <a:xfrm>
            <a:off x="1836740" y="5048250"/>
            <a:ext cx="479425" cy="444500"/>
          </a:xfrm>
          <a:custGeom>
            <a:avLst/>
            <a:gdLst/>
            <a:ahLst/>
            <a:cxnLst>
              <a:cxn ang="0">
                <a:pos x="1501" y="789"/>
              </a:cxn>
              <a:cxn ang="0">
                <a:pos x="1493" y="649"/>
              </a:cxn>
              <a:cxn ang="0">
                <a:pos x="1495" y="499"/>
              </a:cxn>
              <a:cxn ang="0">
                <a:pos x="1489" y="385"/>
              </a:cxn>
              <a:cxn ang="0">
                <a:pos x="1424" y="317"/>
              </a:cxn>
              <a:cxn ang="0">
                <a:pos x="1345" y="278"/>
              </a:cxn>
              <a:cxn ang="0">
                <a:pos x="1166" y="213"/>
              </a:cxn>
              <a:cxn ang="0">
                <a:pos x="903" y="149"/>
              </a:cxn>
              <a:cxn ang="0">
                <a:pos x="852" y="144"/>
              </a:cxn>
              <a:cxn ang="0">
                <a:pos x="817" y="149"/>
              </a:cxn>
              <a:cxn ang="0">
                <a:pos x="809" y="135"/>
              </a:cxn>
              <a:cxn ang="0">
                <a:pos x="794" y="122"/>
              </a:cxn>
              <a:cxn ang="0">
                <a:pos x="777" y="125"/>
              </a:cxn>
              <a:cxn ang="0">
                <a:pos x="754" y="126"/>
              </a:cxn>
              <a:cxn ang="0">
                <a:pos x="745" y="100"/>
              </a:cxn>
              <a:cxn ang="0">
                <a:pos x="726" y="85"/>
              </a:cxn>
              <a:cxn ang="0">
                <a:pos x="704" y="82"/>
              </a:cxn>
              <a:cxn ang="0">
                <a:pos x="678" y="82"/>
              </a:cxn>
              <a:cxn ang="0">
                <a:pos x="681" y="59"/>
              </a:cxn>
              <a:cxn ang="0">
                <a:pos x="651" y="0"/>
              </a:cxn>
              <a:cxn ang="0">
                <a:pos x="37" y="16"/>
              </a:cxn>
              <a:cxn ang="0">
                <a:pos x="39" y="79"/>
              </a:cxn>
              <a:cxn ang="0">
                <a:pos x="28" y="135"/>
              </a:cxn>
              <a:cxn ang="0">
                <a:pos x="18" y="175"/>
              </a:cxn>
              <a:cxn ang="0">
                <a:pos x="8" y="225"/>
              </a:cxn>
              <a:cxn ang="0">
                <a:pos x="0" y="306"/>
              </a:cxn>
              <a:cxn ang="0">
                <a:pos x="9" y="354"/>
              </a:cxn>
              <a:cxn ang="0">
                <a:pos x="28" y="399"/>
              </a:cxn>
              <a:cxn ang="0">
                <a:pos x="49" y="438"/>
              </a:cxn>
              <a:cxn ang="0">
                <a:pos x="78" y="451"/>
              </a:cxn>
              <a:cxn ang="0">
                <a:pos x="122" y="464"/>
              </a:cxn>
              <a:cxn ang="0">
                <a:pos x="180" y="483"/>
              </a:cxn>
              <a:cxn ang="0">
                <a:pos x="208" y="514"/>
              </a:cxn>
              <a:cxn ang="0">
                <a:pos x="240" y="541"/>
              </a:cxn>
              <a:cxn ang="0">
                <a:pos x="289" y="564"/>
              </a:cxn>
              <a:cxn ang="0">
                <a:pos x="348" y="582"/>
              </a:cxn>
              <a:cxn ang="0">
                <a:pos x="441" y="594"/>
              </a:cxn>
              <a:cxn ang="0">
                <a:pos x="520" y="594"/>
              </a:cxn>
              <a:cxn ang="0">
                <a:pos x="581" y="587"/>
              </a:cxn>
              <a:cxn ang="0">
                <a:pos x="637" y="582"/>
              </a:cxn>
              <a:cxn ang="0">
                <a:pos x="678" y="604"/>
              </a:cxn>
              <a:cxn ang="0">
                <a:pos x="758" y="600"/>
              </a:cxn>
              <a:cxn ang="0">
                <a:pos x="1078" y="645"/>
              </a:cxn>
              <a:cxn ang="0">
                <a:pos x="1165" y="655"/>
              </a:cxn>
              <a:cxn ang="0">
                <a:pos x="1133" y="845"/>
              </a:cxn>
              <a:cxn ang="0">
                <a:pos x="1130" y="942"/>
              </a:cxn>
              <a:cxn ang="0">
                <a:pos x="1149" y="1066"/>
              </a:cxn>
              <a:cxn ang="0">
                <a:pos x="1169" y="1212"/>
              </a:cxn>
              <a:cxn ang="0">
                <a:pos x="1169" y="1363"/>
              </a:cxn>
              <a:cxn ang="0">
                <a:pos x="1244" y="1385"/>
              </a:cxn>
              <a:cxn ang="0">
                <a:pos x="1339" y="1395"/>
              </a:cxn>
              <a:cxn ang="0">
                <a:pos x="1420" y="1401"/>
              </a:cxn>
              <a:cxn ang="0">
                <a:pos x="1507" y="1391"/>
              </a:cxn>
              <a:cxn ang="0">
                <a:pos x="1501" y="1252"/>
              </a:cxn>
              <a:cxn ang="0">
                <a:pos x="1501" y="1024"/>
              </a:cxn>
              <a:cxn ang="0">
                <a:pos x="1501" y="824"/>
              </a:cxn>
              <a:cxn ang="0">
                <a:pos x="1501" y="789"/>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85" name="Freeform 145"/>
          <p:cNvSpPr>
            <a:spLocks/>
          </p:cNvSpPr>
          <p:nvPr/>
        </p:nvSpPr>
        <p:spPr bwMode="auto">
          <a:xfrm>
            <a:off x="1843088" y="5065715"/>
            <a:ext cx="468312" cy="420687"/>
          </a:xfrm>
          <a:custGeom>
            <a:avLst/>
            <a:gdLst/>
            <a:ahLst/>
            <a:cxnLst>
              <a:cxn ang="0">
                <a:pos x="46" y="66"/>
              </a:cxn>
              <a:cxn ang="0">
                <a:pos x="10" y="144"/>
              </a:cxn>
              <a:cxn ang="0">
                <a:pos x="39" y="367"/>
              </a:cxn>
              <a:cxn ang="0">
                <a:pos x="120" y="367"/>
              </a:cxn>
              <a:cxn ang="0">
                <a:pos x="211" y="449"/>
              </a:cxn>
              <a:cxn ang="0">
                <a:pos x="421" y="504"/>
              </a:cxn>
              <a:cxn ang="0">
                <a:pos x="620" y="504"/>
              </a:cxn>
              <a:cxn ang="0">
                <a:pos x="546" y="423"/>
              </a:cxn>
              <a:cxn ang="0">
                <a:pos x="641" y="501"/>
              </a:cxn>
              <a:cxn ang="0">
                <a:pos x="737" y="520"/>
              </a:cxn>
              <a:cxn ang="0">
                <a:pos x="672" y="469"/>
              </a:cxn>
              <a:cxn ang="0">
                <a:pos x="776" y="527"/>
              </a:cxn>
              <a:cxn ang="0">
                <a:pos x="1114" y="572"/>
              </a:cxn>
              <a:cxn ang="0">
                <a:pos x="1122" y="833"/>
              </a:cxn>
              <a:cxn ang="0">
                <a:pos x="1159" y="1288"/>
              </a:cxn>
              <a:cxn ang="0">
                <a:pos x="1360" y="1324"/>
              </a:cxn>
              <a:cxn ang="0">
                <a:pos x="1468" y="998"/>
              </a:cxn>
              <a:cxn ang="0">
                <a:pos x="1451" y="579"/>
              </a:cxn>
              <a:cxn ang="0">
                <a:pos x="1455" y="381"/>
              </a:cxn>
              <a:cxn ang="0">
                <a:pos x="1355" y="261"/>
              </a:cxn>
              <a:cxn ang="0">
                <a:pos x="1057" y="150"/>
              </a:cxn>
              <a:cxn ang="0">
                <a:pos x="809" y="98"/>
              </a:cxn>
              <a:cxn ang="0">
                <a:pos x="662" y="205"/>
              </a:cxn>
              <a:cxn ang="0">
                <a:pos x="767" y="131"/>
              </a:cxn>
              <a:cxn ang="0">
                <a:pos x="776" y="79"/>
              </a:cxn>
              <a:cxn ang="0">
                <a:pos x="725" y="98"/>
              </a:cxn>
              <a:cxn ang="0">
                <a:pos x="656" y="137"/>
              </a:cxn>
              <a:cxn ang="0">
                <a:pos x="722" y="68"/>
              </a:cxn>
              <a:cxn ang="0">
                <a:pos x="669" y="36"/>
              </a:cxn>
              <a:cxn ang="0">
                <a:pos x="569" y="112"/>
              </a:cxn>
              <a:cxn ang="0">
                <a:pos x="646" y="20"/>
              </a:cxn>
              <a:cxn ang="0">
                <a:pos x="597" y="7"/>
              </a:cxn>
              <a:cxn ang="0">
                <a:pos x="523" y="63"/>
              </a:cxn>
              <a:cxn ang="0">
                <a:pos x="386" y="40"/>
              </a:cxn>
              <a:cxn ang="0">
                <a:pos x="345" y="72"/>
              </a:cxn>
              <a:cxn ang="0">
                <a:pos x="211" y="95"/>
              </a:cxn>
              <a:cxn ang="0">
                <a:pos x="185" y="45"/>
              </a:cxn>
              <a:cxn ang="0">
                <a:pos x="130" y="91"/>
              </a:cxn>
              <a:cxn ang="0">
                <a:pos x="72" y="40"/>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86" name="Freeform 146"/>
          <p:cNvSpPr>
            <a:spLocks/>
          </p:cNvSpPr>
          <p:nvPr/>
        </p:nvSpPr>
        <p:spPr bwMode="auto">
          <a:xfrm>
            <a:off x="1908175" y="5135563"/>
            <a:ext cx="63500" cy="11112"/>
          </a:xfrm>
          <a:custGeom>
            <a:avLst/>
            <a:gdLst/>
            <a:ahLst/>
            <a:cxnLst>
              <a:cxn ang="0">
                <a:pos x="0" y="0"/>
              </a:cxn>
              <a:cxn ang="0">
                <a:pos x="93" y="33"/>
              </a:cxn>
              <a:cxn ang="0">
                <a:pos x="199" y="25"/>
              </a:cxn>
              <a:cxn ang="0">
                <a:pos x="0" y="0"/>
              </a:cxn>
            </a:cxnLst>
            <a:rect l="0" t="0" r="r" b="b"/>
            <a:pathLst>
              <a:path w="199" h="33">
                <a:moveTo>
                  <a:pt x="0" y="0"/>
                </a:moveTo>
                <a:lnTo>
                  <a:pt x="93" y="33"/>
                </a:lnTo>
                <a:lnTo>
                  <a:pt x="199" y="25"/>
                </a:lnTo>
                <a:lnTo>
                  <a:pt x="0" y="0"/>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87" name="Freeform 147"/>
          <p:cNvSpPr>
            <a:spLocks/>
          </p:cNvSpPr>
          <p:nvPr/>
        </p:nvSpPr>
        <p:spPr bwMode="auto">
          <a:xfrm>
            <a:off x="1844675" y="5118100"/>
            <a:ext cx="39688" cy="12700"/>
          </a:xfrm>
          <a:custGeom>
            <a:avLst/>
            <a:gdLst/>
            <a:ahLst/>
            <a:cxnLst>
              <a:cxn ang="0">
                <a:pos x="0" y="0"/>
              </a:cxn>
              <a:cxn ang="0">
                <a:pos x="32" y="25"/>
              </a:cxn>
              <a:cxn ang="0">
                <a:pos x="122" y="38"/>
              </a:cxn>
              <a:cxn ang="0">
                <a:pos x="30" y="40"/>
              </a:cxn>
              <a:cxn ang="0">
                <a:pos x="0" y="0"/>
              </a:cxn>
            </a:cxnLst>
            <a:rect l="0" t="0" r="r" b="b"/>
            <a:pathLst>
              <a:path w="122" h="40">
                <a:moveTo>
                  <a:pt x="0" y="0"/>
                </a:moveTo>
                <a:lnTo>
                  <a:pt x="32" y="25"/>
                </a:lnTo>
                <a:lnTo>
                  <a:pt x="122" y="38"/>
                </a:lnTo>
                <a:lnTo>
                  <a:pt x="30" y="40"/>
                </a:lnTo>
                <a:lnTo>
                  <a:pt x="0" y="0"/>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88" name="Freeform 148"/>
          <p:cNvSpPr>
            <a:spLocks/>
          </p:cNvSpPr>
          <p:nvPr/>
        </p:nvSpPr>
        <p:spPr bwMode="auto">
          <a:xfrm>
            <a:off x="2006602" y="5108575"/>
            <a:ext cx="60325" cy="31750"/>
          </a:xfrm>
          <a:custGeom>
            <a:avLst/>
            <a:gdLst/>
            <a:ahLst/>
            <a:cxnLst>
              <a:cxn ang="0">
                <a:pos x="0" y="0"/>
              </a:cxn>
              <a:cxn ang="0">
                <a:pos x="84" y="9"/>
              </a:cxn>
              <a:cxn ang="0">
                <a:pos x="101" y="23"/>
              </a:cxn>
              <a:cxn ang="0">
                <a:pos x="101" y="54"/>
              </a:cxn>
              <a:cxn ang="0">
                <a:pos x="106" y="89"/>
              </a:cxn>
              <a:cxn ang="0">
                <a:pos x="187" y="102"/>
              </a:cxn>
              <a:cxn ang="0">
                <a:pos x="90" y="98"/>
              </a:cxn>
              <a:cxn ang="0">
                <a:pos x="74" y="34"/>
              </a:cxn>
              <a:cxn ang="0">
                <a:pos x="0" y="0"/>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89" name="Freeform 149"/>
          <p:cNvSpPr>
            <a:spLocks/>
          </p:cNvSpPr>
          <p:nvPr/>
        </p:nvSpPr>
        <p:spPr bwMode="auto">
          <a:xfrm>
            <a:off x="2066926" y="5181602"/>
            <a:ext cx="193675" cy="47625"/>
          </a:xfrm>
          <a:custGeom>
            <a:avLst/>
            <a:gdLst/>
            <a:ahLst/>
            <a:cxnLst>
              <a:cxn ang="0">
                <a:pos x="0" y="0"/>
              </a:cxn>
              <a:cxn ang="0">
                <a:pos x="154" y="7"/>
              </a:cxn>
              <a:cxn ang="0">
                <a:pos x="313" y="44"/>
              </a:cxn>
              <a:cxn ang="0">
                <a:pos x="431" y="51"/>
              </a:cxn>
              <a:cxn ang="0">
                <a:pos x="527" y="71"/>
              </a:cxn>
              <a:cxn ang="0">
                <a:pos x="563" y="122"/>
              </a:cxn>
              <a:cxn ang="0">
                <a:pos x="609" y="150"/>
              </a:cxn>
              <a:cxn ang="0">
                <a:pos x="563" y="141"/>
              </a:cxn>
              <a:cxn ang="0">
                <a:pos x="521" y="84"/>
              </a:cxn>
              <a:cxn ang="0">
                <a:pos x="392" y="58"/>
              </a:cxn>
              <a:cxn ang="0">
                <a:pos x="313" y="58"/>
              </a:cxn>
              <a:cxn ang="0">
                <a:pos x="252" y="44"/>
              </a:cxn>
              <a:cxn ang="0">
                <a:pos x="146" y="17"/>
              </a:cxn>
              <a:cxn ang="0">
                <a:pos x="0" y="0"/>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90" name="Freeform 150"/>
          <p:cNvSpPr>
            <a:spLocks/>
          </p:cNvSpPr>
          <p:nvPr/>
        </p:nvSpPr>
        <p:spPr bwMode="auto">
          <a:xfrm>
            <a:off x="1873251" y="4530726"/>
            <a:ext cx="168275" cy="184150"/>
          </a:xfrm>
          <a:custGeom>
            <a:avLst/>
            <a:gdLst/>
            <a:ahLst/>
            <a:cxnLst>
              <a:cxn ang="0">
                <a:pos x="357" y="20"/>
              </a:cxn>
              <a:cxn ang="0">
                <a:pos x="403" y="53"/>
              </a:cxn>
              <a:cxn ang="0">
                <a:pos x="428" y="94"/>
              </a:cxn>
              <a:cxn ang="0">
                <a:pos x="451" y="138"/>
              </a:cxn>
              <a:cxn ang="0">
                <a:pos x="464" y="161"/>
              </a:cxn>
              <a:cxn ang="0">
                <a:pos x="464" y="186"/>
              </a:cxn>
              <a:cxn ang="0">
                <a:pos x="453" y="216"/>
              </a:cxn>
              <a:cxn ang="0">
                <a:pos x="476" y="239"/>
              </a:cxn>
              <a:cxn ang="0">
                <a:pos x="511" y="301"/>
              </a:cxn>
              <a:cxn ang="0">
                <a:pos x="529" y="334"/>
              </a:cxn>
              <a:cxn ang="0">
                <a:pos x="529" y="346"/>
              </a:cxn>
              <a:cxn ang="0">
                <a:pos x="526" y="357"/>
              </a:cxn>
              <a:cxn ang="0">
                <a:pos x="510" y="361"/>
              </a:cxn>
              <a:cxn ang="0">
                <a:pos x="487" y="362"/>
              </a:cxn>
              <a:cxn ang="0">
                <a:pos x="475" y="366"/>
              </a:cxn>
              <a:cxn ang="0">
                <a:pos x="476" y="391"/>
              </a:cxn>
              <a:cxn ang="0">
                <a:pos x="483" y="421"/>
              </a:cxn>
              <a:cxn ang="0">
                <a:pos x="469" y="437"/>
              </a:cxn>
              <a:cxn ang="0">
                <a:pos x="473" y="459"/>
              </a:cxn>
              <a:cxn ang="0">
                <a:pos x="462" y="472"/>
              </a:cxn>
              <a:cxn ang="0">
                <a:pos x="452" y="511"/>
              </a:cxn>
              <a:cxn ang="0">
                <a:pos x="436" y="523"/>
              </a:cxn>
              <a:cxn ang="0">
                <a:pos x="411" y="523"/>
              </a:cxn>
              <a:cxn ang="0">
                <a:pos x="375" y="517"/>
              </a:cxn>
              <a:cxn ang="0">
                <a:pos x="339" y="511"/>
              </a:cxn>
              <a:cxn ang="0">
                <a:pos x="342" y="580"/>
              </a:cxn>
              <a:cxn ang="0">
                <a:pos x="60" y="488"/>
              </a:cxn>
              <a:cxn ang="0">
                <a:pos x="83" y="435"/>
              </a:cxn>
              <a:cxn ang="0">
                <a:pos x="78" y="394"/>
              </a:cxn>
              <a:cxn ang="0">
                <a:pos x="0" y="316"/>
              </a:cxn>
              <a:cxn ang="0">
                <a:pos x="0" y="111"/>
              </a:cxn>
              <a:cxn ang="0">
                <a:pos x="52" y="55"/>
              </a:cxn>
              <a:cxn ang="0">
                <a:pos x="117" y="25"/>
              </a:cxn>
              <a:cxn ang="0">
                <a:pos x="186" y="0"/>
              </a:cxn>
              <a:cxn ang="0">
                <a:pos x="276" y="13"/>
              </a:cxn>
              <a:cxn ang="0">
                <a:pos x="357" y="20"/>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791" name="Freeform 151"/>
          <p:cNvSpPr>
            <a:spLocks/>
          </p:cNvSpPr>
          <p:nvPr/>
        </p:nvSpPr>
        <p:spPr bwMode="auto">
          <a:xfrm>
            <a:off x="2022477" y="4641850"/>
            <a:ext cx="9525" cy="1588"/>
          </a:xfrm>
          <a:custGeom>
            <a:avLst/>
            <a:gdLst/>
            <a:ahLst/>
            <a:cxnLst>
              <a:cxn ang="0">
                <a:pos x="30" y="2"/>
              </a:cxn>
              <a:cxn ang="0">
                <a:pos x="23" y="6"/>
              </a:cxn>
              <a:cxn ang="0">
                <a:pos x="8" y="5"/>
              </a:cxn>
              <a:cxn ang="0">
                <a:pos x="2" y="6"/>
              </a:cxn>
              <a:cxn ang="0">
                <a:pos x="0" y="1"/>
              </a:cxn>
              <a:cxn ang="0">
                <a:pos x="9" y="0"/>
              </a:cxn>
              <a:cxn ang="0">
                <a:pos x="30" y="2"/>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92" name="Freeform 152"/>
          <p:cNvSpPr>
            <a:spLocks/>
          </p:cNvSpPr>
          <p:nvPr/>
        </p:nvSpPr>
        <p:spPr bwMode="auto">
          <a:xfrm>
            <a:off x="2019302" y="4635500"/>
            <a:ext cx="3175" cy="6350"/>
          </a:xfrm>
          <a:custGeom>
            <a:avLst/>
            <a:gdLst/>
            <a:ahLst/>
            <a:cxnLst>
              <a:cxn ang="0">
                <a:pos x="11" y="0"/>
              </a:cxn>
              <a:cxn ang="0">
                <a:pos x="3" y="6"/>
              </a:cxn>
              <a:cxn ang="0">
                <a:pos x="3" y="12"/>
              </a:cxn>
              <a:cxn ang="0">
                <a:pos x="2" y="22"/>
              </a:cxn>
              <a:cxn ang="0">
                <a:pos x="0" y="8"/>
              </a:cxn>
              <a:cxn ang="0">
                <a:pos x="0" y="1"/>
              </a:cxn>
              <a:cxn ang="0">
                <a:pos x="11" y="0"/>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93" name="Freeform 153"/>
          <p:cNvSpPr>
            <a:spLocks/>
          </p:cNvSpPr>
          <p:nvPr/>
        </p:nvSpPr>
        <p:spPr bwMode="auto">
          <a:xfrm>
            <a:off x="2011363" y="4613275"/>
            <a:ext cx="4762" cy="12700"/>
          </a:xfrm>
          <a:custGeom>
            <a:avLst/>
            <a:gdLst/>
            <a:ahLst/>
            <a:cxnLst>
              <a:cxn ang="0">
                <a:pos x="0" y="0"/>
              </a:cxn>
              <a:cxn ang="0">
                <a:pos x="9" y="24"/>
              </a:cxn>
              <a:cxn ang="0">
                <a:pos x="13" y="42"/>
              </a:cxn>
              <a:cxn ang="0">
                <a:pos x="6" y="30"/>
              </a:cxn>
              <a:cxn ang="0">
                <a:pos x="0" y="0"/>
              </a:cxn>
            </a:cxnLst>
            <a:rect l="0" t="0" r="r" b="b"/>
            <a:pathLst>
              <a:path w="13" h="42">
                <a:moveTo>
                  <a:pt x="0" y="0"/>
                </a:moveTo>
                <a:lnTo>
                  <a:pt x="9" y="24"/>
                </a:lnTo>
                <a:lnTo>
                  <a:pt x="13" y="42"/>
                </a:lnTo>
                <a:lnTo>
                  <a:pt x="6" y="30"/>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94" name="Freeform 154"/>
          <p:cNvSpPr>
            <a:spLocks/>
          </p:cNvSpPr>
          <p:nvPr/>
        </p:nvSpPr>
        <p:spPr bwMode="auto">
          <a:xfrm>
            <a:off x="1993900" y="4598988"/>
            <a:ext cx="19050" cy="11112"/>
          </a:xfrm>
          <a:custGeom>
            <a:avLst/>
            <a:gdLst/>
            <a:ahLst/>
            <a:cxnLst>
              <a:cxn ang="0">
                <a:pos x="56" y="0"/>
              </a:cxn>
              <a:cxn ang="0">
                <a:pos x="45" y="20"/>
              </a:cxn>
              <a:cxn ang="0">
                <a:pos x="47" y="26"/>
              </a:cxn>
              <a:cxn ang="0">
                <a:pos x="47" y="29"/>
              </a:cxn>
              <a:cxn ang="0">
                <a:pos x="51" y="36"/>
              </a:cxn>
              <a:cxn ang="0">
                <a:pos x="43" y="24"/>
              </a:cxn>
              <a:cxn ang="0">
                <a:pos x="32" y="24"/>
              </a:cxn>
              <a:cxn ang="0">
                <a:pos x="20" y="20"/>
              </a:cxn>
              <a:cxn ang="0">
                <a:pos x="0" y="19"/>
              </a:cxn>
              <a:cxn ang="0">
                <a:pos x="20" y="7"/>
              </a:cxn>
              <a:cxn ang="0">
                <a:pos x="56" y="0"/>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95" name="Freeform 155"/>
          <p:cNvSpPr>
            <a:spLocks/>
          </p:cNvSpPr>
          <p:nvPr/>
        </p:nvSpPr>
        <p:spPr bwMode="auto">
          <a:xfrm>
            <a:off x="1985963" y="4581527"/>
            <a:ext cx="31750" cy="11113"/>
          </a:xfrm>
          <a:custGeom>
            <a:avLst/>
            <a:gdLst/>
            <a:ahLst/>
            <a:cxnLst>
              <a:cxn ang="0">
                <a:pos x="96" y="17"/>
              </a:cxn>
              <a:cxn ang="0">
                <a:pos x="92" y="29"/>
              </a:cxn>
              <a:cxn ang="0">
                <a:pos x="81" y="34"/>
              </a:cxn>
              <a:cxn ang="0">
                <a:pos x="66" y="24"/>
              </a:cxn>
              <a:cxn ang="0">
                <a:pos x="47" y="17"/>
              </a:cxn>
              <a:cxn ang="0">
                <a:pos x="15" y="17"/>
              </a:cxn>
              <a:cxn ang="0">
                <a:pos x="0" y="18"/>
              </a:cxn>
              <a:cxn ang="0">
                <a:pos x="24" y="9"/>
              </a:cxn>
              <a:cxn ang="0">
                <a:pos x="41" y="4"/>
              </a:cxn>
              <a:cxn ang="0">
                <a:pos x="39" y="0"/>
              </a:cxn>
              <a:cxn ang="0">
                <a:pos x="56" y="7"/>
              </a:cxn>
              <a:cxn ang="0">
                <a:pos x="54" y="2"/>
              </a:cxn>
              <a:cxn ang="0">
                <a:pos x="68" y="9"/>
              </a:cxn>
              <a:cxn ang="0">
                <a:pos x="79" y="9"/>
              </a:cxn>
              <a:cxn ang="0">
                <a:pos x="96" y="17"/>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96" name="Freeform 156"/>
          <p:cNvSpPr>
            <a:spLocks/>
          </p:cNvSpPr>
          <p:nvPr/>
        </p:nvSpPr>
        <p:spPr bwMode="auto">
          <a:xfrm>
            <a:off x="1930402" y="4597402"/>
            <a:ext cx="17463" cy="34925"/>
          </a:xfrm>
          <a:custGeom>
            <a:avLst/>
            <a:gdLst/>
            <a:ahLst/>
            <a:cxnLst>
              <a:cxn ang="0">
                <a:pos x="56" y="21"/>
              </a:cxn>
              <a:cxn ang="0">
                <a:pos x="39" y="8"/>
              </a:cxn>
              <a:cxn ang="0">
                <a:pos x="19" y="11"/>
              </a:cxn>
              <a:cxn ang="0">
                <a:pos x="8" y="29"/>
              </a:cxn>
              <a:cxn ang="0">
                <a:pos x="6" y="55"/>
              </a:cxn>
              <a:cxn ang="0">
                <a:pos x="8" y="75"/>
              </a:cxn>
              <a:cxn ang="0">
                <a:pos x="15" y="91"/>
              </a:cxn>
              <a:cxn ang="0">
                <a:pos x="24" y="66"/>
              </a:cxn>
              <a:cxn ang="0">
                <a:pos x="35" y="52"/>
              </a:cxn>
              <a:cxn ang="0">
                <a:pos x="53" y="42"/>
              </a:cxn>
              <a:cxn ang="0">
                <a:pos x="38" y="62"/>
              </a:cxn>
              <a:cxn ang="0">
                <a:pos x="22" y="79"/>
              </a:cxn>
              <a:cxn ang="0">
                <a:pos x="21" y="95"/>
              </a:cxn>
              <a:cxn ang="0">
                <a:pos x="28" y="110"/>
              </a:cxn>
              <a:cxn ang="0">
                <a:pos x="37" y="113"/>
              </a:cxn>
              <a:cxn ang="0">
                <a:pos x="14" y="107"/>
              </a:cxn>
              <a:cxn ang="0">
                <a:pos x="2" y="83"/>
              </a:cxn>
              <a:cxn ang="0">
                <a:pos x="0" y="52"/>
              </a:cxn>
              <a:cxn ang="0">
                <a:pos x="2" y="24"/>
              </a:cxn>
              <a:cxn ang="0">
                <a:pos x="15" y="5"/>
              </a:cxn>
              <a:cxn ang="0">
                <a:pos x="32" y="0"/>
              </a:cxn>
              <a:cxn ang="0">
                <a:pos x="48" y="3"/>
              </a:cxn>
              <a:cxn ang="0">
                <a:pos x="56" y="21"/>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97" name="Freeform 157"/>
          <p:cNvSpPr>
            <a:spLocks/>
          </p:cNvSpPr>
          <p:nvPr/>
        </p:nvSpPr>
        <p:spPr bwMode="auto">
          <a:xfrm>
            <a:off x="1924052" y="4591052"/>
            <a:ext cx="28575" cy="49213"/>
          </a:xfrm>
          <a:custGeom>
            <a:avLst/>
            <a:gdLst/>
            <a:ahLst/>
            <a:cxnLst>
              <a:cxn ang="0">
                <a:pos x="91" y="38"/>
              </a:cxn>
              <a:cxn ang="0">
                <a:pos x="76" y="13"/>
              </a:cxn>
              <a:cxn ang="0">
                <a:pos x="54" y="7"/>
              </a:cxn>
              <a:cxn ang="0">
                <a:pos x="24" y="12"/>
              </a:cxn>
              <a:cxn ang="0">
                <a:pos x="14" y="25"/>
              </a:cxn>
              <a:cxn ang="0">
                <a:pos x="7" y="48"/>
              </a:cxn>
              <a:cxn ang="0">
                <a:pos x="7" y="66"/>
              </a:cxn>
              <a:cxn ang="0">
                <a:pos x="11" y="79"/>
              </a:cxn>
              <a:cxn ang="0">
                <a:pos x="11" y="98"/>
              </a:cxn>
              <a:cxn ang="0">
                <a:pos x="15" y="120"/>
              </a:cxn>
              <a:cxn ang="0">
                <a:pos x="34" y="142"/>
              </a:cxn>
              <a:cxn ang="0">
                <a:pos x="47" y="142"/>
              </a:cxn>
              <a:cxn ang="0">
                <a:pos x="63" y="142"/>
              </a:cxn>
              <a:cxn ang="0">
                <a:pos x="63" y="144"/>
              </a:cxn>
              <a:cxn ang="0">
                <a:pos x="51" y="153"/>
              </a:cxn>
              <a:cxn ang="0">
                <a:pos x="36" y="151"/>
              </a:cxn>
              <a:cxn ang="0">
                <a:pos x="19" y="144"/>
              </a:cxn>
              <a:cxn ang="0">
                <a:pos x="6" y="121"/>
              </a:cxn>
              <a:cxn ang="0">
                <a:pos x="5" y="86"/>
              </a:cxn>
              <a:cxn ang="0">
                <a:pos x="0" y="62"/>
              </a:cxn>
              <a:cxn ang="0">
                <a:pos x="0" y="41"/>
              </a:cxn>
              <a:cxn ang="0">
                <a:pos x="9" y="23"/>
              </a:cxn>
              <a:cxn ang="0">
                <a:pos x="18" y="7"/>
              </a:cxn>
              <a:cxn ang="0">
                <a:pos x="42" y="0"/>
              </a:cxn>
              <a:cxn ang="0">
                <a:pos x="76" y="5"/>
              </a:cxn>
              <a:cxn ang="0">
                <a:pos x="89" y="13"/>
              </a:cxn>
              <a:cxn ang="0">
                <a:pos x="91" y="38"/>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98" name="Freeform 158"/>
          <p:cNvSpPr>
            <a:spLocks/>
          </p:cNvSpPr>
          <p:nvPr/>
        </p:nvSpPr>
        <p:spPr bwMode="auto">
          <a:xfrm>
            <a:off x="1941515" y="4643440"/>
            <a:ext cx="26987" cy="41275"/>
          </a:xfrm>
          <a:custGeom>
            <a:avLst/>
            <a:gdLst/>
            <a:ahLst/>
            <a:cxnLst>
              <a:cxn ang="0">
                <a:pos x="0" y="0"/>
              </a:cxn>
              <a:cxn ang="0">
                <a:pos x="10" y="27"/>
              </a:cxn>
              <a:cxn ang="0">
                <a:pos x="27" y="57"/>
              </a:cxn>
              <a:cxn ang="0">
                <a:pos x="45" y="83"/>
              </a:cxn>
              <a:cxn ang="0">
                <a:pos x="70" y="116"/>
              </a:cxn>
              <a:cxn ang="0">
                <a:pos x="83" y="127"/>
              </a:cxn>
              <a:cxn ang="0">
                <a:pos x="55" y="113"/>
              </a:cxn>
              <a:cxn ang="0">
                <a:pos x="33" y="82"/>
              </a:cxn>
              <a:cxn ang="0">
                <a:pos x="12" y="46"/>
              </a:cxn>
              <a:cxn ang="0">
                <a:pos x="0" y="0"/>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799" name="Freeform 159"/>
          <p:cNvSpPr>
            <a:spLocks/>
          </p:cNvSpPr>
          <p:nvPr/>
        </p:nvSpPr>
        <p:spPr bwMode="auto">
          <a:xfrm>
            <a:off x="1860552" y="4505326"/>
            <a:ext cx="150813" cy="152400"/>
          </a:xfrm>
          <a:custGeom>
            <a:avLst/>
            <a:gdLst/>
            <a:ahLst/>
            <a:cxnLst>
              <a:cxn ang="0">
                <a:pos x="440" y="138"/>
              </a:cxn>
              <a:cxn ang="0">
                <a:pos x="367" y="127"/>
              </a:cxn>
              <a:cxn ang="0">
                <a:pos x="320" y="133"/>
              </a:cxn>
              <a:cxn ang="0">
                <a:pos x="290" y="168"/>
              </a:cxn>
              <a:cxn ang="0">
                <a:pos x="308" y="209"/>
              </a:cxn>
              <a:cxn ang="0">
                <a:pos x="331" y="224"/>
              </a:cxn>
              <a:cxn ang="0">
                <a:pos x="338" y="262"/>
              </a:cxn>
              <a:cxn ang="0">
                <a:pos x="324" y="287"/>
              </a:cxn>
              <a:cxn ang="0">
                <a:pos x="335" y="325"/>
              </a:cxn>
              <a:cxn ang="0">
                <a:pos x="306" y="325"/>
              </a:cxn>
              <a:cxn ang="0">
                <a:pos x="298" y="282"/>
              </a:cxn>
              <a:cxn ang="0">
                <a:pos x="280" y="262"/>
              </a:cxn>
              <a:cxn ang="0">
                <a:pos x="243" y="262"/>
              </a:cxn>
              <a:cxn ang="0">
                <a:pos x="209" y="271"/>
              </a:cxn>
              <a:cxn ang="0">
                <a:pos x="197" y="301"/>
              </a:cxn>
              <a:cxn ang="0">
                <a:pos x="193" y="341"/>
              </a:cxn>
              <a:cxn ang="0">
                <a:pos x="197" y="370"/>
              </a:cxn>
              <a:cxn ang="0">
                <a:pos x="197" y="391"/>
              </a:cxn>
              <a:cxn ang="0">
                <a:pos x="195" y="416"/>
              </a:cxn>
              <a:cxn ang="0">
                <a:pos x="172" y="439"/>
              </a:cxn>
              <a:cxn ang="0">
                <a:pos x="156" y="453"/>
              </a:cxn>
              <a:cxn ang="0">
                <a:pos x="115" y="480"/>
              </a:cxn>
              <a:cxn ang="0">
                <a:pos x="37" y="399"/>
              </a:cxn>
              <a:cxn ang="0">
                <a:pos x="14" y="334"/>
              </a:cxn>
              <a:cxn ang="0">
                <a:pos x="5" y="229"/>
              </a:cxn>
              <a:cxn ang="0">
                <a:pos x="0" y="154"/>
              </a:cxn>
              <a:cxn ang="0">
                <a:pos x="9" y="82"/>
              </a:cxn>
              <a:cxn ang="0">
                <a:pos x="30" y="42"/>
              </a:cxn>
              <a:cxn ang="0">
                <a:pos x="78" y="15"/>
              </a:cxn>
              <a:cxn ang="0">
                <a:pos x="121" y="7"/>
              </a:cxn>
              <a:cxn ang="0">
                <a:pos x="204" y="0"/>
              </a:cxn>
              <a:cxn ang="0">
                <a:pos x="285" y="5"/>
              </a:cxn>
              <a:cxn ang="0">
                <a:pos x="387" y="22"/>
              </a:cxn>
              <a:cxn ang="0">
                <a:pos x="432" y="44"/>
              </a:cxn>
              <a:cxn ang="0">
                <a:pos x="455" y="67"/>
              </a:cxn>
              <a:cxn ang="0">
                <a:pos x="478" y="102"/>
              </a:cxn>
              <a:cxn ang="0">
                <a:pos x="475" y="120"/>
              </a:cxn>
              <a:cxn ang="0">
                <a:pos x="440" y="138"/>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00" name="Freeform 160"/>
          <p:cNvSpPr>
            <a:spLocks/>
          </p:cNvSpPr>
          <p:nvPr/>
        </p:nvSpPr>
        <p:spPr bwMode="auto">
          <a:xfrm>
            <a:off x="1863727" y="4506913"/>
            <a:ext cx="144463" cy="146050"/>
          </a:xfrm>
          <a:custGeom>
            <a:avLst/>
            <a:gdLst/>
            <a:ahLst/>
            <a:cxnLst>
              <a:cxn ang="0">
                <a:pos x="436" y="69"/>
              </a:cxn>
              <a:cxn ang="0">
                <a:pos x="444" y="108"/>
              </a:cxn>
              <a:cxn ang="0">
                <a:pos x="339" y="113"/>
              </a:cxn>
              <a:cxn ang="0">
                <a:pos x="247" y="90"/>
              </a:cxn>
              <a:cxn ang="0">
                <a:pos x="291" y="105"/>
              </a:cxn>
              <a:cxn ang="0">
                <a:pos x="302" y="120"/>
              </a:cxn>
              <a:cxn ang="0">
                <a:pos x="256" y="116"/>
              </a:cxn>
              <a:cxn ang="0">
                <a:pos x="246" y="122"/>
              </a:cxn>
              <a:cxn ang="0">
                <a:pos x="272" y="154"/>
              </a:cxn>
              <a:cxn ang="0">
                <a:pos x="264" y="161"/>
              </a:cxn>
              <a:cxn ang="0">
                <a:pos x="289" y="199"/>
              </a:cxn>
              <a:cxn ang="0">
                <a:pos x="205" y="181"/>
              </a:cxn>
              <a:cxn ang="0">
                <a:pos x="315" y="222"/>
              </a:cxn>
              <a:cxn ang="0">
                <a:pos x="254" y="214"/>
              </a:cxn>
              <a:cxn ang="0">
                <a:pos x="309" y="242"/>
              </a:cxn>
              <a:cxn ang="0">
                <a:pos x="291" y="255"/>
              </a:cxn>
              <a:cxn ang="0">
                <a:pos x="202" y="246"/>
              </a:cxn>
              <a:cxn ang="0">
                <a:pos x="137" y="253"/>
              </a:cxn>
              <a:cxn ang="0">
                <a:pos x="141" y="271"/>
              </a:cxn>
              <a:cxn ang="0">
                <a:pos x="126" y="280"/>
              </a:cxn>
              <a:cxn ang="0">
                <a:pos x="178" y="317"/>
              </a:cxn>
              <a:cxn ang="0">
                <a:pos x="131" y="315"/>
              </a:cxn>
              <a:cxn ang="0">
                <a:pos x="178" y="365"/>
              </a:cxn>
              <a:cxn ang="0">
                <a:pos x="145" y="363"/>
              </a:cxn>
              <a:cxn ang="0">
                <a:pos x="159" y="418"/>
              </a:cxn>
              <a:cxn ang="0">
                <a:pos x="100" y="337"/>
              </a:cxn>
              <a:cxn ang="0">
                <a:pos x="156" y="429"/>
              </a:cxn>
              <a:cxn ang="0">
                <a:pos x="88" y="395"/>
              </a:cxn>
              <a:cxn ang="0">
                <a:pos x="104" y="430"/>
              </a:cxn>
              <a:cxn ang="0">
                <a:pos x="69" y="429"/>
              </a:cxn>
              <a:cxn ang="0">
                <a:pos x="12" y="275"/>
              </a:cxn>
              <a:cxn ang="0">
                <a:pos x="39" y="181"/>
              </a:cxn>
              <a:cxn ang="0">
                <a:pos x="88" y="189"/>
              </a:cxn>
              <a:cxn ang="0">
                <a:pos x="5" y="158"/>
              </a:cxn>
              <a:cxn ang="0">
                <a:pos x="61" y="100"/>
              </a:cxn>
              <a:cxn ang="0">
                <a:pos x="97" y="100"/>
              </a:cxn>
              <a:cxn ang="0">
                <a:pos x="21" y="49"/>
              </a:cxn>
              <a:cxn ang="0">
                <a:pos x="111" y="28"/>
              </a:cxn>
              <a:cxn ang="0">
                <a:pos x="86" y="10"/>
              </a:cxn>
              <a:cxn ang="0">
                <a:pos x="198" y="8"/>
              </a:cxn>
              <a:cxn ang="0">
                <a:pos x="241" y="23"/>
              </a:cxn>
              <a:cxn ang="0">
                <a:pos x="249" y="2"/>
              </a:cxn>
              <a:cxn ang="0">
                <a:pos x="337" y="37"/>
              </a:cxn>
              <a:cxn ang="0">
                <a:pos x="322" y="10"/>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chemeClr val="tx1"/>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nvGrpSpPr>
          <p:cNvPr id="1136801" name="Group 161"/>
          <p:cNvGrpSpPr>
            <a:grpSpLocks/>
          </p:cNvGrpSpPr>
          <p:nvPr/>
        </p:nvGrpSpPr>
        <p:grpSpPr bwMode="auto">
          <a:xfrm>
            <a:off x="2157413" y="4876800"/>
            <a:ext cx="157162" cy="96838"/>
            <a:chOff x="377" y="1962"/>
            <a:chExt cx="99" cy="61"/>
          </a:xfrm>
        </p:grpSpPr>
        <p:sp>
          <p:nvSpPr>
            <p:cNvPr id="1136802" name="Freeform 162"/>
            <p:cNvSpPr>
              <a:spLocks/>
            </p:cNvSpPr>
            <p:nvPr/>
          </p:nvSpPr>
          <p:spPr bwMode="auto">
            <a:xfrm>
              <a:off x="377" y="1962"/>
              <a:ext cx="99" cy="61"/>
            </a:xfrm>
            <a:custGeom>
              <a:avLst/>
              <a:gdLst/>
              <a:ahLst/>
              <a:cxnLst>
                <a:cxn ang="0">
                  <a:pos x="0" y="182"/>
                </a:cxn>
                <a:cxn ang="0">
                  <a:pos x="61" y="168"/>
                </a:cxn>
                <a:cxn ang="0">
                  <a:pos x="84" y="163"/>
                </a:cxn>
                <a:cxn ang="0">
                  <a:pos x="98" y="150"/>
                </a:cxn>
                <a:cxn ang="0">
                  <a:pos x="112" y="130"/>
                </a:cxn>
                <a:cxn ang="0">
                  <a:pos x="142" y="102"/>
                </a:cxn>
                <a:cxn ang="0">
                  <a:pos x="197" y="56"/>
                </a:cxn>
                <a:cxn ang="0">
                  <a:pos x="206" y="41"/>
                </a:cxn>
                <a:cxn ang="0">
                  <a:pos x="221" y="28"/>
                </a:cxn>
                <a:cxn ang="0">
                  <a:pos x="249" y="23"/>
                </a:cxn>
                <a:cxn ang="0">
                  <a:pos x="336" y="8"/>
                </a:cxn>
                <a:cxn ang="0">
                  <a:pos x="360" y="0"/>
                </a:cxn>
                <a:cxn ang="0">
                  <a:pos x="382" y="11"/>
                </a:cxn>
                <a:cxn ang="0">
                  <a:pos x="393" y="20"/>
                </a:cxn>
                <a:cxn ang="0">
                  <a:pos x="443" y="37"/>
                </a:cxn>
                <a:cxn ang="0">
                  <a:pos x="464" y="45"/>
                </a:cxn>
                <a:cxn ang="0">
                  <a:pos x="471" y="53"/>
                </a:cxn>
                <a:cxn ang="0">
                  <a:pos x="481" y="81"/>
                </a:cxn>
                <a:cxn ang="0">
                  <a:pos x="486" y="96"/>
                </a:cxn>
                <a:cxn ang="0">
                  <a:pos x="490" y="104"/>
                </a:cxn>
                <a:cxn ang="0">
                  <a:pos x="497" y="119"/>
                </a:cxn>
                <a:cxn ang="0">
                  <a:pos x="497" y="129"/>
                </a:cxn>
                <a:cxn ang="0">
                  <a:pos x="487" y="137"/>
                </a:cxn>
                <a:cxn ang="0">
                  <a:pos x="466" y="136"/>
                </a:cxn>
                <a:cxn ang="0">
                  <a:pos x="434" y="121"/>
                </a:cxn>
                <a:cxn ang="0">
                  <a:pos x="393" y="113"/>
                </a:cxn>
                <a:cxn ang="0">
                  <a:pos x="356" y="119"/>
                </a:cxn>
                <a:cxn ang="0">
                  <a:pos x="395" y="128"/>
                </a:cxn>
                <a:cxn ang="0">
                  <a:pos x="422" y="137"/>
                </a:cxn>
                <a:cxn ang="0">
                  <a:pos x="454" y="150"/>
                </a:cxn>
                <a:cxn ang="0">
                  <a:pos x="462" y="161"/>
                </a:cxn>
                <a:cxn ang="0">
                  <a:pos x="462" y="173"/>
                </a:cxn>
                <a:cxn ang="0">
                  <a:pos x="449" y="182"/>
                </a:cxn>
                <a:cxn ang="0">
                  <a:pos x="435" y="179"/>
                </a:cxn>
                <a:cxn ang="0">
                  <a:pos x="391" y="168"/>
                </a:cxn>
                <a:cxn ang="0">
                  <a:pos x="351" y="166"/>
                </a:cxn>
                <a:cxn ang="0">
                  <a:pos x="320" y="168"/>
                </a:cxn>
                <a:cxn ang="0">
                  <a:pos x="303" y="179"/>
                </a:cxn>
                <a:cxn ang="0">
                  <a:pos x="282" y="200"/>
                </a:cxn>
                <a:cxn ang="0">
                  <a:pos x="267" y="223"/>
                </a:cxn>
                <a:cxn ang="0">
                  <a:pos x="251" y="246"/>
                </a:cxn>
                <a:cxn ang="0">
                  <a:pos x="237" y="263"/>
                </a:cxn>
                <a:cxn ang="0">
                  <a:pos x="213" y="280"/>
                </a:cxn>
                <a:cxn ang="0">
                  <a:pos x="190" y="284"/>
                </a:cxn>
                <a:cxn ang="0">
                  <a:pos x="165" y="287"/>
                </a:cxn>
                <a:cxn ang="0">
                  <a:pos x="135" y="284"/>
                </a:cxn>
                <a:cxn ang="0">
                  <a:pos x="112" y="282"/>
                </a:cxn>
                <a:cxn ang="0">
                  <a:pos x="82" y="290"/>
                </a:cxn>
                <a:cxn ang="0">
                  <a:pos x="0" y="305"/>
                </a:cxn>
                <a:cxn ang="0">
                  <a:pos x="0" y="182"/>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03" name="Freeform 163"/>
            <p:cNvSpPr>
              <a:spLocks/>
            </p:cNvSpPr>
            <p:nvPr/>
          </p:nvSpPr>
          <p:spPr bwMode="auto">
            <a:xfrm>
              <a:off x="439" y="1973"/>
              <a:ext cx="32" cy="7"/>
            </a:xfrm>
            <a:custGeom>
              <a:avLst/>
              <a:gdLst/>
              <a:ahLst/>
              <a:cxnLst>
                <a:cxn ang="0">
                  <a:pos x="159" y="37"/>
                </a:cxn>
                <a:cxn ang="0">
                  <a:pos x="132" y="24"/>
                </a:cxn>
                <a:cxn ang="0">
                  <a:pos x="110" y="21"/>
                </a:cxn>
                <a:cxn ang="0">
                  <a:pos x="84" y="13"/>
                </a:cxn>
                <a:cxn ang="0">
                  <a:pos x="61" y="7"/>
                </a:cxn>
                <a:cxn ang="0">
                  <a:pos x="25" y="10"/>
                </a:cxn>
                <a:cxn ang="0">
                  <a:pos x="0" y="13"/>
                </a:cxn>
                <a:cxn ang="0">
                  <a:pos x="38" y="5"/>
                </a:cxn>
                <a:cxn ang="0">
                  <a:pos x="69" y="0"/>
                </a:cxn>
                <a:cxn ang="0">
                  <a:pos x="110" y="17"/>
                </a:cxn>
                <a:cxn ang="0">
                  <a:pos x="132" y="19"/>
                </a:cxn>
                <a:cxn ang="0">
                  <a:pos x="157" y="31"/>
                </a:cxn>
                <a:cxn ang="0">
                  <a:pos x="159" y="37"/>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04" name="Freeform 164"/>
            <p:cNvSpPr>
              <a:spLocks/>
            </p:cNvSpPr>
            <p:nvPr/>
          </p:nvSpPr>
          <p:spPr bwMode="auto">
            <a:xfrm>
              <a:off x="427" y="1965"/>
              <a:ext cx="27" cy="5"/>
            </a:xfrm>
            <a:custGeom>
              <a:avLst/>
              <a:gdLst/>
              <a:ahLst/>
              <a:cxnLst>
                <a:cxn ang="0">
                  <a:pos x="97" y="0"/>
                </a:cxn>
                <a:cxn ang="0">
                  <a:pos x="113" y="1"/>
                </a:cxn>
                <a:cxn ang="0">
                  <a:pos x="133" y="8"/>
                </a:cxn>
                <a:cxn ang="0">
                  <a:pos x="120" y="7"/>
                </a:cxn>
                <a:cxn ang="0">
                  <a:pos x="99" y="3"/>
                </a:cxn>
                <a:cxn ang="0">
                  <a:pos x="56" y="15"/>
                </a:cxn>
                <a:cxn ang="0">
                  <a:pos x="32" y="21"/>
                </a:cxn>
                <a:cxn ang="0">
                  <a:pos x="4" y="25"/>
                </a:cxn>
                <a:cxn ang="0">
                  <a:pos x="0" y="21"/>
                </a:cxn>
                <a:cxn ang="0">
                  <a:pos x="29" y="16"/>
                </a:cxn>
                <a:cxn ang="0">
                  <a:pos x="64" y="8"/>
                </a:cxn>
                <a:cxn ang="0">
                  <a:pos x="97" y="0"/>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05" name="Freeform 165"/>
            <p:cNvSpPr>
              <a:spLocks/>
            </p:cNvSpPr>
            <p:nvPr/>
          </p:nvSpPr>
          <p:spPr bwMode="auto">
            <a:xfrm>
              <a:off x="438" y="1984"/>
              <a:ext cx="11" cy="2"/>
            </a:xfrm>
            <a:custGeom>
              <a:avLst/>
              <a:gdLst/>
              <a:ahLst/>
              <a:cxnLst>
                <a:cxn ang="0">
                  <a:pos x="53" y="5"/>
                </a:cxn>
                <a:cxn ang="0">
                  <a:pos x="46" y="12"/>
                </a:cxn>
                <a:cxn ang="0">
                  <a:pos x="27" y="9"/>
                </a:cxn>
                <a:cxn ang="0">
                  <a:pos x="5" y="9"/>
                </a:cxn>
                <a:cxn ang="0">
                  <a:pos x="0" y="0"/>
                </a:cxn>
                <a:cxn ang="0">
                  <a:pos x="14" y="3"/>
                </a:cxn>
                <a:cxn ang="0">
                  <a:pos x="53" y="5"/>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06" name="Freeform 166"/>
            <p:cNvSpPr>
              <a:spLocks/>
            </p:cNvSpPr>
            <p:nvPr/>
          </p:nvSpPr>
          <p:spPr bwMode="auto">
            <a:xfrm>
              <a:off x="469" y="1982"/>
              <a:ext cx="3" cy="4"/>
            </a:xfrm>
            <a:custGeom>
              <a:avLst/>
              <a:gdLst/>
              <a:ahLst/>
              <a:cxnLst>
                <a:cxn ang="0">
                  <a:pos x="0" y="0"/>
                </a:cxn>
                <a:cxn ang="0">
                  <a:pos x="0" y="6"/>
                </a:cxn>
                <a:cxn ang="0">
                  <a:pos x="2" y="18"/>
                </a:cxn>
                <a:cxn ang="0">
                  <a:pos x="11" y="23"/>
                </a:cxn>
                <a:cxn ang="0">
                  <a:pos x="0" y="0"/>
                </a:cxn>
              </a:cxnLst>
              <a:rect l="0" t="0" r="r" b="b"/>
              <a:pathLst>
                <a:path w="11" h="23">
                  <a:moveTo>
                    <a:pt x="0" y="0"/>
                  </a:moveTo>
                  <a:lnTo>
                    <a:pt x="0" y="6"/>
                  </a:lnTo>
                  <a:lnTo>
                    <a:pt x="2" y="18"/>
                  </a:lnTo>
                  <a:lnTo>
                    <a:pt x="11" y="23"/>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07" name="Freeform 167"/>
            <p:cNvSpPr>
              <a:spLocks/>
            </p:cNvSpPr>
            <p:nvPr/>
          </p:nvSpPr>
          <p:spPr bwMode="auto">
            <a:xfrm>
              <a:off x="462" y="1993"/>
              <a:ext cx="2" cy="2"/>
            </a:xfrm>
            <a:custGeom>
              <a:avLst/>
              <a:gdLst/>
              <a:ahLst/>
              <a:cxnLst>
                <a:cxn ang="0">
                  <a:pos x="0" y="0"/>
                </a:cxn>
                <a:cxn ang="0">
                  <a:pos x="3" y="7"/>
                </a:cxn>
                <a:cxn ang="0">
                  <a:pos x="11" y="13"/>
                </a:cxn>
                <a:cxn ang="0">
                  <a:pos x="0" y="0"/>
                </a:cxn>
              </a:cxnLst>
              <a:rect l="0" t="0" r="r" b="b"/>
              <a:pathLst>
                <a:path w="11" h="13">
                  <a:moveTo>
                    <a:pt x="0" y="0"/>
                  </a:moveTo>
                  <a:lnTo>
                    <a:pt x="3" y="7"/>
                  </a:lnTo>
                  <a:lnTo>
                    <a:pt x="11" y="13"/>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08" name="Freeform 168"/>
            <p:cNvSpPr>
              <a:spLocks/>
            </p:cNvSpPr>
            <p:nvPr/>
          </p:nvSpPr>
          <p:spPr bwMode="auto">
            <a:xfrm>
              <a:off x="423" y="1977"/>
              <a:ext cx="5" cy="6"/>
            </a:xfrm>
            <a:custGeom>
              <a:avLst/>
              <a:gdLst/>
              <a:ahLst/>
              <a:cxnLst>
                <a:cxn ang="0">
                  <a:pos x="25" y="0"/>
                </a:cxn>
                <a:cxn ang="0">
                  <a:pos x="21" y="9"/>
                </a:cxn>
                <a:cxn ang="0">
                  <a:pos x="21" y="17"/>
                </a:cxn>
                <a:cxn ang="0">
                  <a:pos x="0" y="29"/>
                </a:cxn>
                <a:cxn ang="0">
                  <a:pos x="25" y="0"/>
                </a:cxn>
              </a:cxnLst>
              <a:rect l="0" t="0" r="r" b="b"/>
              <a:pathLst>
                <a:path w="25" h="29">
                  <a:moveTo>
                    <a:pt x="25" y="0"/>
                  </a:moveTo>
                  <a:lnTo>
                    <a:pt x="21" y="9"/>
                  </a:lnTo>
                  <a:lnTo>
                    <a:pt x="21" y="17"/>
                  </a:lnTo>
                  <a:lnTo>
                    <a:pt x="0" y="29"/>
                  </a:lnTo>
                  <a:lnTo>
                    <a:pt x="25"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09" name="Freeform 169"/>
            <p:cNvSpPr>
              <a:spLocks/>
            </p:cNvSpPr>
            <p:nvPr/>
          </p:nvSpPr>
          <p:spPr bwMode="auto">
            <a:xfrm>
              <a:off x="403" y="1977"/>
              <a:ext cx="16" cy="16"/>
            </a:xfrm>
            <a:custGeom>
              <a:avLst/>
              <a:gdLst/>
              <a:ahLst/>
              <a:cxnLst>
                <a:cxn ang="0">
                  <a:pos x="80" y="0"/>
                </a:cxn>
                <a:cxn ang="0">
                  <a:pos x="66" y="26"/>
                </a:cxn>
                <a:cxn ang="0">
                  <a:pos x="50" y="46"/>
                </a:cxn>
                <a:cxn ang="0">
                  <a:pos x="0" y="81"/>
                </a:cxn>
                <a:cxn ang="0">
                  <a:pos x="47" y="38"/>
                </a:cxn>
                <a:cxn ang="0">
                  <a:pos x="80" y="0"/>
                </a:cxn>
              </a:cxnLst>
              <a:rect l="0" t="0" r="r" b="b"/>
              <a:pathLst>
                <a:path w="80" h="81">
                  <a:moveTo>
                    <a:pt x="80" y="0"/>
                  </a:moveTo>
                  <a:lnTo>
                    <a:pt x="66" y="26"/>
                  </a:lnTo>
                  <a:lnTo>
                    <a:pt x="50" y="46"/>
                  </a:lnTo>
                  <a:lnTo>
                    <a:pt x="0" y="81"/>
                  </a:lnTo>
                  <a:lnTo>
                    <a:pt x="47" y="38"/>
                  </a:lnTo>
                  <a:lnTo>
                    <a:pt x="8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10" name="Freeform 170"/>
            <p:cNvSpPr>
              <a:spLocks/>
            </p:cNvSpPr>
            <p:nvPr/>
          </p:nvSpPr>
          <p:spPr bwMode="auto">
            <a:xfrm>
              <a:off x="395" y="2000"/>
              <a:ext cx="4" cy="12"/>
            </a:xfrm>
            <a:custGeom>
              <a:avLst/>
              <a:gdLst/>
              <a:ahLst/>
              <a:cxnLst>
                <a:cxn ang="0">
                  <a:pos x="0" y="0"/>
                </a:cxn>
                <a:cxn ang="0">
                  <a:pos x="11" y="20"/>
                </a:cxn>
                <a:cxn ang="0">
                  <a:pos x="15" y="41"/>
                </a:cxn>
                <a:cxn ang="0">
                  <a:pos x="16" y="58"/>
                </a:cxn>
                <a:cxn ang="0">
                  <a:pos x="18" y="33"/>
                </a:cxn>
                <a:cxn ang="0">
                  <a:pos x="16" y="14"/>
                </a:cxn>
                <a:cxn ang="0">
                  <a:pos x="0" y="0"/>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11" name="Freeform 171"/>
            <p:cNvSpPr>
              <a:spLocks/>
            </p:cNvSpPr>
            <p:nvPr/>
          </p:nvSpPr>
          <p:spPr bwMode="auto">
            <a:xfrm>
              <a:off x="432" y="1988"/>
              <a:ext cx="2" cy="4"/>
            </a:xfrm>
            <a:custGeom>
              <a:avLst/>
              <a:gdLst/>
              <a:ahLst/>
              <a:cxnLst>
                <a:cxn ang="0">
                  <a:pos x="2" y="0"/>
                </a:cxn>
                <a:cxn ang="0">
                  <a:pos x="0" y="9"/>
                </a:cxn>
                <a:cxn ang="0">
                  <a:pos x="9" y="21"/>
                </a:cxn>
                <a:cxn ang="0">
                  <a:pos x="2" y="0"/>
                </a:cxn>
              </a:cxnLst>
              <a:rect l="0" t="0" r="r" b="b"/>
              <a:pathLst>
                <a:path w="9" h="21">
                  <a:moveTo>
                    <a:pt x="2" y="0"/>
                  </a:moveTo>
                  <a:lnTo>
                    <a:pt x="0" y="9"/>
                  </a:lnTo>
                  <a:lnTo>
                    <a:pt x="9" y="21"/>
                  </a:lnTo>
                  <a:lnTo>
                    <a:pt x="2"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812" name="Group 172"/>
          <p:cNvGrpSpPr>
            <a:grpSpLocks/>
          </p:cNvGrpSpPr>
          <p:nvPr/>
        </p:nvGrpSpPr>
        <p:grpSpPr bwMode="auto">
          <a:xfrm>
            <a:off x="1816100" y="4664077"/>
            <a:ext cx="363538" cy="415925"/>
            <a:chOff x="162" y="1828"/>
            <a:chExt cx="229" cy="262"/>
          </a:xfrm>
        </p:grpSpPr>
        <p:sp>
          <p:nvSpPr>
            <p:cNvPr id="1136813" name="Freeform 173"/>
            <p:cNvSpPr>
              <a:spLocks/>
            </p:cNvSpPr>
            <p:nvPr/>
          </p:nvSpPr>
          <p:spPr bwMode="auto">
            <a:xfrm>
              <a:off x="286" y="1828"/>
              <a:ext cx="7" cy="5"/>
            </a:xfrm>
            <a:custGeom>
              <a:avLst/>
              <a:gdLst/>
              <a:ahLst/>
              <a:cxnLst>
                <a:cxn ang="0">
                  <a:pos x="37" y="0"/>
                </a:cxn>
                <a:cxn ang="0">
                  <a:pos x="26" y="7"/>
                </a:cxn>
                <a:cxn ang="0">
                  <a:pos x="16" y="10"/>
                </a:cxn>
                <a:cxn ang="0">
                  <a:pos x="6" y="16"/>
                </a:cxn>
                <a:cxn ang="0">
                  <a:pos x="0" y="25"/>
                </a:cxn>
                <a:cxn ang="0">
                  <a:pos x="9" y="22"/>
                </a:cxn>
                <a:cxn ang="0">
                  <a:pos x="26" y="17"/>
                </a:cxn>
                <a:cxn ang="0">
                  <a:pos x="37" y="0"/>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14" name="Freeform 174"/>
            <p:cNvSpPr>
              <a:spLocks/>
            </p:cNvSpPr>
            <p:nvPr/>
          </p:nvSpPr>
          <p:spPr bwMode="auto">
            <a:xfrm>
              <a:off x="289" y="1837"/>
              <a:ext cx="2" cy="3"/>
            </a:xfrm>
            <a:custGeom>
              <a:avLst/>
              <a:gdLst/>
              <a:ahLst/>
              <a:cxnLst>
                <a:cxn ang="0">
                  <a:pos x="9" y="0"/>
                </a:cxn>
                <a:cxn ang="0">
                  <a:pos x="0" y="0"/>
                </a:cxn>
                <a:cxn ang="0">
                  <a:pos x="0" y="16"/>
                </a:cxn>
                <a:cxn ang="0">
                  <a:pos x="9" y="0"/>
                </a:cxn>
              </a:cxnLst>
              <a:rect l="0" t="0" r="r" b="b"/>
              <a:pathLst>
                <a:path w="9" h="16">
                  <a:moveTo>
                    <a:pt x="9" y="0"/>
                  </a:moveTo>
                  <a:lnTo>
                    <a:pt x="0" y="0"/>
                  </a:lnTo>
                  <a:lnTo>
                    <a:pt x="0" y="16"/>
                  </a:lnTo>
                  <a:lnTo>
                    <a:pt x="9"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15" name="Freeform 175"/>
            <p:cNvSpPr>
              <a:spLocks/>
            </p:cNvSpPr>
            <p:nvPr/>
          </p:nvSpPr>
          <p:spPr bwMode="auto">
            <a:xfrm>
              <a:off x="260" y="1863"/>
              <a:ext cx="62" cy="154"/>
            </a:xfrm>
            <a:custGeom>
              <a:avLst/>
              <a:gdLst/>
              <a:ahLst/>
              <a:cxnLst>
                <a:cxn ang="0">
                  <a:pos x="46" y="0"/>
                </a:cxn>
                <a:cxn ang="0">
                  <a:pos x="75" y="32"/>
                </a:cxn>
                <a:cxn ang="0">
                  <a:pos x="84" y="78"/>
                </a:cxn>
                <a:cxn ang="0">
                  <a:pos x="127" y="122"/>
                </a:cxn>
                <a:cxn ang="0">
                  <a:pos x="218" y="330"/>
                </a:cxn>
                <a:cxn ang="0">
                  <a:pos x="269" y="519"/>
                </a:cxn>
                <a:cxn ang="0">
                  <a:pos x="309" y="772"/>
                </a:cxn>
                <a:cxn ang="0">
                  <a:pos x="182" y="659"/>
                </a:cxn>
                <a:cxn ang="0">
                  <a:pos x="0" y="100"/>
                </a:cxn>
                <a:cxn ang="0">
                  <a:pos x="46" y="0"/>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16" name="Freeform 176"/>
            <p:cNvSpPr>
              <a:spLocks/>
            </p:cNvSpPr>
            <p:nvPr/>
          </p:nvSpPr>
          <p:spPr bwMode="auto">
            <a:xfrm>
              <a:off x="162" y="1833"/>
              <a:ext cx="229" cy="257"/>
            </a:xfrm>
            <a:custGeom>
              <a:avLst/>
              <a:gdLst/>
              <a:ahLst/>
              <a:cxnLst>
                <a:cxn ang="0">
                  <a:pos x="212" y="67"/>
                </a:cxn>
                <a:cxn ang="0">
                  <a:pos x="247" y="0"/>
                </a:cxn>
                <a:cxn ang="0">
                  <a:pos x="528" y="116"/>
                </a:cxn>
                <a:cxn ang="0">
                  <a:pos x="541" y="206"/>
                </a:cxn>
                <a:cxn ang="0">
                  <a:pos x="563" y="238"/>
                </a:cxn>
                <a:cxn ang="0">
                  <a:pos x="595" y="274"/>
                </a:cxn>
                <a:cxn ang="0">
                  <a:pos x="614" y="339"/>
                </a:cxn>
                <a:cxn ang="0">
                  <a:pos x="676" y="487"/>
                </a:cxn>
                <a:cxn ang="0">
                  <a:pos x="727" y="663"/>
                </a:cxn>
                <a:cxn ang="0">
                  <a:pos x="748" y="780"/>
                </a:cxn>
                <a:cxn ang="0">
                  <a:pos x="974" y="785"/>
                </a:cxn>
                <a:cxn ang="0">
                  <a:pos x="1011" y="807"/>
                </a:cxn>
                <a:cxn ang="0">
                  <a:pos x="1115" y="807"/>
                </a:cxn>
                <a:cxn ang="0">
                  <a:pos x="1143" y="853"/>
                </a:cxn>
                <a:cxn ang="0">
                  <a:pos x="1147" y="907"/>
                </a:cxn>
                <a:cxn ang="0">
                  <a:pos x="1137" y="956"/>
                </a:cxn>
                <a:cxn ang="0">
                  <a:pos x="1042" y="974"/>
                </a:cxn>
                <a:cxn ang="0">
                  <a:pos x="997" y="1041"/>
                </a:cxn>
                <a:cxn ang="0">
                  <a:pos x="907" y="1064"/>
                </a:cxn>
                <a:cxn ang="0">
                  <a:pos x="840" y="1064"/>
                </a:cxn>
                <a:cxn ang="0">
                  <a:pos x="763" y="1079"/>
                </a:cxn>
                <a:cxn ang="0">
                  <a:pos x="759" y="1110"/>
                </a:cxn>
                <a:cxn ang="0">
                  <a:pos x="763" y="1177"/>
                </a:cxn>
                <a:cxn ang="0">
                  <a:pos x="754" y="1223"/>
                </a:cxn>
                <a:cxn ang="0">
                  <a:pos x="713" y="1227"/>
                </a:cxn>
                <a:cxn ang="0">
                  <a:pos x="663" y="1236"/>
                </a:cxn>
                <a:cxn ang="0">
                  <a:pos x="614" y="1282"/>
                </a:cxn>
                <a:cxn ang="0">
                  <a:pos x="554" y="1282"/>
                </a:cxn>
                <a:cxn ang="0">
                  <a:pos x="501" y="1276"/>
                </a:cxn>
                <a:cxn ang="0">
                  <a:pos x="420" y="1250"/>
                </a:cxn>
                <a:cxn ang="0">
                  <a:pos x="330" y="1259"/>
                </a:cxn>
                <a:cxn ang="0">
                  <a:pos x="238" y="1285"/>
                </a:cxn>
                <a:cxn ang="0">
                  <a:pos x="153" y="1267"/>
                </a:cxn>
                <a:cxn ang="0">
                  <a:pos x="95" y="1200"/>
                </a:cxn>
                <a:cxn ang="0">
                  <a:pos x="99" y="1128"/>
                </a:cxn>
                <a:cxn ang="0">
                  <a:pos x="76" y="1038"/>
                </a:cxn>
                <a:cxn ang="0">
                  <a:pos x="64" y="920"/>
                </a:cxn>
                <a:cxn ang="0">
                  <a:pos x="36" y="812"/>
                </a:cxn>
                <a:cxn ang="0">
                  <a:pos x="0" y="650"/>
                </a:cxn>
                <a:cxn ang="0">
                  <a:pos x="4" y="487"/>
                </a:cxn>
                <a:cxn ang="0">
                  <a:pos x="4" y="342"/>
                </a:cxn>
                <a:cxn ang="0">
                  <a:pos x="14" y="243"/>
                </a:cxn>
                <a:cxn ang="0">
                  <a:pos x="36" y="198"/>
                </a:cxn>
                <a:cxn ang="0">
                  <a:pos x="87" y="162"/>
                </a:cxn>
                <a:cxn ang="0">
                  <a:pos x="145" y="102"/>
                </a:cxn>
                <a:cxn ang="0">
                  <a:pos x="212" y="67"/>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17" name="Freeform 177"/>
            <p:cNvSpPr>
              <a:spLocks/>
            </p:cNvSpPr>
            <p:nvPr/>
          </p:nvSpPr>
          <p:spPr bwMode="auto">
            <a:xfrm>
              <a:off x="166" y="1848"/>
              <a:ext cx="145" cy="240"/>
            </a:xfrm>
            <a:custGeom>
              <a:avLst/>
              <a:gdLst/>
              <a:ahLst/>
              <a:cxnLst>
                <a:cxn ang="0">
                  <a:pos x="630" y="990"/>
                </a:cxn>
                <a:cxn ang="0">
                  <a:pos x="460" y="978"/>
                </a:cxn>
                <a:cxn ang="0">
                  <a:pos x="314" y="932"/>
                </a:cxn>
                <a:cxn ang="0">
                  <a:pos x="256" y="825"/>
                </a:cxn>
                <a:cxn ang="0">
                  <a:pos x="274" y="753"/>
                </a:cxn>
                <a:cxn ang="0">
                  <a:pos x="162" y="600"/>
                </a:cxn>
                <a:cxn ang="0">
                  <a:pos x="266" y="668"/>
                </a:cxn>
                <a:cxn ang="0">
                  <a:pos x="211" y="532"/>
                </a:cxn>
                <a:cxn ang="0">
                  <a:pos x="121" y="355"/>
                </a:cxn>
                <a:cxn ang="0">
                  <a:pos x="256" y="504"/>
                </a:cxn>
                <a:cxn ang="0">
                  <a:pos x="274" y="271"/>
                </a:cxn>
                <a:cxn ang="0">
                  <a:pos x="341" y="190"/>
                </a:cxn>
                <a:cxn ang="0">
                  <a:pos x="437" y="153"/>
                </a:cxn>
                <a:cxn ang="0">
                  <a:pos x="251" y="90"/>
                </a:cxn>
                <a:cxn ang="0">
                  <a:pos x="167" y="162"/>
                </a:cxn>
                <a:cxn ang="0">
                  <a:pos x="220" y="90"/>
                </a:cxn>
                <a:cxn ang="0">
                  <a:pos x="324" y="60"/>
                </a:cxn>
                <a:cxn ang="0">
                  <a:pos x="251" y="32"/>
                </a:cxn>
                <a:cxn ang="0">
                  <a:pos x="188" y="0"/>
                </a:cxn>
                <a:cxn ang="0">
                  <a:pos x="104" y="68"/>
                </a:cxn>
                <a:cxn ang="0">
                  <a:pos x="27" y="130"/>
                </a:cxn>
                <a:cxn ang="0">
                  <a:pos x="0" y="240"/>
                </a:cxn>
                <a:cxn ang="0">
                  <a:pos x="5" y="450"/>
                </a:cxn>
                <a:cxn ang="0">
                  <a:pos x="31" y="698"/>
                </a:cxn>
                <a:cxn ang="0">
                  <a:pos x="73" y="941"/>
                </a:cxn>
                <a:cxn ang="0">
                  <a:pos x="90" y="1095"/>
                </a:cxn>
                <a:cxn ang="0">
                  <a:pos x="131" y="1166"/>
                </a:cxn>
                <a:cxn ang="0">
                  <a:pos x="225" y="1198"/>
                </a:cxn>
                <a:cxn ang="0">
                  <a:pos x="288" y="1181"/>
                </a:cxn>
                <a:cxn ang="0">
                  <a:pos x="337" y="1118"/>
                </a:cxn>
                <a:cxn ang="0">
                  <a:pos x="356" y="1099"/>
                </a:cxn>
                <a:cxn ang="0">
                  <a:pos x="433" y="1163"/>
                </a:cxn>
                <a:cxn ang="0">
                  <a:pos x="527" y="1185"/>
                </a:cxn>
                <a:cxn ang="0">
                  <a:pos x="603" y="1172"/>
                </a:cxn>
                <a:cxn ang="0">
                  <a:pos x="553" y="1122"/>
                </a:cxn>
                <a:cxn ang="0">
                  <a:pos x="472" y="1036"/>
                </a:cxn>
                <a:cxn ang="0">
                  <a:pos x="598" y="1108"/>
                </a:cxn>
                <a:cxn ang="0">
                  <a:pos x="702" y="1140"/>
                </a:cxn>
                <a:cxn ang="0">
                  <a:pos x="725" y="1095"/>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18" name="Freeform 178"/>
            <p:cNvSpPr>
              <a:spLocks/>
            </p:cNvSpPr>
            <p:nvPr/>
          </p:nvSpPr>
          <p:spPr bwMode="auto">
            <a:xfrm>
              <a:off x="176" y="1968"/>
              <a:ext cx="43" cy="110"/>
            </a:xfrm>
            <a:custGeom>
              <a:avLst/>
              <a:gdLst/>
              <a:ahLst/>
              <a:cxnLst>
                <a:cxn ang="0">
                  <a:pos x="211" y="553"/>
                </a:cxn>
                <a:cxn ang="0">
                  <a:pos x="173" y="535"/>
                </a:cxn>
                <a:cxn ang="0">
                  <a:pos x="134" y="490"/>
                </a:cxn>
                <a:cxn ang="0">
                  <a:pos x="99" y="410"/>
                </a:cxn>
                <a:cxn ang="0">
                  <a:pos x="81" y="342"/>
                </a:cxn>
                <a:cxn ang="0">
                  <a:pos x="53" y="265"/>
                </a:cxn>
                <a:cxn ang="0">
                  <a:pos x="41" y="192"/>
                </a:cxn>
                <a:cxn ang="0">
                  <a:pos x="19" y="81"/>
                </a:cxn>
                <a:cxn ang="0">
                  <a:pos x="0" y="0"/>
                </a:cxn>
                <a:cxn ang="0">
                  <a:pos x="45" y="162"/>
                </a:cxn>
                <a:cxn ang="0">
                  <a:pos x="81" y="287"/>
                </a:cxn>
                <a:cxn ang="0">
                  <a:pos x="121" y="373"/>
                </a:cxn>
                <a:cxn ang="0">
                  <a:pos x="183" y="463"/>
                </a:cxn>
                <a:cxn ang="0">
                  <a:pos x="211" y="553"/>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19" name="Freeform 179"/>
            <p:cNvSpPr>
              <a:spLocks/>
            </p:cNvSpPr>
            <p:nvPr/>
          </p:nvSpPr>
          <p:spPr bwMode="auto">
            <a:xfrm>
              <a:off x="220" y="1878"/>
              <a:ext cx="167" cy="167"/>
            </a:xfrm>
            <a:custGeom>
              <a:avLst/>
              <a:gdLst/>
              <a:ahLst/>
              <a:cxnLst>
                <a:cxn ang="0">
                  <a:pos x="253" y="30"/>
                </a:cxn>
                <a:cxn ang="0">
                  <a:pos x="326" y="153"/>
                </a:cxn>
                <a:cxn ang="0">
                  <a:pos x="311" y="272"/>
                </a:cxn>
                <a:cxn ang="0">
                  <a:pos x="320" y="408"/>
                </a:cxn>
                <a:cxn ang="0">
                  <a:pos x="320" y="445"/>
                </a:cxn>
                <a:cxn ang="0">
                  <a:pos x="311" y="490"/>
                </a:cxn>
                <a:cxn ang="0">
                  <a:pos x="347" y="521"/>
                </a:cxn>
                <a:cxn ang="0">
                  <a:pos x="378" y="557"/>
                </a:cxn>
                <a:cxn ang="0">
                  <a:pos x="433" y="557"/>
                </a:cxn>
                <a:cxn ang="0">
                  <a:pos x="622" y="567"/>
                </a:cxn>
                <a:cxn ang="0">
                  <a:pos x="717" y="594"/>
                </a:cxn>
                <a:cxn ang="0">
                  <a:pos x="838" y="625"/>
                </a:cxn>
                <a:cxn ang="0">
                  <a:pos x="833" y="719"/>
                </a:cxn>
                <a:cxn ang="0">
                  <a:pos x="762" y="700"/>
                </a:cxn>
                <a:cxn ang="0">
                  <a:pos x="743" y="656"/>
                </a:cxn>
                <a:cxn ang="0">
                  <a:pos x="734" y="738"/>
                </a:cxn>
                <a:cxn ang="0">
                  <a:pos x="685" y="800"/>
                </a:cxn>
                <a:cxn ang="0">
                  <a:pos x="550" y="828"/>
                </a:cxn>
                <a:cxn ang="0">
                  <a:pos x="569" y="782"/>
                </a:cxn>
                <a:cxn ang="0">
                  <a:pos x="639" y="700"/>
                </a:cxn>
                <a:cxn ang="0">
                  <a:pos x="582" y="665"/>
                </a:cxn>
                <a:cxn ang="0">
                  <a:pos x="550" y="742"/>
                </a:cxn>
                <a:cxn ang="0">
                  <a:pos x="456" y="823"/>
                </a:cxn>
                <a:cxn ang="0">
                  <a:pos x="329" y="823"/>
                </a:cxn>
                <a:cxn ang="0">
                  <a:pos x="469" y="727"/>
                </a:cxn>
                <a:cxn ang="0">
                  <a:pos x="528" y="665"/>
                </a:cxn>
                <a:cxn ang="0">
                  <a:pos x="497" y="633"/>
                </a:cxn>
                <a:cxn ang="0">
                  <a:pos x="447" y="697"/>
                </a:cxn>
                <a:cxn ang="0">
                  <a:pos x="356" y="765"/>
                </a:cxn>
                <a:cxn ang="0">
                  <a:pos x="280" y="805"/>
                </a:cxn>
                <a:cxn ang="0">
                  <a:pos x="181" y="813"/>
                </a:cxn>
                <a:cxn ang="0">
                  <a:pos x="244" y="765"/>
                </a:cxn>
                <a:cxn ang="0">
                  <a:pos x="320" y="700"/>
                </a:cxn>
                <a:cxn ang="0">
                  <a:pos x="298" y="665"/>
                </a:cxn>
                <a:cxn ang="0">
                  <a:pos x="262" y="723"/>
                </a:cxn>
                <a:cxn ang="0">
                  <a:pos x="185" y="779"/>
                </a:cxn>
                <a:cxn ang="0">
                  <a:pos x="91" y="787"/>
                </a:cxn>
                <a:cxn ang="0">
                  <a:pos x="42" y="709"/>
                </a:cxn>
                <a:cxn ang="0">
                  <a:pos x="212" y="683"/>
                </a:cxn>
                <a:cxn ang="0">
                  <a:pos x="315" y="621"/>
                </a:cxn>
                <a:cxn ang="0">
                  <a:pos x="334" y="567"/>
                </a:cxn>
                <a:cxn ang="0">
                  <a:pos x="293" y="594"/>
                </a:cxn>
                <a:cxn ang="0">
                  <a:pos x="176" y="669"/>
                </a:cxn>
                <a:cxn ang="0">
                  <a:pos x="42" y="709"/>
                </a:cxn>
                <a:cxn ang="0">
                  <a:pos x="14" y="548"/>
                </a:cxn>
                <a:cxn ang="0">
                  <a:pos x="91" y="530"/>
                </a:cxn>
                <a:cxn ang="0">
                  <a:pos x="253" y="544"/>
                </a:cxn>
                <a:cxn ang="0">
                  <a:pos x="280" y="513"/>
                </a:cxn>
                <a:cxn ang="0">
                  <a:pos x="196" y="526"/>
                </a:cxn>
                <a:cxn ang="0">
                  <a:pos x="14" y="490"/>
                </a:cxn>
                <a:cxn ang="0">
                  <a:pos x="5" y="345"/>
                </a:cxn>
                <a:cxn ang="0">
                  <a:pos x="10" y="188"/>
                </a:cxn>
                <a:cxn ang="0">
                  <a:pos x="100" y="108"/>
                </a:cxn>
                <a:cxn ang="0">
                  <a:pos x="10" y="143"/>
                </a:cxn>
                <a:cxn ang="0">
                  <a:pos x="60" y="48"/>
                </a:cxn>
                <a:cxn ang="0">
                  <a:pos x="155" y="0"/>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20" name="Freeform 180"/>
            <p:cNvSpPr>
              <a:spLocks/>
            </p:cNvSpPr>
            <p:nvPr/>
          </p:nvSpPr>
          <p:spPr bwMode="auto">
            <a:xfrm>
              <a:off x="231" y="1940"/>
              <a:ext cx="42" cy="38"/>
            </a:xfrm>
            <a:custGeom>
              <a:avLst/>
              <a:gdLst/>
              <a:ahLst/>
              <a:cxnLst>
                <a:cxn ang="0">
                  <a:pos x="209" y="0"/>
                </a:cxn>
                <a:cxn ang="0">
                  <a:pos x="209" y="15"/>
                </a:cxn>
                <a:cxn ang="0">
                  <a:pos x="182" y="51"/>
                </a:cxn>
                <a:cxn ang="0">
                  <a:pos x="157" y="71"/>
                </a:cxn>
                <a:cxn ang="0">
                  <a:pos x="100" y="113"/>
                </a:cxn>
                <a:cxn ang="0">
                  <a:pos x="77" y="130"/>
                </a:cxn>
                <a:cxn ang="0">
                  <a:pos x="25" y="170"/>
                </a:cxn>
                <a:cxn ang="0">
                  <a:pos x="82" y="152"/>
                </a:cxn>
                <a:cxn ang="0">
                  <a:pos x="140" y="135"/>
                </a:cxn>
                <a:cxn ang="0">
                  <a:pos x="198" y="130"/>
                </a:cxn>
                <a:cxn ang="0">
                  <a:pos x="194" y="147"/>
                </a:cxn>
                <a:cxn ang="0">
                  <a:pos x="100" y="164"/>
                </a:cxn>
                <a:cxn ang="0">
                  <a:pos x="52" y="184"/>
                </a:cxn>
                <a:cxn ang="0">
                  <a:pos x="25" y="187"/>
                </a:cxn>
                <a:cxn ang="0">
                  <a:pos x="2" y="180"/>
                </a:cxn>
                <a:cxn ang="0">
                  <a:pos x="0" y="158"/>
                </a:cxn>
                <a:cxn ang="0">
                  <a:pos x="18" y="141"/>
                </a:cxn>
                <a:cxn ang="0">
                  <a:pos x="44" y="116"/>
                </a:cxn>
                <a:cxn ang="0">
                  <a:pos x="75" y="80"/>
                </a:cxn>
                <a:cxn ang="0">
                  <a:pos x="107" y="40"/>
                </a:cxn>
                <a:cxn ang="0">
                  <a:pos x="144" y="12"/>
                </a:cxn>
                <a:cxn ang="0">
                  <a:pos x="184" y="2"/>
                </a:cxn>
                <a:cxn ang="0">
                  <a:pos x="209" y="0"/>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21" name="Freeform 181"/>
            <p:cNvSpPr>
              <a:spLocks/>
            </p:cNvSpPr>
            <p:nvPr/>
          </p:nvSpPr>
          <p:spPr bwMode="auto">
            <a:xfrm>
              <a:off x="232" y="1909"/>
              <a:ext cx="39" cy="49"/>
            </a:xfrm>
            <a:custGeom>
              <a:avLst/>
              <a:gdLst/>
              <a:ahLst/>
              <a:cxnLst>
                <a:cxn ang="0">
                  <a:pos x="156" y="0"/>
                </a:cxn>
                <a:cxn ang="0">
                  <a:pos x="183" y="4"/>
                </a:cxn>
                <a:cxn ang="0">
                  <a:pos x="192" y="27"/>
                </a:cxn>
                <a:cxn ang="0">
                  <a:pos x="190" y="46"/>
                </a:cxn>
                <a:cxn ang="0">
                  <a:pos x="174" y="71"/>
                </a:cxn>
                <a:cxn ang="0">
                  <a:pos x="152" y="78"/>
                </a:cxn>
                <a:cxn ang="0">
                  <a:pos x="110" y="106"/>
                </a:cxn>
                <a:cxn ang="0">
                  <a:pos x="69" y="140"/>
                </a:cxn>
                <a:cxn ang="0">
                  <a:pos x="41" y="184"/>
                </a:cxn>
                <a:cxn ang="0">
                  <a:pos x="8" y="231"/>
                </a:cxn>
                <a:cxn ang="0">
                  <a:pos x="0" y="246"/>
                </a:cxn>
                <a:cxn ang="0">
                  <a:pos x="8" y="190"/>
                </a:cxn>
                <a:cxn ang="0">
                  <a:pos x="16" y="141"/>
                </a:cxn>
                <a:cxn ang="0">
                  <a:pos x="31" y="99"/>
                </a:cxn>
                <a:cxn ang="0">
                  <a:pos x="57" y="60"/>
                </a:cxn>
                <a:cxn ang="0">
                  <a:pos x="128" y="6"/>
                </a:cxn>
                <a:cxn ang="0">
                  <a:pos x="156" y="0"/>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22" name="Freeform 182"/>
            <p:cNvSpPr>
              <a:spLocks/>
            </p:cNvSpPr>
            <p:nvPr/>
          </p:nvSpPr>
          <p:spPr bwMode="auto">
            <a:xfrm>
              <a:off x="237" y="1860"/>
              <a:ext cx="41" cy="29"/>
            </a:xfrm>
            <a:custGeom>
              <a:avLst/>
              <a:gdLst/>
              <a:ahLst/>
              <a:cxnLst>
                <a:cxn ang="0">
                  <a:pos x="204" y="141"/>
                </a:cxn>
                <a:cxn ang="0">
                  <a:pos x="169" y="110"/>
                </a:cxn>
                <a:cxn ang="0">
                  <a:pos x="111" y="89"/>
                </a:cxn>
                <a:cxn ang="0">
                  <a:pos x="71" y="78"/>
                </a:cxn>
                <a:cxn ang="0">
                  <a:pos x="0" y="0"/>
                </a:cxn>
                <a:cxn ang="0">
                  <a:pos x="53" y="30"/>
                </a:cxn>
                <a:cxn ang="0">
                  <a:pos x="103" y="51"/>
                </a:cxn>
                <a:cxn ang="0">
                  <a:pos x="138" y="69"/>
                </a:cxn>
                <a:cxn ang="0">
                  <a:pos x="155" y="89"/>
                </a:cxn>
                <a:cxn ang="0">
                  <a:pos x="204" y="141"/>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23" name="Freeform 183"/>
            <p:cNvSpPr>
              <a:spLocks/>
            </p:cNvSpPr>
            <p:nvPr/>
          </p:nvSpPr>
          <p:spPr bwMode="auto">
            <a:xfrm>
              <a:off x="286" y="1913"/>
              <a:ext cx="23" cy="73"/>
            </a:xfrm>
            <a:custGeom>
              <a:avLst/>
              <a:gdLst/>
              <a:ahLst/>
              <a:cxnLst>
                <a:cxn ang="0">
                  <a:pos x="115" y="368"/>
                </a:cxn>
                <a:cxn ang="0">
                  <a:pos x="58" y="368"/>
                </a:cxn>
                <a:cxn ang="0">
                  <a:pos x="40" y="364"/>
                </a:cxn>
                <a:cxn ang="0">
                  <a:pos x="40" y="349"/>
                </a:cxn>
                <a:cxn ang="0">
                  <a:pos x="28" y="336"/>
                </a:cxn>
                <a:cxn ang="0">
                  <a:pos x="9" y="323"/>
                </a:cxn>
                <a:cxn ang="0">
                  <a:pos x="19" y="309"/>
                </a:cxn>
                <a:cxn ang="0">
                  <a:pos x="19" y="291"/>
                </a:cxn>
                <a:cxn ang="0">
                  <a:pos x="5" y="269"/>
                </a:cxn>
                <a:cxn ang="0">
                  <a:pos x="5" y="246"/>
                </a:cxn>
                <a:cxn ang="0">
                  <a:pos x="14" y="219"/>
                </a:cxn>
                <a:cxn ang="0">
                  <a:pos x="14" y="161"/>
                </a:cxn>
                <a:cxn ang="0">
                  <a:pos x="0" y="107"/>
                </a:cxn>
                <a:cxn ang="0">
                  <a:pos x="5" y="67"/>
                </a:cxn>
                <a:cxn ang="0">
                  <a:pos x="5" y="0"/>
                </a:cxn>
                <a:cxn ang="0">
                  <a:pos x="40" y="101"/>
                </a:cxn>
                <a:cxn ang="0">
                  <a:pos x="71" y="197"/>
                </a:cxn>
                <a:cxn ang="0">
                  <a:pos x="93" y="300"/>
                </a:cxn>
                <a:cxn ang="0">
                  <a:pos x="115" y="368"/>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24" name="Freeform 184"/>
            <p:cNvSpPr>
              <a:spLocks/>
            </p:cNvSpPr>
            <p:nvPr/>
          </p:nvSpPr>
          <p:spPr bwMode="auto">
            <a:xfrm>
              <a:off x="233" y="1992"/>
              <a:ext cx="41" cy="14"/>
            </a:xfrm>
            <a:custGeom>
              <a:avLst/>
              <a:gdLst/>
              <a:ahLst/>
              <a:cxnLst>
                <a:cxn ang="0">
                  <a:pos x="42" y="34"/>
                </a:cxn>
                <a:cxn ang="0">
                  <a:pos x="87" y="15"/>
                </a:cxn>
                <a:cxn ang="0">
                  <a:pos x="129" y="3"/>
                </a:cxn>
                <a:cxn ang="0">
                  <a:pos x="184" y="0"/>
                </a:cxn>
                <a:cxn ang="0">
                  <a:pos x="206" y="4"/>
                </a:cxn>
                <a:cxn ang="0">
                  <a:pos x="196" y="26"/>
                </a:cxn>
                <a:cxn ang="0">
                  <a:pos x="174" y="43"/>
                </a:cxn>
                <a:cxn ang="0">
                  <a:pos x="126" y="57"/>
                </a:cxn>
                <a:cxn ang="0">
                  <a:pos x="50" y="69"/>
                </a:cxn>
                <a:cxn ang="0">
                  <a:pos x="0" y="65"/>
                </a:cxn>
                <a:cxn ang="0">
                  <a:pos x="42" y="34"/>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25" name="Freeform 185"/>
            <p:cNvSpPr>
              <a:spLocks/>
            </p:cNvSpPr>
            <p:nvPr/>
          </p:nvSpPr>
          <p:spPr bwMode="auto">
            <a:xfrm>
              <a:off x="284" y="1999"/>
              <a:ext cx="25" cy="31"/>
            </a:xfrm>
            <a:custGeom>
              <a:avLst/>
              <a:gdLst/>
              <a:ahLst/>
              <a:cxnLst>
                <a:cxn ang="0">
                  <a:pos x="67" y="43"/>
                </a:cxn>
                <a:cxn ang="0">
                  <a:pos x="82" y="9"/>
                </a:cxn>
                <a:cxn ang="0">
                  <a:pos x="106" y="0"/>
                </a:cxn>
                <a:cxn ang="0">
                  <a:pos x="122" y="7"/>
                </a:cxn>
                <a:cxn ang="0">
                  <a:pos x="124" y="25"/>
                </a:cxn>
                <a:cxn ang="0">
                  <a:pos x="114" y="55"/>
                </a:cxn>
                <a:cxn ang="0">
                  <a:pos x="95" y="82"/>
                </a:cxn>
                <a:cxn ang="0">
                  <a:pos x="73" y="108"/>
                </a:cxn>
                <a:cxn ang="0">
                  <a:pos x="45" y="133"/>
                </a:cxn>
                <a:cxn ang="0">
                  <a:pos x="0" y="154"/>
                </a:cxn>
                <a:cxn ang="0">
                  <a:pos x="40" y="110"/>
                </a:cxn>
                <a:cxn ang="0">
                  <a:pos x="53" y="78"/>
                </a:cxn>
                <a:cxn ang="0">
                  <a:pos x="67" y="43"/>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26" name="Freeform 186"/>
            <p:cNvSpPr>
              <a:spLocks/>
            </p:cNvSpPr>
            <p:nvPr/>
          </p:nvSpPr>
          <p:spPr bwMode="auto">
            <a:xfrm>
              <a:off x="208" y="1836"/>
              <a:ext cx="60" cy="37"/>
            </a:xfrm>
            <a:custGeom>
              <a:avLst/>
              <a:gdLst/>
              <a:ahLst/>
              <a:cxnLst>
                <a:cxn ang="0">
                  <a:pos x="298" y="186"/>
                </a:cxn>
                <a:cxn ang="0">
                  <a:pos x="289" y="109"/>
                </a:cxn>
                <a:cxn ang="0">
                  <a:pos x="226" y="82"/>
                </a:cxn>
                <a:cxn ang="0">
                  <a:pos x="142" y="49"/>
                </a:cxn>
                <a:cxn ang="0">
                  <a:pos x="80" y="25"/>
                </a:cxn>
                <a:cxn ang="0">
                  <a:pos x="23" y="0"/>
                </a:cxn>
                <a:cxn ang="0">
                  <a:pos x="0" y="53"/>
                </a:cxn>
                <a:cxn ang="0">
                  <a:pos x="55" y="84"/>
                </a:cxn>
                <a:cxn ang="0">
                  <a:pos x="119" y="107"/>
                </a:cxn>
                <a:cxn ang="0">
                  <a:pos x="168" y="122"/>
                </a:cxn>
                <a:cxn ang="0">
                  <a:pos x="229" y="154"/>
                </a:cxn>
                <a:cxn ang="0">
                  <a:pos x="298" y="186"/>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827" name="Group 187"/>
          <p:cNvGrpSpPr>
            <a:grpSpLocks/>
          </p:cNvGrpSpPr>
          <p:nvPr/>
        </p:nvGrpSpPr>
        <p:grpSpPr bwMode="auto">
          <a:xfrm>
            <a:off x="1782763" y="4953001"/>
            <a:ext cx="195262" cy="265113"/>
            <a:chOff x="141" y="2010"/>
            <a:chExt cx="123" cy="167"/>
          </a:xfrm>
        </p:grpSpPr>
        <p:sp>
          <p:nvSpPr>
            <p:cNvPr id="1136828" name="Freeform 188"/>
            <p:cNvSpPr>
              <a:spLocks/>
            </p:cNvSpPr>
            <p:nvPr/>
          </p:nvSpPr>
          <p:spPr bwMode="auto">
            <a:xfrm>
              <a:off x="141" y="2010"/>
              <a:ext cx="123" cy="167"/>
            </a:xfrm>
            <a:custGeom>
              <a:avLst/>
              <a:gdLst/>
              <a:ahLst/>
              <a:cxnLst>
                <a:cxn ang="0">
                  <a:pos x="342" y="123"/>
                </a:cxn>
                <a:cxn ang="0">
                  <a:pos x="229" y="113"/>
                </a:cxn>
                <a:cxn ang="0">
                  <a:pos x="160" y="96"/>
                </a:cxn>
                <a:cxn ang="0">
                  <a:pos x="139" y="64"/>
                </a:cxn>
                <a:cxn ang="0">
                  <a:pos x="139" y="38"/>
                </a:cxn>
                <a:cxn ang="0">
                  <a:pos x="121" y="15"/>
                </a:cxn>
                <a:cxn ang="0">
                  <a:pos x="58" y="0"/>
                </a:cxn>
                <a:cxn ang="0">
                  <a:pos x="0" y="5"/>
                </a:cxn>
                <a:cxn ang="0">
                  <a:pos x="70" y="650"/>
                </a:cxn>
                <a:cxn ang="0">
                  <a:pos x="121" y="710"/>
                </a:cxn>
                <a:cxn ang="0">
                  <a:pos x="183" y="768"/>
                </a:cxn>
                <a:cxn ang="0">
                  <a:pos x="273" y="813"/>
                </a:cxn>
                <a:cxn ang="0">
                  <a:pos x="377" y="827"/>
                </a:cxn>
                <a:cxn ang="0">
                  <a:pos x="518" y="835"/>
                </a:cxn>
                <a:cxn ang="0">
                  <a:pos x="599" y="823"/>
                </a:cxn>
                <a:cxn ang="0">
                  <a:pos x="617" y="777"/>
                </a:cxn>
                <a:cxn ang="0">
                  <a:pos x="608" y="718"/>
                </a:cxn>
                <a:cxn ang="0">
                  <a:pos x="550" y="537"/>
                </a:cxn>
                <a:cxn ang="0">
                  <a:pos x="500" y="357"/>
                </a:cxn>
                <a:cxn ang="0">
                  <a:pos x="478" y="221"/>
                </a:cxn>
                <a:cxn ang="0">
                  <a:pos x="478" y="186"/>
                </a:cxn>
                <a:cxn ang="0">
                  <a:pos x="446" y="136"/>
                </a:cxn>
                <a:cxn ang="0">
                  <a:pos x="409" y="123"/>
                </a:cxn>
                <a:cxn ang="0">
                  <a:pos x="342" y="123"/>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29" name="Freeform 189"/>
            <p:cNvSpPr>
              <a:spLocks/>
            </p:cNvSpPr>
            <p:nvPr/>
          </p:nvSpPr>
          <p:spPr bwMode="auto">
            <a:xfrm>
              <a:off x="143" y="2019"/>
              <a:ext cx="106" cy="153"/>
            </a:xfrm>
            <a:custGeom>
              <a:avLst/>
              <a:gdLst/>
              <a:ahLst/>
              <a:cxnLst>
                <a:cxn ang="0">
                  <a:pos x="347" y="154"/>
                </a:cxn>
                <a:cxn ang="0">
                  <a:pos x="248" y="150"/>
                </a:cxn>
                <a:cxn ang="0">
                  <a:pos x="143" y="131"/>
                </a:cxn>
                <a:cxn ang="0">
                  <a:pos x="81" y="99"/>
                </a:cxn>
                <a:cxn ang="0">
                  <a:pos x="46" y="72"/>
                </a:cxn>
                <a:cxn ang="0">
                  <a:pos x="0" y="0"/>
                </a:cxn>
                <a:cxn ang="0">
                  <a:pos x="67" y="589"/>
                </a:cxn>
                <a:cxn ang="0">
                  <a:pos x="113" y="643"/>
                </a:cxn>
                <a:cxn ang="0">
                  <a:pos x="162" y="694"/>
                </a:cxn>
                <a:cxn ang="0">
                  <a:pos x="225" y="729"/>
                </a:cxn>
                <a:cxn ang="0">
                  <a:pos x="279" y="747"/>
                </a:cxn>
                <a:cxn ang="0">
                  <a:pos x="347" y="756"/>
                </a:cxn>
                <a:cxn ang="0">
                  <a:pos x="409" y="766"/>
                </a:cxn>
                <a:cxn ang="0">
                  <a:pos x="480" y="766"/>
                </a:cxn>
                <a:cxn ang="0">
                  <a:pos x="512" y="756"/>
                </a:cxn>
                <a:cxn ang="0">
                  <a:pos x="531" y="729"/>
                </a:cxn>
                <a:cxn ang="0">
                  <a:pos x="522" y="685"/>
                </a:cxn>
                <a:cxn ang="0">
                  <a:pos x="476" y="581"/>
                </a:cxn>
                <a:cxn ang="0">
                  <a:pos x="399" y="229"/>
                </a:cxn>
                <a:cxn ang="0">
                  <a:pos x="387" y="180"/>
                </a:cxn>
                <a:cxn ang="0">
                  <a:pos x="347" y="154"/>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sp>
        <p:nvSpPr>
          <p:cNvPr id="1136830" name="Freeform 190"/>
          <p:cNvSpPr>
            <a:spLocks/>
          </p:cNvSpPr>
          <p:nvPr/>
        </p:nvSpPr>
        <p:spPr bwMode="auto">
          <a:xfrm>
            <a:off x="2262190" y="5254626"/>
            <a:ext cx="14287" cy="223838"/>
          </a:xfrm>
          <a:custGeom>
            <a:avLst/>
            <a:gdLst/>
            <a:ahLst/>
            <a:cxnLst>
              <a:cxn ang="0">
                <a:pos x="29" y="0"/>
              </a:cxn>
              <a:cxn ang="0">
                <a:pos x="43" y="36"/>
              </a:cxn>
              <a:cxn ang="0">
                <a:pos x="27" y="63"/>
              </a:cxn>
              <a:cxn ang="0">
                <a:pos x="14" y="122"/>
              </a:cxn>
              <a:cxn ang="0">
                <a:pos x="32" y="176"/>
              </a:cxn>
              <a:cxn ang="0">
                <a:pos x="21" y="491"/>
              </a:cxn>
              <a:cxn ang="0">
                <a:pos x="21" y="693"/>
              </a:cxn>
              <a:cxn ang="0">
                <a:pos x="0" y="703"/>
              </a:cxn>
              <a:cxn ang="0">
                <a:pos x="2" y="284"/>
              </a:cxn>
              <a:cxn ang="0">
                <a:pos x="21" y="184"/>
              </a:cxn>
              <a:cxn ang="0">
                <a:pos x="10" y="137"/>
              </a:cxn>
              <a:cxn ang="0">
                <a:pos x="4" y="120"/>
              </a:cxn>
              <a:cxn ang="0">
                <a:pos x="12" y="69"/>
              </a:cxn>
              <a:cxn ang="0">
                <a:pos x="27" y="40"/>
              </a:cxn>
              <a:cxn ang="0">
                <a:pos x="29" y="0"/>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31" name="Freeform 191"/>
          <p:cNvSpPr>
            <a:spLocks/>
          </p:cNvSpPr>
          <p:nvPr/>
        </p:nvSpPr>
        <p:spPr bwMode="auto">
          <a:xfrm>
            <a:off x="2205040" y="5257802"/>
            <a:ext cx="34925" cy="11113"/>
          </a:xfrm>
          <a:custGeom>
            <a:avLst/>
            <a:gdLst/>
            <a:ahLst/>
            <a:cxnLst>
              <a:cxn ang="0">
                <a:pos x="112" y="0"/>
              </a:cxn>
              <a:cxn ang="0">
                <a:pos x="57" y="26"/>
              </a:cxn>
              <a:cxn ang="0">
                <a:pos x="9" y="36"/>
              </a:cxn>
              <a:cxn ang="0">
                <a:pos x="0" y="36"/>
              </a:cxn>
              <a:cxn ang="0">
                <a:pos x="29" y="11"/>
              </a:cxn>
              <a:cxn ang="0">
                <a:pos x="112" y="0"/>
              </a:cxn>
            </a:cxnLst>
            <a:rect l="0" t="0" r="r" b="b"/>
            <a:pathLst>
              <a:path w="112" h="36">
                <a:moveTo>
                  <a:pt x="112" y="0"/>
                </a:moveTo>
                <a:lnTo>
                  <a:pt x="57" y="26"/>
                </a:lnTo>
                <a:lnTo>
                  <a:pt x="9" y="36"/>
                </a:lnTo>
                <a:lnTo>
                  <a:pt x="0" y="36"/>
                </a:lnTo>
                <a:lnTo>
                  <a:pt x="29" y="11"/>
                </a:lnTo>
                <a:lnTo>
                  <a:pt x="112" y="0"/>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32" name="Freeform 192"/>
          <p:cNvSpPr>
            <a:spLocks/>
          </p:cNvSpPr>
          <p:nvPr/>
        </p:nvSpPr>
        <p:spPr bwMode="auto">
          <a:xfrm>
            <a:off x="2057402" y="4676775"/>
            <a:ext cx="47625" cy="128588"/>
          </a:xfrm>
          <a:custGeom>
            <a:avLst/>
            <a:gdLst/>
            <a:ahLst/>
            <a:cxnLst>
              <a:cxn ang="0">
                <a:pos x="0" y="0"/>
              </a:cxn>
              <a:cxn ang="0">
                <a:pos x="20" y="10"/>
              </a:cxn>
              <a:cxn ang="0">
                <a:pos x="17" y="34"/>
              </a:cxn>
              <a:cxn ang="0">
                <a:pos x="36" y="22"/>
              </a:cxn>
              <a:cxn ang="0">
                <a:pos x="33" y="50"/>
              </a:cxn>
              <a:cxn ang="0">
                <a:pos x="58" y="46"/>
              </a:cxn>
              <a:cxn ang="0">
                <a:pos x="39" y="69"/>
              </a:cxn>
              <a:cxn ang="0">
                <a:pos x="91" y="73"/>
              </a:cxn>
              <a:cxn ang="0">
                <a:pos x="61" y="101"/>
              </a:cxn>
              <a:cxn ang="0">
                <a:pos x="105" y="101"/>
              </a:cxn>
              <a:cxn ang="0">
                <a:pos x="75" y="130"/>
              </a:cxn>
              <a:cxn ang="0">
                <a:pos x="121" y="127"/>
              </a:cxn>
              <a:cxn ang="0">
                <a:pos x="92" y="167"/>
              </a:cxn>
              <a:cxn ang="0">
                <a:pos x="133" y="164"/>
              </a:cxn>
              <a:cxn ang="0">
                <a:pos x="98" y="199"/>
              </a:cxn>
              <a:cxn ang="0">
                <a:pos x="150" y="205"/>
              </a:cxn>
              <a:cxn ang="0">
                <a:pos x="105" y="237"/>
              </a:cxn>
              <a:cxn ang="0">
                <a:pos x="150" y="250"/>
              </a:cxn>
              <a:cxn ang="0">
                <a:pos x="101" y="266"/>
              </a:cxn>
              <a:cxn ang="0">
                <a:pos x="146" y="293"/>
              </a:cxn>
              <a:cxn ang="0">
                <a:pos x="98" y="312"/>
              </a:cxn>
              <a:cxn ang="0">
                <a:pos x="140" y="343"/>
              </a:cxn>
              <a:cxn ang="0">
                <a:pos x="98" y="355"/>
              </a:cxn>
              <a:cxn ang="0">
                <a:pos x="121" y="382"/>
              </a:cxn>
              <a:cxn ang="0">
                <a:pos x="88" y="407"/>
              </a:cxn>
            </a:cxnLst>
            <a:rect l="0" t="0" r="r" b="b"/>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33" name="Text Box 193"/>
          <p:cNvSpPr txBox="1">
            <a:spLocks noChangeArrowheads="1"/>
          </p:cNvSpPr>
          <p:nvPr/>
        </p:nvSpPr>
        <p:spPr bwMode="auto">
          <a:xfrm>
            <a:off x="9331325" y="5392739"/>
            <a:ext cx="1107996" cy="369332"/>
          </a:xfrm>
          <a:prstGeom prst="rect">
            <a:avLst/>
          </a:prstGeom>
          <a:noFill/>
          <a:ln w="9525">
            <a:noFill/>
            <a:miter lim="800000"/>
            <a:headEnd/>
            <a:tailEnd/>
          </a:ln>
          <a:effectLst/>
        </p:spPr>
        <p:txBody>
          <a:bodyPr wrap="none">
            <a:spAutoFit/>
          </a:bodyPr>
          <a:lstStyle/>
          <a:p>
            <a:r>
              <a:rPr kumimoji="1" lang="zh-CN" altLang="en-US" sz="1800">
                <a:solidFill>
                  <a:schemeClr val="tx1">
                    <a:lumMod val="65000"/>
                    <a:lumOff val="35000"/>
                  </a:schemeClr>
                </a:solidFill>
                <a:latin typeface="+mn-lt"/>
                <a:ea typeface="+mn-ea"/>
              </a:rPr>
              <a:t>用户代理</a:t>
            </a:r>
          </a:p>
        </p:txBody>
      </p:sp>
      <p:sp>
        <p:nvSpPr>
          <p:cNvPr id="1136834" name="Oval 194"/>
          <p:cNvSpPr>
            <a:spLocks noChangeArrowheads="1"/>
          </p:cNvSpPr>
          <p:nvPr/>
        </p:nvSpPr>
        <p:spPr bwMode="auto">
          <a:xfrm>
            <a:off x="2320925" y="4783139"/>
            <a:ext cx="298450" cy="161925"/>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nvGrpSpPr>
          <p:cNvPr id="1136835" name="Group 195"/>
          <p:cNvGrpSpPr>
            <a:grpSpLocks/>
          </p:cNvGrpSpPr>
          <p:nvPr/>
        </p:nvGrpSpPr>
        <p:grpSpPr bwMode="auto">
          <a:xfrm>
            <a:off x="9485313" y="4419600"/>
            <a:ext cx="709612" cy="495300"/>
            <a:chOff x="4993" y="1674"/>
            <a:chExt cx="447" cy="312"/>
          </a:xfrm>
        </p:grpSpPr>
        <p:grpSp>
          <p:nvGrpSpPr>
            <p:cNvPr id="1136836" name="Group 196"/>
            <p:cNvGrpSpPr>
              <a:grpSpLocks/>
            </p:cNvGrpSpPr>
            <p:nvPr/>
          </p:nvGrpSpPr>
          <p:grpSpPr bwMode="auto">
            <a:xfrm>
              <a:off x="4993" y="1674"/>
              <a:ext cx="345" cy="282"/>
              <a:chOff x="4993" y="1674"/>
              <a:chExt cx="345" cy="282"/>
            </a:xfrm>
          </p:grpSpPr>
          <p:grpSp>
            <p:nvGrpSpPr>
              <p:cNvPr id="1136837" name="Group 197"/>
              <p:cNvGrpSpPr>
                <a:grpSpLocks/>
              </p:cNvGrpSpPr>
              <p:nvPr/>
            </p:nvGrpSpPr>
            <p:grpSpPr bwMode="auto">
              <a:xfrm>
                <a:off x="4993" y="1674"/>
                <a:ext cx="345" cy="282"/>
                <a:chOff x="4993" y="1674"/>
                <a:chExt cx="345" cy="282"/>
              </a:xfrm>
            </p:grpSpPr>
            <p:grpSp>
              <p:nvGrpSpPr>
                <p:cNvPr id="1136838" name="Group 198"/>
                <p:cNvGrpSpPr>
                  <a:grpSpLocks/>
                </p:cNvGrpSpPr>
                <p:nvPr/>
              </p:nvGrpSpPr>
              <p:grpSpPr bwMode="auto">
                <a:xfrm>
                  <a:off x="4993" y="1833"/>
                  <a:ext cx="345" cy="123"/>
                  <a:chOff x="4993" y="1833"/>
                  <a:chExt cx="345" cy="123"/>
                </a:xfrm>
              </p:grpSpPr>
              <p:sp>
                <p:nvSpPr>
                  <p:cNvPr id="1136839" name="Freeform 199"/>
                  <p:cNvSpPr>
                    <a:spLocks/>
                  </p:cNvSpPr>
                  <p:nvPr/>
                </p:nvSpPr>
                <p:spPr bwMode="auto">
                  <a:xfrm>
                    <a:off x="5140" y="1833"/>
                    <a:ext cx="198" cy="123"/>
                  </a:xfrm>
                  <a:custGeom>
                    <a:avLst/>
                    <a:gdLst/>
                    <a:ahLst/>
                    <a:cxnLst>
                      <a:cxn ang="0">
                        <a:pos x="0" y="225"/>
                      </a:cxn>
                      <a:cxn ang="0">
                        <a:pos x="0" y="738"/>
                      </a:cxn>
                      <a:cxn ang="0">
                        <a:pos x="1188" y="360"/>
                      </a:cxn>
                      <a:cxn ang="0">
                        <a:pos x="1188" y="0"/>
                      </a:cxn>
                      <a:cxn ang="0">
                        <a:pos x="0" y="225"/>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40" name="Freeform 200"/>
                  <p:cNvSpPr>
                    <a:spLocks/>
                  </p:cNvSpPr>
                  <p:nvPr/>
                </p:nvSpPr>
                <p:spPr bwMode="auto">
                  <a:xfrm>
                    <a:off x="4993" y="1862"/>
                    <a:ext cx="147" cy="94"/>
                  </a:xfrm>
                  <a:custGeom>
                    <a:avLst/>
                    <a:gdLst/>
                    <a:ahLst/>
                    <a:cxnLst>
                      <a:cxn ang="0">
                        <a:pos x="882" y="50"/>
                      </a:cxn>
                      <a:cxn ang="0">
                        <a:pos x="882" y="563"/>
                      </a:cxn>
                      <a:cxn ang="0">
                        <a:pos x="0" y="436"/>
                      </a:cxn>
                      <a:cxn ang="0">
                        <a:pos x="0" y="0"/>
                      </a:cxn>
                      <a:cxn ang="0">
                        <a:pos x="882" y="50"/>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41" name="Freeform 201"/>
                  <p:cNvSpPr>
                    <a:spLocks/>
                  </p:cNvSpPr>
                  <p:nvPr/>
                </p:nvSpPr>
                <p:spPr bwMode="auto">
                  <a:xfrm>
                    <a:off x="4993" y="1833"/>
                    <a:ext cx="345" cy="38"/>
                  </a:xfrm>
                  <a:custGeom>
                    <a:avLst/>
                    <a:gdLst/>
                    <a:ahLst/>
                    <a:cxnLst>
                      <a:cxn ang="0">
                        <a:pos x="0" y="175"/>
                      </a:cxn>
                      <a:cxn ang="0">
                        <a:pos x="892" y="225"/>
                      </a:cxn>
                      <a:cxn ang="0">
                        <a:pos x="2070" y="0"/>
                      </a:cxn>
                      <a:cxn ang="0">
                        <a:pos x="1202" y="0"/>
                      </a:cxn>
                      <a:cxn ang="0">
                        <a:pos x="0" y="175"/>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grpSp>
            <p:sp>
              <p:nvSpPr>
                <p:cNvPr id="1136842" name="Freeform 202"/>
                <p:cNvSpPr>
                  <a:spLocks/>
                </p:cNvSpPr>
                <p:nvPr/>
              </p:nvSpPr>
              <p:spPr bwMode="auto">
                <a:xfrm>
                  <a:off x="5105" y="1823"/>
                  <a:ext cx="126" cy="35"/>
                </a:xfrm>
                <a:custGeom>
                  <a:avLst/>
                  <a:gdLst/>
                  <a:ahLst/>
                  <a:cxnLst>
                    <a:cxn ang="0">
                      <a:pos x="0" y="120"/>
                    </a:cxn>
                    <a:cxn ang="0">
                      <a:pos x="0" y="188"/>
                    </a:cxn>
                    <a:cxn ang="0">
                      <a:pos x="351" y="210"/>
                    </a:cxn>
                    <a:cxn ang="0">
                      <a:pos x="751" y="135"/>
                    </a:cxn>
                    <a:cxn ang="0">
                      <a:pos x="751" y="0"/>
                    </a:cxn>
                    <a:cxn ang="0">
                      <a:pos x="0" y="120"/>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grpSp>
              <p:nvGrpSpPr>
                <p:cNvPr id="1136843" name="Group 203"/>
                <p:cNvGrpSpPr>
                  <a:grpSpLocks/>
                </p:cNvGrpSpPr>
                <p:nvPr/>
              </p:nvGrpSpPr>
              <p:grpSpPr bwMode="auto">
                <a:xfrm>
                  <a:off x="5020" y="1674"/>
                  <a:ext cx="279" cy="176"/>
                  <a:chOff x="5020" y="1674"/>
                  <a:chExt cx="279" cy="176"/>
                </a:xfrm>
              </p:grpSpPr>
              <p:sp>
                <p:nvSpPr>
                  <p:cNvPr id="1136844" name="Freeform 204"/>
                  <p:cNvSpPr>
                    <a:spLocks/>
                  </p:cNvSpPr>
                  <p:nvPr/>
                </p:nvSpPr>
                <p:spPr bwMode="auto">
                  <a:xfrm>
                    <a:off x="5139" y="1674"/>
                    <a:ext cx="160" cy="172"/>
                  </a:xfrm>
                  <a:custGeom>
                    <a:avLst/>
                    <a:gdLst/>
                    <a:ahLst/>
                    <a:cxnLst>
                      <a:cxn ang="0">
                        <a:pos x="135" y="1031"/>
                      </a:cxn>
                      <a:cxn ang="0">
                        <a:pos x="0" y="33"/>
                      </a:cxn>
                      <a:cxn ang="0">
                        <a:pos x="827" y="0"/>
                      </a:cxn>
                      <a:cxn ang="0">
                        <a:pos x="960" y="889"/>
                      </a:cxn>
                      <a:cxn ang="0">
                        <a:pos x="135" y="1031"/>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45" name="Freeform 205"/>
                  <p:cNvSpPr>
                    <a:spLocks/>
                  </p:cNvSpPr>
                  <p:nvPr/>
                </p:nvSpPr>
                <p:spPr bwMode="auto">
                  <a:xfrm>
                    <a:off x="5020" y="1679"/>
                    <a:ext cx="141" cy="171"/>
                  </a:xfrm>
                  <a:custGeom>
                    <a:avLst/>
                    <a:gdLst/>
                    <a:ahLst/>
                    <a:cxnLst>
                      <a:cxn ang="0">
                        <a:pos x="715" y="0"/>
                      </a:cxn>
                      <a:cxn ang="0">
                        <a:pos x="0" y="228"/>
                      </a:cxn>
                      <a:cxn ang="0">
                        <a:pos x="102" y="1026"/>
                      </a:cxn>
                      <a:cxn ang="0">
                        <a:pos x="850" y="1000"/>
                      </a:cxn>
                      <a:cxn ang="0">
                        <a:pos x="715" y="0"/>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46" name="Freeform 206"/>
                  <p:cNvSpPr>
                    <a:spLocks/>
                  </p:cNvSpPr>
                  <p:nvPr/>
                </p:nvSpPr>
                <p:spPr bwMode="auto">
                  <a:xfrm>
                    <a:off x="5166" y="1691"/>
                    <a:ext cx="115" cy="129"/>
                  </a:xfrm>
                  <a:custGeom>
                    <a:avLst/>
                    <a:gdLst/>
                    <a:ahLst/>
                    <a:cxnLst>
                      <a:cxn ang="0">
                        <a:pos x="0" y="36"/>
                      </a:cxn>
                      <a:cxn ang="0">
                        <a:pos x="98" y="778"/>
                      </a:cxn>
                      <a:cxn ang="0">
                        <a:pos x="689" y="689"/>
                      </a:cxn>
                      <a:cxn ang="0">
                        <a:pos x="587" y="0"/>
                      </a:cxn>
                      <a:cxn ang="0">
                        <a:pos x="0" y="36"/>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grpSp>
          </p:grpSp>
          <p:grpSp>
            <p:nvGrpSpPr>
              <p:cNvPr id="1136847" name="Group 207"/>
              <p:cNvGrpSpPr>
                <a:grpSpLocks/>
              </p:cNvGrpSpPr>
              <p:nvPr/>
            </p:nvGrpSpPr>
            <p:grpSpPr bwMode="auto">
              <a:xfrm>
                <a:off x="5212" y="1846"/>
                <a:ext cx="113" cy="80"/>
                <a:chOff x="5212" y="1846"/>
                <a:chExt cx="113" cy="80"/>
              </a:xfrm>
            </p:grpSpPr>
            <p:sp>
              <p:nvSpPr>
                <p:cNvPr id="1136848" name="Freeform 208"/>
                <p:cNvSpPr>
                  <a:spLocks/>
                </p:cNvSpPr>
                <p:nvPr/>
              </p:nvSpPr>
              <p:spPr bwMode="auto">
                <a:xfrm>
                  <a:off x="5212" y="1846"/>
                  <a:ext cx="112" cy="80"/>
                </a:xfrm>
                <a:custGeom>
                  <a:avLst/>
                  <a:gdLst/>
                  <a:ahLst/>
                  <a:cxnLst>
                    <a:cxn ang="0">
                      <a:pos x="674" y="0"/>
                    </a:cxn>
                    <a:cxn ang="0">
                      <a:pos x="0" y="143"/>
                    </a:cxn>
                    <a:cxn ang="0">
                      <a:pos x="0" y="482"/>
                    </a:cxn>
                    <a:cxn ang="0">
                      <a:pos x="674" y="271"/>
                    </a:cxn>
                    <a:cxn ang="0">
                      <a:pos x="674" y="0"/>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49" name="Line 209"/>
                <p:cNvSpPr>
                  <a:spLocks noChangeShapeType="1"/>
                </p:cNvSpPr>
                <p:nvPr/>
              </p:nvSpPr>
              <p:spPr bwMode="auto">
                <a:xfrm flipV="1">
                  <a:off x="5286" y="1866"/>
                  <a:ext cx="30" cy="7"/>
                </a:xfrm>
                <a:prstGeom prst="line">
                  <a:avLst/>
                </a:prstGeom>
                <a:noFill/>
                <a:ln w="9525">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50" name="Line 210"/>
                <p:cNvSpPr>
                  <a:spLocks noChangeShapeType="1"/>
                </p:cNvSpPr>
                <p:nvPr/>
              </p:nvSpPr>
              <p:spPr bwMode="auto">
                <a:xfrm flipH="1">
                  <a:off x="5231" y="1876"/>
                  <a:ext cx="39" cy="9"/>
                </a:xfrm>
                <a:prstGeom prst="line">
                  <a:avLst/>
                </a:prstGeom>
                <a:noFill/>
                <a:ln w="9525">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51" name="Line 211"/>
                <p:cNvSpPr>
                  <a:spLocks noChangeShapeType="1"/>
                </p:cNvSpPr>
                <p:nvPr/>
              </p:nvSpPr>
              <p:spPr bwMode="auto">
                <a:xfrm>
                  <a:off x="5277" y="1856"/>
                  <a:ext cx="1" cy="52"/>
                </a:xfrm>
                <a:prstGeom prst="line">
                  <a:avLst/>
                </a:prstGeom>
                <a:noFill/>
                <a:ln w="1588">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52" name="Line 212"/>
                <p:cNvSpPr>
                  <a:spLocks noChangeShapeType="1"/>
                </p:cNvSpPr>
                <p:nvPr/>
              </p:nvSpPr>
              <p:spPr bwMode="auto">
                <a:xfrm>
                  <a:off x="5223" y="1868"/>
                  <a:ext cx="1" cy="57"/>
                </a:xfrm>
                <a:prstGeom prst="line">
                  <a:avLst/>
                </a:prstGeom>
                <a:noFill/>
                <a:ln w="1588">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53" name="Line 213"/>
                <p:cNvSpPr>
                  <a:spLocks noChangeShapeType="1"/>
                </p:cNvSpPr>
                <p:nvPr/>
              </p:nvSpPr>
              <p:spPr bwMode="auto">
                <a:xfrm flipH="1">
                  <a:off x="5223" y="1867"/>
                  <a:ext cx="102" cy="26"/>
                </a:xfrm>
                <a:prstGeom prst="line">
                  <a:avLst/>
                </a:prstGeom>
                <a:noFill/>
                <a:ln w="1588">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54" name="Line 214"/>
                <p:cNvSpPr>
                  <a:spLocks noChangeShapeType="1"/>
                </p:cNvSpPr>
                <p:nvPr/>
              </p:nvSpPr>
              <p:spPr bwMode="auto">
                <a:xfrm flipV="1">
                  <a:off x="5223" y="1860"/>
                  <a:ext cx="102" cy="23"/>
                </a:xfrm>
                <a:prstGeom prst="line">
                  <a:avLst/>
                </a:prstGeom>
                <a:noFill/>
                <a:ln w="1588">
                  <a:solidFill>
                    <a:srgbClr val="000000"/>
                  </a:solidFill>
                  <a:round/>
                  <a:headEnd/>
                  <a:tailEnd/>
                </a:ln>
              </p:spPr>
              <p:txBody>
                <a:bodyPr/>
                <a:lstStyle/>
                <a:p>
                  <a:endParaRPr lang="zh-CN" altLang="en-US">
                    <a:solidFill>
                      <a:schemeClr val="tx1">
                        <a:lumMod val="65000"/>
                        <a:lumOff val="35000"/>
                      </a:schemeClr>
                    </a:solidFill>
                    <a:latin typeface="+mn-lt"/>
                    <a:ea typeface="+mn-ea"/>
                  </a:endParaRPr>
                </a:p>
              </p:txBody>
            </p:sp>
          </p:grpSp>
        </p:grpSp>
        <p:grpSp>
          <p:nvGrpSpPr>
            <p:cNvPr id="1136855" name="Group 215"/>
            <p:cNvGrpSpPr>
              <a:grpSpLocks/>
            </p:cNvGrpSpPr>
            <p:nvPr/>
          </p:nvGrpSpPr>
          <p:grpSpPr bwMode="auto">
            <a:xfrm>
              <a:off x="5170" y="1848"/>
              <a:ext cx="270" cy="138"/>
              <a:chOff x="5170" y="1848"/>
              <a:chExt cx="270" cy="138"/>
            </a:xfrm>
          </p:grpSpPr>
          <p:grpSp>
            <p:nvGrpSpPr>
              <p:cNvPr id="1136856" name="Group 216"/>
              <p:cNvGrpSpPr>
                <a:grpSpLocks/>
              </p:cNvGrpSpPr>
              <p:nvPr/>
            </p:nvGrpSpPr>
            <p:grpSpPr bwMode="auto">
              <a:xfrm>
                <a:off x="5188" y="1923"/>
                <a:ext cx="43" cy="32"/>
                <a:chOff x="5188" y="1923"/>
                <a:chExt cx="43" cy="32"/>
              </a:xfrm>
            </p:grpSpPr>
            <p:sp>
              <p:nvSpPr>
                <p:cNvPr id="1136857" name="Freeform 217"/>
                <p:cNvSpPr>
                  <a:spLocks/>
                </p:cNvSpPr>
                <p:nvPr/>
              </p:nvSpPr>
              <p:spPr bwMode="auto">
                <a:xfrm>
                  <a:off x="5188" y="1923"/>
                  <a:ext cx="12" cy="32"/>
                </a:xfrm>
                <a:custGeom>
                  <a:avLst/>
                  <a:gdLst/>
                  <a:ahLst/>
                  <a:cxnLst>
                    <a:cxn ang="0">
                      <a:pos x="23" y="0"/>
                    </a:cxn>
                    <a:cxn ang="0">
                      <a:pos x="0" y="183"/>
                    </a:cxn>
                    <a:cxn ang="0">
                      <a:pos x="55" y="194"/>
                    </a:cxn>
                    <a:cxn ang="0">
                      <a:pos x="75" y="8"/>
                    </a:cxn>
                    <a:cxn ang="0">
                      <a:pos x="23" y="0"/>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58" name="Freeform 218"/>
                <p:cNvSpPr>
                  <a:spLocks/>
                </p:cNvSpPr>
                <p:nvPr/>
              </p:nvSpPr>
              <p:spPr bwMode="auto">
                <a:xfrm>
                  <a:off x="5197" y="1927"/>
                  <a:ext cx="34" cy="28"/>
                </a:xfrm>
                <a:custGeom>
                  <a:avLst/>
                  <a:gdLst/>
                  <a:ahLst/>
                  <a:cxnLst>
                    <a:cxn ang="0">
                      <a:pos x="17" y="5"/>
                    </a:cxn>
                    <a:cxn ang="0">
                      <a:pos x="0" y="168"/>
                    </a:cxn>
                    <a:cxn ang="0">
                      <a:pos x="206" y="84"/>
                    </a:cxn>
                    <a:cxn ang="0">
                      <a:pos x="126" y="58"/>
                    </a:cxn>
                    <a:cxn ang="0">
                      <a:pos x="52" y="97"/>
                    </a:cxn>
                    <a:cxn ang="0">
                      <a:pos x="75" y="0"/>
                    </a:cxn>
                    <a:cxn ang="0">
                      <a:pos x="17" y="5"/>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859" name="Group 219"/>
              <p:cNvGrpSpPr>
                <a:grpSpLocks/>
              </p:cNvGrpSpPr>
              <p:nvPr/>
            </p:nvGrpSpPr>
            <p:grpSpPr bwMode="auto">
              <a:xfrm>
                <a:off x="5170" y="1848"/>
                <a:ext cx="270" cy="138"/>
                <a:chOff x="5170" y="1848"/>
                <a:chExt cx="270" cy="138"/>
              </a:xfrm>
            </p:grpSpPr>
            <p:sp>
              <p:nvSpPr>
                <p:cNvPr id="1136860" name="Freeform 220"/>
                <p:cNvSpPr>
                  <a:spLocks/>
                </p:cNvSpPr>
                <p:nvPr/>
              </p:nvSpPr>
              <p:spPr bwMode="auto">
                <a:xfrm>
                  <a:off x="5175" y="1848"/>
                  <a:ext cx="264" cy="122"/>
                </a:xfrm>
                <a:custGeom>
                  <a:avLst/>
                  <a:gdLst/>
                  <a:ahLst/>
                  <a:cxnLst>
                    <a:cxn ang="0">
                      <a:pos x="0" y="309"/>
                    </a:cxn>
                    <a:cxn ang="0">
                      <a:pos x="759" y="729"/>
                    </a:cxn>
                    <a:cxn ang="0">
                      <a:pos x="1583" y="318"/>
                    </a:cxn>
                    <a:cxn ang="0">
                      <a:pos x="951" y="0"/>
                    </a:cxn>
                    <a:cxn ang="0">
                      <a:pos x="0" y="30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61" name="Freeform 221"/>
                <p:cNvSpPr>
                  <a:spLocks/>
                </p:cNvSpPr>
                <p:nvPr/>
              </p:nvSpPr>
              <p:spPr bwMode="auto">
                <a:xfrm>
                  <a:off x="5170" y="1899"/>
                  <a:ext cx="133" cy="86"/>
                </a:xfrm>
                <a:custGeom>
                  <a:avLst/>
                  <a:gdLst/>
                  <a:ahLst/>
                  <a:cxnLst>
                    <a:cxn ang="0">
                      <a:pos x="28" y="0"/>
                    </a:cxn>
                    <a:cxn ang="0">
                      <a:pos x="792" y="426"/>
                    </a:cxn>
                    <a:cxn ang="0">
                      <a:pos x="770" y="516"/>
                    </a:cxn>
                    <a:cxn ang="0">
                      <a:pos x="0" y="82"/>
                    </a:cxn>
                    <a:cxn ang="0">
                      <a:pos x="28" y="0"/>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62" name="Freeform 222"/>
                <p:cNvSpPr>
                  <a:spLocks/>
                </p:cNvSpPr>
                <p:nvPr/>
              </p:nvSpPr>
              <p:spPr bwMode="auto">
                <a:xfrm>
                  <a:off x="5299" y="1901"/>
                  <a:ext cx="141" cy="85"/>
                </a:xfrm>
                <a:custGeom>
                  <a:avLst/>
                  <a:gdLst/>
                  <a:ahLst/>
                  <a:cxnLst>
                    <a:cxn ang="0">
                      <a:pos x="0" y="507"/>
                    </a:cxn>
                    <a:cxn ang="0">
                      <a:pos x="25" y="411"/>
                    </a:cxn>
                    <a:cxn ang="0">
                      <a:pos x="846" y="0"/>
                    </a:cxn>
                    <a:cxn ang="0">
                      <a:pos x="817" y="76"/>
                    </a:cxn>
                    <a:cxn ang="0">
                      <a:pos x="0" y="507"/>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63" name="Freeform 223"/>
                <p:cNvSpPr>
                  <a:spLocks/>
                </p:cNvSpPr>
                <p:nvPr/>
              </p:nvSpPr>
              <p:spPr bwMode="auto">
                <a:xfrm>
                  <a:off x="5227" y="1905"/>
                  <a:ext cx="106" cy="54"/>
                </a:xfrm>
                <a:custGeom>
                  <a:avLst/>
                  <a:gdLst/>
                  <a:ahLst/>
                  <a:cxnLst>
                    <a:cxn ang="0">
                      <a:pos x="0" y="83"/>
                    </a:cxn>
                    <a:cxn ang="0">
                      <a:pos x="220" y="0"/>
                    </a:cxn>
                    <a:cxn ang="0">
                      <a:pos x="637" y="224"/>
                    </a:cxn>
                    <a:cxn ang="0">
                      <a:pos x="425" y="321"/>
                    </a:cxn>
                    <a:cxn ang="0">
                      <a:pos x="0" y="83"/>
                    </a:cxn>
                  </a:cxnLst>
                  <a:rect l="0" t="0" r="r" b="b"/>
                  <a:pathLst>
                    <a:path w="637" h="321">
                      <a:moveTo>
                        <a:pt x="0" y="83"/>
                      </a:moveTo>
                      <a:lnTo>
                        <a:pt x="220" y="0"/>
                      </a:lnTo>
                      <a:lnTo>
                        <a:pt x="637" y="224"/>
                      </a:lnTo>
                      <a:lnTo>
                        <a:pt x="425" y="321"/>
                      </a:lnTo>
                      <a:lnTo>
                        <a:pt x="0" y="83"/>
                      </a:lnTo>
                      <a:close/>
                    </a:path>
                  </a:pathLst>
                </a:custGeom>
                <a:solidFill>
                  <a:srgbClr val="A0A0A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64" name="Freeform 224"/>
                <p:cNvSpPr>
                  <a:spLocks/>
                </p:cNvSpPr>
                <p:nvPr/>
              </p:nvSpPr>
              <p:spPr bwMode="auto">
                <a:xfrm>
                  <a:off x="5270" y="1868"/>
                  <a:ext cx="156" cy="72"/>
                </a:xfrm>
                <a:custGeom>
                  <a:avLst/>
                  <a:gdLst/>
                  <a:ahLst/>
                  <a:cxnLst>
                    <a:cxn ang="0">
                      <a:pos x="0" y="210"/>
                    </a:cxn>
                    <a:cxn ang="0">
                      <a:pos x="410" y="434"/>
                    </a:cxn>
                    <a:cxn ang="0">
                      <a:pos x="938" y="186"/>
                    </a:cxn>
                    <a:cxn ang="0">
                      <a:pos x="554" y="0"/>
                    </a:cxn>
                    <a:cxn ang="0">
                      <a:pos x="0" y="210"/>
                    </a:cxn>
                  </a:cxnLst>
                  <a:rect l="0" t="0" r="r" b="b"/>
                  <a:pathLst>
                    <a:path w="938" h="434">
                      <a:moveTo>
                        <a:pt x="0" y="210"/>
                      </a:moveTo>
                      <a:lnTo>
                        <a:pt x="410" y="434"/>
                      </a:lnTo>
                      <a:lnTo>
                        <a:pt x="938" y="186"/>
                      </a:lnTo>
                      <a:lnTo>
                        <a:pt x="554" y="0"/>
                      </a:lnTo>
                      <a:lnTo>
                        <a:pt x="0" y="210"/>
                      </a:lnTo>
                      <a:close/>
                    </a:path>
                  </a:pathLst>
                </a:custGeom>
                <a:solidFill>
                  <a:srgbClr val="A0A0A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65" name="Freeform 225"/>
                <p:cNvSpPr>
                  <a:spLocks/>
                </p:cNvSpPr>
                <p:nvPr/>
              </p:nvSpPr>
              <p:spPr bwMode="auto">
                <a:xfrm>
                  <a:off x="5188" y="1852"/>
                  <a:ext cx="172" cy="66"/>
                </a:xfrm>
                <a:custGeom>
                  <a:avLst/>
                  <a:gdLst/>
                  <a:ahLst/>
                  <a:cxnLst>
                    <a:cxn ang="0">
                      <a:pos x="216" y="395"/>
                    </a:cxn>
                    <a:cxn ang="0">
                      <a:pos x="0" y="285"/>
                    </a:cxn>
                    <a:cxn ang="0">
                      <a:pos x="867" y="0"/>
                    </a:cxn>
                    <a:cxn ang="0">
                      <a:pos x="1034" y="82"/>
                    </a:cxn>
                    <a:cxn ang="0">
                      <a:pos x="216" y="395"/>
                    </a:cxn>
                  </a:cxnLst>
                  <a:rect l="0" t="0" r="r" b="b"/>
                  <a:pathLst>
                    <a:path w="1034" h="395">
                      <a:moveTo>
                        <a:pt x="216" y="395"/>
                      </a:moveTo>
                      <a:lnTo>
                        <a:pt x="0" y="285"/>
                      </a:lnTo>
                      <a:lnTo>
                        <a:pt x="867" y="0"/>
                      </a:lnTo>
                      <a:lnTo>
                        <a:pt x="1034" y="82"/>
                      </a:lnTo>
                      <a:lnTo>
                        <a:pt x="216" y="395"/>
                      </a:lnTo>
                      <a:close/>
                    </a:path>
                  </a:pathLst>
                </a:custGeom>
                <a:solidFill>
                  <a:srgbClr val="A0A0A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66" name="Line 226"/>
                <p:cNvSpPr>
                  <a:spLocks noChangeShapeType="1"/>
                </p:cNvSpPr>
                <p:nvPr/>
              </p:nvSpPr>
              <p:spPr bwMode="auto">
                <a:xfrm flipV="1">
                  <a:off x="5193" y="1855"/>
                  <a:ext cx="148" cy="51"/>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67" name="Line 227"/>
                <p:cNvSpPr>
                  <a:spLocks noChangeShapeType="1"/>
                </p:cNvSpPr>
                <p:nvPr/>
              </p:nvSpPr>
              <p:spPr bwMode="auto">
                <a:xfrm flipV="1">
                  <a:off x="5205" y="1858"/>
                  <a:ext cx="144" cy="52"/>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68" name="Line 228"/>
                <p:cNvSpPr>
                  <a:spLocks noChangeShapeType="1"/>
                </p:cNvSpPr>
                <p:nvPr/>
              </p:nvSpPr>
              <p:spPr bwMode="auto">
                <a:xfrm flipV="1">
                  <a:off x="5214" y="1862"/>
                  <a:ext cx="141" cy="54"/>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69" name="Line 229"/>
                <p:cNvSpPr>
                  <a:spLocks noChangeShapeType="1"/>
                </p:cNvSpPr>
                <p:nvPr/>
              </p:nvSpPr>
              <p:spPr bwMode="auto">
                <a:xfrm flipV="1">
                  <a:off x="5235" y="1871"/>
                  <a:ext cx="138" cy="55"/>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70" name="Line 230"/>
                <p:cNvSpPr>
                  <a:spLocks noChangeShapeType="1"/>
                </p:cNvSpPr>
                <p:nvPr/>
              </p:nvSpPr>
              <p:spPr bwMode="auto">
                <a:xfrm flipV="1">
                  <a:off x="5246" y="1877"/>
                  <a:ext cx="137" cy="56"/>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71" name="Line 231"/>
                <p:cNvSpPr>
                  <a:spLocks noChangeShapeType="1"/>
                </p:cNvSpPr>
                <p:nvPr/>
              </p:nvSpPr>
              <p:spPr bwMode="auto">
                <a:xfrm flipV="1">
                  <a:off x="5261" y="1885"/>
                  <a:ext cx="124" cy="53"/>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72" name="Line 232"/>
                <p:cNvSpPr>
                  <a:spLocks noChangeShapeType="1"/>
                </p:cNvSpPr>
                <p:nvPr/>
              </p:nvSpPr>
              <p:spPr bwMode="auto">
                <a:xfrm flipV="1">
                  <a:off x="5274" y="1890"/>
                  <a:ext cx="119" cy="53"/>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73" name="Line 233"/>
                <p:cNvSpPr>
                  <a:spLocks noChangeShapeType="1"/>
                </p:cNvSpPr>
                <p:nvPr/>
              </p:nvSpPr>
              <p:spPr bwMode="auto">
                <a:xfrm flipV="1">
                  <a:off x="5291" y="1897"/>
                  <a:ext cx="114" cy="52"/>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74" name="Line 234"/>
                <p:cNvSpPr>
                  <a:spLocks noChangeShapeType="1"/>
                </p:cNvSpPr>
                <p:nvPr/>
              </p:nvSpPr>
              <p:spPr bwMode="auto">
                <a:xfrm>
                  <a:off x="5239" y="1915"/>
                  <a:ext cx="71" cy="40"/>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75" name="Line 235"/>
                <p:cNvSpPr>
                  <a:spLocks noChangeShapeType="1"/>
                </p:cNvSpPr>
                <p:nvPr/>
              </p:nvSpPr>
              <p:spPr bwMode="auto">
                <a:xfrm>
                  <a:off x="5255" y="1910"/>
                  <a:ext cx="69" cy="38"/>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76" name="Line 236"/>
                <p:cNvSpPr>
                  <a:spLocks noChangeShapeType="1"/>
                </p:cNvSpPr>
                <p:nvPr/>
              </p:nvSpPr>
              <p:spPr bwMode="auto">
                <a:xfrm>
                  <a:off x="5285" y="1897"/>
                  <a:ext cx="68" cy="37"/>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77" name="Line 237"/>
                <p:cNvSpPr>
                  <a:spLocks noChangeShapeType="1"/>
                </p:cNvSpPr>
                <p:nvPr/>
              </p:nvSpPr>
              <p:spPr bwMode="auto">
                <a:xfrm>
                  <a:off x="5301" y="1891"/>
                  <a:ext cx="67" cy="36"/>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78" name="Line 238"/>
                <p:cNvSpPr>
                  <a:spLocks noChangeShapeType="1"/>
                </p:cNvSpPr>
                <p:nvPr/>
              </p:nvSpPr>
              <p:spPr bwMode="auto">
                <a:xfrm>
                  <a:off x="5318" y="1886"/>
                  <a:ext cx="65" cy="36"/>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79" name="Line 239"/>
                <p:cNvSpPr>
                  <a:spLocks noChangeShapeType="1"/>
                </p:cNvSpPr>
                <p:nvPr/>
              </p:nvSpPr>
              <p:spPr bwMode="auto">
                <a:xfrm>
                  <a:off x="5332" y="1880"/>
                  <a:ext cx="64" cy="34"/>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80" name="Line 240"/>
                <p:cNvSpPr>
                  <a:spLocks noChangeShapeType="1"/>
                </p:cNvSpPr>
                <p:nvPr/>
              </p:nvSpPr>
              <p:spPr bwMode="auto">
                <a:xfrm>
                  <a:off x="5346" y="1874"/>
                  <a:ext cx="64" cy="33"/>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81" name="Line 241"/>
                <p:cNvSpPr>
                  <a:spLocks noChangeShapeType="1"/>
                </p:cNvSpPr>
                <p:nvPr/>
              </p:nvSpPr>
              <p:spPr bwMode="auto">
                <a:xfrm>
                  <a:off x="5209" y="1892"/>
                  <a:ext cx="35" cy="18"/>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82" name="Line 242"/>
                <p:cNvSpPr>
                  <a:spLocks noChangeShapeType="1"/>
                </p:cNvSpPr>
                <p:nvPr/>
              </p:nvSpPr>
              <p:spPr bwMode="auto">
                <a:xfrm>
                  <a:off x="5232" y="1885"/>
                  <a:ext cx="32" cy="17"/>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83" name="Line 243"/>
                <p:cNvSpPr>
                  <a:spLocks noChangeShapeType="1"/>
                </p:cNvSpPr>
                <p:nvPr/>
              </p:nvSpPr>
              <p:spPr bwMode="auto">
                <a:xfrm>
                  <a:off x="5252" y="1879"/>
                  <a:ext cx="33" cy="17"/>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84" name="Line 244"/>
                <p:cNvSpPr>
                  <a:spLocks noChangeShapeType="1"/>
                </p:cNvSpPr>
                <p:nvPr/>
              </p:nvSpPr>
              <p:spPr bwMode="auto">
                <a:xfrm>
                  <a:off x="5272" y="1872"/>
                  <a:ext cx="32" cy="15"/>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85" name="Line 245"/>
                <p:cNvSpPr>
                  <a:spLocks noChangeShapeType="1"/>
                </p:cNvSpPr>
                <p:nvPr/>
              </p:nvSpPr>
              <p:spPr bwMode="auto">
                <a:xfrm>
                  <a:off x="5292" y="1865"/>
                  <a:ext cx="31" cy="16"/>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sp>
              <p:nvSpPr>
                <p:cNvPr id="1136886" name="Line 246"/>
                <p:cNvSpPr>
                  <a:spLocks noChangeShapeType="1"/>
                </p:cNvSpPr>
                <p:nvPr/>
              </p:nvSpPr>
              <p:spPr bwMode="auto">
                <a:xfrm>
                  <a:off x="5315" y="1858"/>
                  <a:ext cx="29" cy="15"/>
                </a:xfrm>
                <a:prstGeom prst="line">
                  <a:avLst/>
                </a:prstGeom>
                <a:noFill/>
                <a:ln w="4763">
                  <a:solidFill>
                    <a:srgbClr val="808080"/>
                  </a:solidFill>
                  <a:round/>
                  <a:headEnd/>
                  <a:tailEnd/>
                </a:ln>
              </p:spPr>
              <p:txBody>
                <a:bodyPr/>
                <a:lstStyle/>
                <a:p>
                  <a:endParaRPr lang="zh-CN" altLang="en-US">
                    <a:solidFill>
                      <a:schemeClr val="tx1">
                        <a:lumMod val="65000"/>
                        <a:lumOff val="35000"/>
                      </a:schemeClr>
                    </a:solidFill>
                    <a:latin typeface="+mn-lt"/>
                    <a:ea typeface="+mn-ea"/>
                  </a:endParaRPr>
                </a:p>
              </p:txBody>
            </p:sp>
          </p:grpSp>
        </p:grpSp>
      </p:grpSp>
      <p:grpSp>
        <p:nvGrpSpPr>
          <p:cNvPr id="1136887" name="Group 247"/>
          <p:cNvGrpSpPr>
            <a:grpSpLocks/>
          </p:cNvGrpSpPr>
          <p:nvPr/>
        </p:nvGrpSpPr>
        <p:grpSpPr bwMode="auto">
          <a:xfrm>
            <a:off x="9918700" y="4983164"/>
            <a:ext cx="552450" cy="246062"/>
            <a:chOff x="5266" y="2029"/>
            <a:chExt cx="348" cy="155"/>
          </a:xfrm>
        </p:grpSpPr>
        <p:sp>
          <p:nvSpPr>
            <p:cNvPr id="1136888" name="Freeform 248"/>
            <p:cNvSpPr>
              <a:spLocks/>
            </p:cNvSpPr>
            <p:nvPr/>
          </p:nvSpPr>
          <p:spPr bwMode="auto">
            <a:xfrm>
              <a:off x="5266" y="2029"/>
              <a:ext cx="348" cy="155"/>
            </a:xfrm>
            <a:custGeom>
              <a:avLst/>
              <a:gdLst/>
              <a:ahLst/>
              <a:cxnLst>
                <a:cxn ang="0">
                  <a:pos x="182" y="927"/>
                </a:cxn>
                <a:cxn ang="0">
                  <a:pos x="5" y="905"/>
                </a:cxn>
                <a:cxn ang="0">
                  <a:pos x="0" y="695"/>
                </a:cxn>
                <a:cxn ang="0">
                  <a:pos x="9" y="537"/>
                </a:cxn>
                <a:cxn ang="0">
                  <a:pos x="100" y="442"/>
                </a:cxn>
                <a:cxn ang="0">
                  <a:pos x="210" y="387"/>
                </a:cxn>
                <a:cxn ang="0">
                  <a:pos x="460" y="296"/>
                </a:cxn>
                <a:cxn ang="0">
                  <a:pos x="828" y="207"/>
                </a:cxn>
                <a:cxn ang="0">
                  <a:pos x="900" y="201"/>
                </a:cxn>
                <a:cxn ang="0">
                  <a:pos x="948" y="207"/>
                </a:cxn>
                <a:cxn ang="0">
                  <a:pos x="960" y="188"/>
                </a:cxn>
                <a:cxn ang="0">
                  <a:pos x="980" y="169"/>
                </a:cxn>
                <a:cxn ang="0">
                  <a:pos x="1003" y="173"/>
                </a:cxn>
                <a:cxn ang="0">
                  <a:pos x="1035" y="176"/>
                </a:cxn>
                <a:cxn ang="0">
                  <a:pos x="1049" y="138"/>
                </a:cxn>
                <a:cxn ang="0">
                  <a:pos x="1077" y="118"/>
                </a:cxn>
                <a:cxn ang="0">
                  <a:pos x="1106" y="112"/>
                </a:cxn>
                <a:cxn ang="0">
                  <a:pos x="1144" y="112"/>
                </a:cxn>
                <a:cxn ang="0">
                  <a:pos x="1138" y="82"/>
                </a:cxn>
                <a:cxn ang="0">
                  <a:pos x="1182" y="0"/>
                </a:cxn>
                <a:cxn ang="0">
                  <a:pos x="2040" y="22"/>
                </a:cxn>
                <a:cxn ang="0">
                  <a:pos x="2037" y="110"/>
                </a:cxn>
                <a:cxn ang="0">
                  <a:pos x="2053" y="188"/>
                </a:cxn>
                <a:cxn ang="0">
                  <a:pos x="2065" y="244"/>
                </a:cxn>
                <a:cxn ang="0">
                  <a:pos x="2080" y="314"/>
                </a:cxn>
                <a:cxn ang="0">
                  <a:pos x="2091" y="427"/>
                </a:cxn>
                <a:cxn ang="0">
                  <a:pos x="2077" y="494"/>
                </a:cxn>
                <a:cxn ang="0">
                  <a:pos x="2053" y="557"/>
                </a:cxn>
                <a:cxn ang="0">
                  <a:pos x="2023" y="610"/>
                </a:cxn>
                <a:cxn ang="0">
                  <a:pos x="1983" y="629"/>
                </a:cxn>
                <a:cxn ang="0">
                  <a:pos x="1921" y="648"/>
                </a:cxn>
                <a:cxn ang="0">
                  <a:pos x="1838" y="673"/>
                </a:cxn>
                <a:cxn ang="0">
                  <a:pos x="1801" y="717"/>
                </a:cxn>
                <a:cxn ang="0">
                  <a:pos x="1757" y="754"/>
                </a:cxn>
                <a:cxn ang="0">
                  <a:pos x="1686" y="786"/>
                </a:cxn>
                <a:cxn ang="0">
                  <a:pos x="1605" y="812"/>
                </a:cxn>
                <a:cxn ang="0">
                  <a:pos x="1475" y="827"/>
                </a:cxn>
                <a:cxn ang="0">
                  <a:pos x="1364" y="827"/>
                </a:cxn>
                <a:cxn ang="0">
                  <a:pos x="1279" y="818"/>
                </a:cxn>
                <a:cxn ang="0">
                  <a:pos x="1202" y="812"/>
                </a:cxn>
                <a:cxn ang="0">
                  <a:pos x="1144" y="843"/>
                </a:cxn>
                <a:cxn ang="0">
                  <a:pos x="1031" y="837"/>
                </a:cxn>
                <a:cxn ang="0">
                  <a:pos x="582" y="901"/>
                </a:cxn>
                <a:cxn ang="0">
                  <a:pos x="386" y="931"/>
                </a:cxn>
                <a:cxn ang="0">
                  <a:pos x="182" y="927"/>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89" name="Freeform 249"/>
            <p:cNvSpPr>
              <a:spLocks/>
            </p:cNvSpPr>
            <p:nvPr/>
          </p:nvSpPr>
          <p:spPr bwMode="auto">
            <a:xfrm>
              <a:off x="5268" y="2043"/>
              <a:ext cx="342" cy="138"/>
            </a:xfrm>
            <a:custGeom>
              <a:avLst/>
              <a:gdLst/>
              <a:ahLst/>
              <a:cxnLst>
                <a:cxn ang="0">
                  <a:pos x="1986" y="90"/>
                </a:cxn>
                <a:cxn ang="0">
                  <a:pos x="2037" y="199"/>
                </a:cxn>
                <a:cxn ang="0">
                  <a:pos x="1995" y="512"/>
                </a:cxn>
                <a:cxn ang="0">
                  <a:pos x="1882" y="512"/>
                </a:cxn>
                <a:cxn ang="0">
                  <a:pos x="1754" y="624"/>
                </a:cxn>
                <a:cxn ang="0">
                  <a:pos x="1460" y="701"/>
                </a:cxn>
                <a:cxn ang="0">
                  <a:pos x="1181" y="701"/>
                </a:cxn>
                <a:cxn ang="0">
                  <a:pos x="1287" y="589"/>
                </a:cxn>
                <a:cxn ang="0">
                  <a:pos x="1155" y="697"/>
                </a:cxn>
                <a:cxn ang="0">
                  <a:pos x="1017" y="724"/>
                </a:cxn>
                <a:cxn ang="0">
                  <a:pos x="1109" y="652"/>
                </a:cxn>
                <a:cxn ang="0">
                  <a:pos x="963" y="733"/>
                </a:cxn>
                <a:cxn ang="0">
                  <a:pos x="491" y="797"/>
                </a:cxn>
                <a:cxn ang="0">
                  <a:pos x="495" y="742"/>
                </a:cxn>
                <a:cxn ang="0">
                  <a:pos x="486" y="720"/>
                </a:cxn>
                <a:cxn ang="0">
                  <a:pos x="319" y="815"/>
                </a:cxn>
                <a:cxn ang="0">
                  <a:pos x="473" y="669"/>
                </a:cxn>
                <a:cxn ang="0">
                  <a:pos x="300" y="765"/>
                </a:cxn>
                <a:cxn ang="0">
                  <a:pos x="214" y="742"/>
                </a:cxn>
                <a:cxn ang="0">
                  <a:pos x="182" y="746"/>
                </a:cxn>
                <a:cxn ang="0">
                  <a:pos x="59" y="793"/>
                </a:cxn>
                <a:cxn ang="0">
                  <a:pos x="0" y="674"/>
                </a:cxn>
                <a:cxn ang="0">
                  <a:pos x="40" y="435"/>
                </a:cxn>
                <a:cxn ang="0">
                  <a:pos x="296" y="298"/>
                </a:cxn>
                <a:cxn ang="0">
                  <a:pos x="795" y="145"/>
                </a:cxn>
                <a:cxn ang="0">
                  <a:pos x="968" y="207"/>
                </a:cxn>
                <a:cxn ang="0">
                  <a:pos x="1040" y="217"/>
                </a:cxn>
                <a:cxn ang="0">
                  <a:pos x="953" y="131"/>
                </a:cxn>
                <a:cxn ang="0">
                  <a:pos x="1008" y="108"/>
                </a:cxn>
                <a:cxn ang="0">
                  <a:pos x="1063" y="163"/>
                </a:cxn>
                <a:cxn ang="0">
                  <a:pos x="1068" y="135"/>
                </a:cxn>
                <a:cxn ang="0">
                  <a:pos x="1059" y="67"/>
                </a:cxn>
                <a:cxn ang="0">
                  <a:pos x="1186" y="113"/>
                </a:cxn>
                <a:cxn ang="0">
                  <a:pos x="1173" y="63"/>
                </a:cxn>
                <a:cxn ang="0">
                  <a:pos x="1145" y="0"/>
                </a:cxn>
                <a:cxn ang="0">
                  <a:pos x="1277" y="54"/>
                </a:cxn>
                <a:cxn ang="0">
                  <a:pos x="1514" y="104"/>
                </a:cxn>
                <a:cxn ang="0">
                  <a:pos x="1567" y="35"/>
                </a:cxn>
                <a:cxn ang="0">
                  <a:pos x="1626" y="113"/>
                </a:cxn>
                <a:cxn ang="0">
                  <a:pos x="1745" y="63"/>
                </a:cxn>
                <a:cxn ang="0">
                  <a:pos x="1795" y="131"/>
                </a:cxn>
                <a:cxn ang="0">
                  <a:pos x="1946" y="108"/>
                </a:cxn>
                <a:cxn ang="0">
                  <a:pos x="1982" y="31"/>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90" name="Freeform 250"/>
            <p:cNvSpPr>
              <a:spLocks/>
            </p:cNvSpPr>
            <p:nvPr/>
          </p:nvSpPr>
          <p:spPr bwMode="auto">
            <a:xfrm>
              <a:off x="5515" y="2093"/>
              <a:ext cx="47" cy="8"/>
            </a:xfrm>
            <a:custGeom>
              <a:avLst/>
              <a:gdLst/>
              <a:ahLst/>
              <a:cxnLst>
                <a:cxn ang="0">
                  <a:pos x="280" y="0"/>
                </a:cxn>
                <a:cxn ang="0">
                  <a:pos x="149" y="48"/>
                </a:cxn>
                <a:cxn ang="0">
                  <a:pos x="0" y="35"/>
                </a:cxn>
                <a:cxn ang="0">
                  <a:pos x="280" y="0"/>
                </a:cxn>
              </a:cxnLst>
              <a:rect l="0" t="0" r="r" b="b"/>
              <a:pathLst>
                <a:path w="280" h="48">
                  <a:moveTo>
                    <a:pt x="280" y="0"/>
                  </a:moveTo>
                  <a:lnTo>
                    <a:pt x="149" y="48"/>
                  </a:lnTo>
                  <a:lnTo>
                    <a:pt x="0" y="35"/>
                  </a:lnTo>
                  <a:lnTo>
                    <a:pt x="280" y="0"/>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91" name="Freeform 251"/>
            <p:cNvSpPr>
              <a:spLocks/>
            </p:cNvSpPr>
            <p:nvPr/>
          </p:nvSpPr>
          <p:spPr bwMode="auto">
            <a:xfrm>
              <a:off x="5580" y="2080"/>
              <a:ext cx="28" cy="10"/>
            </a:xfrm>
            <a:custGeom>
              <a:avLst/>
              <a:gdLst/>
              <a:ahLst/>
              <a:cxnLst>
                <a:cxn ang="0">
                  <a:pos x="170" y="0"/>
                </a:cxn>
                <a:cxn ang="0">
                  <a:pos x="125" y="35"/>
                </a:cxn>
                <a:cxn ang="0">
                  <a:pos x="0" y="53"/>
                </a:cxn>
                <a:cxn ang="0">
                  <a:pos x="130" y="57"/>
                </a:cxn>
                <a:cxn ang="0">
                  <a:pos x="170" y="0"/>
                </a:cxn>
              </a:cxnLst>
              <a:rect l="0" t="0" r="r" b="b"/>
              <a:pathLst>
                <a:path w="170" h="57">
                  <a:moveTo>
                    <a:pt x="170" y="0"/>
                  </a:moveTo>
                  <a:lnTo>
                    <a:pt x="125" y="35"/>
                  </a:lnTo>
                  <a:lnTo>
                    <a:pt x="0" y="53"/>
                  </a:lnTo>
                  <a:lnTo>
                    <a:pt x="130" y="57"/>
                  </a:lnTo>
                  <a:lnTo>
                    <a:pt x="170" y="0"/>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92" name="Freeform 252"/>
            <p:cNvSpPr>
              <a:spLocks/>
            </p:cNvSpPr>
            <p:nvPr/>
          </p:nvSpPr>
          <p:spPr bwMode="auto">
            <a:xfrm>
              <a:off x="5445" y="2073"/>
              <a:ext cx="44" cy="24"/>
            </a:xfrm>
            <a:custGeom>
              <a:avLst/>
              <a:gdLst/>
              <a:ahLst/>
              <a:cxnLst>
                <a:cxn ang="0">
                  <a:pos x="263" y="0"/>
                </a:cxn>
                <a:cxn ang="0">
                  <a:pos x="145" y="13"/>
                </a:cxn>
                <a:cxn ang="0">
                  <a:pos x="122" y="31"/>
                </a:cxn>
                <a:cxn ang="0">
                  <a:pos x="122" y="76"/>
                </a:cxn>
                <a:cxn ang="0">
                  <a:pos x="113" y="124"/>
                </a:cxn>
                <a:cxn ang="0">
                  <a:pos x="0" y="143"/>
                </a:cxn>
                <a:cxn ang="0">
                  <a:pos x="136" y="138"/>
                </a:cxn>
                <a:cxn ang="0">
                  <a:pos x="159" y="48"/>
                </a:cxn>
                <a:cxn ang="0">
                  <a:pos x="263" y="0"/>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93" name="Freeform 253"/>
            <p:cNvSpPr>
              <a:spLocks/>
            </p:cNvSpPr>
            <p:nvPr/>
          </p:nvSpPr>
          <p:spPr bwMode="auto">
            <a:xfrm>
              <a:off x="5303" y="2127"/>
              <a:ext cx="142" cy="35"/>
            </a:xfrm>
            <a:custGeom>
              <a:avLst/>
              <a:gdLst/>
              <a:ahLst/>
              <a:cxnLst>
                <a:cxn ang="0">
                  <a:pos x="853" y="0"/>
                </a:cxn>
                <a:cxn ang="0">
                  <a:pos x="636" y="10"/>
                </a:cxn>
                <a:cxn ang="0">
                  <a:pos x="413" y="63"/>
                </a:cxn>
                <a:cxn ang="0">
                  <a:pos x="249" y="71"/>
                </a:cxn>
                <a:cxn ang="0">
                  <a:pos x="114" y="99"/>
                </a:cxn>
                <a:cxn ang="0">
                  <a:pos x="64" y="170"/>
                </a:cxn>
                <a:cxn ang="0">
                  <a:pos x="0" y="212"/>
                </a:cxn>
                <a:cxn ang="0">
                  <a:pos x="64" y="198"/>
                </a:cxn>
                <a:cxn ang="0">
                  <a:pos x="123" y="117"/>
                </a:cxn>
                <a:cxn ang="0">
                  <a:pos x="304" y="81"/>
                </a:cxn>
                <a:cxn ang="0">
                  <a:pos x="413" y="81"/>
                </a:cxn>
                <a:cxn ang="0">
                  <a:pos x="500" y="63"/>
                </a:cxn>
                <a:cxn ang="0">
                  <a:pos x="649" y="23"/>
                </a:cxn>
                <a:cxn ang="0">
                  <a:pos x="853" y="0"/>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894" name="Group 254"/>
          <p:cNvGrpSpPr>
            <a:grpSpLocks/>
          </p:cNvGrpSpPr>
          <p:nvPr/>
        </p:nvGrpSpPr>
        <p:grpSpPr bwMode="auto">
          <a:xfrm>
            <a:off x="10012363" y="4714877"/>
            <a:ext cx="228600" cy="125413"/>
            <a:chOff x="5325" y="1860"/>
            <a:chExt cx="144" cy="79"/>
          </a:xfrm>
        </p:grpSpPr>
        <p:grpSp>
          <p:nvGrpSpPr>
            <p:cNvPr id="1136895" name="Group 255"/>
            <p:cNvGrpSpPr>
              <a:grpSpLocks/>
            </p:cNvGrpSpPr>
            <p:nvPr/>
          </p:nvGrpSpPr>
          <p:grpSpPr bwMode="auto">
            <a:xfrm>
              <a:off x="5325" y="1860"/>
              <a:ext cx="125" cy="63"/>
              <a:chOff x="5325" y="1860"/>
              <a:chExt cx="125" cy="63"/>
            </a:xfrm>
          </p:grpSpPr>
          <p:sp>
            <p:nvSpPr>
              <p:cNvPr id="1136896" name="Freeform 256"/>
              <p:cNvSpPr>
                <a:spLocks/>
              </p:cNvSpPr>
              <p:nvPr/>
            </p:nvSpPr>
            <p:spPr bwMode="auto">
              <a:xfrm>
                <a:off x="5325" y="1860"/>
                <a:ext cx="125" cy="63"/>
              </a:xfrm>
              <a:custGeom>
                <a:avLst/>
                <a:gdLst/>
                <a:ahLst/>
                <a:cxnLst>
                  <a:cxn ang="0">
                    <a:pos x="679" y="379"/>
                  </a:cxn>
                  <a:cxn ang="0">
                    <a:pos x="639" y="370"/>
                  </a:cxn>
                  <a:cxn ang="0">
                    <a:pos x="600" y="352"/>
                  </a:cxn>
                  <a:cxn ang="0">
                    <a:pos x="564" y="344"/>
                  </a:cxn>
                  <a:cxn ang="0">
                    <a:pos x="502" y="353"/>
                  </a:cxn>
                  <a:cxn ang="0">
                    <a:pos x="457" y="352"/>
                  </a:cxn>
                  <a:cxn ang="0">
                    <a:pos x="425" y="341"/>
                  </a:cxn>
                  <a:cxn ang="0">
                    <a:pos x="399" y="332"/>
                  </a:cxn>
                  <a:cxn ang="0">
                    <a:pos x="373" y="320"/>
                  </a:cxn>
                  <a:cxn ang="0">
                    <a:pos x="346" y="295"/>
                  </a:cxn>
                  <a:cxn ang="0">
                    <a:pos x="324" y="273"/>
                  </a:cxn>
                  <a:cxn ang="0">
                    <a:pos x="288" y="246"/>
                  </a:cxn>
                  <a:cxn ang="0">
                    <a:pos x="238" y="254"/>
                  </a:cxn>
                  <a:cxn ang="0">
                    <a:pos x="208" y="256"/>
                  </a:cxn>
                  <a:cxn ang="0">
                    <a:pos x="190" y="251"/>
                  </a:cxn>
                  <a:cxn ang="0">
                    <a:pos x="182" y="243"/>
                  </a:cxn>
                  <a:cxn ang="0">
                    <a:pos x="176" y="228"/>
                  </a:cxn>
                  <a:cxn ang="0">
                    <a:pos x="180" y="215"/>
                  </a:cxn>
                  <a:cxn ang="0">
                    <a:pos x="190" y="200"/>
                  </a:cxn>
                  <a:cxn ang="0">
                    <a:pos x="208" y="193"/>
                  </a:cxn>
                  <a:cxn ang="0">
                    <a:pos x="248" y="188"/>
                  </a:cxn>
                  <a:cxn ang="0">
                    <a:pos x="296" y="171"/>
                  </a:cxn>
                  <a:cxn ang="0">
                    <a:pos x="256" y="140"/>
                  </a:cxn>
                  <a:cxn ang="0">
                    <a:pos x="209" y="121"/>
                  </a:cxn>
                  <a:cxn ang="0">
                    <a:pos x="168" y="124"/>
                  </a:cxn>
                  <a:cxn ang="0">
                    <a:pos x="121" y="121"/>
                  </a:cxn>
                  <a:cxn ang="0">
                    <a:pos x="93" y="131"/>
                  </a:cxn>
                  <a:cxn ang="0">
                    <a:pos x="54" y="132"/>
                  </a:cxn>
                  <a:cxn ang="0">
                    <a:pos x="42" y="121"/>
                  </a:cxn>
                  <a:cxn ang="0">
                    <a:pos x="39" y="105"/>
                  </a:cxn>
                  <a:cxn ang="0">
                    <a:pos x="18" y="106"/>
                  </a:cxn>
                  <a:cxn ang="0">
                    <a:pos x="6" y="103"/>
                  </a:cxn>
                  <a:cxn ang="0">
                    <a:pos x="0" y="87"/>
                  </a:cxn>
                  <a:cxn ang="0">
                    <a:pos x="4" y="74"/>
                  </a:cxn>
                  <a:cxn ang="0">
                    <a:pos x="15" y="68"/>
                  </a:cxn>
                  <a:cxn ang="0">
                    <a:pos x="36" y="56"/>
                  </a:cxn>
                  <a:cxn ang="0">
                    <a:pos x="52" y="44"/>
                  </a:cxn>
                  <a:cxn ang="0">
                    <a:pos x="71" y="34"/>
                  </a:cxn>
                  <a:cxn ang="0">
                    <a:pos x="93" y="27"/>
                  </a:cxn>
                  <a:cxn ang="0">
                    <a:pos x="112" y="27"/>
                  </a:cxn>
                  <a:cxn ang="0">
                    <a:pos x="203" y="9"/>
                  </a:cxn>
                  <a:cxn ang="0">
                    <a:pos x="222" y="4"/>
                  </a:cxn>
                  <a:cxn ang="0">
                    <a:pos x="244" y="0"/>
                  </a:cxn>
                  <a:cxn ang="0">
                    <a:pos x="267" y="4"/>
                  </a:cxn>
                  <a:cxn ang="0">
                    <a:pos x="295" y="13"/>
                  </a:cxn>
                  <a:cxn ang="0">
                    <a:pos x="373" y="56"/>
                  </a:cxn>
                  <a:cxn ang="0">
                    <a:pos x="410" y="64"/>
                  </a:cxn>
                  <a:cxn ang="0">
                    <a:pos x="443" y="71"/>
                  </a:cxn>
                  <a:cxn ang="0">
                    <a:pos x="469" y="87"/>
                  </a:cxn>
                  <a:cxn ang="0">
                    <a:pos x="484" y="108"/>
                  </a:cxn>
                  <a:cxn ang="0">
                    <a:pos x="549" y="153"/>
                  </a:cxn>
                  <a:cxn ang="0">
                    <a:pos x="578" y="174"/>
                  </a:cxn>
                  <a:cxn ang="0">
                    <a:pos x="617" y="215"/>
                  </a:cxn>
                  <a:cxn ang="0">
                    <a:pos x="641" y="227"/>
                  </a:cxn>
                  <a:cxn ang="0">
                    <a:pos x="751" y="232"/>
                  </a:cxn>
                  <a:cxn ang="0">
                    <a:pos x="679" y="379"/>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897" name="Freeform 257"/>
              <p:cNvSpPr>
                <a:spLocks/>
              </p:cNvSpPr>
              <p:nvPr/>
            </p:nvSpPr>
            <p:spPr bwMode="auto">
              <a:xfrm>
                <a:off x="5374" y="1888"/>
                <a:ext cx="29" cy="7"/>
              </a:xfrm>
              <a:custGeom>
                <a:avLst/>
                <a:gdLst/>
                <a:ahLst/>
                <a:cxnLst>
                  <a:cxn ang="0">
                    <a:pos x="0" y="0"/>
                  </a:cxn>
                  <a:cxn ang="0">
                    <a:pos x="6" y="11"/>
                  </a:cxn>
                  <a:cxn ang="0">
                    <a:pos x="38" y="10"/>
                  </a:cxn>
                  <a:cxn ang="0">
                    <a:pos x="50" y="16"/>
                  </a:cxn>
                  <a:cxn ang="0">
                    <a:pos x="76" y="29"/>
                  </a:cxn>
                  <a:cxn ang="0">
                    <a:pos x="112" y="37"/>
                  </a:cxn>
                  <a:cxn ang="0">
                    <a:pos x="150" y="38"/>
                  </a:cxn>
                  <a:cxn ang="0">
                    <a:pos x="179" y="43"/>
                  </a:cxn>
                  <a:cxn ang="0">
                    <a:pos x="155" y="34"/>
                  </a:cxn>
                  <a:cxn ang="0">
                    <a:pos x="125" y="29"/>
                  </a:cxn>
                  <a:cxn ang="0">
                    <a:pos x="105" y="29"/>
                  </a:cxn>
                  <a:cxn ang="0">
                    <a:pos x="76" y="21"/>
                  </a:cxn>
                  <a:cxn ang="0">
                    <a:pos x="53" y="8"/>
                  </a:cxn>
                  <a:cxn ang="0">
                    <a:pos x="43" y="2"/>
                  </a:cxn>
                  <a:cxn ang="0">
                    <a:pos x="0" y="0"/>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98" name="Freeform 258"/>
              <p:cNvSpPr>
                <a:spLocks/>
              </p:cNvSpPr>
              <p:nvPr/>
            </p:nvSpPr>
            <p:spPr bwMode="auto">
              <a:xfrm>
                <a:off x="5362" y="1894"/>
                <a:ext cx="4" cy="4"/>
              </a:xfrm>
              <a:custGeom>
                <a:avLst/>
                <a:gdLst/>
                <a:ahLst/>
                <a:cxnLst>
                  <a:cxn ang="0">
                    <a:pos x="4" y="0"/>
                  </a:cxn>
                  <a:cxn ang="0">
                    <a:pos x="12" y="6"/>
                  </a:cxn>
                  <a:cxn ang="0">
                    <a:pos x="9" y="15"/>
                  </a:cxn>
                  <a:cxn ang="0">
                    <a:pos x="0" y="24"/>
                  </a:cxn>
                  <a:cxn ang="0">
                    <a:pos x="17" y="18"/>
                  </a:cxn>
                  <a:cxn ang="0">
                    <a:pos x="20" y="8"/>
                  </a:cxn>
                  <a:cxn ang="0">
                    <a:pos x="4" y="0"/>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899" name="Freeform 259"/>
              <p:cNvSpPr>
                <a:spLocks/>
              </p:cNvSpPr>
              <p:nvPr/>
            </p:nvSpPr>
            <p:spPr bwMode="auto">
              <a:xfrm>
                <a:off x="5331" y="1869"/>
                <a:ext cx="17" cy="8"/>
              </a:xfrm>
              <a:custGeom>
                <a:avLst/>
                <a:gdLst/>
                <a:ahLst/>
                <a:cxnLst>
                  <a:cxn ang="0">
                    <a:pos x="0" y="45"/>
                  </a:cxn>
                  <a:cxn ang="0">
                    <a:pos x="11" y="48"/>
                  </a:cxn>
                  <a:cxn ang="0">
                    <a:pos x="25" y="33"/>
                  </a:cxn>
                  <a:cxn ang="0">
                    <a:pos x="46" y="25"/>
                  </a:cxn>
                  <a:cxn ang="0">
                    <a:pos x="56" y="14"/>
                  </a:cxn>
                  <a:cxn ang="0">
                    <a:pos x="66" y="9"/>
                  </a:cxn>
                  <a:cxn ang="0">
                    <a:pos x="89" y="4"/>
                  </a:cxn>
                  <a:cxn ang="0">
                    <a:pos x="104" y="1"/>
                  </a:cxn>
                  <a:cxn ang="0">
                    <a:pos x="84" y="0"/>
                  </a:cxn>
                  <a:cxn ang="0">
                    <a:pos x="58" y="4"/>
                  </a:cxn>
                  <a:cxn ang="0">
                    <a:pos x="49" y="12"/>
                  </a:cxn>
                  <a:cxn ang="0">
                    <a:pos x="37" y="20"/>
                  </a:cxn>
                  <a:cxn ang="0">
                    <a:pos x="0" y="4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00" name="Freeform 260"/>
              <p:cNvSpPr>
                <a:spLocks/>
              </p:cNvSpPr>
              <p:nvPr/>
            </p:nvSpPr>
            <p:spPr bwMode="auto">
              <a:xfrm>
                <a:off x="5357" y="1866"/>
                <a:ext cx="27" cy="7"/>
              </a:xfrm>
              <a:custGeom>
                <a:avLst/>
                <a:gdLst/>
                <a:ahLst/>
                <a:cxnLst>
                  <a:cxn ang="0">
                    <a:pos x="0" y="10"/>
                  </a:cxn>
                  <a:cxn ang="0">
                    <a:pos x="35" y="6"/>
                  </a:cxn>
                  <a:cxn ang="0">
                    <a:pos x="55" y="0"/>
                  </a:cxn>
                  <a:cxn ang="0">
                    <a:pos x="63" y="0"/>
                  </a:cxn>
                  <a:cxn ang="0">
                    <a:pos x="85" y="5"/>
                  </a:cxn>
                  <a:cxn ang="0">
                    <a:pos x="94" y="14"/>
                  </a:cxn>
                  <a:cxn ang="0">
                    <a:pos x="111" y="23"/>
                  </a:cxn>
                  <a:cxn ang="0">
                    <a:pos x="143" y="36"/>
                  </a:cxn>
                  <a:cxn ang="0">
                    <a:pos x="166" y="36"/>
                  </a:cxn>
                  <a:cxn ang="0">
                    <a:pos x="142" y="42"/>
                  </a:cxn>
                  <a:cxn ang="0">
                    <a:pos x="126" y="39"/>
                  </a:cxn>
                  <a:cxn ang="0">
                    <a:pos x="91" y="22"/>
                  </a:cxn>
                  <a:cxn ang="0">
                    <a:pos x="79" y="10"/>
                  </a:cxn>
                  <a:cxn ang="0">
                    <a:pos x="55" y="8"/>
                  </a:cxn>
                  <a:cxn ang="0">
                    <a:pos x="35" y="10"/>
                  </a:cxn>
                  <a:cxn ang="0">
                    <a:pos x="0" y="10"/>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01" name="Freeform 261"/>
              <p:cNvSpPr>
                <a:spLocks/>
              </p:cNvSpPr>
              <p:nvPr/>
            </p:nvSpPr>
            <p:spPr bwMode="auto">
              <a:xfrm>
                <a:off x="5335" y="1874"/>
                <a:ext cx="6" cy="5"/>
              </a:xfrm>
              <a:custGeom>
                <a:avLst/>
                <a:gdLst/>
                <a:ahLst/>
                <a:cxnLst>
                  <a:cxn ang="0">
                    <a:pos x="25" y="0"/>
                  </a:cxn>
                  <a:cxn ang="0">
                    <a:pos x="33" y="11"/>
                  </a:cxn>
                  <a:cxn ang="0">
                    <a:pos x="23" y="24"/>
                  </a:cxn>
                  <a:cxn ang="0">
                    <a:pos x="0" y="30"/>
                  </a:cxn>
                  <a:cxn ang="0">
                    <a:pos x="25" y="15"/>
                  </a:cxn>
                  <a:cxn ang="0">
                    <a:pos x="25" y="0"/>
                  </a:cxn>
                </a:cxnLst>
                <a:rect l="0" t="0" r="r" b="b"/>
                <a:pathLst>
                  <a:path w="33" h="30">
                    <a:moveTo>
                      <a:pt x="25" y="0"/>
                    </a:moveTo>
                    <a:lnTo>
                      <a:pt x="33" y="11"/>
                    </a:lnTo>
                    <a:lnTo>
                      <a:pt x="23" y="24"/>
                    </a:lnTo>
                    <a:lnTo>
                      <a:pt x="0" y="30"/>
                    </a:lnTo>
                    <a:lnTo>
                      <a:pt x="25" y="15"/>
                    </a:lnTo>
                    <a:lnTo>
                      <a:pt x="25"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02" name="Freeform 262"/>
              <p:cNvSpPr>
                <a:spLocks/>
              </p:cNvSpPr>
              <p:nvPr/>
            </p:nvSpPr>
            <p:spPr bwMode="auto">
              <a:xfrm>
                <a:off x="5329" y="1870"/>
                <a:ext cx="6" cy="4"/>
              </a:xfrm>
              <a:custGeom>
                <a:avLst/>
                <a:gdLst/>
                <a:ahLst/>
                <a:cxnLst>
                  <a:cxn ang="0">
                    <a:pos x="33" y="16"/>
                  </a:cxn>
                  <a:cxn ang="0">
                    <a:pos x="25" y="0"/>
                  </a:cxn>
                  <a:cxn ang="0">
                    <a:pos x="24" y="13"/>
                  </a:cxn>
                  <a:cxn ang="0">
                    <a:pos x="0" y="26"/>
                  </a:cxn>
                  <a:cxn ang="0">
                    <a:pos x="3" y="28"/>
                  </a:cxn>
                  <a:cxn ang="0">
                    <a:pos x="33" y="16"/>
                  </a:cxn>
                </a:cxnLst>
                <a:rect l="0" t="0" r="r" b="b"/>
                <a:pathLst>
                  <a:path w="33" h="28">
                    <a:moveTo>
                      <a:pt x="33" y="16"/>
                    </a:moveTo>
                    <a:lnTo>
                      <a:pt x="25" y="0"/>
                    </a:lnTo>
                    <a:lnTo>
                      <a:pt x="24" y="13"/>
                    </a:lnTo>
                    <a:lnTo>
                      <a:pt x="0" y="26"/>
                    </a:lnTo>
                    <a:lnTo>
                      <a:pt x="3" y="28"/>
                    </a:lnTo>
                    <a:lnTo>
                      <a:pt x="33" y="16"/>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03" name="Freeform 263"/>
              <p:cNvSpPr>
                <a:spLocks/>
              </p:cNvSpPr>
              <p:nvPr/>
            </p:nvSpPr>
            <p:spPr bwMode="auto">
              <a:xfrm>
                <a:off x="5399" y="1876"/>
                <a:ext cx="6" cy="7"/>
              </a:xfrm>
              <a:custGeom>
                <a:avLst/>
                <a:gdLst/>
                <a:ahLst/>
                <a:cxnLst>
                  <a:cxn ang="0">
                    <a:pos x="0" y="0"/>
                  </a:cxn>
                  <a:cxn ang="0">
                    <a:pos x="8" y="21"/>
                  </a:cxn>
                  <a:cxn ang="0">
                    <a:pos x="23" y="39"/>
                  </a:cxn>
                  <a:cxn ang="0">
                    <a:pos x="37" y="42"/>
                  </a:cxn>
                  <a:cxn ang="0">
                    <a:pos x="0" y="0"/>
                  </a:cxn>
                </a:cxnLst>
                <a:rect l="0" t="0" r="r" b="b"/>
                <a:pathLst>
                  <a:path w="37" h="42">
                    <a:moveTo>
                      <a:pt x="0" y="0"/>
                    </a:moveTo>
                    <a:lnTo>
                      <a:pt x="8" y="21"/>
                    </a:lnTo>
                    <a:lnTo>
                      <a:pt x="23" y="39"/>
                    </a:lnTo>
                    <a:lnTo>
                      <a:pt x="37" y="42"/>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04" name="Freeform 264"/>
              <p:cNvSpPr>
                <a:spLocks/>
              </p:cNvSpPr>
              <p:nvPr/>
            </p:nvSpPr>
            <p:spPr bwMode="auto">
              <a:xfrm>
                <a:off x="5420" y="1907"/>
                <a:ext cx="9" cy="6"/>
              </a:xfrm>
              <a:custGeom>
                <a:avLst/>
                <a:gdLst/>
                <a:ahLst/>
                <a:cxnLst>
                  <a:cxn ang="0">
                    <a:pos x="50" y="0"/>
                  </a:cxn>
                  <a:cxn ang="0">
                    <a:pos x="17" y="14"/>
                  </a:cxn>
                  <a:cxn ang="0">
                    <a:pos x="0" y="39"/>
                  </a:cxn>
                  <a:cxn ang="0">
                    <a:pos x="50" y="0"/>
                  </a:cxn>
                </a:cxnLst>
                <a:rect l="0" t="0" r="r" b="b"/>
                <a:pathLst>
                  <a:path w="50" h="39">
                    <a:moveTo>
                      <a:pt x="50" y="0"/>
                    </a:moveTo>
                    <a:lnTo>
                      <a:pt x="17" y="14"/>
                    </a:lnTo>
                    <a:lnTo>
                      <a:pt x="0" y="39"/>
                    </a:lnTo>
                    <a:lnTo>
                      <a:pt x="5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905" name="Group 265"/>
            <p:cNvGrpSpPr>
              <a:grpSpLocks/>
            </p:cNvGrpSpPr>
            <p:nvPr/>
          </p:nvGrpSpPr>
          <p:grpSpPr bwMode="auto">
            <a:xfrm>
              <a:off x="5432" y="1894"/>
              <a:ext cx="37" cy="45"/>
              <a:chOff x="5432" y="1894"/>
              <a:chExt cx="37" cy="45"/>
            </a:xfrm>
          </p:grpSpPr>
          <p:sp>
            <p:nvSpPr>
              <p:cNvPr id="1136906" name="Freeform 266"/>
              <p:cNvSpPr>
                <a:spLocks/>
              </p:cNvSpPr>
              <p:nvPr/>
            </p:nvSpPr>
            <p:spPr bwMode="auto">
              <a:xfrm>
                <a:off x="5432" y="1894"/>
                <a:ext cx="37" cy="45"/>
              </a:xfrm>
              <a:custGeom>
                <a:avLst/>
                <a:gdLst/>
                <a:ahLst/>
                <a:cxnLst>
                  <a:cxn ang="0">
                    <a:pos x="77" y="17"/>
                  </a:cxn>
                  <a:cxn ang="0">
                    <a:pos x="42" y="55"/>
                  </a:cxn>
                  <a:cxn ang="0">
                    <a:pos x="26" y="87"/>
                  </a:cxn>
                  <a:cxn ang="0">
                    <a:pos x="11" y="138"/>
                  </a:cxn>
                  <a:cxn ang="0">
                    <a:pos x="11" y="167"/>
                  </a:cxn>
                  <a:cxn ang="0">
                    <a:pos x="0" y="210"/>
                  </a:cxn>
                  <a:cxn ang="0">
                    <a:pos x="178" y="267"/>
                  </a:cxn>
                  <a:cxn ang="0">
                    <a:pos x="219" y="0"/>
                  </a:cxn>
                  <a:cxn ang="0">
                    <a:pos x="146" y="17"/>
                  </a:cxn>
                  <a:cxn ang="0">
                    <a:pos x="77" y="17"/>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907" name="Freeform 267"/>
              <p:cNvSpPr>
                <a:spLocks/>
              </p:cNvSpPr>
              <p:nvPr/>
            </p:nvSpPr>
            <p:spPr bwMode="auto">
              <a:xfrm>
                <a:off x="5436" y="1898"/>
                <a:ext cx="29" cy="37"/>
              </a:xfrm>
              <a:custGeom>
                <a:avLst/>
                <a:gdLst/>
                <a:ahLst/>
                <a:cxnLst>
                  <a:cxn ang="0">
                    <a:pos x="69" y="7"/>
                  </a:cxn>
                  <a:cxn ang="0">
                    <a:pos x="38" y="42"/>
                  </a:cxn>
                  <a:cxn ang="0">
                    <a:pos x="12" y="92"/>
                  </a:cxn>
                  <a:cxn ang="0">
                    <a:pos x="6" y="128"/>
                  </a:cxn>
                  <a:cxn ang="0">
                    <a:pos x="0" y="171"/>
                  </a:cxn>
                  <a:cxn ang="0">
                    <a:pos x="140" y="220"/>
                  </a:cxn>
                  <a:cxn ang="0">
                    <a:pos x="175" y="0"/>
                  </a:cxn>
                  <a:cxn ang="0">
                    <a:pos x="122" y="10"/>
                  </a:cxn>
                  <a:cxn ang="0">
                    <a:pos x="69" y="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grpSp>
      <p:sp>
        <p:nvSpPr>
          <p:cNvPr id="1136908" name="Freeform 268"/>
          <p:cNvSpPr>
            <a:spLocks/>
          </p:cNvSpPr>
          <p:nvPr/>
        </p:nvSpPr>
        <p:spPr bwMode="auto">
          <a:xfrm>
            <a:off x="10234613" y="4383090"/>
            <a:ext cx="195262" cy="212725"/>
          </a:xfrm>
          <a:custGeom>
            <a:avLst/>
            <a:gdLst/>
            <a:ahLst/>
            <a:cxnLst>
              <a:cxn ang="0">
                <a:pos x="243" y="26"/>
              </a:cxn>
              <a:cxn ang="0">
                <a:pos x="179" y="74"/>
              </a:cxn>
              <a:cxn ang="0">
                <a:pos x="144" y="131"/>
              </a:cxn>
              <a:cxn ang="0">
                <a:pos x="112" y="192"/>
              </a:cxn>
              <a:cxn ang="0">
                <a:pos x="92" y="224"/>
              </a:cxn>
              <a:cxn ang="0">
                <a:pos x="92" y="259"/>
              </a:cxn>
              <a:cxn ang="0">
                <a:pos x="109" y="300"/>
              </a:cxn>
              <a:cxn ang="0">
                <a:pos x="77" y="332"/>
              </a:cxn>
              <a:cxn ang="0">
                <a:pos x="26" y="420"/>
              </a:cxn>
              <a:cxn ang="0">
                <a:pos x="0" y="467"/>
              </a:cxn>
              <a:cxn ang="0">
                <a:pos x="0" y="482"/>
              </a:cxn>
              <a:cxn ang="0">
                <a:pos x="6" y="498"/>
              </a:cxn>
              <a:cxn ang="0">
                <a:pos x="28" y="503"/>
              </a:cxn>
              <a:cxn ang="0">
                <a:pos x="60" y="504"/>
              </a:cxn>
              <a:cxn ang="0">
                <a:pos x="79" y="511"/>
              </a:cxn>
              <a:cxn ang="0">
                <a:pos x="77" y="546"/>
              </a:cxn>
              <a:cxn ang="0">
                <a:pos x="67" y="587"/>
              </a:cxn>
              <a:cxn ang="0">
                <a:pos x="86" y="609"/>
              </a:cxn>
              <a:cxn ang="0">
                <a:pos x="80" y="639"/>
              </a:cxn>
              <a:cxn ang="0">
                <a:pos x="95" y="659"/>
              </a:cxn>
              <a:cxn ang="0">
                <a:pos x="110" y="713"/>
              </a:cxn>
              <a:cxn ang="0">
                <a:pos x="133" y="728"/>
              </a:cxn>
              <a:cxn ang="0">
                <a:pos x="167" y="728"/>
              </a:cxn>
              <a:cxn ang="0">
                <a:pos x="217" y="721"/>
              </a:cxn>
              <a:cxn ang="0">
                <a:pos x="269" y="713"/>
              </a:cxn>
              <a:cxn ang="0">
                <a:pos x="263" y="807"/>
              </a:cxn>
              <a:cxn ang="0">
                <a:pos x="658" y="681"/>
              </a:cxn>
              <a:cxn ang="0">
                <a:pos x="626" y="606"/>
              </a:cxn>
              <a:cxn ang="0">
                <a:pos x="634" y="549"/>
              </a:cxn>
              <a:cxn ang="0">
                <a:pos x="741" y="441"/>
              </a:cxn>
              <a:cxn ang="0">
                <a:pos x="741" y="155"/>
              </a:cxn>
              <a:cxn ang="0">
                <a:pos x="668" y="77"/>
              </a:cxn>
              <a:cxn ang="0">
                <a:pos x="577" y="35"/>
              </a:cxn>
              <a:cxn ang="0">
                <a:pos x="481" y="0"/>
              </a:cxn>
              <a:cxn ang="0">
                <a:pos x="355" y="18"/>
              </a:cxn>
              <a:cxn ang="0">
                <a:pos x="243" y="26"/>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909" name="Freeform 269"/>
          <p:cNvSpPr>
            <a:spLocks/>
          </p:cNvSpPr>
          <p:nvPr/>
        </p:nvSpPr>
        <p:spPr bwMode="auto">
          <a:xfrm>
            <a:off x="10244138" y="4511677"/>
            <a:ext cx="11112" cy="3175"/>
          </a:xfrm>
          <a:custGeom>
            <a:avLst/>
            <a:gdLst/>
            <a:ahLst/>
            <a:cxnLst>
              <a:cxn ang="0">
                <a:pos x="0" y="3"/>
              </a:cxn>
              <a:cxn ang="0">
                <a:pos x="9" y="8"/>
              </a:cxn>
              <a:cxn ang="0">
                <a:pos x="30" y="6"/>
              </a:cxn>
              <a:cxn ang="0">
                <a:pos x="39" y="9"/>
              </a:cxn>
              <a:cxn ang="0">
                <a:pos x="42" y="2"/>
              </a:cxn>
              <a:cxn ang="0">
                <a:pos x="29" y="0"/>
              </a:cxn>
              <a:cxn ang="0">
                <a:pos x="0" y="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10" name="Freeform 270"/>
          <p:cNvSpPr>
            <a:spLocks/>
          </p:cNvSpPr>
          <p:nvPr/>
        </p:nvSpPr>
        <p:spPr bwMode="auto">
          <a:xfrm>
            <a:off x="10255252" y="4503740"/>
            <a:ext cx="4763" cy="7937"/>
          </a:xfrm>
          <a:custGeom>
            <a:avLst/>
            <a:gdLst/>
            <a:ahLst/>
            <a:cxnLst>
              <a:cxn ang="0">
                <a:pos x="0" y="0"/>
              </a:cxn>
              <a:cxn ang="0">
                <a:pos x="11" y="7"/>
              </a:cxn>
              <a:cxn ang="0">
                <a:pos x="11" y="16"/>
              </a:cxn>
              <a:cxn ang="0">
                <a:pos x="13" y="31"/>
              </a:cxn>
              <a:cxn ang="0">
                <a:pos x="17" y="12"/>
              </a:cxn>
              <a:cxn ang="0">
                <a:pos x="17" y="1"/>
              </a:cxn>
              <a:cxn ang="0">
                <a:pos x="0" y="0"/>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11" name="Freeform 271"/>
          <p:cNvSpPr>
            <a:spLocks/>
          </p:cNvSpPr>
          <p:nvPr/>
        </p:nvSpPr>
        <p:spPr bwMode="auto">
          <a:xfrm>
            <a:off x="10263188" y="4476752"/>
            <a:ext cx="4762" cy="15875"/>
          </a:xfrm>
          <a:custGeom>
            <a:avLst/>
            <a:gdLst/>
            <a:ahLst/>
            <a:cxnLst>
              <a:cxn ang="0">
                <a:pos x="19" y="0"/>
              </a:cxn>
              <a:cxn ang="0">
                <a:pos x="5" y="34"/>
              </a:cxn>
              <a:cxn ang="0">
                <a:pos x="0" y="60"/>
              </a:cxn>
              <a:cxn ang="0">
                <a:pos x="9" y="43"/>
              </a:cxn>
              <a:cxn ang="0">
                <a:pos x="19" y="0"/>
              </a:cxn>
            </a:cxnLst>
            <a:rect l="0" t="0" r="r" b="b"/>
            <a:pathLst>
              <a:path w="19" h="60">
                <a:moveTo>
                  <a:pt x="19" y="0"/>
                </a:moveTo>
                <a:lnTo>
                  <a:pt x="5" y="34"/>
                </a:lnTo>
                <a:lnTo>
                  <a:pt x="0" y="60"/>
                </a:lnTo>
                <a:lnTo>
                  <a:pt x="9" y="43"/>
                </a:lnTo>
                <a:lnTo>
                  <a:pt x="19"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12" name="Freeform 272"/>
          <p:cNvSpPr>
            <a:spLocks/>
          </p:cNvSpPr>
          <p:nvPr/>
        </p:nvSpPr>
        <p:spPr bwMode="auto">
          <a:xfrm>
            <a:off x="10266365" y="4460875"/>
            <a:ext cx="20637" cy="14288"/>
          </a:xfrm>
          <a:custGeom>
            <a:avLst/>
            <a:gdLst/>
            <a:ahLst/>
            <a:cxnLst>
              <a:cxn ang="0">
                <a:pos x="0" y="0"/>
              </a:cxn>
              <a:cxn ang="0">
                <a:pos x="17" y="28"/>
              </a:cxn>
              <a:cxn ang="0">
                <a:pos x="13" y="35"/>
              </a:cxn>
              <a:cxn ang="0">
                <a:pos x="13" y="40"/>
              </a:cxn>
              <a:cxn ang="0">
                <a:pos x="9" y="51"/>
              </a:cxn>
              <a:cxn ang="0">
                <a:pos x="20" y="34"/>
              </a:cxn>
              <a:cxn ang="0">
                <a:pos x="35" y="34"/>
              </a:cxn>
              <a:cxn ang="0">
                <a:pos x="52" y="28"/>
              </a:cxn>
              <a:cxn ang="0">
                <a:pos x="80" y="26"/>
              </a:cxn>
              <a:cxn ang="0">
                <a:pos x="52" y="9"/>
              </a:cxn>
              <a:cxn ang="0">
                <a:pos x="0" y="0"/>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13" name="Freeform 273"/>
          <p:cNvSpPr>
            <a:spLocks/>
          </p:cNvSpPr>
          <p:nvPr/>
        </p:nvSpPr>
        <p:spPr bwMode="auto">
          <a:xfrm>
            <a:off x="10261602" y="4441825"/>
            <a:ext cx="34925" cy="12700"/>
          </a:xfrm>
          <a:custGeom>
            <a:avLst/>
            <a:gdLst/>
            <a:ahLst/>
            <a:cxnLst>
              <a:cxn ang="0">
                <a:pos x="0" y="25"/>
              </a:cxn>
              <a:cxn ang="0">
                <a:pos x="6" y="42"/>
              </a:cxn>
              <a:cxn ang="0">
                <a:pos x="20" y="48"/>
              </a:cxn>
              <a:cxn ang="0">
                <a:pos x="42" y="34"/>
              </a:cxn>
              <a:cxn ang="0">
                <a:pos x="69" y="25"/>
              </a:cxn>
              <a:cxn ang="0">
                <a:pos x="113" y="24"/>
              </a:cxn>
              <a:cxn ang="0">
                <a:pos x="135" y="27"/>
              </a:cxn>
              <a:cxn ang="0">
                <a:pos x="101" y="12"/>
              </a:cxn>
              <a:cxn ang="0">
                <a:pos x="77" y="6"/>
              </a:cxn>
              <a:cxn ang="0">
                <a:pos x="80" y="0"/>
              </a:cxn>
              <a:cxn ang="0">
                <a:pos x="57" y="9"/>
              </a:cxn>
              <a:cxn ang="0">
                <a:pos x="59" y="3"/>
              </a:cxn>
              <a:cxn ang="0">
                <a:pos x="40" y="12"/>
              </a:cxn>
              <a:cxn ang="0">
                <a:pos x="23" y="12"/>
              </a:cxn>
              <a:cxn ang="0">
                <a:pos x="0" y="25"/>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14" name="Freeform 274"/>
          <p:cNvSpPr>
            <a:spLocks/>
          </p:cNvSpPr>
          <p:nvPr/>
        </p:nvSpPr>
        <p:spPr bwMode="auto">
          <a:xfrm>
            <a:off x="10340975" y="4459290"/>
            <a:ext cx="20638" cy="41275"/>
          </a:xfrm>
          <a:custGeom>
            <a:avLst/>
            <a:gdLst/>
            <a:ahLst/>
            <a:cxnLst>
              <a:cxn ang="0">
                <a:pos x="0" y="30"/>
              </a:cxn>
              <a:cxn ang="0">
                <a:pos x="24" y="10"/>
              </a:cxn>
              <a:cxn ang="0">
                <a:pos x="52" y="15"/>
              </a:cxn>
              <a:cxn ang="0">
                <a:pos x="68" y="41"/>
              </a:cxn>
              <a:cxn ang="0">
                <a:pos x="71" y="77"/>
              </a:cxn>
              <a:cxn ang="0">
                <a:pos x="68" y="105"/>
              </a:cxn>
              <a:cxn ang="0">
                <a:pos x="59" y="128"/>
              </a:cxn>
              <a:cxn ang="0">
                <a:pos x="44" y="93"/>
              </a:cxn>
              <a:cxn ang="0">
                <a:pos x="31" y="73"/>
              </a:cxn>
              <a:cxn ang="0">
                <a:pos x="5" y="60"/>
              </a:cxn>
              <a:cxn ang="0">
                <a:pos x="25" y="89"/>
              </a:cxn>
              <a:cxn ang="0">
                <a:pos x="47" y="111"/>
              </a:cxn>
              <a:cxn ang="0">
                <a:pos x="49" y="134"/>
              </a:cxn>
              <a:cxn ang="0">
                <a:pos x="40" y="156"/>
              </a:cxn>
              <a:cxn ang="0">
                <a:pos x="28" y="159"/>
              </a:cxn>
              <a:cxn ang="0">
                <a:pos x="61" y="151"/>
              </a:cxn>
              <a:cxn ang="0">
                <a:pos x="77" y="117"/>
              </a:cxn>
              <a:cxn ang="0">
                <a:pos x="78" y="73"/>
              </a:cxn>
              <a:cxn ang="0">
                <a:pos x="77" y="33"/>
              </a:cxn>
              <a:cxn ang="0">
                <a:pos x="59" y="7"/>
              </a:cxn>
              <a:cxn ang="0">
                <a:pos x="34" y="0"/>
              </a:cxn>
              <a:cxn ang="0">
                <a:pos x="10" y="4"/>
              </a:cxn>
              <a:cxn ang="0">
                <a:pos x="0" y="30"/>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15" name="Freeform 275"/>
          <p:cNvSpPr>
            <a:spLocks/>
          </p:cNvSpPr>
          <p:nvPr/>
        </p:nvSpPr>
        <p:spPr bwMode="auto">
          <a:xfrm>
            <a:off x="10336215" y="4452938"/>
            <a:ext cx="33337" cy="55562"/>
          </a:xfrm>
          <a:custGeom>
            <a:avLst/>
            <a:gdLst/>
            <a:ahLst/>
            <a:cxnLst>
              <a:cxn ang="0">
                <a:pos x="0" y="53"/>
              </a:cxn>
              <a:cxn ang="0">
                <a:pos x="20" y="19"/>
              </a:cxn>
              <a:cxn ang="0">
                <a:pos x="54" y="9"/>
              </a:cxn>
              <a:cxn ang="0">
                <a:pos x="95" y="16"/>
              </a:cxn>
              <a:cxn ang="0">
                <a:pos x="109" y="35"/>
              </a:cxn>
              <a:cxn ang="0">
                <a:pos x="120" y="67"/>
              </a:cxn>
              <a:cxn ang="0">
                <a:pos x="120" y="93"/>
              </a:cxn>
              <a:cxn ang="0">
                <a:pos x="114" y="111"/>
              </a:cxn>
              <a:cxn ang="0">
                <a:pos x="114" y="137"/>
              </a:cxn>
              <a:cxn ang="0">
                <a:pos x="107" y="168"/>
              </a:cxn>
              <a:cxn ang="0">
                <a:pos x="80" y="198"/>
              </a:cxn>
              <a:cxn ang="0">
                <a:pos x="63" y="198"/>
              </a:cxn>
              <a:cxn ang="0">
                <a:pos x="40" y="198"/>
              </a:cxn>
              <a:cxn ang="0">
                <a:pos x="40" y="203"/>
              </a:cxn>
              <a:cxn ang="0">
                <a:pos x="57" y="215"/>
              </a:cxn>
              <a:cxn ang="0">
                <a:pos x="76" y="211"/>
              </a:cxn>
              <a:cxn ang="0">
                <a:pos x="101" y="201"/>
              </a:cxn>
              <a:cxn ang="0">
                <a:pos x="121" y="171"/>
              </a:cxn>
              <a:cxn ang="0">
                <a:pos x="123" y="121"/>
              </a:cxn>
              <a:cxn ang="0">
                <a:pos x="129" y="87"/>
              </a:cxn>
              <a:cxn ang="0">
                <a:pos x="129" y="58"/>
              </a:cxn>
              <a:cxn ang="0">
                <a:pos x="117" y="32"/>
              </a:cxn>
              <a:cxn ang="0">
                <a:pos x="103" y="9"/>
              </a:cxn>
              <a:cxn ang="0">
                <a:pos x="69" y="0"/>
              </a:cxn>
              <a:cxn ang="0">
                <a:pos x="20" y="6"/>
              </a:cxn>
              <a:cxn ang="0">
                <a:pos x="3" y="19"/>
              </a:cxn>
              <a:cxn ang="0">
                <a:pos x="0" y="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16" name="Freeform 276"/>
          <p:cNvSpPr>
            <a:spLocks/>
          </p:cNvSpPr>
          <p:nvPr/>
        </p:nvSpPr>
        <p:spPr bwMode="auto">
          <a:xfrm>
            <a:off x="10318752" y="4513265"/>
            <a:ext cx="30163" cy="47625"/>
          </a:xfrm>
          <a:custGeom>
            <a:avLst/>
            <a:gdLst/>
            <a:ahLst/>
            <a:cxnLst>
              <a:cxn ang="0">
                <a:pos x="118" y="0"/>
              </a:cxn>
              <a:cxn ang="0">
                <a:pos x="102" y="39"/>
              </a:cxn>
              <a:cxn ang="0">
                <a:pos x="77" y="80"/>
              </a:cxn>
              <a:cxn ang="0">
                <a:pos x="52" y="116"/>
              </a:cxn>
              <a:cxn ang="0">
                <a:pos x="17" y="164"/>
              </a:cxn>
              <a:cxn ang="0">
                <a:pos x="0" y="179"/>
              </a:cxn>
              <a:cxn ang="0">
                <a:pos x="39" y="159"/>
              </a:cxn>
              <a:cxn ang="0">
                <a:pos x="70" y="115"/>
              </a:cxn>
              <a:cxn ang="0">
                <a:pos x="99" y="67"/>
              </a:cxn>
              <a:cxn ang="0">
                <a:pos x="118" y="0"/>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17" name="Freeform 277"/>
          <p:cNvSpPr>
            <a:spLocks/>
          </p:cNvSpPr>
          <p:nvPr/>
        </p:nvSpPr>
        <p:spPr bwMode="auto">
          <a:xfrm>
            <a:off x="10266363" y="4352926"/>
            <a:ext cx="177800" cy="176213"/>
          </a:xfrm>
          <a:custGeom>
            <a:avLst/>
            <a:gdLst/>
            <a:ahLst/>
            <a:cxnLst>
              <a:cxn ang="0">
                <a:pos x="54" y="193"/>
              </a:cxn>
              <a:cxn ang="0">
                <a:pos x="155" y="177"/>
              </a:cxn>
              <a:cxn ang="0">
                <a:pos x="223" y="187"/>
              </a:cxn>
              <a:cxn ang="0">
                <a:pos x="264" y="234"/>
              </a:cxn>
              <a:cxn ang="0">
                <a:pos x="238" y="290"/>
              </a:cxn>
              <a:cxn ang="0">
                <a:pos x="206" y="311"/>
              </a:cxn>
              <a:cxn ang="0">
                <a:pos x="197" y="366"/>
              </a:cxn>
              <a:cxn ang="0">
                <a:pos x="217" y="401"/>
              </a:cxn>
              <a:cxn ang="0">
                <a:pos x="200" y="453"/>
              </a:cxn>
              <a:cxn ang="0">
                <a:pos x="242" y="453"/>
              </a:cxn>
              <a:cxn ang="0">
                <a:pos x="254" y="394"/>
              </a:cxn>
              <a:cxn ang="0">
                <a:pos x="280" y="366"/>
              </a:cxn>
              <a:cxn ang="0">
                <a:pos x="329" y="366"/>
              </a:cxn>
              <a:cxn ang="0">
                <a:pos x="378" y="378"/>
              </a:cxn>
              <a:cxn ang="0">
                <a:pos x="393" y="419"/>
              </a:cxn>
              <a:cxn ang="0">
                <a:pos x="399" y="475"/>
              </a:cxn>
              <a:cxn ang="0">
                <a:pos x="393" y="516"/>
              </a:cxn>
              <a:cxn ang="0">
                <a:pos x="393" y="547"/>
              </a:cxn>
              <a:cxn ang="0">
                <a:pos x="396" y="581"/>
              </a:cxn>
              <a:cxn ang="0">
                <a:pos x="428" y="613"/>
              </a:cxn>
              <a:cxn ang="0">
                <a:pos x="451" y="632"/>
              </a:cxn>
              <a:cxn ang="0">
                <a:pos x="510" y="670"/>
              </a:cxn>
              <a:cxn ang="0">
                <a:pos x="620" y="558"/>
              </a:cxn>
              <a:cxn ang="0">
                <a:pos x="652" y="466"/>
              </a:cxn>
              <a:cxn ang="0">
                <a:pos x="665" y="318"/>
              </a:cxn>
              <a:cxn ang="0">
                <a:pos x="671" y="215"/>
              </a:cxn>
              <a:cxn ang="0">
                <a:pos x="658" y="114"/>
              </a:cxn>
              <a:cxn ang="0">
                <a:pos x="629" y="59"/>
              </a:cxn>
              <a:cxn ang="0">
                <a:pos x="562" y="21"/>
              </a:cxn>
              <a:cxn ang="0">
                <a:pos x="502" y="8"/>
              </a:cxn>
              <a:cxn ang="0">
                <a:pos x="384" y="0"/>
              </a:cxn>
              <a:cxn ang="0">
                <a:pos x="270" y="5"/>
              </a:cxn>
              <a:cxn ang="0">
                <a:pos x="129" y="30"/>
              </a:cxn>
              <a:cxn ang="0">
                <a:pos x="64" y="62"/>
              </a:cxn>
              <a:cxn ang="0">
                <a:pos x="32" y="94"/>
              </a:cxn>
              <a:cxn ang="0">
                <a:pos x="0" y="140"/>
              </a:cxn>
              <a:cxn ang="0">
                <a:pos x="6" y="166"/>
              </a:cxn>
              <a:cxn ang="0">
                <a:pos x="54" y="193"/>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18" name="Freeform 278"/>
          <p:cNvSpPr>
            <a:spLocks/>
          </p:cNvSpPr>
          <p:nvPr/>
        </p:nvSpPr>
        <p:spPr bwMode="auto">
          <a:xfrm>
            <a:off x="10271127" y="4354513"/>
            <a:ext cx="169863" cy="169862"/>
          </a:xfrm>
          <a:custGeom>
            <a:avLst/>
            <a:gdLst/>
            <a:ahLst/>
            <a:cxnLst>
              <a:cxn ang="0">
                <a:pos x="25" y="98"/>
              </a:cxn>
              <a:cxn ang="0">
                <a:pos x="13" y="152"/>
              </a:cxn>
              <a:cxn ang="0">
                <a:pos x="160" y="158"/>
              </a:cxn>
              <a:cxn ang="0">
                <a:pos x="290" y="126"/>
              </a:cxn>
              <a:cxn ang="0">
                <a:pos x="229" y="148"/>
              </a:cxn>
              <a:cxn ang="0">
                <a:pos x="213" y="169"/>
              </a:cxn>
              <a:cxn ang="0">
                <a:pos x="277" y="163"/>
              </a:cxn>
              <a:cxn ang="0">
                <a:pos x="293" y="172"/>
              </a:cxn>
              <a:cxn ang="0">
                <a:pos x="255" y="217"/>
              </a:cxn>
              <a:cxn ang="0">
                <a:pos x="267" y="226"/>
              </a:cxn>
              <a:cxn ang="0">
                <a:pos x="232" y="280"/>
              </a:cxn>
              <a:cxn ang="0">
                <a:pos x="348" y="255"/>
              </a:cxn>
              <a:cxn ang="0">
                <a:pos x="194" y="310"/>
              </a:cxn>
              <a:cxn ang="0">
                <a:pos x="280" y="300"/>
              </a:cxn>
              <a:cxn ang="0">
                <a:pos x="204" y="338"/>
              </a:cxn>
              <a:cxn ang="0">
                <a:pos x="229" y="358"/>
              </a:cxn>
              <a:cxn ang="0">
                <a:pos x="354" y="344"/>
              </a:cxn>
              <a:cxn ang="0">
                <a:pos x="444" y="355"/>
              </a:cxn>
              <a:cxn ang="0">
                <a:pos x="438" y="379"/>
              </a:cxn>
              <a:cxn ang="0">
                <a:pos x="460" y="393"/>
              </a:cxn>
              <a:cxn ang="0">
                <a:pos x="387" y="442"/>
              </a:cxn>
              <a:cxn ang="0">
                <a:pos x="454" y="440"/>
              </a:cxn>
              <a:cxn ang="0">
                <a:pos x="387" y="511"/>
              </a:cxn>
              <a:cxn ang="0">
                <a:pos x="432" y="508"/>
              </a:cxn>
              <a:cxn ang="0">
                <a:pos x="412" y="586"/>
              </a:cxn>
              <a:cxn ang="0">
                <a:pos x="496" y="471"/>
              </a:cxn>
              <a:cxn ang="0">
                <a:pos x="419" y="599"/>
              </a:cxn>
              <a:cxn ang="0">
                <a:pos x="514" y="553"/>
              </a:cxn>
              <a:cxn ang="0">
                <a:pos x="491" y="602"/>
              </a:cxn>
              <a:cxn ang="0">
                <a:pos x="540" y="599"/>
              </a:cxn>
              <a:cxn ang="0">
                <a:pos x="620" y="386"/>
              </a:cxn>
              <a:cxn ang="0">
                <a:pos x="582" y="255"/>
              </a:cxn>
              <a:cxn ang="0">
                <a:pos x="514" y="266"/>
              </a:cxn>
              <a:cxn ang="0">
                <a:pos x="630" y="223"/>
              </a:cxn>
              <a:cxn ang="0">
                <a:pos x="551" y="141"/>
              </a:cxn>
              <a:cxn ang="0">
                <a:pos x="499" y="141"/>
              </a:cxn>
              <a:cxn ang="0">
                <a:pos x="607" y="69"/>
              </a:cxn>
              <a:cxn ang="0">
                <a:pos x="482" y="41"/>
              </a:cxn>
              <a:cxn ang="0">
                <a:pos x="517" y="16"/>
              </a:cxn>
              <a:cxn ang="0">
                <a:pos x="359" y="13"/>
              </a:cxn>
              <a:cxn ang="0">
                <a:pos x="298" y="32"/>
              </a:cxn>
              <a:cxn ang="0">
                <a:pos x="287" y="3"/>
              </a:cxn>
              <a:cxn ang="0">
                <a:pos x="163" y="54"/>
              </a:cxn>
              <a:cxn ang="0">
                <a:pos x="184" y="16"/>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chemeClr val="tx1"/>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nvGrpSpPr>
          <p:cNvPr id="1136919" name="Group 279"/>
          <p:cNvGrpSpPr>
            <a:grpSpLocks/>
          </p:cNvGrpSpPr>
          <p:nvPr/>
        </p:nvGrpSpPr>
        <p:grpSpPr bwMode="auto">
          <a:xfrm>
            <a:off x="9915525" y="4784727"/>
            <a:ext cx="184150" cy="112713"/>
            <a:chOff x="5264" y="1904"/>
            <a:chExt cx="116" cy="71"/>
          </a:xfrm>
        </p:grpSpPr>
        <p:sp>
          <p:nvSpPr>
            <p:cNvPr id="1136920" name="Freeform 280"/>
            <p:cNvSpPr>
              <a:spLocks/>
            </p:cNvSpPr>
            <p:nvPr/>
          </p:nvSpPr>
          <p:spPr bwMode="auto">
            <a:xfrm>
              <a:off x="5264" y="1904"/>
              <a:ext cx="116" cy="71"/>
            </a:xfrm>
            <a:custGeom>
              <a:avLst/>
              <a:gdLst/>
              <a:ahLst/>
              <a:cxnLst>
                <a:cxn ang="0">
                  <a:pos x="698" y="253"/>
                </a:cxn>
                <a:cxn ang="0">
                  <a:pos x="611" y="233"/>
                </a:cxn>
                <a:cxn ang="0">
                  <a:pos x="579" y="227"/>
                </a:cxn>
                <a:cxn ang="0">
                  <a:pos x="558" y="210"/>
                </a:cxn>
                <a:cxn ang="0">
                  <a:pos x="538" y="182"/>
                </a:cxn>
                <a:cxn ang="0">
                  <a:pos x="496" y="143"/>
                </a:cxn>
                <a:cxn ang="0">
                  <a:pos x="420" y="79"/>
                </a:cxn>
                <a:cxn ang="0">
                  <a:pos x="407" y="58"/>
                </a:cxn>
                <a:cxn ang="0">
                  <a:pos x="387" y="38"/>
                </a:cxn>
                <a:cxn ang="0">
                  <a:pos x="347" y="32"/>
                </a:cxn>
                <a:cxn ang="0">
                  <a:pos x="225" y="11"/>
                </a:cxn>
                <a:cxn ang="0">
                  <a:pos x="192" y="0"/>
                </a:cxn>
                <a:cxn ang="0">
                  <a:pos x="162" y="14"/>
                </a:cxn>
                <a:cxn ang="0">
                  <a:pos x="147" y="27"/>
                </a:cxn>
                <a:cxn ang="0">
                  <a:pos x="75" y="52"/>
                </a:cxn>
                <a:cxn ang="0">
                  <a:pos x="48" y="62"/>
                </a:cxn>
                <a:cxn ang="0">
                  <a:pos x="37" y="73"/>
                </a:cxn>
                <a:cxn ang="0">
                  <a:pos x="24" y="114"/>
                </a:cxn>
                <a:cxn ang="0">
                  <a:pos x="16" y="133"/>
                </a:cxn>
                <a:cxn ang="0">
                  <a:pos x="9" y="146"/>
                </a:cxn>
                <a:cxn ang="0">
                  <a:pos x="0" y="165"/>
                </a:cxn>
                <a:cxn ang="0">
                  <a:pos x="0" y="181"/>
                </a:cxn>
                <a:cxn ang="0">
                  <a:pos x="15" y="191"/>
                </a:cxn>
                <a:cxn ang="0">
                  <a:pos x="43" y="190"/>
                </a:cxn>
                <a:cxn ang="0">
                  <a:pos x="89" y="168"/>
                </a:cxn>
                <a:cxn ang="0">
                  <a:pos x="147" y="158"/>
                </a:cxn>
                <a:cxn ang="0">
                  <a:pos x="198" y="165"/>
                </a:cxn>
                <a:cxn ang="0">
                  <a:pos x="144" y="179"/>
                </a:cxn>
                <a:cxn ang="0">
                  <a:pos x="105" y="191"/>
                </a:cxn>
                <a:cxn ang="0">
                  <a:pos x="61" y="210"/>
                </a:cxn>
                <a:cxn ang="0">
                  <a:pos x="51" y="224"/>
                </a:cxn>
                <a:cxn ang="0">
                  <a:pos x="51" y="242"/>
                </a:cxn>
                <a:cxn ang="0">
                  <a:pos x="67" y="253"/>
                </a:cxn>
                <a:cxn ang="0">
                  <a:pos x="87" y="250"/>
                </a:cxn>
                <a:cxn ang="0">
                  <a:pos x="150" y="233"/>
                </a:cxn>
                <a:cxn ang="0">
                  <a:pos x="205" y="230"/>
                </a:cxn>
                <a:cxn ang="0">
                  <a:pos x="249" y="233"/>
                </a:cxn>
                <a:cxn ang="0">
                  <a:pos x="273" y="250"/>
                </a:cxn>
                <a:cxn ang="0">
                  <a:pos x="301" y="279"/>
                </a:cxn>
                <a:cxn ang="0">
                  <a:pos x="323" y="310"/>
                </a:cxn>
                <a:cxn ang="0">
                  <a:pos x="346" y="342"/>
                </a:cxn>
                <a:cxn ang="0">
                  <a:pos x="364" y="366"/>
                </a:cxn>
                <a:cxn ang="0">
                  <a:pos x="397" y="389"/>
                </a:cxn>
                <a:cxn ang="0">
                  <a:pos x="429" y="396"/>
                </a:cxn>
                <a:cxn ang="0">
                  <a:pos x="464" y="399"/>
                </a:cxn>
                <a:cxn ang="0">
                  <a:pos x="507" y="396"/>
                </a:cxn>
                <a:cxn ang="0">
                  <a:pos x="539" y="393"/>
                </a:cxn>
                <a:cxn ang="0">
                  <a:pos x="582" y="404"/>
                </a:cxn>
                <a:cxn ang="0">
                  <a:pos x="698" y="425"/>
                </a:cxn>
                <a:cxn ang="0">
                  <a:pos x="698" y="253"/>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921" name="Freeform 281"/>
            <p:cNvSpPr>
              <a:spLocks/>
            </p:cNvSpPr>
            <p:nvPr/>
          </p:nvSpPr>
          <p:spPr bwMode="auto">
            <a:xfrm>
              <a:off x="5269" y="1916"/>
              <a:ext cx="37" cy="9"/>
            </a:xfrm>
            <a:custGeom>
              <a:avLst/>
              <a:gdLst/>
              <a:ahLst/>
              <a:cxnLst>
                <a:cxn ang="0">
                  <a:pos x="0" y="52"/>
                </a:cxn>
                <a:cxn ang="0">
                  <a:pos x="38" y="36"/>
                </a:cxn>
                <a:cxn ang="0">
                  <a:pos x="69" y="30"/>
                </a:cxn>
                <a:cxn ang="0">
                  <a:pos x="107" y="18"/>
                </a:cxn>
                <a:cxn ang="0">
                  <a:pos x="139" y="11"/>
                </a:cxn>
                <a:cxn ang="0">
                  <a:pos x="189" y="15"/>
                </a:cxn>
                <a:cxn ang="0">
                  <a:pos x="223" y="18"/>
                </a:cxn>
                <a:cxn ang="0">
                  <a:pos x="171" y="8"/>
                </a:cxn>
                <a:cxn ang="0">
                  <a:pos x="127" y="0"/>
                </a:cxn>
                <a:cxn ang="0">
                  <a:pos x="69" y="24"/>
                </a:cxn>
                <a:cxn ang="0">
                  <a:pos x="38" y="28"/>
                </a:cxn>
                <a:cxn ang="0">
                  <a:pos x="3" y="45"/>
                </a:cxn>
                <a:cxn ang="0">
                  <a:pos x="0" y="52"/>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22" name="Freeform 282"/>
            <p:cNvSpPr>
              <a:spLocks/>
            </p:cNvSpPr>
            <p:nvPr/>
          </p:nvSpPr>
          <p:spPr bwMode="auto">
            <a:xfrm>
              <a:off x="5289" y="1907"/>
              <a:ext cx="31" cy="6"/>
            </a:xfrm>
            <a:custGeom>
              <a:avLst/>
              <a:gdLst/>
              <a:ahLst/>
              <a:cxnLst>
                <a:cxn ang="0">
                  <a:pos x="51" y="0"/>
                </a:cxn>
                <a:cxn ang="0">
                  <a:pos x="29" y="1"/>
                </a:cxn>
                <a:cxn ang="0">
                  <a:pos x="0" y="11"/>
                </a:cxn>
                <a:cxn ang="0">
                  <a:pos x="19" y="9"/>
                </a:cxn>
                <a:cxn ang="0">
                  <a:pos x="48" y="4"/>
                </a:cxn>
                <a:cxn ang="0">
                  <a:pos x="109" y="20"/>
                </a:cxn>
                <a:cxn ang="0">
                  <a:pos x="143" y="30"/>
                </a:cxn>
                <a:cxn ang="0">
                  <a:pos x="181" y="36"/>
                </a:cxn>
                <a:cxn ang="0">
                  <a:pos x="188" y="30"/>
                </a:cxn>
                <a:cxn ang="0">
                  <a:pos x="146" y="22"/>
                </a:cxn>
                <a:cxn ang="0">
                  <a:pos x="97" y="11"/>
                </a:cxn>
                <a:cxn ang="0">
                  <a:pos x="51" y="0"/>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23" name="Freeform 283"/>
            <p:cNvSpPr>
              <a:spLocks/>
            </p:cNvSpPr>
            <p:nvPr/>
          </p:nvSpPr>
          <p:spPr bwMode="auto">
            <a:xfrm>
              <a:off x="5295" y="1929"/>
              <a:ext cx="13" cy="3"/>
            </a:xfrm>
            <a:custGeom>
              <a:avLst/>
              <a:gdLst/>
              <a:ahLst/>
              <a:cxnLst>
                <a:cxn ang="0">
                  <a:pos x="0" y="8"/>
                </a:cxn>
                <a:cxn ang="0">
                  <a:pos x="8" y="17"/>
                </a:cxn>
                <a:cxn ang="0">
                  <a:pos x="36" y="12"/>
                </a:cxn>
                <a:cxn ang="0">
                  <a:pos x="67" y="12"/>
                </a:cxn>
                <a:cxn ang="0">
                  <a:pos x="76" y="0"/>
                </a:cxn>
                <a:cxn ang="0">
                  <a:pos x="55" y="4"/>
                </a:cxn>
                <a:cxn ang="0">
                  <a:pos x="0" y="8"/>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24" name="Freeform 284"/>
            <p:cNvSpPr>
              <a:spLocks/>
            </p:cNvSpPr>
            <p:nvPr/>
          </p:nvSpPr>
          <p:spPr bwMode="auto">
            <a:xfrm>
              <a:off x="5268" y="1926"/>
              <a:ext cx="3" cy="6"/>
            </a:xfrm>
            <a:custGeom>
              <a:avLst/>
              <a:gdLst/>
              <a:ahLst/>
              <a:cxnLst>
                <a:cxn ang="0">
                  <a:pos x="19" y="0"/>
                </a:cxn>
                <a:cxn ang="0">
                  <a:pos x="19" y="9"/>
                </a:cxn>
                <a:cxn ang="0">
                  <a:pos x="14" y="24"/>
                </a:cxn>
                <a:cxn ang="0">
                  <a:pos x="0" y="32"/>
                </a:cxn>
                <a:cxn ang="0">
                  <a:pos x="19" y="0"/>
                </a:cxn>
              </a:cxnLst>
              <a:rect l="0" t="0" r="r" b="b"/>
              <a:pathLst>
                <a:path w="19" h="32">
                  <a:moveTo>
                    <a:pt x="19" y="0"/>
                  </a:moveTo>
                  <a:lnTo>
                    <a:pt x="19" y="9"/>
                  </a:lnTo>
                  <a:lnTo>
                    <a:pt x="14" y="24"/>
                  </a:lnTo>
                  <a:lnTo>
                    <a:pt x="0" y="32"/>
                  </a:lnTo>
                  <a:lnTo>
                    <a:pt x="19"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25" name="Freeform 285"/>
            <p:cNvSpPr>
              <a:spLocks/>
            </p:cNvSpPr>
            <p:nvPr/>
          </p:nvSpPr>
          <p:spPr bwMode="auto">
            <a:xfrm>
              <a:off x="5277" y="1940"/>
              <a:ext cx="3" cy="3"/>
            </a:xfrm>
            <a:custGeom>
              <a:avLst/>
              <a:gdLst/>
              <a:ahLst/>
              <a:cxnLst>
                <a:cxn ang="0">
                  <a:pos x="14" y="0"/>
                </a:cxn>
                <a:cxn ang="0">
                  <a:pos x="11" y="9"/>
                </a:cxn>
                <a:cxn ang="0">
                  <a:pos x="0" y="18"/>
                </a:cxn>
                <a:cxn ang="0">
                  <a:pos x="14" y="0"/>
                </a:cxn>
              </a:cxnLst>
              <a:rect l="0" t="0" r="r" b="b"/>
              <a:pathLst>
                <a:path w="14" h="18">
                  <a:moveTo>
                    <a:pt x="14" y="0"/>
                  </a:moveTo>
                  <a:lnTo>
                    <a:pt x="11" y="9"/>
                  </a:lnTo>
                  <a:lnTo>
                    <a:pt x="0" y="18"/>
                  </a:lnTo>
                  <a:lnTo>
                    <a:pt x="14"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26" name="Freeform 286"/>
            <p:cNvSpPr>
              <a:spLocks/>
            </p:cNvSpPr>
            <p:nvPr/>
          </p:nvSpPr>
          <p:spPr bwMode="auto">
            <a:xfrm>
              <a:off x="5319" y="1921"/>
              <a:ext cx="6" cy="7"/>
            </a:xfrm>
            <a:custGeom>
              <a:avLst/>
              <a:gdLst/>
              <a:ahLst/>
              <a:cxnLst>
                <a:cxn ang="0">
                  <a:pos x="0" y="0"/>
                </a:cxn>
                <a:cxn ang="0">
                  <a:pos x="7" y="14"/>
                </a:cxn>
                <a:cxn ang="0">
                  <a:pos x="7" y="24"/>
                </a:cxn>
                <a:cxn ang="0">
                  <a:pos x="35" y="43"/>
                </a:cxn>
                <a:cxn ang="0">
                  <a:pos x="0" y="0"/>
                </a:cxn>
              </a:cxnLst>
              <a:rect l="0" t="0" r="r" b="b"/>
              <a:pathLst>
                <a:path w="35" h="43">
                  <a:moveTo>
                    <a:pt x="0" y="0"/>
                  </a:moveTo>
                  <a:lnTo>
                    <a:pt x="7" y="14"/>
                  </a:lnTo>
                  <a:lnTo>
                    <a:pt x="7" y="24"/>
                  </a:lnTo>
                  <a:lnTo>
                    <a:pt x="35" y="43"/>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27" name="Freeform 287"/>
            <p:cNvSpPr>
              <a:spLocks/>
            </p:cNvSpPr>
            <p:nvPr/>
          </p:nvSpPr>
          <p:spPr bwMode="auto">
            <a:xfrm>
              <a:off x="5330" y="1921"/>
              <a:ext cx="19" cy="19"/>
            </a:xfrm>
            <a:custGeom>
              <a:avLst/>
              <a:gdLst/>
              <a:ahLst/>
              <a:cxnLst>
                <a:cxn ang="0">
                  <a:pos x="0" y="0"/>
                </a:cxn>
                <a:cxn ang="0">
                  <a:pos x="21" y="35"/>
                </a:cxn>
                <a:cxn ang="0">
                  <a:pos x="43" y="63"/>
                </a:cxn>
                <a:cxn ang="0">
                  <a:pos x="114" y="114"/>
                </a:cxn>
                <a:cxn ang="0">
                  <a:pos x="47" y="53"/>
                </a:cxn>
                <a:cxn ang="0">
                  <a:pos x="0" y="0"/>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28" name="Freeform 288"/>
            <p:cNvSpPr>
              <a:spLocks/>
            </p:cNvSpPr>
            <p:nvPr/>
          </p:nvSpPr>
          <p:spPr bwMode="auto">
            <a:xfrm>
              <a:off x="5354" y="1948"/>
              <a:ext cx="4" cy="13"/>
            </a:xfrm>
            <a:custGeom>
              <a:avLst/>
              <a:gdLst/>
              <a:ahLst/>
              <a:cxnLst>
                <a:cxn ang="0">
                  <a:pos x="27" y="0"/>
                </a:cxn>
                <a:cxn ang="0">
                  <a:pos x="9" y="29"/>
                </a:cxn>
                <a:cxn ang="0">
                  <a:pos x="4" y="57"/>
                </a:cxn>
                <a:cxn ang="0">
                  <a:pos x="3" y="82"/>
                </a:cxn>
                <a:cxn ang="0">
                  <a:pos x="0" y="47"/>
                </a:cxn>
                <a:cxn ang="0">
                  <a:pos x="3" y="21"/>
                </a:cxn>
                <a:cxn ang="0">
                  <a:pos x="27" y="0"/>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29" name="Freeform 289"/>
            <p:cNvSpPr>
              <a:spLocks/>
            </p:cNvSpPr>
            <p:nvPr/>
          </p:nvSpPr>
          <p:spPr bwMode="auto">
            <a:xfrm>
              <a:off x="5312" y="1934"/>
              <a:ext cx="2" cy="5"/>
            </a:xfrm>
            <a:custGeom>
              <a:avLst/>
              <a:gdLst/>
              <a:ahLst/>
              <a:cxnLst>
                <a:cxn ang="0">
                  <a:pos x="11" y="0"/>
                </a:cxn>
                <a:cxn ang="0">
                  <a:pos x="15" y="12"/>
                </a:cxn>
                <a:cxn ang="0">
                  <a:pos x="0" y="30"/>
                </a:cxn>
                <a:cxn ang="0">
                  <a:pos x="11" y="0"/>
                </a:cxn>
              </a:cxnLst>
              <a:rect l="0" t="0" r="r" b="b"/>
              <a:pathLst>
                <a:path w="15" h="30">
                  <a:moveTo>
                    <a:pt x="11" y="0"/>
                  </a:moveTo>
                  <a:lnTo>
                    <a:pt x="15" y="12"/>
                  </a:lnTo>
                  <a:lnTo>
                    <a:pt x="0" y="30"/>
                  </a:lnTo>
                  <a:lnTo>
                    <a:pt x="11"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930" name="Group 290"/>
          <p:cNvGrpSpPr>
            <a:grpSpLocks/>
          </p:cNvGrpSpPr>
          <p:nvPr/>
        </p:nvGrpSpPr>
        <p:grpSpPr bwMode="auto">
          <a:xfrm>
            <a:off x="10071100" y="4537075"/>
            <a:ext cx="425450" cy="484188"/>
            <a:chOff x="5362" y="1748"/>
            <a:chExt cx="268" cy="305"/>
          </a:xfrm>
        </p:grpSpPr>
        <p:sp>
          <p:nvSpPr>
            <p:cNvPr id="1136931" name="Freeform 291"/>
            <p:cNvSpPr>
              <a:spLocks/>
            </p:cNvSpPr>
            <p:nvPr/>
          </p:nvSpPr>
          <p:spPr bwMode="auto">
            <a:xfrm>
              <a:off x="5477" y="1748"/>
              <a:ext cx="8" cy="6"/>
            </a:xfrm>
            <a:custGeom>
              <a:avLst/>
              <a:gdLst/>
              <a:ahLst/>
              <a:cxnLst>
                <a:cxn ang="0">
                  <a:pos x="0" y="0"/>
                </a:cxn>
                <a:cxn ang="0">
                  <a:pos x="14" y="10"/>
                </a:cxn>
                <a:cxn ang="0">
                  <a:pos x="29" y="15"/>
                </a:cxn>
                <a:cxn ang="0">
                  <a:pos x="43" y="23"/>
                </a:cxn>
                <a:cxn ang="0">
                  <a:pos x="51" y="36"/>
                </a:cxn>
                <a:cxn ang="0">
                  <a:pos x="39" y="32"/>
                </a:cxn>
                <a:cxn ang="0">
                  <a:pos x="14" y="24"/>
                </a:cxn>
                <a:cxn ang="0">
                  <a:pos x="0" y="0"/>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32" name="Freeform 292"/>
            <p:cNvSpPr>
              <a:spLocks/>
            </p:cNvSpPr>
            <p:nvPr/>
          </p:nvSpPr>
          <p:spPr bwMode="auto">
            <a:xfrm>
              <a:off x="5479" y="1758"/>
              <a:ext cx="2" cy="4"/>
            </a:xfrm>
            <a:custGeom>
              <a:avLst/>
              <a:gdLst/>
              <a:ahLst/>
              <a:cxnLst>
                <a:cxn ang="0">
                  <a:pos x="0" y="0"/>
                </a:cxn>
                <a:cxn ang="0">
                  <a:pos x="14" y="0"/>
                </a:cxn>
                <a:cxn ang="0">
                  <a:pos x="14" y="24"/>
                </a:cxn>
                <a:cxn ang="0">
                  <a:pos x="0" y="0"/>
                </a:cxn>
              </a:cxnLst>
              <a:rect l="0" t="0" r="r" b="b"/>
              <a:pathLst>
                <a:path w="14" h="24">
                  <a:moveTo>
                    <a:pt x="0" y="0"/>
                  </a:moveTo>
                  <a:lnTo>
                    <a:pt x="14" y="0"/>
                  </a:lnTo>
                  <a:lnTo>
                    <a:pt x="14" y="24"/>
                  </a:lnTo>
                  <a:lnTo>
                    <a:pt x="0" y="0"/>
                  </a:lnTo>
                  <a:close/>
                </a:path>
              </a:pathLst>
            </a:custGeom>
            <a:solidFill>
              <a:srgbClr val="40200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33" name="Freeform 293"/>
            <p:cNvSpPr>
              <a:spLocks/>
            </p:cNvSpPr>
            <p:nvPr/>
          </p:nvSpPr>
          <p:spPr bwMode="auto">
            <a:xfrm>
              <a:off x="5444" y="1788"/>
              <a:ext cx="71" cy="180"/>
            </a:xfrm>
            <a:custGeom>
              <a:avLst/>
              <a:gdLst/>
              <a:ahLst/>
              <a:cxnLst>
                <a:cxn ang="0">
                  <a:pos x="369" y="0"/>
                </a:cxn>
                <a:cxn ang="0">
                  <a:pos x="328" y="44"/>
                </a:cxn>
                <a:cxn ang="0">
                  <a:pos x="317" y="108"/>
                </a:cxn>
                <a:cxn ang="0">
                  <a:pos x="254" y="170"/>
                </a:cxn>
                <a:cxn ang="0">
                  <a:pos x="126" y="461"/>
                </a:cxn>
                <a:cxn ang="0">
                  <a:pos x="57" y="724"/>
                </a:cxn>
                <a:cxn ang="0">
                  <a:pos x="0" y="1076"/>
                </a:cxn>
                <a:cxn ang="0">
                  <a:pos x="178" y="919"/>
                </a:cxn>
                <a:cxn ang="0">
                  <a:pos x="431" y="140"/>
                </a:cxn>
                <a:cxn ang="0">
                  <a:pos x="369" y="0"/>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934" name="Freeform 294"/>
            <p:cNvSpPr>
              <a:spLocks/>
            </p:cNvSpPr>
            <p:nvPr/>
          </p:nvSpPr>
          <p:spPr bwMode="auto">
            <a:xfrm>
              <a:off x="5362" y="1754"/>
              <a:ext cx="268" cy="299"/>
            </a:xfrm>
            <a:custGeom>
              <a:avLst/>
              <a:gdLst/>
              <a:ahLst/>
              <a:cxnLst>
                <a:cxn ang="0">
                  <a:pos x="1309" y="94"/>
                </a:cxn>
                <a:cxn ang="0">
                  <a:pos x="1258" y="0"/>
                </a:cxn>
                <a:cxn ang="0">
                  <a:pos x="867" y="163"/>
                </a:cxn>
                <a:cxn ang="0">
                  <a:pos x="850" y="288"/>
                </a:cxn>
                <a:cxn ang="0">
                  <a:pos x="818" y="332"/>
                </a:cxn>
                <a:cxn ang="0">
                  <a:pos x="773" y="382"/>
                </a:cxn>
                <a:cxn ang="0">
                  <a:pos x="747" y="472"/>
                </a:cxn>
                <a:cxn ang="0">
                  <a:pos x="660" y="678"/>
                </a:cxn>
                <a:cxn ang="0">
                  <a:pos x="590" y="924"/>
                </a:cxn>
                <a:cxn ang="0">
                  <a:pos x="558" y="1088"/>
                </a:cxn>
                <a:cxn ang="0">
                  <a:pos x="243" y="1094"/>
                </a:cxn>
                <a:cxn ang="0">
                  <a:pos x="192" y="1125"/>
                </a:cxn>
                <a:cxn ang="0">
                  <a:pos x="47" y="1125"/>
                </a:cxn>
                <a:cxn ang="0">
                  <a:pos x="7" y="1189"/>
                </a:cxn>
                <a:cxn ang="0">
                  <a:pos x="0" y="1264"/>
                </a:cxn>
                <a:cxn ang="0">
                  <a:pos x="15" y="1332"/>
                </a:cxn>
                <a:cxn ang="0">
                  <a:pos x="148" y="1358"/>
                </a:cxn>
                <a:cxn ang="0">
                  <a:pos x="211" y="1452"/>
                </a:cxn>
                <a:cxn ang="0">
                  <a:pos x="337" y="1484"/>
                </a:cxn>
                <a:cxn ang="0">
                  <a:pos x="430" y="1484"/>
                </a:cxn>
                <a:cxn ang="0">
                  <a:pos x="538" y="1503"/>
                </a:cxn>
                <a:cxn ang="0">
                  <a:pos x="544" y="1548"/>
                </a:cxn>
                <a:cxn ang="0">
                  <a:pos x="538" y="1642"/>
                </a:cxn>
                <a:cxn ang="0">
                  <a:pos x="550" y="1705"/>
                </a:cxn>
                <a:cxn ang="0">
                  <a:pos x="608" y="1712"/>
                </a:cxn>
                <a:cxn ang="0">
                  <a:pos x="677" y="1724"/>
                </a:cxn>
                <a:cxn ang="0">
                  <a:pos x="747" y="1786"/>
                </a:cxn>
                <a:cxn ang="0">
                  <a:pos x="830" y="1786"/>
                </a:cxn>
                <a:cxn ang="0">
                  <a:pos x="905" y="1779"/>
                </a:cxn>
                <a:cxn ang="0">
                  <a:pos x="1019" y="1744"/>
                </a:cxn>
                <a:cxn ang="0">
                  <a:pos x="1145" y="1756"/>
                </a:cxn>
                <a:cxn ang="0">
                  <a:pos x="1273" y="1792"/>
                </a:cxn>
                <a:cxn ang="0">
                  <a:pos x="1392" y="1766"/>
                </a:cxn>
                <a:cxn ang="0">
                  <a:pos x="1473" y="1674"/>
                </a:cxn>
                <a:cxn ang="0">
                  <a:pos x="1467" y="1571"/>
                </a:cxn>
                <a:cxn ang="0">
                  <a:pos x="1497" y="1446"/>
                </a:cxn>
                <a:cxn ang="0">
                  <a:pos x="1516" y="1282"/>
                </a:cxn>
                <a:cxn ang="0">
                  <a:pos x="1554" y="1131"/>
                </a:cxn>
                <a:cxn ang="0">
                  <a:pos x="1606" y="906"/>
                </a:cxn>
                <a:cxn ang="0">
                  <a:pos x="1598" y="678"/>
                </a:cxn>
                <a:cxn ang="0">
                  <a:pos x="1598" y="478"/>
                </a:cxn>
                <a:cxn ang="0">
                  <a:pos x="1586" y="338"/>
                </a:cxn>
                <a:cxn ang="0">
                  <a:pos x="1554" y="276"/>
                </a:cxn>
                <a:cxn ang="0">
                  <a:pos x="1484" y="225"/>
                </a:cxn>
                <a:cxn ang="0">
                  <a:pos x="1403" y="142"/>
                </a:cxn>
                <a:cxn ang="0">
                  <a:pos x="1309" y="94"/>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935" name="Freeform 295"/>
            <p:cNvSpPr>
              <a:spLocks/>
            </p:cNvSpPr>
            <p:nvPr/>
          </p:nvSpPr>
          <p:spPr bwMode="auto">
            <a:xfrm>
              <a:off x="5456" y="1772"/>
              <a:ext cx="169" cy="278"/>
            </a:xfrm>
            <a:custGeom>
              <a:avLst/>
              <a:gdLst/>
              <a:ahLst/>
              <a:cxnLst>
                <a:cxn ang="0">
                  <a:pos x="132" y="1382"/>
                </a:cxn>
                <a:cxn ang="0">
                  <a:pos x="370" y="1363"/>
                </a:cxn>
                <a:cxn ang="0">
                  <a:pos x="573" y="1301"/>
                </a:cxn>
                <a:cxn ang="0">
                  <a:pos x="656" y="1149"/>
                </a:cxn>
                <a:cxn ang="0">
                  <a:pos x="630" y="1050"/>
                </a:cxn>
                <a:cxn ang="0">
                  <a:pos x="787" y="837"/>
                </a:cxn>
                <a:cxn ang="0">
                  <a:pos x="642" y="931"/>
                </a:cxn>
                <a:cxn ang="0">
                  <a:pos x="718" y="741"/>
                </a:cxn>
                <a:cxn ang="0">
                  <a:pos x="845" y="497"/>
                </a:cxn>
                <a:cxn ang="0">
                  <a:pos x="656" y="703"/>
                </a:cxn>
                <a:cxn ang="0">
                  <a:pos x="630" y="378"/>
                </a:cxn>
                <a:cxn ang="0">
                  <a:pos x="535" y="264"/>
                </a:cxn>
                <a:cxn ang="0">
                  <a:pos x="402" y="214"/>
                </a:cxn>
                <a:cxn ang="0">
                  <a:pos x="661" y="126"/>
                </a:cxn>
                <a:cxn ang="0">
                  <a:pos x="781" y="226"/>
                </a:cxn>
                <a:cxn ang="0">
                  <a:pos x="705" y="126"/>
                </a:cxn>
                <a:cxn ang="0">
                  <a:pos x="560" y="82"/>
                </a:cxn>
                <a:cxn ang="0">
                  <a:pos x="661" y="44"/>
                </a:cxn>
                <a:cxn ang="0">
                  <a:pos x="750" y="0"/>
                </a:cxn>
                <a:cxn ang="0">
                  <a:pos x="868" y="94"/>
                </a:cxn>
                <a:cxn ang="0">
                  <a:pos x="976" y="182"/>
                </a:cxn>
                <a:cxn ang="0">
                  <a:pos x="1014" y="334"/>
                </a:cxn>
                <a:cxn ang="0">
                  <a:pos x="1008" y="628"/>
                </a:cxn>
                <a:cxn ang="0">
                  <a:pos x="970" y="975"/>
                </a:cxn>
                <a:cxn ang="0">
                  <a:pos x="913" y="1314"/>
                </a:cxn>
                <a:cxn ang="0">
                  <a:pos x="888" y="1527"/>
                </a:cxn>
                <a:cxn ang="0">
                  <a:pos x="830" y="1627"/>
                </a:cxn>
                <a:cxn ang="0">
                  <a:pos x="699" y="1671"/>
                </a:cxn>
                <a:cxn ang="0">
                  <a:pos x="612" y="1648"/>
                </a:cxn>
                <a:cxn ang="0">
                  <a:pos x="541" y="1559"/>
                </a:cxn>
                <a:cxn ang="0">
                  <a:pos x="516" y="1534"/>
                </a:cxn>
                <a:cxn ang="0">
                  <a:pos x="407" y="1622"/>
                </a:cxn>
                <a:cxn ang="0">
                  <a:pos x="276" y="1652"/>
                </a:cxn>
                <a:cxn ang="0">
                  <a:pos x="170" y="1636"/>
                </a:cxn>
                <a:cxn ang="0">
                  <a:pos x="240" y="1565"/>
                </a:cxn>
                <a:cxn ang="0">
                  <a:pos x="352" y="1446"/>
                </a:cxn>
                <a:cxn ang="0">
                  <a:pos x="176" y="1546"/>
                </a:cxn>
                <a:cxn ang="0">
                  <a:pos x="32" y="1590"/>
                </a:cxn>
                <a:cxn ang="0">
                  <a:pos x="0" y="152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36" name="Freeform 296"/>
            <p:cNvSpPr>
              <a:spLocks/>
            </p:cNvSpPr>
            <p:nvPr/>
          </p:nvSpPr>
          <p:spPr bwMode="auto">
            <a:xfrm>
              <a:off x="5563" y="1910"/>
              <a:ext cx="50" cy="129"/>
            </a:xfrm>
            <a:custGeom>
              <a:avLst/>
              <a:gdLst/>
              <a:ahLst/>
              <a:cxnLst>
                <a:cxn ang="0">
                  <a:pos x="0" y="774"/>
                </a:cxn>
                <a:cxn ang="0">
                  <a:pos x="51" y="748"/>
                </a:cxn>
                <a:cxn ang="0">
                  <a:pos x="107" y="686"/>
                </a:cxn>
                <a:cxn ang="0">
                  <a:pos x="156" y="573"/>
                </a:cxn>
                <a:cxn ang="0">
                  <a:pos x="183" y="477"/>
                </a:cxn>
                <a:cxn ang="0">
                  <a:pos x="220" y="371"/>
                </a:cxn>
                <a:cxn ang="0">
                  <a:pos x="239" y="270"/>
                </a:cxn>
                <a:cxn ang="0">
                  <a:pos x="270" y="114"/>
                </a:cxn>
                <a:cxn ang="0">
                  <a:pos x="295" y="0"/>
                </a:cxn>
                <a:cxn ang="0">
                  <a:pos x="232" y="226"/>
                </a:cxn>
                <a:cxn ang="0">
                  <a:pos x="183" y="402"/>
                </a:cxn>
                <a:cxn ang="0">
                  <a:pos x="126" y="521"/>
                </a:cxn>
                <a:cxn ang="0">
                  <a:pos x="38" y="648"/>
                </a:cxn>
                <a:cxn ang="0">
                  <a:pos x="0" y="774"/>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37" name="Freeform 297"/>
            <p:cNvSpPr>
              <a:spLocks/>
            </p:cNvSpPr>
            <p:nvPr/>
          </p:nvSpPr>
          <p:spPr bwMode="auto">
            <a:xfrm>
              <a:off x="5367" y="1806"/>
              <a:ext cx="195" cy="194"/>
            </a:xfrm>
            <a:custGeom>
              <a:avLst/>
              <a:gdLst/>
              <a:ahLst/>
              <a:cxnLst>
                <a:cxn ang="0">
                  <a:pos x="820" y="43"/>
                </a:cxn>
                <a:cxn ang="0">
                  <a:pos x="719" y="213"/>
                </a:cxn>
                <a:cxn ang="0">
                  <a:pos x="739" y="381"/>
                </a:cxn>
                <a:cxn ang="0">
                  <a:pos x="727" y="571"/>
                </a:cxn>
                <a:cxn ang="0">
                  <a:pos x="727" y="621"/>
                </a:cxn>
                <a:cxn ang="0">
                  <a:pos x="739" y="684"/>
                </a:cxn>
                <a:cxn ang="0">
                  <a:pos x="688" y="729"/>
                </a:cxn>
                <a:cxn ang="0">
                  <a:pos x="644" y="779"/>
                </a:cxn>
                <a:cxn ang="0">
                  <a:pos x="569" y="779"/>
                </a:cxn>
                <a:cxn ang="0">
                  <a:pos x="304" y="793"/>
                </a:cxn>
                <a:cxn ang="0">
                  <a:pos x="170" y="831"/>
                </a:cxn>
                <a:cxn ang="0">
                  <a:pos x="0" y="873"/>
                </a:cxn>
                <a:cxn ang="0">
                  <a:pos x="6" y="1004"/>
                </a:cxn>
                <a:cxn ang="0">
                  <a:pos x="109" y="978"/>
                </a:cxn>
                <a:cxn ang="0">
                  <a:pos x="133" y="916"/>
                </a:cxn>
                <a:cxn ang="0">
                  <a:pos x="147" y="1030"/>
                </a:cxn>
                <a:cxn ang="0">
                  <a:pos x="215" y="1118"/>
                </a:cxn>
                <a:cxn ang="0">
                  <a:pos x="403" y="1155"/>
                </a:cxn>
                <a:cxn ang="0">
                  <a:pos x="379" y="1093"/>
                </a:cxn>
                <a:cxn ang="0">
                  <a:pos x="279" y="978"/>
                </a:cxn>
                <a:cxn ang="0">
                  <a:pos x="358" y="929"/>
                </a:cxn>
                <a:cxn ang="0">
                  <a:pos x="403" y="1036"/>
                </a:cxn>
                <a:cxn ang="0">
                  <a:pos x="537" y="1149"/>
                </a:cxn>
                <a:cxn ang="0">
                  <a:pos x="713" y="1149"/>
                </a:cxn>
                <a:cxn ang="0">
                  <a:pos x="517" y="1016"/>
                </a:cxn>
                <a:cxn ang="0">
                  <a:pos x="435" y="929"/>
                </a:cxn>
                <a:cxn ang="0">
                  <a:pos x="479" y="885"/>
                </a:cxn>
                <a:cxn ang="0">
                  <a:pos x="549" y="972"/>
                </a:cxn>
                <a:cxn ang="0">
                  <a:pos x="675" y="1068"/>
                </a:cxn>
                <a:cxn ang="0">
                  <a:pos x="782" y="1123"/>
                </a:cxn>
                <a:cxn ang="0">
                  <a:pos x="921" y="1136"/>
                </a:cxn>
                <a:cxn ang="0">
                  <a:pos x="833" y="1068"/>
                </a:cxn>
                <a:cxn ang="0">
                  <a:pos x="727" y="978"/>
                </a:cxn>
                <a:cxn ang="0">
                  <a:pos x="756" y="929"/>
                </a:cxn>
                <a:cxn ang="0">
                  <a:pos x="808" y="1010"/>
                </a:cxn>
                <a:cxn ang="0">
                  <a:pos x="914" y="1087"/>
                </a:cxn>
                <a:cxn ang="0">
                  <a:pos x="1046" y="1098"/>
                </a:cxn>
                <a:cxn ang="0">
                  <a:pos x="1117" y="991"/>
                </a:cxn>
                <a:cxn ang="0">
                  <a:pos x="878" y="954"/>
                </a:cxn>
                <a:cxn ang="0">
                  <a:pos x="733" y="868"/>
                </a:cxn>
                <a:cxn ang="0">
                  <a:pos x="707" y="793"/>
                </a:cxn>
                <a:cxn ang="0">
                  <a:pos x="765" y="831"/>
                </a:cxn>
                <a:cxn ang="0">
                  <a:pos x="927" y="935"/>
                </a:cxn>
                <a:cxn ang="0">
                  <a:pos x="1117" y="991"/>
                </a:cxn>
                <a:cxn ang="0">
                  <a:pos x="1155" y="767"/>
                </a:cxn>
                <a:cxn ang="0">
                  <a:pos x="1046" y="741"/>
                </a:cxn>
                <a:cxn ang="0">
                  <a:pos x="820" y="761"/>
                </a:cxn>
                <a:cxn ang="0">
                  <a:pos x="782" y="716"/>
                </a:cxn>
                <a:cxn ang="0">
                  <a:pos x="901" y="735"/>
                </a:cxn>
                <a:cxn ang="0">
                  <a:pos x="1155" y="684"/>
                </a:cxn>
                <a:cxn ang="0">
                  <a:pos x="1167" y="483"/>
                </a:cxn>
                <a:cxn ang="0">
                  <a:pos x="1161" y="264"/>
                </a:cxn>
                <a:cxn ang="0">
                  <a:pos x="1034" y="152"/>
                </a:cxn>
                <a:cxn ang="0">
                  <a:pos x="1161" y="201"/>
                </a:cxn>
                <a:cxn ang="0">
                  <a:pos x="1091" y="68"/>
                </a:cxn>
                <a:cxn ang="0">
                  <a:pos x="959" y="0"/>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38" name="Freeform 298"/>
            <p:cNvSpPr>
              <a:spLocks/>
            </p:cNvSpPr>
            <p:nvPr/>
          </p:nvSpPr>
          <p:spPr bwMode="auto">
            <a:xfrm>
              <a:off x="5500" y="1878"/>
              <a:ext cx="49" cy="44"/>
            </a:xfrm>
            <a:custGeom>
              <a:avLst/>
              <a:gdLst/>
              <a:ahLst/>
              <a:cxnLst>
                <a:cxn ang="0">
                  <a:pos x="0" y="0"/>
                </a:cxn>
                <a:cxn ang="0">
                  <a:pos x="0" y="21"/>
                </a:cxn>
                <a:cxn ang="0">
                  <a:pos x="38" y="71"/>
                </a:cxn>
                <a:cxn ang="0">
                  <a:pos x="75" y="99"/>
                </a:cxn>
                <a:cxn ang="0">
                  <a:pos x="152" y="158"/>
                </a:cxn>
                <a:cxn ang="0">
                  <a:pos x="184" y="182"/>
                </a:cxn>
                <a:cxn ang="0">
                  <a:pos x="260" y="239"/>
                </a:cxn>
                <a:cxn ang="0">
                  <a:pos x="178" y="213"/>
                </a:cxn>
                <a:cxn ang="0">
                  <a:pos x="97" y="188"/>
                </a:cxn>
                <a:cxn ang="0">
                  <a:pos x="16" y="182"/>
                </a:cxn>
                <a:cxn ang="0">
                  <a:pos x="22" y="207"/>
                </a:cxn>
                <a:cxn ang="0">
                  <a:pos x="152" y="231"/>
                </a:cxn>
                <a:cxn ang="0">
                  <a:pos x="222" y="257"/>
                </a:cxn>
                <a:cxn ang="0">
                  <a:pos x="260" y="263"/>
                </a:cxn>
                <a:cxn ang="0">
                  <a:pos x="292" y="252"/>
                </a:cxn>
                <a:cxn ang="0">
                  <a:pos x="295" y="222"/>
                </a:cxn>
                <a:cxn ang="0">
                  <a:pos x="269" y="199"/>
                </a:cxn>
                <a:cxn ang="0">
                  <a:pos x="232" y="162"/>
                </a:cxn>
                <a:cxn ang="0">
                  <a:pos x="188" y="112"/>
                </a:cxn>
                <a:cxn ang="0">
                  <a:pos x="144" y="56"/>
                </a:cxn>
                <a:cxn ang="0">
                  <a:pos x="91" y="17"/>
                </a:cxn>
                <a:cxn ang="0">
                  <a:pos x="35" y="3"/>
                </a:cxn>
                <a:cxn ang="0">
                  <a:pos x="0" y="0"/>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39" name="Freeform 299"/>
            <p:cNvSpPr>
              <a:spLocks/>
            </p:cNvSpPr>
            <p:nvPr/>
          </p:nvSpPr>
          <p:spPr bwMode="auto">
            <a:xfrm>
              <a:off x="5503" y="1842"/>
              <a:ext cx="44" cy="57"/>
            </a:xfrm>
            <a:custGeom>
              <a:avLst/>
              <a:gdLst/>
              <a:ahLst/>
              <a:cxnLst>
                <a:cxn ang="0">
                  <a:pos x="51" y="0"/>
                </a:cxn>
                <a:cxn ang="0">
                  <a:pos x="13" y="7"/>
                </a:cxn>
                <a:cxn ang="0">
                  <a:pos x="0" y="39"/>
                </a:cxn>
                <a:cxn ang="0">
                  <a:pos x="3" y="65"/>
                </a:cxn>
                <a:cxn ang="0">
                  <a:pos x="26" y="101"/>
                </a:cxn>
                <a:cxn ang="0">
                  <a:pos x="57" y="112"/>
                </a:cxn>
                <a:cxn ang="0">
                  <a:pos x="116" y="149"/>
                </a:cxn>
                <a:cxn ang="0">
                  <a:pos x="172" y="195"/>
                </a:cxn>
                <a:cxn ang="0">
                  <a:pos x="212" y="259"/>
                </a:cxn>
                <a:cxn ang="0">
                  <a:pos x="257" y="325"/>
                </a:cxn>
                <a:cxn ang="0">
                  <a:pos x="270" y="345"/>
                </a:cxn>
                <a:cxn ang="0">
                  <a:pos x="257" y="267"/>
                </a:cxn>
                <a:cxn ang="0">
                  <a:pos x="247" y="198"/>
                </a:cxn>
                <a:cxn ang="0">
                  <a:pos x="225" y="140"/>
                </a:cxn>
                <a:cxn ang="0">
                  <a:pos x="188" y="86"/>
                </a:cxn>
                <a:cxn ang="0">
                  <a:pos x="90" y="10"/>
                </a:cxn>
                <a:cxn ang="0">
                  <a:pos x="51" y="0"/>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40" name="Freeform 300"/>
            <p:cNvSpPr>
              <a:spLocks/>
            </p:cNvSpPr>
            <p:nvPr/>
          </p:nvSpPr>
          <p:spPr bwMode="auto">
            <a:xfrm>
              <a:off x="5494" y="1785"/>
              <a:ext cx="48" cy="34"/>
            </a:xfrm>
            <a:custGeom>
              <a:avLst/>
              <a:gdLst/>
              <a:ahLst/>
              <a:cxnLst>
                <a:cxn ang="0">
                  <a:pos x="0" y="199"/>
                </a:cxn>
                <a:cxn ang="0">
                  <a:pos x="49" y="156"/>
                </a:cxn>
                <a:cxn ang="0">
                  <a:pos x="130" y="125"/>
                </a:cxn>
                <a:cxn ang="0">
                  <a:pos x="185" y="111"/>
                </a:cxn>
                <a:cxn ang="0">
                  <a:pos x="287" y="0"/>
                </a:cxn>
                <a:cxn ang="0">
                  <a:pos x="211" y="44"/>
                </a:cxn>
                <a:cxn ang="0">
                  <a:pos x="142" y="74"/>
                </a:cxn>
                <a:cxn ang="0">
                  <a:pos x="93" y="99"/>
                </a:cxn>
                <a:cxn ang="0">
                  <a:pos x="68" y="125"/>
                </a:cxn>
                <a:cxn ang="0">
                  <a:pos x="0" y="19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41" name="Freeform 301"/>
            <p:cNvSpPr>
              <a:spLocks/>
            </p:cNvSpPr>
            <p:nvPr/>
          </p:nvSpPr>
          <p:spPr bwMode="auto">
            <a:xfrm>
              <a:off x="5458" y="1846"/>
              <a:ext cx="27" cy="86"/>
            </a:xfrm>
            <a:custGeom>
              <a:avLst/>
              <a:gdLst/>
              <a:ahLst/>
              <a:cxnLst>
                <a:cxn ang="0">
                  <a:pos x="0" y="514"/>
                </a:cxn>
                <a:cxn ang="0">
                  <a:pos x="81" y="514"/>
                </a:cxn>
                <a:cxn ang="0">
                  <a:pos x="106" y="508"/>
                </a:cxn>
                <a:cxn ang="0">
                  <a:pos x="106" y="489"/>
                </a:cxn>
                <a:cxn ang="0">
                  <a:pos x="124" y="470"/>
                </a:cxn>
                <a:cxn ang="0">
                  <a:pos x="150" y="451"/>
                </a:cxn>
                <a:cxn ang="0">
                  <a:pos x="137" y="433"/>
                </a:cxn>
                <a:cxn ang="0">
                  <a:pos x="137" y="407"/>
                </a:cxn>
                <a:cxn ang="0">
                  <a:pos x="156" y="376"/>
                </a:cxn>
                <a:cxn ang="0">
                  <a:pos x="156" y="344"/>
                </a:cxn>
                <a:cxn ang="0">
                  <a:pos x="144" y="306"/>
                </a:cxn>
                <a:cxn ang="0">
                  <a:pos x="144" y="224"/>
                </a:cxn>
                <a:cxn ang="0">
                  <a:pos x="162" y="150"/>
                </a:cxn>
                <a:cxn ang="0">
                  <a:pos x="156" y="94"/>
                </a:cxn>
                <a:cxn ang="0">
                  <a:pos x="156" y="0"/>
                </a:cxn>
                <a:cxn ang="0">
                  <a:pos x="106" y="142"/>
                </a:cxn>
                <a:cxn ang="0">
                  <a:pos x="62" y="275"/>
                </a:cxn>
                <a:cxn ang="0">
                  <a:pos x="32" y="419"/>
                </a:cxn>
                <a:cxn ang="0">
                  <a:pos x="0" y="514"/>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42" name="Freeform 302"/>
            <p:cNvSpPr>
              <a:spLocks/>
            </p:cNvSpPr>
            <p:nvPr/>
          </p:nvSpPr>
          <p:spPr bwMode="auto">
            <a:xfrm>
              <a:off x="5498" y="1939"/>
              <a:ext cx="48" cy="16"/>
            </a:xfrm>
            <a:custGeom>
              <a:avLst/>
              <a:gdLst/>
              <a:ahLst/>
              <a:cxnLst>
                <a:cxn ang="0">
                  <a:pos x="232" y="47"/>
                </a:cxn>
                <a:cxn ang="0">
                  <a:pos x="168" y="19"/>
                </a:cxn>
                <a:cxn ang="0">
                  <a:pos x="110" y="4"/>
                </a:cxn>
                <a:cxn ang="0">
                  <a:pos x="32" y="0"/>
                </a:cxn>
                <a:cxn ang="0">
                  <a:pos x="0" y="6"/>
                </a:cxn>
                <a:cxn ang="0">
                  <a:pos x="15" y="37"/>
                </a:cxn>
                <a:cxn ang="0">
                  <a:pos x="45" y="61"/>
                </a:cxn>
                <a:cxn ang="0">
                  <a:pos x="113" y="79"/>
                </a:cxn>
                <a:cxn ang="0">
                  <a:pos x="219" y="97"/>
                </a:cxn>
                <a:cxn ang="0">
                  <a:pos x="289" y="91"/>
                </a:cxn>
                <a:cxn ang="0">
                  <a:pos x="232" y="47"/>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43" name="Freeform 303"/>
            <p:cNvSpPr>
              <a:spLocks/>
            </p:cNvSpPr>
            <p:nvPr/>
          </p:nvSpPr>
          <p:spPr bwMode="auto">
            <a:xfrm>
              <a:off x="5458" y="1947"/>
              <a:ext cx="30" cy="36"/>
            </a:xfrm>
            <a:custGeom>
              <a:avLst/>
              <a:gdLst/>
              <a:ahLst/>
              <a:cxnLst>
                <a:cxn ang="0">
                  <a:pos x="81" y="59"/>
                </a:cxn>
                <a:cxn ang="0">
                  <a:pos x="59" y="14"/>
                </a:cxn>
                <a:cxn ang="0">
                  <a:pos x="26" y="0"/>
                </a:cxn>
                <a:cxn ang="0">
                  <a:pos x="3" y="11"/>
                </a:cxn>
                <a:cxn ang="0">
                  <a:pos x="0" y="35"/>
                </a:cxn>
                <a:cxn ang="0">
                  <a:pos x="15" y="76"/>
                </a:cxn>
                <a:cxn ang="0">
                  <a:pos x="40" y="115"/>
                </a:cxn>
                <a:cxn ang="0">
                  <a:pos x="71" y="150"/>
                </a:cxn>
                <a:cxn ang="0">
                  <a:pos x="113" y="185"/>
                </a:cxn>
                <a:cxn ang="0">
                  <a:pos x="176" y="216"/>
                </a:cxn>
                <a:cxn ang="0">
                  <a:pos x="119" y="153"/>
                </a:cxn>
                <a:cxn ang="0">
                  <a:pos x="100" y="108"/>
                </a:cxn>
                <a:cxn ang="0">
                  <a:pos x="81" y="59"/>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w="9525">
              <a:noFill/>
              <a:round/>
              <a:headEnd/>
              <a:tailEnd/>
            </a:ln>
          </p:spPr>
          <p:txBody>
            <a:bodyPr/>
            <a:lstStyle/>
            <a:p>
              <a:endParaRPr lang="zh-CN" altLang="en-US">
                <a:solidFill>
                  <a:schemeClr val="tx1">
                    <a:lumMod val="65000"/>
                    <a:lumOff val="35000"/>
                  </a:schemeClr>
                </a:solidFill>
                <a:latin typeface="+mn-lt"/>
                <a:ea typeface="+mn-ea"/>
              </a:endParaRPr>
            </a:p>
          </p:txBody>
        </p:sp>
        <p:sp>
          <p:nvSpPr>
            <p:cNvPr id="1136944" name="Freeform 304"/>
            <p:cNvSpPr>
              <a:spLocks/>
            </p:cNvSpPr>
            <p:nvPr/>
          </p:nvSpPr>
          <p:spPr bwMode="auto">
            <a:xfrm>
              <a:off x="5506" y="1757"/>
              <a:ext cx="70" cy="44"/>
            </a:xfrm>
            <a:custGeom>
              <a:avLst/>
              <a:gdLst/>
              <a:ahLst/>
              <a:cxnLst>
                <a:cxn ang="0">
                  <a:pos x="0" y="260"/>
                </a:cxn>
                <a:cxn ang="0">
                  <a:pos x="13" y="153"/>
                </a:cxn>
                <a:cxn ang="0">
                  <a:pos x="101" y="116"/>
                </a:cxn>
                <a:cxn ang="0">
                  <a:pos x="220" y="69"/>
                </a:cxn>
                <a:cxn ang="0">
                  <a:pos x="304" y="35"/>
                </a:cxn>
                <a:cxn ang="0">
                  <a:pos x="386" y="0"/>
                </a:cxn>
                <a:cxn ang="0">
                  <a:pos x="418" y="76"/>
                </a:cxn>
                <a:cxn ang="0">
                  <a:pos x="341" y="119"/>
                </a:cxn>
                <a:cxn ang="0">
                  <a:pos x="252" y="150"/>
                </a:cxn>
                <a:cxn ang="0">
                  <a:pos x="182" y="170"/>
                </a:cxn>
                <a:cxn ang="0">
                  <a:pos x="98" y="216"/>
                </a:cxn>
                <a:cxn ang="0">
                  <a:pos x="0" y="260"/>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grpSp>
        <p:nvGrpSpPr>
          <p:cNvPr id="1136945" name="Group 305"/>
          <p:cNvGrpSpPr>
            <a:grpSpLocks/>
          </p:cNvGrpSpPr>
          <p:nvPr/>
        </p:nvGrpSpPr>
        <p:grpSpPr bwMode="auto">
          <a:xfrm>
            <a:off x="10307638" y="4873627"/>
            <a:ext cx="228600" cy="307975"/>
            <a:chOff x="5511" y="1960"/>
            <a:chExt cx="144" cy="194"/>
          </a:xfrm>
        </p:grpSpPr>
        <p:sp>
          <p:nvSpPr>
            <p:cNvPr id="1136946" name="Freeform 306"/>
            <p:cNvSpPr>
              <a:spLocks/>
            </p:cNvSpPr>
            <p:nvPr/>
          </p:nvSpPr>
          <p:spPr bwMode="auto">
            <a:xfrm>
              <a:off x="5511" y="1960"/>
              <a:ext cx="144" cy="194"/>
            </a:xfrm>
            <a:custGeom>
              <a:avLst/>
              <a:gdLst/>
              <a:ahLst/>
              <a:cxnLst>
                <a:cxn ang="0">
                  <a:pos x="385" y="172"/>
                </a:cxn>
                <a:cxn ang="0">
                  <a:pos x="543" y="158"/>
                </a:cxn>
                <a:cxn ang="0">
                  <a:pos x="637" y="133"/>
                </a:cxn>
                <a:cxn ang="0">
                  <a:pos x="667" y="90"/>
                </a:cxn>
                <a:cxn ang="0">
                  <a:pos x="667" y="52"/>
                </a:cxn>
                <a:cxn ang="0">
                  <a:pos x="694" y="20"/>
                </a:cxn>
                <a:cxn ang="0">
                  <a:pos x="782" y="0"/>
                </a:cxn>
                <a:cxn ang="0">
                  <a:pos x="863" y="7"/>
                </a:cxn>
                <a:cxn ang="0">
                  <a:pos x="763" y="907"/>
                </a:cxn>
                <a:cxn ang="0">
                  <a:pos x="694" y="990"/>
                </a:cxn>
                <a:cxn ang="0">
                  <a:pos x="605" y="1071"/>
                </a:cxn>
                <a:cxn ang="0">
                  <a:pos x="481" y="1134"/>
                </a:cxn>
                <a:cxn ang="0">
                  <a:pos x="334" y="1153"/>
                </a:cxn>
                <a:cxn ang="0">
                  <a:pos x="138" y="1164"/>
                </a:cxn>
                <a:cxn ang="0">
                  <a:pos x="25" y="1147"/>
                </a:cxn>
                <a:cxn ang="0">
                  <a:pos x="0" y="1083"/>
                </a:cxn>
                <a:cxn ang="0">
                  <a:pos x="13" y="1001"/>
                </a:cxn>
                <a:cxn ang="0">
                  <a:pos x="95" y="750"/>
                </a:cxn>
                <a:cxn ang="0">
                  <a:pos x="163" y="499"/>
                </a:cxn>
                <a:cxn ang="0">
                  <a:pos x="195" y="310"/>
                </a:cxn>
                <a:cxn ang="0">
                  <a:pos x="195" y="259"/>
                </a:cxn>
                <a:cxn ang="0">
                  <a:pos x="239" y="190"/>
                </a:cxn>
                <a:cxn ang="0">
                  <a:pos x="291" y="172"/>
                </a:cxn>
                <a:cxn ang="0">
                  <a:pos x="385" y="172"/>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solidFill>
                  <a:schemeClr val="tx1">
                    <a:lumMod val="65000"/>
                    <a:lumOff val="35000"/>
                  </a:schemeClr>
                </a:solidFill>
                <a:latin typeface="+mn-lt"/>
                <a:ea typeface="+mn-ea"/>
              </a:endParaRPr>
            </a:p>
          </p:txBody>
        </p:sp>
        <p:sp>
          <p:nvSpPr>
            <p:cNvPr id="1136947" name="Freeform 307"/>
            <p:cNvSpPr>
              <a:spLocks/>
            </p:cNvSpPr>
            <p:nvPr/>
          </p:nvSpPr>
          <p:spPr bwMode="auto">
            <a:xfrm>
              <a:off x="5528" y="1970"/>
              <a:ext cx="124" cy="177"/>
            </a:xfrm>
            <a:custGeom>
              <a:avLst/>
              <a:gdLst/>
              <a:ahLst/>
              <a:cxnLst>
                <a:cxn ang="0">
                  <a:pos x="257" y="214"/>
                </a:cxn>
                <a:cxn ang="0">
                  <a:pos x="397" y="207"/>
                </a:cxn>
                <a:cxn ang="0">
                  <a:pos x="542" y="182"/>
                </a:cxn>
                <a:cxn ang="0">
                  <a:pos x="628" y="138"/>
                </a:cxn>
                <a:cxn ang="0">
                  <a:pos x="679" y="100"/>
                </a:cxn>
                <a:cxn ang="0">
                  <a:pos x="743" y="0"/>
                </a:cxn>
                <a:cxn ang="0">
                  <a:pos x="648" y="822"/>
                </a:cxn>
                <a:cxn ang="0">
                  <a:pos x="585" y="898"/>
                </a:cxn>
                <a:cxn ang="0">
                  <a:pos x="516" y="967"/>
                </a:cxn>
                <a:cxn ang="0">
                  <a:pos x="428" y="1016"/>
                </a:cxn>
                <a:cxn ang="0">
                  <a:pos x="353" y="1042"/>
                </a:cxn>
                <a:cxn ang="0">
                  <a:pos x="257" y="1055"/>
                </a:cxn>
                <a:cxn ang="0">
                  <a:pos x="170" y="1068"/>
                </a:cxn>
                <a:cxn ang="0">
                  <a:pos x="69" y="1068"/>
                </a:cxn>
                <a:cxn ang="0">
                  <a:pos x="24" y="1055"/>
                </a:cxn>
                <a:cxn ang="0">
                  <a:pos x="0" y="1016"/>
                </a:cxn>
                <a:cxn ang="0">
                  <a:pos x="11" y="956"/>
                </a:cxn>
                <a:cxn ang="0">
                  <a:pos x="75" y="809"/>
                </a:cxn>
                <a:cxn ang="0">
                  <a:pos x="184" y="321"/>
                </a:cxn>
                <a:cxn ang="0">
                  <a:pos x="201" y="252"/>
                </a:cxn>
                <a:cxn ang="0">
                  <a:pos x="257" y="214"/>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w="9525">
              <a:noFill/>
              <a:round/>
              <a:headEnd/>
              <a:tailEnd/>
            </a:ln>
          </p:spPr>
          <p:txBody>
            <a:bodyPr/>
            <a:lstStyle/>
            <a:p>
              <a:endParaRPr lang="zh-CN" altLang="en-US">
                <a:solidFill>
                  <a:schemeClr val="tx1">
                    <a:lumMod val="65000"/>
                    <a:lumOff val="35000"/>
                  </a:schemeClr>
                </a:solidFill>
                <a:latin typeface="+mn-lt"/>
                <a:ea typeface="+mn-ea"/>
              </a:endParaRPr>
            </a:p>
          </p:txBody>
        </p:sp>
      </p:grpSp>
      <p:sp>
        <p:nvSpPr>
          <p:cNvPr id="1136948" name="Oval 308"/>
          <p:cNvSpPr>
            <a:spLocks noChangeArrowheads="1"/>
          </p:cNvSpPr>
          <p:nvPr/>
        </p:nvSpPr>
        <p:spPr bwMode="auto">
          <a:xfrm>
            <a:off x="9566276" y="4624389"/>
            <a:ext cx="298450" cy="161925"/>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49" name="Oval 309"/>
          <p:cNvSpPr>
            <a:spLocks noChangeArrowheads="1"/>
          </p:cNvSpPr>
          <p:nvPr/>
        </p:nvSpPr>
        <p:spPr bwMode="auto">
          <a:xfrm>
            <a:off x="3311525" y="4352925"/>
            <a:ext cx="1296988" cy="1296988"/>
          </a:xfrm>
          <a:prstGeom prst="ellipse">
            <a:avLst/>
          </a:prstGeom>
          <a:solidFill>
            <a:srgbClr val="66FF66"/>
          </a:solidFill>
          <a:ln w="19050">
            <a:solidFill>
              <a:schemeClr val="folHlink"/>
            </a:solidFill>
            <a:round/>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grpSp>
        <p:nvGrpSpPr>
          <p:cNvPr id="1136950" name="Group 310"/>
          <p:cNvGrpSpPr>
            <a:grpSpLocks/>
          </p:cNvGrpSpPr>
          <p:nvPr/>
        </p:nvGrpSpPr>
        <p:grpSpPr bwMode="auto">
          <a:xfrm>
            <a:off x="3694113" y="4462463"/>
            <a:ext cx="457200" cy="457200"/>
            <a:chOff x="2351" y="2975"/>
            <a:chExt cx="481" cy="433"/>
          </a:xfrm>
        </p:grpSpPr>
        <p:sp>
          <p:nvSpPr>
            <p:cNvPr id="1136951" name="Rectangle 311"/>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sp>
          <p:nvSpPr>
            <p:cNvPr id="1136952" name="Line 312"/>
            <p:cNvSpPr>
              <a:spLocks noChangeShapeType="1"/>
            </p:cNvSpPr>
            <p:nvPr/>
          </p:nvSpPr>
          <p:spPr bwMode="auto">
            <a:xfrm rot="-10800000">
              <a:off x="2351" y="3321"/>
              <a:ext cx="480"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53" name="Line 313"/>
            <p:cNvSpPr>
              <a:spLocks noChangeShapeType="1"/>
            </p:cNvSpPr>
            <p:nvPr/>
          </p:nvSpPr>
          <p:spPr bwMode="auto">
            <a:xfrm rot="-10800000">
              <a:off x="2351" y="3234"/>
              <a:ext cx="480"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54" name="Line 314"/>
            <p:cNvSpPr>
              <a:spLocks noChangeShapeType="1"/>
            </p:cNvSpPr>
            <p:nvPr/>
          </p:nvSpPr>
          <p:spPr bwMode="auto">
            <a:xfrm rot="-10800000">
              <a:off x="2351" y="3148"/>
              <a:ext cx="480"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55" name="Line 315"/>
            <p:cNvSpPr>
              <a:spLocks noChangeShapeType="1"/>
            </p:cNvSpPr>
            <p:nvPr/>
          </p:nvSpPr>
          <p:spPr bwMode="auto">
            <a:xfrm rot="-10800000">
              <a:off x="2351" y="3061"/>
              <a:ext cx="480"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56" name="Line 316"/>
            <p:cNvSpPr>
              <a:spLocks noChangeShapeType="1"/>
            </p:cNvSpPr>
            <p:nvPr/>
          </p:nvSpPr>
          <p:spPr bwMode="auto">
            <a:xfrm rot="-16200000">
              <a:off x="2519" y="3191"/>
              <a:ext cx="432"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57" name="Line 317"/>
            <p:cNvSpPr>
              <a:spLocks noChangeShapeType="1"/>
            </p:cNvSpPr>
            <p:nvPr/>
          </p:nvSpPr>
          <p:spPr bwMode="auto">
            <a:xfrm rot="-16200000">
              <a:off x="2423" y="3191"/>
              <a:ext cx="432"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58" name="Line 318"/>
            <p:cNvSpPr>
              <a:spLocks noChangeShapeType="1"/>
            </p:cNvSpPr>
            <p:nvPr/>
          </p:nvSpPr>
          <p:spPr bwMode="auto">
            <a:xfrm rot="-16200000">
              <a:off x="2327" y="3191"/>
              <a:ext cx="432"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59" name="Line 319"/>
            <p:cNvSpPr>
              <a:spLocks noChangeShapeType="1"/>
            </p:cNvSpPr>
            <p:nvPr/>
          </p:nvSpPr>
          <p:spPr bwMode="auto">
            <a:xfrm rot="-16200000">
              <a:off x="2231" y="3191"/>
              <a:ext cx="432"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136960" name="Group 320"/>
          <p:cNvGrpSpPr>
            <a:grpSpLocks/>
          </p:cNvGrpSpPr>
          <p:nvPr/>
        </p:nvGrpSpPr>
        <p:grpSpPr bwMode="auto">
          <a:xfrm>
            <a:off x="3589338" y="5014913"/>
            <a:ext cx="730250" cy="457200"/>
            <a:chOff x="1296" y="768"/>
            <a:chExt cx="556" cy="336"/>
          </a:xfrm>
        </p:grpSpPr>
        <p:sp>
          <p:nvSpPr>
            <p:cNvPr id="1136961" name="Rectangle 321"/>
            <p:cNvSpPr>
              <a:spLocks noChangeArrowheads="1"/>
            </p:cNvSpPr>
            <p:nvPr/>
          </p:nvSpPr>
          <p:spPr bwMode="auto">
            <a:xfrm>
              <a:off x="1296" y="768"/>
              <a:ext cx="556" cy="336"/>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800">
                <a:solidFill>
                  <a:schemeClr val="tx1">
                    <a:lumMod val="65000"/>
                    <a:lumOff val="35000"/>
                  </a:schemeClr>
                </a:solidFill>
                <a:latin typeface="+mn-lt"/>
                <a:ea typeface="+mn-ea"/>
              </a:endParaRPr>
            </a:p>
          </p:txBody>
        </p:sp>
        <p:grpSp>
          <p:nvGrpSpPr>
            <p:cNvPr id="1136962" name="Group 322"/>
            <p:cNvGrpSpPr>
              <a:grpSpLocks/>
            </p:cNvGrpSpPr>
            <p:nvPr/>
          </p:nvGrpSpPr>
          <p:grpSpPr bwMode="auto">
            <a:xfrm>
              <a:off x="1367" y="829"/>
              <a:ext cx="393" cy="214"/>
              <a:chOff x="2928" y="3744"/>
              <a:chExt cx="528" cy="336"/>
            </a:xfrm>
          </p:grpSpPr>
          <p:grpSp>
            <p:nvGrpSpPr>
              <p:cNvPr id="1136963" name="Group 323"/>
              <p:cNvGrpSpPr>
                <a:grpSpLocks/>
              </p:cNvGrpSpPr>
              <p:nvPr/>
            </p:nvGrpSpPr>
            <p:grpSpPr bwMode="auto">
              <a:xfrm>
                <a:off x="3024" y="3744"/>
                <a:ext cx="432" cy="240"/>
                <a:chOff x="2736" y="3648"/>
                <a:chExt cx="432" cy="240"/>
              </a:xfrm>
            </p:grpSpPr>
            <p:grpSp>
              <p:nvGrpSpPr>
                <p:cNvPr id="1136964" name="Group 324"/>
                <p:cNvGrpSpPr>
                  <a:grpSpLocks/>
                </p:cNvGrpSpPr>
                <p:nvPr/>
              </p:nvGrpSpPr>
              <p:grpSpPr bwMode="auto">
                <a:xfrm>
                  <a:off x="2736" y="3648"/>
                  <a:ext cx="432" cy="240"/>
                  <a:chOff x="2592" y="3504"/>
                  <a:chExt cx="576" cy="384"/>
                </a:xfrm>
              </p:grpSpPr>
              <p:sp>
                <p:nvSpPr>
                  <p:cNvPr id="1136965" name="Rectangle 325"/>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66" name="Freeform 326"/>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67" name="Line 327"/>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68" name="Line 328"/>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1136969" name="Line 329"/>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136970" name="Group 330"/>
              <p:cNvGrpSpPr>
                <a:grpSpLocks/>
              </p:cNvGrpSpPr>
              <p:nvPr/>
            </p:nvGrpSpPr>
            <p:grpSpPr bwMode="auto">
              <a:xfrm>
                <a:off x="2976" y="3792"/>
                <a:ext cx="432" cy="240"/>
                <a:chOff x="2736" y="3648"/>
                <a:chExt cx="432" cy="240"/>
              </a:xfrm>
            </p:grpSpPr>
            <p:grpSp>
              <p:nvGrpSpPr>
                <p:cNvPr id="1136971" name="Group 331"/>
                <p:cNvGrpSpPr>
                  <a:grpSpLocks/>
                </p:cNvGrpSpPr>
                <p:nvPr/>
              </p:nvGrpSpPr>
              <p:grpSpPr bwMode="auto">
                <a:xfrm>
                  <a:off x="2736" y="3648"/>
                  <a:ext cx="432" cy="240"/>
                  <a:chOff x="2592" y="3504"/>
                  <a:chExt cx="576" cy="384"/>
                </a:xfrm>
              </p:grpSpPr>
              <p:sp>
                <p:nvSpPr>
                  <p:cNvPr id="1136972" name="Rectangle 332"/>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73" name="Freeform 333"/>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74" name="Line 334"/>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75" name="Line 335"/>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1136976" name="Line 336"/>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grpSp>
            <p:nvGrpSpPr>
              <p:cNvPr id="1136977" name="Group 337"/>
              <p:cNvGrpSpPr>
                <a:grpSpLocks/>
              </p:cNvGrpSpPr>
              <p:nvPr/>
            </p:nvGrpSpPr>
            <p:grpSpPr bwMode="auto">
              <a:xfrm>
                <a:off x="2928" y="3840"/>
                <a:ext cx="432" cy="240"/>
                <a:chOff x="2736" y="3648"/>
                <a:chExt cx="432" cy="240"/>
              </a:xfrm>
            </p:grpSpPr>
            <p:grpSp>
              <p:nvGrpSpPr>
                <p:cNvPr id="1136978" name="Group 338"/>
                <p:cNvGrpSpPr>
                  <a:grpSpLocks/>
                </p:cNvGrpSpPr>
                <p:nvPr/>
              </p:nvGrpSpPr>
              <p:grpSpPr bwMode="auto">
                <a:xfrm>
                  <a:off x="2736" y="3648"/>
                  <a:ext cx="432" cy="240"/>
                  <a:chOff x="2592" y="3504"/>
                  <a:chExt cx="576" cy="384"/>
                </a:xfrm>
              </p:grpSpPr>
              <p:sp>
                <p:nvSpPr>
                  <p:cNvPr id="1136979" name="Rectangle 339"/>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80" name="Freeform 340"/>
                  <p:cNvSpPr>
                    <a:spLocks/>
                  </p:cNvSpPr>
                  <p:nvPr/>
                </p:nvSpPr>
                <p:spPr bwMode="auto">
                  <a:xfrm>
                    <a:off x="2592" y="3504"/>
                    <a:ext cx="576" cy="240"/>
                  </a:xfrm>
                  <a:custGeom>
                    <a:avLst/>
                    <a:gdLst/>
                    <a:ahLst/>
                    <a:cxnLst>
                      <a:cxn ang="0">
                        <a:pos x="0" y="0"/>
                      </a:cxn>
                      <a:cxn ang="0">
                        <a:pos x="288" y="240"/>
                      </a:cxn>
                      <a:cxn ang="0">
                        <a:pos x="576" y="0"/>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81" name="Line 341"/>
                  <p:cNvSpPr>
                    <a:spLocks noChangeShapeType="1"/>
                  </p:cNvSpPr>
                  <p:nvPr/>
                </p:nvSpPr>
                <p:spPr bwMode="auto">
                  <a:xfrm flipV="1">
                    <a:off x="2592"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sp>
                <p:nvSpPr>
                  <p:cNvPr id="1136982" name="Line 342"/>
                  <p:cNvSpPr>
                    <a:spLocks noChangeShapeType="1"/>
                  </p:cNvSpPr>
                  <p:nvPr/>
                </p:nvSpPr>
                <p:spPr bwMode="auto">
                  <a:xfrm flipH="1" flipV="1">
                    <a:off x="2936" y="3704"/>
                    <a:ext cx="232" cy="184"/>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sp>
              <p:nvSpPr>
                <p:cNvPr id="1136983" name="Line 343"/>
                <p:cNvSpPr>
                  <a:spLocks noChangeShapeType="1"/>
                </p:cNvSpPr>
                <p:nvPr/>
              </p:nvSpPr>
              <p:spPr bwMode="auto">
                <a:xfrm>
                  <a:off x="2736" y="3648"/>
                  <a:ext cx="424" cy="0"/>
                </a:xfrm>
                <a:prstGeom prst="line">
                  <a:avLst/>
                </a:prstGeom>
                <a:noFill/>
                <a:ln w="9525">
                  <a:solidFill>
                    <a:schemeClr val="tx1"/>
                  </a:solidFill>
                  <a:round/>
                  <a:headEnd/>
                  <a:tailEnd/>
                </a:ln>
                <a:effectLst/>
              </p:spPr>
              <p:txBody>
                <a:bodyPr wrap="none" anchor="ctr"/>
                <a:lstStyle/>
                <a:p>
                  <a:endParaRPr lang="zh-CN" altLang="en-US">
                    <a:solidFill>
                      <a:schemeClr val="tx1">
                        <a:lumMod val="65000"/>
                        <a:lumOff val="35000"/>
                      </a:schemeClr>
                    </a:solidFill>
                    <a:latin typeface="+mn-lt"/>
                    <a:ea typeface="+mn-ea"/>
                  </a:endParaRPr>
                </a:p>
              </p:txBody>
            </p:sp>
          </p:grpSp>
        </p:grpSp>
      </p:grpSp>
      <p:sp>
        <p:nvSpPr>
          <p:cNvPr id="1136984" name="Freeform 344"/>
          <p:cNvSpPr>
            <a:spLocks/>
          </p:cNvSpPr>
          <p:nvPr/>
        </p:nvSpPr>
        <p:spPr bwMode="auto">
          <a:xfrm>
            <a:off x="2454275" y="4694240"/>
            <a:ext cx="1238250" cy="496887"/>
          </a:xfrm>
          <a:custGeom>
            <a:avLst/>
            <a:gdLst/>
            <a:ahLst/>
            <a:cxnLst>
              <a:cxn ang="0">
                <a:pos x="0" y="99"/>
              </a:cxn>
              <a:cxn ang="0">
                <a:pos x="228" y="13"/>
              </a:cxn>
              <a:cxn ang="0">
                <a:pos x="444" y="19"/>
              </a:cxn>
              <a:cxn ang="0">
                <a:pos x="582" y="67"/>
              </a:cxn>
              <a:cxn ang="0">
                <a:pos x="732" y="217"/>
              </a:cxn>
              <a:cxn ang="0">
                <a:pos x="780" y="313"/>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cap="flat" cmpd="sng">
            <a:solidFill>
              <a:schemeClr val="hlink"/>
            </a:solidFill>
            <a:prstDash val="solid"/>
            <a:round/>
            <a:headEnd type="none" w="med" len="me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985" name="Freeform 345"/>
          <p:cNvSpPr>
            <a:spLocks/>
          </p:cNvSpPr>
          <p:nvPr/>
        </p:nvSpPr>
        <p:spPr bwMode="auto">
          <a:xfrm>
            <a:off x="3997327" y="4092575"/>
            <a:ext cx="4462463" cy="1022350"/>
          </a:xfrm>
          <a:custGeom>
            <a:avLst/>
            <a:gdLst/>
            <a:ahLst/>
            <a:cxnLst>
              <a:cxn ang="0">
                <a:pos x="0" y="644"/>
              </a:cxn>
              <a:cxn ang="0">
                <a:pos x="488" y="292"/>
              </a:cxn>
              <a:cxn ang="0">
                <a:pos x="807" y="137"/>
              </a:cxn>
              <a:cxn ang="0">
                <a:pos x="1200" y="28"/>
              </a:cxn>
              <a:cxn ang="0">
                <a:pos x="1704" y="12"/>
              </a:cxn>
              <a:cxn ang="0">
                <a:pos x="2226" y="98"/>
              </a:cxn>
              <a:cxn ang="0">
                <a:pos x="2811" y="329"/>
              </a:cxn>
            </a:cxnLst>
            <a:rect l="0" t="0" r="r" b="b"/>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cap="flat" cmpd="sng">
            <a:solidFill>
              <a:schemeClr val="hlink"/>
            </a:solidFill>
            <a:prstDash val="solid"/>
            <a:round/>
            <a:headEnd type="none" w="med" len="me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986" name="Freeform 346"/>
          <p:cNvSpPr>
            <a:spLocks/>
          </p:cNvSpPr>
          <p:nvPr/>
        </p:nvSpPr>
        <p:spPr bwMode="auto">
          <a:xfrm>
            <a:off x="8558213" y="4386263"/>
            <a:ext cx="1154112" cy="347662"/>
          </a:xfrm>
          <a:custGeom>
            <a:avLst/>
            <a:gdLst/>
            <a:ahLst/>
            <a:cxnLst>
              <a:cxn ang="0">
                <a:pos x="0" y="129"/>
              </a:cxn>
              <a:cxn ang="0">
                <a:pos x="145" y="38"/>
              </a:cxn>
              <a:cxn ang="0">
                <a:pos x="229" y="9"/>
              </a:cxn>
              <a:cxn ang="0">
                <a:pos x="307" y="3"/>
              </a:cxn>
              <a:cxn ang="0">
                <a:pos x="382" y="6"/>
              </a:cxn>
              <a:cxn ang="0">
                <a:pos x="481" y="39"/>
              </a:cxn>
              <a:cxn ang="0">
                <a:pos x="727" y="219"/>
              </a:cxn>
            </a:cxnLst>
            <a:rect l="0" t="0" r="r" b="b"/>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cap="flat" cmpd="sng">
            <a:solidFill>
              <a:schemeClr val="hlink"/>
            </a:solidFill>
            <a:prstDash val="solid"/>
            <a:round/>
            <a:headEnd type="none" w="med" len="me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987" name="Text Box 347"/>
          <p:cNvSpPr txBox="1">
            <a:spLocks noChangeArrowheads="1"/>
          </p:cNvSpPr>
          <p:nvPr/>
        </p:nvSpPr>
        <p:spPr bwMode="auto">
          <a:xfrm>
            <a:off x="5685449" y="3640138"/>
            <a:ext cx="825867" cy="369332"/>
          </a:xfrm>
          <a:prstGeom prst="rect">
            <a:avLst/>
          </a:prstGeom>
          <a:noFill/>
          <a:ln w="9525">
            <a:noFill/>
            <a:miter lim="800000"/>
            <a:headEnd/>
            <a:tailEnd/>
          </a:ln>
          <a:effectLst/>
        </p:spPr>
        <p:txBody>
          <a:bodyPr wrap="none">
            <a:spAutoFit/>
          </a:bodyPr>
          <a:lstStyle/>
          <a:p>
            <a:r>
              <a:rPr kumimoji="1" lang="en-US" altLang="zh-CN" sz="1800" dirty="0">
                <a:solidFill>
                  <a:schemeClr val="tx1">
                    <a:lumMod val="65000"/>
                    <a:lumOff val="35000"/>
                  </a:schemeClr>
                </a:solidFill>
                <a:latin typeface="+mn-lt"/>
                <a:ea typeface="+mn-ea"/>
              </a:rPr>
              <a:t>SMTP</a:t>
            </a:r>
          </a:p>
        </p:txBody>
      </p:sp>
      <p:sp>
        <p:nvSpPr>
          <p:cNvPr id="1136988" name="Text Box 348"/>
          <p:cNvSpPr txBox="1">
            <a:spLocks noChangeArrowheads="1"/>
          </p:cNvSpPr>
          <p:nvPr/>
        </p:nvSpPr>
        <p:spPr bwMode="auto">
          <a:xfrm>
            <a:off x="2651127" y="4340225"/>
            <a:ext cx="825867" cy="369332"/>
          </a:xfrm>
          <a:prstGeom prst="rect">
            <a:avLst/>
          </a:prstGeom>
          <a:noFill/>
          <a:ln w="9525">
            <a:noFill/>
            <a:miter lim="800000"/>
            <a:headEnd/>
            <a:tailEnd/>
          </a:ln>
          <a:effectLst/>
        </p:spPr>
        <p:txBody>
          <a:bodyPr wrap="none">
            <a:spAutoFit/>
          </a:bodyPr>
          <a:lstStyle/>
          <a:p>
            <a:r>
              <a:rPr kumimoji="1" lang="en-US" altLang="zh-CN" sz="1800">
                <a:solidFill>
                  <a:schemeClr val="tx1">
                    <a:lumMod val="65000"/>
                    <a:lumOff val="35000"/>
                  </a:schemeClr>
                </a:solidFill>
                <a:latin typeface="+mn-lt"/>
                <a:ea typeface="+mn-ea"/>
              </a:rPr>
              <a:t>SMTP</a:t>
            </a:r>
          </a:p>
        </p:txBody>
      </p:sp>
      <p:sp>
        <p:nvSpPr>
          <p:cNvPr id="1136989" name="Text Box 349"/>
          <p:cNvSpPr txBox="1">
            <a:spLocks noChangeArrowheads="1"/>
          </p:cNvSpPr>
          <p:nvPr/>
        </p:nvSpPr>
        <p:spPr bwMode="auto">
          <a:xfrm>
            <a:off x="8726490" y="4057650"/>
            <a:ext cx="800219" cy="369332"/>
          </a:xfrm>
          <a:prstGeom prst="rect">
            <a:avLst/>
          </a:prstGeom>
          <a:noFill/>
          <a:ln w="9525">
            <a:noFill/>
            <a:miter lim="800000"/>
            <a:headEnd/>
            <a:tailEnd/>
          </a:ln>
          <a:effectLst/>
        </p:spPr>
        <p:txBody>
          <a:bodyPr wrap="none">
            <a:spAutoFit/>
          </a:bodyPr>
          <a:lstStyle/>
          <a:p>
            <a:r>
              <a:rPr kumimoji="1" lang="en-US" altLang="zh-CN" sz="1800">
                <a:solidFill>
                  <a:schemeClr val="tx1">
                    <a:lumMod val="65000"/>
                    <a:lumOff val="35000"/>
                  </a:schemeClr>
                </a:solidFill>
                <a:latin typeface="+mn-lt"/>
                <a:ea typeface="+mn-ea"/>
              </a:rPr>
              <a:t>POP3</a:t>
            </a:r>
          </a:p>
        </p:txBody>
      </p:sp>
      <p:sp>
        <p:nvSpPr>
          <p:cNvPr id="1136990" name="Text Box 350"/>
          <p:cNvSpPr txBox="1">
            <a:spLocks noChangeArrowheads="1"/>
          </p:cNvSpPr>
          <p:nvPr/>
        </p:nvSpPr>
        <p:spPr bwMode="auto">
          <a:xfrm>
            <a:off x="4073525" y="5956302"/>
            <a:ext cx="1338828" cy="646331"/>
          </a:xfrm>
          <a:prstGeom prst="rect">
            <a:avLst/>
          </a:prstGeom>
          <a:noFill/>
          <a:ln w="9525">
            <a:noFill/>
            <a:miter lim="800000"/>
            <a:headEnd/>
            <a:tailEnd/>
          </a:ln>
          <a:effectLst/>
        </p:spPr>
        <p:txBody>
          <a:bodyPr wrap="none">
            <a:spAutoFit/>
          </a:bodyPr>
          <a:lstStyle/>
          <a:p>
            <a:r>
              <a:rPr kumimoji="1" lang="en-US" altLang="zh-CN" sz="1800">
                <a:solidFill>
                  <a:schemeClr val="tx1">
                    <a:lumMod val="65000"/>
                    <a:lumOff val="35000"/>
                  </a:schemeClr>
                </a:solidFill>
                <a:latin typeface="+mn-lt"/>
                <a:ea typeface="+mn-ea"/>
              </a:rPr>
              <a:t>   </a:t>
            </a:r>
            <a:r>
              <a:rPr kumimoji="1" lang="zh-CN" altLang="en-US" sz="1800">
                <a:solidFill>
                  <a:schemeClr val="tx1">
                    <a:lumMod val="65000"/>
                    <a:lumOff val="35000"/>
                  </a:schemeClr>
                </a:solidFill>
                <a:latin typeface="+mn-lt"/>
                <a:ea typeface="+mn-ea"/>
              </a:rPr>
              <a:t>发送端</a:t>
            </a:r>
          </a:p>
          <a:p>
            <a:r>
              <a:rPr kumimoji="1" lang="zh-CN" altLang="en-US" sz="1800">
                <a:solidFill>
                  <a:schemeClr val="tx1">
                    <a:lumMod val="65000"/>
                    <a:lumOff val="35000"/>
                  </a:schemeClr>
                </a:solidFill>
                <a:latin typeface="+mn-lt"/>
                <a:ea typeface="+mn-ea"/>
              </a:rPr>
              <a:t>邮件服务器</a:t>
            </a:r>
          </a:p>
        </p:txBody>
      </p:sp>
      <p:sp>
        <p:nvSpPr>
          <p:cNvPr id="1136991" name="Line 351"/>
          <p:cNvSpPr>
            <a:spLocks noChangeShapeType="1"/>
          </p:cNvSpPr>
          <p:nvPr/>
        </p:nvSpPr>
        <p:spPr bwMode="auto">
          <a:xfrm flipV="1">
            <a:off x="9636127" y="4678363"/>
            <a:ext cx="119063" cy="741362"/>
          </a:xfrm>
          <a:prstGeom prst="line">
            <a:avLst/>
          </a:prstGeom>
          <a:noFill/>
          <a:ln w="28575">
            <a:solidFill>
              <a:srgbClr val="333399"/>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992" name="Line 352"/>
          <p:cNvSpPr>
            <a:spLocks noChangeShapeType="1"/>
          </p:cNvSpPr>
          <p:nvPr/>
        </p:nvSpPr>
        <p:spPr bwMode="auto">
          <a:xfrm flipV="1">
            <a:off x="3235325" y="5343525"/>
            <a:ext cx="609600" cy="609600"/>
          </a:xfrm>
          <a:prstGeom prst="line">
            <a:avLst/>
          </a:prstGeom>
          <a:noFill/>
          <a:ln w="12700">
            <a:solidFill>
              <a:schemeClr val="tx1"/>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993" name="Line 353"/>
          <p:cNvSpPr>
            <a:spLocks noChangeShapeType="1"/>
          </p:cNvSpPr>
          <p:nvPr/>
        </p:nvSpPr>
        <p:spPr bwMode="auto">
          <a:xfrm flipV="1">
            <a:off x="2295526" y="4868863"/>
            <a:ext cx="173038" cy="876300"/>
          </a:xfrm>
          <a:prstGeom prst="line">
            <a:avLst/>
          </a:prstGeom>
          <a:noFill/>
          <a:ln w="28575">
            <a:solidFill>
              <a:srgbClr val="333399"/>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994" name="Text Box 354"/>
          <p:cNvSpPr txBox="1">
            <a:spLocks noChangeArrowheads="1"/>
          </p:cNvSpPr>
          <p:nvPr/>
        </p:nvSpPr>
        <p:spPr bwMode="auto">
          <a:xfrm>
            <a:off x="1787525" y="5688013"/>
            <a:ext cx="1107996" cy="369332"/>
          </a:xfrm>
          <a:prstGeom prst="rect">
            <a:avLst/>
          </a:prstGeom>
          <a:noFill/>
          <a:ln w="9525">
            <a:noFill/>
            <a:miter lim="800000"/>
            <a:headEnd/>
            <a:tailEnd/>
          </a:ln>
          <a:effectLst/>
        </p:spPr>
        <p:txBody>
          <a:bodyPr wrap="none">
            <a:spAutoFit/>
          </a:bodyPr>
          <a:lstStyle/>
          <a:p>
            <a:r>
              <a:rPr kumimoji="1" lang="zh-CN" altLang="en-US" sz="1800">
                <a:solidFill>
                  <a:schemeClr val="tx1">
                    <a:lumMod val="65000"/>
                    <a:lumOff val="35000"/>
                  </a:schemeClr>
                </a:solidFill>
                <a:latin typeface="+mn-lt"/>
                <a:ea typeface="+mn-ea"/>
              </a:rPr>
              <a:t>用户代理</a:t>
            </a:r>
          </a:p>
        </p:txBody>
      </p:sp>
      <p:sp>
        <p:nvSpPr>
          <p:cNvPr id="1136995" name="Text Box 355"/>
          <p:cNvSpPr txBox="1">
            <a:spLocks noChangeArrowheads="1"/>
          </p:cNvSpPr>
          <p:nvPr/>
        </p:nvSpPr>
        <p:spPr bwMode="auto">
          <a:xfrm>
            <a:off x="7502525" y="3640138"/>
            <a:ext cx="1107996" cy="369332"/>
          </a:xfrm>
          <a:prstGeom prst="rect">
            <a:avLst/>
          </a:prstGeom>
          <a:noFill/>
          <a:ln w="9525">
            <a:noFill/>
            <a:miter lim="800000"/>
            <a:headEnd/>
            <a:tailEnd/>
          </a:ln>
          <a:effectLst/>
        </p:spPr>
        <p:txBody>
          <a:bodyPr wrap="none">
            <a:spAutoFit/>
          </a:bodyPr>
          <a:lstStyle/>
          <a:p>
            <a:r>
              <a:rPr kumimoji="1" lang="zh-CN" altLang="en-US" sz="1800">
                <a:solidFill>
                  <a:schemeClr val="tx1">
                    <a:lumMod val="65000"/>
                    <a:lumOff val="35000"/>
                  </a:schemeClr>
                </a:solidFill>
                <a:latin typeface="+mn-lt"/>
                <a:ea typeface="+mn-ea"/>
              </a:rPr>
              <a:t>用户邮箱</a:t>
            </a:r>
          </a:p>
        </p:txBody>
      </p:sp>
      <p:sp>
        <p:nvSpPr>
          <p:cNvPr id="1136996" name="Line 356"/>
          <p:cNvSpPr>
            <a:spLocks noChangeShapeType="1"/>
          </p:cNvSpPr>
          <p:nvPr/>
        </p:nvSpPr>
        <p:spPr bwMode="auto">
          <a:xfrm rot="10800000" flipH="1" flipV="1">
            <a:off x="8035925" y="3971925"/>
            <a:ext cx="439738" cy="444500"/>
          </a:xfrm>
          <a:prstGeom prst="line">
            <a:avLst/>
          </a:prstGeom>
          <a:noFill/>
          <a:ln w="28575">
            <a:solidFill>
              <a:srgbClr val="333399"/>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997" name="Text Box 357"/>
          <p:cNvSpPr txBox="1">
            <a:spLocks noChangeArrowheads="1"/>
          </p:cNvSpPr>
          <p:nvPr/>
        </p:nvSpPr>
        <p:spPr bwMode="auto">
          <a:xfrm>
            <a:off x="9832977" y="3944938"/>
            <a:ext cx="877163" cy="369332"/>
          </a:xfrm>
          <a:prstGeom prst="rect">
            <a:avLst/>
          </a:prstGeom>
          <a:noFill/>
          <a:ln w="9525">
            <a:noFill/>
            <a:miter lim="800000"/>
            <a:headEnd/>
            <a:tailEnd/>
          </a:ln>
          <a:effectLst/>
        </p:spPr>
        <p:txBody>
          <a:bodyPr wrap="none">
            <a:spAutoFit/>
          </a:bodyPr>
          <a:lstStyle/>
          <a:p>
            <a:r>
              <a:rPr kumimoji="1" lang="zh-CN" altLang="en-US" sz="1800">
                <a:solidFill>
                  <a:schemeClr val="tx1">
                    <a:lumMod val="65000"/>
                    <a:lumOff val="35000"/>
                  </a:schemeClr>
                </a:solidFill>
                <a:latin typeface="+mn-lt"/>
                <a:ea typeface="+mn-ea"/>
              </a:rPr>
              <a:t>接收方</a:t>
            </a:r>
          </a:p>
        </p:txBody>
      </p:sp>
      <p:sp>
        <p:nvSpPr>
          <p:cNvPr id="1136998" name="Line 358"/>
          <p:cNvSpPr>
            <a:spLocks noChangeShapeType="1"/>
          </p:cNvSpPr>
          <p:nvPr/>
        </p:nvSpPr>
        <p:spPr bwMode="auto">
          <a:xfrm flipV="1">
            <a:off x="7654927" y="5605465"/>
            <a:ext cx="595313" cy="403225"/>
          </a:xfrm>
          <a:prstGeom prst="line">
            <a:avLst/>
          </a:prstGeom>
          <a:noFill/>
          <a:ln w="28575">
            <a:solidFill>
              <a:srgbClr val="333399"/>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6999" name="Line 359"/>
          <p:cNvSpPr>
            <a:spLocks noChangeShapeType="1"/>
          </p:cNvSpPr>
          <p:nvPr/>
        </p:nvSpPr>
        <p:spPr bwMode="auto">
          <a:xfrm flipH="1" flipV="1">
            <a:off x="4149725" y="5648327"/>
            <a:ext cx="438150" cy="371475"/>
          </a:xfrm>
          <a:prstGeom prst="line">
            <a:avLst/>
          </a:prstGeom>
          <a:noFill/>
          <a:ln w="28575">
            <a:solidFill>
              <a:srgbClr val="333399"/>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7015" name="Text Box 375"/>
          <p:cNvSpPr txBox="1">
            <a:spLocks noChangeArrowheads="1"/>
          </p:cNvSpPr>
          <p:nvPr/>
        </p:nvSpPr>
        <p:spPr bwMode="auto">
          <a:xfrm>
            <a:off x="2482851" y="4071938"/>
            <a:ext cx="1261884" cy="369332"/>
          </a:xfrm>
          <a:prstGeom prst="rect">
            <a:avLst/>
          </a:prstGeom>
          <a:noFill/>
          <a:ln w="9525">
            <a:noFill/>
            <a:miter lim="800000"/>
            <a:headEnd/>
            <a:tailEnd/>
          </a:ln>
          <a:effectLst/>
        </p:spPr>
        <p:txBody>
          <a:bodyPr wrap="none">
            <a:spAutoFit/>
          </a:bodyPr>
          <a:lstStyle/>
          <a:p>
            <a:r>
              <a:rPr kumimoji="1" lang="en-US" altLang="zh-CN" sz="1800">
                <a:solidFill>
                  <a:schemeClr val="tx1">
                    <a:lumMod val="65000"/>
                    <a:lumOff val="35000"/>
                  </a:schemeClr>
                </a:solidFill>
                <a:latin typeface="+mn-lt"/>
                <a:ea typeface="+mn-ea"/>
              </a:rPr>
              <a:t>(</a:t>
            </a:r>
            <a:r>
              <a:rPr kumimoji="1" lang="zh-CN" altLang="en-US" sz="1800">
                <a:solidFill>
                  <a:schemeClr val="tx1">
                    <a:lumMod val="65000"/>
                    <a:lumOff val="35000"/>
                  </a:schemeClr>
                </a:solidFill>
                <a:latin typeface="+mn-lt"/>
                <a:ea typeface="+mn-ea"/>
              </a:rPr>
              <a:t>发送邮件</a:t>
            </a:r>
            <a:r>
              <a:rPr kumimoji="1" lang="en-US" altLang="zh-CN" sz="1800">
                <a:solidFill>
                  <a:schemeClr val="tx1">
                    <a:lumMod val="65000"/>
                    <a:lumOff val="35000"/>
                  </a:schemeClr>
                </a:solidFill>
                <a:latin typeface="+mn-lt"/>
                <a:ea typeface="+mn-ea"/>
              </a:rPr>
              <a:t>)</a:t>
            </a:r>
          </a:p>
        </p:txBody>
      </p:sp>
      <p:sp>
        <p:nvSpPr>
          <p:cNvPr id="1137016" name="Text Box 376"/>
          <p:cNvSpPr txBox="1">
            <a:spLocks noChangeArrowheads="1"/>
          </p:cNvSpPr>
          <p:nvPr/>
        </p:nvSpPr>
        <p:spPr bwMode="auto">
          <a:xfrm>
            <a:off x="5401696" y="3350598"/>
            <a:ext cx="1569660" cy="369332"/>
          </a:xfrm>
          <a:prstGeom prst="rect">
            <a:avLst/>
          </a:prstGeom>
          <a:noFill/>
          <a:ln w="9525">
            <a:noFill/>
            <a:miter lim="800000"/>
            <a:headEnd/>
            <a:tailEnd/>
          </a:ln>
          <a:effectLst/>
        </p:spPr>
        <p:txBody>
          <a:bodyPr wrap="none">
            <a:spAutoFit/>
          </a:bodyPr>
          <a:lstStyle/>
          <a:p>
            <a:r>
              <a:rPr kumimoji="1" lang="zh-CN" altLang="en-US" sz="1800" dirty="0">
                <a:solidFill>
                  <a:schemeClr val="tx1">
                    <a:lumMod val="65000"/>
                    <a:lumOff val="35000"/>
                  </a:schemeClr>
                </a:solidFill>
                <a:latin typeface="+mn-lt"/>
                <a:ea typeface="+mn-ea"/>
              </a:rPr>
              <a:t>（发送邮件）</a:t>
            </a:r>
          </a:p>
        </p:txBody>
      </p:sp>
      <p:sp>
        <p:nvSpPr>
          <p:cNvPr id="1137019" name="Text Box 379"/>
          <p:cNvSpPr txBox="1">
            <a:spLocks noChangeArrowheads="1"/>
          </p:cNvSpPr>
          <p:nvPr/>
        </p:nvSpPr>
        <p:spPr bwMode="auto">
          <a:xfrm>
            <a:off x="8547101" y="3748088"/>
            <a:ext cx="1261884" cy="369332"/>
          </a:xfrm>
          <a:prstGeom prst="rect">
            <a:avLst/>
          </a:prstGeom>
          <a:noFill/>
          <a:ln w="9525">
            <a:noFill/>
            <a:miter lim="800000"/>
            <a:headEnd/>
            <a:tailEnd/>
          </a:ln>
          <a:effectLst/>
        </p:spPr>
        <p:txBody>
          <a:bodyPr wrap="none">
            <a:spAutoFit/>
          </a:bodyPr>
          <a:lstStyle/>
          <a:p>
            <a:r>
              <a:rPr kumimoji="1" lang="en-US" altLang="zh-CN" sz="1800">
                <a:solidFill>
                  <a:schemeClr val="tx1">
                    <a:lumMod val="65000"/>
                    <a:lumOff val="35000"/>
                  </a:schemeClr>
                </a:solidFill>
                <a:latin typeface="+mn-lt"/>
                <a:ea typeface="+mn-ea"/>
              </a:rPr>
              <a:t>(</a:t>
            </a:r>
            <a:r>
              <a:rPr kumimoji="1" lang="zh-CN" altLang="en-US" sz="1800">
                <a:solidFill>
                  <a:schemeClr val="tx1">
                    <a:lumMod val="65000"/>
                    <a:lumOff val="35000"/>
                  </a:schemeClr>
                </a:solidFill>
                <a:latin typeface="+mn-lt"/>
                <a:ea typeface="+mn-ea"/>
              </a:rPr>
              <a:t>读取邮件</a:t>
            </a:r>
            <a:r>
              <a:rPr kumimoji="1" lang="en-US" altLang="zh-CN" sz="1800">
                <a:solidFill>
                  <a:schemeClr val="tx1">
                    <a:lumMod val="65000"/>
                    <a:lumOff val="35000"/>
                  </a:schemeClr>
                </a:solidFill>
                <a:latin typeface="+mn-lt"/>
                <a:ea typeface="+mn-ea"/>
              </a:rPr>
              <a:t>)</a:t>
            </a:r>
          </a:p>
        </p:txBody>
      </p:sp>
      <p:sp>
        <p:nvSpPr>
          <p:cNvPr id="1137024" name="Text Box 384"/>
          <p:cNvSpPr txBox="1">
            <a:spLocks noChangeArrowheads="1"/>
          </p:cNvSpPr>
          <p:nvPr/>
        </p:nvSpPr>
        <p:spPr bwMode="auto">
          <a:xfrm>
            <a:off x="5881690" y="4806950"/>
            <a:ext cx="877163" cy="369332"/>
          </a:xfrm>
          <a:prstGeom prst="rect">
            <a:avLst/>
          </a:prstGeom>
          <a:noFill/>
          <a:ln w="9525">
            <a:noFill/>
            <a:miter lim="800000"/>
            <a:headEnd/>
            <a:tailEnd/>
          </a:ln>
          <a:effectLst/>
        </p:spPr>
        <p:txBody>
          <a:bodyPr wrap="none">
            <a:spAutoFit/>
          </a:bodyPr>
          <a:lstStyle/>
          <a:p>
            <a:r>
              <a:rPr kumimoji="1" lang="zh-CN" altLang="en-US" sz="1800" dirty="0">
                <a:solidFill>
                  <a:schemeClr val="tx1">
                    <a:lumMod val="65000"/>
                    <a:lumOff val="35000"/>
                  </a:schemeClr>
                </a:solidFill>
                <a:latin typeface="+mn-lt"/>
                <a:ea typeface="+mn-ea"/>
              </a:rPr>
              <a:t>因特网</a:t>
            </a:r>
          </a:p>
        </p:txBody>
      </p:sp>
      <p:sp>
        <p:nvSpPr>
          <p:cNvPr id="1137025" name="Rectangle 385"/>
          <p:cNvSpPr>
            <a:spLocks noChangeArrowheads="1"/>
          </p:cNvSpPr>
          <p:nvPr/>
        </p:nvSpPr>
        <p:spPr bwMode="auto">
          <a:xfrm>
            <a:off x="9699625" y="1484315"/>
            <a:ext cx="863600" cy="1728787"/>
          </a:xfrm>
          <a:prstGeom prst="rect">
            <a:avLst/>
          </a:prstGeom>
          <a:solidFill>
            <a:srgbClr val="00B0F0"/>
          </a:solidFill>
          <a:ln w="9525" algn="ctr">
            <a:noFill/>
            <a:miter lim="800000"/>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sp>
        <p:nvSpPr>
          <p:cNvPr id="1137026" name="Rectangle 386"/>
          <p:cNvSpPr>
            <a:spLocks noChangeArrowheads="1"/>
          </p:cNvSpPr>
          <p:nvPr/>
        </p:nvSpPr>
        <p:spPr bwMode="auto">
          <a:xfrm>
            <a:off x="3435350" y="1473200"/>
            <a:ext cx="863600" cy="1739900"/>
          </a:xfrm>
          <a:prstGeom prst="rect">
            <a:avLst/>
          </a:prstGeom>
          <a:solidFill>
            <a:srgbClr val="92D050"/>
          </a:solidFill>
          <a:ln w="19050" algn="ctr">
            <a:noFill/>
            <a:miter lim="800000"/>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sp>
        <p:nvSpPr>
          <p:cNvPr id="1137027" name="Rectangle 387"/>
          <p:cNvSpPr>
            <a:spLocks noChangeArrowheads="1"/>
          </p:cNvSpPr>
          <p:nvPr/>
        </p:nvSpPr>
        <p:spPr bwMode="auto">
          <a:xfrm>
            <a:off x="1706563" y="1473200"/>
            <a:ext cx="863600" cy="1739900"/>
          </a:xfrm>
          <a:prstGeom prst="rect">
            <a:avLst/>
          </a:prstGeom>
          <a:solidFill>
            <a:srgbClr val="00B0F0"/>
          </a:solidFill>
          <a:ln w="9525">
            <a:noFill/>
            <a:miter lim="800000"/>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sp>
        <p:nvSpPr>
          <p:cNvPr id="1137028" name="Line 388"/>
          <p:cNvSpPr>
            <a:spLocks noChangeShapeType="1"/>
          </p:cNvSpPr>
          <p:nvPr/>
        </p:nvSpPr>
        <p:spPr bwMode="auto">
          <a:xfrm>
            <a:off x="2311401" y="1916113"/>
            <a:ext cx="1195388" cy="0"/>
          </a:xfrm>
          <a:prstGeom prst="line">
            <a:avLst/>
          </a:prstGeom>
          <a:noFill/>
          <a:ln w="76200">
            <a:solidFill>
              <a:schemeClr val="hlink"/>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7029" name="Text Box 389"/>
          <p:cNvSpPr txBox="1">
            <a:spLocks noChangeArrowheads="1"/>
          </p:cNvSpPr>
          <p:nvPr/>
        </p:nvSpPr>
        <p:spPr bwMode="auto">
          <a:xfrm>
            <a:off x="2555875" y="1592263"/>
            <a:ext cx="753732" cy="338554"/>
          </a:xfrm>
          <a:prstGeom prst="rect">
            <a:avLst/>
          </a:prstGeom>
          <a:noFill/>
          <a:ln w="9525">
            <a:noFill/>
            <a:miter lim="800000"/>
            <a:headEnd/>
            <a:tailEnd/>
          </a:ln>
          <a:effectLst/>
        </p:spPr>
        <p:txBody>
          <a:bodyPr wrap="none">
            <a:spAutoFit/>
          </a:bodyPr>
          <a:lstStyle/>
          <a:p>
            <a:r>
              <a:rPr kumimoji="1" lang="en-US" altLang="zh-CN" sz="1600">
                <a:solidFill>
                  <a:schemeClr val="tx1">
                    <a:lumMod val="65000"/>
                    <a:lumOff val="35000"/>
                  </a:schemeClr>
                </a:solidFill>
                <a:latin typeface="+mn-lt"/>
                <a:ea typeface="+mn-ea"/>
              </a:rPr>
              <a:t>SMTP</a:t>
            </a:r>
          </a:p>
        </p:txBody>
      </p:sp>
      <p:sp>
        <p:nvSpPr>
          <p:cNvPr id="1137030" name="Text Box 390"/>
          <p:cNvSpPr txBox="1">
            <a:spLocks noChangeArrowheads="1"/>
          </p:cNvSpPr>
          <p:nvPr/>
        </p:nvSpPr>
        <p:spPr bwMode="auto">
          <a:xfrm>
            <a:off x="8970964" y="1577975"/>
            <a:ext cx="731290" cy="338554"/>
          </a:xfrm>
          <a:prstGeom prst="rect">
            <a:avLst/>
          </a:prstGeom>
          <a:noFill/>
          <a:ln w="9525">
            <a:noFill/>
            <a:miter lim="800000"/>
            <a:headEnd/>
            <a:tailEnd/>
          </a:ln>
          <a:effectLst/>
        </p:spPr>
        <p:txBody>
          <a:bodyPr wrap="none">
            <a:spAutoFit/>
          </a:bodyPr>
          <a:lstStyle/>
          <a:p>
            <a:r>
              <a:rPr kumimoji="1" lang="en-US" altLang="zh-CN" sz="1600">
                <a:solidFill>
                  <a:schemeClr val="tx1">
                    <a:lumMod val="65000"/>
                    <a:lumOff val="35000"/>
                  </a:schemeClr>
                </a:solidFill>
                <a:latin typeface="+mn-lt"/>
                <a:ea typeface="+mn-ea"/>
              </a:rPr>
              <a:t>POP3</a:t>
            </a:r>
          </a:p>
        </p:txBody>
      </p:sp>
      <p:sp>
        <p:nvSpPr>
          <p:cNvPr id="1137031" name="Text Box 391"/>
          <p:cNvSpPr txBox="1">
            <a:spLocks noChangeArrowheads="1"/>
          </p:cNvSpPr>
          <p:nvPr/>
        </p:nvSpPr>
        <p:spPr bwMode="auto">
          <a:xfrm>
            <a:off x="2640945" y="1123952"/>
            <a:ext cx="595036" cy="584775"/>
          </a:xfrm>
          <a:prstGeom prst="rect">
            <a:avLst/>
          </a:prstGeom>
          <a:noFill/>
          <a:ln w="9525">
            <a:noFill/>
            <a:miter lim="800000"/>
            <a:headEnd/>
            <a:tailEnd/>
          </a:ln>
          <a:effectLst/>
        </p:spPr>
        <p:txBody>
          <a:bodyPr wrap="none">
            <a:spAutoFit/>
          </a:bodyPr>
          <a:lstStyle/>
          <a:p>
            <a:pPr algn="ctr"/>
            <a:r>
              <a:rPr kumimoji="1" lang="zh-CN" altLang="en-US" sz="1600">
                <a:solidFill>
                  <a:schemeClr val="tx1">
                    <a:lumMod val="65000"/>
                    <a:lumOff val="35000"/>
                  </a:schemeClr>
                </a:solidFill>
                <a:latin typeface="+mn-lt"/>
                <a:ea typeface="+mn-ea"/>
              </a:rPr>
              <a:t>发送</a:t>
            </a:r>
          </a:p>
          <a:p>
            <a:pPr algn="ctr"/>
            <a:r>
              <a:rPr kumimoji="1" lang="zh-CN" altLang="en-US" sz="1600">
                <a:solidFill>
                  <a:schemeClr val="tx1">
                    <a:lumMod val="65000"/>
                    <a:lumOff val="35000"/>
                  </a:schemeClr>
                </a:solidFill>
                <a:latin typeface="+mn-lt"/>
                <a:ea typeface="+mn-ea"/>
              </a:rPr>
              <a:t>邮件</a:t>
            </a:r>
          </a:p>
        </p:txBody>
      </p:sp>
      <p:sp>
        <p:nvSpPr>
          <p:cNvPr id="1137032" name="Text Box 392"/>
          <p:cNvSpPr txBox="1">
            <a:spLocks noChangeArrowheads="1"/>
          </p:cNvSpPr>
          <p:nvPr/>
        </p:nvSpPr>
        <p:spPr bwMode="auto">
          <a:xfrm>
            <a:off x="5307013" y="2346326"/>
            <a:ext cx="1632178" cy="338554"/>
          </a:xfrm>
          <a:prstGeom prst="rect">
            <a:avLst/>
          </a:prstGeom>
          <a:noFill/>
          <a:ln w="9525">
            <a:noFill/>
            <a:miter lim="800000"/>
            <a:headEnd/>
            <a:tailEnd/>
          </a:ln>
          <a:effectLst/>
        </p:spPr>
        <p:txBody>
          <a:bodyPr wrap="none">
            <a:spAutoFit/>
          </a:bodyPr>
          <a:lstStyle/>
          <a:p>
            <a:r>
              <a:rPr kumimoji="1" lang="zh-CN" altLang="en-US" sz="1600">
                <a:solidFill>
                  <a:schemeClr val="tx1">
                    <a:lumMod val="65000"/>
                    <a:lumOff val="35000"/>
                  </a:schemeClr>
                </a:solidFill>
                <a:latin typeface="+mn-lt"/>
                <a:ea typeface="+mn-ea"/>
              </a:rPr>
              <a:t>发送邮件 </a:t>
            </a:r>
            <a:r>
              <a:rPr kumimoji="1" lang="en-US" altLang="zh-CN" sz="1600">
                <a:solidFill>
                  <a:schemeClr val="tx1">
                    <a:lumMod val="65000"/>
                    <a:lumOff val="35000"/>
                  </a:schemeClr>
                </a:solidFill>
                <a:latin typeface="+mn-lt"/>
                <a:ea typeface="+mn-ea"/>
              </a:rPr>
              <a:t>SMTP</a:t>
            </a:r>
          </a:p>
        </p:txBody>
      </p:sp>
      <p:sp>
        <p:nvSpPr>
          <p:cNvPr id="1137033" name="Text Box 393"/>
          <p:cNvSpPr txBox="1">
            <a:spLocks noChangeArrowheads="1"/>
          </p:cNvSpPr>
          <p:nvPr/>
        </p:nvSpPr>
        <p:spPr bwMode="auto">
          <a:xfrm>
            <a:off x="8978902" y="1052514"/>
            <a:ext cx="595035" cy="584775"/>
          </a:xfrm>
          <a:prstGeom prst="rect">
            <a:avLst/>
          </a:prstGeom>
          <a:noFill/>
          <a:ln w="9525">
            <a:noFill/>
            <a:miter lim="800000"/>
            <a:headEnd/>
            <a:tailEnd/>
          </a:ln>
          <a:effectLst/>
        </p:spPr>
        <p:txBody>
          <a:bodyPr wrap="none">
            <a:spAutoFit/>
          </a:bodyPr>
          <a:lstStyle/>
          <a:p>
            <a:r>
              <a:rPr kumimoji="1" lang="zh-CN" altLang="en-US" sz="1600">
                <a:solidFill>
                  <a:schemeClr val="tx1">
                    <a:lumMod val="65000"/>
                    <a:lumOff val="35000"/>
                  </a:schemeClr>
                </a:solidFill>
                <a:latin typeface="+mn-lt"/>
                <a:ea typeface="+mn-ea"/>
              </a:rPr>
              <a:t>读取</a:t>
            </a:r>
          </a:p>
          <a:p>
            <a:r>
              <a:rPr kumimoji="1" lang="zh-CN" altLang="en-US" sz="1600">
                <a:solidFill>
                  <a:schemeClr val="tx1">
                    <a:lumMod val="65000"/>
                    <a:lumOff val="35000"/>
                  </a:schemeClr>
                </a:solidFill>
                <a:latin typeface="+mn-lt"/>
                <a:ea typeface="+mn-ea"/>
              </a:rPr>
              <a:t>邮件</a:t>
            </a:r>
          </a:p>
        </p:txBody>
      </p:sp>
      <p:sp>
        <p:nvSpPr>
          <p:cNvPr id="1137034" name="Text Box 394"/>
          <p:cNvSpPr txBox="1">
            <a:spLocks noChangeArrowheads="1"/>
          </p:cNvSpPr>
          <p:nvPr/>
        </p:nvSpPr>
        <p:spPr bwMode="auto">
          <a:xfrm>
            <a:off x="2643190" y="1914527"/>
            <a:ext cx="595035" cy="584775"/>
          </a:xfrm>
          <a:prstGeom prst="rect">
            <a:avLst/>
          </a:prstGeom>
          <a:noFill/>
          <a:ln w="9525">
            <a:noFill/>
            <a:miter lim="800000"/>
            <a:headEnd/>
            <a:tailEnd/>
          </a:ln>
          <a:effectLst/>
        </p:spPr>
        <p:txBody>
          <a:bodyPr wrap="none">
            <a:spAutoFit/>
          </a:bodyPr>
          <a:lstStyle/>
          <a:p>
            <a:r>
              <a:rPr kumimoji="1" lang="en-US" altLang="zh-CN" sz="1600">
                <a:solidFill>
                  <a:schemeClr val="tx1">
                    <a:lumMod val="65000"/>
                    <a:lumOff val="35000"/>
                  </a:schemeClr>
                </a:solidFill>
                <a:latin typeface="+mn-lt"/>
                <a:ea typeface="+mn-ea"/>
              </a:rPr>
              <a:t>TCP</a:t>
            </a:r>
          </a:p>
          <a:p>
            <a:r>
              <a:rPr kumimoji="1" lang="zh-CN" altLang="en-US" sz="1600">
                <a:solidFill>
                  <a:schemeClr val="tx1">
                    <a:lumMod val="65000"/>
                    <a:lumOff val="35000"/>
                  </a:schemeClr>
                </a:solidFill>
                <a:latin typeface="+mn-lt"/>
                <a:ea typeface="+mn-ea"/>
              </a:rPr>
              <a:t>连接</a:t>
            </a:r>
          </a:p>
        </p:txBody>
      </p:sp>
      <p:sp>
        <p:nvSpPr>
          <p:cNvPr id="1137035" name="Text Box 395"/>
          <p:cNvSpPr txBox="1">
            <a:spLocks noChangeArrowheads="1"/>
          </p:cNvSpPr>
          <p:nvPr/>
        </p:nvSpPr>
        <p:spPr bwMode="auto">
          <a:xfrm>
            <a:off x="8964615" y="1984376"/>
            <a:ext cx="595035" cy="584775"/>
          </a:xfrm>
          <a:prstGeom prst="rect">
            <a:avLst/>
          </a:prstGeom>
          <a:noFill/>
          <a:ln w="9525">
            <a:noFill/>
            <a:miter lim="800000"/>
            <a:headEnd/>
            <a:tailEnd/>
          </a:ln>
          <a:effectLst/>
        </p:spPr>
        <p:txBody>
          <a:bodyPr wrap="none">
            <a:spAutoFit/>
          </a:bodyPr>
          <a:lstStyle/>
          <a:p>
            <a:r>
              <a:rPr kumimoji="1" lang="en-US" altLang="zh-CN" sz="1600">
                <a:solidFill>
                  <a:schemeClr val="tx1">
                    <a:lumMod val="65000"/>
                    <a:lumOff val="35000"/>
                  </a:schemeClr>
                </a:solidFill>
                <a:latin typeface="+mn-lt"/>
                <a:ea typeface="+mn-ea"/>
              </a:rPr>
              <a:t>TCP</a:t>
            </a:r>
          </a:p>
          <a:p>
            <a:r>
              <a:rPr kumimoji="1" lang="zh-CN" altLang="en-US" sz="1600">
                <a:solidFill>
                  <a:schemeClr val="tx1">
                    <a:lumMod val="65000"/>
                    <a:lumOff val="35000"/>
                  </a:schemeClr>
                </a:solidFill>
                <a:latin typeface="+mn-lt"/>
                <a:ea typeface="+mn-ea"/>
              </a:rPr>
              <a:t>连接</a:t>
            </a:r>
          </a:p>
        </p:txBody>
      </p:sp>
      <p:sp>
        <p:nvSpPr>
          <p:cNvPr id="1137036" name="Text Box 396"/>
          <p:cNvSpPr txBox="1">
            <a:spLocks noChangeArrowheads="1"/>
          </p:cNvSpPr>
          <p:nvPr/>
        </p:nvSpPr>
        <p:spPr bwMode="auto">
          <a:xfrm>
            <a:off x="3223756" y="863602"/>
            <a:ext cx="1210588" cy="584775"/>
          </a:xfrm>
          <a:prstGeom prst="rect">
            <a:avLst/>
          </a:prstGeom>
          <a:noFill/>
          <a:ln w="9525">
            <a:noFill/>
            <a:miter lim="800000"/>
            <a:headEnd/>
            <a:tailEnd/>
          </a:ln>
          <a:effectLst/>
        </p:spPr>
        <p:txBody>
          <a:bodyPr wrap="none">
            <a:spAutoFit/>
          </a:bodyPr>
          <a:lstStyle/>
          <a:p>
            <a:pPr algn="ctr"/>
            <a:r>
              <a:rPr kumimoji="1" lang="zh-CN" altLang="en-US" sz="1600">
                <a:solidFill>
                  <a:schemeClr val="tx1">
                    <a:lumMod val="65000"/>
                    <a:lumOff val="35000"/>
                  </a:schemeClr>
                </a:solidFill>
                <a:latin typeface="+mn-lt"/>
                <a:ea typeface="+mn-ea"/>
              </a:rPr>
              <a:t>发送方</a:t>
            </a:r>
          </a:p>
          <a:p>
            <a:pPr algn="ctr"/>
            <a:r>
              <a:rPr kumimoji="1" lang="zh-CN" altLang="en-US" sz="1600">
                <a:solidFill>
                  <a:schemeClr val="tx1">
                    <a:lumMod val="65000"/>
                    <a:lumOff val="35000"/>
                  </a:schemeClr>
                </a:solidFill>
                <a:latin typeface="+mn-lt"/>
                <a:ea typeface="+mn-ea"/>
              </a:rPr>
              <a:t>邮件服务器</a:t>
            </a:r>
          </a:p>
        </p:txBody>
      </p:sp>
      <p:sp>
        <p:nvSpPr>
          <p:cNvPr id="1137037" name="Oval 397"/>
          <p:cNvSpPr>
            <a:spLocks noChangeArrowheads="1"/>
          </p:cNvSpPr>
          <p:nvPr/>
        </p:nvSpPr>
        <p:spPr bwMode="auto">
          <a:xfrm>
            <a:off x="1778001" y="1555751"/>
            <a:ext cx="719138" cy="719138"/>
          </a:xfrm>
          <a:prstGeom prst="ellipse">
            <a:avLst/>
          </a:prstGeom>
          <a:solidFill>
            <a:srgbClr val="FFC000"/>
          </a:solidFill>
          <a:ln w="9525">
            <a:noFill/>
            <a:round/>
            <a:headEnd/>
            <a:tailEnd/>
          </a:ln>
          <a:effectLst/>
        </p:spPr>
        <p:txBody>
          <a:bodyPr wrap="none" anchor="ctr"/>
          <a:lstStyle/>
          <a:p>
            <a:pPr algn="ctr"/>
            <a:r>
              <a:rPr kumimoji="1" lang="en-US" altLang="zh-CN" sz="1600">
                <a:solidFill>
                  <a:schemeClr val="tx1">
                    <a:lumMod val="65000"/>
                    <a:lumOff val="35000"/>
                  </a:schemeClr>
                </a:solidFill>
                <a:latin typeface="+mn-lt"/>
                <a:ea typeface="+mn-ea"/>
              </a:rPr>
              <a:t>SMTP</a:t>
            </a:r>
          </a:p>
          <a:p>
            <a:pPr algn="ctr"/>
            <a:r>
              <a:rPr kumimoji="1" lang="zh-CN" altLang="en-US" sz="1600">
                <a:solidFill>
                  <a:schemeClr val="tx1">
                    <a:lumMod val="65000"/>
                    <a:lumOff val="35000"/>
                  </a:schemeClr>
                </a:solidFill>
                <a:latin typeface="+mn-lt"/>
                <a:ea typeface="+mn-ea"/>
              </a:rPr>
              <a:t>客户</a:t>
            </a:r>
          </a:p>
        </p:txBody>
      </p:sp>
      <p:sp>
        <p:nvSpPr>
          <p:cNvPr id="1137038" name="Oval 398"/>
          <p:cNvSpPr>
            <a:spLocks noChangeArrowheads="1"/>
          </p:cNvSpPr>
          <p:nvPr/>
        </p:nvSpPr>
        <p:spPr bwMode="auto">
          <a:xfrm>
            <a:off x="9771065" y="1555751"/>
            <a:ext cx="719137" cy="719138"/>
          </a:xfrm>
          <a:prstGeom prst="ellipse">
            <a:avLst/>
          </a:prstGeom>
          <a:solidFill>
            <a:srgbClr val="CCECFF"/>
          </a:solidFill>
          <a:ln w="9525">
            <a:noFill/>
            <a:round/>
            <a:headEnd/>
            <a:tailEnd/>
          </a:ln>
          <a:effectLst/>
        </p:spPr>
        <p:txBody>
          <a:bodyPr wrap="none" anchor="ctr"/>
          <a:lstStyle/>
          <a:p>
            <a:pPr algn="ctr"/>
            <a:r>
              <a:rPr kumimoji="1" lang="en-US" altLang="zh-CN" sz="1600">
                <a:solidFill>
                  <a:schemeClr val="tx1">
                    <a:lumMod val="65000"/>
                    <a:lumOff val="35000"/>
                  </a:schemeClr>
                </a:solidFill>
                <a:latin typeface="+mn-lt"/>
                <a:ea typeface="+mn-ea"/>
              </a:rPr>
              <a:t>POP3</a:t>
            </a:r>
          </a:p>
          <a:p>
            <a:pPr algn="ctr"/>
            <a:r>
              <a:rPr kumimoji="1" lang="zh-CN" altLang="en-US" sz="1600">
                <a:solidFill>
                  <a:schemeClr val="tx1">
                    <a:lumMod val="65000"/>
                    <a:lumOff val="35000"/>
                  </a:schemeClr>
                </a:solidFill>
                <a:latin typeface="+mn-lt"/>
                <a:ea typeface="+mn-ea"/>
              </a:rPr>
              <a:t>客户</a:t>
            </a:r>
          </a:p>
        </p:txBody>
      </p:sp>
      <p:sp>
        <p:nvSpPr>
          <p:cNvPr id="1137039" name="Text Box 399"/>
          <p:cNvSpPr txBox="1">
            <a:spLocks noChangeArrowheads="1"/>
          </p:cNvSpPr>
          <p:nvPr/>
        </p:nvSpPr>
        <p:spPr bwMode="auto">
          <a:xfrm>
            <a:off x="1600737" y="863601"/>
            <a:ext cx="1005403" cy="584775"/>
          </a:xfrm>
          <a:prstGeom prst="rect">
            <a:avLst/>
          </a:prstGeom>
          <a:noFill/>
          <a:ln w="9525">
            <a:noFill/>
            <a:miter lim="800000"/>
            <a:headEnd/>
            <a:tailEnd/>
          </a:ln>
          <a:effectLst/>
        </p:spPr>
        <p:txBody>
          <a:bodyPr wrap="none">
            <a:spAutoFit/>
          </a:bodyPr>
          <a:lstStyle/>
          <a:p>
            <a:pPr algn="ctr"/>
            <a:r>
              <a:rPr kumimoji="1" lang="zh-CN" altLang="en-US" sz="1600">
                <a:solidFill>
                  <a:schemeClr val="tx1">
                    <a:lumMod val="65000"/>
                    <a:lumOff val="35000"/>
                  </a:schemeClr>
                </a:solidFill>
                <a:latin typeface="+mn-lt"/>
                <a:ea typeface="+mn-ea"/>
              </a:rPr>
              <a:t>发件人</a:t>
            </a:r>
          </a:p>
          <a:p>
            <a:pPr algn="ctr"/>
            <a:r>
              <a:rPr kumimoji="1" lang="zh-CN" altLang="en-US" sz="1600">
                <a:solidFill>
                  <a:schemeClr val="tx1">
                    <a:lumMod val="65000"/>
                    <a:lumOff val="35000"/>
                  </a:schemeClr>
                </a:solidFill>
                <a:latin typeface="+mn-lt"/>
                <a:ea typeface="+mn-ea"/>
              </a:rPr>
              <a:t>用户代理</a:t>
            </a:r>
          </a:p>
        </p:txBody>
      </p:sp>
      <p:sp>
        <p:nvSpPr>
          <p:cNvPr id="1137040" name="Text Box 400"/>
          <p:cNvSpPr txBox="1">
            <a:spLocks noChangeArrowheads="1"/>
          </p:cNvSpPr>
          <p:nvPr/>
        </p:nvSpPr>
        <p:spPr bwMode="auto">
          <a:xfrm>
            <a:off x="7773531" y="863602"/>
            <a:ext cx="1210588" cy="584775"/>
          </a:xfrm>
          <a:prstGeom prst="rect">
            <a:avLst/>
          </a:prstGeom>
          <a:noFill/>
          <a:ln w="9525">
            <a:noFill/>
            <a:miter lim="800000"/>
            <a:headEnd/>
            <a:tailEnd/>
          </a:ln>
          <a:effectLst/>
        </p:spPr>
        <p:txBody>
          <a:bodyPr wrap="none">
            <a:spAutoFit/>
          </a:bodyPr>
          <a:lstStyle/>
          <a:p>
            <a:pPr algn="ctr"/>
            <a:r>
              <a:rPr kumimoji="1" lang="zh-CN" altLang="en-US" sz="1600">
                <a:solidFill>
                  <a:schemeClr val="tx1">
                    <a:lumMod val="65000"/>
                    <a:lumOff val="35000"/>
                  </a:schemeClr>
                </a:solidFill>
                <a:latin typeface="+mn-lt"/>
                <a:ea typeface="+mn-ea"/>
              </a:rPr>
              <a:t>接收方</a:t>
            </a:r>
          </a:p>
          <a:p>
            <a:pPr algn="ctr"/>
            <a:r>
              <a:rPr kumimoji="1" lang="zh-CN" altLang="en-US" sz="1600">
                <a:solidFill>
                  <a:schemeClr val="tx1">
                    <a:lumMod val="65000"/>
                    <a:lumOff val="35000"/>
                  </a:schemeClr>
                </a:solidFill>
                <a:latin typeface="+mn-lt"/>
                <a:ea typeface="+mn-ea"/>
              </a:rPr>
              <a:t>邮件服务器</a:t>
            </a:r>
          </a:p>
        </p:txBody>
      </p:sp>
      <p:sp>
        <p:nvSpPr>
          <p:cNvPr id="1137041" name="Rectangle 401"/>
          <p:cNvSpPr>
            <a:spLocks noChangeArrowheads="1"/>
          </p:cNvSpPr>
          <p:nvPr/>
        </p:nvSpPr>
        <p:spPr bwMode="auto">
          <a:xfrm>
            <a:off x="7972425" y="1484315"/>
            <a:ext cx="863600" cy="1728787"/>
          </a:xfrm>
          <a:prstGeom prst="rect">
            <a:avLst/>
          </a:prstGeom>
          <a:solidFill>
            <a:srgbClr val="92D050"/>
          </a:solidFill>
          <a:ln w="19050" algn="ctr">
            <a:noFill/>
            <a:miter lim="800000"/>
            <a:headEnd/>
            <a:tailEnd/>
          </a:ln>
          <a:effectLst>
            <a:outerShdw dist="35921" dir="2700000" algn="ctr" rotWithShape="0">
              <a:schemeClr val="bg2"/>
            </a:outerShdw>
          </a:effectLst>
        </p:spPr>
        <p:txBody>
          <a:bodyPr wrap="none" anchor="ctr"/>
          <a:lstStyle/>
          <a:p>
            <a:endParaRPr lang="zh-CN" altLang="en-US">
              <a:solidFill>
                <a:schemeClr val="tx1">
                  <a:lumMod val="65000"/>
                  <a:lumOff val="35000"/>
                </a:schemeClr>
              </a:solidFill>
              <a:latin typeface="+mn-lt"/>
              <a:ea typeface="+mn-ea"/>
            </a:endParaRPr>
          </a:p>
        </p:txBody>
      </p:sp>
      <p:sp>
        <p:nvSpPr>
          <p:cNvPr id="1137042" name="Oval 402"/>
          <p:cNvSpPr>
            <a:spLocks noChangeArrowheads="1"/>
          </p:cNvSpPr>
          <p:nvPr/>
        </p:nvSpPr>
        <p:spPr bwMode="auto">
          <a:xfrm>
            <a:off x="8043865" y="2347914"/>
            <a:ext cx="719137" cy="719137"/>
          </a:xfrm>
          <a:prstGeom prst="ellipse">
            <a:avLst/>
          </a:prstGeom>
          <a:solidFill>
            <a:srgbClr val="99FF99"/>
          </a:solidFill>
          <a:ln w="9525" algn="ctr">
            <a:noFill/>
            <a:round/>
            <a:headEnd/>
            <a:tailEnd/>
          </a:ln>
          <a:effectLst/>
        </p:spPr>
        <p:txBody>
          <a:bodyPr wrap="none" anchor="ctr"/>
          <a:lstStyle/>
          <a:p>
            <a:pPr algn="ctr"/>
            <a:r>
              <a:rPr kumimoji="1" lang="en-US" altLang="zh-CN" sz="1600">
                <a:solidFill>
                  <a:schemeClr val="tx1">
                    <a:lumMod val="65000"/>
                    <a:lumOff val="35000"/>
                  </a:schemeClr>
                </a:solidFill>
                <a:latin typeface="+mn-lt"/>
                <a:ea typeface="+mn-ea"/>
              </a:rPr>
              <a:t>SMTP</a:t>
            </a:r>
          </a:p>
          <a:p>
            <a:pPr algn="ctr"/>
            <a:r>
              <a:rPr kumimoji="1" lang="zh-CN" altLang="en-US" sz="1600">
                <a:solidFill>
                  <a:schemeClr val="tx1">
                    <a:lumMod val="65000"/>
                    <a:lumOff val="35000"/>
                  </a:schemeClr>
                </a:solidFill>
                <a:latin typeface="+mn-lt"/>
                <a:ea typeface="+mn-ea"/>
              </a:rPr>
              <a:t>服务器</a:t>
            </a:r>
          </a:p>
        </p:txBody>
      </p:sp>
      <p:sp>
        <p:nvSpPr>
          <p:cNvPr id="1137043" name="Oval 403"/>
          <p:cNvSpPr>
            <a:spLocks noChangeArrowheads="1"/>
          </p:cNvSpPr>
          <p:nvPr/>
        </p:nvSpPr>
        <p:spPr bwMode="auto">
          <a:xfrm>
            <a:off x="8043865" y="1555751"/>
            <a:ext cx="719137" cy="719138"/>
          </a:xfrm>
          <a:prstGeom prst="ellipse">
            <a:avLst/>
          </a:prstGeom>
          <a:solidFill>
            <a:srgbClr val="CCECFF"/>
          </a:solidFill>
          <a:ln w="9525">
            <a:noFill/>
            <a:round/>
            <a:headEnd/>
            <a:tailEnd/>
          </a:ln>
          <a:effectLst/>
        </p:spPr>
        <p:txBody>
          <a:bodyPr wrap="none" anchor="ctr"/>
          <a:lstStyle/>
          <a:p>
            <a:pPr algn="ctr"/>
            <a:r>
              <a:rPr kumimoji="1" lang="en-US" altLang="zh-CN" sz="1600">
                <a:solidFill>
                  <a:schemeClr val="tx1">
                    <a:lumMod val="65000"/>
                    <a:lumOff val="35000"/>
                  </a:schemeClr>
                </a:solidFill>
                <a:latin typeface="+mn-lt"/>
                <a:ea typeface="+mn-ea"/>
              </a:rPr>
              <a:t>POP3</a:t>
            </a:r>
          </a:p>
          <a:p>
            <a:pPr algn="ctr"/>
            <a:r>
              <a:rPr kumimoji="1" lang="zh-CN" altLang="en-US" sz="1600">
                <a:solidFill>
                  <a:schemeClr val="tx1">
                    <a:lumMod val="65000"/>
                    <a:lumOff val="35000"/>
                  </a:schemeClr>
                </a:solidFill>
                <a:latin typeface="+mn-lt"/>
                <a:ea typeface="+mn-ea"/>
              </a:rPr>
              <a:t>服务器</a:t>
            </a:r>
          </a:p>
        </p:txBody>
      </p:sp>
      <p:sp>
        <p:nvSpPr>
          <p:cNvPr id="1137044" name="Line 404"/>
          <p:cNvSpPr>
            <a:spLocks noChangeShapeType="1"/>
          </p:cNvSpPr>
          <p:nvPr/>
        </p:nvSpPr>
        <p:spPr bwMode="auto">
          <a:xfrm flipV="1">
            <a:off x="4154490" y="2708275"/>
            <a:ext cx="3887787" cy="0"/>
          </a:xfrm>
          <a:prstGeom prst="line">
            <a:avLst/>
          </a:prstGeom>
          <a:noFill/>
          <a:ln w="76200">
            <a:solidFill>
              <a:schemeClr val="hlink"/>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7045" name="Oval 405"/>
          <p:cNvSpPr>
            <a:spLocks noChangeArrowheads="1"/>
          </p:cNvSpPr>
          <p:nvPr/>
        </p:nvSpPr>
        <p:spPr bwMode="auto">
          <a:xfrm>
            <a:off x="3508376" y="1555751"/>
            <a:ext cx="719138" cy="719138"/>
          </a:xfrm>
          <a:prstGeom prst="ellipse">
            <a:avLst/>
          </a:prstGeom>
          <a:solidFill>
            <a:srgbClr val="99FF99"/>
          </a:solidFill>
          <a:ln w="9525">
            <a:noFill/>
            <a:round/>
            <a:headEnd/>
            <a:tailEnd/>
          </a:ln>
          <a:effectLst/>
        </p:spPr>
        <p:txBody>
          <a:bodyPr wrap="none" anchor="ctr"/>
          <a:lstStyle/>
          <a:p>
            <a:pPr algn="ctr"/>
            <a:r>
              <a:rPr kumimoji="1" lang="en-US" altLang="zh-CN" sz="1600">
                <a:solidFill>
                  <a:schemeClr val="tx1">
                    <a:lumMod val="65000"/>
                    <a:lumOff val="35000"/>
                  </a:schemeClr>
                </a:solidFill>
                <a:latin typeface="+mn-lt"/>
                <a:ea typeface="+mn-ea"/>
              </a:rPr>
              <a:t>SMTP</a:t>
            </a:r>
          </a:p>
          <a:p>
            <a:pPr algn="ctr"/>
            <a:r>
              <a:rPr kumimoji="1" lang="zh-CN" altLang="en-US" sz="1600">
                <a:solidFill>
                  <a:schemeClr val="tx1">
                    <a:lumMod val="65000"/>
                    <a:lumOff val="35000"/>
                  </a:schemeClr>
                </a:solidFill>
                <a:latin typeface="+mn-lt"/>
                <a:ea typeface="+mn-ea"/>
              </a:rPr>
              <a:t>服务器</a:t>
            </a:r>
          </a:p>
        </p:txBody>
      </p:sp>
      <p:sp>
        <p:nvSpPr>
          <p:cNvPr id="1137046" name="Oval 406"/>
          <p:cNvSpPr>
            <a:spLocks noChangeArrowheads="1"/>
          </p:cNvSpPr>
          <p:nvPr/>
        </p:nvSpPr>
        <p:spPr bwMode="auto">
          <a:xfrm>
            <a:off x="3508376" y="2347914"/>
            <a:ext cx="719138" cy="719137"/>
          </a:xfrm>
          <a:prstGeom prst="ellipse">
            <a:avLst/>
          </a:prstGeom>
          <a:solidFill>
            <a:srgbClr val="FFC000"/>
          </a:solidFill>
          <a:ln w="9525" algn="ctr">
            <a:noFill/>
            <a:round/>
            <a:headEnd/>
            <a:tailEnd/>
          </a:ln>
          <a:effectLst/>
        </p:spPr>
        <p:txBody>
          <a:bodyPr wrap="none" anchor="ctr"/>
          <a:lstStyle/>
          <a:p>
            <a:pPr algn="ctr"/>
            <a:r>
              <a:rPr kumimoji="1" lang="en-US" altLang="zh-CN" sz="1600">
                <a:solidFill>
                  <a:schemeClr val="tx1">
                    <a:lumMod val="65000"/>
                    <a:lumOff val="35000"/>
                  </a:schemeClr>
                </a:solidFill>
                <a:latin typeface="+mn-lt"/>
                <a:ea typeface="+mn-ea"/>
              </a:rPr>
              <a:t>SMTP</a:t>
            </a:r>
          </a:p>
          <a:p>
            <a:pPr algn="ctr"/>
            <a:r>
              <a:rPr kumimoji="1" lang="zh-CN" altLang="en-US" sz="1600">
                <a:solidFill>
                  <a:schemeClr val="tx1">
                    <a:lumMod val="65000"/>
                    <a:lumOff val="35000"/>
                  </a:schemeClr>
                </a:solidFill>
                <a:latin typeface="+mn-lt"/>
                <a:ea typeface="+mn-ea"/>
              </a:rPr>
              <a:t>客户</a:t>
            </a:r>
          </a:p>
        </p:txBody>
      </p:sp>
      <p:sp>
        <p:nvSpPr>
          <p:cNvPr id="1137047" name="Text Box 407"/>
          <p:cNvSpPr txBox="1">
            <a:spLocks noChangeArrowheads="1"/>
          </p:cNvSpPr>
          <p:nvPr/>
        </p:nvSpPr>
        <p:spPr bwMode="auto">
          <a:xfrm>
            <a:off x="9670000" y="863602"/>
            <a:ext cx="1005403" cy="584775"/>
          </a:xfrm>
          <a:prstGeom prst="rect">
            <a:avLst/>
          </a:prstGeom>
          <a:noFill/>
          <a:ln w="9525">
            <a:noFill/>
            <a:miter lim="800000"/>
            <a:headEnd/>
            <a:tailEnd/>
          </a:ln>
          <a:effectLst/>
        </p:spPr>
        <p:txBody>
          <a:bodyPr wrap="none">
            <a:spAutoFit/>
          </a:bodyPr>
          <a:lstStyle/>
          <a:p>
            <a:pPr algn="ctr"/>
            <a:r>
              <a:rPr kumimoji="1" lang="zh-CN" altLang="en-US" sz="1600">
                <a:solidFill>
                  <a:schemeClr val="tx1">
                    <a:lumMod val="65000"/>
                    <a:lumOff val="35000"/>
                  </a:schemeClr>
                </a:solidFill>
                <a:latin typeface="+mn-lt"/>
                <a:ea typeface="+mn-ea"/>
              </a:rPr>
              <a:t>收件人</a:t>
            </a:r>
          </a:p>
          <a:p>
            <a:pPr algn="ctr"/>
            <a:r>
              <a:rPr kumimoji="1" lang="zh-CN" altLang="en-US" sz="1600">
                <a:solidFill>
                  <a:schemeClr val="tx1">
                    <a:lumMod val="65000"/>
                    <a:lumOff val="35000"/>
                  </a:schemeClr>
                </a:solidFill>
                <a:latin typeface="+mn-lt"/>
                <a:ea typeface="+mn-ea"/>
              </a:rPr>
              <a:t>用户代理</a:t>
            </a:r>
          </a:p>
        </p:txBody>
      </p:sp>
      <p:sp>
        <p:nvSpPr>
          <p:cNvPr id="1137048" name="Line 408"/>
          <p:cNvSpPr>
            <a:spLocks noChangeShapeType="1"/>
          </p:cNvSpPr>
          <p:nvPr/>
        </p:nvSpPr>
        <p:spPr bwMode="auto">
          <a:xfrm flipV="1">
            <a:off x="8763002" y="1916113"/>
            <a:ext cx="1008063" cy="0"/>
          </a:xfrm>
          <a:prstGeom prst="line">
            <a:avLst/>
          </a:prstGeom>
          <a:noFill/>
          <a:ln w="76200">
            <a:solidFill>
              <a:schemeClr val="hlink"/>
            </a:solidFill>
            <a:round/>
            <a:headEnd/>
            <a:tailEnd type="triangle" w="med" len="lg"/>
          </a:ln>
          <a:effectLst/>
        </p:spPr>
        <p:txBody>
          <a:bodyPr wrap="none" anchor="ctr"/>
          <a:lstStyle/>
          <a:p>
            <a:endParaRPr lang="zh-CN" altLang="en-US">
              <a:solidFill>
                <a:schemeClr val="tx1">
                  <a:lumMod val="65000"/>
                  <a:lumOff val="35000"/>
                </a:schemeClr>
              </a:solidFill>
              <a:latin typeface="+mn-lt"/>
              <a:ea typeface="+mn-ea"/>
            </a:endParaRPr>
          </a:p>
        </p:txBody>
      </p:sp>
      <p:sp>
        <p:nvSpPr>
          <p:cNvPr id="1137049" name="Text Box 409"/>
          <p:cNvSpPr txBox="1">
            <a:spLocks noChangeArrowheads="1"/>
          </p:cNvSpPr>
          <p:nvPr/>
        </p:nvSpPr>
        <p:spPr bwMode="auto">
          <a:xfrm>
            <a:off x="5594351" y="2730500"/>
            <a:ext cx="1057790" cy="338554"/>
          </a:xfrm>
          <a:prstGeom prst="rect">
            <a:avLst/>
          </a:prstGeom>
          <a:noFill/>
          <a:ln w="9525">
            <a:noFill/>
            <a:miter lim="800000"/>
            <a:headEnd/>
            <a:tailEnd/>
          </a:ln>
          <a:effectLst/>
        </p:spPr>
        <p:txBody>
          <a:bodyPr wrap="none">
            <a:spAutoFit/>
          </a:bodyPr>
          <a:lstStyle/>
          <a:p>
            <a:r>
              <a:rPr kumimoji="1" lang="en-US" altLang="zh-CN" sz="1600">
                <a:solidFill>
                  <a:schemeClr val="tx1">
                    <a:lumMod val="65000"/>
                    <a:lumOff val="35000"/>
                  </a:schemeClr>
                </a:solidFill>
                <a:latin typeface="+mn-lt"/>
                <a:ea typeface="+mn-ea"/>
              </a:rPr>
              <a:t>TCP </a:t>
            </a:r>
            <a:r>
              <a:rPr kumimoji="1" lang="zh-CN" altLang="en-US" sz="1600">
                <a:solidFill>
                  <a:schemeClr val="tx1">
                    <a:lumMod val="65000"/>
                    <a:lumOff val="35000"/>
                  </a:schemeClr>
                </a:solidFill>
                <a:latin typeface="+mn-lt"/>
                <a:ea typeface="+mn-ea"/>
              </a:rPr>
              <a:t>连接</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8690" name="Rectangle 2"/>
          <p:cNvSpPr>
            <a:spLocks noGrp="1" noChangeArrowheads="1"/>
          </p:cNvSpPr>
          <p:nvPr>
            <p:ph type="title"/>
          </p:nvPr>
        </p:nvSpPr>
        <p:spPr/>
        <p:txBody>
          <a:bodyPr/>
          <a:lstStyle/>
          <a:p>
            <a:r>
              <a:rPr lang="zh-CN" altLang="en-US" dirty="0"/>
              <a:t>用户代理 </a:t>
            </a:r>
            <a:r>
              <a:rPr lang="en-US" altLang="zh-CN" dirty="0"/>
              <a:t>UA (User Agent)</a:t>
            </a:r>
          </a:p>
        </p:txBody>
      </p:sp>
      <p:sp>
        <p:nvSpPr>
          <p:cNvPr id="1138691" name="Rectangle 3"/>
          <p:cNvSpPr>
            <a:spLocks noGrp="1" noChangeArrowheads="1"/>
          </p:cNvSpPr>
          <p:nvPr>
            <p:ph idx="1"/>
          </p:nvPr>
        </p:nvSpPr>
        <p:spPr>
          <a:xfrm>
            <a:off x="1058616" y="2276872"/>
            <a:ext cx="9793088" cy="3894694"/>
          </a:xfrm>
        </p:spPr>
        <p:txBody>
          <a:bodyPr>
            <a:normAutofit/>
          </a:bodyPr>
          <a:lstStyle/>
          <a:p>
            <a:r>
              <a:rPr lang="zh-CN" altLang="en-US" sz="2400" dirty="0"/>
              <a:t>用户代理 </a:t>
            </a:r>
            <a:r>
              <a:rPr lang="en-US" altLang="zh-CN" sz="2400" dirty="0"/>
              <a:t>UA </a:t>
            </a:r>
            <a:r>
              <a:rPr lang="zh-CN" altLang="en-US" sz="2400" dirty="0"/>
              <a:t>就是用户与电子邮件系统的接口，是</a:t>
            </a:r>
            <a:r>
              <a:rPr lang="zh-CN" altLang="en-US" sz="2400" dirty="0">
                <a:solidFill>
                  <a:srgbClr val="FF0000"/>
                </a:solidFill>
              </a:rPr>
              <a:t>电子邮件客户端软件</a:t>
            </a:r>
            <a:r>
              <a:rPr lang="zh-CN" altLang="en-US" sz="2400" dirty="0"/>
              <a:t>。</a:t>
            </a:r>
          </a:p>
          <a:p>
            <a:r>
              <a:rPr lang="zh-CN" altLang="en-US" sz="2400" dirty="0"/>
              <a:t>用户代理的功能：撰写、显示、处理和通信。</a:t>
            </a:r>
          </a:p>
          <a:p>
            <a:r>
              <a:rPr lang="zh-CN" altLang="en-US" sz="2400" dirty="0"/>
              <a:t>邮件服务器的功能是发送和接收邮件，同时还要向发信人报告邮件传送的情况（已交付、被拒绝、丢失等）。</a:t>
            </a:r>
          </a:p>
          <a:p>
            <a:r>
              <a:rPr lang="zh-CN" altLang="en-US" sz="2400" dirty="0"/>
              <a:t>邮件服务器按照客户服务器方式工作。邮件服务器需要使用发送和读取两个不同的协议。</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9"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 name="组合 9"/>
          <p:cNvGrpSpPr/>
          <p:nvPr/>
        </p:nvGrpSpPr>
        <p:grpSpPr>
          <a:xfrm>
            <a:off x="9156703" y="5399078"/>
            <a:ext cx="1877787" cy="1129564"/>
            <a:chOff x="9675584" y="5175723"/>
            <a:chExt cx="1877787" cy="1129564"/>
          </a:xfrm>
        </p:grpSpPr>
        <p:sp>
          <p:nvSpPr>
            <p:cNvPr id="11" name="矩形 10"/>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8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8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8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1"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0" y="6139413"/>
            <a:ext cx="12198350" cy="72954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8082" name="Rectangle 2"/>
          <p:cNvSpPr>
            <a:spLocks noGrp="1" noChangeArrowheads="1"/>
          </p:cNvSpPr>
          <p:nvPr>
            <p:ph type="title"/>
          </p:nvPr>
        </p:nvSpPr>
        <p:spPr/>
        <p:txBody>
          <a:bodyPr/>
          <a:lstStyle/>
          <a:p>
            <a:r>
              <a:rPr lang="zh-CN" altLang="en-US" dirty="0"/>
              <a:t>发送和接收电子邮件</a:t>
            </a:r>
            <a:r>
              <a:rPr lang="zh-CN" altLang="en-US" dirty="0" smtClean="0"/>
              <a:t>的几</a:t>
            </a:r>
            <a:r>
              <a:rPr lang="zh-CN" altLang="en-US" dirty="0"/>
              <a:t>个重要步骤</a:t>
            </a:r>
          </a:p>
        </p:txBody>
      </p:sp>
      <p:grpSp>
        <p:nvGrpSpPr>
          <p:cNvPr id="37" name="组合 36"/>
          <p:cNvGrpSpPr/>
          <p:nvPr/>
        </p:nvGrpSpPr>
        <p:grpSpPr>
          <a:xfrm>
            <a:off x="1694705" y="1086977"/>
            <a:ext cx="8724950" cy="902016"/>
            <a:chOff x="1438257" y="1765965"/>
            <a:chExt cx="8724950" cy="902016"/>
          </a:xfrm>
        </p:grpSpPr>
        <p:grpSp>
          <p:nvGrpSpPr>
            <p:cNvPr id="8" name="组合 7"/>
            <p:cNvGrpSpPr/>
            <p:nvPr/>
          </p:nvGrpSpPr>
          <p:grpSpPr>
            <a:xfrm>
              <a:off x="1438257" y="1765965"/>
              <a:ext cx="579307" cy="626655"/>
              <a:chOff x="6242320" y="1105727"/>
              <a:chExt cx="579005" cy="626656"/>
            </a:xfrm>
          </p:grpSpPr>
          <p:sp>
            <p:nvSpPr>
              <p:cNvPr id="9"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0"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0" name="组合 19"/>
            <p:cNvGrpSpPr/>
            <p:nvPr/>
          </p:nvGrpSpPr>
          <p:grpSpPr>
            <a:xfrm>
              <a:off x="1523207" y="2487299"/>
              <a:ext cx="8640000" cy="180682"/>
              <a:chOff x="6327224" y="1896619"/>
              <a:chExt cx="2624395" cy="9524"/>
            </a:xfrm>
          </p:grpSpPr>
          <p:cxnSp>
            <p:nvCxnSpPr>
              <p:cNvPr id="21" name="直接连接符 20"/>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2" name="文本框 44"/>
            <p:cNvSpPr txBox="1"/>
            <p:nvPr/>
          </p:nvSpPr>
          <p:spPr>
            <a:xfrm>
              <a:off x="2282751" y="1844824"/>
              <a:ext cx="7848872" cy="461665"/>
            </a:xfrm>
            <a:prstGeom prst="rect">
              <a:avLst/>
            </a:prstGeom>
            <a:noFill/>
          </p:spPr>
          <p:txBody>
            <a:bodyPr wrap="square" rtlCol="0">
              <a:spAutoFit/>
            </a:bodyPr>
            <a:lstStyle/>
            <a:p>
              <a:pPr>
                <a:lnSpc>
                  <a:spcPct val="12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发</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件人调用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PC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机中的用户代理撰写和编辑要发送的邮件。</a:t>
              </a:r>
            </a:p>
          </p:txBody>
        </p:sp>
      </p:grpSp>
      <p:grpSp>
        <p:nvGrpSpPr>
          <p:cNvPr id="36" name="组合 35"/>
          <p:cNvGrpSpPr/>
          <p:nvPr/>
        </p:nvGrpSpPr>
        <p:grpSpPr>
          <a:xfrm>
            <a:off x="1694705" y="1920642"/>
            <a:ext cx="8724950" cy="806175"/>
            <a:chOff x="1438257" y="2735385"/>
            <a:chExt cx="8724950" cy="806175"/>
          </a:xfrm>
        </p:grpSpPr>
        <p:grpSp>
          <p:nvGrpSpPr>
            <p:cNvPr id="11" name="组合 10"/>
            <p:cNvGrpSpPr/>
            <p:nvPr/>
          </p:nvGrpSpPr>
          <p:grpSpPr>
            <a:xfrm>
              <a:off x="1438257" y="2735385"/>
              <a:ext cx="579307" cy="631762"/>
              <a:chOff x="6242320" y="2373233"/>
              <a:chExt cx="579005" cy="631762"/>
            </a:xfrm>
          </p:grpSpPr>
          <p:sp>
            <p:nvSpPr>
              <p:cNvPr id="12"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13"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3" name="组合 22"/>
            <p:cNvGrpSpPr/>
            <p:nvPr/>
          </p:nvGrpSpPr>
          <p:grpSpPr>
            <a:xfrm>
              <a:off x="1523207" y="3419000"/>
              <a:ext cx="8640000" cy="122560"/>
              <a:chOff x="6327224" y="1896619"/>
              <a:chExt cx="2624395" cy="9524"/>
            </a:xfrm>
          </p:grpSpPr>
          <p:cxnSp>
            <p:nvCxnSpPr>
              <p:cNvPr id="24" name="直接连接符 23"/>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3" name="文本框 44"/>
            <p:cNvSpPr txBox="1"/>
            <p:nvPr/>
          </p:nvSpPr>
          <p:spPr>
            <a:xfrm>
              <a:off x="2282751" y="2823319"/>
              <a:ext cx="7848872" cy="461665"/>
            </a:xfrm>
            <a:prstGeom prst="rect">
              <a:avLst/>
            </a:prstGeom>
            <a:noFill/>
          </p:spPr>
          <p:txBody>
            <a:bodyPr wrap="square" rtlCol="0">
              <a:spAutoFit/>
            </a:bodyPr>
            <a:lstStyle/>
            <a:p>
              <a:pPr>
                <a:lnSpc>
                  <a:spcPct val="12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发</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件人的用户代理把邮件用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SMTP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协议发给发送方邮件服务器，</a:t>
              </a:r>
            </a:p>
          </p:txBody>
        </p:sp>
      </p:grpSp>
      <p:grpSp>
        <p:nvGrpSpPr>
          <p:cNvPr id="40" name="组合 39"/>
          <p:cNvGrpSpPr/>
          <p:nvPr/>
        </p:nvGrpSpPr>
        <p:grpSpPr>
          <a:xfrm>
            <a:off x="1694705" y="2658466"/>
            <a:ext cx="8724950" cy="784146"/>
            <a:chOff x="1438257" y="3709914"/>
            <a:chExt cx="8724950" cy="784146"/>
          </a:xfrm>
        </p:grpSpPr>
        <p:grpSp>
          <p:nvGrpSpPr>
            <p:cNvPr id="41" name="组合 40"/>
            <p:cNvGrpSpPr/>
            <p:nvPr/>
          </p:nvGrpSpPr>
          <p:grpSpPr>
            <a:xfrm>
              <a:off x="1438257" y="3709914"/>
              <a:ext cx="579307" cy="620494"/>
              <a:chOff x="6242320" y="3640739"/>
              <a:chExt cx="579005" cy="620494"/>
            </a:xfrm>
          </p:grpSpPr>
          <p:sp>
            <p:nvSpPr>
              <p:cNvPr id="46"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47"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42" name="组合 41"/>
            <p:cNvGrpSpPr/>
            <p:nvPr/>
          </p:nvGrpSpPr>
          <p:grpSpPr>
            <a:xfrm>
              <a:off x="1523207" y="4350700"/>
              <a:ext cx="8640000" cy="143360"/>
              <a:chOff x="6327224" y="1896619"/>
              <a:chExt cx="2624395" cy="9524"/>
            </a:xfrm>
          </p:grpSpPr>
          <p:cxnSp>
            <p:nvCxnSpPr>
              <p:cNvPr id="44" name="直接连接符 43"/>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文本框 44"/>
            <p:cNvSpPr txBox="1"/>
            <p:nvPr/>
          </p:nvSpPr>
          <p:spPr>
            <a:xfrm>
              <a:off x="2282751" y="3759423"/>
              <a:ext cx="7848872" cy="461665"/>
            </a:xfrm>
            <a:prstGeom prst="rect">
              <a:avLst/>
            </a:prstGeom>
            <a:noFill/>
          </p:spPr>
          <p:txBody>
            <a:bodyPr wrap="square" rtlCol="0">
              <a:spAutoFit/>
            </a:bodyPr>
            <a:lstStyle/>
            <a:p>
              <a:pPr>
                <a:lnSpc>
                  <a:spcPct val="120000"/>
                </a:lnSpc>
              </a:pP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SMTP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服务器把邮件临时存放在邮件缓存队列中，等待发送。</a:t>
              </a:r>
            </a:p>
          </p:txBody>
        </p:sp>
      </p:grpSp>
      <p:grpSp>
        <p:nvGrpSpPr>
          <p:cNvPr id="48" name="组合 47"/>
          <p:cNvGrpSpPr/>
          <p:nvPr/>
        </p:nvGrpSpPr>
        <p:grpSpPr>
          <a:xfrm>
            <a:off x="1694705" y="3374261"/>
            <a:ext cx="8724950" cy="901863"/>
            <a:chOff x="1438257" y="4494060"/>
            <a:chExt cx="8724950" cy="901863"/>
          </a:xfrm>
        </p:grpSpPr>
        <p:grpSp>
          <p:nvGrpSpPr>
            <p:cNvPr id="49" name="组合 48"/>
            <p:cNvGrpSpPr/>
            <p:nvPr/>
          </p:nvGrpSpPr>
          <p:grpSpPr>
            <a:xfrm>
              <a:off x="1438257" y="4673176"/>
              <a:ext cx="579307" cy="609226"/>
              <a:chOff x="6250444" y="4908245"/>
              <a:chExt cx="579005" cy="609226"/>
            </a:xfrm>
          </p:grpSpPr>
          <p:sp>
            <p:nvSpPr>
              <p:cNvPr id="54"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55"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50" name="组合 49"/>
            <p:cNvGrpSpPr/>
            <p:nvPr/>
          </p:nvGrpSpPr>
          <p:grpSpPr>
            <a:xfrm>
              <a:off x="1523207" y="5282403"/>
              <a:ext cx="8640000" cy="113520"/>
              <a:chOff x="6327224" y="1896619"/>
              <a:chExt cx="2624395" cy="9524"/>
            </a:xfrm>
          </p:grpSpPr>
          <p:cxnSp>
            <p:nvCxnSpPr>
              <p:cNvPr id="52" name="直接连接符 51"/>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1" name="文本框 44"/>
            <p:cNvSpPr txBox="1"/>
            <p:nvPr/>
          </p:nvSpPr>
          <p:spPr>
            <a:xfrm>
              <a:off x="2282751" y="4494060"/>
              <a:ext cx="7848872" cy="830997"/>
            </a:xfrm>
            <a:prstGeom prst="rect">
              <a:avLst/>
            </a:prstGeom>
            <a:noFill/>
          </p:spPr>
          <p:txBody>
            <a:bodyPr wrap="square" rtlCol="0">
              <a:spAutoFit/>
            </a:bodyPr>
            <a:lstStyle/>
            <a:p>
              <a:pPr>
                <a:lnSpc>
                  <a:spcPct val="12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发</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送方邮件服务器的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SMTP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客户与接收方邮件服务器的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SMTP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服务器建立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TCP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连接，然后就把邮件缓存队列中的邮件依次发送出去。 </a:t>
              </a:r>
            </a:p>
          </p:txBody>
        </p:sp>
      </p:grpSp>
      <p:grpSp>
        <p:nvGrpSpPr>
          <p:cNvPr id="56" name="组合 55"/>
          <p:cNvGrpSpPr/>
          <p:nvPr/>
        </p:nvGrpSpPr>
        <p:grpSpPr>
          <a:xfrm>
            <a:off x="1663121" y="4207773"/>
            <a:ext cx="8724950" cy="980002"/>
            <a:chOff x="1438257" y="3514058"/>
            <a:chExt cx="8724950" cy="980002"/>
          </a:xfrm>
        </p:grpSpPr>
        <p:grpSp>
          <p:nvGrpSpPr>
            <p:cNvPr id="57" name="组合 56"/>
            <p:cNvGrpSpPr/>
            <p:nvPr/>
          </p:nvGrpSpPr>
          <p:grpSpPr>
            <a:xfrm>
              <a:off x="1438257" y="3709914"/>
              <a:ext cx="579307" cy="620494"/>
              <a:chOff x="6242320" y="3640739"/>
              <a:chExt cx="579005" cy="620494"/>
            </a:xfrm>
          </p:grpSpPr>
          <p:sp>
            <p:nvSpPr>
              <p:cNvPr id="62"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smtClean="0">
                    <a:solidFill>
                      <a:srgbClr val="CC9900"/>
                    </a:solidFill>
                    <a:latin typeface="Impact" pitchFamily="34" charset="0"/>
                    <a:ea typeface="微软雅黑" pitchFamily="34" charset="-122"/>
                  </a:rPr>
                  <a:t>05</a:t>
                </a:r>
                <a:endParaRPr lang="zh-CN" altLang="en-US" sz="3200" dirty="0">
                  <a:solidFill>
                    <a:srgbClr val="CC9900"/>
                  </a:solidFill>
                  <a:latin typeface="微软雅黑" pitchFamily="34" charset="-122"/>
                  <a:ea typeface="微软雅黑" pitchFamily="34" charset="-122"/>
                </a:endParaRPr>
              </a:p>
            </p:txBody>
          </p:sp>
          <p:sp>
            <p:nvSpPr>
              <p:cNvPr id="63"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58" name="组合 57"/>
            <p:cNvGrpSpPr/>
            <p:nvPr/>
          </p:nvGrpSpPr>
          <p:grpSpPr>
            <a:xfrm>
              <a:off x="1523207" y="4350700"/>
              <a:ext cx="8640000" cy="143360"/>
              <a:chOff x="6327224" y="1896619"/>
              <a:chExt cx="2624395" cy="9524"/>
            </a:xfrm>
          </p:grpSpPr>
          <p:cxnSp>
            <p:nvCxnSpPr>
              <p:cNvPr id="60" name="直接连接符 59"/>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9" name="文本框 44"/>
            <p:cNvSpPr txBox="1"/>
            <p:nvPr/>
          </p:nvSpPr>
          <p:spPr>
            <a:xfrm>
              <a:off x="2282751" y="3514058"/>
              <a:ext cx="7848872" cy="830997"/>
            </a:xfrm>
            <a:prstGeom prst="rect">
              <a:avLst/>
            </a:prstGeom>
            <a:noFill/>
          </p:spPr>
          <p:txBody>
            <a:bodyPr wrap="square" rtlCol="0">
              <a:spAutoFit/>
            </a:bodyPr>
            <a:lstStyle/>
            <a:p>
              <a:pPr>
                <a:lnSpc>
                  <a:spcPct val="12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运</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行在接收方邮件服务器中的</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SMTP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服务器进 程收到邮件后，把邮件放入收件人的用户邮箱中，等待收件人进行读</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取。</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grpSp>
      <p:grpSp>
        <p:nvGrpSpPr>
          <p:cNvPr id="64" name="组合 63"/>
          <p:cNvGrpSpPr/>
          <p:nvPr/>
        </p:nvGrpSpPr>
        <p:grpSpPr>
          <a:xfrm>
            <a:off x="1663121" y="5119425"/>
            <a:ext cx="8724950" cy="901863"/>
            <a:chOff x="1438257" y="4494060"/>
            <a:chExt cx="8724950" cy="901863"/>
          </a:xfrm>
        </p:grpSpPr>
        <p:grpSp>
          <p:nvGrpSpPr>
            <p:cNvPr id="65" name="组合 64"/>
            <p:cNvGrpSpPr/>
            <p:nvPr/>
          </p:nvGrpSpPr>
          <p:grpSpPr>
            <a:xfrm>
              <a:off x="1438257" y="4673176"/>
              <a:ext cx="579307" cy="609226"/>
              <a:chOff x="6250444" y="4908245"/>
              <a:chExt cx="579005" cy="609226"/>
            </a:xfrm>
          </p:grpSpPr>
          <p:sp>
            <p:nvSpPr>
              <p:cNvPr id="70"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smtClean="0">
                    <a:solidFill>
                      <a:srgbClr val="00B050"/>
                    </a:solidFill>
                    <a:latin typeface="Impact" pitchFamily="34" charset="0"/>
                    <a:ea typeface="微软雅黑" pitchFamily="34" charset="-122"/>
                  </a:rPr>
                  <a:t>06</a:t>
                </a:r>
                <a:endParaRPr lang="zh-CN" altLang="en-US" sz="3200" dirty="0">
                  <a:solidFill>
                    <a:srgbClr val="00B050"/>
                  </a:solidFill>
                  <a:latin typeface="微软雅黑" pitchFamily="34" charset="-122"/>
                  <a:ea typeface="微软雅黑" pitchFamily="34" charset="-122"/>
                </a:endParaRPr>
              </a:p>
            </p:txBody>
          </p:sp>
          <p:sp>
            <p:nvSpPr>
              <p:cNvPr id="71"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66" name="组合 65"/>
            <p:cNvGrpSpPr/>
            <p:nvPr/>
          </p:nvGrpSpPr>
          <p:grpSpPr>
            <a:xfrm>
              <a:off x="1523207" y="5282403"/>
              <a:ext cx="8640000" cy="113520"/>
              <a:chOff x="6327224" y="1896619"/>
              <a:chExt cx="2624395" cy="9524"/>
            </a:xfrm>
          </p:grpSpPr>
          <p:cxnSp>
            <p:nvCxnSpPr>
              <p:cNvPr id="68" name="直接连接符 67"/>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7" name="文本框 44"/>
            <p:cNvSpPr txBox="1"/>
            <p:nvPr/>
          </p:nvSpPr>
          <p:spPr>
            <a:xfrm>
              <a:off x="2282751" y="4494060"/>
              <a:ext cx="7848872" cy="830997"/>
            </a:xfrm>
            <a:prstGeom prst="rect">
              <a:avLst/>
            </a:prstGeom>
            <a:noFill/>
          </p:spPr>
          <p:txBody>
            <a:bodyPr wrap="square" rtlCol="0">
              <a:spAutoFit/>
            </a:bodyPr>
            <a:lstStyle/>
            <a:p>
              <a:pPr>
                <a:lnSpc>
                  <a:spcPct val="120000"/>
                </a:lnSpc>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收</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件人在打算收信时，就运行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PC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机中的用户代理，使用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POP3</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（或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IMAP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）协议读取发送给自己的邮件。</a:t>
              </a:r>
            </a:p>
          </p:txBody>
        </p:sp>
      </p:grpSp>
      <p:sp>
        <p:nvSpPr>
          <p:cNvPr id="38" name="矩形 37"/>
          <p:cNvSpPr/>
          <p:nvPr/>
        </p:nvSpPr>
        <p:spPr>
          <a:xfrm>
            <a:off x="2356819" y="6284446"/>
            <a:ext cx="7484712" cy="369332"/>
          </a:xfrm>
          <a:prstGeom prst="rect">
            <a:avLst/>
          </a:prstGeom>
        </p:spPr>
        <p:txBody>
          <a:bodyPr wrap="square">
            <a:spAutoFit/>
          </a:bodyPr>
          <a:lstStyle/>
          <a:p>
            <a:r>
              <a:rPr lang="zh-CN" altLang="en-US" sz="1800" dirty="0">
                <a:latin typeface="+mn-lt"/>
                <a:ea typeface="+mn-ea"/>
              </a:rPr>
              <a:t>请注意，</a:t>
            </a:r>
            <a:r>
              <a:rPr lang="en-US" altLang="zh-CN" sz="1800" dirty="0">
                <a:latin typeface="+mn-lt"/>
                <a:ea typeface="+mn-ea"/>
              </a:rPr>
              <a:t>POP3 </a:t>
            </a:r>
            <a:r>
              <a:rPr lang="zh-CN" altLang="en-US" sz="1800" dirty="0">
                <a:latin typeface="+mn-lt"/>
                <a:ea typeface="+mn-ea"/>
              </a:rPr>
              <a:t>服务器和 </a:t>
            </a:r>
            <a:r>
              <a:rPr lang="en-US" altLang="zh-CN" sz="1800" dirty="0">
                <a:latin typeface="+mn-lt"/>
                <a:ea typeface="+mn-ea"/>
              </a:rPr>
              <a:t>POP3 </a:t>
            </a:r>
            <a:r>
              <a:rPr lang="zh-CN" altLang="en-US" sz="1800" dirty="0">
                <a:latin typeface="+mn-lt"/>
                <a:ea typeface="+mn-ea"/>
              </a:rPr>
              <a:t>客户之间的通信是由 </a:t>
            </a:r>
            <a:r>
              <a:rPr lang="en-US" altLang="zh-CN" sz="1800" dirty="0">
                <a:latin typeface="+mn-lt"/>
                <a:ea typeface="+mn-ea"/>
              </a:rPr>
              <a:t>POP3 </a:t>
            </a:r>
            <a:r>
              <a:rPr lang="zh-CN" altLang="en-US" sz="1800" dirty="0">
                <a:latin typeface="+mn-lt"/>
                <a:ea typeface="+mn-ea"/>
              </a:rPr>
              <a:t>客户发起的。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8330" y="1988840"/>
            <a:ext cx="3816424" cy="3816424"/>
          </a:xfrm>
          <a:prstGeom prst="rect">
            <a:avLst/>
          </a:prstGeom>
        </p:spPr>
      </p:pic>
      <p:sp>
        <p:nvSpPr>
          <p:cNvPr id="1155074" name="Rectangle 2"/>
          <p:cNvSpPr>
            <a:spLocks noGrp="1" noChangeArrowheads="1"/>
          </p:cNvSpPr>
          <p:nvPr>
            <p:ph type="title"/>
          </p:nvPr>
        </p:nvSpPr>
        <p:spPr/>
        <p:txBody>
          <a:bodyPr/>
          <a:lstStyle/>
          <a:p>
            <a:r>
              <a:rPr lang="zh-CN" altLang="en-US" dirty="0"/>
              <a:t>电子邮件的组成</a:t>
            </a:r>
          </a:p>
        </p:txBody>
      </p:sp>
      <p:sp>
        <p:nvSpPr>
          <p:cNvPr id="1155075" name="Rectangle 3"/>
          <p:cNvSpPr>
            <a:spLocks noGrp="1" noChangeArrowheads="1"/>
          </p:cNvSpPr>
          <p:nvPr>
            <p:ph idx="1"/>
          </p:nvPr>
        </p:nvSpPr>
        <p:spPr>
          <a:xfrm>
            <a:off x="1257991" y="1694546"/>
            <a:ext cx="6209336" cy="4110718"/>
          </a:xfrm>
        </p:spPr>
        <p:txBody>
          <a:bodyPr>
            <a:normAutofit/>
          </a:bodyPr>
          <a:lstStyle/>
          <a:p>
            <a:pPr marL="342900" indent="-342900">
              <a:buFont typeface="Wingdings" pitchFamily="2" charset="2"/>
              <a:buChar char="l"/>
            </a:pPr>
            <a:r>
              <a:rPr lang="zh-CN" altLang="en-US" sz="2400" dirty="0"/>
              <a:t>电子邮件由</a:t>
            </a:r>
            <a:r>
              <a:rPr lang="zh-CN" altLang="en-US" sz="2400" dirty="0">
                <a:solidFill>
                  <a:schemeClr val="hlink"/>
                </a:solidFill>
              </a:rPr>
              <a:t>信封</a:t>
            </a:r>
            <a:r>
              <a:rPr lang="en-US" altLang="zh-CN" sz="2400" dirty="0"/>
              <a:t>(envelope)</a:t>
            </a:r>
            <a:r>
              <a:rPr lang="zh-CN" altLang="en-US" sz="2400" dirty="0"/>
              <a:t>和</a:t>
            </a:r>
            <a:r>
              <a:rPr lang="zh-CN" altLang="en-US" sz="2400" dirty="0">
                <a:solidFill>
                  <a:schemeClr val="hlink"/>
                </a:solidFill>
              </a:rPr>
              <a:t>内容</a:t>
            </a:r>
            <a:r>
              <a:rPr lang="en-US" altLang="zh-CN" sz="2400" dirty="0"/>
              <a:t>(content)</a:t>
            </a:r>
            <a:r>
              <a:rPr lang="zh-CN" altLang="en-US" sz="2400" dirty="0"/>
              <a:t>两部分组成。</a:t>
            </a:r>
          </a:p>
          <a:p>
            <a:pPr marL="342900" indent="-342900">
              <a:buFont typeface="Wingdings" pitchFamily="2" charset="2"/>
              <a:buChar char="l"/>
            </a:pPr>
            <a:r>
              <a:rPr lang="zh-CN" altLang="en-US" sz="2400" dirty="0"/>
              <a:t>电子邮件的传输程序根据邮件信封上的信息来传送邮件。用户在从自己的邮箱中读取邮件时才能见到邮件的内容。</a:t>
            </a:r>
          </a:p>
          <a:p>
            <a:pPr marL="342900" indent="-342900">
              <a:buFont typeface="Wingdings" pitchFamily="2" charset="2"/>
              <a:buChar char="l"/>
            </a:pPr>
            <a:r>
              <a:rPr lang="zh-CN" altLang="en-US" sz="2400" dirty="0"/>
              <a:t>在邮件的信封上，最重要的就是收件人的地址。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9" name="矩形 8"/>
          <p:cNvSpPr/>
          <p:nvPr/>
        </p:nvSpPr>
        <p:spPr bwMode="auto">
          <a:xfrm>
            <a:off x="845004" y="1413105"/>
            <a:ext cx="10508343" cy="4673600"/>
          </a:xfrm>
          <a:prstGeom prst="rect">
            <a:avLst/>
          </a:prstGeom>
          <a:noFill/>
          <a:ln w="38100" cap="flat" cmpd="sng" algn="ctr">
            <a:solidFill>
              <a:srgbClr val="FF99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50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5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altLang="zh-CN" dirty="0"/>
              <a:t>6.2.1  </a:t>
            </a:r>
            <a:r>
              <a:rPr lang="zh-CN" altLang="en-US" dirty="0"/>
              <a:t>域名系统概述</a:t>
            </a:r>
          </a:p>
        </p:txBody>
      </p:sp>
      <p:sp>
        <p:nvSpPr>
          <p:cNvPr id="573443" name="Rectangle 3"/>
          <p:cNvSpPr>
            <a:spLocks noGrp="1" noChangeArrowheads="1"/>
          </p:cNvSpPr>
          <p:nvPr>
            <p:ph idx="1"/>
          </p:nvPr>
        </p:nvSpPr>
        <p:spPr>
          <a:xfrm>
            <a:off x="609920" y="1335766"/>
            <a:ext cx="5345240" cy="5028036"/>
          </a:xfrm>
        </p:spPr>
        <p:txBody>
          <a:bodyPr>
            <a:normAutofit/>
          </a:bodyPr>
          <a:lstStyle/>
          <a:p>
            <a:pPr marL="342900" indent="-342900" algn="just">
              <a:buFont typeface="Wingdings" panose="05000000000000000000" pitchFamily="2" charset="2"/>
              <a:buChar char="n"/>
            </a:pPr>
            <a:r>
              <a:rPr lang="zh-CN" altLang="en-US" sz="2000" dirty="0" smtClean="0"/>
              <a:t>域</a:t>
            </a:r>
            <a:r>
              <a:rPr lang="zh-CN" altLang="en-US" sz="2000" dirty="0"/>
              <a:t>名系统</a:t>
            </a:r>
            <a:r>
              <a:rPr lang="en-US" sz="2000" dirty="0"/>
              <a:t>DNS (Domain Name System)</a:t>
            </a:r>
            <a:r>
              <a:rPr lang="zh-CN" altLang="en-US" sz="2000" dirty="0"/>
              <a:t>并不是直接和用户打交道的网络应用。相反，</a:t>
            </a:r>
            <a:r>
              <a:rPr lang="en-US" sz="2000" dirty="0"/>
              <a:t>DNS</a:t>
            </a:r>
            <a:r>
              <a:rPr lang="zh-CN" altLang="en-US" sz="2000" dirty="0"/>
              <a:t>为其他各种网络应用提供一种核心服务，即名字服务，用来把计算机的名字转换为对应的</a:t>
            </a:r>
            <a:r>
              <a:rPr lang="en-US" sz="2000" dirty="0"/>
              <a:t>IP</a:t>
            </a:r>
            <a:r>
              <a:rPr lang="zh-CN" altLang="en-US" sz="2000" dirty="0"/>
              <a:t>地址。</a:t>
            </a:r>
            <a:endParaRPr lang="en-US" altLang="zh-CN" sz="2000" dirty="0"/>
          </a:p>
          <a:p>
            <a:pPr marL="342900" indent="-342900" algn="just">
              <a:buFont typeface="Wingdings" panose="05000000000000000000" pitchFamily="2" charset="2"/>
              <a:buChar char="n"/>
            </a:pPr>
            <a:r>
              <a:rPr lang="zh-CN" altLang="en-US" sz="2000" dirty="0"/>
              <a:t>名字到 </a:t>
            </a:r>
            <a:r>
              <a:rPr lang="en-US" altLang="zh-CN" sz="2000" dirty="0"/>
              <a:t>IP </a:t>
            </a:r>
            <a:r>
              <a:rPr lang="zh-CN" altLang="en-US" sz="2000" dirty="0"/>
              <a:t>地址的解析是由若干个域名服务器程序完成的。域名服务器程序在专设的结点上运行，运行该程序的机器称为</a:t>
            </a:r>
            <a:r>
              <a:rPr lang="zh-CN" altLang="en-US" sz="2000" dirty="0">
                <a:solidFill>
                  <a:schemeClr val="hlink"/>
                </a:solidFill>
              </a:rPr>
              <a:t>域名服务器</a:t>
            </a:r>
            <a:r>
              <a:rPr lang="zh-CN" altLang="en-US" sz="2000" dirty="0"/>
              <a:t>。  </a:t>
            </a:r>
            <a:endParaRPr lang="en-US" altLang="zh-CN" sz="2000" dirty="0" smtClean="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6963271" y="2645121"/>
            <a:ext cx="5559766" cy="902016"/>
            <a:chOff x="5582177" y="2036410"/>
            <a:chExt cx="5559766" cy="902016"/>
          </a:xfrm>
        </p:grpSpPr>
        <p:grpSp>
          <p:nvGrpSpPr>
            <p:cNvPr id="7" name="组合 6"/>
            <p:cNvGrpSpPr/>
            <p:nvPr/>
          </p:nvGrpSpPr>
          <p:grpSpPr>
            <a:xfrm>
              <a:off x="5667127" y="2757744"/>
              <a:ext cx="5474816" cy="180682"/>
              <a:chOff x="6327224" y="1896619"/>
              <a:chExt cx="2624395" cy="9524"/>
            </a:xfrm>
          </p:grpSpPr>
          <p:cxnSp>
            <p:nvCxnSpPr>
              <p:cNvPr id="13" name="直接连接符 12"/>
              <p:cNvCxnSpPr/>
              <p:nvPr/>
            </p:nvCxnSpPr>
            <p:spPr>
              <a:xfrm>
                <a:off x="6327224" y="1896619"/>
                <a:ext cx="2168404"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582177" y="2036410"/>
              <a:ext cx="5559766" cy="626655"/>
              <a:chOff x="5582177" y="2036410"/>
              <a:chExt cx="5559766" cy="626655"/>
            </a:xfrm>
          </p:grpSpPr>
          <p:grpSp>
            <p:nvGrpSpPr>
              <p:cNvPr id="9" name="组合 8"/>
              <p:cNvGrpSpPr/>
              <p:nvPr/>
            </p:nvGrpSpPr>
            <p:grpSpPr>
              <a:xfrm>
                <a:off x="5582177" y="2036410"/>
                <a:ext cx="579307" cy="626655"/>
                <a:chOff x="6242320" y="1105727"/>
                <a:chExt cx="579005" cy="626656"/>
              </a:xfrm>
            </p:grpSpPr>
            <p:sp>
              <p:nvSpPr>
                <p:cNvPr id="11"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2"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0" name="文本框 44"/>
              <p:cNvSpPr txBox="1"/>
              <p:nvPr/>
            </p:nvSpPr>
            <p:spPr>
              <a:xfrm>
                <a:off x="6426671" y="2117691"/>
                <a:ext cx="4715272" cy="461665"/>
              </a:xfrm>
              <a:prstGeom prst="rect">
                <a:avLst/>
              </a:prstGeom>
              <a:noFill/>
            </p:spPr>
            <p:txBody>
              <a:bodyPr wrap="square" rtlCol="0">
                <a:spAutoFit/>
              </a:bodyPr>
              <a:lstStyle/>
              <a:p>
                <a:pPr>
                  <a:lnSpc>
                    <a:spcPct val="12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主机别名</a:t>
                </a:r>
              </a:p>
            </p:txBody>
          </p:sp>
        </p:grpSp>
      </p:grpSp>
      <p:grpSp>
        <p:nvGrpSpPr>
          <p:cNvPr id="15" name="组合 14"/>
          <p:cNvGrpSpPr/>
          <p:nvPr/>
        </p:nvGrpSpPr>
        <p:grpSpPr>
          <a:xfrm>
            <a:off x="6963271" y="3614541"/>
            <a:ext cx="5559766" cy="806175"/>
            <a:chOff x="5582177" y="3005830"/>
            <a:chExt cx="5559766" cy="806175"/>
          </a:xfrm>
        </p:grpSpPr>
        <p:grpSp>
          <p:nvGrpSpPr>
            <p:cNvPr id="16" name="组合 15"/>
            <p:cNvGrpSpPr/>
            <p:nvPr/>
          </p:nvGrpSpPr>
          <p:grpSpPr>
            <a:xfrm>
              <a:off x="5582177" y="3005830"/>
              <a:ext cx="579307" cy="631762"/>
              <a:chOff x="6242320" y="2373233"/>
              <a:chExt cx="579005" cy="631762"/>
            </a:xfrm>
          </p:grpSpPr>
          <p:sp>
            <p:nvSpPr>
              <p:cNvPr id="21"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22"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5667127" y="3689445"/>
              <a:ext cx="5474816" cy="122560"/>
              <a:chOff x="6327224" y="1896619"/>
              <a:chExt cx="2624395" cy="9524"/>
            </a:xfrm>
          </p:grpSpPr>
          <p:cxnSp>
            <p:nvCxnSpPr>
              <p:cNvPr id="19" name="直接连接符 18"/>
              <p:cNvCxnSpPr/>
              <p:nvPr/>
            </p:nvCxnSpPr>
            <p:spPr>
              <a:xfrm>
                <a:off x="6327224" y="1896619"/>
                <a:ext cx="2168404"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 name="文本框 44"/>
            <p:cNvSpPr txBox="1"/>
            <p:nvPr/>
          </p:nvSpPr>
          <p:spPr>
            <a:xfrm>
              <a:off x="6426671" y="3125803"/>
              <a:ext cx="4715272" cy="430374"/>
            </a:xfrm>
            <a:prstGeom prst="rect">
              <a:avLst/>
            </a:prstGeom>
            <a:noFill/>
          </p:spPr>
          <p:txBody>
            <a:bodyPr wrap="square" rtlCol="0">
              <a:spAutoFit/>
            </a:bodyPr>
            <a:lstStyle>
              <a:defPPr>
                <a:defRPr lang="zh-CN"/>
              </a:defPPr>
              <a:lvl1pPr>
                <a:lnSpc>
                  <a:spcPct val="120000"/>
                </a:lnSpc>
                <a:defRPr sz="200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defRPr>
              </a:lvl1pPr>
            </a:lstStyle>
            <a:p>
              <a:r>
                <a:rPr lang="zh-CN" altLang="en-US" dirty="0"/>
                <a:t>负载分配</a:t>
              </a:r>
            </a:p>
          </p:txBody>
        </p:sp>
      </p:grpSp>
      <p:grpSp>
        <p:nvGrpSpPr>
          <p:cNvPr id="23" name="组合 22"/>
          <p:cNvGrpSpPr/>
          <p:nvPr/>
        </p:nvGrpSpPr>
        <p:grpSpPr>
          <a:xfrm>
            <a:off x="6963271" y="4589070"/>
            <a:ext cx="5559766" cy="784146"/>
            <a:chOff x="5582177" y="3980359"/>
            <a:chExt cx="5559766" cy="784146"/>
          </a:xfrm>
        </p:grpSpPr>
        <p:grpSp>
          <p:nvGrpSpPr>
            <p:cNvPr id="24" name="组合 23"/>
            <p:cNvGrpSpPr/>
            <p:nvPr/>
          </p:nvGrpSpPr>
          <p:grpSpPr>
            <a:xfrm>
              <a:off x="5667127" y="4621145"/>
              <a:ext cx="5474816" cy="143360"/>
              <a:chOff x="6327224" y="1896619"/>
              <a:chExt cx="2624395" cy="9524"/>
            </a:xfrm>
          </p:grpSpPr>
          <p:cxnSp>
            <p:nvCxnSpPr>
              <p:cNvPr id="30" name="直接连接符 29"/>
              <p:cNvCxnSpPr/>
              <p:nvPr/>
            </p:nvCxnSpPr>
            <p:spPr>
              <a:xfrm>
                <a:off x="6327224" y="1896619"/>
                <a:ext cx="2168404"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582177" y="3980359"/>
              <a:ext cx="5559766" cy="620494"/>
              <a:chOff x="5582177" y="3980359"/>
              <a:chExt cx="5559766" cy="620494"/>
            </a:xfrm>
          </p:grpSpPr>
          <p:grpSp>
            <p:nvGrpSpPr>
              <p:cNvPr id="26" name="组合 25"/>
              <p:cNvGrpSpPr/>
              <p:nvPr/>
            </p:nvGrpSpPr>
            <p:grpSpPr>
              <a:xfrm>
                <a:off x="5582177" y="3980359"/>
                <a:ext cx="579307" cy="620494"/>
                <a:chOff x="6242320" y="3640739"/>
                <a:chExt cx="579005" cy="620494"/>
              </a:xfrm>
            </p:grpSpPr>
            <p:sp>
              <p:nvSpPr>
                <p:cNvPr id="28"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9"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27" name="文本框 44"/>
              <p:cNvSpPr txBox="1"/>
              <p:nvPr/>
            </p:nvSpPr>
            <p:spPr>
              <a:xfrm>
                <a:off x="6426671" y="4061907"/>
                <a:ext cx="4715272" cy="430374"/>
              </a:xfrm>
              <a:prstGeom prst="rect">
                <a:avLst/>
              </a:prstGeom>
              <a:noFill/>
            </p:spPr>
            <p:txBody>
              <a:bodyPr wrap="square" rtlCol="0">
                <a:spAutoFit/>
              </a:bodyPr>
              <a:lstStyle>
                <a:defPPr>
                  <a:defRPr lang="zh-CN"/>
                </a:defPPr>
                <a:lvl1pPr>
                  <a:lnSpc>
                    <a:spcPct val="120000"/>
                  </a:lnSpc>
                  <a:defRPr sz="200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defRPr>
                </a:lvl1pPr>
              </a:lstStyle>
              <a:p>
                <a:r>
                  <a:rPr lang="zh-CN" altLang="en-US" dirty="0"/>
                  <a:t>反向域名解析</a:t>
                </a:r>
              </a:p>
            </p:txBody>
          </p:sp>
        </p:grpSp>
      </p:grpSp>
      <p:sp>
        <p:nvSpPr>
          <p:cNvPr id="32" name="矩形 31"/>
          <p:cNvSpPr/>
          <p:nvPr/>
        </p:nvSpPr>
        <p:spPr>
          <a:xfrm>
            <a:off x="0" y="6477000"/>
            <a:ext cx="1219200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33" name="直接连接符 32"/>
          <p:cNvCxnSpPr/>
          <p:nvPr/>
        </p:nvCxnSpPr>
        <p:spPr>
          <a:xfrm>
            <a:off x="6196013" y="1268760"/>
            <a:ext cx="0" cy="4920332"/>
          </a:xfrm>
          <a:prstGeom prst="line">
            <a:avLst/>
          </a:prstGeom>
          <a:ln w="57150">
            <a:solidFill>
              <a:schemeClr val="accent6"/>
            </a:solidFill>
            <a:prstDash val="sysDot"/>
          </a:ln>
        </p:spPr>
        <p:style>
          <a:lnRef idx="1">
            <a:schemeClr val="accent5"/>
          </a:lnRef>
          <a:fillRef idx="0">
            <a:schemeClr val="accent5"/>
          </a:fillRef>
          <a:effectRef idx="0">
            <a:schemeClr val="accent5"/>
          </a:effectRef>
          <a:fontRef idx="minor">
            <a:schemeClr val="tx1"/>
          </a:fontRef>
        </p:style>
      </p:cxnSp>
      <p:sp>
        <p:nvSpPr>
          <p:cNvPr id="34" name="Rectangle 3"/>
          <p:cNvSpPr txBox="1">
            <a:spLocks noChangeArrowheads="1"/>
          </p:cNvSpPr>
          <p:nvPr/>
        </p:nvSpPr>
        <p:spPr>
          <a:xfrm>
            <a:off x="6490020" y="1335766"/>
            <a:ext cx="5345240" cy="5028036"/>
          </a:xfrm>
          <a:prstGeom prst="rect">
            <a:avLst/>
          </a:prstGeom>
        </p:spPr>
        <p:txBody>
          <a:bodyPr vert="horz" lIns="121917" tIns="60958" rIns="121917" bIns="60958" rtlCol="0">
            <a:normAutofit/>
          </a:bodyPr>
          <a:lstStyle>
            <a:lvl1pPr marL="0" indent="0" algn="l" defTabSz="914255" rtl="0" eaLnBrk="1" latinLnBrk="0" hangingPunct="1">
              <a:lnSpc>
                <a:spcPct val="150000"/>
              </a:lnSpc>
              <a:spcBef>
                <a:spcPct val="20000"/>
              </a:spcBef>
              <a:buSzPct val="80000"/>
              <a:buFont typeface="Wingdings" pitchFamily="2" charset="2"/>
              <a:buNone/>
              <a:defRPr sz="1499" kern="1200">
                <a:solidFill>
                  <a:schemeClr val="tx1">
                    <a:lumMod val="75000"/>
                    <a:lumOff val="25000"/>
                  </a:schemeClr>
                </a:solidFill>
                <a:latin typeface="+mn-lt"/>
                <a:ea typeface="+mn-ea"/>
                <a:cs typeface="+mn-cs"/>
              </a:defRPr>
            </a:lvl1pPr>
            <a:lvl2pPr marL="457128" indent="0" algn="l" defTabSz="914255" rtl="0" eaLnBrk="1" latinLnBrk="0" hangingPunct="1">
              <a:lnSpc>
                <a:spcPct val="150000"/>
              </a:lnSpc>
              <a:spcBef>
                <a:spcPct val="20000"/>
              </a:spcBef>
              <a:buFont typeface="Arial" pitchFamily="34" charset="0"/>
              <a:buNone/>
              <a:defRPr sz="1499" kern="1200">
                <a:solidFill>
                  <a:schemeClr val="tx1">
                    <a:lumMod val="75000"/>
                    <a:lumOff val="25000"/>
                  </a:schemeClr>
                </a:solidFill>
                <a:latin typeface="+mn-lt"/>
                <a:ea typeface="+mn-ea"/>
                <a:cs typeface="+mn-cs"/>
              </a:defRPr>
            </a:lvl2pPr>
            <a:lvl3pPr marL="914255"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3pPr>
            <a:lvl4pPr marL="1371382"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4pPr>
            <a:lvl5pPr marL="1828509" indent="0" algn="l" defTabSz="914255" rtl="0" eaLnBrk="1" latinLnBrk="0" hangingPunct="1">
              <a:lnSpc>
                <a:spcPct val="150000"/>
              </a:lnSpc>
              <a:spcBef>
                <a:spcPct val="20000"/>
              </a:spcBef>
              <a:buFont typeface="Arial" pitchFamily="34" charset="0"/>
              <a:buNone/>
              <a:defRPr sz="1499" kern="1200">
                <a:solidFill>
                  <a:schemeClr val="tx1"/>
                </a:solidFill>
                <a:latin typeface="+mn-lt"/>
                <a:ea typeface="+mn-ea"/>
                <a:cs typeface="+mn-cs"/>
              </a:defRPr>
            </a:lvl5pPr>
            <a:lvl6pPr marL="2514201"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71329"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8456"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5583" indent="-228564" algn="l" defTabSz="914255" rtl="0" eaLnBrk="1" latinLnBrk="0" hangingPunct="1">
              <a:spcBef>
                <a:spcPct val="20000"/>
              </a:spcBef>
              <a:buFont typeface="Arial" pitchFamily="34" charset="0"/>
              <a:buChar char="•"/>
              <a:defRPr sz="2024" kern="1200">
                <a:solidFill>
                  <a:schemeClr val="tx1"/>
                </a:solidFill>
                <a:latin typeface="+mn-lt"/>
                <a:ea typeface="+mn-ea"/>
                <a:cs typeface="+mn-cs"/>
              </a:defRPr>
            </a:lvl9pPr>
          </a:lstStyle>
          <a:p>
            <a:pPr marL="342900" indent="-342900" fontAlgn="auto" hangingPunct="0">
              <a:spcAft>
                <a:spcPts val="0"/>
              </a:spcAft>
              <a:buFont typeface="Arial" panose="020B0604020202020204" pitchFamily="34" charset="0"/>
              <a:buChar char="•"/>
            </a:pPr>
            <a:r>
              <a:rPr lang="zh-CN" altLang="en-US" sz="2000" dirty="0" smtClean="0"/>
              <a:t>除了进行主机名到</a:t>
            </a:r>
            <a:r>
              <a:rPr lang="en-US" altLang="zh-CN" sz="2000" dirty="0" smtClean="0"/>
              <a:t>IP</a:t>
            </a:r>
            <a:r>
              <a:rPr lang="zh-CN" altLang="en-US" sz="2000" dirty="0" smtClean="0"/>
              <a:t>地址的转换外，</a:t>
            </a:r>
            <a:r>
              <a:rPr lang="en-US" altLang="zh-CN" sz="2000" dirty="0" smtClean="0"/>
              <a:t>DNS</a:t>
            </a:r>
            <a:r>
              <a:rPr lang="zh-CN" altLang="en-US" sz="2000" dirty="0" smtClean="0"/>
              <a:t>还提供了一些重要的服务：</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p:cNvSpPr>
            <a:spLocks noChangeArrowheads="1"/>
          </p:cNvSpPr>
          <p:nvPr/>
        </p:nvSpPr>
        <p:spPr bwMode="auto">
          <a:xfrm>
            <a:off x="5555695" y="3429001"/>
            <a:ext cx="4320480" cy="504055"/>
          </a:xfrm>
          <a:prstGeom prst="rect">
            <a:avLst/>
          </a:prstGeom>
          <a:solidFill>
            <a:srgbClr val="00B0F0"/>
          </a:solidFill>
          <a:ln w="9525">
            <a:noFill/>
            <a:miter lim="800000"/>
            <a:headEnd/>
            <a:tailEnd/>
          </a:ln>
          <a:effectLst/>
        </p:spPr>
        <p:txBody>
          <a:bodyPr wrap="none" anchor="ctr"/>
          <a:lstStyle/>
          <a:p>
            <a:endParaRPr lang="zh-CN" altLang="en-US"/>
          </a:p>
        </p:txBody>
      </p:sp>
      <p:sp>
        <p:nvSpPr>
          <p:cNvPr id="1157123" name="Rectangle 3"/>
          <p:cNvSpPr>
            <a:spLocks noGrp="1" noChangeArrowheads="1"/>
          </p:cNvSpPr>
          <p:nvPr>
            <p:ph type="title"/>
          </p:nvPr>
        </p:nvSpPr>
        <p:spPr/>
        <p:txBody>
          <a:bodyPr/>
          <a:lstStyle/>
          <a:p>
            <a:r>
              <a:rPr lang="zh-CN" altLang="en-US" dirty="0"/>
              <a:t>电子邮件地址的格式</a:t>
            </a:r>
          </a:p>
        </p:txBody>
      </p:sp>
      <p:sp>
        <p:nvSpPr>
          <p:cNvPr id="1157124" name="Rectangle 4"/>
          <p:cNvSpPr>
            <a:spLocks noGrp="1" noChangeArrowheads="1"/>
          </p:cNvSpPr>
          <p:nvPr>
            <p:ph idx="1"/>
          </p:nvPr>
        </p:nvSpPr>
        <p:spPr/>
        <p:txBody>
          <a:bodyPr>
            <a:normAutofit/>
          </a:bodyPr>
          <a:lstStyle/>
          <a:p>
            <a:r>
              <a:rPr lang="en-US" altLang="zh-CN" sz="2400" dirty="0"/>
              <a:t>TCP/IP </a:t>
            </a:r>
            <a:r>
              <a:rPr lang="zh-CN" altLang="en-US" sz="2400" dirty="0"/>
              <a:t>体系的电子邮件系统规定电子邮件地址的格式如下：</a:t>
            </a:r>
          </a:p>
          <a:p>
            <a:pPr algn="ctr">
              <a:spcBef>
                <a:spcPct val="45000"/>
              </a:spcBef>
              <a:spcAft>
                <a:spcPct val="45000"/>
              </a:spcAft>
              <a:buFont typeface="Wingdings" pitchFamily="2" charset="2"/>
              <a:buNone/>
            </a:pPr>
            <a:r>
              <a:rPr lang="zh-CN" altLang="en-US" sz="2400" dirty="0"/>
              <a:t>  收件人邮箱名</a:t>
            </a:r>
            <a:r>
              <a:rPr lang="en-US" altLang="zh-CN" sz="2400" dirty="0"/>
              <a:t>@</a:t>
            </a:r>
            <a:r>
              <a:rPr lang="zh-CN" altLang="en-US" sz="2400" dirty="0"/>
              <a:t>邮箱所在主机的域名        </a:t>
            </a:r>
            <a:r>
              <a:rPr lang="en-US" altLang="zh-CN" sz="2400" dirty="0"/>
              <a:t>(6-1)</a:t>
            </a:r>
          </a:p>
          <a:p>
            <a:pPr algn="just">
              <a:spcBef>
                <a:spcPct val="0"/>
              </a:spcBef>
              <a:spcAft>
                <a:spcPct val="25000"/>
              </a:spcAft>
            </a:pPr>
            <a:r>
              <a:rPr lang="zh-CN" altLang="en-US" sz="2400" dirty="0"/>
              <a:t>符号“</a:t>
            </a:r>
            <a:r>
              <a:rPr lang="en-US" altLang="zh-CN" sz="2400" dirty="0"/>
              <a:t>@”</a:t>
            </a:r>
            <a:r>
              <a:rPr lang="zh-CN" altLang="en-US" sz="2400" dirty="0"/>
              <a:t>读作“</a:t>
            </a:r>
            <a:r>
              <a:rPr lang="en-US" altLang="zh-CN" sz="2400" dirty="0"/>
              <a:t>at”</a:t>
            </a:r>
            <a:r>
              <a:rPr lang="zh-CN" altLang="en-US" sz="2400" dirty="0"/>
              <a:t>，表示“在”的意思。 </a:t>
            </a:r>
          </a:p>
          <a:p>
            <a:pPr algn="ctr">
              <a:spcBef>
                <a:spcPct val="0"/>
              </a:spcBef>
              <a:spcAft>
                <a:spcPct val="45000"/>
              </a:spcAft>
            </a:pPr>
            <a:r>
              <a:rPr lang="zh-CN" altLang="en-US" sz="2400" dirty="0"/>
              <a:t> 例如，电子邮件地</a:t>
            </a:r>
            <a:r>
              <a:rPr lang="zh-CN" altLang="en-US" sz="2400" dirty="0" smtClean="0"/>
              <a:t>址     </a:t>
            </a:r>
            <a:r>
              <a:rPr lang="en-US" altLang="zh-CN" sz="2800" dirty="0"/>
              <a:t>xiexiren@tsinghua.org.cn</a:t>
            </a:r>
            <a:endParaRPr lang="en-US" altLang="zh-CN" sz="3600" dirty="0"/>
          </a:p>
        </p:txBody>
      </p:sp>
      <p:sp>
        <p:nvSpPr>
          <p:cNvPr id="16"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1157125" name="Group 5"/>
          <p:cNvGrpSpPr>
            <a:grpSpLocks/>
          </p:cNvGrpSpPr>
          <p:nvPr/>
        </p:nvGrpSpPr>
        <p:grpSpPr bwMode="auto">
          <a:xfrm>
            <a:off x="6426066" y="3933850"/>
            <a:ext cx="3459163" cy="1533526"/>
            <a:chOff x="3152" y="2943"/>
            <a:chExt cx="2179" cy="966"/>
          </a:xfrm>
          <a:solidFill>
            <a:srgbClr val="92D050"/>
          </a:solidFill>
        </p:grpSpPr>
        <p:sp>
          <p:nvSpPr>
            <p:cNvPr id="1157126" name="Line 6"/>
            <p:cNvSpPr>
              <a:spLocks noChangeShapeType="1"/>
            </p:cNvSpPr>
            <p:nvPr/>
          </p:nvSpPr>
          <p:spPr bwMode="auto">
            <a:xfrm>
              <a:off x="3696" y="2943"/>
              <a:ext cx="1543" cy="0"/>
            </a:xfrm>
            <a:prstGeom prst="line">
              <a:avLst/>
            </a:prstGeom>
            <a:grpFill/>
            <a:ln w="38100">
              <a:solidFill>
                <a:srgbClr val="0000FF"/>
              </a:solidFill>
              <a:round/>
              <a:headEnd/>
              <a:tailEnd/>
            </a:ln>
            <a:effectLst/>
          </p:spPr>
          <p:txBody>
            <a:bodyPr/>
            <a:lstStyle/>
            <a:p>
              <a:endParaRPr lang="zh-CN" altLang="en-US"/>
            </a:p>
          </p:txBody>
        </p:sp>
        <p:grpSp>
          <p:nvGrpSpPr>
            <p:cNvPr id="1157127" name="Group 7"/>
            <p:cNvGrpSpPr>
              <a:grpSpLocks/>
            </p:cNvGrpSpPr>
            <p:nvPr/>
          </p:nvGrpSpPr>
          <p:grpSpPr bwMode="auto">
            <a:xfrm>
              <a:off x="3152" y="3339"/>
              <a:ext cx="2179" cy="570"/>
              <a:chOff x="3152" y="3339"/>
              <a:chExt cx="2179" cy="570"/>
            </a:xfrm>
            <a:grpFill/>
          </p:grpSpPr>
          <p:sp>
            <p:nvSpPr>
              <p:cNvPr id="1157128" name="AutoShape 8"/>
              <p:cNvSpPr>
                <a:spLocks noChangeArrowheads="1"/>
              </p:cNvSpPr>
              <p:nvPr/>
            </p:nvSpPr>
            <p:spPr bwMode="auto">
              <a:xfrm>
                <a:off x="3152" y="3339"/>
                <a:ext cx="2087" cy="570"/>
              </a:xfrm>
              <a:prstGeom prst="wedgeRoundRectCallout">
                <a:avLst>
                  <a:gd name="adj1" fmla="val 5954"/>
                  <a:gd name="adj2" fmla="val -116297"/>
                  <a:gd name="adj3" fmla="val 16667"/>
                </a:avLst>
              </a:prstGeom>
              <a:grpFill/>
              <a:ln w="9525">
                <a:noFill/>
                <a:miter lim="800000"/>
                <a:headEnd/>
                <a:tailEnd/>
              </a:ln>
              <a:effectLst/>
            </p:spPr>
            <p:txBody>
              <a:bodyPr/>
              <a:lstStyle/>
              <a:p>
                <a:pPr algn="ctr"/>
                <a:endParaRPr lang="zh-CN" altLang="zh-CN" sz="2800"/>
              </a:p>
            </p:txBody>
          </p:sp>
          <p:sp>
            <p:nvSpPr>
              <p:cNvPr id="1157129" name="Text Box 9"/>
              <p:cNvSpPr txBox="1">
                <a:spLocks noChangeArrowheads="1"/>
              </p:cNvSpPr>
              <p:nvPr/>
            </p:nvSpPr>
            <p:spPr bwMode="auto">
              <a:xfrm>
                <a:off x="3179" y="3386"/>
                <a:ext cx="2152" cy="523"/>
              </a:xfrm>
              <a:prstGeom prst="rect">
                <a:avLst/>
              </a:prstGeom>
              <a:noFill/>
              <a:ln w="9525">
                <a:noFill/>
                <a:miter lim="800000"/>
                <a:headEnd/>
                <a:tailEnd/>
              </a:ln>
              <a:effectLst/>
            </p:spPr>
            <p:txBody>
              <a:bodyPr wrap="none">
                <a:spAutoFit/>
              </a:bodyPr>
              <a:lstStyle/>
              <a:p>
                <a:r>
                  <a:rPr lang="zh-CN" altLang="en-US" sz="2400" dirty="0">
                    <a:solidFill>
                      <a:schemeClr val="tx1">
                        <a:lumMod val="65000"/>
                        <a:lumOff val="35000"/>
                      </a:schemeClr>
                    </a:solidFill>
                    <a:latin typeface="+mn-ea"/>
                    <a:ea typeface="+mn-ea"/>
                  </a:rPr>
                  <a:t>邮箱所在的主机的域名</a:t>
                </a:r>
              </a:p>
              <a:p>
                <a:r>
                  <a:rPr lang="zh-CN" altLang="en-US" sz="2400" dirty="0">
                    <a:solidFill>
                      <a:schemeClr val="tx1">
                        <a:lumMod val="65000"/>
                        <a:lumOff val="35000"/>
                      </a:schemeClr>
                    </a:solidFill>
                    <a:latin typeface="+mn-ea"/>
                    <a:ea typeface="+mn-ea"/>
                  </a:rPr>
                  <a:t>在全世界必须是唯一的 </a:t>
                </a:r>
              </a:p>
            </p:txBody>
          </p:sp>
        </p:grpSp>
      </p:grpSp>
      <p:grpSp>
        <p:nvGrpSpPr>
          <p:cNvPr id="1157130" name="Group 10"/>
          <p:cNvGrpSpPr>
            <a:grpSpLocks/>
          </p:cNvGrpSpPr>
          <p:nvPr/>
        </p:nvGrpSpPr>
        <p:grpSpPr bwMode="auto">
          <a:xfrm>
            <a:off x="2282751" y="3958179"/>
            <a:ext cx="4643436" cy="1550988"/>
            <a:chOff x="545" y="2931"/>
            <a:chExt cx="2925" cy="977"/>
          </a:xfrm>
          <a:solidFill>
            <a:srgbClr val="92D050"/>
          </a:solidFill>
        </p:grpSpPr>
        <p:sp>
          <p:nvSpPr>
            <p:cNvPr id="1157131" name="Line 11"/>
            <p:cNvSpPr>
              <a:spLocks noChangeShapeType="1"/>
            </p:cNvSpPr>
            <p:nvPr/>
          </p:nvSpPr>
          <p:spPr bwMode="auto">
            <a:xfrm>
              <a:off x="2699" y="2931"/>
              <a:ext cx="771" cy="0"/>
            </a:xfrm>
            <a:prstGeom prst="line">
              <a:avLst/>
            </a:prstGeom>
            <a:grpFill/>
            <a:ln w="38100">
              <a:solidFill>
                <a:srgbClr val="0000CC"/>
              </a:solidFill>
              <a:round/>
              <a:headEnd/>
              <a:tailEnd/>
            </a:ln>
            <a:effectLst/>
          </p:spPr>
          <p:txBody>
            <a:bodyPr/>
            <a:lstStyle/>
            <a:p>
              <a:endParaRPr lang="zh-CN" altLang="en-US"/>
            </a:p>
          </p:txBody>
        </p:sp>
        <p:grpSp>
          <p:nvGrpSpPr>
            <p:cNvPr id="1157132" name="Group 12"/>
            <p:cNvGrpSpPr>
              <a:grpSpLocks/>
            </p:cNvGrpSpPr>
            <p:nvPr/>
          </p:nvGrpSpPr>
          <p:grpSpPr bwMode="auto">
            <a:xfrm>
              <a:off x="545" y="3339"/>
              <a:ext cx="1965" cy="569"/>
              <a:chOff x="545" y="3339"/>
              <a:chExt cx="1965" cy="569"/>
            </a:xfrm>
            <a:grpFill/>
          </p:grpSpPr>
          <p:sp>
            <p:nvSpPr>
              <p:cNvPr id="1157133" name="AutoShape 13"/>
              <p:cNvSpPr>
                <a:spLocks noChangeArrowheads="1"/>
              </p:cNvSpPr>
              <p:nvPr/>
            </p:nvSpPr>
            <p:spPr bwMode="auto">
              <a:xfrm>
                <a:off x="545" y="3339"/>
                <a:ext cx="1965" cy="569"/>
              </a:xfrm>
              <a:prstGeom prst="wedgeRoundRectCallout">
                <a:avLst>
                  <a:gd name="adj1" fmla="val 71329"/>
                  <a:gd name="adj2" fmla="val -119577"/>
                  <a:gd name="adj3" fmla="val 16667"/>
                </a:avLst>
              </a:prstGeom>
              <a:grpFill/>
              <a:ln w="9525">
                <a:noFill/>
                <a:miter lim="800000"/>
                <a:headEnd/>
                <a:tailEnd/>
              </a:ln>
              <a:effectLst/>
            </p:spPr>
            <p:txBody>
              <a:bodyPr/>
              <a:lstStyle/>
              <a:p>
                <a:pPr algn="ctr"/>
                <a:endParaRPr lang="zh-CN" altLang="zh-CN" sz="2800"/>
              </a:p>
            </p:txBody>
          </p:sp>
          <p:sp>
            <p:nvSpPr>
              <p:cNvPr id="1157134" name="Text Box 14"/>
              <p:cNvSpPr txBox="1">
                <a:spLocks noChangeArrowheads="1"/>
              </p:cNvSpPr>
              <p:nvPr/>
            </p:nvSpPr>
            <p:spPr bwMode="auto">
              <a:xfrm>
                <a:off x="591" y="3385"/>
                <a:ext cx="1919" cy="523"/>
              </a:xfrm>
              <a:prstGeom prst="rect">
                <a:avLst/>
              </a:prstGeom>
              <a:noFill/>
              <a:ln w="9525">
                <a:noFill/>
                <a:miter lim="800000"/>
                <a:headEnd/>
                <a:tailEnd/>
              </a:ln>
              <a:effectLst/>
            </p:spPr>
            <p:txBody>
              <a:bodyPr wrap="none">
                <a:spAutoFit/>
              </a:bodyPr>
              <a:lstStyle/>
              <a:p>
                <a:r>
                  <a:rPr lang="zh-CN" altLang="en-US" sz="2400" dirty="0">
                    <a:solidFill>
                      <a:schemeClr val="tx1">
                        <a:lumMod val="65000"/>
                        <a:lumOff val="35000"/>
                      </a:schemeClr>
                    </a:solidFill>
                    <a:latin typeface="+mn-ea"/>
                    <a:ea typeface="+mn-ea"/>
                  </a:rPr>
                  <a:t>这个用户名在该域名</a:t>
                </a:r>
              </a:p>
              <a:p>
                <a:r>
                  <a:rPr lang="zh-CN" altLang="en-US" sz="2400" dirty="0">
                    <a:solidFill>
                      <a:schemeClr val="tx1">
                        <a:lumMod val="65000"/>
                        <a:lumOff val="35000"/>
                      </a:schemeClr>
                    </a:solidFill>
                    <a:latin typeface="+mn-ea"/>
                    <a:ea typeface="+mn-ea"/>
                  </a:rPr>
                  <a:t>的范围内是唯一的。 </a:t>
                </a:r>
              </a:p>
            </p:txBody>
          </p:sp>
        </p:grpSp>
      </p:grpSp>
      <p:sp>
        <p:nvSpPr>
          <p:cNvPr id="17" name="Freeform 3"/>
          <p:cNvSpPr/>
          <p:nvPr/>
        </p:nvSpPr>
        <p:spPr>
          <a:xfrm>
            <a:off x="0" y="6336290"/>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8" name="组合 17"/>
          <p:cNvGrpSpPr/>
          <p:nvPr/>
        </p:nvGrpSpPr>
        <p:grpSpPr>
          <a:xfrm>
            <a:off x="9466944" y="5746320"/>
            <a:ext cx="1877787" cy="1129564"/>
            <a:chOff x="9675584" y="5175723"/>
            <a:chExt cx="1877787" cy="1129564"/>
          </a:xfrm>
        </p:grpSpPr>
        <p:sp>
          <p:nvSpPr>
            <p:cNvPr id="19" name="矩形 18"/>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2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pPr algn="ctr"/>
            <a:r>
              <a:rPr lang="en-US" altLang="zh-CN" dirty="0" smtClean="0"/>
              <a:t>6.4.2  </a:t>
            </a:r>
            <a:r>
              <a:rPr lang="zh-CN" altLang="en-US" dirty="0"/>
              <a:t>简单邮件传送协议 </a:t>
            </a:r>
            <a:r>
              <a:rPr lang="en-US" altLang="zh-CN" dirty="0"/>
              <a:t>SMTP </a:t>
            </a:r>
          </a:p>
        </p:txBody>
      </p:sp>
      <p:sp>
        <p:nvSpPr>
          <p:cNvPr id="1159171" name="Rectangle 3"/>
          <p:cNvSpPr>
            <a:spLocks noGrp="1" noChangeArrowheads="1"/>
          </p:cNvSpPr>
          <p:nvPr>
            <p:ph idx="1"/>
          </p:nvPr>
        </p:nvSpPr>
        <p:spPr>
          <a:xfrm>
            <a:off x="609919" y="2749290"/>
            <a:ext cx="7721503" cy="3422276"/>
          </a:xfrm>
        </p:spPr>
        <p:txBody>
          <a:bodyPr>
            <a:normAutofit fontScale="85000" lnSpcReduction="20000"/>
          </a:bodyPr>
          <a:lstStyle/>
          <a:p>
            <a:pPr marL="342900" indent="-342900" algn="just">
              <a:buFont typeface="Wingdings" pitchFamily="2" charset="2"/>
              <a:buChar char="l"/>
            </a:pPr>
            <a:r>
              <a:rPr lang="en-US" altLang="zh-CN" sz="2400" dirty="0"/>
              <a:t>SMTP </a:t>
            </a:r>
            <a:r>
              <a:rPr lang="zh-CN" altLang="en-US" sz="2400" dirty="0"/>
              <a:t>所规定的就是在两个相互通信的 </a:t>
            </a:r>
            <a:r>
              <a:rPr lang="en-US" altLang="zh-CN" sz="2400" dirty="0"/>
              <a:t>SMTP </a:t>
            </a:r>
            <a:r>
              <a:rPr lang="zh-CN" altLang="en-US" sz="2400" dirty="0"/>
              <a:t>进程之间应如何交换信息。</a:t>
            </a:r>
          </a:p>
          <a:p>
            <a:pPr marL="342900" indent="-342900" algn="just">
              <a:buFont typeface="Wingdings" pitchFamily="2" charset="2"/>
              <a:buChar char="l"/>
            </a:pPr>
            <a:r>
              <a:rPr lang="zh-CN" altLang="en-US" sz="2400" dirty="0"/>
              <a:t>由于 </a:t>
            </a:r>
            <a:r>
              <a:rPr lang="en-US" altLang="zh-CN" sz="2400" dirty="0"/>
              <a:t>SMTP </a:t>
            </a:r>
            <a:r>
              <a:rPr lang="zh-CN" altLang="en-US" sz="2400" dirty="0"/>
              <a:t>使用客户服务器方式，因此负责发送邮件的 </a:t>
            </a:r>
            <a:r>
              <a:rPr lang="en-US" altLang="zh-CN" sz="2400" dirty="0"/>
              <a:t>SMTP </a:t>
            </a:r>
            <a:r>
              <a:rPr lang="zh-CN" altLang="en-US" sz="2400" dirty="0"/>
              <a:t>进程就是 </a:t>
            </a:r>
            <a:r>
              <a:rPr lang="en-US" altLang="zh-CN" sz="2400" dirty="0"/>
              <a:t>SMTP </a:t>
            </a:r>
            <a:r>
              <a:rPr lang="zh-CN" altLang="en-US" sz="2400" dirty="0"/>
              <a:t>客户，而负责接收邮件的 </a:t>
            </a:r>
            <a:r>
              <a:rPr lang="en-US" altLang="zh-CN" sz="2400" dirty="0"/>
              <a:t>SMTP </a:t>
            </a:r>
            <a:r>
              <a:rPr lang="zh-CN" altLang="en-US" sz="2400" dirty="0"/>
              <a:t>进程就是 </a:t>
            </a:r>
            <a:r>
              <a:rPr lang="en-US" altLang="zh-CN" sz="2400" dirty="0"/>
              <a:t>SMTP </a:t>
            </a:r>
            <a:r>
              <a:rPr lang="zh-CN" altLang="en-US" sz="2400" dirty="0"/>
              <a:t>服务器。</a:t>
            </a:r>
          </a:p>
          <a:p>
            <a:pPr marL="342900" indent="-342900" algn="just">
              <a:buFont typeface="Wingdings" pitchFamily="2" charset="2"/>
              <a:buChar char="l"/>
            </a:pPr>
            <a:r>
              <a:rPr lang="en-US" altLang="zh-CN" sz="2400" dirty="0"/>
              <a:t>SMTP </a:t>
            </a:r>
            <a:r>
              <a:rPr lang="zh-CN" altLang="en-US" sz="2400" dirty="0"/>
              <a:t>规定了 </a:t>
            </a:r>
            <a:r>
              <a:rPr lang="en-US" altLang="zh-CN" sz="2400" dirty="0"/>
              <a:t>14 </a:t>
            </a:r>
            <a:r>
              <a:rPr lang="zh-CN" altLang="en-US" sz="2400" dirty="0"/>
              <a:t>条命令和 </a:t>
            </a:r>
            <a:r>
              <a:rPr lang="en-US" altLang="zh-CN" sz="2400" dirty="0"/>
              <a:t>21 </a:t>
            </a:r>
            <a:r>
              <a:rPr lang="zh-CN" altLang="en-US" sz="2400" dirty="0"/>
              <a:t>种应答信息。每条命令用 </a:t>
            </a:r>
            <a:r>
              <a:rPr lang="en-US" altLang="zh-CN" sz="2400" dirty="0"/>
              <a:t>4 </a:t>
            </a:r>
            <a:r>
              <a:rPr lang="zh-CN" altLang="en-US" sz="2400" dirty="0"/>
              <a:t>个字母组成，而每一种应答信息一般只有一行信息，由一个 </a:t>
            </a:r>
            <a:r>
              <a:rPr lang="en-US" altLang="zh-CN" sz="2400" dirty="0"/>
              <a:t>3 </a:t>
            </a:r>
            <a:r>
              <a:rPr lang="zh-CN" altLang="en-US" sz="2400" dirty="0"/>
              <a:t>位数字的代码开始，后面附上（也可不附上）很简单的文字说明。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5421" y="2825229"/>
            <a:ext cx="3816424" cy="3816424"/>
          </a:xfrm>
          <a:prstGeom prst="rect">
            <a:avLst/>
          </a:prstGeom>
        </p:spPr>
      </p:pic>
      <p:sp>
        <p:nvSpPr>
          <p:cNvPr id="9" name="Freeform 3"/>
          <p:cNvSpPr/>
          <p:nvPr/>
        </p:nvSpPr>
        <p:spPr>
          <a:xfrm>
            <a:off x="-25053" y="6431403"/>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 name="组合 9"/>
          <p:cNvGrpSpPr/>
          <p:nvPr/>
        </p:nvGrpSpPr>
        <p:grpSpPr>
          <a:xfrm>
            <a:off x="9464225" y="5816702"/>
            <a:ext cx="1877787" cy="1129564"/>
            <a:chOff x="9675584" y="5175723"/>
            <a:chExt cx="1877787" cy="1129564"/>
          </a:xfrm>
        </p:grpSpPr>
        <p:sp>
          <p:nvSpPr>
            <p:cNvPr id="11" name="矩形 10"/>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810345" y="1174447"/>
            <a:ext cx="2836482" cy="1469277"/>
            <a:chOff x="810345" y="1174447"/>
            <a:chExt cx="2836482" cy="1469277"/>
          </a:xfrm>
        </p:grpSpPr>
        <p:sp>
          <p:nvSpPr>
            <p:cNvPr id="17" name="矩形 16"/>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9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9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Grp="1" noChangeArrowheads="1"/>
          </p:cNvSpPr>
          <p:nvPr>
            <p:ph type="title"/>
          </p:nvPr>
        </p:nvSpPr>
        <p:spPr/>
        <p:txBody>
          <a:bodyPr/>
          <a:lstStyle/>
          <a:p>
            <a:r>
              <a:rPr lang="en-US" altLang="zh-CN" dirty="0"/>
              <a:t>SMTP </a:t>
            </a:r>
            <a:r>
              <a:rPr lang="zh-CN" altLang="en-US" dirty="0"/>
              <a:t>通信的三个阶段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grpSp>
        <p:nvGrpSpPr>
          <p:cNvPr id="6" name="组合 5"/>
          <p:cNvGrpSpPr/>
          <p:nvPr/>
        </p:nvGrpSpPr>
        <p:grpSpPr>
          <a:xfrm>
            <a:off x="6708775" y="2153068"/>
            <a:ext cx="4795902" cy="3526970"/>
            <a:chOff x="6027673" y="2153068"/>
            <a:chExt cx="5405502" cy="3526970"/>
          </a:xfrm>
        </p:grpSpPr>
        <p:sp>
          <p:nvSpPr>
            <p:cNvPr id="7" name="Freeform 5"/>
            <p:cNvSpPr>
              <a:spLocks/>
            </p:cNvSpPr>
            <p:nvPr/>
          </p:nvSpPr>
          <p:spPr bwMode="auto">
            <a:xfrm>
              <a:off x="8667534" y="4440536"/>
              <a:ext cx="225552" cy="391211"/>
            </a:xfrm>
            <a:custGeom>
              <a:avLst/>
              <a:gdLst>
                <a:gd name="T0" fmla="*/ 18 w 24"/>
                <a:gd name="T1" fmla="*/ 12 h 33"/>
                <a:gd name="T2" fmla="*/ 24 w 24"/>
                <a:gd name="T3" fmla="*/ 12 h 33"/>
                <a:gd name="T4" fmla="*/ 12 w 24"/>
                <a:gd name="T5" fmla="*/ 0 h 33"/>
                <a:gd name="T6" fmla="*/ 0 w 24"/>
                <a:gd name="T7" fmla="*/ 12 h 33"/>
                <a:gd name="T8" fmla="*/ 6 w 24"/>
                <a:gd name="T9" fmla="*/ 12 h 33"/>
                <a:gd name="T10" fmla="*/ 6 w 24"/>
                <a:gd name="T11" fmla="*/ 27 h 33"/>
                <a:gd name="T12" fmla="*/ 6 w 24"/>
                <a:gd name="T13" fmla="*/ 27 h 33"/>
                <a:gd name="T14" fmla="*/ 12 w 24"/>
                <a:gd name="T15" fmla="*/ 33 h 33"/>
                <a:gd name="T16" fmla="*/ 18 w 24"/>
                <a:gd name="T17" fmla="*/ 27 h 33"/>
                <a:gd name="T18" fmla="*/ 18 w 24"/>
                <a:gd name="T19" fmla="*/ 27 h 33"/>
                <a:gd name="T20" fmla="*/ 18 w 24"/>
                <a:gd name="T21" fmla="*/ 27 h 33"/>
                <a:gd name="T22" fmla="*/ 18 w 24"/>
                <a:gd name="T23"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3">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7"/>
                    <a:pt x="6" y="27"/>
                    <a:pt x="6" y="27"/>
                  </a:cubicBezTo>
                  <a:cubicBezTo>
                    <a:pt x="6" y="27"/>
                    <a:pt x="6" y="27"/>
                    <a:pt x="6" y="27"/>
                  </a:cubicBezTo>
                  <a:cubicBezTo>
                    <a:pt x="6" y="30"/>
                    <a:pt x="9" y="33"/>
                    <a:pt x="12" y="33"/>
                  </a:cubicBezTo>
                  <a:cubicBezTo>
                    <a:pt x="16" y="33"/>
                    <a:pt x="18" y="30"/>
                    <a:pt x="18" y="27"/>
                  </a:cubicBezTo>
                  <a:cubicBezTo>
                    <a:pt x="18" y="27"/>
                    <a:pt x="18" y="27"/>
                    <a:pt x="18" y="27"/>
                  </a:cubicBezTo>
                  <a:cubicBezTo>
                    <a:pt x="18" y="27"/>
                    <a:pt x="18" y="27"/>
                    <a:pt x="18" y="27"/>
                  </a:cubicBezTo>
                  <a:lnTo>
                    <a:pt x="18" y="12"/>
                  </a:lnTo>
                  <a:close/>
                </a:path>
              </a:pathLst>
            </a:cu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
            <p:cNvSpPr>
              <a:spLocks/>
            </p:cNvSpPr>
            <p:nvPr/>
          </p:nvSpPr>
          <p:spPr bwMode="auto">
            <a:xfrm>
              <a:off x="8667534" y="3002947"/>
              <a:ext cx="225552" cy="380276"/>
            </a:xfrm>
            <a:custGeom>
              <a:avLst/>
              <a:gdLst>
                <a:gd name="T0" fmla="*/ 18 w 24"/>
                <a:gd name="T1" fmla="*/ 12 h 32"/>
                <a:gd name="T2" fmla="*/ 24 w 24"/>
                <a:gd name="T3" fmla="*/ 12 h 32"/>
                <a:gd name="T4" fmla="*/ 12 w 24"/>
                <a:gd name="T5" fmla="*/ 0 h 32"/>
                <a:gd name="T6" fmla="*/ 0 w 24"/>
                <a:gd name="T7" fmla="*/ 12 h 32"/>
                <a:gd name="T8" fmla="*/ 6 w 24"/>
                <a:gd name="T9" fmla="*/ 12 h 32"/>
                <a:gd name="T10" fmla="*/ 6 w 24"/>
                <a:gd name="T11" fmla="*/ 26 h 32"/>
                <a:gd name="T12" fmla="*/ 6 w 24"/>
                <a:gd name="T13" fmla="*/ 26 h 32"/>
                <a:gd name="T14" fmla="*/ 12 w 24"/>
                <a:gd name="T15" fmla="*/ 32 h 32"/>
                <a:gd name="T16" fmla="*/ 18 w 24"/>
                <a:gd name="T17" fmla="*/ 26 h 32"/>
                <a:gd name="T18" fmla="*/ 18 w 24"/>
                <a:gd name="T19" fmla="*/ 26 h 32"/>
                <a:gd name="T20" fmla="*/ 18 w 24"/>
                <a:gd name="T21" fmla="*/ 26 h 32"/>
                <a:gd name="T22" fmla="*/ 18 w 24"/>
                <a:gd name="T23"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2">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6"/>
                    <a:pt x="6" y="26"/>
                    <a:pt x="6" y="26"/>
                  </a:cubicBezTo>
                  <a:cubicBezTo>
                    <a:pt x="6" y="26"/>
                    <a:pt x="6" y="26"/>
                    <a:pt x="6" y="26"/>
                  </a:cubicBezTo>
                  <a:cubicBezTo>
                    <a:pt x="6" y="30"/>
                    <a:pt x="9" y="32"/>
                    <a:pt x="12" y="32"/>
                  </a:cubicBezTo>
                  <a:cubicBezTo>
                    <a:pt x="16" y="32"/>
                    <a:pt x="18" y="30"/>
                    <a:pt x="18" y="26"/>
                  </a:cubicBezTo>
                  <a:cubicBezTo>
                    <a:pt x="18" y="26"/>
                    <a:pt x="18" y="26"/>
                    <a:pt x="18" y="26"/>
                  </a:cubicBezTo>
                  <a:cubicBezTo>
                    <a:pt x="18" y="26"/>
                    <a:pt x="18" y="26"/>
                    <a:pt x="18" y="26"/>
                  </a:cubicBezTo>
                  <a:lnTo>
                    <a:pt x="18" y="12"/>
                  </a:ln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8128307" y="2153068"/>
              <a:ext cx="1205202" cy="759337"/>
            </a:xfrm>
            <a:custGeom>
              <a:avLst/>
              <a:gdLst>
                <a:gd name="T0" fmla="*/ 127 w 128"/>
                <a:gd name="T1" fmla="*/ 59 h 64"/>
                <a:gd name="T2" fmla="*/ 127 w 128"/>
                <a:gd name="T3" fmla="*/ 59 h 64"/>
                <a:gd name="T4" fmla="*/ 72 w 128"/>
                <a:gd name="T5" fmla="*/ 4 h 64"/>
                <a:gd name="T6" fmla="*/ 71 w 128"/>
                <a:gd name="T7" fmla="*/ 2 h 64"/>
                <a:gd name="T8" fmla="*/ 64 w 128"/>
                <a:gd name="T9" fmla="*/ 0 h 64"/>
                <a:gd name="T10" fmla="*/ 57 w 128"/>
                <a:gd name="T11" fmla="*/ 2 h 64"/>
                <a:gd name="T12" fmla="*/ 55 w 128"/>
                <a:gd name="T13" fmla="*/ 4 h 64"/>
                <a:gd name="T14" fmla="*/ 0 w 128"/>
                <a:gd name="T15" fmla="*/ 59 h 64"/>
                <a:gd name="T16" fmla="*/ 0 w 128"/>
                <a:gd name="T17" fmla="*/ 59 h 64"/>
                <a:gd name="T18" fmla="*/ 0 w 128"/>
                <a:gd name="T19" fmla="*/ 61 h 64"/>
                <a:gd name="T20" fmla="*/ 3 w 128"/>
                <a:gd name="T21" fmla="*/ 64 h 64"/>
                <a:gd name="T22" fmla="*/ 124 w 128"/>
                <a:gd name="T23" fmla="*/ 64 h 64"/>
                <a:gd name="T24" fmla="*/ 128 w 128"/>
                <a:gd name="T25" fmla="*/ 61 h 64"/>
                <a:gd name="T26" fmla="*/ 127 w 128"/>
                <a:gd name="T27"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64">
                  <a:moveTo>
                    <a:pt x="127" y="59"/>
                  </a:moveTo>
                  <a:cubicBezTo>
                    <a:pt x="127" y="59"/>
                    <a:pt x="127" y="59"/>
                    <a:pt x="127" y="59"/>
                  </a:cubicBezTo>
                  <a:cubicBezTo>
                    <a:pt x="72" y="4"/>
                    <a:pt x="72" y="4"/>
                    <a:pt x="72" y="4"/>
                  </a:cubicBezTo>
                  <a:cubicBezTo>
                    <a:pt x="72" y="3"/>
                    <a:pt x="71" y="3"/>
                    <a:pt x="71" y="2"/>
                  </a:cubicBezTo>
                  <a:cubicBezTo>
                    <a:pt x="69" y="1"/>
                    <a:pt x="66" y="0"/>
                    <a:pt x="64" y="0"/>
                  </a:cubicBezTo>
                  <a:cubicBezTo>
                    <a:pt x="61" y="0"/>
                    <a:pt x="59" y="1"/>
                    <a:pt x="57" y="2"/>
                  </a:cubicBezTo>
                  <a:cubicBezTo>
                    <a:pt x="56" y="3"/>
                    <a:pt x="56" y="3"/>
                    <a:pt x="55" y="4"/>
                  </a:cubicBezTo>
                  <a:cubicBezTo>
                    <a:pt x="0" y="59"/>
                    <a:pt x="0" y="59"/>
                    <a:pt x="0" y="59"/>
                  </a:cubicBezTo>
                  <a:cubicBezTo>
                    <a:pt x="0" y="59"/>
                    <a:pt x="0" y="59"/>
                    <a:pt x="0" y="59"/>
                  </a:cubicBezTo>
                  <a:cubicBezTo>
                    <a:pt x="0" y="60"/>
                    <a:pt x="0" y="60"/>
                    <a:pt x="0" y="61"/>
                  </a:cubicBezTo>
                  <a:cubicBezTo>
                    <a:pt x="0" y="63"/>
                    <a:pt x="1" y="64"/>
                    <a:pt x="3" y="64"/>
                  </a:cubicBezTo>
                  <a:cubicBezTo>
                    <a:pt x="124" y="64"/>
                    <a:pt x="124" y="64"/>
                    <a:pt x="124" y="64"/>
                  </a:cubicBezTo>
                  <a:cubicBezTo>
                    <a:pt x="126" y="64"/>
                    <a:pt x="128" y="63"/>
                    <a:pt x="128" y="61"/>
                  </a:cubicBezTo>
                  <a:cubicBezTo>
                    <a:pt x="128" y="60"/>
                    <a:pt x="127" y="60"/>
                    <a:pt x="127" y="59"/>
                  </a:cubicBezTo>
                  <a:close/>
                </a:path>
              </a:pathLst>
            </a:custGeom>
            <a:solidFill>
              <a:srgbClr val="A2B932"/>
            </a:solidFill>
            <a:ln>
              <a:noFill/>
            </a:ln>
          </p:spPr>
          <p:txBody>
            <a:bodyPr vert="horz" wrap="square" lIns="91440" tIns="45720" rIns="91440" bIns="45720" numCol="1" anchor="ctr" anchorCtr="0" compatLnSpc="1">
              <a:prstTxWarp prst="textNoShape">
                <a:avLst/>
              </a:prstTxWarp>
            </a:bodyPr>
            <a:lstStyle/>
            <a:p>
              <a:pPr algn="ctr"/>
              <a:endParaRPr lang="zh-CN" altLang="en-US" sz="2400" dirty="0"/>
            </a:p>
          </p:txBody>
        </p:sp>
        <p:sp>
          <p:nvSpPr>
            <p:cNvPr id="10" name="Freeform 10"/>
            <p:cNvSpPr>
              <a:spLocks/>
            </p:cNvSpPr>
            <p:nvPr/>
          </p:nvSpPr>
          <p:spPr bwMode="auto">
            <a:xfrm>
              <a:off x="7007323" y="3542959"/>
              <a:ext cx="3446201" cy="783636"/>
            </a:xfrm>
            <a:custGeom>
              <a:avLst/>
              <a:gdLst>
                <a:gd name="T0" fmla="*/ 365 w 366"/>
                <a:gd name="T1" fmla="*/ 61 h 66"/>
                <a:gd name="T2" fmla="*/ 365 w 366"/>
                <a:gd name="T3" fmla="*/ 61 h 66"/>
                <a:gd name="T4" fmla="*/ 306 w 366"/>
                <a:gd name="T5" fmla="*/ 2 h 66"/>
                <a:gd name="T6" fmla="*/ 303 w 366"/>
                <a:gd name="T7" fmla="*/ 0 h 66"/>
                <a:gd name="T8" fmla="*/ 184 w 366"/>
                <a:gd name="T9" fmla="*/ 0 h 66"/>
                <a:gd name="T10" fmla="*/ 182 w 366"/>
                <a:gd name="T11" fmla="*/ 0 h 66"/>
                <a:gd name="T12" fmla="*/ 62 w 366"/>
                <a:gd name="T13" fmla="*/ 0 h 66"/>
                <a:gd name="T14" fmla="*/ 60 w 366"/>
                <a:gd name="T15" fmla="*/ 2 h 66"/>
                <a:gd name="T16" fmla="*/ 1 w 366"/>
                <a:gd name="T17" fmla="*/ 61 h 66"/>
                <a:gd name="T18" fmla="*/ 1 w 366"/>
                <a:gd name="T19" fmla="*/ 61 h 66"/>
                <a:gd name="T20" fmla="*/ 0 w 366"/>
                <a:gd name="T21" fmla="*/ 61 h 66"/>
                <a:gd name="T22" fmla="*/ 0 w 366"/>
                <a:gd name="T23" fmla="*/ 61 h 66"/>
                <a:gd name="T24" fmla="*/ 0 w 366"/>
                <a:gd name="T25" fmla="*/ 63 h 66"/>
                <a:gd name="T26" fmla="*/ 3 w 366"/>
                <a:gd name="T27" fmla="*/ 66 h 66"/>
                <a:gd name="T28" fmla="*/ 122 w 366"/>
                <a:gd name="T29" fmla="*/ 66 h 66"/>
                <a:gd name="T30" fmla="*/ 124 w 366"/>
                <a:gd name="T31" fmla="*/ 66 h 66"/>
                <a:gd name="T32" fmla="*/ 241 w 366"/>
                <a:gd name="T33" fmla="*/ 66 h 66"/>
                <a:gd name="T34" fmla="*/ 244 w 366"/>
                <a:gd name="T35" fmla="*/ 66 h 66"/>
                <a:gd name="T36" fmla="*/ 362 w 366"/>
                <a:gd name="T37" fmla="*/ 66 h 66"/>
                <a:gd name="T38" fmla="*/ 366 w 366"/>
                <a:gd name="T39" fmla="*/ 63 h 66"/>
                <a:gd name="T40" fmla="*/ 365 w 366"/>
                <a:gd name="T41"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6">
                  <a:moveTo>
                    <a:pt x="365" y="61"/>
                  </a:moveTo>
                  <a:cubicBezTo>
                    <a:pt x="365" y="61"/>
                    <a:pt x="365" y="61"/>
                    <a:pt x="365" y="61"/>
                  </a:cubicBezTo>
                  <a:cubicBezTo>
                    <a:pt x="306" y="2"/>
                    <a:pt x="306" y="2"/>
                    <a:pt x="306" y="2"/>
                  </a:cubicBezTo>
                  <a:cubicBezTo>
                    <a:pt x="305" y="1"/>
                    <a:pt x="304" y="0"/>
                    <a:pt x="303" y="0"/>
                  </a:cubicBezTo>
                  <a:cubicBezTo>
                    <a:pt x="184" y="0"/>
                    <a:pt x="184" y="0"/>
                    <a:pt x="184" y="0"/>
                  </a:cubicBezTo>
                  <a:cubicBezTo>
                    <a:pt x="182" y="0"/>
                    <a:pt x="182" y="0"/>
                    <a:pt x="182" y="0"/>
                  </a:cubicBezTo>
                  <a:cubicBezTo>
                    <a:pt x="62" y="0"/>
                    <a:pt x="62" y="0"/>
                    <a:pt x="62" y="0"/>
                  </a:cubicBezTo>
                  <a:cubicBezTo>
                    <a:pt x="61" y="0"/>
                    <a:pt x="60" y="1"/>
                    <a:pt x="60" y="2"/>
                  </a:cubicBezTo>
                  <a:cubicBezTo>
                    <a:pt x="1" y="61"/>
                    <a:pt x="1" y="61"/>
                    <a:pt x="1" y="61"/>
                  </a:cubicBezTo>
                  <a:cubicBezTo>
                    <a:pt x="1" y="61"/>
                    <a:pt x="1" y="61"/>
                    <a:pt x="1" y="61"/>
                  </a:cubicBezTo>
                  <a:cubicBezTo>
                    <a:pt x="0" y="61"/>
                    <a:pt x="0" y="61"/>
                    <a:pt x="0" y="61"/>
                  </a:cubicBezTo>
                  <a:cubicBezTo>
                    <a:pt x="0" y="61"/>
                    <a:pt x="0" y="61"/>
                    <a:pt x="0" y="61"/>
                  </a:cubicBezTo>
                  <a:cubicBezTo>
                    <a:pt x="0" y="61"/>
                    <a:pt x="0" y="62"/>
                    <a:pt x="0" y="63"/>
                  </a:cubicBezTo>
                  <a:cubicBezTo>
                    <a:pt x="0" y="65"/>
                    <a:pt x="1" y="66"/>
                    <a:pt x="3" y="66"/>
                  </a:cubicBezTo>
                  <a:cubicBezTo>
                    <a:pt x="122" y="66"/>
                    <a:pt x="122" y="66"/>
                    <a:pt x="122" y="66"/>
                  </a:cubicBezTo>
                  <a:cubicBezTo>
                    <a:pt x="124" y="66"/>
                    <a:pt x="124" y="66"/>
                    <a:pt x="124" y="66"/>
                  </a:cubicBezTo>
                  <a:cubicBezTo>
                    <a:pt x="241" y="66"/>
                    <a:pt x="241" y="66"/>
                    <a:pt x="241" y="66"/>
                  </a:cubicBezTo>
                  <a:cubicBezTo>
                    <a:pt x="244" y="66"/>
                    <a:pt x="244" y="66"/>
                    <a:pt x="244" y="66"/>
                  </a:cubicBezTo>
                  <a:cubicBezTo>
                    <a:pt x="362" y="66"/>
                    <a:pt x="362" y="66"/>
                    <a:pt x="362" y="66"/>
                  </a:cubicBezTo>
                  <a:cubicBezTo>
                    <a:pt x="364" y="66"/>
                    <a:pt x="366" y="65"/>
                    <a:pt x="366" y="63"/>
                  </a:cubicBezTo>
                  <a:cubicBezTo>
                    <a:pt x="366" y="62"/>
                    <a:pt x="365" y="61"/>
                    <a:pt x="365" y="61"/>
                  </a:cubicBez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11" name="Freeform 11"/>
            <p:cNvSpPr>
              <a:spLocks/>
            </p:cNvSpPr>
            <p:nvPr/>
          </p:nvSpPr>
          <p:spPr bwMode="auto">
            <a:xfrm>
              <a:off x="6027673" y="4955934"/>
              <a:ext cx="5405502" cy="724104"/>
            </a:xfrm>
            <a:custGeom>
              <a:avLst/>
              <a:gdLst>
                <a:gd name="T0" fmla="*/ 574 w 574"/>
                <a:gd name="T1" fmla="*/ 49 h 61"/>
                <a:gd name="T2" fmla="*/ 573 w 574"/>
                <a:gd name="T3" fmla="*/ 48 h 61"/>
                <a:gd name="T4" fmla="*/ 573 w 574"/>
                <a:gd name="T5" fmla="*/ 47 h 61"/>
                <a:gd name="T6" fmla="*/ 573 w 574"/>
                <a:gd name="T7" fmla="*/ 46 h 61"/>
                <a:gd name="T8" fmla="*/ 572 w 574"/>
                <a:gd name="T9" fmla="*/ 46 h 61"/>
                <a:gd name="T10" fmla="*/ 572 w 574"/>
                <a:gd name="T11" fmla="*/ 45 h 61"/>
                <a:gd name="T12" fmla="*/ 571 w 574"/>
                <a:gd name="T13" fmla="*/ 44 h 61"/>
                <a:gd name="T14" fmla="*/ 529 w 574"/>
                <a:gd name="T15" fmla="*/ 1 h 61"/>
                <a:gd name="T16" fmla="*/ 407 w 574"/>
                <a:gd name="T17" fmla="*/ 0 h 61"/>
                <a:gd name="T18" fmla="*/ 288 w 574"/>
                <a:gd name="T19" fmla="*/ 0 h 61"/>
                <a:gd name="T20" fmla="*/ 169 w 574"/>
                <a:gd name="T21" fmla="*/ 0 h 61"/>
                <a:gd name="T22" fmla="*/ 48 w 574"/>
                <a:gd name="T23" fmla="*/ 0 h 61"/>
                <a:gd name="T24" fmla="*/ 4 w 574"/>
                <a:gd name="T25" fmla="*/ 43 h 61"/>
                <a:gd name="T26" fmla="*/ 10 w 574"/>
                <a:gd name="T27" fmla="*/ 61 h 61"/>
                <a:gd name="T28" fmla="*/ 10 w 574"/>
                <a:gd name="T29" fmla="*/ 61 h 61"/>
                <a:gd name="T30" fmla="*/ 402 w 574"/>
                <a:gd name="T31" fmla="*/ 61 h 61"/>
                <a:gd name="T32" fmla="*/ 564 w 574"/>
                <a:gd name="T33" fmla="*/ 61 h 61"/>
                <a:gd name="T34" fmla="*/ 565 w 574"/>
                <a:gd name="T35" fmla="*/ 61 h 61"/>
                <a:gd name="T36" fmla="*/ 566 w 574"/>
                <a:gd name="T37" fmla="*/ 60 h 61"/>
                <a:gd name="T38" fmla="*/ 567 w 574"/>
                <a:gd name="T39" fmla="*/ 60 h 61"/>
                <a:gd name="T40" fmla="*/ 568 w 574"/>
                <a:gd name="T41" fmla="*/ 60 h 61"/>
                <a:gd name="T42" fmla="*/ 569 w 574"/>
                <a:gd name="T43" fmla="*/ 59 h 61"/>
                <a:gd name="T44" fmla="*/ 570 w 574"/>
                <a:gd name="T45" fmla="*/ 59 h 61"/>
                <a:gd name="T46" fmla="*/ 571 w 574"/>
                <a:gd name="T47" fmla="*/ 58 h 61"/>
                <a:gd name="T48" fmla="*/ 571 w 574"/>
                <a:gd name="T49" fmla="*/ 58 h 61"/>
                <a:gd name="T50" fmla="*/ 572 w 574"/>
                <a:gd name="T51" fmla="*/ 57 h 61"/>
                <a:gd name="T52" fmla="*/ 572 w 574"/>
                <a:gd name="T53" fmla="*/ 56 h 61"/>
                <a:gd name="T54" fmla="*/ 573 w 574"/>
                <a:gd name="T55" fmla="*/ 55 h 61"/>
                <a:gd name="T56" fmla="*/ 573 w 574"/>
                <a:gd name="T57" fmla="*/ 54 h 61"/>
                <a:gd name="T58" fmla="*/ 574 w 574"/>
                <a:gd name="T59" fmla="*/ 53 h 61"/>
                <a:gd name="T60" fmla="*/ 574 w 574"/>
                <a:gd name="T61" fmla="*/ 52 h 61"/>
                <a:gd name="T62" fmla="*/ 574 w 574"/>
                <a:gd name="T63"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4" h="61">
                  <a:moveTo>
                    <a:pt x="574" y="50"/>
                  </a:moveTo>
                  <a:cubicBezTo>
                    <a:pt x="574" y="50"/>
                    <a:pt x="574" y="49"/>
                    <a:pt x="574" y="49"/>
                  </a:cubicBezTo>
                  <a:cubicBezTo>
                    <a:pt x="574" y="49"/>
                    <a:pt x="574" y="49"/>
                    <a:pt x="574" y="49"/>
                  </a:cubicBezTo>
                  <a:cubicBezTo>
                    <a:pt x="574" y="49"/>
                    <a:pt x="574" y="48"/>
                    <a:pt x="573" y="48"/>
                  </a:cubicBezTo>
                  <a:cubicBezTo>
                    <a:pt x="573" y="48"/>
                    <a:pt x="573" y="48"/>
                    <a:pt x="573" y="48"/>
                  </a:cubicBezTo>
                  <a:cubicBezTo>
                    <a:pt x="573" y="48"/>
                    <a:pt x="573" y="47"/>
                    <a:pt x="573" y="47"/>
                  </a:cubicBezTo>
                  <a:cubicBezTo>
                    <a:pt x="573" y="47"/>
                    <a:pt x="573" y="47"/>
                    <a:pt x="573" y="47"/>
                  </a:cubicBezTo>
                  <a:cubicBezTo>
                    <a:pt x="573" y="47"/>
                    <a:pt x="573" y="47"/>
                    <a:pt x="573" y="46"/>
                  </a:cubicBezTo>
                  <a:cubicBezTo>
                    <a:pt x="573" y="46"/>
                    <a:pt x="573" y="46"/>
                    <a:pt x="573" y="46"/>
                  </a:cubicBezTo>
                  <a:cubicBezTo>
                    <a:pt x="573" y="46"/>
                    <a:pt x="572" y="46"/>
                    <a:pt x="572" y="46"/>
                  </a:cubicBezTo>
                  <a:cubicBezTo>
                    <a:pt x="572" y="45"/>
                    <a:pt x="572" y="45"/>
                    <a:pt x="572" y="45"/>
                  </a:cubicBezTo>
                  <a:cubicBezTo>
                    <a:pt x="572" y="45"/>
                    <a:pt x="572" y="45"/>
                    <a:pt x="572" y="45"/>
                  </a:cubicBezTo>
                  <a:cubicBezTo>
                    <a:pt x="572" y="45"/>
                    <a:pt x="572" y="44"/>
                    <a:pt x="572" y="44"/>
                  </a:cubicBezTo>
                  <a:cubicBezTo>
                    <a:pt x="571" y="44"/>
                    <a:pt x="571" y="44"/>
                    <a:pt x="571" y="44"/>
                  </a:cubicBezTo>
                  <a:cubicBezTo>
                    <a:pt x="571" y="44"/>
                    <a:pt x="571" y="44"/>
                    <a:pt x="571" y="44"/>
                  </a:cubicBezTo>
                  <a:cubicBezTo>
                    <a:pt x="529" y="1"/>
                    <a:pt x="529" y="1"/>
                    <a:pt x="529" y="1"/>
                  </a:cubicBezTo>
                  <a:cubicBezTo>
                    <a:pt x="528" y="1"/>
                    <a:pt x="527" y="0"/>
                    <a:pt x="526" y="0"/>
                  </a:cubicBezTo>
                  <a:cubicBezTo>
                    <a:pt x="407" y="0"/>
                    <a:pt x="407" y="0"/>
                    <a:pt x="407" y="0"/>
                  </a:cubicBezTo>
                  <a:cubicBezTo>
                    <a:pt x="405" y="0"/>
                    <a:pt x="405" y="0"/>
                    <a:pt x="405" y="0"/>
                  </a:cubicBezTo>
                  <a:cubicBezTo>
                    <a:pt x="288" y="0"/>
                    <a:pt x="288" y="0"/>
                    <a:pt x="288" y="0"/>
                  </a:cubicBezTo>
                  <a:cubicBezTo>
                    <a:pt x="286" y="0"/>
                    <a:pt x="286" y="0"/>
                    <a:pt x="286" y="0"/>
                  </a:cubicBezTo>
                  <a:cubicBezTo>
                    <a:pt x="169" y="0"/>
                    <a:pt x="169" y="0"/>
                    <a:pt x="169" y="0"/>
                  </a:cubicBezTo>
                  <a:cubicBezTo>
                    <a:pt x="167" y="0"/>
                    <a:pt x="167" y="0"/>
                    <a:pt x="167" y="0"/>
                  </a:cubicBezTo>
                  <a:cubicBezTo>
                    <a:pt x="48" y="0"/>
                    <a:pt x="48" y="0"/>
                    <a:pt x="48" y="0"/>
                  </a:cubicBezTo>
                  <a:cubicBezTo>
                    <a:pt x="46" y="0"/>
                    <a:pt x="46" y="1"/>
                    <a:pt x="45" y="1"/>
                  </a:cubicBezTo>
                  <a:cubicBezTo>
                    <a:pt x="4" y="43"/>
                    <a:pt x="4" y="43"/>
                    <a:pt x="4" y="43"/>
                  </a:cubicBezTo>
                  <a:cubicBezTo>
                    <a:pt x="1" y="45"/>
                    <a:pt x="0" y="47"/>
                    <a:pt x="0" y="51"/>
                  </a:cubicBezTo>
                  <a:cubicBezTo>
                    <a:pt x="0" y="56"/>
                    <a:pt x="4" y="61"/>
                    <a:pt x="10" y="61"/>
                  </a:cubicBezTo>
                  <a:cubicBezTo>
                    <a:pt x="10" y="61"/>
                    <a:pt x="10" y="61"/>
                    <a:pt x="10" y="61"/>
                  </a:cubicBezTo>
                  <a:cubicBezTo>
                    <a:pt x="10" y="61"/>
                    <a:pt x="10" y="61"/>
                    <a:pt x="10" y="61"/>
                  </a:cubicBezTo>
                  <a:cubicBezTo>
                    <a:pt x="172" y="61"/>
                    <a:pt x="172" y="61"/>
                    <a:pt x="172" y="61"/>
                  </a:cubicBezTo>
                  <a:cubicBezTo>
                    <a:pt x="402" y="61"/>
                    <a:pt x="402" y="61"/>
                    <a:pt x="402" y="61"/>
                  </a:cubicBezTo>
                  <a:cubicBezTo>
                    <a:pt x="564" y="61"/>
                    <a:pt x="564" y="61"/>
                    <a:pt x="564" y="61"/>
                  </a:cubicBezTo>
                  <a:cubicBezTo>
                    <a:pt x="564" y="61"/>
                    <a:pt x="564" y="61"/>
                    <a:pt x="564" y="61"/>
                  </a:cubicBezTo>
                  <a:cubicBezTo>
                    <a:pt x="564" y="61"/>
                    <a:pt x="564" y="61"/>
                    <a:pt x="565" y="61"/>
                  </a:cubicBezTo>
                  <a:cubicBezTo>
                    <a:pt x="565" y="61"/>
                    <a:pt x="565" y="61"/>
                    <a:pt x="565" y="61"/>
                  </a:cubicBezTo>
                  <a:cubicBezTo>
                    <a:pt x="565" y="61"/>
                    <a:pt x="566" y="61"/>
                    <a:pt x="566" y="60"/>
                  </a:cubicBezTo>
                  <a:cubicBezTo>
                    <a:pt x="566" y="60"/>
                    <a:pt x="566" y="60"/>
                    <a:pt x="566" y="60"/>
                  </a:cubicBezTo>
                  <a:cubicBezTo>
                    <a:pt x="566" y="60"/>
                    <a:pt x="567" y="60"/>
                    <a:pt x="567" y="60"/>
                  </a:cubicBezTo>
                  <a:cubicBezTo>
                    <a:pt x="567" y="60"/>
                    <a:pt x="567" y="60"/>
                    <a:pt x="567" y="60"/>
                  </a:cubicBezTo>
                  <a:cubicBezTo>
                    <a:pt x="567" y="60"/>
                    <a:pt x="567" y="60"/>
                    <a:pt x="568" y="60"/>
                  </a:cubicBezTo>
                  <a:cubicBezTo>
                    <a:pt x="568" y="60"/>
                    <a:pt x="568" y="60"/>
                    <a:pt x="568" y="60"/>
                  </a:cubicBezTo>
                  <a:cubicBezTo>
                    <a:pt x="568" y="60"/>
                    <a:pt x="568" y="60"/>
                    <a:pt x="569" y="60"/>
                  </a:cubicBezTo>
                  <a:cubicBezTo>
                    <a:pt x="569" y="59"/>
                    <a:pt x="569" y="59"/>
                    <a:pt x="569" y="59"/>
                  </a:cubicBezTo>
                  <a:cubicBezTo>
                    <a:pt x="569" y="59"/>
                    <a:pt x="569" y="59"/>
                    <a:pt x="569" y="59"/>
                  </a:cubicBezTo>
                  <a:cubicBezTo>
                    <a:pt x="569" y="59"/>
                    <a:pt x="570" y="59"/>
                    <a:pt x="570" y="59"/>
                  </a:cubicBezTo>
                  <a:cubicBezTo>
                    <a:pt x="570" y="59"/>
                    <a:pt x="570" y="59"/>
                    <a:pt x="570" y="58"/>
                  </a:cubicBezTo>
                  <a:cubicBezTo>
                    <a:pt x="570" y="58"/>
                    <a:pt x="570" y="58"/>
                    <a:pt x="571" y="58"/>
                  </a:cubicBezTo>
                  <a:cubicBezTo>
                    <a:pt x="571" y="58"/>
                    <a:pt x="571" y="58"/>
                    <a:pt x="571" y="58"/>
                  </a:cubicBezTo>
                  <a:cubicBezTo>
                    <a:pt x="571" y="58"/>
                    <a:pt x="571" y="58"/>
                    <a:pt x="571" y="58"/>
                  </a:cubicBezTo>
                  <a:cubicBezTo>
                    <a:pt x="571" y="57"/>
                    <a:pt x="571" y="57"/>
                    <a:pt x="572" y="57"/>
                  </a:cubicBezTo>
                  <a:cubicBezTo>
                    <a:pt x="572" y="57"/>
                    <a:pt x="572" y="57"/>
                    <a:pt x="572" y="57"/>
                  </a:cubicBezTo>
                  <a:cubicBezTo>
                    <a:pt x="572" y="56"/>
                    <a:pt x="572" y="56"/>
                    <a:pt x="572" y="56"/>
                  </a:cubicBezTo>
                  <a:cubicBezTo>
                    <a:pt x="572" y="56"/>
                    <a:pt x="572" y="56"/>
                    <a:pt x="572" y="56"/>
                  </a:cubicBezTo>
                  <a:cubicBezTo>
                    <a:pt x="572" y="56"/>
                    <a:pt x="573" y="56"/>
                    <a:pt x="573" y="55"/>
                  </a:cubicBezTo>
                  <a:cubicBezTo>
                    <a:pt x="573" y="55"/>
                    <a:pt x="573" y="55"/>
                    <a:pt x="573" y="55"/>
                  </a:cubicBezTo>
                  <a:cubicBezTo>
                    <a:pt x="573" y="55"/>
                    <a:pt x="573" y="55"/>
                    <a:pt x="573" y="55"/>
                  </a:cubicBezTo>
                  <a:cubicBezTo>
                    <a:pt x="573" y="54"/>
                    <a:pt x="573" y="54"/>
                    <a:pt x="573" y="54"/>
                  </a:cubicBezTo>
                  <a:cubicBezTo>
                    <a:pt x="573" y="54"/>
                    <a:pt x="573" y="54"/>
                    <a:pt x="573" y="54"/>
                  </a:cubicBezTo>
                  <a:cubicBezTo>
                    <a:pt x="573" y="53"/>
                    <a:pt x="573" y="53"/>
                    <a:pt x="574" y="53"/>
                  </a:cubicBezTo>
                  <a:cubicBezTo>
                    <a:pt x="574" y="53"/>
                    <a:pt x="574" y="53"/>
                    <a:pt x="574" y="53"/>
                  </a:cubicBezTo>
                  <a:cubicBezTo>
                    <a:pt x="574" y="52"/>
                    <a:pt x="574" y="52"/>
                    <a:pt x="574" y="52"/>
                  </a:cubicBezTo>
                  <a:cubicBezTo>
                    <a:pt x="574" y="52"/>
                    <a:pt x="574" y="52"/>
                    <a:pt x="574" y="52"/>
                  </a:cubicBezTo>
                  <a:cubicBezTo>
                    <a:pt x="574" y="51"/>
                    <a:pt x="574" y="51"/>
                    <a:pt x="574" y="51"/>
                  </a:cubicBezTo>
                  <a:cubicBezTo>
                    <a:pt x="574" y="50"/>
                    <a:pt x="574" y="50"/>
                    <a:pt x="574" y="50"/>
                  </a:cubicBezTo>
                  <a:close/>
                </a:path>
              </a:pathLst>
            </a:custGeom>
            <a:solidFill>
              <a:srgbClr val="F83003"/>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grpSp>
      <p:cxnSp>
        <p:nvCxnSpPr>
          <p:cNvPr id="12" name="直接连接符 11"/>
          <p:cNvCxnSpPr>
            <a:stCxn id="9" idx="9"/>
          </p:cNvCxnSpPr>
          <p:nvPr/>
        </p:nvCxnSpPr>
        <p:spPr>
          <a:xfrm flipH="1">
            <a:off x="475417" y="2876811"/>
            <a:ext cx="8097095" cy="85113"/>
          </a:xfrm>
          <a:prstGeom prst="line">
            <a:avLst/>
          </a:prstGeom>
          <a:ln>
            <a:solidFill>
              <a:srgbClr val="A2B93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8"/>
          </p:cNvCxnSpPr>
          <p:nvPr/>
        </p:nvCxnSpPr>
        <p:spPr>
          <a:xfrm flipH="1">
            <a:off x="475418" y="4267229"/>
            <a:ext cx="7110882" cy="50721"/>
          </a:xfrm>
          <a:prstGeom prst="line">
            <a:avLst/>
          </a:prstGeom>
          <a:ln>
            <a:solidFill>
              <a:srgbClr val="EBAC07"/>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663487" y="5650956"/>
            <a:ext cx="6233357" cy="43478"/>
          </a:xfrm>
          <a:prstGeom prst="line">
            <a:avLst/>
          </a:prstGeom>
          <a:ln>
            <a:solidFill>
              <a:srgbClr val="F83003"/>
            </a:solidFill>
          </a:ln>
        </p:spPr>
        <p:style>
          <a:lnRef idx="1">
            <a:schemeClr val="accent1"/>
          </a:lnRef>
          <a:fillRef idx="0">
            <a:schemeClr val="accent1"/>
          </a:fillRef>
          <a:effectRef idx="0">
            <a:schemeClr val="accent1"/>
          </a:effectRef>
          <a:fontRef idx="minor">
            <a:schemeClr val="tx1"/>
          </a:fontRef>
        </p:style>
      </p:cxnSp>
      <p:sp>
        <p:nvSpPr>
          <p:cNvPr id="15" name="文本框 19"/>
          <p:cNvSpPr txBox="1"/>
          <p:nvPr/>
        </p:nvSpPr>
        <p:spPr>
          <a:xfrm>
            <a:off x="956615" y="1916832"/>
            <a:ext cx="7463497" cy="1015663"/>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连接建立：连接是在发送主机的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SMTP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客户和接收主机的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SMTP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服务器之间建立的。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SMTP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不使用中间的邮件服务器。 </a:t>
            </a:r>
          </a:p>
        </p:txBody>
      </p:sp>
      <p:sp>
        <p:nvSpPr>
          <p:cNvPr id="16" name="文本框 20"/>
          <p:cNvSpPr txBox="1"/>
          <p:nvPr/>
        </p:nvSpPr>
        <p:spPr>
          <a:xfrm>
            <a:off x="956615" y="3717032"/>
            <a:ext cx="5371160" cy="499624"/>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邮件传送</a:t>
            </a:r>
          </a:p>
        </p:txBody>
      </p:sp>
      <p:sp>
        <p:nvSpPr>
          <p:cNvPr id="17" name="文本框 21"/>
          <p:cNvSpPr txBox="1"/>
          <p:nvPr/>
        </p:nvSpPr>
        <p:spPr>
          <a:xfrm>
            <a:off x="956615" y="4830251"/>
            <a:ext cx="5675960" cy="830997"/>
          </a:xfrm>
          <a:prstGeom prst="rect">
            <a:avLst/>
          </a:prstGeom>
          <a:noFill/>
        </p:spPr>
        <p:txBody>
          <a:bodyPr wrap="square" rtlCol="0">
            <a:spAutoFit/>
          </a:body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连接释放：邮件发送完毕后，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SMTP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应释放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TCP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连接。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zh-CN" dirty="0"/>
              <a:t>SMTP</a:t>
            </a:r>
            <a:r>
              <a:rPr lang="zh-CN" altLang="en-US" dirty="0"/>
              <a:t>交互实例</a:t>
            </a:r>
            <a:endParaRPr lang="zh-CN" altLang="en-US" dirty="0" smtClean="0"/>
          </a:p>
        </p:txBody>
      </p:sp>
      <p:sp>
        <p:nvSpPr>
          <p:cNvPr id="9"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2" name="矩形 1"/>
          <p:cNvSpPr/>
          <p:nvPr/>
        </p:nvSpPr>
        <p:spPr>
          <a:xfrm>
            <a:off x="1922711" y="1451608"/>
            <a:ext cx="8568952" cy="4825082"/>
          </a:xfrm>
          <a:prstGeom prst="rect">
            <a:avLst/>
          </a:prstGeom>
          <a:solidFill>
            <a:srgbClr val="FFC000"/>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6389" name="Rectangle 3"/>
          <p:cNvSpPr>
            <a:spLocks noChangeArrowheads="1"/>
          </p:cNvSpPr>
          <p:nvPr/>
        </p:nvSpPr>
        <p:spPr bwMode="auto">
          <a:xfrm>
            <a:off x="1527175" y="1501776"/>
            <a:ext cx="895629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000" b="1" dirty="0">
                <a:latin typeface="Courier New" pitchFamily="49" charset="0"/>
                <a:ea typeface="黑体" pitchFamily="2" charset="-122"/>
              </a:rPr>
              <a:t>     S: 220 hamburger.edu </a:t>
            </a:r>
          </a:p>
          <a:p>
            <a:pPr eaLnBrk="0" hangingPunct="0"/>
            <a:r>
              <a:rPr lang="en-US" altLang="zh-CN" sz="2000" b="1" dirty="0">
                <a:latin typeface="Courier New" pitchFamily="49" charset="0"/>
                <a:ea typeface="黑体" pitchFamily="2" charset="-122"/>
              </a:rPr>
              <a:t>     C: HELO crepes.fr </a:t>
            </a:r>
          </a:p>
          <a:p>
            <a:pPr eaLnBrk="0" hangingPunct="0"/>
            <a:r>
              <a:rPr lang="en-US" altLang="zh-CN" sz="2000" b="1" dirty="0">
                <a:latin typeface="Courier New" pitchFamily="49" charset="0"/>
                <a:ea typeface="黑体" pitchFamily="2" charset="-122"/>
              </a:rPr>
              <a:t>     S: 250  Hello crepes.fr, pleased to meet you </a:t>
            </a:r>
          </a:p>
          <a:p>
            <a:pPr eaLnBrk="0" hangingPunct="0"/>
            <a:r>
              <a:rPr lang="en-US" altLang="zh-CN" sz="2000" b="1" dirty="0">
                <a:latin typeface="Courier New" pitchFamily="49" charset="0"/>
                <a:ea typeface="黑体" pitchFamily="2" charset="-122"/>
              </a:rPr>
              <a:t>     C: MAIL FROM: &lt;alice@crepes.fr&gt; </a:t>
            </a:r>
          </a:p>
          <a:p>
            <a:pPr eaLnBrk="0" hangingPunct="0"/>
            <a:r>
              <a:rPr lang="en-US" altLang="zh-CN" sz="2000" b="1" dirty="0">
                <a:latin typeface="Courier New" pitchFamily="49" charset="0"/>
                <a:ea typeface="黑体" pitchFamily="2" charset="-122"/>
              </a:rPr>
              <a:t>     S: 250 alice@crepes.fr... Sender ok </a:t>
            </a:r>
          </a:p>
          <a:p>
            <a:pPr eaLnBrk="0" hangingPunct="0"/>
            <a:r>
              <a:rPr lang="en-US" altLang="zh-CN" sz="2000" b="1" dirty="0">
                <a:latin typeface="Courier New" pitchFamily="49" charset="0"/>
                <a:ea typeface="黑体" pitchFamily="2" charset="-122"/>
              </a:rPr>
              <a:t>     C: RCPT TO: &lt;bob@hamburger.edu&gt; </a:t>
            </a:r>
          </a:p>
          <a:p>
            <a:pPr eaLnBrk="0" hangingPunct="0"/>
            <a:r>
              <a:rPr lang="en-US" altLang="zh-CN" sz="2000" b="1" dirty="0">
                <a:latin typeface="Courier New" pitchFamily="49" charset="0"/>
                <a:ea typeface="黑体" pitchFamily="2" charset="-122"/>
              </a:rPr>
              <a:t>     S: 250 bob@hamburger.edu ... Recipient ok </a:t>
            </a:r>
          </a:p>
          <a:p>
            <a:pPr eaLnBrk="0" hangingPunct="0"/>
            <a:r>
              <a:rPr lang="en-US" altLang="zh-CN" sz="2000" b="1" dirty="0">
                <a:latin typeface="Courier New" pitchFamily="49" charset="0"/>
                <a:ea typeface="黑体" pitchFamily="2" charset="-122"/>
              </a:rPr>
              <a:t>     C: DATA </a:t>
            </a:r>
          </a:p>
          <a:p>
            <a:pPr eaLnBrk="0" hangingPunct="0"/>
            <a:r>
              <a:rPr lang="en-US" altLang="zh-CN" sz="2000" b="1" dirty="0">
                <a:latin typeface="Courier New" pitchFamily="49" charset="0"/>
                <a:ea typeface="黑体" pitchFamily="2" charset="-122"/>
              </a:rPr>
              <a:t>     S: 354 Enter mail, end with "." on a line by itself </a:t>
            </a:r>
          </a:p>
          <a:p>
            <a:pPr eaLnBrk="0" hangingPunct="0"/>
            <a:r>
              <a:rPr lang="en-US" altLang="zh-CN" sz="2000" b="1" dirty="0">
                <a:latin typeface="Courier New" pitchFamily="49" charset="0"/>
                <a:ea typeface="黑体" pitchFamily="2" charset="-122"/>
              </a:rPr>
              <a:t>     C: Do you like ketchup? </a:t>
            </a:r>
          </a:p>
          <a:p>
            <a:pPr eaLnBrk="0" hangingPunct="0"/>
            <a:r>
              <a:rPr lang="en-US" altLang="zh-CN" sz="2000" b="1" dirty="0">
                <a:latin typeface="Courier New" pitchFamily="49" charset="0"/>
                <a:ea typeface="黑体" pitchFamily="2" charset="-122"/>
              </a:rPr>
              <a:t>     C: How about pickles? </a:t>
            </a:r>
          </a:p>
          <a:p>
            <a:pPr eaLnBrk="0" hangingPunct="0"/>
            <a:r>
              <a:rPr lang="en-US" altLang="zh-CN" sz="2000" b="1" dirty="0">
                <a:latin typeface="Courier New" pitchFamily="49" charset="0"/>
                <a:ea typeface="黑体" pitchFamily="2" charset="-122"/>
              </a:rPr>
              <a:t>     C: . </a:t>
            </a:r>
          </a:p>
          <a:p>
            <a:pPr eaLnBrk="0" hangingPunct="0"/>
            <a:r>
              <a:rPr lang="en-US" altLang="zh-CN" sz="2000" b="1" dirty="0">
                <a:latin typeface="Courier New" pitchFamily="49" charset="0"/>
                <a:ea typeface="黑体" pitchFamily="2" charset="-122"/>
              </a:rPr>
              <a:t>     S: 250 Message accepted for delivery </a:t>
            </a:r>
          </a:p>
          <a:p>
            <a:pPr eaLnBrk="0" hangingPunct="0"/>
            <a:r>
              <a:rPr lang="en-US" altLang="zh-CN" sz="2000" b="1" dirty="0">
                <a:latin typeface="Courier New" pitchFamily="49" charset="0"/>
                <a:ea typeface="黑体" pitchFamily="2" charset="-122"/>
              </a:rPr>
              <a:t>     C: QUIT </a:t>
            </a:r>
          </a:p>
          <a:p>
            <a:pPr eaLnBrk="0" hangingPunct="0"/>
            <a:r>
              <a:rPr lang="en-US" altLang="zh-CN" sz="2000" b="1" dirty="0">
                <a:latin typeface="Courier New" pitchFamily="49" charset="0"/>
                <a:ea typeface="黑体" pitchFamily="2" charset="-122"/>
              </a:rPr>
              <a:t>     S: 221 hamburger.edu closing connection</a:t>
            </a:r>
            <a:endParaRPr lang="en-US" altLang="zh-CN" sz="2000" dirty="0">
              <a:latin typeface="Times New Roman" pitchFamily="18" charset="0"/>
              <a:ea typeface="黑体" pitchFamily="2" charset="-122"/>
            </a:endParaRPr>
          </a:p>
        </p:txBody>
      </p:sp>
      <p:sp>
        <p:nvSpPr>
          <p:cNvPr id="1270788" name="Rectangle 4"/>
          <p:cNvSpPr>
            <a:spLocks noChangeArrowheads="1"/>
          </p:cNvSpPr>
          <p:nvPr/>
        </p:nvSpPr>
        <p:spPr bwMode="auto">
          <a:xfrm>
            <a:off x="2198688" y="2465389"/>
            <a:ext cx="8058150" cy="58578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70789" name="Rectangle 5"/>
          <p:cNvSpPr>
            <a:spLocks noChangeArrowheads="1"/>
          </p:cNvSpPr>
          <p:nvPr/>
        </p:nvSpPr>
        <p:spPr bwMode="auto">
          <a:xfrm>
            <a:off x="2193925" y="3052763"/>
            <a:ext cx="8058150" cy="6286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70790" name="Rectangle 6"/>
          <p:cNvSpPr>
            <a:spLocks noChangeArrowheads="1"/>
          </p:cNvSpPr>
          <p:nvPr/>
        </p:nvSpPr>
        <p:spPr bwMode="auto">
          <a:xfrm>
            <a:off x="2193925" y="3681415"/>
            <a:ext cx="8058150" cy="18002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3054193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70788"/>
                                        </p:tgtEl>
                                        <p:attrNameLst>
                                          <p:attrName>style.visibility</p:attrName>
                                        </p:attrNameLst>
                                      </p:cBhvr>
                                      <p:to>
                                        <p:strVal val="visible"/>
                                      </p:to>
                                    </p:set>
                                    <p:anim calcmode="lin" valueType="num">
                                      <p:cBhvr>
                                        <p:cTn id="7" dur="500" fill="hold"/>
                                        <p:tgtEl>
                                          <p:spTgt spid="1270788"/>
                                        </p:tgtEl>
                                        <p:attrNameLst>
                                          <p:attrName>ppt_w</p:attrName>
                                        </p:attrNameLst>
                                      </p:cBhvr>
                                      <p:tavLst>
                                        <p:tav tm="0">
                                          <p:val>
                                            <p:fltVal val="0"/>
                                          </p:val>
                                        </p:tav>
                                        <p:tav tm="100000">
                                          <p:val>
                                            <p:strVal val="#ppt_w"/>
                                          </p:val>
                                        </p:tav>
                                      </p:tavLst>
                                    </p:anim>
                                    <p:anim calcmode="lin" valueType="num">
                                      <p:cBhvr>
                                        <p:cTn id="8" dur="500" fill="hold"/>
                                        <p:tgtEl>
                                          <p:spTgt spid="1270788"/>
                                        </p:tgtEl>
                                        <p:attrNameLst>
                                          <p:attrName>ppt_h</p:attrName>
                                        </p:attrNameLst>
                                      </p:cBhvr>
                                      <p:tavLst>
                                        <p:tav tm="0">
                                          <p:val>
                                            <p:fltVal val="0"/>
                                          </p:val>
                                        </p:tav>
                                        <p:tav tm="100000">
                                          <p:val>
                                            <p:strVal val="#ppt_h"/>
                                          </p:val>
                                        </p:tav>
                                      </p:tavLst>
                                    </p:anim>
                                    <p:animEffect transition="in" filter="fade">
                                      <p:cBhvr>
                                        <p:cTn id="9" dur="500"/>
                                        <p:tgtEl>
                                          <p:spTgt spid="1270788"/>
                                        </p:tgtEl>
                                      </p:cBhvr>
                                    </p:animEffect>
                                  </p:childTnLst>
                                  <p:subTnLst>
                                    <p:set>
                                      <p:cBhvr override="childStyle">
                                        <p:cTn dur="1" fill="hold" display="0" masterRel="nextClick" afterEffect="1"/>
                                        <p:tgtEl>
                                          <p:spTgt spid="1270788"/>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270789"/>
                                        </p:tgtEl>
                                        <p:attrNameLst>
                                          <p:attrName>style.visibility</p:attrName>
                                        </p:attrNameLst>
                                      </p:cBhvr>
                                      <p:to>
                                        <p:strVal val="visible"/>
                                      </p:to>
                                    </p:set>
                                    <p:anim calcmode="lin" valueType="num">
                                      <p:cBhvr>
                                        <p:cTn id="14" dur="500" fill="hold"/>
                                        <p:tgtEl>
                                          <p:spTgt spid="1270789"/>
                                        </p:tgtEl>
                                        <p:attrNameLst>
                                          <p:attrName>ppt_w</p:attrName>
                                        </p:attrNameLst>
                                      </p:cBhvr>
                                      <p:tavLst>
                                        <p:tav tm="0">
                                          <p:val>
                                            <p:fltVal val="0"/>
                                          </p:val>
                                        </p:tav>
                                        <p:tav tm="100000">
                                          <p:val>
                                            <p:strVal val="#ppt_w"/>
                                          </p:val>
                                        </p:tav>
                                      </p:tavLst>
                                    </p:anim>
                                    <p:anim calcmode="lin" valueType="num">
                                      <p:cBhvr>
                                        <p:cTn id="15" dur="500" fill="hold"/>
                                        <p:tgtEl>
                                          <p:spTgt spid="1270789"/>
                                        </p:tgtEl>
                                        <p:attrNameLst>
                                          <p:attrName>ppt_h</p:attrName>
                                        </p:attrNameLst>
                                      </p:cBhvr>
                                      <p:tavLst>
                                        <p:tav tm="0">
                                          <p:val>
                                            <p:fltVal val="0"/>
                                          </p:val>
                                        </p:tav>
                                        <p:tav tm="100000">
                                          <p:val>
                                            <p:strVal val="#ppt_h"/>
                                          </p:val>
                                        </p:tav>
                                      </p:tavLst>
                                    </p:anim>
                                    <p:animEffect transition="in" filter="fade">
                                      <p:cBhvr>
                                        <p:cTn id="16" dur="500"/>
                                        <p:tgtEl>
                                          <p:spTgt spid="1270789"/>
                                        </p:tgtEl>
                                      </p:cBhvr>
                                    </p:animEffect>
                                  </p:childTnLst>
                                  <p:subTnLst>
                                    <p:set>
                                      <p:cBhvr override="childStyle">
                                        <p:cTn dur="1" fill="hold" display="0" masterRel="nextClick" afterEffect="1"/>
                                        <p:tgtEl>
                                          <p:spTgt spid="127078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270790"/>
                                        </p:tgtEl>
                                        <p:attrNameLst>
                                          <p:attrName>style.visibility</p:attrName>
                                        </p:attrNameLst>
                                      </p:cBhvr>
                                      <p:to>
                                        <p:strVal val="visible"/>
                                      </p:to>
                                    </p:set>
                                    <p:anim calcmode="lin" valueType="num">
                                      <p:cBhvr>
                                        <p:cTn id="21" dur="500" fill="hold"/>
                                        <p:tgtEl>
                                          <p:spTgt spid="1270790"/>
                                        </p:tgtEl>
                                        <p:attrNameLst>
                                          <p:attrName>ppt_w</p:attrName>
                                        </p:attrNameLst>
                                      </p:cBhvr>
                                      <p:tavLst>
                                        <p:tav tm="0">
                                          <p:val>
                                            <p:fltVal val="0"/>
                                          </p:val>
                                        </p:tav>
                                        <p:tav tm="100000">
                                          <p:val>
                                            <p:strVal val="#ppt_w"/>
                                          </p:val>
                                        </p:tav>
                                      </p:tavLst>
                                    </p:anim>
                                    <p:anim calcmode="lin" valueType="num">
                                      <p:cBhvr>
                                        <p:cTn id="22" dur="500" fill="hold"/>
                                        <p:tgtEl>
                                          <p:spTgt spid="1270790"/>
                                        </p:tgtEl>
                                        <p:attrNameLst>
                                          <p:attrName>ppt_h</p:attrName>
                                        </p:attrNameLst>
                                      </p:cBhvr>
                                      <p:tavLst>
                                        <p:tav tm="0">
                                          <p:val>
                                            <p:fltVal val="0"/>
                                          </p:val>
                                        </p:tav>
                                        <p:tav tm="100000">
                                          <p:val>
                                            <p:strVal val="#ppt_h"/>
                                          </p:val>
                                        </p:tav>
                                      </p:tavLst>
                                    </p:anim>
                                    <p:animEffect transition="in" filter="fade">
                                      <p:cBhvr>
                                        <p:cTn id="23" dur="500"/>
                                        <p:tgtEl>
                                          <p:spTgt spid="1270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88" grpId="0" animBg="1"/>
      <p:bldP spid="1270789" grpId="0" animBg="1"/>
      <p:bldP spid="127079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6" name="Rectangle 2"/>
          <p:cNvSpPr>
            <a:spLocks noGrp="1" noChangeArrowheads="1"/>
          </p:cNvSpPr>
          <p:nvPr>
            <p:ph type="title"/>
          </p:nvPr>
        </p:nvSpPr>
        <p:spPr/>
        <p:txBody>
          <a:bodyPr/>
          <a:lstStyle/>
          <a:p>
            <a:pPr marL="838221" indent="-838221"/>
            <a:r>
              <a:rPr lang="en-US" altLang="zh-CN" dirty="0" smtClean="0"/>
              <a:t>6.4.3  </a:t>
            </a:r>
            <a:r>
              <a:rPr lang="zh-CN" altLang="en-US" dirty="0"/>
              <a:t>电子邮件的信息格式 </a:t>
            </a:r>
          </a:p>
        </p:txBody>
      </p:sp>
      <p:sp>
        <p:nvSpPr>
          <p:cNvPr id="1163267" name="Rectangle 3"/>
          <p:cNvSpPr>
            <a:spLocks noGrp="1" noChangeArrowheads="1"/>
          </p:cNvSpPr>
          <p:nvPr>
            <p:ph idx="1"/>
          </p:nvPr>
        </p:nvSpPr>
        <p:spPr>
          <a:xfrm>
            <a:off x="609919" y="2060848"/>
            <a:ext cx="10978515" cy="4110718"/>
          </a:xfrm>
        </p:spPr>
        <p:txBody>
          <a:bodyPr>
            <a:normAutofit lnSpcReduction="10000"/>
          </a:bodyPr>
          <a:lstStyle/>
          <a:p>
            <a:pPr marL="457200" indent="-457200" algn="just">
              <a:buFont typeface="Wingdings" pitchFamily="2" charset="2"/>
              <a:buChar char="l"/>
            </a:pPr>
            <a:r>
              <a:rPr lang="zh-CN" altLang="en-US" sz="2400" dirty="0"/>
              <a:t>一个电子邮件分为</a:t>
            </a:r>
            <a:r>
              <a:rPr lang="zh-CN" altLang="en-US" sz="2400" dirty="0">
                <a:solidFill>
                  <a:schemeClr val="hlink"/>
                </a:solidFill>
              </a:rPr>
              <a:t>信封</a:t>
            </a:r>
            <a:r>
              <a:rPr lang="zh-CN" altLang="en-US" sz="2400" dirty="0"/>
              <a:t>和</a:t>
            </a:r>
            <a:r>
              <a:rPr lang="zh-CN" altLang="en-US" sz="2400" dirty="0">
                <a:solidFill>
                  <a:schemeClr val="hlink"/>
                </a:solidFill>
              </a:rPr>
              <a:t>内容</a:t>
            </a:r>
            <a:r>
              <a:rPr lang="zh-CN" altLang="en-US" sz="2400" dirty="0"/>
              <a:t>两大部分。</a:t>
            </a:r>
          </a:p>
          <a:p>
            <a:pPr marL="457200" indent="-457200" algn="just">
              <a:buFont typeface="Wingdings" pitchFamily="2" charset="2"/>
              <a:buChar char="l"/>
            </a:pPr>
            <a:r>
              <a:rPr lang="en-US" altLang="zh-CN" sz="2400" dirty="0"/>
              <a:t>RFC 822 </a:t>
            </a:r>
            <a:r>
              <a:rPr lang="zh-CN" altLang="en-US" sz="2400" dirty="0"/>
              <a:t>只规定了邮件</a:t>
            </a:r>
            <a:r>
              <a:rPr lang="zh-CN" altLang="en-US" sz="2400" dirty="0">
                <a:solidFill>
                  <a:schemeClr val="hlink"/>
                </a:solidFill>
              </a:rPr>
              <a:t>内容</a:t>
            </a:r>
            <a:r>
              <a:rPr lang="zh-CN" altLang="en-US" sz="2400" dirty="0"/>
              <a:t>中的</a:t>
            </a:r>
            <a:r>
              <a:rPr lang="zh-CN" altLang="en-US" sz="2400" dirty="0">
                <a:solidFill>
                  <a:schemeClr val="hlink"/>
                </a:solidFill>
              </a:rPr>
              <a:t>首部</a:t>
            </a:r>
            <a:r>
              <a:rPr lang="en-US" altLang="zh-CN" sz="2400" dirty="0"/>
              <a:t>(header)</a:t>
            </a:r>
            <a:r>
              <a:rPr lang="zh-CN" altLang="en-US" sz="2400" dirty="0"/>
              <a:t>格式，而对邮件的</a:t>
            </a:r>
            <a:r>
              <a:rPr lang="zh-CN" altLang="en-US" sz="2400" dirty="0">
                <a:solidFill>
                  <a:schemeClr val="hlink"/>
                </a:solidFill>
              </a:rPr>
              <a:t>主体</a:t>
            </a:r>
            <a:r>
              <a:rPr lang="en-US" altLang="zh-CN" sz="2400" dirty="0"/>
              <a:t>(body)</a:t>
            </a:r>
            <a:r>
              <a:rPr lang="zh-CN" altLang="en-US" sz="2400" dirty="0"/>
              <a:t>部分则让用户自由撰写。</a:t>
            </a:r>
          </a:p>
          <a:p>
            <a:pPr marL="457200" indent="-457200" algn="just">
              <a:buFont typeface="Wingdings" pitchFamily="2" charset="2"/>
              <a:buChar char="l"/>
            </a:pPr>
            <a:r>
              <a:rPr lang="zh-CN" altLang="en-US" sz="2400" dirty="0"/>
              <a:t>用户写好首部后，邮件系统将自动地将信封所需的信息提取出来并写在信封上。所以用户不需要填写电子邮件信封上的信息。</a:t>
            </a:r>
          </a:p>
          <a:p>
            <a:pPr marL="457200" indent="-457200" algn="just">
              <a:buFont typeface="Wingdings" pitchFamily="2" charset="2"/>
              <a:buChar char="l"/>
            </a:pPr>
            <a:r>
              <a:rPr lang="zh-CN" altLang="en-US" sz="2400" dirty="0"/>
              <a:t>邮件内容首部包括一些关键字，后面加上冒号。最重要的关键字是：</a:t>
            </a:r>
            <a:r>
              <a:rPr lang="en-US" altLang="zh-CN" sz="2400" dirty="0"/>
              <a:t>To </a:t>
            </a:r>
            <a:r>
              <a:rPr lang="zh-CN" altLang="en-US" sz="2400" dirty="0"/>
              <a:t>和 </a:t>
            </a:r>
            <a:r>
              <a:rPr lang="en-US" altLang="zh-CN" sz="2400" dirty="0"/>
              <a:t>Subject</a:t>
            </a:r>
            <a:r>
              <a:rPr lang="zh-CN" altLang="en-US" sz="2400" dirty="0"/>
              <a:t>。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10" name="矩形 9"/>
          <p:cNvSpPr/>
          <p:nvPr/>
        </p:nvSpPr>
        <p:spPr>
          <a:xfrm>
            <a:off x="1" y="1693585"/>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1" name="矩形 10"/>
          <p:cNvSpPr/>
          <p:nvPr/>
        </p:nvSpPr>
        <p:spPr>
          <a:xfrm>
            <a:off x="9506858" y="1597879"/>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3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3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3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p:cNvSpPr>
            <a:spLocks noGrp="1" noChangeArrowheads="1"/>
          </p:cNvSpPr>
          <p:nvPr>
            <p:ph type="title"/>
          </p:nvPr>
        </p:nvSpPr>
        <p:spPr/>
        <p:txBody>
          <a:bodyPr/>
          <a:lstStyle/>
          <a:p>
            <a:r>
              <a:rPr lang="zh-CN" altLang="en-US" dirty="0"/>
              <a:t>邮件内容的首部 </a:t>
            </a:r>
          </a:p>
        </p:txBody>
      </p:sp>
      <p:sp>
        <p:nvSpPr>
          <p:cNvPr id="1165315" name="Rectangle 3"/>
          <p:cNvSpPr>
            <a:spLocks noGrp="1" noChangeArrowheads="1"/>
          </p:cNvSpPr>
          <p:nvPr>
            <p:ph idx="1"/>
          </p:nvPr>
        </p:nvSpPr>
        <p:spPr>
          <a:xfrm>
            <a:off x="609919" y="2816522"/>
            <a:ext cx="10978515" cy="3355044"/>
          </a:xfrm>
        </p:spPr>
        <p:txBody>
          <a:bodyPr>
            <a:normAutofit fontScale="92500"/>
          </a:bodyPr>
          <a:lstStyle/>
          <a:p>
            <a:pPr marL="342900" indent="-342900">
              <a:buFont typeface="Wingdings" pitchFamily="2" charset="2"/>
              <a:buChar char="l"/>
            </a:pPr>
            <a:r>
              <a:rPr lang="zh-CN" altLang="en-US" sz="2400" dirty="0">
                <a:latin typeface="+mn-ea"/>
              </a:rPr>
              <a:t>“ </a:t>
            </a:r>
            <a:r>
              <a:rPr lang="en-US" altLang="zh-CN" sz="2400" dirty="0" smtClean="0">
                <a:latin typeface="+mn-ea"/>
              </a:rPr>
              <a:t>To:</a:t>
            </a:r>
            <a:r>
              <a:rPr lang="zh-CN" altLang="en-US" sz="2400" dirty="0">
                <a:latin typeface="+mn-ea"/>
              </a:rPr>
              <a:t> ”后面填入一个或多个收件人的电子邮件地址。用户只需打开地址簿，点击收件人名字，收件人的电子邮件地址就会自动地填入到合适的位置上。</a:t>
            </a:r>
          </a:p>
          <a:p>
            <a:pPr marL="342900" indent="-342900">
              <a:buFont typeface="Wingdings" pitchFamily="2" charset="2"/>
              <a:buChar char="l"/>
            </a:pPr>
            <a:r>
              <a:rPr lang="zh-CN" altLang="en-US" sz="2400" dirty="0" smtClean="0">
                <a:latin typeface="+mn-ea"/>
              </a:rPr>
              <a:t>“</a:t>
            </a:r>
            <a:r>
              <a:rPr lang="en-US" altLang="zh-CN" sz="2400" dirty="0">
                <a:latin typeface="+mn-ea"/>
              </a:rPr>
              <a:t>Subject</a:t>
            </a:r>
            <a:r>
              <a:rPr lang="en-US" altLang="zh-CN" sz="2400" dirty="0" smtClean="0">
                <a:latin typeface="+mn-ea"/>
              </a:rPr>
              <a:t>:</a:t>
            </a:r>
            <a:r>
              <a:rPr lang="zh-CN" altLang="en-US" sz="2400" dirty="0">
                <a:latin typeface="+mn-ea"/>
              </a:rPr>
              <a:t> ”</a:t>
            </a:r>
            <a:r>
              <a:rPr lang="zh-CN" altLang="en-US" sz="2400" dirty="0" smtClean="0">
                <a:latin typeface="+mn-ea"/>
              </a:rPr>
              <a:t>是</a:t>
            </a:r>
            <a:r>
              <a:rPr lang="zh-CN" altLang="en-US" sz="2400" dirty="0">
                <a:latin typeface="+mn-ea"/>
              </a:rPr>
              <a:t>邮件的主题。它反映了邮件的主要内容，便于用户查找邮件。</a:t>
            </a:r>
          </a:p>
          <a:p>
            <a:pPr marL="342900" indent="-342900">
              <a:buFont typeface="Wingdings" pitchFamily="2" charset="2"/>
              <a:buChar char="l"/>
            </a:pPr>
            <a:r>
              <a:rPr lang="zh-CN" altLang="en-US" sz="2400" dirty="0">
                <a:latin typeface="+mn-ea"/>
              </a:rPr>
              <a:t>抄送 “</a:t>
            </a:r>
            <a:r>
              <a:rPr lang="en-US" altLang="zh-CN" sz="2400" dirty="0">
                <a:latin typeface="+mn-ea"/>
              </a:rPr>
              <a:t>Cc</a:t>
            </a:r>
            <a:r>
              <a:rPr lang="en-US" altLang="zh-CN" sz="2400" dirty="0" smtClean="0">
                <a:latin typeface="+mn-ea"/>
              </a:rPr>
              <a:t>:</a:t>
            </a:r>
            <a:r>
              <a:rPr lang="zh-CN" altLang="en-US" sz="2400" dirty="0">
                <a:latin typeface="+mn-ea"/>
              </a:rPr>
              <a:t> ”</a:t>
            </a:r>
            <a:r>
              <a:rPr lang="zh-CN" altLang="en-US" sz="2400" dirty="0" smtClean="0">
                <a:latin typeface="+mn-ea"/>
              </a:rPr>
              <a:t>表</a:t>
            </a:r>
            <a:r>
              <a:rPr lang="zh-CN" altLang="en-US" sz="2400" dirty="0">
                <a:latin typeface="+mn-ea"/>
              </a:rPr>
              <a:t>示应给某某人发送一个邮件副本。</a:t>
            </a:r>
          </a:p>
          <a:p>
            <a:pPr marL="342900" indent="-342900">
              <a:buFont typeface="Wingdings" pitchFamily="2" charset="2"/>
              <a:buChar char="l"/>
            </a:pPr>
            <a:r>
              <a:rPr lang="zh-CN" altLang="en-US" sz="2400" dirty="0" smtClean="0">
                <a:latin typeface="+mn-ea"/>
              </a:rPr>
              <a:t>“</a:t>
            </a:r>
            <a:r>
              <a:rPr lang="en-US" altLang="zh-CN" sz="2400" dirty="0" smtClean="0">
                <a:latin typeface="+mn-ea"/>
              </a:rPr>
              <a:t>From</a:t>
            </a:r>
            <a:r>
              <a:rPr lang="zh-CN" altLang="en-US" sz="2400" dirty="0" smtClean="0">
                <a:latin typeface="+mn-ea"/>
              </a:rPr>
              <a:t>”和“</a:t>
            </a:r>
            <a:r>
              <a:rPr lang="en-US" altLang="zh-CN" sz="2400" dirty="0" smtClean="0">
                <a:latin typeface="+mn-ea"/>
              </a:rPr>
              <a:t>Date</a:t>
            </a:r>
            <a:r>
              <a:rPr lang="zh-CN" altLang="en-US" sz="2400" dirty="0">
                <a:latin typeface="+mn-ea"/>
              </a:rPr>
              <a:t> ”</a:t>
            </a:r>
            <a:r>
              <a:rPr lang="zh-CN" altLang="en-US" sz="2400" dirty="0" smtClean="0">
                <a:latin typeface="+mn-ea"/>
              </a:rPr>
              <a:t>表</a:t>
            </a:r>
            <a:r>
              <a:rPr lang="zh-CN" altLang="en-US" sz="2400" dirty="0">
                <a:latin typeface="+mn-ea"/>
              </a:rPr>
              <a:t>示发信人的电子邮件地址和发信日期。“</a:t>
            </a:r>
            <a:r>
              <a:rPr lang="en-US" altLang="zh-CN" sz="2400" dirty="0" smtClean="0">
                <a:latin typeface="+mn-ea"/>
              </a:rPr>
              <a:t>Reply-To</a:t>
            </a:r>
            <a:r>
              <a:rPr lang="zh-CN" altLang="en-US" sz="2400" dirty="0">
                <a:latin typeface="+mn-ea"/>
              </a:rPr>
              <a:t> ”</a:t>
            </a:r>
            <a:r>
              <a:rPr lang="en-US" altLang="zh-CN" sz="2400" dirty="0" smtClean="0">
                <a:latin typeface="+mn-ea"/>
              </a:rPr>
              <a:t> </a:t>
            </a:r>
            <a:r>
              <a:rPr lang="zh-CN" altLang="en-US" sz="2400" dirty="0">
                <a:latin typeface="+mn-ea"/>
              </a:rPr>
              <a:t>是对方回信所用的地址。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sp>
        <p:nvSpPr>
          <p:cNvPr id="8" name="矩形 7"/>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5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5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5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5"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3311" y="2084813"/>
            <a:ext cx="3816424" cy="3816424"/>
          </a:xfrm>
          <a:prstGeom prst="rect">
            <a:avLst/>
          </a:prstGeom>
        </p:spPr>
      </p:pic>
      <p:sp>
        <p:nvSpPr>
          <p:cNvPr id="1167362" name="Rectangle 2"/>
          <p:cNvSpPr>
            <a:spLocks noGrp="1" noChangeArrowheads="1"/>
          </p:cNvSpPr>
          <p:nvPr>
            <p:ph type="title"/>
          </p:nvPr>
        </p:nvSpPr>
        <p:spPr/>
        <p:txBody>
          <a:bodyPr/>
          <a:lstStyle/>
          <a:p>
            <a:r>
              <a:rPr lang="en-US" altLang="zh-CN" dirty="0" smtClean="0"/>
              <a:t>6.4.4  </a:t>
            </a:r>
            <a:r>
              <a:rPr lang="zh-CN" altLang="en-US" dirty="0"/>
              <a:t>邮件读取协</a:t>
            </a:r>
            <a:r>
              <a:rPr lang="zh-CN" altLang="en-US" dirty="0" smtClean="0"/>
              <a:t>议</a:t>
            </a:r>
            <a:r>
              <a:rPr lang="en-US" altLang="zh-CN" dirty="0" smtClean="0"/>
              <a:t>POP3 </a:t>
            </a:r>
            <a:r>
              <a:rPr lang="zh-CN" altLang="en-US" dirty="0"/>
              <a:t>和 </a:t>
            </a:r>
            <a:r>
              <a:rPr lang="en-US" altLang="zh-CN" dirty="0" err="1"/>
              <a:t>IMAP</a:t>
            </a:r>
            <a:endParaRPr lang="en-US" altLang="zh-CN" dirty="0"/>
          </a:p>
        </p:txBody>
      </p:sp>
      <p:sp>
        <p:nvSpPr>
          <p:cNvPr id="1167363" name="Rectangle 3"/>
          <p:cNvSpPr>
            <a:spLocks noGrp="1" noChangeArrowheads="1"/>
          </p:cNvSpPr>
          <p:nvPr>
            <p:ph idx="1"/>
          </p:nvPr>
        </p:nvSpPr>
        <p:spPr>
          <a:xfrm>
            <a:off x="249237" y="1700808"/>
            <a:ext cx="10978515" cy="4470758"/>
          </a:xfrm>
        </p:spPr>
        <p:txBody>
          <a:bodyPr>
            <a:normAutofit/>
          </a:bodyPr>
          <a:lstStyle/>
          <a:p>
            <a:pPr marL="609615" indent="-609615" algn="just">
              <a:buFont typeface="Wingdings" panose="05000000000000000000" pitchFamily="2" charset="2"/>
              <a:buChar char="l"/>
            </a:pPr>
            <a:r>
              <a:rPr lang="en-US" altLang="zh-CN" sz="2400" dirty="0" smtClean="0"/>
              <a:t>SMTP</a:t>
            </a:r>
            <a:r>
              <a:rPr lang="zh-CN" altLang="en-US" sz="2400" dirty="0" smtClean="0"/>
              <a:t>用于发送邮件，是“</a:t>
            </a:r>
            <a:r>
              <a:rPr lang="zh-CN" altLang="en-US" sz="2400" dirty="0" smtClean="0">
                <a:solidFill>
                  <a:srgbClr val="800000"/>
                </a:solidFill>
              </a:rPr>
              <a:t>推</a:t>
            </a:r>
            <a:r>
              <a:rPr lang="zh-CN" altLang="en-US" sz="2400" dirty="0" smtClean="0"/>
              <a:t>“协议</a:t>
            </a:r>
          </a:p>
          <a:p>
            <a:pPr marL="1447751" lvl="2" indent="-533413" algn="just"/>
            <a:r>
              <a:rPr lang="zh-CN" altLang="en-US" sz="2400" dirty="0" smtClean="0">
                <a:solidFill>
                  <a:srgbClr val="333399"/>
                </a:solidFill>
              </a:rPr>
              <a:t>客户端向服务器端推送邮件</a:t>
            </a:r>
          </a:p>
          <a:p>
            <a:pPr marL="609615" indent="-609615" algn="just"/>
            <a:endParaRPr lang="en-US" altLang="zh-CN" sz="2400" dirty="0" smtClean="0"/>
          </a:p>
          <a:p>
            <a:pPr marL="609615" indent="-609615" algn="just">
              <a:buFont typeface="Wingdings" panose="05000000000000000000" pitchFamily="2" charset="2"/>
              <a:buChar char="l"/>
            </a:pPr>
            <a:r>
              <a:rPr lang="zh-CN" altLang="en-US" sz="2400" dirty="0" smtClean="0"/>
              <a:t>而邮件读取协议，是“</a:t>
            </a:r>
            <a:r>
              <a:rPr lang="zh-CN" altLang="en-US" sz="2400" dirty="0" smtClean="0">
                <a:solidFill>
                  <a:srgbClr val="800000"/>
                </a:solidFill>
              </a:rPr>
              <a:t>拉</a:t>
            </a:r>
            <a:r>
              <a:rPr lang="zh-CN" altLang="en-US" sz="2400" dirty="0" smtClean="0"/>
              <a:t>”协议</a:t>
            </a:r>
          </a:p>
          <a:p>
            <a:pPr marL="1447751" lvl="2" indent="-533413" algn="just"/>
            <a:r>
              <a:rPr lang="zh-CN" altLang="en-US" sz="2400" dirty="0" smtClean="0">
                <a:solidFill>
                  <a:srgbClr val="333399"/>
                </a:solidFill>
              </a:rPr>
              <a:t>客户端向服务器端拉取邮件</a:t>
            </a:r>
          </a:p>
          <a:p>
            <a:pPr marL="1447751" lvl="2" indent="-533413" algn="just"/>
            <a:r>
              <a:rPr lang="en-US" altLang="zh-CN" sz="2400" dirty="0" smtClean="0">
                <a:solidFill>
                  <a:srgbClr val="333399"/>
                </a:solidFill>
              </a:rPr>
              <a:t>POP3 (Post Office Protocol)</a:t>
            </a:r>
          </a:p>
          <a:p>
            <a:pPr marL="1447751" lvl="2" indent="-533413" algn="just"/>
            <a:r>
              <a:rPr lang="en-US" altLang="zh-CN" sz="2400" dirty="0" smtClean="0">
                <a:solidFill>
                  <a:srgbClr val="333399"/>
                </a:solidFill>
              </a:rPr>
              <a:t>IMAP (Internet Message Access Protocol)</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7" name="矩形 6"/>
          <p:cNvSpPr/>
          <p:nvPr/>
        </p:nvSpPr>
        <p:spPr>
          <a:xfrm>
            <a:off x="689228" y="6611218"/>
            <a:ext cx="11520000" cy="72000"/>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390" tIns="45695" rIns="91390" bIns="45695" rtlCol="0" anchor="ctr"/>
          <a:lstStyle/>
          <a:p>
            <a:pPr lvl="0" algn="ctr"/>
            <a:endParaRPr lang="zh-CN" altLang="en-US" sz="2699"/>
          </a:p>
        </p:txBody>
      </p:sp>
      <p:grpSp>
        <p:nvGrpSpPr>
          <p:cNvPr id="13" name="组合 12"/>
          <p:cNvGrpSpPr/>
          <p:nvPr/>
        </p:nvGrpSpPr>
        <p:grpSpPr>
          <a:xfrm>
            <a:off x="7093300" y="5483355"/>
            <a:ext cx="4405195" cy="614486"/>
            <a:chOff x="1385211" y="3506663"/>
            <a:chExt cx="4405195" cy="614486"/>
          </a:xfrm>
        </p:grpSpPr>
        <p:sp>
          <p:nvSpPr>
            <p:cNvPr id="14" name="Freeform 3"/>
            <p:cNvSpPr/>
            <p:nvPr/>
          </p:nvSpPr>
          <p:spPr>
            <a:xfrm>
              <a:off x="1385211" y="35066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3"/>
            <p:cNvSpPr/>
            <p:nvPr/>
          </p:nvSpPr>
          <p:spPr>
            <a:xfrm>
              <a:off x="1385211" y="3735263"/>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6" name="Freeform 3"/>
            <p:cNvSpPr/>
            <p:nvPr/>
          </p:nvSpPr>
          <p:spPr>
            <a:xfrm>
              <a:off x="1385211" y="4006725"/>
              <a:ext cx="4405195" cy="114424"/>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0070C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
        <p:nvSpPr>
          <p:cNvPr id="20" name="矩形 19"/>
          <p:cNvSpPr/>
          <p:nvPr/>
        </p:nvSpPr>
        <p:spPr bwMode="auto">
          <a:xfrm>
            <a:off x="1" y="1414519"/>
            <a:ext cx="12192000" cy="54000"/>
          </a:xfrm>
          <a:prstGeom prst="rect">
            <a:avLst/>
          </a:prstGeom>
          <a:solidFill>
            <a:srgbClr val="FF9900"/>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endParaRPr kumimoji="1" lang="zh-CN" altLang="en-US" sz="2400" smtClean="0">
              <a:solidFill>
                <a:srgbClr val="000000"/>
              </a:solidFill>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1" name="组合 10"/>
          <p:cNvGrpSpPr/>
          <p:nvPr/>
        </p:nvGrpSpPr>
        <p:grpSpPr>
          <a:xfrm>
            <a:off x="9222694" y="5590585"/>
            <a:ext cx="1877787" cy="1129564"/>
            <a:chOff x="9675584" y="5175723"/>
            <a:chExt cx="1877787" cy="1129564"/>
          </a:xfrm>
        </p:grpSpPr>
        <p:sp>
          <p:nvSpPr>
            <p:cNvPr id="12" name="矩形 11"/>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67362" name="Rectangle 2"/>
          <p:cNvSpPr>
            <a:spLocks noGrp="1" noChangeArrowheads="1"/>
          </p:cNvSpPr>
          <p:nvPr>
            <p:ph type="title"/>
          </p:nvPr>
        </p:nvSpPr>
        <p:spPr/>
        <p:txBody>
          <a:bodyPr/>
          <a:lstStyle/>
          <a:p>
            <a:r>
              <a:rPr lang="en-US" altLang="zh-CN" dirty="0" err="1" smtClean="0"/>
              <a:t>POP3</a:t>
            </a:r>
            <a:endParaRPr lang="en-US" altLang="zh-CN" dirty="0"/>
          </a:p>
        </p:txBody>
      </p:sp>
      <p:sp>
        <p:nvSpPr>
          <p:cNvPr id="1167363" name="Rectangle 3"/>
          <p:cNvSpPr>
            <a:spLocks noGrp="1" noChangeArrowheads="1"/>
          </p:cNvSpPr>
          <p:nvPr>
            <p:ph idx="1"/>
          </p:nvPr>
        </p:nvSpPr>
        <p:spPr>
          <a:xfrm>
            <a:off x="1274639" y="2204864"/>
            <a:ext cx="9493149" cy="3966701"/>
          </a:xfrm>
        </p:spPr>
        <p:txBody>
          <a:bodyPr>
            <a:normAutofit/>
          </a:bodyPr>
          <a:lstStyle/>
          <a:p>
            <a:pPr marL="342900" indent="-342900">
              <a:buFont typeface="Wingdings" pitchFamily="2" charset="2"/>
              <a:buChar char="l"/>
            </a:pPr>
            <a:r>
              <a:rPr lang="zh-CN" altLang="en-US" sz="2400" dirty="0"/>
              <a:t>邮局协议</a:t>
            </a:r>
            <a:r>
              <a:rPr lang="zh-CN" altLang="en-US" sz="1200" dirty="0"/>
              <a:t> </a:t>
            </a:r>
            <a:r>
              <a:rPr lang="en-US" altLang="zh-CN" sz="2400" dirty="0"/>
              <a:t>POP</a:t>
            </a:r>
            <a:r>
              <a:rPr lang="en-US" altLang="zh-CN" sz="900" dirty="0"/>
              <a:t> </a:t>
            </a:r>
            <a:r>
              <a:rPr lang="zh-CN" altLang="en-US" sz="2400" dirty="0"/>
              <a:t>是一个非常简单、但功能有限的邮件读取协议，现在使用的是它的第三个版本 </a:t>
            </a:r>
            <a:r>
              <a:rPr lang="en-US" altLang="zh-CN" sz="2400" dirty="0" err="1"/>
              <a:t>POP3</a:t>
            </a:r>
            <a:r>
              <a:rPr lang="zh-CN" altLang="en-US" sz="2400" dirty="0"/>
              <a:t>。</a:t>
            </a:r>
          </a:p>
          <a:p>
            <a:pPr marL="342900" indent="-342900">
              <a:buFont typeface="Wingdings" pitchFamily="2" charset="2"/>
              <a:buChar char="l"/>
            </a:pPr>
            <a:r>
              <a:rPr lang="en-US" altLang="zh-CN" sz="2400" dirty="0"/>
              <a:t>POP</a:t>
            </a:r>
            <a:r>
              <a:rPr lang="en-US" altLang="zh-CN" sz="1400" dirty="0"/>
              <a:t> </a:t>
            </a:r>
            <a:r>
              <a:rPr lang="zh-CN" altLang="en-US" sz="2400" dirty="0"/>
              <a:t>也使用客户服务器的工作方式。</a:t>
            </a:r>
          </a:p>
          <a:p>
            <a:pPr marL="342900" indent="-342900">
              <a:buFont typeface="Wingdings" pitchFamily="2" charset="2"/>
              <a:buChar char="l"/>
            </a:pPr>
            <a:r>
              <a:rPr lang="zh-CN" altLang="en-US" sz="2400" dirty="0"/>
              <a:t>在接收邮件的用户</a:t>
            </a:r>
            <a:r>
              <a:rPr lang="zh-CN" altLang="en-US" sz="1400" dirty="0"/>
              <a:t> </a:t>
            </a:r>
            <a:r>
              <a:rPr lang="en-US" altLang="zh-CN" sz="2400" dirty="0"/>
              <a:t>PC</a:t>
            </a:r>
            <a:r>
              <a:rPr lang="en-US" altLang="zh-CN" sz="1400" dirty="0"/>
              <a:t> </a:t>
            </a:r>
            <a:r>
              <a:rPr lang="zh-CN" altLang="en-US" sz="2400" dirty="0"/>
              <a:t>机中必须运行</a:t>
            </a:r>
            <a:r>
              <a:rPr lang="zh-CN" altLang="en-US" sz="1400" dirty="0"/>
              <a:t> </a:t>
            </a:r>
            <a:r>
              <a:rPr lang="en-US" altLang="zh-CN" sz="2400" dirty="0"/>
              <a:t>POP</a:t>
            </a:r>
            <a:r>
              <a:rPr lang="en-US" altLang="zh-CN" sz="1600" dirty="0"/>
              <a:t> </a:t>
            </a:r>
            <a:r>
              <a:rPr lang="zh-CN" altLang="en-US" sz="2400" dirty="0"/>
              <a:t>客户程序，而在用户所连接的</a:t>
            </a:r>
            <a:r>
              <a:rPr lang="zh-CN" altLang="en-US" sz="1400" dirty="0"/>
              <a:t> </a:t>
            </a:r>
            <a:r>
              <a:rPr lang="en-US" altLang="zh-CN" sz="2400" dirty="0"/>
              <a:t>ISP</a:t>
            </a:r>
            <a:r>
              <a:rPr lang="en-US" altLang="zh-CN" sz="1400" dirty="0"/>
              <a:t> </a:t>
            </a:r>
            <a:r>
              <a:rPr lang="zh-CN" altLang="en-US" sz="2400" dirty="0"/>
              <a:t>的邮件服务器中则运行</a:t>
            </a:r>
            <a:r>
              <a:rPr lang="zh-CN" altLang="en-US" sz="1400" dirty="0"/>
              <a:t> </a:t>
            </a:r>
            <a:r>
              <a:rPr lang="en-US" altLang="zh-CN" sz="2400" dirty="0"/>
              <a:t>POP</a:t>
            </a:r>
            <a:r>
              <a:rPr lang="en-US" altLang="zh-CN" sz="1400" dirty="0"/>
              <a:t> </a:t>
            </a:r>
            <a:r>
              <a:rPr lang="zh-CN" altLang="en-US" sz="2400" dirty="0"/>
              <a:t>服务器程序。</a:t>
            </a:r>
            <a:r>
              <a:rPr lang="zh-CN" altLang="en-US" sz="1400" dirty="0"/>
              <a:t>  </a:t>
            </a:r>
            <a:r>
              <a:rPr lang="zh-CN" altLang="en-US" sz="2400" dirty="0"/>
              <a:t> </a:t>
            </a:r>
            <a:endParaRPr lang="en-US" altLang="zh-CN" sz="2400" dirty="0"/>
          </a:p>
          <a:p>
            <a:pPr marL="342900" indent="-342900">
              <a:buFont typeface="Wingdings" pitchFamily="2" charset="2"/>
              <a:buChar char="l"/>
            </a:pPr>
            <a:r>
              <a:rPr lang="en-US" sz="2400" dirty="0" err="1"/>
              <a:t>POP3</a:t>
            </a:r>
            <a:r>
              <a:rPr lang="zh-CN" altLang="en-US" sz="2400" dirty="0"/>
              <a:t>有两种工作方式：</a:t>
            </a:r>
            <a:r>
              <a:rPr lang="zh-CN" altLang="en-US" sz="2400" dirty="0">
                <a:solidFill>
                  <a:srgbClr val="FF0000"/>
                </a:solidFill>
              </a:rPr>
              <a:t>下载并删除方式</a:t>
            </a:r>
            <a:r>
              <a:rPr lang="zh-CN" altLang="en-US" sz="2400" dirty="0"/>
              <a:t>和</a:t>
            </a:r>
            <a:r>
              <a:rPr lang="zh-CN" altLang="en-US" sz="2400" dirty="0">
                <a:solidFill>
                  <a:srgbClr val="FF0000"/>
                </a:solidFill>
              </a:rPr>
              <a:t>下载并保留方式</a:t>
            </a:r>
            <a:r>
              <a:rPr lang="zh-CN" altLang="en-US" sz="2400" dirty="0"/>
              <a:t>。</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a:xfrm>
            <a:off x="774703" y="352343"/>
            <a:ext cx="7124672" cy="429320"/>
          </a:xfrm>
        </p:spPr>
        <p:txBody>
          <a:bodyPr/>
          <a:lstStyle/>
          <a:p>
            <a:r>
              <a:rPr lang="en-US" altLang="zh-CN" dirty="0"/>
              <a:t>IMAP </a:t>
            </a:r>
            <a:r>
              <a:rPr lang="zh-CN" altLang="en-US" dirty="0"/>
              <a:t>协</a:t>
            </a:r>
            <a:r>
              <a:rPr lang="zh-CN" altLang="en-US" dirty="0" smtClean="0"/>
              <a:t>议</a:t>
            </a:r>
            <a:r>
              <a:rPr lang="en-US" altLang="zh-CN" dirty="0" smtClean="0"/>
              <a:t>(</a:t>
            </a:r>
            <a:r>
              <a:rPr lang="en-US" altLang="zh-CN" dirty="0"/>
              <a:t>Internet Message Access Protocol) </a:t>
            </a:r>
          </a:p>
        </p:txBody>
      </p:sp>
      <p:sp>
        <p:nvSpPr>
          <p:cNvPr id="1169411" name="Rectangle 3"/>
          <p:cNvSpPr>
            <a:spLocks noGrp="1" noChangeArrowheads="1"/>
          </p:cNvSpPr>
          <p:nvPr>
            <p:ph idx="1"/>
          </p:nvPr>
        </p:nvSpPr>
        <p:spPr>
          <a:xfrm>
            <a:off x="1304379" y="1988840"/>
            <a:ext cx="6065320" cy="4032448"/>
          </a:xfrm>
        </p:spPr>
        <p:txBody>
          <a:bodyPr>
            <a:normAutofit fontScale="85000" lnSpcReduction="10000"/>
          </a:bodyPr>
          <a:lstStyle/>
          <a:p>
            <a:pPr marL="342900" indent="-342900">
              <a:buFont typeface="Wingdings" pitchFamily="2" charset="2"/>
              <a:buChar char="l"/>
            </a:pPr>
            <a:r>
              <a:rPr lang="en-US" altLang="zh-CN" sz="2400" dirty="0" err="1"/>
              <a:t>IMAP</a:t>
            </a:r>
            <a:r>
              <a:rPr lang="en-US" altLang="zh-CN" sz="2400" dirty="0"/>
              <a:t> </a:t>
            </a:r>
            <a:r>
              <a:rPr lang="zh-CN" altLang="en-US" sz="2400" dirty="0"/>
              <a:t>也是按客户服务器方式工作，现在较新的是版本 </a:t>
            </a:r>
            <a:r>
              <a:rPr lang="en-US" altLang="zh-CN" sz="2400" dirty="0"/>
              <a:t>4</a:t>
            </a:r>
            <a:r>
              <a:rPr lang="zh-CN" altLang="en-US" sz="2400" dirty="0"/>
              <a:t>，即 </a:t>
            </a:r>
            <a:r>
              <a:rPr lang="en-US" altLang="zh-CN" sz="2400" dirty="0" err="1"/>
              <a:t>IMAP4</a:t>
            </a:r>
            <a:r>
              <a:rPr lang="zh-CN" altLang="en-US" sz="2400" dirty="0"/>
              <a:t>。</a:t>
            </a:r>
          </a:p>
          <a:p>
            <a:pPr marL="342900" indent="-342900">
              <a:buFont typeface="Wingdings" pitchFamily="2" charset="2"/>
              <a:buChar char="l"/>
            </a:pPr>
            <a:r>
              <a:rPr lang="zh-CN" altLang="en-US" sz="2400" dirty="0"/>
              <a:t>用户在自己的 </a:t>
            </a:r>
            <a:r>
              <a:rPr lang="en-US" altLang="zh-CN" sz="2400" dirty="0"/>
              <a:t>PC </a:t>
            </a:r>
            <a:r>
              <a:rPr lang="zh-CN" altLang="en-US" sz="2400" dirty="0"/>
              <a:t>机上就可以操纵 </a:t>
            </a:r>
            <a:r>
              <a:rPr lang="en-US" altLang="zh-CN" sz="2400" dirty="0"/>
              <a:t>ISP </a:t>
            </a:r>
            <a:r>
              <a:rPr lang="zh-CN" altLang="en-US" sz="2400" dirty="0"/>
              <a:t>的邮件服务器的邮箱，就像在本地操纵一样。</a:t>
            </a:r>
          </a:p>
          <a:p>
            <a:pPr marL="342900" indent="-342900">
              <a:buFont typeface="Wingdings" pitchFamily="2" charset="2"/>
              <a:buChar char="l"/>
            </a:pPr>
            <a:r>
              <a:rPr lang="zh-CN" altLang="en-US" sz="2400" dirty="0"/>
              <a:t>因此 </a:t>
            </a:r>
            <a:r>
              <a:rPr lang="en-US" altLang="zh-CN" sz="2400" dirty="0" err="1"/>
              <a:t>IMAP</a:t>
            </a:r>
            <a:r>
              <a:rPr lang="en-US" altLang="zh-CN" sz="2400" dirty="0"/>
              <a:t> </a:t>
            </a:r>
            <a:r>
              <a:rPr lang="zh-CN" altLang="en-US" sz="2400" dirty="0"/>
              <a:t>是一个联机协议。当用户 </a:t>
            </a:r>
            <a:r>
              <a:rPr lang="en-US" altLang="zh-CN" sz="2400" dirty="0"/>
              <a:t>PC </a:t>
            </a:r>
            <a:r>
              <a:rPr lang="zh-CN" altLang="en-US" sz="2400" dirty="0"/>
              <a:t>机上的 </a:t>
            </a:r>
            <a:r>
              <a:rPr lang="en-US" altLang="zh-CN" sz="2400" dirty="0" err="1"/>
              <a:t>IMAP</a:t>
            </a:r>
            <a:r>
              <a:rPr lang="en-US" altLang="zh-CN" sz="2400" dirty="0"/>
              <a:t> </a:t>
            </a:r>
            <a:r>
              <a:rPr lang="zh-CN" altLang="en-US" sz="2400" dirty="0"/>
              <a:t>客户程序打开 </a:t>
            </a:r>
            <a:r>
              <a:rPr lang="en-US" altLang="zh-CN" sz="2400" dirty="0" err="1"/>
              <a:t>IMAP</a:t>
            </a:r>
            <a:r>
              <a:rPr lang="en-US" altLang="zh-CN" sz="2400" dirty="0"/>
              <a:t> </a:t>
            </a:r>
            <a:r>
              <a:rPr lang="zh-CN" altLang="en-US" sz="2400" dirty="0"/>
              <a:t>服务器的邮箱时，用户就可看到邮件的首部。若用户需要打开某个邮件，则该邮件才传到用户的计算机上。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9699" y="2096852"/>
            <a:ext cx="3816424" cy="3816424"/>
          </a:xfrm>
          <a:prstGeom prst="rect">
            <a:avLst/>
          </a:prstGeom>
        </p:spPr>
      </p:pic>
      <p:sp>
        <p:nvSpPr>
          <p:cNvPr id="9" name="矩形 8"/>
          <p:cNvSpPr/>
          <p:nvPr/>
        </p:nvSpPr>
        <p:spPr bwMode="auto">
          <a:xfrm>
            <a:off x="845004" y="1625600"/>
            <a:ext cx="10508343" cy="4673600"/>
          </a:xfrm>
          <a:prstGeom prst="rect">
            <a:avLst/>
          </a:prstGeom>
          <a:noFill/>
          <a:ln w="38100" cap="flat" cmpd="sng" algn="ctr">
            <a:solidFill>
              <a:srgbClr val="FF99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2"/>
              </a:solidFill>
              <a:effectLst/>
              <a:latin typeface="Times New Roman"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9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ltLang="zh-CN" dirty="0"/>
              <a:t>IMAP </a:t>
            </a:r>
            <a:r>
              <a:rPr lang="zh-CN" altLang="en-US" dirty="0"/>
              <a:t>的特点</a:t>
            </a:r>
            <a:endParaRPr lang="zh-CN" altLang="en-US" sz="4000" dirty="0"/>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8" name="矩形 7"/>
          <p:cNvSpPr/>
          <p:nvPr/>
        </p:nvSpPr>
        <p:spPr>
          <a:xfrm>
            <a:off x="1588" y="1681720"/>
            <a:ext cx="12190412" cy="4201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88" y="1569327"/>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41951" y="5411808"/>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1" name="组合 10"/>
          <p:cNvGrpSpPr/>
          <p:nvPr/>
        </p:nvGrpSpPr>
        <p:grpSpPr>
          <a:xfrm>
            <a:off x="9424993" y="4800600"/>
            <a:ext cx="1877787" cy="1364704"/>
            <a:chOff x="9675584" y="5175723"/>
            <a:chExt cx="1877787" cy="1129564"/>
          </a:xfrm>
        </p:grpSpPr>
        <p:sp>
          <p:nvSpPr>
            <p:cNvPr id="12" name="矩形 11"/>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71459" name="Rectangle 3"/>
          <p:cNvSpPr>
            <a:spLocks noGrp="1" noChangeArrowheads="1"/>
          </p:cNvSpPr>
          <p:nvPr>
            <p:ph idx="1"/>
          </p:nvPr>
        </p:nvSpPr>
        <p:spPr>
          <a:xfrm>
            <a:off x="609919" y="1823694"/>
            <a:ext cx="10978515" cy="3462600"/>
          </a:xfrm>
        </p:spPr>
        <p:txBody>
          <a:bodyPr>
            <a:normAutofit fontScale="92500" lnSpcReduction="20000"/>
          </a:bodyPr>
          <a:lstStyle/>
          <a:p>
            <a:pPr marL="342900" indent="-342900" algn="just">
              <a:buFont typeface="Wingdings" panose="05000000000000000000" pitchFamily="2" charset="2"/>
              <a:buChar char="l"/>
            </a:pPr>
            <a:r>
              <a:rPr lang="en-US" altLang="zh-CN" sz="2400" dirty="0">
                <a:solidFill>
                  <a:schemeClr val="tx1">
                    <a:lumMod val="65000"/>
                    <a:lumOff val="35000"/>
                  </a:schemeClr>
                </a:solidFill>
              </a:rPr>
              <a:t>IMAP</a:t>
            </a:r>
            <a:r>
              <a:rPr lang="zh-CN" altLang="en-US" sz="2400" dirty="0">
                <a:solidFill>
                  <a:schemeClr val="tx1">
                    <a:lumMod val="65000"/>
                    <a:lumOff val="35000"/>
                  </a:schemeClr>
                </a:solidFill>
              </a:rPr>
              <a:t>最大的好处就是用户可以在不同的地方使用不同的计算机随时上网阅读和处理自己的邮件。</a:t>
            </a:r>
          </a:p>
          <a:p>
            <a:pPr marL="342900" indent="-342900" algn="just">
              <a:buFont typeface="Wingdings" panose="05000000000000000000" pitchFamily="2" charset="2"/>
              <a:buChar char="l"/>
            </a:pPr>
            <a:r>
              <a:rPr lang="en-US" altLang="zh-CN" sz="2400" dirty="0">
                <a:solidFill>
                  <a:schemeClr val="tx1">
                    <a:lumMod val="65000"/>
                    <a:lumOff val="35000"/>
                  </a:schemeClr>
                </a:solidFill>
              </a:rPr>
              <a:t>IMAP </a:t>
            </a:r>
            <a:r>
              <a:rPr lang="zh-CN" altLang="en-US" sz="2400" dirty="0">
                <a:solidFill>
                  <a:schemeClr val="tx1">
                    <a:lumMod val="65000"/>
                    <a:lumOff val="35000"/>
                  </a:schemeClr>
                </a:solidFill>
              </a:rPr>
              <a:t>还允许收件人只读取邮件中的某一个部分。例如，收到了一个带有视像附件（此文件可能很大）的邮件。为了节省时间，可以先下载邮件的正文部分，待以后有时间再读取或下载这个很长的附件。</a:t>
            </a:r>
          </a:p>
          <a:p>
            <a:pPr marL="342900" indent="-342900" algn="just">
              <a:buFont typeface="Wingdings" panose="05000000000000000000" pitchFamily="2" charset="2"/>
              <a:buChar char="l"/>
            </a:pPr>
            <a:r>
              <a:rPr lang="en-US" altLang="zh-CN" sz="2400" dirty="0">
                <a:solidFill>
                  <a:schemeClr val="tx1">
                    <a:lumMod val="65000"/>
                    <a:lumOff val="35000"/>
                  </a:schemeClr>
                </a:solidFill>
              </a:rPr>
              <a:t>IMAP </a:t>
            </a:r>
            <a:r>
              <a:rPr lang="zh-CN" altLang="en-US" sz="2400" dirty="0">
                <a:solidFill>
                  <a:schemeClr val="tx1">
                    <a:lumMod val="65000"/>
                    <a:lumOff val="35000"/>
                  </a:schemeClr>
                </a:solidFill>
              </a:rPr>
              <a:t>的缺点是如果用户没有将邮件复制到自己的 </a:t>
            </a:r>
            <a:r>
              <a:rPr lang="en-US" altLang="zh-CN" sz="2400" dirty="0">
                <a:solidFill>
                  <a:schemeClr val="tx1">
                    <a:lumMod val="65000"/>
                    <a:lumOff val="35000"/>
                  </a:schemeClr>
                </a:solidFill>
              </a:rPr>
              <a:t>PC </a:t>
            </a:r>
            <a:r>
              <a:rPr lang="zh-CN" altLang="en-US" sz="2400" dirty="0">
                <a:solidFill>
                  <a:schemeClr val="tx1">
                    <a:lumMod val="65000"/>
                    <a:lumOff val="35000"/>
                  </a:schemeClr>
                </a:solidFill>
              </a:rPr>
              <a:t>机上，则邮件一直是存放在 </a:t>
            </a:r>
            <a:r>
              <a:rPr lang="en-US" altLang="zh-CN" sz="2400" dirty="0">
                <a:solidFill>
                  <a:schemeClr val="tx1">
                    <a:lumMod val="65000"/>
                    <a:lumOff val="35000"/>
                  </a:schemeClr>
                </a:solidFill>
              </a:rPr>
              <a:t>IMAP </a:t>
            </a:r>
            <a:r>
              <a:rPr lang="zh-CN" altLang="en-US" sz="2400" dirty="0">
                <a:solidFill>
                  <a:schemeClr val="tx1">
                    <a:lumMod val="65000"/>
                    <a:lumOff val="35000"/>
                  </a:schemeClr>
                </a:solidFill>
              </a:rPr>
              <a:t>服务器上。因此用户需要经常与 </a:t>
            </a:r>
            <a:r>
              <a:rPr lang="en-US" altLang="zh-CN" sz="2400" dirty="0">
                <a:solidFill>
                  <a:schemeClr val="tx1">
                    <a:lumMod val="65000"/>
                    <a:lumOff val="35000"/>
                  </a:schemeClr>
                </a:solidFill>
              </a:rPr>
              <a:t>IMAP </a:t>
            </a:r>
            <a:r>
              <a:rPr lang="zh-CN" altLang="en-US" sz="2400" dirty="0">
                <a:solidFill>
                  <a:schemeClr val="tx1">
                    <a:lumMod val="65000"/>
                    <a:lumOff val="35000"/>
                  </a:schemeClr>
                </a:solidFill>
              </a:rPr>
              <a:t>服务器建立连接。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14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1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5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4b91f6f6cc7efe4a1df4eff32551834affc2b6"/>
</p:tagLst>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F50D808F-1C16-4A23-83F9-40390DD1208A}" vid="{55AEC2E5-EC9B-473A-BE2D-75EC16347783}"/>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13803</TotalTime>
  <Words>14253</Words>
  <Application>Microsoft Office PowerPoint</Application>
  <PresentationFormat>自定义</PresentationFormat>
  <Paragraphs>2166</Paragraphs>
  <Slides>169</Slides>
  <Notes>132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169</vt:i4>
      </vt:variant>
    </vt:vector>
  </HeadingPairs>
  <TitlesOfParts>
    <vt:vector size="188" baseType="lpstr">
      <vt:lpstr>Arial Unicode MS</vt:lpstr>
      <vt:lpstr>Microsoft YaHei UI</vt:lpstr>
      <vt:lpstr>ZapfDingbats</vt:lpstr>
      <vt:lpstr>黑体</vt:lpstr>
      <vt:lpstr>楷体_GB2312</vt:lpstr>
      <vt:lpstr>宋体</vt:lpstr>
      <vt:lpstr>微软雅黑</vt:lpstr>
      <vt:lpstr>Arial</vt:lpstr>
      <vt:lpstr>Courier New</vt:lpstr>
      <vt:lpstr>Impact</vt:lpstr>
      <vt:lpstr>Leelawadee</vt:lpstr>
      <vt:lpstr>Symbol</vt:lpstr>
      <vt:lpstr>Tahoma</vt:lpstr>
      <vt:lpstr>Times New Roman</vt:lpstr>
      <vt:lpstr>Webdings</vt:lpstr>
      <vt:lpstr>Wingdings</vt:lpstr>
      <vt:lpstr>Wingdings 2</vt:lpstr>
      <vt:lpstr>主题1</vt:lpstr>
      <vt:lpstr>VISIO</vt:lpstr>
      <vt:lpstr>PowerPoint 演示文稿</vt:lpstr>
      <vt:lpstr>PowerPoint 演示文稿</vt:lpstr>
      <vt:lpstr>6.1  应用层概述</vt:lpstr>
      <vt:lpstr>1.  客户/服务器体系结构</vt:lpstr>
      <vt:lpstr>2. P2P对等体系结构 </vt:lpstr>
      <vt:lpstr>6.1.2  应用层协议</vt:lpstr>
      <vt:lpstr>  6.1.3  选择运输层协议 </vt:lpstr>
      <vt:lpstr>PowerPoint 演示文稿</vt:lpstr>
      <vt:lpstr>6.2.1  域名系统概述</vt:lpstr>
      <vt:lpstr>6.2.2   因特网的域名结构</vt:lpstr>
      <vt:lpstr>域名只是个逻辑概念</vt:lpstr>
      <vt:lpstr>顶级域名 TLD (Top Level Domain)</vt:lpstr>
      <vt:lpstr>因特网的域名空间 </vt:lpstr>
      <vt:lpstr>6.2.3  域名服务器 </vt:lpstr>
      <vt:lpstr>DNS域名服务器的等级结构</vt:lpstr>
      <vt:lpstr>域名服务器有以下四种类型 </vt:lpstr>
      <vt:lpstr>根域名服务器</vt:lpstr>
      <vt:lpstr>顶级域名服务器（即 TLD 服务器） </vt:lpstr>
      <vt:lpstr>权威域名服务器 </vt:lpstr>
      <vt:lpstr>本地域名服务器 </vt:lpstr>
      <vt:lpstr>提高域名服务器的可靠性</vt:lpstr>
      <vt:lpstr>6.2.4  域名的解析过程 </vt:lpstr>
      <vt:lpstr>本地域名服务器采用迭代查询 </vt:lpstr>
      <vt:lpstr>本地域名服务器采用递归查询（比较少用） </vt:lpstr>
      <vt:lpstr>名字的高速缓存 </vt:lpstr>
      <vt:lpstr>PowerPoint 演示文稿</vt:lpstr>
      <vt:lpstr>6.3.1  万维网概述</vt:lpstr>
      <vt:lpstr>万维网提供分布式服务 </vt:lpstr>
      <vt:lpstr>超媒体与超文本</vt:lpstr>
      <vt:lpstr>万维网的工作方式 </vt:lpstr>
      <vt:lpstr>万维网必须解决的问题 </vt:lpstr>
      <vt:lpstr>6.3.2  统一资源定位符 URL</vt:lpstr>
      <vt:lpstr>URL 的一般形式 </vt:lpstr>
      <vt:lpstr>URL 的一般形式（续） </vt:lpstr>
      <vt:lpstr>URL 的一般形式（续） </vt:lpstr>
      <vt:lpstr>2.  使用 HTTP 的 URL</vt:lpstr>
      <vt:lpstr>2.  使用 HTTP 的 URL</vt:lpstr>
      <vt:lpstr>2.  使用 HTTP 的 URL</vt:lpstr>
      <vt:lpstr>2.  使用 HTTP 的 URL</vt:lpstr>
      <vt:lpstr>2.  使用 HTTP 的 URL</vt:lpstr>
      <vt:lpstr>6.3.3  超文本传送协议 HTTP</vt:lpstr>
      <vt:lpstr>用户点击鼠标后所发生的事件 </vt:lpstr>
      <vt:lpstr>HTTP 的主要特点 </vt:lpstr>
      <vt:lpstr>2. 非持续连接与持续连接</vt:lpstr>
      <vt:lpstr>持续连接(persistent connection)</vt:lpstr>
      <vt:lpstr>持续连接的两种工作方式</vt:lpstr>
      <vt:lpstr>3.  HTTP 的报文结构 </vt:lpstr>
      <vt:lpstr>HTTP 的报文结构（请求报文） </vt:lpstr>
      <vt:lpstr>HTTP 的报文结构（请求报文） </vt:lpstr>
      <vt:lpstr>HTTP 请求报文的一些方法 </vt:lpstr>
      <vt:lpstr>HTTP 的报文结构（请求报文） </vt:lpstr>
      <vt:lpstr>HTTP 的报文结构（请求报文） </vt:lpstr>
      <vt:lpstr>HTTP 的报文结构（响应报文） </vt:lpstr>
      <vt:lpstr>状态码都是三位数字 </vt:lpstr>
      <vt:lpstr>4. 在服务器上存放用户的信息</vt:lpstr>
      <vt:lpstr>5.  代理服务器(proxy server) </vt:lpstr>
      <vt:lpstr>使用高速缓存可减少访问因特网服务器的时延 </vt:lpstr>
      <vt:lpstr>使用高速缓存的情况</vt:lpstr>
      <vt:lpstr>使用高速缓存的情况</vt:lpstr>
      <vt:lpstr>使用高速缓存的情况</vt:lpstr>
      <vt:lpstr>使用高速缓存的情况</vt:lpstr>
      <vt:lpstr>使用高速缓存的情况</vt:lpstr>
      <vt:lpstr>使用高速缓存的情况</vt:lpstr>
      <vt:lpstr>6.3.4  万维网的文档</vt:lpstr>
      <vt:lpstr>HTML 文档 </vt:lpstr>
      <vt:lpstr>HTML 文档 </vt:lpstr>
      <vt:lpstr>2.  动态文档 </vt:lpstr>
      <vt:lpstr>动态文档</vt:lpstr>
      <vt:lpstr>动态文档技术</vt:lpstr>
      <vt:lpstr>3.  活动文档</vt:lpstr>
      <vt:lpstr>活动文档</vt:lpstr>
      <vt:lpstr>活动文档技术</vt:lpstr>
      <vt:lpstr>混合文档</vt:lpstr>
      <vt:lpstr>4.  B/S应用程序结构</vt:lpstr>
      <vt:lpstr>6.3.5  移动Web</vt:lpstr>
      <vt:lpstr>6.3.6  万维网搜索引擎</vt:lpstr>
      <vt:lpstr>（1）网页搜集</vt:lpstr>
      <vt:lpstr>（2）建立索引</vt:lpstr>
      <vt:lpstr>（3）检索排序</vt:lpstr>
      <vt:lpstr>2.  垂直搜索引擎和元搜索引擎</vt:lpstr>
      <vt:lpstr>6.3.7  博客与微博</vt:lpstr>
      <vt:lpstr>博客与个人网站的区别</vt:lpstr>
      <vt:lpstr>2. 微博</vt:lpstr>
      <vt:lpstr>PowerPoint 演示文稿</vt:lpstr>
      <vt:lpstr>6.4.1  电子邮件系统的组成</vt:lpstr>
      <vt:lpstr>电子邮件的最主要的组成构件 </vt:lpstr>
      <vt:lpstr>用户代理 UA (User Agent)</vt:lpstr>
      <vt:lpstr>发送和接收电子邮件的几个重要步骤</vt:lpstr>
      <vt:lpstr>电子邮件的组成</vt:lpstr>
      <vt:lpstr>电子邮件地址的格式</vt:lpstr>
      <vt:lpstr>6.4.2  简单邮件传送协议 SMTP </vt:lpstr>
      <vt:lpstr>SMTP 通信的三个阶段 </vt:lpstr>
      <vt:lpstr>SMTP交互实例</vt:lpstr>
      <vt:lpstr>6.4.3  电子邮件的信息格式 </vt:lpstr>
      <vt:lpstr>邮件内容的首部 </vt:lpstr>
      <vt:lpstr>6.4.4  邮件读取协议POP3 和 IMAP</vt:lpstr>
      <vt:lpstr>POP3</vt:lpstr>
      <vt:lpstr>IMAP 协议(Internet Message Access Protocol) </vt:lpstr>
      <vt:lpstr>IMAP 的特点</vt:lpstr>
      <vt:lpstr>必须注意</vt:lpstr>
      <vt:lpstr>6.4.5  基于万维网的电子邮件</vt:lpstr>
      <vt:lpstr>6.4.6  通用因特网邮件扩充 MIME</vt:lpstr>
      <vt:lpstr>MIME 和 SMTP 的关系 </vt:lpstr>
      <vt:lpstr>MIME 主要包括三个部分 </vt:lpstr>
      <vt:lpstr>MIME 增加 5 个新的邮件首部 </vt:lpstr>
      <vt:lpstr>2.  内容传送编码(Content-Transfer-Encoding) </vt:lpstr>
      <vt:lpstr>3.  内容类型 </vt:lpstr>
      <vt:lpstr>PowerPoint 演示文稿</vt:lpstr>
      <vt:lpstr>6.5  文件传送协议FTP </vt:lpstr>
      <vt:lpstr>6.5  文件传送协议FTP </vt:lpstr>
      <vt:lpstr>网络环境下复制文件的复杂性</vt:lpstr>
      <vt:lpstr>6.5  文件传送协议FTP </vt:lpstr>
      <vt:lpstr>主进程的工作步骤如下</vt:lpstr>
      <vt:lpstr>两个连接</vt:lpstr>
      <vt:lpstr>FTP 使用的两个 TCP 连接 </vt:lpstr>
      <vt:lpstr>FTP是有状态的</vt:lpstr>
      <vt:lpstr>PowerPoint 演示文稿</vt:lpstr>
      <vt:lpstr>6.6  远程终端协议TELNET</vt:lpstr>
      <vt:lpstr>通过网络登录到远程主机</vt:lpstr>
      <vt:lpstr>网络虚拟终端 NVT 格式 </vt:lpstr>
      <vt:lpstr>PowerPoint 演示文稿</vt:lpstr>
      <vt:lpstr>6.7  动态主机配置协议 DHCP</vt:lpstr>
      <vt:lpstr>动态主机配置协议 DHCP(Dynamic Host Configuration Protocol)  </vt:lpstr>
      <vt:lpstr>动态主机配置协议 DHCP(Dynamic Host Configuration Protocol)  </vt:lpstr>
      <vt:lpstr>DHCP 中继代理(relay agent) </vt:lpstr>
      <vt:lpstr>租用期(lease period) </vt:lpstr>
      <vt:lpstr>PowerPoint 演示文稿</vt:lpstr>
      <vt:lpstr>6.8  P2P文件共享</vt:lpstr>
      <vt:lpstr>文件共享的两个基本问题</vt:lpstr>
      <vt:lpstr>6.8.1  P2P文件分发</vt:lpstr>
      <vt:lpstr>对等方互相交换文件数据块</vt:lpstr>
      <vt:lpstr>6.8.2 在P2P对等方中搜索对象</vt:lpstr>
      <vt:lpstr>1. 集中式目录</vt:lpstr>
      <vt:lpstr>2. 查询洪泛</vt:lpstr>
      <vt:lpstr>查询洪泛过程</vt:lpstr>
      <vt:lpstr>范围受限的查询洪泛</vt:lpstr>
      <vt:lpstr>3. 分布式散列表</vt:lpstr>
      <vt:lpstr>3. 分布式散列表</vt:lpstr>
      <vt:lpstr>案例：BitTorrent </vt:lpstr>
      <vt:lpstr>PowerPoint 演示文稿</vt:lpstr>
      <vt:lpstr>6.9  多媒体网络应用</vt:lpstr>
      <vt:lpstr>6.9.1  实时多媒体数据传输中的问题</vt:lpstr>
      <vt:lpstr>2. 时延抖动消除</vt:lpstr>
      <vt:lpstr>2. 时延抖动消除</vt:lpstr>
      <vt:lpstr>3. 丢失分组恢复</vt:lpstr>
      <vt:lpstr>前向纠错</vt:lpstr>
      <vt:lpstr>接收方数据恢复</vt:lpstr>
      <vt:lpstr>交织</vt:lpstr>
      <vt:lpstr>6.9.2  实时传输协议RTP</vt:lpstr>
      <vt:lpstr>6.9.3  流式存储音频/视频</vt:lpstr>
      <vt:lpstr>2. 使用媒体服务器边下载边播放</vt:lpstr>
      <vt:lpstr>3.  内容分发网络CDN(Content Distribution Network)</vt:lpstr>
      <vt:lpstr>利用DNS实现用户请求重定向</vt:lpstr>
      <vt:lpstr>6.9.4  流式实况音频/视频</vt:lpstr>
      <vt:lpstr>P2P应用层多播</vt:lpstr>
      <vt:lpstr>6.9.5  实时交互音频/视频</vt:lpstr>
      <vt:lpstr>SIP 的地址十分灵活</vt:lpstr>
      <vt:lpstr>通过网关实现因特网端系统和公用电话的互通</vt:lpstr>
      <vt:lpstr>关于 Skype</vt:lpstr>
      <vt:lpstr>PowerPoint 演示文稿</vt:lpstr>
      <vt:lpstr>6.10  网络应用编程接口</vt:lpstr>
      <vt:lpstr>6.10.1  TCP套接字编程</vt:lpstr>
      <vt:lpstr>客户机套接字、监听套接字和连接套接字</vt:lpstr>
      <vt:lpstr>6.10.2  一个简单的代码实例</vt:lpstr>
      <vt:lpstr>服务器代码实例</vt:lpstr>
      <vt:lpstr>服务器代码实例</vt:lpstr>
      <vt:lpstr>客户端代码实例</vt:lpstr>
      <vt:lpstr>客户端代码实例</vt:lpstr>
      <vt:lpstr>PowerPoint 演示文稿</vt:lpstr>
    </vt:vector>
  </TitlesOfParts>
  <Company>NICE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计算机网络教程 第4版</dc:title>
  <dc:creator>谢钧 谢希仁</dc:creator>
  <cp:lastModifiedBy>win7</cp:lastModifiedBy>
  <cp:revision>1024</cp:revision>
  <dcterms:created xsi:type="dcterms:W3CDTF">2004-03-02T12:35:10Z</dcterms:created>
  <dcterms:modified xsi:type="dcterms:W3CDTF">2018-03-15T08:14:11Z</dcterms:modified>
</cp:coreProperties>
</file>