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6"/>
  </p:notesMasterIdLst>
  <p:sldIdLst>
    <p:sldId id="783" r:id="rId2"/>
    <p:sldId id="784" r:id="rId3"/>
    <p:sldId id="285" r:id="rId4"/>
    <p:sldId id="292" r:id="rId5"/>
    <p:sldId id="419" r:id="rId6"/>
    <p:sldId id="785" r:id="rId7"/>
    <p:sldId id="420" r:id="rId8"/>
    <p:sldId id="723" r:id="rId9"/>
    <p:sldId id="303" r:id="rId10"/>
    <p:sldId id="302" r:id="rId11"/>
    <p:sldId id="343" r:id="rId12"/>
    <p:sldId id="573" r:id="rId13"/>
    <p:sldId id="724" r:id="rId14"/>
    <p:sldId id="579" r:id="rId15"/>
    <p:sldId id="581" r:id="rId16"/>
    <p:sldId id="588" r:id="rId17"/>
    <p:sldId id="600" r:id="rId18"/>
    <p:sldId id="585" r:id="rId19"/>
    <p:sldId id="786" r:id="rId20"/>
    <p:sldId id="616" r:id="rId21"/>
    <p:sldId id="726" r:id="rId22"/>
    <p:sldId id="753" r:id="rId23"/>
    <p:sldId id="728" r:id="rId24"/>
    <p:sldId id="729" r:id="rId25"/>
    <p:sldId id="751" r:id="rId26"/>
    <p:sldId id="787" r:id="rId27"/>
    <p:sldId id="725" r:id="rId28"/>
    <p:sldId id="617" r:id="rId29"/>
    <p:sldId id="732" r:id="rId30"/>
    <p:sldId id="696" r:id="rId31"/>
    <p:sldId id="698" r:id="rId32"/>
    <p:sldId id="699" r:id="rId33"/>
    <p:sldId id="788" r:id="rId34"/>
    <p:sldId id="626" r:id="rId35"/>
    <p:sldId id="703" r:id="rId36"/>
    <p:sldId id="704" r:id="rId37"/>
    <p:sldId id="706" r:id="rId38"/>
    <p:sldId id="755" r:id="rId39"/>
    <p:sldId id="789" r:id="rId40"/>
    <p:sldId id="707" r:id="rId41"/>
    <p:sldId id="758" r:id="rId42"/>
    <p:sldId id="759" r:id="rId43"/>
    <p:sldId id="757" r:id="rId44"/>
    <p:sldId id="761" r:id="rId45"/>
    <p:sldId id="762" r:id="rId46"/>
    <p:sldId id="764" r:id="rId47"/>
    <p:sldId id="765" r:id="rId48"/>
    <p:sldId id="766" r:id="rId49"/>
    <p:sldId id="768" r:id="rId50"/>
    <p:sldId id="790" r:id="rId51"/>
    <p:sldId id="760" r:id="rId52"/>
    <p:sldId id="767" r:id="rId53"/>
    <p:sldId id="769" r:id="rId54"/>
    <p:sldId id="770" r:id="rId55"/>
    <p:sldId id="772" r:id="rId56"/>
    <p:sldId id="735" r:id="rId57"/>
    <p:sldId id="734" r:id="rId58"/>
    <p:sldId id="736" r:id="rId59"/>
    <p:sldId id="737" r:id="rId60"/>
    <p:sldId id="733" r:id="rId61"/>
    <p:sldId id="712" r:id="rId62"/>
    <p:sldId id="713" r:id="rId63"/>
    <p:sldId id="714" r:id="rId64"/>
    <p:sldId id="715" r:id="rId65"/>
    <p:sldId id="740" r:id="rId66"/>
    <p:sldId id="718" r:id="rId67"/>
    <p:sldId id="719" r:id="rId68"/>
    <p:sldId id="741" r:id="rId69"/>
    <p:sldId id="683" r:id="rId70"/>
    <p:sldId id="743" r:id="rId71"/>
    <p:sldId id="791" r:id="rId72"/>
    <p:sldId id="646" r:id="rId73"/>
    <p:sldId id="744" r:id="rId74"/>
    <p:sldId id="650" r:id="rId75"/>
    <p:sldId id="745" r:id="rId76"/>
    <p:sldId id="747" r:id="rId77"/>
    <p:sldId id="792" r:id="rId78"/>
    <p:sldId id="773" r:id="rId79"/>
    <p:sldId id="776" r:id="rId80"/>
    <p:sldId id="778" r:id="rId81"/>
    <p:sldId id="779" r:id="rId82"/>
    <p:sldId id="780" r:id="rId83"/>
    <p:sldId id="777" r:id="rId84"/>
    <p:sldId id="793" r:id="rId85"/>
  </p:sldIdLst>
  <p:sldSz cx="12198350" cy="6858000"/>
  <p:notesSz cx="6858000" cy="9144000"/>
  <p:custDataLst>
    <p:tags r:id="rId87"/>
  </p:custDataLst>
  <p:defaultTextStyle>
    <a:defPPr>
      <a:defRPr lang="zh-CN"/>
    </a:defPPr>
    <a:lvl1pPr algn="ctr" rtl="0" fontAlgn="base">
      <a:spcBef>
        <a:spcPct val="0"/>
      </a:spcBef>
      <a:spcAft>
        <a:spcPct val="0"/>
      </a:spcAft>
      <a:defRPr sz="28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sz="28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sz="28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sz="28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sz="2800" kern="1200">
        <a:solidFill>
          <a:schemeClr val="tx1"/>
        </a:solidFill>
        <a:latin typeface="Tahoma" pitchFamily="34" charset="0"/>
        <a:ea typeface="宋体" pitchFamily="2" charset="-122"/>
        <a:cs typeface="+mn-cs"/>
      </a:defRPr>
    </a:lvl5pPr>
    <a:lvl6pPr marL="2286000" algn="l" defTabSz="914400" rtl="0" eaLnBrk="1" latinLnBrk="0" hangingPunct="1">
      <a:defRPr sz="2800" kern="1200">
        <a:solidFill>
          <a:schemeClr val="tx1"/>
        </a:solidFill>
        <a:latin typeface="Tahoma" pitchFamily="34" charset="0"/>
        <a:ea typeface="宋体" pitchFamily="2" charset="-122"/>
        <a:cs typeface="+mn-cs"/>
      </a:defRPr>
    </a:lvl6pPr>
    <a:lvl7pPr marL="2743200" algn="l" defTabSz="914400" rtl="0" eaLnBrk="1" latinLnBrk="0" hangingPunct="1">
      <a:defRPr sz="2800" kern="1200">
        <a:solidFill>
          <a:schemeClr val="tx1"/>
        </a:solidFill>
        <a:latin typeface="Tahoma" pitchFamily="34" charset="0"/>
        <a:ea typeface="宋体" pitchFamily="2" charset="-122"/>
        <a:cs typeface="+mn-cs"/>
      </a:defRPr>
    </a:lvl7pPr>
    <a:lvl8pPr marL="3200400" algn="l" defTabSz="914400" rtl="0" eaLnBrk="1" latinLnBrk="0" hangingPunct="1">
      <a:defRPr sz="2800" kern="1200">
        <a:solidFill>
          <a:schemeClr val="tx1"/>
        </a:solidFill>
        <a:latin typeface="Tahoma" pitchFamily="34" charset="0"/>
        <a:ea typeface="宋体" pitchFamily="2" charset="-122"/>
        <a:cs typeface="+mn-cs"/>
      </a:defRPr>
    </a:lvl8pPr>
    <a:lvl9pPr marL="3657600" algn="l" defTabSz="914400" rtl="0" eaLnBrk="1" latinLnBrk="0" hangingPunct="1">
      <a:defRPr sz="28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7" initials="w" lastIdx="5" clrIdx="0">
    <p:extLst>
      <p:ext uri="{19B8F6BF-5375-455C-9EA6-DF929625EA0E}">
        <p15:presenceInfo xmlns:p15="http://schemas.microsoft.com/office/powerpoint/2012/main" userId="win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1ACBE"/>
    <a:srgbClr val="CCCC00"/>
    <a:srgbClr val="FFB850"/>
    <a:srgbClr val="333399"/>
    <a:srgbClr val="0000FF"/>
    <a:srgbClr val="960096"/>
    <a:srgbClr val="FFCCFF"/>
    <a:srgbClr val="CCEC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9" autoAdjust="0"/>
    <p:restoredTop sz="94588" autoAdjust="0"/>
  </p:normalViewPr>
  <p:slideViewPr>
    <p:cSldViewPr>
      <p:cViewPr varScale="1">
        <p:scale>
          <a:sx n="67" d="100"/>
          <a:sy n="67" d="100"/>
        </p:scale>
        <p:origin x="544" y="32"/>
      </p:cViewPr>
      <p:guideLst>
        <p:guide orient="horz" pos="2160"/>
        <p:guide pos="2880"/>
        <p:guide pos="3842"/>
      </p:guideLst>
    </p:cSldViewPr>
  </p:slideViewPr>
  <p:notesTextViewPr>
    <p:cViewPr>
      <p:scale>
        <a:sx n="100" d="100"/>
        <a:sy n="100" d="100"/>
      </p:scale>
      <p:origin x="0" y="0"/>
    </p:cViewPr>
  </p:notesTextViewPr>
  <p:sorterViewPr>
    <p:cViewPr>
      <p:scale>
        <a:sx n="75" d="100"/>
        <a:sy n="75" d="100"/>
      </p:scale>
      <p:origin x="0" y="122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2.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F7EBE-BC1D-4FFB-A102-083CAC1BDF3D}" type="datetimeFigureOut">
              <a:rPr lang="zh-CN" altLang="en-US" smtClean="0"/>
              <a:pPr/>
              <a:t>2018-03-17</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B82BA2-20D8-405E-9685-287FD23FA874}" type="slidenum">
              <a:rPr lang="zh-CN" altLang="en-US" smtClean="0"/>
              <a:pPr/>
              <a:t>‹#›</a:t>
            </a:fld>
            <a:endParaRPr lang="zh-CN" altLang="en-US"/>
          </a:p>
        </p:txBody>
      </p:sp>
    </p:spTree>
    <p:extLst>
      <p:ext uri="{BB962C8B-B14F-4D97-AF65-F5344CB8AC3E}">
        <p14:creationId xmlns:p14="http://schemas.microsoft.com/office/powerpoint/2010/main" val="60616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68"/>
            <a:ext cx="10368598" cy="1960033"/>
          </a:xfrm>
          <a:prstGeom prst="rect">
            <a:avLst/>
          </a:prstGeom>
        </p:spPr>
        <p:txBody>
          <a:bodyPr/>
          <a:lstStyle/>
          <a:p>
            <a:r>
              <a:rPr lang="zh-CN" altLang="en-US" smtClean="0"/>
              <a:t>单击此处编辑母版标题样式</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B01DC5DE-CD0C-4A2E-888A-5E0B7C6A79FE}"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9" y="2133601"/>
            <a:ext cx="10978515" cy="603461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FF9C6201-0D80-492E-B7B1-461D2BFDE0EF}"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5" y="366184"/>
            <a:ext cx="2744629" cy="7802033"/>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8" y="366184"/>
            <a:ext cx="8030580" cy="78020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0DA8FF16-1FBD-4352-B6B2-092A19DF6733}"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5384" y="214314"/>
            <a:ext cx="10396128"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91375" y="1773238"/>
            <a:ext cx="508264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677327" y="1773238"/>
            <a:ext cx="508264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550207" y="6243638"/>
            <a:ext cx="2541323"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8335539" y="6237288"/>
            <a:ext cx="3862811" cy="457200"/>
          </a:xfrm>
        </p:spPr>
        <p:txBody>
          <a:bodyPr/>
          <a:lstStyle>
            <a:lvl1pPr>
              <a:defRPr/>
            </a:lvl1pPr>
          </a:lstStyle>
          <a:p>
            <a:r>
              <a:rPr lang="zh-CN" altLang="en-US" smtClean="0"/>
              <a:t>课件制作人：谢钧  谢希仁</a:t>
            </a:r>
            <a:endParaRPr lang="zh-CN" altLang="en-US"/>
          </a:p>
        </p:txBody>
      </p:sp>
      <p:sp>
        <p:nvSpPr>
          <p:cNvPr id="7" name="灯片编号占位符 6"/>
          <p:cNvSpPr>
            <a:spLocks noGrp="1"/>
          </p:cNvSpPr>
          <p:nvPr>
            <p:ph type="sldNum" sz="quarter" idx="12"/>
          </p:nvPr>
        </p:nvSpPr>
        <p:spPr>
          <a:xfrm>
            <a:off x="9394424" y="6243638"/>
            <a:ext cx="2541323" cy="457200"/>
          </a:xfrm>
        </p:spPr>
        <p:txBody>
          <a:bodyPr/>
          <a:lstStyle>
            <a:lvl1pPr>
              <a:defRPr/>
            </a:lvl1pPr>
          </a:lstStyle>
          <a:p>
            <a:fld id="{C2A56FCD-7433-49C2-8756-819B6AB1B314}"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smtClean="0"/>
              <a:t>课件制作人：谢钧  谢希仁</a:t>
            </a:r>
            <a:endParaRPr lang="zh-CN" altLang="en-US"/>
          </a:p>
        </p:txBody>
      </p:sp>
      <p:sp>
        <p:nvSpPr>
          <p:cNvPr id="5" name="灯片编号占位符 4"/>
          <p:cNvSpPr>
            <a:spLocks noGrp="1"/>
          </p:cNvSpPr>
          <p:nvPr>
            <p:ph type="sldNum" sz="quarter" idx="12"/>
          </p:nvPr>
        </p:nvSpPr>
        <p:spPr/>
        <p:txBody>
          <a:bodyPr/>
          <a:lstStyle>
            <a:lvl1pPr>
              <a:defRPr/>
            </a:lvl1pPr>
          </a:lstStyle>
          <a:p>
            <a:fld id="{26247E57-3D84-4364-BF74-5E0982C164BF}"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68"/>
            <a:ext cx="10368598" cy="1960033"/>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878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343"/>
            <a:ext cx="5334000" cy="429320"/>
          </a:xfrm>
          <a:prstGeom prst="rect">
            <a:avLst/>
          </a:prstGeo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09919" y="1143530"/>
            <a:ext cx="10978515" cy="5028036"/>
          </a:xfrm>
          <a:prstGeom prst="rect">
            <a:avLst/>
          </a:prstGeom>
        </p:spPr>
        <p:txBody>
          <a:bodyPr>
            <a:normAutofit/>
          </a:bodyPr>
          <a:lstStyle>
            <a:lvl1pPr marL="0" indent="0">
              <a:lnSpc>
                <a:spcPct val="150000"/>
              </a:lnSpc>
              <a:buSzPct val="80000"/>
              <a:buFont typeface="Wingdings" pitchFamily="2" charset="2"/>
              <a:buNone/>
              <a:defRPr sz="2000">
                <a:solidFill>
                  <a:schemeClr val="tx1">
                    <a:lumMod val="75000"/>
                    <a:lumOff val="25000"/>
                  </a:schemeClr>
                </a:solidFill>
              </a:defRPr>
            </a:lvl1pPr>
            <a:lvl2pPr marL="609814" indent="0">
              <a:lnSpc>
                <a:spcPct val="150000"/>
              </a:lnSpc>
              <a:buNone/>
              <a:defRPr sz="2000">
                <a:solidFill>
                  <a:schemeClr val="tx1">
                    <a:lumMod val="75000"/>
                    <a:lumOff val="25000"/>
                  </a:schemeClr>
                </a:solidFill>
              </a:defRPr>
            </a:lvl2pPr>
            <a:lvl3pPr marL="1219626" indent="0">
              <a:lnSpc>
                <a:spcPct val="150000"/>
              </a:lnSpc>
              <a:buNone/>
              <a:defRPr sz="2000"/>
            </a:lvl3pPr>
            <a:lvl4pPr marL="1829440" indent="0">
              <a:lnSpc>
                <a:spcPct val="150000"/>
              </a:lnSpc>
              <a:buNone/>
              <a:defRPr sz="2000"/>
            </a:lvl4pPr>
            <a:lvl5pPr marL="2439253" indent="0">
              <a:lnSpc>
                <a:spcPct val="150000"/>
              </a:lnSpc>
              <a:buNone/>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F1EDAE3A-2DD3-41B3-AEF2-4C9272E00320}" type="slidenum">
              <a:rPr lang="en-US" altLang="zh-CN" smtClean="0"/>
              <a:pPr/>
              <a:t>‹#›</a:t>
            </a:fld>
            <a:endParaRPr lang="en-US" altLang="zh-CN"/>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1" y="362660"/>
            <a:ext cx="6581775" cy="399957"/>
          </a:xfrm>
          <a:prstGeom prst="rect">
            <a:avLst/>
          </a:prstGeo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09919" y="1600623"/>
            <a:ext cx="10978515" cy="4570942"/>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F1EDAE3A-2DD3-41B3-AEF2-4C9272E00320}" type="slidenum">
              <a:rPr lang="en-US" altLang="zh-CN" smtClean="0"/>
              <a:pPr/>
              <a:t>‹#›</a:t>
            </a:fld>
            <a:endParaRPr lang="en-US" altLang="zh-CN"/>
          </a:p>
        </p:txBody>
      </p:sp>
      <p:sp>
        <p:nvSpPr>
          <p:cNvPr id="7" name="Content Placeholder 2"/>
          <p:cNvSpPr>
            <a:spLocks noGrp="1"/>
          </p:cNvSpPr>
          <p:nvPr>
            <p:ph idx="13" hasCustomPrompt="1"/>
          </p:nvPr>
        </p:nvSpPr>
        <p:spPr>
          <a:xfrm>
            <a:off x="841375" y="983909"/>
            <a:ext cx="10747058" cy="464350"/>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550800195"/>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7" name="Freeform 3"/>
          <p:cNvSpPr/>
          <p:nvPr/>
        </p:nvSpPr>
        <p:spPr>
          <a:xfrm>
            <a:off x="-73026" y="0"/>
            <a:ext cx="12271375" cy="6858000"/>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F1EDAE3A-2DD3-41B3-AEF2-4C9272E00320}" type="slidenum">
              <a:rPr lang="en-US" altLang="zh-CN" smtClean="0"/>
              <a:pPr/>
              <a:t>‹#›</a:t>
            </a:fld>
            <a:endParaRPr lang="en-US" altLang="zh-CN"/>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918" y="2133601"/>
            <a:ext cx="5387605" cy="603461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200829" y="2133601"/>
            <a:ext cx="5387605" cy="603461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B21C989D-6480-4B96-9C9F-D83AA70156A5}"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919" y="2046817"/>
            <a:ext cx="5389723" cy="853016"/>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zh-CN" altLang="en-US" smtClean="0"/>
              <a:t>单击此处编辑母版文本样式</a:t>
            </a:r>
          </a:p>
        </p:txBody>
      </p:sp>
      <p:sp>
        <p:nvSpPr>
          <p:cNvPr id="4" name="Content Placeholder 3"/>
          <p:cNvSpPr>
            <a:spLocks noGrp="1"/>
          </p:cNvSpPr>
          <p:nvPr>
            <p:ph sz="half" idx="2"/>
          </p:nvPr>
        </p:nvSpPr>
        <p:spPr>
          <a:xfrm>
            <a:off x="609919" y="2899834"/>
            <a:ext cx="5389723" cy="526838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6593" y="2046817"/>
            <a:ext cx="5391840" cy="853016"/>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zh-CN" altLang="en-US" smtClean="0"/>
              <a:t>单击此处编辑母版文本样式</a:t>
            </a:r>
          </a:p>
        </p:txBody>
      </p:sp>
      <p:sp>
        <p:nvSpPr>
          <p:cNvPr id="6" name="Content Placeholder 5"/>
          <p:cNvSpPr>
            <a:spLocks noGrp="1"/>
          </p:cNvSpPr>
          <p:nvPr>
            <p:ph sz="quarter" idx="4"/>
          </p:nvPr>
        </p:nvSpPr>
        <p:spPr>
          <a:xfrm>
            <a:off x="6196593" y="2899834"/>
            <a:ext cx="5391840" cy="526838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r>
              <a:rPr lang="zh-CN" altLang="en-US" smtClean="0"/>
              <a:t>课件制作人：谢钧  谢希仁</a:t>
            </a:r>
            <a:endParaRPr lang="zh-CN" altLang="en-US"/>
          </a:p>
        </p:txBody>
      </p:sp>
      <p:sp>
        <p:nvSpPr>
          <p:cNvPr id="9" name="Slide Number Placeholder 8"/>
          <p:cNvSpPr>
            <a:spLocks noGrp="1"/>
          </p:cNvSpPr>
          <p:nvPr>
            <p:ph type="sldNum" sz="quarter" idx="12"/>
          </p:nvPr>
        </p:nvSpPr>
        <p:spPr/>
        <p:txBody>
          <a:bodyPr/>
          <a:lstStyle/>
          <a:p>
            <a:fld id="{BE7EC941-FD7B-4775-A574-95A5F51CD1A2}"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r>
              <a:rPr lang="zh-CN" altLang="en-US" smtClean="0"/>
              <a:t>课件制作人：谢钧  谢希仁</a:t>
            </a:r>
            <a:endParaRPr lang="zh-CN" altLang="en-US"/>
          </a:p>
        </p:txBody>
      </p:sp>
      <p:sp>
        <p:nvSpPr>
          <p:cNvPr id="4" name="Slide Number Placeholder 3"/>
          <p:cNvSpPr>
            <a:spLocks noGrp="1"/>
          </p:cNvSpPr>
          <p:nvPr>
            <p:ph type="sldNum" sz="quarter" idx="12"/>
          </p:nvPr>
        </p:nvSpPr>
        <p:spPr/>
        <p:txBody>
          <a:bodyPr/>
          <a:lstStyle/>
          <a:p>
            <a:fld id="{93B5D374-861B-40F4-953B-7A710FC87E87}"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919" y="364067"/>
            <a:ext cx="4013173" cy="1549400"/>
          </a:xfrm>
          <a:prstGeom prst="rect">
            <a:avLst/>
          </a:prstGeom>
        </p:spPr>
        <p:txBody>
          <a:bodyPr anchor="b"/>
          <a:lstStyle>
            <a:lvl1pPr algn="l">
              <a:defRPr sz="27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9216" y="364068"/>
            <a:ext cx="6819216" cy="7804151"/>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919" y="1913467"/>
            <a:ext cx="4013173" cy="6254751"/>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6B064694-8234-4727-A8B5-3D3BA947B373}"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0800"/>
            <a:ext cx="7319010" cy="755651"/>
          </a:xfrm>
          <a:prstGeom prst="rect">
            <a:avLst/>
          </a:prstGeom>
        </p:spPr>
        <p:txBody>
          <a:bodyPr anchor="b"/>
          <a:lstStyle>
            <a:lvl1pPr algn="l">
              <a:defRPr sz="27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90962" y="817034"/>
            <a:ext cx="7319010" cy="548640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r>
              <a:rPr lang="zh-CN" altLang="en-US" smtClean="0"/>
              <a:t>单击图标添加图片</a:t>
            </a:r>
            <a:endParaRPr lang="en-US"/>
          </a:p>
        </p:txBody>
      </p:sp>
      <p:sp>
        <p:nvSpPr>
          <p:cNvPr id="4" name="Text Placeholder 3"/>
          <p:cNvSpPr>
            <a:spLocks noGrp="1"/>
          </p:cNvSpPr>
          <p:nvPr>
            <p:ph type="body" sz="half" idx="2"/>
          </p:nvPr>
        </p:nvSpPr>
        <p:spPr>
          <a:xfrm>
            <a:off x="2390962" y="7156451"/>
            <a:ext cx="7319010" cy="1073150"/>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E5A5FD45-D9D6-41AF-A30B-9349C69F997C}"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5134"/>
            <a:ext cx="2846282" cy="486833"/>
          </a:xfrm>
          <a:prstGeom prst="rect">
            <a:avLst/>
          </a:prstGeom>
        </p:spPr>
        <p:txBody>
          <a:bodyPr vert="horz" lIns="121963" tIns="60981" rIns="121963" bIns="60981" rtlCol="0" anchor="ctr"/>
          <a:lstStyle>
            <a:lvl1pPr algn="l">
              <a:defRPr sz="16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167771" y="8475134"/>
            <a:ext cx="3862811" cy="486833"/>
          </a:xfrm>
          <a:prstGeom prst="rect">
            <a:avLst/>
          </a:prstGeom>
        </p:spPr>
        <p:txBody>
          <a:bodyPr vert="horz" lIns="121963" tIns="60981" rIns="121963" bIns="60981" rtlCol="0" anchor="ctr"/>
          <a:lstStyle>
            <a:lvl1pPr algn="ctr">
              <a:defRPr sz="1600">
                <a:solidFill>
                  <a:schemeClr val="tx1">
                    <a:tint val="75000"/>
                  </a:schemeClr>
                </a:solidFill>
              </a:defRPr>
            </a:lvl1pPr>
          </a:lstStyle>
          <a:p>
            <a:r>
              <a:rPr lang="zh-CN" altLang="en-US" smtClean="0"/>
              <a:t>课件制作人：谢钧  谢希仁</a:t>
            </a:r>
            <a:endParaRPr lang="zh-CN" altLang="en-US"/>
          </a:p>
        </p:txBody>
      </p:sp>
      <p:sp>
        <p:nvSpPr>
          <p:cNvPr id="6" name="Slide Number Placeholder 5"/>
          <p:cNvSpPr>
            <a:spLocks noGrp="1"/>
          </p:cNvSpPr>
          <p:nvPr>
            <p:ph type="sldNum" sz="quarter" idx="4"/>
          </p:nvPr>
        </p:nvSpPr>
        <p:spPr>
          <a:xfrm>
            <a:off x="8742151" y="8475134"/>
            <a:ext cx="2846282" cy="486833"/>
          </a:xfrm>
          <a:prstGeom prst="rect">
            <a:avLst/>
          </a:prstGeom>
        </p:spPr>
        <p:txBody>
          <a:bodyPr vert="horz" lIns="121963" tIns="60981" rIns="121963" bIns="60981" rtlCol="0" anchor="ctr"/>
          <a:lstStyle>
            <a:lvl1pPr algn="r">
              <a:defRPr sz="1600">
                <a:solidFill>
                  <a:schemeClr val="tx1">
                    <a:tint val="75000"/>
                  </a:schemeClr>
                </a:solidFill>
              </a:defRPr>
            </a:lvl1pPr>
          </a:lstStyle>
          <a:p>
            <a:fld id="{F1EDAE3A-2DD3-41B3-AEF2-4C9272E00320}" type="slidenum">
              <a:rPr lang="en-US" altLang="zh-CN" smtClean="0"/>
              <a:pPr/>
              <a:t>‹#›</a:t>
            </a:fld>
            <a:endParaRPr lang="en-US" altLang="zh-CN"/>
          </a:p>
        </p:txBody>
      </p:sp>
      <p:sp>
        <p:nvSpPr>
          <p:cNvPr id="21" name="Text Placeholder 2"/>
          <p:cNvSpPr>
            <a:spLocks noGrp="1"/>
          </p:cNvSpPr>
          <p:nvPr>
            <p:ph type="body" idx="1"/>
          </p:nvPr>
        </p:nvSpPr>
        <p:spPr>
          <a:xfrm>
            <a:off x="609521" y="1143530"/>
            <a:ext cx="10971372" cy="4999211"/>
          </a:xfrm>
          <a:prstGeom prst="rect">
            <a:avLst/>
          </a:prstGeom>
        </p:spPr>
        <p:txBody>
          <a:bodyPr vert="horz" lIns="121917" tIns="60958" rIns="121917" bIns="6095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4" name="矩形 23"/>
          <p:cNvSpPr/>
          <p:nvPr/>
        </p:nvSpPr>
        <p:spPr>
          <a:xfrm>
            <a:off x="0" y="332579"/>
            <a:ext cx="12198350" cy="4319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p:nvSpPr>
        <p:spPr>
          <a:xfrm>
            <a:off x="0" y="764527"/>
            <a:ext cx="1219835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280776" y="330031"/>
            <a:ext cx="485233" cy="48512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p:nvSpPr>
        <p:spPr>
          <a:xfrm>
            <a:off x="11283363" y="441990"/>
            <a:ext cx="483393" cy="246164"/>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p:nvSpPr>
        <p:spPr>
          <a:xfrm>
            <a:off x="7927975" y="332579"/>
            <a:ext cx="2819400" cy="431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1800" b="0" dirty="0" smtClean="0">
                <a:latin typeface="微软雅黑" pitchFamily="34" charset="-122"/>
                <a:ea typeface="微软雅黑" pitchFamily="34" charset="-122"/>
              </a:rPr>
              <a:t>第 </a:t>
            </a:r>
            <a:r>
              <a:rPr lang="en-US" altLang="zh-CN" sz="1800" b="0" dirty="0" smtClean="0">
                <a:latin typeface="微软雅黑" pitchFamily="34" charset="-122"/>
                <a:ea typeface="微软雅黑" pitchFamily="34" charset="-122"/>
              </a:rPr>
              <a:t>7 </a:t>
            </a:r>
            <a:r>
              <a:rPr lang="zh-CN" altLang="en-US" sz="1800" b="0" dirty="0" smtClean="0">
                <a:latin typeface="微软雅黑" pitchFamily="34" charset="-122"/>
                <a:ea typeface="微软雅黑" pitchFamily="34" charset="-122"/>
              </a:rPr>
              <a:t>章  </a:t>
            </a:r>
            <a:r>
              <a:rPr lang="zh-CN" altLang="en-US" sz="1800" dirty="0" smtClean="0">
                <a:solidFill>
                  <a:schemeClr val="bg1"/>
                </a:solidFill>
                <a:latin typeface="+mn-ea"/>
                <a:ea typeface="+mn-ea"/>
              </a:rPr>
              <a:t>网络安全</a:t>
            </a:r>
          </a:p>
        </p:txBody>
      </p:sp>
      <p:sp>
        <p:nvSpPr>
          <p:cNvPr id="20" name="Title Placeholder 1"/>
          <p:cNvSpPr>
            <a:spLocks noGrp="1"/>
          </p:cNvSpPr>
          <p:nvPr>
            <p:ph type="title"/>
          </p:nvPr>
        </p:nvSpPr>
        <p:spPr>
          <a:xfrm>
            <a:off x="772942" y="362750"/>
            <a:ext cx="5305686" cy="399867"/>
          </a:xfrm>
          <a:prstGeom prst="rect">
            <a:avLst/>
          </a:prstGeom>
        </p:spPr>
        <p:txBody>
          <a:bodyPr vert="horz" lIns="121917" tIns="60958" rIns="121917" bIns="60958" rtlCol="0" anchor="ctr">
            <a:noAutofit/>
          </a:bodyPr>
          <a:lstStyle/>
          <a:p>
            <a:r>
              <a:rPr lang="zh-CN" altLang="en-US" smtClean="0"/>
              <a:t>单击此处编辑母版标题样式</a:t>
            </a:r>
            <a:endParaRPr lang="en-US" dirty="0"/>
          </a:p>
        </p:txBody>
      </p:sp>
      <p:sp>
        <p:nvSpPr>
          <p:cNvPr id="40" name="等腰三角形 39">
            <a:hlinkClick r:id="" action="ppaction://hlinkshowjump?jump=previousslide"/>
          </p:cNvPr>
          <p:cNvSpPr/>
          <p:nvPr/>
        </p:nvSpPr>
        <p:spPr>
          <a:xfrm rot="5400000" flipH="1">
            <a:off x="385429" y="517643"/>
            <a:ext cx="98640"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p:nvSpPr>
        <p:spPr>
          <a:xfrm rot="5400000" flipH="1">
            <a:off x="525129" y="517643"/>
            <a:ext cx="98640"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p:nvSpPr>
        <p:spPr>
          <a:xfrm rot="5400000" flipH="1">
            <a:off x="658479" y="517643"/>
            <a:ext cx="98640"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iming>
    <p:tnLst>
      <p:par>
        <p:cTn id="1" dur="indefinite" restart="never" nodeType="tmRoot"/>
      </p:par>
    </p:tnLst>
  </p:timing>
  <p:hf sldNum="0" hdr="0" dt="0"/>
  <p:txStyles>
    <p:titleStyle>
      <a:lvl1pPr algn="l" defTabSz="1219627" rtl="0" eaLnBrk="1" latinLnBrk="0" hangingPunct="1">
        <a:spcBef>
          <a:spcPct val="0"/>
        </a:spcBef>
        <a:buNone/>
        <a:defRPr sz="2200" kern="1200">
          <a:solidFill>
            <a:schemeClr val="bg1"/>
          </a:solidFill>
          <a:latin typeface="+mj-lt"/>
          <a:ea typeface="+mj-ea"/>
          <a:cs typeface="+mj-cs"/>
        </a:defRPr>
      </a:lvl1pPr>
    </p:titleStyle>
    <p:body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8000"/>
          </a:xfrm>
          <a:prstGeom prst="rect">
            <a:avLst/>
          </a:prstGeom>
        </p:spPr>
      </p:pic>
      <p:sp>
        <p:nvSpPr>
          <p:cNvPr id="17" name="TextBox 16"/>
          <p:cNvSpPr txBox="1"/>
          <p:nvPr/>
        </p:nvSpPr>
        <p:spPr>
          <a:xfrm>
            <a:off x="3901097" y="2310023"/>
            <a:ext cx="4560279" cy="492485"/>
          </a:xfrm>
          <a:prstGeom prst="rect">
            <a:avLst/>
          </a:prstGeom>
          <a:noFill/>
        </p:spPr>
        <p:txBody>
          <a:bodyPr wrap="square" lIns="121963" tIns="60981" rIns="121963" bIns="60981" rtlCol="0">
            <a:spAutoFit/>
          </a:bodyPr>
          <a:lstStyle/>
          <a:p>
            <a:r>
              <a:rPr lang="en-US" altLang="zh-CN" sz="2400" dirty="0" smtClean="0">
                <a:solidFill>
                  <a:schemeClr val="bg1"/>
                </a:solidFill>
                <a:latin typeface="+mn-ea"/>
                <a:ea typeface="+mn-ea"/>
              </a:rPr>
              <a:t>《</a:t>
            </a:r>
            <a:r>
              <a:rPr lang="zh-CN" altLang="en-US" sz="2400" dirty="0">
                <a:solidFill>
                  <a:schemeClr val="bg1"/>
                </a:solidFill>
                <a:latin typeface="+mn-ea"/>
                <a:ea typeface="+mn-ea"/>
              </a:rPr>
              <a:t>计算机网络教程（第 </a:t>
            </a:r>
            <a:r>
              <a:rPr lang="en-US" altLang="zh-CN" sz="2400" dirty="0" smtClean="0">
                <a:solidFill>
                  <a:schemeClr val="bg1"/>
                </a:solidFill>
                <a:latin typeface="+mn-ea"/>
                <a:ea typeface="+mn-ea"/>
              </a:rPr>
              <a:t>5 </a:t>
            </a:r>
            <a:r>
              <a:rPr lang="zh-CN" altLang="en-US" sz="2400" dirty="0">
                <a:solidFill>
                  <a:schemeClr val="bg1"/>
                </a:solidFill>
                <a:latin typeface="+mn-ea"/>
                <a:ea typeface="+mn-ea"/>
              </a:rPr>
              <a:t>版）</a:t>
            </a:r>
            <a:r>
              <a:rPr lang="en-US" altLang="zh-CN" sz="2400" dirty="0" smtClean="0">
                <a:solidFill>
                  <a:schemeClr val="bg1"/>
                </a:solidFill>
                <a:latin typeface="+mn-ea"/>
                <a:ea typeface="+mn-ea"/>
              </a:rPr>
              <a:t>》</a:t>
            </a:r>
            <a:endParaRPr lang="zh-CN" altLang="en-US" sz="2400" dirty="0">
              <a:solidFill>
                <a:schemeClr val="bg1"/>
              </a:solidFill>
              <a:latin typeface="+mn-ea"/>
              <a:ea typeface="+mn-ea"/>
            </a:endParaRPr>
          </a:p>
        </p:txBody>
      </p:sp>
      <p:sp>
        <p:nvSpPr>
          <p:cNvPr id="18" name="TextBox 17"/>
          <p:cNvSpPr txBox="1"/>
          <p:nvPr/>
        </p:nvSpPr>
        <p:spPr>
          <a:xfrm>
            <a:off x="4117975" y="1116396"/>
            <a:ext cx="2076056" cy="861617"/>
          </a:xfrm>
          <a:prstGeom prst="rect">
            <a:avLst/>
          </a:prstGeom>
          <a:solidFill>
            <a:srgbClr val="28A7E1"/>
          </a:solidFill>
        </p:spPr>
        <p:txBody>
          <a:bodyPr wrap="square" lIns="121963" tIns="60981" rIns="121963" bIns="60981" rtlCol="0">
            <a:spAutoFit/>
          </a:bodyPr>
          <a:lstStyle/>
          <a:p>
            <a:r>
              <a:rPr lang="zh-CN" altLang="en-US" sz="4800" dirty="0" smtClean="0">
                <a:solidFill>
                  <a:schemeClr val="bg1"/>
                </a:solidFill>
                <a:latin typeface="+mn-ea"/>
                <a:ea typeface="+mn-ea"/>
              </a:rPr>
              <a:t>第七章 </a:t>
            </a:r>
            <a:endParaRPr lang="zh-CN" altLang="en-US" sz="4800" dirty="0">
              <a:solidFill>
                <a:schemeClr val="bg1"/>
              </a:solidFill>
              <a:latin typeface="+mn-ea"/>
              <a:ea typeface="+mn-ea"/>
            </a:endParaRPr>
          </a:p>
        </p:txBody>
      </p:sp>
      <p:sp>
        <p:nvSpPr>
          <p:cNvPr id="19" name="TextBox 18"/>
          <p:cNvSpPr txBox="1"/>
          <p:nvPr/>
        </p:nvSpPr>
        <p:spPr>
          <a:xfrm>
            <a:off x="6254537" y="1368572"/>
            <a:ext cx="1946669" cy="615453"/>
          </a:xfrm>
          <a:prstGeom prst="rect">
            <a:avLst/>
          </a:prstGeom>
          <a:noFill/>
        </p:spPr>
        <p:txBody>
          <a:bodyPr wrap="square" lIns="121963" tIns="60981" rIns="121963" bIns="60981" rtlCol="0">
            <a:spAutoFit/>
          </a:bodyPr>
          <a:lstStyle/>
          <a:p>
            <a:r>
              <a:rPr lang="zh-CN" altLang="en-US" sz="3200" dirty="0">
                <a:solidFill>
                  <a:schemeClr val="bg1"/>
                </a:solidFill>
                <a:latin typeface="+mn-ea"/>
                <a:ea typeface="+mn-ea"/>
              </a:rPr>
              <a:t>网络安全</a:t>
            </a:r>
          </a:p>
        </p:txBody>
      </p:sp>
      <p:sp>
        <p:nvSpPr>
          <p:cNvPr id="20" name="TextBox 19"/>
          <p:cNvSpPr txBox="1"/>
          <p:nvPr/>
        </p:nvSpPr>
        <p:spPr>
          <a:xfrm>
            <a:off x="4325090" y="3518350"/>
            <a:ext cx="3548170" cy="492485"/>
          </a:xfrm>
          <a:prstGeom prst="rect">
            <a:avLst/>
          </a:prstGeom>
          <a:noFill/>
        </p:spPr>
        <p:txBody>
          <a:bodyPr wrap="square" lIns="121963" tIns="60981" rIns="121963" bIns="60981" rtlCol="0">
            <a:spAutoFit/>
          </a:bodyPr>
          <a:lstStyle/>
          <a:p>
            <a:r>
              <a:rPr lang="zh-CN" altLang="en-US" sz="2400" dirty="0" smtClean="0">
                <a:solidFill>
                  <a:srgbClr val="00B0F0"/>
                </a:solidFill>
                <a:latin typeface="+mn-ea"/>
                <a:ea typeface="+mn-ea"/>
              </a:rPr>
              <a:t>人民邮电出版社</a:t>
            </a:r>
            <a:endParaRPr lang="zh-CN" altLang="en-US" sz="2400" dirty="0">
              <a:solidFill>
                <a:srgbClr val="00B0F0"/>
              </a:solidFill>
              <a:latin typeface="+mn-ea"/>
              <a:ea typeface="+mn-ea"/>
            </a:endParaRPr>
          </a:p>
        </p:txBody>
      </p:sp>
      <p:sp>
        <p:nvSpPr>
          <p:cNvPr id="22" name="矩形 21"/>
          <p:cNvSpPr/>
          <p:nvPr/>
        </p:nvSpPr>
        <p:spPr>
          <a:xfrm>
            <a:off x="2258147" y="2209801"/>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mn-ea"/>
            </a:endParaRPr>
          </a:p>
        </p:txBody>
      </p:sp>
      <p:sp>
        <p:nvSpPr>
          <p:cNvPr id="26" name="矩形 25"/>
          <p:cNvSpPr/>
          <p:nvPr/>
        </p:nvSpPr>
        <p:spPr>
          <a:xfrm>
            <a:off x="2258147" y="4024088"/>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mn-ea"/>
            </a:endParaRPr>
          </a:p>
        </p:txBody>
      </p:sp>
      <p:sp>
        <p:nvSpPr>
          <p:cNvPr id="10" name="TextBox 9"/>
          <p:cNvSpPr txBox="1"/>
          <p:nvPr/>
        </p:nvSpPr>
        <p:spPr>
          <a:xfrm>
            <a:off x="6099174" y="2914905"/>
            <a:ext cx="3368431" cy="400152"/>
          </a:xfrm>
          <a:prstGeom prst="rect">
            <a:avLst/>
          </a:prstGeom>
          <a:noFill/>
        </p:spPr>
        <p:txBody>
          <a:bodyPr wrap="square" lIns="121963" tIns="60981" rIns="121963" bIns="60981" rtlCol="0">
            <a:spAutoFit/>
          </a:bodyPr>
          <a:lstStyle/>
          <a:p>
            <a:r>
              <a:rPr lang="en-US" altLang="zh-CN" sz="1800" dirty="0" smtClean="0">
                <a:solidFill>
                  <a:schemeClr val="bg1">
                    <a:lumMod val="85000"/>
                  </a:schemeClr>
                </a:solidFill>
                <a:latin typeface="+mn-ea"/>
                <a:ea typeface="+mn-ea"/>
              </a:rPr>
              <a:t>Computer </a:t>
            </a:r>
            <a:r>
              <a:rPr lang="en-US" altLang="zh-CN" sz="1800" dirty="0">
                <a:solidFill>
                  <a:schemeClr val="bg1">
                    <a:lumMod val="85000"/>
                  </a:schemeClr>
                </a:solidFill>
                <a:latin typeface="+mn-ea"/>
                <a:ea typeface="+mn-ea"/>
              </a:rPr>
              <a:t>Network Tutorial </a:t>
            </a:r>
            <a:endParaRPr lang="zh-CN" altLang="en-US" sz="1800" dirty="0">
              <a:solidFill>
                <a:schemeClr val="bg1">
                  <a:lumMod val="85000"/>
                </a:schemeClr>
              </a:solidFill>
              <a:latin typeface="+mn-ea"/>
              <a:ea typeface="+mn-ea"/>
            </a:endParaRPr>
          </a:p>
        </p:txBody>
      </p:sp>
      <p:sp>
        <p:nvSpPr>
          <p:cNvPr id="11" name="TextBox 10"/>
          <p:cNvSpPr txBox="1"/>
          <p:nvPr/>
        </p:nvSpPr>
        <p:spPr>
          <a:xfrm>
            <a:off x="3127375" y="2884181"/>
            <a:ext cx="3127162" cy="461600"/>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ea typeface="+mn-ea"/>
              </a:rPr>
              <a:t>谢钧  谢希仁  编著</a:t>
            </a:r>
          </a:p>
        </p:txBody>
      </p:sp>
      <p:sp>
        <p:nvSpPr>
          <p:cNvPr id="2" name="矩形 1"/>
          <p:cNvSpPr/>
          <p:nvPr/>
        </p:nvSpPr>
        <p:spPr>
          <a:xfrm>
            <a:off x="6076316" y="2974826"/>
            <a:ext cx="45719" cy="321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2141253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774000" y="352800"/>
            <a:ext cx="5335200" cy="428400"/>
          </a:xfrm>
        </p:spPr>
        <p:txBody>
          <a:bodyPr/>
          <a:lstStyle/>
          <a:p>
            <a:r>
              <a:rPr lang="en-US" altLang="zh-CN" dirty="0" smtClean="0"/>
              <a:t>7.2.1   </a:t>
            </a:r>
            <a:r>
              <a:rPr lang="zh-CN" altLang="en-US" dirty="0"/>
              <a:t>对称密钥密码体制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0" name="矩形 19"/>
          <p:cNvSpPr/>
          <p:nvPr/>
        </p:nvSpPr>
        <p:spPr>
          <a:xfrm>
            <a:off x="7938" y="1412776"/>
            <a:ext cx="12184062" cy="46292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21" name="内容占位符 3"/>
          <p:cNvSpPr txBox="1">
            <a:spLocks/>
          </p:cNvSpPr>
          <p:nvPr/>
        </p:nvSpPr>
        <p:spPr bwMode="auto">
          <a:xfrm>
            <a:off x="10899775" y="6226175"/>
            <a:ext cx="1292225" cy="631825"/>
          </a:xfrm>
          <a:prstGeom prst="rect">
            <a:avLst/>
          </a:prstGeom>
          <a:solidFill>
            <a:schemeClr val="accent2"/>
          </a:solidFill>
          <a:ln w="9525">
            <a:noFill/>
            <a:miter lim="800000"/>
            <a:headEnd/>
            <a:tailEnd/>
          </a:ln>
        </p:spPr>
        <p:txBody>
          <a:bodyPr/>
          <a:lstStyle/>
          <a:p>
            <a:pPr>
              <a:lnSpc>
                <a:spcPct val="130000"/>
              </a:lnSpc>
              <a:spcBef>
                <a:spcPts val="1000"/>
              </a:spcBef>
              <a:buFont typeface="Wingdings" pitchFamily="2" charset="2"/>
              <a:buNone/>
            </a:pPr>
            <a:endParaRPr lang="zh-CN" altLang="en-US" sz="2000">
              <a:solidFill>
                <a:schemeClr val="bg1"/>
              </a:solidFill>
              <a:latin typeface="微软雅黑" pitchFamily="34" charset="-122"/>
              <a:ea typeface="微软雅黑" pitchFamily="34" charset="-122"/>
            </a:endParaRPr>
          </a:p>
        </p:txBody>
      </p:sp>
      <p:sp>
        <p:nvSpPr>
          <p:cNvPr id="22" name="内容占位符 3"/>
          <p:cNvSpPr txBox="1">
            <a:spLocks/>
          </p:cNvSpPr>
          <p:nvPr/>
        </p:nvSpPr>
        <p:spPr>
          <a:xfrm>
            <a:off x="9694863" y="6226175"/>
            <a:ext cx="944562" cy="631825"/>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23" name="内容占位符 3"/>
          <p:cNvSpPr txBox="1">
            <a:spLocks/>
          </p:cNvSpPr>
          <p:nvPr/>
        </p:nvSpPr>
        <p:spPr>
          <a:xfrm>
            <a:off x="8897938" y="6226175"/>
            <a:ext cx="522287" cy="631825"/>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25" name="矩形 24"/>
          <p:cNvSpPr/>
          <p:nvPr/>
        </p:nvSpPr>
        <p:spPr>
          <a:xfrm>
            <a:off x="1143000" y="1412776"/>
            <a:ext cx="11049000" cy="46292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0" anchor="ctr"/>
          <a:lstStyle/>
          <a:p>
            <a:pPr marL="914400" lvl="1" indent="-457200" algn="just">
              <a:lnSpc>
                <a:spcPct val="150000"/>
              </a:lnSpc>
              <a:buFont typeface="Wingdings" panose="05000000000000000000" pitchFamily="2" charset="2"/>
              <a:buChar char="l"/>
            </a:pPr>
            <a:r>
              <a:rPr lang="zh-CN" altLang="en-US" dirty="0">
                <a:solidFill>
                  <a:schemeClr val="tx1">
                    <a:lumMod val="75000"/>
                    <a:lumOff val="25000"/>
                  </a:schemeClr>
                </a:solidFill>
              </a:rPr>
              <a:t>所谓对称密钥密码体制是一种加密密钥与解密密钥</a:t>
            </a:r>
            <a:r>
              <a:rPr lang="zh-CN" altLang="en-US" dirty="0">
                <a:solidFill>
                  <a:srgbClr val="FF0000"/>
                </a:solidFill>
              </a:rPr>
              <a:t>相同</a:t>
            </a:r>
            <a:r>
              <a:rPr lang="zh-CN" altLang="en-US" dirty="0">
                <a:solidFill>
                  <a:schemeClr val="tx1">
                    <a:lumMod val="75000"/>
                    <a:lumOff val="25000"/>
                  </a:schemeClr>
                </a:solidFill>
              </a:rPr>
              <a:t>的密码体制。</a:t>
            </a:r>
          </a:p>
          <a:p>
            <a:pPr marL="914400" lvl="1" indent="-457200" algn="just">
              <a:lnSpc>
                <a:spcPct val="150000"/>
              </a:lnSpc>
              <a:buFont typeface="Wingdings" panose="05000000000000000000" pitchFamily="2" charset="2"/>
              <a:buChar char="l"/>
            </a:pPr>
            <a:r>
              <a:rPr lang="zh-CN" altLang="en-US" dirty="0">
                <a:solidFill>
                  <a:schemeClr val="tx1">
                    <a:lumMod val="75000"/>
                    <a:lumOff val="25000"/>
                  </a:schemeClr>
                </a:solidFill>
              </a:rPr>
              <a:t>在这种加密系统中</a:t>
            </a:r>
            <a:r>
              <a:rPr lang="zh-CN" altLang="en-US" dirty="0">
                <a:solidFill>
                  <a:srgbClr val="FF0000"/>
                </a:solidFill>
              </a:rPr>
              <a:t>两个参与者共享同一个秘密密钥</a:t>
            </a:r>
            <a:r>
              <a:rPr lang="zh-CN" altLang="en-US" dirty="0">
                <a:solidFill>
                  <a:schemeClr val="tx1">
                    <a:lumMod val="75000"/>
                    <a:lumOff val="25000"/>
                  </a:schemeClr>
                </a:solidFill>
              </a:rPr>
              <a:t>，如果用一个特定的密钥加密一条消息，也必须要使用相同的密钥来解密该消息。</a:t>
            </a:r>
          </a:p>
          <a:p>
            <a:pPr marL="914400" lvl="1" indent="-457200" algn="just">
              <a:lnSpc>
                <a:spcPct val="150000"/>
              </a:lnSpc>
              <a:buFont typeface="Wingdings" panose="05000000000000000000" pitchFamily="2" charset="2"/>
              <a:buChar char="l"/>
            </a:pPr>
            <a:r>
              <a:rPr lang="zh-CN" altLang="en-US" dirty="0">
                <a:solidFill>
                  <a:schemeClr val="tx1">
                    <a:lumMod val="75000"/>
                    <a:lumOff val="25000"/>
                  </a:schemeClr>
                </a:solidFill>
              </a:rPr>
              <a:t>该系统又称为</a:t>
            </a:r>
            <a:r>
              <a:rPr lang="zh-CN" altLang="en-US" dirty="0">
                <a:solidFill>
                  <a:srgbClr val="FF0000"/>
                </a:solidFill>
              </a:rPr>
              <a:t>对称密钥系统</a:t>
            </a:r>
            <a:r>
              <a:rPr lang="zh-CN" altLang="en-US" dirty="0">
                <a:solidFill>
                  <a:schemeClr val="tx1">
                    <a:lumMod val="75000"/>
                    <a:lumOff val="25000"/>
                  </a:schemeClr>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dirty="0"/>
              <a:t>数据加密标准 </a:t>
            </a:r>
            <a:r>
              <a:rPr lang="en-US" altLang="zh-CN" dirty="0"/>
              <a:t>DES</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1" name="矩形 20"/>
          <p:cNvSpPr/>
          <p:nvPr/>
        </p:nvSpPr>
        <p:spPr>
          <a:xfrm>
            <a:off x="0" y="1519088"/>
            <a:ext cx="12192000" cy="60325"/>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内容占位符 5"/>
          <p:cNvSpPr>
            <a:spLocks noGrp="1"/>
          </p:cNvSpPr>
          <p:nvPr>
            <p:ph idx="1"/>
          </p:nvPr>
        </p:nvSpPr>
        <p:spPr>
          <a:xfrm>
            <a:off x="504825" y="1865163"/>
            <a:ext cx="10891838" cy="3148013"/>
          </a:xfrm>
        </p:spPr>
        <p:txBody>
          <a:bodyPr rtlCol="0">
            <a:noAutofit/>
          </a:bodyPr>
          <a:lstStyle/>
          <a:p>
            <a:pPr marL="342900" indent="-342900">
              <a:buFont typeface="Wingdings" panose="05000000000000000000" pitchFamily="2" charset="2"/>
              <a:buChar char="l"/>
            </a:pPr>
            <a:r>
              <a:rPr lang="zh-CN" altLang="en-US" sz="2400" dirty="0"/>
              <a:t>数据加密标准 </a:t>
            </a:r>
            <a:r>
              <a:rPr lang="en-US" altLang="zh-CN" sz="2400" dirty="0"/>
              <a:t>DES </a:t>
            </a:r>
            <a:r>
              <a:rPr lang="zh-CN" altLang="en-US" sz="2400" dirty="0"/>
              <a:t>属于常规密钥密码体制，是一种分组密码。</a:t>
            </a:r>
          </a:p>
          <a:p>
            <a:pPr marL="342900" indent="-342900">
              <a:buFont typeface="Wingdings" panose="05000000000000000000" pitchFamily="2" charset="2"/>
              <a:buChar char="l"/>
            </a:pPr>
            <a:r>
              <a:rPr lang="zh-CN" altLang="en-US" sz="2400" dirty="0"/>
              <a:t>数据加密标准</a:t>
            </a:r>
            <a:r>
              <a:rPr lang="en-US" altLang="zh-CN" sz="2400" dirty="0"/>
              <a:t>DES (Data Encryption Standard)</a:t>
            </a:r>
            <a:r>
              <a:rPr lang="zh-CN" altLang="en-US" sz="2400" dirty="0"/>
              <a:t>是对称密钥密码的典型代表，由</a:t>
            </a:r>
            <a:r>
              <a:rPr lang="en-US" altLang="zh-CN" sz="2400" dirty="0"/>
              <a:t>IBM</a:t>
            </a:r>
            <a:r>
              <a:rPr lang="zh-CN" altLang="en-US" sz="2400" dirty="0"/>
              <a:t>公司研制，于</a:t>
            </a:r>
            <a:r>
              <a:rPr lang="en-US" altLang="zh-CN" sz="2400" dirty="0"/>
              <a:t>1977</a:t>
            </a:r>
            <a:r>
              <a:rPr lang="zh-CN" altLang="en-US" sz="2400" dirty="0"/>
              <a:t>年被美国定为联邦信息标准后，在国际上引起了极大的重视。</a:t>
            </a:r>
            <a:r>
              <a:rPr lang="en-US" altLang="zh-CN" sz="2400" dirty="0"/>
              <a:t>ISO</a:t>
            </a:r>
            <a:r>
              <a:rPr lang="zh-CN" altLang="en-US" sz="2400" dirty="0"/>
              <a:t>曾把</a:t>
            </a:r>
            <a:r>
              <a:rPr lang="en-US" altLang="zh-CN" sz="2400" dirty="0"/>
              <a:t>DES</a:t>
            </a:r>
            <a:r>
              <a:rPr lang="zh-CN" altLang="en-US" sz="2400" dirty="0"/>
              <a:t>作为数据加密标准。</a:t>
            </a:r>
            <a:endParaRPr lang="en-US" altLang="zh-CN" sz="2400" dirty="0"/>
          </a:p>
          <a:p>
            <a:pPr marL="342900" indent="-342900">
              <a:buFont typeface="Wingdings" panose="05000000000000000000" pitchFamily="2" charset="2"/>
              <a:buChar char="l"/>
            </a:pPr>
            <a:r>
              <a:rPr lang="en-US" altLang="zh-CN" sz="2400" dirty="0"/>
              <a:t>DES</a:t>
            </a:r>
            <a:r>
              <a:rPr lang="zh-CN" altLang="en-US" sz="2400" dirty="0"/>
              <a:t>使用的密钥为</a:t>
            </a:r>
            <a:r>
              <a:rPr lang="en-US" altLang="zh-CN" sz="2400" dirty="0"/>
              <a:t>64</a:t>
            </a:r>
            <a:r>
              <a:rPr lang="zh-CN" altLang="en-US" sz="2400" dirty="0"/>
              <a:t>位（实际密钥长度为</a:t>
            </a:r>
            <a:r>
              <a:rPr lang="en-US" altLang="zh-CN" sz="2400" dirty="0"/>
              <a:t>56</a:t>
            </a:r>
            <a:r>
              <a:rPr lang="zh-CN" altLang="en-US" sz="2400" dirty="0"/>
              <a:t>位，有</a:t>
            </a:r>
            <a:r>
              <a:rPr lang="en-US" altLang="zh-CN" sz="2400" dirty="0"/>
              <a:t>8</a:t>
            </a:r>
            <a:r>
              <a:rPr lang="zh-CN" altLang="en-US" sz="2400" dirty="0"/>
              <a:t>位用于奇偶校验）。</a:t>
            </a:r>
          </a:p>
        </p:txBody>
      </p:sp>
      <p:sp>
        <p:nvSpPr>
          <p:cNvPr id="23" name="矩形 22"/>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2016125" y="5522913"/>
            <a:ext cx="266700" cy="2873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504825" y="5359400"/>
            <a:ext cx="266700" cy="2873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0" y="6096000"/>
            <a:ext cx="12192000" cy="762000"/>
          </a:xfrm>
          <a:prstGeom prst="rect">
            <a:avLst/>
          </a:prstGeom>
          <a:solidFill>
            <a:srgbClr val="01ACB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矩形 26"/>
          <p:cNvSpPr/>
          <p:nvPr/>
        </p:nvSpPr>
        <p:spPr>
          <a:xfrm>
            <a:off x="0" y="5902325"/>
            <a:ext cx="12192000" cy="60325"/>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矩形 27"/>
          <p:cNvSpPr/>
          <p:nvPr/>
        </p:nvSpPr>
        <p:spPr>
          <a:xfrm>
            <a:off x="-9525" y="5665788"/>
            <a:ext cx="4953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28"/>
          <p:cNvSpPr/>
          <p:nvPr/>
        </p:nvSpPr>
        <p:spPr>
          <a:xfrm>
            <a:off x="2339975" y="6008688"/>
            <a:ext cx="266700" cy="2873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矩形 29"/>
          <p:cNvSpPr/>
          <p:nvPr/>
        </p:nvSpPr>
        <p:spPr>
          <a:xfrm>
            <a:off x="2016125" y="6423025"/>
            <a:ext cx="266700" cy="285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2606675" y="5408613"/>
            <a:ext cx="106363" cy="1143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矩形 31"/>
          <p:cNvSpPr/>
          <p:nvPr/>
        </p:nvSpPr>
        <p:spPr>
          <a:xfrm>
            <a:off x="1882775" y="5721350"/>
            <a:ext cx="266700" cy="28733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32"/>
          <p:cNvSpPr/>
          <p:nvPr/>
        </p:nvSpPr>
        <p:spPr>
          <a:xfrm flipV="1">
            <a:off x="1173163" y="6008688"/>
            <a:ext cx="266700" cy="28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33"/>
          <p:cNvSpPr/>
          <p:nvPr/>
        </p:nvSpPr>
        <p:spPr>
          <a:xfrm>
            <a:off x="3048000" y="6292850"/>
            <a:ext cx="157163" cy="134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774000" y="352800"/>
            <a:ext cx="5335200" cy="428400"/>
          </a:xfrm>
        </p:spPr>
        <p:txBody>
          <a:bodyPr/>
          <a:lstStyle/>
          <a:p>
            <a:r>
              <a:rPr lang="en-US" altLang="zh-CN" dirty="0"/>
              <a:t>DES</a:t>
            </a:r>
            <a:r>
              <a:rPr lang="en-US" altLang="zh-CN" b="1" dirty="0"/>
              <a:t> </a:t>
            </a:r>
            <a:r>
              <a:rPr lang="zh-CN" altLang="en-US" dirty="0"/>
              <a:t>的保密性</a:t>
            </a:r>
          </a:p>
        </p:txBody>
      </p:sp>
      <p:sp>
        <p:nvSpPr>
          <p:cNvPr id="38" name="矩形 37"/>
          <p:cNvSpPr/>
          <p:nvPr/>
        </p:nvSpPr>
        <p:spPr>
          <a:xfrm>
            <a:off x="0" y="1268760"/>
            <a:ext cx="12192000" cy="60325"/>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内容占位符 5"/>
          <p:cNvSpPr>
            <a:spLocks noGrp="1"/>
          </p:cNvSpPr>
          <p:nvPr>
            <p:ph idx="1"/>
          </p:nvPr>
        </p:nvSpPr>
        <p:spPr>
          <a:xfrm>
            <a:off x="504825" y="1614835"/>
            <a:ext cx="10891838" cy="2430463"/>
          </a:xfrm>
        </p:spPr>
        <p:txBody>
          <a:bodyPr>
            <a:noAutofit/>
          </a:bodyPr>
          <a:lstStyle/>
          <a:p>
            <a:pPr marL="342900" indent="-342900" algn="just">
              <a:buFont typeface="Wingdings" panose="05000000000000000000" pitchFamily="2" charset="2"/>
              <a:buChar char="n"/>
            </a:pPr>
            <a:r>
              <a:rPr lang="en-US" altLang="zh-CN" sz="2400" dirty="0">
                <a:solidFill>
                  <a:srgbClr val="262626"/>
                </a:solidFill>
              </a:rPr>
              <a:t>DES </a:t>
            </a:r>
            <a:r>
              <a:rPr lang="zh-CN" altLang="en-US" sz="2400" dirty="0">
                <a:solidFill>
                  <a:srgbClr val="262626"/>
                </a:solidFill>
              </a:rPr>
              <a:t>的保密性仅取决于对密钥的保密，而算法是公开的。尽管人们在破译 </a:t>
            </a:r>
            <a:r>
              <a:rPr lang="en-US" altLang="zh-CN" sz="2400" dirty="0">
                <a:solidFill>
                  <a:srgbClr val="262626"/>
                </a:solidFill>
              </a:rPr>
              <a:t>DES </a:t>
            </a:r>
            <a:r>
              <a:rPr lang="zh-CN" altLang="en-US" sz="2400" dirty="0">
                <a:solidFill>
                  <a:srgbClr val="262626"/>
                </a:solidFill>
              </a:rPr>
              <a:t>方面取得了许多进展，但至今仍未能找到比穷举搜索密钥更有效的方法。</a:t>
            </a:r>
          </a:p>
          <a:p>
            <a:pPr marL="342900" indent="-342900">
              <a:buFont typeface="Wingdings" panose="05000000000000000000" pitchFamily="2" charset="2"/>
              <a:buChar char="n"/>
            </a:pPr>
            <a:r>
              <a:rPr lang="en-US" altLang="zh-CN" sz="2400" dirty="0">
                <a:solidFill>
                  <a:srgbClr val="262626"/>
                </a:solidFill>
              </a:rPr>
              <a:t>DES </a:t>
            </a:r>
            <a:r>
              <a:rPr lang="zh-CN" altLang="en-US" sz="2400" dirty="0">
                <a:solidFill>
                  <a:srgbClr val="262626"/>
                </a:solidFill>
              </a:rPr>
              <a:t>是世界上第一个公认的实用密码算法标准，它曾对密码学的发展做出了重大贡献。</a:t>
            </a:r>
          </a:p>
          <a:p>
            <a:pPr marL="342900" indent="-342900">
              <a:buFont typeface="Wingdings" panose="05000000000000000000" pitchFamily="2" charset="2"/>
              <a:buChar char="n"/>
            </a:pPr>
            <a:r>
              <a:rPr lang="zh-CN" altLang="en-US" sz="2400" dirty="0">
                <a:solidFill>
                  <a:srgbClr val="262626"/>
                </a:solidFill>
              </a:rPr>
              <a:t>目前较为严重的问题是 </a:t>
            </a:r>
            <a:r>
              <a:rPr lang="en-US" altLang="zh-CN" sz="2400" dirty="0">
                <a:solidFill>
                  <a:srgbClr val="262626"/>
                </a:solidFill>
              </a:rPr>
              <a:t>DES </a:t>
            </a:r>
            <a:r>
              <a:rPr lang="zh-CN" altLang="en-US" sz="2400" dirty="0">
                <a:solidFill>
                  <a:srgbClr val="262626"/>
                </a:solidFill>
              </a:rPr>
              <a:t>的密钥的长度。</a:t>
            </a:r>
          </a:p>
          <a:p>
            <a:pPr marL="342900" indent="-342900">
              <a:buFont typeface="Wingdings" panose="05000000000000000000" pitchFamily="2" charset="2"/>
              <a:buChar char="n"/>
            </a:pPr>
            <a:r>
              <a:rPr lang="zh-CN" altLang="en-US" sz="2400" dirty="0">
                <a:solidFill>
                  <a:srgbClr val="262626"/>
                </a:solidFill>
              </a:rPr>
              <a:t>现在已经设计出来搜索 </a:t>
            </a:r>
            <a:r>
              <a:rPr lang="en-US" altLang="zh-CN" sz="2400" dirty="0">
                <a:solidFill>
                  <a:srgbClr val="262626"/>
                </a:solidFill>
              </a:rPr>
              <a:t>DES </a:t>
            </a:r>
            <a:r>
              <a:rPr lang="zh-CN" altLang="en-US" sz="2400" dirty="0">
                <a:solidFill>
                  <a:srgbClr val="262626"/>
                </a:solidFill>
              </a:rPr>
              <a:t>密钥的专用芯片。 </a:t>
            </a:r>
            <a:endParaRPr lang="zh-CN" altLang="en-US" sz="2400" dirty="0" smtClean="0">
              <a:solidFill>
                <a:srgbClr val="262626"/>
              </a:solidFill>
            </a:endParaRPr>
          </a:p>
        </p:txBody>
      </p:sp>
      <p:sp>
        <p:nvSpPr>
          <p:cNvPr id="40" name="矩形 39"/>
          <p:cNvSpPr/>
          <p:nvPr/>
        </p:nvSpPr>
        <p:spPr>
          <a:xfrm>
            <a:off x="847725" y="6292850"/>
            <a:ext cx="342900" cy="3683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矩形 40"/>
          <p:cNvSpPr/>
          <p:nvPr/>
        </p:nvSpPr>
        <p:spPr>
          <a:xfrm>
            <a:off x="0" y="5808663"/>
            <a:ext cx="12192000" cy="1049337"/>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矩形 41"/>
          <p:cNvSpPr/>
          <p:nvPr/>
        </p:nvSpPr>
        <p:spPr>
          <a:xfrm>
            <a:off x="0" y="5538788"/>
            <a:ext cx="9713913" cy="762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3" name="组合 1"/>
          <p:cNvGrpSpPr>
            <a:grpSpLocks/>
          </p:cNvGrpSpPr>
          <p:nvPr/>
        </p:nvGrpSpPr>
        <p:grpSpPr bwMode="auto">
          <a:xfrm flipH="1">
            <a:off x="8982075" y="4746625"/>
            <a:ext cx="3209925" cy="1349375"/>
            <a:chOff x="-8805" y="5359789"/>
            <a:chExt cx="3213509" cy="1349720"/>
          </a:xfrm>
        </p:grpSpPr>
        <p:sp>
          <p:nvSpPr>
            <p:cNvPr id="44" name="矩形 43"/>
            <p:cNvSpPr/>
            <p:nvPr/>
          </p:nvSpPr>
          <p:spPr>
            <a:xfrm>
              <a:off x="2015928" y="5523344"/>
              <a:ext cx="266998" cy="2874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矩形 44"/>
            <p:cNvSpPr/>
            <p:nvPr/>
          </p:nvSpPr>
          <p:spPr>
            <a:xfrm>
              <a:off x="504530" y="5359789"/>
              <a:ext cx="266998" cy="287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矩形 45"/>
            <p:cNvSpPr/>
            <p:nvPr/>
          </p:nvSpPr>
          <p:spPr>
            <a:xfrm>
              <a:off x="-8805" y="5666255"/>
              <a:ext cx="495853" cy="5335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矩形 46"/>
            <p:cNvSpPr/>
            <p:nvPr/>
          </p:nvSpPr>
          <p:spPr>
            <a:xfrm>
              <a:off x="2340140" y="6009243"/>
              <a:ext cx="265408" cy="28582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矩形 47"/>
            <p:cNvSpPr/>
            <p:nvPr/>
          </p:nvSpPr>
          <p:spPr>
            <a:xfrm>
              <a:off x="2015928" y="6422099"/>
              <a:ext cx="266998" cy="2874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矩形 48"/>
            <p:cNvSpPr/>
            <p:nvPr/>
          </p:nvSpPr>
          <p:spPr>
            <a:xfrm>
              <a:off x="2605548" y="5407426"/>
              <a:ext cx="108071" cy="11591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矩形 49"/>
            <p:cNvSpPr/>
            <p:nvPr/>
          </p:nvSpPr>
          <p:spPr>
            <a:xfrm>
              <a:off x="1882429" y="5721832"/>
              <a:ext cx="266998" cy="28741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flipV="1">
              <a:off x="1173614" y="6009243"/>
              <a:ext cx="266998" cy="285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矩形 86"/>
            <p:cNvSpPr/>
            <p:nvPr/>
          </p:nvSpPr>
          <p:spPr>
            <a:xfrm>
              <a:off x="3048955" y="6291890"/>
              <a:ext cx="155749" cy="136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2425080"/>
            <a:ext cx="12198350" cy="44345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0" y="2348880"/>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770" name="Rectangle 2"/>
          <p:cNvSpPr>
            <a:spLocks noGrp="1" noChangeArrowheads="1"/>
          </p:cNvSpPr>
          <p:nvPr>
            <p:ph type="title"/>
          </p:nvPr>
        </p:nvSpPr>
        <p:spPr>
          <a:xfrm>
            <a:off x="774000" y="352800"/>
            <a:ext cx="5335200" cy="428400"/>
          </a:xfrm>
        </p:spPr>
        <p:txBody>
          <a:bodyPr/>
          <a:lstStyle/>
          <a:p>
            <a:r>
              <a:rPr lang="zh-CN" altLang="en-US" dirty="0" smtClean="0"/>
              <a:t>三重</a:t>
            </a:r>
            <a:r>
              <a:rPr lang="en-US" altLang="zh-CN" dirty="0" smtClean="0"/>
              <a:t>DES</a:t>
            </a:r>
            <a:endParaRPr lang="zh-CN" altLang="en-US" dirty="0"/>
          </a:p>
        </p:txBody>
      </p:sp>
      <p:sp>
        <p:nvSpPr>
          <p:cNvPr id="544771" name="Rectangle 3"/>
          <p:cNvSpPr>
            <a:spLocks noGrp="1" noChangeArrowheads="1"/>
          </p:cNvSpPr>
          <p:nvPr>
            <p:ph idx="1"/>
          </p:nvPr>
        </p:nvSpPr>
        <p:spPr>
          <a:xfrm>
            <a:off x="619877" y="1340767"/>
            <a:ext cx="10368598" cy="792089"/>
          </a:xfrm>
        </p:spPr>
        <p:txBody>
          <a:bodyPr>
            <a:normAutofit/>
          </a:bodyPr>
          <a:lstStyle/>
          <a:p>
            <a:pPr marL="0" indent="0">
              <a:buNone/>
            </a:pPr>
            <a:r>
              <a:rPr lang="zh-CN" altLang="en-US" sz="2400" dirty="0" smtClean="0"/>
              <a:t>为解决</a:t>
            </a:r>
            <a:r>
              <a:rPr lang="en-US" altLang="zh-CN" sz="2400" dirty="0" smtClean="0"/>
              <a:t>DES</a:t>
            </a:r>
            <a:r>
              <a:rPr lang="zh-CN" altLang="en-US" sz="2400" dirty="0" smtClean="0"/>
              <a:t>密钥太短的问题，人们提出了三重</a:t>
            </a:r>
            <a:r>
              <a:rPr lang="en-US" altLang="zh-CN" sz="2400" dirty="0" smtClean="0"/>
              <a:t>DES</a:t>
            </a:r>
            <a:r>
              <a:rPr lang="zh-CN" altLang="en-US" sz="2400" dirty="0" smtClean="0"/>
              <a:t>。</a:t>
            </a:r>
            <a:endParaRPr lang="zh-CN" altLang="en-US" sz="2400" dirty="0"/>
          </a:p>
        </p:txBody>
      </p:sp>
      <p:sp>
        <p:nvSpPr>
          <p:cNvPr id="6" name="Rectangle 40"/>
          <p:cNvSpPr>
            <a:spLocks noChangeArrowheads="1"/>
          </p:cNvSpPr>
          <p:nvPr/>
        </p:nvSpPr>
        <p:spPr bwMode="auto">
          <a:xfrm>
            <a:off x="1501640" y="3797104"/>
            <a:ext cx="3695300" cy="1405648"/>
          </a:xfrm>
          <a:prstGeom prst="rect">
            <a:avLst/>
          </a:prstGeom>
          <a:noFill/>
          <a:ln w="9525">
            <a:solidFill>
              <a:schemeClr val="tx1"/>
            </a:solidFill>
            <a:prstDash val="dash"/>
            <a:miter lim="800000"/>
            <a:headEnd/>
            <a:tailEn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7" name="Rectangle 3"/>
          <p:cNvSpPr>
            <a:spLocks noChangeArrowheads="1"/>
          </p:cNvSpPr>
          <p:nvPr/>
        </p:nvSpPr>
        <p:spPr bwMode="auto">
          <a:xfrm>
            <a:off x="1784740" y="4551307"/>
            <a:ext cx="551185" cy="453685"/>
          </a:xfrm>
          <a:prstGeom prst="rect">
            <a:avLst/>
          </a:prstGeom>
          <a:solidFill>
            <a:srgbClr val="01ACBE"/>
          </a:solidFill>
          <a:ln w="19050">
            <a:noFill/>
            <a:miter lim="800000"/>
            <a:headEnd/>
            <a:tailEnd/>
          </a:ln>
          <a:effectLst>
            <a:outerShdw dist="35921" dir="2700000" algn="ctr" rotWithShape="0">
              <a:schemeClr val="bg2"/>
            </a:outerShdw>
          </a:effectLst>
        </p:spPr>
        <p:txBody>
          <a:bodyPr wrap="none" anchor="ctr"/>
          <a:lstStyle/>
          <a:p>
            <a:pPr algn="ctr"/>
            <a:r>
              <a:rPr lang="en-US" altLang="zh-CN" sz="2000">
                <a:solidFill>
                  <a:schemeClr val="tx1">
                    <a:lumMod val="65000"/>
                    <a:lumOff val="35000"/>
                  </a:schemeClr>
                </a:solidFill>
                <a:latin typeface="+mn-ea"/>
                <a:ea typeface="+mn-ea"/>
              </a:rPr>
              <a:t>E</a:t>
            </a:r>
          </a:p>
        </p:txBody>
      </p:sp>
      <p:sp>
        <p:nvSpPr>
          <p:cNvPr id="8" name="Rectangle 5"/>
          <p:cNvSpPr>
            <a:spLocks noChangeArrowheads="1"/>
          </p:cNvSpPr>
          <p:nvPr/>
        </p:nvSpPr>
        <p:spPr bwMode="auto">
          <a:xfrm>
            <a:off x="3069408" y="4551307"/>
            <a:ext cx="549041" cy="453685"/>
          </a:xfrm>
          <a:prstGeom prst="rect">
            <a:avLst/>
          </a:prstGeom>
          <a:solidFill>
            <a:srgbClr val="FFC000"/>
          </a:solidFill>
          <a:ln w="19050">
            <a:noFill/>
            <a:miter lim="800000"/>
            <a:headEnd/>
            <a:tailEnd/>
          </a:ln>
          <a:effectLst>
            <a:outerShdw dist="35921" dir="2700000" algn="ctr" rotWithShape="0">
              <a:schemeClr val="bg2"/>
            </a:outerShdw>
          </a:effectLst>
        </p:spPr>
        <p:txBody>
          <a:bodyPr wrap="none" anchor="ctr"/>
          <a:lstStyle/>
          <a:p>
            <a:pPr algn="ctr"/>
            <a:r>
              <a:rPr lang="en-US" altLang="zh-CN" sz="2000">
                <a:solidFill>
                  <a:schemeClr val="tx1">
                    <a:lumMod val="65000"/>
                    <a:lumOff val="35000"/>
                  </a:schemeClr>
                </a:solidFill>
                <a:latin typeface="+mn-ea"/>
                <a:ea typeface="+mn-ea"/>
              </a:rPr>
              <a:t>D</a:t>
            </a:r>
          </a:p>
        </p:txBody>
      </p:sp>
      <p:sp>
        <p:nvSpPr>
          <p:cNvPr id="10" name="Line 7"/>
          <p:cNvSpPr>
            <a:spLocks noChangeShapeType="1"/>
          </p:cNvSpPr>
          <p:nvPr/>
        </p:nvSpPr>
        <p:spPr bwMode="auto">
          <a:xfrm>
            <a:off x="1113451" y="4778149"/>
            <a:ext cx="671289"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11" name="Line 8"/>
          <p:cNvSpPr>
            <a:spLocks noChangeShapeType="1"/>
          </p:cNvSpPr>
          <p:nvPr/>
        </p:nvSpPr>
        <p:spPr bwMode="auto">
          <a:xfrm>
            <a:off x="2335924" y="4778149"/>
            <a:ext cx="733484"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12" name="Line 9"/>
          <p:cNvSpPr>
            <a:spLocks noChangeShapeType="1"/>
          </p:cNvSpPr>
          <p:nvPr/>
        </p:nvSpPr>
        <p:spPr bwMode="auto">
          <a:xfrm>
            <a:off x="3618449" y="4778149"/>
            <a:ext cx="733484"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13" name="Line 10"/>
          <p:cNvSpPr>
            <a:spLocks noChangeShapeType="1"/>
          </p:cNvSpPr>
          <p:nvPr/>
        </p:nvSpPr>
        <p:spPr bwMode="auto">
          <a:xfrm>
            <a:off x="4903119" y="4778149"/>
            <a:ext cx="731339"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14" name="Line 11"/>
          <p:cNvSpPr>
            <a:spLocks noChangeShapeType="1"/>
          </p:cNvSpPr>
          <p:nvPr/>
        </p:nvSpPr>
        <p:spPr bwMode="auto">
          <a:xfrm rot="5400000">
            <a:off x="1865582" y="4355487"/>
            <a:ext cx="391642"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15" name="Line 12"/>
          <p:cNvSpPr>
            <a:spLocks noChangeShapeType="1"/>
          </p:cNvSpPr>
          <p:nvPr/>
        </p:nvSpPr>
        <p:spPr bwMode="auto">
          <a:xfrm rot="5400000">
            <a:off x="3148107" y="4355487"/>
            <a:ext cx="391642"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16" name="Line 13"/>
          <p:cNvSpPr>
            <a:spLocks noChangeShapeType="1"/>
          </p:cNvSpPr>
          <p:nvPr/>
        </p:nvSpPr>
        <p:spPr bwMode="auto">
          <a:xfrm rot="5400000">
            <a:off x="4430631" y="4355487"/>
            <a:ext cx="391642"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17" name="Text Box 14"/>
          <p:cNvSpPr txBox="1">
            <a:spLocks noChangeArrowheads="1"/>
          </p:cNvSpPr>
          <p:nvPr/>
        </p:nvSpPr>
        <p:spPr bwMode="auto">
          <a:xfrm>
            <a:off x="1884992" y="3777716"/>
            <a:ext cx="449162" cy="40011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ea"/>
                <a:ea typeface="+mn-ea"/>
              </a:rPr>
              <a:t>K</a:t>
            </a:r>
            <a:r>
              <a:rPr lang="en-US" altLang="zh-CN" sz="2000" baseline="-25000">
                <a:solidFill>
                  <a:schemeClr val="tx1">
                    <a:lumMod val="65000"/>
                    <a:lumOff val="35000"/>
                  </a:schemeClr>
                </a:solidFill>
                <a:latin typeface="+mn-ea"/>
                <a:ea typeface="+mn-ea"/>
              </a:rPr>
              <a:t>1</a:t>
            </a:r>
            <a:endParaRPr lang="en-US" altLang="zh-CN" sz="2000">
              <a:solidFill>
                <a:schemeClr val="tx1">
                  <a:lumMod val="65000"/>
                  <a:lumOff val="35000"/>
                </a:schemeClr>
              </a:solidFill>
              <a:latin typeface="+mn-ea"/>
              <a:ea typeface="+mn-ea"/>
            </a:endParaRPr>
          </a:p>
        </p:txBody>
      </p:sp>
      <p:sp>
        <p:nvSpPr>
          <p:cNvPr id="18" name="Text Box 15"/>
          <p:cNvSpPr txBox="1">
            <a:spLocks noChangeArrowheads="1"/>
          </p:cNvSpPr>
          <p:nvPr/>
        </p:nvSpPr>
        <p:spPr bwMode="auto">
          <a:xfrm>
            <a:off x="3137491" y="3777716"/>
            <a:ext cx="449162" cy="40011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ea"/>
                <a:ea typeface="+mn-ea"/>
              </a:rPr>
              <a:t>K</a:t>
            </a:r>
            <a:r>
              <a:rPr lang="en-US" altLang="zh-CN" sz="2000" baseline="-25000">
                <a:solidFill>
                  <a:schemeClr val="tx1">
                    <a:lumMod val="65000"/>
                    <a:lumOff val="35000"/>
                  </a:schemeClr>
                </a:solidFill>
                <a:latin typeface="+mn-ea"/>
                <a:ea typeface="+mn-ea"/>
              </a:rPr>
              <a:t>2</a:t>
            </a:r>
            <a:endParaRPr lang="en-US" altLang="zh-CN" sz="2000">
              <a:solidFill>
                <a:schemeClr val="tx1">
                  <a:lumMod val="65000"/>
                  <a:lumOff val="35000"/>
                </a:schemeClr>
              </a:solidFill>
              <a:latin typeface="+mn-ea"/>
              <a:ea typeface="+mn-ea"/>
            </a:endParaRPr>
          </a:p>
        </p:txBody>
      </p:sp>
      <p:sp>
        <p:nvSpPr>
          <p:cNvPr id="19" name="Text Box 16"/>
          <p:cNvSpPr txBox="1">
            <a:spLocks noChangeArrowheads="1"/>
          </p:cNvSpPr>
          <p:nvPr/>
        </p:nvSpPr>
        <p:spPr bwMode="auto">
          <a:xfrm>
            <a:off x="4437173" y="3777716"/>
            <a:ext cx="449162" cy="400110"/>
          </a:xfrm>
          <a:prstGeom prst="rect">
            <a:avLst/>
          </a:prstGeom>
          <a:noFill/>
          <a:ln w="9525">
            <a:noFill/>
            <a:miter lim="800000"/>
            <a:headEnd/>
            <a:tailEnd/>
          </a:ln>
          <a:effectLst/>
        </p:spPr>
        <p:txBody>
          <a:bodyPr wrap="none">
            <a:spAutoFit/>
          </a:bodyPr>
          <a:lstStyle/>
          <a:p>
            <a:r>
              <a:rPr lang="en-US" altLang="zh-CN" sz="2000" dirty="0" smtClean="0">
                <a:solidFill>
                  <a:schemeClr val="tx1">
                    <a:lumMod val="65000"/>
                    <a:lumOff val="35000"/>
                  </a:schemeClr>
                </a:solidFill>
                <a:latin typeface="+mn-ea"/>
                <a:ea typeface="+mn-ea"/>
              </a:rPr>
              <a:t>K</a:t>
            </a:r>
            <a:r>
              <a:rPr lang="en-US" altLang="zh-CN" sz="2000" baseline="-25000" dirty="0" smtClean="0">
                <a:solidFill>
                  <a:schemeClr val="tx1">
                    <a:lumMod val="65000"/>
                    <a:lumOff val="35000"/>
                  </a:schemeClr>
                </a:solidFill>
                <a:latin typeface="+mn-ea"/>
                <a:ea typeface="+mn-ea"/>
              </a:rPr>
              <a:t>3</a:t>
            </a:r>
            <a:endParaRPr lang="en-US" altLang="zh-CN" sz="2000" dirty="0">
              <a:solidFill>
                <a:schemeClr val="tx1">
                  <a:lumMod val="65000"/>
                  <a:lumOff val="35000"/>
                </a:schemeClr>
              </a:solidFill>
              <a:latin typeface="+mn-ea"/>
              <a:ea typeface="+mn-ea"/>
            </a:endParaRPr>
          </a:p>
        </p:txBody>
      </p:sp>
      <p:sp>
        <p:nvSpPr>
          <p:cNvPr id="20" name="Text Box 18"/>
          <p:cNvSpPr txBox="1">
            <a:spLocks noChangeArrowheads="1"/>
          </p:cNvSpPr>
          <p:nvPr/>
        </p:nvSpPr>
        <p:spPr bwMode="auto">
          <a:xfrm>
            <a:off x="789693" y="4336097"/>
            <a:ext cx="697628" cy="400110"/>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ea"/>
                <a:ea typeface="+mn-ea"/>
              </a:rPr>
              <a:t>明文</a:t>
            </a:r>
          </a:p>
        </p:txBody>
      </p:sp>
      <p:sp>
        <p:nvSpPr>
          <p:cNvPr id="21" name="Text Box 19"/>
          <p:cNvSpPr txBox="1">
            <a:spLocks noChangeArrowheads="1"/>
          </p:cNvSpPr>
          <p:nvPr/>
        </p:nvSpPr>
        <p:spPr bwMode="auto">
          <a:xfrm>
            <a:off x="5244215" y="4349670"/>
            <a:ext cx="697628"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ea"/>
                <a:ea typeface="+mn-ea"/>
              </a:rPr>
              <a:t>密文</a:t>
            </a:r>
          </a:p>
        </p:txBody>
      </p:sp>
      <p:sp>
        <p:nvSpPr>
          <p:cNvPr id="25" name="Line 23"/>
          <p:cNvSpPr>
            <a:spLocks noChangeShapeType="1"/>
          </p:cNvSpPr>
          <p:nvPr/>
        </p:nvSpPr>
        <p:spPr bwMode="auto">
          <a:xfrm>
            <a:off x="6513781" y="4778149"/>
            <a:ext cx="671289"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26" name="Line 24"/>
          <p:cNvSpPr>
            <a:spLocks noChangeShapeType="1"/>
          </p:cNvSpPr>
          <p:nvPr/>
        </p:nvSpPr>
        <p:spPr bwMode="auto">
          <a:xfrm>
            <a:off x="7736254" y="4778149"/>
            <a:ext cx="733484"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27" name="Line 25"/>
          <p:cNvSpPr>
            <a:spLocks noChangeShapeType="1"/>
          </p:cNvSpPr>
          <p:nvPr/>
        </p:nvSpPr>
        <p:spPr bwMode="auto">
          <a:xfrm>
            <a:off x="9018779" y="4778149"/>
            <a:ext cx="733484"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28" name="Line 26"/>
          <p:cNvSpPr>
            <a:spLocks noChangeShapeType="1"/>
          </p:cNvSpPr>
          <p:nvPr/>
        </p:nvSpPr>
        <p:spPr bwMode="auto">
          <a:xfrm>
            <a:off x="10303449" y="4778149"/>
            <a:ext cx="733484" cy="0"/>
          </a:xfrm>
          <a:prstGeom prst="line">
            <a:avLst/>
          </a:prstGeom>
          <a:noFill/>
          <a:ln w="19050">
            <a:solidFill>
              <a:srgbClr val="333399"/>
            </a:solidFill>
            <a:round/>
            <a:headEn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29" name="Freeform 27"/>
          <p:cNvSpPr>
            <a:spLocks/>
          </p:cNvSpPr>
          <p:nvPr/>
        </p:nvSpPr>
        <p:spPr bwMode="auto">
          <a:xfrm>
            <a:off x="7463879" y="4159665"/>
            <a:ext cx="4289" cy="391642"/>
          </a:xfrm>
          <a:custGeom>
            <a:avLst/>
            <a:gdLst/>
            <a:ahLst/>
            <a:cxnLst>
              <a:cxn ang="0">
                <a:pos x="0" y="0"/>
              </a:cxn>
              <a:cxn ang="0">
                <a:pos x="3" y="249"/>
              </a:cxn>
            </a:cxnLst>
            <a:rect l="0" t="0" r="r" b="b"/>
            <a:pathLst>
              <a:path w="3" h="249">
                <a:moveTo>
                  <a:pt x="0" y="0"/>
                </a:moveTo>
                <a:lnTo>
                  <a:pt x="3" y="249"/>
                </a:lnTo>
              </a:path>
            </a:pathLst>
          </a:custGeom>
          <a:noFill/>
          <a:ln w="19050" cmpd="sng">
            <a:solidFill>
              <a:srgbClr val="333399"/>
            </a:solidFill>
            <a:round/>
            <a:headEnd type="none" w="med" len="me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30" name="Freeform 28"/>
          <p:cNvSpPr>
            <a:spLocks/>
          </p:cNvSpPr>
          <p:nvPr/>
        </p:nvSpPr>
        <p:spPr bwMode="auto">
          <a:xfrm>
            <a:off x="8746404" y="4159665"/>
            <a:ext cx="6433" cy="405213"/>
          </a:xfrm>
          <a:custGeom>
            <a:avLst/>
            <a:gdLst/>
            <a:ahLst/>
            <a:cxnLst>
              <a:cxn ang="0">
                <a:pos x="0" y="0"/>
              </a:cxn>
              <a:cxn ang="0">
                <a:pos x="3" y="257"/>
              </a:cxn>
            </a:cxnLst>
            <a:rect l="0" t="0" r="r" b="b"/>
            <a:pathLst>
              <a:path w="3" h="257">
                <a:moveTo>
                  <a:pt x="0" y="0"/>
                </a:moveTo>
                <a:lnTo>
                  <a:pt x="3" y="257"/>
                </a:lnTo>
              </a:path>
            </a:pathLst>
          </a:custGeom>
          <a:noFill/>
          <a:ln w="19050" cmpd="sng">
            <a:solidFill>
              <a:srgbClr val="333399"/>
            </a:solidFill>
            <a:round/>
            <a:headEnd type="none" w="med" len="me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31" name="Text Box 30"/>
          <p:cNvSpPr txBox="1">
            <a:spLocks noChangeArrowheads="1"/>
          </p:cNvSpPr>
          <p:nvPr/>
        </p:nvSpPr>
        <p:spPr bwMode="auto">
          <a:xfrm>
            <a:off x="7285320" y="3777716"/>
            <a:ext cx="449162" cy="400110"/>
          </a:xfrm>
          <a:prstGeom prst="rect">
            <a:avLst/>
          </a:prstGeom>
          <a:noFill/>
          <a:ln w="9525">
            <a:noFill/>
            <a:miter lim="800000"/>
            <a:headEnd/>
            <a:tailEnd/>
          </a:ln>
          <a:effectLst/>
        </p:spPr>
        <p:txBody>
          <a:bodyPr wrap="none">
            <a:spAutoFit/>
          </a:bodyPr>
          <a:lstStyle/>
          <a:p>
            <a:r>
              <a:rPr lang="en-US" altLang="zh-CN" sz="2000" dirty="0" smtClean="0">
                <a:solidFill>
                  <a:schemeClr val="tx1">
                    <a:lumMod val="65000"/>
                    <a:lumOff val="35000"/>
                  </a:schemeClr>
                </a:solidFill>
                <a:latin typeface="+mn-ea"/>
                <a:ea typeface="+mn-ea"/>
              </a:rPr>
              <a:t>K</a:t>
            </a:r>
            <a:r>
              <a:rPr lang="en-US" altLang="zh-CN" sz="2000" baseline="-25000" dirty="0" smtClean="0">
                <a:solidFill>
                  <a:schemeClr val="tx1">
                    <a:lumMod val="65000"/>
                    <a:lumOff val="35000"/>
                  </a:schemeClr>
                </a:solidFill>
                <a:latin typeface="+mn-ea"/>
                <a:ea typeface="+mn-ea"/>
              </a:rPr>
              <a:t>3</a:t>
            </a:r>
            <a:endParaRPr lang="en-US" altLang="zh-CN" sz="2000" dirty="0">
              <a:solidFill>
                <a:schemeClr val="tx1">
                  <a:lumMod val="65000"/>
                  <a:lumOff val="35000"/>
                </a:schemeClr>
              </a:solidFill>
              <a:latin typeface="+mn-ea"/>
              <a:ea typeface="+mn-ea"/>
            </a:endParaRPr>
          </a:p>
        </p:txBody>
      </p:sp>
      <p:sp>
        <p:nvSpPr>
          <p:cNvPr id="32" name="Text Box 31"/>
          <p:cNvSpPr txBox="1">
            <a:spLocks noChangeArrowheads="1"/>
          </p:cNvSpPr>
          <p:nvPr/>
        </p:nvSpPr>
        <p:spPr bwMode="auto">
          <a:xfrm>
            <a:off x="8539966" y="3777716"/>
            <a:ext cx="449162" cy="40011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ea"/>
                <a:ea typeface="+mn-ea"/>
              </a:rPr>
              <a:t>K</a:t>
            </a:r>
            <a:r>
              <a:rPr lang="en-US" altLang="zh-CN" sz="2000" baseline="-25000">
                <a:solidFill>
                  <a:schemeClr val="tx1">
                    <a:lumMod val="65000"/>
                    <a:lumOff val="35000"/>
                  </a:schemeClr>
                </a:solidFill>
                <a:latin typeface="+mn-ea"/>
                <a:ea typeface="+mn-ea"/>
              </a:rPr>
              <a:t>2</a:t>
            </a:r>
            <a:endParaRPr lang="en-US" altLang="zh-CN" sz="2000">
              <a:solidFill>
                <a:schemeClr val="tx1">
                  <a:lumMod val="65000"/>
                  <a:lumOff val="35000"/>
                </a:schemeClr>
              </a:solidFill>
              <a:latin typeface="+mn-ea"/>
              <a:ea typeface="+mn-ea"/>
            </a:endParaRPr>
          </a:p>
        </p:txBody>
      </p:sp>
      <p:sp>
        <p:nvSpPr>
          <p:cNvPr id="33" name="Text Box 32"/>
          <p:cNvSpPr txBox="1">
            <a:spLocks noChangeArrowheads="1"/>
          </p:cNvSpPr>
          <p:nvPr/>
        </p:nvSpPr>
        <p:spPr bwMode="auto">
          <a:xfrm>
            <a:off x="9837504" y="3777716"/>
            <a:ext cx="449162" cy="40011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ea"/>
                <a:ea typeface="+mn-ea"/>
              </a:rPr>
              <a:t>K</a:t>
            </a:r>
            <a:r>
              <a:rPr lang="en-US" altLang="zh-CN" sz="2000" baseline="-25000">
                <a:solidFill>
                  <a:schemeClr val="tx1">
                    <a:lumMod val="65000"/>
                    <a:lumOff val="35000"/>
                  </a:schemeClr>
                </a:solidFill>
                <a:latin typeface="+mn-ea"/>
                <a:ea typeface="+mn-ea"/>
              </a:rPr>
              <a:t>1</a:t>
            </a:r>
            <a:endParaRPr lang="en-US" altLang="zh-CN" sz="2000">
              <a:solidFill>
                <a:schemeClr val="tx1">
                  <a:lumMod val="65000"/>
                  <a:lumOff val="35000"/>
                </a:schemeClr>
              </a:solidFill>
              <a:latin typeface="+mn-ea"/>
              <a:ea typeface="+mn-ea"/>
            </a:endParaRPr>
          </a:p>
        </p:txBody>
      </p:sp>
      <p:sp>
        <p:nvSpPr>
          <p:cNvPr id="34" name="Text Box 33"/>
          <p:cNvSpPr txBox="1">
            <a:spLocks noChangeArrowheads="1"/>
          </p:cNvSpPr>
          <p:nvPr/>
        </p:nvSpPr>
        <p:spPr bwMode="auto">
          <a:xfrm>
            <a:off x="6237205" y="4336097"/>
            <a:ext cx="697628" cy="400110"/>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ea"/>
                <a:ea typeface="+mn-ea"/>
              </a:rPr>
              <a:t>密文</a:t>
            </a:r>
          </a:p>
        </p:txBody>
      </p:sp>
      <p:sp>
        <p:nvSpPr>
          <p:cNvPr id="35" name="Text Box 34"/>
          <p:cNvSpPr txBox="1">
            <a:spLocks noChangeArrowheads="1"/>
          </p:cNvSpPr>
          <p:nvPr/>
        </p:nvSpPr>
        <p:spPr bwMode="auto">
          <a:xfrm>
            <a:off x="10711028" y="4349670"/>
            <a:ext cx="697628"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ea"/>
                <a:ea typeface="+mn-ea"/>
              </a:rPr>
              <a:t>明文</a:t>
            </a:r>
          </a:p>
        </p:txBody>
      </p:sp>
      <p:sp>
        <p:nvSpPr>
          <p:cNvPr id="36" name="Text Box 37"/>
          <p:cNvSpPr txBox="1">
            <a:spLocks noChangeArrowheads="1"/>
          </p:cNvSpPr>
          <p:nvPr/>
        </p:nvSpPr>
        <p:spPr bwMode="auto">
          <a:xfrm>
            <a:off x="3145602" y="5305509"/>
            <a:ext cx="495649" cy="40011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ea"/>
                <a:ea typeface="+mn-ea"/>
              </a:rPr>
              <a:t>(a)</a:t>
            </a:r>
          </a:p>
        </p:txBody>
      </p:sp>
      <p:sp>
        <p:nvSpPr>
          <p:cNvPr id="37" name="Text Box 38"/>
          <p:cNvSpPr txBox="1">
            <a:spLocks noChangeArrowheads="1"/>
          </p:cNvSpPr>
          <p:nvPr/>
        </p:nvSpPr>
        <p:spPr bwMode="auto">
          <a:xfrm>
            <a:off x="8573315" y="5305509"/>
            <a:ext cx="518091" cy="40011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ea"/>
                <a:ea typeface="+mn-ea"/>
              </a:rPr>
              <a:t>(b)</a:t>
            </a:r>
          </a:p>
        </p:txBody>
      </p:sp>
      <p:sp>
        <p:nvSpPr>
          <p:cNvPr id="38" name="Freeform 29"/>
          <p:cNvSpPr>
            <a:spLocks/>
          </p:cNvSpPr>
          <p:nvPr/>
        </p:nvSpPr>
        <p:spPr bwMode="auto">
          <a:xfrm>
            <a:off x="10028928" y="4159665"/>
            <a:ext cx="6433" cy="380009"/>
          </a:xfrm>
          <a:custGeom>
            <a:avLst/>
            <a:gdLst/>
            <a:ahLst/>
            <a:cxnLst>
              <a:cxn ang="0">
                <a:pos x="0" y="0"/>
              </a:cxn>
              <a:cxn ang="0">
                <a:pos x="3" y="241"/>
              </a:cxn>
            </a:cxnLst>
            <a:rect l="0" t="0" r="r" b="b"/>
            <a:pathLst>
              <a:path w="3" h="241">
                <a:moveTo>
                  <a:pt x="0" y="0"/>
                </a:moveTo>
                <a:lnTo>
                  <a:pt x="3" y="241"/>
                </a:lnTo>
              </a:path>
            </a:pathLst>
          </a:custGeom>
          <a:noFill/>
          <a:ln w="19050" cmpd="sng">
            <a:solidFill>
              <a:srgbClr val="333399"/>
            </a:solidFill>
            <a:round/>
            <a:headEnd type="none" w="med" len="med"/>
            <a:tailEnd type="triangle" w="sm" len="me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39" name="Rectangle 41"/>
          <p:cNvSpPr>
            <a:spLocks noChangeArrowheads="1"/>
          </p:cNvSpPr>
          <p:nvPr/>
        </p:nvSpPr>
        <p:spPr bwMode="auto">
          <a:xfrm>
            <a:off x="6949153" y="3797104"/>
            <a:ext cx="3695300" cy="1405648"/>
          </a:xfrm>
          <a:prstGeom prst="rect">
            <a:avLst/>
          </a:prstGeom>
          <a:noFill/>
          <a:ln w="9525">
            <a:solidFill>
              <a:schemeClr val="tx1"/>
            </a:solidFill>
            <a:prstDash val="dash"/>
            <a:miter lim="800000"/>
            <a:headEnd/>
            <a:tailEnd/>
          </a:ln>
          <a:effectLst/>
        </p:spPr>
        <p:txBody>
          <a:bodyPr wrap="none" anchor="ctr"/>
          <a:lstStyle/>
          <a:p>
            <a:endParaRPr lang="zh-CN" altLang="en-US" sz="3600">
              <a:solidFill>
                <a:schemeClr val="tx1">
                  <a:lumMod val="65000"/>
                  <a:lumOff val="35000"/>
                </a:schemeClr>
              </a:solidFill>
              <a:latin typeface="+mn-ea"/>
              <a:ea typeface="+mn-ea"/>
            </a:endParaRPr>
          </a:p>
        </p:txBody>
      </p:sp>
      <p:sp>
        <p:nvSpPr>
          <p:cNvPr id="40" name="Text Box 42"/>
          <p:cNvSpPr txBox="1">
            <a:spLocks noChangeArrowheads="1"/>
          </p:cNvSpPr>
          <p:nvPr/>
        </p:nvSpPr>
        <p:spPr bwMode="auto">
          <a:xfrm>
            <a:off x="3007470" y="3372503"/>
            <a:ext cx="848309" cy="400110"/>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ea"/>
                <a:ea typeface="+mn-ea"/>
              </a:rPr>
              <a:t>加  密</a:t>
            </a:r>
          </a:p>
        </p:txBody>
      </p:sp>
      <p:sp>
        <p:nvSpPr>
          <p:cNvPr id="41" name="Text Box 43"/>
          <p:cNvSpPr txBox="1">
            <a:spLocks noChangeArrowheads="1"/>
          </p:cNvSpPr>
          <p:nvPr/>
        </p:nvSpPr>
        <p:spPr bwMode="auto">
          <a:xfrm>
            <a:off x="8394932" y="3356992"/>
            <a:ext cx="848309" cy="400110"/>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ea"/>
                <a:ea typeface="+mn-ea"/>
              </a:rPr>
              <a:t>解  密</a:t>
            </a:r>
          </a:p>
        </p:txBody>
      </p:sp>
      <p:sp>
        <p:nvSpPr>
          <p:cNvPr id="45" name="Rectangle 3"/>
          <p:cNvSpPr>
            <a:spLocks noChangeArrowheads="1"/>
          </p:cNvSpPr>
          <p:nvPr/>
        </p:nvSpPr>
        <p:spPr bwMode="auto">
          <a:xfrm>
            <a:off x="4339403" y="4551307"/>
            <a:ext cx="551185" cy="453685"/>
          </a:xfrm>
          <a:prstGeom prst="rect">
            <a:avLst/>
          </a:prstGeom>
          <a:solidFill>
            <a:srgbClr val="01ACBE"/>
          </a:solidFill>
          <a:ln w="19050">
            <a:noFill/>
            <a:miter lim="800000"/>
            <a:headEnd/>
            <a:tailEnd/>
          </a:ln>
          <a:effectLst>
            <a:outerShdw dist="35921" dir="2700000" algn="ctr" rotWithShape="0">
              <a:schemeClr val="bg2"/>
            </a:outerShdw>
          </a:effectLst>
        </p:spPr>
        <p:txBody>
          <a:bodyPr wrap="none" anchor="ctr"/>
          <a:lstStyle/>
          <a:p>
            <a:pPr algn="ctr"/>
            <a:r>
              <a:rPr lang="en-US" altLang="zh-CN" sz="2000">
                <a:solidFill>
                  <a:schemeClr val="tx1">
                    <a:lumMod val="65000"/>
                    <a:lumOff val="35000"/>
                  </a:schemeClr>
                </a:solidFill>
                <a:latin typeface="+mn-ea"/>
                <a:ea typeface="+mn-ea"/>
              </a:rPr>
              <a:t>E</a:t>
            </a:r>
          </a:p>
        </p:txBody>
      </p:sp>
      <p:sp>
        <p:nvSpPr>
          <p:cNvPr id="46" name="Rectangle 5"/>
          <p:cNvSpPr>
            <a:spLocks noChangeArrowheads="1"/>
          </p:cNvSpPr>
          <p:nvPr/>
        </p:nvSpPr>
        <p:spPr bwMode="auto">
          <a:xfrm>
            <a:off x="7207775" y="4551307"/>
            <a:ext cx="549041" cy="453685"/>
          </a:xfrm>
          <a:prstGeom prst="rect">
            <a:avLst/>
          </a:prstGeom>
          <a:solidFill>
            <a:srgbClr val="FFC000"/>
          </a:solidFill>
          <a:ln w="19050">
            <a:noFill/>
            <a:miter lim="800000"/>
            <a:headEnd/>
            <a:tailEnd/>
          </a:ln>
          <a:effectLst>
            <a:outerShdw dist="35921" dir="2700000" algn="ctr" rotWithShape="0">
              <a:schemeClr val="bg2"/>
            </a:outerShdw>
          </a:effectLst>
        </p:spPr>
        <p:txBody>
          <a:bodyPr wrap="none" anchor="ctr"/>
          <a:lstStyle/>
          <a:p>
            <a:pPr algn="ctr"/>
            <a:r>
              <a:rPr lang="en-US" altLang="zh-CN" sz="2000" dirty="0">
                <a:solidFill>
                  <a:schemeClr val="tx1">
                    <a:lumMod val="65000"/>
                    <a:lumOff val="35000"/>
                  </a:schemeClr>
                </a:solidFill>
                <a:latin typeface="+mn-ea"/>
                <a:ea typeface="+mn-ea"/>
              </a:rPr>
              <a:t>D</a:t>
            </a:r>
          </a:p>
        </p:txBody>
      </p:sp>
      <p:sp>
        <p:nvSpPr>
          <p:cNvPr id="47" name="Rectangle 3"/>
          <p:cNvSpPr>
            <a:spLocks noChangeArrowheads="1"/>
          </p:cNvSpPr>
          <p:nvPr/>
        </p:nvSpPr>
        <p:spPr bwMode="auto">
          <a:xfrm>
            <a:off x="8477770" y="4551307"/>
            <a:ext cx="551185" cy="453685"/>
          </a:xfrm>
          <a:prstGeom prst="rect">
            <a:avLst/>
          </a:prstGeom>
          <a:solidFill>
            <a:srgbClr val="01ACBE"/>
          </a:solidFill>
          <a:ln w="19050">
            <a:noFill/>
            <a:miter lim="800000"/>
            <a:headEnd/>
            <a:tailEnd/>
          </a:ln>
          <a:effectLst>
            <a:outerShdw dist="35921" dir="2700000" algn="ctr" rotWithShape="0">
              <a:schemeClr val="bg2"/>
            </a:outerShdw>
          </a:effectLst>
        </p:spPr>
        <p:txBody>
          <a:bodyPr wrap="none" anchor="ctr"/>
          <a:lstStyle/>
          <a:p>
            <a:pPr algn="ctr"/>
            <a:r>
              <a:rPr lang="en-US" altLang="zh-CN" sz="2000">
                <a:solidFill>
                  <a:schemeClr val="tx1">
                    <a:lumMod val="65000"/>
                    <a:lumOff val="35000"/>
                  </a:schemeClr>
                </a:solidFill>
                <a:latin typeface="+mn-ea"/>
                <a:ea typeface="+mn-ea"/>
              </a:rPr>
              <a:t>E</a:t>
            </a:r>
          </a:p>
        </p:txBody>
      </p:sp>
      <p:sp>
        <p:nvSpPr>
          <p:cNvPr id="48" name="Rectangle 5"/>
          <p:cNvSpPr>
            <a:spLocks noChangeArrowheads="1"/>
          </p:cNvSpPr>
          <p:nvPr/>
        </p:nvSpPr>
        <p:spPr bwMode="auto">
          <a:xfrm>
            <a:off x="9753012" y="4551307"/>
            <a:ext cx="549041" cy="453685"/>
          </a:xfrm>
          <a:prstGeom prst="rect">
            <a:avLst/>
          </a:prstGeom>
          <a:solidFill>
            <a:srgbClr val="FFC000"/>
          </a:solidFill>
          <a:ln w="19050">
            <a:noFill/>
            <a:miter lim="800000"/>
            <a:headEnd/>
            <a:tailEnd/>
          </a:ln>
          <a:effectLst>
            <a:outerShdw dist="35921" dir="2700000" algn="ctr" rotWithShape="0">
              <a:schemeClr val="bg2"/>
            </a:outerShdw>
          </a:effectLst>
        </p:spPr>
        <p:txBody>
          <a:bodyPr wrap="none" anchor="ctr"/>
          <a:lstStyle/>
          <a:p>
            <a:pPr algn="ctr"/>
            <a:r>
              <a:rPr lang="en-US" altLang="zh-CN" sz="2000" dirty="0">
                <a:solidFill>
                  <a:schemeClr val="tx1">
                    <a:lumMod val="65000"/>
                    <a:lumOff val="35000"/>
                  </a:schemeClr>
                </a:solidFill>
                <a:latin typeface="+mn-ea"/>
                <a:ea typeface="+mn-ea"/>
              </a:rPr>
              <a:t>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74000" y="352800"/>
            <a:ext cx="5335200" cy="428400"/>
          </a:xfrm>
        </p:spPr>
        <p:txBody>
          <a:bodyPr/>
          <a:lstStyle/>
          <a:p>
            <a:r>
              <a:rPr lang="en-US" altLang="zh-CN" dirty="0"/>
              <a:t>7.2.2  </a:t>
            </a:r>
            <a:r>
              <a:rPr lang="zh-CN" altLang="en-US" dirty="0"/>
              <a:t>公钥密码体制</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1" name="矩形 3"/>
          <p:cNvSpPr>
            <a:spLocks noChangeArrowheads="1"/>
          </p:cNvSpPr>
          <p:nvPr/>
        </p:nvSpPr>
        <p:spPr bwMode="auto">
          <a:xfrm>
            <a:off x="774000" y="1700213"/>
            <a:ext cx="6981359" cy="4247317"/>
          </a:xfrm>
          <a:prstGeom prst="rect">
            <a:avLst/>
          </a:prstGeom>
          <a:noFill/>
          <a:ln w="9525">
            <a:noFill/>
            <a:miter lim="800000"/>
            <a:headEnd/>
            <a:tailEnd/>
          </a:ln>
        </p:spPr>
        <p:txBody>
          <a:bodyPr wrap="square">
            <a:spAutoFit/>
          </a:bodyPr>
          <a:lstStyle/>
          <a:p>
            <a:pPr marL="285750" indent="-285750" algn="just">
              <a:lnSpc>
                <a:spcPct val="150000"/>
              </a:lnSpc>
              <a:buFont typeface="Wingdings" panose="05000000000000000000" pitchFamily="2" charset="2"/>
              <a:buChar char="n"/>
            </a:pPr>
            <a:r>
              <a:rPr lang="zh-CN" altLang="en-US" sz="2000" dirty="0">
                <a:solidFill>
                  <a:srgbClr val="000000"/>
                </a:solidFill>
                <a:latin typeface="Arial" charset="0"/>
                <a:ea typeface="微软雅黑" pitchFamily="34" charset="-122"/>
              </a:rPr>
              <a:t>公钥密码体制使用</a:t>
            </a:r>
            <a:r>
              <a:rPr lang="zh-CN" altLang="en-US" sz="2000" dirty="0">
                <a:solidFill>
                  <a:srgbClr val="FF0000"/>
                </a:solidFill>
                <a:latin typeface="Arial" charset="0"/>
                <a:ea typeface="微软雅黑" pitchFamily="34" charset="-122"/>
              </a:rPr>
              <a:t>不同的加密密钥与解密密钥</a:t>
            </a:r>
            <a:r>
              <a:rPr lang="zh-CN" altLang="en-US" sz="2000" dirty="0">
                <a:solidFill>
                  <a:srgbClr val="000000"/>
                </a:solidFill>
                <a:latin typeface="Arial" charset="0"/>
                <a:ea typeface="微软雅黑" pitchFamily="34" charset="-122"/>
              </a:rPr>
              <a:t>，是一种“由已知加密密钥推导出解密密钥在计算上是不可行的”密码体制。 </a:t>
            </a:r>
          </a:p>
          <a:p>
            <a:pPr marL="285750" indent="-285750" algn="just">
              <a:lnSpc>
                <a:spcPct val="150000"/>
              </a:lnSpc>
              <a:buFont typeface="Wingdings" panose="05000000000000000000" pitchFamily="2" charset="2"/>
              <a:buChar char="n"/>
            </a:pPr>
            <a:r>
              <a:rPr lang="zh-CN" altLang="en-US" sz="2000" dirty="0">
                <a:solidFill>
                  <a:srgbClr val="000000"/>
                </a:solidFill>
                <a:latin typeface="Arial" charset="0"/>
                <a:ea typeface="微软雅黑" pitchFamily="34" charset="-122"/>
              </a:rPr>
              <a:t>公钥密码体制的产生主要是因为两个方面的原因，一是由于常规密钥密码体制的密钥分配问题，另一是由于对数字签名的需求。</a:t>
            </a:r>
          </a:p>
          <a:p>
            <a:pPr marL="285750" indent="-285750" algn="just">
              <a:lnSpc>
                <a:spcPct val="150000"/>
              </a:lnSpc>
              <a:buFont typeface="Wingdings" panose="05000000000000000000" pitchFamily="2" charset="2"/>
              <a:buChar char="n"/>
            </a:pPr>
            <a:r>
              <a:rPr lang="zh-CN" altLang="en-US" sz="2000" dirty="0">
                <a:solidFill>
                  <a:srgbClr val="000000"/>
                </a:solidFill>
                <a:latin typeface="Arial" charset="0"/>
                <a:ea typeface="微软雅黑" pitchFamily="34" charset="-122"/>
              </a:rPr>
              <a:t>现有最著名的公钥密码体制是</a:t>
            </a:r>
            <a:r>
              <a:rPr lang="en-US" altLang="zh-CN" sz="2000" dirty="0">
                <a:solidFill>
                  <a:srgbClr val="000000"/>
                </a:solidFill>
                <a:latin typeface="Arial" charset="0"/>
                <a:ea typeface="微软雅黑" pitchFamily="34" charset="-122"/>
              </a:rPr>
              <a:t>RSA </a:t>
            </a:r>
            <a:r>
              <a:rPr lang="zh-CN" altLang="en-US" sz="2000" dirty="0">
                <a:solidFill>
                  <a:srgbClr val="000000"/>
                </a:solidFill>
                <a:latin typeface="Arial" charset="0"/>
                <a:ea typeface="微软雅黑" pitchFamily="34" charset="-122"/>
              </a:rPr>
              <a:t>体制，它基于数论中大数分解问题的体制，由美国三位科学家 </a:t>
            </a:r>
            <a:r>
              <a:rPr lang="en-US" altLang="zh-CN" sz="2000" dirty="0" err="1">
                <a:solidFill>
                  <a:srgbClr val="000000"/>
                </a:solidFill>
                <a:latin typeface="Arial" charset="0"/>
                <a:ea typeface="微软雅黑" pitchFamily="34" charset="-122"/>
              </a:rPr>
              <a:t>Rivest</a:t>
            </a:r>
            <a:r>
              <a:rPr lang="en-US" altLang="zh-CN" sz="2000" dirty="0">
                <a:solidFill>
                  <a:srgbClr val="000000"/>
                </a:solidFill>
                <a:latin typeface="Arial" charset="0"/>
                <a:ea typeface="微软雅黑" pitchFamily="34" charset="-122"/>
              </a:rPr>
              <a:t>, Shamir </a:t>
            </a:r>
            <a:r>
              <a:rPr lang="zh-CN" altLang="en-US" sz="2000" dirty="0">
                <a:solidFill>
                  <a:srgbClr val="000000"/>
                </a:solidFill>
                <a:latin typeface="Arial" charset="0"/>
                <a:ea typeface="微软雅黑" pitchFamily="34" charset="-122"/>
              </a:rPr>
              <a:t>和 </a:t>
            </a:r>
            <a:r>
              <a:rPr lang="en-US" altLang="zh-CN" sz="2000" dirty="0" err="1">
                <a:solidFill>
                  <a:srgbClr val="000000"/>
                </a:solidFill>
                <a:latin typeface="Arial" charset="0"/>
                <a:ea typeface="微软雅黑" pitchFamily="34" charset="-122"/>
              </a:rPr>
              <a:t>Adleman</a:t>
            </a:r>
            <a:r>
              <a:rPr lang="en-US" altLang="zh-CN" sz="2000" dirty="0">
                <a:solidFill>
                  <a:srgbClr val="000000"/>
                </a:solidFill>
                <a:latin typeface="Arial" charset="0"/>
                <a:ea typeface="微软雅黑" pitchFamily="34" charset="-122"/>
              </a:rPr>
              <a:t> </a:t>
            </a:r>
            <a:r>
              <a:rPr lang="zh-CN" altLang="en-US" sz="2000" dirty="0">
                <a:solidFill>
                  <a:srgbClr val="000000"/>
                </a:solidFill>
                <a:latin typeface="Arial" charset="0"/>
                <a:ea typeface="微软雅黑" pitchFamily="34" charset="-122"/>
              </a:rPr>
              <a:t>于 </a:t>
            </a:r>
            <a:r>
              <a:rPr lang="en-US" altLang="zh-CN" sz="2000" dirty="0">
                <a:solidFill>
                  <a:srgbClr val="000000"/>
                </a:solidFill>
                <a:latin typeface="Arial" charset="0"/>
                <a:ea typeface="微软雅黑" pitchFamily="34" charset="-122"/>
              </a:rPr>
              <a:t>1976 </a:t>
            </a:r>
            <a:r>
              <a:rPr lang="zh-CN" altLang="en-US" sz="2000" dirty="0">
                <a:solidFill>
                  <a:srgbClr val="000000"/>
                </a:solidFill>
                <a:latin typeface="Arial" charset="0"/>
                <a:ea typeface="微软雅黑" pitchFamily="34" charset="-122"/>
              </a:rPr>
              <a:t>年提出并在 </a:t>
            </a:r>
            <a:r>
              <a:rPr lang="en-US" altLang="zh-CN" sz="2000" dirty="0">
                <a:solidFill>
                  <a:srgbClr val="000000"/>
                </a:solidFill>
                <a:latin typeface="Arial" charset="0"/>
                <a:ea typeface="微软雅黑" pitchFamily="34" charset="-122"/>
              </a:rPr>
              <a:t>1978 </a:t>
            </a:r>
            <a:r>
              <a:rPr lang="zh-CN" altLang="en-US" sz="2000" dirty="0">
                <a:solidFill>
                  <a:srgbClr val="000000"/>
                </a:solidFill>
                <a:latin typeface="Arial" charset="0"/>
                <a:ea typeface="微软雅黑" pitchFamily="34" charset="-122"/>
              </a:rPr>
              <a:t>年正式发表的</a:t>
            </a:r>
            <a:r>
              <a:rPr lang="zh-CN" altLang="en-US" sz="2000" dirty="0" smtClean="0">
                <a:solidFill>
                  <a:srgbClr val="000000"/>
                </a:solidFill>
                <a:latin typeface="Arial" charset="0"/>
                <a:ea typeface="微软雅黑" pitchFamily="34" charset="-122"/>
              </a:rPr>
              <a:t>。</a:t>
            </a:r>
            <a:endParaRPr lang="zh-CN" altLang="en-US" sz="2000" dirty="0">
              <a:solidFill>
                <a:srgbClr val="000000"/>
              </a:solidFill>
              <a:latin typeface="Arial" charset="0"/>
              <a:ea typeface="微软雅黑" pitchFamily="34" charset="-122"/>
            </a:endParaRPr>
          </a:p>
        </p:txBody>
      </p:sp>
      <p:sp>
        <p:nvSpPr>
          <p:cNvPr id="32" name="矩形 31"/>
          <p:cNvSpPr/>
          <p:nvPr/>
        </p:nvSpPr>
        <p:spPr>
          <a:xfrm>
            <a:off x="0" y="1428750"/>
            <a:ext cx="12192000" cy="98425"/>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3" name="矩形 32"/>
          <p:cNvSpPr/>
          <p:nvPr/>
        </p:nvSpPr>
        <p:spPr>
          <a:xfrm>
            <a:off x="0" y="6421438"/>
            <a:ext cx="12192000" cy="98425"/>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4" name="矩形 33"/>
          <p:cNvSpPr/>
          <p:nvPr/>
        </p:nvSpPr>
        <p:spPr>
          <a:xfrm>
            <a:off x="8154988" y="3894138"/>
            <a:ext cx="1498600" cy="2576512"/>
          </a:xfrm>
          <a:prstGeom prst="rect">
            <a:avLst/>
          </a:prstGeom>
          <a:solidFill>
            <a:srgbClr val="A6B727"/>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35" name="矩形 34"/>
          <p:cNvSpPr/>
          <p:nvPr/>
        </p:nvSpPr>
        <p:spPr>
          <a:xfrm>
            <a:off x="9736138" y="4497388"/>
            <a:ext cx="860425" cy="1973262"/>
          </a:xfrm>
          <a:prstGeom prst="rect">
            <a:avLst/>
          </a:prstGeom>
          <a:solidFill>
            <a:srgbClr val="F69200"/>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36" name="矩形 35"/>
          <p:cNvSpPr/>
          <p:nvPr/>
        </p:nvSpPr>
        <p:spPr>
          <a:xfrm>
            <a:off x="10810875" y="4937125"/>
            <a:ext cx="614363" cy="1517650"/>
          </a:xfrm>
          <a:prstGeom prst="rect">
            <a:avLst/>
          </a:prstGeom>
          <a:solidFill>
            <a:srgbClr val="418AB3"/>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37" name="矩形 36"/>
          <p:cNvSpPr/>
          <p:nvPr/>
        </p:nvSpPr>
        <p:spPr>
          <a:xfrm>
            <a:off x="11579225" y="5695950"/>
            <a:ext cx="612775" cy="774700"/>
          </a:xfrm>
          <a:prstGeom prst="rect">
            <a:avLst/>
          </a:prstGeom>
          <a:solidFill>
            <a:srgbClr val="838383"/>
          </a:solidFill>
          <a:ln w="12700" cap="flat" cmpd="sng" algn="ctr">
            <a:noFill/>
            <a:prstDash val="solid"/>
            <a:miter lim="800000"/>
          </a:ln>
          <a:effec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774000" y="352800"/>
            <a:ext cx="5335200" cy="428400"/>
          </a:xfrm>
        </p:spPr>
        <p:txBody>
          <a:bodyPr/>
          <a:lstStyle/>
          <a:p>
            <a:pPr>
              <a:lnSpc>
                <a:spcPct val="80000"/>
              </a:lnSpc>
            </a:pPr>
            <a:r>
              <a:rPr lang="zh-CN" altLang="en-US" dirty="0"/>
              <a:t>加密密钥与解密密钥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9" name="圆角矩形 18"/>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36" name="组合 35"/>
          <p:cNvGrpSpPr/>
          <p:nvPr/>
        </p:nvGrpSpPr>
        <p:grpSpPr>
          <a:xfrm>
            <a:off x="9156703" y="5399078"/>
            <a:ext cx="1877787" cy="1129564"/>
            <a:chOff x="9675584" y="5175723"/>
            <a:chExt cx="1877787" cy="1129564"/>
          </a:xfrm>
        </p:grpSpPr>
        <p:sp>
          <p:nvSpPr>
            <p:cNvPr id="37" name="矩形 36"/>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Rectangle 3"/>
          <p:cNvSpPr txBox="1">
            <a:spLocks noChangeArrowheads="1"/>
          </p:cNvSpPr>
          <p:nvPr/>
        </p:nvSpPr>
        <p:spPr>
          <a:xfrm>
            <a:off x="1202631" y="2204864"/>
            <a:ext cx="9565158" cy="3311699"/>
          </a:xfrm>
          <a:prstGeom prst="rect">
            <a:avLst/>
          </a:prstGeom>
        </p:spPr>
        <p:txBody>
          <a:bodyPr vert="horz" lIns="121917" tIns="60958" rIns="121917" bIns="60958" rtlCol="0">
            <a:noAutofit/>
          </a:bodyPr>
          <a:lstStyle>
            <a:lvl1pPr marL="0" indent="0" algn="l" defTabSz="1219627" rtl="0" eaLnBrk="1" latinLnBrk="0" hangingPunct="1">
              <a:lnSpc>
                <a:spcPct val="150000"/>
              </a:lnSpc>
              <a:spcBef>
                <a:spcPct val="20000"/>
              </a:spcBef>
              <a:buSzPct val="80000"/>
              <a:buFont typeface="Wingdings" pitchFamily="2" charset="2"/>
              <a:buNone/>
              <a:defRPr sz="2000" kern="1200">
                <a:solidFill>
                  <a:schemeClr val="tx1">
                    <a:lumMod val="75000"/>
                    <a:lumOff val="25000"/>
                  </a:schemeClr>
                </a:solidFill>
                <a:latin typeface="+mn-lt"/>
                <a:ea typeface="+mn-ea"/>
                <a:cs typeface="+mn-cs"/>
              </a:defRPr>
            </a:lvl1pPr>
            <a:lvl2pPr marL="609814" indent="0" algn="l" defTabSz="1219627" rtl="0" eaLnBrk="1" latinLnBrk="0" hangingPunct="1">
              <a:lnSpc>
                <a:spcPct val="150000"/>
              </a:lnSpc>
              <a:spcBef>
                <a:spcPct val="20000"/>
              </a:spcBef>
              <a:buFont typeface="Arial" pitchFamily="34" charset="0"/>
              <a:buNone/>
              <a:defRPr sz="2000" kern="1200">
                <a:solidFill>
                  <a:schemeClr val="tx1">
                    <a:lumMod val="75000"/>
                    <a:lumOff val="25000"/>
                  </a:schemeClr>
                </a:solidFill>
                <a:latin typeface="+mn-lt"/>
                <a:ea typeface="+mn-ea"/>
                <a:cs typeface="+mn-cs"/>
              </a:defRPr>
            </a:lvl2pPr>
            <a:lvl3pPr marL="1219626"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3pPr>
            <a:lvl4pPr marL="1829440"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4pPr>
            <a:lvl5pPr marL="2439253"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indent="-342900" fontAlgn="auto">
              <a:spcAft>
                <a:spcPts val="0"/>
              </a:spcAft>
              <a:buFont typeface="Wingdings" panose="05000000000000000000" pitchFamily="2" charset="2"/>
              <a:buChar char="n"/>
            </a:pPr>
            <a:r>
              <a:rPr lang="zh-CN" altLang="en-US" sz="2800" dirty="0" smtClean="0"/>
              <a:t>在公钥密码体制中，</a:t>
            </a:r>
            <a:r>
              <a:rPr lang="zh-CN" altLang="en-US" sz="2800" dirty="0" smtClean="0">
                <a:solidFill>
                  <a:srgbClr val="FF0000"/>
                </a:solidFill>
              </a:rPr>
              <a:t>加密密钥</a:t>
            </a:r>
            <a:r>
              <a:rPr lang="en-US" altLang="zh-CN" sz="2800" dirty="0" smtClean="0"/>
              <a:t>(</a:t>
            </a:r>
            <a:r>
              <a:rPr lang="zh-CN" altLang="en-US" sz="2800" dirty="0" smtClean="0"/>
              <a:t>即</a:t>
            </a:r>
            <a:r>
              <a:rPr lang="zh-CN" altLang="en-US" sz="2800" dirty="0" smtClean="0">
                <a:solidFill>
                  <a:srgbClr val="FF0000"/>
                </a:solidFill>
              </a:rPr>
              <a:t>公钥</a:t>
            </a:r>
            <a:r>
              <a:rPr lang="en-US" altLang="zh-CN" sz="2800" dirty="0" smtClean="0"/>
              <a:t>) </a:t>
            </a:r>
            <a:r>
              <a:rPr lang="en-US" altLang="zh-CN" sz="2800" i="1" dirty="0" smtClean="0"/>
              <a:t>PK</a:t>
            </a:r>
            <a:r>
              <a:rPr lang="en-US" altLang="zh-CN" sz="2800" dirty="0" smtClean="0"/>
              <a:t> </a:t>
            </a:r>
            <a:r>
              <a:rPr lang="zh-CN" altLang="en-US" sz="2800" dirty="0" smtClean="0"/>
              <a:t>是公开信息，而</a:t>
            </a:r>
            <a:r>
              <a:rPr lang="zh-CN" altLang="en-US" sz="2800" dirty="0" smtClean="0">
                <a:solidFill>
                  <a:srgbClr val="FF0000"/>
                </a:solidFill>
              </a:rPr>
              <a:t>解密密钥</a:t>
            </a:r>
            <a:r>
              <a:rPr lang="en-US" altLang="zh-CN" sz="2800" dirty="0" smtClean="0"/>
              <a:t>(</a:t>
            </a:r>
            <a:r>
              <a:rPr lang="zh-CN" altLang="en-US" sz="2800" dirty="0" smtClean="0"/>
              <a:t>即</a:t>
            </a:r>
            <a:r>
              <a:rPr lang="zh-CN" altLang="en-US" sz="2800" dirty="0" smtClean="0">
                <a:solidFill>
                  <a:srgbClr val="FF0000"/>
                </a:solidFill>
              </a:rPr>
              <a:t>私钥</a:t>
            </a:r>
            <a:r>
              <a:rPr lang="zh-CN" altLang="en-US" sz="2800" dirty="0" smtClean="0"/>
              <a:t>或秘钥</a:t>
            </a:r>
            <a:r>
              <a:rPr lang="en-US" altLang="zh-CN" sz="2800" dirty="0" smtClean="0"/>
              <a:t>) </a:t>
            </a:r>
            <a:r>
              <a:rPr lang="en-US" altLang="zh-CN" sz="2800" i="1" dirty="0" smtClean="0"/>
              <a:t>SK</a:t>
            </a:r>
            <a:r>
              <a:rPr lang="en-US" altLang="zh-CN" sz="2800" dirty="0" smtClean="0"/>
              <a:t> </a:t>
            </a:r>
            <a:r>
              <a:rPr lang="zh-CN" altLang="en-US" sz="2800" dirty="0" smtClean="0"/>
              <a:t>是需要保密的。</a:t>
            </a:r>
          </a:p>
          <a:p>
            <a:pPr marL="342900" indent="-342900" fontAlgn="auto">
              <a:spcAft>
                <a:spcPts val="0"/>
              </a:spcAft>
              <a:buFont typeface="Wingdings" panose="05000000000000000000" pitchFamily="2" charset="2"/>
              <a:buChar char="n"/>
            </a:pPr>
            <a:r>
              <a:rPr lang="zh-CN" altLang="en-US" sz="2800" dirty="0" smtClean="0"/>
              <a:t>加密算法 </a:t>
            </a:r>
            <a:r>
              <a:rPr lang="en-US" altLang="zh-CN" sz="2800" i="1" dirty="0" smtClean="0"/>
              <a:t>E</a:t>
            </a:r>
            <a:r>
              <a:rPr lang="en-US" altLang="zh-CN" sz="2800" dirty="0" smtClean="0"/>
              <a:t> </a:t>
            </a:r>
            <a:r>
              <a:rPr lang="zh-CN" altLang="en-US" sz="2800" dirty="0" smtClean="0"/>
              <a:t>和解密算法 </a:t>
            </a:r>
            <a:r>
              <a:rPr lang="en-US" altLang="zh-CN" sz="2800" i="1" dirty="0" smtClean="0"/>
              <a:t>D</a:t>
            </a:r>
            <a:r>
              <a:rPr lang="en-US" altLang="zh-CN" sz="2800" dirty="0" smtClean="0"/>
              <a:t> </a:t>
            </a:r>
            <a:r>
              <a:rPr lang="zh-CN" altLang="en-US" sz="2800" dirty="0" smtClean="0"/>
              <a:t>也都是公开的。</a:t>
            </a:r>
          </a:p>
          <a:p>
            <a:pPr marL="342900" indent="-342900" fontAlgn="auto">
              <a:spcAft>
                <a:spcPts val="0"/>
              </a:spcAft>
              <a:buFont typeface="Wingdings" panose="05000000000000000000" pitchFamily="2" charset="2"/>
              <a:buChar char="n"/>
            </a:pPr>
            <a:r>
              <a:rPr lang="zh-CN" altLang="en-US" sz="2800" dirty="0" smtClean="0"/>
              <a:t>虽然秘钥 </a:t>
            </a:r>
            <a:r>
              <a:rPr lang="en-US" altLang="zh-CN" sz="2800" i="1" dirty="0" smtClean="0"/>
              <a:t>SK</a:t>
            </a:r>
            <a:r>
              <a:rPr lang="en-US" altLang="zh-CN" sz="2800" dirty="0" smtClean="0"/>
              <a:t> </a:t>
            </a:r>
            <a:r>
              <a:rPr lang="zh-CN" altLang="en-US" sz="2800" dirty="0" smtClean="0"/>
              <a:t>是由公钥 </a:t>
            </a:r>
            <a:r>
              <a:rPr lang="en-US" altLang="zh-CN" sz="2800" i="1" dirty="0" smtClean="0"/>
              <a:t>PK</a:t>
            </a:r>
            <a:r>
              <a:rPr lang="en-US" altLang="zh-CN" sz="2800" dirty="0" smtClean="0"/>
              <a:t> </a:t>
            </a:r>
            <a:r>
              <a:rPr lang="zh-CN" altLang="en-US" sz="2800" dirty="0" smtClean="0"/>
              <a:t>决定的，但却不能根据 </a:t>
            </a:r>
            <a:r>
              <a:rPr lang="en-US" altLang="zh-CN" sz="2800" i="1" dirty="0" smtClean="0"/>
              <a:t>PK</a:t>
            </a:r>
            <a:r>
              <a:rPr lang="en-US" altLang="zh-CN" sz="2800" dirty="0" smtClean="0"/>
              <a:t> </a:t>
            </a:r>
            <a:r>
              <a:rPr lang="zh-CN" altLang="en-US" sz="2800" dirty="0" smtClean="0"/>
              <a:t>计算出 </a:t>
            </a:r>
            <a:r>
              <a:rPr lang="en-US" altLang="zh-CN" sz="2800" i="1" dirty="0" smtClean="0"/>
              <a:t>SK</a:t>
            </a:r>
            <a:r>
              <a:rPr lang="zh-CN" altLang="en-US"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2"/>
          <p:cNvSpPr>
            <a:spLocks noChangeArrowheads="1"/>
          </p:cNvSpPr>
          <p:nvPr/>
        </p:nvSpPr>
        <p:spPr bwMode="auto">
          <a:xfrm>
            <a:off x="-15422" y="2652406"/>
            <a:ext cx="12213771" cy="874891"/>
          </a:xfrm>
          <a:prstGeom prst="rect">
            <a:avLst/>
          </a:prstGeom>
          <a:solidFill>
            <a:schemeClr val="bg1">
              <a:lumMod val="95000"/>
            </a:schemeClr>
          </a:solidFill>
          <a:ln>
            <a:noFill/>
          </a:ln>
          <a:effectLst/>
          <a:extLst/>
        </p:spPr>
        <p:txBody>
          <a:bodyPr wrap="none" anchor="ctr"/>
          <a:lstStyle/>
          <a:p>
            <a:endParaRPr lang="zh-CN" altLang="en-US"/>
          </a:p>
        </p:txBody>
      </p:sp>
      <p:sp>
        <p:nvSpPr>
          <p:cNvPr id="12" name="矩形 11"/>
          <p:cNvSpPr/>
          <p:nvPr/>
        </p:nvSpPr>
        <p:spPr>
          <a:xfrm>
            <a:off x="-15422" y="2584691"/>
            <a:ext cx="12213772"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5422" y="3527297"/>
            <a:ext cx="12213772"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178" name="Rectangle 2"/>
          <p:cNvSpPr>
            <a:spLocks noGrp="1" noChangeArrowheads="1"/>
          </p:cNvSpPr>
          <p:nvPr>
            <p:ph type="title"/>
          </p:nvPr>
        </p:nvSpPr>
        <p:spPr>
          <a:xfrm>
            <a:off x="774000" y="352800"/>
            <a:ext cx="5335200" cy="428400"/>
          </a:xfrm>
        </p:spPr>
        <p:txBody>
          <a:bodyPr/>
          <a:lstStyle/>
          <a:p>
            <a:r>
              <a:rPr lang="zh-CN" altLang="en-US" dirty="0"/>
              <a:t>公钥算法的特点 </a:t>
            </a:r>
          </a:p>
        </p:txBody>
      </p:sp>
      <p:graphicFrame>
        <p:nvGraphicFramePr>
          <p:cNvPr id="562180" name="Object 4"/>
          <p:cNvGraphicFramePr>
            <a:graphicFrameLocks noChangeAspect="1"/>
          </p:cNvGraphicFramePr>
          <p:nvPr>
            <p:extLst>
              <p:ext uri="{D42A27DB-BD31-4B8C-83A1-F6EECF244321}">
                <p14:modId xmlns:p14="http://schemas.microsoft.com/office/powerpoint/2010/main" val="1144613161"/>
              </p:ext>
            </p:extLst>
          </p:nvPr>
        </p:nvGraphicFramePr>
        <p:xfrm>
          <a:off x="2570972" y="2783177"/>
          <a:ext cx="7056407" cy="720725"/>
        </p:xfrm>
        <a:graphic>
          <a:graphicData uri="http://schemas.openxmlformats.org/presentationml/2006/ole">
            <mc:AlternateContent xmlns:mc="http://schemas.openxmlformats.org/markup-compatibility/2006">
              <mc:Choice xmlns:v="urn:schemas-microsoft-com:vml" Requires="v">
                <p:oleObj spid="_x0000_s562273" name="公式" r:id="rId3" imgW="1841400" imgH="253800" progId="Equation.3">
                  <p:embed/>
                </p:oleObj>
              </mc:Choice>
              <mc:Fallback>
                <p:oleObj name="公式" r:id="rId3" imgW="1841400" imgH="253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972" y="2783177"/>
                        <a:ext cx="705640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2"/>
          <p:cNvSpPr>
            <a:spLocks noChangeArrowheads="1"/>
          </p:cNvSpPr>
          <p:nvPr/>
        </p:nvSpPr>
        <p:spPr bwMode="auto">
          <a:xfrm>
            <a:off x="-15422" y="4792859"/>
            <a:ext cx="12213771" cy="874891"/>
          </a:xfrm>
          <a:prstGeom prst="rect">
            <a:avLst/>
          </a:prstGeom>
          <a:solidFill>
            <a:schemeClr val="bg1">
              <a:lumMod val="95000"/>
            </a:schemeClr>
          </a:solidFill>
          <a:ln>
            <a:noFill/>
          </a:ln>
          <a:effectLst/>
          <a:extLst/>
        </p:spPr>
        <p:txBody>
          <a:bodyPr wrap="none" anchor="ctr"/>
          <a:lstStyle/>
          <a:p>
            <a:endParaRPr lang="zh-CN" altLang="en-US"/>
          </a:p>
        </p:txBody>
      </p:sp>
      <p:sp>
        <p:nvSpPr>
          <p:cNvPr id="15" name="矩形 14"/>
          <p:cNvSpPr/>
          <p:nvPr/>
        </p:nvSpPr>
        <p:spPr>
          <a:xfrm>
            <a:off x="-15422" y="4725144"/>
            <a:ext cx="12213772"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5422" y="5667750"/>
            <a:ext cx="12213772"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179" name="Rectangle 3"/>
          <p:cNvSpPr>
            <a:spLocks noGrp="1" noChangeArrowheads="1"/>
          </p:cNvSpPr>
          <p:nvPr>
            <p:ph type="body" sz="half" idx="1"/>
          </p:nvPr>
        </p:nvSpPr>
        <p:spPr>
          <a:xfrm>
            <a:off x="819334" y="1484784"/>
            <a:ext cx="10374950" cy="4114800"/>
          </a:xfrm>
        </p:spPr>
        <p:txBody>
          <a:bodyPr>
            <a:normAutofit/>
          </a:bodyPr>
          <a:lstStyle/>
          <a:p>
            <a:pPr marL="0" indent="0" algn="just">
              <a:lnSpc>
                <a:spcPct val="150000"/>
              </a:lnSpc>
              <a:spcBef>
                <a:spcPct val="0"/>
              </a:spcBef>
              <a:buNone/>
            </a:pPr>
            <a:r>
              <a:rPr lang="zh-CN" altLang="en-US" dirty="0" smtClean="0"/>
              <a:t>发送方用加密密钥 </a:t>
            </a:r>
            <a:r>
              <a:rPr lang="en-US" altLang="zh-CN" i="1" dirty="0" err="1" smtClean="0"/>
              <a:t>PK</a:t>
            </a:r>
            <a:r>
              <a:rPr lang="en-US" altLang="zh-CN" i="1" dirty="0" smtClean="0"/>
              <a:t> </a:t>
            </a:r>
            <a:r>
              <a:rPr lang="zh-CN" altLang="en-US" dirty="0" smtClean="0"/>
              <a:t>对</a:t>
            </a:r>
            <a:r>
              <a:rPr lang="zh-CN" altLang="en-US" dirty="0"/>
              <a:t>明文 </a:t>
            </a:r>
            <a:r>
              <a:rPr lang="en-US" altLang="zh-CN" i="1" dirty="0"/>
              <a:t>X</a:t>
            </a:r>
            <a:r>
              <a:rPr lang="en-US" altLang="zh-CN" dirty="0"/>
              <a:t> </a:t>
            </a:r>
            <a:r>
              <a:rPr lang="zh-CN" altLang="en-US" dirty="0"/>
              <a:t>加密（</a:t>
            </a:r>
            <a:r>
              <a:rPr lang="en-US" altLang="zh-CN" i="1" dirty="0"/>
              <a:t>E</a:t>
            </a:r>
            <a:r>
              <a:rPr lang="en-US" altLang="zh-CN" dirty="0"/>
              <a:t> </a:t>
            </a:r>
            <a:r>
              <a:rPr lang="zh-CN" altLang="en-US" dirty="0"/>
              <a:t>运算）后，在</a:t>
            </a:r>
            <a:r>
              <a:rPr lang="zh-CN" altLang="en-US" dirty="0" smtClean="0"/>
              <a:t>接收方用解密密钥 </a:t>
            </a:r>
            <a:r>
              <a:rPr lang="en-US" altLang="zh-CN" i="1" dirty="0" smtClean="0"/>
              <a:t>SK</a:t>
            </a:r>
            <a:r>
              <a:rPr lang="en-US" altLang="zh-CN" dirty="0" smtClean="0"/>
              <a:t> </a:t>
            </a:r>
            <a:r>
              <a:rPr lang="zh-CN" altLang="en-US" dirty="0"/>
              <a:t>解密（</a:t>
            </a:r>
            <a:r>
              <a:rPr lang="en-US" altLang="zh-CN" i="1" dirty="0"/>
              <a:t>D</a:t>
            </a:r>
            <a:r>
              <a:rPr lang="en-US" altLang="zh-CN" dirty="0"/>
              <a:t> </a:t>
            </a:r>
            <a:r>
              <a:rPr lang="zh-CN" altLang="en-US" dirty="0"/>
              <a:t>运算），即可恢复出明文</a:t>
            </a:r>
            <a:r>
              <a:rPr lang="zh-CN" altLang="en-US" dirty="0" smtClean="0"/>
              <a:t>：</a:t>
            </a:r>
            <a:endParaRPr lang="en-US" altLang="zh-CN" dirty="0" smtClean="0"/>
          </a:p>
          <a:p>
            <a:pPr algn="r">
              <a:lnSpc>
                <a:spcPct val="210000"/>
              </a:lnSpc>
              <a:spcBef>
                <a:spcPct val="50000"/>
              </a:spcBef>
              <a:buFont typeface="Wingdings" pitchFamily="2" charset="2"/>
              <a:buNone/>
            </a:pPr>
            <a:r>
              <a:rPr lang="zh-CN" altLang="en-US" dirty="0" smtClean="0"/>
              <a:t>                       </a:t>
            </a:r>
            <a:r>
              <a:rPr lang="en-US" altLang="zh-CN" dirty="0"/>
              <a:t>(</a:t>
            </a:r>
            <a:r>
              <a:rPr lang="en-US" altLang="zh-CN" dirty="0" smtClean="0"/>
              <a:t>7-3) </a:t>
            </a:r>
            <a:endParaRPr lang="en-US" altLang="zh-CN" dirty="0"/>
          </a:p>
          <a:p>
            <a:pPr marL="0" indent="0" algn="just">
              <a:lnSpc>
                <a:spcPct val="210000"/>
              </a:lnSpc>
              <a:spcBef>
                <a:spcPct val="85000"/>
              </a:spcBef>
              <a:buNone/>
            </a:pPr>
            <a:r>
              <a:rPr lang="zh-CN" altLang="en-US" dirty="0" smtClean="0"/>
              <a:t>解密</a:t>
            </a:r>
            <a:r>
              <a:rPr lang="zh-CN" altLang="en-US" dirty="0"/>
              <a:t>密钥是接收者专用的秘</a:t>
            </a:r>
            <a:r>
              <a:rPr lang="zh-CN" altLang="en-US" dirty="0" smtClean="0"/>
              <a:t>钥（</a:t>
            </a:r>
            <a:r>
              <a:rPr lang="zh-CN" altLang="en-US" dirty="0" smtClean="0">
                <a:solidFill>
                  <a:srgbClr val="FF0000"/>
                </a:solidFill>
              </a:rPr>
              <a:t>私钥</a:t>
            </a:r>
            <a:r>
              <a:rPr lang="zh-CN" altLang="en-US" dirty="0" smtClean="0"/>
              <a:t>），</a:t>
            </a:r>
            <a:r>
              <a:rPr lang="zh-CN" altLang="en-US" dirty="0"/>
              <a:t>对其他人都</a:t>
            </a:r>
            <a:r>
              <a:rPr lang="zh-CN" altLang="en-US" dirty="0" smtClean="0"/>
              <a:t>保密。</a:t>
            </a:r>
            <a:endParaRPr lang="zh-CN" altLang="en-US" dirty="0"/>
          </a:p>
          <a:p>
            <a:pPr marL="0" indent="0" algn="just">
              <a:lnSpc>
                <a:spcPct val="150000"/>
              </a:lnSpc>
              <a:buNone/>
            </a:pPr>
            <a:r>
              <a:rPr lang="zh-CN" altLang="en-US" dirty="0"/>
              <a:t>加密密钥是</a:t>
            </a:r>
            <a:r>
              <a:rPr lang="zh-CN" altLang="en-US" dirty="0" smtClean="0"/>
              <a:t>公开（</a:t>
            </a:r>
            <a:r>
              <a:rPr lang="zh-CN" altLang="en-US" dirty="0" smtClean="0">
                <a:solidFill>
                  <a:srgbClr val="FF0000"/>
                </a:solidFill>
              </a:rPr>
              <a:t>公钥</a:t>
            </a:r>
            <a:r>
              <a:rPr lang="zh-CN" altLang="en-US" dirty="0" smtClean="0"/>
              <a:t>）的</a:t>
            </a:r>
            <a:r>
              <a:rPr lang="zh-CN" altLang="en-US" dirty="0"/>
              <a:t>，但不能用它来解密，</a:t>
            </a:r>
            <a:r>
              <a:rPr lang="zh-CN" altLang="en-US" dirty="0" smtClean="0"/>
              <a:t>即</a:t>
            </a:r>
            <a:endParaRPr lang="en-US" altLang="zh-CN" dirty="0" smtClean="0"/>
          </a:p>
          <a:p>
            <a:pPr marL="0" indent="0" algn="r">
              <a:lnSpc>
                <a:spcPct val="260000"/>
              </a:lnSpc>
              <a:buNone/>
            </a:pPr>
            <a:r>
              <a:rPr lang="en-US" altLang="zh-CN" dirty="0">
                <a:solidFill>
                  <a:schemeClr val="tx1">
                    <a:lumMod val="65000"/>
                    <a:lumOff val="35000"/>
                  </a:schemeClr>
                </a:solidFill>
              </a:rPr>
              <a:t>(7-4</a:t>
            </a:r>
            <a:r>
              <a:rPr lang="en-US" altLang="zh-CN" dirty="0" smtClean="0">
                <a:solidFill>
                  <a:schemeClr val="tx1">
                    <a:lumMod val="65000"/>
                    <a:lumOff val="35000"/>
                  </a:schemeClr>
                </a:solidFill>
              </a:rPr>
              <a:t>)</a:t>
            </a:r>
            <a:r>
              <a:rPr lang="zh-CN" altLang="en-US" dirty="0" smtClean="0"/>
              <a:t> </a:t>
            </a:r>
            <a:endParaRPr lang="zh-CN" altLang="en-US" dirty="0"/>
          </a:p>
        </p:txBody>
      </p:sp>
      <p:graphicFrame>
        <p:nvGraphicFramePr>
          <p:cNvPr id="562190" name="Object 14"/>
          <p:cNvGraphicFramePr>
            <a:graphicFrameLocks noGrp="1" noChangeAspect="1"/>
          </p:cNvGraphicFramePr>
          <p:nvPr>
            <p:ph sz="half" idx="2"/>
            <p:extLst>
              <p:ext uri="{D42A27DB-BD31-4B8C-83A1-F6EECF244321}">
                <p14:modId xmlns:p14="http://schemas.microsoft.com/office/powerpoint/2010/main" val="1284510192"/>
              </p:ext>
            </p:extLst>
          </p:nvPr>
        </p:nvGraphicFramePr>
        <p:xfrm>
          <a:off x="4048125" y="4881786"/>
          <a:ext cx="4102100" cy="779462"/>
        </p:xfrm>
        <a:graphic>
          <a:graphicData uri="http://schemas.openxmlformats.org/presentationml/2006/ole">
            <mc:AlternateContent xmlns:mc="http://schemas.openxmlformats.org/markup-compatibility/2006">
              <mc:Choice xmlns:v="urn:schemas-microsoft-com:vml" Requires="v">
                <p:oleObj spid="_x0000_s562274" name="公式" r:id="rId5" imgW="1269449" imgH="241195" progId="Equation.3">
                  <p:embed/>
                </p:oleObj>
              </mc:Choice>
              <mc:Fallback>
                <p:oleObj name="公式" r:id="rId5" imgW="1269449" imgH="241195"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8125" y="4881786"/>
                        <a:ext cx="4102100"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2"/>
          <p:cNvSpPr>
            <a:spLocks noChangeArrowheads="1"/>
          </p:cNvSpPr>
          <p:nvPr/>
        </p:nvSpPr>
        <p:spPr bwMode="auto">
          <a:xfrm>
            <a:off x="-15422" y="2272579"/>
            <a:ext cx="12213771" cy="874891"/>
          </a:xfrm>
          <a:prstGeom prst="rect">
            <a:avLst/>
          </a:prstGeom>
          <a:solidFill>
            <a:schemeClr val="bg1">
              <a:lumMod val="95000"/>
            </a:schemeClr>
          </a:solidFill>
          <a:ln>
            <a:noFill/>
          </a:ln>
          <a:effectLst/>
          <a:extLst/>
        </p:spPr>
        <p:txBody>
          <a:bodyPr wrap="none" anchor="ctr"/>
          <a:lstStyle/>
          <a:p>
            <a:endParaRPr lang="zh-CN" altLang="en-US"/>
          </a:p>
        </p:txBody>
      </p:sp>
      <p:sp>
        <p:nvSpPr>
          <p:cNvPr id="9" name="矩形 8"/>
          <p:cNvSpPr/>
          <p:nvPr/>
        </p:nvSpPr>
        <p:spPr>
          <a:xfrm>
            <a:off x="-15422" y="2204864"/>
            <a:ext cx="12213772"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5422" y="3147470"/>
            <a:ext cx="12213772"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
          <p:cNvSpPr txBox="1">
            <a:spLocks noChangeArrowheads="1"/>
          </p:cNvSpPr>
          <p:nvPr/>
        </p:nvSpPr>
        <p:spPr>
          <a:xfrm>
            <a:off x="819334" y="1484784"/>
            <a:ext cx="10374950" cy="4114800"/>
          </a:xfrm>
          <a:prstGeom prst="rect">
            <a:avLst/>
          </a:prstGeom>
        </p:spPr>
        <p:txBody>
          <a:bodyPr vert="horz" lIns="121917" tIns="60958" rIns="121917" bIns="60958" rtlCol="0">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200000"/>
              </a:lnSpc>
              <a:spcBef>
                <a:spcPct val="0"/>
              </a:spcBef>
              <a:spcAft>
                <a:spcPct val="30000"/>
              </a:spcAft>
            </a:pPr>
            <a:r>
              <a:rPr lang="zh-CN" altLang="en-US" dirty="0"/>
              <a:t>加密和解密的运算可以对调，即</a:t>
            </a:r>
          </a:p>
          <a:p>
            <a:pPr algn="r">
              <a:lnSpc>
                <a:spcPct val="200000"/>
              </a:lnSpc>
              <a:buNone/>
            </a:pPr>
            <a:r>
              <a:rPr lang="en-US" altLang="zh-CN" dirty="0" smtClean="0"/>
              <a:t>(7-5)</a:t>
            </a:r>
            <a:r>
              <a:rPr lang="zh-CN" altLang="en-US" dirty="0" smtClean="0"/>
              <a:t>                    </a:t>
            </a:r>
            <a:endParaRPr lang="zh-CN" altLang="en-US" dirty="0"/>
          </a:p>
          <a:p>
            <a:pPr>
              <a:lnSpc>
                <a:spcPct val="200000"/>
              </a:lnSpc>
              <a:spcBef>
                <a:spcPct val="70000"/>
              </a:spcBef>
            </a:pPr>
            <a:r>
              <a:rPr lang="zh-CN" altLang="en-US" dirty="0"/>
              <a:t>在计算机上可容易地产生成对的 </a:t>
            </a:r>
            <a:r>
              <a:rPr lang="en-US" altLang="zh-CN" i="1" dirty="0"/>
              <a:t>PK</a:t>
            </a:r>
            <a:r>
              <a:rPr lang="en-US" altLang="zh-CN" dirty="0"/>
              <a:t> </a:t>
            </a:r>
            <a:r>
              <a:rPr lang="zh-CN" altLang="en-US" dirty="0"/>
              <a:t>和</a:t>
            </a:r>
            <a:r>
              <a:rPr lang="zh-CN" altLang="en-US" i="1" dirty="0"/>
              <a:t> </a:t>
            </a:r>
            <a:r>
              <a:rPr lang="en-US" altLang="zh-CN" i="1" dirty="0"/>
              <a:t>SK</a:t>
            </a:r>
            <a:r>
              <a:rPr lang="zh-CN" altLang="en-US" dirty="0"/>
              <a:t>。</a:t>
            </a:r>
          </a:p>
          <a:p>
            <a:pPr>
              <a:lnSpc>
                <a:spcPct val="200000"/>
              </a:lnSpc>
            </a:pPr>
            <a:r>
              <a:rPr lang="zh-CN" altLang="en-US" dirty="0"/>
              <a:t>从已知的</a:t>
            </a:r>
            <a:r>
              <a:rPr lang="zh-CN" altLang="en-US" i="1" dirty="0"/>
              <a:t> </a:t>
            </a:r>
            <a:r>
              <a:rPr lang="en-US" altLang="zh-CN" i="1" dirty="0"/>
              <a:t>PK</a:t>
            </a:r>
            <a:r>
              <a:rPr lang="en-US" altLang="zh-CN" dirty="0"/>
              <a:t> </a:t>
            </a:r>
            <a:r>
              <a:rPr lang="zh-CN" altLang="en-US" dirty="0"/>
              <a:t>实际上不可能推导出 </a:t>
            </a:r>
            <a:r>
              <a:rPr lang="en-US" altLang="zh-CN" i="1" dirty="0"/>
              <a:t>SK</a:t>
            </a:r>
            <a:r>
              <a:rPr lang="zh-CN" altLang="en-US" dirty="0"/>
              <a:t>，即从 </a:t>
            </a:r>
            <a:r>
              <a:rPr lang="en-US" altLang="zh-CN" i="1" dirty="0"/>
              <a:t>PK</a:t>
            </a:r>
            <a:r>
              <a:rPr lang="en-US" altLang="zh-CN" dirty="0"/>
              <a:t> </a:t>
            </a:r>
            <a:r>
              <a:rPr lang="zh-CN" altLang="en-US" dirty="0"/>
              <a:t>到 </a:t>
            </a:r>
            <a:r>
              <a:rPr lang="en-US" altLang="zh-CN" i="1" dirty="0"/>
              <a:t>SK</a:t>
            </a:r>
            <a:r>
              <a:rPr lang="en-US" altLang="zh-CN" dirty="0"/>
              <a:t> </a:t>
            </a:r>
            <a:r>
              <a:rPr lang="zh-CN" altLang="en-US" dirty="0"/>
              <a:t>是“</a:t>
            </a:r>
            <a:r>
              <a:rPr lang="zh-CN" altLang="en-US" dirty="0">
                <a:solidFill>
                  <a:schemeClr val="hlink"/>
                </a:solidFill>
              </a:rPr>
              <a:t>计算上不可能的</a:t>
            </a:r>
            <a:r>
              <a:rPr lang="zh-CN" altLang="en-US" dirty="0"/>
              <a:t>”。</a:t>
            </a:r>
          </a:p>
          <a:p>
            <a:pPr>
              <a:lnSpc>
                <a:spcPct val="200000"/>
              </a:lnSpc>
            </a:pPr>
            <a:r>
              <a:rPr lang="zh-CN" altLang="en-US" dirty="0"/>
              <a:t>加密和解密算法都是公开的。</a:t>
            </a:r>
          </a:p>
        </p:txBody>
      </p:sp>
      <p:sp>
        <p:nvSpPr>
          <p:cNvPr id="578562" name="Rectangle 2"/>
          <p:cNvSpPr>
            <a:spLocks noGrp="1" noChangeArrowheads="1"/>
          </p:cNvSpPr>
          <p:nvPr>
            <p:ph type="title"/>
          </p:nvPr>
        </p:nvSpPr>
        <p:spPr>
          <a:xfrm>
            <a:off x="774000" y="352800"/>
            <a:ext cx="5335200" cy="428400"/>
          </a:xfrm>
        </p:spPr>
        <p:txBody>
          <a:bodyPr/>
          <a:lstStyle/>
          <a:p>
            <a:r>
              <a:rPr lang="zh-CN" altLang="en-US" dirty="0"/>
              <a:t>公钥算法的特点（续）</a:t>
            </a:r>
          </a:p>
        </p:txBody>
      </p:sp>
      <p:graphicFrame>
        <p:nvGraphicFramePr>
          <p:cNvPr id="578568" name="Object 8"/>
          <p:cNvGraphicFramePr>
            <a:graphicFrameLocks noGrp="1" noChangeAspect="1"/>
          </p:cNvGraphicFramePr>
          <p:nvPr>
            <p:ph sz="half" idx="2"/>
            <p:extLst>
              <p:ext uri="{D42A27DB-BD31-4B8C-83A1-F6EECF244321}">
                <p14:modId xmlns:p14="http://schemas.microsoft.com/office/powerpoint/2010/main" val="605014096"/>
              </p:ext>
            </p:extLst>
          </p:nvPr>
        </p:nvGraphicFramePr>
        <p:xfrm>
          <a:off x="2976563" y="2377443"/>
          <a:ext cx="6245225" cy="665162"/>
        </p:xfrm>
        <a:graphic>
          <a:graphicData uri="http://schemas.openxmlformats.org/presentationml/2006/ole">
            <mc:AlternateContent xmlns:mc="http://schemas.openxmlformats.org/markup-compatibility/2006">
              <mc:Choice xmlns:v="urn:schemas-microsoft-com:vml" Requires="v">
                <p:oleObj spid="_x0000_s578609" name="公式" r:id="rId3" imgW="2145960" imgH="228600" progId="Equation.3">
                  <p:embed/>
                </p:oleObj>
              </mc:Choice>
              <mc:Fallback>
                <p:oleObj name="公式" r:id="rId3" imgW="2145960" imgH="2286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563" y="2377443"/>
                        <a:ext cx="6245225"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774000" y="352800"/>
            <a:ext cx="5335200" cy="428400"/>
          </a:xfrm>
        </p:spPr>
        <p:txBody>
          <a:bodyPr/>
          <a:lstStyle/>
          <a:p>
            <a:r>
              <a:rPr lang="zh-CN" altLang="en-US" dirty="0"/>
              <a:t>应当注意 </a:t>
            </a:r>
          </a:p>
        </p:txBody>
      </p:sp>
      <p:sp>
        <p:nvSpPr>
          <p:cNvPr id="557059" name="Rectangle 3"/>
          <p:cNvSpPr>
            <a:spLocks noGrp="1" noChangeArrowheads="1"/>
          </p:cNvSpPr>
          <p:nvPr>
            <p:ph idx="1"/>
          </p:nvPr>
        </p:nvSpPr>
        <p:spPr>
          <a:xfrm>
            <a:off x="1058615" y="2204864"/>
            <a:ext cx="3606941" cy="3112033"/>
          </a:xfrm>
        </p:spPr>
        <p:txBody>
          <a:bodyPr/>
          <a:lstStyle/>
          <a:p>
            <a:pPr marL="0" indent="0">
              <a:lnSpc>
                <a:spcPct val="150000"/>
              </a:lnSpc>
              <a:buNone/>
            </a:pPr>
            <a:r>
              <a:rPr lang="zh-CN" altLang="en-US" dirty="0"/>
              <a:t>任何加密方法的安全性取决于密钥的长度，以及攻破密文所需的计算量。在这方面，公钥密码体制并不具有比传统加密体制更加优越之处。 </a:t>
            </a:r>
          </a:p>
        </p:txBody>
      </p:sp>
      <p:sp>
        <p:nvSpPr>
          <p:cNvPr id="18" name="Rectangle 3"/>
          <p:cNvSpPr txBox="1">
            <a:spLocks noChangeArrowheads="1"/>
          </p:cNvSpPr>
          <p:nvPr/>
        </p:nvSpPr>
        <p:spPr>
          <a:xfrm>
            <a:off x="7611343" y="1290017"/>
            <a:ext cx="3628477" cy="3291111"/>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smtClean="0"/>
              <a:t>公钥密码体制有许多很好的特性，但公钥密码算法比对称密码算法要慢好几个数量级。因此，对称密码被用于绝大部分加密，而公钥密码则通常用于会话密钥的建立。</a:t>
            </a:r>
            <a:endParaRPr lang="zh-CN" altLang="en-US" dirty="0"/>
          </a:p>
        </p:txBody>
      </p:sp>
      <p:sp>
        <p:nvSpPr>
          <p:cNvPr id="21" name="Freeform 5"/>
          <p:cNvSpPr>
            <a:spLocks/>
          </p:cNvSpPr>
          <p:nvPr/>
        </p:nvSpPr>
        <p:spPr bwMode="auto">
          <a:xfrm>
            <a:off x="5076825" y="1554286"/>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22" name="Freeform 6"/>
          <p:cNvSpPr>
            <a:spLocks/>
          </p:cNvSpPr>
          <p:nvPr/>
        </p:nvSpPr>
        <p:spPr bwMode="auto">
          <a:xfrm>
            <a:off x="6084094" y="1324853"/>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23" name="Freeform 7"/>
          <p:cNvSpPr>
            <a:spLocks/>
          </p:cNvSpPr>
          <p:nvPr/>
        </p:nvSpPr>
        <p:spPr bwMode="auto">
          <a:xfrm>
            <a:off x="4279900" y="3501216"/>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6088063" y="3493279"/>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9"/>
          <p:cNvSpPr>
            <a:spLocks noChangeArrowheads="1"/>
          </p:cNvSpPr>
          <p:nvPr/>
        </p:nvSpPr>
        <p:spPr bwMode="auto">
          <a:xfrm>
            <a:off x="4279900" y="4653741"/>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0"/>
          <p:cNvSpPr>
            <a:spLocks noChangeArrowheads="1"/>
          </p:cNvSpPr>
          <p:nvPr/>
        </p:nvSpPr>
        <p:spPr bwMode="auto">
          <a:xfrm>
            <a:off x="6096000" y="4653741"/>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2533049"/>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机密性与密码学</a:t>
            </a:r>
          </a:p>
        </p:txBody>
      </p:sp>
      <p:sp>
        <p:nvSpPr>
          <p:cNvPr id="18" name="TextBox 1"/>
          <p:cNvSpPr txBox="1"/>
          <p:nvPr/>
        </p:nvSpPr>
        <p:spPr>
          <a:xfrm>
            <a:off x="7035279" y="1495577"/>
            <a:ext cx="1461939"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网络安全概述</a:t>
            </a:r>
          </a:p>
        </p:txBody>
      </p:sp>
      <p:sp>
        <p:nvSpPr>
          <p:cNvPr id="47" name="TextBox 1"/>
          <p:cNvSpPr txBox="1"/>
          <p:nvPr/>
        </p:nvSpPr>
        <p:spPr>
          <a:xfrm>
            <a:off x="7035279" y="2624572"/>
            <a:ext cx="1461939"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7.3</a:t>
            </a:r>
            <a:endParaRPr lang="en-US" altLang="zh-CN" sz="2000" dirty="0">
              <a:solidFill>
                <a:schemeClr val="bg1"/>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904148"/>
            <a:ext cx="3167534"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7.8</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356783992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1412776"/>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机密性与密码学</a:t>
            </a:r>
          </a:p>
        </p:txBody>
      </p:sp>
      <p:sp>
        <p:nvSpPr>
          <p:cNvPr id="18" name="TextBox 1"/>
          <p:cNvSpPr txBox="1"/>
          <p:nvPr/>
        </p:nvSpPr>
        <p:spPr>
          <a:xfrm>
            <a:off x="7035279" y="1495577"/>
            <a:ext cx="1461939"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网络安全概述</a:t>
            </a:r>
          </a:p>
        </p:txBody>
      </p:sp>
      <p:sp>
        <p:nvSpPr>
          <p:cNvPr id="47" name="TextBox 1"/>
          <p:cNvSpPr txBox="1"/>
          <p:nvPr/>
        </p:nvSpPr>
        <p:spPr>
          <a:xfrm>
            <a:off x="7035279" y="2624572"/>
            <a:ext cx="1461939"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7.1</a:t>
            </a:r>
            <a:endParaRPr lang="zh-CN" altLang="en-US" sz="2000" dirty="0">
              <a:solidFill>
                <a:schemeClr val="bg1"/>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904148"/>
            <a:ext cx="3167534"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7.8</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206063389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774000" y="352800"/>
            <a:ext cx="5335200" cy="428400"/>
          </a:xfrm>
        </p:spPr>
        <p:txBody>
          <a:bodyPr/>
          <a:lstStyle/>
          <a:p>
            <a:r>
              <a:rPr lang="en-US" altLang="zh-CN" dirty="0"/>
              <a:t>7.3  </a:t>
            </a:r>
            <a:r>
              <a:rPr lang="zh-CN" altLang="en-US" dirty="0"/>
              <a:t>完整性与鉴别</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1538301" y="1563709"/>
            <a:ext cx="9001000" cy="939198"/>
            <a:chOff x="5582177" y="1999228"/>
            <a:chExt cx="9001000" cy="939198"/>
          </a:xfrm>
        </p:grpSpPr>
        <p:grpSp>
          <p:nvGrpSpPr>
            <p:cNvPr id="7" name="组合 6"/>
            <p:cNvGrpSpPr/>
            <p:nvPr/>
          </p:nvGrpSpPr>
          <p:grpSpPr>
            <a:xfrm>
              <a:off x="5667127" y="2757744"/>
              <a:ext cx="8916050" cy="180682"/>
              <a:chOff x="6327224" y="1896619"/>
              <a:chExt cx="4273977" cy="9524"/>
            </a:xfrm>
          </p:grpSpPr>
          <p:cxnSp>
            <p:nvCxnSpPr>
              <p:cNvPr id="13" name="直接连接符 12"/>
              <p:cNvCxnSpPr/>
              <p:nvPr/>
            </p:nvCxnSpPr>
            <p:spPr>
              <a:xfrm>
                <a:off x="6327224" y="1896619"/>
                <a:ext cx="4273977"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1999228"/>
              <a:ext cx="9001000" cy="757130"/>
              <a:chOff x="5582177" y="1999228"/>
              <a:chExt cx="9001000" cy="757130"/>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1999228"/>
                <a:ext cx="8156506" cy="757130"/>
              </a:xfrm>
              <a:prstGeom prst="rect">
                <a:avLst/>
              </a:prstGeom>
              <a:noFill/>
            </p:spPr>
            <p:txBody>
              <a:bodyPr wrap="square" rtlCol="0">
                <a:spAutoFit/>
              </a:bodyPr>
              <a:lstStyle/>
              <a:p>
                <a:pPr algn="l">
                  <a:lnSpc>
                    <a:spcPct val="12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有时，通信双方并不关心通信的内容是否会被人窃听，而只关心通信的内容是否被人篡改或伪造，这就是</a:t>
                </a:r>
                <a:r>
                  <a:rPr lang="zh-CN" altLang="en-US" sz="18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报文完整性</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问题。</a:t>
                </a:r>
              </a:p>
            </p:txBody>
          </p:sp>
        </p:grpSp>
      </p:grpSp>
      <p:grpSp>
        <p:nvGrpSpPr>
          <p:cNvPr id="15" name="组合 14"/>
          <p:cNvGrpSpPr/>
          <p:nvPr/>
        </p:nvGrpSpPr>
        <p:grpSpPr>
          <a:xfrm>
            <a:off x="1538301" y="2836297"/>
            <a:ext cx="9001001" cy="876673"/>
            <a:chOff x="5582177" y="2935332"/>
            <a:chExt cx="9001001" cy="876673"/>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89445"/>
              <a:ext cx="8916052" cy="122560"/>
              <a:chOff x="6327224" y="1896619"/>
              <a:chExt cx="4273978" cy="9524"/>
            </a:xfrm>
          </p:grpSpPr>
          <p:cxnSp>
            <p:nvCxnSpPr>
              <p:cNvPr id="19" name="直接连接符 18"/>
              <p:cNvCxnSpPr/>
              <p:nvPr/>
            </p:nvCxnSpPr>
            <p:spPr>
              <a:xfrm>
                <a:off x="6327224" y="1896619"/>
                <a:ext cx="4273978" cy="234"/>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2935332"/>
              <a:ext cx="8156506" cy="396583"/>
            </a:xfrm>
            <a:prstGeom prst="rect">
              <a:avLst/>
            </a:prstGeom>
            <a:noFill/>
          </p:spPr>
          <p:txBody>
            <a:bodyPr wrap="square" rtlCol="0">
              <a:spAutoFit/>
            </a:bodyPr>
            <a:lstStyle/>
            <a:p>
              <a:pPr algn="just">
                <a:lnSpc>
                  <a:spcPct val="12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报文完整性又称为</a:t>
              </a:r>
              <a:r>
                <a:rPr lang="zh-CN" altLang="en-US" sz="18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报文鉴别</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，既鉴别报文的真伪。</a:t>
              </a:r>
            </a:p>
          </p:txBody>
        </p:sp>
      </p:grpSp>
      <p:grpSp>
        <p:nvGrpSpPr>
          <p:cNvPr id="23" name="组合 22"/>
          <p:cNvGrpSpPr/>
          <p:nvPr/>
        </p:nvGrpSpPr>
        <p:grpSpPr>
          <a:xfrm>
            <a:off x="1538301" y="3933056"/>
            <a:ext cx="9001001" cy="897450"/>
            <a:chOff x="5582177" y="3867055"/>
            <a:chExt cx="9001001" cy="897450"/>
          </a:xfrm>
        </p:grpSpPr>
        <p:grpSp>
          <p:nvGrpSpPr>
            <p:cNvPr id="24" name="组合 23"/>
            <p:cNvGrpSpPr/>
            <p:nvPr/>
          </p:nvGrpSpPr>
          <p:grpSpPr>
            <a:xfrm>
              <a:off x="5667126" y="4621145"/>
              <a:ext cx="8916052" cy="143360"/>
              <a:chOff x="6327224" y="1896619"/>
              <a:chExt cx="4273978" cy="9524"/>
            </a:xfrm>
          </p:grpSpPr>
          <p:cxnSp>
            <p:nvCxnSpPr>
              <p:cNvPr id="30" name="直接连接符 29"/>
              <p:cNvCxnSpPr/>
              <p:nvPr/>
            </p:nvCxnSpPr>
            <p:spPr>
              <a:xfrm>
                <a:off x="6327224" y="1896619"/>
                <a:ext cx="4273978" cy="246"/>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867055"/>
              <a:ext cx="8881354" cy="757130"/>
              <a:chOff x="5582177" y="3867055"/>
              <a:chExt cx="8881354" cy="757130"/>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3867055"/>
                <a:ext cx="8036860" cy="757130"/>
              </a:xfrm>
              <a:prstGeom prst="rect">
                <a:avLst/>
              </a:prstGeom>
              <a:noFill/>
            </p:spPr>
            <p:txBody>
              <a:bodyPr wrap="square" rtlCol="0">
                <a:spAutoFit/>
              </a:bodyPr>
              <a:lstStyle/>
              <a:p>
                <a:pPr algn="just">
                  <a:lnSpc>
                    <a:spcPct val="12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例如，路由器之间交换的路由信息不一定要求保密，但要求能检测出被篡改或伪造的路由信息。</a:t>
                </a:r>
              </a:p>
            </p:txBody>
          </p:sp>
        </p:grpSp>
      </p:grpSp>
      <p:grpSp>
        <p:nvGrpSpPr>
          <p:cNvPr id="32" name="组合 31"/>
          <p:cNvGrpSpPr/>
          <p:nvPr/>
        </p:nvGrpSpPr>
        <p:grpSpPr>
          <a:xfrm>
            <a:off x="1538301" y="5163897"/>
            <a:ext cx="9001002" cy="722789"/>
            <a:chOff x="5582177" y="4943621"/>
            <a:chExt cx="9001002" cy="722789"/>
          </a:xfrm>
        </p:grpSpPr>
        <p:grpSp>
          <p:nvGrpSpPr>
            <p:cNvPr id="33" name="组合 32"/>
            <p:cNvGrpSpPr/>
            <p:nvPr/>
          </p:nvGrpSpPr>
          <p:grpSpPr>
            <a:xfrm>
              <a:off x="5667127" y="5538813"/>
              <a:ext cx="8916052" cy="127597"/>
              <a:chOff x="6327224" y="1895438"/>
              <a:chExt cx="4273978" cy="10705"/>
            </a:xfrm>
          </p:grpSpPr>
          <p:cxnSp>
            <p:nvCxnSpPr>
              <p:cNvPr id="39" name="直接连接符 38"/>
              <p:cNvCxnSpPr/>
              <p:nvPr/>
            </p:nvCxnSpPr>
            <p:spPr>
              <a:xfrm flipV="1">
                <a:off x="6327224" y="1895438"/>
                <a:ext cx="4273978" cy="1181"/>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82177" y="4943621"/>
              <a:ext cx="6408712" cy="623305"/>
              <a:chOff x="5582177" y="4943621"/>
              <a:chExt cx="6408712" cy="623305"/>
            </a:xfrm>
          </p:grpSpPr>
          <p:grpSp>
            <p:nvGrpSpPr>
              <p:cNvPr id="35" name="组合 34"/>
              <p:cNvGrpSpPr/>
              <p:nvPr/>
            </p:nvGrpSpPr>
            <p:grpSpPr>
              <a:xfrm>
                <a:off x="5582177" y="4943621"/>
                <a:ext cx="579307" cy="609226"/>
                <a:chOff x="6250444" y="4908245"/>
                <a:chExt cx="579005" cy="609226"/>
              </a:xfrm>
            </p:grpSpPr>
            <p:sp>
              <p:nvSpPr>
                <p:cNvPr id="37"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8"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6" name="文本框 44"/>
              <p:cNvSpPr txBox="1"/>
              <p:nvPr/>
            </p:nvSpPr>
            <p:spPr>
              <a:xfrm>
                <a:off x="6426671" y="5142194"/>
                <a:ext cx="5564218" cy="424732"/>
              </a:xfrm>
              <a:prstGeom prst="rect">
                <a:avLst/>
              </a:prstGeom>
              <a:noFill/>
            </p:spPr>
            <p:txBody>
              <a:bodyPr wrap="square" rtlCol="0">
                <a:spAutoFit/>
              </a:bodyPr>
              <a:lstStyle/>
              <a:p>
                <a:pPr algn="just">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实体鉴别</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就是一方验证另一方身份的技术。</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774000" y="352800"/>
            <a:ext cx="5335200" cy="428400"/>
          </a:xfrm>
        </p:spPr>
        <p:txBody>
          <a:bodyPr/>
          <a:lstStyle/>
          <a:p>
            <a:r>
              <a:rPr lang="en-US" altLang="zh-CN" dirty="0" smtClean="0"/>
              <a:t>7.3.1</a:t>
            </a:r>
            <a:r>
              <a:rPr lang="zh-CN" altLang="en-US" dirty="0" smtClean="0"/>
              <a:t>报文摘要和报文鉴别码</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4" name="矩形 13"/>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810345" y="1174447"/>
            <a:ext cx="2836482" cy="1469277"/>
            <a:chOff x="810345" y="1174447"/>
            <a:chExt cx="2836482" cy="1469277"/>
          </a:xfrm>
        </p:grpSpPr>
        <p:sp>
          <p:nvSpPr>
            <p:cNvPr id="16" name="矩形 15"/>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0" y="5715000"/>
            <a:ext cx="12192000" cy="1143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 y="5572525"/>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内容占位符 5"/>
          <p:cNvSpPr txBox="1">
            <a:spLocks/>
          </p:cNvSpPr>
          <p:nvPr/>
        </p:nvSpPr>
        <p:spPr>
          <a:xfrm>
            <a:off x="868347" y="3166215"/>
            <a:ext cx="10524431" cy="1879787"/>
          </a:xfrm>
          <a:prstGeom prst="rect">
            <a:avLst/>
          </a:prstGeom>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50000"/>
              </a:lnSpc>
              <a:buFont typeface="Wingdings" panose="05000000000000000000" pitchFamily="2" charset="2"/>
              <a:buChar char="l"/>
            </a:pPr>
            <a:r>
              <a:rPr lang="zh-CN" altLang="en-US" sz="2200" dirty="0"/>
              <a:t>使用加密就可达到报文鉴别的目的。但对于不需要保密，而只需要报文鉴别的网络应用，对整个报文的加密和解密，会使计算机增加很多不必要的负担。</a:t>
            </a:r>
            <a:endParaRPr lang="en-US" altLang="zh-CN" sz="2200" dirty="0"/>
          </a:p>
          <a:p>
            <a:pPr>
              <a:lnSpc>
                <a:spcPct val="150000"/>
              </a:lnSpc>
              <a:buFont typeface="Wingdings" panose="05000000000000000000" pitchFamily="2" charset="2"/>
              <a:buChar char="l"/>
            </a:pPr>
            <a:r>
              <a:rPr lang="zh-CN" altLang="en-US" sz="2200" dirty="0"/>
              <a:t>更有效的方法是使用</a:t>
            </a:r>
            <a:r>
              <a:rPr lang="zh-CN" altLang="en-US" sz="2200" dirty="0">
                <a:solidFill>
                  <a:srgbClr val="FF0000"/>
                </a:solidFill>
              </a:rPr>
              <a:t>报文摘要</a:t>
            </a:r>
            <a:r>
              <a:rPr lang="en-US" altLang="zh-CN" sz="2200" dirty="0">
                <a:solidFill>
                  <a:srgbClr val="FF0000"/>
                </a:solidFill>
              </a:rPr>
              <a:t>MD </a:t>
            </a:r>
            <a:r>
              <a:rPr lang="en-US" altLang="zh-CN" sz="2200" dirty="0"/>
              <a:t>(Message Digest)</a:t>
            </a:r>
            <a:r>
              <a:rPr lang="zh-CN" altLang="en-US" sz="2200" dirty="0"/>
              <a:t>来进行报文鉴别</a:t>
            </a:r>
          </a:p>
        </p:txBody>
      </p:sp>
      <p:sp>
        <p:nvSpPr>
          <p:cNvPr id="30" name="矩形 29"/>
          <p:cNvSpPr/>
          <p:nvPr/>
        </p:nvSpPr>
        <p:spPr>
          <a:xfrm>
            <a:off x="0" y="544915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880056"/>
            <a:ext cx="12198350" cy="40086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0" y="280385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46" name="Rectangle 2"/>
          <p:cNvSpPr>
            <a:spLocks noGrp="1" noChangeArrowheads="1"/>
          </p:cNvSpPr>
          <p:nvPr>
            <p:ph type="title"/>
          </p:nvPr>
        </p:nvSpPr>
        <p:spPr>
          <a:xfrm>
            <a:off x="774000" y="352800"/>
            <a:ext cx="5335200" cy="428400"/>
          </a:xfrm>
        </p:spPr>
        <p:txBody>
          <a:bodyPr/>
          <a:lstStyle/>
          <a:p>
            <a:r>
              <a:rPr lang="zh-CN" altLang="en-US" dirty="0" smtClean="0"/>
              <a:t>用报文摘要进行报文鉴别</a:t>
            </a:r>
          </a:p>
        </p:txBody>
      </p:sp>
      <p:sp>
        <p:nvSpPr>
          <p:cNvPr id="31749" name="Rectangle 122"/>
          <p:cNvSpPr>
            <a:spLocks noChangeArrowheads="1"/>
          </p:cNvSpPr>
          <p:nvPr/>
        </p:nvSpPr>
        <p:spPr bwMode="auto">
          <a:xfrm>
            <a:off x="6582667" y="4663943"/>
            <a:ext cx="1602963" cy="631466"/>
          </a:xfrm>
          <a:prstGeom prst="rect">
            <a:avLst/>
          </a:prstGeom>
          <a:solidFill>
            <a:schemeClr val="accent6">
              <a:lumMod val="40000"/>
              <a:lumOff val="60000"/>
            </a:schemeClr>
          </a:solidFill>
          <a:ln w="9525">
            <a:solidFill>
              <a:schemeClr val="tx1"/>
            </a:solidFill>
            <a:prstDash val="dash"/>
            <a:miter lim="800000"/>
            <a:headEnd/>
            <a:tailEnd/>
          </a:ln>
        </p:spPr>
        <p:txBody>
          <a:bodyPr wrap="none" anchor="ct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50" name="Rectangle 119"/>
          <p:cNvSpPr>
            <a:spLocks noChangeArrowheads="1"/>
          </p:cNvSpPr>
          <p:nvPr/>
        </p:nvSpPr>
        <p:spPr bwMode="auto">
          <a:xfrm>
            <a:off x="3648240" y="4663943"/>
            <a:ext cx="1589946" cy="631466"/>
          </a:xfrm>
          <a:prstGeom prst="rect">
            <a:avLst/>
          </a:prstGeom>
          <a:solidFill>
            <a:schemeClr val="accent6">
              <a:lumMod val="40000"/>
              <a:lumOff val="60000"/>
            </a:schemeClr>
          </a:solidFill>
          <a:ln w="9525">
            <a:solidFill>
              <a:schemeClr val="tx1"/>
            </a:solidFill>
            <a:prstDash val="dash"/>
            <a:miter lim="800000"/>
            <a:headEnd/>
            <a:tailEnd/>
          </a:ln>
        </p:spPr>
        <p:txBody>
          <a:bodyPr wrap="none" anchor="ct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51" name="Rectangle 144"/>
          <p:cNvSpPr>
            <a:spLocks noChangeArrowheads="1"/>
          </p:cNvSpPr>
          <p:nvPr/>
        </p:nvSpPr>
        <p:spPr bwMode="auto">
          <a:xfrm>
            <a:off x="1437193" y="3208645"/>
            <a:ext cx="3968356" cy="3288361"/>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53" name="Line 72"/>
          <p:cNvSpPr>
            <a:spLocks noChangeShapeType="1"/>
          </p:cNvSpPr>
          <p:nvPr/>
        </p:nvSpPr>
        <p:spPr bwMode="auto">
          <a:xfrm flipV="1">
            <a:off x="2963913" y="5227105"/>
            <a:ext cx="0" cy="189579"/>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11" name="Rectangle 96"/>
          <p:cNvSpPr>
            <a:spLocks noChangeArrowheads="1"/>
          </p:cNvSpPr>
          <p:nvPr/>
        </p:nvSpPr>
        <p:spPr bwMode="auto">
          <a:xfrm>
            <a:off x="1704973" y="4178844"/>
            <a:ext cx="563455" cy="358249"/>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600" dirty="0">
                <a:solidFill>
                  <a:schemeClr val="tx1">
                    <a:lumMod val="65000"/>
                    <a:lumOff val="35000"/>
                  </a:schemeClr>
                </a:solidFill>
                <a:latin typeface="黑体" pitchFamily="2" charset="-122"/>
                <a:ea typeface="黑体" pitchFamily="2" charset="-122"/>
              </a:rPr>
              <a:t>MD</a:t>
            </a:r>
            <a:endParaRPr lang="zh-CN" altLang="en-US" sz="1600" dirty="0">
              <a:solidFill>
                <a:schemeClr val="tx1">
                  <a:lumMod val="65000"/>
                  <a:lumOff val="35000"/>
                </a:schemeClr>
              </a:solidFill>
              <a:latin typeface="黑体" pitchFamily="2" charset="-122"/>
              <a:ea typeface="黑体" pitchFamily="2" charset="-122"/>
            </a:endParaRPr>
          </a:p>
        </p:txBody>
      </p:sp>
      <p:sp>
        <p:nvSpPr>
          <p:cNvPr id="31756" name="Line 117"/>
          <p:cNvSpPr>
            <a:spLocks noChangeShapeType="1"/>
          </p:cNvSpPr>
          <p:nvPr/>
        </p:nvSpPr>
        <p:spPr bwMode="auto">
          <a:xfrm>
            <a:off x="1983910" y="3968356"/>
            <a:ext cx="0" cy="189579"/>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31758" name="Line 124"/>
          <p:cNvSpPr>
            <a:spLocks noChangeShapeType="1"/>
          </p:cNvSpPr>
          <p:nvPr/>
        </p:nvSpPr>
        <p:spPr bwMode="auto">
          <a:xfrm flipV="1">
            <a:off x="7886236" y="5843237"/>
            <a:ext cx="0" cy="189579"/>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31760" name="Freeform 128"/>
          <p:cNvSpPr>
            <a:spLocks/>
          </p:cNvSpPr>
          <p:nvPr/>
        </p:nvSpPr>
        <p:spPr bwMode="auto">
          <a:xfrm>
            <a:off x="2255410" y="3714655"/>
            <a:ext cx="2564369" cy="1012018"/>
          </a:xfrm>
          <a:custGeom>
            <a:avLst/>
            <a:gdLst>
              <a:gd name="T0" fmla="*/ 0 w 545"/>
              <a:gd name="T1" fmla="*/ 0 h 726"/>
              <a:gd name="T2" fmla="*/ 2147483647 w 545"/>
              <a:gd name="T3" fmla="*/ 0 h 726"/>
              <a:gd name="T4" fmla="*/ 2147483647 w 545"/>
              <a:gd name="T5" fmla="*/ 2147483647 h 726"/>
              <a:gd name="T6" fmla="*/ 0 60000 65536"/>
              <a:gd name="T7" fmla="*/ 0 60000 65536"/>
              <a:gd name="T8" fmla="*/ 0 60000 65536"/>
              <a:gd name="T9" fmla="*/ 0 w 545"/>
              <a:gd name="T10" fmla="*/ 0 h 726"/>
              <a:gd name="T11" fmla="*/ 545 w 545"/>
              <a:gd name="T12" fmla="*/ 726 h 726"/>
            </a:gdLst>
            <a:ahLst/>
            <a:cxnLst>
              <a:cxn ang="T6">
                <a:pos x="T0" y="T1"/>
              </a:cxn>
              <a:cxn ang="T7">
                <a:pos x="T2" y="T3"/>
              </a:cxn>
              <a:cxn ang="T8">
                <a:pos x="T4" y="T5"/>
              </a:cxn>
            </a:cxnLst>
            <a:rect l="T9" t="T10" r="T11" b="T12"/>
            <a:pathLst>
              <a:path w="545" h="726">
                <a:moveTo>
                  <a:pt x="0" y="0"/>
                </a:moveTo>
                <a:lnTo>
                  <a:pt x="545" y="0"/>
                </a:lnTo>
                <a:lnTo>
                  <a:pt x="545" y="726"/>
                </a:lnTo>
              </a:path>
            </a:pathLst>
          </a:custGeom>
          <a:noFill/>
          <a:ln w="1905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61" name="Freeform 129"/>
          <p:cNvSpPr>
            <a:spLocks/>
          </p:cNvSpPr>
          <p:nvPr/>
        </p:nvSpPr>
        <p:spPr bwMode="auto">
          <a:xfrm>
            <a:off x="7763504" y="3345254"/>
            <a:ext cx="1433742" cy="1381419"/>
          </a:xfrm>
          <a:custGeom>
            <a:avLst/>
            <a:gdLst>
              <a:gd name="T0" fmla="*/ 0 w 771"/>
              <a:gd name="T1" fmla="*/ 2147483647 h 1043"/>
              <a:gd name="T2" fmla="*/ 0 w 771"/>
              <a:gd name="T3" fmla="*/ 0 h 1043"/>
              <a:gd name="T4" fmla="*/ 2147483647 w 771"/>
              <a:gd name="T5" fmla="*/ 0 h 1043"/>
              <a:gd name="T6" fmla="*/ 2147483647 w 771"/>
              <a:gd name="T7" fmla="*/ 2147483647 h 1043"/>
              <a:gd name="T8" fmla="*/ 0 60000 65536"/>
              <a:gd name="T9" fmla="*/ 0 60000 65536"/>
              <a:gd name="T10" fmla="*/ 0 60000 65536"/>
              <a:gd name="T11" fmla="*/ 0 60000 65536"/>
              <a:gd name="T12" fmla="*/ 0 w 771"/>
              <a:gd name="T13" fmla="*/ 0 h 1043"/>
              <a:gd name="T14" fmla="*/ 771 w 771"/>
              <a:gd name="T15" fmla="*/ 1043 h 1043"/>
            </a:gdLst>
            <a:ahLst/>
            <a:cxnLst>
              <a:cxn ang="T8">
                <a:pos x="T0" y="T1"/>
              </a:cxn>
              <a:cxn ang="T9">
                <a:pos x="T2" y="T3"/>
              </a:cxn>
              <a:cxn ang="T10">
                <a:pos x="T4" y="T5"/>
              </a:cxn>
              <a:cxn ang="T11">
                <a:pos x="T6" y="T7"/>
              </a:cxn>
            </a:cxnLst>
            <a:rect l="T12" t="T13" r="T14" b="T15"/>
            <a:pathLst>
              <a:path w="771" h="1043">
                <a:moveTo>
                  <a:pt x="0" y="1043"/>
                </a:moveTo>
                <a:lnTo>
                  <a:pt x="0" y="0"/>
                </a:lnTo>
                <a:lnTo>
                  <a:pt x="771" y="0"/>
                </a:lnTo>
                <a:lnTo>
                  <a:pt x="771" y="136"/>
                </a:lnTo>
              </a:path>
            </a:pathLst>
          </a:custGeom>
          <a:noFill/>
          <a:ln w="1905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62" name="Line 132"/>
          <p:cNvSpPr>
            <a:spLocks noChangeShapeType="1"/>
          </p:cNvSpPr>
          <p:nvPr/>
        </p:nvSpPr>
        <p:spPr bwMode="auto">
          <a:xfrm>
            <a:off x="9215841" y="4537093"/>
            <a:ext cx="0" cy="316429"/>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grpSp>
        <p:nvGrpSpPr>
          <p:cNvPr id="31763" name="Group 135"/>
          <p:cNvGrpSpPr>
            <a:grpSpLocks/>
          </p:cNvGrpSpPr>
          <p:nvPr/>
        </p:nvGrpSpPr>
        <p:grpSpPr bwMode="auto">
          <a:xfrm>
            <a:off x="8877396" y="5422259"/>
            <a:ext cx="675030" cy="379158"/>
            <a:chOff x="4174" y="2922"/>
            <a:chExt cx="363" cy="272"/>
          </a:xfrm>
        </p:grpSpPr>
        <p:sp>
          <p:nvSpPr>
            <p:cNvPr id="31794" name="Rectangle 133"/>
            <p:cNvSpPr>
              <a:spLocks noChangeArrowheads="1"/>
            </p:cNvSpPr>
            <p:nvPr/>
          </p:nvSpPr>
          <p:spPr bwMode="auto">
            <a:xfrm rot="2700000">
              <a:off x="4220" y="2921"/>
              <a:ext cx="272"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95" name="Rectangle 134"/>
            <p:cNvSpPr>
              <a:spLocks noChangeArrowheads="1"/>
            </p:cNvSpPr>
            <p:nvPr/>
          </p:nvSpPr>
          <p:spPr bwMode="auto">
            <a:xfrm>
              <a:off x="4174" y="2945"/>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600">
                  <a:solidFill>
                    <a:schemeClr val="tx1">
                      <a:lumMod val="65000"/>
                      <a:lumOff val="35000"/>
                    </a:schemeClr>
                  </a:solidFill>
                  <a:latin typeface="黑体" pitchFamily="2" charset="-122"/>
                  <a:ea typeface="黑体" pitchFamily="2" charset="-122"/>
                </a:rPr>
                <a:t>相同</a:t>
              </a:r>
              <a:r>
                <a:rPr lang="en-US" altLang="zh-CN" sz="1600">
                  <a:solidFill>
                    <a:schemeClr val="tx1">
                      <a:lumMod val="65000"/>
                      <a:lumOff val="35000"/>
                    </a:schemeClr>
                  </a:solidFill>
                  <a:latin typeface="黑体" pitchFamily="2" charset="-122"/>
                  <a:ea typeface="黑体" pitchFamily="2" charset="-122"/>
                </a:rPr>
                <a:t>?</a:t>
              </a:r>
            </a:p>
          </p:txBody>
        </p:sp>
      </p:grpSp>
      <p:sp>
        <p:nvSpPr>
          <p:cNvPr id="31764" name="Line 136"/>
          <p:cNvSpPr>
            <a:spLocks noChangeShapeType="1"/>
          </p:cNvSpPr>
          <p:nvPr/>
        </p:nvSpPr>
        <p:spPr bwMode="auto">
          <a:xfrm>
            <a:off x="9215841" y="5105831"/>
            <a:ext cx="0" cy="253701"/>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31765" name="Freeform 137"/>
          <p:cNvSpPr>
            <a:spLocks/>
          </p:cNvSpPr>
          <p:nvPr/>
        </p:nvSpPr>
        <p:spPr bwMode="auto">
          <a:xfrm rot="5400000" flipV="1">
            <a:off x="7733651" y="4509004"/>
            <a:ext cx="506008" cy="1699662"/>
          </a:xfrm>
          <a:custGeom>
            <a:avLst/>
            <a:gdLst>
              <a:gd name="T0" fmla="*/ 0 w 182"/>
              <a:gd name="T1" fmla="*/ 0 h 272"/>
              <a:gd name="T2" fmla="*/ 2147483647 w 182"/>
              <a:gd name="T3" fmla="*/ 0 h 272"/>
              <a:gd name="T4" fmla="*/ 2147483647 w 182"/>
              <a:gd name="T5" fmla="*/ 2147483647 h 272"/>
              <a:gd name="T6" fmla="*/ 0 60000 65536"/>
              <a:gd name="T7" fmla="*/ 0 60000 65536"/>
              <a:gd name="T8" fmla="*/ 0 60000 65536"/>
              <a:gd name="T9" fmla="*/ 0 w 182"/>
              <a:gd name="T10" fmla="*/ 0 h 272"/>
              <a:gd name="T11" fmla="*/ 182 w 182"/>
              <a:gd name="T12" fmla="*/ 272 h 272"/>
            </a:gdLst>
            <a:ahLst/>
            <a:cxnLst>
              <a:cxn ang="T6">
                <a:pos x="T0" y="T1"/>
              </a:cxn>
              <a:cxn ang="T7">
                <a:pos x="T2" y="T3"/>
              </a:cxn>
              <a:cxn ang="T8">
                <a:pos x="T4" y="T5"/>
              </a:cxn>
            </a:cxnLst>
            <a:rect l="T9" t="T10" r="T11" b="T12"/>
            <a:pathLst>
              <a:path w="182" h="272">
                <a:moveTo>
                  <a:pt x="0" y="0"/>
                </a:moveTo>
                <a:lnTo>
                  <a:pt x="182" y="0"/>
                </a:lnTo>
                <a:lnTo>
                  <a:pt x="182" y="272"/>
                </a:lnTo>
              </a:path>
            </a:pathLst>
          </a:custGeom>
          <a:noFill/>
          <a:ln w="1905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66" name="Line 138"/>
          <p:cNvSpPr>
            <a:spLocks noChangeShapeType="1"/>
          </p:cNvSpPr>
          <p:nvPr/>
        </p:nvSpPr>
        <p:spPr bwMode="auto">
          <a:xfrm>
            <a:off x="9565443" y="5611839"/>
            <a:ext cx="505807"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31767" name="Line 139"/>
          <p:cNvSpPr>
            <a:spLocks noChangeShapeType="1"/>
          </p:cNvSpPr>
          <p:nvPr/>
        </p:nvSpPr>
        <p:spPr bwMode="auto">
          <a:xfrm>
            <a:off x="9215841" y="5873904"/>
            <a:ext cx="0" cy="306672"/>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31768" name="Rectangle 140"/>
          <p:cNvSpPr>
            <a:spLocks noChangeArrowheads="1"/>
          </p:cNvSpPr>
          <p:nvPr/>
        </p:nvSpPr>
        <p:spPr bwMode="auto">
          <a:xfrm>
            <a:off x="9565443" y="5324682"/>
            <a:ext cx="422126" cy="29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600">
                <a:solidFill>
                  <a:schemeClr val="tx1">
                    <a:lumMod val="65000"/>
                    <a:lumOff val="35000"/>
                  </a:schemeClr>
                </a:solidFill>
                <a:latin typeface="黑体" pitchFamily="2" charset="-122"/>
                <a:ea typeface="黑体" pitchFamily="2" charset="-122"/>
              </a:rPr>
              <a:t>是</a:t>
            </a:r>
          </a:p>
        </p:txBody>
      </p:sp>
      <p:sp>
        <p:nvSpPr>
          <p:cNvPr id="31769" name="Rectangle 141"/>
          <p:cNvSpPr>
            <a:spLocks noChangeArrowheads="1"/>
          </p:cNvSpPr>
          <p:nvPr/>
        </p:nvSpPr>
        <p:spPr bwMode="auto">
          <a:xfrm>
            <a:off x="8806732" y="5846024"/>
            <a:ext cx="422126" cy="29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600">
                <a:solidFill>
                  <a:schemeClr val="tx1">
                    <a:lumMod val="65000"/>
                    <a:lumOff val="35000"/>
                  </a:schemeClr>
                </a:solidFill>
                <a:latin typeface="黑体" pitchFamily="2" charset="-122"/>
                <a:ea typeface="黑体" pitchFamily="2" charset="-122"/>
              </a:rPr>
              <a:t>否</a:t>
            </a:r>
          </a:p>
        </p:txBody>
      </p:sp>
      <p:sp>
        <p:nvSpPr>
          <p:cNvPr id="31770" name="Rectangle 142"/>
          <p:cNvSpPr>
            <a:spLocks noChangeArrowheads="1"/>
          </p:cNvSpPr>
          <p:nvPr/>
        </p:nvSpPr>
        <p:spPr bwMode="auto">
          <a:xfrm>
            <a:off x="10149353" y="5455715"/>
            <a:ext cx="422126" cy="29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600">
                <a:solidFill>
                  <a:schemeClr val="tx1">
                    <a:lumMod val="65000"/>
                    <a:lumOff val="35000"/>
                  </a:schemeClr>
                </a:solidFill>
                <a:latin typeface="黑体" pitchFamily="2" charset="-122"/>
                <a:ea typeface="黑体" pitchFamily="2" charset="-122"/>
              </a:rPr>
              <a:t>接收</a:t>
            </a:r>
          </a:p>
        </p:txBody>
      </p:sp>
      <p:sp>
        <p:nvSpPr>
          <p:cNvPr id="31771" name="Rectangle 143"/>
          <p:cNvSpPr>
            <a:spLocks noChangeArrowheads="1"/>
          </p:cNvSpPr>
          <p:nvPr/>
        </p:nvSpPr>
        <p:spPr bwMode="auto">
          <a:xfrm>
            <a:off x="8752804" y="6131787"/>
            <a:ext cx="920495" cy="29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600" dirty="0">
                <a:solidFill>
                  <a:schemeClr val="tx1">
                    <a:lumMod val="65000"/>
                    <a:lumOff val="35000"/>
                  </a:schemeClr>
                </a:solidFill>
                <a:latin typeface="黑体" pitchFamily="2" charset="-122"/>
                <a:ea typeface="黑体" pitchFamily="2" charset="-122"/>
              </a:rPr>
              <a:t>被篡改</a:t>
            </a:r>
          </a:p>
        </p:txBody>
      </p:sp>
      <p:sp>
        <p:nvSpPr>
          <p:cNvPr id="31772" name="Rectangle 145"/>
          <p:cNvSpPr>
            <a:spLocks noChangeArrowheads="1"/>
          </p:cNvSpPr>
          <p:nvPr/>
        </p:nvSpPr>
        <p:spPr bwMode="auto">
          <a:xfrm>
            <a:off x="6415305" y="3208645"/>
            <a:ext cx="4345852" cy="3288361"/>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solidFill>
                <a:schemeClr val="tx1">
                  <a:lumMod val="65000"/>
                  <a:lumOff val="35000"/>
                </a:schemeClr>
              </a:solidFill>
              <a:latin typeface="黑体" pitchFamily="2" charset="-122"/>
              <a:ea typeface="黑体" pitchFamily="2" charset="-122"/>
            </a:endParaRPr>
          </a:p>
        </p:txBody>
      </p:sp>
      <p:sp>
        <p:nvSpPr>
          <p:cNvPr id="31775" name="Rectangle 154"/>
          <p:cNvSpPr>
            <a:spLocks noChangeArrowheads="1"/>
          </p:cNvSpPr>
          <p:nvPr/>
        </p:nvSpPr>
        <p:spPr bwMode="auto">
          <a:xfrm>
            <a:off x="4066647" y="3282526"/>
            <a:ext cx="1097156" cy="3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600" dirty="0">
                <a:solidFill>
                  <a:schemeClr val="tx1">
                    <a:lumMod val="65000"/>
                    <a:lumOff val="35000"/>
                  </a:schemeClr>
                </a:solidFill>
                <a:latin typeface="黑体" pitchFamily="2" charset="-122"/>
                <a:ea typeface="黑体" pitchFamily="2" charset="-122"/>
              </a:rPr>
              <a:t>发送方</a:t>
            </a:r>
          </a:p>
        </p:txBody>
      </p:sp>
      <p:sp>
        <p:nvSpPr>
          <p:cNvPr id="31776" name="Rectangle 155"/>
          <p:cNvSpPr>
            <a:spLocks noChangeArrowheads="1"/>
          </p:cNvSpPr>
          <p:nvPr/>
        </p:nvSpPr>
        <p:spPr bwMode="auto">
          <a:xfrm>
            <a:off x="6577088" y="3282526"/>
            <a:ext cx="1097156" cy="3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600">
                <a:solidFill>
                  <a:schemeClr val="tx1">
                    <a:lumMod val="65000"/>
                    <a:lumOff val="35000"/>
                  </a:schemeClr>
                </a:solidFill>
                <a:latin typeface="黑体" pitchFamily="2" charset="-122"/>
                <a:ea typeface="黑体" pitchFamily="2" charset="-122"/>
              </a:rPr>
              <a:t>接收方</a:t>
            </a:r>
          </a:p>
        </p:txBody>
      </p:sp>
      <p:sp>
        <p:nvSpPr>
          <p:cNvPr id="40" name="Rectangle 73"/>
          <p:cNvSpPr>
            <a:spLocks noChangeArrowheads="1"/>
          </p:cNvSpPr>
          <p:nvPr/>
        </p:nvSpPr>
        <p:spPr bwMode="auto">
          <a:xfrm>
            <a:off x="1652904" y="4850735"/>
            <a:ext cx="758711" cy="295520"/>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a:solidFill>
                  <a:schemeClr val="tx1">
                    <a:lumMod val="65000"/>
                    <a:lumOff val="35000"/>
                  </a:schemeClr>
                </a:solidFill>
                <a:latin typeface="黑体" pitchFamily="2" charset="-122"/>
              </a:rPr>
              <a:t>摘要</a:t>
            </a:r>
            <a:endParaRPr lang="en-US" altLang="zh-CN" sz="1600" dirty="0">
              <a:solidFill>
                <a:schemeClr val="tx1">
                  <a:lumMod val="65000"/>
                  <a:lumOff val="35000"/>
                </a:schemeClr>
              </a:solidFill>
              <a:latin typeface="黑体" pitchFamily="2" charset="-122"/>
            </a:endParaRPr>
          </a:p>
        </p:txBody>
      </p:sp>
      <p:sp>
        <p:nvSpPr>
          <p:cNvPr id="31778" name="Rectangle 154"/>
          <p:cNvSpPr>
            <a:spLocks noChangeArrowheads="1"/>
          </p:cNvSpPr>
          <p:nvPr/>
        </p:nvSpPr>
        <p:spPr bwMode="auto">
          <a:xfrm>
            <a:off x="2476702" y="5443169"/>
            <a:ext cx="502089" cy="3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en-US" altLang="zh-CN" sz="1600">
                <a:solidFill>
                  <a:schemeClr val="tx1">
                    <a:lumMod val="65000"/>
                    <a:lumOff val="35000"/>
                  </a:schemeClr>
                </a:solidFill>
                <a:latin typeface="黑体" pitchFamily="2" charset="-122"/>
                <a:ea typeface="黑体" pitchFamily="2" charset="-122"/>
              </a:rPr>
              <a:t>K</a:t>
            </a:r>
            <a:endParaRPr lang="zh-CN" altLang="en-US" sz="1600">
              <a:solidFill>
                <a:schemeClr val="tx1">
                  <a:lumMod val="65000"/>
                  <a:lumOff val="35000"/>
                </a:schemeClr>
              </a:solidFill>
              <a:latin typeface="黑体" pitchFamily="2" charset="-122"/>
              <a:ea typeface="黑体" pitchFamily="2" charset="-122"/>
            </a:endParaRPr>
          </a:p>
        </p:txBody>
      </p:sp>
      <p:cxnSp>
        <p:nvCxnSpPr>
          <p:cNvPr id="31779" name="直接箭头连接符 50"/>
          <p:cNvCxnSpPr>
            <a:cxnSpLocks noChangeShapeType="1"/>
            <a:endCxn id="31750" idx="1"/>
          </p:cNvCxnSpPr>
          <p:nvPr/>
        </p:nvCxnSpPr>
        <p:spPr bwMode="auto">
          <a:xfrm>
            <a:off x="2430211" y="4976192"/>
            <a:ext cx="1218029" cy="4182"/>
          </a:xfrm>
          <a:prstGeom prst="straightConnector1">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cxnSp>
      <p:sp>
        <p:nvSpPr>
          <p:cNvPr id="43" name="Rectangle 96"/>
          <p:cNvSpPr>
            <a:spLocks noChangeArrowheads="1"/>
          </p:cNvSpPr>
          <p:nvPr/>
        </p:nvSpPr>
        <p:spPr bwMode="auto">
          <a:xfrm>
            <a:off x="2697992" y="4788007"/>
            <a:ext cx="563455" cy="35824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600" dirty="0">
                <a:solidFill>
                  <a:schemeClr val="tx1">
                    <a:lumMod val="65000"/>
                    <a:lumOff val="35000"/>
                  </a:schemeClr>
                </a:solidFill>
                <a:latin typeface="黑体" pitchFamily="2" charset="-122"/>
                <a:ea typeface="黑体" pitchFamily="2" charset="-122"/>
              </a:rPr>
              <a:t>E</a:t>
            </a:r>
            <a:endParaRPr lang="zh-CN" altLang="en-US" sz="1600" dirty="0">
              <a:solidFill>
                <a:schemeClr val="tx1">
                  <a:lumMod val="65000"/>
                  <a:lumOff val="35000"/>
                </a:schemeClr>
              </a:solidFill>
              <a:latin typeface="黑体" pitchFamily="2" charset="-122"/>
              <a:ea typeface="黑体" pitchFamily="2" charset="-122"/>
            </a:endParaRPr>
          </a:p>
        </p:txBody>
      </p:sp>
      <p:sp>
        <p:nvSpPr>
          <p:cNvPr id="31781" name="Line 132"/>
          <p:cNvSpPr>
            <a:spLocks noChangeShapeType="1"/>
          </p:cNvSpPr>
          <p:nvPr/>
        </p:nvSpPr>
        <p:spPr bwMode="auto">
          <a:xfrm>
            <a:off x="1989490" y="4537093"/>
            <a:ext cx="0" cy="316429"/>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45" name="Rectangle 96"/>
          <p:cNvSpPr>
            <a:spLocks noChangeArrowheads="1"/>
          </p:cNvSpPr>
          <p:nvPr/>
        </p:nvSpPr>
        <p:spPr bwMode="auto">
          <a:xfrm>
            <a:off x="7635193" y="5415291"/>
            <a:ext cx="563454" cy="35824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600" dirty="0">
                <a:solidFill>
                  <a:schemeClr val="tx1">
                    <a:lumMod val="65000"/>
                    <a:lumOff val="35000"/>
                  </a:schemeClr>
                </a:solidFill>
                <a:latin typeface="黑体" pitchFamily="2" charset="-122"/>
                <a:ea typeface="黑体" pitchFamily="2" charset="-122"/>
              </a:rPr>
              <a:t>D</a:t>
            </a:r>
            <a:endParaRPr lang="zh-CN" altLang="en-US" sz="1600" dirty="0">
              <a:solidFill>
                <a:schemeClr val="tx1">
                  <a:lumMod val="65000"/>
                  <a:lumOff val="35000"/>
                </a:schemeClr>
              </a:solidFill>
              <a:latin typeface="黑体" pitchFamily="2" charset="-122"/>
              <a:ea typeface="黑体" pitchFamily="2" charset="-122"/>
            </a:endParaRPr>
          </a:p>
        </p:txBody>
      </p:sp>
      <p:sp>
        <p:nvSpPr>
          <p:cNvPr id="31784" name="Rectangle 154"/>
          <p:cNvSpPr>
            <a:spLocks noChangeArrowheads="1"/>
          </p:cNvSpPr>
          <p:nvPr/>
        </p:nvSpPr>
        <p:spPr bwMode="auto">
          <a:xfrm>
            <a:off x="7384149" y="6067665"/>
            <a:ext cx="502089" cy="3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en-US" altLang="zh-CN" sz="1600">
                <a:solidFill>
                  <a:schemeClr val="tx1">
                    <a:lumMod val="65000"/>
                    <a:lumOff val="35000"/>
                  </a:schemeClr>
                </a:solidFill>
                <a:latin typeface="黑体" pitchFamily="2" charset="-122"/>
                <a:ea typeface="黑体" pitchFamily="2" charset="-122"/>
              </a:rPr>
              <a:t>K</a:t>
            </a:r>
            <a:endParaRPr lang="zh-CN" altLang="en-US" sz="1600">
              <a:solidFill>
                <a:schemeClr val="tx1">
                  <a:lumMod val="65000"/>
                  <a:lumOff val="35000"/>
                </a:schemeClr>
              </a:solidFill>
              <a:latin typeface="黑体" pitchFamily="2" charset="-122"/>
              <a:ea typeface="黑体" pitchFamily="2" charset="-122"/>
            </a:endParaRPr>
          </a:p>
        </p:txBody>
      </p:sp>
      <p:sp>
        <p:nvSpPr>
          <p:cNvPr id="31786" name="Line 117"/>
          <p:cNvSpPr>
            <a:spLocks noChangeShapeType="1"/>
          </p:cNvSpPr>
          <p:nvPr/>
        </p:nvSpPr>
        <p:spPr bwMode="auto">
          <a:xfrm>
            <a:off x="9232577" y="4040842"/>
            <a:ext cx="0" cy="189579"/>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600">
              <a:solidFill>
                <a:schemeClr val="tx1">
                  <a:lumMod val="65000"/>
                  <a:lumOff val="35000"/>
                </a:schemeClr>
              </a:solidFill>
            </a:endParaRPr>
          </a:p>
        </p:txBody>
      </p:sp>
      <p:sp>
        <p:nvSpPr>
          <p:cNvPr id="50" name="Rectangle 120"/>
          <p:cNvSpPr>
            <a:spLocks noChangeArrowheads="1"/>
          </p:cNvSpPr>
          <p:nvPr/>
        </p:nvSpPr>
        <p:spPr bwMode="auto">
          <a:xfrm>
            <a:off x="3778412" y="4850735"/>
            <a:ext cx="758711" cy="253701"/>
          </a:xfrm>
          <a:prstGeom prst="rect">
            <a:avLst/>
          </a:prstGeom>
          <a:solidFill>
            <a:srgbClr val="00B0F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1600" dirty="0">
                <a:solidFill>
                  <a:schemeClr val="bg1"/>
                </a:solidFill>
                <a:latin typeface="黑体" pitchFamily="2" charset="-122"/>
              </a:rPr>
              <a:t>密文</a:t>
            </a:r>
            <a:endParaRPr lang="en-US" altLang="zh-CN" sz="1600" dirty="0">
              <a:solidFill>
                <a:schemeClr val="bg1"/>
              </a:solidFill>
              <a:latin typeface="黑体" pitchFamily="2" charset="-122"/>
            </a:endParaRPr>
          </a:p>
        </p:txBody>
      </p:sp>
      <p:cxnSp>
        <p:nvCxnSpPr>
          <p:cNvPr id="31788" name="直接箭头连接符 56"/>
          <p:cNvCxnSpPr>
            <a:cxnSpLocks noChangeShapeType="1"/>
          </p:cNvCxnSpPr>
          <p:nvPr/>
        </p:nvCxnSpPr>
        <p:spPr bwMode="auto">
          <a:xfrm>
            <a:off x="5238186" y="5004070"/>
            <a:ext cx="1344482" cy="1394"/>
          </a:xfrm>
          <a:prstGeom prst="straightConnector1">
            <a:avLst/>
          </a:prstGeom>
          <a:noFill/>
          <a:ln w="38100">
            <a:solidFill>
              <a:schemeClr val="tx1"/>
            </a:solidFill>
            <a:round/>
            <a:headEnd type="none" w="sm" len="med"/>
            <a:tailEnd type="triangle" w="med" len="lg"/>
          </a:ln>
          <a:extLst>
            <a:ext uri="{909E8E84-426E-40DD-AFC4-6F175D3DCCD1}">
              <a14:hiddenFill xmlns:a14="http://schemas.microsoft.com/office/drawing/2010/main">
                <a:noFill/>
              </a14:hiddenFill>
            </a:ext>
          </a:extLst>
        </p:spPr>
      </p:cxnSp>
      <p:sp>
        <p:nvSpPr>
          <p:cNvPr id="52" name="Rectangle 125"/>
          <p:cNvSpPr>
            <a:spLocks noChangeArrowheads="1"/>
          </p:cNvSpPr>
          <p:nvPr/>
        </p:nvSpPr>
        <p:spPr bwMode="auto">
          <a:xfrm>
            <a:off x="8935043" y="4242966"/>
            <a:ext cx="565314" cy="358249"/>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600" dirty="0">
                <a:solidFill>
                  <a:schemeClr val="tx1">
                    <a:lumMod val="65000"/>
                    <a:lumOff val="35000"/>
                  </a:schemeClr>
                </a:solidFill>
                <a:latin typeface="黑体" pitchFamily="2" charset="-122"/>
                <a:ea typeface="黑体" pitchFamily="2" charset="-122"/>
              </a:rPr>
              <a:t>MD</a:t>
            </a:r>
            <a:endParaRPr lang="zh-CN" altLang="en-US" sz="1600" dirty="0">
              <a:solidFill>
                <a:schemeClr val="tx1">
                  <a:lumMod val="65000"/>
                  <a:lumOff val="35000"/>
                </a:schemeClr>
              </a:solidFill>
              <a:latin typeface="黑体" pitchFamily="2" charset="-122"/>
              <a:ea typeface="黑体" pitchFamily="2" charset="-122"/>
            </a:endParaRPr>
          </a:p>
        </p:txBody>
      </p:sp>
      <p:sp>
        <p:nvSpPr>
          <p:cNvPr id="56" name="文本框 19"/>
          <p:cNvSpPr txBox="1"/>
          <p:nvPr/>
        </p:nvSpPr>
        <p:spPr>
          <a:xfrm>
            <a:off x="376559" y="908720"/>
            <a:ext cx="11483256" cy="1938992"/>
          </a:xfrm>
          <a:prstGeom prst="rect">
            <a:avLst/>
          </a:prstGeom>
          <a:noFill/>
        </p:spPr>
        <p:txBody>
          <a:bodyPr wrap="square" rtlCol="0">
            <a:spAutoFit/>
          </a:bodyPr>
          <a:lstStyle/>
          <a:p>
            <a:pPr marL="342900" indent="-342900" algn="l">
              <a:lnSpc>
                <a:spcPct val="150000"/>
              </a:lnSpc>
              <a:buFont typeface="Arial" pitchFamily="34" charset="0"/>
              <a:buChar char="•"/>
            </a:pPr>
            <a:r>
              <a:rPr lang="zh-CN" altLang="en-US" sz="2000" dirty="0">
                <a:solidFill>
                  <a:schemeClr val="tx1">
                    <a:lumMod val="65000"/>
                    <a:lumOff val="35000"/>
                  </a:schemeClr>
                </a:solidFill>
                <a:latin typeface="+mn-ea"/>
                <a:ea typeface="+mn-ea"/>
              </a:rPr>
              <a:t>发送方将可变长度的报文</a:t>
            </a:r>
            <a:r>
              <a:rPr lang="en-US" altLang="zh-CN" sz="2000" dirty="0">
                <a:solidFill>
                  <a:schemeClr val="tx1">
                    <a:lumMod val="65000"/>
                    <a:lumOff val="35000"/>
                  </a:schemeClr>
                </a:solidFill>
                <a:latin typeface="+mn-ea"/>
                <a:ea typeface="+mn-ea"/>
              </a:rPr>
              <a:t>m</a:t>
            </a:r>
            <a:r>
              <a:rPr lang="zh-CN" altLang="en-US" sz="2000" dirty="0">
                <a:solidFill>
                  <a:schemeClr val="tx1">
                    <a:lumMod val="65000"/>
                    <a:lumOff val="35000"/>
                  </a:schemeClr>
                </a:solidFill>
                <a:latin typeface="+mn-ea"/>
                <a:ea typeface="+mn-ea"/>
              </a:rPr>
              <a:t>经过报文摘要算法运算后得出固定长度的报文摘要</a:t>
            </a:r>
            <a:r>
              <a:rPr lang="en-US" altLang="zh-CN" sz="2000" dirty="0">
                <a:solidFill>
                  <a:schemeClr val="tx1">
                    <a:lumMod val="65000"/>
                    <a:lumOff val="35000"/>
                  </a:schemeClr>
                </a:solidFill>
                <a:latin typeface="+mn-ea"/>
                <a:ea typeface="+mn-ea"/>
              </a:rPr>
              <a:t>H(m)</a:t>
            </a:r>
            <a:r>
              <a:rPr lang="zh-CN" altLang="en-US" sz="2000" dirty="0" smtClean="0">
                <a:solidFill>
                  <a:schemeClr val="tx1">
                    <a:lumMod val="65000"/>
                    <a:lumOff val="35000"/>
                  </a:schemeClr>
                </a:solidFill>
                <a:latin typeface="+mn-ea"/>
                <a:ea typeface="+mn-ea"/>
              </a:rPr>
              <a:t>。</a:t>
            </a:r>
            <a:endParaRPr lang="en-US" altLang="zh-CN" sz="2000" dirty="0" smtClean="0">
              <a:solidFill>
                <a:schemeClr val="tx1">
                  <a:lumMod val="65000"/>
                  <a:lumOff val="35000"/>
                </a:schemeClr>
              </a:solidFill>
              <a:latin typeface="+mn-ea"/>
              <a:ea typeface="+mn-ea"/>
            </a:endParaRPr>
          </a:p>
          <a:p>
            <a:pPr marL="342900" indent="-342900" algn="l">
              <a:lnSpc>
                <a:spcPct val="150000"/>
              </a:lnSpc>
              <a:buFont typeface="Arial" pitchFamily="34" charset="0"/>
              <a:buChar char="•"/>
            </a:pPr>
            <a:r>
              <a:rPr lang="zh-CN" altLang="en-US" sz="2000" dirty="0">
                <a:solidFill>
                  <a:schemeClr val="tx1">
                    <a:lumMod val="75000"/>
                    <a:lumOff val="25000"/>
                  </a:schemeClr>
                </a:solidFill>
                <a:latin typeface="+mn-ea"/>
                <a:ea typeface="+mn-ea"/>
              </a:rPr>
              <a:t>然后对</a:t>
            </a:r>
            <a:r>
              <a:rPr lang="en-US" altLang="zh-CN" sz="2000" dirty="0">
                <a:solidFill>
                  <a:schemeClr val="tx1">
                    <a:lumMod val="75000"/>
                    <a:lumOff val="25000"/>
                  </a:schemeClr>
                </a:solidFill>
                <a:latin typeface="+mn-ea"/>
                <a:ea typeface="+mn-ea"/>
              </a:rPr>
              <a:t>H(m)</a:t>
            </a:r>
            <a:r>
              <a:rPr lang="zh-CN" altLang="en-US" sz="2000" dirty="0">
                <a:solidFill>
                  <a:schemeClr val="tx1">
                    <a:lumMod val="75000"/>
                    <a:lumOff val="25000"/>
                  </a:schemeClr>
                </a:solidFill>
                <a:latin typeface="+mn-ea"/>
                <a:ea typeface="+mn-ea"/>
              </a:rPr>
              <a:t>进行加密，得出</a:t>
            </a:r>
            <a:r>
              <a:rPr lang="en-US" altLang="zh-CN" sz="2000" dirty="0">
                <a:solidFill>
                  <a:schemeClr val="tx1">
                    <a:lumMod val="75000"/>
                    <a:lumOff val="25000"/>
                  </a:schemeClr>
                </a:solidFill>
                <a:latin typeface="+mn-ea"/>
                <a:ea typeface="+mn-ea"/>
              </a:rPr>
              <a:t>EK(H(m))</a:t>
            </a:r>
            <a:r>
              <a:rPr lang="zh-CN" altLang="en-US" sz="2000" dirty="0">
                <a:solidFill>
                  <a:schemeClr val="tx1">
                    <a:lumMod val="75000"/>
                    <a:lumOff val="25000"/>
                  </a:schemeClr>
                </a:solidFill>
                <a:latin typeface="+mn-ea"/>
                <a:ea typeface="+mn-ea"/>
              </a:rPr>
              <a:t>，并将其附加在报文</a:t>
            </a:r>
            <a:r>
              <a:rPr lang="en-US" altLang="zh-CN" sz="2000" dirty="0">
                <a:solidFill>
                  <a:schemeClr val="tx1">
                    <a:lumMod val="75000"/>
                    <a:lumOff val="25000"/>
                  </a:schemeClr>
                </a:solidFill>
                <a:latin typeface="+mn-ea"/>
                <a:ea typeface="+mn-ea"/>
              </a:rPr>
              <a:t>m</a:t>
            </a:r>
            <a:r>
              <a:rPr lang="zh-CN" altLang="en-US" sz="2000" dirty="0">
                <a:solidFill>
                  <a:schemeClr val="tx1">
                    <a:lumMod val="75000"/>
                    <a:lumOff val="25000"/>
                  </a:schemeClr>
                </a:solidFill>
                <a:latin typeface="+mn-ea"/>
                <a:ea typeface="+mn-ea"/>
              </a:rPr>
              <a:t>后面发送出去。</a:t>
            </a:r>
          </a:p>
          <a:p>
            <a:pPr marL="342900" indent="-342900" algn="l">
              <a:lnSpc>
                <a:spcPct val="150000"/>
              </a:lnSpc>
              <a:buFont typeface="Arial" pitchFamily="34" charset="0"/>
              <a:buChar char="•"/>
            </a:pPr>
            <a:r>
              <a:rPr lang="zh-CN" altLang="en-US" sz="2000" dirty="0">
                <a:solidFill>
                  <a:schemeClr val="tx1">
                    <a:lumMod val="75000"/>
                    <a:lumOff val="25000"/>
                  </a:schemeClr>
                </a:solidFill>
                <a:latin typeface="+mn-ea"/>
                <a:ea typeface="+mn-ea"/>
              </a:rPr>
              <a:t>接收方把</a:t>
            </a:r>
            <a:r>
              <a:rPr lang="en-US" altLang="zh-CN" sz="2000" dirty="0">
                <a:solidFill>
                  <a:schemeClr val="tx1">
                    <a:lumMod val="75000"/>
                    <a:lumOff val="25000"/>
                  </a:schemeClr>
                </a:solidFill>
                <a:latin typeface="+mn-ea"/>
                <a:ea typeface="+mn-ea"/>
              </a:rPr>
              <a:t>EK(H(m))</a:t>
            </a:r>
            <a:r>
              <a:rPr lang="zh-CN" altLang="en-US" sz="2000" dirty="0">
                <a:solidFill>
                  <a:schemeClr val="tx1">
                    <a:lumMod val="75000"/>
                    <a:lumOff val="25000"/>
                  </a:schemeClr>
                </a:solidFill>
                <a:latin typeface="+mn-ea"/>
                <a:ea typeface="+mn-ea"/>
              </a:rPr>
              <a:t>解密还原为</a:t>
            </a:r>
            <a:r>
              <a:rPr lang="en-US" altLang="zh-CN" sz="2000" dirty="0">
                <a:solidFill>
                  <a:schemeClr val="tx1">
                    <a:lumMod val="75000"/>
                    <a:lumOff val="25000"/>
                  </a:schemeClr>
                </a:solidFill>
                <a:latin typeface="+mn-ea"/>
                <a:ea typeface="+mn-ea"/>
              </a:rPr>
              <a:t>H(m)</a:t>
            </a:r>
            <a:r>
              <a:rPr lang="zh-CN" altLang="en-US" sz="2000" dirty="0">
                <a:solidFill>
                  <a:schemeClr val="tx1">
                    <a:lumMod val="75000"/>
                    <a:lumOff val="25000"/>
                  </a:schemeClr>
                </a:solidFill>
                <a:latin typeface="+mn-ea"/>
                <a:ea typeface="+mn-ea"/>
              </a:rPr>
              <a:t>，再把收到的报文进行报文摘要运算，看结果是否与收到的</a:t>
            </a:r>
            <a:r>
              <a:rPr lang="en-US" altLang="zh-CN" sz="2000" dirty="0">
                <a:solidFill>
                  <a:schemeClr val="tx1">
                    <a:lumMod val="75000"/>
                    <a:lumOff val="25000"/>
                  </a:schemeClr>
                </a:solidFill>
                <a:latin typeface="+mn-ea"/>
                <a:ea typeface="+mn-ea"/>
              </a:rPr>
              <a:t>H(m)</a:t>
            </a:r>
            <a:r>
              <a:rPr lang="zh-CN" altLang="en-US" sz="2000" dirty="0">
                <a:solidFill>
                  <a:schemeClr val="tx1">
                    <a:lumMod val="75000"/>
                    <a:lumOff val="25000"/>
                  </a:schemeClr>
                </a:solidFill>
                <a:latin typeface="+mn-ea"/>
                <a:ea typeface="+mn-ea"/>
              </a:rPr>
              <a:t>一样</a:t>
            </a:r>
            <a:r>
              <a:rPr lang="zh-CN" altLang="en-US" sz="2000" dirty="0" smtClean="0">
                <a:solidFill>
                  <a:schemeClr val="tx1">
                    <a:lumMod val="75000"/>
                    <a:lumOff val="25000"/>
                  </a:schemeClr>
                </a:solidFill>
                <a:latin typeface="+mn-ea"/>
                <a:ea typeface="+mn-ea"/>
              </a:rPr>
              <a:t>。</a:t>
            </a:r>
            <a:endParaRPr lang="zh-CN" altLang="en-US" sz="2000" dirty="0">
              <a:solidFill>
                <a:schemeClr val="tx1">
                  <a:lumMod val="75000"/>
                  <a:lumOff val="25000"/>
                </a:schemeClr>
              </a:solidFill>
              <a:latin typeface="+mn-ea"/>
              <a:ea typeface="+mn-ea"/>
            </a:endParaRPr>
          </a:p>
        </p:txBody>
      </p:sp>
      <p:sp>
        <p:nvSpPr>
          <p:cNvPr id="58" name="AutoShape 90"/>
          <p:cNvSpPr>
            <a:spLocks/>
          </p:cNvSpPr>
          <p:nvPr/>
        </p:nvSpPr>
        <p:spPr bwMode="auto">
          <a:xfrm>
            <a:off x="2847399" y="5491450"/>
            <a:ext cx="225475" cy="21986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6009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9" name="AutoShape 90"/>
          <p:cNvSpPr>
            <a:spLocks/>
          </p:cNvSpPr>
          <p:nvPr/>
        </p:nvSpPr>
        <p:spPr bwMode="auto">
          <a:xfrm>
            <a:off x="7803331" y="6127025"/>
            <a:ext cx="225475" cy="21986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6009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966">
              <a:solidFill>
                <a:srgbClr val="44CEB9"/>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60" name="Freeform 112"/>
          <p:cNvSpPr>
            <a:spLocks noChangeArrowheads="1"/>
          </p:cNvSpPr>
          <p:nvPr/>
        </p:nvSpPr>
        <p:spPr bwMode="auto">
          <a:xfrm>
            <a:off x="1782930" y="3480781"/>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112"/>
          <p:cNvSpPr>
            <a:spLocks noChangeArrowheads="1"/>
          </p:cNvSpPr>
          <p:nvPr/>
        </p:nvSpPr>
        <p:spPr bwMode="auto">
          <a:xfrm>
            <a:off x="4616009" y="4771590"/>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112"/>
          <p:cNvSpPr>
            <a:spLocks noChangeArrowheads="1"/>
          </p:cNvSpPr>
          <p:nvPr/>
        </p:nvSpPr>
        <p:spPr bwMode="auto">
          <a:xfrm>
            <a:off x="7599561" y="4788007"/>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12"/>
          <p:cNvSpPr>
            <a:spLocks noChangeArrowheads="1"/>
          </p:cNvSpPr>
          <p:nvPr/>
        </p:nvSpPr>
        <p:spPr bwMode="auto">
          <a:xfrm>
            <a:off x="9019200" y="3568215"/>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107">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Rectangle 120"/>
          <p:cNvSpPr>
            <a:spLocks noChangeArrowheads="1"/>
          </p:cNvSpPr>
          <p:nvPr/>
        </p:nvSpPr>
        <p:spPr bwMode="auto">
          <a:xfrm>
            <a:off x="6757282" y="4850735"/>
            <a:ext cx="758711" cy="253701"/>
          </a:xfrm>
          <a:prstGeom prst="rect">
            <a:avLst/>
          </a:prstGeom>
          <a:solidFill>
            <a:srgbClr val="00B0F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1600" dirty="0">
                <a:solidFill>
                  <a:schemeClr val="bg1"/>
                </a:solidFill>
                <a:latin typeface="黑体" pitchFamily="2" charset="-122"/>
              </a:rPr>
              <a:t>密文</a:t>
            </a:r>
            <a:endParaRPr lang="en-US" altLang="zh-CN" sz="1600" dirty="0">
              <a:solidFill>
                <a:schemeClr val="bg1"/>
              </a:solidFill>
              <a:latin typeface="黑体" pitchFamily="2" charset="-122"/>
            </a:endParaRPr>
          </a:p>
        </p:txBody>
      </p:sp>
      <p:sp>
        <p:nvSpPr>
          <p:cNvPr id="66" name="Rectangle 73"/>
          <p:cNvSpPr>
            <a:spLocks noChangeArrowheads="1"/>
          </p:cNvSpPr>
          <p:nvPr/>
        </p:nvSpPr>
        <p:spPr bwMode="auto">
          <a:xfrm>
            <a:off x="8864409" y="4850735"/>
            <a:ext cx="758711" cy="295520"/>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a:solidFill>
                  <a:schemeClr val="tx1">
                    <a:lumMod val="65000"/>
                    <a:lumOff val="35000"/>
                  </a:schemeClr>
                </a:solidFill>
                <a:latin typeface="黑体" pitchFamily="2" charset="-122"/>
              </a:rPr>
              <a:t>摘要</a:t>
            </a:r>
            <a:endParaRPr lang="en-US" altLang="zh-CN" sz="1600">
              <a:solidFill>
                <a:schemeClr val="tx1">
                  <a:lumMod val="65000"/>
                  <a:lumOff val="35000"/>
                </a:schemeClr>
              </a:solidFill>
              <a:latin typeface="黑体" pitchFamily="2" charset="-122"/>
            </a:endParaRPr>
          </a:p>
        </p:txBody>
      </p:sp>
      <p:sp>
        <p:nvSpPr>
          <p:cNvPr id="2" name="矩形 1"/>
          <p:cNvSpPr/>
          <p:nvPr/>
        </p:nvSpPr>
        <p:spPr>
          <a:xfrm>
            <a:off x="3008687" y="3612068"/>
            <a:ext cx="6150096" cy="10161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zh-CN" sz="2000" dirty="0" smtClean="0">
                <a:solidFill>
                  <a:schemeClr val="tx1"/>
                </a:solidFill>
              </a:rPr>
              <a:t>附加</a:t>
            </a:r>
            <a:r>
              <a:rPr lang="zh-CN" altLang="zh-CN" sz="2000" dirty="0">
                <a:solidFill>
                  <a:schemeClr val="tx1"/>
                </a:solidFill>
              </a:rPr>
              <a:t>在报文上用于鉴别报文真伪的码串</a:t>
            </a:r>
            <a:r>
              <a:rPr lang="zh-CN" altLang="zh-CN" sz="2000" dirty="0" smtClean="0">
                <a:solidFill>
                  <a:schemeClr val="tx1"/>
                </a:solidFill>
              </a:rPr>
              <a:t>，被称为</a:t>
            </a:r>
            <a:endParaRPr lang="en-US" altLang="zh-CN" sz="2000" dirty="0" smtClean="0">
              <a:solidFill>
                <a:schemeClr val="tx1"/>
              </a:solidFill>
            </a:endParaRPr>
          </a:p>
          <a:p>
            <a:r>
              <a:rPr lang="zh-CN" altLang="zh-CN" sz="2000" dirty="0" smtClean="0">
                <a:solidFill>
                  <a:srgbClr val="C00000"/>
                </a:solidFill>
              </a:rPr>
              <a:t>报文</a:t>
            </a:r>
            <a:r>
              <a:rPr lang="zh-CN" altLang="zh-CN" sz="2000" dirty="0">
                <a:solidFill>
                  <a:srgbClr val="C00000"/>
                </a:solidFill>
              </a:rPr>
              <a:t>鉴别码</a:t>
            </a:r>
            <a:r>
              <a:rPr lang="en-US" altLang="zh-CN" sz="2000" b="1" dirty="0">
                <a:solidFill>
                  <a:srgbClr val="C00000"/>
                </a:solidFill>
              </a:rPr>
              <a:t>MAC</a:t>
            </a:r>
            <a:r>
              <a:rPr lang="en-US" altLang="zh-CN" sz="2000" dirty="0">
                <a:solidFill>
                  <a:srgbClr val="C00000"/>
                </a:solidFill>
              </a:rPr>
              <a:t> </a:t>
            </a:r>
            <a:r>
              <a:rPr lang="en-US" altLang="zh-CN" sz="2000" dirty="0">
                <a:solidFill>
                  <a:schemeClr val="tx1"/>
                </a:solidFill>
              </a:rPr>
              <a:t>(Message Authentication Code)</a:t>
            </a:r>
            <a:endParaRPr lang="zh-CN" altLang="en-US" sz="2000" dirty="0">
              <a:solidFill>
                <a:schemeClr val="tx1"/>
              </a:solidFill>
            </a:endParaRPr>
          </a:p>
        </p:txBody>
      </p:sp>
    </p:spTree>
    <p:extLst>
      <p:ext uri="{BB962C8B-B14F-4D97-AF65-F5344CB8AC3E}">
        <p14:creationId xmlns:p14="http://schemas.microsoft.com/office/powerpoint/2010/main" val="188365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2"/>
          <p:cNvSpPr>
            <a:spLocks noChangeArrowheads="1"/>
          </p:cNvSpPr>
          <p:nvPr/>
        </p:nvSpPr>
        <p:spPr bwMode="auto">
          <a:xfrm>
            <a:off x="-15422" y="2773247"/>
            <a:ext cx="12213771" cy="1883003"/>
          </a:xfrm>
          <a:prstGeom prst="rect">
            <a:avLst/>
          </a:prstGeom>
          <a:solidFill>
            <a:schemeClr val="accent1">
              <a:lumMod val="20000"/>
              <a:lumOff val="80000"/>
            </a:schemeClr>
          </a:solidFill>
          <a:ln>
            <a:noFill/>
          </a:ln>
          <a:effectLst/>
          <a:extLst/>
        </p:spPr>
        <p:txBody>
          <a:bodyPr wrap="none" anchor="ctr"/>
          <a:lstStyle/>
          <a:p>
            <a:endParaRPr lang="zh-CN" altLang="en-US"/>
          </a:p>
        </p:txBody>
      </p:sp>
      <p:sp>
        <p:nvSpPr>
          <p:cNvPr id="7" name="矩形 6"/>
          <p:cNvSpPr/>
          <p:nvPr/>
        </p:nvSpPr>
        <p:spPr>
          <a:xfrm>
            <a:off x="-15422" y="2705532"/>
            <a:ext cx="12213772"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422" y="4679475"/>
            <a:ext cx="12213772"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946" name="Rectangle 2"/>
          <p:cNvSpPr>
            <a:spLocks noGrp="1" noChangeArrowheads="1"/>
          </p:cNvSpPr>
          <p:nvPr>
            <p:ph type="title"/>
          </p:nvPr>
        </p:nvSpPr>
        <p:spPr>
          <a:xfrm>
            <a:off x="774000" y="352800"/>
            <a:ext cx="5335200" cy="428400"/>
          </a:xfrm>
        </p:spPr>
        <p:txBody>
          <a:bodyPr/>
          <a:lstStyle/>
          <a:p>
            <a:r>
              <a:rPr lang="zh-CN" altLang="en-US" dirty="0" smtClean="0"/>
              <a:t>密码散列函数</a:t>
            </a:r>
            <a:endParaRPr lang="zh-CN" altLang="en-US" dirty="0"/>
          </a:p>
        </p:txBody>
      </p:sp>
      <p:sp>
        <p:nvSpPr>
          <p:cNvPr id="594947" name="Rectangle 3"/>
          <p:cNvSpPr>
            <a:spLocks noGrp="1" noChangeArrowheads="1"/>
          </p:cNvSpPr>
          <p:nvPr>
            <p:ph idx="1"/>
          </p:nvPr>
        </p:nvSpPr>
        <p:spPr>
          <a:xfrm>
            <a:off x="698575" y="1484784"/>
            <a:ext cx="10441160" cy="4403030"/>
          </a:xfrm>
        </p:spPr>
        <p:txBody>
          <a:bodyPr>
            <a:normAutofit/>
          </a:bodyPr>
          <a:lstStyle/>
          <a:p>
            <a:pPr marL="0" indent="0">
              <a:lnSpc>
                <a:spcPct val="150000"/>
              </a:lnSpc>
              <a:buNone/>
            </a:pPr>
            <a:r>
              <a:rPr lang="zh-CN" altLang="en-US" dirty="0" smtClean="0"/>
              <a:t>报文摘要和差错检验码都是多对一</a:t>
            </a:r>
            <a:r>
              <a:rPr lang="en-US" altLang="zh-CN" dirty="0" smtClean="0"/>
              <a:t>(many-to-one)</a:t>
            </a:r>
            <a:r>
              <a:rPr lang="zh-CN" altLang="en-US" dirty="0" smtClean="0"/>
              <a:t>的散列函数</a:t>
            </a:r>
            <a:r>
              <a:rPr lang="en-US" altLang="zh-CN" dirty="0" smtClean="0"/>
              <a:t>(hash function)</a:t>
            </a:r>
            <a:r>
              <a:rPr lang="zh-CN" altLang="en-US" dirty="0" smtClean="0"/>
              <a:t>的例子。但要抵御攻击者的恶意篡改，报文摘要算法必须满足以下两个条件：</a:t>
            </a:r>
            <a:endParaRPr lang="en-US" altLang="zh-CN" dirty="0" smtClean="0"/>
          </a:p>
          <a:p>
            <a:pPr marL="0" indent="0">
              <a:lnSpc>
                <a:spcPct val="150000"/>
              </a:lnSpc>
              <a:buNone/>
            </a:pPr>
            <a:endParaRPr lang="zh-CN" altLang="en-US" dirty="0" smtClean="0"/>
          </a:p>
          <a:p>
            <a:pPr lvl="1">
              <a:lnSpc>
                <a:spcPct val="150000"/>
              </a:lnSpc>
              <a:buFont typeface="Wingdings" pitchFamily="2" charset="2"/>
              <a:buChar char="l"/>
            </a:pPr>
            <a:r>
              <a:rPr lang="zh-CN" altLang="en-US" sz="2000" dirty="0" smtClean="0">
                <a:solidFill>
                  <a:srgbClr val="333399"/>
                </a:solidFill>
              </a:rPr>
              <a:t>任</a:t>
            </a:r>
            <a:r>
              <a:rPr lang="zh-CN" altLang="en-US" sz="2000" dirty="0">
                <a:solidFill>
                  <a:srgbClr val="333399"/>
                </a:solidFill>
              </a:rPr>
              <a:t>给一个报文摘要值</a:t>
            </a:r>
            <a:r>
              <a:rPr lang="en-US" altLang="zh-CN" sz="2000" dirty="0">
                <a:solidFill>
                  <a:srgbClr val="333399"/>
                </a:solidFill>
              </a:rPr>
              <a:t>x</a:t>
            </a:r>
            <a:r>
              <a:rPr lang="zh-CN" altLang="en-US" sz="2000" dirty="0">
                <a:solidFill>
                  <a:srgbClr val="333399"/>
                </a:solidFill>
              </a:rPr>
              <a:t>，若想找到一个报文</a:t>
            </a:r>
            <a:r>
              <a:rPr lang="en-US" altLang="zh-CN" sz="2000" dirty="0">
                <a:solidFill>
                  <a:srgbClr val="333399"/>
                </a:solidFill>
              </a:rPr>
              <a:t>y</a:t>
            </a:r>
            <a:r>
              <a:rPr lang="zh-CN" altLang="en-US" sz="2000" dirty="0">
                <a:solidFill>
                  <a:srgbClr val="333399"/>
                </a:solidFill>
              </a:rPr>
              <a:t>使得</a:t>
            </a:r>
            <a:r>
              <a:rPr lang="en-US" altLang="zh-CN" sz="2000" dirty="0">
                <a:solidFill>
                  <a:srgbClr val="333399"/>
                </a:solidFill>
              </a:rPr>
              <a:t>H(y) = x</a:t>
            </a:r>
            <a:r>
              <a:rPr lang="zh-CN" altLang="en-US" sz="2000" dirty="0">
                <a:solidFill>
                  <a:srgbClr val="333399"/>
                </a:solidFill>
              </a:rPr>
              <a:t>，则在计算上是不可行的。</a:t>
            </a:r>
          </a:p>
          <a:p>
            <a:pPr lvl="1">
              <a:lnSpc>
                <a:spcPct val="150000"/>
              </a:lnSpc>
              <a:buFont typeface="Wingdings" pitchFamily="2" charset="2"/>
              <a:buChar char="l"/>
            </a:pPr>
            <a:r>
              <a:rPr lang="zh-CN" altLang="en-US" sz="2000" dirty="0" smtClean="0">
                <a:solidFill>
                  <a:srgbClr val="333399"/>
                </a:solidFill>
              </a:rPr>
              <a:t>若</a:t>
            </a:r>
            <a:r>
              <a:rPr lang="zh-CN" altLang="en-US" sz="2000" dirty="0">
                <a:solidFill>
                  <a:srgbClr val="333399"/>
                </a:solidFill>
              </a:rPr>
              <a:t>想找到任意两个报文</a:t>
            </a:r>
            <a:r>
              <a:rPr lang="en-US" altLang="zh-CN" sz="2000" dirty="0">
                <a:solidFill>
                  <a:srgbClr val="333399"/>
                </a:solidFill>
              </a:rPr>
              <a:t>x</a:t>
            </a:r>
            <a:r>
              <a:rPr lang="zh-CN" altLang="en-US" sz="2000" dirty="0">
                <a:solidFill>
                  <a:srgbClr val="333399"/>
                </a:solidFill>
              </a:rPr>
              <a:t>和</a:t>
            </a:r>
            <a:r>
              <a:rPr lang="en-US" altLang="zh-CN" sz="2000" dirty="0">
                <a:solidFill>
                  <a:srgbClr val="333399"/>
                </a:solidFill>
              </a:rPr>
              <a:t>y</a:t>
            </a:r>
            <a:r>
              <a:rPr lang="zh-CN" altLang="en-US" sz="2000" dirty="0">
                <a:solidFill>
                  <a:srgbClr val="333399"/>
                </a:solidFill>
              </a:rPr>
              <a:t>，使得</a:t>
            </a:r>
            <a:r>
              <a:rPr lang="en-US" altLang="zh-CN" sz="2000" dirty="0">
                <a:solidFill>
                  <a:srgbClr val="333399"/>
                </a:solidFill>
              </a:rPr>
              <a:t>H(x) = H(y)</a:t>
            </a:r>
            <a:r>
              <a:rPr lang="zh-CN" altLang="en-US" sz="2000" dirty="0">
                <a:solidFill>
                  <a:srgbClr val="333399"/>
                </a:solidFill>
              </a:rPr>
              <a:t>，则在计算上是不可行的</a:t>
            </a:r>
            <a:r>
              <a:rPr lang="zh-CN" altLang="en-US" sz="2000" dirty="0" smtClean="0">
                <a:solidFill>
                  <a:srgbClr val="333399"/>
                </a:solidFill>
              </a:rPr>
              <a:t>。</a:t>
            </a:r>
            <a:endParaRPr lang="en-US" altLang="zh-CN" sz="2000" dirty="0" smtClean="0">
              <a:solidFill>
                <a:srgbClr val="333399"/>
              </a:solidFill>
            </a:endParaRPr>
          </a:p>
          <a:p>
            <a:pPr marL="0" indent="0">
              <a:lnSpc>
                <a:spcPct val="150000"/>
              </a:lnSpc>
              <a:buNone/>
            </a:pPr>
            <a:endParaRPr lang="en-US" altLang="zh-CN" dirty="0" smtClean="0"/>
          </a:p>
          <a:p>
            <a:pPr marL="0" indent="0">
              <a:lnSpc>
                <a:spcPct val="150000"/>
              </a:lnSpc>
              <a:buNone/>
            </a:pPr>
            <a:endParaRPr lang="en-US" altLang="zh-CN" dirty="0" smtClean="0"/>
          </a:p>
          <a:p>
            <a:pPr marL="0" indent="0">
              <a:lnSpc>
                <a:spcPct val="150000"/>
              </a:lnSpc>
              <a:buNone/>
            </a:pPr>
            <a:r>
              <a:rPr lang="zh-CN" altLang="en-US" dirty="0" smtClean="0"/>
              <a:t>满足</a:t>
            </a:r>
            <a:r>
              <a:rPr lang="zh-CN" altLang="en-US" dirty="0"/>
              <a:t>以上条件的散列函数称为</a:t>
            </a:r>
            <a:r>
              <a:rPr lang="zh-CN" altLang="en-US" dirty="0">
                <a:solidFill>
                  <a:srgbClr val="FF0000"/>
                </a:solidFill>
              </a:rPr>
              <a:t>密码散列函数</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774000" y="352800"/>
            <a:ext cx="5335200" cy="428400"/>
          </a:xfrm>
        </p:spPr>
        <p:txBody>
          <a:bodyPr/>
          <a:lstStyle/>
          <a:p>
            <a:r>
              <a:rPr lang="zh-CN" altLang="en-US" dirty="0" smtClean="0"/>
              <a:t>密码散列函数</a:t>
            </a:r>
            <a:endParaRPr lang="zh-CN" altLang="en-US" dirty="0"/>
          </a:p>
        </p:txBody>
      </p:sp>
      <p:sp>
        <p:nvSpPr>
          <p:cNvPr id="46" name="矩形 45"/>
          <p:cNvSpPr/>
          <p:nvPr/>
        </p:nvSpPr>
        <p:spPr>
          <a:xfrm>
            <a:off x="1588" y="1700808"/>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588" y="158841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3"/>
          <p:cNvSpPr/>
          <p:nvPr/>
        </p:nvSpPr>
        <p:spPr>
          <a:xfrm>
            <a:off x="-41951" y="543089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49" name="组合 48"/>
          <p:cNvGrpSpPr/>
          <p:nvPr/>
        </p:nvGrpSpPr>
        <p:grpSpPr>
          <a:xfrm>
            <a:off x="9424993" y="4840926"/>
            <a:ext cx="1877787" cy="1129564"/>
            <a:chOff x="9675584" y="5175723"/>
            <a:chExt cx="1877787" cy="1129564"/>
          </a:xfrm>
        </p:grpSpPr>
        <p:sp>
          <p:nvSpPr>
            <p:cNvPr id="50" name="矩形 49"/>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251683" y="1842782"/>
            <a:ext cx="11752147" cy="3010055"/>
          </a:xfrm>
          <a:prstGeom prst="rect">
            <a:avLst/>
          </a:prstGeom>
        </p:spPr>
        <p:txBody>
          <a:bodyPr wrap="square">
            <a:spAutoFit/>
          </a:bodyPr>
          <a:lstStyle/>
          <a:p>
            <a:pPr marL="342900" lvl="0" indent="-342900" algn="l">
              <a:lnSpc>
                <a:spcPct val="150000"/>
              </a:lnSpc>
              <a:spcBef>
                <a:spcPct val="20000"/>
              </a:spcBef>
              <a:buClr>
                <a:srgbClr val="3333CC"/>
              </a:buClr>
              <a:buSzPct val="60000"/>
              <a:buFont typeface="Wingdings" pitchFamily="2" charset="2"/>
              <a:buChar char="n"/>
            </a:pPr>
            <a:r>
              <a:rPr lang="zh-CN" altLang="en-US" sz="2400" kern="0" dirty="0">
                <a:solidFill>
                  <a:srgbClr val="333399"/>
                </a:solidFill>
                <a:latin typeface="+mn-lt"/>
                <a:ea typeface="+mn-ea"/>
              </a:rPr>
              <a:t>差错检验码通常并不满足以上条件。</a:t>
            </a:r>
            <a:endParaRPr lang="en-US" altLang="zh-CN" sz="2400" kern="0" dirty="0">
              <a:solidFill>
                <a:srgbClr val="333399"/>
              </a:solidFill>
              <a:latin typeface="+mn-lt"/>
              <a:ea typeface="+mn-ea"/>
            </a:endParaRPr>
          </a:p>
          <a:p>
            <a:pPr marL="342900" lvl="0" indent="-342900" algn="l">
              <a:lnSpc>
                <a:spcPct val="150000"/>
              </a:lnSpc>
              <a:spcBef>
                <a:spcPct val="20000"/>
              </a:spcBef>
              <a:buClr>
                <a:srgbClr val="3333CC"/>
              </a:buClr>
              <a:buSzPct val="60000"/>
              <a:buFont typeface="Wingdings" pitchFamily="2" charset="2"/>
              <a:buChar char="n"/>
            </a:pPr>
            <a:r>
              <a:rPr lang="zh-CN" altLang="en-US" sz="2400" kern="0" dirty="0">
                <a:solidFill>
                  <a:srgbClr val="333399"/>
                </a:solidFill>
                <a:latin typeface="+mn-lt"/>
                <a:ea typeface="+mn-ea"/>
              </a:rPr>
              <a:t>例如，很容易找到两个不同的字符串：“</a:t>
            </a:r>
            <a:r>
              <a:rPr lang="en-US" altLang="zh-CN" sz="2400" kern="0" dirty="0">
                <a:solidFill>
                  <a:srgbClr val="333399"/>
                </a:solidFill>
                <a:latin typeface="+mn-lt"/>
                <a:ea typeface="+mn-ea"/>
              </a:rPr>
              <a:t>IOU100.99BOB</a:t>
            </a:r>
            <a:r>
              <a:rPr lang="zh-CN" altLang="en-US" sz="2400" kern="0" dirty="0">
                <a:solidFill>
                  <a:srgbClr val="333399"/>
                </a:solidFill>
                <a:latin typeface="+mn-lt"/>
                <a:ea typeface="+mn-ea"/>
              </a:rPr>
              <a:t>”和“</a:t>
            </a:r>
            <a:r>
              <a:rPr lang="en-US" altLang="zh-CN" sz="2400" kern="0" dirty="0">
                <a:solidFill>
                  <a:srgbClr val="333399"/>
                </a:solidFill>
                <a:latin typeface="+mn-lt"/>
                <a:ea typeface="+mn-ea"/>
              </a:rPr>
              <a:t>IOU900.19BOB</a:t>
            </a:r>
            <a:r>
              <a:rPr lang="zh-CN" altLang="en-US" sz="2400" kern="0" dirty="0">
                <a:solidFill>
                  <a:srgbClr val="333399"/>
                </a:solidFill>
                <a:latin typeface="+mn-lt"/>
                <a:ea typeface="+mn-ea"/>
              </a:rPr>
              <a:t>”的校验和是完全一样的。</a:t>
            </a:r>
            <a:endParaRPr lang="en-US" altLang="zh-CN" sz="2400" kern="0" dirty="0">
              <a:solidFill>
                <a:srgbClr val="333399"/>
              </a:solidFill>
              <a:latin typeface="+mn-lt"/>
              <a:ea typeface="+mn-ea"/>
            </a:endParaRPr>
          </a:p>
          <a:p>
            <a:pPr marL="342900" lvl="0" indent="-342900" algn="l">
              <a:lnSpc>
                <a:spcPct val="150000"/>
              </a:lnSpc>
              <a:spcBef>
                <a:spcPct val="20000"/>
              </a:spcBef>
              <a:buClr>
                <a:srgbClr val="3333CC"/>
              </a:buClr>
              <a:buSzPct val="60000"/>
              <a:buFont typeface="Wingdings" pitchFamily="2" charset="2"/>
              <a:buChar char="n"/>
            </a:pPr>
            <a:r>
              <a:rPr lang="zh-CN" altLang="en-US" sz="2400" kern="0" dirty="0">
                <a:solidFill>
                  <a:srgbClr val="333399"/>
                </a:solidFill>
                <a:latin typeface="+mn-lt"/>
                <a:ea typeface="+mn-ea"/>
              </a:rPr>
              <a:t>虽然差错检验码可以检测出报文的随机改变，但却无法抵御攻击者的恶意篡改，因为攻击者可以很容易地找到差错检验码与原文相同的其他报文，从而达到攻击目的。</a:t>
            </a:r>
            <a:endParaRPr lang="zh-CN" altLang="en-US" sz="2400" kern="0" dirty="0">
              <a:solidFill>
                <a:srgbClr val="FF0000"/>
              </a:solidFill>
              <a:latin typeface="+mn-lt"/>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774000" y="352800"/>
            <a:ext cx="5335200" cy="428400"/>
          </a:xfrm>
        </p:spPr>
        <p:txBody>
          <a:bodyPr/>
          <a:lstStyle/>
          <a:p>
            <a:r>
              <a:rPr lang="zh-CN" altLang="en-US" dirty="0" smtClean="0"/>
              <a:t>广泛应用的报文摘要算法</a:t>
            </a:r>
            <a:endParaRPr lang="zh-CN" altLang="en-US" dirty="0"/>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32" name="矩形 31"/>
          <p:cNvSpPr/>
          <p:nvPr/>
        </p:nvSpPr>
        <p:spPr>
          <a:xfrm>
            <a:off x="0" y="2880055"/>
            <a:ext cx="12198350" cy="3977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0" y="280385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ctangle 122"/>
          <p:cNvSpPr>
            <a:spLocks noChangeArrowheads="1"/>
          </p:cNvSpPr>
          <p:nvPr/>
        </p:nvSpPr>
        <p:spPr bwMode="auto">
          <a:xfrm>
            <a:off x="6559144" y="4708666"/>
            <a:ext cx="1646778" cy="648726"/>
          </a:xfrm>
          <a:prstGeom prst="rect">
            <a:avLst/>
          </a:prstGeom>
          <a:solidFill>
            <a:schemeClr val="accent6">
              <a:lumMod val="40000"/>
              <a:lumOff val="60000"/>
            </a:schemeClr>
          </a:solidFill>
          <a:ln w="9525">
            <a:solidFill>
              <a:schemeClr val="tx1"/>
            </a:solidFill>
            <a:prstDash val="dash"/>
            <a:miter lim="800000"/>
            <a:headEnd/>
            <a:tailEnd/>
          </a:ln>
        </p:spPr>
        <p:txBody>
          <a:bodyPr wrap="none" anchor="ctr"/>
          <a:lstStyle/>
          <a:p>
            <a:endParaRPr lang="zh-CN" altLang="en-US" sz="2000">
              <a:solidFill>
                <a:schemeClr val="tx1">
                  <a:lumMod val="65000"/>
                  <a:lumOff val="35000"/>
                </a:schemeClr>
              </a:solidFill>
              <a:latin typeface="黑体" pitchFamily="2" charset="-122"/>
              <a:ea typeface="黑体" pitchFamily="2" charset="-122"/>
            </a:endParaRPr>
          </a:p>
        </p:txBody>
      </p:sp>
      <p:sp>
        <p:nvSpPr>
          <p:cNvPr id="35" name="Rectangle 119"/>
          <p:cNvSpPr>
            <a:spLocks noChangeArrowheads="1"/>
          </p:cNvSpPr>
          <p:nvPr/>
        </p:nvSpPr>
        <p:spPr bwMode="auto">
          <a:xfrm>
            <a:off x="3544508" y="4708666"/>
            <a:ext cx="1633405" cy="648726"/>
          </a:xfrm>
          <a:prstGeom prst="rect">
            <a:avLst/>
          </a:prstGeom>
          <a:solidFill>
            <a:schemeClr val="accent6">
              <a:lumMod val="40000"/>
              <a:lumOff val="60000"/>
            </a:schemeClr>
          </a:solidFill>
          <a:ln w="9525">
            <a:solidFill>
              <a:schemeClr val="tx1"/>
            </a:solidFill>
            <a:prstDash val="dash"/>
            <a:miter lim="800000"/>
            <a:headEnd/>
            <a:tailEnd/>
          </a:ln>
        </p:spPr>
        <p:txBody>
          <a:bodyPr wrap="none" anchor="ctr"/>
          <a:lstStyle/>
          <a:p>
            <a:endParaRPr lang="zh-CN" altLang="en-US" sz="2000">
              <a:solidFill>
                <a:schemeClr val="tx1">
                  <a:lumMod val="65000"/>
                  <a:lumOff val="35000"/>
                </a:schemeClr>
              </a:solidFill>
              <a:latin typeface="黑体" pitchFamily="2" charset="-122"/>
              <a:ea typeface="黑体" pitchFamily="2" charset="-122"/>
            </a:endParaRPr>
          </a:p>
        </p:txBody>
      </p:sp>
      <p:sp>
        <p:nvSpPr>
          <p:cNvPr id="36" name="Rectangle 144"/>
          <p:cNvSpPr>
            <a:spLocks noChangeArrowheads="1"/>
          </p:cNvSpPr>
          <p:nvPr/>
        </p:nvSpPr>
        <p:spPr bwMode="auto">
          <a:xfrm>
            <a:off x="1273025" y="3213590"/>
            <a:ext cx="4076826" cy="3378243"/>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1">
                  <a:lumMod val="65000"/>
                  <a:lumOff val="35000"/>
                </a:schemeClr>
              </a:solidFill>
              <a:latin typeface="黑体" pitchFamily="2" charset="-122"/>
              <a:ea typeface="黑体" pitchFamily="2" charset="-122"/>
            </a:endParaRPr>
          </a:p>
        </p:txBody>
      </p:sp>
      <p:sp>
        <p:nvSpPr>
          <p:cNvPr id="37" name="Line 72"/>
          <p:cNvSpPr>
            <a:spLocks noChangeShapeType="1"/>
          </p:cNvSpPr>
          <p:nvPr/>
        </p:nvSpPr>
        <p:spPr bwMode="auto">
          <a:xfrm flipV="1">
            <a:off x="2841476" y="5287221"/>
            <a:ext cx="0" cy="194761"/>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sp>
        <p:nvSpPr>
          <p:cNvPr id="38" name="Rectangle 96"/>
          <p:cNvSpPr>
            <a:spLocks noChangeArrowheads="1"/>
          </p:cNvSpPr>
          <p:nvPr/>
        </p:nvSpPr>
        <p:spPr bwMode="auto">
          <a:xfrm>
            <a:off x="1548124" y="4210308"/>
            <a:ext cx="578857" cy="36804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solidFill>
                  <a:schemeClr val="tx1">
                    <a:lumMod val="65000"/>
                    <a:lumOff val="35000"/>
                  </a:schemeClr>
                </a:solidFill>
                <a:latin typeface="黑体" pitchFamily="2" charset="-122"/>
                <a:ea typeface="黑体" pitchFamily="2" charset="-122"/>
              </a:rPr>
              <a:t>MD</a:t>
            </a:r>
            <a:endParaRPr lang="zh-CN" altLang="en-US" sz="2000" dirty="0">
              <a:solidFill>
                <a:schemeClr val="tx1">
                  <a:lumMod val="65000"/>
                  <a:lumOff val="35000"/>
                </a:schemeClr>
              </a:solidFill>
              <a:latin typeface="黑体" pitchFamily="2" charset="-122"/>
              <a:ea typeface="黑体" pitchFamily="2" charset="-122"/>
            </a:endParaRPr>
          </a:p>
        </p:txBody>
      </p:sp>
      <p:sp>
        <p:nvSpPr>
          <p:cNvPr id="39" name="Line 117"/>
          <p:cNvSpPr>
            <a:spLocks noChangeShapeType="1"/>
          </p:cNvSpPr>
          <p:nvPr/>
        </p:nvSpPr>
        <p:spPr bwMode="auto">
          <a:xfrm>
            <a:off x="1834686" y="3994066"/>
            <a:ext cx="0" cy="194761"/>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sp>
        <p:nvSpPr>
          <p:cNvPr id="40" name="Freeform 128"/>
          <p:cNvSpPr>
            <a:spLocks/>
          </p:cNvSpPr>
          <p:nvPr/>
        </p:nvSpPr>
        <p:spPr bwMode="auto">
          <a:xfrm>
            <a:off x="2113607" y="3733431"/>
            <a:ext cx="2634463" cy="1039680"/>
          </a:xfrm>
          <a:custGeom>
            <a:avLst/>
            <a:gdLst>
              <a:gd name="T0" fmla="*/ 0 w 545"/>
              <a:gd name="T1" fmla="*/ 0 h 726"/>
              <a:gd name="T2" fmla="*/ 2147483647 w 545"/>
              <a:gd name="T3" fmla="*/ 0 h 726"/>
              <a:gd name="T4" fmla="*/ 2147483647 w 545"/>
              <a:gd name="T5" fmla="*/ 2147483647 h 726"/>
              <a:gd name="T6" fmla="*/ 0 60000 65536"/>
              <a:gd name="T7" fmla="*/ 0 60000 65536"/>
              <a:gd name="T8" fmla="*/ 0 60000 65536"/>
              <a:gd name="T9" fmla="*/ 0 w 545"/>
              <a:gd name="T10" fmla="*/ 0 h 726"/>
              <a:gd name="T11" fmla="*/ 545 w 545"/>
              <a:gd name="T12" fmla="*/ 726 h 726"/>
            </a:gdLst>
            <a:ahLst/>
            <a:cxnLst>
              <a:cxn ang="T6">
                <a:pos x="T0" y="T1"/>
              </a:cxn>
              <a:cxn ang="T7">
                <a:pos x="T2" y="T3"/>
              </a:cxn>
              <a:cxn ang="T8">
                <a:pos x="T4" y="T5"/>
              </a:cxn>
            </a:cxnLst>
            <a:rect l="T9" t="T10" r="T11" b="T12"/>
            <a:pathLst>
              <a:path w="545" h="726">
                <a:moveTo>
                  <a:pt x="0" y="0"/>
                </a:moveTo>
                <a:lnTo>
                  <a:pt x="545" y="0"/>
                </a:lnTo>
                <a:lnTo>
                  <a:pt x="545" y="726"/>
                </a:lnTo>
              </a:path>
            </a:pathLst>
          </a:custGeom>
          <a:noFill/>
          <a:ln w="1905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1">
                  <a:lumMod val="65000"/>
                  <a:lumOff val="35000"/>
                </a:schemeClr>
              </a:solidFill>
              <a:latin typeface="黑体" pitchFamily="2" charset="-122"/>
              <a:ea typeface="黑体" pitchFamily="2" charset="-122"/>
            </a:endParaRPr>
          </a:p>
        </p:txBody>
      </p:sp>
      <p:sp>
        <p:nvSpPr>
          <p:cNvPr id="41" name="Freeform 129"/>
          <p:cNvSpPr>
            <a:spLocks/>
          </p:cNvSpPr>
          <p:nvPr/>
        </p:nvSpPr>
        <p:spPr bwMode="auto">
          <a:xfrm>
            <a:off x="7772257" y="3353933"/>
            <a:ext cx="1472931" cy="1419177"/>
          </a:xfrm>
          <a:custGeom>
            <a:avLst/>
            <a:gdLst>
              <a:gd name="T0" fmla="*/ 0 w 771"/>
              <a:gd name="T1" fmla="*/ 2147483647 h 1043"/>
              <a:gd name="T2" fmla="*/ 0 w 771"/>
              <a:gd name="T3" fmla="*/ 0 h 1043"/>
              <a:gd name="T4" fmla="*/ 2147483647 w 771"/>
              <a:gd name="T5" fmla="*/ 0 h 1043"/>
              <a:gd name="T6" fmla="*/ 2147483647 w 771"/>
              <a:gd name="T7" fmla="*/ 2147483647 h 1043"/>
              <a:gd name="T8" fmla="*/ 0 60000 65536"/>
              <a:gd name="T9" fmla="*/ 0 60000 65536"/>
              <a:gd name="T10" fmla="*/ 0 60000 65536"/>
              <a:gd name="T11" fmla="*/ 0 60000 65536"/>
              <a:gd name="T12" fmla="*/ 0 w 771"/>
              <a:gd name="T13" fmla="*/ 0 h 1043"/>
              <a:gd name="T14" fmla="*/ 771 w 771"/>
              <a:gd name="T15" fmla="*/ 1043 h 1043"/>
            </a:gdLst>
            <a:ahLst/>
            <a:cxnLst>
              <a:cxn ang="T8">
                <a:pos x="T0" y="T1"/>
              </a:cxn>
              <a:cxn ang="T9">
                <a:pos x="T2" y="T3"/>
              </a:cxn>
              <a:cxn ang="T10">
                <a:pos x="T4" y="T5"/>
              </a:cxn>
              <a:cxn ang="T11">
                <a:pos x="T6" y="T7"/>
              </a:cxn>
            </a:cxnLst>
            <a:rect l="T12" t="T13" r="T14" b="T15"/>
            <a:pathLst>
              <a:path w="771" h="1043">
                <a:moveTo>
                  <a:pt x="0" y="1043"/>
                </a:moveTo>
                <a:lnTo>
                  <a:pt x="0" y="0"/>
                </a:lnTo>
                <a:lnTo>
                  <a:pt x="771" y="0"/>
                </a:lnTo>
                <a:lnTo>
                  <a:pt x="771" y="136"/>
                </a:lnTo>
              </a:path>
            </a:pathLst>
          </a:custGeom>
          <a:noFill/>
          <a:ln w="1905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1">
                  <a:lumMod val="65000"/>
                  <a:lumOff val="35000"/>
                </a:schemeClr>
              </a:solidFill>
              <a:latin typeface="黑体" pitchFamily="2" charset="-122"/>
              <a:ea typeface="黑体" pitchFamily="2" charset="-122"/>
            </a:endParaRPr>
          </a:p>
        </p:txBody>
      </p:sp>
      <p:sp>
        <p:nvSpPr>
          <p:cNvPr id="42" name="Line 132"/>
          <p:cNvSpPr>
            <a:spLocks noChangeShapeType="1"/>
          </p:cNvSpPr>
          <p:nvPr/>
        </p:nvSpPr>
        <p:spPr bwMode="auto">
          <a:xfrm>
            <a:off x="9264292" y="3829167"/>
            <a:ext cx="0" cy="325078"/>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grpSp>
        <p:nvGrpSpPr>
          <p:cNvPr id="43" name="Group 135"/>
          <p:cNvGrpSpPr>
            <a:grpSpLocks/>
          </p:cNvGrpSpPr>
          <p:nvPr/>
        </p:nvGrpSpPr>
        <p:grpSpPr bwMode="auto">
          <a:xfrm>
            <a:off x="8916596" y="5487710"/>
            <a:ext cx="693481" cy="389522"/>
            <a:chOff x="4174" y="2922"/>
            <a:chExt cx="363" cy="272"/>
          </a:xfrm>
        </p:grpSpPr>
        <p:sp>
          <p:nvSpPr>
            <p:cNvPr id="44" name="Rectangle 133"/>
            <p:cNvSpPr>
              <a:spLocks noChangeArrowheads="1"/>
            </p:cNvSpPr>
            <p:nvPr/>
          </p:nvSpPr>
          <p:spPr bwMode="auto">
            <a:xfrm rot="2700000">
              <a:off x="4220" y="2921"/>
              <a:ext cx="272"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1">
                    <a:lumMod val="65000"/>
                    <a:lumOff val="35000"/>
                  </a:schemeClr>
                </a:solidFill>
                <a:latin typeface="黑体" pitchFamily="2" charset="-122"/>
                <a:ea typeface="黑体" pitchFamily="2" charset="-122"/>
              </a:endParaRPr>
            </a:p>
          </p:txBody>
        </p:sp>
        <p:sp>
          <p:nvSpPr>
            <p:cNvPr id="45" name="Rectangle 134"/>
            <p:cNvSpPr>
              <a:spLocks noChangeArrowheads="1"/>
            </p:cNvSpPr>
            <p:nvPr/>
          </p:nvSpPr>
          <p:spPr bwMode="auto">
            <a:xfrm>
              <a:off x="4174" y="2945"/>
              <a:ext cx="3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1400" dirty="0">
                  <a:solidFill>
                    <a:schemeClr val="tx1">
                      <a:lumMod val="95000"/>
                      <a:lumOff val="5000"/>
                    </a:schemeClr>
                  </a:solidFill>
                  <a:latin typeface="黑体" pitchFamily="2" charset="-122"/>
                  <a:ea typeface="黑体" pitchFamily="2" charset="-122"/>
                </a:rPr>
                <a:t>相同</a:t>
              </a:r>
              <a:r>
                <a:rPr lang="en-US" altLang="zh-CN" sz="1400" dirty="0">
                  <a:solidFill>
                    <a:schemeClr val="tx1">
                      <a:lumMod val="95000"/>
                      <a:lumOff val="5000"/>
                    </a:schemeClr>
                  </a:solidFill>
                  <a:latin typeface="黑体" pitchFamily="2" charset="-122"/>
                  <a:ea typeface="黑体" pitchFamily="2" charset="-122"/>
                </a:rPr>
                <a:t>?</a:t>
              </a:r>
            </a:p>
          </p:txBody>
        </p:sp>
      </p:grpSp>
      <p:sp>
        <p:nvSpPr>
          <p:cNvPr id="46" name="Line 136"/>
          <p:cNvSpPr>
            <a:spLocks noChangeShapeType="1"/>
          </p:cNvSpPr>
          <p:nvPr/>
        </p:nvSpPr>
        <p:spPr bwMode="auto">
          <a:xfrm>
            <a:off x="9264292" y="5162632"/>
            <a:ext cx="0" cy="260636"/>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sp>
        <p:nvSpPr>
          <p:cNvPr id="47" name="Freeform 137"/>
          <p:cNvSpPr>
            <a:spLocks/>
          </p:cNvSpPr>
          <p:nvPr/>
        </p:nvSpPr>
        <p:spPr bwMode="auto">
          <a:xfrm rot="5400000" flipV="1">
            <a:off x="7741588" y="4549492"/>
            <a:ext cx="519839" cy="1746120"/>
          </a:xfrm>
          <a:custGeom>
            <a:avLst/>
            <a:gdLst>
              <a:gd name="T0" fmla="*/ 0 w 182"/>
              <a:gd name="T1" fmla="*/ 0 h 272"/>
              <a:gd name="T2" fmla="*/ 2147483647 w 182"/>
              <a:gd name="T3" fmla="*/ 0 h 272"/>
              <a:gd name="T4" fmla="*/ 2147483647 w 182"/>
              <a:gd name="T5" fmla="*/ 2147483647 h 272"/>
              <a:gd name="T6" fmla="*/ 0 60000 65536"/>
              <a:gd name="T7" fmla="*/ 0 60000 65536"/>
              <a:gd name="T8" fmla="*/ 0 60000 65536"/>
              <a:gd name="T9" fmla="*/ 0 w 182"/>
              <a:gd name="T10" fmla="*/ 0 h 272"/>
              <a:gd name="T11" fmla="*/ 182 w 182"/>
              <a:gd name="T12" fmla="*/ 272 h 272"/>
            </a:gdLst>
            <a:ahLst/>
            <a:cxnLst>
              <a:cxn ang="T6">
                <a:pos x="T0" y="T1"/>
              </a:cxn>
              <a:cxn ang="T7">
                <a:pos x="T2" y="T3"/>
              </a:cxn>
              <a:cxn ang="T8">
                <a:pos x="T4" y="T5"/>
              </a:cxn>
            </a:cxnLst>
            <a:rect l="T9" t="T10" r="T11" b="T12"/>
            <a:pathLst>
              <a:path w="182" h="272">
                <a:moveTo>
                  <a:pt x="0" y="0"/>
                </a:moveTo>
                <a:lnTo>
                  <a:pt x="182" y="0"/>
                </a:lnTo>
                <a:lnTo>
                  <a:pt x="182" y="272"/>
                </a:lnTo>
              </a:path>
            </a:pathLst>
          </a:custGeom>
          <a:noFill/>
          <a:ln w="1905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1">
                  <a:lumMod val="65000"/>
                  <a:lumOff val="35000"/>
                </a:schemeClr>
              </a:solidFill>
              <a:latin typeface="黑体" pitchFamily="2" charset="-122"/>
              <a:ea typeface="黑体" pitchFamily="2" charset="-122"/>
            </a:endParaRPr>
          </a:p>
        </p:txBody>
      </p:sp>
      <p:sp>
        <p:nvSpPr>
          <p:cNvPr id="48" name="Line 138"/>
          <p:cNvSpPr>
            <a:spLocks noChangeShapeType="1"/>
          </p:cNvSpPr>
          <p:nvPr/>
        </p:nvSpPr>
        <p:spPr bwMode="auto">
          <a:xfrm>
            <a:off x="9623450" y="5682471"/>
            <a:ext cx="519633"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sp>
        <p:nvSpPr>
          <p:cNvPr id="49" name="Line 139"/>
          <p:cNvSpPr>
            <a:spLocks noChangeShapeType="1"/>
          </p:cNvSpPr>
          <p:nvPr/>
        </p:nvSpPr>
        <p:spPr bwMode="auto">
          <a:xfrm>
            <a:off x="9264292" y="5951699"/>
            <a:ext cx="0" cy="315054"/>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sp>
        <p:nvSpPr>
          <p:cNvPr id="50" name="Rectangle 140"/>
          <p:cNvSpPr>
            <a:spLocks noChangeArrowheads="1"/>
          </p:cNvSpPr>
          <p:nvPr/>
        </p:nvSpPr>
        <p:spPr bwMode="auto">
          <a:xfrm>
            <a:off x="9623450" y="5387465"/>
            <a:ext cx="433664" cy="30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2000">
                <a:solidFill>
                  <a:schemeClr val="tx1">
                    <a:lumMod val="65000"/>
                    <a:lumOff val="35000"/>
                  </a:schemeClr>
                </a:solidFill>
                <a:latin typeface="黑体" pitchFamily="2" charset="-122"/>
                <a:ea typeface="黑体" pitchFamily="2" charset="-122"/>
              </a:rPr>
              <a:t>是</a:t>
            </a:r>
          </a:p>
        </p:txBody>
      </p:sp>
      <p:sp>
        <p:nvSpPr>
          <p:cNvPr id="51" name="Rectangle 141"/>
          <p:cNvSpPr>
            <a:spLocks noChangeArrowheads="1"/>
          </p:cNvSpPr>
          <p:nvPr/>
        </p:nvSpPr>
        <p:spPr bwMode="auto">
          <a:xfrm>
            <a:off x="8844000" y="5923058"/>
            <a:ext cx="433664" cy="30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2000">
                <a:solidFill>
                  <a:schemeClr val="tx1">
                    <a:lumMod val="65000"/>
                    <a:lumOff val="35000"/>
                  </a:schemeClr>
                </a:solidFill>
                <a:latin typeface="黑体" pitchFamily="2" charset="-122"/>
                <a:ea typeface="黑体" pitchFamily="2" charset="-122"/>
              </a:rPr>
              <a:t>否</a:t>
            </a:r>
          </a:p>
        </p:txBody>
      </p:sp>
      <p:sp>
        <p:nvSpPr>
          <p:cNvPr id="52" name="Rectangle 142"/>
          <p:cNvSpPr>
            <a:spLocks noChangeArrowheads="1"/>
          </p:cNvSpPr>
          <p:nvPr/>
        </p:nvSpPr>
        <p:spPr bwMode="auto">
          <a:xfrm>
            <a:off x="10223320" y="5522080"/>
            <a:ext cx="433664" cy="30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2000">
                <a:solidFill>
                  <a:schemeClr val="tx1">
                    <a:lumMod val="65000"/>
                    <a:lumOff val="35000"/>
                  </a:schemeClr>
                </a:solidFill>
                <a:latin typeface="黑体" pitchFamily="2" charset="-122"/>
                <a:ea typeface="黑体" pitchFamily="2" charset="-122"/>
              </a:rPr>
              <a:t>接收</a:t>
            </a:r>
          </a:p>
        </p:txBody>
      </p:sp>
      <p:sp>
        <p:nvSpPr>
          <p:cNvPr id="53" name="Rectangle 143"/>
          <p:cNvSpPr>
            <a:spLocks noChangeArrowheads="1"/>
          </p:cNvSpPr>
          <p:nvPr/>
        </p:nvSpPr>
        <p:spPr bwMode="auto">
          <a:xfrm>
            <a:off x="8788598" y="6216632"/>
            <a:ext cx="945656" cy="30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2000">
                <a:solidFill>
                  <a:schemeClr val="tx1">
                    <a:lumMod val="65000"/>
                    <a:lumOff val="35000"/>
                  </a:schemeClr>
                </a:solidFill>
                <a:latin typeface="黑体" pitchFamily="2" charset="-122"/>
                <a:ea typeface="黑体" pitchFamily="2" charset="-122"/>
              </a:rPr>
              <a:t>被篡改</a:t>
            </a:r>
          </a:p>
        </p:txBody>
      </p:sp>
      <p:sp>
        <p:nvSpPr>
          <p:cNvPr id="54" name="Rectangle 145"/>
          <p:cNvSpPr>
            <a:spLocks noChangeArrowheads="1"/>
          </p:cNvSpPr>
          <p:nvPr/>
        </p:nvSpPr>
        <p:spPr bwMode="auto">
          <a:xfrm>
            <a:off x="6387207" y="3213590"/>
            <a:ext cx="4464640" cy="3378243"/>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a:solidFill>
                <a:schemeClr val="tx1">
                  <a:lumMod val="65000"/>
                  <a:lumOff val="35000"/>
                </a:schemeClr>
              </a:solidFill>
              <a:latin typeface="黑体" pitchFamily="2" charset="-122"/>
              <a:ea typeface="黑体" pitchFamily="2" charset="-122"/>
            </a:endParaRPr>
          </a:p>
        </p:txBody>
      </p:sp>
      <p:sp>
        <p:nvSpPr>
          <p:cNvPr id="55" name="Rectangle 154"/>
          <p:cNvSpPr>
            <a:spLocks noChangeArrowheads="1"/>
          </p:cNvSpPr>
          <p:nvPr/>
        </p:nvSpPr>
        <p:spPr bwMode="auto">
          <a:xfrm>
            <a:off x="3974352" y="3289490"/>
            <a:ext cx="1127145" cy="32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2000" dirty="0">
                <a:solidFill>
                  <a:schemeClr val="tx1">
                    <a:lumMod val="65000"/>
                    <a:lumOff val="35000"/>
                  </a:schemeClr>
                </a:solidFill>
                <a:latin typeface="黑体" pitchFamily="2" charset="-122"/>
                <a:ea typeface="黑体" pitchFamily="2" charset="-122"/>
              </a:rPr>
              <a:t>发送方</a:t>
            </a:r>
          </a:p>
        </p:txBody>
      </p:sp>
      <p:sp>
        <p:nvSpPr>
          <p:cNvPr id="56" name="Rectangle 155"/>
          <p:cNvSpPr>
            <a:spLocks noChangeArrowheads="1"/>
          </p:cNvSpPr>
          <p:nvPr/>
        </p:nvSpPr>
        <p:spPr bwMode="auto">
          <a:xfrm>
            <a:off x="6553412" y="3289490"/>
            <a:ext cx="1127145" cy="32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zh-CN" altLang="en-US" sz="2000">
                <a:solidFill>
                  <a:schemeClr val="tx1">
                    <a:lumMod val="65000"/>
                    <a:lumOff val="35000"/>
                  </a:schemeClr>
                </a:solidFill>
                <a:latin typeface="黑体" pitchFamily="2" charset="-122"/>
                <a:ea typeface="黑体" pitchFamily="2" charset="-122"/>
              </a:rPr>
              <a:t>接收方</a:t>
            </a:r>
          </a:p>
        </p:txBody>
      </p:sp>
      <p:sp>
        <p:nvSpPr>
          <p:cNvPr id="57" name="Rectangle 154"/>
          <p:cNvSpPr>
            <a:spLocks noChangeArrowheads="1"/>
          </p:cNvSpPr>
          <p:nvPr/>
        </p:nvSpPr>
        <p:spPr bwMode="auto">
          <a:xfrm>
            <a:off x="2340947" y="5509191"/>
            <a:ext cx="515812" cy="32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en-US" altLang="zh-CN" sz="2000">
                <a:solidFill>
                  <a:schemeClr val="tx1">
                    <a:lumMod val="65000"/>
                    <a:lumOff val="35000"/>
                  </a:schemeClr>
                </a:solidFill>
                <a:latin typeface="黑体" pitchFamily="2" charset="-122"/>
                <a:ea typeface="黑体" pitchFamily="2" charset="-122"/>
              </a:rPr>
              <a:t>K</a:t>
            </a:r>
            <a:endParaRPr lang="zh-CN" altLang="en-US" sz="2000">
              <a:solidFill>
                <a:schemeClr val="tx1">
                  <a:lumMod val="65000"/>
                  <a:lumOff val="35000"/>
                </a:schemeClr>
              </a:solidFill>
              <a:latin typeface="黑体" pitchFamily="2" charset="-122"/>
              <a:ea typeface="黑体" pitchFamily="2" charset="-122"/>
            </a:endParaRPr>
          </a:p>
        </p:txBody>
      </p:sp>
      <p:cxnSp>
        <p:nvCxnSpPr>
          <p:cNvPr id="58" name="直接箭头连接符 50"/>
          <p:cNvCxnSpPr>
            <a:cxnSpLocks noChangeShapeType="1"/>
            <a:endCxn id="35" idx="1"/>
          </p:cNvCxnSpPr>
          <p:nvPr/>
        </p:nvCxnSpPr>
        <p:spPr bwMode="auto">
          <a:xfrm>
            <a:off x="2293186" y="5029450"/>
            <a:ext cx="1251322" cy="4297"/>
          </a:xfrm>
          <a:prstGeom prst="straightConnector1">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cxnSp>
      <p:sp>
        <p:nvSpPr>
          <p:cNvPr id="59" name="Rectangle 96"/>
          <p:cNvSpPr>
            <a:spLocks noChangeArrowheads="1"/>
          </p:cNvSpPr>
          <p:nvPr/>
        </p:nvSpPr>
        <p:spPr bwMode="auto">
          <a:xfrm>
            <a:off x="2568286" y="4836122"/>
            <a:ext cx="578857" cy="36804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solidFill>
                  <a:schemeClr val="tx1">
                    <a:lumMod val="65000"/>
                    <a:lumOff val="35000"/>
                  </a:schemeClr>
                </a:solidFill>
                <a:latin typeface="黑体" pitchFamily="2" charset="-122"/>
                <a:ea typeface="黑体" pitchFamily="2" charset="-122"/>
              </a:rPr>
              <a:t>E</a:t>
            </a:r>
            <a:endParaRPr lang="zh-CN" altLang="en-US" sz="2000" dirty="0">
              <a:solidFill>
                <a:schemeClr val="tx1">
                  <a:lumMod val="65000"/>
                  <a:lumOff val="35000"/>
                </a:schemeClr>
              </a:solidFill>
              <a:latin typeface="黑体" pitchFamily="2" charset="-122"/>
              <a:ea typeface="黑体" pitchFamily="2" charset="-122"/>
            </a:endParaRPr>
          </a:p>
        </p:txBody>
      </p:sp>
      <p:sp>
        <p:nvSpPr>
          <p:cNvPr id="60" name="Line 132"/>
          <p:cNvSpPr>
            <a:spLocks noChangeShapeType="1"/>
          </p:cNvSpPr>
          <p:nvPr/>
        </p:nvSpPr>
        <p:spPr bwMode="auto">
          <a:xfrm>
            <a:off x="1840418" y="4578349"/>
            <a:ext cx="0" cy="325078"/>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sp>
        <p:nvSpPr>
          <p:cNvPr id="61" name="Rectangle 154"/>
          <p:cNvSpPr>
            <a:spLocks noChangeArrowheads="1"/>
          </p:cNvSpPr>
          <p:nvPr/>
        </p:nvSpPr>
        <p:spPr bwMode="auto">
          <a:xfrm>
            <a:off x="9937086" y="4222806"/>
            <a:ext cx="515812" cy="32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pPr eaLnBrk="0" hangingPunct="0"/>
            <a:r>
              <a:rPr lang="en-US" altLang="zh-CN" sz="2000" dirty="0">
                <a:solidFill>
                  <a:schemeClr val="tx1">
                    <a:lumMod val="65000"/>
                    <a:lumOff val="35000"/>
                  </a:schemeClr>
                </a:solidFill>
                <a:latin typeface="黑体" pitchFamily="2" charset="-122"/>
                <a:ea typeface="黑体" pitchFamily="2" charset="-122"/>
              </a:rPr>
              <a:t>K</a:t>
            </a:r>
            <a:endParaRPr lang="zh-CN" altLang="en-US" sz="2000" dirty="0">
              <a:solidFill>
                <a:schemeClr val="tx1">
                  <a:lumMod val="65000"/>
                  <a:lumOff val="35000"/>
                </a:schemeClr>
              </a:solidFill>
              <a:latin typeface="黑体" pitchFamily="2" charset="-122"/>
              <a:ea typeface="黑体" pitchFamily="2" charset="-122"/>
            </a:endParaRPr>
          </a:p>
        </p:txBody>
      </p:sp>
      <p:sp>
        <p:nvSpPr>
          <p:cNvPr id="62" name="Line 117"/>
          <p:cNvSpPr>
            <a:spLocks noChangeShapeType="1"/>
          </p:cNvSpPr>
          <p:nvPr/>
        </p:nvSpPr>
        <p:spPr bwMode="auto">
          <a:xfrm>
            <a:off x="9281485" y="4608658"/>
            <a:ext cx="0" cy="194761"/>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cxnSp>
        <p:nvCxnSpPr>
          <p:cNvPr id="63" name="直接箭头连接符 56"/>
          <p:cNvCxnSpPr>
            <a:cxnSpLocks noChangeShapeType="1"/>
          </p:cNvCxnSpPr>
          <p:nvPr/>
        </p:nvCxnSpPr>
        <p:spPr bwMode="auto">
          <a:xfrm>
            <a:off x="5177913" y="5058090"/>
            <a:ext cx="1381231" cy="1433"/>
          </a:xfrm>
          <a:prstGeom prst="straightConnector1">
            <a:avLst/>
          </a:prstGeom>
          <a:noFill/>
          <a:ln w="38100">
            <a:solidFill>
              <a:schemeClr val="tx1"/>
            </a:solidFill>
            <a:round/>
            <a:headEnd type="none" w="sm" len="med"/>
            <a:tailEnd type="triangle" w="med" len="lg"/>
          </a:ln>
          <a:extLst>
            <a:ext uri="{909E8E84-426E-40DD-AFC4-6F175D3DCCD1}">
              <a14:hiddenFill xmlns:a14="http://schemas.microsoft.com/office/drawing/2010/main">
                <a:noFill/>
              </a14:hiddenFill>
            </a:ext>
          </a:extLst>
        </p:spPr>
      </p:cxnSp>
      <p:sp>
        <p:nvSpPr>
          <p:cNvPr id="64" name="Rectangle 125"/>
          <p:cNvSpPr>
            <a:spLocks noChangeArrowheads="1"/>
          </p:cNvSpPr>
          <p:nvPr/>
        </p:nvSpPr>
        <p:spPr bwMode="auto">
          <a:xfrm>
            <a:off x="8030670" y="3163800"/>
            <a:ext cx="580766" cy="368041"/>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solidFill>
                  <a:schemeClr val="tx1">
                    <a:lumMod val="65000"/>
                    <a:lumOff val="35000"/>
                  </a:schemeClr>
                </a:solidFill>
                <a:latin typeface="黑体" pitchFamily="2" charset="-122"/>
                <a:ea typeface="黑体" pitchFamily="2" charset="-122"/>
              </a:rPr>
              <a:t>MD</a:t>
            </a:r>
            <a:endParaRPr lang="zh-CN" altLang="en-US" sz="2000" dirty="0">
              <a:solidFill>
                <a:schemeClr val="tx1">
                  <a:lumMod val="65000"/>
                  <a:lumOff val="35000"/>
                </a:schemeClr>
              </a:solidFill>
              <a:latin typeface="黑体" pitchFamily="2" charset="-122"/>
              <a:ea typeface="黑体" pitchFamily="2" charset="-122"/>
            </a:endParaRPr>
          </a:p>
        </p:txBody>
      </p:sp>
      <p:sp>
        <p:nvSpPr>
          <p:cNvPr id="65" name="Rectangle 96"/>
          <p:cNvSpPr>
            <a:spLocks noChangeArrowheads="1"/>
          </p:cNvSpPr>
          <p:nvPr/>
        </p:nvSpPr>
        <p:spPr bwMode="auto">
          <a:xfrm>
            <a:off x="8955759" y="4154246"/>
            <a:ext cx="578857" cy="36804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solidFill>
                  <a:schemeClr val="tx1">
                    <a:lumMod val="65000"/>
                    <a:lumOff val="35000"/>
                  </a:schemeClr>
                </a:solidFill>
                <a:latin typeface="黑体" pitchFamily="2" charset="-122"/>
                <a:ea typeface="黑体" pitchFamily="2" charset="-122"/>
              </a:rPr>
              <a:t>E</a:t>
            </a:r>
            <a:endParaRPr lang="zh-CN" altLang="en-US" sz="2000" dirty="0">
              <a:solidFill>
                <a:schemeClr val="tx1">
                  <a:lumMod val="65000"/>
                  <a:lumOff val="35000"/>
                </a:schemeClr>
              </a:solidFill>
              <a:latin typeface="黑体" pitchFamily="2" charset="-122"/>
              <a:ea typeface="黑体" pitchFamily="2" charset="-122"/>
            </a:endParaRPr>
          </a:p>
        </p:txBody>
      </p:sp>
      <p:sp>
        <p:nvSpPr>
          <p:cNvPr id="66" name="Line 117"/>
          <p:cNvSpPr>
            <a:spLocks noChangeShapeType="1"/>
          </p:cNvSpPr>
          <p:nvPr/>
        </p:nvSpPr>
        <p:spPr bwMode="auto">
          <a:xfrm rot="5400000">
            <a:off x="9720521" y="4223667"/>
            <a:ext cx="0" cy="259817"/>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endParaRPr>
          </a:p>
        </p:txBody>
      </p:sp>
      <p:sp>
        <p:nvSpPr>
          <p:cNvPr id="67" name="Freeform 112"/>
          <p:cNvSpPr>
            <a:spLocks noChangeArrowheads="1"/>
          </p:cNvSpPr>
          <p:nvPr/>
        </p:nvSpPr>
        <p:spPr bwMode="auto">
          <a:xfrm>
            <a:off x="1669770" y="3487472"/>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0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112"/>
          <p:cNvSpPr>
            <a:spLocks noChangeArrowheads="1"/>
          </p:cNvSpPr>
          <p:nvPr/>
        </p:nvSpPr>
        <p:spPr bwMode="auto">
          <a:xfrm>
            <a:off x="4632928" y="4819473"/>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0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Freeform 112"/>
          <p:cNvSpPr>
            <a:spLocks noChangeArrowheads="1"/>
          </p:cNvSpPr>
          <p:nvPr/>
        </p:nvSpPr>
        <p:spPr bwMode="auto">
          <a:xfrm>
            <a:off x="7627675" y="4800095"/>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0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Rectangle 73"/>
          <p:cNvSpPr>
            <a:spLocks noChangeArrowheads="1"/>
          </p:cNvSpPr>
          <p:nvPr/>
        </p:nvSpPr>
        <p:spPr bwMode="auto">
          <a:xfrm>
            <a:off x="1515074" y="4880609"/>
            <a:ext cx="758711" cy="295520"/>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2000">
                <a:solidFill>
                  <a:schemeClr val="tx1">
                    <a:lumMod val="65000"/>
                    <a:lumOff val="35000"/>
                  </a:schemeClr>
                </a:solidFill>
                <a:latin typeface="黑体" pitchFamily="2" charset="-122"/>
              </a:rPr>
              <a:t>摘要</a:t>
            </a:r>
            <a:endParaRPr lang="en-US" altLang="zh-CN" sz="2000">
              <a:solidFill>
                <a:schemeClr val="tx1">
                  <a:lumMod val="65000"/>
                  <a:lumOff val="35000"/>
                </a:schemeClr>
              </a:solidFill>
              <a:latin typeface="黑体" pitchFamily="2" charset="-122"/>
            </a:endParaRPr>
          </a:p>
        </p:txBody>
      </p:sp>
      <p:sp>
        <p:nvSpPr>
          <p:cNvPr id="97" name="Rectangle 73"/>
          <p:cNvSpPr>
            <a:spLocks noChangeArrowheads="1"/>
          </p:cNvSpPr>
          <p:nvPr/>
        </p:nvSpPr>
        <p:spPr bwMode="auto">
          <a:xfrm>
            <a:off x="8869668" y="3507366"/>
            <a:ext cx="758711" cy="295520"/>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2000">
                <a:solidFill>
                  <a:schemeClr val="tx1">
                    <a:lumMod val="65000"/>
                    <a:lumOff val="35000"/>
                  </a:schemeClr>
                </a:solidFill>
                <a:latin typeface="黑体" pitchFamily="2" charset="-122"/>
              </a:rPr>
              <a:t>摘要</a:t>
            </a:r>
            <a:endParaRPr lang="en-US" altLang="zh-CN" sz="2000">
              <a:solidFill>
                <a:schemeClr val="tx1">
                  <a:lumMod val="65000"/>
                  <a:lumOff val="35000"/>
                </a:schemeClr>
              </a:solidFill>
              <a:latin typeface="黑体" pitchFamily="2" charset="-122"/>
            </a:endParaRPr>
          </a:p>
        </p:txBody>
      </p:sp>
      <p:sp>
        <p:nvSpPr>
          <p:cNvPr id="98" name="Rectangle 120"/>
          <p:cNvSpPr>
            <a:spLocks noChangeArrowheads="1"/>
          </p:cNvSpPr>
          <p:nvPr/>
        </p:nvSpPr>
        <p:spPr bwMode="auto">
          <a:xfrm>
            <a:off x="3750106" y="4908931"/>
            <a:ext cx="758711" cy="253701"/>
          </a:xfrm>
          <a:prstGeom prst="rect">
            <a:avLst/>
          </a:prstGeom>
          <a:solidFill>
            <a:srgbClr val="00B0F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2000" dirty="0">
                <a:solidFill>
                  <a:schemeClr val="tx1">
                    <a:lumMod val="65000"/>
                    <a:lumOff val="35000"/>
                  </a:schemeClr>
                </a:solidFill>
                <a:latin typeface="黑体" pitchFamily="2" charset="-122"/>
              </a:rPr>
              <a:t>密文</a:t>
            </a:r>
            <a:endParaRPr lang="en-US" altLang="zh-CN" sz="2000" dirty="0">
              <a:solidFill>
                <a:schemeClr val="tx1">
                  <a:lumMod val="65000"/>
                  <a:lumOff val="35000"/>
                </a:schemeClr>
              </a:solidFill>
              <a:latin typeface="黑体" pitchFamily="2" charset="-122"/>
            </a:endParaRPr>
          </a:p>
        </p:txBody>
      </p:sp>
      <p:sp>
        <p:nvSpPr>
          <p:cNvPr id="99" name="Rectangle 120"/>
          <p:cNvSpPr>
            <a:spLocks noChangeArrowheads="1"/>
          </p:cNvSpPr>
          <p:nvPr/>
        </p:nvSpPr>
        <p:spPr bwMode="auto">
          <a:xfrm>
            <a:off x="6749091" y="4926496"/>
            <a:ext cx="758711" cy="253701"/>
          </a:xfrm>
          <a:prstGeom prst="rect">
            <a:avLst/>
          </a:prstGeom>
          <a:solidFill>
            <a:srgbClr val="00B0F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2000" dirty="0">
                <a:solidFill>
                  <a:schemeClr val="tx1">
                    <a:lumMod val="65000"/>
                    <a:lumOff val="35000"/>
                  </a:schemeClr>
                </a:solidFill>
                <a:latin typeface="黑体" pitchFamily="2" charset="-122"/>
              </a:rPr>
              <a:t>密文</a:t>
            </a:r>
            <a:endParaRPr lang="en-US" altLang="zh-CN" sz="2000" dirty="0">
              <a:solidFill>
                <a:schemeClr val="tx1">
                  <a:lumMod val="65000"/>
                  <a:lumOff val="35000"/>
                </a:schemeClr>
              </a:solidFill>
              <a:latin typeface="黑体" pitchFamily="2" charset="-122"/>
            </a:endParaRPr>
          </a:p>
        </p:txBody>
      </p:sp>
      <p:sp>
        <p:nvSpPr>
          <p:cNvPr id="100" name="Rectangle 120"/>
          <p:cNvSpPr>
            <a:spLocks noChangeArrowheads="1"/>
          </p:cNvSpPr>
          <p:nvPr/>
        </p:nvSpPr>
        <p:spPr bwMode="auto">
          <a:xfrm>
            <a:off x="8869668" y="4846702"/>
            <a:ext cx="758711" cy="253701"/>
          </a:xfrm>
          <a:prstGeom prst="rect">
            <a:avLst/>
          </a:prstGeom>
          <a:solidFill>
            <a:srgbClr val="00B0F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2000" dirty="0">
                <a:solidFill>
                  <a:schemeClr val="tx1">
                    <a:lumMod val="65000"/>
                    <a:lumOff val="35000"/>
                  </a:schemeClr>
                </a:solidFill>
                <a:latin typeface="黑体" pitchFamily="2" charset="-122"/>
              </a:rPr>
              <a:t>密文</a:t>
            </a:r>
            <a:endParaRPr lang="en-US" altLang="zh-CN" sz="2000" dirty="0">
              <a:solidFill>
                <a:schemeClr val="tx1">
                  <a:lumMod val="65000"/>
                  <a:lumOff val="35000"/>
                </a:schemeClr>
              </a:solidFill>
              <a:latin typeface="黑体" pitchFamily="2" charset="-122"/>
            </a:endParaRPr>
          </a:p>
        </p:txBody>
      </p:sp>
      <p:sp>
        <p:nvSpPr>
          <p:cNvPr id="101" name="AutoShape 90"/>
          <p:cNvSpPr>
            <a:spLocks/>
          </p:cNvSpPr>
          <p:nvPr/>
        </p:nvSpPr>
        <p:spPr bwMode="auto">
          <a:xfrm>
            <a:off x="2727075" y="5550748"/>
            <a:ext cx="225475" cy="21986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6009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2" name="AutoShape 90"/>
          <p:cNvSpPr>
            <a:spLocks/>
          </p:cNvSpPr>
          <p:nvPr/>
        </p:nvSpPr>
        <p:spPr bwMode="auto">
          <a:xfrm>
            <a:off x="9913154" y="4249239"/>
            <a:ext cx="225475" cy="21986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6009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03" name="矩形 102"/>
          <p:cNvSpPr/>
          <p:nvPr/>
        </p:nvSpPr>
        <p:spPr>
          <a:xfrm>
            <a:off x="2854848" y="4512102"/>
            <a:ext cx="6547333" cy="129163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50000"/>
              </a:lnSpc>
            </a:pPr>
            <a:r>
              <a:rPr lang="zh-CN" altLang="en-US" sz="2000" dirty="0">
                <a:solidFill>
                  <a:schemeClr val="tx1"/>
                </a:solidFill>
              </a:rPr>
              <a:t>并不需要将报文鉴别码解密出来就可以进行报文鉴别</a:t>
            </a:r>
            <a:r>
              <a:rPr lang="zh-CN" altLang="en-US" sz="2000" dirty="0" smtClean="0">
                <a:solidFill>
                  <a:schemeClr val="tx1"/>
                </a:solidFill>
              </a:rPr>
              <a:t>，</a:t>
            </a:r>
            <a:endParaRPr lang="en-US" altLang="zh-CN" sz="2000" dirty="0" smtClean="0">
              <a:solidFill>
                <a:schemeClr val="tx1"/>
              </a:solidFill>
            </a:endParaRPr>
          </a:p>
          <a:p>
            <a:pPr>
              <a:lnSpc>
                <a:spcPct val="150000"/>
              </a:lnSpc>
            </a:pPr>
            <a:r>
              <a:rPr lang="zh-CN" altLang="en-US" sz="2000" dirty="0" smtClean="0">
                <a:solidFill>
                  <a:schemeClr val="tx1"/>
                </a:solidFill>
              </a:rPr>
              <a:t>即</a:t>
            </a:r>
            <a:r>
              <a:rPr lang="zh-CN" altLang="en-US" sz="2000" b="1" dirty="0">
                <a:solidFill>
                  <a:srgbClr val="C00000"/>
                </a:solidFill>
              </a:rPr>
              <a:t>报文鉴别码的计算并不需要可逆性</a:t>
            </a:r>
            <a:r>
              <a:rPr lang="zh-CN" altLang="en-US" sz="2000" dirty="0">
                <a:solidFill>
                  <a:srgbClr val="C00000"/>
                </a:solidFill>
              </a:rPr>
              <a:t>！</a:t>
            </a:r>
          </a:p>
        </p:txBody>
      </p:sp>
      <p:sp>
        <p:nvSpPr>
          <p:cNvPr id="104" name="矩形 103"/>
          <p:cNvSpPr/>
          <p:nvPr/>
        </p:nvSpPr>
        <p:spPr>
          <a:xfrm>
            <a:off x="527795" y="2638590"/>
            <a:ext cx="3446557" cy="4224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a:solidFill>
                  <a:prstClr val="white"/>
                </a:solidFill>
                <a:cs typeface="+mj-cs"/>
              </a:rPr>
              <a:t>进行报文鉴别并不需要解密</a:t>
            </a:r>
            <a:endParaRPr lang="zh-CN" altLang="en-US" sz="2400"/>
          </a:p>
        </p:txBody>
      </p:sp>
      <p:sp>
        <p:nvSpPr>
          <p:cNvPr id="3" name="矩形 2"/>
          <p:cNvSpPr/>
          <p:nvPr/>
        </p:nvSpPr>
        <p:spPr>
          <a:xfrm>
            <a:off x="507615" y="1062990"/>
            <a:ext cx="11208184" cy="1323439"/>
          </a:xfrm>
          <a:prstGeom prst="rect">
            <a:avLst/>
          </a:prstGeom>
        </p:spPr>
        <p:txBody>
          <a:bodyPr wrap="square">
            <a:spAutoFit/>
          </a:bodyPr>
          <a:lstStyle/>
          <a:p>
            <a:pPr marL="342900" lvl="0" indent="-342900" algn="l">
              <a:lnSpc>
                <a:spcPct val="90000"/>
              </a:lnSpc>
              <a:spcBef>
                <a:spcPct val="20000"/>
              </a:spcBef>
              <a:buClr>
                <a:srgbClr val="3333CC"/>
              </a:buClr>
              <a:buSzPct val="60000"/>
              <a:buFont typeface="Wingdings" pitchFamily="2" charset="2"/>
              <a:buChar char="n"/>
            </a:pPr>
            <a:r>
              <a:rPr lang="zh-CN" altLang="en-US" sz="2000" kern="0" dirty="0">
                <a:solidFill>
                  <a:schemeClr val="tx1">
                    <a:lumMod val="75000"/>
                    <a:lumOff val="25000"/>
                  </a:schemeClr>
                </a:solidFill>
                <a:latin typeface="+mn-lt"/>
                <a:ea typeface="+mn-ea"/>
              </a:rPr>
              <a:t>目前广泛应用的报文摘要算法有</a:t>
            </a:r>
            <a:r>
              <a:rPr lang="en-US" altLang="zh-CN" sz="2000" kern="0" dirty="0">
                <a:solidFill>
                  <a:srgbClr val="FF0000"/>
                </a:solidFill>
                <a:latin typeface="+mn-lt"/>
                <a:ea typeface="+mn-ea"/>
              </a:rPr>
              <a:t>MD5</a:t>
            </a:r>
            <a:r>
              <a:rPr lang="en-US" altLang="zh-CN" sz="2000" kern="0" dirty="0">
                <a:solidFill>
                  <a:schemeClr val="tx1">
                    <a:lumMod val="75000"/>
                    <a:lumOff val="25000"/>
                  </a:schemeClr>
                </a:solidFill>
                <a:latin typeface="+mn-lt"/>
                <a:ea typeface="+mn-ea"/>
              </a:rPr>
              <a:t> [RFC 1321]</a:t>
            </a:r>
            <a:r>
              <a:rPr lang="zh-CN" altLang="en-US" sz="2000" kern="0" dirty="0">
                <a:solidFill>
                  <a:schemeClr val="tx1">
                    <a:lumMod val="75000"/>
                    <a:lumOff val="25000"/>
                  </a:schemeClr>
                </a:solidFill>
                <a:latin typeface="+mn-lt"/>
                <a:ea typeface="+mn-ea"/>
              </a:rPr>
              <a:t>和安全散列算法</a:t>
            </a:r>
            <a:r>
              <a:rPr lang="en-US" altLang="zh-CN" sz="2000" kern="0" dirty="0">
                <a:solidFill>
                  <a:schemeClr val="tx1">
                    <a:lumMod val="75000"/>
                    <a:lumOff val="25000"/>
                  </a:schemeClr>
                </a:solidFill>
                <a:latin typeface="+mn-lt"/>
                <a:ea typeface="+mn-ea"/>
              </a:rPr>
              <a:t>1(Secure Hash Algorithm, </a:t>
            </a:r>
            <a:r>
              <a:rPr lang="en-US" altLang="zh-CN" sz="2000" kern="0" dirty="0">
                <a:solidFill>
                  <a:srgbClr val="FF0000"/>
                </a:solidFill>
                <a:latin typeface="+mn-lt"/>
                <a:ea typeface="+mn-ea"/>
              </a:rPr>
              <a:t>SHA-1</a:t>
            </a:r>
            <a:r>
              <a:rPr lang="en-US" altLang="zh-CN" sz="2000" kern="0" dirty="0">
                <a:solidFill>
                  <a:schemeClr val="tx1">
                    <a:lumMod val="75000"/>
                    <a:lumOff val="25000"/>
                  </a:schemeClr>
                </a:solidFill>
                <a:latin typeface="+mn-lt"/>
                <a:ea typeface="+mn-ea"/>
              </a:rPr>
              <a:t>)</a:t>
            </a:r>
            <a:r>
              <a:rPr lang="zh-CN" altLang="en-US" sz="2000" kern="0" dirty="0">
                <a:solidFill>
                  <a:schemeClr val="tx1">
                    <a:lumMod val="75000"/>
                    <a:lumOff val="25000"/>
                  </a:schemeClr>
                </a:solidFill>
                <a:latin typeface="+mn-lt"/>
                <a:ea typeface="+mn-ea"/>
              </a:rPr>
              <a:t>。</a:t>
            </a:r>
            <a:endParaRPr lang="en-US" altLang="zh-CN" sz="2000" kern="0" dirty="0">
              <a:solidFill>
                <a:schemeClr val="tx1">
                  <a:lumMod val="75000"/>
                  <a:lumOff val="25000"/>
                </a:schemeClr>
              </a:solidFill>
              <a:latin typeface="+mn-lt"/>
              <a:ea typeface="+mn-ea"/>
            </a:endParaRPr>
          </a:p>
          <a:p>
            <a:pPr marL="342900" lvl="0" indent="-342900" algn="l">
              <a:lnSpc>
                <a:spcPct val="90000"/>
              </a:lnSpc>
              <a:spcBef>
                <a:spcPct val="20000"/>
              </a:spcBef>
              <a:buClr>
                <a:srgbClr val="3333CC"/>
              </a:buClr>
              <a:buSzPct val="60000"/>
              <a:buFont typeface="Wingdings" pitchFamily="2" charset="2"/>
              <a:buChar char="n"/>
            </a:pPr>
            <a:r>
              <a:rPr lang="en-US" altLang="zh-CN" sz="2000" kern="0" dirty="0">
                <a:solidFill>
                  <a:schemeClr val="tx1">
                    <a:lumMod val="75000"/>
                    <a:lumOff val="25000"/>
                  </a:schemeClr>
                </a:solidFill>
                <a:latin typeface="+mn-lt"/>
                <a:ea typeface="+mn-ea"/>
              </a:rPr>
              <a:t>MD5</a:t>
            </a:r>
            <a:r>
              <a:rPr lang="zh-CN" altLang="en-US" sz="2000" kern="0" dirty="0">
                <a:solidFill>
                  <a:schemeClr val="tx1">
                    <a:lumMod val="75000"/>
                    <a:lumOff val="25000"/>
                  </a:schemeClr>
                </a:solidFill>
                <a:latin typeface="+mn-lt"/>
                <a:ea typeface="+mn-ea"/>
              </a:rPr>
              <a:t>输出</a:t>
            </a:r>
            <a:r>
              <a:rPr lang="en-US" altLang="zh-CN" sz="2000" kern="0" dirty="0">
                <a:solidFill>
                  <a:schemeClr val="tx1">
                    <a:lumMod val="75000"/>
                    <a:lumOff val="25000"/>
                  </a:schemeClr>
                </a:solidFill>
                <a:latin typeface="+mn-lt"/>
                <a:ea typeface="+mn-ea"/>
              </a:rPr>
              <a:t>128</a:t>
            </a:r>
            <a:r>
              <a:rPr lang="zh-CN" altLang="en-US" sz="2000" kern="0" dirty="0">
                <a:solidFill>
                  <a:schemeClr val="tx1">
                    <a:lumMod val="75000"/>
                    <a:lumOff val="25000"/>
                  </a:schemeClr>
                </a:solidFill>
                <a:latin typeface="+mn-lt"/>
                <a:ea typeface="+mn-ea"/>
              </a:rPr>
              <a:t>位的摘要，</a:t>
            </a:r>
            <a:r>
              <a:rPr lang="en-US" altLang="zh-CN" sz="2000" kern="0" dirty="0">
                <a:solidFill>
                  <a:schemeClr val="tx1">
                    <a:lumMod val="75000"/>
                    <a:lumOff val="25000"/>
                  </a:schemeClr>
                </a:solidFill>
                <a:latin typeface="+mn-lt"/>
                <a:ea typeface="+mn-ea"/>
              </a:rPr>
              <a:t>SHA-1</a:t>
            </a:r>
            <a:r>
              <a:rPr lang="zh-CN" altLang="en-US" sz="2000" kern="0" dirty="0">
                <a:solidFill>
                  <a:schemeClr val="tx1">
                    <a:lumMod val="75000"/>
                    <a:lumOff val="25000"/>
                  </a:schemeClr>
                </a:solidFill>
                <a:latin typeface="+mn-lt"/>
                <a:ea typeface="+mn-ea"/>
              </a:rPr>
              <a:t>输出</a:t>
            </a:r>
            <a:r>
              <a:rPr lang="en-US" altLang="zh-CN" sz="2000" kern="0" dirty="0">
                <a:solidFill>
                  <a:schemeClr val="tx1">
                    <a:lumMod val="75000"/>
                    <a:lumOff val="25000"/>
                  </a:schemeClr>
                </a:solidFill>
                <a:latin typeface="+mn-lt"/>
                <a:ea typeface="+mn-ea"/>
              </a:rPr>
              <a:t>160</a:t>
            </a:r>
            <a:r>
              <a:rPr lang="zh-CN" altLang="en-US" sz="2000" kern="0" dirty="0">
                <a:solidFill>
                  <a:schemeClr val="tx1">
                    <a:lumMod val="75000"/>
                    <a:lumOff val="25000"/>
                  </a:schemeClr>
                </a:solidFill>
                <a:latin typeface="+mn-lt"/>
                <a:ea typeface="+mn-ea"/>
              </a:rPr>
              <a:t>位的摘要。</a:t>
            </a:r>
            <a:endParaRPr lang="en-US" altLang="zh-CN" sz="2000" kern="0" dirty="0">
              <a:solidFill>
                <a:schemeClr val="tx1">
                  <a:lumMod val="75000"/>
                  <a:lumOff val="25000"/>
                </a:schemeClr>
              </a:solidFill>
              <a:latin typeface="+mn-lt"/>
              <a:ea typeface="+mn-ea"/>
            </a:endParaRPr>
          </a:p>
          <a:p>
            <a:pPr marL="342900" lvl="0" indent="-342900" algn="l">
              <a:lnSpc>
                <a:spcPct val="90000"/>
              </a:lnSpc>
              <a:spcBef>
                <a:spcPct val="20000"/>
              </a:spcBef>
              <a:buClr>
                <a:srgbClr val="3333CC"/>
              </a:buClr>
              <a:buSzPct val="60000"/>
              <a:buFont typeface="Wingdings" pitchFamily="2" charset="2"/>
              <a:buChar char="n"/>
            </a:pPr>
            <a:r>
              <a:rPr lang="en-US" altLang="zh-CN" sz="2000" kern="0" dirty="0">
                <a:solidFill>
                  <a:schemeClr val="tx1">
                    <a:lumMod val="75000"/>
                    <a:lumOff val="25000"/>
                  </a:schemeClr>
                </a:solidFill>
                <a:latin typeface="+mn-lt"/>
                <a:ea typeface="+mn-ea"/>
              </a:rPr>
              <a:t>SHA-1</a:t>
            </a:r>
            <a:r>
              <a:rPr lang="zh-CN" altLang="en-US" sz="2000" kern="0" dirty="0">
                <a:solidFill>
                  <a:schemeClr val="tx1">
                    <a:lumMod val="75000"/>
                    <a:lumOff val="25000"/>
                  </a:schemeClr>
                </a:solidFill>
                <a:latin typeface="+mn-lt"/>
                <a:ea typeface="+mn-ea"/>
              </a:rPr>
              <a:t>比</a:t>
            </a:r>
            <a:r>
              <a:rPr lang="en-US" altLang="zh-CN" sz="2000" kern="0" dirty="0">
                <a:solidFill>
                  <a:schemeClr val="tx1">
                    <a:lumMod val="75000"/>
                    <a:lumOff val="25000"/>
                  </a:schemeClr>
                </a:solidFill>
                <a:latin typeface="+mn-lt"/>
                <a:ea typeface="+mn-ea"/>
              </a:rPr>
              <a:t>MD5</a:t>
            </a:r>
            <a:r>
              <a:rPr lang="zh-CN" altLang="en-US" sz="2000" kern="0" dirty="0">
                <a:solidFill>
                  <a:schemeClr val="tx1">
                    <a:lumMod val="75000"/>
                    <a:lumOff val="25000"/>
                  </a:schemeClr>
                </a:solidFill>
                <a:latin typeface="+mn-lt"/>
                <a:ea typeface="+mn-ea"/>
              </a:rPr>
              <a:t>更安全些，但计算起来比</a:t>
            </a:r>
            <a:r>
              <a:rPr lang="en-US" altLang="zh-CN" sz="2000" kern="0" dirty="0">
                <a:solidFill>
                  <a:schemeClr val="tx1">
                    <a:lumMod val="75000"/>
                    <a:lumOff val="25000"/>
                  </a:schemeClr>
                </a:solidFill>
                <a:latin typeface="+mn-lt"/>
                <a:ea typeface="+mn-ea"/>
              </a:rPr>
              <a:t>MD5</a:t>
            </a:r>
            <a:r>
              <a:rPr lang="zh-CN" altLang="en-US" sz="2000" kern="0" dirty="0">
                <a:solidFill>
                  <a:schemeClr val="tx1">
                    <a:lumMod val="75000"/>
                    <a:lumOff val="25000"/>
                  </a:schemeClr>
                </a:solidFill>
                <a:latin typeface="+mn-lt"/>
                <a:ea typeface="+mn-ea"/>
              </a:rPr>
              <a:t>要慢。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anim calcmode="lin" valueType="num">
                                      <p:cBhvr>
                                        <p:cTn id="8" dur="1000" fill="hold"/>
                                        <p:tgtEl>
                                          <p:spTgt spid="103"/>
                                        </p:tgtEl>
                                        <p:attrNameLst>
                                          <p:attrName>ppt_x</p:attrName>
                                        </p:attrNameLst>
                                      </p:cBhvr>
                                      <p:tavLst>
                                        <p:tav tm="0">
                                          <p:val>
                                            <p:strVal val="#ppt_x"/>
                                          </p:val>
                                        </p:tav>
                                        <p:tav tm="100000">
                                          <p:val>
                                            <p:strVal val="#ppt_x"/>
                                          </p:val>
                                        </p:tav>
                                      </p:tavLst>
                                    </p:anim>
                                    <p:anim calcmode="lin" valueType="num">
                                      <p:cBhvr>
                                        <p:cTn id="9"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774000" y="352800"/>
            <a:ext cx="5335200" cy="428400"/>
          </a:xfrm>
        </p:spPr>
        <p:txBody>
          <a:bodyPr/>
          <a:lstStyle/>
          <a:p>
            <a:r>
              <a:rPr lang="zh-CN" altLang="en-US" dirty="0"/>
              <a:t>散列报文鉴别</a:t>
            </a:r>
            <a:r>
              <a:rPr lang="zh-CN" altLang="en-US" dirty="0" smtClean="0"/>
              <a:t>码</a:t>
            </a:r>
            <a:endParaRPr lang="zh-CN" altLang="en-US" dirty="0"/>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32" name="矩形 31"/>
          <p:cNvSpPr/>
          <p:nvPr/>
        </p:nvSpPr>
        <p:spPr>
          <a:xfrm>
            <a:off x="0" y="3123463"/>
            <a:ext cx="12198350" cy="3734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0" y="304726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527795" y="2881998"/>
            <a:ext cx="3446557" cy="4224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cs typeface="+mj-cs"/>
              </a:rPr>
              <a:t>散列报文鉴别码</a:t>
            </a:r>
            <a:r>
              <a:rPr lang="en-US" altLang="zh-CN" sz="2000" dirty="0">
                <a:solidFill>
                  <a:prstClr val="white"/>
                </a:solidFill>
                <a:cs typeface="+mj-cs"/>
              </a:rPr>
              <a:t>HMAC</a:t>
            </a:r>
            <a:endParaRPr lang="zh-CN" altLang="en-US" sz="2400" dirty="0"/>
          </a:p>
        </p:txBody>
      </p:sp>
      <p:sp>
        <p:nvSpPr>
          <p:cNvPr id="3" name="矩形 2"/>
          <p:cNvSpPr/>
          <p:nvPr/>
        </p:nvSpPr>
        <p:spPr>
          <a:xfrm>
            <a:off x="507615" y="1052242"/>
            <a:ext cx="11208184" cy="1631216"/>
          </a:xfrm>
          <a:prstGeom prst="rect">
            <a:avLst/>
          </a:prstGeom>
        </p:spPr>
        <p:txBody>
          <a:bodyPr wrap="square">
            <a:spAutoFit/>
          </a:bodyPr>
          <a:lstStyle/>
          <a:p>
            <a:pPr marL="342900" lvl="0" indent="-342900" algn="l">
              <a:buFont typeface="Wingdings" panose="05000000000000000000" pitchFamily="2" charset="2"/>
              <a:buChar char="n"/>
            </a:pPr>
            <a:r>
              <a:rPr lang="zh-CN" altLang="en-US" sz="2000" kern="0" dirty="0">
                <a:solidFill>
                  <a:schemeClr val="tx1">
                    <a:lumMod val="75000"/>
                    <a:lumOff val="25000"/>
                  </a:schemeClr>
                </a:solidFill>
                <a:latin typeface="+mn-lt"/>
                <a:ea typeface="+mn-ea"/>
              </a:rPr>
              <a:t>利用密码散列函数无需对报文摘要加密就可以实现对报文的鉴别，前提是双方共享一个称为鉴别密钥的</a:t>
            </a:r>
            <a:r>
              <a:rPr lang="zh-CN" altLang="en-US" sz="2000" kern="0" dirty="0">
                <a:solidFill>
                  <a:srgbClr val="FF0000"/>
                </a:solidFill>
                <a:latin typeface="+mn-lt"/>
                <a:ea typeface="+mn-ea"/>
              </a:rPr>
              <a:t>秘密比特串</a:t>
            </a:r>
            <a:r>
              <a:rPr lang="en-US" altLang="zh-CN" sz="2000" kern="0" dirty="0">
                <a:solidFill>
                  <a:srgbClr val="FF0000"/>
                </a:solidFill>
                <a:latin typeface="+mn-lt"/>
                <a:ea typeface="+mn-ea"/>
              </a:rPr>
              <a:t>s</a:t>
            </a:r>
            <a:r>
              <a:rPr lang="zh-CN" altLang="en-US" sz="2000" kern="0" dirty="0">
                <a:solidFill>
                  <a:schemeClr val="tx1">
                    <a:lumMod val="75000"/>
                    <a:lumOff val="25000"/>
                  </a:schemeClr>
                </a:solidFill>
                <a:latin typeface="+mn-lt"/>
                <a:ea typeface="+mn-ea"/>
              </a:rPr>
              <a:t>。</a:t>
            </a:r>
          </a:p>
          <a:p>
            <a:pPr marL="342900" lvl="0" indent="-342900" algn="l">
              <a:buFont typeface="Wingdings" panose="05000000000000000000" pitchFamily="2" charset="2"/>
              <a:buChar char="n"/>
            </a:pPr>
            <a:r>
              <a:rPr lang="zh-CN" altLang="en-US" sz="2000" kern="0" dirty="0">
                <a:solidFill>
                  <a:schemeClr val="tx1">
                    <a:lumMod val="75000"/>
                    <a:lumOff val="25000"/>
                  </a:schemeClr>
                </a:solidFill>
                <a:latin typeface="+mn-lt"/>
                <a:ea typeface="+mn-ea"/>
              </a:rPr>
              <a:t>发送方计算散列</a:t>
            </a:r>
            <a:r>
              <a:rPr lang="en-US" altLang="zh-CN" sz="2000" kern="0" dirty="0">
                <a:solidFill>
                  <a:schemeClr val="tx1">
                    <a:lumMod val="75000"/>
                    <a:lumOff val="25000"/>
                  </a:schemeClr>
                </a:solidFill>
                <a:latin typeface="+mn-lt"/>
                <a:ea typeface="+mn-ea"/>
              </a:rPr>
              <a:t>H(</a:t>
            </a:r>
            <a:r>
              <a:rPr lang="en-US" altLang="zh-CN" sz="2000" kern="0" dirty="0" err="1">
                <a:solidFill>
                  <a:schemeClr val="tx1">
                    <a:lumMod val="75000"/>
                    <a:lumOff val="25000"/>
                  </a:schemeClr>
                </a:solidFill>
                <a:latin typeface="+mn-lt"/>
                <a:ea typeface="+mn-ea"/>
              </a:rPr>
              <a:t>m+s</a:t>
            </a:r>
            <a:r>
              <a:rPr lang="en-US" altLang="zh-CN" sz="2000" kern="0" dirty="0">
                <a:solidFill>
                  <a:schemeClr val="tx1">
                    <a:lumMod val="75000"/>
                    <a:lumOff val="25000"/>
                  </a:schemeClr>
                </a:solidFill>
                <a:latin typeface="+mn-lt"/>
                <a:ea typeface="+mn-ea"/>
              </a:rPr>
              <a:t>)</a:t>
            </a:r>
            <a:r>
              <a:rPr lang="zh-CN" altLang="en-US" sz="2000" kern="0" dirty="0">
                <a:solidFill>
                  <a:schemeClr val="tx1">
                    <a:lumMod val="75000"/>
                    <a:lumOff val="25000"/>
                  </a:schemeClr>
                </a:solidFill>
                <a:latin typeface="+mn-lt"/>
                <a:ea typeface="+mn-ea"/>
              </a:rPr>
              <a:t>。</a:t>
            </a:r>
            <a:r>
              <a:rPr lang="en-US" altLang="zh-CN" sz="2000" kern="0" dirty="0">
                <a:solidFill>
                  <a:schemeClr val="tx1">
                    <a:lumMod val="75000"/>
                    <a:lumOff val="25000"/>
                  </a:schemeClr>
                </a:solidFill>
                <a:latin typeface="+mn-lt"/>
                <a:ea typeface="+mn-ea"/>
              </a:rPr>
              <a:t>H(</a:t>
            </a:r>
            <a:r>
              <a:rPr lang="en-US" altLang="zh-CN" sz="2000" kern="0" dirty="0" err="1">
                <a:solidFill>
                  <a:schemeClr val="tx1">
                    <a:lumMod val="75000"/>
                    <a:lumOff val="25000"/>
                  </a:schemeClr>
                </a:solidFill>
                <a:latin typeface="+mn-lt"/>
                <a:ea typeface="+mn-ea"/>
              </a:rPr>
              <a:t>m+s</a:t>
            </a:r>
            <a:r>
              <a:rPr lang="en-US" altLang="zh-CN" sz="2000" kern="0" dirty="0">
                <a:solidFill>
                  <a:schemeClr val="tx1">
                    <a:lumMod val="75000"/>
                    <a:lumOff val="25000"/>
                  </a:schemeClr>
                </a:solidFill>
                <a:latin typeface="+mn-lt"/>
                <a:ea typeface="+mn-ea"/>
              </a:rPr>
              <a:t>)</a:t>
            </a:r>
            <a:r>
              <a:rPr lang="zh-CN" altLang="en-US" sz="2000" kern="0" dirty="0">
                <a:solidFill>
                  <a:schemeClr val="tx1">
                    <a:lumMod val="75000"/>
                    <a:lumOff val="25000"/>
                  </a:schemeClr>
                </a:solidFill>
                <a:latin typeface="+mn-lt"/>
                <a:ea typeface="+mn-ea"/>
              </a:rPr>
              <a:t>被称为</a:t>
            </a:r>
            <a:r>
              <a:rPr lang="zh-CN" altLang="en-US" sz="2000" kern="0" dirty="0">
                <a:solidFill>
                  <a:srgbClr val="FF0000"/>
                </a:solidFill>
                <a:latin typeface="+mn-lt"/>
                <a:ea typeface="+mn-ea"/>
              </a:rPr>
              <a:t>散列报文鉴别码</a:t>
            </a:r>
            <a:r>
              <a:rPr lang="en-US" altLang="zh-CN" sz="2000" kern="0" dirty="0">
                <a:solidFill>
                  <a:srgbClr val="FF0000"/>
                </a:solidFill>
                <a:latin typeface="+mn-lt"/>
                <a:ea typeface="+mn-ea"/>
              </a:rPr>
              <a:t>HMAC </a:t>
            </a:r>
            <a:r>
              <a:rPr lang="en-US" altLang="zh-CN" sz="2000" kern="0" dirty="0">
                <a:solidFill>
                  <a:schemeClr val="tx1">
                    <a:lumMod val="75000"/>
                    <a:lumOff val="25000"/>
                  </a:schemeClr>
                </a:solidFill>
                <a:latin typeface="+mn-lt"/>
                <a:ea typeface="+mn-ea"/>
              </a:rPr>
              <a:t>(Hashed MAC)</a:t>
            </a:r>
            <a:r>
              <a:rPr lang="zh-CN" altLang="en-US" sz="2000" kern="0" dirty="0">
                <a:solidFill>
                  <a:schemeClr val="tx1">
                    <a:lumMod val="75000"/>
                    <a:lumOff val="25000"/>
                  </a:schemeClr>
                </a:solidFill>
                <a:latin typeface="+mn-lt"/>
                <a:ea typeface="+mn-ea"/>
              </a:rPr>
              <a:t>。</a:t>
            </a:r>
          </a:p>
          <a:p>
            <a:pPr marL="342900" lvl="0" indent="-342900" algn="l">
              <a:buFont typeface="Wingdings" panose="05000000000000000000" pitchFamily="2" charset="2"/>
              <a:buChar char="n"/>
            </a:pPr>
            <a:r>
              <a:rPr lang="zh-CN" altLang="en-US" sz="2000" kern="0" dirty="0">
                <a:solidFill>
                  <a:schemeClr val="tx1">
                    <a:lumMod val="75000"/>
                    <a:lumOff val="25000"/>
                  </a:schemeClr>
                </a:solidFill>
                <a:latin typeface="+mn-lt"/>
                <a:ea typeface="+mn-ea"/>
              </a:rPr>
              <a:t>将</a:t>
            </a:r>
            <a:r>
              <a:rPr lang="en-US" altLang="zh-CN" sz="2000" kern="0" dirty="0">
                <a:solidFill>
                  <a:schemeClr val="tx1">
                    <a:lumMod val="75000"/>
                    <a:lumOff val="25000"/>
                  </a:schemeClr>
                </a:solidFill>
                <a:latin typeface="+mn-lt"/>
                <a:ea typeface="+mn-ea"/>
              </a:rPr>
              <a:t>MAC</a:t>
            </a:r>
            <a:r>
              <a:rPr lang="zh-CN" altLang="en-US" sz="2000" kern="0" dirty="0">
                <a:solidFill>
                  <a:schemeClr val="tx1">
                    <a:lumMod val="75000"/>
                    <a:lumOff val="25000"/>
                  </a:schemeClr>
                </a:solidFill>
                <a:latin typeface="+mn-lt"/>
                <a:ea typeface="+mn-ea"/>
              </a:rPr>
              <a:t>与报文</a:t>
            </a:r>
            <a:r>
              <a:rPr lang="en-US" altLang="zh-CN" sz="2000" kern="0" dirty="0">
                <a:solidFill>
                  <a:schemeClr val="tx1">
                    <a:lumMod val="75000"/>
                    <a:lumOff val="25000"/>
                  </a:schemeClr>
                </a:solidFill>
                <a:latin typeface="+mn-lt"/>
                <a:ea typeface="+mn-ea"/>
              </a:rPr>
              <a:t>m</a:t>
            </a:r>
            <a:r>
              <a:rPr lang="zh-CN" altLang="en-US" sz="2000" kern="0" dirty="0">
                <a:solidFill>
                  <a:schemeClr val="tx1">
                    <a:lumMod val="75000"/>
                    <a:lumOff val="25000"/>
                  </a:schemeClr>
                </a:solidFill>
                <a:latin typeface="+mn-lt"/>
                <a:ea typeface="+mn-ea"/>
              </a:rPr>
              <a:t>一起发送给接收方。接收方利用收到的</a:t>
            </a:r>
            <a:r>
              <a:rPr lang="en-US" altLang="zh-CN" sz="2000" kern="0" dirty="0">
                <a:solidFill>
                  <a:schemeClr val="tx1">
                    <a:lumMod val="75000"/>
                    <a:lumOff val="25000"/>
                  </a:schemeClr>
                </a:solidFill>
                <a:latin typeface="+mn-lt"/>
                <a:ea typeface="+mn-ea"/>
              </a:rPr>
              <a:t>s</a:t>
            </a:r>
            <a:r>
              <a:rPr lang="zh-CN" altLang="en-US" sz="2000" kern="0" dirty="0">
                <a:solidFill>
                  <a:schemeClr val="tx1">
                    <a:lumMod val="75000"/>
                    <a:lumOff val="25000"/>
                  </a:schemeClr>
                </a:solidFill>
                <a:latin typeface="+mn-lt"/>
                <a:ea typeface="+mn-ea"/>
              </a:rPr>
              <a:t>和</a:t>
            </a:r>
            <a:r>
              <a:rPr lang="en-US" altLang="zh-CN" sz="2000" kern="0" dirty="0">
                <a:solidFill>
                  <a:schemeClr val="tx1">
                    <a:lumMod val="75000"/>
                    <a:lumOff val="25000"/>
                  </a:schemeClr>
                </a:solidFill>
                <a:latin typeface="+mn-lt"/>
                <a:ea typeface="+mn-ea"/>
              </a:rPr>
              <a:t>m</a:t>
            </a:r>
            <a:r>
              <a:rPr lang="zh-CN" altLang="en-US" sz="2000" kern="0" dirty="0">
                <a:solidFill>
                  <a:schemeClr val="tx1">
                    <a:lumMod val="75000"/>
                    <a:lumOff val="25000"/>
                  </a:schemeClr>
                </a:solidFill>
                <a:latin typeface="+mn-lt"/>
                <a:ea typeface="+mn-ea"/>
              </a:rPr>
              <a:t>重新计算</a:t>
            </a:r>
            <a:r>
              <a:rPr lang="en-US" altLang="zh-CN" sz="2000" kern="0" dirty="0">
                <a:solidFill>
                  <a:schemeClr val="tx1">
                    <a:lumMod val="75000"/>
                    <a:lumOff val="25000"/>
                  </a:schemeClr>
                </a:solidFill>
                <a:latin typeface="+mn-lt"/>
                <a:ea typeface="+mn-ea"/>
              </a:rPr>
              <a:t>MAC</a:t>
            </a:r>
            <a:r>
              <a:rPr lang="zh-CN" altLang="en-US" sz="2000" kern="0" dirty="0">
                <a:solidFill>
                  <a:schemeClr val="tx1">
                    <a:lumMod val="75000"/>
                    <a:lumOff val="25000"/>
                  </a:schemeClr>
                </a:solidFill>
                <a:latin typeface="+mn-lt"/>
                <a:ea typeface="+mn-ea"/>
              </a:rPr>
              <a:t>，与接收到的</a:t>
            </a:r>
            <a:r>
              <a:rPr lang="en-US" altLang="zh-CN" sz="2000" kern="0" dirty="0">
                <a:solidFill>
                  <a:schemeClr val="tx1">
                    <a:lumMod val="75000"/>
                    <a:lumOff val="25000"/>
                  </a:schemeClr>
                </a:solidFill>
                <a:latin typeface="+mn-lt"/>
                <a:ea typeface="+mn-ea"/>
              </a:rPr>
              <a:t>MAC</a:t>
            </a:r>
            <a:r>
              <a:rPr lang="zh-CN" altLang="en-US" sz="2000" kern="0" dirty="0">
                <a:solidFill>
                  <a:schemeClr val="tx1">
                    <a:lumMod val="75000"/>
                    <a:lumOff val="25000"/>
                  </a:schemeClr>
                </a:solidFill>
                <a:latin typeface="+mn-lt"/>
                <a:ea typeface="+mn-ea"/>
              </a:rPr>
              <a:t>进行比较，从而实现鉴别。</a:t>
            </a:r>
          </a:p>
        </p:txBody>
      </p:sp>
      <p:grpSp>
        <p:nvGrpSpPr>
          <p:cNvPr id="2" name="组合 1"/>
          <p:cNvGrpSpPr/>
          <p:nvPr/>
        </p:nvGrpSpPr>
        <p:grpSpPr>
          <a:xfrm>
            <a:off x="1850703" y="3573015"/>
            <a:ext cx="8733384" cy="3152377"/>
            <a:chOff x="952960" y="2980481"/>
            <a:chExt cx="10374950" cy="3744912"/>
          </a:xfrm>
        </p:grpSpPr>
        <p:sp>
          <p:nvSpPr>
            <p:cNvPr id="69" name="Rectangle 122"/>
            <p:cNvSpPr>
              <a:spLocks noChangeArrowheads="1"/>
            </p:cNvSpPr>
            <p:nvPr/>
          </p:nvSpPr>
          <p:spPr bwMode="auto">
            <a:xfrm>
              <a:off x="6812826" y="4637831"/>
              <a:ext cx="1825517" cy="719137"/>
            </a:xfrm>
            <a:prstGeom prst="rect">
              <a:avLst/>
            </a:prstGeom>
            <a:solidFill>
              <a:schemeClr val="accent6">
                <a:lumMod val="40000"/>
                <a:lumOff val="60000"/>
              </a:schemeClr>
            </a:solidFill>
            <a:ln w="9525">
              <a:solidFill>
                <a:schemeClr val="tx1"/>
              </a:solidFill>
              <a:prstDash val="dash"/>
              <a:miter lim="800000"/>
              <a:headEnd/>
              <a:tailEnd/>
            </a:ln>
            <a:effectLst/>
          </p:spPr>
          <p:txBody>
            <a:bodyPr wrap="none" anchor="ctr"/>
            <a:lstStyle/>
            <a:p>
              <a:endParaRPr lang="zh-CN" altLang="en-US" sz="2000">
                <a:solidFill>
                  <a:schemeClr val="tx1">
                    <a:lumMod val="65000"/>
                    <a:lumOff val="35000"/>
                  </a:schemeClr>
                </a:solidFill>
                <a:latin typeface="+mn-ea"/>
                <a:ea typeface="+mn-ea"/>
              </a:endParaRPr>
            </a:p>
          </p:txBody>
        </p:sp>
        <p:sp>
          <p:nvSpPr>
            <p:cNvPr id="70" name="Rectangle 119"/>
            <p:cNvSpPr>
              <a:spLocks noChangeArrowheads="1"/>
            </p:cNvSpPr>
            <p:nvPr/>
          </p:nvSpPr>
          <p:spPr bwMode="auto">
            <a:xfrm>
              <a:off x="2511638" y="4637831"/>
              <a:ext cx="1825517" cy="719137"/>
            </a:xfrm>
            <a:prstGeom prst="rect">
              <a:avLst/>
            </a:prstGeom>
            <a:solidFill>
              <a:schemeClr val="accent6">
                <a:lumMod val="40000"/>
                <a:lumOff val="60000"/>
              </a:schemeClr>
            </a:solidFill>
            <a:ln w="9525">
              <a:solidFill>
                <a:schemeClr val="tx1"/>
              </a:solidFill>
              <a:prstDash val="dash"/>
              <a:miter lim="800000"/>
              <a:headEnd/>
              <a:tailEnd/>
            </a:ln>
            <a:effectLst/>
          </p:spPr>
          <p:txBody>
            <a:bodyPr wrap="none" anchor="ctr"/>
            <a:lstStyle/>
            <a:p>
              <a:endParaRPr lang="zh-CN" altLang="en-US" sz="2000">
                <a:solidFill>
                  <a:schemeClr val="tx1">
                    <a:lumMod val="65000"/>
                    <a:lumOff val="35000"/>
                  </a:schemeClr>
                </a:solidFill>
                <a:latin typeface="+mn-ea"/>
                <a:ea typeface="+mn-ea"/>
              </a:endParaRPr>
            </a:p>
          </p:txBody>
        </p:sp>
        <p:sp>
          <p:nvSpPr>
            <p:cNvPr id="71" name="Rectangle 144"/>
            <p:cNvSpPr>
              <a:spLocks noChangeArrowheads="1"/>
            </p:cNvSpPr>
            <p:nvPr/>
          </p:nvSpPr>
          <p:spPr bwMode="auto">
            <a:xfrm>
              <a:off x="952960" y="2980481"/>
              <a:ext cx="3555734" cy="3744912"/>
            </a:xfrm>
            <a:prstGeom prst="rect">
              <a:avLst/>
            </a:prstGeom>
            <a:noFill/>
            <a:ln w="9525">
              <a:solidFill>
                <a:schemeClr val="tx1"/>
              </a:solidFill>
              <a:prstDash val="dash"/>
              <a:miter lim="800000"/>
              <a:headEnd/>
              <a:tailEnd/>
            </a:ln>
            <a:effectLst/>
          </p:spPr>
          <p:txBody>
            <a:bodyPr wrap="none" anchor="ctr"/>
            <a:lstStyle/>
            <a:p>
              <a:endParaRPr lang="zh-CN" altLang="en-US" sz="2000">
                <a:solidFill>
                  <a:schemeClr val="tx1">
                    <a:lumMod val="65000"/>
                    <a:lumOff val="35000"/>
                  </a:schemeClr>
                </a:solidFill>
                <a:latin typeface="+mn-ea"/>
                <a:ea typeface="+mn-ea"/>
              </a:endParaRPr>
            </a:p>
          </p:txBody>
        </p:sp>
        <p:sp>
          <p:nvSpPr>
            <p:cNvPr id="72" name="Line 72"/>
            <p:cNvSpPr>
              <a:spLocks noChangeShapeType="1"/>
            </p:cNvSpPr>
            <p:nvPr/>
          </p:nvSpPr>
          <p:spPr bwMode="auto">
            <a:xfrm>
              <a:off x="1721710" y="3845668"/>
              <a:ext cx="0" cy="215900"/>
            </a:xfrm>
            <a:prstGeom prst="line">
              <a:avLst/>
            </a:prstGeom>
            <a:noFill/>
            <a:ln w="28575">
              <a:solidFill>
                <a:srgbClr val="333399"/>
              </a:solidFill>
              <a:round/>
              <a:headEnd/>
              <a:tailEnd type="triangle" w="sm" len="lg"/>
            </a:ln>
            <a:effectLst/>
          </p:spPr>
          <p:txBody>
            <a:bodyPr/>
            <a:lstStyle/>
            <a:p>
              <a:endParaRPr lang="zh-CN" altLang="en-US" sz="2000">
                <a:solidFill>
                  <a:schemeClr val="tx1">
                    <a:lumMod val="65000"/>
                    <a:lumOff val="35000"/>
                  </a:schemeClr>
                </a:solidFill>
                <a:latin typeface="+mn-ea"/>
                <a:ea typeface="+mn-ea"/>
              </a:endParaRPr>
            </a:p>
          </p:txBody>
        </p:sp>
        <p:sp>
          <p:nvSpPr>
            <p:cNvPr id="73" name="Freeform 103"/>
            <p:cNvSpPr>
              <a:spLocks/>
            </p:cNvSpPr>
            <p:nvPr/>
          </p:nvSpPr>
          <p:spPr bwMode="auto">
            <a:xfrm rot="5400000" flipV="1">
              <a:off x="2148042" y="4458824"/>
              <a:ext cx="504825" cy="573915"/>
            </a:xfrm>
            <a:custGeom>
              <a:avLst/>
              <a:gdLst/>
              <a:ahLst/>
              <a:cxnLst>
                <a:cxn ang="0">
                  <a:pos x="0" y="0"/>
                </a:cxn>
                <a:cxn ang="0">
                  <a:pos x="182" y="0"/>
                </a:cxn>
                <a:cxn ang="0">
                  <a:pos x="182" y="272"/>
                </a:cxn>
              </a:cxnLst>
              <a:rect l="0" t="0" r="r" b="b"/>
              <a:pathLst>
                <a:path w="182" h="272">
                  <a:moveTo>
                    <a:pt x="0" y="0"/>
                  </a:moveTo>
                  <a:lnTo>
                    <a:pt x="182" y="0"/>
                  </a:lnTo>
                  <a:lnTo>
                    <a:pt x="182" y="272"/>
                  </a:lnTo>
                </a:path>
              </a:pathLst>
            </a:custGeom>
            <a:noFill/>
            <a:ln w="19050" cmpd="sng">
              <a:solidFill>
                <a:srgbClr val="333399"/>
              </a:solidFill>
              <a:round/>
              <a:headEnd type="none" w="med" len="med"/>
              <a:tailEnd type="triangle" w="sm" len="med"/>
            </a:ln>
            <a:effectLst/>
          </p:spPr>
          <p:txBody>
            <a:bodyPr/>
            <a:lstStyle/>
            <a:p>
              <a:endParaRPr lang="zh-CN" altLang="en-US" sz="2000">
                <a:solidFill>
                  <a:schemeClr val="tx1">
                    <a:lumMod val="65000"/>
                    <a:lumOff val="35000"/>
                  </a:schemeClr>
                </a:solidFill>
                <a:latin typeface="+mn-ea"/>
                <a:ea typeface="+mn-ea"/>
              </a:endParaRPr>
            </a:p>
          </p:txBody>
        </p:sp>
        <p:sp>
          <p:nvSpPr>
            <p:cNvPr id="74" name="Rectangle 96"/>
            <p:cNvSpPr>
              <a:spLocks noChangeArrowheads="1"/>
            </p:cNvSpPr>
            <p:nvPr/>
          </p:nvSpPr>
          <p:spPr bwMode="auto">
            <a:xfrm>
              <a:off x="1338394" y="4085381"/>
              <a:ext cx="1440083" cy="407987"/>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pPr algn="ctr"/>
              <a:r>
                <a:rPr lang="zh-CN" altLang="en-US" sz="2000" dirty="0">
                  <a:latin typeface="+mn-ea"/>
                  <a:ea typeface="+mn-ea"/>
                </a:rPr>
                <a:t>散列</a:t>
              </a:r>
              <a:r>
                <a:rPr lang="zh-CN" altLang="en-US" sz="2000" dirty="0" smtClean="0">
                  <a:latin typeface="+mn-ea"/>
                  <a:ea typeface="+mn-ea"/>
                </a:rPr>
                <a:t>函数</a:t>
              </a:r>
              <a:endParaRPr lang="zh-CN" altLang="en-US" sz="2000" dirty="0">
                <a:latin typeface="+mn-ea"/>
                <a:ea typeface="+mn-ea"/>
              </a:endParaRPr>
            </a:p>
          </p:txBody>
        </p:sp>
        <p:sp>
          <p:nvSpPr>
            <p:cNvPr id="75" name="Line 80"/>
            <p:cNvSpPr>
              <a:spLocks noChangeShapeType="1"/>
            </p:cNvSpPr>
            <p:nvPr/>
          </p:nvSpPr>
          <p:spPr bwMode="auto">
            <a:xfrm>
              <a:off x="4411276" y="4998193"/>
              <a:ext cx="2306251" cy="0"/>
            </a:xfrm>
            <a:prstGeom prst="line">
              <a:avLst/>
            </a:prstGeom>
            <a:noFill/>
            <a:ln w="38100">
              <a:solidFill>
                <a:srgbClr val="333399"/>
              </a:solidFill>
              <a:round/>
              <a:headEnd type="none" w="sm" len="med"/>
              <a:tailEnd type="triangle" w="med" len="lg"/>
            </a:ln>
            <a:effectLst/>
          </p:spPr>
          <p:txBody>
            <a:bodyPr wrap="none" anchor="ctr"/>
            <a:lstStyle/>
            <a:p>
              <a:endParaRPr lang="zh-CN" altLang="en-US" sz="2000">
                <a:solidFill>
                  <a:schemeClr val="tx1">
                    <a:lumMod val="65000"/>
                    <a:lumOff val="35000"/>
                  </a:schemeClr>
                </a:solidFill>
                <a:latin typeface="+mn-ea"/>
                <a:ea typeface="+mn-ea"/>
              </a:endParaRPr>
            </a:p>
          </p:txBody>
        </p:sp>
        <p:sp>
          <p:nvSpPr>
            <p:cNvPr id="76" name="Rectangle 73"/>
            <p:cNvSpPr>
              <a:spLocks noChangeArrowheads="1"/>
            </p:cNvSpPr>
            <p:nvPr/>
          </p:nvSpPr>
          <p:spPr bwMode="auto">
            <a:xfrm>
              <a:off x="2683177" y="4853731"/>
              <a:ext cx="864050" cy="288925"/>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sz="2000" dirty="0">
                  <a:latin typeface="+mn-ea"/>
                  <a:ea typeface="+mn-ea"/>
                </a:rPr>
                <a:t>MAC</a:t>
              </a:r>
            </a:p>
          </p:txBody>
        </p:sp>
        <p:sp>
          <p:nvSpPr>
            <p:cNvPr id="77" name="Line 117"/>
            <p:cNvSpPr>
              <a:spLocks noChangeShapeType="1"/>
            </p:cNvSpPr>
            <p:nvPr/>
          </p:nvSpPr>
          <p:spPr bwMode="auto">
            <a:xfrm>
              <a:off x="2297743" y="3845668"/>
              <a:ext cx="0" cy="215900"/>
            </a:xfrm>
            <a:prstGeom prst="line">
              <a:avLst/>
            </a:prstGeom>
            <a:noFill/>
            <a:ln w="28575">
              <a:solidFill>
                <a:srgbClr val="333399"/>
              </a:solidFill>
              <a:round/>
              <a:headEnd/>
              <a:tailEnd type="triangle" w="sm" len="lg"/>
            </a:ln>
            <a:effectLst/>
          </p:spPr>
          <p:txBody>
            <a:bodyPr/>
            <a:lstStyle/>
            <a:p>
              <a:endParaRPr lang="zh-CN" altLang="en-US" sz="2000">
                <a:solidFill>
                  <a:schemeClr val="tx1">
                    <a:lumMod val="65000"/>
                    <a:lumOff val="35000"/>
                  </a:schemeClr>
                </a:solidFill>
                <a:latin typeface="+mn-ea"/>
                <a:ea typeface="+mn-ea"/>
              </a:endParaRPr>
            </a:p>
          </p:txBody>
        </p:sp>
        <p:sp>
          <p:nvSpPr>
            <p:cNvPr id="78" name="Rectangle 120"/>
            <p:cNvSpPr>
              <a:spLocks noChangeArrowheads="1"/>
            </p:cNvSpPr>
            <p:nvPr/>
          </p:nvSpPr>
          <p:spPr bwMode="auto">
            <a:xfrm>
              <a:off x="6984366" y="4853731"/>
              <a:ext cx="864050" cy="288925"/>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sz="2000" dirty="0">
                  <a:latin typeface="+mn-ea"/>
                  <a:ea typeface="+mn-ea"/>
                </a:rPr>
                <a:t>MAC</a:t>
              </a:r>
            </a:p>
          </p:txBody>
        </p:sp>
        <p:sp>
          <p:nvSpPr>
            <p:cNvPr id="79" name="Line 124"/>
            <p:cNvSpPr>
              <a:spLocks noChangeShapeType="1"/>
            </p:cNvSpPr>
            <p:nvPr/>
          </p:nvSpPr>
          <p:spPr bwMode="auto">
            <a:xfrm>
              <a:off x="9214376" y="3840906"/>
              <a:ext cx="0" cy="215900"/>
            </a:xfrm>
            <a:prstGeom prst="line">
              <a:avLst/>
            </a:prstGeom>
            <a:noFill/>
            <a:ln w="28575">
              <a:solidFill>
                <a:srgbClr val="333399"/>
              </a:solidFill>
              <a:round/>
              <a:headEnd/>
              <a:tailEnd type="triangle" w="sm" len="lg"/>
            </a:ln>
            <a:effectLst/>
          </p:spPr>
          <p:txBody>
            <a:bodyPr/>
            <a:lstStyle/>
            <a:p>
              <a:endParaRPr lang="zh-CN" altLang="en-US" sz="2000">
                <a:solidFill>
                  <a:schemeClr val="tx1">
                    <a:lumMod val="65000"/>
                    <a:lumOff val="35000"/>
                  </a:schemeClr>
                </a:solidFill>
                <a:latin typeface="+mn-ea"/>
                <a:ea typeface="+mn-ea"/>
              </a:endParaRPr>
            </a:p>
          </p:txBody>
        </p:sp>
        <p:sp>
          <p:nvSpPr>
            <p:cNvPr id="80" name="Rectangle 125"/>
            <p:cNvSpPr>
              <a:spLocks noChangeArrowheads="1"/>
            </p:cNvSpPr>
            <p:nvPr/>
          </p:nvSpPr>
          <p:spPr bwMode="auto">
            <a:xfrm>
              <a:off x="8831061" y="4080618"/>
              <a:ext cx="1440083" cy="407988"/>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r>
                <a:rPr lang="zh-CN" altLang="en-US" sz="2000" dirty="0">
                  <a:latin typeface="+mn-ea"/>
                  <a:ea typeface="+mn-ea"/>
                </a:rPr>
                <a:t>散列函数</a:t>
              </a:r>
            </a:p>
          </p:txBody>
        </p:sp>
        <p:sp>
          <p:nvSpPr>
            <p:cNvPr id="81" name="Line 127"/>
            <p:cNvSpPr>
              <a:spLocks noChangeShapeType="1"/>
            </p:cNvSpPr>
            <p:nvPr/>
          </p:nvSpPr>
          <p:spPr bwMode="auto">
            <a:xfrm>
              <a:off x="9790410" y="3840906"/>
              <a:ext cx="8471" cy="242887"/>
            </a:xfrm>
            <a:prstGeom prst="line">
              <a:avLst/>
            </a:prstGeom>
            <a:noFill/>
            <a:ln w="28575">
              <a:solidFill>
                <a:srgbClr val="333399"/>
              </a:solidFill>
              <a:round/>
              <a:headEnd/>
              <a:tailEnd type="triangle" w="sm" len="lg"/>
            </a:ln>
            <a:effectLst/>
          </p:spPr>
          <p:txBody>
            <a:bodyPr/>
            <a:lstStyle/>
            <a:p>
              <a:endParaRPr lang="zh-CN" altLang="en-US" sz="2000">
                <a:solidFill>
                  <a:schemeClr val="tx1">
                    <a:lumMod val="65000"/>
                    <a:lumOff val="35000"/>
                  </a:schemeClr>
                </a:solidFill>
                <a:latin typeface="+mn-ea"/>
                <a:ea typeface="+mn-ea"/>
              </a:endParaRPr>
            </a:p>
          </p:txBody>
        </p:sp>
        <p:sp>
          <p:nvSpPr>
            <p:cNvPr id="82" name="Freeform 128"/>
            <p:cNvSpPr>
              <a:spLocks/>
            </p:cNvSpPr>
            <p:nvPr/>
          </p:nvSpPr>
          <p:spPr bwMode="auto">
            <a:xfrm>
              <a:off x="2556111" y="3556743"/>
              <a:ext cx="1344784" cy="1152525"/>
            </a:xfrm>
            <a:custGeom>
              <a:avLst/>
              <a:gdLst/>
              <a:ahLst/>
              <a:cxnLst>
                <a:cxn ang="0">
                  <a:pos x="0" y="0"/>
                </a:cxn>
                <a:cxn ang="0">
                  <a:pos x="545" y="0"/>
                </a:cxn>
                <a:cxn ang="0">
                  <a:pos x="545" y="726"/>
                </a:cxn>
              </a:cxnLst>
              <a:rect l="0" t="0" r="r" b="b"/>
              <a:pathLst>
                <a:path w="545" h="726">
                  <a:moveTo>
                    <a:pt x="0" y="0"/>
                  </a:moveTo>
                  <a:lnTo>
                    <a:pt x="545" y="0"/>
                  </a:lnTo>
                  <a:lnTo>
                    <a:pt x="545" y="726"/>
                  </a:lnTo>
                </a:path>
              </a:pathLst>
            </a:custGeom>
            <a:noFill/>
            <a:ln w="19050" cap="flat" cmpd="sng">
              <a:solidFill>
                <a:srgbClr val="333399"/>
              </a:solidFill>
              <a:prstDash val="solid"/>
              <a:round/>
              <a:headEnd type="none" w="med" len="med"/>
              <a:tailEnd type="triangle" w="sm" len="med"/>
            </a:ln>
            <a:effectLst/>
          </p:spPr>
          <p:txBody>
            <a:bodyPr/>
            <a:lstStyle/>
            <a:p>
              <a:endParaRPr lang="zh-CN" altLang="en-US" sz="2000">
                <a:solidFill>
                  <a:schemeClr val="tx1">
                    <a:lumMod val="65000"/>
                    <a:lumOff val="35000"/>
                  </a:schemeClr>
                </a:solidFill>
                <a:latin typeface="+mn-ea"/>
                <a:ea typeface="+mn-ea"/>
              </a:endParaRPr>
            </a:p>
          </p:txBody>
        </p:sp>
        <p:sp>
          <p:nvSpPr>
            <p:cNvPr id="83" name="Freeform 129"/>
            <p:cNvSpPr>
              <a:spLocks/>
            </p:cNvSpPr>
            <p:nvPr/>
          </p:nvSpPr>
          <p:spPr bwMode="auto">
            <a:xfrm>
              <a:off x="8157610" y="3053506"/>
              <a:ext cx="1632799" cy="1655762"/>
            </a:xfrm>
            <a:custGeom>
              <a:avLst/>
              <a:gdLst/>
              <a:ahLst/>
              <a:cxnLst>
                <a:cxn ang="0">
                  <a:pos x="0" y="1043"/>
                </a:cxn>
                <a:cxn ang="0">
                  <a:pos x="0" y="0"/>
                </a:cxn>
                <a:cxn ang="0">
                  <a:pos x="771" y="0"/>
                </a:cxn>
                <a:cxn ang="0">
                  <a:pos x="771" y="136"/>
                </a:cxn>
              </a:cxnLst>
              <a:rect l="0" t="0" r="r" b="b"/>
              <a:pathLst>
                <a:path w="771" h="1043">
                  <a:moveTo>
                    <a:pt x="0" y="1043"/>
                  </a:moveTo>
                  <a:lnTo>
                    <a:pt x="0" y="0"/>
                  </a:lnTo>
                  <a:lnTo>
                    <a:pt x="771" y="0"/>
                  </a:lnTo>
                  <a:lnTo>
                    <a:pt x="771" y="136"/>
                  </a:lnTo>
                </a:path>
              </a:pathLst>
            </a:custGeom>
            <a:noFill/>
            <a:ln w="19050" cap="flat" cmpd="sng">
              <a:solidFill>
                <a:srgbClr val="333399"/>
              </a:solidFill>
              <a:prstDash val="solid"/>
              <a:round/>
              <a:headEnd type="none" w="med" len="med"/>
              <a:tailEnd type="triangle" w="sm" len="med"/>
            </a:ln>
            <a:effectLst/>
          </p:spPr>
          <p:txBody>
            <a:bodyPr/>
            <a:lstStyle/>
            <a:p>
              <a:endParaRPr lang="zh-CN" altLang="en-US" sz="2000">
                <a:solidFill>
                  <a:schemeClr val="tx1">
                    <a:lumMod val="65000"/>
                    <a:lumOff val="35000"/>
                  </a:schemeClr>
                </a:solidFill>
                <a:latin typeface="+mn-ea"/>
                <a:ea typeface="+mn-ea"/>
              </a:endParaRPr>
            </a:p>
          </p:txBody>
        </p:sp>
        <p:sp>
          <p:nvSpPr>
            <p:cNvPr id="84" name="Rectangle 131"/>
            <p:cNvSpPr>
              <a:spLocks noChangeArrowheads="1"/>
            </p:cNvSpPr>
            <p:nvPr/>
          </p:nvSpPr>
          <p:spPr bwMode="auto">
            <a:xfrm>
              <a:off x="9148726" y="4853731"/>
              <a:ext cx="864050" cy="288925"/>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sz="2000" dirty="0">
                  <a:latin typeface="+mn-ea"/>
                  <a:ea typeface="+mn-ea"/>
                </a:rPr>
                <a:t>MAC</a:t>
              </a:r>
            </a:p>
          </p:txBody>
        </p:sp>
        <p:sp>
          <p:nvSpPr>
            <p:cNvPr id="85" name="Line 132"/>
            <p:cNvSpPr>
              <a:spLocks noChangeShapeType="1"/>
            </p:cNvSpPr>
            <p:nvPr/>
          </p:nvSpPr>
          <p:spPr bwMode="auto">
            <a:xfrm>
              <a:off x="9584987" y="4493368"/>
              <a:ext cx="0" cy="360363"/>
            </a:xfrm>
            <a:prstGeom prst="line">
              <a:avLst/>
            </a:prstGeom>
            <a:noFill/>
            <a:ln w="19050">
              <a:solidFill>
                <a:srgbClr val="333399"/>
              </a:solidFill>
              <a:round/>
              <a:headEnd/>
              <a:tailEnd type="triangle" w="sm" len="med"/>
            </a:ln>
            <a:effectLst/>
          </p:spPr>
          <p:txBody>
            <a:bodyPr/>
            <a:lstStyle/>
            <a:p>
              <a:endParaRPr lang="zh-CN" altLang="en-US" sz="2000">
                <a:solidFill>
                  <a:schemeClr val="tx1">
                    <a:lumMod val="65000"/>
                    <a:lumOff val="35000"/>
                  </a:schemeClr>
                </a:solidFill>
                <a:latin typeface="+mn-ea"/>
                <a:ea typeface="+mn-ea"/>
              </a:endParaRPr>
            </a:p>
          </p:txBody>
        </p:sp>
        <p:grpSp>
          <p:nvGrpSpPr>
            <p:cNvPr id="86" name="Group 135"/>
            <p:cNvGrpSpPr>
              <a:grpSpLocks/>
            </p:cNvGrpSpPr>
            <p:nvPr/>
          </p:nvGrpSpPr>
          <p:grpSpPr bwMode="auto">
            <a:xfrm>
              <a:off x="9199553" y="5501431"/>
              <a:ext cx="768750" cy="431800"/>
              <a:chOff x="4174" y="2922"/>
              <a:chExt cx="363" cy="272"/>
            </a:xfrm>
          </p:grpSpPr>
          <p:sp>
            <p:nvSpPr>
              <p:cNvPr id="87" name="Rectangle 133"/>
              <p:cNvSpPr>
                <a:spLocks noChangeArrowheads="1"/>
              </p:cNvSpPr>
              <p:nvPr/>
            </p:nvSpPr>
            <p:spPr bwMode="auto">
              <a:xfrm rot="2700000">
                <a:off x="4220" y="2921"/>
                <a:ext cx="272" cy="273"/>
              </a:xfrm>
              <a:prstGeom prst="rect">
                <a:avLst/>
              </a:prstGeom>
              <a:no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ea"/>
                  <a:ea typeface="+mn-ea"/>
                </a:endParaRPr>
              </a:p>
            </p:txBody>
          </p:sp>
          <p:sp>
            <p:nvSpPr>
              <p:cNvPr id="88" name="Rectangle 134"/>
              <p:cNvSpPr>
                <a:spLocks noChangeArrowheads="1"/>
              </p:cNvSpPr>
              <p:nvPr/>
            </p:nvSpPr>
            <p:spPr bwMode="auto">
              <a:xfrm>
                <a:off x="4174" y="2945"/>
                <a:ext cx="363" cy="212"/>
              </a:xfrm>
              <a:prstGeom prst="rect">
                <a:avLst/>
              </a:prstGeom>
              <a:noFill/>
              <a:ln w="12700">
                <a:noFill/>
                <a:miter lim="800000"/>
                <a:headEnd/>
                <a:tailEnd/>
              </a:ln>
              <a:effectLst/>
            </p:spPr>
            <p:txBody>
              <a:bodyPr wrap="none" lIns="0" tIns="0" rIns="0" bIns="0" anchor="ctr" anchorCtr="1"/>
              <a:lstStyle/>
              <a:p>
                <a:pPr eaLnBrk="0" hangingPunct="0"/>
                <a:r>
                  <a:rPr lang="zh-CN" altLang="en-US" sz="1600" dirty="0">
                    <a:latin typeface="+mn-ea"/>
                    <a:ea typeface="+mn-ea"/>
                  </a:rPr>
                  <a:t>相同</a:t>
                </a:r>
                <a:r>
                  <a:rPr lang="en-US" altLang="zh-CN" sz="1600" dirty="0">
                    <a:latin typeface="+mn-ea"/>
                    <a:ea typeface="+mn-ea"/>
                  </a:rPr>
                  <a:t>?</a:t>
                </a:r>
              </a:p>
            </p:txBody>
          </p:sp>
        </p:grpSp>
        <p:sp>
          <p:nvSpPr>
            <p:cNvPr id="89" name="Line 136"/>
            <p:cNvSpPr>
              <a:spLocks noChangeShapeType="1"/>
            </p:cNvSpPr>
            <p:nvPr/>
          </p:nvSpPr>
          <p:spPr bwMode="auto">
            <a:xfrm>
              <a:off x="9584987" y="5141068"/>
              <a:ext cx="0" cy="288925"/>
            </a:xfrm>
            <a:prstGeom prst="line">
              <a:avLst/>
            </a:prstGeom>
            <a:noFill/>
            <a:ln w="19050">
              <a:solidFill>
                <a:srgbClr val="333399"/>
              </a:solidFill>
              <a:round/>
              <a:headEnd/>
              <a:tailEnd type="triangle" w="sm" len="med"/>
            </a:ln>
            <a:effectLst/>
          </p:spPr>
          <p:txBody>
            <a:bodyPr/>
            <a:lstStyle/>
            <a:p>
              <a:endParaRPr lang="zh-CN" altLang="en-US" sz="2000">
                <a:solidFill>
                  <a:schemeClr val="tx1">
                    <a:lumMod val="65000"/>
                    <a:lumOff val="35000"/>
                  </a:schemeClr>
                </a:solidFill>
                <a:latin typeface="+mn-ea"/>
                <a:ea typeface="+mn-ea"/>
              </a:endParaRPr>
            </a:p>
          </p:txBody>
        </p:sp>
        <p:sp>
          <p:nvSpPr>
            <p:cNvPr id="90" name="Freeform 137"/>
            <p:cNvSpPr>
              <a:spLocks/>
            </p:cNvSpPr>
            <p:nvPr/>
          </p:nvSpPr>
          <p:spPr bwMode="auto">
            <a:xfrm rot="5400000" flipV="1">
              <a:off x="8024075" y="4560915"/>
              <a:ext cx="576263" cy="1736571"/>
            </a:xfrm>
            <a:custGeom>
              <a:avLst/>
              <a:gdLst/>
              <a:ahLst/>
              <a:cxnLst>
                <a:cxn ang="0">
                  <a:pos x="0" y="0"/>
                </a:cxn>
                <a:cxn ang="0">
                  <a:pos x="182" y="0"/>
                </a:cxn>
                <a:cxn ang="0">
                  <a:pos x="182" y="272"/>
                </a:cxn>
              </a:cxnLst>
              <a:rect l="0" t="0" r="r" b="b"/>
              <a:pathLst>
                <a:path w="182" h="272">
                  <a:moveTo>
                    <a:pt x="0" y="0"/>
                  </a:moveTo>
                  <a:lnTo>
                    <a:pt x="182" y="0"/>
                  </a:lnTo>
                  <a:lnTo>
                    <a:pt x="182" y="272"/>
                  </a:lnTo>
                </a:path>
              </a:pathLst>
            </a:custGeom>
            <a:noFill/>
            <a:ln w="19050" cmpd="sng">
              <a:solidFill>
                <a:srgbClr val="333399"/>
              </a:solidFill>
              <a:round/>
              <a:headEnd type="none" w="med" len="med"/>
              <a:tailEnd type="triangle" w="sm" len="med"/>
            </a:ln>
            <a:effectLst/>
          </p:spPr>
          <p:txBody>
            <a:bodyPr/>
            <a:lstStyle/>
            <a:p>
              <a:endParaRPr lang="zh-CN" altLang="en-US" sz="2000">
                <a:solidFill>
                  <a:schemeClr val="tx1">
                    <a:lumMod val="65000"/>
                    <a:lumOff val="35000"/>
                  </a:schemeClr>
                </a:solidFill>
                <a:latin typeface="+mn-ea"/>
                <a:ea typeface="+mn-ea"/>
              </a:endParaRPr>
            </a:p>
          </p:txBody>
        </p:sp>
        <p:sp>
          <p:nvSpPr>
            <p:cNvPr id="91" name="Line 138"/>
            <p:cNvSpPr>
              <a:spLocks noChangeShapeType="1"/>
            </p:cNvSpPr>
            <p:nvPr/>
          </p:nvSpPr>
          <p:spPr bwMode="auto">
            <a:xfrm>
              <a:off x="9983127" y="5717331"/>
              <a:ext cx="576033" cy="0"/>
            </a:xfrm>
            <a:prstGeom prst="line">
              <a:avLst/>
            </a:prstGeom>
            <a:noFill/>
            <a:ln w="19050">
              <a:solidFill>
                <a:srgbClr val="333399"/>
              </a:solidFill>
              <a:round/>
              <a:headEnd/>
              <a:tailEnd type="triangle" w="sm" len="med"/>
            </a:ln>
            <a:effectLst/>
          </p:spPr>
          <p:txBody>
            <a:bodyPr/>
            <a:lstStyle/>
            <a:p>
              <a:endParaRPr lang="zh-CN" altLang="en-US" sz="2000">
                <a:solidFill>
                  <a:schemeClr val="tx1">
                    <a:lumMod val="65000"/>
                    <a:lumOff val="35000"/>
                  </a:schemeClr>
                </a:solidFill>
                <a:latin typeface="+mn-ea"/>
                <a:ea typeface="+mn-ea"/>
              </a:endParaRPr>
            </a:p>
          </p:txBody>
        </p:sp>
        <p:sp>
          <p:nvSpPr>
            <p:cNvPr id="92" name="Line 139"/>
            <p:cNvSpPr>
              <a:spLocks noChangeShapeType="1"/>
            </p:cNvSpPr>
            <p:nvPr/>
          </p:nvSpPr>
          <p:spPr bwMode="auto">
            <a:xfrm>
              <a:off x="9584987" y="6015781"/>
              <a:ext cx="0" cy="349250"/>
            </a:xfrm>
            <a:prstGeom prst="line">
              <a:avLst/>
            </a:prstGeom>
            <a:noFill/>
            <a:ln w="19050">
              <a:solidFill>
                <a:srgbClr val="333399"/>
              </a:solidFill>
              <a:round/>
              <a:headEnd/>
              <a:tailEnd type="triangle" w="sm" len="med"/>
            </a:ln>
            <a:effectLst/>
          </p:spPr>
          <p:txBody>
            <a:bodyPr/>
            <a:lstStyle/>
            <a:p>
              <a:endParaRPr lang="zh-CN" altLang="en-US" sz="2000">
                <a:solidFill>
                  <a:schemeClr val="tx1">
                    <a:lumMod val="65000"/>
                    <a:lumOff val="35000"/>
                  </a:schemeClr>
                </a:solidFill>
                <a:latin typeface="+mn-ea"/>
                <a:ea typeface="+mn-ea"/>
              </a:endParaRPr>
            </a:p>
          </p:txBody>
        </p:sp>
        <p:sp>
          <p:nvSpPr>
            <p:cNvPr id="93" name="Rectangle 140"/>
            <p:cNvSpPr>
              <a:spLocks noChangeArrowheads="1"/>
            </p:cNvSpPr>
            <p:nvPr/>
          </p:nvSpPr>
          <p:spPr bwMode="auto">
            <a:xfrm>
              <a:off x="9983127" y="5390306"/>
              <a:ext cx="480733" cy="336550"/>
            </a:xfrm>
            <a:prstGeom prst="rect">
              <a:avLst/>
            </a:prstGeom>
            <a:noFill/>
            <a:ln w="12700">
              <a:noFill/>
              <a:miter lim="800000"/>
              <a:headEnd/>
              <a:tailEnd/>
            </a:ln>
            <a:effectLst/>
          </p:spPr>
          <p:txBody>
            <a:bodyPr wrap="none" lIns="0" tIns="0" rIns="0" bIns="0" anchor="ctr" anchorCtr="1"/>
            <a:lstStyle/>
            <a:p>
              <a:pPr eaLnBrk="0" hangingPunct="0"/>
              <a:r>
                <a:rPr lang="zh-CN" altLang="en-US" sz="2000">
                  <a:solidFill>
                    <a:schemeClr val="tx1">
                      <a:lumMod val="65000"/>
                      <a:lumOff val="35000"/>
                    </a:schemeClr>
                  </a:solidFill>
                  <a:latin typeface="+mn-ea"/>
                  <a:ea typeface="+mn-ea"/>
                </a:rPr>
                <a:t>是</a:t>
              </a:r>
            </a:p>
          </p:txBody>
        </p:sp>
        <p:sp>
          <p:nvSpPr>
            <p:cNvPr id="94" name="Rectangle 141"/>
            <p:cNvSpPr>
              <a:spLocks noChangeArrowheads="1"/>
            </p:cNvSpPr>
            <p:nvPr/>
          </p:nvSpPr>
          <p:spPr bwMode="auto">
            <a:xfrm>
              <a:off x="9119078" y="5984031"/>
              <a:ext cx="480733" cy="336550"/>
            </a:xfrm>
            <a:prstGeom prst="rect">
              <a:avLst/>
            </a:prstGeom>
            <a:noFill/>
            <a:ln w="12700">
              <a:noFill/>
              <a:miter lim="800000"/>
              <a:headEnd/>
              <a:tailEnd/>
            </a:ln>
            <a:effectLst/>
          </p:spPr>
          <p:txBody>
            <a:bodyPr wrap="none" lIns="0" tIns="0" rIns="0" bIns="0" anchor="ctr" anchorCtr="1"/>
            <a:lstStyle/>
            <a:p>
              <a:pPr eaLnBrk="0" hangingPunct="0"/>
              <a:r>
                <a:rPr lang="zh-CN" altLang="en-US" sz="2000">
                  <a:solidFill>
                    <a:schemeClr val="tx1">
                      <a:lumMod val="65000"/>
                      <a:lumOff val="35000"/>
                    </a:schemeClr>
                  </a:solidFill>
                  <a:latin typeface="+mn-ea"/>
                  <a:ea typeface="+mn-ea"/>
                </a:rPr>
                <a:t>否</a:t>
              </a:r>
            </a:p>
          </p:txBody>
        </p:sp>
        <p:sp>
          <p:nvSpPr>
            <p:cNvPr id="105" name="Rectangle 142"/>
            <p:cNvSpPr>
              <a:spLocks noChangeArrowheads="1"/>
            </p:cNvSpPr>
            <p:nvPr/>
          </p:nvSpPr>
          <p:spPr bwMode="auto">
            <a:xfrm>
              <a:off x="10648107" y="5539531"/>
              <a:ext cx="480733" cy="336550"/>
            </a:xfrm>
            <a:prstGeom prst="rect">
              <a:avLst/>
            </a:prstGeom>
            <a:noFill/>
            <a:ln w="12700">
              <a:noFill/>
              <a:miter lim="800000"/>
              <a:headEnd/>
              <a:tailEnd/>
            </a:ln>
            <a:effectLst/>
          </p:spPr>
          <p:txBody>
            <a:bodyPr wrap="none" lIns="0" tIns="0" rIns="0" bIns="0" anchor="ctr" anchorCtr="1"/>
            <a:lstStyle/>
            <a:p>
              <a:pPr eaLnBrk="0" hangingPunct="0"/>
              <a:r>
                <a:rPr lang="zh-CN" altLang="en-US" sz="2000">
                  <a:solidFill>
                    <a:schemeClr val="tx1">
                      <a:lumMod val="65000"/>
                      <a:lumOff val="35000"/>
                    </a:schemeClr>
                  </a:solidFill>
                  <a:latin typeface="+mn-ea"/>
                  <a:ea typeface="+mn-ea"/>
                </a:rPr>
                <a:t>接收</a:t>
              </a:r>
            </a:p>
          </p:txBody>
        </p:sp>
        <p:sp>
          <p:nvSpPr>
            <p:cNvPr id="106" name="Rectangle 143"/>
            <p:cNvSpPr>
              <a:spLocks noChangeArrowheads="1"/>
            </p:cNvSpPr>
            <p:nvPr/>
          </p:nvSpPr>
          <p:spPr bwMode="auto">
            <a:xfrm>
              <a:off x="9356268" y="6309468"/>
              <a:ext cx="480733" cy="336550"/>
            </a:xfrm>
            <a:prstGeom prst="rect">
              <a:avLst/>
            </a:prstGeom>
            <a:noFill/>
            <a:ln w="12700">
              <a:noFill/>
              <a:miter lim="800000"/>
              <a:headEnd/>
              <a:tailEnd/>
            </a:ln>
            <a:effectLst/>
          </p:spPr>
          <p:txBody>
            <a:bodyPr wrap="none" lIns="0" tIns="0" rIns="0" bIns="0" anchor="ctr" anchorCtr="1"/>
            <a:lstStyle/>
            <a:p>
              <a:pPr eaLnBrk="0" hangingPunct="0"/>
              <a:r>
                <a:rPr lang="zh-CN" altLang="en-US" sz="2000">
                  <a:solidFill>
                    <a:schemeClr val="tx1">
                      <a:lumMod val="65000"/>
                      <a:lumOff val="35000"/>
                    </a:schemeClr>
                  </a:solidFill>
                  <a:latin typeface="+mn-ea"/>
                  <a:ea typeface="+mn-ea"/>
                </a:rPr>
                <a:t>被篡改</a:t>
              </a:r>
            </a:p>
          </p:txBody>
        </p:sp>
        <p:sp>
          <p:nvSpPr>
            <p:cNvPr id="107" name="Rectangle 145"/>
            <p:cNvSpPr>
              <a:spLocks noChangeArrowheads="1"/>
            </p:cNvSpPr>
            <p:nvPr/>
          </p:nvSpPr>
          <p:spPr bwMode="auto">
            <a:xfrm>
              <a:off x="6622227" y="2980481"/>
              <a:ext cx="4705683" cy="3744912"/>
            </a:xfrm>
            <a:prstGeom prst="rect">
              <a:avLst/>
            </a:prstGeom>
            <a:noFill/>
            <a:ln w="9525">
              <a:solidFill>
                <a:schemeClr val="tx1"/>
              </a:solidFill>
              <a:prstDash val="dash"/>
              <a:miter lim="800000"/>
              <a:headEnd/>
              <a:tailEnd/>
            </a:ln>
            <a:effectLst/>
          </p:spPr>
          <p:txBody>
            <a:bodyPr wrap="none" anchor="ctr"/>
            <a:lstStyle/>
            <a:p>
              <a:endParaRPr lang="zh-CN" altLang="en-US" sz="2000">
                <a:solidFill>
                  <a:schemeClr val="tx1">
                    <a:lumMod val="65000"/>
                    <a:lumOff val="35000"/>
                  </a:schemeClr>
                </a:solidFill>
                <a:latin typeface="+mn-ea"/>
                <a:ea typeface="+mn-ea"/>
              </a:endParaRPr>
            </a:p>
          </p:txBody>
        </p:sp>
        <p:sp>
          <p:nvSpPr>
            <p:cNvPr id="108" name="Rectangle 154"/>
            <p:cNvSpPr>
              <a:spLocks noChangeArrowheads="1"/>
            </p:cNvSpPr>
            <p:nvPr/>
          </p:nvSpPr>
          <p:spPr bwMode="auto">
            <a:xfrm>
              <a:off x="1050377" y="6293593"/>
              <a:ext cx="1249484" cy="360363"/>
            </a:xfrm>
            <a:prstGeom prst="rect">
              <a:avLst/>
            </a:prstGeom>
            <a:noFill/>
            <a:ln w="12700">
              <a:noFill/>
              <a:miter lim="800000"/>
              <a:headEnd/>
              <a:tailEnd/>
            </a:ln>
            <a:effectLst/>
          </p:spPr>
          <p:txBody>
            <a:bodyPr wrap="none" lIns="0" tIns="0" rIns="0" bIns="0" anchor="ctr" anchorCtr="1"/>
            <a:lstStyle/>
            <a:p>
              <a:pPr eaLnBrk="0" hangingPunct="0"/>
              <a:r>
                <a:rPr lang="zh-CN" altLang="en-US" sz="2000" dirty="0">
                  <a:solidFill>
                    <a:schemeClr val="tx1">
                      <a:lumMod val="65000"/>
                      <a:lumOff val="35000"/>
                    </a:schemeClr>
                  </a:solidFill>
                  <a:latin typeface="+mn-ea"/>
                  <a:ea typeface="+mn-ea"/>
                </a:rPr>
                <a:t>发送方</a:t>
              </a:r>
            </a:p>
          </p:txBody>
        </p:sp>
        <p:sp>
          <p:nvSpPr>
            <p:cNvPr id="109" name="Rectangle 155"/>
            <p:cNvSpPr>
              <a:spLocks noChangeArrowheads="1"/>
            </p:cNvSpPr>
            <p:nvPr/>
          </p:nvSpPr>
          <p:spPr bwMode="auto">
            <a:xfrm>
              <a:off x="6681525" y="6293593"/>
              <a:ext cx="1249484" cy="360363"/>
            </a:xfrm>
            <a:prstGeom prst="rect">
              <a:avLst/>
            </a:prstGeom>
            <a:noFill/>
            <a:ln w="12700">
              <a:noFill/>
              <a:miter lim="800000"/>
              <a:headEnd/>
              <a:tailEnd/>
            </a:ln>
            <a:effectLst/>
          </p:spPr>
          <p:txBody>
            <a:bodyPr wrap="none" lIns="0" tIns="0" rIns="0" bIns="0" anchor="ctr" anchorCtr="1"/>
            <a:lstStyle/>
            <a:p>
              <a:pPr eaLnBrk="0" hangingPunct="0"/>
              <a:r>
                <a:rPr lang="zh-CN" altLang="en-US" sz="2000">
                  <a:solidFill>
                    <a:schemeClr val="tx1">
                      <a:lumMod val="65000"/>
                      <a:lumOff val="35000"/>
                    </a:schemeClr>
                  </a:solidFill>
                  <a:latin typeface="+mn-ea"/>
                  <a:ea typeface="+mn-ea"/>
                </a:rPr>
                <a:t>接收方</a:t>
              </a:r>
            </a:p>
          </p:txBody>
        </p:sp>
        <p:sp>
          <p:nvSpPr>
            <p:cNvPr id="110" name="Freeform 112"/>
            <p:cNvSpPr>
              <a:spLocks noChangeArrowheads="1"/>
            </p:cNvSpPr>
            <p:nvPr/>
          </p:nvSpPr>
          <p:spPr bwMode="auto">
            <a:xfrm>
              <a:off x="2076564" y="3316007"/>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0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1" name="AutoShape 90"/>
            <p:cNvSpPr>
              <a:spLocks/>
            </p:cNvSpPr>
            <p:nvPr/>
          </p:nvSpPr>
          <p:spPr bwMode="auto">
            <a:xfrm>
              <a:off x="1470083" y="3315022"/>
              <a:ext cx="446936" cy="435818"/>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6009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12" name="Freeform 112"/>
            <p:cNvSpPr>
              <a:spLocks noChangeArrowheads="1"/>
            </p:cNvSpPr>
            <p:nvPr/>
          </p:nvSpPr>
          <p:spPr bwMode="auto">
            <a:xfrm>
              <a:off x="9582566" y="3342995"/>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0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AutoShape 90"/>
            <p:cNvSpPr>
              <a:spLocks/>
            </p:cNvSpPr>
            <p:nvPr/>
          </p:nvSpPr>
          <p:spPr bwMode="auto">
            <a:xfrm>
              <a:off x="8976085" y="3342010"/>
              <a:ext cx="446936" cy="435818"/>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6009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114" name="Freeform 112"/>
            <p:cNvSpPr>
              <a:spLocks noChangeArrowheads="1"/>
            </p:cNvSpPr>
            <p:nvPr/>
          </p:nvSpPr>
          <p:spPr bwMode="auto">
            <a:xfrm>
              <a:off x="3688189" y="4799244"/>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0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5" name="Freeform 112"/>
            <p:cNvSpPr>
              <a:spLocks noChangeArrowheads="1"/>
            </p:cNvSpPr>
            <p:nvPr/>
          </p:nvSpPr>
          <p:spPr bwMode="auto">
            <a:xfrm>
              <a:off x="8001718" y="4745781"/>
              <a:ext cx="407540" cy="46774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01ACBE"/>
            </a:solidFill>
            <a:ln>
              <a:noFill/>
            </a:ln>
            <a:effectLst/>
            <a:extLst/>
          </p:spPr>
          <p:txBody>
            <a:bodyPr wrap="none" anchor="ctr"/>
            <a:lstStyle/>
            <a:p>
              <a:pPr defTabSz="535256" eaLnBrk="1" fontAlgn="auto" hangingPunct="1">
                <a:spcBef>
                  <a:spcPts val="0"/>
                </a:spcBef>
                <a:spcAft>
                  <a:spcPts val="0"/>
                </a:spcAft>
              </a:pPr>
              <a:endParaRPr kumimoji="0" lang="en-US" sz="20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953123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774000" y="352800"/>
            <a:ext cx="5335200" cy="428400"/>
          </a:xfrm>
        </p:spPr>
        <p:txBody>
          <a:bodyPr/>
          <a:lstStyle/>
          <a:p>
            <a:r>
              <a:rPr lang="en-US" altLang="zh-CN" dirty="0" smtClean="0"/>
              <a:t>7.3.2   </a:t>
            </a:r>
            <a:r>
              <a:rPr lang="zh-CN" altLang="en-US" dirty="0"/>
              <a:t>数字签名</a:t>
            </a:r>
          </a:p>
        </p:txBody>
      </p:sp>
      <p:sp>
        <p:nvSpPr>
          <p:cNvPr id="46" name="矩形 45"/>
          <p:cNvSpPr/>
          <p:nvPr/>
        </p:nvSpPr>
        <p:spPr>
          <a:xfrm>
            <a:off x="-23813" y="6088063"/>
            <a:ext cx="12217401" cy="769937"/>
          </a:xfrm>
          <a:prstGeom prst="rect">
            <a:avLst/>
          </a:prstGeom>
          <a:solidFill>
            <a:srgbClr val="F6B30A">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47" name="直接连接符 46"/>
          <p:cNvCxnSpPr/>
          <p:nvPr/>
        </p:nvCxnSpPr>
        <p:spPr>
          <a:xfrm>
            <a:off x="-11113" y="1412776"/>
            <a:ext cx="12103101" cy="0"/>
          </a:xfrm>
          <a:prstGeom prst="line">
            <a:avLst/>
          </a:prstGeom>
          <a:noFill/>
          <a:ln w="57150" cap="flat" cmpd="sng" algn="ctr">
            <a:solidFill>
              <a:srgbClr val="F69200"/>
            </a:solidFill>
            <a:prstDash val="sysDot"/>
            <a:miter lim="800000"/>
          </a:ln>
          <a:effectLst/>
        </p:spPr>
      </p:cxnSp>
      <p:sp>
        <p:nvSpPr>
          <p:cNvPr id="48" name="矩形 47"/>
          <p:cNvSpPr/>
          <p:nvPr/>
        </p:nvSpPr>
        <p:spPr>
          <a:xfrm>
            <a:off x="-11113" y="1598513"/>
            <a:ext cx="12203113" cy="3584575"/>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9" name="矩形 32"/>
          <p:cNvSpPr>
            <a:spLocks noChangeArrowheads="1"/>
          </p:cNvSpPr>
          <p:nvPr/>
        </p:nvSpPr>
        <p:spPr bwMode="auto">
          <a:xfrm>
            <a:off x="330200" y="2135955"/>
            <a:ext cx="11510963" cy="2796407"/>
          </a:xfrm>
          <a:prstGeom prst="rect">
            <a:avLst/>
          </a:prstGeom>
          <a:noFill/>
          <a:ln w="9525">
            <a:noFill/>
            <a:miter lim="800000"/>
            <a:headEnd/>
            <a:tailEnd/>
          </a:ln>
        </p:spPr>
        <p:txBody>
          <a:bodyPr>
            <a:spAutoFit/>
          </a:bodyPr>
          <a:lstStyle/>
          <a:p>
            <a:pPr algn="l">
              <a:lnSpc>
                <a:spcPct val="150000"/>
              </a:lnSpc>
            </a:pPr>
            <a:r>
              <a:rPr lang="zh-CN" altLang="en-US" sz="2400" dirty="0">
                <a:solidFill>
                  <a:srgbClr val="FFFFFF"/>
                </a:solidFill>
                <a:latin typeface="Arial" charset="0"/>
                <a:ea typeface="微软雅黑" pitchFamily="34" charset="-122"/>
              </a:rPr>
              <a:t>数字签名必须保证以下三点：</a:t>
            </a:r>
          </a:p>
          <a:p>
            <a:pPr lvl="1" algn="l">
              <a:lnSpc>
                <a:spcPct val="150000"/>
              </a:lnSpc>
            </a:pPr>
            <a:r>
              <a:rPr lang="zh-CN" altLang="en-US" sz="2400" dirty="0">
                <a:solidFill>
                  <a:srgbClr val="FFFFFF"/>
                </a:solidFill>
                <a:latin typeface="Arial" charset="0"/>
                <a:ea typeface="微软雅黑" pitchFamily="34" charset="-122"/>
              </a:rPr>
              <a:t> </a:t>
            </a:r>
            <a:r>
              <a:rPr lang="en-US" altLang="zh-CN" sz="2400" dirty="0">
                <a:solidFill>
                  <a:srgbClr val="FFFFFF"/>
                </a:solidFill>
                <a:latin typeface="Arial" charset="0"/>
                <a:ea typeface="微软雅黑" pitchFamily="34" charset="-122"/>
              </a:rPr>
              <a:t>(1) </a:t>
            </a:r>
            <a:r>
              <a:rPr lang="zh-CN" altLang="en-US" sz="2400" dirty="0">
                <a:solidFill>
                  <a:srgbClr val="FFFFFF"/>
                </a:solidFill>
                <a:latin typeface="Arial" charset="0"/>
                <a:ea typeface="微软雅黑" pitchFamily="34" charset="-122"/>
              </a:rPr>
              <a:t>接收方能够核实发送方对报文的数字签名。</a:t>
            </a:r>
          </a:p>
          <a:p>
            <a:pPr lvl="1" algn="l">
              <a:lnSpc>
                <a:spcPct val="150000"/>
              </a:lnSpc>
            </a:pPr>
            <a:r>
              <a:rPr lang="zh-CN" altLang="en-US" sz="2400" dirty="0">
                <a:solidFill>
                  <a:srgbClr val="FFFFFF"/>
                </a:solidFill>
                <a:latin typeface="Arial" charset="0"/>
                <a:ea typeface="微软雅黑" pitchFamily="34" charset="-122"/>
              </a:rPr>
              <a:t> </a:t>
            </a:r>
            <a:r>
              <a:rPr lang="en-US" altLang="zh-CN" sz="2400" dirty="0">
                <a:solidFill>
                  <a:srgbClr val="FFFFFF"/>
                </a:solidFill>
                <a:latin typeface="Arial" charset="0"/>
                <a:ea typeface="微软雅黑" pitchFamily="34" charset="-122"/>
              </a:rPr>
              <a:t>(2) </a:t>
            </a:r>
            <a:r>
              <a:rPr lang="zh-CN" altLang="en-US" sz="2400" dirty="0">
                <a:solidFill>
                  <a:srgbClr val="FFFFFF"/>
                </a:solidFill>
                <a:latin typeface="Arial" charset="0"/>
                <a:ea typeface="微软雅黑" pitchFamily="34" charset="-122"/>
              </a:rPr>
              <a:t>发送方事后不能抵赖对报文的数字签名。</a:t>
            </a:r>
          </a:p>
          <a:p>
            <a:pPr lvl="1" algn="l">
              <a:lnSpc>
                <a:spcPct val="150000"/>
              </a:lnSpc>
            </a:pPr>
            <a:r>
              <a:rPr lang="zh-CN" altLang="en-US" sz="2400" dirty="0">
                <a:solidFill>
                  <a:srgbClr val="FFFFFF"/>
                </a:solidFill>
                <a:latin typeface="Arial" charset="0"/>
                <a:ea typeface="微软雅黑" pitchFamily="34" charset="-122"/>
              </a:rPr>
              <a:t> </a:t>
            </a:r>
            <a:r>
              <a:rPr lang="en-US" altLang="zh-CN" sz="2400" dirty="0">
                <a:solidFill>
                  <a:srgbClr val="FFFFFF"/>
                </a:solidFill>
                <a:latin typeface="Arial" charset="0"/>
                <a:ea typeface="微软雅黑" pitchFamily="34" charset="-122"/>
              </a:rPr>
              <a:t>(3) </a:t>
            </a:r>
            <a:r>
              <a:rPr lang="zh-CN" altLang="en-US" sz="2400" dirty="0">
                <a:solidFill>
                  <a:srgbClr val="FFFFFF"/>
                </a:solidFill>
                <a:latin typeface="Arial" charset="0"/>
                <a:ea typeface="微软雅黑" pitchFamily="34" charset="-122"/>
              </a:rPr>
              <a:t>任何人包括接收方都不能伪造对报文的签名。</a:t>
            </a:r>
          </a:p>
          <a:p>
            <a:pPr algn="l">
              <a:lnSpc>
                <a:spcPct val="150000"/>
              </a:lnSpc>
            </a:pPr>
            <a:r>
              <a:rPr lang="zh-CN" altLang="en-US" sz="2400" dirty="0">
                <a:solidFill>
                  <a:srgbClr val="FFFFFF"/>
                </a:solidFill>
                <a:latin typeface="Arial" charset="0"/>
                <a:ea typeface="微软雅黑" pitchFamily="34" charset="-122"/>
              </a:rPr>
              <a:t>现在已有多种实现各种数字签名的方法。但采用公钥算法更容易实现。 </a:t>
            </a:r>
          </a:p>
        </p:txBody>
      </p:sp>
      <p:cxnSp>
        <p:nvCxnSpPr>
          <p:cNvPr id="50" name="直接连接符 49"/>
          <p:cNvCxnSpPr/>
          <p:nvPr/>
        </p:nvCxnSpPr>
        <p:spPr>
          <a:xfrm>
            <a:off x="-23813" y="5761038"/>
            <a:ext cx="12103101" cy="0"/>
          </a:xfrm>
          <a:prstGeom prst="line">
            <a:avLst/>
          </a:prstGeom>
          <a:noFill/>
          <a:ln w="57150" cap="flat" cmpd="sng" algn="ctr">
            <a:solidFill>
              <a:srgbClr val="F69200"/>
            </a:solidFill>
            <a:prstDash val="sysDot"/>
            <a:miter lim="800000"/>
          </a:ln>
          <a:effectLst/>
        </p:spPr>
      </p:cxnSp>
      <p:grpSp>
        <p:nvGrpSpPr>
          <p:cNvPr id="51" name="组合 34"/>
          <p:cNvGrpSpPr>
            <a:grpSpLocks/>
          </p:cNvGrpSpPr>
          <p:nvPr/>
        </p:nvGrpSpPr>
        <p:grpSpPr bwMode="auto">
          <a:xfrm rot="10800000">
            <a:off x="10034588" y="5400675"/>
            <a:ext cx="2133600" cy="833438"/>
            <a:chOff x="711199" y="5805976"/>
            <a:chExt cx="2134529" cy="833559"/>
          </a:xfrm>
        </p:grpSpPr>
        <p:sp>
          <p:nvSpPr>
            <p:cNvPr id="52" name="矩形 51"/>
            <p:cNvSpPr/>
            <p:nvPr/>
          </p:nvSpPr>
          <p:spPr>
            <a:xfrm>
              <a:off x="2580501" y="6242602"/>
              <a:ext cx="266816" cy="287379"/>
            </a:xfrm>
            <a:prstGeom prst="rect">
              <a:avLst/>
            </a:prstGeom>
            <a:solidFill>
              <a:srgbClr val="A6B727"/>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3" name="矩形 52"/>
            <p:cNvSpPr/>
            <p:nvPr/>
          </p:nvSpPr>
          <p:spPr>
            <a:xfrm>
              <a:off x="1263890" y="5805976"/>
              <a:ext cx="266816" cy="287380"/>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4" name="矩形 53"/>
            <p:cNvSpPr/>
            <p:nvPr/>
          </p:nvSpPr>
          <p:spPr>
            <a:xfrm>
              <a:off x="1397298" y="5947285"/>
              <a:ext cx="406577" cy="428687"/>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5" name="矩形 54"/>
            <p:cNvSpPr/>
            <p:nvPr/>
          </p:nvSpPr>
          <p:spPr>
            <a:xfrm>
              <a:off x="1865815" y="6352155"/>
              <a:ext cx="266816" cy="287380"/>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6" name="矩形 55"/>
            <p:cNvSpPr/>
            <p:nvPr/>
          </p:nvSpPr>
          <p:spPr>
            <a:xfrm flipV="1">
              <a:off x="1760994" y="6242602"/>
              <a:ext cx="266816" cy="287379"/>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7" name="矩形 56"/>
            <p:cNvSpPr/>
            <p:nvPr/>
          </p:nvSpPr>
          <p:spPr>
            <a:xfrm>
              <a:off x="711199" y="5948872"/>
              <a:ext cx="565396" cy="535066"/>
            </a:xfrm>
            <a:prstGeom prst="rect">
              <a:avLst/>
            </a:prstGeom>
            <a:solidFill>
              <a:srgbClr val="A6B727"/>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774000" y="352800"/>
            <a:ext cx="5335200" cy="428400"/>
          </a:xfrm>
        </p:spPr>
        <p:txBody>
          <a:bodyPr/>
          <a:lstStyle/>
          <a:p>
            <a:r>
              <a:rPr lang="zh-CN" altLang="en-US" dirty="0"/>
              <a:t>数字签名的实现 </a:t>
            </a:r>
          </a:p>
        </p:txBody>
      </p:sp>
      <p:sp>
        <p:nvSpPr>
          <p:cNvPr id="82"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96081" name="Text Box 113"/>
          <p:cNvSpPr txBox="1">
            <a:spLocks noChangeArrowheads="1"/>
          </p:cNvSpPr>
          <p:nvPr/>
        </p:nvSpPr>
        <p:spPr bwMode="auto">
          <a:xfrm>
            <a:off x="3284584" y="2842227"/>
            <a:ext cx="768159"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密文 </a:t>
            </a:r>
          </a:p>
        </p:txBody>
      </p:sp>
      <p:graphicFrame>
        <p:nvGraphicFramePr>
          <p:cNvPr id="596082" name="Object 114"/>
          <p:cNvGraphicFramePr>
            <a:graphicFrameLocks noChangeAspect="1"/>
          </p:cNvGraphicFramePr>
          <p:nvPr>
            <p:extLst>
              <p:ext uri="{D42A27DB-BD31-4B8C-83A1-F6EECF244321}">
                <p14:modId xmlns:p14="http://schemas.microsoft.com/office/powerpoint/2010/main" val="3556488870"/>
              </p:ext>
            </p:extLst>
          </p:nvPr>
        </p:nvGraphicFramePr>
        <p:xfrm>
          <a:off x="3189285" y="3372452"/>
          <a:ext cx="1535382" cy="501650"/>
        </p:xfrm>
        <a:graphic>
          <a:graphicData uri="http://schemas.openxmlformats.org/presentationml/2006/ole">
            <mc:AlternateContent xmlns:mc="http://schemas.openxmlformats.org/markup-compatibility/2006">
              <mc:Choice xmlns:v="urn:schemas-microsoft-com:vml" Requires="v">
                <p:oleObj spid="_x0000_s596208" name="公式" r:id="rId3" imgW="583920" imgH="241200" progId="Equation.3">
                  <p:embed/>
                </p:oleObj>
              </mc:Choice>
              <mc:Fallback>
                <p:oleObj name="公式" r:id="rId3" imgW="583920" imgH="241200" progId="Equation.3">
                  <p:embed/>
                  <p:pic>
                    <p:nvPicPr>
                      <p:cNvPr id="0"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285" y="3372452"/>
                        <a:ext cx="153538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6007" name="Line 39"/>
          <p:cNvSpPr>
            <a:spLocks noChangeShapeType="1"/>
          </p:cNvSpPr>
          <p:nvPr/>
        </p:nvSpPr>
        <p:spPr bwMode="auto">
          <a:xfrm>
            <a:off x="2685256" y="3296252"/>
            <a:ext cx="2289308" cy="0"/>
          </a:xfrm>
          <a:prstGeom prst="line">
            <a:avLst/>
          </a:prstGeom>
          <a:noFill/>
          <a:ln w="57150">
            <a:solidFill>
              <a:srgbClr val="960096"/>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596008" name="Rectangle 40"/>
          <p:cNvSpPr>
            <a:spLocks noChangeArrowheads="1"/>
          </p:cNvSpPr>
          <p:nvPr/>
        </p:nvSpPr>
        <p:spPr bwMode="auto">
          <a:xfrm>
            <a:off x="1749202" y="2893028"/>
            <a:ext cx="957232" cy="665163"/>
          </a:xfrm>
          <a:prstGeom prst="rect">
            <a:avLst/>
          </a:prstGeom>
          <a:solidFill>
            <a:srgbClr val="01ACBE"/>
          </a:solidFill>
          <a:ln w="12700">
            <a:noFill/>
            <a:miter lim="800000"/>
            <a:headEnd/>
            <a:tailEnd/>
          </a:ln>
          <a:effectLst>
            <a:outerShdw dist="35921" dir="2700000" algn="ctr" rotWithShape="0">
              <a:schemeClr val="bg2"/>
            </a:outerShdw>
          </a:effectLst>
        </p:spPr>
        <p:txBody>
          <a:bodyPr wrap="none" anchor="ctr"/>
          <a:lstStyle/>
          <a:p>
            <a:pPr>
              <a:lnSpc>
                <a:spcPct val="80000"/>
              </a:lnSpc>
            </a:pPr>
            <a:r>
              <a:rPr kumimoji="1" lang="en-US" altLang="zh-CN" sz="2000" i="1" dirty="0">
                <a:solidFill>
                  <a:schemeClr val="bg1"/>
                </a:solidFill>
                <a:latin typeface="Arial" charset="0"/>
                <a:ea typeface="黑体" pitchFamily="2" charset="-122"/>
              </a:rPr>
              <a:t>D</a:t>
            </a:r>
          </a:p>
          <a:p>
            <a:pPr>
              <a:lnSpc>
                <a:spcPct val="80000"/>
              </a:lnSpc>
            </a:pPr>
            <a:r>
              <a:rPr kumimoji="1" lang="zh-CN" altLang="en-US" sz="2000" dirty="0">
                <a:solidFill>
                  <a:schemeClr val="bg1"/>
                </a:solidFill>
                <a:latin typeface="Arial" charset="0"/>
                <a:ea typeface="黑体" pitchFamily="2" charset="-122"/>
              </a:rPr>
              <a:t>运算</a:t>
            </a:r>
          </a:p>
        </p:txBody>
      </p:sp>
      <p:sp>
        <p:nvSpPr>
          <p:cNvPr id="596009" name="Text Box 41"/>
          <p:cNvSpPr txBox="1">
            <a:spLocks noChangeArrowheads="1"/>
          </p:cNvSpPr>
          <p:nvPr/>
        </p:nvSpPr>
        <p:spPr bwMode="auto">
          <a:xfrm>
            <a:off x="209583" y="3274027"/>
            <a:ext cx="939681"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明文 </a:t>
            </a:r>
            <a:r>
              <a:rPr kumimoji="1" lang="en-US" altLang="zh-CN" sz="2000" i="1">
                <a:solidFill>
                  <a:schemeClr val="tx1">
                    <a:lumMod val="65000"/>
                    <a:lumOff val="35000"/>
                  </a:schemeClr>
                </a:solidFill>
                <a:latin typeface="Arial" charset="0"/>
                <a:ea typeface="黑体" pitchFamily="2" charset="-122"/>
              </a:rPr>
              <a:t>X</a:t>
            </a:r>
          </a:p>
        </p:txBody>
      </p:sp>
      <p:sp>
        <p:nvSpPr>
          <p:cNvPr id="596010" name="Text Box 42"/>
          <p:cNvSpPr txBox="1">
            <a:spLocks noChangeArrowheads="1"/>
          </p:cNvSpPr>
          <p:nvPr/>
        </p:nvSpPr>
        <p:spPr bwMode="auto">
          <a:xfrm>
            <a:off x="10914907" y="3274027"/>
            <a:ext cx="1010213"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明文</a:t>
            </a:r>
            <a:r>
              <a:rPr kumimoji="1" lang="zh-CN" altLang="en-US" sz="2000" i="1">
                <a:solidFill>
                  <a:schemeClr val="tx1">
                    <a:lumMod val="65000"/>
                    <a:lumOff val="35000"/>
                  </a:schemeClr>
                </a:solidFill>
                <a:latin typeface="Arial" charset="0"/>
                <a:ea typeface="黑体" pitchFamily="2" charset="-122"/>
              </a:rPr>
              <a:t> </a:t>
            </a:r>
            <a:r>
              <a:rPr kumimoji="1" lang="en-US" altLang="zh-CN" sz="2000" i="1">
                <a:solidFill>
                  <a:schemeClr val="tx1">
                    <a:lumMod val="65000"/>
                    <a:lumOff val="35000"/>
                  </a:schemeClr>
                </a:solidFill>
                <a:latin typeface="Arial" charset="0"/>
                <a:ea typeface="黑体" pitchFamily="2" charset="-122"/>
              </a:rPr>
              <a:t>X</a:t>
            </a:r>
            <a:r>
              <a:rPr kumimoji="1" lang="en-US" altLang="zh-CN" sz="2000">
                <a:solidFill>
                  <a:schemeClr val="tx1">
                    <a:lumMod val="65000"/>
                    <a:lumOff val="35000"/>
                  </a:schemeClr>
                </a:solidFill>
                <a:latin typeface="Arial" charset="0"/>
                <a:ea typeface="黑体" pitchFamily="2" charset="-122"/>
              </a:rPr>
              <a:t> </a:t>
            </a:r>
          </a:p>
        </p:txBody>
      </p:sp>
      <p:sp>
        <p:nvSpPr>
          <p:cNvPr id="596012" name="Text Box 44"/>
          <p:cNvSpPr txBox="1">
            <a:spLocks noChangeArrowheads="1"/>
          </p:cNvSpPr>
          <p:nvPr/>
        </p:nvSpPr>
        <p:spPr bwMode="auto">
          <a:xfrm>
            <a:off x="251938" y="2283427"/>
            <a:ext cx="356188" cy="400110"/>
          </a:xfrm>
          <a:prstGeom prst="rect">
            <a:avLst/>
          </a:prstGeom>
          <a:noFill/>
          <a:ln w="9525">
            <a:noFill/>
            <a:miter lim="800000"/>
            <a:headEnd/>
            <a:tailEnd/>
          </a:ln>
          <a:effectLst/>
        </p:spPr>
        <p:txBody>
          <a:bodyPr wrap="none">
            <a:spAutoFit/>
          </a:bodyPr>
          <a:lstStyle/>
          <a:p>
            <a:pPr algn="l"/>
            <a:r>
              <a:rPr kumimoji="1" lang="en-US" altLang="zh-CN" sz="2000">
                <a:solidFill>
                  <a:schemeClr val="tx1">
                    <a:lumMod val="65000"/>
                    <a:lumOff val="35000"/>
                  </a:schemeClr>
                </a:solidFill>
                <a:latin typeface="Arial" charset="0"/>
                <a:ea typeface="黑体" pitchFamily="2" charset="-122"/>
              </a:rPr>
              <a:t>A</a:t>
            </a:r>
          </a:p>
        </p:txBody>
      </p:sp>
      <p:sp>
        <p:nvSpPr>
          <p:cNvPr id="596013" name="Text Box 45"/>
          <p:cNvSpPr txBox="1">
            <a:spLocks noChangeArrowheads="1"/>
          </p:cNvSpPr>
          <p:nvPr/>
        </p:nvSpPr>
        <p:spPr bwMode="auto">
          <a:xfrm>
            <a:off x="11793780" y="2283427"/>
            <a:ext cx="389850" cy="461665"/>
          </a:xfrm>
          <a:prstGeom prst="rect">
            <a:avLst/>
          </a:prstGeom>
          <a:noFill/>
          <a:ln w="9525">
            <a:noFill/>
            <a:miter lim="800000"/>
            <a:headEnd/>
            <a:tailEnd/>
          </a:ln>
          <a:effectLst/>
        </p:spPr>
        <p:txBody>
          <a:bodyPr wrap="none">
            <a:spAutoFit/>
          </a:bodyPr>
          <a:lstStyle/>
          <a:p>
            <a:pPr algn="l"/>
            <a:r>
              <a:rPr kumimoji="1" lang="en-US" altLang="zh-CN" sz="2400" dirty="0">
                <a:solidFill>
                  <a:schemeClr val="tx1">
                    <a:lumMod val="75000"/>
                    <a:lumOff val="25000"/>
                  </a:schemeClr>
                </a:solidFill>
                <a:latin typeface="Arial" charset="0"/>
                <a:ea typeface="黑体" pitchFamily="2" charset="-122"/>
              </a:rPr>
              <a:t>B</a:t>
            </a:r>
          </a:p>
        </p:txBody>
      </p:sp>
      <p:sp>
        <p:nvSpPr>
          <p:cNvPr id="596015" name="Text Box 47"/>
          <p:cNvSpPr txBox="1">
            <a:spLocks noChangeArrowheads="1"/>
          </p:cNvSpPr>
          <p:nvPr/>
        </p:nvSpPr>
        <p:spPr bwMode="auto">
          <a:xfrm>
            <a:off x="1171051" y="1078515"/>
            <a:ext cx="1709379" cy="401905"/>
          </a:xfrm>
          <a:prstGeom prst="rect">
            <a:avLst/>
          </a:prstGeom>
          <a:noFill/>
          <a:ln w="9525">
            <a:noFill/>
            <a:miter lim="800000"/>
            <a:headEnd/>
            <a:tailEnd/>
          </a:ln>
          <a:effectLst/>
        </p:spPr>
        <p:txBody>
          <a:bodyPr wrap="none">
            <a:spAutoFit/>
          </a:bodyPr>
          <a:lstStyle/>
          <a:p>
            <a:pPr algn="l">
              <a:lnSpc>
                <a:spcPct val="110000"/>
              </a:lnSpc>
            </a:pPr>
            <a:r>
              <a:rPr kumimoji="1" lang="en-US" altLang="zh-CN" sz="2000">
                <a:solidFill>
                  <a:schemeClr val="tx1">
                    <a:lumMod val="65000"/>
                    <a:lumOff val="35000"/>
                  </a:schemeClr>
                </a:solidFill>
                <a:latin typeface="Arial" charset="0"/>
                <a:ea typeface="黑体" pitchFamily="2" charset="-122"/>
              </a:rPr>
              <a:t>A </a:t>
            </a:r>
            <a:r>
              <a:rPr kumimoji="1" lang="zh-CN" altLang="en-US" sz="2000">
                <a:solidFill>
                  <a:schemeClr val="tx1">
                    <a:lumMod val="65000"/>
                    <a:lumOff val="35000"/>
                  </a:schemeClr>
                </a:solidFill>
                <a:latin typeface="Arial" charset="0"/>
                <a:ea typeface="黑体" pitchFamily="2" charset="-122"/>
              </a:rPr>
              <a:t>的私钥</a:t>
            </a:r>
            <a:r>
              <a:rPr kumimoji="1" lang="zh-CN" altLang="en-US" sz="2000" i="1">
                <a:solidFill>
                  <a:schemeClr val="tx1">
                    <a:lumMod val="65000"/>
                    <a:lumOff val="35000"/>
                  </a:schemeClr>
                </a:solidFill>
                <a:latin typeface="Arial" charset="0"/>
                <a:ea typeface="黑体" pitchFamily="2" charset="-122"/>
              </a:rPr>
              <a:t> </a:t>
            </a:r>
            <a:r>
              <a:rPr kumimoji="1" lang="en-US" altLang="zh-CN" sz="2000" i="1">
                <a:solidFill>
                  <a:schemeClr val="tx1">
                    <a:lumMod val="65000"/>
                    <a:lumOff val="35000"/>
                  </a:schemeClr>
                </a:solidFill>
                <a:latin typeface="Arial" charset="0"/>
                <a:ea typeface="黑体" pitchFamily="2" charset="-122"/>
              </a:rPr>
              <a:t>SK</a:t>
            </a:r>
            <a:r>
              <a:rPr kumimoji="1" lang="en-US" altLang="zh-CN" sz="2000" baseline="-25000">
                <a:solidFill>
                  <a:schemeClr val="tx1">
                    <a:lumMod val="65000"/>
                    <a:lumOff val="35000"/>
                  </a:schemeClr>
                </a:solidFill>
                <a:latin typeface="Arial" charset="0"/>
                <a:ea typeface="黑体" pitchFamily="2" charset="-122"/>
              </a:rPr>
              <a:t>A</a:t>
            </a:r>
          </a:p>
        </p:txBody>
      </p:sp>
      <p:sp>
        <p:nvSpPr>
          <p:cNvPr id="596016" name="Freeform 48"/>
          <p:cNvSpPr>
            <a:spLocks/>
          </p:cNvSpPr>
          <p:nvPr/>
        </p:nvSpPr>
        <p:spPr bwMode="auto">
          <a:xfrm>
            <a:off x="2263819" y="2196116"/>
            <a:ext cx="4236" cy="706437"/>
          </a:xfrm>
          <a:custGeom>
            <a:avLst/>
            <a:gdLst/>
            <a:ahLst/>
            <a:cxnLst>
              <a:cxn ang="0">
                <a:pos x="0" y="0"/>
              </a:cxn>
              <a:cxn ang="0">
                <a:pos x="2" y="389"/>
              </a:cxn>
            </a:cxnLst>
            <a:rect l="0" t="0" r="r" b="b"/>
            <a:pathLst>
              <a:path w="2" h="389">
                <a:moveTo>
                  <a:pt x="0" y="0"/>
                </a:moveTo>
                <a:lnTo>
                  <a:pt x="2" y="389"/>
                </a:lnTo>
              </a:path>
            </a:pathLst>
          </a:custGeom>
          <a:noFill/>
          <a:ln w="57150" cmpd="sng">
            <a:solidFill>
              <a:schemeClr val="hlink"/>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596017" name="Freeform 49"/>
          <p:cNvSpPr>
            <a:spLocks/>
          </p:cNvSpPr>
          <p:nvPr/>
        </p:nvSpPr>
        <p:spPr bwMode="auto">
          <a:xfrm>
            <a:off x="10417230" y="2181828"/>
            <a:ext cx="4236" cy="701675"/>
          </a:xfrm>
          <a:custGeom>
            <a:avLst/>
            <a:gdLst/>
            <a:ahLst/>
            <a:cxnLst>
              <a:cxn ang="0">
                <a:pos x="2" y="0"/>
              </a:cxn>
              <a:cxn ang="0">
                <a:pos x="0" y="386"/>
              </a:cxn>
            </a:cxnLst>
            <a:rect l="0" t="0" r="r" b="b"/>
            <a:pathLst>
              <a:path w="2" h="386">
                <a:moveTo>
                  <a:pt x="2" y="0"/>
                </a:moveTo>
                <a:lnTo>
                  <a:pt x="0" y="386"/>
                </a:lnTo>
              </a:path>
            </a:pathLst>
          </a:custGeom>
          <a:noFill/>
          <a:ln w="57150" cmpd="sng">
            <a:solidFill>
              <a:schemeClr val="hlink"/>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graphicFrame>
        <p:nvGraphicFramePr>
          <p:cNvPr id="596018" name="Object 50"/>
          <p:cNvGraphicFramePr>
            <a:graphicFrameLocks noChangeAspect="1"/>
          </p:cNvGraphicFramePr>
          <p:nvPr>
            <p:extLst>
              <p:ext uri="{D42A27DB-BD31-4B8C-83A1-F6EECF244321}">
                <p14:modId xmlns:p14="http://schemas.microsoft.com/office/powerpoint/2010/main" val="2998026160"/>
              </p:ext>
            </p:extLst>
          </p:nvPr>
        </p:nvGraphicFramePr>
        <p:xfrm>
          <a:off x="4868676" y="2581878"/>
          <a:ext cx="2706509" cy="1293813"/>
        </p:xfrm>
        <a:graphic>
          <a:graphicData uri="http://schemas.openxmlformats.org/presentationml/2006/ole">
            <mc:AlternateContent xmlns:mc="http://schemas.openxmlformats.org/markup-compatibility/2006">
              <mc:Choice xmlns:v="urn:schemas-microsoft-com:vml" Requires="v">
                <p:oleObj spid="_x0000_s596209" name="VISIO" r:id="rId5" imgW="1689840" imgH="964440" progId="Visio.Drawing.11">
                  <p:embed/>
                </p:oleObj>
              </mc:Choice>
              <mc:Fallback>
                <p:oleObj name="VISIO" r:id="rId5" imgW="1689840" imgH="964440" progId="Visio.Drawing.11">
                  <p:embed/>
                  <p:pic>
                    <p:nvPicPr>
                      <p:cNvPr id="0"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676" y="2581878"/>
                        <a:ext cx="2706509" cy="12938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96019" name="Freeform 51"/>
          <p:cNvSpPr>
            <a:spLocks/>
          </p:cNvSpPr>
          <p:nvPr/>
        </p:nvSpPr>
        <p:spPr bwMode="auto">
          <a:xfrm rot="16200000">
            <a:off x="10906238" y="2546932"/>
            <a:ext cx="258763" cy="1097004"/>
          </a:xfrm>
          <a:custGeom>
            <a:avLst/>
            <a:gdLst/>
            <a:ahLst/>
            <a:cxnLst>
              <a:cxn ang="0">
                <a:pos x="1" y="0"/>
              </a:cxn>
              <a:cxn ang="0">
                <a:pos x="0" y="231"/>
              </a:cxn>
              <a:cxn ang="0">
                <a:pos x="194" y="232"/>
              </a:cxn>
            </a:cxnLst>
            <a:rect l="0" t="0" r="r" b="b"/>
            <a:pathLst>
              <a:path w="194" h="232">
                <a:moveTo>
                  <a:pt x="1" y="0"/>
                </a:moveTo>
                <a:lnTo>
                  <a:pt x="0" y="231"/>
                </a:lnTo>
                <a:lnTo>
                  <a:pt x="194" y="232"/>
                </a:lnTo>
              </a:path>
            </a:pathLst>
          </a:custGeom>
          <a:noFill/>
          <a:ln w="28575" cmpd="sng">
            <a:solidFill>
              <a:srgbClr val="960096"/>
            </a:solidFill>
            <a:round/>
            <a:headEnd type="none" w="sm" len="med"/>
            <a:tailEnd type="triangle" w="sm" len="med"/>
          </a:ln>
          <a:effectLst/>
        </p:spPr>
        <p:txBody>
          <a:bodyPr wrap="none" anchor="ctr"/>
          <a:lstStyle/>
          <a:p>
            <a:endParaRPr lang="zh-CN" altLang="en-US" sz="2000">
              <a:solidFill>
                <a:schemeClr val="tx1">
                  <a:lumMod val="65000"/>
                  <a:lumOff val="35000"/>
                </a:schemeClr>
              </a:solidFill>
            </a:endParaRPr>
          </a:p>
        </p:txBody>
      </p:sp>
      <p:sp>
        <p:nvSpPr>
          <p:cNvPr id="596020" name="Freeform 52"/>
          <p:cNvSpPr>
            <a:spLocks/>
          </p:cNvSpPr>
          <p:nvPr/>
        </p:nvSpPr>
        <p:spPr bwMode="auto">
          <a:xfrm>
            <a:off x="1126577" y="2805716"/>
            <a:ext cx="626860" cy="420687"/>
          </a:xfrm>
          <a:custGeom>
            <a:avLst/>
            <a:gdLst/>
            <a:ahLst/>
            <a:cxnLst>
              <a:cxn ang="0">
                <a:pos x="1" y="0"/>
              </a:cxn>
              <a:cxn ang="0">
                <a:pos x="0" y="231"/>
              </a:cxn>
              <a:cxn ang="0">
                <a:pos x="194" y="232"/>
              </a:cxn>
            </a:cxnLst>
            <a:rect l="0" t="0" r="r" b="b"/>
            <a:pathLst>
              <a:path w="194" h="232">
                <a:moveTo>
                  <a:pt x="1" y="0"/>
                </a:moveTo>
                <a:lnTo>
                  <a:pt x="0" y="231"/>
                </a:lnTo>
                <a:lnTo>
                  <a:pt x="194" y="232"/>
                </a:lnTo>
              </a:path>
            </a:pathLst>
          </a:custGeom>
          <a:noFill/>
          <a:ln w="28575" cmpd="sng">
            <a:solidFill>
              <a:srgbClr val="960096"/>
            </a:solidFill>
            <a:round/>
            <a:headEnd type="none" w="sm" len="med"/>
            <a:tailEnd type="triangle" w="sm" len="med"/>
          </a:ln>
          <a:effectLst/>
        </p:spPr>
        <p:txBody>
          <a:bodyPr wrap="none" anchor="ctr"/>
          <a:lstStyle/>
          <a:p>
            <a:endParaRPr lang="zh-CN" altLang="en-US" sz="2000">
              <a:solidFill>
                <a:schemeClr val="tx1">
                  <a:lumMod val="65000"/>
                  <a:lumOff val="35000"/>
                </a:schemeClr>
              </a:solidFill>
            </a:endParaRPr>
          </a:p>
        </p:txBody>
      </p:sp>
      <p:sp>
        <p:nvSpPr>
          <p:cNvPr id="596075" name="Text Box 107"/>
          <p:cNvSpPr txBox="1">
            <a:spLocks noChangeArrowheads="1"/>
          </p:cNvSpPr>
          <p:nvPr/>
        </p:nvSpPr>
        <p:spPr bwMode="auto">
          <a:xfrm>
            <a:off x="5493418" y="2986690"/>
            <a:ext cx="954107"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因特网</a:t>
            </a:r>
          </a:p>
        </p:txBody>
      </p:sp>
      <p:sp>
        <p:nvSpPr>
          <p:cNvPr id="596076" name="Text Box 108"/>
          <p:cNvSpPr txBox="1">
            <a:spLocks noChangeArrowheads="1"/>
          </p:cNvSpPr>
          <p:nvPr/>
        </p:nvSpPr>
        <p:spPr bwMode="auto">
          <a:xfrm>
            <a:off x="2278644" y="2186590"/>
            <a:ext cx="768159"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签名 </a:t>
            </a:r>
          </a:p>
        </p:txBody>
      </p:sp>
      <p:sp>
        <p:nvSpPr>
          <p:cNvPr id="596077" name="Text Box 109"/>
          <p:cNvSpPr txBox="1">
            <a:spLocks noChangeArrowheads="1"/>
          </p:cNvSpPr>
          <p:nvPr/>
        </p:nvSpPr>
        <p:spPr bwMode="auto">
          <a:xfrm>
            <a:off x="9125779" y="2144043"/>
            <a:ext cx="1210588"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核实签名</a:t>
            </a:r>
          </a:p>
        </p:txBody>
      </p:sp>
      <p:sp>
        <p:nvSpPr>
          <p:cNvPr id="596078" name="Rectangle 110"/>
          <p:cNvSpPr>
            <a:spLocks noChangeArrowheads="1"/>
          </p:cNvSpPr>
          <p:nvPr/>
        </p:nvSpPr>
        <p:spPr bwMode="auto">
          <a:xfrm>
            <a:off x="9944968" y="2883503"/>
            <a:ext cx="957232" cy="665163"/>
          </a:xfrm>
          <a:prstGeom prst="rect">
            <a:avLst/>
          </a:prstGeom>
          <a:solidFill>
            <a:srgbClr val="92D050"/>
          </a:solidFill>
          <a:ln w="12700" algn="ctr">
            <a:noFill/>
            <a:miter lim="800000"/>
            <a:headEnd/>
            <a:tailEnd/>
          </a:ln>
          <a:effectLst>
            <a:outerShdw dist="35921" dir="2700000" algn="ctr" rotWithShape="0">
              <a:schemeClr val="bg2"/>
            </a:outerShdw>
          </a:effectLst>
        </p:spPr>
        <p:txBody>
          <a:bodyPr wrap="none" anchor="ctr"/>
          <a:lstStyle/>
          <a:p>
            <a:pPr>
              <a:lnSpc>
                <a:spcPct val="80000"/>
              </a:lnSpc>
            </a:pPr>
            <a:r>
              <a:rPr kumimoji="1" lang="en-US" altLang="zh-CN" sz="2000">
                <a:solidFill>
                  <a:schemeClr val="bg1"/>
                </a:solidFill>
                <a:latin typeface="Arial" charset="0"/>
                <a:ea typeface="黑体" pitchFamily="2" charset="-122"/>
              </a:rPr>
              <a:t>E</a:t>
            </a:r>
          </a:p>
          <a:p>
            <a:pPr>
              <a:lnSpc>
                <a:spcPct val="80000"/>
              </a:lnSpc>
            </a:pPr>
            <a:r>
              <a:rPr kumimoji="1" lang="zh-CN" altLang="en-US" sz="2000">
                <a:solidFill>
                  <a:schemeClr val="bg1"/>
                </a:solidFill>
                <a:latin typeface="Arial" charset="0"/>
                <a:ea typeface="黑体" pitchFamily="2" charset="-122"/>
              </a:rPr>
              <a:t>运算</a:t>
            </a:r>
          </a:p>
        </p:txBody>
      </p:sp>
      <p:sp>
        <p:nvSpPr>
          <p:cNvPr id="596079" name="Line 111"/>
          <p:cNvSpPr>
            <a:spLocks noChangeShapeType="1"/>
          </p:cNvSpPr>
          <p:nvPr/>
        </p:nvSpPr>
        <p:spPr bwMode="auto">
          <a:xfrm flipV="1">
            <a:off x="7469296" y="3296252"/>
            <a:ext cx="2496850" cy="0"/>
          </a:xfrm>
          <a:prstGeom prst="line">
            <a:avLst/>
          </a:prstGeom>
          <a:noFill/>
          <a:ln w="57150">
            <a:solidFill>
              <a:srgbClr val="960096"/>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596083" name="Text Box 115"/>
          <p:cNvSpPr txBox="1">
            <a:spLocks noChangeArrowheads="1"/>
          </p:cNvSpPr>
          <p:nvPr/>
        </p:nvSpPr>
        <p:spPr bwMode="auto">
          <a:xfrm>
            <a:off x="8068625" y="2770790"/>
            <a:ext cx="768159"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密文 </a:t>
            </a:r>
          </a:p>
        </p:txBody>
      </p:sp>
      <p:graphicFrame>
        <p:nvGraphicFramePr>
          <p:cNvPr id="596084" name="Object 116"/>
          <p:cNvGraphicFramePr>
            <a:graphicFrameLocks noChangeAspect="1"/>
          </p:cNvGraphicFramePr>
          <p:nvPr>
            <p:extLst>
              <p:ext uri="{D42A27DB-BD31-4B8C-83A1-F6EECF244321}">
                <p14:modId xmlns:p14="http://schemas.microsoft.com/office/powerpoint/2010/main" val="3015915417"/>
              </p:ext>
            </p:extLst>
          </p:nvPr>
        </p:nvGraphicFramePr>
        <p:xfrm>
          <a:off x="7702251" y="3372453"/>
          <a:ext cx="1537500" cy="504825"/>
        </p:xfrm>
        <a:graphic>
          <a:graphicData uri="http://schemas.openxmlformats.org/presentationml/2006/ole">
            <mc:AlternateContent xmlns:mc="http://schemas.openxmlformats.org/markup-compatibility/2006">
              <mc:Choice xmlns:v="urn:schemas-microsoft-com:vml" Requires="v">
                <p:oleObj spid="_x0000_s596210" name="公式" r:id="rId7" imgW="583920" imgH="241200" progId="Equation.3">
                  <p:embed/>
                </p:oleObj>
              </mc:Choice>
              <mc:Fallback>
                <p:oleObj name="公式" r:id="rId7" imgW="583920" imgH="241200" progId="Equation.3">
                  <p:embed/>
                  <p:pic>
                    <p:nvPicPr>
                      <p:cNvPr id="0" name="Picture 1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2251" y="3372453"/>
                        <a:ext cx="15375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6085" name="Text Box 117"/>
          <p:cNvSpPr txBox="1">
            <a:spLocks noChangeArrowheads="1"/>
          </p:cNvSpPr>
          <p:nvPr/>
        </p:nvSpPr>
        <p:spPr bwMode="auto">
          <a:xfrm>
            <a:off x="8958088" y="1211865"/>
            <a:ext cx="1709379" cy="401905"/>
          </a:xfrm>
          <a:prstGeom prst="rect">
            <a:avLst/>
          </a:prstGeom>
          <a:noFill/>
          <a:ln w="9525">
            <a:noFill/>
            <a:miter lim="800000"/>
            <a:headEnd/>
            <a:tailEnd/>
          </a:ln>
          <a:effectLst/>
        </p:spPr>
        <p:txBody>
          <a:bodyPr wrap="none">
            <a:spAutoFit/>
          </a:bodyPr>
          <a:lstStyle/>
          <a:p>
            <a:pPr algn="l">
              <a:lnSpc>
                <a:spcPct val="110000"/>
              </a:lnSpc>
            </a:pPr>
            <a:r>
              <a:rPr kumimoji="1" lang="en-US" altLang="zh-CN" sz="2000">
                <a:solidFill>
                  <a:schemeClr val="tx1">
                    <a:lumMod val="65000"/>
                    <a:lumOff val="35000"/>
                  </a:schemeClr>
                </a:solidFill>
                <a:latin typeface="Arial" charset="0"/>
                <a:ea typeface="黑体" pitchFamily="2" charset="-122"/>
              </a:rPr>
              <a:t>A </a:t>
            </a:r>
            <a:r>
              <a:rPr kumimoji="1" lang="zh-CN" altLang="en-US" sz="2000">
                <a:solidFill>
                  <a:schemeClr val="tx1">
                    <a:lumMod val="65000"/>
                    <a:lumOff val="35000"/>
                  </a:schemeClr>
                </a:solidFill>
                <a:latin typeface="Arial" charset="0"/>
                <a:ea typeface="黑体" pitchFamily="2" charset="-122"/>
              </a:rPr>
              <a:t>的公钥 </a:t>
            </a:r>
            <a:r>
              <a:rPr kumimoji="1" lang="en-US" altLang="zh-CN" sz="2000" i="1">
                <a:solidFill>
                  <a:schemeClr val="tx1">
                    <a:lumMod val="65000"/>
                    <a:lumOff val="35000"/>
                  </a:schemeClr>
                </a:solidFill>
                <a:latin typeface="Arial" charset="0"/>
                <a:ea typeface="黑体" pitchFamily="2" charset="-122"/>
              </a:rPr>
              <a:t>PK</a:t>
            </a:r>
            <a:r>
              <a:rPr kumimoji="1" lang="en-US" altLang="zh-CN" sz="2000" baseline="-25000">
                <a:solidFill>
                  <a:schemeClr val="tx1">
                    <a:lumMod val="65000"/>
                    <a:lumOff val="35000"/>
                  </a:schemeClr>
                </a:solidFill>
                <a:latin typeface="Arial" charset="0"/>
                <a:ea typeface="黑体" pitchFamily="2" charset="-122"/>
              </a:rPr>
              <a:t>A</a:t>
            </a:r>
          </a:p>
        </p:txBody>
      </p:sp>
      <p:sp>
        <p:nvSpPr>
          <p:cNvPr id="83" name="AutoShape 90"/>
          <p:cNvSpPr>
            <a:spLocks/>
          </p:cNvSpPr>
          <p:nvPr/>
        </p:nvSpPr>
        <p:spPr bwMode="auto">
          <a:xfrm>
            <a:off x="1970178" y="1586903"/>
            <a:ext cx="515280" cy="502462"/>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01ACBE"/>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90"/>
          <p:cNvSpPr>
            <a:spLocks/>
          </p:cNvSpPr>
          <p:nvPr/>
        </p:nvSpPr>
        <p:spPr bwMode="auto">
          <a:xfrm>
            <a:off x="10121957" y="1586903"/>
            <a:ext cx="515280" cy="502462"/>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2D050"/>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grpSp>
        <p:nvGrpSpPr>
          <p:cNvPr id="85" name="组合 84"/>
          <p:cNvGrpSpPr/>
          <p:nvPr/>
        </p:nvGrpSpPr>
        <p:grpSpPr>
          <a:xfrm>
            <a:off x="733498" y="2213272"/>
            <a:ext cx="786158" cy="499337"/>
            <a:chOff x="5173662" y="745331"/>
            <a:chExt cx="1679575" cy="1066800"/>
          </a:xfrm>
        </p:grpSpPr>
        <p:sp>
          <p:nvSpPr>
            <p:cNvPr id="8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8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8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8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grpSp>
      <p:grpSp>
        <p:nvGrpSpPr>
          <p:cNvPr id="90" name="组合 89"/>
          <p:cNvGrpSpPr/>
          <p:nvPr/>
        </p:nvGrpSpPr>
        <p:grpSpPr>
          <a:xfrm>
            <a:off x="11054537" y="2332209"/>
            <a:ext cx="786158" cy="499337"/>
            <a:chOff x="5173662" y="745331"/>
            <a:chExt cx="1679575" cy="1066800"/>
          </a:xfrm>
        </p:grpSpPr>
        <p:sp>
          <p:nvSpPr>
            <p:cNvPr id="9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9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9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9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grpSp>
      <p:sp>
        <p:nvSpPr>
          <p:cNvPr id="40" name="矩形 39"/>
          <p:cNvSpPr/>
          <p:nvPr/>
        </p:nvSpPr>
        <p:spPr>
          <a:xfrm>
            <a:off x="0" y="4627282"/>
            <a:ext cx="12192000" cy="2230718"/>
          </a:xfrm>
          <a:prstGeom prst="rect">
            <a:avLst/>
          </a:prstGeom>
          <a:solidFill>
            <a:srgbClr val="000000">
              <a:lumMod val="20000"/>
              <a:lumOff val="80000"/>
            </a:srgbClr>
          </a:solidFill>
          <a:ln w="25400" cap="flat" cmpd="sng" algn="ctr">
            <a:noFill/>
            <a:prstDash val="solid"/>
          </a:ln>
          <a:effectLst/>
        </p:spPr>
        <p:txBody>
          <a:bodyPr lIns="360000" rIns="360000" rtlCol="0" anchor="ctr"/>
          <a:lstStyle/>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n"/>
              <a:tabLst/>
              <a:defRPr/>
            </a:pPr>
            <a:r>
              <a:rPr lang="zh-CN" altLang="en-US" sz="2000" kern="0" dirty="0">
                <a:solidFill>
                  <a:srgbClr val="000000">
                    <a:lumMod val="75000"/>
                  </a:srgbClr>
                </a:solidFill>
                <a:latin typeface="Arial"/>
                <a:ea typeface="微软雅黑"/>
              </a:rPr>
              <a:t>因为除 </a:t>
            </a:r>
            <a:r>
              <a:rPr lang="en-US" altLang="zh-CN" sz="2000" kern="0" dirty="0">
                <a:solidFill>
                  <a:srgbClr val="000000">
                    <a:lumMod val="75000"/>
                  </a:srgbClr>
                </a:solidFill>
                <a:latin typeface="Arial"/>
                <a:ea typeface="微软雅黑"/>
              </a:rPr>
              <a:t>A </a:t>
            </a:r>
            <a:r>
              <a:rPr lang="zh-CN" altLang="en-US" sz="2000" kern="0" dirty="0">
                <a:solidFill>
                  <a:srgbClr val="000000">
                    <a:lumMod val="75000"/>
                  </a:srgbClr>
                </a:solidFill>
                <a:latin typeface="Arial"/>
                <a:ea typeface="微软雅黑"/>
              </a:rPr>
              <a:t>外没有别人能具有 </a:t>
            </a:r>
            <a:r>
              <a:rPr lang="en-US" altLang="zh-CN" sz="2000" kern="0" dirty="0">
                <a:solidFill>
                  <a:srgbClr val="000000">
                    <a:lumMod val="75000"/>
                  </a:srgbClr>
                </a:solidFill>
                <a:latin typeface="Arial"/>
                <a:ea typeface="微软雅黑"/>
              </a:rPr>
              <a:t>A </a:t>
            </a:r>
            <a:r>
              <a:rPr lang="zh-CN" altLang="en-US" sz="2000" kern="0" dirty="0">
                <a:solidFill>
                  <a:srgbClr val="000000">
                    <a:lumMod val="75000"/>
                  </a:srgbClr>
                </a:solidFill>
                <a:latin typeface="Arial"/>
                <a:ea typeface="微软雅黑"/>
              </a:rPr>
              <a:t>的私钥，所以除 </a:t>
            </a:r>
            <a:r>
              <a:rPr lang="en-US" altLang="zh-CN" sz="2000" kern="0" dirty="0">
                <a:solidFill>
                  <a:srgbClr val="000000">
                    <a:lumMod val="75000"/>
                  </a:srgbClr>
                </a:solidFill>
                <a:latin typeface="Arial"/>
                <a:ea typeface="微软雅黑"/>
              </a:rPr>
              <a:t>A </a:t>
            </a:r>
            <a:r>
              <a:rPr lang="zh-CN" altLang="en-US" sz="2000" kern="0" dirty="0">
                <a:solidFill>
                  <a:srgbClr val="000000">
                    <a:lumMod val="75000"/>
                  </a:srgbClr>
                </a:solidFill>
                <a:latin typeface="Arial"/>
                <a:ea typeface="微软雅黑"/>
              </a:rPr>
              <a:t>外没有别人能产生这个密文。因此 </a:t>
            </a:r>
            <a:r>
              <a:rPr lang="en-US" altLang="zh-CN" sz="2000" kern="0" dirty="0">
                <a:solidFill>
                  <a:srgbClr val="000000">
                    <a:lumMod val="75000"/>
                  </a:srgbClr>
                </a:solidFill>
                <a:latin typeface="Arial"/>
                <a:ea typeface="微软雅黑"/>
              </a:rPr>
              <a:t>B </a:t>
            </a:r>
            <a:r>
              <a:rPr lang="zh-CN" altLang="en-US" sz="2000" kern="0" dirty="0">
                <a:solidFill>
                  <a:srgbClr val="000000">
                    <a:lumMod val="75000"/>
                  </a:srgbClr>
                </a:solidFill>
                <a:latin typeface="Arial"/>
                <a:ea typeface="微软雅黑"/>
              </a:rPr>
              <a:t>相信报文 </a:t>
            </a:r>
            <a:r>
              <a:rPr lang="en-US" altLang="zh-CN" sz="2000" kern="0" dirty="0">
                <a:solidFill>
                  <a:srgbClr val="000000">
                    <a:lumMod val="75000"/>
                  </a:srgbClr>
                </a:solidFill>
                <a:latin typeface="Arial"/>
                <a:ea typeface="微软雅黑"/>
              </a:rPr>
              <a:t>X </a:t>
            </a:r>
            <a:r>
              <a:rPr lang="zh-CN" altLang="en-US" sz="2000" kern="0" dirty="0">
                <a:solidFill>
                  <a:srgbClr val="000000">
                    <a:lumMod val="75000"/>
                  </a:srgbClr>
                </a:solidFill>
                <a:latin typeface="Arial"/>
                <a:ea typeface="微软雅黑"/>
              </a:rPr>
              <a:t>是 </a:t>
            </a:r>
            <a:r>
              <a:rPr lang="en-US" altLang="zh-CN" sz="2000" kern="0" dirty="0">
                <a:solidFill>
                  <a:srgbClr val="000000">
                    <a:lumMod val="75000"/>
                  </a:srgbClr>
                </a:solidFill>
                <a:latin typeface="Arial"/>
                <a:ea typeface="微软雅黑"/>
              </a:rPr>
              <a:t>A </a:t>
            </a:r>
            <a:r>
              <a:rPr lang="zh-CN" altLang="en-US" sz="2000" kern="0" dirty="0">
                <a:solidFill>
                  <a:srgbClr val="000000">
                    <a:lumMod val="75000"/>
                  </a:srgbClr>
                </a:solidFill>
                <a:latin typeface="Arial"/>
                <a:ea typeface="微软雅黑"/>
              </a:rPr>
              <a:t>签名发送的。</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n"/>
              <a:tabLst/>
              <a:defRPr/>
            </a:pPr>
            <a:r>
              <a:rPr lang="zh-CN" altLang="en-US" sz="2000" kern="0" dirty="0">
                <a:solidFill>
                  <a:srgbClr val="000000">
                    <a:lumMod val="75000"/>
                  </a:srgbClr>
                </a:solidFill>
                <a:latin typeface="Arial"/>
                <a:ea typeface="微软雅黑"/>
              </a:rPr>
              <a:t>若 </a:t>
            </a:r>
            <a:r>
              <a:rPr lang="en-US" altLang="zh-CN" sz="2000" kern="0" dirty="0">
                <a:solidFill>
                  <a:srgbClr val="000000">
                    <a:lumMod val="75000"/>
                  </a:srgbClr>
                </a:solidFill>
                <a:latin typeface="Arial"/>
                <a:ea typeface="微软雅黑"/>
              </a:rPr>
              <a:t>A </a:t>
            </a:r>
            <a:r>
              <a:rPr lang="zh-CN" altLang="en-US" sz="2000" kern="0" dirty="0">
                <a:solidFill>
                  <a:srgbClr val="000000">
                    <a:lumMod val="75000"/>
                  </a:srgbClr>
                </a:solidFill>
                <a:latin typeface="Arial"/>
                <a:ea typeface="微软雅黑"/>
              </a:rPr>
              <a:t>要抵赖曾发送报文给 </a:t>
            </a:r>
            <a:r>
              <a:rPr lang="en-US" altLang="zh-CN" sz="2000" kern="0" dirty="0">
                <a:solidFill>
                  <a:srgbClr val="000000">
                    <a:lumMod val="75000"/>
                  </a:srgbClr>
                </a:solidFill>
                <a:latin typeface="Arial"/>
                <a:ea typeface="微软雅黑"/>
              </a:rPr>
              <a:t>B</a:t>
            </a:r>
            <a:r>
              <a:rPr lang="zh-CN" altLang="en-US" sz="2000" kern="0" dirty="0">
                <a:solidFill>
                  <a:srgbClr val="000000">
                    <a:lumMod val="75000"/>
                  </a:srgbClr>
                </a:solidFill>
                <a:latin typeface="Arial"/>
                <a:ea typeface="微软雅黑"/>
              </a:rPr>
              <a:t>，</a:t>
            </a:r>
            <a:r>
              <a:rPr lang="en-US" altLang="zh-CN" sz="2000" kern="0" dirty="0">
                <a:solidFill>
                  <a:srgbClr val="000000">
                    <a:lumMod val="75000"/>
                  </a:srgbClr>
                </a:solidFill>
                <a:latin typeface="Arial"/>
                <a:ea typeface="微软雅黑"/>
              </a:rPr>
              <a:t>B </a:t>
            </a:r>
            <a:r>
              <a:rPr lang="zh-CN" altLang="en-US" sz="2000" kern="0" dirty="0">
                <a:solidFill>
                  <a:srgbClr val="000000">
                    <a:lumMod val="75000"/>
                  </a:srgbClr>
                </a:solidFill>
                <a:latin typeface="Arial"/>
                <a:ea typeface="微软雅黑"/>
              </a:rPr>
              <a:t>可将明文和对应的密文出示给第三者。第三者很容易用 </a:t>
            </a:r>
            <a:r>
              <a:rPr lang="en-US" altLang="zh-CN" sz="2000" kern="0" dirty="0">
                <a:solidFill>
                  <a:srgbClr val="000000">
                    <a:lumMod val="75000"/>
                  </a:srgbClr>
                </a:solidFill>
                <a:latin typeface="Arial"/>
                <a:ea typeface="微软雅黑"/>
              </a:rPr>
              <a:t>A </a:t>
            </a:r>
            <a:r>
              <a:rPr lang="zh-CN" altLang="en-US" sz="2000" kern="0" dirty="0">
                <a:solidFill>
                  <a:srgbClr val="000000">
                    <a:lumMod val="75000"/>
                  </a:srgbClr>
                </a:solidFill>
                <a:latin typeface="Arial"/>
                <a:ea typeface="微软雅黑"/>
              </a:rPr>
              <a:t>的公钥去证实 </a:t>
            </a:r>
            <a:r>
              <a:rPr lang="en-US" altLang="zh-CN" sz="2000" kern="0" dirty="0">
                <a:solidFill>
                  <a:srgbClr val="000000">
                    <a:lumMod val="75000"/>
                  </a:srgbClr>
                </a:solidFill>
                <a:latin typeface="Arial"/>
                <a:ea typeface="微软雅黑"/>
              </a:rPr>
              <a:t>A </a:t>
            </a:r>
            <a:r>
              <a:rPr lang="zh-CN" altLang="en-US" sz="2000" kern="0" dirty="0">
                <a:solidFill>
                  <a:srgbClr val="000000">
                    <a:lumMod val="75000"/>
                  </a:srgbClr>
                </a:solidFill>
                <a:latin typeface="Arial"/>
                <a:ea typeface="微软雅黑"/>
              </a:rPr>
              <a:t>确实发送 </a:t>
            </a:r>
            <a:r>
              <a:rPr lang="en-US" altLang="zh-CN" sz="2000" kern="0" dirty="0">
                <a:solidFill>
                  <a:srgbClr val="000000">
                    <a:lumMod val="75000"/>
                  </a:srgbClr>
                </a:solidFill>
                <a:latin typeface="Arial"/>
                <a:ea typeface="微软雅黑"/>
              </a:rPr>
              <a:t>X </a:t>
            </a:r>
            <a:r>
              <a:rPr lang="zh-CN" altLang="en-US" sz="2000" kern="0" dirty="0">
                <a:solidFill>
                  <a:srgbClr val="000000">
                    <a:lumMod val="75000"/>
                  </a:srgbClr>
                </a:solidFill>
                <a:latin typeface="Arial"/>
                <a:ea typeface="微软雅黑"/>
              </a:rPr>
              <a:t>给 </a:t>
            </a:r>
            <a:r>
              <a:rPr lang="en-US" altLang="zh-CN" sz="2000" kern="0" dirty="0">
                <a:solidFill>
                  <a:srgbClr val="000000">
                    <a:lumMod val="75000"/>
                  </a:srgbClr>
                </a:solidFill>
                <a:latin typeface="Arial"/>
                <a:ea typeface="微软雅黑"/>
              </a:rPr>
              <a:t>B</a:t>
            </a:r>
            <a:r>
              <a:rPr lang="zh-CN" altLang="en-US" sz="2000" kern="0" dirty="0">
                <a:solidFill>
                  <a:srgbClr val="000000">
                    <a:lumMod val="75000"/>
                  </a:srgbClr>
                </a:solidFill>
                <a:latin typeface="Arial"/>
                <a:ea typeface="微软雅黑"/>
              </a:rPr>
              <a:t>。</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n"/>
              <a:tabLst/>
              <a:defRPr/>
            </a:pPr>
            <a:r>
              <a:rPr lang="zh-CN" altLang="en-US" sz="2000" kern="0" dirty="0">
                <a:solidFill>
                  <a:srgbClr val="000000">
                    <a:lumMod val="75000"/>
                  </a:srgbClr>
                </a:solidFill>
                <a:latin typeface="Arial"/>
                <a:ea typeface="微软雅黑"/>
              </a:rPr>
              <a:t>反之，若 </a:t>
            </a:r>
            <a:r>
              <a:rPr lang="en-US" altLang="zh-CN" sz="2000" kern="0" dirty="0">
                <a:solidFill>
                  <a:srgbClr val="000000">
                    <a:lumMod val="75000"/>
                  </a:srgbClr>
                </a:solidFill>
                <a:latin typeface="Arial"/>
                <a:ea typeface="微软雅黑"/>
              </a:rPr>
              <a:t>B </a:t>
            </a:r>
            <a:r>
              <a:rPr lang="zh-CN" altLang="en-US" sz="2000" kern="0" dirty="0">
                <a:solidFill>
                  <a:srgbClr val="000000">
                    <a:lumMod val="75000"/>
                  </a:srgbClr>
                </a:solidFill>
                <a:latin typeface="Arial"/>
                <a:ea typeface="微软雅黑"/>
              </a:rPr>
              <a:t>将 </a:t>
            </a:r>
            <a:r>
              <a:rPr lang="en-US" altLang="zh-CN" sz="2000" kern="0" dirty="0">
                <a:solidFill>
                  <a:srgbClr val="000000">
                    <a:lumMod val="75000"/>
                  </a:srgbClr>
                </a:solidFill>
                <a:latin typeface="Arial"/>
                <a:ea typeface="微软雅黑"/>
              </a:rPr>
              <a:t>X </a:t>
            </a:r>
            <a:r>
              <a:rPr lang="zh-CN" altLang="en-US" sz="2000" kern="0" dirty="0">
                <a:solidFill>
                  <a:srgbClr val="000000">
                    <a:lumMod val="75000"/>
                  </a:srgbClr>
                </a:solidFill>
                <a:latin typeface="Arial"/>
                <a:ea typeface="微软雅黑"/>
              </a:rPr>
              <a:t>伪造成 </a:t>
            </a:r>
            <a:r>
              <a:rPr lang="en-US" altLang="zh-CN" sz="2000" kern="0" dirty="0">
                <a:solidFill>
                  <a:srgbClr val="000000">
                    <a:lumMod val="75000"/>
                  </a:srgbClr>
                </a:solidFill>
                <a:latin typeface="Arial"/>
                <a:ea typeface="微软雅黑"/>
              </a:rPr>
              <a:t>X‘</a:t>
            </a:r>
            <a:r>
              <a:rPr lang="zh-CN" altLang="en-US" sz="2000" kern="0" dirty="0">
                <a:solidFill>
                  <a:srgbClr val="000000">
                    <a:lumMod val="75000"/>
                  </a:srgbClr>
                </a:solidFill>
                <a:latin typeface="Arial"/>
                <a:ea typeface="微软雅黑"/>
              </a:rPr>
              <a:t>，则 </a:t>
            </a:r>
            <a:r>
              <a:rPr lang="en-US" altLang="zh-CN" sz="2000" kern="0" dirty="0">
                <a:solidFill>
                  <a:srgbClr val="000000">
                    <a:lumMod val="75000"/>
                  </a:srgbClr>
                </a:solidFill>
                <a:latin typeface="Arial"/>
                <a:ea typeface="微软雅黑"/>
              </a:rPr>
              <a:t>B </a:t>
            </a:r>
            <a:r>
              <a:rPr lang="zh-CN" altLang="en-US" sz="2000" kern="0" dirty="0">
                <a:solidFill>
                  <a:srgbClr val="000000">
                    <a:lumMod val="75000"/>
                  </a:srgbClr>
                </a:solidFill>
                <a:latin typeface="Arial"/>
                <a:ea typeface="微软雅黑"/>
              </a:rPr>
              <a:t>不能在第三者前出示对应的密文。这样就证明了 </a:t>
            </a:r>
            <a:r>
              <a:rPr lang="en-US" altLang="zh-CN" sz="2000" kern="0" dirty="0">
                <a:solidFill>
                  <a:srgbClr val="000000">
                    <a:lumMod val="75000"/>
                  </a:srgbClr>
                </a:solidFill>
                <a:latin typeface="Arial"/>
                <a:ea typeface="微软雅黑"/>
              </a:rPr>
              <a:t>B </a:t>
            </a:r>
            <a:r>
              <a:rPr lang="zh-CN" altLang="en-US" sz="2000" kern="0" dirty="0">
                <a:solidFill>
                  <a:srgbClr val="000000">
                    <a:lumMod val="75000"/>
                  </a:srgbClr>
                </a:solidFill>
                <a:latin typeface="Arial"/>
                <a:ea typeface="微软雅黑"/>
              </a:rPr>
              <a:t>伪造了报文。 </a:t>
            </a:r>
            <a:endParaRPr kumimoji="0" lang="zh-CN" altLang="en-US" sz="2000" b="0" i="0" u="none" strike="noStrike" kern="0" cap="none" spc="0" normalizeH="0" baseline="0" noProof="0" dirty="0" smtClean="0">
              <a:ln>
                <a:noFill/>
              </a:ln>
              <a:solidFill>
                <a:srgbClr val="000000">
                  <a:lumMod val="75000"/>
                </a:srgbClr>
              </a:solidFill>
              <a:effectLst/>
              <a:uLnTx/>
              <a:uFillTx/>
              <a:latin typeface="Arial"/>
              <a:ea typeface="微软雅黑"/>
            </a:endParaRPr>
          </a:p>
        </p:txBody>
      </p:sp>
      <p:sp>
        <p:nvSpPr>
          <p:cNvPr id="41" name="矩形 40"/>
          <p:cNvSpPr/>
          <p:nvPr/>
        </p:nvSpPr>
        <p:spPr>
          <a:xfrm>
            <a:off x="1" y="4517222"/>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210594"/>
            <a:ext cx="12198350" cy="4648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050" y="220106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3"/>
          <p:cNvSpPr txBox="1">
            <a:spLocks/>
          </p:cNvSpPr>
          <p:nvPr/>
        </p:nvSpPr>
        <p:spPr>
          <a:xfrm>
            <a:off x="741680" y="2279536"/>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具有保密性的数字签名 </a:t>
            </a:r>
          </a:p>
        </p:txBody>
      </p:sp>
      <p:sp>
        <p:nvSpPr>
          <p:cNvPr id="11" name="矩形 10"/>
          <p:cNvSpPr/>
          <p:nvPr/>
        </p:nvSpPr>
        <p:spPr>
          <a:xfrm>
            <a:off x="0" y="21343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995" name="Rectangle 3"/>
          <p:cNvSpPr>
            <a:spLocks noGrp="1" noChangeArrowheads="1"/>
          </p:cNvSpPr>
          <p:nvPr>
            <p:ph idx="1"/>
          </p:nvPr>
        </p:nvSpPr>
        <p:spPr>
          <a:xfrm>
            <a:off x="720041" y="1052736"/>
            <a:ext cx="11039931" cy="1081658"/>
          </a:xfrm>
        </p:spPr>
        <p:txBody>
          <a:bodyPr/>
          <a:lstStyle/>
          <a:p>
            <a:pPr marL="0" indent="0">
              <a:lnSpc>
                <a:spcPct val="150000"/>
              </a:lnSpc>
              <a:buNone/>
            </a:pPr>
            <a:r>
              <a:rPr lang="zh-CN" altLang="en-US" dirty="0" smtClean="0"/>
              <a:t>公钥密码算法的计算代价非常大，对整个报文进行数字签名是一件非常耗时的事情。更有效的方法是</a:t>
            </a:r>
            <a:r>
              <a:rPr lang="zh-CN" altLang="en-US" dirty="0" smtClean="0">
                <a:solidFill>
                  <a:srgbClr val="FF0000"/>
                </a:solidFill>
              </a:rPr>
              <a:t>仅对报文摘要进行数字签名</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标题 2"/>
          <p:cNvSpPr>
            <a:spLocks noGrp="1"/>
          </p:cNvSpPr>
          <p:nvPr>
            <p:ph type="title"/>
          </p:nvPr>
        </p:nvSpPr>
        <p:spPr/>
        <p:txBody>
          <a:bodyPr/>
          <a:lstStyle/>
          <a:p>
            <a:r>
              <a:rPr lang="zh-CN" altLang="en-US" dirty="0"/>
              <a:t>数字签名的实现</a:t>
            </a:r>
          </a:p>
        </p:txBody>
      </p:sp>
      <p:graphicFrame>
        <p:nvGraphicFramePr>
          <p:cNvPr id="12" name="Object 124"/>
          <p:cNvGraphicFramePr>
            <a:graphicFrameLocks noChangeAspect="1"/>
          </p:cNvGraphicFramePr>
          <p:nvPr>
            <p:extLst>
              <p:ext uri="{D42A27DB-BD31-4B8C-83A1-F6EECF244321}">
                <p14:modId xmlns:p14="http://schemas.microsoft.com/office/powerpoint/2010/main" val="185234787"/>
              </p:ext>
            </p:extLst>
          </p:nvPr>
        </p:nvGraphicFramePr>
        <p:xfrm>
          <a:off x="8981329" y="4589762"/>
          <a:ext cx="1217717" cy="366713"/>
        </p:xfrm>
        <a:graphic>
          <a:graphicData uri="http://schemas.openxmlformats.org/presentationml/2006/ole">
            <mc:AlternateContent xmlns:mc="http://schemas.openxmlformats.org/markup-compatibility/2006">
              <mc:Choice xmlns:v="urn:schemas-microsoft-com:vml" Requires="v">
                <p:oleObj spid="_x0000_s623686" name="公式" r:id="rId3" imgW="583920" imgH="241200" progId="Equation.3">
                  <p:embed/>
                </p:oleObj>
              </mc:Choice>
              <mc:Fallback>
                <p:oleObj name="公式" r:id="rId3" imgW="58392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1329" y="4589762"/>
                        <a:ext cx="1217717"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3"/>
          <p:cNvGraphicFramePr>
            <a:graphicFrameLocks noChangeAspect="1"/>
          </p:cNvGraphicFramePr>
          <p:nvPr>
            <p:extLst>
              <p:ext uri="{D42A27DB-BD31-4B8C-83A1-F6EECF244321}">
                <p14:modId xmlns:p14="http://schemas.microsoft.com/office/powerpoint/2010/main" val="3791228147"/>
              </p:ext>
            </p:extLst>
          </p:nvPr>
        </p:nvGraphicFramePr>
        <p:xfrm>
          <a:off x="2460718" y="4589762"/>
          <a:ext cx="1217718" cy="366713"/>
        </p:xfrm>
        <a:graphic>
          <a:graphicData uri="http://schemas.openxmlformats.org/presentationml/2006/ole">
            <mc:AlternateContent xmlns:mc="http://schemas.openxmlformats.org/markup-compatibility/2006">
              <mc:Choice xmlns:v="urn:schemas-microsoft-com:vml" Requires="v">
                <p:oleObj spid="_x0000_s623687" name="公式" r:id="rId5" imgW="583920" imgH="241200" progId="Equation.3">
                  <p:embed/>
                </p:oleObj>
              </mc:Choice>
              <mc:Fallback>
                <p:oleObj name="公式" r:id="rId5" imgW="5839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718" y="4589762"/>
                        <a:ext cx="121771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109"/>
          <p:cNvSpPr txBox="1">
            <a:spLocks noChangeArrowheads="1"/>
          </p:cNvSpPr>
          <p:nvPr/>
        </p:nvSpPr>
        <p:spPr bwMode="auto">
          <a:xfrm>
            <a:off x="9182517" y="4165899"/>
            <a:ext cx="1210588"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核实签名</a:t>
            </a:r>
          </a:p>
        </p:txBody>
      </p:sp>
      <p:sp>
        <p:nvSpPr>
          <p:cNvPr id="15" name="Text Box 129"/>
          <p:cNvSpPr txBox="1">
            <a:spLocks noChangeArrowheads="1"/>
          </p:cNvSpPr>
          <p:nvPr/>
        </p:nvSpPr>
        <p:spPr bwMode="auto">
          <a:xfrm>
            <a:off x="7605489" y="4167487"/>
            <a:ext cx="768159"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解密 </a:t>
            </a:r>
          </a:p>
        </p:txBody>
      </p:sp>
      <p:sp>
        <p:nvSpPr>
          <p:cNvPr id="16" name="Text Box 128"/>
          <p:cNvSpPr txBox="1">
            <a:spLocks noChangeArrowheads="1"/>
          </p:cNvSpPr>
          <p:nvPr/>
        </p:nvSpPr>
        <p:spPr bwMode="auto">
          <a:xfrm>
            <a:off x="3157464" y="4167487"/>
            <a:ext cx="768159"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加密 </a:t>
            </a:r>
          </a:p>
        </p:txBody>
      </p:sp>
      <p:sp>
        <p:nvSpPr>
          <p:cNvPr id="17" name="Text Box 108"/>
          <p:cNvSpPr txBox="1">
            <a:spLocks noChangeArrowheads="1"/>
          </p:cNvSpPr>
          <p:nvPr/>
        </p:nvSpPr>
        <p:spPr bwMode="auto">
          <a:xfrm>
            <a:off x="1193793" y="4224509"/>
            <a:ext cx="768159"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签名 </a:t>
            </a:r>
          </a:p>
        </p:txBody>
      </p:sp>
      <p:sp>
        <p:nvSpPr>
          <p:cNvPr id="18" name="Rectangle 38"/>
          <p:cNvSpPr>
            <a:spLocks noChangeArrowheads="1"/>
          </p:cNvSpPr>
          <p:nvPr/>
        </p:nvSpPr>
        <p:spPr bwMode="auto">
          <a:xfrm>
            <a:off x="3650903" y="4670725"/>
            <a:ext cx="908524" cy="581025"/>
          </a:xfrm>
          <a:prstGeom prst="rect">
            <a:avLst/>
          </a:prstGeom>
          <a:solidFill>
            <a:srgbClr val="92D050"/>
          </a:solidFill>
          <a:ln w="12700">
            <a:noFill/>
            <a:miter lim="800000"/>
            <a:headEnd/>
            <a:tailEnd/>
          </a:ln>
          <a:effectLst>
            <a:outerShdw dist="35921" dir="2700000" algn="ctr" rotWithShape="0">
              <a:schemeClr val="bg2"/>
            </a:outerShdw>
          </a:effectLst>
        </p:spPr>
        <p:txBody>
          <a:bodyPr wrap="none" anchor="ctr"/>
          <a:lstStyle/>
          <a:p>
            <a:r>
              <a:rPr kumimoji="1" lang="en-US" altLang="zh-CN" sz="2000" i="1" dirty="0">
                <a:solidFill>
                  <a:schemeClr val="bg1"/>
                </a:solidFill>
                <a:latin typeface="Arial" charset="0"/>
                <a:ea typeface="黑体" pitchFamily="2" charset="-122"/>
              </a:rPr>
              <a:t>E</a:t>
            </a:r>
            <a:r>
              <a:rPr kumimoji="1" lang="en-US" altLang="zh-CN" sz="2000" dirty="0">
                <a:solidFill>
                  <a:schemeClr val="bg1"/>
                </a:solidFill>
                <a:latin typeface="Arial" charset="0"/>
                <a:ea typeface="黑体" pitchFamily="2" charset="-122"/>
              </a:rPr>
              <a:t> </a:t>
            </a:r>
            <a:r>
              <a:rPr kumimoji="1" lang="zh-CN" altLang="en-US" sz="2000" dirty="0">
                <a:solidFill>
                  <a:schemeClr val="bg1"/>
                </a:solidFill>
                <a:latin typeface="Arial" charset="0"/>
                <a:ea typeface="黑体" pitchFamily="2" charset="-122"/>
              </a:rPr>
              <a:t>运算</a:t>
            </a:r>
          </a:p>
        </p:txBody>
      </p:sp>
      <p:sp>
        <p:nvSpPr>
          <p:cNvPr id="19" name="Line 39"/>
          <p:cNvSpPr>
            <a:spLocks noChangeShapeType="1"/>
          </p:cNvSpPr>
          <p:nvPr/>
        </p:nvSpPr>
        <p:spPr bwMode="auto">
          <a:xfrm>
            <a:off x="2467071" y="4959649"/>
            <a:ext cx="1183832" cy="0"/>
          </a:xfrm>
          <a:prstGeom prst="line">
            <a:avLst/>
          </a:prstGeom>
          <a:noFill/>
          <a:ln w="57150">
            <a:solidFill>
              <a:schemeClr val="tx1"/>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20" name="Rectangle 40"/>
          <p:cNvSpPr>
            <a:spLocks noChangeArrowheads="1"/>
          </p:cNvSpPr>
          <p:nvPr/>
        </p:nvSpPr>
        <p:spPr bwMode="auto">
          <a:xfrm>
            <a:off x="1558547" y="4678662"/>
            <a:ext cx="908524" cy="581025"/>
          </a:xfrm>
          <a:prstGeom prst="rect">
            <a:avLst/>
          </a:prstGeom>
          <a:solidFill>
            <a:srgbClr val="01ACBE"/>
          </a:solidFill>
          <a:ln w="12700" algn="ctr">
            <a:noFill/>
            <a:miter lim="800000"/>
            <a:headEnd/>
            <a:tailEnd/>
          </a:ln>
          <a:effectLst>
            <a:outerShdw dist="35921" dir="2700000" algn="ctr" rotWithShape="0">
              <a:schemeClr val="bg2"/>
            </a:outerShdw>
          </a:effectLst>
        </p:spPr>
        <p:txBody>
          <a:bodyPr wrap="none" anchor="ctr"/>
          <a:lstStyle/>
          <a:p>
            <a:r>
              <a:rPr kumimoji="1" lang="en-US" altLang="zh-CN" sz="2000" dirty="0">
                <a:solidFill>
                  <a:schemeClr val="bg1"/>
                </a:solidFill>
                <a:latin typeface="Arial" charset="0"/>
                <a:ea typeface="黑体" pitchFamily="2" charset="-122"/>
              </a:rPr>
              <a:t>D </a:t>
            </a:r>
            <a:r>
              <a:rPr kumimoji="1" lang="zh-CN" altLang="en-US" sz="2000" dirty="0">
                <a:solidFill>
                  <a:schemeClr val="bg1"/>
                </a:solidFill>
                <a:latin typeface="Arial" charset="0"/>
                <a:ea typeface="黑体" pitchFamily="2" charset="-122"/>
              </a:rPr>
              <a:t>运算</a:t>
            </a:r>
          </a:p>
        </p:txBody>
      </p:sp>
      <p:sp>
        <p:nvSpPr>
          <p:cNvPr id="21" name="Text Box 41"/>
          <p:cNvSpPr txBox="1">
            <a:spLocks noChangeArrowheads="1"/>
          </p:cNvSpPr>
          <p:nvPr/>
        </p:nvSpPr>
        <p:spPr bwMode="auto">
          <a:xfrm>
            <a:off x="192587" y="4959649"/>
            <a:ext cx="939681"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明文 </a:t>
            </a:r>
            <a:r>
              <a:rPr kumimoji="1" lang="en-US" altLang="zh-CN" sz="2000" i="1">
                <a:solidFill>
                  <a:schemeClr val="tx1">
                    <a:lumMod val="65000"/>
                    <a:lumOff val="35000"/>
                  </a:schemeClr>
                </a:solidFill>
                <a:latin typeface="Arial" charset="0"/>
                <a:ea typeface="黑体" pitchFamily="2" charset="-122"/>
              </a:rPr>
              <a:t>X</a:t>
            </a:r>
          </a:p>
        </p:txBody>
      </p:sp>
      <p:sp>
        <p:nvSpPr>
          <p:cNvPr id="22" name="Text Box 42"/>
          <p:cNvSpPr txBox="1">
            <a:spLocks noChangeArrowheads="1"/>
          </p:cNvSpPr>
          <p:nvPr/>
        </p:nvSpPr>
        <p:spPr bwMode="auto">
          <a:xfrm>
            <a:off x="11060978" y="4959649"/>
            <a:ext cx="1010213"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明文 </a:t>
            </a:r>
            <a:r>
              <a:rPr kumimoji="1" lang="en-US" altLang="zh-CN" sz="2000" i="1">
                <a:solidFill>
                  <a:schemeClr val="tx1">
                    <a:lumMod val="65000"/>
                    <a:lumOff val="35000"/>
                  </a:schemeClr>
                </a:solidFill>
                <a:latin typeface="Arial" charset="0"/>
                <a:ea typeface="黑体" pitchFamily="2" charset="-122"/>
              </a:rPr>
              <a:t>X</a:t>
            </a:r>
            <a:r>
              <a:rPr kumimoji="1" lang="en-US" altLang="zh-CN" sz="2000">
                <a:solidFill>
                  <a:schemeClr val="tx1">
                    <a:lumMod val="65000"/>
                    <a:lumOff val="35000"/>
                  </a:schemeClr>
                </a:solidFill>
                <a:latin typeface="Arial" charset="0"/>
                <a:ea typeface="黑体" pitchFamily="2" charset="-122"/>
              </a:rPr>
              <a:t> </a:t>
            </a:r>
          </a:p>
        </p:txBody>
      </p:sp>
      <p:sp>
        <p:nvSpPr>
          <p:cNvPr id="23" name="Text Box 44"/>
          <p:cNvSpPr txBox="1">
            <a:spLocks noChangeArrowheads="1"/>
          </p:cNvSpPr>
          <p:nvPr/>
        </p:nvSpPr>
        <p:spPr bwMode="auto">
          <a:xfrm>
            <a:off x="634576" y="3787783"/>
            <a:ext cx="356188" cy="400110"/>
          </a:xfrm>
          <a:prstGeom prst="rect">
            <a:avLst/>
          </a:prstGeom>
          <a:noFill/>
          <a:ln w="9525">
            <a:noFill/>
            <a:miter lim="800000"/>
            <a:headEnd/>
            <a:tailEnd/>
          </a:ln>
          <a:effectLst/>
        </p:spPr>
        <p:txBody>
          <a:bodyPr wrap="none">
            <a:spAutoFit/>
          </a:bodyPr>
          <a:lstStyle/>
          <a:p>
            <a:pPr algn="l"/>
            <a:r>
              <a:rPr kumimoji="1" lang="en-US" altLang="zh-CN" sz="2000" dirty="0">
                <a:solidFill>
                  <a:schemeClr val="tx1">
                    <a:lumMod val="65000"/>
                    <a:lumOff val="35000"/>
                  </a:schemeClr>
                </a:solidFill>
                <a:latin typeface="Arial" charset="0"/>
                <a:ea typeface="黑体" pitchFamily="2" charset="-122"/>
              </a:rPr>
              <a:t>A</a:t>
            </a:r>
          </a:p>
        </p:txBody>
      </p:sp>
      <p:sp>
        <p:nvSpPr>
          <p:cNvPr id="24" name="Text Box 45"/>
          <p:cNvSpPr txBox="1">
            <a:spLocks noChangeArrowheads="1"/>
          </p:cNvSpPr>
          <p:nvPr/>
        </p:nvSpPr>
        <p:spPr bwMode="auto">
          <a:xfrm>
            <a:off x="11357466" y="3878562"/>
            <a:ext cx="356188" cy="400110"/>
          </a:xfrm>
          <a:prstGeom prst="rect">
            <a:avLst/>
          </a:prstGeom>
          <a:noFill/>
          <a:ln w="9525">
            <a:noFill/>
            <a:miter lim="800000"/>
            <a:headEnd/>
            <a:tailEnd/>
          </a:ln>
          <a:effectLst/>
        </p:spPr>
        <p:txBody>
          <a:bodyPr wrap="none">
            <a:spAutoFit/>
          </a:bodyPr>
          <a:lstStyle/>
          <a:p>
            <a:pPr algn="l"/>
            <a:r>
              <a:rPr kumimoji="1" lang="en-US" altLang="zh-CN" sz="2000">
                <a:solidFill>
                  <a:schemeClr val="tx1">
                    <a:lumMod val="65000"/>
                    <a:lumOff val="35000"/>
                  </a:schemeClr>
                </a:solidFill>
                <a:latin typeface="Arial" charset="0"/>
                <a:ea typeface="黑体" pitchFamily="2" charset="-122"/>
              </a:rPr>
              <a:t>B</a:t>
            </a:r>
          </a:p>
        </p:txBody>
      </p:sp>
      <p:sp>
        <p:nvSpPr>
          <p:cNvPr id="25" name="Text Box 47"/>
          <p:cNvSpPr txBox="1">
            <a:spLocks noChangeArrowheads="1"/>
          </p:cNvSpPr>
          <p:nvPr/>
        </p:nvSpPr>
        <p:spPr bwMode="auto">
          <a:xfrm>
            <a:off x="1181585" y="3230862"/>
            <a:ext cx="1709379" cy="424988"/>
          </a:xfrm>
          <a:prstGeom prst="rect">
            <a:avLst/>
          </a:prstGeom>
          <a:noFill/>
          <a:ln w="9525">
            <a:noFill/>
            <a:miter lim="800000"/>
            <a:headEnd/>
            <a:tailEnd/>
          </a:ln>
          <a:effectLst/>
        </p:spPr>
        <p:txBody>
          <a:bodyPr wrap="none">
            <a:spAutoFit/>
          </a:bodyPr>
          <a:lstStyle/>
          <a:p>
            <a:pPr algn="l">
              <a:lnSpc>
                <a:spcPct val="120000"/>
              </a:lnSpc>
            </a:pPr>
            <a:r>
              <a:rPr kumimoji="1" lang="en-US" altLang="zh-CN" sz="2000">
                <a:solidFill>
                  <a:schemeClr val="tx1">
                    <a:lumMod val="65000"/>
                    <a:lumOff val="35000"/>
                  </a:schemeClr>
                </a:solidFill>
                <a:latin typeface="Arial" charset="0"/>
                <a:ea typeface="黑体" pitchFamily="2" charset="-122"/>
              </a:rPr>
              <a:t>A </a:t>
            </a:r>
            <a:r>
              <a:rPr kumimoji="1" lang="zh-CN" altLang="en-US" sz="2000">
                <a:solidFill>
                  <a:schemeClr val="tx1">
                    <a:lumMod val="65000"/>
                    <a:lumOff val="35000"/>
                  </a:schemeClr>
                </a:solidFill>
                <a:latin typeface="Arial" charset="0"/>
                <a:ea typeface="黑体" pitchFamily="2" charset="-122"/>
              </a:rPr>
              <a:t>的私钥 </a:t>
            </a:r>
            <a:r>
              <a:rPr kumimoji="1" lang="en-US" altLang="zh-CN" sz="2000" i="1">
                <a:solidFill>
                  <a:schemeClr val="tx1">
                    <a:lumMod val="65000"/>
                    <a:lumOff val="35000"/>
                  </a:schemeClr>
                </a:solidFill>
                <a:latin typeface="Arial" charset="0"/>
                <a:ea typeface="黑体" pitchFamily="2" charset="-122"/>
              </a:rPr>
              <a:t>SK</a:t>
            </a:r>
            <a:r>
              <a:rPr kumimoji="1" lang="en-US" altLang="zh-CN" sz="2000" baseline="-25000">
                <a:solidFill>
                  <a:schemeClr val="tx1">
                    <a:lumMod val="65000"/>
                    <a:lumOff val="35000"/>
                  </a:schemeClr>
                </a:solidFill>
                <a:latin typeface="Arial" charset="0"/>
                <a:ea typeface="黑体" pitchFamily="2" charset="-122"/>
              </a:rPr>
              <a:t>A</a:t>
            </a:r>
          </a:p>
        </p:txBody>
      </p:sp>
      <p:sp>
        <p:nvSpPr>
          <p:cNvPr id="26" name="Freeform 48"/>
          <p:cNvSpPr>
            <a:spLocks/>
          </p:cNvSpPr>
          <p:nvPr/>
        </p:nvSpPr>
        <p:spPr bwMode="auto">
          <a:xfrm>
            <a:off x="2003280" y="4070650"/>
            <a:ext cx="4236" cy="617537"/>
          </a:xfrm>
          <a:custGeom>
            <a:avLst/>
            <a:gdLst/>
            <a:ahLst/>
            <a:cxnLst>
              <a:cxn ang="0">
                <a:pos x="0" y="0"/>
              </a:cxn>
              <a:cxn ang="0">
                <a:pos x="2" y="389"/>
              </a:cxn>
            </a:cxnLst>
            <a:rect l="0" t="0" r="r" b="b"/>
            <a:pathLst>
              <a:path w="2" h="389">
                <a:moveTo>
                  <a:pt x="0" y="0"/>
                </a:moveTo>
                <a:lnTo>
                  <a:pt x="2" y="389"/>
                </a:lnTo>
              </a:path>
            </a:pathLst>
          </a:custGeom>
          <a:noFill/>
          <a:ln w="57150" cmpd="sng">
            <a:solidFill>
              <a:schemeClr val="hlink"/>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27" name="Freeform 49"/>
          <p:cNvSpPr>
            <a:spLocks/>
          </p:cNvSpPr>
          <p:nvPr/>
        </p:nvSpPr>
        <p:spPr bwMode="auto">
          <a:xfrm>
            <a:off x="10599305" y="4070650"/>
            <a:ext cx="16942" cy="600075"/>
          </a:xfrm>
          <a:custGeom>
            <a:avLst/>
            <a:gdLst/>
            <a:ahLst/>
            <a:cxnLst>
              <a:cxn ang="0">
                <a:pos x="0" y="0"/>
              </a:cxn>
              <a:cxn ang="0">
                <a:pos x="8" y="378"/>
              </a:cxn>
            </a:cxnLst>
            <a:rect l="0" t="0" r="r" b="b"/>
            <a:pathLst>
              <a:path w="8" h="378">
                <a:moveTo>
                  <a:pt x="0" y="0"/>
                </a:moveTo>
                <a:lnTo>
                  <a:pt x="8" y="378"/>
                </a:lnTo>
              </a:path>
            </a:pathLst>
          </a:custGeom>
          <a:noFill/>
          <a:ln w="57150" cmpd="sng">
            <a:solidFill>
              <a:schemeClr val="hlink"/>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graphicFrame>
        <p:nvGraphicFramePr>
          <p:cNvPr id="28" name="Object 50"/>
          <p:cNvGraphicFramePr>
            <a:graphicFrameLocks noChangeAspect="1"/>
          </p:cNvGraphicFramePr>
          <p:nvPr>
            <p:extLst>
              <p:ext uri="{D42A27DB-BD31-4B8C-83A1-F6EECF244321}">
                <p14:modId xmlns:p14="http://schemas.microsoft.com/office/powerpoint/2010/main" val="835706029"/>
              </p:ext>
            </p:extLst>
          </p:nvPr>
        </p:nvGraphicFramePr>
        <p:xfrm>
          <a:off x="4637784" y="4145261"/>
          <a:ext cx="3161830" cy="1390650"/>
        </p:xfrm>
        <a:graphic>
          <a:graphicData uri="http://schemas.openxmlformats.org/presentationml/2006/ole">
            <mc:AlternateContent xmlns:mc="http://schemas.openxmlformats.org/markup-compatibility/2006">
              <mc:Choice xmlns:v="urn:schemas-microsoft-com:vml" Requires="v">
                <p:oleObj spid="_x0000_s623688" name="VISIO" r:id="rId7" imgW="1689840" imgH="964440" progId="Visio.Drawing.11">
                  <p:embed/>
                </p:oleObj>
              </mc:Choice>
              <mc:Fallback>
                <p:oleObj name="VISIO" r:id="rId7" imgW="1689840" imgH="96444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7784" y="4145261"/>
                        <a:ext cx="3161830" cy="13906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 name="Freeform 51"/>
          <p:cNvSpPr>
            <a:spLocks/>
          </p:cNvSpPr>
          <p:nvPr/>
        </p:nvSpPr>
        <p:spPr bwMode="auto">
          <a:xfrm rot="16200000">
            <a:off x="10974738" y="4334433"/>
            <a:ext cx="225425" cy="1044059"/>
          </a:xfrm>
          <a:custGeom>
            <a:avLst/>
            <a:gdLst/>
            <a:ahLst/>
            <a:cxnLst>
              <a:cxn ang="0">
                <a:pos x="1" y="0"/>
              </a:cxn>
              <a:cxn ang="0">
                <a:pos x="0" y="231"/>
              </a:cxn>
              <a:cxn ang="0">
                <a:pos x="194" y="232"/>
              </a:cxn>
            </a:cxnLst>
            <a:rect l="0" t="0" r="r" b="b"/>
            <a:pathLst>
              <a:path w="194" h="232">
                <a:moveTo>
                  <a:pt x="1" y="0"/>
                </a:moveTo>
                <a:lnTo>
                  <a:pt x="0" y="231"/>
                </a:lnTo>
                <a:lnTo>
                  <a:pt x="194" y="232"/>
                </a:lnTo>
              </a:path>
            </a:pathLst>
          </a:custGeom>
          <a:noFill/>
          <a:ln w="9525">
            <a:solidFill>
              <a:schemeClr val="folHlink"/>
            </a:solidFill>
            <a:round/>
            <a:headEnd type="none" w="sm" len="med"/>
            <a:tailEnd type="triangle" w="sm" len="med"/>
          </a:ln>
          <a:effectLst/>
        </p:spPr>
        <p:txBody>
          <a:bodyPr wrap="none" anchor="ctr"/>
          <a:lstStyle/>
          <a:p>
            <a:endParaRPr lang="zh-CN" altLang="en-US" sz="2000">
              <a:solidFill>
                <a:schemeClr val="tx1">
                  <a:lumMod val="65000"/>
                  <a:lumOff val="35000"/>
                </a:schemeClr>
              </a:solidFill>
            </a:endParaRPr>
          </a:p>
        </p:txBody>
      </p:sp>
      <p:sp>
        <p:nvSpPr>
          <p:cNvPr id="30" name="Freeform 52"/>
          <p:cNvSpPr>
            <a:spLocks/>
          </p:cNvSpPr>
          <p:nvPr/>
        </p:nvSpPr>
        <p:spPr bwMode="auto">
          <a:xfrm>
            <a:off x="787680" y="4602461"/>
            <a:ext cx="770868" cy="368300"/>
          </a:xfrm>
          <a:custGeom>
            <a:avLst/>
            <a:gdLst/>
            <a:ahLst/>
            <a:cxnLst>
              <a:cxn ang="0">
                <a:pos x="1" y="0"/>
              </a:cxn>
              <a:cxn ang="0">
                <a:pos x="0" y="231"/>
              </a:cxn>
              <a:cxn ang="0">
                <a:pos x="194" y="232"/>
              </a:cxn>
            </a:cxnLst>
            <a:rect l="0" t="0" r="r" b="b"/>
            <a:pathLst>
              <a:path w="194" h="232">
                <a:moveTo>
                  <a:pt x="1" y="0"/>
                </a:moveTo>
                <a:lnTo>
                  <a:pt x="0" y="231"/>
                </a:lnTo>
                <a:lnTo>
                  <a:pt x="194" y="232"/>
                </a:lnTo>
              </a:path>
            </a:pathLst>
          </a:custGeom>
          <a:noFill/>
          <a:ln w="9525">
            <a:solidFill>
              <a:schemeClr val="folHlink"/>
            </a:solidFill>
            <a:round/>
            <a:headEnd type="none" w="sm" len="med"/>
            <a:tailEnd type="triangle" w="sm" len="med"/>
          </a:ln>
          <a:effectLst/>
        </p:spPr>
        <p:txBody>
          <a:bodyPr wrap="none" anchor="ctr"/>
          <a:lstStyle/>
          <a:p>
            <a:endParaRPr lang="zh-CN" altLang="en-US" sz="2000">
              <a:solidFill>
                <a:schemeClr val="tx1">
                  <a:lumMod val="65000"/>
                  <a:lumOff val="35000"/>
                </a:schemeClr>
              </a:solidFill>
            </a:endParaRPr>
          </a:p>
        </p:txBody>
      </p:sp>
      <p:sp>
        <p:nvSpPr>
          <p:cNvPr id="31" name="Text Box 107"/>
          <p:cNvSpPr txBox="1">
            <a:spLocks noChangeArrowheads="1"/>
          </p:cNvSpPr>
          <p:nvPr/>
        </p:nvSpPr>
        <p:spPr bwMode="auto">
          <a:xfrm>
            <a:off x="5587402" y="3726161"/>
            <a:ext cx="1107996" cy="461665"/>
          </a:xfrm>
          <a:prstGeom prst="rect">
            <a:avLst/>
          </a:prstGeom>
          <a:noFill/>
          <a:ln w="9525">
            <a:noFill/>
            <a:miter lim="800000"/>
            <a:headEnd/>
            <a:tailEnd/>
          </a:ln>
          <a:effectLst/>
        </p:spPr>
        <p:txBody>
          <a:bodyPr wrap="none">
            <a:spAutoFit/>
          </a:bodyPr>
          <a:lstStyle/>
          <a:p>
            <a:pPr algn="l"/>
            <a:r>
              <a:rPr kumimoji="1" lang="zh-CN" altLang="en-US" sz="2400" dirty="0">
                <a:solidFill>
                  <a:schemeClr val="tx2"/>
                </a:solidFill>
                <a:latin typeface="Arial" charset="0"/>
                <a:ea typeface="黑体" pitchFamily="2" charset="-122"/>
              </a:rPr>
              <a:t>因特网</a:t>
            </a:r>
          </a:p>
        </p:txBody>
      </p:sp>
      <p:sp>
        <p:nvSpPr>
          <p:cNvPr id="32" name="Text Box 113"/>
          <p:cNvSpPr txBox="1">
            <a:spLocks noChangeArrowheads="1"/>
          </p:cNvSpPr>
          <p:nvPr/>
        </p:nvSpPr>
        <p:spPr bwMode="auto">
          <a:xfrm>
            <a:off x="7405709" y="3230861"/>
            <a:ext cx="1723549" cy="401905"/>
          </a:xfrm>
          <a:prstGeom prst="rect">
            <a:avLst/>
          </a:prstGeom>
          <a:noFill/>
          <a:ln w="9525">
            <a:noFill/>
            <a:miter lim="800000"/>
            <a:headEnd/>
            <a:tailEnd/>
          </a:ln>
          <a:effectLst/>
        </p:spPr>
        <p:txBody>
          <a:bodyPr wrap="none">
            <a:spAutoFit/>
          </a:bodyPr>
          <a:lstStyle/>
          <a:p>
            <a:pPr algn="l">
              <a:lnSpc>
                <a:spcPct val="110000"/>
              </a:lnSpc>
            </a:pPr>
            <a:r>
              <a:rPr kumimoji="1" lang="en-US" altLang="zh-CN" sz="2000">
                <a:solidFill>
                  <a:schemeClr val="tx1">
                    <a:lumMod val="65000"/>
                    <a:lumOff val="35000"/>
                  </a:schemeClr>
                </a:solidFill>
                <a:latin typeface="Arial" charset="0"/>
                <a:ea typeface="黑体" pitchFamily="2" charset="-122"/>
              </a:rPr>
              <a:t>B </a:t>
            </a:r>
            <a:r>
              <a:rPr kumimoji="1" lang="zh-CN" altLang="en-US" sz="2000">
                <a:solidFill>
                  <a:schemeClr val="tx1">
                    <a:lumMod val="65000"/>
                    <a:lumOff val="35000"/>
                  </a:schemeClr>
                </a:solidFill>
                <a:latin typeface="Arial" charset="0"/>
                <a:ea typeface="黑体" pitchFamily="2" charset="-122"/>
              </a:rPr>
              <a:t>的私钥 </a:t>
            </a:r>
            <a:r>
              <a:rPr kumimoji="1" lang="en-US" altLang="zh-CN" sz="2000" i="1">
                <a:solidFill>
                  <a:schemeClr val="tx1">
                    <a:lumMod val="65000"/>
                    <a:lumOff val="35000"/>
                  </a:schemeClr>
                </a:solidFill>
                <a:latin typeface="Arial" charset="0"/>
                <a:ea typeface="黑体" pitchFamily="2" charset="-122"/>
              </a:rPr>
              <a:t>SK</a:t>
            </a:r>
            <a:r>
              <a:rPr kumimoji="1" lang="en-US" altLang="zh-CN" sz="2000" baseline="-25000">
                <a:solidFill>
                  <a:schemeClr val="tx1">
                    <a:lumMod val="65000"/>
                    <a:lumOff val="35000"/>
                  </a:schemeClr>
                </a:solidFill>
                <a:latin typeface="Arial" charset="0"/>
                <a:ea typeface="黑体" pitchFamily="2" charset="-122"/>
              </a:rPr>
              <a:t>B</a:t>
            </a:r>
          </a:p>
        </p:txBody>
      </p:sp>
      <p:sp>
        <p:nvSpPr>
          <p:cNvPr id="33" name="Line 114"/>
          <p:cNvSpPr>
            <a:spLocks noChangeShapeType="1"/>
          </p:cNvSpPr>
          <p:nvPr/>
        </p:nvSpPr>
        <p:spPr bwMode="auto">
          <a:xfrm>
            <a:off x="4542485" y="4959649"/>
            <a:ext cx="3456199" cy="0"/>
          </a:xfrm>
          <a:prstGeom prst="line">
            <a:avLst/>
          </a:prstGeom>
          <a:noFill/>
          <a:ln w="57150">
            <a:solidFill>
              <a:schemeClr val="folHlink"/>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34" name="Line 116"/>
          <p:cNvSpPr>
            <a:spLocks noChangeShapeType="1"/>
          </p:cNvSpPr>
          <p:nvPr/>
        </p:nvSpPr>
        <p:spPr bwMode="auto">
          <a:xfrm>
            <a:off x="8888148" y="4959649"/>
            <a:ext cx="1283368" cy="0"/>
          </a:xfrm>
          <a:prstGeom prst="line">
            <a:avLst/>
          </a:prstGeom>
          <a:noFill/>
          <a:ln w="57150">
            <a:solidFill>
              <a:schemeClr val="tx1"/>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35" name="Freeform 117"/>
          <p:cNvSpPr>
            <a:spLocks/>
          </p:cNvSpPr>
          <p:nvPr/>
        </p:nvSpPr>
        <p:spPr bwMode="auto">
          <a:xfrm>
            <a:off x="4065987" y="4121449"/>
            <a:ext cx="12707" cy="584200"/>
          </a:xfrm>
          <a:custGeom>
            <a:avLst/>
            <a:gdLst/>
            <a:ahLst/>
            <a:cxnLst>
              <a:cxn ang="0">
                <a:pos x="0" y="0"/>
              </a:cxn>
              <a:cxn ang="0">
                <a:pos x="6" y="368"/>
              </a:cxn>
            </a:cxnLst>
            <a:rect l="0" t="0" r="r" b="b"/>
            <a:pathLst>
              <a:path w="6" h="368">
                <a:moveTo>
                  <a:pt x="0" y="0"/>
                </a:moveTo>
                <a:lnTo>
                  <a:pt x="6" y="368"/>
                </a:lnTo>
              </a:path>
            </a:pathLst>
          </a:custGeom>
          <a:noFill/>
          <a:ln w="57150" cmpd="sng">
            <a:solidFill>
              <a:schemeClr val="hlink"/>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36" name="Freeform 118"/>
          <p:cNvSpPr>
            <a:spLocks/>
          </p:cNvSpPr>
          <p:nvPr/>
        </p:nvSpPr>
        <p:spPr bwMode="auto">
          <a:xfrm>
            <a:off x="8388354" y="4070650"/>
            <a:ext cx="4236" cy="617537"/>
          </a:xfrm>
          <a:custGeom>
            <a:avLst/>
            <a:gdLst/>
            <a:ahLst/>
            <a:cxnLst>
              <a:cxn ang="0">
                <a:pos x="0" y="0"/>
              </a:cxn>
              <a:cxn ang="0">
                <a:pos x="2" y="389"/>
              </a:cxn>
            </a:cxnLst>
            <a:rect l="0" t="0" r="r" b="b"/>
            <a:pathLst>
              <a:path w="2" h="389">
                <a:moveTo>
                  <a:pt x="0" y="0"/>
                </a:moveTo>
                <a:lnTo>
                  <a:pt x="2" y="389"/>
                </a:lnTo>
              </a:path>
            </a:pathLst>
          </a:custGeom>
          <a:noFill/>
          <a:ln w="57150" cmpd="sng">
            <a:solidFill>
              <a:schemeClr val="hlink"/>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37" name="Line 119"/>
          <p:cNvSpPr>
            <a:spLocks noChangeShapeType="1"/>
          </p:cNvSpPr>
          <p:nvPr/>
        </p:nvSpPr>
        <p:spPr bwMode="auto">
          <a:xfrm>
            <a:off x="3650903" y="5823249"/>
            <a:ext cx="5237244" cy="0"/>
          </a:xfrm>
          <a:prstGeom prst="line">
            <a:avLst/>
          </a:prstGeom>
          <a:noFill/>
          <a:ln w="28575">
            <a:solidFill>
              <a:schemeClr val="folHlink"/>
            </a:solidFill>
            <a:round/>
            <a:headEnd type="triangle" w="sm" len="med"/>
            <a:tailEnd type="triangle" w="sm" len="med"/>
          </a:ln>
          <a:effectLst/>
        </p:spPr>
        <p:txBody>
          <a:bodyPr/>
          <a:lstStyle/>
          <a:p>
            <a:endParaRPr lang="zh-CN" altLang="en-US"/>
          </a:p>
        </p:txBody>
      </p:sp>
      <p:sp>
        <p:nvSpPr>
          <p:cNvPr id="38" name="Text Box 120"/>
          <p:cNvSpPr txBox="1">
            <a:spLocks noChangeArrowheads="1"/>
          </p:cNvSpPr>
          <p:nvPr/>
        </p:nvSpPr>
        <p:spPr bwMode="auto">
          <a:xfrm>
            <a:off x="5279626" y="5581949"/>
            <a:ext cx="1723549" cy="461665"/>
          </a:xfrm>
          <a:prstGeom prst="rect">
            <a:avLst/>
          </a:prstGeom>
          <a:solidFill>
            <a:srgbClr val="F2F2F2"/>
          </a:solidFill>
          <a:ln w="9525">
            <a:noFill/>
            <a:miter lim="800000"/>
            <a:headEnd/>
            <a:tailEnd/>
          </a:ln>
          <a:effectLst/>
        </p:spPr>
        <p:txBody>
          <a:bodyPr wrap="none">
            <a:spAutoFit/>
          </a:bodyPr>
          <a:lstStyle/>
          <a:p>
            <a:pPr algn="l"/>
            <a:r>
              <a:rPr kumimoji="1" lang="zh-CN" altLang="en-US" sz="2400" dirty="0">
                <a:solidFill>
                  <a:schemeClr val="tx2"/>
                </a:solidFill>
                <a:latin typeface="Arial" charset="0"/>
                <a:ea typeface="黑体" pitchFamily="2" charset="-122"/>
              </a:rPr>
              <a:t>加密与解密</a:t>
            </a:r>
          </a:p>
        </p:txBody>
      </p:sp>
      <p:sp>
        <p:nvSpPr>
          <p:cNvPr id="39" name="Line 121"/>
          <p:cNvSpPr>
            <a:spLocks noChangeShapeType="1"/>
          </p:cNvSpPr>
          <p:nvPr/>
        </p:nvSpPr>
        <p:spPr bwMode="auto">
          <a:xfrm>
            <a:off x="1607257" y="6229649"/>
            <a:ext cx="9434661" cy="25400"/>
          </a:xfrm>
          <a:prstGeom prst="line">
            <a:avLst/>
          </a:prstGeom>
          <a:noFill/>
          <a:ln w="28575">
            <a:solidFill>
              <a:schemeClr val="folHlink"/>
            </a:solidFill>
            <a:round/>
            <a:headEnd type="triangle" w="sm" len="med"/>
            <a:tailEnd type="triangle" w="sm" len="med"/>
          </a:ln>
          <a:effectLst/>
        </p:spPr>
        <p:txBody>
          <a:bodyPr/>
          <a:lstStyle/>
          <a:p>
            <a:endParaRPr lang="zh-CN" altLang="en-US"/>
          </a:p>
        </p:txBody>
      </p:sp>
      <p:sp>
        <p:nvSpPr>
          <p:cNvPr id="40" name="Text Box 122"/>
          <p:cNvSpPr txBox="1">
            <a:spLocks noChangeArrowheads="1"/>
          </p:cNvSpPr>
          <p:nvPr/>
        </p:nvSpPr>
        <p:spPr bwMode="auto">
          <a:xfrm>
            <a:off x="4971849" y="6013749"/>
            <a:ext cx="2339102" cy="461665"/>
          </a:xfrm>
          <a:prstGeom prst="rect">
            <a:avLst/>
          </a:prstGeom>
          <a:solidFill>
            <a:srgbClr val="F2F2F2"/>
          </a:solidFill>
          <a:ln w="9525">
            <a:noFill/>
            <a:miter lim="800000"/>
            <a:headEnd/>
            <a:tailEnd/>
          </a:ln>
          <a:effectLst/>
        </p:spPr>
        <p:txBody>
          <a:bodyPr wrap="none">
            <a:spAutoFit/>
          </a:bodyPr>
          <a:lstStyle/>
          <a:p>
            <a:pPr algn="l"/>
            <a:r>
              <a:rPr kumimoji="1" lang="zh-CN" altLang="en-US" sz="2400" dirty="0">
                <a:solidFill>
                  <a:schemeClr val="tx2"/>
                </a:solidFill>
                <a:latin typeface="Arial" charset="0"/>
                <a:ea typeface="黑体" pitchFamily="2" charset="-122"/>
              </a:rPr>
              <a:t>签名与核实签名</a:t>
            </a:r>
          </a:p>
        </p:txBody>
      </p:sp>
      <p:graphicFrame>
        <p:nvGraphicFramePr>
          <p:cNvPr id="41" name="Object 125"/>
          <p:cNvGraphicFramePr>
            <a:graphicFrameLocks noChangeAspect="1"/>
          </p:cNvGraphicFramePr>
          <p:nvPr>
            <p:extLst>
              <p:ext uri="{D42A27DB-BD31-4B8C-83A1-F6EECF244321}">
                <p14:modId xmlns:p14="http://schemas.microsoft.com/office/powerpoint/2010/main" val="2616101513"/>
              </p:ext>
            </p:extLst>
          </p:nvPr>
        </p:nvGraphicFramePr>
        <p:xfrm>
          <a:off x="5220171" y="4607224"/>
          <a:ext cx="2013998" cy="361950"/>
        </p:xfrm>
        <a:graphic>
          <a:graphicData uri="http://schemas.openxmlformats.org/presentationml/2006/ole">
            <mc:AlternateContent xmlns:mc="http://schemas.openxmlformats.org/markup-compatibility/2006">
              <mc:Choice xmlns:v="urn:schemas-microsoft-com:vml" Requires="v">
                <p:oleObj spid="_x0000_s623689" name="公式" r:id="rId9" imgW="977760" imgH="241200" progId="Equation.3">
                  <p:embed/>
                </p:oleObj>
              </mc:Choice>
              <mc:Fallback>
                <p:oleObj name="公式" r:id="rId9" imgW="97776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171" y="4607224"/>
                        <a:ext cx="201399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 Box 126"/>
          <p:cNvSpPr txBox="1">
            <a:spLocks noChangeArrowheads="1"/>
          </p:cNvSpPr>
          <p:nvPr/>
        </p:nvSpPr>
        <p:spPr bwMode="auto">
          <a:xfrm>
            <a:off x="3256998" y="3230861"/>
            <a:ext cx="1723549" cy="401905"/>
          </a:xfrm>
          <a:prstGeom prst="rect">
            <a:avLst/>
          </a:prstGeom>
          <a:noFill/>
          <a:ln w="9525">
            <a:noFill/>
            <a:miter lim="800000"/>
            <a:headEnd/>
            <a:tailEnd/>
          </a:ln>
          <a:effectLst/>
        </p:spPr>
        <p:txBody>
          <a:bodyPr wrap="none">
            <a:spAutoFit/>
          </a:bodyPr>
          <a:lstStyle/>
          <a:p>
            <a:pPr algn="l">
              <a:lnSpc>
                <a:spcPct val="110000"/>
              </a:lnSpc>
            </a:pPr>
            <a:r>
              <a:rPr kumimoji="1" lang="en-US" altLang="zh-CN" sz="2000">
                <a:solidFill>
                  <a:schemeClr val="tx1">
                    <a:lumMod val="65000"/>
                    <a:lumOff val="35000"/>
                  </a:schemeClr>
                </a:solidFill>
                <a:latin typeface="Arial" charset="0"/>
                <a:ea typeface="黑体" pitchFamily="2" charset="-122"/>
              </a:rPr>
              <a:t>B </a:t>
            </a:r>
            <a:r>
              <a:rPr kumimoji="1" lang="zh-CN" altLang="en-US" sz="2000">
                <a:solidFill>
                  <a:schemeClr val="tx1">
                    <a:lumMod val="65000"/>
                    <a:lumOff val="35000"/>
                  </a:schemeClr>
                </a:solidFill>
                <a:latin typeface="Arial" charset="0"/>
                <a:ea typeface="黑体" pitchFamily="2" charset="-122"/>
              </a:rPr>
              <a:t>的公钥 </a:t>
            </a:r>
            <a:r>
              <a:rPr kumimoji="1" lang="en-US" altLang="zh-CN" sz="2000" i="1">
                <a:solidFill>
                  <a:schemeClr val="tx1">
                    <a:lumMod val="65000"/>
                    <a:lumOff val="35000"/>
                  </a:schemeClr>
                </a:solidFill>
                <a:latin typeface="Arial" charset="0"/>
                <a:ea typeface="黑体" pitchFamily="2" charset="-122"/>
              </a:rPr>
              <a:t>PK</a:t>
            </a:r>
            <a:r>
              <a:rPr kumimoji="1" lang="en-US" altLang="zh-CN" sz="2000" baseline="-25000">
                <a:solidFill>
                  <a:schemeClr val="tx1">
                    <a:lumMod val="65000"/>
                    <a:lumOff val="35000"/>
                  </a:schemeClr>
                </a:solidFill>
                <a:latin typeface="Arial" charset="0"/>
                <a:ea typeface="黑体" pitchFamily="2" charset="-122"/>
              </a:rPr>
              <a:t>B</a:t>
            </a:r>
          </a:p>
        </p:txBody>
      </p:sp>
      <p:sp>
        <p:nvSpPr>
          <p:cNvPr id="43" name="Text Box 127"/>
          <p:cNvSpPr txBox="1">
            <a:spLocks noChangeArrowheads="1"/>
          </p:cNvSpPr>
          <p:nvPr/>
        </p:nvSpPr>
        <p:spPr bwMode="auto">
          <a:xfrm>
            <a:off x="9678074" y="3159425"/>
            <a:ext cx="1709379" cy="424988"/>
          </a:xfrm>
          <a:prstGeom prst="rect">
            <a:avLst/>
          </a:prstGeom>
          <a:noFill/>
          <a:ln w="9525">
            <a:noFill/>
            <a:miter lim="800000"/>
            <a:headEnd/>
            <a:tailEnd/>
          </a:ln>
          <a:effectLst/>
        </p:spPr>
        <p:txBody>
          <a:bodyPr wrap="none">
            <a:spAutoFit/>
          </a:bodyPr>
          <a:lstStyle/>
          <a:p>
            <a:pPr algn="l">
              <a:lnSpc>
                <a:spcPct val="120000"/>
              </a:lnSpc>
            </a:pPr>
            <a:r>
              <a:rPr kumimoji="1" lang="en-US" altLang="zh-CN" sz="2000">
                <a:solidFill>
                  <a:schemeClr val="tx1">
                    <a:lumMod val="65000"/>
                    <a:lumOff val="35000"/>
                  </a:schemeClr>
                </a:solidFill>
                <a:latin typeface="Arial" charset="0"/>
                <a:ea typeface="黑体" pitchFamily="2" charset="-122"/>
              </a:rPr>
              <a:t>A </a:t>
            </a:r>
            <a:r>
              <a:rPr kumimoji="1" lang="zh-CN" altLang="en-US" sz="2000">
                <a:solidFill>
                  <a:schemeClr val="tx1">
                    <a:lumMod val="65000"/>
                    <a:lumOff val="35000"/>
                  </a:schemeClr>
                </a:solidFill>
                <a:latin typeface="Arial" charset="0"/>
                <a:ea typeface="黑体" pitchFamily="2" charset="-122"/>
              </a:rPr>
              <a:t>的公钥 </a:t>
            </a:r>
            <a:r>
              <a:rPr kumimoji="1" lang="en-US" altLang="zh-CN" sz="2000" i="1">
                <a:solidFill>
                  <a:schemeClr val="tx1">
                    <a:lumMod val="65000"/>
                    <a:lumOff val="35000"/>
                  </a:schemeClr>
                </a:solidFill>
                <a:latin typeface="Arial" charset="0"/>
                <a:ea typeface="黑体" pitchFamily="2" charset="-122"/>
              </a:rPr>
              <a:t>PK</a:t>
            </a:r>
            <a:r>
              <a:rPr kumimoji="1" lang="en-US" altLang="zh-CN" sz="2000" baseline="-25000">
                <a:solidFill>
                  <a:schemeClr val="tx1">
                    <a:lumMod val="65000"/>
                    <a:lumOff val="35000"/>
                  </a:schemeClr>
                </a:solidFill>
                <a:latin typeface="Arial" charset="0"/>
                <a:ea typeface="黑体" pitchFamily="2" charset="-122"/>
              </a:rPr>
              <a:t>A</a:t>
            </a:r>
          </a:p>
        </p:txBody>
      </p:sp>
      <p:sp>
        <p:nvSpPr>
          <p:cNvPr id="44" name="Text Box 130"/>
          <p:cNvSpPr txBox="1">
            <a:spLocks noChangeArrowheads="1"/>
          </p:cNvSpPr>
          <p:nvPr/>
        </p:nvSpPr>
        <p:spPr bwMode="auto">
          <a:xfrm>
            <a:off x="5923270" y="4307187"/>
            <a:ext cx="697627"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密文</a:t>
            </a:r>
            <a:endParaRPr kumimoji="1" lang="zh-CN" altLang="en-US" sz="2000" i="1">
              <a:solidFill>
                <a:schemeClr val="tx1">
                  <a:lumMod val="65000"/>
                  <a:lumOff val="35000"/>
                </a:schemeClr>
              </a:solidFill>
              <a:latin typeface="Arial" charset="0"/>
              <a:ea typeface="黑体" pitchFamily="2" charset="-122"/>
            </a:endParaRPr>
          </a:p>
        </p:txBody>
      </p:sp>
      <p:sp>
        <p:nvSpPr>
          <p:cNvPr id="45" name="AutoShape 90"/>
          <p:cNvSpPr>
            <a:spLocks/>
          </p:cNvSpPr>
          <p:nvPr/>
        </p:nvSpPr>
        <p:spPr bwMode="auto">
          <a:xfrm>
            <a:off x="1779944" y="3644456"/>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01ACBE"/>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6" name="AutoShape 90"/>
          <p:cNvSpPr>
            <a:spLocks/>
          </p:cNvSpPr>
          <p:nvPr/>
        </p:nvSpPr>
        <p:spPr bwMode="auto">
          <a:xfrm>
            <a:off x="3819760" y="3644456"/>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2D050"/>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7" name="AutoShape 90"/>
          <p:cNvSpPr>
            <a:spLocks/>
          </p:cNvSpPr>
          <p:nvPr/>
        </p:nvSpPr>
        <p:spPr bwMode="auto">
          <a:xfrm>
            <a:off x="8124473" y="3644456"/>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01ACBE"/>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8" name="AutoShape 90"/>
          <p:cNvSpPr>
            <a:spLocks/>
          </p:cNvSpPr>
          <p:nvPr/>
        </p:nvSpPr>
        <p:spPr bwMode="auto">
          <a:xfrm>
            <a:off x="10164289" y="3644456"/>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rgbClr val="92D050"/>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grpSp>
        <p:nvGrpSpPr>
          <p:cNvPr id="49" name="组合 48"/>
          <p:cNvGrpSpPr/>
          <p:nvPr/>
        </p:nvGrpSpPr>
        <p:grpSpPr>
          <a:xfrm>
            <a:off x="488093" y="4176308"/>
            <a:ext cx="769400" cy="488693"/>
            <a:chOff x="5173662" y="745331"/>
            <a:chExt cx="1679575" cy="1066800"/>
          </a:xfrm>
        </p:grpSpPr>
        <p:sp>
          <p:nvSpPr>
            <p:cNvPr id="5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5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5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5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grpSp>
      <p:grpSp>
        <p:nvGrpSpPr>
          <p:cNvPr id="54" name="组合 53"/>
          <p:cNvGrpSpPr/>
          <p:nvPr/>
        </p:nvGrpSpPr>
        <p:grpSpPr>
          <a:xfrm>
            <a:off x="11234975" y="4216828"/>
            <a:ext cx="769400" cy="488693"/>
            <a:chOff x="5173662" y="745331"/>
            <a:chExt cx="1679575" cy="1066800"/>
          </a:xfrm>
        </p:grpSpPr>
        <p:sp>
          <p:nvSpPr>
            <p:cNvPr id="5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5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5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sp>
          <p:nvSpPr>
            <p:cNvPr id="5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endParaRPr>
            </a:p>
          </p:txBody>
        </p:sp>
      </p:grpSp>
      <p:sp>
        <p:nvSpPr>
          <p:cNvPr id="59" name="Rectangle 38"/>
          <p:cNvSpPr>
            <a:spLocks noChangeArrowheads="1"/>
          </p:cNvSpPr>
          <p:nvPr/>
        </p:nvSpPr>
        <p:spPr bwMode="auto">
          <a:xfrm>
            <a:off x="10201428" y="4670725"/>
            <a:ext cx="908524" cy="581025"/>
          </a:xfrm>
          <a:prstGeom prst="rect">
            <a:avLst/>
          </a:prstGeom>
          <a:solidFill>
            <a:srgbClr val="92D050"/>
          </a:solidFill>
          <a:ln w="12700">
            <a:noFill/>
            <a:miter lim="800000"/>
            <a:headEnd/>
            <a:tailEnd/>
          </a:ln>
          <a:effectLst>
            <a:outerShdw dist="35921" dir="2700000" algn="ctr" rotWithShape="0">
              <a:schemeClr val="bg2"/>
            </a:outerShdw>
          </a:effectLst>
        </p:spPr>
        <p:txBody>
          <a:bodyPr wrap="none" anchor="ctr"/>
          <a:lstStyle/>
          <a:p>
            <a:r>
              <a:rPr kumimoji="1" lang="en-US" altLang="zh-CN" sz="2000" i="1" dirty="0">
                <a:solidFill>
                  <a:schemeClr val="bg1"/>
                </a:solidFill>
                <a:latin typeface="Arial" charset="0"/>
                <a:ea typeface="黑体" pitchFamily="2" charset="-122"/>
              </a:rPr>
              <a:t>E</a:t>
            </a:r>
            <a:r>
              <a:rPr kumimoji="1" lang="en-US" altLang="zh-CN" sz="2000" dirty="0">
                <a:solidFill>
                  <a:schemeClr val="bg1"/>
                </a:solidFill>
                <a:latin typeface="Arial" charset="0"/>
                <a:ea typeface="黑体" pitchFamily="2" charset="-122"/>
              </a:rPr>
              <a:t> </a:t>
            </a:r>
            <a:r>
              <a:rPr kumimoji="1" lang="zh-CN" altLang="en-US" sz="2000" dirty="0">
                <a:solidFill>
                  <a:schemeClr val="bg1"/>
                </a:solidFill>
                <a:latin typeface="Arial" charset="0"/>
                <a:ea typeface="黑体" pitchFamily="2" charset="-122"/>
              </a:rPr>
              <a:t>运算</a:t>
            </a:r>
          </a:p>
        </p:txBody>
      </p:sp>
      <p:sp>
        <p:nvSpPr>
          <p:cNvPr id="60" name="Rectangle 40"/>
          <p:cNvSpPr>
            <a:spLocks noChangeArrowheads="1"/>
          </p:cNvSpPr>
          <p:nvPr/>
        </p:nvSpPr>
        <p:spPr bwMode="auto">
          <a:xfrm>
            <a:off x="8001550" y="4678662"/>
            <a:ext cx="908524" cy="581025"/>
          </a:xfrm>
          <a:prstGeom prst="rect">
            <a:avLst/>
          </a:prstGeom>
          <a:solidFill>
            <a:srgbClr val="01ACBE"/>
          </a:solidFill>
          <a:ln w="12700" algn="ctr">
            <a:noFill/>
            <a:miter lim="800000"/>
            <a:headEnd/>
            <a:tailEnd/>
          </a:ln>
          <a:effectLst>
            <a:outerShdw dist="35921" dir="2700000" algn="ctr" rotWithShape="0">
              <a:schemeClr val="bg2"/>
            </a:outerShdw>
          </a:effectLst>
        </p:spPr>
        <p:txBody>
          <a:bodyPr wrap="none" anchor="ctr"/>
          <a:lstStyle/>
          <a:p>
            <a:r>
              <a:rPr kumimoji="1" lang="en-US" altLang="zh-CN" sz="2000" dirty="0">
                <a:solidFill>
                  <a:schemeClr val="bg1"/>
                </a:solidFill>
                <a:latin typeface="Arial" charset="0"/>
                <a:ea typeface="黑体" pitchFamily="2" charset="-122"/>
              </a:rPr>
              <a:t>D </a:t>
            </a:r>
            <a:r>
              <a:rPr kumimoji="1" lang="zh-CN" altLang="en-US" sz="2000" dirty="0">
                <a:solidFill>
                  <a:schemeClr val="bg1"/>
                </a:solidFill>
                <a:latin typeface="Arial" charset="0"/>
                <a:ea typeface="黑体" pitchFamily="2" charset="-122"/>
              </a:rPr>
              <a:t>运算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dirty="0"/>
              <a:t> </a:t>
            </a:r>
            <a:r>
              <a:rPr lang="en-US" altLang="zh-CN" dirty="0"/>
              <a:t>7.1.1 </a:t>
            </a:r>
            <a:r>
              <a:rPr lang="zh-CN" altLang="en-US" dirty="0"/>
              <a:t>安全威胁</a:t>
            </a:r>
          </a:p>
        </p:txBody>
      </p:sp>
      <p:sp>
        <p:nvSpPr>
          <p:cNvPr id="46" name="内容占位符 45"/>
          <p:cNvSpPr>
            <a:spLocks noGrp="1"/>
          </p:cNvSpPr>
          <p:nvPr>
            <p:ph idx="1"/>
          </p:nvPr>
        </p:nvSpPr>
        <p:spPr/>
        <p:txBody>
          <a:bodyPr/>
          <a:lstStyle/>
          <a:p>
            <a:r>
              <a:rPr lang="zh-CN" altLang="en-US" dirty="0"/>
              <a:t>计算机网络上的通信面临以下四种威胁： </a:t>
            </a:r>
          </a:p>
          <a:p>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123911" name="组合 123910"/>
          <p:cNvGrpSpPr/>
          <p:nvPr/>
        </p:nvGrpSpPr>
        <p:grpSpPr>
          <a:xfrm>
            <a:off x="5582177" y="2036410"/>
            <a:ext cx="5559766" cy="902016"/>
            <a:chOff x="5582177" y="2036410"/>
            <a:chExt cx="5559766" cy="902016"/>
          </a:xfrm>
        </p:grpSpPr>
        <p:grpSp>
          <p:nvGrpSpPr>
            <p:cNvPr id="19" name="组合 18"/>
            <p:cNvGrpSpPr/>
            <p:nvPr/>
          </p:nvGrpSpPr>
          <p:grpSpPr>
            <a:xfrm>
              <a:off x="5667127" y="2757744"/>
              <a:ext cx="5474816" cy="180682"/>
              <a:chOff x="6327224" y="1896619"/>
              <a:chExt cx="2624395" cy="9524"/>
            </a:xfrm>
          </p:grpSpPr>
          <p:cxnSp>
            <p:nvCxnSpPr>
              <p:cNvPr id="20" name="直接连接符 1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582177" y="2036410"/>
              <a:ext cx="5559766" cy="648043"/>
              <a:chOff x="5582177" y="2036410"/>
              <a:chExt cx="5559766" cy="648043"/>
            </a:xfrm>
          </p:grpSpPr>
          <p:grpSp>
            <p:nvGrpSpPr>
              <p:cNvPr id="7" name="组合 6"/>
              <p:cNvGrpSpPr/>
              <p:nvPr/>
            </p:nvGrpSpPr>
            <p:grpSpPr>
              <a:xfrm>
                <a:off x="5582177" y="2036410"/>
                <a:ext cx="579307" cy="626655"/>
                <a:chOff x="6242320" y="1105727"/>
                <a:chExt cx="579005" cy="626656"/>
              </a:xfrm>
            </p:grpSpPr>
            <p:sp>
              <p:nvSpPr>
                <p:cNvPr id="8"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9"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1" name="文本框 44"/>
              <p:cNvSpPr txBox="1"/>
              <p:nvPr/>
            </p:nvSpPr>
            <p:spPr>
              <a:xfrm>
                <a:off x="6426671" y="2259721"/>
                <a:ext cx="4715272" cy="424732"/>
              </a:xfrm>
              <a:prstGeom prst="rect">
                <a:avLst/>
              </a:prstGeom>
              <a:noFill/>
            </p:spPr>
            <p:txBody>
              <a:bodyPr wrap="square" rtlCol="0">
                <a:spAutoFit/>
              </a:bodyPr>
              <a:lstStyle/>
              <a:p>
                <a:pPr algn="l">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截获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从</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网络上窃听他人的通信内容</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grpSp>
      <p:grpSp>
        <p:nvGrpSpPr>
          <p:cNvPr id="3" name="组合 2"/>
          <p:cNvGrpSpPr/>
          <p:nvPr/>
        </p:nvGrpSpPr>
        <p:grpSpPr>
          <a:xfrm>
            <a:off x="5582177" y="3005830"/>
            <a:ext cx="5559766" cy="806175"/>
            <a:chOff x="5582177" y="3005830"/>
            <a:chExt cx="5559766" cy="806175"/>
          </a:xfrm>
        </p:grpSpPr>
        <p:grpSp>
          <p:nvGrpSpPr>
            <p:cNvPr id="10" name="组合 9"/>
            <p:cNvGrpSpPr/>
            <p:nvPr/>
          </p:nvGrpSpPr>
          <p:grpSpPr>
            <a:xfrm>
              <a:off x="5582177" y="3005830"/>
              <a:ext cx="579307" cy="631762"/>
              <a:chOff x="6242320" y="2373233"/>
              <a:chExt cx="579005" cy="631762"/>
            </a:xfrm>
          </p:grpSpPr>
          <p:sp>
            <p:nvSpPr>
              <p:cNvPr id="1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1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2" name="组合 21"/>
            <p:cNvGrpSpPr/>
            <p:nvPr/>
          </p:nvGrpSpPr>
          <p:grpSpPr>
            <a:xfrm>
              <a:off x="5667127" y="3689445"/>
              <a:ext cx="5474816" cy="122560"/>
              <a:chOff x="6327224" y="1896619"/>
              <a:chExt cx="2624395" cy="9524"/>
            </a:xfrm>
          </p:grpSpPr>
          <p:cxnSp>
            <p:nvCxnSpPr>
              <p:cNvPr id="23" name="直接连接符 22"/>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2" name="文本框 44"/>
            <p:cNvSpPr txBox="1"/>
            <p:nvPr/>
          </p:nvSpPr>
          <p:spPr>
            <a:xfrm>
              <a:off x="6426671" y="3174121"/>
              <a:ext cx="4715272" cy="424732"/>
            </a:xfrm>
            <a:prstGeom prst="rect">
              <a:avLst/>
            </a:prstGeom>
            <a:noFill/>
          </p:spPr>
          <p:txBody>
            <a:bodyPr wrap="square" rtlCol="0">
              <a:spAutoFit/>
            </a:bodyPr>
            <a:lstStyle/>
            <a:p>
              <a:pPr algn="l">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中断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有意</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中断他人在网络上的通信。</a:t>
              </a:r>
            </a:p>
          </p:txBody>
        </p:sp>
      </p:grpSp>
      <p:grpSp>
        <p:nvGrpSpPr>
          <p:cNvPr id="123909" name="组合 123908"/>
          <p:cNvGrpSpPr/>
          <p:nvPr/>
        </p:nvGrpSpPr>
        <p:grpSpPr>
          <a:xfrm>
            <a:off x="5582177" y="3980359"/>
            <a:ext cx="5559766" cy="784146"/>
            <a:chOff x="5582177" y="3980359"/>
            <a:chExt cx="5559766" cy="784146"/>
          </a:xfrm>
        </p:grpSpPr>
        <p:grpSp>
          <p:nvGrpSpPr>
            <p:cNvPr id="25" name="组合 24"/>
            <p:cNvGrpSpPr/>
            <p:nvPr/>
          </p:nvGrpSpPr>
          <p:grpSpPr>
            <a:xfrm>
              <a:off x="5667127" y="4621145"/>
              <a:ext cx="5474816" cy="143360"/>
              <a:chOff x="6327224" y="1896619"/>
              <a:chExt cx="2624395" cy="9524"/>
            </a:xfrm>
          </p:grpSpPr>
          <p:cxnSp>
            <p:nvCxnSpPr>
              <p:cNvPr id="26" name="直接连接符 25"/>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582177" y="3980359"/>
              <a:ext cx="5559766" cy="620494"/>
              <a:chOff x="5582177" y="3980359"/>
              <a:chExt cx="5559766" cy="620494"/>
            </a:xfrm>
          </p:grpSpPr>
          <p:grpSp>
            <p:nvGrpSpPr>
              <p:cNvPr id="13" name="组合 12"/>
              <p:cNvGrpSpPr/>
              <p:nvPr/>
            </p:nvGrpSpPr>
            <p:grpSpPr>
              <a:xfrm>
                <a:off x="5582177" y="3980359"/>
                <a:ext cx="579307" cy="620494"/>
                <a:chOff x="6242320" y="3640739"/>
                <a:chExt cx="579005" cy="620494"/>
              </a:xfrm>
            </p:grpSpPr>
            <p:sp>
              <p:nvSpPr>
                <p:cNvPr id="14"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15"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3" name="文本框 44"/>
              <p:cNvSpPr txBox="1"/>
              <p:nvPr/>
            </p:nvSpPr>
            <p:spPr>
              <a:xfrm>
                <a:off x="6426671" y="4096141"/>
                <a:ext cx="4715272" cy="424732"/>
              </a:xfrm>
              <a:prstGeom prst="rect">
                <a:avLst/>
              </a:prstGeom>
              <a:noFill/>
            </p:spPr>
            <p:txBody>
              <a:bodyPr wrap="square" rtlCol="0">
                <a:spAutoFit/>
              </a:bodyPr>
              <a:lstStyle/>
              <a:p>
                <a:pPr algn="l">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篡改</a:t>
                </a:r>
                <a:r>
                  <a:rPr lang="en-US" altLang="zh-CN"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故意</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篡改网络上传送的报文。</a:t>
                </a:r>
              </a:p>
            </p:txBody>
          </p:sp>
        </p:grpSp>
      </p:grpSp>
      <p:grpSp>
        <p:nvGrpSpPr>
          <p:cNvPr id="123910" name="组合 123909"/>
          <p:cNvGrpSpPr/>
          <p:nvPr/>
        </p:nvGrpSpPr>
        <p:grpSpPr>
          <a:xfrm>
            <a:off x="5582177" y="4943621"/>
            <a:ext cx="5559766" cy="722747"/>
            <a:chOff x="5582177" y="4943621"/>
            <a:chExt cx="5559766" cy="722747"/>
          </a:xfrm>
        </p:grpSpPr>
        <p:grpSp>
          <p:nvGrpSpPr>
            <p:cNvPr id="28" name="组合 27"/>
            <p:cNvGrpSpPr/>
            <p:nvPr/>
          </p:nvGrpSpPr>
          <p:grpSpPr>
            <a:xfrm>
              <a:off x="5667127" y="5552848"/>
              <a:ext cx="5474816" cy="113520"/>
              <a:chOff x="6327224" y="1896619"/>
              <a:chExt cx="2624395" cy="9524"/>
            </a:xfrm>
          </p:grpSpPr>
          <p:cxnSp>
            <p:nvCxnSpPr>
              <p:cNvPr id="29" name="直接连接符 28"/>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3904" name="组合 123903"/>
            <p:cNvGrpSpPr/>
            <p:nvPr/>
          </p:nvGrpSpPr>
          <p:grpSpPr>
            <a:xfrm>
              <a:off x="5582177" y="4943621"/>
              <a:ext cx="5559766" cy="609226"/>
              <a:chOff x="5582177" y="4943621"/>
              <a:chExt cx="5559766" cy="609226"/>
            </a:xfrm>
          </p:grpSpPr>
          <p:grpSp>
            <p:nvGrpSpPr>
              <p:cNvPr id="16" name="组合 15"/>
              <p:cNvGrpSpPr/>
              <p:nvPr/>
            </p:nvGrpSpPr>
            <p:grpSpPr>
              <a:xfrm>
                <a:off x="5582177" y="4943621"/>
                <a:ext cx="579307" cy="609226"/>
                <a:chOff x="6250444" y="4908245"/>
                <a:chExt cx="579005" cy="609226"/>
              </a:xfrm>
            </p:grpSpPr>
            <p:sp>
              <p:nvSpPr>
                <p:cNvPr id="17"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18"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4" name="文本框 44"/>
              <p:cNvSpPr txBox="1"/>
              <p:nvPr/>
            </p:nvSpPr>
            <p:spPr>
              <a:xfrm>
                <a:off x="6426671" y="5048641"/>
                <a:ext cx="4715272" cy="396583"/>
              </a:xfrm>
              <a:prstGeom prst="rect">
                <a:avLst/>
              </a:prstGeom>
              <a:noFill/>
            </p:spPr>
            <p:txBody>
              <a:bodyPr wrap="square" rtlCol="0">
                <a:spAutoFit/>
              </a:bodyPr>
              <a:lstStyle/>
              <a:p>
                <a:pPr algn="l">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伪造</a:t>
                </a:r>
                <a:r>
                  <a:rPr lang="en-US" altLang="zh-CN"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伪造</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信息在网络上传送。</a:t>
                </a:r>
              </a:p>
            </p:txBody>
          </p:sp>
        </p:grpSp>
      </p:grpSp>
      <p:grpSp>
        <p:nvGrpSpPr>
          <p:cNvPr id="35" name="组合 34"/>
          <p:cNvGrpSpPr/>
          <p:nvPr/>
        </p:nvGrpSpPr>
        <p:grpSpPr>
          <a:xfrm>
            <a:off x="1206189" y="2118960"/>
            <a:ext cx="3499144" cy="3507281"/>
            <a:chOff x="847431" y="1988070"/>
            <a:chExt cx="3904228" cy="3913307"/>
          </a:xfrm>
        </p:grpSpPr>
        <p:sp>
          <p:nvSpPr>
            <p:cNvPr id="36" name="Freeform 10"/>
            <p:cNvSpPr>
              <a:spLocks/>
            </p:cNvSpPr>
            <p:nvPr/>
          </p:nvSpPr>
          <p:spPr bwMode="auto">
            <a:xfrm>
              <a:off x="2793873" y="1991315"/>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p:nvPr/>
          </p:nvSpPr>
          <p:spPr>
            <a:xfrm rot="3203510">
              <a:off x="1421109" y="25736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kern="0" dirty="0">
                  <a:solidFill>
                    <a:srgbClr val="F9F9F9"/>
                  </a:solidFill>
                  <a:latin typeface="微软雅黑" pitchFamily="34" charset="-122"/>
                  <a:ea typeface="微软雅黑" pitchFamily="34" charset="-122"/>
                </a:rPr>
                <a:t>中断</a:t>
              </a:r>
            </a:p>
          </p:txBody>
        </p:sp>
        <p:sp>
          <p:nvSpPr>
            <p:cNvPr id="38" name="Freeform 7"/>
            <p:cNvSpPr>
              <a:spLocks/>
            </p:cNvSpPr>
            <p:nvPr/>
          </p:nvSpPr>
          <p:spPr bwMode="auto">
            <a:xfrm>
              <a:off x="855522" y="19880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矩形 38"/>
            <p:cNvSpPr/>
            <p:nvPr/>
          </p:nvSpPr>
          <p:spPr>
            <a:xfrm rot="19403510">
              <a:off x="1390038" y="25712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kern="0" dirty="0">
                  <a:solidFill>
                    <a:schemeClr val="bg1"/>
                  </a:solidFill>
                  <a:latin typeface="微软雅黑" pitchFamily="34" charset="-122"/>
                  <a:ea typeface="微软雅黑" pitchFamily="34" charset="-122"/>
                </a:rPr>
                <a:t>截获</a:t>
              </a:r>
            </a:p>
          </p:txBody>
        </p:sp>
        <p:sp>
          <p:nvSpPr>
            <p:cNvPr id="40" name="Freeform 8"/>
            <p:cNvSpPr>
              <a:spLocks/>
            </p:cNvSpPr>
            <p:nvPr/>
          </p:nvSpPr>
          <p:spPr bwMode="auto">
            <a:xfrm>
              <a:off x="847431" y="37535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矩形 40"/>
            <p:cNvSpPr/>
            <p:nvPr/>
          </p:nvSpPr>
          <p:spPr>
            <a:xfrm rot="14003510">
              <a:off x="1421103" y="25736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kern="0" dirty="0">
                  <a:solidFill>
                    <a:schemeClr val="bg1"/>
                  </a:solidFill>
                  <a:latin typeface="微软雅黑" pitchFamily="34" charset="-122"/>
                  <a:ea typeface="微软雅黑" pitchFamily="34" charset="-122"/>
                </a:rPr>
                <a:t>伪造</a:t>
              </a:r>
            </a:p>
          </p:txBody>
        </p:sp>
        <p:sp>
          <p:nvSpPr>
            <p:cNvPr id="42" name="Freeform 12"/>
            <p:cNvSpPr>
              <a:spLocks/>
            </p:cNvSpPr>
            <p:nvPr/>
          </p:nvSpPr>
          <p:spPr bwMode="auto">
            <a:xfrm>
              <a:off x="2602632" y="39447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矩形 42"/>
            <p:cNvSpPr/>
            <p:nvPr/>
          </p:nvSpPr>
          <p:spPr>
            <a:xfrm rot="8603510">
              <a:off x="1420387" y="25743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kern="0" dirty="0">
                  <a:solidFill>
                    <a:schemeClr val="bg1"/>
                  </a:solidFill>
                  <a:latin typeface="微软雅黑" pitchFamily="34" charset="-122"/>
                  <a:ea typeface="微软雅黑" pitchFamily="34" charset="-122"/>
                </a:rPr>
                <a:t>篡改</a:t>
              </a:r>
            </a:p>
          </p:txBody>
        </p:sp>
        <p:sp>
          <p:nvSpPr>
            <p:cNvPr id="44" name="椭圆 43"/>
            <p:cNvSpPr/>
            <p:nvPr/>
          </p:nvSpPr>
          <p:spPr>
            <a:xfrm>
              <a:off x="2048098" y="31734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2362420" y="35567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内容占位符 4"/>
          <p:cNvSpPr txBox="1">
            <a:spLocks/>
          </p:cNvSpPr>
          <p:nvPr/>
        </p:nvSpPr>
        <p:spPr>
          <a:xfrm>
            <a:off x="841375" y="6093297"/>
            <a:ext cx="10747058" cy="43204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t>截获信息的攻击称为</a:t>
            </a:r>
            <a:r>
              <a:rPr lang="zh-CN" altLang="en-US" dirty="0">
                <a:solidFill>
                  <a:schemeClr val="hlink"/>
                </a:solidFill>
              </a:rPr>
              <a:t>被动攻击</a:t>
            </a:r>
            <a:r>
              <a:rPr lang="zh-CN" altLang="en-US" dirty="0"/>
              <a:t>，而更改信息和拒绝用户使用资源的攻击称为</a:t>
            </a:r>
            <a:r>
              <a:rPr lang="zh-CN" altLang="en-US" dirty="0">
                <a:solidFill>
                  <a:schemeClr val="hlink"/>
                </a:solidFill>
              </a:rPr>
              <a:t>主动攻击</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p:cNvSpPr>
            <a:spLocks noGrp="1" noChangeArrowheads="1"/>
          </p:cNvSpPr>
          <p:nvPr>
            <p:ph idx="1"/>
          </p:nvPr>
        </p:nvSpPr>
        <p:spPr>
          <a:xfrm>
            <a:off x="609919" y="1143530"/>
            <a:ext cx="10978515" cy="1781414"/>
          </a:xfrm>
        </p:spPr>
        <p:txBody>
          <a:bodyPr>
            <a:normAutofit fontScale="92500" lnSpcReduction="20000"/>
          </a:bodyPr>
          <a:lstStyle/>
          <a:p>
            <a:pPr marL="342900" indent="-342900">
              <a:buFont typeface="Wingdings" panose="05000000000000000000" pitchFamily="2" charset="2"/>
              <a:buChar char="l"/>
            </a:pPr>
            <a:r>
              <a:rPr lang="zh-CN" altLang="en-US" dirty="0" smtClean="0"/>
              <a:t>实体鉴别就是鉴别通信对端实体的身份，即验证正在通信的对方确实是所认为的通信实体，这需要使用</a:t>
            </a:r>
            <a:r>
              <a:rPr lang="zh-CN" altLang="en-US" dirty="0" smtClean="0">
                <a:solidFill>
                  <a:srgbClr val="FF0000"/>
                </a:solidFill>
              </a:rPr>
              <a:t>鉴别协议</a:t>
            </a:r>
            <a:r>
              <a:rPr lang="zh-CN" altLang="en-US" dirty="0" smtClean="0"/>
              <a:t>。</a:t>
            </a:r>
            <a:endParaRPr lang="en-US" altLang="zh-CN" dirty="0" smtClean="0"/>
          </a:p>
          <a:p>
            <a:pPr marL="342900" indent="-342900">
              <a:buFont typeface="Wingdings" panose="05000000000000000000" pitchFamily="2" charset="2"/>
              <a:buChar char="l"/>
            </a:pPr>
            <a:r>
              <a:rPr lang="zh-CN" altLang="en-US" dirty="0" smtClean="0"/>
              <a:t>鉴别协议通常在两个通信实体运行其他协议（例如，可靠数据传输协议、路由选择协议或电子邮件协议）之前运行。</a:t>
            </a:r>
            <a:endParaRPr lang="zh-CN" altLang="en-US" dirty="0"/>
          </a:p>
        </p:txBody>
      </p:sp>
      <p:sp>
        <p:nvSpPr>
          <p:cNvPr id="6" name="Rectangle 2"/>
          <p:cNvSpPr>
            <a:spLocks noGrp="1" noChangeArrowheads="1"/>
          </p:cNvSpPr>
          <p:nvPr>
            <p:ph type="title"/>
          </p:nvPr>
        </p:nvSpPr>
        <p:spPr>
          <a:xfrm>
            <a:off x="774700" y="352343"/>
            <a:ext cx="5334000" cy="429320"/>
          </a:xfrm>
        </p:spPr>
        <p:txBody>
          <a:bodyPr/>
          <a:lstStyle/>
          <a:p>
            <a:r>
              <a:rPr lang="en-US" altLang="zh-CN" dirty="0"/>
              <a:t>7.3.3  </a:t>
            </a:r>
            <a:r>
              <a:rPr lang="zh-CN" altLang="en-US" dirty="0"/>
              <a:t>实体鉴别 </a:t>
            </a:r>
          </a:p>
        </p:txBody>
      </p:sp>
      <p:sp>
        <p:nvSpPr>
          <p:cNvPr id="11" name="矩形 10"/>
          <p:cNvSpPr/>
          <p:nvPr/>
        </p:nvSpPr>
        <p:spPr>
          <a:xfrm>
            <a:off x="0" y="3536714"/>
            <a:ext cx="12198350" cy="33074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050" y="299161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3"/>
          <p:cNvSpPr txBox="1">
            <a:spLocks/>
          </p:cNvSpPr>
          <p:nvPr/>
        </p:nvSpPr>
        <p:spPr>
          <a:xfrm>
            <a:off x="741680" y="3070086"/>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具有保密性的数字签名 </a:t>
            </a:r>
          </a:p>
        </p:txBody>
      </p:sp>
      <p:sp>
        <p:nvSpPr>
          <p:cNvPr id="14" name="矩形 13"/>
          <p:cNvSpPr/>
          <p:nvPr/>
        </p:nvSpPr>
        <p:spPr>
          <a:xfrm>
            <a:off x="0" y="292494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
          <p:cNvSpPr txBox="1">
            <a:spLocks noChangeArrowheads="1"/>
          </p:cNvSpPr>
          <p:nvPr/>
        </p:nvSpPr>
        <p:spPr>
          <a:xfrm>
            <a:off x="741680" y="3750188"/>
            <a:ext cx="3980131" cy="291917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pPr>
            <a:r>
              <a:rPr lang="en-US" altLang="zh-CN" dirty="0" smtClean="0"/>
              <a:t>A </a:t>
            </a:r>
            <a:r>
              <a:rPr lang="zh-CN" altLang="en-US" dirty="0" smtClean="0"/>
              <a:t>发送给 </a:t>
            </a:r>
            <a:r>
              <a:rPr lang="en-US" altLang="zh-CN" dirty="0" smtClean="0"/>
              <a:t>B </a:t>
            </a:r>
            <a:r>
              <a:rPr lang="zh-CN" altLang="en-US" dirty="0" smtClean="0"/>
              <a:t>的报文的被加密，使用的是对称密钥 </a:t>
            </a:r>
            <a:r>
              <a:rPr lang="en-US" altLang="zh-CN" i="1" dirty="0" smtClean="0"/>
              <a:t>K</a:t>
            </a:r>
            <a:r>
              <a:rPr lang="en-US" altLang="zh-CN" baseline="-25000" dirty="0" smtClean="0"/>
              <a:t>AB</a:t>
            </a:r>
            <a:r>
              <a:rPr lang="zh-CN" altLang="en-US" dirty="0" smtClean="0"/>
              <a:t>。</a:t>
            </a:r>
          </a:p>
          <a:p>
            <a:pPr fontAlgn="auto">
              <a:spcAft>
                <a:spcPts val="0"/>
              </a:spcAft>
            </a:pPr>
            <a:r>
              <a:rPr lang="en-US" altLang="zh-CN" dirty="0" smtClean="0"/>
              <a:t>B </a:t>
            </a:r>
            <a:r>
              <a:rPr lang="zh-CN" altLang="en-US" dirty="0" smtClean="0"/>
              <a:t>收到此报文后，用共享对称密钥 </a:t>
            </a:r>
            <a:r>
              <a:rPr lang="en-US" altLang="zh-CN" i="1" dirty="0" smtClean="0"/>
              <a:t>K</a:t>
            </a:r>
            <a:r>
              <a:rPr lang="en-US" altLang="zh-CN" baseline="-25000" dirty="0" smtClean="0"/>
              <a:t>AB </a:t>
            </a:r>
            <a:r>
              <a:rPr lang="zh-CN" altLang="en-US" dirty="0" smtClean="0"/>
              <a:t>进行解密，因而鉴别了实体 </a:t>
            </a:r>
            <a:r>
              <a:rPr lang="en-US" altLang="zh-CN" dirty="0" smtClean="0"/>
              <a:t>A </a:t>
            </a:r>
            <a:r>
              <a:rPr lang="zh-CN" altLang="en-US" dirty="0" smtClean="0"/>
              <a:t>的身份。 </a:t>
            </a:r>
            <a:endParaRPr lang="zh-CN" altLang="en-US" dirty="0"/>
          </a:p>
        </p:txBody>
      </p:sp>
      <p:sp>
        <p:nvSpPr>
          <p:cNvPr id="16" name="Line 4"/>
          <p:cNvSpPr>
            <a:spLocks noChangeShapeType="1"/>
          </p:cNvSpPr>
          <p:nvPr/>
        </p:nvSpPr>
        <p:spPr bwMode="auto">
          <a:xfrm>
            <a:off x="5873777" y="5183369"/>
            <a:ext cx="5269535" cy="14126"/>
          </a:xfrm>
          <a:prstGeom prst="line">
            <a:avLst/>
          </a:prstGeom>
          <a:noFill/>
          <a:ln w="38100">
            <a:solidFill>
              <a:schemeClr val="tx2"/>
            </a:solidFill>
            <a:round/>
            <a:headEnd type="none" w="sm" len="med"/>
            <a:tailEnd type="triangle" w="med" len="lg"/>
          </a:ln>
          <a:effectLst/>
        </p:spPr>
        <p:txBody>
          <a:bodyPr wrap="none" anchor="ctr"/>
          <a:lstStyle/>
          <a:p>
            <a:endParaRPr lang="zh-CN" altLang="en-US"/>
          </a:p>
        </p:txBody>
      </p:sp>
      <p:sp>
        <p:nvSpPr>
          <p:cNvPr id="17" name="Text Box 6"/>
          <p:cNvSpPr txBox="1">
            <a:spLocks noChangeArrowheads="1"/>
          </p:cNvSpPr>
          <p:nvPr/>
        </p:nvSpPr>
        <p:spPr bwMode="auto">
          <a:xfrm>
            <a:off x="5235079" y="4391408"/>
            <a:ext cx="216818" cy="256758"/>
          </a:xfrm>
          <a:prstGeom prst="rect">
            <a:avLst/>
          </a:prstGeom>
          <a:noFill/>
          <a:ln w="9525">
            <a:noFill/>
            <a:miter lim="800000"/>
            <a:headEnd/>
            <a:tailEnd/>
          </a:ln>
          <a:effectLst/>
        </p:spPr>
        <p:txBody>
          <a:bodyPr wrap="none">
            <a:spAutoFit/>
          </a:bodyPr>
          <a:lstStyle/>
          <a:p>
            <a:pPr algn="l"/>
            <a:r>
              <a:rPr kumimoji="1" lang="en-US" altLang="zh-CN" sz="2400" dirty="0">
                <a:solidFill>
                  <a:schemeClr val="tx2"/>
                </a:solidFill>
                <a:latin typeface="Arial" charset="0"/>
                <a:ea typeface="黑体" pitchFamily="2" charset="-122"/>
              </a:rPr>
              <a:t>A</a:t>
            </a:r>
          </a:p>
        </p:txBody>
      </p:sp>
      <p:sp>
        <p:nvSpPr>
          <p:cNvPr id="45" name="Text Box 35"/>
          <p:cNvSpPr txBox="1">
            <a:spLocks noChangeArrowheads="1"/>
          </p:cNvSpPr>
          <p:nvPr/>
        </p:nvSpPr>
        <p:spPr bwMode="auto">
          <a:xfrm>
            <a:off x="11361207" y="4391408"/>
            <a:ext cx="216818" cy="256758"/>
          </a:xfrm>
          <a:prstGeom prst="rect">
            <a:avLst/>
          </a:prstGeom>
          <a:noFill/>
          <a:ln w="9525">
            <a:noFill/>
            <a:miter lim="800000"/>
            <a:headEnd/>
            <a:tailEnd/>
          </a:ln>
          <a:effectLst/>
        </p:spPr>
        <p:txBody>
          <a:bodyPr wrap="none">
            <a:spAutoFit/>
          </a:bodyPr>
          <a:lstStyle/>
          <a:p>
            <a:pPr algn="l"/>
            <a:r>
              <a:rPr kumimoji="1" lang="en-US" altLang="zh-CN" sz="2400">
                <a:solidFill>
                  <a:schemeClr val="tx2"/>
                </a:solidFill>
                <a:latin typeface="Arial" charset="0"/>
                <a:ea typeface="黑体" pitchFamily="2" charset="-122"/>
              </a:rPr>
              <a:t>B</a:t>
            </a:r>
          </a:p>
        </p:txBody>
      </p:sp>
      <p:sp>
        <p:nvSpPr>
          <p:cNvPr id="73" name="Line 63"/>
          <p:cNvSpPr>
            <a:spLocks noChangeShapeType="1"/>
          </p:cNvSpPr>
          <p:nvPr/>
        </p:nvSpPr>
        <p:spPr bwMode="auto">
          <a:xfrm rot="16200000" flipH="1">
            <a:off x="5617886" y="5224424"/>
            <a:ext cx="523559" cy="0"/>
          </a:xfrm>
          <a:prstGeom prst="line">
            <a:avLst/>
          </a:prstGeom>
          <a:noFill/>
          <a:ln w="9525">
            <a:solidFill>
              <a:schemeClr val="tx1"/>
            </a:solidFill>
            <a:round/>
            <a:headEnd type="none" w="sm" len="med"/>
            <a:tailEnd type="none" w="med" len="lg"/>
          </a:ln>
          <a:effectLst/>
        </p:spPr>
        <p:txBody>
          <a:bodyPr wrap="none" anchor="ctr"/>
          <a:lstStyle/>
          <a:p>
            <a:endParaRPr lang="zh-CN" altLang="en-US"/>
          </a:p>
        </p:txBody>
      </p:sp>
      <p:sp>
        <p:nvSpPr>
          <p:cNvPr id="74" name="Line 64"/>
          <p:cNvSpPr>
            <a:spLocks noChangeShapeType="1"/>
          </p:cNvSpPr>
          <p:nvPr/>
        </p:nvSpPr>
        <p:spPr bwMode="auto">
          <a:xfrm rot="16200000" flipH="1">
            <a:off x="10850908" y="5211180"/>
            <a:ext cx="523560" cy="0"/>
          </a:xfrm>
          <a:prstGeom prst="line">
            <a:avLst/>
          </a:prstGeom>
          <a:noFill/>
          <a:ln w="9525">
            <a:solidFill>
              <a:schemeClr val="tx1"/>
            </a:solidFill>
            <a:round/>
            <a:headEnd type="none" w="sm" len="med"/>
            <a:tailEnd type="none" w="med" len="lg"/>
          </a:ln>
          <a:effectLst/>
        </p:spPr>
        <p:txBody>
          <a:bodyPr wrap="none" anchor="ctr"/>
          <a:lstStyle/>
          <a:p>
            <a:endParaRPr lang="zh-CN" altLang="en-US"/>
          </a:p>
        </p:txBody>
      </p:sp>
      <p:sp>
        <p:nvSpPr>
          <p:cNvPr id="75" name="Rectangle 65"/>
          <p:cNvSpPr>
            <a:spLocks noChangeArrowheads="1"/>
          </p:cNvSpPr>
          <p:nvPr/>
        </p:nvSpPr>
        <p:spPr bwMode="auto">
          <a:xfrm>
            <a:off x="7641674" y="4998843"/>
            <a:ext cx="1918657" cy="373467"/>
          </a:xfrm>
          <a:prstGeom prst="rect">
            <a:avLst/>
          </a:prstGeom>
          <a:solidFill>
            <a:srgbClr val="01ACBE"/>
          </a:solidFill>
          <a:ln w="9525">
            <a:noFill/>
            <a:miter lim="800000"/>
            <a:headEnd/>
            <a:tailEnd/>
          </a:ln>
          <a:effectLst>
            <a:outerShdw dist="35921" dir="2700000" algn="ctr" rotWithShape="0">
              <a:schemeClr val="bg2"/>
            </a:outerShdw>
          </a:effectLst>
        </p:spPr>
        <p:txBody>
          <a:bodyPr wrap="none" anchor="ctr"/>
          <a:lstStyle/>
          <a:p>
            <a:r>
              <a:rPr kumimoji="1" lang="en-US" altLang="zh-CN" sz="2000" dirty="0">
                <a:solidFill>
                  <a:schemeClr val="bg1"/>
                </a:solidFill>
                <a:latin typeface="Arial" charset="0"/>
                <a:ea typeface="黑体" pitchFamily="2" charset="-122"/>
              </a:rPr>
              <a:t>A, </a:t>
            </a:r>
            <a:r>
              <a:rPr kumimoji="1" lang="zh-CN" altLang="en-US" sz="2000" dirty="0">
                <a:solidFill>
                  <a:schemeClr val="bg1"/>
                </a:solidFill>
                <a:latin typeface="Arial" charset="0"/>
                <a:ea typeface="黑体" pitchFamily="2" charset="-122"/>
              </a:rPr>
              <a:t>口令</a:t>
            </a:r>
          </a:p>
        </p:txBody>
      </p:sp>
      <p:sp>
        <p:nvSpPr>
          <p:cNvPr id="77" name="Text Box 67"/>
          <p:cNvSpPr txBox="1">
            <a:spLocks noChangeArrowheads="1"/>
          </p:cNvSpPr>
          <p:nvPr/>
        </p:nvSpPr>
        <p:spPr bwMode="auto">
          <a:xfrm>
            <a:off x="6927191" y="4480898"/>
            <a:ext cx="368377" cy="256758"/>
          </a:xfrm>
          <a:prstGeom prst="rect">
            <a:avLst/>
          </a:prstGeom>
          <a:noFill/>
          <a:ln w="9525">
            <a:noFill/>
            <a:miter lim="800000"/>
            <a:headEnd/>
            <a:tailEnd/>
          </a:ln>
          <a:effectLst/>
        </p:spPr>
        <p:txBody>
          <a:bodyPr wrap="none">
            <a:spAutoFit/>
          </a:bodyPr>
          <a:lstStyle/>
          <a:p>
            <a:pPr algn="l"/>
            <a:r>
              <a:rPr lang="en-US" altLang="zh-CN" sz="2400" i="1" dirty="0">
                <a:solidFill>
                  <a:schemeClr val="tx2"/>
                </a:solidFill>
                <a:latin typeface="Arial" charset="0"/>
                <a:ea typeface="黑体" pitchFamily="2" charset="-122"/>
              </a:rPr>
              <a:t>K</a:t>
            </a:r>
            <a:r>
              <a:rPr lang="en-US" altLang="zh-CN" sz="2400" baseline="-25000" dirty="0">
                <a:solidFill>
                  <a:schemeClr val="tx2"/>
                </a:solidFill>
                <a:latin typeface="Arial" charset="0"/>
                <a:ea typeface="黑体" pitchFamily="2" charset="-122"/>
              </a:rPr>
              <a:t>AB</a:t>
            </a:r>
          </a:p>
        </p:txBody>
      </p:sp>
      <p:grpSp>
        <p:nvGrpSpPr>
          <p:cNvPr id="79" name="组合 78"/>
          <p:cNvGrpSpPr/>
          <p:nvPr/>
        </p:nvGrpSpPr>
        <p:grpSpPr>
          <a:xfrm>
            <a:off x="5607194" y="4376530"/>
            <a:ext cx="786158" cy="499337"/>
            <a:chOff x="5173662" y="745331"/>
            <a:chExt cx="1679575" cy="1066800"/>
          </a:xfrm>
        </p:grpSpPr>
        <p:sp>
          <p:nvSpPr>
            <p:cNvPr id="8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4" name="组合 83"/>
          <p:cNvGrpSpPr/>
          <p:nvPr/>
        </p:nvGrpSpPr>
        <p:grpSpPr>
          <a:xfrm>
            <a:off x="10627806" y="4330459"/>
            <a:ext cx="786158" cy="499337"/>
            <a:chOff x="5173662" y="745331"/>
            <a:chExt cx="1679575" cy="1066800"/>
          </a:xfrm>
        </p:grpSpPr>
        <p:sp>
          <p:nvSpPr>
            <p:cNvPr id="8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1420" y="4455590"/>
            <a:ext cx="355547" cy="44509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zh-CN" altLang="en-US" dirty="0"/>
              <a:t>明显的漏洞</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1588" y="1715136"/>
            <a:ext cx="12190412" cy="4201320"/>
          </a:xfrm>
          <a:prstGeom prst="rect">
            <a:avLst/>
          </a:prstGeom>
          <a:solidFill>
            <a:srgbClr val="00CC99">
              <a:lumMod val="20000"/>
              <a:lumOff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7" name="矩形 6"/>
          <p:cNvSpPr/>
          <p:nvPr/>
        </p:nvSpPr>
        <p:spPr>
          <a:xfrm>
            <a:off x="1588" y="1602743"/>
            <a:ext cx="12190412" cy="45719"/>
          </a:xfrm>
          <a:prstGeom prst="rect">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8" name="Freeform 3"/>
          <p:cNvSpPr/>
          <p:nvPr/>
        </p:nvSpPr>
        <p:spPr>
          <a:xfrm>
            <a:off x="-41951" y="5445224"/>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cap="flat" cmpd="sng" algn="ctr">
            <a:solidFill>
              <a:srgbClr val="000000">
                <a:alpha val="0"/>
              </a:srgbClr>
            </a:solidFill>
            <a:prstDash val="solid"/>
          </a:ln>
          <a:effectLst/>
        </p:spPr>
        <p:txBody>
          <a:bodyPr lIns="121917" tIns="60958" rIns="121917" bIns="60958"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grpSp>
        <p:nvGrpSpPr>
          <p:cNvPr id="9" name="组合 8"/>
          <p:cNvGrpSpPr/>
          <p:nvPr/>
        </p:nvGrpSpPr>
        <p:grpSpPr>
          <a:xfrm>
            <a:off x="9424993" y="4855254"/>
            <a:ext cx="1877787" cy="1129564"/>
            <a:chOff x="9675584" y="5175723"/>
            <a:chExt cx="1877787" cy="1129564"/>
          </a:xfrm>
        </p:grpSpPr>
        <p:sp>
          <p:nvSpPr>
            <p:cNvPr id="10" name="矩形 9"/>
            <p:cNvSpPr/>
            <p:nvPr/>
          </p:nvSpPr>
          <p:spPr>
            <a:xfrm>
              <a:off x="11286669" y="5640179"/>
              <a:ext cx="266702" cy="661889"/>
            </a:xfrm>
            <a:prstGeom prst="rect">
              <a:avLst/>
            </a:prstGeom>
            <a:solidFill>
              <a:srgbClr val="FFFFFF"/>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1" name="矩形 10"/>
            <p:cNvSpPr/>
            <p:nvPr/>
          </p:nvSpPr>
          <p:spPr>
            <a:xfrm>
              <a:off x="10642146" y="5828865"/>
              <a:ext cx="266702" cy="476421"/>
            </a:xfrm>
            <a:prstGeom prst="rect">
              <a:avLst/>
            </a:prstGeom>
            <a:solidFill>
              <a:srgbClr val="00B0F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2" name="矩形 11"/>
            <p:cNvSpPr/>
            <p:nvPr/>
          </p:nvSpPr>
          <p:spPr>
            <a:xfrm>
              <a:off x="10241641" y="5175723"/>
              <a:ext cx="266702" cy="1129564"/>
            </a:xfrm>
            <a:prstGeom prst="rect">
              <a:avLst/>
            </a:prstGeom>
            <a:solidFill>
              <a:srgbClr val="FFC0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3" name="矩形 12"/>
            <p:cNvSpPr/>
            <p:nvPr/>
          </p:nvSpPr>
          <p:spPr>
            <a:xfrm>
              <a:off x="9675584" y="5974341"/>
              <a:ext cx="266702" cy="330945"/>
            </a:xfrm>
            <a:prstGeom prst="rect">
              <a:avLst/>
            </a:prstGeom>
            <a:solidFill>
              <a:srgbClr val="C000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grpSp>
      <p:sp>
        <p:nvSpPr>
          <p:cNvPr id="14" name="Rectangle 3"/>
          <p:cNvSpPr txBox="1">
            <a:spLocks noChangeArrowheads="1"/>
          </p:cNvSpPr>
          <p:nvPr/>
        </p:nvSpPr>
        <p:spPr>
          <a:xfrm>
            <a:off x="482551" y="1773238"/>
            <a:ext cx="11449272" cy="4114800"/>
          </a:xfrm>
          <a:prstGeom prst="rect">
            <a:avLst/>
          </a:prstGeom>
        </p:spPr>
        <p:txBody>
          <a:bodyPr vert="horz" lIns="121917" tIns="60958" rIns="121917" bIns="60958" rtlCol="0">
            <a:normAutofit/>
          </a:bodyPr>
          <a:lstStyle>
            <a:lvl1pPr marL="0" indent="0" algn="l" defTabSz="1219627" rtl="0" eaLnBrk="1" latinLnBrk="0" hangingPunct="1">
              <a:lnSpc>
                <a:spcPct val="150000"/>
              </a:lnSpc>
              <a:spcBef>
                <a:spcPct val="20000"/>
              </a:spcBef>
              <a:buSzPct val="80000"/>
              <a:buFont typeface="Wingdings" pitchFamily="2" charset="2"/>
              <a:buNone/>
              <a:defRPr sz="2000" kern="1200">
                <a:solidFill>
                  <a:schemeClr val="tx1">
                    <a:lumMod val="75000"/>
                    <a:lumOff val="25000"/>
                  </a:schemeClr>
                </a:solidFill>
                <a:latin typeface="+mn-lt"/>
                <a:ea typeface="+mn-ea"/>
                <a:cs typeface="+mn-cs"/>
              </a:defRPr>
            </a:lvl1pPr>
            <a:lvl2pPr marL="609814" indent="0" algn="l" defTabSz="1219627" rtl="0" eaLnBrk="1" latinLnBrk="0" hangingPunct="1">
              <a:lnSpc>
                <a:spcPct val="150000"/>
              </a:lnSpc>
              <a:spcBef>
                <a:spcPct val="20000"/>
              </a:spcBef>
              <a:buFont typeface="Arial" pitchFamily="34" charset="0"/>
              <a:buNone/>
              <a:defRPr sz="2000" kern="1200">
                <a:solidFill>
                  <a:schemeClr val="tx1">
                    <a:lumMod val="75000"/>
                    <a:lumOff val="25000"/>
                  </a:schemeClr>
                </a:solidFill>
                <a:latin typeface="+mn-lt"/>
                <a:ea typeface="+mn-ea"/>
                <a:cs typeface="+mn-cs"/>
              </a:defRPr>
            </a:lvl2pPr>
            <a:lvl3pPr marL="1219626"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3pPr>
            <a:lvl4pPr marL="1829440"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4pPr>
            <a:lvl5pPr marL="2439253"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indent="-342900" fontAlgn="auto">
              <a:spcAft>
                <a:spcPts val="0"/>
              </a:spcAft>
              <a:buFont typeface="Wingdings" panose="05000000000000000000" pitchFamily="2" charset="2"/>
              <a:buChar char="l"/>
            </a:pPr>
            <a:r>
              <a:rPr lang="zh-CN" altLang="en-US" sz="2400" dirty="0" smtClean="0"/>
              <a:t>入侵者 </a:t>
            </a:r>
            <a:r>
              <a:rPr lang="en-US" altLang="zh-CN" sz="2400" dirty="0" smtClean="0"/>
              <a:t>C </a:t>
            </a:r>
            <a:r>
              <a:rPr lang="zh-CN" altLang="en-US" sz="2400" dirty="0" smtClean="0"/>
              <a:t>可以从网络上截获 </a:t>
            </a:r>
            <a:r>
              <a:rPr lang="en-US" altLang="zh-CN" sz="2400" dirty="0" smtClean="0"/>
              <a:t>A </a:t>
            </a:r>
            <a:r>
              <a:rPr lang="zh-CN" altLang="en-US" sz="2400" dirty="0" smtClean="0"/>
              <a:t>发给 </a:t>
            </a:r>
            <a:r>
              <a:rPr lang="en-US" altLang="zh-CN" sz="2400" dirty="0" smtClean="0"/>
              <a:t>B </a:t>
            </a:r>
            <a:r>
              <a:rPr lang="zh-CN" altLang="en-US" sz="2400" dirty="0" smtClean="0"/>
              <a:t>的报文。</a:t>
            </a:r>
            <a:r>
              <a:rPr lang="en-US" altLang="zh-CN" sz="2400" dirty="0" smtClean="0"/>
              <a:t>C </a:t>
            </a:r>
            <a:r>
              <a:rPr lang="zh-CN" altLang="en-US" sz="2400" dirty="0" smtClean="0"/>
              <a:t>并不需要破译这个报文（因为这可能很花很多时间）而可以直接把这个由 </a:t>
            </a:r>
            <a:r>
              <a:rPr lang="en-US" altLang="zh-CN" sz="2400" dirty="0" smtClean="0"/>
              <a:t>A </a:t>
            </a:r>
            <a:r>
              <a:rPr lang="zh-CN" altLang="en-US" sz="2400" dirty="0" smtClean="0"/>
              <a:t>加密的报文发送给 </a:t>
            </a:r>
            <a:r>
              <a:rPr lang="en-US" altLang="zh-CN" sz="2400" dirty="0" smtClean="0"/>
              <a:t>B</a:t>
            </a:r>
            <a:r>
              <a:rPr lang="zh-CN" altLang="en-US" sz="2400" dirty="0" smtClean="0"/>
              <a:t>，使 </a:t>
            </a:r>
            <a:r>
              <a:rPr lang="en-US" altLang="zh-CN" sz="2400" dirty="0" smtClean="0"/>
              <a:t>B </a:t>
            </a:r>
            <a:r>
              <a:rPr lang="zh-CN" altLang="en-US" sz="2400" dirty="0" smtClean="0"/>
              <a:t>误认为 </a:t>
            </a:r>
            <a:r>
              <a:rPr lang="en-US" altLang="zh-CN" sz="2400" dirty="0" smtClean="0"/>
              <a:t>C </a:t>
            </a:r>
            <a:r>
              <a:rPr lang="zh-CN" altLang="en-US" sz="2400" dirty="0" smtClean="0"/>
              <a:t>就是 </a:t>
            </a:r>
            <a:r>
              <a:rPr lang="en-US" altLang="zh-CN" sz="2400" dirty="0" smtClean="0"/>
              <a:t>A</a:t>
            </a:r>
            <a:r>
              <a:rPr lang="zh-CN" altLang="en-US" sz="2400" dirty="0" smtClean="0"/>
              <a:t>。然后 </a:t>
            </a:r>
            <a:r>
              <a:rPr lang="en-US" altLang="zh-CN" sz="2400" dirty="0" smtClean="0"/>
              <a:t>B </a:t>
            </a:r>
            <a:r>
              <a:rPr lang="zh-CN" altLang="en-US" sz="2400" dirty="0" smtClean="0"/>
              <a:t>就向伪装是 </a:t>
            </a:r>
            <a:r>
              <a:rPr lang="en-US" altLang="zh-CN" sz="2400" dirty="0" smtClean="0"/>
              <a:t>A </a:t>
            </a:r>
            <a:r>
              <a:rPr lang="zh-CN" altLang="en-US" sz="2400" dirty="0" smtClean="0"/>
              <a:t>的 </a:t>
            </a:r>
            <a:r>
              <a:rPr lang="en-US" altLang="zh-CN" sz="2400" dirty="0" smtClean="0"/>
              <a:t>C </a:t>
            </a:r>
            <a:r>
              <a:rPr lang="zh-CN" altLang="en-US" sz="2400" dirty="0" smtClean="0"/>
              <a:t>发送应发给 </a:t>
            </a:r>
            <a:r>
              <a:rPr lang="en-US" altLang="zh-CN" sz="2400" dirty="0" smtClean="0"/>
              <a:t>A </a:t>
            </a:r>
            <a:r>
              <a:rPr lang="zh-CN" altLang="en-US" sz="2400" dirty="0" smtClean="0"/>
              <a:t>的报文。</a:t>
            </a:r>
          </a:p>
          <a:p>
            <a:pPr marL="342900" indent="-342900" fontAlgn="auto">
              <a:spcAft>
                <a:spcPts val="0"/>
              </a:spcAft>
              <a:buFont typeface="Wingdings" panose="05000000000000000000" pitchFamily="2" charset="2"/>
              <a:buChar char="l"/>
            </a:pPr>
            <a:r>
              <a:rPr lang="zh-CN" altLang="en-US" sz="2400" dirty="0" smtClean="0"/>
              <a:t>这就叫做</a:t>
            </a:r>
            <a:r>
              <a:rPr lang="zh-CN" altLang="en-US" sz="2400" dirty="0" smtClean="0">
                <a:solidFill>
                  <a:schemeClr val="hlink"/>
                </a:solidFill>
              </a:rPr>
              <a:t>重放攻击</a:t>
            </a:r>
            <a:r>
              <a:rPr lang="en-US" altLang="zh-CN" sz="2400" dirty="0" smtClean="0"/>
              <a:t>(replay attack)</a:t>
            </a:r>
            <a:r>
              <a:rPr lang="zh-CN" altLang="en-US" sz="2400" dirty="0" smtClean="0"/>
              <a:t>。</a:t>
            </a:r>
            <a:r>
              <a:rPr lang="en-US" altLang="zh-CN" sz="2400" dirty="0" smtClean="0"/>
              <a:t>C </a:t>
            </a:r>
            <a:r>
              <a:rPr lang="zh-CN" altLang="en-US" sz="2400" dirty="0" smtClean="0"/>
              <a:t>甚至还可以截获 </a:t>
            </a:r>
            <a:r>
              <a:rPr lang="en-US" altLang="zh-CN" sz="2400" dirty="0" smtClean="0"/>
              <a:t>A </a:t>
            </a:r>
            <a:r>
              <a:rPr lang="zh-CN" altLang="en-US" sz="2400" dirty="0" smtClean="0"/>
              <a:t>的 </a:t>
            </a:r>
            <a:r>
              <a:rPr lang="en-US" altLang="zh-CN" sz="2400" dirty="0" smtClean="0"/>
              <a:t>IP </a:t>
            </a:r>
            <a:r>
              <a:rPr lang="zh-CN" altLang="en-US" sz="2400" dirty="0" smtClean="0"/>
              <a:t>地址，然后把 </a:t>
            </a:r>
            <a:r>
              <a:rPr lang="en-US" altLang="zh-CN" sz="2400" dirty="0" smtClean="0"/>
              <a:t>A </a:t>
            </a:r>
            <a:r>
              <a:rPr lang="zh-CN" altLang="en-US" sz="2400" dirty="0" smtClean="0"/>
              <a:t>的 </a:t>
            </a:r>
            <a:r>
              <a:rPr lang="en-US" altLang="zh-CN" sz="2400" dirty="0" smtClean="0"/>
              <a:t>IP </a:t>
            </a:r>
            <a:r>
              <a:rPr lang="zh-CN" altLang="en-US" sz="2400" dirty="0" smtClean="0"/>
              <a:t>地址冒充为自己的 </a:t>
            </a:r>
            <a:r>
              <a:rPr lang="en-US" altLang="zh-CN" sz="2400" dirty="0" smtClean="0"/>
              <a:t>IP </a:t>
            </a:r>
            <a:r>
              <a:rPr lang="zh-CN" altLang="en-US" sz="2400" dirty="0" smtClean="0"/>
              <a:t>地址（这叫做 </a:t>
            </a:r>
            <a:r>
              <a:rPr lang="en-US" altLang="zh-CN" sz="2400" dirty="0" smtClean="0"/>
              <a:t>IP </a:t>
            </a:r>
            <a:r>
              <a:rPr lang="zh-CN" altLang="en-US" sz="2400" dirty="0" smtClean="0"/>
              <a:t>欺骗），使 </a:t>
            </a:r>
            <a:r>
              <a:rPr lang="en-US" altLang="zh-CN" sz="2400" dirty="0" smtClean="0"/>
              <a:t>B </a:t>
            </a:r>
            <a:r>
              <a:rPr lang="zh-CN" altLang="en-US" sz="2400" dirty="0" smtClean="0"/>
              <a:t>更加容易受骗。 </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zh-CN" altLang="en-US" dirty="0"/>
              <a:t>使用不重数</a:t>
            </a:r>
          </a:p>
        </p:txBody>
      </p:sp>
      <p:sp>
        <p:nvSpPr>
          <p:cNvPr id="692227" name="Rectangle 3"/>
          <p:cNvSpPr>
            <a:spLocks noGrp="1" noChangeArrowheads="1"/>
          </p:cNvSpPr>
          <p:nvPr>
            <p:ph idx="1"/>
          </p:nvPr>
        </p:nvSpPr>
        <p:spPr>
          <a:xfrm>
            <a:off x="609919" y="1143530"/>
            <a:ext cx="10978515" cy="917318"/>
          </a:xfrm>
        </p:spPr>
        <p:txBody>
          <a:bodyPr>
            <a:noAutofit/>
          </a:bodyPr>
          <a:lstStyle/>
          <a:p>
            <a:pPr indent="449263">
              <a:buNone/>
            </a:pPr>
            <a:r>
              <a:rPr lang="zh-CN" altLang="en-US" dirty="0"/>
              <a:t>为了对付重放攻击，可以使用</a:t>
            </a:r>
            <a:r>
              <a:rPr lang="zh-CN" altLang="en-US" dirty="0">
                <a:solidFill>
                  <a:schemeClr val="hlink"/>
                </a:solidFill>
              </a:rPr>
              <a:t>不重数</a:t>
            </a:r>
            <a:r>
              <a:rPr lang="en-US" altLang="zh-CN" dirty="0"/>
              <a:t>(nonce)</a:t>
            </a:r>
            <a:r>
              <a:rPr lang="zh-CN" altLang="en-US" dirty="0"/>
              <a:t>。不重数就是一个不重复使用的大随机数，即“</a:t>
            </a:r>
            <a:r>
              <a:rPr lang="zh-CN" altLang="en-US" dirty="0">
                <a:solidFill>
                  <a:schemeClr val="hlink"/>
                </a:solidFill>
              </a:rPr>
              <a:t>一次一数</a:t>
            </a:r>
            <a:r>
              <a:rPr lang="zh-CN" altLang="en-US"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92225" name="组合 692224"/>
          <p:cNvGrpSpPr/>
          <p:nvPr/>
        </p:nvGrpSpPr>
        <p:grpSpPr>
          <a:xfrm>
            <a:off x="-19050" y="2312773"/>
            <a:ext cx="12217400" cy="4543026"/>
            <a:chOff x="-19050" y="2312773"/>
            <a:chExt cx="12217400" cy="4543026"/>
          </a:xfrm>
        </p:grpSpPr>
        <p:sp>
          <p:nvSpPr>
            <p:cNvPr id="6" name="矩形 5"/>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391240"/>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使用不重数进行鉴别 </a:t>
              </a:r>
            </a:p>
          </p:txBody>
        </p:sp>
      </p:grpSp>
      <p:sp>
        <p:nvSpPr>
          <p:cNvPr id="9" name="矩形 8"/>
          <p:cNvSpPr/>
          <p:nvPr/>
        </p:nvSpPr>
        <p:spPr>
          <a:xfrm>
            <a:off x="0" y="2246098"/>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7"/>
          <p:cNvSpPr txBox="1">
            <a:spLocks noChangeArrowheads="1"/>
          </p:cNvSpPr>
          <p:nvPr/>
        </p:nvSpPr>
        <p:spPr bwMode="auto">
          <a:xfrm>
            <a:off x="2533831" y="3161620"/>
            <a:ext cx="296743" cy="351407"/>
          </a:xfrm>
          <a:prstGeom prst="rect">
            <a:avLst/>
          </a:prstGeom>
          <a:noFill/>
          <a:ln w="9525">
            <a:noFill/>
            <a:miter lim="800000"/>
            <a:headEnd/>
            <a:tailEnd/>
          </a:ln>
          <a:effectLst/>
        </p:spPr>
        <p:txBody>
          <a:bodyPr wrap="none">
            <a:spAutoFit/>
          </a:bodyPr>
          <a:lstStyle/>
          <a:p>
            <a:pPr algn="l"/>
            <a:r>
              <a:rPr kumimoji="1" lang="en-US" altLang="zh-CN" sz="2400" dirty="0">
                <a:solidFill>
                  <a:schemeClr val="tx2"/>
                </a:solidFill>
                <a:latin typeface="Arial" charset="0"/>
                <a:ea typeface="黑体" pitchFamily="2" charset="-122"/>
              </a:rPr>
              <a:t>A</a:t>
            </a:r>
          </a:p>
        </p:txBody>
      </p:sp>
      <p:sp>
        <p:nvSpPr>
          <p:cNvPr id="38" name="Text Box 36"/>
          <p:cNvSpPr txBox="1">
            <a:spLocks noChangeArrowheads="1"/>
          </p:cNvSpPr>
          <p:nvPr/>
        </p:nvSpPr>
        <p:spPr bwMode="auto">
          <a:xfrm>
            <a:off x="9680139" y="3165234"/>
            <a:ext cx="296743" cy="351407"/>
          </a:xfrm>
          <a:prstGeom prst="rect">
            <a:avLst/>
          </a:prstGeom>
          <a:noFill/>
          <a:ln w="9525">
            <a:noFill/>
            <a:miter lim="800000"/>
            <a:headEnd/>
            <a:tailEnd/>
          </a:ln>
          <a:effectLst/>
        </p:spPr>
        <p:txBody>
          <a:bodyPr wrap="none">
            <a:spAutoFit/>
          </a:bodyPr>
          <a:lstStyle/>
          <a:p>
            <a:pPr algn="l"/>
            <a:r>
              <a:rPr kumimoji="1" lang="en-US" altLang="zh-CN" sz="2400">
                <a:solidFill>
                  <a:schemeClr val="tx2"/>
                </a:solidFill>
                <a:latin typeface="Arial" charset="0"/>
                <a:ea typeface="黑体" pitchFamily="2" charset="-122"/>
              </a:rPr>
              <a:t>B</a:t>
            </a:r>
          </a:p>
        </p:txBody>
      </p:sp>
      <p:sp>
        <p:nvSpPr>
          <p:cNvPr id="66" name="Line 64"/>
          <p:cNvSpPr>
            <a:spLocks noChangeShapeType="1"/>
          </p:cNvSpPr>
          <p:nvPr/>
        </p:nvSpPr>
        <p:spPr bwMode="auto">
          <a:xfrm rot="16200000" flipH="1">
            <a:off x="1813925" y="5111901"/>
            <a:ext cx="2655979" cy="19344"/>
          </a:xfrm>
          <a:prstGeom prst="line">
            <a:avLst/>
          </a:prstGeom>
          <a:noFill/>
          <a:ln w="28575">
            <a:solidFill>
              <a:schemeClr val="tx2"/>
            </a:solidFill>
            <a:round/>
            <a:headEnd type="none" w="sm" len="med"/>
            <a:tailEnd type="triangle" w="med" len="med"/>
          </a:ln>
          <a:effectLst/>
        </p:spPr>
        <p:txBody>
          <a:bodyPr wrap="none" anchor="ctr"/>
          <a:lstStyle/>
          <a:p>
            <a:endParaRPr lang="zh-CN" altLang="en-US"/>
          </a:p>
        </p:txBody>
      </p:sp>
      <p:sp>
        <p:nvSpPr>
          <p:cNvPr id="67" name="Line 65"/>
          <p:cNvSpPr>
            <a:spLocks noChangeShapeType="1"/>
          </p:cNvSpPr>
          <p:nvPr/>
        </p:nvSpPr>
        <p:spPr bwMode="auto">
          <a:xfrm rot="16200000" flipH="1">
            <a:off x="8039227" y="5115328"/>
            <a:ext cx="2674105" cy="1612"/>
          </a:xfrm>
          <a:prstGeom prst="line">
            <a:avLst/>
          </a:prstGeom>
          <a:noFill/>
          <a:ln w="28575">
            <a:solidFill>
              <a:schemeClr val="tx2"/>
            </a:solidFill>
            <a:round/>
            <a:headEnd type="none" w="sm" len="med"/>
            <a:tailEnd type="triangle" w="med" len="med"/>
          </a:ln>
          <a:effectLst/>
        </p:spPr>
        <p:txBody>
          <a:bodyPr wrap="none" anchor="ctr"/>
          <a:lstStyle/>
          <a:p>
            <a:endParaRPr lang="zh-CN" altLang="en-US"/>
          </a:p>
        </p:txBody>
      </p:sp>
      <p:grpSp>
        <p:nvGrpSpPr>
          <p:cNvPr id="68" name="Group 80"/>
          <p:cNvGrpSpPr>
            <a:grpSpLocks/>
          </p:cNvGrpSpPr>
          <p:nvPr/>
        </p:nvGrpSpPr>
        <p:grpSpPr bwMode="auto">
          <a:xfrm>
            <a:off x="3124183" y="3835875"/>
            <a:ext cx="6286754" cy="468844"/>
            <a:chOff x="1036" y="1899"/>
            <a:chExt cx="3900" cy="388"/>
          </a:xfrm>
        </p:grpSpPr>
        <p:sp>
          <p:nvSpPr>
            <p:cNvPr id="69" name="Line 5"/>
            <p:cNvSpPr>
              <a:spLocks noChangeShapeType="1"/>
            </p:cNvSpPr>
            <p:nvPr/>
          </p:nvSpPr>
          <p:spPr bwMode="auto">
            <a:xfrm>
              <a:off x="1036" y="2073"/>
              <a:ext cx="3900" cy="14"/>
            </a:xfrm>
            <a:prstGeom prst="line">
              <a:avLst/>
            </a:prstGeom>
            <a:noFill/>
            <a:ln w="38100">
              <a:solidFill>
                <a:schemeClr val="tx2"/>
              </a:solidFill>
              <a:round/>
              <a:headEnd type="none" w="sm" len="med"/>
              <a:tailEnd type="triangle" w="med" len="lg"/>
            </a:ln>
            <a:effectLst/>
          </p:spPr>
          <p:txBody>
            <a:bodyPr wrap="none" anchor="ctr"/>
            <a:lstStyle/>
            <a:p>
              <a:endParaRPr lang="zh-CN" altLang="en-US"/>
            </a:p>
          </p:txBody>
        </p:sp>
        <p:sp>
          <p:nvSpPr>
            <p:cNvPr id="70" name="Rectangle 69"/>
            <p:cNvSpPr>
              <a:spLocks noChangeArrowheads="1"/>
            </p:cNvSpPr>
            <p:nvPr/>
          </p:nvSpPr>
          <p:spPr bwMode="auto">
            <a:xfrm>
              <a:off x="2504" y="1899"/>
              <a:ext cx="1058" cy="388"/>
            </a:xfrm>
            <a:prstGeom prst="rect">
              <a:avLst/>
            </a:prstGeom>
            <a:solidFill>
              <a:srgbClr val="01ACBE"/>
            </a:solidFill>
            <a:ln w="9525">
              <a:noFill/>
              <a:miter lim="800000"/>
              <a:headEnd/>
              <a:tailEnd/>
            </a:ln>
            <a:effectLst>
              <a:outerShdw dist="35921" dir="2700000" algn="ctr" rotWithShape="0">
                <a:schemeClr val="bg2"/>
              </a:outerShdw>
            </a:effectLst>
          </p:spPr>
          <p:txBody>
            <a:bodyPr wrap="none" anchor="ctr"/>
            <a:lstStyle/>
            <a:p>
              <a:r>
                <a:rPr kumimoji="1" lang="en-US" altLang="zh-CN" sz="2400">
                  <a:solidFill>
                    <a:schemeClr val="bg1"/>
                  </a:solidFill>
                  <a:latin typeface="Arial" charset="0"/>
                  <a:ea typeface="黑体" pitchFamily="2" charset="-122"/>
                </a:rPr>
                <a:t>A, </a:t>
              </a:r>
              <a:r>
                <a:rPr kumimoji="1" lang="en-US" altLang="zh-CN" sz="2400" i="1">
                  <a:solidFill>
                    <a:schemeClr val="bg1"/>
                  </a:solidFill>
                  <a:latin typeface="Arial" charset="0"/>
                  <a:ea typeface="黑体" pitchFamily="2" charset="-122"/>
                </a:rPr>
                <a:t>R</a:t>
              </a:r>
              <a:r>
                <a:rPr kumimoji="1" lang="en-US" altLang="zh-CN" sz="2400" baseline="-25000">
                  <a:solidFill>
                    <a:schemeClr val="bg1"/>
                  </a:solidFill>
                  <a:latin typeface="Arial" charset="0"/>
                  <a:ea typeface="黑体" pitchFamily="2" charset="-122"/>
                </a:rPr>
                <a:t>A</a:t>
              </a:r>
            </a:p>
          </p:txBody>
        </p:sp>
      </p:grpSp>
      <p:sp>
        <p:nvSpPr>
          <p:cNvPr id="84" name="Text Box 78"/>
          <p:cNvSpPr txBox="1">
            <a:spLocks noChangeArrowheads="1"/>
          </p:cNvSpPr>
          <p:nvPr/>
        </p:nvSpPr>
        <p:spPr bwMode="auto">
          <a:xfrm>
            <a:off x="2221469" y="5931175"/>
            <a:ext cx="609105" cy="351407"/>
          </a:xfrm>
          <a:prstGeom prst="rect">
            <a:avLst/>
          </a:prstGeom>
          <a:noFill/>
          <a:ln w="9525">
            <a:noFill/>
            <a:miter lim="800000"/>
            <a:headEnd/>
            <a:tailEnd/>
          </a:ln>
          <a:effectLst/>
        </p:spPr>
        <p:txBody>
          <a:bodyPr wrap="none">
            <a:spAutoFit/>
          </a:bodyPr>
          <a:lstStyle/>
          <a:p>
            <a:pPr algn="l"/>
            <a:r>
              <a:rPr lang="zh-CN" altLang="en-US" sz="2400">
                <a:solidFill>
                  <a:schemeClr val="tx2"/>
                </a:solidFill>
                <a:latin typeface="Arial" charset="0"/>
                <a:ea typeface="黑体" pitchFamily="2" charset="-122"/>
              </a:rPr>
              <a:t>时间</a:t>
            </a:r>
            <a:endParaRPr lang="zh-CN" altLang="en-US" sz="2400" baseline="-25000">
              <a:solidFill>
                <a:schemeClr val="tx2"/>
              </a:solidFill>
              <a:latin typeface="Arial" charset="0"/>
              <a:ea typeface="黑体" pitchFamily="2" charset="-122"/>
            </a:endParaRPr>
          </a:p>
        </p:txBody>
      </p:sp>
      <p:grpSp>
        <p:nvGrpSpPr>
          <p:cNvPr id="86" name="组合 85"/>
          <p:cNvGrpSpPr/>
          <p:nvPr/>
        </p:nvGrpSpPr>
        <p:grpSpPr>
          <a:xfrm>
            <a:off x="2866744" y="3199460"/>
            <a:ext cx="786158" cy="499337"/>
            <a:chOff x="5173662" y="745331"/>
            <a:chExt cx="1679575" cy="1066800"/>
          </a:xfrm>
        </p:grpSpPr>
        <p:sp>
          <p:nvSpPr>
            <p:cNvPr id="8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1" name="组合 90"/>
          <p:cNvGrpSpPr/>
          <p:nvPr/>
        </p:nvGrpSpPr>
        <p:grpSpPr>
          <a:xfrm>
            <a:off x="8946738" y="3199021"/>
            <a:ext cx="786158" cy="499337"/>
            <a:chOff x="5173662" y="745331"/>
            <a:chExt cx="1679575" cy="1066800"/>
          </a:xfrm>
        </p:grpSpPr>
        <p:sp>
          <p:nvSpPr>
            <p:cNvPr id="9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合 2"/>
          <p:cNvGrpSpPr/>
          <p:nvPr/>
        </p:nvGrpSpPr>
        <p:grpSpPr>
          <a:xfrm>
            <a:off x="3151586" y="4482349"/>
            <a:ext cx="6228723" cy="878479"/>
            <a:chOff x="3151586" y="4482349"/>
            <a:chExt cx="6228723" cy="878479"/>
          </a:xfrm>
        </p:grpSpPr>
        <p:grpSp>
          <p:nvGrpSpPr>
            <p:cNvPr id="76" name="Group 81"/>
            <p:cNvGrpSpPr>
              <a:grpSpLocks/>
            </p:cNvGrpSpPr>
            <p:nvPr/>
          </p:nvGrpSpPr>
          <p:grpSpPr bwMode="auto">
            <a:xfrm>
              <a:off x="3151586" y="4482349"/>
              <a:ext cx="6228723" cy="878479"/>
              <a:chOff x="1053" y="2434"/>
              <a:chExt cx="3864" cy="727"/>
            </a:xfrm>
          </p:grpSpPr>
          <p:sp>
            <p:nvSpPr>
              <p:cNvPr id="77" name="Line 66"/>
              <p:cNvSpPr>
                <a:spLocks noChangeShapeType="1"/>
              </p:cNvSpPr>
              <p:nvPr/>
            </p:nvSpPr>
            <p:spPr bwMode="auto">
              <a:xfrm flipH="1" flipV="1">
                <a:off x="1053" y="2801"/>
                <a:ext cx="3864" cy="14"/>
              </a:xfrm>
              <a:prstGeom prst="line">
                <a:avLst/>
              </a:prstGeom>
              <a:noFill/>
              <a:ln w="38100">
                <a:solidFill>
                  <a:schemeClr val="tx2"/>
                </a:solidFill>
                <a:round/>
                <a:headEnd type="none" w="sm" len="med"/>
                <a:tailEnd type="triangle" w="med" len="lg"/>
              </a:ln>
              <a:effectLst/>
            </p:spPr>
            <p:txBody>
              <a:bodyPr wrap="none" anchor="ctr"/>
              <a:lstStyle/>
              <a:p>
                <a:endParaRPr lang="zh-CN" altLang="en-US"/>
              </a:p>
            </p:txBody>
          </p:sp>
          <p:sp>
            <p:nvSpPr>
              <p:cNvPr id="78" name="Rectangle 70"/>
              <p:cNvSpPr>
                <a:spLocks noChangeArrowheads="1"/>
              </p:cNvSpPr>
              <p:nvPr/>
            </p:nvSpPr>
            <p:spPr bwMode="auto">
              <a:xfrm>
                <a:off x="2166" y="2434"/>
                <a:ext cx="1757" cy="727"/>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endParaRPr kumimoji="1" lang="zh-CN" altLang="zh-CN" sz="2400">
                  <a:solidFill>
                    <a:schemeClr val="bg1"/>
                  </a:solidFill>
                  <a:latin typeface="Arial" charset="0"/>
                  <a:ea typeface="黑体" pitchFamily="2" charset="-122"/>
                </a:endParaRPr>
              </a:p>
            </p:txBody>
          </p:sp>
          <p:sp>
            <p:nvSpPr>
              <p:cNvPr id="79" name="Rectangle 71"/>
              <p:cNvSpPr>
                <a:spLocks noChangeArrowheads="1"/>
              </p:cNvSpPr>
              <p:nvPr/>
            </p:nvSpPr>
            <p:spPr bwMode="auto">
              <a:xfrm>
                <a:off x="3166" y="2773"/>
                <a:ext cx="474" cy="353"/>
              </a:xfrm>
              <a:prstGeom prst="rect">
                <a:avLst/>
              </a:prstGeom>
              <a:solidFill>
                <a:srgbClr val="FFFF00"/>
              </a:solidFill>
              <a:ln w="9525" algn="ctr">
                <a:noFill/>
                <a:miter lim="800000"/>
                <a:headEnd/>
                <a:tailEnd/>
              </a:ln>
              <a:effectLst/>
            </p:spPr>
            <p:txBody>
              <a:bodyPr wrap="none" anchor="ctr"/>
              <a:lstStyle/>
              <a:p>
                <a:r>
                  <a:rPr kumimoji="1" lang="en-US" altLang="zh-CN" sz="2400">
                    <a:solidFill>
                      <a:schemeClr val="tx2"/>
                    </a:solidFill>
                    <a:latin typeface="Arial" charset="0"/>
                    <a:ea typeface="黑体" pitchFamily="2" charset="-122"/>
                  </a:rPr>
                  <a:t>R</a:t>
                </a:r>
                <a:r>
                  <a:rPr kumimoji="1" lang="en-US" altLang="zh-CN" sz="2400" baseline="-25000">
                    <a:solidFill>
                      <a:schemeClr val="tx2"/>
                    </a:solidFill>
                    <a:latin typeface="Arial" charset="0"/>
                    <a:ea typeface="黑体" pitchFamily="2" charset="-122"/>
                  </a:rPr>
                  <a:t>A</a:t>
                </a:r>
              </a:p>
            </p:txBody>
          </p:sp>
          <p:sp>
            <p:nvSpPr>
              <p:cNvPr id="80" name="Text Box 72"/>
              <p:cNvSpPr txBox="1">
                <a:spLocks noChangeArrowheads="1"/>
              </p:cNvSpPr>
              <p:nvPr/>
            </p:nvSpPr>
            <p:spPr bwMode="auto">
              <a:xfrm>
                <a:off x="2436" y="2743"/>
                <a:ext cx="337" cy="382"/>
              </a:xfrm>
              <a:prstGeom prst="rect">
                <a:avLst/>
              </a:prstGeom>
              <a:noFill/>
              <a:ln w="9525">
                <a:noFill/>
                <a:miter lim="800000"/>
                <a:headEnd/>
                <a:tailEnd/>
              </a:ln>
              <a:effectLst/>
            </p:spPr>
            <p:txBody>
              <a:bodyPr wrap="none">
                <a:spAutoFit/>
              </a:bodyPr>
              <a:lstStyle/>
              <a:p>
                <a:pPr algn="l"/>
                <a:r>
                  <a:rPr kumimoji="1" lang="en-US" altLang="zh-CN" sz="2400" i="1" dirty="0">
                    <a:solidFill>
                      <a:schemeClr val="bg1"/>
                    </a:solidFill>
                    <a:latin typeface="Arial" charset="0"/>
                    <a:ea typeface="黑体" pitchFamily="2" charset="-122"/>
                  </a:rPr>
                  <a:t>R</a:t>
                </a:r>
                <a:r>
                  <a:rPr kumimoji="1" lang="en-US" altLang="zh-CN" sz="2400" baseline="-25000" dirty="0">
                    <a:solidFill>
                      <a:schemeClr val="bg1"/>
                    </a:solidFill>
                    <a:latin typeface="Arial" charset="0"/>
                    <a:ea typeface="黑体" pitchFamily="2" charset="-122"/>
                  </a:rPr>
                  <a:t>B</a:t>
                </a:r>
                <a:endParaRPr kumimoji="1" lang="en-US" altLang="zh-CN" sz="2400" dirty="0">
                  <a:solidFill>
                    <a:schemeClr val="bg1"/>
                  </a:solidFill>
                  <a:latin typeface="Arial" charset="0"/>
                  <a:ea typeface="黑体" pitchFamily="2" charset="-122"/>
                </a:endParaRPr>
              </a:p>
            </p:txBody>
          </p:sp>
          <p:sp>
            <p:nvSpPr>
              <p:cNvPr id="82" name="Text Box 76"/>
              <p:cNvSpPr txBox="1">
                <a:spLocks noChangeArrowheads="1"/>
              </p:cNvSpPr>
              <p:nvPr/>
            </p:nvSpPr>
            <p:spPr bwMode="auto">
              <a:xfrm>
                <a:off x="2676" y="2462"/>
                <a:ext cx="411" cy="382"/>
              </a:xfrm>
              <a:prstGeom prst="rect">
                <a:avLst/>
              </a:prstGeom>
              <a:noFill/>
              <a:ln w="9525">
                <a:noFill/>
                <a:miter lim="800000"/>
                <a:headEnd/>
                <a:tailEnd/>
              </a:ln>
              <a:effectLst/>
            </p:spPr>
            <p:txBody>
              <a:bodyPr wrap="none">
                <a:spAutoFit/>
              </a:bodyPr>
              <a:lstStyle/>
              <a:p>
                <a:pPr algn="l"/>
                <a:r>
                  <a:rPr lang="en-US" altLang="zh-CN" sz="2400" i="1" dirty="0">
                    <a:solidFill>
                      <a:schemeClr val="bg1"/>
                    </a:solidFill>
                    <a:latin typeface="Arial" charset="0"/>
                    <a:ea typeface="黑体" pitchFamily="2" charset="-122"/>
                  </a:rPr>
                  <a:t>K</a:t>
                </a:r>
                <a:r>
                  <a:rPr lang="en-US" altLang="zh-CN" sz="2400" baseline="-25000" dirty="0">
                    <a:solidFill>
                      <a:schemeClr val="bg1"/>
                    </a:solidFill>
                    <a:latin typeface="Arial" charset="0"/>
                    <a:ea typeface="黑体" pitchFamily="2" charset="-122"/>
                  </a:rPr>
                  <a:t>AB</a:t>
                </a:r>
              </a:p>
            </p:txBody>
          </p:sp>
          <p:sp>
            <p:nvSpPr>
              <p:cNvPr id="83" name="Text Box 77"/>
              <p:cNvSpPr txBox="1">
                <a:spLocks noChangeArrowheads="1"/>
              </p:cNvSpPr>
              <p:nvPr/>
            </p:nvSpPr>
            <p:spPr bwMode="auto">
              <a:xfrm>
                <a:off x="2707" y="2743"/>
                <a:ext cx="167" cy="382"/>
              </a:xfrm>
              <a:prstGeom prst="rect">
                <a:avLst/>
              </a:prstGeom>
              <a:noFill/>
              <a:ln w="9525">
                <a:noFill/>
                <a:miter lim="800000"/>
                <a:headEnd/>
                <a:tailEnd/>
              </a:ln>
              <a:effectLst/>
            </p:spPr>
            <p:txBody>
              <a:bodyPr wrap="none">
                <a:spAutoFit/>
              </a:bodyPr>
              <a:lstStyle/>
              <a:p>
                <a:pPr algn="l"/>
                <a:r>
                  <a:rPr kumimoji="1" lang="en-US" altLang="zh-CN" sz="2400" dirty="0">
                    <a:solidFill>
                      <a:schemeClr val="bg1"/>
                    </a:solidFill>
                    <a:latin typeface="Arial" charset="0"/>
                    <a:ea typeface="黑体" pitchFamily="2" charset="-122"/>
                  </a:rPr>
                  <a:t>,</a:t>
                </a:r>
              </a:p>
            </p:txBody>
          </p:sp>
        </p:grp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1861" y="4586456"/>
              <a:ext cx="355547" cy="445093"/>
            </a:xfrm>
            <a:prstGeom prst="rect">
              <a:avLst/>
            </a:prstGeom>
          </p:spPr>
        </p:pic>
      </p:grpSp>
      <p:grpSp>
        <p:nvGrpSpPr>
          <p:cNvPr id="692224" name="组合 692223"/>
          <p:cNvGrpSpPr/>
          <p:nvPr/>
        </p:nvGrpSpPr>
        <p:grpSpPr>
          <a:xfrm>
            <a:off x="3166094" y="5438165"/>
            <a:ext cx="6183587" cy="913522"/>
            <a:chOff x="3166094" y="5438165"/>
            <a:chExt cx="6183587" cy="913522"/>
          </a:xfrm>
        </p:grpSpPr>
        <p:grpSp>
          <p:nvGrpSpPr>
            <p:cNvPr id="71" name="Group 82"/>
            <p:cNvGrpSpPr>
              <a:grpSpLocks/>
            </p:cNvGrpSpPr>
            <p:nvPr/>
          </p:nvGrpSpPr>
          <p:grpSpPr bwMode="auto">
            <a:xfrm>
              <a:off x="3166094" y="5438165"/>
              <a:ext cx="6183587" cy="913522"/>
              <a:chOff x="1062" y="3225"/>
              <a:chExt cx="3836" cy="756"/>
            </a:xfrm>
          </p:grpSpPr>
          <p:sp>
            <p:nvSpPr>
              <p:cNvPr id="72" name="Line 67"/>
              <p:cNvSpPr>
                <a:spLocks noChangeShapeType="1"/>
              </p:cNvSpPr>
              <p:nvPr/>
            </p:nvSpPr>
            <p:spPr bwMode="auto">
              <a:xfrm>
                <a:off x="1062" y="3794"/>
                <a:ext cx="3836" cy="19"/>
              </a:xfrm>
              <a:prstGeom prst="line">
                <a:avLst/>
              </a:prstGeom>
              <a:noFill/>
              <a:ln w="38100">
                <a:solidFill>
                  <a:schemeClr val="tx2"/>
                </a:solidFill>
                <a:round/>
                <a:headEnd type="none" w="sm" len="med"/>
                <a:tailEnd type="triangle" w="med" len="lg"/>
              </a:ln>
              <a:effectLst/>
            </p:spPr>
            <p:txBody>
              <a:bodyPr wrap="none" anchor="ctr"/>
              <a:lstStyle/>
              <a:p>
                <a:endParaRPr lang="zh-CN" altLang="en-US"/>
              </a:p>
            </p:txBody>
          </p:sp>
          <p:sp>
            <p:nvSpPr>
              <p:cNvPr id="73" name="Rectangle 68"/>
              <p:cNvSpPr>
                <a:spLocks noChangeArrowheads="1"/>
              </p:cNvSpPr>
              <p:nvPr/>
            </p:nvSpPr>
            <p:spPr bwMode="auto">
              <a:xfrm>
                <a:off x="2908" y="3628"/>
                <a:ext cx="474" cy="353"/>
              </a:xfrm>
              <a:prstGeom prst="rect">
                <a:avLst/>
              </a:prstGeom>
              <a:solidFill>
                <a:srgbClr val="FFFF00"/>
              </a:solidFill>
              <a:ln w="9525" algn="ctr">
                <a:noFill/>
                <a:miter lim="800000"/>
                <a:headEnd/>
                <a:tailEnd/>
              </a:ln>
              <a:effectLst/>
            </p:spPr>
            <p:txBody>
              <a:bodyPr wrap="none" anchor="ctr"/>
              <a:lstStyle/>
              <a:p>
                <a:r>
                  <a:rPr kumimoji="1" lang="en-US" altLang="zh-CN" sz="2400">
                    <a:solidFill>
                      <a:schemeClr val="tx2"/>
                    </a:solidFill>
                    <a:latin typeface="Arial" charset="0"/>
                    <a:ea typeface="黑体" pitchFamily="2" charset="-122"/>
                  </a:rPr>
                  <a:t>R</a:t>
                </a:r>
                <a:r>
                  <a:rPr kumimoji="1" lang="en-US" altLang="zh-CN" sz="2400" baseline="-25000">
                    <a:solidFill>
                      <a:schemeClr val="tx2"/>
                    </a:solidFill>
                    <a:latin typeface="Arial" charset="0"/>
                    <a:ea typeface="黑体" pitchFamily="2" charset="-122"/>
                  </a:rPr>
                  <a:t>B</a:t>
                </a:r>
              </a:p>
            </p:txBody>
          </p:sp>
          <p:sp>
            <p:nvSpPr>
              <p:cNvPr id="75" name="Text Box 74"/>
              <p:cNvSpPr txBox="1">
                <a:spLocks noChangeArrowheads="1"/>
              </p:cNvSpPr>
              <p:nvPr/>
            </p:nvSpPr>
            <p:spPr bwMode="auto">
              <a:xfrm>
                <a:off x="2426" y="3225"/>
                <a:ext cx="313" cy="291"/>
              </a:xfrm>
              <a:prstGeom prst="rect">
                <a:avLst/>
              </a:prstGeom>
              <a:noFill/>
              <a:ln w="9525">
                <a:noFill/>
                <a:miter lim="800000"/>
                <a:headEnd/>
                <a:tailEnd/>
              </a:ln>
              <a:effectLst/>
            </p:spPr>
            <p:txBody>
              <a:bodyPr wrap="none">
                <a:spAutoFit/>
              </a:bodyPr>
              <a:lstStyle/>
              <a:p>
                <a:pPr algn="l"/>
                <a:r>
                  <a:rPr lang="en-US" altLang="zh-CN" sz="2400" i="1" dirty="0">
                    <a:solidFill>
                      <a:schemeClr val="tx2"/>
                    </a:solidFill>
                    <a:latin typeface="Arial" charset="0"/>
                    <a:ea typeface="黑体" pitchFamily="2" charset="-122"/>
                  </a:rPr>
                  <a:t>K</a:t>
                </a:r>
                <a:r>
                  <a:rPr lang="en-US" altLang="zh-CN" sz="2400" baseline="-25000" dirty="0">
                    <a:solidFill>
                      <a:schemeClr val="tx2"/>
                    </a:solidFill>
                    <a:latin typeface="Arial" charset="0"/>
                    <a:ea typeface="黑体" pitchFamily="2" charset="-122"/>
                  </a:rPr>
                  <a:t>AB</a:t>
                </a:r>
              </a:p>
            </p:txBody>
          </p:sp>
        </p:grpSp>
        <p:pic>
          <p:nvPicPr>
            <p:cNvPr id="97" name="图片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282" y="5602902"/>
              <a:ext cx="355547" cy="44509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left)">
                                      <p:cBhvr>
                                        <p:cTn id="24" dur="2000"/>
                                        <p:tgtEl>
                                          <p:spTgt spid="68"/>
                                        </p:tgtEl>
                                      </p:cBhvr>
                                    </p:animEffect>
                                  </p:childTnLst>
                                </p:cTn>
                              </p:par>
                            </p:childTnLst>
                          </p:cTn>
                        </p:par>
                        <p:par>
                          <p:cTn id="25" fill="hold">
                            <p:stCondLst>
                              <p:cond delay="2000"/>
                            </p:stCondLst>
                            <p:childTnLst>
                              <p:par>
                                <p:cTn id="26" presetID="22" presetClass="entr" presetSubtype="2" fill="hold"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2000"/>
                                        <p:tgtEl>
                                          <p:spTgt spid="3"/>
                                        </p:tgtEl>
                                      </p:cBhvr>
                                    </p:animEffect>
                                  </p:childTnLst>
                                </p:cTn>
                              </p:par>
                            </p:childTnLst>
                          </p:cTn>
                        </p:par>
                        <p:par>
                          <p:cTn id="29" fill="hold">
                            <p:stCondLst>
                              <p:cond delay="4500"/>
                            </p:stCondLst>
                            <p:childTnLst>
                              <p:par>
                                <p:cTn id="30" presetID="22" presetClass="entr" presetSubtype="8" fill="hold" nodeType="afterEffect">
                                  <p:stCondLst>
                                    <p:cond delay="500"/>
                                  </p:stCondLst>
                                  <p:childTnLst>
                                    <p:set>
                                      <p:cBhvr>
                                        <p:cTn id="31" dur="1" fill="hold">
                                          <p:stCondLst>
                                            <p:cond delay="0"/>
                                          </p:stCondLst>
                                        </p:cTn>
                                        <p:tgtEl>
                                          <p:spTgt spid="692224"/>
                                        </p:tgtEl>
                                        <p:attrNameLst>
                                          <p:attrName>style.visibility</p:attrName>
                                        </p:attrNameLst>
                                      </p:cBhvr>
                                      <p:to>
                                        <p:strVal val="visible"/>
                                      </p:to>
                                    </p:set>
                                    <p:animEffect transition="in" filter="wipe(left)">
                                      <p:cBhvr>
                                        <p:cTn id="32" dur="2000"/>
                                        <p:tgtEl>
                                          <p:spTgt spid="692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8" grpId="0"/>
      <p:bldP spid="66" grpId="0" animBg="1"/>
      <p:bldP spid="67" grpId="0" animBg="1"/>
      <p:bldP spid="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3097070"/>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机密性与密码学</a:t>
            </a:r>
          </a:p>
        </p:txBody>
      </p:sp>
      <p:sp>
        <p:nvSpPr>
          <p:cNvPr id="18" name="TextBox 1"/>
          <p:cNvSpPr txBox="1"/>
          <p:nvPr/>
        </p:nvSpPr>
        <p:spPr>
          <a:xfrm>
            <a:off x="7035279" y="1495577"/>
            <a:ext cx="1461939"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网络安全概述</a:t>
            </a:r>
          </a:p>
        </p:txBody>
      </p:sp>
      <p:sp>
        <p:nvSpPr>
          <p:cNvPr id="47" name="TextBox 1"/>
          <p:cNvSpPr txBox="1"/>
          <p:nvPr/>
        </p:nvSpPr>
        <p:spPr>
          <a:xfrm>
            <a:off x="7035279" y="2624572"/>
            <a:ext cx="1461939"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7.4</a:t>
            </a:r>
            <a:endParaRPr lang="en-US" altLang="zh-CN" sz="2000" dirty="0">
              <a:solidFill>
                <a:schemeClr val="bg1"/>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904148"/>
            <a:ext cx="3167534"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7.8</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52135016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zh-CN" dirty="0" smtClean="0"/>
              <a:t>7.4   </a:t>
            </a:r>
            <a:r>
              <a:rPr lang="zh-CN" altLang="en-US" dirty="0" smtClean="0"/>
              <a:t>密钥分发和公钥认证 </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0" name="矩形 9"/>
          <p:cNvSpPr/>
          <p:nvPr/>
        </p:nvSpPr>
        <p:spPr>
          <a:xfrm>
            <a:off x="1588" y="1484784"/>
            <a:ext cx="12190412" cy="4228653"/>
          </a:xfrm>
          <a:prstGeom prst="rect">
            <a:avLst/>
          </a:prstGeom>
          <a:solidFill>
            <a:srgbClr val="DDDDDD"/>
          </a:solidFill>
          <a:ln w="12700" cap="flat" cmpd="sng" algn="ctr">
            <a:noFill/>
            <a:prstDash val="solid"/>
            <a:miter lim="800000"/>
          </a:ln>
          <a:effectLst/>
        </p:spPr>
        <p:txBody>
          <a:bodyPr lIns="360000" rIns="360000" anchor="ctr"/>
          <a:lstStyle/>
          <a:p>
            <a:pPr marL="342900" marR="0" lvl="0" indent="-342900" algn="just"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2400" kern="0" dirty="0" smtClean="0">
                <a:solidFill>
                  <a:srgbClr val="373737"/>
                </a:solidFill>
                <a:latin typeface="Arial"/>
                <a:ea typeface="微软雅黑"/>
              </a:rPr>
              <a:t>由</a:t>
            </a:r>
            <a:r>
              <a:rPr lang="zh-CN" altLang="en-US" sz="2400" kern="0" dirty="0">
                <a:solidFill>
                  <a:srgbClr val="373737"/>
                </a:solidFill>
                <a:latin typeface="Arial"/>
                <a:ea typeface="微软雅黑"/>
              </a:rPr>
              <a:t>于密码算法是公开的，密钥系统的安全性依赖于密钥的安全保护。在对称密钥密码体制中，通信双方要共享同一个秘密的密钥，如何将密钥分发到通信的双方是一个需要解决的问题。</a:t>
            </a:r>
          </a:p>
          <a:p>
            <a:pPr marL="342900" marR="0" lvl="0" indent="-342900" algn="just"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2400" kern="0" dirty="0">
                <a:solidFill>
                  <a:srgbClr val="373737"/>
                </a:solidFill>
                <a:latin typeface="Arial"/>
                <a:ea typeface="微软雅黑"/>
              </a:rPr>
              <a:t>对于公钥密码体制，虽然不需要共享密钥，公钥可以发布在报纸或网站上，但如何验证该公钥确实是某实体真正的公钥仍然是一个问题。</a:t>
            </a:r>
          </a:p>
          <a:p>
            <a:pPr marL="342900" marR="0" lvl="0" indent="-342900" algn="just"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2400" kern="0" dirty="0">
                <a:solidFill>
                  <a:srgbClr val="373737"/>
                </a:solidFill>
                <a:latin typeface="Arial"/>
                <a:ea typeface="微软雅黑"/>
              </a:rPr>
              <a:t>这些问题的解决都可以通过使用一个可信的中介机构得到解决。</a:t>
            </a:r>
          </a:p>
        </p:txBody>
      </p:sp>
      <p:sp>
        <p:nvSpPr>
          <p:cNvPr id="11" name="Freeform 3"/>
          <p:cNvSpPr/>
          <p:nvPr/>
        </p:nvSpPr>
        <p:spPr>
          <a:xfrm>
            <a:off x="-43539" y="5671744"/>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2" name="组合 11"/>
          <p:cNvGrpSpPr/>
          <p:nvPr/>
        </p:nvGrpSpPr>
        <p:grpSpPr>
          <a:xfrm>
            <a:off x="9156703" y="4682466"/>
            <a:ext cx="1877787" cy="1129564"/>
            <a:chOff x="9675584" y="5175723"/>
            <a:chExt cx="1877787" cy="1129564"/>
          </a:xfrm>
        </p:grpSpPr>
        <p:sp>
          <p:nvSpPr>
            <p:cNvPr id="13" name="矩形 12"/>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588" y="1439065"/>
            <a:ext cx="12190412" cy="45719"/>
          </a:xfrm>
          <a:prstGeom prst="rect">
            <a:avLst/>
          </a:prstGeom>
          <a:solidFill>
            <a:srgbClr val="00206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altLang="zh-CN" dirty="0" smtClean="0"/>
              <a:t>7.4.1  </a:t>
            </a:r>
            <a:r>
              <a:rPr lang="zh-CN" altLang="en-US" dirty="0"/>
              <a:t>对称密钥的</a:t>
            </a:r>
            <a:r>
              <a:rPr lang="zh-CN" altLang="en-US" dirty="0" smtClean="0"/>
              <a:t>分发</a:t>
            </a:r>
            <a:endParaRPr lang="zh-CN" altLang="en-US" dirty="0"/>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21" name="圆角矩形 20"/>
          <p:cNvSpPr/>
          <p:nvPr/>
        </p:nvSpPr>
        <p:spPr>
          <a:xfrm>
            <a:off x="612775" y="1755627"/>
            <a:ext cx="10820400" cy="496367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3" name="组合 22"/>
          <p:cNvGrpSpPr/>
          <p:nvPr/>
        </p:nvGrpSpPr>
        <p:grpSpPr>
          <a:xfrm>
            <a:off x="9156703" y="5399078"/>
            <a:ext cx="1877787" cy="1129564"/>
            <a:chOff x="9675584" y="5175723"/>
            <a:chExt cx="1877787" cy="1129564"/>
          </a:xfrm>
        </p:grpSpPr>
        <p:sp>
          <p:nvSpPr>
            <p:cNvPr id="24" name="矩形 23"/>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162435" y="2048674"/>
            <a:ext cx="9721080" cy="3350404"/>
          </a:xfrm>
          <a:prstGeom prst="rect">
            <a:avLst/>
          </a:prstGeom>
        </p:spPr>
        <p:txBody>
          <a:bodyPr wrap="square">
            <a:spAutoFit/>
          </a:bodyPr>
          <a:lstStyle/>
          <a:p>
            <a:pPr marL="342900" indent="-342900" algn="just">
              <a:lnSpc>
                <a:spcPct val="150000"/>
              </a:lnSpc>
              <a:buFont typeface="Wingdings" panose="05000000000000000000" pitchFamily="2" charset="2"/>
              <a:buChar char="l"/>
            </a:pPr>
            <a:r>
              <a:rPr lang="zh-CN" altLang="en-US" sz="2400" dirty="0">
                <a:latin typeface="+mn-lt"/>
                <a:ea typeface="+mn-ea"/>
              </a:rPr>
              <a:t>由于密码算法是公开的，密钥系统的安全性依赖于密钥的安全保护。在对称密钥密码体制中，通信双方要共享同一个秘密的密钥，如何将密钥分发到通信的双方是一个需要解决的问题。</a:t>
            </a:r>
          </a:p>
          <a:p>
            <a:pPr marL="342900" indent="-342900" algn="just">
              <a:lnSpc>
                <a:spcPct val="150000"/>
              </a:lnSpc>
              <a:buFont typeface="Wingdings" panose="05000000000000000000" pitchFamily="2" charset="2"/>
              <a:buChar char="l"/>
            </a:pPr>
            <a:r>
              <a:rPr lang="zh-CN" altLang="en-US" sz="2400" dirty="0">
                <a:latin typeface="+mn-lt"/>
                <a:ea typeface="+mn-ea"/>
              </a:rPr>
              <a:t>对于公钥密码体制，虽然不需要共享密钥，公钥可以发布在报纸或网站上，但如何验证该公钥确实是某实体真正的公钥仍然是一个问题。</a:t>
            </a:r>
            <a:endParaRPr lang="en-US" altLang="zh-CN" sz="2400" dirty="0">
              <a:latin typeface="+mn-lt"/>
              <a:ea typeface="+mn-ea"/>
            </a:endParaRPr>
          </a:p>
          <a:p>
            <a:pPr marL="342900" indent="-342900" algn="just">
              <a:lnSpc>
                <a:spcPct val="150000"/>
              </a:lnSpc>
              <a:buFont typeface="Wingdings" panose="05000000000000000000" pitchFamily="2" charset="2"/>
              <a:buChar char="l"/>
            </a:pPr>
            <a:r>
              <a:rPr lang="zh-CN" altLang="en-US" sz="2400" dirty="0">
                <a:latin typeface="+mn-lt"/>
                <a:ea typeface="+mn-ea"/>
              </a:rPr>
              <a:t>这些问题的解决都可以通过使用一个</a:t>
            </a:r>
            <a:r>
              <a:rPr lang="zh-CN" altLang="en-US" sz="2400" dirty="0">
                <a:solidFill>
                  <a:srgbClr val="FF0000"/>
                </a:solidFill>
                <a:latin typeface="+mn-lt"/>
                <a:ea typeface="+mn-ea"/>
              </a:rPr>
              <a:t>可信</a:t>
            </a:r>
            <a:r>
              <a:rPr lang="zh-CN" altLang="en-US" sz="2400" dirty="0">
                <a:latin typeface="+mn-lt"/>
                <a:ea typeface="+mn-ea"/>
              </a:rPr>
              <a:t>的中介机构得到解决。</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732" y="1648044"/>
            <a:ext cx="1066667" cy="1765079"/>
          </a:xfrm>
          <a:prstGeom prst="rect">
            <a:avLst/>
          </a:prstGeom>
        </p:spPr>
      </p:pic>
      <p:sp>
        <p:nvSpPr>
          <p:cNvPr id="700420" name="Rectangle 4"/>
          <p:cNvSpPr>
            <a:spLocks noGrp="1" noChangeArrowheads="1"/>
          </p:cNvSpPr>
          <p:nvPr>
            <p:ph type="title"/>
          </p:nvPr>
        </p:nvSpPr>
        <p:spPr/>
        <p:txBody>
          <a:bodyPr/>
          <a:lstStyle/>
          <a:p>
            <a:r>
              <a:rPr lang="zh-CN" altLang="en-US" dirty="0"/>
              <a:t>对称密钥的分配</a:t>
            </a:r>
          </a:p>
        </p:txBody>
      </p:sp>
      <p:sp>
        <p:nvSpPr>
          <p:cNvPr id="100" name="页脚占位符 3"/>
          <p:cNvSpPr>
            <a:spLocks noGrp="1"/>
          </p:cNvSpPr>
          <p:nvPr>
            <p:ph type="ftr" sz="quarter" idx="11"/>
          </p:nvPr>
        </p:nvSpPr>
        <p:spPr/>
        <p:txBody>
          <a:bodyPr/>
          <a:lstStyle/>
          <a:p>
            <a:r>
              <a:rPr lang="zh-CN" altLang="en-US" smtClean="0"/>
              <a:t>课件制作人：谢钧  谢希仁</a:t>
            </a:r>
            <a:endParaRPr lang="zh-CN" altLang="en-US"/>
          </a:p>
        </p:txBody>
      </p:sp>
      <p:sp>
        <p:nvSpPr>
          <p:cNvPr id="700424" name="Text Box 8"/>
          <p:cNvSpPr txBox="1">
            <a:spLocks noChangeArrowheads="1"/>
          </p:cNvSpPr>
          <p:nvPr/>
        </p:nvSpPr>
        <p:spPr bwMode="auto">
          <a:xfrm>
            <a:off x="321902" y="2625726"/>
            <a:ext cx="365806" cy="400110"/>
          </a:xfrm>
          <a:prstGeom prst="rect">
            <a:avLst/>
          </a:prstGeom>
          <a:noFill/>
          <a:ln w="9525">
            <a:noFill/>
            <a:miter lim="800000"/>
            <a:headEnd/>
            <a:tailEnd/>
          </a:ln>
          <a:effectLst/>
        </p:spPr>
        <p:txBody>
          <a:bodyPr wrap="none">
            <a:spAutoFit/>
          </a:bodyPr>
          <a:lstStyle/>
          <a:p>
            <a:pPr algn="l"/>
            <a:r>
              <a:rPr kumimoji="1" lang="en-US" altLang="zh-CN" sz="2000">
                <a:solidFill>
                  <a:schemeClr val="tx2"/>
                </a:solidFill>
                <a:latin typeface="+mn-lt"/>
                <a:ea typeface="+mn-ea"/>
              </a:rPr>
              <a:t>A</a:t>
            </a:r>
          </a:p>
        </p:txBody>
      </p:sp>
      <p:sp>
        <p:nvSpPr>
          <p:cNvPr id="700453" name="Text Box 37"/>
          <p:cNvSpPr txBox="1">
            <a:spLocks noChangeArrowheads="1"/>
          </p:cNvSpPr>
          <p:nvPr/>
        </p:nvSpPr>
        <p:spPr bwMode="auto">
          <a:xfrm>
            <a:off x="11643791" y="2668231"/>
            <a:ext cx="355473" cy="400729"/>
          </a:xfrm>
          <a:prstGeom prst="rect">
            <a:avLst/>
          </a:prstGeom>
          <a:noFill/>
          <a:ln w="9525">
            <a:noFill/>
            <a:miter lim="800000"/>
            <a:headEnd/>
            <a:tailEnd/>
          </a:ln>
          <a:effectLst/>
        </p:spPr>
        <p:txBody>
          <a:bodyPr wrap="none">
            <a:spAutoFit/>
          </a:bodyPr>
          <a:lstStyle/>
          <a:p>
            <a:pPr algn="l"/>
            <a:r>
              <a:rPr kumimoji="1" lang="en-US" altLang="zh-CN" sz="2000">
                <a:solidFill>
                  <a:schemeClr val="tx2"/>
                </a:solidFill>
                <a:latin typeface="+mn-lt"/>
                <a:ea typeface="+mn-ea"/>
              </a:rPr>
              <a:t>B</a:t>
            </a:r>
          </a:p>
        </p:txBody>
      </p:sp>
      <p:sp>
        <p:nvSpPr>
          <p:cNvPr id="700481" name="Line 65"/>
          <p:cNvSpPr>
            <a:spLocks noChangeShapeType="1"/>
          </p:cNvSpPr>
          <p:nvPr/>
        </p:nvSpPr>
        <p:spPr bwMode="auto">
          <a:xfrm rot="5400000">
            <a:off x="-317522" y="4632855"/>
            <a:ext cx="2581275" cy="2117"/>
          </a:xfrm>
          <a:prstGeom prst="line">
            <a:avLst/>
          </a:prstGeom>
          <a:noFill/>
          <a:ln w="19050">
            <a:solidFill>
              <a:schemeClr val="tx2"/>
            </a:solidFill>
            <a:round/>
            <a:headEnd type="none" w="sm" len="med"/>
            <a:tailEnd type="triangle" w="med" len="med"/>
          </a:ln>
          <a:effectLst/>
        </p:spPr>
        <p:txBody>
          <a:bodyPr wrap="none" anchor="ctr"/>
          <a:lstStyle/>
          <a:p>
            <a:endParaRPr lang="zh-CN" altLang="en-US">
              <a:latin typeface="+mn-lt"/>
              <a:ea typeface="+mn-ea"/>
            </a:endParaRPr>
          </a:p>
        </p:txBody>
      </p:sp>
      <p:sp>
        <p:nvSpPr>
          <p:cNvPr id="700482" name="Line 66"/>
          <p:cNvSpPr>
            <a:spLocks noChangeShapeType="1"/>
          </p:cNvSpPr>
          <p:nvPr/>
        </p:nvSpPr>
        <p:spPr bwMode="auto">
          <a:xfrm rot="5400000">
            <a:off x="9981748" y="4670953"/>
            <a:ext cx="2692400" cy="8471"/>
          </a:xfrm>
          <a:prstGeom prst="line">
            <a:avLst/>
          </a:prstGeom>
          <a:noFill/>
          <a:ln w="19050">
            <a:solidFill>
              <a:schemeClr val="tx2"/>
            </a:solidFill>
            <a:round/>
            <a:headEnd type="none" w="sm" len="med"/>
            <a:tailEnd type="triangle" w="med" len="med"/>
          </a:ln>
          <a:effectLst/>
        </p:spPr>
        <p:txBody>
          <a:bodyPr wrap="none" anchor="ctr"/>
          <a:lstStyle/>
          <a:p>
            <a:endParaRPr lang="zh-CN" altLang="en-US">
              <a:latin typeface="+mn-lt"/>
              <a:ea typeface="+mn-ea"/>
            </a:endParaRPr>
          </a:p>
        </p:txBody>
      </p:sp>
      <p:sp>
        <p:nvSpPr>
          <p:cNvPr id="700490" name="Line 74"/>
          <p:cNvSpPr>
            <a:spLocks noChangeShapeType="1"/>
          </p:cNvSpPr>
          <p:nvPr/>
        </p:nvSpPr>
        <p:spPr bwMode="auto">
          <a:xfrm rot="16200000" flipH="1">
            <a:off x="5250749" y="3679559"/>
            <a:ext cx="2052638" cy="8471"/>
          </a:xfrm>
          <a:prstGeom prst="line">
            <a:avLst/>
          </a:prstGeom>
          <a:noFill/>
          <a:ln w="19050">
            <a:solidFill>
              <a:schemeClr val="tx2"/>
            </a:solidFill>
            <a:round/>
            <a:headEnd type="none" w="sm" len="med"/>
            <a:tailEnd type="triangle" w="med" len="med"/>
          </a:ln>
          <a:effectLst/>
        </p:spPr>
        <p:txBody>
          <a:bodyPr wrap="none" anchor="ctr"/>
          <a:lstStyle/>
          <a:p>
            <a:endParaRPr lang="zh-CN" altLang="en-US">
              <a:latin typeface="+mn-lt"/>
              <a:ea typeface="+mn-ea"/>
            </a:endParaRPr>
          </a:p>
        </p:txBody>
      </p:sp>
      <p:sp>
        <p:nvSpPr>
          <p:cNvPr id="700491" name="Text Box 75"/>
          <p:cNvSpPr txBox="1">
            <a:spLocks noChangeArrowheads="1"/>
          </p:cNvSpPr>
          <p:nvPr/>
        </p:nvSpPr>
        <p:spPr bwMode="auto">
          <a:xfrm>
            <a:off x="4598065" y="1844676"/>
            <a:ext cx="1210588" cy="1015663"/>
          </a:xfrm>
          <a:prstGeom prst="rect">
            <a:avLst/>
          </a:prstGeom>
          <a:noFill/>
          <a:ln w="9525">
            <a:noFill/>
            <a:miter lim="800000"/>
            <a:headEnd/>
            <a:tailEnd/>
          </a:ln>
          <a:effectLst/>
        </p:spPr>
        <p:txBody>
          <a:bodyPr wrap="none">
            <a:spAutoFit/>
          </a:bodyPr>
          <a:lstStyle/>
          <a:p>
            <a:r>
              <a:rPr kumimoji="1" lang="zh-CN" altLang="en-US" sz="2000" dirty="0">
                <a:solidFill>
                  <a:schemeClr val="tx2"/>
                </a:solidFill>
                <a:latin typeface="+mn-lt"/>
                <a:ea typeface="+mn-ea"/>
              </a:rPr>
              <a:t>密钥</a:t>
            </a:r>
          </a:p>
          <a:p>
            <a:r>
              <a:rPr kumimoji="1" lang="zh-CN" altLang="en-US" sz="2000" dirty="0">
                <a:solidFill>
                  <a:schemeClr val="tx2"/>
                </a:solidFill>
                <a:latin typeface="+mn-lt"/>
                <a:ea typeface="+mn-ea"/>
              </a:rPr>
              <a:t>分配中心</a:t>
            </a:r>
          </a:p>
          <a:p>
            <a:r>
              <a:rPr kumimoji="1" lang="en-US" altLang="zh-CN" sz="2000" dirty="0">
                <a:solidFill>
                  <a:schemeClr val="tx2"/>
                </a:solidFill>
                <a:latin typeface="+mn-lt"/>
                <a:ea typeface="+mn-ea"/>
              </a:rPr>
              <a:t>KDC</a:t>
            </a:r>
          </a:p>
        </p:txBody>
      </p:sp>
      <p:sp>
        <p:nvSpPr>
          <p:cNvPr id="700499" name="Rectangle 83"/>
          <p:cNvSpPr>
            <a:spLocks noChangeArrowheads="1"/>
          </p:cNvSpPr>
          <p:nvPr/>
        </p:nvSpPr>
        <p:spPr bwMode="auto">
          <a:xfrm>
            <a:off x="7795509" y="2151064"/>
            <a:ext cx="2530733" cy="2058987"/>
          </a:xfrm>
          <a:prstGeom prst="rect">
            <a:avLst/>
          </a:prstGeom>
          <a:solidFill>
            <a:srgbClr val="FFC000"/>
          </a:solidFill>
          <a:ln w="28575">
            <a:noFill/>
            <a:miter lim="800000"/>
            <a:headEnd/>
            <a:tailEnd/>
          </a:ln>
          <a:effectLst>
            <a:outerShdw dist="17961" dir="2700000" algn="ctr" rotWithShape="0">
              <a:schemeClr val="bg2"/>
            </a:outerShdw>
          </a:effectLst>
        </p:spPr>
        <p:txBody>
          <a:bodyPr wrap="none" anchor="ctr"/>
          <a:lstStyle/>
          <a:p>
            <a:endParaRPr lang="zh-CN" altLang="en-US">
              <a:latin typeface="+mn-lt"/>
              <a:ea typeface="+mn-ea"/>
            </a:endParaRPr>
          </a:p>
        </p:txBody>
      </p:sp>
      <p:sp>
        <p:nvSpPr>
          <p:cNvPr id="700500" name="Rectangle 84"/>
          <p:cNvSpPr>
            <a:spLocks noChangeArrowheads="1"/>
          </p:cNvSpPr>
          <p:nvPr/>
        </p:nvSpPr>
        <p:spPr bwMode="auto">
          <a:xfrm>
            <a:off x="8009403" y="2546351"/>
            <a:ext cx="1931405" cy="1541463"/>
          </a:xfrm>
          <a:prstGeom prst="rect">
            <a:avLst/>
          </a:prstGeom>
          <a:solidFill>
            <a:schemeClr val="bg1"/>
          </a:solidFill>
          <a:ln w="19050">
            <a:solidFill>
              <a:schemeClr val="tx2"/>
            </a:solidFill>
            <a:miter lim="800000"/>
            <a:headEnd/>
            <a:tailEnd/>
          </a:ln>
          <a:effectLst/>
        </p:spPr>
        <p:txBody>
          <a:bodyPr wrap="none" anchor="ctr"/>
          <a:lstStyle/>
          <a:p>
            <a:endParaRPr lang="zh-CN" altLang="en-US">
              <a:latin typeface="+mn-lt"/>
              <a:ea typeface="+mn-ea"/>
            </a:endParaRPr>
          </a:p>
        </p:txBody>
      </p:sp>
      <p:sp>
        <p:nvSpPr>
          <p:cNvPr id="700501" name="Line 85"/>
          <p:cNvSpPr>
            <a:spLocks noChangeShapeType="1"/>
          </p:cNvSpPr>
          <p:nvPr/>
        </p:nvSpPr>
        <p:spPr bwMode="auto">
          <a:xfrm>
            <a:off x="8009403" y="2897188"/>
            <a:ext cx="1908111" cy="0"/>
          </a:xfrm>
          <a:prstGeom prst="line">
            <a:avLst/>
          </a:prstGeom>
          <a:noFill/>
          <a:ln w="19050">
            <a:solidFill>
              <a:schemeClr val="tx2"/>
            </a:solidFill>
            <a:round/>
            <a:headEnd/>
            <a:tailEnd/>
          </a:ln>
          <a:effectLst/>
        </p:spPr>
        <p:txBody>
          <a:bodyPr wrap="none" anchor="ctr"/>
          <a:lstStyle/>
          <a:p>
            <a:endParaRPr lang="zh-CN" altLang="en-US">
              <a:latin typeface="+mn-lt"/>
              <a:ea typeface="+mn-ea"/>
            </a:endParaRPr>
          </a:p>
        </p:txBody>
      </p:sp>
      <p:sp>
        <p:nvSpPr>
          <p:cNvPr id="700502" name="Line 86"/>
          <p:cNvSpPr>
            <a:spLocks noChangeShapeType="1"/>
          </p:cNvSpPr>
          <p:nvPr/>
        </p:nvSpPr>
        <p:spPr bwMode="auto">
          <a:xfrm flipV="1">
            <a:off x="8009403" y="3584575"/>
            <a:ext cx="1878462" cy="7938"/>
          </a:xfrm>
          <a:prstGeom prst="line">
            <a:avLst/>
          </a:prstGeom>
          <a:noFill/>
          <a:ln w="9525">
            <a:solidFill>
              <a:schemeClr val="tx2"/>
            </a:solidFill>
            <a:round/>
            <a:headEnd/>
            <a:tailEnd/>
          </a:ln>
          <a:effectLst/>
        </p:spPr>
        <p:txBody>
          <a:bodyPr wrap="none" anchor="ctr"/>
          <a:lstStyle/>
          <a:p>
            <a:endParaRPr lang="zh-CN" altLang="en-US">
              <a:latin typeface="+mn-lt"/>
              <a:ea typeface="+mn-ea"/>
            </a:endParaRPr>
          </a:p>
        </p:txBody>
      </p:sp>
      <p:sp>
        <p:nvSpPr>
          <p:cNvPr id="700503" name="Line 87"/>
          <p:cNvSpPr>
            <a:spLocks noChangeShapeType="1"/>
          </p:cNvSpPr>
          <p:nvPr/>
        </p:nvSpPr>
        <p:spPr bwMode="auto">
          <a:xfrm rot="16200000" flipH="1">
            <a:off x="7951832" y="3304380"/>
            <a:ext cx="1544637" cy="6354"/>
          </a:xfrm>
          <a:prstGeom prst="line">
            <a:avLst/>
          </a:prstGeom>
          <a:noFill/>
          <a:ln w="19050">
            <a:solidFill>
              <a:schemeClr val="tx2"/>
            </a:solidFill>
            <a:round/>
            <a:headEnd/>
            <a:tailEnd/>
          </a:ln>
          <a:effectLst/>
        </p:spPr>
        <p:txBody>
          <a:bodyPr wrap="none" anchor="ctr"/>
          <a:lstStyle/>
          <a:p>
            <a:endParaRPr lang="zh-CN" altLang="en-US">
              <a:latin typeface="+mn-lt"/>
              <a:ea typeface="+mn-ea"/>
            </a:endParaRPr>
          </a:p>
        </p:txBody>
      </p:sp>
      <p:sp>
        <p:nvSpPr>
          <p:cNvPr id="700504" name="Text Box 88"/>
          <p:cNvSpPr txBox="1">
            <a:spLocks noChangeArrowheads="1"/>
          </p:cNvSpPr>
          <p:nvPr/>
        </p:nvSpPr>
        <p:spPr bwMode="auto">
          <a:xfrm rot="-5400000">
            <a:off x="7779186" y="3492570"/>
            <a:ext cx="697627" cy="707886"/>
          </a:xfrm>
          <a:prstGeom prst="rect">
            <a:avLst/>
          </a:prstGeom>
          <a:noFill/>
          <a:ln w="9525">
            <a:noFill/>
            <a:miter lim="800000"/>
            <a:headEnd/>
            <a:tailEnd/>
          </a:ln>
          <a:effectLst/>
        </p:spPr>
        <p:txBody>
          <a:bodyPr wrap="none">
            <a:spAutoFit/>
          </a:bodyPr>
          <a:lstStyle/>
          <a:p>
            <a:pPr algn="l"/>
            <a:r>
              <a:rPr kumimoji="1" lang="en-US" altLang="zh-CN" sz="4000">
                <a:solidFill>
                  <a:schemeClr val="tx2"/>
                </a:solidFill>
                <a:latin typeface="+mn-lt"/>
                <a:ea typeface="+mn-ea"/>
              </a:rPr>
              <a:t>…</a:t>
            </a:r>
          </a:p>
        </p:txBody>
      </p:sp>
      <p:sp>
        <p:nvSpPr>
          <p:cNvPr id="700505" name="Text Box 89"/>
          <p:cNvSpPr txBox="1">
            <a:spLocks noChangeArrowheads="1"/>
          </p:cNvSpPr>
          <p:nvPr/>
        </p:nvSpPr>
        <p:spPr bwMode="auto">
          <a:xfrm rot="-5400000">
            <a:off x="8835952" y="3492570"/>
            <a:ext cx="697627" cy="707886"/>
          </a:xfrm>
          <a:prstGeom prst="rect">
            <a:avLst/>
          </a:prstGeom>
          <a:noFill/>
          <a:ln w="9525">
            <a:noFill/>
            <a:miter lim="800000"/>
            <a:headEnd/>
            <a:tailEnd/>
          </a:ln>
          <a:effectLst/>
        </p:spPr>
        <p:txBody>
          <a:bodyPr wrap="none">
            <a:spAutoFit/>
          </a:bodyPr>
          <a:lstStyle/>
          <a:p>
            <a:pPr algn="l"/>
            <a:r>
              <a:rPr kumimoji="1" lang="en-US" altLang="zh-CN" sz="4000">
                <a:solidFill>
                  <a:schemeClr val="tx2"/>
                </a:solidFill>
                <a:latin typeface="+mn-lt"/>
                <a:ea typeface="+mn-ea"/>
              </a:rPr>
              <a:t>…</a:t>
            </a:r>
          </a:p>
        </p:txBody>
      </p:sp>
      <p:sp>
        <p:nvSpPr>
          <p:cNvPr id="700506" name="Text Box 90"/>
          <p:cNvSpPr txBox="1">
            <a:spLocks noChangeArrowheads="1"/>
          </p:cNvSpPr>
          <p:nvPr/>
        </p:nvSpPr>
        <p:spPr bwMode="auto">
          <a:xfrm>
            <a:off x="7740447" y="2135188"/>
            <a:ext cx="1980029" cy="400110"/>
          </a:xfrm>
          <a:prstGeom prst="rect">
            <a:avLst/>
          </a:prstGeom>
          <a:noFill/>
          <a:ln w="9525">
            <a:noFill/>
            <a:miter lim="800000"/>
            <a:headEnd/>
            <a:tailEnd/>
          </a:ln>
          <a:effectLst/>
        </p:spPr>
        <p:txBody>
          <a:bodyPr wrap="none">
            <a:spAutoFit/>
          </a:bodyPr>
          <a:lstStyle/>
          <a:p>
            <a:pPr algn="l"/>
            <a:r>
              <a:rPr kumimoji="1" lang="zh-CN" altLang="en-US" sz="2000">
                <a:solidFill>
                  <a:schemeClr val="tx2"/>
                </a:solidFill>
                <a:latin typeface="+mn-lt"/>
                <a:ea typeface="+mn-ea"/>
              </a:rPr>
              <a:t>用户专用主密钥</a:t>
            </a:r>
          </a:p>
        </p:txBody>
      </p:sp>
      <p:sp>
        <p:nvSpPr>
          <p:cNvPr id="700507" name="Text Box 91"/>
          <p:cNvSpPr txBox="1">
            <a:spLocks noChangeArrowheads="1"/>
          </p:cNvSpPr>
          <p:nvPr/>
        </p:nvSpPr>
        <p:spPr bwMode="auto">
          <a:xfrm>
            <a:off x="8015321" y="2504957"/>
            <a:ext cx="1749197" cy="1200329"/>
          </a:xfrm>
          <a:prstGeom prst="rect">
            <a:avLst/>
          </a:prstGeom>
          <a:noFill/>
          <a:ln w="9525">
            <a:noFill/>
            <a:miter lim="800000"/>
            <a:headEnd/>
            <a:tailEnd/>
          </a:ln>
          <a:effectLst/>
        </p:spPr>
        <p:txBody>
          <a:bodyPr wrap="none">
            <a:spAutoFit/>
          </a:bodyPr>
          <a:lstStyle/>
          <a:p>
            <a:pPr algn="l">
              <a:lnSpc>
                <a:spcPct val="120000"/>
              </a:lnSpc>
            </a:pPr>
            <a:r>
              <a:rPr kumimoji="1" lang="zh-CN" altLang="en-US" sz="2000" dirty="0">
                <a:solidFill>
                  <a:schemeClr val="tx2"/>
                </a:solidFill>
                <a:latin typeface="+mn-lt"/>
                <a:ea typeface="+mn-ea"/>
              </a:rPr>
              <a:t>用户 </a:t>
            </a:r>
            <a:r>
              <a:rPr kumimoji="1" lang="zh-CN" altLang="en-US" sz="2000" dirty="0" smtClean="0">
                <a:solidFill>
                  <a:schemeClr val="tx2"/>
                </a:solidFill>
                <a:latin typeface="+mn-lt"/>
                <a:ea typeface="+mn-ea"/>
              </a:rPr>
              <a:t>   主</a:t>
            </a:r>
            <a:r>
              <a:rPr kumimoji="1" lang="zh-CN" altLang="en-US" sz="2000" dirty="0">
                <a:solidFill>
                  <a:schemeClr val="tx2"/>
                </a:solidFill>
                <a:latin typeface="+mn-lt"/>
                <a:ea typeface="+mn-ea"/>
              </a:rPr>
              <a:t>密钥</a:t>
            </a:r>
          </a:p>
          <a:p>
            <a:pPr algn="l">
              <a:lnSpc>
                <a:spcPct val="120000"/>
              </a:lnSpc>
            </a:pPr>
            <a:r>
              <a:rPr kumimoji="1" lang="zh-CN" altLang="en-US" sz="2000" dirty="0">
                <a:solidFill>
                  <a:schemeClr val="tx2"/>
                </a:solidFill>
                <a:latin typeface="+mn-lt"/>
                <a:ea typeface="+mn-ea"/>
              </a:rPr>
              <a:t>  </a:t>
            </a:r>
            <a:r>
              <a:rPr kumimoji="1" lang="en-US" altLang="zh-CN" sz="2000" dirty="0">
                <a:solidFill>
                  <a:schemeClr val="tx2"/>
                </a:solidFill>
                <a:latin typeface="+mn-lt"/>
                <a:ea typeface="+mn-ea"/>
              </a:rPr>
              <a:t>A  </a:t>
            </a:r>
            <a:r>
              <a:rPr kumimoji="1" lang="en-US" altLang="zh-CN" sz="1200" dirty="0">
                <a:solidFill>
                  <a:schemeClr val="tx2"/>
                </a:solidFill>
                <a:latin typeface="+mn-lt"/>
                <a:ea typeface="+mn-ea"/>
              </a:rPr>
              <a:t> </a:t>
            </a:r>
            <a:r>
              <a:rPr kumimoji="1" lang="en-US" altLang="zh-CN" sz="2000" dirty="0">
                <a:solidFill>
                  <a:schemeClr val="tx2"/>
                </a:solidFill>
                <a:latin typeface="+mn-lt"/>
                <a:ea typeface="+mn-ea"/>
              </a:rPr>
              <a:t>      </a:t>
            </a:r>
            <a:r>
              <a:rPr kumimoji="1" lang="en-US" altLang="zh-CN" sz="2000" dirty="0" smtClean="0">
                <a:solidFill>
                  <a:schemeClr val="tx2"/>
                </a:solidFill>
                <a:latin typeface="+mn-lt"/>
                <a:ea typeface="+mn-ea"/>
              </a:rPr>
              <a:t>  </a:t>
            </a:r>
            <a:r>
              <a:rPr kumimoji="1" lang="en-US" altLang="zh-CN" sz="2000" i="1" dirty="0" smtClean="0">
                <a:solidFill>
                  <a:schemeClr val="tx2"/>
                </a:solidFill>
                <a:latin typeface="+mn-lt"/>
                <a:ea typeface="+mn-ea"/>
              </a:rPr>
              <a:t>K</a:t>
            </a:r>
            <a:r>
              <a:rPr kumimoji="1" lang="en-US" altLang="zh-CN" sz="2000" baseline="-25000" dirty="0" smtClean="0">
                <a:solidFill>
                  <a:schemeClr val="tx2"/>
                </a:solidFill>
                <a:latin typeface="+mn-lt"/>
                <a:ea typeface="+mn-ea"/>
              </a:rPr>
              <a:t>A</a:t>
            </a:r>
            <a:endParaRPr kumimoji="1" lang="en-US" altLang="zh-CN" sz="2000" baseline="-25000" dirty="0">
              <a:solidFill>
                <a:schemeClr val="tx2"/>
              </a:solidFill>
              <a:latin typeface="+mn-lt"/>
              <a:ea typeface="+mn-ea"/>
            </a:endParaRPr>
          </a:p>
          <a:p>
            <a:pPr algn="l">
              <a:lnSpc>
                <a:spcPct val="120000"/>
              </a:lnSpc>
            </a:pPr>
            <a:r>
              <a:rPr kumimoji="1" lang="en-US" altLang="zh-CN" sz="2000" dirty="0">
                <a:solidFill>
                  <a:schemeClr val="tx2"/>
                </a:solidFill>
                <a:latin typeface="+mn-lt"/>
                <a:ea typeface="+mn-ea"/>
              </a:rPr>
              <a:t>  B  </a:t>
            </a:r>
            <a:r>
              <a:rPr kumimoji="1" lang="en-US" altLang="zh-CN" sz="500" dirty="0">
                <a:solidFill>
                  <a:schemeClr val="tx2"/>
                </a:solidFill>
                <a:latin typeface="+mn-lt"/>
                <a:ea typeface="+mn-ea"/>
              </a:rPr>
              <a:t> </a:t>
            </a:r>
            <a:r>
              <a:rPr kumimoji="1" lang="en-US" altLang="zh-CN" sz="1000" dirty="0">
                <a:solidFill>
                  <a:schemeClr val="tx2"/>
                </a:solidFill>
                <a:latin typeface="+mn-lt"/>
                <a:ea typeface="+mn-ea"/>
              </a:rPr>
              <a:t>             </a:t>
            </a:r>
            <a:r>
              <a:rPr kumimoji="1" lang="en-US" altLang="zh-CN" sz="1000" dirty="0" smtClean="0">
                <a:solidFill>
                  <a:schemeClr val="tx2"/>
                </a:solidFill>
                <a:latin typeface="+mn-lt"/>
                <a:ea typeface="+mn-ea"/>
              </a:rPr>
              <a:t>   </a:t>
            </a:r>
            <a:r>
              <a:rPr kumimoji="1" lang="en-US" altLang="zh-CN" sz="2000" i="1" dirty="0" smtClean="0">
                <a:solidFill>
                  <a:schemeClr val="tx2"/>
                </a:solidFill>
                <a:latin typeface="+mn-lt"/>
                <a:ea typeface="+mn-ea"/>
              </a:rPr>
              <a:t>K</a:t>
            </a:r>
            <a:r>
              <a:rPr kumimoji="1" lang="en-US" altLang="zh-CN" sz="2000" baseline="-25000" dirty="0" smtClean="0">
                <a:solidFill>
                  <a:schemeClr val="tx2"/>
                </a:solidFill>
                <a:latin typeface="+mn-lt"/>
                <a:ea typeface="+mn-ea"/>
              </a:rPr>
              <a:t>B</a:t>
            </a:r>
            <a:r>
              <a:rPr kumimoji="1" lang="en-US" altLang="zh-CN" sz="2000" dirty="0" smtClean="0">
                <a:solidFill>
                  <a:schemeClr val="tx2"/>
                </a:solidFill>
                <a:latin typeface="+mn-lt"/>
                <a:ea typeface="+mn-ea"/>
              </a:rPr>
              <a:t>   </a:t>
            </a:r>
            <a:endParaRPr kumimoji="1" lang="en-US" altLang="zh-CN" sz="2000" dirty="0">
              <a:solidFill>
                <a:schemeClr val="tx2"/>
              </a:solidFill>
              <a:latin typeface="+mn-lt"/>
              <a:ea typeface="+mn-ea"/>
            </a:endParaRPr>
          </a:p>
        </p:txBody>
      </p:sp>
      <p:sp>
        <p:nvSpPr>
          <p:cNvPr id="700509" name="Freeform 93"/>
          <p:cNvSpPr>
            <a:spLocks/>
          </p:cNvSpPr>
          <p:nvPr/>
        </p:nvSpPr>
        <p:spPr bwMode="auto">
          <a:xfrm>
            <a:off x="6406253" y="2157414"/>
            <a:ext cx="1382903" cy="2052637"/>
          </a:xfrm>
          <a:custGeom>
            <a:avLst/>
            <a:gdLst/>
            <a:ahLst/>
            <a:cxnLst>
              <a:cxn ang="0">
                <a:pos x="0" y="381"/>
              </a:cxn>
              <a:cxn ang="0">
                <a:pos x="615" y="0"/>
              </a:cxn>
              <a:cxn ang="0">
                <a:pos x="618" y="1125"/>
              </a:cxn>
              <a:cxn ang="0">
                <a:pos x="6" y="519"/>
              </a:cxn>
              <a:cxn ang="0">
                <a:pos x="0" y="381"/>
              </a:cxn>
            </a:cxnLst>
            <a:rect l="0" t="0" r="r" b="b"/>
            <a:pathLst>
              <a:path w="618" h="1125">
                <a:moveTo>
                  <a:pt x="0" y="381"/>
                </a:moveTo>
                <a:lnTo>
                  <a:pt x="615" y="0"/>
                </a:lnTo>
                <a:lnTo>
                  <a:pt x="618" y="1125"/>
                </a:lnTo>
                <a:lnTo>
                  <a:pt x="6" y="519"/>
                </a:lnTo>
                <a:lnTo>
                  <a:pt x="0" y="381"/>
                </a:lnTo>
                <a:close/>
              </a:path>
            </a:pathLst>
          </a:custGeom>
          <a:gradFill rotWithShape="1">
            <a:gsLst>
              <a:gs pos="0">
                <a:srgbClr val="FFFF99">
                  <a:gamma/>
                  <a:shade val="46275"/>
                  <a:invGamma/>
                </a:srgbClr>
              </a:gs>
              <a:gs pos="100000">
                <a:srgbClr val="FFC000"/>
              </a:gs>
            </a:gsLst>
            <a:lin ang="0" scaled="1"/>
          </a:gradFill>
          <a:ln w="9525">
            <a:noFill/>
            <a:round/>
            <a:headEnd/>
            <a:tailEnd/>
          </a:ln>
          <a:effectLst/>
        </p:spPr>
        <p:txBody>
          <a:bodyPr/>
          <a:lstStyle/>
          <a:p>
            <a:endParaRPr lang="zh-CN" altLang="en-US">
              <a:latin typeface="+mn-lt"/>
              <a:ea typeface="+mn-ea"/>
            </a:endParaRPr>
          </a:p>
        </p:txBody>
      </p:sp>
      <p:sp>
        <p:nvSpPr>
          <p:cNvPr id="700510" name="Line 94"/>
          <p:cNvSpPr>
            <a:spLocks noChangeShapeType="1"/>
          </p:cNvSpPr>
          <p:nvPr/>
        </p:nvSpPr>
        <p:spPr bwMode="auto">
          <a:xfrm>
            <a:off x="8017874" y="3235325"/>
            <a:ext cx="1933524" cy="0"/>
          </a:xfrm>
          <a:prstGeom prst="line">
            <a:avLst/>
          </a:prstGeom>
          <a:noFill/>
          <a:ln w="9525">
            <a:solidFill>
              <a:schemeClr val="tx2"/>
            </a:solidFill>
            <a:round/>
            <a:headEnd/>
            <a:tailEnd/>
          </a:ln>
          <a:effectLst/>
        </p:spPr>
        <p:txBody>
          <a:bodyPr wrap="none" anchor="ctr"/>
          <a:lstStyle/>
          <a:p>
            <a:endParaRPr lang="zh-CN" altLang="en-US">
              <a:latin typeface="+mn-lt"/>
              <a:ea typeface="+mn-ea"/>
            </a:endParaRPr>
          </a:p>
        </p:txBody>
      </p:sp>
      <p:sp>
        <p:nvSpPr>
          <p:cNvPr id="700512" name="Text Box 96"/>
          <p:cNvSpPr txBox="1">
            <a:spLocks noChangeArrowheads="1"/>
          </p:cNvSpPr>
          <p:nvPr/>
        </p:nvSpPr>
        <p:spPr bwMode="auto">
          <a:xfrm>
            <a:off x="118595" y="5456239"/>
            <a:ext cx="697627" cy="400110"/>
          </a:xfrm>
          <a:prstGeom prst="rect">
            <a:avLst/>
          </a:prstGeom>
          <a:noFill/>
          <a:ln w="9525">
            <a:noFill/>
            <a:miter lim="800000"/>
            <a:headEnd/>
            <a:tailEnd/>
          </a:ln>
          <a:effectLst/>
        </p:spPr>
        <p:txBody>
          <a:bodyPr wrap="none">
            <a:spAutoFit/>
          </a:bodyPr>
          <a:lstStyle/>
          <a:p>
            <a:pPr algn="l"/>
            <a:r>
              <a:rPr kumimoji="1" lang="zh-CN" altLang="en-US" sz="2000">
                <a:solidFill>
                  <a:schemeClr val="tx2"/>
                </a:solidFill>
                <a:latin typeface="+mn-lt"/>
                <a:ea typeface="+mn-ea"/>
              </a:rPr>
              <a:t>时间</a:t>
            </a:r>
          </a:p>
        </p:txBody>
      </p:sp>
      <p:grpSp>
        <p:nvGrpSpPr>
          <p:cNvPr id="700515" name="Group 99"/>
          <p:cNvGrpSpPr>
            <a:grpSpLocks/>
          </p:cNvGrpSpPr>
          <p:nvPr/>
        </p:nvGrpSpPr>
        <p:grpSpPr bwMode="auto">
          <a:xfrm>
            <a:off x="967822" y="3068639"/>
            <a:ext cx="5338895" cy="719137"/>
            <a:chOff x="457" y="1933"/>
            <a:chExt cx="2521" cy="453"/>
          </a:xfrm>
        </p:grpSpPr>
        <p:sp>
          <p:nvSpPr>
            <p:cNvPr id="700423" name="Line 7"/>
            <p:cNvSpPr>
              <a:spLocks noChangeShapeType="1"/>
            </p:cNvSpPr>
            <p:nvPr/>
          </p:nvSpPr>
          <p:spPr bwMode="auto">
            <a:xfrm>
              <a:off x="457" y="2260"/>
              <a:ext cx="2521" cy="3"/>
            </a:xfrm>
            <a:prstGeom prst="line">
              <a:avLst/>
            </a:prstGeom>
            <a:noFill/>
            <a:ln w="38100">
              <a:solidFill>
                <a:schemeClr val="tx2"/>
              </a:solidFill>
              <a:round/>
              <a:headEnd type="none" w="sm" len="med"/>
              <a:tailEnd type="triangle" w="med" len="lg"/>
            </a:ln>
            <a:effectLst/>
          </p:spPr>
          <p:txBody>
            <a:bodyPr wrap="none" anchor="ctr"/>
            <a:lstStyle/>
            <a:p>
              <a:endParaRPr lang="zh-CN" altLang="en-US">
                <a:latin typeface="+mn-lt"/>
                <a:ea typeface="+mn-ea"/>
              </a:endParaRPr>
            </a:p>
          </p:txBody>
        </p:sp>
        <p:sp>
          <p:nvSpPr>
            <p:cNvPr id="700492" name="Text Box 76"/>
            <p:cNvSpPr txBox="1">
              <a:spLocks noChangeArrowheads="1"/>
            </p:cNvSpPr>
            <p:nvPr/>
          </p:nvSpPr>
          <p:spPr bwMode="auto">
            <a:xfrm>
              <a:off x="511" y="1933"/>
              <a:ext cx="282" cy="407"/>
            </a:xfrm>
            <a:prstGeom prst="rect">
              <a:avLst/>
            </a:prstGeom>
            <a:noFill/>
            <a:ln w="9525">
              <a:noFill/>
              <a:miter lim="800000"/>
              <a:headEnd/>
              <a:tailEnd/>
            </a:ln>
            <a:effectLst/>
          </p:spPr>
          <p:txBody>
            <a:bodyPr wrap="none">
              <a:spAutoFit/>
            </a:bodyPr>
            <a:lstStyle/>
            <a:p>
              <a:pPr algn="l"/>
              <a:r>
                <a:rPr kumimoji="1" lang="en-US" altLang="zh-CN" sz="3600">
                  <a:solidFill>
                    <a:schemeClr val="tx2"/>
                  </a:solidFill>
                  <a:latin typeface="+mn-lt"/>
                  <a:ea typeface="+mn-ea"/>
                  <a:sym typeface="Wingdings 2" pitchFamily="18" charset="2"/>
                </a:rPr>
                <a:t></a:t>
              </a:r>
            </a:p>
          </p:txBody>
        </p:sp>
        <p:sp>
          <p:nvSpPr>
            <p:cNvPr id="700513" name="Rectangle 97"/>
            <p:cNvSpPr>
              <a:spLocks noChangeArrowheads="1"/>
            </p:cNvSpPr>
            <p:nvPr/>
          </p:nvSpPr>
          <p:spPr bwMode="auto">
            <a:xfrm>
              <a:off x="1235" y="2126"/>
              <a:ext cx="619" cy="260"/>
            </a:xfrm>
            <a:prstGeom prst="rect">
              <a:avLst/>
            </a:prstGeom>
            <a:solidFill>
              <a:srgbClr val="01ACBE"/>
            </a:solidFill>
            <a:ln w="9525">
              <a:noFill/>
              <a:miter lim="800000"/>
              <a:headEnd/>
              <a:tailEnd/>
            </a:ln>
            <a:effectLst>
              <a:outerShdw dist="35921" dir="2700000" algn="ctr" rotWithShape="0">
                <a:schemeClr val="bg2"/>
              </a:outerShdw>
            </a:effectLst>
          </p:spPr>
          <p:txBody>
            <a:bodyPr wrap="none" anchor="ctr"/>
            <a:lstStyle/>
            <a:p>
              <a:r>
                <a:rPr kumimoji="1" lang="en-US" altLang="zh-CN" sz="2000">
                  <a:solidFill>
                    <a:schemeClr val="bg1"/>
                  </a:solidFill>
                  <a:latin typeface="+mn-lt"/>
                  <a:ea typeface="+mn-ea"/>
                </a:rPr>
                <a:t>A, B</a:t>
              </a:r>
              <a:endParaRPr kumimoji="1" lang="en-US" altLang="zh-CN" sz="2000" baseline="-25000">
                <a:solidFill>
                  <a:schemeClr val="bg1"/>
                </a:solidFill>
                <a:latin typeface="+mn-lt"/>
                <a:ea typeface="+mn-ea"/>
              </a:endParaRPr>
            </a:p>
          </p:txBody>
        </p:sp>
      </p:grpSp>
      <p:grpSp>
        <p:nvGrpSpPr>
          <p:cNvPr id="101" name="组合 100"/>
          <p:cNvGrpSpPr/>
          <p:nvPr/>
        </p:nvGrpSpPr>
        <p:grpSpPr>
          <a:xfrm>
            <a:off x="700224" y="2633688"/>
            <a:ext cx="786158" cy="499337"/>
            <a:chOff x="5173662" y="745331"/>
            <a:chExt cx="1679575" cy="1066800"/>
          </a:xfrm>
        </p:grpSpPr>
        <p:sp>
          <p:nvSpPr>
            <p:cNvPr id="10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6" name="组合 105"/>
          <p:cNvGrpSpPr/>
          <p:nvPr/>
        </p:nvGrpSpPr>
        <p:grpSpPr>
          <a:xfrm>
            <a:off x="10874743" y="2623276"/>
            <a:ext cx="786158" cy="499337"/>
            <a:chOff x="5173662" y="745331"/>
            <a:chExt cx="1679575" cy="1066800"/>
          </a:xfrm>
        </p:grpSpPr>
        <p:sp>
          <p:nvSpPr>
            <p:cNvPr id="10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合 2"/>
          <p:cNvGrpSpPr/>
          <p:nvPr/>
        </p:nvGrpSpPr>
        <p:grpSpPr>
          <a:xfrm>
            <a:off x="972057" y="3757614"/>
            <a:ext cx="5296541" cy="1108075"/>
            <a:chOff x="972057" y="3757614"/>
            <a:chExt cx="5296541" cy="1108075"/>
          </a:xfrm>
        </p:grpSpPr>
        <p:grpSp>
          <p:nvGrpSpPr>
            <p:cNvPr id="700516" name="Group 100"/>
            <p:cNvGrpSpPr>
              <a:grpSpLocks/>
            </p:cNvGrpSpPr>
            <p:nvPr/>
          </p:nvGrpSpPr>
          <p:grpSpPr bwMode="auto">
            <a:xfrm>
              <a:off x="972057" y="3757614"/>
              <a:ext cx="5296541" cy="1108075"/>
              <a:chOff x="459" y="2367"/>
              <a:chExt cx="2501" cy="698"/>
            </a:xfrm>
          </p:grpSpPr>
          <p:sp>
            <p:nvSpPr>
              <p:cNvPr id="700483" name="Line 67"/>
              <p:cNvSpPr>
                <a:spLocks noChangeShapeType="1"/>
              </p:cNvSpPr>
              <p:nvPr/>
            </p:nvSpPr>
            <p:spPr bwMode="auto">
              <a:xfrm flipH="1">
                <a:off x="459" y="2789"/>
                <a:ext cx="2501" cy="14"/>
              </a:xfrm>
              <a:prstGeom prst="line">
                <a:avLst/>
              </a:prstGeom>
              <a:noFill/>
              <a:ln w="38100">
                <a:solidFill>
                  <a:schemeClr val="tx2"/>
                </a:solidFill>
                <a:round/>
                <a:headEnd type="none" w="sm" len="med"/>
                <a:tailEnd type="triangle" w="med" len="lg"/>
              </a:ln>
              <a:effectLst/>
            </p:spPr>
            <p:txBody>
              <a:bodyPr wrap="none" anchor="ctr"/>
              <a:lstStyle/>
              <a:p>
                <a:endParaRPr lang="zh-CN" altLang="en-US">
                  <a:latin typeface="+mn-lt"/>
                  <a:ea typeface="+mn-ea"/>
                </a:endParaRPr>
              </a:p>
            </p:txBody>
          </p:sp>
          <p:sp>
            <p:nvSpPr>
              <p:cNvPr id="700484" name="Rectangle 68"/>
              <p:cNvSpPr>
                <a:spLocks noChangeArrowheads="1"/>
              </p:cNvSpPr>
              <p:nvPr/>
            </p:nvSpPr>
            <p:spPr bwMode="auto">
              <a:xfrm>
                <a:off x="1158" y="2527"/>
                <a:ext cx="1324" cy="538"/>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endParaRPr kumimoji="1" lang="zh-CN" altLang="zh-CN" sz="2000">
                  <a:solidFill>
                    <a:schemeClr val="tx2"/>
                  </a:solidFill>
                  <a:latin typeface="+mn-lt"/>
                  <a:ea typeface="+mn-ea"/>
                </a:endParaRPr>
              </a:p>
            </p:txBody>
          </p:sp>
          <p:sp>
            <p:nvSpPr>
              <p:cNvPr id="700485" name="Rectangle 69"/>
              <p:cNvSpPr>
                <a:spLocks noChangeArrowheads="1"/>
              </p:cNvSpPr>
              <p:nvPr/>
            </p:nvSpPr>
            <p:spPr bwMode="auto">
              <a:xfrm>
                <a:off x="1733" y="2778"/>
                <a:ext cx="670" cy="261"/>
              </a:xfrm>
              <a:prstGeom prst="rect">
                <a:avLst/>
              </a:prstGeom>
              <a:solidFill>
                <a:srgbClr val="FFC000"/>
              </a:solidFill>
              <a:ln w="9525">
                <a:noFill/>
                <a:miter lim="800000"/>
                <a:headEnd/>
                <a:tailEnd/>
              </a:ln>
              <a:effectLst/>
            </p:spPr>
            <p:txBody>
              <a:bodyPr wrap="none" anchor="ctr"/>
              <a:lstStyle/>
              <a:p>
                <a:r>
                  <a:rPr kumimoji="1" lang="en-US" altLang="zh-CN" sz="2000" dirty="0">
                    <a:solidFill>
                      <a:schemeClr val="tx2"/>
                    </a:solidFill>
                    <a:latin typeface="+mn-lt"/>
                    <a:ea typeface="+mn-ea"/>
                  </a:rPr>
                  <a:t>A</a:t>
                </a:r>
                <a:r>
                  <a:rPr kumimoji="1" lang="en-US" altLang="zh-CN" sz="2000" i="1" dirty="0">
                    <a:solidFill>
                      <a:schemeClr val="tx2"/>
                    </a:solidFill>
                    <a:latin typeface="+mn-lt"/>
                    <a:ea typeface="+mn-ea"/>
                  </a:rPr>
                  <a:t>, </a:t>
                </a:r>
                <a:r>
                  <a:rPr kumimoji="1" lang="en-US" altLang="zh-CN" sz="2000" dirty="0">
                    <a:solidFill>
                      <a:schemeClr val="tx2"/>
                    </a:solidFill>
                    <a:latin typeface="+mn-lt"/>
                    <a:ea typeface="+mn-ea"/>
                  </a:rPr>
                  <a:t>B</a:t>
                </a:r>
                <a:r>
                  <a:rPr kumimoji="1" lang="en-US" altLang="zh-CN" sz="2000" i="1" dirty="0">
                    <a:solidFill>
                      <a:schemeClr val="tx2"/>
                    </a:solidFill>
                    <a:latin typeface="+mn-lt"/>
                    <a:ea typeface="+mn-ea"/>
                  </a:rPr>
                  <a:t>, K</a:t>
                </a:r>
                <a:r>
                  <a:rPr kumimoji="1" lang="en-US" altLang="zh-CN" sz="2000" baseline="-25000" dirty="0">
                    <a:solidFill>
                      <a:schemeClr val="tx2"/>
                    </a:solidFill>
                    <a:latin typeface="+mn-lt"/>
                    <a:ea typeface="+mn-ea"/>
                  </a:rPr>
                  <a:t>AB</a:t>
                </a:r>
              </a:p>
            </p:txBody>
          </p:sp>
          <p:sp>
            <p:nvSpPr>
              <p:cNvPr id="700486" name="Text Box 70"/>
              <p:cNvSpPr txBox="1">
                <a:spLocks noChangeArrowheads="1"/>
              </p:cNvSpPr>
              <p:nvPr/>
            </p:nvSpPr>
            <p:spPr bwMode="auto">
              <a:xfrm>
                <a:off x="1232" y="2761"/>
                <a:ext cx="276" cy="252"/>
              </a:xfrm>
              <a:prstGeom prst="rect">
                <a:avLst/>
              </a:prstGeom>
              <a:noFill/>
              <a:ln w="9525">
                <a:noFill/>
                <a:miter lim="800000"/>
                <a:headEnd/>
                <a:tailEnd/>
              </a:ln>
              <a:effectLst/>
            </p:spPr>
            <p:txBody>
              <a:bodyPr wrap="none">
                <a:spAutoFit/>
              </a:bodyPr>
              <a:lstStyle/>
              <a:p>
                <a:pPr algn="l"/>
                <a:r>
                  <a:rPr kumimoji="1" lang="en-US" altLang="zh-CN" sz="2000" i="1" dirty="0">
                    <a:solidFill>
                      <a:schemeClr val="bg1"/>
                    </a:solidFill>
                    <a:latin typeface="+mn-lt"/>
                    <a:ea typeface="+mn-ea"/>
                  </a:rPr>
                  <a:t>K</a:t>
                </a:r>
                <a:r>
                  <a:rPr kumimoji="1" lang="en-US" altLang="zh-CN" sz="2000" baseline="-25000" dirty="0">
                    <a:solidFill>
                      <a:schemeClr val="bg1"/>
                    </a:solidFill>
                    <a:latin typeface="+mn-lt"/>
                    <a:ea typeface="+mn-ea"/>
                  </a:rPr>
                  <a:t>AB</a:t>
                </a:r>
              </a:p>
            </p:txBody>
          </p:sp>
          <p:sp>
            <p:nvSpPr>
              <p:cNvPr id="700489" name="Text Box 73"/>
              <p:cNvSpPr txBox="1">
                <a:spLocks noChangeArrowheads="1"/>
              </p:cNvSpPr>
              <p:nvPr/>
            </p:nvSpPr>
            <p:spPr bwMode="auto">
              <a:xfrm>
                <a:off x="1468" y="2491"/>
                <a:ext cx="222" cy="252"/>
              </a:xfrm>
              <a:prstGeom prst="rect">
                <a:avLst/>
              </a:prstGeom>
              <a:noFill/>
              <a:ln w="9525">
                <a:noFill/>
                <a:miter lim="800000"/>
                <a:headEnd/>
                <a:tailEnd/>
              </a:ln>
              <a:effectLst/>
            </p:spPr>
            <p:txBody>
              <a:bodyPr wrap="none">
                <a:spAutoFit/>
              </a:bodyPr>
              <a:lstStyle/>
              <a:p>
                <a:pPr algn="l"/>
                <a:r>
                  <a:rPr lang="en-US" altLang="zh-CN" sz="2000" i="1" dirty="0">
                    <a:solidFill>
                      <a:schemeClr val="bg1"/>
                    </a:solidFill>
                    <a:latin typeface="+mn-lt"/>
                    <a:ea typeface="+mn-ea"/>
                  </a:rPr>
                  <a:t>K</a:t>
                </a:r>
                <a:r>
                  <a:rPr lang="en-US" altLang="zh-CN" sz="2000" baseline="-25000" dirty="0">
                    <a:solidFill>
                      <a:schemeClr val="bg1"/>
                    </a:solidFill>
                    <a:latin typeface="+mn-lt"/>
                    <a:ea typeface="+mn-ea"/>
                  </a:rPr>
                  <a:t>B</a:t>
                </a:r>
              </a:p>
            </p:txBody>
          </p:sp>
          <p:sp>
            <p:nvSpPr>
              <p:cNvPr id="700493" name="Text Box 77"/>
              <p:cNvSpPr txBox="1">
                <a:spLocks noChangeArrowheads="1"/>
              </p:cNvSpPr>
              <p:nvPr/>
            </p:nvSpPr>
            <p:spPr bwMode="auto">
              <a:xfrm>
                <a:off x="2608" y="2436"/>
                <a:ext cx="282" cy="407"/>
              </a:xfrm>
              <a:prstGeom prst="rect">
                <a:avLst/>
              </a:prstGeom>
              <a:noFill/>
              <a:ln w="9525">
                <a:noFill/>
                <a:miter lim="800000"/>
                <a:headEnd/>
                <a:tailEnd/>
              </a:ln>
              <a:effectLst/>
            </p:spPr>
            <p:txBody>
              <a:bodyPr wrap="none">
                <a:spAutoFit/>
              </a:bodyPr>
              <a:lstStyle/>
              <a:p>
                <a:pPr algn="l"/>
                <a:r>
                  <a:rPr kumimoji="1" lang="en-US" altLang="zh-CN" sz="3600">
                    <a:solidFill>
                      <a:schemeClr val="tx2"/>
                    </a:solidFill>
                    <a:latin typeface="+mn-lt"/>
                    <a:ea typeface="+mn-ea"/>
                    <a:sym typeface="Wingdings 2" pitchFamily="18" charset="2"/>
                  </a:rPr>
                  <a:t></a:t>
                </a:r>
              </a:p>
            </p:txBody>
          </p:sp>
          <p:sp>
            <p:nvSpPr>
              <p:cNvPr id="700496" name="Text Box 80"/>
              <p:cNvSpPr txBox="1">
                <a:spLocks noChangeArrowheads="1"/>
              </p:cNvSpPr>
              <p:nvPr/>
            </p:nvSpPr>
            <p:spPr bwMode="auto">
              <a:xfrm>
                <a:off x="874" y="2367"/>
                <a:ext cx="284" cy="250"/>
              </a:xfrm>
              <a:prstGeom prst="rect">
                <a:avLst/>
              </a:prstGeom>
              <a:noFill/>
              <a:ln w="9525">
                <a:noFill/>
                <a:miter lim="800000"/>
                <a:headEnd/>
                <a:tailEnd/>
              </a:ln>
              <a:effectLst/>
            </p:spPr>
            <p:txBody>
              <a:bodyPr wrap="square">
                <a:spAutoFit/>
              </a:bodyPr>
              <a:lstStyle/>
              <a:p>
                <a:pPr algn="l"/>
                <a:r>
                  <a:rPr lang="en-US" altLang="zh-CN" sz="2000" i="1" dirty="0">
                    <a:solidFill>
                      <a:schemeClr val="tx2"/>
                    </a:solidFill>
                    <a:latin typeface="+mn-lt"/>
                    <a:ea typeface="+mn-ea"/>
                  </a:rPr>
                  <a:t>K</a:t>
                </a:r>
                <a:r>
                  <a:rPr lang="en-US" altLang="zh-CN" sz="2000" baseline="-25000" dirty="0">
                    <a:solidFill>
                      <a:schemeClr val="tx2"/>
                    </a:solidFill>
                    <a:latin typeface="+mn-lt"/>
                    <a:ea typeface="+mn-ea"/>
                  </a:rPr>
                  <a:t>A</a:t>
                </a:r>
              </a:p>
            </p:txBody>
          </p:sp>
          <p:sp>
            <p:nvSpPr>
              <p:cNvPr id="700511" name="Text Box 95"/>
              <p:cNvSpPr txBox="1">
                <a:spLocks noChangeArrowheads="1"/>
              </p:cNvSpPr>
              <p:nvPr/>
            </p:nvSpPr>
            <p:spPr bwMode="auto">
              <a:xfrm>
                <a:off x="1446" y="2752"/>
                <a:ext cx="121" cy="252"/>
              </a:xfrm>
              <a:prstGeom prst="rect">
                <a:avLst/>
              </a:prstGeom>
              <a:noFill/>
              <a:ln w="9525">
                <a:noFill/>
                <a:miter lim="800000"/>
                <a:headEnd/>
                <a:tailEnd/>
              </a:ln>
              <a:effectLst/>
            </p:spPr>
            <p:txBody>
              <a:bodyPr wrap="none">
                <a:spAutoFit/>
              </a:bodyPr>
              <a:lstStyle/>
              <a:p>
                <a:pPr algn="l"/>
                <a:r>
                  <a:rPr lang="en-US" altLang="zh-CN" sz="2000" dirty="0">
                    <a:solidFill>
                      <a:schemeClr val="bg1"/>
                    </a:solidFill>
                    <a:latin typeface="+mn-lt"/>
                    <a:ea typeface="+mn-ea"/>
                  </a:rPr>
                  <a:t>,</a:t>
                </a:r>
                <a:endParaRPr lang="en-US" altLang="zh-CN" sz="2000" baseline="-25000" dirty="0">
                  <a:solidFill>
                    <a:schemeClr val="bg1"/>
                  </a:solidFill>
                  <a:latin typeface="+mn-lt"/>
                  <a:ea typeface="+mn-ea"/>
                </a:endParaRPr>
              </a:p>
            </p:txBody>
          </p:sp>
        </p:grpSp>
        <p:pic>
          <p:nvPicPr>
            <p:cNvPr id="116" name="图片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3334" y="3800495"/>
              <a:ext cx="355547" cy="445093"/>
            </a:xfrm>
            <a:prstGeom prst="rect">
              <a:avLst/>
            </a:prstGeom>
          </p:spPr>
        </p:pic>
        <p:pic>
          <p:nvPicPr>
            <p:cNvPr id="117" name="图片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8206" y="4131967"/>
              <a:ext cx="355547" cy="445093"/>
            </a:xfrm>
            <a:prstGeom prst="rect">
              <a:avLst/>
            </a:prstGeom>
          </p:spPr>
        </p:pic>
      </p:grpSp>
      <p:grpSp>
        <p:nvGrpSpPr>
          <p:cNvPr id="2" name="组合 1"/>
          <p:cNvGrpSpPr/>
          <p:nvPr/>
        </p:nvGrpSpPr>
        <p:grpSpPr>
          <a:xfrm>
            <a:off x="929702" y="4948239"/>
            <a:ext cx="10347420" cy="879475"/>
            <a:chOff x="929702" y="4948239"/>
            <a:chExt cx="10347420" cy="879475"/>
          </a:xfrm>
        </p:grpSpPr>
        <p:grpSp>
          <p:nvGrpSpPr>
            <p:cNvPr id="700517" name="Group 101"/>
            <p:cNvGrpSpPr>
              <a:grpSpLocks/>
            </p:cNvGrpSpPr>
            <p:nvPr/>
          </p:nvGrpSpPr>
          <p:grpSpPr bwMode="auto">
            <a:xfrm>
              <a:off x="929702" y="4948239"/>
              <a:ext cx="10347420" cy="879475"/>
              <a:chOff x="439" y="3117"/>
              <a:chExt cx="4886" cy="554"/>
            </a:xfrm>
          </p:grpSpPr>
          <p:sp>
            <p:nvSpPr>
              <p:cNvPr id="700421" name="Line 5"/>
              <p:cNvSpPr>
                <a:spLocks noChangeShapeType="1"/>
              </p:cNvSpPr>
              <p:nvPr/>
            </p:nvSpPr>
            <p:spPr bwMode="auto">
              <a:xfrm>
                <a:off x="466" y="3540"/>
                <a:ext cx="4859" cy="1"/>
              </a:xfrm>
              <a:prstGeom prst="line">
                <a:avLst/>
              </a:prstGeom>
              <a:noFill/>
              <a:ln w="38100">
                <a:solidFill>
                  <a:schemeClr val="tx2"/>
                </a:solidFill>
                <a:round/>
                <a:headEnd type="none" w="sm" len="med"/>
                <a:tailEnd type="triangle" w="med" len="lg"/>
              </a:ln>
              <a:effectLst/>
            </p:spPr>
            <p:txBody>
              <a:bodyPr wrap="none" anchor="ctr"/>
              <a:lstStyle/>
              <a:p>
                <a:endParaRPr lang="zh-CN" altLang="en-US">
                  <a:latin typeface="+mn-lt"/>
                  <a:ea typeface="+mn-ea"/>
                </a:endParaRPr>
              </a:p>
            </p:txBody>
          </p:sp>
          <p:sp>
            <p:nvSpPr>
              <p:cNvPr id="700422" name="Rectangle 6"/>
              <p:cNvSpPr>
                <a:spLocks noChangeArrowheads="1"/>
              </p:cNvSpPr>
              <p:nvPr/>
            </p:nvSpPr>
            <p:spPr bwMode="auto">
              <a:xfrm>
                <a:off x="2356" y="3410"/>
                <a:ext cx="670" cy="261"/>
              </a:xfrm>
              <a:prstGeom prst="rect">
                <a:avLst/>
              </a:prstGeom>
              <a:solidFill>
                <a:srgbClr val="FFC000"/>
              </a:solidFill>
              <a:ln w="9525">
                <a:noFill/>
                <a:miter lim="800000"/>
                <a:headEnd/>
                <a:tailEnd/>
              </a:ln>
              <a:effectLst/>
            </p:spPr>
            <p:txBody>
              <a:bodyPr wrap="none" anchor="ctr"/>
              <a:lstStyle/>
              <a:p>
                <a:r>
                  <a:rPr kumimoji="1" lang="en-US" altLang="zh-CN" sz="2000">
                    <a:solidFill>
                      <a:schemeClr val="tx2"/>
                    </a:solidFill>
                    <a:latin typeface="+mn-lt"/>
                    <a:ea typeface="+mn-ea"/>
                  </a:rPr>
                  <a:t>A</a:t>
                </a:r>
                <a:r>
                  <a:rPr kumimoji="1" lang="en-US" altLang="zh-CN" sz="2000" i="1">
                    <a:solidFill>
                      <a:schemeClr val="tx2"/>
                    </a:solidFill>
                    <a:latin typeface="+mn-lt"/>
                    <a:ea typeface="+mn-ea"/>
                  </a:rPr>
                  <a:t>, </a:t>
                </a:r>
                <a:r>
                  <a:rPr kumimoji="1" lang="en-US" altLang="zh-CN" sz="2000">
                    <a:solidFill>
                      <a:schemeClr val="tx2"/>
                    </a:solidFill>
                    <a:latin typeface="+mn-lt"/>
                    <a:ea typeface="+mn-ea"/>
                  </a:rPr>
                  <a:t>B</a:t>
                </a:r>
                <a:r>
                  <a:rPr kumimoji="1" lang="en-US" altLang="zh-CN" sz="2000" i="1">
                    <a:solidFill>
                      <a:schemeClr val="tx2"/>
                    </a:solidFill>
                    <a:latin typeface="+mn-lt"/>
                    <a:ea typeface="+mn-ea"/>
                  </a:rPr>
                  <a:t>, K</a:t>
                </a:r>
                <a:r>
                  <a:rPr kumimoji="1" lang="en-US" altLang="zh-CN" sz="2000" baseline="-25000">
                    <a:solidFill>
                      <a:schemeClr val="tx2"/>
                    </a:solidFill>
                    <a:latin typeface="+mn-lt"/>
                    <a:ea typeface="+mn-ea"/>
                  </a:rPr>
                  <a:t>AB</a:t>
                </a:r>
              </a:p>
            </p:txBody>
          </p:sp>
          <p:sp>
            <p:nvSpPr>
              <p:cNvPr id="700487" name="Text Box 71"/>
              <p:cNvSpPr txBox="1">
                <a:spLocks noChangeArrowheads="1"/>
              </p:cNvSpPr>
              <p:nvPr/>
            </p:nvSpPr>
            <p:spPr bwMode="auto">
              <a:xfrm>
                <a:off x="2080" y="3117"/>
                <a:ext cx="222" cy="252"/>
              </a:xfrm>
              <a:prstGeom prst="rect">
                <a:avLst/>
              </a:prstGeom>
              <a:noFill/>
              <a:ln w="9525">
                <a:noFill/>
                <a:miter lim="800000"/>
                <a:headEnd/>
                <a:tailEnd/>
              </a:ln>
              <a:effectLst/>
            </p:spPr>
            <p:txBody>
              <a:bodyPr wrap="none">
                <a:spAutoFit/>
              </a:bodyPr>
              <a:lstStyle/>
              <a:p>
                <a:pPr algn="l"/>
                <a:r>
                  <a:rPr lang="en-US" altLang="zh-CN" sz="2000" i="1" dirty="0">
                    <a:solidFill>
                      <a:schemeClr val="tx2"/>
                    </a:solidFill>
                    <a:latin typeface="+mn-lt"/>
                    <a:ea typeface="+mn-ea"/>
                  </a:rPr>
                  <a:t>K</a:t>
                </a:r>
                <a:r>
                  <a:rPr lang="en-US" altLang="zh-CN" sz="2000" baseline="-25000" dirty="0">
                    <a:solidFill>
                      <a:schemeClr val="tx2"/>
                    </a:solidFill>
                    <a:latin typeface="+mn-lt"/>
                    <a:ea typeface="+mn-ea"/>
                  </a:rPr>
                  <a:t>B</a:t>
                </a:r>
              </a:p>
            </p:txBody>
          </p:sp>
          <p:sp>
            <p:nvSpPr>
              <p:cNvPr id="700494" name="Text Box 78"/>
              <p:cNvSpPr txBox="1">
                <a:spLocks noChangeArrowheads="1"/>
              </p:cNvSpPr>
              <p:nvPr/>
            </p:nvSpPr>
            <p:spPr bwMode="auto">
              <a:xfrm>
                <a:off x="439" y="3207"/>
                <a:ext cx="282" cy="407"/>
              </a:xfrm>
              <a:prstGeom prst="rect">
                <a:avLst/>
              </a:prstGeom>
              <a:noFill/>
              <a:ln w="9525">
                <a:noFill/>
                <a:miter lim="800000"/>
                <a:headEnd/>
                <a:tailEnd/>
              </a:ln>
              <a:effectLst/>
            </p:spPr>
            <p:txBody>
              <a:bodyPr wrap="none">
                <a:spAutoFit/>
              </a:bodyPr>
              <a:lstStyle/>
              <a:p>
                <a:pPr algn="l"/>
                <a:r>
                  <a:rPr kumimoji="1" lang="en-US" altLang="zh-CN" sz="3600">
                    <a:solidFill>
                      <a:schemeClr val="tx2"/>
                    </a:solidFill>
                    <a:latin typeface="+mn-lt"/>
                    <a:ea typeface="+mn-ea"/>
                    <a:sym typeface="Wingdings 2" pitchFamily="18" charset="2"/>
                  </a:rPr>
                  <a:t></a:t>
                </a:r>
              </a:p>
            </p:txBody>
          </p:sp>
        </p:grpSp>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691" y="5048046"/>
              <a:ext cx="355547" cy="44509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0515"/>
                                        </p:tgtEl>
                                        <p:attrNameLst>
                                          <p:attrName>style.visibility</p:attrName>
                                        </p:attrNameLst>
                                      </p:cBhvr>
                                      <p:to>
                                        <p:strVal val="visible"/>
                                      </p:to>
                                    </p:set>
                                    <p:animEffect transition="in" filter="wipe(left)">
                                      <p:cBhvr>
                                        <p:cTn id="7" dur="2000"/>
                                        <p:tgtEl>
                                          <p:spTgt spid="700515"/>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2000"/>
                                        <p:tgtEl>
                                          <p:spTgt spid="3"/>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 y="5877272"/>
            <a:ext cx="12191999" cy="60671"/>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704514" name="Rectangle 2"/>
          <p:cNvSpPr>
            <a:spLocks noGrp="1" noChangeArrowheads="1"/>
          </p:cNvSpPr>
          <p:nvPr>
            <p:ph type="title"/>
          </p:nvPr>
        </p:nvSpPr>
        <p:spPr/>
        <p:txBody>
          <a:bodyPr/>
          <a:lstStyle/>
          <a:p>
            <a:r>
              <a:rPr lang="en-US" altLang="zh-CN" dirty="0" smtClean="0"/>
              <a:t>7.4.2  </a:t>
            </a:r>
            <a:r>
              <a:rPr lang="zh-CN" altLang="en-US" dirty="0"/>
              <a:t>公钥</a:t>
            </a:r>
            <a:r>
              <a:rPr lang="zh-CN" altLang="en-US" dirty="0" smtClean="0"/>
              <a:t>的签发与认证</a:t>
            </a:r>
            <a:endParaRPr lang="zh-CN" altLang="en-US" dirty="0"/>
          </a:p>
        </p:txBody>
      </p:sp>
      <p:sp>
        <p:nvSpPr>
          <p:cNvPr id="704515" name="Rectangle 3"/>
          <p:cNvSpPr>
            <a:spLocks noGrp="1" noChangeArrowheads="1"/>
          </p:cNvSpPr>
          <p:nvPr>
            <p:ph idx="1"/>
          </p:nvPr>
        </p:nvSpPr>
        <p:spPr>
          <a:xfrm>
            <a:off x="924401" y="2132856"/>
            <a:ext cx="10368598" cy="4176340"/>
          </a:xfrm>
        </p:spPr>
        <p:txBody>
          <a:bodyPr>
            <a:normAutofit/>
          </a:bodyPr>
          <a:lstStyle/>
          <a:p>
            <a:pPr marL="342900" indent="-342900" algn="just">
              <a:buFont typeface="Wingdings" panose="05000000000000000000" pitchFamily="2" charset="2"/>
              <a:buChar char="l"/>
            </a:pPr>
            <a:r>
              <a:rPr lang="zh-CN" altLang="en-US" sz="2400" dirty="0"/>
              <a:t>需要有一个值得信赖的机构</a:t>
            </a:r>
            <a:r>
              <a:rPr lang="en-US" altLang="zh-CN" sz="2400" dirty="0"/>
              <a:t>——</a:t>
            </a:r>
            <a:r>
              <a:rPr lang="zh-CN" altLang="en-US" sz="2400" dirty="0"/>
              <a:t>即</a:t>
            </a:r>
            <a:r>
              <a:rPr lang="zh-CN" altLang="en-US" sz="2400" dirty="0">
                <a:solidFill>
                  <a:schemeClr val="hlink"/>
                </a:solidFill>
              </a:rPr>
              <a:t>认证中心</a:t>
            </a:r>
            <a:r>
              <a:rPr lang="en-US" altLang="zh-CN" sz="2400" b="1" dirty="0"/>
              <a:t>CA</a:t>
            </a:r>
            <a:r>
              <a:rPr lang="en-US" altLang="zh-CN" sz="2400" dirty="0"/>
              <a:t> (Certification Authority)</a:t>
            </a:r>
            <a:r>
              <a:rPr lang="zh-CN" altLang="en-US" sz="2400" dirty="0"/>
              <a:t>，来将公钥与其对应的实体（人或机器）进行</a:t>
            </a:r>
            <a:r>
              <a:rPr lang="zh-CN" altLang="en-US" sz="2400" dirty="0">
                <a:solidFill>
                  <a:schemeClr val="hlink"/>
                </a:solidFill>
              </a:rPr>
              <a:t>绑定</a:t>
            </a:r>
            <a:r>
              <a:rPr lang="en-US" altLang="zh-CN" sz="2400" dirty="0"/>
              <a:t>(binding)</a:t>
            </a:r>
            <a:r>
              <a:rPr lang="zh-CN" altLang="en-US" sz="2400" dirty="0"/>
              <a:t>。</a:t>
            </a:r>
          </a:p>
          <a:p>
            <a:pPr marL="342900" indent="-342900" algn="just">
              <a:buFont typeface="Wingdings" panose="05000000000000000000" pitchFamily="2" charset="2"/>
              <a:buChar char="l"/>
            </a:pPr>
            <a:r>
              <a:rPr lang="zh-CN" altLang="en-US" sz="2400" dirty="0"/>
              <a:t>认证中心一般由政府出资建立。每个实体都有</a:t>
            </a:r>
            <a:r>
              <a:rPr lang="en-US" altLang="zh-CN" sz="2400" dirty="0"/>
              <a:t>CA </a:t>
            </a:r>
            <a:r>
              <a:rPr lang="zh-CN" altLang="en-US" sz="2400" dirty="0"/>
              <a:t>发来的</a:t>
            </a:r>
            <a:r>
              <a:rPr lang="zh-CN" altLang="en-US" sz="2400" dirty="0">
                <a:solidFill>
                  <a:schemeClr val="hlink"/>
                </a:solidFill>
              </a:rPr>
              <a:t>证书</a:t>
            </a:r>
            <a:r>
              <a:rPr lang="en-US" altLang="zh-CN" sz="2400" dirty="0"/>
              <a:t>(certificate)</a:t>
            </a:r>
            <a:r>
              <a:rPr lang="zh-CN" altLang="en-US" sz="2400" dirty="0"/>
              <a:t>，里面有公钥及其拥有者的标识信息。此证书被 </a:t>
            </a:r>
            <a:r>
              <a:rPr lang="en-US" altLang="zh-CN" sz="2400" dirty="0"/>
              <a:t>CA </a:t>
            </a:r>
            <a:r>
              <a:rPr lang="zh-CN" altLang="en-US" sz="2400" dirty="0"/>
              <a:t>进行了数字签名。任何用户都可从可信的地方获得认证中心 </a:t>
            </a:r>
            <a:r>
              <a:rPr lang="en-US" altLang="zh-CN" sz="2400" dirty="0"/>
              <a:t>CA </a:t>
            </a:r>
            <a:r>
              <a:rPr lang="zh-CN" altLang="en-US" sz="2400" dirty="0"/>
              <a:t>的公钥，此公钥用来验证某个公钥是否为某个实体所拥有。有的大公司也提供认证中心服务。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9" name="矩形 8"/>
          <p:cNvSpPr/>
          <p:nvPr/>
        </p:nvSpPr>
        <p:spPr>
          <a:xfrm>
            <a:off x="1" y="1693585"/>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0" name="矩形 9"/>
          <p:cNvSpPr/>
          <p:nvPr/>
        </p:nvSpPr>
        <p:spPr>
          <a:xfrm>
            <a:off x="1" y="5798052"/>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1" name="矩形 10"/>
          <p:cNvSpPr/>
          <p:nvPr/>
        </p:nvSpPr>
        <p:spPr>
          <a:xfrm>
            <a:off x="9506858" y="1597879"/>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388146"/>
            <a:ext cx="12198350" cy="4467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344688"/>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514" name="Rectangle 2"/>
          <p:cNvSpPr>
            <a:spLocks noGrp="1" noChangeArrowheads="1"/>
          </p:cNvSpPr>
          <p:nvPr>
            <p:ph type="title"/>
          </p:nvPr>
        </p:nvSpPr>
        <p:spPr>
          <a:xfrm>
            <a:off x="774699" y="352343"/>
            <a:ext cx="7124675" cy="429320"/>
          </a:xfrm>
        </p:spPr>
        <p:txBody>
          <a:bodyPr/>
          <a:lstStyle/>
          <a:p>
            <a:r>
              <a:rPr lang="zh-CN" altLang="en-US" dirty="0"/>
              <a:t>公钥基础设施</a:t>
            </a:r>
            <a:r>
              <a:rPr lang="en-US" altLang="zh-CN" dirty="0" smtClean="0"/>
              <a:t>PKI(Public </a:t>
            </a:r>
            <a:r>
              <a:rPr lang="en-US" altLang="zh-CN" dirty="0"/>
              <a:t>Key Infrastructure)</a:t>
            </a:r>
            <a:endParaRPr lang="zh-CN" altLang="en-US" dirty="0"/>
          </a:p>
        </p:txBody>
      </p:sp>
      <p:sp>
        <p:nvSpPr>
          <p:cNvPr id="704515" name="Rectangle 3"/>
          <p:cNvSpPr>
            <a:spLocks noGrp="1" noChangeArrowheads="1"/>
          </p:cNvSpPr>
          <p:nvPr>
            <p:ph idx="1"/>
          </p:nvPr>
        </p:nvSpPr>
        <p:spPr>
          <a:xfrm>
            <a:off x="624505" y="1052736"/>
            <a:ext cx="10985106" cy="4824412"/>
          </a:xfrm>
        </p:spPr>
        <p:txBody>
          <a:bodyPr>
            <a:normAutofit/>
          </a:bodyPr>
          <a:lstStyle/>
          <a:p>
            <a:r>
              <a:rPr lang="zh-CN" altLang="en-US" dirty="0"/>
              <a:t>下级</a:t>
            </a:r>
            <a:r>
              <a:rPr lang="en-US" altLang="zh-CN" dirty="0"/>
              <a:t>CA</a:t>
            </a:r>
            <a:r>
              <a:rPr lang="zh-CN" altLang="en-US" dirty="0"/>
              <a:t>的证书由其上级</a:t>
            </a:r>
            <a:r>
              <a:rPr lang="en-US" altLang="zh-CN" dirty="0"/>
              <a:t>CA</a:t>
            </a:r>
            <a:r>
              <a:rPr lang="zh-CN" altLang="en-US" dirty="0"/>
              <a:t>签发和认证，所有用户都信任该层次结构中最顶级的</a:t>
            </a:r>
            <a:r>
              <a:rPr lang="en-US" altLang="zh-CN" dirty="0"/>
              <a:t>CA</a:t>
            </a:r>
            <a:r>
              <a:rPr lang="zh-CN" altLang="en-US" dirty="0"/>
              <a:t>，但可以信任也可以不信任中间的</a:t>
            </a:r>
            <a:r>
              <a:rPr lang="en-US" altLang="zh-CN" dirty="0"/>
              <a:t>CA</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6006809"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1966069" y="2996952"/>
            <a:ext cx="7949530" cy="3139201"/>
            <a:chOff x="1966069" y="3209397"/>
            <a:chExt cx="6215063" cy="2454275"/>
          </a:xfrm>
        </p:grpSpPr>
        <p:grpSp>
          <p:nvGrpSpPr>
            <p:cNvPr id="12" name="组合 77"/>
            <p:cNvGrpSpPr>
              <a:grpSpLocks/>
            </p:cNvGrpSpPr>
            <p:nvPr/>
          </p:nvGrpSpPr>
          <p:grpSpPr bwMode="auto">
            <a:xfrm>
              <a:off x="3380532" y="3923772"/>
              <a:ext cx="3430587" cy="357187"/>
              <a:chOff x="2355834" y="1500174"/>
              <a:chExt cx="3359174" cy="357984"/>
            </a:xfrm>
          </p:grpSpPr>
          <p:cxnSp>
            <p:nvCxnSpPr>
              <p:cNvPr id="13" name="直接连接符 71"/>
              <p:cNvCxnSpPr>
                <a:cxnSpLocks noChangeShapeType="1"/>
              </p:cNvCxnSpPr>
              <p:nvPr/>
            </p:nvCxnSpPr>
            <p:spPr bwMode="auto">
              <a:xfrm>
                <a:off x="2357422" y="1500174"/>
                <a:ext cx="335758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直接连接符 75"/>
              <p:cNvCxnSpPr>
                <a:cxnSpLocks noChangeShapeType="1"/>
              </p:cNvCxnSpPr>
              <p:nvPr/>
            </p:nvCxnSpPr>
            <p:spPr bwMode="auto">
              <a:xfrm rot="5400000">
                <a:off x="2178033" y="1678769"/>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76"/>
              <p:cNvCxnSpPr>
                <a:cxnSpLocks noChangeShapeType="1"/>
              </p:cNvCxnSpPr>
              <p:nvPr/>
            </p:nvCxnSpPr>
            <p:spPr bwMode="auto">
              <a:xfrm rot="5400000">
                <a:off x="5535619" y="1677975"/>
                <a:ext cx="35719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16" name="直接连接符 79"/>
            <p:cNvCxnSpPr>
              <a:cxnSpLocks noChangeShapeType="1"/>
            </p:cNvCxnSpPr>
            <p:nvPr/>
          </p:nvCxnSpPr>
          <p:spPr bwMode="auto">
            <a:xfrm rot="5400000">
              <a:off x="4929932" y="3744384"/>
              <a:ext cx="3571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7" name="Rectangle 96"/>
            <p:cNvSpPr>
              <a:spLocks noChangeArrowheads="1"/>
            </p:cNvSpPr>
            <p:nvPr/>
          </p:nvSpPr>
          <p:spPr bwMode="auto">
            <a:xfrm>
              <a:off x="4529882" y="3209397"/>
              <a:ext cx="1079500" cy="407987"/>
            </a:xfrm>
            <a:prstGeom prst="rect">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latin typeface="+mn-lt"/>
                  <a:ea typeface="+mn-ea"/>
                </a:rPr>
                <a:t>根</a:t>
              </a:r>
              <a:r>
                <a:rPr lang="en-US" altLang="zh-CN" sz="2000" dirty="0">
                  <a:latin typeface="+mn-lt"/>
                  <a:ea typeface="+mn-ea"/>
                </a:rPr>
                <a:t>CA</a:t>
              </a:r>
              <a:endParaRPr lang="zh-CN" altLang="en-US" sz="2000" dirty="0">
                <a:latin typeface="+mn-lt"/>
                <a:ea typeface="+mn-ea"/>
              </a:endParaRPr>
            </a:p>
          </p:txBody>
        </p:sp>
        <p:cxnSp>
          <p:nvCxnSpPr>
            <p:cNvPr id="18" name="直接连接符 81"/>
            <p:cNvCxnSpPr>
              <a:cxnSpLocks noChangeShapeType="1"/>
            </p:cNvCxnSpPr>
            <p:nvPr/>
          </p:nvCxnSpPr>
          <p:spPr bwMode="auto">
            <a:xfrm>
              <a:off x="5823694" y="4923897"/>
              <a:ext cx="20002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直接连接符 83"/>
            <p:cNvCxnSpPr>
              <a:cxnSpLocks noChangeShapeType="1"/>
            </p:cNvCxnSpPr>
            <p:nvPr/>
          </p:nvCxnSpPr>
          <p:spPr bwMode="auto">
            <a:xfrm rot="5400000">
              <a:off x="5644307" y="5103284"/>
              <a:ext cx="3571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直接连接符 84"/>
            <p:cNvCxnSpPr>
              <a:cxnSpLocks noChangeShapeType="1"/>
            </p:cNvCxnSpPr>
            <p:nvPr/>
          </p:nvCxnSpPr>
          <p:spPr bwMode="auto">
            <a:xfrm rot="5400000">
              <a:off x="6404720" y="4887384"/>
              <a:ext cx="7858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1" name="直接连接符 85"/>
            <p:cNvCxnSpPr>
              <a:cxnSpLocks noChangeShapeType="1"/>
            </p:cNvCxnSpPr>
            <p:nvPr/>
          </p:nvCxnSpPr>
          <p:spPr bwMode="auto">
            <a:xfrm rot="5400000">
              <a:off x="7644557" y="5101697"/>
              <a:ext cx="3571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2" name="Rectangle 96"/>
            <p:cNvSpPr>
              <a:spLocks noChangeArrowheads="1"/>
            </p:cNvSpPr>
            <p:nvPr/>
          </p:nvSpPr>
          <p:spPr bwMode="auto">
            <a:xfrm>
              <a:off x="5395069" y="5255684"/>
              <a:ext cx="785813" cy="407988"/>
            </a:xfrm>
            <a:prstGeom prst="rect">
              <a:avLst/>
            </a:prstGeom>
            <a:solidFill>
              <a:schemeClr val="accent5">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latin typeface="+mn-lt"/>
                  <a:ea typeface="+mn-ea"/>
                </a:rPr>
                <a:t>2</a:t>
              </a:r>
              <a:r>
                <a:rPr lang="zh-CN" altLang="en-US" sz="2000" dirty="0">
                  <a:latin typeface="+mn-lt"/>
                  <a:ea typeface="+mn-ea"/>
                </a:rPr>
                <a:t>级</a:t>
              </a:r>
              <a:r>
                <a:rPr lang="en-US" altLang="zh-CN" sz="2000" dirty="0">
                  <a:latin typeface="+mn-lt"/>
                  <a:ea typeface="+mn-ea"/>
                </a:rPr>
                <a:t>CA</a:t>
              </a:r>
              <a:endParaRPr lang="zh-CN" altLang="en-US" sz="2000" dirty="0">
                <a:latin typeface="+mn-lt"/>
                <a:ea typeface="+mn-ea"/>
              </a:endParaRPr>
            </a:p>
          </p:txBody>
        </p:sp>
        <p:sp>
          <p:nvSpPr>
            <p:cNvPr id="23" name="Rectangle 96"/>
            <p:cNvSpPr>
              <a:spLocks noChangeArrowheads="1"/>
            </p:cNvSpPr>
            <p:nvPr/>
          </p:nvSpPr>
          <p:spPr bwMode="auto">
            <a:xfrm>
              <a:off x="6395194" y="5255684"/>
              <a:ext cx="785813" cy="407988"/>
            </a:xfrm>
            <a:prstGeom prst="rect">
              <a:avLst/>
            </a:prstGeom>
            <a:solidFill>
              <a:schemeClr val="accent5">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latin typeface="+mn-lt"/>
                  <a:ea typeface="+mn-ea"/>
                </a:rPr>
                <a:t>2</a:t>
              </a:r>
              <a:r>
                <a:rPr lang="zh-CN" altLang="en-US" sz="2000" dirty="0">
                  <a:latin typeface="+mn-lt"/>
                  <a:ea typeface="+mn-ea"/>
                </a:rPr>
                <a:t>级</a:t>
              </a:r>
              <a:r>
                <a:rPr lang="en-US" altLang="zh-CN" sz="2000" dirty="0">
                  <a:latin typeface="+mn-lt"/>
                  <a:ea typeface="+mn-ea"/>
                </a:rPr>
                <a:t>CA</a:t>
              </a:r>
              <a:endParaRPr lang="zh-CN" altLang="en-US" sz="2000" dirty="0">
                <a:latin typeface="+mn-lt"/>
                <a:ea typeface="+mn-ea"/>
              </a:endParaRPr>
            </a:p>
          </p:txBody>
        </p:sp>
        <p:sp>
          <p:nvSpPr>
            <p:cNvPr id="24" name="Rectangle 96"/>
            <p:cNvSpPr>
              <a:spLocks noChangeArrowheads="1"/>
            </p:cNvSpPr>
            <p:nvPr/>
          </p:nvSpPr>
          <p:spPr bwMode="auto">
            <a:xfrm>
              <a:off x="7395319" y="5255684"/>
              <a:ext cx="785813" cy="407988"/>
            </a:xfrm>
            <a:prstGeom prst="rect">
              <a:avLst/>
            </a:prstGeom>
            <a:solidFill>
              <a:schemeClr val="accent5">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latin typeface="+mn-lt"/>
                  <a:ea typeface="+mn-ea"/>
                </a:rPr>
                <a:t>2</a:t>
              </a:r>
              <a:r>
                <a:rPr lang="zh-CN" altLang="en-US" sz="2000" dirty="0">
                  <a:latin typeface="+mn-lt"/>
                  <a:ea typeface="+mn-ea"/>
                </a:rPr>
                <a:t>级</a:t>
              </a:r>
              <a:r>
                <a:rPr lang="en-US" altLang="zh-CN" sz="2000" dirty="0">
                  <a:latin typeface="+mn-lt"/>
                  <a:ea typeface="+mn-ea"/>
                </a:rPr>
                <a:t>CA</a:t>
              </a:r>
              <a:endParaRPr lang="zh-CN" altLang="en-US" sz="2000" dirty="0">
                <a:latin typeface="+mn-lt"/>
                <a:ea typeface="+mn-ea"/>
              </a:endParaRPr>
            </a:p>
          </p:txBody>
        </p:sp>
        <p:sp>
          <p:nvSpPr>
            <p:cNvPr id="25" name="Rectangle 96"/>
            <p:cNvSpPr>
              <a:spLocks noChangeArrowheads="1"/>
            </p:cNvSpPr>
            <p:nvPr/>
          </p:nvSpPr>
          <p:spPr bwMode="auto">
            <a:xfrm>
              <a:off x="6245969" y="4209522"/>
              <a:ext cx="1079500" cy="407987"/>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mn-lt"/>
                  <a:ea typeface="+mn-ea"/>
                </a:rPr>
                <a:t>1</a:t>
              </a:r>
              <a:r>
                <a:rPr lang="zh-CN" altLang="en-US" sz="2000">
                  <a:latin typeface="+mn-lt"/>
                  <a:ea typeface="+mn-ea"/>
                </a:rPr>
                <a:t>级</a:t>
              </a:r>
              <a:r>
                <a:rPr lang="en-US" altLang="zh-CN" sz="2000">
                  <a:latin typeface="+mn-lt"/>
                  <a:ea typeface="+mn-ea"/>
                </a:rPr>
                <a:t>CA</a:t>
              </a:r>
              <a:endParaRPr lang="zh-CN" altLang="en-US" sz="2000">
                <a:latin typeface="+mn-lt"/>
                <a:ea typeface="+mn-ea"/>
              </a:endParaRPr>
            </a:p>
          </p:txBody>
        </p:sp>
        <p:cxnSp>
          <p:nvCxnSpPr>
            <p:cNvPr id="26" name="直接连接符 89"/>
            <p:cNvCxnSpPr>
              <a:cxnSpLocks noChangeShapeType="1"/>
            </p:cNvCxnSpPr>
            <p:nvPr/>
          </p:nvCxnSpPr>
          <p:spPr bwMode="auto">
            <a:xfrm>
              <a:off x="2394694" y="4923897"/>
              <a:ext cx="200025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直接连接符 90"/>
            <p:cNvCxnSpPr>
              <a:cxnSpLocks noChangeShapeType="1"/>
            </p:cNvCxnSpPr>
            <p:nvPr/>
          </p:nvCxnSpPr>
          <p:spPr bwMode="auto">
            <a:xfrm rot="5400000">
              <a:off x="2215307" y="5103284"/>
              <a:ext cx="357188"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直接连接符 91"/>
            <p:cNvCxnSpPr>
              <a:cxnSpLocks noChangeShapeType="1"/>
            </p:cNvCxnSpPr>
            <p:nvPr/>
          </p:nvCxnSpPr>
          <p:spPr bwMode="auto">
            <a:xfrm rot="5400000">
              <a:off x="2975720" y="4887384"/>
              <a:ext cx="7858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 name="直接连接符 92"/>
            <p:cNvCxnSpPr>
              <a:cxnSpLocks noChangeShapeType="1"/>
            </p:cNvCxnSpPr>
            <p:nvPr/>
          </p:nvCxnSpPr>
          <p:spPr bwMode="auto">
            <a:xfrm rot="5400000">
              <a:off x="4215557" y="5101697"/>
              <a:ext cx="3571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0" name="Rectangle 96"/>
            <p:cNvSpPr>
              <a:spLocks noChangeArrowheads="1"/>
            </p:cNvSpPr>
            <p:nvPr/>
          </p:nvSpPr>
          <p:spPr bwMode="auto">
            <a:xfrm>
              <a:off x="1966069" y="5255684"/>
              <a:ext cx="785813" cy="407988"/>
            </a:xfrm>
            <a:prstGeom prst="rect">
              <a:avLst/>
            </a:prstGeom>
            <a:solidFill>
              <a:schemeClr val="accent5">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latin typeface="+mn-lt"/>
                  <a:ea typeface="+mn-ea"/>
                </a:rPr>
                <a:t>2</a:t>
              </a:r>
              <a:r>
                <a:rPr lang="zh-CN" altLang="en-US" sz="2000" dirty="0">
                  <a:latin typeface="+mn-lt"/>
                  <a:ea typeface="+mn-ea"/>
                </a:rPr>
                <a:t>级</a:t>
              </a:r>
              <a:r>
                <a:rPr lang="en-US" altLang="zh-CN" sz="2000" dirty="0">
                  <a:latin typeface="+mn-lt"/>
                  <a:ea typeface="+mn-ea"/>
                </a:rPr>
                <a:t>CA</a:t>
              </a:r>
              <a:endParaRPr lang="zh-CN" altLang="en-US" sz="2000" dirty="0">
                <a:latin typeface="+mn-lt"/>
                <a:ea typeface="+mn-ea"/>
              </a:endParaRPr>
            </a:p>
          </p:txBody>
        </p:sp>
        <p:sp>
          <p:nvSpPr>
            <p:cNvPr id="31" name="Rectangle 96"/>
            <p:cNvSpPr>
              <a:spLocks noChangeArrowheads="1"/>
            </p:cNvSpPr>
            <p:nvPr/>
          </p:nvSpPr>
          <p:spPr bwMode="auto">
            <a:xfrm>
              <a:off x="2966194" y="5255684"/>
              <a:ext cx="785813" cy="407988"/>
            </a:xfrm>
            <a:prstGeom prst="rect">
              <a:avLst/>
            </a:prstGeom>
            <a:solidFill>
              <a:schemeClr val="accent5">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latin typeface="+mn-lt"/>
                  <a:ea typeface="+mn-ea"/>
                </a:rPr>
                <a:t>2</a:t>
              </a:r>
              <a:r>
                <a:rPr lang="zh-CN" altLang="en-US" sz="2000" dirty="0">
                  <a:latin typeface="+mn-lt"/>
                  <a:ea typeface="+mn-ea"/>
                </a:rPr>
                <a:t>级</a:t>
              </a:r>
              <a:r>
                <a:rPr lang="en-US" altLang="zh-CN" sz="2000" dirty="0">
                  <a:latin typeface="+mn-lt"/>
                  <a:ea typeface="+mn-ea"/>
                </a:rPr>
                <a:t>CA</a:t>
              </a:r>
              <a:endParaRPr lang="zh-CN" altLang="en-US" sz="2000" dirty="0">
                <a:latin typeface="+mn-lt"/>
                <a:ea typeface="+mn-ea"/>
              </a:endParaRPr>
            </a:p>
          </p:txBody>
        </p:sp>
        <p:sp>
          <p:nvSpPr>
            <p:cNvPr id="32" name="Rectangle 96"/>
            <p:cNvSpPr>
              <a:spLocks noChangeArrowheads="1"/>
            </p:cNvSpPr>
            <p:nvPr/>
          </p:nvSpPr>
          <p:spPr bwMode="auto">
            <a:xfrm>
              <a:off x="3966319" y="5255684"/>
              <a:ext cx="785813" cy="407988"/>
            </a:xfrm>
            <a:prstGeom prst="rect">
              <a:avLst/>
            </a:prstGeom>
            <a:solidFill>
              <a:schemeClr val="accent5">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000" dirty="0">
                  <a:latin typeface="+mn-lt"/>
                  <a:ea typeface="+mn-ea"/>
                </a:rPr>
                <a:t>2</a:t>
              </a:r>
              <a:r>
                <a:rPr lang="zh-CN" altLang="en-US" sz="2000" dirty="0">
                  <a:latin typeface="+mn-lt"/>
                  <a:ea typeface="+mn-ea"/>
                </a:rPr>
                <a:t>级</a:t>
              </a:r>
              <a:r>
                <a:rPr lang="en-US" altLang="zh-CN" sz="2000" dirty="0">
                  <a:latin typeface="+mn-lt"/>
                  <a:ea typeface="+mn-ea"/>
                </a:rPr>
                <a:t>CA</a:t>
              </a:r>
              <a:endParaRPr lang="zh-CN" altLang="en-US" sz="2000" dirty="0">
                <a:latin typeface="+mn-lt"/>
                <a:ea typeface="+mn-ea"/>
              </a:endParaRPr>
            </a:p>
          </p:txBody>
        </p:sp>
        <p:sp>
          <p:nvSpPr>
            <p:cNvPr id="33" name="Rectangle 96"/>
            <p:cNvSpPr>
              <a:spLocks noChangeArrowheads="1"/>
            </p:cNvSpPr>
            <p:nvPr/>
          </p:nvSpPr>
          <p:spPr bwMode="auto">
            <a:xfrm>
              <a:off x="2823319" y="4209522"/>
              <a:ext cx="1079500" cy="407987"/>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mn-lt"/>
                  <a:ea typeface="+mn-ea"/>
                </a:rPr>
                <a:t>1</a:t>
              </a:r>
              <a:r>
                <a:rPr lang="zh-CN" altLang="en-US" sz="2000">
                  <a:latin typeface="+mn-lt"/>
                  <a:ea typeface="+mn-ea"/>
                </a:rPr>
                <a:t>级</a:t>
              </a:r>
              <a:r>
                <a:rPr lang="en-US" altLang="zh-CN" sz="2000">
                  <a:latin typeface="+mn-lt"/>
                  <a:ea typeface="+mn-ea"/>
                </a:rPr>
                <a:t>CA</a:t>
              </a:r>
              <a:endParaRPr lang="zh-CN" altLang="en-US" sz="2000">
                <a:latin typeface="+mn-lt"/>
                <a:ea typeface="+mn-ea"/>
              </a:endParaRPr>
            </a:p>
          </p:txBody>
        </p:sp>
      </p:grpSp>
    </p:spTree>
    <p:extLst>
      <p:ext uri="{BB962C8B-B14F-4D97-AF65-F5344CB8AC3E}">
        <p14:creationId xmlns:p14="http://schemas.microsoft.com/office/powerpoint/2010/main" val="6490365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3661518"/>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机密性与密码学</a:t>
            </a:r>
          </a:p>
        </p:txBody>
      </p:sp>
      <p:sp>
        <p:nvSpPr>
          <p:cNvPr id="18" name="TextBox 1"/>
          <p:cNvSpPr txBox="1"/>
          <p:nvPr/>
        </p:nvSpPr>
        <p:spPr>
          <a:xfrm>
            <a:off x="7035279" y="1495577"/>
            <a:ext cx="1461939"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网络安全概述</a:t>
            </a:r>
          </a:p>
        </p:txBody>
      </p:sp>
      <p:sp>
        <p:nvSpPr>
          <p:cNvPr id="47" name="TextBox 1"/>
          <p:cNvSpPr txBox="1"/>
          <p:nvPr/>
        </p:nvSpPr>
        <p:spPr>
          <a:xfrm>
            <a:off x="7035279" y="2624572"/>
            <a:ext cx="1461939"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7.5</a:t>
            </a:r>
            <a:endParaRPr lang="en-US" altLang="zh-CN" sz="2000" dirty="0">
              <a:solidFill>
                <a:schemeClr val="bg1"/>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904148"/>
            <a:ext cx="3167534"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7.8</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172310331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4027634"/>
            <a:ext cx="12198350" cy="28303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0" y="402763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074" name="Rectangle 2"/>
          <p:cNvSpPr>
            <a:spLocks noGrp="1" noChangeArrowheads="1"/>
          </p:cNvSpPr>
          <p:nvPr>
            <p:ph type="title"/>
          </p:nvPr>
        </p:nvSpPr>
        <p:spPr>
          <a:xfrm>
            <a:off x="774000" y="352800"/>
            <a:ext cx="5335200" cy="428400"/>
          </a:xfrm>
        </p:spPr>
        <p:txBody>
          <a:bodyPr/>
          <a:lstStyle/>
          <a:p>
            <a:r>
              <a:rPr lang="zh-CN" altLang="en-US" dirty="0" smtClean="0"/>
              <a:t>对网络的被动攻击和主动攻击 </a:t>
            </a:r>
            <a:endParaRPr lang="zh-CN" altLang="en-US" dirty="0"/>
          </a:p>
        </p:txBody>
      </p:sp>
      <p:sp>
        <p:nvSpPr>
          <p:cNvPr id="42"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组合 1"/>
          <p:cNvGrpSpPr/>
          <p:nvPr/>
        </p:nvGrpSpPr>
        <p:grpSpPr>
          <a:xfrm>
            <a:off x="677658" y="4437112"/>
            <a:ext cx="11006315" cy="2024393"/>
            <a:chOff x="133420" y="2328863"/>
            <a:chExt cx="11772678" cy="2165350"/>
          </a:xfrm>
        </p:grpSpPr>
        <p:sp>
          <p:nvSpPr>
            <p:cNvPr id="131171" name="Rectangle 99"/>
            <p:cNvSpPr>
              <a:spLocks noChangeArrowheads="1"/>
            </p:cNvSpPr>
            <p:nvPr/>
          </p:nvSpPr>
          <p:spPr bwMode="auto">
            <a:xfrm>
              <a:off x="133420" y="2328863"/>
              <a:ext cx="11772678" cy="2165350"/>
            </a:xfrm>
            <a:prstGeom prst="rect">
              <a:avLst/>
            </a:prstGeom>
            <a:solidFill>
              <a:srgbClr val="FFFF99"/>
            </a:solidFill>
            <a:ln w="9525">
              <a:solidFill>
                <a:schemeClr val="tx1"/>
              </a:solidFill>
              <a:prstDash val="dash"/>
              <a:miter lim="800000"/>
              <a:headEnd/>
              <a:tailEnd/>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38" name="Rectangle 66"/>
            <p:cNvSpPr>
              <a:spLocks noChangeArrowheads="1"/>
            </p:cNvSpPr>
            <p:nvPr/>
          </p:nvSpPr>
          <p:spPr bwMode="auto">
            <a:xfrm>
              <a:off x="3168182" y="4002088"/>
              <a:ext cx="8725209" cy="487362"/>
            </a:xfrm>
            <a:prstGeom prst="rect">
              <a:avLst/>
            </a:prstGeom>
            <a:solidFill>
              <a:srgbClr val="CCECFF"/>
            </a:solidFill>
            <a:ln w="9525">
              <a:noFill/>
              <a:miter lim="800000"/>
              <a:headEnd/>
              <a:tailEnd/>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39" name="Line 67"/>
            <p:cNvSpPr>
              <a:spLocks noChangeShapeType="1"/>
            </p:cNvSpPr>
            <p:nvPr/>
          </p:nvSpPr>
          <p:spPr bwMode="auto">
            <a:xfrm>
              <a:off x="3786571" y="3079750"/>
              <a:ext cx="645920" cy="0"/>
            </a:xfrm>
            <a:prstGeom prst="line">
              <a:avLst/>
            </a:prstGeom>
            <a:noFill/>
            <a:ln w="28575">
              <a:solidFill>
                <a:srgbClr val="333399"/>
              </a:solidFill>
              <a:round/>
              <a:headEnd type="none" w="sm" len="sm"/>
              <a:tailEnd type="triangle" w="med" len="lg"/>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0" name="Oval 68"/>
            <p:cNvSpPr>
              <a:spLocks noChangeArrowheads="1"/>
            </p:cNvSpPr>
            <p:nvPr/>
          </p:nvSpPr>
          <p:spPr bwMode="auto">
            <a:xfrm>
              <a:off x="3468906" y="2940050"/>
              <a:ext cx="351550" cy="279400"/>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1" name="Oval 69"/>
            <p:cNvSpPr>
              <a:spLocks noChangeArrowheads="1"/>
            </p:cNvSpPr>
            <p:nvPr/>
          </p:nvSpPr>
          <p:spPr bwMode="auto">
            <a:xfrm>
              <a:off x="5288071" y="2940050"/>
              <a:ext cx="351550" cy="279400"/>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2" name="Line 70"/>
            <p:cNvSpPr>
              <a:spLocks noChangeShapeType="1"/>
            </p:cNvSpPr>
            <p:nvPr/>
          </p:nvSpPr>
          <p:spPr bwMode="auto">
            <a:xfrm>
              <a:off x="4485435" y="2762251"/>
              <a:ext cx="0" cy="606425"/>
            </a:xfrm>
            <a:prstGeom prst="line">
              <a:avLst/>
            </a:prstGeom>
            <a:noFill/>
            <a:ln w="76200">
              <a:solidFill>
                <a:schemeClr val="hlink"/>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3" name="Oval 71"/>
            <p:cNvSpPr>
              <a:spLocks noChangeArrowheads="1"/>
            </p:cNvSpPr>
            <p:nvPr/>
          </p:nvSpPr>
          <p:spPr bwMode="auto">
            <a:xfrm>
              <a:off x="512501" y="2940051"/>
              <a:ext cx="351550" cy="276225"/>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4" name="Oval 72"/>
            <p:cNvSpPr>
              <a:spLocks noChangeArrowheads="1"/>
            </p:cNvSpPr>
            <p:nvPr/>
          </p:nvSpPr>
          <p:spPr bwMode="auto">
            <a:xfrm>
              <a:off x="2333782" y="2940051"/>
              <a:ext cx="351550" cy="276225"/>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5" name="Line 73"/>
            <p:cNvSpPr>
              <a:spLocks noChangeShapeType="1"/>
            </p:cNvSpPr>
            <p:nvPr/>
          </p:nvSpPr>
          <p:spPr bwMode="auto">
            <a:xfrm>
              <a:off x="864050" y="3079750"/>
              <a:ext cx="1469732" cy="0"/>
            </a:xfrm>
            <a:prstGeom prst="line">
              <a:avLst/>
            </a:prstGeom>
            <a:noFill/>
            <a:ln w="28575">
              <a:solidFill>
                <a:srgbClr val="333399"/>
              </a:solidFill>
              <a:round/>
              <a:headEnd type="none" w="sm" len="sm"/>
              <a:tailEnd type="triangle" w="med" len="lg"/>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6" name="Arc 74"/>
            <p:cNvSpPr>
              <a:spLocks/>
            </p:cNvSpPr>
            <p:nvPr/>
          </p:nvSpPr>
          <p:spPr bwMode="auto">
            <a:xfrm>
              <a:off x="864051" y="3079750"/>
              <a:ext cx="758161" cy="395288"/>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chemeClr val="hlink"/>
              </a:solidFill>
              <a:round/>
              <a:headEnd type="none" w="sm" len="sm"/>
              <a:tailEnd type="triangle" w="med" len="lg"/>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7" name="Oval 75"/>
            <p:cNvSpPr>
              <a:spLocks noChangeArrowheads="1"/>
            </p:cNvSpPr>
            <p:nvPr/>
          </p:nvSpPr>
          <p:spPr bwMode="auto">
            <a:xfrm>
              <a:off x="1395610" y="3494089"/>
              <a:ext cx="525207" cy="231775"/>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48" name="Text Box 76"/>
            <p:cNvSpPr txBox="1">
              <a:spLocks noChangeArrowheads="1"/>
            </p:cNvSpPr>
            <p:nvPr/>
          </p:nvSpPr>
          <p:spPr bwMode="auto">
            <a:xfrm>
              <a:off x="1920817" y="3452814"/>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截获</a:t>
              </a:r>
            </a:p>
          </p:txBody>
        </p:sp>
        <p:sp>
          <p:nvSpPr>
            <p:cNvPr id="131149" name="Oval 77"/>
            <p:cNvSpPr>
              <a:spLocks noChangeArrowheads="1"/>
            </p:cNvSpPr>
            <p:nvPr/>
          </p:nvSpPr>
          <p:spPr bwMode="auto">
            <a:xfrm>
              <a:off x="6404134" y="2935289"/>
              <a:ext cx="351550"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0" name="Oval 78"/>
            <p:cNvSpPr>
              <a:spLocks noChangeArrowheads="1"/>
            </p:cNvSpPr>
            <p:nvPr/>
          </p:nvSpPr>
          <p:spPr bwMode="auto">
            <a:xfrm>
              <a:off x="8225416" y="2935289"/>
              <a:ext cx="353668"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1" name="Arc 79"/>
            <p:cNvSpPr>
              <a:spLocks/>
            </p:cNvSpPr>
            <p:nvPr/>
          </p:nvSpPr>
          <p:spPr bwMode="auto">
            <a:xfrm>
              <a:off x="6755684" y="3059113"/>
              <a:ext cx="760280" cy="430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2" name="Oval 80"/>
            <p:cNvSpPr>
              <a:spLocks noChangeArrowheads="1"/>
            </p:cNvSpPr>
            <p:nvPr/>
          </p:nvSpPr>
          <p:spPr bwMode="auto">
            <a:xfrm>
              <a:off x="7287245" y="3489325"/>
              <a:ext cx="527324" cy="230188"/>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3" name="Arc 81"/>
            <p:cNvSpPr>
              <a:spLocks/>
            </p:cNvSpPr>
            <p:nvPr/>
          </p:nvSpPr>
          <p:spPr bwMode="auto">
            <a:xfrm flipH="1">
              <a:off x="7579497" y="3071814"/>
              <a:ext cx="645919" cy="428625"/>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4" name="Text Box 82"/>
            <p:cNvSpPr txBox="1">
              <a:spLocks noChangeArrowheads="1"/>
            </p:cNvSpPr>
            <p:nvPr/>
          </p:nvSpPr>
          <p:spPr bwMode="auto">
            <a:xfrm>
              <a:off x="7814568" y="3446463"/>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篡改</a:t>
              </a:r>
            </a:p>
          </p:txBody>
        </p:sp>
        <p:sp>
          <p:nvSpPr>
            <p:cNvPr id="131155" name="Oval 83"/>
            <p:cNvSpPr>
              <a:spLocks noChangeArrowheads="1"/>
            </p:cNvSpPr>
            <p:nvPr/>
          </p:nvSpPr>
          <p:spPr bwMode="auto">
            <a:xfrm>
              <a:off x="9405014" y="2935289"/>
              <a:ext cx="351550"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6" name="Arc 84"/>
            <p:cNvSpPr>
              <a:spLocks/>
            </p:cNvSpPr>
            <p:nvPr/>
          </p:nvSpPr>
          <p:spPr bwMode="auto">
            <a:xfrm flipH="1">
              <a:off x="10605788" y="3073400"/>
              <a:ext cx="645920" cy="450850"/>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7" name="Text Box 85"/>
            <p:cNvSpPr txBox="1">
              <a:spLocks noChangeArrowheads="1"/>
            </p:cNvSpPr>
            <p:nvPr/>
          </p:nvSpPr>
          <p:spPr bwMode="auto">
            <a:xfrm>
              <a:off x="10838742" y="3446463"/>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伪造</a:t>
              </a:r>
            </a:p>
          </p:txBody>
        </p:sp>
        <p:sp>
          <p:nvSpPr>
            <p:cNvPr id="131158" name="Oval 86"/>
            <p:cNvSpPr>
              <a:spLocks noChangeArrowheads="1"/>
            </p:cNvSpPr>
            <p:nvPr/>
          </p:nvSpPr>
          <p:spPr bwMode="auto">
            <a:xfrm>
              <a:off x="11226295" y="2935289"/>
              <a:ext cx="351550" cy="274637"/>
            </a:xfrm>
            <a:prstGeom prst="ellipse">
              <a:avLst/>
            </a:prstGeom>
            <a:solidFill>
              <a:srgbClr val="99CCFF"/>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59" name="Oval 87"/>
            <p:cNvSpPr>
              <a:spLocks noChangeArrowheads="1"/>
            </p:cNvSpPr>
            <p:nvPr/>
          </p:nvSpPr>
          <p:spPr bwMode="auto">
            <a:xfrm>
              <a:off x="10313535" y="3494088"/>
              <a:ext cx="525207" cy="228600"/>
            </a:xfrm>
            <a:prstGeom prst="ellipse">
              <a:avLst/>
            </a:prstGeom>
            <a:solidFill>
              <a:schemeClr val="hlink"/>
            </a:solidFill>
            <a:ln w="19050">
              <a:solidFill>
                <a:srgbClr val="333399"/>
              </a:solidFill>
              <a:round/>
              <a:headEnd type="none" w="sm" len="sm"/>
              <a:tailEnd type="none" w="sm" len="sm"/>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60" name="Text Box 88"/>
            <p:cNvSpPr txBox="1">
              <a:spLocks noChangeArrowheads="1"/>
            </p:cNvSpPr>
            <p:nvPr/>
          </p:nvSpPr>
          <p:spPr bwMode="auto">
            <a:xfrm>
              <a:off x="4004702" y="3441700"/>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中断</a:t>
              </a:r>
            </a:p>
          </p:txBody>
        </p:sp>
        <p:sp>
          <p:nvSpPr>
            <p:cNvPr id="131161" name="Text Box 89"/>
            <p:cNvSpPr txBox="1">
              <a:spLocks noChangeArrowheads="1"/>
            </p:cNvSpPr>
            <p:nvPr/>
          </p:nvSpPr>
          <p:spPr bwMode="auto">
            <a:xfrm>
              <a:off x="730632" y="4005264"/>
              <a:ext cx="1294881"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被动攻击</a:t>
              </a:r>
            </a:p>
          </p:txBody>
        </p:sp>
        <p:sp>
          <p:nvSpPr>
            <p:cNvPr id="131162" name="Text Box 90"/>
            <p:cNvSpPr txBox="1">
              <a:spLocks noChangeArrowheads="1"/>
            </p:cNvSpPr>
            <p:nvPr/>
          </p:nvSpPr>
          <p:spPr bwMode="auto">
            <a:xfrm>
              <a:off x="6435901" y="4006851"/>
              <a:ext cx="1778403"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主  动  攻  击</a:t>
              </a:r>
            </a:p>
          </p:txBody>
        </p:sp>
        <p:sp>
          <p:nvSpPr>
            <p:cNvPr id="131163" name="Text Box 91"/>
            <p:cNvSpPr txBox="1">
              <a:spLocks noChangeArrowheads="1"/>
            </p:cNvSpPr>
            <p:nvPr/>
          </p:nvSpPr>
          <p:spPr bwMode="auto">
            <a:xfrm>
              <a:off x="10762503" y="2359025"/>
              <a:ext cx="1020541"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目的站</a:t>
              </a:r>
            </a:p>
          </p:txBody>
        </p:sp>
        <p:sp>
          <p:nvSpPr>
            <p:cNvPr id="131164" name="Text Box 92"/>
            <p:cNvSpPr txBox="1">
              <a:spLocks noChangeArrowheads="1"/>
            </p:cNvSpPr>
            <p:nvPr/>
          </p:nvSpPr>
          <p:spPr bwMode="auto">
            <a:xfrm>
              <a:off x="9127585" y="2359025"/>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源站</a:t>
              </a:r>
            </a:p>
          </p:txBody>
        </p:sp>
        <p:sp>
          <p:nvSpPr>
            <p:cNvPr id="131165" name="Text Box 93"/>
            <p:cNvSpPr txBox="1">
              <a:spLocks noChangeArrowheads="1"/>
            </p:cNvSpPr>
            <p:nvPr/>
          </p:nvSpPr>
          <p:spPr bwMode="auto">
            <a:xfrm>
              <a:off x="6289774" y="2359025"/>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源站</a:t>
              </a:r>
            </a:p>
          </p:txBody>
        </p:sp>
        <p:sp>
          <p:nvSpPr>
            <p:cNvPr id="131166" name="Text Box 94"/>
            <p:cNvSpPr txBox="1">
              <a:spLocks noChangeArrowheads="1"/>
            </p:cNvSpPr>
            <p:nvPr/>
          </p:nvSpPr>
          <p:spPr bwMode="auto">
            <a:xfrm>
              <a:off x="3343958" y="2359025"/>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源站</a:t>
              </a:r>
            </a:p>
          </p:txBody>
        </p:sp>
        <p:sp>
          <p:nvSpPr>
            <p:cNvPr id="131167" name="Text Box 95"/>
            <p:cNvSpPr txBox="1">
              <a:spLocks noChangeArrowheads="1"/>
            </p:cNvSpPr>
            <p:nvPr/>
          </p:nvSpPr>
          <p:spPr bwMode="auto">
            <a:xfrm>
              <a:off x="288017" y="2359025"/>
              <a:ext cx="746202"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dirty="0">
                  <a:solidFill>
                    <a:schemeClr val="tx1">
                      <a:lumMod val="75000"/>
                      <a:lumOff val="25000"/>
                    </a:schemeClr>
                  </a:solidFill>
                  <a:latin typeface="微软雅黑" pitchFamily="34" charset="-122"/>
                  <a:ea typeface="微软雅黑" pitchFamily="34" charset="-122"/>
                </a:rPr>
                <a:t>源站</a:t>
              </a:r>
            </a:p>
          </p:txBody>
        </p:sp>
        <p:sp>
          <p:nvSpPr>
            <p:cNvPr id="131168" name="Text Box 96"/>
            <p:cNvSpPr txBox="1">
              <a:spLocks noChangeArrowheads="1"/>
            </p:cNvSpPr>
            <p:nvPr/>
          </p:nvSpPr>
          <p:spPr bwMode="auto">
            <a:xfrm>
              <a:off x="7816687" y="2359025"/>
              <a:ext cx="1020541"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目的站</a:t>
              </a:r>
            </a:p>
          </p:txBody>
        </p:sp>
        <p:sp>
          <p:nvSpPr>
            <p:cNvPr id="131169" name="Text Box 97"/>
            <p:cNvSpPr txBox="1">
              <a:spLocks noChangeArrowheads="1"/>
            </p:cNvSpPr>
            <p:nvPr/>
          </p:nvSpPr>
          <p:spPr bwMode="auto">
            <a:xfrm>
              <a:off x="4870868" y="2359025"/>
              <a:ext cx="1020541"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目的站</a:t>
              </a:r>
            </a:p>
          </p:txBody>
        </p:sp>
        <p:sp>
          <p:nvSpPr>
            <p:cNvPr id="131170" name="Text Box 98"/>
            <p:cNvSpPr txBox="1">
              <a:spLocks noChangeArrowheads="1"/>
            </p:cNvSpPr>
            <p:nvPr/>
          </p:nvSpPr>
          <p:spPr bwMode="auto">
            <a:xfrm>
              <a:off x="1925054" y="2359025"/>
              <a:ext cx="1020541" cy="427969"/>
            </a:xfrm>
            <a:prstGeom prst="rect">
              <a:avLst/>
            </a:prstGeom>
            <a:noFill/>
            <a:ln w="19050">
              <a:noFill/>
              <a:miter lim="800000"/>
              <a:headEnd type="none" w="sm" len="sm"/>
              <a:tailEnd type="none" w="sm" len="sm"/>
            </a:ln>
            <a:effectLst/>
          </p:spPr>
          <p:txBody>
            <a:bodyPr wrap="none">
              <a:spAutoFit/>
            </a:bodyPr>
            <a:lstStyle/>
            <a:p>
              <a:pPr algn="l" defTabSz="762000" eaLnBrk="0" hangingPunct="0"/>
              <a:r>
                <a:rPr kumimoji="1" lang="zh-CN" altLang="en-US" sz="2000">
                  <a:solidFill>
                    <a:schemeClr val="tx1">
                      <a:lumMod val="75000"/>
                      <a:lumOff val="25000"/>
                    </a:schemeClr>
                  </a:solidFill>
                  <a:latin typeface="微软雅黑" pitchFamily="34" charset="-122"/>
                  <a:ea typeface="微软雅黑" pitchFamily="34" charset="-122"/>
                </a:rPr>
                <a:t>目的站</a:t>
              </a:r>
            </a:p>
          </p:txBody>
        </p:sp>
        <p:sp>
          <p:nvSpPr>
            <p:cNvPr id="131172" name="Line 100"/>
            <p:cNvSpPr>
              <a:spLocks noChangeShapeType="1"/>
            </p:cNvSpPr>
            <p:nvPr/>
          </p:nvSpPr>
          <p:spPr bwMode="auto">
            <a:xfrm>
              <a:off x="133420" y="3975100"/>
              <a:ext cx="11772678" cy="0"/>
            </a:xfrm>
            <a:prstGeom prst="line">
              <a:avLst/>
            </a:prstGeom>
            <a:noFill/>
            <a:ln w="9525">
              <a:solidFill>
                <a:schemeClr val="tx1"/>
              </a:solidFill>
              <a:prstDash val="dash"/>
              <a:round/>
              <a:headEnd/>
              <a:tailEnd/>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73" name="Line 101"/>
            <p:cNvSpPr>
              <a:spLocks noChangeShapeType="1"/>
            </p:cNvSpPr>
            <p:nvPr/>
          </p:nvSpPr>
          <p:spPr bwMode="auto">
            <a:xfrm>
              <a:off x="3168183" y="2328863"/>
              <a:ext cx="0" cy="2165350"/>
            </a:xfrm>
            <a:prstGeom prst="line">
              <a:avLst/>
            </a:prstGeom>
            <a:noFill/>
            <a:ln w="9525">
              <a:solidFill>
                <a:schemeClr val="tx1"/>
              </a:solidFill>
              <a:prstDash val="dash"/>
              <a:round/>
              <a:headEnd/>
              <a:tailEnd/>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74" name="Line 102"/>
            <p:cNvSpPr>
              <a:spLocks noChangeShapeType="1"/>
            </p:cNvSpPr>
            <p:nvPr/>
          </p:nvSpPr>
          <p:spPr bwMode="auto">
            <a:xfrm>
              <a:off x="6080116" y="2328864"/>
              <a:ext cx="0" cy="1646237"/>
            </a:xfrm>
            <a:prstGeom prst="line">
              <a:avLst/>
            </a:prstGeom>
            <a:noFill/>
            <a:ln w="9525">
              <a:solidFill>
                <a:schemeClr val="tx1"/>
              </a:solidFill>
              <a:prstDash val="dash"/>
              <a:round/>
              <a:headEnd/>
              <a:tailEnd/>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sp>
          <p:nvSpPr>
            <p:cNvPr id="131175" name="Line 103"/>
            <p:cNvSpPr>
              <a:spLocks noChangeShapeType="1"/>
            </p:cNvSpPr>
            <p:nvPr/>
          </p:nvSpPr>
          <p:spPr bwMode="auto">
            <a:xfrm>
              <a:off x="9114878" y="2328864"/>
              <a:ext cx="0" cy="1646237"/>
            </a:xfrm>
            <a:prstGeom prst="line">
              <a:avLst/>
            </a:prstGeom>
            <a:noFill/>
            <a:ln w="9525">
              <a:solidFill>
                <a:schemeClr val="tx1"/>
              </a:solidFill>
              <a:prstDash val="dash"/>
              <a:round/>
              <a:headEnd/>
              <a:tailEnd/>
            </a:ln>
            <a:effectLst/>
          </p:spPr>
          <p:txBody>
            <a:bodyPr wrap="none" anchor="ctr"/>
            <a:lstStyle/>
            <a:p>
              <a:endParaRPr lang="zh-CN" altLang="en-US" sz="2000">
                <a:solidFill>
                  <a:schemeClr val="tx1">
                    <a:lumMod val="75000"/>
                    <a:lumOff val="25000"/>
                  </a:schemeClr>
                </a:solidFill>
                <a:latin typeface="微软雅黑" pitchFamily="34" charset="-122"/>
                <a:ea typeface="微软雅黑" pitchFamily="34" charset="-122"/>
              </a:endParaRPr>
            </a:p>
          </p:txBody>
        </p:sp>
      </p:grpSp>
      <p:sp>
        <p:nvSpPr>
          <p:cNvPr id="49" name="Rectangle 3"/>
          <p:cNvSpPr>
            <a:spLocks noGrp="1" noChangeArrowheads="1"/>
          </p:cNvSpPr>
          <p:nvPr>
            <p:ph idx="1"/>
          </p:nvPr>
        </p:nvSpPr>
        <p:spPr>
          <a:xfrm>
            <a:off x="693011" y="1002339"/>
            <a:ext cx="10368598" cy="4298869"/>
          </a:xfrm>
        </p:spPr>
        <p:txBody>
          <a:bodyPr>
            <a:normAutofit/>
          </a:bodyPr>
          <a:lstStyle/>
          <a:p>
            <a:pPr algn="just"/>
            <a:r>
              <a:rPr lang="zh-CN" altLang="en-US" dirty="0" smtClean="0">
                <a:latin typeface="+mn-ea"/>
              </a:rPr>
              <a:t>攻击者只是观察和分析网络中传输的数据流而不干扰数据流本身。</a:t>
            </a:r>
            <a:endParaRPr lang="en-US" altLang="zh-CN" dirty="0" smtClean="0">
              <a:latin typeface="+mn-ea"/>
            </a:endParaRPr>
          </a:p>
          <a:p>
            <a:pPr algn="just"/>
            <a:r>
              <a:rPr lang="zh-CN" altLang="en-US" dirty="0" smtClean="0">
                <a:latin typeface="+mn-ea"/>
              </a:rPr>
              <a:t>主动攻击</a:t>
            </a:r>
            <a:r>
              <a:rPr lang="zh-CN" altLang="en-US" dirty="0">
                <a:latin typeface="+mn-ea"/>
              </a:rPr>
              <a:t>是指攻击者</a:t>
            </a:r>
            <a:r>
              <a:rPr lang="zh-CN" altLang="en-US" dirty="0" smtClean="0">
                <a:latin typeface="+mn-ea"/>
              </a:rPr>
              <a:t>对传输中的数据流进行</a:t>
            </a:r>
            <a:r>
              <a:rPr lang="zh-CN" altLang="en-US" dirty="0">
                <a:latin typeface="+mn-ea"/>
              </a:rPr>
              <a:t>各种处理。</a:t>
            </a:r>
          </a:p>
          <a:p>
            <a:pPr marL="895564" lvl="1" indent="-285750" algn="just">
              <a:buFont typeface="Wingdings" panose="05000000000000000000" pitchFamily="2" charset="2"/>
              <a:buChar char="n"/>
            </a:pPr>
            <a:r>
              <a:rPr lang="zh-CN" altLang="en-US" dirty="0">
                <a:solidFill>
                  <a:srgbClr val="333399"/>
                </a:solidFill>
                <a:latin typeface="+mn-ea"/>
              </a:rPr>
              <a:t>更改报文流 </a:t>
            </a:r>
          </a:p>
          <a:p>
            <a:pPr marL="895564" lvl="1" indent="-285750" algn="just">
              <a:buFont typeface="Wingdings" panose="05000000000000000000" pitchFamily="2" charset="2"/>
              <a:buChar char="n"/>
            </a:pPr>
            <a:r>
              <a:rPr lang="zh-CN" altLang="en-US" dirty="0" smtClean="0">
                <a:solidFill>
                  <a:srgbClr val="333399"/>
                </a:solidFill>
                <a:latin typeface="+mn-ea"/>
              </a:rPr>
              <a:t>拒绝服务攻击 </a:t>
            </a:r>
            <a:endParaRPr lang="zh-CN" altLang="en-US" dirty="0">
              <a:solidFill>
                <a:srgbClr val="333399"/>
              </a:solidFill>
              <a:latin typeface="+mn-ea"/>
            </a:endParaRPr>
          </a:p>
          <a:p>
            <a:pPr marL="895564" lvl="1" indent="-285750" algn="just">
              <a:buFont typeface="Wingdings" panose="05000000000000000000" pitchFamily="2" charset="2"/>
              <a:buChar char="n"/>
            </a:pPr>
            <a:r>
              <a:rPr lang="zh-CN" altLang="en-US" dirty="0">
                <a:solidFill>
                  <a:srgbClr val="333399"/>
                </a:solidFill>
                <a:latin typeface="+mn-ea"/>
              </a:rPr>
              <a:t>恶意程序攻击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
          <p:cNvSpPr/>
          <p:nvPr/>
        </p:nvSpPr>
        <p:spPr>
          <a:xfrm>
            <a:off x="0" y="112656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705538" name="Rectangle 2"/>
          <p:cNvSpPr>
            <a:spLocks noGrp="1" noChangeArrowheads="1"/>
          </p:cNvSpPr>
          <p:nvPr>
            <p:ph type="title"/>
          </p:nvPr>
        </p:nvSpPr>
        <p:spPr/>
        <p:txBody>
          <a:bodyPr/>
          <a:lstStyle/>
          <a:p>
            <a:r>
              <a:rPr lang="en-US" altLang="zh-CN" sz="2000" dirty="0"/>
              <a:t>7.5  </a:t>
            </a:r>
            <a:r>
              <a:rPr lang="zh-CN" altLang="en-US" sz="2000" dirty="0"/>
              <a:t>访问</a:t>
            </a:r>
            <a:r>
              <a:rPr lang="zh-CN" altLang="en-US" sz="2000" dirty="0" smtClean="0"/>
              <a:t>控制</a:t>
            </a:r>
            <a:endParaRPr lang="zh-CN" altLang="en-US" sz="2000" dirty="0"/>
          </a:p>
        </p:txBody>
      </p:sp>
      <p:sp>
        <p:nvSpPr>
          <p:cNvPr id="705539" name="Rectangle 3"/>
          <p:cNvSpPr>
            <a:spLocks noGrp="1" noChangeArrowheads="1"/>
          </p:cNvSpPr>
          <p:nvPr>
            <p:ph idx="1"/>
          </p:nvPr>
        </p:nvSpPr>
        <p:spPr>
          <a:xfrm>
            <a:off x="609919" y="1052736"/>
            <a:ext cx="10978515" cy="665615"/>
          </a:xfrm>
        </p:spPr>
        <p:txBody>
          <a:bodyPr/>
          <a:lstStyle/>
          <a:p>
            <a:r>
              <a:rPr lang="en-US" altLang="zh-CN" dirty="0"/>
              <a:t>7.5.1  </a:t>
            </a:r>
            <a:r>
              <a:rPr lang="zh-CN" altLang="en-US" dirty="0"/>
              <a:t>访问控制的基本概</a:t>
            </a:r>
            <a:r>
              <a:rPr lang="zh-CN" altLang="en-US" dirty="0" smtClean="0"/>
              <a:t>念</a:t>
            </a:r>
            <a:endParaRPr lang="en-US" altLang="zh-CN"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2210742" y="2307219"/>
            <a:ext cx="7441195" cy="902016"/>
            <a:chOff x="5582177" y="2036410"/>
            <a:chExt cx="7441195" cy="902016"/>
          </a:xfrm>
        </p:grpSpPr>
        <p:grpSp>
          <p:nvGrpSpPr>
            <p:cNvPr id="7" name="组合 6"/>
            <p:cNvGrpSpPr/>
            <p:nvPr/>
          </p:nvGrpSpPr>
          <p:grpSpPr>
            <a:xfrm>
              <a:off x="5667127" y="2757744"/>
              <a:ext cx="7356244" cy="180682"/>
              <a:chOff x="6327224" y="1896619"/>
              <a:chExt cx="3526272" cy="9524"/>
            </a:xfrm>
          </p:grpSpPr>
          <p:cxnSp>
            <p:nvCxnSpPr>
              <p:cNvPr id="13" name="直接连接符 12"/>
              <p:cNvCxnSpPr/>
              <p:nvPr/>
            </p:nvCxnSpPr>
            <p:spPr>
              <a:xfrm>
                <a:off x="6327224" y="1896619"/>
                <a:ext cx="3526272" cy="1019"/>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2036410"/>
              <a:ext cx="7441195" cy="745806"/>
              <a:chOff x="5582177" y="2036410"/>
              <a:chExt cx="7441195" cy="745806"/>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2074330"/>
                <a:ext cx="6596701" cy="707886"/>
              </a:xfrm>
              <a:prstGeom prst="rect">
                <a:avLst/>
              </a:prstGeom>
              <a:noFill/>
            </p:spPr>
            <p:txBody>
              <a:bodyPr wrap="square" rtlCol="0">
                <a:spAutoFit/>
              </a:bodyPr>
              <a:lstStyle/>
              <a:p>
                <a:pPr algn="l"/>
                <a:r>
                  <a:rPr lang="zh-CN" altLang="en-US" sz="2000" dirty="0">
                    <a:solidFill>
                      <a:schemeClr val="tx1">
                        <a:lumMod val="65000"/>
                        <a:lumOff val="35000"/>
                      </a:schemeClr>
                    </a:solidFill>
                    <a:latin typeface="+mn-ea"/>
                    <a:ea typeface="+mn-ea"/>
                  </a:rPr>
                  <a:t>实施访问控制的依据是用户的访问权限。用户访问权限的授予一般遵循</a:t>
                </a:r>
                <a:r>
                  <a:rPr lang="zh-CN" altLang="en-US" sz="2000" dirty="0">
                    <a:solidFill>
                      <a:srgbClr val="FF0000"/>
                    </a:solidFill>
                    <a:latin typeface="+mn-ea"/>
                    <a:ea typeface="+mn-ea"/>
                  </a:rPr>
                  <a:t>最小特权原则</a:t>
                </a:r>
                <a:r>
                  <a:rPr lang="zh-CN" altLang="en-US" sz="2000" dirty="0">
                    <a:latin typeface="+mn-ea"/>
                    <a:ea typeface="+mn-ea"/>
                  </a:rPr>
                  <a:t>。</a:t>
                </a:r>
                <a:endParaRPr lang="en-US" altLang="zh-CN" sz="2000" dirty="0">
                  <a:latin typeface="+mn-ea"/>
                  <a:ea typeface="+mn-ea"/>
                </a:endParaRPr>
              </a:p>
            </p:txBody>
          </p:sp>
        </p:grpSp>
      </p:grpSp>
      <p:grpSp>
        <p:nvGrpSpPr>
          <p:cNvPr id="15" name="组合 14"/>
          <p:cNvGrpSpPr/>
          <p:nvPr/>
        </p:nvGrpSpPr>
        <p:grpSpPr>
          <a:xfrm>
            <a:off x="2210742" y="3778399"/>
            <a:ext cx="7441195" cy="914736"/>
            <a:chOff x="5582177" y="2897219"/>
            <a:chExt cx="7441195" cy="914736"/>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37548"/>
              <a:ext cx="7356246" cy="174407"/>
              <a:chOff x="6327224" y="1892590"/>
              <a:chExt cx="3526273" cy="13553"/>
            </a:xfrm>
          </p:grpSpPr>
          <p:cxnSp>
            <p:nvCxnSpPr>
              <p:cNvPr id="19" name="直接连接符 18"/>
              <p:cNvCxnSpPr/>
              <p:nvPr/>
            </p:nvCxnSpPr>
            <p:spPr>
              <a:xfrm flipV="1">
                <a:off x="6327224" y="1892590"/>
                <a:ext cx="3526273" cy="4029"/>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2897219"/>
              <a:ext cx="6596701" cy="799706"/>
            </a:xfrm>
            <a:prstGeom prst="rect">
              <a:avLst/>
            </a:prstGeom>
            <a:noFill/>
          </p:spPr>
          <p:txBody>
            <a:bodyPr wrap="square" rtlCol="0">
              <a:spAutoFit/>
            </a:bodyPr>
            <a:lstStyle/>
            <a:p>
              <a:pPr algn="l">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最小特权原则指的是基于用户完成工作的实际需求为用户赋予权限，用户不会被赋予超出其实际需求的权限。</a:t>
              </a:r>
            </a:p>
          </p:txBody>
        </p:sp>
      </p:grpSp>
      <p:grpSp>
        <p:nvGrpSpPr>
          <p:cNvPr id="23" name="组合 22"/>
          <p:cNvGrpSpPr/>
          <p:nvPr/>
        </p:nvGrpSpPr>
        <p:grpSpPr>
          <a:xfrm>
            <a:off x="2210742" y="5262299"/>
            <a:ext cx="7441195" cy="933774"/>
            <a:chOff x="5582177" y="3797434"/>
            <a:chExt cx="7441195" cy="933774"/>
          </a:xfrm>
        </p:grpSpPr>
        <p:grpSp>
          <p:nvGrpSpPr>
            <p:cNvPr id="24" name="组合 23"/>
            <p:cNvGrpSpPr/>
            <p:nvPr/>
          </p:nvGrpSpPr>
          <p:grpSpPr>
            <a:xfrm>
              <a:off x="5667126" y="4621534"/>
              <a:ext cx="7356246" cy="109674"/>
              <a:chOff x="6327224" y="1896619"/>
              <a:chExt cx="3526273" cy="7286"/>
            </a:xfrm>
          </p:grpSpPr>
          <p:cxnSp>
            <p:nvCxnSpPr>
              <p:cNvPr id="30" name="直接连接符 29"/>
              <p:cNvCxnSpPr/>
              <p:nvPr/>
            </p:nvCxnSpPr>
            <p:spPr>
              <a:xfrm>
                <a:off x="6327224" y="1896619"/>
                <a:ext cx="3526273"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3905"/>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797434"/>
              <a:ext cx="7441194" cy="830997"/>
              <a:chOff x="5582177" y="3797434"/>
              <a:chExt cx="7441194" cy="830997"/>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3797434"/>
                <a:ext cx="6596700" cy="830997"/>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最小特权原则可以有效防范用户滥用权限所带来的安全风险。</a:t>
                </a:r>
              </a:p>
            </p:txBody>
          </p:sp>
        </p:gr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sz="2000" dirty="0"/>
              <a:t>访问</a:t>
            </a:r>
            <a:r>
              <a:rPr lang="zh-CN" altLang="en-US" sz="2000" dirty="0" smtClean="0"/>
              <a:t>控制的基本</a:t>
            </a:r>
            <a:r>
              <a:rPr lang="zh-CN" altLang="en-US" sz="2000" dirty="0"/>
              <a:t>要素</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1" name="组合 20"/>
          <p:cNvGrpSpPr/>
          <p:nvPr/>
        </p:nvGrpSpPr>
        <p:grpSpPr>
          <a:xfrm>
            <a:off x="4947047" y="1789241"/>
            <a:ext cx="6624736" cy="902016"/>
            <a:chOff x="5582177" y="2036410"/>
            <a:chExt cx="6624736" cy="902016"/>
          </a:xfrm>
        </p:grpSpPr>
        <p:grpSp>
          <p:nvGrpSpPr>
            <p:cNvPr id="22" name="组合 21"/>
            <p:cNvGrpSpPr/>
            <p:nvPr/>
          </p:nvGrpSpPr>
          <p:grpSpPr>
            <a:xfrm>
              <a:off x="5667127" y="2757744"/>
              <a:ext cx="6323756" cy="180682"/>
              <a:chOff x="6327224" y="1896619"/>
              <a:chExt cx="3031341" cy="9524"/>
            </a:xfrm>
          </p:grpSpPr>
          <p:cxnSp>
            <p:nvCxnSpPr>
              <p:cNvPr id="28" name="直接连接符 27"/>
              <p:cNvCxnSpPr/>
              <p:nvPr/>
            </p:nvCxnSpPr>
            <p:spPr>
              <a:xfrm>
                <a:off x="6327224" y="1896619"/>
                <a:ext cx="3031341"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582177" y="2036410"/>
              <a:ext cx="6624736" cy="626655"/>
              <a:chOff x="5582177" y="2036410"/>
              <a:chExt cx="6624736" cy="626655"/>
            </a:xfrm>
          </p:grpSpPr>
          <p:grpSp>
            <p:nvGrpSpPr>
              <p:cNvPr id="24" name="组合 23"/>
              <p:cNvGrpSpPr/>
              <p:nvPr/>
            </p:nvGrpSpPr>
            <p:grpSpPr>
              <a:xfrm>
                <a:off x="5582177" y="2036410"/>
                <a:ext cx="579307" cy="626655"/>
                <a:chOff x="6242320" y="1105727"/>
                <a:chExt cx="579005" cy="626656"/>
              </a:xfrm>
            </p:grpSpPr>
            <p:sp>
              <p:nvSpPr>
                <p:cNvPr id="26"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27"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5" name="文本框 44"/>
              <p:cNvSpPr txBox="1"/>
              <p:nvPr/>
            </p:nvSpPr>
            <p:spPr>
              <a:xfrm>
                <a:off x="6426671" y="2154401"/>
                <a:ext cx="5780242" cy="430374"/>
              </a:xfrm>
              <a:prstGeom prst="rect">
                <a:avLst/>
              </a:prstGeom>
              <a:noFill/>
            </p:spPr>
            <p:txBody>
              <a:bodyPr wrap="square" rtlCol="0">
                <a:spAutoFit/>
              </a:bodyPr>
              <a:lstStyle/>
              <a:p>
                <a:pPr algn="l">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主体</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(subject)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指访问活动的发起者。</a:t>
                </a:r>
              </a:p>
            </p:txBody>
          </p:sp>
        </p:grpSp>
      </p:grpSp>
      <p:grpSp>
        <p:nvGrpSpPr>
          <p:cNvPr id="30" name="组合 29"/>
          <p:cNvGrpSpPr/>
          <p:nvPr/>
        </p:nvGrpSpPr>
        <p:grpSpPr>
          <a:xfrm>
            <a:off x="4947047" y="2715988"/>
            <a:ext cx="6408712" cy="806175"/>
            <a:chOff x="5582177" y="3005830"/>
            <a:chExt cx="6408712" cy="806175"/>
          </a:xfrm>
        </p:grpSpPr>
        <p:grpSp>
          <p:nvGrpSpPr>
            <p:cNvPr id="31" name="组合 30"/>
            <p:cNvGrpSpPr/>
            <p:nvPr/>
          </p:nvGrpSpPr>
          <p:grpSpPr>
            <a:xfrm>
              <a:off x="5582177" y="3005830"/>
              <a:ext cx="579307" cy="631762"/>
              <a:chOff x="6242320" y="2373233"/>
              <a:chExt cx="579005" cy="631762"/>
            </a:xfrm>
          </p:grpSpPr>
          <p:sp>
            <p:nvSpPr>
              <p:cNvPr id="36"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3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32" name="组合 31"/>
            <p:cNvGrpSpPr/>
            <p:nvPr/>
          </p:nvGrpSpPr>
          <p:grpSpPr>
            <a:xfrm>
              <a:off x="5667126" y="3689445"/>
              <a:ext cx="6323758" cy="122560"/>
              <a:chOff x="6327224" y="1896619"/>
              <a:chExt cx="3031342" cy="9524"/>
            </a:xfrm>
          </p:grpSpPr>
          <p:cxnSp>
            <p:nvCxnSpPr>
              <p:cNvPr id="34" name="直接连接符 33"/>
              <p:cNvCxnSpPr/>
              <p:nvPr/>
            </p:nvCxnSpPr>
            <p:spPr>
              <a:xfrm>
                <a:off x="6327224" y="1896619"/>
                <a:ext cx="3031342"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3" name="文本框 44"/>
            <p:cNvSpPr txBox="1"/>
            <p:nvPr/>
          </p:nvSpPr>
          <p:spPr>
            <a:xfrm>
              <a:off x="6426671" y="3090505"/>
              <a:ext cx="5564218" cy="430374"/>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客体</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(object)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指访问活动中被访问的对象。</a:t>
              </a:r>
            </a:p>
          </p:txBody>
        </p:sp>
      </p:grpSp>
      <p:grpSp>
        <p:nvGrpSpPr>
          <p:cNvPr id="38" name="组合 37"/>
          <p:cNvGrpSpPr/>
          <p:nvPr/>
        </p:nvGrpSpPr>
        <p:grpSpPr>
          <a:xfrm>
            <a:off x="4947047" y="3546894"/>
            <a:ext cx="6408712" cy="1097936"/>
            <a:chOff x="5582177" y="3666569"/>
            <a:chExt cx="6408712" cy="1097936"/>
          </a:xfrm>
        </p:grpSpPr>
        <p:grpSp>
          <p:nvGrpSpPr>
            <p:cNvPr id="39" name="组合 38"/>
            <p:cNvGrpSpPr/>
            <p:nvPr/>
          </p:nvGrpSpPr>
          <p:grpSpPr>
            <a:xfrm>
              <a:off x="5667126" y="4621145"/>
              <a:ext cx="6323760" cy="143360"/>
              <a:chOff x="6327224" y="1896619"/>
              <a:chExt cx="3031343" cy="9524"/>
            </a:xfrm>
          </p:grpSpPr>
          <p:cxnSp>
            <p:nvCxnSpPr>
              <p:cNvPr id="45" name="直接连接符 44"/>
              <p:cNvCxnSpPr/>
              <p:nvPr/>
            </p:nvCxnSpPr>
            <p:spPr>
              <a:xfrm>
                <a:off x="6327224" y="1896619"/>
                <a:ext cx="3031343" cy="493"/>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5582177" y="3666569"/>
              <a:ext cx="6408712" cy="934284"/>
              <a:chOff x="5582177" y="3666569"/>
              <a:chExt cx="6408712" cy="934284"/>
            </a:xfrm>
          </p:grpSpPr>
          <p:grpSp>
            <p:nvGrpSpPr>
              <p:cNvPr id="41" name="组合 40"/>
              <p:cNvGrpSpPr/>
              <p:nvPr/>
            </p:nvGrpSpPr>
            <p:grpSpPr>
              <a:xfrm>
                <a:off x="5582177" y="3980359"/>
                <a:ext cx="579307" cy="620494"/>
                <a:chOff x="6242320" y="3640739"/>
                <a:chExt cx="579005" cy="620494"/>
              </a:xfrm>
            </p:grpSpPr>
            <p:sp>
              <p:nvSpPr>
                <p:cNvPr id="43"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44"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42" name="文本框 44"/>
              <p:cNvSpPr txBox="1"/>
              <p:nvPr/>
            </p:nvSpPr>
            <p:spPr>
              <a:xfrm>
                <a:off x="6426671" y="3666569"/>
                <a:ext cx="5564218" cy="799706"/>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访问</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指的是对资源各种类型的使用，例如：读取、修改、创建、删除、执行、发送、接收等操作。</a:t>
                </a:r>
              </a:p>
            </p:txBody>
          </p:sp>
        </p:grpSp>
      </p:grpSp>
      <p:grpSp>
        <p:nvGrpSpPr>
          <p:cNvPr id="47" name="组合 46"/>
          <p:cNvGrpSpPr/>
          <p:nvPr/>
        </p:nvGrpSpPr>
        <p:grpSpPr>
          <a:xfrm>
            <a:off x="4947047" y="4669561"/>
            <a:ext cx="6408712" cy="1351727"/>
            <a:chOff x="5582177" y="4314641"/>
            <a:chExt cx="6408712" cy="1351727"/>
          </a:xfrm>
        </p:grpSpPr>
        <p:grpSp>
          <p:nvGrpSpPr>
            <p:cNvPr id="48" name="组合 47"/>
            <p:cNvGrpSpPr/>
            <p:nvPr/>
          </p:nvGrpSpPr>
          <p:grpSpPr>
            <a:xfrm>
              <a:off x="5667126" y="5552848"/>
              <a:ext cx="6323762" cy="113520"/>
              <a:chOff x="6327224" y="1896619"/>
              <a:chExt cx="3031344" cy="9524"/>
            </a:xfrm>
          </p:grpSpPr>
          <p:cxnSp>
            <p:nvCxnSpPr>
              <p:cNvPr id="54" name="直接连接符 53"/>
              <p:cNvCxnSpPr/>
              <p:nvPr/>
            </p:nvCxnSpPr>
            <p:spPr>
              <a:xfrm>
                <a:off x="6327224" y="1896619"/>
                <a:ext cx="3031344" cy="992"/>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582177" y="4314641"/>
              <a:ext cx="6408712" cy="1238206"/>
              <a:chOff x="5582177" y="4314641"/>
              <a:chExt cx="6408712" cy="1238206"/>
            </a:xfrm>
          </p:grpSpPr>
          <p:grpSp>
            <p:nvGrpSpPr>
              <p:cNvPr id="50" name="组合 49"/>
              <p:cNvGrpSpPr/>
              <p:nvPr/>
            </p:nvGrpSpPr>
            <p:grpSpPr>
              <a:xfrm>
                <a:off x="5582177" y="4943621"/>
                <a:ext cx="579307" cy="609226"/>
                <a:chOff x="6250444" y="4908245"/>
                <a:chExt cx="579005" cy="609226"/>
              </a:xfrm>
            </p:grpSpPr>
            <p:sp>
              <p:nvSpPr>
                <p:cNvPr id="52"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53"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1" name="文本框 44"/>
              <p:cNvSpPr txBox="1"/>
              <p:nvPr/>
            </p:nvSpPr>
            <p:spPr>
              <a:xfrm>
                <a:off x="6426671" y="4314641"/>
                <a:ext cx="5564218" cy="1169038"/>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访问策略</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体现了系统的授权行为，表现为主体访问客体时需要遵守的约束规则，通常存储在系统的授权服务器中。</a:t>
                </a:r>
              </a:p>
            </p:txBody>
          </p:sp>
        </p:grpSp>
      </p:grpSp>
      <p:grpSp>
        <p:nvGrpSpPr>
          <p:cNvPr id="56" name="组合 55"/>
          <p:cNvGrpSpPr/>
          <p:nvPr/>
        </p:nvGrpSpPr>
        <p:grpSpPr>
          <a:xfrm>
            <a:off x="571059" y="2049691"/>
            <a:ext cx="3499144" cy="3507281"/>
            <a:chOff x="847431" y="1988070"/>
            <a:chExt cx="3904228" cy="3913307"/>
          </a:xfrm>
        </p:grpSpPr>
        <p:sp>
          <p:nvSpPr>
            <p:cNvPr id="57" name="Freeform 10"/>
            <p:cNvSpPr>
              <a:spLocks/>
            </p:cNvSpPr>
            <p:nvPr/>
          </p:nvSpPr>
          <p:spPr bwMode="auto">
            <a:xfrm>
              <a:off x="2793873" y="1991315"/>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矩形 57"/>
            <p:cNvSpPr/>
            <p:nvPr/>
          </p:nvSpPr>
          <p:spPr>
            <a:xfrm rot="3203510">
              <a:off x="1421109" y="25736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rgbClr val="F9F9F9"/>
                  </a:solidFill>
                  <a:latin typeface="微软雅黑" pitchFamily="34" charset="-122"/>
                  <a:ea typeface="微软雅黑" pitchFamily="34" charset="-122"/>
                </a:rPr>
                <a:t>客体</a:t>
              </a:r>
            </a:p>
          </p:txBody>
        </p:sp>
        <p:sp>
          <p:nvSpPr>
            <p:cNvPr id="59" name="Freeform 7"/>
            <p:cNvSpPr>
              <a:spLocks/>
            </p:cNvSpPr>
            <p:nvPr/>
          </p:nvSpPr>
          <p:spPr bwMode="auto">
            <a:xfrm>
              <a:off x="855522" y="19880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矩形 59"/>
            <p:cNvSpPr/>
            <p:nvPr/>
          </p:nvSpPr>
          <p:spPr>
            <a:xfrm rot="19403510">
              <a:off x="1390038" y="25712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chemeClr val="bg1"/>
                  </a:solidFill>
                  <a:latin typeface="微软雅黑" pitchFamily="34" charset="-122"/>
                  <a:ea typeface="微软雅黑" pitchFamily="34" charset="-122"/>
                </a:rPr>
                <a:t>主体</a:t>
              </a:r>
            </a:p>
          </p:txBody>
        </p:sp>
        <p:sp>
          <p:nvSpPr>
            <p:cNvPr id="61" name="Freeform 8"/>
            <p:cNvSpPr>
              <a:spLocks/>
            </p:cNvSpPr>
            <p:nvPr/>
          </p:nvSpPr>
          <p:spPr bwMode="auto">
            <a:xfrm>
              <a:off x="847431" y="37535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矩形 61"/>
            <p:cNvSpPr/>
            <p:nvPr/>
          </p:nvSpPr>
          <p:spPr>
            <a:xfrm rot="14003510">
              <a:off x="1421103" y="25736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chemeClr val="bg1"/>
                  </a:solidFill>
                  <a:latin typeface="微软雅黑" pitchFamily="34" charset="-122"/>
                  <a:ea typeface="微软雅黑" pitchFamily="34" charset="-122"/>
                </a:rPr>
                <a:t>访问策略</a:t>
              </a:r>
            </a:p>
          </p:txBody>
        </p:sp>
        <p:sp>
          <p:nvSpPr>
            <p:cNvPr id="63" name="Freeform 12"/>
            <p:cNvSpPr>
              <a:spLocks/>
            </p:cNvSpPr>
            <p:nvPr/>
          </p:nvSpPr>
          <p:spPr bwMode="auto">
            <a:xfrm>
              <a:off x="2602632" y="39447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矩形 63"/>
            <p:cNvSpPr/>
            <p:nvPr/>
          </p:nvSpPr>
          <p:spPr>
            <a:xfrm rot="8603510">
              <a:off x="1420387" y="25743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chemeClr val="bg1"/>
                  </a:solidFill>
                  <a:latin typeface="微软雅黑" pitchFamily="34" charset="-122"/>
                  <a:ea typeface="微软雅黑" pitchFamily="34" charset="-122"/>
                </a:rPr>
                <a:t>访问</a:t>
              </a:r>
            </a:p>
          </p:txBody>
        </p:sp>
        <p:sp>
          <p:nvSpPr>
            <p:cNvPr id="65" name="椭圆 64"/>
            <p:cNvSpPr/>
            <p:nvPr/>
          </p:nvSpPr>
          <p:spPr>
            <a:xfrm>
              <a:off x="2048098" y="31734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2362420" y="35567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0674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sz="2000" dirty="0">
                <a:latin typeface="+mn-lt"/>
                <a:ea typeface="+mn-ea"/>
              </a:rPr>
              <a:t>访问监控器模型</a:t>
            </a:r>
          </a:p>
        </p:txBody>
      </p:sp>
      <p:sp>
        <p:nvSpPr>
          <p:cNvPr id="5" name="页脚占位符 4"/>
          <p:cNvSpPr>
            <a:spLocks noGrp="1"/>
          </p:cNvSpPr>
          <p:nvPr>
            <p:ph type="ftr" sz="quarter" idx="11"/>
          </p:nvPr>
        </p:nvSpPr>
        <p:spPr/>
        <p:txBody>
          <a:bodyPr/>
          <a:lstStyle/>
          <a:p>
            <a:r>
              <a:rPr lang="zh-CN" altLang="en-US" sz="2000" smtClean="0">
                <a:latin typeface="+mn-lt"/>
                <a:ea typeface="+mn-ea"/>
              </a:rPr>
              <a:t>课件制作人：谢钧  谢希仁</a:t>
            </a:r>
            <a:endParaRPr lang="zh-CN" altLang="en-US" sz="2000">
              <a:latin typeface="+mn-lt"/>
              <a:ea typeface="+mn-ea"/>
            </a:endParaRPr>
          </a:p>
        </p:txBody>
      </p:sp>
      <p:sp>
        <p:nvSpPr>
          <p:cNvPr id="2" name="Rectangle 2"/>
          <p:cNvSpPr>
            <a:spLocks noChangeArrowheads="1"/>
          </p:cNvSpPr>
          <p:nvPr/>
        </p:nvSpPr>
        <p:spPr bwMode="auto">
          <a:xfrm>
            <a:off x="6006809"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latin typeface="+mn-lt"/>
              <a:ea typeface="+mn-ea"/>
            </a:endParaRPr>
          </a:p>
        </p:txBody>
      </p:sp>
      <p:grpSp>
        <p:nvGrpSpPr>
          <p:cNvPr id="4" name="组合 3"/>
          <p:cNvGrpSpPr/>
          <p:nvPr/>
        </p:nvGrpSpPr>
        <p:grpSpPr>
          <a:xfrm>
            <a:off x="2148502" y="1556792"/>
            <a:ext cx="7716614" cy="4483711"/>
            <a:chOff x="758825" y="188913"/>
            <a:chExt cx="4338638" cy="2520950"/>
          </a:xfrm>
        </p:grpSpPr>
        <p:sp>
          <p:nvSpPr>
            <p:cNvPr id="7" name="Text Box 4"/>
            <p:cNvSpPr txBox="1">
              <a:spLocks noChangeArrowheads="1"/>
            </p:cNvSpPr>
            <p:nvPr/>
          </p:nvSpPr>
          <p:spPr bwMode="auto">
            <a:xfrm>
              <a:off x="2386013" y="2371725"/>
              <a:ext cx="1084262" cy="338138"/>
            </a:xfrm>
            <a:prstGeom prst="rect">
              <a:avLst/>
            </a:prstGeom>
            <a:solidFill>
              <a:schemeClr val="accent5">
                <a:lumMod val="60000"/>
                <a:lumOff val="40000"/>
              </a:schemeClr>
            </a:solidFill>
            <a:ln w="9525">
              <a:solidFill>
                <a:schemeClr val="tx1"/>
              </a:solidFill>
              <a:miter lim="800000"/>
              <a:headEnd/>
              <a:tailEnd/>
            </a:ln>
            <a:effectLst>
              <a:outerShdw dist="35921" dir="2700000" algn="ctr" rotWithShape="0">
                <a:schemeClr val="bg2"/>
              </a:outerShdw>
            </a:effectLst>
          </p:spPr>
          <p:txBody>
            <a:bodyPr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r>
                <a:rPr lang="zh-CN" altLang="en-US" sz="2000" smtClean="0">
                  <a:latin typeface="+mn-lt"/>
                  <a:ea typeface="+mn-ea"/>
                </a:rPr>
                <a:t>审计文件</a:t>
              </a:r>
            </a:p>
          </p:txBody>
        </p:sp>
        <p:sp>
          <p:nvSpPr>
            <p:cNvPr id="8" name="Text Box 5"/>
            <p:cNvSpPr txBox="1">
              <a:spLocks noChangeArrowheads="1"/>
            </p:cNvSpPr>
            <p:nvPr/>
          </p:nvSpPr>
          <p:spPr bwMode="auto">
            <a:xfrm>
              <a:off x="758825" y="1325563"/>
              <a:ext cx="671513" cy="338137"/>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mn-lt"/>
                  <a:ea typeface="+mn-ea"/>
                </a:rPr>
                <a:t>主体</a:t>
              </a:r>
            </a:p>
          </p:txBody>
        </p:sp>
        <p:sp>
          <p:nvSpPr>
            <p:cNvPr id="9" name="Text Box 7"/>
            <p:cNvSpPr txBox="1">
              <a:spLocks noChangeArrowheads="1"/>
            </p:cNvSpPr>
            <p:nvPr/>
          </p:nvSpPr>
          <p:spPr bwMode="auto">
            <a:xfrm>
              <a:off x="4375150" y="1338263"/>
              <a:ext cx="722313" cy="338137"/>
            </a:xfrm>
            <a:prstGeom prst="rect">
              <a:avLst/>
            </a:prstGeom>
            <a:solidFill>
              <a:schemeClr val="accent1">
                <a:lumMod val="60000"/>
                <a:lumOff val="40000"/>
              </a:schemeClr>
            </a:solidFill>
            <a:ln w="9525">
              <a:solidFill>
                <a:schemeClr val="tx1"/>
              </a:solidFill>
              <a:miter lim="800000"/>
              <a:headEnd/>
              <a:tailEnd/>
            </a:ln>
            <a:effectLst>
              <a:outerShdw dist="35921" dir="2700000" algn="ctr" rotWithShape="0">
                <a:schemeClr val="bg2"/>
              </a:outerShdw>
            </a:effectLst>
          </p:spPr>
          <p:txBody>
            <a:bodyPr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r>
                <a:rPr lang="zh-CN" altLang="en-US" sz="2000" smtClean="0">
                  <a:latin typeface="+mn-lt"/>
                  <a:ea typeface="+mn-ea"/>
                </a:rPr>
                <a:t>客体</a:t>
              </a:r>
            </a:p>
          </p:txBody>
        </p:sp>
        <p:sp>
          <p:nvSpPr>
            <p:cNvPr id="10" name="Text Box 8"/>
            <p:cNvSpPr txBox="1">
              <a:spLocks noChangeArrowheads="1"/>
            </p:cNvSpPr>
            <p:nvPr/>
          </p:nvSpPr>
          <p:spPr bwMode="auto">
            <a:xfrm>
              <a:off x="2362200" y="188913"/>
              <a:ext cx="1122363" cy="581025"/>
            </a:xfrm>
            <a:prstGeom prst="rect">
              <a:avLst/>
            </a:prstGeom>
            <a:solidFill>
              <a:srgbClr val="FFC000"/>
            </a:solidFill>
            <a:ln w="9525">
              <a:solidFill>
                <a:schemeClr val="tx1"/>
              </a:solidFill>
              <a:miter lim="800000"/>
              <a:headEnd/>
              <a:tailEnd/>
            </a:ln>
            <a:effectLst>
              <a:outerShdw dist="35921" dir="2700000" algn="ctr" rotWithShape="0">
                <a:schemeClr val="bg2"/>
              </a:outerShdw>
            </a:effectLst>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mn-lt"/>
                  <a:ea typeface="+mn-ea"/>
                </a:rPr>
                <a:t>授权</a:t>
              </a:r>
              <a:endParaRPr lang="en-US" altLang="zh-CN" sz="2000">
                <a:latin typeface="+mn-lt"/>
                <a:ea typeface="+mn-ea"/>
              </a:endParaRPr>
            </a:p>
            <a:p>
              <a:pPr algn="ctr" eaLnBrk="1" hangingPunct="1"/>
              <a:r>
                <a:rPr lang="zh-CN" altLang="en-US" sz="2000">
                  <a:latin typeface="+mn-lt"/>
                  <a:ea typeface="+mn-ea"/>
                </a:rPr>
                <a:t>服务器</a:t>
              </a:r>
            </a:p>
          </p:txBody>
        </p:sp>
        <p:sp>
          <p:nvSpPr>
            <p:cNvPr id="11" name="Line 9"/>
            <p:cNvSpPr>
              <a:spLocks noChangeShapeType="1"/>
            </p:cNvSpPr>
            <p:nvPr/>
          </p:nvSpPr>
          <p:spPr bwMode="auto">
            <a:xfrm>
              <a:off x="1430338" y="1517650"/>
              <a:ext cx="931862" cy="0"/>
            </a:xfrm>
            <a:prstGeom prst="line">
              <a:avLst/>
            </a:prstGeom>
            <a:noFill/>
            <a:ln w="19050">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a typeface="+mn-ea"/>
              </a:endParaRPr>
            </a:p>
          </p:txBody>
        </p:sp>
        <p:sp>
          <p:nvSpPr>
            <p:cNvPr id="12" name="Line 10"/>
            <p:cNvSpPr>
              <a:spLocks noChangeShapeType="1"/>
            </p:cNvSpPr>
            <p:nvPr/>
          </p:nvSpPr>
          <p:spPr bwMode="auto">
            <a:xfrm>
              <a:off x="3394075" y="1493838"/>
              <a:ext cx="981075" cy="0"/>
            </a:xfrm>
            <a:prstGeom prst="line">
              <a:avLst/>
            </a:prstGeom>
            <a:noFill/>
            <a:ln w="19050">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a typeface="+mn-ea"/>
              </a:endParaRPr>
            </a:p>
          </p:txBody>
        </p:sp>
        <p:sp>
          <p:nvSpPr>
            <p:cNvPr id="13" name="Line 11"/>
            <p:cNvSpPr>
              <a:spLocks noChangeShapeType="1"/>
            </p:cNvSpPr>
            <p:nvPr/>
          </p:nvSpPr>
          <p:spPr bwMode="auto">
            <a:xfrm>
              <a:off x="2794000" y="769938"/>
              <a:ext cx="0" cy="465137"/>
            </a:xfrm>
            <a:prstGeom prst="line">
              <a:avLst/>
            </a:prstGeom>
            <a:noFill/>
            <a:ln w="19050">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a typeface="+mn-ea"/>
              </a:endParaRPr>
            </a:p>
          </p:txBody>
        </p:sp>
        <p:sp>
          <p:nvSpPr>
            <p:cNvPr id="14" name="Line 12"/>
            <p:cNvSpPr>
              <a:spLocks noChangeShapeType="1"/>
            </p:cNvSpPr>
            <p:nvPr/>
          </p:nvSpPr>
          <p:spPr bwMode="auto">
            <a:xfrm>
              <a:off x="2928938" y="1803400"/>
              <a:ext cx="0" cy="568325"/>
            </a:xfrm>
            <a:prstGeom prst="line">
              <a:avLst/>
            </a:prstGeom>
            <a:noFill/>
            <a:ln w="19050">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a typeface="+mn-ea"/>
              </a:endParaRPr>
            </a:p>
          </p:txBody>
        </p:sp>
        <p:sp>
          <p:nvSpPr>
            <p:cNvPr id="15" name="Text Box 6"/>
            <p:cNvSpPr txBox="1">
              <a:spLocks noChangeArrowheads="1"/>
            </p:cNvSpPr>
            <p:nvPr/>
          </p:nvSpPr>
          <p:spPr bwMode="auto">
            <a:xfrm>
              <a:off x="2362200" y="1235075"/>
              <a:ext cx="1122363" cy="584200"/>
            </a:xfrm>
            <a:prstGeom prst="rect">
              <a:avLst/>
            </a:prstGeom>
            <a:solidFill>
              <a:srgbClr val="FF99CC"/>
            </a:solidFill>
            <a:ln w="9525">
              <a:solidFill>
                <a:schemeClr val="tx1"/>
              </a:solidFill>
              <a:miter lim="800000"/>
              <a:headEnd/>
              <a:tailEnd/>
            </a:ln>
            <a:effectLst>
              <a:outerShdw dist="35921" dir="2700000" algn="ctr" rotWithShape="0">
                <a:schemeClr val="bg2"/>
              </a:outerShdw>
            </a:effectLst>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mn-lt"/>
                  <a:ea typeface="+mn-ea"/>
                </a:rPr>
                <a:t>访问</a:t>
              </a:r>
              <a:endParaRPr lang="en-US" altLang="zh-CN" sz="2000">
                <a:latin typeface="+mn-lt"/>
                <a:ea typeface="+mn-ea"/>
              </a:endParaRPr>
            </a:p>
            <a:p>
              <a:pPr algn="ctr" eaLnBrk="1" hangingPunct="1"/>
              <a:r>
                <a:rPr lang="zh-CN" altLang="en-US" sz="2000">
                  <a:latin typeface="+mn-lt"/>
                  <a:ea typeface="+mn-ea"/>
                </a:rPr>
                <a:t>监控器</a:t>
              </a:r>
            </a:p>
          </p:txBody>
        </p:sp>
        <p:sp>
          <p:nvSpPr>
            <p:cNvPr id="16" name="Line 11"/>
            <p:cNvSpPr>
              <a:spLocks noChangeShapeType="1"/>
            </p:cNvSpPr>
            <p:nvPr/>
          </p:nvSpPr>
          <p:spPr bwMode="auto">
            <a:xfrm flipV="1">
              <a:off x="3081338" y="766763"/>
              <a:ext cx="0" cy="465137"/>
            </a:xfrm>
            <a:prstGeom prst="line">
              <a:avLst/>
            </a:prstGeom>
            <a:noFill/>
            <a:ln w="19050">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mn-lt"/>
                <a:ea typeface="+mn-ea"/>
              </a:endParaRPr>
            </a:p>
          </p:txBody>
        </p:sp>
      </p:grpSp>
    </p:spTree>
    <p:extLst>
      <p:ext uri="{BB962C8B-B14F-4D97-AF65-F5344CB8AC3E}">
        <p14:creationId xmlns:p14="http://schemas.microsoft.com/office/powerpoint/2010/main" val="42136504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zh-CN" dirty="0"/>
              <a:t>7.5.2  </a:t>
            </a:r>
            <a:r>
              <a:rPr lang="zh-CN" altLang="en-US" dirty="0"/>
              <a:t>访问控制策略</a:t>
            </a:r>
          </a:p>
        </p:txBody>
      </p:sp>
      <p:sp>
        <p:nvSpPr>
          <p:cNvPr id="705539" name="Rectangle 3"/>
          <p:cNvSpPr>
            <a:spLocks noGrp="1" noChangeArrowheads="1"/>
          </p:cNvSpPr>
          <p:nvPr>
            <p:ph idx="1"/>
          </p:nvPr>
        </p:nvSpPr>
        <p:spPr/>
        <p:txBody>
          <a:bodyPr/>
          <a:lstStyle/>
          <a:p>
            <a:r>
              <a:rPr lang="zh-CN" altLang="en-US" dirty="0"/>
              <a:t>访问控制策略典型地可分为三类</a:t>
            </a:r>
            <a:r>
              <a:rPr lang="zh-CN" altLang="en-US" dirty="0" smtClean="0"/>
              <a:t>：</a:t>
            </a:r>
            <a:endParaRPr lang="en-US" altLang="zh-CN"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2210742" y="2294199"/>
            <a:ext cx="7441195" cy="902016"/>
            <a:chOff x="5582177" y="2036410"/>
            <a:chExt cx="7441195" cy="902016"/>
          </a:xfrm>
        </p:grpSpPr>
        <p:grpSp>
          <p:nvGrpSpPr>
            <p:cNvPr id="7" name="组合 6"/>
            <p:cNvGrpSpPr/>
            <p:nvPr/>
          </p:nvGrpSpPr>
          <p:grpSpPr>
            <a:xfrm>
              <a:off x="5667127" y="2757744"/>
              <a:ext cx="7356244" cy="180682"/>
              <a:chOff x="6327224" y="1896619"/>
              <a:chExt cx="3526272" cy="9524"/>
            </a:xfrm>
          </p:grpSpPr>
          <p:cxnSp>
            <p:nvCxnSpPr>
              <p:cNvPr id="13" name="直接连接符 12"/>
              <p:cNvCxnSpPr/>
              <p:nvPr/>
            </p:nvCxnSpPr>
            <p:spPr>
              <a:xfrm>
                <a:off x="6327224" y="1896619"/>
                <a:ext cx="3526272" cy="1019"/>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2036410"/>
              <a:ext cx="7441195" cy="626655"/>
              <a:chOff x="5582177" y="2036410"/>
              <a:chExt cx="7441195" cy="626655"/>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2074330"/>
                <a:ext cx="6596701" cy="400110"/>
              </a:xfrm>
              <a:prstGeom prst="rect">
                <a:avLst/>
              </a:prstGeom>
              <a:noFill/>
            </p:spPr>
            <p:txBody>
              <a:bodyPr wrap="square" rtlCol="0">
                <a:spAutoFit/>
              </a:bodyPr>
              <a:lstStyle/>
              <a:p>
                <a:pPr algn="l"/>
                <a:r>
                  <a:rPr lang="zh-CN" altLang="en-US" sz="2000" dirty="0">
                    <a:solidFill>
                      <a:srgbClr val="FF0000"/>
                    </a:solidFill>
                    <a:latin typeface="+mn-ea"/>
                    <a:ea typeface="+mn-ea"/>
                  </a:rPr>
                  <a:t>自主访问控制</a:t>
                </a:r>
                <a:r>
                  <a:rPr lang="en-US" altLang="zh-CN" sz="2000" dirty="0">
                    <a:solidFill>
                      <a:schemeClr val="tx1">
                        <a:lumMod val="65000"/>
                        <a:lumOff val="35000"/>
                      </a:schemeClr>
                    </a:solidFill>
                    <a:latin typeface="+mn-ea"/>
                    <a:ea typeface="+mn-ea"/>
                  </a:rPr>
                  <a:t>DAC (Discretionary Access Control)</a:t>
                </a:r>
              </a:p>
            </p:txBody>
          </p:sp>
        </p:grpSp>
      </p:grpSp>
      <p:grpSp>
        <p:nvGrpSpPr>
          <p:cNvPr id="15" name="组合 14"/>
          <p:cNvGrpSpPr/>
          <p:nvPr/>
        </p:nvGrpSpPr>
        <p:grpSpPr>
          <a:xfrm>
            <a:off x="2210742" y="3490912"/>
            <a:ext cx="7441195" cy="806125"/>
            <a:chOff x="5582177" y="3005830"/>
            <a:chExt cx="7441195" cy="806125"/>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37548"/>
              <a:ext cx="7356246" cy="174407"/>
              <a:chOff x="6327224" y="1892590"/>
              <a:chExt cx="3526273" cy="13553"/>
            </a:xfrm>
          </p:grpSpPr>
          <p:cxnSp>
            <p:nvCxnSpPr>
              <p:cNvPr id="19" name="直接连接符 18"/>
              <p:cNvCxnSpPr/>
              <p:nvPr/>
            </p:nvCxnSpPr>
            <p:spPr>
              <a:xfrm flipV="1">
                <a:off x="6327224" y="1892590"/>
                <a:ext cx="3526273" cy="4029"/>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3067050"/>
              <a:ext cx="6596701" cy="461665"/>
            </a:xfrm>
            <a:prstGeom prst="rect">
              <a:avLst/>
            </a:prstGeom>
            <a:noFill/>
          </p:spPr>
          <p:txBody>
            <a:bodyPr wrap="square" rtlCol="0">
              <a:spAutoFit/>
            </a:bodyPr>
            <a:lstStyle/>
            <a:p>
              <a:pPr algn="l">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强制访问控制</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MAC (Mandatory Access Control)</a:t>
              </a:r>
            </a:p>
          </p:txBody>
        </p:sp>
      </p:grpSp>
      <p:grpSp>
        <p:nvGrpSpPr>
          <p:cNvPr id="23" name="组合 22"/>
          <p:cNvGrpSpPr/>
          <p:nvPr/>
        </p:nvGrpSpPr>
        <p:grpSpPr>
          <a:xfrm>
            <a:off x="2210742" y="4591734"/>
            <a:ext cx="7441195" cy="750849"/>
            <a:chOff x="5582177" y="3980359"/>
            <a:chExt cx="7441195" cy="750849"/>
          </a:xfrm>
        </p:grpSpPr>
        <p:grpSp>
          <p:nvGrpSpPr>
            <p:cNvPr id="24" name="组合 23"/>
            <p:cNvGrpSpPr/>
            <p:nvPr/>
          </p:nvGrpSpPr>
          <p:grpSpPr>
            <a:xfrm>
              <a:off x="5667126" y="4621534"/>
              <a:ext cx="7356246" cy="109674"/>
              <a:chOff x="6327224" y="1896619"/>
              <a:chExt cx="3526273" cy="7286"/>
            </a:xfrm>
          </p:grpSpPr>
          <p:cxnSp>
            <p:nvCxnSpPr>
              <p:cNvPr id="30" name="直接连接符 29"/>
              <p:cNvCxnSpPr/>
              <p:nvPr/>
            </p:nvCxnSpPr>
            <p:spPr>
              <a:xfrm>
                <a:off x="6327224" y="1896619"/>
                <a:ext cx="3526273"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3905"/>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980359"/>
              <a:ext cx="7441194" cy="620494"/>
              <a:chOff x="5582177" y="3980359"/>
              <a:chExt cx="7441194" cy="620494"/>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4054041"/>
                <a:ext cx="6596700" cy="461665"/>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基于角色的访问控制</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RBAC (Role Based Access Control)</a:t>
                </a:r>
              </a:p>
            </p:txBody>
          </p:sp>
        </p:grpSp>
      </p:grpSp>
      <p:cxnSp>
        <p:nvCxnSpPr>
          <p:cNvPr id="32" name="直接连接符 31"/>
          <p:cNvCxnSpPr/>
          <p:nvPr/>
        </p:nvCxnSpPr>
        <p:spPr>
          <a:xfrm>
            <a:off x="0" y="1858963"/>
            <a:ext cx="12192000"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8738" y="6027738"/>
            <a:ext cx="121920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34" name="内容占位符 3"/>
          <p:cNvSpPr txBox="1">
            <a:spLocks/>
          </p:cNvSpPr>
          <p:nvPr/>
        </p:nvSpPr>
        <p:spPr bwMode="auto">
          <a:xfrm>
            <a:off x="10841038" y="5430838"/>
            <a:ext cx="1292225" cy="631825"/>
          </a:xfrm>
          <a:prstGeom prst="rect">
            <a:avLst/>
          </a:prstGeom>
          <a:solidFill>
            <a:schemeClr val="accent2"/>
          </a:solidFill>
          <a:ln w="9525">
            <a:noFill/>
            <a:miter lim="800000"/>
            <a:headEnd/>
            <a:tailEnd/>
          </a:ln>
        </p:spPr>
        <p:txBody>
          <a:bodyPr/>
          <a:lstStyle/>
          <a:p>
            <a:pPr>
              <a:lnSpc>
                <a:spcPct val="130000"/>
              </a:lnSpc>
              <a:spcBef>
                <a:spcPts val="1000"/>
              </a:spcBef>
              <a:buFont typeface="Wingdings" pitchFamily="2" charset="2"/>
              <a:buNone/>
            </a:pPr>
            <a:endParaRPr lang="zh-CN" altLang="en-US" sz="2000">
              <a:solidFill>
                <a:schemeClr val="bg1"/>
              </a:solidFill>
              <a:latin typeface="微软雅黑" pitchFamily="34" charset="-122"/>
              <a:ea typeface="微软雅黑" pitchFamily="34" charset="-122"/>
            </a:endParaRPr>
          </a:p>
        </p:txBody>
      </p:sp>
      <p:sp>
        <p:nvSpPr>
          <p:cNvPr id="35" name="内容占位符 3"/>
          <p:cNvSpPr txBox="1">
            <a:spLocks/>
          </p:cNvSpPr>
          <p:nvPr/>
        </p:nvSpPr>
        <p:spPr>
          <a:xfrm>
            <a:off x="9636125" y="5430838"/>
            <a:ext cx="944563" cy="631825"/>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36" name="内容占位符 3"/>
          <p:cNvSpPr txBox="1">
            <a:spLocks/>
          </p:cNvSpPr>
          <p:nvPr/>
        </p:nvSpPr>
        <p:spPr>
          <a:xfrm>
            <a:off x="8837613" y="5430838"/>
            <a:ext cx="523875" cy="631825"/>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Tree>
    <p:extLst>
      <p:ext uri="{BB962C8B-B14F-4D97-AF65-F5344CB8AC3E}">
        <p14:creationId xmlns:p14="http://schemas.microsoft.com/office/powerpoint/2010/main" val="3280496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zh-CN" dirty="0"/>
              <a:t>1.  </a:t>
            </a:r>
            <a:r>
              <a:rPr lang="zh-CN" altLang="en-US" dirty="0"/>
              <a:t>自主访问控制策略</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Rectangle 3"/>
          <p:cNvSpPr txBox="1">
            <a:spLocks noChangeArrowheads="1"/>
          </p:cNvSpPr>
          <p:nvPr/>
        </p:nvSpPr>
        <p:spPr>
          <a:xfrm>
            <a:off x="1058615" y="2204864"/>
            <a:ext cx="3606941" cy="311203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t>自主访问控制通常基于主客体的隶属关系，“自主”指的是客体的拥有者可以自主地决定其他主体对其拥有的客体所进行访问的权限。</a:t>
            </a:r>
          </a:p>
        </p:txBody>
      </p:sp>
      <p:sp>
        <p:nvSpPr>
          <p:cNvPr id="7" name="Rectangle 3"/>
          <p:cNvSpPr txBox="1">
            <a:spLocks noChangeArrowheads="1"/>
          </p:cNvSpPr>
          <p:nvPr/>
        </p:nvSpPr>
        <p:spPr>
          <a:xfrm>
            <a:off x="7611343" y="1290017"/>
            <a:ext cx="3628477" cy="3291111"/>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t>自主访问控制具有很强的灵活性，但是存在一些明显的缺陷：权限管理过于分散，容易出现漏洞；无法有效控制被攻击主体破坏系统安全性的行为。</a:t>
            </a:r>
          </a:p>
        </p:txBody>
      </p:sp>
      <p:sp>
        <p:nvSpPr>
          <p:cNvPr id="8" name="Freeform 5"/>
          <p:cNvSpPr>
            <a:spLocks/>
          </p:cNvSpPr>
          <p:nvPr/>
        </p:nvSpPr>
        <p:spPr bwMode="auto">
          <a:xfrm>
            <a:off x="5076825" y="1554286"/>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9" name="Freeform 6"/>
          <p:cNvSpPr>
            <a:spLocks/>
          </p:cNvSpPr>
          <p:nvPr/>
        </p:nvSpPr>
        <p:spPr bwMode="auto">
          <a:xfrm>
            <a:off x="6084094" y="1324853"/>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10" name="Freeform 7"/>
          <p:cNvSpPr>
            <a:spLocks/>
          </p:cNvSpPr>
          <p:nvPr/>
        </p:nvSpPr>
        <p:spPr bwMode="auto">
          <a:xfrm>
            <a:off x="4279900" y="3501216"/>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6088063" y="3493279"/>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4279900" y="4653741"/>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6096000" y="4653741"/>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04922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622046"/>
            <a:ext cx="12198350" cy="32337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3524705"/>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538" name="Rectangle 2"/>
          <p:cNvSpPr>
            <a:spLocks noGrp="1" noChangeArrowheads="1"/>
          </p:cNvSpPr>
          <p:nvPr>
            <p:ph type="title"/>
          </p:nvPr>
        </p:nvSpPr>
        <p:spPr/>
        <p:txBody>
          <a:bodyPr/>
          <a:lstStyle/>
          <a:p>
            <a:r>
              <a:rPr lang="en-US" altLang="zh-CN" dirty="0"/>
              <a:t>2.  </a:t>
            </a:r>
            <a:r>
              <a:rPr lang="zh-CN" altLang="en-US" dirty="0"/>
              <a:t>强制访问控制策略</a:t>
            </a:r>
          </a:p>
        </p:txBody>
      </p:sp>
      <p:sp>
        <p:nvSpPr>
          <p:cNvPr id="705539" name="Rectangle 3"/>
          <p:cNvSpPr>
            <a:spLocks noGrp="1" noChangeArrowheads="1"/>
          </p:cNvSpPr>
          <p:nvPr>
            <p:ph idx="1"/>
          </p:nvPr>
        </p:nvSpPr>
        <p:spPr/>
        <p:txBody>
          <a:bodyPr/>
          <a:lstStyle/>
          <a:p>
            <a:pPr marL="342900" indent="-342900">
              <a:buFont typeface="Arial" panose="020B0604020202020204" pitchFamily="34" charset="0"/>
              <a:buChar char="•"/>
            </a:pPr>
            <a:r>
              <a:rPr lang="zh-CN" altLang="en-US" dirty="0"/>
              <a:t>强制访问控制与自主访问控制不同，它不允许一般的主体进行访问权限的设置</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在</a:t>
            </a:r>
            <a:r>
              <a:rPr lang="zh-CN" altLang="en-US" dirty="0"/>
              <a:t>强制访问控制中，主体和客体被赋予一定的安全级别，普通用户不能改变自身或任何客体的安全级别，通常只有系统的安全管理员可以进行安全级别的设定</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系统</a:t>
            </a:r>
            <a:r>
              <a:rPr lang="zh-CN" altLang="en-US" dirty="0"/>
              <a:t>通过比较主体和客体的安全级别来决定某个主体是否能够访问某个客体。</a:t>
            </a:r>
            <a:endParaRPr lang="en-US" altLang="zh-CN" dirty="0">
              <a:ea typeface="黑体" pitchFamily="2" charset="-122"/>
            </a:endParaRPr>
          </a:p>
        </p:txBody>
      </p:sp>
      <p:sp>
        <p:nvSpPr>
          <p:cNvPr id="8" name="Rectangle 3"/>
          <p:cNvSpPr txBox="1">
            <a:spLocks noChangeArrowheads="1"/>
          </p:cNvSpPr>
          <p:nvPr/>
        </p:nvSpPr>
        <p:spPr>
          <a:xfrm>
            <a:off x="762320" y="3861048"/>
            <a:ext cx="10826114" cy="576820"/>
          </a:xfrm>
          <a:prstGeom prst="rect">
            <a:avLst/>
          </a:prstGeom>
        </p:spPr>
        <p:txBody>
          <a:bodyPr vert="horz" lIns="121917" tIns="60958" rIns="121917" bIns="60958" rtlCol="0">
            <a:normAutofit lnSpcReduction="10000"/>
          </a:bodyPr>
          <a:lstStyle>
            <a:lvl1pPr marL="0" indent="0" algn="l" defTabSz="1219627" rtl="0" eaLnBrk="1" latinLnBrk="0" hangingPunct="1">
              <a:lnSpc>
                <a:spcPct val="150000"/>
              </a:lnSpc>
              <a:spcBef>
                <a:spcPct val="20000"/>
              </a:spcBef>
              <a:buSzPct val="80000"/>
              <a:buFont typeface="Wingdings" pitchFamily="2" charset="2"/>
              <a:buNone/>
              <a:defRPr sz="2000" kern="1200">
                <a:solidFill>
                  <a:schemeClr val="tx1">
                    <a:lumMod val="75000"/>
                    <a:lumOff val="25000"/>
                  </a:schemeClr>
                </a:solidFill>
                <a:latin typeface="+mn-lt"/>
                <a:ea typeface="+mn-ea"/>
                <a:cs typeface="+mn-cs"/>
              </a:defRPr>
            </a:lvl1pPr>
            <a:lvl2pPr marL="609814" indent="0" algn="l" defTabSz="1219627" rtl="0" eaLnBrk="1" latinLnBrk="0" hangingPunct="1">
              <a:lnSpc>
                <a:spcPct val="150000"/>
              </a:lnSpc>
              <a:spcBef>
                <a:spcPct val="20000"/>
              </a:spcBef>
              <a:buFont typeface="Arial" pitchFamily="34" charset="0"/>
              <a:buNone/>
              <a:defRPr sz="2000" kern="1200">
                <a:solidFill>
                  <a:schemeClr val="tx1">
                    <a:lumMod val="75000"/>
                    <a:lumOff val="25000"/>
                  </a:schemeClr>
                </a:solidFill>
                <a:latin typeface="+mn-lt"/>
                <a:ea typeface="+mn-ea"/>
                <a:cs typeface="+mn-cs"/>
              </a:defRPr>
            </a:lvl2pPr>
            <a:lvl3pPr marL="1219626"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3pPr>
            <a:lvl4pPr marL="1829440"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4pPr>
            <a:lvl5pPr marL="2439253"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pPr>
            <a:r>
              <a:rPr lang="zh-CN" altLang="en-US" dirty="0" smtClean="0"/>
              <a:t>下读和上写是在强制访问控制策略中广泛使用的两项原则：</a:t>
            </a:r>
          </a:p>
        </p:txBody>
      </p:sp>
      <p:grpSp>
        <p:nvGrpSpPr>
          <p:cNvPr id="9" name="组合 8"/>
          <p:cNvGrpSpPr/>
          <p:nvPr/>
        </p:nvGrpSpPr>
        <p:grpSpPr>
          <a:xfrm>
            <a:off x="1374712" y="4543208"/>
            <a:ext cx="10213723" cy="902016"/>
            <a:chOff x="5582177" y="2036410"/>
            <a:chExt cx="10213723" cy="902016"/>
          </a:xfrm>
        </p:grpSpPr>
        <p:grpSp>
          <p:nvGrpSpPr>
            <p:cNvPr id="10" name="组合 9"/>
            <p:cNvGrpSpPr/>
            <p:nvPr/>
          </p:nvGrpSpPr>
          <p:grpSpPr>
            <a:xfrm>
              <a:off x="5667127" y="2757744"/>
              <a:ext cx="10128773" cy="180682"/>
              <a:chOff x="6327224" y="1896619"/>
              <a:chExt cx="4855305" cy="9524"/>
            </a:xfrm>
          </p:grpSpPr>
          <p:cxnSp>
            <p:nvCxnSpPr>
              <p:cNvPr id="16" name="直接连接符 15"/>
              <p:cNvCxnSpPr/>
              <p:nvPr/>
            </p:nvCxnSpPr>
            <p:spPr>
              <a:xfrm>
                <a:off x="6327224" y="1896619"/>
                <a:ext cx="4855305" cy="1281"/>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582177" y="2036410"/>
              <a:ext cx="10213722" cy="745806"/>
              <a:chOff x="5582177" y="2036410"/>
              <a:chExt cx="10213722" cy="745806"/>
            </a:xfrm>
          </p:grpSpPr>
          <p:grpSp>
            <p:nvGrpSpPr>
              <p:cNvPr id="12" name="组合 11"/>
              <p:cNvGrpSpPr/>
              <p:nvPr/>
            </p:nvGrpSpPr>
            <p:grpSpPr>
              <a:xfrm>
                <a:off x="5582177" y="2036410"/>
                <a:ext cx="579307" cy="626655"/>
                <a:chOff x="6242320" y="1105727"/>
                <a:chExt cx="579005" cy="626656"/>
              </a:xfrm>
            </p:grpSpPr>
            <p:sp>
              <p:nvSpPr>
                <p:cNvPr id="14"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5"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3" name="文本框 44"/>
              <p:cNvSpPr txBox="1"/>
              <p:nvPr/>
            </p:nvSpPr>
            <p:spPr>
              <a:xfrm>
                <a:off x="6426671" y="2074330"/>
                <a:ext cx="9369228" cy="707886"/>
              </a:xfrm>
              <a:prstGeom prst="rect">
                <a:avLst/>
              </a:prstGeom>
              <a:noFill/>
            </p:spPr>
            <p:txBody>
              <a:bodyPr wrap="square" rtlCol="0">
                <a:spAutoFit/>
              </a:bodyPr>
              <a:lstStyle/>
              <a:p>
                <a:pPr algn="l"/>
                <a:r>
                  <a:rPr lang="zh-CN" altLang="en-US" sz="2000" dirty="0">
                    <a:solidFill>
                      <a:srgbClr val="FF0000"/>
                    </a:solidFill>
                    <a:latin typeface="+mn-ea"/>
                    <a:ea typeface="+mn-ea"/>
                  </a:rPr>
                  <a:t>下读原则</a:t>
                </a:r>
                <a:r>
                  <a:rPr lang="zh-CN" altLang="en-US" sz="2000" dirty="0">
                    <a:solidFill>
                      <a:schemeClr val="tx1">
                        <a:lumMod val="65000"/>
                        <a:lumOff val="35000"/>
                      </a:schemeClr>
                    </a:solidFill>
                    <a:latin typeface="+mn-ea"/>
                    <a:ea typeface="+mn-ea"/>
                  </a:rPr>
                  <a:t>：主体的安全级别必须高于或等于被读客体的安全级别，主体读取客体的访问活动才能被允许（向下读）。</a:t>
                </a:r>
              </a:p>
            </p:txBody>
          </p:sp>
        </p:grpSp>
      </p:grpSp>
      <p:grpSp>
        <p:nvGrpSpPr>
          <p:cNvPr id="18" name="组合 17"/>
          <p:cNvGrpSpPr/>
          <p:nvPr/>
        </p:nvGrpSpPr>
        <p:grpSpPr>
          <a:xfrm>
            <a:off x="1374712" y="5589240"/>
            <a:ext cx="10213722" cy="921952"/>
            <a:chOff x="5582177" y="2889935"/>
            <a:chExt cx="10213722" cy="921952"/>
          </a:xfrm>
        </p:grpSpPr>
        <p:grpSp>
          <p:nvGrpSpPr>
            <p:cNvPr id="19" name="组合 18"/>
            <p:cNvGrpSpPr/>
            <p:nvPr/>
          </p:nvGrpSpPr>
          <p:grpSpPr>
            <a:xfrm>
              <a:off x="5582177" y="3005830"/>
              <a:ext cx="579307" cy="631762"/>
              <a:chOff x="6242320" y="2373233"/>
              <a:chExt cx="579005" cy="631762"/>
            </a:xfrm>
          </p:grpSpPr>
          <p:sp>
            <p:nvSpPr>
              <p:cNvPr id="24"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5"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0" name="组合 19"/>
            <p:cNvGrpSpPr/>
            <p:nvPr/>
          </p:nvGrpSpPr>
          <p:grpSpPr>
            <a:xfrm>
              <a:off x="5667126" y="3658662"/>
              <a:ext cx="10128773" cy="153225"/>
              <a:chOff x="6327224" y="1894236"/>
              <a:chExt cx="4855305" cy="11907"/>
            </a:xfrm>
          </p:grpSpPr>
          <p:cxnSp>
            <p:nvCxnSpPr>
              <p:cNvPr id="22" name="直接连接符 21"/>
              <p:cNvCxnSpPr/>
              <p:nvPr/>
            </p:nvCxnSpPr>
            <p:spPr>
              <a:xfrm flipV="1">
                <a:off x="6327224" y="1894236"/>
                <a:ext cx="4855305" cy="2383"/>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1" name="文本框 44"/>
            <p:cNvSpPr txBox="1"/>
            <p:nvPr/>
          </p:nvSpPr>
          <p:spPr>
            <a:xfrm>
              <a:off x="6426671" y="2889935"/>
              <a:ext cx="9369228" cy="830997"/>
            </a:xfrm>
            <a:prstGeom prst="rect">
              <a:avLst/>
            </a:prstGeom>
            <a:noFill/>
          </p:spPr>
          <p:txBody>
            <a:bodyPr wrap="square" rtlCol="0">
              <a:spAutoFit/>
            </a:bodyPr>
            <a:lstStyle/>
            <a:p>
              <a:pPr algn="l">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上写原则</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：主体的安全级别必须低于或等于被写客体的安全级别，主体写客体的访问活动才能被允许（向上写）。</a:t>
              </a:r>
            </a:p>
          </p:txBody>
        </p:sp>
      </p:grpSp>
    </p:spTree>
    <p:extLst>
      <p:ext uri="{BB962C8B-B14F-4D97-AF65-F5344CB8AC3E}">
        <p14:creationId xmlns:p14="http://schemas.microsoft.com/office/powerpoint/2010/main" val="21818207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rotWithShape="1">
          <a:blip r:embed="rId2">
            <a:extLst>
              <a:ext uri="{28A0092B-C50C-407E-A947-70E740481C1C}">
                <a14:useLocalDpi xmlns:a14="http://schemas.microsoft.com/office/drawing/2010/main" val="0"/>
              </a:ext>
            </a:extLst>
          </a:blip>
          <a:srcRect t="12200" b="7476"/>
          <a:stretch/>
        </p:blipFill>
        <p:spPr>
          <a:xfrm>
            <a:off x="8320717" y="4015773"/>
            <a:ext cx="1793367" cy="1496626"/>
          </a:xfrm>
          <a:prstGeom prst="rect">
            <a:avLst/>
          </a:prstGeom>
        </p:spPr>
      </p:pic>
      <p:sp>
        <p:nvSpPr>
          <p:cNvPr id="705538" name="Rectangle 2"/>
          <p:cNvSpPr>
            <a:spLocks noGrp="1" noChangeArrowheads="1"/>
          </p:cNvSpPr>
          <p:nvPr>
            <p:ph type="title"/>
          </p:nvPr>
        </p:nvSpPr>
        <p:spPr/>
        <p:txBody>
          <a:bodyPr/>
          <a:lstStyle/>
          <a:p>
            <a:r>
              <a:rPr lang="zh-CN" altLang="en-US" dirty="0" smtClean="0"/>
              <a:t>下读</a:t>
            </a:r>
            <a:r>
              <a:rPr lang="zh-CN" altLang="en-US" dirty="0"/>
              <a:t>上</a:t>
            </a:r>
            <a:r>
              <a:rPr lang="zh-CN" altLang="en-US" dirty="0" smtClean="0"/>
              <a:t>写原则防止木马窃密</a:t>
            </a:r>
            <a:r>
              <a:rPr lang="zh-CN" altLang="en-US" dirty="0"/>
              <a:t>攻击</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Group 40"/>
          <p:cNvGrpSpPr>
            <a:grpSpLocks/>
          </p:cNvGrpSpPr>
          <p:nvPr/>
        </p:nvGrpSpPr>
        <p:grpSpPr bwMode="auto">
          <a:xfrm>
            <a:off x="1103359" y="2351088"/>
            <a:ext cx="10662968" cy="3048000"/>
            <a:chOff x="521" y="1481"/>
            <a:chExt cx="5035" cy="1920"/>
          </a:xfrm>
        </p:grpSpPr>
        <p:sp>
          <p:nvSpPr>
            <p:cNvPr id="7" name="Oval 7"/>
            <p:cNvSpPr>
              <a:spLocks noChangeArrowheads="1"/>
            </p:cNvSpPr>
            <p:nvPr/>
          </p:nvSpPr>
          <p:spPr bwMode="auto">
            <a:xfrm>
              <a:off x="2297" y="1481"/>
              <a:ext cx="480" cy="432"/>
            </a:xfrm>
            <a:prstGeom prst="ellipse">
              <a:avLst/>
            </a:prstGeom>
            <a:solidFill>
              <a:srgbClr val="92D05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8"/>
            <p:cNvSpPr txBox="1">
              <a:spLocks noChangeArrowheads="1"/>
            </p:cNvSpPr>
            <p:nvPr/>
          </p:nvSpPr>
          <p:spPr bwMode="auto">
            <a:xfrm>
              <a:off x="2297" y="152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a:solidFill>
                    <a:schemeClr val="bg1"/>
                  </a:solidFill>
                  <a:ea typeface="黑体" pitchFamily="2" charset="-122"/>
                </a:rPr>
                <a:t>秘密</a:t>
              </a:r>
            </a:p>
          </p:txBody>
        </p:sp>
        <p:sp>
          <p:nvSpPr>
            <p:cNvPr id="9" name="Oval 10"/>
            <p:cNvSpPr>
              <a:spLocks noChangeArrowheads="1"/>
            </p:cNvSpPr>
            <p:nvPr/>
          </p:nvSpPr>
          <p:spPr bwMode="auto">
            <a:xfrm>
              <a:off x="1913" y="2777"/>
              <a:ext cx="785" cy="432"/>
            </a:xfrm>
            <a:prstGeom prst="ellipse">
              <a:avLst/>
            </a:prstGeom>
            <a:solidFill>
              <a:srgbClr val="FFC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1"/>
            <p:cNvSpPr txBox="1">
              <a:spLocks noChangeArrowheads="1"/>
            </p:cNvSpPr>
            <p:nvPr/>
          </p:nvSpPr>
          <p:spPr bwMode="auto">
            <a:xfrm>
              <a:off x="1913" y="2825"/>
              <a:ext cx="7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dirty="0">
                  <a:solidFill>
                    <a:schemeClr val="bg1"/>
                  </a:solidFill>
                  <a:ea typeface="黑体" pitchFamily="2" charset="-122"/>
                </a:rPr>
                <a:t>公开</a:t>
              </a:r>
            </a:p>
          </p:txBody>
        </p:sp>
        <p:sp>
          <p:nvSpPr>
            <p:cNvPr id="12" name="Text Box 13"/>
            <p:cNvSpPr txBox="1">
              <a:spLocks noChangeArrowheads="1"/>
            </p:cNvSpPr>
            <p:nvPr/>
          </p:nvSpPr>
          <p:spPr bwMode="auto">
            <a:xfrm>
              <a:off x="521" y="1865"/>
              <a:ext cx="816" cy="454"/>
            </a:xfrm>
            <a:prstGeom prst="rect">
              <a:avLst/>
            </a:prstGeom>
            <a:solidFill>
              <a:srgbClr val="01ACBE"/>
            </a:solid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dirty="0">
                  <a:solidFill>
                    <a:schemeClr val="bg1"/>
                  </a:solidFill>
                  <a:ea typeface="黑体" pitchFamily="2" charset="-122"/>
                </a:rPr>
                <a:t>木马程序</a:t>
              </a:r>
              <a:r>
                <a:rPr lang="zh-CN" altLang="en-US" sz="2000" dirty="0">
                  <a:solidFill>
                    <a:schemeClr val="bg1"/>
                  </a:solidFill>
                </a:rPr>
                <a:t>（</a:t>
              </a:r>
              <a:r>
                <a:rPr lang="en-US" altLang="zh-CN" sz="2000" dirty="0">
                  <a:solidFill>
                    <a:schemeClr val="bg1"/>
                  </a:solidFill>
                </a:rPr>
                <a:t>root</a:t>
              </a:r>
              <a:r>
                <a:rPr lang="zh-CN" altLang="en-US" sz="2000" dirty="0">
                  <a:solidFill>
                    <a:schemeClr val="bg1"/>
                  </a:solidFill>
                </a:rPr>
                <a:t>）</a:t>
              </a:r>
            </a:p>
          </p:txBody>
        </p:sp>
        <p:sp>
          <p:nvSpPr>
            <p:cNvPr id="13" name="Text Box 15"/>
            <p:cNvSpPr txBox="1">
              <a:spLocks noChangeArrowheads="1"/>
            </p:cNvSpPr>
            <p:nvPr/>
          </p:nvSpPr>
          <p:spPr bwMode="auto">
            <a:xfrm>
              <a:off x="1529" y="1673"/>
              <a:ext cx="5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dirty="0">
                  <a:solidFill>
                    <a:schemeClr val="tx1">
                      <a:lumMod val="65000"/>
                      <a:lumOff val="35000"/>
                    </a:schemeClr>
                  </a:solidFill>
                </a:rPr>
                <a:t>read</a:t>
              </a:r>
            </a:p>
          </p:txBody>
        </p:sp>
        <p:sp>
          <p:nvSpPr>
            <p:cNvPr id="14" name="Line 16"/>
            <p:cNvSpPr>
              <a:spLocks noChangeShapeType="1"/>
            </p:cNvSpPr>
            <p:nvPr/>
          </p:nvSpPr>
          <p:spPr bwMode="auto">
            <a:xfrm flipV="1">
              <a:off x="1337" y="1865"/>
              <a:ext cx="1008" cy="192"/>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8"/>
            <p:cNvSpPr txBox="1">
              <a:spLocks noChangeArrowheads="1"/>
            </p:cNvSpPr>
            <p:nvPr/>
          </p:nvSpPr>
          <p:spPr bwMode="auto">
            <a:xfrm>
              <a:off x="857" y="2441"/>
              <a:ext cx="68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dirty="0">
                  <a:solidFill>
                    <a:schemeClr val="tx1">
                      <a:lumMod val="65000"/>
                      <a:lumOff val="35000"/>
                    </a:schemeClr>
                  </a:solidFill>
                </a:rPr>
                <a:t>copy</a:t>
              </a:r>
            </a:p>
          </p:txBody>
        </p:sp>
        <p:sp>
          <p:nvSpPr>
            <p:cNvPr id="16" name="Line 19"/>
            <p:cNvSpPr>
              <a:spLocks noChangeShapeType="1"/>
            </p:cNvSpPr>
            <p:nvPr/>
          </p:nvSpPr>
          <p:spPr bwMode="auto">
            <a:xfrm>
              <a:off x="1066" y="2296"/>
              <a:ext cx="943" cy="577"/>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0"/>
            <p:cNvSpPr>
              <a:spLocks noChangeShapeType="1"/>
            </p:cNvSpPr>
            <p:nvPr/>
          </p:nvSpPr>
          <p:spPr bwMode="auto">
            <a:xfrm flipH="1" flipV="1">
              <a:off x="2729" y="1865"/>
              <a:ext cx="1296" cy="1008"/>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 name="Group 21"/>
            <p:cNvGrpSpPr>
              <a:grpSpLocks/>
            </p:cNvGrpSpPr>
            <p:nvPr/>
          </p:nvGrpSpPr>
          <p:grpSpPr bwMode="auto">
            <a:xfrm>
              <a:off x="3257" y="2201"/>
              <a:ext cx="240" cy="288"/>
              <a:chOff x="4368" y="864"/>
              <a:chExt cx="384" cy="528"/>
            </a:xfrm>
          </p:grpSpPr>
          <p:sp>
            <p:nvSpPr>
              <p:cNvPr id="34" name="Line 22"/>
              <p:cNvSpPr>
                <a:spLocks noChangeShapeType="1"/>
              </p:cNvSpPr>
              <p:nvPr/>
            </p:nvSpPr>
            <p:spPr bwMode="auto">
              <a:xfrm flipH="1">
                <a:off x="4368" y="864"/>
                <a:ext cx="288"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3"/>
              <p:cNvSpPr>
                <a:spLocks noChangeShapeType="1"/>
              </p:cNvSpPr>
              <p:nvPr/>
            </p:nvSpPr>
            <p:spPr bwMode="auto">
              <a:xfrm>
                <a:off x="4368" y="864"/>
                <a:ext cx="384"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24"/>
            <p:cNvGrpSpPr>
              <a:grpSpLocks/>
            </p:cNvGrpSpPr>
            <p:nvPr/>
          </p:nvGrpSpPr>
          <p:grpSpPr bwMode="auto">
            <a:xfrm>
              <a:off x="2201" y="1913"/>
              <a:ext cx="288" cy="864"/>
              <a:chOff x="2208" y="1920"/>
              <a:chExt cx="288" cy="864"/>
            </a:xfrm>
          </p:grpSpPr>
          <p:sp>
            <p:nvSpPr>
              <p:cNvPr id="29" name="Line 25"/>
              <p:cNvSpPr>
                <a:spLocks noChangeShapeType="1"/>
              </p:cNvSpPr>
              <p:nvPr/>
            </p:nvSpPr>
            <p:spPr bwMode="auto">
              <a:xfrm flipH="1">
                <a:off x="2208" y="1920"/>
                <a:ext cx="240" cy="864"/>
              </a:xfrm>
              <a:prstGeom prst="line">
                <a:avLst/>
              </a:prstGeom>
              <a:noFill/>
              <a:ln w="19050">
                <a:solidFill>
                  <a:srgbClr val="3333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26"/>
              <p:cNvGrpSpPr>
                <a:grpSpLocks/>
              </p:cNvGrpSpPr>
              <p:nvPr/>
            </p:nvGrpSpPr>
            <p:grpSpPr bwMode="auto">
              <a:xfrm>
                <a:off x="2208" y="2160"/>
                <a:ext cx="288" cy="336"/>
                <a:chOff x="2208" y="2160"/>
                <a:chExt cx="288" cy="336"/>
              </a:xfrm>
            </p:grpSpPr>
            <p:sp>
              <p:nvSpPr>
                <p:cNvPr id="31" name="Rectangle 27"/>
                <p:cNvSpPr>
                  <a:spLocks noChangeArrowheads="1"/>
                </p:cNvSpPr>
                <p:nvPr/>
              </p:nvSpPr>
              <p:spPr bwMode="auto">
                <a:xfrm>
                  <a:off x="2304" y="2160"/>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28"/>
                <p:cNvSpPr>
                  <a:spLocks noChangeArrowheads="1"/>
                </p:cNvSpPr>
                <p:nvPr/>
              </p:nvSpPr>
              <p:spPr bwMode="auto">
                <a:xfrm>
                  <a:off x="2256" y="2208"/>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29"/>
                <p:cNvSpPr>
                  <a:spLocks noChangeArrowheads="1"/>
                </p:cNvSpPr>
                <p:nvPr/>
              </p:nvSpPr>
              <p:spPr bwMode="auto">
                <a:xfrm>
                  <a:off x="2208" y="2256"/>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 name="Group 30"/>
            <p:cNvGrpSpPr>
              <a:grpSpLocks/>
            </p:cNvGrpSpPr>
            <p:nvPr/>
          </p:nvGrpSpPr>
          <p:grpSpPr bwMode="auto">
            <a:xfrm>
              <a:off x="2585" y="3065"/>
              <a:ext cx="1488" cy="336"/>
              <a:chOff x="2592" y="3072"/>
              <a:chExt cx="1488" cy="336"/>
            </a:xfrm>
          </p:grpSpPr>
          <p:sp>
            <p:nvSpPr>
              <p:cNvPr id="24" name="Freeform 31"/>
              <p:cNvSpPr>
                <a:spLocks/>
              </p:cNvSpPr>
              <p:nvPr/>
            </p:nvSpPr>
            <p:spPr bwMode="auto">
              <a:xfrm>
                <a:off x="2592" y="3168"/>
                <a:ext cx="1488" cy="152"/>
              </a:xfrm>
              <a:custGeom>
                <a:avLst/>
                <a:gdLst>
                  <a:gd name="T0" fmla="*/ 0 w 1488"/>
                  <a:gd name="T1" fmla="*/ 0 h 152"/>
                  <a:gd name="T2" fmla="*/ 672 w 1488"/>
                  <a:gd name="T3" fmla="*/ 144 h 152"/>
                  <a:gd name="T4" fmla="*/ 1488 w 1488"/>
                  <a:gd name="T5" fmla="*/ 48 h 152"/>
                </a:gdLst>
                <a:ahLst/>
                <a:cxnLst>
                  <a:cxn ang="0">
                    <a:pos x="T0" y="T1"/>
                  </a:cxn>
                  <a:cxn ang="0">
                    <a:pos x="T2" y="T3"/>
                  </a:cxn>
                  <a:cxn ang="0">
                    <a:pos x="T4" y="T5"/>
                  </a:cxn>
                </a:cxnLst>
                <a:rect l="0" t="0" r="r" b="b"/>
                <a:pathLst>
                  <a:path w="1488" h="152">
                    <a:moveTo>
                      <a:pt x="0" y="0"/>
                    </a:moveTo>
                    <a:cubicBezTo>
                      <a:pt x="212" y="68"/>
                      <a:pt x="424" y="136"/>
                      <a:pt x="672" y="144"/>
                    </a:cubicBezTo>
                    <a:cubicBezTo>
                      <a:pt x="920" y="152"/>
                      <a:pt x="1204" y="100"/>
                      <a:pt x="1488" y="48"/>
                    </a:cubicBezTo>
                  </a:path>
                </a:pathLst>
              </a:custGeom>
              <a:noFill/>
              <a:ln w="19050" cap="flat" cmpd="sng">
                <a:solidFill>
                  <a:srgbClr val="333399"/>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32"/>
              <p:cNvGrpSpPr>
                <a:grpSpLocks/>
              </p:cNvGrpSpPr>
              <p:nvPr/>
            </p:nvGrpSpPr>
            <p:grpSpPr bwMode="auto">
              <a:xfrm>
                <a:off x="3120" y="3072"/>
                <a:ext cx="288" cy="336"/>
                <a:chOff x="2208" y="2160"/>
                <a:chExt cx="288" cy="336"/>
              </a:xfrm>
            </p:grpSpPr>
            <p:sp>
              <p:nvSpPr>
                <p:cNvPr id="26" name="Rectangle 33"/>
                <p:cNvSpPr>
                  <a:spLocks noChangeArrowheads="1"/>
                </p:cNvSpPr>
                <p:nvPr/>
              </p:nvSpPr>
              <p:spPr bwMode="auto">
                <a:xfrm>
                  <a:off x="2304" y="2160"/>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34"/>
                <p:cNvSpPr>
                  <a:spLocks noChangeArrowheads="1"/>
                </p:cNvSpPr>
                <p:nvPr/>
              </p:nvSpPr>
              <p:spPr bwMode="auto">
                <a:xfrm>
                  <a:off x="2256" y="2208"/>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35"/>
                <p:cNvSpPr>
                  <a:spLocks noChangeArrowheads="1"/>
                </p:cNvSpPr>
                <p:nvPr/>
              </p:nvSpPr>
              <p:spPr bwMode="auto">
                <a:xfrm>
                  <a:off x="2208" y="2256"/>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1" name="Line 37"/>
            <p:cNvSpPr>
              <a:spLocks noChangeShapeType="1"/>
            </p:cNvSpPr>
            <p:nvPr/>
          </p:nvSpPr>
          <p:spPr bwMode="auto">
            <a:xfrm flipH="1" flipV="1">
              <a:off x="2681" y="2969"/>
              <a:ext cx="1248" cy="96"/>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38"/>
            <p:cNvSpPr txBox="1">
              <a:spLocks noChangeArrowheads="1"/>
            </p:cNvSpPr>
            <p:nvPr/>
          </p:nvSpPr>
          <p:spPr bwMode="auto">
            <a:xfrm>
              <a:off x="3065" y="2729"/>
              <a:ext cx="5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dirty="0">
                  <a:solidFill>
                    <a:schemeClr val="tx1">
                      <a:lumMod val="65000"/>
                      <a:lumOff val="35000"/>
                    </a:schemeClr>
                  </a:solidFill>
                </a:rPr>
                <a:t>read</a:t>
              </a:r>
            </a:p>
          </p:txBody>
        </p:sp>
        <p:sp>
          <p:nvSpPr>
            <p:cNvPr id="23" name="AutoShape 39"/>
            <p:cNvSpPr>
              <a:spLocks noChangeArrowheads="1"/>
            </p:cNvSpPr>
            <p:nvPr/>
          </p:nvSpPr>
          <p:spPr bwMode="auto">
            <a:xfrm>
              <a:off x="4575" y="2430"/>
              <a:ext cx="981" cy="365"/>
            </a:xfrm>
            <a:prstGeom prst="wedgeRoundRectCallout">
              <a:avLst>
                <a:gd name="adj1" fmla="val -43750"/>
                <a:gd name="adj2" fmla="val 70000"/>
                <a:gd name="adj3" fmla="val 16667"/>
              </a:avLst>
            </a:prstGeom>
            <a:solidFill>
              <a:srgbClr val="96009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dirty="0">
                  <a:solidFill>
                    <a:schemeClr val="bg1"/>
                  </a:solidFill>
                </a:rPr>
                <a:t>attacker</a:t>
              </a:r>
            </a:p>
          </p:txBody>
        </p:sp>
      </p:grpSp>
      <p:sp>
        <p:nvSpPr>
          <p:cNvPr id="36" name="Text Box 81"/>
          <p:cNvSpPr txBox="1">
            <a:spLocks noChangeArrowheads="1"/>
          </p:cNvSpPr>
          <p:nvPr/>
        </p:nvSpPr>
        <p:spPr bwMode="auto">
          <a:xfrm>
            <a:off x="9925985" y="4640264"/>
            <a:ext cx="1552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chemeClr val="tx1">
                    <a:lumMod val="65000"/>
                    <a:lumOff val="35000"/>
                  </a:schemeClr>
                </a:solidFill>
                <a:ea typeface="黑体" pitchFamily="2" charset="-122"/>
              </a:rPr>
              <a:t>公开</a:t>
            </a:r>
          </a:p>
        </p:txBody>
      </p:sp>
    </p:spTree>
    <p:extLst>
      <p:ext uri="{BB962C8B-B14F-4D97-AF65-F5344CB8AC3E}">
        <p14:creationId xmlns:p14="http://schemas.microsoft.com/office/powerpoint/2010/main" val="1323454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12200" b="7476"/>
          <a:stretch/>
        </p:blipFill>
        <p:spPr>
          <a:xfrm>
            <a:off x="8320717" y="4015773"/>
            <a:ext cx="1793367" cy="1496626"/>
          </a:xfrm>
          <a:prstGeom prst="rect">
            <a:avLst/>
          </a:prstGeom>
        </p:spPr>
      </p:pic>
      <p:sp>
        <p:nvSpPr>
          <p:cNvPr id="705538" name="Rectangle 2"/>
          <p:cNvSpPr>
            <a:spLocks noGrp="1" noChangeArrowheads="1"/>
          </p:cNvSpPr>
          <p:nvPr>
            <p:ph type="title"/>
          </p:nvPr>
        </p:nvSpPr>
        <p:spPr/>
        <p:txBody>
          <a:bodyPr/>
          <a:lstStyle/>
          <a:p>
            <a:r>
              <a:rPr lang="zh-CN" altLang="en-US" dirty="0" smtClean="0"/>
              <a:t>下读</a:t>
            </a:r>
            <a:r>
              <a:rPr lang="zh-CN" altLang="en-US" dirty="0"/>
              <a:t>上</a:t>
            </a:r>
            <a:r>
              <a:rPr lang="zh-CN" altLang="en-US" dirty="0" smtClean="0"/>
              <a:t>写</a:t>
            </a:r>
            <a:r>
              <a:rPr lang="zh-CN" altLang="en-US" dirty="0"/>
              <a:t>原则防</a:t>
            </a:r>
            <a:r>
              <a:rPr lang="zh-CN" altLang="en-US" dirty="0" smtClean="0"/>
              <a:t>止木</a:t>
            </a:r>
            <a:r>
              <a:rPr lang="zh-CN" altLang="en-US" dirty="0"/>
              <a:t>马窃密攻击</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36" name="Group 83"/>
          <p:cNvGrpSpPr>
            <a:grpSpLocks/>
          </p:cNvGrpSpPr>
          <p:nvPr/>
        </p:nvGrpSpPr>
        <p:grpSpPr bwMode="auto">
          <a:xfrm>
            <a:off x="1103359" y="2349500"/>
            <a:ext cx="10662968" cy="3048000"/>
            <a:chOff x="521" y="1480"/>
            <a:chExt cx="5035" cy="1920"/>
          </a:xfrm>
        </p:grpSpPr>
        <p:sp>
          <p:nvSpPr>
            <p:cNvPr id="37" name="Oval 39"/>
            <p:cNvSpPr>
              <a:spLocks noChangeArrowheads="1"/>
            </p:cNvSpPr>
            <p:nvPr/>
          </p:nvSpPr>
          <p:spPr bwMode="auto">
            <a:xfrm>
              <a:off x="2297" y="1480"/>
              <a:ext cx="480" cy="432"/>
            </a:xfrm>
            <a:prstGeom prst="ellipse">
              <a:avLst/>
            </a:prstGeom>
            <a:solidFill>
              <a:srgbClr val="92D05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40"/>
            <p:cNvSpPr txBox="1">
              <a:spLocks noChangeArrowheads="1"/>
            </p:cNvSpPr>
            <p:nvPr/>
          </p:nvSpPr>
          <p:spPr bwMode="auto">
            <a:xfrm>
              <a:off x="2297" y="152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a:solidFill>
                    <a:schemeClr val="bg1"/>
                  </a:solidFill>
                  <a:ea typeface="黑体" pitchFamily="2" charset="-122"/>
                </a:rPr>
                <a:t>秘密</a:t>
              </a:r>
            </a:p>
          </p:txBody>
        </p:sp>
        <p:sp>
          <p:nvSpPr>
            <p:cNvPr id="39" name="Oval 42"/>
            <p:cNvSpPr>
              <a:spLocks noChangeArrowheads="1"/>
            </p:cNvSpPr>
            <p:nvPr/>
          </p:nvSpPr>
          <p:spPr bwMode="auto">
            <a:xfrm>
              <a:off x="1913" y="2776"/>
              <a:ext cx="785" cy="432"/>
            </a:xfrm>
            <a:prstGeom prst="ellipse">
              <a:avLst/>
            </a:prstGeom>
            <a:solidFill>
              <a:srgbClr val="FFC000"/>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43"/>
            <p:cNvSpPr txBox="1">
              <a:spLocks noChangeArrowheads="1"/>
            </p:cNvSpPr>
            <p:nvPr/>
          </p:nvSpPr>
          <p:spPr bwMode="auto">
            <a:xfrm>
              <a:off x="1913" y="2824"/>
              <a:ext cx="7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dirty="0">
                  <a:solidFill>
                    <a:schemeClr val="bg1"/>
                  </a:solidFill>
                  <a:latin typeface="黑体" pitchFamily="2" charset="-122"/>
                  <a:ea typeface="黑体" pitchFamily="2" charset="-122"/>
                </a:rPr>
                <a:t>公开</a:t>
              </a:r>
            </a:p>
          </p:txBody>
        </p:sp>
        <p:sp>
          <p:nvSpPr>
            <p:cNvPr id="42" name="Text Box 45"/>
            <p:cNvSpPr txBox="1">
              <a:spLocks noChangeArrowheads="1"/>
            </p:cNvSpPr>
            <p:nvPr/>
          </p:nvSpPr>
          <p:spPr bwMode="auto">
            <a:xfrm>
              <a:off x="521" y="1864"/>
              <a:ext cx="816" cy="543"/>
            </a:xfrm>
            <a:prstGeom prst="rect">
              <a:avLst/>
            </a:prstGeom>
            <a:solidFill>
              <a:srgbClr val="01ACBE"/>
            </a:solidFill>
            <a:ln w="1905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dirty="0">
                  <a:solidFill>
                    <a:schemeClr val="bg1"/>
                  </a:solidFill>
                  <a:ea typeface="黑体" pitchFamily="2" charset="-122"/>
                </a:rPr>
                <a:t>木马程</a:t>
              </a:r>
              <a:r>
                <a:rPr lang="zh-CN" altLang="en-US" sz="2000" dirty="0" smtClean="0">
                  <a:solidFill>
                    <a:schemeClr val="bg1"/>
                  </a:solidFill>
                  <a:ea typeface="黑体" pitchFamily="2" charset="-122"/>
                </a:rPr>
                <a:t>序</a:t>
              </a:r>
              <a:endParaRPr lang="en-US" altLang="zh-CN" sz="2000" dirty="0" smtClean="0">
                <a:solidFill>
                  <a:schemeClr val="bg1"/>
                </a:solidFill>
                <a:ea typeface="黑体" pitchFamily="2" charset="-122"/>
              </a:endParaRPr>
            </a:p>
            <a:p>
              <a:pPr algn="ctr">
                <a:spcBef>
                  <a:spcPct val="50000"/>
                </a:spcBef>
              </a:pPr>
              <a:r>
                <a:rPr lang="zh-CN" altLang="en-US" sz="2000" dirty="0" smtClean="0">
                  <a:solidFill>
                    <a:schemeClr val="bg1"/>
                  </a:solidFill>
                  <a:ea typeface="黑体" pitchFamily="2" charset="-122"/>
                </a:rPr>
                <a:t>（</a:t>
              </a:r>
              <a:r>
                <a:rPr lang="zh-CN" altLang="en-US" sz="2000" dirty="0">
                  <a:solidFill>
                    <a:schemeClr val="bg1"/>
                  </a:solidFill>
                  <a:ea typeface="黑体" pitchFamily="2" charset="-122"/>
                </a:rPr>
                <a:t>秘密）</a:t>
              </a:r>
            </a:p>
          </p:txBody>
        </p:sp>
        <p:sp>
          <p:nvSpPr>
            <p:cNvPr id="43" name="Text Box 47"/>
            <p:cNvSpPr txBox="1">
              <a:spLocks noChangeArrowheads="1"/>
            </p:cNvSpPr>
            <p:nvPr/>
          </p:nvSpPr>
          <p:spPr bwMode="auto">
            <a:xfrm>
              <a:off x="1529" y="1672"/>
              <a:ext cx="5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dirty="0">
                  <a:solidFill>
                    <a:schemeClr val="tx1">
                      <a:lumMod val="65000"/>
                      <a:lumOff val="35000"/>
                    </a:schemeClr>
                  </a:solidFill>
                </a:rPr>
                <a:t>read</a:t>
              </a:r>
            </a:p>
          </p:txBody>
        </p:sp>
        <p:sp>
          <p:nvSpPr>
            <p:cNvPr id="44" name="Line 48"/>
            <p:cNvSpPr>
              <a:spLocks noChangeShapeType="1"/>
            </p:cNvSpPr>
            <p:nvPr/>
          </p:nvSpPr>
          <p:spPr bwMode="auto">
            <a:xfrm flipV="1">
              <a:off x="1337" y="1864"/>
              <a:ext cx="1008" cy="192"/>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50"/>
            <p:cNvSpPr txBox="1">
              <a:spLocks noChangeArrowheads="1"/>
            </p:cNvSpPr>
            <p:nvPr/>
          </p:nvSpPr>
          <p:spPr bwMode="auto">
            <a:xfrm>
              <a:off x="857" y="2440"/>
              <a:ext cx="6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dirty="0">
                  <a:solidFill>
                    <a:schemeClr val="tx1">
                      <a:lumMod val="65000"/>
                      <a:lumOff val="35000"/>
                    </a:schemeClr>
                  </a:solidFill>
                </a:rPr>
                <a:t>copy</a:t>
              </a:r>
            </a:p>
          </p:txBody>
        </p:sp>
        <p:sp>
          <p:nvSpPr>
            <p:cNvPr id="46" name="Line 51"/>
            <p:cNvSpPr>
              <a:spLocks noChangeShapeType="1"/>
            </p:cNvSpPr>
            <p:nvPr/>
          </p:nvSpPr>
          <p:spPr bwMode="auto">
            <a:xfrm>
              <a:off x="1184" y="2392"/>
              <a:ext cx="825" cy="480"/>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52"/>
            <p:cNvSpPr>
              <a:spLocks noChangeShapeType="1"/>
            </p:cNvSpPr>
            <p:nvPr/>
          </p:nvSpPr>
          <p:spPr bwMode="auto">
            <a:xfrm flipH="1" flipV="1">
              <a:off x="2729" y="1864"/>
              <a:ext cx="1296" cy="1008"/>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53"/>
            <p:cNvGrpSpPr>
              <a:grpSpLocks/>
            </p:cNvGrpSpPr>
            <p:nvPr/>
          </p:nvGrpSpPr>
          <p:grpSpPr bwMode="auto">
            <a:xfrm>
              <a:off x="3209" y="2200"/>
              <a:ext cx="336" cy="336"/>
              <a:chOff x="4368" y="864"/>
              <a:chExt cx="384" cy="528"/>
            </a:xfrm>
          </p:grpSpPr>
          <p:sp>
            <p:nvSpPr>
              <p:cNvPr id="74" name="Line 54"/>
              <p:cNvSpPr>
                <a:spLocks noChangeShapeType="1"/>
              </p:cNvSpPr>
              <p:nvPr/>
            </p:nvSpPr>
            <p:spPr bwMode="auto">
              <a:xfrm flipH="1">
                <a:off x="4368" y="864"/>
                <a:ext cx="288"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55"/>
              <p:cNvSpPr>
                <a:spLocks noChangeShapeType="1"/>
              </p:cNvSpPr>
              <p:nvPr/>
            </p:nvSpPr>
            <p:spPr bwMode="auto">
              <a:xfrm>
                <a:off x="4368" y="864"/>
                <a:ext cx="384"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56"/>
            <p:cNvGrpSpPr>
              <a:grpSpLocks/>
            </p:cNvGrpSpPr>
            <p:nvPr/>
          </p:nvGrpSpPr>
          <p:grpSpPr bwMode="auto">
            <a:xfrm>
              <a:off x="2201" y="1912"/>
              <a:ext cx="288" cy="864"/>
              <a:chOff x="2208" y="1920"/>
              <a:chExt cx="288" cy="864"/>
            </a:xfrm>
          </p:grpSpPr>
          <p:sp>
            <p:nvSpPr>
              <p:cNvPr id="69" name="Line 57"/>
              <p:cNvSpPr>
                <a:spLocks noChangeShapeType="1"/>
              </p:cNvSpPr>
              <p:nvPr/>
            </p:nvSpPr>
            <p:spPr bwMode="auto">
              <a:xfrm flipH="1">
                <a:off x="2208" y="1920"/>
                <a:ext cx="240" cy="864"/>
              </a:xfrm>
              <a:prstGeom prst="line">
                <a:avLst/>
              </a:prstGeom>
              <a:noFill/>
              <a:ln w="19050">
                <a:solidFill>
                  <a:srgbClr val="3333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 name="Group 58"/>
              <p:cNvGrpSpPr>
                <a:grpSpLocks/>
              </p:cNvGrpSpPr>
              <p:nvPr/>
            </p:nvGrpSpPr>
            <p:grpSpPr bwMode="auto">
              <a:xfrm>
                <a:off x="2208" y="2160"/>
                <a:ext cx="288" cy="336"/>
                <a:chOff x="2208" y="2160"/>
                <a:chExt cx="288" cy="336"/>
              </a:xfrm>
            </p:grpSpPr>
            <p:sp>
              <p:nvSpPr>
                <p:cNvPr id="71" name="Rectangle 59"/>
                <p:cNvSpPr>
                  <a:spLocks noChangeArrowheads="1"/>
                </p:cNvSpPr>
                <p:nvPr/>
              </p:nvSpPr>
              <p:spPr bwMode="auto">
                <a:xfrm>
                  <a:off x="2304" y="2160"/>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0"/>
                <p:cNvSpPr>
                  <a:spLocks noChangeArrowheads="1"/>
                </p:cNvSpPr>
                <p:nvPr/>
              </p:nvSpPr>
              <p:spPr bwMode="auto">
                <a:xfrm>
                  <a:off x="2256" y="2208"/>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61"/>
                <p:cNvSpPr>
                  <a:spLocks noChangeArrowheads="1"/>
                </p:cNvSpPr>
                <p:nvPr/>
              </p:nvSpPr>
              <p:spPr bwMode="auto">
                <a:xfrm>
                  <a:off x="2208" y="2256"/>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0" name="Group 62"/>
            <p:cNvGrpSpPr>
              <a:grpSpLocks/>
            </p:cNvGrpSpPr>
            <p:nvPr/>
          </p:nvGrpSpPr>
          <p:grpSpPr bwMode="auto">
            <a:xfrm>
              <a:off x="2585" y="3064"/>
              <a:ext cx="1488" cy="336"/>
              <a:chOff x="2592" y="3072"/>
              <a:chExt cx="1488" cy="336"/>
            </a:xfrm>
          </p:grpSpPr>
          <p:sp>
            <p:nvSpPr>
              <p:cNvPr id="64" name="Freeform 63"/>
              <p:cNvSpPr>
                <a:spLocks/>
              </p:cNvSpPr>
              <p:nvPr/>
            </p:nvSpPr>
            <p:spPr bwMode="auto">
              <a:xfrm>
                <a:off x="2592" y="3168"/>
                <a:ext cx="1488" cy="152"/>
              </a:xfrm>
              <a:custGeom>
                <a:avLst/>
                <a:gdLst>
                  <a:gd name="T0" fmla="*/ 0 w 1488"/>
                  <a:gd name="T1" fmla="*/ 0 h 152"/>
                  <a:gd name="T2" fmla="*/ 672 w 1488"/>
                  <a:gd name="T3" fmla="*/ 144 h 152"/>
                  <a:gd name="T4" fmla="*/ 1488 w 1488"/>
                  <a:gd name="T5" fmla="*/ 48 h 152"/>
                </a:gdLst>
                <a:ahLst/>
                <a:cxnLst>
                  <a:cxn ang="0">
                    <a:pos x="T0" y="T1"/>
                  </a:cxn>
                  <a:cxn ang="0">
                    <a:pos x="T2" y="T3"/>
                  </a:cxn>
                  <a:cxn ang="0">
                    <a:pos x="T4" y="T5"/>
                  </a:cxn>
                </a:cxnLst>
                <a:rect l="0" t="0" r="r" b="b"/>
                <a:pathLst>
                  <a:path w="1488" h="152">
                    <a:moveTo>
                      <a:pt x="0" y="0"/>
                    </a:moveTo>
                    <a:cubicBezTo>
                      <a:pt x="212" y="68"/>
                      <a:pt x="424" y="136"/>
                      <a:pt x="672" y="144"/>
                    </a:cubicBezTo>
                    <a:cubicBezTo>
                      <a:pt x="920" y="152"/>
                      <a:pt x="1204" y="100"/>
                      <a:pt x="1488" y="48"/>
                    </a:cubicBezTo>
                  </a:path>
                </a:pathLst>
              </a:custGeom>
              <a:noFill/>
              <a:ln w="19050" cap="flat" cmpd="sng">
                <a:solidFill>
                  <a:srgbClr val="333399"/>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 name="Group 64"/>
              <p:cNvGrpSpPr>
                <a:grpSpLocks/>
              </p:cNvGrpSpPr>
              <p:nvPr/>
            </p:nvGrpSpPr>
            <p:grpSpPr bwMode="auto">
              <a:xfrm>
                <a:off x="3120" y="3072"/>
                <a:ext cx="288" cy="336"/>
                <a:chOff x="2208" y="2160"/>
                <a:chExt cx="288" cy="336"/>
              </a:xfrm>
            </p:grpSpPr>
            <p:sp>
              <p:nvSpPr>
                <p:cNvPr id="66" name="Rectangle 65"/>
                <p:cNvSpPr>
                  <a:spLocks noChangeArrowheads="1"/>
                </p:cNvSpPr>
                <p:nvPr/>
              </p:nvSpPr>
              <p:spPr bwMode="auto">
                <a:xfrm>
                  <a:off x="2304" y="2160"/>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66"/>
                <p:cNvSpPr>
                  <a:spLocks noChangeArrowheads="1"/>
                </p:cNvSpPr>
                <p:nvPr/>
              </p:nvSpPr>
              <p:spPr bwMode="auto">
                <a:xfrm>
                  <a:off x="2256" y="2208"/>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67"/>
                <p:cNvSpPr>
                  <a:spLocks noChangeArrowheads="1"/>
                </p:cNvSpPr>
                <p:nvPr/>
              </p:nvSpPr>
              <p:spPr bwMode="auto">
                <a:xfrm>
                  <a:off x="2208" y="2256"/>
                  <a:ext cx="192" cy="24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 name="Line 69"/>
            <p:cNvSpPr>
              <a:spLocks noChangeShapeType="1"/>
            </p:cNvSpPr>
            <p:nvPr/>
          </p:nvSpPr>
          <p:spPr bwMode="auto">
            <a:xfrm flipH="1" flipV="1">
              <a:off x="2681" y="2968"/>
              <a:ext cx="1248" cy="96"/>
            </a:xfrm>
            <a:prstGeom prst="line">
              <a:avLst/>
            </a:prstGeom>
            <a:noFill/>
            <a:ln w="190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70"/>
            <p:cNvSpPr txBox="1">
              <a:spLocks noChangeArrowheads="1"/>
            </p:cNvSpPr>
            <p:nvPr/>
          </p:nvSpPr>
          <p:spPr bwMode="auto">
            <a:xfrm>
              <a:off x="3065" y="2728"/>
              <a:ext cx="5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chemeClr val="tx1">
                      <a:lumMod val="65000"/>
                      <a:lumOff val="35000"/>
                    </a:schemeClr>
                  </a:solidFill>
                </a:rPr>
                <a:t>read</a:t>
              </a:r>
            </a:p>
          </p:txBody>
        </p:sp>
        <p:sp>
          <p:nvSpPr>
            <p:cNvPr id="53" name="AutoShape 71"/>
            <p:cNvSpPr>
              <a:spLocks noChangeArrowheads="1"/>
            </p:cNvSpPr>
            <p:nvPr/>
          </p:nvSpPr>
          <p:spPr bwMode="auto">
            <a:xfrm>
              <a:off x="4575" y="2429"/>
              <a:ext cx="981" cy="365"/>
            </a:xfrm>
            <a:prstGeom prst="wedgeRoundRectCallout">
              <a:avLst>
                <a:gd name="adj1" fmla="val -43750"/>
                <a:gd name="adj2" fmla="val 70000"/>
                <a:gd name="adj3" fmla="val 16667"/>
              </a:avLst>
            </a:prstGeom>
            <a:solidFill>
              <a:srgbClr val="96009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dirty="0">
                  <a:solidFill>
                    <a:schemeClr val="bg1"/>
                  </a:solidFill>
                </a:rPr>
                <a:t>attacker</a:t>
              </a:r>
            </a:p>
          </p:txBody>
        </p:sp>
        <p:grpSp>
          <p:nvGrpSpPr>
            <p:cNvPr id="54" name="Group 72"/>
            <p:cNvGrpSpPr>
              <a:grpSpLocks/>
            </p:cNvGrpSpPr>
            <p:nvPr/>
          </p:nvGrpSpPr>
          <p:grpSpPr bwMode="auto">
            <a:xfrm>
              <a:off x="2201" y="2152"/>
              <a:ext cx="288" cy="336"/>
              <a:chOff x="4368" y="864"/>
              <a:chExt cx="384" cy="528"/>
            </a:xfrm>
          </p:grpSpPr>
          <p:sp>
            <p:nvSpPr>
              <p:cNvPr id="62" name="Line 73"/>
              <p:cNvSpPr>
                <a:spLocks noChangeShapeType="1"/>
              </p:cNvSpPr>
              <p:nvPr/>
            </p:nvSpPr>
            <p:spPr bwMode="auto">
              <a:xfrm flipH="1">
                <a:off x="4368" y="864"/>
                <a:ext cx="288"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74"/>
              <p:cNvSpPr>
                <a:spLocks noChangeShapeType="1"/>
              </p:cNvSpPr>
              <p:nvPr/>
            </p:nvSpPr>
            <p:spPr bwMode="auto">
              <a:xfrm>
                <a:off x="4368" y="864"/>
                <a:ext cx="384"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 name="Group 78"/>
            <p:cNvGrpSpPr>
              <a:grpSpLocks/>
            </p:cNvGrpSpPr>
            <p:nvPr/>
          </p:nvGrpSpPr>
          <p:grpSpPr bwMode="auto">
            <a:xfrm>
              <a:off x="1385" y="2440"/>
              <a:ext cx="336" cy="336"/>
              <a:chOff x="4368" y="864"/>
              <a:chExt cx="384" cy="528"/>
            </a:xfrm>
          </p:grpSpPr>
          <p:sp>
            <p:nvSpPr>
              <p:cNvPr id="58" name="Line 79"/>
              <p:cNvSpPr>
                <a:spLocks noChangeShapeType="1"/>
              </p:cNvSpPr>
              <p:nvPr/>
            </p:nvSpPr>
            <p:spPr bwMode="auto">
              <a:xfrm flipH="1">
                <a:off x="4368" y="864"/>
                <a:ext cx="288"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80"/>
              <p:cNvSpPr>
                <a:spLocks noChangeShapeType="1"/>
              </p:cNvSpPr>
              <p:nvPr/>
            </p:nvSpPr>
            <p:spPr bwMode="auto">
              <a:xfrm>
                <a:off x="4368" y="864"/>
                <a:ext cx="384" cy="52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 name="Text Box 81"/>
            <p:cNvSpPr txBox="1">
              <a:spLocks noChangeArrowheads="1"/>
            </p:cNvSpPr>
            <p:nvPr/>
          </p:nvSpPr>
          <p:spPr bwMode="auto">
            <a:xfrm>
              <a:off x="4687" y="2923"/>
              <a:ext cx="73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solidFill>
                    <a:schemeClr val="tx1">
                      <a:lumMod val="65000"/>
                      <a:lumOff val="35000"/>
                    </a:schemeClr>
                  </a:solidFill>
                  <a:ea typeface="黑体" pitchFamily="2" charset="-122"/>
                </a:rPr>
                <a:t>公开</a:t>
              </a:r>
            </a:p>
          </p:txBody>
        </p:sp>
      </p:grpSp>
    </p:spTree>
    <p:extLst>
      <p:ext uri="{BB962C8B-B14F-4D97-AF65-F5344CB8AC3E}">
        <p14:creationId xmlns:p14="http://schemas.microsoft.com/office/powerpoint/2010/main" val="15775085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zh-CN" dirty="0"/>
              <a:t>3.  </a:t>
            </a:r>
            <a:r>
              <a:rPr lang="zh-CN" altLang="en-US" dirty="0"/>
              <a:t>基于角色的访问控制策略</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40" name="矩形 39"/>
          <p:cNvSpPr/>
          <p:nvPr/>
        </p:nvSpPr>
        <p:spPr>
          <a:xfrm>
            <a:off x="0" y="1677988"/>
            <a:ext cx="9617075" cy="128587"/>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1" name="矩形 40"/>
          <p:cNvSpPr/>
          <p:nvPr/>
        </p:nvSpPr>
        <p:spPr>
          <a:xfrm>
            <a:off x="0" y="5721350"/>
            <a:ext cx="12192000" cy="1136650"/>
          </a:xfrm>
          <a:prstGeom prst="rect">
            <a:avLst/>
          </a:prstGeom>
          <a:solidFill>
            <a:srgbClr val="DDDDDD">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42" name="直接连接符 41"/>
          <p:cNvCxnSpPr/>
          <p:nvPr/>
        </p:nvCxnSpPr>
        <p:spPr>
          <a:xfrm>
            <a:off x="0" y="5367338"/>
            <a:ext cx="12192000" cy="0"/>
          </a:xfrm>
          <a:prstGeom prst="line">
            <a:avLst/>
          </a:prstGeom>
          <a:noFill/>
          <a:ln w="38100" cap="flat" cmpd="sng" algn="ctr">
            <a:solidFill>
              <a:srgbClr val="A6B727"/>
            </a:solidFill>
            <a:prstDash val="sysDash"/>
            <a:miter lim="800000"/>
          </a:ln>
          <a:effectLst/>
        </p:spPr>
      </p:cxnSp>
      <p:grpSp>
        <p:nvGrpSpPr>
          <p:cNvPr id="43" name="组合 8"/>
          <p:cNvGrpSpPr>
            <a:grpSpLocks/>
          </p:cNvGrpSpPr>
          <p:nvPr/>
        </p:nvGrpSpPr>
        <p:grpSpPr bwMode="auto">
          <a:xfrm rot="10800000">
            <a:off x="9617075" y="1069975"/>
            <a:ext cx="2592388" cy="1066800"/>
            <a:chOff x="-3884" y="1297773"/>
            <a:chExt cx="2592640" cy="1065542"/>
          </a:xfrm>
        </p:grpSpPr>
        <p:sp>
          <p:nvSpPr>
            <p:cNvPr id="44" name="矩形 43"/>
            <p:cNvSpPr/>
            <p:nvPr/>
          </p:nvSpPr>
          <p:spPr>
            <a:xfrm>
              <a:off x="-5471" y="1381811"/>
              <a:ext cx="495348" cy="532771"/>
            </a:xfrm>
            <a:prstGeom prst="rect">
              <a:avLst/>
            </a:prstGeom>
            <a:solidFill>
              <a:srgbClr val="83838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5" name="矩形 44"/>
            <p:cNvSpPr/>
            <p:nvPr/>
          </p:nvSpPr>
          <p:spPr>
            <a:xfrm>
              <a:off x="770891" y="1882869"/>
              <a:ext cx="266726" cy="286999"/>
            </a:xfrm>
            <a:prstGeom prst="rect">
              <a:avLst/>
            </a:prstGeom>
            <a:solidFill>
              <a:srgbClr val="A6B727"/>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6" name="矩形 45"/>
            <p:cNvSpPr/>
            <p:nvPr/>
          </p:nvSpPr>
          <p:spPr>
            <a:xfrm>
              <a:off x="599425" y="1573672"/>
              <a:ext cx="342933" cy="369451"/>
            </a:xfrm>
            <a:prstGeom prst="rect">
              <a:avLst/>
            </a:prstGeom>
            <a:solidFill>
              <a:srgbClr val="FFC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7" name="矩形 46"/>
            <p:cNvSpPr/>
            <p:nvPr/>
          </p:nvSpPr>
          <p:spPr>
            <a:xfrm>
              <a:off x="942358" y="2039847"/>
              <a:ext cx="266726" cy="286998"/>
            </a:xfrm>
            <a:prstGeom prst="rect">
              <a:avLst/>
            </a:prstGeom>
            <a:solidFill>
              <a:srgbClr val="FEC306"/>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8" name="矩形 47"/>
            <p:cNvSpPr/>
            <p:nvPr/>
          </p:nvSpPr>
          <p:spPr>
            <a:xfrm>
              <a:off x="2542714" y="1597456"/>
              <a:ext cx="46042" cy="45984"/>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9" name="矩形 48"/>
            <p:cNvSpPr/>
            <p:nvPr/>
          </p:nvSpPr>
          <p:spPr>
            <a:xfrm flipV="1">
              <a:off x="489877" y="2079487"/>
              <a:ext cx="266726" cy="286999"/>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0" name="矩形 49"/>
            <p:cNvSpPr/>
            <p:nvPr/>
          </p:nvSpPr>
          <p:spPr>
            <a:xfrm>
              <a:off x="1896539" y="1867013"/>
              <a:ext cx="107960" cy="114165"/>
            </a:xfrm>
            <a:prstGeom prst="rect">
              <a:avLst/>
            </a:prstGeom>
            <a:solidFill>
              <a:srgbClr val="FFFF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1" name="矩形 50"/>
            <p:cNvSpPr/>
            <p:nvPr/>
          </p:nvSpPr>
          <p:spPr>
            <a:xfrm>
              <a:off x="2220420" y="1933609"/>
              <a:ext cx="266726" cy="286999"/>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2" name="矩形 51"/>
            <p:cNvSpPr/>
            <p:nvPr/>
          </p:nvSpPr>
          <p:spPr>
            <a:xfrm>
              <a:off x="1677442" y="2038261"/>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3" name="矩形 52"/>
            <p:cNvSpPr/>
            <p:nvPr/>
          </p:nvSpPr>
          <p:spPr>
            <a:xfrm>
              <a:off x="1224960" y="1717964"/>
              <a:ext cx="266726" cy="286999"/>
            </a:xfrm>
            <a:prstGeom prst="rect">
              <a:avLst/>
            </a:prstGeom>
            <a:solidFill>
              <a:srgbClr val="7F7F7F"/>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4" name="矩形 53"/>
            <p:cNvSpPr/>
            <p:nvPr/>
          </p:nvSpPr>
          <p:spPr>
            <a:xfrm>
              <a:off x="1817156" y="1299358"/>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grpSp>
        <p:nvGrpSpPr>
          <p:cNvPr id="55" name="组合 54"/>
          <p:cNvGrpSpPr/>
          <p:nvPr/>
        </p:nvGrpSpPr>
        <p:grpSpPr>
          <a:xfrm>
            <a:off x="1777067" y="2111212"/>
            <a:ext cx="8642587" cy="902016"/>
            <a:chOff x="5582177" y="2036410"/>
            <a:chExt cx="8642587" cy="902016"/>
          </a:xfrm>
        </p:grpSpPr>
        <p:grpSp>
          <p:nvGrpSpPr>
            <p:cNvPr id="56" name="组合 55"/>
            <p:cNvGrpSpPr/>
            <p:nvPr/>
          </p:nvGrpSpPr>
          <p:grpSpPr>
            <a:xfrm>
              <a:off x="5667127" y="2757744"/>
              <a:ext cx="8557637" cy="180682"/>
              <a:chOff x="6327224" y="1896619"/>
              <a:chExt cx="4102169" cy="9524"/>
            </a:xfrm>
          </p:grpSpPr>
          <p:cxnSp>
            <p:nvCxnSpPr>
              <p:cNvPr id="62" name="直接连接符 61"/>
              <p:cNvCxnSpPr/>
              <p:nvPr/>
            </p:nvCxnSpPr>
            <p:spPr>
              <a:xfrm>
                <a:off x="6327224" y="1896619"/>
                <a:ext cx="4102169"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5582177" y="2036410"/>
              <a:ext cx="8611532" cy="626655"/>
              <a:chOff x="5582177" y="2036410"/>
              <a:chExt cx="8611532" cy="626655"/>
            </a:xfrm>
          </p:grpSpPr>
          <p:grpSp>
            <p:nvGrpSpPr>
              <p:cNvPr id="58" name="组合 57"/>
              <p:cNvGrpSpPr/>
              <p:nvPr/>
            </p:nvGrpSpPr>
            <p:grpSpPr>
              <a:xfrm>
                <a:off x="5582177" y="2036410"/>
                <a:ext cx="579307" cy="626655"/>
                <a:chOff x="6242320" y="1105727"/>
                <a:chExt cx="579005" cy="626656"/>
              </a:xfrm>
            </p:grpSpPr>
            <p:sp>
              <p:nvSpPr>
                <p:cNvPr id="60"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61"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9" name="文本框 44"/>
              <p:cNvSpPr txBox="1"/>
              <p:nvPr/>
            </p:nvSpPr>
            <p:spPr>
              <a:xfrm>
                <a:off x="6426670" y="2098625"/>
                <a:ext cx="7767039" cy="396583"/>
              </a:xfrm>
              <a:prstGeom prst="rect">
                <a:avLst/>
              </a:prstGeom>
              <a:noFill/>
            </p:spPr>
            <p:txBody>
              <a:bodyPr wrap="square" rtlCol="0">
                <a:spAutoFit/>
              </a:bodyPr>
              <a:lstStyle/>
              <a:p>
                <a:pPr algn="l">
                  <a:lnSpc>
                    <a:spcPct val="12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Leelawadee" panose="020B0502040204020203" pitchFamily="34" charset="-34"/>
                  </a:rPr>
                  <a:t>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Leelawadee" panose="020B0502040204020203" pitchFamily="34" charset="-34"/>
                  </a:rPr>
                  <a:t>RBAC</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Leelawadee" panose="020B0502040204020203" pitchFamily="34" charset="-34"/>
                  </a:rPr>
                  <a:t>中，一个用户可以拥有多个角色，一个角色也可以赋予多个用</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cs typeface="Leelawadee" panose="020B0502040204020203" pitchFamily="34" charset="-34"/>
                  </a:rPr>
                  <a:t>户。</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grpSp>
      <p:grpSp>
        <p:nvGrpSpPr>
          <p:cNvPr id="64" name="组合 63"/>
          <p:cNvGrpSpPr/>
          <p:nvPr/>
        </p:nvGrpSpPr>
        <p:grpSpPr>
          <a:xfrm>
            <a:off x="1777067" y="3172376"/>
            <a:ext cx="8642588" cy="806175"/>
            <a:chOff x="5582177" y="3005830"/>
            <a:chExt cx="8642588" cy="806175"/>
          </a:xfrm>
        </p:grpSpPr>
        <p:grpSp>
          <p:nvGrpSpPr>
            <p:cNvPr id="65" name="组合 64"/>
            <p:cNvGrpSpPr/>
            <p:nvPr/>
          </p:nvGrpSpPr>
          <p:grpSpPr>
            <a:xfrm>
              <a:off x="5582177" y="3005830"/>
              <a:ext cx="579307" cy="631762"/>
              <a:chOff x="6242320" y="2373233"/>
              <a:chExt cx="579005" cy="631762"/>
            </a:xfrm>
          </p:grpSpPr>
          <p:sp>
            <p:nvSpPr>
              <p:cNvPr id="70"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71"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66" name="组合 65"/>
            <p:cNvGrpSpPr/>
            <p:nvPr/>
          </p:nvGrpSpPr>
          <p:grpSpPr>
            <a:xfrm>
              <a:off x="5667126" y="3689445"/>
              <a:ext cx="8557639" cy="122560"/>
              <a:chOff x="6327224" y="1896619"/>
              <a:chExt cx="4102170" cy="9524"/>
            </a:xfrm>
          </p:grpSpPr>
          <p:cxnSp>
            <p:nvCxnSpPr>
              <p:cNvPr id="68" name="直接连接符 67"/>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 name="文本框 44"/>
            <p:cNvSpPr txBox="1"/>
            <p:nvPr/>
          </p:nvSpPr>
          <p:spPr>
            <a:xfrm>
              <a:off x="6426671" y="3090505"/>
              <a:ext cx="7767038" cy="396583"/>
            </a:xfrm>
            <a:prstGeom prst="rect">
              <a:avLst/>
            </a:prstGeom>
            <a:noFill/>
          </p:spPr>
          <p:txBody>
            <a:bodyPr wrap="square" rtlCol="0">
              <a:spAutoFit/>
            </a:bodyPr>
            <a:lstStyle/>
            <a:p>
              <a:pPr algn="just">
                <a:lnSpc>
                  <a:spcPct val="12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Leelawadee" panose="020B0502040204020203" pitchFamily="34" charset="-34"/>
                </a:rPr>
                <a:t>一个角色可以拥有多种许可，一种许可也可以分配给多个角色。</a:t>
              </a:r>
            </a:p>
          </p:txBody>
        </p:sp>
      </p:grpSp>
      <p:grpSp>
        <p:nvGrpSpPr>
          <p:cNvPr id="72" name="组合 71"/>
          <p:cNvGrpSpPr/>
          <p:nvPr/>
        </p:nvGrpSpPr>
        <p:grpSpPr>
          <a:xfrm>
            <a:off x="1777067" y="4137699"/>
            <a:ext cx="8642588" cy="784187"/>
            <a:chOff x="5582177" y="3980359"/>
            <a:chExt cx="8642588" cy="784187"/>
          </a:xfrm>
        </p:grpSpPr>
        <p:grpSp>
          <p:nvGrpSpPr>
            <p:cNvPr id="73" name="组合 72"/>
            <p:cNvGrpSpPr/>
            <p:nvPr/>
          </p:nvGrpSpPr>
          <p:grpSpPr>
            <a:xfrm>
              <a:off x="5667126" y="4600895"/>
              <a:ext cx="8557639" cy="163651"/>
              <a:chOff x="6327224" y="1895271"/>
              <a:chExt cx="4102170" cy="10872"/>
            </a:xfrm>
          </p:grpSpPr>
          <p:cxnSp>
            <p:nvCxnSpPr>
              <p:cNvPr id="79" name="直接连接符 78"/>
              <p:cNvCxnSpPr/>
              <p:nvPr/>
            </p:nvCxnSpPr>
            <p:spPr>
              <a:xfrm flipV="1">
                <a:off x="6327224" y="1895271"/>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5582177" y="3980359"/>
              <a:ext cx="7322808" cy="620494"/>
              <a:chOff x="5582177" y="3980359"/>
              <a:chExt cx="7322808" cy="620494"/>
            </a:xfrm>
          </p:grpSpPr>
          <p:grpSp>
            <p:nvGrpSpPr>
              <p:cNvPr id="75" name="组合 74"/>
              <p:cNvGrpSpPr/>
              <p:nvPr/>
            </p:nvGrpSpPr>
            <p:grpSpPr>
              <a:xfrm>
                <a:off x="5582177" y="3980359"/>
                <a:ext cx="579307" cy="620494"/>
                <a:chOff x="6242320" y="3640739"/>
                <a:chExt cx="579005" cy="620494"/>
              </a:xfrm>
            </p:grpSpPr>
            <p:sp>
              <p:nvSpPr>
                <p:cNvPr id="77"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78"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76" name="文本框 44"/>
              <p:cNvSpPr txBox="1"/>
              <p:nvPr/>
            </p:nvSpPr>
            <p:spPr>
              <a:xfrm>
                <a:off x="6426671" y="4029746"/>
                <a:ext cx="6478314" cy="396583"/>
              </a:xfrm>
              <a:prstGeom prst="rect">
                <a:avLst/>
              </a:prstGeom>
              <a:noFill/>
            </p:spPr>
            <p:txBody>
              <a:bodyPr wrap="square" rtlCol="0">
                <a:spAutoFit/>
              </a:bodyPr>
              <a:lstStyle/>
              <a:p>
                <a:pPr algn="just">
                  <a:lnSpc>
                    <a:spcPct val="12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Leelawadee" panose="020B0502040204020203" pitchFamily="34" charset="-34"/>
                  </a:rPr>
                  <a:t>许可指明了对某客体可以进行的访问类型。</a:t>
                </a:r>
              </a:p>
            </p:txBody>
          </p:sp>
        </p:grpSp>
      </p:grpSp>
    </p:spTree>
    <p:extLst>
      <p:ext uri="{BB962C8B-B14F-4D97-AF65-F5344CB8AC3E}">
        <p14:creationId xmlns:p14="http://schemas.microsoft.com/office/powerpoint/2010/main" val="5416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3"/>
          <p:cNvSpPr/>
          <p:nvPr/>
        </p:nvSpPr>
        <p:spPr>
          <a:xfrm>
            <a:off x="0" y="1155911"/>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705538" name="Rectangle 2"/>
          <p:cNvSpPr>
            <a:spLocks noGrp="1" noChangeArrowheads="1"/>
          </p:cNvSpPr>
          <p:nvPr>
            <p:ph type="title"/>
          </p:nvPr>
        </p:nvSpPr>
        <p:spPr/>
        <p:txBody>
          <a:bodyPr/>
          <a:lstStyle/>
          <a:p>
            <a:r>
              <a:rPr lang="en-US" altLang="zh-CN" dirty="0"/>
              <a:t>7.6  </a:t>
            </a:r>
            <a:r>
              <a:rPr lang="zh-CN" altLang="en-US" dirty="0"/>
              <a:t>网络各层的安全</a:t>
            </a:r>
            <a:r>
              <a:rPr lang="zh-CN" altLang="en-US" dirty="0" smtClean="0"/>
              <a:t>实例</a:t>
            </a:r>
            <a:endParaRPr lang="zh-CN" altLang="en-US" sz="3600" dirty="0"/>
          </a:p>
        </p:txBody>
      </p:sp>
      <p:sp>
        <p:nvSpPr>
          <p:cNvPr id="705539" name="Rectangle 3"/>
          <p:cNvSpPr>
            <a:spLocks noGrp="1" noChangeArrowheads="1"/>
          </p:cNvSpPr>
          <p:nvPr>
            <p:ph idx="1"/>
          </p:nvPr>
        </p:nvSpPr>
        <p:spPr>
          <a:xfrm>
            <a:off x="609919" y="1143530"/>
            <a:ext cx="10978515" cy="617439"/>
          </a:xfrm>
        </p:spPr>
        <p:txBody>
          <a:bodyPr>
            <a:normAutofit/>
          </a:bodyPr>
          <a:lstStyle/>
          <a:p>
            <a:r>
              <a:rPr lang="zh-CN" altLang="en-US" dirty="0"/>
              <a:t>网络各层都需要安全机</a:t>
            </a:r>
            <a:r>
              <a:rPr lang="zh-CN" altLang="en-US" dirty="0" smtClean="0"/>
              <a:t>制</a:t>
            </a:r>
            <a:endParaRPr lang="en-US" altLang="zh-CN" dirty="0" smtClean="0"/>
          </a:p>
        </p:txBody>
      </p:sp>
      <p:grpSp>
        <p:nvGrpSpPr>
          <p:cNvPr id="6" name="组合 5"/>
          <p:cNvGrpSpPr/>
          <p:nvPr/>
        </p:nvGrpSpPr>
        <p:grpSpPr>
          <a:xfrm>
            <a:off x="1777067" y="1806904"/>
            <a:ext cx="8642587" cy="902016"/>
            <a:chOff x="5582177" y="2036410"/>
            <a:chExt cx="8642587" cy="902016"/>
          </a:xfrm>
        </p:grpSpPr>
        <p:grpSp>
          <p:nvGrpSpPr>
            <p:cNvPr id="7" name="组合 6"/>
            <p:cNvGrpSpPr/>
            <p:nvPr/>
          </p:nvGrpSpPr>
          <p:grpSpPr>
            <a:xfrm>
              <a:off x="5667127" y="2757744"/>
              <a:ext cx="8557637" cy="180682"/>
              <a:chOff x="6327224" y="1896619"/>
              <a:chExt cx="4102169" cy="9524"/>
            </a:xfrm>
          </p:grpSpPr>
          <p:cxnSp>
            <p:nvCxnSpPr>
              <p:cNvPr id="13" name="直接连接符 12"/>
              <p:cNvCxnSpPr/>
              <p:nvPr/>
            </p:nvCxnSpPr>
            <p:spPr>
              <a:xfrm>
                <a:off x="6327224" y="1896619"/>
                <a:ext cx="4102169"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2036410"/>
              <a:ext cx="6624736" cy="626655"/>
              <a:chOff x="5582177" y="2036410"/>
              <a:chExt cx="6624736" cy="626655"/>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2098625"/>
                <a:ext cx="5780242" cy="430374"/>
              </a:xfrm>
              <a:prstGeom prst="rect">
                <a:avLst/>
              </a:prstGeom>
              <a:noFill/>
            </p:spPr>
            <p:txBody>
              <a:bodyPr wrap="square" rtlCol="0">
                <a:spAutoFit/>
              </a:bodyPr>
              <a:lstStyle/>
              <a:p>
                <a:pPr algn="l">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物理层</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：信道加密</a:t>
                </a:r>
              </a:p>
            </p:txBody>
          </p:sp>
        </p:grpSp>
      </p:grpSp>
      <p:grpSp>
        <p:nvGrpSpPr>
          <p:cNvPr id="15" name="组合 14"/>
          <p:cNvGrpSpPr/>
          <p:nvPr/>
        </p:nvGrpSpPr>
        <p:grpSpPr>
          <a:xfrm>
            <a:off x="1777067" y="2868068"/>
            <a:ext cx="8642588" cy="806175"/>
            <a:chOff x="5582177" y="3005830"/>
            <a:chExt cx="8642588" cy="806175"/>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89445"/>
              <a:ext cx="8557639" cy="122560"/>
              <a:chOff x="6327224" y="1896619"/>
              <a:chExt cx="4102170" cy="9524"/>
            </a:xfrm>
          </p:grpSpPr>
          <p:cxnSp>
            <p:nvCxnSpPr>
              <p:cNvPr id="19" name="直接连接符 18"/>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3090505"/>
              <a:ext cx="6861990" cy="430374"/>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数据链路层</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：无线局域网链路层加密、接入控制</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(802.11i)</a:t>
              </a:r>
            </a:p>
          </p:txBody>
        </p:sp>
      </p:grpSp>
      <p:grpSp>
        <p:nvGrpSpPr>
          <p:cNvPr id="23" name="组合 22"/>
          <p:cNvGrpSpPr/>
          <p:nvPr/>
        </p:nvGrpSpPr>
        <p:grpSpPr>
          <a:xfrm>
            <a:off x="1777067" y="3833391"/>
            <a:ext cx="8642588" cy="784187"/>
            <a:chOff x="5582177" y="3980359"/>
            <a:chExt cx="8642588" cy="784187"/>
          </a:xfrm>
        </p:grpSpPr>
        <p:grpSp>
          <p:nvGrpSpPr>
            <p:cNvPr id="24" name="组合 23"/>
            <p:cNvGrpSpPr/>
            <p:nvPr/>
          </p:nvGrpSpPr>
          <p:grpSpPr>
            <a:xfrm>
              <a:off x="5667126" y="4600895"/>
              <a:ext cx="8557639" cy="163651"/>
              <a:chOff x="6327224" y="1895271"/>
              <a:chExt cx="4102170" cy="10872"/>
            </a:xfrm>
          </p:grpSpPr>
          <p:cxnSp>
            <p:nvCxnSpPr>
              <p:cNvPr id="30" name="直接连接符 29"/>
              <p:cNvCxnSpPr/>
              <p:nvPr/>
            </p:nvCxnSpPr>
            <p:spPr>
              <a:xfrm flipV="1">
                <a:off x="6327224" y="1895271"/>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980359"/>
              <a:ext cx="7322808" cy="620494"/>
              <a:chOff x="5582177" y="3980359"/>
              <a:chExt cx="7322808" cy="620494"/>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4029746"/>
                <a:ext cx="6478314" cy="430374"/>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网络层</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：主机到主机的数据加密、隧道加密</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(IPsec)</a:t>
                </a:r>
              </a:p>
            </p:txBody>
          </p:sp>
        </p:grpSp>
      </p:grpSp>
      <p:grpSp>
        <p:nvGrpSpPr>
          <p:cNvPr id="32" name="组合 31"/>
          <p:cNvGrpSpPr/>
          <p:nvPr/>
        </p:nvGrpSpPr>
        <p:grpSpPr>
          <a:xfrm>
            <a:off x="1777067" y="4776685"/>
            <a:ext cx="8642588" cy="722747"/>
            <a:chOff x="5582177" y="4943621"/>
            <a:chExt cx="8642588" cy="722747"/>
          </a:xfrm>
        </p:grpSpPr>
        <p:grpSp>
          <p:nvGrpSpPr>
            <p:cNvPr id="33" name="组合 32"/>
            <p:cNvGrpSpPr/>
            <p:nvPr/>
          </p:nvGrpSpPr>
          <p:grpSpPr>
            <a:xfrm>
              <a:off x="5667126" y="5552848"/>
              <a:ext cx="8557639" cy="113520"/>
              <a:chOff x="6327224" y="1896619"/>
              <a:chExt cx="4102170" cy="9524"/>
            </a:xfrm>
          </p:grpSpPr>
          <p:cxnSp>
            <p:nvCxnSpPr>
              <p:cNvPr id="39" name="直接连接符 38"/>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82177" y="4943621"/>
              <a:ext cx="6408712" cy="609226"/>
              <a:chOff x="5582177" y="4943621"/>
              <a:chExt cx="6408712" cy="609226"/>
            </a:xfrm>
          </p:grpSpPr>
          <p:grpSp>
            <p:nvGrpSpPr>
              <p:cNvPr id="35" name="组合 34"/>
              <p:cNvGrpSpPr/>
              <p:nvPr/>
            </p:nvGrpSpPr>
            <p:grpSpPr>
              <a:xfrm>
                <a:off x="5582177" y="4943621"/>
                <a:ext cx="579307" cy="609226"/>
                <a:chOff x="6250444" y="4908245"/>
                <a:chExt cx="579005" cy="609226"/>
              </a:xfrm>
            </p:grpSpPr>
            <p:sp>
              <p:nvSpPr>
                <p:cNvPr id="37"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8"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6" name="文本框 44"/>
              <p:cNvSpPr txBox="1"/>
              <p:nvPr/>
            </p:nvSpPr>
            <p:spPr>
              <a:xfrm>
                <a:off x="6426671" y="4952920"/>
                <a:ext cx="5564218" cy="430374"/>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运输层</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：进程间的鉴别、数据加密</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(SSL/TLS)</a:t>
                </a:r>
              </a:p>
            </p:txBody>
          </p:sp>
        </p:grpSp>
      </p:grpSp>
      <p:grpSp>
        <p:nvGrpSpPr>
          <p:cNvPr id="41" name="组合 40"/>
          <p:cNvGrpSpPr/>
          <p:nvPr/>
        </p:nvGrpSpPr>
        <p:grpSpPr>
          <a:xfrm>
            <a:off x="1777061" y="5658581"/>
            <a:ext cx="8642594" cy="722747"/>
            <a:chOff x="5582177" y="4943621"/>
            <a:chExt cx="8642594" cy="722747"/>
          </a:xfrm>
        </p:grpSpPr>
        <p:grpSp>
          <p:nvGrpSpPr>
            <p:cNvPr id="42" name="组合 41"/>
            <p:cNvGrpSpPr/>
            <p:nvPr/>
          </p:nvGrpSpPr>
          <p:grpSpPr>
            <a:xfrm>
              <a:off x="5667126" y="5552848"/>
              <a:ext cx="8557645" cy="113520"/>
              <a:chOff x="6327224" y="1896619"/>
              <a:chExt cx="4102173" cy="9524"/>
            </a:xfrm>
          </p:grpSpPr>
          <p:cxnSp>
            <p:nvCxnSpPr>
              <p:cNvPr id="48" name="直接连接符 47"/>
              <p:cNvCxnSpPr/>
              <p:nvPr/>
            </p:nvCxnSpPr>
            <p:spPr>
              <a:xfrm flipV="1">
                <a:off x="6327224" y="1896619"/>
                <a:ext cx="4102173"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582177" y="4943621"/>
              <a:ext cx="8642594" cy="609226"/>
              <a:chOff x="5582177" y="4943621"/>
              <a:chExt cx="8642594" cy="609226"/>
            </a:xfrm>
          </p:grpSpPr>
          <p:grpSp>
            <p:nvGrpSpPr>
              <p:cNvPr id="44" name="组合 43"/>
              <p:cNvGrpSpPr/>
              <p:nvPr/>
            </p:nvGrpSpPr>
            <p:grpSpPr>
              <a:xfrm>
                <a:off x="5582177" y="4943621"/>
                <a:ext cx="579307" cy="609226"/>
                <a:chOff x="6250444" y="4908245"/>
                <a:chExt cx="579005" cy="609226"/>
              </a:xfrm>
            </p:grpSpPr>
            <p:sp>
              <p:nvSpPr>
                <p:cNvPr id="46"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smtClean="0">
                      <a:solidFill>
                        <a:srgbClr val="0000FF"/>
                      </a:solidFill>
                      <a:latin typeface="Impact" pitchFamily="34" charset="0"/>
                      <a:ea typeface="微软雅黑" pitchFamily="34" charset="-122"/>
                    </a:rPr>
                    <a:t>05</a:t>
                  </a:r>
                  <a:endParaRPr lang="zh-CN" altLang="en-US" sz="3200" dirty="0">
                    <a:solidFill>
                      <a:srgbClr val="0000FF"/>
                    </a:solidFill>
                    <a:latin typeface="微软雅黑" pitchFamily="34" charset="-122"/>
                    <a:ea typeface="微软雅黑" pitchFamily="34" charset="-122"/>
                  </a:endParaRPr>
                </a:p>
              </p:txBody>
            </p:sp>
            <p:sp>
              <p:nvSpPr>
                <p:cNvPr id="47"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45" name="文本框 44"/>
              <p:cNvSpPr txBox="1"/>
              <p:nvPr/>
            </p:nvSpPr>
            <p:spPr>
              <a:xfrm>
                <a:off x="6426671" y="4953786"/>
                <a:ext cx="7798100" cy="430374"/>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应用层</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：针对具有网络应用的特定的安全机制</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例如：安全电子邮件</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t>
                </a:r>
              </a:p>
            </p:txBody>
          </p:sp>
        </p:grpSp>
      </p:grpSp>
    </p:spTree>
    <p:extLst>
      <p:ext uri="{BB962C8B-B14F-4D97-AF65-F5344CB8AC3E}">
        <p14:creationId xmlns:p14="http://schemas.microsoft.com/office/powerpoint/2010/main" val="214171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r>
              <a:rPr lang="zh-CN" altLang="en-US" dirty="0"/>
              <a:t>恶意程序</a:t>
            </a:r>
            <a:r>
              <a:rPr lang="en-US" altLang="zh-CN" dirty="0"/>
              <a:t>(rogue program)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4947047" y="2049691"/>
            <a:ext cx="6624736" cy="939198"/>
            <a:chOff x="5582177" y="1999228"/>
            <a:chExt cx="6624736" cy="939198"/>
          </a:xfrm>
        </p:grpSpPr>
        <p:grpSp>
          <p:nvGrpSpPr>
            <p:cNvPr id="7" name="组合 6"/>
            <p:cNvGrpSpPr/>
            <p:nvPr/>
          </p:nvGrpSpPr>
          <p:grpSpPr>
            <a:xfrm>
              <a:off x="5667127" y="2757744"/>
              <a:ext cx="6323756" cy="180682"/>
              <a:chOff x="6327224" y="1896619"/>
              <a:chExt cx="3031341" cy="9524"/>
            </a:xfrm>
          </p:grpSpPr>
          <p:cxnSp>
            <p:nvCxnSpPr>
              <p:cNvPr id="13" name="直接连接符 12"/>
              <p:cNvCxnSpPr/>
              <p:nvPr/>
            </p:nvCxnSpPr>
            <p:spPr>
              <a:xfrm>
                <a:off x="6327224" y="1896619"/>
                <a:ext cx="3031341"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1999228"/>
              <a:ext cx="6624736" cy="757130"/>
              <a:chOff x="5582177" y="1999228"/>
              <a:chExt cx="6624736" cy="757130"/>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1999228"/>
                <a:ext cx="5780242" cy="757130"/>
              </a:xfrm>
              <a:prstGeom prst="rect">
                <a:avLst/>
              </a:prstGeom>
              <a:noFill/>
            </p:spPr>
            <p:txBody>
              <a:bodyPr wrap="square" rtlCol="0">
                <a:spAutoFit/>
              </a:bodyPr>
              <a:lstStyle/>
              <a:p>
                <a:pPr algn="l">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计算机病毒</a:t>
                </a:r>
                <a:r>
                  <a:rPr lang="en-US" altLang="zh-CN"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会</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“传染”其他程序的程序，</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“传染”是通过</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修改其他程序来把自身或其变种复制进去完成的。</a:t>
                </a:r>
              </a:p>
            </p:txBody>
          </p:sp>
        </p:grpSp>
      </p:grpSp>
      <p:grpSp>
        <p:nvGrpSpPr>
          <p:cNvPr id="15" name="组合 14"/>
          <p:cNvGrpSpPr/>
          <p:nvPr/>
        </p:nvGrpSpPr>
        <p:grpSpPr>
          <a:xfrm>
            <a:off x="4947047" y="2985795"/>
            <a:ext cx="6408712" cy="876673"/>
            <a:chOff x="5582177" y="2935332"/>
            <a:chExt cx="6408712" cy="876673"/>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89445"/>
              <a:ext cx="6323758" cy="122560"/>
              <a:chOff x="6327224" y="1896619"/>
              <a:chExt cx="3031342" cy="9524"/>
            </a:xfrm>
          </p:grpSpPr>
          <p:cxnSp>
            <p:nvCxnSpPr>
              <p:cNvPr id="19" name="直接连接符 18"/>
              <p:cNvCxnSpPr/>
              <p:nvPr/>
            </p:nvCxnSpPr>
            <p:spPr>
              <a:xfrm>
                <a:off x="6327224" y="1896619"/>
                <a:ext cx="3031342"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2935332"/>
              <a:ext cx="5564218" cy="757130"/>
            </a:xfrm>
            <a:prstGeom prst="rect">
              <a:avLst/>
            </a:prstGeom>
            <a:noFill/>
          </p:spPr>
          <p:txBody>
            <a:bodyPr wrap="square" rtlCol="0">
              <a:spAutoFit/>
            </a:bodyPr>
            <a:lstStyle/>
            <a:p>
              <a:pPr algn="just">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计算机蠕虫</a:t>
              </a:r>
              <a:r>
                <a:rPr lang="en-US" altLang="zh-CN"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通过</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网络的通信功能将自身从一个结点发送到另一个结点并启动运行的程序。</a:t>
              </a:r>
            </a:p>
          </p:txBody>
        </p:sp>
      </p:grpSp>
      <p:grpSp>
        <p:nvGrpSpPr>
          <p:cNvPr id="23" name="组合 22"/>
          <p:cNvGrpSpPr/>
          <p:nvPr/>
        </p:nvGrpSpPr>
        <p:grpSpPr>
          <a:xfrm>
            <a:off x="4947047" y="3921899"/>
            <a:ext cx="6408712" cy="893069"/>
            <a:chOff x="5582177" y="3871436"/>
            <a:chExt cx="6408712" cy="893069"/>
          </a:xfrm>
        </p:grpSpPr>
        <p:grpSp>
          <p:nvGrpSpPr>
            <p:cNvPr id="24" name="组合 23"/>
            <p:cNvGrpSpPr/>
            <p:nvPr/>
          </p:nvGrpSpPr>
          <p:grpSpPr>
            <a:xfrm>
              <a:off x="5667126" y="4621145"/>
              <a:ext cx="6323760" cy="143360"/>
              <a:chOff x="6327224" y="1896619"/>
              <a:chExt cx="3031343" cy="9524"/>
            </a:xfrm>
          </p:grpSpPr>
          <p:cxnSp>
            <p:nvCxnSpPr>
              <p:cNvPr id="30" name="直接连接符 29"/>
              <p:cNvCxnSpPr/>
              <p:nvPr/>
            </p:nvCxnSpPr>
            <p:spPr>
              <a:xfrm>
                <a:off x="6327224" y="1896619"/>
                <a:ext cx="3031343" cy="493"/>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871436"/>
              <a:ext cx="6408712" cy="757130"/>
              <a:chOff x="5582177" y="3871436"/>
              <a:chExt cx="6408712" cy="757130"/>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3871436"/>
                <a:ext cx="5564218" cy="757130"/>
              </a:xfrm>
              <a:prstGeom prst="rect">
                <a:avLst/>
              </a:prstGeom>
              <a:noFill/>
            </p:spPr>
            <p:txBody>
              <a:bodyPr wrap="square" rtlCol="0">
                <a:spAutoFit/>
              </a:bodyPr>
              <a:lstStyle/>
              <a:p>
                <a:pPr algn="just">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特洛伊木马</a:t>
                </a:r>
                <a:r>
                  <a:rPr lang="en-US" altLang="zh-CN"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一</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种程序，它执行的功能超出所声称的功能。</a:t>
                </a:r>
              </a:p>
            </p:txBody>
          </p:sp>
        </p:grpSp>
      </p:grpSp>
      <p:grpSp>
        <p:nvGrpSpPr>
          <p:cNvPr id="32" name="组合 31"/>
          <p:cNvGrpSpPr/>
          <p:nvPr/>
        </p:nvGrpSpPr>
        <p:grpSpPr>
          <a:xfrm>
            <a:off x="4947047" y="4858003"/>
            <a:ext cx="6408712" cy="858828"/>
            <a:chOff x="5582177" y="4807540"/>
            <a:chExt cx="6408712" cy="858828"/>
          </a:xfrm>
        </p:grpSpPr>
        <p:grpSp>
          <p:nvGrpSpPr>
            <p:cNvPr id="33" name="组合 32"/>
            <p:cNvGrpSpPr/>
            <p:nvPr/>
          </p:nvGrpSpPr>
          <p:grpSpPr>
            <a:xfrm>
              <a:off x="5667126" y="5552848"/>
              <a:ext cx="6323762" cy="113520"/>
              <a:chOff x="6327224" y="1896619"/>
              <a:chExt cx="3031344" cy="9524"/>
            </a:xfrm>
          </p:grpSpPr>
          <p:cxnSp>
            <p:nvCxnSpPr>
              <p:cNvPr id="39" name="直接连接符 38"/>
              <p:cNvCxnSpPr/>
              <p:nvPr/>
            </p:nvCxnSpPr>
            <p:spPr>
              <a:xfrm>
                <a:off x="6327224" y="1896619"/>
                <a:ext cx="3031344" cy="992"/>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82177" y="4807540"/>
              <a:ext cx="6408712" cy="757130"/>
              <a:chOff x="5582177" y="4807540"/>
              <a:chExt cx="6408712" cy="757130"/>
            </a:xfrm>
          </p:grpSpPr>
          <p:grpSp>
            <p:nvGrpSpPr>
              <p:cNvPr id="35" name="组合 34"/>
              <p:cNvGrpSpPr/>
              <p:nvPr/>
            </p:nvGrpSpPr>
            <p:grpSpPr>
              <a:xfrm>
                <a:off x="5582177" y="4943621"/>
                <a:ext cx="579307" cy="609226"/>
                <a:chOff x="6250444" y="4908245"/>
                <a:chExt cx="579005" cy="609226"/>
              </a:xfrm>
            </p:grpSpPr>
            <p:sp>
              <p:nvSpPr>
                <p:cNvPr id="37"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8"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6" name="文本框 44"/>
              <p:cNvSpPr txBox="1"/>
              <p:nvPr/>
            </p:nvSpPr>
            <p:spPr>
              <a:xfrm>
                <a:off x="6426671" y="4807540"/>
                <a:ext cx="5564218" cy="757130"/>
              </a:xfrm>
              <a:prstGeom prst="rect">
                <a:avLst/>
              </a:prstGeom>
              <a:noFill/>
            </p:spPr>
            <p:txBody>
              <a:bodyPr wrap="square" rtlCol="0">
                <a:spAutoFit/>
              </a:bodyPr>
              <a:lstStyle/>
              <a:p>
                <a:pPr algn="just">
                  <a:lnSpc>
                    <a:spcPct val="120000"/>
                  </a:lnSpc>
                </a:pPr>
                <a:r>
                  <a:rPr lang="zh-CN" altLang="en-US"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逻辑炸弹</a:t>
                </a:r>
                <a:r>
                  <a:rPr lang="en-US" altLang="zh-CN" sz="18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    </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一</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种当运行环境满足某种特定条件时执行其他特殊功能的程序。 </a:t>
                </a:r>
              </a:p>
            </p:txBody>
          </p:sp>
        </p:grpSp>
      </p:grpSp>
      <p:grpSp>
        <p:nvGrpSpPr>
          <p:cNvPr id="41" name="组合 40"/>
          <p:cNvGrpSpPr/>
          <p:nvPr/>
        </p:nvGrpSpPr>
        <p:grpSpPr>
          <a:xfrm>
            <a:off x="571059" y="2049691"/>
            <a:ext cx="3499144" cy="3507281"/>
            <a:chOff x="847431" y="1988070"/>
            <a:chExt cx="3904228" cy="3913307"/>
          </a:xfrm>
        </p:grpSpPr>
        <p:sp>
          <p:nvSpPr>
            <p:cNvPr id="42" name="Freeform 10"/>
            <p:cNvSpPr>
              <a:spLocks/>
            </p:cNvSpPr>
            <p:nvPr/>
          </p:nvSpPr>
          <p:spPr bwMode="auto">
            <a:xfrm>
              <a:off x="2793873" y="1991315"/>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3" name="矩形 42"/>
            <p:cNvSpPr/>
            <p:nvPr/>
          </p:nvSpPr>
          <p:spPr>
            <a:xfrm rot="3203510">
              <a:off x="1421109" y="25736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rgbClr val="F9F9F9"/>
                  </a:solidFill>
                  <a:latin typeface="微软雅黑" pitchFamily="34" charset="-122"/>
                  <a:ea typeface="微软雅黑" pitchFamily="34" charset="-122"/>
                </a:rPr>
                <a:t>计算机蠕虫</a:t>
              </a:r>
            </a:p>
          </p:txBody>
        </p:sp>
        <p:sp>
          <p:nvSpPr>
            <p:cNvPr id="44" name="Freeform 7"/>
            <p:cNvSpPr>
              <a:spLocks/>
            </p:cNvSpPr>
            <p:nvPr/>
          </p:nvSpPr>
          <p:spPr bwMode="auto">
            <a:xfrm>
              <a:off x="855522" y="19880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矩形 44"/>
            <p:cNvSpPr/>
            <p:nvPr/>
          </p:nvSpPr>
          <p:spPr>
            <a:xfrm rot="19403510">
              <a:off x="1390038" y="25712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chemeClr val="bg1"/>
                  </a:solidFill>
                  <a:latin typeface="微软雅黑" pitchFamily="34" charset="-122"/>
                  <a:ea typeface="微软雅黑" pitchFamily="34" charset="-122"/>
                </a:rPr>
                <a:t>计算机病毒</a:t>
              </a:r>
            </a:p>
          </p:txBody>
        </p:sp>
        <p:sp>
          <p:nvSpPr>
            <p:cNvPr id="46" name="Freeform 8"/>
            <p:cNvSpPr>
              <a:spLocks/>
            </p:cNvSpPr>
            <p:nvPr/>
          </p:nvSpPr>
          <p:spPr bwMode="auto">
            <a:xfrm>
              <a:off x="847431" y="37535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矩形 46"/>
            <p:cNvSpPr/>
            <p:nvPr/>
          </p:nvSpPr>
          <p:spPr>
            <a:xfrm rot="14003510">
              <a:off x="1421103" y="25736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chemeClr val="bg1"/>
                  </a:solidFill>
                  <a:latin typeface="微软雅黑" pitchFamily="34" charset="-122"/>
                  <a:ea typeface="微软雅黑" pitchFamily="34" charset="-122"/>
                </a:rPr>
                <a:t>逻辑炸弹</a:t>
              </a:r>
            </a:p>
          </p:txBody>
        </p:sp>
        <p:sp>
          <p:nvSpPr>
            <p:cNvPr id="48" name="Freeform 12"/>
            <p:cNvSpPr>
              <a:spLocks/>
            </p:cNvSpPr>
            <p:nvPr/>
          </p:nvSpPr>
          <p:spPr bwMode="auto">
            <a:xfrm>
              <a:off x="2602632" y="39447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矩形 48"/>
            <p:cNvSpPr/>
            <p:nvPr/>
          </p:nvSpPr>
          <p:spPr>
            <a:xfrm rot="8603510">
              <a:off x="1420387" y="25743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defTabSz="914377">
                <a:defRPr/>
              </a:pPr>
              <a:r>
                <a:rPr lang="zh-CN" altLang="en-US" sz="2400" kern="0" dirty="0">
                  <a:solidFill>
                    <a:schemeClr val="bg1"/>
                  </a:solidFill>
                  <a:latin typeface="微软雅黑" pitchFamily="34" charset="-122"/>
                  <a:ea typeface="微软雅黑" pitchFamily="34" charset="-122"/>
                </a:rPr>
                <a:t>特洛伊木马</a:t>
              </a:r>
            </a:p>
          </p:txBody>
        </p:sp>
        <p:sp>
          <p:nvSpPr>
            <p:cNvPr id="50" name="椭圆 49"/>
            <p:cNvSpPr/>
            <p:nvPr/>
          </p:nvSpPr>
          <p:spPr>
            <a:xfrm>
              <a:off x="2048098" y="31734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362420" y="35567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4231400"/>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机密性与密码学</a:t>
            </a:r>
          </a:p>
        </p:txBody>
      </p:sp>
      <p:sp>
        <p:nvSpPr>
          <p:cNvPr id="18" name="TextBox 1"/>
          <p:cNvSpPr txBox="1"/>
          <p:nvPr/>
        </p:nvSpPr>
        <p:spPr>
          <a:xfrm>
            <a:off x="7035279" y="1495577"/>
            <a:ext cx="1461939"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网络安全概述</a:t>
            </a:r>
          </a:p>
        </p:txBody>
      </p:sp>
      <p:sp>
        <p:nvSpPr>
          <p:cNvPr id="47" name="TextBox 1"/>
          <p:cNvSpPr txBox="1"/>
          <p:nvPr/>
        </p:nvSpPr>
        <p:spPr>
          <a:xfrm>
            <a:off x="7035279" y="2624572"/>
            <a:ext cx="1461939"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7.6</a:t>
            </a:r>
            <a:endParaRPr lang="en-US" altLang="zh-CN" sz="2000" dirty="0">
              <a:solidFill>
                <a:schemeClr val="bg1"/>
              </a:solidFill>
              <a:latin typeface="+mj-lt"/>
              <a:cs typeface="Microsoft YaHei UI" pitchFamily="18" charset="0"/>
            </a:endParaRPr>
          </a:p>
        </p:txBody>
      </p:sp>
      <p:sp>
        <p:nvSpPr>
          <p:cNvPr id="50" name="TextBox 1"/>
          <p:cNvSpPr txBox="1"/>
          <p:nvPr/>
        </p:nvSpPr>
        <p:spPr>
          <a:xfrm>
            <a:off x="7035279" y="4904148"/>
            <a:ext cx="3167534"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7.8</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363551955"/>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622046"/>
            <a:ext cx="12198350" cy="32337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524705"/>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538" name="Rectangle 2"/>
          <p:cNvSpPr>
            <a:spLocks noGrp="1" noChangeArrowheads="1"/>
          </p:cNvSpPr>
          <p:nvPr>
            <p:ph type="title"/>
          </p:nvPr>
        </p:nvSpPr>
        <p:spPr/>
        <p:txBody>
          <a:bodyPr/>
          <a:lstStyle/>
          <a:p>
            <a:r>
              <a:rPr lang="en-US" altLang="zh-CN" dirty="0"/>
              <a:t>7.6.1  </a:t>
            </a:r>
            <a:r>
              <a:rPr lang="zh-CN" altLang="en-US" dirty="0"/>
              <a:t>物理层</a:t>
            </a:r>
            <a:r>
              <a:rPr lang="zh-CN" altLang="en-US" dirty="0" smtClean="0"/>
              <a:t>实例：信道</a:t>
            </a:r>
            <a:r>
              <a:rPr lang="zh-CN" altLang="en-US" dirty="0"/>
              <a:t>加密机</a:t>
            </a:r>
            <a:endParaRPr lang="zh-CN" altLang="en-US" sz="4000" dirty="0"/>
          </a:p>
        </p:txBody>
      </p:sp>
      <p:sp>
        <p:nvSpPr>
          <p:cNvPr id="705539" name="Rectangle 3"/>
          <p:cNvSpPr>
            <a:spLocks noGrp="1" noChangeArrowheads="1"/>
          </p:cNvSpPr>
          <p:nvPr>
            <p:ph idx="1"/>
          </p:nvPr>
        </p:nvSpPr>
        <p:spPr>
          <a:xfrm>
            <a:off x="609919" y="1143530"/>
            <a:ext cx="10978515" cy="1709406"/>
          </a:xfrm>
        </p:spPr>
        <p:txBody>
          <a:bodyPr>
            <a:normAutofit/>
          </a:bodyPr>
          <a:lstStyle/>
          <a:p>
            <a:r>
              <a:rPr lang="zh-CN" altLang="en-US" dirty="0"/>
              <a:t>使用信道加密技术的一个好处就是对上层协议几乎没有任何影响（即具有很好的透明性），为通过该链路的所有数据提供安全保护</a:t>
            </a:r>
            <a:r>
              <a:rPr lang="zh-CN" altLang="en-US" dirty="0" smtClean="0"/>
              <a:t>。</a:t>
            </a:r>
            <a:endParaRPr lang="en-US" altLang="zh-CN" dirty="0" smtClean="0"/>
          </a:p>
          <a:p>
            <a:r>
              <a:rPr lang="zh-CN" altLang="zh-CN" dirty="0"/>
              <a:t>不能保证端到端通信的安全性</a:t>
            </a:r>
            <a:endParaRPr lang="en-US" altLang="zh-CN"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Rectangle 2"/>
          <p:cNvSpPr>
            <a:spLocks noChangeArrowheads="1"/>
          </p:cNvSpPr>
          <p:nvPr/>
        </p:nvSpPr>
        <p:spPr bwMode="auto">
          <a:xfrm>
            <a:off x="6006809"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Line 21"/>
          <p:cNvSpPr>
            <a:spLocks noChangeShapeType="1"/>
          </p:cNvSpPr>
          <p:nvPr/>
        </p:nvSpPr>
        <p:spPr bwMode="auto">
          <a:xfrm>
            <a:off x="2202927" y="5251706"/>
            <a:ext cx="7596898" cy="24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lumMod val="65000"/>
                  <a:lumOff val="35000"/>
                </a:schemeClr>
              </a:solidFill>
              <a:latin typeface="+mn-ea"/>
              <a:ea typeface="+mn-ea"/>
            </a:endParaRPr>
          </a:p>
        </p:txBody>
      </p:sp>
      <p:sp>
        <p:nvSpPr>
          <p:cNvPr id="10" name="Text Box 36"/>
          <p:cNvSpPr txBox="1">
            <a:spLocks noChangeArrowheads="1"/>
          </p:cNvSpPr>
          <p:nvPr/>
        </p:nvSpPr>
        <p:spPr bwMode="auto">
          <a:xfrm>
            <a:off x="4936632" y="413618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ea"/>
                <a:ea typeface="+mn-ea"/>
              </a:rPr>
              <a:t>信道加密机</a:t>
            </a:r>
          </a:p>
        </p:txBody>
      </p:sp>
      <p:pic>
        <p:nvPicPr>
          <p:cNvPr id="11" name="Picture 6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927" y="5042390"/>
            <a:ext cx="893897" cy="438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2" name="Picture 38"/>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197788" y="5057165"/>
            <a:ext cx="812634" cy="41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241" y="5042390"/>
            <a:ext cx="893897" cy="438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 name="Picture 6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555" y="5047315"/>
            <a:ext cx="893897" cy="44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 name="Picture 38"/>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852607" y="5057165"/>
            <a:ext cx="812634" cy="41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8"/>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645327" y="5049779"/>
            <a:ext cx="812634" cy="40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8"/>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300146" y="5049779"/>
            <a:ext cx="812634" cy="40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连接符 4"/>
          <p:cNvCxnSpPr>
            <a:cxnSpLocks noChangeShapeType="1"/>
          </p:cNvCxnSpPr>
          <p:nvPr/>
        </p:nvCxnSpPr>
        <p:spPr bwMode="auto">
          <a:xfrm>
            <a:off x="3308601" y="5670336"/>
            <a:ext cx="2162100" cy="0"/>
          </a:xfrm>
          <a:prstGeom prst="line">
            <a:avLst/>
          </a:prstGeom>
          <a:noFill/>
          <a:ln w="9525" algn="ctr">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36"/>
          <p:cNvSpPr txBox="1">
            <a:spLocks noChangeArrowheads="1"/>
          </p:cNvSpPr>
          <p:nvPr/>
        </p:nvSpPr>
        <p:spPr bwMode="auto">
          <a:xfrm>
            <a:off x="4189164" y="5687573"/>
            <a:ext cx="585664" cy="3077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ea"/>
                <a:ea typeface="+mn-ea"/>
              </a:rPr>
              <a:t>密文</a:t>
            </a:r>
          </a:p>
        </p:txBody>
      </p:sp>
      <p:cxnSp>
        <p:nvCxnSpPr>
          <p:cNvPr id="20" name="直接连接符 66"/>
          <p:cNvCxnSpPr>
            <a:cxnSpLocks noChangeShapeType="1"/>
          </p:cNvCxnSpPr>
          <p:nvPr/>
        </p:nvCxnSpPr>
        <p:spPr bwMode="auto">
          <a:xfrm>
            <a:off x="6790616" y="5662947"/>
            <a:ext cx="2162100" cy="0"/>
          </a:xfrm>
          <a:prstGeom prst="line">
            <a:avLst/>
          </a:prstGeom>
          <a:noFill/>
          <a:ln w="9525" algn="ctr">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36"/>
          <p:cNvSpPr txBox="1">
            <a:spLocks noChangeArrowheads="1"/>
          </p:cNvSpPr>
          <p:nvPr/>
        </p:nvSpPr>
        <p:spPr bwMode="auto">
          <a:xfrm>
            <a:off x="7668717" y="5687573"/>
            <a:ext cx="585664" cy="3077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ea"/>
                <a:ea typeface="+mn-ea"/>
              </a:rPr>
              <a:t>密文</a:t>
            </a:r>
          </a:p>
        </p:txBody>
      </p:sp>
      <p:cxnSp>
        <p:nvCxnSpPr>
          <p:cNvPr id="22" name="直接连接符 68"/>
          <p:cNvCxnSpPr>
            <a:cxnSpLocks noChangeShapeType="1"/>
          </p:cNvCxnSpPr>
          <p:nvPr/>
        </p:nvCxnSpPr>
        <p:spPr bwMode="auto">
          <a:xfrm>
            <a:off x="5601216" y="5662947"/>
            <a:ext cx="1044112" cy="0"/>
          </a:xfrm>
          <a:prstGeom prst="line">
            <a:avLst/>
          </a:prstGeom>
          <a:noFill/>
          <a:ln w="9525" algn="ctr">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36"/>
          <p:cNvSpPr txBox="1">
            <a:spLocks noChangeArrowheads="1"/>
          </p:cNvSpPr>
          <p:nvPr/>
        </p:nvSpPr>
        <p:spPr bwMode="auto">
          <a:xfrm>
            <a:off x="5908008" y="5685111"/>
            <a:ext cx="585664" cy="3077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ea"/>
                <a:ea typeface="+mn-ea"/>
              </a:rPr>
              <a:t>明文</a:t>
            </a:r>
          </a:p>
        </p:txBody>
      </p:sp>
      <p:cxnSp>
        <p:nvCxnSpPr>
          <p:cNvPr id="24" name="直接连接符 9"/>
          <p:cNvCxnSpPr>
            <a:cxnSpLocks noChangeShapeType="1"/>
          </p:cNvCxnSpPr>
          <p:nvPr/>
        </p:nvCxnSpPr>
        <p:spPr bwMode="auto">
          <a:xfrm flipV="1">
            <a:off x="5537190" y="5438858"/>
            <a:ext cx="0" cy="487581"/>
          </a:xfrm>
          <a:prstGeom prst="line">
            <a:avLst/>
          </a:prstGeom>
          <a:noFill/>
          <a:ln w="9525" algn="ctr">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75"/>
          <p:cNvCxnSpPr>
            <a:cxnSpLocks noChangeShapeType="1"/>
          </p:cNvCxnSpPr>
          <p:nvPr/>
        </p:nvCxnSpPr>
        <p:spPr bwMode="auto">
          <a:xfrm flipV="1">
            <a:off x="6719203" y="5448708"/>
            <a:ext cx="0" cy="485117"/>
          </a:xfrm>
          <a:prstGeom prst="line">
            <a:avLst/>
          </a:prstGeom>
          <a:noFill/>
          <a:ln w="9525" algn="ctr">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76"/>
          <p:cNvCxnSpPr>
            <a:cxnSpLocks noChangeShapeType="1"/>
          </p:cNvCxnSpPr>
          <p:nvPr/>
        </p:nvCxnSpPr>
        <p:spPr bwMode="auto">
          <a:xfrm flipV="1">
            <a:off x="9016741" y="5448708"/>
            <a:ext cx="0" cy="485117"/>
          </a:xfrm>
          <a:prstGeom prst="line">
            <a:avLst/>
          </a:prstGeom>
          <a:noFill/>
          <a:ln w="9525" algn="ctr">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77"/>
          <p:cNvCxnSpPr>
            <a:cxnSpLocks noChangeShapeType="1"/>
          </p:cNvCxnSpPr>
          <p:nvPr/>
        </p:nvCxnSpPr>
        <p:spPr bwMode="auto">
          <a:xfrm flipV="1">
            <a:off x="3256889" y="5448708"/>
            <a:ext cx="0" cy="485117"/>
          </a:xfrm>
          <a:prstGeom prst="line">
            <a:avLst/>
          </a:prstGeom>
          <a:noFill/>
          <a:ln w="9525" algn="ctr">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Line 21"/>
          <p:cNvSpPr>
            <a:spLocks noChangeShapeType="1"/>
          </p:cNvSpPr>
          <p:nvPr/>
        </p:nvSpPr>
        <p:spPr bwMode="auto">
          <a:xfrm flipV="1">
            <a:off x="10021452" y="5254168"/>
            <a:ext cx="1117988"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lumMod val="65000"/>
                  <a:lumOff val="35000"/>
                </a:schemeClr>
              </a:solidFill>
              <a:latin typeface="+mn-ea"/>
              <a:ea typeface="+mn-ea"/>
            </a:endParaRPr>
          </a:p>
        </p:txBody>
      </p:sp>
      <p:sp>
        <p:nvSpPr>
          <p:cNvPr id="29" name="Line 21"/>
          <p:cNvSpPr>
            <a:spLocks noChangeShapeType="1"/>
          </p:cNvSpPr>
          <p:nvPr/>
        </p:nvSpPr>
        <p:spPr bwMode="auto">
          <a:xfrm flipV="1">
            <a:off x="1055389" y="5251706"/>
            <a:ext cx="1115524" cy="0"/>
          </a:xfrm>
          <a:prstGeom prst="line">
            <a:avLst/>
          </a:prstGeom>
          <a:noFill/>
          <a:ln w="2857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chemeClr val="tx1">
                  <a:lumMod val="65000"/>
                  <a:lumOff val="35000"/>
                </a:schemeClr>
              </a:solidFill>
              <a:latin typeface="+mn-ea"/>
              <a:ea typeface="+mn-ea"/>
            </a:endParaRPr>
          </a:p>
        </p:txBody>
      </p:sp>
      <p:cxnSp>
        <p:nvCxnSpPr>
          <p:cNvPr id="30" name="直接连接符 11"/>
          <p:cNvCxnSpPr>
            <a:cxnSpLocks noChangeShapeType="1"/>
            <a:stCxn id="10" idx="2"/>
            <a:endCxn id="15" idx="0"/>
          </p:cNvCxnSpPr>
          <p:nvPr/>
        </p:nvCxnSpPr>
        <p:spPr bwMode="auto">
          <a:xfrm flipH="1">
            <a:off x="5258923" y="4536290"/>
            <a:ext cx="411241" cy="520875"/>
          </a:xfrm>
          <a:prstGeom prst="line">
            <a:avLst/>
          </a:prstGeom>
          <a:noFill/>
          <a:ln w="9525" algn="ctr">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406869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
          <p:cNvSpPr/>
          <p:nvPr/>
        </p:nvSpPr>
        <p:spPr>
          <a:xfrm>
            <a:off x="0" y="118505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705538" name="Rectangle 2"/>
          <p:cNvSpPr>
            <a:spLocks noGrp="1" noChangeArrowheads="1"/>
          </p:cNvSpPr>
          <p:nvPr>
            <p:ph type="title"/>
          </p:nvPr>
        </p:nvSpPr>
        <p:spPr/>
        <p:txBody>
          <a:bodyPr/>
          <a:lstStyle/>
          <a:p>
            <a:r>
              <a:rPr lang="en-US" altLang="zh-CN" dirty="0"/>
              <a:t>7.6.2  </a:t>
            </a:r>
            <a:r>
              <a:rPr lang="zh-CN" altLang="en-US" dirty="0"/>
              <a:t>数据链路层</a:t>
            </a:r>
            <a:r>
              <a:rPr lang="zh-CN" altLang="en-US" dirty="0" smtClean="0"/>
              <a:t>实例：</a:t>
            </a:r>
            <a:r>
              <a:rPr lang="en-US" altLang="zh-CN" dirty="0" smtClean="0"/>
              <a:t>802.11i</a:t>
            </a:r>
            <a:endParaRPr lang="zh-CN" altLang="en-US" sz="4000" dirty="0"/>
          </a:p>
        </p:txBody>
      </p:sp>
      <p:sp>
        <p:nvSpPr>
          <p:cNvPr id="705539" name="Rectangle 3"/>
          <p:cNvSpPr>
            <a:spLocks noGrp="1" noChangeArrowheads="1"/>
          </p:cNvSpPr>
          <p:nvPr>
            <p:ph idx="1"/>
          </p:nvPr>
        </p:nvSpPr>
        <p:spPr>
          <a:xfrm>
            <a:off x="609919" y="1143530"/>
            <a:ext cx="10978515" cy="670947"/>
          </a:xfrm>
        </p:spPr>
        <p:txBody>
          <a:bodyPr>
            <a:normAutofit/>
          </a:bodyPr>
          <a:lstStyle/>
          <a:p>
            <a:pPr marL="0" indent="0">
              <a:buNone/>
            </a:pPr>
            <a:r>
              <a:rPr lang="en-US" altLang="zh-CN" dirty="0"/>
              <a:t>1.  </a:t>
            </a:r>
            <a:r>
              <a:rPr lang="zh-CN" altLang="en-US" dirty="0"/>
              <a:t>早期无线局域网的安全</a:t>
            </a:r>
            <a:r>
              <a:rPr lang="zh-CN" altLang="en-US" dirty="0" smtClean="0"/>
              <a:t>机制</a:t>
            </a:r>
            <a:endParaRPr lang="en-US" altLang="zh-CN"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2210742" y="2060848"/>
            <a:ext cx="7441195" cy="1197599"/>
            <a:chOff x="5582177" y="1740827"/>
            <a:chExt cx="7441195" cy="1197599"/>
          </a:xfrm>
        </p:grpSpPr>
        <p:grpSp>
          <p:nvGrpSpPr>
            <p:cNvPr id="7" name="组合 6"/>
            <p:cNvGrpSpPr/>
            <p:nvPr/>
          </p:nvGrpSpPr>
          <p:grpSpPr>
            <a:xfrm>
              <a:off x="5667127" y="2757744"/>
              <a:ext cx="7356244" cy="180682"/>
              <a:chOff x="6327224" y="1896619"/>
              <a:chExt cx="3526272" cy="9524"/>
            </a:xfrm>
          </p:grpSpPr>
          <p:cxnSp>
            <p:nvCxnSpPr>
              <p:cNvPr id="13" name="直接连接符 12"/>
              <p:cNvCxnSpPr/>
              <p:nvPr/>
            </p:nvCxnSpPr>
            <p:spPr>
              <a:xfrm>
                <a:off x="6327224" y="1896619"/>
                <a:ext cx="3526272" cy="1019"/>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1740827"/>
              <a:ext cx="7441195" cy="1015663"/>
              <a:chOff x="5582177" y="1740827"/>
              <a:chExt cx="7441195" cy="1015663"/>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1740827"/>
                <a:ext cx="6596701" cy="1015663"/>
              </a:xfrm>
              <a:prstGeom prst="rect">
                <a:avLst/>
              </a:prstGeom>
              <a:noFill/>
            </p:spPr>
            <p:txBody>
              <a:bodyPr wrap="square" rtlCol="0">
                <a:spAutoFit/>
              </a:bodyPr>
              <a:lstStyle/>
              <a:p>
                <a:pPr algn="l"/>
                <a:r>
                  <a:rPr lang="en-US" altLang="zh-CN" sz="2000" dirty="0">
                    <a:solidFill>
                      <a:srgbClr val="FF0000"/>
                    </a:solidFill>
                    <a:latin typeface="+mn-ea"/>
                    <a:ea typeface="+mn-ea"/>
                  </a:rPr>
                  <a:t>SSID</a:t>
                </a:r>
                <a:r>
                  <a:rPr lang="zh-CN" altLang="en-US" sz="2000" dirty="0">
                    <a:solidFill>
                      <a:srgbClr val="FF0000"/>
                    </a:solidFill>
                    <a:latin typeface="+mn-ea"/>
                    <a:ea typeface="+mn-ea"/>
                  </a:rPr>
                  <a:t>匹配  </a:t>
                </a:r>
                <a:r>
                  <a:rPr lang="zh-CN" altLang="en-US" sz="2000" dirty="0" smtClean="0">
                    <a:solidFill>
                      <a:srgbClr val="FF0000"/>
                    </a:solidFill>
                    <a:latin typeface="+mn-ea"/>
                    <a:ea typeface="+mn-ea"/>
                  </a:rPr>
                  <a:t>  </a:t>
                </a:r>
                <a:r>
                  <a:rPr lang="zh-CN" altLang="en-US" sz="2000" dirty="0" smtClean="0">
                    <a:solidFill>
                      <a:schemeClr val="tx1">
                        <a:lumMod val="65000"/>
                        <a:lumOff val="35000"/>
                      </a:schemeClr>
                    </a:solidFill>
                    <a:latin typeface="+mn-ea"/>
                    <a:ea typeface="+mn-ea"/>
                  </a:rPr>
                  <a:t>该</a:t>
                </a:r>
                <a:r>
                  <a:rPr lang="zh-CN" altLang="en-US" sz="2000" dirty="0">
                    <a:solidFill>
                      <a:schemeClr val="tx1">
                        <a:lumMod val="65000"/>
                        <a:lumOff val="35000"/>
                      </a:schemeClr>
                    </a:solidFill>
                    <a:latin typeface="+mn-ea"/>
                    <a:ea typeface="+mn-ea"/>
                  </a:rPr>
                  <a:t>机制提供了一种无加密的鉴别服务，试图接入无线局域网的终端必须配置与</a:t>
                </a:r>
                <a:r>
                  <a:rPr lang="en-US" altLang="zh-CN" sz="2000" dirty="0">
                    <a:solidFill>
                      <a:schemeClr val="tx1">
                        <a:lumMod val="65000"/>
                        <a:lumOff val="35000"/>
                      </a:schemeClr>
                    </a:solidFill>
                    <a:latin typeface="+mn-ea"/>
                    <a:ea typeface="+mn-ea"/>
                  </a:rPr>
                  <a:t>BSS</a:t>
                </a:r>
                <a:r>
                  <a:rPr lang="zh-CN" altLang="en-US" sz="2000" dirty="0">
                    <a:solidFill>
                      <a:schemeClr val="tx1">
                        <a:lumMod val="65000"/>
                        <a:lumOff val="35000"/>
                      </a:schemeClr>
                    </a:solidFill>
                    <a:latin typeface="+mn-ea"/>
                    <a:ea typeface="+mn-ea"/>
                  </a:rPr>
                  <a:t>中接入点</a:t>
                </a:r>
                <a:r>
                  <a:rPr lang="en-US" altLang="zh-CN" sz="2000" dirty="0">
                    <a:solidFill>
                      <a:schemeClr val="tx1">
                        <a:lumMod val="65000"/>
                        <a:lumOff val="35000"/>
                      </a:schemeClr>
                    </a:solidFill>
                    <a:latin typeface="+mn-ea"/>
                    <a:ea typeface="+mn-ea"/>
                  </a:rPr>
                  <a:t>AP</a:t>
                </a:r>
                <a:r>
                  <a:rPr lang="zh-CN" altLang="en-US" sz="2000" dirty="0">
                    <a:solidFill>
                      <a:schemeClr val="tx1">
                        <a:lumMod val="65000"/>
                        <a:lumOff val="35000"/>
                      </a:schemeClr>
                    </a:solidFill>
                    <a:latin typeface="+mn-ea"/>
                    <a:ea typeface="+mn-ea"/>
                  </a:rPr>
                  <a:t>相同的</a:t>
                </a:r>
                <a:r>
                  <a:rPr lang="en-US" altLang="zh-CN" sz="2000" dirty="0">
                    <a:solidFill>
                      <a:schemeClr val="tx1">
                        <a:lumMod val="65000"/>
                        <a:lumOff val="35000"/>
                      </a:schemeClr>
                    </a:solidFill>
                    <a:latin typeface="+mn-ea"/>
                    <a:ea typeface="+mn-ea"/>
                  </a:rPr>
                  <a:t>SSID</a:t>
                </a:r>
                <a:r>
                  <a:rPr lang="zh-CN" altLang="en-US" sz="2000" dirty="0">
                    <a:solidFill>
                      <a:schemeClr val="tx1">
                        <a:lumMod val="65000"/>
                        <a:lumOff val="35000"/>
                      </a:schemeClr>
                    </a:solidFill>
                    <a:latin typeface="+mn-ea"/>
                    <a:ea typeface="+mn-ea"/>
                  </a:rPr>
                  <a:t>。</a:t>
                </a:r>
              </a:p>
            </p:txBody>
          </p:sp>
        </p:grpSp>
      </p:grpSp>
      <p:grpSp>
        <p:nvGrpSpPr>
          <p:cNvPr id="15" name="组合 14"/>
          <p:cNvGrpSpPr/>
          <p:nvPr/>
        </p:nvGrpSpPr>
        <p:grpSpPr>
          <a:xfrm>
            <a:off x="2210742" y="3583339"/>
            <a:ext cx="7441195" cy="960929"/>
            <a:chOff x="5582177" y="2851026"/>
            <a:chExt cx="7441195" cy="960929"/>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37548"/>
              <a:ext cx="7356246" cy="174407"/>
              <a:chOff x="6327224" y="1892590"/>
              <a:chExt cx="3526273" cy="13553"/>
            </a:xfrm>
          </p:grpSpPr>
          <p:cxnSp>
            <p:nvCxnSpPr>
              <p:cNvPr id="19" name="直接连接符 18"/>
              <p:cNvCxnSpPr/>
              <p:nvPr/>
            </p:nvCxnSpPr>
            <p:spPr>
              <a:xfrm flipV="1">
                <a:off x="6327224" y="1892590"/>
                <a:ext cx="3526273" cy="4029"/>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2851026"/>
              <a:ext cx="6596701" cy="830997"/>
            </a:xfrm>
            <a:prstGeom prst="rect">
              <a:avLst/>
            </a:prstGeom>
            <a:noFill/>
          </p:spPr>
          <p:txBody>
            <a:bodyPr wrap="square" rtlCol="0">
              <a:spAutoFit/>
            </a:bodyPr>
            <a:lstStyle/>
            <a:p>
              <a:pPr algn="l">
                <a:lnSpc>
                  <a:spcPct val="120000"/>
                </a:lnSpc>
              </a:pPr>
              <a:r>
                <a:rPr lang="en-US" altLang="zh-CN"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MAC</a:t>
              </a: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地址过滤  </a:t>
              </a:r>
              <a:r>
                <a:rPr lang="zh-CN" altLang="en-US" sz="20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以为接入点</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设置允许接入或拒绝接入无线局域网的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MAC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地址列表。</a:t>
              </a:r>
            </a:p>
          </p:txBody>
        </p:sp>
      </p:grpSp>
      <p:grpSp>
        <p:nvGrpSpPr>
          <p:cNvPr id="23" name="组合 22"/>
          <p:cNvGrpSpPr/>
          <p:nvPr/>
        </p:nvGrpSpPr>
        <p:grpSpPr>
          <a:xfrm>
            <a:off x="2210742" y="4869160"/>
            <a:ext cx="7441195" cy="1326913"/>
            <a:chOff x="5582177" y="3404295"/>
            <a:chExt cx="7441195" cy="1326913"/>
          </a:xfrm>
        </p:grpSpPr>
        <p:grpSp>
          <p:nvGrpSpPr>
            <p:cNvPr id="24" name="组合 23"/>
            <p:cNvGrpSpPr/>
            <p:nvPr/>
          </p:nvGrpSpPr>
          <p:grpSpPr>
            <a:xfrm>
              <a:off x="5667126" y="4621534"/>
              <a:ext cx="7356246" cy="109674"/>
              <a:chOff x="6327224" y="1896619"/>
              <a:chExt cx="3526273" cy="7286"/>
            </a:xfrm>
          </p:grpSpPr>
          <p:cxnSp>
            <p:nvCxnSpPr>
              <p:cNvPr id="30" name="直接连接符 29"/>
              <p:cNvCxnSpPr/>
              <p:nvPr/>
            </p:nvCxnSpPr>
            <p:spPr>
              <a:xfrm>
                <a:off x="6327224" y="1896619"/>
                <a:ext cx="3526273"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3905"/>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404295"/>
              <a:ext cx="7441194" cy="1200329"/>
              <a:chOff x="5582177" y="3404295"/>
              <a:chExt cx="7441194" cy="1200329"/>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3404295"/>
                <a:ext cx="6596700" cy="1200329"/>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有线等效保密</a:t>
                </a:r>
                <a:r>
                  <a:rPr lang="en-US" altLang="zh-CN"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WEP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(Wired Equivalent Privacy)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提供实体鉴别、访问控制、数据加密和完整性检验等。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WEP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采用对称共享密钥加密技术。</a:t>
                </a:r>
              </a:p>
            </p:txBody>
          </p:sp>
        </p:grpSp>
      </p:grpSp>
    </p:spTree>
    <p:extLst>
      <p:ext uri="{BB962C8B-B14F-4D97-AF65-F5344CB8AC3E}">
        <p14:creationId xmlns:p14="http://schemas.microsoft.com/office/powerpoint/2010/main" val="40839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zh-CN" dirty="0"/>
              <a:t>2.  IEEE 802.11i</a:t>
            </a:r>
            <a:endParaRPr lang="zh-CN" altLang="en-US"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1" name="矩形 20"/>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810345" y="1174447"/>
            <a:ext cx="2836482" cy="1469277"/>
            <a:chOff x="810345" y="1174447"/>
            <a:chExt cx="2836482" cy="1469277"/>
          </a:xfrm>
        </p:grpSpPr>
        <p:sp>
          <p:nvSpPr>
            <p:cNvPr id="23" name="矩形 22"/>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1" y="6452872"/>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内容占位符 5"/>
          <p:cNvSpPr txBox="1">
            <a:spLocks/>
          </p:cNvSpPr>
          <p:nvPr/>
        </p:nvSpPr>
        <p:spPr>
          <a:xfrm>
            <a:off x="868347" y="2816522"/>
            <a:ext cx="10524431" cy="3506504"/>
          </a:xfrm>
          <a:prstGeom prst="rect">
            <a:avLst/>
          </a:prstGeom>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50000"/>
              </a:lnSpc>
              <a:buFont typeface="Wingdings" panose="05000000000000000000" pitchFamily="2" charset="2"/>
              <a:buChar char="l"/>
            </a:pPr>
            <a:r>
              <a:rPr lang="zh-CN" altLang="en-US" sz="2200" dirty="0"/>
              <a:t>具有更强安全性，主要包括一种可扩展的鉴别机制的集合，更强的加密算法，以及一种密钥分发机制。</a:t>
            </a:r>
          </a:p>
          <a:p>
            <a:pPr>
              <a:lnSpc>
                <a:spcPct val="150000"/>
              </a:lnSpc>
              <a:buFont typeface="Wingdings" panose="05000000000000000000" pitchFamily="2" charset="2"/>
              <a:buChar char="l"/>
            </a:pPr>
            <a:r>
              <a:rPr lang="en-US" altLang="zh-CN" sz="2200" dirty="0"/>
              <a:t>IEEE 802.11i</a:t>
            </a:r>
            <a:r>
              <a:rPr lang="zh-CN" altLang="en-US" sz="2200" dirty="0"/>
              <a:t>的商业名称为</a:t>
            </a:r>
            <a:r>
              <a:rPr lang="en-US" altLang="zh-CN" sz="2200" dirty="0"/>
              <a:t>WPA2</a:t>
            </a:r>
            <a:r>
              <a:rPr lang="zh-CN" altLang="en-US" sz="2200" dirty="0"/>
              <a:t>（</a:t>
            </a:r>
            <a:r>
              <a:rPr lang="en-US" altLang="zh-CN" sz="2200" dirty="0" err="1"/>
              <a:t>WiFi</a:t>
            </a:r>
            <a:r>
              <a:rPr lang="en-US" altLang="zh-CN" sz="2200" dirty="0"/>
              <a:t> Protected Access 2</a:t>
            </a:r>
            <a:r>
              <a:rPr lang="zh-CN" altLang="en-US" sz="2200" dirty="0"/>
              <a:t>，意思是“无线局域网受保护的接入”的第二个版本）。</a:t>
            </a:r>
          </a:p>
          <a:p>
            <a:pPr>
              <a:lnSpc>
                <a:spcPct val="150000"/>
              </a:lnSpc>
              <a:buFont typeface="Wingdings" panose="05000000000000000000" pitchFamily="2" charset="2"/>
              <a:buChar char="l"/>
            </a:pPr>
            <a:r>
              <a:rPr lang="en-US" altLang="zh-CN" sz="2200" dirty="0"/>
              <a:t>WPA</a:t>
            </a:r>
            <a:r>
              <a:rPr lang="zh-CN" altLang="en-US" sz="2200" dirty="0"/>
              <a:t>是</a:t>
            </a:r>
            <a:r>
              <a:rPr lang="en-US" altLang="zh-CN" sz="2200" dirty="0"/>
              <a:t>802.11i</a:t>
            </a:r>
            <a:r>
              <a:rPr lang="zh-CN" altLang="en-US" sz="2200" dirty="0"/>
              <a:t>的一个子集，在</a:t>
            </a:r>
            <a:r>
              <a:rPr lang="en-US" altLang="zh-CN" sz="2200" dirty="0"/>
              <a:t>802.11i</a:t>
            </a:r>
            <a:r>
              <a:rPr lang="zh-CN" altLang="en-US" sz="2200" dirty="0"/>
              <a:t>正式发布前，作为无线局域网安全的过渡标准，代替</a:t>
            </a:r>
            <a:r>
              <a:rPr lang="en-US" altLang="zh-CN" sz="2200" dirty="0"/>
              <a:t>WEP</a:t>
            </a:r>
            <a:r>
              <a:rPr lang="zh-CN" altLang="en-US" sz="2200" dirty="0"/>
              <a:t>为</a:t>
            </a:r>
            <a:r>
              <a:rPr lang="en-US" altLang="zh-CN" sz="2200" dirty="0"/>
              <a:t>802.11</a:t>
            </a:r>
            <a:r>
              <a:rPr lang="zh-CN" altLang="en-US" sz="2200" dirty="0"/>
              <a:t>无线局域网提供更强的安全性。</a:t>
            </a:r>
          </a:p>
        </p:txBody>
      </p:sp>
      <p:sp>
        <p:nvSpPr>
          <p:cNvPr id="37" name="矩形 36"/>
          <p:cNvSpPr/>
          <p:nvPr/>
        </p:nvSpPr>
        <p:spPr>
          <a:xfrm>
            <a:off x="0" y="6329501"/>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6049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zh-CN" dirty="0"/>
              <a:t>802.11i</a:t>
            </a:r>
            <a:r>
              <a:rPr lang="zh-CN" altLang="en-US" dirty="0"/>
              <a:t>的基本交互过程</a:t>
            </a:r>
            <a:endParaRPr lang="zh-CN" altLang="en-US"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6006809"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2154560" y="1579686"/>
            <a:ext cx="7805737" cy="4154488"/>
            <a:chOff x="2154560" y="1579686"/>
            <a:chExt cx="7805737" cy="4154488"/>
          </a:xfrm>
        </p:grpSpPr>
        <p:sp>
          <p:nvSpPr>
            <p:cNvPr id="8" name="Text Box 305"/>
            <p:cNvSpPr txBox="1">
              <a:spLocks noChangeArrowheads="1"/>
            </p:cNvSpPr>
            <p:nvPr/>
          </p:nvSpPr>
          <p:spPr bwMode="auto">
            <a:xfrm>
              <a:off x="3229297" y="2708399"/>
              <a:ext cx="1622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1">
                      <a:lumMod val="65000"/>
                      <a:lumOff val="35000"/>
                    </a:schemeClr>
                  </a:solidFill>
                  <a:latin typeface="+mn-lt"/>
                  <a:ea typeface="+mn-ea"/>
                </a:rPr>
                <a:t>安全性能力发现</a:t>
              </a:r>
              <a:endParaRPr lang="en-US" altLang="zh-CN" sz="1600">
                <a:solidFill>
                  <a:schemeClr val="tx1">
                    <a:lumMod val="65000"/>
                    <a:lumOff val="35000"/>
                  </a:schemeClr>
                </a:solidFill>
                <a:latin typeface="+mn-lt"/>
                <a:ea typeface="+mn-ea"/>
              </a:endParaRPr>
            </a:p>
          </p:txBody>
        </p:sp>
        <p:grpSp>
          <p:nvGrpSpPr>
            <p:cNvPr id="9" name="Group 424"/>
            <p:cNvGrpSpPr>
              <a:grpSpLocks/>
            </p:cNvGrpSpPr>
            <p:nvPr/>
          </p:nvGrpSpPr>
          <p:grpSpPr bwMode="auto">
            <a:xfrm>
              <a:off x="2256160" y="1992436"/>
              <a:ext cx="485775" cy="142875"/>
              <a:chOff x="748" y="2251"/>
              <a:chExt cx="306" cy="90"/>
            </a:xfrm>
          </p:grpSpPr>
          <p:sp>
            <p:nvSpPr>
              <p:cNvPr id="10" name="AutoShape 31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11" name="AutoShape 31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12" name="AutoShape 31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13" name="AutoShape 32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14" name="AutoShape 32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sp>
            <p:nvSpPr>
              <p:cNvPr id="15" name="AutoShape 32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grpSp>
        <p:grpSp>
          <p:nvGrpSpPr>
            <p:cNvPr id="16" name="Group 427"/>
            <p:cNvGrpSpPr>
              <a:grpSpLocks/>
            </p:cNvGrpSpPr>
            <p:nvPr/>
          </p:nvGrpSpPr>
          <p:grpSpPr bwMode="auto">
            <a:xfrm>
              <a:off x="2375222" y="2063874"/>
              <a:ext cx="808038" cy="514350"/>
              <a:chOff x="657" y="1570"/>
              <a:chExt cx="318" cy="311"/>
            </a:xfrm>
          </p:grpSpPr>
          <p:sp>
            <p:nvSpPr>
              <p:cNvPr id="17" name="Line 42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65000"/>
                      <a:lumOff val="35000"/>
                    </a:schemeClr>
                  </a:solidFill>
                  <a:latin typeface="+mn-lt"/>
                  <a:ea typeface="+mn-ea"/>
                </a:endParaRPr>
              </a:p>
            </p:txBody>
          </p:sp>
          <p:pic>
            <p:nvPicPr>
              <p:cNvPr id="18" name="Picture 429" descr="laptop cop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 name="直接连接符 2"/>
            <p:cNvCxnSpPr>
              <a:cxnSpLocks noChangeShapeType="1"/>
            </p:cNvCxnSpPr>
            <p:nvPr/>
          </p:nvCxnSpPr>
          <p:spPr bwMode="auto">
            <a:xfrm>
              <a:off x="5512122" y="2490911"/>
              <a:ext cx="3624263"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3"/>
            <p:cNvSpPr>
              <a:spLocks noChangeArrowheads="1"/>
            </p:cNvSpPr>
            <p:nvPr/>
          </p:nvSpPr>
          <p:spPr bwMode="auto">
            <a:xfrm>
              <a:off x="5608960" y="2343274"/>
              <a:ext cx="44450" cy="295275"/>
            </a:xfrm>
            <a:prstGeom prst="rect">
              <a:avLst/>
            </a:prstGeom>
            <a:solidFill>
              <a:schemeClr val="bg1"/>
            </a:solidFill>
            <a:ln w="9525" algn="ctr">
              <a:solidFill>
                <a:schemeClr val="bg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lumMod val="65000"/>
                    <a:lumOff val="35000"/>
                  </a:schemeClr>
                </a:solidFill>
                <a:latin typeface="+mn-lt"/>
                <a:ea typeface="+mn-ea"/>
              </a:endParaRPr>
            </a:p>
          </p:txBody>
        </p:sp>
        <p:grpSp>
          <p:nvGrpSpPr>
            <p:cNvPr id="21" name="组合 4"/>
            <p:cNvGrpSpPr>
              <a:grpSpLocks/>
            </p:cNvGrpSpPr>
            <p:nvPr/>
          </p:nvGrpSpPr>
          <p:grpSpPr bwMode="auto">
            <a:xfrm>
              <a:off x="4762822" y="1701924"/>
              <a:ext cx="914400" cy="977900"/>
              <a:chOff x="1886878" y="3002987"/>
              <a:chExt cx="914142" cy="977893"/>
            </a:xfrm>
          </p:grpSpPr>
          <p:pic>
            <p:nvPicPr>
              <p:cNvPr id="22" name="Picture 222" descr="D-Link%20DI-713P%20Wireless%20Broadband%20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356992"/>
                <a:ext cx="749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301"/>
              <p:cNvSpPr>
                <a:spLocks/>
              </p:cNvSpPr>
              <p:nvPr/>
            </p:nvSpPr>
            <p:spPr bwMode="auto">
              <a:xfrm>
                <a:off x="1886878" y="3056954"/>
                <a:ext cx="203200" cy="300038"/>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solidFill>
                    <a:schemeClr val="tx1">
                      <a:lumMod val="65000"/>
                      <a:lumOff val="35000"/>
                    </a:schemeClr>
                  </a:solidFill>
                  <a:latin typeface="+mn-lt"/>
                  <a:ea typeface="+mn-ea"/>
                </a:endParaRPr>
              </a:p>
            </p:txBody>
          </p:sp>
          <p:sp>
            <p:nvSpPr>
              <p:cNvPr id="24" name="Freeform 301"/>
              <p:cNvSpPr>
                <a:spLocks/>
              </p:cNvSpPr>
              <p:nvPr/>
            </p:nvSpPr>
            <p:spPr bwMode="auto">
              <a:xfrm>
                <a:off x="2223170" y="3002987"/>
                <a:ext cx="203200" cy="300038"/>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solidFill>
                    <a:schemeClr val="tx1">
                      <a:lumMod val="65000"/>
                      <a:lumOff val="35000"/>
                    </a:schemeClr>
                  </a:solidFill>
                  <a:latin typeface="+mn-lt"/>
                  <a:ea typeface="+mn-ea"/>
                </a:endParaRPr>
              </a:p>
            </p:txBody>
          </p:sp>
        </p:grpSp>
        <p:pic>
          <p:nvPicPr>
            <p:cNvPr id="25" name="Picture 6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022" y="2001961"/>
              <a:ext cx="1312863"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 Box 190"/>
            <p:cNvSpPr txBox="1">
              <a:spLocks noChangeArrowheads="1"/>
            </p:cNvSpPr>
            <p:nvPr/>
          </p:nvSpPr>
          <p:spPr bwMode="auto">
            <a:xfrm>
              <a:off x="6771010" y="2321049"/>
              <a:ext cx="100488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1">
                      <a:lumMod val="65000"/>
                      <a:lumOff val="35000"/>
                    </a:schemeClr>
                  </a:solidFill>
                  <a:latin typeface="+mn-lt"/>
                  <a:ea typeface="+mn-ea"/>
                </a:rPr>
                <a:t>有线网络</a:t>
              </a:r>
            </a:p>
          </p:txBody>
        </p:sp>
        <p:cxnSp>
          <p:nvCxnSpPr>
            <p:cNvPr id="27" name="直接连接符 6"/>
            <p:cNvCxnSpPr>
              <a:cxnSpLocks noChangeShapeType="1"/>
            </p:cNvCxnSpPr>
            <p:nvPr/>
          </p:nvCxnSpPr>
          <p:spPr bwMode="auto">
            <a:xfrm>
              <a:off x="2654622" y="2679824"/>
              <a:ext cx="0" cy="3054350"/>
            </a:xfrm>
            <a:prstGeom prst="line">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150"/>
            <p:cNvCxnSpPr>
              <a:cxnSpLocks noChangeShapeType="1"/>
            </p:cNvCxnSpPr>
            <p:nvPr/>
          </p:nvCxnSpPr>
          <p:spPr bwMode="auto">
            <a:xfrm>
              <a:off x="5302572" y="2756024"/>
              <a:ext cx="0" cy="2978150"/>
            </a:xfrm>
            <a:prstGeom prst="line">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8"/>
            <p:cNvCxnSpPr>
              <a:cxnSpLocks noChangeShapeType="1"/>
            </p:cNvCxnSpPr>
            <p:nvPr/>
          </p:nvCxnSpPr>
          <p:spPr bwMode="auto">
            <a:xfrm>
              <a:off x="2654622" y="3046536"/>
              <a:ext cx="2647950" cy="0"/>
            </a:xfrm>
            <a:prstGeom prst="line">
              <a:avLst/>
            </a:prstGeom>
            <a:noFill/>
            <a:ln w="57150" algn="ctr">
              <a:solidFill>
                <a:srgbClr val="00B0F0"/>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154"/>
            <p:cNvCxnSpPr>
              <a:cxnSpLocks noChangeShapeType="1"/>
            </p:cNvCxnSpPr>
            <p:nvPr/>
          </p:nvCxnSpPr>
          <p:spPr bwMode="auto">
            <a:xfrm>
              <a:off x="9298310" y="2708399"/>
              <a:ext cx="0" cy="3025775"/>
            </a:xfrm>
            <a:prstGeom prst="line">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155"/>
            <p:cNvCxnSpPr>
              <a:cxnSpLocks noChangeShapeType="1"/>
            </p:cNvCxnSpPr>
            <p:nvPr/>
          </p:nvCxnSpPr>
          <p:spPr bwMode="auto">
            <a:xfrm>
              <a:off x="2643510" y="3500561"/>
              <a:ext cx="6654800" cy="0"/>
            </a:xfrm>
            <a:prstGeom prst="line">
              <a:avLst/>
            </a:prstGeom>
            <a:noFill/>
            <a:ln w="57150" algn="ctr">
              <a:solidFill>
                <a:srgbClr val="00B0F0"/>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305"/>
            <p:cNvSpPr txBox="1">
              <a:spLocks noChangeArrowheads="1"/>
            </p:cNvSpPr>
            <p:nvPr/>
          </p:nvSpPr>
          <p:spPr bwMode="auto">
            <a:xfrm>
              <a:off x="3355999" y="3162424"/>
              <a:ext cx="55514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chemeClr val="tx1">
                      <a:lumMod val="65000"/>
                      <a:lumOff val="35000"/>
                    </a:schemeClr>
                  </a:solidFill>
                  <a:latin typeface="+mn-lt"/>
                  <a:ea typeface="+mn-ea"/>
                </a:rPr>
                <a:t>终端和</a:t>
              </a:r>
              <a:r>
                <a:rPr lang="en-US" altLang="zh-CN" sz="1600" dirty="0">
                  <a:solidFill>
                    <a:schemeClr val="tx1">
                      <a:lumMod val="65000"/>
                      <a:lumOff val="35000"/>
                    </a:schemeClr>
                  </a:solidFill>
                  <a:latin typeface="+mn-lt"/>
                  <a:ea typeface="+mn-ea"/>
                </a:rPr>
                <a:t>AS</a:t>
              </a:r>
              <a:r>
                <a:rPr lang="zh-CN" altLang="en-US" sz="1600" dirty="0">
                  <a:solidFill>
                    <a:schemeClr val="tx1">
                      <a:lumMod val="65000"/>
                      <a:lumOff val="35000"/>
                    </a:schemeClr>
                  </a:solidFill>
                  <a:latin typeface="+mn-lt"/>
                  <a:ea typeface="+mn-ea"/>
                </a:rPr>
                <a:t>双向鉴别，共同生成主密钥</a:t>
              </a:r>
              <a:r>
                <a:rPr lang="en-US" altLang="zh-CN" sz="1600" dirty="0">
                  <a:solidFill>
                    <a:schemeClr val="tx1">
                      <a:lumMod val="65000"/>
                      <a:lumOff val="35000"/>
                    </a:schemeClr>
                  </a:solidFill>
                  <a:latin typeface="+mn-lt"/>
                  <a:ea typeface="+mn-ea"/>
                </a:rPr>
                <a:t>MK</a:t>
              </a:r>
              <a:r>
                <a:rPr lang="zh-CN" altLang="en-US" sz="1600" dirty="0">
                  <a:solidFill>
                    <a:schemeClr val="tx1">
                      <a:lumMod val="65000"/>
                      <a:lumOff val="35000"/>
                    </a:schemeClr>
                  </a:solidFill>
                  <a:latin typeface="+mn-lt"/>
                  <a:ea typeface="+mn-ea"/>
                </a:rPr>
                <a:t>。</a:t>
              </a:r>
              <a:r>
                <a:rPr lang="en-US" altLang="zh-CN" sz="1600" dirty="0">
                  <a:solidFill>
                    <a:schemeClr val="tx1">
                      <a:lumMod val="65000"/>
                      <a:lumOff val="35000"/>
                    </a:schemeClr>
                  </a:solidFill>
                  <a:latin typeface="+mn-lt"/>
                  <a:ea typeface="+mn-ea"/>
                </a:rPr>
                <a:t>AP</a:t>
              </a:r>
              <a:r>
                <a:rPr lang="zh-CN" altLang="en-US" sz="1600" dirty="0">
                  <a:solidFill>
                    <a:schemeClr val="tx1">
                      <a:lumMod val="65000"/>
                      <a:lumOff val="35000"/>
                    </a:schemeClr>
                  </a:solidFill>
                  <a:latin typeface="+mn-lt"/>
                  <a:ea typeface="+mn-ea"/>
                </a:rPr>
                <a:t>进行通信中继</a:t>
              </a:r>
              <a:endParaRPr lang="en-US" altLang="zh-CN" sz="1600" dirty="0">
                <a:solidFill>
                  <a:schemeClr val="tx1">
                    <a:lumMod val="65000"/>
                    <a:lumOff val="35000"/>
                  </a:schemeClr>
                </a:solidFill>
                <a:latin typeface="+mn-lt"/>
                <a:ea typeface="+mn-ea"/>
              </a:endParaRPr>
            </a:p>
          </p:txBody>
        </p:sp>
        <p:pic>
          <p:nvPicPr>
            <p:cNvPr id="33" name="Picture 9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83972" y="1890836"/>
              <a:ext cx="504825"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直接连接符 158"/>
            <p:cNvCxnSpPr>
              <a:cxnSpLocks noChangeShapeType="1"/>
            </p:cNvCxnSpPr>
            <p:nvPr/>
          </p:nvCxnSpPr>
          <p:spPr bwMode="auto">
            <a:xfrm>
              <a:off x="5302572" y="3983161"/>
              <a:ext cx="4006850" cy="0"/>
            </a:xfrm>
            <a:prstGeom prst="line">
              <a:avLst/>
            </a:prstGeom>
            <a:noFill/>
            <a:ln w="57150" algn="ctr">
              <a:solidFill>
                <a:srgbClr val="00B0F0"/>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305"/>
            <p:cNvSpPr txBox="1">
              <a:spLocks noChangeArrowheads="1"/>
            </p:cNvSpPr>
            <p:nvPr/>
          </p:nvSpPr>
          <p:spPr bwMode="auto">
            <a:xfrm>
              <a:off x="5505773" y="3645024"/>
              <a:ext cx="38465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a:solidFill>
                    <a:schemeClr val="tx1">
                      <a:lumMod val="65000"/>
                      <a:lumOff val="35000"/>
                    </a:schemeClr>
                  </a:solidFill>
                  <a:latin typeface="+mn-lt"/>
                  <a:ea typeface="+mn-ea"/>
                </a:rPr>
                <a:t>AS</a:t>
              </a:r>
              <a:r>
                <a:rPr lang="zh-CN" altLang="en-US" sz="1600" dirty="0">
                  <a:solidFill>
                    <a:schemeClr val="tx1">
                      <a:lumMod val="65000"/>
                      <a:lumOff val="35000"/>
                    </a:schemeClr>
                  </a:solidFill>
                  <a:latin typeface="+mn-lt"/>
                  <a:ea typeface="+mn-ea"/>
                </a:rPr>
                <a:t>生成成对主密钥</a:t>
              </a:r>
              <a:r>
                <a:rPr lang="en-US" altLang="zh-CN" sz="1600" dirty="0">
                  <a:solidFill>
                    <a:schemeClr val="tx1">
                      <a:lumMod val="65000"/>
                      <a:lumOff val="35000"/>
                    </a:schemeClr>
                  </a:solidFill>
                  <a:latin typeface="+mn-lt"/>
                  <a:ea typeface="+mn-ea"/>
                </a:rPr>
                <a:t>PMK</a:t>
              </a:r>
              <a:r>
                <a:rPr lang="zh-CN" altLang="en-US" sz="1600" dirty="0">
                  <a:solidFill>
                    <a:schemeClr val="tx1">
                      <a:lumMod val="65000"/>
                      <a:lumOff val="35000"/>
                    </a:schemeClr>
                  </a:solidFill>
                  <a:latin typeface="+mn-lt"/>
                  <a:ea typeface="+mn-ea"/>
                </a:rPr>
                <a:t>，并发送给</a:t>
              </a:r>
              <a:r>
                <a:rPr lang="en-US" altLang="zh-CN" sz="1600" dirty="0">
                  <a:solidFill>
                    <a:schemeClr val="tx1">
                      <a:lumMod val="65000"/>
                      <a:lumOff val="35000"/>
                    </a:schemeClr>
                  </a:solidFill>
                  <a:latin typeface="+mn-lt"/>
                  <a:ea typeface="+mn-ea"/>
                </a:rPr>
                <a:t>AP</a:t>
              </a:r>
            </a:p>
          </p:txBody>
        </p:sp>
        <p:sp>
          <p:nvSpPr>
            <p:cNvPr id="36" name="Text Box 305"/>
            <p:cNvSpPr txBox="1">
              <a:spLocks noChangeArrowheads="1"/>
            </p:cNvSpPr>
            <p:nvPr/>
          </p:nvSpPr>
          <p:spPr bwMode="auto">
            <a:xfrm>
              <a:off x="2668910" y="3691061"/>
              <a:ext cx="15938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1">
                      <a:lumMod val="65000"/>
                      <a:lumOff val="35000"/>
                    </a:schemeClr>
                  </a:solidFill>
                  <a:latin typeface="+mn-lt"/>
                  <a:ea typeface="+mn-ea"/>
                </a:rPr>
                <a:t>终端生成成对主密钥</a:t>
              </a:r>
              <a:r>
                <a:rPr lang="en-US" altLang="zh-CN" sz="1600">
                  <a:solidFill>
                    <a:schemeClr val="tx1">
                      <a:lumMod val="65000"/>
                      <a:lumOff val="35000"/>
                    </a:schemeClr>
                  </a:solidFill>
                  <a:latin typeface="+mn-lt"/>
                  <a:ea typeface="+mn-ea"/>
                </a:rPr>
                <a:t>PMK</a:t>
              </a:r>
            </a:p>
          </p:txBody>
        </p:sp>
        <p:sp>
          <p:nvSpPr>
            <p:cNvPr id="37" name="Text Box 305"/>
            <p:cNvSpPr txBox="1">
              <a:spLocks noChangeArrowheads="1"/>
            </p:cNvSpPr>
            <p:nvPr/>
          </p:nvSpPr>
          <p:spPr bwMode="auto">
            <a:xfrm>
              <a:off x="2943547" y="4364161"/>
              <a:ext cx="21558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1">
                      <a:lumMod val="65000"/>
                      <a:lumOff val="35000"/>
                    </a:schemeClr>
                  </a:solidFill>
                  <a:latin typeface="+mn-lt"/>
                  <a:ea typeface="+mn-ea"/>
                </a:rPr>
                <a:t>终端和</a:t>
              </a:r>
              <a:r>
                <a:rPr lang="en-US" altLang="zh-CN" sz="1600">
                  <a:solidFill>
                    <a:schemeClr val="tx1">
                      <a:lumMod val="65000"/>
                      <a:lumOff val="35000"/>
                    </a:schemeClr>
                  </a:solidFill>
                  <a:latin typeface="+mn-lt"/>
                  <a:ea typeface="+mn-ea"/>
                </a:rPr>
                <a:t>AP</a:t>
              </a:r>
              <a:r>
                <a:rPr lang="zh-CN" altLang="en-US" sz="1600">
                  <a:solidFill>
                    <a:schemeClr val="tx1">
                      <a:lumMod val="65000"/>
                      <a:lumOff val="35000"/>
                    </a:schemeClr>
                  </a:solidFill>
                  <a:latin typeface="+mn-lt"/>
                  <a:ea typeface="+mn-ea"/>
                </a:rPr>
                <a:t>各自用</a:t>
              </a:r>
              <a:r>
                <a:rPr lang="en-US" altLang="zh-CN" sz="1600">
                  <a:solidFill>
                    <a:schemeClr val="tx1">
                      <a:lumMod val="65000"/>
                      <a:lumOff val="35000"/>
                    </a:schemeClr>
                  </a:solidFill>
                  <a:latin typeface="+mn-lt"/>
                  <a:ea typeface="+mn-ea"/>
                </a:rPr>
                <a:t>PMK</a:t>
              </a:r>
              <a:r>
                <a:rPr lang="zh-CN" altLang="en-US" sz="1600">
                  <a:solidFill>
                    <a:schemeClr val="tx1">
                      <a:lumMod val="65000"/>
                      <a:lumOff val="35000"/>
                    </a:schemeClr>
                  </a:solidFill>
                  <a:latin typeface="+mn-lt"/>
                  <a:ea typeface="+mn-ea"/>
                </a:rPr>
                <a:t>生成临时密钥</a:t>
              </a:r>
              <a:r>
                <a:rPr lang="en-US" altLang="zh-CN" sz="1600">
                  <a:solidFill>
                    <a:schemeClr val="tx1">
                      <a:lumMod val="65000"/>
                      <a:lumOff val="35000"/>
                    </a:schemeClr>
                  </a:solidFill>
                  <a:latin typeface="+mn-lt"/>
                  <a:ea typeface="+mn-ea"/>
                </a:rPr>
                <a:t>TK</a:t>
              </a:r>
            </a:p>
          </p:txBody>
        </p:sp>
        <p:cxnSp>
          <p:nvCxnSpPr>
            <p:cNvPr id="38" name="直接连接符 164"/>
            <p:cNvCxnSpPr>
              <a:cxnSpLocks noChangeShapeType="1"/>
            </p:cNvCxnSpPr>
            <p:nvPr/>
          </p:nvCxnSpPr>
          <p:spPr bwMode="auto">
            <a:xfrm>
              <a:off x="2656210" y="4940424"/>
              <a:ext cx="2647950" cy="0"/>
            </a:xfrm>
            <a:prstGeom prst="line">
              <a:avLst/>
            </a:prstGeom>
            <a:noFill/>
            <a:ln w="57150" algn="ctr">
              <a:solidFill>
                <a:srgbClr val="00B0F0"/>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305"/>
            <p:cNvSpPr txBox="1">
              <a:spLocks noChangeArrowheads="1"/>
            </p:cNvSpPr>
            <p:nvPr/>
          </p:nvSpPr>
          <p:spPr bwMode="auto">
            <a:xfrm>
              <a:off x="2154560" y="1579686"/>
              <a:ext cx="10048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1">
                      <a:lumMod val="65000"/>
                      <a:lumOff val="35000"/>
                    </a:schemeClr>
                  </a:solidFill>
                  <a:latin typeface="+mn-lt"/>
                  <a:ea typeface="+mn-ea"/>
                </a:rPr>
                <a:t>无线终端</a:t>
              </a:r>
              <a:endParaRPr lang="en-US" altLang="zh-CN" sz="1600">
                <a:solidFill>
                  <a:schemeClr val="tx1">
                    <a:lumMod val="65000"/>
                    <a:lumOff val="35000"/>
                  </a:schemeClr>
                </a:solidFill>
                <a:latin typeface="+mn-lt"/>
                <a:ea typeface="+mn-ea"/>
              </a:endParaRPr>
            </a:p>
          </p:txBody>
        </p:sp>
        <p:sp>
          <p:nvSpPr>
            <p:cNvPr id="40" name="Text Box 305"/>
            <p:cNvSpPr txBox="1">
              <a:spLocks noChangeArrowheads="1"/>
            </p:cNvSpPr>
            <p:nvPr/>
          </p:nvSpPr>
          <p:spPr bwMode="auto">
            <a:xfrm>
              <a:off x="8488685" y="1586036"/>
              <a:ext cx="14716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1">
                      <a:lumMod val="65000"/>
                      <a:lumOff val="35000"/>
                    </a:schemeClr>
                  </a:solidFill>
                  <a:latin typeface="+mn-lt"/>
                  <a:ea typeface="+mn-ea"/>
                </a:rPr>
                <a:t>鉴别服务器</a:t>
              </a:r>
              <a:r>
                <a:rPr lang="en-US" altLang="zh-CN" sz="1600">
                  <a:solidFill>
                    <a:schemeClr val="tx1">
                      <a:lumMod val="65000"/>
                      <a:lumOff val="35000"/>
                    </a:schemeClr>
                  </a:solidFill>
                  <a:latin typeface="+mn-lt"/>
                  <a:ea typeface="+mn-ea"/>
                </a:rPr>
                <a:t>AS</a:t>
              </a:r>
            </a:p>
          </p:txBody>
        </p:sp>
        <p:sp>
          <p:nvSpPr>
            <p:cNvPr id="41" name="Text Box 305"/>
            <p:cNvSpPr txBox="1">
              <a:spLocks noChangeArrowheads="1"/>
            </p:cNvSpPr>
            <p:nvPr/>
          </p:nvSpPr>
          <p:spPr bwMode="auto">
            <a:xfrm>
              <a:off x="5254181" y="1628899"/>
              <a:ext cx="4539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1">
                      <a:lumMod val="65000"/>
                      <a:lumOff val="35000"/>
                    </a:schemeClr>
                  </a:solidFill>
                  <a:latin typeface="+mn-lt"/>
                  <a:ea typeface="+mn-ea"/>
                </a:rPr>
                <a:t>AP</a:t>
              </a:r>
            </a:p>
          </p:txBody>
        </p:sp>
        <p:sp>
          <p:nvSpPr>
            <p:cNvPr id="42" name="左右箭头 1"/>
            <p:cNvSpPr>
              <a:spLocks noChangeArrowheads="1"/>
            </p:cNvSpPr>
            <p:nvPr/>
          </p:nvSpPr>
          <p:spPr bwMode="auto">
            <a:xfrm>
              <a:off x="2668910" y="5156324"/>
              <a:ext cx="2635250" cy="431800"/>
            </a:xfrm>
            <a:prstGeom prst="leftRightArrow">
              <a:avLst>
                <a:gd name="adj1" fmla="val 68815"/>
                <a:gd name="adj2" fmla="val 50038"/>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a:lstStyle/>
            <a:p>
              <a:pPr>
                <a:defRPr/>
              </a:pPr>
              <a:endParaRPr lang="zh-CN" altLang="en-US">
                <a:solidFill>
                  <a:schemeClr val="tx1">
                    <a:lumMod val="65000"/>
                    <a:lumOff val="35000"/>
                  </a:schemeClr>
                </a:solidFill>
              </a:endParaRPr>
            </a:p>
          </p:txBody>
        </p:sp>
        <p:sp>
          <p:nvSpPr>
            <p:cNvPr id="43" name="Text Box 305"/>
            <p:cNvSpPr txBox="1">
              <a:spLocks noChangeArrowheads="1"/>
            </p:cNvSpPr>
            <p:nvPr/>
          </p:nvSpPr>
          <p:spPr bwMode="auto">
            <a:xfrm>
              <a:off x="2943547" y="5192836"/>
              <a:ext cx="21558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dirty="0">
                  <a:solidFill>
                    <a:schemeClr val="tx1">
                      <a:lumMod val="65000"/>
                      <a:lumOff val="35000"/>
                    </a:schemeClr>
                  </a:solidFill>
                  <a:latin typeface="+mn-lt"/>
                  <a:ea typeface="+mn-ea"/>
                </a:rPr>
                <a:t>数据传输（用</a:t>
              </a:r>
              <a:r>
                <a:rPr lang="en-US" altLang="zh-CN" sz="1600" dirty="0">
                  <a:solidFill>
                    <a:schemeClr val="tx1">
                      <a:lumMod val="65000"/>
                      <a:lumOff val="35000"/>
                    </a:schemeClr>
                  </a:solidFill>
                  <a:latin typeface="+mn-lt"/>
                  <a:ea typeface="+mn-ea"/>
                </a:rPr>
                <a:t>TK</a:t>
              </a:r>
              <a:r>
                <a:rPr lang="zh-CN" altLang="en-US" sz="1600" dirty="0">
                  <a:solidFill>
                    <a:schemeClr val="tx1">
                      <a:lumMod val="65000"/>
                      <a:lumOff val="35000"/>
                    </a:schemeClr>
                  </a:solidFill>
                  <a:latin typeface="+mn-lt"/>
                  <a:ea typeface="+mn-ea"/>
                </a:rPr>
                <a:t>加密）</a:t>
              </a:r>
              <a:endParaRPr lang="en-US" altLang="zh-CN" sz="1600" dirty="0">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245100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9050" y="2312773"/>
            <a:ext cx="12217400" cy="4543026"/>
            <a:chOff x="-19050" y="2312773"/>
            <a:chExt cx="12217400" cy="4543026"/>
          </a:xfrm>
        </p:grpSpPr>
        <p:sp>
          <p:nvSpPr>
            <p:cNvPr id="9" name="矩形 8"/>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3"/>
            <p:cNvSpPr txBox="1">
              <a:spLocks/>
            </p:cNvSpPr>
            <p:nvPr/>
          </p:nvSpPr>
          <p:spPr>
            <a:xfrm>
              <a:off x="741680" y="2391240"/>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IPsec </a:t>
              </a:r>
              <a:r>
                <a:rPr lang="zh-CN" altLang="en-US" dirty="0"/>
                <a:t>的两种运行方式 </a:t>
              </a:r>
            </a:p>
          </p:txBody>
        </p:sp>
      </p:grpSp>
      <p:sp>
        <p:nvSpPr>
          <p:cNvPr id="12" name="矩形 11"/>
          <p:cNvSpPr/>
          <p:nvPr/>
        </p:nvSpPr>
        <p:spPr>
          <a:xfrm>
            <a:off x="0" y="2246098"/>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538" name="Rectangle 2"/>
          <p:cNvSpPr>
            <a:spLocks noGrp="1" noChangeArrowheads="1"/>
          </p:cNvSpPr>
          <p:nvPr>
            <p:ph type="title"/>
          </p:nvPr>
        </p:nvSpPr>
        <p:spPr/>
        <p:txBody>
          <a:bodyPr/>
          <a:lstStyle/>
          <a:p>
            <a:r>
              <a:rPr lang="en-US" altLang="zh-CN" dirty="0"/>
              <a:t>7.6.3  </a:t>
            </a:r>
            <a:r>
              <a:rPr lang="zh-CN" altLang="en-US" dirty="0"/>
              <a:t>网络层</a:t>
            </a:r>
            <a:r>
              <a:rPr lang="zh-CN" altLang="en-US" dirty="0" smtClean="0"/>
              <a:t>实例：</a:t>
            </a:r>
            <a:r>
              <a:rPr lang="en-US" altLang="zh-CN" dirty="0" smtClean="0"/>
              <a:t>IPsec</a:t>
            </a:r>
            <a:endParaRPr lang="zh-CN" altLang="en-US" sz="4000" dirty="0"/>
          </a:p>
        </p:txBody>
      </p:sp>
      <p:sp>
        <p:nvSpPr>
          <p:cNvPr id="705539" name="Rectangle 3"/>
          <p:cNvSpPr>
            <a:spLocks noGrp="1" noChangeArrowheads="1"/>
          </p:cNvSpPr>
          <p:nvPr>
            <p:ph idx="1"/>
          </p:nvPr>
        </p:nvSpPr>
        <p:spPr>
          <a:xfrm>
            <a:off x="905351" y="1052736"/>
            <a:ext cx="10368598" cy="1124420"/>
          </a:xfrm>
        </p:spPr>
        <p:txBody>
          <a:bodyPr/>
          <a:lstStyle/>
          <a:p>
            <a:r>
              <a:rPr lang="en-US" altLang="zh-CN" dirty="0" smtClean="0"/>
              <a:t>IPsec</a:t>
            </a:r>
            <a:r>
              <a:rPr lang="zh-CN" altLang="en-US" dirty="0"/>
              <a:t>是为因特网网络层提供安全服务的一组协议</a:t>
            </a:r>
            <a:r>
              <a:rPr lang="en-US" altLang="zh-CN" dirty="0"/>
              <a:t>[RFC 2401~2411]</a:t>
            </a:r>
            <a:r>
              <a:rPr lang="zh-CN" altLang="en-US" dirty="0"/>
              <a:t>。</a:t>
            </a:r>
          </a:p>
          <a:p>
            <a:r>
              <a:rPr lang="en-US" altLang="zh-CN" dirty="0" smtClean="0">
                <a:solidFill>
                  <a:srgbClr val="FF0000"/>
                </a:solidFill>
              </a:rPr>
              <a:t>IPsec</a:t>
            </a:r>
            <a:r>
              <a:rPr lang="zh-CN" altLang="en-US" dirty="0"/>
              <a:t>是一个协议名称，是</a:t>
            </a:r>
            <a:r>
              <a:rPr lang="en-US" altLang="zh-CN" dirty="0"/>
              <a:t>IP Security </a:t>
            </a:r>
            <a:r>
              <a:rPr lang="zh-CN" altLang="en-US" dirty="0"/>
              <a:t>（意思是</a:t>
            </a:r>
            <a:r>
              <a:rPr lang="en-US" altLang="zh-CN" dirty="0"/>
              <a:t>IP</a:t>
            </a:r>
            <a:r>
              <a:rPr lang="zh-CN" altLang="en-US" dirty="0"/>
              <a:t>安全）的缩写。</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13" name="组合 12"/>
          <p:cNvGrpSpPr/>
          <p:nvPr/>
        </p:nvGrpSpPr>
        <p:grpSpPr>
          <a:xfrm>
            <a:off x="1058615" y="3132133"/>
            <a:ext cx="9752697" cy="3446479"/>
            <a:chOff x="3282953" y="3514731"/>
            <a:chExt cx="4167187" cy="1860550"/>
          </a:xfrm>
        </p:grpSpPr>
        <p:sp>
          <p:nvSpPr>
            <p:cNvPr id="14" name="Rectangle 2"/>
            <p:cNvSpPr>
              <a:spLocks noChangeArrowheads="1"/>
            </p:cNvSpPr>
            <p:nvPr/>
          </p:nvSpPr>
          <p:spPr bwMode="auto">
            <a:xfrm>
              <a:off x="4037015" y="4246569"/>
              <a:ext cx="3413125" cy="393700"/>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sz="2000">
                <a:solidFill>
                  <a:schemeClr val="tx1">
                    <a:lumMod val="65000"/>
                    <a:lumOff val="35000"/>
                  </a:schemeClr>
                </a:solidFill>
                <a:latin typeface="+mn-lt"/>
                <a:ea typeface="+mn-ea"/>
              </a:endParaRPr>
            </a:p>
          </p:txBody>
        </p:sp>
        <p:sp>
          <p:nvSpPr>
            <p:cNvPr id="15" name="Line 3"/>
            <p:cNvSpPr>
              <a:spLocks noChangeShapeType="1"/>
            </p:cNvSpPr>
            <p:nvPr/>
          </p:nvSpPr>
          <p:spPr bwMode="auto">
            <a:xfrm>
              <a:off x="4991103" y="4246569"/>
              <a:ext cx="0" cy="393700"/>
            </a:xfrm>
            <a:prstGeom prst="line">
              <a:avLst/>
            </a:prstGeom>
            <a:noFill/>
            <a:ln w="9525">
              <a:solidFill>
                <a:schemeClr val="tx1"/>
              </a:solidFill>
              <a:round/>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6" name="Text Box 21"/>
            <p:cNvSpPr txBox="1">
              <a:spLocks noChangeArrowheads="1"/>
            </p:cNvSpPr>
            <p:nvPr/>
          </p:nvSpPr>
          <p:spPr bwMode="auto">
            <a:xfrm>
              <a:off x="5317642" y="4344301"/>
              <a:ext cx="809737" cy="215996"/>
            </a:xfrm>
            <a:prstGeom prst="rect">
              <a:avLst/>
            </a:prstGeom>
            <a:noFill/>
            <a:ln w="9525">
              <a:noFill/>
              <a:miter lim="800000"/>
              <a:headEnd/>
              <a:tailEnd/>
            </a:ln>
          </p:spPr>
          <p:txBody>
            <a:bodyPr wrap="none">
              <a:spAutoFit/>
            </a:bodyPr>
            <a:lstStyle/>
            <a:p>
              <a:r>
                <a:rPr lang="en-US" altLang="zh-CN" sz="2000" dirty="0" err="1">
                  <a:solidFill>
                    <a:schemeClr val="bg1"/>
                  </a:solidFill>
                  <a:latin typeface="+mn-lt"/>
                  <a:ea typeface="+mn-ea"/>
                </a:rPr>
                <a:t>IPSec</a:t>
              </a:r>
              <a:r>
                <a:rPr lang="zh-CN" altLang="en-US" sz="2000" dirty="0">
                  <a:solidFill>
                    <a:schemeClr val="bg1"/>
                  </a:solidFill>
                  <a:latin typeface="+mn-lt"/>
                  <a:ea typeface="+mn-ea"/>
                </a:rPr>
                <a:t>有效载荷</a:t>
              </a:r>
            </a:p>
          </p:txBody>
        </p:sp>
        <p:sp>
          <p:nvSpPr>
            <p:cNvPr id="17" name="Text Box 23"/>
            <p:cNvSpPr txBox="1">
              <a:spLocks noChangeArrowheads="1"/>
            </p:cNvSpPr>
            <p:nvPr/>
          </p:nvSpPr>
          <p:spPr bwMode="auto">
            <a:xfrm>
              <a:off x="4225174" y="4344301"/>
              <a:ext cx="590556" cy="215996"/>
            </a:xfrm>
            <a:prstGeom prst="rect">
              <a:avLst/>
            </a:prstGeom>
            <a:noFill/>
            <a:ln w="9525">
              <a:noFill/>
              <a:miter lim="800000"/>
              <a:headEnd/>
              <a:tailEnd/>
            </a:ln>
          </p:spPr>
          <p:txBody>
            <a:bodyPr wrap="none">
              <a:spAutoFit/>
            </a:bodyPr>
            <a:lstStyle/>
            <a:p>
              <a:r>
                <a:rPr lang="en-US" altLang="zh-CN" sz="2000" dirty="0" err="1">
                  <a:solidFill>
                    <a:schemeClr val="bg1"/>
                  </a:solidFill>
                  <a:latin typeface="+mn-lt"/>
                  <a:ea typeface="+mn-ea"/>
                </a:rPr>
                <a:t>IPSec</a:t>
              </a:r>
              <a:r>
                <a:rPr lang="zh-CN" altLang="en-US" sz="2000" dirty="0">
                  <a:solidFill>
                    <a:schemeClr val="bg1"/>
                  </a:solidFill>
                  <a:latin typeface="+mn-lt"/>
                  <a:ea typeface="+mn-ea"/>
                </a:rPr>
                <a:t>首部</a:t>
              </a:r>
            </a:p>
          </p:txBody>
        </p:sp>
        <p:sp>
          <p:nvSpPr>
            <p:cNvPr id="18" name="Rectangle 2"/>
            <p:cNvSpPr>
              <a:spLocks noChangeArrowheads="1"/>
            </p:cNvSpPr>
            <p:nvPr/>
          </p:nvSpPr>
          <p:spPr bwMode="auto">
            <a:xfrm>
              <a:off x="4991103" y="3514731"/>
              <a:ext cx="1441450" cy="3937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a:solidFill>
                    <a:schemeClr val="tx1">
                      <a:lumMod val="65000"/>
                      <a:lumOff val="35000"/>
                    </a:schemeClr>
                  </a:solidFill>
                  <a:latin typeface="+mn-lt"/>
                  <a:ea typeface="+mn-ea"/>
                </a:rPr>
                <a:t>运输层报文</a:t>
              </a:r>
            </a:p>
          </p:txBody>
        </p:sp>
        <p:sp>
          <p:nvSpPr>
            <p:cNvPr id="19" name="Line 3"/>
            <p:cNvSpPr>
              <a:spLocks noChangeShapeType="1"/>
            </p:cNvSpPr>
            <p:nvPr/>
          </p:nvSpPr>
          <p:spPr bwMode="auto">
            <a:xfrm>
              <a:off x="6432553" y="4251331"/>
              <a:ext cx="0" cy="393700"/>
            </a:xfrm>
            <a:prstGeom prst="line">
              <a:avLst/>
            </a:prstGeom>
            <a:noFill/>
            <a:ln w="9525">
              <a:solidFill>
                <a:schemeClr val="tx1"/>
              </a:solidFill>
              <a:round/>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0" name="Rectangle 36"/>
            <p:cNvSpPr>
              <a:spLocks noChangeArrowheads="1"/>
            </p:cNvSpPr>
            <p:nvPr/>
          </p:nvSpPr>
          <p:spPr bwMode="auto">
            <a:xfrm>
              <a:off x="6628649" y="4342716"/>
              <a:ext cx="590556" cy="215996"/>
            </a:xfrm>
            <a:prstGeom prst="rect">
              <a:avLst/>
            </a:prstGeom>
            <a:noFill/>
            <a:ln w="9525">
              <a:noFill/>
              <a:miter lim="800000"/>
              <a:headEnd/>
              <a:tailEnd/>
            </a:ln>
            <a:effectLst/>
          </p:spPr>
          <p:txBody>
            <a:bodyPr wrap="none">
              <a:spAutoFit/>
            </a:bodyPr>
            <a:lstStyle/>
            <a:p>
              <a:r>
                <a:rPr lang="en-US" altLang="zh-CN" sz="2000" dirty="0" err="1">
                  <a:solidFill>
                    <a:schemeClr val="bg1"/>
                  </a:solidFill>
                  <a:latin typeface="+mn-lt"/>
                  <a:ea typeface="+mn-ea"/>
                </a:rPr>
                <a:t>IPSec</a:t>
              </a:r>
              <a:r>
                <a:rPr lang="zh-CN" altLang="en-US" sz="2000" dirty="0">
                  <a:solidFill>
                    <a:schemeClr val="bg1"/>
                  </a:solidFill>
                  <a:latin typeface="+mn-lt"/>
                  <a:ea typeface="+mn-ea"/>
                </a:rPr>
                <a:t>尾部</a:t>
              </a:r>
            </a:p>
          </p:txBody>
        </p:sp>
        <p:sp>
          <p:nvSpPr>
            <p:cNvPr id="21" name="AutoShape 63"/>
            <p:cNvSpPr>
              <a:spLocks noChangeArrowheads="1"/>
            </p:cNvSpPr>
            <p:nvPr/>
          </p:nvSpPr>
          <p:spPr bwMode="auto">
            <a:xfrm rot="16200000">
              <a:off x="5554665" y="4025906"/>
              <a:ext cx="327025" cy="200025"/>
            </a:xfrm>
            <a:prstGeom prst="leftArrow">
              <a:avLst>
                <a:gd name="adj1" fmla="val 50000"/>
                <a:gd name="adj2" fmla="val 40873"/>
              </a:avLst>
            </a:prstGeom>
            <a:solidFill>
              <a:srgbClr val="01ACBE"/>
            </a:solidFill>
            <a:ln w="12700">
              <a:noFill/>
              <a:miter lim="800000"/>
              <a:headEnd/>
              <a:tailEnd/>
            </a:ln>
          </p:spPr>
          <p:txBody>
            <a:bodyPr vert="eaVert" wrap="none" anchor="ctr"/>
            <a:lstStyle/>
            <a:p>
              <a:endParaRPr lang="zh-CN" altLang="en-US" sz="2000">
                <a:solidFill>
                  <a:schemeClr val="tx1">
                    <a:lumMod val="65000"/>
                    <a:lumOff val="35000"/>
                  </a:schemeClr>
                </a:solidFill>
                <a:latin typeface="+mn-lt"/>
                <a:ea typeface="+mn-ea"/>
              </a:endParaRPr>
            </a:p>
          </p:txBody>
        </p:sp>
        <p:sp>
          <p:nvSpPr>
            <p:cNvPr id="22" name="Rectangle 2"/>
            <p:cNvSpPr>
              <a:spLocks noChangeArrowheads="1"/>
            </p:cNvSpPr>
            <p:nvPr/>
          </p:nvSpPr>
          <p:spPr bwMode="auto">
            <a:xfrm>
              <a:off x="3305178" y="4981581"/>
              <a:ext cx="4144962" cy="3937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sz="2000">
                <a:solidFill>
                  <a:schemeClr val="tx1">
                    <a:lumMod val="65000"/>
                    <a:lumOff val="35000"/>
                  </a:schemeClr>
                </a:solidFill>
                <a:latin typeface="+mn-lt"/>
                <a:ea typeface="+mn-ea"/>
              </a:endParaRPr>
            </a:p>
          </p:txBody>
        </p:sp>
        <p:sp>
          <p:nvSpPr>
            <p:cNvPr id="23" name="Line 3"/>
            <p:cNvSpPr>
              <a:spLocks noChangeShapeType="1"/>
            </p:cNvSpPr>
            <p:nvPr/>
          </p:nvSpPr>
          <p:spPr bwMode="auto">
            <a:xfrm>
              <a:off x="4037015" y="4981581"/>
              <a:ext cx="0" cy="393700"/>
            </a:xfrm>
            <a:prstGeom prst="line">
              <a:avLst/>
            </a:prstGeom>
            <a:noFill/>
            <a:ln w="9525">
              <a:solidFill>
                <a:schemeClr val="tx1"/>
              </a:solidFill>
              <a:round/>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4" name="Text Box 21"/>
            <p:cNvSpPr txBox="1">
              <a:spLocks noChangeArrowheads="1"/>
            </p:cNvSpPr>
            <p:nvPr/>
          </p:nvSpPr>
          <p:spPr bwMode="auto">
            <a:xfrm>
              <a:off x="5434328" y="5021269"/>
              <a:ext cx="618638" cy="215996"/>
            </a:xfrm>
            <a:prstGeom prst="rect">
              <a:avLst/>
            </a:prstGeom>
            <a:noFill/>
            <a:ln w="9525">
              <a:noFill/>
              <a:miter lim="800000"/>
              <a:headEnd/>
              <a:tailEnd/>
            </a:ln>
          </p:spPr>
          <p:txBody>
            <a:bodyPr wrap="none">
              <a:spAutoFit/>
            </a:bodyPr>
            <a:lstStyle/>
            <a:p>
              <a:r>
                <a:rPr lang="en-US" altLang="zh-CN" sz="2000">
                  <a:solidFill>
                    <a:schemeClr val="tx1">
                      <a:lumMod val="65000"/>
                      <a:lumOff val="35000"/>
                    </a:schemeClr>
                  </a:solidFill>
                  <a:latin typeface="+mn-lt"/>
                  <a:ea typeface="+mn-ea"/>
                </a:rPr>
                <a:t>IP</a:t>
              </a:r>
              <a:r>
                <a:rPr lang="zh-CN" altLang="en-US" sz="2000">
                  <a:solidFill>
                    <a:schemeClr val="tx1">
                      <a:lumMod val="65000"/>
                      <a:lumOff val="35000"/>
                    </a:schemeClr>
                  </a:solidFill>
                  <a:latin typeface="+mn-lt"/>
                  <a:ea typeface="+mn-ea"/>
                </a:rPr>
                <a:t>有效载荷</a:t>
              </a:r>
            </a:p>
          </p:txBody>
        </p:sp>
        <p:sp>
          <p:nvSpPr>
            <p:cNvPr id="25" name="Text Box 23"/>
            <p:cNvSpPr txBox="1">
              <a:spLocks noChangeArrowheads="1"/>
            </p:cNvSpPr>
            <p:nvPr/>
          </p:nvSpPr>
          <p:spPr bwMode="auto">
            <a:xfrm>
              <a:off x="3282953" y="5021269"/>
              <a:ext cx="771525" cy="215996"/>
            </a:xfrm>
            <a:prstGeom prst="rect">
              <a:avLst/>
            </a:prstGeom>
            <a:noFill/>
            <a:ln w="9525">
              <a:noFill/>
              <a:miter lim="800000"/>
              <a:headEnd/>
              <a:tailEnd/>
            </a:ln>
          </p:spPr>
          <p:txBody>
            <a:bodyPr>
              <a:spAutoFit/>
            </a:bodyPr>
            <a:lstStyle/>
            <a:p>
              <a:r>
                <a:rPr lang="en-US" altLang="zh-CN" sz="2000">
                  <a:solidFill>
                    <a:schemeClr val="tx1">
                      <a:lumMod val="65000"/>
                      <a:lumOff val="35000"/>
                    </a:schemeClr>
                  </a:solidFill>
                  <a:latin typeface="+mn-lt"/>
                  <a:ea typeface="+mn-ea"/>
                </a:rPr>
                <a:t>IP</a:t>
              </a:r>
              <a:r>
                <a:rPr lang="zh-CN" altLang="en-US" sz="2000">
                  <a:solidFill>
                    <a:schemeClr val="tx1">
                      <a:lumMod val="65000"/>
                      <a:lumOff val="35000"/>
                    </a:schemeClr>
                  </a:solidFill>
                  <a:latin typeface="+mn-lt"/>
                  <a:ea typeface="+mn-ea"/>
                </a:rPr>
                <a:t>首部</a:t>
              </a:r>
            </a:p>
          </p:txBody>
        </p:sp>
        <p:sp>
          <p:nvSpPr>
            <p:cNvPr id="26" name="AutoShape 63"/>
            <p:cNvSpPr>
              <a:spLocks noChangeArrowheads="1"/>
            </p:cNvSpPr>
            <p:nvPr/>
          </p:nvSpPr>
          <p:spPr bwMode="auto">
            <a:xfrm rot="16200000">
              <a:off x="5551490" y="4760919"/>
              <a:ext cx="327025" cy="200025"/>
            </a:xfrm>
            <a:prstGeom prst="leftArrow">
              <a:avLst>
                <a:gd name="adj1" fmla="val 50000"/>
                <a:gd name="adj2" fmla="val 40873"/>
              </a:avLst>
            </a:prstGeom>
            <a:solidFill>
              <a:srgbClr val="01ACBE"/>
            </a:solidFill>
            <a:ln w="12700">
              <a:noFill/>
              <a:miter lim="800000"/>
              <a:headEnd/>
              <a:tailEnd/>
            </a:ln>
          </p:spPr>
          <p:txBody>
            <a:bodyPr vert="eaVert" wrap="none" anchor="ctr"/>
            <a:lstStyle/>
            <a:p>
              <a:endParaRPr lang="zh-CN" altLang="en-US" sz="2000">
                <a:solidFill>
                  <a:schemeClr val="tx1">
                    <a:lumMod val="65000"/>
                    <a:lumOff val="35000"/>
                  </a:schemeClr>
                </a:solidFill>
                <a:latin typeface="+mn-lt"/>
                <a:ea typeface="+mn-ea"/>
              </a:endParaRPr>
            </a:p>
          </p:txBody>
        </p:sp>
        <p:sp>
          <p:nvSpPr>
            <p:cNvPr id="27" name="Line 44"/>
            <p:cNvSpPr>
              <a:spLocks noChangeShapeType="1"/>
            </p:cNvSpPr>
            <p:nvPr/>
          </p:nvSpPr>
          <p:spPr bwMode="auto">
            <a:xfrm>
              <a:off x="4037015" y="4649794"/>
              <a:ext cx="0" cy="311150"/>
            </a:xfrm>
            <a:prstGeom prst="line">
              <a:avLst/>
            </a:prstGeom>
            <a:noFill/>
            <a:ln w="9525">
              <a:solidFill>
                <a:schemeClr val="tx1"/>
              </a:solidFill>
              <a:prstDash val="dash"/>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8" name="Line 45"/>
            <p:cNvSpPr>
              <a:spLocks noChangeShapeType="1"/>
            </p:cNvSpPr>
            <p:nvPr/>
          </p:nvSpPr>
          <p:spPr bwMode="auto">
            <a:xfrm>
              <a:off x="7450140" y="4659319"/>
              <a:ext cx="0" cy="311150"/>
            </a:xfrm>
            <a:prstGeom prst="line">
              <a:avLst/>
            </a:prstGeom>
            <a:noFill/>
            <a:ln w="9525">
              <a:solidFill>
                <a:schemeClr val="tx1"/>
              </a:solidFill>
              <a:prstDash val="dash"/>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9" name="Line 46"/>
            <p:cNvSpPr>
              <a:spLocks noChangeShapeType="1"/>
            </p:cNvSpPr>
            <p:nvPr/>
          </p:nvSpPr>
          <p:spPr bwMode="auto">
            <a:xfrm>
              <a:off x="4991103" y="3919544"/>
              <a:ext cx="0" cy="311150"/>
            </a:xfrm>
            <a:prstGeom prst="line">
              <a:avLst/>
            </a:prstGeom>
            <a:noFill/>
            <a:ln w="9525">
              <a:solidFill>
                <a:schemeClr val="tx1"/>
              </a:solidFill>
              <a:prstDash val="dash"/>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0" name="Line 47"/>
            <p:cNvSpPr>
              <a:spLocks noChangeShapeType="1"/>
            </p:cNvSpPr>
            <p:nvPr/>
          </p:nvSpPr>
          <p:spPr bwMode="auto">
            <a:xfrm>
              <a:off x="6432553" y="3919544"/>
              <a:ext cx="0" cy="311150"/>
            </a:xfrm>
            <a:prstGeom prst="line">
              <a:avLst/>
            </a:prstGeom>
            <a:noFill/>
            <a:ln w="9525">
              <a:solidFill>
                <a:schemeClr val="tx1"/>
              </a:solidFill>
              <a:prstDash val="dash"/>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31" name="Rectangle 3"/>
          <p:cNvSpPr txBox="1">
            <a:spLocks noChangeArrowheads="1"/>
          </p:cNvSpPr>
          <p:nvPr/>
        </p:nvSpPr>
        <p:spPr>
          <a:xfrm>
            <a:off x="1421412" y="2958146"/>
            <a:ext cx="2213469" cy="825381"/>
          </a:xfrm>
          <a:prstGeom prst="rect">
            <a:avLst/>
          </a:prstGeom>
        </p:spPr>
        <p:txBody>
          <a:bodyPr vert="horz" lIns="121917" tIns="60958" rIns="121917" bIns="60958" rtlCol="0">
            <a:normAutofit/>
          </a:bodyPr>
          <a:lstStyle>
            <a:lvl1pPr marL="0" indent="0" algn="l" defTabSz="1219627" rtl="0" eaLnBrk="1" latinLnBrk="0" hangingPunct="1">
              <a:lnSpc>
                <a:spcPct val="150000"/>
              </a:lnSpc>
              <a:spcBef>
                <a:spcPct val="20000"/>
              </a:spcBef>
              <a:buSzPct val="80000"/>
              <a:buFont typeface="Wingdings" pitchFamily="2" charset="2"/>
              <a:buNone/>
              <a:defRPr sz="2000" kern="1200">
                <a:solidFill>
                  <a:schemeClr val="tx1">
                    <a:lumMod val="75000"/>
                    <a:lumOff val="25000"/>
                  </a:schemeClr>
                </a:solidFill>
                <a:latin typeface="+mn-lt"/>
                <a:ea typeface="+mn-ea"/>
                <a:cs typeface="+mn-cs"/>
              </a:defRPr>
            </a:lvl1pPr>
            <a:lvl2pPr marL="609814" indent="0" algn="l" defTabSz="1219627" rtl="0" eaLnBrk="1" latinLnBrk="0" hangingPunct="1">
              <a:lnSpc>
                <a:spcPct val="150000"/>
              </a:lnSpc>
              <a:spcBef>
                <a:spcPct val="20000"/>
              </a:spcBef>
              <a:buFont typeface="Arial" pitchFamily="34" charset="0"/>
              <a:buNone/>
              <a:defRPr sz="2000" kern="1200">
                <a:solidFill>
                  <a:schemeClr val="tx1">
                    <a:lumMod val="75000"/>
                    <a:lumOff val="25000"/>
                  </a:schemeClr>
                </a:solidFill>
                <a:latin typeface="+mn-lt"/>
                <a:ea typeface="+mn-ea"/>
                <a:cs typeface="+mn-cs"/>
              </a:defRPr>
            </a:lvl2pPr>
            <a:lvl3pPr marL="1219626"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3pPr>
            <a:lvl4pPr marL="1829440"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4pPr>
            <a:lvl5pPr marL="2439253"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pPr>
            <a:r>
              <a:rPr lang="zh-CN" altLang="en-US" smtClean="0"/>
              <a:t>传输方式</a:t>
            </a:r>
            <a:endParaRPr lang="zh-CN" altLang="en-US" dirty="0"/>
          </a:p>
        </p:txBody>
      </p:sp>
    </p:spTree>
    <p:extLst>
      <p:ext uri="{BB962C8B-B14F-4D97-AF65-F5344CB8AC3E}">
        <p14:creationId xmlns:p14="http://schemas.microsoft.com/office/powerpoint/2010/main" val="391746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zh-CN" dirty="0" err="1" smtClean="0"/>
              <a:t>IPsec</a:t>
            </a:r>
            <a:r>
              <a:rPr lang="en-US" altLang="zh-CN" dirty="0" smtClean="0"/>
              <a:t> </a:t>
            </a:r>
            <a:r>
              <a:rPr lang="zh-CN" altLang="en-US" dirty="0" smtClean="0"/>
              <a:t>的两种运行方式 </a:t>
            </a:r>
            <a:endParaRPr lang="zh-CN" altLang="en-US" dirty="0"/>
          </a:p>
        </p:txBody>
      </p:sp>
      <p:sp>
        <p:nvSpPr>
          <p:cNvPr id="706563" name="Rectangle 3"/>
          <p:cNvSpPr>
            <a:spLocks noGrp="1" noChangeArrowheads="1"/>
          </p:cNvSpPr>
          <p:nvPr>
            <p:ph idx="1"/>
          </p:nvPr>
        </p:nvSpPr>
        <p:spPr/>
        <p:txBody>
          <a:bodyPr/>
          <a:lstStyle/>
          <a:p>
            <a:r>
              <a:rPr lang="zh-CN" altLang="en-US" b="1" dirty="0" smtClean="0"/>
              <a:t>传输方式</a:t>
            </a:r>
            <a:endParaRPr lang="zh-CN" altLang="en-US" b="1"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组合 1"/>
          <p:cNvGrpSpPr/>
          <p:nvPr/>
        </p:nvGrpSpPr>
        <p:grpSpPr>
          <a:xfrm>
            <a:off x="609918" y="2893547"/>
            <a:ext cx="11192643" cy="3050535"/>
            <a:chOff x="190558" y="2893547"/>
            <a:chExt cx="11612004" cy="3050535"/>
          </a:xfrm>
        </p:grpSpPr>
        <p:sp>
          <p:nvSpPr>
            <p:cNvPr id="23" name="Line 152"/>
            <p:cNvSpPr>
              <a:spLocks noChangeShapeType="1"/>
            </p:cNvSpPr>
            <p:nvPr/>
          </p:nvSpPr>
          <p:spPr bwMode="auto">
            <a:xfrm flipV="1">
              <a:off x="1677025" y="5218678"/>
              <a:ext cx="7406746" cy="0"/>
            </a:xfrm>
            <a:prstGeom prst="line">
              <a:avLst/>
            </a:prstGeom>
            <a:noFill/>
            <a:ln w="19050">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4" name="Text Box 154"/>
            <p:cNvSpPr txBox="1">
              <a:spLocks noChangeArrowheads="1"/>
            </p:cNvSpPr>
            <p:nvPr/>
          </p:nvSpPr>
          <p:spPr bwMode="auto">
            <a:xfrm>
              <a:off x="609920" y="5543972"/>
              <a:ext cx="1067106" cy="400110"/>
            </a:xfrm>
            <a:prstGeom prst="rect">
              <a:avLst/>
            </a:prstGeom>
            <a:noFill/>
            <a:ln w="9525">
              <a:no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主机</a:t>
              </a:r>
              <a:r>
                <a:rPr kumimoji="1" lang="en-US" altLang="zh-CN" sz="2000" dirty="0">
                  <a:solidFill>
                    <a:schemeClr val="tx1">
                      <a:lumMod val="65000"/>
                      <a:lumOff val="35000"/>
                    </a:schemeClr>
                  </a:solidFill>
                  <a:latin typeface="+mn-lt"/>
                  <a:ea typeface="+mn-ea"/>
                </a:rPr>
                <a:t>A</a:t>
              </a:r>
            </a:p>
          </p:txBody>
        </p:sp>
        <p:grpSp>
          <p:nvGrpSpPr>
            <p:cNvPr id="25" name="Group 156"/>
            <p:cNvGrpSpPr>
              <a:grpSpLocks/>
            </p:cNvGrpSpPr>
            <p:nvPr/>
          </p:nvGrpSpPr>
          <p:grpSpPr bwMode="auto">
            <a:xfrm>
              <a:off x="3519117" y="4418175"/>
              <a:ext cx="3315766" cy="1357743"/>
              <a:chOff x="3204" y="2684"/>
              <a:chExt cx="1080" cy="854"/>
            </a:xfrm>
          </p:grpSpPr>
          <p:sp>
            <p:nvSpPr>
              <p:cNvPr id="26" name="Oval 157"/>
              <p:cNvSpPr>
                <a:spLocks noChangeArrowheads="1"/>
              </p:cNvSpPr>
              <p:nvPr/>
            </p:nvSpPr>
            <p:spPr bwMode="auto">
              <a:xfrm>
                <a:off x="3457" y="2684"/>
                <a:ext cx="464" cy="228"/>
              </a:xfrm>
              <a:prstGeom prst="ellipse">
                <a:avLst/>
              </a:prstGeom>
              <a:solidFill>
                <a:srgbClr val="EAEAEA"/>
              </a:solidFill>
              <a:ln w="12700">
                <a:solidFill>
                  <a:srgbClr val="000000"/>
                </a:solidFill>
                <a:round/>
                <a:headEnd/>
                <a:tailEnd/>
              </a:ln>
            </p:spPr>
            <p:txBody>
              <a:bodyPr/>
              <a:lstStyle/>
              <a:p>
                <a:endParaRPr lang="zh-CN" altLang="en-US" sz="2000">
                  <a:solidFill>
                    <a:schemeClr val="tx1">
                      <a:lumMod val="65000"/>
                      <a:lumOff val="35000"/>
                    </a:schemeClr>
                  </a:solidFill>
                  <a:latin typeface="+mn-lt"/>
                  <a:ea typeface="+mn-ea"/>
                </a:endParaRPr>
              </a:p>
            </p:txBody>
          </p:sp>
          <p:sp>
            <p:nvSpPr>
              <p:cNvPr id="27" name="Freeform 158"/>
              <p:cNvSpPr>
                <a:spLocks/>
              </p:cNvSpPr>
              <p:nvPr/>
            </p:nvSpPr>
            <p:spPr bwMode="auto">
              <a:xfrm>
                <a:off x="3853" y="2753"/>
                <a:ext cx="312" cy="202"/>
              </a:xfrm>
              <a:custGeom>
                <a:avLst/>
                <a:gdLst/>
                <a:ahLst/>
                <a:cxnLst>
                  <a:cxn ang="0">
                    <a:pos x="182" y="10"/>
                  </a:cxn>
                  <a:cxn ang="0">
                    <a:pos x="150" y="4"/>
                  </a:cxn>
                  <a:cxn ang="0">
                    <a:pos x="119" y="0"/>
                  </a:cxn>
                  <a:cxn ang="0">
                    <a:pos x="91" y="2"/>
                  </a:cxn>
                  <a:cxn ang="0">
                    <a:pos x="67" y="8"/>
                  </a:cxn>
                  <a:cxn ang="0">
                    <a:pos x="44" y="16"/>
                  </a:cxn>
                  <a:cxn ang="0">
                    <a:pos x="25" y="29"/>
                  </a:cxn>
                  <a:cxn ang="0">
                    <a:pos x="12" y="44"/>
                  </a:cxn>
                  <a:cxn ang="0">
                    <a:pos x="2" y="61"/>
                  </a:cxn>
                  <a:cxn ang="0">
                    <a:pos x="0" y="80"/>
                  </a:cxn>
                  <a:cxn ang="0">
                    <a:pos x="6" y="99"/>
                  </a:cxn>
                  <a:cxn ang="0">
                    <a:pos x="16" y="117"/>
                  </a:cxn>
                  <a:cxn ang="0">
                    <a:pos x="31" y="136"/>
                  </a:cxn>
                  <a:cxn ang="0">
                    <a:pos x="51" y="153"/>
                  </a:cxn>
                  <a:cxn ang="0">
                    <a:pos x="74" y="170"/>
                  </a:cxn>
                  <a:cxn ang="0">
                    <a:pos x="102" y="183"/>
                  </a:cxn>
                  <a:cxn ang="0">
                    <a:pos x="133" y="193"/>
                  </a:cxn>
                  <a:cxn ang="0">
                    <a:pos x="165" y="199"/>
                  </a:cxn>
                  <a:cxn ang="0">
                    <a:pos x="195" y="202"/>
                  </a:cxn>
                  <a:cxn ang="0">
                    <a:pos x="223" y="200"/>
                  </a:cxn>
                  <a:cxn ang="0">
                    <a:pos x="248" y="195"/>
                  </a:cxn>
                  <a:cxn ang="0">
                    <a:pos x="271" y="187"/>
                  </a:cxn>
                  <a:cxn ang="0">
                    <a:pos x="289" y="174"/>
                  </a:cxn>
                  <a:cxn ang="0">
                    <a:pos x="303" y="159"/>
                  </a:cxn>
                  <a:cxn ang="0">
                    <a:pos x="310" y="142"/>
                  </a:cxn>
                  <a:cxn ang="0">
                    <a:pos x="312" y="123"/>
                  </a:cxn>
                  <a:cxn ang="0">
                    <a:pos x="308" y="104"/>
                  </a:cxn>
                  <a:cxn ang="0">
                    <a:pos x="297" y="85"/>
                  </a:cxn>
                  <a:cxn ang="0">
                    <a:pos x="284" y="66"/>
                  </a:cxn>
                  <a:cxn ang="0">
                    <a:pos x="263" y="50"/>
                  </a:cxn>
                  <a:cxn ang="0">
                    <a:pos x="240" y="33"/>
                  </a:cxn>
                  <a:cxn ang="0">
                    <a:pos x="212" y="19"/>
                  </a:cxn>
                  <a:cxn ang="0">
                    <a:pos x="182" y="10"/>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28" name="Freeform 159"/>
              <p:cNvSpPr>
                <a:spLocks/>
              </p:cNvSpPr>
              <p:nvPr/>
            </p:nvSpPr>
            <p:spPr bwMode="auto">
              <a:xfrm>
                <a:off x="4014" y="2946"/>
                <a:ext cx="270" cy="232"/>
              </a:xfrm>
              <a:custGeom>
                <a:avLst/>
                <a:gdLst/>
                <a:ahLst/>
                <a:cxnLst>
                  <a:cxn ang="0">
                    <a:pos x="181" y="15"/>
                  </a:cxn>
                  <a:cxn ang="0">
                    <a:pos x="155" y="6"/>
                  </a:cxn>
                  <a:cxn ang="0">
                    <a:pos x="128" y="0"/>
                  </a:cxn>
                  <a:cxn ang="0">
                    <a:pos x="104" y="0"/>
                  </a:cxn>
                  <a:cxn ang="0">
                    <a:pos x="79" y="4"/>
                  </a:cxn>
                  <a:cxn ang="0">
                    <a:pos x="57" y="11"/>
                  </a:cxn>
                  <a:cxn ang="0">
                    <a:pos x="38" y="23"/>
                  </a:cxn>
                  <a:cxn ang="0">
                    <a:pos x="21" y="38"/>
                  </a:cxn>
                  <a:cxn ang="0">
                    <a:pos x="9" y="56"/>
                  </a:cxn>
                  <a:cxn ang="0">
                    <a:pos x="2" y="79"/>
                  </a:cxn>
                  <a:cxn ang="0">
                    <a:pos x="0" y="100"/>
                  </a:cxn>
                  <a:cxn ang="0">
                    <a:pos x="4" y="123"/>
                  </a:cxn>
                  <a:cxn ang="0">
                    <a:pos x="13" y="145"/>
                  </a:cxn>
                  <a:cxn ang="0">
                    <a:pos x="26" y="166"/>
                  </a:cxn>
                  <a:cxn ang="0">
                    <a:pos x="43" y="185"/>
                  </a:cxn>
                  <a:cxn ang="0">
                    <a:pos x="64" y="202"/>
                  </a:cxn>
                  <a:cxn ang="0">
                    <a:pos x="89" y="217"/>
                  </a:cxn>
                  <a:cxn ang="0">
                    <a:pos x="115" y="226"/>
                  </a:cxn>
                  <a:cxn ang="0">
                    <a:pos x="142" y="232"/>
                  </a:cxn>
                  <a:cxn ang="0">
                    <a:pos x="166" y="232"/>
                  </a:cxn>
                  <a:cxn ang="0">
                    <a:pos x="191" y="228"/>
                  </a:cxn>
                  <a:cxn ang="0">
                    <a:pos x="213" y="221"/>
                  </a:cxn>
                  <a:cxn ang="0">
                    <a:pos x="232" y="209"/>
                  </a:cxn>
                  <a:cxn ang="0">
                    <a:pos x="249" y="194"/>
                  </a:cxn>
                  <a:cxn ang="0">
                    <a:pos x="261" y="175"/>
                  </a:cxn>
                  <a:cxn ang="0">
                    <a:pos x="268" y="155"/>
                  </a:cxn>
                  <a:cxn ang="0">
                    <a:pos x="270" y="132"/>
                  </a:cxn>
                  <a:cxn ang="0">
                    <a:pos x="266" y="109"/>
                  </a:cxn>
                  <a:cxn ang="0">
                    <a:pos x="257" y="87"/>
                  </a:cxn>
                  <a:cxn ang="0">
                    <a:pos x="244" y="66"/>
                  </a:cxn>
                  <a:cxn ang="0">
                    <a:pos x="227" y="47"/>
                  </a:cxn>
                  <a:cxn ang="0">
                    <a:pos x="206" y="30"/>
                  </a:cxn>
                  <a:cxn ang="0">
                    <a:pos x="181" y="1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29" name="Freeform 160"/>
              <p:cNvSpPr>
                <a:spLocks/>
              </p:cNvSpPr>
              <p:nvPr/>
            </p:nvSpPr>
            <p:spPr bwMode="auto">
              <a:xfrm>
                <a:off x="3927" y="3165"/>
                <a:ext cx="325" cy="285"/>
              </a:xfrm>
              <a:custGeom>
                <a:avLst/>
                <a:gdLst/>
                <a:ahLst/>
                <a:cxnLst>
                  <a:cxn ang="0">
                    <a:pos x="102" y="19"/>
                  </a:cxn>
                  <a:cxn ang="0">
                    <a:pos x="74" y="36"/>
                  </a:cxn>
                  <a:cxn ang="0">
                    <a:pos x="49" y="58"/>
                  </a:cxn>
                  <a:cxn ang="0">
                    <a:pos x="28" y="81"/>
                  </a:cxn>
                  <a:cxn ang="0">
                    <a:pos x="13" y="107"/>
                  </a:cxn>
                  <a:cxn ang="0">
                    <a:pos x="4" y="134"/>
                  </a:cxn>
                  <a:cxn ang="0">
                    <a:pos x="0" y="162"/>
                  </a:cxn>
                  <a:cxn ang="0">
                    <a:pos x="2" y="188"/>
                  </a:cxn>
                  <a:cxn ang="0">
                    <a:pos x="11" y="215"/>
                  </a:cxn>
                  <a:cxn ang="0">
                    <a:pos x="27" y="237"/>
                  </a:cxn>
                  <a:cxn ang="0">
                    <a:pos x="45" y="256"/>
                  </a:cxn>
                  <a:cxn ang="0">
                    <a:pos x="70" y="271"/>
                  </a:cxn>
                  <a:cxn ang="0">
                    <a:pos x="98" y="279"/>
                  </a:cxn>
                  <a:cxn ang="0">
                    <a:pos x="127" y="285"/>
                  </a:cxn>
                  <a:cxn ang="0">
                    <a:pos x="159" y="283"/>
                  </a:cxn>
                  <a:cxn ang="0">
                    <a:pos x="191" y="275"/>
                  </a:cxn>
                  <a:cxn ang="0">
                    <a:pos x="223" y="264"/>
                  </a:cxn>
                  <a:cxn ang="0">
                    <a:pos x="251" y="247"/>
                  </a:cxn>
                  <a:cxn ang="0">
                    <a:pos x="276" y="226"/>
                  </a:cxn>
                  <a:cxn ang="0">
                    <a:pos x="297" y="202"/>
                  </a:cxn>
                  <a:cxn ang="0">
                    <a:pos x="312" y="175"/>
                  </a:cxn>
                  <a:cxn ang="0">
                    <a:pos x="321" y="149"/>
                  </a:cxn>
                  <a:cxn ang="0">
                    <a:pos x="325" y="120"/>
                  </a:cxn>
                  <a:cxn ang="0">
                    <a:pos x="323" y="94"/>
                  </a:cxn>
                  <a:cxn ang="0">
                    <a:pos x="314" y="68"/>
                  </a:cxn>
                  <a:cxn ang="0">
                    <a:pos x="299" y="45"/>
                  </a:cxn>
                  <a:cxn ang="0">
                    <a:pos x="280" y="26"/>
                  </a:cxn>
                  <a:cxn ang="0">
                    <a:pos x="255" y="11"/>
                  </a:cxn>
                  <a:cxn ang="0">
                    <a:pos x="229" y="4"/>
                  </a:cxn>
                  <a:cxn ang="0">
                    <a:pos x="198" y="0"/>
                  </a:cxn>
                  <a:cxn ang="0">
                    <a:pos x="166" y="0"/>
                  </a:cxn>
                  <a:cxn ang="0">
                    <a:pos x="134" y="7"/>
                  </a:cxn>
                  <a:cxn ang="0">
                    <a:pos x="102" y="19"/>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30" name="Oval 161"/>
              <p:cNvSpPr>
                <a:spLocks noChangeArrowheads="1"/>
              </p:cNvSpPr>
              <p:nvPr/>
            </p:nvSpPr>
            <p:spPr bwMode="auto">
              <a:xfrm>
                <a:off x="3514" y="3201"/>
                <a:ext cx="538" cy="337"/>
              </a:xfrm>
              <a:prstGeom prst="ellipse">
                <a:avLst/>
              </a:prstGeom>
              <a:solidFill>
                <a:srgbClr val="EAEAEA"/>
              </a:solidFill>
              <a:ln w="12700">
                <a:solidFill>
                  <a:srgbClr val="000000"/>
                </a:solidFill>
                <a:round/>
                <a:headEnd/>
                <a:tailEnd/>
              </a:ln>
            </p:spPr>
            <p:txBody>
              <a:bodyPr/>
              <a:lstStyle/>
              <a:p>
                <a:endParaRPr lang="zh-CN" altLang="en-US" sz="2000">
                  <a:solidFill>
                    <a:schemeClr val="tx1">
                      <a:lumMod val="65000"/>
                      <a:lumOff val="35000"/>
                    </a:schemeClr>
                  </a:solidFill>
                  <a:latin typeface="+mn-lt"/>
                  <a:ea typeface="+mn-ea"/>
                </a:endParaRPr>
              </a:p>
            </p:txBody>
          </p:sp>
          <p:sp>
            <p:nvSpPr>
              <p:cNvPr id="31" name="Freeform 162"/>
              <p:cNvSpPr>
                <a:spLocks/>
              </p:cNvSpPr>
              <p:nvPr/>
            </p:nvSpPr>
            <p:spPr bwMode="auto">
              <a:xfrm>
                <a:off x="3289" y="3193"/>
                <a:ext cx="300" cy="232"/>
              </a:xfrm>
              <a:custGeom>
                <a:avLst/>
                <a:gdLst/>
                <a:ahLst/>
                <a:cxnLst>
                  <a:cxn ang="0">
                    <a:pos x="185" y="9"/>
                  </a:cxn>
                  <a:cxn ang="0">
                    <a:pos x="155" y="2"/>
                  </a:cxn>
                  <a:cxn ang="0">
                    <a:pos x="124" y="0"/>
                  </a:cxn>
                  <a:cxn ang="0">
                    <a:pos x="98" y="2"/>
                  </a:cxn>
                  <a:cxn ang="0">
                    <a:pos x="71" y="8"/>
                  </a:cxn>
                  <a:cxn ang="0">
                    <a:pos x="49" y="17"/>
                  </a:cxn>
                  <a:cxn ang="0">
                    <a:pos x="30" y="30"/>
                  </a:cxn>
                  <a:cxn ang="0">
                    <a:pos x="15" y="47"/>
                  </a:cxn>
                  <a:cxn ang="0">
                    <a:pos x="3" y="68"/>
                  </a:cxn>
                  <a:cxn ang="0">
                    <a:pos x="0" y="91"/>
                  </a:cxn>
                  <a:cxn ang="0">
                    <a:pos x="2" y="113"/>
                  </a:cxn>
                  <a:cxn ang="0">
                    <a:pos x="9" y="136"/>
                  </a:cxn>
                  <a:cxn ang="0">
                    <a:pos x="22" y="157"/>
                  </a:cxn>
                  <a:cxn ang="0">
                    <a:pos x="39" y="177"/>
                  </a:cxn>
                  <a:cxn ang="0">
                    <a:pos x="62" y="196"/>
                  </a:cxn>
                  <a:cxn ang="0">
                    <a:pos x="87" y="211"/>
                  </a:cxn>
                  <a:cxn ang="0">
                    <a:pos x="115" y="223"/>
                  </a:cxn>
                  <a:cxn ang="0">
                    <a:pos x="145" y="230"/>
                  </a:cxn>
                  <a:cxn ang="0">
                    <a:pos x="175" y="232"/>
                  </a:cxn>
                  <a:cxn ang="0">
                    <a:pos x="202" y="230"/>
                  </a:cxn>
                  <a:cxn ang="0">
                    <a:pos x="228" y="225"/>
                  </a:cxn>
                  <a:cxn ang="0">
                    <a:pos x="251" y="213"/>
                  </a:cxn>
                  <a:cxn ang="0">
                    <a:pos x="270" y="200"/>
                  </a:cxn>
                  <a:cxn ang="0">
                    <a:pos x="287" y="183"/>
                  </a:cxn>
                  <a:cxn ang="0">
                    <a:pos x="296" y="162"/>
                  </a:cxn>
                  <a:cxn ang="0">
                    <a:pos x="300" y="140"/>
                  </a:cxn>
                  <a:cxn ang="0">
                    <a:pos x="298" y="117"/>
                  </a:cxn>
                  <a:cxn ang="0">
                    <a:pos x="291" y="94"/>
                  </a:cxn>
                  <a:cxn ang="0">
                    <a:pos x="277" y="74"/>
                  </a:cxn>
                  <a:cxn ang="0">
                    <a:pos x="260" y="55"/>
                  </a:cxn>
                  <a:cxn ang="0">
                    <a:pos x="238" y="36"/>
                  </a:cxn>
                  <a:cxn ang="0">
                    <a:pos x="213" y="21"/>
                  </a:cxn>
                  <a:cxn ang="0">
                    <a:pos x="185" y="9"/>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32" name="Oval 163"/>
              <p:cNvSpPr>
                <a:spLocks noChangeArrowheads="1"/>
              </p:cNvSpPr>
              <p:nvPr/>
            </p:nvSpPr>
            <p:spPr bwMode="auto">
              <a:xfrm>
                <a:off x="3204" y="3023"/>
                <a:ext cx="245" cy="219"/>
              </a:xfrm>
              <a:prstGeom prst="ellipse">
                <a:avLst/>
              </a:prstGeom>
              <a:solidFill>
                <a:srgbClr val="EAEAEA"/>
              </a:solidFill>
              <a:ln w="12700">
                <a:solidFill>
                  <a:srgbClr val="000000"/>
                </a:solidFill>
                <a:round/>
                <a:headEnd/>
                <a:tailEnd/>
              </a:ln>
            </p:spPr>
            <p:txBody>
              <a:bodyPr/>
              <a:lstStyle/>
              <a:p>
                <a:endParaRPr lang="zh-CN" altLang="en-US" sz="2000">
                  <a:solidFill>
                    <a:schemeClr val="tx1">
                      <a:lumMod val="65000"/>
                      <a:lumOff val="35000"/>
                    </a:schemeClr>
                  </a:solidFill>
                  <a:latin typeface="+mn-lt"/>
                  <a:ea typeface="+mn-ea"/>
                </a:endParaRPr>
              </a:p>
            </p:txBody>
          </p:sp>
          <p:sp>
            <p:nvSpPr>
              <p:cNvPr id="33" name="Freeform 164"/>
              <p:cNvSpPr>
                <a:spLocks/>
              </p:cNvSpPr>
              <p:nvPr/>
            </p:nvSpPr>
            <p:spPr bwMode="auto">
              <a:xfrm>
                <a:off x="3253" y="2827"/>
                <a:ext cx="315" cy="259"/>
              </a:xfrm>
              <a:custGeom>
                <a:avLst/>
                <a:gdLst/>
                <a:ahLst/>
                <a:cxnLst>
                  <a:cxn ang="0">
                    <a:pos x="100" y="32"/>
                  </a:cxn>
                  <a:cxn ang="0">
                    <a:pos x="72" y="53"/>
                  </a:cxn>
                  <a:cxn ang="0">
                    <a:pos x="47" y="74"/>
                  </a:cxn>
                  <a:cxn ang="0">
                    <a:pos x="28" y="98"/>
                  </a:cxn>
                  <a:cxn ang="0">
                    <a:pos x="13" y="123"/>
                  </a:cxn>
                  <a:cxn ang="0">
                    <a:pos x="4" y="149"/>
                  </a:cxn>
                  <a:cxn ang="0">
                    <a:pos x="0" y="174"/>
                  </a:cxn>
                  <a:cxn ang="0">
                    <a:pos x="2" y="196"/>
                  </a:cxn>
                  <a:cxn ang="0">
                    <a:pos x="11" y="217"/>
                  </a:cxn>
                  <a:cxn ang="0">
                    <a:pos x="26" y="234"/>
                  </a:cxn>
                  <a:cxn ang="0">
                    <a:pos x="45" y="247"/>
                  </a:cxn>
                  <a:cxn ang="0">
                    <a:pos x="70" y="257"/>
                  </a:cxn>
                  <a:cxn ang="0">
                    <a:pos x="96" y="259"/>
                  </a:cxn>
                  <a:cxn ang="0">
                    <a:pos x="124" y="259"/>
                  </a:cxn>
                  <a:cxn ang="0">
                    <a:pos x="155" y="253"/>
                  </a:cxn>
                  <a:cxn ang="0">
                    <a:pos x="185" y="242"/>
                  </a:cxn>
                  <a:cxn ang="0">
                    <a:pos x="215" y="226"/>
                  </a:cxn>
                  <a:cxn ang="0">
                    <a:pos x="243" y="208"/>
                  </a:cxn>
                  <a:cxn ang="0">
                    <a:pos x="268" y="185"/>
                  </a:cxn>
                  <a:cxn ang="0">
                    <a:pos x="287" y="160"/>
                  </a:cxn>
                  <a:cxn ang="0">
                    <a:pos x="302" y="136"/>
                  </a:cxn>
                  <a:cxn ang="0">
                    <a:pos x="311" y="109"/>
                  </a:cxn>
                  <a:cxn ang="0">
                    <a:pos x="315" y="87"/>
                  </a:cxn>
                  <a:cxn ang="0">
                    <a:pos x="313" y="62"/>
                  </a:cxn>
                  <a:cxn ang="0">
                    <a:pos x="304" y="42"/>
                  </a:cxn>
                  <a:cxn ang="0">
                    <a:pos x="289" y="25"/>
                  </a:cxn>
                  <a:cxn ang="0">
                    <a:pos x="270" y="11"/>
                  </a:cxn>
                  <a:cxn ang="0">
                    <a:pos x="247" y="4"/>
                  </a:cxn>
                  <a:cxn ang="0">
                    <a:pos x="221" y="0"/>
                  </a:cxn>
                  <a:cxn ang="0">
                    <a:pos x="192" y="0"/>
                  </a:cxn>
                  <a:cxn ang="0">
                    <a:pos x="162" y="6"/>
                  </a:cxn>
                  <a:cxn ang="0">
                    <a:pos x="130" y="17"/>
                  </a:cxn>
                  <a:cxn ang="0">
                    <a:pos x="100" y="32"/>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34" name="Freeform 165"/>
              <p:cNvSpPr>
                <a:spLocks/>
              </p:cNvSpPr>
              <p:nvPr/>
            </p:nvSpPr>
            <p:spPr bwMode="auto">
              <a:xfrm>
                <a:off x="3319" y="2831"/>
                <a:ext cx="850" cy="583"/>
              </a:xfrm>
              <a:custGeom>
                <a:avLst/>
                <a:gdLst/>
                <a:ahLst/>
                <a:cxnLst>
                  <a:cxn ang="0">
                    <a:pos x="125" y="117"/>
                  </a:cxn>
                  <a:cxn ang="0">
                    <a:pos x="166" y="109"/>
                  </a:cxn>
                  <a:cxn ang="0">
                    <a:pos x="210" y="102"/>
                  </a:cxn>
                  <a:cxn ang="0">
                    <a:pos x="247" y="96"/>
                  </a:cxn>
                  <a:cxn ang="0">
                    <a:pos x="272" y="66"/>
                  </a:cxn>
                  <a:cxn ang="0">
                    <a:pos x="234" y="58"/>
                  </a:cxn>
                  <a:cxn ang="0">
                    <a:pos x="198" y="66"/>
                  </a:cxn>
                  <a:cxn ang="0">
                    <a:pos x="179" y="66"/>
                  </a:cxn>
                  <a:cxn ang="0">
                    <a:pos x="217" y="36"/>
                  </a:cxn>
                  <a:cxn ang="0">
                    <a:pos x="261" y="21"/>
                  </a:cxn>
                  <a:cxn ang="0">
                    <a:pos x="296" y="13"/>
                  </a:cxn>
                  <a:cxn ang="0">
                    <a:pos x="334" y="5"/>
                  </a:cxn>
                  <a:cxn ang="0">
                    <a:pos x="372" y="0"/>
                  </a:cxn>
                  <a:cxn ang="0">
                    <a:pos x="410" y="0"/>
                  </a:cxn>
                  <a:cxn ang="0">
                    <a:pos x="446" y="0"/>
                  </a:cxn>
                  <a:cxn ang="0">
                    <a:pos x="534" y="0"/>
                  </a:cxn>
                  <a:cxn ang="0">
                    <a:pos x="584" y="0"/>
                  </a:cxn>
                  <a:cxn ang="0">
                    <a:pos x="627" y="21"/>
                  </a:cxn>
                  <a:cxn ang="0">
                    <a:pos x="657" y="51"/>
                  </a:cxn>
                  <a:cxn ang="0">
                    <a:pos x="695" y="72"/>
                  </a:cxn>
                  <a:cxn ang="0">
                    <a:pos x="733" y="81"/>
                  </a:cxn>
                  <a:cxn ang="0">
                    <a:pos x="771" y="109"/>
                  </a:cxn>
                  <a:cxn ang="0">
                    <a:pos x="801" y="139"/>
                  </a:cxn>
                  <a:cxn ang="0">
                    <a:pos x="825" y="183"/>
                  </a:cxn>
                  <a:cxn ang="0">
                    <a:pos x="833" y="234"/>
                  </a:cxn>
                  <a:cxn ang="0">
                    <a:pos x="839" y="279"/>
                  </a:cxn>
                  <a:cxn ang="0">
                    <a:pos x="839" y="324"/>
                  </a:cxn>
                  <a:cxn ang="0">
                    <a:pos x="839" y="368"/>
                  </a:cxn>
                  <a:cxn ang="0">
                    <a:pos x="850" y="413"/>
                  </a:cxn>
                  <a:cxn ang="0">
                    <a:pos x="850" y="456"/>
                  </a:cxn>
                  <a:cxn ang="0">
                    <a:pos x="825" y="500"/>
                  </a:cxn>
                  <a:cxn ang="0">
                    <a:pos x="782" y="524"/>
                  </a:cxn>
                  <a:cxn ang="0">
                    <a:pos x="746" y="545"/>
                  </a:cxn>
                  <a:cxn ang="0">
                    <a:pos x="708" y="568"/>
                  </a:cxn>
                  <a:cxn ang="0">
                    <a:pos x="670" y="575"/>
                  </a:cxn>
                  <a:cxn ang="0">
                    <a:pos x="621" y="583"/>
                  </a:cxn>
                  <a:cxn ang="0">
                    <a:pos x="576" y="583"/>
                  </a:cxn>
                  <a:cxn ang="0">
                    <a:pos x="540" y="583"/>
                  </a:cxn>
                  <a:cxn ang="0">
                    <a:pos x="502" y="583"/>
                  </a:cxn>
                  <a:cxn ang="0">
                    <a:pos x="465" y="583"/>
                  </a:cxn>
                  <a:cxn ang="0">
                    <a:pos x="427" y="583"/>
                  </a:cxn>
                  <a:cxn ang="0">
                    <a:pos x="391" y="583"/>
                  </a:cxn>
                  <a:cxn ang="0">
                    <a:pos x="353" y="583"/>
                  </a:cxn>
                  <a:cxn ang="0">
                    <a:pos x="310" y="583"/>
                  </a:cxn>
                  <a:cxn ang="0">
                    <a:pos x="272" y="583"/>
                  </a:cxn>
                  <a:cxn ang="0">
                    <a:pos x="234" y="583"/>
                  </a:cxn>
                  <a:cxn ang="0">
                    <a:pos x="198" y="560"/>
                  </a:cxn>
                  <a:cxn ang="0">
                    <a:pos x="160" y="545"/>
                  </a:cxn>
                  <a:cxn ang="0">
                    <a:pos x="125" y="524"/>
                  </a:cxn>
                  <a:cxn ang="0">
                    <a:pos x="92" y="487"/>
                  </a:cxn>
                  <a:cxn ang="0">
                    <a:pos x="68" y="456"/>
                  </a:cxn>
                  <a:cxn ang="0">
                    <a:pos x="43" y="413"/>
                  </a:cxn>
                  <a:cxn ang="0">
                    <a:pos x="17" y="360"/>
                  </a:cxn>
                  <a:cxn ang="0">
                    <a:pos x="0" y="309"/>
                  </a:cxn>
                  <a:cxn ang="0">
                    <a:pos x="0" y="264"/>
                  </a:cxn>
                  <a:cxn ang="0">
                    <a:pos x="6" y="213"/>
                  </a:cxn>
                  <a:cxn ang="0">
                    <a:pos x="30" y="175"/>
                  </a:cxn>
                  <a:cxn ang="0">
                    <a:pos x="62" y="155"/>
                  </a:cxn>
                  <a:cxn ang="0">
                    <a:pos x="98" y="139"/>
                  </a:cxn>
                  <a:cxn ang="0">
                    <a:pos x="130" y="117"/>
                  </a:cxn>
                  <a:cxn ang="0">
                    <a:pos x="147" y="139"/>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35" name="Freeform 166"/>
              <p:cNvSpPr>
                <a:spLocks/>
              </p:cNvSpPr>
              <p:nvPr/>
            </p:nvSpPr>
            <p:spPr bwMode="auto">
              <a:xfrm>
                <a:off x="3483" y="2787"/>
                <a:ext cx="132" cy="168"/>
              </a:xfrm>
              <a:custGeom>
                <a:avLst/>
                <a:gdLst/>
                <a:ahLst/>
                <a:cxnLst>
                  <a:cxn ang="0">
                    <a:pos x="6" y="95"/>
                  </a:cxn>
                  <a:cxn ang="0">
                    <a:pos x="0" y="72"/>
                  </a:cxn>
                  <a:cxn ang="0">
                    <a:pos x="0" y="51"/>
                  </a:cxn>
                  <a:cxn ang="0">
                    <a:pos x="17" y="36"/>
                  </a:cxn>
                  <a:cxn ang="0">
                    <a:pos x="36" y="21"/>
                  </a:cxn>
                  <a:cxn ang="0">
                    <a:pos x="53" y="0"/>
                  </a:cxn>
                  <a:cxn ang="0">
                    <a:pos x="72" y="0"/>
                  </a:cxn>
                  <a:cxn ang="0">
                    <a:pos x="91" y="0"/>
                  </a:cxn>
                  <a:cxn ang="0">
                    <a:pos x="97" y="21"/>
                  </a:cxn>
                  <a:cxn ang="0">
                    <a:pos x="110" y="44"/>
                  </a:cxn>
                  <a:cxn ang="0">
                    <a:pos x="121" y="66"/>
                  </a:cxn>
                  <a:cxn ang="0">
                    <a:pos x="127" y="87"/>
                  </a:cxn>
                  <a:cxn ang="0">
                    <a:pos x="132" y="108"/>
                  </a:cxn>
                  <a:cxn ang="0">
                    <a:pos x="132" y="132"/>
                  </a:cxn>
                  <a:cxn ang="0">
                    <a:pos x="132" y="153"/>
                  </a:cxn>
                  <a:cxn ang="0">
                    <a:pos x="115" y="168"/>
                  </a:cxn>
                  <a:cxn ang="0">
                    <a:pos x="97" y="168"/>
                  </a:cxn>
                  <a:cxn ang="0">
                    <a:pos x="80" y="168"/>
                  </a:cxn>
                  <a:cxn ang="0">
                    <a:pos x="61" y="168"/>
                  </a:cxn>
                  <a:cxn ang="0">
                    <a:pos x="42" y="161"/>
                  </a:cxn>
                  <a:cxn ang="0">
                    <a:pos x="23" y="146"/>
                  </a:cxn>
                  <a:cxn ang="0">
                    <a:pos x="12" y="123"/>
                  </a:cxn>
                  <a:cxn ang="0">
                    <a:pos x="6" y="102"/>
                  </a:cxn>
                  <a:cxn ang="0">
                    <a:pos x="6" y="95"/>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36" name="Freeform 167"/>
              <p:cNvSpPr>
                <a:spLocks/>
              </p:cNvSpPr>
              <p:nvPr/>
            </p:nvSpPr>
            <p:spPr bwMode="auto">
              <a:xfrm>
                <a:off x="3802" y="2742"/>
                <a:ext cx="93" cy="123"/>
              </a:xfrm>
              <a:custGeom>
                <a:avLst/>
                <a:gdLst/>
                <a:ahLst/>
                <a:cxnLst>
                  <a:cxn ang="0">
                    <a:pos x="0" y="0"/>
                  </a:cxn>
                  <a:cxn ang="0">
                    <a:pos x="17" y="15"/>
                  </a:cxn>
                  <a:cxn ang="0">
                    <a:pos x="36" y="28"/>
                  </a:cxn>
                  <a:cxn ang="0">
                    <a:pos x="55" y="28"/>
                  </a:cxn>
                  <a:cxn ang="0">
                    <a:pos x="74" y="44"/>
                  </a:cxn>
                  <a:cxn ang="0">
                    <a:pos x="87" y="66"/>
                  </a:cxn>
                  <a:cxn ang="0">
                    <a:pos x="93" y="87"/>
                  </a:cxn>
                  <a:cxn ang="0">
                    <a:pos x="93" y="110"/>
                  </a:cxn>
                  <a:cxn ang="0">
                    <a:pos x="74" y="123"/>
                  </a:cxn>
                  <a:cxn ang="0">
                    <a:pos x="55" y="123"/>
                  </a:cxn>
                  <a:cxn ang="0">
                    <a:pos x="31" y="115"/>
                  </a:cxn>
                  <a:cxn ang="0">
                    <a:pos x="12" y="102"/>
                  </a:cxn>
                  <a:cxn ang="0">
                    <a:pos x="6" y="79"/>
                  </a:cxn>
                  <a:cxn ang="0">
                    <a:pos x="0" y="57"/>
                  </a:cxn>
                  <a:cxn ang="0">
                    <a:pos x="0" y="36"/>
                  </a:cxn>
                  <a:cxn ang="0">
                    <a:pos x="12" y="15"/>
                  </a:cxn>
                  <a:cxn ang="0">
                    <a:pos x="0" y="0"/>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grpSp>
        <p:sp>
          <p:nvSpPr>
            <p:cNvPr id="37" name="Text Box 181"/>
            <p:cNvSpPr txBox="1">
              <a:spLocks noChangeArrowheads="1"/>
            </p:cNvSpPr>
            <p:nvPr/>
          </p:nvSpPr>
          <p:spPr bwMode="auto">
            <a:xfrm>
              <a:off x="4835200" y="4904699"/>
              <a:ext cx="954107" cy="400110"/>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因特网</a:t>
              </a:r>
            </a:p>
          </p:txBody>
        </p:sp>
        <p:grpSp>
          <p:nvGrpSpPr>
            <p:cNvPr id="96" name="Group 303"/>
            <p:cNvGrpSpPr>
              <a:grpSpLocks/>
            </p:cNvGrpSpPr>
            <p:nvPr/>
          </p:nvGrpSpPr>
          <p:grpSpPr bwMode="auto">
            <a:xfrm>
              <a:off x="190558" y="2893547"/>
              <a:ext cx="3760884" cy="1468061"/>
              <a:chOff x="816" y="2479"/>
              <a:chExt cx="1888" cy="519"/>
            </a:xfrm>
          </p:grpSpPr>
          <p:sp>
            <p:nvSpPr>
              <p:cNvPr id="97" name="Rectangle 281"/>
              <p:cNvSpPr>
                <a:spLocks noChangeArrowheads="1"/>
              </p:cNvSpPr>
              <p:nvPr/>
            </p:nvSpPr>
            <p:spPr bwMode="auto">
              <a:xfrm>
                <a:off x="1104" y="2496"/>
                <a:ext cx="672" cy="96"/>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98" name="Rectangle 282"/>
              <p:cNvSpPr>
                <a:spLocks noChangeArrowheads="1"/>
              </p:cNvSpPr>
              <p:nvPr/>
            </p:nvSpPr>
            <p:spPr bwMode="auto">
              <a:xfrm>
                <a:off x="1104" y="2496"/>
                <a:ext cx="240"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99" name="Rectangle 283"/>
              <p:cNvSpPr>
                <a:spLocks noChangeArrowheads="1"/>
              </p:cNvSpPr>
              <p:nvPr/>
            </p:nvSpPr>
            <p:spPr bwMode="auto">
              <a:xfrm>
                <a:off x="1104" y="2688"/>
                <a:ext cx="672" cy="96"/>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00" name="Rectangle 284"/>
              <p:cNvSpPr>
                <a:spLocks noChangeArrowheads="1"/>
              </p:cNvSpPr>
              <p:nvPr/>
            </p:nvSpPr>
            <p:spPr bwMode="auto">
              <a:xfrm>
                <a:off x="1776" y="2688"/>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01" name="Rectangle 285"/>
              <p:cNvSpPr>
                <a:spLocks noChangeArrowheads="1"/>
              </p:cNvSpPr>
              <p:nvPr/>
            </p:nvSpPr>
            <p:spPr bwMode="auto">
              <a:xfrm>
                <a:off x="960" y="2688"/>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02" name="Rectangle 286"/>
              <p:cNvSpPr>
                <a:spLocks noChangeArrowheads="1"/>
              </p:cNvSpPr>
              <p:nvPr/>
            </p:nvSpPr>
            <p:spPr bwMode="auto">
              <a:xfrm>
                <a:off x="960" y="2880"/>
                <a:ext cx="960" cy="96"/>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03" name="Rectangle 288"/>
              <p:cNvSpPr>
                <a:spLocks noChangeArrowheads="1"/>
              </p:cNvSpPr>
              <p:nvPr/>
            </p:nvSpPr>
            <p:spPr bwMode="auto">
              <a:xfrm>
                <a:off x="816" y="2880"/>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04" name="Line 289"/>
              <p:cNvSpPr>
                <a:spLocks noChangeShapeType="1"/>
              </p:cNvSpPr>
              <p:nvPr/>
            </p:nvSpPr>
            <p:spPr bwMode="auto">
              <a:xfrm>
                <a:off x="1440" y="2592"/>
                <a:ext cx="0" cy="96"/>
              </a:xfrm>
              <a:prstGeom prst="line">
                <a:avLst/>
              </a:prstGeom>
              <a:noFill/>
              <a:ln w="28575">
                <a:solidFill>
                  <a:srgbClr val="333399"/>
                </a:solidFill>
                <a:round/>
                <a:headEnd/>
                <a:tailEnd type="triangle" w="med" len="med"/>
              </a:ln>
              <a:effectLst/>
            </p:spPr>
            <p:txBody>
              <a:bodyPr/>
              <a:lstStyle/>
              <a:p>
                <a:endParaRPr lang="zh-CN" altLang="en-US" sz="2000">
                  <a:solidFill>
                    <a:schemeClr val="tx1">
                      <a:lumMod val="65000"/>
                      <a:lumOff val="35000"/>
                    </a:schemeClr>
                  </a:solidFill>
                  <a:latin typeface="+mn-lt"/>
                  <a:ea typeface="+mn-ea"/>
                </a:endParaRPr>
              </a:p>
            </p:txBody>
          </p:sp>
          <p:sp>
            <p:nvSpPr>
              <p:cNvPr id="105" name="Line 293"/>
              <p:cNvSpPr>
                <a:spLocks noChangeShapeType="1"/>
              </p:cNvSpPr>
              <p:nvPr/>
            </p:nvSpPr>
            <p:spPr bwMode="auto">
              <a:xfrm>
                <a:off x="1440" y="2784"/>
                <a:ext cx="0" cy="96"/>
              </a:xfrm>
              <a:prstGeom prst="line">
                <a:avLst/>
              </a:prstGeom>
              <a:noFill/>
              <a:ln w="28575">
                <a:solidFill>
                  <a:srgbClr val="333399"/>
                </a:solidFill>
                <a:round/>
                <a:headEnd/>
                <a:tailEnd type="triangle" w="med" len="med"/>
              </a:ln>
              <a:effectLst/>
            </p:spPr>
            <p:txBody>
              <a:bodyPr/>
              <a:lstStyle/>
              <a:p>
                <a:endParaRPr lang="zh-CN" altLang="en-US" sz="2000">
                  <a:solidFill>
                    <a:schemeClr val="tx1">
                      <a:lumMod val="65000"/>
                      <a:lumOff val="35000"/>
                    </a:schemeClr>
                  </a:solidFill>
                  <a:latin typeface="+mn-lt"/>
                  <a:ea typeface="+mn-ea"/>
                </a:endParaRPr>
              </a:p>
            </p:txBody>
          </p:sp>
          <p:sp>
            <p:nvSpPr>
              <p:cNvPr id="106" name="Line 294"/>
              <p:cNvSpPr>
                <a:spLocks noChangeShapeType="1"/>
              </p:cNvSpPr>
              <p:nvPr/>
            </p:nvSpPr>
            <p:spPr bwMode="auto">
              <a:xfrm>
                <a:off x="960" y="2784"/>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7" name="Line 295"/>
              <p:cNvSpPr>
                <a:spLocks noChangeShapeType="1"/>
              </p:cNvSpPr>
              <p:nvPr/>
            </p:nvSpPr>
            <p:spPr bwMode="auto">
              <a:xfrm>
                <a:off x="1920" y="2784"/>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8" name="Line 296"/>
              <p:cNvSpPr>
                <a:spLocks noChangeShapeType="1"/>
              </p:cNvSpPr>
              <p:nvPr/>
            </p:nvSpPr>
            <p:spPr bwMode="auto">
              <a:xfrm>
                <a:off x="1104" y="2592"/>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9" name="Line 297"/>
              <p:cNvSpPr>
                <a:spLocks noChangeShapeType="1"/>
              </p:cNvSpPr>
              <p:nvPr/>
            </p:nvSpPr>
            <p:spPr bwMode="auto">
              <a:xfrm>
                <a:off x="1776" y="2592"/>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10" name="Text Box 298"/>
              <p:cNvSpPr txBox="1">
                <a:spLocks noChangeArrowheads="1"/>
              </p:cNvSpPr>
              <p:nvPr/>
            </p:nvSpPr>
            <p:spPr bwMode="auto">
              <a:xfrm>
                <a:off x="1968" y="2479"/>
                <a:ext cx="736" cy="141"/>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运输层报文</a:t>
                </a:r>
              </a:p>
            </p:txBody>
          </p:sp>
          <p:sp>
            <p:nvSpPr>
              <p:cNvPr id="111" name="Text Box 299"/>
              <p:cNvSpPr txBox="1">
                <a:spLocks noChangeArrowheads="1"/>
              </p:cNvSpPr>
              <p:nvPr/>
            </p:nvSpPr>
            <p:spPr bwMode="auto">
              <a:xfrm>
                <a:off x="1968" y="2668"/>
                <a:ext cx="436" cy="141"/>
              </a:xfrm>
              <a:prstGeom prst="rect">
                <a:avLst/>
              </a:prstGeom>
              <a:noFill/>
              <a:ln w="9525">
                <a:noFill/>
                <a:miter lim="800000"/>
                <a:headEnd/>
                <a:tailEnd/>
              </a:ln>
              <a:effectLst/>
            </p:spPr>
            <p:txBody>
              <a:bodyPr wrap="none">
                <a:spAutoFit/>
              </a:bodyPr>
              <a:lstStyle/>
              <a:p>
                <a:r>
                  <a:rPr kumimoji="1" lang="en-US" altLang="zh-CN" sz="2000" dirty="0" err="1">
                    <a:solidFill>
                      <a:schemeClr val="tx1">
                        <a:lumMod val="65000"/>
                        <a:lumOff val="35000"/>
                      </a:schemeClr>
                    </a:solidFill>
                    <a:latin typeface="+mn-lt"/>
                    <a:ea typeface="+mn-ea"/>
                  </a:rPr>
                  <a:t>IPSec</a:t>
                </a:r>
                <a:endParaRPr kumimoji="1" lang="en-US" altLang="zh-CN" sz="2000" dirty="0">
                  <a:solidFill>
                    <a:schemeClr val="tx1">
                      <a:lumMod val="65000"/>
                      <a:lumOff val="35000"/>
                    </a:schemeClr>
                  </a:solidFill>
                  <a:latin typeface="+mn-lt"/>
                  <a:ea typeface="+mn-ea"/>
                </a:endParaRPr>
              </a:p>
            </p:txBody>
          </p:sp>
          <p:sp>
            <p:nvSpPr>
              <p:cNvPr id="112" name="Text Box 300"/>
              <p:cNvSpPr txBox="1">
                <a:spLocks noChangeArrowheads="1"/>
              </p:cNvSpPr>
              <p:nvPr/>
            </p:nvSpPr>
            <p:spPr bwMode="auto">
              <a:xfrm>
                <a:off x="1968" y="2857"/>
                <a:ext cx="600" cy="141"/>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IP</a:t>
                </a:r>
                <a:r>
                  <a:rPr kumimoji="1" lang="zh-CN" altLang="en-US" sz="2000" dirty="0">
                    <a:solidFill>
                      <a:schemeClr val="tx1">
                        <a:lumMod val="65000"/>
                        <a:lumOff val="35000"/>
                      </a:schemeClr>
                    </a:solidFill>
                    <a:latin typeface="+mn-lt"/>
                    <a:ea typeface="+mn-ea"/>
                  </a:rPr>
                  <a:t>数据报</a:t>
                </a:r>
              </a:p>
            </p:txBody>
          </p:sp>
        </p:grpSp>
        <p:grpSp>
          <p:nvGrpSpPr>
            <p:cNvPr id="113" name="Group 307"/>
            <p:cNvGrpSpPr>
              <a:grpSpLocks/>
            </p:cNvGrpSpPr>
            <p:nvPr/>
          </p:nvGrpSpPr>
          <p:grpSpPr bwMode="auto">
            <a:xfrm>
              <a:off x="4140823" y="4378574"/>
              <a:ext cx="2522643" cy="271549"/>
              <a:chOff x="1392" y="2784"/>
              <a:chExt cx="1248" cy="96"/>
            </a:xfrm>
          </p:grpSpPr>
          <p:sp>
            <p:nvSpPr>
              <p:cNvPr id="114" name="Rectangle 301"/>
              <p:cNvSpPr>
                <a:spLocks noChangeArrowheads="1"/>
              </p:cNvSpPr>
              <p:nvPr/>
            </p:nvSpPr>
            <p:spPr bwMode="auto">
              <a:xfrm>
                <a:off x="1392" y="2784"/>
                <a:ext cx="1104" cy="9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chemeClr val="tx1">
                      <a:lumMod val="65000"/>
                      <a:lumOff val="35000"/>
                    </a:schemeClr>
                  </a:solidFill>
                  <a:latin typeface="+mn-lt"/>
                  <a:ea typeface="+mn-ea"/>
                </a:endParaRPr>
              </a:p>
            </p:txBody>
          </p:sp>
          <p:sp>
            <p:nvSpPr>
              <p:cNvPr id="115" name="Rectangle 302"/>
              <p:cNvSpPr>
                <a:spLocks noChangeArrowheads="1"/>
              </p:cNvSpPr>
              <p:nvPr/>
            </p:nvSpPr>
            <p:spPr bwMode="auto">
              <a:xfrm>
                <a:off x="1392" y="2784"/>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16" name="Line 304"/>
              <p:cNvSpPr>
                <a:spLocks noChangeShapeType="1"/>
              </p:cNvSpPr>
              <p:nvPr/>
            </p:nvSpPr>
            <p:spPr bwMode="auto">
              <a:xfrm>
                <a:off x="2496" y="2832"/>
                <a:ext cx="144" cy="0"/>
              </a:xfrm>
              <a:prstGeom prst="line">
                <a:avLst/>
              </a:prstGeom>
              <a:noFill/>
              <a:ln w="28575">
                <a:solidFill>
                  <a:srgbClr val="333399"/>
                </a:solidFill>
                <a:round/>
                <a:headEnd/>
                <a:tailEnd type="triangle" w="med" len="med"/>
              </a:ln>
              <a:effectLst/>
            </p:spPr>
            <p:txBody>
              <a:bodyPr/>
              <a:lstStyle/>
              <a:p>
                <a:endParaRPr lang="zh-CN" altLang="en-US" sz="2000">
                  <a:solidFill>
                    <a:schemeClr val="tx1">
                      <a:lumMod val="65000"/>
                      <a:lumOff val="35000"/>
                    </a:schemeClr>
                  </a:solidFill>
                  <a:latin typeface="+mn-lt"/>
                  <a:ea typeface="+mn-ea"/>
                </a:endParaRPr>
              </a:p>
            </p:txBody>
          </p:sp>
        </p:grpSp>
        <p:grpSp>
          <p:nvGrpSpPr>
            <p:cNvPr id="117" name="Group 308"/>
            <p:cNvGrpSpPr>
              <a:grpSpLocks/>
            </p:cNvGrpSpPr>
            <p:nvPr/>
          </p:nvGrpSpPr>
          <p:grpSpPr bwMode="auto">
            <a:xfrm>
              <a:off x="8034801" y="2896375"/>
              <a:ext cx="3767761" cy="1468061"/>
              <a:chOff x="816" y="2479"/>
              <a:chExt cx="1883" cy="519"/>
            </a:xfrm>
          </p:grpSpPr>
          <p:sp>
            <p:nvSpPr>
              <p:cNvPr id="118" name="Rectangle 309"/>
              <p:cNvSpPr>
                <a:spLocks noChangeArrowheads="1"/>
              </p:cNvSpPr>
              <p:nvPr/>
            </p:nvSpPr>
            <p:spPr bwMode="auto">
              <a:xfrm>
                <a:off x="1104" y="2496"/>
                <a:ext cx="672" cy="96"/>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19" name="Rectangle 310"/>
              <p:cNvSpPr>
                <a:spLocks noChangeArrowheads="1"/>
              </p:cNvSpPr>
              <p:nvPr/>
            </p:nvSpPr>
            <p:spPr bwMode="auto">
              <a:xfrm>
                <a:off x="1104" y="2496"/>
                <a:ext cx="240"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0" name="Rectangle 311"/>
              <p:cNvSpPr>
                <a:spLocks noChangeArrowheads="1"/>
              </p:cNvSpPr>
              <p:nvPr/>
            </p:nvSpPr>
            <p:spPr bwMode="auto">
              <a:xfrm>
                <a:off x="1104" y="2688"/>
                <a:ext cx="672" cy="96"/>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1" name="Rectangle 312"/>
              <p:cNvSpPr>
                <a:spLocks noChangeArrowheads="1"/>
              </p:cNvSpPr>
              <p:nvPr/>
            </p:nvSpPr>
            <p:spPr bwMode="auto">
              <a:xfrm>
                <a:off x="1776" y="2688"/>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2" name="Rectangle 313"/>
              <p:cNvSpPr>
                <a:spLocks noChangeArrowheads="1"/>
              </p:cNvSpPr>
              <p:nvPr/>
            </p:nvSpPr>
            <p:spPr bwMode="auto">
              <a:xfrm>
                <a:off x="960" y="2688"/>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3" name="Rectangle 314"/>
              <p:cNvSpPr>
                <a:spLocks noChangeArrowheads="1"/>
              </p:cNvSpPr>
              <p:nvPr/>
            </p:nvSpPr>
            <p:spPr bwMode="auto">
              <a:xfrm>
                <a:off x="960" y="2880"/>
                <a:ext cx="960" cy="96"/>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4" name="Rectangle 315"/>
              <p:cNvSpPr>
                <a:spLocks noChangeArrowheads="1"/>
              </p:cNvSpPr>
              <p:nvPr/>
            </p:nvSpPr>
            <p:spPr bwMode="auto">
              <a:xfrm>
                <a:off x="816" y="2880"/>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5" name="Line 316"/>
              <p:cNvSpPr>
                <a:spLocks noChangeShapeType="1"/>
              </p:cNvSpPr>
              <p:nvPr/>
            </p:nvSpPr>
            <p:spPr bwMode="auto">
              <a:xfrm>
                <a:off x="1440" y="2592"/>
                <a:ext cx="0" cy="96"/>
              </a:xfrm>
              <a:prstGeom prst="line">
                <a:avLst/>
              </a:prstGeom>
              <a:noFill/>
              <a:ln w="28575">
                <a:solidFill>
                  <a:srgbClr val="333399"/>
                </a:solidFill>
                <a:round/>
                <a:headEnd type="triangle" w="med" len="med"/>
                <a:tailEnd/>
              </a:ln>
              <a:effectLst/>
            </p:spPr>
            <p:txBody>
              <a:bodyPr/>
              <a:lstStyle/>
              <a:p>
                <a:endParaRPr lang="zh-CN" altLang="en-US" sz="2000">
                  <a:solidFill>
                    <a:schemeClr val="tx1">
                      <a:lumMod val="65000"/>
                      <a:lumOff val="35000"/>
                    </a:schemeClr>
                  </a:solidFill>
                  <a:latin typeface="+mn-lt"/>
                  <a:ea typeface="+mn-ea"/>
                </a:endParaRPr>
              </a:p>
            </p:txBody>
          </p:sp>
          <p:sp>
            <p:nvSpPr>
              <p:cNvPr id="126" name="Line 317"/>
              <p:cNvSpPr>
                <a:spLocks noChangeShapeType="1"/>
              </p:cNvSpPr>
              <p:nvPr/>
            </p:nvSpPr>
            <p:spPr bwMode="auto">
              <a:xfrm>
                <a:off x="1440" y="2784"/>
                <a:ext cx="0" cy="96"/>
              </a:xfrm>
              <a:prstGeom prst="line">
                <a:avLst/>
              </a:prstGeom>
              <a:noFill/>
              <a:ln w="28575">
                <a:solidFill>
                  <a:srgbClr val="333399"/>
                </a:solidFill>
                <a:round/>
                <a:headEnd type="triangle" w="med" len="med"/>
                <a:tailEnd/>
              </a:ln>
              <a:effectLst/>
            </p:spPr>
            <p:txBody>
              <a:bodyPr/>
              <a:lstStyle/>
              <a:p>
                <a:endParaRPr lang="zh-CN" altLang="en-US" sz="2000">
                  <a:solidFill>
                    <a:schemeClr val="tx1">
                      <a:lumMod val="65000"/>
                      <a:lumOff val="35000"/>
                    </a:schemeClr>
                  </a:solidFill>
                  <a:latin typeface="+mn-lt"/>
                  <a:ea typeface="+mn-ea"/>
                </a:endParaRPr>
              </a:p>
            </p:txBody>
          </p:sp>
          <p:sp>
            <p:nvSpPr>
              <p:cNvPr id="127" name="Line 318"/>
              <p:cNvSpPr>
                <a:spLocks noChangeShapeType="1"/>
              </p:cNvSpPr>
              <p:nvPr/>
            </p:nvSpPr>
            <p:spPr bwMode="auto">
              <a:xfrm>
                <a:off x="960" y="2784"/>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28" name="Line 319"/>
              <p:cNvSpPr>
                <a:spLocks noChangeShapeType="1"/>
              </p:cNvSpPr>
              <p:nvPr/>
            </p:nvSpPr>
            <p:spPr bwMode="auto">
              <a:xfrm>
                <a:off x="1920" y="2784"/>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29" name="Line 320"/>
              <p:cNvSpPr>
                <a:spLocks noChangeShapeType="1"/>
              </p:cNvSpPr>
              <p:nvPr/>
            </p:nvSpPr>
            <p:spPr bwMode="auto">
              <a:xfrm>
                <a:off x="1104" y="2592"/>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30" name="Line 321"/>
              <p:cNvSpPr>
                <a:spLocks noChangeShapeType="1"/>
              </p:cNvSpPr>
              <p:nvPr/>
            </p:nvSpPr>
            <p:spPr bwMode="auto">
              <a:xfrm>
                <a:off x="1776" y="2592"/>
                <a:ext cx="0" cy="96"/>
              </a:xfrm>
              <a:prstGeom prst="line">
                <a:avLst/>
              </a:prstGeom>
              <a:noFill/>
              <a:ln w="9525" cap="rnd">
                <a:solidFill>
                  <a:schemeClr val="tx1"/>
                </a:solidFill>
                <a:prstDash val="sysDot"/>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31" name="Text Box 322"/>
              <p:cNvSpPr txBox="1">
                <a:spLocks noChangeArrowheads="1"/>
              </p:cNvSpPr>
              <p:nvPr/>
            </p:nvSpPr>
            <p:spPr bwMode="auto">
              <a:xfrm>
                <a:off x="1966" y="2479"/>
                <a:ext cx="733" cy="141"/>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运输层报文</a:t>
                </a:r>
              </a:p>
            </p:txBody>
          </p:sp>
          <p:sp>
            <p:nvSpPr>
              <p:cNvPr id="132" name="Text Box 323"/>
              <p:cNvSpPr txBox="1">
                <a:spLocks noChangeArrowheads="1"/>
              </p:cNvSpPr>
              <p:nvPr/>
            </p:nvSpPr>
            <p:spPr bwMode="auto">
              <a:xfrm>
                <a:off x="1966" y="2668"/>
                <a:ext cx="434" cy="141"/>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IPSec</a:t>
                </a:r>
              </a:p>
            </p:txBody>
          </p:sp>
          <p:sp>
            <p:nvSpPr>
              <p:cNvPr id="133" name="Text Box 324"/>
              <p:cNvSpPr txBox="1">
                <a:spLocks noChangeArrowheads="1"/>
              </p:cNvSpPr>
              <p:nvPr/>
            </p:nvSpPr>
            <p:spPr bwMode="auto">
              <a:xfrm>
                <a:off x="1966" y="2857"/>
                <a:ext cx="598" cy="141"/>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IP</a:t>
                </a:r>
                <a:r>
                  <a:rPr kumimoji="1" lang="zh-CN" altLang="en-US" sz="2000">
                    <a:solidFill>
                      <a:schemeClr val="tx1">
                        <a:lumMod val="65000"/>
                        <a:lumOff val="35000"/>
                      </a:schemeClr>
                    </a:solidFill>
                    <a:latin typeface="+mn-lt"/>
                    <a:ea typeface="+mn-ea"/>
                  </a:rPr>
                  <a:t>数据报</a:t>
                </a:r>
              </a:p>
            </p:txBody>
          </p:sp>
        </p:grpSp>
        <p:sp>
          <p:nvSpPr>
            <p:cNvPr id="134" name="Text Box 325"/>
            <p:cNvSpPr txBox="1">
              <a:spLocks noChangeArrowheads="1"/>
            </p:cNvSpPr>
            <p:nvPr/>
          </p:nvSpPr>
          <p:spPr bwMode="auto">
            <a:xfrm>
              <a:off x="9091294" y="5504369"/>
              <a:ext cx="1059356" cy="400110"/>
            </a:xfrm>
            <a:prstGeom prst="rect">
              <a:avLst/>
            </a:prstGeom>
            <a:noFill/>
            <a:ln w="9525">
              <a:no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主机</a:t>
              </a:r>
              <a:r>
                <a:rPr kumimoji="1" lang="en-US" altLang="zh-CN" sz="2000" dirty="0">
                  <a:solidFill>
                    <a:schemeClr val="tx1">
                      <a:lumMod val="65000"/>
                      <a:lumOff val="35000"/>
                    </a:schemeClr>
                  </a:solidFill>
                  <a:latin typeface="+mn-lt"/>
                  <a:ea typeface="+mn-ea"/>
                </a:rPr>
                <a:t>B</a:t>
              </a:r>
            </a:p>
          </p:txBody>
        </p:sp>
        <p:grpSp>
          <p:nvGrpSpPr>
            <p:cNvPr id="136" name="组合 135"/>
            <p:cNvGrpSpPr/>
            <p:nvPr/>
          </p:nvGrpSpPr>
          <p:grpSpPr>
            <a:xfrm>
              <a:off x="802031" y="4957139"/>
              <a:ext cx="786158" cy="499337"/>
              <a:chOff x="5173662" y="745331"/>
              <a:chExt cx="1679575" cy="1066800"/>
            </a:xfrm>
          </p:grpSpPr>
          <p:sp>
            <p:nvSpPr>
              <p:cNvPr id="13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1" name="组合 140"/>
            <p:cNvGrpSpPr/>
            <p:nvPr/>
          </p:nvGrpSpPr>
          <p:grpSpPr>
            <a:xfrm>
              <a:off x="9234209" y="4957139"/>
              <a:ext cx="786158" cy="499337"/>
              <a:chOff x="5173662" y="745331"/>
              <a:chExt cx="1679575" cy="1066800"/>
            </a:xfrm>
          </p:grpSpPr>
          <p:sp>
            <p:nvSpPr>
              <p:cNvPr id="14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70" name="直接连接符 69"/>
          <p:cNvCxnSpPr/>
          <p:nvPr/>
        </p:nvCxnSpPr>
        <p:spPr>
          <a:xfrm>
            <a:off x="0" y="1858963"/>
            <a:ext cx="12192000"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8738" y="6381328"/>
            <a:ext cx="121920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zh-CN" dirty="0" err="1" smtClean="0"/>
              <a:t>IPsec</a:t>
            </a:r>
            <a:r>
              <a:rPr lang="en-US" altLang="zh-CN" dirty="0" smtClean="0"/>
              <a:t> </a:t>
            </a:r>
            <a:r>
              <a:rPr lang="zh-CN" altLang="en-US" dirty="0" smtClean="0"/>
              <a:t>的两种运行方式 </a:t>
            </a:r>
            <a:endParaRPr lang="zh-CN" altLang="en-US" dirty="0"/>
          </a:p>
        </p:txBody>
      </p:sp>
      <p:sp>
        <p:nvSpPr>
          <p:cNvPr id="706563" name="Rectangle 3"/>
          <p:cNvSpPr>
            <a:spLocks noGrp="1" noChangeArrowheads="1"/>
          </p:cNvSpPr>
          <p:nvPr>
            <p:ph idx="1"/>
          </p:nvPr>
        </p:nvSpPr>
        <p:spPr/>
        <p:txBody>
          <a:bodyPr/>
          <a:lstStyle/>
          <a:p>
            <a:r>
              <a:rPr lang="zh-CN" altLang="en-US" b="1" dirty="0" smtClean="0"/>
              <a:t>隧道方式</a:t>
            </a:r>
            <a:endParaRPr lang="zh-CN" altLang="en-US" b="1"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46" name="组合 45"/>
          <p:cNvGrpSpPr/>
          <p:nvPr/>
        </p:nvGrpSpPr>
        <p:grpSpPr>
          <a:xfrm>
            <a:off x="667060" y="2524771"/>
            <a:ext cx="10493082" cy="3483929"/>
            <a:chOff x="4681538" y="2492375"/>
            <a:chExt cx="4297362" cy="1903413"/>
          </a:xfrm>
        </p:grpSpPr>
        <p:sp>
          <p:nvSpPr>
            <p:cNvPr id="23" name="Rectangle 2"/>
            <p:cNvSpPr>
              <a:spLocks noChangeArrowheads="1"/>
            </p:cNvSpPr>
            <p:nvPr/>
          </p:nvSpPr>
          <p:spPr bwMode="auto">
            <a:xfrm>
              <a:off x="5456238" y="3267075"/>
              <a:ext cx="3413125" cy="393700"/>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sz="4400">
                <a:solidFill>
                  <a:schemeClr val="tx1">
                    <a:lumMod val="65000"/>
                    <a:lumOff val="35000"/>
                  </a:schemeClr>
                </a:solidFill>
                <a:latin typeface="+mn-lt"/>
                <a:ea typeface="+mn-ea"/>
              </a:endParaRPr>
            </a:p>
          </p:txBody>
        </p:sp>
        <p:sp>
          <p:nvSpPr>
            <p:cNvPr id="24" name="Line 3"/>
            <p:cNvSpPr>
              <a:spLocks noChangeShapeType="1"/>
            </p:cNvSpPr>
            <p:nvPr/>
          </p:nvSpPr>
          <p:spPr bwMode="auto">
            <a:xfrm>
              <a:off x="6410325" y="3267075"/>
              <a:ext cx="0" cy="393700"/>
            </a:xfrm>
            <a:prstGeom prst="line">
              <a:avLst/>
            </a:prstGeom>
            <a:noFill/>
            <a:ln w="9525">
              <a:solidFill>
                <a:schemeClr val="tx1"/>
              </a:solidFill>
              <a:round/>
              <a:headEnd/>
              <a:tailEnd/>
            </a:ln>
          </p:spPr>
          <p:txBody>
            <a:bodyPr wrap="none" anchor="ctr"/>
            <a:lstStyle/>
            <a:p>
              <a:endParaRPr lang="zh-CN" altLang="en-US" sz="4400">
                <a:solidFill>
                  <a:schemeClr val="tx1">
                    <a:lumMod val="65000"/>
                    <a:lumOff val="35000"/>
                  </a:schemeClr>
                </a:solidFill>
                <a:latin typeface="+mn-lt"/>
                <a:ea typeface="+mn-ea"/>
              </a:endParaRPr>
            </a:p>
          </p:txBody>
        </p:sp>
        <p:sp>
          <p:nvSpPr>
            <p:cNvPr id="25" name="Text Box 21"/>
            <p:cNvSpPr txBox="1">
              <a:spLocks noChangeArrowheads="1"/>
            </p:cNvSpPr>
            <p:nvPr/>
          </p:nvSpPr>
          <p:spPr bwMode="auto">
            <a:xfrm>
              <a:off x="6568894" y="3306763"/>
              <a:ext cx="1055780" cy="285856"/>
            </a:xfrm>
            <a:prstGeom prst="rect">
              <a:avLst/>
            </a:prstGeom>
            <a:noFill/>
            <a:ln w="9525">
              <a:noFill/>
              <a:miter lim="800000"/>
              <a:headEnd/>
              <a:tailEnd/>
            </a:ln>
          </p:spPr>
          <p:txBody>
            <a:bodyPr wrap="none">
              <a:spAutoFit/>
            </a:bodyPr>
            <a:lstStyle/>
            <a:p>
              <a:r>
                <a:rPr lang="en-US" altLang="zh-CN" dirty="0">
                  <a:solidFill>
                    <a:schemeClr val="bg1"/>
                  </a:solidFill>
                  <a:latin typeface="+mn-lt"/>
                  <a:ea typeface="+mn-ea"/>
                </a:rPr>
                <a:t>IPSec</a:t>
              </a:r>
              <a:r>
                <a:rPr lang="zh-CN" altLang="en-US" dirty="0">
                  <a:solidFill>
                    <a:schemeClr val="bg1"/>
                  </a:solidFill>
                  <a:latin typeface="+mn-lt"/>
                  <a:ea typeface="+mn-ea"/>
                </a:rPr>
                <a:t>有效载荷</a:t>
              </a:r>
            </a:p>
          </p:txBody>
        </p:sp>
        <p:sp>
          <p:nvSpPr>
            <p:cNvPr id="26" name="Text Box 23"/>
            <p:cNvSpPr txBox="1">
              <a:spLocks noChangeArrowheads="1"/>
            </p:cNvSpPr>
            <p:nvPr/>
          </p:nvSpPr>
          <p:spPr bwMode="auto">
            <a:xfrm>
              <a:off x="5552619" y="3306763"/>
              <a:ext cx="761669" cy="285856"/>
            </a:xfrm>
            <a:prstGeom prst="rect">
              <a:avLst/>
            </a:prstGeom>
            <a:noFill/>
            <a:ln w="9525">
              <a:noFill/>
              <a:miter lim="800000"/>
              <a:headEnd/>
              <a:tailEnd/>
            </a:ln>
          </p:spPr>
          <p:txBody>
            <a:bodyPr wrap="none">
              <a:spAutoFit/>
            </a:bodyPr>
            <a:lstStyle/>
            <a:p>
              <a:r>
                <a:rPr lang="en-US" altLang="zh-CN" dirty="0" smtClean="0">
                  <a:solidFill>
                    <a:schemeClr val="bg1"/>
                  </a:solidFill>
                  <a:latin typeface="+mn-lt"/>
                  <a:ea typeface="+mn-ea"/>
                </a:rPr>
                <a:t>IPSec</a:t>
              </a:r>
              <a:r>
                <a:rPr lang="zh-CN" altLang="en-US" dirty="0">
                  <a:solidFill>
                    <a:schemeClr val="bg1"/>
                  </a:solidFill>
                  <a:latin typeface="+mn-lt"/>
                  <a:ea typeface="+mn-ea"/>
                </a:rPr>
                <a:t>首部</a:t>
              </a:r>
            </a:p>
          </p:txBody>
        </p:sp>
        <p:sp>
          <p:nvSpPr>
            <p:cNvPr id="27" name="Rectangle 2"/>
            <p:cNvSpPr>
              <a:spLocks noChangeArrowheads="1"/>
            </p:cNvSpPr>
            <p:nvPr/>
          </p:nvSpPr>
          <p:spPr bwMode="auto">
            <a:xfrm>
              <a:off x="6410325" y="2535238"/>
              <a:ext cx="1441450" cy="3937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r"/>
              <a:r>
                <a:rPr lang="zh-CN" altLang="en-US" dirty="0">
                  <a:solidFill>
                    <a:schemeClr val="tx1">
                      <a:lumMod val="65000"/>
                      <a:lumOff val="35000"/>
                    </a:schemeClr>
                  </a:solidFill>
                  <a:latin typeface="+mn-lt"/>
                  <a:ea typeface="+mn-ea"/>
                </a:rPr>
                <a:t>数据  </a:t>
              </a:r>
            </a:p>
          </p:txBody>
        </p:sp>
        <p:sp>
          <p:nvSpPr>
            <p:cNvPr id="28" name="Line 3"/>
            <p:cNvSpPr>
              <a:spLocks noChangeShapeType="1"/>
            </p:cNvSpPr>
            <p:nvPr/>
          </p:nvSpPr>
          <p:spPr bwMode="auto">
            <a:xfrm>
              <a:off x="7851775" y="3271838"/>
              <a:ext cx="0" cy="393700"/>
            </a:xfrm>
            <a:prstGeom prst="line">
              <a:avLst/>
            </a:prstGeom>
            <a:noFill/>
            <a:ln w="9525">
              <a:solidFill>
                <a:schemeClr val="tx1"/>
              </a:solidFill>
              <a:round/>
              <a:headEnd/>
              <a:tailEnd/>
            </a:ln>
          </p:spPr>
          <p:txBody>
            <a:bodyPr wrap="none" anchor="ctr"/>
            <a:lstStyle/>
            <a:p>
              <a:endParaRPr lang="zh-CN" altLang="en-US" sz="4400">
                <a:solidFill>
                  <a:schemeClr val="tx1">
                    <a:lumMod val="65000"/>
                    <a:lumOff val="35000"/>
                  </a:schemeClr>
                </a:solidFill>
                <a:latin typeface="+mn-lt"/>
                <a:ea typeface="+mn-ea"/>
              </a:endParaRPr>
            </a:p>
          </p:txBody>
        </p:sp>
        <p:sp>
          <p:nvSpPr>
            <p:cNvPr id="29" name="Rectangle 54"/>
            <p:cNvSpPr>
              <a:spLocks noChangeArrowheads="1"/>
            </p:cNvSpPr>
            <p:nvPr/>
          </p:nvSpPr>
          <p:spPr bwMode="auto">
            <a:xfrm>
              <a:off x="7981344" y="3305175"/>
              <a:ext cx="761669" cy="285856"/>
            </a:xfrm>
            <a:prstGeom prst="rect">
              <a:avLst/>
            </a:prstGeom>
            <a:noFill/>
            <a:ln w="9525">
              <a:noFill/>
              <a:miter lim="800000"/>
              <a:headEnd/>
              <a:tailEnd/>
            </a:ln>
            <a:effectLst/>
          </p:spPr>
          <p:txBody>
            <a:bodyPr wrap="none">
              <a:spAutoFit/>
            </a:bodyPr>
            <a:lstStyle/>
            <a:p>
              <a:r>
                <a:rPr lang="en-US" altLang="zh-CN" dirty="0">
                  <a:solidFill>
                    <a:schemeClr val="bg1"/>
                  </a:solidFill>
                  <a:latin typeface="+mn-lt"/>
                  <a:ea typeface="+mn-ea"/>
                </a:rPr>
                <a:t>IPSec</a:t>
              </a:r>
              <a:r>
                <a:rPr lang="zh-CN" altLang="en-US" dirty="0">
                  <a:solidFill>
                    <a:schemeClr val="bg1"/>
                  </a:solidFill>
                  <a:latin typeface="+mn-lt"/>
                  <a:ea typeface="+mn-ea"/>
                </a:rPr>
                <a:t>尾部</a:t>
              </a:r>
            </a:p>
          </p:txBody>
        </p:sp>
        <p:sp>
          <p:nvSpPr>
            <p:cNvPr id="30" name="AutoShape 63"/>
            <p:cNvSpPr>
              <a:spLocks noChangeArrowheads="1"/>
            </p:cNvSpPr>
            <p:nvPr/>
          </p:nvSpPr>
          <p:spPr bwMode="auto">
            <a:xfrm rot="16200000">
              <a:off x="6973888" y="3046413"/>
              <a:ext cx="327025" cy="200025"/>
            </a:xfrm>
            <a:prstGeom prst="leftArrow">
              <a:avLst>
                <a:gd name="adj1" fmla="val 50000"/>
                <a:gd name="adj2" fmla="val 40873"/>
              </a:avLst>
            </a:prstGeom>
            <a:solidFill>
              <a:srgbClr val="01ACBE"/>
            </a:solidFill>
            <a:ln w="12700">
              <a:noFill/>
              <a:miter lim="800000"/>
              <a:headEnd/>
              <a:tailEnd/>
            </a:ln>
          </p:spPr>
          <p:txBody>
            <a:bodyPr vert="eaVert" wrap="none" anchor="ctr"/>
            <a:lstStyle/>
            <a:p>
              <a:endParaRPr lang="zh-CN" altLang="en-US" sz="4400">
                <a:solidFill>
                  <a:schemeClr val="tx1">
                    <a:lumMod val="65000"/>
                    <a:lumOff val="35000"/>
                  </a:schemeClr>
                </a:solidFill>
                <a:latin typeface="+mn-lt"/>
                <a:ea typeface="+mn-ea"/>
              </a:endParaRPr>
            </a:p>
          </p:txBody>
        </p:sp>
        <p:sp>
          <p:nvSpPr>
            <p:cNvPr id="31" name="Rectangle 2"/>
            <p:cNvSpPr>
              <a:spLocks noChangeArrowheads="1"/>
            </p:cNvSpPr>
            <p:nvPr/>
          </p:nvSpPr>
          <p:spPr bwMode="auto">
            <a:xfrm>
              <a:off x="4724400" y="4002088"/>
              <a:ext cx="4144963" cy="3937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sz="4400">
                <a:solidFill>
                  <a:schemeClr val="tx1">
                    <a:lumMod val="65000"/>
                    <a:lumOff val="35000"/>
                  </a:schemeClr>
                </a:solidFill>
                <a:latin typeface="+mn-lt"/>
                <a:ea typeface="+mn-ea"/>
              </a:endParaRPr>
            </a:p>
          </p:txBody>
        </p:sp>
        <p:sp>
          <p:nvSpPr>
            <p:cNvPr id="32" name="Line 3"/>
            <p:cNvSpPr>
              <a:spLocks noChangeShapeType="1"/>
            </p:cNvSpPr>
            <p:nvPr/>
          </p:nvSpPr>
          <p:spPr bwMode="auto">
            <a:xfrm>
              <a:off x="5456238" y="4002088"/>
              <a:ext cx="0" cy="393700"/>
            </a:xfrm>
            <a:prstGeom prst="line">
              <a:avLst/>
            </a:prstGeom>
            <a:noFill/>
            <a:ln w="9525">
              <a:solidFill>
                <a:schemeClr val="tx1"/>
              </a:solidFill>
              <a:round/>
              <a:headEnd/>
              <a:tailEnd/>
            </a:ln>
          </p:spPr>
          <p:txBody>
            <a:bodyPr wrap="none" anchor="ctr"/>
            <a:lstStyle/>
            <a:p>
              <a:endParaRPr lang="zh-CN" altLang="en-US" sz="4400">
                <a:solidFill>
                  <a:schemeClr val="tx1">
                    <a:lumMod val="65000"/>
                    <a:lumOff val="35000"/>
                  </a:schemeClr>
                </a:solidFill>
                <a:latin typeface="+mn-lt"/>
                <a:ea typeface="+mn-ea"/>
              </a:endParaRPr>
            </a:p>
          </p:txBody>
        </p:sp>
        <p:sp>
          <p:nvSpPr>
            <p:cNvPr id="33" name="Text Box 21"/>
            <p:cNvSpPr txBox="1">
              <a:spLocks noChangeArrowheads="1"/>
            </p:cNvSpPr>
            <p:nvPr/>
          </p:nvSpPr>
          <p:spPr bwMode="auto">
            <a:xfrm>
              <a:off x="6700178" y="4041775"/>
              <a:ext cx="799746" cy="285856"/>
            </a:xfrm>
            <a:prstGeom prst="rect">
              <a:avLst/>
            </a:prstGeom>
            <a:noFill/>
            <a:ln w="9525">
              <a:noFill/>
              <a:miter lim="800000"/>
              <a:headEnd/>
              <a:tailEnd/>
            </a:ln>
          </p:spPr>
          <p:txBody>
            <a:bodyPr wrap="none">
              <a:spAutoFit/>
            </a:bodyPr>
            <a:lstStyle/>
            <a:p>
              <a:r>
                <a:rPr lang="en-US" altLang="zh-CN">
                  <a:solidFill>
                    <a:schemeClr val="tx1">
                      <a:lumMod val="65000"/>
                      <a:lumOff val="35000"/>
                    </a:schemeClr>
                  </a:solidFill>
                  <a:latin typeface="+mn-lt"/>
                  <a:ea typeface="+mn-ea"/>
                </a:rPr>
                <a:t>IP</a:t>
              </a:r>
              <a:r>
                <a:rPr lang="zh-CN" altLang="en-US">
                  <a:solidFill>
                    <a:schemeClr val="tx1">
                      <a:lumMod val="65000"/>
                      <a:lumOff val="35000"/>
                    </a:schemeClr>
                  </a:solidFill>
                  <a:latin typeface="+mn-lt"/>
                  <a:ea typeface="+mn-ea"/>
                </a:rPr>
                <a:t>有效载荷</a:t>
              </a:r>
            </a:p>
          </p:txBody>
        </p:sp>
        <p:sp>
          <p:nvSpPr>
            <p:cNvPr id="34" name="Text Box 23"/>
            <p:cNvSpPr txBox="1">
              <a:spLocks noChangeArrowheads="1"/>
            </p:cNvSpPr>
            <p:nvPr/>
          </p:nvSpPr>
          <p:spPr bwMode="auto">
            <a:xfrm>
              <a:off x="4702175" y="4041775"/>
              <a:ext cx="771525" cy="285856"/>
            </a:xfrm>
            <a:prstGeom prst="rect">
              <a:avLst/>
            </a:prstGeom>
            <a:noFill/>
            <a:ln w="9525">
              <a:noFill/>
              <a:miter lim="800000"/>
              <a:headEnd/>
              <a:tailEnd/>
            </a:ln>
          </p:spPr>
          <p:txBody>
            <a:bodyPr>
              <a:spAutoFit/>
            </a:bodyPr>
            <a:lstStyle/>
            <a:p>
              <a:r>
                <a:rPr lang="en-US" altLang="zh-CN">
                  <a:solidFill>
                    <a:schemeClr val="tx1">
                      <a:lumMod val="65000"/>
                      <a:lumOff val="35000"/>
                    </a:schemeClr>
                  </a:solidFill>
                  <a:latin typeface="+mn-lt"/>
                  <a:ea typeface="+mn-ea"/>
                </a:rPr>
                <a:t>IP</a:t>
              </a:r>
              <a:r>
                <a:rPr lang="zh-CN" altLang="en-US">
                  <a:solidFill>
                    <a:schemeClr val="tx1">
                      <a:lumMod val="65000"/>
                      <a:lumOff val="35000"/>
                    </a:schemeClr>
                  </a:solidFill>
                  <a:latin typeface="+mn-lt"/>
                  <a:ea typeface="+mn-ea"/>
                </a:rPr>
                <a:t>首部</a:t>
              </a:r>
            </a:p>
          </p:txBody>
        </p:sp>
        <p:sp>
          <p:nvSpPr>
            <p:cNvPr id="35" name="AutoShape 63"/>
            <p:cNvSpPr>
              <a:spLocks noChangeArrowheads="1"/>
            </p:cNvSpPr>
            <p:nvPr/>
          </p:nvSpPr>
          <p:spPr bwMode="auto">
            <a:xfrm rot="16200000">
              <a:off x="6970713" y="3781425"/>
              <a:ext cx="327025" cy="200025"/>
            </a:xfrm>
            <a:prstGeom prst="leftArrow">
              <a:avLst>
                <a:gd name="adj1" fmla="val 50000"/>
                <a:gd name="adj2" fmla="val 40873"/>
              </a:avLst>
            </a:prstGeom>
            <a:solidFill>
              <a:srgbClr val="01ACBE"/>
            </a:solidFill>
            <a:ln w="12700">
              <a:noFill/>
              <a:miter lim="800000"/>
              <a:headEnd/>
              <a:tailEnd/>
            </a:ln>
          </p:spPr>
          <p:txBody>
            <a:bodyPr vert="eaVert" wrap="none" anchor="ctr"/>
            <a:lstStyle/>
            <a:p>
              <a:endParaRPr lang="zh-CN" altLang="en-US" sz="4400">
                <a:solidFill>
                  <a:schemeClr val="tx1">
                    <a:lumMod val="65000"/>
                    <a:lumOff val="35000"/>
                  </a:schemeClr>
                </a:solidFill>
                <a:latin typeface="+mn-lt"/>
                <a:ea typeface="+mn-ea"/>
              </a:endParaRPr>
            </a:p>
          </p:txBody>
        </p:sp>
        <p:sp>
          <p:nvSpPr>
            <p:cNvPr id="36" name="Line 61"/>
            <p:cNvSpPr>
              <a:spLocks noChangeShapeType="1"/>
            </p:cNvSpPr>
            <p:nvPr/>
          </p:nvSpPr>
          <p:spPr bwMode="auto">
            <a:xfrm>
              <a:off x="5456238" y="3670300"/>
              <a:ext cx="0" cy="311150"/>
            </a:xfrm>
            <a:prstGeom prst="line">
              <a:avLst/>
            </a:prstGeom>
            <a:noFill/>
            <a:ln w="9525">
              <a:solidFill>
                <a:schemeClr val="tx1"/>
              </a:solidFill>
              <a:prstDash val="dash"/>
              <a:round/>
              <a:headEnd/>
              <a:tailEnd/>
            </a:ln>
            <a:effectLst/>
          </p:spPr>
          <p:txBody>
            <a:bodyPr/>
            <a:lstStyle/>
            <a:p>
              <a:endParaRPr lang="zh-CN" altLang="en-US" sz="4400">
                <a:solidFill>
                  <a:schemeClr val="tx1">
                    <a:lumMod val="65000"/>
                    <a:lumOff val="35000"/>
                  </a:schemeClr>
                </a:solidFill>
                <a:latin typeface="+mn-lt"/>
                <a:ea typeface="+mn-ea"/>
              </a:endParaRPr>
            </a:p>
          </p:txBody>
        </p:sp>
        <p:sp>
          <p:nvSpPr>
            <p:cNvPr id="37" name="Line 62"/>
            <p:cNvSpPr>
              <a:spLocks noChangeShapeType="1"/>
            </p:cNvSpPr>
            <p:nvPr/>
          </p:nvSpPr>
          <p:spPr bwMode="auto">
            <a:xfrm>
              <a:off x="8869363" y="3679825"/>
              <a:ext cx="0" cy="311150"/>
            </a:xfrm>
            <a:prstGeom prst="line">
              <a:avLst/>
            </a:prstGeom>
            <a:noFill/>
            <a:ln w="9525">
              <a:solidFill>
                <a:schemeClr val="tx1"/>
              </a:solidFill>
              <a:prstDash val="dash"/>
              <a:round/>
              <a:headEnd/>
              <a:tailEnd/>
            </a:ln>
            <a:effectLst/>
          </p:spPr>
          <p:txBody>
            <a:bodyPr/>
            <a:lstStyle/>
            <a:p>
              <a:endParaRPr lang="zh-CN" altLang="en-US" sz="4400">
                <a:solidFill>
                  <a:schemeClr val="tx1">
                    <a:lumMod val="65000"/>
                    <a:lumOff val="35000"/>
                  </a:schemeClr>
                </a:solidFill>
                <a:latin typeface="+mn-lt"/>
                <a:ea typeface="+mn-ea"/>
              </a:endParaRPr>
            </a:p>
          </p:txBody>
        </p:sp>
        <p:sp>
          <p:nvSpPr>
            <p:cNvPr id="38" name="Line 63"/>
            <p:cNvSpPr>
              <a:spLocks noChangeShapeType="1"/>
            </p:cNvSpPr>
            <p:nvPr/>
          </p:nvSpPr>
          <p:spPr bwMode="auto">
            <a:xfrm>
              <a:off x="6410325" y="2940050"/>
              <a:ext cx="0" cy="311150"/>
            </a:xfrm>
            <a:prstGeom prst="line">
              <a:avLst/>
            </a:prstGeom>
            <a:noFill/>
            <a:ln w="9525">
              <a:solidFill>
                <a:schemeClr val="tx1"/>
              </a:solidFill>
              <a:prstDash val="dash"/>
              <a:round/>
              <a:headEnd/>
              <a:tailEnd/>
            </a:ln>
            <a:effectLst/>
          </p:spPr>
          <p:txBody>
            <a:bodyPr/>
            <a:lstStyle/>
            <a:p>
              <a:endParaRPr lang="zh-CN" altLang="en-US" sz="4400">
                <a:solidFill>
                  <a:schemeClr val="tx1">
                    <a:lumMod val="65000"/>
                    <a:lumOff val="35000"/>
                  </a:schemeClr>
                </a:solidFill>
                <a:latin typeface="+mn-lt"/>
                <a:ea typeface="+mn-ea"/>
              </a:endParaRPr>
            </a:p>
          </p:txBody>
        </p:sp>
        <p:sp>
          <p:nvSpPr>
            <p:cNvPr id="39" name="Line 64"/>
            <p:cNvSpPr>
              <a:spLocks noChangeShapeType="1"/>
            </p:cNvSpPr>
            <p:nvPr/>
          </p:nvSpPr>
          <p:spPr bwMode="auto">
            <a:xfrm>
              <a:off x="7851775" y="2940050"/>
              <a:ext cx="0" cy="311150"/>
            </a:xfrm>
            <a:prstGeom prst="line">
              <a:avLst/>
            </a:prstGeom>
            <a:noFill/>
            <a:ln w="9525">
              <a:solidFill>
                <a:schemeClr val="tx1"/>
              </a:solidFill>
              <a:prstDash val="dash"/>
              <a:round/>
              <a:headEnd/>
              <a:tailEnd/>
            </a:ln>
            <a:effectLst/>
          </p:spPr>
          <p:txBody>
            <a:bodyPr/>
            <a:lstStyle/>
            <a:p>
              <a:endParaRPr lang="zh-CN" altLang="en-US" sz="4400">
                <a:solidFill>
                  <a:schemeClr val="tx1">
                    <a:lumMod val="65000"/>
                    <a:lumOff val="35000"/>
                  </a:schemeClr>
                </a:solidFill>
                <a:latin typeface="+mn-lt"/>
                <a:ea typeface="+mn-ea"/>
              </a:endParaRPr>
            </a:p>
          </p:txBody>
        </p:sp>
        <p:sp>
          <p:nvSpPr>
            <p:cNvPr id="40" name="Line 3"/>
            <p:cNvSpPr>
              <a:spLocks noChangeShapeType="1"/>
            </p:cNvSpPr>
            <p:nvPr/>
          </p:nvSpPr>
          <p:spPr bwMode="auto">
            <a:xfrm>
              <a:off x="7089775" y="2530475"/>
              <a:ext cx="0" cy="393700"/>
            </a:xfrm>
            <a:prstGeom prst="line">
              <a:avLst/>
            </a:prstGeom>
            <a:noFill/>
            <a:ln w="9525">
              <a:solidFill>
                <a:schemeClr val="tx1"/>
              </a:solidFill>
              <a:round/>
              <a:headEnd/>
              <a:tailEnd/>
            </a:ln>
          </p:spPr>
          <p:txBody>
            <a:bodyPr wrap="none" anchor="ctr"/>
            <a:lstStyle/>
            <a:p>
              <a:endParaRPr lang="zh-CN" altLang="en-US" sz="4400">
                <a:solidFill>
                  <a:schemeClr val="tx1">
                    <a:lumMod val="65000"/>
                    <a:lumOff val="35000"/>
                  </a:schemeClr>
                </a:solidFill>
                <a:latin typeface="+mn-lt"/>
                <a:ea typeface="+mn-ea"/>
              </a:endParaRPr>
            </a:p>
          </p:txBody>
        </p:sp>
        <p:sp>
          <p:nvSpPr>
            <p:cNvPr id="41" name="Text Box 23"/>
            <p:cNvSpPr txBox="1">
              <a:spLocks noChangeArrowheads="1"/>
            </p:cNvSpPr>
            <p:nvPr/>
          </p:nvSpPr>
          <p:spPr bwMode="auto">
            <a:xfrm>
              <a:off x="6373813" y="2570163"/>
              <a:ext cx="771525" cy="285856"/>
            </a:xfrm>
            <a:prstGeom prst="rect">
              <a:avLst/>
            </a:prstGeom>
            <a:noFill/>
            <a:ln w="9525">
              <a:noFill/>
              <a:miter lim="800000"/>
              <a:headEnd/>
              <a:tailEnd/>
            </a:ln>
          </p:spPr>
          <p:txBody>
            <a:bodyPr>
              <a:spAutoFit/>
            </a:bodyPr>
            <a:lstStyle/>
            <a:p>
              <a:r>
                <a:rPr lang="en-US" altLang="zh-CN" dirty="0">
                  <a:solidFill>
                    <a:schemeClr val="tx1">
                      <a:lumMod val="65000"/>
                      <a:lumOff val="35000"/>
                    </a:schemeClr>
                  </a:solidFill>
                  <a:latin typeface="+mn-lt"/>
                  <a:ea typeface="+mn-ea"/>
                </a:rPr>
                <a:t>IP</a:t>
              </a:r>
              <a:r>
                <a:rPr lang="zh-CN" altLang="en-US" dirty="0">
                  <a:solidFill>
                    <a:schemeClr val="tx1">
                      <a:lumMod val="65000"/>
                      <a:lumOff val="35000"/>
                    </a:schemeClr>
                  </a:solidFill>
                  <a:latin typeface="+mn-lt"/>
                  <a:ea typeface="+mn-ea"/>
                </a:rPr>
                <a:t>首部</a:t>
              </a:r>
            </a:p>
          </p:txBody>
        </p:sp>
        <p:sp>
          <p:nvSpPr>
            <p:cNvPr id="42" name="Text Box 23"/>
            <p:cNvSpPr txBox="1">
              <a:spLocks noChangeArrowheads="1"/>
            </p:cNvSpPr>
            <p:nvPr/>
          </p:nvSpPr>
          <p:spPr bwMode="auto">
            <a:xfrm>
              <a:off x="7970838" y="2492375"/>
              <a:ext cx="1008062" cy="521268"/>
            </a:xfrm>
            <a:prstGeom prst="rect">
              <a:avLst/>
            </a:prstGeom>
            <a:noFill/>
            <a:ln w="9525">
              <a:noFill/>
              <a:miter lim="800000"/>
              <a:headEnd/>
              <a:tailEnd/>
            </a:ln>
          </p:spPr>
          <p:txBody>
            <a:bodyPr>
              <a:spAutoFit/>
            </a:bodyPr>
            <a:lstStyle/>
            <a:p>
              <a:pPr algn="ctr"/>
              <a:r>
                <a:rPr lang="zh-CN" altLang="en-US">
                  <a:solidFill>
                    <a:schemeClr val="tx1">
                      <a:lumMod val="65000"/>
                      <a:lumOff val="35000"/>
                    </a:schemeClr>
                  </a:solidFill>
                  <a:latin typeface="+mn-lt"/>
                  <a:ea typeface="+mn-ea"/>
                </a:rPr>
                <a:t>原</a:t>
              </a:r>
              <a:r>
                <a:rPr lang="en-US" altLang="zh-CN">
                  <a:solidFill>
                    <a:schemeClr val="tx1">
                      <a:lumMod val="65000"/>
                      <a:lumOff val="35000"/>
                    </a:schemeClr>
                  </a:solidFill>
                  <a:latin typeface="+mn-lt"/>
                  <a:ea typeface="+mn-ea"/>
                </a:rPr>
                <a:t>IP</a:t>
              </a:r>
            </a:p>
            <a:p>
              <a:pPr algn="ctr"/>
              <a:r>
                <a:rPr lang="zh-CN" altLang="en-US">
                  <a:solidFill>
                    <a:schemeClr val="tx1">
                      <a:lumMod val="65000"/>
                      <a:lumOff val="35000"/>
                    </a:schemeClr>
                  </a:solidFill>
                  <a:latin typeface="+mn-lt"/>
                  <a:ea typeface="+mn-ea"/>
                </a:rPr>
                <a:t>数据报</a:t>
              </a:r>
            </a:p>
          </p:txBody>
        </p:sp>
        <p:sp>
          <p:nvSpPr>
            <p:cNvPr id="43" name="Line 69"/>
            <p:cNvSpPr>
              <a:spLocks noChangeShapeType="1"/>
            </p:cNvSpPr>
            <p:nvPr/>
          </p:nvSpPr>
          <p:spPr bwMode="auto">
            <a:xfrm flipH="1" flipV="1">
              <a:off x="7875588" y="2732088"/>
              <a:ext cx="441325" cy="49212"/>
            </a:xfrm>
            <a:prstGeom prst="line">
              <a:avLst/>
            </a:prstGeom>
            <a:noFill/>
            <a:ln w="9525">
              <a:solidFill>
                <a:schemeClr val="tx1"/>
              </a:solidFill>
              <a:round/>
              <a:headEnd/>
              <a:tailEnd type="triangle" w="sm" len="lg"/>
            </a:ln>
            <a:effectLst/>
          </p:spPr>
          <p:txBody>
            <a:bodyPr/>
            <a:lstStyle/>
            <a:p>
              <a:endParaRPr lang="zh-CN" altLang="en-US" sz="4400">
                <a:solidFill>
                  <a:schemeClr val="tx1">
                    <a:lumMod val="65000"/>
                    <a:lumOff val="35000"/>
                  </a:schemeClr>
                </a:solidFill>
                <a:latin typeface="+mn-lt"/>
                <a:ea typeface="+mn-ea"/>
              </a:endParaRPr>
            </a:p>
          </p:txBody>
        </p:sp>
        <p:sp>
          <p:nvSpPr>
            <p:cNvPr id="44" name="Text Box 23"/>
            <p:cNvSpPr txBox="1">
              <a:spLocks noChangeArrowheads="1"/>
            </p:cNvSpPr>
            <p:nvPr/>
          </p:nvSpPr>
          <p:spPr bwMode="auto">
            <a:xfrm>
              <a:off x="4681538" y="3505200"/>
              <a:ext cx="863600" cy="285856"/>
            </a:xfrm>
            <a:prstGeom prst="rect">
              <a:avLst/>
            </a:prstGeom>
            <a:noFill/>
            <a:ln w="9525">
              <a:noFill/>
              <a:miter lim="800000"/>
              <a:headEnd/>
              <a:tailEnd/>
            </a:ln>
          </p:spPr>
          <p:txBody>
            <a:bodyPr>
              <a:spAutoFit/>
            </a:bodyPr>
            <a:lstStyle/>
            <a:p>
              <a:r>
                <a:rPr lang="zh-CN" altLang="en-US">
                  <a:solidFill>
                    <a:schemeClr val="tx1">
                      <a:lumMod val="65000"/>
                      <a:lumOff val="35000"/>
                    </a:schemeClr>
                  </a:solidFill>
                  <a:latin typeface="+mn-lt"/>
                  <a:ea typeface="+mn-ea"/>
                </a:rPr>
                <a:t>新首部</a:t>
              </a:r>
            </a:p>
          </p:txBody>
        </p:sp>
        <p:sp>
          <p:nvSpPr>
            <p:cNvPr id="45" name="Line 71"/>
            <p:cNvSpPr>
              <a:spLocks noChangeShapeType="1"/>
            </p:cNvSpPr>
            <p:nvPr/>
          </p:nvSpPr>
          <p:spPr bwMode="auto">
            <a:xfrm flipH="1">
              <a:off x="5076825" y="3802063"/>
              <a:ext cx="0" cy="288925"/>
            </a:xfrm>
            <a:prstGeom prst="line">
              <a:avLst/>
            </a:prstGeom>
            <a:noFill/>
            <a:ln w="9525">
              <a:solidFill>
                <a:schemeClr val="tx1"/>
              </a:solidFill>
              <a:round/>
              <a:headEnd/>
              <a:tailEnd type="triangle" w="sm" len="lg"/>
            </a:ln>
            <a:effectLst/>
          </p:spPr>
          <p:txBody>
            <a:bodyPr/>
            <a:lstStyle/>
            <a:p>
              <a:endParaRPr lang="zh-CN" altLang="en-US" sz="4400">
                <a:solidFill>
                  <a:schemeClr val="tx1">
                    <a:lumMod val="65000"/>
                    <a:lumOff val="35000"/>
                  </a:schemeClr>
                </a:solidFill>
                <a:latin typeface="+mn-lt"/>
                <a:ea typeface="+mn-ea"/>
              </a:endParaRPr>
            </a:p>
          </p:txBody>
        </p:sp>
      </p:grpSp>
      <p:cxnSp>
        <p:nvCxnSpPr>
          <p:cNvPr id="47" name="直接连接符 46"/>
          <p:cNvCxnSpPr/>
          <p:nvPr/>
        </p:nvCxnSpPr>
        <p:spPr>
          <a:xfrm>
            <a:off x="0" y="1858963"/>
            <a:ext cx="12192000"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8738" y="6381328"/>
            <a:ext cx="121920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zh-CN" dirty="0" err="1" smtClean="0"/>
              <a:t>IPsec</a:t>
            </a:r>
            <a:r>
              <a:rPr lang="en-US" altLang="zh-CN" dirty="0" smtClean="0"/>
              <a:t> </a:t>
            </a:r>
            <a:r>
              <a:rPr lang="zh-CN" altLang="en-US" dirty="0" smtClean="0"/>
              <a:t>的两种运行方式 </a:t>
            </a:r>
            <a:endParaRPr lang="zh-CN" altLang="en-US" dirty="0"/>
          </a:p>
        </p:txBody>
      </p:sp>
      <p:sp>
        <p:nvSpPr>
          <p:cNvPr id="706563" name="Rectangle 3"/>
          <p:cNvSpPr>
            <a:spLocks noGrp="1" noChangeArrowheads="1"/>
          </p:cNvSpPr>
          <p:nvPr>
            <p:ph idx="1"/>
          </p:nvPr>
        </p:nvSpPr>
        <p:spPr/>
        <p:txBody>
          <a:bodyPr/>
          <a:lstStyle/>
          <a:p>
            <a:r>
              <a:rPr lang="zh-CN" altLang="en-US" b="1" dirty="0" smtClean="0"/>
              <a:t>隧道方式</a:t>
            </a:r>
            <a:endParaRPr lang="zh-CN" altLang="en-US" b="1" dirty="0"/>
          </a:p>
        </p:txBody>
      </p:sp>
      <p:grpSp>
        <p:nvGrpSpPr>
          <p:cNvPr id="2" name="组合 1"/>
          <p:cNvGrpSpPr/>
          <p:nvPr/>
        </p:nvGrpSpPr>
        <p:grpSpPr>
          <a:xfrm>
            <a:off x="105162" y="2729958"/>
            <a:ext cx="11893391" cy="3485125"/>
            <a:chOff x="105162" y="2729958"/>
            <a:chExt cx="11893391" cy="3485125"/>
          </a:xfrm>
        </p:grpSpPr>
        <p:sp>
          <p:nvSpPr>
            <p:cNvPr id="46" name="Line 152"/>
            <p:cNvSpPr>
              <a:spLocks noChangeShapeType="1"/>
            </p:cNvSpPr>
            <p:nvPr/>
          </p:nvSpPr>
          <p:spPr bwMode="auto">
            <a:xfrm flipV="1">
              <a:off x="1395952" y="4941135"/>
              <a:ext cx="9316823" cy="0"/>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47" name="Text Box 154"/>
            <p:cNvSpPr txBox="1">
              <a:spLocks noChangeArrowheads="1"/>
            </p:cNvSpPr>
            <p:nvPr/>
          </p:nvSpPr>
          <p:spPr bwMode="auto">
            <a:xfrm>
              <a:off x="410121" y="5302963"/>
              <a:ext cx="1219835" cy="338554"/>
            </a:xfrm>
            <a:prstGeom prst="rect">
              <a:avLst/>
            </a:prstGeom>
            <a:noFill/>
            <a:ln w="9525">
              <a:noFill/>
              <a:miter lim="800000"/>
              <a:headEnd/>
              <a:tailEnd/>
            </a:ln>
            <a:effectLst/>
          </p:spPr>
          <p:txBody>
            <a:bodyPr>
              <a:spAutoFit/>
            </a:bodyPr>
            <a:lstStyle/>
            <a:p>
              <a:r>
                <a:rPr kumimoji="1" lang="zh-CN" altLang="en-US" sz="1600">
                  <a:solidFill>
                    <a:schemeClr val="tx1">
                      <a:lumMod val="65000"/>
                      <a:lumOff val="35000"/>
                    </a:schemeClr>
                  </a:solidFill>
                  <a:latin typeface="+mn-lt"/>
                  <a:ea typeface="+mn-ea"/>
                </a:rPr>
                <a:t>主机</a:t>
              </a:r>
              <a:r>
                <a:rPr kumimoji="1" lang="en-US" altLang="zh-CN" sz="1600">
                  <a:solidFill>
                    <a:schemeClr val="tx1">
                      <a:lumMod val="65000"/>
                      <a:lumOff val="35000"/>
                    </a:schemeClr>
                  </a:solidFill>
                  <a:latin typeface="+mn-lt"/>
                  <a:ea typeface="+mn-ea"/>
                </a:rPr>
                <a:t>A</a:t>
              </a:r>
            </a:p>
          </p:txBody>
        </p:sp>
        <p:grpSp>
          <p:nvGrpSpPr>
            <p:cNvPr id="48" name="Group 156"/>
            <p:cNvGrpSpPr>
              <a:grpSpLocks/>
            </p:cNvGrpSpPr>
            <p:nvPr/>
          </p:nvGrpSpPr>
          <p:grpSpPr bwMode="auto">
            <a:xfrm>
              <a:off x="4313170" y="4182634"/>
              <a:ext cx="2744629" cy="1286502"/>
              <a:chOff x="3204" y="2684"/>
              <a:chExt cx="1080" cy="854"/>
            </a:xfrm>
          </p:grpSpPr>
          <p:sp>
            <p:nvSpPr>
              <p:cNvPr id="49" name="Oval 157"/>
              <p:cNvSpPr>
                <a:spLocks noChangeArrowheads="1"/>
              </p:cNvSpPr>
              <p:nvPr/>
            </p:nvSpPr>
            <p:spPr bwMode="auto">
              <a:xfrm>
                <a:off x="3457" y="2684"/>
                <a:ext cx="464" cy="228"/>
              </a:xfrm>
              <a:prstGeom prst="ellipse">
                <a:avLst/>
              </a:prstGeom>
              <a:solidFill>
                <a:srgbClr val="EAEAEA"/>
              </a:solidFill>
              <a:ln w="12700">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50" name="Freeform 158"/>
              <p:cNvSpPr>
                <a:spLocks/>
              </p:cNvSpPr>
              <p:nvPr/>
            </p:nvSpPr>
            <p:spPr bwMode="auto">
              <a:xfrm>
                <a:off x="3853" y="2753"/>
                <a:ext cx="312" cy="202"/>
              </a:xfrm>
              <a:custGeom>
                <a:avLst/>
                <a:gdLst/>
                <a:ahLst/>
                <a:cxnLst>
                  <a:cxn ang="0">
                    <a:pos x="182" y="10"/>
                  </a:cxn>
                  <a:cxn ang="0">
                    <a:pos x="150" y="4"/>
                  </a:cxn>
                  <a:cxn ang="0">
                    <a:pos x="119" y="0"/>
                  </a:cxn>
                  <a:cxn ang="0">
                    <a:pos x="91" y="2"/>
                  </a:cxn>
                  <a:cxn ang="0">
                    <a:pos x="67" y="8"/>
                  </a:cxn>
                  <a:cxn ang="0">
                    <a:pos x="44" y="16"/>
                  </a:cxn>
                  <a:cxn ang="0">
                    <a:pos x="25" y="29"/>
                  </a:cxn>
                  <a:cxn ang="0">
                    <a:pos x="12" y="44"/>
                  </a:cxn>
                  <a:cxn ang="0">
                    <a:pos x="2" y="61"/>
                  </a:cxn>
                  <a:cxn ang="0">
                    <a:pos x="0" y="80"/>
                  </a:cxn>
                  <a:cxn ang="0">
                    <a:pos x="6" y="99"/>
                  </a:cxn>
                  <a:cxn ang="0">
                    <a:pos x="16" y="117"/>
                  </a:cxn>
                  <a:cxn ang="0">
                    <a:pos x="31" y="136"/>
                  </a:cxn>
                  <a:cxn ang="0">
                    <a:pos x="51" y="153"/>
                  </a:cxn>
                  <a:cxn ang="0">
                    <a:pos x="74" y="170"/>
                  </a:cxn>
                  <a:cxn ang="0">
                    <a:pos x="102" y="183"/>
                  </a:cxn>
                  <a:cxn ang="0">
                    <a:pos x="133" y="193"/>
                  </a:cxn>
                  <a:cxn ang="0">
                    <a:pos x="165" y="199"/>
                  </a:cxn>
                  <a:cxn ang="0">
                    <a:pos x="195" y="202"/>
                  </a:cxn>
                  <a:cxn ang="0">
                    <a:pos x="223" y="200"/>
                  </a:cxn>
                  <a:cxn ang="0">
                    <a:pos x="248" y="195"/>
                  </a:cxn>
                  <a:cxn ang="0">
                    <a:pos x="271" y="187"/>
                  </a:cxn>
                  <a:cxn ang="0">
                    <a:pos x="289" y="174"/>
                  </a:cxn>
                  <a:cxn ang="0">
                    <a:pos x="303" y="159"/>
                  </a:cxn>
                  <a:cxn ang="0">
                    <a:pos x="310" y="142"/>
                  </a:cxn>
                  <a:cxn ang="0">
                    <a:pos x="312" y="123"/>
                  </a:cxn>
                  <a:cxn ang="0">
                    <a:pos x="308" y="104"/>
                  </a:cxn>
                  <a:cxn ang="0">
                    <a:pos x="297" y="85"/>
                  </a:cxn>
                  <a:cxn ang="0">
                    <a:pos x="284" y="66"/>
                  </a:cxn>
                  <a:cxn ang="0">
                    <a:pos x="263" y="50"/>
                  </a:cxn>
                  <a:cxn ang="0">
                    <a:pos x="240" y="33"/>
                  </a:cxn>
                  <a:cxn ang="0">
                    <a:pos x="212" y="19"/>
                  </a:cxn>
                  <a:cxn ang="0">
                    <a:pos x="182" y="10"/>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51" name="Freeform 159"/>
              <p:cNvSpPr>
                <a:spLocks/>
              </p:cNvSpPr>
              <p:nvPr/>
            </p:nvSpPr>
            <p:spPr bwMode="auto">
              <a:xfrm>
                <a:off x="4014" y="2946"/>
                <a:ext cx="270" cy="232"/>
              </a:xfrm>
              <a:custGeom>
                <a:avLst/>
                <a:gdLst/>
                <a:ahLst/>
                <a:cxnLst>
                  <a:cxn ang="0">
                    <a:pos x="181" y="15"/>
                  </a:cxn>
                  <a:cxn ang="0">
                    <a:pos x="155" y="6"/>
                  </a:cxn>
                  <a:cxn ang="0">
                    <a:pos x="128" y="0"/>
                  </a:cxn>
                  <a:cxn ang="0">
                    <a:pos x="104" y="0"/>
                  </a:cxn>
                  <a:cxn ang="0">
                    <a:pos x="79" y="4"/>
                  </a:cxn>
                  <a:cxn ang="0">
                    <a:pos x="57" y="11"/>
                  </a:cxn>
                  <a:cxn ang="0">
                    <a:pos x="38" y="23"/>
                  </a:cxn>
                  <a:cxn ang="0">
                    <a:pos x="21" y="38"/>
                  </a:cxn>
                  <a:cxn ang="0">
                    <a:pos x="9" y="56"/>
                  </a:cxn>
                  <a:cxn ang="0">
                    <a:pos x="2" y="79"/>
                  </a:cxn>
                  <a:cxn ang="0">
                    <a:pos x="0" y="100"/>
                  </a:cxn>
                  <a:cxn ang="0">
                    <a:pos x="4" y="123"/>
                  </a:cxn>
                  <a:cxn ang="0">
                    <a:pos x="13" y="145"/>
                  </a:cxn>
                  <a:cxn ang="0">
                    <a:pos x="26" y="166"/>
                  </a:cxn>
                  <a:cxn ang="0">
                    <a:pos x="43" y="185"/>
                  </a:cxn>
                  <a:cxn ang="0">
                    <a:pos x="64" y="202"/>
                  </a:cxn>
                  <a:cxn ang="0">
                    <a:pos x="89" y="217"/>
                  </a:cxn>
                  <a:cxn ang="0">
                    <a:pos x="115" y="226"/>
                  </a:cxn>
                  <a:cxn ang="0">
                    <a:pos x="142" y="232"/>
                  </a:cxn>
                  <a:cxn ang="0">
                    <a:pos x="166" y="232"/>
                  </a:cxn>
                  <a:cxn ang="0">
                    <a:pos x="191" y="228"/>
                  </a:cxn>
                  <a:cxn ang="0">
                    <a:pos x="213" y="221"/>
                  </a:cxn>
                  <a:cxn ang="0">
                    <a:pos x="232" y="209"/>
                  </a:cxn>
                  <a:cxn ang="0">
                    <a:pos x="249" y="194"/>
                  </a:cxn>
                  <a:cxn ang="0">
                    <a:pos x="261" y="175"/>
                  </a:cxn>
                  <a:cxn ang="0">
                    <a:pos x="268" y="155"/>
                  </a:cxn>
                  <a:cxn ang="0">
                    <a:pos x="270" y="132"/>
                  </a:cxn>
                  <a:cxn ang="0">
                    <a:pos x="266" y="109"/>
                  </a:cxn>
                  <a:cxn ang="0">
                    <a:pos x="257" y="87"/>
                  </a:cxn>
                  <a:cxn ang="0">
                    <a:pos x="244" y="66"/>
                  </a:cxn>
                  <a:cxn ang="0">
                    <a:pos x="227" y="47"/>
                  </a:cxn>
                  <a:cxn ang="0">
                    <a:pos x="206" y="30"/>
                  </a:cxn>
                  <a:cxn ang="0">
                    <a:pos x="181" y="1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52" name="Freeform 160"/>
              <p:cNvSpPr>
                <a:spLocks/>
              </p:cNvSpPr>
              <p:nvPr/>
            </p:nvSpPr>
            <p:spPr bwMode="auto">
              <a:xfrm>
                <a:off x="3927" y="3165"/>
                <a:ext cx="325" cy="285"/>
              </a:xfrm>
              <a:custGeom>
                <a:avLst/>
                <a:gdLst/>
                <a:ahLst/>
                <a:cxnLst>
                  <a:cxn ang="0">
                    <a:pos x="102" y="19"/>
                  </a:cxn>
                  <a:cxn ang="0">
                    <a:pos x="74" y="36"/>
                  </a:cxn>
                  <a:cxn ang="0">
                    <a:pos x="49" y="58"/>
                  </a:cxn>
                  <a:cxn ang="0">
                    <a:pos x="28" y="81"/>
                  </a:cxn>
                  <a:cxn ang="0">
                    <a:pos x="13" y="107"/>
                  </a:cxn>
                  <a:cxn ang="0">
                    <a:pos x="4" y="134"/>
                  </a:cxn>
                  <a:cxn ang="0">
                    <a:pos x="0" y="162"/>
                  </a:cxn>
                  <a:cxn ang="0">
                    <a:pos x="2" y="188"/>
                  </a:cxn>
                  <a:cxn ang="0">
                    <a:pos x="11" y="215"/>
                  </a:cxn>
                  <a:cxn ang="0">
                    <a:pos x="27" y="237"/>
                  </a:cxn>
                  <a:cxn ang="0">
                    <a:pos x="45" y="256"/>
                  </a:cxn>
                  <a:cxn ang="0">
                    <a:pos x="70" y="271"/>
                  </a:cxn>
                  <a:cxn ang="0">
                    <a:pos x="98" y="279"/>
                  </a:cxn>
                  <a:cxn ang="0">
                    <a:pos x="127" y="285"/>
                  </a:cxn>
                  <a:cxn ang="0">
                    <a:pos x="159" y="283"/>
                  </a:cxn>
                  <a:cxn ang="0">
                    <a:pos x="191" y="275"/>
                  </a:cxn>
                  <a:cxn ang="0">
                    <a:pos x="223" y="264"/>
                  </a:cxn>
                  <a:cxn ang="0">
                    <a:pos x="251" y="247"/>
                  </a:cxn>
                  <a:cxn ang="0">
                    <a:pos x="276" y="226"/>
                  </a:cxn>
                  <a:cxn ang="0">
                    <a:pos x="297" y="202"/>
                  </a:cxn>
                  <a:cxn ang="0">
                    <a:pos x="312" y="175"/>
                  </a:cxn>
                  <a:cxn ang="0">
                    <a:pos x="321" y="149"/>
                  </a:cxn>
                  <a:cxn ang="0">
                    <a:pos x="325" y="120"/>
                  </a:cxn>
                  <a:cxn ang="0">
                    <a:pos x="323" y="94"/>
                  </a:cxn>
                  <a:cxn ang="0">
                    <a:pos x="314" y="68"/>
                  </a:cxn>
                  <a:cxn ang="0">
                    <a:pos x="299" y="45"/>
                  </a:cxn>
                  <a:cxn ang="0">
                    <a:pos x="280" y="26"/>
                  </a:cxn>
                  <a:cxn ang="0">
                    <a:pos x="255" y="11"/>
                  </a:cxn>
                  <a:cxn ang="0">
                    <a:pos x="229" y="4"/>
                  </a:cxn>
                  <a:cxn ang="0">
                    <a:pos x="198" y="0"/>
                  </a:cxn>
                  <a:cxn ang="0">
                    <a:pos x="166" y="0"/>
                  </a:cxn>
                  <a:cxn ang="0">
                    <a:pos x="134" y="7"/>
                  </a:cxn>
                  <a:cxn ang="0">
                    <a:pos x="102" y="19"/>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53" name="Oval 161"/>
              <p:cNvSpPr>
                <a:spLocks noChangeArrowheads="1"/>
              </p:cNvSpPr>
              <p:nvPr/>
            </p:nvSpPr>
            <p:spPr bwMode="auto">
              <a:xfrm>
                <a:off x="3514" y="3201"/>
                <a:ext cx="538" cy="337"/>
              </a:xfrm>
              <a:prstGeom prst="ellipse">
                <a:avLst/>
              </a:prstGeom>
              <a:solidFill>
                <a:srgbClr val="EAEAEA"/>
              </a:solidFill>
              <a:ln w="12700">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54" name="Freeform 162"/>
              <p:cNvSpPr>
                <a:spLocks/>
              </p:cNvSpPr>
              <p:nvPr/>
            </p:nvSpPr>
            <p:spPr bwMode="auto">
              <a:xfrm>
                <a:off x="3289" y="3193"/>
                <a:ext cx="300" cy="232"/>
              </a:xfrm>
              <a:custGeom>
                <a:avLst/>
                <a:gdLst/>
                <a:ahLst/>
                <a:cxnLst>
                  <a:cxn ang="0">
                    <a:pos x="185" y="9"/>
                  </a:cxn>
                  <a:cxn ang="0">
                    <a:pos x="155" y="2"/>
                  </a:cxn>
                  <a:cxn ang="0">
                    <a:pos x="124" y="0"/>
                  </a:cxn>
                  <a:cxn ang="0">
                    <a:pos x="98" y="2"/>
                  </a:cxn>
                  <a:cxn ang="0">
                    <a:pos x="71" y="8"/>
                  </a:cxn>
                  <a:cxn ang="0">
                    <a:pos x="49" y="17"/>
                  </a:cxn>
                  <a:cxn ang="0">
                    <a:pos x="30" y="30"/>
                  </a:cxn>
                  <a:cxn ang="0">
                    <a:pos x="15" y="47"/>
                  </a:cxn>
                  <a:cxn ang="0">
                    <a:pos x="3" y="68"/>
                  </a:cxn>
                  <a:cxn ang="0">
                    <a:pos x="0" y="91"/>
                  </a:cxn>
                  <a:cxn ang="0">
                    <a:pos x="2" y="113"/>
                  </a:cxn>
                  <a:cxn ang="0">
                    <a:pos x="9" y="136"/>
                  </a:cxn>
                  <a:cxn ang="0">
                    <a:pos x="22" y="157"/>
                  </a:cxn>
                  <a:cxn ang="0">
                    <a:pos x="39" y="177"/>
                  </a:cxn>
                  <a:cxn ang="0">
                    <a:pos x="62" y="196"/>
                  </a:cxn>
                  <a:cxn ang="0">
                    <a:pos x="87" y="211"/>
                  </a:cxn>
                  <a:cxn ang="0">
                    <a:pos x="115" y="223"/>
                  </a:cxn>
                  <a:cxn ang="0">
                    <a:pos x="145" y="230"/>
                  </a:cxn>
                  <a:cxn ang="0">
                    <a:pos x="175" y="232"/>
                  </a:cxn>
                  <a:cxn ang="0">
                    <a:pos x="202" y="230"/>
                  </a:cxn>
                  <a:cxn ang="0">
                    <a:pos x="228" y="225"/>
                  </a:cxn>
                  <a:cxn ang="0">
                    <a:pos x="251" y="213"/>
                  </a:cxn>
                  <a:cxn ang="0">
                    <a:pos x="270" y="200"/>
                  </a:cxn>
                  <a:cxn ang="0">
                    <a:pos x="287" y="183"/>
                  </a:cxn>
                  <a:cxn ang="0">
                    <a:pos x="296" y="162"/>
                  </a:cxn>
                  <a:cxn ang="0">
                    <a:pos x="300" y="140"/>
                  </a:cxn>
                  <a:cxn ang="0">
                    <a:pos x="298" y="117"/>
                  </a:cxn>
                  <a:cxn ang="0">
                    <a:pos x="291" y="94"/>
                  </a:cxn>
                  <a:cxn ang="0">
                    <a:pos x="277" y="74"/>
                  </a:cxn>
                  <a:cxn ang="0">
                    <a:pos x="260" y="55"/>
                  </a:cxn>
                  <a:cxn ang="0">
                    <a:pos x="238" y="36"/>
                  </a:cxn>
                  <a:cxn ang="0">
                    <a:pos x="213" y="21"/>
                  </a:cxn>
                  <a:cxn ang="0">
                    <a:pos x="185" y="9"/>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55" name="Oval 163"/>
              <p:cNvSpPr>
                <a:spLocks noChangeArrowheads="1"/>
              </p:cNvSpPr>
              <p:nvPr/>
            </p:nvSpPr>
            <p:spPr bwMode="auto">
              <a:xfrm>
                <a:off x="3204" y="3023"/>
                <a:ext cx="245" cy="219"/>
              </a:xfrm>
              <a:prstGeom prst="ellipse">
                <a:avLst/>
              </a:prstGeom>
              <a:solidFill>
                <a:srgbClr val="EAEAEA"/>
              </a:solidFill>
              <a:ln w="12700">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56" name="Freeform 164"/>
              <p:cNvSpPr>
                <a:spLocks/>
              </p:cNvSpPr>
              <p:nvPr/>
            </p:nvSpPr>
            <p:spPr bwMode="auto">
              <a:xfrm>
                <a:off x="3253" y="2827"/>
                <a:ext cx="315" cy="259"/>
              </a:xfrm>
              <a:custGeom>
                <a:avLst/>
                <a:gdLst/>
                <a:ahLst/>
                <a:cxnLst>
                  <a:cxn ang="0">
                    <a:pos x="100" y="32"/>
                  </a:cxn>
                  <a:cxn ang="0">
                    <a:pos x="72" y="53"/>
                  </a:cxn>
                  <a:cxn ang="0">
                    <a:pos x="47" y="74"/>
                  </a:cxn>
                  <a:cxn ang="0">
                    <a:pos x="28" y="98"/>
                  </a:cxn>
                  <a:cxn ang="0">
                    <a:pos x="13" y="123"/>
                  </a:cxn>
                  <a:cxn ang="0">
                    <a:pos x="4" y="149"/>
                  </a:cxn>
                  <a:cxn ang="0">
                    <a:pos x="0" y="174"/>
                  </a:cxn>
                  <a:cxn ang="0">
                    <a:pos x="2" y="196"/>
                  </a:cxn>
                  <a:cxn ang="0">
                    <a:pos x="11" y="217"/>
                  </a:cxn>
                  <a:cxn ang="0">
                    <a:pos x="26" y="234"/>
                  </a:cxn>
                  <a:cxn ang="0">
                    <a:pos x="45" y="247"/>
                  </a:cxn>
                  <a:cxn ang="0">
                    <a:pos x="70" y="257"/>
                  </a:cxn>
                  <a:cxn ang="0">
                    <a:pos x="96" y="259"/>
                  </a:cxn>
                  <a:cxn ang="0">
                    <a:pos x="124" y="259"/>
                  </a:cxn>
                  <a:cxn ang="0">
                    <a:pos x="155" y="253"/>
                  </a:cxn>
                  <a:cxn ang="0">
                    <a:pos x="185" y="242"/>
                  </a:cxn>
                  <a:cxn ang="0">
                    <a:pos x="215" y="226"/>
                  </a:cxn>
                  <a:cxn ang="0">
                    <a:pos x="243" y="208"/>
                  </a:cxn>
                  <a:cxn ang="0">
                    <a:pos x="268" y="185"/>
                  </a:cxn>
                  <a:cxn ang="0">
                    <a:pos x="287" y="160"/>
                  </a:cxn>
                  <a:cxn ang="0">
                    <a:pos x="302" y="136"/>
                  </a:cxn>
                  <a:cxn ang="0">
                    <a:pos x="311" y="109"/>
                  </a:cxn>
                  <a:cxn ang="0">
                    <a:pos x="315" y="87"/>
                  </a:cxn>
                  <a:cxn ang="0">
                    <a:pos x="313" y="62"/>
                  </a:cxn>
                  <a:cxn ang="0">
                    <a:pos x="304" y="42"/>
                  </a:cxn>
                  <a:cxn ang="0">
                    <a:pos x="289" y="25"/>
                  </a:cxn>
                  <a:cxn ang="0">
                    <a:pos x="270" y="11"/>
                  </a:cxn>
                  <a:cxn ang="0">
                    <a:pos x="247" y="4"/>
                  </a:cxn>
                  <a:cxn ang="0">
                    <a:pos x="221" y="0"/>
                  </a:cxn>
                  <a:cxn ang="0">
                    <a:pos x="192" y="0"/>
                  </a:cxn>
                  <a:cxn ang="0">
                    <a:pos x="162" y="6"/>
                  </a:cxn>
                  <a:cxn ang="0">
                    <a:pos x="130" y="17"/>
                  </a:cxn>
                  <a:cxn ang="0">
                    <a:pos x="100" y="32"/>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57" name="Freeform 165"/>
              <p:cNvSpPr>
                <a:spLocks/>
              </p:cNvSpPr>
              <p:nvPr/>
            </p:nvSpPr>
            <p:spPr bwMode="auto">
              <a:xfrm>
                <a:off x="3319" y="2831"/>
                <a:ext cx="850" cy="583"/>
              </a:xfrm>
              <a:custGeom>
                <a:avLst/>
                <a:gdLst/>
                <a:ahLst/>
                <a:cxnLst>
                  <a:cxn ang="0">
                    <a:pos x="125" y="117"/>
                  </a:cxn>
                  <a:cxn ang="0">
                    <a:pos x="166" y="109"/>
                  </a:cxn>
                  <a:cxn ang="0">
                    <a:pos x="210" y="102"/>
                  </a:cxn>
                  <a:cxn ang="0">
                    <a:pos x="247" y="96"/>
                  </a:cxn>
                  <a:cxn ang="0">
                    <a:pos x="272" y="66"/>
                  </a:cxn>
                  <a:cxn ang="0">
                    <a:pos x="234" y="58"/>
                  </a:cxn>
                  <a:cxn ang="0">
                    <a:pos x="198" y="66"/>
                  </a:cxn>
                  <a:cxn ang="0">
                    <a:pos x="179" y="66"/>
                  </a:cxn>
                  <a:cxn ang="0">
                    <a:pos x="217" y="36"/>
                  </a:cxn>
                  <a:cxn ang="0">
                    <a:pos x="261" y="21"/>
                  </a:cxn>
                  <a:cxn ang="0">
                    <a:pos x="296" y="13"/>
                  </a:cxn>
                  <a:cxn ang="0">
                    <a:pos x="334" y="5"/>
                  </a:cxn>
                  <a:cxn ang="0">
                    <a:pos x="372" y="0"/>
                  </a:cxn>
                  <a:cxn ang="0">
                    <a:pos x="410" y="0"/>
                  </a:cxn>
                  <a:cxn ang="0">
                    <a:pos x="446" y="0"/>
                  </a:cxn>
                  <a:cxn ang="0">
                    <a:pos x="534" y="0"/>
                  </a:cxn>
                  <a:cxn ang="0">
                    <a:pos x="584" y="0"/>
                  </a:cxn>
                  <a:cxn ang="0">
                    <a:pos x="627" y="21"/>
                  </a:cxn>
                  <a:cxn ang="0">
                    <a:pos x="657" y="51"/>
                  </a:cxn>
                  <a:cxn ang="0">
                    <a:pos x="695" y="72"/>
                  </a:cxn>
                  <a:cxn ang="0">
                    <a:pos x="733" y="81"/>
                  </a:cxn>
                  <a:cxn ang="0">
                    <a:pos x="771" y="109"/>
                  </a:cxn>
                  <a:cxn ang="0">
                    <a:pos x="801" y="139"/>
                  </a:cxn>
                  <a:cxn ang="0">
                    <a:pos x="825" y="183"/>
                  </a:cxn>
                  <a:cxn ang="0">
                    <a:pos x="833" y="234"/>
                  </a:cxn>
                  <a:cxn ang="0">
                    <a:pos x="839" y="279"/>
                  </a:cxn>
                  <a:cxn ang="0">
                    <a:pos x="839" y="324"/>
                  </a:cxn>
                  <a:cxn ang="0">
                    <a:pos x="839" y="368"/>
                  </a:cxn>
                  <a:cxn ang="0">
                    <a:pos x="850" y="413"/>
                  </a:cxn>
                  <a:cxn ang="0">
                    <a:pos x="850" y="456"/>
                  </a:cxn>
                  <a:cxn ang="0">
                    <a:pos x="825" y="500"/>
                  </a:cxn>
                  <a:cxn ang="0">
                    <a:pos x="782" y="524"/>
                  </a:cxn>
                  <a:cxn ang="0">
                    <a:pos x="746" y="545"/>
                  </a:cxn>
                  <a:cxn ang="0">
                    <a:pos x="708" y="568"/>
                  </a:cxn>
                  <a:cxn ang="0">
                    <a:pos x="670" y="575"/>
                  </a:cxn>
                  <a:cxn ang="0">
                    <a:pos x="621" y="583"/>
                  </a:cxn>
                  <a:cxn ang="0">
                    <a:pos x="576" y="583"/>
                  </a:cxn>
                  <a:cxn ang="0">
                    <a:pos x="540" y="583"/>
                  </a:cxn>
                  <a:cxn ang="0">
                    <a:pos x="502" y="583"/>
                  </a:cxn>
                  <a:cxn ang="0">
                    <a:pos x="465" y="583"/>
                  </a:cxn>
                  <a:cxn ang="0">
                    <a:pos x="427" y="583"/>
                  </a:cxn>
                  <a:cxn ang="0">
                    <a:pos x="391" y="583"/>
                  </a:cxn>
                  <a:cxn ang="0">
                    <a:pos x="353" y="583"/>
                  </a:cxn>
                  <a:cxn ang="0">
                    <a:pos x="310" y="583"/>
                  </a:cxn>
                  <a:cxn ang="0">
                    <a:pos x="272" y="583"/>
                  </a:cxn>
                  <a:cxn ang="0">
                    <a:pos x="234" y="583"/>
                  </a:cxn>
                  <a:cxn ang="0">
                    <a:pos x="198" y="560"/>
                  </a:cxn>
                  <a:cxn ang="0">
                    <a:pos x="160" y="545"/>
                  </a:cxn>
                  <a:cxn ang="0">
                    <a:pos x="125" y="524"/>
                  </a:cxn>
                  <a:cxn ang="0">
                    <a:pos x="92" y="487"/>
                  </a:cxn>
                  <a:cxn ang="0">
                    <a:pos x="68" y="456"/>
                  </a:cxn>
                  <a:cxn ang="0">
                    <a:pos x="43" y="413"/>
                  </a:cxn>
                  <a:cxn ang="0">
                    <a:pos x="17" y="360"/>
                  </a:cxn>
                  <a:cxn ang="0">
                    <a:pos x="0" y="309"/>
                  </a:cxn>
                  <a:cxn ang="0">
                    <a:pos x="0" y="264"/>
                  </a:cxn>
                  <a:cxn ang="0">
                    <a:pos x="6" y="213"/>
                  </a:cxn>
                  <a:cxn ang="0">
                    <a:pos x="30" y="175"/>
                  </a:cxn>
                  <a:cxn ang="0">
                    <a:pos x="62" y="155"/>
                  </a:cxn>
                  <a:cxn ang="0">
                    <a:pos x="98" y="139"/>
                  </a:cxn>
                  <a:cxn ang="0">
                    <a:pos x="130" y="117"/>
                  </a:cxn>
                  <a:cxn ang="0">
                    <a:pos x="147" y="139"/>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58" name="Freeform 166"/>
              <p:cNvSpPr>
                <a:spLocks/>
              </p:cNvSpPr>
              <p:nvPr/>
            </p:nvSpPr>
            <p:spPr bwMode="auto">
              <a:xfrm>
                <a:off x="3483" y="2787"/>
                <a:ext cx="132" cy="168"/>
              </a:xfrm>
              <a:custGeom>
                <a:avLst/>
                <a:gdLst/>
                <a:ahLst/>
                <a:cxnLst>
                  <a:cxn ang="0">
                    <a:pos x="6" y="95"/>
                  </a:cxn>
                  <a:cxn ang="0">
                    <a:pos x="0" y="72"/>
                  </a:cxn>
                  <a:cxn ang="0">
                    <a:pos x="0" y="51"/>
                  </a:cxn>
                  <a:cxn ang="0">
                    <a:pos x="17" y="36"/>
                  </a:cxn>
                  <a:cxn ang="0">
                    <a:pos x="36" y="21"/>
                  </a:cxn>
                  <a:cxn ang="0">
                    <a:pos x="53" y="0"/>
                  </a:cxn>
                  <a:cxn ang="0">
                    <a:pos x="72" y="0"/>
                  </a:cxn>
                  <a:cxn ang="0">
                    <a:pos x="91" y="0"/>
                  </a:cxn>
                  <a:cxn ang="0">
                    <a:pos x="97" y="21"/>
                  </a:cxn>
                  <a:cxn ang="0">
                    <a:pos x="110" y="44"/>
                  </a:cxn>
                  <a:cxn ang="0">
                    <a:pos x="121" y="66"/>
                  </a:cxn>
                  <a:cxn ang="0">
                    <a:pos x="127" y="87"/>
                  </a:cxn>
                  <a:cxn ang="0">
                    <a:pos x="132" y="108"/>
                  </a:cxn>
                  <a:cxn ang="0">
                    <a:pos x="132" y="132"/>
                  </a:cxn>
                  <a:cxn ang="0">
                    <a:pos x="132" y="153"/>
                  </a:cxn>
                  <a:cxn ang="0">
                    <a:pos x="115" y="168"/>
                  </a:cxn>
                  <a:cxn ang="0">
                    <a:pos x="97" y="168"/>
                  </a:cxn>
                  <a:cxn ang="0">
                    <a:pos x="80" y="168"/>
                  </a:cxn>
                  <a:cxn ang="0">
                    <a:pos x="61" y="168"/>
                  </a:cxn>
                  <a:cxn ang="0">
                    <a:pos x="42" y="161"/>
                  </a:cxn>
                  <a:cxn ang="0">
                    <a:pos x="23" y="146"/>
                  </a:cxn>
                  <a:cxn ang="0">
                    <a:pos x="12" y="123"/>
                  </a:cxn>
                  <a:cxn ang="0">
                    <a:pos x="6" y="102"/>
                  </a:cxn>
                  <a:cxn ang="0">
                    <a:pos x="6" y="95"/>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59" name="Freeform 167"/>
              <p:cNvSpPr>
                <a:spLocks/>
              </p:cNvSpPr>
              <p:nvPr/>
            </p:nvSpPr>
            <p:spPr bwMode="auto">
              <a:xfrm>
                <a:off x="3802" y="2742"/>
                <a:ext cx="93" cy="123"/>
              </a:xfrm>
              <a:custGeom>
                <a:avLst/>
                <a:gdLst/>
                <a:ahLst/>
                <a:cxnLst>
                  <a:cxn ang="0">
                    <a:pos x="0" y="0"/>
                  </a:cxn>
                  <a:cxn ang="0">
                    <a:pos x="17" y="15"/>
                  </a:cxn>
                  <a:cxn ang="0">
                    <a:pos x="36" y="28"/>
                  </a:cxn>
                  <a:cxn ang="0">
                    <a:pos x="55" y="28"/>
                  </a:cxn>
                  <a:cxn ang="0">
                    <a:pos x="74" y="44"/>
                  </a:cxn>
                  <a:cxn ang="0">
                    <a:pos x="87" y="66"/>
                  </a:cxn>
                  <a:cxn ang="0">
                    <a:pos x="93" y="87"/>
                  </a:cxn>
                  <a:cxn ang="0">
                    <a:pos x="93" y="110"/>
                  </a:cxn>
                  <a:cxn ang="0">
                    <a:pos x="74" y="123"/>
                  </a:cxn>
                  <a:cxn ang="0">
                    <a:pos x="55" y="123"/>
                  </a:cxn>
                  <a:cxn ang="0">
                    <a:pos x="31" y="115"/>
                  </a:cxn>
                  <a:cxn ang="0">
                    <a:pos x="12" y="102"/>
                  </a:cxn>
                  <a:cxn ang="0">
                    <a:pos x="6" y="79"/>
                  </a:cxn>
                  <a:cxn ang="0">
                    <a:pos x="0" y="57"/>
                  </a:cxn>
                  <a:cxn ang="0">
                    <a:pos x="0" y="36"/>
                  </a:cxn>
                  <a:cxn ang="0">
                    <a:pos x="12" y="15"/>
                  </a:cxn>
                  <a:cxn ang="0">
                    <a:pos x="0" y="0"/>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sp>
          <p:nvSpPr>
            <p:cNvPr id="60" name="Text Box 181"/>
            <p:cNvSpPr txBox="1">
              <a:spLocks noChangeArrowheads="1"/>
            </p:cNvSpPr>
            <p:nvPr/>
          </p:nvSpPr>
          <p:spPr bwMode="auto">
            <a:xfrm>
              <a:off x="5319338" y="4643630"/>
              <a:ext cx="800219" cy="338554"/>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因特网</a:t>
              </a:r>
            </a:p>
          </p:txBody>
        </p:sp>
        <p:grpSp>
          <p:nvGrpSpPr>
            <p:cNvPr id="119" name="Group 355"/>
            <p:cNvGrpSpPr>
              <a:grpSpLocks/>
            </p:cNvGrpSpPr>
            <p:nvPr/>
          </p:nvGrpSpPr>
          <p:grpSpPr bwMode="auto">
            <a:xfrm>
              <a:off x="2174223" y="2880050"/>
              <a:ext cx="2803926" cy="1412473"/>
              <a:chOff x="1025" y="200"/>
              <a:chExt cx="1324" cy="527"/>
            </a:xfrm>
          </p:grpSpPr>
          <p:sp>
            <p:nvSpPr>
              <p:cNvPr id="120" name="Rectangle 281"/>
              <p:cNvSpPr>
                <a:spLocks noChangeArrowheads="1"/>
              </p:cNvSpPr>
              <p:nvPr/>
            </p:nvSpPr>
            <p:spPr bwMode="auto">
              <a:xfrm>
                <a:off x="1229" y="247"/>
                <a:ext cx="475" cy="96"/>
              </a:xfrm>
              <a:prstGeom prst="rect">
                <a:avLst/>
              </a:prstGeom>
              <a:solidFill>
                <a:schemeClr val="bg1"/>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1" name="Rectangle 282"/>
              <p:cNvSpPr>
                <a:spLocks noChangeArrowheads="1"/>
              </p:cNvSpPr>
              <p:nvPr/>
            </p:nvSpPr>
            <p:spPr bwMode="auto">
              <a:xfrm>
                <a:off x="1229" y="247"/>
                <a:ext cx="170"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2" name="Rectangle 283"/>
              <p:cNvSpPr>
                <a:spLocks noChangeArrowheads="1"/>
              </p:cNvSpPr>
              <p:nvPr/>
            </p:nvSpPr>
            <p:spPr bwMode="auto">
              <a:xfrm>
                <a:off x="1229" y="439"/>
                <a:ext cx="475" cy="96"/>
              </a:xfrm>
              <a:prstGeom prst="rect">
                <a:avLst/>
              </a:prstGeom>
              <a:solidFill>
                <a:schemeClr val="bg1"/>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3" name="Rectangle 284"/>
              <p:cNvSpPr>
                <a:spLocks noChangeArrowheads="1"/>
              </p:cNvSpPr>
              <p:nvPr/>
            </p:nvSpPr>
            <p:spPr bwMode="auto">
              <a:xfrm>
                <a:off x="1704" y="439"/>
                <a:ext cx="102"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4" name="Rectangle 285"/>
              <p:cNvSpPr>
                <a:spLocks noChangeArrowheads="1"/>
              </p:cNvSpPr>
              <p:nvPr/>
            </p:nvSpPr>
            <p:spPr bwMode="auto">
              <a:xfrm>
                <a:off x="1127" y="439"/>
                <a:ext cx="102"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5" name="Rectangle 286"/>
              <p:cNvSpPr>
                <a:spLocks noChangeArrowheads="1"/>
              </p:cNvSpPr>
              <p:nvPr/>
            </p:nvSpPr>
            <p:spPr bwMode="auto">
              <a:xfrm>
                <a:off x="1127" y="631"/>
                <a:ext cx="679" cy="96"/>
              </a:xfrm>
              <a:prstGeom prst="rect">
                <a:avLst/>
              </a:prstGeom>
              <a:solidFill>
                <a:schemeClr val="bg1"/>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6" name="Rectangle 288"/>
              <p:cNvSpPr>
                <a:spLocks noChangeArrowheads="1"/>
              </p:cNvSpPr>
              <p:nvPr/>
            </p:nvSpPr>
            <p:spPr bwMode="auto">
              <a:xfrm>
                <a:off x="1025" y="631"/>
                <a:ext cx="102"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27" name="Line 289"/>
              <p:cNvSpPr>
                <a:spLocks noChangeShapeType="1"/>
              </p:cNvSpPr>
              <p:nvPr/>
            </p:nvSpPr>
            <p:spPr bwMode="auto">
              <a:xfrm>
                <a:off x="1467" y="343"/>
                <a:ext cx="0" cy="96"/>
              </a:xfrm>
              <a:prstGeom prst="line">
                <a:avLst/>
              </a:prstGeom>
              <a:noFill/>
              <a:ln w="28575">
                <a:solidFill>
                  <a:srgbClr val="333399"/>
                </a:solidFill>
                <a:round/>
                <a:headEnd/>
                <a:tailEnd type="triangle" w="med" len="med"/>
              </a:ln>
              <a:effectLst/>
            </p:spPr>
            <p:txBody>
              <a:bodyPr/>
              <a:lstStyle/>
              <a:p>
                <a:endParaRPr lang="zh-CN" altLang="en-US">
                  <a:solidFill>
                    <a:schemeClr val="tx1">
                      <a:lumMod val="65000"/>
                      <a:lumOff val="35000"/>
                    </a:schemeClr>
                  </a:solidFill>
                  <a:latin typeface="+mn-lt"/>
                  <a:ea typeface="+mn-ea"/>
                </a:endParaRPr>
              </a:p>
            </p:txBody>
          </p:sp>
          <p:sp>
            <p:nvSpPr>
              <p:cNvPr id="128" name="Line 293"/>
              <p:cNvSpPr>
                <a:spLocks noChangeShapeType="1"/>
              </p:cNvSpPr>
              <p:nvPr/>
            </p:nvSpPr>
            <p:spPr bwMode="auto">
              <a:xfrm>
                <a:off x="1467" y="535"/>
                <a:ext cx="0" cy="96"/>
              </a:xfrm>
              <a:prstGeom prst="line">
                <a:avLst/>
              </a:prstGeom>
              <a:noFill/>
              <a:ln w="28575">
                <a:solidFill>
                  <a:srgbClr val="333399"/>
                </a:solidFill>
                <a:round/>
                <a:headEnd/>
                <a:tailEnd type="triangle" w="med" len="med"/>
              </a:ln>
              <a:effectLst/>
            </p:spPr>
            <p:txBody>
              <a:bodyPr/>
              <a:lstStyle/>
              <a:p>
                <a:endParaRPr lang="zh-CN" altLang="en-US">
                  <a:solidFill>
                    <a:schemeClr val="tx1">
                      <a:lumMod val="65000"/>
                      <a:lumOff val="35000"/>
                    </a:schemeClr>
                  </a:solidFill>
                  <a:latin typeface="+mn-lt"/>
                  <a:ea typeface="+mn-ea"/>
                </a:endParaRPr>
              </a:p>
            </p:txBody>
          </p:sp>
          <p:sp>
            <p:nvSpPr>
              <p:cNvPr id="129" name="Line 294"/>
              <p:cNvSpPr>
                <a:spLocks noChangeShapeType="1"/>
              </p:cNvSpPr>
              <p:nvPr/>
            </p:nvSpPr>
            <p:spPr bwMode="auto">
              <a:xfrm>
                <a:off x="1127" y="535"/>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30" name="Line 295"/>
              <p:cNvSpPr>
                <a:spLocks noChangeShapeType="1"/>
              </p:cNvSpPr>
              <p:nvPr/>
            </p:nvSpPr>
            <p:spPr bwMode="auto">
              <a:xfrm>
                <a:off x="1806" y="535"/>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31" name="Line 296"/>
              <p:cNvSpPr>
                <a:spLocks noChangeShapeType="1"/>
              </p:cNvSpPr>
              <p:nvPr/>
            </p:nvSpPr>
            <p:spPr bwMode="auto">
              <a:xfrm>
                <a:off x="1229" y="343"/>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32" name="Line 297"/>
              <p:cNvSpPr>
                <a:spLocks noChangeShapeType="1"/>
              </p:cNvSpPr>
              <p:nvPr/>
            </p:nvSpPr>
            <p:spPr bwMode="auto">
              <a:xfrm>
                <a:off x="1704" y="343"/>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33" name="Text Box 298"/>
              <p:cNvSpPr txBox="1">
                <a:spLocks noChangeArrowheads="1"/>
              </p:cNvSpPr>
              <p:nvPr/>
            </p:nvSpPr>
            <p:spPr bwMode="auto">
              <a:xfrm>
                <a:off x="1785" y="200"/>
                <a:ext cx="561" cy="126"/>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原</a:t>
                </a:r>
                <a:r>
                  <a:rPr kumimoji="1" lang="en-US" altLang="zh-CN" sz="1600">
                    <a:solidFill>
                      <a:schemeClr val="tx1">
                        <a:lumMod val="65000"/>
                        <a:lumOff val="35000"/>
                      </a:schemeClr>
                    </a:solidFill>
                    <a:latin typeface="+mn-lt"/>
                    <a:ea typeface="+mn-ea"/>
                  </a:rPr>
                  <a:t>IP</a:t>
                </a:r>
                <a:r>
                  <a:rPr kumimoji="1" lang="zh-CN" altLang="en-US" sz="1600">
                    <a:solidFill>
                      <a:schemeClr val="tx1">
                        <a:lumMod val="65000"/>
                        <a:lumOff val="35000"/>
                      </a:schemeClr>
                    </a:solidFill>
                    <a:latin typeface="+mn-lt"/>
                    <a:ea typeface="+mn-ea"/>
                  </a:rPr>
                  <a:t>数据报</a:t>
                </a:r>
              </a:p>
            </p:txBody>
          </p:sp>
          <p:sp>
            <p:nvSpPr>
              <p:cNvPr id="134" name="Text Box 299"/>
              <p:cNvSpPr txBox="1">
                <a:spLocks noChangeArrowheads="1"/>
              </p:cNvSpPr>
              <p:nvPr/>
            </p:nvSpPr>
            <p:spPr bwMode="auto">
              <a:xfrm>
                <a:off x="1843" y="364"/>
                <a:ext cx="345" cy="126"/>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IPSec</a:t>
                </a:r>
              </a:p>
            </p:txBody>
          </p:sp>
          <p:sp>
            <p:nvSpPr>
              <p:cNvPr id="135" name="Text Box 300"/>
              <p:cNvSpPr txBox="1">
                <a:spLocks noChangeArrowheads="1"/>
              </p:cNvSpPr>
              <p:nvPr/>
            </p:nvSpPr>
            <p:spPr bwMode="auto">
              <a:xfrm>
                <a:off x="1880" y="570"/>
                <a:ext cx="469" cy="126"/>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IP</a:t>
                </a:r>
                <a:r>
                  <a:rPr kumimoji="1" lang="zh-CN" altLang="en-US" sz="1600">
                    <a:solidFill>
                      <a:schemeClr val="tx1">
                        <a:lumMod val="65000"/>
                        <a:lumOff val="35000"/>
                      </a:schemeClr>
                    </a:solidFill>
                    <a:latin typeface="+mn-lt"/>
                    <a:ea typeface="+mn-ea"/>
                  </a:rPr>
                  <a:t>数据报</a:t>
                </a:r>
              </a:p>
            </p:txBody>
          </p:sp>
        </p:grpSp>
        <p:grpSp>
          <p:nvGrpSpPr>
            <p:cNvPr id="136" name="Group 307"/>
            <p:cNvGrpSpPr>
              <a:grpSpLocks/>
            </p:cNvGrpSpPr>
            <p:nvPr/>
          </p:nvGrpSpPr>
          <p:grpSpPr bwMode="auto">
            <a:xfrm>
              <a:off x="4855319" y="4330046"/>
              <a:ext cx="1829752" cy="257300"/>
              <a:chOff x="1392" y="2784"/>
              <a:chExt cx="1248" cy="96"/>
            </a:xfrm>
          </p:grpSpPr>
          <p:sp>
            <p:nvSpPr>
              <p:cNvPr id="137" name="Rectangle 301"/>
              <p:cNvSpPr>
                <a:spLocks noChangeArrowheads="1"/>
              </p:cNvSpPr>
              <p:nvPr/>
            </p:nvSpPr>
            <p:spPr bwMode="auto">
              <a:xfrm>
                <a:off x="1392" y="2784"/>
                <a:ext cx="1104" cy="9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38" name="Rectangle 302"/>
              <p:cNvSpPr>
                <a:spLocks noChangeArrowheads="1"/>
              </p:cNvSpPr>
              <p:nvPr/>
            </p:nvSpPr>
            <p:spPr bwMode="auto">
              <a:xfrm>
                <a:off x="1392" y="2784"/>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39" name="Line 304"/>
              <p:cNvSpPr>
                <a:spLocks noChangeShapeType="1"/>
              </p:cNvSpPr>
              <p:nvPr/>
            </p:nvSpPr>
            <p:spPr bwMode="auto">
              <a:xfrm>
                <a:off x="2496" y="2832"/>
                <a:ext cx="144" cy="0"/>
              </a:xfrm>
              <a:prstGeom prst="line">
                <a:avLst/>
              </a:prstGeom>
              <a:noFill/>
              <a:ln w="28575">
                <a:solidFill>
                  <a:srgbClr val="333399"/>
                </a:solidFill>
                <a:round/>
                <a:headEnd/>
                <a:tailEnd type="triangle" w="med" len="med"/>
              </a:ln>
              <a:effectLst/>
            </p:spPr>
            <p:txBody>
              <a:bodyPr/>
              <a:lstStyle/>
              <a:p>
                <a:endParaRPr lang="zh-CN" altLang="en-US">
                  <a:solidFill>
                    <a:schemeClr val="tx1">
                      <a:lumMod val="65000"/>
                      <a:lumOff val="35000"/>
                    </a:schemeClr>
                  </a:solidFill>
                  <a:latin typeface="+mn-lt"/>
                  <a:ea typeface="+mn-ea"/>
                </a:endParaRPr>
              </a:p>
            </p:txBody>
          </p:sp>
        </p:grpSp>
        <p:grpSp>
          <p:nvGrpSpPr>
            <p:cNvPr id="140" name="Group 308"/>
            <p:cNvGrpSpPr>
              <a:grpSpLocks/>
            </p:cNvGrpSpPr>
            <p:nvPr/>
          </p:nvGrpSpPr>
          <p:grpSpPr bwMode="auto">
            <a:xfrm>
              <a:off x="7322519" y="2971181"/>
              <a:ext cx="2815143" cy="1412473"/>
              <a:chOff x="816" y="2449"/>
              <a:chExt cx="1871" cy="527"/>
            </a:xfrm>
          </p:grpSpPr>
          <p:sp>
            <p:nvSpPr>
              <p:cNvPr id="141" name="Rectangle 309"/>
              <p:cNvSpPr>
                <a:spLocks noChangeArrowheads="1"/>
              </p:cNvSpPr>
              <p:nvPr/>
            </p:nvSpPr>
            <p:spPr bwMode="auto">
              <a:xfrm>
                <a:off x="1104" y="2496"/>
                <a:ext cx="672" cy="96"/>
              </a:xfrm>
              <a:prstGeom prst="rect">
                <a:avLst/>
              </a:prstGeom>
              <a:solidFill>
                <a:schemeClr val="bg1"/>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2" name="Rectangle 310"/>
              <p:cNvSpPr>
                <a:spLocks noChangeArrowheads="1"/>
              </p:cNvSpPr>
              <p:nvPr/>
            </p:nvSpPr>
            <p:spPr bwMode="auto">
              <a:xfrm>
                <a:off x="1104" y="2496"/>
                <a:ext cx="240"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3" name="Rectangle 311"/>
              <p:cNvSpPr>
                <a:spLocks noChangeArrowheads="1"/>
              </p:cNvSpPr>
              <p:nvPr/>
            </p:nvSpPr>
            <p:spPr bwMode="auto">
              <a:xfrm>
                <a:off x="1104" y="2688"/>
                <a:ext cx="672" cy="96"/>
              </a:xfrm>
              <a:prstGeom prst="rect">
                <a:avLst/>
              </a:prstGeom>
              <a:solidFill>
                <a:schemeClr val="bg1"/>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4" name="Rectangle 312"/>
              <p:cNvSpPr>
                <a:spLocks noChangeArrowheads="1"/>
              </p:cNvSpPr>
              <p:nvPr/>
            </p:nvSpPr>
            <p:spPr bwMode="auto">
              <a:xfrm>
                <a:off x="1776" y="2688"/>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5" name="Rectangle 313"/>
              <p:cNvSpPr>
                <a:spLocks noChangeArrowheads="1"/>
              </p:cNvSpPr>
              <p:nvPr/>
            </p:nvSpPr>
            <p:spPr bwMode="auto">
              <a:xfrm>
                <a:off x="960" y="2688"/>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6" name="Rectangle 314"/>
              <p:cNvSpPr>
                <a:spLocks noChangeArrowheads="1"/>
              </p:cNvSpPr>
              <p:nvPr/>
            </p:nvSpPr>
            <p:spPr bwMode="auto">
              <a:xfrm>
                <a:off x="960" y="2880"/>
                <a:ext cx="960" cy="96"/>
              </a:xfrm>
              <a:prstGeom prst="rect">
                <a:avLst/>
              </a:prstGeom>
              <a:solidFill>
                <a:schemeClr val="bg1"/>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7" name="Rectangle 315"/>
              <p:cNvSpPr>
                <a:spLocks noChangeArrowheads="1"/>
              </p:cNvSpPr>
              <p:nvPr/>
            </p:nvSpPr>
            <p:spPr bwMode="auto">
              <a:xfrm>
                <a:off x="816" y="2880"/>
                <a:ext cx="144"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8" name="Line 316"/>
              <p:cNvSpPr>
                <a:spLocks noChangeShapeType="1"/>
              </p:cNvSpPr>
              <p:nvPr/>
            </p:nvSpPr>
            <p:spPr bwMode="auto">
              <a:xfrm>
                <a:off x="1440" y="2592"/>
                <a:ext cx="0" cy="96"/>
              </a:xfrm>
              <a:prstGeom prst="line">
                <a:avLst/>
              </a:prstGeom>
              <a:noFill/>
              <a:ln w="28575">
                <a:solidFill>
                  <a:srgbClr val="333399"/>
                </a:solidFill>
                <a:round/>
                <a:headEnd type="triangle" w="med" len="med"/>
                <a:tailEnd/>
              </a:ln>
              <a:effectLst/>
            </p:spPr>
            <p:txBody>
              <a:bodyPr/>
              <a:lstStyle/>
              <a:p>
                <a:endParaRPr lang="zh-CN" altLang="en-US">
                  <a:solidFill>
                    <a:schemeClr val="tx1">
                      <a:lumMod val="65000"/>
                      <a:lumOff val="35000"/>
                    </a:schemeClr>
                  </a:solidFill>
                  <a:latin typeface="+mn-lt"/>
                  <a:ea typeface="+mn-ea"/>
                </a:endParaRPr>
              </a:p>
            </p:txBody>
          </p:sp>
          <p:sp>
            <p:nvSpPr>
              <p:cNvPr id="149" name="Line 317"/>
              <p:cNvSpPr>
                <a:spLocks noChangeShapeType="1"/>
              </p:cNvSpPr>
              <p:nvPr/>
            </p:nvSpPr>
            <p:spPr bwMode="auto">
              <a:xfrm>
                <a:off x="1440" y="2784"/>
                <a:ext cx="0" cy="96"/>
              </a:xfrm>
              <a:prstGeom prst="line">
                <a:avLst/>
              </a:prstGeom>
              <a:noFill/>
              <a:ln w="28575">
                <a:solidFill>
                  <a:srgbClr val="333399"/>
                </a:solidFill>
                <a:round/>
                <a:headEnd type="triangle" w="med" len="med"/>
                <a:tailEnd/>
              </a:ln>
              <a:effectLst/>
            </p:spPr>
            <p:txBody>
              <a:bodyPr/>
              <a:lstStyle/>
              <a:p>
                <a:endParaRPr lang="zh-CN" altLang="en-US">
                  <a:solidFill>
                    <a:schemeClr val="tx1">
                      <a:lumMod val="65000"/>
                      <a:lumOff val="35000"/>
                    </a:schemeClr>
                  </a:solidFill>
                  <a:latin typeface="+mn-lt"/>
                  <a:ea typeface="+mn-ea"/>
                </a:endParaRPr>
              </a:p>
            </p:txBody>
          </p:sp>
          <p:sp>
            <p:nvSpPr>
              <p:cNvPr id="150" name="Line 318"/>
              <p:cNvSpPr>
                <a:spLocks noChangeShapeType="1"/>
              </p:cNvSpPr>
              <p:nvPr/>
            </p:nvSpPr>
            <p:spPr bwMode="auto">
              <a:xfrm>
                <a:off x="960" y="2784"/>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51" name="Line 319"/>
              <p:cNvSpPr>
                <a:spLocks noChangeShapeType="1"/>
              </p:cNvSpPr>
              <p:nvPr/>
            </p:nvSpPr>
            <p:spPr bwMode="auto">
              <a:xfrm>
                <a:off x="1920" y="2784"/>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52" name="Line 320"/>
              <p:cNvSpPr>
                <a:spLocks noChangeShapeType="1"/>
              </p:cNvSpPr>
              <p:nvPr/>
            </p:nvSpPr>
            <p:spPr bwMode="auto">
              <a:xfrm>
                <a:off x="1104" y="2592"/>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53" name="Line 321"/>
              <p:cNvSpPr>
                <a:spLocks noChangeShapeType="1"/>
              </p:cNvSpPr>
              <p:nvPr/>
            </p:nvSpPr>
            <p:spPr bwMode="auto">
              <a:xfrm>
                <a:off x="1776" y="2592"/>
                <a:ext cx="0" cy="96"/>
              </a:xfrm>
              <a:prstGeom prst="line">
                <a:avLst/>
              </a:prstGeom>
              <a:noFill/>
              <a:ln w="9525" cap="rnd">
                <a:solidFill>
                  <a:schemeClr val="tx1"/>
                </a:solidFill>
                <a:prstDash val="sysDot"/>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54" name="Text Box 322"/>
              <p:cNvSpPr txBox="1">
                <a:spLocks noChangeArrowheads="1"/>
              </p:cNvSpPr>
              <p:nvPr/>
            </p:nvSpPr>
            <p:spPr bwMode="auto">
              <a:xfrm>
                <a:off x="1890" y="2449"/>
                <a:ext cx="790" cy="126"/>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原</a:t>
                </a:r>
                <a:r>
                  <a:rPr kumimoji="1" lang="en-US" altLang="zh-CN" sz="1600">
                    <a:solidFill>
                      <a:schemeClr val="tx1">
                        <a:lumMod val="65000"/>
                        <a:lumOff val="35000"/>
                      </a:schemeClr>
                    </a:solidFill>
                    <a:latin typeface="+mn-lt"/>
                    <a:ea typeface="+mn-ea"/>
                  </a:rPr>
                  <a:t>IP</a:t>
                </a:r>
                <a:r>
                  <a:rPr kumimoji="1" lang="zh-CN" altLang="en-US" sz="1600">
                    <a:solidFill>
                      <a:schemeClr val="tx1">
                        <a:lumMod val="65000"/>
                        <a:lumOff val="35000"/>
                      </a:schemeClr>
                    </a:solidFill>
                    <a:latin typeface="+mn-lt"/>
                    <a:ea typeface="+mn-ea"/>
                  </a:rPr>
                  <a:t>数据报</a:t>
                </a:r>
              </a:p>
            </p:txBody>
          </p:sp>
          <p:sp>
            <p:nvSpPr>
              <p:cNvPr id="155" name="Text Box 323"/>
              <p:cNvSpPr txBox="1">
                <a:spLocks noChangeArrowheads="1"/>
              </p:cNvSpPr>
              <p:nvPr/>
            </p:nvSpPr>
            <p:spPr bwMode="auto">
              <a:xfrm>
                <a:off x="1972" y="2613"/>
                <a:ext cx="486" cy="126"/>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IPSec</a:t>
                </a:r>
              </a:p>
            </p:txBody>
          </p:sp>
          <p:sp>
            <p:nvSpPr>
              <p:cNvPr id="156" name="Text Box 324"/>
              <p:cNvSpPr txBox="1">
                <a:spLocks noChangeArrowheads="1"/>
              </p:cNvSpPr>
              <p:nvPr/>
            </p:nvSpPr>
            <p:spPr bwMode="auto">
              <a:xfrm>
                <a:off x="2026" y="2819"/>
                <a:ext cx="661" cy="126"/>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IP</a:t>
                </a:r>
                <a:r>
                  <a:rPr kumimoji="1" lang="zh-CN" altLang="en-US" sz="1600">
                    <a:solidFill>
                      <a:schemeClr val="tx1">
                        <a:lumMod val="65000"/>
                        <a:lumOff val="35000"/>
                      </a:schemeClr>
                    </a:solidFill>
                    <a:latin typeface="+mn-lt"/>
                    <a:ea typeface="+mn-ea"/>
                  </a:rPr>
                  <a:t>数据报</a:t>
                </a:r>
              </a:p>
            </p:txBody>
          </p:sp>
        </p:grpSp>
        <p:sp>
          <p:nvSpPr>
            <p:cNvPr id="157" name="Text Box 325"/>
            <p:cNvSpPr txBox="1">
              <a:spLocks noChangeArrowheads="1"/>
            </p:cNvSpPr>
            <p:nvPr/>
          </p:nvSpPr>
          <p:spPr bwMode="auto">
            <a:xfrm>
              <a:off x="10473759" y="5268121"/>
              <a:ext cx="1219835" cy="338554"/>
            </a:xfrm>
            <a:prstGeom prst="rect">
              <a:avLst/>
            </a:prstGeom>
            <a:noFill/>
            <a:ln w="9525">
              <a:noFill/>
              <a:miter lim="800000"/>
              <a:headEnd/>
              <a:tailEnd/>
            </a:ln>
            <a:effectLst/>
          </p:spPr>
          <p:txBody>
            <a:bodyPr>
              <a:spAutoFit/>
            </a:bodyPr>
            <a:lstStyle/>
            <a:p>
              <a:r>
                <a:rPr kumimoji="1" lang="zh-CN" altLang="en-US" sz="1600">
                  <a:solidFill>
                    <a:schemeClr val="tx1">
                      <a:lumMod val="65000"/>
                      <a:lumOff val="35000"/>
                    </a:schemeClr>
                  </a:solidFill>
                  <a:latin typeface="+mn-lt"/>
                  <a:ea typeface="+mn-ea"/>
                </a:rPr>
                <a:t>主机</a:t>
              </a:r>
              <a:r>
                <a:rPr kumimoji="1" lang="en-US" altLang="zh-CN" sz="1600">
                  <a:solidFill>
                    <a:schemeClr val="tx1">
                      <a:lumMod val="65000"/>
                      <a:lumOff val="35000"/>
                    </a:schemeClr>
                  </a:solidFill>
                  <a:latin typeface="+mn-lt"/>
                  <a:ea typeface="+mn-ea"/>
                </a:rPr>
                <a:t>B</a:t>
              </a:r>
            </a:p>
          </p:txBody>
        </p:sp>
        <p:pic>
          <p:nvPicPr>
            <p:cNvPr id="158" name="Picture 326"/>
            <p:cNvPicPr>
              <a:picLocks noChangeArrowheads="1"/>
            </p:cNvPicPr>
            <p:nvPr/>
          </p:nvPicPr>
          <p:blipFill>
            <a:blip r:embed="rId2"/>
            <a:srcRect/>
            <a:stretch>
              <a:fillRect/>
            </a:stretch>
          </p:blipFill>
          <p:spPr bwMode="auto">
            <a:xfrm>
              <a:off x="2762963" y="4606107"/>
              <a:ext cx="688274" cy="640572"/>
            </a:xfrm>
            <a:prstGeom prst="rect">
              <a:avLst/>
            </a:prstGeom>
            <a:noFill/>
            <a:ln w="12699">
              <a:noFill/>
              <a:miter lim="800000"/>
              <a:headEnd/>
              <a:tailEnd/>
            </a:ln>
            <a:effectLst/>
          </p:spPr>
        </p:pic>
        <p:pic>
          <p:nvPicPr>
            <p:cNvPr id="159" name="Picture 327"/>
            <p:cNvPicPr>
              <a:picLocks noChangeArrowheads="1"/>
            </p:cNvPicPr>
            <p:nvPr/>
          </p:nvPicPr>
          <p:blipFill>
            <a:blip r:embed="rId2"/>
            <a:srcRect/>
            <a:stretch>
              <a:fillRect/>
            </a:stretch>
          </p:blipFill>
          <p:spPr bwMode="auto">
            <a:xfrm>
              <a:off x="7957850" y="4606107"/>
              <a:ext cx="688276" cy="640572"/>
            </a:xfrm>
            <a:prstGeom prst="rect">
              <a:avLst/>
            </a:prstGeom>
            <a:noFill/>
            <a:ln w="12699">
              <a:noFill/>
              <a:miter lim="800000"/>
              <a:headEnd/>
              <a:tailEnd/>
            </a:ln>
            <a:effectLst/>
          </p:spPr>
        </p:pic>
        <p:sp>
          <p:nvSpPr>
            <p:cNvPr id="160" name="AutoShape 329"/>
            <p:cNvSpPr>
              <a:spLocks/>
            </p:cNvSpPr>
            <p:nvPr/>
          </p:nvSpPr>
          <p:spPr bwMode="auto">
            <a:xfrm rot="16200000">
              <a:off x="5669075" y="3158507"/>
              <a:ext cx="257300" cy="5285952"/>
            </a:xfrm>
            <a:prstGeom prst="leftBrace">
              <a:avLst>
                <a:gd name="adj1" fmla="val 216667"/>
                <a:gd name="adj2" fmla="val 50000"/>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61" name="Text Box 330"/>
            <p:cNvSpPr txBox="1">
              <a:spLocks noChangeArrowheads="1"/>
            </p:cNvSpPr>
            <p:nvPr/>
          </p:nvSpPr>
          <p:spPr bwMode="auto">
            <a:xfrm>
              <a:off x="4984502" y="5876529"/>
              <a:ext cx="1626447" cy="338554"/>
            </a:xfrm>
            <a:prstGeom prst="rect">
              <a:avLst/>
            </a:prstGeom>
            <a:noFill/>
            <a:ln w="9525">
              <a:noFill/>
              <a:miter lim="800000"/>
              <a:headEnd/>
              <a:tailEnd/>
            </a:ln>
            <a:effectLst/>
          </p:spPr>
          <p:txBody>
            <a:bodyPr>
              <a:spAutoFit/>
            </a:bodyPr>
            <a:lstStyle/>
            <a:p>
              <a:pPr algn="ctr"/>
              <a:r>
                <a:rPr kumimoji="1" lang="zh-CN" altLang="en-US" sz="1600" dirty="0" smtClean="0">
                  <a:solidFill>
                    <a:schemeClr val="tx1">
                      <a:lumMod val="65000"/>
                      <a:lumOff val="35000"/>
                    </a:schemeClr>
                  </a:solidFill>
                  <a:latin typeface="+mn-lt"/>
                  <a:ea typeface="+mn-ea"/>
                </a:rPr>
                <a:t>隧道</a:t>
              </a:r>
              <a:endParaRPr kumimoji="1" lang="zh-CN" altLang="en-US" sz="1600" dirty="0">
                <a:solidFill>
                  <a:schemeClr val="tx1">
                    <a:lumMod val="65000"/>
                    <a:lumOff val="35000"/>
                  </a:schemeClr>
                </a:solidFill>
                <a:latin typeface="+mn-lt"/>
                <a:ea typeface="+mn-ea"/>
              </a:endParaRPr>
            </a:p>
          </p:txBody>
        </p:sp>
        <p:grpSp>
          <p:nvGrpSpPr>
            <p:cNvPr id="162" name="Group 356"/>
            <p:cNvGrpSpPr>
              <a:grpSpLocks/>
            </p:cNvGrpSpPr>
            <p:nvPr/>
          </p:nvGrpSpPr>
          <p:grpSpPr bwMode="auto">
            <a:xfrm>
              <a:off x="410121" y="3887810"/>
              <a:ext cx="1215599" cy="257300"/>
              <a:chOff x="1325" y="1872"/>
              <a:chExt cx="574" cy="96"/>
            </a:xfrm>
          </p:grpSpPr>
          <p:sp>
            <p:nvSpPr>
              <p:cNvPr id="163" name="Rectangle 352"/>
              <p:cNvSpPr>
                <a:spLocks noChangeArrowheads="1"/>
              </p:cNvSpPr>
              <p:nvPr/>
            </p:nvSpPr>
            <p:spPr bwMode="auto">
              <a:xfrm>
                <a:off x="1325" y="1872"/>
                <a:ext cx="475" cy="9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64" name="Rectangle 353"/>
              <p:cNvSpPr>
                <a:spLocks noChangeArrowheads="1"/>
              </p:cNvSpPr>
              <p:nvPr/>
            </p:nvSpPr>
            <p:spPr bwMode="auto">
              <a:xfrm>
                <a:off x="1325" y="1872"/>
                <a:ext cx="170"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65" name="Line 354"/>
              <p:cNvSpPr>
                <a:spLocks noChangeShapeType="1"/>
              </p:cNvSpPr>
              <p:nvPr/>
            </p:nvSpPr>
            <p:spPr bwMode="auto">
              <a:xfrm rot="-5400000">
                <a:off x="1851" y="1879"/>
                <a:ext cx="0" cy="96"/>
              </a:xfrm>
              <a:prstGeom prst="line">
                <a:avLst/>
              </a:prstGeom>
              <a:noFill/>
              <a:ln w="28575">
                <a:solidFill>
                  <a:srgbClr val="333399"/>
                </a:solidFill>
                <a:round/>
                <a:headEnd/>
                <a:tailEnd type="triangle" w="med" len="med"/>
              </a:ln>
              <a:effectLst/>
            </p:spPr>
            <p:txBody>
              <a:bodyPr/>
              <a:lstStyle/>
              <a:p>
                <a:endParaRPr lang="zh-CN" altLang="en-US">
                  <a:solidFill>
                    <a:schemeClr val="tx1">
                      <a:lumMod val="65000"/>
                      <a:lumOff val="35000"/>
                    </a:schemeClr>
                  </a:solidFill>
                  <a:latin typeface="+mn-lt"/>
                  <a:ea typeface="+mn-ea"/>
                </a:endParaRPr>
              </a:p>
            </p:txBody>
          </p:sp>
        </p:grpSp>
        <p:sp>
          <p:nvSpPr>
            <p:cNvPr id="166" name="Text Box 357"/>
            <p:cNvSpPr txBox="1">
              <a:spLocks noChangeArrowheads="1"/>
            </p:cNvSpPr>
            <p:nvPr/>
          </p:nvSpPr>
          <p:spPr bwMode="auto">
            <a:xfrm>
              <a:off x="105162" y="3373209"/>
              <a:ext cx="1728100" cy="338554"/>
            </a:xfrm>
            <a:prstGeom prst="rect">
              <a:avLst/>
            </a:prstGeom>
            <a:noFill/>
            <a:ln w="9525">
              <a:noFill/>
              <a:miter lim="800000"/>
              <a:headEnd/>
              <a:tailEnd/>
            </a:ln>
            <a:effectLst/>
          </p:spPr>
          <p:txBody>
            <a:bodyPr>
              <a:spAutoFit/>
            </a:bodyPr>
            <a:lstStyle/>
            <a:p>
              <a:pPr algn="ctr"/>
              <a:r>
                <a:rPr kumimoji="1" lang="zh-CN" altLang="en-US" sz="1600">
                  <a:solidFill>
                    <a:schemeClr val="tx1">
                      <a:lumMod val="65000"/>
                      <a:lumOff val="35000"/>
                    </a:schemeClr>
                  </a:solidFill>
                  <a:latin typeface="+mn-lt"/>
                  <a:ea typeface="+mn-ea"/>
                </a:rPr>
                <a:t>原</a:t>
              </a:r>
              <a:r>
                <a:rPr kumimoji="1" lang="en-US" altLang="zh-CN" sz="1600">
                  <a:solidFill>
                    <a:schemeClr val="tx1">
                      <a:lumMod val="65000"/>
                      <a:lumOff val="35000"/>
                    </a:schemeClr>
                  </a:solidFill>
                  <a:latin typeface="+mn-lt"/>
                  <a:ea typeface="+mn-ea"/>
                </a:rPr>
                <a:t>IP</a:t>
              </a:r>
              <a:r>
                <a:rPr kumimoji="1" lang="zh-CN" altLang="en-US" sz="1600">
                  <a:solidFill>
                    <a:schemeClr val="tx1">
                      <a:lumMod val="65000"/>
                      <a:lumOff val="35000"/>
                    </a:schemeClr>
                  </a:solidFill>
                  <a:latin typeface="+mn-lt"/>
                  <a:ea typeface="+mn-ea"/>
                </a:rPr>
                <a:t>数据报</a:t>
              </a:r>
            </a:p>
          </p:txBody>
        </p:sp>
        <p:grpSp>
          <p:nvGrpSpPr>
            <p:cNvPr id="167" name="Group 358"/>
            <p:cNvGrpSpPr>
              <a:grpSpLocks/>
            </p:cNvGrpSpPr>
            <p:nvPr/>
          </p:nvGrpSpPr>
          <p:grpSpPr bwMode="auto">
            <a:xfrm>
              <a:off x="10401755" y="3850287"/>
              <a:ext cx="1215599" cy="257300"/>
              <a:chOff x="1325" y="1872"/>
              <a:chExt cx="574" cy="96"/>
            </a:xfrm>
          </p:grpSpPr>
          <p:sp>
            <p:nvSpPr>
              <p:cNvPr id="168" name="Rectangle 359"/>
              <p:cNvSpPr>
                <a:spLocks noChangeArrowheads="1"/>
              </p:cNvSpPr>
              <p:nvPr/>
            </p:nvSpPr>
            <p:spPr bwMode="auto">
              <a:xfrm>
                <a:off x="1325" y="1872"/>
                <a:ext cx="475" cy="9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69" name="Rectangle 360"/>
              <p:cNvSpPr>
                <a:spLocks noChangeArrowheads="1"/>
              </p:cNvSpPr>
              <p:nvPr/>
            </p:nvSpPr>
            <p:spPr bwMode="auto">
              <a:xfrm>
                <a:off x="1325" y="1872"/>
                <a:ext cx="170" cy="96"/>
              </a:xfrm>
              <a:prstGeom prst="rect">
                <a:avLst/>
              </a:prstGeom>
              <a:solidFill>
                <a:srgbClr val="01ACBE"/>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70" name="Line 361"/>
              <p:cNvSpPr>
                <a:spLocks noChangeShapeType="1"/>
              </p:cNvSpPr>
              <p:nvPr/>
            </p:nvSpPr>
            <p:spPr bwMode="auto">
              <a:xfrm rot="-5400000">
                <a:off x="1851" y="1879"/>
                <a:ext cx="0" cy="96"/>
              </a:xfrm>
              <a:prstGeom prst="line">
                <a:avLst/>
              </a:prstGeom>
              <a:noFill/>
              <a:ln w="28575">
                <a:solidFill>
                  <a:srgbClr val="333399"/>
                </a:solidFill>
                <a:round/>
                <a:headEnd/>
                <a:tailEnd type="triangle" w="med" len="med"/>
              </a:ln>
              <a:effectLst/>
            </p:spPr>
            <p:txBody>
              <a:bodyPr/>
              <a:lstStyle/>
              <a:p>
                <a:endParaRPr lang="zh-CN" altLang="en-US">
                  <a:solidFill>
                    <a:schemeClr val="tx1">
                      <a:lumMod val="65000"/>
                      <a:lumOff val="35000"/>
                    </a:schemeClr>
                  </a:solidFill>
                  <a:latin typeface="+mn-lt"/>
                  <a:ea typeface="+mn-ea"/>
                </a:endParaRPr>
              </a:p>
            </p:txBody>
          </p:sp>
        </p:grpSp>
        <p:sp>
          <p:nvSpPr>
            <p:cNvPr id="171" name="Text Box 362"/>
            <p:cNvSpPr txBox="1">
              <a:spLocks noChangeArrowheads="1"/>
            </p:cNvSpPr>
            <p:nvPr/>
          </p:nvSpPr>
          <p:spPr bwMode="auto">
            <a:xfrm>
              <a:off x="9965495" y="3335686"/>
              <a:ext cx="2033058" cy="338554"/>
            </a:xfrm>
            <a:prstGeom prst="rect">
              <a:avLst/>
            </a:prstGeom>
            <a:noFill/>
            <a:ln w="9525">
              <a:noFill/>
              <a:miter lim="800000"/>
              <a:headEnd/>
              <a:tailEnd/>
            </a:ln>
            <a:effectLst/>
          </p:spPr>
          <p:txBody>
            <a:bodyPr>
              <a:spAutoFit/>
            </a:bodyPr>
            <a:lstStyle/>
            <a:p>
              <a:pPr algn="ctr"/>
              <a:r>
                <a:rPr kumimoji="1" lang="zh-CN" altLang="en-US" sz="1600">
                  <a:solidFill>
                    <a:schemeClr val="tx1">
                      <a:lumMod val="65000"/>
                      <a:lumOff val="35000"/>
                    </a:schemeClr>
                  </a:solidFill>
                  <a:latin typeface="+mn-lt"/>
                  <a:ea typeface="+mn-ea"/>
                </a:rPr>
                <a:t>原</a:t>
              </a:r>
              <a:r>
                <a:rPr kumimoji="1" lang="en-US" altLang="zh-CN" sz="1600">
                  <a:solidFill>
                    <a:schemeClr val="tx1">
                      <a:lumMod val="65000"/>
                      <a:lumOff val="35000"/>
                    </a:schemeClr>
                  </a:solidFill>
                  <a:latin typeface="+mn-lt"/>
                  <a:ea typeface="+mn-ea"/>
                </a:rPr>
                <a:t>IP</a:t>
              </a:r>
              <a:r>
                <a:rPr kumimoji="1" lang="zh-CN" altLang="en-US" sz="1600">
                  <a:solidFill>
                    <a:schemeClr val="tx1">
                      <a:lumMod val="65000"/>
                      <a:lumOff val="35000"/>
                    </a:schemeClr>
                  </a:solidFill>
                  <a:latin typeface="+mn-lt"/>
                  <a:ea typeface="+mn-ea"/>
                </a:rPr>
                <a:t>数据报</a:t>
              </a:r>
            </a:p>
          </p:txBody>
        </p:sp>
        <p:sp>
          <p:nvSpPr>
            <p:cNvPr id="172" name="Text Box 363"/>
            <p:cNvSpPr txBox="1">
              <a:spLocks noChangeArrowheads="1"/>
            </p:cNvSpPr>
            <p:nvPr/>
          </p:nvSpPr>
          <p:spPr bwMode="auto">
            <a:xfrm>
              <a:off x="2923913" y="5118029"/>
              <a:ext cx="1219835" cy="338554"/>
            </a:xfrm>
            <a:prstGeom prst="rect">
              <a:avLst/>
            </a:prstGeom>
            <a:noFill/>
            <a:ln w="9525">
              <a:noFill/>
              <a:miter lim="800000"/>
              <a:headEnd/>
              <a:tailEnd/>
            </a:ln>
            <a:effectLst/>
          </p:spPr>
          <p:txBody>
            <a:bodyPr>
              <a:spAutoFit/>
            </a:bodyPr>
            <a:lstStyle/>
            <a:p>
              <a:r>
                <a:rPr kumimoji="1" lang="en-US" altLang="zh-CN" sz="1600">
                  <a:solidFill>
                    <a:schemeClr val="tx1">
                      <a:lumMod val="65000"/>
                      <a:lumOff val="35000"/>
                    </a:schemeClr>
                  </a:solidFill>
                  <a:latin typeface="+mn-lt"/>
                  <a:ea typeface="+mn-ea"/>
                </a:rPr>
                <a:t>R</a:t>
              </a:r>
              <a:r>
                <a:rPr kumimoji="1" lang="en-US" altLang="zh-CN" sz="1600" baseline="-25000">
                  <a:solidFill>
                    <a:schemeClr val="tx1">
                      <a:lumMod val="65000"/>
                      <a:lumOff val="35000"/>
                    </a:schemeClr>
                  </a:solidFill>
                  <a:latin typeface="+mn-lt"/>
                  <a:ea typeface="+mn-ea"/>
                </a:rPr>
                <a:t>1</a:t>
              </a:r>
            </a:p>
          </p:txBody>
        </p:sp>
        <p:sp>
          <p:nvSpPr>
            <p:cNvPr id="173" name="Text Box 364"/>
            <p:cNvSpPr txBox="1">
              <a:spLocks noChangeArrowheads="1"/>
            </p:cNvSpPr>
            <p:nvPr/>
          </p:nvSpPr>
          <p:spPr bwMode="auto">
            <a:xfrm>
              <a:off x="8120919" y="5101948"/>
              <a:ext cx="1219835" cy="338554"/>
            </a:xfrm>
            <a:prstGeom prst="rect">
              <a:avLst/>
            </a:prstGeom>
            <a:noFill/>
            <a:ln w="9525">
              <a:noFill/>
              <a:miter lim="800000"/>
              <a:headEnd/>
              <a:tailEnd/>
            </a:ln>
            <a:effectLst/>
          </p:spPr>
          <p:txBody>
            <a:bodyPr>
              <a:spAutoFit/>
            </a:bodyPr>
            <a:lstStyle/>
            <a:p>
              <a:r>
                <a:rPr kumimoji="1" lang="en-US" altLang="zh-CN" sz="1600">
                  <a:solidFill>
                    <a:schemeClr val="tx1">
                      <a:lumMod val="65000"/>
                      <a:lumOff val="35000"/>
                    </a:schemeClr>
                  </a:solidFill>
                  <a:latin typeface="+mn-lt"/>
                  <a:ea typeface="+mn-ea"/>
                </a:rPr>
                <a:t>R</a:t>
              </a:r>
              <a:r>
                <a:rPr kumimoji="1" lang="en-US" altLang="zh-CN" sz="1600" baseline="-25000">
                  <a:solidFill>
                    <a:schemeClr val="tx1">
                      <a:lumMod val="65000"/>
                      <a:lumOff val="35000"/>
                    </a:schemeClr>
                  </a:solidFill>
                  <a:latin typeface="+mn-lt"/>
                  <a:ea typeface="+mn-ea"/>
                </a:rPr>
                <a:t>2</a:t>
              </a:r>
            </a:p>
          </p:txBody>
        </p:sp>
        <p:sp>
          <p:nvSpPr>
            <p:cNvPr id="174" name="Text Box 365"/>
            <p:cNvSpPr txBox="1">
              <a:spLocks noChangeArrowheads="1"/>
            </p:cNvSpPr>
            <p:nvPr/>
          </p:nvSpPr>
          <p:spPr bwMode="auto">
            <a:xfrm>
              <a:off x="5289461" y="2729958"/>
              <a:ext cx="1829752" cy="905912"/>
            </a:xfrm>
            <a:prstGeom prst="rect">
              <a:avLst/>
            </a:prstGeom>
            <a:noFill/>
            <a:ln w="9525">
              <a:solidFill>
                <a:schemeClr val="tx1"/>
              </a:solidFill>
              <a:miter lim="800000"/>
              <a:headEnd/>
              <a:tailEnd/>
            </a:ln>
            <a:effectLst/>
          </p:spPr>
          <p:txBody>
            <a:bodyPr wrap="none" lIns="0" tIns="0" rIns="0" bIns="0"/>
            <a:lstStyle/>
            <a:p>
              <a:pPr algn="ctr"/>
              <a:r>
                <a:rPr kumimoji="1" lang="zh-CN" altLang="en-US" sz="1600">
                  <a:solidFill>
                    <a:schemeClr val="tx1">
                      <a:lumMod val="65000"/>
                      <a:lumOff val="35000"/>
                    </a:schemeClr>
                  </a:solidFill>
                  <a:latin typeface="+mn-lt"/>
                  <a:ea typeface="+mn-ea"/>
                </a:rPr>
                <a:t>源地址：</a:t>
              </a:r>
              <a:r>
                <a:rPr kumimoji="1" lang="en-US" altLang="zh-CN" sz="1600">
                  <a:solidFill>
                    <a:schemeClr val="tx1">
                      <a:lumMod val="65000"/>
                      <a:lumOff val="35000"/>
                    </a:schemeClr>
                  </a:solidFill>
                  <a:latin typeface="+mn-lt"/>
                  <a:ea typeface="+mn-ea"/>
                </a:rPr>
                <a:t>R</a:t>
              </a:r>
              <a:r>
                <a:rPr kumimoji="1" lang="en-US" altLang="zh-CN" sz="1600" baseline="-25000">
                  <a:solidFill>
                    <a:schemeClr val="tx1">
                      <a:lumMod val="65000"/>
                      <a:lumOff val="35000"/>
                    </a:schemeClr>
                  </a:solidFill>
                  <a:latin typeface="+mn-lt"/>
                  <a:ea typeface="+mn-ea"/>
                </a:rPr>
                <a:t>1</a:t>
              </a:r>
              <a:endParaRPr kumimoji="1" lang="en-US" altLang="zh-CN" sz="1600">
                <a:solidFill>
                  <a:schemeClr val="tx1">
                    <a:lumMod val="65000"/>
                    <a:lumOff val="35000"/>
                  </a:schemeClr>
                </a:solidFill>
                <a:latin typeface="+mn-lt"/>
                <a:ea typeface="+mn-ea"/>
              </a:endParaRPr>
            </a:p>
            <a:p>
              <a:pPr algn="ctr"/>
              <a:r>
                <a:rPr kumimoji="1" lang="zh-CN" altLang="en-US" sz="1600">
                  <a:solidFill>
                    <a:schemeClr val="tx1">
                      <a:lumMod val="65000"/>
                      <a:lumOff val="35000"/>
                    </a:schemeClr>
                  </a:solidFill>
                  <a:latin typeface="+mn-lt"/>
                  <a:ea typeface="+mn-ea"/>
                </a:rPr>
                <a:t>目的地址：</a:t>
              </a:r>
              <a:r>
                <a:rPr kumimoji="1" lang="en-US" altLang="zh-CN" sz="1600">
                  <a:solidFill>
                    <a:schemeClr val="tx1">
                      <a:lumMod val="65000"/>
                      <a:lumOff val="35000"/>
                    </a:schemeClr>
                  </a:solidFill>
                  <a:latin typeface="+mn-lt"/>
                  <a:ea typeface="+mn-ea"/>
                </a:rPr>
                <a:t>R</a:t>
              </a:r>
              <a:r>
                <a:rPr kumimoji="1" lang="en-US" altLang="zh-CN" sz="1600" baseline="-25000">
                  <a:solidFill>
                    <a:schemeClr val="tx1">
                      <a:lumMod val="65000"/>
                      <a:lumOff val="35000"/>
                    </a:schemeClr>
                  </a:solidFill>
                  <a:latin typeface="+mn-lt"/>
                  <a:ea typeface="+mn-ea"/>
                </a:rPr>
                <a:t>2</a:t>
              </a:r>
            </a:p>
          </p:txBody>
        </p:sp>
        <p:sp>
          <p:nvSpPr>
            <p:cNvPr id="175" name="Line 366"/>
            <p:cNvSpPr>
              <a:spLocks noChangeShapeType="1"/>
            </p:cNvSpPr>
            <p:nvPr/>
          </p:nvSpPr>
          <p:spPr bwMode="auto">
            <a:xfrm flipH="1">
              <a:off x="4984502" y="3630510"/>
              <a:ext cx="914876" cy="771901"/>
            </a:xfrm>
            <a:prstGeom prst="line">
              <a:avLst/>
            </a:prstGeom>
            <a:noFill/>
            <a:ln w="9525">
              <a:solidFill>
                <a:srgbClr val="333399"/>
              </a:solidFill>
              <a:round/>
              <a:headEnd/>
              <a:tailEnd type="triangle" w="sm" len="lg"/>
            </a:ln>
            <a:effectLst/>
          </p:spPr>
          <p:txBody>
            <a:bodyPr/>
            <a:lstStyle/>
            <a:p>
              <a:endParaRPr lang="zh-CN" altLang="en-US">
                <a:solidFill>
                  <a:schemeClr val="tx1">
                    <a:lumMod val="65000"/>
                    <a:lumOff val="35000"/>
                  </a:schemeClr>
                </a:solidFill>
                <a:latin typeface="+mn-lt"/>
                <a:ea typeface="+mn-ea"/>
              </a:endParaRPr>
            </a:p>
          </p:txBody>
        </p:sp>
        <p:grpSp>
          <p:nvGrpSpPr>
            <p:cNvPr id="242" name="组合 241"/>
            <p:cNvGrpSpPr/>
            <p:nvPr/>
          </p:nvGrpSpPr>
          <p:grpSpPr>
            <a:xfrm>
              <a:off x="638186" y="4713808"/>
              <a:ext cx="757766" cy="499337"/>
              <a:chOff x="5173662" y="745331"/>
              <a:chExt cx="1679575" cy="1066800"/>
            </a:xfrm>
          </p:grpSpPr>
          <p:sp>
            <p:nvSpPr>
              <p:cNvPr id="24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7" name="组合 246"/>
            <p:cNvGrpSpPr/>
            <p:nvPr/>
          </p:nvGrpSpPr>
          <p:grpSpPr>
            <a:xfrm>
              <a:off x="10712775" y="4689060"/>
              <a:ext cx="757766" cy="499337"/>
              <a:chOff x="5173662" y="745331"/>
              <a:chExt cx="1679575" cy="1066800"/>
            </a:xfrm>
          </p:grpSpPr>
          <p:sp>
            <p:nvSpPr>
              <p:cNvPr id="24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87" name="直接连接符 86"/>
          <p:cNvCxnSpPr/>
          <p:nvPr/>
        </p:nvCxnSpPr>
        <p:spPr>
          <a:xfrm>
            <a:off x="0" y="1858963"/>
            <a:ext cx="12192000"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8738" y="6381328"/>
            <a:ext cx="121920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zh-CN" dirty="0"/>
              <a:t>IPsec </a:t>
            </a:r>
            <a:r>
              <a:rPr lang="zh-CN" altLang="en-US" dirty="0"/>
              <a:t>中最主要的两个部分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Rectangle 3"/>
          <p:cNvSpPr txBox="1">
            <a:spLocks noChangeArrowheads="1"/>
          </p:cNvSpPr>
          <p:nvPr/>
        </p:nvSpPr>
        <p:spPr>
          <a:xfrm>
            <a:off x="1058615" y="2204864"/>
            <a:ext cx="3606941" cy="311203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just">
              <a:buNone/>
            </a:pPr>
            <a:r>
              <a:rPr lang="zh-CN" altLang="en-US" dirty="0">
                <a:solidFill>
                  <a:schemeClr val="hlink"/>
                </a:solidFill>
              </a:rPr>
              <a:t>鉴别首部</a:t>
            </a:r>
            <a:r>
              <a:rPr lang="zh-CN" altLang="en-US" dirty="0"/>
              <a:t> </a:t>
            </a:r>
            <a:r>
              <a:rPr lang="en-US" altLang="zh-CN" dirty="0"/>
              <a:t>AH (Authentication Header)</a:t>
            </a:r>
            <a:r>
              <a:rPr lang="zh-CN" altLang="en-US" dirty="0"/>
              <a:t>： </a:t>
            </a:r>
            <a:r>
              <a:rPr lang="en-US" altLang="zh-CN" dirty="0"/>
              <a:t>AH</a:t>
            </a:r>
            <a:r>
              <a:rPr lang="zh-CN" altLang="en-US" dirty="0"/>
              <a:t>鉴别源点和检查数据完整性，但不能</a:t>
            </a:r>
            <a:r>
              <a:rPr lang="en-US" altLang="zh-CN" dirty="0"/>
              <a:t>t</a:t>
            </a:r>
            <a:r>
              <a:rPr lang="zh-CN" altLang="en-US" dirty="0"/>
              <a:t>提供机密性服务。</a:t>
            </a:r>
          </a:p>
        </p:txBody>
      </p:sp>
      <p:sp>
        <p:nvSpPr>
          <p:cNvPr id="7" name="Rectangle 3"/>
          <p:cNvSpPr txBox="1">
            <a:spLocks noChangeArrowheads="1"/>
          </p:cNvSpPr>
          <p:nvPr/>
        </p:nvSpPr>
        <p:spPr>
          <a:xfrm>
            <a:off x="7611344" y="1290017"/>
            <a:ext cx="2952328" cy="3291111"/>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just">
              <a:buNone/>
            </a:pPr>
            <a:r>
              <a:rPr lang="zh-CN" altLang="en-US" dirty="0">
                <a:solidFill>
                  <a:schemeClr val="hlink"/>
                </a:solidFill>
              </a:rPr>
              <a:t>封装安全有效载荷</a:t>
            </a:r>
            <a:r>
              <a:rPr lang="zh-CN" altLang="en-US" dirty="0"/>
              <a:t> </a:t>
            </a:r>
            <a:r>
              <a:rPr lang="en-US" altLang="zh-CN" dirty="0"/>
              <a:t>ESP (Encapsulation Security Payload)</a:t>
            </a:r>
            <a:r>
              <a:rPr lang="zh-CN" altLang="en-US" dirty="0"/>
              <a:t>：</a:t>
            </a:r>
            <a:r>
              <a:rPr lang="en-US" altLang="zh-CN" dirty="0"/>
              <a:t>ESP </a:t>
            </a:r>
            <a:r>
              <a:rPr lang="zh-CN" altLang="en-US" dirty="0"/>
              <a:t>比 </a:t>
            </a:r>
            <a:r>
              <a:rPr lang="en-US" altLang="zh-CN" dirty="0"/>
              <a:t>AH </a:t>
            </a:r>
            <a:r>
              <a:rPr lang="zh-CN" altLang="en-US" dirty="0"/>
              <a:t>复杂得多，它鉴别源点、检查数据完整性和提供机密性服务。 </a:t>
            </a:r>
          </a:p>
        </p:txBody>
      </p:sp>
      <p:sp>
        <p:nvSpPr>
          <p:cNvPr id="8" name="Freeform 5"/>
          <p:cNvSpPr>
            <a:spLocks/>
          </p:cNvSpPr>
          <p:nvPr/>
        </p:nvSpPr>
        <p:spPr bwMode="auto">
          <a:xfrm>
            <a:off x="5076825" y="1554286"/>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9" name="Freeform 6"/>
          <p:cNvSpPr>
            <a:spLocks/>
          </p:cNvSpPr>
          <p:nvPr/>
        </p:nvSpPr>
        <p:spPr bwMode="auto">
          <a:xfrm>
            <a:off x="6084094" y="1324853"/>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10" name="Freeform 7"/>
          <p:cNvSpPr>
            <a:spLocks/>
          </p:cNvSpPr>
          <p:nvPr/>
        </p:nvSpPr>
        <p:spPr bwMode="auto">
          <a:xfrm>
            <a:off x="4279900" y="3501216"/>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6088063" y="3493279"/>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4279900" y="4653741"/>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6096000" y="4653741"/>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矩形 2"/>
          <p:cNvSpPr/>
          <p:nvPr/>
        </p:nvSpPr>
        <p:spPr>
          <a:xfrm>
            <a:off x="4292518" y="5254143"/>
            <a:ext cx="1733167" cy="523220"/>
          </a:xfrm>
          <a:prstGeom prst="rect">
            <a:avLst/>
          </a:prstGeom>
        </p:spPr>
        <p:txBody>
          <a:bodyPr wrap="none">
            <a:spAutoFit/>
          </a:bodyPr>
          <a:lstStyle/>
          <a:p>
            <a:r>
              <a:rPr lang="zh-CN" altLang="en-US" dirty="0">
                <a:solidFill>
                  <a:schemeClr val="bg1"/>
                </a:solidFill>
                <a:latin typeface="+mn-ea"/>
                <a:ea typeface="+mn-ea"/>
              </a:rPr>
              <a:t>鉴别首部 </a:t>
            </a:r>
          </a:p>
        </p:txBody>
      </p:sp>
      <p:sp>
        <p:nvSpPr>
          <p:cNvPr id="15" name="矩形 14"/>
          <p:cNvSpPr/>
          <p:nvPr/>
        </p:nvSpPr>
        <p:spPr>
          <a:xfrm>
            <a:off x="6033622" y="5059763"/>
            <a:ext cx="1853219" cy="954107"/>
          </a:xfrm>
          <a:prstGeom prst="rect">
            <a:avLst/>
          </a:prstGeom>
        </p:spPr>
        <p:txBody>
          <a:bodyPr wrap="square">
            <a:spAutoFit/>
          </a:bodyPr>
          <a:lstStyle/>
          <a:p>
            <a:r>
              <a:rPr lang="zh-CN" altLang="en-US" dirty="0">
                <a:solidFill>
                  <a:schemeClr val="bg1"/>
                </a:solidFill>
                <a:latin typeface="+mn-ea"/>
                <a:ea typeface="+mn-ea"/>
              </a:rPr>
              <a:t>封装安全有效载荷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1949852"/>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机密性与密码学</a:t>
            </a:r>
          </a:p>
        </p:txBody>
      </p:sp>
      <p:sp>
        <p:nvSpPr>
          <p:cNvPr id="18" name="TextBox 1"/>
          <p:cNvSpPr txBox="1"/>
          <p:nvPr/>
        </p:nvSpPr>
        <p:spPr>
          <a:xfrm>
            <a:off x="7035279" y="1495577"/>
            <a:ext cx="1461939"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网络安全概述</a:t>
            </a:r>
          </a:p>
        </p:txBody>
      </p:sp>
      <p:sp>
        <p:nvSpPr>
          <p:cNvPr id="47" name="TextBox 1"/>
          <p:cNvSpPr txBox="1"/>
          <p:nvPr/>
        </p:nvSpPr>
        <p:spPr>
          <a:xfrm>
            <a:off x="7035279" y="2624572"/>
            <a:ext cx="1461939"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7.2</a:t>
            </a:r>
            <a:endParaRPr lang="en-US" altLang="zh-CN" sz="2000" dirty="0">
              <a:solidFill>
                <a:schemeClr val="bg1"/>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904148"/>
            <a:ext cx="3167534"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7.8</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3604297664"/>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9050" y="3279651"/>
            <a:ext cx="12217400" cy="3578349"/>
            <a:chOff x="-19050" y="2312773"/>
            <a:chExt cx="12217400" cy="4543026"/>
          </a:xfrm>
        </p:grpSpPr>
        <p:sp>
          <p:nvSpPr>
            <p:cNvPr id="9" name="矩形 8"/>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3"/>
            <p:cNvSpPr txBox="1">
              <a:spLocks/>
            </p:cNvSpPr>
            <p:nvPr/>
          </p:nvSpPr>
          <p:spPr>
            <a:xfrm>
              <a:off x="741680" y="2391240"/>
              <a:ext cx="10747058" cy="464458"/>
            </a:xfrm>
            <a:prstGeom prst="rect">
              <a:avLst/>
            </a:prstGeom>
          </p:spPr>
          <p:txBody>
            <a:bodyPr>
              <a:normAutofit lnSpcReduction="1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1.  </a:t>
              </a:r>
              <a:r>
                <a:rPr lang="zh-CN" altLang="en-US" dirty="0"/>
                <a:t>鉴别首部协议 </a:t>
              </a:r>
              <a:r>
                <a:rPr lang="en-US" altLang="zh-CN" dirty="0"/>
                <a:t>AH </a:t>
              </a:r>
              <a:endParaRPr lang="zh-CN" altLang="en-US" dirty="0"/>
            </a:p>
          </p:txBody>
        </p:sp>
      </p:grpSp>
      <p:sp>
        <p:nvSpPr>
          <p:cNvPr id="12" name="矩形 11"/>
          <p:cNvSpPr/>
          <p:nvPr/>
        </p:nvSpPr>
        <p:spPr>
          <a:xfrm>
            <a:off x="0" y="321297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562" name="Rectangle 2"/>
          <p:cNvSpPr>
            <a:spLocks noGrp="1" noChangeArrowheads="1"/>
          </p:cNvSpPr>
          <p:nvPr>
            <p:ph type="title"/>
          </p:nvPr>
        </p:nvSpPr>
        <p:spPr/>
        <p:txBody>
          <a:bodyPr/>
          <a:lstStyle/>
          <a:p>
            <a:r>
              <a:rPr lang="zh-CN" altLang="en-US" dirty="0" smtClean="0"/>
              <a:t>安全关联</a:t>
            </a:r>
            <a:r>
              <a:rPr lang="en-US" altLang="zh-CN" dirty="0" smtClean="0"/>
              <a:t>(Security Association, SA)</a:t>
            </a:r>
            <a:endParaRPr lang="zh-CN" altLang="en-US" dirty="0"/>
          </a:p>
        </p:txBody>
      </p:sp>
      <p:sp>
        <p:nvSpPr>
          <p:cNvPr id="706563" name="Rectangle 3"/>
          <p:cNvSpPr>
            <a:spLocks noGrp="1" noChangeArrowheads="1"/>
          </p:cNvSpPr>
          <p:nvPr>
            <p:ph idx="1"/>
          </p:nvPr>
        </p:nvSpPr>
        <p:spPr>
          <a:xfrm>
            <a:off x="619442" y="984203"/>
            <a:ext cx="10978515" cy="1969264"/>
          </a:xfrm>
        </p:spPr>
        <p:txBody>
          <a:bodyPr>
            <a:normAutofit lnSpcReduction="10000"/>
          </a:bodyPr>
          <a:lstStyle/>
          <a:p>
            <a:r>
              <a:rPr lang="zh-CN" altLang="en-US" dirty="0" smtClean="0"/>
              <a:t>在两个结点之间用</a:t>
            </a:r>
            <a:r>
              <a:rPr lang="en-US" altLang="zh-CN" dirty="0" smtClean="0"/>
              <a:t>AH</a:t>
            </a:r>
            <a:r>
              <a:rPr lang="zh-CN" altLang="en-US" dirty="0" smtClean="0"/>
              <a:t>或</a:t>
            </a:r>
            <a:r>
              <a:rPr lang="en-US" altLang="zh-CN" dirty="0" smtClean="0"/>
              <a:t>ESP</a:t>
            </a:r>
            <a:r>
              <a:rPr lang="zh-CN" altLang="en-US" dirty="0" smtClean="0"/>
              <a:t>进行通信之前，首先要在这两个结点之间建立一条网络层的</a:t>
            </a:r>
            <a:r>
              <a:rPr lang="zh-CN" altLang="en-US" dirty="0" smtClean="0">
                <a:solidFill>
                  <a:srgbClr val="FF0000"/>
                </a:solidFill>
              </a:rPr>
              <a:t>逻辑连接</a:t>
            </a:r>
            <a:r>
              <a:rPr lang="zh-CN" altLang="en-US" dirty="0" smtClean="0"/>
              <a:t>，称为</a:t>
            </a:r>
            <a:r>
              <a:rPr lang="zh-CN" altLang="en-US" dirty="0" smtClean="0">
                <a:solidFill>
                  <a:srgbClr val="FF0000"/>
                </a:solidFill>
              </a:rPr>
              <a:t>安全关联</a:t>
            </a:r>
            <a:r>
              <a:rPr lang="en-US" altLang="zh-CN" dirty="0" smtClean="0"/>
              <a:t>(Security Association, SA)</a:t>
            </a:r>
            <a:r>
              <a:rPr lang="zh-CN" altLang="en-US" dirty="0" smtClean="0"/>
              <a:t>。</a:t>
            </a:r>
            <a:endParaRPr lang="en-US" altLang="zh-CN" dirty="0" smtClean="0"/>
          </a:p>
          <a:p>
            <a:r>
              <a:rPr lang="zh-CN" altLang="en-US" dirty="0" smtClean="0"/>
              <a:t>通过安全关联，双方确定将采用的加密或鉴别算法以及各种安全参数，并在</a:t>
            </a:r>
            <a:r>
              <a:rPr lang="en-US" altLang="zh-CN" dirty="0" smtClean="0"/>
              <a:t>SA</a:t>
            </a:r>
            <a:r>
              <a:rPr lang="zh-CN" altLang="en-US" dirty="0" smtClean="0"/>
              <a:t>建立时产生一个</a:t>
            </a:r>
            <a:r>
              <a:rPr lang="en-US" altLang="zh-CN" dirty="0" smtClean="0"/>
              <a:t>32</a:t>
            </a:r>
            <a:r>
              <a:rPr lang="zh-CN" altLang="en-US" dirty="0" smtClean="0"/>
              <a:t>位的安全参数索引</a:t>
            </a:r>
            <a:r>
              <a:rPr lang="en-US" altLang="zh-CN" dirty="0" smtClean="0"/>
              <a:t>(Security Parameter Index, </a:t>
            </a:r>
            <a:r>
              <a:rPr lang="en-US" altLang="zh-CN" dirty="0" err="1" smtClean="0"/>
              <a:t>SPI</a:t>
            </a:r>
            <a:r>
              <a:rPr lang="en-US" altLang="zh-CN" dirty="0" smtClean="0"/>
              <a:t>)</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矩形 1"/>
          <p:cNvSpPr/>
          <p:nvPr/>
        </p:nvSpPr>
        <p:spPr>
          <a:xfrm>
            <a:off x="725968" y="3743613"/>
            <a:ext cx="10542071" cy="1938992"/>
          </a:xfrm>
          <a:prstGeom prst="rect">
            <a:avLst/>
          </a:prstGeom>
        </p:spPr>
        <p:txBody>
          <a:bodyPr wrap="square">
            <a:spAutoFit/>
          </a:bodyPr>
          <a:lstStyle/>
          <a:p>
            <a:pPr algn="l">
              <a:lnSpc>
                <a:spcPct val="150000"/>
              </a:lnSpc>
            </a:pPr>
            <a:r>
              <a:rPr lang="zh-CN" altLang="en-US" sz="2000" dirty="0">
                <a:latin typeface="+mn-ea"/>
                <a:ea typeface="+mn-ea"/>
              </a:rPr>
              <a:t>在使用鉴别首部协议 </a:t>
            </a:r>
            <a:r>
              <a:rPr lang="en-US" altLang="zh-CN" sz="2000" dirty="0">
                <a:latin typeface="+mn-ea"/>
                <a:ea typeface="+mn-ea"/>
              </a:rPr>
              <a:t>AH </a:t>
            </a:r>
            <a:r>
              <a:rPr lang="zh-CN" altLang="en-US" sz="2000" dirty="0">
                <a:latin typeface="+mn-ea"/>
                <a:ea typeface="+mn-ea"/>
              </a:rPr>
              <a:t>时，把 </a:t>
            </a:r>
            <a:r>
              <a:rPr lang="en-US" altLang="zh-CN" sz="2000" dirty="0">
                <a:latin typeface="+mn-ea"/>
                <a:ea typeface="+mn-ea"/>
              </a:rPr>
              <a:t>AH </a:t>
            </a:r>
            <a:r>
              <a:rPr lang="zh-CN" altLang="en-US" sz="2000" dirty="0">
                <a:latin typeface="+mn-ea"/>
                <a:ea typeface="+mn-ea"/>
              </a:rPr>
              <a:t>首部插在原数据报数据部分的前面，同时把 </a:t>
            </a:r>
            <a:r>
              <a:rPr lang="en-US" altLang="zh-CN" sz="2000" dirty="0">
                <a:latin typeface="+mn-ea"/>
                <a:ea typeface="+mn-ea"/>
              </a:rPr>
              <a:t>IP </a:t>
            </a:r>
            <a:r>
              <a:rPr lang="zh-CN" altLang="en-US" sz="2000" dirty="0">
                <a:latin typeface="+mn-ea"/>
                <a:ea typeface="+mn-ea"/>
              </a:rPr>
              <a:t>首部中的协议字段置为 </a:t>
            </a:r>
            <a:r>
              <a:rPr lang="en-US" altLang="zh-CN" sz="2000" dirty="0">
                <a:latin typeface="+mn-ea"/>
                <a:ea typeface="+mn-ea"/>
              </a:rPr>
              <a:t>51</a:t>
            </a:r>
            <a:r>
              <a:rPr lang="zh-CN" altLang="en-US" sz="2000" dirty="0">
                <a:latin typeface="+mn-ea"/>
                <a:ea typeface="+mn-ea"/>
              </a:rPr>
              <a:t>。</a:t>
            </a:r>
          </a:p>
          <a:p>
            <a:pPr algn="just">
              <a:lnSpc>
                <a:spcPct val="150000"/>
              </a:lnSpc>
            </a:pPr>
            <a:r>
              <a:rPr lang="zh-CN" altLang="en-US" sz="2000" dirty="0">
                <a:latin typeface="+mn-ea"/>
                <a:ea typeface="+mn-ea"/>
              </a:rPr>
              <a:t>在传输过程中，中间的路由器都不查看 </a:t>
            </a:r>
            <a:r>
              <a:rPr lang="en-US" altLang="zh-CN" sz="2000" dirty="0">
                <a:latin typeface="+mn-ea"/>
                <a:ea typeface="+mn-ea"/>
              </a:rPr>
              <a:t>AH </a:t>
            </a:r>
            <a:r>
              <a:rPr lang="zh-CN" altLang="en-US" sz="2000" dirty="0">
                <a:latin typeface="+mn-ea"/>
                <a:ea typeface="+mn-ea"/>
              </a:rPr>
              <a:t>首部。当数据报到达终点时，目的主机才处理 </a:t>
            </a:r>
            <a:r>
              <a:rPr lang="en-US" altLang="zh-CN" sz="2000" dirty="0">
                <a:latin typeface="+mn-ea"/>
                <a:ea typeface="+mn-ea"/>
              </a:rPr>
              <a:t>AH </a:t>
            </a:r>
            <a:r>
              <a:rPr lang="zh-CN" altLang="en-US" sz="2000" dirty="0">
                <a:latin typeface="+mn-ea"/>
                <a:ea typeface="+mn-ea"/>
              </a:rPr>
              <a:t>字段，以鉴别源点和检查数据报的完整性。 </a:t>
            </a:r>
          </a:p>
        </p:txBody>
      </p:sp>
      <p:sp>
        <p:nvSpPr>
          <p:cNvPr id="16" name="Text Box 24"/>
          <p:cNvSpPr txBox="1">
            <a:spLocks noChangeArrowheads="1"/>
          </p:cNvSpPr>
          <p:nvPr/>
        </p:nvSpPr>
        <p:spPr bwMode="auto">
          <a:xfrm>
            <a:off x="1118023" y="6364888"/>
            <a:ext cx="1273104" cy="400110"/>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协议 </a:t>
            </a:r>
            <a:r>
              <a:rPr lang="en-US" altLang="zh-CN" sz="2000" dirty="0">
                <a:solidFill>
                  <a:schemeClr val="tx1">
                    <a:lumMod val="65000"/>
                    <a:lumOff val="35000"/>
                  </a:schemeClr>
                </a:solidFill>
                <a:latin typeface="+mn-lt"/>
                <a:ea typeface="+mn-ea"/>
              </a:rPr>
              <a:t>= 51</a:t>
            </a:r>
          </a:p>
        </p:txBody>
      </p:sp>
      <p:grpSp>
        <p:nvGrpSpPr>
          <p:cNvPr id="3" name="组合 2"/>
          <p:cNvGrpSpPr/>
          <p:nvPr/>
        </p:nvGrpSpPr>
        <p:grpSpPr>
          <a:xfrm>
            <a:off x="786755" y="5738173"/>
            <a:ext cx="10773092" cy="571147"/>
            <a:chOff x="786755" y="5738173"/>
            <a:chExt cx="10773092" cy="731838"/>
          </a:xfrm>
        </p:grpSpPr>
        <p:sp>
          <p:nvSpPr>
            <p:cNvPr id="13" name="Rectangle 21"/>
            <p:cNvSpPr>
              <a:spLocks noChangeArrowheads="1"/>
            </p:cNvSpPr>
            <p:nvPr/>
          </p:nvSpPr>
          <p:spPr bwMode="auto">
            <a:xfrm>
              <a:off x="786755" y="5738173"/>
              <a:ext cx="1935641" cy="731838"/>
            </a:xfrm>
            <a:prstGeom prst="rect">
              <a:avLst/>
            </a:prstGeom>
            <a:solidFill>
              <a:srgbClr val="01ACBE"/>
            </a:solidFill>
            <a:ln w="9525">
              <a:solidFill>
                <a:schemeClr val="tx2"/>
              </a:solidFill>
              <a:miter lim="800000"/>
              <a:headEnd/>
              <a:tailEnd/>
            </a:ln>
            <a:effectLst/>
          </p:spPr>
          <p:txBody>
            <a:bodyPr wrap="none" anchor="ctr"/>
            <a:lstStyle/>
            <a:p>
              <a:r>
                <a:rPr kumimoji="1" lang="en-US" altLang="zh-CN" sz="2400" dirty="0">
                  <a:solidFill>
                    <a:schemeClr val="bg1"/>
                  </a:solidFill>
                  <a:latin typeface="+mn-lt"/>
                  <a:ea typeface="+mn-ea"/>
                </a:rPr>
                <a:t>IP </a:t>
              </a:r>
              <a:r>
                <a:rPr kumimoji="1" lang="zh-CN" altLang="en-US" sz="2400" dirty="0">
                  <a:solidFill>
                    <a:schemeClr val="bg1"/>
                  </a:solidFill>
                  <a:latin typeface="+mn-lt"/>
                  <a:ea typeface="+mn-ea"/>
                </a:rPr>
                <a:t>首部</a:t>
              </a:r>
            </a:p>
          </p:txBody>
        </p:sp>
        <p:sp>
          <p:nvSpPr>
            <p:cNvPr id="14" name="Rectangle 22"/>
            <p:cNvSpPr>
              <a:spLocks noChangeArrowheads="1"/>
            </p:cNvSpPr>
            <p:nvPr/>
          </p:nvSpPr>
          <p:spPr bwMode="auto">
            <a:xfrm>
              <a:off x="2639803" y="5738173"/>
              <a:ext cx="2378254" cy="731838"/>
            </a:xfrm>
            <a:prstGeom prst="rect">
              <a:avLst/>
            </a:prstGeom>
            <a:solidFill>
              <a:srgbClr val="92D050"/>
            </a:solidFill>
            <a:ln w="9525">
              <a:solidFill>
                <a:schemeClr val="tx2"/>
              </a:solidFill>
              <a:miter lim="800000"/>
              <a:headEnd/>
              <a:tailEnd/>
            </a:ln>
            <a:effectLst/>
          </p:spPr>
          <p:txBody>
            <a:bodyPr wrap="none" anchor="ctr"/>
            <a:lstStyle/>
            <a:p>
              <a:r>
                <a:rPr kumimoji="1" lang="en-US" altLang="zh-CN" sz="2400">
                  <a:solidFill>
                    <a:schemeClr val="bg1"/>
                  </a:solidFill>
                  <a:latin typeface="+mn-lt"/>
                  <a:ea typeface="+mn-ea"/>
                </a:rPr>
                <a:t>AH </a:t>
              </a:r>
              <a:r>
                <a:rPr kumimoji="1" lang="zh-CN" altLang="en-US" sz="2400">
                  <a:solidFill>
                    <a:schemeClr val="bg1"/>
                  </a:solidFill>
                  <a:latin typeface="+mn-lt"/>
                  <a:ea typeface="+mn-ea"/>
                </a:rPr>
                <a:t>首部</a:t>
              </a:r>
            </a:p>
          </p:txBody>
        </p:sp>
        <p:sp>
          <p:nvSpPr>
            <p:cNvPr id="15" name="Rectangle 23"/>
            <p:cNvSpPr>
              <a:spLocks noChangeArrowheads="1"/>
            </p:cNvSpPr>
            <p:nvPr/>
          </p:nvSpPr>
          <p:spPr bwMode="auto">
            <a:xfrm>
              <a:off x="5018058" y="5738173"/>
              <a:ext cx="6541789" cy="731838"/>
            </a:xfrm>
            <a:prstGeom prst="rect">
              <a:avLst/>
            </a:prstGeom>
            <a:solidFill>
              <a:srgbClr val="FFC000"/>
            </a:solidFill>
            <a:ln w="9525">
              <a:solidFill>
                <a:schemeClr val="tx2"/>
              </a:solidFill>
              <a:miter lim="800000"/>
              <a:headEnd/>
              <a:tailEnd/>
            </a:ln>
            <a:effectLst/>
          </p:spPr>
          <p:txBody>
            <a:bodyPr wrap="none" anchor="ctr"/>
            <a:lstStyle/>
            <a:p>
              <a:pPr algn="r"/>
              <a:r>
                <a:rPr kumimoji="1" lang="en-US" altLang="zh-CN" sz="2400" dirty="0" smtClean="0">
                  <a:solidFill>
                    <a:schemeClr val="bg1"/>
                  </a:solidFill>
                  <a:latin typeface="+mn-lt"/>
                  <a:ea typeface="+mn-ea"/>
                </a:rPr>
                <a:t>IPSec</a:t>
              </a:r>
              <a:r>
                <a:rPr kumimoji="1" lang="zh-CN" altLang="en-US" sz="2400" dirty="0" smtClean="0">
                  <a:solidFill>
                    <a:schemeClr val="bg1"/>
                  </a:solidFill>
                  <a:latin typeface="+mn-lt"/>
                  <a:ea typeface="+mn-ea"/>
                </a:rPr>
                <a:t>有效载荷             填充  </a:t>
              </a:r>
              <a:endParaRPr kumimoji="1" lang="zh-CN" altLang="en-US" sz="2400" dirty="0">
                <a:solidFill>
                  <a:schemeClr val="bg1"/>
                </a:solidFill>
                <a:latin typeface="+mn-lt"/>
                <a:ea typeface="+mn-ea"/>
              </a:endParaRPr>
            </a:p>
          </p:txBody>
        </p:sp>
        <p:cxnSp>
          <p:nvCxnSpPr>
            <p:cNvPr id="17" name="直接连接符 16"/>
            <p:cNvCxnSpPr/>
            <p:nvPr/>
          </p:nvCxnSpPr>
          <p:spPr bwMode="auto">
            <a:xfrm rot="5400000">
              <a:off x="9730835" y="6100371"/>
              <a:ext cx="714380" cy="2118"/>
            </a:xfrm>
            <a:prstGeom prst="line">
              <a:avLst/>
            </a:prstGeom>
            <a:solidFill>
              <a:schemeClr val="accent1"/>
            </a:solidFill>
            <a:ln w="9525" cap="flat" cmpd="sng" algn="ctr">
              <a:solidFill>
                <a:schemeClr val="tx2">
                  <a:lumMod val="75000"/>
                </a:schemeClr>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n-US" altLang="zh-CN" dirty="0"/>
              <a:t>AH </a:t>
            </a:r>
            <a:r>
              <a:rPr lang="zh-CN" altLang="en-US" dirty="0"/>
              <a:t>首部 </a:t>
            </a:r>
          </a:p>
        </p:txBody>
      </p:sp>
      <p:grpSp>
        <p:nvGrpSpPr>
          <p:cNvPr id="5" name="组合 4"/>
          <p:cNvGrpSpPr/>
          <p:nvPr/>
        </p:nvGrpSpPr>
        <p:grpSpPr>
          <a:xfrm>
            <a:off x="1634679" y="1700808"/>
            <a:ext cx="8642587" cy="902368"/>
            <a:chOff x="5582177" y="2036410"/>
            <a:chExt cx="8642587" cy="902368"/>
          </a:xfrm>
        </p:grpSpPr>
        <p:grpSp>
          <p:nvGrpSpPr>
            <p:cNvPr id="6" name="组合 5"/>
            <p:cNvGrpSpPr/>
            <p:nvPr/>
          </p:nvGrpSpPr>
          <p:grpSpPr>
            <a:xfrm>
              <a:off x="5667127" y="2900949"/>
              <a:ext cx="8557637" cy="37829"/>
              <a:chOff x="6327224" y="1904149"/>
              <a:chExt cx="4102169" cy="1994"/>
            </a:xfrm>
          </p:grpSpPr>
          <p:cxnSp>
            <p:nvCxnSpPr>
              <p:cNvPr id="12" name="直接连接符 11"/>
              <p:cNvCxnSpPr/>
              <p:nvPr/>
            </p:nvCxnSpPr>
            <p:spPr>
              <a:xfrm>
                <a:off x="6327224" y="1904149"/>
                <a:ext cx="4102169"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5582177" y="2036410"/>
              <a:ext cx="8642586" cy="893212"/>
              <a:chOff x="5582177" y="2036410"/>
              <a:chExt cx="8642586" cy="893212"/>
            </a:xfrm>
          </p:grpSpPr>
          <p:grpSp>
            <p:nvGrpSpPr>
              <p:cNvPr id="8" name="组合 7"/>
              <p:cNvGrpSpPr/>
              <p:nvPr/>
            </p:nvGrpSpPr>
            <p:grpSpPr>
              <a:xfrm>
                <a:off x="5582177" y="2036410"/>
                <a:ext cx="579307" cy="626655"/>
                <a:chOff x="6242320" y="1105727"/>
                <a:chExt cx="579005" cy="626656"/>
              </a:xfrm>
            </p:grpSpPr>
            <p:sp>
              <p:nvSpPr>
                <p:cNvPr id="10"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1"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9" name="文本框 44"/>
              <p:cNvSpPr txBox="1"/>
              <p:nvPr/>
            </p:nvSpPr>
            <p:spPr>
              <a:xfrm>
                <a:off x="6426670" y="2098625"/>
                <a:ext cx="7798093" cy="830997"/>
              </a:xfrm>
              <a:prstGeom prst="rect">
                <a:avLst/>
              </a:prstGeom>
              <a:noFill/>
            </p:spPr>
            <p:txBody>
              <a:bodyPr wrap="square" rtlCol="0">
                <a:spAutoFit/>
              </a:bodyPr>
              <a:lstStyle/>
              <a:p>
                <a:pPr algn="l">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下一个首部。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标志紧接着本首部的下一个首部的类型（如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TCP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或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UDP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t>
                </a:r>
              </a:p>
            </p:txBody>
          </p:sp>
        </p:grpSp>
      </p:grpSp>
      <p:grpSp>
        <p:nvGrpSpPr>
          <p:cNvPr id="14" name="组合 13"/>
          <p:cNvGrpSpPr/>
          <p:nvPr/>
        </p:nvGrpSpPr>
        <p:grpSpPr>
          <a:xfrm>
            <a:off x="1634679" y="2845679"/>
            <a:ext cx="8642588" cy="806176"/>
            <a:chOff x="5582177" y="3005830"/>
            <a:chExt cx="8642588" cy="806176"/>
          </a:xfrm>
        </p:grpSpPr>
        <p:grpSp>
          <p:nvGrpSpPr>
            <p:cNvPr id="15" name="组合 14"/>
            <p:cNvGrpSpPr/>
            <p:nvPr/>
          </p:nvGrpSpPr>
          <p:grpSpPr>
            <a:xfrm>
              <a:off x="5582177" y="3005830"/>
              <a:ext cx="579307" cy="631762"/>
              <a:chOff x="6242320" y="2373233"/>
              <a:chExt cx="579005" cy="631762"/>
            </a:xfrm>
          </p:grpSpPr>
          <p:sp>
            <p:nvSpPr>
              <p:cNvPr id="20"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1"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6" name="组合 15"/>
            <p:cNvGrpSpPr/>
            <p:nvPr/>
          </p:nvGrpSpPr>
          <p:grpSpPr>
            <a:xfrm>
              <a:off x="5667126" y="3689446"/>
              <a:ext cx="8557639" cy="122560"/>
              <a:chOff x="6327224" y="1896619"/>
              <a:chExt cx="4102170" cy="9524"/>
            </a:xfrm>
          </p:grpSpPr>
          <p:cxnSp>
            <p:nvCxnSpPr>
              <p:cNvPr id="18" name="直接连接符 17"/>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 name="文本框 44"/>
            <p:cNvSpPr txBox="1"/>
            <p:nvPr/>
          </p:nvSpPr>
          <p:spPr>
            <a:xfrm>
              <a:off x="6426671" y="3090505"/>
              <a:ext cx="6861990" cy="430374"/>
            </a:xfrm>
            <a:prstGeom prst="rect">
              <a:avLst/>
            </a:prstGeom>
            <a:noFill/>
          </p:spPr>
          <p:txBody>
            <a:bodyPr wrap="square" rtlCol="0">
              <a:spAutoFit/>
            </a:bodyPr>
            <a:lstStyle/>
            <a:p>
              <a:pPr algn="just">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安全参数索引 </a:t>
              </a:r>
              <a:r>
                <a:rPr lang="en-US" altLang="zh-CN"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SPI</a:t>
              </a: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标志安全关联。</a:t>
              </a:r>
            </a:p>
          </p:txBody>
        </p:sp>
      </p:grpSp>
      <p:grpSp>
        <p:nvGrpSpPr>
          <p:cNvPr id="22" name="组合 21"/>
          <p:cNvGrpSpPr/>
          <p:nvPr/>
        </p:nvGrpSpPr>
        <p:grpSpPr>
          <a:xfrm>
            <a:off x="1634679" y="3894358"/>
            <a:ext cx="8642588" cy="784187"/>
            <a:chOff x="5582177" y="3980359"/>
            <a:chExt cx="8642588" cy="784187"/>
          </a:xfrm>
        </p:grpSpPr>
        <p:grpSp>
          <p:nvGrpSpPr>
            <p:cNvPr id="23" name="组合 22"/>
            <p:cNvGrpSpPr/>
            <p:nvPr/>
          </p:nvGrpSpPr>
          <p:grpSpPr>
            <a:xfrm>
              <a:off x="5667126" y="4600895"/>
              <a:ext cx="8557639" cy="163651"/>
              <a:chOff x="6327224" y="1895271"/>
              <a:chExt cx="4102170" cy="10872"/>
            </a:xfrm>
          </p:grpSpPr>
          <p:cxnSp>
            <p:nvCxnSpPr>
              <p:cNvPr id="29" name="直接连接符 28"/>
              <p:cNvCxnSpPr/>
              <p:nvPr/>
            </p:nvCxnSpPr>
            <p:spPr>
              <a:xfrm flipV="1">
                <a:off x="6327224" y="1895271"/>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5582177" y="3980359"/>
              <a:ext cx="7322808" cy="620494"/>
              <a:chOff x="5582177" y="3980359"/>
              <a:chExt cx="7322808" cy="620494"/>
            </a:xfrm>
          </p:grpSpPr>
          <p:grpSp>
            <p:nvGrpSpPr>
              <p:cNvPr id="25" name="组合 24"/>
              <p:cNvGrpSpPr/>
              <p:nvPr/>
            </p:nvGrpSpPr>
            <p:grpSpPr>
              <a:xfrm>
                <a:off x="5582177" y="3980359"/>
                <a:ext cx="579307" cy="620494"/>
                <a:chOff x="6242320" y="3640739"/>
                <a:chExt cx="579005" cy="620494"/>
              </a:xfrm>
            </p:grpSpPr>
            <p:sp>
              <p:nvSpPr>
                <p:cNvPr id="27"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8"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6" name="文本框 44"/>
              <p:cNvSpPr txBox="1"/>
              <p:nvPr/>
            </p:nvSpPr>
            <p:spPr>
              <a:xfrm>
                <a:off x="6426671" y="4029746"/>
                <a:ext cx="6478314" cy="430374"/>
              </a:xfrm>
              <a:prstGeom prst="rect">
                <a:avLst/>
              </a:prstGeom>
              <a:noFill/>
            </p:spPr>
            <p:txBody>
              <a:bodyPr wrap="square" rtlCol="0">
                <a:spAutoFit/>
              </a:bodyPr>
              <a:lstStyle/>
              <a:p>
                <a:pPr algn="just">
                  <a:lnSpc>
                    <a:spcPct val="12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序</a:t>
                </a: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号。</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AH</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协议用该序号防止重放攻击。</a:t>
                </a:r>
              </a:p>
            </p:txBody>
          </p:sp>
        </p:grpSp>
      </p:grpSp>
      <p:grpSp>
        <p:nvGrpSpPr>
          <p:cNvPr id="31" name="组合 30"/>
          <p:cNvGrpSpPr/>
          <p:nvPr/>
        </p:nvGrpSpPr>
        <p:grpSpPr>
          <a:xfrm>
            <a:off x="1634679" y="4921048"/>
            <a:ext cx="8642588" cy="956224"/>
            <a:chOff x="5582177" y="4710144"/>
            <a:chExt cx="8642588" cy="956224"/>
          </a:xfrm>
        </p:grpSpPr>
        <p:grpSp>
          <p:nvGrpSpPr>
            <p:cNvPr id="32" name="组合 31"/>
            <p:cNvGrpSpPr/>
            <p:nvPr/>
          </p:nvGrpSpPr>
          <p:grpSpPr>
            <a:xfrm>
              <a:off x="5667126" y="5552848"/>
              <a:ext cx="8557639" cy="113520"/>
              <a:chOff x="6327224" y="1896619"/>
              <a:chExt cx="4102170" cy="9524"/>
            </a:xfrm>
          </p:grpSpPr>
          <p:cxnSp>
            <p:nvCxnSpPr>
              <p:cNvPr id="38" name="直接连接符 37"/>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5582177" y="4710144"/>
              <a:ext cx="8642586" cy="842703"/>
              <a:chOff x="5582177" y="4710144"/>
              <a:chExt cx="8642586" cy="842703"/>
            </a:xfrm>
          </p:grpSpPr>
          <p:grpSp>
            <p:nvGrpSpPr>
              <p:cNvPr id="34" name="组合 33"/>
              <p:cNvGrpSpPr/>
              <p:nvPr/>
            </p:nvGrpSpPr>
            <p:grpSpPr>
              <a:xfrm>
                <a:off x="5582177" y="4943621"/>
                <a:ext cx="579307" cy="609226"/>
                <a:chOff x="6250444" y="4908245"/>
                <a:chExt cx="579005" cy="609226"/>
              </a:xfrm>
            </p:grpSpPr>
            <p:sp>
              <p:nvSpPr>
                <p:cNvPr id="36"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7"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5" name="文本框 44"/>
              <p:cNvSpPr txBox="1"/>
              <p:nvPr/>
            </p:nvSpPr>
            <p:spPr>
              <a:xfrm>
                <a:off x="6426671" y="4710144"/>
                <a:ext cx="7798092" cy="830997"/>
              </a:xfrm>
              <a:prstGeom prst="rect">
                <a:avLst/>
              </a:prstGeom>
              <a:noFill/>
            </p:spPr>
            <p:txBody>
              <a:bodyPr wrap="square" rtlCol="0">
                <a:spAutoFit/>
              </a:bodyPr>
              <a:lstStyle/>
              <a:p>
                <a:pPr algn="just">
                  <a:lnSpc>
                    <a:spcPct val="12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鉴</a:t>
                </a: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别数据</a:t>
                </a:r>
                <a:r>
                  <a:rPr lang="en-US" altLang="zh-CN"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a:t>
                </a: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可变</a:t>
                </a:r>
                <a:r>
                  <a:rPr lang="en-US" altLang="zh-CN"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a:t>
                </a:r>
                <a:r>
                  <a:rPr lang="zh-CN" altLang="en-US" sz="20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一个可变长字段，包含一个经过加密或签名的报文摘要。</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ltLang="zh-CN" dirty="0" smtClean="0"/>
              <a:t>2.  </a:t>
            </a:r>
            <a:r>
              <a:rPr lang="zh-CN" altLang="en-US" dirty="0"/>
              <a:t>封装</a:t>
            </a:r>
            <a:r>
              <a:rPr lang="zh-CN" altLang="en-US" dirty="0" smtClean="0"/>
              <a:t>安全载荷 </a:t>
            </a:r>
            <a:r>
              <a:rPr lang="en-US" altLang="zh-CN" dirty="0"/>
              <a:t>ESP</a:t>
            </a:r>
          </a:p>
        </p:txBody>
      </p:sp>
      <p:grpSp>
        <p:nvGrpSpPr>
          <p:cNvPr id="9" name="组合 8"/>
          <p:cNvGrpSpPr/>
          <p:nvPr/>
        </p:nvGrpSpPr>
        <p:grpSpPr>
          <a:xfrm>
            <a:off x="1634679" y="1340768"/>
            <a:ext cx="8642587" cy="1262408"/>
            <a:chOff x="5582177" y="1676370"/>
            <a:chExt cx="8642587" cy="1262408"/>
          </a:xfrm>
        </p:grpSpPr>
        <p:grpSp>
          <p:nvGrpSpPr>
            <p:cNvPr id="10" name="组合 9"/>
            <p:cNvGrpSpPr/>
            <p:nvPr/>
          </p:nvGrpSpPr>
          <p:grpSpPr>
            <a:xfrm>
              <a:off x="5667127" y="2900949"/>
              <a:ext cx="8557637" cy="37829"/>
              <a:chOff x="6327224" y="1904149"/>
              <a:chExt cx="4102169" cy="1994"/>
            </a:xfrm>
          </p:grpSpPr>
          <p:cxnSp>
            <p:nvCxnSpPr>
              <p:cNvPr id="16" name="直接连接符 15"/>
              <p:cNvCxnSpPr/>
              <p:nvPr/>
            </p:nvCxnSpPr>
            <p:spPr>
              <a:xfrm>
                <a:off x="6327224" y="1904149"/>
                <a:ext cx="4102169"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582177" y="1676370"/>
              <a:ext cx="8642586" cy="1200329"/>
              <a:chOff x="5582177" y="1676370"/>
              <a:chExt cx="8642586" cy="1200329"/>
            </a:xfrm>
          </p:grpSpPr>
          <p:grpSp>
            <p:nvGrpSpPr>
              <p:cNvPr id="12" name="组合 11"/>
              <p:cNvGrpSpPr/>
              <p:nvPr/>
            </p:nvGrpSpPr>
            <p:grpSpPr>
              <a:xfrm>
                <a:off x="5582177" y="2036410"/>
                <a:ext cx="579307" cy="626655"/>
                <a:chOff x="6242320" y="1105727"/>
                <a:chExt cx="579005" cy="626656"/>
              </a:xfrm>
            </p:grpSpPr>
            <p:sp>
              <p:nvSpPr>
                <p:cNvPr id="14"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5"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3" name="文本框 44"/>
              <p:cNvSpPr txBox="1"/>
              <p:nvPr/>
            </p:nvSpPr>
            <p:spPr>
              <a:xfrm>
                <a:off x="6426670" y="1676370"/>
                <a:ext cx="7798093" cy="1200329"/>
              </a:xfrm>
              <a:prstGeom prst="rect">
                <a:avLst/>
              </a:prstGeom>
              <a:noFill/>
            </p:spPr>
            <p:txBody>
              <a:bodyPr wrap="square" rtlCol="0">
                <a:spAutoFit/>
              </a:bodyPr>
              <a:lstStyle/>
              <a:p>
                <a:pPr algn="l">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使用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时，</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数据报首部的协议字段置为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50</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。当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首部检查到协议字段是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50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时，就知道在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首部后面紧接着的是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首部，同时在原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数据报后面增加了两个字段，即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尾部和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数据。 </a:t>
                </a:r>
              </a:p>
            </p:txBody>
          </p:sp>
        </p:grpSp>
      </p:grpSp>
      <p:grpSp>
        <p:nvGrpSpPr>
          <p:cNvPr id="18" name="组合 17"/>
          <p:cNvGrpSpPr/>
          <p:nvPr/>
        </p:nvGrpSpPr>
        <p:grpSpPr>
          <a:xfrm>
            <a:off x="1634679" y="2728014"/>
            <a:ext cx="8642588" cy="942935"/>
            <a:chOff x="5582177" y="2869071"/>
            <a:chExt cx="8642588" cy="942935"/>
          </a:xfrm>
        </p:grpSpPr>
        <p:grpSp>
          <p:nvGrpSpPr>
            <p:cNvPr id="19" name="组合 18"/>
            <p:cNvGrpSpPr/>
            <p:nvPr/>
          </p:nvGrpSpPr>
          <p:grpSpPr>
            <a:xfrm>
              <a:off x="5582177" y="3005830"/>
              <a:ext cx="579307" cy="631762"/>
              <a:chOff x="6242320" y="2373233"/>
              <a:chExt cx="579005" cy="631762"/>
            </a:xfrm>
          </p:grpSpPr>
          <p:sp>
            <p:nvSpPr>
              <p:cNvPr id="24"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5"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0" name="组合 19"/>
            <p:cNvGrpSpPr/>
            <p:nvPr/>
          </p:nvGrpSpPr>
          <p:grpSpPr>
            <a:xfrm>
              <a:off x="5667126" y="3689446"/>
              <a:ext cx="8557639" cy="122560"/>
              <a:chOff x="6327224" y="1896619"/>
              <a:chExt cx="4102170" cy="9524"/>
            </a:xfrm>
          </p:grpSpPr>
          <p:cxnSp>
            <p:nvCxnSpPr>
              <p:cNvPr id="22" name="直接连接符 21"/>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1" name="文本框 44"/>
            <p:cNvSpPr txBox="1"/>
            <p:nvPr/>
          </p:nvSpPr>
          <p:spPr>
            <a:xfrm>
              <a:off x="6426671" y="2869071"/>
              <a:ext cx="6861990" cy="830997"/>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首部中有标识一个安全关联的安全参数索引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SPI (32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位</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，和序号</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(32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位</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t>
              </a:r>
            </a:p>
          </p:txBody>
        </p:sp>
      </p:grpSp>
      <p:grpSp>
        <p:nvGrpSpPr>
          <p:cNvPr id="26" name="组合 25"/>
          <p:cNvGrpSpPr/>
          <p:nvPr/>
        </p:nvGrpSpPr>
        <p:grpSpPr>
          <a:xfrm>
            <a:off x="1634679" y="3795787"/>
            <a:ext cx="8642588" cy="1000422"/>
            <a:chOff x="5582177" y="3764124"/>
            <a:chExt cx="8642588" cy="1000422"/>
          </a:xfrm>
        </p:grpSpPr>
        <p:grpSp>
          <p:nvGrpSpPr>
            <p:cNvPr id="27" name="组合 26"/>
            <p:cNvGrpSpPr/>
            <p:nvPr/>
          </p:nvGrpSpPr>
          <p:grpSpPr>
            <a:xfrm>
              <a:off x="5667126" y="4600895"/>
              <a:ext cx="8557639" cy="163651"/>
              <a:chOff x="6327224" y="1895271"/>
              <a:chExt cx="4102170" cy="10872"/>
            </a:xfrm>
          </p:grpSpPr>
          <p:cxnSp>
            <p:nvCxnSpPr>
              <p:cNvPr id="33" name="直接连接符 32"/>
              <p:cNvCxnSpPr/>
              <p:nvPr/>
            </p:nvCxnSpPr>
            <p:spPr>
              <a:xfrm flipV="1">
                <a:off x="6327224" y="1895271"/>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5582177" y="3764124"/>
              <a:ext cx="8642586" cy="836729"/>
              <a:chOff x="5582177" y="3764124"/>
              <a:chExt cx="8642586" cy="836729"/>
            </a:xfrm>
          </p:grpSpPr>
          <p:grpSp>
            <p:nvGrpSpPr>
              <p:cNvPr id="29" name="组合 28"/>
              <p:cNvGrpSpPr/>
              <p:nvPr/>
            </p:nvGrpSpPr>
            <p:grpSpPr>
              <a:xfrm>
                <a:off x="5582177" y="3980359"/>
                <a:ext cx="579307" cy="620494"/>
                <a:chOff x="6242320" y="3640739"/>
                <a:chExt cx="579005" cy="620494"/>
              </a:xfrm>
            </p:grpSpPr>
            <p:sp>
              <p:nvSpPr>
                <p:cNvPr id="31"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32"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0" name="文本框 44"/>
              <p:cNvSpPr txBox="1"/>
              <p:nvPr/>
            </p:nvSpPr>
            <p:spPr>
              <a:xfrm>
                <a:off x="6426671" y="3764124"/>
                <a:ext cx="7798092" cy="830997"/>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尾部中有下一个首部。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尾部和原来数据报的数据部分一起进行加密，因此攻击者无法得知所使用的运输层协议。</a:t>
                </a:r>
              </a:p>
            </p:txBody>
          </p:sp>
        </p:grpSp>
      </p:grpSp>
      <p:grpSp>
        <p:nvGrpSpPr>
          <p:cNvPr id="35" name="组合 34"/>
          <p:cNvGrpSpPr/>
          <p:nvPr/>
        </p:nvGrpSpPr>
        <p:grpSpPr>
          <a:xfrm>
            <a:off x="1634679" y="4921048"/>
            <a:ext cx="8642588" cy="956224"/>
            <a:chOff x="5582177" y="4710144"/>
            <a:chExt cx="8642588" cy="956224"/>
          </a:xfrm>
        </p:grpSpPr>
        <p:grpSp>
          <p:nvGrpSpPr>
            <p:cNvPr id="36" name="组合 35"/>
            <p:cNvGrpSpPr/>
            <p:nvPr/>
          </p:nvGrpSpPr>
          <p:grpSpPr>
            <a:xfrm>
              <a:off x="5667126" y="5552848"/>
              <a:ext cx="8557639" cy="113520"/>
              <a:chOff x="6327224" y="1896619"/>
              <a:chExt cx="4102170" cy="9524"/>
            </a:xfrm>
          </p:grpSpPr>
          <p:cxnSp>
            <p:nvCxnSpPr>
              <p:cNvPr id="42" name="直接连接符 41"/>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5582177" y="4710144"/>
              <a:ext cx="8642586" cy="842703"/>
              <a:chOff x="5582177" y="4710144"/>
              <a:chExt cx="8642586" cy="842703"/>
            </a:xfrm>
          </p:grpSpPr>
          <p:grpSp>
            <p:nvGrpSpPr>
              <p:cNvPr id="38" name="组合 37"/>
              <p:cNvGrpSpPr/>
              <p:nvPr/>
            </p:nvGrpSpPr>
            <p:grpSpPr>
              <a:xfrm>
                <a:off x="5582177" y="4943621"/>
                <a:ext cx="579307" cy="609226"/>
                <a:chOff x="6250444" y="4908245"/>
                <a:chExt cx="579005" cy="609226"/>
              </a:xfrm>
            </p:grpSpPr>
            <p:sp>
              <p:nvSpPr>
                <p:cNvPr id="40"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41"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9" name="文本框 44"/>
              <p:cNvSpPr txBox="1"/>
              <p:nvPr/>
            </p:nvSpPr>
            <p:spPr>
              <a:xfrm>
                <a:off x="6426671" y="4710144"/>
                <a:ext cx="7798092" cy="830997"/>
              </a:xfrm>
              <a:prstGeom prst="rect">
                <a:avLst/>
              </a:prstGeom>
              <a:noFill/>
            </p:spPr>
            <p:txBody>
              <a:bodyPr wrap="square" rtlCol="0">
                <a:spAutoFit/>
              </a:bodyPr>
              <a:lstStyle/>
              <a:p>
                <a:pPr algn="just">
                  <a:lnSpc>
                    <a:spcPct val="12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鉴别和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AH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中的鉴别数据是一样的。因此，用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ESP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封装的数据报既有鉴别源站和检查数据报完整性的功能，又能提供保密。</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7" name="Rectangle 3"/>
          <p:cNvSpPr>
            <a:spLocks noGrp="1" noChangeArrowheads="1"/>
          </p:cNvSpPr>
          <p:nvPr>
            <p:ph type="title"/>
          </p:nvPr>
        </p:nvSpPr>
        <p:spPr/>
        <p:txBody>
          <a:bodyPr/>
          <a:lstStyle/>
          <a:p>
            <a:r>
              <a:rPr lang="zh-CN" altLang="en-US" dirty="0"/>
              <a:t>在 </a:t>
            </a:r>
            <a:r>
              <a:rPr lang="en-US" altLang="zh-CN" dirty="0"/>
              <a:t>IP </a:t>
            </a:r>
            <a:r>
              <a:rPr lang="zh-CN" altLang="en-US" dirty="0"/>
              <a:t>数据报中</a:t>
            </a:r>
            <a:r>
              <a:rPr lang="zh-CN" altLang="en-US" dirty="0" smtClean="0"/>
              <a:t>的</a:t>
            </a:r>
            <a:r>
              <a:rPr lang="en-US" altLang="zh-CN" dirty="0" smtClean="0"/>
              <a:t>ESP </a:t>
            </a:r>
            <a:r>
              <a:rPr lang="zh-CN" altLang="en-US" dirty="0"/>
              <a:t>的各字段 </a:t>
            </a:r>
          </a:p>
        </p:txBody>
      </p:sp>
      <p:sp>
        <p:nvSpPr>
          <p:cNvPr id="32"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12706" name="Rectangle 2"/>
          <p:cNvSpPr>
            <a:spLocks noChangeArrowheads="1"/>
          </p:cNvSpPr>
          <p:nvPr/>
        </p:nvSpPr>
        <p:spPr bwMode="auto">
          <a:xfrm>
            <a:off x="668915" y="3068638"/>
            <a:ext cx="11078051" cy="615950"/>
          </a:xfrm>
          <a:prstGeom prst="rect">
            <a:avLst/>
          </a:prstGeom>
          <a:solidFill>
            <a:srgbClr val="01ACBE"/>
          </a:solidFill>
          <a:ln w="9525">
            <a:solidFill>
              <a:srgbClr val="333399"/>
            </a:solidFill>
            <a:miter lim="800000"/>
            <a:headEnd/>
            <a:tailEnd/>
          </a:ln>
          <a:effectLst/>
        </p:spPr>
        <p:txBody>
          <a:bodyPr wrap="none" anchor="ctr"/>
          <a:lstStyle/>
          <a:p>
            <a:endParaRPr lang="zh-CN" altLang="en-US">
              <a:latin typeface="+mn-lt"/>
              <a:ea typeface="+mn-ea"/>
            </a:endParaRPr>
          </a:p>
        </p:txBody>
      </p:sp>
      <p:sp>
        <p:nvSpPr>
          <p:cNvPr id="712708" name="Rectangle 4"/>
          <p:cNvSpPr>
            <a:spLocks noChangeArrowheads="1"/>
          </p:cNvSpPr>
          <p:nvPr/>
        </p:nvSpPr>
        <p:spPr bwMode="auto">
          <a:xfrm>
            <a:off x="7786737" y="3098801"/>
            <a:ext cx="3947522" cy="585787"/>
          </a:xfrm>
          <a:prstGeom prst="rect">
            <a:avLst/>
          </a:prstGeom>
          <a:solidFill>
            <a:srgbClr val="92D050"/>
          </a:solidFill>
          <a:ln w="9525">
            <a:noFill/>
            <a:miter lim="800000"/>
            <a:headEnd/>
            <a:tailEnd/>
          </a:ln>
          <a:effectLst/>
        </p:spPr>
        <p:txBody>
          <a:bodyPr wrap="none" anchor="ctr"/>
          <a:lstStyle/>
          <a:p>
            <a:endParaRPr lang="zh-CN" altLang="en-US">
              <a:latin typeface="+mn-lt"/>
              <a:ea typeface="+mn-ea"/>
            </a:endParaRPr>
          </a:p>
        </p:txBody>
      </p:sp>
      <p:sp>
        <p:nvSpPr>
          <p:cNvPr id="712709" name="Rectangle 5"/>
          <p:cNvSpPr>
            <a:spLocks noChangeArrowheads="1"/>
          </p:cNvSpPr>
          <p:nvPr/>
        </p:nvSpPr>
        <p:spPr bwMode="auto">
          <a:xfrm>
            <a:off x="2056054" y="3098799"/>
            <a:ext cx="1656095" cy="576265"/>
          </a:xfrm>
          <a:prstGeom prst="rect">
            <a:avLst/>
          </a:prstGeom>
          <a:solidFill>
            <a:srgbClr val="92D050"/>
          </a:solidFill>
          <a:ln w="9525">
            <a:noFill/>
            <a:miter lim="800000"/>
            <a:headEnd/>
            <a:tailEnd/>
          </a:ln>
          <a:effectLst/>
        </p:spPr>
        <p:txBody>
          <a:bodyPr wrap="none" anchor="ctr"/>
          <a:lstStyle/>
          <a:p>
            <a:endParaRPr lang="zh-CN" altLang="en-US">
              <a:latin typeface="+mn-lt"/>
              <a:ea typeface="+mn-ea"/>
            </a:endParaRPr>
          </a:p>
        </p:txBody>
      </p:sp>
      <p:sp>
        <p:nvSpPr>
          <p:cNvPr id="712710" name="Text Box 6"/>
          <p:cNvSpPr txBox="1">
            <a:spLocks noChangeArrowheads="1"/>
          </p:cNvSpPr>
          <p:nvPr/>
        </p:nvSpPr>
        <p:spPr bwMode="auto">
          <a:xfrm>
            <a:off x="675268" y="3176589"/>
            <a:ext cx="1336312" cy="396875"/>
          </a:xfrm>
          <a:prstGeom prst="rect">
            <a:avLst/>
          </a:prstGeom>
          <a:noFill/>
          <a:ln w="9525">
            <a:noFill/>
            <a:miter lim="800000"/>
            <a:headEnd/>
            <a:tailEnd/>
          </a:ln>
          <a:effectLst/>
        </p:spPr>
        <p:txBody>
          <a:bodyPr>
            <a:spAutoFit/>
          </a:bodyPr>
          <a:lstStyle/>
          <a:p>
            <a:pPr algn="l"/>
            <a:r>
              <a:rPr kumimoji="1" lang="en-US" altLang="zh-CN" sz="2000" dirty="0">
                <a:solidFill>
                  <a:schemeClr val="bg1"/>
                </a:solidFill>
                <a:latin typeface="+mn-lt"/>
                <a:ea typeface="+mn-ea"/>
              </a:rPr>
              <a:t>IP </a:t>
            </a:r>
            <a:r>
              <a:rPr kumimoji="1" lang="zh-CN" altLang="zh-CN" sz="2000" dirty="0">
                <a:solidFill>
                  <a:schemeClr val="bg1"/>
                </a:solidFill>
                <a:latin typeface="+mn-lt"/>
                <a:ea typeface="+mn-ea"/>
              </a:rPr>
              <a:t>首部</a:t>
            </a:r>
            <a:endParaRPr kumimoji="1" lang="zh-CN" altLang="en-US" sz="2000" dirty="0">
              <a:solidFill>
                <a:schemeClr val="bg1"/>
              </a:solidFill>
              <a:latin typeface="+mn-lt"/>
              <a:ea typeface="+mn-ea"/>
            </a:endParaRPr>
          </a:p>
        </p:txBody>
      </p:sp>
      <p:sp>
        <p:nvSpPr>
          <p:cNvPr id="712711" name="Line 7"/>
          <p:cNvSpPr>
            <a:spLocks noChangeShapeType="1"/>
          </p:cNvSpPr>
          <p:nvPr/>
        </p:nvSpPr>
        <p:spPr bwMode="auto">
          <a:xfrm>
            <a:off x="2056054" y="3070225"/>
            <a:ext cx="0" cy="615950"/>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12" name="Line 8"/>
          <p:cNvSpPr>
            <a:spLocks noChangeShapeType="1"/>
          </p:cNvSpPr>
          <p:nvPr/>
        </p:nvSpPr>
        <p:spPr bwMode="auto">
          <a:xfrm>
            <a:off x="3712149" y="3070225"/>
            <a:ext cx="0" cy="615950"/>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13" name="Text Box 9"/>
          <p:cNvSpPr txBox="1">
            <a:spLocks noChangeArrowheads="1"/>
          </p:cNvSpPr>
          <p:nvPr/>
        </p:nvSpPr>
        <p:spPr bwMode="auto">
          <a:xfrm>
            <a:off x="2053935" y="3176589"/>
            <a:ext cx="1278107" cy="400110"/>
          </a:xfrm>
          <a:prstGeom prst="rect">
            <a:avLst/>
          </a:prstGeom>
          <a:noFill/>
          <a:ln w="9525">
            <a:noFill/>
            <a:miter lim="800000"/>
            <a:headEnd/>
            <a:tailEnd/>
          </a:ln>
          <a:effectLst/>
        </p:spPr>
        <p:txBody>
          <a:bodyPr wrap="none">
            <a:spAutoFit/>
          </a:bodyPr>
          <a:lstStyle/>
          <a:p>
            <a:pPr algn="l"/>
            <a:r>
              <a:rPr kumimoji="1" lang="en-US" altLang="zh-CN" sz="2000">
                <a:solidFill>
                  <a:schemeClr val="bg1"/>
                </a:solidFill>
                <a:latin typeface="+mn-lt"/>
                <a:ea typeface="+mn-ea"/>
              </a:rPr>
              <a:t>ESP </a:t>
            </a:r>
            <a:r>
              <a:rPr kumimoji="1" lang="zh-CN" altLang="zh-CN" sz="2000">
                <a:solidFill>
                  <a:schemeClr val="bg1"/>
                </a:solidFill>
                <a:latin typeface="+mn-lt"/>
                <a:ea typeface="+mn-ea"/>
              </a:rPr>
              <a:t>首部</a:t>
            </a:r>
            <a:endParaRPr kumimoji="1" lang="zh-CN" altLang="en-US" sz="2000">
              <a:solidFill>
                <a:schemeClr val="bg1"/>
              </a:solidFill>
              <a:latin typeface="+mn-lt"/>
              <a:ea typeface="+mn-ea"/>
            </a:endParaRPr>
          </a:p>
        </p:txBody>
      </p:sp>
      <p:sp>
        <p:nvSpPr>
          <p:cNvPr id="712714" name="Text Box 10"/>
          <p:cNvSpPr txBox="1">
            <a:spLocks noChangeArrowheads="1"/>
          </p:cNvSpPr>
          <p:nvPr/>
        </p:nvSpPr>
        <p:spPr bwMode="auto">
          <a:xfrm>
            <a:off x="4347481" y="3176588"/>
            <a:ext cx="1895071" cy="400110"/>
          </a:xfrm>
          <a:prstGeom prst="rect">
            <a:avLst/>
          </a:prstGeom>
          <a:noFill/>
          <a:ln w="9525">
            <a:noFill/>
            <a:miter lim="800000"/>
            <a:headEnd/>
            <a:tailEnd/>
          </a:ln>
          <a:effectLst/>
        </p:spPr>
        <p:txBody>
          <a:bodyPr wrap="none">
            <a:spAutoFit/>
          </a:bodyPr>
          <a:lstStyle/>
          <a:p>
            <a:pPr algn="l"/>
            <a:r>
              <a:rPr kumimoji="1" lang="en-US" altLang="zh-CN" sz="2000" dirty="0" smtClean="0">
                <a:solidFill>
                  <a:schemeClr val="bg1"/>
                </a:solidFill>
                <a:latin typeface="+mn-lt"/>
                <a:ea typeface="+mn-ea"/>
              </a:rPr>
              <a:t>IPSec</a:t>
            </a:r>
            <a:r>
              <a:rPr kumimoji="1" lang="zh-CN" altLang="en-US" sz="2000" dirty="0" smtClean="0">
                <a:solidFill>
                  <a:schemeClr val="bg1"/>
                </a:solidFill>
                <a:latin typeface="+mn-lt"/>
                <a:ea typeface="+mn-ea"/>
              </a:rPr>
              <a:t>有效载荷</a:t>
            </a:r>
            <a:endParaRPr kumimoji="1" lang="zh-CN" altLang="en-US" sz="2000" dirty="0">
              <a:solidFill>
                <a:schemeClr val="bg1"/>
              </a:solidFill>
              <a:latin typeface="+mn-lt"/>
              <a:ea typeface="+mn-ea"/>
            </a:endParaRPr>
          </a:p>
        </p:txBody>
      </p:sp>
      <p:sp>
        <p:nvSpPr>
          <p:cNvPr id="712717" name="Line 13"/>
          <p:cNvSpPr>
            <a:spLocks noChangeShapeType="1"/>
          </p:cNvSpPr>
          <p:nvPr/>
        </p:nvSpPr>
        <p:spPr bwMode="auto">
          <a:xfrm>
            <a:off x="3712149" y="4005263"/>
            <a:ext cx="4074588"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latin typeface="+mn-lt"/>
              <a:ea typeface="+mn-ea"/>
            </a:endParaRPr>
          </a:p>
        </p:txBody>
      </p:sp>
      <p:sp>
        <p:nvSpPr>
          <p:cNvPr id="712718" name="Line 14"/>
          <p:cNvSpPr>
            <a:spLocks noChangeShapeType="1"/>
          </p:cNvSpPr>
          <p:nvPr/>
        </p:nvSpPr>
        <p:spPr bwMode="auto">
          <a:xfrm>
            <a:off x="3712149" y="3787776"/>
            <a:ext cx="0" cy="411163"/>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19" name="Line 15"/>
          <p:cNvSpPr>
            <a:spLocks noChangeShapeType="1"/>
          </p:cNvSpPr>
          <p:nvPr/>
        </p:nvSpPr>
        <p:spPr bwMode="auto">
          <a:xfrm>
            <a:off x="11734258" y="3787775"/>
            <a:ext cx="6353" cy="850900"/>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20" name="Line 16"/>
          <p:cNvSpPr>
            <a:spLocks noChangeShapeType="1"/>
          </p:cNvSpPr>
          <p:nvPr/>
        </p:nvSpPr>
        <p:spPr bwMode="auto">
          <a:xfrm>
            <a:off x="677386" y="4525963"/>
            <a:ext cx="11078051"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latin typeface="+mn-lt"/>
              <a:ea typeface="+mn-ea"/>
            </a:endParaRPr>
          </a:p>
        </p:txBody>
      </p:sp>
      <p:sp>
        <p:nvSpPr>
          <p:cNvPr id="712721" name="Text Box 17"/>
          <p:cNvSpPr txBox="1">
            <a:spLocks noChangeArrowheads="1"/>
          </p:cNvSpPr>
          <p:nvPr/>
        </p:nvSpPr>
        <p:spPr bwMode="auto">
          <a:xfrm>
            <a:off x="4142055" y="4325939"/>
            <a:ext cx="2753061" cy="400110"/>
          </a:xfrm>
          <a:prstGeom prst="rect">
            <a:avLst/>
          </a:prstGeom>
          <a:solidFill>
            <a:schemeClr val="bg1"/>
          </a:solid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mn-lt"/>
                <a:ea typeface="+mn-ea"/>
              </a:rPr>
              <a:t>使用 </a:t>
            </a:r>
            <a:r>
              <a:rPr kumimoji="1" lang="en-US" altLang="zh-CN" sz="2000">
                <a:solidFill>
                  <a:schemeClr val="tx1">
                    <a:lumMod val="65000"/>
                    <a:lumOff val="35000"/>
                  </a:schemeClr>
                </a:solidFill>
                <a:latin typeface="+mn-lt"/>
                <a:ea typeface="+mn-ea"/>
              </a:rPr>
              <a:t>ESP </a:t>
            </a:r>
            <a:r>
              <a:rPr kumimoji="1" lang="zh-CN" altLang="zh-CN" sz="2000">
                <a:solidFill>
                  <a:schemeClr val="tx1">
                    <a:lumMod val="65000"/>
                    <a:lumOff val="35000"/>
                  </a:schemeClr>
                </a:solidFill>
                <a:latin typeface="+mn-lt"/>
                <a:ea typeface="+mn-ea"/>
              </a:rPr>
              <a:t>的 </a:t>
            </a:r>
            <a:r>
              <a:rPr kumimoji="1" lang="en-US" altLang="zh-CN" sz="2000">
                <a:solidFill>
                  <a:schemeClr val="tx1">
                    <a:lumMod val="65000"/>
                    <a:lumOff val="35000"/>
                  </a:schemeClr>
                </a:solidFill>
                <a:latin typeface="+mn-lt"/>
                <a:ea typeface="+mn-ea"/>
              </a:rPr>
              <a:t>IP </a:t>
            </a:r>
            <a:r>
              <a:rPr kumimoji="1" lang="zh-CN" altLang="zh-CN" sz="2000">
                <a:solidFill>
                  <a:schemeClr val="tx1">
                    <a:lumMod val="65000"/>
                    <a:lumOff val="35000"/>
                  </a:schemeClr>
                </a:solidFill>
                <a:latin typeface="+mn-lt"/>
                <a:ea typeface="+mn-ea"/>
              </a:rPr>
              <a:t>数据报</a:t>
            </a:r>
            <a:endParaRPr kumimoji="1" lang="zh-CN" altLang="en-US" sz="2000">
              <a:solidFill>
                <a:schemeClr val="tx1">
                  <a:lumMod val="65000"/>
                  <a:lumOff val="35000"/>
                </a:schemeClr>
              </a:solidFill>
              <a:latin typeface="+mn-lt"/>
              <a:ea typeface="+mn-ea"/>
            </a:endParaRPr>
          </a:p>
        </p:txBody>
      </p:sp>
      <p:sp>
        <p:nvSpPr>
          <p:cNvPr id="712722" name="Text Box 18"/>
          <p:cNvSpPr txBox="1">
            <a:spLocks noChangeArrowheads="1"/>
          </p:cNvSpPr>
          <p:nvPr/>
        </p:nvSpPr>
        <p:spPr bwMode="auto">
          <a:xfrm>
            <a:off x="4093347" y="3786188"/>
            <a:ext cx="2492990" cy="400110"/>
          </a:xfrm>
          <a:prstGeom prst="rect">
            <a:avLst/>
          </a:prstGeom>
          <a:solidFill>
            <a:schemeClr val="bg1"/>
          </a:solid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mn-lt"/>
                <a:ea typeface="+mn-ea"/>
              </a:rPr>
              <a:t>原</a:t>
            </a:r>
            <a:r>
              <a:rPr kumimoji="1" lang="zh-CN" altLang="zh-CN" sz="2000">
                <a:solidFill>
                  <a:schemeClr val="tx1">
                    <a:lumMod val="65000"/>
                    <a:lumOff val="35000"/>
                  </a:schemeClr>
                </a:solidFill>
                <a:latin typeface="+mn-lt"/>
                <a:ea typeface="+mn-ea"/>
              </a:rPr>
              <a:t>数据报的数据部分</a:t>
            </a:r>
            <a:endParaRPr kumimoji="1" lang="zh-CN" altLang="en-US" sz="2000">
              <a:solidFill>
                <a:schemeClr val="tx1">
                  <a:lumMod val="65000"/>
                  <a:lumOff val="35000"/>
                </a:schemeClr>
              </a:solidFill>
              <a:latin typeface="+mn-lt"/>
              <a:ea typeface="+mn-ea"/>
            </a:endParaRPr>
          </a:p>
        </p:txBody>
      </p:sp>
      <p:sp>
        <p:nvSpPr>
          <p:cNvPr id="712723" name="Line 19"/>
          <p:cNvSpPr>
            <a:spLocks noChangeShapeType="1"/>
          </p:cNvSpPr>
          <p:nvPr/>
        </p:nvSpPr>
        <p:spPr bwMode="auto">
          <a:xfrm flipH="1">
            <a:off x="656208" y="4040189"/>
            <a:ext cx="12707" cy="541337"/>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24" name="Line 20"/>
          <p:cNvSpPr>
            <a:spLocks noChangeShapeType="1"/>
          </p:cNvSpPr>
          <p:nvPr/>
        </p:nvSpPr>
        <p:spPr bwMode="auto">
          <a:xfrm>
            <a:off x="7786737" y="3070225"/>
            <a:ext cx="0" cy="615950"/>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25" name="Line 21"/>
          <p:cNvSpPr>
            <a:spLocks noChangeShapeType="1"/>
          </p:cNvSpPr>
          <p:nvPr/>
        </p:nvSpPr>
        <p:spPr bwMode="auto">
          <a:xfrm>
            <a:off x="9442832" y="3070225"/>
            <a:ext cx="0" cy="615950"/>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26" name="Text Box 22"/>
          <p:cNvSpPr txBox="1">
            <a:spLocks noChangeArrowheads="1"/>
          </p:cNvSpPr>
          <p:nvPr/>
        </p:nvSpPr>
        <p:spPr bwMode="auto">
          <a:xfrm>
            <a:off x="7784618" y="3176589"/>
            <a:ext cx="1278107" cy="400110"/>
          </a:xfrm>
          <a:prstGeom prst="rect">
            <a:avLst/>
          </a:prstGeom>
          <a:noFill/>
          <a:ln w="9525">
            <a:noFill/>
            <a:miter lim="800000"/>
            <a:headEnd/>
            <a:tailEnd/>
          </a:ln>
          <a:effectLst/>
        </p:spPr>
        <p:txBody>
          <a:bodyPr wrap="none">
            <a:spAutoFit/>
          </a:bodyPr>
          <a:lstStyle/>
          <a:p>
            <a:pPr algn="l"/>
            <a:r>
              <a:rPr kumimoji="1" lang="en-US" altLang="zh-CN" sz="2000">
                <a:solidFill>
                  <a:schemeClr val="bg1"/>
                </a:solidFill>
                <a:latin typeface="+mn-lt"/>
                <a:ea typeface="+mn-ea"/>
              </a:rPr>
              <a:t>ESP </a:t>
            </a:r>
            <a:r>
              <a:rPr kumimoji="1" lang="zh-CN" altLang="zh-CN" sz="2000">
                <a:solidFill>
                  <a:schemeClr val="bg1"/>
                </a:solidFill>
                <a:latin typeface="+mn-lt"/>
                <a:ea typeface="+mn-ea"/>
              </a:rPr>
              <a:t>尾部</a:t>
            </a:r>
            <a:endParaRPr kumimoji="1" lang="zh-CN" altLang="en-US" sz="2000">
              <a:solidFill>
                <a:schemeClr val="bg1"/>
              </a:solidFill>
              <a:latin typeface="+mn-lt"/>
              <a:ea typeface="+mn-ea"/>
            </a:endParaRPr>
          </a:p>
        </p:txBody>
      </p:sp>
      <p:sp>
        <p:nvSpPr>
          <p:cNvPr id="712727" name="Text Box 23"/>
          <p:cNvSpPr txBox="1">
            <a:spLocks noChangeArrowheads="1"/>
          </p:cNvSpPr>
          <p:nvPr/>
        </p:nvSpPr>
        <p:spPr bwMode="auto">
          <a:xfrm>
            <a:off x="9737201" y="3176589"/>
            <a:ext cx="1278107" cy="400110"/>
          </a:xfrm>
          <a:prstGeom prst="rect">
            <a:avLst/>
          </a:prstGeom>
          <a:noFill/>
          <a:ln w="9525">
            <a:noFill/>
            <a:miter lim="800000"/>
            <a:headEnd/>
            <a:tailEnd/>
          </a:ln>
          <a:effectLst/>
        </p:spPr>
        <p:txBody>
          <a:bodyPr wrap="none">
            <a:spAutoFit/>
          </a:bodyPr>
          <a:lstStyle/>
          <a:p>
            <a:pPr algn="l"/>
            <a:r>
              <a:rPr kumimoji="1" lang="en-US" altLang="zh-CN" sz="2000">
                <a:solidFill>
                  <a:schemeClr val="bg1"/>
                </a:solidFill>
                <a:latin typeface="+mn-lt"/>
                <a:ea typeface="+mn-ea"/>
              </a:rPr>
              <a:t>ESP </a:t>
            </a:r>
            <a:r>
              <a:rPr kumimoji="1" lang="zh-CN" altLang="zh-CN" sz="2000">
                <a:solidFill>
                  <a:schemeClr val="bg1"/>
                </a:solidFill>
                <a:latin typeface="+mn-lt"/>
                <a:ea typeface="+mn-ea"/>
              </a:rPr>
              <a:t>鉴别</a:t>
            </a:r>
            <a:endParaRPr kumimoji="1" lang="zh-CN" altLang="en-US" sz="2000">
              <a:solidFill>
                <a:schemeClr val="bg1"/>
              </a:solidFill>
              <a:latin typeface="+mn-lt"/>
              <a:ea typeface="+mn-ea"/>
            </a:endParaRPr>
          </a:p>
        </p:txBody>
      </p:sp>
      <p:sp>
        <p:nvSpPr>
          <p:cNvPr id="712728" name="Line 24"/>
          <p:cNvSpPr>
            <a:spLocks noChangeShapeType="1"/>
          </p:cNvSpPr>
          <p:nvPr/>
        </p:nvSpPr>
        <p:spPr bwMode="auto">
          <a:xfrm>
            <a:off x="3712149" y="2587626"/>
            <a:ext cx="0" cy="409575"/>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29" name="Line 25"/>
          <p:cNvSpPr>
            <a:spLocks noChangeShapeType="1"/>
          </p:cNvSpPr>
          <p:nvPr/>
        </p:nvSpPr>
        <p:spPr bwMode="auto">
          <a:xfrm>
            <a:off x="9442832" y="2146300"/>
            <a:ext cx="0" cy="820738"/>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30" name="Line 26"/>
          <p:cNvSpPr>
            <a:spLocks noChangeShapeType="1"/>
          </p:cNvSpPr>
          <p:nvPr/>
        </p:nvSpPr>
        <p:spPr bwMode="auto">
          <a:xfrm>
            <a:off x="3733327" y="2811463"/>
            <a:ext cx="5730683"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latin typeface="+mn-lt"/>
              <a:ea typeface="+mn-ea"/>
            </a:endParaRPr>
          </a:p>
        </p:txBody>
      </p:sp>
      <p:sp>
        <p:nvSpPr>
          <p:cNvPr id="712731" name="Text Box 27"/>
          <p:cNvSpPr txBox="1">
            <a:spLocks noChangeArrowheads="1"/>
          </p:cNvSpPr>
          <p:nvPr/>
        </p:nvSpPr>
        <p:spPr bwMode="auto">
          <a:xfrm>
            <a:off x="5745208" y="2600326"/>
            <a:ext cx="1467068" cy="400110"/>
          </a:xfrm>
          <a:prstGeom prst="rect">
            <a:avLst/>
          </a:prstGeom>
          <a:solidFill>
            <a:schemeClr val="bg1"/>
          </a:solid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mn-lt"/>
                <a:ea typeface="+mn-ea"/>
              </a:rPr>
              <a:t>加密</a:t>
            </a:r>
            <a:r>
              <a:rPr kumimoji="1" lang="zh-CN" altLang="zh-CN" sz="2000">
                <a:solidFill>
                  <a:schemeClr val="tx1">
                    <a:lumMod val="65000"/>
                    <a:lumOff val="35000"/>
                  </a:schemeClr>
                </a:solidFill>
                <a:latin typeface="+mn-lt"/>
                <a:ea typeface="+mn-ea"/>
              </a:rPr>
              <a:t>的部分</a:t>
            </a:r>
            <a:endParaRPr kumimoji="1" lang="zh-CN" altLang="en-US" sz="2000">
              <a:solidFill>
                <a:schemeClr val="tx1">
                  <a:lumMod val="65000"/>
                  <a:lumOff val="35000"/>
                </a:schemeClr>
              </a:solidFill>
              <a:latin typeface="+mn-lt"/>
              <a:ea typeface="+mn-ea"/>
            </a:endParaRPr>
          </a:p>
        </p:txBody>
      </p:sp>
      <p:sp>
        <p:nvSpPr>
          <p:cNvPr id="712732" name="Line 28"/>
          <p:cNvSpPr>
            <a:spLocks noChangeShapeType="1"/>
          </p:cNvSpPr>
          <p:nvPr/>
        </p:nvSpPr>
        <p:spPr bwMode="auto">
          <a:xfrm>
            <a:off x="2056054" y="2176464"/>
            <a:ext cx="0" cy="820737"/>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33" name="Line 29"/>
          <p:cNvSpPr>
            <a:spLocks noChangeShapeType="1"/>
          </p:cNvSpPr>
          <p:nvPr/>
        </p:nvSpPr>
        <p:spPr bwMode="auto">
          <a:xfrm>
            <a:off x="2077231" y="2420938"/>
            <a:ext cx="7386779" cy="0"/>
          </a:xfrm>
          <a:prstGeom prst="line">
            <a:avLst/>
          </a:prstGeom>
          <a:noFill/>
          <a:ln w="28575">
            <a:solidFill>
              <a:srgbClr val="333399"/>
            </a:solidFill>
            <a:round/>
            <a:headEnd type="triangle" w="med" len="lg"/>
            <a:tailEnd type="triangle" w="med" len="lg"/>
          </a:ln>
          <a:effectLst/>
        </p:spPr>
        <p:txBody>
          <a:bodyPr wrap="none" anchor="ctr"/>
          <a:lstStyle/>
          <a:p>
            <a:endParaRPr lang="zh-CN" altLang="en-US">
              <a:latin typeface="+mn-lt"/>
              <a:ea typeface="+mn-ea"/>
            </a:endParaRPr>
          </a:p>
        </p:txBody>
      </p:sp>
      <p:sp>
        <p:nvSpPr>
          <p:cNvPr id="712734" name="Text Box 30"/>
          <p:cNvSpPr txBox="1">
            <a:spLocks noChangeArrowheads="1"/>
          </p:cNvSpPr>
          <p:nvPr/>
        </p:nvSpPr>
        <p:spPr bwMode="auto">
          <a:xfrm>
            <a:off x="4751973" y="2239964"/>
            <a:ext cx="1467068" cy="400110"/>
          </a:xfrm>
          <a:prstGeom prst="rect">
            <a:avLst/>
          </a:prstGeom>
          <a:solidFill>
            <a:schemeClr val="bg1"/>
          </a:solid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mn-lt"/>
                <a:ea typeface="+mn-ea"/>
              </a:rPr>
              <a:t>鉴别</a:t>
            </a:r>
            <a:r>
              <a:rPr kumimoji="1" lang="zh-CN" altLang="zh-CN" sz="2000">
                <a:solidFill>
                  <a:schemeClr val="tx1">
                    <a:lumMod val="65000"/>
                    <a:lumOff val="35000"/>
                  </a:schemeClr>
                </a:solidFill>
                <a:latin typeface="+mn-lt"/>
                <a:ea typeface="+mn-ea"/>
              </a:rPr>
              <a:t>的部分</a:t>
            </a:r>
            <a:endParaRPr kumimoji="1" lang="zh-CN" altLang="en-US" sz="2000">
              <a:solidFill>
                <a:schemeClr val="tx1">
                  <a:lumMod val="65000"/>
                  <a:lumOff val="35000"/>
                </a:schemeClr>
              </a:solidFill>
              <a:latin typeface="+mn-lt"/>
              <a:ea typeface="+mn-ea"/>
            </a:endParaRPr>
          </a:p>
        </p:txBody>
      </p:sp>
      <p:sp>
        <p:nvSpPr>
          <p:cNvPr id="712735" name="Line 31"/>
          <p:cNvSpPr>
            <a:spLocks noChangeShapeType="1"/>
          </p:cNvSpPr>
          <p:nvPr/>
        </p:nvSpPr>
        <p:spPr bwMode="auto">
          <a:xfrm>
            <a:off x="7786737" y="3787776"/>
            <a:ext cx="0" cy="411163"/>
          </a:xfrm>
          <a:prstGeom prst="line">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712736" name="Text Box 32"/>
          <p:cNvSpPr txBox="1">
            <a:spLocks noChangeArrowheads="1"/>
          </p:cNvSpPr>
          <p:nvPr/>
        </p:nvSpPr>
        <p:spPr bwMode="auto">
          <a:xfrm>
            <a:off x="482551" y="3679825"/>
            <a:ext cx="1273105"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mn-lt"/>
                <a:ea typeface="+mn-ea"/>
              </a:rPr>
              <a:t>协议</a:t>
            </a:r>
            <a:r>
              <a:rPr kumimoji="1" lang="zh-CN" altLang="zh-CN" sz="2000" dirty="0">
                <a:solidFill>
                  <a:schemeClr val="tx1">
                    <a:lumMod val="65000"/>
                    <a:lumOff val="35000"/>
                  </a:schemeClr>
                </a:solidFill>
                <a:latin typeface="+mn-lt"/>
                <a:ea typeface="+mn-ea"/>
              </a:rPr>
              <a:t> </a:t>
            </a:r>
            <a:r>
              <a:rPr kumimoji="1" lang="en-US" altLang="zh-CN" sz="2000" dirty="0">
                <a:solidFill>
                  <a:schemeClr val="tx1">
                    <a:lumMod val="65000"/>
                    <a:lumOff val="35000"/>
                  </a:schemeClr>
                </a:solidFill>
                <a:latin typeface="+mn-lt"/>
                <a:ea typeface="+mn-ea"/>
              </a:rPr>
              <a:t>= 50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 y="1669141"/>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kumimoji="1" lang="zh-CN" altLang="en-US" sz="2400" smtClean="0">
              <a:solidFill>
                <a:srgbClr val="000000"/>
              </a:solidFill>
              <a:latin typeface="Times New Roman" pitchFamily="18" charset="0"/>
              <a:ea typeface="楷体_GB2312" pitchFamily="49" charset="-122"/>
            </a:endParaRPr>
          </a:p>
        </p:txBody>
      </p:sp>
      <p:sp>
        <p:nvSpPr>
          <p:cNvPr id="61" name="矩形 60"/>
          <p:cNvSpPr/>
          <p:nvPr/>
        </p:nvSpPr>
        <p:spPr>
          <a:xfrm>
            <a:off x="527795" y="1449421"/>
            <a:ext cx="2977403" cy="422486"/>
          </a:xfrm>
          <a:prstGeom prst="rect">
            <a:avLst/>
          </a:prstGeom>
          <a:solidFill>
            <a:srgbClr val="00B0F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62" name="矩形 61"/>
          <p:cNvSpPr/>
          <p:nvPr/>
        </p:nvSpPr>
        <p:spPr bwMode="auto">
          <a:xfrm>
            <a:off x="1" y="3789040"/>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kumimoji="1" lang="zh-CN" altLang="en-US" sz="2400" smtClean="0">
              <a:solidFill>
                <a:srgbClr val="000000"/>
              </a:solidFill>
              <a:latin typeface="Times New Roman" pitchFamily="18" charset="0"/>
              <a:ea typeface="楷体_GB2312" pitchFamily="49" charset="-122"/>
            </a:endParaRPr>
          </a:p>
        </p:txBody>
      </p:sp>
      <p:sp>
        <p:nvSpPr>
          <p:cNvPr id="65" name="TextBox 8"/>
          <p:cNvSpPr txBox="1"/>
          <p:nvPr/>
        </p:nvSpPr>
        <p:spPr>
          <a:xfrm>
            <a:off x="655638" y="3931263"/>
            <a:ext cx="10058400" cy="2862322"/>
          </a:xfrm>
          <a:prstGeom prst="rect">
            <a:avLst/>
          </a:prstGeom>
          <a:noFill/>
        </p:spPr>
        <p:txBody>
          <a:bodyPr wrap="square" rtlCol="0">
            <a:spAutoFit/>
          </a:bodyPr>
          <a:lstStyle/>
          <a:p>
            <a:pPr marL="342900" indent="-342900" algn="l" fontAlgn="auto">
              <a:lnSpc>
                <a:spcPct val="150000"/>
              </a:lnSpc>
              <a:spcBef>
                <a:spcPts val="0"/>
              </a:spcBef>
              <a:spcAft>
                <a:spcPts val="0"/>
              </a:spcAft>
              <a:buFont typeface="Wingdings" panose="05000000000000000000" pitchFamily="2" charset="2"/>
              <a:buChar char="l"/>
            </a:pPr>
            <a:r>
              <a:rPr lang="zh-CN" altLang="en-US" sz="2000" dirty="0">
                <a:solidFill>
                  <a:srgbClr val="000000"/>
                </a:solidFill>
                <a:latin typeface="Arial"/>
                <a:ea typeface="微软雅黑"/>
              </a:rPr>
              <a:t>运输层安全协议可以提供以上安全服务。</a:t>
            </a:r>
          </a:p>
          <a:p>
            <a:pPr marL="342900" indent="-342900" algn="l" fontAlgn="auto">
              <a:lnSpc>
                <a:spcPct val="150000"/>
              </a:lnSpc>
              <a:spcBef>
                <a:spcPts val="0"/>
              </a:spcBef>
              <a:spcAft>
                <a:spcPts val="0"/>
              </a:spcAft>
              <a:buFont typeface="Wingdings" panose="05000000000000000000" pitchFamily="2" charset="2"/>
              <a:buChar char="l"/>
            </a:pPr>
            <a:r>
              <a:rPr lang="zh-CN" altLang="en-US" sz="2000" dirty="0">
                <a:solidFill>
                  <a:srgbClr val="000000"/>
                </a:solidFill>
                <a:latin typeface="Arial"/>
                <a:ea typeface="微软雅黑"/>
              </a:rPr>
              <a:t>现在广泛使用的有两个协议：</a:t>
            </a:r>
          </a:p>
          <a:p>
            <a:pPr marL="800100" lvl="1" indent="-342900" algn="l" fontAlgn="auto">
              <a:lnSpc>
                <a:spcPct val="150000"/>
              </a:lnSpc>
              <a:spcBef>
                <a:spcPts val="0"/>
              </a:spcBef>
              <a:spcAft>
                <a:spcPts val="0"/>
              </a:spcAft>
              <a:buFont typeface="Wingdings" panose="05000000000000000000" pitchFamily="2" charset="2"/>
              <a:buChar char="n"/>
            </a:pPr>
            <a:r>
              <a:rPr lang="en-US" altLang="zh-CN" sz="2000" dirty="0" smtClean="0">
                <a:solidFill>
                  <a:srgbClr val="FF0000"/>
                </a:solidFill>
                <a:latin typeface="Arial"/>
                <a:ea typeface="微软雅黑"/>
              </a:rPr>
              <a:t>SSL </a:t>
            </a:r>
            <a:r>
              <a:rPr lang="en-US" altLang="zh-CN" sz="2000" dirty="0">
                <a:solidFill>
                  <a:srgbClr val="000000"/>
                </a:solidFill>
                <a:latin typeface="Arial"/>
                <a:ea typeface="微软雅黑"/>
              </a:rPr>
              <a:t>(Secure Socket Layer)</a:t>
            </a:r>
            <a:r>
              <a:rPr lang="zh-CN" altLang="en-US" sz="2000" dirty="0">
                <a:solidFill>
                  <a:srgbClr val="000000"/>
                </a:solidFill>
                <a:latin typeface="Arial"/>
                <a:ea typeface="微软雅黑"/>
              </a:rPr>
              <a:t>，译为</a:t>
            </a:r>
            <a:r>
              <a:rPr lang="zh-CN" altLang="en-US" sz="2000" dirty="0">
                <a:solidFill>
                  <a:srgbClr val="FF0000"/>
                </a:solidFill>
                <a:latin typeface="Arial"/>
                <a:ea typeface="微软雅黑"/>
              </a:rPr>
              <a:t>安全套接字层</a:t>
            </a:r>
            <a:r>
              <a:rPr lang="zh-CN" altLang="en-US" sz="2000" dirty="0">
                <a:solidFill>
                  <a:srgbClr val="000000"/>
                </a:solidFill>
                <a:latin typeface="Arial"/>
                <a:ea typeface="微软雅黑"/>
              </a:rPr>
              <a:t>。</a:t>
            </a:r>
          </a:p>
          <a:p>
            <a:pPr marL="800100" lvl="1" indent="-342900" algn="l" fontAlgn="auto">
              <a:lnSpc>
                <a:spcPct val="150000"/>
              </a:lnSpc>
              <a:spcBef>
                <a:spcPts val="0"/>
              </a:spcBef>
              <a:spcAft>
                <a:spcPts val="0"/>
              </a:spcAft>
              <a:buFont typeface="Wingdings" panose="05000000000000000000" pitchFamily="2" charset="2"/>
              <a:buChar char="n"/>
            </a:pPr>
            <a:r>
              <a:rPr lang="en-US" altLang="zh-CN" sz="2000" dirty="0">
                <a:solidFill>
                  <a:srgbClr val="FF0000"/>
                </a:solidFill>
                <a:latin typeface="Arial"/>
                <a:ea typeface="微软雅黑"/>
              </a:rPr>
              <a:t>TLS</a:t>
            </a:r>
            <a:r>
              <a:rPr lang="en-US" altLang="zh-CN" sz="2000" dirty="0">
                <a:solidFill>
                  <a:srgbClr val="000000"/>
                </a:solidFill>
                <a:latin typeface="Arial"/>
                <a:ea typeface="微软雅黑"/>
              </a:rPr>
              <a:t> (Transport Layer Security)</a:t>
            </a:r>
            <a:r>
              <a:rPr lang="zh-CN" altLang="en-US" sz="2000" dirty="0">
                <a:solidFill>
                  <a:srgbClr val="000000"/>
                </a:solidFill>
                <a:latin typeface="Arial"/>
                <a:ea typeface="微软雅黑"/>
              </a:rPr>
              <a:t>，译为</a:t>
            </a:r>
            <a:r>
              <a:rPr lang="zh-CN" altLang="en-US" sz="2000" dirty="0">
                <a:solidFill>
                  <a:srgbClr val="FF0000"/>
                </a:solidFill>
                <a:latin typeface="Arial"/>
                <a:ea typeface="微软雅黑"/>
              </a:rPr>
              <a:t>运输层安全</a:t>
            </a:r>
            <a:r>
              <a:rPr lang="zh-CN" altLang="en-US" sz="2000" dirty="0">
                <a:solidFill>
                  <a:srgbClr val="000000"/>
                </a:solidFill>
                <a:latin typeface="Arial"/>
                <a:ea typeface="微软雅黑"/>
              </a:rPr>
              <a:t>。</a:t>
            </a:r>
          </a:p>
          <a:p>
            <a:pPr marL="342900" indent="-342900" algn="l" fontAlgn="auto">
              <a:lnSpc>
                <a:spcPct val="150000"/>
              </a:lnSpc>
              <a:spcBef>
                <a:spcPts val="0"/>
              </a:spcBef>
              <a:spcAft>
                <a:spcPts val="0"/>
              </a:spcAft>
              <a:buFont typeface="Wingdings" panose="05000000000000000000" pitchFamily="2" charset="2"/>
              <a:buChar char="l"/>
            </a:pPr>
            <a:r>
              <a:rPr lang="en-US" altLang="zh-CN" sz="2000" dirty="0" smtClean="0">
                <a:solidFill>
                  <a:srgbClr val="000000"/>
                </a:solidFill>
                <a:latin typeface="Arial"/>
                <a:ea typeface="微软雅黑"/>
              </a:rPr>
              <a:t>SSL</a:t>
            </a:r>
            <a:r>
              <a:rPr lang="zh-CN" altLang="en-US" sz="2000" dirty="0">
                <a:solidFill>
                  <a:srgbClr val="000000"/>
                </a:solidFill>
                <a:latin typeface="Arial"/>
                <a:ea typeface="微软雅黑"/>
              </a:rPr>
              <a:t>是</a:t>
            </a:r>
            <a:r>
              <a:rPr lang="en-US" altLang="zh-CN" sz="2000" dirty="0">
                <a:solidFill>
                  <a:srgbClr val="000000"/>
                </a:solidFill>
                <a:latin typeface="Arial"/>
                <a:ea typeface="微软雅黑"/>
              </a:rPr>
              <a:t>Netscape</a:t>
            </a:r>
            <a:r>
              <a:rPr lang="zh-CN" altLang="en-US" sz="2000" dirty="0">
                <a:solidFill>
                  <a:srgbClr val="000000"/>
                </a:solidFill>
                <a:latin typeface="Arial"/>
                <a:ea typeface="微软雅黑"/>
              </a:rPr>
              <a:t>公司在</a:t>
            </a:r>
            <a:r>
              <a:rPr lang="en-US" altLang="zh-CN" sz="2000" dirty="0">
                <a:solidFill>
                  <a:srgbClr val="000000"/>
                </a:solidFill>
                <a:latin typeface="Arial"/>
                <a:ea typeface="微软雅黑"/>
              </a:rPr>
              <a:t>1994</a:t>
            </a:r>
            <a:r>
              <a:rPr lang="zh-CN" altLang="en-US" sz="2000" dirty="0">
                <a:solidFill>
                  <a:srgbClr val="000000"/>
                </a:solidFill>
                <a:latin typeface="Arial"/>
                <a:ea typeface="微软雅黑"/>
              </a:rPr>
              <a:t>开发的，广泛应用于基于万维网的各种网络应用。</a:t>
            </a:r>
          </a:p>
          <a:p>
            <a:pPr marL="342900" indent="-342900" algn="l" fontAlgn="auto">
              <a:lnSpc>
                <a:spcPct val="150000"/>
              </a:lnSpc>
              <a:spcBef>
                <a:spcPts val="0"/>
              </a:spcBef>
              <a:spcAft>
                <a:spcPts val="0"/>
              </a:spcAft>
              <a:buFont typeface="Wingdings" panose="05000000000000000000" pitchFamily="2" charset="2"/>
              <a:buChar char="l"/>
            </a:pPr>
            <a:r>
              <a:rPr lang="en-US" altLang="zh-CN" sz="2000" dirty="0">
                <a:solidFill>
                  <a:srgbClr val="000000"/>
                </a:solidFill>
                <a:latin typeface="Arial"/>
                <a:ea typeface="微软雅黑"/>
              </a:rPr>
              <a:t>TLS</a:t>
            </a:r>
            <a:r>
              <a:rPr lang="zh-CN" altLang="en-US" sz="2000" dirty="0">
                <a:solidFill>
                  <a:srgbClr val="000000"/>
                </a:solidFill>
                <a:latin typeface="Arial"/>
                <a:ea typeface="微软雅黑"/>
              </a:rPr>
              <a:t>是</a:t>
            </a:r>
            <a:r>
              <a:rPr lang="en-US" altLang="zh-CN" sz="2000" dirty="0">
                <a:solidFill>
                  <a:srgbClr val="000000"/>
                </a:solidFill>
                <a:latin typeface="Arial"/>
                <a:ea typeface="微软雅黑"/>
              </a:rPr>
              <a:t>1995</a:t>
            </a:r>
            <a:r>
              <a:rPr lang="zh-CN" altLang="en-US" sz="2000" dirty="0">
                <a:solidFill>
                  <a:srgbClr val="000000"/>
                </a:solidFill>
                <a:latin typeface="Arial"/>
                <a:ea typeface="微软雅黑"/>
              </a:rPr>
              <a:t>年</a:t>
            </a:r>
            <a:r>
              <a:rPr lang="en-US" altLang="zh-CN" sz="2000" dirty="0">
                <a:solidFill>
                  <a:srgbClr val="000000"/>
                </a:solidFill>
                <a:latin typeface="Arial"/>
                <a:ea typeface="微软雅黑"/>
              </a:rPr>
              <a:t>IETF</a:t>
            </a:r>
            <a:r>
              <a:rPr lang="zh-CN" altLang="en-US" sz="2000" dirty="0">
                <a:solidFill>
                  <a:srgbClr val="000000"/>
                </a:solidFill>
                <a:latin typeface="Arial"/>
                <a:ea typeface="微软雅黑"/>
              </a:rPr>
              <a:t>在</a:t>
            </a:r>
            <a:r>
              <a:rPr lang="en-US" altLang="zh-CN" sz="2000" dirty="0">
                <a:solidFill>
                  <a:srgbClr val="000000"/>
                </a:solidFill>
                <a:latin typeface="Arial"/>
                <a:ea typeface="微软雅黑"/>
              </a:rPr>
              <a:t>SSL </a:t>
            </a:r>
            <a:r>
              <a:rPr lang="zh-CN" altLang="en-US" sz="2000" dirty="0">
                <a:solidFill>
                  <a:srgbClr val="000000"/>
                </a:solidFill>
                <a:latin typeface="Arial"/>
                <a:ea typeface="微软雅黑"/>
              </a:rPr>
              <a:t>基础上设计的。</a:t>
            </a:r>
          </a:p>
        </p:txBody>
      </p:sp>
      <p:sp>
        <p:nvSpPr>
          <p:cNvPr id="714754" name="Rectangle 2"/>
          <p:cNvSpPr>
            <a:spLocks noGrp="1" noChangeArrowheads="1"/>
          </p:cNvSpPr>
          <p:nvPr>
            <p:ph type="title"/>
          </p:nvPr>
        </p:nvSpPr>
        <p:spPr/>
        <p:txBody>
          <a:bodyPr/>
          <a:lstStyle/>
          <a:p>
            <a:r>
              <a:rPr lang="en-US" altLang="zh-CN" dirty="0"/>
              <a:t>7.6.4  </a:t>
            </a:r>
            <a:r>
              <a:rPr lang="zh-CN" altLang="en-US" dirty="0"/>
              <a:t>运输层实例：</a:t>
            </a:r>
            <a:r>
              <a:rPr lang="en-US" altLang="zh-CN" dirty="0"/>
              <a:t>SSL/TLS</a:t>
            </a:r>
            <a:endParaRPr lang="en-US" altLang="zh-CN"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7" name="矩形 36"/>
          <p:cNvSpPr/>
          <p:nvPr/>
        </p:nvSpPr>
        <p:spPr>
          <a:xfrm>
            <a:off x="557686" y="1466890"/>
            <a:ext cx="2954655" cy="369332"/>
          </a:xfrm>
          <a:prstGeom prst="rect">
            <a:avLst/>
          </a:prstGeom>
        </p:spPr>
        <p:txBody>
          <a:bodyPr wrap="none">
            <a:spAutoFit/>
          </a:bodyPr>
          <a:lstStyle/>
          <a:p>
            <a:pPr algn="l" fontAlgn="auto">
              <a:spcBef>
                <a:spcPts val="0"/>
              </a:spcBef>
              <a:spcAft>
                <a:spcPts val="0"/>
              </a:spcAft>
              <a:defRPr/>
            </a:pPr>
            <a:r>
              <a:rPr lang="zh-CN" altLang="en-US" sz="1800" dirty="0">
                <a:solidFill>
                  <a:schemeClr val="bg1"/>
                </a:solidFill>
                <a:latin typeface="微软雅黑"/>
                <a:ea typeface="微软雅黑"/>
              </a:rPr>
              <a:t>网上购物需要的安全服务：</a:t>
            </a:r>
          </a:p>
        </p:txBody>
      </p:sp>
      <p:sp>
        <p:nvSpPr>
          <p:cNvPr id="38" name="矩形 3"/>
          <p:cNvSpPr>
            <a:spLocks noChangeArrowheads="1"/>
          </p:cNvSpPr>
          <p:nvPr/>
        </p:nvSpPr>
        <p:spPr bwMode="auto">
          <a:xfrm>
            <a:off x="655638" y="2076774"/>
            <a:ext cx="11166475" cy="1422441"/>
          </a:xfrm>
          <a:prstGeom prst="rect">
            <a:avLst/>
          </a:prstGeom>
          <a:noFill/>
          <a:ln w="9525">
            <a:noFill/>
            <a:miter lim="800000"/>
            <a:headEnd/>
            <a:tailEnd/>
          </a:ln>
        </p:spPr>
        <p:txBody>
          <a:bodyPr>
            <a:spAutoFit/>
          </a:bodyPr>
          <a:lstStyle/>
          <a:p>
            <a:pPr algn="l">
              <a:lnSpc>
                <a:spcPct val="150000"/>
              </a:lnSpc>
            </a:pPr>
            <a:r>
              <a:rPr lang="en-US" altLang="zh-CN" sz="2000" dirty="0">
                <a:solidFill>
                  <a:srgbClr val="000000"/>
                </a:solidFill>
                <a:latin typeface="Arial" charset="0"/>
                <a:ea typeface="微软雅黑" pitchFamily="34" charset="-122"/>
              </a:rPr>
              <a:t>(1) </a:t>
            </a:r>
            <a:r>
              <a:rPr lang="zh-CN" altLang="en-US" sz="2000" dirty="0">
                <a:solidFill>
                  <a:srgbClr val="000000"/>
                </a:solidFill>
                <a:latin typeface="Arial" charset="0"/>
                <a:ea typeface="微软雅黑" pitchFamily="34" charset="-122"/>
              </a:rPr>
              <a:t>顾客需要确保服务器属于真正的销售商，而不是属于一个冒充者。</a:t>
            </a:r>
          </a:p>
          <a:p>
            <a:pPr algn="l">
              <a:lnSpc>
                <a:spcPct val="150000"/>
              </a:lnSpc>
            </a:pPr>
            <a:r>
              <a:rPr lang="en-US" altLang="zh-CN" sz="2000" dirty="0">
                <a:solidFill>
                  <a:srgbClr val="000000"/>
                </a:solidFill>
                <a:latin typeface="Arial" charset="0"/>
                <a:ea typeface="微软雅黑" pitchFamily="34" charset="-122"/>
              </a:rPr>
              <a:t>(2) </a:t>
            </a:r>
            <a:r>
              <a:rPr lang="zh-CN" altLang="en-US" sz="2000" dirty="0">
                <a:solidFill>
                  <a:srgbClr val="000000"/>
                </a:solidFill>
                <a:latin typeface="Arial" charset="0"/>
                <a:ea typeface="微软雅黑" pitchFamily="34" charset="-122"/>
              </a:rPr>
              <a:t>顾客与销售商需要确保报文的内容在传输过程中没有被更改。</a:t>
            </a:r>
          </a:p>
          <a:p>
            <a:pPr algn="l">
              <a:lnSpc>
                <a:spcPct val="150000"/>
              </a:lnSpc>
            </a:pPr>
            <a:r>
              <a:rPr lang="en-US" altLang="zh-CN" sz="2000" dirty="0">
                <a:solidFill>
                  <a:srgbClr val="000000"/>
                </a:solidFill>
                <a:latin typeface="Arial" charset="0"/>
                <a:ea typeface="微软雅黑" pitchFamily="34" charset="-122"/>
              </a:rPr>
              <a:t>(3) </a:t>
            </a:r>
            <a:r>
              <a:rPr lang="zh-CN" altLang="en-US" sz="2000" dirty="0">
                <a:solidFill>
                  <a:srgbClr val="000000"/>
                </a:solidFill>
                <a:latin typeface="Arial" charset="0"/>
                <a:ea typeface="微软雅黑" pitchFamily="34" charset="-122"/>
              </a:rPr>
              <a:t>顾客与销售商需要确保诸如信用卡号之类的敏感信息不被冒充者窃听。</a:t>
            </a:r>
          </a:p>
        </p:txBody>
      </p:sp>
      <p:grpSp>
        <p:nvGrpSpPr>
          <p:cNvPr id="42" name="组合 8"/>
          <p:cNvGrpSpPr>
            <a:grpSpLocks/>
          </p:cNvGrpSpPr>
          <p:nvPr/>
        </p:nvGrpSpPr>
        <p:grpSpPr bwMode="auto">
          <a:xfrm rot="10800000">
            <a:off x="9617075" y="1069975"/>
            <a:ext cx="2592388" cy="1066800"/>
            <a:chOff x="-3884" y="1297773"/>
            <a:chExt cx="2592640" cy="1065542"/>
          </a:xfrm>
        </p:grpSpPr>
        <p:sp>
          <p:nvSpPr>
            <p:cNvPr id="43" name="矩形 42"/>
            <p:cNvSpPr/>
            <p:nvPr/>
          </p:nvSpPr>
          <p:spPr>
            <a:xfrm>
              <a:off x="-5471" y="1381811"/>
              <a:ext cx="495348" cy="532771"/>
            </a:xfrm>
            <a:prstGeom prst="rect">
              <a:avLst/>
            </a:prstGeom>
            <a:solidFill>
              <a:srgbClr val="83838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4" name="矩形 43"/>
            <p:cNvSpPr/>
            <p:nvPr/>
          </p:nvSpPr>
          <p:spPr>
            <a:xfrm>
              <a:off x="770891" y="1882869"/>
              <a:ext cx="266726" cy="286999"/>
            </a:xfrm>
            <a:prstGeom prst="rect">
              <a:avLst/>
            </a:prstGeom>
            <a:solidFill>
              <a:srgbClr val="A6B727"/>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5" name="矩形 44"/>
            <p:cNvSpPr/>
            <p:nvPr/>
          </p:nvSpPr>
          <p:spPr>
            <a:xfrm>
              <a:off x="599425" y="1573672"/>
              <a:ext cx="342933" cy="369451"/>
            </a:xfrm>
            <a:prstGeom prst="rect">
              <a:avLst/>
            </a:prstGeom>
            <a:solidFill>
              <a:srgbClr val="FFC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6" name="矩形 45"/>
            <p:cNvSpPr/>
            <p:nvPr/>
          </p:nvSpPr>
          <p:spPr>
            <a:xfrm>
              <a:off x="942358" y="2039847"/>
              <a:ext cx="266726" cy="286998"/>
            </a:xfrm>
            <a:prstGeom prst="rect">
              <a:avLst/>
            </a:prstGeom>
            <a:solidFill>
              <a:srgbClr val="FEC306"/>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7" name="矩形 46"/>
            <p:cNvSpPr/>
            <p:nvPr/>
          </p:nvSpPr>
          <p:spPr>
            <a:xfrm>
              <a:off x="2542714" y="1597456"/>
              <a:ext cx="46042" cy="45984"/>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8" name="矩形 47"/>
            <p:cNvSpPr/>
            <p:nvPr/>
          </p:nvSpPr>
          <p:spPr>
            <a:xfrm flipV="1">
              <a:off x="489877" y="2079487"/>
              <a:ext cx="266726" cy="286999"/>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9" name="矩形 48"/>
            <p:cNvSpPr/>
            <p:nvPr/>
          </p:nvSpPr>
          <p:spPr>
            <a:xfrm>
              <a:off x="1896539" y="1867013"/>
              <a:ext cx="107960" cy="114165"/>
            </a:xfrm>
            <a:prstGeom prst="rect">
              <a:avLst/>
            </a:prstGeom>
            <a:solidFill>
              <a:srgbClr val="FFFF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0" name="矩形 49"/>
            <p:cNvSpPr/>
            <p:nvPr/>
          </p:nvSpPr>
          <p:spPr>
            <a:xfrm>
              <a:off x="2220420" y="1933609"/>
              <a:ext cx="266726" cy="286999"/>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1" name="矩形 50"/>
            <p:cNvSpPr/>
            <p:nvPr/>
          </p:nvSpPr>
          <p:spPr>
            <a:xfrm>
              <a:off x="1677442" y="2038261"/>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2" name="矩形 51"/>
            <p:cNvSpPr/>
            <p:nvPr/>
          </p:nvSpPr>
          <p:spPr>
            <a:xfrm>
              <a:off x="1224960" y="1717964"/>
              <a:ext cx="266726" cy="286999"/>
            </a:xfrm>
            <a:prstGeom prst="rect">
              <a:avLst/>
            </a:prstGeom>
            <a:solidFill>
              <a:srgbClr val="7F7F7F"/>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3" name="矩形 52"/>
            <p:cNvSpPr/>
            <p:nvPr/>
          </p:nvSpPr>
          <p:spPr>
            <a:xfrm>
              <a:off x="1817156" y="1299358"/>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SSL</a:t>
            </a:r>
            <a:r>
              <a:rPr lang="en-US" altLang="zh-CN" dirty="0" smtClean="0"/>
              <a:t>/TLS </a:t>
            </a:r>
            <a:r>
              <a:rPr lang="zh-CN" altLang="en-US" dirty="0" smtClean="0"/>
              <a:t>的位置 </a:t>
            </a:r>
            <a:endParaRPr lang="zh-CN" altLang="en-US" dirty="0"/>
          </a:p>
        </p:txBody>
      </p:sp>
      <p:sp>
        <p:nvSpPr>
          <p:cNvPr id="4" name="页脚占位符 3"/>
          <p:cNvSpPr>
            <a:spLocks noGrp="1"/>
          </p:cNvSpPr>
          <p:nvPr>
            <p:ph type="ftr" sz="quarter" idx="11"/>
          </p:nvPr>
        </p:nvSpPr>
        <p:spPr/>
        <p:txBody>
          <a:bodyPr/>
          <a:lstStyle/>
          <a:p>
            <a:r>
              <a:rPr lang="zh-CN" altLang="en-US" smtClean="0"/>
              <a:t>课件制作人：谢钧  谢希仁</a:t>
            </a:r>
            <a:endParaRPr lang="zh-CN" altLang="en-US"/>
          </a:p>
        </p:txBody>
      </p:sp>
      <p:grpSp>
        <p:nvGrpSpPr>
          <p:cNvPr id="40" name="组合 39"/>
          <p:cNvGrpSpPr/>
          <p:nvPr/>
        </p:nvGrpSpPr>
        <p:grpSpPr>
          <a:xfrm>
            <a:off x="857660" y="2019314"/>
            <a:ext cx="10953715" cy="4481520"/>
            <a:chOff x="596900" y="457200"/>
            <a:chExt cx="6378575" cy="3481388"/>
          </a:xfrm>
        </p:grpSpPr>
        <p:sp>
          <p:nvSpPr>
            <p:cNvPr id="5" name="Freeform 532"/>
            <p:cNvSpPr>
              <a:spLocks/>
            </p:cNvSpPr>
            <p:nvPr/>
          </p:nvSpPr>
          <p:spPr bwMode="auto">
            <a:xfrm>
              <a:off x="1436688" y="2822575"/>
              <a:ext cx="4503737" cy="503238"/>
            </a:xfrm>
            <a:custGeom>
              <a:avLst/>
              <a:gdLst/>
              <a:ahLst/>
              <a:cxnLst>
                <a:cxn ang="0">
                  <a:pos x="0" y="0"/>
                </a:cxn>
                <a:cxn ang="0">
                  <a:pos x="0" y="317"/>
                </a:cxn>
                <a:cxn ang="0">
                  <a:pos x="2903" y="317"/>
                </a:cxn>
                <a:cxn ang="0">
                  <a:pos x="2903" y="0"/>
                </a:cxn>
              </a:cxnLst>
              <a:rect l="0" t="0" r="r" b="b"/>
              <a:pathLst>
                <a:path w="2903" h="317">
                  <a:moveTo>
                    <a:pt x="0" y="0"/>
                  </a:moveTo>
                  <a:lnTo>
                    <a:pt x="0" y="317"/>
                  </a:lnTo>
                  <a:lnTo>
                    <a:pt x="2903" y="317"/>
                  </a:lnTo>
                  <a:lnTo>
                    <a:pt x="2903" y="0"/>
                  </a:lnTo>
                </a:path>
              </a:pathLst>
            </a:custGeom>
            <a:noFill/>
            <a:ln w="19050" cap="flat" cmpd="sng">
              <a:solidFill>
                <a:schemeClr val="tx1"/>
              </a:solidFill>
              <a:prstDash val="solid"/>
              <a:round/>
              <a:headEnd type="none" w="med" len="med"/>
              <a:tailEnd type="none" w="med" len="med"/>
            </a:ln>
            <a:effectLst/>
          </p:spPr>
          <p:txBody>
            <a:bodyPr/>
            <a:lstStyle/>
            <a:p>
              <a:endParaRPr lang="zh-CN" altLang="en-US" sz="4000">
                <a:solidFill>
                  <a:schemeClr val="tx1">
                    <a:lumMod val="65000"/>
                    <a:lumOff val="35000"/>
                  </a:schemeClr>
                </a:solidFill>
                <a:latin typeface="+mn-lt"/>
                <a:ea typeface="+mn-ea"/>
              </a:endParaRPr>
            </a:p>
          </p:txBody>
        </p:sp>
        <p:graphicFrame>
          <p:nvGraphicFramePr>
            <p:cNvPr id="6" name="Object 578"/>
            <p:cNvGraphicFramePr>
              <a:graphicFrameLocks noChangeAspect="1"/>
            </p:cNvGraphicFramePr>
            <p:nvPr/>
          </p:nvGraphicFramePr>
          <p:xfrm>
            <a:off x="2998788" y="2800350"/>
            <a:ext cx="1668462" cy="1138238"/>
          </p:xfrm>
          <a:graphic>
            <a:graphicData uri="http://schemas.openxmlformats.org/presentationml/2006/ole">
              <mc:AlternateContent xmlns:mc="http://schemas.openxmlformats.org/markup-compatibility/2006">
                <mc:Choice xmlns:v="urn:schemas-microsoft-com:vml" Requires="v">
                  <p:oleObj spid="_x0000_s615464" name="VISIO" r:id="rId3" imgW="1689840" imgH="964440" progId="Visio.Drawing.6">
                    <p:embed/>
                  </p:oleObj>
                </mc:Choice>
                <mc:Fallback>
                  <p:oleObj name="VISIO" r:id="rId3" imgW="1689840" imgH="964440" progId="Visio.Drawing.6">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788" y="2800350"/>
                          <a:ext cx="1668462" cy="113823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575"/>
            <p:cNvSpPr>
              <a:spLocks noChangeArrowheads="1"/>
            </p:cNvSpPr>
            <p:nvPr/>
          </p:nvSpPr>
          <p:spPr bwMode="auto">
            <a:xfrm>
              <a:off x="3243263" y="3157538"/>
              <a:ext cx="1200150" cy="336550"/>
            </a:xfrm>
            <a:prstGeom prst="rect">
              <a:avLst/>
            </a:prstGeom>
            <a:noFill/>
            <a:ln w="12700">
              <a:noFill/>
              <a:miter lim="800000"/>
              <a:headEnd/>
              <a:tailEnd/>
            </a:ln>
            <a:effectLst/>
          </p:spPr>
          <p:txBody>
            <a:bodyPr wrap="none" lIns="0" tIns="0" rIns="0" bIns="0" anchor="ctr" anchorCtr="1"/>
            <a:lstStyle/>
            <a:p>
              <a:pPr eaLnBrk="0" hangingPunct="0"/>
              <a:r>
                <a:rPr kumimoji="1" lang="zh-CN" altLang="en-US" sz="2400">
                  <a:solidFill>
                    <a:schemeClr val="tx1">
                      <a:lumMod val="65000"/>
                      <a:lumOff val="35000"/>
                    </a:schemeClr>
                  </a:solidFill>
                  <a:latin typeface="+mn-lt"/>
                  <a:ea typeface="+mn-ea"/>
                </a:rPr>
                <a:t>因特网</a:t>
              </a:r>
            </a:p>
          </p:txBody>
        </p:sp>
        <p:grpSp>
          <p:nvGrpSpPr>
            <p:cNvPr id="8" name="Group 603"/>
            <p:cNvGrpSpPr>
              <a:grpSpLocks/>
            </p:cNvGrpSpPr>
            <p:nvPr/>
          </p:nvGrpSpPr>
          <p:grpSpPr bwMode="auto">
            <a:xfrm>
              <a:off x="596900" y="457200"/>
              <a:ext cx="2232025" cy="2365375"/>
              <a:chOff x="376" y="288"/>
              <a:chExt cx="1406" cy="1490"/>
            </a:xfrm>
          </p:grpSpPr>
          <p:sp>
            <p:nvSpPr>
              <p:cNvPr id="9" name="Rectangle 534"/>
              <p:cNvSpPr>
                <a:spLocks noChangeArrowheads="1"/>
              </p:cNvSpPr>
              <p:nvPr/>
            </p:nvSpPr>
            <p:spPr bwMode="auto">
              <a:xfrm>
                <a:off x="379" y="288"/>
                <a:ext cx="1397" cy="149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sz="4000">
                  <a:solidFill>
                    <a:schemeClr val="tx1">
                      <a:lumMod val="65000"/>
                      <a:lumOff val="35000"/>
                    </a:schemeClr>
                  </a:solidFill>
                  <a:latin typeface="+mn-lt"/>
                  <a:ea typeface="+mn-ea"/>
                </a:endParaRPr>
              </a:p>
            </p:txBody>
          </p:sp>
          <p:sp>
            <p:nvSpPr>
              <p:cNvPr id="10" name="Rectangle 535"/>
              <p:cNvSpPr>
                <a:spLocks noChangeArrowheads="1"/>
              </p:cNvSpPr>
              <p:nvPr/>
            </p:nvSpPr>
            <p:spPr bwMode="auto">
              <a:xfrm>
                <a:off x="389" y="1081"/>
                <a:ext cx="1381" cy="685"/>
              </a:xfrm>
              <a:prstGeom prst="rect">
                <a:avLst/>
              </a:prstGeom>
              <a:noFill/>
              <a:ln w="12700">
                <a:no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grpSp>
            <p:nvGrpSpPr>
              <p:cNvPr id="11" name="Group 536"/>
              <p:cNvGrpSpPr>
                <a:grpSpLocks/>
              </p:cNvGrpSpPr>
              <p:nvPr/>
            </p:nvGrpSpPr>
            <p:grpSpPr bwMode="auto">
              <a:xfrm>
                <a:off x="920" y="1093"/>
                <a:ext cx="208" cy="225"/>
                <a:chOff x="1568" y="933"/>
                <a:chExt cx="244" cy="269"/>
              </a:xfrm>
            </p:grpSpPr>
            <p:sp>
              <p:nvSpPr>
                <p:cNvPr id="22" name="Rectangle 537"/>
                <p:cNvSpPr>
                  <a:spLocks noChangeArrowheads="1"/>
                </p:cNvSpPr>
                <p:nvPr/>
              </p:nvSpPr>
              <p:spPr bwMode="auto">
                <a:xfrm>
                  <a:off x="1578" y="990"/>
                  <a:ext cx="234" cy="198"/>
                </a:xfrm>
                <a:prstGeom prst="rect">
                  <a:avLst/>
                </a:prstGeom>
                <a:noFill/>
                <a:ln w="12700">
                  <a:no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23" name="Rectangle 538"/>
                <p:cNvSpPr>
                  <a:spLocks noChangeArrowheads="1"/>
                </p:cNvSpPr>
                <p:nvPr/>
              </p:nvSpPr>
              <p:spPr bwMode="auto">
                <a:xfrm>
                  <a:off x="1568" y="933"/>
                  <a:ext cx="203" cy="26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chemeClr val="tx1">
                          <a:lumMod val="65000"/>
                          <a:lumOff val="35000"/>
                        </a:schemeClr>
                      </a:solidFill>
                      <a:latin typeface="+mn-lt"/>
                      <a:ea typeface="+mn-ea"/>
                    </a:rPr>
                    <a:t>IP</a:t>
                  </a:r>
                </a:p>
              </p:txBody>
            </p:sp>
          </p:grpSp>
          <p:grpSp>
            <p:nvGrpSpPr>
              <p:cNvPr id="12" name="Group 539"/>
              <p:cNvGrpSpPr>
                <a:grpSpLocks/>
              </p:cNvGrpSpPr>
              <p:nvPr/>
            </p:nvGrpSpPr>
            <p:grpSpPr bwMode="auto">
              <a:xfrm>
                <a:off x="591" y="302"/>
                <a:ext cx="1030" cy="225"/>
                <a:chOff x="1446" y="348"/>
                <a:chExt cx="1216" cy="270"/>
              </a:xfrm>
            </p:grpSpPr>
            <p:sp>
              <p:nvSpPr>
                <p:cNvPr id="20" name="Rectangle 540"/>
                <p:cNvSpPr>
                  <a:spLocks noChangeArrowheads="1"/>
                </p:cNvSpPr>
                <p:nvPr/>
              </p:nvSpPr>
              <p:spPr bwMode="auto">
                <a:xfrm>
                  <a:off x="1446" y="366"/>
                  <a:ext cx="498" cy="192"/>
                </a:xfrm>
                <a:prstGeom prst="rect">
                  <a:avLst/>
                </a:prstGeom>
                <a:noFill/>
                <a:ln w="12700">
                  <a:no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21" name="Rectangle 541"/>
                <p:cNvSpPr>
                  <a:spLocks noChangeArrowheads="1"/>
                </p:cNvSpPr>
                <p:nvPr/>
              </p:nvSpPr>
              <p:spPr bwMode="auto">
                <a:xfrm>
                  <a:off x="1569" y="348"/>
                  <a:ext cx="1093" cy="27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400">
                      <a:solidFill>
                        <a:schemeClr val="tx1">
                          <a:lumMod val="65000"/>
                          <a:lumOff val="35000"/>
                        </a:schemeClr>
                      </a:solidFill>
                      <a:latin typeface="+mn-lt"/>
                      <a:ea typeface="+mn-ea"/>
                    </a:rPr>
                    <a:t>应用层（</a:t>
                  </a:r>
                  <a:r>
                    <a:rPr kumimoji="1" lang="en-US" altLang="zh-CN" sz="2400">
                      <a:solidFill>
                        <a:schemeClr val="tx1">
                          <a:lumMod val="65000"/>
                          <a:lumOff val="35000"/>
                        </a:schemeClr>
                      </a:solidFill>
                      <a:latin typeface="+mn-lt"/>
                      <a:ea typeface="+mn-ea"/>
                    </a:rPr>
                    <a:t>HTTP</a:t>
                  </a:r>
                  <a:r>
                    <a:rPr kumimoji="1" lang="zh-CN" altLang="en-US" sz="2400">
                      <a:solidFill>
                        <a:schemeClr val="tx1">
                          <a:lumMod val="65000"/>
                          <a:lumOff val="35000"/>
                        </a:schemeClr>
                      </a:solidFill>
                      <a:latin typeface="+mn-lt"/>
                      <a:ea typeface="+mn-ea"/>
                    </a:rPr>
                    <a:t>）</a:t>
                  </a:r>
                </a:p>
              </p:txBody>
            </p:sp>
          </p:grpSp>
          <p:sp>
            <p:nvSpPr>
              <p:cNvPr id="13" name="Rectangle 542"/>
              <p:cNvSpPr>
                <a:spLocks noChangeArrowheads="1"/>
              </p:cNvSpPr>
              <p:nvPr/>
            </p:nvSpPr>
            <p:spPr bwMode="auto">
              <a:xfrm>
                <a:off x="582" y="1431"/>
                <a:ext cx="1071" cy="225"/>
              </a:xfrm>
              <a:prstGeom prst="rect">
                <a:avLst/>
              </a:prstGeom>
              <a:noFill/>
              <a:ln w="12700">
                <a:noFill/>
                <a:miter lim="800000"/>
                <a:headEnd/>
                <a:tailEnd/>
              </a:ln>
              <a:effectLst/>
            </p:spPr>
            <p:txBody>
              <a:bodyPr lIns="90488" tIns="44450" rIns="90488" bIns="44450">
                <a:spAutoFit/>
              </a:bodyPr>
              <a:lstStyle/>
              <a:p>
                <a:pPr algn="ctr" defTabSz="762000" eaLnBrk="0" hangingPunct="0"/>
                <a:r>
                  <a:rPr kumimoji="1" lang="zh-CN" altLang="en-US" sz="2400">
                    <a:solidFill>
                      <a:schemeClr val="tx1">
                        <a:lumMod val="65000"/>
                        <a:lumOff val="35000"/>
                      </a:schemeClr>
                    </a:solidFill>
                    <a:latin typeface="+mn-lt"/>
                    <a:ea typeface="+mn-ea"/>
                  </a:rPr>
                  <a:t>网络接口层</a:t>
                </a:r>
              </a:p>
            </p:txBody>
          </p:sp>
          <p:sp>
            <p:nvSpPr>
              <p:cNvPr id="14" name="Line 543"/>
              <p:cNvSpPr>
                <a:spLocks noChangeShapeType="1"/>
              </p:cNvSpPr>
              <p:nvPr/>
            </p:nvSpPr>
            <p:spPr bwMode="auto">
              <a:xfrm>
                <a:off x="378" y="1326"/>
                <a:ext cx="1404" cy="0"/>
              </a:xfrm>
              <a:prstGeom prst="line">
                <a:avLst/>
              </a:prstGeom>
              <a:noFill/>
              <a:ln w="9525">
                <a:solidFill>
                  <a:schemeClr val="tx1"/>
                </a:solidFill>
                <a:round/>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15" name="Rectangle 544"/>
              <p:cNvSpPr>
                <a:spLocks noChangeArrowheads="1"/>
              </p:cNvSpPr>
              <p:nvPr/>
            </p:nvSpPr>
            <p:spPr bwMode="auto">
              <a:xfrm>
                <a:off x="376" y="528"/>
                <a:ext cx="1400" cy="252"/>
              </a:xfrm>
              <a:prstGeom prst="rect">
                <a:avLst/>
              </a:prstGeom>
              <a:solidFill>
                <a:srgbClr val="92D050"/>
              </a:solidFill>
              <a:ln w="19050">
                <a:solidFill>
                  <a:schemeClr val="tx1"/>
                </a:solid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16" name="Rectangle 545"/>
              <p:cNvSpPr>
                <a:spLocks noChangeArrowheads="1"/>
              </p:cNvSpPr>
              <p:nvPr/>
            </p:nvSpPr>
            <p:spPr bwMode="auto">
              <a:xfrm>
                <a:off x="863" y="831"/>
                <a:ext cx="293" cy="2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chemeClr val="tx1">
                        <a:lumMod val="65000"/>
                        <a:lumOff val="35000"/>
                      </a:schemeClr>
                    </a:solidFill>
                    <a:latin typeface="+mn-lt"/>
                    <a:ea typeface="+mn-ea"/>
                  </a:rPr>
                  <a:t>TCP</a:t>
                </a:r>
              </a:p>
            </p:txBody>
          </p:sp>
          <p:sp>
            <p:nvSpPr>
              <p:cNvPr id="17" name="Line 546"/>
              <p:cNvSpPr>
                <a:spLocks noChangeShapeType="1"/>
              </p:cNvSpPr>
              <p:nvPr/>
            </p:nvSpPr>
            <p:spPr bwMode="auto">
              <a:xfrm>
                <a:off x="378" y="1052"/>
                <a:ext cx="1395" cy="0"/>
              </a:xfrm>
              <a:prstGeom prst="line">
                <a:avLst/>
              </a:prstGeom>
              <a:noFill/>
              <a:ln w="9525">
                <a:solidFill>
                  <a:schemeClr val="tx1"/>
                </a:solidFill>
                <a:round/>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18" name="Rectangle 547"/>
              <p:cNvSpPr>
                <a:spLocks noChangeArrowheads="1"/>
              </p:cNvSpPr>
              <p:nvPr/>
            </p:nvSpPr>
            <p:spPr bwMode="auto">
              <a:xfrm>
                <a:off x="825" y="540"/>
                <a:ext cx="519" cy="2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dirty="0">
                    <a:solidFill>
                      <a:schemeClr val="bg1"/>
                    </a:solidFill>
                    <a:latin typeface="+mn-lt"/>
                    <a:ea typeface="+mn-ea"/>
                  </a:rPr>
                  <a:t>SSL/TLS</a:t>
                </a:r>
              </a:p>
            </p:txBody>
          </p:sp>
          <p:sp>
            <p:nvSpPr>
              <p:cNvPr id="19" name="Line 579"/>
              <p:cNvSpPr>
                <a:spLocks noChangeShapeType="1"/>
              </p:cNvSpPr>
              <p:nvPr/>
            </p:nvSpPr>
            <p:spPr bwMode="auto">
              <a:xfrm>
                <a:off x="378" y="782"/>
                <a:ext cx="1395" cy="0"/>
              </a:xfrm>
              <a:prstGeom prst="line">
                <a:avLst/>
              </a:prstGeom>
              <a:noFill/>
              <a:ln w="9525">
                <a:solidFill>
                  <a:schemeClr val="tx1"/>
                </a:solidFill>
                <a:round/>
                <a:headEnd/>
                <a:tailEnd/>
              </a:ln>
              <a:effectLst/>
            </p:spPr>
            <p:txBody>
              <a:bodyPr wrap="none" anchor="ctr"/>
              <a:lstStyle/>
              <a:p>
                <a:endParaRPr lang="zh-CN" altLang="en-US" sz="4000">
                  <a:solidFill>
                    <a:schemeClr val="tx1">
                      <a:lumMod val="65000"/>
                      <a:lumOff val="35000"/>
                    </a:schemeClr>
                  </a:solidFill>
                  <a:latin typeface="+mn-lt"/>
                  <a:ea typeface="+mn-ea"/>
                </a:endParaRPr>
              </a:p>
            </p:txBody>
          </p:sp>
        </p:grpSp>
        <p:grpSp>
          <p:nvGrpSpPr>
            <p:cNvPr id="24" name="Group 604"/>
            <p:cNvGrpSpPr>
              <a:grpSpLocks/>
            </p:cNvGrpSpPr>
            <p:nvPr/>
          </p:nvGrpSpPr>
          <p:grpSpPr bwMode="auto">
            <a:xfrm>
              <a:off x="4746625" y="457200"/>
              <a:ext cx="2228850" cy="2365375"/>
              <a:chOff x="378" y="288"/>
              <a:chExt cx="1404" cy="1490"/>
            </a:xfrm>
          </p:grpSpPr>
          <p:sp>
            <p:nvSpPr>
              <p:cNvPr id="25" name="Rectangle 605"/>
              <p:cNvSpPr>
                <a:spLocks noChangeArrowheads="1"/>
              </p:cNvSpPr>
              <p:nvPr/>
            </p:nvSpPr>
            <p:spPr bwMode="auto">
              <a:xfrm>
                <a:off x="379" y="288"/>
                <a:ext cx="1397" cy="149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sz="4000">
                  <a:solidFill>
                    <a:schemeClr val="tx1">
                      <a:lumMod val="65000"/>
                      <a:lumOff val="35000"/>
                    </a:schemeClr>
                  </a:solidFill>
                  <a:latin typeface="+mn-lt"/>
                  <a:ea typeface="+mn-ea"/>
                </a:endParaRPr>
              </a:p>
            </p:txBody>
          </p:sp>
          <p:sp>
            <p:nvSpPr>
              <p:cNvPr id="26" name="Rectangle 606"/>
              <p:cNvSpPr>
                <a:spLocks noChangeArrowheads="1"/>
              </p:cNvSpPr>
              <p:nvPr/>
            </p:nvSpPr>
            <p:spPr bwMode="auto">
              <a:xfrm>
                <a:off x="389" y="1081"/>
                <a:ext cx="1381" cy="685"/>
              </a:xfrm>
              <a:prstGeom prst="rect">
                <a:avLst/>
              </a:prstGeom>
              <a:noFill/>
              <a:ln w="12700">
                <a:no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grpSp>
            <p:nvGrpSpPr>
              <p:cNvPr id="27" name="Group 607"/>
              <p:cNvGrpSpPr>
                <a:grpSpLocks/>
              </p:cNvGrpSpPr>
              <p:nvPr/>
            </p:nvGrpSpPr>
            <p:grpSpPr bwMode="auto">
              <a:xfrm>
                <a:off x="920" y="1093"/>
                <a:ext cx="208" cy="225"/>
                <a:chOff x="1568" y="933"/>
                <a:chExt cx="244" cy="269"/>
              </a:xfrm>
            </p:grpSpPr>
            <p:sp>
              <p:nvSpPr>
                <p:cNvPr id="38" name="Rectangle 608"/>
                <p:cNvSpPr>
                  <a:spLocks noChangeArrowheads="1"/>
                </p:cNvSpPr>
                <p:nvPr/>
              </p:nvSpPr>
              <p:spPr bwMode="auto">
                <a:xfrm>
                  <a:off x="1578" y="990"/>
                  <a:ext cx="234" cy="198"/>
                </a:xfrm>
                <a:prstGeom prst="rect">
                  <a:avLst/>
                </a:prstGeom>
                <a:noFill/>
                <a:ln w="12700">
                  <a:no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39" name="Rectangle 609"/>
                <p:cNvSpPr>
                  <a:spLocks noChangeArrowheads="1"/>
                </p:cNvSpPr>
                <p:nvPr/>
              </p:nvSpPr>
              <p:spPr bwMode="auto">
                <a:xfrm>
                  <a:off x="1568" y="933"/>
                  <a:ext cx="203" cy="269"/>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chemeClr val="tx1">
                          <a:lumMod val="65000"/>
                          <a:lumOff val="35000"/>
                        </a:schemeClr>
                      </a:solidFill>
                      <a:latin typeface="+mn-lt"/>
                      <a:ea typeface="+mn-ea"/>
                    </a:rPr>
                    <a:t>IP</a:t>
                  </a:r>
                </a:p>
              </p:txBody>
            </p:sp>
          </p:grpSp>
          <p:grpSp>
            <p:nvGrpSpPr>
              <p:cNvPr id="28" name="Group 610"/>
              <p:cNvGrpSpPr>
                <a:grpSpLocks/>
              </p:cNvGrpSpPr>
              <p:nvPr/>
            </p:nvGrpSpPr>
            <p:grpSpPr bwMode="auto">
              <a:xfrm>
                <a:off x="591" y="302"/>
                <a:ext cx="1030" cy="225"/>
                <a:chOff x="1446" y="348"/>
                <a:chExt cx="1216" cy="270"/>
              </a:xfrm>
            </p:grpSpPr>
            <p:sp>
              <p:nvSpPr>
                <p:cNvPr id="36" name="Rectangle 611"/>
                <p:cNvSpPr>
                  <a:spLocks noChangeArrowheads="1"/>
                </p:cNvSpPr>
                <p:nvPr/>
              </p:nvSpPr>
              <p:spPr bwMode="auto">
                <a:xfrm>
                  <a:off x="1446" y="366"/>
                  <a:ext cx="498" cy="192"/>
                </a:xfrm>
                <a:prstGeom prst="rect">
                  <a:avLst/>
                </a:prstGeom>
                <a:noFill/>
                <a:ln w="12700">
                  <a:no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37" name="Rectangle 612"/>
                <p:cNvSpPr>
                  <a:spLocks noChangeArrowheads="1"/>
                </p:cNvSpPr>
                <p:nvPr/>
              </p:nvSpPr>
              <p:spPr bwMode="auto">
                <a:xfrm>
                  <a:off x="1569" y="348"/>
                  <a:ext cx="1093" cy="27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2400">
                      <a:solidFill>
                        <a:schemeClr val="tx1">
                          <a:lumMod val="65000"/>
                          <a:lumOff val="35000"/>
                        </a:schemeClr>
                      </a:solidFill>
                      <a:latin typeface="+mn-lt"/>
                      <a:ea typeface="+mn-ea"/>
                    </a:rPr>
                    <a:t>应用层（</a:t>
                  </a:r>
                  <a:r>
                    <a:rPr kumimoji="1" lang="en-US" altLang="zh-CN" sz="2400">
                      <a:solidFill>
                        <a:schemeClr val="tx1">
                          <a:lumMod val="65000"/>
                          <a:lumOff val="35000"/>
                        </a:schemeClr>
                      </a:solidFill>
                      <a:latin typeface="+mn-lt"/>
                      <a:ea typeface="+mn-ea"/>
                    </a:rPr>
                    <a:t>HTTP</a:t>
                  </a:r>
                  <a:r>
                    <a:rPr kumimoji="1" lang="zh-CN" altLang="en-US" sz="2400">
                      <a:solidFill>
                        <a:schemeClr val="tx1">
                          <a:lumMod val="65000"/>
                          <a:lumOff val="35000"/>
                        </a:schemeClr>
                      </a:solidFill>
                      <a:latin typeface="+mn-lt"/>
                      <a:ea typeface="+mn-ea"/>
                    </a:rPr>
                    <a:t>）</a:t>
                  </a:r>
                </a:p>
              </p:txBody>
            </p:sp>
          </p:grpSp>
          <p:sp>
            <p:nvSpPr>
              <p:cNvPr id="29" name="Rectangle 613"/>
              <p:cNvSpPr>
                <a:spLocks noChangeArrowheads="1"/>
              </p:cNvSpPr>
              <p:nvPr/>
            </p:nvSpPr>
            <p:spPr bwMode="auto">
              <a:xfrm>
                <a:off x="582" y="1431"/>
                <a:ext cx="1071" cy="225"/>
              </a:xfrm>
              <a:prstGeom prst="rect">
                <a:avLst/>
              </a:prstGeom>
              <a:noFill/>
              <a:ln w="12700">
                <a:noFill/>
                <a:miter lim="800000"/>
                <a:headEnd/>
                <a:tailEnd/>
              </a:ln>
              <a:effectLst/>
            </p:spPr>
            <p:txBody>
              <a:bodyPr lIns="90488" tIns="44450" rIns="90488" bIns="44450">
                <a:spAutoFit/>
              </a:bodyPr>
              <a:lstStyle/>
              <a:p>
                <a:pPr algn="ctr" defTabSz="762000" eaLnBrk="0" hangingPunct="0"/>
                <a:r>
                  <a:rPr kumimoji="1" lang="zh-CN" altLang="en-US" sz="2400">
                    <a:solidFill>
                      <a:schemeClr val="tx1">
                        <a:lumMod val="65000"/>
                        <a:lumOff val="35000"/>
                      </a:schemeClr>
                    </a:solidFill>
                    <a:latin typeface="+mn-lt"/>
                    <a:ea typeface="+mn-ea"/>
                  </a:rPr>
                  <a:t>网络接口层</a:t>
                </a:r>
              </a:p>
            </p:txBody>
          </p:sp>
          <p:sp>
            <p:nvSpPr>
              <p:cNvPr id="30" name="Line 614"/>
              <p:cNvSpPr>
                <a:spLocks noChangeShapeType="1"/>
              </p:cNvSpPr>
              <p:nvPr/>
            </p:nvSpPr>
            <p:spPr bwMode="auto">
              <a:xfrm>
                <a:off x="378" y="1326"/>
                <a:ext cx="1404" cy="0"/>
              </a:xfrm>
              <a:prstGeom prst="line">
                <a:avLst/>
              </a:prstGeom>
              <a:noFill/>
              <a:ln w="9525">
                <a:solidFill>
                  <a:schemeClr val="tx1"/>
                </a:solidFill>
                <a:round/>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31" name="Rectangle 615"/>
              <p:cNvSpPr>
                <a:spLocks noChangeArrowheads="1"/>
              </p:cNvSpPr>
              <p:nvPr/>
            </p:nvSpPr>
            <p:spPr bwMode="auto">
              <a:xfrm>
                <a:off x="378" y="528"/>
                <a:ext cx="1398" cy="252"/>
              </a:xfrm>
              <a:prstGeom prst="rect">
                <a:avLst/>
              </a:prstGeom>
              <a:solidFill>
                <a:srgbClr val="92D050"/>
              </a:solidFill>
              <a:ln w="19050">
                <a:solidFill>
                  <a:schemeClr val="tx1"/>
                </a:solidFill>
                <a:miter lim="800000"/>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32" name="Rectangle 616"/>
              <p:cNvSpPr>
                <a:spLocks noChangeArrowheads="1"/>
              </p:cNvSpPr>
              <p:nvPr/>
            </p:nvSpPr>
            <p:spPr bwMode="auto">
              <a:xfrm>
                <a:off x="863" y="831"/>
                <a:ext cx="293" cy="2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chemeClr val="tx1">
                        <a:lumMod val="65000"/>
                        <a:lumOff val="35000"/>
                      </a:schemeClr>
                    </a:solidFill>
                    <a:latin typeface="+mn-lt"/>
                    <a:ea typeface="+mn-ea"/>
                  </a:rPr>
                  <a:t>TCP</a:t>
                </a:r>
              </a:p>
            </p:txBody>
          </p:sp>
          <p:sp>
            <p:nvSpPr>
              <p:cNvPr id="33" name="Line 617"/>
              <p:cNvSpPr>
                <a:spLocks noChangeShapeType="1"/>
              </p:cNvSpPr>
              <p:nvPr/>
            </p:nvSpPr>
            <p:spPr bwMode="auto">
              <a:xfrm>
                <a:off x="378" y="1052"/>
                <a:ext cx="1395" cy="0"/>
              </a:xfrm>
              <a:prstGeom prst="line">
                <a:avLst/>
              </a:prstGeom>
              <a:noFill/>
              <a:ln w="9525">
                <a:solidFill>
                  <a:schemeClr val="tx1"/>
                </a:solidFill>
                <a:round/>
                <a:headEnd/>
                <a:tailEnd/>
              </a:ln>
              <a:effectLst/>
            </p:spPr>
            <p:txBody>
              <a:bodyPr wrap="none" anchor="ctr"/>
              <a:lstStyle/>
              <a:p>
                <a:endParaRPr lang="zh-CN" altLang="en-US" sz="4000">
                  <a:solidFill>
                    <a:schemeClr val="tx1">
                      <a:lumMod val="65000"/>
                      <a:lumOff val="35000"/>
                    </a:schemeClr>
                  </a:solidFill>
                  <a:latin typeface="+mn-lt"/>
                  <a:ea typeface="+mn-ea"/>
                </a:endParaRPr>
              </a:p>
            </p:txBody>
          </p:sp>
          <p:sp>
            <p:nvSpPr>
              <p:cNvPr id="34" name="Rectangle 618"/>
              <p:cNvSpPr>
                <a:spLocks noChangeArrowheads="1"/>
              </p:cNvSpPr>
              <p:nvPr/>
            </p:nvSpPr>
            <p:spPr bwMode="auto">
              <a:xfrm>
                <a:off x="825" y="540"/>
                <a:ext cx="519" cy="2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dirty="0">
                    <a:solidFill>
                      <a:schemeClr val="bg1"/>
                    </a:solidFill>
                    <a:latin typeface="+mn-lt"/>
                    <a:ea typeface="+mn-ea"/>
                  </a:rPr>
                  <a:t>SSL/TLS</a:t>
                </a:r>
              </a:p>
            </p:txBody>
          </p:sp>
          <p:sp>
            <p:nvSpPr>
              <p:cNvPr id="35" name="Line 619"/>
              <p:cNvSpPr>
                <a:spLocks noChangeShapeType="1"/>
              </p:cNvSpPr>
              <p:nvPr/>
            </p:nvSpPr>
            <p:spPr bwMode="auto">
              <a:xfrm>
                <a:off x="378" y="782"/>
                <a:ext cx="1395" cy="0"/>
              </a:xfrm>
              <a:prstGeom prst="line">
                <a:avLst/>
              </a:prstGeom>
              <a:noFill/>
              <a:ln w="9525">
                <a:solidFill>
                  <a:schemeClr val="tx1"/>
                </a:solidFill>
                <a:round/>
                <a:headEnd/>
                <a:tailEnd/>
              </a:ln>
              <a:effectLst/>
            </p:spPr>
            <p:txBody>
              <a:bodyPr wrap="none" anchor="ctr"/>
              <a:lstStyle/>
              <a:p>
                <a:endParaRPr lang="zh-CN" altLang="en-US" sz="4000">
                  <a:solidFill>
                    <a:schemeClr val="tx1">
                      <a:lumMod val="65000"/>
                      <a:lumOff val="35000"/>
                    </a:schemeClr>
                  </a:solidFill>
                  <a:latin typeface="+mn-lt"/>
                  <a:ea typeface="+mn-ea"/>
                </a:endParaRPr>
              </a:p>
            </p:txBody>
          </p:sp>
        </p:gr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n-US" altLang="zh-CN" dirty="0" err="1"/>
              <a:t>SSL</a:t>
            </a:r>
            <a:r>
              <a:rPr lang="en-US" altLang="zh-CN" dirty="0"/>
              <a:t> </a:t>
            </a:r>
            <a:r>
              <a:rPr lang="zh-CN" altLang="en-US" dirty="0"/>
              <a:t>提供以下</a:t>
            </a:r>
            <a:r>
              <a:rPr lang="zh-CN" altLang="en-US" dirty="0" smtClean="0"/>
              <a:t>三种安全服务</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475417" y="2042058"/>
            <a:ext cx="9166382" cy="975361"/>
            <a:chOff x="475417" y="1937044"/>
            <a:chExt cx="9166382" cy="975361"/>
          </a:xfrm>
        </p:grpSpPr>
        <p:sp>
          <p:nvSpPr>
            <p:cNvPr id="7" name="Freeform 9"/>
            <p:cNvSpPr>
              <a:spLocks/>
            </p:cNvSpPr>
            <p:nvPr/>
          </p:nvSpPr>
          <p:spPr bwMode="auto">
            <a:xfrm>
              <a:off x="8572512" y="2153068"/>
              <a:ext cx="1069287" cy="759337"/>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vert="horz" wrap="square" lIns="91440" tIns="45720" rIns="91440" bIns="45720" numCol="1" anchor="ctr" anchorCtr="0" compatLnSpc="1">
              <a:prstTxWarp prst="textNoShape">
                <a:avLst/>
              </a:prstTxWarp>
            </a:bodyPr>
            <a:lstStyle/>
            <a:p>
              <a:pPr algn="ctr"/>
              <a:endParaRPr lang="zh-CN" altLang="en-US" sz="2400" dirty="0"/>
            </a:p>
          </p:txBody>
        </p:sp>
        <p:cxnSp>
          <p:nvCxnSpPr>
            <p:cNvPr id="8" name="直接连接符 7"/>
            <p:cNvCxnSpPr>
              <a:stCxn id="7" idx="9"/>
            </p:cNvCxnSpPr>
            <p:nvPr/>
          </p:nvCxnSpPr>
          <p:spPr>
            <a:xfrm flipH="1">
              <a:off x="475417" y="2876811"/>
              <a:ext cx="8097095" cy="0"/>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sp>
          <p:nvSpPr>
            <p:cNvPr id="9" name="文本框 19"/>
            <p:cNvSpPr txBox="1"/>
            <p:nvPr/>
          </p:nvSpPr>
          <p:spPr>
            <a:xfrm>
              <a:off x="956615" y="1937044"/>
              <a:ext cx="7078392" cy="923330"/>
            </a:xfrm>
            <a:prstGeom prst="rect">
              <a:avLst/>
            </a:prstGeom>
            <a:noFill/>
          </p:spPr>
          <p:txBody>
            <a:bodyPr wrap="square" rtlCol="0">
              <a:spAutoFit/>
            </a:bodyPr>
            <a:lstStyle/>
            <a:p>
              <a:pPr algn="l">
                <a:lnSpc>
                  <a:spcPct val="90000"/>
                </a:lnSpc>
                <a:buFont typeface="Wingdings" pitchFamily="2" charset="2"/>
                <a:buNone/>
              </a:pPr>
              <a:r>
                <a:rPr lang="en-US" altLang="zh-CN" sz="2000" dirty="0">
                  <a:latin typeface="+mn-lt"/>
                  <a:ea typeface="+mn-ea"/>
                </a:rPr>
                <a:t>(1) SSL</a:t>
              </a:r>
              <a:r>
                <a:rPr lang="en-US" altLang="zh-CN" sz="2000" b="1" dirty="0">
                  <a:latin typeface="+mn-lt"/>
                  <a:ea typeface="+mn-ea"/>
                </a:rPr>
                <a:t> </a:t>
              </a:r>
              <a:r>
                <a:rPr lang="zh-CN" altLang="en-US" sz="2000" dirty="0">
                  <a:latin typeface="+mn-lt"/>
                  <a:ea typeface="+mn-ea"/>
                </a:rPr>
                <a:t>服务器鉴别    允许用户证实服务器的身份。具有 </a:t>
              </a:r>
              <a:r>
                <a:rPr lang="en-US" altLang="zh-CN" sz="2000" dirty="0">
                  <a:latin typeface="+mn-lt"/>
                  <a:ea typeface="+mn-ea"/>
                </a:rPr>
                <a:t>SS L </a:t>
              </a:r>
              <a:r>
                <a:rPr lang="zh-CN" altLang="en-US" sz="2000" dirty="0">
                  <a:latin typeface="+mn-lt"/>
                  <a:ea typeface="+mn-ea"/>
                </a:rPr>
                <a:t>功能的浏览器维持一个表，上面有一些可信赖的</a:t>
              </a:r>
              <a:r>
                <a:rPr lang="zh-CN" altLang="en-US" sz="2000" dirty="0">
                  <a:solidFill>
                    <a:schemeClr val="hlink"/>
                  </a:solidFill>
                  <a:latin typeface="+mn-lt"/>
                  <a:ea typeface="+mn-ea"/>
                </a:rPr>
                <a:t>认证中心</a:t>
              </a:r>
              <a:r>
                <a:rPr lang="zh-CN" altLang="en-US" sz="2000" dirty="0">
                  <a:latin typeface="+mn-lt"/>
                  <a:ea typeface="+mn-ea"/>
                </a:rPr>
                <a:t> </a:t>
              </a:r>
              <a:r>
                <a:rPr lang="en-US" altLang="zh-CN" sz="2000" dirty="0">
                  <a:latin typeface="+mn-lt"/>
                  <a:ea typeface="+mn-ea"/>
                </a:rPr>
                <a:t>CA (Certificate Authority)</a:t>
              </a:r>
              <a:r>
                <a:rPr lang="zh-CN" altLang="en-US" sz="2000" dirty="0">
                  <a:latin typeface="+mn-lt"/>
                  <a:ea typeface="+mn-ea"/>
                </a:rPr>
                <a:t>和它们的公钥。</a:t>
              </a:r>
            </a:p>
          </p:txBody>
        </p:sp>
      </p:grpSp>
      <p:grpSp>
        <p:nvGrpSpPr>
          <p:cNvPr id="10" name="组合 9"/>
          <p:cNvGrpSpPr/>
          <p:nvPr/>
        </p:nvGrpSpPr>
        <p:grpSpPr>
          <a:xfrm>
            <a:off x="475418" y="3149918"/>
            <a:ext cx="10160087" cy="1323648"/>
            <a:chOff x="475418" y="3002947"/>
            <a:chExt cx="10160087" cy="1323648"/>
          </a:xfrm>
        </p:grpSpPr>
        <p:sp>
          <p:nvSpPr>
            <p:cNvPr id="11" name="Freeform 7"/>
            <p:cNvSpPr>
              <a:spLocks/>
            </p:cNvSpPr>
            <p:nvPr/>
          </p:nvSpPr>
          <p:spPr bwMode="auto">
            <a:xfrm>
              <a:off x="9050928" y="3002947"/>
              <a:ext cx="200116" cy="380276"/>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7577946" y="3542959"/>
              <a:ext cx="3057559" cy="783636"/>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cxnSp>
          <p:nvCxnSpPr>
            <p:cNvPr id="13" name="直接连接符 12"/>
            <p:cNvCxnSpPr>
              <a:stCxn id="12" idx="8"/>
            </p:cNvCxnSpPr>
            <p:nvPr/>
          </p:nvCxnSpPr>
          <p:spPr>
            <a:xfrm flipH="1">
              <a:off x="475418" y="4267229"/>
              <a:ext cx="7110882" cy="0"/>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sp>
          <p:nvSpPr>
            <p:cNvPr id="14" name="文本框 20"/>
            <p:cNvSpPr txBox="1"/>
            <p:nvPr/>
          </p:nvSpPr>
          <p:spPr>
            <a:xfrm>
              <a:off x="956615" y="3570061"/>
              <a:ext cx="6358312" cy="646331"/>
            </a:xfrm>
            <a:prstGeom prst="rect">
              <a:avLst/>
            </a:prstGeom>
            <a:noFill/>
          </p:spPr>
          <p:txBody>
            <a:bodyPr wrap="square" rtlCol="0">
              <a:spAutoFit/>
            </a:bodyPr>
            <a:lstStyle/>
            <a:p>
              <a:pPr algn="l">
                <a:lnSpc>
                  <a:spcPct val="90000"/>
                </a:lnSpc>
                <a:buFont typeface="Wingdings" pitchFamily="2" charset="2"/>
                <a:buNone/>
              </a:pPr>
              <a:r>
                <a:rPr lang="en-US" altLang="zh-CN" sz="2000" dirty="0">
                  <a:latin typeface="+mn-lt"/>
                  <a:ea typeface="+mn-ea"/>
                </a:rPr>
                <a:t>(2) </a:t>
              </a:r>
              <a:r>
                <a:rPr lang="zh-CN" altLang="en-US" sz="2000" dirty="0">
                  <a:latin typeface="+mn-lt"/>
                  <a:ea typeface="+mn-ea"/>
                </a:rPr>
                <a:t>加密的 </a:t>
              </a:r>
              <a:r>
                <a:rPr lang="en-US" altLang="zh-CN" sz="2000" dirty="0">
                  <a:latin typeface="+mn-lt"/>
                  <a:ea typeface="+mn-ea"/>
                </a:rPr>
                <a:t>SSL </a:t>
              </a:r>
              <a:r>
                <a:rPr lang="zh-CN" altLang="en-US" sz="2000" dirty="0">
                  <a:latin typeface="+mn-lt"/>
                  <a:ea typeface="+mn-ea"/>
                </a:rPr>
                <a:t>会话    客户和服务器交互的所有数据都在发送方加密，在接收方解密。</a:t>
              </a:r>
            </a:p>
          </p:txBody>
        </p:sp>
      </p:grpSp>
      <p:grpSp>
        <p:nvGrpSpPr>
          <p:cNvPr id="15" name="组合 14"/>
          <p:cNvGrpSpPr/>
          <p:nvPr/>
        </p:nvGrpSpPr>
        <p:grpSpPr>
          <a:xfrm>
            <a:off x="475417" y="4565762"/>
            <a:ext cx="11029260" cy="1239502"/>
            <a:chOff x="475417" y="4440536"/>
            <a:chExt cx="11029260" cy="1239502"/>
          </a:xfrm>
        </p:grpSpPr>
        <p:sp>
          <p:nvSpPr>
            <p:cNvPr id="16" name="Freeform 5"/>
            <p:cNvSpPr>
              <a:spLocks/>
            </p:cNvSpPr>
            <p:nvPr/>
          </p:nvSpPr>
          <p:spPr bwMode="auto">
            <a:xfrm>
              <a:off x="9050928" y="4440536"/>
              <a:ext cx="200116" cy="391211"/>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1"/>
            <p:cNvSpPr>
              <a:spLocks/>
            </p:cNvSpPr>
            <p:nvPr/>
          </p:nvSpPr>
          <p:spPr bwMode="auto">
            <a:xfrm>
              <a:off x="6708775" y="4955934"/>
              <a:ext cx="4795902" cy="724104"/>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cxnSp>
          <p:nvCxnSpPr>
            <p:cNvPr id="18" name="直接连接符 17"/>
            <p:cNvCxnSpPr/>
            <p:nvPr/>
          </p:nvCxnSpPr>
          <p:spPr>
            <a:xfrm flipH="1">
              <a:off x="475417" y="5650956"/>
              <a:ext cx="6421428" cy="0"/>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sp>
          <p:nvSpPr>
            <p:cNvPr id="19" name="文本框 21"/>
            <p:cNvSpPr txBox="1"/>
            <p:nvPr/>
          </p:nvSpPr>
          <p:spPr>
            <a:xfrm>
              <a:off x="956615" y="5247990"/>
              <a:ext cx="5675960" cy="369332"/>
            </a:xfrm>
            <a:prstGeom prst="rect">
              <a:avLst/>
            </a:prstGeom>
            <a:noFill/>
          </p:spPr>
          <p:txBody>
            <a:bodyPr wrap="square" rtlCol="0">
              <a:spAutoFit/>
            </a:bodyPr>
            <a:lstStyle/>
            <a:p>
              <a:pPr>
                <a:lnSpc>
                  <a:spcPct val="90000"/>
                </a:lnSpc>
                <a:buFont typeface="Wingdings" pitchFamily="2" charset="2"/>
                <a:buNone/>
              </a:pPr>
              <a:r>
                <a:rPr lang="en-US" altLang="zh-CN" sz="2000" dirty="0">
                  <a:latin typeface="+mn-lt"/>
                  <a:ea typeface="+mn-ea"/>
                </a:rPr>
                <a:t>(3) SSL </a:t>
              </a:r>
              <a:r>
                <a:rPr lang="zh-CN" altLang="en-US" sz="2000" dirty="0">
                  <a:latin typeface="+mn-lt"/>
                  <a:ea typeface="+mn-ea"/>
                </a:rPr>
                <a:t>客户鉴别    允许服务器证实客户的身份。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US" altLang="zh-CN" dirty="0" err="1" smtClean="0"/>
              <a:t>SSL</a:t>
            </a:r>
            <a:r>
              <a:rPr lang="zh-CN" altLang="en-US" dirty="0" smtClean="0"/>
              <a:t>的基本工作过程</a:t>
            </a:r>
            <a:endParaRPr lang="en-US" altLang="zh-CN" sz="3600" dirty="0"/>
          </a:p>
        </p:txBody>
      </p:sp>
      <p:sp>
        <p:nvSpPr>
          <p:cNvPr id="6" name="Line 582"/>
          <p:cNvSpPr>
            <a:spLocks noChangeShapeType="1"/>
          </p:cNvSpPr>
          <p:nvPr/>
        </p:nvSpPr>
        <p:spPr bwMode="auto">
          <a:xfrm flipV="1">
            <a:off x="3192303" y="2708117"/>
            <a:ext cx="5993026" cy="0"/>
          </a:xfrm>
          <a:prstGeom prst="line">
            <a:avLst/>
          </a:prstGeom>
          <a:noFill/>
          <a:ln w="38100">
            <a:solidFill>
              <a:schemeClr val="tx2"/>
            </a:solidFill>
            <a:round/>
            <a:headEnd type="triangle" w="med" len="lg"/>
            <a:tailEnd type="none" w="med" len="lg"/>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7" name="Text Box 456"/>
          <p:cNvSpPr txBox="1">
            <a:spLocks noChangeArrowheads="1"/>
          </p:cNvSpPr>
          <p:nvPr/>
        </p:nvSpPr>
        <p:spPr bwMode="auto">
          <a:xfrm>
            <a:off x="1358335" y="1092861"/>
            <a:ext cx="1140055" cy="400110"/>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浏览器</a:t>
            </a:r>
            <a:r>
              <a:rPr kumimoji="1" lang="en-US" altLang="zh-CN" sz="2000" dirty="0">
                <a:solidFill>
                  <a:schemeClr val="tx1">
                    <a:lumMod val="65000"/>
                    <a:lumOff val="35000"/>
                  </a:schemeClr>
                </a:solidFill>
                <a:latin typeface="+mn-lt"/>
                <a:ea typeface="+mn-ea"/>
              </a:rPr>
              <a:t>A</a:t>
            </a:r>
          </a:p>
        </p:txBody>
      </p:sp>
      <p:sp>
        <p:nvSpPr>
          <p:cNvPr id="8" name="Text Box 484"/>
          <p:cNvSpPr txBox="1">
            <a:spLocks noChangeArrowheads="1"/>
          </p:cNvSpPr>
          <p:nvPr/>
        </p:nvSpPr>
        <p:spPr bwMode="auto">
          <a:xfrm>
            <a:off x="9742603" y="1004527"/>
            <a:ext cx="112562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服务器</a:t>
            </a:r>
            <a:r>
              <a:rPr kumimoji="1" lang="en-US" altLang="zh-CN" sz="2000">
                <a:solidFill>
                  <a:schemeClr val="tx1">
                    <a:lumMod val="65000"/>
                    <a:lumOff val="35000"/>
                  </a:schemeClr>
                </a:solidFill>
                <a:latin typeface="+mn-lt"/>
                <a:ea typeface="+mn-ea"/>
              </a:rPr>
              <a:t>B</a:t>
            </a:r>
          </a:p>
        </p:txBody>
      </p:sp>
      <p:sp>
        <p:nvSpPr>
          <p:cNvPr id="9" name="Line 515"/>
          <p:cNvSpPr>
            <a:spLocks noChangeShapeType="1"/>
          </p:cNvSpPr>
          <p:nvPr/>
        </p:nvSpPr>
        <p:spPr bwMode="auto">
          <a:xfrm flipV="1">
            <a:off x="3175468" y="2060332"/>
            <a:ext cx="5993026" cy="0"/>
          </a:xfrm>
          <a:prstGeom prst="line">
            <a:avLst/>
          </a:prstGeom>
          <a:noFill/>
          <a:ln w="38100">
            <a:solidFill>
              <a:schemeClr val="tx2"/>
            </a:solidFill>
            <a:round/>
            <a:headEnd type="none" w="sm" len="med"/>
            <a:tailEnd type="triangle" w="med" len="lg"/>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10" name="Rectangle 516"/>
          <p:cNvSpPr>
            <a:spLocks noChangeArrowheads="1"/>
          </p:cNvSpPr>
          <p:nvPr/>
        </p:nvSpPr>
        <p:spPr bwMode="auto">
          <a:xfrm>
            <a:off x="4942811" y="1841599"/>
            <a:ext cx="2215926" cy="40011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kumimoji="1" lang="en-US" altLang="zh-CN" sz="2000">
                <a:solidFill>
                  <a:schemeClr val="tx1">
                    <a:lumMod val="65000"/>
                    <a:lumOff val="35000"/>
                  </a:schemeClr>
                </a:solidFill>
                <a:latin typeface="+mn-lt"/>
                <a:ea typeface="+mn-ea"/>
              </a:rPr>
              <a:t>A </a:t>
            </a:r>
            <a:r>
              <a:rPr kumimoji="1" lang="zh-CN" altLang="en-US" sz="2000">
                <a:solidFill>
                  <a:schemeClr val="tx1">
                    <a:lumMod val="65000"/>
                    <a:lumOff val="35000"/>
                  </a:schemeClr>
                </a:solidFill>
                <a:latin typeface="+mn-lt"/>
                <a:ea typeface="+mn-ea"/>
              </a:rPr>
              <a:t>支持的加密算法</a:t>
            </a:r>
          </a:p>
        </p:txBody>
      </p:sp>
      <p:sp>
        <p:nvSpPr>
          <p:cNvPr id="41" name="Rectangle 580"/>
          <p:cNvSpPr>
            <a:spLocks noChangeArrowheads="1"/>
          </p:cNvSpPr>
          <p:nvPr/>
        </p:nvSpPr>
        <p:spPr bwMode="auto">
          <a:xfrm>
            <a:off x="4951183" y="2470456"/>
            <a:ext cx="2215670" cy="40011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kumimoji="1" lang="en-US" altLang="zh-CN" sz="2000">
                <a:solidFill>
                  <a:schemeClr val="tx1">
                    <a:lumMod val="65000"/>
                    <a:lumOff val="35000"/>
                  </a:schemeClr>
                </a:solidFill>
                <a:latin typeface="+mn-lt"/>
                <a:ea typeface="+mn-ea"/>
              </a:rPr>
              <a:t>B </a:t>
            </a:r>
            <a:r>
              <a:rPr kumimoji="1" lang="zh-CN" altLang="en-US" sz="2000">
                <a:solidFill>
                  <a:schemeClr val="tx1">
                    <a:lumMod val="65000"/>
                    <a:lumOff val="35000"/>
                  </a:schemeClr>
                </a:solidFill>
                <a:latin typeface="+mn-lt"/>
                <a:ea typeface="+mn-ea"/>
              </a:rPr>
              <a:t>选定的加密算法</a:t>
            </a:r>
          </a:p>
        </p:txBody>
      </p:sp>
      <p:sp>
        <p:nvSpPr>
          <p:cNvPr id="42" name="Line 583"/>
          <p:cNvSpPr>
            <a:spLocks noChangeShapeType="1"/>
          </p:cNvSpPr>
          <p:nvPr/>
        </p:nvSpPr>
        <p:spPr bwMode="auto">
          <a:xfrm flipV="1">
            <a:off x="3192303" y="3353799"/>
            <a:ext cx="5993026" cy="0"/>
          </a:xfrm>
          <a:prstGeom prst="line">
            <a:avLst/>
          </a:prstGeom>
          <a:noFill/>
          <a:ln w="38100">
            <a:solidFill>
              <a:schemeClr val="tx2"/>
            </a:solidFill>
            <a:round/>
            <a:headEnd type="triangle" w="med" len="lg"/>
            <a:tailEnd type="none" w="med" len="lg"/>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43" name="Rectangle 581"/>
          <p:cNvSpPr>
            <a:spLocks noChangeArrowheads="1"/>
          </p:cNvSpPr>
          <p:nvPr/>
        </p:nvSpPr>
        <p:spPr bwMode="auto">
          <a:xfrm>
            <a:off x="5076692" y="3116137"/>
            <a:ext cx="2004075" cy="40011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kumimoji="1" lang="en-US" altLang="zh-CN" sz="2000">
                <a:solidFill>
                  <a:schemeClr val="tx1">
                    <a:lumMod val="65000"/>
                    <a:lumOff val="35000"/>
                  </a:schemeClr>
                </a:solidFill>
                <a:latin typeface="+mn-lt"/>
                <a:ea typeface="+mn-ea"/>
              </a:rPr>
              <a:t>  B </a:t>
            </a:r>
            <a:r>
              <a:rPr kumimoji="1" lang="zh-CN" altLang="en-US" sz="2000">
                <a:solidFill>
                  <a:schemeClr val="tx1">
                    <a:lumMod val="65000"/>
                    <a:lumOff val="35000"/>
                  </a:schemeClr>
                </a:solidFill>
                <a:latin typeface="+mn-lt"/>
                <a:ea typeface="+mn-ea"/>
              </a:rPr>
              <a:t>的数字证书  </a:t>
            </a:r>
          </a:p>
        </p:txBody>
      </p:sp>
      <p:sp>
        <p:nvSpPr>
          <p:cNvPr id="44" name="Line 584"/>
          <p:cNvSpPr>
            <a:spLocks noChangeShapeType="1"/>
          </p:cNvSpPr>
          <p:nvPr/>
        </p:nvSpPr>
        <p:spPr bwMode="auto">
          <a:xfrm flipV="1">
            <a:off x="3178273" y="4138291"/>
            <a:ext cx="5993026" cy="0"/>
          </a:xfrm>
          <a:prstGeom prst="line">
            <a:avLst/>
          </a:prstGeom>
          <a:noFill/>
          <a:ln w="38100">
            <a:solidFill>
              <a:schemeClr val="tx2"/>
            </a:solidFill>
            <a:round/>
            <a:headEnd type="none" w="sm" len="med"/>
            <a:tailEnd type="triangle" w="med" len="lg"/>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45" name="Rectangle 585"/>
          <p:cNvSpPr>
            <a:spLocks noChangeArrowheads="1"/>
          </p:cNvSpPr>
          <p:nvPr/>
        </p:nvSpPr>
        <p:spPr bwMode="auto">
          <a:xfrm>
            <a:off x="4512421" y="3919558"/>
            <a:ext cx="3049232" cy="40011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kumimoji="1" lang="zh-CN" altLang="en-US" sz="2000">
                <a:solidFill>
                  <a:schemeClr val="tx1">
                    <a:lumMod val="65000"/>
                    <a:lumOff val="35000"/>
                  </a:schemeClr>
                </a:solidFill>
                <a:latin typeface="+mn-lt"/>
                <a:ea typeface="+mn-ea"/>
              </a:rPr>
              <a:t>用 </a:t>
            </a:r>
            <a:r>
              <a:rPr kumimoji="1" lang="en-US" altLang="zh-CN" sz="2000">
                <a:solidFill>
                  <a:schemeClr val="tx1">
                    <a:lumMod val="65000"/>
                    <a:lumOff val="35000"/>
                  </a:schemeClr>
                </a:solidFill>
                <a:latin typeface="+mn-lt"/>
                <a:ea typeface="+mn-ea"/>
              </a:rPr>
              <a:t>B </a:t>
            </a:r>
            <a:r>
              <a:rPr kumimoji="1" lang="zh-CN" altLang="en-US" sz="2000">
                <a:solidFill>
                  <a:schemeClr val="tx1">
                    <a:lumMod val="65000"/>
                    <a:lumOff val="35000"/>
                  </a:schemeClr>
                </a:solidFill>
                <a:latin typeface="+mn-lt"/>
                <a:ea typeface="+mn-ea"/>
              </a:rPr>
              <a:t>的公钥加密的秘密数</a:t>
            </a:r>
          </a:p>
        </p:txBody>
      </p:sp>
      <p:sp>
        <p:nvSpPr>
          <p:cNvPr id="46" name="Line 586"/>
          <p:cNvSpPr>
            <a:spLocks noChangeShapeType="1"/>
          </p:cNvSpPr>
          <p:nvPr/>
        </p:nvSpPr>
        <p:spPr bwMode="auto">
          <a:xfrm flipV="1">
            <a:off x="3181080" y="4950125"/>
            <a:ext cx="5993026" cy="0"/>
          </a:xfrm>
          <a:prstGeom prst="line">
            <a:avLst/>
          </a:prstGeom>
          <a:noFill/>
          <a:ln w="38100">
            <a:solidFill>
              <a:schemeClr val="tx2"/>
            </a:solidFill>
            <a:round/>
            <a:headEnd type="triangle" w="med" len="lg"/>
            <a:tailEnd type="none" w="med" len="lg"/>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47" name="Rectangle 587"/>
          <p:cNvSpPr>
            <a:spLocks noChangeArrowheads="1"/>
          </p:cNvSpPr>
          <p:nvPr/>
        </p:nvSpPr>
        <p:spPr bwMode="auto">
          <a:xfrm>
            <a:off x="4779679" y="4712464"/>
            <a:ext cx="2364751" cy="40011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kumimoji="1" lang="zh-CN" altLang="en-US" sz="2000" dirty="0" smtClean="0">
                <a:solidFill>
                  <a:schemeClr val="tx1">
                    <a:lumMod val="65000"/>
                    <a:lumOff val="35000"/>
                  </a:schemeClr>
                </a:solidFill>
                <a:latin typeface="+mn-lt"/>
                <a:ea typeface="+mn-ea"/>
              </a:rPr>
              <a:t> 会话密钥产生完成 </a:t>
            </a:r>
            <a:endParaRPr kumimoji="1" lang="zh-CN" altLang="en-US" sz="2000" dirty="0">
              <a:solidFill>
                <a:schemeClr val="tx1">
                  <a:lumMod val="65000"/>
                  <a:lumOff val="35000"/>
                </a:schemeClr>
              </a:solidFill>
              <a:latin typeface="+mn-lt"/>
              <a:ea typeface="+mn-ea"/>
            </a:endParaRPr>
          </a:p>
        </p:txBody>
      </p:sp>
      <p:sp>
        <p:nvSpPr>
          <p:cNvPr id="48" name="AutoShape 588"/>
          <p:cNvSpPr>
            <a:spLocks noChangeArrowheads="1"/>
          </p:cNvSpPr>
          <p:nvPr/>
        </p:nvSpPr>
        <p:spPr bwMode="auto">
          <a:xfrm>
            <a:off x="3214748" y="5383384"/>
            <a:ext cx="5950939" cy="677230"/>
          </a:xfrm>
          <a:prstGeom prst="leftRightArrow">
            <a:avLst>
              <a:gd name="adj1" fmla="val 61667"/>
              <a:gd name="adj2" fmla="val 18328"/>
            </a:avLst>
          </a:prstGeom>
          <a:solidFill>
            <a:srgbClr val="01ACBE"/>
          </a:solidFill>
          <a:ln w="9525">
            <a:noFill/>
            <a:miter lim="800000"/>
            <a:headEnd/>
            <a:tailEnd/>
          </a:ln>
          <a:effectLst/>
        </p:spPr>
        <p:txBody>
          <a:bodyPr wrap="none" anchor="ctr"/>
          <a:lstStyle/>
          <a:p>
            <a:pPr algn="ctr"/>
            <a:r>
              <a:rPr lang="zh-CN" altLang="en-US" sz="2000" dirty="0">
                <a:solidFill>
                  <a:schemeClr val="bg1"/>
                </a:solidFill>
                <a:latin typeface="+mn-lt"/>
                <a:ea typeface="+mn-ea"/>
              </a:rPr>
              <a:t>数据传输（用会话密钥加密）</a:t>
            </a:r>
          </a:p>
        </p:txBody>
      </p:sp>
      <p:sp>
        <p:nvSpPr>
          <p:cNvPr id="49" name="Text Box 589"/>
          <p:cNvSpPr txBox="1">
            <a:spLocks noChangeArrowheads="1"/>
          </p:cNvSpPr>
          <p:nvPr/>
        </p:nvSpPr>
        <p:spPr bwMode="auto">
          <a:xfrm>
            <a:off x="142480" y="1982514"/>
            <a:ext cx="1857389" cy="646331"/>
          </a:xfrm>
          <a:prstGeom prst="rect">
            <a:avLst/>
          </a:prstGeom>
          <a:noFill/>
          <a:ln w="9525">
            <a:noFill/>
            <a:miter lim="800000"/>
            <a:headEnd/>
            <a:tailEnd/>
          </a:ln>
          <a:effectLst/>
        </p:spPr>
        <p:txBody>
          <a:bodyPr>
            <a:spAutoFit/>
          </a:bodyPr>
          <a:lstStyle/>
          <a:p>
            <a:pPr>
              <a:spcBef>
                <a:spcPct val="50000"/>
              </a:spcBef>
            </a:pPr>
            <a:endParaRPr lang="zh-CN" altLang="zh-CN" sz="3600">
              <a:solidFill>
                <a:schemeClr val="tx1">
                  <a:lumMod val="65000"/>
                  <a:lumOff val="35000"/>
                </a:schemeClr>
              </a:solidFill>
              <a:latin typeface="+mn-lt"/>
              <a:ea typeface="+mn-ea"/>
            </a:endParaRPr>
          </a:p>
        </p:txBody>
      </p:sp>
      <p:sp>
        <p:nvSpPr>
          <p:cNvPr id="50" name="Text Box 590"/>
          <p:cNvSpPr txBox="1">
            <a:spLocks noChangeArrowheads="1"/>
          </p:cNvSpPr>
          <p:nvPr/>
        </p:nvSpPr>
        <p:spPr bwMode="auto">
          <a:xfrm>
            <a:off x="344492" y="2121325"/>
            <a:ext cx="2598100" cy="399618"/>
          </a:xfrm>
          <a:prstGeom prst="rect">
            <a:avLst/>
          </a:prstGeom>
          <a:noFill/>
          <a:ln w="9525">
            <a:noFill/>
            <a:miter lim="800000"/>
            <a:headEnd/>
            <a:tailEnd/>
          </a:ln>
          <a:effectLst/>
        </p:spPr>
        <p:txBody>
          <a:bodyPr>
            <a:spAutoFit/>
          </a:bodyPr>
          <a:lstStyle/>
          <a:p>
            <a:pPr>
              <a:spcBef>
                <a:spcPct val="50000"/>
              </a:spcBef>
            </a:pPr>
            <a:r>
              <a:rPr lang="zh-CN" altLang="en-US" sz="2000">
                <a:solidFill>
                  <a:schemeClr val="tx1">
                    <a:lumMod val="65000"/>
                    <a:lumOff val="35000"/>
                  </a:schemeClr>
                </a:solidFill>
                <a:latin typeface="+mn-lt"/>
                <a:ea typeface="+mn-ea"/>
              </a:rPr>
              <a:t>加密算法协商</a:t>
            </a:r>
          </a:p>
        </p:txBody>
      </p:sp>
      <p:sp>
        <p:nvSpPr>
          <p:cNvPr id="51" name="Text Box 591"/>
          <p:cNvSpPr txBox="1">
            <a:spLocks noChangeArrowheads="1"/>
          </p:cNvSpPr>
          <p:nvPr/>
        </p:nvSpPr>
        <p:spPr bwMode="auto">
          <a:xfrm>
            <a:off x="330464" y="3219194"/>
            <a:ext cx="2704718" cy="707887"/>
          </a:xfrm>
          <a:prstGeom prst="rect">
            <a:avLst/>
          </a:prstGeom>
          <a:noFill/>
          <a:ln w="9525">
            <a:noFill/>
            <a:miter lim="800000"/>
            <a:headEnd/>
            <a:tailEnd/>
          </a:ln>
          <a:effectLst/>
        </p:spPr>
        <p:txBody>
          <a:bodyPr>
            <a:spAutoFit/>
          </a:bodyPr>
          <a:lstStyle/>
          <a:p>
            <a:pPr algn="ctr"/>
            <a:r>
              <a:rPr lang="zh-CN" altLang="en-US" sz="2000">
                <a:solidFill>
                  <a:schemeClr val="tx1">
                    <a:lumMod val="65000"/>
                    <a:lumOff val="35000"/>
                  </a:schemeClr>
                </a:solidFill>
                <a:latin typeface="+mn-lt"/>
                <a:ea typeface="+mn-ea"/>
              </a:rPr>
              <a:t>用 </a:t>
            </a:r>
            <a:r>
              <a:rPr lang="en-US" altLang="zh-CN" sz="2000">
                <a:solidFill>
                  <a:schemeClr val="tx1">
                    <a:lumMod val="65000"/>
                    <a:lumOff val="35000"/>
                  </a:schemeClr>
                </a:solidFill>
                <a:latin typeface="+mn-lt"/>
                <a:ea typeface="+mn-ea"/>
              </a:rPr>
              <a:t>CA </a:t>
            </a:r>
            <a:r>
              <a:rPr lang="zh-CN" altLang="en-US" sz="2000">
                <a:solidFill>
                  <a:schemeClr val="tx1">
                    <a:lumMod val="65000"/>
                    <a:lumOff val="35000"/>
                  </a:schemeClr>
                </a:solidFill>
                <a:latin typeface="+mn-lt"/>
                <a:ea typeface="+mn-ea"/>
              </a:rPr>
              <a:t>的公钥</a:t>
            </a:r>
          </a:p>
          <a:p>
            <a:pPr algn="ctr"/>
            <a:r>
              <a:rPr lang="zh-CN" altLang="en-US" sz="2000">
                <a:solidFill>
                  <a:schemeClr val="tx1">
                    <a:lumMod val="65000"/>
                    <a:lumOff val="35000"/>
                  </a:schemeClr>
                </a:solidFill>
                <a:latin typeface="+mn-lt"/>
                <a:ea typeface="+mn-ea"/>
              </a:rPr>
              <a:t>鉴别 </a:t>
            </a:r>
            <a:r>
              <a:rPr lang="en-US" altLang="zh-CN" sz="2000">
                <a:solidFill>
                  <a:schemeClr val="tx1">
                    <a:lumMod val="65000"/>
                    <a:lumOff val="35000"/>
                  </a:schemeClr>
                </a:solidFill>
                <a:latin typeface="+mn-lt"/>
                <a:ea typeface="+mn-ea"/>
              </a:rPr>
              <a:t>B </a:t>
            </a:r>
            <a:r>
              <a:rPr lang="zh-CN" altLang="en-US" sz="2000">
                <a:solidFill>
                  <a:schemeClr val="tx1">
                    <a:lumMod val="65000"/>
                    <a:lumOff val="35000"/>
                  </a:schemeClr>
                </a:solidFill>
                <a:latin typeface="+mn-lt"/>
                <a:ea typeface="+mn-ea"/>
              </a:rPr>
              <a:t>的证书</a:t>
            </a:r>
          </a:p>
        </p:txBody>
      </p:sp>
      <p:sp>
        <p:nvSpPr>
          <p:cNvPr id="52" name="Text Box 592"/>
          <p:cNvSpPr txBox="1">
            <a:spLocks noChangeArrowheads="1"/>
          </p:cNvSpPr>
          <p:nvPr/>
        </p:nvSpPr>
        <p:spPr bwMode="auto">
          <a:xfrm>
            <a:off x="198594" y="3911146"/>
            <a:ext cx="3041405" cy="1015664"/>
          </a:xfrm>
          <a:prstGeom prst="rect">
            <a:avLst/>
          </a:prstGeom>
          <a:noFill/>
          <a:ln w="9525">
            <a:noFill/>
            <a:miter lim="800000"/>
            <a:headEnd/>
            <a:tailEnd/>
          </a:ln>
          <a:effectLst/>
        </p:spPr>
        <p:txBody>
          <a:bodyPr>
            <a:spAutoFit/>
          </a:bodyPr>
          <a:lstStyle/>
          <a:p>
            <a:pPr algn="ctr"/>
            <a:r>
              <a:rPr lang="zh-CN" altLang="en-US" sz="2000">
                <a:solidFill>
                  <a:schemeClr val="tx1">
                    <a:lumMod val="65000"/>
                    <a:lumOff val="35000"/>
                  </a:schemeClr>
                </a:solidFill>
                <a:latin typeface="+mn-lt"/>
                <a:ea typeface="+mn-ea"/>
              </a:rPr>
              <a:t>产生一个秘密数</a:t>
            </a:r>
          </a:p>
          <a:p>
            <a:pPr algn="ctr"/>
            <a:r>
              <a:rPr lang="zh-CN" altLang="en-US" sz="2000">
                <a:solidFill>
                  <a:schemeClr val="tx1">
                    <a:lumMod val="65000"/>
                    <a:lumOff val="35000"/>
                  </a:schemeClr>
                </a:solidFill>
                <a:latin typeface="+mn-lt"/>
                <a:ea typeface="+mn-ea"/>
              </a:rPr>
              <a:t>并通过秘密数产生会话密钥</a:t>
            </a:r>
          </a:p>
        </p:txBody>
      </p:sp>
      <p:sp>
        <p:nvSpPr>
          <p:cNvPr id="53" name="Text Box 593"/>
          <p:cNvSpPr txBox="1">
            <a:spLocks noChangeArrowheads="1"/>
          </p:cNvSpPr>
          <p:nvPr/>
        </p:nvSpPr>
        <p:spPr bwMode="auto">
          <a:xfrm>
            <a:off x="9230220" y="4125672"/>
            <a:ext cx="2682272" cy="707887"/>
          </a:xfrm>
          <a:prstGeom prst="rect">
            <a:avLst/>
          </a:prstGeom>
          <a:noFill/>
          <a:ln w="9525">
            <a:noFill/>
            <a:miter lim="800000"/>
            <a:headEnd/>
            <a:tailEnd/>
          </a:ln>
          <a:effectLst/>
        </p:spPr>
        <p:txBody>
          <a:bodyPr>
            <a:spAutoFit/>
          </a:bodyPr>
          <a:lstStyle/>
          <a:p>
            <a:pPr algn="ctr"/>
            <a:r>
              <a:rPr lang="zh-CN" altLang="en-US" sz="2000">
                <a:solidFill>
                  <a:schemeClr val="tx1">
                    <a:lumMod val="65000"/>
                    <a:lumOff val="35000"/>
                  </a:schemeClr>
                </a:solidFill>
                <a:latin typeface="+mn-lt"/>
                <a:ea typeface="+mn-ea"/>
              </a:rPr>
              <a:t>通过秘密数</a:t>
            </a:r>
          </a:p>
          <a:p>
            <a:pPr algn="ctr"/>
            <a:r>
              <a:rPr lang="zh-CN" altLang="en-US" sz="2000">
                <a:solidFill>
                  <a:schemeClr val="tx1">
                    <a:lumMod val="65000"/>
                    <a:lumOff val="35000"/>
                  </a:schemeClr>
                </a:solidFill>
                <a:latin typeface="+mn-lt"/>
                <a:ea typeface="+mn-ea"/>
              </a:rPr>
              <a:t>产生会话密钥</a:t>
            </a:r>
          </a:p>
        </p:txBody>
      </p:sp>
      <p:sp>
        <p:nvSpPr>
          <p:cNvPr id="54" name="Text Box 594"/>
          <p:cNvSpPr txBox="1">
            <a:spLocks noChangeArrowheads="1"/>
          </p:cNvSpPr>
          <p:nvPr/>
        </p:nvSpPr>
        <p:spPr bwMode="auto">
          <a:xfrm>
            <a:off x="9283528" y="2152872"/>
            <a:ext cx="2544792" cy="399618"/>
          </a:xfrm>
          <a:prstGeom prst="rect">
            <a:avLst/>
          </a:prstGeom>
          <a:noFill/>
          <a:ln w="9525">
            <a:noFill/>
            <a:miter lim="800000"/>
            <a:headEnd/>
            <a:tailEnd/>
          </a:ln>
          <a:effectLst/>
        </p:spPr>
        <p:txBody>
          <a:bodyPr>
            <a:spAutoFit/>
          </a:bodyPr>
          <a:lstStyle/>
          <a:p>
            <a:pPr>
              <a:spcBef>
                <a:spcPct val="50000"/>
              </a:spcBef>
            </a:pPr>
            <a:r>
              <a:rPr lang="zh-CN" altLang="en-US" sz="2000">
                <a:solidFill>
                  <a:schemeClr val="tx1">
                    <a:lumMod val="65000"/>
                    <a:lumOff val="35000"/>
                  </a:schemeClr>
                </a:solidFill>
                <a:latin typeface="+mn-lt"/>
                <a:ea typeface="+mn-ea"/>
              </a:rPr>
              <a:t>加密算法协商</a:t>
            </a:r>
          </a:p>
        </p:txBody>
      </p:sp>
      <p:grpSp>
        <p:nvGrpSpPr>
          <p:cNvPr id="55" name="Group 596"/>
          <p:cNvGrpSpPr>
            <a:grpSpLocks/>
          </p:cNvGrpSpPr>
          <p:nvPr/>
        </p:nvGrpSpPr>
        <p:grpSpPr bwMode="auto">
          <a:xfrm>
            <a:off x="3175468" y="1795329"/>
            <a:ext cx="6354965" cy="4848357"/>
            <a:chOff x="1691" y="1266"/>
            <a:chExt cx="2265" cy="2012"/>
          </a:xfrm>
        </p:grpSpPr>
        <p:sp>
          <p:nvSpPr>
            <p:cNvPr id="56" name="Line 512"/>
            <p:cNvSpPr>
              <a:spLocks noChangeShapeType="1"/>
            </p:cNvSpPr>
            <p:nvPr/>
          </p:nvSpPr>
          <p:spPr bwMode="auto">
            <a:xfrm rot="16200000" flipH="1">
              <a:off x="745" y="2228"/>
              <a:ext cx="1895" cy="4"/>
            </a:xfrm>
            <a:prstGeom prst="line">
              <a:avLst/>
            </a:prstGeom>
            <a:noFill/>
            <a:ln w="12700">
              <a:solidFill>
                <a:schemeClr val="tx2"/>
              </a:solidFill>
              <a:round/>
              <a:headEnd type="none" w="sm" len="med"/>
              <a:tailEnd type="triangle" w="med"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57" name="Line 513"/>
            <p:cNvSpPr>
              <a:spLocks noChangeShapeType="1"/>
            </p:cNvSpPr>
            <p:nvPr/>
          </p:nvSpPr>
          <p:spPr bwMode="auto">
            <a:xfrm rot="16200000" flipH="1">
              <a:off x="2877" y="2224"/>
              <a:ext cx="1915" cy="0"/>
            </a:xfrm>
            <a:prstGeom prst="line">
              <a:avLst/>
            </a:prstGeom>
            <a:noFill/>
            <a:ln w="12700">
              <a:solidFill>
                <a:schemeClr val="tx2"/>
              </a:solidFill>
              <a:round/>
              <a:headEnd type="none" w="sm" len="med"/>
              <a:tailEnd type="triangle" w="med"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58" name="Text Box 530"/>
            <p:cNvSpPr txBox="1">
              <a:spLocks noChangeArrowheads="1"/>
            </p:cNvSpPr>
            <p:nvPr/>
          </p:nvSpPr>
          <p:spPr bwMode="auto">
            <a:xfrm>
              <a:off x="1726" y="3106"/>
              <a:ext cx="91" cy="166"/>
            </a:xfrm>
            <a:prstGeom prst="rect">
              <a:avLst/>
            </a:prstGeom>
            <a:noFill/>
            <a:ln w="9525">
              <a:noFill/>
              <a:miter lim="800000"/>
              <a:headEnd/>
              <a:tailEnd/>
            </a:ln>
            <a:effectLst/>
          </p:spPr>
          <p:txBody>
            <a:bodyPr wrap="none">
              <a:spAutoFit/>
            </a:bodyPr>
            <a:lstStyle/>
            <a:p>
              <a:r>
                <a:rPr lang="en-US" altLang="zh-CN" sz="2000" i="1">
                  <a:solidFill>
                    <a:schemeClr val="tx1">
                      <a:lumMod val="65000"/>
                      <a:lumOff val="35000"/>
                    </a:schemeClr>
                  </a:solidFill>
                  <a:latin typeface="+mn-lt"/>
                  <a:ea typeface="+mn-ea"/>
                </a:rPr>
                <a:t>t</a:t>
              </a:r>
            </a:p>
          </p:txBody>
        </p:sp>
        <p:sp>
          <p:nvSpPr>
            <p:cNvPr id="59" name="Text Box 595"/>
            <p:cNvSpPr txBox="1">
              <a:spLocks noChangeArrowheads="1"/>
            </p:cNvSpPr>
            <p:nvPr/>
          </p:nvSpPr>
          <p:spPr bwMode="auto">
            <a:xfrm>
              <a:off x="3865" y="3112"/>
              <a:ext cx="91" cy="166"/>
            </a:xfrm>
            <a:prstGeom prst="rect">
              <a:avLst/>
            </a:prstGeom>
            <a:noFill/>
            <a:ln w="9525">
              <a:noFill/>
              <a:miter lim="800000"/>
              <a:headEnd/>
              <a:tailEnd/>
            </a:ln>
            <a:effectLst/>
          </p:spPr>
          <p:txBody>
            <a:bodyPr wrap="none">
              <a:spAutoFit/>
            </a:bodyPr>
            <a:lstStyle/>
            <a:p>
              <a:r>
                <a:rPr lang="en-US" altLang="zh-CN" sz="2000" i="1">
                  <a:solidFill>
                    <a:schemeClr val="tx1">
                      <a:lumMod val="65000"/>
                      <a:lumOff val="35000"/>
                    </a:schemeClr>
                  </a:solidFill>
                  <a:latin typeface="+mn-lt"/>
                  <a:ea typeface="+mn-ea"/>
                </a:rPr>
                <a:t>t</a:t>
              </a:r>
            </a:p>
          </p:txBody>
        </p:sp>
      </p:grpSp>
      <p:grpSp>
        <p:nvGrpSpPr>
          <p:cNvPr id="61" name="组合 60"/>
          <p:cNvGrpSpPr/>
          <p:nvPr/>
        </p:nvGrpSpPr>
        <p:grpSpPr>
          <a:xfrm>
            <a:off x="2894785" y="1102548"/>
            <a:ext cx="757766" cy="499337"/>
            <a:chOff x="5173662" y="745331"/>
            <a:chExt cx="1679575" cy="1066800"/>
          </a:xfrm>
        </p:grpSpPr>
        <p:sp>
          <p:nvSpPr>
            <p:cNvPr id="6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097" y="878659"/>
            <a:ext cx="516675" cy="854974"/>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zh-CN" altLang="en-US" dirty="0" smtClean="0"/>
              <a:t>浏览器中的</a:t>
            </a:r>
            <a:r>
              <a:rPr lang="en-US" altLang="zh-CN" dirty="0" err="1" smtClean="0"/>
              <a:t>SSL</a:t>
            </a:r>
            <a:r>
              <a:rPr lang="en-US" altLang="zh-CN" dirty="0" smtClean="0"/>
              <a:t>/TLS</a:t>
            </a:r>
            <a:r>
              <a:rPr lang="zh-CN" altLang="en-US" dirty="0" smtClean="0"/>
              <a:t>选项</a:t>
            </a:r>
            <a:endParaRPr lang="en-US" altLang="zh-CN" sz="36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616450" name="Picture 2" descr="SSL"/>
          <p:cNvPicPr>
            <a:picLocks noChangeAspect="1" noChangeArrowheads="1"/>
          </p:cNvPicPr>
          <p:nvPr/>
        </p:nvPicPr>
        <p:blipFill>
          <a:blip r:embed="rId2"/>
          <a:stretch>
            <a:fillRect/>
          </a:stretch>
        </p:blipFill>
        <p:spPr bwMode="auto">
          <a:xfrm>
            <a:off x="3771707" y="966751"/>
            <a:ext cx="4756069" cy="5702609"/>
          </a:xfrm>
          <a:prstGeom prst="rect">
            <a:avLst/>
          </a:prstGeom>
          <a:noFill/>
          <a:ln w="9525">
            <a:noFill/>
            <a:miter lim="800000"/>
            <a:headEnd/>
            <a:tailEnd/>
          </a:ln>
        </p:spPr>
      </p:pic>
      <p:sp>
        <p:nvSpPr>
          <p:cNvPr id="45" name="矩形 44"/>
          <p:cNvSpPr/>
          <p:nvPr/>
        </p:nvSpPr>
        <p:spPr>
          <a:xfrm>
            <a:off x="52388" y="6375400"/>
            <a:ext cx="3600000" cy="174625"/>
          </a:xfrm>
          <a:prstGeom prst="rect">
            <a:avLst/>
          </a:prstGeom>
          <a:solidFill>
            <a:schemeClr val="accent6">
              <a:lumMod val="5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6" name="矩形 45"/>
          <p:cNvSpPr/>
          <p:nvPr/>
        </p:nvSpPr>
        <p:spPr>
          <a:xfrm>
            <a:off x="52388" y="5997575"/>
            <a:ext cx="3600000" cy="173038"/>
          </a:xfrm>
          <a:prstGeom prst="rect">
            <a:avLst/>
          </a:prstGeom>
          <a:solidFill>
            <a:schemeClr val="accent6">
              <a:lumMod val="75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7" name="矩形 46"/>
          <p:cNvSpPr/>
          <p:nvPr/>
        </p:nvSpPr>
        <p:spPr>
          <a:xfrm>
            <a:off x="52388" y="5600700"/>
            <a:ext cx="3600000" cy="174625"/>
          </a:xfrm>
          <a:prstGeom prst="rect">
            <a:avLst/>
          </a:prstGeom>
          <a:solidFill>
            <a:schemeClr val="accent6">
              <a:lumMod val="60000"/>
              <a:lumOff val="4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8" name="矩形 47"/>
          <p:cNvSpPr/>
          <p:nvPr/>
        </p:nvSpPr>
        <p:spPr>
          <a:xfrm>
            <a:off x="8617868" y="1759057"/>
            <a:ext cx="3600000" cy="174625"/>
          </a:xfrm>
          <a:prstGeom prst="rect">
            <a:avLst/>
          </a:prstGeom>
          <a:solidFill>
            <a:schemeClr val="accent6">
              <a:lumMod val="60000"/>
              <a:lumOff val="4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9" name="矩形 48"/>
          <p:cNvSpPr/>
          <p:nvPr/>
        </p:nvSpPr>
        <p:spPr>
          <a:xfrm>
            <a:off x="8617868" y="1381232"/>
            <a:ext cx="3600000" cy="173038"/>
          </a:xfrm>
          <a:prstGeom prst="rect">
            <a:avLst/>
          </a:prstGeom>
          <a:solidFill>
            <a:schemeClr val="accent6">
              <a:lumMod val="75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0" name="矩形 49"/>
          <p:cNvSpPr/>
          <p:nvPr/>
        </p:nvSpPr>
        <p:spPr>
          <a:xfrm>
            <a:off x="8617868" y="984357"/>
            <a:ext cx="3600000" cy="174625"/>
          </a:xfrm>
          <a:prstGeom prst="rect">
            <a:avLst/>
          </a:prstGeom>
          <a:solidFill>
            <a:schemeClr val="accent6">
              <a:lumMod val="5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1" name="矩形 50"/>
          <p:cNvSpPr/>
          <p:nvPr/>
        </p:nvSpPr>
        <p:spPr>
          <a:xfrm>
            <a:off x="52388" y="5272314"/>
            <a:ext cx="3600000" cy="174625"/>
          </a:xfrm>
          <a:prstGeom prst="rect">
            <a:avLst/>
          </a:prstGeom>
          <a:solidFill>
            <a:schemeClr val="accent6">
              <a:lumMod val="40000"/>
              <a:lumOff val="6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2" name="矩形 51"/>
          <p:cNvSpPr/>
          <p:nvPr/>
        </p:nvSpPr>
        <p:spPr>
          <a:xfrm>
            <a:off x="52388" y="4894489"/>
            <a:ext cx="3600000" cy="173038"/>
          </a:xfrm>
          <a:prstGeom prst="rect">
            <a:avLst/>
          </a:prstGeom>
          <a:solidFill>
            <a:schemeClr val="accent6">
              <a:lumMod val="20000"/>
              <a:lumOff val="8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5" name="矩形 54"/>
          <p:cNvSpPr/>
          <p:nvPr/>
        </p:nvSpPr>
        <p:spPr>
          <a:xfrm>
            <a:off x="8617868" y="2527861"/>
            <a:ext cx="3600000" cy="173038"/>
          </a:xfrm>
          <a:prstGeom prst="rect">
            <a:avLst/>
          </a:prstGeom>
          <a:solidFill>
            <a:schemeClr val="accent6">
              <a:lumMod val="20000"/>
              <a:lumOff val="8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6" name="矩形 55"/>
          <p:cNvSpPr/>
          <p:nvPr/>
        </p:nvSpPr>
        <p:spPr>
          <a:xfrm>
            <a:off x="8617868" y="2130986"/>
            <a:ext cx="3600000" cy="174625"/>
          </a:xfrm>
          <a:prstGeom prst="rect">
            <a:avLst/>
          </a:prstGeom>
          <a:solidFill>
            <a:schemeClr val="accent6">
              <a:lumMod val="40000"/>
              <a:lumOff val="60000"/>
              <a:alpha val="80000"/>
            </a:scheme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774699" y="352343"/>
            <a:ext cx="7124675" cy="429320"/>
          </a:xfrm>
        </p:spPr>
        <p:txBody>
          <a:bodyPr/>
          <a:lstStyle/>
          <a:p>
            <a:r>
              <a:rPr lang="en-US" altLang="zh-CN" sz="2000" dirty="0" smtClean="0"/>
              <a:t>7.6.5  </a:t>
            </a:r>
            <a:r>
              <a:rPr lang="zh-CN" altLang="en-US" sz="2000" dirty="0" smtClean="0"/>
              <a:t>应用层实例： </a:t>
            </a:r>
            <a:r>
              <a:rPr lang="en-US" altLang="zh-CN" sz="2000" dirty="0" smtClean="0"/>
              <a:t>PGP </a:t>
            </a:r>
            <a:r>
              <a:rPr lang="en-US" altLang="zh-CN" sz="2000" dirty="0"/>
              <a:t>(Pretty Good Privacy) </a:t>
            </a:r>
          </a:p>
        </p:txBody>
      </p:sp>
      <p:sp>
        <p:nvSpPr>
          <p:cNvPr id="666627" name="Rectangle 3"/>
          <p:cNvSpPr>
            <a:spLocks noGrp="1" noChangeArrowheads="1"/>
          </p:cNvSpPr>
          <p:nvPr>
            <p:ph idx="1"/>
          </p:nvPr>
        </p:nvSpPr>
        <p:spPr>
          <a:xfrm>
            <a:off x="625951" y="984203"/>
            <a:ext cx="10978515" cy="2228773"/>
          </a:xfrm>
        </p:spPr>
        <p:txBody>
          <a:bodyPr>
            <a:normAutofit/>
          </a:bodyPr>
          <a:lstStyle/>
          <a:p>
            <a:r>
              <a:rPr lang="en-US" altLang="zh-CN" dirty="0" err="1"/>
              <a:t>PGP</a:t>
            </a:r>
            <a:r>
              <a:rPr lang="en-US" altLang="zh-CN" dirty="0"/>
              <a:t> </a:t>
            </a:r>
            <a:r>
              <a:rPr lang="zh-CN" altLang="en-US" dirty="0" smtClean="0"/>
              <a:t>是由</a:t>
            </a:r>
            <a:r>
              <a:rPr lang="en-US" altLang="zh-CN" dirty="0" smtClean="0"/>
              <a:t>Phil Zimmermann</a:t>
            </a:r>
            <a:r>
              <a:rPr lang="zh-CN" altLang="en-US" dirty="0" smtClean="0"/>
              <a:t>于</a:t>
            </a:r>
            <a:r>
              <a:rPr lang="en-US" altLang="zh-CN" dirty="0" smtClean="0"/>
              <a:t>1995</a:t>
            </a:r>
            <a:r>
              <a:rPr lang="zh-CN" altLang="en-US" dirty="0" smtClean="0"/>
              <a:t>开发的一个安全电子邮件软件。</a:t>
            </a:r>
            <a:endParaRPr lang="zh-CN" altLang="en-US" dirty="0"/>
          </a:p>
          <a:p>
            <a:r>
              <a:rPr lang="zh-CN" altLang="en-US" dirty="0" smtClean="0"/>
              <a:t>虽然 </a:t>
            </a:r>
            <a:r>
              <a:rPr lang="en-US" altLang="zh-CN" dirty="0" err="1"/>
              <a:t>PGP</a:t>
            </a:r>
            <a:r>
              <a:rPr lang="en-US" altLang="zh-CN" dirty="0"/>
              <a:t> </a:t>
            </a:r>
            <a:r>
              <a:rPr lang="zh-CN" altLang="en-US" dirty="0"/>
              <a:t>已被广泛使用，但 </a:t>
            </a:r>
            <a:r>
              <a:rPr lang="en-US" altLang="zh-CN" dirty="0" err="1"/>
              <a:t>PGP</a:t>
            </a:r>
            <a:r>
              <a:rPr lang="en-US" altLang="zh-CN" dirty="0"/>
              <a:t> </a:t>
            </a:r>
            <a:r>
              <a:rPr lang="zh-CN" altLang="en-US" dirty="0"/>
              <a:t>并不是因特网的正式标准。  </a:t>
            </a:r>
            <a:endParaRPr lang="en-US" altLang="zh-CN" dirty="0" smtClean="0"/>
          </a:p>
          <a:p>
            <a:r>
              <a:rPr lang="en-US" altLang="zh-CN" dirty="0" err="1" smtClean="0"/>
              <a:t>PGP</a:t>
            </a:r>
            <a:r>
              <a:rPr lang="zh-CN" altLang="en-US" dirty="0" smtClean="0"/>
              <a:t>通过报文摘要和数字签名技术为电子邮件提供完整性和不可否认，使用对称密钥和公钥的组合加密来提供机密性。</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19050" y="3279651"/>
            <a:ext cx="12217400" cy="3578349"/>
            <a:chOff x="-19050" y="2312773"/>
            <a:chExt cx="12217400" cy="4543026"/>
          </a:xfrm>
        </p:grpSpPr>
        <p:sp>
          <p:nvSpPr>
            <p:cNvPr id="7" name="矩形 6"/>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3"/>
            <p:cNvSpPr txBox="1">
              <a:spLocks/>
            </p:cNvSpPr>
            <p:nvPr/>
          </p:nvSpPr>
          <p:spPr>
            <a:xfrm>
              <a:off x="741680" y="2391240"/>
              <a:ext cx="10747058" cy="464458"/>
            </a:xfrm>
            <a:prstGeom prst="rect">
              <a:avLst/>
            </a:prstGeom>
          </p:spPr>
          <p:txBody>
            <a:bodyPr>
              <a:normAutofit lnSpcReduction="1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smtClean="0"/>
                <a:t>PGP</a:t>
              </a:r>
              <a:r>
                <a:rPr lang="zh-CN" altLang="en-US" dirty="0" smtClean="0"/>
                <a:t>发件方处理过程</a:t>
              </a:r>
              <a:endParaRPr lang="zh-CN" altLang="en-US" dirty="0"/>
            </a:p>
          </p:txBody>
        </p:sp>
      </p:grpSp>
      <p:sp>
        <p:nvSpPr>
          <p:cNvPr id="10" name="矩形 9"/>
          <p:cNvSpPr/>
          <p:nvPr/>
        </p:nvSpPr>
        <p:spPr>
          <a:xfrm>
            <a:off x="0" y="321297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847657" y="3974082"/>
            <a:ext cx="8503036" cy="2733848"/>
            <a:chOff x="476459" y="2598855"/>
            <a:chExt cx="11408439" cy="3667977"/>
          </a:xfrm>
        </p:grpSpPr>
        <p:grpSp>
          <p:nvGrpSpPr>
            <p:cNvPr id="19" name="组合 18"/>
            <p:cNvGrpSpPr/>
            <p:nvPr/>
          </p:nvGrpSpPr>
          <p:grpSpPr>
            <a:xfrm>
              <a:off x="476459" y="2679699"/>
              <a:ext cx="11408439" cy="3535384"/>
              <a:chOff x="684213" y="1655325"/>
              <a:chExt cx="6765925" cy="1931086"/>
            </a:xfrm>
          </p:grpSpPr>
          <p:sp>
            <p:nvSpPr>
              <p:cNvPr id="24" name="Line 75"/>
              <p:cNvSpPr>
                <a:spLocks noChangeShapeType="1"/>
              </p:cNvSpPr>
              <p:nvPr/>
            </p:nvSpPr>
            <p:spPr bwMode="auto">
              <a:xfrm>
                <a:off x="5651500" y="2381250"/>
                <a:ext cx="433388"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25" name="Line 9"/>
              <p:cNvSpPr>
                <a:spLocks noChangeShapeType="1"/>
              </p:cNvSpPr>
              <p:nvPr/>
            </p:nvSpPr>
            <p:spPr bwMode="auto">
              <a:xfrm>
                <a:off x="1163638" y="2997200"/>
                <a:ext cx="376237"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26" name="Text Box 18"/>
              <p:cNvSpPr txBox="1">
                <a:spLocks noChangeArrowheads="1"/>
              </p:cNvSpPr>
              <p:nvPr/>
            </p:nvSpPr>
            <p:spPr bwMode="auto">
              <a:xfrm>
                <a:off x="1332763" y="3367864"/>
                <a:ext cx="870064" cy="218547"/>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发件方私钥</a:t>
                </a:r>
                <a:endParaRPr lang="zh-CN" altLang="en-US" sz="2000" i="1" dirty="0">
                  <a:solidFill>
                    <a:schemeClr val="tx1">
                      <a:lumMod val="65000"/>
                      <a:lumOff val="35000"/>
                    </a:schemeClr>
                  </a:solidFill>
                  <a:latin typeface="+mn-lt"/>
                  <a:ea typeface="+mn-ea"/>
                </a:endParaRPr>
              </a:p>
            </p:txBody>
          </p:sp>
          <p:sp>
            <p:nvSpPr>
              <p:cNvPr id="27" name="Rectangle 51"/>
              <p:cNvSpPr>
                <a:spLocks noChangeArrowheads="1"/>
              </p:cNvSpPr>
              <p:nvPr/>
            </p:nvSpPr>
            <p:spPr bwMode="auto">
              <a:xfrm>
                <a:off x="684213" y="1700213"/>
                <a:ext cx="647700" cy="2889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000">
                    <a:solidFill>
                      <a:schemeClr val="tx1">
                        <a:lumMod val="65000"/>
                        <a:lumOff val="35000"/>
                      </a:schemeClr>
                    </a:solidFill>
                    <a:latin typeface="+mn-lt"/>
                    <a:ea typeface="+mn-ea"/>
                  </a:rPr>
                  <a:t>E-mail</a:t>
                </a:r>
              </a:p>
            </p:txBody>
          </p:sp>
          <p:sp>
            <p:nvSpPr>
              <p:cNvPr id="28" name="Rectangle 52"/>
              <p:cNvSpPr>
                <a:spLocks noChangeArrowheads="1"/>
              </p:cNvSpPr>
              <p:nvPr/>
            </p:nvSpPr>
            <p:spPr bwMode="auto">
              <a:xfrm>
                <a:off x="684213" y="2276475"/>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a:solidFill>
                      <a:schemeClr val="tx1">
                        <a:lumMod val="65000"/>
                        <a:lumOff val="35000"/>
                      </a:schemeClr>
                    </a:solidFill>
                    <a:latin typeface="+mn-lt"/>
                    <a:ea typeface="+mn-ea"/>
                  </a:rPr>
                  <a:t>散列</a:t>
                </a:r>
              </a:p>
            </p:txBody>
          </p:sp>
          <p:sp>
            <p:nvSpPr>
              <p:cNvPr id="29" name="Rectangle 53"/>
              <p:cNvSpPr>
                <a:spLocks noChangeArrowheads="1"/>
              </p:cNvSpPr>
              <p:nvPr/>
            </p:nvSpPr>
            <p:spPr bwMode="auto">
              <a:xfrm>
                <a:off x="842963" y="2851150"/>
                <a:ext cx="311150" cy="290513"/>
              </a:xfrm>
              <a:prstGeom prst="rect">
                <a:avLst/>
              </a:prstGeom>
              <a:solidFill>
                <a:srgbClr val="01ACBE"/>
              </a:solidFill>
              <a:ln w="9525">
                <a:noFill/>
                <a:miter lim="800000"/>
                <a:headEnd/>
                <a:tailEnd/>
              </a:ln>
              <a:effectLst>
                <a:outerShdw dist="35921" dir="2700000" algn="ctr" rotWithShape="0">
                  <a:schemeClr val="bg2"/>
                </a:outerShdw>
              </a:effectLst>
            </p:spPr>
            <p:txBody>
              <a:bodyPr wrap="none" anchor="ctr"/>
              <a:lstStyle/>
              <a:p>
                <a:endParaRPr lang="zh-CN" altLang="en-US" sz="3600">
                  <a:solidFill>
                    <a:schemeClr val="tx1">
                      <a:lumMod val="65000"/>
                      <a:lumOff val="35000"/>
                    </a:schemeClr>
                  </a:solidFill>
                  <a:latin typeface="+mn-lt"/>
                  <a:ea typeface="+mn-ea"/>
                </a:endParaRPr>
              </a:p>
            </p:txBody>
          </p:sp>
          <p:sp>
            <p:nvSpPr>
              <p:cNvPr id="30" name="Line 54"/>
              <p:cNvSpPr>
                <a:spLocks noChangeShapeType="1"/>
              </p:cNvSpPr>
              <p:nvPr/>
            </p:nvSpPr>
            <p:spPr bwMode="auto">
              <a:xfrm>
                <a:off x="1003300" y="1989138"/>
                <a:ext cx="0" cy="287337"/>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31" name="Line 55"/>
              <p:cNvSpPr>
                <a:spLocks noChangeShapeType="1"/>
              </p:cNvSpPr>
              <p:nvPr/>
            </p:nvSpPr>
            <p:spPr bwMode="auto">
              <a:xfrm>
                <a:off x="1003300" y="2554288"/>
                <a:ext cx="0" cy="287337"/>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32" name="Rectangle 56"/>
              <p:cNvSpPr>
                <a:spLocks noChangeArrowheads="1"/>
              </p:cNvSpPr>
              <p:nvPr/>
            </p:nvSpPr>
            <p:spPr bwMode="auto">
              <a:xfrm>
                <a:off x="4787900" y="1700213"/>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dirty="0">
                    <a:solidFill>
                      <a:schemeClr val="tx1">
                        <a:lumMod val="65000"/>
                        <a:lumOff val="35000"/>
                      </a:schemeClr>
                    </a:solidFill>
                    <a:latin typeface="+mn-lt"/>
                    <a:ea typeface="+mn-ea"/>
                  </a:rPr>
                  <a:t>加密</a:t>
                </a:r>
              </a:p>
            </p:txBody>
          </p:sp>
          <p:sp>
            <p:nvSpPr>
              <p:cNvPr id="33" name="Rectangle 57"/>
              <p:cNvSpPr>
                <a:spLocks noChangeArrowheads="1"/>
              </p:cNvSpPr>
              <p:nvPr/>
            </p:nvSpPr>
            <p:spPr bwMode="auto">
              <a:xfrm>
                <a:off x="2547938" y="2852738"/>
                <a:ext cx="311150" cy="290512"/>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endParaRPr lang="zh-CN" altLang="en-US" sz="3600">
                  <a:solidFill>
                    <a:schemeClr val="tx1">
                      <a:lumMod val="65000"/>
                      <a:lumOff val="35000"/>
                    </a:schemeClr>
                  </a:solidFill>
                  <a:latin typeface="+mn-lt"/>
                  <a:ea typeface="+mn-ea"/>
                </a:endParaRPr>
              </a:p>
            </p:txBody>
          </p:sp>
          <p:sp>
            <p:nvSpPr>
              <p:cNvPr id="34" name="Line 58"/>
              <p:cNvSpPr>
                <a:spLocks noChangeShapeType="1"/>
              </p:cNvSpPr>
              <p:nvPr/>
            </p:nvSpPr>
            <p:spPr bwMode="auto">
              <a:xfrm>
                <a:off x="2179638" y="2997200"/>
                <a:ext cx="376237"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35" name="Line 59"/>
              <p:cNvSpPr>
                <a:spLocks noChangeShapeType="1"/>
              </p:cNvSpPr>
              <p:nvPr/>
            </p:nvSpPr>
            <p:spPr bwMode="auto">
              <a:xfrm flipV="1">
                <a:off x="1882775" y="3141663"/>
                <a:ext cx="0" cy="215900"/>
              </a:xfrm>
              <a:prstGeom prst="line">
                <a:avLst/>
              </a:prstGeom>
              <a:noFill/>
              <a:ln w="28575">
                <a:solidFill>
                  <a:schemeClr val="tx1"/>
                </a:solidFill>
                <a:round/>
                <a:headEnd/>
                <a:tailEnd type="triangle" w="sm" len="lg"/>
              </a:ln>
              <a:effectLst/>
            </p:spPr>
            <p:txBody>
              <a:bodyPr/>
              <a:lstStyle/>
              <a:p>
                <a:endParaRPr lang="zh-CN" altLang="en-US" sz="3600">
                  <a:solidFill>
                    <a:schemeClr val="tx1">
                      <a:lumMod val="65000"/>
                      <a:lumOff val="35000"/>
                    </a:schemeClr>
                  </a:solidFill>
                  <a:latin typeface="+mn-lt"/>
                  <a:ea typeface="+mn-ea"/>
                </a:endParaRPr>
              </a:p>
            </p:txBody>
          </p:sp>
          <p:sp>
            <p:nvSpPr>
              <p:cNvPr id="36" name="Text Box 60"/>
              <p:cNvSpPr txBox="1">
                <a:spLocks noChangeArrowheads="1"/>
              </p:cNvSpPr>
              <p:nvPr/>
            </p:nvSpPr>
            <p:spPr bwMode="auto">
              <a:xfrm>
                <a:off x="819082" y="3152296"/>
                <a:ext cx="413737" cy="218547"/>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摘要</a:t>
                </a:r>
                <a:endParaRPr lang="zh-CN" altLang="en-US" sz="2000" i="1" dirty="0">
                  <a:solidFill>
                    <a:schemeClr val="tx1">
                      <a:lumMod val="65000"/>
                      <a:lumOff val="35000"/>
                    </a:schemeClr>
                  </a:solidFill>
                  <a:latin typeface="+mn-lt"/>
                  <a:ea typeface="+mn-ea"/>
                </a:endParaRPr>
              </a:p>
            </p:txBody>
          </p:sp>
          <p:sp>
            <p:nvSpPr>
              <p:cNvPr id="37" name="Text Box 61"/>
              <p:cNvSpPr txBox="1">
                <a:spLocks noChangeArrowheads="1"/>
              </p:cNvSpPr>
              <p:nvPr/>
            </p:nvSpPr>
            <p:spPr bwMode="auto">
              <a:xfrm>
                <a:off x="3093306" y="2309813"/>
                <a:ext cx="1022173" cy="218547"/>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已签名的摘要</a:t>
                </a:r>
                <a:endParaRPr lang="zh-CN" altLang="en-US" sz="2000" i="1">
                  <a:solidFill>
                    <a:schemeClr val="tx1">
                      <a:lumMod val="65000"/>
                      <a:lumOff val="35000"/>
                    </a:schemeClr>
                  </a:solidFill>
                  <a:latin typeface="+mn-lt"/>
                  <a:ea typeface="+mn-ea"/>
                </a:endParaRPr>
              </a:p>
            </p:txBody>
          </p:sp>
          <p:sp>
            <p:nvSpPr>
              <p:cNvPr id="38" name="Text Box 62"/>
              <p:cNvSpPr txBox="1">
                <a:spLocks noChangeArrowheads="1"/>
              </p:cNvSpPr>
              <p:nvPr/>
            </p:nvSpPr>
            <p:spPr bwMode="auto">
              <a:xfrm>
                <a:off x="2558678" y="1655325"/>
                <a:ext cx="319620" cy="353037"/>
              </a:xfrm>
              <a:prstGeom prst="rect">
                <a:avLst/>
              </a:prstGeom>
              <a:noFill/>
              <a:ln w="9525">
                <a:noFill/>
                <a:miter lim="800000"/>
                <a:headEnd/>
                <a:tailEnd/>
              </a:ln>
              <a:effectLst/>
            </p:spPr>
            <p:txBody>
              <a:bodyPr wrap="none">
                <a:spAutoFit/>
              </a:bodyPr>
              <a:lstStyle/>
              <a:p>
                <a:r>
                  <a:rPr lang="en-US" altLang="zh-CN" sz="3600" dirty="0">
                    <a:solidFill>
                      <a:schemeClr val="tx1">
                        <a:lumMod val="65000"/>
                        <a:lumOff val="35000"/>
                      </a:schemeClr>
                    </a:solidFill>
                    <a:latin typeface="+mn-lt"/>
                    <a:ea typeface="+mn-ea"/>
                    <a:sym typeface="Symbol" pitchFamily="18" charset="2"/>
                  </a:rPr>
                  <a:t></a:t>
                </a:r>
              </a:p>
            </p:txBody>
          </p:sp>
          <p:sp>
            <p:nvSpPr>
              <p:cNvPr id="39" name="Line 63"/>
              <p:cNvSpPr>
                <a:spLocks noChangeShapeType="1"/>
              </p:cNvSpPr>
              <p:nvPr/>
            </p:nvSpPr>
            <p:spPr bwMode="auto">
              <a:xfrm flipV="1">
                <a:off x="2716213" y="1989138"/>
                <a:ext cx="0" cy="86360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40" name="Line 10"/>
              <p:cNvSpPr>
                <a:spLocks noChangeShapeType="1"/>
              </p:cNvSpPr>
              <p:nvPr/>
            </p:nvSpPr>
            <p:spPr bwMode="auto">
              <a:xfrm>
                <a:off x="1331913" y="1844675"/>
                <a:ext cx="124777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41" name="Rectangle 65"/>
              <p:cNvSpPr>
                <a:spLocks noChangeArrowheads="1"/>
              </p:cNvSpPr>
              <p:nvPr/>
            </p:nvSpPr>
            <p:spPr bwMode="auto">
              <a:xfrm>
                <a:off x="3252788" y="1700213"/>
                <a:ext cx="311150" cy="290512"/>
              </a:xfrm>
              <a:prstGeom prst="rect">
                <a:avLst/>
              </a:prstGeom>
              <a:solidFill>
                <a:srgbClr val="92D050"/>
              </a:solidFill>
              <a:ln w="9525">
                <a:noFill/>
                <a:miter lim="800000"/>
                <a:headEnd/>
                <a:tailEnd/>
              </a:ln>
              <a:effectLst>
                <a:outerShdw dist="35921" dir="2700000" algn="ctr" rotWithShape="0">
                  <a:schemeClr val="bg2"/>
                </a:outerShdw>
              </a:effectLst>
            </p:spPr>
            <p:txBody>
              <a:bodyPr wrap="none" anchor="ctr"/>
              <a:lstStyle/>
              <a:p>
                <a:endParaRPr lang="zh-CN" altLang="en-US" sz="3600">
                  <a:solidFill>
                    <a:schemeClr val="tx1">
                      <a:lumMod val="65000"/>
                      <a:lumOff val="35000"/>
                    </a:schemeClr>
                  </a:solidFill>
                  <a:latin typeface="+mn-lt"/>
                  <a:ea typeface="+mn-ea"/>
                </a:endParaRPr>
              </a:p>
            </p:txBody>
          </p:sp>
          <p:sp>
            <p:nvSpPr>
              <p:cNvPr id="42" name="Rectangle 64"/>
              <p:cNvSpPr>
                <a:spLocks noChangeArrowheads="1"/>
              </p:cNvSpPr>
              <p:nvPr/>
            </p:nvSpPr>
            <p:spPr bwMode="auto">
              <a:xfrm>
                <a:off x="3563938" y="1700213"/>
                <a:ext cx="647700" cy="2889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000">
                    <a:solidFill>
                      <a:schemeClr val="tx1">
                        <a:lumMod val="65000"/>
                        <a:lumOff val="35000"/>
                      </a:schemeClr>
                    </a:solidFill>
                    <a:latin typeface="+mn-lt"/>
                    <a:ea typeface="+mn-ea"/>
                  </a:rPr>
                  <a:t>E-mail</a:t>
                </a:r>
              </a:p>
            </p:txBody>
          </p:sp>
          <p:sp>
            <p:nvSpPr>
              <p:cNvPr id="43" name="Line 66"/>
              <p:cNvSpPr>
                <a:spLocks noChangeShapeType="1"/>
              </p:cNvSpPr>
              <p:nvPr/>
            </p:nvSpPr>
            <p:spPr bwMode="auto">
              <a:xfrm>
                <a:off x="2859088" y="1852613"/>
                <a:ext cx="38417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44" name="Line 67"/>
              <p:cNvSpPr>
                <a:spLocks noChangeShapeType="1"/>
              </p:cNvSpPr>
              <p:nvPr/>
            </p:nvSpPr>
            <p:spPr bwMode="auto">
              <a:xfrm flipH="1">
                <a:off x="2771775" y="2636838"/>
                <a:ext cx="431800" cy="288925"/>
              </a:xfrm>
              <a:prstGeom prst="line">
                <a:avLst/>
              </a:prstGeom>
              <a:noFill/>
              <a:ln w="9525">
                <a:solidFill>
                  <a:schemeClr val="tx1"/>
                </a:solidFill>
                <a:round/>
                <a:headEnd/>
                <a:tailEnd type="triangle" w="sm" len="lg"/>
              </a:ln>
              <a:effectLst/>
            </p:spPr>
            <p:txBody>
              <a:bodyPr/>
              <a:lstStyle/>
              <a:p>
                <a:endParaRPr lang="zh-CN" altLang="en-US" sz="3600">
                  <a:solidFill>
                    <a:schemeClr val="tx1">
                      <a:lumMod val="65000"/>
                      <a:lumOff val="35000"/>
                    </a:schemeClr>
                  </a:solidFill>
                  <a:latin typeface="+mn-lt"/>
                  <a:ea typeface="+mn-ea"/>
                </a:endParaRPr>
              </a:p>
            </p:txBody>
          </p:sp>
          <p:sp>
            <p:nvSpPr>
              <p:cNvPr id="45" name="Line 68"/>
              <p:cNvSpPr>
                <a:spLocks noChangeShapeType="1"/>
              </p:cNvSpPr>
              <p:nvPr/>
            </p:nvSpPr>
            <p:spPr bwMode="auto">
              <a:xfrm flipH="1" flipV="1">
                <a:off x="3419475" y="1917700"/>
                <a:ext cx="0" cy="431800"/>
              </a:xfrm>
              <a:prstGeom prst="line">
                <a:avLst/>
              </a:prstGeom>
              <a:noFill/>
              <a:ln w="9525">
                <a:solidFill>
                  <a:schemeClr val="tx1"/>
                </a:solidFill>
                <a:round/>
                <a:headEnd/>
                <a:tailEnd type="triangle" w="sm" len="lg"/>
              </a:ln>
              <a:effectLst/>
            </p:spPr>
            <p:txBody>
              <a:bodyPr/>
              <a:lstStyle/>
              <a:p>
                <a:endParaRPr lang="zh-CN" altLang="en-US" sz="3600">
                  <a:solidFill>
                    <a:schemeClr val="tx1">
                      <a:lumMod val="65000"/>
                      <a:lumOff val="35000"/>
                    </a:schemeClr>
                  </a:solidFill>
                  <a:latin typeface="+mn-lt"/>
                  <a:ea typeface="+mn-ea"/>
                </a:endParaRPr>
              </a:p>
            </p:txBody>
          </p:sp>
          <p:sp>
            <p:nvSpPr>
              <p:cNvPr id="46" name="Rectangle 69"/>
              <p:cNvSpPr>
                <a:spLocks noChangeArrowheads="1"/>
              </p:cNvSpPr>
              <p:nvPr/>
            </p:nvSpPr>
            <p:spPr bwMode="auto">
              <a:xfrm>
                <a:off x="4324351" y="2220913"/>
                <a:ext cx="1374775" cy="2889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0" rIns="0" anchor="ctr"/>
              <a:lstStyle/>
              <a:p>
                <a:pPr algn="l"/>
                <a:r>
                  <a:rPr lang="zh-CN" altLang="en-US" sz="2000" dirty="0" smtClean="0">
                    <a:solidFill>
                      <a:schemeClr val="tx1">
                        <a:lumMod val="65000"/>
                        <a:lumOff val="35000"/>
                      </a:schemeClr>
                    </a:solidFill>
                    <a:latin typeface="+mn-lt"/>
                    <a:ea typeface="+mn-ea"/>
                  </a:rPr>
                  <a:t> 一</a:t>
                </a:r>
                <a:r>
                  <a:rPr lang="zh-CN" altLang="en-US" sz="2000" dirty="0">
                    <a:solidFill>
                      <a:schemeClr val="tx1">
                        <a:lumMod val="65000"/>
                        <a:lumOff val="35000"/>
                      </a:schemeClr>
                    </a:solidFill>
                    <a:latin typeface="+mn-lt"/>
                    <a:ea typeface="+mn-ea"/>
                  </a:rPr>
                  <a:t>次性密钥</a:t>
                </a:r>
              </a:p>
            </p:txBody>
          </p:sp>
          <p:sp>
            <p:nvSpPr>
              <p:cNvPr id="47" name="Rectangle 70"/>
              <p:cNvSpPr>
                <a:spLocks noChangeArrowheads="1"/>
              </p:cNvSpPr>
              <p:nvPr/>
            </p:nvSpPr>
            <p:spPr bwMode="auto">
              <a:xfrm>
                <a:off x="1547813" y="2852738"/>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dirty="0" smtClean="0">
                    <a:solidFill>
                      <a:schemeClr val="tx1">
                        <a:lumMod val="65000"/>
                        <a:lumOff val="35000"/>
                      </a:schemeClr>
                    </a:solidFill>
                    <a:latin typeface="+mn-lt"/>
                    <a:ea typeface="+mn-ea"/>
                  </a:rPr>
                  <a:t>签名</a:t>
                </a:r>
                <a:endParaRPr lang="zh-CN" altLang="en-US" sz="2000" dirty="0">
                  <a:solidFill>
                    <a:schemeClr val="tx1">
                      <a:lumMod val="65000"/>
                      <a:lumOff val="35000"/>
                    </a:schemeClr>
                  </a:solidFill>
                  <a:latin typeface="+mn-lt"/>
                  <a:ea typeface="+mn-ea"/>
                </a:endParaRPr>
              </a:p>
            </p:txBody>
          </p:sp>
          <p:sp>
            <p:nvSpPr>
              <p:cNvPr id="48" name="Line 72"/>
              <p:cNvSpPr>
                <a:spLocks noChangeShapeType="1"/>
              </p:cNvSpPr>
              <p:nvPr/>
            </p:nvSpPr>
            <p:spPr bwMode="auto">
              <a:xfrm flipV="1">
                <a:off x="5124450" y="2036763"/>
                <a:ext cx="0" cy="215900"/>
              </a:xfrm>
              <a:prstGeom prst="line">
                <a:avLst/>
              </a:prstGeom>
              <a:noFill/>
              <a:ln w="28575">
                <a:solidFill>
                  <a:schemeClr val="tx1"/>
                </a:solidFill>
                <a:round/>
                <a:headEnd/>
                <a:tailEnd type="triangle" w="sm" len="lg"/>
              </a:ln>
              <a:effectLst/>
            </p:spPr>
            <p:txBody>
              <a:bodyPr/>
              <a:lstStyle/>
              <a:p>
                <a:endParaRPr lang="zh-CN" altLang="en-US" sz="3600">
                  <a:solidFill>
                    <a:schemeClr val="tx1">
                      <a:lumMod val="65000"/>
                      <a:lumOff val="35000"/>
                    </a:schemeClr>
                  </a:solidFill>
                  <a:latin typeface="+mn-lt"/>
                  <a:ea typeface="+mn-ea"/>
                </a:endParaRPr>
              </a:p>
            </p:txBody>
          </p:sp>
          <p:sp>
            <p:nvSpPr>
              <p:cNvPr id="49" name="Line 74"/>
              <p:cNvSpPr>
                <a:spLocks noChangeShapeType="1"/>
              </p:cNvSpPr>
              <p:nvPr/>
            </p:nvSpPr>
            <p:spPr bwMode="auto">
              <a:xfrm>
                <a:off x="4211638" y="1852613"/>
                <a:ext cx="576262"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50" name="Text Box 76"/>
              <p:cNvSpPr txBox="1">
                <a:spLocks noChangeArrowheads="1"/>
              </p:cNvSpPr>
              <p:nvPr/>
            </p:nvSpPr>
            <p:spPr bwMode="auto">
              <a:xfrm>
                <a:off x="5909526" y="2709863"/>
                <a:ext cx="870064" cy="218547"/>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收件方公钥</a:t>
                </a:r>
                <a:endParaRPr lang="zh-CN" altLang="en-US" sz="2000" i="1">
                  <a:solidFill>
                    <a:schemeClr val="tx1">
                      <a:lumMod val="65000"/>
                      <a:lumOff val="35000"/>
                    </a:schemeClr>
                  </a:solidFill>
                  <a:latin typeface="+mn-lt"/>
                  <a:ea typeface="+mn-ea"/>
                </a:endParaRPr>
              </a:p>
            </p:txBody>
          </p:sp>
          <p:sp>
            <p:nvSpPr>
              <p:cNvPr id="51" name="Line 78"/>
              <p:cNvSpPr>
                <a:spLocks noChangeShapeType="1"/>
              </p:cNvSpPr>
              <p:nvPr/>
            </p:nvSpPr>
            <p:spPr bwMode="auto">
              <a:xfrm flipV="1">
                <a:off x="6419850" y="2525713"/>
                <a:ext cx="0" cy="215900"/>
              </a:xfrm>
              <a:prstGeom prst="line">
                <a:avLst/>
              </a:prstGeom>
              <a:noFill/>
              <a:ln w="28575">
                <a:solidFill>
                  <a:schemeClr val="tx1"/>
                </a:solidFill>
                <a:round/>
                <a:headEnd/>
                <a:tailEnd type="triangle" w="sm" len="lg"/>
              </a:ln>
              <a:effectLst/>
            </p:spPr>
            <p:txBody>
              <a:bodyPr/>
              <a:lstStyle/>
              <a:p>
                <a:endParaRPr lang="zh-CN" altLang="en-US" sz="3600">
                  <a:solidFill>
                    <a:schemeClr val="tx1">
                      <a:lumMod val="65000"/>
                      <a:lumOff val="35000"/>
                    </a:schemeClr>
                  </a:solidFill>
                  <a:latin typeface="+mn-lt"/>
                  <a:ea typeface="+mn-ea"/>
                </a:endParaRPr>
              </a:p>
            </p:txBody>
          </p:sp>
          <p:sp>
            <p:nvSpPr>
              <p:cNvPr id="52" name="Text Box 79"/>
              <p:cNvSpPr txBox="1">
                <a:spLocks noChangeArrowheads="1"/>
              </p:cNvSpPr>
              <p:nvPr/>
            </p:nvSpPr>
            <p:spPr bwMode="auto">
              <a:xfrm>
                <a:off x="6261867" y="1655325"/>
                <a:ext cx="319620" cy="353037"/>
              </a:xfrm>
              <a:prstGeom prst="rect">
                <a:avLst/>
              </a:prstGeom>
              <a:noFill/>
              <a:ln w="9525">
                <a:noFill/>
                <a:miter lim="800000"/>
                <a:headEnd/>
                <a:tailEnd/>
              </a:ln>
              <a:effectLst/>
            </p:spPr>
            <p:txBody>
              <a:bodyPr wrap="none">
                <a:spAutoFit/>
              </a:bodyPr>
              <a:lstStyle/>
              <a:p>
                <a:r>
                  <a:rPr lang="en-US" altLang="zh-CN" sz="3600" dirty="0">
                    <a:solidFill>
                      <a:schemeClr val="tx1">
                        <a:lumMod val="65000"/>
                        <a:lumOff val="35000"/>
                      </a:schemeClr>
                    </a:solidFill>
                    <a:latin typeface="+mn-lt"/>
                    <a:ea typeface="+mn-ea"/>
                    <a:sym typeface="Symbol" pitchFamily="18" charset="2"/>
                  </a:rPr>
                  <a:t></a:t>
                </a:r>
              </a:p>
            </p:txBody>
          </p:sp>
          <p:sp>
            <p:nvSpPr>
              <p:cNvPr id="53" name="Line 80"/>
              <p:cNvSpPr>
                <a:spLocks noChangeShapeType="1"/>
              </p:cNvSpPr>
              <p:nvPr/>
            </p:nvSpPr>
            <p:spPr bwMode="auto">
              <a:xfrm>
                <a:off x="5435600" y="1844675"/>
                <a:ext cx="839788"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54" name="Line 81"/>
              <p:cNvSpPr>
                <a:spLocks noChangeShapeType="1"/>
              </p:cNvSpPr>
              <p:nvPr/>
            </p:nvSpPr>
            <p:spPr bwMode="auto">
              <a:xfrm>
                <a:off x="6546850" y="1852613"/>
                <a:ext cx="47307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55" name="Line 82"/>
              <p:cNvSpPr>
                <a:spLocks noChangeShapeType="1"/>
              </p:cNvSpPr>
              <p:nvPr/>
            </p:nvSpPr>
            <p:spPr bwMode="auto">
              <a:xfrm flipV="1">
                <a:off x="6411913" y="1971675"/>
                <a:ext cx="0" cy="304800"/>
              </a:xfrm>
              <a:prstGeom prst="line">
                <a:avLst/>
              </a:prstGeom>
              <a:noFill/>
              <a:ln w="19050">
                <a:solidFill>
                  <a:schemeClr val="tx1"/>
                </a:solidFill>
                <a:round/>
                <a:headEnd type="none" w="sm" len="med"/>
                <a:tailEnd type="triangle" w="sm" len="me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56" name="Rectangle 73"/>
              <p:cNvSpPr>
                <a:spLocks noChangeArrowheads="1"/>
              </p:cNvSpPr>
              <p:nvPr/>
            </p:nvSpPr>
            <p:spPr bwMode="auto">
              <a:xfrm>
                <a:off x="6084888" y="2236788"/>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a:solidFill>
                      <a:schemeClr val="tx1">
                        <a:lumMod val="65000"/>
                        <a:lumOff val="35000"/>
                      </a:schemeClr>
                    </a:solidFill>
                    <a:latin typeface="+mn-lt"/>
                    <a:ea typeface="+mn-ea"/>
                  </a:rPr>
                  <a:t>加密</a:t>
                </a:r>
              </a:p>
            </p:txBody>
          </p:sp>
          <p:grpSp>
            <p:nvGrpSpPr>
              <p:cNvPr id="57" name="Group 85"/>
              <p:cNvGrpSpPr>
                <a:grpSpLocks/>
              </p:cNvGrpSpPr>
              <p:nvPr/>
            </p:nvGrpSpPr>
            <p:grpSpPr bwMode="auto">
              <a:xfrm>
                <a:off x="7027863" y="1739900"/>
                <a:ext cx="422275" cy="207963"/>
                <a:chOff x="2736" y="3648"/>
                <a:chExt cx="432" cy="240"/>
              </a:xfrm>
            </p:grpSpPr>
            <p:grpSp>
              <p:nvGrpSpPr>
                <p:cNvPr id="58" name="Group 86"/>
                <p:cNvGrpSpPr>
                  <a:grpSpLocks/>
                </p:cNvGrpSpPr>
                <p:nvPr/>
              </p:nvGrpSpPr>
              <p:grpSpPr bwMode="auto">
                <a:xfrm>
                  <a:off x="2736" y="3648"/>
                  <a:ext cx="432" cy="240"/>
                  <a:chOff x="2592" y="3504"/>
                  <a:chExt cx="576" cy="384"/>
                </a:xfrm>
              </p:grpSpPr>
              <p:sp>
                <p:nvSpPr>
                  <p:cNvPr id="60" name="Rectangle 87"/>
                  <p:cNvSpPr>
                    <a:spLocks noChangeArrowheads="1"/>
                  </p:cNvSpPr>
                  <p:nvPr/>
                </p:nvSpPr>
                <p:spPr bwMode="auto">
                  <a:xfrm>
                    <a:off x="2592" y="3504"/>
                    <a:ext cx="576" cy="384"/>
                  </a:xfrm>
                  <a:prstGeom prst="rect">
                    <a:avLst/>
                  </a:prstGeom>
                  <a:solidFill>
                    <a:schemeClr val="bg1"/>
                  </a:solidFill>
                  <a:ln w="9525">
                    <a:solidFill>
                      <a:schemeClr val="tx1"/>
                    </a:solidFill>
                    <a:miter lim="800000"/>
                    <a:headEnd/>
                    <a:tailEn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61" name="Freeform 88"/>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chemeClr val="bg1"/>
                  </a:solidFill>
                  <a:ln w="9525">
                    <a:solidFill>
                      <a:schemeClr val="tx1"/>
                    </a:solidFill>
                    <a:round/>
                    <a:headEnd/>
                    <a:tailEn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62" name="Line 89"/>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sz="3600">
                      <a:solidFill>
                        <a:schemeClr val="tx1">
                          <a:lumMod val="65000"/>
                          <a:lumOff val="35000"/>
                        </a:schemeClr>
                      </a:solidFill>
                      <a:latin typeface="+mn-lt"/>
                      <a:ea typeface="+mn-ea"/>
                    </a:endParaRPr>
                  </a:p>
                </p:txBody>
              </p:sp>
              <p:sp>
                <p:nvSpPr>
                  <p:cNvPr id="63" name="Line 90"/>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sz="3600">
                      <a:solidFill>
                        <a:schemeClr val="tx1">
                          <a:lumMod val="65000"/>
                          <a:lumOff val="35000"/>
                        </a:schemeClr>
                      </a:solidFill>
                      <a:latin typeface="+mn-lt"/>
                      <a:ea typeface="+mn-ea"/>
                    </a:endParaRPr>
                  </a:p>
                </p:txBody>
              </p:sp>
            </p:grpSp>
            <p:sp>
              <p:nvSpPr>
                <p:cNvPr id="59" name="Line 91"/>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sz="3600">
                    <a:solidFill>
                      <a:schemeClr val="tx1">
                        <a:lumMod val="65000"/>
                        <a:lumOff val="35000"/>
                      </a:schemeClr>
                    </a:solidFill>
                    <a:latin typeface="+mn-lt"/>
                    <a:ea typeface="+mn-ea"/>
                  </a:endParaRPr>
                </a:p>
              </p:txBody>
            </p:sp>
          </p:grpSp>
        </p:grpSp>
        <p:sp>
          <p:nvSpPr>
            <p:cNvPr id="20" name="AutoShape 90"/>
            <p:cNvSpPr>
              <a:spLocks/>
            </p:cNvSpPr>
            <p:nvPr/>
          </p:nvSpPr>
          <p:spPr bwMode="auto">
            <a:xfrm>
              <a:off x="3316579" y="5872486"/>
              <a:ext cx="404406" cy="39434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accent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21" name="AutoShape 90"/>
            <p:cNvSpPr>
              <a:spLocks/>
            </p:cNvSpPr>
            <p:nvPr/>
          </p:nvSpPr>
          <p:spPr bwMode="auto">
            <a:xfrm>
              <a:off x="8411671" y="3773290"/>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accent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22" name="AutoShape 90"/>
            <p:cNvSpPr>
              <a:spLocks/>
            </p:cNvSpPr>
            <p:nvPr/>
          </p:nvSpPr>
          <p:spPr bwMode="auto">
            <a:xfrm>
              <a:off x="10949300" y="4671812"/>
              <a:ext cx="404406" cy="39434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accent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0285" y="2598855"/>
              <a:ext cx="273420" cy="34228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p:txBody>
          <a:bodyPr/>
          <a:lstStyle/>
          <a:p>
            <a:r>
              <a:rPr lang="en-US" altLang="zh-CN" dirty="0" smtClean="0"/>
              <a:t>7.1.2  </a:t>
            </a:r>
            <a:r>
              <a:rPr lang="zh-CN" altLang="en-US" dirty="0" smtClean="0"/>
              <a:t>安全服务 </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6" name="矩形 15"/>
          <p:cNvSpPr/>
          <p:nvPr/>
        </p:nvSpPr>
        <p:spPr>
          <a:xfrm>
            <a:off x="122238" y="1627188"/>
            <a:ext cx="5837237" cy="1449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内容占位符 2"/>
          <p:cNvSpPr>
            <a:spLocks noGrp="1"/>
          </p:cNvSpPr>
          <p:nvPr>
            <p:ph idx="1"/>
          </p:nvPr>
        </p:nvSpPr>
        <p:spPr>
          <a:xfrm>
            <a:off x="122238" y="1671638"/>
            <a:ext cx="5859462" cy="1404937"/>
          </a:xfrm>
        </p:spPr>
        <p:txBody>
          <a:bodyPr>
            <a:normAutofit lnSpcReduction="10000"/>
          </a:bodyPr>
          <a:lstStyle/>
          <a:p>
            <a:r>
              <a:rPr lang="zh-CN" altLang="en-US" dirty="0">
                <a:solidFill>
                  <a:srgbClr val="262626"/>
                </a:solidFill>
              </a:rPr>
              <a:t>确保计算机系统中的信息或网络中传输的信息不会泄漏给非授权用户。这是计算机网络中最基本的安全服务。</a:t>
            </a:r>
          </a:p>
        </p:txBody>
      </p:sp>
      <p:sp>
        <p:nvSpPr>
          <p:cNvPr id="18" name="内容占位符 3"/>
          <p:cNvSpPr txBox="1">
            <a:spLocks/>
          </p:cNvSpPr>
          <p:nvPr/>
        </p:nvSpPr>
        <p:spPr>
          <a:xfrm>
            <a:off x="122238" y="1098550"/>
            <a:ext cx="5837237" cy="463550"/>
          </a:xfrm>
          <a:prstGeom prst="rect">
            <a:avLst/>
          </a:prstGeom>
          <a:solidFill>
            <a:srgbClr val="333399"/>
          </a:solidFill>
        </p:spPr>
        <p:txBody>
          <a:bodyPr>
            <a:normAutofit lnSpcReduction="10000"/>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defRPr/>
            </a:pPr>
            <a:r>
              <a:rPr lang="zh-CN" altLang="en-US" dirty="0">
                <a:solidFill>
                  <a:schemeClr val="bg1"/>
                </a:solidFill>
              </a:rPr>
              <a:t>机密性</a:t>
            </a:r>
            <a:r>
              <a:rPr lang="en-US" altLang="zh-CN" dirty="0">
                <a:solidFill>
                  <a:schemeClr val="bg1"/>
                </a:solidFill>
              </a:rPr>
              <a:t>(confidentiality) </a:t>
            </a:r>
            <a:endParaRPr lang="zh-CN" altLang="en-US" dirty="0">
              <a:solidFill>
                <a:schemeClr val="bg1"/>
              </a:solidFill>
            </a:endParaRPr>
          </a:p>
        </p:txBody>
      </p:sp>
      <p:sp>
        <p:nvSpPr>
          <p:cNvPr id="19" name="矩形 18"/>
          <p:cNvSpPr/>
          <p:nvPr/>
        </p:nvSpPr>
        <p:spPr>
          <a:xfrm>
            <a:off x="122238" y="3736977"/>
            <a:ext cx="5837237" cy="1208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内容占位符 3"/>
          <p:cNvSpPr txBox="1">
            <a:spLocks/>
          </p:cNvSpPr>
          <p:nvPr/>
        </p:nvSpPr>
        <p:spPr>
          <a:xfrm>
            <a:off x="122238" y="3194051"/>
            <a:ext cx="5837237" cy="465138"/>
          </a:xfrm>
          <a:prstGeom prst="rect">
            <a:avLst/>
          </a:prstGeom>
          <a:solidFill>
            <a:srgbClr val="01ACBE"/>
          </a:solidFill>
        </p:spPr>
        <p:txBody>
          <a:bodyPr lIns="121917" tIns="60958" rIns="121917" bIns="60958">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defRPr/>
            </a:pPr>
            <a:r>
              <a:rPr lang="zh-CN" altLang="en-US" dirty="0">
                <a:solidFill>
                  <a:schemeClr val="bg1"/>
                </a:solidFill>
              </a:rPr>
              <a:t>报文完整性</a:t>
            </a:r>
            <a:r>
              <a:rPr lang="en-US" altLang="zh-CN" dirty="0">
                <a:solidFill>
                  <a:schemeClr val="bg1"/>
                </a:solidFill>
              </a:rPr>
              <a:t>(message </a:t>
            </a:r>
            <a:r>
              <a:rPr lang="en-US" altLang="zh-CN" dirty="0" err="1">
                <a:solidFill>
                  <a:schemeClr val="bg1"/>
                </a:solidFill>
              </a:rPr>
              <a:t>intergrity</a:t>
            </a:r>
            <a:r>
              <a:rPr lang="en-US" altLang="zh-CN" dirty="0">
                <a:solidFill>
                  <a:schemeClr val="bg1"/>
                </a:solidFill>
              </a:rPr>
              <a:t>) </a:t>
            </a:r>
            <a:endParaRPr lang="zh-CN" altLang="en-US" dirty="0">
              <a:solidFill>
                <a:schemeClr val="bg1"/>
              </a:solidFill>
            </a:endParaRPr>
          </a:p>
        </p:txBody>
      </p:sp>
      <p:sp>
        <p:nvSpPr>
          <p:cNvPr id="21" name="内容占位符 2"/>
          <p:cNvSpPr txBox="1">
            <a:spLocks/>
          </p:cNvSpPr>
          <p:nvPr/>
        </p:nvSpPr>
        <p:spPr bwMode="auto">
          <a:xfrm>
            <a:off x="122238" y="3759201"/>
            <a:ext cx="5654675" cy="1185863"/>
          </a:xfrm>
          <a:prstGeom prst="rect">
            <a:avLst/>
          </a:prstGeom>
          <a:noFill/>
          <a:ln w="9525">
            <a:noFill/>
            <a:miter lim="800000"/>
            <a:headEnd/>
            <a:tailEnd/>
          </a:ln>
        </p:spPr>
        <p:txBody>
          <a:bodyPr lIns="121917" tIns="60958" rIns="121917" bIns="60958"/>
          <a:lstStyle/>
          <a:p>
            <a:pPr algn="l" defTabSz="1219200">
              <a:lnSpc>
                <a:spcPct val="120000"/>
              </a:lnSpc>
              <a:spcBef>
                <a:spcPct val="20000"/>
              </a:spcBef>
              <a:buSzPct val="80000"/>
              <a:buFont typeface="Wingdings" pitchFamily="2" charset="2"/>
              <a:buNone/>
            </a:pPr>
            <a:r>
              <a:rPr lang="zh-CN" altLang="en-US" sz="2000" dirty="0">
                <a:solidFill>
                  <a:srgbClr val="404040"/>
                </a:solidFill>
                <a:ea typeface="微软雅黑" pitchFamily="34" charset="-122"/>
              </a:rPr>
              <a:t>确保计算机系统中的信息或网络中传输的信息不被非授权用户篡改或伪造。后者要求对报文源进行鉴别 。</a:t>
            </a:r>
          </a:p>
        </p:txBody>
      </p:sp>
      <p:sp>
        <p:nvSpPr>
          <p:cNvPr id="22" name="矩形 21"/>
          <p:cNvSpPr/>
          <p:nvPr/>
        </p:nvSpPr>
        <p:spPr>
          <a:xfrm>
            <a:off x="123949" y="5571598"/>
            <a:ext cx="5835526" cy="1119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内容占位符 2"/>
          <p:cNvSpPr txBox="1">
            <a:spLocks/>
          </p:cNvSpPr>
          <p:nvPr/>
        </p:nvSpPr>
        <p:spPr bwMode="auto">
          <a:xfrm>
            <a:off x="274761" y="5616048"/>
            <a:ext cx="5580063" cy="779462"/>
          </a:xfrm>
          <a:prstGeom prst="rect">
            <a:avLst/>
          </a:prstGeom>
          <a:noFill/>
          <a:ln w="9525">
            <a:noFill/>
            <a:miter lim="800000"/>
            <a:headEnd/>
            <a:tailEnd/>
          </a:ln>
        </p:spPr>
        <p:txBody>
          <a:bodyPr/>
          <a:lstStyle/>
          <a:p>
            <a:pPr algn="l">
              <a:lnSpc>
                <a:spcPct val="130000"/>
              </a:lnSpc>
              <a:spcBef>
                <a:spcPts val="300"/>
              </a:spcBef>
              <a:buFont typeface="Wingdings" pitchFamily="2" charset="2"/>
              <a:buNone/>
            </a:pPr>
            <a:r>
              <a:rPr lang="zh-CN" altLang="en-US" sz="2000" dirty="0" smtClean="0">
                <a:solidFill>
                  <a:srgbClr val="262626"/>
                </a:solidFill>
                <a:latin typeface="微软雅黑" pitchFamily="34" charset="-122"/>
                <a:ea typeface="微软雅黑" pitchFamily="34" charset="-122"/>
              </a:rPr>
              <a:t>防</a:t>
            </a:r>
            <a:r>
              <a:rPr lang="zh-CN" altLang="en-US" sz="2000" dirty="0">
                <a:solidFill>
                  <a:srgbClr val="262626"/>
                </a:solidFill>
                <a:latin typeface="微软雅黑" pitchFamily="34" charset="-122"/>
                <a:ea typeface="微软雅黑" pitchFamily="34" charset="-122"/>
              </a:rPr>
              <a:t>止发送方或接收方否认传输或接收过某信息。在电子商务中这是一种非常重要安全服务。</a:t>
            </a:r>
          </a:p>
        </p:txBody>
      </p:sp>
      <p:sp>
        <p:nvSpPr>
          <p:cNvPr id="24" name="内容占位符 3"/>
          <p:cNvSpPr txBox="1">
            <a:spLocks/>
          </p:cNvSpPr>
          <p:nvPr/>
        </p:nvSpPr>
        <p:spPr>
          <a:xfrm>
            <a:off x="123949" y="5042959"/>
            <a:ext cx="5835526" cy="463550"/>
          </a:xfrm>
          <a:prstGeom prst="rect">
            <a:avLst/>
          </a:prstGeom>
          <a:solidFill>
            <a:srgbClr val="00B050"/>
          </a:solidFill>
        </p:spPr>
        <p:txBody>
          <a:bodyPr>
            <a:normAutofit lnSpcReduction="10000"/>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defRPr/>
            </a:pPr>
            <a:r>
              <a:rPr lang="zh-CN" altLang="en-US" dirty="0">
                <a:solidFill>
                  <a:schemeClr val="bg1"/>
                </a:solidFill>
              </a:rPr>
              <a:t>不可否认性</a:t>
            </a:r>
            <a:r>
              <a:rPr lang="en-US" altLang="zh-CN" dirty="0">
                <a:solidFill>
                  <a:schemeClr val="bg1"/>
                </a:solidFill>
              </a:rPr>
              <a:t>(nonrepudiation) </a:t>
            </a:r>
            <a:endParaRPr lang="zh-CN" altLang="en-US" dirty="0">
              <a:solidFill>
                <a:schemeClr val="bg1"/>
              </a:solidFill>
            </a:endParaRPr>
          </a:p>
        </p:txBody>
      </p:sp>
      <p:sp>
        <p:nvSpPr>
          <p:cNvPr id="25" name="矩形 24"/>
          <p:cNvSpPr/>
          <p:nvPr/>
        </p:nvSpPr>
        <p:spPr>
          <a:xfrm>
            <a:off x="6307138" y="1671638"/>
            <a:ext cx="5722937" cy="10429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内容占位符 3"/>
          <p:cNvSpPr txBox="1">
            <a:spLocks/>
          </p:cNvSpPr>
          <p:nvPr/>
        </p:nvSpPr>
        <p:spPr>
          <a:xfrm>
            <a:off x="6307138" y="1128713"/>
            <a:ext cx="5722937" cy="465137"/>
          </a:xfrm>
          <a:prstGeom prst="rect">
            <a:avLst/>
          </a:prstGeom>
          <a:solidFill>
            <a:srgbClr val="FF6600"/>
          </a:solidFill>
        </p:spPr>
        <p:txBody>
          <a:bodyPr lIns="121917" tIns="60958" rIns="121917" bIns="60958">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defRPr/>
            </a:pPr>
            <a:r>
              <a:rPr lang="zh-CN" altLang="en-US" dirty="0">
                <a:solidFill>
                  <a:schemeClr val="bg1"/>
                </a:solidFill>
              </a:rPr>
              <a:t>实体鉴别</a:t>
            </a:r>
            <a:r>
              <a:rPr lang="en-US" altLang="zh-CN" dirty="0">
                <a:solidFill>
                  <a:schemeClr val="bg1"/>
                </a:solidFill>
              </a:rPr>
              <a:t>(entity authentication) </a:t>
            </a:r>
            <a:endParaRPr lang="zh-CN" altLang="en-US" dirty="0">
              <a:solidFill>
                <a:schemeClr val="bg1"/>
              </a:solidFill>
            </a:endParaRPr>
          </a:p>
        </p:txBody>
      </p:sp>
      <p:sp>
        <p:nvSpPr>
          <p:cNvPr id="27" name="内容占位符 2"/>
          <p:cNvSpPr txBox="1">
            <a:spLocks/>
          </p:cNvSpPr>
          <p:nvPr/>
        </p:nvSpPr>
        <p:spPr bwMode="auto">
          <a:xfrm>
            <a:off x="6307138" y="1827213"/>
            <a:ext cx="5722937" cy="804862"/>
          </a:xfrm>
          <a:prstGeom prst="rect">
            <a:avLst/>
          </a:prstGeom>
          <a:noFill/>
          <a:ln w="9525">
            <a:noFill/>
            <a:miter lim="800000"/>
            <a:headEnd/>
            <a:tailEnd/>
          </a:ln>
        </p:spPr>
        <p:txBody>
          <a:bodyPr lIns="121917" tIns="60958" rIns="121917" bIns="60958"/>
          <a:lstStyle/>
          <a:p>
            <a:pPr algn="l" defTabSz="1219200">
              <a:lnSpc>
                <a:spcPct val="120000"/>
              </a:lnSpc>
              <a:spcBef>
                <a:spcPct val="20000"/>
              </a:spcBef>
              <a:buSzPct val="80000"/>
              <a:buFont typeface="Wingdings" pitchFamily="2" charset="2"/>
              <a:buNone/>
            </a:pPr>
            <a:r>
              <a:rPr lang="zh-CN" altLang="en-US" sz="2000" dirty="0" smtClean="0">
                <a:solidFill>
                  <a:srgbClr val="404040"/>
                </a:solidFill>
                <a:ea typeface="微软雅黑" pitchFamily="34" charset="-122"/>
              </a:rPr>
              <a:t>通</a:t>
            </a:r>
            <a:r>
              <a:rPr lang="zh-CN" altLang="en-US" sz="2000" dirty="0">
                <a:solidFill>
                  <a:srgbClr val="404040"/>
                </a:solidFill>
                <a:ea typeface="微软雅黑" pitchFamily="34" charset="-122"/>
              </a:rPr>
              <a:t>信实体能够验证正在通信的对端实体的真实身份，确保不会与冒充者进行通信。</a:t>
            </a:r>
          </a:p>
        </p:txBody>
      </p:sp>
      <p:sp>
        <p:nvSpPr>
          <p:cNvPr id="28" name="矩形 27"/>
          <p:cNvSpPr/>
          <p:nvPr/>
        </p:nvSpPr>
        <p:spPr>
          <a:xfrm>
            <a:off x="6307138" y="3344863"/>
            <a:ext cx="5722937" cy="16002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内容占位符 3"/>
          <p:cNvSpPr txBox="1">
            <a:spLocks/>
          </p:cNvSpPr>
          <p:nvPr/>
        </p:nvSpPr>
        <p:spPr>
          <a:xfrm>
            <a:off x="6307138" y="2801938"/>
            <a:ext cx="5722937" cy="463550"/>
          </a:xfrm>
          <a:prstGeom prst="rect">
            <a:avLst/>
          </a:prstGeom>
          <a:solidFill>
            <a:schemeClr val="accent1"/>
          </a:solidFill>
        </p:spPr>
        <p:txBody>
          <a:bodyPr lIns="121917" tIns="60958" rIns="121917" bIns="60958">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defRPr/>
            </a:pPr>
            <a:r>
              <a:rPr lang="zh-CN" altLang="en-US" dirty="0">
                <a:solidFill>
                  <a:schemeClr val="bg1"/>
                </a:solidFill>
              </a:rPr>
              <a:t>访问控制</a:t>
            </a:r>
            <a:r>
              <a:rPr lang="en-US" altLang="zh-CN" dirty="0">
                <a:solidFill>
                  <a:schemeClr val="bg1"/>
                </a:solidFill>
              </a:rPr>
              <a:t>(access control) </a:t>
            </a:r>
            <a:endParaRPr lang="zh-CN" altLang="en-US" dirty="0">
              <a:solidFill>
                <a:schemeClr val="bg1"/>
              </a:solidFill>
            </a:endParaRPr>
          </a:p>
        </p:txBody>
      </p:sp>
      <p:sp>
        <p:nvSpPr>
          <p:cNvPr id="30" name="内容占位符 2"/>
          <p:cNvSpPr txBox="1">
            <a:spLocks/>
          </p:cNvSpPr>
          <p:nvPr/>
        </p:nvSpPr>
        <p:spPr bwMode="auto">
          <a:xfrm>
            <a:off x="6307138" y="3498850"/>
            <a:ext cx="5722937" cy="804863"/>
          </a:xfrm>
          <a:prstGeom prst="rect">
            <a:avLst/>
          </a:prstGeom>
          <a:noFill/>
          <a:ln w="9525">
            <a:noFill/>
            <a:miter lim="800000"/>
            <a:headEnd/>
            <a:tailEnd/>
          </a:ln>
        </p:spPr>
        <p:txBody>
          <a:bodyPr lIns="121917" tIns="60958" rIns="121917" bIns="60958"/>
          <a:lstStyle/>
          <a:p>
            <a:pPr algn="l" defTabSz="1219200">
              <a:lnSpc>
                <a:spcPct val="120000"/>
              </a:lnSpc>
              <a:spcBef>
                <a:spcPct val="20000"/>
              </a:spcBef>
              <a:buSzPct val="80000"/>
              <a:buFont typeface="Wingdings" pitchFamily="2" charset="2"/>
              <a:buNone/>
            </a:pPr>
            <a:r>
              <a:rPr lang="zh-CN" altLang="en-US" sz="2000" dirty="0" smtClean="0">
                <a:solidFill>
                  <a:srgbClr val="404040"/>
                </a:solidFill>
                <a:ea typeface="微软雅黑" pitchFamily="34" charset="-122"/>
              </a:rPr>
              <a:t>系</a:t>
            </a:r>
            <a:r>
              <a:rPr lang="zh-CN" altLang="en-US" sz="2000" dirty="0">
                <a:solidFill>
                  <a:srgbClr val="404040"/>
                </a:solidFill>
                <a:ea typeface="微软雅黑" pitchFamily="34" charset="-122"/>
              </a:rPr>
              <a:t>统具有限制和控制不同实体对信息源或其他系统资源进行访问的能力。系统必须在鉴别实体身份的基础上对实体的访问权限进行控制。</a:t>
            </a:r>
          </a:p>
        </p:txBody>
      </p:sp>
      <p:sp>
        <p:nvSpPr>
          <p:cNvPr id="31" name="矩形 30"/>
          <p:cNvSpPr/>
          <p:nvPr/>
        </p:nvSpPr>
        <p:spPr>
          <a:xfrm>
            <a:off x="6307138" y="5618163"/>
            <a:ext cx="5722937" cy="10726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内容占位符 3"/>
          <p:cNvSpPr txBox="1">
            <a:spLocks/>
          </p:cNvSpPr>
          <p:nvPr/>
        </p:nvSpPr>
        <p:spPr>
          <a:xfrm>
            <a:off x="6307138" y="5075238"/>
            <a:ext cx="5722937" cy="463550"/>
          </a:xfrm>
          <a:prstGeom prst="rect">
            <a:avLst/>
          </a:prstGeom>
          <a:solidFill>
            <a:srgbClr val="FFB850"/>
          </a:solidFill>
        </p:spPr>
        <p:txBody>
          <a:bodyPr lIns="121917" tIns="60958" rIns="121917" bIns="60958">
            <a:normAutofit lnSpcReduction="10000"/>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defRPr/>
            </a:pPr>
            <a:r>
              <a:rPr lang="zh-CN" altLang="en-US" dirty="0">
                <a:solidFill>
                  <a:schemeClr val="bg1"/>
                </a:solidFill>
              </a:rPr>
              <a:t>可用性</a:t>
            </a:r>
            <a:r>
              <a:rPr lang="en-US" altLang="zh-CN" dirty="0">
                <a:solidFill>
                  <a:schemeClr val="bg1"/>
                </a:solidFill>
              </a:rPr>
              <a:t>(availability) </a:t>
            </a:r>
            <a:endParaRPr lang="zh-CN" altLang="en-US" dirty="0">
              <a:solidFill>
                <a:schemeClr val="bg1"/>
              </a:solidFill>
            </a:endParaRPr>
          </a:p>
        </p:txBody>
      </p:sp>
      <p:sp>
        <p:nvSpPr>
          <p:cNvPr id="33" name="内容占位符 2"/>
          <p:cNvSpPr txBox="1">
            <a:spLocks/>
          </p:cNvSpPr>
          <p:nvPr/>
        </p:nvSpPr>
        <p:spPr bwMode="auto">
          <a:xfrm>
            <a:off x="6307361" y="5728760"/>
            <a:ext cx="5722937" cy="804863"/>
          </a:xfrm>
          <a:prstGeom prst="rect">
            <a:avLst/>
          </a:prstGeom>
          <a:noFill/>
          <a:ln w="9525">
            <a:noFill/>
            <a:miter lim="800000"/>
            <a:headEnd/>
            <a:tailEnd/>
          </a:ln>
        </p:spPr>
        <p:txBody>
          <a:bodyPr lIns="121917" tIns="60958" rIns="121917" bIns="60958"/>
          <a:lstStyle/>
          <a:p>
            <a:pPr algn="l" defTabSz="1219200">
              <a:lnSpc>
                <a:spcPct val="120000"/>
              </a:lnSpc>
              <a:spcBef>
                <a:spcPct val="20000"/>
              </a:spcBef>
              <a:buSzPct val="80000"/>
              <a:buFont typeface="Wingdings" pitchFamily="2" charset="2"/>
              <a:buNone/>
            </a:pPr>
            <a:r>
              <a:rPr lang="zh-CN" altLang="en-US" sz="2000" dirty="0" smtClean="0">
                <a:solidFill>
                  <a:srgbClr val="404040"/>
                </a:solidFill>
                <a:ea typeface="微软雅黑" pitchFamily="34" charset="-122"/>
              </a:rPr>
              <a:t>确</a:t>
            </a:r>
            <a:r>
              <a:rPr lang="zh-CN" altLang="en-US" sz="2000" dirty="0">
                <a:solidFill>
                  <a:srgbClr val="404040"/>
                </a:solidFill>
                <a:ea typeface="微软雅黑" pitchFamily="34" charset="-122"/>
              </a:rPr>
              <a:t>保授权用户能够正常访问系统信息或资源。拒绝服务攻击是可用性的最直接的威胁。</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2455" y="1844824"/>
            <a:ext cx="12217400" cy="4608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626" name="Rectangle 2"/>
          <p:cNvSpPr>
            <a:spLocks noGrp="1" noChangeArrowheads="1"/>
          </p:cNvSpPr>
          <p:nvPr>
            <p:ph type="title"/>
          </p:nvPr>
        </p:nvSpPr>
        <p:spPr>
          <a:xfrm>
            <a:off x="774700" y="352343"/>
            <a:ext cx="6899362" cy="429320"/>
          </a:xfrm>
        </p:spPr>
        <p:txBody>
          <a:bodyPr/>
          <a:lstStyle/>
          <a:p>
            <a:r>
              <a:rPr lang="en-US" altLang="zh-CN" sz="2000" dirty="0"/>
              <a:t>7.6.5  </a:t>
            </a:r>
            <a:r>
              <a:rPr lang="zh-CN" altLang="en-US" sz="2000" dirty="0"/>
              <a:t>应用层实例： </a:t>
            </a:r>
            <a:r>
              <a:rPr lang="en-US" altLang="zh-CN" sz="2000" dirty="0"/>
              <a:t>PGP (Pretty Good Privacy) </a:t>
            </a:r>
            <a:endParaRPr lang="en-US" altLang="zh-CN"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93" name="组合 92"/>
          <p:cNvGrpSpPr/>
          <p:nvPr/>
        </p:nvGrpSpPr>
        <p:grpSpPr>
          <a:xfrm>
            <a:off x="421272" y="2011364"/>
            <a:ext cx="11345010" cy="4346595"/>
            <a:chOff x="474663" y="1797050"/>
            <a:chExt cx="6650037" cy="2346967"/>
          </a:xfrm>
        </p:grpSpPr>
        <p:sp>
          <p:nvSpPr>
            <p:cNvPr id="50" name="Text Box 18"/>
            <p:cNvSpPr txBox="1">
              <a:spLocks noChangeArrowheads="1"/>
            </p:cNvSpPr>
            <p:nvPr/>
          </p:nvSpPr>
          <p:spPr bwMode="auto">
            <a:xfrm>
              <a:off x="3944680" y="2990323"/>
              <a:ext cx="559263" cy="382227"/>
            </a:xfrm>
            <a:prstGeom prst="rect">
              <a:avLst/>
            </a:prstGeom>
            <a:noFill/>
            <a:ln w="9525">
              <a:noFill/>
              <a:miter lim="800000"/>
              <a:headEnd/>
              <a:tailEnd/>
            </a:ln>
            <a:effectLst/>
          </p:spPr>
          <p:txBody>
            <a:bodyPr wrap="none">
              <a:spAutoFit/>
            </a:bodyPr>
            <a:lstStyle/>
            <a:p>
              <a:pPr algn="ctr"/>
              <a:r>
                <a:rPr lang="zh-CN" altLang="en-US" sz="2000" dirty="0">
                  <a:solidFill>
                    <a:schemeClr val="tx1">
                      <a:lumMod val="65000"/>
                      <a:lumOff val="35000"/>
                    </a:schemeClr>
                  </a:solidFill>
                  <a:latin typeface="+mn-lt"/>
                  <a:ea typeface="+mn-ea"/>
                </a:rPr>
                <a:t>发件方</a:t>
              </a:r>
            </a:p>
            <a:p>
              <a:pPr algn="ctr"/>
              <a:r>
                <a:rPr lang="zh-CN" altLang="en-US" sz="2000" dirty="0">
                  <a:solidFill>
                    <a:schemeClr val="tx1">
                      <a:lumMod val="65000"/>
                      <a:lumOff val="35000"/>
                    </a:schemeClr>
                  </a:solidFill>
                  <a:latin typeface="+mn-lt"/>
                  <a:ea typeface="+mn-ea"/>
                </a:rPr>
                <a:t>公钥</a:t>
              </a:r>
              <a:endParaRPr lang="zh-CN" altLang="en-US" sz="2000" i="1" dirty="0">
                <a:solidFill>
                  <a:schemeClr val="tx1">
                    <a:lumMod val="65000"/>
                    <a:lumOff val="35000"/>
                  </a:schemeClr>
                </a:solidFill>
                <a:latin typeface="+mn-lt"/>
                <a:ea typeface="+mn-ea"/>
              </a:endParaRPr>
            </a:p>
          </p:txBody>
        </p:sp>
        <p:sp>
          <p:nvSpPr>
            <p:cNvPr id="52" name="Rectangle 52"/>
            <p:cNvSpPr>
              <a:spLocks noChangeArrowheads="1"/>
            </p:cNvSpPr>
            <p:nvPr/>
          </p:nvSpPr>
          <p:spPr bwMode="auto">
            <a:xfrm>
              <a:off x="6477000" y="3021013"/>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a:solidFill>
                    <a:schemeClr val="tx1">
                      <a:lumMod val="65000"/>
                      <a:lumOff val="35000"/>
                    </a:schemeClr>
                  </a:solidFill>
                  <a:latin typeface="+mn-lt"/>
                  <a:ea typeface="+mn-ea"/>
                </a:rPr>
                <a:t>散列</a:t>
              </a:r>
            </a:p>
          </p:txBody>
        </p:sp>
        <p:sp>
          <p:nvSpPr>
            <p:cNvPr id="53" name="Line 55"/>
            <p:cNvSpPr>
              <a:spLocks noChangeShapeType="1"/>
            </p:cNvSpPr>
            <p:nvPr/>
          </p:nvSpPr>
          <p:spPr bwMode="auto">
            <a:xfrm>
              <a:off x="5292725" y="3308350"/>
              <a:ext cx="0" cy="287338"/>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4" name="Line 59"/>
            <p:cNvSpPr>
              <a:spLocks noChangeShapeType="1"/>
            </p:cNvSpPr>
            <p:nvPr/>
          </p:nvSpPr>
          <p:spPr bwMode="auto">
            <a:xfrm rot="5400000" flipV="1">
              <a:off x="4833938" y="3065463"/>
              <a:ext cx="0" cy="215900"/>
            </a:xfrm>
            <a:prstGeom prst="line">
              <a:avLst/>
            </a:prstGeom>
            <a:noFill/>
            <a:ln w="28575">
              <a:solidFill>
                <a:schemeClr val="tx1"/>
              </a:solidFill>
              <a:round/>
              <a:headEnd/>
              <a:tailEnd type="triangle" w="sm" len="lg"/>
            </a:ln>
            <a:effectLst/>
          </p:spPr>
          <p:txBody>
            <a:bodyPr/>
            <a:lstStyle/>
            <a:p>
              <a:endParaRPr lang="zh-CN" altLang="en-US" sz="2000">
                <a:solidFill>
                  <a:schemeClr val="tx1">
                    <a:lumMod val="65000"/>
                    <a:lumOff val="35000"/>
                  </a:schemeClr>
                </a:solidFill>
                <a:latin typeface="+mn-lt"/>
                <a:ea typeface="+mn-ea"/>
              </a:endParaRPr>
            </a:p>
          </p:txBody>
        </p:sp>
        <p:sp>
          <p:nvSpPr>
            <p:cNvPr id="55" name="Rectangle 65"/>
            <p:cNvSpPr>
              <a:spLocks noChangeArrowheads="1"/>
            </p:cNvSpPr>
            <p:nvPr/>
          </p:nvSpPr>
          <p:spPr bwMode="auto">
            <a:xfrm>
              <a:off x="5667375" y="1941513"/>
              <a:ext cx="311150" cy="290512"/>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chemeClr val="tx1">
                    <a:lumMod val="65000"/>
                    <a:lumOff val="35000"/>
                  </a:schemeClr>
                </a:solidFill>
                <a:latin typeface="+mn-lt"/>
                <a:ea typeface="+mn-ea"/>
              </a:endParaRPr>
            </a:p>
          </p:txBody>
        </p:sp>
        <p:sp>
          <p:nvSpPr>
            <p:cNvPr id="56" name="Rectangle 64"/>
            <p:cNvSpPr>
              <a:spLocks noChangeArrowheads="1"/>
            </p:cNvSpPr>
            <p:nvPr/>
          </p:nvSpPr>
          <p:spPr bwMode="auto">
            <a:xfrm>
              <a:off x="5978525" y="1941513"/>
              <a:ext cx="647700" cy="2889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000">
                  <a:solidFill>
                    <a:schemeClr val="tx1">
                      <a:lumMod val="65000"/>
                      <a:lumOff val="35000"/>
                    </a:schemeClr>
                  </a:solidFill>
                  <a:latin typeface="+mn-lt"/>
                  <a:ea typeface="+mn-ea"/>
                </a:rPr>
                <a:t>E-mail</a:t>
              </a:r>
            </a:p>
          </p:txBody>
        </p:sp>
        <p:sp>
          <p:nvSpPr>
            <p:cNvPr id="57" name="Rectangle 69"/>
            <p:cNvSpPr>
              <a:spLocks noChangeArrowheads="1"/>
            </p:cNvSpPr>
            <p:nvPr/>
          </p:nvSpPr>
          <p:spPr bwMode="auto">
            <a:xfrm>
              <a:off x="2843112" y="2428875"/>
              <a:ext cx="1245590" cy="2889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0" rIns="0" anchor="ctr"/>
            <a:lstStyle/>
            <a:p>
              <a:pPr algn="l"/>
              <a:r>
                <a:rPr lang="zh-CN" altLang="en-US" sz="2000" dirty="0" smtClean="0">
                  <a:solidFill>
                    <a:schemeClr val="tx1">
                      <a:lumMod val="65000"/>
                      <a:lumOff val="35000"/>
                    </a:schemeClr>
                  </a:solidFill>
                  <a:latin typeface="+mn-lt"/>
                  <a:ea typeface="+mn-ea"/>
                </a:rPr>
                <a:t>   一</a:t>
              </a:r>
              <a:r>
                <a:rPr lang="zh-CN" altLang="en-US" sz="2000" dirty="0">
                  <a:solidFill>
                    <a:schemeClr val="tx1">
                      <a:lumMod val="65000"/>
                      <a:lumOff val="35000"/>
                    </a:schemeClr>
                  </a:solidFill>
                  <a:latin typeface="+mn-lt"/>
                  <a:ea typeface="+mn-ea"/>
                </a:rPr>
                <a:t>次性密钥</a:t>
              </a:r>
            </a:p>
          </p:txBody>
        </p:sp>
        <p:sp>
          <p:nvSpPr>
            <p:cNvPr id="59" name="Line 72"/>
            <p:cNvSpPr>
              <a:spLocks noChangeShapeType="1"/>
            </p:cNvSpPr>
            <p:nvPr/>
          </p:nvSpPr>
          <p:spPr bwMode="auto">
            <a:xfrm flipV="1">
              <a:off x="3476625" y="2244725"/>
              <a:ext cx="0" cy="215900"/>
            </a:xfrm>
            <a:prstGeom prst="line">
              <a:avLst/>
            </a:prstGeom>
            <a:noFill/>
            <a:ln w="28575">
              <a:solidFill>
                <a:schemeClr val="tx1"/>
              </a:solidFill>
              <a:round/>
              <a:headEnd/>
              <a:tailEnd type="triangle" w="sm" len="lg"/>
            </a:ln>
            <a:effectLst/>
          </p:spPr>
          <p:txBody>
            <a:bodyPr/>
            <a:lstStyle/>
            <a:p>
              <a:endParaRPr lang="zh-CN" altLang="en-US" sz="2000">
                <a:solidFill>
                  <a:schemeClr val="tx1">
                    <a:lumMod val="65000"/>
                    <a:lumOff val="35000"/>
                  </a:schemeClr>
                </a:solidFill>
                <a:latin typeface="+mn-lt"/>
                <a:ea typeface="+mn-ea"/>
              </a:endParaRPr>
            </a:p>
          </p:txBody>
        </p:sp>
        <p:sp>
          <p:nvSpPr>
            <p:cNvPr id="60" name="Text Box 76"/>
            <p:cNvSpPr txBox="1">
              <a:spLocks noChangeArrowheads="1"/>
            </p:cNvSpPr>
            <p:nvPr/>
          </p:nvSpPr>
          <p:spPr bwMode="auto">
            <a:xfrm>
              <a:off x="2491535" y="3494088"/>
              <a:ext cx="859943" cy="216042"/>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收件方私钥</a:t>
              </a:r>
              <a:endParaRPr lang="zh-CN" altLang="en-US" sz="2000" i="1">
                <a:solidFill>
                  <a:schemeClr val="tx1">
                    <a:lumMod val="65000"/>
                    <a:lumOff val="35000"/>
                  </a:schemeClr>
                </a:solidFill>
                <a:latin typeface="+mn-lt"/>
                <a:ea typeface="+mn-ea"/>
              </a:endParaRPr>
            </a:p>
          </p:txBody>
        </p:sp>
        <p:sp>
          <p:nvSpPr>
            <p:cNvPr id="62" name="Line 81"/>
            <p:cNvSpPr>
              <a:spLocks noChangeShapeType="1"/>
            </p:cNvSpPr>
            <p:nvPr/>
          </p:nvSpPr>
          <p:spPr bwMode="auto">
            <a:xfrm>
              <a:off x="900113" y="2660650"/>
              <a:ext cx="47307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grpSp>
          <p:nvGrpSpPr>
            <p:cNvPr id="64" name="Group 85"/>
            <p:cNvGrpSpPr>
              <a:grpSpLocks/>
            </p:cNvGrpSpPr>
            <p:nvPr/>
          </p:nvGrpSpPr>
          <p:grpSpPr bwMode="auto">
            <a:xfrm>
              <a:off x="474663" y="2555880"/>
              <a:ext cx="422275" cy="207963"/>
              <a:chOff x="2736" y="3648"/>
              <a:chExt cx="432" cy="240"/>
            </a:xfrm>
          </p:grpSpPr>
          <p:grpSp>
            <p:nvGrpSpPr>
              <p:cNvPr id="66" name="Group 86"/>
              <p:cNvGrpSpPr>
                <a:grpSpLocks/>
              </p:cNvGrpSpPr>
              <p:nvPr/>
            </p:nvGrpSpPr>
            <p:grpSpPr bwMode="auto">
              <a:xfrm>
                <a:off x="2736" y="3648"/>
                <a:ext cx="432" cy="240"/>
                <a:chOff x="2592" y="3504"/>
                <a:chExt cx="576" cy="384"/>
              </a:xfrm>
            </p:grpSpPr>
            <p:sp>
              <p:nvSpPr>
                <p:cNvPr id="68" name="Rectangle 87"/>
                <p:cNvSpPr>
                  <a:spLocks noChangeArrowheads="1"/>
                </p:cNvSpPr>
                <p:nvPr/>
              </p:nvSpPr>
              <p:spPr bwMode="auto">
                <a:xfrm>
                  <a:off x="2592" y="3504"/>
                  <a:ext cx="576" cy="384"/>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69" name="Freeform 88"/>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chemeClr val="bg1"/>
                </a:solidFill>
                <a:ln w="952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70" name="Line 89"/>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71" name="Line 90"/>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grpSp>
          <p:sp>
            <p:nvSpPr>
              <p:cNvPr id="67" name="Line 91"/>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grpSp>
        <p:sp>
          <p:nvSpPr>
            <p:cNvPr id="72" name="Rectangle 97"/>
            <p:cNvSpPr>
              <a:spLocks noChangeArrowheads="1"/>
            </p:cNvSpPr>
            <p:nvPr/>
          </p:nvSpPr>
          <p:spPr bwMode="auto">
            <a:xfrm>
              <a:off x="1116013" y="1797050"/>
              <a:ext cx="1079500" cy="57626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a:solidFill>
                    <a:schemeClr val="tx1">
                      <a:lumMod val="65000"/>
                      <a:lumOff val="35000"/>
                    </a:schemeClr>
                  </a:solidFill>
                  <a:latin typeface="+mn-lt"/>
                  <a:ea typeface="+mn-ea"/>
                </a:rPr>
                <a:t>加密的邮件</a:t>
              </a:r>
            </a:p>
            <a:p>
              <a:pPr algn="ctr"/>
              <a:r>
                <a:rPr lang="zh-CN" altLang="en-US" sz="2000">
                  <a:solidFill>
                    <a:schemeClr val="tx1">
                      <a:lumMod val="65000"/>
                      <a:lumOff val="35000"/>
                    </a:schemeClr>
                  </a:solidFill>
                  <a:latin typeface="+mn-lt"/>
                  <a:ea typeface="+mn-ea"/>
                </a:rPr>
                <a:t>及其摘要</a:t>
              </a:r>
            </a:p>
          </p:txBody>
        </p:sp>
        <p:sp>
          <p:nvSpPr>
            <p:cNvPr id="73" name="Line 99"/>
            <p:cNvSpPr>
              <a:spLocks noChangeShapeType="1"/>
            </p:cNvSpPr>
            <p:nvPr/>
          </p:nvSpPr>
          <p:spPr bwMode="auto">
            <a:xfrm>
              <a:off x="1379538" y="2373313"/>
              <a:ext cx="0" cy="647700"/>
            </a:xfrm>
            <a:prstGeom prst="line">
              <a:avLst/>
            </a:prstGeom>
            <a:noFill/>
            <a:ln w="19050">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4" name="Rectangle 101"/>
            <p:cNvSpPr>
              <a:spLocks noChangeArrowheads="1"/>
            </p:cNvSpPr>
            <p:nvPr/>
          </p:nvSpPr>
          <p:spPr bwMode="auto">
            <a:xfrm>
              <a:off x="3148013" y="1939925"/>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a:solidFill>
                    <a:schemeClr val="tx1">
                      <a:lumMod val="65000"/>
                      <a:lumOff val="35000"/>
                    </a:schemeClr>
                  </a:solidFill>
                  <a:latin typeface="+mn-lt"/>
                  <a:ea typeface="+mn-ea"/>
                </a:rPr>
                <a:t>解密</a:t>
              </a:r>
            </a:p>
          </p:txBody>
        </p:sp>
        <p:sp>
          <p:nvSpPr>
            <p:cNvPr id="75" name="Line 102"/>
            <p:cNvSpPr>
              <a:spLocks noChangeShapeType="1"/>
            </p:cNvSpPr>
            <p:nvPr/>
          </p:nvSpPr>
          <p:spPr bwMode="auto">
            <a:xfrm>
              <a:off x="2195513" y="2084388"/>
              <a:ext cx="93662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76" name="Freeform 103"/>
            <p:cNvSpPr>
              <a:spLocks/>
            </p:cNvSpPr>
            <p:nvPr/>
          </p:nvSpPr>
          <p:spPr bwMode="auto">
            <a:xfrm flipV="1">
              <a:off x="3181350" y="2733675"/>
              <a:ext cx="288925" cy="430213"/>
            </a:xfrm>
            <a:custGeom>
              <a:avLst/>
              <a:gdLst/>
              <a:ahLst/>
              <a:cxnLst>
                <a:cxn ang="0">
                  <a:pos x="0" y="0"/>
                </a:cxn>
                <a:cxn ang="0">
                  <a:pos x="182" y="0"/>
                </a:cxn>
                <a:cxn ang="0">
                  <a:pos x="182" y="272"/>
                </a:cxn>
              </a:cxnLst>
              <a:rect l="0" t="0" r="r" b="b"/>
              <a:pathLst>
                <a:path w="182" h="272">
                  <a:moveTo>
                    <a:pt x="0" y="0"/>
                  </a:moveTo>
                  <a:lnTo>
                    <a:pt x="182" y="0"/>
                  </a:lnTo>
                  <a:lnTo>
                    <a:pt x="182" y="272"/>
                  </a:lnTo>
                </a:path>
              </a:pathLst>
            </a:custGeom>
            <a:noFill/>
            <a:ln w="19050" cmpd="sng">
              <a:solidFill>
                <a:schemeClr val="tx1"/>
              </a:solidFill>
              <a:round/>
              <a:headEnd type="none" w="med" len="me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77" name="Line 104"/>
            <p:cNvSpPr>
              <a:spLocks noChangeShapeType="1"/>
            </p:cNvSpPr>
            <p:nvPr/>
          </p:nvSpPr>
          <p:spPr bwMode="auto">
            <a:xfrm>
              <a:off x="3787775" y="2085975"/>
              <a:ext cx="186372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78" name="Rectangle 96"/>
            <p:cNvSpPr>
              <a:spLocks noChangeArrowheads="1"/>
            </p:cNvSpPr>
            <p:nvPr/>
          </p:nvSpPr>
          <p:spPr bwMode="auto">
            <a:xfrm>
              <a:off x="1116013" y="3021013"/>
              <a:ext cx="1079500" cy="2889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a:solidFill>
                    <a:schemeClr val="tx1">
                      <a:lumMod val="65000"/>
                      <a:lumOff val="35000"/>
                    </a:schemeClr>
                  </a:solidFill>
                  <a:latin typeface="+mn-lt"/>
                  <a:ea typeface="+mn-ea"/>
                </a:rPr>
                <a:t>加密的密钥</a:t>
              </a:r>
            </a:p>
          </p:txBody>
        </p:sp>
        <p:sp>
          <p:nvSpPr>
            <p:cNvPr id="79" name="Line 105"/>
            <p:cNvSpPr>
              <a:spLocks noChangeShapeType="1"/>
            </p:cNvSpPr>
            <p:nvPr/>
          </p:nvSpPr>
          <p:spPr bwMode="auto">
            <a:xfrm flipV="1">
              <a:off x="2955925" y="3308350"/>
              <a:ext cx="0" cy="215900"/>
            </a:xfrm>
            <a:prstGeom prst="line">
              <a:avLst/>
            </a:prstGeom>
            <a:noFill/>
            <a:ln w="28575">
              <a:solidFill>
                <a:schemeClr val="tx1"/>
              </a:solidFill>
              <a:round/>
              <a:headEnd/>
              <a:tailEnd type="triangle" w="sm" len="lg"/>
            </a:ln>
            <a:effectLst/>
          </p:spPr>
          <p:txBody>
            <a:bodyPr/>
            <a:lstStyle/>
            <a:p>
              <a:endParaRPr lang="zh-CN" altLang="en-US" sz="2000">
                <a:solidFill>
                  <a:schemeClr val="tx1">
                    <a:lumMod val="65000"/>
                    <a:lumOff val="35000"/>
                  </a:schemeClr>
                </a:solidFill>
                <a:latin typeface="+mn-lt"/>
                <a:ea typeface="+mn-ea"/>
              </a:endParaRPr>
            </a:p>
          </p:txBody>
        </p:sp>
        <p:sp>
          <p:nvSpPr>
            <p:cNvPr id="80" name="Line 80"/>
            <p:cNvSpPr>
              <a:spLocks noChangeShapeType="1"/>
            </p:cNvSpPr>
            <p:nvPr/>
          </p:nvSpPr>
          <p:spPr bwMode="auto">
            <a:xfrm>
              <a:off x="2195513" y="3173413"/>
              <a:ext cx="431800" cy="0"/>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81" name="Rectangle 73"/>
            <p:cNvSpPr>
              <a:spLocks noChangeArrowheads="1"/>
            </p:cNvSpPr>
            <p:nvPr/>
          </p:nvSpPr>
          <p:spPr bwMode="auto">
            <a:xfrm>
              <a:off x="2627313" y="3021013"/>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a:solidFill>
                    <a:schemeClr val="tx1">
                      <a:lumMod val="65000"/>
                      <a:lumOff val="35000"/>
                    </a:schemeClr>
                  </a:solidFill>
                  <a:latin typeface="+mn-lt"/>
                  <a:ea typeface="+mn-ea"/>
                </a:rPr>
                <a:t>解密</a:t>
              </a:r>
            </a:p>
          </p:txBody>
        </p:sp>
        <p:sp>
          <p:nvSpPr>
            <p:cNvPr id="82" name="Rectangle 106"/>
            <p:cNvSpPr>
              <a:spLocks noChangeArrowheads="1"/>
            </p:cNvSpPr>
            <p:nvPr/>
          </p:nvSpPr>
          <p:spPr bwMode="auto">
            <a:xfrm>
              <a:off x="4964113" y="3021013"/>
              <a:ext cx="647700" cy="288925"/>
            </a:xfrm>
            <a:prstGeom prst="rect">
              <a:avLst/>
            </a:prstGeom>
            <a:solidFill>
              <a:schemeClr val="bg1"/>
            </a:solidFill>
            <a:ln w="9525">
              <a:solidFill>
                <a:schemeClr val="tx1"/>
              </a:solidFill>
              <a:miter lim="800000"/>
              <a:headEnd/>
              <a:tailEnd/>
            </a:ln>
            <a:effectLst/>
          </p:spPr>
          <p:txBody>
            <a:bodyPr wrap="none" anchor="ctr"/>
            <a:lstStyle/>
            <a:p>
              <a:pPr algn="ctr"/>
              <a:r>
                <a:rPr lang="zh-CN" altLang="en-US" sz="2000" dirty="0" smtClean="0">
                  <a:solidFill>
                    <a:schemeClr val="tx1">
                      <a:lumMod val="65000"/>
                      <a:lumOff val="35000"/>
                    </a:schemeClr>
                  </a:solidFill>
                  <a:latin typeface="+mn-lt"/>
                  <a:ea typeface="+mn-ea"/>
                </a:rPr>
                <a:t>鉴别</a:t>
              </a:r>
              <a:endParaRPr lang="zh-CN" altLang="en-US" sz="2000" dirty="0">
                <a:solidFill>
                  <a:schemeClr val="tx1">
                    <a:lumMod val="65000"/>
                    <a:lumOff val="35000"/>
                  </a:schemeClr>
                </a:solidFill>
                <a:latin typeface="+mn-lt"/>
                <a:ea typeface="+mn-ea"/>
              </a:endParaRPr>
            </a:p>
          </p:txBody>
        </p:sp>
        <p:sp>
          <p:nvSpPr>
            <p:cNvPr id="83" name="Freeform 107"/>
            <p:cNvSpPr>
              <a:spLocks/>
            </p:cNvSpPr>
            <p:nvPr/>
          </p:nvSpPr>
          <p:spPr bwMode="auto">
            <a:xfrm>
              <a:off x="5292725" y="2228850"/>
              <a:ext cx="503238" cy="792163"/>
            </a:xfrm>
            <a:custGeom>
              <a:avLst/>
              <a:gdLst/>
              <a:ahLst/>
              <a:cxnLst>
                <a:cxn ang="0">
                  <a:pos x="363" y="0"/>
                </a:cxn>
                <a:cxn ang="0">
                  <a:pos x="363" y="136"/>
                </a:cxn>
                <a:cxn ang="0">
                  <a:pos x="0" y="136"/>
                </a:cxn>
                <a:cxn ang="0">
                  <a:pos x="0" y="363"/>
                </a:cxn>
              </a:cxnLst>
              <a:rect l="0" t="0" r="r" b="b"/>
              <a:pathLst>
                <a:path w="363" h="363">
                  <a:moveTo>
                    <a:pt x="363" y="0"/>
                  </a:moveTo>
                  <a:lnTo>
                    <a:pt x="363" y="136"/>
                  </a:lnTo>
                  <a:lnTo>
                    <a:pt x="0" y="136"/>
                  </a:lnTo>
                  <a:lnTo>
                    <a:pt x="0" y="363"/>
                  </a:lnTo>
                </a:path>
              </a:pathLst>
            </a:custGeom>
            <a:noFill/>
            <a:ln w="19050" cmpd="sng">
              <a:solidFill>
                <a:schemeClr val="tx1"/>
              </a:solidFill>
              <a:round/>
              <a:headEnd type="none" w="med" len="me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84" name="Freeform 108"/>
            <p:cNvSpPr>
              <a:spLocks/>
            </p:cNvSpPr>
            <p:nvPr/>
          </p:nvSpPr>
          <p:spPr bwMode="auto">
            <a:xfrm flipH="1">
              <a:off x="6340475" y="2228850"/>
              <a:ext cx="463550" cy="792163"/>
            </a:xfrm>
            <a:custGeom>
              <a:avLst/>
              <a:gdLst/>
              <a:ahLst/>
              <a:cxnLst>
                <a:cxn ang="0">
                  <a:pos x="363" y="0"/>
                </a:cxn>
                <a:cxn ang="0">
                  <a:pos x="363" y="136"/>
                </a:cxn>
                <a:cxn ang="0">
                  <a:pos x="0" y="136"/>
                </a:cxn>
                <a:cxn ang="0">
                  <a:pos x="0" y="363"/>
                </a:cxn>
              </a:cxnLst>
              <a:rect l="0" t="0" r="r" b="b"/>
              <a:pathLst>
                <a:path w="363" h="363">
                  <a:moveTo>
                    <a:pt x="363" y="0"/>
                  </a:moveTo>
                  <a:lnTo>
                    <a:pt x="363" y="136"/>
                  </a:lnTo>
                  <a:lnTo>
                    <a:pt x="0" y="136"/>
                  </a:lnTo>
                  <a:lnTo>
                    <a:pt x="0" y="363"/>
                  </a:lnTo>
                </a:path>
              </a:pathLst>
            </a:custGeom>
            <a:noFill/>
            <a:ln w="19050" cmpd="sng">
              <a:solidFill>
                <a:schemeClr val="tx1"/>
              </a:solidFill>
              <a:round/>
              <a:headEnd type="none" w="med" len="me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85" name="Rectangle 109"/>
            <p:cNvSpPr>
              <a:spLocks noChangeArrowheads="1"/>
            </p:cNvSpPr>
            <p:nvPr/>
          </p:nvSpPr>
          <p:spPr bwMode="auto">
            <a:xfrm>
              <a:off x="5146675" y="3617913"/>
              <a:ext cx="311150" cy="290512"/>
            </a:xfrm>
            <a:prstGeom prst="rect">
              <a:avLst/>
            </a:prstGeom>
            <a:solidFill>
              <a:srgbClr val="01ACBE"/>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chemeClr val="tx1">
                    <a:lumMod val="65000"/>
                    <a:lumOff val="35000"/>
                  </a:schemeClr>
                </a:solidFill>
                <a:latin typeface="+mn-lt"/>
                <a:ea typeface="+mn-ea"/>
              </a:endParaRPr>
            </a:p>
          </p:txBody>
        </p:sp>
        <p:sp>
          <p:nvSpPr>
            <p:cNvPr id="86" name="Text Box 110"/>
            <p:cNvSpPr txBox="1">
              <a:spLocks noChangeArrowheads="1"/>
            </p:cNvSpPr>
            <p:nvPr/>
          </p:nvSpPr>
          <p:spPr bwMode="auto">
            <a:xfrm>
              <a:off x="5113197" y="3927975"/>
              <a:ext cx="408924" cy="216042"/>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摘要</a:t>
              </a:r>
              <a:endParaRPr lang="zh-CN" altLang="en-US" sz="2000" i="1" dirty="0">
                <a:solidFill>
                  <a:schemeClr val="tx1">
                    <a:lumMod val="65000"/>
                    <a:lumOff val="35000"/>
                  </a:schemeClr>
                </a:solidFill>
                <a:latin typeface="+mn-lt"/>
                <a:ea typeface="+mn-ea"/>
              </a:endParaRPr>
            </a:p>
          </p:txBody>
        </p:sp>
        <p:sp>
          <p:nvSpPr>
            <p:cNvPr id="87" name="Line 111"/>
            <p:cNvSpPr>
              <a:spLocks noChangeShapeType="1"/>
            </p:cNvSpPr>
            <p:nvPr/>
          </p:nvSpPr>
          <p:spPr bwMode="auto">
            <a:xfrm>
              <a:off x="6807200" y="3308350"/>
              <a:ext cx="0" cy="287338"/>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88" name="Rectangle 112"/>
            <p:cNvSpPr>
              <a:spLocks noChangeArrowheads="1"/>
            </p:cNvSpPr>
            <p:nvPr/>
          </p:nvSpPr>
          <p:spPr bwMode="auto">
            <a:xfrm>
              <a:off x="6661150" y="3617913"/>
              <a:ext cx="311150" cy="290512"/>
            </a:xfrm>
            <a:prstGeom prst="rect">
              <a:avLst/>
            </a:prstGeom>
            <a:solidFill>
              <a:srgbClr val="01ACBE"/>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chemeClr val="tx1">
                    <a:lumMod val="65000"/>
                    <a:lumOff val="35000"/>
                  </a:schemeClr>
                </a:solidFill>
                <a:latin typeface="+mn-lt"/>
                <a:ea typeface="+mn-ea"/>
              </a:endParaRPr>
            </a:p>
          </p:txBody>
        </p:sp>
        <p:sp>
          <p:nvSpPr>
            <p:cNvPr id="89" name="Text Box 113"/>
            <p:cNvSpPr txBox="1">
              <a:spLocks noChangeArrowheads="1"/>
            </p:cNvSpPr>
            <p:nvPr/>
          </p:nvSpPr>
          <p:spPr bwMode="auto">
            <a:xfrm>
              <a:off x="6621460" y="3927975"/>
              <a:ext cx="408924" cy="216042"/>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摘要</a:t>
              </a:r>
              <a:endParaRPr lang="zh-CN" altLang="en-US" sz="2000" i="1" dirty="0">
                <a:solidFill>
                  <a:schemeClr val="tx1">
                    <a:lumMod val="65000"/>
                    <a:lumOff val="35000"/>
                  </a:schemeClr>
                </a:solidFill>
                <a:latin typeface="+mn-lt"/>
                <a:ea typeface="+mn-ea"/>
              </a:endParaRPr>
            </a:p>
          </p:txBody>
        </p:sp>
        <p:sp>
          <p:nvSpPr>
            <p:cNvPr id="90" name="Line 114"/>
            <p:cNvSpPr>
              <a:spLocks noChangeShapeType="1"/>
            </p:cNvSpPr>
            <p:nvPr/>
          </p:nvSpPr>
          <p:spPr bwMode="auto">
            <a:xfrm flipH="1">
              <a:off x="6300788" y="3765550"/>
              <a:ext cx="35877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91" name="Line 66"/>
            <p:cNvSpPr>
              <a:spLocks noChangeShapeType="1"/>
            </p:cNvSpPr>
            <p:nvPr/>
          </p:nvSpPr>
          <p:spPr bwMode="auto">
            <a:xfrm>
              <a:off x="5453063" y="3773488"/>
              <a:ext cx="384175" cy="0"/>
            </a:xfrm>
            <a:prstGeom prst="line">
              <a:avLst/>
            </a:prstGeom>
            <a:noFill/>
            <a:ln w="19050">
              <a:solidFill>
                <a:schemeClr val="tx1"/>
              </a:solidFill>
              <a:round/>
              <a:headEnd type="none" w="sm" len="me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92" name="Text Box 115"/>
            <p:cNvSpPr txBox="1">
              <a:spLocks noChangeArrowheads="1"/>
            </p:cNvSpPr>
            <p:nvPr/>
          </p:nvSpPr>
          <p:spPr bwMode="auto">
            <a:xfrm>
              <a:off x="5840446" y="3581400"/>
              <a:ext cx="408924" cy="216042"/>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比较</a:t>
              </a:r>
              <a:endParaRPr lang="zh-CN" altLang="en-US" sz="2000" i="1">
                <a:solidFill>
                  <a:schemeClr val="tx1">
                    <a:lumMod val="65000"/>
                    <a:lumOff val="35000"/>
                  </a:schemeClr>
                </a:solidFill>
                <a:latin typeface="+mn-lt"/>
                <a:ea typeface="+mn-ea"/>
              </a:endParaRPr>
            </a:p>
          </p:txBody>
        </p:sp>
      </p:grpSp>
      <p:pic>
        <p:nvPicPr>
          <p:cNvPr id="49" name="图片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516" y="3211892"/>
            <a:ext cx="273420" cy="342282"/>
          </a:xfrm>
          <a:prstGeom prst="rect">
            <a:avLst/>
          </a:prstGeom>
        </p:spPr>
      </p:pic>
      <p:sp>
        <p:nvSpPr>
          <p:cNvPr id="94" name="AutoShape 90"/>
          <p:cNvSpPr>
            <a:spLocks/>
          </p:cNvSpPr>
          <p:nvPr/>
        </p:nvSpPr>
        <p:spPr bwMode="auto">
          <a:xfrm>
            <a:off x="5307078" y="5148195"/>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accent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mn-lt"/>
              <a:ea typeface="+mn-ea"/>
              <a:cs typeface="Gill Sans" charset="0"/>
              <a:sym typeface="Arial" panose="020B0604020202020204" pitchFamily="34" charset="0"/>
            </a:endParaRPr>
          </a:p>
        </p:txBody>
      </p:sp>
      <p:sp>
        <p:nvSpPr>
          <p:cNvPr id="95" name="AutoShape 90"/>
          <p:cNvSpPr>
            <a:spLocks/>
          </p:cNvSpPr>
          <p:nvPr/>
        </p:nvSpPr>
        <p:spPr bwMode="auto">
          <a:xfrm>
            <a:off x="6122354" y="3259230"/>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accent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mn-lt"/>
              <a:ea typeface="+mn-ea"/>
              <a:cs typeface="Gill Sans" charset="0"/>
              <a:sym typeface="Arial" panose="020B0604020202020204" pitchFamily="34" charset="0"/>
            </a:endParaRPr>
          </a:p>
        </p:txBody>
      </p:sp>
      <p:sp>
        <p:nvSpPr>
          <p:cNvPr id="96" name="AutoShape 90"/>
          <p:cNvSpPr>
            <a:spLocks/>
          </p:cNvSpPr>
          <p:nvPr/>
        </p:nvSpPr>
        <p:spPr bwMode="auto">
          <a:xfrm>
            <a:off x="7194006" y="4363222"/>
            <a:ext cx="404405" cy="394345"/>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solidFill>
            <a:schemeClr val="accent6"/>
          </a:solidFill>
          <a:ln>
            <a:noFill/>
          </a:ln>
          <a:effectLst/>
          <a:extLst/>
        </p:spPr>
        <p:txBody>
          <a:bodyPr lIns="16726" tIns="16726" rIns="16726" bIns="16726" anchor="ctr"/>
          <a:lstStyle/>
          <a:p>
            <a:pPr defTabSz="150533" eaLnBrk="1" fontAlgn="auto" hangingPunct="1">
              <a:spcBef>
                <a:spcPts val="0"/>
              </a:spcBef>
              <a:spcAft>
                <a:spcPts val="0"/>
              </a:spcAft>
              <a:defRPr/>
            </a:pPr>
            <a:endParaRPr kumimoji="0" lang="es-ES" sz="2000">
              <a:solidFill>
                <a:schemeClr val="tx1">
                  <a:lumMod val="65000"/>
                  <a:lumOff val="35000"/>
                </a:schemeClr>
              </a:solidFill>
              <a:effectLst>
                <a:outerShdw blurRad="38100" dist="38100" dir="2700000" algn="tl">
                  <a:srgbClr val="000000"/>
                </a:outerShdw>
              </a:effectLst>
              <a:latin typeface="+mn-lt"/>
              <a:ea typeface="+mn-ea"/>
              <a:cs typeface="Gill Sans" charset="0"/>
              <a:sym typeface="Arial" panose="020B0604020202020204" pitchFamily="34" charset="0"/>
            </a:endParaRPr>
          </a:p>
        </p:txBody>
      </p:sp>
      <p:sp>
        <p:nvSpPr>
          <p:cNvPr id="48" name="内容占位符 3"/>
          <p:cNvSpPr txBox="1">
            <a:spLocks/>
          </p:cNvSpPr>
          <p:nvPr/>
        </p:nvSpPr>
        <p:spPr>
          <a:xfrm>
            <a:off x="513760" y="1440880"/>
            <a:ext cx="10747058" cy="365834"/>
          </a:xfrm>
          <a:prstGeom prst="rect">
            <a:avLst/>
          </a:prstGeom>
        </p:spPr>
        <p:txBody>
          <a:bodyPr>
            <a:normAutofit lnSpcReduction="1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altLang="zh-CN" dirty="0" smtClean="0"/>
              <a:t>PGP</a:t>
            </a:r>
            <a:r>
              <a:rPr lang="zh-CN" altLang="en-US" dirty="0" smtClean="0"/>
              <a:t>发件方处理过程</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1" y="4827559"/>
            <a:ext cx="4590105"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机密性与密码学</a:t>
            </a:r>
          </a:p>
        </p:txBody>
      </p:sp>
      <p:sp>
        <p:nvSpPr>
          <p:cNvPr id="18" name="TextBox 1"/>
          <p:cNvSpPr txBox="1"/>
          <p:nvPr/>
        </p:nvSpPr>
        <p:spPr>
          <a:xfrm>
            <a:off x="7035279" y="1495577"/>
            <a:ext cx="1461939"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网络安全概述</a:t>
            </a:r>
          </a:p>
        </p:txBody>
      </p:sp>
      <p:sp>
        <p:nvSpPr>
          <p:cNvPr id="47" name="TextBox 1"/>
          <p:cNvSpPr txBox="1"/>
          <p:nvPr/>
        </p:nvSpPr>
        <p:spPr>
          <a:xfrm>
            <a:off x="7035279" y="2624572"/>
            <a:ext cx="1461939"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904148"/>
            <a:ext cx="3167534"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7.7</a:t>
            </a:r>
            <a:endParaRPr lang="en-US" altLang="zh-CN" sz="2000" dirty="0">
              <a:solidFill>
                <a:schemeClr val="bg1"/>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7.8</a:t>
            </a:r>
            <a:endParaRPr lang="en-US" altLang="zh-CN" sz="2000" dirty="0">
              <a:solidFill>
                <a:srgbClr val="4197DF"/>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2099369496"/>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altLang="zh-CN" dirty="0" smtClean="0"/>
              <a:t>7.7  </a:t>
            </a:r>
            <a:r>
              <a:rPr lang="zh-CN" altLang="en-US" dirty="0" smtClean="0"/>
              <a:t>系统安全：防火墙与入侵检测</a:t>
            </a:r>
            <a:endParaRPr lang="en-US" altLang="zh-CN" dirty="0"/>
          </a:p>
        </p:txBody>
      </p:sp>
      <p:sp>
        <p:nvSpPr>
          <p:cNvPr id="625667" name="Rectangle 3"/>
          <p:cNvSpPr>
            <a:spLocks noGrp="1" noChangeArrowheads="1"/>
          </p:cNvSpPr>
          <p:nvPr>
            <p:ph idx="1"/>
          </p:nvPr>
        </p:nvSpPr>
        <p:spPr/>
        <p:txBody>
          <a:bodyPr>
            <a:normAutofit/>
          </a:bodyPr>
          <a:lstStyle/>
          <a:p>
            <a:r>
              <a:rPr lang="zh-CN" altLang="en-US" dirty="0" smtClean="0"/>
              <a:t>恶意用户或软件通过网络对计算机系统的攻击已成为当今计算机安全最严重的威胁之一。</a:t>
            </a:r>
            <a:endParaRPr lang="en-US" altLang="zh-CN"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Rectangle 3"/>
          <p:cNvSpPr txBox="1">
            <a:spLocks noChangeArrowheads="1"/>
          </p:cNvSpPr>
          <p:nvPr/>
        </p:nvSpPr>
        <p:spPr>
          <a:xfrm>
            <a:off x="1058615" y="2696285"/>
            <a:ext cx="3606941" cy="311203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solidFill>
                  <a:srgbClr val="FF0000"/>
                </a:solidFill>
              </a:rPr>
              <a:t>防火墙</a:t>
            </a:r>
            <a:r>
              <a:rPr lang="en-US" altLang="zh-CN" dirty="0"/>
              <a:t>(firewall)</a:t>
            </a:r>
            <a:r>
              <a:rPr lang="zh-CN" altLang="en-US" dirty="0"/>
              <a:t>作为一种访问控制技术，通过严格控制进出网络边界的分组，禁止任何不必要的通信，从而减少潜在入侵的发生，尽可能降低这类安全威胁所带来的安全风险。</a:t>
            </a:r>
            <a:endParaRPr lang="en-US" altLang="zh-CN" dirty="0"/>
          </a:p>
        </p:txBody>
      </p:sp>
      <p:sp>
        <p:nvSpPr>
          <p:cNvPr id="7" name="Rectangle 3"/>
          <p:cNvSpPr txBox="1">
            <a:spLocks noChangeArrowheads="1"/>
          </p:cNvSpPr>
          <p:nvPr/>
        </p:nvSpPr>
        <p:spPr>
          <a:xfrm>
            <a:off x="7611344" y="2348880"/>
            <a:ext cx="2952328" cy="2723669"/>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solidFill>
                  <a:srgbClr val="FF0000"/>
                </a:solidFill>
              </a:rPr>
              <a:t>入侵检测系统</a:t>
            </a:r>
            <a:r>
              <a:rPr lang="en-US" altLang="zh-CN" dirty="0"/>
              <a:t>(Intrusion Detection System)</a:t>
            </a:r>
            <a:r>
              <a:rPr lang="zh-CN" altLang="en-US" dirty="0"/>
              <a:t>通过对进入网络的分组进行深度分析与检测发现疑是入侵行为的网络活动，并进行报警以便进一步采取相应措施。</a:t>
            </a:r>
          </a:p>
        </p:txBody>
      </p:sp>
      <p:sp>
        <p:nvSpPr>
          <p:cNvPr id="8" name="Freeform 5"/>
          <p:cNvSpPr>
            <a:spLocks/>
          </p:cNvSpPr>
          <p:nvPr/>
        </p:nvSpPr>
        <p:spPr bwMode="auto">
          <a:xfrm>
            <a:off x="5076825" y="2045707"/>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9" name="Freeform 6"/>
          <p:cNvSpPr>
            <a:spLocks/>
          </p:cNvSpPr>
          <p:nvPr/>
        </p:nvSpPr>
        <p:spPr bwMode="auto">
          <a:xfrm>
            <a:off x="6084094" y="1816274"/>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10" name="Freeform 7"/>
          <p:cNvSpPr>
            <a:spLocks/>
          </p:cNvSpPr>
          <p:nvPr/>
        </p:nvSpPr>
        <p:spPr bwMode="auto">
          <a:xfrm>
            <a:off x="4279900" y="3992637"/>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6088063" y="3984700"/>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4279900" y="5145162"/>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6096000" y="5145162"/>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4528159" y="5745564"/>
            <a:ext cx="1261884" cy="523220"/>
          </a:xfrm>
          <a:prstGeom prst="rect">
            <a:avLst/>
          </a:prstGeom>
        </p:spPr>
        <p:txBody>
          <a:bodyPr wrap="none">
            <a:spAutoFit/>
          </a:bodyPr>
          <a:lstStyle/>
          <a:p>
            <a:r>
              <a:rPr lang="zh-CN" altLang="en-US" dirty="0">
                <a:solidFill>
                  <a:schemeClr val="bg1"/>
                </a:solidFill>
                <a:latin typeface="+mn-ea"/>
                <a:ea typeface="+mn-ea"/>
              </a:rPr>
              <a:t>防火墙</a:t>
            </a:r>
          </a:p>
        </p:txBody>
      </p:sp>
      <p:sp>
        <p:nvSpPr>
          <p:cNvPr id="15" name="矩形 14"/>
          <p:cNvSpPr/>
          <p:nvPr/>
        </p:nvSpPr>
        <p:spPr>
          <a:xfrm>
            <a:off x="6033622" y="5551184"/>
            <a:ext cx="1853219" cy="954107"/>
          </a:xfrm>
          <a:prstGeom prst="rect">
            <a:avLst/>
          </a:prstGeom>
        </p:spPr>
        <p:txBody>
          <a:bodyPr wrap="square">
            <a:spAutoFit/>
          </a:bodyPr>
          <a:lstStyle/>
          <a:p>
            <a:r>
              <a:rPr lang="zh-CN" altLang="en-US" dirty="0">
                <a:solidFill>
                  <a:schemeClr val="bg1"/>
                </a:solidFill>
                <a:latin typeface="+mn-ea"/>
                <a:ea typeface="+mn-ea"/>
              </a:rPr>
              <a:t>入侵检测系统</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9050" y="3279651"/>
            <a:ext cx="12217400" cy="3578349"/>
            <a:chOff x="-19050" y="2312773"/>
            <a:chExt cx="12217400" cy="4543026"/>
          </a:xfrm>
        </p:grpSpPr>
        <p:sp>
          <p:nvSpPr>
            <p:cNvPr id="7" name="矩形 6"/>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3"/>
            <p:cNvSpPr txBox="1">
              <a:spLocks/>
            </p:cNvSpPr>
            <p:nvPr/>
          </p:nvSpPr>
          <p:spPr>
            <a:xfrm>
              <a:off x="741680" y="2391240"/>
              <a:ext cx="10747058" cy="464458"/>
            </a:xfrm>
            <a:prstGeom prst="rect">
              <a:avLst/>
            </a:prstGeom>
          </p:spPr>
          <p:txBody>
            <a:bodyPr>
              <a:normAutofit lnSpcReduction="1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防火墙在互连网络中的位置 </a:t>
              </a:r>
            </a:p>
          </p:txBody>
        </p:sp>
      </p:grpSp>
      <p:sp>
        <p:nvSpPr>
          <p:cNvPr id="10" name="矩形 9"/>
          <p:cNvSpPr/>
          <p:nvPr/>
        </p:nvSpPr>
        <p:spPr>
          <a:xfrm>
            <a:off x="0" y="321297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666" name="Rectangle 2"/>
          <p:cNvSpPr>
            <a:spLocks noGrp="1" noChangeArrowheads="1"/>
          </p:cNvSpPr>
          <p:nvPr>
            <p:ph type="title"/>
          </p:nvPr>
        </p:nvSpPr>
        <p:spPr/>
        <p:txBody>
          <a:bodyPr/>
          <a:lstStyle/>
          <a:p>
            <a:r>
              <a:rPr lang="en-US" altLang="zh-CN" dirty="0" smtClean="0"/>
              <a:t>7.7.1 </a:t>
            </a:r>
            <a:r>
              <a:rPr lang="zh-CN" altLang="en-US" dirty="0"/>
              <a:t>防火墙</a:t>
            </a:r>
            <a:r>
              <a:rPr lang="en-US" altLang="zh-CN" dirty="0"/>
              <a:t>(firewall)</a:t>
            </a:r>
          </a:p>
        </p:txBody>
      </p:sp>
      <p:sp>
        <p:nvSpPr>
          <p:cNvPr id="625667" name="Rectangle 3"/>
          <p:cNvSpPr>
            <a:spLocks noGrp="1" noChangeArrowheads="1"/>
          </p:cNvSpPr>
          <p:nvPr>
            <p:ph idx="1"/>
          </p:nvPr>
        </p:nvSpPr>
        <p:spPr>
          <a:xfrm>
            <a:off x="609919" y="980728"/>
            <a:ext cx="10978515" cy="2197926"/>
          </a:xfrm>
        </p:spPr>
        <p:txBody>
          <a:bodyPr>
            <a:normAutofit lnSpcReduction="10000"/>
          </a:bodyPr>
          <a:lstStyle/>
          <a:p>
            <a:r>
              <a:rPr lang="zh-CN" altLang="en-US" sz="1800" dirty="0" smtClean="0">
                <a:solidFill>
                  <a:srgbClr val="FF0000"/>
                </a:solidFill>
              </a:rPr>
              <a:t>防火墙</a:t>
            </a:r>
            <a:r>
              <a:rPr lang="en-US" altLang="zh-CN" sz="1800" dirty="0" smtClean="0"/>
              <a:t>(firewall)</a:t>
            </a:r>
            <a:r>
              <a:rPr lang="zh-CN" altLang="en-US" sz="1800" dirty="0" smtClean="0"/>
              <a:t>是把一个组织的内部网络与其他网络（通常就是因特网）隔离开的软件和硬件的组合。根据访问控制策略，它允许一些分组通过，而禁止另一些分组通过。访问控制策略由使用防火墙的组织根据自己的安全需要自行制订。</a:t>
            </a:r>
            <a:endParaRPr lang="en-US" altLang="zh-CN" sz="1800" dirty="0" smtClean="0"/>
          </a:p>
          <a:p>
            <a:r>
              <a:rPr lang="zh-CN" altLang="en-US" sz="1800" dirty="0" smtClean="0"/>
              <a:t>防火墙</a:t>
            </a:r>
            <a:r>
              <a:rPr lang="zh-CN" altLang="en-US" sz="1800" dirty="0"/>
              <a:t>内的网络称为</a:t>
            </a:r>
            <a:r>
              <a:rPr lang="zh-CN" altLang="en-US" sz="1800" dirty="0" smtClean="0"/>
              <a:t>“</a:t>
            </a:r>
            <a:r>
              <a:rPr lang="zh-CN" altLang="en-US" sz="1800" dirty="0" smtClean="0">
                <a:solidFill>
                  <a:schemeClr val="hlink"/>
                </a:solidFill>
              </a:rPr>
              <a:t>可信网络</a:t>
            </a:r>
            <a:r>
              <a:rPr lang="zh-CN" altLang="en-US" sz="1800" dirty="0" smtClean="0"/>
              <a:t>”</a:t>
            </a:r>
            <a:r>
              <a:rPr lang="en-US" altLang="zh-CN" sz="1800" dirty="0"/>
              <a:t>(trusted network)</a:t>
            </a:r>
            <a:r>
              <a:rPr lang="zh-CN" altLang="en-US" sz="1800" dirty="0"/>
              <a:t>，而将外部的因特网称为</a:t>
            </a:r>
            <a:r>
              <a:rPr lang="zh-CN" altLang="en-US" sz="1800" dirty="0" smtClean="0"/>
              <a:t>“</a:t>
            </a:r>
            <a:r>
              <a:rPr lang="zh-CN" altLang="en-US" sz="1800" dirty="0" smtClean="0">
                <a:solidFill>
                  <a:schemeClr val="hlink"/>
                </a:solidFill>
              </a:rPr>
              <a:t>不可信网络</a:t>
            </a:r>
            <a:r>
              <a:rPr lang="zh-CN" altLang="en-US" sz="1800" dirty="0" smtClean="0"/>
              <a:t>”</a:t>
            </a:r>
            <a:r>
              <a:rPr lang="en-US" altLang="zh-CN" sz="1800" dirty="0"/>
              <a:t>(</a:t>
            </a:r>
            <a:r>
              <a:rPr lang="en-US" altLang="zh-CN" sz="1800" dirty="0" err="1"/>
              <a:t>untrusted</a:t>
            </a:r>
            <a:r>
              <a:rPr lang="en-US" altLang="zh-CN" sz="1800" dirty="0"/>
              <a:t> network)</a:t>
            </a:r>
            <a:r>
              <a:rPr lang="zh-CN" altLang="en-US" sz="1800" dirty="0" smtClean="0"/>
              <a:t>。</a:t>
            </a:r>
            <a:endParaRPr lang="zh-CN" altLang="en-US" sz="18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11" name="组合 10"/>
          <p:cNvGrpSpPr/>
          <p:nvPr/>
        </p:nvGrpSpPr>
        <p:grpSpPr>
          <a:xfrm>
            <a:off x="907132" y="3795847"/>
            <a:ext cx="10365035" cy="2518848"/>
            <a:chOff x="1" y="1997076"/>
            <a:chExt cx="12117875" cy="2944813"/>
          </a:xfrm>
        </p:grpSpPr>
        <p:sp>
          <p:nvSpPr>
            <p:cNvPr id="12" name="Oval 20"/>
            <p:cNvSpPr>
              <a:spLocks noChangeArrowheads="1"/>
            </p:cNvSpPr>
            <p:nvPr/>
          </p:nvSpPr>
          <p:spPr bwMode="auto">
            <a:xfrm>
              <a:off x="9286419" y="2735263"/>
              <a:ext cx="2831457" cy="2122487"/>
            </a:xfrm>
            <a:prstGeom prst="ellipse">
              <a:avLst/>
            </a:prstGeom>
            <a:solidFill>
              <a:srgbClr val="92D050"/>
            </a:solidFill>
            <a:ln w="38100">
              <a:solidFill>
                <a:srgbClr val="333399"/>
              </a:solidFill>
              <a:prstDash val="dash"/>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3" name="AutoShape 5"/>
            <p:cNvSpPr>
              <a:spLocks noChangeArrowheads="1"/>
            </p:cNvSpPr>
            <p:nvPr/>
          </p:nvSpPr>
          <p:spPr bwMode="auto">
            <a:xfrm>
              <a:off x="3284661" y="2479676"/>
              <a:ext cx="5889515" cy="2462213"/>
            </a:xfrm>
            <a:prstGeom prst="cube">
              <a:avLst>
                <a:gd name="adj" fmla="val 11935"/>
              </a:avLst>
            </a:prstGeom>
            <a:solidFill>
              <a:srgbClr val="FFC000"/>
            </a:solidFill>
            <a:ln w="19050">
              <a:solidFill>
                <a:srgbClr val="333399"/>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4" name="Line 6"/>
            <p:cNvSpPr>
              <a:spLocks noChangeShapeType="1"/>
            </p:cNvSpPr>
            <p:nvPr/>
          </p:nvSpPr>
          <p:spPr bwMode="auto">
            <a:xfrm>
              <a:off x="8041170" y="3922713"/>
              <a:ext cx="1810692"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pic>
          <p:nvPicPr>
            <p:cNvPr id="15" name="Picture 7"/>
            <p:cNvPicPr>
              <a:picLocks noChangeArrowheads="1"/>
            </p:cNvPicPr>
            <p:nvPr/>
          </p:nvPicPr>
          <p:blipFill>
            <a:blip r:embed="rId2"/>
            <a:srcRect/>
            <a:stretch>
              <a:fillRect/>
            </a:stretch>
          </p:blipFill>
          <p:spPr bwMode="auto">
            <a:xfrm>
              <a:off x="9400778" y="3328989"/>
              <a:ext cx="2604856" cy="1273175"/>
            </a:xfrm>
            <a:prstGeom prst="rect">
              <a:avLst/>
            </a:prstGeom>
            <a:noFill/>
            <a:ln w="9525">
              <a:noFill/>
              <a:miter lim="800000"/>
              <a:headEnd/>
              <a:tailEnd/>
            </a:ln>
            <a:effectLst/>
          </p:spPr>
        </p:pic>
        <p:sp>
          <p:nvSpPr>
            <p:cNvPr id="16" name="AutoShape 9"/>
            <p:cNvSpPr>
              <a:spLocks noChangeArrowheads="1"/>
            </p:cNvSpPr>
            <p:nvPr/>
          </p:nvSpPr>
          <p:spPr bwMode="auto">
            <a:xfrm>
              <a:off x="5436314" y="3498850"/>
              <a:ext cx="906405" cy="679450"/>
            </a:xfrm>
            <a:prstGeom prst="cube">
              <a:avLst>
                <a:gd name="adj" fmla="val 12963"/>
              </a:avLst>
            </a:prstGeom>
            <a:solidFill>
              <a:srgbClr val="92D050"/>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7" name="Text Box 10"/>
            <p:cNvSpPr txBox="1">
              <a:spLocks noChangeArrowheads="1"/>
            </p:cNvSpPr>
            <p:nvPr/>
          </p:nvSpPr>
          <p:spPr bwMode="auto">
            <a:xfrm>
              <a:off x="5585861" y="3522660"/>
              <a:ext cx="541986" cy="611702"/>
            </a:xfrm>
            <a:prstGeom prst="rect">
              <a:avLst/>
            </a:prstGeom>
            <a:noFill/>
            <a:ln w="9525">
              <a:noFill/>
              <a:miter lim="800000"/>
              <a:headEnd/>
              <a:tailEnd/>
            </a:ln>
            <a:effectLst/>
          </p:spPr>
          <p:txBody>
            <a:bodyPr wrap="none">
              <a:spAutoFit/>
            </a:bodyPr>
            <a:lstStyle/>
            <a:p>
              <a:pPr algn="l"/>
              <a:r>
                <a:rPr kumimoji="1" lang="en-US" altLang="zh-CN" dirty="0">
                  <a:solidFill>
                    <a:schemeClr val="tx1">
                      <a:lumMod val="65000"/>
                      <a:lumOff val="35000"/>
                    </a:schemeClr>
                  </a:solidFill>
                  <a:latin typeface="+mn-lt"/>
                  <a:ea typeface="+mn-ea"/>
                </a:rPr>
                <a:t>G</a:t>
              </a:r>
            </a:p>
          </p:txBody>
        </p:sp>
        <p:sp>
          <p:nvSpPr>
            <p:cNvPr id="18" name="Line 11"/>
            <p:cNvSpPr>
              <a:spLocks noChangeShapeType="1"/>
            </p:cNvSpPr>
            <p:nvPr/>
          </p:nvSpPr>
          <p:spPr bwMode="auto">
            <a:xfrm>
              <a:off x="3850104" y="4518025"/>
              <a:ext cx="1925053"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9" name="Line 12"/>
            <p:cNvSpPr>
              <a:spLocks noChangeShapeType="1"/>
            </p:cNvSpPr>
            <p:nvPr/>
          </p:nvSpPr>
          <p:spPr bwMode="auto">
            <a:xfrm rot="-5400000">
              <a:off x="4021203" y="4348163"/>
              <a:ext cx="339725"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20" name="Line 13"/>
            <p:cNvSpPr>
              <a:spLocks noChangeShapeType="1"/>
            </p:cNvSpPr>
            <p:nvPr/>
          </p:nvSpPr>
          <p:spPr bwMode="auto">
            <a:xfrm rot="-5400000">
              <a:off x="5378693" y="4348163"/>
              <a:ext cx="339725"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nvGrpSpPr>
            <p:cNvPr id="21" name="Group 14"/>
            <p:cNvGrpSpPr>
              <a:grpSpLocks/>
            </p:cNvGrpSpPr>
            <p:nvPr/>
          </p:nvGrpSpPr>
          <p:grpSpPr bwMode="auto">
            <a:xfrm>
              <a:off x="6001758" y="4178301"/>
              <a:ext cx="1925053" cy="339725"/>
              <a:chOff x="1440" y="1872"/>
              <a:chExt cx="816" cy="192"/>
            </a:xfrm>
          </p:grpSpPr>
          <p:sp>
            <p:nvSpPr>
              <p:cNvPr id="36" name="Line 15"/>
              <p:cNvSpPr>
                <a:spLocks noChangeShapeType="1"/>
              </p:cNvSpPr>
              <p:nvPr/>
            </p:nvSpPr>
            <p:spPr bwMode="auto">
              <a:xfrm>
                <a:off x="1440" y="2064"/>
                <a:ext cx="816"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37" name="Line 16"/>
              <p:cNvSpPr>
                <a:spLocks noChangeShapeType="1"/>
              </p:cNvSpPr>
              <p:nvPr/>
            </p:nvSpPr>
            <p:spPr bwMode="auto">
              <a:xfrm rot="-5400000">
                <a:off x="1440" y="1968"/>
                <a:ext cx="192"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38" name="Line 17"/>
              <p:cNvSpPr>
                <a:spLocks noChangeShapeType="1"/>
              </p:cNvSpPr>
              <p:nvPr/>
            </p:nvSpPr>
            <p:spPr bwMode="auto">
              <a:xfrm rot="-5400000">
                <a:off x="2064" y="1968"/>
                <a:ext cx="192"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22" name="Line 18"/>
            <p:cNvSpPr>
              <a:spLocks noChangeShapeType="1"/>
            </p:cNvSpPr>
            <p:nvPr/>
          </p:nvSpPr>
          <p:spPr bwMode="auto">
            <a:xfrm>
              <a:off x="2831458" y="4008438"/>
              <a:ext cx="906405" cy="0"/>
            </a:xfrm>
            <a:prstGeom prst="line">
              <a:avLst/>
            </a:prstGeom>
            <a:noFill/>
            <a:ln w="38100">
              <a:solidFill>
                <a:srgbClr val="333399"/>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23" name="Text Box 19"/>
            <p:cNvSpPr txBox="1">
              <a:spLocks noChangeArrowheads="1"/>
            </p:cNvSpPr>
            <p:nvPr/>
          </p:nvSpPr>
          <p:spPr bwMode="auto">
            <a:xfrm>
              <a:off x="9911186" y="3683001"/>
              <a:ext cx="1655194" cy="539738"/>
            </a:xfrm>
            <a:prstGeom prst="rect">
              <a:avLst/>
            </a:prstGeom>
            <a:noFill/>
            <a:ln w="9525">
              <a:noFill/>
              <a:miter lim="800000"/>
              <a:headEnd/>
              <a:tailEnd/>
            </a:ln>
            <a:effectLst/>
          </p:spPr>
          <p:txBody>
            <a:bodyPr wrap="none">
              <a:spAutoFit/>
            </a:bodyPr>
            <a:lstStyle/>
            <a:p>
              <a:pPr algn="l"/>
              <a:r>
                <a:rPr kumimoji="1" lang="zh-CN" altLang="en-US" sz="2400" dirty="0" smtClean="0">
                  <a:solidFill>
                    <a:schemeClr val="tx1">
                      <a:lumMod val="65000"/>
                      <a:lumOff val="35000"/>
                    </a:schemeClr>
                  </a:solidFill>
                  <a:latin typeface="+mn-lt"/>
                  <a:ea typeface="+mn-ea"/>
                </a:rPr>
                <a:t>内部网络</a:t>
              </a:r>
              <a:endParaRPr kumimoji="1" lang="zh-CN" altLang="en-US" sz="2400" dirty="0">
                <a:solidFill>
                  <a:schemeClr val="tx1">
                    <a:lumMod val="65000"/>
                    <a:lumOff val="35000"/>
                  </a:schemeClr>
                </a:solidFill>
                <a:latin typeface="+mn-lt"/>
                <a:ea typeface="+mn-ea"/>
              </a:endParaRPr>
            </a:p>
          </p:txBody>
        </p:sp>
        <p:sp>
          <p:nvSpPr>
            <p:cNvPr id="24" name="Text Box 21"/>
            <p:cNvSpPr txBox="1">
              <a:spLocks noChangeArrowheads="1"/>
            </p:cNvSpPr>
            <p:nvPr/>
          </p:nvSpPr>
          <p:spPr bwMode="auto">
            <a:xfrm>
              <a:off x="9996234" y="2867394"/>
              <a:ext cx="1415312" cy="467773"/>
            </a:xfrm>
            <a:prstGeom prst="rect">
              <a:avLst/>
            </a:prstGeom>
            <a:noFill/>
            <a:ln w="9525">
              <a:noFill/>
              <a:miter lim="800000"/>
              <a:headEnd/>
              <a:tailEnd/>
            </a:ln>
            <a:effectLst/>
          </p:spPr>
          <p:txBody>
            <a:bodyPr wrap="none">
              <a:spAutoFit/>
            </a:bodyPr>
            <a:lstStyle/>
            <a:p>
              <a:pPr algn="l"/>
              <a:r>
                <a:rPr kumimoji="1" lang="zh-CN" altLang="en-US" sz="2000" dirty="0" smtClean="0">
                  <a:solidFill>
                    <a:schemeClr val="tx1">
                      <a:lumMod val="65000"/>
                      <a:lumOff val="35000"/>
                    </a:schemeClr>
                  </a:solidFill>
                  <a:latin typeface="+mn-lt"/>
                  <a:ea typeface="+mn-ea"/>
                </a:rPr>
                <a:t>可信网络</a:t>
              </a:r>
              <a:endParaRPr kumimoji="1" lang="zh-CN" altLang="en-US" sz="2000" dirty="0">
                <a:solidFill>
                  <a:schemeClr val="tx1">
                    <a:lumMod val="65000"/>
                    <a:lumOff val="35000"/>
                  </a:schemeClr>
                </a:solidFill>
                <a:latin typeface="+mn-lt"/>
                <a:ea typeface="+mn-ea"/>
              </a:endParaRPr>
            </a:p>
          </p:txBody>
        </p:sp>
        <p:sp>
          <p:nvSpPr>
            <p:cNvPr id="25" name="Text Box 22"/>
            <p:cNvSpPr txBox="1">
              <a:spLocks noChangeArrowheads="1"/>
            </p:cNvSpPr>
            <p:nvPr/>
          </p:nvSpPr>
          <p:spPr bwMode="auto">
            <a:xfrm>
              <a:off x="762160" y="2757311"/>
              <a:ext cx="1715165" cy="467773"/>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mn-lt"/>
                  <a:ea typeface="+mn-ea"/>
                </a:rPr>
                <a:t>不</a:t>
              </a:r>
              <a:r>
                <a:rPr kumimoji="1" lang="zh-CN" altLang="en-US" sz="2000" dirty="0" smtClean="0">
                  <a:solidFill>
                    <a:schemeClr val="tx1">
                      <a:lumMod val="65000"/>
                      <a:lumOff val="35000"/>
                    </a:schemeClr>
                  </a:solidFill>
                  <a:latin typeface="+mn-lt"/>
                  <a:ea typeface="+mn-ea"/>
                </a:rPr>
                <a:t>可信网络</a:t>
              </a:r>
              <a:endParaRPr kumimoji="1" lang="zh-CN" altLang="en-US" sz="2000" dirty="0">
                <a:solidFill>
                  <a:schemeClr val="tx1">
                    <a:lumMod val="65000"/>
                    <a:lumOff val="35000"/>
                  </a:schemeClr>
                </a:solidFill>
                <a:latin typeface="+mn-lt"/>
                <a:ea typeface="+mn-ea"/>
              </a:endParaRPr>
            </a:p>
          </p:txBody>
        </p:sp>
        <p:sp>
          <p:nvSpPr>
            <p:cNvPr id="26" name="Text Box 23"/>
            <p:cNvSpPr txBox="1">
              <a:spLocks noChangeArrowheads="1"/>
            </p:cNvSpPr>
            <p:nvPr/>
          </p:nvSpPr>
          <p:spPr bwMode="auto">
            <a:xfrm>
              <a:off x="3549059" y="2876013"/>
              <a:ext cx="1415313" cy="827597"/>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分组过滤</a:t>
              </a:r>
            </a:p>
            <a:p>
              <a:r>
                <a:rPr kumimoji="1" lang="zh-CN" altLang="en-US" sz="2000" dirty="0">
                  <a:solidFill>
                    <a:schemeClr val="tx1">
                      <a:lumMod val="65000"/>
                      <a:lumOff val="35000"/>
                    </a:schemeClr>
                  </a:solidFill>
                  <a:latin typeface="+mn-lt"/>
                  <a:ea typeface="+mn-ea"/>
                </a:rPr>
                <a:t>路由器</a:t>
              </a:r>
              <a:r>
                <a:rPr kumimoji="1" lang="zh-CN" altLang="en-US" sz="800" dirty="0">
                  <a:solidFill>
                    <a:schemeClr val="tx1">
                      <a:lumMod val="65000"/>
                      <a:lumOff val="35000"/>
                    </a:schemeClr>
                  </a:solidFill>
                  <a:latin typeface="+mn-lt"/>
                  <a:ea typeface="+mn-ea"/>
                </a:rPr>
                <a:t> </a:t>
              </a:r>
              <a:r>
                <a:rPr kumimoji="1" lang="en-US" altLang="zh-CN" sz="2000" dirty="0">
                  <a:solidFill>
                    <a:schemeClr val="tx1">
                      <a:lumMod val="65000"/>
                      <a:lumOff val="35000"/>
                    </a:schemeClr>
                  </a:solidFill>
                  <a:latin typeface="+mn-lt"/>
                  <a:ea typeface="+mn-ea"/>
                </a:rPr>
                <a:t>R</a:t>
              </a:r>
            </a:p>
          </p:txBody>
        </p:sp>
        <p:sp>
          <p:nvSpPr>
            <p:cNvPr id="27" name="Text Box 24"/>
            <p:cNvSpPr txBox="1">
              <a:spLocks noChangeArrowheads="1"/>
            </p:cNvSpPr>
            <p:nvPr/>
          </p:nvSpPr>
          <p:spPr bwMode="auto">
            <a:xfrm>
              <a:off x="7104794" y="2777571"/>
              <a:ext cx="1415313" cy="827597"/>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分组过滤</a:t>
              </a:r>
            </a:p>
            <a:p>
              <a:r>
                <a:rPr kumimoji="1" lang="zh-CN" altLang="en-US" sz="2000" dirty="0">
                  <a:solidFill>
                    <a:schemeClr val="tx1">
                      <a:lumMod val="65000"/>
                      <a:lumOff val="35000"/>
                    </a:schemeClr>
                  </a:solidFill>
                  <a:latin typeface="+mn-lt"/>
                  <a:ea typeface="+mn-ea"/>
                </a:rPr>
                <a:t>路由器</a:t>
              </a:r>
              <a:r>
                <a:rPr kumimoji="1" lang="zh-CN" altLang="en-US" sz="800" dirty="0">
                  <a:solidFill>
                    <a:schemeClr val="tx1">
                      <a:lumMod val="65000"/>
                      <a:lumOff val="35000"/>
                    </a:schemeClr>
                  </a:solidFill>
                  <a:latin typeface="+mn-lt"/>
                  <a:ea typeface="+mn-ea"/>
                </a:rPr>
                <a:t> </a:t>
              </a:r>
              <a:r>
                <a:rPr kumimoji="1" lang="en-US" altLang="zh-CN" sz="2000" dirty="0">
                  <a:solidFill>
                    <a:schemeClr val="tx1">
                      <a:lumMod val="65000"/>
                      <a:lumOff val="35000"/>
                    </a:schemeClr>
                  </a:solidFill>
                  <a:latin typeface="+mn-lt"/>
                  <a:ea typeface="+mn-ea"/>
                </a:rPr>
                <a:t>R</a:t>
              </a:r>
            </a:p>
          </p:txBody>
        </p:sp>
        <p:sp>
          <p:nvSpPr>
            <p:cNvPr id="28" name="Text Box 25"/>
            <p:cNvSpPr txBox="1">
              <a:spLocks noChangeArrowheads="1"/>
            </p:cNvSpPr>
            <p:nvPr/>
          </p:nvSpPr>
          <p:spPr bwMode="auto">
            <a:xfrm>
              <a:off x="5228770" y="2982266"/>
              <a:ext cx="1415312" cy="467773"/>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mn-lt"/>
                  <a:ea typeface="+mn-ea"/>
                </a:rPr>
                <a:t>应用网关</a:t>
              </a:r>
            </a:p>
          </p:txBody>
        </p:sp>
        <p:sp>
          <p:nvSpPr>
            <p:cNvPr id="29" name="Text Box 26"/>
            <p:cNvSpPr txBox="1">
              <a:spLocks noChangeArrowheads="1"/>
            </p:cNvSpPr>
            <p:nvPr/>
          </p:nvSpPr>
          <p:spPr bwMode="auto">
            <a:xfrm>
              <a:off x="4076706" y="4459288"/>
              <a:ext cx="1415312" cy="467773"/>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mn-lt"/>
                  <a:ea typeface="+mn-ea"/>
                </a:rPr>
                <a:t>外局域网</a:t>
              </a:r>
            </a:p>
          </p:txBody>
        </p:sp>
        <p:sp>
          <p:nvSpPr>
            <p:cNvPr id="30" name="Text Box 27"/>
            <p:cNvSpPr txBox="1">
              <a:spLocks noChangeArrowheads="1"/>
            </p:cNvSpPr>
            <p:nvPr/>
          </p:nvSpPr>
          <p:spPr bwMode="auto">
            <a:xfrm>
              <a:off x="6219889" y="4459288"/>
              <a:ext cx="1415312" cy="467773"/>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mn-lt"/>
                  <a:ea typeface="+mn-ea"/>
                </a:rPr>
                <a:t>内局域网</a:t>
              </a:r>
            </a:p>
          </p:txBody>
        </p:sp>
        <p:sp>
          <p:nvSpPr>
            <p:cNvPr id="31" name="Text Box 28"/>
            <p:cNvSpPr txBox="1">
              <a:spLocks noChangeArrowheads="1"/>
            </p:cNvSpPr>
            <p:nvPr/>
          </p:nvSpPr>
          <p:spPr bwMode="auto">
            <a:xfrm>
              <a:off x="5548556" y="1997076"/>
              <a:ext cx="1115457" cy="467773"/>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mn-lt"/>
                  <a:ea typeface="+mn-ea"/>
                </a:rPr>
                <a:t>防火墙</a:t>
              </a:r>
            </a:p>
          </p:txBody>
        </p:sp>
        <p:pic>
          <p:nvPicPr>
            <p:cNvPr id="32" name="Picture 29"/>
            <p:cNvPicPr>
              <a:picLocks noChangeArrowheads="1"/>
            </p:cNvPicPr>
            <p:nvPr/>
          </p:nvPicPr>
          <p:blipFill>
            <a:blip r:embed="rId3"/>
            <a:srcRect/>
            <a:stretch>
              <a:fillRect/>
            </a:stretch>
          </p:blipFill>
          <p:spPr bwMode="auto">
            <a:xfrm>
              <a:off x="7134765" y="3668714"/>
              <a:ext cx="1245248" cy="593725"/>
            </a:xfrm>
            <a:prstGeom prst="rect">
              <a:avLst/>
            </a:prstGeom>
            <a:noFill/>
            <a:ln w="12699">
              <a:noFill/>
              <a:miter lim="800000"/>
              <a:headEnd/>
              <a:tailEnd/>
            </a:ln>
            <a:effectLst/>
          </p:spPr>
        </p:pic>
        <p:pic>
          <p:nvPicPr>
            <p:cNvPr id="33" name="Picture 30"/>
            <p:cNvPicPr>
              <a:picLocks noChangeArrowheads="1"/>
            </p:cNvPicPr>
            <p:nvPr/>
          </p:nvPicPr>
          <p:blipFill>
            <a:blip r:embed="rId2"/>
            <a:srcRect/>
            <a:stretch>
              <a:fillRect/>
            </a:stretch>
          </p:blipFill>
          <p:spPr bwMode="auto">
            <a:xfrm>
              <a:off x="1" y="3243263"/>
              <a:ext cx="2943699" cy="1528762"/>
            </a:xfrm>
            <a:prstGeom prst="rect">
              <a:avLst/>
            </a:prstGeom>
            <a:noFill/>
            <a:ln w="9525">
              <a:noFill/>
              <a:miter lim="800000"/>
              <a:headEnd/>
              <a:tailEnd/>
            </a:ln>
            <a:effectLst/>
          </p:spPr>
        </p:pic>
        <p:pic>
          <p:nvPicPr>
            <p:cNvPr id="34" name="Picture 31"/>
            <p:cNvPicPr>
              <a:picLocks noChangeArrowheads="1"/>
            </p:cNvPicPr>
            <p:nvPr/>
          </p:nvPicPr>
          <p:blipFill>
            <a:blip r:embed="rId3"/>
            <a:srcRect/>
            <a:stretch>
              <a:fillRect/>
            </a:stretch>
          </p:blipFill>
          <p:spPr bwMode="auto">
            <a:xfrm>
              <a:off x="3623504" y="3668714"/>
              <a:ext cx="1245248" cy="593725"/>
            </a:xfrm>
            <a:prstGeom prst="rect">
              <a:avLst/>
            </a:prstGeom>
            <a:noFill/>
            <a:ln w="12699">
              <a:noFill/>
              <a:miter lim="800000"/>
              <a:headEnd/>
              <a:tailEnd/>
            </a:ln>
            <a:effectLst/>
          </p:spPr>
        </p:pic>
        <p:sp>
          <p:nvSpPr>
            <p:cNvPr id="35" name="Text Box 32"/>
            <p:cNvSpPr txBox="1">
              <a:spLocks noChangeArrowheads="1"/>
            </p:cNvSpPr>
            <p:nvPr/>
          </p:nvSpPr>
          <p:spPr bwMode="auto">
            <a:xfrm>
              <a:off x="972057" y="3683000"/>
              <a:ext cx="1295370" cy="539738"/>
            </a:xfrm>
            <a:prstGeom prst="rect">
              <a:avLst/>
            </a:prstGeom>
            <a:noFill/>
            <a:ln w="9525">
              <a:noFill/>
              <a:miter lim="800000"/>
              <a:headEnd/>
              <a:tailEnd/>
            </a:ln>
            <a:effectLst/>
          </p:spPr>
          <p:txBody>
            <a:bodyPr wrap="none">
              <a:spAutoFit/>
            </a:bodyPr>
            <a:lstStyle/>
            <a:p>
              <a:pPr algn="l"/>
              <a:r>
                <a:rPr kumimoji="1" lang="zh-CN" altLang="en-US" sz="2400">
                  <a:solidFill>
                    <a:schemeClr val="tx1">
                      <a:lumMod val="65000"/>
                      <a:lumOff val="35000"/>
                    </a:schemeClr>
                  </a:solidFill>
                  <a:latin typeface="+mn-lt"/>
                  <a:ea typeface="+mn-ea"/>
                </a:rPr>
                <a:t>因特网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5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zh-CN" altLang="en-US" dirty="0"/>
              <a:t>防火墙技术一般分为两类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Rectangle 3"/>
          <p:cNvSpPr txBox="1">
            <a:spLocks noChangeArrowheads="1"/>
          </p:cNvSpPr>
          <p:nvPr/>
        </p:nvSpPr>
        <p:spPr>
          <a:xfrm>
            <a:off x="1164607" y="1621022"/>
            <a:ext cx="3606941" cy="311203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smtClean="0">
                <a:solidFill>
                  <a:srgbClr val="FF0000"/>
                </a:solidFill>
              </a:rPr>
              <a:t>分</a:t>
            </a:r>
            <a:r>
              <a:rPr lang="zh-CN" altLang="en-US" dirty="0">
                <a:solidFill>
                  <a:srgbClr val="FF0000"/>
                </a:solidFill>
              </a:rPr>
              <a:t>组过滤路由</a:t>
            </a:r>
            <a:r>
              <a:rPr lang="zh-CN" altLang="en-US" dirty="0" smtClean="0">
                <a:solidFill>
                  <a:srgbClr val="FF0000"/>
                </a:solidFill>
              </a:rPr>
              <a:t>器    </a:t>
            </a:r>
            <a:r>
              <a:rPr lang="zh-CN" altLang="en-US" dirty="0" smtClean="0"/>
              <a:t>是</a:t>
            </a:r>
            <a:r>
              <a:rPr lang="zh-CN" altLang="en-US" dirty="0"/>
              <a:t>一种具有分组过滤功能的路由器，它根据过滤规则对进出内部网络的分组执行转发或者丢弃（即过滤）。过滤规则基于分组的网络层或运输层首部的信息，例如：源</a:t>
            </a:r>
            <a:r>
              <a:rPr lang="en-US" altLang="zh-CN" dirty="0"/>
              <a:t>/</a:t>
            </a:r>
            <a:r>
              <a:rPr lang="zh-CN" altLang="en-US" dirty="0"/>
              <a:t>目的</a:t>
            </a:r>
            <a:r>
              <a:rPr lang="en-US" altLang="zh-CN" dirty="0"/>
              <a:t>IP</a:t>
            </a:r>
            <a:r>
              <a:rPr lang="zh-CN" altLang="en-US" dirty="0"/>
              <a:t>地址、源</a:t>
            </a:r>
            <a:r>
              <a:rPr lang="en-US" altLang="zh-CN" dirty="0"/>
              <a:t>/</a:t>
            </a:r>
            <a:r>
              <a:rPr lang="zh-CN" altLang="en-US" dirty="0"/>
              <a:t>目的端口、协议类型、标志位等等。</a:t>
            </a:r>
          </a:p>
        </p:txBody>
      </p:sp>
      <p:sp>
        <p:nvSpPr>
          <p:cNvPr id="7" name="Rectangle 3"/>
          <p:cNvSpPr txBox="1">
            <a:spLocks noChangeArrowheads="1"/>
          </p:cNvSpPr>
          <p:nvPr/>
        </p:nvSpPr>
        <p:spPr>
          <a:xfrm>
            <a:off x="7925197" y="2518591"/>
            <a:ext cx="2952328" cy="2723669"/>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smtClean="0">
                <a:solidFill>
                  <a:srgbClr val="FF0000"/>
                </a:solidFill>
              </a:rPr>
              <a:t>应</a:t>
            </a:r>
            <a:r>
              <a:rPr lang="zh-CN" altLang="en-US" dirty="0">
                <a:solidFill>
                  <a:srgbClr val="FF0000"/>
                </a:solidFill>
              </a:rPr>
              <a:t>用网</a:t>
            </a:r>
            <a:r>
              <a:rPr lang="zh-CN" altLang="en-US" dirty="0" smtClean="0">
                <a:solidFill>
                  <a:srgbClr val="FF0000"/>
                </a:solidFill>
              </a:rPr>
              <a:t>关</a:t>
            </a:r>
            <a:r>
              <a:rPr lang="en-US" altLang="zh-CN" dirty="0" smtClean="0"/>
              <a:t>    </a:t>
            </a:r>
            <a:r>
              <a:rPr lang="zh-CN" altLang="en-US" dirty="0" smtClean="0"/>
              <a:t>在</a:t>
            </a:r>
            <a:r>
              <a:rPr lang="zh-CN" altLang="en-US" dirty="0"/>
              <a:t>应用层通信中扮演报文中继的角色。一种网络应用需要一个应用网关。在应用网关中可以实现基于应用层数据的过滤和高层用户鉴别。</a:t>
            </a:r>
          </a:p>
        </p:txBody>
      </p:sp>
      <p:sp>
        <p:nvSpPr>
          <p:cNvPr id="8" name="Freeform 5"/>
          <p:cNvSpPr>
            <a:spLocks/>
          </p:cNvSpPr>
          <p:nvPr/>
        </p:nvSpPr>
        <p:spPr bwMode="auto">
          <a:xfrm>
            <a:off x="5076825" y="2045707"/>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9" name="Freeform 6"/>
          <p:cNvSpPr>
            <a:spLocks/>
          </p:cNvSpPr>
          <p:nvPr/>
        </p:nvSpPr>
        <p:spPr bwMode="auto">
          <a:xfrm>
            <a:off x="6084094" y="1816274"/>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10" name="Freeform 7"/>
          <p:cNvSpPr>
            <a:spLocks/>
          </p:cNvSpPr>
          <p:nvPr/>
        </p:nvSpPr>
        <p:spPr bwMode="auto">
          <a:xfrm>
            <a:off x="4279900" y="3992637"/>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6088063" y="3984700"/>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4279900" y="5145162"/>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6096000" y="5145162"/>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4279900" y="5514247"/>
            <a:ext cx="1824849" cy="954107"/>
          </a:xfrm>
          <a:prstGeom prst="rect">
            <a:avLst/>
          </a:prstGeom>
        </p:spPr>
        <p:txBody>
          <a:bodyPr wrap="square">
            <a:spAutoFit/>
          </a:bodyPr>
          <a:lstStyle/>
          <a:p>
            <a:r>
              <a:rPr lang="zh-CN" altLang="en-US" dirty="0">
                <a:solidFill>
                  <a:schemeClr val="bg1"/>
                </a:solidFill>
                <a:latin typeface="+mn-ea"/>
                <a:ea typeface="+mn-ea"/>
              </a:rPr>
              <a:t>分组过滤路由器</a:t>
            </a:r>
          </a:p>
        </p:txBody>
      </p:sp>
      <p:sp>
        <p:nvSpPr>
          <p:cNvPr id="15" name="矩形 14"/>
          <p:cNvSpPr/>
          <p:nvPr/>
        </p:nvSpPr>
        <p:spPr>
          <a:xfrm>
            <a:off x="5955159" y="5848969"/>
            <a:ext cx="1853219" cy="523220"/>
          </a:xfrm>
          <a:prstGeom prst="rect">
            <a:avLst/>
          </a:prstGeom>
        </p:spPr>
        <p:txBody>
          <a:bodyPr wrap="square">
            <a:spAutoFit/>
          </a:bodyPr>
          <a:lstStyle/>
          <a:p>
            <a:r>
              <a:rPr lang="zh-CN" altLang="en-US" dirty="0">
                <a:solidFill>
                  <a:schemeClr val="bg1"/>
                </a:solidFill>
                <a:latin typeface="+mn-ea"/>
                <a:ea typeface="+mn-ea"/>
              </a:rPr>
              <a:t>应用网</a:t>
            </a:r>
            <a:r>
              <a:rPr lang="zh-CN" altLang="en-US" dirty="0" smtClean="0">
                <a:solidFill>
                  <a:schemeClr val="bg1"/>
                </a:solidFill>
                <a:latin typeface="+mn-ea"/>
                <a:ea typeface="+mn-ea"/>
              </a:rPr>
              <a:t>关</a:t>
            </a:r>
            <a:endParaRPr lang="zh-CN" altLang="en-US" dirty="0">
              <a:solidFill>
                <a:schemeClr val="bg1"/>
              </a:solidFill>
              <a:latin typeface="+mn-ea"/>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altLang="zh-CN" dirty="0" smtClean="0"/>
              <a:t>7.7.2 </a:t>
            </a:r>
            <a:r>
              <a:rPr lang="zh-CN" altLang="en-US" dirty="0" smtClean="0"/>
              <a:t>入侵检测系统</a:t>
            </a:r>
            <a:endParaRPr lang="en-US" altLang="zh-CN" dirty="0"/>
          </a:p>
        </p:txBody>
      </p:sp>
      <p:sp>
        <p:nvSpPr>
          <p:cNvPr id="625667" name="Rectangle 3"/>
          <p:cNvSpPr>
            <a:spLocks noGrp="1" noChangeArrowheads="1"/>
          </p:cNvSpPr>
          <p:nvPr>
            <p:ph idx="1"/>
          </p:nvPr>
        </p:nvSpPr>
        <p:spPr>
          <a:xfrm>
            <a:off x="609920" y="2740500"/>
            <a:ext cx="11177887" cy="3431066"/>
          </a:xfrm>
        </p:spPr>
        <p:txBody>
          <a:bodyPr>
            <a:normAutofit fontScale="92500"/>
          </a:bodyPr>
          <a:lstStyle/>
          <a:p>
            <a:pPr marL="342900" indent="-342900" algn="just">
              <a:buFont typeface="Wingdings" panose="05000000000000000000" pitchFamily="2" charset="2"/>
              <a:buChar char="l"/>
            </a:pPr>
            <a:r>
              <a:rPr lang="zh-CN" altLang="en-US" dirty="0" smtClean="0"/>
              <a:t>防火墙试图在入侵行为发生之前阻止所有可疑的通信。但事实是不可能阻止所有的入侵行为，有必要采取措施在入侵已经开始，但还没有造成危害或在造成更大危害前，及时检测到入侵，以便尽快阻止入侵，把危害降低到最小。这就需要</a:t>
            </a:r>
            <a:r>
              <a:rPr lang="zh-CN" altLang="en-US" dirty="0" smtClean="0">
                <a:solidFill>
                  <a:srgbClr val="FF0000"/>
                </a:solidFill>
              </a:rPr>
              <a:t>入侵检测系统</a:t>
            </a:r>
            <a:r>
              <a:rPr lang="zh-CN" altLang="en-US" dirty="0" smtClean="0"/>
              <a:t>。</a:t>
            </a:r>
            <a:endParaRPr lang="en-US" altLang="zh-CN" dirty="0" smtClean="0"/>
          </a:p>
          <a:p>
            <a:pPr marL="342900" indent="-342900" algn="just">
              <a:buFont typeface="Wingdings" panose="05000000000000000000" pitchFamily="2" charset="2"/>
              <a:buChar char="l"/>
            </a:pPr>
            <a:r>
              <a:rPr lang="zh-CN" altLang="en-US" dirty="0">
                <a:solidFill>
                  <a:srgbClr val="FF0000"/>
                </a:solidFill>
              </a:rPr>
              <a:t>入侵检测系统</a:t>
            </a:r>
            <a:r>
              <a:rPr lang="en-US" altLang="zh-CN" dirty="0"/>
              <a:t>(Intrusion Detection System, IDS)</a:t>
            </a:r>
            <a:r>
              <a:rPr lang="zh-CN" altLang="en-US" dirty="0"/>
              <a:t> 对进入网络的分组执行深度分组检查，当观察到可疑分组时，向网络管理员发出告警或执行阻断操作（由于</a:t>
            </a:r>
            <a:r>
              <a:rPr lang="en-US" altLang="zh-CN" dirty="0"/>
              <a:t>IDS</a:t>
            </a:r>
            <a:r>
              <a:rPr lang="zh-CN" altLang="en-US" dirty="0"/>
              <a:t>的“误报”率通常较高，多数情况不执行自动阻断）。</a:t>
            </a:r>
            <a:endParaRPr lang="en-US" altLang="zh-CN" dirty="0"/>
          </a:p>
          <a:p>
            <a:pPr marL="342900" indent="-342900" algn="just">
              <a:buFont typeface="Wingdings" panose="05000000000000000000" pitchFamily="2" charset="2"/>
              <a:buChar char="l"/>
            </a:pPr>
            <a:r>
              <a:rPr lang="en-US" altLang="zh-CN" dirty="0"/>
              <a:t>IDS</a:t>
            </a:r>
            <a:r>
              <a:rPr lang="zh-CN" altLang="en-US" dirty="0"/>
              <a:t>能用于检测多种网络攻击，包括网络映射、端口扫描、</a:t>
            </a:r>
            <a:r>
              <a:rPr lang="en-US" altLang="zh-CN" dirty="0" err="1"/>
              <a:t>DoS</a:t>
            </a:r>
            <a:r>
              <a:rPr lang="zh-CN" altLang="en-US" dirty="0"/>
              <a:t>攻击、蠕虫和病毒、系统漏洞攻击等</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810345" y="1174447"/>
            <a:ext cx="2836482" cy="1469277"/>
            <a:chOff x="810345" y="1174447"/>
            <a:chExt cx="2836482" cy="1469277"/>
          </a:xfrm>
        </p:grpSpPr>
        <p:sp>
          <p:nvSpPr>
            <p:cNvPr id="8" name="矩形 7"/>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1" y="6452872"/>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6329501"/>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zh-CN" altLang="en-US" dirty="0" smtClean="0"/>
              <a:t>两种入侵检测方法</a:t>
            </a:r>
            <a:endParaRPr lang="en-US" altLang="zh-CN" dirty="0"/>
          </a:p>
        </p:txBody>
      </p:sp>
      <p:sp>
        <p:nvSpPr>
          <p:cNvPr id="625667" name="Rectangle 3"/>
          <p:cNvSpPr>
            <a:spLocks noGrp="1" noChangeArrowheads="1"/>
          </p:cNvSpPr>
          <p:nvPr>
            <p:ph idx="1"/>
          </p:nvPr>
        </p:nvSpPr>
        <p:spPr>
          <a:xfrm>
            <a:off x="609919" y="1143530"/>
            <a:ext cx="10978515" cy="801824"/>
          </a:xfrm>
        </p:spPr>
        <p:txBody>
          <a:bodyPr/>
          <a:lstStyle/>
          <a:p>
            <a:r>
              <a:rPr lang="zh-CN" altLang="en-US" dirty="0" smtClean="0"/>
              <a:t>入侵检测方法一般可以分为</a:t>
            </a:r>
            <a:r>
              <a:rPr lang="zh-CN" altLang="en-US" dirty="0" smtClean="0">
                <a:solidFill>
                  <a:srgbClr val="FF0000"/>
                </a:solidFill>
              </a:rPr>
              <a:t>基于特征</a:t>
            </a:r>
            <a:r>
              <a:rPr lang="zh-CN" altLang="en-US" dirty="0" smtClean="0"/>
              <a:t>的入侵检测和</a:t>
            </a:r>
            <a:r>
              <a:rPr lang="zh-CN" altLang="en-US" dirty="0" smtClean="0">
                <a:solidFill>
                  <a:srgbClr val="FF0000"/>
                </a:solidFill>
              </a:rPr>
              <a:t>基于异常</a:t>
            </a:r>
            <a:r>
              <a:rPr lang="zh-CN" altLang="en-US" dirty="0" smtClean="0"/>
              <a:t>的入侵检测两种。</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6" name="矩形 15"/>
          <p:cNvSpPr/>
          <p:nvPr/>
        </p:nvSpPr>
        <p:spPr>
          <a:xfrm>
            <a:off x="95250" y="2491596"/>
            <a:ext cx="5995988" cy="4366404"/>
          </a:xfrm>
          <a:prstGeom prst="rect">
            <a:avLst/>
          </a:prstGeom>
          <a:solidFill>
            <a:srgbClr val="FFFFFF">
              <a:lumMod val="95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8" name="内容占位符 3"/>
          <p:cNvSpPr txBox="1">
            <a:spLocks/>
          </p:cNvSpPr>
          <p:nvPr/>
        </p:nvSpPr>
        <p:spPr>
          <a:xfrm>
            <a:off x="95250" y="1921684"/>
            <a:ext cx="5995988" cy="463550"/>
          </a:xfrm>
          <a:prstGeom prst="rect">
            <a:avLst/>
          </a:prstGeom>
          <a:solidFill>
            <a:srgbClr val="A6B727"/>
          </a:solidFill>
        </p:spPr>
        <p:txBody>
          <a:bodyPr>
            <a:normAutofit lnSpcReduction="10000"/>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0"/>
              </a:spcAft>
              <a:buNone/>
              <a:defRPr/>
            </a:pPr>
            <a:r>
              <a:rPr lang="zh-CN" altLang="en-US" dirty="0">
                <a:solidFill>
                  <a:srgbClr val="FFFFFF"/>
                </a:solidFill>
              </a:rPr>
              <a:t>基于特征的入侵检测</a:t>
            </a: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9" name="矩形 18"/>
          <p:cNvSpPr/>
          <p:nvPr/>
        </p:nvSpPr>
        <p:spPr>
          <a:xfrm>
            <a:off x="6332538" y="2502709"/>
            <a:ext cx="5780087" cy="4250966"/>
          </a:xfrm>
          <a:prstGeom prst="rect">
            <a:avLst/>
          </a:prstGeom>
          <a:solidFill>
            <a:srgbClr val="FFFFFF">
              <a:lumMod val="95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0" name="内容占位符 2"/>
          <p:cNvSpPr txBox="1">
            <a:spLocks/>
          </p:cNvSpPr>
          <p:nvPr/>
        </p:nvSpPr>
        <p:spPr bwMode="auto">
          <a:xfrm>
            <a:off x="6350000" y="2506358"/>
            <a:ext cx="5741988" cy="1860550"/>
          </a:xfrm>
          <a:prstGeom prst="rect">
            <a:avLst/>
          </a:prstGeom>
          <a:noFill/>
          <a:ln w="9525">
            <a:noFill/>
            <a:miter lim="800000"/>
            <a:headEnd/>
            <a:tailEnd/>
          </a:ln>
        </p:spPr>
        <p:txBody>
          <a:bodyPr/>
          <a:lstStyle/>
          <a:p>
            <a:pPr marL="285750" indent="-285750" algn="just">
              <a:lnSpc>
                <a:spcPct val="130000"/>
              </a:lnSpc>
              <a:spcBef>
                <a:spcPts val="300"/>
              </a:spcBef>
              <a:buFont typeface="Wingdings" panose="05000000000000000000" pitchFamily="2" charset="2"/>
              <a:buChar char="l"/>
            </a:pPr>
            <a:r>
              <a:rPr lang="zh-CN" altLang="en-US" sz="2000" dirty="0">
                <a:solidFill>
                  <a:srgbClr val="262626"/>
                </a:solidFill>
                <a:latin typeface="微软雅黑" pitchFamily="34" charset="-122"/>
                <a:ea typeface="微软雅黑" pitchFamily="34" charset="-122"/>
              </a:rPr>
              <a:t>基于特征的</a:t>
            </a:r>
            <a:r>
              <a:rPr lang="en-US" altLang="zh-CN" sz="2000" dirty="0">
                <a:solidFill>
                  <a:srgbClr val="262626"/>
                </a:solidFill>
                <a:latin typeface="微软雅黑" pitchFamily="34" charset="-122"/>
                <a:ea typeface="微软雅黑" pitchFamily="34" charset="-122"/>
              </a:rPr>
              <a:t>IDS</a:t>
            </a:r>
            <a:r>
              <a:rPr lang="zh-CN" altLang="en-US" sz="2000" dirty="0">
                <a:solidFill>
                  <a:srgbClr val="262626"/>
                </a:solidFill>
                <a:latin typeface="微软雅黑" pitchFamily="34" charset="-122"/>
                <a:ea typeface="微软雅黑" pitchFamily="34" charset="-122"/>
              </a:rPr>
              <a:t>只能检测已知攻击。</a:t>
            </a:r>
            <a:r>
              <a:rPr lang="zh-CN" altLang="en-US" sz="2000" dirty="0">
                <a:solidFill>
                  <a:srgbClr val="FF0000"/>
                </a:solidFill>
                <a:latin typeface="微软雅黑" pitchFamily="34" charset="-122"/>
                <a:ea typeface="微软雅黑" pitchFamily="34" charset="-122"/>
              </a:rPr>
              <a:t>基于异常的</a:t>
            </a:r>
            <a:r>
              <a:rPr lang="en-US" altLang="zh-CN" sz="2000" dirty="0">
                <a:solidFill>
                  <a:srgbClr val="FF0000"/>
                </a:solidFill>
                <a:latin typeface="微软雅黑" pitchFamily="34" charset="-122"/>
                <a:ea typeface="微软雅黑" pitchFamily="34" charset="-122"/>
              </a:rPr>
              <a:t>IDS</a:t>
            </a:r>
            <a:r>
              <a:rPr lang="zh-CN" altLang="en-US" sz="2000" dirty="0">
                <a:solidFill>
                  <a:srgbClr val="262626"/>
                </a:solidFill>
                <a:latin typeface="微软雅黑" pitchFamily="34" charset="-122"/>
                <a:ea typeface="微软雅黑" pitchFamily="34" charset="-122"/>
              </a:rPr>
              <a:t>可检测未知攻击。</a:t>
            </a:r>
          </a:p>
          <a:p>
            <a:pPr marL="285750" indent="-285750" algn="just">
              <a:lnSpc>
                <a:spcPct val="130000"/>
              </a:lnSpc>
              <a:spcBef>
                <a:spcPts val="300"/>
              </a:spcBef>
              <a:buFont typeface="Wingdings" panose="05000000000000000000" pitchFamily="2" charset="2"/>
              <a:buChar char="l"/>
            </a:pPr>
            <a:r>
              <a:rPr lang="zh-CN" altLang="en-US" sz="2000" dirty="0">
                <a:solidFill>
                  <a:srgbClr val="FF0000"/>
                </a:solidFill>
                <a:latin typeface="微软雅黑" pitchFamily="34" charset="-122"/>
                <a:ea typeface="微软雅黑" pitchFamily="34" charset="-122"/>
              </a:rPr>
              <a:t>基于异常的</a:t>
            </a:r>
            <a:r>
              <a:rPr lang="en-US" altLang="zh-CN" sz="2000" dirty="0">
                <a:solidFill>
                  <a:srgbClr val="FF0000"/>
                </a:solidFill>
                <a:latin typeface="微软雅黑" pitchFamily="34" charset="-122"/>
                <a:ea typeface="微软雅黑" pitchFamily="34" charset="-122"/>
              </a:rPr>
              <a:t>IDS</a:t>
            </a:r>
            <a:r>
              <a:rPr lang="zh-CN" altLang="en-US" sz="2000" dirty="0">
                <a:solidFill>
                  <a:srgbClr val="262626"/>
                </a:solidFill>
                <a:latin typeface="微软雅黑" pitchFamily="34" charset="-122"/>
                <a:ea typeface="微软雅黑" pitchFamily="34" charset="-122"/>
              </a:rPr>
              <a:t>通过观察正常运行的网络流量，学习正常流量的统计特性和规律，当检测到网络中流量某种统计规律不符合正常情况时，则认为可能发生了入侵行为。</a:t>
            </a:r>
          </a:p>
          <a:p>
            <a:pPr marL="285750" indent="-285750" algn="just">
              <a:lnSpc>
                <a:spcPct val="130000"/>
              </a:lnSpc>
              <a:spcBef>
                <a:spcPts val="300"/>
              </a:spcBef>
              <a:buFont typeface="Wingdings" panose="05000000000000000000" pitchFamily="2" charset="2"/>
              <a:buChar char="l"/>
            </a:pPr>
            <a:r>
              <a:rPr lang="zh-CN" altLang="en-US" sz="2000" dirty="0">
                <a:solidFill>
                  <a:srgbClr val="262626"/>
                </a:solidFill>
                <a:latin typeface="微软雅黑" pitchFamily="34" charset="-122"/>
                <a:ea typeface="微软雅黑" pitchFamily="34" charset="-122"/>
              </a:rPr>
              <a:t>但区分正常流和统计异常流是一个非常困难的事情。至今为止，大多数部署的</a:t>
            </a:r>
            <a:r>
              <a:rPr lang="en-US" altLang="zh-CN" sz="2000" dirty="0">
                <a:solidFill>
                  <a:srgbClr val="262626"/>
                </a:solidFill>
                <a:latin typeface="微软雅黑" pitchFamily="34" charset="-122"/>
                <a:ea typeface="微软雅黑" pitchFamily="34" charset="-122"/>
              </a:rPr>
              <a:t>IDS</a:t>
            </a:r>
            <a:r>
              <a:rPr lang="zh-CN" altLang="en-US" sz="2000" dirty="0">
                <a:solidFill>
                  <a:srgbClr val="262626"/>
                </a:solidFill>
                <a:latin typeface="微软雅黑" pitchFamily="34" charset="-122"/>
                <a:ea typeface="微软雅黑" pitchFamily="34" charset="-122"/>
              </a:rPr>
              <a:t>主要是基于特征的，尽管某些</a:t>
            </a:r>
            <a:r>
              <a:rPr lang="en-US" altLang="zh-CN" sz="2000" dirty="0">
                <a:solidFill>
                  <a:srgbClr val="262626"/>
                </a:solidFill>
                <a:latin typeface="微软雅黑" pitchFamily="34" charset="-122"/>
                <a:ea typeface="微软雅黑" pitchFamily="34" charset="-122"/>
              </a:rPr>
              <a:t>IDS</a:t>
            </a:r>
            <a:r>
              <a:rPr lang="zh-CN" altLang="en-US" sz="2000" dirty="0">
                <a:solidFill>
                  <a:srgbClr val="262626"/>
                </a:solidFill>
                <a:latin typeface="微软雅黑" pitchFamily="34" charset="-122"/>
                <a:ea typeface="微软雅黑" pitchFamily="34" charset="-122"/>
              </a:rPr>
              <a:t>包括了某些基于异常的特性。</a:t>
            </a:r>
          </a:p>
        </p:txBody>
      </p:sp>
      <p:sp>
        <p:nvSpPr>
          <p:cNvPr id="21" name="内容占位符 3"/>
          <p:cNvSpPr txBox="1">
            <a:spLocks/>
          </p:cNvSpPr>
          <p:nvPr/>
        </p:nvSpPr>
        <p:spPr>
          <a:xfrm>
            <a:off x="6332538" y="1931209"/>
            <a:ext cx="5780087" cy="465137"/>
          </a:xfrm>
          <a:prstGeom prst="rect">
            <a:avLst/>
          </a:prstGeom>
          <a:solidFill>
            <a:srgbClr val="F69200"/>
          </a:solidFill>
        </p:spPr>
        <p:txBody>
          <a:bodyPr>
            <a:normAutofit lnSpcReduction="10000"/>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spcAft>
                <a:spcPts val="0"/>
              </a:spcAft>
              <a:buNone/>
              <a:defRPr/>
            </a:pPr>
            <a:r>
              <a:rPr lang="zh-CN" altLang="en-US" dirty="0">
                <a:solidFill>
                  <a:srgbClr val="FFFFFF"/>
                </a:solidFill>
              </a:rPr>
              <a:t>基于异常的入侵检测</a:t>
            </a: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 name="矩形 1"/>
          <p:cNvSpPr/>
          <p:nvPr/>
        </p:nvSpPr>
        <p:spPr>
          <a:xfrm>
            <a:off x="82551" y="2506358"/>
            <a:ext cx="6026149" cy="4247317"/>
          </a:xfrm>
          <a:prstGeom prst="rect">
            <a:avLst/>
          </a:prstGeom>
        </p:spPr>
        <p:txBody>
          <a:bodyPr wrap="square">
            <a:spAutoFit/>
          </a:bodyPr>
          <a:lstStyle/>
          <a:p>
            <a:pPr marL="342900" indent="-342900" algn="l">
              <a:lnSpc>
                <a:spcPct val="150000"/>
              </a:lnSpc>
              <a:buFont typeface="Wingdings" panose="05000000000000000000" pitchFamily="2" charset="2"/>
              <a:buChar char="l"/>
            </a:pPr>
            <a:r>
              <a:rPr lang="zh-CN" altLang="en-US" sz="2000" dirty="0">
                <a:solidFill>
                  <a:srgbClr val="FF0000"/>
                </a:solidFill>
                <a:latin typeface="+mn-lt"/>
                <a:ea typeface="+mn-ea"/>
              </a:rPr>
              <a:t>基于特征的</a:t>
            </a:r>
            <a:r>
              <a:rPr lang="en-US" altLang="zh-CN" sz="2000" dirty="0">
                <a:solidFill>
                  <a:srgbClr val="FF0000"/>
                </a:solidFill>
                <a:latin typeface="+mn-lt"/>
                <a:ea typeface="+mn-ea"/>
              </a:rPr>
              <a:t>IDS</a:t>
            </a:r>
            <a:r>
              <a:rPr lang="zh-CN" altLang="en-US" sz="2000" dirty="0">
                <a:latin typeface="+mn-lt"/>
                <a:ea typeface="+mn-ea"/>
              </a:rPr>
              <a:t>维护一个所有已知攻击标志性特征的数据库。</a:t>
            </a:r>
            <a:endParaRPr lang="en-US" altLang="zh-CN" sz="2000" dirty="0">
              <a:latin typeface="+mn-lt"/>
              <a:ea typeface="+mn-ea"/>
            </a:endParaRPr>
          </a:p>
          <a:p>
            <a:pPr marL="342900" indent="-342900" algn="l">
              <a:lnSpc>
                <a:spcPct val="150000"/>
              </a:lnSpc>
              <a:buFont typeface="Wingdings" panose="05000000000000000000" pitchFamily="2" charset="2"/>
              <a:buChar char="l"/>
            </a:pPr>
            <a:r>
              <a:rPr lang="zh-CN" altLang="en-US" sz="2000" dirty="0">
                <a:latin typeface="+mn-lt"/>
                <a:ea typeface="+mn-ea"/>
              </a:rPr>
              <a:t>每个特征是一个与某种入侵活动相关联的规则集，这些规则可能基于单个分组的首部字段值或数据中特定比特串，或者与一系列分组有关。</a:t>
            </a:r>
            <a:endParaRPr lang="en-US" altLang="zh-CN" sz="2000" dirty="0">
              <a:latin typeface="+mn-lt"/>
              <a:ea typeface="+mn-ea"/>
            </a:endParaRPr>
          </a:p>
          <a:p>
            <a:pPr marL="342900" indent="-342900" algn="l">
              <a:lnSpc>
                <a:spcPct val="150000"/>
              </a:lnSpc>
              <a:buFont typeface="Wingdings" panose="05000000000000000000" pitchFamily="2" charset="2"/>
              <a:buChar char="l"/>
            </a:pPr>
            <a:r>
              <a:rPr lang="zh-CN" altLang="en-US" sz="2000" dirty="0">
                <a:latin typeface="+mn-lt"/>
                <a:ea typeface="+mn-ea"/>
              </a:rPr>
              <a:t>当发现有与某种攻击特征匹配的分组或分组序列时，则认为可能检测到某种入侵行为。</a:t>
            </a:r>
            <a:endParaRPr lang="en-US" altLang="zh-CN" sz="2000" dirty="0">
              <a:latin typeface="+mn-lt"/>
              <a:ea typeface="+mn-ea"/>
            </a:endParaRPr>
          </a:p>
          <a:p>
            <a:pPr marL="342900" indent="-342900" algn="l">
              <a:lnSpc>
                <a:spcPct val="150000"/>
              </a:lnSpc>
              <a:buFont typeface="Wingdings" panose="05000000000000000000" pitchFamily="2" charset="2"/>
              <a:buChar char="l"/>
            </a:pPr>
            <a:r>
              <a:rPr lang="zh-CN" altLang="en-US" sz="2000" dirty="0">
                <a:latin typeface="+mn-lt"/>
                <a:ea typeface="+mn-ea"/>
              </a:rPr>
              <a:t>这些特征和规则通常由网络安全专家生成，机构的网络管理员定制并将其加入到数据库中。</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5360345"/>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2054678"/>
            <a:ext cx="1705595"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机密性与密码学</a:t>
            </a:r>
          </a:p>
        </p:txBody>
      </p:sp>
      <p:sp>
        <p:nvSpPr>
          <p:cNvPr id="18" name="TextBox 1"/>
          <p:cNvSpPr txBox="1"/>
          <p:nvPr/>
        </p:nvSpPr>
        <p:spPr>
          <a:xfrm>
            <a:off x="7035279" y="1495577"/>
            <a:ext cx="1461939"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网络安全概述</a:t>
            </a:r>
          </a:p>
        </p:txBody>
      </p:sp>
      <p:sp>
        <p:nvSpPr>
          <p:cNvPr id="47" name="TextBox 1"/>
          <p:cNvSpPr txBox="1"/>
          <p:nvPr/>
        </p:nvSpPr>
        <p:spPr>
          <a:xfrm>
            <a:off x="7035279" y="2624572"/>
            <a:ext cx="1461939"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完整性与鉴别</a:t>
            </a:r>
          </a:p>
        </p:txBody>
      </p:sp>
      <p:sp>
        <p:nvSpPr>
          <p:cNvPr id="48" name="TextBox 1"/>
          <p:cNvSpPr txBox="1"/>
          <p:nvPr/>
        </p:nvSpPr>
        <p:spPr>
          <a:xfrm>
            <a:off x="7035279" y="3194466"/>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密钥分发与公钥认证</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59829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70381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85082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42433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148478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7.1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2054666"/>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764360"/>
            <a:ext cx="974626"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访问控制</a:t>
            </a:r>
          </a:p>
        </p:txBody>
      </p:sp>
      <p:sp>
        <p:nvSpPr>
          <p:cNvPr id="39" name="TextBox 1"/>
          <p:cNvSpPr txBox="1"/>
          <p:nvPr/>
        </p:nvSpPr>
        <p:spPr>
          <a:xfrm>
            <a:off x="7035279" y="4334254"/>
            <a:ext cx="219290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网络各层的安全实例</a:t>
            </a:r>
          </a:p>
        </p:txBody>
      </p:sp>
      <p:sp>
        <p:nvSpPr>
          <p:cNvPr id="40" name="Freeform 3"/>
          <p:cNvSpPr/>
          <p:nvPr/>
        </p:nvSpPr>
        <p:spPr>
          <a:xfrm>
            <a:off x="6632575" y="49978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713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2" name="TextBox 1"/>
          <p:cNvSpPr txBox="1"/>
          <p:nvPr/>
        </p:nvSpPr>
        <p:spPr>
          <a:xfrm>
            <a:off x="6022576" y="262454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31944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76431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4334194"/>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904148"/>
            <a:ext cx="3167534"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系统安全：防火墙与入侵检测</a:t>
            </a:r>
          </a:p>
        </p:txBody>
      </p:sp>
      <p:sp>
        <p:nvSpPr>
          <p:cNvPr id="55" name="TextBox 1"/>
          <p:cNvSpPr txBox="1"/>
          <p:nvPr/>
        </p:nvSpPr>
        <p:spPr>
          <a:xfrm>
            <a:off x="7035279" y="5474044"/>
            <a:ext cx="1949252"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网络攻击及其防范</a:t>
            </a:r>
          </a:p>
        </p:txBody>
      </p:sp>
      <p:sp>
        <p:nvSpPr>
          <p:cNvPr id="56" name="TextBox 1"/>
          <p:cNvSpPr txBox="1"/>
          <p:nvPr/>
        </p:nvSpPr>
        <p:spPr>
          <a:xfrm>
            <a:off x="6022576" y="4904076"/>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7.7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5474044"/>
            <a:ext cx="355867" cy="369353"/>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7.8</a:t>
            </a:r>
            <a:endParaRPr lang="en-US" altLang="zh-CN" sz="2000" dirty="0">
              <a:solidFill>
                <a:schemeClr val="bg1"/>
              </a:solidFill>
              <a:latin typeface="+mj-lt"/>
              <a:cs typeface="Microsoft YaHei UI" pitchFamily="18" charset="0"/>
            </a:endParaRPr>
          </a:p>
        </p:txBody>
      </p:sp>
      <p:sp>
        <p:nvSpPr>
          <p:cNvPr id="60" name="Freeform 3"/>
          <p:cNvSpPr/>
          <p:nvPr/>
        </p:nvSpPr>
        <p:spPr>
          <a:xfrm>
            <a:off x="6632575" y="213030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32575" y="327731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267805288"/>
      </p:ext>
    </p:extLst>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altLang="zh-CN" sz="2000" dirty="0"/>
              <a:t>7.8  </a:t>
            </a:r>
            <a:r>
              <a:rPr lang="zh-CN" altLang="en-US" sz="2000" dirty="0"/>
              <a:t>网络攻击及其</a:t>
            </a:r>
            <a:r>
              <a:rPr lang="zh-CN" altLang="en-US" sz="2000" dirty="0" smtClean="0"/>
              <a:t>防范</a:t>
            </a:r>
            <a:endParaRPr lang="en-US" altLang="zh-CN" sz="2000" dirty="0"/>
          </a:p>
        </p:txBody>
      </p:sp>
      <p:sp>
        <p:nvSpPr>
          <p:cNvPr id="625667" name="Rectangle 3"/>
          <p:cNvSpPr>
            <a:spLocks noGrp="1" noChangeArrowheads="1"/>
          </p:cNvSpPr>
          <p:nvPr>
            <p:ph idx="1"/>
          </p:nvPr>
        </p:nvSpPr>
        <p:spPr>
          <a:xfrm>
            <a:off x="609919" y="1143530"/>
            <a:ext cx="11105879" cy="5028036"/>
          </a:xfrm>
        </p:spPr>
        <p:txBody>
          <a:bodyPr/>
          <a:lstStyle/>
          <a:p>
            <a:r>
              <a:rPr lang="en-US" altLang="zh-CN" b="1" dirty="0"/>
              <a:t>7.8.1  </a:t>
            </a:r>
            <a:r>
              <a:rPr lang="zh-CN" altLang="en-US" b="1" dirty="0"/>
              <a:t>网络扫描</a:t>
            </a:r>
            <a:endParaRPr lang="en-US" altLang="zh-CN" b="1" dirty="0" smtClean="0"/>
          </a:p>
          <a:p>
            <a:endParaRPr lang="en-US" altLang="zh-CN" dirty="0" smtClean="0"/>
          </a:p>
          <a:p>
            <a:r>
              <a:rPr lang="zh-CN" altLang="en-US" sz="1800" dirty="0" smtClean="0"/>
              <a:t>网络</a:t>
            </a:r>
            <a:r>
              <a:rPr lang="zh-CN" altLang="en-US" sz="1800" dirty="0"/>
              <a:t>扫描技术是获取攻击目标信息的一种重要技术，能够为攻击者提供大量攻击所需的信息</a:t>
            </a:r>
            <a:r>
              <a:rPr lang="zh-CN" altLang="en-US" sz="1800" dirty="0" smtClean="0"/>
              <a:t>。</a:t>
            </a:r>
            <a:endParaRPr lang="en-US" altLang="zh-CN" sz="1800" dirty="0" smtClean="0"/>
          </a:p>
          <a:p>
            <a:r>
              <a:rPr lang="zh-CN" altLang="en-US" sz="1800" dirty="0" smtClean="0"/>
              <a:t>这些</a:t>
            </a:r>
            <a:r>
              <a:rPr lang="zh-CN" altLang="en-US" sz="1800" dirty="0"/>
              <a:t>信息包括目标主机的</a:t>
            </a:r>
            <a:r>
              <a:rPr lang="en-US" altLang="zh-CN" sz="1800" dirty="0"/>
              <a:t>IP</a:t>
            </a:r>
            <a:r>
              <a:rPr lang="zh-CN" altLang="en-US" sz="1800" dirty="0"/>
              <a:t>地址、工作状态、操作系统类型、运行的程序以及存在的漏洞等等</a:t>
            </a:r>
            <a:r>
              <a:rPr lang="zh-CN" altLang="en-US" sz="1800" dirty="0" smtClean="0"/>
              <a:t>。</a:t>
            </a:r>
            <a:endParaRPr lang="en-US" altLang="zh-CN" sz="1800" dirty="0" smtClean="0"/>
          </a:p>
          <a:p>
            <a:r>
              <a:rPr lang="zh-CN" altLang="en-US" sz="1800" dirty="0" smtClean="0">
                <a:solidFill>
                  <a:srgbClr val="FF0000"/>
                </a:solidFill>
              </a:rPr>
              <a:t>主机</a:t>
            </a:r>
            <a:r>
              <a:rPr lang="zh-CN" altLang="en-US" sz="1800" dirty="0">
                <a:solidFill>
                  <a:srgbClr val="FF0000"/>
                </a:solidFill>
              </a:rPr>
              <a:t>发现</a:t>
            </a:r>
            <a:r>
              <a:rPr lang="zh-CN" altLang="en-US" sz="1800" dirty="0"/>
              <a:t>、</a:t>
            </a:r>
            <a:r>
              <a:rPr lang="zh-CN" altLang="en-US" sz="1800" dirty="0">
                <a:solidFill>
                  <a:srgbClr val="FF0000"/>
                </a:solidFill>
              </a:rPr>
              <a:t>端口扫描</a:t>
            </a:r>
            <a:r>
              <a:rPr lang="zh-CN" altLang="en-US" sz="1800" dirty="0"/>
              <a:t>、</a:t>
            </a:r>
            <a:r>
              <a:rPr lang="zh-CN" altLang="en-US" sz="1800" dirty="0">
                <a:solidFill>
                  <a:srgbClr val="FF0000"/>
                </a:solidFill>
              </a:rPr>
              <a:t>操作系统检测</a:t>
            </a:r>
            <a:r>
              <a:rPr lang="zh-CN" altLang="en-US" sz="1800" dirty="0"/>
              <a:t>和</a:t>
            </a:r>
            <a:r>
              <a:rPr lang="zh-CN" altLang="en-US" sz="1800" dirty="0">
                <a:solidFill>
                  <a:srgbClr val="FF0000"/>
                </a:solidFill>
              </a:rPr>
              <a:t>漏洞扫描</a:t>
            </a:r>
            <a:r>
              <a:rPr lang="zh-CN" altLang="en-US" sz="1800" dirty="0"/>
              <a:t>是网络扫描的四种主要类型。</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cxnSp>
        <p:nvCxnSpPr>
          <p:cNvPr id="17" name="直接连接符 16"/>
          <p:cNvCxnSpPr/>
          <p:nvPr/>
        </p:nvCxnSpPr>
        <p:spPr>
          <a:xfrm>
            <a:off x="-11113" y="1941513"/>
            <a:ext cx="12103101" cy="0"/>
          </a:xfrm>
          <a:prstGeom prst="line">
            <a:avLst/>
          </a:prstGeom>
          <a:ln w="5715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09919" y="3949441"/>
            <a:ext cx="10820400" cy="2643827"/>
            <a:chOff x="609919" y="3949441"/>
            <a:chExt cx="10820400" cy="2643827"/>
          </a:xfrm>
        </p:grpSpPr>
        <p:sp>
          <p:nvSpPr>
            <p:cNvPr id="23" name="圆角矩形 22"/>
            <p:cNvSpPr/>
            <p:nvPr/>
          </p:nvSpPr>
          <p:spPr>
            <a:xfrm>
              <a:off x="609919" y="4221088"/>
              <a:ext cx="10820400" cy="237218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1072495" y="3949441"/>
              <a:ext cx="309606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r>
                <a:rPr lang="zh-CN" altLang="en-US" dirty="0"/>
                <a:t>网络扫描的防范</a:t>
              </a:r>
            </a:p>
          </p:txBody>
        </p:sp>
      </p:grpSp>
      <p:sp>
        <p:nvSpPr>
          <p:cNvPr id="20" name="Rectangle 3"/>
          <p:cNvSpPr txBox="1">
            <a:spLocks noChangeArrowheads="1"/>
          </p:cNvSpPr>
          <p:nvPr/>
        </p:nvSpPr>
        <p:spPr>
          <a:xfrm>
            <a:off x="960128" y="4492735"/>
            <a:ext cx="10297144" cy="1728490"/>
          </a:xfrm>
          <a:prstGeom prst="rect">
            <a:avLst/>
          </a:prstGeom>
        </p:spPr>
        <p:txBody>
          <a:bodyPr vert="horz" lIns="121917" tIns="60958" rIns="121917" bIns="60958" rtlCol="0">
            <a:noAutofit/>
          </a:bodyPr>
          <a:lstStyle>
            <a:lvl1pPr marL="0" indent="0" algn="l" defTabSz="1219627" rtl="0" eaLnBrk="1" latinLnBrk="0" hangingPunct="1">
              <a:lnSpc>
                <a:spcPct val="150000"/>
              </a:lnSpc>
              <a:spcBef>
                <a:spcPct val="20000"/>
              </a:spcBef>
              <a:buSzPct val="80000"/>
              <a:buFont typeface="Wingdings" pitchFamily="2" charset="2"/>
              <a:buNone/>
              <a:defRPr sz="2000" kern="1200">
                <a:solidFill>
                  <a:schemeClr val="tx1">
                    <a:lumMod val="75000"/>
                    <a:lumOff val="25000"/>
                  </a:schemeClr>
                </a:solidFill>
                <a:latin typeface="+mn-lt"/>
                <a:ea typeface="+mn-ea"/>
                <a:cs typeface="+mn-cs"/>
              </a:defRPr>
            </a:lvl1pPr>
            <a:lvl2pPr marL="609814" indent="0" algn="l" defTabSz="1219627" rtl="0" eaLnBrk="1" latinLnBrk="0" hangingPunct="1">
              <a:lnSpc>
                <a:spcPct val="150000"/>
              </a:lnSpc>
              <a:spcBef>
                <a:spcPct val="20000"/>
              </a:spcBef>
              <a:buFont typeface="Arial" pitchFamily="34" charset="0"/>
              <a:buNone/>
              <a:defRPr sz="2000" kern="1200">
                <a:solidFill>
                  <a:schemeClr val="tx1">
                    <a:lumMod val="75000"/>
                    <a:lumOff val="25000"/>
                  </a:schemeClr>
                </a:solidFill>
                <a:latin typeface="+mn-lt"/>
                <a:ea typeface="+mn-ea"/>
                <a:cs typeface="+mn-cs"/>
              </a:defRPr>
            </a:lvl2pPr>
            <a:lvl3pPr marL="1219626"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3pPr>
            <a:lvl4pPr marL="1829440"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4pPr>
            <a:lvl5pPr marL="2439253" indent="0" algn="l" defTabSz="1219627" rtl="0" eaLnBrk="1" latinLnBrk="0" hangingPunct="1">
              <a:lnSpc>
                <a:spcPct val="150000"/>
              </a:lnSpc>
              <a:spcBef>
                <a:spcPct val="20000"/>
              </a:spcBef>
              <a:buFont typeface="Arial" pitchFamily="34" charset="0"/>
              <a:buNone/>
              <a:defRPr sz="20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fontAlgn="auto">
              <a:spcAft>
                <a:spcPts val="0"/>
              </a:spcAft>
            </a:pPr>
            <a:r>
              <a:rPr lang="zh-CN" altLang="en-US" sz="1800" dirty="0" smtClean="0"/>
              <a:t>关闭闲置及危险端口，只打开确实需要的端口。</a:t>
            </a:r>
            <a:endParaRPr lang="en-US" altLang="zh-CN" sz="1800" dirty="0" smtClean="0"/>
          </a:p>
          <a:p>
            <a:pPr fontAlgn="auto">
              <a:spcAft>
                <a:spcPts val="0"/>
              </a:spcAft>
            </a:pPr>
            <a:r>
              <a:rPr lang="zh-CN" altLang="en-US" sz="1800" dirty="0" smtClean="0"/>
              <a:t>使用</a:t>
            </a:r>
            <a:r>
              <a:rPr lang="en-US" altLang="zh-CN" sz="1800" dirty="0" smtClean="0"/>
              <a:t>NAT</a:t>
            </a:r>
            <a:r>
              <a:rPr lang="zh-CN" altLang="en-US" sz="1800" dirty="0" smtClean="0"/>
              <a:t>屏蔽内网主机地址，限制外网主机主动与内网主机进行通信。</a:t>
            </a:r>
            <a:endParaRPr lang="en-US" altLang="zh-CN" sz="1800" dirty="0" smtClean="0"/>
          </a:p>
          <a:p>
            <a:pPr fontAlgn="auto">
              <a:spcAft>
                <a:spcPts val="0"/>
              </a:spcAft>
            </a:pPr>
            <a:r>
              <a:rPr lang="zh-CN" altLang="en-US" sz="1800" dirty="0" smtClean="0"/>
              <a:t>设置防火墙，严格控制进出分组，过滤不必要的</a:t>
            </a:r>
            <a:r>
              <a:rPr lang="en-US" altLang="zh-CN" sz="1800" dirty="0" smtClean="0"/>
              <a:t>ICMP</a:t>
            </a:r>
            <a:r>
              <a:rPr lang="zh-CN" altLang="en-US" sz="1800" dirty="0" smtClean="0"/>
              <a:t>报文。</a:t>
            </a:r>
            <a:endParaRPr lang="en-US" altLang="zh-CN" sz="1800" dirty="0" smtClean="0"/>
          </a:p>
          <a:p>
            <a:pPr fontAlgn="auto">
              <a:spcAft>
                <a:spcPts val="0"/>
              </a:spcAft>
            </a:pPr>
            <a:r>
              <a:rPr lang="zh-CN" altLang="en-US" sz="1800" dirty="0" smtClean="0"/>
              <a:t>使用入侵检测系统及时发现网络扫描行为和攻击者</a:t>
            </a:r>
            <a:r>
              <a:rPr lang="en-US" altLang="zh-CN" sz="1800" dirty="0" smtClean="0"/>
              <a:t>IP</a:t>
            </a:r>
            <a:r>
              <a:rPr lang="zh-CN" altLang="en-US" sz="1800" dirty="0" smtClean="0"/>
              <a:t>地址，配置防火墙对该地址的分组进行阻断。</a:t>
            </a:r>
            <a:endParaRPr lang="zh-CN" altLang="en-US" sz="1800" dirty="0"/>
          </a:p>
        </p:txBody>
      </p:sp>
    </p:spTree>
    <p:extLst>
      <p:ext uri="{BB962C8B-B14F-4D97-AF65-F5344CB8AC3E}">
        <p14:creationId xmlns:p14="http://schemas.microsoft.com/office/powerpoint/2010/main" val="223068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5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56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56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altLang="zh-CN" dirty="0"/>
              <a:t>7.8.2  </a:t>
            </a:r>
            <a:r>
              <a:rPr lang="zh-CN" altLang="en-US" dirty="0"/>
              <a:t>网络监听</a:t>
            </a:r>
            <a:endParaRPr lang="en-US" altLang="zh-CN"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Rectangle 3"/>
          <p:cNvSpPr txBox="1">
            <a:spLocks noChangeArrowheads="1"/>
          </p:cNvSpPr>
          <p:nvPr/>
        </p:nvSpPr>
        <p:spPr>
          <a:xfrm>
            <a:off x="1164607" y="1621022"/>
            <a:ext cx="3606941" cy="311203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solidFill>
                  <a:schemeClr val="tx1">
                    <a:lumMod val="65000"/>
                    <a:lumOff val="35000"/>
                  </a:schemeClr>
                </a:solidFill>
              </a:rPr>
              <a:t>网络监听是攻击者直接获取信息的有效手段。如果数据在网络中明文传输（绝大部分情况都是这样），攻击者可以从截获的分组中分析出账号、口令等敏感信息。</a:t>
            </a:r>
          </a:p>
        </p:txBody>
      </p:sp>
      <p:sp>
        <p:nvSpPr>
          <p:cNvPr id="7" name="Rectangle 3"/>
          <p:cNvSpPr txBox="1">
            <a:spLocks noChangeArrowheads="1"/>
          </p:cNvSpPr>
          <p:nvPr/>
        </p:nvSpPr>
        <p:spPr>
          <a:xfrm>
            <a:off x="7925197" y="2518591"/>
            <a:ext cx="2952328" cy="2723669"/>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攻击者主要采用局域网分组嗅探、交换机毒化攻击、</a:t>
            </a:r>
            <a:r>
              <a:rPr lang="en-US" altLang="zh-CN" dirty="0"/>
              <a:t>ARP</a:t>
            </a:r>
            <a:r>
              <a:rPr lang="zh-CN" altLang="en-US" dirty="0"/>
              <a:t>欺骗等攻击手段。</a:t>
            </a:r>
          </a:p>
        </p:txBody>
      </p:sp>
      <p:sp>
        <p:nvSpPr>
          <p:cNvPr id="8" name="Freeform 5"/>
          <p:cNvSpPr>
            <a:spLocks/>
          </p:cNvSpPr>
          <p:nvPr/>
        </p:nvSpPr>
        <p:spPr bwMode="auto">
          <a:xfrm>
            <a:off x="5076825" y="2045707"/>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9" name="Freeform 6"/>
          <p:cNvSpPr>
            <a:spLocks/>
          </p:cNvSpPr>
          <p:nvPr/>
        </p:nvSpPr>
        <p:spPr bwMode="auto">
          <a:xfrm>
            <a:off x="6084094" y="1816274"/>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10" name="Freeform 7"/>
          <p:cNvSpPr>
            <a:spLocks/>
          </p:cNvSpPr>
          <p:nvPr/>
        </p:nvSpPr>
        <p:spPr bwMode="auto">
          <a:xfrm>
            <a:off x="4279900" y="3992637"/>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6088063" y="3984700"/>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4279900" y="5145162"/>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6096000" y="5145162"/>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1790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10594"/>
            <a:ext cx="12198350" cy="4648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201069"/>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279536"/>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数据加密的一般模型  </a:t>
            </a:r>
          </a:p>
        </p:txBody>
      </p:sp>
      <p:sp>
        <p:nvSpPr>
          <p:cNvPr id="9" name="矩形 8"/>
          <p:cNvSpPr/>
          <p:nvPr/>
        </p:nvSpPr>
        <p:spPr>
          <a:xfrm>
            <a:off x="0" y="213439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259" name="Rectangle 3"/>
          <p:cNvSpPr>
            <a:spLocks noGrp="1" noChangeArrowheads="1"/>
          </p:cNvSpPr>
          <p:nvPr>
            <p:ph type="title"/>
          </p:nvPr>
        </p:nvSpPr>
        <p:spPr/>
        <p:txBody>
          <a:bodyPr/>
          <a:lstStyle/>
          <a:p>
            <a:r>
              <a:rPr lang="en-US" altLang="zh-CN" dirty="0" smtClean="0"/>
              <a:t>7.2  </a:t>
            </a:r>
            <a:r>
              <a:rPr lang="zh-CN" altLang="en-US" dirty="0" smtClean="0"/>
              <a:t>机密性与密码学 </a:t>
            </a:r>
            <a:endParaRPr lang="zh-CN" altLang="en-US" dirty="0"/>
          </a:p>
        </p:txBody>
      </p:sp>
      <p:sp>
        <p:nvSpPr>
          <p:cNvPr id="352280" name="Rectangle 24"/>
          <p:cNvSpPr>
            <a:spLocks noGrp="1" noChangeArrowheads="1"/>
          </p:cNvSpPr>
          <p:nvPr>
            <p:ph idx="1"/>
          </p:nvPr>
        </p:nvSpPr>
        <p:spPr>
          <a:xfrm>
            <a:off x="482551" y="1052736"/>
            <a:ext cx="11233248" cy="1008112"/>
          </a:xfrm>
        </p:spPr>
        <p:txBody>
          <a:bodyPr>
            <a:normAutofit lnSpcReduction="10000"/>
          </a:bodyPr>
          <a:lstStyle/>
          <a:p>
            <a:pPr marL="0" indent="536575" algn="just">
              <a:buNone/>
            </a:pPr>
            <a:r>
              <a:rPr lang="zh-CN" altLang="en-US" dirty="0" smtClean="0"/>
              <a:t>机密性</a:t>
            </a:r>
            <a:r>
              <a:rPr lang="zh-CN" altLang="en-US" dirty="0"/>
              <a:t>应该是密码学最早的应用领域，但我们在后面几节将会看到密码学技术和鉴别、报文完整性以及不可否认性等是紧密相关的，可以说</a:t>
            </a:r>
            <a:r>
              <a:rPr lang="zh-CN" altLang="en-US" dirty="0">
                <a:solidFill>
                  <a:srgbClr val="FF0000"/>
                </a:solidFill>
              </a:rPr>
              <a:t>密码学是计算机网络安全的基础</a:t>
            </a:r>
            <a:r>
              <a:rPr lang="zh-CN" altLang="en-US" dirty="0"/>
              <a:t>。</a:t>
            </a:r>
            <a:endParaRPr lang="zh-CN" altLang="en-US"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5" name="Line 52"/>
          <p:cNvSpPr>
            <a:spLocks noChangeShapeType="1"/>
          </p:cNvSpPr>
          <p:nvPr/>
        </p:nvSpPr>
        <p:spPr bwMode="auto">
          <a:xfrm>
            <a:off x="3173392" y="4614827"/>
            <a:ext cx="1564022" cy="0"/>
          </a:xfrm>
          <a:prstGeom prst="line">
            <a:avLst/>
          </a:prstGeom>
          <a:noFill/>
          <a:ln w="38100">
            <a:solidFill>
              <a:srgbClr val="333399"/>
            </a:solidFill>
            <a:round/>
            <a:headEnd type="none" w="sm" len="med"/>
            <a:tailEnd type="triangle" w="med" len="lg"/>
          </a:ln>
          <a:effectLst/>
        </p:spPr>
        <p:txBody>
          <a:bodyPr wrap="none" anchor="ctr"/>
          <a:lstStyle/>
          <a:p>
            <a:endParaRPr lang="zh-CN" altLang="en-US" sz="2000">
              <a:ln w="3175">
                <a:noFill/>
              </a:ln>
              <a:solidFill>
                <a:schemeClr val="tx1">
                  <a:lumMod val="65000"/>
                  <a:lumOff val="35000"/>
                </a:schemeClr>
              </a:solidFill>
            </a:endParaRPr>
          </a:p>
        </p:txBody>
      </p:sp>
      <p:sp>
        <p:nvSpPr>
          <p:cNvPr id="16" name="Line 53"/>
          <p:cNvSpPr>
            <a:spLocks noChangeShapeType="1"/>
          </p:cNvSpPr>
          <p:nvPr/>
        </p:nvSpPr>
        <p:spPr bwMode="auto">
          <a:xfrm flipV="1">
            <a:off x="5882343" y="4614827"/>
            <a:ext cx="2471760" cy="9357"/>
          </a:xfrm>
          <a:prstGeom prst="line">
            <a:avLst/>
          </a:prstGeom>
          <a:noFill/>
          <a:ln w="38100">
            <a:solidFill>
              <a:srgbClr val="333399"/>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17" name="Text Box 56"/>
          <p:cNvSpPr txBox="1">
            <a:spLocks noChangeArrowheads="1"/>
          </p:cNvSpPr>
          <p:nvPr/>
        </p:nvSpPr>
        <p:spPr bwMode="auto">
          <a:xfrm>
            <a:off x="9932390" y="4726255"/>
            <a:ext cx="1010213"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明文 </a:t>
            </a:r>
            <a:r>
              <a:rPr kumimoji="1" lang="en-US" altLang="zh-CN" sz="2000" i="1" dirty="0">
                <a:solidFill>
                  <a:schemeClr val="tx1">
                    <a:lumMod val="65000"/>
                    <a:lumOff val="35000"/>
                  </a:schemeClr>
                </a:solidFill>
                <a:latin typeface="Arial" charset="0"/>
                <a:ea typeface="黑体" pitchFamily="2" charset="-122"/>
              </a:rPr>
              <a:t>X</a:t>
            </a:r>
            <a:r>
              <a:rPr kumimoji="1" lang="en-US" altLang="zh-CN" sz="2000" dirty="0">
                <a:solidFill>
                  <a:schemeClr val="tx1">
                    <a:lumMod val="65000"/>
                    <a:lumOff val="35000"/>
                  </a:schemeClr>
                </a:solidFill>
                <a:latin typeface="Arial" charset="0"/>
                <a:ea typeface="黑体" pitchFamily="2" charset="-122"/>
              </a:rPr>
              <a:t> </a:t>
            </a:r>
          </a:p>
        </p:txBody>
      </p:sp>
      <p:sp>
        <p:nvSpPr>
          <p:cNvPr id="18" name="Freeform 51"/>
          <p:cNvSpPr>
            <a:spLocks/>
          </p:cNvSpPr>
          <p:nvPr/>
        </p:nvSpPr>
        <p:spPr bwMode="auto">
          <a:xfrm>
            <a:off x="1755608" y="4244524"/>
            <a:ext cx="392343" cy="382335"/>
          </a:xfrm>
          <a:custGeom>
            <a:avLst/>
            <a:gdLst/>
            <a:ahLst/>
            <a:cxnLst>
              <a:cxn ang="0">
                <a:pos x="1" y="0"/>
              </a:cxn>
              <a:cxn ang="0">
                <a:pos x="0" y="231"/>
              </a:cxn>
              <a:cxn ang="0">
                <a:pos x="194" y="232"/>
              </a:cxn>
            </a:cxnLst>
            <a:rect l="0" t="0" r="r" b="b"/>
            <a:pathLst>
              <a:path w="194" h="232">
                <a:moveTo>
                  <a:pt x="1" y="0"/>
                </a:moveTo>
                <a:lnTo>
                  <a:pt x="0" y="231"/>
                </a:lnTo>
                <a:lnTo>
                  <a:pt x="194" y="232"/>
                </a:lnTo>
              </a:path>
            </a:pathLst>
          </a:custGeom>
          <a:noFill/>
          <a:ln w="9525">
            <a:solidFill>
              <a:srgbClr val="333399"/>
            </a:solidFill>
            <a:round/>
            <a:headEnd type="none" w="sm" len="med"/>
            <a:tailEnd type="triangle" w="sm" len="med"/>
          </a:ln>
          <a:effectLst/>
        </p:spPr>
        <p:txBody>
          <a:bodyPr wrap="none" anchor="ctr"/>
          <a:lstStyle/>
          <a:p>
            <a:endParaRPr lang="zh-CN" altLang="en-US" sz="2000">
              <a:solidFill>
                <a:schemeClr val="tx1">
                  <a:lumMod val="65000"/>
                  <a:lumOff val="35000"/>
                </a:schemeClr>
              </a:solidFill>
            </a:endParaRPr>
          </a:p>
        </p:txBody>
      </p:sp>
      <p:sp>
        <p:nvSpPr>
          <p:cNvPr id="19" name="Text Box 65"/>
          <p:cNvSpPr txBox="1">
            <a:spLocks noChangeArrowheads="1"/>
          </p:cNvSpPr>
          <p:nvPr/>
        </p:nvSpPr>
        <p:spPr bwMode="auto">
          <a:xfrm>
            <a:off x="4227368" y="3224518"/>
            <a:ext cx="697627"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截获</a:t>
            </a:r>
          </a:p>
        </p:txBody>
      </p:sp>
      <p:sp>
        <p:nvSpPr>
          <p:cNvPr id="20" name="Freeform 72"/>
          <p:cNvSpPr>
            <a:spLocks/>
          </p:cNvSpPr>
          <p:nvPr/>
        </p:nvSpPr>
        <p:spPr bwMode="auto">
          <a:xfrm flipH="1" flipV="1">
            <a:off x="2772134" y="3961114"/>
            <a:ext cx="89168" cy="354262"/>
          </a:xfrm>
          <a:custGeom>
            <a:avLst/>
            <a:gdLst/>
            <a:ahLst/>
            <a:cxnLst>
              <a:cxn ang="0">
                <a:pos x="0" y="314"/>
              </a:cxn>
              <a:cxn ang="0">
                <a:pos x="0" y="0"/>
              </a:cxn>
            </a:cxnLst>
            <a:rect l="0" t="0" r="r" b="b"/>
            <a:pathLst>
              <a:path w="1" h="314">
                <a:moveTo>
                  <a:pt x="0" y="314"/>
                </a:moveTo>
                <a:lnTo>
                  <a:pt x="0" y="0"/>
                </a:lnTo>
              </a:path>
            </a:pathLst>
          </a:custGeom>
          <a:noFill/>
          <a:ln w="19050" cmpd="sng">
            <a:solidFill>
              <a:srgbClr val="333399"/>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21" name="Line 101"/>
          <p:cNvSpPr>
            <a:spLocks noChangeShapeType="1"/>
          </p:cNvSpPr>
          <p:nvPr/>
        </p:nvSpPr>
        <p:spPr bwMode="auto">
          <a:xfrm rot="16200000">
            <a:off x="5640016" y="4070734"/>
            <a:ext cx="823491" cy="0"/>
          </a:xfrm>
          <a:prstGeom prst="line">
            <a:avLst/>
          </a:prstGeom>
          <a:noFill/>
          <a:ln w="57150">
            <a:solidFill>
              <a:srgbClr val="333399"/>
            </a:solidFill>
            <a:prstDash val="sysDot"/>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22" name="Freeform 134"/>
          <p:cNvSpPr>
            <a:spLocks/>
          </p:cNvSpPr>
          <p:nvPr/>
        </p:nvSpPr>
        <p:spPr bwMode="auto">
          <a:xfrm flipH="1" flipV="1">
            <a:off x="8964017" y="3961114"/>
            <a:ext cx="89168" cy="354262"/>
          </a:xfrm>
          <a:custGeom>
            <a:avLst/>
            <a:gdLst/>
            <a:ahLst/>
            <a:cxnLst>
              <a:cxn ang="0">
                <a:pos x="0" y="314"/>
              </a:cxn>
              <a:cxn ang="0">
                <a:pos x="0" y="0"/>
              </a:cxn>
            </a:cxnLst>
            <a:rect l="0" t="0" r="r" b="b"/>
            <a:pathLst>
              <a:path w="1" h="314">
                <a:moveTo>
                  <a:pt x="0" y="314"/>
                </a:moveTo>
                <a:lnTo>
                  <a:pt x="0" y="0"/>
                </a:lnTo>
              </a:path>
            </a:pathLst>
          </a:custGeom>
          <a:noFill/>
          <a:ln w="19050" cmpd="sng">
            <a:solidFill>
              <a:srgbClr val="333399"/>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23" name="Freeform 50"/>
          <p:cNvSpPr>
            <a:spLocks/>
          </p:cNvSpPr>
          <p:nvPr/>
        </p:nvSpPr>
        <p:spPr bwMode="auto">
          <a:xfrm rot="16200000">
            <a:off x="9865459" y="4153140"/>
            <a:ext cx="300788" cy="641302"/>
          </a:xfrm>
          <a:custGeom>
            <a:avLst/>
            <a:gdLst/>
            <a:ahLst/>
            <a:cxnLst>
              <a:cxn ang="0">
                <a:pos x="1" y="0"/>
              </a:cxn>
              <a:cxn ang="0">
                <a:pos x="0" y="231"/>
              </a:cxn>
              <a:cxn ang="0">
                <a:pos x="194" y="232"/>
              </a:cxn>
            </a:cxnLst>
            <a:rect l="0" t="0" r="r" b="b"/>
            <a:pathLst>
              <a:path w="194" h="232">
                <a:moveTo>
                  <a:pt x="1" y="0"/>
                </a:moveTo>
                <a:lnTo>
                  <a:pt x="0" y="231"/>
                </a:lnTo>
                <a:lnTo>
                  <a:pt x="194" y="232"/>
                </a:lnTo>
              </a:path>
            </a:pathLst>
          </a:custGeom>
          <a:noFill/>
          <a:ln w="9525">
            <a:solidFill>
              <a:srgbClr val="333399"/>
            </a:solidFill>
            <a:round/>
            <a:headEnd type="none" w="sm" len="med"/>
            <a:tailEnd type="triangle" w="sm" len="med"/>
          </a:ln>
          <a:effectLst/>
        </p:spPr>
        <p:txBody>
          <a:bodyPr wrap="none" anchor="ctr"/>
          <a:lstStyle/>
          <a:p>
            <a:endParaRPr lang="zh-CN" altLang="en-US" sz="2000">
              <a:solidFill>
                <a:schemeClr val="tx1">
                  <a:lumMod val="65000"/>
                  <a:lumOff val="35000"/>
                </a:schemeClr>
              </a:solidFill>
            </a:endParaRPr>
          </a:p>
        </p:txBody>
      </p:sp>
      <p:sp>
        <p:nvSpPr>
          <p:cNvPr id="24" name="Text Box 68"/>
          <p:cNvSpPr txBox="1">
            <a:spLocks noChangeArrowheads="1"/>
          </p:cNvSpPr>
          <p:nvPr/>
        </p:nvSpPr>
        <p:spPr bwMode="auto">
          <a:xfrm>
            <a:off x="7141406" y="4239916"/>
            <a:ext cx="939681"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密文 </a:t>
            </a:r>
            <a:r>
              <a:rPr kumimoji="1" lang="en-US" altLang="zh-CN" sz="2000" i="1">
                <a:solidFill>
                  <a:schemeClr val="tx1">
                    <a:lumMod val="65000"/>
                    <a:lumOff val="35000"/>
                  </a:schemeClr>
                </a:solidFill>
                <a:latin typeface="Arial" charset="0"/>
                <a:ea typeface="黑体" pitchFamily="2" charset="-122"/>
              </a:rPr>
              <a:t>Y</a:t>
            </a:r>
          </a:p>
        </p:txBody>
      </p:sp>
      <p:sp>
        <p:nvSpPr>
          <p:cNvPr id="25" name="Text Box 54"/>
          <p:cNvSpPr txBox="1">
            <a:spLocks noChangeArrowheads="1"/>
          </p:cNvSpPr>
          <p:nvPr/>
        </p:nvSpPr>
        <p:spPr bwMode="auto">
          <a:xfrm>
            <a:off x="1033306" y="3375579"/>
            <a:ext cx="1624163"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加密密钥 </a:t>
            </a:r>
            <a:r>
              <a:rPr kumimoji="1" lang="en-US" altLang="zh-CN" sz="2000" i="1" dirty="0" smtClean="0">
                <a:solidFill>
                  <a:schemeClr val="tx1">
                    <a:lumMod val="65000"/>
                    <a:lumOff val="35000"/>
                  </a:schemeClr>
                </a:solidFill>
                <a:latin typeface="Arial" charset="0"/>
                <a:ea typeface="黑体" pitchFamily="2" charset="-122"/>
              </a:rPr>
              <a:t>KA</a:t>
            </a:r>
            <a:endParaRPr kumimoji="1" lang="en-US" altLang="zh-CN" sz="2000" i="1" dirty="0">
              <a:solidFill>
                <a:schemeClr val="tx1">
                  <a:lumMod val="65000"/>
                  <a:lumOff val="35000"/>
                </a:schemeClr>
              </a:solidFill>
              <a:latin typeface="Arial" charset="0"/>
              <a:ea typeface="黑体" pitchFamily="2" charset="-122"/>
            </a:endParaRPr>
          </a:p>
        </p:txBody>
      </p:sp>
      <p:sp>
        <p:nvSpPr>
          <p:cNvPr id="26" name="Text Box 55"/>
          <p:cNvSpPr txBox="1">
            <a:spLocks noChangeArrowheads="1"/>
          </p:cNvSpPr>
          <p:nvPr/>
        </p:nvSpPr>
        <p:spPr bwMode="auto">
          <a:xfrm>
            <a:off x="1022640" y="4614827"/>
            <a:ext cx="1137794" cy="400110"/>
          </a:xfrm>
          <a:prstGeom prst="rect">
            <a:avLst/>
          </a:prstGeom>
          <a:noFill/>
          <a:ln w="9525">
            <a:noFill/>
            <a:miter lim="800000"/>
            <a:headEnd/>
            <a:tailEnd/>
          </a:ln>
          <a:effectLst/>
        </p:spPr>
        <p:txBody>
          <a:bodyPr wrap="square">
            <a:spAutoFit/>
          </a:bodyPr>
          <a:lstStyle/>
          <a:p>
            <a:pPr algn="l"/>
            <a:r>
              <a:rPr kumimoji="1" lang="zh-CN" altLang="en-US" sz="2000" dirty="0">
                <a:solidFill>
                  <a:schemeClr val="tx1">
                    <a:lumMod val="65000"/>
                    <a:lumOff val="35000"/>
                  </a:schemeClr>
                </a:solidFill>
                <a:latin typeface="Arial" charset="0"/>
                <a:ea typeface="黑体" pitchFamily="2" charset="-122"/>
              </a:rPr>
              <a:t>明文 </a:t>
            </a:r>
            <a:r>
              <a:rPr kumimoji="1" lang="en-US" altLang="zh-CN" sz="2000" i="1" dirty="0">
                <a:solidFill>
                  <a:schemeClr val="tx1">
                    <a:lumMod val="65000"/>
                    <a:lumOff val="35000"/>
                  </a:schemeClr>
                </a:solidFill>
                <a:latin typeface="Arial" charset="0"/>
                <a:ea typeface="黑体" pitchFamily="2" charset="-122"/>
              </a:rPr>
              <a:t>X</a:t>
            </a:r>
          </a:p>
        </p:txBody>
      </p:sp>
      <p:sp>
        <p:nvSpPr>
          <p:cNvPr id="27" name="Text Box 57"/>
          <p:cNvSpPr txBox="1">
            <a:spLocks noChangeArrowheads="1"/>
          </p:cNvSpPr>
          <p:nvPr/>
        </p:nvSpPr>
        <p:spPr bwMode="auto">
          <a:xfrm>
            <a:off x="3587136" y="4239916"/>
            <a:ext cx="939681"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密文 </a:t>
            </a:r>
            <a:r>
              <a:rPr kumimoji="1" lang="en-US" altLang="zh-CN" sz="2000" i="1" dirty="0">
                <a:solidFill>
                  <a:schemeClr val="tx1">
                    <a:lumMod val="65000"/>
                    <a:lumOff val="35000"/>
                  </a:schemeClr>
                </a:solidFill>
                <a:latin typeface="Arial" charset="0"/>
                <a:ea typeface="黑体" pitchFamily="2" charset="-122"/>
              </a:rPr>
              <a:t>Y</a:t>
            </a:r>
          </a:p>
        </p:txBody>
      </p:sp>
      <p:sp>
        <p:nvSpPr>
          <p:cNvPr id="28" name="Text Box 58"/>
          <p:cNvSpPr txBox="1">
            <a:spLocks noChangeArrowheads="1"/>
          </p:cNvSpPr>
          <p:nvPr/>
        </p:nvSpPr>
        <p:spPr bwMode="auto">
          <a:xfrm>
            <a:off x="5588085" y="3340821"/>
            <a:ext cx="954107"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截取者</a:t>
            </a:r>
          </a:p>
        </p:txBody>
      </p:sp>
      <p:sp>
        <p:nvSpPr>
          <p:cNvPr id="29" name="Rectangle 59"/>
          <p:cNvSpPr>
            <a:spLocks noChangeArrowheads="1"/>
          </p:cNvSpPr>
          <p:nvPr/>
        </p:nvSpPr>
        <p:spPr bwMode="auto">
          <a:xfrm>
            <a:off x="4864034" y="3598832"/>
            <a:ext cx="397693" cy="302125"/>
          </a:xfrm>
          <a:prstGeom prst="rect">
            <a:avLst/>
          </a:prstGeom>
          <a:solidFill>
            <a:srgbClr val="FF6699"/>
          </a:solidFill>
          <a:ln w="12700">
            <a:solidFill>
              <a:schemeClr val="tx1"/>
            </a:solidFill>
            <a:miter lim="800000"/>
            <a:headEnd/>
            <a:tailEnd/>
          </a:ln>
          <a:effectLst/>
        </p:spPr>
        <p:txBody>
          <a:bodyPr wrap="none" anchor="ctr"/>
          <a:lstStyle/>
          <a:p>
            <a:endParaRPr lang="zh-CN" altLang="en-US" sz="2000">
              <a:solidFill>
                <a:schemeClr val="tx1">
                  <a:lumMod val="65000"/>
                  <a:lumOff val="35000"/>
                </a:schemeClr>
              </a:solidFill>
            </a:endParaRPr>
          </a:p>
        </p:txBody>
      </p:sp>
      <p:sp>
        <p:nvSpPr>
          <p:cNvPr id="30" name="Rectangle 60"/>
          <p:cNvSpPr>
            <a:spLocks noChangeArrowheads="1"/>
          </p:cNvSpPr>
          <p:nvPr/>
        </p:nvSpPr>
        <p:spPr bwMode="auto">
          <a:xfrm>
            <a:off x="6741930" y="3598832"/>
            <a:ext cx="397693" cy="302125"/>
          </a:xfrm>
          <a:prstGeom prst="rect">
            <a:avLst/>
          </a:prstGeom>
          <a:solidFill>
            <a:srgbClr val="FF6699"/>
          </a:solidFill>
          <a:ln w="12700">
            <a:solidFill>
              <a:schemeClr val="tx1"/>
            </a:solidFill>
            <a:miter lim="800000"/>
            <a:headEnd/>
            <a:tailEnd/>
          </a:ln>
          <a:effectLst/>
        </p:spPr>
        <p:txBody>
          <a:bodyPr wrap="none" anchor="ctr"/>
          <a:lstStyle/>
          <a:p>
            <a:endParaRPr lang="zh-CN" altLang="en-US" sz="2000">
              <a:solidFill>
                <a:schemeClr val="tx1">
                  <a:lumMod val="65000"/>
                  <a:lumOff val="35000"/>
                </a:schemeClr>
              </a:solidFill>
            </a:endParaRPr>
          </a:p>
        </p:txBody>
      </p:sp>
      <p:sp>
        <p:nvSpPr>
          <p:cNvPr id="31" name="Line 61"/>
          <p:cNvSpPr>
            <a:spLocks noChangeShapeType="1"/>
          </p:cNvSpPr>
          <p:nvPr/>
        </p:nvSpPr>
        <p:spPr bwMode="auto">
          <a:xfrm>
            <a:off x="4464558" y="3749893"/>
            <a:ext cx="1194862" cy="0"/>
          </a:xfrm>
          <a:prstGeom prst="line">
            <a:avLst/>
          </a:prstGeom>
          <a:noFill/>
          <a:ln w="19050">
            <a:solidFill>
              <a:srgbClr val="333399"/>
            </a:solidFill>
            <a:round/>
            <a:headEnd/>
            <a:tailEnd/>
          </a:ln>
          <a:effectLst/>
        </p:spPr>
        <p:txBody>
          <a:bodyPr wrap="none" anchor="ctr"/>
          <a:lstStyle/>
          <a:p>
            <a:endParaRPr lang="zh-CN" altLang="en-US" sz="2000">
              <a:solidFill>
                <a:schemeClr val="tx1">
                  <a:lumMod val="65000"/>
                  <a:lumOff val="35000"/>
                </a:schemeClr>
              </a:solidFill>
            </a:endParaRPr>
          </a:p>
        </p:txBody>
      </p:sp>
      <p:sp>
        <p:nvSpPr>
          <p:cNvPr id="32" name="Line 62"/>
          <p:cNvSpPr>
            <a:spLocks noChangeShapeType="1"/>
          </p:cNvSpPr>
          <p:nvPr/>
        </p:nvSpPr>
        <p:spPr bwMode="auto">
          <a:xfrm flipV="1">
            <a:off x="5061989" y="3276654"/>
            <a:ext cx="0" cy="473240"/>
          </a:xfrm>
          <a:prstGeom prst="line">
            <a:avLst/>
          </a:prstGeom>
          <a:noFill/>
          <a:ln w="19050">
            <a:solidFill>
              <a:srgbClr val="333399"/>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33" name="Freeform 63"/>
          <p:cNvSpPr>
            <a:spLocks/>
          </p:cNvSpPr>
          <p:nvPr/>
        </p:nvSpPr>
        <p:spPr bwMode="auto">
          <a:xfrm>
            <a:off x="6394170" y="3259276"/>
            <a:ext cx="479729" cy="483935"/>
          </a:xfrm>
          <a:custGeom>
            <a:avLst/>
            <a:gdLst/>
            <a:ahLst/>
            <a:cxnLst>
              <a:cxn ang="0">
                <a:pos x="0" y="384"/>
              </a:cxn>
              <a:cxn ang="0">
                <a:pos x="215" y="384"/>
              </a:cxn>
              <a:cxn ang="0">
                <a:pos x="246" y="381"/>
              </a:cxn>
              <a:cxn ang="0">
                <a:pos x="276" y="369"/>
              </a:cxn>
              <a:cxn ang="0">
                <a:pos x="288" y="336"/>
              </a:cxn>
              <a:cxn ang="0">
                <a:pos x="288" y="291"/>
              </a:cxn>
              <a:cxn ang="0">
                <a:pos x="288" y="0"/>
              </a:cxn>
            </a:cxnLst>
            <a:rect l="0" t="0" r="r" b="b"/>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cmpd="sng">
            <a:solidFill>
              <a:srgbClr val="333399"/>
            </a:solidFill>
            <a:round/>
            <a:headEnd type="none" w="sm" len="med"/>
            <a:tailEnd type="triangle" w="med" len="lg"/>
          </a:ln>
          <a:effectLst/>
        </p:spPr>
        <p:txBody>
          <a:bodyPr wrap="none" anchor="ctr"/>
          <a:lstStyle/>
          <a:p>
            <a:endParaRPr lang="zh-CN" altLang="en-US" sz="2000">
              <a:solidFill>
                <a:schemeClr val="tx1">
                  <a:lumMod val="65000"/>
                  <a:lumOff val="35000"/>
                </a:schemeClr>
              </a:solidFill>
            </a:endParaRPr>
          </a:p>
        </p:txBody>
      </p:sp>
      <p:sp>
        <p:nvSpPr>
          <p:cNvPr id="34" name="Freeform 64"/>
          <p:cNvSpPr>
            <a:spLocks/>
          </p:cNvSpPr>
          <p:nvPr/>
        </p:nvSpPr>
        <p:spPr bwMode="auto">
          <a:xfrm>
            <a:off x="7032620" y="3255264"/>
            <a:ext cx="481512" cy="486608"/>
          </a:xfrm>
          <a:custGeom>
            <a:avLst/>
            <a:gdLst/>
            <a:ahLst/>
            <a:cxnLst>
              <a:cxn ang="0">
                <a:pos x="290" y="384"/>
              </a:cxn>
              <a:cxn ang="0">
                <a:pos x="75" y="384"/>
              </a:cxn>
              <a:cxn ang="0">
                <a:pos x="45" y="384"/>
              </a:cxn>
              <a:cxn ang="0">
                <a:pos x="14" y="369"/>
              </a:cxn>
              <a:cxn ang="0">
                <a:pos x="2" y="336"/>
              </a:cxn>
              <a:cxn ang="0">
                <a:pos x="2" y="291"/>
              </a:cxn>
              <a:cxn ang="0">
                <a:pos x="2" y="0"/>
              </a:cxn>
            </a:cxnLst>
            <a:rect l="0" t="0" r="r" b="b"/>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cmpd="sng">
            <a:solidFill>
              <a:srgbClr val="333399"/>
            </a:solidFill>
            <a:round/>
            <a:headEnd type="triangle" w="med" len="lg"/>
            <a:tailEnd type="none" w="sm" len="med"/>
          </a:ln>
          <a:effectLst/>
        </p:spPr>
        <p:txBody>
          <a:bodyPr wrap="none" anchor="ctr"/>
          <a:lstStyle/>
          <a:p>
            <a:endParaRPr lang="zh-CN" altLang="en-US" sz="2000">
              <a:solidFill>
                <a:schemeClr val="tx1">
                  <a:lumMod val="65000"/>
                  <a:lumOff val="35000"/>
                </a:schemeClr>
              </a:solidFill>
            </a:endParaRPr>
          </a:p>
        </p:txBody>
      </p:sp>
      <p:sp>
        <p:nvSpPr>
          <p:cNvPr id="35" name="Text Box 66"/>
          <p:cNvSpPr txBox="1">
            <a:spLocks noChangeArrowheads="1"/>
          </p:cNvSpPr>
          <p:nvPr/>
        </p:nvSpPr>
        <p:spPr bwMode="auto">
          <a:xfrm>
            <a:off x="7264459" y="3233875"/>
            <a:ext cx="697627" cy="400110"/>
          </a:xfrm>
          <a:prstGeom prst="rect">
            <a:avLst/>
          </a:prstGeom>
          <a:noFill/>
          <a:ln w="9525">
            <a:noFill/>
            <a:miter lim="800000"/>
            <a:headEnd/>
            <a:tailEnd/>
          </a:ln>
          <a:effectLst/>
        </p:spPr>
        <p:txBody>
          <a:bodyPr wrap="none">
            <a:spAutoFit/>
          </a:bodyPr>
          <a:lstStyle/>
          <a:p>
            <a:pPr algn="l"/>
            <a:r>
              <a:rPr kumimoji="1" lang="zh-CN" altLang="en-US" sz="2000">
                <a:solidFill>
                  <a:schemeClr val="tx1">
                    <a:lumMod val="65000"/>
                    <a:lumOff val="35000"/>
                  </a:schemeClr>
                </a:solidFill>
                <a:latin typeface="Arial" charset="0"/>
                <a:ea typeface="黑体" pitchFamily="2" charset="-122"/>
              </a:rPr>
              <a:t>篡改</a:t>
            </a:r>
          </a:p>
        </p:txBody>
      </p:sp>
      <p:sp>
        <p:nvSpPr>
          <p:cNvPr id="36" name="Oval 67"/>
          <p:cNvSpPr>
            <a:spLocks noChangeArrowheads="1"/>
          </p:cNvSpPr>
          <p:nvPr/>
        </p:nvSpPr>
        <p:spPr bwMode="auto">
          <a:xfrm>
            <a:off x="5022754" y="3712462"/>
            <a:ext cx="78469" cy="60158"/>
          </a:xfrm>
          <a:prstGeom prst="ellipse">
            <a:avLst/>
          </a:prstGeom>
          <a:solidFill>
            <a:schemeClr val="tx1"/>
          </a:solidFill>
          <a:ln w="9525">
            <a:solidFill>
              <a:schemeClr val="tx1"/>
            </a:solidFill>
            <a:round/>
            <a:headEnd/>
            <a:tailEnd/>
          </a:ln>
          <a:effectLst/>
        </p:spPr>
        <p:txBody>
          <a:bodyPr wrap="none" anchor="ctr"/>
          <a:lstStyle/>
          <a:p>
            <a:endParaRPr lang="zh-CN" altLang="en-US" sz="2000">
              <a:solidFill>
                <a:schemeClr val="tx1">
                  <a:lumMod val="65000"/>
                  <a:lumOff val="35000"/>
                </a:schemeClr>
              </a:solidFill>
            </a:endParaRPr>
          </a:p>
        </p:txBody>
      </p:sp>
      <p:pic>
        <p:nvPicPr>
          <p:cNvPr id="37" name="Picture 69"/>
          <p:cNvPicPr>
            <a:picLocks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auto">
          <a:xfrm rot="5400000">
            <a:off x="2657469" y="3540165"/>
            <a:ext cx="406609" cy="406609"/>
          </a:xfrm>
          <a:prstGeom prst="rect">
            <a:avLst/>
          </a:prstGeom>
          <a:noFill/>
          <a:ln w="12699">
            <a:noFill/>
            <a:miter lim="800000"/>
            <a:headEnd/>
            <a:tailEnd/>
          </a:ln>
          <a:effectLst/>
        </p:spPr>
      </p:pic>
      <p:sp>
        <p:nvSpPr>
          <p:cNvPr id="38" name="Text Box 70"/>
          <p:cNvSpPr txBox="1">
            <a:spLocks noChangeArrowheads="1"/>
          </p:cNvSpPr>
          <p:nvPr/>
        </p:nvSpPr>
        <p:spPr bwMode="auto">
          <a:xfrm>
            <a:off x="1061875" y="3824757"/>
            <a:ext cx="356188" cy="400110"/>
          </a:xfrm>
          <a:prstGeom prst="rect">
            <a:avLst/>
          </a:prstGeom>
          <a:noFill/>
          <a:ln w="9525">
            <a:noFill/>
            <a:miter lim="800000"/>
            <a:headEnd/>
            <a:tailEnd/>
          </a:ln>
          <a:effectLst/>
        </p:spPr>
        <p:txBody>
          <a:bodyPr wrap="none">
            <a:spAutoFit/>
          </a:bodyPr>
          <a:lstStyle/>
          <a:p>
            <a:pPr algn="l"/>
            <a:r>
              <a:rPr kumimoji="1" lang="en-US" altLang="zh-CN" sz="2000">
                <a:solidFill>
                  <a:schemeClr val="tx1">
                    <a:lumMod val="65000"/>
                    <a:lumOff val="35000"/>
                  </a:schemeClr>
                </a:solidFill>
                <a:latin typeface="Arial" charset="0"/>
                <a:ea typeface="黑体" pitchFamily="2" charset="-122"/>
              </a:rPr>
              <a:t>A</a:t>
            </a:r>
          </a:p>
        </p:txBody>
      </p:sp>
      <p:sp>
        <p:nvSpPr>
          <p:cNvPr id="39" name="Text Box 71"/>
          <p:cNvSpPr txBox="1">
            <a:spLocks noChangeArrowheads="1"/>
          </p:cNvSpPr>
          <p:nvPr/>
        </p:nvSpPr>
        <p:spPr bwMode="auto">
          <a:xfrm>
            <a:off x="10855555" y="3824757"/>
            <a:ext cx="356188" cy="400110"/>
          </a:xfrm>
          <a:prstGeom prst="rect">
            <a:avLst/>
          </a:prstGeom>
          <a:noFill/>
          <a:ln w="9525">
            <a:noFill/>
            <a:miter lim="800000"/>
            <a:headEnd/>
            <a:tailEnd/>
          </a:ln>
          <a:effectLst/>
        </p:spPr>
        <p:txBody>
          <a:bodyPr wrap="none">
            <a:spAutoFit/>
          </a:bodyPr>
          <a:lstStyle/>
          <a:p>
            <a:pPr algn="l"/>
            <a:r>
              <a:rPr kumimoji="1" lang="en-US" altLang="zh-CN" sz="2000">
                <a:solidFill>
                  <a:schemeClr val="tx1">
                    <a:lumMod val="65000"/>
                    <a:lumOff val="35000"/>
                  </a:schemeClr>
                </a:solidFill>
                <a:latin typeface="Arial" charset="0"/>
                <a:ea typeface="黑体" pitchFamily="2" charset="-122"/>
              </a:rPr>
              <a:t>B</a:t>
            </a:r>
          </a:p>
        </p:txBody>
      </p:sp>
      <p:graphicFrame>
        <p:nvGraphicFramePr>
          <p:cNvPr id="40" name="Object 73"/>
          <p:cNvGraphicFramePr>
            <a:graphicFrameLocks noChangeAspect="1"/>
          </p:cNvGraphicFramePr>
          <p:nvPr>
            <p:extLst>
              <p:ext uri="{D42A27DB-BD31-4B8C-83A1-F6EECF244321}">
                <p14:modId xmlns:p14="http://schemas.microsoft.com/office/powerpoint/2010/main" val="1448615673"/>
              </p:ext>
            </p:extLst>
          </p:nvPr>
        </p:nvGraphicFramePr>
        <p:xfrm>
          <a:off x="4646461" y="4054692"/>
          <a:ext cx="2576980" cy="1261973"/>
        </p:xfrm>
        <a:graphic>
          <a:graphicData uri="http://schemas.openxmlformats.org/presentationml/2006/ole">
            <mc:AlternateContent xmlns:mc="http://schemas.openxmlformats.org/markup-compatibility/2006">
              <mc:Choice xmlns:v="urn:schemas-microsoft-com:vml" Requires="v">
                <p:oleObj spid="_x0000_s622618" name="VISIO" r:id="rId4" imgW="1689840" imgH="964440" progId="Visio.Drawing.11">
                  <p:embed/>
                </p:oleObj>
              </mc:Choice>
              <mc:Fallback>
                <p:oleObj name="VISIO" r:id="rId4" imgW="1689840" imgH="9644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6461" y="4054692"/>
                        <a:ext cx="2576980" cy="126197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2" name="Rectangle 102"/>
          <p:cNvSpPr>
            <a:spLocks noChangeArrowheads="1"/>
          </p:cNvSpPr>
          <p:nvPr/>
        </p:nvSpPr>
        <p:spPr bwMode="auto">
          <a:xfrm>
            <a:off x="2147952" y="4323397"/>
            <a:ext cx="1433834" cy="602913"/>
          </a:xfrm>
          <a:prstGeom prst="rect">
            <a:avLst/>
          </a:prstGeom>
          <a:solidFill>
            <a:srgbClr val="00B0F0"/>
          </a:solidFill>
          <a:ln w="12700" algn="ctr">
            <a:noFill/>
            <a:miter lim="800000"/>
            <a:headEnd/>
            <a:tailEnd/>
          </a:ln>
          <a:effectLst/>
        </p:spPr>
        <p:txBody>
          <a:bodyPr wrap="none" anchor="ctr"/>
          <a:lstStyle/>
          <a:p>
            <a:r>
              <a:rPr kumimoji="1" lang="en-US" altLang="zh-CN" sz="2000" i="1" dirty="0">
                <a:solidFill>
                  <a:schemeClr val="bg1"/>
                </a:solidFill>
                <a:latin typeface="Arial" charset="0"/>
                <a:ea typeface="黑体" pitchFamily="2" charset="-122"/>
              </a:rPr>
              <a:t>E</a:t>
            </a:r>
            <a:r>
              <a:rPr kumimoji="1" lang="en-US" altLang="zh-CN" sz="2000" dirty="0">
                <a:solidFill>
                  <a:schemeClr val="bg1"/>
                </a:solidFill>
                <a:latin typeface="Arial" charset="0"/>
                <a:ea typeface="黑体" pitchFamily="2" charset="-122"/>
              </a:rPr>
              <a:t> </a:t>
            </a:r>
            <a:r>
              <a:rPr kumimoji="1" lang="zh-CN" altLang="en-US" sz="2000" dirty="0">
                <a:solidFill>
                  <a:schemeClr val="bg1"/>
                </a:solidFill>
                <a:latin typeface="Arial" charset="0"/>
                <a:ea typeface="黑体" pitchFamily="2" charset="-122"/>
              </a:rPr>
              <a:t>运算</a:t>
            </a:r>
          </a:p>
          <a:p>
            <a:r>
              <a:rPr kumimoji="1" lang="zh-CN" altLang="en-US" sz="2000" dirty="0">
                <a:solidFill>
                  <a:schemeClr val="bg1"/>
                </a:solidFill>
                <a:latin typeface="Arial" charset="0"/>
                <a:ea typeface="黑体" pitchFamily="2" charset="-122"/>
              </a:rPr>
              <a:t>加密算法</a:t>
            </a:r>
          </a:p>
        </p:txBody>
      </p:sp>
      <p:sp>
        <p:nvSpPr>
          <p:cNvPr id="43" name="Rectangle 103"/>
          <p:cNvSpPr>
            <a:spLocks noChangeArrowheads="1"/>
          </p:cNvSpPr>
          <p:nvPr/>
        </p:nvSpPr>
        <p:spPr bwMode="auto">
          <a:xfrm>
            <a:off x="8354103" y="4323397"/>
            <a:ext cx="1435617" cy="602913"/>
          </a:xfrm>
          <a:prstGeom prst="rect">
            <a:avLst/>
          </a:prstGeom>
          <a:solidFill>
            <a:srgbClr val="92D050"/>
          </a:solidFill>
          <a:ln w="12700" algn="ctr">
            <a:noFill/>
            <a:miter lim="800000"/>
            <a:headEnd/>
            <a:tailEnd/>
          </a:ln>
          <a:effectLst>
            <a:outerShdw dist="35921" dir="2700000" algn="ctr" rotWithShape="0">
              <a:schemeClr val="bg2"/>
            </a:outerShdw>
          </a:effectLst>
        </p:spPr>
        <p:txBody>
          <a:bodyPr wrap="none" anchor="ctr"/>
          <a:lstStyle/>
          <a:p>
            <a:r>
              <a:rPr kumimoji="1" lang="en-US" altLang="zh-CN" sz="2000" dirty="0">
                <a:solidFill>
                  <a:schemeClr val="bg1"/>
                </a:solidFill>
                <a:latin typeface="Arial" charset="0"/>
                <a:ea typeface="黑体" pitchFamily="2" charset="-122"/>
              </a:rPr>
              <a:t>D </a:t>
            </a:r>
            <a:r>
              <a:rPr kumimoji="1" lang="zh-CN" altLang="en-US" sz="2000" dirty="0">
                <a:solidFill>
                  <a:schemeClr val="bg1"/>
                </a:solidFill>
                <a:latin typeface="Arial" charset="0"/>
                <a:ea typeface="黑体" pitchFamily="2" charset="-122"/>
              </a:rPr>
              <a:t>运算</a:t>
            </a:r>
          </a:p>
          <a:p>
            <a:r>
              <a:rPr kumimoji="1" lang="zh-CN" altLang="en-US" sz="2000" dirty="0">
                <a:solidFill>
                  <a:schemeClr val="bg1"/>
                </a:solidFill>
                <a:latin typeface="Arial" charset="0"/>
                <a:ea typeface="黑体" pitchFamily="2" charset="-122"/>
              </a:rPr>
              <a:t>解密算法</a:t>
            </a:r>
          </a:p>
        </p:txBody>
      </p:sp>
      <p:sp>
        <p:nvSpPr>
          <p:cNvPr id="45" name="Text Box 131"/>
          <p:cNvSpPr txBox="1">
            <a:spLocks noChangeArrowheads="1"/>
          </p:cNvSpPr>
          <p:nvPr/>
        </p:nvSpPr>
        <p:spPr bwMode="auto">
          <a:xfrm>
            <a:off x="5405289" y="4439971"/>
            <a:ext cx="954107"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因特网</a:t>
            </a:r>
          </a:p>
        </p:txBody>
      </p:sp>
      <p:sp>
        <p:nvSpPr>
          <p:cNvPr id="46" name="Text Box 132"/>
          <p:cNvSpPr txBox="1">
            <a:spLocks noChangeArrowheads="1"/>
          </p:cNvSpPr>
          <p:nvPr/>
        </p:nvSpPr>
        <p:spPr bwMode="auto">
          <a:xfrm>
            <a:off x="9094203" y="3375579"/>
            <a:ext cx="1624163" cy="400110"/>
          </a:xfrm>
          <a:prstGeom prst="rect">
            <a:avLst/>
          </a:prstGeom>
          <a:noFill/>
          <a:ln w="9525">
            <a:noFill/>
            <a:miter lim="800000"/>
            <a:headEnd/>
            <a:tailEnd/>
          </a:ln>
          <a:effectLst/>
        </p:spPr>
        <p:txBody>
          <a:bodyPr wrap="none">
            <a:spAutoFit/>
          </a:bodyPr>
          <a:lstStyle/>
          <a:p>
            <a:pPr algn="l"/>
            <a:r>
              <a:rPr kumimoji="1" lang="zh-CN" altLang="en-US" sz="2000" dirty="0">
                <a:solidFill>
                  <a:schemeClr val="tx1">
                    <a:lumMod val="65000"/>
                    <a:lumOff val="35000"/>
                  </a:schemeClr>
                </a:solidFill>
                <a:latin typeface="Arial" charset="0"/>
                <a:ea typeface="黑体" pitchFamily="2" charset="-122"/>
              </a:rPr>
              <a:t>解密密钥 </a:t>
            </a:r>
            <a:r>
              <a:rPr kumimoji="1" lang="en-US" altLang="zh-CN" sz="2000" i="1" dirty="0" smtClean="0">
                <a:solidFill>
                  <a:schemeClr val="tx1">
                    <a:lumMod val="65000"/>
                    <a:lumOff val="35000"/>
                  </a:schemeClr>
                </a:solidFill>
                <a:latin typeface="Arial" charset="0"/>
                <a:ea typeface="黑体" pitchFamily="2" charset="-122"/>
              </a:rPr>
              <a:t>KB</a:t>
            </a:r>
            <a:endParaRPr kumimoji="1" lang="en-US" altLang="zh-CN" sz="2000" i="1" dirty="0">
              <a:solidFill>
                <a:schemeClr val="tx1">
                  <a:lumMod val="65000"/>
                  <a:lumOff val="35000"/>
                </a:schemeClr>
              </a:solidFill>
              <a:latin typeface="Arial" charset="0"/>
              <a:ea typeface="黑体" pitchFamily="2" charset="-122"/>
            </a:endParaRPr>
          </a:p>
        </p:txBody>
      </p:sp>
      <p:sp>
        <p:nvSpPr>
          <p:cNvPr id="48" name="TextBox 47"/>
          <p:cNvSpPr txBox="1"/>
          <p:nvPr/>
        </p:nvSpPr>
        <p:spPr>
          <a:xfrm>
            <a:off x="3119871" y="5549284"/>
            <a:ext cx="5537424" cy="707886"/>
          </a:xfrm>
          <a:prstGeom prst="rect">
            <a:avLst/>
          </a:prstGeom>
          <a:noFill/>
        </p:spPr>
        <p:txBody>
          <a:bodyPr wrap="square" rtlCol="0">
            <a:spAutoFit/>
          </a:bodyPr>
          <a:lstStyle/>
          <a:p>
            <a:r>
              <a:rPr lang="en-US" sz="2000" dirty="0">
                <a:solidFill>
                  <a:schemeClr val="tx1">
                    <a:lumMod val="65000"/>
                    <a:lumOff val="35000"/>
                  </a:schemeClr>
                </a:solidFill>
              </a:rPr>
              <a:t>Y = </a:t>
            </a:r>
            <a:r>
              <a:rPr lang="en-US" sz="2000" dirty="0" err="1">
                <a:solidFill>
                  <a:schemeClr val="tx1">
                    <a:lumMod val="65000"/>
                    <a:lumOff val="35000"/>
                  </a:schemeClr>
                </a:solidFill>
              </a:rPr>
              <a:t>E</a:t>
            </a:r>
            <a:r>
              <a:rPr lang="en-US" sz="2000" baseline="-25000" dirty="0" err="1">
                <a:solidFill>
                  <a:schemeClr val="tx1">
                    <a:lumMod val="65000"/>
                    <a:lumOff val="35000"/>
                  </a:schemeClr>
                </a:solidFill>
              </a:rPr>
              <a:t>KA</a:t>
            </a:r>
            <a:r>
              <a:rPr lang="en-US" sz="2000" dirty="0">
                <a:solidFill>
                  <a:schemeClr val="tx1">
                    <a:lumMod val="65000"/>
                    <a:lumOff val="35000"/>
                  </a:schemeClr>
                </a:solidFill>
              </a:rPr>
              <a:t>(X</a:t>
            </a:r>
            <a:r>
              <a:rPr lang="en-US" sz="2000" dirty="0" smtClean="0">
                <a:solidFill>
                  <a:schemeClr val="tx1">
                    <a:lumMod val="65000"/>
                    <a:lumOff val="35000"/>
                  </a:schemeClr>
                </a:solidFill>
              </a:rPr>
              <a:t>)</a:t>
            </a:r>
          </a:p>
          <a:p>
            <a:r>
              <a:rPr lang="en-US" sz="2000" dirty="0" smtClean="0">
                <a:solidFill>
                  <a:schemeClr val="tx1">
                    <a:lumMod val="65000"/>
                    <a:lumOff val="35000"/>
                  </a:schemeClr>
                </a:solidFill>
              </a:rPr>
              <a:t>D</a:t>
            </a:r>
            <a:r>
              <a:rPr lang="en-US" sz="2000" baseline="-25000" dirty="0" smtClean="0">
                <a:solidFill>
                  <a:schemeClr val="tx1">
                    <a:lumMod val="65000"/>
                    <a:lumOff val="35000"/>
                  </a:schemeClr>
                </a:solidFill>
              </a:rPr>
              <a:t>KB</a:t>
            </a:r>
            <a:r>
              <a:rPr lang="en-US" sz="2000" dirty="0" smtClean="0">
                <a:solidFill>
                  <a:schemeClr val="tx1">
                    <a:lumMod val="65000"/>
                    <a:lumOff val="35000"/>
                  </a:schemeClr>
                </a:solidFill>
              </a:rPr>
              <a:t>(Y</a:t>
            </a:r>
            <a:r>
              <a:rPr lang="en-US" sz="2000" dirty="0">
                <a:solidFill>
                  <a:schemeClr val="tx1">
                    <a:lumMod val="65000"/>
                    <a:lumOff val="35000"/>
                  </a:schemeClr>
                </a:solidFill>
              </a:rPr>
              <a:t>) = D</a:t>
            </a:r>
            <a:r>
              <a:rPr lang="en-US" sz="2000" baseline="-25000" dirty="0">
                <a:solidFill>
                  <a:schemeClr val="tx1">
                    <a:lumMod val="65000"/>
                    <a:lumOff val="35000"/>
                  </a:schemeClr>
                </a:solidFill>
              </a:rPr>
              <a:t>KB</a:t>
            </a:r>
            <a:r>
              <a:rPr lang="en-US" sz="2000" dirty="0">
                <a:solidFill>
                  <a:schemeClr val="tx1">
                    <a:lumMod val="65000"/>
                    <a:lumOff val="35000"/>
                  </a:schemeClr>
                </a:solidFill>
              </a:rPr>
              <a:t>(E</a:t>
            </a:r>
            <a:r>
              <a:rPr lang="en-US" sz="2000" baseline="-25000" dirty="0">
                <a:solidFill>
                  <a:schemeClr val="tx1">
                    <a:lumMod val="65000"/>
                    <a:lumOff val="35000"/>
                  </a:schemeClr>
                </a:solidFill>
              </a:rPr>
              <a:t>KA</a:t>
            </a:r>
            <a:r>
              <a:rPr lang="en-US" sz="2000" dirty="0">
                <a:solidFill>
                  <a:schemeClr val="tx1">
                    <a:lumMod val="65000"/>
                    <a:lumOff val="35000"/>
                  </a:schemeClr>
                </a:solidFill>
              </a:rPr>
              <a:t>(X)) = X</a:t>
            </a:r>
            <a:endParaRPr lang="zh-CN" altLang="en-US" sz="2000" dirty="0">
              <a:solidFill>
                <a:schemeClr val="tx1">
                  <a:lumMod val="65000"/>
                  <a:lumOff val="35000"/>
                </a:schemeClr>
              </a:solidFill>
            </a:endParaRPr>
          </a:p>
        </p:txBody>
      </p:sp>
      <p:grpSp>
        <p:nvGrpSpPr>
          <p:cNvPr id="102" name="组合 101"/>
          <p:cNvGrpSpPr/>
          <p:nvPr/>
        </p:nvGrpSpPr>
        <p:grpSpPr>
          <a:xfrm>
            <a:off x="1485684" y="3794823"/>
            <a:ext cx="786158" cy="499337"/>
            <a:chOff x="5173662" y="745331"/>
            <a:chExt cx="1679575" cy="1066800"/>
          </a:xfrm>
        </p:grpSpPr>
        <p:sp>
          <p:nvSpPr>
            <p:cNvPr id="10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p:cNvGrpSpPr/>
          <p:nvPr/>
        </p:nvGrpSpPr>
        <p:grpSpPr>
          <a:xfrm>
            <a:off x="10045223" y="3794823"/>
            <a:ext cx="786158" cy="499337"/>
            <a:chOff x="5173662" y="745331"/>
            <a:chExt cx="1679575" cy="1066800"/>
          </a:xfrm>
        </p:grpSpPr>
        <p:sp>
          <p:nvSpPr>
            <p:cNvPr id="10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12" name="Picture 69"/>
          <p:cNvPicPr>
            <a:picLocks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auto">
          <a:xfrm rot="5400000">
            <a:off x="8841452" y="3540165"/>
            <a:ext cx="406609" cy="406609"/>
          </a:xfrm>
          <a:prstGeom prst="rect">
            <a:avLst/>
          </a:prstGeom>
          <a:noFill/>
          <a:ln w="12699">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zh-CN" altLang="en-US" dirty="0"/>
              <a:t>网络监听的防范</a:t>
            </a:r>
            <a:endParaRPr lang="en-US" altLang="zh-CN"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1777067" y="1628800"/>
            <a:ext cx="8642587" cy="902016"/>
            <a:chOff x="5582177" y="2036410"/>
            <a:chExt cx="8642587" cy="902016"/>
          </a:xfrm>
        </p:grpSpPr>
        <p:grpSp>
          <p:nvGrpSpPr>
            <p:cNvPr id="7" name="组合 6"/>
            <p:cNvGrpSpPr/>
            <p:nvPr/>
          </p:nvGrpSpPr>
          <p:grpSpPr>
            <a:xfrm>
              <a:off x="5667127" y="2757744"/>
              <a:ext cx="8557637" cy="180682"/>
              <a:chOff x="6327224" y="1896619"/>
              <a:chExt cx="4102169" cy="9524"/>
            </a:xfrm>
          </p:grpSpPr>
          <p:cxnSp>
            <p:nvCxnSpPr>
              <p:cNvPr id="13" name="直接连接符 12"/>
              <p:cNvCxnSpPr/>
              <p:nvPr/>
            </p:nvCxnSpPr>
            <p:spPr>
              <a:xfrm>
                <a:off x="6327224" y="1896619"/>
                <a:ext cx="4102169"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2036410"/>
              <a:ext cx="6624736" cy="626655"/>
              <a:chOff x="5582177" y="2036410"/>
              <a:chExt cx="6624736" cy="626655"/>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2098625"/>
                <a:ext cx="5780242" cy="430374"/>
              </a:xfrm>
              <a:prstGeom prst="rect">
                <a:avLst/>
              </a:prstGeom>
              <a:noFill/>
            </p:spPr>
            <p:txBody>
              <a:bodyPr wrap="square" rtlCol="0">
                <a:spAutoFit/>
              </a:bodyPr>
              <a:lstStyle/>
              <a:p>
                <a:pPr algn="l">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尽量使用交换机，划分更细的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VLAN</a:t>
                </a:r>
              </a:p>
            </p:txBody>
          </p:sp>
        </p:grpSp>
      </p:grpSp>
      <p:grpSp>
        <p:nvGrpSpPr>
          <p:cNvPr id="15" name="组合 14"/>
          <p:cNvGrpSpPr/>
          <p:nvPr/>
        </p:nvGrpSpPr>
        <p:grpSpPr>
          <a:xfrm>
            <a:off x="1777067" y="2689964"/>
            <a:ext cx="8642588" cy="806175"/>
            <a:chOff x="5582177" y="3005830"/>
            <a:chExt cx="8642588" cy="806175"/>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89445"/>
              <a:ext cx="8557639" cy="122560"/>
              <a:chOff x="6327224" y="1896619"/>
              <a:chExt cx="4102170" cy="9524"/>
            </a:xfrm>
          </p:grpSpPr>
          <p:cxnSp>
            <p:nvCxnSpPr>
              <p:cNvPr id="19" name="直接连接符 18"/>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3090505"/>
              <a:ext cx="6861990" cy="430374"/>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为某些交换机端口设置允许学习的源</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MAC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地址数量的上限</a:t>
              </a:r>
            </a:p>
          </p:txBody>
        </p:sp>
      </p:grpSp>
      <p:grpSp>
        <p:nvGrpSpPr>
          <p:cNvPr id="23" name="组合 22"/>
          <p:cNvGrpSpPr/>
          <p:nvPr/>
        </p:nvGrpSpPr>
        <p:grpSpPr>
          <a:xfrm>
            <a:off x="1777067" y="3655287"/>
            <a:ext cx="8642588" cy="784187"/>
            <a:chOff x="5582177" y="3980359"/>
            <a:chExt cx="8642588" cy="784187"/>
          </a:xfrm>
        </p:grpSpPr>
        <p:grpSp>
          <p:nvGrpSpPr>
            <p:cNvPr id="24" name="组合 23"/>
            <p:cNvGrpSpPr/>
            <p:nvPr/>
          </p:nvGrpSpPr>
          <p:grpSpPr>
            <a:xfrm>
              <a:off x="5667126" y="4600895"/>
              <a:ext cx="8557639" cy="163651"/>
              <a:chOff x="6327224" y="1895271"/>
              <a:chExt cx="4102170" cy="10872"/>
            </a:xfrm>
          </p:grpSpPr>
          <p:cxnSp>
            <p:nvCxnSpPr>
              <p:cNvPr id="30" name="直接连接符 29"/>
              <p:cNvCxnSpPr/>
              <p:nvPr/>
            </p:nvCxnSpPr>
            <p:spPr>
              <a:xfrm flipV="1">
                <a:off x="6327224" y="1895271"/>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980359"/>
              <a:ext cx="7322808" cy="620494"/>
              <a:chOff x="5582177" y="3980359"/>
              <a:chExt cx="7322808" cy="620494"/>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4029746"/>
                <a:ext cx="6478314" cy="430374"/>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将</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地址、</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MAC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地址与交换机的端口进行静态绑定</a:t>
                </a:r>
              </a:p>
            </p:txBody>
          </p:sp>
        </p:grpSp>
      </p:grpSp>
      <p:grpSp>
        <p:nvGrpSpPr>
          <p:cNvPr id="32" name="组合 31"/>
          <p:cNvGrpSpPr/>
          <p:nvPr/>
        </p:nvGrpSpPr>
        <p:grpSpPr>
          <a:xfrm>
            <a:off x="1777067" y="4598581"/>
            <a:ext cx="8642588" cy="722747"/>
            <a:chOff x="5582177" y="4943621"/>
            <a:chExt cx="8642588" cy="722747"/>
          </a:xfrm>
        </p:grpSpPr>
        <p:grpSp>
          <p:nvGrpSpPr>
            <p:cNvPr id="33" name="组合 32"/>
            <p:cNvGrpSpPr/>
            <p:nvPr/>
          </p:nvGrpSpPr>
          <p:grpSpPr>
            <a:xfrm>
              <a:off x="5667126" y="5552848"/>
              <a:ext cx="8557639" cy="113520"/>
              <a:chOff x="6327224" y="1896619"/>
              <a:chExt cx="4102170" cy="9524"/>
            </a:xfrm>
          </p:grpSpPr>
          <p:cxnSp>
            <p:nvCxnSpPr>
              <p:cNvPr id="39" name="直接连接符 38"/>
              <p:cNvCxnSpPr/>
              <p:nvPr/>
            </p:nvCxnSpPr>
            <p:spPr>
              <a:xfrm>
                <a:off x="6327224" y="1896619"/>
                <a:ext cx="4102170"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5582177" y="4943621"/>
              <a:ext cx="6408712" cy="609226"/>
              <a:chOff x="5582177" y="4943621"/>
              <a:chExt cx="6408712" cy="609226"/>
            </a:xfrm>
          </p:grpSpPr>
          <p:grpSp>
            <p:nvGrpSpPr>
              <p:cNvPr id="35" name="组合 34"/>
              <p:cNvGrpSpPr/>
              <p:nvPr/>
            </p:nvGrpSpPr>
            <p:grpSpPr>
              <a:xfrm>
                <a:off x="5582177" y="4943621"/>
                <a:ext cx="579307" cy="609226"/>
                <a:chOff x="6250444" y="4908245"/>
                <a:chExt cx="579005" cy="609226"/>
              </a:xfrm>
            </p:grpSpPr>
            <p:sp>
              <p:nvSpPr>
                <p:cNvPr id="37"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8"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6" name="文本框 44"/>
              <p:cNvSpPr txBox="1"/>
              <p:nvPr/>
            </p:nvSpPr>
            <p:spPr>
              <a:xfrm>
                <a:off x="6426671" y="4952920"/>
                <a:ext cx="5564218" cy="430374"/>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对于要重点保护的主机或路由器使用静态</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ARP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表</a:t>
                </a:r>
              </a:p>
            </p:txBody>
          </p:sp>
        </p:grpSp>
      </p:grpSp>
      <p:grpSp>
        <p:nvGrpSpPr>
          <p:cNvPr id="41" name="组合 40"/>
          <p:cNvGrpSpPr/>
          <p:nvPr/>
        </p:nvGrpSpPr>
        <p:grpSpPr>
          <a:xfrm>
            <a:off x="1777061" y="5480477"/>
            <a:ext cx="8642594" cy="722747"/>
            <a:chOff x="5582177" y="4943621"/>
            <a:chExt cx="8642594" cy="722747"/>
          </a:xfrm>
        </p:grpSpPr>
        <p:grpSp>
          <p:nvGrpSpPr>
            <p:cNvPr id="42" name="组合 41"/>
            <p:cNvGrpSpPr/>
            <p:nvPr/>
          </p:nvGrpSpPr>
          <p:grpSpPr>
            <a:xfrm>
              <a:off x="5667126" y="5552848"/>
              <a:ext cx="8557645" cy="113520"/>
              <a:chOff x="6327224" y="1896619"/>
              <a:chExt cx="4102173" cy="9524"/>
            </a:xfrm>
          </p:grpSpPr>
          <p:cxnSp>
            <p:nvCxnSpPr>
              <p:cNvPr id="48" name="直接连接符 47"/>
              <p:cNvCxnSpPr/>
              <p:nvPr/>
            </p:nvCxnSpPr>
            <p:spPr>
              <a:xfrm flipV="1">
                <a:off x="6327224" y="1896619"/>
                <a:ext cx="4102173"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582177" y="4943621"/>
              <a:ext cx="8642594" cy="609226"/>
              <a:chOff x="5582177" y="4943621"/>
              <a:chExt cx="8642594" cy="609226"/>
            </a:xfrm>
          </p:grpSpPr>
          <p:grpSp>
            <p:nvGrpSpPr>
              <p:cNvPr id="44" name="组合 43"/>
              <p:cNvGrpSpPr/>
              <p:nvPr/>
            </p:nvGrpSpPr>
            <p:grpSpPr>
              <a:xfrm>
                <a:off x="5582177" y="4943621"/>
                <a:ext cx="579307" cy="609226"/>
                <a:chOff x="6250444" y="4908245"/>
                <a:chExt cx="579005" cy="609226"/>
              </a:xfrm>
            </p:grpSpPr>
            <p:sp>
              <p:nvSpPr>
                <p:cNvPr id="46"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smtClean="0">
                      <a:solidFill>
                        <a:srgbClr val="0000FF"/>
                      </a:solidFill>
                      <a:latin typeface="Impact" pitchFamily="34" charset="0"/>
                      <a:ea typeface="微软雅黑" pitchFamily="34" charset="-122"/>
                    </a:rPr>
                    <a:t>05</a:t>
                  </a:r>
                  <a:endParaRPr lang="zh-CN" altLang="en-US" sz="3200" dirty="0">
                    <a:solidFill>
                      <a:srgbClr val="0000FF"/>
                    </a:solidFill>
                    <a:latin typeface="微软雅黑" pitchFamily="34" charset="-122"/>
                    <a:ea typeface="微软雅黑" pitchFamily="34" charset="-122"/>
                  </a:endParaRPr>
                </a:p>
              </p:txBody>
            </p:sp>
            <p:sp>
              <p:nvSpPr>
                <p:cNvPr id="47"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45" name="文本框 44"/>
              <p:cNvSpPr txBox="1"/>
              <p:nvPr/>
            </p:nvSpPr>
            <p:spPr>
              <a:xfrm>
                <a:off x="6426671" y="4953786"/>
                <a:ext cx="7798100" cy="430374"/>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进行数据加密和实体鉴别技术，避免使用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Telnet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这些不安全的软件</a:t>
                </a:r>
              </a:p>
            </p:txBody>
          </p:sp>
        </p:grpSp>
      </p:grpSp>
    </p:spTree>
    <p:extLst>
      <p:ext uri="{BB962C8B-B14F-4D97-AF65-F5344CB8AC3E}">
        <p14:creationId xmlns:p14="http://schemas.microsoft.com/office/powerpoint/2010/main" val="52345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altLang="zh-CN" dirty="0"/>
              <a:t>7.8.3  </a:t>
            </a:r>
            <a:r>
              <a:rPr lang="zh-CN" altLang="en-US" dirty="0"/>
              <a:t>拒绝服务攻击</a:t>
            </a:r>
            <a:endParaRPr lang="en-US" altLang="zh-CN"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9" name="矩形 58"/>
          <p:cNvSpPr/>
          <p:nvPr/>
        </p:nvSpPr>
        <p:spPr>
          <a:xfrm>
            <a:off x="52388" y="1441450"/>
            <a:ext cx="10325100" cy="130175"/>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60" name="组合 8"/>
          <p:cNvGrpSpPr>
            <a:grpSpLocks/>
          </p:cNvGrpSpPr>
          <p:nvPr/>
        </p:nvGrpSpPr>
        <p:grpSpPr bwMode="auto">
          <a:xfrm rot="10800000">
            <a:off x="10309225" y="1181100"/>
            <a:ext cx="1800225" cy="862013"/>
            <a:chOff x="-3884" y="1297773"/>
            <a:chExt cx="2592640" cy="1065542"/>
          </a:xfrm>
        </p:grpSpPr>
        <p:sp>
          <p:nvSpPr>
            <p:cNvPr id="61" name="矩形 60"/>
            <p:cNvSpPr/>
            <p:nvPr/>
          </p:nvSpPr>
          <p:spPr>
            <a:xfrm>
              <a:off x="-1598" y="1378229"/>
              <a:ext cx="496123" cy="533752"/>
            </a:xfrm>
            <a:prstGeom prst="rect">
              <a:avLst/>
            </a:prstGeom>
            <a:solidFill>
              <a:srgbClr val="83838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2" name="矩形 61"/>
            <p:cNvSpPr/>
            <p:nvPr/>
          </p:nvSpPr>
          <p:spPr>
            <a:xfrm>
              <a:off x="773451" y="1880584"/>
              <a:ext cx="267494" cy="288461"/>
            </a:xfrm>
            <a:prstGeom prst="rect">
              <a:avLst/>
            </a:prstGeom>
            <a:solidFill>
              <a:srgbClr val="A6B727"/>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3" name="矩形 62"/>
            <p:cNvSpPr/>
            <p:nvPr/>
          </p:nvSpPr>
          <p:spPr>
            <a:xfrm>
              <a:off x="599694" y="1570537"/>
              <a:ext cx="342942" cy="368917"/>
            </a:xfrm>
            <a:prstGeom prst="rect">
              <a:avLst/>
            </a:prstGeom>
            <a:solidFill>
              <a:srgbClr val="FFC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4" name="矩形 63"/>
            <p:cNvSpPr/>
            <p:nvPr/>
          </p:nvSpPr>
          <p:spPr>
            <a:xfrm>
              <a:off x="944921" y="2035606"/>
              <a:ext cx="267495" cy="286499"/>
            </a:xfrm>
            <a:prstGeom prst="rect">
              <a:avLst/>
            </a:prstGeom>
            <a:solidFill>
              <a:srgbClr val="FEC306"/>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5" name="矩形 64"/>
            <p:cNvSpPr/>
            <p:nvPr/>
          </p:nvSpPr>
          <p:spPr>
            <a:xfrm>
              <a:off x="2543030" y="1596046"/>
              <a:ext cx="45726" cy="45134"/>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6" name="矩形 65"/>
            <p:cNvSpPr/>
            <p:nvPr/>
          </p:nvSpPr>
          <p:spPr>
            <a:xfrm flipV="1">
              <a:off x="492238" y="2076816"/>
              <a:ext cx="265208" cy="286499"/>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7" name="矩形 66"/>
            <p:cNvSpPr/>
            <p:nvPr/>
          </p:nvSpPr>
          <p:spPr>
            <a:xfrm>
              <a:off x="1900585" y="1866847"/>
              <a:ext cx="107456" cy="115778"/>
            </a:xfrm>
            <a:prstGeom prst="rect">
              <a:avLst/>
            </a:prstGeom>
            <a:solidFill>
              <a:srgbClr val="FFFF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8" name="矩形 67"/>
            <p:cNvSpPr/>
            <p:nvPr/>
          </p:nvSpPr>
          <p:spPr>
            <a:xfrm>
              <a:off x="2222951" y="1931604"/>
              <a:ext cx="267494" cy="288461"/>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9" name="矩形 68"/>
            <p:cNvSpPr/>
            <p:nvPr/>
          </p:nvSpPr>
          <p:spPr>
            <a:xfrm>
              <a:off x="1681103" y="2035606"/>
              <a:ext cx="267495" cy="2864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0" name="矩形 69"/>
            <p:cNvSpPr/>
            <p:nvPr/>
          </p:nvSpPr>
          <p:spPr>
            <a:xfrm>
              <a:off x="1228419" y="1713785"/>
              <a:ext cx="267495" cy="286499"/>
            </a:xfrm>
            <a:prstGeom prst="rect">
              <a:avLst/>
            </a:prstGeom>
            <a:solidFill>
              <a:srgbClr val="7F7F7F"/>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1" name="矩形 70"/>
            <p:cNvSpPr/>
            <p:nvPr/>
          </p:nvSpPr>
          <p:spPr>
            <a:xfrm>
              <a:off x="1820566" y="1295811"/>
              <a:ext cx="267494" cy="2864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94" name="矩形 93"/>
          <p:cNvSpPr/>
          <p:nvPr/>
        </p:nvSpPr>
        <p:spPr>
          <a:xfrm>
            <a:off x="-15875" y="6486525"/>
            <a:ext cx="12207875" cy="371475"/>
          </a:xfrm>
          <a:prstGeom prst="rect">
            <a:avLst/>
          </a:prstGeom>
          <a:solidFill>
            <a:srgbClr val="DDDDDD">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 name="矩形 1"/>
          <p:cNvSpPr/>
          <p:nvPr/>
        </p:nvSpPr>
        <p:spPr>
          <a:xfrm>
            <a:off x="852487" y="1826585"/>
            <a:ext cx="9344026" cy="4078168"/>
          </a:xfrm>
          <a:prstGeom prst="rect">
            <a:avLst/>
          </a:prstGeom>
        </p:spPr>
        <p:txBody>
          <a:bodyPr wrap="square">
            <a:spAutoFit/>
          </a:bodyPr>
          <a:lstStyle/>
          <a:p>
            <a:pPr marL="457200" indent="-457200" algn="just">
              <a:lnSpc>
                <a:spcPct val="150000"/>
              </a:lnSpc>
              <a:buFont typeface="Wingdings" panose="05000000000000000000" pitchFamily="2" charset="2"/>
              <a:buChar char="l"/>
            </a:pPr>
            <a:r>
              <a:rPr lang="zh-CN" altLang="en-US" sz="2400" dirty="0">
                <a:solidFill>
                  <a:srgbClr val="FF0000"/>
                </a:solidFill>
                <a:latin typeface="+mn-lt"/>
                <a:ea typeface="+mn-ea"/>
              </a:rPr>
              <a:t>拒绝服务</a:t>
            </a:r>
            <a:r>
              <a:rPr lang="en-US" altLang="zh-CN" sz="2400" dirty="0" err="1">
                <a:solidFill>
                  <a:srgbClr val="FF0000"/>
                </a:solidFill>
                <a:latin typeface="+mn-lt"/>
                <a:ea typeface="+mn-ea"/>
              </a:rPr>
              <a:t>DoS</a:t>
            </a:r>
            <a:r>
              <a:rPr lang="en-US" altLang="zh-CN" sz="2400" dirty="0">
                <a:latin typeface="+mn-lt"/>
                <a:ea typeface="+mn-ea"/>
              </a:rPr>
              <a:t> (Denial of Service)</a:t>
            </a:r>
            <a:r>
              <a:rPr lang="zh-CN" altLang="en-US" sz="2400" dirty="0">
                <a:latin typeface="+mn-lt"/>
                <a:ea typeface="+mn-ea"/>
              </a:rPr>
              <a:t>攻击是攻击者最常使用的一种行之有效且难以防范的攻击手段</a:t>
            </a:r>
            <a:endParaRPr lang="en-US" altLang="zh-CN" sz="2400" dirty="0">
              <a:latin typeface="+mn-lt"/>
              <a:ea typeface="+mn-ea"/>
            </a:endParaRPr>
          </a:p>
          <a:p>
            <a:pPr marL="457200" indent="-457200" algn="just">
              <a:lnSpc>
                <a:spcPct val="150000"/>
              </a:lnSpc>
              <a:buFont typeface="Wingdings" panose="05000000000000000000" pitchFamily="2" charset="2"/>
              <a:buChar char="l"/>
            </a:pPr>
            <a:r>
              <a:rPr lang="zh-CN" altLang="en-US" sz="2400" dirty="0">
                <a:latin typeface="+mn-lt"/>
                <a:ea typeface="+mn-ea"/>
              </a:rPr>
              <a:t>是针对系统可用性的攻击，主要通过消耗网络带宽或系统资源导致网络或系统不胜负荷，以至于瘫痪而停止提供正常的网络服务或使服务质量显著降低</a:t>
            </a:r>
            <a:endParaRPr lang="en-US" altLang="zh-CN" sz="2400" dirty="0">
              <a:latin typeface="+mn-lt"/>
              <a:ea typeface="+mn-ea"/>
            </a:endParaRPr>
          </a:p>
          <a:p>
            <a:pPr marL="457200" indent="-457200" algn="just">
              <a:lnSpc>
                <a:spcPct val="150000"/>
              </a:lnSpc>
              <a:buFont typeface="Wingdings" panose="05000000000000000000" pitchFamily="2" charset="2"/>
              <a:buChar char="l"/>
            </a:pPr>
            <a:r>
              <a:rPr lang="zh-CN" altLang="en-US" sz="2400" dirty="0">
                <a:latin typeface="+mn-lt"/>
                <a:ea typeface="+mn-ea"/>
              </a:rPr>
              <a:t>主要以网站、路由器、域名服务器等网络基础设施为攻击目标，危害极大</a:t>
            </a:r>
          </a:p>
        </p:txBody>
      </p:sp>
      <p:sp>
        <p:nvSpPr>
          <p:cNvPr id="96" name="矩形 95"/>
          <p:cNvSpPr/>
          <p:nvPr/>
        </p:nvSpPr>
        <p:spPr>
          <a:xfrm>
            <a:off x="1" y="6288675"/>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0" y="616530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7740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zh-CN" altLang="en-US" dirty="0"/>
              <a:t>分布式拒绝服务攻击</a:t>
            </a:r>
            <a:endParaRPr lang="en-US" altLang="zh-CN"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231" y="2643724"/>
            <a:ext cx="5080000" cy="3467100"/>
          </a:xfrm>
          <a:prstGeom prst="rect">
            <a:avLst/>
          </a:prstGeom>
        </p:spPr>
      </p:pic>
      <p:sp>
        <p:nvSpPr>
          <p:cNvPr id="7" name="矩形 6"/>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10345" y="1174447"/>
            <a:ext cx="2836482" cy="1469277"/>
            <a:chOff x="810345" y="1174447"/>
            <a:chExt cx="2836482" cy="1469277"/>
          </a:xfrm>
        </p:grpSpPr>
        <p:sp>
          <p:nvSpPr>
            <p:cNvPr id="9" name="矩形 8"/>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 y="6584712"/>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内容占位符 5"/>
          <p:cNvSpPr txBox="1">
            <a:spLocks/>
          </p:cNvSpPr>
          <p:nvPr/>
        </p:nvSpPr>
        <p:spPr>
          <a:xfrm>
            <a:off x="868348" y="2597361"/>
            <a:ext cx="5518859" cy="2448642"/>
          </a:xfrm>
          <a:prstGeom prst="rect">
            <a:avLst/>
          </a:prstGeom>
        </p:spPr>
        <p:txBody>
          <a:bodyPr>
            <a:no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623888" algn="just">
              <a:lnSpc>
                <a:spcPct val="150000"/>
              </a:lnSpc>
              <a:buFontTx/>
              <a:buNone/>
            </a:pPr>
            <a:r>
              <a:rPr lang="zh-CN" altLang="en-US" sz="2200" dirty="0"/>
              <a:t>如果处于不同位置的多个攻击者同时向一个或多个目标发起拒绝服务攻击，或者一个或多个攻击者控制了位于不同位置的多台主机，并利用这些主机对目标同时实施拒绝服务攻击，则称这种攻击为分布式拒绝服务</a:t>
            </a:r>
            <a:r>
              <a:rPr lang="en-US" altLang="zh-CN" sz="2200" dirty="0"/>
              <a:t>DDoS (Distributed Denial of Service)</a:t>
            </a:r>
            <a:r>
              <a:rPr lang="zh-CN" altLang="en-US" sz="2200" dirty="0"/>
              <a:t>攻击，它是拒绝服务攻击最主要的一种形式。</a:t>
            </a:r>
          </a:p>
        </p:txBody>
      </p:sp>
      <p:sp>
        <p:nvSpPr>
          <p:cNvPr id="23" name="矩形 22"/>
          <p:cNvSpPr/>
          <p:nvPr/>
        </p:nvSpPr>
        <p:spPr>
          <a:xfrm>
            <a:off x="0" y="6461341"/>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76862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93818" y="2286944"/>
            <a:ext cx="7202430" cy="902035"/>
            <a:chOff x="5582177" y="2036410"/>
            <a:chExt cx="7202430" cy="902035"/>
          </a:xfrm>
        </p:grpSpPr>
        <p:grpSp>
          <p:nvGrpSpPr>
            <p:cNvPr id="8" name="组合 7"/>
            <p:cNvGrpSpPr/>
            <p:nvPr/>
          </p:nvGrpSpPr>
          <p:grpSpPr>
            <a:xfrm>
              <a:off x="5667128" y="2646876"/>
              <a:ext cx="7117479" cy="291569"/>
              <a:chOff x="6327224" y="1890774"/>
              <a:chExt cx="3411818" cy="15369"/>
            </a:xfrm>
          </p:grpSpPr>
          <p:cxnSp>
            <p:nvCxnSpPr>
              <p:cNvPr id="14" name="直接连接符 13"/>
              <p:cNvCxnSpPr/>
              <p:nvPr/>
            </p:nvCxnSpPr>
            <p:spPr>
              <a:xfrm>
                <a:off x="6327224" y="1890774"/>
                <a:ext cx="3411818"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582177" y="2036410"/>
              <a:ext cx="6624736" cy="626655"/>
              <a:chOff x="5582177" y="2036410"/>
              <a:chExt cx="6624736" cy="626655"/>
            </a:xfrm>
          </p:grpSpPr>
          <p:grpSp>
            <p:nvGrpSpPr>
              <p:cNvPr id="10" name="组合 9"/>
              <p:cNvGrpSpPr/>
              <p:nvPr/>
            </p:nvGrpSpPr>
            <p:grpSpPr>
              <a:xfrm>
                <a:off x="5582177" y="2036410"/>
                <a:ext cx="579307" cy="626655"/>
                <a:chOff x="6242320" y="1105727"/>
                <a:chExt cx="579005" cy="626656"/>
              </a:xfrm>
            </p:grpSpPr>
            <p:sp>
              <p:nvSpPr>
                <p:cNvPr id="12"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3"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1" name="文本框 44"/>
              <p:cNvSpPr txBox="1"/>
              <p:nvPr/>
            </p:nvSpPr>
            <p:spPr>
              <a:xfrm>
                <a:off x="6426671" y="2142788"/>
                <a:ext cx="5780242" cy="430374"/>
              </a:xfrm>
              <a:prstGeom prst="rect">
                <a:avLst/>
              </a:prstGeom>
              <a:noFill/>
            </p:spPr>
            <p:txBody>
              <a:bodyPr wrap="square" rtlCol="0">
                <a:spAutoFit/>
              </a:bodyPr>
              <a:lstStyle/>
              <a:p>
                <a:pPr algn="l">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利用网络防火墙对恶意分组进行过滤</a:t>
                </a:r>
              </a:p>
            </p:txBody>
          </p:sp>
        </p:grpSp>
      </p:grpSp>
      <p:grpSp>
        <p:nvGrpSpPr>
          <p:cNvPr id="16" name="组合 15"/>
          <p:cNvGrpSpPr/>
          <p:nvPr/>
        </p:nvGrpSpPr>
        <p:grpSpPr>
          <a:xfrm>
            <a:off x="2493818" y="3339192"/>
            <a:ext cx="7706484" cy="806175"/>
            <a:chOff x="5582177" y="3005830"/>
            <a:chExt cx="7706484" cy="806175"/>
          </a:xfrm>
        </p:grpSpPr>
        <p:grpSp>
          <p:nvGrpSpPr>
            <p:cNvPr id="17" name="组合 16"/>
            <p:cNvGrpSpPr/>
            <p:nvPr/>
          </p:nvGrpSpPr>
          <p:grpSpPr>
            <a:xfrm>
              <a:off x="5582177" y="3005830"/>
              <a:ext cx="579307" cy="631762"/>
              <a:chOff x="6242320" y="2373233"/>
              <a:chExt cx="579005" cy="631762"/>
            </a:xfrm>
          </p:grpSpPr>
          <p:sp>
            <p:nvSpPr>
              <p:cNvPr id="22"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3"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8" name="组合 17"/>
            <p:cNvGrpSpPr/>
            <p:nvPr/>
          </p:nvGrpSpPr>
          <p:grpSpPr>
            <a:xfrm>
              <a:off x="5667125" y="3689445"/>
              <a:ext cx="7117478" cy="122560"/>
              <a:chOff x="6327224" y="1896619"/>
              <a:chExt cx="3411818" cy="9524"/>
            </a:xfrm>
          </p:grpSpPr>
          <p:cxnSp>
            <p:nvCxnSpPr>
              <p:cNvPr id="20" name="直接连接符 19"/>
              <p:cNvCxnSpPr/>
              <p:nvPr/>
            </p:nvCxnSpPr>
            <p:spPr>
              <a:xfrm>
                <a:off x="6327224" y="1896619"/>
                <a:ext cx="3411818"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9" name="文本框 44"/>
            <p:cNvSpPr txBox="1"/>
            <p:nvPr/>
          </p:nvSpPr>
          <p:spPr>
            <a:xfrm>
              <a:off x="6426671" y="3132838"/>
              <a:ext cx="6861990" cy="430374"/>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在入口路由器进行源端控制</a:t>
              </a:r>
            </a:p>
          </p:txBody>
        </p:sp>
      </p:grpSp>
      <p:grpSp>
        <p:nvGrpSpPr>
          <p:cNvPr id="24" name="组合 23"/>
          <p:cNvGrpSpPr/>
          <p:nvPr/>
        </p:nvGrpSpPr>
        <p:grpSpPr>
          <a:xfrm>
            <a:off x="2493818" y="4295580"/>
            <a:ext cx="7202428" cy="976076"/>
            <a:chOff x="5582177" y="3788442"/>
            <a:chExt cx="7202428" cy="976076"/>
          </a:xfrm>
        </p:grpSpPr>
        <p:grpSp>
          <p:nvGrpSpPr>
            <p:cNvPr id="25" name="组合 24"/>
            <p:cNvGrpSpPr/>
            <p:nvPr/>
          </p:nvGrpSpPr>
          <p:grpSpPr>
            <a:xfrm>
              <a:off x="5667125" y="4600822"/>
              <a:ext cx="7117478" cy="163696"/>
              <a:chOff x="6327224" y="1895268"/>
              <a:chExt cx="3411818" cy="10875"/>
            </a:xfrm>
          </p:grpSpPr>
          <p:cxnSp>
            <p:nvCxnSpPr>
              <p:cNvPr id="31" name="直接连接符 30"/>
              <p:cNvCxnSpPr/>
              <p:nvPr/>
            </p:nvCxnSpPr>
            <p:spPr>
              <a:xfrm flipV="1">
                <a:off x="6327224" y="1895268"/>
                <a:ext cx="3411818" cy="3"/>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582177" y="3788442"/>
              <a:ext cx="7202428" cy="830997"/>
              <a:chOff x="5582177" y="3788442"/>
              <a:chExt cx="7202428" cy="830997"/>
            </a:xfrm>
          </p:grpSpPr>
          <p:grpSp>
            <p:nvGrpSpPr>
              <p:cNvPr id="27" name="组合 26"/>
              <p:cNvGrpSpPr/>
              <p:nvPr/>
            </p:nvGrpSpPr>
            <p:grpSpPr>
              <a:xfrm>
                <a:off x="5582177" y="3980359"/>
                <a:ext cx="579307" cy="620494"/>
                <a:chOff x="6242320" y="3640739"/>
                <a:chExt cx="579005" cy="620494"/>
              </a:xfrm>
            </p:grpSpPr>
            <p:sp>
              <p:nvSpPr>
                <p:cNvPr id="29"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30"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8" name="文本框 44"/>
              <p:cNvSpPr txBox="1"/>
              <p:nvPr/>
            </p:nvSpPr>
            <p:spPr>
              <a:xfrm>
                <a:off x="6426671" y="3788442"/>
                <a:ext cx="6357934" cy="830997"/>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对路由器流经的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数据报首部进行自动标记，以追溯攻击源，然后隔离攻击源或采取相应的法律手段</a:t>
                </a:r>
              </a:p>
            </p:txBody>
          </p:sp>
        </p:grpSp>
      </p:grpSp>
      <p:grpSp>
        <p:nvGrpSpPr>
          <p:cNvPr id="33" name="组合 32"/>
          <p:cNvGrpSpPr/>
          <p:nvPr/>
        </p:nvGrpSpPr>
        <p:grpSpPr>
          <a:xfrm>
            <a:off x="2493818" y="5421868"/>
            <a:ext cx="7202428" cy="921854"/>
            <a:chOff x="5582177" y="4744514"/>
            <a:chExt cx="7202428" cy="921854"/>
          </a:xfrm>
        </p:grpSpPr>
        <p:grpSp>
          <p:nvGrpSpPr>
            <p:cNvPr id="34" name="组合 33"/>
            <p:cNvGrpSpPr/>
            <p:nvPr/>
          </p:nvGrpSpPr>
          <p:grpSpPr>
            <a:xfrm>
              <a:off x="5667125" y="5552848"/>
              <a:ext cx="7117476" cy="113520"/>
              <a:chOff x="6327224" y="1896619"/>
              <a:chExt cx="3411817" cy="9524"/>
            </a:xfrm>
          </p:grpSpPr>
          <p:cxnSp>
            <p:nvCxnSpPr>
              <p:cNvPr id="40" name="直接连接符 39"/>
              <p:cNvCxnSpPr/>
              <p:nvPr/>
            </p:nvCxnSpPr>
            <p:spPr>
              <a:xfrm flipV="1">
                <a:off x="6327224" y="1896619"/>
                <a:ext cx="3411817"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5582177" y="4744514"/>
              <a:ext cx="7202428" cy="830997"/>
              <a:chOff x="5582177" y="4744514"/>
              <a:chExt cx="7202428" cy="830997"/>
            </a:xfrm>
          </p:grpSpPr>
          <p:grpSp>
            <p:nvGrpSpPr>
              <p:cNvPr id="36" name="组合 35"/>
              <p:cNvGrpSpPr/>
              <p:nvPr/>
            </p:nvGrpSpPr>
            <p:grpSpPr>
              <a:xfrm>
                <a:off x="5582177" y="4943621"/>
                <a:ext cx="579307" cy="609226"/>
                <a:chOff x="6250444" y="4908245"/>
                <a:chExt cx="579005" cy="609226"/>
              </a:xfrm>
            </p:grpSpPr>
            <p:sp>
              <p:nvSpPr>
                <p:cNvPr id="38"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39"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37" name="文本框 44"/>
              <p:cNvSpPr txBox="1"/>
              <p:nvPr/>
            </p:nvSpPr>
            <p:spPr>
              <a:xfrm>
                <a:off x="6426671" y="4744514"/>
                <a:ext cx="6357934" cy="830997"/>
              </a:xfrm>
              <a:prstGeom prst="rect">
                <a:avLst/>
              </a:prstGeom>
              <a:noFill/>
            </p:spPr>
            <p:txBody>
              <a:bodyPr wrap="square" rtlCol="0">
                <a:spAutoFit/>
              </a:bodyPr>
              <a:lstStyle/>
              <a:p>
                <a:pPr algn="just">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通过分析分组首部特征和流量特征检测正在发生的</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DoS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攻击，并进行预警</a:t>
                </a:r>
              </a:p>
            </p:txBody>
          </p:sp>
        </p:grpSp>
      </p:grpSp>
      <p:sp>
        <p:nvSpPr>
          <p:cNvPr id="625666" name="Rectangle 2"/>
          <p:cNvSpPr>
            <a:spLocks noGrp="1" noChangeArrowheads="1"/>
          </p:cNvSpPr>
          <p:nvPr>
            <p:ph type="title"/>
          </p:nvPr>
        </p:nvSpPr>
        <p:spPr/>
        <p:txBody>
          <a:bodyPr/>
          <a:lstStyle/>
          <a:p>
            <a:r>
              <a:rPr lang="en-US" altLang="zh-CN" dirty="0" err="1"/>
              <a:t>DoS</a:t>
            </a:r>
            <a:r>
              <a:rPr lang="zh-CN" altLang="en-US" dirty="0"/>
              <a:t>攻击的防范</a:t>
            </a:r>
            <a:endParaRPr lang="en-US" altLang="zh-CN" sz="4000" dirty="0"/>
          </a:p>
        </p:txBody>
      </p:sp>
      <p:sp>
        <p:nvSpPr>
          <p:cNvPr id="625667" name="Rectangle 3"/>
          <p:cNvSpPr>
            <a:spLocks noGrp="1" noChangeArrowheads="1"/>
          </p:cNvSpPr>
          <p:nvPr>
            <p:ph idx="1"/>
          </p:nvPr>
        </p:nvSpPr>
        <p:spPr>
          <a:xfrm>
            <a:off x="609919" y="1143530"/>
            <a:ext cx="10978515" cy="629286"/>
          </a:xfrm>
        </p:spPr>
        <p:txBody>
          <a:bodyPr/>
          <a:lstStyle/>
          <a:p>
            <a:pPr marL="0" indent="0">
              <a:buNone/>
            </a:pPr>
            <a:r>
              <a:rPr lang="zh-CN" altLang="en-US" dirty="0" smtClean="0"/>
              <a:t>以下措施可以部分</a:t>
            </a:r>
            <a:r>
              <a:rPr lang="zh-CN" altLang="en-US" dirty="0"/>
              <a:t>地减轻</a:t>
            </a:r>
            <a:r>
              <a:rPr lang="en-US" altLang="zh-CN" dirty="0" err="1"/>
              <a:t>DoS</a:t>
            </a:r>
            <a:r>
              <a:rPr lang="zh-CN" altLang="en-US" dirty="0"/>
              <a:t>攻击所造成的危害，而不能从根本上解决问题</a:t>
            </a:r>
            <a:r>
              <a:rPr lang="zh-CN" altLang="en-US" dirty="0" smtClean="0"/>
              <a:t>。</a:t>
            </a:r>
            <a:endParaRPr lang="en-US" altLang="zh-CN"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7866831" y="2139167"/>
            <a:ext cx="4064992" cy="153432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l"/>
            <a:r>
              <a:rPr lang="zh-CN" altLang="en-US" sz="2000" dirty="0" smtClean="0">
                <a:solidFill>
                  <a:schemeClr val="tx1"/>
                </a:solidFill>
              </a:rPr>
              <a:t>　　到</a:t>
            </a:r>
            <a:r>
              <a:rPr lang="zh-CN" altLang="en-US" sz="2000" dirty="0">
                <a:solidFill>
                  <a:schemeClr val="tx1"/>
                </a:solidFill>
              </a:rPr>
              <a:t>目前为止，还没有一种完全有效地抵抗</a:t>
            </a:r>
            <a:r>
              <a:rPr lang="en-US" altLang="zh-CN" sz="2000" dirty="0" err="1">
                <a:solidFill>
                  <a:schemeClr val="tx1"/>
                </a:solidFill>
              </a:rPr>
              <a:t>DoS</a:t>
            </a:r>
            <a:r>
              <a:rPr lang="zh-CN" altLang="en-US" sz="2000" dirty="0">
                <a:solidFill>
                  <a:schemeClr val="tx1"/>
                </a:solidFill>
              </a:rPr>
              <a:t>攻击的技术和方法，特别是基于大规模流量攻击的</a:t>
            </a:r>
            <a:r>
              <a:rPr lang="en-US" altLang="zh-CN" sz="2000" dirty="0" err="1">
                <a:solidFill>
                  <a:schemeClr val="tx1"/>
                </a:solidFill>
              </a:rPr>
              <a:t>DDoS</a:t>
            </a:r>
            <a:r>
              <a:rPr lang="zh-CN" altLang="en-US" sz="2000" dirty="0">
                <a:solidFill>
                  <a:schemeClr val="tx1"/>
                </a:solidFill>
              </a:rPr>
              <a:t>更难防范。</a:t>
            </a:r>
          </a:p>
        </p:txBody>
      </p:sp>
      <p:cxnSp>
        <p:nvCxnSpPr>
          <p:cNvPr id="42" name="直接连接符 41"/>
          <p:cNvCxnSpPr/>
          <p:nvPr/>
        </p:nvCxnSpPr>
        <p:spPr>
          <a:xfrm>
            <a:off x="-11113" y="1941513"/>
            <a:ext cx="12103101" cy="0"/>
          </a:xfrm>
          <a:prstGeom prst="line">
            <a:avLst/>
          </a:prstGeom>
          <a:ln w="5715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1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 y="0"/>
            <a:ext cx="12195527" cy="6858000"/>
          </a:xfrm>
          <a:prstGeom prst="rect">
            <a:avLst/>
          </a:prstGeom>
        </p:spPr>
      </p:pic>
      <p:sp>
        <p:nvSpPr>
          <p:cNvPr id="6" name="矩形 5"/>
          <p:cNvSpPr/>
          <p:nvPr/>
        </p:nvSpPr>
        <p:spPr>
          <a:xfrm>
            <a:off x="2259036" y="2209801"/>
            <a:ext cx="7680278"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35" tIns="60967" rIns="121935" bIns="60967" spcCol="0" rtlCol="0" anchor="ctr"/>
          <a:lstStyle/>
          <a:p>
            <a:pPr algn="ctr"/>
            <a:endParaRPr lang="zh-CN" altLang="en-US" sz="2799"/>
          </a:p>
        </p:txBody>
      </p:sp>
      <p:sp>
        <p:nvSpPr>
          <p:cNvPr id="7" name="矩形 6"/>
          <p:cNvSpPr/>
          <p:nvPr/>
        </p:nvSpPr>
        <p:spPr>
          <a:xfrm>
            <a:off x="2259036" y="4024088"/>
            <a:ext cx="7680278"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35" tIns="60967" rIns="121935" bIns="60967" spcCol="0" rtlCol="0" anchor="ctr"/>
          <a:lstStyle/>
          <a:p>
            <a:pPr algn="ctr"/>
            <a:endParaRPr lang="zh-CN" altLang="en-US" sz="2799"/>
          </a:p>
        </p:txBody>
      </p:sp>
      <p:sp>
        <p:nvSpPr>
          <p:cNvPr id="14" name="椭圆 13"/>
          <p:cNvSpPr/>
          <p:nvPr/>
        </p:nvSpPr>
        <p:spPr>
          <a:xfrm>
            <a:off x="10094196" y="2479772"/>
            <a:ext cx="203153" cy="203153"/>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99"/>
          </a:p>
        </p:txBody>
      </p:sp>
      <p:sp>
        <p:nvSpPr>
          <p:cNvPr id="15" name="椭圆 14"/>
          <p:cNvSpPr/>
          <p:nvPr/>
        </p:nvSpPr>
        <p:spPr>
          <a:xfrm>
            <a:off x="10094196" y="2727364"/>
            <a:ext cx="203153" cy="203153"/>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99"/>
          </a:p>
        </p:txBody>
      </p:sp>
      <p:sp>
        <p:nvSpPr>
          <p:cNvPr id="16" name="椭圆 15"/>
          <p:cNvSpPr/>
          <p:nvPr/>
        </p:nvSpPr>
        <p:spPr>
          <a:xfrm>
            <a:off x="10094196" y="2974957"/>
            <a:ext cx="203153" cy="203153"/>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99"/>
          </a:p>
        </p:txBody>
      </p:sp>
      <p:sp>
        <p:nvSpPr>
          <p:cNvPr id="17" name="文本框 1"/>
          <p:cNvSpPr txBox="1"/>
          <p:nvPr/>
        </p:nvSpPr>
        <p:spPr>
          <a:xfrm>
            <a:off x="2612244" y="2133900"/>
            <a:ext cx="7004821" cy="1938543"/>
          </a:xfrm>
          <a:prstGeom prst="rect">
            <a:avLst/>
          </a:prstGeom>
          <a:noFill/>
        </p:spPr>
        <p:txBody>
          <a:bodyPr wrap="square" rtlCol="0">
            <a:spAutoFit/>
          </a:bodyPr>
          <a:lstStyle/>
          <a:p>
            <a:r>
              <a:rPr lang="en-US" altLang="zh-CN" sz="11998" b="1" dirty="0">
                <a:solidFill>
                  <a:schemeClr val="bg1"/>
                </a:solidFill>
                <a:latin typeface="微软雅黑" panose="020B0503020204020204" pitchFamily="34" charset="-122"/>
                <a:ea typeface="微软雅黑" panose="020B0503020204020204" pitchFamily="34" charset="-122"/>
              </a:rPr>
              <a:t>THANKS</a:t>
            </a:r>
            <a:endParaRPr lang="zh-CN" altLang="en-US" sz="11998"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1935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774000" y="352800"/>
            <a:ext cx="5335200" cy="428400"/>
          </a:xfrm>
        </p:spPr>
        <p:txBody>
          <a:bodyPr/>
          <a:lstStyle/>
          <a:p>
            <a:r>
              <a:rPr lang="zh-CN" altLang="en-US" dirty="0"/>
              <a:t>一些重要概念</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1" name="矩形 30"/>
          <p:cNvSpPr/>
          <p:nvPr/>
        </p:nvSpPr>
        <p:spPr>
          <a:xfrm>
            <a:off x="-23813" y="6088063"/>
            <a:ext cx="12217401" cy="769937"/>
          </a:xfrm>
          <a:prstGeom prst="rect">
            <a:avLst/>
          </a:prstGeom>
          <a:solidFill>
            <a:srgbClr val="F6B30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2" name="直接连接符 31"/>
          <p:cNvCxnSpPr/>
          <p:nvPr/>
        </p:nvCxnSpPr>
        <p:spPr>
          <a:xfrm>
            <a:off x="-11113" y="1630363"/>
            <a:ext cx="121031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34" name="矩形 32"/>
          <p:cNvSpPr>
            <a:spLocks noChangeArrowheads="1"/>
          </p:cNvSpPr>
          <p:nvPr/>
        </p:nvSpPr>
        <p:spPr bwMode="auto">
          <a:xfrm>
            <a:off x="330200" y="1873846"/>
            <a:ext cx="11510963" cy="2954655"/>
          </a:xfrm>
          <a:prstGeom prst="rect">
            <a:avLst/>
          </a:prstGeom>
          <a:noFill/>
          <a:ln w="9525">
            <a:noFill/>
            <a:miter lim="800000"/>
            <a:headEnd/>
            <a:tailEnd/>
          </a:ln>
        </p:spPr>
        <p:txBody>
          <a:bodyPr>
            <a:spAutoFit/>
          </a:bodyPr>
          <a:lstStyle/>
          <a:p>
            <a:pPr marL="457200" indent="-457200" algn="l">
              <a:lnSpc>
                <a:spcPct val="150000"/>
              </a:lnSpc>
              <a:buFont typeface="Wingdings" panose="05000000000000000000" pitchFamily="2" charset="2"/>
              <a:buChar char="l"/>
            </a:pPr>
            <a:r>
              <a:rPr lang="zh-CN" altLang="en-US" sz="2400" dirty="0">
                <a:latin typeface="+mn-lt"/>
                <a:ea typeface="+mj-ea"/>
              </a:rPr>
              <a:t>如果不论截取者获得了多少密文，但在密文中都没有足够的信息来唯一地确定出对应的明文，则这一密码体制称为</a:t>
            </a:r>
            <a:r>
              <a:rPr lang="zh-CN" altLang="en-US" sz="2400" dirty="0">
                <a:solidFill>
                  <a:schemeClr val="hlink"/>
                </a:solidFill>
                <a:latin typeface="+mn-lt"/>
                <a:ea typeface="+mj-ea"/>
              </a:rPr>
              <a:t>无条件安全的</a:t>
            </a:r>
            <a:r>
              <a:rPr lang="zh-CN" altLang="en-US" sz="2400" dirty="0">
                <a:latin typeface="+mn-lt"/>
                <a:ea typeface="+mj-ea"/>
              </a:rPr>
              <a:t>，或称为</a:t>
            </a:r>
            <a:r>
              <a:rPr lang="zh-CN" altLang="en-US" sz="2400" dirty="0">
                <a:solidFill>
                  <a:schemeClr val="hlink"/>
                </a:solidFill>
                <a:latin typeface="+mn-lt"/>
                <a:ea typeface="+mj-ea"/>
              </a:rPr>
              <a:t>理论上是不可破的</a:t>
            </a:r>
            <a:r>
              <a:rPr lang="zh-CN" altLang="en-US" sz="2400" dirty="0">
                <a:latin typeface="+mn-lt"/>
                <a:ea typeface="+mj-ea"/>
              </a:rPr>
              <a:t>。</a:t>
            </a:r>
          </a:p>
          <a:p>
            <a:pPr marL="457200" indent="-457200" algn="l">
              <a:lnSpc>
                <a:spcPct val="150000"/>
              </a:lnSpc>
              <a:buFont typeface="Wingdings" panose="05000000000000000000" pitchFamily="2" charset="2"/>
              <a:buChar char="l"/>
            </a:pPr>
            <a:r>
              <a:rPr lang="zh-CN" altLang="en-US" sz="2400" dirty="0">
                <a:latin typeface="+mn-lt"/>
                <a:ea typeface="+mj-ea"/>
              </a:rPr>
              <a:t>如果密码体制中的密码不能被可使用的计算资源破译，则这一密码体制称为在</a:t>
            </a:r>
            <a:r>
              <a:rPr lang="zh-CN" altLang="en-US" sz="2400" dirty="0">
                <a:solidFill>
                  <a:schemeClr val="hlink"/>
                </a:solidFill>
                <a:latin typeface="+mn-lt"/>
                <a:ea typeface="+mj-ea"/>
              </a:rPr>
              <a:t>计算上是安全的</a:t>
            </a:r>
            <a:r>
              <a:rPr lang="zh-CN" altLang="en-US" sz="2400" dirty="0">
                <a:latin typeface="+mn-lt"/>
                <a:ea typeface="+mj-ea"/>
              </a:rPr>
              <a:t>。</a:t>
            </a:r>
            <a:endParaRPr lang="en-US" altLang="zh-CN" sz="2400" dirty="0">
              <a:latin typeface="+mn-lt"/>
              <a:ea typeface="+mj-ea"/>
            </a:endParaRPr>
          </a:p>
          <a:p>
            <a:pPr marL="457200" indent="-457200" algn="l">
              <a:lnSpc>
                <a:spcPct val="150000"/>
              </a:lnSpc>
              <a:buFont typeface="Wingdings" panose="05000000000000000000" pitchFamily="2" charset="2"/>
              <a:buChar char="l"/>
            </a:pPr>
            <a:r>
              <a:rPr lang="zh-CN" altLang="en-US" sz="2400" dirty="0">
                <a:latin typeface="+mn-lt"/>
                <a:ea typeface="+mj-ea"/>
              </a:rPr>
              <a:t>我们关心的是在计算上（而不是在理论上）是不可破的密码体制。</a:t>
            </a:r>
          </a:p>
        </p:txBody>
      </p:sp>
      <p:cxnSp>
        <p:nvCxnSpPr>
          <p:cNvPr id="35" name="直接连接符 34"/>
          <p:cNvCxnSpPr/>
          <p:nvPr/>
        </p:nvCxnSpPr>
        <p:spPr>
          <a:xfrm>
            <a:off x="-23813" y="5157192"/>
            <a:ext cx="121031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36" name="组合 34"/>
          <p:cNvGrpSpPr>
            <a:grpSpLocks/>
          </p:cNvGrpSpPr>
          <p:nvPr/>
        </p:nvGrpSpPr>
        <p:grpSpPr bwMode="auto">
          <a:xfrm rot="10800000">
            <a:off x="10034588" y="5400675"/>
            <a:ext cx="2133600" cy="833438"/>
            <a:chOff x="711199" y="5805976"/>
            <a:chExt cx="2134529" cy="833559"/>
          </a:xfrm>
        </p:grpSpPr>
        <p:sp>
          <p:nvSpPr>
            <p:cNvPr id="37" name="矩形 36"/>
            <p:cNvSpPr/>
            <p:nvPr/>
          </p:nvSpPr>
          <p:spPr>
            <a:xfrm>
              <a:off x="2580501" y="6242602"/>
              <a:ext cx="266816" cy="287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矩形 37"/>
            <p:cNvSpPr/>
            <p:nvPr/>
          </p:nvSpPr>
          <p:spPr>
            <a:xfrm>
              <a:off x="1263890" y="5805976"/>
              <a:ext cx="266816" cy="2873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矩形 38"/>
            <p:cNvSpPr/>
            <p:nvPr/>
          </p:nvSpPr>
          <p:spPr>
            <a:xfrm>
              <a:off x="1397298" y="5947285"/>
              <a:ext cx="406577" cy="428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矩形 39"/>
            <p:cNvSpPr/>
            <p:nvPr/>
          </p:nvSpPr>
          <p:spPr>
            <a:xfrm>
              <a:off x="1865815" y="6352155"/>
              <a:ext cx="266816" cy="2873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矩形 40"/>
            <p:cNvSpPr/>
            <p:nvPr/>
          </p:nvSpPr>
          <p:spPr>
            <a:xfrm flipV="1">
              <a:off x="1760994" y="6242602"/>
              <a:ext cx="266816" cy="287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矩形 41"/>
            <p:cNvSpPr/>
            <p:nvPr/>
          </p:nvSpPr>
          <p:spPr>
            <a:xfrm>
              <a:off x="711199" y="5948872"/>
              <a:ext cx="565396" cy="535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54d478c7ec80e2e199117cc7d976a5967fb2f7"/>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10110</TotalTime>
  <Words>7367</Words>
  <Application>Microsoft Office PowerPoint</Application>
  <PresentationFormat>自定义</PresentationFormat>
  <Paragraphs>995</Paragraphs>
  <Slides>84</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103" baseType="lpstr">
      <vt:lpstr>Arial Unicode MS</vt:lpstr>
      <vt:lpstr>Gill Sans</vt:lpstr>
      <vt:lpstr>Microsoft YaHei UI</vt:lpstr>
      <vt:lpstr>黑体</vt:lpstr>
      <vt:lpstr>楷体_GB2312</vt:lpstr>
      <vt:lpstr>宋体</vt:lpstr>
      <vt:lpstr>微软雅黑</vt:lpstr>
      <vt:lpstr>Arial</vt:lpstr>
      <vt:lpstr>Calibri</vt:lpstr>
      <vt:lpstr>Impact</vt:lpstr>
      <vt:lpstr>Leelawadee</vt:lpstr>
      <vt:lpstr>Symbol</vt:lpstr>
      <vt:lpstr>Tahoma</vt:lpstr>
      <vt:lpstr>Times New Roman</vt:lpstr>
      <vt:lpstr>Wingdings</vt:lpstr>
      <vt:lpstr>Wingdings 2</vt:lpstr>
      <vt:lpstr>主题1</vt:lpstr>
      <vt:lpstr>VISIO</vt:lpstr>
      <vt:lpstr>公式</vt:lpstr>
      <vt:lpstr>PowerPoint 演示文稿</vt:lpstr>
      <vt:lpstr>PowerPoint 演示文稿</vt:lpstr>
      <vt:lpstr> 7.1.1 安全威胁</vt:lpstr>
      <vt:lpstr>对网络的被动攻击和主动攻击 </vt:lpstr>
      <vt:lpstr>恶意程序(rogue program) </vt:lpstr>
      <vt:lpstr>PowerPoint 演示文稿</vt:lpstr>
      <vt:lpstr>7.1.2  安全服务 </vt:lpstr>
      <vt:lpstr>7.2  机密性与密码学 </vt:lpstr>
      <vt:lpstr>一些重要概念</vt:lpstr>
      <vt:lpstr>7.2.1   对称密钥密码体制 </vt:lpstr>
      <vt:lpstr>数据加密标准 DES</vt:lpstr>
      <vt:lpstr>DES 的保密性</vt:lpstr>
      <vt:lpstr>三重DES</vt:lpstr>
      <vt:lpstr>7.2.2  公钥密码体制</vt:lpstr>
      <vt:lpstr>加密密钥与解密密钥 </vt:lpstr>
      <vt:lpstr>公钥算法的特点 </vt:lpstr>
      <vt:lpstr>公钥算法的特点（续）</vt:lpstr>
      <vt:lpstr>应当注意 </vt:lpstr>
      <vt:lpstr>PowerPoint 演示文稿</vt:lpstr>
      <vt:lpstr>7.3  完整性与鉴别</vt:lpstr>
      <vt:lpstr>7.3.1报文摘要和报文鉴别码</vt:lpstr>
      <vt:lpstr>用报文摘要进行报文鉴别</vt:lpstr>
      <vt:lpstr>密码散列函数</vt:lpstr>
      <vt:lpstr>密码散列函数</vt:lpstr>
      <vt:lpstr>广泛应用的报文摘要算法</vt:lpstr>
      <vt:lpstr>散列报文鉴别码</vt:lpstr>
      <vt:lpstr>7.3.2   数字签名</vt:lpstr>
      <vt:lpstr>数字签名的实现 </vt:lpstr>
      <vt:lpstr>数字签名的实现</vt:lpstr>
      <vt:lpstr>7.3.3  实体鉴别 </vt:lpstr>
      <vt:lpstr>明显的漏洞</vt:lpstr>
      <vt:lpstr>使用不重数</vt:lpstr>
      <vt:lpstr>PowerPoint 演示文稿</vt:lpstr>
      <vt:lpstr>7.4   密钥分发和公钥认证 </vt:lpstr>
      <vt:lpstr>7.4.1  对称密钥的分发</vt:lpstr>
      <vt:lpstr>对称密钥的分配</vt:lpstr>
      <vt:lpstr>7.4.2  公钥的签发与认证</vt:lpstr>
      <vt:lpstr>公钥基础设施PKI(Public Key Infrastructure)</vt:lpstr>
      <vt:lpstr>PowerPoint 演示文稿</vt:lpstr>
      <vt:lpstr>7.5  访问控制</vt:lpstr>
      <vt:lpstr>访问控制的基本要素</vt:lpstr>
      <vt:lpstr>访问监控器模型</vt:lpstr>
      <vt:lpstr>7.5.2  访问控制策略</vt:lpstr>
      <vt:lpstr>1.  自主访问控制策略</vt:lpstr>
      <vt:lpstr>2.  强制访问控制策略</vt:lpstr>
      <vt:lpstr>下读上写原则防止木马窃密攻击</vt:lpstr>
      <vt:lpstr>下读上写原则防止木马窃密攻击</vt:lpstr>
      <vt:lpstr>3.  基于角色的访问控制策略</vt:lpstr>
      <vt:lpstr>7.6  网络各层的安全实例</vt:lpstr>
      <vt:lpstr>PowerPoint 演示文稿</vt:lpstr>
      <vt:lpstr>7.6.1  物理层实例：信道加密机</vt:lpstr>
      <vt:lpstr>7.6.2  数据链路层实例：802.11i</vt:lpstr>
      <vt:lpstr>2.  IEEE 802.11i</vt:lpstr>
      <vt:lpstr>802.11i的基本交互过程</vt:lpstr>
      <vt:lpstr>7.6.3  网络层实例：IPsec</vt:lpstr>
      <vt:lpstr>IPsec 的两种运行方式 </vt:lpstr>
      <vt:lpstr>IPsec 的两种运行方式 </vt:lpstr>
      <vt:lpstr>IPsec 的两种运行方式 </vt:lpstr>
      <vt:lpstr>IPsec 中最主要的两个部分 </vt:lpstr>
      <vt:lpstr>安全关联(Security Association, SA)</vt:lpstr>
      <vt:lpstr>AH 首部 </vt:lpstr>
      <vt:lpstr>2.  封装安全载荷 ESP</vt:lpstr>
      <vt:lpstr>在 IP 数据报中的ESP 的各字段 </vt:lpstr>
      <vt:lpstr>7.6.4  运输层实例：SSL/TLS</vt:lpstr>
      <vt:lpstr>SSL/TLS 的位置 </vt:lpstr>
      <vt:lpstr>SSL 提供以下三种安全服务</vt:lpstr>
      <vt:lpstr>SSL的基本工作过程</vt:lpstr>
      <vt:lpstr>浏览器中的SSL/TLS选项</vt:lpstr>
      <vt:lpstr>7.6.5  应用层实例： PGP (Pretty Good Privacy) </vt:lpstr>
      <vt:lpstr>7.6.5  应用层实例： PGP (Pretty Good Privacy) </vt:lpstr>
      <vt:lpstr>PowerPoint 演示文稿</vt:lpstr>
      <vt:lpstr>7.7  系统安全：防火墙与入侵检测</vt:lpstr>
      <vt:lpstr>7.7.1 防火墙(firewall)</vt:lpstr>
      <vt:lpstr>防火墙技术一般分为两类 </vt:lpstr>
      <vt:lpstr>7.7.2 入侵检测系统</vt:lpstr>
      <vt:lpstr>两种入侵检测方法</vt:lpstr>
      <vt:lpstr>PowerPoint 演示文稿</vt:lpstr>
      <vt:lpstr>7.8  网络攻击及其防范</vt:lpstr>
      <vt:lpstr>7.8.2  网络监听</vt:lpstr>
      <vt:lpstr>网络监听的防范</vt:lpstr>
      <vt:lpstr>7.8.3  拒绝服务攻击</vt:lpstr>
      <vt:lpstr>分布式拒绝服务攻击</vt:lpstr>
      <vt:lpstr>DoS攻击的防范</vt:lpstr>
      <vt:lpstr>PowerPoint 演示文稿</vt:lpstr>
    </vt:vector>
  </TitlesOfParts>
  <Company>NICE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计算机网络教程 第4版</dc:title>
  <dc:creator>谢钧 谢希仁</dc:creator>
  <cp:lastModifiedBy>win7</cp:lastModifiedBy>
  <cp:revision>877</cp:revision>
  <dcterms:created xsi:type="dcterms:W3CDTF">2004-03-02T12:35:10Z</dcterms:created>
  <dcterms:modified xsi:type="dcterms:W3CDTF">2018-03-17T10:17:33Z</dcterms:modified>
</cp:coreProperties>
</file>