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Source Code Pro"/>
      <p:regular r:id="rId23"/>
      <p:bold r:id="rId24"/>
      <p:italic r:id="rId25"/>
      <p:boldItalic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FD9795-3295-4494-B9E7-DDD5962B06DE}">
  <a:tblStyle styleId="{4CFD9795-3295-4494-B9E7-DDD5962B06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6bf92fb0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6bf92fb0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6bf92fb0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6bf92fb0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b3d07e4a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b3d07e4a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6bf92fb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6bf92fb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6bf92fb0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6bf92fb0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6bf92fb0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6bf92fb0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Plutonium-239/deeprl-in-sgbd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ym.openai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i.org/10.1016/j.compchemeng.2019.106636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i.org/10.1016/j.compchemeng.2020.106982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136000"/>
            <a:ext cx="8282400" cy="26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Project Presentation</a:t>
            </a:r>
            <a:r>
              <a:rPr lang="en" sz="4000"/>
              <a:t>:</a:t>
            </a:r>
            <a:br>
              <a:rPr lang="en" sz="4000"/>
            </a:br>
            <a:r>
              <a:rPr lang="en" sz="4000"/>
              <a:t>Using Deep Reinforcement Learning for scheduling gasoline blending and distribution (SGBD)</a:t>
            </a:r>
            <a:endParaRPr sz="40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Samarth Bhatia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Supervisor: Prof. Hariprasad Kodamana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</a:t>
            </a:r>
            <a:r>
              <a:rPr lang="en"/>
              <a:t> for SGBD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468825"/>
            <a:ext cx="8520600" cy="3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I am making an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environment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for the problem of scheduling gasoline blending and distribution (SGBD) based on the variables given in Paper 1.</a:t>
            </a:r>
            <a:br>
              <a:rPr lang="en" sz="1800">
                <a:latin typeface="Raleway"/>
                <a:ea typeface="Raleway"/>
                <a:cs typeface="Raleway"/>
                <a:sym typeface="Raleway"/>
              </a:rPr>
            </a:b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The work is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available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on github: </a:t>
            </a:r>
            <a:r>
              <a:rPr lang="en" sz="1800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Plutonium-239/deeprl-in-sgbd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.</a:t>
            </a:r>
            <a:br>
              <a:rPr lang="en" sz="1800">
                <a:latin typeface="Raleway"/>
                <a:ea typeface="Raleway"/>
                <a:cs typeface="Raleway"/>
                <a:sym typeface="Raleway"/>
              </a:rPr>
            </a:b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(The repository also includes the sample implementations I have done in the process of learning RL)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800">
                <a:latin typeface="Raleway"/>
                <a:ea typeface="Raleway"/>
                <a:cs typeface="Raleway"/>
                <a:sym typeface="Raleway"/>
              </a:rPr>
            </a:b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I have implemented the observation spaces (the possible “range” of values for all the variables) along with the variables themselves and their relations /constraints.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468825"/>
            <a:ext cx="3999900" cy="32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Environment</a:t>
            </a:r>
            <a:endParaRPr b="1" sz="2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Implementing an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action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space to interact with the env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Implementing the step method to take an action and update the environment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Finishing up and packaging</a:t>
            </a:r>
            <a:br>
              <a:rPr lang="en" sz="1800">
                <a:latin typeface="Raleway"/>
                <a:ea typeface="Raleway"/>
                <a:cs typeface="Raleway"/>
                <a:sym typeface="Raleway"/>
              </a:rPr>
            </a:b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(Making it open source and easily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installable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" name="Google Shape;132;p23"/>
          <p:cNvSpPr txBox="1"/>
          <p:nvPr>
            <p:ph idx="2" type="body"/>
          </p:nvPr>
        </p:nvSpPr>
        <p:spPr>
          <a:xfrm>
            <a:off x="4832400" y="1468825"/>
            <a:ext cx="3999900" cy="3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RL </a:t>
            </a:r>
            <a:r>
              <a:rPr b="1" lang="en" sz="2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Agent</a:t>
            </a:r>
            <a:endParaRPr b="1" sz="2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Implement a A2c/A3c (basically an actor-critic method) to learn the env (using PyTorch)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Some baseline models to gauge performance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Using packages like </a:t>
            </a:r>
            <a:r>
              <a:rPr lang="en" sz="1800"/>
              <a:t>stable-baselines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to check differences in performance, if any.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939500" y="724200"/>
            <a:ext cx="3837000" cy="36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aleway"/>
                <a:ea typeface="Raleway"/>
                <a:cs typeface="Raleway"/>
                <a:sym typeface="Raleway"/>
              </a:rPr>
              <a:t>Work completed</a:t>
            </a:r>
            <a:endParaRPr b="1" sz="2000">
              <a:latin typeface="Raleway"/>
              <a:ea typeface="Raleway"/>
              <a:cs typeface="Raleway"/>
              <a:sym typeface="Raleway"/>
            </a:endParaRPr>
          </a:p>
          <a:p>
            <a:pPr indent="-343415" lvl="0" marL="457200" rtl="0" algn="l">
              <a:spcBef>
                <a:spcPts val="0"/>
              </a:spcBef>
              <a:spcAft>
                <a:spcPts val="0"/>
              </a:spcAft>
              <a:buSzPts val="1808"/>
              <a:buFont typeface="Raleway"/>
              <a:buChar char="●"/>
            </a:pPr>
            <a:r>
              <a:rPr lang="en" sz="1808">
                <a:latin typeface="Raleway"/>
                <a:ea typeface="Raleway"/>
                <a:cs typeface="Raleway"/>
                <a:sym typeface="Raleway"/>
              </a:rPr>
              <a:t>Thoroughly read the 2 papers</a:t>
            </a:r>
            <a:endParaRPr sz="1808">
              <a:latin typeface="Raleway"/>
              <a:ea typeface="Raleway"/>
              <a:cs typeface="Raleway"/>
              <a:sym typeface="Raleway"/>
            </a:endParaRPr>
          </a:p>
          <a:p>
            <a:pPr indent="-343415" lvl="0" marL="457200" rtl="0" algn="l">
              <a:spcBef>
                <a:spcPts val="0"/>
              </a:spcBef>
              <a:spcAft>
                <a:spcPts val="0"/>
              </a:spcAft>
              <a:buSzPts val="1808"/>
              <a:buFont typeface="Raleway"/>
              <a:buChar char="●"/>
            </a:pPr>
            <a:r>
              <a:rPr lang="en" sz="1808">
                <a:latin typeface="Raleway"/>
                <a:ea typeface="Raleway"/>
                <a:cs typeface="Raleway"/>
                <a:sym typeface="Raleway"/>
              </a:rPr>
              <a:t>Learn about basics of RL</a:t>
            </a:r>
            <a:endParaRPr sz="1808">
              <a:latin typeface="Raleway"/>
              <a:ea typeface="Raleway"/>
              <a:cs typeface="Raleway"/>
              <a:sym typeface="Raleway"/>
            </a:endParaRPr>
          </a:p>
          <a:p>
            <a:pPr indent="-343415" lvl="0" marL="457200" rtl="0" algn="l">
              <a:spcBef>
                <a:spcPts val="0"/>
              </a:spcBef>
              <a:spcAft>
                <a:spcPts val="0"/>
              </a:spcAft>
              <a:buSzPts val="1808"/>
              <a:buFont typeface="Raleway"/>
              <a:buChar char="●"/>
            </a:pPr>
            <a:r>
              <a:rPr lang="en" sz="1808">
                <a:latin typeface="Raleway"/>
                <a:ea typeface="Raleway"/>
                <a:cs typeface="Raleway"/>
                <a:sym typeface="Raleway"/>
              </a:rPr>
              <a:t>Learn about Deep RL (DRL) and it’s widely used algorithms </a:t>
            </a:r>
            <a:endParaRPr sz="1808">
              <a:latin typeface="Raleway"/>
              <a:ea typeface="Raleway"/>
              <a:cs typeface="Raleway"/>
              <a:sym typeface="Raleway"/>
            </a:endParaRPr>
          </a:p>
          <a:p>
            <a:pPr indent="-343415" lvl="0" marL="457200" rtl="0" algn="l">
              <a:spcBef>
                <a:spcPts val="0"/>
              </a:spcBef>
              <a:spcAft>
                <a:spcPts val="0"/>
              </a:spcAft>
              <a:buSzPts val="1808"/>
              <a:buFont typeface="Raleway"/>
              <a:buChar char="●"/>
            </a:pPr>
            <a:r>
              <a:rPr lang="en" sz="1808">
                <a:latin typeface="Raleway"/>
                <a:ea typeface="Raleway"/>
                <a:cs typeface="Raleway"/>
                <a:sym typeface="Raleway"/>
              </a:rPr>
              <a:t>Implement some examples of DRL</a:t>
            </a:r>
            <a:endParaRPr sz="1808">
              <a:latin typeface="Raleway"/>
              <a:ea typeface="Raleway"/>
              <a:cs typeface="Raleway"/>
              <a:sym typeface="Raleway"/>
            </a:endParaRPr>
          </a:p>
          <a:p>
            <a:pPr indent="-343415" lvl="0" marL="457200" rtl="0" algn="l">
              <a:spcBef>
                <a:spcPts val="0"/>
              </a:spcBef>
              <a:spcAft>
                <a:spcPts val="0"/>
              </a:spcAft>
              <a:buSzPts val="1808"/>
              <a:buFont typeface="Raleway"/>
              <a:buChar char="●"/>
            </a:pPr>
            <a:r>
              <a:rPr lang="en" sz="1808">
                <a:latin typeface="Raleway"/>
                <a:ea typeface="Raleway"/>
                <a:cs typeface="Raleway"/>
                <a:sym typeface="Raleway"/>
              </a:rPr>
              <a:t>Develop an RL </a:t>
            </a:r>
            <a:r>
              <a:rPr lang="en" sz="1808">
                <a:latin typeface="Raleway"/>
                <a:ea typeface="Raleway"/>
                <a:cs typeface="Raleway"/>
                <a:sym typeface="Raleway"/>
              </a:rPr>
              <a:t>environment</a:t>
            </a:r>
            <a:r>
              <a:rPr lang="en" sz="1808">
                <a:latin typeface="Raleway"/>
                <a:ea typeface="Raleway"/>
                <a:cs typeface="Raleway"/>
                <a:sym typeface="Raleway"/>
              </a:rPr>
              <a:t> for my task (in progress)</a:t>
            </a:r>
            <a:endParaRPr sz="1808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701400"/>
            <a:ext cx="8520600" cy="3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Reinforcement Learning deals with teaching ‘agents’ how to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take actions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given a certain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environment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. </a:t>
            </a:r>
            <a:br>
              <a:rPr lang="en">
                <a:latin typeface="Raleway"/>
                <a:ea typeface="Raleway"/>
                <a:cs typeface="Raleway"/>
                <a:sym typeface="Raleway"/>
              </a:rPr>
            </a:br>
            <a:r>
              <a:rPr lang="en">
                <a:latin typeface="Raleway"/>
                <a:ea typeface="Raleway"/>
                <a:cs typeface="Raleway"/>
                <a:sym typeface="Raleway"/>
              </a:rPr>
              <a:t>These actions bring about change in the environments with the goal of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receiving a reward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When the agent is a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neural network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, the field is said to be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Deep RL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These environments need to be modelled according to whatever process we are trying to learn/simulate.</a:t>
            </a:r>
            <a:br>
              <a:rPr lang="en">
                <a:latin typeface="Raleway"/>
                <a:ea typeface="Raleway"/>
                <a:cs typeface="Raleway"/>
                <a:sym typeface="Raleway"/>
              </a:rPr>
            </a:br>
            <a:r>
              <a:rPr lang="en">
                <a:latin typeface="Raleway"/>
                <a:ea typeface="Raleway"/>
                <a:cs typeface="Raleway"/>
                <a:sym typeface="Raleway"/>
              </a:rPr>
              <a:t>Modelling them precisely and correctly is essential, and takes up the most time.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RL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4201" y="-1"/>
            <a:ext cx="4859802" cy="17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28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In RL, we need to model new environments for new tasks.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Unorganised env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confusing function calls.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ym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by OpenAI standardizes environments.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Makes environments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structured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Makes interaction with env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intuitive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Makes benchmarking of agents possible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</a:t>
            </a:r>
            <a:r>
              <a:rPr lang="en" u="sng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openai:gym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(python)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Summary (Paper 1): </a:t>
            </a:r>
            <a:r>
              <a:rPr lang="en" sz="2400">
                <a:solidFill>
                  <a:schemeClr val="accent2"/>
                </a:solidFill>
              </a:rPr>
              <a:t>“</a:t>
            </a:r>
            <a:r>
              <a:rPr lang="en" sz="2400" u="sng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Scheduling of gasoline blending and distribution using graphical genetic algorithm</a:t>
            </a:r>
            <a:r>
              <a:rPr lang="en" sz="2400">
                <a:solidFill>
                  <a:schemeClr val="accent2"/>
                </a:solidFill>
              </a:rPr>
              <a:t>”</a:t>
            </a:r>
            <a:endParaRPr sz="2400">
              <a:solidFill>
                <a:schemeClr val="accent2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2700" y="827800"/>
            <a:ext cx="5266601" cy="272072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311700" y="1322975"/>
            <a:ext cx="35610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Environment</a:t>
            </a:r>
            <a:endParaRPr b="1" sz="2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This paper models the example SGBD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environment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shown in the figure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accounting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for: </a:t>
            </a:r>
            <a:br>
              <a:rPr lang="en" sz="1800">
                <a:latin typeface="Raleway"/>
                <a:ea typeface="Raleway"/>
                <a:cs typeface="Raleway"/>
                <a:sym typeface="Raleway"/>
              </a:rPr>
            </a:b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Inventory levels in tanks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Blending rates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Flow rates in b/w components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Tardiness in orders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Changeovers in tanks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Costs of all these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4494050" y="3548525"/>
            <a:ext cx="4023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They solve this using a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graphical genetic algorithm (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GGA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) and have 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better results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than a industry standard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mixed integer nonlinear programming (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MINLP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) model.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Summary (Paper 2): </a:t>
            </a:r>
            <a:r>
              <a:rPr lang="en" sz="2400" u="sng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“A deep reinforcement learning approach for chemical production scheduling”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308075"/>
            <a:ext cx="4164000" cy="32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Summary</a:t>
            </a:r>
            <a:endParaRPr b="1" sz="2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In this paper, the author trains a Advantage Actor-Critic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A2C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) agent.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Also trains mixed-integer linear programming (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MILP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) models to compare results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DRL 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outperforms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mathematical models by significant amount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4572000" y="1308075"/>
            <a:ext cx="4416600" cy="3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Problems</a:t>
            </a:r>
            <a:endParaRPr b="1" sz="2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The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env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in which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training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is done is 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not defined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in detail.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The code for the paper is not open source, just a shrunk down, 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undocumented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version.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The author does not use </a:t>
            </a:r>
            <a:r>
              <a:rPr lang="en" sz="1800"/>
              <a:t>gym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or any other widely used toolkit to make the env, making it 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hard to interpret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468825"/>
            <a:ext cx="8520600" cy="3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Learning Tasks</a:t>
            </a:r>
            <a:endParaRPr b="1" sz="2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I learnt RL and DRL from various sources including UC Berkeley’s DRL course (</a:t>
            </a:r>
            <a:r>
              <a:rPr lang="en" sz="1800"/>
              <a:t>CS285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), Udacity’s DRL course and other lectures/tutorials.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I learnt RL concepts like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the 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Bellman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eqn.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Action-Value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methods (Q-Networks and DQNs) - suited for 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discrete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envs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Policy-Gradient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methods (REINFORCE, PPO) - suited for 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continuous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envs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Actor-Critic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methods (A2c, A3C) - combines best of 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both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Separately I also learned how to implement DRL models like DQNs,the REINFORCE algorithm with a NN and a sample of A2c)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completed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b/w 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33900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Action-Value methods</a:t>
            </a:r>
            <a:br>
              <a:rPr b="1" lang="en" sz="2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Basically looking up the Q-table for the action with 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highest Q-value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for the given 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discrete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state.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" name="Google Shape;110;p20"/>
          <p:cNvSpPr txBox="1"/>
          <p:nvPr>
            <p:ph idx="2" type="body"/>
          </p:nvPr>
        </p:nvSpPr>
        <p:spPr>
          <a:xfrm>
            <a:off x="4832400" y="1233900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Policy-Gradient methods</a:t>
            </a:r>
            <a:br>
              <a:rPr b="1" lang="en" sz="2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These rely on updating 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policy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parameters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using 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gradient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descent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according to the rewards received.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11" name="Google Shape;111;p20"/>
          <p:cNvGraphicFramePr/>
          <p:nvPr/>
        </p:nvGraphicFramePr>
        <p:xfrm>
          <a:off x="311713" y="262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{4CFD9795-3295-4494-B9E7-DDD5962B06DE}</a:tableStyleId>
              </a:tblPr>
              <a:tblGrid>
                <a:gridCol w="799975"/>
                <a:gridCol w="799975"/>
                <a:gridCol w="799975"/>
                <a:gridCol w="762900"/>
                <a:gridCol w="837050"/>
              </a:tblGrid>
              <a:tr h="47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Q-table</a:t>
                      </a:r>
                      <a:endParaRPr sz="13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Action 1</a:t>
                      </a:r>
                      <a:endParaRPr sz="13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_ _ _ _ _ _ _ _ </a:t>
                      </a:r>
                      <a:endParaRPr sz="13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Action n</a:t>
                      </a:r>
                      <a:endParaRPr sz="13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47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State 1</a:t>
                      </a:r>
                      <a:endParaRPr sz="13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0.12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_ _ _ _ _ _ _ _ 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1.96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4745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_</a:t>
                      </a:r>
                      <a:endParaRPr sz="13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_</a:t>
                      </a:r>
                      <a:endParaRPr sz="13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_</a:t>
                      </a:r>
                      <a:endParaRPr sz="13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_</a:t>
                      </a:r>
                      <a:endParaRPr sz="13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_ _ _ _ _ _ _ _ _ _ _ _ _ _ _ _ _ _ _ _ 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 gridSpan="2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_ _ _ _ _ _ _ _ _ _ _ _ _ _ _ _ _ _ _ _ _ _ _ _ _ _ _ _ _ _ _ _ _ _ _ _ _ _ _ _ 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 rowSpan="2" hMerge="1"/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_ _ _ _ _ _ _ _ _ _ _ _ _ _ _ _ 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_ _ _ _ 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474500">
                <a:tc vMerge="1"/>
                <a:tc vMerge="1"/>
                <a:tc gridSpan="2" vMerge="1"/>
                <a:tc hMerge="1" vMerge="1"/>
                <a:tc vMerge="1"/>
              </a:tr>
              <a:tr h="47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State n</a:t>
                      </a:r>
                      <a:endParaRPr sz="13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0.34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_ _ _ _ _ _ _ _ 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-0.2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14595" l="0" r="0" t="0"/>
          <a:stretch/>
        </p:blipFill>
        <p:spPr>
          <a:xfrm>
            <a:off x="4572000" y="3025624"/>
            <a:ext cx="4260301" cy="2046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20"/>
          <p:cNvCxnSpPr/>
          <p:nvPr/>
        </p:nvCxnSpPr>
        <p:spPr>
          <a:xfrm rot="10800000">
            <a:off x="4500575" y="1372550"/>
            <a:ext cx="0" cy="375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Actor-Critic Methods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Actor Network: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decides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action to be taken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Critic Network: 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informs actor how good the action was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how it should adjust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The learning of the actor is based on policy gradient approach.</a:t>
            </a:r>
            <a:br>
              <a:rPr lang="en" sz="1800">
                <a:latin typeface="Raleway"/>
                <a:ea typeface="Raleway"/>
                <a:cs typeface="Raleway"/>
                <a:sym typeface="Raleway"/>
              </a:rPr>
            </a:b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In comparison, critic evaluates the action by computing a value function.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