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2" r:id="rId17"/>
    <p:sldId id="273" r:id="rId18"/>
    <p:sldId id="274" r:id="rId19"/>
    <p:sldId id="275" r:id="rId20"/>
    <p:sldId id="278" r:id="rId21"/>
    <p:sldId id="279" r:id="rId22"/>
    <p:sldId id="276" r:id="rId23"/>
    <p:sldId id="277"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8" r:id="rId40"/>
    <p:sldId id="299" r:id="rId41"/>
    <p:sldId id="295" r:id="rId42"/>
    <p:sldId id="296" r:id="rId43"/>
    <p:sldId id="297" r:id="rId44"/>
    <p:sldId id="30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6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418CF-C93A-46F9-A9D6-E3509F0C7DF6}" type="datetimeFigureOut">
              <a:rPr lang="zh-CN" altLang="en-US" smtClean="0"/>
              <a:t>2021/12/24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DF38-17AD-4902-9238-1E79DFE10742}" type="slidenum">
              <a:rPr lang="zh-CN" altLang="en-US" smtClean="0"/>
              <a:t>‹#›</a:t>
            </a:fld>
            <a:endParaRPr lang="zh-CN" altLang="en-US"/>
          </a:p>
        </p:txBody>
      </p:sp>
    </p:spTree>
    <p:extLst>
      <p:ext uri="{BB962C8B-B14F-4D97-AF65-F5344CB8AC3E}">
        <p14:creationId xmlns:p14="http://schemas.microsoft.com/office/powerpoint/2010/main" val="321934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第一行为检验系数，如果所有的检验系数都小于等于</a:t>
            </a:r>
            <a:r>
              <a:rPr lang="en-US" altLang="zh-CN" dirty="0"/>
              <a:t>0</a:t>
            </a:r>
            <a:r>
              <a:rPr lang="zh-CN" altLang="en-US" dirty="0"/>
              <a:t>，则已获最优解；如果检验系数中有正数，但某一正的检验系数所对应的列向量的各分量均为非正，则无解；如果检验系数中有些为正数，且它们对应的列向量中有正的分量，则需要继续迭代。</a:t>
            </a:r>
            <a:endParaRPr lang="en-US" altLang="zh-CN" dirty="0"/>
          </a:p>
          <a:p>
            <a:r>
              <a:rPr lang="en-US" altLang="zh-CN" dirty="0"/>
              <a:t>-Z=2*x1+3*x2+0*x3+0*x4</a:t>
            </a:r>
          </a:p>
          <a:p>
            <a:r>
              <a:rPr lang="zh-CN" altLang="en-US" dirty="0"/>
              <a:t>最初基变量为</a:t>
            </a:r>
            <a:r>
              <a:rPr lang="en-US" altLang="zh-CN" dirty="0"/>
              <a:t>x3</a:t>
            </a:r>
            <a:r>
              <a:rPr lang="zh-CN" altLang="en-US" dirty="0"/>
              <a:t>和</a:t>
            </a:r>
            <a:r>
              <a:rPr lang="en-US" altLang="zh-CN" dirty="0"/>
              <a:t>x4</a:t>
            </a:r>
            <a:r>
              <a:rPr lang="zh-CN" altLang="en-US" dirty="0"/>
              <a:t>，</a:t>
            </a:r>
            <a:r>
              <a:rPr lang="en-US" altLang="zh-CN" dirty="0"/>
              <a:t>x3=12</a:t>
            </a:r>
            <a:r>
              <a:rPr lang="zh-CN" altLang="en-US" dirty="0"/>
              <a:t>，</a:t>
            </a:r>
            <a:r>
              <a:rPr lang="en-US" altLang="zh-CN" dirty="0"/>
              <a:t>x4=9</a:t>
            </a:r>
            <a:r>
              <a:rPr lang="zh-CN" altLang="en-US" dirty="0"/>
              <a:t>，</a:t>
            </a:r>
            <a:r>
              <a:rPr lang="en-US" altLang="zh-CN" dirty="0"/>
              <a:t>x1</a:t>
            </a:r>
            <a:r>
              <a:rPr lang="zh-CN" altLang="en-US" dirty="0"/>
              <a:t>和</a:t>
            </a:r>
            <a:r>
              <a:rPr lang="en-US" altLang="zh-CN" dirty="0"/>
              <a:t>x2</a:t>
            </a:r>
            <a:r>
              <a:rPr lang="zh-CN" altLang="en-US" dirty="0"/>
              <a:t>没有取值，所以</a:t>
            </a:r>
            <a:r>
              <a:rPr lang="en-US" altLang="zh-CN" dirty="0"/>
              <a:t>-Z=0</a:t>
            </a:r>
            <a:r>
              <a:rPr lang="zh-CN" altLang="en-US" dirty="0"/>
              <a:t>；</a:t>
            </a:r>
            <a:endParaRPr lang="en-US" altLang="zh-CN" dirty="0"/>
          </a:p>
          <a:p>
            <a:r>
              <a:rPr lang="el-GR" altLang="zh-CN" dirty="0"/>
              <a:t>Θ</a:t>
            </a:r>
            <a:r>
              <a:rPr lang="en-US" altLang="zh-CN" dirty="0"/>
              <a:t>=</a:t>
            </a:r>
            <a:r>
              <a:rPr lang="zh-CN" altLang="en-US" dirty="0"/>
              <a:t>基变量取值除以入基变量系数</a:t>
            </a:r>
            <a:endParaRPr lang="en-US" altLang="zh-CN" dirty="0"/>
          </a:p>
          <a:p>
            <a:endParaRPr lang="en-US" altLang="zh-CN" dirty="0"/>
          </a:p>
          <a:p>
            <a:r>
              <a:rPr lang="zh-CN" altLang="en-US" dirty="0"/>
              <a:t>对初始单纯表整体做初等行变换，使得</a:t>
            </a:r>
            <a:r>
              <a:rPr lang="en-US" altLang="zh-CN" dirty="0"/>
              <a:t>P2</a:t>
            </a:r>
            <a:r>
              <a:rPr lang="zh-CN" altLang="en-US" dirty="0"/>
              <a:t>为单位向量。</a:t>
            </a:r>
            <a:endParaRPr lang="en-US" altLang="zh-CN" dirty="0"/>
          </a:p>
          <a:p>
            <a:endParaRPr lang="en-US" altLang="zh-CN" dirty="0"/>
          </a:p>
          <a:p>
            <a:r>
              <a:rPr lang="zh-CN" altLang="en-US" dirty="0"/>
              <a:t>第二次初等行变换时保持上一次的单位向量</a:t>
            </a:r>
            <a:r>
              <a:rPr lang="en-US" altLang="zh-CN" dirty="0"/>
              <a:t>P2</a:t>
            </a:r>
            <a:r>
              <a:rPr lang="zh-CN" altLang="en-US" dirty="0"/>
              <a:t>不变。</a:t>
            </a:r>
            <a:endParaRPr lang="en-US" altLang="zh-CN" dirty="0"/>
          </a:p>
        </p:txBody>
      </p:sp>
      <p:sp>
        <p:nvSpPr>
          <p:cNvPr id="4" name="灯片编号占位符 3"/>
          <p:cNvSpPr>
            <a:spLocks noGrp="1"/>
          </p:cNvSpPr>
          <p:nvPr>
            <p:ph type="sldNum" sz="quarter" idx="5"/>
          </p:nvPr>
        </p:nvSpPr>
        <p:spPr/>
        <p:txBody>
          <a:bodyPr/>
          <a:lstStyle/>
          <a:p>
            <a:fld id="{2A5790DB-F3D8-4508-BAD2-A822C958ADD8}" type="slidenum">
              <a:rPr lang="zh-CN" altLang="en-US" smtClean="0"/>
              <a:t>21</a:t>
            </a:fld>
            <a:endParaRPr lang="zh-CN" altLang="en-US"/>
          </a:p>
        </p:txBody>
      </p:sp>
    </p:spTree>
    <p:extLst>
      <p:ext uri="{BB962C8B-B14F-4D97-AF65-F5344CB8AC3E}">
        <p14:creationId xmlns:p14="http://schemas.microsoft.com/office/powerpoint/2010/main" val="81672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83319-E47B-417A-AAB0-3144A7E913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4B9E78-D7D8-4FD3-A655-163906C0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8D375E-DA3A-4878-9AEC-D11B275E83F1}"/>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30F9E2B5-5EC0-4396-BDD5-703A1FD8C5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9FA7CC-0683-4F19-9A80-3342F0E7B578}"/>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101738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DB333-61F1-4981-B3B3-6BB9D424E3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08B2D6-CAAD-40CE-AD48-CEA7934E11B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5404D3-195E-437A-BB0D-0B65FB15C106}"/>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D8D82ABB-5382-43F8-B708-6474634FF6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9B9FB7-1AAD-4652-8BCE-8FBB45E01AD1}"/>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8584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0E2B25-51EB-453C-8900-4265444332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3FB713-88C2-4A83-AF1E-8D979758E8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B61D2-807C-40CF-9A65-C6CE31F3C912}"/>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1B89DD7F-3249-4F09-903B-42C77DB16D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66E34D-9854-4FE3-82DE-21A947919B9E}"/>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94326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A8D7-F502-42E8-B620-F3712B8DE2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A1C87E-D1D7-4369-8AC2-A898D3B1ED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9A94C3-637E-43EC-9C81-914E2031AA9F}"/>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F8D9D542-5255-46BB-BA42-65F3F186B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2E88C-0961-464B-9FA9-5ED70D286403}"/>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246100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A03E6-AAF5-4887-89E1-B1AC08AF6FF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2A5EF2B-3EF6-4541-A53E-51389E241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7619B7-0BF5-4C2A-9B50-52EEB3F50F2A}"/>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662501DD-07E8-4E09-A238-718213EA18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CFF24-D1A1-4094-99F3-77E91FCF4CBD}"/>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196283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41AEB-A8C8-4018-9E86-0DE4B359D1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EF5513-3CC1-4E47-8F95-8D18462EC1A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1C1742-2710-43FF-8532-89C20EA9D61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37BFBC-FF20-4B6F-A997-1D5426AD29F5}"/>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9A680D22-0EE8-4208-B6D0-6A65F0D69E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5C82BE-6782-4863-9D9B-1F02FE6BBC9B}"/>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415993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38190-4A8D-4DA7-9B11-0188009781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9C58C-5CCE-477F-99C7-374D720C7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3D9CA6-2930-40CF-896D-FBB9607AAF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DD7851-5070-4A45-B00B-42B344F86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C3B49A-CAE7-434E-AE85-52AC81092A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933E24-51CB-41FD-8F1F-18E86327D3E0}"/>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8" name="页脚占位符 7">
            <a:extLst>
              <a:ext uri="{FF2B5EF4-FFF2-40B4-BE49-F238E27FC236}">
                <a16:creationId xmlns:a16="http://schemas.microsoft.com/office/drawing/2014/main" id="{A03F30CE-2BBE-4384-868C-17609BFF25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041AA3-C417-480F-8D99-ECE06202233A}"/>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73665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2501-12B1-420B-8B88-962D1C2615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294E03-FE3F-43CA-9F1C-7D4D9EF59DB2}"/>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4" name="页脚占位符 3">
            <a:extLst>
              <a:ext uri="{FF2B5EF4-FFF2-40B4-BE49-F238E27FC236}">
                <a16:creationId xmlns:a16="http://schemas.microsoft.com/office/drawing/2014/main" id="{6FD417D4-59AC-45D5-84D1-41727F387C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B29AD0-D1CF-4A52-A6DF-9FEA77E04719}"/>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286416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E1FFAF-CF94-4AD1-BA3E-ECE361F68E55}"/>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3" name="页脚占位符 2">
            <a:extLst>
              <a:ext uri="{FF2B5EF4-FFF2-40B4-BE49-F238E27FC236}">
                <a16:creationId xmlns:a16="http://schemas.microsoft.com/office/drawing/2014/main" id="{9AACC2BC-D6FA-452D-B480-16CDAA4B73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460EB0-93F8-49BB-9AC3-EF891FCB35EF}"/>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144969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8693C-258F-4512-AB26-33D3298B44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B7C2D0F-5188-4FFC-9A76-CC8223564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66301A-9813-4E5F-90BA-9F786F24A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98CF66-2AFB-48BD-A28F-D0396B47C373}"/>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A36FDDA7-6641-43D7-B7B4-3D3141EBC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82A7CB-2CE4-412C-BBAA-A23204507CFE}"/>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388025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82765-024C-4D7C-98CD-99C5BDA8DF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D5CB04-B0EA-4CC8-AA62-E3A4757FE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6D9116-F5B7-4B36-ACA2-B8A44D828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B53302-7BDF-45B8-8D1F-E12017181052}"/>
              </a:ext>
            </a:extLst>
          </p:cNvPr>
          <p:cNvSpPr>
            <a:spLocks noGrp="1"/>
          </p:cNvSpPr>
          <p:nvPr>
            <p:ph type="dt" sz="half" idx="10"/>
          </p:nvPr>
        </p:nvSpPr>
        <p:spPr/>
        <p:txBody>
          <a:bodyPr/>
          <a:lstStyle/>
          <a:p>
            <a:fld id="{879BDF90-3586-47E4-A54E-AD07D1EF532D}" type="datetimeFigureOut">
              <a:rPr lang="zh-CN" altLang="en-US" smtClean="0"/>
              <a:t>2021/12/24</a:t>
            </a:fld>
            <a:endParaRPr lang="zh-CN" altLang="en-US"/>
          </a:p>
        </p:txBody>
      </p:sp>
      <p:sp>
        <p:nvSpPr>
          <p:cNvPr id="6" name="页脚占位符 5">
            <a:extLst>
              <a:ext uri="{FF2B5EF4-FFF2-40B4-BE49-F238E27FC236}">
                <a16:creationId xmlns:a16="http://schemas.microsoft.com/office/drawing/2014/main" id="{1EE8BC9E-7F0C-4B55-AA3A-6916E3985D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2D0CCC-806C-42B4-BA77-5CCFF72A7B9B}"/>
              </a:ext>
            </a:extLst>
          </p:cNvPr>
          <p:cNvSpPr>
            <a:spLocks noGrp="1"/>
          </p:cNvSpPr>
          <p:nvPr>
            <p:ph type="sldNum" sz="quarter" idx="12"/>
          </p:nvPr>
        </p:nvSpPr>
        <p:spPr/>
        <p:txBody>
          <a:body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101165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AFA5AE-C8E4-4F0A-BEDB-38D072CA3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38F349-1345-4DFD-BD20-5EDEF5D8F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408ADF-6B12-455A-8F8A-8480D2631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BDF90-3586-47E4-A54E-AD07D1EF532D}" type="datetimeFigureOut">
              <a:rPr lang="zh-CN" altLang="en-US" smtClean="0"/>
              <a:t>2021/12/24</a:t>
            </a:fld>
            <a:endParaRPr lang="zh-CN" altLang="en-US"/>
          </a:p>
        </p:txBody>
      </p:sp>
      <p:sp>
        <p:nvSpPr>
          <p:cNvPr id="5" name="页脚占位符 4">
            <a:extLst>
              <a:ext uri="{FF2B5EF4-FFF2-40B4-BE49-F238E27FC236}">
                <a16:creationId xmlns:a16="http://schemas.microsoft.com/office/drawing/2014/main" id="{B6A113B0-B33F-4609-89D3-D72D496C7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2DE231A-8F0A-44C1-A608-E9F4D1B47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6E9D-47E3-4E63-9011-D4DA41367786}" type="slidenum">
              <a:rPr lang="zh-CN" altLang="en-US" smtClean="0"/>
              <a:t>‹#›</a:t>
            </a:fld>
            <a:endParaRPr lang="zh-CN" altLang="en-US"/>
          </a:p>
        </p:txBody>
      </p:sp>
    </p:spTree>
    <p:extLst>
      <p:ext uri="{BB962C8B-B14F-4D97-AF65-F5344CB8AC3E}">
        <p14:creationId xmlns:p14="http://schemas.microsoft.com/office/powerpoint/2010/main" val="70227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10.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image" Target="../media/image1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883F-A9D6-4127-9594-8034E50F50ED}"/>
              </a:ext>
            </a:extLst>
          </p:cNvPr>
          <p:cNvSpPr>
            <a:spLocks noGrp="1"/>
          </p:cNvSpPr>
          <p:nvPr>
            <p:ph type="ctrTitle"/>
          </p:nvPr>
        </p:nvSpPr>
        <p:spPr/>
        <p:txBody>
          <a:bodyPr>
            <a:normAutofit/>
          </a:bodyPr>
          <a:lstStyle/>
          <a:p>
            <a:r>
              <a:rPr lang="zh-CN" altLang="en-US" b="0" i="0" dirty="0">
                <a:solidFill>
                  <a:srgbClr val="000000"/>
                </a:solidFill>
                <a:effectLst/>
                <a:latin typeface="SimHei" panose="02010609060101010101" pitchFamily="49" charset="-122"/>
                <a:ea typeface="SimHei" panose="02010609060101010101" pitchFamily="49" charset="-122"/>
              </a:rPr>
              <a:t>第</a:t>
            </a:r>
            <a:r>
              <a:rPr lang="en-US" altLang="zh-CN" b="0" i="0" dirty="0">
                <a:solidFill>
                  <a:srgbClr val="000000"/>
                </a:solidFill>
                <a:effectLst/>
                <a:latin typeface="SimHei" panose="02010609060101010101" pitchFamily="49" charset="-122"/>
                <a:ea typeface="SimHei" panose="02010609060101010101" pitchFamily="49" charset="-122"/>
              </a:rPr>
              <a:t>2</a:t>
            </a:r>
            <a:r>
              <a:rPr lang="zh-CN" altLang="en-US" b="0" i="0" dirty="0">
                <a:solidFill>
                  <a:srgbClr val="000000"/>
                </a:solidFill>
                <a:effectLst/>
                <a:latin typeface="SimHei" panose="02010609060101010101" pitchFamily="49" charset="-122"/>
                <a:ea typeface="SimHei" panose="02010609060101010101" pitchFamily="49" charset="-122"/>
              </a:rPr>
              <a:t>章 地理数据及其采集与预处理</a:t>
            </a:r>
            <a:endParaRPr lang="zh-CN" altLang="en-US" dirty="0"/>
          </a:p>
        </p:txBody>
      </p:sp>
      <p:sp>
        <p:nvSpPr>
          <p:cNvPr id="3" name="副标题 2">
            <a:extLst>
              <a:ext uri="{FF2B5EF4-FFF2-40B4-BE49-F238E27FC236}">
                <a16:creationId xmlns:a16="http://schemas.microsoft.com/office/drawing/2014/main" id="{1B8E62EC-B7CD-4735-913B-C78FF346998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6392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EE90C-05D4-40A7-9E1B-1DF3CEDE1DC8}"/>
              </a:ext>
            </a:extLst>
          </p:cNvPr>
          <p:cNvSpPr>
            <a:spLocks noGrp="1"/>
          </p:cNvSpPr>
          <p:nvPr>
            <p:ph type="title"/>
          </p:nvPr>
        </p:nvSpPr>
        <p:spPr>
          <a:xfrm>
            <a:off x="838200" y="344571"/>
            <a:ext cx="10515600" cy="728179"/>
          </a:xfrm>
        </p:spPr>
        <p:txBody>
          <a:bodyPr/>
          <a:lstStyle/>
          <a:p>
            <a:r>
              <a:rPr lang="zh-CN" altLang="en-US" sz="4000" b="1" dirty="0">
                <a:latin typeface="黑体" panose="02010609060101010101" pitchFamily="49" charset="-122"/>
                <a:ea typeface="黑体" panose="02010609060101010101" pitchFamily="49" charset="-122"/>
              </a:rPr>
              <a:t>回归分析：</a:t>
            </a:r>
            <a:r>
              <a:rPr lang="zh-CN" altLang="en-US" sz="2800" dirty="0">
                <a:latin typeface="宋体" panose="02010600030101010101" pitchFamily="2" charset="-122"/>
                <a:ea typeface="宋体" panose="02010600030101010101" pitchFamily="2" charset="-122"/>
              </a:rPr>
              <a:t>研究要素之间具体数量关系。</a:t>
            </a:r>
          </a:p>
        </p:txBody>
      </p:sp>
      <p:sp>
        <p:nvSpPr>
          <p:cNvPr id="3" name="内容占位符 2">
            <a:extLst>
              <a:ext uri="{FF2B5EF4-FFF2-40B4-BE49-F238E27FC236}">
                <a16:creationId xmlns:a16="http://schemas.microsoft.com/office/drawing/2014/main" id="{6F1F351A-2C31-4EDE-8F02-AD2496036F45}"/>
              </a:ext>
            </a:extLst>
          </p:cNvPr>
          <p:cNvSpPr>
            <a:spLocks noGrp="1"/>
          </p:cNvSpPr>
          <p:nvPr>
            <p:ph idx="1"/>
          </p:nvPr>
        </p:nvSpPr>
        <p:spPr>
          <a:xfrm>
            <a:off x="838200" y="1311965"/>
            <a:ext cx="10515600" cy="5322198"/>
          </a:xfrm>
        </p:spPr>
        <p:txBody>
          <a:bodyPr/>
          <a:lstStyle/>
          <a:p>
            <a:r>
              <a:rPr lang="zh-CN" altLang="en-US" b="1" dirty="0"/>
              <a:t>线性回归模型：</a:t>
            </a:r>
            <a:r>
              <a:rPr lang="zh-CN" altLang="en-US" dirty="0"/>
              <a:t>描述两个（多个）变量之间的线性相关关系。</a:t>
            </a:r>
            <a:endParaRPr lang="en-US" altLang="zh-CN" dirty="0"/>
          </a:p>
          <a:p>
            <a:endParaRPr lang="en-US" altLang="zh-CN" dirty="0"/>
          </a:p>
          <a:p>
            <a:endParaRPr lang="en-US" altLang="zh-CN" dirty="0"/>
          </a:p>
          <a:p>
            <a:pPr lvl="1"/>
            <a:r>
              <a:rPr lang="zh-CN" altLang="en-US" b="1" dirty="0"/>
              <a:t>最小二乘估计：</a:t>
            </a:r>
            <a:r>
              <a:rPr lang="zh-CN" altLang="en-US" dirty="0"/>
              <a:t>要求实际观测值与回归估计值的误差的平方和达到最小。</a:t>
            </a:r>
            <a:endParaRPr lang="en-US" altLang="zh-CN" dirty="0"/>
          </a:p>
          <a:p>
            <a:r>
              <a:rPr lang="zh-CN" altLang="en-US" b="1" dirty="0"/>
              <a:t>非线性回归分析模型：</a:t>
            </a:r>
            <a:r>
              <a:rPr lang="zh-CN" altLang="en-US" dirty="0"/>
              <a:t>找到某种途径将其转化为线性关系， 就可以运用建立线性回归模型的方法，建立地理要素之间的非线性回归模型。</a:t>
            </a:r>
            <a:endParaRPr lang="en-US" altLang="zh-CN" dirty="0"/>
          </a:p>
          <a:p>
            <a:pPr lvl="1"/>
            <a:r>
              <a:rPr lang="zh-CN" altLang="en-US" dirty="0"/>
              <a:t>指数曲线</a:t>
            </a:r>
            <a:endParaRPr lang="en-US" altLang="zh-CN" dirty="0"/>
          </a:p>
          <a:p>
            <a:pPr lvl="1"/>
            <a:r>
              <a:rPr lang="zh-CN" altLang="en-US" dirty="0"/>
              <a:t>对数曲线</a:t>
            </a:r>
            <a:endParaRPr lang="en-US" altLang="zh-CN" dirty="0"/>
          </a:p>
          <a:p>
            <a:pPr lvl="1"/>
            <a:r>
              <a:rPr lang="zh-CN" altLang="en-US" dirty="0"/>
              <a:t>幂函数曲线</a:t>
            </a:r>
            <a:endParaRPr lang="en-US" altLang="zh-CN" dirty="0"/>
          </a:p>
          <a:p>
            <a:pPr lvl="1"/>
            <a:r>
              <a:rPr lang="en-US" altLang="zh-CN" dirty="0"/>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B9AFBE2-4519-4CF1-8E43-880649F4B2DD}"/>
                  </a:ext>
                </a:extLst>
              </p:cNvPr>
              <p:cNvSpPr txBox="1"/>
              <p:nvPr/>
            </p:nvSpPr>
            <p:spPr>
              <a:xfrm>
                <a:off x="1756742" y="1790394"/>
                <a:ext cx="363026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𝑦</m:t>
                      </m:r>
                      <m:r>
                        <a:rPr lang="zh-CN" altLang="en-US" sz="2000" i="0">
                          <a:latin typeface="Cambria Math" panose="02040503050406030204" pitchFamily="18" charset="0"/>
                        </a:rPr>
                        <m:t>=</m:t>
                      </m:r>
                      <m:r>
                        <a:rPr lang="zh-CN" altLang="en-US" sz="2000" i="1">
                          <a:latin typeface="Cambria Math" panose="02040503050406030204" pitchFamily="18" charset="0"/>
                        </a:rPr>
                        <m:t>𝑎</m:t>
                      </m:r>
                      <m:r>
                        <a:rPr lang="zh-CN" altLang="en-US" sz="2000" i="0">
                          <a:latin typeface="Cambria Math" panose="02040503050406030204" pitchFamily="18" charset="0"/>
                        </a:rPr>
                        <m:t>+</m:t>
                      </m:r>
                      <m:r>
                        <a:rPr lang="zh-CN" altLang="en-US" sz="2000" i="1">
                          <a:latin typeface="Cambria Math" panose="02040503050406030204" pitchFamily="18" charset="0"/>
                        </a:rPr>
                        <m:t>𝑏𝑥</m:t>
                      </m:r>
                    </m:oMath>
                  </m:oMathPara>
                </a14:m>
                <a:endParaRPr lang="zh-CN" altLang="en-US" sz="2000" dirty="0"/>
              </a:p>
            </p:txBody>
          </p:sp>
        </mc:Choice>
        <mc:Fallback xmlns="">
          <p:sp>
            <p:nvSpPr>
              <p:cNvPr id="5" name="文本框 4">
                <a:extLst>
                  <a:ext uri="{FF2B5EF4-FFF2-40B4-BE49-F238E27FC236}">
                    <a16:creationId xmlns:a16="http://schemas.microsoft.com/office/drawing/2014/main" id="{0B9AFBE2-4519-4CF1-8E43-880649F4B2DD}"/>
                  </a:ext>
                </a:extLst>
              </p:cNvPr>
              <p:cNvSpPr txBox="1">
                <a:spLocks noRot="1" noChangeAspect="1" noMove="1" noResize="1" noEditPoints="1" noAdjustHandles="1" noChangeArrowheads="1" noChangeShapeType="1" noTextEdit="1"/>
              </p:cNvSpPr>
              <p:nvPr/>
            </p:nvSpPr>
            <p:spPr>
              <a:xfrm>
                <a:off x="1756742" y="1790394"/>
                <a:ext cx="3630267" cy="400110"/>
              </a:xfrm>
              <a:prstGeom prst="rect">
                <a:avLst/>
              </a:prstGeom>
              <a:blipFill>
                <a:blip r:embed="rId2"/>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D1AF6C5-8F0E-4646-94D6-7F10BBDCF780}"/>
                  </a:ext>
                </a:extLst>
              </p:cNvPr>
              <p:cNvSpPr txBox="1"/>
              <p:nvPr/>
            </p:nvSpPr>
            <p:spPr>
              <a:xfrm>
                <a:off x="1866071" y="2256217"/>
                <a:ext cx="60976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𝑦</m:t>
                      </m:r>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0">
                              <a:latin typeface="Cambria Math" panose="02040503050406030204" pitchFamily="18" charset="0"/>
                            </a:rPr>
                            <m:t>0</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0">
                              <a:latin typeface="Cambria Math" panose="02040503050406030204" pitchFamily="18" charset="0"/>
                            </a:rPr>
                            <m:t>1</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0">
                              <a:latin typeface="Cambria Math" panose="02040503050406030204" pitchFamily="18" charset="0"/>
                            </a:rPr>
                            <m:t>2</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0">
                              <a:latin typeface="Cambria Math" panose="02040503050406030204" pitchFamily="18" charset="0"/>
                            </a:rPr>
                            <m:t>2</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𝑘</m:t>
                          </m:r>
                        </m:sub>
                      </m:sSub>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sub>
                      </m:sSub>
                    </m:oMath>
                  </m:oMathPara>
                </a14:m>
                <a:endParaRPr lang="zh-CN" altLang="en-US" sz="2000" dirty="0"/>
              </a:p>
            </p:txBody>
          </p:sp>
        </mc:Choice>
        <mc:Fallback xmlns="">
          <p:sp>
            <p:nvSpPr>
              <p:cNvPr id="7" name="文本框 6">
                <a:extLst>
                  <a:ext uri="{FF2B5EF4-FFF2-40B4-BE49-F238E27FC236}">
                    <a16:creationId xmlns:a16="http://schemas.microsoft.com/office/drawing/2014/main" id="{8D1AF6C5-8F0E-4646-94D6-7F10BBDCF780}"/>
                  </a:ext>
                </a:extLst>
              </p:cNvPr>
              <p:cNvSpPr txBox="1">
                <a:spLocks noRot="1" noChangeAspect="1" noMove="1" noResize="1" noEditPoints="1" noAdjustHandles="1" noChangeArrowheads="1" noChangeShapeType="1" noTextEdit="1"/>
              </p:cNvSpPr>
              <p:nvPr/>
            </p:nvSpPr>
            <p:spPr>
              <a:xfrm>
                <a:off x="1866071" y="2256217"/>
                <a:ext cx="6097656" cy="400110"/>
              </a:xfrm>
              <a:prstGeom prst="rect">
                <a:avLst/>
              </a:prstGeom>
              <a:blipFill>
                <a:blip r:embed="rId3"/>
                <a:stretch>
                  <a:fillRect b="-7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883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6EB12-7D8E-4CC4-A871-D284B3C70536}"/>
              </a:ext>
            </a:extLst>
          </p:cNvPr>
          <p:cNvSpPr>
            <a:spLocks noGrp="1"/>
          </p:cNvSpPr>
          <p:nvPr>
            <p:ph type="title"/>
          </p:nvPr>
        </p:nvSpPr>
        <p:spPr>
          <a:xfrm>
            <a:off x="838200" y="0"/>
            <a:ext cx="10515600" cy="1325563"/>
          </a:xfrm>
        </p:spPr>
        <p:txBody>
          <a:bodyPr>
            <a:normAutofit fontScale="90000"/>
          </a:bodyPr>
          <a:lstStyle/>
          <a:p>
            <a:r>
              <a:rPr lang="zh-CN" altLang="en-US" sz="4000" b="1" dirty="0">
                <a:latin typeface="黑体" panose="02010609060101010101" pitchFamily="49" charset="-122"/>
                <a:ea typeface="黑体" panose="02010609060101010101" pitchFamily="49" charset="-122"/>
              </a:rPr>
              <a:t>时间序列分析：</a:t>
            </a:r>
            <a:r>
              <a:rPr lang="zh-CN" altLang="en-US" sz="2800" dirty="0">
                <a:latin typeface="宋体" panose="02010600030101010101" pitchFamily="2" charset="-122"/>
                <a:ea typeface="宋体" panose="02010600030101010101" pitchFamily="2" charset="-122"/>
              </a:rPr>
              <a:t>时间序列是按照变量取值的先后顺序（时间）排列起来而形成的一种数列。时间序列分析用于发掘变量随时间变化的规律，并对其未来变化进行预测。</a:t>
            </a:r>
          </a:p>
        </p:txBody>
      </p:sp>
      <p:sp>
        <p:nvSpPr>
          <p:cNvPr id="3" name="内容占位符 2">
            <a:extLst>
              <a:ext uri="{FF2B5EF4-FFF2-40B4-BE49-F238E27FC236}">
                <a16:creationId xmlns:a16="http://schemas.microsoft.com/office/drawing/2014/main" id="{50A7C2F4-D542-4F98-9201-12020CE0B2B7}"/>
              </a:ext>
            </a:extLst>
          </p:cNvPr>
          <p:cNvSpPr>
            <a:spLocks noGrp="1"/>
          </p:cNvSpPr>
          <p:nvPr>
            <p:ph idx="1"/>
          </p:nvPr>
        </p:nvSpPr>
        <p:spPr>
          <a:xfrm>
            <a:off x="838200" y="1325563"/>
            <a:ext cx="10515600" cy="5397501"/>
          </a:xfrm>
        </p:spPr>
        <p:txBody>
          <a:bodyPr/>
          <a:lstStyle/>
          <a:p>
            <a:r>
              <a:rPr lang="zh-CN" altLang="en-US" b="1" dirty="0"/>
              <a:t>组合成分：</a:t>
            </a:r>
            <a:r>
              <a:rPr lang="zh-CN" altLang="en-US" dirty="0"/>
              <a:t>长期趋势（</a:t>
            </a:r>
            <a:r>
              <a:rPr lang="en-US" altLang="zh-CN" dirty="0"/>
              <a:t>T</a:t>
            </a:r>
            <a:r>
              <a:rPr lang="zh-CN" altLang="en-US" dirty="0"/>
              <a:t>）、季节变动（</a:t>
            </a:r>
            <a:r>
              <a:rPr lang="en-US" altLang="zh-CN" dirty="0"/>
              <a:t>S</a:t>
            </a:r>
            <a:r>
              <a:rPr lang="zh-CN" altLang="en-US" dirty="0"/>
              <a:t>）、循环变动（</a:t>
            </a:r>
            <a:r>
              <a:rPr lang="en-US" altLang="zh-CN" dirty="0"/>
              <a:t>C</a:t>
            </a:r>
            <a:r>
              <a:rPr lang="zh-CN" altLang="en-US" dirty="0"/>
              <a:t>）、不规则变动（</a:t>
            </a:r>
            <a:r>
              <a:rPr lang="en-US" altLang="zh-CN" dirty="0"/>
              <a:t>R</a:t>
            </a:r>
            <a:r>
              <a:rPr lang="zh-CN" altLang="en-US" dirty="0"/>
              <a:t>）</a:t>
            </a:r>
            <a:endParaRPr lang="en-US" altLang="zh-CN" dirty="0"/>
          </a:p>
          <a:p>
            <a:r>
              <a:rPr lang="zh-CN" altLang="en-US" b="1" dirty="0"/>
              <a:t>组合模型：</a:t>
            </a:r>
            <a:r>
              <a:rPr lang="zh-CN" altLang="en-US" dirty="0"/>
              <a:t>加法模型、乘法模型</a:t>
            </a:r>
            <a:endParaRPr lang="en-US" altLang="zh-CN" dirty="0"/>
          </a:p>
          <a:p>
            <a:r>
              <a:rPr lang="zh-CN" altLang="en-US" b="1" dirty="0"/>
              <a:t>趋势拟合方法：</a:t>
            </a:r>
            <a:r>
              <a:rPr lang="zh-CN" altLang="en-US" dirty="0"/>
              <a:t>平滑法（移动平均、滑动平均、指数平滑）、趋势线法、自回归模型</a:t>
            </a:r>
            <a:endParaRPr lang="en-US" altLang="zh-CN" dirty="0"/>
          </a:p>
          <a:p>
            <a:r>
              <a:rPr lang="zh-CN" altLang="en-US" b="1" dirty="0"/>
              <a:t>季节变动预测：</a:t>
            </a:r>
            <a:endParaRPr lang="en-US" altLang="zh-CN" b="1" dirty="0"/>
          </a:p>
          <a:p>
            <a:pPr lvl="1"/>
            <a:r>
              <a:rPr lang="zh-CN" altLang="en-US" dirty="0"/>
              <a:t>对原时间序列求移动平均</a:t>
            </a:r>
            <a:endParaRPr lang="en-US" altLang="zh-CN" dirty="0"/>
          </a:p>
          <a:p>
            <a:pPr lvl="1"/>
            <a:r>
              <a:rPr lang="zh-CN" altLang="en-US" dirty="0"/>
              <a:t>季节系数</a:t>
            </a:r>
            <a:r>
              <a:rPr lang="en-US" altLang="zh-CN" dirty="0"/>
              <a:t>= TSCR/</a:t>
            </a:r>
            <a:r>
              <a:rPr lang="zh-CN" altLang="en-US" dirty="0"/>
              <a:t>趋势方程值</a:t>
            </a:r>
            <a:r>
              <a:rPr lang="en-US" altLang="zh-CN" dirty="0"/>
              <a:t>(TC</a:t>
            </a:r>
            <a:r>
              <a:rPr lang="zh-CN" altLang="en-US" dirty="0"/>
              <a:t>或平滑值</a:t>
            </a:r>
            <a:r>
              <a:rPr lang="en-US" altLang="zh-CN" dirty="0"/>
              <a:t>)=SI</a:t>
            </a:r>
          </a:p>
          <a:p>
            <a:pPr lvl="1"/>
            <a:r>
              <a:rPr lang="zh-CN" altLang="en-US" dirty="0"/>
              <a:t>求季节性指标</a:t>
            </a:r>
            <a:endParaRPr lang="en-US" altLang="zh-CN" dirty="0"/>
          </a:p>
          <a:p>
            <a:pPr lvl="1"/>
            <a:r>
              <a:rPr lang="zh-CN" altLang="en-US" dirty="0"/>
              <a:t>求预测模型：</a:t>
            </a:r>
            <a:endParaRPr lang="en-US" altLang="zh-CN" dirty="0"/>
          </a:p>
          <a:p>
            <a:r>
              <a:rPr lang="en-US" altLang="zh-CN" b="1" dirty="0"/>
              <a:t>Mann-Kendall</a:t>
            </a:r>
            <a:r>
              <a:rPr lang="zh-CN" altLang="en-US" b="1" dirty="0"/>
              <a:t>检验：</a:t>
            </a:r>
            <a:r>
              <a:rPr lang="zh-CN" altLang="en-US" dirty="0"/>
              <a:t>非参数统计检验方法，不但可以检验时间序列的变化</a:t>
            </a:r>
            <a:r>
              <a:rPr lang="zh-CN" altLang="en-US" b="1" dirty="0"/>
              <a:t>趋势</a:t>
            </a:r>
            <a:r>
              <a:rPr lang="zh-CN" altLang="en-US" dirty="0"/>
              <a:t>，还可以检验时间序列是否发生</a:t>
            </a:r>
            <a:r>
              <a:rPr lang="zh-CN" altLang="en-US" b="1" dirty="0"/>
              <a:t>突变</a:t>
            </a:r>
            <a:r>
              <a:rPr lang="zh-CN" altLang="en-US" dirty="0"/>
              <a:t>。</a:t>
            </a:r>
            <a:endParaRPr lang="en-US" altLang="zh-CN" dirty="0"/>
          </a:p>
          <a:p>
            <a:pPr lvl="1"/>
            <a:endParaRPr lang="en-US" altLang="zh-CN" dirty="0"/>
          </a:p>
          <a:p>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2D238F-4AA2-43D9-8D12-847B828F5A0D}"/>
                  </a:ext>
                </a:extLst>
              </p:cNvPr>
              <p:cNvSpPr txBox="1"/>
              <p:nvPr/>
            </p:nvSpPr>
            <p:spPr>
              <a:xfrm>
                <a:off x="2623930" y="5224844"/>
                <a:ext cx="39309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𝑡</m:t>
                          </m:r>
                          <m:r>
                            <a:rPr lang="zh-CN" altLang="en-US" sz="2000" i="0">
                              <a:latin typeface="Cambria Math" panose="02040503050406030204" pitchFamily="18" charset="0"/>
                            </a:rPr>
                            <m:t>+</m:t>
                          </m:r>
                          <m:r>
                            <a:rPr lang="zh-CN" altLang="en-US" sz="2000" i="1">
                              <a:latin typeface="Cambria Math" panose="02040503050406030204" pitchFamily="18" charset="0"/>
                            </a:rPr>
                            <m:t>𝑘</m:t>
                          </m:r>
                        </m:sub>
                      </m:sSub>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𝑎</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𝑏</m:t>
                              </m:r>
                            </m:e>
                            <m:sub>
                              <m:r>
                                <a:rPr lang="zh-CN" altLang="en-US" sz="2000" i="1">
                                  <a:latin typeface="Cambria Math" panose="02040503050406030204" pitchFamily="18" charset="0"/>
                                </a:rPr>
                                <m:t>𝑡</m:t>
                              </m:r>
                            </m:sub>
                          </m:sSub>
                          <m:r>
                            <a:rPr lang="zh-CN" altLang="en-US" sz="2000" i="1">
                              <a:latin typeface="Cambria Math" panose="02040503050406030204" pitchFamily="18" charset="0"/>
                            </a:rPr>
                            <m:t>𝑘</m:t>
                          </m:r>
                        </m:e>
                      </m:d>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𝜃</m:t>
                          </m:r>
                        </m:e>
                        <m:sub>
                          <m:r>
                            <a:rPr lang="zh-CN" altLang="en-US" sz="2000" i="1">
                              <a:latin typeface="Cambria Math" panose="02040503050406030204" pitchFamily="18" charset="0"/>
                            </a:rPr>
                            <m:t>𝑘</m:t>
                          </m:r>
                        </m:sub>
                      </m:sSub>
                    </m:oMath>
                  </m:oMathPara>
                </a14:m>
                <a:endParaRPr lang="zh-CN" altLang="en-US" sz="2000" dirty="0"/>
              </a:p>
            </p:txBody>
          </p:sp>
        </mc:Choice>
        <mc:Fallback xmlns="">
          <p:sp>
            <p:nvSpPr>
              <p:cNvPr id="5" name="文本框 4">
                <a:extLst>
                  <a:ext uri="{FF2B5EF4-FFF2-40B4-BE49-F238E27FC236}">
                    <a16:creationId xmlns:a16="http://schemas.microsoft.com/office/drawing/2014/main" id="{FD2D238F-4AA2-43D9-8D12-847B828F5A0D}"/>
                  </a:ext>
                </a:extLst>
              </p:cNvPr>
              <p:cNvSpPr txBox="1">
                <a:spLocks noRot="1" noChangeAspect="1" noMove="1" noResize="1" noEditPoints="1" noAdjustHandles="1" noChangeArrowheads="1" noChangeShapeType="1" noTextEdit="1"/>
              </p:cNvSpPr>
              <p:nvPr/>
            </p:nvSpPr>
            <p:spPr>
              <a:xfrm>
                <a:off x="2623930" y="5224844"/>
                <a:ext cx="3930925" cy="400110"/>
              </a:xfrm>
              <a:prstGeom prst="rect">
                <a:avLst/>
              </a:prstGeom>
              <a:blipFill>
                <a:blip r:embed="rId2"/>
                <a:stretch>
                  <a:fillRect b="-7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778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5EF48-EA34-4B66-8480-43A32680D227}"/>
              </a:ext>
            </a:extLst>
          </p:cNvPr>
          <p:cNvSpPr>
            <a:spLocks noGrp="1"/>
          </p:cNvSpPr>
          <p:nvPr>
            <p:ph type="title"/>
          </p:nvPr>
        </p:nvSpPr>
        <p:spPr>
          <a:xfrm>
            <a:off x="838200" y="116647"/>
            <a:ext cx="10515600" cy="1076049"/>
          </a:xfrm>
        </p:spPr>
        <p:txBody>
          <a:bodyPr/>
          <a:lstStyle/>
          <a:p>
            <a:r>
              <a:rPr lang="zh-CN" altLang="en-US" sz="4000" dirty="0">
                <a:latin typeface="黑体" panose="02010609060101010101" pitchFamily="49" charset="-122"/>
                <a:ea typeface="黑体" panose="02010609060101010101" pitchFamily="49" charset="-122"/>
              </a:rPr>
              <a:t>聚类分析：</a:t>
            </a:r>
            <a:r>
              <a:rPr lang="zh-CN" altLang="en-US" sz="2800" dirty="0">
                <a:latin typeface="宋体" panose="02010600030101010101" pitchFamily="2" charset="-122"/>
                <a:ea typeface="宋体" panose="02010600030101010101" pitchFamily="2" charset="-122"/>
              </a:rPr>
              <a:t>研究多要素事物分类问题的数量方法</a:t>
            </a:r>
          </a:p>
        </p:txBody>
      </p:sp>
      <p:sp>
        <p:nvSpPr>
          <p:cNvPr id="3" name="内容占位符 2">
            <a:extLst>
              <a:ext uri="{FF2B5EF4-FFF2-40B4-BE49-F238E27FC236}">
                <a16:creationId xmlns:a16="http://schemas.microsoft.com/office/drawing/2014/main" id="{7336941A-FF22-4D9E-8E06-0C37384F0260}"/>
              </a:ext>
            </a:extLst>
          </p:cNvPr>
          <p:cNvSpPr>
            <a:spLocks noGrp="1"/>
          </p:cNvSpPr>
          <p:nvPr>
            <p:ph idx="1"/>
          </p:nvPr>
        </p:nvSpPr>
        <p:spPr>
          <a:xfrm>
            <a:off x="838200" y="1103243"/>
            <a:ext cx="10515600" cy="4825242"/>
          </a:xfrm>
        </p:spPr>
        <p:txBody>
          <a:bodyPr/>
          <a:lstStyle/>
          <a:p>
            <a:r>
              <a:rPr lang="zh-CN" altLang="en-US" b="1" dirty="0"/>
              <a:t>系统聚类法</a:t>
            </a:r>
            <a:r>
              <a:rPr lang="zh-CN" altLang="en-US" dirty="0"/>
              <a:t>、模糊聚类法、动态聚类法</a:t>
            </a:r>
            <a:endParaRPr lang="en-US" altLang="zh-CN" dirty="0"/>
          </a:p>
          <a:p>
            <a:r>
              <a:rPr lang="zh-CN" altLang="en-US" b="1" dirty="0"/>
              <a:t>数据处理：</a:t>
            </a:r>
            <a:r>
              <a:rPr lang="zh-CN" altLang="en-US" dirty="0"/>
              <a:t>总和标准化、标准差标准化、极大值标准化、极差标准化</a:t>
            </a:r>
            <a:endParaRPr lang="en-US" altLang="zh-CN" dirty="0"/>
          </a:p>
          <a:p>
            <a:r>
              <a:rPr lang="zh-CN" altLang="en-US" b="1" dirty="0"/>
              <a:t>距离计算：</a:t>
            </a:r>
            <a:r>
              <a:rPr lang="zh-CN" altLang="en-US" dirty="0"/>
              <a:t>绝对值距离、欧氏距离、明科夫斯基距离、切比雪夫距离</a:t>
            </a:r>
            <a:endParaRPr lang="en-US" altLang="zh-CN" dirty="0"/>
          </a:p>
          <a:p>
            <a:r>
              <a:rPr lang="zh-CN" altLang="en-US" b="1" dirty="0"/>
              <a:t>系统聚类方法：</a:t>
            </a:r>
            <a:r>
              <a:rPr lang="zh-CN" altLang="en-US" dirty="0"/>
              <a:t>直接聚类法、最短距离聚类法、最远距离聚类法</a:t>
            </a:r>
          </a:p>
        </p:txBody>
      </p:sp>
      <p:pic>
        <p:nvPicPr>
          <p:cNvPr id="5" name="图片 4">
            <a:extLst>
              <a:ext uri="{FF2B5EF4-FFF2-40B4-BE49-F238E27FC236}">
                <a16:creationId xmlns:a16="http://schemas.microsoft.com/office/drawing/2014/main" id="{41E6E48D-F4F8-446B-8512-E2E9BD841B95}"/>
              </a:ext>
            </a:extLst>
          </p:cNvPr>
          <p:cNvPicPr>
            <a:picLocks noChangeAspect="1"/>
          </p:cNvPicPr>
          <p:nvPr/>
        </p:nvPicPr>
        <p:blipFill>
          <a:blip r:embed="rId2"/>
          <a:stretch>
            <a:fillRect/>
          </a:stretch>
        </p:blipFill>
        <p:spPr>
          <a:xfrm>
            <a:off x="3384730" y="3858051"/>
            <a:ext cx="4854809" cy="2811105"/>
          </a:xfrm>
          <a:prstGeom prst="rect">
            <a:avLst/>
          </a:prstGeom>
        </p:spPr>
      </p:pic>
    </p:spTree>
    <p:extLst>
      <p:ext uri="{BB962C8B-B14F-4D97-AF65-F5344CB8AC3E}">
        <p14:creationId xmlns:p14="http://schemas.microsoft.com/office/powerpoint/2010/main" val="316440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3788F-979C-437B-B7BC-F3F9A878A79B}"/>
              </a:ext>
            </a:extLst>
          </p:cNvPr>
          <p:cNvSpPr>
            <a:spLocks noGrp="1"/>
          </p:cNvSpPr>
          <p:nvPr>
            <p:ph type="title"/>
          </p:nvPr>
        </p:nvSpPr>
        <p:spPr>
          <a:xfrm>
            <a:off x="838200" y="386004"/>
            <a:ext cx="10515600" cy="1094928"/>
          </a:xfrm>
        </p:spPr>
        <p:txBody>
          <a:bodyPr>
            <a:normAutofit fontScale="90000"/>
          </a:bodyPr>
          <a:lstStyle/>
          <a:p>
            <a:r>
              <a:rPr lang="zh-CN" altLang="en-US" b="1" dirty="0">
                <a:latin typeface="黑体" panose="02010609060101010101" pitchFamily="49" charset="-122"/>
                <a:ea typeface="黑体" panose="02010609060101010101" pitchFamily="49" charset="-122"/>
              </a:rPr>
              <a:t>主成分分析</a:t>
            </a:r>
            <a:r>
              <a:rPr lang="en-US" altLang="zh-CN" b="1" dirty="0">
                <a:latin typeface="黑体" panose="02010609060101010101" pitchFamily="49" charset="-122"/>
                <a:ea typeface="黑体" panose="02010609060101010101" pitchFamily="49" charset="-122"/>
              </a:rPr>
              <a:t>:</a:t>
            </a:r>
            <a:r>
              <a:rPr lang="zh-CN" altLang="en-US" sz="3100" dirty="0">
                <a:latin typeface="宋体" panose="02010600030101010101" pitchFamily="2" charset="-122"/>
                <a:ea typeface="宋体" panose="02010600030101010101" pitchFamily="2" charset="-122"/>
              </a:rPr>
              <a:t>把原来多个变量转化为较少的几个综合指标（主成分）的统计分析方法</a:t>
            </a:r>
            <a:r>
              <a:rPr lang="en-US" altLang="zh-CN" sz="3100" dirty="0">
                <a:latin typeface="宋体" panose="02010600030101010101" pitchFamily="2" charset="-122"/>
                <a:ea typeface="宋体" panose="02010600030101010101" pitchFamily="2" charset="-122"/>
              </a:rPr>
              <a:t>,</a:t>
            </a:r>
            <a:r>
              <a:rPr lang="zh-CN" altLang="en-US" sz="3100" dirty="0">
                <a:latin typeface="宋体" panose="02010600030101010101" pitchFamily="2" charset="-122"/>
                <a:ea typeface="宋体" panose="02010600030101010101" pitchFamily="2" charset="-122"/>
              </a:rPr>
              <a:t>实质上就是一种</a:t>
            </a:r>
            <a:r>
              <a:rPr lang="zh-CN" altLang="en-US" sz="3100" b="1" dirty="0">
                <a:latin typeface="宋体" panose="02010600030101010101" pitchFamily="2" charset="-122"/>
                <a:ea typeface="宋体" panose="02010600030101010101" pitchFamily="2" charset="-122"/>
              </a:rPr>
              <a:t>降维处理方法</a:t>
            </a:r>
            <a:r>
              <a:rPr lang="zh-CN" altLang="en-US" sz="31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D100B59E-6A87-4C82-A8FE-238F5CB2488B}"/>
              </a:ext>
            </a:extLst>
          </p:cNvPr>
          <p:cNvSpPr>
            <a:spLocks noGrp="1"/>
          </p:cNvSpPr>
          <p:nvPr>
            <p:ph idx="1"/>
          </p:nvPr>
        </p:nvSpPr>
        <p:spPr>
          <a:xfrm>
            <a:off x="838200" y="1663958"/>
            <a:ext cx="10515600" cy="2100332"/>
          </a:xfrm>
        </p:spPr>
        <p:txBody>
          <a:bodyPr/>
          <a:lstStyle/>
          <a:p>
            <a:r>
              <a:rPr lang="zh-CN" altLang="en-US" b="1" dirty="0"/>
              <a:t>计算步骤</a:t>
            </a:r>
            <a:endParaRPr lang="en-US" altLang="zh-CN" b="1" dirty="0"/>
          </a:p>
          <a:p>
            <a:pPr lvl="1"/>
            <a:r>
              <a:rPr lang="zh-CN" altLang="en-US" dirty="0"/>
              <a:t>计算相关系数矩阵</a:t>
            </a:r>
            <a:endParaRPr lang="en-US" altLang="zh-CN" dirty="0"/>
          </a:p>
          <a:p>
            <a:pPr lvl="1"/>
            <a:r>
              <a:rPr lang="zh-CN" altLang="en-US" dirty="0"/>
              <a:t>计算特征值与特征向量</a:t>
            </a:r>
            <a:endParaRPr lang="en-US" altLang="zh-CN" dirty="0"/>
          </a:p>
          <a:p>
            <a:pPr lvl="1"/>
            <a:r>
              <a:rPr lang="zh-CN" altLang="en-US" dirty="0"/>
              <a:t>计算主成分贡献率及累计贡献率</a:t>
            </a:r>
            <a:endParaRPr lang="en-US" altLang="zh-CN" dirty="0"/>
          </a:p>
          <a:p>
            <a:pPr lvl="1"/>
            <a:r>
              <a:rPr lang="zh-CN" altLang="en-US" dirty="0"/>
              <a:t>计算主成分载荷系数</a:t>
            </a:r>
          </a:p>
        </p:txBody>
      </p:sp>
      <p:sp>
        <p:nvSpPr>
          <p:cNvPr id="4" name="标题 1">
            <a:extLst>
              <a:ext uri="{FF2B5EF4-FFF2-40B4-BE49-F238E27FC236}">
                <a16:creationId xmlns:a16="http://schemas.microsoft.com/office/drawing/2014/main" id="{875B36E9-368B-4264-8DB2-497617839D41}"/>
              </a:ext>
            </a:extLst>
          </p:cNvPr>
          <p:cNvSpPr txBox="1">
            <a:spLocks/>
          </p:cNvSpPr>
          <p:nvPr/>
        </p:nvSpPr>
        <p:spPr>
          <a:xfrm>
            <a:off x="838200" y="4424465"/>
            <a:ext cx="10515600" cy="131041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黑体" panose="02010609060101010101" pitchFamily="49" charset="-122"/>
                <a:ea typeface="黑体" panose="02010609060101010101" pitchFamily="49" charset="-122"/>
              </a:rPr>
              <a:t>趋势面分析</a:t>
            </a:r>
            <a:r>
              <a:rPr lang="en-US" altLang="zh-CN" b="1" dirty="0">
                <a:latin typeface="黑体" panose="02010609060101010101" pitchFamily="49" charset="-122"/>
                <a:ea typeface="黑体" panose="02010609060101010101" pitchFamily="49" charset="-122"/>
              </a:rPr>
              <a:t>:</a:t>
            </a:r>
            <a:r>
              <a:rPr lang="zh-CN" altLang="en-US" sz="3100" dirty="0">
                <a:latin typeface="宋体" panose="02010600030101010101" pitchFamily="2" charset="-122"/>
                <a:ea typeface="宋体" panose="02010600030101010101" pitchFamily="2" charset="-122"/>
              </a:rPr>
              <a:t>通过回归分析原理，运用最小二乘法拟合一个二维非线性函数，模拟地理要素在空间上的分布规律，展示地理要素在地域空间上的变化趋势。</a:t>
            </a:r>
          </a:p>
        </p:txBody>
      </p:sp>
      <p:sp>
        <p:nvSpPr>
          <p:cNvPr id="5" name="内容占位符 2">
            <a:extLst>
              <a:ext uri="{FF2B5EF4-FFF2-40B4-BE49-F238E27FC236}">
                <a16:creationId xmlns:a16="http://schemas.microsoft.com/office/drawing/2014/main" id="{6C80C30F-ED31-4F61-AAAE-1DCD2E037EA1}"/>
              </a:ext>
            </a:extLst>
          </p:cNvPr>
          <p:cNvSpPr txBox="1">
            <a:spLocks/>
          </p:cNvSpPr>
          <p:nvPr/>
        </p:nvSpPr>
        <p:spPr>
          <a:xfrm>
            <a:off x="990600" y="4533867"/>
            <a:ext cx="10515600" cy="2305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2382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48D22-7C3F-4BB0-8703-9D2DB37C6046}"/>
              </a:ext>
            </a:extLst>
          </p:cNvPr>
          <p:cNvSpPr>
            <a:spLocks noGrp="1"/>
          </p:cNvSpPr>
          <p:nvPr>
            <p:ph type="title"/>
          </p:nvPr>
        </p:nvSpPr>
        <p:spPr>
          <a:xfrm>
            <a:off x="838200" y="-98820"/>
            <a:ext cx="10515600" cy="1325563"/>
          </a:xfrm>
        </p:spPr>
        <p:txBody>
          <a:bodyPr>
            <a:normAutofit/>
          </a:bodyPr>
          <a:lstStyle/>
          <a:p>
            <a:r>
              <a:rPr lang="zh-CN" altLang="en-US" b="1" dirty="0">
                <a:latin typeface="黑体" panose="02010609060101010101" pitchFamily="49" charset="-122"/>
                <a:ea typeface="黑体" panose="02010609060101010101" pitchFamily="49" charset="-122"/>
              </a:rPr>
              <a:t>马尔可夫预测：</a:t>
            </a:r>
            <a:r>
              <a:rPr lang="zh-CN" altLang="en-US" sz="3100" dirty="0">
                <a:latin typeface="宋体" panose="02010600030101010101" pitchFamily="2" charset="-122"/>
                <a:ea typeface="宋体" panose="02010600030101010101" pitchFamily="2" charset="-122"/>
              </a:rPr>
              <a:t>基于马尔可夫链，根据事件的目前状况预测其将来各个时刻（或时期）变动状况的一种预测方法。 </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7F312C-1C84-4BEA-964D-47EBA8BD2A90}"/>
                  </a:ext>
                </a:extLst>
              </p:cNvPr>
              <p:cNvSpPr>
                <a:spLocks noGrp="1"/>
              </p:cNvSpPr>
              <p:nvPr>
                <p:ph idx="1"/>
              </p:nvPr>
            </p:nvSpPr>
            <p:spPr>
              <a:xfrm>
                <a:off x="838200" y="1371600"/>
                <a:ext cx="10515600" cy="5307495"/>
              </a:xfrm>
            </p:spPr>
            <p:txBody>
              <a:bodyPr/>
              <a:lstStyle/>
              <a:p>
                <a:r>
                  <a:rPr lang="zh-CN" altLang="en-US" b="1" dirty="0"/>
                  <a:t>马尔可夫过程：</a:t>
                </a:r>
                <a:r>
                  <a:rPr lang="zh-CN" altLang="en-US" dirty="0"/>
                  <a:t> 在事件的发展过程中，每次状态的转移都仅与前一时刻的状态有关，而与过去的状态无关。</a:t>
                </a:r>
                <a:endParaRPr lang="en-US" altLang="zh-CN" dirty="0"/>
              </a:p>
              <a:p>
                <a:r>
                  <a:rPr lang="zh-CN" altLang="en-US" b="1" dirty="0"/>
                  <a:t>状态转移概率：</a:t>
                </a:r>
                <a:r>
                  <a:rPr lang="zh-CN" altLang="en-US" dirty="0"/>
                  <a:t>在事件的发展变化过程中，从某一种状态出发，下一时刻转移到其他状态的可能性。</a:t>
                </a:r>
                <a:endParaRPr lang="en-US" altLang="zh-CN" dirty="0"/>
              </a:p>
              <a:p>
                <a:endParaRPr lang="en-US" altLang="zh-CN" dirty="0"/>
              </a:p>
              <a:p>
                <a:r>
                  <a:rPr lang="zh-CN" altLang="en-US" b="1" dirty="0"/>
                  <a:t>状态概率（</a:t>
                </a:r>
                <a14:m>
                  <m:oMath xmlns:m="http://schemas.openxmlformats.org/officeDocument/2006/math">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𝝅</m:t>
                        </m:r>
                      </m:e>
                      <m:sub>
                        <m:r>
                          <m:rPr>
                            <m:sty m:val="p"/>
                          </m:rPr>
                          <a:rPr lang="en-US" altLang="zh-CN" b="1" i="1">
                            <a:latin typeface="Cambria Math" panose="02040503050406030204" pitchFamily="18" charset="0"/>
                          </a:rPr>
                          <m:t>j</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𝒌</m:t>
                    </m:r>
                    <m:r>
                      <a:rPr lang="en-US" altLang="zh-CN" b="1" i="1" smtClean="0">
                        <a:latin typeface="Cambria Math" panose="02040503050406030204" pitchFamily="18" charset="0"/>
                      </a:rPr>
                      <m:t>)</m:t>
                    </m:r>
                  </m:oMath>
                </a14:m>
                <a:r>
                  <a:rPr lang="zh-CN" altLang="en-US" b="1" dirty="0"/>
                  <a:t>）：</a:t>
                </a:r>
                <a:r>
                  <a:rPr lang="zh-CN" altLang="en-US" dirty="0"/>
                  <a:t>事件在初始（</a:t>
                </a:r>
                <a:r>
                  <a:rPr lang="en-US" altLang="zh-CN" dirty="0"/>
                  <a:t>k</a:t>
                </a:r>
                <a:r>
                  <a:rPr lang="zh-CN" altLang="en-US" dirty="0"/>
                  <a:t>＝</a:t>
                </a:r>
                <a:r>
                  <a:rPr lang="en-US" altLang="zh-CN" dirty="0"/>
                  <a:t>0</a:t>
                </a:r>
                <a:r>
                  <a:rPr lang="zh-CN" altLang="en-US" dirty="0"/>
                  <a:t>）状态为已知的条件下，经过</a:t>
                </a:r>
                <a:r>
                  <a:rPr lang="en-US" altLang="zh-CN" dirty="0"/>
                  <a:t>k</a:t>
                </a:r>
                <a:r>
                  <a:rPr lang="zh-CN" altLang="en-US" dirty="0"/>
                  <a:t>次状态转移后，在第</a:t>
                </a:r>
                <a:r>
                  <a:rPr lang="en-US" altLang="zh-CN" dirty="0"/>
                  <a:t>k </a:t>
                </a:r>
                <a:r>
                  <a:rPr lang="zh-CN" altLang="en-US" dirty="0"/>
                  <a:t>个时刻（时期）处于状态</a:t>
                </a:r>
                <a:r>
                  <a:rPr lang="en-US" altLang="zh-CN" dirty="0" err="1"/>
                  <a:t>Ej</a:t>
                </a:r>
                <a:r>
                  <a:rPr lang="zh-CN" altLang="en-US" dirty="0"/>
                  <a:t>的概率。</a:t>
                </a:r>
                <a:endParaRPr lang="en-US" altLang="zh-CN" dirty="0"/>
              </a:p>
              <a:p>
                <a:r>
                  <a:rPr lang="zh-CN" altLang="en-US" b="1" dirty="0"/>
                  <a:t>第</a:t>
                </a:r>
                <a:r>
                  <a:rPr lang="en-US" altLang="zh-CN" b="1" dirty="0"/>
                  <a:t>k</a:t>
                </a:r>
                <a:r>
                  <a:rPr lang="zh-CN" altLang="en-US" b="1" dirty="0"/>
                  <a:t>个时刻状态概率的预测</a:t>
                </a:r>
                <a:r>
                  <a:rPr lang="en-US" altLang="zh-CN" b="1" dirty="0"/>
                  <a:t>:</a:t>
                </a:r>
              </a:p>
              <a:p>
                <a:endParaRPr lang="en-US" altLang="zh-CN" b="1" dirty="0"/>
              </a:p>
              <a:p>
                <a:endParaRPr lang="en-US" altLang="zh-CN" b="1" dirty="0"/>
              </a:p>
              <a:p>
                <a:r>
                  <a:rPr lang="zh-CN" altLang="en-US" b="1" dirty="0"/>
                  <a:t>终极状态概率预测：</a:t>
                </a:r>
              </a:p>
            </p:txBody>
          </p:sp>
        </mc:Choice>
        <mc:Fallback xmlns="">
          <p:sp>
            <p:nvSpPr>
              <p:cNvPr id="3" name="内容占位符 2">
                <a:extLst>
                  <a:ext uri="{FF2B5EF4-FFF2-40B4-BE49-F238E27FC236}">
                    <a16:creationId xmlns:a16="http://schemas.microsoft.com/office/drawing/2014/main" id="{BD7F312C-1C84-4BEA-964D-47EBA8BD2A90}"/>
                  </a:ext>
                </a:extLst>
              </p:cNvPr>
              <p:cNvSpPr>
                <a:spLocks noGrp="1" noRot="1" noChangeAspect="1" noMove="1" noResize="1" noEditPoints="1" noAdjustHandles="1" noChangeArrowheads="1" noChangeShapeType="1" noTextEdit="1"/>
              </p:cNvSpPr>
              <p:nvPr>
                <p:ph idx="1"/>
              </p:nvPr>
            </p:nvSpPr>
            <p:spPr>
              <a:xfrm>
                <a:off x="838200" y="1371600"/>
                <a:ext cx="10515600" cy="5307495"/>
              </a:xfrm>
              <a:blipFill>
                <a:blip r:embed="rId2"/>
                <a:stretch>
                  <a:fillRect l="-1043" t="-2067" r="-812" b="-1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EA7C7D-10F5-4CAB-9702-F15516E6F222}"/>
                  </a:ext>
                </a:extLst>
              </p:cNvPr>
              <p:cNvSpPr txBox="1"/>
              <p:nvPr/>
            </p:nvSpPr>
            <p:spPr>
              <a:xfrm>
                <a:off x="838200" y="3124438"/>
                <a:ext cx="6097656" cy="446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𝑃</m:t>
                      </m:r>
                      <m:d>
                        <m:dPr>
                          <m:ctrlPr>
                            <a:rPr lang="zh-CN" altLang="en-US" sz="2000" i="1">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𝑖</m:t>
                              </m:r>
                            </m:sub>
                          </m:sSub>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𝑗</m:t>
                              </m:r>
                            </m:sub>
                          </m:sSub>
                        </m:e>
                      </m:d>
                      <m:r>
                        <a:rPr lang="zh-CN" altLang="en-US" sz="2000" i="0">
                          <a:latin typeface="Cambria Math" panose="02040503050406030204" pitchFamily="18" charset="0"/>
                        </a:rPr>
                        <m:t>=</m:t>
                      </m:r>
                      <m:r>
                        <a:rPr lang="zh-CN" altLang="en-US" sz="2000" i="1">
                          <a:latin typeface="Cambria Math" panose="02040503050406030204" pitchFamily="18" charset="0"/>
                        </a:rPr>
                        <m:t>𝑃</m:t>
                      </m:r>
                      <m:d>
                        <m:dPr>
                          <m:ctrlPr>
                            <a:rPr lang="zh-CN" altLang="en-US" sz="2000" i="1">
                              <a:latin typeface="Cambria Math" panose="02040503050406030204" pitchFamily="18" charset="0"/>
                            </a:rPr>
                          </m:ctrlPr>
                        </m:dPr>
                        <m:e>
                          <m:f>
                            <m:fPr>
                              <m:type m:val="lin"/>
                              <m:ctrlPr>
                                <a:rPr lang="zh-CN" altLang="en-US" sz="2000" i="1">
                                  <a:latin typeface="Cambria Math" panose="02040503050406030204" pitchFamily="18" charset="0"/>
                                </a:rPr>
                              </m:ctrlPr>
                            </m:fPr>
                            <m:num>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𝑗</m:t>
                                  </m:r>
                                </m:sub>
                              </m:sSub>
                            </m:num>
                            <m:den>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𝐸</m:t>
                                  </m:r>
                                </m:e>
                                <m:sub>
                                  <m:r>
                                    <a:rPr lang="zh-CN" altLang="en-US" sz="2000" i="1">
                                      <a:latin typeface="Cambria Math" panose="02040503050406030204" pitchFamily="18" charset="0"/>
                                    </a:rPr>
                                    <m:t>𝑖</m:t>
                                  </m:r>
                                </m:sub>
                              </m:sSub>
                            </m:den>
                          </m:f>
                        </m:e>
                      </m:d>
                      <m:r>
                        <a:rPr lang="zh-CN" altLang="en-US" sz="2000" i="0">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𝑖𝑗</m:t>
                          </m:r>
                        </m:sub>
                      </m:sSub>
                    </m:oMath>
                  </m:oMathPara>
                </a14:m>
                <a:endParaRPr lang="zh-CN" altLang="en-US" sz="2000" dirty="0"/>
              </a:p>
            </p:txBody>
          </p:sp>
        </mc:Choice>
        <mc:Fallback xmlns="">
          <p:sp>
            <p:nvSpPr>
              <p:cNvPr id="5" name="文本框 4">
                <a:extLst>
                  <a:ext uri="{FF2B5EF4-FFF2-40B4-BE49-F238E27FC236}">
                    <a16:creationId xmlns:a16="http://schemas.microsoft.com/office/drawing/2014/main" id="{D3EA7C7D-10F5-4CAB-9702-F15516E6F222}"/>
                  </a:ext>
                </a:extLst>
              </p:cNvPr>
              <p:cNvSpPr txBox="1">
                <a:spLocks noRot="1" noChangeAspect="1" noMove="1" noResize="1" noEditPoints="1" noAdjustHandles="1" noChangeArrowheads="1" noChangeShapeType="1" noTextEdit="1"/>
              </p:cNvSpPr>
              <p:nvPr/>
            </p:nvSpPr>
            <p:spPr>
              <a:xfrm>
                <a:off x="838200" y="3124438"/>
                <a:ext cx="6097656" cy="446917"/>
              </a:xfrm>
              <a:prstGeom prst="rect">
                <a:avLst/>
              </a:prstGeom>
              <a:blipFill>
                <a:blip r:embed="rId3"/>
                <a:stretch>
                  <a:fillRect t="-100000" b="-1561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9C04DC8-83F1-4341-B436-0A361B8C11C7}"/>
                  </a:ext>
                </a:extLst>
              </p:cNvPr>
              <p:cNvSpPr txBox="1"/>
              <p:nvPr/>
            </p:nvSpPr>
            <p:spPr>
              <a:xfrm>
                <a:off x="5483915" y="4509508"/>
                <a:ext cx="3510998" cy="14797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000" i="1" smtClean="0">
                              <a:solidFill>
                                <a:srgbClr val="836967"/>
                              </a:solidFill>
                              <a:latin typeface="Cambria Math" panose="02040503050406030204" pitchFamily="18" charset="0"/>
                            </a:rPr>
                          </m:ctrlPr>
                        </m:dPr>
                        <m:e>
                          <m:m>
                            <m:mPr>
                              <m:plcHide m:val="on"/>
                              <m:mcs>
                                <m:mc>
                                  <m:mcPr>
                                    <m:count m:val="1"/>
                                    <m:mcJc m:val="center"/>
                                  </m:mcPr>
                                </m:mc>
                              </m:mcs>
                              <m:ctrlPr>
                                <a:rPr lang="zh-CN" altLang="en-US" sz="2000" i="1">
                                  <a:solidFill>
                                    <a:srgbClr val="836967"/>
                                  </a:solidFill>
                                  <a:latin typeface="Cambria Math" panose="02040503050406030204" pitchFamily="18" charset="0"/>
                                </a:rPr>
                              </m:ctrlPr>
                            </m:mPr>
                            <m:mr>
                              <m:e>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e>
                                </m:d>
                                <m:r>
                                  <a:rPr lang="zh-CN" altLang="en-US" sz="2000" i="0">
                                    <a:latin typeface="Cambria Math" panose="02040503050406030204" pitchFamily="18" charset="0"/>
                                  </a:rPr>
                                  <m:t>=</m:t>
                                </m:r>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m:t>
                                    </m:r>
                                  </m:e>
                                </m:d>
                                <m:r>
                                  <a:rPr lang="zh-CN" altLang="en-US" sz="2000" i="1">
                                    <a:latin typeface="Cambria Math" panose="02040503050406030204" pitchFamily="18" charset="0"/>
                                  </a:rPr>
                                  <m:t>𝑃</m:t>
                                </m:r>
                              </m:e>
                            </m:mr>
                            <m:mr>
                              <m:e>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2</m:t>
                                    </m:r>
                                  </m:e>
                                </m:d>
                                <m:r>
                                  <a:rPr lang="zh-CN" altLang="en-US" sz="2000" i="0">
                                    <a:latin typeface="Cambria Math" panose="02040503050406030204" pitchFamily="18" charset="0"/>
                                  </a:rPr>
                                  <m:t>=</m:t>
                                </m:r>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e>
                                </m:d>
                                <m:r>
                                  <a:rPr lang="zh-CN" altLang="en-US" sz="2000" i="1">
                                    <a:latin typeface="Cambria Math" panose="02040503050406030204" pitchFamily="18" charset="0"/>
                                  </a:rPr>
                                  <m:t>𝑃</m:t>
                                </m:r>
                                <m:r>
                                  <a:rPr lang="zh-CN" altLang="en-US" sz="2000" i="0">
                                    <a:latin typeface="Cambria Math" panose="02040503050406030204" pitchFamily="18" charset="0"/>
                                  </a:rPr>
                                  <m:t>=</m:t>
                                </m:r>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m:t>
                                    </m:r>
                                  </m:e>
                                </m:d>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𝑃</m:t>
                                    </m:r>
                                  </m:e>
                                  <m:sup>
                                    <m:r>
                                      <a:rPr lang="zh-CN" altLang="en-US" sz="2000" i="0">
                                        <a:latin typeface="Cambria Math" panose="02040503050406030204" pitchFamily="18" charset="0"/>
                                      </a:rPr>
                                      <m:t>2</m:t>
                                    </m:r>
                                  </m:sup>
                                </m:sSup>
                              </m:e>
                            </m:mr>
                            <m:mr>
                              <m:e>
                                <m:r>
                                  <a:rPr lang="zh-CN" altLang="en-US" sz="2000" i="0">
                                    <a:latin typeface="Cambria Math" panose="02040503050406030204" pitchFamily="18" charset="0"/>
                                  </a:rPr>
                                  <m:t>⋮</m:t>
                                </m:r>
                              </m:e>
                            </m:mr>
                            <m:mr>
                              <m:e>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𝑘</m:t>
                                    </m:r>
                                  </m:e>
                                </m:d>
                                <m:r>
                                  <a:rPr lang="zh-CN" altLang="en-US" sz="2000" i="0">
                                    <a:latin typeface="Cambria Math" panose="02040503050406030204" pitchFamily="18" charset="0"/>
                                  </a:rPr>
                                  <m:t>=</m:t>
                                </m:r>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𝑘</m:t>
                                    </m:r>
                                    <m:r>
                                      <a:rPr lang="zh-CN" altLang="en-US" sz="2000" i="0">
                                        <a:latin typeface="Cambria Math" panose="02040503050406030204" pitchFamily="18" charset="0"/>
                                      </a:rPr>
                                      <m:t>−1</m:t>
                                    </m:r>
                                  </m:e>
                                </m:d>
                                <m:r>
                                  <a:rPr lang="zh-CN" altLang="en-US" sz="2000" i="1">
                                    <a:latin typeface="Cambria Math" panose="02040503050406030204" pitchFamily="18" charset="0"/>
                                  </a:rPr>
                                  <m:t>𝑃</m:t>
                                </m:r>
                                <m:r>
                                  <a:rPr lang="zh-CN" altLang="en-US" sz="2000" i="0">
                                    <a:latin typeface="Cambria Math" panose="02040503050406030204" pitchFamily="18" charset="0"/>
                                  </a:rPr>
                                  <m:t>=</m:t>
                                </m:r>
                                <m:r>
                                  <a:rPr lang="zh-CN" altLang="en-US" sz="2000" i="1">
                                    <a:latin typeface="Cambria Math" panose="02040503050406030204" pitchFamily="18" charset="0"/>
                                  </a:rPr>
                                  <m:t>𝜋</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0</m:t>
                                    </m:r>
                                  </m:e>
                                </m:d>
                                <m:sSup>
                                  <m:sSupPr>
                                    <m:ctrlPr>
                                      <a:rPr lang="zh-CN" altLang="en-US" sz="2000" i="1">
                                        <a:solidFill>
                                          <a:srgbClr val="836967"/>
                                        </a:solidFill>
                                        <a:latin typeface="Cambria Math" panose="02040503050406030204" pitchFamily="18" charset="0"/>
                                      </a:rPr>
                                    </m:ctrlPr>
                                  </m:sSupPr>
                                  <m:e>
                                    <m:r>
                                      <a:rPr lang="zh-CN" altLang="en-US" sz="2000" i="1">
                                        <a:latin typeface="Cambria Math" panose="02040503050406030204" pitchFamily="18" charset="0"/>
                                      </a:rPr>
                                      <m:t>𝑃</m:t>
                                    </m:r>
                                  </m:e>
                                  <m:sup>
                                    <m:r>
                                      <a:rPr lang="zh-CN" altLang="en-US" sz="2000" i="1">
                                        <a:latin typeface="Cambria Math" panose="02040503050406030204" pitchFamily="18" charset="0"/>
                                      </a:rPr>
                                      <m:t>𝑘</m:t>
                                    </m:r>
                                  </m:sup>
                                </m:sSup>
                              </m:e>
                            </m:mr>
                          </m:m>
                        </m:e>
                      </m:d>
                    </m:oMath>
                  </m:oMathPara>
                </a14:m>
                <a:endParaRPr lang="zh-CN" altLang="en-US" sz="2000" dirty="0"/>
              </a:p>
            </p:txBody>
          </p:sp>
        </mc:Choice>
        <mc:Fallback xmlns="">
          <p:sp>
            <p:nvSpPr>
              <p:cNvPr id="7" name="文本框 6">
                <a:extLst>
                  <a:ext uri="{FF2B5EF4-FFF2-40B4-BE49-F238E27FC236}">
                    <a16:creationId xmlns:a16="http://schemas.microsoft.com/office/drawing/2014/main" id="{09C04DC8-83F1-4341-B436-0A361B8C11C7}"/>
                  </a:ext>
                </a:extLst>
              </p:cNvPr>
              <p:cNvSpPr txBox="1">
                <a:spLocks noRot="1" noChangeAspect="1" noMove="1" noResize="1" noEditPoints="1" noAdjustHandles="1" noChangeArrowheads="1" noChangeShapeType="1" noTextEdit="1"/>
              </p:cNvSpPr>
              <p:nvPr/>
            </p:nvSpPr>
            <p:spPr>
              <a:xfrm>
                <a:off x="5483915" y="4509508"/>
                <a:ext cx="3510998" cy="14797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0D409A3-61BE-46BA-AF34-A13A52B7AFA5}"/>
                  </a:ext>
                </a:extLst>
              </p:cNvPr>
              <p:cNvSpPr txBox="1"/>
              <p:nvPr/>
            </p:nvSpPr>
            <p:spPr>
              <a:xfrm>
                <a:off x="4214192" y="6134128"/>
                <a:ext cx="148341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𝜋</m:t>
                      </m:r>
                      <m:r>
                        <a:rPr lang="zh-CN" altLang="en-US" sz="2000" i="0">
                          <a:latin typeface="Cambria Math" panose="02040503050406030204" pitchFamily="18" charset="0"/>
                        </a:rPr>
                        <m:t>=</m:t>
                      </m:r>
                      <m:r>
                        <a:rPr lang="zh-CN" altLang="en-US" sz="2000" i="1">
                          <a:latin typeface="Cambria Math" panose="02040503050406030204" pitchFamily="18" charset="0"/>
                        </a:rPr>
                        <m:t>𝜋</m:t>
                      </m:r>
                      <m:r>
                        <a:rPr lang="zh-CN" altLang="en-US" sz="2000" i="1">
                          <a:latin typeface="Cambria Math" panose="02040503050406030204" pitchFamily="18" charset="0"/>
                        </a:rPr>
                        <m:t>𝑃</m:t>
                      </m:r>
                    </m:oMath>
                  </m:oMathPara>
                </a14:m>
                <a:endParaRPr lang="zh-CN" altLang="en-US" sz="2000" dirty="0"/>
              </a:p>
            </p:txBody>
          </p:sp>
        </mc:Choice>
        <mc:Fallback xmlns="">
          <p:sp>
            <p:nvSpPr>
              <p:cNvPr id="9" name="文本框 8">
                <a:extLst>
                  <a:ext uri="{FF2B5EF4-FFF2-40B4-BE49-F238E27FC236}">
                    <a16:creationId xmlns:a16="http://schemas.microsoft.com/office/drawing/2014/main" id="{90D409A3-61BE-46BA-AF34-A13A52B7AFA5}"/>
                  </a:ext>
                </a:extLst>
              </p:cNvPr>
              <p:cNvSpPr txBox="1">
                <a:spLocks noRot="1" noChangeAspect="1" noMove="1" noResize="1" noEditPoints="1" noAdjustHandles="1" noChangeArrowheads="1" noChangeShapeType="1" noTextEdit="1"/>
              </p:cNvSpPr>
              <p:nvPr/>
            </p:nvSpPr>
            <p:spPr>
              <a:xfrm>
                <a:off x="4214192" y="6134128"/>
                <a:ext cx="1483414" cy="40011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460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章 空间统计分析初步</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1770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BDE0-61BC-4C0E-B08A-D517B179EBA8}"/>
              </a:ext>
            </a:extLst>
          </p:cNvPr>
          <p:cNvSpPr>
            <a:spLocks noGrp="1"/>
          </p:cNvSpPr>
          <p:nvPr>
            <p:ph type="title"/>
          </p:nvPr>
        </p:nvSpPr>
        <p:spPr/>
        <p:txBody>
          <a:bodyPr>
            <a:normAutofit fontScale="90000"/>
          </a:bodyPr>
          <a:lstStyle/>
          <a:p>
            <a:r>
              <a:rPr lang="zh-CN" altLang="en-US" b="1" dirty="0">
                <a:latin typeface="黑体" panose="02010609060101010101" pitchFamily="49" charset="-122"/>
                <a:ea typeface="黑体" panose="02010609060101010101" pitchFamily="49" charset="-122"/>
              </a:rPr>
              <a:t>探索性空间统计分析：</a:t>
            </a:r>
            <a:r>
              <a:rPr lang="zh-CN" altLang="en-US" sz="3100" dirty="0">
                <a:latin typeface="宋体" panose="02010600030101010101" pitchFamily="2" charset="-122"/>
                <a:ea typeface="宋体" panose="02010600030101010101" pitchFamily="2" charset="-122"/>
              </a:rPr>
              <a:t>通过空间位置建立地理数据的统计关系，从而认识与地理位置相关的变量的空间依赖、 空间关联或空间自相关性。</a:t>
            </a:r>
          </a:p>
        </p:txBody>
      </p:sp>
      <p:sp>
        <p:nvSpPr>
          <p:cNvPr id="3" name="内容占位符 2">
            <a:extLst>
              <a:ext uri="{FF2B5EF4-FFF2-40B4-BE49-F238E27FC236}">
                <a16:creationId xmlns:a16="http://schemas.microsoft.com/office/drawing/2014/main" id="{54E0F853-1C43-4DDB-BCEA-DE7895A37420}"/>
              </a:ext>
            </a:extLst>
          </p:cNvPr>
          <p:cNvSpPr>
            <a:spLocks noGrp="1"/>
          </p:cNvSpPr>
          <p:nvPr>
            <p:ph idx="1"/>
          </p:nvPr>
        </p:nvSpPr>
        <p:spPr>
          <a:xfrm>
            <a:off x="838200" y="1825624"/>
            <a:ext cx="10515600" cy="4783897"/>
          </a:xfrm>
        </p:spPr>
        <p:txBody>
          <a:bodyPr/>
          <a:lstStyle/>
          <a:p>
            <a:r>
              <a:rPr lang="zh-CN" altLang="en-US" b="1" dirty="0"/>
              <a:t>全局空间自相关</a:t>
            </a:r>
            <a:endParaRPr lang="en-US" altLang="zh-CN" b="1" dirty="0"/>
          </a:p>
          <a:p>
            <a:pPr lvl="1"/>
            <a:r>
              <a:rPr lang="en-US" altLang="zh-CN" b="1" dirty="0"/>
              <a:t>Moran</a:t>
            </a:r>
            <a:r>
              <a:rPr lang="zh-CN" altLang="en-US" b="1" dirty="0"/>
              <a:t>指数</a:t>
            </a:r>
            <a:r>
              <a:rPr lang="en-US" altLang="zh-CN" b="1" dirty="0"/>
              <a:t>I[-1,1]</a:t>
            </a:r>
            <a:r>
              <a:rPr lang="zh-CN" altLang="en-US" b="1" dirty="0"/>
              <a:t>：</a:t>
            </a:r>
            <a:r>
              <a:rPr lang="zh-CN" altLang="en-US" dirty="0"/>
              <a:t>反映空间邻接或空间邻近的区域单元属性值的相似程度。</a:t>
            </a:r>
            <a:endParaRPr lang="en-US" altLang="zh-CN" dirty="0"/>
          </a:p>
          <a:p>
            <a:pPr lvl="1"/>
            <a:r>
              <a:rPr lang="en-US" altLang="zh-CN" b="1" dirty="0"/>
              <a:t>Geary</a:t>
            </a:r>
            <a:r>
              <a:rPr lang="zh-CN" altLang="en-US" b="1" dirty="0"/>
              <a:t>系数</a:t>
            </a:r>
            <a:r>
              <a:rPr lang="en-US" altLang="zh-CN" b="1" dirty="0"/>
              <a:t>C[0,2]</a:t>
            </a:r>
            <a:r>
              <a:rPr lang="zh-CN" altLang="en-US" dirty="0"/>
              <a:t>与</a:t>
            </a:r>
            <a:r>
              <a:rPr lang="en-US" altLang="zh-CN" dirty="0"/>
              <a:t>Moran</a:t>
            </a:r>
            <a:r>
              <a:rPr lang="zh-CN" altLang="en-US" dirty="0"/>
              <a:t>指数存在负相关关系。</a:t>
            </a:r>
            <a:endParaRPr lang="en-US" altLang="zh-CN" dirty="0"/>
          </a:p>
          <a:p>
            <a:pPr lvl="1"/>
            <a:r>
              <a:rPr lang="zh-CN" altLang="en-US" dirty="0"/>
              <a:t>对于</a:t>
            </a:r>
            <a:r>
              <a:rPr lang="en-US" altLang="zh-CN" dirty="0"/>
              <a:t>Moran</a:t>
            </a:r>
            <a:r>
              <a:rPr lang="zh-CN" altLang="en-US" dirty="0"/>
              <a:t>指数，可以用标准化统计量</a:t>
            </a:r>
            <a:r>
              <a:rPr lang="en-US" altLang="zh-CN" dirty="0"/>
              <a:t>Z</a:t>
            </a:r>
            <a:r>
              <a:rPr lang="zh-CN" altLang="en-US" dirty="0"/>
              <a:t>来检验是否存在空间自相关关系。</a:t>
            </a:r>
            <a:endParaRPr lang="en-US" altLang="zh-CN" dirty="0"/>
          </a:p>
          <a:p>
            <a:r>
              <a:rPr lang="zh-CN" altLang="en-US" b="1" dirty="0"/>
              <a:t>局部空间自相关</a:t>
            </a:r>
            <a:endParaRPr lang="en-US" altLang="zh-CN" b="1" dirty="0"/>
          </a:p>
          <a:p>
            <a:pPr lvl="1"/>
            <a:r>
              <a:rPr lang="zh-CN" altLang="en-US" b="1" dirty="0"/>
              <a:t>空间联系的局部指标</a:t>
            </a:r>
            <a:r>
              <a:rPr lang="en-US" altLang="zh-CN" b="1" dirty="0"/>
              <a:t>(LISA)</a:t>
            </a:r>
            <a:r>
              <a:rPr lang="zh-CN" altLang="en-US" b="1" dirty="0"/>
              <a:t>：</a:t>
            </a:r>
            <a:r>
              <a:rPr lang="zh-CN" altLang="en-US" dirty="0"/>
              <a:t>局部</a:t>
            </a:r>
            <a:r>
              <a:rPr lang="en-US" altLang="zh-CN" dirty="0"/>
              <a:t>Moran</a:t>
            </a:r>
            <a:r>
              <a:rPr lang="zh-CN" altLang="en-US" dirty="0"/>
              <a:t>指数能发现相似值</a:t>
            </a:r>
            <a:r>
              <a:rPr lang="en-US" altLang="zh-CN" dirty="0"/>
              <a:t>(</a:t>
            </a:r>
            <a:r>
              <a:rPr lang="zh-CN" altLang="en-US" dirty="0"/>
              <a:t>正关联</a:t>
            </a:r>
            <a:r>
              <a:rPr lang="en-US" altLang="zh-CN" dirty="0"/>
              <a:t>)</a:t>
            </a:r>
            <a:r>
              <a:rPr lang="zh-CN" altLang="en-US" dirty="0"/>
              <a:t>或非相似性观测值</a:t>
            </a:r>
            <a:r>
              <a:rPr lang="en-US" altLang="zh-CN" dirty="0"/>
              <a:t>(</a:t>
            </a:r>
            <a:r>
              <a:rPr lang="zh-CN" altLang="en-US" dirty="0"/>
              <a:t>负关联</a:t>
            </a:r>
            <a:r>
              <a:rPr lang="en-US" altLang="zh-CN" dirty="0"/>
              <a:t>)</a:t>
            </a:r>
            <a:r>
              <a:rPr lang="zh-CN" altLang="en-US" dirty="0"/>
              <a:t>的空间集聚模式。</a:t>
            </a:r>
            <a:endParaRPr lang="en-US" altLang="zh-CN" dirty="0"/>
          </a:p>
          <a:p>
            <a:pPr lvl="1"/>
            <a:r>
              <a:rPr lang="en-US" altLang="zh-CN" b="1" dirty="0"/>
              <a:t>G</a:t>
            </a:r>
            <a:r>
              <a:rPr lang="zh-CN" altLang="en-US" b="1" dirty="0"/>
              <a:t>统计量：</a:t>
            </a:r>
            <a:r>
              <a:rPr lang="zh-CN" altLang="en-US" dirty="0"/>
              <a:t>能够探测出区域单元属于高值集聚还是低值集聚的空间分布模式。</a:t>
            </a:r>
            <a:endParaRPr lang="en-US" altLang="zh-CN" dirty="0"/>
          </a:p>
          <a:p>
            <a:pPr lvl="1"/>
            <a:r>
              <a:rPr lang="en-US" altLang="zh-CN" b="1" dirty="0"/>
              <a:t>Moran</a:t>
            </a:r>
            <a:r>
              <a:rPr lang="zh-CN" altLang="en-US" b="1" dirty="0"/>
              <a:t>散点图： </a:t>
            </a:r>
            <a:r>
              <a:rPr lang="en-US" altLang="zh-CN" dirty="0"/>
              <a:t>4</a:t>
            </a:r>
            <a:r>
              <a:rPr lang="zh-CN" altLang="en-US" dirty="0"/>
              <a:t>个象限分别对应于区域单元与其邻居之间</a:t>
            </a:r>
            <a:r>
              <a:rPr lang="en-US" altLang="zh-CN" dirty="0"/>
              <a:t>4</a:t>
            </a:r>
            <a:r>
              <a:rPr lang="zh-CN" altLang="en-US" dirty="0"/>
              <a:t>种类型的局部空间联系形式。</a:t>
            </a:r>
            <a:endParaRPr lang="en-US" altLang="zh-CN" dirty="0"/>
          </a:p>
          <a:p>
            <a:endParaRPr lang="en-US" altLang="zh-CN" dirty="0"/>
          </a:p>
        </p:txBody>
      </p:sp>
    </p:spTree>
    <p:extLst>
      <p:ext uri="{BB962C8B-B14F-4D97-AF65-F5344CB8AC3E}">
        <p14:creationId xmlns:p14="http://schemas.microsoft.com/office/powerpoint/2010/main" val="58706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DBDE0-61BC-4C0E-B08A-D517B179EBA8}"/>
              </a:ext>
            </a:extLst>
          </p:cNvPr>
          <p:cNvSpPr>
            <a:spLocks noGrp="1"/>
          </p:cNvSpPr>
          <p:nvPr>
            <p:ph type="title"/>
          </p:nvPr>
        </p:nvSpPr>
        <p:spPr>
          <a:xfrm>
            <a:off x="838200" y="424760"/>
            <a:ext cx="10515600" cy="1375306"/>
          </a:xfrm>
        </p:spPr>
        <p:txBody>
          <a:bodyPr>
            <a:normAutofit fontScale="90000"/>
          </a:bodyPr>
          <a:lstStyle/>
          <a:p>
            <a:r>
              <a:rPr lang="zh-CN" altLang="en-US" b="1" dirty="0">
                <a:latin typeface="黑体" panose="02010609060101010101" pitchFamily="49" charset="-122"/>
                <a:ea typeface="黑体" panose="02010609060101010101" pitchFamily="49" charset="-122"/>
              </a:rPr>
              <a:t>地统计分析：</a:t>
            </a:r>
            <a:r>
              <a:rPr lang="zh-CN" altLang="en-US" sz="3100" dirty="0">
                <a:latin typeface="宋体" panose="02010600030101010101" pitchFamily="2" charset="-122"/>
                <a:ea typeface="宋体" panose="02010600030101010101" pitchFamily="2" charset="-122"/>
              </a:rPr>
              <a:t>以</a:t>
            </a:r>
            <a:r>
              <a:rPr lang="zh-CN" altLang="en-US" sz="3100" b="1" dirty="0">
                <a:latin typeface="宋体" panose="02010600030101010101" pitchFamily="2" charset="-122"/>
                <a:ea typeface="宋体" panose="02010600030101010101" pitchFamily="2" charset="-122"/>
              </a:rPr>
              <a:t>区域化变量</a:t>
            </a:r>
            <a:r>
              <a:rPr lang="zh-CN" altLang="en-US" sz="3100" dirty="0">
                <a:latin typeface="宋体" panose="02010600030101010101" pitchFamily="2" charset="-122"/>
                <a:ea typeface="宋体" panose="02010600030101010101" pitchFamily="2" charset="-122"/>
              </a:rPr>
              <a:t>理论为基础，以</a:t>
            </a:r>
            <a:r>
              <a:rPr lang="zh-CN" altLang="en-US" sz="3100" b="1" dirty="0">
                <a:latin typeface="宋体" panose="02010600030101010101" pitchFamily="2" charset="-122"/>
                <a:ea typeface="宋体" panose="02010600030101010101" pitchFamily="2" charset="-122"/>
              </a:rPr>
              <a:t>变异函数</a:t>
            </a:r>
            <a:r>
              <a:rPr lang="zh-CN" altLang="en-US" sz="3100" dirty="0">
                <a:latin typeface="宋体" panose="02010600030101010101" pitchFamily="2" charset="-122"/>
                <a:ea typeface="宋体" panose="02010600030101010101" pitchFamily="2" charset="-122"/>
              </a:rPr>
              <a:t>为主要工具，研究那些在空间分布上既有随机性又有结构性，或空间相关和依赖性的自然现象。</a:t>
            </a:r>
          </a:p>
        </p:txBody>
      </p:sp>
      <p:sp>
        <p:nvSpPr>
          <p:cNvPr id="3" name="内容占位符 2">
            <a:extLst>
              <a:ext uri="{FF2B5EF4-FFF2-40B4-BE49-F238E27FC236}">
                <a16:creationId xmlns:a16="http://schemas.microsoft.com/office/drawing/2014/main" id="{54E0F853-1C43-4DDB-BCEA-DE7895A37420}"/>
              </a:ext>
            </a:extLst>
          </p:cNvPr>
          <p:cNvSpPr>
            <a:spLocks noGrp="1"/>
          </p:cNvSpPr>
          <p:nvPr>
            <p:ph idx="1"/>
          </p:nvPr>
        </p:nvSpPr>
        <p:spPr>
          <a:xfrm>
            <a:off x="838200" y="2146852"/>
            <a:ext cx="10515600" cy="4711148"/>
          </a:xfrm>
        </p:spPr>
        <p:txBody>
          <a:bodyPr>
            <a:normAutofit/>
          </a:bodyPr>
          <a:lstStyle/>
          <a:p>
            <a:r>
              <a:rPr lang="zh-CN" altLang="en-US" b="1" dirty="0"/>
              <a:t>区域化变量：</a:t>
            </a:r>
            <a:r>
              <a:rPr lang="zh-CN" altLang="en-US" dirty="0"/>
              <a:t>当一个变量呈现为空间分布时，就称为区域化变量。</a:t>
            </a:r>
            <a:endParaRPr lang="en-US" altLang="zh-CN" dirty="0"/>
          </a:p>
          <a:p>
            <a:pPr lvl="1"/>
            <a:r>
              <a:rPr lang="zh-CN" altLang="en-US" dirty="0"/>
              <a:t>随机性和结构性</a:t>
            </a:r>
            <a:endParaRPr lang="en-US" altLang="zh-CN" dirty="0"/>
          </a:p>
          <a:p>
            <a:r>
              <a:rPr lang="zh-CN" altLang="en-US" b="1" dirty="0"/>
              <a:t>协方差函数：</a:t>
            </a:r>
            <a:r>
              <a:rPr lang="zh-CN" altLang="en-US" dirty="0"/>
              <a:t>区域化变量的变异性。</a:t>
            </a:r>
            <a:endParaRPr lang="en-US" altLang="zh-CN" dirty="0"/>
          </a:p>
          <a:p>
            <a:r>
              <a:rPr lang="zh-CN" altLang="en-US" b="1" dirty="0"/>
              <a:t>变异函数：</a:t>
            </a:r>
            <a:r>
              <a:rPr lang="zh-CN" altLang="en-US" dirty="0"/>
              <a:t>区域化变量</a:t>
            </a:r>
            <a:r>
              <a:rPr lang="en-US" altLang="zh-CN" dirty="0"/>
              <a:t>Z</a:t>
            </a:r>
            <a:r>
              <a:rPr lang="zh-CN" altLang="en-US" dirty="0"/>
              <a:t>在点</a:t>
            </a:r>
            <a:r>
              <a:rPr lang="en-US" altLang="zh-CN" dirty="0"/>
              <a:t>x</a:t>
            </a:r>
            <a:r>
              <a:rPr lang="zh-CN" altLang="en-US" dirty="0"/>
              <a:t>和</a:t>
            </a:r>
            <a:r>
              <a:rPr lang="en-US" altLang="zh-CN" dirty="0" err="1"/>
              <a:t>x+h</a:t>
            </a:r>
            <a:r>
              <a:rPr lang="zh-CN" altLang="en-US" dirty="0"/>
              <a:t>处的值</a:t>
            </a:r>
            <a:r>
              <a:rPr lang="en-US" altLang="zh-CN" dirty="0"/>
              <a:t>Z(x)</a:t>
            </a:r>
            <a:r>
              <a:rPr lang="zh-CN" altLang="en-US" dirty="0"/>
              <a:t>与</a:t>
            </a:r>
            <a:r>
              <a:rPr lang="en-US" altLang="zh-CN" dirty="0"/>
              <a:t>Z(</a:t>
            </a:r>
            <a:r>
              <a:rPr lang="en-US" altLang="zh-CN" dirty="0" err="1"/>
              <a:t>x+h</a:t>
            </a:r>
            <a:r>
              <a:rPr lang="en-US" altLang="zh-CN" dirty="0"/>
              <a:t>)</a:t>
            </a:r>
            <a:r>
              <a:rPr lang="zh-CN" altLang="en-US" dirty="0"/>
              <a:t>差的方差的一半。</a:t>
            </a:r>
            <a:endParaRPr lang="en-US" altLang="zh-CN" dirty="0"/>
          </a:p>
          <a:p>
            <a:pPr lvl="1"/>
            <a:r>
              <a:rPr lang="zh-CN" altLang="en-US" dirty="0"/>
              <a:t>基台值、变程或称空间依赖范围、块金值或称块金方差或称区域不连续性值、分维数。</a:t>
            </a:r>
            <a:endParaRPr lang="en-US" altLang="zh-CN" dirty="0"/>
          </a:p>
          <a:p>
            <a:r>
              <a:rPr lang="zh-CN" altLang="en-US" b="1" dirty="0"/>
              <a:t>克里格插值：</a:t>
            </a:r>
            <a:r>
              <a:rPr lang="zh-CN" altLang="en-US" dirty="0"/>
              <a:t>利用区域化变量的实测数据和变异函数的结构特点，对</a:t>
            </a:r>
            <a:r>
              <a:rPr lang="zh-CN" altLang="en-US" b="1" dirty="0"/>
              <a:t>未采样点</a:t>
            </a:r>
            <a:r>
              <a:rPr lang="zh-CN" altLang="en-US" dirty="0"/>
              <a:t>的区域化变量的取值进行线性无偏、最优估计。</a:t>
            </a:r>
            <a:endParaRPr lang="en-US" altLang="zh-CN" dirty="0"/>
          </a:p>
          <a:p>
            <a:endParaRPr lang="en-US" altLang="zh-CN" dirty="0"/>
          </a:p>
        </p:txBody>
      </p:sp>
    </p:spTree>
    <p:extLst>
      <p:ext uri="{BB962C8B-B14F-4D97-AF65-F5344CB8AC3E}">
        <p14:creationId xmlns:p14="http://schemas.microsoft.com/office/powerpoint/2010/main" val="160438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章 线性规划与多目标规划</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0068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F9DAF-584C-4241-852A-59FD8A4B2DF2}"/>
              </a:ext>
            </a:extLst>
          </p:cNvPr>
          <p:cNvSpPr>
            <a:spLocks noGrp="1"/>
          </p:cNvSpPr>
          <p:nvPr>
            <p:ph type="title"/>
          </p:nvPr>
        </p:nvSpPr>
        <p:spPr>
          <a:xfrm>
            <a:off x="838200" y="365125"/>
            <a:ext cx="10515600" cy="708301"/>
          </a:xfrm>
        </p:spPr>
        <p:txBody>
          <a:bodyPr>
            <a:normAutofit/>
          </a:bodyPr>
          <a:lstStyle/>
          <a:p>
            <a:r>
              <a:rPr lang="zh-CN" altLang="en-US" sz="4000" dirty="0">
                <a:latin typeface="黑体" panose="02010609060101010101" pitchFamily="49" charset="-122"/>
                <a:ea typeface="黑体" panose="02010609060101010101" pitchFamily="49" charset="-122"/>
              </a:rPr>
              <a:t>线性规划</a:t>
            </a:r>
          </a:p>
        </p:txBody>
      </p:sp>
      <p:sp>
        <p:nvSpPr>
          <p:cNvPr id="3" name="内容占位符 2">
            <a:extLst>
              <a:ext uri="{FF2B5EF4-FFF2-40B4-BE49-F238E27FC236}">
                <a16:creationId xmlns:a16="http://schemas.microsoft.com/office/drawing/2014/main" id="{195DE8AE-9FA1-4E92-8AA2-F373B3B7BF64}"/>
              </a:ext>
            </a:extLst>
          </p:cNvPr>
          <p:cNvSpPr>
            <a:spLocks noGrp="1"/>
          </p:cNvSpPr>
          <p:nvPr>
            <p:ph idx="1"/>
          </p:nvPr>
        </p:nvSpPr>
        <p:spPr>
          <a:xfrm>
            <a:off x="838200" y="1172817"/>
            <a:ext cx="10515600" cy="5320058"/>
          </a:xfrm>
        </p:spPr>
        <p:txBody>
          <a:bodyPr/>
          <a:lstStyle/>
          <a:p>
            <a:r>
              <a:rPr lang="zh-CN" altLang="en-US" b="1" dirty="0"/>
              <a:t>研究问题：</a:t>
            </a:r>
            <a:endParaRPr lang="en-US" altLang="zh-CN" b="1" dirty="0"/>
          </a:p>
          <a:p>
            <a:pPr lvl="1"/>
            <a:r>
              <a:rPr lang="zh-CN" altLang="en-US" dirty="0"/>
              <a:t>某项任务确定后，如何统筹安排，以最少的人力、物力和财力去完成该项任务；</a:t>
            </a:r>
            <a:endParaRPr lang="en-US" altLang="zh-CN" dirty="0"/>
          </a:p>
          <a:p>
            <a:pPr lvl="1"/>
            <a:r>
              <a:rPr lang="zh-CN" altLang="en-US" dirty="0"/>
              <a:t>面对一定数量的人力、物力和财力资源，如何安排使用，使得完成的任务最多。</a:t>
            </a:r>
            <a:endParaRPr lang="en-US" altLang="zh-CN" dirty="0"/>
          </a:p>
          <a:p>
            <a:r>
              <a:rPr lang="zh-CN" altLang="en-US" b="1" dirty="0"/>
              <a:t>线性规划模型：</a:t>
            </a:r>
            <a:endParaRPr lang="en-US" altLang="zh-CN" b="1" dirty="0"/>
          </a:p>
          <a:p>
            <a:pPr lvl="1"/>
            <a:r>
              <a:rPr lang="zh-CN" altLang="en-US" b="1" dirty="0"/>
              <a:t>目标函数：</a:t>
            </a:r>
            <a:r>
              <a:rPr lang="zh-CN" altLang="en-US" dirty="0"/>
              <a:t>通常要求目标函数取最大或最小值。</a:t>
            </a:r>
            <a:endParaRPr lang="en-US" altLang="zh-CN" dirty="0"/>
          </a:p>
          <a:p>
            <a:pPr lvl="1"/>
            <a:r>
              <a:rPr lang="zh-CN" altLang="en-US" b="1" dirty="0"/>
              <a:t>约束条件：</a:t>
            </a:r>
            <a:r>
              <a:rPr lang="zh-CN" altLang="en-US" dirty="0"/>
              <a:t>定义了一种求解范围，使问题的解必须在这一范围之内。</a:t>
            </a:r>
          </a:p>
        </p:txBody>
      </p:sp>
      <p:pic>
        <p:nvPicPr>
          <p:cNvPr id="5" name="图片 4">
            <a:extLst>
              <a:ext uri="{FF2B5EF4-FFF2-40B4-BE49-F238E27FC236}">
                <a16:creationId xmlns:a16="http://schemas.microsoft.com/office/drawing/2014/main" id="{0633161B-A86D-4C70-832A-446DD6DC1F9F}"/>
              </a:ext>
            </a:extLst>
          </p:cNvPr>
          <p:cNvPicPr>
            <a:picLocks noChangeAspect="1"/>
          </p:cNvPicPr>
          <p:nvPr/>
        </p:nvPicPr>
        <p:blipFill>
          <a:blip r:embed="rId2">
            <a:biLevel thresh="50000"/>
          </a:blip>
          <a:stretch>
            <a:fillRect/>
          </a:stretch>
        </p:blipFill>
        <p:spPr>
          <a:xfrm>
            <a:off x="2236304" y="4468951"/>
            <a:ext cx="5236213" cy="2261953"/>
          </a:xfrm>
          <a:prstGeom prst="rect">
            <a:avLst/>
          </a:prstGeom>
        </p:spPr>
      </p:pic>
    </p:spTree>
    <p:extLst>
      <p:ext uri="{BB962C8B-B14F-4D97-AF65-F5344CB8AC3E}">
        <p14:creationId xmlns:p14="http://schemas.microsoft.com/office/powerpoint/2010/main" val="30311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F507B-39DF-4954-A81E-FE1840CDC0D7}"/>
              </a:ext>
            </a:extLst>
          </p:cNvPr>
          <p:cNvSpPr>
            <a:spLocks noGrp="1"/>
          </p:cNvSpPr>
          <p:nvPr>
            <p:ph type="title"/>
          </p:nvPr>
        </p:nvSpPr>
        <p:spPr>
          <a:xfrm>
            <a:off x="838200" y="18256"/>
            <a:ext cx="10515600" cy="925962"/>
          </a:xfrm>
        </p:spPr>
        <p:txBody>
          <a:bodyPr>
            <a:normAutofit/>
          </a:bodyPr>
          <a:lstStyle/>
          <a:p>
            <a:r>
              <a:rPr lang="zh-CN" altLang="en-US" sz="4000" b="0" i="0" dirty="0">
                <a:solidFill>
                  <a:srgbClr val="000000"/>
                </a:solidFill>
                <a:effectLst/>
                <a:latin typeface="SimHei" panose="02010609060101010101" pitchFamily="49" charset="-122"/>
                <a:ea typeface="SimHei" panose="02010609060101010101" pitchFamily="49" charset="-122"/>
              </a:rPr>
              <a:t>地理数据的类型</a:t>
            </a:r>
            <a:r>
              <a:rPr lang="zh-CN" altLang="en-US" sz="4000" dirty="0"/>
              <a:t> </a:t>
            </a:r>
          </a:p>
        </p:txBody>
      </p:sp>
      <p:sp>
        <p:nvSpPr>
          <p:cNvPr id="3" name="内容占位符 2">
            <a:extLst>
              <a:ext uri="{FF2B5EF4-FFF2-40B4-BE49-F238E27FC236}">
                <a16:creationId xmlns:a16="http://schemas.microsoft.com/office/drawing/2014/main" id="{70BC5597-1F85-40CE-A61D-67DCC0206F07}"/>
              </a:ext>
            </a:extLst>
          </p:cNvPr>
          <p:cNvSpPr>
            <a:spLocks noGrp="1"/>
          </p:cNvSpPr>
          <p:nvPr>
            <p:ph idx="1"/>
          </p:nvPr>
        </p:nvSpPr>
        <p:spPr>
          <a:xfrm>
            <a:off x="838200" y="944218"/>
            <a:ext cx="10515600" cy="5895526"/>
          </a:xfrm>
        </p:spPr>
        <p:txBody>
          <a:bodyPr>
            <a:normAutofit/>
          </a:bodyPr>
          <a:lstStyle/>
          <a:p>
            <a:r>
              <a:rPr lang="zh-CN" altLang="en-US" b="1" dirty="0"/>
              <a:t>空间数据：</a:t>
            </a:r>
            <a:r>
              <a:rPr lang="zh-CN" altLang="en-US" dirty="0"/>
              <a:t>用于描述地理实体、地理要素、地理现象、地理事件及地理过程产生、存在和发展的地理位置、区域范围及空间联系。</a:t>
            </a:r>
            <a:endParaRPr lang="en-US" altLang="zh-CN" dirty="0"/>
          </a:p>
          <a:p>
            <a:pPr lvl="1"/>
            <a:r>
              <a:rPr lang="zh-CN" altLang="en-US" dirty="0"/>
              <a:t>点</a:t>
            </a:r>
            <a:endParaRPr lang="en-US" altLang="zh-CN" dirty="0"/>
          </a:p>
          <a:p>
            <a:pPr lvl="1"/>
            <a:r>
              <a:rPr lang="zh-CN" altLang="en-US" dirty="0"/>
              <a:t>线</a:t>
            </a:r>
            <a:endParaRPr lang="en-US" altLang="zh-CN" dirty="0"/>
          </a:p>
          <a:p>
            <a:pPr lvl="1"/>
            <a:r>
              <a:rPr lang="zh-CN" altLang="en-US" dirty="0"/>
              <a:t>面</a:t>
            </a:r>
            <a:endParaRPr lang="en-US" altLang="zh-CN" dirty="0"/>
          </a:p>
          <a:p>
            <a:pPr lvl="1"/>
            <a:r>
              <a:rPr lang="zh-CN" altLang="en-US" dirty="0"/>
              <a:t>点、线、面之间的拓扑关系。</a:t>
            </a:r>
            <a:endParaRPr lang="en-US" altLang="zh-CN" dirty="0"/>
          </a:p>
          <a:p>
            <a:r>
              <a:rPr lang="zh-CN" altLang="en-US" b="1" dirty="0"/>
              <a:t>属性数据：</a:t>
            </a:r>
            <a:r>
              <a:rPr lang="zh-CN" altLang="en-US" dirty="0"/>
              <a:t>用于描述地理实体、地理要素、地理现象、地理事件、地理过程的有关属性特征。</a:t>
            </a:r>
            <a:endParaRPr lang="en-US" altLang="zh-CN" dirty="0"/>
          </a:p>
          <a:p>
            <a:pPr lvl="1"/>
            <a:r>
              <a:rPr lang="zh-CN" altLang="en-US" dirty="0"/>
              <a:t>数量标志数据</a:t>
            </a:r>
            <a:endParaRPr lang="en-US" altLang="zh-CN" dirty="0"/>
          </a:p>
          <a:p>
            <a:pPr lvl="2">
              <a:buFont typeface="等线" panose="02010600030101010101" pitchFamily="2" charset="-122"/>
              <a:buChar char="-"/>
            </a:pPr>
            <a:r>
              <a:rPr lang="zh-CN" altLang="en-US" dirty="0"/>
              <a:t>间隔尺度数据（有量纲）</a:t>
            </a:r>
            <a:endParaRPr lang="en-US" altLang="zh-CN" dirty="0"/>
          </a:p>
          <a:p>
            <a:pPr lvl="2">
              <a:buFont typeface="等线" panose="02010600030101010101" pitchFamily="2" charset="-122"/>
              <a:buChar char="-"/>
            </a:pPr>
            <a:r>
              <a:rPr lang="zh-CN" altLang="en-US" dirty="0"/>
              <a:t>比例尺度数据（无量纲）</a:t>
            </a:r>
            <a:endParaRPr lang="en-US" altLang="zh-CN" dirty="0"/>
          </a:p>
          <a:p>
            <a:pPr lvl="1"/>
            <a:r>
              <a:rPr lang="zh-CN" altLang="en-US" dirty="0"/>
              <a:t>品质标志数据</a:t>
            </a:r>
            <a:endParaRPr lang="en-US" altLang="zh-CN" dirty="0"/>
          </a:p>
          <a:p>
            <a:pPr lvl="2">
              <a:buFont typeface="等线" panose="02010600030101010101" pitchFamily="2" charset="-122"/>
              <a:buChar char="-"/>
            </a:pPr>
            <a:r>
              <a:rPr lang="zh-CN" altLang="en-US" dirty="0"/>
              <a:t>有序数据（顺序关系）</a:t>
            </a:r>
            <a:endParaRPr lang="en-US" altLang="zh-CN" dirty="0"/>
          </a:p>
          <a:p>
            <a:pPr lvl="2">
              <a:buFont typeface="等线" panose="02010600030101010101" pitchFamily="2" charset="-122"/>
              <a:buChar char="-"/>
            </a:pPr>
            <a:r>
              <a:rPr lang="zh-CN" altLang="en-US" dirty="0"/>
              <a:t>二元数据（是非判断）</a:t>
            </a:r>
            <a:endParaRPr lang="en-US" altLang="zh-CN" dirty="0"/>
          </a:p>
          <a:p>
            <a:pPr lvl="2">
              <a:buFont typeface="等线" panose="02010600030101010101" pitchFamily="2" charset="-122"/>
              <a:buChar char="-"/>
            </a:pPr>
            <a:r>
              <a:rPr lang="zh-CN" altLang="en-US" dirty="0"/>
              <a:t>名义尺度数据（状态类型）</a:t>
            </a:r>
            <a:endParaRPr lang="en-US" altLang="zh-CN" dirty="0"/>
          </a:p>
        </p:txBody>
      </p:sp>
    </p:spTree>
    <p:extLst>
      <p:ext uri="{BB962C8B-B14F-4D97-AF65-F5344CB8AC3E}">
        <p14:creationId xmlns:p14="http://schemas.microsoft.com/office/powerpoint/2010/main" val="1600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P194 </a:t>
            </a:r>
            <a:r>
              <a:rPr lang="zh-CN" altLang="en-US" dirty="0"/>
              <a:t>例题</a:t>
            </a:r>
            <a:r>
              <a:rPr lang="en-US" altLang="zh-CN" dirty="0"/>
              <a:t> </a:t>
            </a:r>
            <a:r>
              <a:rPr lang="zh-CN" altLang="en-US" dirty="0"/>
              <a:t>线性规划问题单纯形求解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normAutofit lnSpcReduction="10000"/>
              </a:bodyPr>
              <a:lstStyle/>
              <a:p>
                <a:pPr>
                  <a:lnSpc>
                    <a:spcPct val="125000"/>
                  </a:lnSpc>
                </a:pPr>
                <a:r>
                  <a:rPr lang="zh-CN" altLang="en-US" dirty="0"/>
                  <a:t>（</a:t>
                </a:r>
                <a:r>
                  <a:rPr lang="en-US" altLang="zh-CN" dirty="0"/>
                  <a:t>1</a:t>
                </a:r>
                <a:r>
                  <a:rPr lang="zh-CN" altLang="en-US" dirty="0"/>
                  <a:t>）化为标准形式：</a:t>
                </a:r>
                <a:endParaRPr lang="en-US" altLang="zh-CN" dirty="0"/>
              </a:p>
              <a:p>
                <a:pPr>
                  <a:lnSpc>
                    <a:spcPct val="125000"/>
                  </a:lnSpc>
                </a:pPr>
                <a:r>
                  <a:rPr lang="zh-CN" altLang="en-US" dirty="0"/>
                  <a:t>约束方程化为标准形式：</a:t>
                </a:r>
                <a:endParaRPr lang="en-US" altLang="zh-CN" dirty="0"/>
              </a:p>
              <a:p>
                <a:pPr>
                  <a:lnSpc>
                    <a:spcPct val="125000"/>
                  </a:lnSpc>
                </a:pP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=12</m:t>
                            </m:r>
                          </m:e>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=9</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≥0</m:t>
                            </m:r>
                          </m:e>
                        </m:eqArr>
                      </m:e>
                    </m:d>
                  </m:oMath>
                </a14:m>
                <a:endParaRPr lang="en-US" altLang="zh-CN" dirty="0"/>
              </a:p>
              <a:p>
                <a:pPr>
                  <a:lnSpc>
                    <a:spcPct val="125000"/>
                  </a:lnSpc>
                </a:pPr>
                <a:r>
                  <a:rPr lang="zh-CN" altLang="en-US" dirty="0"/>
                  <a:t>目标函数化为标准形式：</a:t>
                </a:r>
                <a:endParaRPr lang="en-US" altLang="zh-CN" dirty="0"/>
              </a:p>
              <a:p>
                <a:pPr>
                  <a:lnSpc>
                    <a:spcPct val="125000"/>
                  </a:lnSpc>
                </a:pPr>
                <a14:m>
                  <m:oMath xmlns:m="http://schemas.openxmlformats.org/officeDocument/2006/math">
                    <m:r>
                      <m:rPr>
                        <m:sty m:val="p"/>
                      </m:rPr>
                      <a:rPr lang="en-US" altLang="zh-CN" i="1" dirty="0">
                        <a:latin typeface="Cambria Math" panose="02040503050406030204" pitchFamily="18" charset="0"/>
                      </a:rPr>
                      <m:t>max</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Z</m:t>
                    </m:r>
                    <m:r>
                      <a:rPr lang="en-US" altLang="zh-CN" b="0" i="0" smtClean="0">
                        <a:latin typeface="Cambria Math" panose="02040503050406030204" pitchFamily="18" charset="0"/>
                      </a:rPr>
                      <m:t>=</m:t>
                    </m:r>
                    <m:r>
                      <a:rPr lang="en-US" altLang="zh-CN" i="1">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+0∗</m:t>
                    </m:r>
                  </m:oMath>
                </a14:m>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a14:m>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blipFill>
                <a:blip r:embed="rId2"/>
                <a:stretch>
                  <a:fillRect l="-1043"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8572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a:xfrm>
            <a:off x="838200" y="100965"/>
            <a:ext cx="10515600" cy="1325563"/>
          </a:xfrm>
        </p:spPr>
        <p:txBody>
          <a:bodyPr/>
          <a:lstStyle/>
          <a:p>
            <a:r>
              <a:rPr lang="en-US" altLang="zh-CN" dirty="0"/>
              <a:t>P194 </a:t>
            </a:r>
            <a:r>
              <a:rPr lang="zh-CN" altLang="en-US" dirty="0"/>
              <a:t>例题 线性规划问题单纯形求解</a:t>
            </a:r>
          </a:p>
        </p:txBody>
      </p:sp>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a:xfrm>
            <a:off x="838200" y="1098349"/>
            <a:ext cx="10515600" cy="4876483"/>
          </a:xfrm>
        </p:spPr>
        <p:txBody>
          <a:bodyPr/>
          <a:lstStyle/>
          <a:p>
            <a:r>
              <a:rPr lang="zh-CN" altLang="en-US" dirty="0"/>
              <a:t>（</a:t>
            </a:r>
            <a:r>
              <a:rPr lang="en-US" altLang="zh-CN" dirty="0"/>
              <a:t>2</a:t>
            </a:r>
            <a:r>
              <a:rPr lang="zh-CN" altLang="en-US" dirty="0"/>
              <a:t>）单纯形求解：</a:t>
            </a:r>
            <a:endParaRPr lang="en-US" altLang="zh-CN" dirty="0"/>
          </a:p>
          <a:p>
            <a:endParaRPr lang="zh-CN" altLang="en-US" dirty="0"/>
          </a:p>
        </p:txBody>
      </p:sp>
      <mc:AlternateContent xmlns:mc="http://schemas.openxmlformats.org/markup-compatibility/2006" xmlns:a14="http://schemas.microsoft.com/office/drawing/2010/main">
        <mc:Choice Requires="a14">
          <p:graphicFrame>
            <p:nvGraphicFramePr>
              <p:cNvPr id="4" name="表格 5">
                <a:extLst>
                  <a:ext uri="{FF2B5EF4-FFF2-40B4-BE49-F238E27FC236}">
                    <a16:creationId xmlns:a16="http://schemas.microsoft.com/office/drawing/2014/main" id="{87F23391-D2BC-4E61-BA87-E2D4E3FDE739}"/>
                  </a:ext>
                </a:extLst>
              </p:cNvPr>
              <p:cNvGraphicFramePr>
                <a:graphicFrameLocks noGrp="1"/>
              </p:cNvGraphicFramePr>
              <p:nvPr/>
            </p:nvGraphicFramePr>
            <p:xfrm>
              <a:off x="2031999" y="1557104"/>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u="none" smtClean="0">
                                        <a:solidFill>
                                          <a:srgbClr val="FF0000"/>
                                        </a:solidFill>
                                        <a:latin typeface="Cambria Math" panose="02040503050406030204" pitchFamily="18" charset="0"/>
                                      </a:rPr>
                                    </m:ctrlPr>
                                  </m:sSubPr>
                                  <m:e>
                                    <m:r>
                                      <a:rPr lang="en-US" altLang="zh-CN" b="1" i="0" u="none" smtClean="0">
                                        <a:solidFill>
                                          <a:srgbClr val="FF0000"/>
                                        </a:solidFill>
                                        <a:latin typeface="Cambria Math" panose="02040503050406030204" pitchFamily="18" charset="0"/>
                                      </a:rPr>
                                      <m:t>𝐱</m:t>
                                    </m:r>
                                  </m:e>
                                  <m:sub>
                                    <m:r>
                                      <a:rPr lang="en-US" altLang="zh-CN" b="1" i="0" u="none" smtClean="0">
                                        <a:solidFill>
                                          <a:srgbClr val="FF0000"/>
                                        </a:solidFill>
                                        <a:latin typeface="Cambria Math" panose="02040503050406030204" pitchFamily="18" charset="0"/>
                                      </a:rPr>
                                      <m:t>𝟐</m:t>
                                    </m:r>
                                  </m:sub>
                                </m:sSub>
                              </m:oMath>
                            </m:oMathPara>
                          </a14:m>
                          <a:endParaRPr lang="zh-CN" altLang="en-US" b="1" i="0" u="none"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124171989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m:rPr>
                                        <m:sty m:val="p"/>
                                      </m:rPr>
                                      <a:rPr lang="en-US" altLang="zh-CN" i="1" smtClean="0">
                                        <a:solidFill>
                                          <a:srgbClr val="FF0000"/>
                                        </a:solidFill>
                                        <a:latin typeface="Cambria Math" panose="02040503050406030204" pitchFamily="18" charset="0"/>
                                      </a:rPr>
                                      <m:t>x</m:t>
                                    </m:r>
                                  </m:e>
                                  <m:sub>
                                    <m:r>
                                      <a:rPr lang="en-US" altLang="zh-CN" b="0" i="1" smtClean="0">
                                        <a:solidFill>
                                          <a:srgbClr val="FF0000"/>
                                        </a:solidFill>
                                        <a:latin typeface="Cambria Math" panose="02040503050406030204" pitchFamily="18" charset="0"/>
                                      </a:rPr>
                                      <m:t>3</m:t>
                                    </m:r>
                                  </m:sub>
                                </m:sSub>
                              </m:oMath>
                            </m:oMathPara>
                          </a14:m>
                          <a:endParaRPr lang="zh-CN" altLang="en-US" dirty="0"/>
                        </a:p>
                      </a:txBody>
                      <a:tcPr/>
                    </a:tc>
                    <a:tc>
                      <a:txBody>
                        <a:bodyPr/>
                        <a:lstStyle/>
                        <a:p>
                          <a:r>
                            <a:rPr lang="en-US" altLang="zh-CN" dirty="0"/>
                            <a:t>12</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extLst>
                      <a:ext uri="{0D108BD9-81ED-4DB2-BD59-A6C34878D82A}">
                        <a16:rowId xmlns:a16="http://schemas.microsoft.com/office/drawing/2014/main" val="224333098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r>
                            <a:rPr lang="en-US" altLang="zh-CN" dirty="0"/>
                            <a:t>9</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406800901"/>
                      </a:ext>
                    </a:extLst>
                  </a:tr>
                </a:tbl>
              </a:graphicData>
            </a:graphic>
          </p:graphicFrame>
        </mc:Choice>
        <mc:Fallback xmlns="">
          <p:graphicFrame>
            <p:nvGraphicFramePr>
              <p:cNvPr id="4" name="表格 5">
                <a:extLst>
                  <a:ext uri="{FF2B5EF4-FFF2-40B4-BE49-F238E27FC236}">
                    <a16:creationId xmlns:a16="http://schemas.microsoft.com/office/drawing/2014/main" id="{87F23391-D2BC-4E61-BA87-E2D4E3FDE739}"/>
                  </a:ext>
                </a:extLst>
              </p:cNvPr>
              <p:cNvGraphicFramePr>
                <a:graphicFrameLocks noGrp="1"/>
              </p:cNvGraphicFramePr>
              <p:nvPr>
                <p:extLst>
                  <p:ext uri="{D42A27DB-BD31-4B8C-83A1-F6EECF244321}">
                    <p14:modId xmlns:p14="http://schemas.microsoft.com/office/powerpoint/2010/main" val="3640773014"/>
                  </p:ext>
                </p:extLst>
              </p:nvPr>
            </p:nvGraphicFramePr>
            <p:xfrm>
              <a:off x="2031999" y="1557104"/>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p>
                      </a:txBody>
                      <a:tcPr>
                        <a:blipFill>
                          <a:blip r:embed="rId3"/>
                          <a:stretch>
                            <a:fillRect l="-200000" t="-8197" r="-401047" b="-324590"/>
                          </a:stretch>
                        </a:blipFill>
                      </a:tcPr>
                    </a:tc>
                    <a:tc>
                      <a:txBody>
                        <a:bodyPr/>
                        <a:lstStyle/>
                        <a:p>
                          <a:endParaRPr lang="zh-CN"/>
                        </a:p>
                      </a:txBody>
                      <a:tcPr>
                        <a:blipFill>
                          <a:blip r:embed="rId3"/>
                          <a:stretch>
                            <a:fillRect l="-301579" t="-8197" r="-303158" b="-324590"/>
                          </a:stretch>
                        </a:blipFill>
                      </a:tcPr>
                    </a:tc>
                    <a:tc>
                      <a:txBody>
                        <a:bodyPr/>
                        <a:lstStyle/>
                        <a:p>
                          <a:endParaRPr lang="zh-CN"/>
                        </a:p>
                      </a:txBody>
                      <a:tcPr>
                        <a:blipFill>
                          <a:blip r:embed="rId3"/>
                          <a:stretch>
                            <a:fillRect l="-399476" t="-8197" r="-201571" b="-324590"/>
                          </a:stretch>
                        </a:blipFill>
                      </a:tcPr>
                    </a:tc>
                    <a:tc>
                      <a:txBody>
                        <a:bodyPr/>
                        <a:lstStyle/>
                        <a:p>
                          <a:endParaRPr lang="zh-CN"/>
                        </a:p>
                      </a:txBody>
                      <a:tcPr>
                        <a:blipFill>
                          <a:blip r:embed="rId3"/>
                          <a:stretch>
                            <a:fillRect l="-502105" t="-8197" r="-102632" b="-324590"/>
                          </a:stretch>
                        </a:blipFill>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1241719896"/>
                      </a:ext>
                    </a:extLst>
                  </a:tr>
                  <a:tr h="370840">
                    <a:tc>
                      <a:txBody>
                        <a:bodyPr/>
                        <a:lstStyle/>
                        <a:p>
                          <a:endParaRPr lang="zh-CN"/>
                        </a:p>
                      </a:txBody>
                      <a:tcPr>
                        <a:blipFill>
                          <a:blip r:embed="rId3"/>
                          <a:stretch>
                            <a:fillRect l="-524" t="-208197" r="-600524" b="-124590"/>
                          </a:stretch>
                        </a:blipFill>
                      </a:tcPr>
                    </a:tc>
                    <a:tc>
                      <a:txBody>
                        <a:bodyPr/>
                        <a:lstStyle/>
                        <a:p>
                          <a:r>
                            <a:rPr lang="en-US" altLang="zh-CN" dirty="0"/>
                            <a:t>12</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extLst>
                      <a:ext uri="{0D108BD9-81ED-4DB2-BD59-A6C34878D82A}">
                        <a16:rowId xmlns:a16="http://schemas.microsoft.com/office/drawing/2014/main" val="2243330986"/>
                      </a:ext>
                    </a:extLst>
                  </a:tr>
                  <a:tr h="370840">
                    <a:tc>
                      <a:txBody>
                        <a:bodyPr/>
                        <a:lstStyle/>
                        <a:p>
                          <a:endParaRPr lang="zh-CN"/>
                        </a:p>
                      </a:txBody>
                      <a:tcPr>
                        <a:blipFill>
                          <a:blip r:embed="rId3"/>
                          <a:stretch>
                            <a:fillRect l="-524" t="-308197" r="-600524" b="-24590"/>
                          </a:stretch>
                        </a:blipFill>
                      </a:tcPr>
                    </a:tc>
                    <a:tc>
                      <a:txBody>
                        <a:bodyPr/>
                        <a:lstStyle/>
                        <a:p>
                          <a:r>
                            <a:rPr lang="en-US" altLang="zh-CN" dirty="0"/>
                            <a:t>9</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4068009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5B670D7E-CE11-45B1-928C-D0F9C4189F20}"/>
                  </a:ext>
                </a:extLst>
              </p:cNvPr>
              <p:cNvGraphicFramePr>
                <a:graphicFrameLocks noGrp="1"/>
              </p:cNvGraphicFramePr>
              <p:nvPr/>
            </p:nvGraphicFramePr>
            <p:xfrm>
              <a:off x="2031998" y="3376111"/>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m:rPr>
                                        <m:sty m:val="p"/>
                                      </m:rPr>
                                      <a:rPr lang="en-US" altLang="zh-CN" i="1" smtClean="0">
                                        <a:solidFill>
                                          <a:srgbClr val="FF0000"/>
                                        </a:solidFill>
                                        <a:latin typeface="Cambria Math" panose="02040503050406030204" pitchFamily="18" charset="0"/>
                                      </a:rPr>
                                      <m:t>x</m:t>
                                    </m:r>
                                  </m:e>
                                  <m:sub>
                                    <m:r>
                                      <a:rPr lang="en-US" altLang="zh-CN" b="0" i="1" smtClean="0">
                                        <a:solidFill>
                                          <a:srgbClr val="FF0000"/>
                                        </a:solidFill>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-12</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124171989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r>
                            <a:rPr lang="en-US" altLang="zh-CN" dirty="0"/>
                            <a:t>4</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t>1/3</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val="224333098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m:rPr>
                                        <m:sty m:val="p"/>
                                      </m:rPr>
                                      <a:rPr lang="en-US" altLang="zh-CN" i="1" smtClean="0">
                                        <a:solidFill>
                                          <a:srgbClr val="FF0000"/>
                                        </a:solidFill>
                                        <a:latin typeface="Cambria Math" panose="02040503050406030204" pitchFamily="18" charset="0"/>
                                      </a:rPr>
                                      <m:t>x</m:t>
                                    </m:r>
                                  </m:e>
                                  <m:sub>
                                    <m:r>
                                      <a:rPr lang="en-US" altLang="zh-CN" b="0" i="1" smtClean="0">
                                        <a:solidFill>
                                          <a:srgbClr val="FF0000"/>
                                        </a:solidFill>
                                        <a:latin typeface="Cambria Math" panose="02040503050406030204" pitchFamily="18" charset="0"/>
                                      </a:rPr>
                                      <m:t>4</m:t>
                                    </m:r>
                                  </m:sub>
                                </m:sSub>
                              </m:oMath>
                            </m:oMathPara>
                          </a14:m>
                          <a:endParaRPr lang="zh-CN" altLang="en-US" dirty="0"/>
                        </a:p>
                      </a:txBody>
                      <a:tcPr/>
                    </a:tc>
                    <a:tc>
                      <a:txBody>
                        <a:bodyPr/>
                        <a:lstStyle/>
                        <a:p>
                          <a:r>
                            <a:rPr lang="en-US" altLang="zh-CN" dirty="0"/>
                            <a:t>5</a:t>
                          </a:r>
                          <a:endParaRPr lang="zh-CN" altLang="en-US" dirty="0"/>
                        </a:p>
                      </a:txBody>
                      <a:tcPr/>
                    </a:tc>
                    <a:tc>
                      <a:txBody>
                        <a:bodyPr/>
                        <a:lstStyle/>
                        <a:p>
                          <a:r>
                            <a:rPr lang="en-US" altLang="zh-CN" dirty="0"/>
                            <a:t>[5/3]</a:t>
                          </a:r>
                          <a:endParaRPr lang="zh-CN" altLang="en-US" dirty="0"/>
                        </a:p>
                      </a:txBody>
                      <a:tcPr/>
                    </a:tc>
                    <a:tc>
                      <a:txBody>
                        <a:bodyPr/>
                        <a:lstStyle/>
                        <a:p>
                          <a:r>
                            <a:rPr lang="en-US" altLang="zh-CN" dirty="0"/>
                            <a:t>0</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extLst>
                      <a:ext uri="{0D108BD9-81ED-4DB2-BD59-A6C34878D82A}">
                        <a16:rowId xmlns:a16="http://schemas.microsoft.com/office/drawing/2014/main" val="406800901"/>
                      </a:ext>
                    </a:extLst>
                  </a:tr>
                </a:tbl>
              </a:graphicData>
            </a:graphic>
          </p:graphicFrame>
        </mc:Choice>
        <mc:Fallback xmlns="">
          <p:graphicFrame>
            <p:nvGraphicFramePr>
              <p:cNvPr id="6" name="表格 5">
                <a:extLst>
                  <a:ext uri="{FF2B5EF4-FFF2-40B4-BE49-F238E27FC236}">
                    <a16:creationId xmlns:a16="http://schemas.microsoft.com/office/drawing/2014/main" id="{5B670D7E-CE11-45B1-928C-D0F9C4189F20}"/>
                  </a:ext>
                </a:extLst>
              </p:cNvPr>
              <p:cNvGraphicFramePr>
                <a:graphicFrameLocks noGrp="1"/>
              </p:cNvGraphicFramePr>
              <p:nvPr>
                <p:extLst>
                  <p:ext uri="{D42A27DB-BD31-4B8C-83A1-F6EECF244321}">
                    <p14:modId xmlns:p14="http://schemas.microsoft.com/office/powerpoint/2010/main" val="431196029"/>
                  </p:ext>
                </p:extLst>
              </p:nvPr>
            </p:nvGraphicFramePr>
            <p:xfrm>
              <a:off x="2031998" y="3376111"/>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p>
                      </a:txBody>
                      <a:tcPr>
                        <a:blipFill>
                          <a:blip r:embed="rId4"/>
                          <a:stretch>
                            <a:fillRect l="-200000" t="-8197" r="-401047" b="-324590"/>
                          </a:stretch>
                        </a:blipFill>
                      </a:tcPr>
                    </a:tc>
                    <a:tc>
                      <a:txBody>
                        <a:bodyPr/>
                        <a:lstStyle/>
                        <a:p>
                          <a:endParaRPr lang="zh-CN"/>
                        </a:p>
                      </a:txBody>
                      <a:tcPr>
                        <a:blipFill>
                          <a:blip r:embed="rId4"/>
                          <a:stretch>
                            <a:fillRect l="-301579" t="-8197" r="-303158" b="-324590"/>
                          </a:stretch>
                        </a:blipFill>
                      </a:tcPr>
                    </a:tc>
                    <a:tc>
                      <a:txBody>
                        <a:bodyPr/>
                        <a:lstStyle/>
                        <a:p>
                          <a:endParaRPr lang="zh-CN"/>
                        </a:p>
                      </a:txBody>
                      <a:tcPr>
                        <a:blipFill>
                          <a:blip r:embed="rId4"/>
                          <a:stretch>
                            <a:fillRect l="-399476" t="-8197" r="-201571" b="-324590"/>
                          </a:stretch>
                        </a:blipFill>
                      </a:tcPr>
                    </a:tc>
                    <a:tc>
                      <a:txBody>
                        <a:bodyPr/>
                        <a:lstStyle/>
                        <a:p>
                          <a:endParaRPr lang="zh-CN"/>
                        </a:p>
                      </a:txBody>
                      <a:tcPr>
                        <a:blipFill>
                          <a:blip r:embed="rId4"/>
                          <a:stretch>
                            <a:fillRect l="-502105" t="-8197" r="-102632" b="-324590"/>
                          </a:stretch>
                        </a:blipFill>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-12</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endParaRPr lang="zh-CN" altLang="en-US" dirty="0"/>
                        </a:p>
                      </a:txBody>
                      <a:tcPr/>
                    </a:tc>
                    <a:extLst>
                      <a:ext uri="{0D108BD9-81ED-4DB2-BD59-A6C34878D82A}">
                        <a16:rowId xmlns:a16="http://schemas.microsoft.com/office/drawing/2014/main" val="1241719896"/>
                      </a:ext>
                    </a:extLst>
                  </a:tr>
                  <a:tr h="370840">
                    <a:tc>
                      <a:txBody>
                        <a:bodyPr/>
                        <a:lstStyle/>
                        <a:p>
                          <a:endParaRPr lang="zh-CN"/>
                        </a:p>
                      </a:txBody>
                      <a:tcPr>
                        <a:blipFill>
                          <a:blip r:embed="rId4"/>
                          <a:stretch>
                            <a:fillRect l="-524" t="-209836" r="-600524" b="-122951"/>
                          </a:stretch>
                        </a:blipFill>
                      </a:tcPr>
                    </a:tc>
                    <a:tc>
                      <a:txBody>
                        <a:bodyPr/>
                        <a:lstStyle/>
                        <a:p>
                          <a:r>
                            <a:rPr lang="en-US" altLang="zh-CN" dirty="0"/>
                            <a:t>4</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t>1/3</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extLst>
                      <a:ext uri="{0D108BD9-81ED-4DB2-BD59-A6C34878D82A}">
                        <a16:rowId xmlns:a16="http://schemas.microsoft.com/office/drawing/2014/main" val="2243330986"/>
                      </a:ext>
                    </a:extLst>
                  </a:tr>
                  <a:tr h="370840">
                    <a:tc>
                      <a:txBody>
                        <a:bodyPr/>
                        <a:lstStyle/>
                        <a:p>
                          <a:endParaRPr lang="zh-CN"/>
                        </a:p>
                      </a:txBody>
                      <a:tcPr>
                        <a:blipFill>
                          <a:blip r:embed="rId4"/>
                          <a:stretch>
                            <a:fillRect l="-524" t="-309836" r="-600524" b="-22951"/>
                          </a:stretch>
                        </a:blipFill>
                      </a:tcPr>
                    </a:tc>
                    <a:tc>
                      <a:txBody>
                        <a:bodyPr/>
                        <a:lstStyle/>
                        <a:p>
                          <a:r>
                            <a:rPr lang="en-US" altLang="zh-CN" dirty="0"/>
                            <a:t>5</a:t>
                          </a:r>
                          <a:endParaRPr lang="zh-CN" altLang="en-US" dirty="0"/>
                        </a:p>
                      </a:txBody>
                      <a:tcPr/>
                    </a:tc>
                    <a:tc>
                      <a:txBody>
                        <a:bodyPr/>
                        <a:lstStyle/>
                        <a:p>
                          <a:r>
                            <a:rPr lang="en-US" altLang="zh-CN" dirty="0"/>
                            <a:t>[5/3]</a:t>
                          </a:r>
                          <a:endParaRPr lang="zh-CN" altLang="en-US" dirty="0"/>
                        </a:p>
                      </a:txBody>
                      <a:tcPr/>
                    </a:tc>
                    <a:tc>
                      <a:txBody>
                        <a:bodyPr/>
                        <a:lstStyle/>
                        <a:p>
                          <a:r>
                            <a:rPr lang="en-US" altLang="zh-CN" dirty="0"/>
                            <a:t>0</a:t>
                          </a:r>
                          <a:endParaRPr lang="zh-CN" altLang="en-US" dirty="0"/>
                        </a:p>
                      </a:txBody>
                      <a:tcPr/>
                    </a:tc>
                    <a:tc>
                      <a:txBody>
                        <a:bodyPr/>
                        <a:lstStyle/>
                        <a:p>
                          <a:r>
                            <a:rPr lang="en-US" altLang="zh-CN" dirty="0"/>
                            <a:t>-1/3</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extLst>
                      <a:ext uri="{0D108BD9-81ED-4DB2-BD59-A6C34878D82A}">
                        <a16:rowId xmlns:a16="http://schemas.microsoft.com/office/drawing/2014/main" val="4068009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B769C27B-B28A-4842-B9CD-0EE90664DE82}"/>
                  </a:ext>
                </a:extLst>
              </p:cNvPr>
              <p:cNvGraphicFramePr>
                <a:graphicFrameLocks noGrp="1"/>
              </p:cNvGraphicFramePr>
              <p:nvPr/>
            </p:nvGraphicFramePr>
            <p:xfrm>
              <a:off x="2031997" y="5049153"/>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i="1" smtClean="0">
                                        <a:solidFill>
                                          <a:schemeClr val="bg1"/>
                                        </a:solidFill>
                                        <a:latin typeface="Cambria Math" panose="02040503050406030204" pitchFamily="18" charset="0"/>
                                      </a:rPr>
                                      <m:t>x</m:t>
                                    </m:r>
                                  </m:e>
                                  <m:sub>
                                    <m:r>
                                      <a:rPr lang="en-US" altLang="zh-CN" b="0" i="1" smtClean="0">
                                        <a:solidFill>
                                          <a:schemeClr val="bg1"/>
                                        </a:solidFill>
                                        <a:latin typeface="Cambria Math" panose="02040503050406030204" pitchFamily="18" charset="0"/>
                                      </a:rPr>
                                      <m:t>1</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-15</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-4/5</a:t>
                          </a:r>
                          <a:endParaRPr lang="zh-CN" altLang="en-US" dirty="0">
                            <a:solidFill>
                              <a:schemeClr val="tx1"/>
                            </a:solidFill>
                          </a:endParaRPr>
                        </a:p>
                      </a:txBody>
                      <a:tcPr/>
                    </a:tc>
                    <a:tc>
                      <a:txBody>
                        <a:bodyPr/>
                        <a:lstStyle/>
                        <a:p>
                          <a:r>
                            <a:rPr lang="en-US" altLang="zh-CN" dirty="0">
                              <a:solidFill>
                                <a:schemeClr val="tx1"/>
                              </a:solidFill>
                            </a:rPr>
                            <a:t>-3/5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124171989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x</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a:txBody>
                      <a:tcPr/>
                    </a:tc>
                    <a:tc>
                      <a:txBody>
                        <a:bodyPr/>
                        <a:lstStyle/>
                        <a:p>
                          <a:r>
                            <a:rPr lang="en-US" altLang="zh-CN" dirty="0"/>
                            <a:t>3</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2/5</a:t>
                          </a:r>
                          <a:endParaRPr lang="zh-CN" altLang="en-US" dirty="0">
                            <a:solidFill>
                              <a:schemeClr val="tx1"/>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224333098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x</m:t>
                                    </m:r>
                                  </m:e>
                                  <m:sub>
                                    <m:r>
                                      <a:rPr lang="en-US" altLang="zh-CN" b="0" i="1" smtClean="0">
                                        <a:solidFill>
                                          <a:schemeClr val="tx1"/>
                                        </a:solidFill>
                                        <a:latin typeface="Cambria Math" panose="02040503050406030204" pitchFamily="18" charset="0"/>
                                      </a:rPr>
                                      <m:t>1</m:t>
                                    </m:r>
                                  </m:sub>
                                </m:sSub>
                              </m:oMath>
                            </m:oMathPara>
                          </a14:m>
                          <a:endParaRPr lang="zh-CN" altLang="en-US" dirty="0">
                            <a:solidFill>
                              <a:schemeClr val="tx1"/>
                            </a:solidFill>
                          </a:endParaRPr>
                        </a:p>
                      </a:txBody>
                      <a:tcPr/>
                    </a:tc>
                    <a:tc>
                      <a:txBody>
                        <a:bodyPr/>
                        <a:lstStyle/>
                        <a:p>
                          <a:r>
                            <a:rPr lang="en-US" altLang="zh-CN" dirty="0"/>
                            <a:t>3</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tc>
                      <a:txBody>
                        <a:bodyPr/>
                        <a:lstStyle/>
                        <a:p>
                          <a:r>
                            <a:rPr lang="en-US" altLang="zh-CN" dirty="0">
                              <a:solidFill>
                                <a:schemeClr val="tx1"/>
                              </a:solidFill>
                            </a:rPr>
                            <a:t>3/5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406800901"/>
                      </a:ext>
                    </a:extLst>
                  </a:tr>
                </a:tbl>
              </a:graphicData>
            </a:graphic>
          </p:graphicFrame>
        </mc:Choice>
        <mc:Fallback xmlns="">
          <p:graphicFrame>
            <p:nvGraphicFramePr>
              <p:cNvPr id="7" name="表格 6">
                <a:extLst>
                  <a:ext uri="{FF2B5EF4-FFF2-40B4-BE49-F238E27FC236}">
                    <a16:creationId xmlns:a16="http://schemas.microsoft.com/office/drawing/2014/main" id="{B769C27B-B28A-4842-B9CD-0EE90664DE82}"/>
                  </a:ext>
                </a:extLst>
              </p:cNvPr>
              <p:cNvGraphicFramePr>
                <a:graphicFrameLocks noGrp="1"/>
              </p:cNvGraphicFramePr>
              <p:nvPr>
                <p:extLst>
                  <p:ext uri="{D42A27DB-BD31-4B8C-83A1-F6EECF244321}">
                    <p14:modId xmlns:p14="http://schemas.microsoft.com/office/powerpoint/2010/main" val="123033733"/>
                  </p:ext>
                </p:extLst>
              </p:nvPr>
            </p:nvGraphicFramePr>
            <p:xfrm>
              <a:off x="2031997" y="5049153"/>
              <a:ext cx="8128001"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24291883"/>
                        </a:ext>
                      </a:extLst>
                    </a:gridCol>
                    <a:gridCol w="1161143">
                      <a:extLst>
                        <a:ext uri="{9D8B030D-6E8A-4147-A177-3AD203B41FA5}">
                          <a16:colId xmlns:a16="http://schemas.microsoft.com/office/drawing/2014/main" val="2780912231"/>
                        </a:ext>
                      </a:extLst>
                    </a:gridCol>
                    <a:gridCol w="1161143">
                      <a:extLst>
                        <a:ext uri="{9D8B030D-6E8A-4147-A177-3AD203B41FA5}">
                          <a16:colId xmlns:a16="http://schemas.microsoft.com/office/drawing/2014/main" val="3799873482"/>
                        </a:ext>
                      </a:extLst>
                    </a:gridCol>
                    <a:gridCol w="1161143">
                      <a:extLst>
                        <a:ext uri="{9D8B030D-6E8A-4147-A177-3AD203B41FA5}">
                          <a16:colId xmlns:a16="http://schemas.microsoft.com/office/drawing/2014/main" val="1132020303"/>
                        </a:ext>
                      </a:extLst>
                    </a:gridCol>
                    <a:gridCol w="1161143">
                      <a:extLst>
                        <a:ext uri="{9D8B030D-6E8A-4147-A177-3AD203B41FA5}">
                          <a16:colId xmlns:a16="http://schemas.microsoft.com/office/drawing/2014/main" val="1062275628"/>
                        </a:ext>
                      </a:extLst>
                    </a:gridCol>
                    <a:gridCol w="1161143">
                      <a:extLst>
                        <a:ext uri="{9D8B030D-6E8A-4147-A177-3AD203B41FA5}">
                          <a16:colId xmlns:a16="http://schemas.microsoft.com/office/drawing/2014/main" val="3954080450"/>
                        </a:ext>
                      </a:extLst>
                    </a:gridCol>
                    <a:gridCol w="1161143">
                      <a:extLst>
                        <a:ext uri="{9D8B030D-6E8A-4147-A177-3AD203B41FA5}">
                          <a16:colId xmlns:a16="http://schemas.microsoft.com/office/drawing/2014/main" val="193437972"/>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p>
                      </a:txBody>
                      <a:tcPr>
                        <a:blipFill>
                          <a:blip r:embed="rId5"/>
                          <a:stretch>
                            <a:fillRect l="-200000" t="-8197" r="-401047" b="-324590"/>
                          </a:stretch>
                        </a:blipFill>
                      </a:tcPr>
                    </a:tc>
                    <a:tc>
                      <a:txBody>
                        <a:bodyPr/>
                        <a:lstStyle/>
                        <a:p>
                          <a:endParaRPr lang="zh-CN"/>
                        </a:p>
                      </a:txBody>
                      <a:tcPr>
                        <a:blipFill>
                          <a:blip r:embed="rId5"/>
                          <a:stretch>
                            <a:fillRect l="-301579" t="-8197" r="-303158" b="-324590"/>
                          </a:stretch>
                        </a:blipFill>
                      </a:tcPr>
                    </a:tc>
                    <a:tc>
                      <a:txBody>
                        <a:bodyPr/>
                        <a:lstStyle/>
                        <a:p>
                          <a:endParaRPr lang="zh-CN"/>
                        </a:p>
                      </a:txBody>
                      <a:tcPr>
                        <a:blipFill>
                          <a:blip r:embed="rId5"/>
                          <a:stretch>
                            <a:fillRect l="-399476" t="-8197" r="-201571" b="-324590"/>
                          </a:stretch>
                        </a:blipFill>
                      </a:tcPr>
                    </a:tc>
                    <a:tc>
                      <a:txBody>
                        <a:bodyPr/>
                        <a:lstStyle/>
                        <a:p>
                          <a:endParaRPr lang="zh-CN"/>
                        </a:p>
                      </a:txBody>
                      <a:tcPr>
                        <a:blipFill>
                          <a:blip r:embed="rId5"/>
                          <a:stretch>
                            <a:fillRect l="-502105" t="-8197" r="-102632" b="-324590"/>
                          </a:stretch>
                        </a:blipFill>
                      </a:tcPr>
                    </a:tc>
                    <a:tc>
                      <a:txBody>
                        <a:bodyPr/>
                        <a:lstStyle/>
                        <a:p>
                          <a:r>
                            <a:rPr lang="en-US" altLang="zh-CN" dirty="0"/>
                            <a:t>θ</a:t>
                          </a:r>
                          <a:endParaRPr lang="zh-CN" altLang="en-US" dirty="0"/>
                        </a:p>
                      </a:txBody>
                      <a:tcPr/>
                    </a:tc>
                    <a:extLst>
                      <a:ext uri="{0D108BD9-81ED-4DB2-BD59-A6C34878D82A}">
                        <a16:rowId xmlns:a16="http://schemas.microsoft.com/office/drawing/2014/main" val="1576034706"/>
                      </a:ext>
                    </a:extLst>
                  </a:tr>
                  <a:tr h="370840">
                    <a:tc>
                      <a:txBody>
                        <a:bodyPr/>
                        <a:lstStyle/>
                        <a:p>
                          <a:pPr algn="ctr"/>
                          <a:r>
                            <a:rPr lang="en-US" altLang="zh-CN" dirty="0"/>
                            <a:t>-Z</a:t>
                          </a:r>
                          <a:endParaRPr lang="zh-CN" altLang="en-US" dirty="0"/>
                        </a:p>
                      </a:txBody>
                      <a:tcPr/>
                    </a:tc>
                    <a:tc>
                      <a:txBody>
                        <a:bodyPr/>
                        <a:lstStyle/>
                        <a:p>
                          <a:r>
                            <a:rPr lang="en-US" altLang="zh-CN" dirty="0"/>
                            <a:t>-15</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-4/5</a:t>
                          </a:r>
                          <a:endParaRPr lang="zh-CN" altLang="en-US" dirty="0">
                            <a:solidFill>
                              <a:schemeClr val="tx1"/>
                            </a:solidFill>
                          </a:endParaRPr>
                        </a:p>
                      </a:txBody>
                      <a:tcPr/>
                    </a:tc>
                    <a:tc>
                      <a:txBody>
                        <a:bodyPr/>
                        <a:lstStyle/>
                        <a:p>
                          <a:r>
                            <a:rPr lang="en-US" altLang="zh-CN" dirty="0">
                              <a:solidFill>
                                <a:schemeClr val="tx1"/>
                              </a:solidFill>
                            </a:rPr>
                            <a:t>-3/5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1241719896"/>
                      </a:ext>
                    </a:extLst>
                  </a:tr>
                  <a:tr h="370840">
                    <a:tc>
                      <a:txBody>
                        <a:bodyPr/>
                        <a:lstStyle/>
                        <a:p>
                          <a:endParaRPr lang="zh-CN"/>
                        </a:p>
                      </a:txBody>
                      <a:tcPr>
                        <a:blipFill>
                          <a:blip r:embed="rId5"/>
                          <a:stretch>
                            <a:fillRect l="-524" t="-208197" r="-600524" b="-124590"/>
                          </a:stretch>
                        </a:blipFill>
                      </a:tcPr>
                    </a:tc>
                    <a:tc>
                      <a:txBody>
                        <a:bodyPr/>
                        <a:lstStyle/>
                        <a:p>
                          <a:r>
                            <a:rPr lang="en-US" altLang="zh-CN" dirty="0"/>
                            <a:t>3</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2/5</a:t>
                          </a:r>
                          <a:endParaRPr lang="zh-CN" altLang="en-US" dirty="0">
                            <a:solidFill>
                              <a:schemeClr val="tx1"/>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2243330986"/>
                      </a:ext>
                    </a:extLst>
                  </a:tr>
                  <a:tr h="370840">
                    <a:tc>
                      <a:txBody>
                        <a:bodyPr/>
                        <a:lstStyle/>
                        <a:p>
                          <a:endParaRPr lang="zh-CN"/>
                        </a:p>
                      </a:txBody>
                      <a:tcPr>
                        <a:blipFill>
                          <a:blip r:embed="rId5"/>
                          <a:stretch>
                            <a:fillRect l="-524" t="-308197" r="-600524" b="-24590"/>
                          </a:stretch>
                        </a:blipFill>
                      </a:tcPr>
                    </a:tc>
                    <a:tc>
                      <a:txBody>
                        <a:bodyPr/>
                        <a:lstStyle/>
                        <a:p>
                          <a:r>
                            <a:rPr lang="en-US" altLang="zh-CN" dirty="0"/>
                            <a:t>3</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tc>
                      <a:txBody>
                        <a:bodyPr/>
                        <a:lstStyle/>
                        <a:p>
                          <a:r>
                            <a:rPr lang="en-US" altLang="zh-CN" dirty="0">
                              <a:solidFill>
                                <a:schemeClr val="tx1"/>
                              </a:solidFill>
                            </a:rPr>
                            <a:t>3/5</a:t>
                          </a:r>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406800901"/>
                      </a:ext>
                    </a:extLst>
                  </a:tr>
                </a:tbl>
              </a:graphicData>
            </a:graphic>
          </p:graphicFrame>
        </mc:Fallback>
      </mc:AlternateContent>
    </p:spTree>
    <p:extLst>
      <p:ext uri="{BB962C8B-B14F-4D97-AF65-F5344CB8AC3E}">
        <p14:creationId xmlns:p14="http://schemas.microsoft.com/office/powerpoint/2010/main" val="565095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F9DAF-584C-4241-852A-59FD8A4B2DF2}"/>
              </a:ext>
            </a:extLst>
          </p:cNvPr>
          <p:cNvSpPr>
            <a:spLocks noGrp="1"/>
          </p:cNvSpPr>
          <p:nvPr>
            <p:ph type="title"/>
          </p:nvPr>
        </p:nvSpPr>
        <p:spPr>
          <a:xfrm>
            <a:off x="838200" y="365125"/>
            <a:ext cx="10515600" cy="708301"/>
          </a:xfrm>
        </p:spPr>
        <p:txBody>
          <a:bodyPr>
            <a:normAutofit/>
          </a:bodyPr>
          <a:lstStyle/>
          <a:p>
            <a:r>
              <a:rPr lang="zh-CN" altLang="en-US" sz="4000" dirty="0">
                <a:latin typeface="黑体" panose="02010609060101010101" pitchFamily="49" charset="-122"/>
                <a:ea typeface="黑体" panose="02010609060101010101" pitchFamily="49" charset="-122"/>
              </a:rPr>
              <a:t>多目标规划</a:t>
            </a:r>
          </a:p>
        </p:txBody>
      </p:sp>
      <p:sp>
        <p:nvSpPr>
          <p:cNvPr id="3" name="内容占位符 2">
            <a:extLst>
              <a:ext uri="{FF2B5EF4-FFF2-40B4-BE49-F238E27FC236}">
                <a16:creationId xmlns:a16="http://schemas.microsoft.com/office/drawing/2014/main" id="{195DE8AE-9FA1-4E92-8AA2-F373B3B7BF64}"/>
              </a:ext>
            </a:extLst>
          </p:cNvPr>
          <p:cNvSpPr>
            <a:spLocks noGrp="1"/>
          </p:cNvSpPr>
          <p:nvPr>
            <p:ph idx="1"/>
          </p:nvPr>
        </p:nvSpPr>
        <p:spPr>
          <a:xfrm>
            <a:off x="838200" y="1172817"/>
            <a:ext cx="10515600" cy="5320058"/>
          </a:xfrm>
        </p:spPr>
        <p:txBody>
          <a:bodyPr/>
          <a:lstStyle/>
          <a:p>
            <a:r>
              <a:rPr lang="zh-CN" altLang="en-US" b="1" dirty="0"/>
              <a:t>多目标规划模型：</a:t>
            </a:r>
            <a:endParaRPr lang="en-US" altLang="zh-CN" b="1" dirty="0"/>
          </a:p>
          <a:p>
            <a:pPr lvl="1"/>
            <a:r>
              <a:rPr lang="zh-CN" altLang="en-US" dirty="0"/>
              <a:t>两个以上的目标函数；</a:t>
            </a:r>
            <a:endParaRPr lang="en-US" altLang="zh-CN" dirty="0"/>
          </a:p>
          <a:p>
            <a:pPr lvl="1"/>
            <a:r>
              <a:rPr lang="zh-CN" altLang="en-US" dirty="0"/>
              <a:t>若干个约束条件。</a:t>
            </a:r>
            <a:endParaRPr lang="en-US" altLang="zh-CN" dirty="0"/>
          </a:p>
          <a:p>
            <a:r>
              <a:rPr lang="zh-CN" altLang="en-US" b="1" dirty="0"/>
              <a:t>非劣解：</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目标规划：</a:t>
            </a:r>
            <a:r>
              <a:rPr lang="zh-CN" altLang="en-US" dirty="0"/>
              <a:t>给定若干目标以及实现这些目标的优先顺序，在有限的资源条件下，使总的偏离目标值的偏差最小。</a:t>
            </a:r>
            <a:endParaRPr lang="en-US" altLang="zh-CN" dirty="0"/>
          </a:p>
          <a:p>
            <a:pPr lvl="1"/>
            <a:endParaRPr lang="zh-CN" altLang="en-US" dirty="0"/>
          </a:p>
        </p:txBody>
      </p:sp>
      <p:pic>
        <p:nvPicPr>
          <p:cNvPr id="6" name="图片 5">
            <a:extLst>
              <a:ext uri="{FF2B5EF4-FFF2-40B4-BE49-F238E27FC236}">
                <a16:creationId xmlns:a16="http://schemas.microsoft.com/office/drawing/2014/main" id="{1376A2DC-02E0-46C8-9890-AFF996CFDC80}"/>
              </a:ext>
            </a:extLst>
          </p:cNvPr>
          <p:cNvPicPr>
            <a:picLocks noChangeAspect="1"/>
          </p:cNvPicPr>
          <p:nvPr/>
        </p:nvPicPr>
        <p:blipFill>
          <a:blip r:embed="rId2"/>
          <a:stretch>
            <a:fillRect/>
          </a:stretch>
        </p:blipFill>
        <p:spPr>
          <a:xfrm>
            <a:off x="2650785" y="2470701"/>
            <a:ext cx="2557319" cy="2834857"/>
          </a:xfrm>
          <a:prstGeom prst="rect">
            <a:avLst/>
          </a:prstGeom>
        </p:spPr>
      </p:pic>
    </p:spTree>
    <p:extLst>
      <p:ext uri="{BB962C8B-B14F-4D97-AF65-F5344CB8AC3E}">
        <p14:creationId xmlns:p14="http://schemas.microsoft.com/office/powerpoint/2010/main" val="293136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53FBC8-B45E-49F9-BE79-1D1198AC4EDB}"/>
                  </a:ext>
                </a:extLst>
              </p:cNvPr>
              <p:cNvSpPr>
                <a:spLocks noGrp="1"/>
              </p:cNvSpPr>
              <p:nvPr>
                <p:ph idx="1"/>
              </p:nvPr>
            </p:nvSpPr>
            <p:spPr>
              <a:xfrm>
                <a:off x="838200" y="188842"/>
                <a:ext cx="10515600" cy="6559828"/>
              </a:xfrm>
            </p:spPr>
            <p:txBody>
              <a:bodyPr/>
              <a:lstStyle/>
              <a:p>
                <a:r>
                  <a:rPr lang="zh-CN" altLang="en-US" b="1" dirty="0"/>
                  <a:t>偏差变量：</a:t>
                </a:r>
                <a:endParaRPr lang="en-US" altLang="zh-CN" b="1" dirty="0"/>
              </a:p>
              <a:p>
                <a:pPr lvl="1"/>
                <a:r>
                  <a:rPr lang="zh-CN" altLang="en-US" b="1" dirty="0"/>
                  <a:t>正偏差变量</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𝒅</m:t>
                        </m:r>
                      </m:e>
                      <m:sup>
                        <m:r>
                          <a:rPr lang="en-US" altLang="zh-CN" b="1" i="1" smtClean="0">
                            <a:latin typeface="Cambria Math" panose="02040503050406030204" pitchFamily="18" charset="0"/>
                          </a:rPr>
                          <m:t>+</m:t>
                        </m:r>
                      </m:sup>
                    </m:sSup>
                    <m:r>
                      <a:rPr lang="zh-CN" altLang="en-US" b="1" i="1" smtClean="0">
                        <a:latin typeface="Cambria Math" panose="02040503050406030204" pitchFamily="18" charset="0"/>
                      </a:rPr>
                      <m:t>：</m:t>
                    </m:r>
                  </m:oMath>
                </a14:m>
                <a:r>
                  <a:rPr lang="zh-CN" altLang="en-US" dirty="0"/>
                  <a:t>表示决策值超过预期目标值的部分。</a:t>
                </a:r>
                <a:endParaRPr lang="en-US" altLang="zh-CN" dirty="0"/>
              </a:p>
              <a:p>
                <a:pPr lvl="1"/>
                <a:r>
                  <a:rPr lang="zh-CN" altLang="en-US" b="1" dirty="0"/>
                  <a:t>负偏差变量</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𝒅</m:t>
                        </m:r>
                      </m:e>
                      <m:sup>
                        <m:r>
                          <a:rPr lang="en-US" altLang="zh-CN" b="1" i="1" smtClean="0">
                            <a:latin typeface="Cambria Math" panose="02040503050406030204" pitchFamily="18" charset="0"/>
                          </a:rPr>
                          <m:t>−</m:t>
                        </m:r>
                      </m:sup>
                    </m:sSup>
                  </m:oMath>
                </a14:m>
                <a:r>
                  <a:rPr lang="zh-CN" altLang="en-US" b="1" dirty="0"/>
                  <a:t>：</a:t>
                </a:r>
                <a:r>
                  <a:rPr lang="zh-CN" altLang="en-US" dirty="0"/>
                  <a:t>表示决策值未达到预期目标值的部分。</a:t>
                </a:r>
                <a:endParaRPr lang="en-US" altLang="zh-CN" dirty="0"/>
              </a:p>
              <a:p>
                <a:r>
                  <a:rPr lang="zh-CN" altLang="en-US" b="1" dirty="0"/>
                  <a:t>绝对约束：</a:t>
                </a:r>
                <a:r>
                  <a:rPr lang="zh-CN" altLang="en-US" dirty="0"/>
                  <a:t>必须严格满足的等式约束和不等式约束，是</a:t>
                </a:r>
                <a:r>
                  <a:rPr lang="zh-CN" altLang="en-US" b="1" dirty="0"/>
                  <a:t>硬约束</a:t>
                </a:r>
                <a:r>
                  <a:rPr lang="zh-CN" altLang="en-US" dirty="0"/>
                  <a:t>。</a:t>
                </a:r>
                <a:endParaRPr lang="en-US" altLang="zh-CN" dirty="0"/>
              </a:p>
              <a:p>
                <a:r>
                  <a:rPr lang="zh-CN" altLang="en-US" b="1" dirty="0"/>
                  <a:t>目标约束：</a:t>
                </a:r>
                <a:r>
                  <a:rPr lang="zh-CN" altLang="en-US" dirty="0"/>
                  <a:t>在达到此目标值时允许发生正或负偏差，是</a:t>
                </a:r>
                <a:r>
                  <a:rPr lang="zh-CN" altLang="en-US" b="1" dirty="0"/>
                  <a:t>软约束</a:t>
                </a:r>
                <a:r>
                  <a:rPr lang="zh-CN" altLang="en-US" dirty="0"/>
                  <a:t>。</a:t>
                </a:r>
                <a:endParaRPr lang="en-US" altLang="zh-CN" dirty="0"/>
              </a:p>
              <a:p>
                <a:r>
                  <a:rPr lang="zh-CN" altLang="en-US" b="1" dirty="0"/>
                  <a:t>优先因子（优先等级）与权系数：</a:t>
                </a:r>
                <a:endParaRPr lang="en-US" altLang="zh-CN" b="1" dirty="0"/>
              </a:p>
              <a:p>
                <a:pPr lvl="1"/>
                <a:r>
                  <a:rPr lang="zh-CN" altLang="en-US" dirty="0"/>
                  <a:t>要求第一位达到的目标赋予</a:t>
                </a:r>
                <a:r>
                  <a:rPr lang="zh-CN" altLang="en-US" b="1" dirty="0"/>
                  <a:t>优先因子</a:t>
                </a:r>
                <a:r>
                  <a:rPr lang="en-US" altLang="zh-CN" b="1" dirty="0"/>
                  <a:t>p1</a:t>
                </a:r>
                <a:r>
                  <a:rPr lang="zh-CN" altLang="en-US" dirty="0"/>
                  <a:t>，次位的目标赋予优先因子</a:t>
                </a:r>
                <a:r>
                  <a:rPr lang="en-US" altLang="zh-CN" dirty="0"/>
                  <a:t>p2</a:t>
                </a:r>
                <a:r>
                  <a:rPr lang="zh-CN" altLang="en-US" dirty="0"/>
                  <a:t>，以此类推，规定</a:t>
                </a:r>
                <a:r>
                  <a:rPr lang="en-US" altLang="zh-CN" dirty="0"/>
                  <a:t>pl&gt;&gt;pl+1</a:t>
                </a:r>
                <a:r>
                  <a:rPr lang="zh-CN" altLang="en-US" dirty="0"/>
                  <a:t>。</a:t>
                </a:r>
                <a:endParaRPr lang="en-US" altLang="zh-CN" dirty="0"/>
              </a:p>
              <a:p>
                <a:pPr lvl="1"/>
                <a:r>
                  <a:rPr lang="zh-CN" altLang="en-US" dirty="0"/>
                  <a:t>要区别具有相同优先因子的目标，就可以分别赋予它们不同的</a:t>
                </a:r>
                <a:r>
                  <a:rPr lang="zh-CN" altLang="en-US" b="1" dirty="0"/>
                  <a:t>权系数</a:t>
                </a:r>
                <a:r>
                  <a:rPr lang="zh-CN" altLang="en-US" dirty="0"/>
                  <a:t>。</a:t>
                </a:r>
                <a:endParaRPr lang="en-US" altLang="zh-CN" dirty="0"/>
              </a:p>
              <a:p>
                <a:r>
                  <a:rPr lang="zh-CN" altLang="en-US" b="1" dirty="0"/>
                  <a:t>目标函数：</a:t>
                </a:r>
                <a:endParaRPr lang="en-US" altLang="zh-CN" b="1" dirty="0"/>
              </a:p>
              <a:p>
                <a:pPr lvl="1"/>
                <a:r>
                  <a:rPr lang="zh-CN" altLang="en-US" dirty="0"/>
                  <a:t>恰好达到目标值</a:t>
                </a:r>
                <a:endParaRPr lang="en-US" altLang="zh-CN" dirty="0"/>
              </a:p>
              <a:p>
                <a:pPr lvl="1"/>
                <a:r>
                  <a:rPr lang="zh-CN" altLang="en-US" dirty="0"/>
                  <a:t>不超过目标值</a:t>
                </a:r>
                <a:endParaRPr lang="en-US" altLang="zh-CN" dirty="0"/>
              </a:p>
              <a:p>
                <a:pPr lvl="1"/>
                <a:r>
                  <a:rPr lang="zh-CN" altLang="en-US" dirty="0"/>
                  <a:t>超过目标值</a:t>
                </a:r>
                <a:endParaRPr lang="en-US" altLang="zh-CN" dirty="0"/>
              </a:p>
              <a:p>
                <a:r>
                  <a:rPr lang="zh-CN" altLang="en-US" b="1" dirty="0"/>
                  <a:t>目标规划模型的一般形式：</a:t>
                </a:r>
              </a:p>
            </p:txBody>
          </p:sp>
        </mc:Choice>
        <mc:Fallback xmlns="">
          <p:sp>
            <p:nvSpPr>
              <p:cNvPr id="3" name="内容占位符 2">
                <a:extLst>
                  <a:ext uri="{FF2B5EF4-FFF2-40B4-BE49-F238E27FC236}">
                    <a16:creationId xmlns:a16="http://schemas.microsoft.com/office/drawing/2014/main" id="{0753FBC8-B45E-49F9-BE79-1D1198AC4EDB}"/>
                  </a:ext>
                </a:extLst>
              </p:cNvPr>
              <p:cNvSpPr>
                <a:spLocks noGrp="1" noRot="1" noChangeAspect="1" noMove="1" noResize="1" noEditPoints="1" noAdjustHandles="1" noChangeArrowheads="1" noChangeShapeType="1" noTextEdit="1"/>
              </p:cNvSpPr>
              <p:nvPr>
                <p:ph idx="1"/>
              </p:nvPr>
            </p:nvSpPr>
            <p:spPr>
              <a:xfrm>
                <a:off x="838200" y="188842"/>
                <a:ext cx="10515600" cy="6559828"/>
              </a:xfrm>
              <a:blipFill>
                <a:blip r:embed="rId2"/>
                <a:stretch>
                  <a:fillRect l="-1043" t="-176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EBE029F-1F22-4108-A104-D58DB22BC0BC}"/>
              </a:ext>
            </a:extLst>
          </p:cNvPr>
          <p:cNvPicPr>
            <a:picLocks noChangeAspect="1"/>
          </p:cNvPicPr>
          <p:nvPr/>
        </p:nvPicPr>
        <p:blipFill>
          <a:blip r:embed="rId3">
            <a:biLevel thresh="50000"/>
          </a:blip>
          <a:stretch>
            <a:fillRect/>
          </a:stretch>
        </p:blipFill>
        <p:spPr>
          <a:xfrm>
            <a:off x="3917495" y="4605129"/>
            <a:ext cx="2044314" cy="390945"/>
          </a:xfrm>
          <a:prstGeom prst="rect">
            <a:avLst/>
          </a:prstGeom>
        </p:spPr>
      </p:pic>
      <p:pic>
        <p:nvPicPr>
          <p:cNvPr id="7" name="图片 6">
            <a:extLst>
              <a:ext uri="{FF2B5EF4-FFF2-40B4-BE49-F238E27FC236}">
                <a16:creationId xmlns:a16="http://schemas.microsoft.com/office/drawing/2014/main" id="{E52D0CBB-AA77-49C6-9B08-9124AD233BE6}"/>
              </a:ext>
            </a:extLst>
          </p:cNvPr>
          <p:cNvPicPr>
            <a:picLocks noChangeAspect="1"/>
          </p:cNvPicPr>
          <p:nvPr/>
        </p:nvPicPr>
        <p:blipFill>
          <a:blip r:embed="rId4">
            <a:biLevel thresh="50000"/>
          </a:blip>
          <a:stretch>
            <a:fillRect/>
          </a:stretch>
        </p:blipFill>
        <p:spPr>
          <a:xfrm>
            <a:off x="3917495" y="5014568"/>
            <a:ext cx="1540598" cy="296886"/>
          </a:xfrm>
          <a:prstGeom prst="rect">
            <a:avLst/>
          </a:prstGeom>
        </p:spPr>
      </p:pic>
      <p:pic>
        <p:nvPicPr>
          <p:cNvPr id="9" name="图片 8">
            <a:extLst>
              <a:ext uri="{FF2B5EF4-FFF2-40B4-BE49-F238E27FC236}">
                <a16:creationId xmlns:a16="http://schemas.microsoft.com/office/drawing/2014/main" id="{CDED3CA5-54E0-436A-B7C0-26D32864EA7A}"/>
              </a:ext>
            </a:extLst>
          </p:cNvPr>
          <p:cNvPicPr>
            <a:picLocks noChangeAspect="1"/>
          </p:cNvPicPr>
          <p:nvPr/>
        </p:nvPicPr>
        <p:blipFill>
          <a:blip r:embed="rId5">
            <a:biLevel thresh="50000"/>
          </a:blip>
          <a:stretch>
            <a:fillRect/>
          </a:stretch>
        </p:blipFill>
        <p:spPr>
          <a:xfrm>
            <a:off x="3917495" y="5406045"/>
            <a:ext cx="1652928" cy="296885"/>
          </a:xfrm>
          <a:prstGeom prst="rect">
            <a:avLst/>
          </a:prstGeom>
        </p:spPr>
      </p:pic>
      <p:pic>
        <p:nvPicPr>
          <p:cNvPr id="13" name="图片 12">
            <a:extLst>
              <a:ext uri="{FF2B5EF4-FFF2-40B4-BE49-F238E27FC236}">
                <a16:creationId xmlns:a16="http://schemas.microsoft.com/office/drawing/2014/main" id="{937C6566-1405-4BCE-9C2B-6BBCAB3FD9F6}"/>
              </a:ext>
            </a:extLst>
          </p:cNvPr>
          <p:cNvPicPr>
            <a:picLocks noChangeAspect="1"/>
          </p:cNvPicPr>
          <p:nvPr/>
        </p:nvPicPr>
        <p:blipFill>
          <a:blip r:embed="rId6">
            <a:biLevel thresh="50000"/>
          </a:blip>
          <a:stretch>
            <a:fillRect/>
          </a:stretch>
        </p:blipFill>
        <p:spPr>
          <a:xfrm>
            <a:off x="6702052" y="4341520"/>
            <a:ext cx="3670672" cy="2327638"/>
          </a:xfrm>
          <a:prstGeom prst="rect">
            <a:avLst/>
          </a:prstGeom>
        </p:spPr>
      </p:pic>
    </p:spTree>
    <p:extLst>
      <p:ext uri="{BB962C8B-B14F-4D97-AF65-F5344CB8AC3E}">
        <p14:creationId xmlns:p14="http://schemas.microsoft.com/office/powerpoint/2010/main" val="244501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章 投入产出分析</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4731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lstStyle/>
          <a:p>
            <a:r>
              <a:rPr lang="zh-CN" altLang="en-US" dirty="0"/>
              <a:t>第一、二、三产业部门之间的投入产出关系</a:t>
            </a:r>
            <a:endParaRPr lang="en-US" altLang="zh-CN" dirty="0"/>
          </a:p>
          <a:p>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C23970C-D9DF-42A5-A159-7F7F749E8D82}"/>
                  </a:ext>
                </a:extLst>
              </p:cNvPr>
              <p:cNvGraphicFramePr>
                <a:graphicFrameLocks noGrp="1"/>
              </p:cNvGraphicFramePr>
              <p:nvPr/>
            </p:nvGraphicFramePr>
            <p:xfrm>
              <a:off x="2031999" y="2648585"/>
              <a:ext cx="8128002" cy="352837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62390973"/>
                        </a:ext>
                      </a:extLst>
                    </a:gridCol>
                    <a:gridCol w="1354667">
                      <a:extLst>
                        <a:ext uri="{9D8B030D-6E8A-4147-A177-3AD203B41FA5}">
                          <a16:colId xmlns:a16="http://schemas.microsoft.com/office/drawing/2014/main" val="4255350566"/>
                        </a:ext>
                      </a:extLst>
                    </a:gridCol>
                    <a:gridCol w="1354667">
                      <a:extLst>
                        <a:ext uri="{9D8B030D-6E8A-4147-A177-3AD203B41FA5}">
                          <a16:colId xmlns:a16="http://schemas.microsoft.com/office/drawing/2014/main" val="365012114"/>
                        </a:ext>
                      </a:extLst>
                    </a:gridCol>
                    <a:gridCol w="1354667">
                      <a:extLst>
                        <a:ext uri="{9D8B030D-6E8A-4147-A177-3AD203B41FA5}">
                          <a16:colId xmlns:a16="http://schemas.microsoft.com/office/drawing/2014/main" val="416919051"/>
                        </a:ext>
                      </a:extLst>
                    </a:gridCol>
                    <a:gridCol w="1354667">
                      <a:extLst>
                        <a:ext uri="{9D8B030D-6E8A-4147-A177-3AD203B41FA5}">
                          <a16:colId xmlns:a16="http://schemas.microsoft.com/office/drawing/2014/main" val="1489496538"/>
                        </a:ext>
                      </a:extLst>
                    </a:gridCol>
                    <a:gridCol w="1354667">
                      <a:extLst>
                        <a:ext uri="{9D8B030D-6E8A-4147-A177-3AD203B41FA5}">
                          <a16:colId xmlns:a16="http://schemas.microsoft.com/office/drawing/2014/main" val="4243401514"/>
                        </a:ext>
                      </a:extLst>
                    </a:gridCol>
                  </a:tblGrid>
                  <a:tr h="370840">
                    <a:tc>
                      <a:txBody>
                        <a:bodyPr/>
                        <a:lstStyle/>
                        <a:p>
                          <a:r>
                            <a:rPr lang="zh-CN" altLang="en-US" dirty="0"/>
                            <a:t>投入</a:t>
                          </a:r>
                        </a:p>
                      </a:txBody>
                      <a:tcPr/>
                    </a:tc>
                    <a:tc gridSpan="5">
                      <a:txBody>
                        <a:bodyPr/>
                        <a:lstStyle/>
                        <a:p>
                          <a:pPr algn="ctr"/>
                          <a:r>
                            <a:rPr lang="zh-CN" altLang="en-US" dirty="0"/>
                            <a:t>产出</a:t>
                          </a:r>
                          <a:r>
                            <a:rPr lang="en-US" altLang="zh-CN" dirty="0"/>
                            <a:t>/</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b="1" i="1" dirty="0" smtClean="0">
                                      <a:latin typeface="Cambria Math" panose="02040503050406030204" pitchFamily="18" charset="0"/>
                                    </a:rPr>
                                    <m:t>𝟔</m:t>
                                  </m:r>
                                </m:sup>
                              </m:sSup>
                            </m:oMath>
                          </a14:m>
                          <a:r>
                            <a:rPr lang="zh-CN" altLang="en-US" dirty="0"/>
                            <a:t>元</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433808545"/>
                      </a:ext>
                    </a:extLst>
                  </a:tr>
                  <a:tr h="370840">
                    <a:tc>
                      <a:txBody>
                        <a:bodyPr/>
                        <a:lstStyle/>
                        <a:p>
                          <a:endParaRPr lang="en-US" altLang="zh-CN" dirty="0"/>
                        </a:p>
                      </a:txBody>
                      <a:tcPr/>
                    </a:tc>
                    <a:tc gridSpan="3">
                      <a:txBody>
                        <a:bodyPr/>
                        <a:lstStyle/>
                        <a:p>
                          <a:pPr algn="ctr"/>
                          <a:r>
                            <a:rPr lang="zh-CN" altLang="en-US" dirty="0"/>
                            <a:t>中间使用</a:t>
                          </a:r>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𝑖𝑗</m:t>
                                  </m:r>
                                </m:sub>
                              </m:sSub>
                            </m:oMath>
                          </a14:m>
                          <a:r>
                            <a:rPr lang="zh-CN" altLang="en-US" dirty="0"/>
                            <a:t>）</a:t>
                          </a:r>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dirty="0"/>
                            <a:t>最终使用合计（</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m:t>
                                  </m:r>
                                </m:sub>
                              </m:sSub>
                            </m:oMath>
                          </a14:m>
                          <a:r>
                            <a:rPr lang="zh-CN" altLang="en-US" dirty="0"/>
                            <a:t>）</a:t>
                          </a:r>
                        </a:p>
                      </a:txBody>
                      <a:tcPr anchor="ctr"/>
                    </a:tc>
                    <a:tc rowSpan="2">
                      <a:txBody>
                        <a:bodyPr/>
                        <a:lstStyle/>
                        <a:p>
                          <a:pPr algn="ctr"/>
                          <a:r>
                            <a:rPr lang="zh-CN" altLang="en-US" dirty="0"/>
                            <a:t>总产出（</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a:t>
                          </a:r>
                        </a:p>
                      </a:txBody>
                      <a:tcPr anchor="ctr"/>
                    </a:tc>
                    <a:extLst>
                      <a:ext uri="{0D108BD9-81ED-4DB2-BD59-A6C34878D82A}">
                        <a16:rowId xmlns:a16="http://schemas.microsoft.com/office/drawing/2014/main" val="248968258"/>
                      </a:ext>
                    </a:extLst>
                  </a:tr>
                  <a:tr h="370840">
                    <a:tc>
                      <a:txBody>
                        <a:bodyPr/>
                        <a:lstStyle/>
                        <a:p>
                          <a:endParaRPr lang="zh-CN" altLang="en-US" dirty="0"/>
                        </a:p>
                      </a:txBody>
                      <a:tcPr/>
                    </a:tc>
                    <a:tc>
                      <a:txBody>
                        <a:bodyPr/>
                        <a:lstStyle/>
                        <a:p>
                          <a:r>
                            <a:rPr lang="zh-CN" altLang="en-US" dirty="0"/>
                            <a:t>第一产业</a:t>
                          </a:r>
                        </a:p>
                      </a:txBody>
                      <a:tcPr/>
                    </a:tc>
                    <a:tc>
                      <a:txBody>
                        <a:bodyPr/>
                        <a:lstStyle/>
                        <a:p>
                          <a:r>
                            <a:rPr lang="zh-CN" altLang="en-US" dirty="0"/>
                            <a:t>第二产业</a:t>
                          </a:r>
                        </a:p>
                      </a:txBody>
                      <a:tcPr/>
                    </a:tc>
                    <a:tc>
                      <a:txBody>
                        <a:bodyPr/>
                        <a:lstStyle/>
                        <a:p>
                          <a:r>
                            <a:rPr lang="zh-CN" altLang="en-US" dirty="0"/>
                            <a:t>第三产业</a:t>
                          </a: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93801052"/>
                      </a:ext>
                    </a:extLst>
                  </a:tr>
                  <a:tr h="370840">
                    <a:tc>
                      <a:txBody>
                        <a:bodyPr/>
                        <a:lstStyle/>
                        <a:p>
                          <a:r>
                            <a:rPr lang="zh-CN" altLang="en-US" dirty="0"/>
                            <a:t>第一产业</a:t>
                          </a:r>
                          <a:endParaRPr lang="en-US" altLang="zh-CN" dirty="0"/>
                        </a:p>
                      </a:txBody>
                      <a:tcPr/>
                    </a:tc>
                    <a:tc>
                      <a:txBody>
                        <a:bodyPr/>
                        <a:lstStyle/>
                        <a:p>
                          <a:r>
                            <a:rPr lang="en-US" altLang="zh-CN" dirty="0"/>
                            <a:t>5679</a:t>
                          </a:r>
                          <a:endParaRPr lang="zh-CN" altLang="en-US" dirty="0"/>
                        </a:p>
                      </a:txBody>
                      <a:tcPr/>
                    </a:tc>
                    <a:tc>
                      <a:txBody>
                        <a:bodyPr/>
                        <a:lstStyle/>
                        <a:p>
                          <a:r>
                            <a:rPr lang="en-US" altLang="zh-CN" dirty="0"/>
                            <a:t>13341</a:t>
                          </a:r>
                          <a:endParaRPr lang="zh-CN" altLang="en-US" dirty="0"/>
                        </a:p>
                      </a:txBody>
                      <a:tcPr/>
                    </a:tc>
                    <a:tc>
                      <a:txBody>
                        <a:bodyPr/>
                        <a:lstStyle/>
                        <a:p>
                          <a:r>
                            <a:rPr lang="en-US" altLang="zh-CN" dirty="0"/>
                            <a:t>10350</a:t>
                          </a:r>
                          <a:endParaRPr lang="zh-CN" altLang="en-US" dirty="0"/>
                        </a:p>
                      </a:txBody>
                      <a:tcPr/>
                    </a:tc>
                    <a:tc>
                      <a:txBody>
                        <a:bodyPr/>
                        <a:lstStyle/>
                        <a:p>
                          <a:r>
                            <a:rPr lang="en-US" altLang="zh-CN" dirty="0"/>
                            <a:t>15468</a:t>
                          </a:r>
                          <a:endParaRPr lang="zh-CN" altLang="en-US" dirty="0"/>
                        </a:p>
                      </a:txBody>
                      <a:tcPr/>
                    </a:tc>
                    <a:tc>
                      <a:txBody>
                        <a:bodyPr/>
                        <a:lstStyle/>
                        <a:p>
                          <a:r>
                            <a:rPr lang="en-US" altLang="zh-CN" dirty="0"/>
                            <a:t>44838</a:t>
                          </a:r>
                          <a:endParaRPr lang="zh-CN" altLang="en-US" dirty="0"/>
                        </a:p>
                      </a:txBody>
                      <a:tcPr/>
                    </a:tc>
                    <a:extLst>
                      <a:ext uri="{0D108BD9-81ED-4DB2-BD59-A6C34878D82A}">
                        <a16:rowId xmlns:a16="http://schemas.microsoft.com/office/drawing/2014/main" val="1869588432"/>
                      </a:ext>
                    </a:extLst>
                  </a:tr>
                  <a:tr h="370840">
                    <a:tc>
                      <a:txBody>
                        <a:bodyPr/>
                        <a:lstStyle/>
                        <a:p>
                          <a:r>
                            <a:rPr lang="zh-CN" altLang="en-US" dirty="0"/>
                            <a:t>第二产业</a:t>
                          </a:r>
                        </a:p>
                      </a:txBody>
                      <a:tcPr/>
                    </a:tc>
                    <a:tc>
                      <a:txBody>
                        <a:bodyPr/>
                        <a:lstStyle/>
                        <a:p>
                          <a:r>
                            <a:rPr lang="en-US" altLang="zh-CN" dirty="0"/>
                            <a:t>1205</a:t>
                          </a:r>
                          <a:endParaRPr lang="zh-CN" altLang="en-US" dirty="0"/>
                        </a:p>
                      </a:txBody>
                      <a:tcPr/>
                    </a:tc>
                    <a:tc>
                      <a:txBody>
                        <a:bodyPr/>
                        <a:lstStyle/>
                        <a:p>
                          <a:r>
                            <a:rPr lang="en-US" altLang="zh-CN" dirty="0"/>
                            <a:t>28796</a:t>
                          </a:r>
                          <a:endParaRPr lang="zh-CN" altLang="en-US" dirty="0"/>
                        </a:p>
                      </a:txBody>
                      <a:tcPr/>
                    </a:tc>
                    <a:tc>
                      <a:txBody>
                        <a:bodyPr/>
                        <a:lstStyle/>
                        <a:p>
                          <a:r>
                            <a:rPr lang="en-US" altLang="zh-CN" dirty="0"/>
                            <a:t>5675</a:t>
                          </a:r>
                          <a:endParaRPr lang="zh-CN" altLang="en-US" dirty="0"/>
                        </a:p>
                      </a:txBody>
                      <a:tcPr/>
                    </a:tc>
                    <a:tc>
                      <a:txBody>
                        <a:bodyPr/>
                        <a:lstStyle/>
                        <a:p>
                          <a:r>
                            <a:rPr lang="en-US" altLang="zh-CN" dirty="0"/>
                            <a:t>36247</a:t>
                          </a:r>
                          <a:endParaRPr lang="zh-CN" altLang="en-US" dirty="0"/>
                        </a:p>
                      </a:txBody>
                      <a:tcPr/>
                    </a:tc>
                    <a:tc>
                      <a:txBody>
                        <a:bodyPr/>
                        <a:lstStyle/>
                        <a:p>
                          <a:r>
                            <a:rPr lang="en-US" altLang="zh-CN" dirty="0"/>
                            <a:t>71923</a:t>
                          </a:r>
                          <a:endParaRPr lang="zh-CN" altLang="en-US" dirty="0"/>
                        </a:p>
                      </a:txBody>
                      <a:tcPr/>
                    </a:tc>
                    <a:extLst>
                      <a:ext uri="{0D108BD9-81ED-4DB2-BD59-A6C34878D82A}">
                        <a16:rowId xmlns:a16="http://schemas.microsoft.com/office/drawing/2014/main" val="2908095279"/>
                      </a:ext>
                    </a:extLst>
                  </a:tr>
                  <a:tr h="370840">
                    <a:tc>
                      <a:txBody>
                        <a:bodyPr/>
                        <a:lstStyle/>
                        <a:p>
                          <a:r>
                            <a:rPr lang="zh-CN" altLang="en-US" dirty="0"/>
                            <a:t>第三产业</a:t>
                          </a:r>
                        </a:p>
                      </a:txBody>
                      <a:tcPr/>
                    </a:tc>
                    <a:tc>
                      <a:txBody>
                        <a:bodyPr/>
                        <a:lstStyle/>
                        <a:p>
                          <a:r>
                            <a:rPr lang="en-US" altLang="zh-CN" dirty="0"/>
                            <a:t>865</a:t>
                          </a:r>
                          <a:endParaRPr lang="zh-CN" altLang="en-US" dirty="0"/>
                        </a:p>
                      </a:txBody>
                      <a:tcPr/>
                    </a:tc>
                    <a:tc>
                      <a:txBody>
                        <a:bodyPr/>
                        <a:lstStyle/>
                        <a:p>
                          <a:r>
                            <a:rPr lang="en-US" altLang="zh-CN" dirty="0"/>
                            <a:t>2356</a:t>
                          </a:r>
                          <a:endParaRPr lang="zh-CN" altLang="en-US" dirty="0"/>
                        </a:p>
                      </a:txBody>
                      <a:tcPr/>
                    </a:tc>
                    <a:tc>
                      <a:txBody>
                        <a:bodyPr/>
                        <a:lstStyle/>
                        <a:p>
                          <a:r>
                            <a:rPr lang="en-US" altLang="zh-CN" dirty="0"/>
                            <a:t>8587</a:t>
                          </a:r>
                          <a:endParaRPr lang="zh-CN" altLang="en-US" dirty="0"/>
                        </a:p>
                      </a:txBody>
                      <a:tcPr/>
                    </a:tc>
                    <a:tc>
                      <a:txBody>
                        <a:bodyPr/>
                        <a:lstStyle/>
                        <a:p>
                          <a:r>
                            <a:rPr lang="en-US" altLang="zh-CN" dirty="0"/>
                            <a:t>18579</a:t>
                          </a:r>
                          <a:endParaRPr lang="zh-CN" altLang="en-US" dirty="0"/>
                        </a:p>
                      </a:txBody>
                      <a:tcPr/>
                    </a:tc>
                    <a:tc>
                      <a:txBody>
                        <a:bodyPr/>
                        <a:lstStyle/>
                        <a:p>
                          <a:r>
                            <a:rPr lang="en-US" altLang="zh-CN" dirty="0"/>
                            <a:t>30387</a:t>
                          </a:r>
                          <a:endParaRPr lang="zh-CN" altLang="en-US" dirty="0"/>
                        </a:p>
                      </a:txBody>
                      <a:tcPr/>
                    </a:tc>
                    <a:extLst>
                      <a:ext uri="{0D108BD9-81ED-4DB2-BD59-A6C34878D82A}">
                        <a16:rowId xmlns:a16="http://schemas.microsoft.com/office/drawing/2014/main" val="167396816"/>
                      </a:ext>
                    </a:extLst>
                  </a:tr>
                  <a:tr h="370840">
                    <a:tc>
                      <a:txBody>
                        <a:bodyPr/>
                        <a:lstStyle/>
                        <a:p>
                          <a:r>
                            <a:rPr lang="zh-CN" altLang="en-US" dirty="0"/>
                            <a:t>劳动报酬与纯收入合计（</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𝑖</m:t>
                                  </m:r>
                                </m:sub>
                              </m:sSub>
                            </m:oMath>
                          </a14:m>
                          <a:r>
                            <a:rPr lang="zh-CN" altLang="en-US" dirty="0"/>
                            <a:t>）</a:t>
                          </a:r>
                        </a:p>
                      </a:txBody>
                      <a:tcPr/>
                    </a:tc>
                    <a:tc>
                      <a:txBody>
                        <a:bodyPr/>
                        <a:lstStyle/>
                        <a:p>
                          <a:r>
                            <a:rPr lang="en-US" altLang="zh-CN" dirty="0"/>
                            <a:t>37089</a:t>
                          </a:r>
                          <a:endParaRPr lang="zh-CN" altLang="en-US" dirty="0"/>
                        </a:p>
                      </a:txBody>
                      <a:tcPr/>
                    </a:tc>
                    <a:tc>
                      <a:txBody>
                        <a:bodyPr/>
                        <a:lstStyle/>
                        <a:p>
                          <a:r>
                            <a:rPr lang="en-US" altLang="zh-CN" dirty="0"/>
                            <a:t>27430</a:t>
                          </a:r>
                          <a:endParaRPr lang="zh-CN" altLang="en-US" dirty="0"/>
                        </a:p>
                      </a:txBody>
                      <a:tcPr/>
                    </a:tc>
                    <a:tc>
                      <a:txBody>
                        <a:bodyPr/>
                        <a:lstStyle/>
                        <a:p>
                          <a:r>
                            <a:rPr lang="en-US" altLang="zh-CN" dirty="0"/>
                            <a:t>5775</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665010151"/>
                      </a:ext>
                    </a:extLst>
                  </a:tr>
                  <a:tr h="370840">
                    <a:tc>
                      <a:txBody>
                        <a:bodyPr/>
                        <a:lstStyle/>
                        <a:p>
                          <a:r>
                            <a:rPr lang="zh-CN" altLang="en-US" dirty="0"/>
                            <a:t>总产出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44838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71923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30387</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564993193"/>
                      </a:ext>
                    </a:extLst>
                  </a:tr>
                </a:tbl>
              </a:graphicData>
            </a:graphic>
          </p:graphicFrame>
        </mc:Choice>
        <mc:Fallback xmlns="">
          <p:graphicFrame>
            <p:nvGraphicFramePr>
              <p:cNvPr id="4" name="表格 4">
                <a:extLst>
                  <a:ext uri="{FF2B5EF4-FFF2-40B4-BE49-F238E27FC236}">
                    <a16:creationId xmlns:a16="http://schemas.microsoft.com/office/drawing/2014/main" id="{1C23970C-D9DF-42A5-A159-7F7F749E8D82}"/>
                  </a:ext>
                </a:extLst>
              </p:cNvPr>
              <p:cNvGraphicFramePr>
                <a:graphicFrameLocks noGrp="1"/>
              </p:cNvGraphicFramePr>
              <p:nvPr>
                <p:extLst>
                  <p:ext uri="{D42A27DB-BD31-4B8C-83A1-F6EECF244321}">
                    <p14:modId xmlns:p14="http://schemas.microsoft.com/office/powerpoint/2010/main" val="35394044"/>
                  </p:ext>
                </p:extLst>
              </p:nvPr>
            </p:nvGraphicFramePr>
            <p:xfrm>
              <a:off x="2031999" y="2648585"/>
              <a:ext cx="8128002" cy="352837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62390973"/>
                        </a:ext>
                      </a:extLst>
                    </a:gridCol>
                    <a:gridCol w="1354667">
                      <a:extLst>
                        <a:ext uri="{9D8B030D-6E8A-4147-A177-3AD203B41FA5}">
                          <a16:colId xmlns:a16="http://schemas.microsoft.com/office/drawing/2014/main" val="4255350566"/>
                        </a:ext>
                      </a:extLst>
                    </a:gridCol>
                    <a:gridCol w="1354667">
                      <a:extLst>
                        <a:ext uri="{9D8B030D-6E8A-4147-A177-3AD203B41FA5}">
                          <a16:colId xmlns:a16="http://schemas.microsoft.com/office/drawing/2014/main" val="365012114"/>
                        </a:ext>
                      </a:extLst>
                    </a:gridCol>
                    <a:gridCol w="1354667">
                      <a:extLst>
                        <a:ext uri="{9D8B030D-6E8A-4147-A177-3AD203B41FA5}">
                          <a16:colId xmlns:a16="http://schemas.microsoft.com/office/drawing/2014/main" val="416919051"/>
                        </a:ext>
                      </a:extLst>
                    </a:gridCol>
                    <a:gridCol w="1354667">
                      <a:extLst>
                        <a:ext uri="{9D8B030D-6E8A-4147-A177-3AD203B41FA5}">
                          <a16:colId xmlns:a16="http://schemas.microsoft.com/office/drawing/2014/main" val="1489496538"/>
                        </a:ext>
                      </a:extLst>
                    </a:gridCol>
                    <a:gridCol w="1354667">
                      <a:extLst>
                        <a:ext uri="{9D8B030D-6E8A-4147-A177-3AD203B41FA5}">
                          <a16:colId xmlns:a16="http://schemas.microsoft.com/office/drawing/2014/main" val="4243401514"/>
                        </a:ext>
                      </a:extLst>
                    </a:gridCol>
                  </a:tblGrid>
                  <a:tr h="371920">
                    <a:tc>
                      <a:txBody>
                        <a:bodyPr/>
                        <a:lstStyle/>
                        <a:p>
                          <a:r>
                            <a:rPr lang="zh-CN" altLang="en-US" dirty="0"/>
                            <a:t>投入</a:t>
                          </a:r>
                        </a:p>
                      </a:txBody>
                      <a:tcPr/>
                    </a:tc>
                    <a:tc gridSpan="5">
                      <a:txBody>
                        <a:bodyPr/>
                        <a:lstStyle/>
                        <a:p>
                          <a:endParaRPr lang="zh-CN"/>
                        </a:p>
                      </a:txBody>
                      <a:tcPr>
                        <a:blipFill>
                          <a:blip r:embed="rId2"/>
                          <a:stretch>
                            <a:fillRect l="-20054" t="-8197" r="-360" b="-873770"/>
                          </a:stretch>
                        </a:blip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433808545"/>
                      </a:ext>
                    </a:extLst>
                  </a:tr>
                  <a:tr h="387858">
                    <a:tc>
                      <a:txBody>
                        <a:bodyPr/>
                        <a:lstStyle/>
                        <a:p>
                          <a:endParaRPr lang="en-US" altLang="zh-CN" dirty="0"/>
                        </a:p>
                      </a:txBody>
                      <a:tcPr/>
                    </a:tc>
                    <a:tc gridSpan="3">
                      <a:txBody>
                        <a:bodyPr/>
                        <a:lstStyle/>
                        <a:p>
                          <a:endParaRPr lang="zh-CN"/>
                        </a:p>
                      </a:txBody>
                      <a:tcPr>
                        <a:blipFill>
                          <a:blip r:embed="rId2"/>
                          <a:stretch>
                            <a:fillRect l="-33433" t="-103125" r="-67316" b="-732813"/>
                          </a:stretch>
                        </a:blipFill>
                      </a:tcPr>
                    </a:tc>
                    <a:tc hMerge="1">
                      <a:txBody>
                        <a:bodyPr/>
                        <a:lstStyle/>
                        <a:p>
                          <a:endParaRPr lang="zh-CN" altLang="en-US" dirty="0"/>
                        </a:p>
                      </a:txBody>
                      <a:tcPr/>
                    </a:tc>
                    <a:tc hMerge="1">
                      <a:txBody>
                        <a:bodyPr/>
                        <a:lstStyle/>
                        <a:p>
                          <a:endParaRPr lang="zh-CN" altLang="en-US" dirty="0"/>
                        </a:p>
                      </a:txBody>
                      <a:tcPr/>
                    </a:tc>
                    <a:tc rowSpan="2">
                      <a:txBody>
                        <a:bodyPr/>
                        <a:lstStyle/>
                        <a:p>
                          <a:endParaRPr lang="zh-CN"/>
                        </a:p>
                      </a:txBody>
                      <a:tcPr anchor="ctr">
                        <a:blipFill>
                          <a:blip r:embed="rId2"/>
                          <a:stretch>
                            <a:fillRect l="-399103" t="-52800" r="-101345" b="-326400"/>
                          </a:stretch>
                        </a:blipFill>
                      </a:tcPr>
                    </a:tc>
                    <a:tc rowSpan="2">
                      <a:txBody>
                        <a:bodyPr/>
                        <a:lstStyle/>
                        <a:p>
                          <a:endParaRPr lang="zh-CN"/>
                        </a:p>
                      </a:txBody>
                      <a:tcPr anchor="ctr">
                        <a:blipFill>
                          <a:blip r:embed="rId2"/>
                          <a:stretch>
                            <a:fillRect l="-501351" t="-52800" r="-1802" b="-326400"/>
                          </a:stretch>
                        </a:blipFill>
                      </a:tcPr>
                    </a:tc>
                    <a:extLst>
                      <a:ext uri="{0D108BD9-81ED-4DB2-BD59-A6C34878D82A}">
                        <a16:rowId xmlns:a16="http://schemas.microsoft.com/office/drawing/2014/main" val="248968258"/>
                      </a:ext>
                    </a:extLst>
                  </a:tr>
                  <a:tr h="370840">
                    <a:tc>
                      <a:txBody>
                        <a:bodyPr/>
                        <a:lstStyle/>
                        <a:p>
                          <a:endParaRPr lang="zh-CN" altLang="en-US" dirty="0"/>
                        </a:p>
                      </a:txBody>
                      <a:tcPr/>
                    </a:tc>
                    <a:tc>
                      <a:txBody>
                        <a:bodyPr/>
                        <a:lstStyle/>
                        <a:p>
                          <a:r>
                            <a:rPr lang="zh-CN" altLang="en-US" dirty="0"/>
                            <a:t>第一产业</a:t>
                          </a:r>
                        </a:p>
                      </a:txBody>
                      <a:tcPr/>
                    </a:tc>
                    <a:tc>
                      <a:txBody>
                        <a:bodyPr/>
                        <a:lstStyle/>
                        <a:p>
                          <a:r>
                            <a:rPr lang="zh-CN" altLang="en-US" dirty="0"/>
                            <a:t>第二产业</a:t>
                          </a:r>
                        </a:p>
                      </a:txBody>
                      <a:tcPr/>
                    </a:tc>
                    <a:tc>
                      <a:txBody>
                        <a:bodyPr/>
                        <a:lstStyle/>
                        <a:p>
                          <a:r>
                            <a:rPr lang="zh-CN" altLang="en-US" dirty="0"/>
                            <a:t>第三产业</a:t>
                          </a: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93801052"/>
                      </a:ext>
                    </a:extLst>
                  </a:tr>
                  <a:tr h="370840">
                    <a:tc>
                      <a:txBody>
                        <a:bodyPr/>
                        <a:lstStyle/>
                        <a:p>
                          <a:r>
                            <a:rPr lang="zh-CN" altLang="en-US" dirty="0"/>
                            <a:t>第一产业</a:t>
                          </a:r>
                          <a:endParaRPr lang="en-US" altLang="zh-CN" dirty="0"/>
                        </a:p>
                      </a:txBody>
                      <a:tcPr/>
                    </a:tc>
                    <a:tc>
                      <a:txBody>
                        <a:bodyPr/>
                        <a:lstStyle/>
                        <a:p>
                          <a:r>
                            <a:rPr lang="en-US" altLang="zh-CN" dirty="0"/>
                            <a:t>5679</a:t>
                          </a:r>
                          <a:endParaRPr lang="zh-CN" altLang="en-US" dirty="0"/>
                        </a:p>
                      </a:txBody>
                      <a:tcPr/>
                    </a:tc>
                    <a:tc>
                      <a:txBody>
                        <a:bodyPr/>
                        <a:lstStyle/>
                        <a:p>
                          <a:r>
                            <a:rPr lang="en-US" altLang="zh-CN" dirty="0"/>
                            <a:t>13341</a:t>
                          </a:r>
                          <a:endParaRPr lang="zh-CN" altLang="en-US" dirty="0"/>
                        </a:p>
                      </a:txBody>
                      <a:tcPr/>
                    </a:tc>
                    <a:tc>
                      <a:txBody>
                        <a:bodyPr/>
                        <a:lstStyle/>
                        <a:p>
                          <a:r>
                            <a:rPr lang="en-US" altLang="zh-CN" dirty="0"/>
                            <a:t>10350</a:t>
                          </a:r>
                          <a:endParaRPr lang="zh-CN" altLang="en-US" dirty="0"/>
                        </a:p>
                      </a:txBody>
                      <a:tcPr/>
                    </a:tc>
                    <a:tc>
                      <a:txBody>
                        <a:bodyPr/>
                        <a:lstStyle/>
                        <a:p>
                          <a:r>
                            <a:rPr lang="en-US" altLang="zh-CN" dirty="0"/>
                            <a:t>15468</a:t>
                          </a:r>
                          <a:endParaRPr lang="zh-CN" altLang="en-US" dirty="0"/>
                        </a:p>
                      </a:txBody>
                      <a:tcPr/>
                    </a:tc>
                    <a:tc>
                      <a:txBody>
                        <a:bodyPr/>
                        <a:lstStyle/>
                        <a:p>
                          <a:r>
                            <a:rPr lang="en-US" altLang="zh-CN" dirty="0"/>
                            <a:t>44838</a:t>
                          </a:r>
                          <a:endParaRPr lang="zh-CN" altLang="en-US" dirty="0"/>
                        </a:p>
                      </a:txBody>
                      <a:tcPr/>
                    </a:tc>
                    <a:extLst>
                      <a:ext uri="{0D108BD9-81ED-4DB2-BD59-A6C34878D82A}">
                        <a16:rowId xmlns:a16="http://schemas.microsoft.com/office/drawing/2014/main" val="1869588432"/>
                      </a:ext>
                    </a:extLst>
                  </a:tr>
                  <a:tr h="370840">
                    <a:tc>
                      <a:txBody>
                        <a:bodyPr/>
                        <a:lstStyle/>
                        <a:p>
                          <a:r>
                            <a:rPr lang="zh-CN" altLang="en-US" dirty="0"/>
                            <a:t>第二产业</a:t>
                          </a:r>
                        </a:p>
                      </a:txBody>
                      <a:tcPr/>
                    </a:tc>
                    <a:tc>
                      <a:txBody>
                        <a:bodyPr/>
                        <a:lstStyle/>
                        <a:p>
                          <a:r>
                            <a:rPr lang="en-US" altLang="zh-CN" dirty="0"/>
                            <a:t>1205</a:t>
                          </a:r>
                          <a:endParaRPr lang="zh-CN" altLang="en-US" dirty="0"/>
                        </a:p>
                      </a:txBody>
                      <a:tcPr/>
                    </a:tc>
                    <a:tc>
                      <a:txBody>
                        <a:bodyPr/>
                        <a:lstStyle/>
                        <a:p>
                          <a:r>
                            <a:rPr lang="en-US" altLang="zh-CN" dirty="0"/>
                            <a:t>28796</a:t>
                          </a:r>
                          <a:endParaRPr lang="zh-CN" altLang="en-US" dirty="0"/>
                        </a:p>
                      </a:txBody>
                      <a:tcPr/>
                    </a:tc>
                    <a:tc>
                      <a:txBody>
                        <a:bodyPr/>
                        <a:lstStyle/>
                        <a:p>
                          <a:r>
                            <a:rPr lang="en-US" altLang="zh-CN" dirty="0"/>
                            <a:t>5675</a:t>
                          </a:r>
                          <a:endParaRPr lang="zh-CN" altLang="en-US" dirty="0"/>
                        </a:p>
                      </a:txBody>
                      <a:tcPr/>
                    </a:tc>
                    <a:tc>
                      <a:txBody>
                        <a:bodyPr/>
                        <a:lstStyle/>
                        <a:p>
                          <a:r>
                            <a:rPr lang="en-US" altLang="zh-CN" dirty="0"/>
                            <a:t>36247</a:t>
                          </a:r>
                          <a:endParaRPr lang="zh-CN" altLang="en-US" dirty="0"/>
                        </a:p>
                      </a:txBody>
                      <a:tcPr/>
                    </a:tc>
                    <a:tc>
                      <a:txBody>
                        <a:bodyPr/>
                        <a:lstStyle/>
                        <a:p>
                          <a:r>
                            <a:rPr lang="en-US" altLang="zh-CN" dirty="0"/>
                            <a:t>71923</a:t>
                          </a:r>
                          <a:endParaRPr lang="zh-CN" altLang="en-US" dirty="0"/>
                        </a:p>
                      </a:txBody>
                      <a:tcPr/>
                    </a:tc>
                    <a:extLst>
                      <a:ext uri="{0D108BD9-81ED-4DB2-BD59-A6C34878D82A}">
                        <a16:rowId xmlns:a16="http://schemas.microsoft.com/office/drawing/2014/main" val="2908095279"/>
                      </a:ext>
                    </a:extLst>
                  </a:tr>
                  <a:tr h="370840">
                    <a:tc>
                      <a:txBody>
                        <a:bodyPr/>
                        <a:lstStyle/>
                        <a:p>
                          <a:r>
                            <a:rPr lang="zh-CN" altLang="en-US" dirty="0"/>
                            <a:t>第三产业</a:t>
                          </a:r>
                        </a:p>
                      </a:txBody>
                      <a:tcPr/>
                    </a:tc>
                    <a:tc>
                      <a:txBody>
                        <a:bodyPr/>
                        <a:lstStyle/>
                        <a:p>
                          <a:r>
                            <a:rPr lang="en-US" altLang="zh-CN" dirty="0"/>
                            <a:t>865</a:t>
                          </a:r>
                          <a:endParaRPr lang="zh-CN" altLang="en-US" dirty="0"/>
                        </a:p>
                      </a:txBody>
                      <a:tcPr/>
                    </a:tc>
                    <a:tc>
                      <a:txBody>
                        <a:bodyPr/>
                        <a:lstStyle/>
                        <a:p>
                          <a:r>
                            <a:rPr lang="en-US" altLang="zh-CN" dirty="0"/>
                            <a:t>2356</a:t>
                          </a:r>
                          <a:endParaRPr lang="zh-CN" altLang="en-US" dirty="0"/>
                        </a:p>
                      </a:txBody>
                      <a:tcPr/>
                    </a:tc>
                    <a:tc>
                      <a:txBody>
                        <a:bodyPr/>
                        <a:lstStyle/>
                        <a:p>
                          <a:r>
                            <a:rPr lang="en-US" altLang="zh-CN" dirty="0"/>
                            <a:t>8587</a:t>
                          </a:r>
                          <a:endParaRPr lang="zh-CN" altLang="en-US" dirty="0"/>
                        </a:p>
                      </a:txBody>
                      <a:tcPr/>
                    </a:tc>
                    <a:tc>
                      <a:txBody>
                        <a:bodyPr/>
                        <a:lstStyle/>
                        <a:p>
                          <a:r>
                            <a:rPr lang="en-US" altLang="zh-CN" dirty="0"/>
                            <a:t>18579</a:t>
                          </a:r>
                          <a:endParaRPr lang="zh-CN" altLang="en-US" dirty="0"/>
                        </a:p>
                      </a:txBody>
                      <a:tcPr/>
                    </a:tc>
                    <a:tc>
                      <a:txBody>
                        <a:bodyPr/>
                        <a:lstStyle/>
                        <a:p>
                          <a:r>
                            <a:rPr lang="en-US" altLang="zh-CN" dirty="0"/>
                            <a:t>30387</a:t>
                          </a:r>
                          <a:endParaRPr lang="zh-CN" altLang="en-US" dirty="0"/>
                        </a:p>
                      </a:txBody>
                      <a:tcPr/>
                    </a:tc>
                    <a:extLst>
                      <a:ext uri="{0D108BD9-81ED-4DB2-BD59-A6C34878D82A}">
                        <a16:rowId xmlns:a16="http://schemas.microsoft.com/office/drawing/2014/main" val="167396816"/>
                      </a:ext>
                    </a:extLst>
                  </a:tr>
                  <a:tr h="914400">
                    <a:tc>
                      <a:txBody>
                        <a:bodyPr/>
                        <a:lstStyle/>
                        <a:p>
                          <a:endParaRPr lang="zh-CN"/>
                        </a:p>
                      </a:txBody>
                      <a:tcPr>
                        <a:blipFill>
                          <a:blip r:embed="rId2"/>
                          <a:stretch>
                            <a:fillRect l="-450" t="-249333" r="-502703" b="-50000"/>
                          </a:stretch>
                        </a:blipFill>
                      </a:tcPr>
                    </a:tc>
                    <a:tc>
                      <a:txBody>
                        <a:bodyPr/>
                        <a:lstStyle/>
                        <a:p>
                          <a:r>
                            <a:rPr lang="en-US" altLang="zh-CN" dirty="0"/>
                            <a:t>37089</a:t>
                          </a:r>
                          <a:endParaRPr lang="zh-CN" altLang="en-US" dirty="0"/>
                        </a:p>
                      </a:txBody>
                      <a:tcPr/>
                    </a:tc>
                    <a:tc>
                      <a:txBody>
                        <a:bodyPr/>
                        <a:lstStyle/>
                        <a:p>
                          <a:r>
                            <a:rPr lang="en-US" altLang="zh-CN" dirty="0"/>
                            <a:t>27430</a:t>
                          </a:r>
                          <a:endParaRPr lang="zh-CN" altLang="en-US" dirty="0"/>
                        </a:p>
                      </a:txBody>
                      <a:tcPr/>
                    </a:tc>
                    <a:tc>
                      <a:txBody>
                        <a:bodyPr/>
                        <a:lstStyle/>
                        <a:p>
                          <a:r>
                            <a:rPr lang="en-US" altLang="zh-CN" dirty="0"/>
                            <a:t>5775</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665010151"/>
                      </a:ext>
                    </a:extLst>
                  </a:tr>
                  <a:tr h="370840">
                    <a:tc>
                      <a:txBody>
                        <a:bodyPr/>
                        <a:lstStyle/>
                        <a:p>
                          <a:r>
                            <a:rPr lang="zh-CN" altLang="en-US" dirty="0"/>
                            <a:t>总产出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44838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71923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30387</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564993193"/>
                      </a:ext>
                    </a:extLst>
                  </a:tr>
                </a:tbl>
              </a:graphicData>
            </a:graphic>
          </p:graphicFrame>
        </mc:Fallback>
      </mc:AlternateContent>
    </p:spTree>
    <p:extLst>
      <p:ext uri="{BB962C8B-B14F-4D97-AF65-F5344CB8AC3E}">
        <p14:creationId xmlns:p14="http://schemas.microsoft.com/office/powerpoint/2010/main" val="2613116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05407-A5BE-48F4-BD0C-ABEEF207ADC3}"/>
              </a:ext>
            </a:extLst>
          </p:cNvPr>
          <p:cNvSpPr>
            <a:spLocks noGrp="1"/>
          </p:cNvSpPr>
          <p:nvPr>
            <p:ph type="title"/>
          </p:nvPr>
        </p:nvSpPr>
        <p:spPr/>
        <p:txBody>
          <a:bodyPr>
            <a:normAutofit/>
          </a:bodyPr>
          <a:lstStyle/>
          <a:p>
            <a:r>
              <a:rPr lang="zh-CN" altLang="en-US" sz="4000" dirty="0">
                <a:latin typeface="黑体" panose="02010609060101010101" pitchFamily="49" charset="-122"/>
                <a:ea typeface="黑体" panose="02010609060101010101" pitchFamily="49" charset="-122"/>
              </a:rPr>
              <a:t>投入产出模型的基本原理</a:t>
            </a:r>
          </a:p>
        </p:txBody>
      </p:sp>
      <p:sp>
        <p:nvSpPr>
          <p:cNvPr id="3" name="内容占位符 2">
            <a:extLst>
              <a:ext uri="{FF2B5EF4-FFF2-40B4-BE49-F238E27FC236}">
                <a16:creationId xmlns:a16="http://schemas.microsoft.com/office/drawing/2014/main" id="{16413DAD-84AF-4D39-B3AE-903143E887CD}"/>
              </a:ext>
            </a:extLst>
          </p:cNvPr>
          <p:cNvSpPr>
            <a:spLocks noGrp="1"/>
          </p:cNvSpPr>
          <p:nvPr>
            <p:ph idx="1"/>
          </p:nvPr>
        </p:nvSpPr>
        <p:spPr/>
        <p:txBody>
          <a:bodyPr>
            <a:normAutofit/>
          </a:bodyPr>
          <a:lstStyle/>
          <a:p>
            <a:r>
              <a:rPr lang="zh-CN" altLang="en-US" b="1" dirty="0"/>
              <a:t>按照时间概念</a:t>
            </a:r>
            <a:r>
              <a:rPr lang="en-US" altLang="zh-CN" b="1" dirty="0"/>
              <a:t>:</a:t>
            </a:r>
          </a:p>
          <a:p>
            <a:pPr lvl="1"/>
            <a:r>
              <a:rPr lang="zh-CN" altLang="en-US" b="1" dirty="0"/>
              <a:t>静态投入产出分析：</a:t>
            </a:r>
            <a:r>
              <a:rPr lang="zh-CN" altLang="en-US" dirty="0"/>
              <a:t>研究某一个时期各个产业部门之间的相互联系问题。</a:t>
            </a:r>
            <a:endParaRPr lang="en-US" altLang="zh-CN" dirty="0"/>
          </a:p>
          <a:p>
            <a:pPr lvl="1"/>
            <a:r>
              <a:rPr lang="zh-CN" altLang="en-US" b="1" dirty="0"/>
              <a:t>动态投入产出分析：</a:t>
            </a:r>
            <a:r>
              <a:rPr lang="zh-CN" altLang="en-US" dirty="0"/>
              <a:t>针对若干时期，研究再生产过程中各个产业部门之间的相互联系问题。</a:t>
            </a:r>
            <a:endParaRPr lang="en-US" altLang="zh-CN" dirty="0"/>
          </a:p>
          <a:p>
            <a:r>
              <a:rPr lang="zh-CN" altLang="en-US" b="1" dirty="0"/>
              <a:t>按照不同的计量单位：</a:t>
            </a:r>
            <a:endParaRPr lang="en-US" altLang="zh-CN" b="1" dirty="0"/>
          </a:p>
          <a:p>
            <a:pPr lvl="1"/>
            <a:r>
              <a:rPr lang="zh-CN" altLang="en-US" b="1" dirty="0"/>
              <a:t>实物型投入产出模型：</a:t>
            </a:r>
            <a:r>
              <a:rPr lang="zh-CN" altLang="en-US" dirty="0"/>
              <a:t>按实物单位计量。</a:t>
            </a:r>
          </a:p>
          <a:p>
            <a:pPr lvl="1"/>
            <a:r>
              <a:rPr lang="zh-CN" altLang="en-US" dirty="0"/>
              <a:t></a:t>
            </a:r>
            <a:r>
              <a:rPr lang="zh-CN" altLang="en-US" b="1" dirty="0"/>
              <a:t>价值型投入产出模型：</a:t>
            </a:r>
            <a:r>
              <a:rPr lang="zh-CN" altLang="en-US" dirty="0"/>
              <a:t>按货币单位计量。</a:t>
            </a:r>
          </a:p>
        </p:txBody>
      </p:sp>
    </p:spTree>
    <p:extLst>
      <p:ext uri="{BB962C8B-B14F-4D97-AF65-F5344CB8AC3E}">
        <p14:creationId xmlns:p14="http://schemas.microsoft.com/office/powerpoint/2010/main" val="3814840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lstStyle/>
              <a:p>
                <a:pPr>
                  <a:lnSpc>
                    <a:spcPct val="125000"/>
                  </a:lnSpc>
                </a:pPr>
                <a:r>
                  <a:rPr lang="zh-CN" altLang="en-US" dirty="0"/>
                  <a:t>（</a:t>
                </a:r>
                <a:r>
                  <a:rPr lang="en-US" altLang="zh-CN" dirty="0"/>
                  <a:t>1</a:t>
                </a:r>
                <a:r>
                  <a:rPr lang="zh-CN" altLang="en-US" dirty="0"/>
                  <a:t>）计算直接消耗系数矩阵</a:t>
                </a:r>
                <a:r>
                  <a:rPr lang="en-US" altLang="zh-CN" sz="2600" i="1" dirty="0">
                    <a:latin typeface="Cambria Math" panose="02040503050406030204" pitchFamily="18" charset="0"/>
                  </a:rPr>
                  <a:t>A</a:t>
                </a:r>
              </a:p>
              <a:p>
                <a:pPr>
                  <a:lnSpc>
                    <a:spcPct val="125000"/>
                  </a:lnSpc>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1</m:t>
                        </m:r>
                      </m:sub>
                    </m:sSub>
                  </m:oMath>
                </a14:m>
                <a:r>
                  <a:rPr lang="en-US" altLang="zh-CN" sz="2600" i="1" dirty="0">
                    <a:latin typeface="Cambria Math" panose="02040503050406030204" pitchFamily="18" charset="0"/>
                  </a:rPr>
                  <a:t>=5679+13341+10350+15468=</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11</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12</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13</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 </m:t>
                    </m:r>
                  </m:oMath>
                </a14:m>
                <a:r>
                  <a:rPr lang="zh-CN" altLang="en-US" sz="2600" i="1" dirty="0">
                    <a:latin typeface="Cambria Math" panose="02040503050406030204" pitchFamily="18" charset="0"/>
                  </a:rPr>
                  <a:t>；</a:t>
                </a:r>
                <a:endParaRPr lang="en-US" altLang="zh-CN" sz="2600" i="1" dirty="0">
                  <a:latin typeface="Cambria Math" panose="02040503050406030204" pitchFamily="18" charset="0"/>
                </a:endParaRPr>
              </a:p>
              <a:p>
                <a:pPr>
                  <a:lnSpc>
                    <a:spcPct val="125000"/>
                  </a:lnSpc>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=1205+28796+5675+36247=</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21</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22</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23</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 </m:t>
                    </m:r>
                  </m:oMath>
                </a14:m>
                <a:r>
                  <a:rPr lang="zh-CN" altLang="en-US" sz="2600" i="1" dirty="0">
                    <a:latin typeface="Cambria Math" panose="02040503050406030204" pitchFamily="18" charset="0"/>
                  </a:rPr>
                  <a:t>；</a:t>
                </a:r>
                <a:endParaRPr lang="en-US" altLang="zh-CN" sz="2600" i="1" dirty="0">
                  <a:latin typeface="Cambria Math" panose="02040503050406030204" pitchFamily="18" charset="0"/>
                </a:endParaRPr>
              </a:p>
              <a:p>
                <a:pPr>
                  <a:lnSpc>
                    <a:spcPct val="125000"/>
                  </a:lnSpc>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3</m:t>
                        </m:r>
                      </m:sub>
                    </m:sSub>
                  </m:oMath>
                </a14:m>
                <a:r>
                  <a:rPr lang="en-US" altLang="zh-CN" sz="2600" i="1" dirty="0">
                    <a:latin typeface="Cambria Math" panose="02040503050406030204" pitchFamily="18" charset="0"/>
                  </a:rPr>
                  <a:t>=865+2356+8587+18579=</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31</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32</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33</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3</m:t>
                        </m:r>
                      </m:sub>
                    </m:sSub>
                    <m:r>
                      <a:rPr lang="en-US" altLang="zh-CN" sz="2600" b="0" i="1" smtClean="0">
                        <a:latin typeface="Cambria Math" panose="02040503050406030204" pitchFamily="18" charset="0"/>
                      </a:rPr>
                      <m:t> </m:t>
                    </m:r>
                  </m:oMath>
                </a14:m>
                <a:r>
                  <a:rPr lang="zh-CN" altLang="en-US" sz="2600" i="1" dirty="0">
                    <a:latin typeface="Cambria Math" panose="02040503050406030204" pitchFamily="18" charset="0"/>
                  </a:rPr>
                  <a:t>；</a:t>
                </a:r>
                <a:endParaRPr lang="en-US" altLang="zh-CN" sz="2600" i="1" dirty="0">
                  <a:latin typeface="Cambria Math" panose="02040503050406030204" pitchFamily="18" charset="0"/>
                </a:endParaRPr>
              </a:p>
              <a:p>
                <a:pPr>
                  <a:lnSpc>
                    <a:spcPct val="125000"/>
                  </a:lnSpc>
                </a:pPr>
                <a:r>
                  <a:rPr lang="en-US" altLang="zh-CN" sz="2600" i="1" dirty="0">
                    <a:latin typeface="Cambria Math" panose="02040503050406030204" pitchFamily="18" charset="0"/>
                  </a:rPr>
                  <a:t>L=37089+27430+5775=</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01</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02</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03</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𝑦</m:t>
                        </m:r>
                      </m:e>
                      <m:sub>
                        <m:r>
                          <a:rPr lang="en-US" altLang="zh-CN" sz="2600" b="0" i="1" smtClean="0">
                            <a:latin typeface="Cambria Math" panose="02040503050406030204" pitchFamily="18" charset="0"/>
                          </a:rPr>
                          <m:t>0</m:t>
                        </m:r>
                      </m:sub>
                    </m:sSub>
                    <m:r>
                      <a:rPr lang="en-US" altLang="zh-CN" sz="2600" b="0" i="1" smtClean="0">
                        <a:latin typeface="Cambria Math" panose="02040503050406030204" pitchFamily="18" charset="0"/>
                      </a:rPr>
                      <m:t> </m:t>
                    </m:r>
                  </m:oMath>
                </a14:m>
                <a:r>
                  <a:rPr lang="zh-CN" altLang="en-US" sz="2600" i="1" dirty="0">
                    <a:latin typeface="Cambria Math" panose="02040503050406030204" pitchFamily="18" charset="0"/>
                  </a:rPr>
                  <a:t>；</a:t>
                </a:r>
                <a:endParaRPr lang="en-US" altLang="zh-CN" sz="2600" i="1" dirty="0">
                  <a:latin typeface="Cambria Math" panose="02040503050406030204" pitchFamily="18" charset="0"/>
                </a:endParaRPr>
              </a:p>
              <a:p>
                <a:pPr>
                  <a:lnSpc>
                    <a:spcPct val="125000"/>
                  </a:lnSpc>
                </a:pP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𝑎</m:t>
                        </m:r>
                      </m:e>
                      <m:sub>
                        <m:r>
                          <a:rPr lang="en-US" altLang="zh-CN" sz="2600" b="0" i="1" smtClean="0">
                            <a:latin typeface="Cambria Math" panose="02040503050406030204" pitchFamily="18" charset="0"/>
                          </a:rPr>
                          <m:t>𝑖𝑗</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𝑖𝑗</m:t>
                        </m:r>
                      </m:sub>
                    </m:sSub>
                    <m:r>
                      <a:rPr lang="en-US" altLang="zh-CN" sz="2600" b="0" i="1" smtClean="0">
                        <a:latin typeface="Cambria Math" panose="02040503050406030204" pitchFamily="18" charset="0"/>
                      </a:rPr>
                      <m:t> </m:t>
                    </m:r>
                  </m:oMath>
                </a14:m>
                <a:r>
                  <a:rPr lang="en-US" altLang="zh-CN" sz="2600" i="1" dirty="0">
                    <a:latin typeface="Cambria Math" panose="02040503050406030204" pitchFamily="18" charset="0"/>
                  </a:rPr>
                  <a:t>/</a:t>
                </a: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𝑞</m:t>
                        </m:r>
                      </m:e>
                      <m:sub>
                        <m:r>
                          <a:rPr lang="en-US" altLang="zh-CN" sz="2600" b="0" i="1" smtClean="0">
                            <a:latin typeface="Cambria Math" panose="02040503050406030204" pitchFamily="18" charset="0"/>
                          </a:rPr>
                          <m:t>𝑗</m:t>
                        </m:r>
                      </m:sub>
                    </m:sSub>
                  </m:oMath>
                </a14:m>
                <a:r>
                  <a:rPr lang="en-US" altLang="zh-CN" sz="2600" i="1" dirty="0">
                    <a:latin typeface="Cambria Math" panose="02040503050406030204" pitchFamily="18" charset="0"/>
                  </a:rPr>
                  <a:t>;</a:t>
                </a:r>
              </a:p>
              <a:p>
                <a:endParaRPr lang="zh-CN" altLang="en-US" dirty="0"/>
              </a:p>
              <a:p>
                <a:endParaRPr lang="zh-CN" altLang="en-US"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168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lstStyle/>
              <a:p>
                <a:r>
                  <a:rPr lang="zh-CN" altLang="en-US" dirty="0"/>
                  <a:t>产品的直接消耗系数矩阵</a:t>
                </a:r>
                <a:r>
                  <a:rPr lang="en-US" altLang="zh-CN" sz="2600" i="1" dirty="0">
                    <a:latin typeface="Cambria Math" panose="02040503050406030204" pitchFamily="18" charset="0"/>
                  </a:rPr>
                  <a:t>A</a:t>
                </a:r>
              </a:p>
              <a:p>
                <a:endParaRPr lang="en-US" altLang="zh-CN" dirty="0"/>
              </a:p>
              <a:p>
                <a:r>
                  <a:rPr lang="en-US" altLang="zh-CN" sz="2600" i="1" dirty="0">
                    <a:latin typeface="Cambria Math" panose="02040503050406030204" pitchFamily="18" charset="0"/>
                  </a:rPr>
                  <a:t>A=</a:t>
                </a:r>
                <a14:m>
                  <m:oMath xmlns:m="http://schemas.openxmlformats.org/officeDocument/2006/math">
                    <m:d>
                      <m:dPr>
                        <m:begChr m:val="["/>
                        <m:endChr m:val="]"/>
                        <m:ctrlPr>
                          <a:rPr lang="en-US" altLang="zh-CN" sz="2600" i="1">
                            <a:latin typeface="Cambria Math" panose="02040503050406030204" pitchFamily="18" charset="0"/>
                          </a:rPr>
                        </m:ctrlPr>
                      </m:dPr>
                      <m:e>
                        <m:m>
                          <m:mPr>
                            <m:mcs>
                              <m:mc>
                                <m:mcPr>
                                  <m:count m:val="3"/>
                                  <m:mcJc m:val="center"/>
                                </m:mcPr>
                              </m:mc>
                            </m:mcs>
                            <m:ctrlPr>
                              <a:rPr lang="en-US" altLang="zh-CN" sz="2600" i="1">
                                <a:latin typeface="Cambria Math" panose="02040503050406030204" pitchFamily="18" charset="0"/>
                              </a:rPr>
                            </m:ctrlPr>
                          </m:mPr>
                          <m:mr>
                            <m:e>
                              <m:r>
                                <m:rPr>
                                  <m:nor/>
                                </m:rPr>
                                <a:rPr lang="en-US" altLang="zh-CN" sz="2600" i="1" dirty="0">
                                  <a:latin typeface="Cambria Math" panose="02040503050406030204" pitchFamily="18" charset="0"/>
                                </a:rPr>
                                <m:t>0.126655961</m:t>
                              </m:r>
                            </m:e>
                            <m:e>
                              <m:r>
                                <m:rPr>
                                  <m:nor/>
                                </m:rPr>
                                <a:rPr lang="en-US" altLang="zh-CN" sz="2600" i="1" dirty="0">
                                  <a:latin typeface="Cambria Math" panose="02040503050406030204" pitchFamily="18" charset="0"/>
                                </a:rPr>
                                <m:t>0.185490038</m:t>
                              </m:r>
                            </m:e>
                            <m:e>
                              <m:r>
                                <m:rPr>
                                  <m:nor/>
                                </m:rPr>
                                <a:rPr lang="en-US" altLang="zh-CN" sz="2600" i="1" dirty="0">
                                  <a:latin typeface="Cambria Math" panose="02040503050406030204" pitchFamily="18" charset="0"/>
                                </a:rPr>
                                <m:t>0.34060618</m:t>
                              </m:r>
                            </m:e>
                          </m:mr>
                          <m:mr>
                            <m:e>
                              <m:r>
                                <m:rPr>
                                  <m:nor/>
                                </m:rPr>
                                <a:rPr lang="en-US" altLang="zh-CN" sz="2600" i="1" dirty="0">
                                  <a:latin typeface="Cambria Math" panose="02040503050406030204" pitchFamily="18" charset="0"/>
                                </a:rPr>
                                <m:t>0.026874526</m:t>
                              </m:r>
                            </m:e>
                            <m:e>
                              <m:r>
                                <m:rPr>
                                  <m:nor/>
                                </m:rPr>
                                <a:rPr lang="en-US" altLang="zh-CN" sz="2600" i="1" dirty="0">
                                  <a:latin typeface="Cambria Math" panose="02040503050406030204" pitchFamily="18" charset="0"/>
                                </a:rPr>
                                <m:t>0.400372621</m:t>
                              </m:r>
                            </m:e>
                            <m:e>
                              <m:r>
                                <m:rPr>
                                  <m:nor/>
                                </m:rPr>
                                <a:rPr lang="en-US" altLang="zh-CN" sz="2600" i="1" dirty="0">
                                  <a:latin typeface="Cambria Math" panose="02040503050406030204" pitchFamily="18" charset="0"/>
                                </a:rPr>
                                <m:t>0.186757495</m:t>
                              </m:r>
                            </m:e>
                          </m:mr>
                          <m:mr>
                            <m:e>
                              <m:r>
                                <m:rPr>
                                  <m:nor/>
                                </m:rPr>
                                <a:rPr lang="en-US" altLang="zh-CN" sz="2600" i="1" dirty="0">
                                  <a:latin typeface="Cambria Math" panose="02040503050406030204" pitchFamily="18" charset="0"/>
                                </a:rPr>
                                <m:t>0.019291672</m:t>
                              </m:r>
                            </m:e>
                            <m:e>
                              <m:r>
                                <m:rPr>
                                  <m:nor/>
                                </m:rPr>
                                <a:rPr lang="en-US" altLang="zh-CN" sz="2600" i="1" dirty="0">
                                  <a:latin typeface="Cambria Math" panose="02040503050406030204" pitchFamily="18" charset="0"/>
                                </a:rPr>
                                <m:t>0.032757254</m:t>
                              </m:r>
                            </m:e>
                            <m:e>
                              <m:r>
                                <m:rPr>
                                  <m:nor/>
                                </m:rPr>
                                <a:rPr lang="en-US" altLang="zh-CN" sz="2600" i="1" dirty="0">
                                  <a:latin typeface="Cambria Math" panose="02040503050406030204" pitchFamily="18" charset="0"/>
                                </a:rPr>
                                <m:t>0.282587949 </m:t>
                              </m:r>
                            </m:e>
                          </m:mr>
                        </m:m>
                      </m:e>
                    </m:d>
                  </m:oMath>
                </a14:m>
                <a:endParaRPr lang="en-US" altLang="zh-CN" sz="2600" i="1" dirty="0">
                  <a:latin typeface="Cambria Math" panose="02040503050406030204" pitchFamily="18" charset="0"/>
                </a:endParaRPr>
              </a:p>
              <a:p>
                <a:pPr marL="0" indent="0">
                  <a:buNone/>
                </a:pPr>
                <a:endParaRPr lang="en-US" altLang="zh-CN" dirty="0"/>
              </a:p>
              <a:p>
                <a:pPr marL="0" indent="0">
                  <a:buNone/>
                </a:pPr>
                <a:endParaRPr lang="zh-CN" altLang="en-US" dirty="0"/>
              </a:p>
              <a:p>
                <a:endParaRPr lang="zh-CN" altLang="en-US"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160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lstStyle/>
              <a:p>
                <a:pPr>
                  <a:lnSpc>
                    <a:spcPct val="125000"/>
                  </a:lnSpc>
                </a:pPr>
                <a:r>
                  <a:rPr lang="zh-CN" altLang="en-US" dirty="0"/>
                  <a:t>（</a:t>
                </a:r>
                <a:r>
                  <a:rPr lang="en-US" altLang="zh-CN" dirty="0"/>
                  <a:t>2</a:t>
                </a:r>
                <a:r>
                  <a:rPr lang="zh-CN" altLang="en-US" dirty="0"/>
                  <a:t>）计算列昂捷夫矩阵</a:t>
                </a:r>
                <a:r>
                  <a:rPr lang="en-US" altLang="zh-CN" sz="2600" i="1" dirty="0">
                    <a:latin typeface="Cambria Math" panose="02040503050406030204" pitchFamily="18" charset="0"/>
                  </a:rPr>
                  <a:t>I-A</a:t>
                </a:r>
              </a:p>
              <a:p>
                <a:pPr>
                  <a:lnSpc>
                    <a:spcPct val="125000"/>
                  </a:lnSpc>
                </a:pPr>
                <a:r>
                  <a:rPr lang="en-US" altLang="zh-CN" sz="2600" i="1" dirty="0">
                    <a:latin typeface="Cambria Math" panose="02040503050406030204" pitchFamily="18" charset="0"/>
                  </a:rPr>
                  <a:t>I</a:t>
                </a:r>
                <a:r>
                  <a:rPr lang="zh-CN" altLang="en-US" dirty="0"/>
                  <a:t>为</a:t>
                </a:r>
                <a:r>
                  <a:rPr lang="en-US" altLang="zh-CN" dirty="0"/>
                  <a:t>n</a:t>
                </a:r>
                <a:r>
                  <a:rPr lang="zh-CN" altLang="en-US" dirty="0"/>
                  <a:t>阶单位矩阵</a:t>
                </a:r>
                <a:endParaRPr lang="en-US" altLang="zh-CN" sz="2600" i="1" dirty="0">
                  <a:latin typeface="Cambria Math" panose="02040503050406030204" pitchFamily="18" charset="0"/>
                </a:endParaRPr>
              </a:p>
              <a:p>
                <a:pPr>
                  <a:lnSpc>
                    <a:spcPct val="125000"/>
                  </a:lnSpc>
                </a:pPr>
                <a:r>
                  <a:rPr lang="en-US" altLang="zh-CN" sz="2600" i="1" dirty="0">
                    <a:latin typeface="Cambria Math" panose="02040503050406030204" pitchFamily="18" charset="0"/>
                  </a:rPr>
                  <a:t>I-A=</a:t>
                </a:r>
                <a14:m>
                  <m:oMath xmlns:m="http://schemas.openxmlformats.org/officeDocument/2006/math">
                    <m:d>
                      <m:dPr>
                        <m:begChr m:val="["/>
                        <m:endChr m:val="]"/>
                        <m:ctrlPr>
                          <a:rPr lang="en-US" altLang="zh-CN" sz="2600" i="1">
                            <a:latin typeface="Cambria Math" panose="02040503050406030204" pitchFamily="18" charset="0"/>
                          </a:rPr>
                        </m:ctrlPr>
                      </m:dPr>
                      <m:e>
                        <m:m>
                          <m:mPr>
                            <m:mcs>
                              <m:mc>
                                <m:mcPr>
                                  <m:count m:val="3"/>
                                  <m:mcJc m:val="center"/>
                                </m:mcPr>
                              </m:mc>
                            </m:mcs>
                            <m:ctrlPr>
                              <a:rPr lang="en-US" altLang="zh-CN" sz="2600" i="1">
                                <a:latin typeface="Cambria Math" panose="02040503050406030204" pitchFamily="18" charset="0"/>
                              </a:rPr>
                            </m:ctrlPr>
                          </m:mPr>
                          <m:mr>
                            <m:e>
                              <m:r>
                                <m:rPr>
                                  <m:nor/>
                                </m:rPr>
                                <a:rPr lang="en-US" altLang="zh-CN" sz="2600" i="1" smtClean="0">
                                  <a:latin typeface="Cambria Math" panose="02040503050406030204" pitchFamily="18" charset="0"/>
                                </a:rPr>
                                <m:t>0.873344</m:t>
                              </m:r>
                            </m:e>
                            <m:e>
                              <m:r>
                                <m:rPr>
                                  <m:nor/>
                                </m:rPr>
                                <a:rPr lang="en-US" altLang="zh-CN" sz="2600" i="1" dirty="0">
                                  <a:latin typeface="Cambria Math" panose="02040503050406030204" pitchFamily="18" charset="0"/>
                                </a:rPr>
                                <m:t>−0.185490038</m:t>
                              </m:r>
                            </m:e>
                            <m:e>
                              <m:r>
                                <m:rPr>
                                  <m:nor/>
                                </m:rPr>
                                <a:rPr lang="en-US" altLang="zh-CN" sz="2600" i="1" dirty="0">
                                  <a:latin typeface="Cambria Math" panose="02040503050406030204" pitchFamily="18" charset="0"/>
                                </a:rPr>
                                <m:t>−0.34060618</m:t>
                              </m:r>
                            </m:e>
                          </m:mr>
                          <m:mr>
                            <m:e>
                              <m:r>
                                <m:rPr>
                                  <m:nor/>
                                </m:rPr>
                                <a:rPr lang="en-US" altLang="zh-CN" sz="2600" i="1" dirty="0">
                                  <a:latin typeface="Cambria Math" panose="02040503050406030204" pitchFamily="18" charset="0"/>
                                </a:rPr>
                                <m:t>−0.026874526</m:t>
                              </m:r>
                            </m:e>
                            <m:e>
                              <m:r>
                                <m:rPr>
                                  <m:nor/>
                                </m:rPr>
                                <a:rPr lang="en-US" altLang="zh-CN" sz="2600" i="1" smtClean="0">
                                  <a:latin typeface="Cambria Math" panose="02040503050406030204" pitchFamily="18" charset="0"/>
                                </a:rPr>
                                <m:t>0.599627</m:t>
                              </m:r>
                            </m:e>
                            <m:e>
                              <m:r>
                                <m:rPr>
                                  <m:nor/>
                                </m:rPr>
                                <a:rPr lang="en-US" altLang="zh-CN" sz="2600" i="1" dirty="0">
                                  <a:latin typeface="Cambria Math" panose="02040503050406030204" pitchFamily="18" charset="0"/>
                                </a:rPr>
                                <m:t>−0.186757495</m:t>
                              </m:r>
                            </m:e>
                          </m:mr>
                          <m:mr>
                            <m:e>
                              <m:r>
                                <m:rPr>
                                  <m:nor/>
                                </m:rPr>
                                <a:rPr lang="en-US" altLang="zh-CN" sz="2600" i="1" dirty="0">
                                  <a:latin typeface="Cambria Math" panose="02040503050406030204" pitchFamily="18" charset="0"/>
                                </a:rPr>
                                <m:t>−0.019291672</m:t>
                              </m:r>
                            </m:e>
                            <m:e>
                              <m:r>
                                <m:rPr>
                                  <m:nor/>
                                </m:rPr>
                                <a:rPr lang="en-US" altLang="zh-CN" sz="2600" i="1" dirty="0">
                                  <a:latin typeface="Cambria Math" panose="02040503050406030204" pitchFamily="18" charset="0"/>
                                </a:rPr>
                                <m:t>−0.032757254</m:t>
                              </m:r>
                            </m:e>
                            <m:e>
                              <m:r>
                                <m:rPr>
                                  <m:nor/>
                                </m:rPr>
                                <a:rPr lang="en-US" altLang="zh-CN" sz="2600" i="1" smtClean="0">
                                  <a:latin typeface="Cambria Math" panose="02040503050406030204" pitchFamily="18" charset="0"/>
                                </a:rPr>
                                <m:t>0.717412</m:t>
                              </m:r>
                            </m:e>
                          </m:mr>
                        </m:m>
                      </m:e>
                    </m:d>
                  </m:oMath>
                </a14:m>
                <a:endParaRPr lang="en-US" altLang="zh-CN" sz="2600" i="1" dirty="0">
                  <a:latin typeface="Cambria Math" panose="020405030504060302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494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E2815-74FD-4E48-8C19-BE328A73A25C}"/>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地理数据的基本特征</a:t>
            </a:r>
          </a:p>
        </p:txBody>
      </p:sp>
      <p:sp>
        <p:nvSpPr>
          <p:cNvPr id="3" name="内容占位符 2">
            <a:extLst>
              <a:ext uri="{FF2B5EF4-FFF2-40B4-BE49-F238E27FC236}">
                <a16:creationId xmlns:a16="http://schemas.microsoft.com/office/drawing/2014/main" id="{BFB2F814-6B53-4B28-987C-D7C576BF1359}"/>
              </a:ext>
            </a:extLst>
          </p:cNvPr>
          <p:cNvSpPr>
            <a:spLocks noGrp="1"/>
          </p:cNvSpPr>
          <p:nvPr>
            <p:ph idx="1"/>
          </p:nvPr>
        </p:nvSpPr>
        <p:spPr/>
        <p:txBody>
          <a:bodyPr/>
          <a:lstStyle/>
          <a:p>
            <a:r>
              <a:rPr lang="zh-CN" altLang="en-US" dirty="0"/>
              <a:t>数量化、形式化与逻辑化</a:t>
            </a:r>
            <a:endParaRPr lang="en-US" altLang="zh-CN" dirty="0"/>
          </a:p>
          <a:p>
            <a:r>
              <a:rPr lang="zh-CN" altLang="en-US" dirty="0"/>
              <a:t>不确定性</a:t>
            </a:r>
            <a:endParaRPr lang="en-US" altLang="zh-CN" dirty="0"/>
          </a:p>
          <a:p>
            <a:r>
              <a:rPr lang="zh-CN" altLang="en-US" dirty="0"/>
              <a:t>多种时空尺度</a:t>
            </a:r>
            <a:endParaRPr lang="en-US" altLang="zh-CN" dirty="0"/>
          </a:p>
          <a:p>
            <a:r>
              <a:rPr lang="zh-CN" altLang="en-US" dirty="0"/>
              <a:t>多维性</a:t>
            </a:r>
          </a:p>
        </p:txBody>
      </p:sp>
    </p:spTree>
    <p:extLst>
      <p:ext uri="{BB962C8B-B14F-4D97-AF65-F5344CB8AC3E}">
        <p14:creationId xmlns:p14="http://schemas.microsoft.com/office/powerpoint/2010/main" val="3889624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a:xfrm>
                <a:off x="838200" y="1825625"/>
                <a:ext cx="11069320" cy="4351338"/>
              </a:xfrm>
            </p:spPr>
            <p:txBody>
              <a:bodyPr>
                <a:normAutofit lnSpcReduction="10000"/>
              </a:bodyPr>
              <a:lstStyle/>
              <a:p>
                <a:pPr>
                  <a:lnSpc>
                    <a:spcPct val="125000"/>
                  </a:lnSpc>
                </a:pPr>
                <a:r>
                  <a:rPr lang="zh-CN" altLang="en-US" dirty="0"/>
                  <a:t>（</a:t>
                </a:r>
                <a:r>
                  <a:rPr lang="en-US" altLang="zh-CN" dirty="0"/>
                  <a:t>3</a:t>
                </a:r>
                <a:r>
                  <a:rPr lang="zh-CN" altLang="en-US" dirty="0"/>
                  <a:t>）预测该地区下一年度第一、二、三产业的总产出</a:t>
                </a:r>
                <a:endParaRPr lang="en-US" altLang="zh-CN" dirty="0"/>
              </a:p>
              <a:p>
                <a:pPr>
                  <a:lnSpc>
                    <a:spcPct val="125000"/>
                  </a:lnSpc>
                </a:pPr>
                <a14:m>
                  <m:oMath xmlns:m="http://schemas.openxmlformats.org/officeDocument/2006/math">
                    <m:r>
                      <a:rPr lang="en-US" altLang="zh-CN" sz="2600" i="1">
                        <a:latin typeface="Cambria Math" panose="02040503050406030204" pitchFamily="18" charset="0"/>
                      </a:rPr>
                      <m:t>𝑋</m:t>
                    </m:r>
                    <m:r>
                      <a:rPr lang="en-US" altLang="zh-CN" sz="2600" i="1">
                        <a:latin typeface="Cambria Math" panose="02040503050406030204" pitchFamily="18" charset="0"/>
                      </a:rPr>
                      <m:t>=</m:t>
                    </m:r>
                    <m:sSup>
                      <m:sSupPr>
                        <m:ctrlPr>
                          <a:rPr lang="en-US" altLang="zh-CN" sz="2600" i="1" smtClean="0">
                            <a:latin typeface="Cambria Math" panose="02040503050406030204" pitchFamily="18" charset="0"/>
                          </a:rPr>
                        </m:ctrlPr>
                      </m:sSupPr>
                      <m:e>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m:rPr>
                                <m:sty m:val="p"/>
                              </m:rPr>
                              <a:rPr lang="en-US" altLang="zh-CN" sz="2600" i="1">
                                <a:latin typeface="Cambria Math" panose="02040503050406030204" pitchFamily="18" charset="0"/>
                              </a:rPr>
                              <m:t>x</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m:rPr>
                                <m:sty m:val="p"/>
                              </m:rPr>
                              <a:rPr lang="en-US" altLang="zh-CN" sz="2600" i="1">
                                <a:latin typeface="Cambria Math" panose="02040503050406030204" pitchFamily="18" charset="0"/>
                              </a:rPr>
                              <m:t>x</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m:rPr>
                                <m:sty m:val="p"/>
                              </m:rPr>
                              <a:rPr lang="en-US" altLang="zh-CN" sz="2600" i="1">
                                <a:latin typeface="Cambria Math" panose="02040503050406030204" pitchFamily="18" charset="0"/>
                              </a:rPr>
                              <m:t>x</m:t>
                            </m:r>
                          </m:e>
                          <m:sub>
                            <m:r>
                              <a:rPr lang="en-US" altLang="zh-CN" sz="2600" i="1">
                                <a:latin typeface="Cambria Math" panose="02040503050406030204" pitchFamily="18" charset="0"/>
                              </a:rPr>
                              <m:t>𝑛</m:t>
                            </m:r>
                          </m:sub>
                        </m:sSub>
                        <m:r>
                          <a:rPr lang="en-US" altLang="zh-CN" sz="2600" i="1">
                            <a:latin typeface="Cambria Math" panose="02040503050406030204" pitchFamily="18" charset="0"/>
                          </a:rPr>
                          <m:t>]</m:t>
                        </m:r>
                      </m:e>
                      <m:sup>
                        <m:r>
                          <a:rPr lang="en-US" altLang="zh-CN" sz="2600" b="0" i="1" smtClean="0">
                            <a:latin typeface="Cambria Math" panose="02040503050406030204" pitchFamily="18" charset="0"/>
                          </a:rPr>
                          <m:t> </m:t>
                        </m:r>
                        <m:r>
                          <a:rPr lang="en-US" altLang="zh-CN" sz="2600" i="1">
                            <a:latin typeface="Cambria Math" panose="02040503050406030204" pitchFamily="18" charset="0"/>
                          </a:rPr>
                          <m:t>𝑇</m:t>
                        </m:r>
                      </m:sup>
                    </m:sSup>
                    <m:r>
                      <a:rPr lang="en-US" altLang="zh-CN" sz="2600" i="1">
                        <a:latin typeface="Cambria Math" panose="02040503050406030204" pitchFamily="18" charset="0"/>
                      </a:rPr>
                      <m:t>;</m:t>
                    </m:r>
                    <m:r>
                      <m:rPr>
                        <m:sty m:val="p"/>
                      </m:rPr>
                      <a:rPr lang="en-US" altLang="zh-CN" sz="2600" i="1">
                        <a:latin typeface="Cambria Math" panose="02040503050406030204" pitchFamily="18" charset="0"/>
                      </a:rPr>
                      <m:t>Y</m:t>
                    </m:r>
                    <m:r>
                      <a:rPr lang="en-US" altLang="zh-CN" sz="2600" i="1">
                        <a:latin typeface="Cambria Math" panose="02040503050406030204" pitchFamily="18" charset="0"/>
                      </a:rPr>
                      <m:t>=</m:t>
                    </m:r>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𝑦</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𝑦</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𝑦</m:t>
                            </m:r>
                          </m:e>
                          <m:sub>
                            <m:r>
                              <a:rPr lang="en-US" altLang="zh-CN" sz="2600" i="1">
                                <a:latin typeface="Cambria Math" panose="02040503050406030204" pitchFamily="18" charset="0"/>
                              </a:rPr>
                              <m:t>𝑛</m:t>
                            </m:r>
                          </m:sub>
                        </m:sSub>
                        <m:r>
                          <a:rPr lang="en-US" altLang="zh-CN" sz="2600" i="1">
                            <a:latin typeface="Cambria Math" panose="02040503050406030204" pitchFamily="18" charset="0"/>
                          </a:rPr>
                          <m:t>]</m:t>
                        </m:r>
                      </m:e>
                      <m:sup>
                        <m:r>
                          <a:rPr lang="en-US" altLang="zh-CN" sz="2600" b="0" i="1" smtClean="0">
                            <a:latin typeface="Cambria Math" panose="02040503050406030204" pitchFamily="18" charset="0"/>
                          </a:rPr>
                          <m:t> </m:t>
                        </m:r>
                        <m:r>
                          <a:rPr lang="en-US" altLang="zh-CN" sz="2600" i="1">
                            <a:latin typeface="Cambria Math" panose="02040503050406030204" pitchFamily="18" charset="0"/>
                          </a:rPr>
                          <m:t>𝑇</m:t>
                        </m:r>
                      </m:sup>
                    </m:sSup>
                  </m:oMath>
                </a14:m>
                <a:endParaRPr lang="en-US" altLang="zh-CN" sz="2600" i="1" dirty="0">
                  <a:latin typeface="Cambria Math" panose="02040503050406030204" pitchFamily="18" charset="0"/>
                </a:endParaRPr>
              </a:p>
              <a:p>
                <a:pPr>
                  <a:lnSpc>
                    <a:spcPct val="125000"/>
                  </a:lnSpc>
                </a:pPr>
                <a14:m>
                  <m:oMath xmlns:m="http://schemas.openxmlformats.org/officeDocument/2006/math">
                    <m:r>
                      <a:rPr lang="en-US" altLang="zh-CN" sz="2600" i="1">
                        <a:latin typeface="Cambria Math" panose="02040503050406030204" pitchFamily="18" charset="0"/>
                      </a:rPr>
                      <m:t>𝑋</m:t>
                    </m:r>
                    <m:r>
                      <a:rPr lang="en-US" altLang="zh-CN" sz="2600" i="1">
                        <a:latin typeface="Cambria Math" panose="02040503050406030204" pitchFamily="18" charset="0"/>
                      </a:rPr>
                      <m:t>=</m:t>
                    </m:r>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m:t>
                        </m:r>
                        <m:r>
                          <a:rPr lang="en-US" altLang="zh-CN" sz="2600" i="1">
                            <a:latin typeface="Cambria Math" panose="02040503050406030204" pitchFamily="18" charset="0"/>
                          </a:rPr>
                          <m:t>𝐼</m:t>
                        </m:r>
                        <m:r>
                          <a:rPr lang="en-US" altLang="zh-CN" sz="2600" i="1">
                            <a:latin typeface="Cambria Math" panose="02040503050406030204" pitchFamily="18" charset="0"/>
                          </a:rPr>
                          <m:t>−</m:t>
                        </m:r>
                        <m:r>
                          <a:rPr lang="en-US" altLang="zh-CN" sz="2600" i="1">
                            <a:latin typeface="Cambria Math" panose="02040503050406030204" pitchFamily="18" charset="0"/>
                          </a:rPr>
                          <m:t>𝐴</m:t>
                        </m:r>
                        <m:r>
                          <a:rPr lang="en-US" altLang="zh-CN" sz="2600" i="1">
                            <a:latin typeface="Cambria Math" panose="02040503050406030204" pitchFamily="18" charset="0"/>
                          </a:rPr>
                          <m:t>)</m:t>
                        </m:r>
                      </m:e>
                      <m:sup>
                        <m:r>
                          <a:rPr lang="en-US" altLang="zh-CN" sz="2600" i="1">
                            <a:latin typeface="Cambria Math" panose="02040503050406030204" pitchFamily="18" charset="0"/>
                          </a:rPr>
                          <m:t>−1</m:t>
                        </m:r>
                      </m:sup>
                    </m:sSup>
                    <m:r>
                      <a:rPr lang="en-US" altLang="zh-CN" sz="2600" i="1">
                        <a:latin typeface="Cambria Math" panose="02040503050406030204" pitchFamily="18" charset="0"/>
                      </a:rPr>
                      <m:t>𝑌</m:t>
                    </m:r>
                    <m:r>
                      <a:rPr lang="en-US" altLang="zh-CN" sz="2600" i="1">
                        <a:latin typeface="Cambria Math" panose="02040503050406030204" pitchFamily="18" charset="0"/>
                      </a:rPr>
                      <m:t>;</m:t>
                    </m:r>
                    <m:r>
                      <a:rPr lang="zh-CN" altLang="en-US" sz="2600" i="1">
                        <a:latin typeface="Cambria Math" panose="02040503050406030204" pitchFamily="18" charset="0"/>
                      </a:rPr>
                      <m:t>其中</m:t>
                    </m:r>
                  </m:oMath>
                </a14:m>
                <a:r>
                  <a:rPr lang="en-US" altLang="zh-CN" dirty="0"/>
                  <a:t>X</a:t>
                </a:r>
                <a:r>
                  <a:rPr lang="zh-CN" altLang="en-US" dirty="0"/>
                  <a:t>为各部门总产值组成的向量，</a:t>
                </a:r>
                <a:r>
                  <a:rPr lang="en-US" altLang="zh-CN" dirty="0"/>
                  <a:t>Y</a:t>
                </a:r>
                <a:r>
                  <a:rPr lang="zh-CN" altLang="en-US" dirty="0"/>
                  <a:t>为各部门最终产品组成的向量，已知</a:t>
                </a:r>
                <a:r>
                  <a:rPr lang="en-US" altLang="zh-CN" dirty="0"/>
                  <a:t>Y</a:t>
                </a:r>
                <a:r>
                  <a:rPr lang="zh-CN" altLang="en-US" dirty="0"/>
                  <a:t>求</a:t>
                </a:r>
                <a:r>
                  <a:rPr lang="en-US" altLang="zh-CN" dirty="0"/>
                  <a:t>X</a:t>
                </a:r>
                <a:r>
                  <a:rPr lang="zh-CN" altLang="en-US" dirty="0"/>
                  <a:t>。</a:t>
                </a:r>
                <a:endParaRPr lang="en-US" altLang="zh-CN" dirty="0"/>
              </a:p>
              <a:p>
                <a:pPr>
                  <a:lnSpc>
                    <a:spcPct val="125000"/>
                  </a:lnSpc>
                </a:pPr>
                <a14:m>
                  <m:oMath xmlns:m="http://schemas.openxmlformats.org/officeDocument/2006/math">
                    <m:r>
                      <a:rPr lang="en-US" altLang="zh-CN" sz="2600" i="1">
                        <a:latin typeface="Cambria Math" panose="02040503050406030204" pitchFamily="18" charset="0"/>
                      </a:rPr>
                      <m:t>𝑋</m:t>
                    </m:r>
                    <m:r>
                      <a:rPr lang="en-US" altLang="zh-CN" sz="2600" i="1">
                        <a:latin typeface="Cambria Math" panose="02040503050406030204" pitchFamily="18" charset="0"/>
                      </a:rPr>
                      <m:t>=</m:t>
                    </m:r>
                    <m:d>
                      <m:dPr>
                        <m:begChr m:val="["/>
                        <m:endChr m:val="]"/>
                        <m:ctrlPr>
                          <a:rPr lang="en-US" altLang="zh-CN" sz="2600" i="1">
                            <a:latin typeface="Cambria Math" panose="02040503050406030204" pitchFamily="18" charset="0"/>
                          </a:rPr>
                        </m:ctrlPr>
                      </m:dPr>
                      <m:e>
                        <m:m>
                          <m:mPr>
                            <m:mcs>
                              <m:mc>
                                <m:mcPr>
                                  <m:count m:val="3"/>
                                  <m:mcJc m:val="center"/>
                                </m:mcPr>
                              </m:mc>
                            </m:mcs>
                            <m:ctrlPr>
                              <a:rPr lang="en-US" altLang="zh-CN" sz="2600" i="1">
                                <a:latin typeface="Cambria Math" panose="02040503050406030204" pitchFamily="18" charset="0"/>
                              </a:rPr>
                            </m:ctrlPr>
                          </m:mPr>
                          <m:mr>
                            <m:e>
                              <m:r>
                                <m:rPr>
                                  <m:nor/>
                                </m:rPr>
                                <a:rPr lang="en-US" altLang="zh-CN" sz="2600" i="1" dirty="0">
                                  <a:latin typeface="Cambria Math" panose="02040503050406030204" pitchFamily="18" charset="0"/>
                                </a:rPr>
                                <m:t>1.1719</m:t>
                              </m:r>
                            </m:e>
                            <m:e>
                              <m:r>
                                <m:rPr>
                                  <m:nor/>
                                </m:rPr>
                                <a:rPr lang="en-US" altLang="zh-CN" sz="2600" i="1" dirty="0">
                                  <a:latin typeface="Cambria Math" panose="02040503050406030204" pitchFamily="18" charset="0"/>
                                </a:rPr>
                                <m:t>0.3986</m:t>
                              </m:r>
                            </m:e>
                            <m:e>
                              <m:r>
                                <m:rPr>
                                  <m:nor/>
                                </m:rPr>
                                <a:rPr lang="en-US" altLang="zh-CN" sz="2600" i="1" dirty="0">
                                  <a:latin typeface="Cambria Math" panose="02040503050406030204" pitchFamily="18" charset="0"/>
                                </a:rPr>
                                <m:t>0.6601</m:t>
                              </m:r>
                            </m:e>
                          </m:mr>
                          <m:mr>
                            <m:e>
                              <m:r>
                                <m:rPr>
                                  <m:nor/>
                                </m:rPr>
                                <a:rPr lang="en-US" altLang="zh-CN" sz="2600" i="1" dirty="0">
                                  <a:latin typeface="Cambria Math" panose="02040503050406030204" pitchFamily="18" charset="0"/>
                                </a:rPr>
                                <m:t>0.0632</m:t>
                              </m:r>
                            </m:e>
                            <m:e>
                              <m:r>
                                <m:rPr>
                                  <m:nor/>
                                </m:rPr>
                                <a:rPr lang="en-US" altLang="zh-CN" sz="2600" i="1" dirty="0">
                                  <a:latin typeface="Cambria Math" panose="02040503050406030204" pitchFamily="18" charset="0"/>
                                </a:rPr>
                                <m:t>1.7133</m:t>
                              </m:r>
                            </m:e>
                            <m:e>
                              <m:r>
                                <m:rPr>
                                  <m:nor/>
                                </m:rPr>
                                <a:rPr lang="en-US" altLang="zh-CN" sz="2600" i="1" dirty="0">
                                  <a:latin typeface="Cambria Math" panose="02040503050406030204" pitchFamily="18" charset="0"/>
                                </a:rPr>
                                <m:t>0.4760 </m:t>
                              </m:r>
                            </m:e>
                          </m:mr>
                          <m:mr>
                            <m:e>
                              <m:r>
                                <m:rPr>
                                  <m:nor/>
                                </m:rPr>
                                <a:rPr lang="en-US" altLang="zh-CN" sz="2600" i="1" dirty="0">
                                  <a:latin typeface="Cambria Math" panose="02040503050406030204" pitchFamily="18" charset="0"/>
                                </a:rPr>
                                <m:t>0.0344</m:t>
                              </m:r>
                            </m:e>
                            <m:e>
                              <m:r>
                                <m:rPr>
                                  <m:nor/>
                                </m:rPr>
                                <a:rPr lang="en-US" altLang="zh-CN" sz="2600" i="1" dirty="0">
                                  <a:latin typeface="Cambria Math" panose="02040503050406030204" pitchFamily="18" charset="0"/>
                                </a:rPr>
                                <m:t>0.0889</m:t>
                              </m:r>
                            </m:e>
                            <m:e>
                              <m:r>
                                <m:rPr>
                                  <m:nor/>
                                </m:rPr>
                                <a:rPr lang="en-US" altLang="zh-CN" sz="2600" i="1" dirty="0">
                                  <a:latin typeface="Cambria Math" panose="02040503050406030204" pitchFamily="18" charset="0"/>
                                </a:rPr>
                                <m:t>1.4334 </m:t>
                              </m:r>
                            </m:e>
                          </m:mr>
                        </m:m>
                      </m:e>
                    </m:d>
                    <m:r>
                      <a:rPr lang="en-US" altLang="zh-CN" sz="2600" i="1">
                        <a:latin typeface="Cambria Math" panose="02040503050406030204" pitchFamily="18" charset="0"/>
                      </a:rPr>
                      <m:t>∗</m:t>
                    </m:r>
                    <m:sSup>
                      <m:sSupPr>
                        <m:ctrlPr>
                          <a:rPr lang="en-US" altLang="zh-CN" sz="2600" i="1">
                            <a:latin typeface="Cambria Math" panose="02040503050406030204" pitchFamily="18" charset="0"/>
                          </a:rPr>
                        </m:ctrlPr>
                      </m:sSupPr>
                      <m:e>
                        <m:r>
                          <m:rPr>
                            <m:nor/>
                          </m:rPr>
                          <a:rPr lang="en-US" altLang="zh-CN" sz="2600" i="1" dirty="0">
                            <a:latin typeface="Cambria Math" panose="02040503050406030204" pitchFamily="18" charset="0"/>
                          </a:rPr>
                          <m:t>[17786, 42177, 21896</m:t>
                        </m:r>
                        <m:r>
                          <m:rPr>
                            <m:nor/>
                          </m:rPr>
                          <a:rPr lang="zh-CN" altLang="en-US" sz="2600" i="1" dirty="0">
                            <a:latin typeface="Cambria Math" panose="02040503050406030204" pitchFamily="18" charset="0"/>
                          </a:rPr>
                          <m:t> </m:t>
                        </m:r>
                        <m:r>
                          <m:rPr>
                            <m:nor/>
                          </m:rPr>
                          <a:rPr lang="en-US" altLang="zh-CN" sz="2600" i="1" dirty="0">
                            <a:latin typeface="Cambria Math" panose="02040503050406030204" pitchFamily="18" charset="0"/>
                          </a:rPr>
                          <m:t>]</m:t>
                        </m:r>
                      </m:e>
                      <m:sup>
                        <m:r>
                          <a:rPr lang="en-US" altLang="zh-CN" sz="2600" b="0" i="1" smtClean="0">
                            <a:latin typeface="Cambria Math" panose="02040503050406030204" pitchFamily="18" charset="0"/>
                          </a:rPr>
                          <m:t>  </m:t>
                        </m:r>
                        <m:r>
                          <a:rPr lang="en-US" altLang="zh-CN" sz="2600" i="1">
                            <a:latin typeface="Cambria Math" panose="02040503050406030204" pitchFamily="18" charset="0"/>
                          </a:rPr>
                          <m:t>𝑇</m:t>
                        </m:r>
                      </m:sup>
                    </m:sSup>
                  </m:oMath>
                </a14:m>
                <a:endParaRPr lang="en-US" altLang="zh-CN" sz="2600" i="1" dirty="0">
                  <a:latin typeface="Cambria Math" panose="02040503050406030204" pitchFamily="18" charset="0"/>
                </a:endParaRPr>
              </a:p>
              <a:p>
                <a:pPr marL="0" indent="0">
                  <a:lnSpc>
                    <a:spcPct val="125000"/>
                  </a:lnSpc>
                  <a:buNone/>
                </a:pPr>
                <a:r>
                  <a:rPr lang="en-US" altLang="zh-CN" sz="2600" i="1" dirty="0">
                    <a:latin typeface="Cambria Math" panose="02040503050406030204" pitchFamily="18" charset="0"/>
                  </a:rPr>
                  <a:t>      = </a:t>
                </a:r>
                <a14:m>
                  <m:oMath xmlns:m="http://schemas.openxmlformats.org/officeDocument/2006/math">
                    <m:sSup>
                      <m:sSupPr>
                        <m:ctrlPr>
                          <a:rPr lang="en-US" altLang="zh-CN" sz="2600" i="1">
                            <a:latin typeface="Cambria Math" panose="02040503050406030204" pitchFamily="18" charset="0"/>
                          </a:rPr>
                        </m:ctrlPr>
                      </m:sSupPr>
                      <m:e>
                        <m:r>
                          <m:rPr>
                            <m:nor/>
                          </m:rPr>
                          <a:rPr lang="en-US" altLang="zh-CN" sz="2600" i="1" dirty="0">
                            <a:latin typeface="Cambria Math" panose="02040503050406030204" pitchFamily="18" charset="0"/>
                          </a:rPr>
                          <m:t>[52108, 83808, 35749]</m:t>
                        </m:r>
                      </m:e>
                      <m:sup>
                        <m:r>
                          <a:rPr lang="en-US" altLang="zh-CN" sz="2600" b="0" i="1" dirty="0" smtClean="0">
                            <a:latin typeface="Cambria Math" panose="02040503050406030204" pitchFamily="18" charset="0"/>
                          </a:rPr>
                          <m:t>  </m:t>
                        </m:r>
                        <m:r>
                          <a:rPr lang="en-US" altLang="zh-CN" sz="2600" i="1">
                            <a:latin typeface="Cambria Math" panose="02040503050406030204" pitchFamily="18" charset="0"/>
                          </a:rPr>
                          <m:t>𝑇</m:t>
                        </m:r>
                      </m:sup>
                    </m:sSup>
                  </m:oMath>
                </a14:m>
                <a:endParaRPr lang="en-US" altLang="zh-CN" sz="2600" i="1" dirty="0">
                  <a:latin typeface="Cambria Math" panose="02040503050406030204" pitchFamily="18" charset="0"/>
                </a:endParaRPr>
              </a:p>
            </p:txBody>
          </p:sp>
        </mc:Choice>
        <mc:Fallback>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xfrm>
                <a:off x="838200" y="1825625"/>
                <a:ext cx="11069320" cy="4351338"/>
              </a:xfrm>
              <a:blipFill>
                <a:blip r:embed="rId2"/>
                <a:stretch>
                  <a:fillRect l="-992" t="-700" b="-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012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a:xfrm>
                <a:off x="838200" y="1795145"/>
                <a:ext cx="10515600" cy="4351338"/>
              </a:xfrm>
            </p:spPr>
            <p:txBody>
              <a:bodyPr/>
              <a:lstStyle/>
              <a:p>
                <a:pPr>
                  <a:lnSpc>
                    <a:spcPct val="125000"/>
                  </a:lnSpc>
                </a:pPr>
                <a:r>
                  <a:rPr lang="zh-CN" altLang="en-US" dirty="0"/>
                  <a:t>（</a:t>
                </a:r>
                <a:r>
                  <a:rPr lang="en-US" altLang="zh-CN" dirty="0"/>
                  <a:t>4</a:t>
                </a:r>
                <a:r>
                  <a:rPr lang="zh-CN" altLang="en-US" dirty="0"/>
                  <a:t>）预测该地区下一年度第一、二、三产业的中间使用合计值</a:t>
                </a:r>
                <a:endParaRPr lang="en-US" altLang="zh-CN" dirty="0"/>
              </a:p>
              <a:p>
                <a:pPr>
                  <a:lnSpc>
                    <a:spcPct val="125000"/>
                  </a:lnSpc>
                </a:pPr>
                <a14:m>
                  <m:oMath xmlns:m="http://schemas.openxmlformats.org/officeDocument/2006/math">
                    <m:r>
                      <a:rPr lang="en-US" altLang="zh-CN" sz="2600" i="1">
                        <a:latin typeface="Cambria Math" panose="02040503050406030204" pitchFamily="18" charset="0"/>
                      </a:rPr>
                      <m:t>𝑋</m:t>
                    </m:r>
                    <m:r>
                      <a:rPr lang="en-US" altLang="zh-CN" sz="2600" i="1">
                        <a:latin typeface="Cambria Math" panose="02040503050406030204" pitchFamily="18" charset="0"/>
                      </a:rPr>
                      <m:t>=</m:t>
                    </m:r>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m:t>
                        </m:r>
                        <m:r>
                          <a:rPr lang="en-US" altLang="zh-CN" sz="2600" i="1">
                            <a:latin typeface="Cambria Math" panose="02040503050406030204" pitchFamily="18" charset="0"/>
                          </a:rPr>
                          <m:t>𝐼</m:t>
                        </m:r>
                        <m:r>
                          <a:rPr lang="en-US" altLang="zh-CN" sz="2600" i="1">
                            <a:latin typeface="Cambria Math" panose="02040503050406030204" pitchFamily="18" charset="0"/>
                          </a:rPr>
                          <m:t>−</m:t>
                        </m:r>
                        <m:r>
                          <a:rPr lang="en-US" altLang="zh-CN" sz="2600" i="1">
                            <a:latin typeface="Cambria Math" panose="02040503050406030204" pitchFamily="18" charset="0"/>
                          </a:rPr>
                          <m:t>𝐴</m:t>
                        </m:r>
                        <m:r>
                          <a:rPr lang="en-US" altLang="zh-CN" sz="2600" i="1">
                            <a:latin typeface="Cambria Math" panose="02040503050406030204" pitchFamily="18" charset="0"/>
                          </a:rPr>
                          <m:t>)</m:t>
                        </m:r>
                      </m:e>
                      <m:sup>
                        <m:r>
                          <a:rPr lang="en-US" altLang="zh-CN" sz="2600" i="1">
                            <a:latin typeface="Cambria Math" panose="02040503050406030204" pitchFamily="18" charset="0"/>
                          </a:rPr>
                          <m:t>−1</m:t>
                        </m:r>
                      </m:sup>
                    </m:sSup>
                    <m:r>
                      <a:rPr lang="en-US" altLang="zh-CN" sz="2600" i="1">
                        <a:latin typeface="Cambria Math" panose="02040503050406030204" pitchFamily="18" charset="0"/>
                      </a:rPr>
                      <m:t>𝑌</m:t>
                    </m:r>
                    <m:r>
                      <a:rPr lang="en-US" altLang="zh-CN" sz="2600" i="1">
                        <a:latin typeface="Cambria Math" panose="02040503050406030204" pitchFamily="18" charset="0"/>
                      </a:rPr>
                      <m:t>;</m:t>
                    </m:r>
                  </m:oMath>
                </a14:m>
                <a:r>
                  <a:rPr lang="en-US" altLang="zh-CN" sz="2600" i="1" dirty="0">
                    <a:latin typeface="Cambria Math" panose="02040503050406030204" pitchFamily="18" charset="0"/>
                  </a:rPr>
                  <a:t>  </a:t>
                </a:r>
                <a:r>
                  <a:rPr lang="en-US" altLang="zh-CN" sz="2600" i="1" dirty="0">
                    <a:latin typeface="Cambria Math" panose="02040503050406030204" pitchFamily="18" charset="0"/>
                    <a:sym typeface="Wingdings" panose="05000000000000000000" pitchFamily="2" charset="2"/>
                  </a:rPr>
                  <a:t>    </a:t>
                </a:r>
                <a14:m>
                  <m:oMath xmlns:m="http://schemas.openxmlformats.org/officeDocument/2006/math">
                    <m:r>
                      <a:rPr lang="en-US" altLang="zh-CN" sz="2600" i="1">
                        <a:latin typeface="Cambria Math" panose="02040503050406030204" pitchFamily="18" charset="0"/>
                      </a:rPr>
                      <m:t>𝑌</m:t>
                    </m:r>
                    <m:r>
                      <a:rPr lang="en-US" altLang="zh-CN" sz="2600" i="1">
                        <a:latin typeface="Cambria Math" panose="02040503050406030204" pitchFamily="18" charset="0"/>
                      </a:rPr>
                      <m:t>=</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𝐼</m:t>
                        </m:r>
                        <m:r>
                          <a:rPr lang="en-US" altLang="zh-CN" sz="2600" i="1">
                            <a:latin typeface="Cambria Math" panose="02040503050406030204" pitchFamily="18" charset="0"/>
                          </a:rPr>
                          <m:t>−</m:t>
                        </m:r>
                        <m:r>
                          <a:rPr lang="en-US" altLang="zh-CN" sz="2600" i="1">
                            <a:latin typeface="Cambria Math" panose="02040503050406030204" pitchFamily="18" charset="0"/>
                          </a:rPr>
                          <m:t>𝐴</m:t>
                        </m:r>
                      </m:e>
                    </m:d>
                    <m:r>
                      <a:rPr lang="en-US" altLang="zh-CN" sz="2600" i="1">
                        <a:latin typeface="Cambria Math" panose="02040503050406030204" pitchFamily="18" charset="0"/>
                      </a:rPr>
                      <m:t>𝑋</m:t>
                    </m:r>
                    <m:r>
                      <a:rPr lang="en-US" altLang="zh-CN" sz="2600" i="1">
                        <a:latin typeface="Cambria Math" panose="02040503050406030204" pitchFamily="18" charset="0"/>
                      </a:rPr>
                      <m:t>;</m:t>
                    </m:r>
                  </m:oMath>
                </a14:m>
                <a:r>
                  <a:rPr lang="en-US" altLang="zh-CN" sz="2600" i="1" dirty="0">
                    <a:latin typeface="Cambria Math" panose="02040503050406030204" pitchFamily="18" charset="0"/>
                  </a:rPr>
                  <a:t>     </a:t>
                </a:r>
                <a:r>
                  <a:rPr lang="zh-CN" altLang="en-US" dirty="0"/>
                  <a:t>已知</a:t>
                </a:r>
                <a:r>
                  <a:rPr lang="en-US" altLang="zh-CN" dirty="0"/>
                  <a:t>X</a:t>
                </a:r>
                <a:r>
                  <a:rPr lang="zh-CN" altLang="en-US" dirty="0"/>
                  <a:t>求</a:t>
                </a:r>
                <a:r>
                  <a:rPr lang="en-US" altLang="zh-CN" dirty="0"/>
                  <a:t>Y</a:t>
                </a:r>
              </a:p>
              <a:p>
                <a:pPr>
                  <a:lnSpc>
                    <a:spcPct val="125000"/>
                  </a:lnSpc>
                </a:pPr>
                <a14:m>
                  <m:oMath xmlns:m="http://schemas.openxmlformats.org/officeDocument/2006/math">
                    <m:r>
                      <a:rPr lang="en-US" altLang="zh-CN" sz="2600" i="1">
                        <a:latin typeface="Cambria Math" panose="02040503050406030204" pitchFamily="18" charset="0"/>
                      </a:rPr>
                      <m:t>𝑌</m:t>
                    </m:r>
                    <m:r>
                      <a:rPr lang="en-US" altLang="zh-CN" sz="2600" i="1">
                        <a:latin typeface="Cambria Math" panose="02040503050406030204" pitchFamily="18" charset="0"/>
                      </a:rPr>
                      <m:t>=</m:t>
                    </m:r>
                    <m:d>
                      <m:dPr>
                        <m:begChr m:val="["/>
                        <m:endChr m:val="]"/>
                        <m:ctrlPr>
                          <a:rPr lang="en-US" altLang="zh-CN" sz="2600" i="1">
                            <a:latin typeface="Cambria Math" panose="02040503050406030204" pitchFamily="18" charset="0"/>
                          </a:rPr>
                        </m:ctrlPr>
                      </m:dPr>
                      <m:e>
                        <m:m>
                          <m:mPr>
                            <m:mcs>
                              <m:mc>
                                <m:mcPr>
                                  <m:count m:val="3"/>
                                  <m:mcJc m:val="center"/>
                                </m:mcPr>
                              </m:mc>
                            </m:mcs>
                            <m:ctrlPr>
                              <a:rPr lang="en-US" altLang="zh-CN" sz="2600" i="1">
                                <a:latin typeface="Cambria Math" panose="02040503050406030204" pitchFamily="18" charset="0"/>
                              </a:rPr>
                            </m:ctrlPr>
                          </m:mPr>
                          <m:mr>
                            <m:e>
                              <m:r>
                                <m:rPr>
                                  <m:nor/>
                                </m:rPr>
                                <a:rPr lang="en-US" altLang="zh-CN" sz="2600" i="1">
                                  <a:latin typeface="Cambria Math" panose="02040503050406030204" pitchFamily="18" charset="0"/>
                                </a:rPr>
                                <m:t>0.873344</m:t>
                              </m:r>
                            </m:e>
                            <m:e>
                              <m:r>
                                <m:rPr>
                                  <m:nor/>
                                </m:rPr>
                                <a:rPr lang="en-US" altLang="zh-CN" sz="2600" i="1" dirty="0">
                                  <a:latin typeface="Cambria Math" panose="02040503050406030204" pitchFamily="18" charset="0"/>
                                </a:rPr>
                                <m:t>−0.185490038</m:t>
                              </m:r>
                            </m:e>
                            <m:e>
                              <m:r>
                                <m:rPr>
                                  <m:nor/>
                                </m:rPr>
                                <a:rPr lang="en-US" altLang="zh-CN" sz="2600" i="1" dirty="0">
                                  <a:latin typeface="Cambria Math" panose="02040503050406030204" pitchFamily="18" charset="0"/>
                                </a:rPr>
                                <m:t>−0.34060618</m:t>
                              </m:r>
                            </m:e>
                          </m:mr>
                          <m:mr>
                            <m:e>
                              <m:r>
                                <m:rPr>
                                  <m:nor/>
                                </m:rPr>
                                <a:rPr lang="en-US" altLang="zh-CN" sz="2600" i="1" dirty="0">
                                  <a:latin typeface="Cambria Math" panose="02040503050406030204" pitchFamily="18" charset="0"/>
                                </a:rPr>
                                <m:t>−0.026874526</m:t>
                              </m:r>
                            </m:e>
                            <m:e>
                              <m:r>
                                <m:rPr>
                                  <m:nor/>
                                </m:rPr>
                                <a:rPr lang="en-US" altLang="zh-CN" sz="2600" i="1">
                                  <a:latin typeface="Cambria Math" panose="02040503050406030204" pitchFamily="18" charset="0"/>
                                </a:rPr>
                                <m:t>0.599627</m:t>
                              </m:r>
                            </m:e>
                            <m:e>
                              <m:r>
                                <m:rPr>
                                  <m:nor/>
                                </m:rPr>
                                <a:rPr lang="en-US" altLang="zh-CN" sz="2600" i="1" dirty="0">
                                  <a:latin typeface="Cambria Math" panose="02040503050406030204" pitchFamily="18" charset="0"/>
                                </a:rPr>
                                <m:t>−0.186757495</m:t>
                              </m:r>
                            </m:e>
                          </m:mr>
                          <m:mr>
                            <m:e>
                              <m:r>
                                <m:rPr>
                                  <m:nor/>
                                </m:rPr>
                                <a:rPr lang="en-US" altLang="zh-CN" sz="2600" i="1" dirty="0">
                                  <a:latin typeface="Cambria Math" panose="02040503050406030204" pitchFamily="18" charset="0"/>
                                </a:rPr>
                                <m:t>−0.019291672</m:t>
                              </m:r>
                            </m:e>
                            <m:e>
                              <m:r>
                                <m:rPr>
                                  <m:nor/>
                                </m:rPr>
                                <a:rPr lang="en-US" altLang="zh-CN" sz="2600" i="1" dirty="0">
                                  <a:latin typeface="Cambria Math" panose="02040503050406030204" pitchFamily="18" charset="0"/>
                                </a:rPr>
                                <m:t>−0.032757254</m:t>
                              </m:r>
                            </m:e>
                            <m:e>
                              <m:r>
                                <m:rPr>
                                  <m:nor/>
                                </m:rPr>
                                <a:rPr lang="en-US" altLang="zh-CN" sz="2600" i="1">
                                  <a:latin typeface="Cambria Math" panose="02040503050406030204" pitchFamily="18" charset="0"/>
                                </a:rPr>
                                <m:t>0.717412</m:t>
                              </m:r>
                            </m:e>
                          </m:mr>
                        </m:m>
                      </m:e>
                    </m:d>
                    <m:r>
                      <a:rPr lang="en-US" altLang="zh-CN" sz="2600" i="1">
                        <a:latin typeface="Cambria Math" panose="02040503050406030204" pitchFamily="18" charset="0"/>
                      </a:rPr>
                      <m:t>∗</m:t>
                    </m:r>
                  </m:oMath>
                </a14:m>
                <a:endParaRPr lang="en-US" altLang="zh-CN" sz="2600" i="1" dirty="0">
                  <a:latin typeface="Cambria Math" panose="02040503050406030204" pitchFamily="18" charset="0"/>
                </a:endParaRPr>
              </a:p>
              <a:p>
                <a:pPr marL="0" indent="0">
                  <a:lnSpc>
                    <a:spcPct val="125000"/>
                  </a:lnSpc>
                  <a:buNone/>
                </a:pPr>
                <a14:m>
                  <m:oMathPara xmlns:m="http://schemas.openxmlformats.org/officeDocument/2006/math">
                    <m:oMathParaPr>
                      <m:jc m:val="left"/>
                    </m:oMathParaPr>
                    <m:oMath xmlns:m="http://schemas.openxmlformats.org/officeDocument/2006/math">
                      <m:sSup>
                        <m:sSupPr>
                          <m:ctrlPr>
                            <a:rPr lang="en-US" altLang="zh-CN" sz="2600" i="1">
                              <a:latin typeface="Cambria Math" panose="02040503050406030204" pitchFamily="18" charset="0"/>
                            </a:rPr>
                          </m:ctrlPr>
                        </m:sSupPr>
                        <m:e>
                          <m:eqArr>
                            <m:eqArrPr>
                              <m:ctrlPr>
                                <a:rPr lang="en-US" altLang="zh-CN" sz="2600" i="1">
                                  <a:latin typeface="Cambria Math" panose="02040503050406030204" pitchFamily="18" charset="0"/>
                                </a:rPr>
                              </m:ctrlPr>
                            </m:eqArrPr>
                            <m:e>
                              <m:r>
                                <m:rPr>
                                  <m:nor/>
                                </m:rPr>
                                <a:rPr lang="en-US" altLang="zh-CN" sz="2600" i="1">
                                  <a:latin typeface="Cambria Math" panose="02040503050406030204" pitchFamily="18" charset="0"/>
                                </a:rPr>
                                <m:t>            </m:t>
                              </m:r>
                            </m:e>
                            <m:e>
                              <m:r>
                                <a:rPr lang="en-US" altLang="zh-CN" sz="2600" b="0" i="1" smtClean="0">
                                  <a:latin typeface="Cambria Math" panose="02040503050406030204" pitchFamily="18" charset="0"/>
                                </a:rPr>
                                <m:t>           </m:t>
                              </m:r>
                              <m:r>
                                <m:rPr>
                                  <m:nor/>
                                </m:rPr>
                                <a:rPr lang="en-US" altLang="zh-CN" sz="2600" i="1" dirty="0">
                                  <a:latin typeface="Cambria Math" panose="02040503050406030204" pitchFamily="18" charset="0"/>
                                </a:rPr>
                                <m:t>[56786, 82177, 41896</m:t>
                              </m:r>
                              <m:r>
                                <m:rPr>
                                  <m:nor/>
                                </m:rPr>
                                <a:rPr lang="zh-CN" altLang="en-US" sz="2600" i="1" dirty="0">
                                  <a:latin typeface="Cambria Math" panose="02040503050406030204" pitchFamily="18" charset="0"/>
                                </a:rPr>
                                <m:t> </m:t>
                              </m:r>
                              <m:r>
                                <m:rPr>
                                  <m:nor/>
                                </m:rPr>
                                <a:rPr lang="en-US" altLang="zh-CN" sz="2600" i="1" dirty="0">
                                  <a:latin typeface="Cambria Math" panose="02040503050406030204" pitchFamily="18" charset="0"/>
                                </a:rPr>
                                <m:t>]</m:t>
                              </m:r>
                            </m:e>
                          </m:eqArr>
                        </m:e>
                        <m:sup>
                          <m:r>
                            <a:rPr lang="en-US" altLang="zh-CN" sz="2600" b="0" i="1" dirty="0" smtClean="0">
                              <a:latin typeface="Cambria Math" panose="02040503050406030204" pitchFamily="18" charset="0"/>
                            </a:rPr>
                            <m:t>  </m:t>
                          </m:r>
                          <m:r>
                            <a:rPr lang="en-US" altLang="zh-CN" sz="2600" i="1">
                              <a:latin typeface="Cambria Math" panose="02040503050406030204" pitchFamily="18" charset="0"/>
                            </a:rPr>
                            <m:t>𝑇</m:t>
                          </m:r>
                        </m:sup>
                      </m:sSup>
                    </m:oMath>
                  </m:oMathPara>
                </a14:m>
                <a:endParaRPr lang="en-US" altLang="zh-CN" sz="2600" i="1" dirty="0">
                  <a:latin typeface="Cambria Math" panose="02040503050406030204" pitchFamily="18" charset="0"/>
                </a:endParaRPr>
              </a:p>
              <a:p>
                <a:pPr marL="0" indent="0">
                  <a:lnSpc>
                    <a:spcPct val="125000"/>
                  </a:lnSpc>
                  <a:buNone/>
                </a:pPr>
                <a:r>
                  <a:rPr lang="en-US" altLang="zh-CN" sz="2600" i="1" dirty="0">
                    <a:latin typeface="Cambria Math" panose="02040503050406030204" pitchFamily="18" charset="0"/>
                  </a:rPr>
                  <a:t>      = </a:t>
                </a:r>
                <a14:m>
                  <m:oMath xmlns:m="http://schemas.openxmlformats.org/officeDocument/2006/math">
                    <m:sSup>
                      <m:sSupPr>
                        <m:ctrlPr>
                          <a:rPr lang="en-US" altLang="zh-CN" sz="2600" i="1">
                            <a:latin typeface="Cambria Math" panose="02040503050406030204" pitchFamily="18" charset="0"/>
                          </a:rPr>
                        </m:ctrlPr>
                      </m:sSupPr>
                      <m:e>
                        <m:r>
                          <m:rPr>
                            <m:nor/>
                          </m:rPr>
                          <a:rPr lang="en-US" altLang="zh-CN" sz="2600" i="1" dirty="0">
                            <a:latin typeface="Cambria Math" panose="02040503050406030204" pitchFamily="18" charset="0"/>
                          </a:rPr>
                          <m:t>[20081, 39925, 26269]</m:t>
                        </m:r>
                      </m:e>
                      <m:sup>
                        <m:r>
                          <a:rPr lang="en-US" altLang="zh-CN" sz="2600" b="0" i="1" dirty="0" smtClean="0">
                            <a:latin typeface="Cambria Math" panose="02040503050406030204" pitchFamily="18" charset="0"/>
                          </a:rPr>
                          <m:t>  </m:t>
                        </m:r>
                        <m:r>
                          <a:rPr lang="en-US" altLang="zh-CN" sz="2600" i="1">
                            <a:latin typeface="Cambria Math" panose="02040503050406030204" pitchFamily="18" charset="0"/>
                          </a:rPr>
                          <m:t>𝑇</m:t>
                        </m:r>
                      </m:sup>
                    </m:sSup>
                  </m:oMath>
                </a14:m>
                <a:endParaRPr lang="en-US" altLang="zh-CN" sz="2600" i="1" dirty="0">
                  <a:latin typeface="Cambria Math" panose="020405030504060302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xfrm>
                <a:off x="838200" y="1795145"/>
                <a:ext cx="10515600" cy="4351338"/>
              </a:xfrm>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4862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a:xfrm>
                <a:off x="838200" y="1825625"/>
                <a:ext cx="11028680" cy="4351338"/>
              </a:xfrm>
            </p:spPr>
            <p:txBody>
              <a:bodyPr>
                <a:normAutofit fontScale="92500"/>
              </a:bodyPr>
              <a:lstStyle/>
              <a:p>
                <a:pPr>
                  <a:lnSpc>
                    <a:spcPct val="125000"/>
                  </a:lnSpc>
                </a:pPr>
                <a:r>
                  <a:rPr lang="zh-CN" altLang="en-US" dirty="0"/>
                  <a:t>（</a:t>
                </a:r>
                <a:r>
                  <a:rPr lang="en-US" altLang="zh-CN" dirty="0"/>
                  <a:t>5</a:t>
                </a:r>
                <a:r>
                  <a:rPr lang="zh-CN" altLang="en-US" dirty="0"/>
                  <a:t>）计算该地区的物质消耗系数矩阵</a:t>
                </a:r>
                <a:r>
                  <a:rPr lang="en-US" altLang="zh-CN" dirty="0"/>
                  <a:t>C</a:t>
                </a:r>
              </a:p>
              <a:p>
                <a:pPr>
                  <a:lnSpc>
                    <a:spcPct val="125000"/>
                  </a:lnSpc>
                </a:pPr>
                <a:r>
                  <a:rPr lang="en-US" altLang="zh-CN" i="1" dirty="0">
                    <a:latin typeface="Cambria Math" panose="02040503050406030204" pitchFamily="18" charset="0"/>
                  </a:rPr>
                  <a:t>A=</a:t>
                </a:r>
                <a14:m>
                  <m:oMath xmlns:m="http://schemas.openxmlformats.org/officeDocument/2006/math">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nor/>
                                </m:rPr>
                                <a:rPr lang="en-US" altLang="zh-CN" i="1" dirty="0">
                                  <a:latin typeface="Cambria Math" panose="02040503050406030204" pitchFamily="18" charset="0"/>
                                </a:rPr>
                                <m:t>0.126655961</m:t>
                              </m:r>
                            </m:e>
                            <m:e>
                              <m:r>
                                <m:rPr>
                                  <m:nor/>
                                </m:rPr>
                                <a:rPr lang="en-US" altLang="zh-CN" i="1" dirty="0">
                                  <a:latin typeface="Cambria Math" panose="02040503050406030204" pitchFamily="18" charset="0"/>
                                </a:rPr>
                                <m:t>0.185490038</m:t>
                              </m:r>
                            </m:e>
                            <m:e>
                              <m:r>
                                <m:rPr>
                                  <m:nor/>
                                </m:rPr>
                                <a:rPr lang="en-US" altLang="zh-CN" i="1" dirty="0">
                                  <a:latin typeface="Cambria Math" panose="02040503050406030204" pitchFamily="18" charset="0"/>
                                </a:rPr>
                                <m:t>0.34060618</m:t>
                              </m:r>
                            </m:e>
                          </m:mr>
                          <m:mr>
                            <m:e>
                              <m:r>
                                <m:rPr>
                                  <m:nor/>
                                </m:rPr>
                                <a:rPr lang="en-US" altLang="zh-CN" i="1" dirty="0">
                                  <a:latin typeface="Cambria Math" panose="02040503050406030204" pitchFamily="18" charset="0"/>
                                </a:rPr>
                                <m:t>0.026874526</m:t>
                              </m:r>
                            </m:e>
                            <m:e>
                              <m:r>
                                <m:rPr>
                                  <m:nor/>
                                </m:rPr>
                                <a:rPr lang="en-US" altLang="zh-CN" i="1" dirty="0">
                                  <a:latin typeface="Cambria Math" panose="02040503050406030204" pitchFamily="18" charset="0"/>
                                </a:rPr>
                                <m:t>0.400372621</m:t>
                              </m:r>
                            </m:e>
                            <m:e>
                              <m:r>
                                <m:rPr>
                                  <m:nor/>
                                </m:rPr>
                                <a:rPr lang="en-US" altLang="zh-CN" i="1" dirty="0">
                                  <a:latin typeface="Cambria Math" panose="02040503050406030204" pitchFamily="18" charset="0"/>
                                </a:rPr>
                                <m:t>0.186757495</m:t>
                              </m:r>
                            </m:e>
                          </m:mr>
                          <m:mr>
                            <m:e>
                              <m:r>
                                <m:rPr>
                                  <m:nor/>
                                </m:rPr>
                                <a:rPr lang="en-US" altLang="zh-CN" i="1" dirty="0">
                                  <a:latin typeface="Cambria Math" panose="02040503050406030204" pitchFamily="18" charset="0"/>
                                </a:rPr>
                                <m:t>0.019291672</m:t>
                              </m:r>
                            </m:e>
                            <m:e>
                              <m:r>
                                <m:rPr>
                                  <m:nor/>
                                </m:rPr>
                                <a:rPr lang="en-US" altLang="zh-CN" i="1" dirty="0">
                                  <a:latin typeface="Cambria Math" panose="02040503050406030204" pitchFamily="18" charset="0"/>
                                </a:rPr>
                                <m:t>0.032757254</m:t>
                              </m:r>
                            </m:e>
                            <m:e>
                              <m:r>
                                <m:rPr>
                                  <m:nor/>
                                </m:rPr>
                                <a:rPr lang="en-US" altLang="zh-CN" i="1" dirty="0">
                                  <a:latin typeface="Cambria Math" panose="02040503050406030204" pitchFamily="18" charset="0"/>
                                </a:rPr>
                                <m:t>0.282587949 </m:t>
                              </m:r>
                            </m:e>
                          </m:mr>
                        </m:m>
                      </m:e>
                    </m:d>
                  </m:oMath>
                </a14:m>
                <a:r>
                  <a:rPr lang="en-US" altLang="zh-CN" i="1" dirty="0">
                    <a:latin typeface="Cambria Math" panose="02040503050406030204" pitchFamily="18" charset="0"/>
                  </a:rPr>
                  <a:t>=</a:t>
                </a:r>
                <a14:m>
                  <m:oMath xmlns:m="http://schemas.openxmlformats.org/officeDocument/2006/math">
                    <m:d>
                      <m:dPr>
                        <m:begChr m:val="["/>
                        <m:endChr m:val="]"/>
                        <m:ctrlPr>
                          <a:rPr lang="en-US" altLang="zh-CN" i="1" dirty="0">
                            <a:latin typeface="Cambria Math" panose="02040503050406030204" pitchFamily="18" charset="0"/>
                          </a:rPr>
                        </m:ctrlPr>
                      </m:dPr>
                      <m:e>
                        <m:m>
                          <m:mPr>
                            <m:mcs>
                              <m:mc>
                                <m:mcPr>
                                  <m:count m:val="3"/>
                                  <m:mcJc m:val="center"/>
                                </m:mcPr>
                              </m:mc>
                            </m:mcs>
                            <m:ctrlPr>
                              <a:rPr lang="en-US" altLang="zh-CN" i="1" dirty="0">
                                <a:latin typeface="Cambria Math" panose="02040503050406030204" pitchFamily="18" charset="0"/>
                              </a:rPr>
                            </m:ctrlPr>
                          </m:mP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11</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12</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13</m:t>
                                  </m:r>
                                </m:sub>
                              </m:sSub>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21</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22</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23</m:t>
                                  </m:r>
                                </m:sub>
                              </m:sSub>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31</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32</m:t>
                                  </m:r>
                                </m:sub>
                              </m:sSub>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33</m:t>
                                  </m:r>
                                </m:sub>
                              </m:sSub>
                            </m:e>
                          </m:mr>
                        </m:m>
                      </m:e>
                    </m:d>
                  </m:oMath>
                </a14:m>
                <a:endParaRPr lang="en-US" altLang="zh-CN" dirty="0"/>
              </a:p>
              <a:p>
                <a:pPr>
                  <a:lnSpc>
                    <a:spcPct val="125000"/>
                  </a:lnSpc>
                </a:pPr>
                <a:r>
                  <a:rPr lang="en-US" altLang="zh-CN" i="1" dirty="0">
                    <a:latin typeface="Cambria Math" panose="02040503050406030204" pitchFamily="18" charset="0"/>
                  </a:rPr>
                  <a:t>C= </a:t>
                </a:r>
                <a14:m>
                  <m:oMath xmlns:m="http://schemas.openxmlformats.org/officeDocument/2006/math">
                    <m:d>
                      <m:dPr>
                        <m:begChr m:val="["/>
                        <m:endChr m:val="]"/>
                        <m:ctrlPr>
                          <a:rPr lang="en-US" altLang="zh-CN" i="1" dirty="0">
                            <a:latin typeface="Cambria Math" panose="02040503050406030204" pitchFamily="18" charset="0"/>
                          </a:rPr>
                        </m:ctrlPr>
                      </m:dPr>
                      <m:e>
                        <m:m>
                          <m:mPr>
                            <m:mcs>
                              <m:mc>
                                <m:mcPr>
                                  <m:count m:val="3"/>
                                  <m:mcJc m:val="center"/>
                                </m:mcPr>
                              </m:mc>
                            </m:mcs>
                            <m:ctrlPr>
                              <a:rPr lang="en-US" altLang="zh-CN" i="1" dirty="0">
                                <a:latin typeface="Cambria Math" panose="02040503050406030204" pitchFamily="18" charset="0"/>
                              </a:rPr>
                            </m:ctrlPr>
                          </m:mPr>
                          <m:mr>
                            <m:e>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e>
                              </m:nary>
                            </m:e>
                            <m:e>
                              <m:r>
                                <a:rPr lang="en-US" altLang="zh-CN" i="1" dirty="0">
                                  <a:latin typeface="Cambria Math" panose="02040503050406030204" pitchFamily="18" charset="0"/>
                                </a:rPr>
                                <m:t>0</m:t>
                              </m:r>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2</m:t>
                                      </m:r>
                                    </m:sub>
                                  </m:sSub>
                                </m:e>
                              </m:nary>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r>
                                <a:rPr lang="en-US" altLang="zh-CN" i="1" dirty="0">
                                  <a:latin typeface="Cambria Math" panose="02040503050406030204" pitchFamily="18" charset="0"/>
                                </a:rPr>
                                <m:t>0</m:t>
                              </m:r>
                            </m:e>
                            <m:e>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3</m:t>
                                      </m:r>
                                    </m:sub>
                                  </m:sSub>
                                </m:e>
                              </m:nary>
                            </m:e>
                          </m:mr>
                        </m:m>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dirty="0">
                            <a:latin typeface="Cambria Math" panose="02040503050406030204" pitchFamily="18" charset="0"/>
                          </a:rPr>
                        </m:ctrlPr>
                      </m:dPr>
                      <m:e>
                        <m:m>
                          <m:mPr>
                            <m:mcs>
                              <m:mc>
                                <m:mcPr>
                                  <m:count m:val="3"/>
                                  <m:mcJc m:val="center"/>
                                </m:mcPr>
                              </m:mc>
                            </m:mcs>
                            <m:ctrlPr>
                              <a:rPr lang="en-US" altLang="zh-CN" i="1" dirty="0">
                                <a:latin typeface="Cambria Math" panose="02040503050406030204" pitchFamily="18" charset="0"/>
                              </a:rPr>
                            </m:ctrlPr>
                          </m:mPr>
                          <m:mr>
                            <m:e>
                              <m:r>
                                <m:rPr>
                                  <m:nor/>
                                </m:rPr>
                                <a:rPr lang="en-US" altLang="zh-CN" i="1">
                                  <a:latin typeface="Cambria Math" panose="02040503050406030204" pitchFamily="18" charset="0"/>
                                </a:rPr>
                                <m:t>0.172822</m:t>
                              </m:r>
                            </m:e>
                            <m:e>
                              <m:r>
                                <a:rPr lang="en-US" altLang="zh-CN" i="1" dirty="0">
                                  <a:latin typeface="Cambria Math" panose="02040503050406030204" pitchFamily="18" charset="0"/>
                                </a:rPr>
                                <m:t>0</m:t>
                              </m:r>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r>
                                <m:rPr>
                                  <m:nor/>
                                </m:rPr>
                                <a:rPr lang="en-US" altLang="zh-CN" i="1">
                                  <a:latin typeface="Cambria Math" panose="02040503050406030204" pitchFamily="18" charset="0"/>
                                </a:rPr>
                                <m:t>0.61862</m:t>
                              </m:r>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r>
                                <a:rPr lang="en-US" altLang="zh-CN" i="1" dirty="0">
                                  <a:latin typeface="Cambria Math" panose="02040503050406030204" pitchFamily="18" charset="0"/>
                                </a:rPr>
                                <m:t>0</m:t>
                              </m:r>
                            </m:e>
                            <m:e>
                              <m:r>
                                <m:rPr>
                                  <m:nor/>
                                </m:rPr>
                                <a:rPr lang="en-US" altLang="zh-CN" i="1">
                                  <a:latin typeface="Cambria Math" panose="02040503050406030204" pitchFamily="18" charset="0"/>
                                </a:rPr>
                                <m:t>0.809952</m:t>
                              </m:r>
                            </m:e>
                          </m:mr>
                        </m:m>
                      </m:e>
                    </m:d>
                  </m:oMath>
                </a14:m>
                <a:endParaRPr lang="en-US" altLang="zh-CN" i="1" dirty="0">
                  <a:latin typeface="Cambria Math" panose="020405030504060302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xfrm>
                <a:off x="838200" y="1825625"/>
                <a:ext cx="11028680" cy="4351338"/>
              </a:xfrm>
              <a:blipFill>
                <a:blip r:embed="rId2"/>
                <a:stretch>
                  <a:fillRect l="-8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660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1333-B09B-4D6E-B2F3-5BF85BD7857A}"/>
              </a:ext>
            </a:extLst>
          </p:cNvPr>
          <p:cNvSpPr>
            <a:spLocks noGrp="1"/>
          </p:cNvSpPr>
          <p:nvPr>
            <p:ph type="title"/>
          </p:nvPr>
        </p:nvSpPr>
        <p:spPr/>
        <p:txBody>
          <a:bodyPr/>
          <a:lstStyle/>
          <a:p>
            <a:r>
              <a:rPr lang="en-US" altLang="zh-CN" dirty="0"/>
              <a:t>P232 T2 </a:t>
            </a:r>
            <a:r>
              <a:rPr lang="zh-CN" altLang="en-US" dirty="0"/>
              <a:t>投入产出分析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821CFE-86C6-4ACB-BF19-07EA99637C07}"/>
                  </a:ext>
                </a:extLst>
              </p:cNvPr>
              <p:cNvSpPr>
                <a:spLocks noGrp="1"/>
              </p:cNvSpPr>
              <p:nvPr>
                <p:ph idx="1"/>
              </p:nvPr>
            </p:nvSpPr>
            <p:spPr/>
            <p:txBody>
              <a:bodyPr/>
              <a:lstStyle/>
              <a:p>
                <a:pPr>
                  <a:lnSpc>
                    <a:spcPct val="125000"/>
                  </a:lnSpc>
                </a:pPr>
                <a:r>
                  <a:rPr lang="zh-CN" altLang="en-US" dirty="0"/>
                  <a:t>（</a:t>
                </a:r>
                <a:r>
                  <a:rPr lang="en-US" altLang="zh-CN" dirty="0"/>
                  <a:t>6</a:t>
                </a:r>
                <a:r>
                  <a:rPr lang="zh-CN" altLang="en-US" dirty="0"/>
                  <a:t>）预测该地区下一年度第一、二、三产业的新创新价值（劳动报酬与纯收入合计）</a:t>
                </a:r>
                <a:endParaRPr lang="en-US" altLang="zh-CN" dirty="0"/>
              </a:p>
              <a:p>
                <a:pPr>
                  <a:lnSpc>
                    <a:spcPct val="125000"/>
                  </a:lnSpc>
                </a:pPr>
                <a:r>
                  <a:rPr lang="en-US" altLang="zh-CN" i="1" dirty="0">
                    <a:latin typeface="Cambria Math" panose="02040503050406030204" pitchFamily="18" charset="0"/>
                  </a:rPr>
                  <a:t>(I-C)X=N</a:t>
                </a:r>
              </a:p>
              <a:p>
                <a:pPr>
                  <a:lnSpc>
                    <a:spcPct val="125000"/>
                  </a:lnSpc>
                </a:pPr>
                <a:r>
                  <a:rPr lang="en-US" altLang="zh-CN" i="1" dirty="0">
                    <a:latin typeface="Cambria Math" panose="02040503050406030204" pitchFamily="18" charset="0"/>
                  </a:rPr>
                  <a:t>N= </a:t>
                </a:r>
                <a14:m>
                  <m:oMath xmlns:m="http://schemas.openxmlformats.org/officeDocument/2006/math">
                    <m:d>
                      <m:dPr>
                        <m:begChr m:val="["/>
                        <m:endChr m:val="]"/>
                        <m:ctrlPr>
                          <a:rPr lang="en-US" altLang="zh-CN" i="1" dirty="0">
                            <a:latin typeface="Cambria Math" panose="02040503050406030204" pitchFamily="18" charset="0"/>
                          </a:rPr>
                        </m:ctrlPr>
                      </m:dPr>
                      <m:e>
                        <m:m>
                          <m:mPr>
                            <m:mcs>
                              <m:mc>
                                <m:mcPr>
                                  <m:count m:val="3"/>
                                  <m:mcJc m:val="center"/>
                                </m:mcPr>
                              </m:mc>
                            </m:mcs>
                            <m:ctrlPr>
                              <a:rPr lang="en-US" altLang="zh-CN" i="1" dirty="0">
                                <a:latin typeface="Cambria Math" panose="02040503050406030204" pitchFamily="18" charset="0"/>
                              </a:rPr>
                            </m:ctrlPr>
                          </m:mPr>
                          <m:mr>
                            <m:e>
                              <m:r>
                                <m:rPr>
                                  <m:nor/>
                                </m:rPr>
                                <a:rPr lang="en-US" altLang="zh-CN" i="1" smtClean="0">
                                  <a:latin typeface="Cambria Math" panose="02040503050406030204" pitchFamily="18" charset="0"/>
                                </a:rPr>
                                <m:t>0.8272</m:t>
                              </m:r>
                            </m:e>
                            <m:e>
                              <m:r>
                                <a:rPr lang="en-US" altLang="zh-CN" i="1" dirty="0">
                                  <a:latin typeface="Cambria Math" panose="02040503050406030204" pitchFamily="18" charset="0"/>
                                </a:rPr>
                                <m:t>0</m:t>
                              </m:r>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r>
                                <m:rPr>
                                  <m:nor/>
                                </m:rPr>
                                <a:rPr lang="en-US" altLang="zh-CN" i="1" smtClean="0">
                                  <a:latin typeface="Cambria Math" panose="02040503050406030204" pitchFamily="18" charset="0"/>
                                </a:rPr>
                                <m:t>0.3814</m:t>
                              </m:r>
                            </m:e>
                            <m:e>
                              <m:r>
                                <a:rPr lang="en-US" altLang="zh-CN" i="1" dirty="0">
                                  <a:latin typeface="Cambria Math" panose="02040503050406030204" pitchFamily="18" charset="0"/>
                                </a:rPr>
                                <m:t>0</m:t>
                              </m:r>
                            </m:e>
                          </m:mr>
                          <m:mr>
                            <m:e>
                              <m:r>
                                <a:rPr lang="en-US" altLang="zh-CN" i="1" dirty="0">
                                  <a:latin typeface="Cambria Math" panose="02040503050406030204" pitchFamily="18" charset="0"/>
                                </a:rPr>
                                <m:t>0</m:t>
                              </m:r>
                            </m:e>
                            <m:e>
                              <m:r>
                                <a:rPr lang="en-US" altLang="zh-CN" i="1" dirty="0">
                                  <a:latin typeface="Cambria Math" panose="02040503050406030204" pitchFamily="18" charset="0"/>
                                </a:rPr>
                                <m:t>0</m:t>
                              </m:r>
                            </m:e>
                            <m:e>
                              <m:r>
                                <m:rPr>
                                  <m:nor/>
                                </m:rPr>
                                <a:rPr lang="en-US" altLang="zh-CN" i="1" smtClean="0">
                                  <a:latin typeface="Cambria Math" panose="02040503050406030204" pitchFamily="18" charset="0"/>
                                </a:rPr>
                                <m:t>0.1900</m:t>
                              </m:r>
                            </m:e>
                          </m:mr>
                        </m:m>
                      </m:e>
                    </m:d>
                    <m:r>
                      <a:rPr lang="en-US" altLang="zh-CN" b="0" i="1" smtClean="0">
                        <a:latin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m:rPr>
                            <m:nor/>
                          </m:rPr>
                          <a:rPr lang="en-US" altLang="zh-CN" i="1" dirty="0">
                            <a:latin typeface="Cambria Math" panose="02040503050406030204" pitchFamily="18" charset="0"/>
                          </a:rPr>
                          <m:t>[56786, 82177, 41896</m:t>
                        </m:r>
                        <m:r>
                          <m:rPr>
                            <m:nor/>
                          </m:rPr>
                          <a:rPr lang="zh-CN" altLang="en-US" i="1" dirty="0">
                            <a:latin typeface="Cambria Math" panose="02040503050406030204" pitchFamily="18" charset="0"/>
                          </a:rPr>
                          <m:t> </m:t>
                        </m:r>
                        <m:r>
                          <m:rPr>
                            <m:nor/>
                          </m:rPr>
                          <a:rPr lang="en-US" altLang="zh-CN" i="1" dirty="0">
                            <a:latin typeface="Cambria Math" panose="02040503050406030204" pitchFamily="18" charset="0"/>
                          </a:rPr>
                          <m:t>]</m:t>
                        </m:r>
                      </m:e>
                      <m:sup>
                        <m:r>
                          <a:rPr lang="en-US" altLang="zh-CN" i="1" dirty="0">
                            <a:latin typeface="Cambria Math" panose="02040503050406030204" pitchFamily="18" charset="0"/>
                          </a:rPr>
                          <m:t>  </m:t>
                        </m:r>
                        <m:r>
                          <a:rPr lang="en-US" altLang="zh-CN" i="1">
                            <a:latin typeface="Cambria Math" panose="02040503050406030204" pitchFamily="18" charset="0"/>
                          </a:rPr>
                          <m:t>𝑇</m:t>
                        </m:r>
                      </m:sup>
                    </m:sSup>
                  </m:oMath>
                </a14:m>
                <a:endParaRPr lang="en-US" altLang="zh-CN" dirty="0"/>
              </a:p>
              <a:p>
                <a:pPr marL="0" indent="0">
                  <a:lnSpc>
                    <a:spcPct val="125000"/>
                  </a:lnSpc>
                  <a:buNone/>
                </a:pPr>
                <a:r>
                  <a:rPr lang="en-US" altLang="zh-CN" dirty="0"/>
                  <a:t>     = </a:t>
                </a:r>
                <a14:m>
                  <m:oMath xmlns:m="http://schemas.openxmlformats.org/officeDocument/2006/math">
                    <m:sSup>
                      <m:sSupPr>
                        <m:ctrlPr>
                          <a:rPr lang="en-US" altLang="zh-CN" i="1">
                            <a:latin typeface="Cambria Math" panose="02040503050406030204" pitchFamily="18" charset="0"/>
                          </a:rPr>
                        </m:ctrlPr>
                      </m:sSupPr>
                      <m:e>
                        <m:r>
                          <m:rPr>
                            <m:nor/>
                          </m:rPr>
                          <a:rPr lang="en-US" altLang="zh-CN" i="1" dirty="0">
                            <a:latin typeface="Cambria Math" panose="02040503050406030204" pitchFamily="18" charset="0"/>
                          </a:rPr>
                          <m:t>[</m:t>
                        </m:r>
                        <m:r>
                          <m:rPr>
                            <m:nor/>
                          </m:rPr>
                          <a:rPr lang="en-US" altLang="zh-CN" i="1" dirty="0" smtClean="0">
                            <a:latin typeface="Cambria Math" panose="02040503050406030204" pitchFamily="18" charset="0"/>
                          </a:rPr>
                          <m:t>46972</m:t>
                        </m:r>
                        <m:r>
                          <m:rPr>
                            <m:nor/>
                          </m:rPr>
                          <a:rPr lang="en-US" altLang="zh-CN" i="1" dirty="0">
                            <a:latin typeface="Cambria Math" panose="02040503050406030204" pitchFamily="18" charset="0"/>
                          </a:rPr>
                          <m:t>,</m:t>
                        </m:r>
                        <m:r>
                          <m:rPr>
                            <m:nor/>
                          </m:rPr>
                          <a:rPr lang="en-US" altLang="zh-CN" b="0" i="1" dirty="0" smtClean="0">
                            <a:latin typeface="Cambria Math" panose="02040503050406030204" pitchFamily="18" charset="0"/>
                          </a:rPr>
                          <m:t> </m:t>
                        </m:r>
                        <m:r>
                          <m:rPr>
                            <m:nor/>
                          </m:rPr>
                          <a:rPr lang="en-US" altLang="zh-CN" i="1" dirty="0" smtClean="0">
                            <a:latin typeface="Cambria Math" panose="02040503050406030204" pitchFamily="18" charset="0"/>
                          </a:rPr>
                          <m:t>31341</m:t>
                        </m:r>
                        <m:r>
                          <m:rPr>
                            <m:nor/>
                          </m:rPr>
                          <a:rPr lang="en-US" altLang="zh-CN" i="1" dirty="0">
                            <a:latin typeface="Cambria Math" panose="02040503050406030204" pitchFamily="18" charset="0"/>
                          </a:rPr>
                          <m:t>,</m:t>
                        </m:r>
                        <m:r>
                          <m:rPr>
                            <m:nor/>
                          </m:rPr>
                          <a:rPr lang="en-US" altLang="zh-CN" b="0" i="1" dirty="0" smtClean="0">
                            <a:latin typeface="Cambria Math" panose="02040503050406030204" pitchFamily="18" charset="0"/>
                          </a:rPr>
                          <m:t> </m:t>
                        </m:r>
                        <m:r>
                          <m:rPr>
                            <m:nor/>
                          </m:rPr>
                          <a:rPr lang="en-US" altLang="zh-CN" i="1" dirty="0" smtClean="0">
                            <a:latin typeface="Cambria Math" panose="02040503050406030204" pitchFamily="18" charset="0"/>
                          </a:rPr>
                          <m:t>7962</m:t>
                        </m:r>
                        <m:r>
                          <m:rPr>
                            <m:nor/>
                          </m:rPr>
                          <a:rPr lang="en-US" altLang="zh-CN" i="1" dirty="0">
                            <a:latin typeface="Cambria Math" panose="02040503050406030204" pitchFamily="18" charset="0"/>
                          </a:rPr>
                          <m:t>]</m:t>
                        </m:r>
                      </m:e>
                      <m:sup>
                        <m:r>
                          <a:rPr lang="en-US" altLang="zh-CN" i="1" dirty="0">
                            <a:latin typeface="Cambria Math" panose="02040503050406030204" pitchFamily="18" charset="0"/>
                          </a:rPr>
                          <m:t>  </m:t>
                        </m:r>
                        <m:r>
                          <a:rPr lang="en-US" altLang="zh-CN" i="1">
                            <a:latin typeface="Cambria Math" panose="02040503050406030204" pitchFamily="18" charset="0"/>
                          </a:rPr>
                          <m:t>𝑇</m:t>
                        </m:r>
                      </m:sup>
                    </m:s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C821CFE-86C6-4ACB-BF19-07EA99637C0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2231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章 </a:t>
            </a:r>
            <a:r>
              <a:rPr lang="en-US" altLang="zh-CN" dirty="0">
                <a:latin typeface="黑体" panose="02010609060101010101" pitchFamily="49" charset="-122"/>
                <a:ea typeface="黑体" panose="02010609060101010101" pitchFamily="49" charset="-122"/>
              </a:rPr>
              <a:t>AHP</a:t>
            </a:r>
            <a:r>
              <a:rPr lang="zh-CN" altLang="en-US" dirty="0">
                <a:latin typeface="黑体" panose="02010609060101010101" pitchFamily="49" charset="-122"/>
                <a:ea typeface="黑体" panose="02010609060101010101" pitchFamily="49" charset="-122"/>
              </a:rPr>
              <a:t>决策分析方法</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914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93A8B-A9E1-4408-9CD6-DFD77C10E856}"/>
              </a:ext>
            </a:extLst>
          </p:cNvPr>
          <p:cNvSpPr>
            <a:spLocks noGrp="1"/>
          </p:cNvSpPr>
          <p:nvPr>
            <p:ph type="title"/>
          </p:nvPr>
        </p:nvSpPr>
        <p:spPr/>
        <p:txBody>
          <a:bodyPr>
            <a:normAutofit fontScale="90000"/>
          </a:bodyPr>
          <a:lstStyle/>
          <a:p>
            <a:r>
              <a:rPr lang="en-US" altLang="zh-CN" b="1" dirty="0">
                <a:latin typeface="黑体" panose="02010609060101010101" pitchFamily="49" charset="-122"/>
                <a:ea typeface="黑体" panose="02010609060101010101" pitchFamily="49" charset="-122"/>
              </a:rPr>
              <a:t>AHP</a:t>
            </a:r>
            <a:r>
              <a:rPr lang="zh-CN" altLang="en-US" b="1" dirty="0">
                <a:latin typeface="黑体" panose="02010609060101010101" pitchFamily="49" charset="-122"/>
                <a:ea typeface="黑体" panose="02010609060101010101" pitchFamily="49" charset="-122"/>
              </a:rPr>
              <a:t>决策分析：</a:t>
            </a:r>
            <a:r>
              <a:rPr lang="zh-CN" altLang="en-US" sz="3100" dirty="0">
                <a:latin typeface="宋体" panose="02010600030101010101" pitchFamily="2" charset="-122"/>
                <a:ea typeface="宋体" panose="02010600030101010101" pitchFamily="2" charset="-122"/>
              </a:rPr>
              <a:t>可以将复杂问题分解为若干层次和若干因素，在各因素之间进行简单的比较和计算，得出不同方案重要性程度的权重，从而为决策方案的选择提供依据。</a:t>
            </a:r>
          </a:p>
        </p:txBody>
      </p:sp>
      <p:sp>
        <p:nvSpPr>
          <p:cNvPr id="3" name="内容占位符 2">
            <a:extLst>
              <a:ext uri="{FF2B5EF4-FFF2-40B4-BE49-F238E27FC236}">
                <a16:creationId xmlns:a16="http://schemas.microsoft.com/office/drawing/2014/main" id="{D15F9DFA-114B-47B3-8390-27A0779FC1E9}"/>
              </a:ext>
            </a:extLst>
          </p:cNvPr>
          <p:cNvSpPr>
            <a:spLocks noGrp="1"/>
          </p:cNvSpPr>
          <p:nvPr>
            <p:ph idx="1"/>
          </p:nvPr>
        </p:nvSpPr>
        <p:spPr>
          <a:xfrm>
            <a:off x="838200" y="1825624"/>
            <a:ext cx="5833652" cy="4923045"/>
          </a:xfrm>
        </p:spPr>
        <p:txBody>
          <a:bodyPr>
            <a:normAutofit/>
          </a:bodyPr>
          <a:lstStyle/>
          <a:p>
            <a:r>
              <a:rPr lang="zh-CN" altLang="en-US" b="1" dirty="0"/>
              <a:t>明确问题</a:t>
            </a:r>
          </a:p>
          <a:p>
            <a:r>
              <a:rPr lang="zh-CN" altLang="en-US" b="1" dirty="0"/>
              <a:t>建立层次结构模型</a:t>
            </a:r>
          </a:p>
          <a:p>
            <a:r>
              <a:rPr lang="zh-CN" altLang="en-US" b="1" dirty="0"/>
              <a:t>构造判断矩阵</a:t>
            </a:r>
            <a:endParaRPr lang="en-US" altLang="zh-CN" b="1" dirty="0"/>
          </a:p>
          <a:p>
            <a:pPr lvl="1"/>
            <a:r>
              <a:rPr lang="zh-CN" altLang="en-US" dirty="0"/>
              <a:t>表示针对上一层次中的某元素而言，评定该层次中各有关元素相对重要性程度的判断。</a:t>
            </a:r>
          </a:p>
          <a:p>
            <a:r>
              <a:rPr lang="zh-CN" altLang="en-US" b="1" dirty="0"/>
              <a:t>层次单排序</a:t>
            </a:r>
            <a:endParaRPr lang="en-US" altLang="zh-CN" b="1" dirty="0"/>
          </a:p>
          <a:p>
            <a:pPr lvl="1"/>
            <a:r>
              <a:rPr lang="zh-CN" altLang="en-US" dirty="0"/>
              <a:t>计算判断矩阵的特征根和特征向量</a:t>
            </a:r>
            <a:endParaRPr lang="en-US" altLang="zh-CN" dirty="0"/>
          </a:p>
          <a:p>
            <a:pPr lvl="1"/>
            <a:r>
              <a:rPr lang="zh-CN" altLang="en-US" dirty="0"/>
              <a:t>方根法、和积法</a:t>
            </a:r>
          </a:p>
          <a:p>
            <a:r>
              <a:rPr lang="zh-CN" altLang="en-US" b="1" dirty="0"/>
              <a:t>层次总排序</a:t>
            </a:r>
          </a:p>
          <a:p>
            <a:r>
              <a:rPr lang="zh-CN" altLang="en-US" b="1" dirty="0"/>
              <a:t>层次总排序的一致性检验</a:t>
            </a:r>
            <a:r>
              <a:rPr lang="zh-CN" altLang="en-US" b="1" i="1" dirty="0"/>
              <a:t>（</a:t>
            </a:r>
            <a:r>
              <a:rPr lang="en-US" altLang="zh-CN" b="1" i="1" dirty="0"/>
              <a:t>CI</a:t>
            </a:r>
            <a:r>
              <a:rPr lang="zh-CN" altLang="en-US" b="1" i="1" dirty="0"/>
              <a:t>）</a:t>
            </a:r>
          </a:p>
        </p:txBody>
      </p:sp>
      <p:pic>
        <p:nvPicPr>
          <p:cNvPr id="5" name="图片 4">
            <a:extLst>
              <a:ext uri="{FF2B5EF4-FFF2-40B4-BE49-F238E27FC236}">
                <a16:creationId xmlns:a16="http://schemas.microsoft.com/office/drawing/2014/main" id="{C12D7252-E480-49E5-A1B9-CB8DC1204C3F}"/>
              </a:ext>
            </a:extLst>
          </p:cNvPr>
          <p:cNvPicPr>
            <a:picLocks noChangeAspect="1"/>
          </p:cNvPicPr>
          <p:nvPr/>
        </p:nvPicPr>
        <p:blipFill>
          <a:blip r:embed="rId2"/>
          <a:stretch>
            <a:fillRect/>
          </a:stretch>
        </p:blipFill>
        <p:spPr>
          <a:xfrm>
            <a:off x="6671852" y="1825625"/>
            <a:ext cx="5391745" cy="3740288"/>
          </a:xfrm>
          <a:prstGeom prst="rect">
            <a:avLst/>
          </a:prstGeom>
        </p:spPr>
      </p:pic>
    </p:spTree>
    <p:extLst>
      <p:ext uri="{BB962C8B-B14F-4D97-AF65-F5344CB8AC3E}">
        <p14:creationId xmlns:p14="http://schemas.microsoft.com/office/powerpoint/2010/main" val="3201216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章 随机性决策分析方法</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2406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B91EF-F191-4914-A0B4-C8C03CD15D6A}"/>
              </a:ext>
            </a:extLst>
          </p:cNvPr>
          <p:cNvSpPr>
            <a:spLocks noGrp="1"/>
          </p:cNvSpPr>
          <p:nvPr>
            <p:ph type="title"/>
          </p:nvPr>
        </p:nvSpPr>
        <p:spPr>
          <a:xfrm>
            <a:off x="838200" y="136525"/>
            <a:ext cx="10515600" cy="1076049"/>
          </a:xfrm>
        </p:spPr>
        <p:txBody>
          <a:bodyPr/>
          <a:lstStyle/>
          <a:p>
            <a:r>
              <a:rPr lang="zh-CN" altLang="en-US" sz="4000" dirty="0">
                <a:latin typeface="黑体" panose="02010609060101010101" pitchFamily="49" charset="-122"/>
                <a:ea typeface="黑体" panose="02010609060101010101" pitchFamily="49" charset="-122"/>
              </a:rPr>
              <a:t>风险型决策问题：</a:t>
            </a:r>
            <a:r>
              <a:rPr lang="zh-CN" altLang="en-US" sz="2800" dirty="0">
                <a:latin typeface="宋体" panose="02010600030101010101" pitchFamily="2" charset="-122"/>
                <a:ea typeface="宋体" panose="02010600030101010101" pitchFamily="2" charset="-122"/>
              </a:rPr>
              <a:t>每一种自然状态发生的概率是已知的或者可以预先估计的。</a:t>
            </a:r>
          </a:p>
        </p:txBody>
      </p:sp>
      <p:sp>
        <p:nvSpPr>
          <p:cNvPr id="3" name="内容占位符 2">
            <a:extLst>
              <a:ext uri="{FF2B5EF4-FFF2-40B4-BE49-F238E27FC236}">
                <a16:creationId xmlns:a16="http://schemas.microsoft.com/office/drawing/2014/main" id="{2B8510CB-5E01-4D85-ADBC-2D481DB98EDA}"/>
              </a:ext>
            </a:extLst>
          </p:cNvPr>
          <p:cNvSpPr>
            <a:spLocks noGrp="1"/>
          </p:cNvSpPr>
          <p:nvPr>
            <p:ph idx="1"/>
          </p:nvPr>
        </p:nvSpPr>
        <p:spPr>
          <a:xfrm>
            <a:off x="838200" y="1212574"/>
            <a:ext cx="10515600" cy="5645425"/>
          </a:xfrm>
        </p:spPr>
        <p:txBody>
          <a:bodyPr/>
          <a:lstStyle/>
          <a:p>
            <a:r>
              <a:rPr lang="zh-CN" altLang="en-US" b="1" dirty="0"/>
              <a:t>最大可能法：</a:t>
            </a:r>
            <a:r>
              <a:rPr lang="zh-CN" altLang="en-US" dirty="0"/>
              <a:t>在“将大概率事件看成必然事件，小概率事件看成不可能事件”的假设条件下，将风险型决策问题转化成确定型决策问题的一种决策方法。</a:t>
            </a:r>
            <a:endParaRPr lang="en-US" altLang="zh-CN" dirty="0"/>
          </a:p>
          <a:p>
            <a:r>
              <a:rPr lang="zh-CN" altLang="en-US" b="1" dirty="0"/>
              <a:t>期望值决策法：</a:t>
            </a:r>
            <a:r>
              <a:rPr lang="zh-CN" altLang="en-US" dirty="0"/>
              <a:t>计算各方案的期望益损值，并以它为依据，选择期望收益最大或者期望损失最小的方案作为最佳决策方案。</a:t>
            </a:r>
            <a:endParaRPr lang="en-US" altLang="zh-CN" dirty="0"/>
          </a:p>
          <a:p>
            <a:r>
              <a:rPr lang="zh-CN" altLang="en-US" b="1" dirty="0"/>
              <a:t>树型决策法：</a:t>
            </a:r>
            <a:r>
              <a:rPr lang="zh-CN" altLang="en-US" dirty="0"/>
              <a:t>选择期望收益值最大或期望损失（成本或代价）值最小的方案作为最佳决策方案。</a:t>
            </a:r>
            <a:endParaRPr lang="en-US" altLang="zh-CN" dirty="0"/>
          </a:p>
          <a:p>
            <a:pPr lvl="1"/>
            <a:r>
              <a:rPr lang="zh-CN" altLang="en-US" dirty="0"/>
              <a:t>画出决策树、计算期望益损值、剪枝。</a:t>
            </a:r>
            <a:endParaRPr lang="en-US" altLang="zh-CN" dirty="0"/>
          </a:p>
          <a:p>
            <a:r>
              <a:rPr lang="zh-CN" altLang="en-US" b="1" dirty="0"/>
              <a:t>灵敏度分析：</a:t>
            </a:r>
            <a:r>
              <a:rPr lang="zh-CN" altLang="en-US" dirty="0"/>
              <a:t>对可能产生的数据变动是否</a:t>
            </a:r>
            <a:endParaRPr lang="en-US" altLang="zh-CN" dirty="0"/>
          </a:p>
          <a:p>
            <a:pPr marL="0" indent="0">
              <a:buNone/>
            </a:pPr>
            <a:r>
              <a:rPr lang="en-US" altLang="zh-CN" dirty="0"/>
              <a:t>  </a:t>
            </a:r>
            <a:r>
              <a:rPr lang="zh-CN" altLang="en-US" dirty="0"/>
              <a:t>会影响最佳决策方案的选择进行分析。</a:t>
            </a:r>
            <a:endParaRPr lang="en-US" altLang="zh-CN" dirty="0"/>
          </a:p>
          <a:p>
            <a:r>
              <a:rPr lang="zh-CN" altLang="en-US" b="1" dirty="0"/>
              <a:t>效用分析：</a:t>
            </a:r>
            <a:r>
              <a:rPr lang="zh-CN" altLang="en-US" dirty="0"/>
              <a:t>考虑决策者的主观价值概念。</a:t>
            </a:r>
          </a:p>
        </p:txBody>
      </p:sp>
      <p:pic>
        <p:nvPicPr>
          <p:cNvPr id="5" name="图片 4">
            <a:extLst>
              <a:ext uri="{FF2B5EF4-FFF2-40B4-BE49-F238E27FC236}">
                <a16:creationId xmlns:a16="http://schemas.microsoft.com/office/drawing/2014/main" id="{198C104F-732F-4BAD-A340-2CE27ACB42A7}"/>
              </a:ext>
            </a:extLst>
          </p:cNvPr>
          <p:cNvPicPr>
            <a:picLocks noChangeAspect="1"/>
          </p:cNvPicPr>
          <p:nvPr/>
        </p:nvPicPr>
        <p:blipFill>
          <a:blip r:embed="rId2"/>
          <a:stretch>
            <a:fillRect/>
          </a:stretch>
        </p:blipFill>
        <p:spPr>
          <a:xfrm>
            <a:off x="7751167" y="3881032"/>
            <a:ext cx="4362674" cy="2355971"/>
          </a:xfrm>
          <a:prstGeom prst="rect">
            <a:avLst/>
          </a:prstGeom>
        </p:spPr>
      </p:pic>
    </p:spTree>
    <p:extLst>
      <p:ext uri="{BB962C8B-B14F-4D97-AF65-F5344CB8AC3E}">
        <p14:creationId xmlns:p14="http://schemas.microsoft.com/office/powerpoint/2010/main" val="549448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D1244-4C33-4E54-A182-805627FEE936}"/>
              </a:ext>
            </a:extLst>
          </p:cNvPr>
          <p:cNvSpPr>
            <a:spLocks noGrp="1"/>
          </p:cNvSpPr>
          <p:nvPr>
            <p:ph type="title"/>
          </p:nvPr>
        </p:nvSpPr>
        <p:spPr/>
        <p:txBody>
          <a:bodyPr/>
          <a:lstStyle/>
          <a:p>
            <a:r>
              <a:rPr lang="zh-CN" altLang="en-US" sz="4000" b="1" dirty="0">
                <a:latin typeface="黑体" panose="02010609060101010101" pitchFamily="49" charset="-122"/>
                <a:ea typeface="黑体" panose="02010609060101010101" pitchFamily="49" charset="-122"/>
              </a:rPr>
              <a:t>非确定型决策问题：</a:t>
            </a:r>
            <a:r>
              <a:rPr lang="zh-CN" altLang="en-US" sz="2800" dirty="0">
                <a:latin typeface="宋体" panose="02010600030101010101" pitchFamily="2" charset="-122"/>
                <a:ea typeface="宋体" panose="02010600030101010101" pitchFamily="2" charset="-122"/>
              </a:rPr>
              <a:t>各种自然状态发生的概率也是未知的和无法预先估计的。</a:t>
            </a:r>
          </a:p>
        </p:txBody>
      </p:sp>
      <p:sp>
        <p:nvSpPr>
          <p:cNvPr id="3" name="内容占位符 2">
            <a:extLst>
              <a:ext uri="{FF2B5EF4-FFF2-40B4-BE49-F238E27FC236}">
                <a16:creationId xmlns:a16="http://schemas.microsoft.com/office/drawing/2014/main" id="{CFACB017-6F21-4AE5-BB25-A43862745EFE}"/>
              </a:ext>
            </a:extLst>
          </p:cNvPr>
          <p:cNvSpPr>
            <a:spLocks noGrp="1"/>
          </p:cNvSpPr>
          <p:nvPr>
            <p:ph idx="1"/>
          </p:nvPr>
        </p:nvSpPr>
        <p:spPr/>
        <p:txBody>
          <a:bodyPr/>
          <a:lstStyle/>
          <a:p>
            <a:r>
              <a:rPr lang="zh-CN" altLang="en-US" b="1" dirty="0"/>
              <a:t>乐观法：</a:t>
            </a:r>
            <a:r>
              <a:rPr lang="zh-CN" altLang="en-US" dirty="0"/>
              <a:t>“大中取大”。</a:t>
            </a:r>
            <a:endParaRPr lang="en-US" altLang="zh-CN" dirty="0"/>
          </a:p>
          <a:p>
            <a:r>
              <a:rPr lang="zh-CN" altLang="en-US" b="1" dirty="0"/>
              <a:t>悲观法：</a:t>
            </a:r>
            <a:r>
              <a:rPr lang="zh-CN" altLang="en-US" dirty="0"/>
              <a:t>“小中取大”。</a:t>
            </a:r>
            <a:endParaRPr lang="en-US" altLang="zh-CN" dirty="0"/>
          </a:p>
          <a:p>
            <a:r>
              <a:rPr lang="zh-CN" altLang="en-US" b="1" dirty="0"/>
              <a:t>折中法：</a:t>
            </a:r>
            <a:r>
              <a:rPr lang="zh-CN" altLang="en-US" dirty="0"/>
              <a:t>通过一个折中系数</a:t>
            </a:r>
            <a:r>
              <a:rPr lang="en-US" altLang="zh-CN" dirty="0"/>
              <a:t>α</a:t>
            </a:r>
            <a:r>
              <a:rPr lang="zh-CN" altLang="en-US" dirty="0"/>
              <a:t>（</a:t>
            </a:r>
            <a:r>
              <a:rPr lang="en-US" altLang="zh-CN" dirty="0"/>
              <a:t>0≤α≤1</a:t>
            </a:r>
            <a:r>
              <a:rPr lang="zh-CN" altLang="en-US" dirty="0"/>
              <a:t>）表示决策者对客观条件估计的乐观程度。</a:t>
            </a:r>
            <a:endParaRPr lang="en-US" altLang="zh-CN" dirty="0"/>
          </a:p>
          <a:p>
            <a:r>
              <a:rPr lang="zh-CN" altLang="en-US" b="1" dirty="0"/>
              <a:t>等可能性法：</a:t>
            </a:r>
            <a:r>
              <a:rPr lang="zh-CN" altLang="en-US" dirty="0"/>
              <a:t>假设各个状态发生的概率是相等的。</a:t>
            </a:r>
            <a:endParaRPr lang="en-US" altLang="zh-CN" dirty="0"/>
          </a:p>
          <a:p>
            <a:r>
              <a:rPr lang="zh-CN" altLang="en-US" b="1" dirty="0"/>
              <a:t>后悔值法：</a:t>
            </a:r>
            <a:r>
              <a:rPr lang="zh-CN" altLang="en-US" dirty="0"/>
              <a:t>决策的主要依据是后悔值，也称最小最大后悔值法。</a:t>
            </a:r>
            <a:endParaRPr lang="en-US" altLang="zh-CN" dirty="0"/>
          </a:p>
          <a:p>
            <a:pPr lvl="1"/>
            <a:r>
              <a:rPr lang="zh-CN" altLang="en-US" b="1" dirty="0"/>
              <a:t>后悔值：</a:t>
            </a:r>
            <a:r>
              <a:rPr lang="zh-CN" altLang="en-US" dirty="0"/>
              <a:t>指某状态下的最大效益值与各方案的效益值之差。</a:t>
            </a:r>
          </a:p>
        </p:txBody>
      </p:sp>
    </p:spTree>
    <p:extLst>
      <p:ext uri="{BB962C8B-B14F-4D97-AF65-F5344CB8AC3E}">
        <p14:creationId xmlns:p14="http://schemas.microsoft.com/office/powerpoint/2010/main" val="1930260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487BB8-E41A-424C-BD4D-282D14CF272B}"/>
              </a:ext>
            </a:extLst>
          </p:cNvPr>
          <p:cNvSpPr>
            <a:spLocks noGrp="1"/>
          </p:cNvSpPr>
          <p:nvPr>
            <p:ph idx="1"/>
          </p:nvPr>
        </p:nvSpPr>
        <p:spPr>
          <a:xfrm>
            <a:off x="838200" y="1387366"/>
            <a:ext cx="10515600" cy="5370785"/>
          </a:xfrm>
        </p:spPr>
        <p:txBody>
          <a:bodyPr/>
          <a:lstStyle/>
          <a:p>
            <a:r>
              <a:rPr lang="zh-CN" altLang="zh-CN" dirty="0"/>
              <a:t>某企业为扩大某产品的生产，拟建设新厂，据市场预测产品销路好的概率为</a:t>
            </a:r>
            <a:r>
              <a:rPr lang="en-US" altLang="zh-CN" dirty="0"/>
              <a:t>0.7</a:t>
            </a:r>
            <a:r>
              <a:rPr lang="zh-CN" altLang="zh-CN" dirty="0"/>
              <a:t>，销路差的概率为</a:t>
            </a:r>
            <a:r>
              <a:rPr lang="en-US" altLang="zh-CN" dirty="0"/>
              <a:t>0.3</a:t>
            </a:r>
            <a:r>
              <a:rPr lang="zh-CN" altLang="zh-CN" dirty="0"/>
              <a:t>，有三种方案可供企业选择：</a:t>
            </a:r>
            <a:endParaRPr lang="en-US" altLang="zh-CN" dirty="0"/>
          </a:p>
          <a:p>
            <a:pPr marL="457200" lvl="1" indent="0">
              <a:buNone/>
            </a:pPr>
            <a:r>
              <a:rPr lang="zh-CN" altLang="zh-CN" dirty="0"/>
              <a:t>方案</a:t>
            </a:r>
            <a:r>
              <a:rPr lang="en-US" altLang="zh-CN" dirty="0"/>
              <a:t>1</a:t>
            </a:r>
            <a:r>
              <a:rPr lang="zh-CN" altLang="zh-CN" dirty="0"/>
              <a:t>，新建小厂，需投资</a:t>
            </a:r>
            <a:r>
              <a:rPr lang="en-US" altLang="zh-CN" dirty="0"/>
              <a:t>120</a:t>
            </a:r>
            <a:r>
              <a:rPr lang="zh-CN" altLang="zh-CN" dirty="0"/>
              <a:t>万元。销路好时，每年可获利</a:t>
            </a:r>
            <a:r>
              <a:rPr lang="en-US" altLang="zh-CN" dirty="0"/>
              <a:t>35</a:t>
            </a:r>
            <a:r>
              <a:rPr lang="zh-CN" altLang="zh-CN" dirty="0"/>
              <a:t>万元；销路差时，每年仍可获利</a:t>
            </a:r>
            <a:r>
              <a:rPr lang="en-US" altLang="zh-CN" dirty="0"/>
              <a:t>30</a:t>
            </a:r>
            <a:r>
              <a:rPr lang="zh-CN" altLang="zh-CN" dirty="0"/>
              <a:t>万元。服务期为</a:t>
            </a:r>
            <a:r>
              <a:rPr lang="en-US" altLang="zh-CN" dirty="0"/>
              <a:t>10</a:t>
            </a:r>
            <a:r>
              <a:rPr lang="zh-CN" altLang="zh-CN" dirty="0"/>
              <a:t>年。</a:t>
            </a:r>
          </a:p>
          <a:p>
            <a:pPr marL="457200" lvl="1" indent="0">
              <a:buNone/>
            </a:pPr>
            <a:r>
              <a:rPr lang="zh-CN" altLang="zh-CN" dirty="0"/>
              <a:t>方案</a:t>
            </a:r>
            <a:r>
              <a:rPr lang="en-US" altLang="zh-CN" dirty="0"/>
              <a:t>2</a:t>
            </a:r>
            <a:r>
              <a:rPr lang="zh-CN" altLang="zh-CN" dirty="0"/>
              <a:t>，先建小厂，</a:t>
            </a:r>
            <a:r>
              <a:rPr lang="zh-CN" altLang="en-US" dirty="0"/>
              <a:t>投资及获利情况与方案</a:t>
            </a:r>
            <a:r>
              <a:rPr lang="en-US" altLang="zh-CN" dirty="0"/>
              <a:t>1</a:t>
            </a:r>
            <a:r>
              <a:rPr lang="zh-CN" altLang="en-US" dirty="0"/>
              <a:t>相同，</a:t>
            </a:r>
            <a:r>
              <a:rPr lang="en-US" altLang="zh-CN" dirty="0"/>
              <a:t>4</a:t>
            </a:r>
            <a:r>
              <a:rPr lang="zh-CN" altLang="zh-CN" dirty="0"/>
              <a:t>年后销路好时</a:t>
            </a:r>
            <a:r>
              <a:rPr lang="zh-CN" altLang="zh-CN" u="sng" dirty="0"/>
              <a:t>考虑</a:t>
            </a:r>
            <a:r>
              <a:rPr lang="zh-CN" altLang="zh-CN" dirty="0"/>
              <a:t>扩建</a:t>
            </a:r>
            <a:r>
              <a:rPr lang="zh-CN" altLang="en-US" dirty="0"/>
              <a:t>（并不一定扩建）</a:t>
            </a:r>
            <a:r>
              <a:rPr lang="zh-CN" altLang="zh-CN" dirty="0"/>
              <a:t>，再扩建需追加投资</a:t>
            </a:r>
            <a:r>
              <a:rPr lang="en-US" altLang="zh-CN" dirty="0"/>
              <a:t>200</a:t>
            </a:r>
            <a:r>
              <a:rPr lang="zh-CN" altLang="zh-CN" dirty="0"/>
              <a:t>万元，服务期为</a:t>
            </a:r>
            <a:r>
              <a:rPr lang="en-US" altLang="zh-CN" dirty="0"/>
              <a:t>6</a:t>
            </a:r>
            <a:r>
              <a:rPr lang="zh-CN" altLang="zh-CN" dirty="0"/>
              <a:t>年，估计每年获利</a:t>
            </a:r>
            <a:r>
              <a:rPr lang="en-US" altLang="zh-CN" dirty="0"/>
              <a:t>95</a:t>
            </a:r>
            <a:r>
              <a:rPr lang="zh-CN" altLang="zh-CN" dirty="0"/>
              <a:t>万元。</a:t>
            </a:r>
            <a:endParaRPr lang="en-US" altLang="zh-CN" dirty="0"/>
          </a:p>
          <a:p>
            <a:pPr marL="457200" lvl="1" indent="0">
              <a:buNone/>
            </a:pPr>
            <a:r>
              <a:rPr lang="zh-CN" altLang="en-US" dirty="0"/>
              <a:t>注意：将服务期看作一个整体，不需要每年考虑销路好还是不好。</a:t>
            </a:r>
            <a:endParaRPr lang="zh-CN" altLang="zh-CN" dirty="0"/>
          </a:p>
          <a:p>
            <a:pPr marL="0" indent="0">
              <a:buNone/>
            </a:pPr>
            <a:r>
              <a:rPr lang="zh-CN" altLang="zh-CN" dirty="0"/>
              <a:t>试用树状图来描述各种方案在不同自然状态下的收益，据此计算每种方案的期望收益值并选择方案</a:t>
            </a:r>
            <a:endParaRPr lang="en-US" altLang="zh-CN" dirty="0"/>
          </a:p>
          <a:p>
            <a:pPr marL="0" indent="0">
              <a:buNone/>
            </a:pPr>
            <a:endParaRPr lang="zh-CN" altLang="en-US" dirty="0"/>
          </a:p>
        </p:txBody>
      </p:sp>
    </p:spTree>
    <p:extLst>
      <p:ext uri="{BB962C8B-B14F-4D97-AF65-F5344CB8AC3E}">
        <p14:creationId xmlns:p14="http://schemas.microsoft.com/office/powerpoint/2010/main" val="314525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DFB14C-99F6-4312-9E4F-BF7B7E04C265}"/>
              </a:ext>
            </a:extLst>
          </p:cNvPr>
          <p:cNvSpPr>
            <a:spLocks noGrp="1"/>
          </p:cNvSpPr>
          <p:nvPr>
            <p:ph idx="1"/>
          </p:nvPr>
        </p:nvSpPr>
        <p:spPr>
          <a:xfrm>
            <a:off x="838200" y="228600"/>
            <a:ext cx="10515600" cy="6629400"/>
          </a:xfrm>
        </p:spPr>
        <p:txBody>
          <a:bodyPr/>
          <a:lstStyle/>
          <a:p>
            <a:r>
              <a:rPr lang="zh-CN" altLang="en-US" dirty="0"/>
              <a:t>描述地理数据</a:t>
            </a:r>
            <a:r>
              <a:rPr lang="zh-CN" altLang="en-US" b="1" dirty="0"/>
              <a:t>一般水平</a:t>
            </a:r>
            <a:r>
              <a:rPr lang="zh-CN" altLang="en-US" dirty="0"/>
              <a:t>的指标 </a:t>
            </a:r>
            <a:endParaRPr lang="en-US" altLang="zh-CN" dirty="0"/>
          </a:p>
          <a:p>
            <a:pPr lvl="1"/>
            <a:r>
              <a:rPr lang="zh-CN" altLang="en-US" b="1" dirty="0"/>
              <a:t>平均值：</a:t>
            </a:r>
            <a:r>
              <a:rPr lang="zh-CN" altLang="en-US" dirty="0"/>
              <a:t>反映了地理数据一般水平。</a:t>
            </a:r>
            <a:endParaRPr lang="en-US" altLang="zh-CN" dirty="0"/>
          </a:p>
          <a:p>
            <a:pPr lvl="1"/>
            <a:r>
              <a:rPr lang="zh-CN" altLang="en-US" b="1" dirty="0"/>
              <a:t>中位数：</a:t>
            </a:r>
            <a:r>
              <a:rPr lang="zh-CN" altLang="en-US" dirty="0"/>
              <a:t>将各个数据从小到大排列，居于中间位置的数。</a:t>
            </a:r>
            <a:endParaRPr lang="en-US" altLang="zh-CN" dirty="0"/>
          </a:p>
          <a:p>
            <a:pPr lvl="1"/>
            <a:r>
              <a:rPr lang="zh-CN" altLang="en-US" b="1" dirty="0"/>
              <a:t>众数：</a:t>
            </a:r>
            <a:r>
              <a:rPr lang="zh-CN" altLang="en-US" dirty="0"/>
              <a:t>出现频数最多的数。</a:t>
            </a:r>
            <a:endParaRPr lang="en-US" altLang="zh-CN" dirty="0"/>
          </a:p>
          <a:p>
            <a:r>
              <a:rPr lang="zh-CN" altLang="en-US" dirty="0"/>
              <a:t>描述地理数据分布</a:t>
            </a:r>
            <a:r>
              <a:rPr lang="zh-CN" altLang="en-US" b="1" dirty="0"/>
              <a:t>离散程度</a:t>
            </a:r>
            <a:r>
              <a:rPr lang="zh-CN" altLang="en-US" dirty="0"/>
              <a:t>的指标</a:t>
            </a:r>
            <a:endParaRPr lang="en-US" altLang="zh-CN" dirty="0"/>
          </a:p>
          <a:p>
            <a:pPr lvl="1"/>
            <a:r>
              <a:rPr lang="zh-CN" altLang="en-US" b="1" dirty="0"/>
              <a:t>极差：</a:t>
            </a:r>
            <a:r>
              <a:rPr lang="zh-CN" altLang="en-US" dirty="0"/>
              <a:t>所有数据中最大值与最小值之差。</a:t>
            </a:r>
            <a:endParaRPr lang="en-US" altLang="zh-CN" dirty="0"/>
          </a:p>
          <a:p>
            <a:pPr lvl="1"/>
            <a:r>
              <a:rPr lang="zh-CN" altLang="en-US" b="1" dirty="0"/>
              <a:t>离差：</a:t>
            </a:r>
            <a:r>
              <a:rPr lang="zh-CN" altLang="en-US" dirty="0"/>
              <a:t>每一个地理数据与平均值的差。</a:t>
            </a:r>
            <a:endParaRPr lang="en-US" altLang="zh-CN" dirty="0"/>
          </a:p>
          <a:p>
            <a:pPr lvl="1"/>
            <a:r>
              <a:rPr lang="zh-CN" altLang="en-US" b="1" dirty="0"/>
              <a:t>离差平方和：</a:t>
            </a:r>
            <a:r>
              <a:rPr lang="zh-CN" altLang="en-US" dirty="0"/>
              <a:t>它从总体上衡量一组地理数据与平均值的离散程度。</a:t>
            </a:r>
            <a:endParaRPr lang="en-US" altLang="zh-CN" dirty="0"/>
          </a:p>
          <a:p>
            <a:pPr lvl="1"/>
            <a:r>
              <a:rPr lang="zh-CN" altLang="en-US" b="1" dirty="0"/>
              <a:t>方差：</a:t>
            </a:r>
            <a:r>
              <a:rPr lang="zh-CN" altLang="en-US" dirty="0"/>
              <a:t>从平均概况衡量一组地理数据与平均值的离散程度。</a:t>
            </a:r>
            <a:endParaRPr lang="en-US" altLang="zh-CN" dirty="0"/>
          </a:p>
          <a:p>
            <a:pPr lvl="1"/>
            <a:endParaRPr lang="en-US" altLang="zh-CN" dirty="0"/>
          </a:p>
          <a:p>
            <a:pPr lvl="1"/>
            <a:endParaRPr lang="en-US" altLang="zh-CN" dirty="0"/>
          </a:p>
          <a:p>
            <a:pPr lvl="1"/>
            <a:endParaRPr lang="en-US" altLang="zh-CN" dirty="0"/>
          </a:p>
          <a:p>
            <a:pPr lvl="1"/>
            <a:r>
              <a:rPr lang="zh-CN" altLang="en-US" b="1" dirty="0"/>
              <a:t>标准差：</a:t>
            </a:r>
            <a:r>
              <a:rPr lang="zh-CN" altLang="en-US" dirty="0"/>
              <a:t>方差的平方根。</a:t>
            </a:r>
            <a:endParaRPr lang="en-US" altLang="zh-CN" dirty="0"/>
          </a:p>
          <a:p>
            <a:pPr lvl="1"/>
            <a:r>
              <a:rPr lang="zh-CN" altLang="en-US" b="1" dirty="0"/>
              <a:t>变异系数：</a:t>
            </a:r>
            <a:r>
              <a:rPr lang="zh-CN" altLang="en-US" dirty="0"/>
              <a:t>表示地理数据的相对变化（波动）程度。</a:t>
            </a:r>
            <a:endParaRPr lang="en-US" altLang="zh-CN" dirty="0"/>
          </a:p>
          <a:p>
            <a:pPr lvl="1"/>
            <a:endParaRPr lang="en-US" altLang="zh-CN" dirty="0"/>
          </a:p>
        </p:txBody>
      </p:sp>
      <p:pic>
        <p:nvPicPr>
          <p:cNvPr id="1026" name="Object 7">
            <a:extLst>
              <a:ext uri="{FF2B5EF4-FFF2-40B4-BE49-F238E27FC236}">
                <a16:creationId xmlns:a16="http://schemas.microsoft.com/office/drawing/2014/main" id="{F4794A42-E63A-448F-A218-08B43CBA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759" y="6009586"/>
            <a:ext cx="4163802" cy="729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4BC25FC-18F0-4C82-96C5-8A3B670EFDCC}"/>
                  </a:ext>
                </a:extLst>
              </p:cNvPr>
              <p:cNvSpPr txBox="1"/>
              <p:nvPr/>
            </p:nvSpPr>
            <p:spPr>
              <a:xfrm>
                <a:off x="-360295" y="3983873"/>
                <a:ext cx="772690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𝜎</m:t>
                          </m:r>
                        </m:e>
                        <m:sup>
                          <m:r>
                            <a:rPr lang="zh-CN" altLang="en-US" i="0">
                              <a:latin typeface="Cambria Math" panose="02040503050406030204" pitchFamily="18" charset="0"/>
                            </a:rPr>
                            <m:t>2</m:t>
                          </m:r>
                        </m:sup>
                      </m:sSu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end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nary>
                      <m:r>
                        <a:rPr lang="zh-CN" altLang="en-US" i="0">
                          <a:latin typeface="Cambria Math" panose="02040503050406030204" pitchFamily="18" charset="0"/>
                        </a:rPr>
                        <m:t>−</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𝑥</m:t>
                          </m:r>
                        </m:e>
                      </m:acc>
                      <m:sSup>
                        <m:sSupPr>
                          <m:ctrlPr>
                            <a:rPr lang="zh-CN" altLang="en-US" i="1">
                              <a:solidFill>
                                <a:srgbClr val="836967"/>
                              </a:solidFill>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e>
                          </m:d>
                        </m:e>
                        <m:sup>
                          <m:r>
                            <a:rPr lang="zh-CN" altLang="en-US" i="0">
                              <a:latin typeface="Cambria Math" panose="02040503050406030204" pitchFamily="18" charset="0"/>
                            </a:rPr>
                            <m:t>2</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14BC25FC-18F0-4C82-96C5-8A3B670EFDCC}"/>
                  </a:ext>
                </a:extLst>
              </p:cNvPr>
              <p:cNvSpPr txBox="1">
                <a:spLocks noRot="1" noChangeAspect="1" noMove="1" noResize="1" noEditPoints="1" noAdjustHandles="1" noChangeArrowheads="1" noChangeShapeType="1" noTextEdit="1"/>
              </p:cNvSpPr>
              <p:nvPr/>
            </p:nvSpPr>
            <p:spPr>
              <a:xfrm>
                <a:off x="-360295" y="3983873"/>
                <a:ext cx="7726901" cy="84856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0927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02D14F-BB99-4D3A-9025-AE6CE7C45803}"/>
              </a:ext>
            </a:extLst>
          </p:cNvPr>
          <p:cNvSpPr>
            <a:spLocks noGrp="1"/>
          </p:cNvSpPr>
          <p:nvPr>
            <p:ph idx="1"/>
          </p:nvPr>
        </p:nvSpPr>
        <p:spPr>
          <a:xfrm>
            <a:off x="838200" y="3360368"/>
            <a:ext cx="10515600" cy="3271657"/>
          </a:xfrm>
        </p:spPr>
        <p:txBody>
          <a:bodyPr/>
          <a:lstStyle/>
          <a:p>
            <a:pPr marL="0" indent="0">
              <a:buNone/>
            </a:pPr>
            <a:r>
              <a:rPr lang="en-US" altLang="zh-CN" dirty="0"/>
              <a:t>E1=(0.7*35+0.3*30)*10-120=215</a:t>
            </a:r>
          </a:p>
          <a:p>
            <a:pPr marL="0" indent="0">
              <a:buNone/>
            </a:pPr>
            <a:r>
              <a:rPr lang="en-US" altLang="zh-CN" dirty="0"/>
              <a:t>E4=95*6-200=370</a:t>
            </a:r>
          </a:p>
          <a:p>
            <a:pPr marL="0" indent="0">
              <a:buNone/>
            </a:pPr>
            <a:r>
              <a:rPr lang="en-US" altLang="zh-CN" dirty="0"/>
              <a:t>E5=35*6=210</a:t>
            </a:r>
          </a:p>
          <a:p>
            <a:pPr marL="0" indent="0">
              <a:buNone/>
            </a:pPr>
            <a:r>
              <a:rPr lang="en-US" altLang="zh-CN" dirty="0"/>
              <a:t>E4&gt;E5</a:t>
            </a:r>
            <a:r>
              <a:rPr lang="zh-CN" altLang="en-US" dirty="0"/>
              <a:t>，所以选择扩建</a:t>
            </a:r>
            <a:endParaRPr lang="en-US" altLang="zh-CN" dirty="0"/>
          </a:p>
          <a:p>
            <a:pPr marL="0" indent="0">
              <a:buNone/>
            </a:pPr>
            <a:r>
              <a:rPr lang="en-US" altLang="zh-CN" dirty="0"/>
              <a:t>E2=(0.3*30*10+0.7*35*4+0.7*370)-120=327</a:t>
            </a:r>
          </a:p>
          <a:p>
            <a:pPr marL="0" indent="0">
              <a:buNone/>
            </a:pPr>
            <a:r>
              <a:rPr lang="en-US" altLang="zh-CN" dirty="0"/>
              <a:t>E2&gt;E1</a:t>
            </a:r>
            <a:r>
              <a:rPr lang="zh-CN" altLang="en-US" dirty="0"/>
              <a:t>，所以先建小厂，销路好就扩建</a:t>
            </a:r>
          </a:p>
        </p:txBody>
      </p:sp>
      <p:sp>
        <p:nvSpPr>
          <p:cNvPr id="4" name="矩形 3">
            <a:extLst>
              <a:ext uri="{FF2B5EF4-FFF2-40B4-BE49-F238E27FC236}">
                <a16:creationId xmlns:a16="http://schemas.microsoft.com/office/drawing/2014/main" id="{05B7DD9A-107B-436B-8C3D-A244DF407401}"/>
              </a:ext>
            </a:extLst>
          </p:cNvPr>
          <p:cNvSpPr/>
          <p:nvPr/>
        </p:nvSpPr>
        <p:spPr>
          <a:xfrm>
            <a:off x="956442" y="1797270"/>
            <a:ext cx="399392" cy="39939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a:t>
            </a:r>
            <a:endParaRPr lang="zh-CN" altLang="en-US" dirty="0"/>
          </a:p>
        </p:txBody>
      </p:sp>
      <p:cxnSp>
        <p:nvCxnSpPr>
          <p:cNvPr id="6" name="直接连接符 5">
            <a:extLst>
              <a:ext uri="{FF2B5EF4-FFF2-40B4-BE49-F238E27FC236}">
                <a16:creationId xmlns:a16="http://schemas.microsoft.com/office/drawing/2014/main" id="{9E972210-6E01-4468-8E78-1D78B217CB35}"/>
              </a:ext>
            </a:extLst>
          </p:cNvPr>
          <p:cNvCxnSpPr>
            <a:stCxn id="4" idx="3"/>
          </p:cNvCxnSpPr>
          <p:nvPr/>
        </p:nvCxnSpPr>
        <p:spPr>
          <a:xfrm flipV="1">
            <a:off x="1355834" y="1240221"/>
            <a:ext cx="1240221" cy="75674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6EDE3FA1-3CE3-4EE6-8FD4-12838278AC31}"/>
              </a:ext>
            </a:extLst>
          </p:cNvPr>
          <p:cNvCxnSpPr>
            <a:stCxn id="4" idx="3"/>
          </p:cNvCxnSpPr>
          <p:nvPr/>
        </p:nvCxnSpPr>
        <p:spPr>
          <a:xfrm>
            <a:off x="1355834" y="1996966"/>
            <a:ext cx="1240221" cy="557049"/>
          </a:xfrm>
          <a:prstGeom prst="line">
            <a:avLst/>
          </a:prstGeom>
        </p:spPr>
        <p:style>
          <a:lnRef idx="1">
            <a:schemeClr val="dk1"/>
          </a:lnRef>
          <a:fillRef idx="0">
            <a:schemeClr val="dk1"/>
          </a:fillRef>
          <a:effectRef idx="0">
            <a:schemeClr val="dk1"/>
          </a:effectRef>
          <a:fontRef idx="minor">
            <a:schemeClr val="tx1"/>
          </a:fontRef>
        </p:style>
      </p:cxnSp>
      <p:sp>
        <p:nvSpPr>
          <p:cNvPr id="9" name="椭圆 8">
            <a:extLst>
              <a:ext uri="{FF2B5EF4-FFF2-40B4-BE49-F238E27FC236}">
                <a16:creationId xmlns:a16="http://schemas.microsoft.com/office/drawing/2014/main" id="{479CF101-A427-4BCB-9042-39814839BD4A}"/>
              </a:ext>
            </a:extLst>
          </p:cNvPr>
          <p:cNvSpPr/>
          <p:nvPr/>
        </p:nvSpPr>
        <p:spPr>
          <a:xfrm>
            <a:off x="2596055" y="914400"/>
            <a:ext cx="651642" cy="6516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V1</a:t>
            </a:r>
            <a:endParaRPr lang="zh-CN" altLang="en-US" dirty="0"/>
          </a:p>
        </p:txBody>
      </p:sp>
      <p:sp>
        <p:nvSpPr>
          <p:cNvPr id="10" name="椭圆 9">
            <a:extLst>
              <a:ext uri="{FF2B5EF4-FFF2-40B4-BE49-F238E27FC236}">
                <a16:creationId xmlns:a16="http://schemas.microsoft.com/office/drawing/2014/main" id="{3567C52C-55E0-49FF-B085-C1DDC7F57856}"/>
              </a:ext>
            </a:extLst>
          </p:cNvPr>
          <p:cNvSpPr/>
          <p:nvPr/>
        </p:nvSpPr>
        <p:spPr>
          <a:xfrm>
            <a:off x="2596055" y="2175640"/>
            <a:ext cx="651642" cy="6516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V2</a:t>
            </a:r>
            <a:endParaRPr lang="zh-CN" altLang="en-US" dirty="0"/>
          </a:p>
        </p:txBody>
      </p:sp>
      <p:sp>
        <p:nvSpPr>
          <p:cNvPr id="11" name="文本框 10">
            <a:extLst>
              <a:ext uri="{FF2B5EF4-FFF2-40B4-BE49-F238E27FC236}">
                <a16:creationId xmlns:a16="http://schemas.microsoft.com/office/drawing/2014/main" id="{201E9BF2-B272-4DDD-A5F2-C1235AB64CCC}"/>
              </a:ext>
            </a:extLst>
          </p:cNvPr>
          <p:cNvSpPr txBox="1"/>
          <p:nvPr/>
        </p:nvSpPr>
        <p:spPr>
          <a:xfrm rot="19635991">
            <a:off x="1133124" y="1095494"/>
            <a:ext cx="1944514" cy="369332"/>
          </a:xfrm>
          <a:prstGeom prst="rect">
            <a:avLst/>
          </a:prstGeom>
          <a:noFill/>
        </p:spPr>
        <p:txBody>
          <a:bodyPr wrap="square" rtlCol="0">
            <a:spAutoFit/>
          </a:bodyPr>
          <a:lstStyle/>
          <a:p>
            <a:r>
              <a:rPr lang="zh-CN" altLang="en-US" dirty="0"/>
              <a:t>新建小厂</a:t>
            </a:r>
            <a:r>
              <a:rPr lang="en-US" altLang="zh-CN" dirty="0"/>
              <a:t>(-120)</a:t>
            </a:r>
            <a:endParaRPr lang="zh-CN" altLang="en-US" dirty="0"/>
          </a:p>
        </p:txBody>
      </p:sp>
      <p:sp>
        <p:nvSpPr>
          <p:cNvPr id="12" name="文本框 11">
            <a:extLst>
              <a:ext uri="{FF2B5EF4-FFF2-40B4-BE49-F238E27FC236}">
                <a16:creationId xmlns:a16="http://schemas.microsoft.com/office/drawing/2014/main" id="{E4B0412E-14C1-48CA-8089-773BD71F84D0}"/>
              </a:ext>
            </a:extLst>
          </p:cNvPr>
          <p:cNvSpPr txBox="1"/>
          <p:nvPr/>
        </p:nvSpPr>
        <p:spPr>
          <a:xfrm rot="1295832">
            <a:off x="1187382" y="2390370"/>
            <a:ext cx="1944514" cy="369332"/>
          </a:xfrm>
          <a:prstGeom prst="rect">
            <a:avLst/>
          </a:prstGeom>
          <a:noFill/>
        </p:spPr>
        <p:txBody>
          <a:bodyPr wrap="square" rtlCol="0">
            <a:spAutoFit/>
          </a:bodyPr>
          <a:lstStyle/>
          <a:p>
            <a:r>
              <a:rPr lang="zh-CN" altLang="en-US" dirty="0"/>
              <a:t>先建小厂</a:t>
            </a:r>
            <a:r>
              <a:rPr lang="en-US" altLang="zh-CN" dirty="0"/>
              <a:t>(-120)</a:t>
            </a:r>
            <a:endParaRPr lang="zh-CN" altLang="en-US" dirty="0"/>
          </a:p>
        </p:txBody>
      </p:sp>
      <p:cxnSp>
        <p:nvCxnSpPr>
          <p:cNvPr id="14" name="直接连接符 13">
            <a:extLst>
              <a:ext uri="{FF2B5EF4-FFF2-40B4-BE49-F238E27FC236}">
                <a16:creationId xmlns:a16="http://schemas.microsoft.com/office/drawing/2014/main" id="{894819EE-78BE-4F62-8730-8FED556D719D}"/>
              </a:ext>
            </a:extLst>
          </p:cNvPr>
          <p:cNvCxnSpPr>
            <a:stCxn id="9" idx="6"/>
          </p:cNvCxnSpPr>
          <p:nvPr/>
        </p:nvCxnSpPr>
        <p:spPr>
          <a:xfrm flipV="1">
            <a:off x="3247697" y="830317"/>
            <a:ext cx="367862" cy="409904"/>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F5B1B660-2B22-46EE-81E3-4C0A91F98EF0}"/>
              </a:ext>
            </a:extLst>
          </p:cNvPr>
          <p:cNvCxnSpPr>
            <a:cxnSpLocks/>
          </p:cNvCxnSpPr>
          <p:nvPr/>
        </p:nvCxnSpPr>
        <p:spPr>
          <a:xfrm>
            <a:off x="3254320" y="1240221"/>
            <a:ext cx="367862" cy="409904"/>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B4D58BD7-84E4-454A-89DC-146313F501B8}"/>
              </a:ext>
            </a:extLst>
          </p:cNvPr>
          <p:cNvCxnSpPr/>
          <p:nvPr/>
        </p:nvCxnSpPr>
        <p:spPr>
          <a:xfrm>
            <a:off x="3615559" y="830317"/>
            <a:ext cx="19128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9A3D812C-257F-4835-A0E5-A52C93596CD2}"/>
              </a:ext>
            </a:extLst>
          </p:cNvPr>
          <p:cNvCxnSpPr/>
          <p:nvPr/>
        </p:nvCxnSpPr>
        <p:spPr>
          <a:xfrm>
            <a:off x="3622182" y="1650125"/>
            <a:ext cx="1912882" cy="0"/>
          </a:xfrm>
          <a:prstGeom prst="line">
            <a:avLst/>
          </a:prstGeom>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2BED2EF0-8D93-42B9-9D05-80C668308763}"/>
              </a:ext>
            </a:extLst>
          </p:cNvPr>
          <p:cNvSpPr txBox="1"/>
          <p:nvPr/>
        </p:nvSpPr>
        <p:spPr>
          <a:xfrm>
            <a:off x="3783723" y="460985"/>
            <a:ext cx="1744718" cy="369332"/>
          </a:xfrm>
          <a:prstGeom prst="rect">
            <a:avLst/>
          </a:prstGeom>
          <a:noFill/>
        </p:spPr>
        <p:txBody>
          <a:bodyPr wrap="square" rtlCol="0">
            <a:spAutoFit/>
          </a:bodyPr>
          <a:lstStyle/>
          <a:p>
            <a:r>
              <a:rPr lang="zh-CN" altLang="en-US" dirty="0"/>
              <a:t>销路好</a:t>
            </a:r>
            <a:r>
              <a:rPr lang="en-US" altLang="zh-CN" dirty="0"/>
              <a:t>(0.7)</a:t>
            </a:r>
            <a:endParaRPr lang="zh-CN" altLang="en-US" dirty="0"/>
          </a:p>
        </p:txBody>
      </p:sp>
      <p:sp>
        <p:nvSpPr>
          <p:cNvPr id="21" name="文本框 20">
            <a:extLst>
              <a:ext uri="{FF2B5EF4-FFF2-40B4-BE49-F238E27FC236}">
                <a16:creationId xmlns:a16="http://schemas.microsoft.com/office/drawing/2014/main" id="{C1C3E10B-479E-4C13-A8EA-1DBABE4FB79C}"/>
              </a:ext>
            </a:extLst>
          </p:cNvPr>
          <p:cNvSpPr txBox="1"/>
          <p:nvPr/>
        </p:nvSpPr>
        <p:spPr>
          <a:xfrm>
            <a:off x="3790346" y="1255721"/>
            <a:ext cx="1744718" cy="369332"/>
          </a:xfrm>
          <a:prstGeom prst="rect">
            <a:avLst/>
          </a:prstGeom>
          <a:noFill/>
        </p:spPr>
        <p:txBody>
          <a:bodyPr wrap="square" rtlCol="0">
            <a:spAutoFit/>
          </a:bodyPr>
          <a:lstStyle/>
          <a:p>
            <a:r>
              <a:rPr lang="zh-CN" altLang="en-US" dirty="0"/>
              <a:t>销路差</a:t>
            </a:r>
            <a:r>
              <a:rPr lang="en-US" altLang="zh-CN" dirty="0"/>
              <a:t>(0.3)</a:t>
            </a:r>
            <a:endParaRPr lang="zh-CN" altLang="en-US" dirty="0"/>
          </a:p>
        </p:txBody>
      </p:sp>
      <p:sp>
        <p:nvSpPr>
          <p:cNvPr id="22" name="等腰三角形 21">
            <a:extLst>
              <a:ext uri="{FF2B5EF4-FFF2-40B4-BE49-F238E27FC236}">
                <a16:creationId xmlns:a16="http://schemas.microsoft.com/office/drawing/2014/main" id="{68422125-B9DD-48CF-BB48-71DF0E088CDC}"/>
              </a:ext>
            </a:extLst>
          </p:cNvPr>
          <p:cNvSpPr/>
          <p:nvPr/>
        </p:nvSpPr>
        <p:spPr>
          <a:xfrm>
            <a:off x="5472001" y="645651"/>
            <a:ext cx="367862" cy="31712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4FBF4F0C-815D-4222-B32A-9BCA965B1B63}"/>
              </a:ext>
            </a:extLst>
          </p:cNvPr>
          <p:cNvSpPr/>
          <p:nvPr/>
        </p:nvSpPr>
        <p:spPr>
          <a:xfrm>
            <a:off x="5472001" y="1474849"/>
            <a:ext cx="367862" cy="31712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07E3290-D5DF-44E4-A3BB-2B106B325389}"/>
              </a:ext>
            </a:extLst>
          </p:cNvPr>
          <p:cNvSpPr txBox="1"/>
          <p:nvPr/>
        </p:nvSpPr>
        <p:spPr>
          <a:xfrm>
            <a:off x="5951587" y="645327"/>
            <a:ext cx="1744718" cy="369332"/>
          </a:xfrm>
          <a:prstGeom prst="rect">
            <a:avLst/>
          </a:prstGeom>
          <a:noFill/>
        </p:spPr>
        <p:txBody>
          <a:bodyPr wrap="square" rtlCol="0">
            <a:spAutoFit/>
          </a:bodyPr>
          <a:lstStyle/>
          <a:p>
            <a:r>
              <a:rPr lang="en-US" altLang="zh-CN" dirty="0"/>
              <a:t>35</a:t>
            </a:r>
            <a:r>
              <a:rPr lang="zh-CN" altLang="en-US" dirty="0"/>
              <a:t>万元</a:t>
            </a:r>
          </a:p>
        </p:txBody>
      </p:sp>
      <p:sp>
        <p:nvSpPr>
          <p:cNvPr id="25" name="文本框 24">
            <a:extLst>
              <a:ext uri="{FF2B5EF4-FFF2-40B4-BE49-F238E27FC236}">
                <a16:creationId xmlns:a16="http://schemas.microsoft.com/office/drawing/2014/main" id="{9447CBC8-3C38-443A-98B4-816A4727B535}"/>
              </a:ext>
            </a:extLst>
          </p:cNvPr>
          <p:cNvSpPr txBox="1"/>
          <p:nvPr/>
        </p:nvSpPr>
        <p:spPr>
          <a:xfrm>
            <a:off x="5944964" y="1448744"/>
            <a:ext cx="1744718" cy="369332"/>
          </a:xfrm>
          <a:prstGeom prst="rect">
            <a:avLst/>
          </a:prstGeom>
          <a:noFill/>
        </p:spPr>
        <p:txBody>
          <a:bodyPr wrap="square" rtlCol="0">
            <a:spAutoFit/>
          </a:bodyPr>
          <a:lstStyle/>
          <a:p>
            <a:r>
              <a:rPr lang="en-US" altLang="zh-CN" dirty="0"/>
              <a:t>30</a:t>
            </a:r>
            <a:r>
              <a:rPr lang="zh-CN" altLang="en-US" dirty="0"/>
              <a:t>万元</a:t>
            </a:r>
          </a:p>
        </p:txBody>
      </p:sp>
      <p:cxnSp>
        <p:nvCxnSpPr>
          <p:cNvPr id="26" name="直接连接符 25">
            <a:extLst>
              <a:ext uri="{FF2B5EF4-FFF2-40B4-BE49-F238E27FC236}">
                <a16:creationId xmlns:a16="http://schemas.microsoft.com/office/drawing/2014/main" id="{5F3AD3EC-DB22-4190-A84C-B686651E02B4}"/>
              </a:ext>
            </a:extLst>
          </p:cNvPr>
          <p:cNvCxnSpPr/>
          <p:nvPr/>
        </p:nvCxnSpPr>
        <p:spPr>
          <a:xfrm flipV="1">
            <a:off x="3254320" y="2097548"/>
            <a:ext cx="367862" cy="409904"/>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E519E354-324A-4BB0-A200-926C72A28438}"/>
              </a:ext>
            </a:extLst>
          </p:cNvPr>
          <p:cNvCxnSpPr/>
          <p:nvPr/>
        </p:nvCxnSpPr>
        <p:spPr>
          <a:xfrm>
            <a:off x="3622182" y="2097548"/>
            <a:ext cx="1912882" cy="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CB6759C3-1B78-4A4F-8E0B-072CBF8D07BD}"/>
              </a:ext>
            </a:extLst>
          </p:cNvPr>
          <p:cNvSpPr txBox="1"/>
          <p:nvPr/>
        </p:nvSpPr>
        <p:spPr>
          <a:xfrm>
            <a:off x="3790346" y="1728216"/>
            <a:ext cx="1744718" cy="369332"/>
          </a:xfrm>
          <a:prstGeom prst="rect">
            <a:avLst/>
          </a:prstGeom>
          <a:noFill/>
        </p:spPr>
        <p:txBody>
          <a:bodyPr wrap="square" rtlCol="0">
            <a:spAutoFit/>
          </a:bodyPr>
          <a:lstStyle/>
          <a:p>
            <a:r>
              <a:rPr lang="zh-CN" altLang="en-US" dirty="0"/>
              <a:t>销路好</a:t>
            </a:r>
            <a:r>
              <a:rPr lang="en-US" altLang="zh-CN" dirty="0"/>
              <a:t>(0.7)</a:t>
            </a:r>
            <a:endParaRPr lang="zh-CN" altLang="en-US" dirty="0"/>
          </a:p>
        </p:txBody>
      </p:sp>
      <p:cxnSp>
        <p:nvCxnSpPr>
          <p:cNvPr id="31" name="直接连接符 30">
            <a:extLst>
              <a:ext uri="{FF2B5EF4-FFF2-40B4-BE49-F238E27FC236}">
                <a16:creationId xmlns:a16="http://schemas.microsoft.com/office/drawing/2014/main" id="{F6A7CAFC-75DF-4742-ADD2-2AF70AD509A2}"/>
              </a:ext>
            </a:extLst>
          </p:cNvPr>
          <p:cNvCxnSpPr>
            <a:cxnSpLocks/>
          </p:cNvCxnSpPr>
          <p:nvPr/>
        </p:nvCxnSpPr>
        <p:spPr>
          <a:xfrm>
            <a:off x="3247697" y="2506323"/>
            <a:ext cx="367862" cy="409904"/>
          </a:xfrm>
          <a:prstGeom prst="line">
            <a:avLst/>
          </a:prstGeom>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EF7C0144-46BF-484E-BBDE-6868AB533290}"/>
              </a:ext>
            </a:extLst>
          </p:cNvPr>
          <p:cNvSpPr txBox="1"/>
          <p:nvPr/>
        </p:nvSpPr>
        <p:spPr>
          <a:xfrm>
            <a:off x="3783723" y="2521823"/>
            <a:ext cx="1744718" cy="369332"/>
          </a:xfrm>
          <a:prstGeom prst="rect">
            <a:avLst/>
          </a:prstGeom>
          <a:noFill/>
        </p:spPr>
        <p:txBody>
          <a:bodyPr wrap="square" rtlCol="0">
            <a:spAutoFit/>
          </a:bodyPr>
          <a:lstStyle/>
          <a:p>
            <a:r>
              <a:rPr lang="zh-CN" altLang="en-US" dirty="0"/>
              <a:t>销路差</a:t>
            </a:r>
            <a:r>
              <a:rPr lang="en-US" altLang="zh-CN" dirty="0"/>
              <a:t>(0.3)</a:t>
            </a:r>
            <a:endParaRPr lang="zh-CN" altLang="en-US" dirty="0"/>
          </a:p>
        </p:txBody>
      </p:sp>
      <p:sp>
        <p:nvSpPr>
          <p:cNvPr id="33" name="等腰三角形 32">
            <a:extLst>
              <a:ext uri="{FF2B5EF4-FFF2-40B4-BE49-F238E27FC236}">
                <a16:creationId xmlns:a16="http://schemas.microsoft.com/office/drawing/2014/main" id="{756FCA92-3F7C-402D-A113-7E7DAEA52221}"/>
              </a:ext>
            </a:extLst>
          </p:cNvPr>
          <p:cNvSpPr/>
          <p:nvPr/>
        </p:nvSpPr>
        <p:spPr>
          <a:xfrm>
            <a:off x="5465378" y="2740951"/>
            <a:ext cx="367862" cy="31712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871B6351-2460-4BCC-AB37-7FA09F704A79}"/>
              </a:ext>
            </a:extLst>
          </p:cNvPr>
          <p:cNvSpPr txBox="1"/>
          <p:nvPr/>
        </p:nvSpPr>
        <p:spPr>
          <a:xfrm>
            <a:off x="5938341" y="2714846"/>
            <a:ext cx="1744718" cy="369332"/>
          </a:xfrm>
          <a:prstGeom prst="rect">
            <a:avLst/>
          </a:prstGeom>
          <a:noFill/>
        </p:spPr>
        <p:txBody>
          <a:bodyPr wrap="square" rtlCol="0">
            <a:spAutoFit/>
          </a:bodyPr>
          <a:lstStyle/>
          <a:p>
            <a:r>
              <a:rPr lang="en-US" altLang="zh-CN" dirty="0"/>
              <a:t>30</a:t>
            </a:r>
            <a:r>
              <a:rPr lang="zh-CN" altLang="en-US" dirty="0"/>
              <a:t>万元</a:t>
            </a:r>
          </a:p>
        </p:txBody>
      </p:sp>
      <p:cxnSp>
        <p:nvCxnSpPr>
          <p:cNvPr id="36" name="直接连接符 35">
            <a:extLst>
              <a:ext uri="{FF2B5EF4-FFF2-40B4-BE49-F238E27FC236}">
                <a16:creationId xmlns:a16="http://schemas.microsoft.com/office/drawing/2014/main" id="{C156B7A1-AED4-448F-83EE-412C7FB8C135}"/>
              </a:ext>
            </a:extLst>
          </p:cNvPr>
          <p:cNvCxnSpPr/>
          <p:nvPr/>
        </p:nvCxnSpPr>
        <p:spPr>
          <a:xfrm>
            <a:off x="3622182" y="2896411"/>
            <a:ext cx="1912882" cy="0"/>
          </a:xfrm>
          <a:prstGeom prst="line">
            <a:avLst/>
          </a:prstGeom>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5C2A4E21-5024-4166-B861-7857955E7819}"/>
              </a:ext>
            </a:extLst>
          </p:cNvPr>
          <p:cNvSpPr/>
          <p:nvPr/>
        </p:nvSpPr>
        <p:spPr>
          <a:xfrm>
            <a:off x="5556082" y="1900603"/>
            <a:ext cx="539918" cy="5399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V3</a:t>
            </a:r>
            <a:endParaRPr lang="zh-CN" altLang="en-US" dirty="0"/>
          </a:p>
        </p:txBody>
      </p:sp>
      <p:cxnSp>
        <p:nvCxnSpPr>
          <p:cNvPr id="38" name="直接连接符 37">
            <a:extLst>
              <a:ext uri="{FF2B5EF4-FFF2-40B4-BE49-F238E27FC236}">
                <a16:creationId xmlns:a16="http://schemas.microsoft.com/office/drawing/2014/main" id="{67DF3EFC-7488-4F8E-B1DB-6FD4D60C3B73}"/>
              </a:ext>
            </a:extLst>
          </p:cNvPr>
          <p:cNvCxnSpPr>
            <a:cxnSpLocks/>
          </p:cNvCxnSpPr>
          <p:nvPr/>
        </p:nvCxnSpPr>
        <p:spPr>
          <a:xfrm flipV="1">
            <a:off x="6102620" y="1791971"/>
            <a:ext cx="1359721" cy="357396"/>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EEC9F45A-52BA-44F0-BFD4-56C8AD94018E}"/>
              </a:ext>
            </a:extLst>
          </p:cNvPr>
          <p:cNvCxnSpPr>
            <a:cxnSpLocks/>
          </p:cNvCxnSpPr>
          <p:nvPr/>
        </p:nvCxnSpPr>
        <p:spPr>
          <a:xfrm>
            <a:off x="6114654" y="2170562"/>
            <a:ext cx="1335652" cy="274105"/>
          </a:xfrm>
          <a:prstGeom prst="line">
            <a:avLst/>
          </a:prstGeom>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9FBCAA07-F0D3-449E-A227-B92170908A7A}"/>
              </a:ext>
            </a:extLst>
          </p:cNvPr>
          <p:cNvSpPr/>
          <p:nvPr/>
        </p:nvSpPr>
        <p:spPr>
          <a:xfrm>
            <a:off x="7438272" y="1435330"/>
            <a:ext cx="651642" cy="6516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V4</a:t>
            </a:r>
            <a:endParaRPr lang="zh-CN" altLang="en-US" dirty="0"/>
          </a:p>
        </p:txBody>
      </p:sp>
      <p:sp>
        <p:nvSpPr>
          <p:cNvPr id="41" name="椭圆 40">
            <a:extLst>
              <a:ext uri="{FF2B5EF4-FFF2-40B4-BE49-F238E27FC236}">
                <a16:creationId xmlns:a16="http://schemas.microsoft.com/office/drawing/2014/main" id="{C574E3BB-A295-4852-9EA0-C77997976F34}"/>
              </a:ext>
            </a:extLst>
          </p:cNvPr>
          <p:cNvSpPr/>
          <p:nvPr/>
        </p:nvSpPr>
        <p:spPr>
          <a:xfrm>
            <a:off x="7450306" y="2149367"/>
            <a:ext cx="651642" cy="6516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V5</a:t>
            </a:r>
            <a:endParaRPr lang="zh-CN" altLang="en-US" dirty="0"/>
          </a:p>
        </p:txBody>
      </p:sp>
      <p:sp>
        <p:nvSpPr>
          <p:cNvPr id="42" name="文本框 41">
            <a:extLst>
              <a:ext uri="{FF2B5EF4-FFF2-40B4-BE49-F238E27FC236}">
                <a16:creationId xmlns:a16="http://schemas.microsoft.com/office/drawing/2014/main" id="{07422D3F-2026-436A-A330-80C73FF8AAB3}"/>
              </a:ext>
            </a:extLst>
          </p:cNvPr>
          <p:cNvSpPr txBox="1"/>
          <p:nvPr/>
        </p:nvSpPr>
        <p:spPr>
          <a:xfrm rot="20467574">
            <a:off x="6201263" y="1492756"/>
            <a:ext cx="1944514" cy="369332"/>
          </a:xfrm>
          <a:prstGeom prst="rect">
            <a:avLst/>
          </a:prstGeom>
          <a:noFill/>
        </p:spPr>
        <p:txBody>
          <a:bodyPr wrap="square" rtlCol="0">
            <a:spAutoFit/>
          </a:bodyPr>
          <a:lstStyle/>
          <a:p>
            <a:r>
              <a:rPr lang="zh-CN" altLang="en-US" dirty="0"/>
              <a:t>扩建</a:t>
            </a:r>
            <a:r>
              <a:rPr lang="en-US" altLang="zh-CN" dirty="0"/>
              <a:t>(-200)</a:t>
            </a:r>
            <a:endParaRPr lang="zh-CN" altLang="en-US" dirty="0"/>
          </a:p>
        </p:txBody>
      </p:sp>
      <p:sp>
        <p:nvSpPr>
          <p:cNvPr id="43" name="文本框 42">
            <a:extLst>
              <a:ext uri="{FF2B5EF4-FFF2-40B4-BE49-F238E27FC236}">
                <a16:creationId xmlns:a16="http://schemas.microsoft.com/office/drawing/2014/main" id="{64A9D88A-11BC-4F58-A02C-6E220943F659}"/>
              </a:ext>
            </a:extLst>
          </p:cNvPr>
          <p:cNvSpPr txBox="1"/>
          <p:nvPr/>
        </p:nvSpPr>
        <p:spPr>
          <a:xfrm rot="723230">
            <a:off x="6297263" y="2386829"/>
            <a:ext cx="1944514" cy="369332"/>
          </a:xfrm>
          <a:prstGeom prst="rect">
            <a:avLst/>
          </a:prstGeom>
          <a:noFill/>
        </p:spPr>
        <p:txBody>
          <a:bodyPr wrap="square" rtlCol="0">
            <a:spAutoFit/>
          </a:bodyPr>
          <a:lstStyle/>
          <a:p>
            <a:r>
              <a:rPr lang="zh-CN" altLang="en-US" dirty="0"/>
              <a:t>不扩建</a:t>
            </a:r>
          </a:p>
        </p:txBody>
      </p:sp>
      <p:cxnSp>
        <p:nvCxnSpPr>
          <p:cNvPr id="47" name="直接连接符 46">
            <a:extLst>
              <a:ext uri="{FF2B5EF4-FFF2-40B4-BE49-F238E27FC236}">
                <a16:creationId xmlns:a16="http://schemas.microsoft.com/office/drawing/2014/main" id="{706140B2-423E-42EB-B728-0C340F8D84E9}"/>
              </a:ext>
            </a:extLst>
          </p:cNvPr>
          <p:cNvCxnSpPr>
            <a:stCxn id="40" idx="6"/>
          </p:cNvCxnSpPr>
          <p:nvPr/>
        </p:nvCxnSpPr>
        <p:spPr>
          <a:xfrm flipV="1">
            <a:off x="8089914" y="1746989"/>
            <a:ext cx="678442" cy="14162"/>
          </a:xfrm>
          <a:prstGeom prst="line">
            <a:avLst/>
          </a:prstGeom>
        </p:spPr>
        <p:style>
          <a:lnRef idx="1">
            <a:schemeClr val="dk1"/>
          </a:lnRef>
          <a:fillRef idx="0">
            <a:schemeClr val="dk1"/>
          </a:fillRef>
          <a:effectRef idx="0">
            <a:schemeClr val="dk1"/>
          </a:effectRef>
          <a:fontRef idx="minor">
            <a:schemeClr val="tx1"/>
          </a:fontRef>
        </p:style>
      </p:cxnSp>
      <p:sp>
        <p:nvSpPr>
          <p:cNvPr id="48" name="等腰三角形 47">
            <a:extLst>
              <a:ext uri="{FF2B5EF4-FFF2-40B4-BE49-F238E27FC236}">
                <a16:creationId xmlns:a16="http://schemas.microsoft.com/office/drawing/2014/main" id="{6CEE4F49-85F2-435D-9B17-E2E0C8938431}"/>
              </a:ext>
            </a:extLst>
          </p:cNvPr>
          <p:cNvSpPr/>
          <p:nvPr/>
        </p:nvSpPr>
        <p:spPr>
          <a:xfrm>
            <a:off x="8702923" y="1566042"/>
            <a:ext cx="367862" cy="31712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F1038B72-DD36-4E1A-B6D6-AB8616C62703}"/>
              </a:ext>
            </a:extLst>
          </p:cNvPr>
          <p:cNvSpPr txBox="1"/>
          <p:nvPr/>
        </p:nvSpPr>
        <p:spPr>
          <a:xfrm>
            <a:off x="9091448" y="1562323"/>
            <a:ext cx="1744718" cy="369332"/>
          </a:xfrm>
          <a:prstGeom prst="rect">
            <a:avLst/>
          </a:prstGeom>
          <a:noFill/>
        </p:spPr>
        <p:txBody>
          <a:bodyPr wrap="square" rtlCol="0">
            <a:spAutoFit/>
          </a:bodyPr>
          <a:lstStyle/>
          <a:p>
            <a:r>
              <a:rPr lang="en-US" altLang="zh-CN" dirty="0"/>
              <a:t>95</a:t>
            </a:r>
            <a:r>
              <a:rPr lang="zh-CN" altLang="en-US" dirty="0"/>
              <a:t>万元</a:t>
            </a:r>
          </a:p>
        </p:txBody>
      </p:sp>
      <p:cxnSp>
        <p:nvCxnSpPr>
          <p:cNvPr id="50" name="直接连接符 49">
            <a:extLst>
              <a:ext uri="{FF2B5EF4-FFF2-40B4-BE49-F238E27FC236}">
                <a16:creationId xmlns:a16="http://schemas.microsoft.com/office/drawing/2014/main" id="{67787243-707A-460C-A510-379D45886333}"/>
              </a:ext>
            </a:extLst>
          </p:cNvPr>
          <p:cNvCxnSpPr/>
          <p:nvPr/>
        </p:nvCxnSpPr>
        <p:spPr>
          <a:xfrm flipV="1">
            <a:off x="8101948" y="2425331"/>
            <a:ext cx="678442" cy="14162"/>
          </a:xfrm>
          <a:prstGeom prst="line">
            <a:avLst/>
          </a:prstGeom>
        </p:spPr>
        <p:style>
          <a:lnRef idx="1">
            <a:schemeClr val="dk1"/>
          </a:lnRef>
          <a:fillRef idx="0">
            <a:schemeClr val="dk1"/>
          </a:fillRef>
          <a:effectRef idx="0">
            <a:schemeClr val="dk1"/>
          </a:effectRef>
          <a:fontRef idx="minor">
            <a:schemeClr val="tx1"/>
          </a:fontRef>
        </p:style>
      </p:cxnSp>
      <p:sp>
        <p:nvSpPr>
          <p:cNvPr id="51" name="等腰三角形 50">
            <a:extLst>
              <a:ext uri="{FF2B5EF4-FFF2-40B4-BE49-F238E27FC236}">
                <a16:creationId xmlns:a16="http://schemas.microsoft.com/office/drawing/2014/main" id="{78E9FF5A-41AB-48DC-A586-48A468A357A9}"/>
              </a:ext>
            </a:extLst>
          </p:cNvPr>
          <p:cNvSpPr/>
          <p:nvPr/>
        </p:nvSpPr>
        <p:spPr>
          <a:xfrm>
            <a:off x="8714957" y="2244384"/>
            <a:ext cx="367862" cy="317122"/>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A810B960-497D-4FAB-9001-34E7E8378024}"/>
              </a:ext>
            </a:extLst>
          </p:cNvPr>
          <p:cNvSpPr txBox="1"/>
          <p:nvPr/>
        </p:nvSpPr>
        <p:spPr>
          <a:xfrm>
            <a:off x="9103482" y="2240665"/>
            <a:ext cx="1744718" cy="369332"/>
          </a:xfrm>
          <a:prstGeom prst="rect">
            <a:avLst/>
          </a:prstGeom>
          <a:noFill/>
        </p:spPr>
        <p:txBody>
          <a:bodyPr wrap="square" rtlCol="0">
            <a:spAutoFit/>
          </a:bodyPr>
          <a:lstStyle/>
          <a:p>
            <a:r>
              <a:rPr lang="en-US" altLang="zh-CN" dirty="0"/>
              <a:t>35</a:t>
            </a:r>
            <a:r>
              <a:rPr lang="zh-CN" altLang="en-US" dirty="0"/>
              <a:t>万元</a:t>
            </a:r>
          </a:p>
        </p:txBody>
      </p:sp>
    </p:spTree>
    <p:extLst>
      <p:ext uri="{BB962C8B-B14F-4D97-AF65-F5344CB8AC3E}">
        <p14:creationId xmlns:p14="http://schemas.microsoft.com/office/powerpoint/2010/main" val="979094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章 地理网络分析</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59258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673CA-0941-4D17-898D-01C1449CF147}"/>
              </a:ext>
            </a:extLst>
          </p:cNvPr>
          <p:cNvSpPr>
            <a:spLocks noGrp="1"/>
          </p:cNvSpPr>
          <p:nvPr>
            <p:ph type="title"/>
          </p:nvPr>
        </p:nvSpPr>
        <p:spPr>
          <a:xfrm>
            <a:off x="838200" y="206100"/>
            <a:ext cx="10515600" cy="589032"/>
          </a:xfrm>
        </p:spPr>
        <p:txBody>
          <a:bodyPr>
            <a:normAutofit fontScale="90000"/>
          </a:bodyPr>
          <a:lstStyle/>
          <a:p>
            <a:r>
              <a:rPr lang="zh-CN" altLang="en-US" sz="4000" dirty="0">
                <a:latin typeface="黑体" panose="02010609060101010101" pitchFamily="49" charset="-122"/>
                <a:ea typeface="黑体" panose="02010609060101010101" pitchFamily="49" charset="-122"/>
              </a:rPr>
              <a:t>图论描述：</a:t>
            </a:r>
          </a:p>
        </p:txBody>
      </p:sp>
      <p:sp>
        <p:nvSpPr>
          <p:cNvPr id="3" name="内容占位符 2">
            <a:extLst>
              <a:ext uri="{FF2B5EF4-FFF2-40B4-BE49-F238E27FC236}">
                <a16:creationId xmlns:a16="http://schemas.microsoft.com/office/drawing/2014/main" id="{DD6408C3-3E86-4319-9D6E-2D725CC7A8E2}"/>
              </a:ext>
            </a:extLst>
          </p:cNvPr>
          <p:cNvSpPr>
            <a:spLocks noGrp="1"/>
          </p:cNvSpPr>
          <p:nvPr>
            <p:ph idx="1"/>
          </p:nvPr>
        </p:nvSpPr>
        <p:spPr>
          <a:xfrm>
            <a:off x="838200" y="1276876"/>
            <a:ext cx="10515600" cy="5222805"/>
          </a:xfrm>
        </p:spPr>
        <p:txBody>
          <a:bodyPr/>
          <a:lstStyle/>
          <a:p>
            <a:r>
              <a:rPr lang="zh-CN" altLang="en-US" b="1" dirty="0"/>
              <a:t>图</a:t>
            </a:r>
            <a:r>
              <a:rPr lang="en-US" altLang="zh-CN" b="1" dirty="0"/>
              <a:t>G</a:t>
            </a:r>
            <a:r>
              <a:rPr lang="zh-CN" altLang="en-US" b="1" dirty="0"/>
              <a:t>＝</a:t>
            </a:r>
            <a:r>
              <a:rPr lang="en-US" altLang="zh-CN" b="1" dirty="0"/>
              <a:t>(V, E)</a:t>
            </a:r>
            <a:r>
              <a:rPr lang="zh-CN" altLang="en-US" b="1" dirty="0"/>
              <a:t>：</a:t>
            </a:r>
            <a:endParaRPr lang="en-US" altLang="zh-CN" b="1" dirty="0"/>
          </a:p>
          <a:p>
            <a:pPr lvl="1"/>
            <a:r>
              <a:rPr lang="zh-CN" altLang="en-US" b="1" dirty="0"/>
              <a:t>点集</a:t>
            </a:r>
            <a:r>
              <a:rPr lang="en-US" altLang="zh-CN" b="1" dirty="0"/>
              <a:t>V</a:t>
            </a:r>
            <a:r>
              <a:rPr lang="zh-CN" altLang="en-US" dirty="0"/>
              <a:t>不允许是空集</a:t>
            </a:r>
            <a:endParaRPr lang="en-US" altLang="zh-CN" dirty="0"/>
          </a:p>
          <a:p>
            <a:pPr lvl="1"/>
            <a:r>
              <a:rPr lang="zh-CN" altLang="en-US" b="1" dirty="0"/>
              <a:t>边集</a:t>
            </a:r>
            <a:r>
              <a:rPr lang="en-US" altLang="zh-CN" b="1" dirty="0"/>
              <a:t>E</a:t>
            </a:r>
            <a:r>
              <a:rPr lang="zh-CN" altLang="en-US" dirty="0"/>
              <a:t>可以是空集</a:t>
            </a:r>
            <a:endParaRPr lang="en-US" altLang="zh-CN" dirty="0"/>
          </a:p>
          <a:p>
            <a:r>
              <a:rPr lang="zh-CN" altLang="en-US" b="1" dirty="0"/>
              <a:t>无向图与有向图</a:t>
            </a:r>
            <a:endParaRPr lang="en-US" altLang="zh-CN" b="1" dirty="0"/>
          </a:p>
          <a:p>
            <a:r>
              <a:rPr lang="zh-CN" altLang="en-US" b="1" dirty="0"/>
              <a:t>赋权图：</a:t>
            </a:r>
            <a:r>
              <a:rPr lang="zh-CN" altLang="en-US" dirty="0"/>
              <a:t>可以根据研究问题的需要赋予边的</a:t>
            </a:r>
            <a:r>
              <a:rPr lang="zh-CN" altLang="en-US" b="1" dirty="0"/>
              <a:t>权值</a:t>
            </a:r>
            <a:r>
              <a:rPr lang="zh-CN" altLang="en-US" dirty="0"/>
              <a:t>和顶点的</a:t>
            </a:r>
            <a:r>
              <a:rPr lang="zh-CN" altLang="en-US" b="1" dirty="0"/>
              <a:t>载荷</a:t>
            </a:r>
            <a:r>
              <a:rPr lang="zh-CN" altLang="en-US" dirty="0"/>
              <a:t>。</a:t>
            </a:r>
            <a:endParaRPr lang="en-US" altLang="zh-CN" dirty="0"/>
          </a:p>
          <a:p>
            <a:r>
              <a:rPr lang="zh-CN" altLang="en-US" dirty="0"/>
              <a:t>若一条边</a:t>
            </a:r>
            <a:r>
              <a:rPr lang="en-US" altLang="zh-CN" dirty="0"/>
              <a:t>e</a:t>
            </a:r>
            <a:r>
              <a:rPr lang="zh-CN" altLang="en-US" dirty="0"/>
              <a:t>连接</a:t>
            </a:r>
            <a:r>
              <a:rPr lang="en-US" altLang="zh-CN" dirty="0"/>
              <a:t>u</a:t>
            </a:r>
            <a:r>
              <a:rPr lang="zh-CN" altLang="en-US" dirty="0"/>
              <a:t>、</a:t>
            </a:r>
            <a:r>
              <a:rPr lang="en-US" altLang="zh-CN" dirty="0"/>
              <a:t>v</a:t>
            </a:r>
            <a:r>
              <a:rPr lang="zh-CN" altLang="en-US" dirty="0"/>
              <a:t>两个顶点，则称</a:t>
            </a:r>
            <a:r>
              <a:rPr lang="en-US" altLang="zh-CN" dirty="0"/>
              <a:t>e</a:t>
            </a:r>
            <a:r>
              <a:rPr lang="zh-CN" altLang="en-US" dirty="0"/>
              <a:t>为顶点</a:t>
            </a:r>
            <a:r>
              <a:rPr lang="en-US" altLang="zh-CN" dirty="0"/>
              <a:t>u</a:t>
            </a:r>
            <a:r>
              <a:rPr lang="zh-CN" altLang="en-US" dirty="0"/>
              <a:t>和</a:t>
            </a:r>
            <a:r>
              <a:rPr lang="en-US" altLang="zh-CN" dirty="0"/>
              <a:t>v</a:t>
            </a:r>
            <a:r>
              <a:rPr lang="zh-CN" altLang="en-US" dirty="0"/>
              <a:t>的</a:t>
            </a:r>
            <a:r>
              <a:rPr lang="zh-CN" altLang="en-US" b="1" dirty="0"/>
              <a:t>关联边</a:t>
            </a:r>
            <a:r>
              <a:rPr lang="zh-CN" altLang="en-US" dirty="0"/>
              <a:t>，记为</a:t>
            </a:r>
            <a:r>
              <a:rPr lang="en-US" altLang="zh-CN" dirty="0"/>
              <a:t>e=(</a:t>
            </a:r>
            <a:r>
              <a:rPr lang="en-US" altLang="zh-CN" dirty="0" err="1"/>
              <a:t>u,v</a:t>
            </a:r>
            <a:r>
              <a:rPr lang="en-US" altLang="zh-CN" dirty="0"/>
              <a:t>)</a:t>
            </a:r>
            <a:r>
              <a:rPr lang="zh-CN" altLang="en-US" dirty="0"/>
              <a:t>。</a:t>
            </a:r>
            <a:endParaRPr lang="en-US" altLang="zh-CN" dirty="0"/>
          </a:p>
          <a:p>
            <a:pPr marL="0" indent="0">
              <a:buNone/>
            </a:pPr>
            <a:r>
              <a:rPr lang="en-US" altLang="zh-CN" dirty="0"/>
              <a:t>       </a:t>
            </a:r>
            <a:r>
              <a:rPr lang="zh-CN" altLang="zh-CN" dirty="0"/>
              <a:t>•</a:t>
            </a:r>
            <a:endParaRPr lang="en-US" altLang="zh-CN" dirty="0"/>
          </a:p>
          <a:p>
            <a:pPr marL="0" indent="0">
              <a:buNone/>
            </a:pPr>
            <a:r>
              <a:rPr lang="en-US" altLang="zh-CN" dirty="0"/>
              <a:t>       </a:t>
            </a:r>
            <a:r>
              <a:rPr lang="zh-CN" altLang="zh-CN" dirty="0"/>
              <a:t>•</a:t>
            </a:r>
            <a:endParaRPr lang="en-US" altLang="zh-CN" dirty="0"/>
          </a:p>
          <a:p>
            <a:pPr marL="0" indent="0">
              <a:buNone/>
            </a:pPr>
            <a:r>
              <a:rPr lang="en-US" altLang="zh-CN" dirty="0"/>
              <a:t>       </a:t>
            </a:r>
            <a:r>
              <a:rPr lang="zh-CN" altLang="zh-CN" dirty="0"/>
              <a:t>•</a:t>
            </a:r>
            <a:endParaRPr lang="en-US" altLang="zh-CN" dirty="0"/>
          </a:p>
          <a:p>
            <a:pPr marL="0" indent="0">
              <a:buNone/>
            </a:pPr>
            <a:r>
              <a:rPr lang="en-US" altLang="zh-CN" dirty="0"/>
              <a:t>       </a:t>
            </a:r>
            <a:r>
              <a:rPr lang="zh-CN" altLang="zh-CN" dirty="0"/>
              <a:t>•</a:t>
            </a:r>
            <a:endParaRPr lang="en-US" altLang="zh-CN" dirty="0"/>
          </a:p>
          <a:p>
            <a:endParaRPr lang="zh-CN" altLang="en-US" dirty="0"/>
          </a:p>
          <a:p>
            <a:endParaRPr lang="en-US" altLang="zh-CN" dirty="0"/>
          </a:p>
          <a:p>
            <a:endParaRPr lang="zh-CN" altLang="en-US" dirty="0"/>
          </a:p>
        </p:txBody>
      </p:sp>
      <p:pic>
        <p:nvPicPr>
          <p:cNvPr id="5" name="图片 4">
            <a:extLst>
              <a:ext uri="{FF2B5EF4-FFF2-40B4-BE49-F238E27FC236}">
                <a16:creationId xmlns:a16="http://schemas.microsoft.com/office/drawing/2014/main" id="{9AF4E647-6261-4B9F-9300-12826BFBFC46}"/>
              </a:ext>
            </a:extLst>
          </p:cNvPr>
          <p:cNvPicPr>
            <a:picLocks noChangeAspect="1"/>
          </p:cNvPicPr>
          <p:nvPr/>
        </p:nvPicPr>
        <p:blipFill>
          <a:blip r:embed="rId2"/>
          <a:stretch>
            <a:fillRect/>
          </a:stretch>
        </p:blipFill>
        <p:spPr>
          <a:xfrm>
            <a:off x="5059017" y="358319"/>
            <a:ext cx="3947606" cy="2658150"/>
          </a:xfrm>
          <a:prstGeom prst="rect">
            <a:avLst/>
          </a:prstGeom>
        </p:spPr>
      </p:pic>
    </p:spTree>
    <p:extLst>
      <p:ext uri="{BB962C8B-B14F-4D97-AF65-F5344CB8AC3E}">
        <p14:creationId xmlns:p14="http://schemas.microsoft.com/office/powerpoint/2010/main" val="2076070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069092-171E-4E3E-AC9B-A9360E60A9CD}"/>
              </a:ext>
            </a:extLst>
          </p:cNvPr>
          <p:cNvSpPr>
            <a:spLocks noGrp="1"/>
          </p:cNvSpPr>
          <p:nvPr>
            <p:ph idx="1"/>
          </p:nvPr>
        </p:nvSpPr>
        <p:spPr>
          <a:xfrm>
            <a:off x="838200" y="683174"/>
            <a:ext cx="10515600" cy="5788080"/>
          </a:xfrm>
        </p:spPr>
        <p:txBody>
          <a:bodyPr>
            <a:normAutofit/>
          </a:bodyPr>
          <a:lstStyle/>
          <a:p>
            <a:r>
              <a:rPr lang="zh-CN" altLang="en-US" b="1" dirty="0"/>
              <a:t>最短路径：</a:t>
            </a:r>
            <a:endParaRPr lang="en-US" altLang="zh-CN" b="1" dirty="0"/>
          </a:p>
          <a:p>
            <a:pPr lvl="1"/>
            <a:r>
              <a:rPr lang="zh-CN" altLang="en-US" dirty="0"/>
              <a:t>不同意义下的距离都可以被抽象为网络图中边的权值。</a:t>
            </a:r>
            <a:endParaRPr lang="en-US" altLang="zh-CN" dirty="0"/>
          </a:p>
          <a:p>
            <a:pPr lvl="1"/>
            <a:r>
              <a:rPr lang="zh-CN" altLang="en-US" dirty="0"/>
              <a:t>这种权值既可以代表“纯距离”，又可以代表“经济距离”，也可以代表“时间距离”。</a:t>
            </a:r>
            <a:endParaRPr lang="en-US" altLang="zh-CN" dirty="0"/>
          </a:p>
          <a:p>
            <a:r>
              <a:rPr lang="zh-CN" altLang="en-US" b="1" dirty="0"/>
              <a:t>中心点选址问题：</a:t>
            </a:r>
            <a:r>
              <a:rPr lang="zh-CN" altLang="en-US" dirty="0"/>
              <a:t>使最佳选址位置所在的顶点的最大服务距离为最小。</a:t>
            </a:r>
            <a:endParaRPr lang="en-US" altLang="zh-CN" dirty="0"/>
          </a:p>
          <a:p>
            <a:r>
              <a:rPr lang="zh-CN" altLang="en-US" b="1" dirty="0"/>
              <a:t>中位点选址问题：</a:t>
            </a:r>
            <a:r>
              <a:rPr lang="zh-CN" altLang="en-US" dirty="0"/>
              <a:t>使最佳选址位置所在的顶点到网络图中其他各个顶点的最短路径距离的总和（或者以各个顶点的载荷加权求和） 达到最小。</a:t>
            </a:r>
            <a:endParaRPr lang="en-US" altLang="zh-CN" dirty="0"/>
          </a:p>
          <a:p>
            <a:r>
              <a:rPr lang="zh-CN" altLang="en-US" b="1" dirty="0"/>
              <a:t>最大流问题：</a:t>
            </a:r>
            <a:r>
              <a:rPr lang="zh-CN" altLang="en-US" dirty="0"/>
              <a:t>使从</a:t>
            </a:r>
            <a:r>
              <a:rPr lang="en-US" altLang="zh-CN" dirty="0"/>
              <a:t>Vs</a:t>
            </a:r>
            <a:r>
              <a:rPr lang="zh-CN" altLang="en-US" dirty="0"/>
              <a:t>到</a:t>
            </a:r>
            <a:r>
              <a:rPr lang="en-US" altLang="zh-CN" dirty="0"/>
              <a:t>Vt </a:t>
            </a:r>
            <a:r>
              <a:rPr lang="zh-CN" altLang="en-US" dirty="0"/>
              <a:t>在单位时间内通过的车辆达到最多？</a:t>
            </a:r>
            <a:endParaRPr lang="en-US" altLang="zh-CN" dirty="0"/>
          </a:p>
          <a:p>
            <a:r>
              <a:rPr lang="zh-CN" altLang="en-US" b="1" dirty="0"/>
              <a:t>最小费用流问题：</a:t>
            </a:r>
            <a:r>
              <a:rPr lang="zh-CN" altLang="en-US" dirty="0"/>
              <a:t>在考虑网络上流量的同时，还要使得所安排流量的费用或者代价最小。</a:t>
            </a:r>
            <a:endParaRPr lang="en-US" altLang="zh-CN" dirty="0"/>
          </a:p>
        </p:txBody>
      </p:sp>
    </p:spTree>
    <p:extLst>
      <p:ext uri="{BB962C8B-B14F-4D97-AF65-F5344CB8AC3E}">
        <p14:creationId xmlns:p14="http://schemas.microsoft.com/office/powerpoint/2010/main" val="2646244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内容占位符 38">
            <a:extLst>
              <a:ext uri="{FF2B5EF4-FFF2-40B4-BE49-F238E27FC236}">
                <a16:creationId xmlns:a16="http://schemas.microsoft.com/office/drawing/2014/main" id="{C7D3FBC2-BCA8-44BE-9F8D-D998BD1CDC72}"/>
              </a:ext>
            </a:extLst>
          </p:cNvPr>
          <p:cNvPicPr>
            <a:picLocks noGrp="1" noChangeAspect="1"/>
          </p:cNvPicPr>
          <p:nvPr>
            <p:ph idx="1"/>
          </p:nvPr>
        </p:nvPicPr>
        <p:blipFill>
          <a:blip r:embed="rId2">
            <a:biLevel thresh="50000"/>
          </a:blip>
          <a:stretch>
            <a:fillRect/>
          </a:stretch>
        </p:blipFill>
        <p:spPr>
          <a:xfrm>
            <a:off x="6835910" y="5660683"/>
            <a:ext cx="5117109" cy="333613"/>
          </a:xfrm>
        </p:spPr>
      </p:pic>
      <p:pic>
        <p:nvPicPr>
          <p:cNvPr id="6" name="图片 5">
            <a:extLst>
              <a:ext uri="{FF2B5EF4-FFF2-40B4-BE49-F238E27FC236}">
                <a16:creationId xmlns:a16="http://schemas.microsoft.com/office/drawing/2014/main" id="{2D7A7245-2F83-44B4-8981-6D06B5895F27}"/>
              </a:ext>
            </a:extLst>
          </p:cNvPr>
          <p:cNvPicPr>
            <a:picLocks noChangeAspect="1"/>
          </p:cNvPicPr>
          <p:nvPr/>
        </p:nvPicPr>
        <p:blipFill>
          <a:blip r:embed="rId3"/>
          <a:stretch>
            <a:fillRect/>
          </a:stretch>
        </p:blipFill>
        <p:spPr>
          <a:xfrm>
            <a:off x="579929" y="177836"/>
            <a:ext cx="5516071" cy="3360085"/>
          </a:xfrm>
          <a:prstGeom prst="rect">
            <a:avLst/>
          </a:prstGeom>
        </p:spPr>
      </p:pic>
      <p:pic>
        <p:nvPicPr>
          <p:cNvPr id="8" name="图片 7">
            <a:extLst>
              <a:ext uri="{FF2B5EF4-FFF2-40B4-BE49-F238E27FC236}">
                <a16:creationId xmlns:a16="http://schemas.microsoft.com/office/drawing/2014/main" id="{F4FA47A0-9719-4D01-B5E3-FCE24239C87A}"/>
              </a:ext>
            </a:extLst>
          </p:cNvPr>
          <p:cNvPicPr>
            <a:picLocks noChangeAspect="1"/>
          </p:cNvPicPr>
          <p:nvPr/>
        </p:nvPicPr>
        <p:blipFill>
          <a:blip r:embed="rId4">
            <a:biLevel thresh="50000"/>
          </a:blip>
          <a:stretch>
            <a:fillRect/>
          </a:stretch>
        </p:blipFill>
        <p:spPr>
          <a:xfrm>
            <a:off x="460243" y="3494033"/>
            <a:ext cx="5635757" cy="1685720"/>
          </a:xfrm>
          <a:prstGeom prst="rect">
            <a:avLst/>
          </a:prstGeom>
        </p:spPr>
      </p:pic>
      <p:sp>
        <p:nvSpPr>
          <p:cNvPr id="9" name="文本框 8">
            <a:extLst>
              <a:ext uri="{FF2B5EF4-FFF2-40B4-BE49-F238E27FC236}">
                <a16:creationId xmlns:a16="http://schemas.microsoft.com/office/drawing/2014/main" id="{6A6815C6-6485-4758-A743-6CCE710135FF}"/>
              </a:ext>
            </a:extLst>
          </p:cNvPr>
          <p:cNvSpPr txBox="1"/>
          <p:nvPr/>
        </p:nvSpPr>
        <p:spPr>
          <a:xfrm>
            <a:off x="596462" y="1476163"/>
            <a:ext cx="483476"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14" name="文本框 13">
            <a:extLst>
              <a:ext uri="{FF2B5EF4-FFF2-40B4-BE49-F238E27FC236}">
                <a16:creationId xmlns:a16="http://schemas.microsoft.com/office/drawing/2014/main" id="{D7C8A358-24E1-4F63-A75F-38387FC92EB0}"/>
              </a:ext>
            </a:extLst>
          </p:cNvPr>
          <p:cNvSpPr txBox="1"/>
          <p:nvPr/>
        </p:nvSpPr>
        <p:spPr>
          <a:xfrm>
            <a:off x="5951264" y="1143437"/>
            <a:ext cx="628212" cy="461665"/>
          </a:xfrm>
          <a:prstGeom prst="rect">
            <a:avLst/>
          </a:prstGeom>
          <a:noFill/>
        </p:spPr>
        <p:txBody>
          <a:bodyPr wrap="square" rtlCol="0">
            <a:spAutoFit/>
          </a:bodyPr>
          <a:lstStyle/>
          <a:p>
            <a:r>
              <a:rPr lang="en-US" altLang="zh-CN" sz="2400" dirty="0">
                <a:solidFill>
                  <a:srgbClr val="FF0000"/>
                </a:solidFill>
              </a:rPr>
              <a:t>13</a:t>
            </a:r>
            <a:endParaRPr lang="zh-CN" altLang="en-US" sz="2400" dirty="0">
              <a:solidFill>
                <a:srgbClr val="FF0000"/>
              </a:solidFill>
            </a:endParaRPr>
          </a:p>
        </p:txBody>
      </p:sp>
      <p:sp>
        <p:nvSpPr>
          <p:cNvPr id="15" name="文本框 14">
            <a:extLst>
              <a:ext uri="{FF2B5EF4-FFF2-40B4-BE49-F238E27FC236}">
                <a16:creationId xmlns:a16="http://schemas.microsoft.com/office/drawing/2014/main" id="{D53F1E14-D00F-407D-8404-85726D3ADCBB}"/>
              </a:ext>
            </a:extLst>
          </p:cNvPr>
          <p:cNvSpPr txBox="1"/>
          <p:nvPr/>
        </p:nvSpPr>
        <p:spPr>
          <a:xfrm>
            <a:off x="4260085" y="2428023"/>
            <a:ext cx="483476" cy="461665"/>
          </a:xfrm>
          <a:prstGeom prst="rect">
            <a:avLst/>
          </a:prstGeom>
          <a:noFill/>
        </p:spPr>
        <p:txBody>
          <a:bodyPr wrap="square" rtlCol="0">
            <a:spAutoFit/>
          </a:bodyPr>
          <a:lstStyle/>
          <a:p>
            <a:r>
              <a:rPr lang="en-US" altLang="zh-CN" sz="2400" dirty="0">
                <a:solidFill>
                  <a:srgbClr val="FF0000"/>
                </a:solidFill>
              </a:rPr>
              <a:t>7</a:t>
            </a:r>
            <a:endParaRPr lang="zh-CN" altLang="en-US" sz="2400" dirty="0">
              <a:solidFill>
                <a:srgbClr val="FF0000"/>
              </a:solidFill>
            </a:endParaRPr>
          </a:p>
        </p:txBody>
      </p:sp>
      <p:sp>
        <p:nvSpPr>
          <p:cNvPr id="16" name="文本框 15">
            <a:extLst>
              <a:ext uri="{FF2B5EF4-FFF2-40B4-BE49-F238E27FC236}">
                <a16:creationId xmlns:a16="http://schemas.microsoft.com/office/drawing/2014/main" id="{432E82A4-2F74-4C60-A545-037B3003B25F}"/>
              </a:ext>
            </a:extLst>
          </p:cNvPr>
          <p:cNvSpPr txBox="1"/>
          <p:nvPr/>
        </p:nvSpPr>
        <p:spPr>
          <a:xfrm>
            <a:off x="4395295" y="871818"/>
            <a:ext cx="483476" cy="461665"/>
          </a:xfrm>
          <a:prstGeom prst="rect">
            <a:avLst/>
          </a:prstGeom>
          <a:noFill/>
        </p:spPr>
        <p:txBody>
          <a:bodyPr wrap="square" rtlCol="0">
            <a:spAutoFit/>
          </a:bodyPr>
          <a:lstStyle/>
          <a:p>
            <a:r>
              <a:rPr lang="en-US" altLang="zh-CN" sz="2400" dirty="0">
                <a:solidFill>
                  <a:srgbClr val="FF0000"/>
                </a:solidFill>
              </a:rPr>
              <a:t>8</a:t>
            </a:r>
            <a:endParaRPr lang="zh-CN" altLang="en-US" sz="2400" dirty="0">
              <a:solidFill>
                <a:srgbClr val="FF0000"/>
              </a:solidFill>
            </a:endParaRPr>
          </a:p>
        </p:txBody>
      </p:sp>
      <p:sp>
        <p:nvSpPr>
          <p:cNvPr id="17" name="文本框 16">
            <a:extLst>
              <a:ext uri="{FF2B5EF4-FFF2-40B4-BE49-F238E27FC236}">
                <a16:creationId xmlns:a16="http://schemas.microsoft.com/office/drawing/2014/main" id="{A7156996-2CDF-4154-8F55-FB8C110A9C94}"/>
              </a:ext>
            </a:extLst>
          </p:cNvPr>
          <p:cNvSpPr txBox="1"/>
          <p:nvPr/>
        </p:nvSpPr>
        <p:spPr>
          <a:xfrm>
            <a:off x="3178066" y="1014498"/>
            <a:ext cx="483476" cy="461665"/>
          </a:xfrm>
          <a:prstGeom prst="rect">
            <a:avLst/>
          </a:prstGeom>
          <a:noFill/>
        </p:spPr>
        <p:txBody>
          <a:bodyPr wrap="square" rtlCol="0">
            <a:spAutoFit/>
          </a:bodyPr>
          <a:lstStyle/>
          <a:p>
            <a:r>
              <a:rPr lang="en-US" altLang="zh-CN" sz="2400" dirty="0">
                <a:solidFill>
                  <a:srgbClr val="FF0000"/>
                </a:solidFill>
              </a:rPr>
              <a:t>4</a:t>
            </a:r>
            <a:endParaRPr lang="zh-CN" altLang="en-US" sz="2400" dirty="0">
              <a:solidFill>
                <a:srgbClr val="FF0000"/>
              </a:solidFill>
            </a:endParaRPr>
          </a:p>
        </p:txBody>
      </p:sp>
      <p:sp>
        <p:nvSpPr>
          <p:cNvPr id="18" name="文本框 17">
            <a:extLst>
              <a:ext uri="{FF2B5EF4-FFF2-40B4-BE49-F238E27FC236}">
                <a16:creationId xmlns:a16="http://schemas.microsoft.com/office/drawing/2014/main" id="{6F806330-DE5C-4F8B-84E5-35D7E7E8B5C9}"/>
              </a:ext>
            </a:extLst>
          </p:cNvPr>
          <p:cNvSpPr txBox="1"/>
          <p:nvPr/>
        </p:nvSpPr>
        <p:spPr>
          <a:xfrm>
            <a:off x="2178269" y="2528436"/>
            <a:ext cx="483476" cy="461665"/>
          </a:xfrm>
          <a:prstGeom prst="rect">
            <a:avLst/>
          </a:prstGeom>
          <a:noFill/>
        </p:spPr>
        <p:txBody>
          <a:bodyPr wrap="square" rtlCol="0">
            <a:spAutoFit/>
          </a:bodyPr>
          <a:lstStyle/>
          <a:p>
            <a:r>
              <a:rPr lang="en-US" altLang="zh-CN" sz="2400" dirty="0">
                <a:solidFill>
                  <a:srgbClr val="FF0000"/>
                </a:solidFill>
              </a:rPr>
              <a:t>3</a:t>
            </a:r>
            <a:endParaRPr lang="zh-CN" altLang="en-US" sz="2400" dirty="0">
              <a:solidFill>
                <a:srgbClr val="FF0000"/>
              </a:solidFill>
            </a:endParaRPr>
          </a:p>
        </p:txBody>
      </p:sp>
      <p:sp>
        <p:nvSpPr>
          <p:cNvPr id="19" name="文本框 18">
            <a:extLst>
              <a:ext uri="{FF2B5EF4-FFF2-40B4-BE49-F238E27FC236}">
                <a16:creationId xmlns:a16="http://schemas.microsoft.com/office/drawing/2014/main" id="{4CA50EF9-56CF-4151-8D3E-0D050B350871}"/>
              </a:ext>
            </a:extLst>
          </p:cNvPr>
          <p:cNvSpPr txBox="1"/>
          <p:nvPr/>
        </p:nvSpPr>
        <p:spPr>
          <a:xfrm>
            <a:off x="2341179" y="68667"/>
            <a:ext cx="483476" cy="461665"/>
          </a:xfrm>
          <a:prstGeom prst="rect">
            <a:avLst/>
          </a:prstGeom>
          <a:no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pic>
        <p:nvPicPr>
          <p:cNvPr id="21" name="图片 20">
            <a:extLst>
              <a:ext uri="{FF2B5EF4-FFF2-40B4-BE49-F238E27FC236}">
                <a16:creationId xmlns:a16="http://schemas.microsoft.com/office/drawing/2014/main" id="{D6356022-A5D6-4D51-BE4F-FC7B375B050D}"/>
              </a:ext>
            </a:extLst>
          </p:cNvPr>
          <p:cNvPicPr>
            <a:picLocks noChangeAspect="1"/>
          </p:cNvPicPr>
          <p:nvPr/>
        </p:nvPicPr>
        <p:blipFill>
          <a:blip r:embed="rId5">
            <a:biLevel thresh="50000"/>
          </a:blip>
          <a:stretch>
            <a:fillRect/>
          </a:stretch>
        </p:blipFill>
        <p:spPr>
          <a:xfrm>
            <a:off x="460243" y="5141226"/>
            <a:ext cx="1009462" cy="338278"/>
          </a:xfrm>
          <a:prstGeom prst="rect">
            <a:avLst/>
          </a:prstGeom>
        </p:spPr>
      </p:pic>
      <p:pic>
        <p:nvPicPr>
          <p:cNvPr id="23" name="图片 22">
            <a:extLst>
              <a:ext uri="{FF2B5EF4-FFF2-40B4-BE49-F238E27FC236}">
                <a16:creationId xmlns:a16="http://schemas.microsoft.com/office/drawing/2014/main" id="{5333A7B8-8C9B-4D98-BE6C-6B7DC6DACDED}"/>
              </a:ext>
            </a:extLst>
          </p:cNvPr>
          <p:cNvPicPr>
            <a:picLocks noChangeAspect="1"/>
          </p:cNvPicPr>
          <p:nvPr/>
        </p:nvPicPr>
        <p:blipFill>
          <a:blip r:embed="rId6">
            <a:biLevel thresh="50000"/>
          </a:blip>
          <a:stretch>
            <a:fillRect/>
          </a:stretch>
        </p:blipFill>
        <p:spPr>
          <a:xfrm>
            <a:off x="6829753" y="252922"/>
            <a:ext cx="5070987" cy="890515"/>
          </a:xfrm>
          <a:prstGeom prst="rect">
            <a:avLst/>
          </a:prstGeom>
        </p:spPr>
      </p:pic>
      <p:pic>
        <p:nvPicPr>
          <p:cNvPr id="25" name="图片 24">
            <a:extLst>
              <a:ext uri="{FF2B5EF4-FFF2-40B4-BE49-F238E27FC236}">
                <a16:creationId xmlns:a16="http://schemas.microsoft.com/office/drawing/2014/main" id="{CE3AF7EF-EE6A-474D-86DA-3FBD999B7925}"/>
              </a:ext>
            </a:extLst>
          </p:cNvPr>
          <p:cNvPicPr>
            <a:picLocks noChangeAspect="1"/>
          </p:cNvPicPr>
          <p:nvPr/>
        </p:nvPicPr>
        <p:blipFill>
          <a:blip r:embed="rId7">
            <a:biLevel thresh="50000"/>
          </a:blip>
          <a:stretch>
            <a:fillRect/>
          </a:stretch>
        </p:blipFill>
        <p:spPr>
          <a:xfrm>
            <a:off x="6829752" y="1143437"/>
            <a:ext cx="933040" cy="314340"/>
          </a:xfrm>
          <a:prstGeom prst="rect">
            <a:avLst/>
          </a:prstGeom>
        </p:spPr>
      </p:pic>
      <p:pic>
        <p:nvPicPr>
          <p:cNvPr id="27" name="图片 26">
            <a:extLst>
              <a:ext uri="{FF2B5EF4-FFF2-40B4-BE49-F238E27FC236}">
                <a16:creationId xmlns:a16="http://schemas.microsoft.com/office/drawing/2014/main" id="{DD598EA1-9BE9-4799-B57C-A5E7912041A4}"/>
              </a:ext>
            </a:extLst>
          </p:cNvPr>
          <p:cNvPicPr>
            <a:picLocks noChangeAspect="1"/>
          </p:cNvPicPr>
          <p:nvPr/>
        </p:nvPicPr>
        <p:blipFill>
          <a:blip r:embed="rId8">
            <a:biLevel thresh="50000"/>
          </a:blip>
          <a:stretch>
            <a:fillRect/>
          </a:stretch>
        </p:blipFill>
        <p:spPr>
          <a:xfrm>
            <a:off x="6829752" y="1714495"/>
            <a:ext cx="5070987" cy="310168"/>
          </a:xfrm>
          <a:prstGeom prst="rect">
            <a:avLst/>
          </a:prstGeom>
        </p:spPr>
      </p:pic>
      <p:pic>
        <p:nvPicPr>
          <p:cNvPr id="29" name="图片 28">
            <a:extLst>
              <a:ext uri="{FF2B5EF4-FFF2-40B4-BE49-F238E27FC236}">
                <a16:creationId xmlns:a16="http://schemas.microsoft.com/office/drawing/2014/main" id="{1155511B-467C-4DB7-95FB-2E57ACEF3EFA}"/>
              </a:ext>
            </a:extLst>
          </p:cNvPr>
          <p:cNvPicPr>
            <a:picLocks noChangeAspect="1"/>
          </p:cNvPicPr>
          <p:nvPr/>
        </p:nvPicPr>
        <p:blipFill>
          <a:blip r:embed="rId9">
            <a:biLevel thresh="50000"/>
          </a:blip>
          <a:stretch>
            <a:fillRect/>
          </a:stretch>
        </p:blipFill>
        <p:spPr>
          <a:xfrm>
            <a:off x="6829752" y="2037801"/>
            <a:ext cx="933041" cy="304025"/>
          </a:xfrm>
          <a:prstGeom prst="rect">
            <a:avLst/>
          </a:prstGeom>
        </p:spPr>
      </p:pic>
      <p:pic>
        <p:nvPicPr>
          <p:cNvPr id="31" name="图片 30">
            <a:extLst>
              <a:ext uri="{FF2B5EF4-FFF2-40B4-BE49-F238E27FC236}">
                <a16:creationId xmlns:a16="http://schemas.microsoft.com/office/drawing/2014/main" id="{DAC2F57B-94B4-4005-9AF4-52497A6D54E9}"/>
              </a:ext>
            </a:extLst>
          </p:cNvPr>
          <p:cNvPicPr>
            <a:picLocks noChangeAspect="1"/>
          </p:cNvPicPr>
          <p:nvPr/>
        </p:nvPicPr>
        <p:blipFill>
          <a:blip r:embed="rId10">
            <a:biLevel thresh="50000"/>
          </a:blip>
          <a:stretch>
            <a:fillRect/>
          </a:stretch>
        </p:blipFill>
        <p:spPr>
          <a:xfrm>
            <a:off x="6829752" y="2571273"/>
            <a:ext cx="5046088" cy="983004"/>
          </a:xfrm>
          <a:prstGeom prst="rect">
            <a:avLst/>
          </a:prstGeom>
        </p:spPr>
      </p:pic>
      <p:pic>
        <p:nvPicPr>
          <p:cNvPr id="33" name="图片 32">
            <a:extLst>
              <a:ext uri="{FF2B5EF4-FFF2-40B4-BE49-F238E27FC236}">
                <a16:creationId xmlns:a16="http://schemas.microsoft.com/office/drawing/2014/main" id="{02C18DEE-EEB6-4E53-8A96-AD9A9C3691DC}"/>
              </a:ext>
            </a:extLst>
          </p:cNvPr>
          <p:cNvPicPr>
            <a:picLocks noChangeAspect="1"/>
          </p:cNvPicPr>
          <p:nvPr/>
        </p:nvPicPr>
        <p:blipFill>
          <a:blip r:embed="rId11">
            <a:biLevel thresh="50000"/>
          </a:blip>
          <a:stretch>
            <a:fillRect/>
          </a:stretch>
        </p:blipFill>
        <p:spPr>
          <a:xfrm>
            <a:off x="6835910" y="3612107"/>
            <a:ext cx="1041335" cy="343233"/>
          </a:xfrm>
          <a:prstGeom prst="rect">
            <a:avLst/>
          </a:prstGeom>
        </p:spPr>
      </p:pic>
      <p:pic>
        <p:nvPicPr>
          <p:cNvPr id="35" name="图片 34">
            <a:extLst>
              <a:ext uri="{FF2B5EF4-FFF2-40B4-BE49-F238E27FC236}">
                <a16:creationId xmlns:a16="http://schemas.microsoft.com/office/drawing/2014/main" id="{F9A362FE-8C7E-47C1-B926-215B53B16248}"/>
              </a:ext>
            </a:extLst>
          </p:cNvPr>
          <p:cNvPicPr>
            <a:picLocks noChangeAspect="1"/>
          </p:cNvPicPr>
          <p:nvPr/>
        </p:nvPicPr>
        <p:blipFill>
          <a:blip r:embed="rId12">
            <a:biLevel thresh="50000"/>
          </a:blip>
          <a:stretch>
            <a:fillRect/>
          </a:stretch>
        </p:blipFill>
        <p:spPr>
          <a:xfrm>
            <a:off x="6826820" y="4213976"/>
            <a:ext cx="5117109" cy="962728"/>
          </a:xfrm>
          <a:prstGeom prst="rect">
            <a:avLst/>
          </a:prstGeom>
        </p:spPr>
      </p:pic>
      <p:pic>
        <p:nvPicPr>
          <p:cNvPr id="37" name="图片 36">
            <a:extLst>
              <a:ext uri="{FF2B5EF4-FFF2-40B4-BE49-F238E27FC236}">
                <a16:creationId xmlns:a16="http://schemas.microsoft.com/office/drawing/2014/main" id="{F6230B64-F74A-4A2F-A23B-3D9F9491BDE0}"/>
              </a:ext>
            </a:extLst>
          </p:cNvPr>
          <p:cNvPicPr>
            <a:picLocks noChangeAspect="1"/>
          </p:cNvPicPr>
          <p:nvPr/>
        </p:nvPicPr>
        <p:blipFill>
          <a:blip r:embed="rId13">
            <a:biLevel thresh="50000"/>
          </a:blip>
          <a:stretch>
            <a:fillRect/>
          </a:stretch>
        </p:blipFill>
        <p:spPr>
          <a:xfrm>
            <a:off x="6826820" y="5215301"/>
            <a:ext cx="978831" cy="317163"/>
          </a:xfrm>
          <a:prstGeom prst="rect">
            <a:avLst/>
          </a:prstGeom>
        </p:spPr>
      </p:pic>
      <p:pic>
        <p:nvPicPr>
          <p:cNvPr id="41" name="图片 40">
            <a:extLst>
              <a:ext uri="{FF2B5EF4-FFF2-40B4-BE49-F238E27FC236}">
                <a16:creationId xmlns:a16="http://schemas.microsoft.com/office/drawing/2014/main" id="{893D32A1-DF7F-4942-BEED-09FE4858B99B}"/>
              </a:ext>
            </a:extLst>
          </p:cNvPr>
          <p:cNvPicPr>
            <a:picLocks noChangeAspect="1"/>
          </p:cNvPicPr>
          <p:nvPr/>
        </p:nvPicPr>
        <p:blipFill>
          <a:blip r:embed="rId14">
            <a:biLevel thresh="50000"/>
          </a:blip>
          <a:stretch>
            <a:fillRect/>
          </a:stretch>
        </p:blipFill>
        <p:spPr>
          <a:xfrm>
            <a:off x="6826820" y="5981868"/>
            <a:ext cx="1045076" cy="317163"/>
          </a:xfrm>
          <a:prstGeom prst="rect">
            <a:avLst/>
          </a:prstGeom>
        </p:spPr>
      </p:pic>
    </p:spTree>
    <p:extLst>
      <p:ext uri="{BB962C8B-B14F-4D97-AF65-F5344CB8AC3E}">
        <p14:creationId xmlns:p14="http://schemas.microsoft.com/office/powerpoint/2010/main" val="403744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5137A-9FF0-42F9-8BF7-A21FDB15A6F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125CC4-8322-43BD-B1D8-4568AA24D343}"/>
              </a:ext>
            </a:extLst>
          </p:cNvPr>
          <p:cNvSpPr>
            <a:spLocks noGrp="1"/>
          </p:cNvSpPr>
          <p:nvPr>
            <p:ph idx="1"/>
          </p:nvPr>
        </p:nvSpPr>
        <p:spPr/>
        <p:txBody>
          <a:bodyPr/>
          <a:lstStyle/>
          <a:p>
            <a:r>
              <a:rPr lang="zh-CN" altLang="en-US" dirty="0"/>
              <a:t>描述地理数据</a:t>
            </a:r>
            <a:r>
              <a:rPr lang="zh-CN" altLang="en-US" b="1" dirty="0"/>
              <a:t>分布特征</a:t>
            </a:r>
            <a:r>
              <a:rPr lang="zh-CN" altLang="en-US" dirty="0"/>
              <a:t>的参数</a:t>
            </a:r>
            <a:endParaRPr lang="en-US" altLang="zh-CN" dirty="0"/>
          </a:p>
          <a:p>
            <a:pPr lvl="1"/>
            <a:r>
              <a:rPr lang="zh-CN" altLang="en-US" b="1" dirty="0"/>
              <a:t>偏度系数：</a:t>
            </a:r>
            <a:r>
              <a:rPr lang="zh-CN" altLang="en-US" dirty="0"/>
              <a:t>测度地理数据分布的不对称性情况。</a:t>
            </a:r>
            <a:endParaRPr lang="en-US" altLang="zh-CN" dirty="0"/>
          </a:p>
          <a:p>
            <a:pPr lvl="1"/>
            <a:endParaRPr lang="en-US" altLang="zh-CN" dirty="0"/>
          </a:p>
          <a:p>
            <a:pPr lvl="1"/>
            <a:endParaRPr lang="en-US" altLang="zh-CN" dirty="0"/>
          </a:p>
          <a:p>
            <a:pPr lvl="1"/>
            <a:endParaRPr lang="en-US" altLang="zh-CN" dirty="0"/>
          </a:p>
          <a:p>
            <a:pPr lvl="1"/>
            <a:r>
              <a:rPr lang="zh-CN" altLang="en-US" b="1" dirty="0"/>
              <a:t>峰度系数：</a:t>
            </a:r>
            <a:r>
              <a:rPr lang="zh-CN" altLang="en-US" dirty="0"/>
              <a:t>测度地理数据在均值附近的集中程度。</a:t>
            </a:r>
            <a:endParaRPr lang="en-US" altLang="zh-CN" dirty="0"/>
          </a:p>
          <a:p>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B46C737-950E-430D-964D-1FAC3B5926DB}"/>
                  </a:ext>
                </a:extLst>
              </p:cNvPr>
              <p:cNvSpPr txBox="1"/>
              <p:nvPr/>
            </p:nvSpPr>
            <p:spPr>
              <a:xfrm>
                <a:off x="1239906" y="2653455"/>
                <a:ext cx="6097656" cy="1074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𝑔</m:t>
                          </m:r>
                        </m:e>
                        <m:sub>
                          <m:r>
                            <a:rPr lang="zh-CN" altLang="en-US" i="0">
                              <a:latin typeface="Cambria Math" panose="02040503050406030204" pitchFamily="18" charset="0"/>
                            </a:rPr>
                            <m:t>1</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e>
                      </m:nary>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𝑥</m:t>
                                      </m:r>
                                    </m:e>
                                  </m:acc>
                                </m:num>
                                <m:den>
                                  <m:r>
                                    <a:rPr lang="zh-CN" altLang="en-US" i="1">
                                      <a:latin typeface="Cambria Math" panose="02040503050406030204" pitchFamily="18" charset="0"/>
                                    </a:rPr>
                                    <m:t>𝜎</m:t>
                                  </m:r>
                                </m:den>
                              </m:f>
                            </m:e>
                          </m:d>
                        </m:e>
                        <m:sup>
                          <m:r>
                            <a:rPr lang="zh-CN" altLang="en-US" i="0">
                              <a:latin typeface="Cambria Math" panose="02040503050406030204" pitchFamily="18" charset="0"/>
                            </a:rPr>
                            <m:t>3</m:t>
                          </m:r>
                        </m:sup>
                      </m:sSup>
                    </m:oMath>
                  </m:oMathPara>
                </a14:m>
                <a:endParaRPr lang="zh-CN" altLang="en-US" dirty="0"/>
              </a:p>
            </p:txBody>
          </p:sp>
        </mc:Choice>
        <mc:Fallback xmlns="">
          <p:sp>
            <p:nvSpPr>
              <p:cNvPr id="7" name="文本框 6">
                <a:extLst>
                  <a:ext uri="{FF2B5EF4-FFF2-40B4-BE49-F238E27FC236}">
                    <a16:creationId xmlns:a16="http://schemas.microsoft.com/office/drawing/2014/main" id="{7B46C737-950E-430D-964D-1FAC3B5926DB}"/>
                  </a:ext>
                </a:extLst>
              </p:cNvPr>
              <p:cNvSpPr txBox="1">
                <a:spLocks noRot="1" noChangeAspect="1" noMove="1" noResize="1" noEditPoints="1" noAdjustHandles="1" noChangeArrowheads="1" noChangeShapeType="1" noTextEdit="1"/>
              </p:cNvSpPr>
              <p:nvPr/>
            </p:nvSpPr>
            <p:spPr>
              <a:xfrm>
                <a:off x="1239906" y="2653455"/>
                <a:ext cx="6097656" cy="107401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F1460E-D637-433C-BAE9-B1B793CEE8E2}"/>
                  </a:ext>
                </a:extLst>
              </p:cNvPr>
              <p:cNvSpPr txBox="1"/>
              <p:nvPr/>
            </p:nvSpPr>
            <p:spPr>
              <a:xfrm>
                <a:off x="1458567" y="4273533"/>
                <a:ext cx="6097656" cy="1074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𝑔</m:t>
                          </m:r>
                        </m:e>
                        <m:sub>
                          <m:r>
                            <a:rPr lang="zh-CN" altLang="en-US" i="0">
                              <a:latin typeface="Cambria Math" panose="02040503050406030204" pitchFamily="18" charset="0"/>
                            </a:rPr>
                            <m:t>2</m:t>
                          </m:r>
                        </m:sub>
                      </m:sSub>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e>
                      </m:nary>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𝑥</m:t>
                                      </m:r>
                                    </m:e>
                                  </m:acc>
                                </m:num>
                                <m:den>
                                  <m:r>
                                    <a:rPr lang="zh-CN" altLang="en-US" i="1">
                                      <a:latin typeface="Cambria Math" panose="02040503050406030204" pitchFamily="18" charset="0"/>
                                    </a:rPr>
                                    <m:t>𝜎</m:t>
                                  </m:r>
                                </m:den>
                              </m:f>
                            </m:e>
                          </m:d>
                        </m:e>
                        <m:sup>
                          <m:r>
                            <a:rPr lang="zh-CN" altLang="en-US" i="0">
                              <a:latin typeface="Cambria Math" panose="02040503050406030204" pitchFamily="18" charset="0"/>
                            </a:rPr>
                            <m:t>4</m:t>
                          </m:r>
                        </m:sup>
                      </m:sSup>
                      <m:r>
                        <a:rPr lang="zh-CN" altLang="en-US" i="0">
                          <a:latin typeface="Cambria Math" panose="02040503050406030204" pitchFamily="18" charset="0"/>
                        </a:rPr>
                        <m:t>−3</m:t>
                      </m:r>
                    </m:oMath>
                  </m:oMathPara>
                </a14:m>
                <a:endParaRPr lang="zh-CN" altLang="en-US" dirty="0"/>
              </a:p>
            </p:txBody>
          </p:sp>
        </mc:Choice>
        <mc:Fallback xmlns="">
          <p:sp>
            <p:nvSpPr>
              <p:cNvPr id="9" name="文本框 8">
                <a:extLst>
                  <a:ext uri="{FF2B5EF4-FFF2-40B4-BE49-F238E27FC236}">
                    <a16:creationId xmlns:a16="http://schemas.microsoft.com/office/drawing/2014/main" id="{BEF1460E-D637-433C-BAE9-B1B793CEE8E2}"/>
                  </a:ext>
                </a:extLst>
              </p:cNvPr>
              <p:cNvSpPr txBox="1">
                <a:spLocks noRot="1" noChangeAspect="1" noMove="1" noResize="1" noEditPoints="1" noAdjustHandles="1" noChangeArrowheads="1" noChangeShapeType="1" noTextEdit="1"/>
              </p:cNvSpPr>
              <p:nvPr/>
            </p:nvSpPr>
            <p:spPr>
              <a:xfrm>
                <a:off x="1458567" y="4273533"/>
                <a:ext cx="6097656" cy="107401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54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A41768-5392-4E8D-BB4F-61671A2CFF88}"/>
              </a:ext>
            </a:extLst>
          </p:cNvPr>
          <p:cNvSpPr>
            <a:spLocks noGrp="1"/>
          </p:cNvSpPr>
          <p:nvPr>
            <p:ph idx="1"/>
          </p:nvPr>
        </p:nvSpPr>
        <p:spPr>
          <a:xfrm>
            <a:off x="838200" y="198782"/>
            <a:ext cx="10515600" cy="6589644"/>
          </a:xfrm>
        </p:spPr>
        <p:txBody>
          <a:bodyPr>
            <a:normAutofit lnSpcReduction="10000"/>
          </a:bodyPr>
          <a:lstStyle/>
          <a:p>
            <a:r>
              <a:rPr lang="zh-CN" altLang="en-US" b="1" dirty="0"/>
              <a:t>洛伦兹曲线</a:t>
            </a:r>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b="1" dirty="0"/>
          </a:p>
          <a:p>
            <a:r>
              <a:rPr lang="zh-CN" altLang="en-US" b="1" dirty="0"/>
              <a:t>集中化指数</a:t>
            </a:r>
            <a:r>
              <a:rPr lang="en-US" altLang="zh-CN" b="1" dirty="0"/>
              <a:t>:</a:t>
            </a:r>
            <a:r>
              <a:rPr lang="zh-CN" altLang="en-US" dirty="0"/>
              <a:t>描述地理数据分布的集中化程度的指数。</a:t>
            </a:r>
            <a:endParaRPr lang="en-US" altLang="zh-CN" dirty="0"/>
          </a:p>
          <a:p>
            <a:endParaRPr lang="en-US" altLang="zh-CN" dirty="0"/>
          </a:p>
          <a:p>
            <a:pPr lvl="1"/>
            <a:endParaRPr lang="en-US" altLang="zh-CN" dirty="0"/>
          </a:p>
          <a:p>
            <a:pPr lvl="1"/>
            <a:r>
              <a:rPr lang="en-US" altLang="zh-CN" dirty="0"/>
              <a:t>A——</a:t>
            </a:r>
            <a:r>
              <a:rPr lang="zh-CN" altLang="en-US" dirty="0"/>
              <a:t>实际数据的累计百分比总和；</a:t>
            </a:r>
          </a:p>
          <a:p>
            <a:pPr lvl="1"/>
            <a:r>
              <a:rPr lang="en-US" altLang="zh-CN" dirty="0"/>
              <a:t>R——</a:t>
            </a:r>
            <a:r>
              <a:rPr lang="zh-CN" altLang="en-US" dirty="0"/>
              <a:t>均匀分布时的累计百分比总和；</a:t>
            </a:r>
          </a:p>
          <a:p>
            <a:pPr lvl="1"/>
            <a:r>
              <a:rPr lang="en-US" altLang="zh-CN" dirty="0"/>
              <a:t>M——</a:t>
            </a:r>
            <a:r>
              <a:rPr lang="zh-CN" altLang="en-US" dirty="0"/>
              <a:t>集中分布时的累计百分比总和。</a:t>
            </a:r>
            <a:endParaRPr lang="en-US" altLang="zh-CN" dirty="0"/>
          </a:p>
          <a:p>
            <a:endParaRPr lang="zh-CN" altLang="en-US" dirty="0"/>
          </a:p>
        </p:txBody>
      </p:sp>
      <p:pic>
        <p:nvPicPr>
          <p:cNvPr id="5" name="图片 4">
            <a:extLst>
              <a:ext uri="{FF2B5EF4-FFF2-40B4-BE49-F238E27FC236}">
                <a16:creationId xmlns:a16="http://schemas.microsoft.com/office/drawing/2014/main" id="{668096FA-5DE8-4842-8C04-DE18849F76E0}"/>
              </a:ext>
            </a:extLst>
          </p:cNvPr>
          <p:cNvPicPr>
            <a:picLocks noChangeAspect="1"/>
          </p:cNvPicPr>
          <p:nvPr/>
        </p:nvPicPr>
        <p:blipFill>
          <a:blip r:embed="rId2"/>
          <a:stretch>
            <a:fillRect/>
          </a:stretch>
        </p:blipFill>
        <p:spPr>
          <a:xfrm>
            <a:off x="1968574" y="617967"/>
            <a:ext cx="3577461" cy="2988881"/>
          </a:xfrm>
          <a:prstGeom prst="rect">
            <a:avLst/>
          </a:prstGeom>
        </p:spPr>
      </p:pic>
      <p:sp>
        <p:nvSpPr>
          <p:cNvPr id="7" name="文本框 6">
            <a:extLst>
              <a:ext uri="{FF2B5EF4-FFF2-40B4-BE49-F238E27FC236}">
                <a16:creationId xmlns:a16="http://schemas.microsoft.com/office/drawing/2014/main" id="{2B6B9347-9AE3-4F30-937D-9A983B1F31EB}"/>
              </a:ext>
            </a:extLst>
          </p:cNvPr>
          <p:cNvSpPr txBox="1"/>
          <p:nvPr/>
        </p:nvSpPr>
        <p:spPr>
          <a:xfrm>
            <a:off x="1856133" y="3606848"/>
            <a:ext cx="3252580" cy="923330"/>
          </a:xfrm>
          <a:prstGeom prst="rect">
            <a:avLst/>
          </a:prstGeom>
          <a:noFill/>
        </p:spPr>
        <p:txBody>
          <a:bodyPr wrap="square">
            <a:spAutoFit/>
          </a:bodyPr>
          <a:lstStyle/>
          <a:p>
            <a:pPr algn="ctr"/>
            <a:r>
              <a:rPr lang="zh-CN" altLang="en-US" b="0" i="0" dirty="0">
                <a:solidFill>
                  <a:srgbClr val="000000"/>
                </a:solidFill>
                <a:effectLst/>
                <a:latin typeface="+mn-ea"/>
              </a:rPr>
              <a:t>图</a:t>
            </a:r>
            <a:r>
              <a:rPr lang="en-US" altLang="zh-CN" b="0" i="0" dirty="0">
                <a:solidFill>
                  <a:srgbClr val="000000"/>
                </a:solidFill>
                <a:effectLst/>
                <a:latin typeface="+mn-ea"/>
              </a:rPr>
              <a:t>2.5.1 1999</a:t>
            </a:r>
            <a:r>
              <a:rPr lang="zh-CN" altLang="en-US" b="0" i="0" dirty="0">
                <a:solidFill>
                  <a:srgbClr val="000000"/>
                </a:solidFill>
                <a:effectLst/>
                <a:latin typeface="+mn-ea"/>
              </a:rPr>
              <a:t>年农户家庭经营性</a:t>
            </a:r>
            <a:endParaRPr lang="en-US" altLang="zh-CN" b="0" i="0" dirty="0">
              <a:solidFill>
                <a:srgbClr val="000000"/>
              </a:solidFill>
              <a:effectLst/>
              <a:latin typeface="+mn-ea"/>
            </a:endParaRPr>
          </a:p>
          <a:p>
            <a:pPr algn="ctr"/>
            <a:r>
              <a:rPr lang="zh-CN" altLang="en-US" b="0" i="0" dirty="0">
                <a:solidFill>
                  <a:srgbClr val="000000"/>
                </a:solidFill>
                <a:effectLst/>
                <a:latin typeface="+mn-ea"/>
              </a:rPr>
              <a:t>纯收入构成的</a:t>
            </a:r>
            <a:r>
              <a:rPr lang="zh-CN" altLang="en-US" dirty="0">
                <a:solidFill>
                  <a:srgbClr val="000000"/>
                </a:solidFill>
                <a:latin typeface="+mn-ea"/>
              </a:rPr>
              <a:t>洛</a:t>
            </a:r>
            <a:r>
              <a:rPr lang="zh-CN" altLang="en-US" b="0" i="0" dirty="0">
                <a:solidFill>
                  <a:srgbClr val="000000"/>
                </a:solidFill>
                <a:effectLst/>
                <a:latin typeface="+mn-ea"/>
              </a:rPr>
              <a:t>伦次曲线</a:t>
            </a:r>
            <a:r>
              <a:rPr lang="zh-CN" altLang="en-US" dirty="0">
                <a:latin typeface="+mn-ea"/>
              </a:rPr>
              <a:t> </a:t>
            </a:r>
            <a:br>
              <a:rPr lang="zh-CN" altLang="en-US" dirty="0"/>
            </a:b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7DC0307-E051-4B01-9FFA-12F74C94024A}"/>
                  </a:ext>
                </a:extLst>
              </p:cNvPr>
              <p:cNvSpPr txBox="1"/>
              <p:nvPr/>
            </p:nvSpPr>
            <p:spPr>
              <a:xfrm>
                <a:off x="1077465" y="4892169"/>
                <a:ext cx="5359677"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𝐼</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𝐴</m:t>
                          </m:r>
                          <m:r>
                            <a:rPr lang="zh-CN" altLang="en-US" i="0">
                              <a:latin typeface="Cambria Math" panose="02040503050406030204" pitchFamily="18" charset="0"/>
                            </a:rPr>
                            <m:t>−</m:t>
                          </m:r>
                          <m:r>
                            <a:rPr lang="zh-CN" altLang="en-US" i="1">
                              <a:latin typeface="Cambria Math" panose="02040503050406030204" pitchFamily="18" charset="0"/>
                            </a:rPr>
                            <m:t>𝑅</m:t>
                          </m:r>
                        </m:num>
                        <m:den>
                          <m:r>
                            <a:rPr lang="zh-CN" altLang="en-US" i="1">
                              <a:latin typeface="Cambria Math" panose="02040503050406030204" pitchFamily="18" charset="0"/>
                            </a:rPr>
                            <m:t>𝑀</m:t>
                          </m:r>
                          <m:r>
                            <a:rPr lang="zh-CN" altLang="en-US" i="0">
                              <a:latin typeface="Cambria Math" panose="02040503050406030204" pitchFamily="18" charset="0"/>
                            </a:rPr>
                            <m:t>−</m:t>
                          </m:r>
                          <m:r>
                            <a:rPr lang="zh-CN" altLang="en-US" i="1">
                              <a:latin typeface="Cambria Math" panose="02040503050406030204" pitchFamily="18" charset="0"/>
                            </a:rPr>
                            <m:t>𝑅</m:t>
                          </m:r>
                        </m:den>
                      </m:f>
                    </m:oMath>
                  </m:oMathPara>
                </a14:m>
                <a:endParaRPr lang="zh-CN" altLang="en-US" dirty="0"/>
              </a:p>
            </p:txBody>
          </p:sp>
        </mc:Choice>
        <mc:Fallback xmlns="">
          <p:sp>
            <p:nvSpPr>
              <p:cNvPr id="9" name="文本框 8">
                <a:extLst>
                  <a:ext uri="{FF2B5EF4-FFF2-40B4-BE49-F238E27FC236}">
                    <a16:creationId xmlns:a16="http://schemas.microsoft.com/office/drawing/2014/main" id="{47DC0307-E051-4B01-9FFA-12F74C94024A}"/>
                  </a:ext>
                </a:extLst>
              </p:cNvPr>
              <p:cNvSpPr txBox="1">
                <a:spLocks noRot="1" noChangeAspect="1" noMove="1" noResize="1" noEditPoints="1" noAdjustHandles="1" noChangeArrowheads="1" noChangeShapeType="1" noTextEdit="1"/>
              </p:cNvSpPr>
              <p:nvPr/>
            </p:nvSpPr>
            <p:spPr>
              <a:xfrm>
                <a:off x="1077465" y="4892169"/>
                <a:ext cx="5359677" cy="61093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16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6B5B52-E298-497F-B05E-8C3A3C377BD7}"/>
              </a:ext>
            </a:extLst>
          </p:cNvPr>
          <p:cNvSpPr>
            <a:spLocks noGrp="1"/>
          </p:cNvSpPr>
          <p:nvPr>
            <p:ph idx="1"/>
          </p:nvPr>
        </p:nvSpPr>
        <p:spPr>
          <a:xfrm>
            <a:off x="838200" y="288235"/>
            <a:ext cx="10515600" cy="6470374"/>
          </a:xfrm>
        </p:spPr>
        <p:txBody>
          <a:bodyPr/>
          <a:lstStyle/>
          <a:p>
            <a:r>
              <a:rPr lang="zh-CN" altLang="en-US" b="1" dirty="0"/>
              <a:t>基尼系数：</a:t>
            </a:r>
            <a:r>
              <a:rPr lang="zh-CN" altLang="en-US" dirty="0"/>
              <a:t>通过两组数据的对比分析，纵、横坐标均以累计百分比表示，</a:t>
            </a:r>
            <a:r>
              <a:rPr lang="zh-CN" altLang="en-US"/>
              <a:t>从而做出洛伦兹曲线</a:t>
            </a:r>
            <a:r>
              <a:rPr lang="zh-CN" altLang="en-US" dirty="0"/>
              <a:t>，然后再计算得出的集中化指数。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1" dirty="0"/>
              <a:t>锡尔系数：</a:t>
            </a:r>
            <a:r>
              <a:rPr lang="zh-CN" altLang="en-US" dirty="0"/>
              <a:t>与基尼系数类似，用于对经济发展、收入分配等均衡（不均衡）状况，进行定量化的描述。</a:t>
            </a:r>
            <a:endParaRPr lang="en-US" altLang="zh-CN" dirty="0"/>
          </a:p>
          <a:p>
            <a:pPr lvl="1"/>
            <a:r>
              <a:rPr lang="zh-CN" altLang="en-US" dirty="0"/>
              <a:t>如果以人口比重加权，</a:t>
            </a:r>
            <a:r>
              <a:rPr lang="zh-CN" altLang="en-US" b="1" dirty="0"/>
              <a:t>锡尔系数</a:t>
            </a:r>
            <a:r>
              <a:rPr lang="en-US" altLang="zh-CN" b="1" dirty="0"/>
              <a:t>L</a:t>
            </a:r>
            <a:r>
              <a:rPr lang="zh-CN" altLang="en-US" dirty="0"/>
              <a:t>的计算公式为：</a:t>
            </a:r>
            <a:endParaRPr lang="en-US" altLang="zh-CN" dirty="0"/>
          </a:p>
          <a:p>
            <a:pPr lvl="1"/>
            <a:endParaRPr lang="en-US" altLang="zh-CN" dirty="0"/>
          </a:p>
          <a:p>
            <a:pPr lvl="1"/>
            <a:endParaRPr lang="en-US" altLang="zh-CN" dirty="0"/>
          </a:p>
          <a:p>
            <a:pPr lvl="1"/>
            <a:r>
              <a:rPr lang="zh-CN" altLang="en-US" dirty="0"/>
              <a:t>如果以收入比重加权，</a:t>
            </a:r>
            <a:r>
              <a:rPr lang="zh-CN" altLang="en-US" b="1" dirty="0"/>
              <a:t>锡尔系数</a:t>
            </a:r>
            <a:r>
              <a:rPr lang="en-US" altLang="zh-CN" b="1" dirty="0"/>
              <a:t>T</a:t>
            </a:r>
            <a:r>
              <a:rPr lang="zh-CN" altLang="en-US" dirty="0"/>
              <a:t>的计算公式为：</a:t>
            </a:r>
            <a:endParaRPr lang="en-US" altLang="zh-CN" dirty="0"/>
          </a:p>
          <a:p>
            <a:endParaRPr lang="zh-CN" altLang="en-US" dirty="0"/>
          </a:p>
        </p:txBody>
      </p:sp>
      <p:pic>
        <p:nvPicPr>
          <p:cNvPr id="5" name="图片 4">
            <a:extLst>
              <a:ext uri="{FF2B5EF4-FFF2-40B4-BE49-F238E27FC236}">
                <a16:creationId xmlns:a16="http://schemas.microsoft.com/office/drawing/2014/main" id="{3504DC08-A1C3-46B1-A1C5-B87429ED0AEF}"/>
              </a:ext>
            </a:extLst>
          </p:cNvPr>
          <p:cNvPicPr>
            <a:picLocks noChangeAspect="1"/>
          </p:cNvPicPr>
          <p:nvPr/>
        </p:nvPicPr>
        <p:blipFill>
          <a:blip r:embed="rId2"/>
          <a:stretch>
            <a:fillRect/>
          </a:stretch>
        </p:blipFill>
        <p:spPr>
          <a:xfrm>
            <a:off x="2302589" y="1192078"/>
            <a:ext cx="4426177" cy="2565532"/>
          </a:xfrm>
          <a:prstGeom prst="rect">
            <a:avLst/>
          </a:prstGeom>
        </p:spPr>
      </p:pic>
      <p:pic>
        <p:nvPicPr>
          <p:cNvPr id="2050" name="Object 10">
            <a:extLst>
              <a:ext uri="{FF2B5EF4-FFF2-40B4-BE49-F238E27FC236}">
                <a16:creationId xmlns:a16="http://schemas.microsoft.com/office/drawing/2014/main" id="{AD78ED11-E8FA-47B5-A857-B0B3A99AB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847" y="1656245"/>
            <a:ext cx="3320872" cy="90805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3E40DE89-C625-461E-B30E-C8AB8D455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262" y="4929810"/>
            <a:ext cx="2065203" cy="7361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D2F586-E58F-4CA7-8D60-00B3372B1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815" y="6049381"/>
            <a:ext cx="1812471" cy="70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33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5E2E0-4166-40AE-8F12-026DCD099738}"/>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章 地理学中的经典统计分析方法</a:t>
            </a:r>
          </a:p>
        </p:txBody>
      </p:sp>
      <p:sp>
        <p:nvSpPr>
          <p:cNvPr id="3" name="副标题 2">
            <a:extLst>
              <a:ext uri="{FF2B5EF4-FFF2-40B4-BE49-F238E27FC236}">
                <a16:creationId xmlns:a16="http://schemas.microsoft.com/office/drawing/2014/main" id="{96AF2D42-A0A9-4801-AC0B-04AA2F1BB2F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6783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0F4B1-BB59-4222-BF18-9A60738DBABD}"/>
              </a:ext>
            </a:extLst>
          </p:cNvPr>
          <p:cNvSpPr>
            <a:spLocks noGrp="1"/>
          </p:cNvSpPr>
          <p:nvPr>
            <p:ph type="title"/>
          </p:nvPr>
        </p:nvSpPr>
        <p:spPr>
          <a:xfrm>
            <a:off x="838200" y="0"/>
            <a:ext cx="10515600" cy="1121541"/>
          </a:xfrm>
        </p:spPr>
        <p:txBody>
          <a:bodyPr>
            <a:normAutofit/>
          </a:bodyPr>
          <a:lstStyle/>
          <a:p>
            <a:r>
              <a:rPr lang="zh-CN" altLang="en-US" sz="4000" dirty="0">
                <a:latin typeface="黑体" panose="02010609060101010101" pitchFamily="49" charset="-122"/>
                <a:ea typeface="黑体" panose="02010609060101010101" pitchFamily="49" charset="-122"/>
              </a:rPr>
              <a:t>相关分析：</a:t>
            </a:r>
            <a:r>
              <a:rPr lang="zh-CN" altLang="en-US" sz="2800" dirty="0">
                <a:latin typeface="宋体" panose="02010600030101010101" pitchFamily="2" charset="-122"/>
                <a:ea typeface="宋体" panose="02010600030101010101" pitchFamily="2" charset="-122"/>
              </a:rPr>
              <a:t>揭示地理要素之间相互关系的密切程度。主要通过</a:t>
            </a:r>
            <a:r>
              <a:rPr lang="zh-CN" altLang="en-US" sz="2800" b="1" dirty="0">
                <a:latin typeface="宋体" panose="02010600030101010101" pitchFamily="2" charset="-122"/>
                <a:ea typeface="宋体" panose="02010600030101010101" pitchFamily="2" charset="-122"/>
              </a:rPr>
              <a:t>对相关系数的计算与检验</a:t>
            </a:r>
            <a:r>
              <a:rPr lang="zh-CN" altLang="en-US" sz="2800" dirty="0">
                <a:latin typeface="宋体" panose="02010600030101010101" pitchFamily="2" charset="-122"/>
                <a:ea typeface="宋体" panose="02010600030101010101" pitchFamily="2" charset="-122"/>
              </a:rPr>
              <a:t>来完成。</a:t>
            </a:r>
            <a:endParaRPr lang="zh-CN" altLang="en-US" sz="2800"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279C0F66-81EB-4671-AE80-804961744493}"/>
              </a:ext>
            </a:extLst>
          </p:cNvPr>
          <p:cNvSpPr>
            <a:spLocks noGrp="1"/>
          </p:cNvSpPr>
          <p:nvPr>
            <p:ph idx="1"/>
          </p:nvPr>
        </p:nvSpPr>
        <p:spPr>
          <a:xfrm>
            <a:off x="838200" y="1167259"/>
            <a:ext cx="10515600" cy="5690741"/>
          </a:xfrm>
        </p:spPr>
        <p:txBody>
          <a:bodyPr/>
          <a:lstStyle/>
          <a:p>
            <a:r>
              <a:rPr lang="zh-CN" altLang="en-US" b="1" dirty="0"/>
              <a:t>简单相关系数</a:t>
            </a:r>
            <a:r>
              <a:rPr lang="zh-CN" altLang="en-US" dirty="0"/>
              <a:t>（查临界值表检验）</a:t>
            </a:r>
            <a:endParaRPr lang="en-US" altLang="zh-CN" dirty="0"/>
          </a:p>
          <a:p>
            <a:endParaRPr lang="en-US" altLang="zh-CN" dirty="0"/>
          </a:p>
          <a:p>
            <a:r>
              <a:rPr lang="zh-CN" altLang="en-US" b="1" dirty="0"/>
              <a:t>秩相关系数：</a:t>
            </a:r>
            <a:r>
              <a:rPr lang="zh-CN" altLang="en-US" dirty="0"/>
              <a:t>将两要素的样本值按数据的大小顺序排列位次，以各要素样本值的</a:t>
            </a:r>
            <a:r>
              <a:rPr lang="zh-CN" altLang="en-US" b="1" dirty="0"/>
              <a:t>位次</a:t>
            </a:r>
            <a:r>
              <a:rPr lang="zh-CN" altLang="en-US" dirty="0"/>
              <a:t>代替实际数据而求得的一种统计量。</a:t>
            </a:r>
            <a:endParaRPr lang="en-US" altLang="zh-CN" dirty="0"/>
          </a:p>
          <a:p>
            <a:endParaRPr lang="en-US" altLang="zh-CN" dirty="0"/>
          </a:p>
          <a:p>
            <a:pPr marL="0" indent="0">
              <a:buNone/>
            </a:pPr>
            <a:endParaRPr lang="en-US" altLang="zh-CN" dirty="0"/>
          </a:p>
          <a:p>
            <a:r>
              <a:rPr lang="zh-CN" altLang="en-US" b="1" dirty="0"/>
              <a:t>偏相关系数：</a:t>
            </a:r>
            <a:r>
              <a:rPr lang="zh-CN" altLang="en-US" dirty="0"/>
              <a:t>在多要素所构成的地理系统中，先不考虑其它要素的影响，而单独研究两个要素之间的相互关系的密切程度。</a:t>
            </a:r>
            <a:endParaRPr lang="en-US" altLang="zh-CN" dirty="0"/>
          </a:p>
          <a:p>
            <a:endParaRPr lang="en-US" altLang="zh-CN" dirty="0"/>
          </a:p>
          <a:p>
            <a:r>
              <a:rPr lang="zh-CN" altLang="en-US" b="1" dirty="0"/>
              <a:t>复相关系数：</a:t>
            </a:r>
            <a:r>
              <a:rPr lang="zh-CN" altLang="en-US" dirty="0"/>
              <a:t>反映几个要素与某一个要素之间的复相关程度。</a:t>
            </a:r>
          </a:p>
        </p:txBody>
      </p:sp>
      <p:pic>
        <p:nvPicPr>
          <p:cNvPr id="4" name="图片 3">
            <a:extLst>
              <a:ext uri="{FF2B5EF4-FFF2-40B4-BE49-F238E27FC236}">
                <a16:creationId xmlns:a16="http://schemas.microsoft.com/office/drawing/2014/main" id="{C7B48618-3BD1-4480-8BA3-3B07CD797D15}"/>
              </a:ext>
            </a:extLst>
          </p:cNvPr>
          <p:cNvPicPr>
            <a:picLocks noChangeAspect="1"/>
          </p:cNvPicPr>
          <p:nvPr/>
        </p:nvPicPr>
        <p:blipFill>
          <a:blip r:embed="rId3"/>
          <a:stretch>
            <a:fillRect/>
          </a:stretch>
        </p:blipFill>
        <p:spPr>
          <a:xfrm>
            <a:off x="6540748" y="1121541"/>
            <a:ext cx="2580952" cy="990476"/>
          </a:xfrm>
          <a:prstGeom prst="rect">
            <a:avLst/>
          </a:prstGeom>
        </p:spPr>
      </p:pic>
      <p:sp>
        <p:nvSpPr>
          <p:cNvPr id="5" name="Rectangle 2">
            <a:extLst>
              <a:ext uri="{FF2B5EF4-FFF2-40B4-BE49-F238E27FC236}">
                <a16:creationId xmlns:a16="http://schemas.microsoft.com/office/drawing/2014/main" id="{65A2C122-9018-4957-8E4B-19B85CA9F382}"/>
              </a:ext>
            </a:extLst>
          </p:cNvPr>
          <p:cNvSpPr>
            <a:spLocks noChangeArrowheads="1"/>
          </p:cNvSpPr>
          <p:nvPr/>
        </p:nvSpPr>
        <p:spPr bwMode="auto">
          <a:xfrm>
            <a:off x="2136912" y="4192434"/>
            <a:ext cx="174075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6880978-D2C5-4C57-960D-9DC51F4C2046}"/>
              </a:ext>
            </a:extLst>
          </p:cNvPr>
          <p:cNvGraphicFramePr>
            <a:graphicFrameLocks noChangeAspect="1"/>
          </p:cNvGraphicFramePr>
          <p:nvPr>
            <p:extLst>
              <p:ext uri="{D42A27DB-BD31-4B8C-83A1-F6EECF244321}">
                <p14:modId xmlns:p14="http://schemas.microsoft.com/office/powerpoint/2010/main" val="72976867"/>
              </p:ext>
            </p:extLst>
          </p:nvPr>
        </p:nvGraphicFramePr>
        <p:xfrm>
          <a:off x="2378651" y="2963119"/>
          <a:ext cx="1858617" cy="1078905"/>
        </p:xfrm>
        <a:graphic>
          <a:graphicData uri="http://schemas.openxmlformats.org/presentationml/2006/ole">
            <mc:AlternateContent xmlns:mc="http://schemas.openxmlformats.org/markup-compatibility/2006">
              <mc:Choice xmlns:v="urn:schemas-microsoft-com:vml" Requires="v">
                <p:oleObj spid="_x0000_s3084" name="Equation" r:id="rId4" imgW="2811780" imgH="1630680" progId="Equation.DSMT4">
                  <p:embed/>
                </p:oleObj>
              </mc:Choice>
              <mc:Fallback>
                <p:oleObj name="Equation" r:id="rId4" imgW="2811780" imgH="163068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651" y="2963119"/>
                        <a:ext cx="1858617" cy="107890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2EED50D5-C82B-45B7-8D81-CB735B804A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8651" y="4863481"/>
            <a:ext cx="2543625" cy="684595"/>
          </a:xfrm>
          <a:prstGeom prst="rect">
            <a:avLst/>
          </a:prstGeom>
          <a:noFill/>
        </p:spPr>
      </p:pic>
      <p:pic>
        <p:nvPicPr>
          <p:cNvPr id="8" name="图片 7">
            <a:extLst>
              <a:ext uri="{FF2B5EF4-FFF2-40B4-BE49-F238E27FC236}">
                <a16:creationId xmlns:a16="http://schemas.microsoft.com/office/drawing/2014/main" id="{8DFA87D8-2CBF-47CF-B738-E86EFDF9266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78651" y="6122441"/>
            <a:ext cx="3682840" cy="550055"/>
          </a:xfrm>
          <a:prstGeom prst="rect">
            <a:avLst/>
          </a:prstGeom>
          <a:noFill/>
        </p:spPr>
      </p:pic>
    </p:spTree>
    <p:extLst>
      <p:ext uri="{BB962C8B-B14F-4D97-AF65-F5344CB8AC3E}">
        <p14:creationId xmlns:p14="http://schemas.microsoft.com/office/powerpoint/2010/main" val="4267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3327</Words>
  <Application>Microsoft Office PowerPoint</Application>
  <PresentationFormat>宽屏</PresentationFormat>
  <Paragraphs>437</Paragraphs>
  <Slides>44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3" baseType="lpstr">
      <vt:lpstr>等线</vt:lpstr>
      <vt:lpstr>等线 Light</vt:lpstr>
      <vt:lpstr>黑体</vt:lpstr>
      <vt:lpstr>黑体</vt:lpstr>
      <vt:lpstr>宋体</vt:lpstr>
      <vt:lpstr>Arial</vt:lpstr>
      <vt:lpstr>Cambria Math</vt:lpstr>
      <vt:lpstr>Office 主题​​</vt:lpstr>
      <vt:lpstr>Equation</vt:lpstr>
      <vt:lpstr>第2章 地理数据及其采集与预处理</vt:lpstr>
      <vt:lpstr>地理数据的类型 </vt:lpstr>
      <vt:lpstr>地理数据的基本特征</vt:lpstr>
      <vt:lpstr>PowerPoint 演示文稿</vt:lpstr>
      <vt:lpstr>PowerPoint 演示文稿</vt:lpstr>
      <vt:lpstr>PowerPoint 演示文稿</vt:lpstr>
      <vt:lpstr>PowerPoint 演示文稿</vt:lpstr>
      <vt:lpstr>第4章 地理学中的经典统计分析方法</vt:lpstr>
      <vt:lpstr>相关分析：揭示地理要素之间相互关系的密切程度。主要通过对相关系数的计算与检验来完成。</vt:lpstr>
      <vt:lpstr>回归分析：研究要素之间具体数量关系。</vt:lpstr>
      <vt:lpstr>时间序列分析：时间序列是按照变量取值的先后顺序（时间）排列起来而形成的一种数列。时间序列分析用于发掘变量随时间变化的规律，并对其未来变化进行预测。</vt:lpstr>
      <vt:lpstr>聚类分析：研究多要素事物分类问题的数量方法</vt:lpstr>
      <vt:lpstr>主成分分析:把原来多个变量转化为较少的几个综合指标（主成分）的统计分析方法,实质上就是一种降维处理方法。</vt:lpstr>
      <vt:lpstr>马尔可夫预测：基于马尔可夫链，根据事件的目前状况预测其将来各个时刻（或时期）变动状况的一种预测方法。 </vt:lpstr>
      <vt:lpstr>第5章 空间统计分析初步</vt:lpstr>
      <vt:lpstr>探索性空间统计分析：通过空间位置建立地理数据的统计关系，从而认识与地理位置相关的变量的空间依赖、 空间关联或空间自相关性。</vt:lpstr>
      <vt:lpstr>地统计分析：以区域化变量理论为基础，以变异函数为主要工具，研究那些在空间分布上既有随机性又有结构性，或空间相关和依赖性的自然现象。</vt:lpstr>
      <vt:lpstr>第6章 线性规划与多目标规划</vt:lpstr>
      <vt:lpstr>线性规划</vt:lpstr>
      <vt:lpstr>P194 例题 线性规划问题单纯形求解</vt:lpstr>
      <vt:lpstr>P194 例题 线性规划问题单纯形求解</vt:lpstr>
      <vt:lpstr>多目标规划</vt:lpstr>
      <vt:lpstr>PowerPoint 演示文稿</vt:lpstr>
      <vt:lpstr>第7章 投入产出分析</vt:lpstr>
      <vt:lpstr>P232 T2 投入产出分析</vt:lpstr>
      <vt:lpstr>投入产出模型的基本原理</vt:lpstr>
      <vt:lpstr>P232 T2 投入产出分析</vt:lpstr>
      <vt:lpstr>P232 T2 投入产出分析</vt:lpstr>
      <vt:lpstr>P232 T2 投入产出分析</vt:lpstr>
      <vt:lpstr>P232 T2 投入产出分析</vt:lpstr>
      <vt:lpstr>P232 T2 投入产出分析</vt:lpstr>
      <vt:lpstr>P232 T2 投入产出分析</vt:lpstr>
      <vt:lpstr>P232 T2 投入产出分析</vt:lpstr>
      <vt:lpstr>第8章 AHP决策分析方法</vt:lpstr>
      <vt:lpstr>AHP决策分析：可以将复杂问题分解为若干层次和若干因素，在各因素之间进行简单的比较和计算，得出不同方案重要性程度的权重，从而为决策方案的选择提供依据。</vt:lpstr>
      <vt:lpstr>第9章 随机性决策分析方法</vt:lpstr>
      <vt:lpstr>风险型决策问题：每一种自然状态发生的概率是已知的或者可以预先估计的。</vt:lpstr>
      <vt:lpstr>非确定型决策问题：各种自然状态发生的概率也是未知的和无法预先估计的。</vt:lpstr>
      <vt:lpstr>PowerPoint 演示文稿</vt:lpstr>
      <vt:lpstr>PowerPoint 演示文稿</vt:lpstr>
      <vt:lpstr>第10章 地理网络分析</vt:lpstr>
      <vt:lpstr>图论描述：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地理数据及其采集与预处理</dc:title>
  <dc:creator>沈 丹婕</dc:creator>
  <cp:lastModifiedBy>沈 丹婕</cp:lastModifiedBy>
  <cp:revision>11</cp:revision>
  <dcterms:created xsi:type="dcterms:W3CDTF">2021-12-23T05:40:00Z</dcterms:created>
  <dcterms:modified xsi:type="dcterms:W3CDTF">2021-12-24T05:47:44Z</dcterms:modified>
</cp:coreProperties>
</file>