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85" r:id="rId4"/>
    <p:sldId id="266" r:id="rId5"/>
    <p:sldId id="291" r:id="rId6"/>
    <p:sldId id="287" r:id="rId7"/>
    <p:sldId id="286" r:id="rId8"/>
    <p:sldId id="274" r:id="rId9"/>
    <p:sldId id="2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"/>
            <a:ext cx="9144000" cy="2492895"/>
          </a:xfrm>
          <a:prstGeom prst="rect">
            <a:avLst/>
          </a:prstGeom>
          <a:solidFill>
            <a:srgbClr val="294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admin\Desktop\未命名 -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15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36" y="0"/>
            <a:ext cx="7740353" cy="205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294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 userDrawn="1"/>
        </p:nvGrpSpPr>
        <p:grpSpPr>
          <a:xfrm>
            <a:off x="0" y="2672975"/>
            <a:ext cx="9144000" cy="56736"/>
            <a:chOff x="30834" y="1305568"/>
            <a:chExt cx="8816454" cy="66133"/>
          </a:xfrm>
          <a:solidFill>
            <a:srgbClr val="294668"/>
          </a:solidFill>
        </p:grpSpPr>
        <p:sp>
          <p:nvSpPr>
            <p:cNvPr id="21" name="矩形 2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9144000" cy="780176"/>
          </a:xfrm>
          <a:prstGeom prst="rect">
            <a:avLst/>
          </a:prstGeom>
          <a:solidFill>
            <a:srgbClr val="294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294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4"/>
          <p:cNvSpPr>
            <a:spLocks noGrp="1"/>
          </p:cNvSpPr>
          <p:nvPr>
            <p:ph type="title"/>
          </p:nvPr>
        </p:nvSpPr>
        <p:spPr>
          <a:xfrm>
            <a:off x="110230" y="102996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338830" y="1127811"/>
            <a:ext cx="8372163" cy="4921498"/>
          </a:xfrm>
        </p:spPr>
        <p:txBody>
          <a:bodyPr>
            <a:normAutofit/>
          </a:bodyPr>
          <a:lstStyle>
            <a:lvl1pPr>
              <a:buClr>
                <a:srgbClr val="294668"/>
              </a:buClr>
              <a:defRPr sz="2000"/>
            </a:lvl1pPr>
            <a:lvl2pPr>
              <a:buClr>
                <a:srgbClr val="294668"/>
              </a:buClr>
              <a:defRPr sz="1800"/>
            </a:lvl2pPr>
            <a:lvl3pPr>
              <a:buClr>
                <a:srgbClr val="294668"/>
              </a:buClr>
              <a:defRPr sz="1600"/>
            </a:lvl3pPr>
            <a:lvl4pPr>
              <a:buClr>
                <a:srgbClr val="294668"/>
              </a:buClr>
              <a:defRPr sz="1400"/>
            </a:lvl4pPr>
            <a:lvl5pPr>
              <a:buClr>
                <a:srgbClr val="294668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338830" y="1127811"/>
            <a:ext cx="8372163" cy="4921498"/>
          </a:xfrm>
        </p:spPr>
        <p:txBody>
          <a:bodyPr>
            <a:normAutofit/>
          </a:bodyPr>
          <a:lstStyle>
            <a:lvl1pPr>
              <a:buClr>
                <a:srgbClr val="294668"/>
              </a:buClr>
              <a:defRPr sz="2000"/>
            </a:lvl1pPr>
            <a:lvl2pPr>
              <a:buClr>
                <a:srgbClr val="294668"/>
              </a:buClr>
              <a:defRPr sz="1800"/>
            </a:lvl2pPr>
            <a:lvl3pPr>
              <a:buClr>
                <a:srgbClr val="294668"/>
              </a:buClr>
              <a:defRPr sz="1600"/>
            </a:lvl3pPr>
            <a:lvl4pPr>
              <a:buClr>
                <a:srgbClr val="294668"/>
              </a:buClr>
              <a:defRPr sz="1400"/>
            </a:lvl4pPr>
            <a:lvl5pPr>
              <a:buClr>
                <a:srgbClr val="294668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338830" y="417735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9466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294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0" cy="91439"/>
          </a:xfrm>
          <a:prstGeom prst="rect">
            <a:avLst/>
          </a:prstGeom>
          <a:solidFill>
            <a:srgbClr val="294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D30FED-B6A9-48D6-9C67-DEC757CD4CA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E6CF4-DAE9-48C6-A69E-07FC164344C7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64A3-C1E8-49C0-B653-802E4EEF3A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759712836@qq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300840" y="3019424"/>
            <a:ext cx="4780444" cy="1357313"/>
          </a:xfrm>
        </p:spPr>
        <p:txBody>
          <a:bodyPr/>
          <a:lstStyle/>
          <a:p>
            <a:r>
              <a:rPr lang="zh-CN" altLang="en-US" b="1" dirty="0"/>
              <a:t>第六、七章习题课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682956" y="4336980"/>
            <a:ext cx="6016211" cy="657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/>
              <a:t>线性规划与多目标规划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线性规划与目标规划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59789" y="2666432"/>
            <a:ext cx="8712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MATLAB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中求解线性规划的命令为： </a:t>
            </a:r>
            <a:b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[ 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fval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]=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linprog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Aeq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beq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 </a:t>
            </a:r>
            <a:b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1"/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目标函数为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f’*x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，求最小值；</a:t>
            </a:r>
            <a:endParaRPr lang="en-US" altLang="zh-CN" sz="20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输入参数：</a:t>
            </a:r>
            <a:endParaRPr lang="en-US" altLang="zh-CN" sz="20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f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为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系数向量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，系数向量表示目标函数 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f'*x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；</a:t>
            </a:r>
          </a:p>
          <a:p>
            <a:pPr lvl="1"/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A为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不等式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约束条件中的系数，b为约束条件的值；</a:t>
            </a:r>
            <a:endParaRPr lang="zh-CN" altLang="en-US" sz="200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lvl="1"/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Aeq为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等式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约束条件系数，beq为等式约束条件的值；</a:t>
            </a:r>
            <a:endParaRPr lang="zh-CN" altLang="en-US" sz="200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lvl="1"/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lb、ub分别为所求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变量x取值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的下、上界；</a:t>
            </a:r>
            <a:endParaRPr lang="en-US" altLang="zh-CN" sz="20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pPr lvl="1"/>
            <a:r>
              <a:rPr kumimoji="0" lang="zh-CN" altLang="en-US" sz="2000" b="0" i="0" u="none" strike="noStrike" kern="1200" cap="none" spc="0" normalizeH="0" baseline="0" dirty="0">
                <a:solidFill>
                  <a:schemeClr val="tx1"/>
                </a:solidFill>
                <a:latin typeface="+mn-ea"/>
                <a:ea typeface="+mn-ea"/>
                <a:cs typeface="+mn-cs"/>
                <a:sym typeface="+mn-ea"/>
              </a:rPr>
              <a:t>输出参数：</a:t>
            </a:r>
            <a:endParaRPr kumimoji="0" lang="en-US" altLang="zh-CN" sz="2000" b="0" i="0" u="none" strike="noStrike" kern="1200" cap="none" spc="0" normalizeH="0" baseline="0" dirty="0">
              <a:solidFill>
                <a:schemeClr val="tx1"/>
              </a:solidFill>
              <a:latin typeface="+mn-ea"/>
              <a:ea typeface="+mn-ea"/>
              <a:cs typeface="+mn-cs"/>
              <a:sym typeface="+mn-ea"/>
            </a:endParaRPr>
          </a:p>
          <a:p>
            <a:pPr lvl="1"/>
            <a:r>
              <a:rPr lang="en-US" altLang="zh-CN" sz="2000" dirty="0">
                <a:latin typeface="+mn-ea"/>
                <a:sym typeface="+mn-ea"/>
              </a:rPr>
              <a:t>x</a:t>
            </a:r>
            <a:r>
              <a:rPr lang="zh-CN" altLang="en-US" sz="2000" dirty="0">
                <a:latin typeface="+mn-ea"/>
                <a:sym typeface="+mn-ea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解</a:t>
            </a:r>
            <a:r>
              <a:rPr lang="zh-CN" altLang="en-US" sz="2000" dirty="0">
                <a:latin typeface="+mn-ea"/>
                <a:sym typeface="+mn-ea"/>
              </a:rPr>
              <a:t>；</a:t>
            </a:r>
            <a:endParaRPr kumimoji="0" lang="en-US" altLang="zh-CN" sz="2000" b="0" i="0" u="none" strike="noStrike" kern="1200" cap="none" spc="0" normalizeH="0" baseline="0" dirty="0">
              <a:solidFill>
                <a:schemeClr val="tx1"/>
              </a:solidFill>
              <a:latin typeface="+mn-ea"/>
              <a:ea typeface="+mn-ea"/>
              <a:cs typeface="+mn-cs"/>
              <a:sym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f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val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为解处的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目标函数值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，通常，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fval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f‘*x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4763" y="1052513"/>
            <a:ext cx="57864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Matlab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规定线性规划的标准形式为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4BD84E-E483-4ED2-A96D-8407FFB4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85" y="1576388"/>
            <a:ext cx="4622852" cy="12958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线性规划与目标规划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38830" y="1127811"/>
            <a:ext cx="8368141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例如：某一个企业利用某种原材料和现有设备可生产甲、乙两种产品，其中，甲、乙两种产品的单价分别为</a:t>
            </a:r>
            <a:r>
              <a:rPr lang="en-US" altLang="zh-CN" dirty="0"/>
              <a:t>8</a:t>
            </a:r>
            <a:r>
              <a:rPr lang="zh-CN" altLang="en-US" dirty="0"/>
              <a:t>万元和</a:t>
            </a:r>
            <a:r>
              <a:rPr lang="en-US" altLang="zh-CN" dirty="0"/>
              <a:t>10</a:t>
            </a:r>
            <a:r>
              <a:rPr lang="zh-CN" altLang="en-US" dirty="0"/>
              <a:t>万元；生产单位甲、乙两种产品需要消耗的原材料分别为</a:t>
            </a:r>
            <a:r>
              <a:rPr lang="en-US" altLang="zh-CN" dirty="0"/>
              <a:t>2</a:t>
            </a:r>
            <a:r>
              <a:rPr lang="zh-CN" altLang="en-US" dirty="0"/>
              <a:t>个单位和</a:t>
            </a:r>
            <a:r>
              <a:rPr lang="en-US" altLang="zh-CN" dirty="0"/>
              <a:t>1</a:t>
            </a:r>
            <a:r>
              <a:rPr lang="zh-CN" altLang="en-US" dirty="0"/>
              <a:t>个单位，需要占用的设备台时分别为</a:t>
            </a:r>
            <a:r>
              <a:rPr lang="en-US" altLang="zh-CN" dirty="0"/>
              <a:t>1</a:t>
            </a:r>
            <a:r>
              <a:rPr lang="zh-CN" altLang="en-US" dirty="0"/>
              <a:t>个单位和</a:t>
            </a:r>
            <a:r>
              <a:rPr lang="en-US" altLang="zh-CN" dirty="0"/>
              <a:t>2</a:t>
            </a:r>
            <a:r>
              <a:rPr lang="zh-CN" altLang="en-US" dirty="0"/>
              <a:t>个单位；原材料拥有量为</a:t>
            </a:r>
            <a:r>
              <a:rPr lang="en-US" altLang="zh-CN" dirty="0"/>
              <a:t>11</a:t>
            </a:r>
            <a:r>
              <a:rPr lang="zh-CN" altLang="en-US" dirty="0"/>
              <a:t>个单位；可利用的设备总台时为</a:t>
            </a:r>
            <a:r>
              <a:rPr lang="en-US" altLang="zh-CN" dirty="0"/>
              <a:t>10</a:t>
            </a:r>
            <a:r>
              <a:rPr lang="zh-CN" altLang="en-US" dirty="0"/>
              <a:t>个单位。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）如何制订种植计划，才能使总产值最大？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）该企业领导者应如何确定其生产方案？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线性规划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）如何制订种植计划，才能使总产值最大？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目标函数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不等式约束：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变量约束：</a:t>
            </a:r>
          </a:p>
          <a:p>
            <a:pPr marL="0" indent="0">
              <a:buNone/>
            </a:pPr>
            <a:endParaRPr lang="zh-CN" altLang="en-US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ym typeface="+mn-ea"/>
            </a:endParaRPr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2006600" y="1863725"/>
          <a:ext cx="287845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公式" r:id="rId3" imgW="1193800" imgH="215900" progId="Equation.3">
                  <p:embed/>
                </p:oleObj>
              </mc:Choice>
              <mc:Fallback>
                <p:oleObj name="公式" r:id="rId3" imgW="1193800" imgH="215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863725"/>
                        <a:ext cx="287845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60270" y="2797493"/>
          <a:ext cx="1800860" cy="9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r:id="rId5" imgW="876300" imgH="482600" progId="Equation.KSEE3">
                  <p:embed/>
                </p:oleObj>
              </mc:Choice>
              <mc:Fallback>
                <p:oleObj r:id="rId5" imgW="8763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0270" y="2797493"/>
                        <a:ext cx="1800860" cy="99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06600" y="175260"/>
            <a:ext cx="66313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[ x</a:t>
            </a:r>
            <a:r>
              <a:rPr lang="zh-CN" altLang="en-US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，</a:t>
            </a:r>
            <a:r>
              <a:rPr lang="en-US" altLang="zh-CN" sz="2200" b="1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fval</a:t>
            </a:r>
            <a:r>
              <a:rPr lang="en-US" altLang="zh-CN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 ]=</a:t>
            </a:r>
            <a:r>
              <a:rPr lang="en-US" altLang="zh-CN" sz="2200" b="1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linprog</a:t>
            </a:r>
            <a:r>
              <a:rPr lang="zh-CN" altLang="en-US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（</a:t>
            </a:r>
            <a:r>
              <a:rPr lang="en-US" altLang="zh-CN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f</a:t>
            </a:r>
            <a:r>
              <a:rPr lang="zh-CN" altLang="en-US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，</a:t>
            </a:r>
            <a:r>
              <a:rPr lang="en-US" altLang="zh-CN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A</a:t>
            </a:r>
            <a:r>
              <a:rPr lang="zh-CN" altLang="en-US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，</a:t>
            </a:r>
            <a:r>
              <a:rPr lang="en-US" altLang="zh-CN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b</a:t>
            </a:r>
            <a:r>
              <a:rPr lang="zh-CN" altLang="en-US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，</a:t>
            </a:r>
            <a:r>
              <a:rPr lang="en-US" altLang="zh-CN" sz="2200" b="1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Aeq</a:t>
            </a:r>
            <a:r>
              <a:rPr lang="zh-CN" altLang="en-US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，</a:t>
            </a:r>
            <a:r>
              <a:rPr lang="en-US" altLang="zh-CN" sz="2200" b="1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beq</a:t>
            </a:r>
            <a:r>
              <a:rPr lang="zh-CN" altLang="en-US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，</a:t>
            </a:r>
            <a:r>
              <a:rPr lang="en-US" altLang="zh-CN" sz="2200" b="1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lb</a:t>
            </a:r>
            <a:r>
              <a:rPr lang="zh-CN" altLang="en-US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，</a:t>
            </a:r>
            <a:r>
              <a:rPr lang="en-US" altLang="zh-CN" sz="2200" b="1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ub</a:t>
            </a:r>
            <a:r>
              <a:rPr lang="zh-CN" altLang="en-US" sz="22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）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60270" y="4305300"/>
          <a:ext cx="1427480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r:id="rId7" imgW="584200" imgH="215900" progId="Equation.KSEE3">
                  <p:embed/>
                </p:oleObj>
              </mc:Choice>
              <mc:Fallback>
                <p:oleObj r:id="rId7" imgW="5842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0270" y="4305300"/>
                        <a:ext cx="1427480" cy="52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目标规划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5445" y="963295"/>
            <a:ext cx="8372475" cy="55454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）该企业领导者应如何确定其生产方案？</a:t>
            </a: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2220" dirty="0">
                <a:sym typeface="+mn-ea"/>
              </a:rPr>
              <a:t>根据目标规划的求解思路——</a:t>
            </a:r>
            <a:r>
              <a:rPr lang="zh-CN" altLang="en-US" sz="2220" b="1" dirty="0">
                <a:solidFill>
                  <a:schemeClr val="tx1"/>
                </a:solidFill>
                <a:sym typeface="+mn-ea"/>
              </a:rPr>
              <a:t>单纯形方法</a:t>
            </a:r>
            <a:r>
              <a:rPr lang="zh-CN" altLang="en-US" sz="2220" dirty="0">
                <a:sym typeface="+mn-ea"/>
              </a:rPr>
              <a:t>，我们可以将一个目标规划问题分解成若干线性规划问题，通过</a:t>
            </a:r>
            <a:r>
              <a:rPr lang="zh-CN" altLang="en-US" sz="2220" b="1" dirty="0">
                <a:sym typeface="+mn-ea"/>
              </a:rPr>
              <a:t>序贯式算法</a:t>
            </a:r>
            <a:r>
              <a:rPr lang="zh-CN" altLang="en-US" sz="2220" dirty="0">
                <a:sym typeface="+mn-ea"/>
              </a:rPr>
              <a:t>借助于 Matlab 优化工具进行求解。</a:t>
            </a:r>
            <a:endParaRPr lang="zh-CN" altLang="en-US" sz="2220" dirty="0"/>
          </a:p>
          <a:p>
            <a:pPr marL="0" indent="0">
              <a:buNone/>
            </a:pPr>
            <a:endParaRPr lang="zh-CN" altLang="en-US" sz="2220" dirty="0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2220" dirty="0"/>
              <a:t>在实际问题中，可以根据决策者的要求，引入正、负偏差变量和目标约束，并给不同目标赋予相应的优先因子和权系数，构造目标函数，建立模型。</a:t>
            </a:r>
          </a:p>
          <a:p>
            <a:pPr marL="0" indent="0">
              <a:buNone/>
            </a:pPr>
            <a:br>
              <a:rPr lang="zh-CN" altLang="en-US" sz="2220" dirty="0"/>
            </a:b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目标规划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6075" y="887730"/>
            <a:ext cx="8372475" cy="5752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）该企业领导者应如何确定其生产方案？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在原材料供应受严格控制的基础上，依次考虑：</a:t>
            </a: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dirty="0"/>
              <a:t>①甲种产品的产量不超过乙种产品的产量</a:t>
            </a: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dirty="0"/>
              <a:t>②充分利用设备的有效台时但不希望加班</a:t>
            </a: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dirty="0"/>
              <a:t>③产值不小于</a:t>
            </a:r>
            <a:r>
              <a:rPr lang="en-US" altLang="zh-CN" dirty="0"/>
              <a:t>56</a:t>
            </a:r>
            <a:r>
              <a:rPr lang="zh-CN" altLang="en-US" dirty="0"/>
              <a:t>万元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26989"/>
              </p:ext>
            </p:extLst>
          </p:nvPr>
        </p:nvGraphicFramePr>
        <p:xfrm>
          <a:off x="1903730" y="3457893"/>
          <a:ext cx="5256530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3" imgW="2400300" imgH="254000" progId="Equation.3">
                  <p:embed/>
                </p:oleObj>
              </mc:Choice>
              <mc:Fallback>
                <p:oleObj name="公式" r:id="rId3" imgW="2400300" imgH="254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730" y="3457893"/>
                        <a:ext cx="5256530" cy="560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750864"/>
              </p:ext>
            </p:extLst>
          </p:nvPr>
        </p:nvGraphicFramePr>
        <p:xfrm>
          <a:off x="2356485" y="4135120"/>
          <a:ext cx="3051175" cy="190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5" imgW="1548765" imgH="965200" progId="Equation.KSEE3">
                  <p:embed/>
                </p:oleObj>
              </mc:Choice>
              <mc:Fallback>
                <p:oleObj r:id="rId5" imgW="1548765" imgH="965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6485" y="4135120"/>
                        <a:ext cx="3051175" cy="190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97173"/>
              </p:ext>
            </p:extLst>
          </p:nvPr>
        </p:nvGraphicFramePr>
        <p:xfrm>
          <a:off x="2356485" y="6168390"/>
          <a:ext cx="258953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7" imgW="1028700" imgH="241300" progId="Equation.KSEE3">
                  <p:embed/>
                </p:oleObj>
              </mc:Choice>
              <mc:Fallback>
                <p:oleObj r:id="rId7" imgW="1028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6485" y="6168390"/>
                        <a:ext cx="2589530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目标规划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5815" y="1034466"/>
            <a:ext cx="8372163" cy="49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首先将上述问题化为标准形式：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ym typeface="+mn-ea"/>
            </a:endParaRPr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/>
        </p:nvGraphicFramePr>
        <p:xfrm>
          <a:off x="2058035" y="1617028"/>
          <a:ext cx="5506720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3" imgW="2514600" imgH="254000" progId="Equation.3">
                  <p:embed/>
                </p:oleObj>
              </mc:Choice>
              <mc:Fallback>
                <p:oleObj name="公式" r:id="rId3" imgW="2514600" imgH="254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035" y="1617028"/>
                        <a:ext cx="5506720" cy="560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78088" y="2572386"/>
          <a:ext cx="3184525" cy="19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5" imgW="1548765" imgH="965200" progId="Equation.KSEE3">
                  <p:embed/>
                </p:oleObj>
              </mc:Choice>
              <mc:Fallback>
                <p:oleObj r:id="rId5" imgW="1548765" imgH="965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2572386"/>
                        <a:ext cx="3184525" cy="198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56853" y="4837430"/>
          <a:ext cx="21101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7" imgW="838200" imgH="241300" progId="Equation.KSEE3">
                  <p:embed/>
                </p:oleObj>
              </mc:Choice>
              <mc:Fallback>
                <p:oleObj r:id="rId7" imgW="838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6853" y="4837430"/>
                        <a:ext cx="21101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39090" y="893445"/>
            <a:ext cx="8372475" cy="5625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7075" y="319310"/>
            <a:ext cx="8372163" cy="574183"/>
          </a:xfrm>
        </p:spPr>
        <p:txBody>
          <a:bodyPr/>
          <a:lstStyle/>
          <a:p>
            <a:r>
              <a:rPr lang="zh-CN" altLang="en-US" dirty="0"/>
              <a:t>作业题目</a:t>
            </a:r>
          </a:p>
        </p:txBody>
      </p:sp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6737" y="1035971"/>
            <a:ext cx="3360728" cy="276999"/>
          </a:xfrm>
          <a:prstGeom prst="rect">
            <a:avLst/>
          </a:prstGeom>
          <a:blipFill>
            <a:blip r:embed="rId2"/>
            <a:stretch>
              <a:fillRect l="-363" r="-1089" b="-8696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0848" y="1927341"/>
            <a:ext cx="2634053" cy="369332"/>
          </a:xfrm>
          <a:prstGeom prst="rect">
            <a:avLst/>
          </a:prstGeom>
          <a:blipFill>
            <a:blip r:embed="rId3"/>
            <a:stretch>
              <a:fillRect t="-8197" r="-926" b="-24590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6729" y="1630177"/>
            <a:ext cx="2762294" cy="369332"/>
          </a:xfrm>
          <a:prstGeom prst="rect">
            <a:avLst/>
          </a:prstGeom>
          <a:blipFill>
            <a:blip r:embed="rId4"/>
            <a:stretch>
              <a:fillRect t="-8197" r="-1104" b="-24590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0909" y="2241632"/>
            <a:ext cx="2884123" cy="369332"/>
          </a:xfrm>
          <a:prstGeom prst="rect">
            <a:avLst/>
          </a:prstGeom>
          <a:blipFill>
            <a:blip r:embed="rId5"/>
            <a:stretch>
              <a:fillRect t="-8197" r="-1057" b="-24590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82912" y="2539397"/>
            <a:ext cx="2249334" cy="369332"/>
          </a:xfrm>
          <a:prstGeom prst="rect">
            <a:avLst/>
          </a:prstGeom>
          <a:blipFill>
            <a:blip r:embed="rId6"/>
            <a:stretch>
              <a:fillRect t="-8197" r="-1355" b="-24590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5881" y="1312711"/>
            <a:ext cx="487313" cy="369332"/>
          </a:xfrm>
          <a:prstGeom prst="rect">
            <a:avLst/>
          </a:prstGeom>
          <a:blipFill>
            <a:blip r:embed="rId7"/>
            <a:stretch>
              <a:fillRect t="-8197" r="-10000" b="-24590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39090" y="991870"/>
            <a:ext cx="8372475" cy="5764530"/>
          </a:xfrm>
        </p:spPr>
        <p:txBody>
          <a:bodyPr>
            <a:normAutofit fontScale="97500" lnSpcReduction="10000"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dirty="0"/>
              <a:t>2.</a:t>
            </a: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dirty="0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dirty="0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dirty="0"/>
              <a:t>工厂经营目标的期望值及优先级如下：</a:t>
            </a:r>
            <a:endParaRPr lang="en-US" altLang="zh-CN" dirty="0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dirty="0"/>
              <a:t>P1:</a:t>
            </a:r>
            <a:r>
              <a:rPr lang="zh-CN" altLang="en-US" dirty="0"/>
              <a:t>每周总利润不得低于</a:t>
            </a:r>
            <a:r>
              <a:rPr lang="en-US" altLang="zh-CN" dirty="0"/>
              <a:t>10000</a:t>
            </a:r>
            <a:r>
              <a:rPr lang="zh-CN" altLang="en-US" dirty="0"/>
              <a:t>元；</a:t>
            </a:r>
            <a:endParaRPr lang="en-US" altLang="zh-CN" dirty="0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dirty="0"/>
              <a:t>P2:</a:t>
            </a:r>
            <a:r>
              <a:rPr lang="zh-CN" altLang="en-US" dirty="0"/>
              <a:t>因合同要求，</a:t>
            </a:r>
            <a:r>
              <a:rPr lang="en-US" altLang="zh-CN" dirty="0"/>
              <a:t>A</a:t>
            </a:r>
            <a:r>
              <a:rPr lang="zh-CN" altLang="en-US" dirty="0"/>
              <a:t>型机器每周至少生产</a:t>
            </a:r>
            <a:r>
              <a:rPr lang="en-US" altLang="zh-CN" dirty="0"/>
              <a:t>10</a:t>
            </a:r>
            <a:r>
              <a:rPr lang="zh-CN" altLang="en-US" dirty="0"/>
              <a:t>台；</a:t>
            </a:r>
            <a:r>
              <a:rPr lang="en-US" altLang="zh-CN" dirty="0"/>
              <a:t>B</a:t>
            </a:r>
            <a:r>
              <a:rPr lang="zh-CN" altLang="en-US" dirty="0"/>
              <a:t>型机器每周至少生产</a:t>
            </a:r>
            <a:r>
              <a:rPr lang="en-US" altLang="zh-CN" dirty="0"/>
              <a:t>15</a:t>
            </a:r>
            <a:r>
              <a:rPr lang="zh-CN" altLang="en-US" dirty="0"/>
              <a:t>台；</a:t>
            </a:r>
            <a:endParaRPr lang="en-US" altLang="zh-CN" dirty="0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dirty="0"/>
              <a:t>P3:</a:t>
            </a:r>
            <a:r>
              <a:rPr lang="zh-CN" altLang="en-US" dirty="0"/>
              <a:t>由于条件限制且希望充分利用工厂生产能力，要充分利用工序</a:t>
            </a:r>
            <a:r>
              <a:rPr lang="en-US" altLang="zh-CN" dirty="0"/>
              <a:t>I</a:t>
            </a:r>
            <a:r>
              <a:rPr lang="zh-CN" altLang="en-US" dirty="0"/>
              <a:t>的时间，但尽量不加班；工序</a:t>
            </a:r>
            <a:r>
              <a:rPr lang="en-US" altLang="zh-CN" dirty="0"/>
              <a:t>II</a:t>
            </a:r>
            <a:r>
              <a:rPr lang="zh-CN" altLang="en-US" dirty="0"/>
              <a:t>的每周生产时间可适当超过其最大加工能力（允许加班）。</a:t>
            </a:r>
            <a:endParaRPr lang="en-US" altLang="zh-CN" dirty="0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注意事项</a:t>
            </a:r>
            <a:r>
              <a:rPr lang="en-US" altLang="zh-CN" dirty="0"/>
              <a:t>】</a:t>
            </a:r>
          </a:p>
          <a:p>
            <a:pPr marL="457200" lvl="1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统一提交</a:t>
            </a:r>
            <a:r>
              <a:rPr lang="en-US" altLang="zh-CN" sz="2000" dirty="0">
                <a:solidFill>
                  <a:srgbClr val="FF0000"/>
                </a:solidFill>
              </a:rPr>
              <a:t>word</a:t>
            </a:r>
            <a:r>
              <a:rPr lang="zh-CN" altLang="en-US" sz="2000" dirty="0">
                <a:solidFill>
                  <a:srgbClr val="FF0000"/>
                </a:solidFill>
              </a:rPr>
              <a:t>文档，包括：计算过程和结论解释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/>
              <a:t>Word</a:t>
            </a:r>
            <a:r>
              <a:rPr lang="zh-CN" altLang="en-US" sz="2000" dirty="0"/>
              <a:t>文档名为：</a:t>
            </a:r>
            <a:r>
              <a:rPr lang="zh-CN" altLang="en-US" sz="2000" b="1" dirty="0"/>
              <a:t>学号姓名</a:t>
            </a:r>
            <a:r>
              <a:rPr lang="en-US" altLang="zh-CN" sz="2000" b="1" dirty="0"/>
              <a:t>_</a:t>
            </a:r>
            <a:r>
              <a:rPr lang="zh-CN" altLang="en-US" sz="2000" b="1" dirty="0"/>
              <a:t>第六章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dirty="0"/>
              <a:t>电子版提交到</a:t>
            </a:r>
            <a:r>
              <a:rPr lang="en-US" altLang="zh-CN" sz="2000" dirty="0"/>
              <a:t>：</a:t>
            </a:r>
            <a:r>
              <a:rPr lang="en-US" altLang="zh-CN" sz="2000" u="sng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15800412654</a:t>
            </a:r>
            <a:r>
              <a:rPr lang="en-US" altLang="zh-CN" sz="2000" dirty="0">
                <a:hlinkClick r:id="rId2"/>
              </a:rPr>
              <a:t>@</a:t>
            </a:r>
            <a:r>
              <a:rPr lang="en-US" altLang="zh-CN" sz="2000" u="sng" dirty="0">
                <a:hlinkClick r:id="rId2"/>
              </a:rPr>
              <a:t>163</a:t>
            </a:r>
            <a:r>
              <a:rPr lang="en-US" altLang="zh-CN" sz="2000" dirty="0">
                <a:hlinkClick r:id="rId2"/>
              </a:rPr>
              <a:t>.com</a:t>
            </a:r>
            <a:r>
              <a:rPr lang="zh-CN" altLang="en-US" sz="2000" dirty="0"/>
              <a:t>，邮件名：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_</a:t>
            </a:r>
            <a:r>
              <a:rPr lang="zh-CN" altLang="en-US" sz="2000" b="1" dirty="0"/>
              <a:t>第六章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11.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26</a:t>
            </a:r>
            <a:r>
              <a:rPr lang="zh-CN" altLang="en-US" sz="2000" b="1" dirty="0">
                <a:solidFill>
                  <a:srgbClr val="FF0000"/>
                </a:solidFill>
              </a:rPr>
              <a:t>日中午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2点</a:t>
            </a:r>
            <a:r>
              <a:rPr lang="zh-CN" altLang="en-US" sz="2000" b="1" dirty="0"/>
              <a:t>前提交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E49E62-E4EE-44D9-B59A-D6FA29AA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6" y="991870"/>
            <a:ext cx="6671152" cy="142172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90A5911-D4FA-4874-86BA-FB83A2E41902}"/>
              </a:ext>
            </a:extLst>
          </p:cNvPr>
          <p:cNvSpPr/>
          <p:nvPr/>
        </p:nvSpPr>
        <p:spPr>
          <a:xfrm>
            <a:off x="2838893" y="1424763"/>
            <a:ext cx="4157330" cy="574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97CAAF2-00D6-4655-81AD-56C6CB190CAD}"/>
              </a:ext>
            </a:extLst>
          </p:cNvPr>
          <p:cNvCxnSpPr/>
          <p:nvPr/>
        </p:nvCxnSpPr>
        <p:spPr>
          <a:xfrm flipH="1">
            <a:off x="6996223" y="1743740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55E962F-7851-4124-B1CE-C0295A579A3B}"/>
              </a:ext>
            </a:extLst>
          </p:cNvPr>
          <p:cNvSpPr txBox="1"/>
          <p:nvPr/>
        </p:nvSpPr>
        <p:spPr>
          <a:xfrm>
            <a:off x="7719237" y="1515957"/>
            <a:ext cx="108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表示加工时间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621</Words>
  <Application>Microsoft Office PowerPoint</Application>
  <PresentationFormat>全屏显示(4:3)</PresentationFormat>
  <Paragraphs>98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主题​​</vt:lpstr>
      <vt:lpstr>公式</vt:lpstr>
      <vt:lpstr>Equation.KSEE3</vt:lpstr>
      <vt:lpstr>第六、七章习题课</vt:lpstr>
      <vt:lpstr>线性规划与目标规划</vt:lpstr>
      <vt:lpstr>线性规划与目标规划</vt:lpstr>
      <vt:lpstr>线性规划</vt:lpstr>
      <vt:lpstr>目标规划   </vt:lpstr>
      <vt:lpstr>目标规划   </vt:lpstr>
      <vt:lpstr>目标规划   </vt:lpstr>
      <vt:lpstr>作业题目</vt:lpstr>
      <vt:lpstr>作业题目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第二章习题课</dc:title>
  <dc:creator>admin</dc:creator>
  <cp:lastModifiedBy>沈 丹婕</cp:lastModifiedBy>
  <cp:revision>271</cp:revision>
  <dcterms:created xsi:type="dcterms:W3CDTF">2019-09-06T07:13:00Z</dcterms:created>
  <dcterms:modified xsi:type="dcterms:W3CDTF">2021-11-19T06:05:20Z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