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9" d="100"/>
          <a:sy n="139" d="100"/>
        </p:scale>
        <p:origin x="-2595" y="-16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4462-73A3-4411-B6D8-A21E7E61772E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95F9-F625-4629-9B8D-D93E9ED87A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4462-73A3-4411-B6D8-A21E7E61772E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95F9-F625-4629-9B8D-D93E9ED87A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4462-73A3-4411-B6D8-A21E7E61772E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95F9-F625-4629-9B8D-D93E9ED87A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4462-73A3-4411-B6D8-A21E7E61772E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95F9-F625-4629-9B8D-D93E9ED87A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4462-73A3-4411-B6D8-A21E7E61772E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95F9-F625-4629-9B8D-D93E9ED87A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4462-73A3-4411-B6D8-A21E7E61772E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95F9-F625-4629-9B8D-D93E9ED87A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4462-73A3-4411-B6D8-A21E7E61772E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95F9-F625-4629-9B8D-D93E9ED87A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4462-73A3-4411-B6D8-A21E7E61772E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95F9-F625-4629-9B8D-D93E9ED87A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4462-73A3-4411-B6D8-A21E7E61772E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95F9-F625-4629-9B8D-D93E9ED87A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4462-73A3-4411-B6D8-A21E7E61772E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95F9-F625-4629-9B8D-D93E9ED87A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4462-73A3-4411-B6D8-A21E7E61772E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95F9-F625-4629-9B8D-D93E9ED87A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E4462-73A3-4411-B6D8-A21E7E61772E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695F9-F625-4629-9B8D-D93E9ED87A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963400" y="1485597"/>
            <a:ext cx="22317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(2) atan2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atan</a:t>
            </a:r>
            <a:endParaRPr lang="en-US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3242412" y="1150063"/>
            <a:ext cx="4572000" cy="33611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63400" y="1866748"/>
            <a:ext cx="4118001" cy="360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atan2(y, x)是4象限反正切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第一象限，0 ~ pi/2;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第二象限，pi/2 ~ pi;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第三象限，－pi～－pi/2;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第四象时，-pi/2～0.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atan(y/x) 是2象限反正切：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当 y/x &gt; 0 时，0 ~ pi/2；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当 y/x &lt; 0 时，-pi/2～0.</a:t>
            </a:r>
          </a:p>
        </p:txBody>
      </p:sp>
      <p:sp>
        <p:nvSpPr>
          <p:cNvPr id="2" name="矩形 1"/>
          <p:cNvSpPr/>
          <p:nvPr/>
        </p:nvSpPr>
        <p:spPr>
          <a:xfrm>
            <a:off x="963516" y="656247"/>
            <a:ext cx="6096000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、三角函数使用</a:t>
            </a:r>
            <a:endParaRPr lang="en-US" altLang="zh-CN" sz="2400" dirty="0"/>
          </a:p>
          <a:p>
            <a:r>
              <a:rPr lang="en-US" altLang="zh-CN" sz="2400" dirty="0"/>
              <a:t>(1) </a:t>
            </a:r>
            <a:r>
              <a:rPr lang="en-US" altLang="zh-CN" sz="2400" dirty="0" err="1"/>
              <a:t>sind</a:t>
            </a:r>
            <a:r>
              <a:rPr lang="zh-CN" altLang="en-US" sz="2400" dirty="0"/>
              <a:t>及</a:t>
            </a:r>
            <a:r>
              <a:rPr lang="en-US" altLang="zh-CN" sz="2400" dirty="0"/>
              <a:t>sin</a:t>
            </a:r>
          </a:p>
        </p:txBody>
      </p:sp>
      <p:sp>
        <p:nvSpPr>
          <p:cNvPr id="3" name="椭圆 2"/>
          <p:cNvSpPr/>
          <p:nvPr/>
        </p:nvSpPr>
        <p:spPr>
          <a:xfrm>
            <a:off x="5794679" y="1867097"/>
            <a:ext cx="3346174" cy="32825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3" idx="2"/>
            <a:endCxn id="3" idx="6"/>
          </p:cNvCxnSpPr>
          <p:nvPr/>
        </p:nvCxnSpPr>
        <p:spPr>
          <a:xfrm>
            <a:off x="5794679" y="3508375"/>
            <a:ext cx="3346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3" idx="0"/>
            <a:endCxn id="3" idx="4"/>
          </p:cNvCxnSpPr>
          <p:nvPr/>
        </p:nvCxnSpPr>
        <p:spPr>
          <a:xfrm>
            <a:off x="7467766" y="1867097"/>
            <a:ext cx="0" cy="3282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888812" y="256144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一</a:t>
            </a:r>
          </a:p>
        </p:txBody>
      </p:sp>
      <p:sp>
        <p:nvSpPr>
          <p:cNvPr id="20" name="矩形 19"/>
          <p:cNvSpPr/>
          <p:nvPr/>
        </p:nvSpPr>
        <p:spPr>
          <a:xfrm>
            <a:off x="6614954" y="256144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二</a:t>
            </a:r>
          </a:p>
        </p:txBody>
      </p:sp>
      <p:sp>
        <p:nvSpPr>
          <p:cNvPr id="21" name="矩形 20"/>
          <p:cNvSpPr/>
          <p:nvPr/>
        </p:nvSpPr>
        <p:spPr>
          <a:xfrm>
            <a:off x="6614954" y="384267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三</a:t>
            </a:r>
          </a:p>
        </p:txBody>
      </p:sp>
      <p:sp>
        <p:nvSpPr>
          <p:cNvPr id="22" name="矩形 21"/>
          <p:cNvSpPr/>
          <p:nvPr/>
        </p:nvSpPr>
        <p:spPr>
          <a:xfrm>
            <a:off x="7993180" y="384267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四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6853" name="Object 5"/>
              <p:cNvSpPr txBox="1"/>
              <p:nvPr/>
            </p:nvSpPr>
            <p:spPr bwMode="auto">
              <a:xfrm>
                <a:off x="621665" y="242955"/>
                <a:ext cx="8111133" cy="19161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令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num>
                              <m:den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f>
                                      <m:f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dirty="0"/>
              </a:p>
            </p:txBody>
          </p:sp>
        </mc:Choice>
        <mc:Fallback>
          <p:sp>
            <p:nvSpPr>
              <p:cNvPr id="20685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1665" y="242955"/>
                <a:ext cx="8111133" cy="19161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394607" y="1893902"/>
            <a:ext cx="186753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、整体思路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58691" y="2424234"/>
            <a:ext cx="2247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B0-&gt;W-&gt;N-&gt;h-&gt;B1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flipH="1" flipV="1">
            <a:off x="621665" y="3028315"/>
            <a:ext cx="1827530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622197" y="2793566"/>
            <a:ext cx="0" cy="23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bject 5"/>
              <p:cNvSpPr txBox="1"/>
              <p:nvPr/>
            </p:nvSpPr>
            <p:spPr bwMode="auto">
              <a:xfrm>
                <a:off x="4901455" y="1026344"/>
                <a:ext cx="2190750" cy="6858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func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01455" y="1026344"/>
                <a:ext cx="219075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4202430" y="1894205"/>
            <a:ext cx="3813810" cy="4246245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B0=0;</a:t>
            </a:r>
          </a:p>
          <a:p>
            <a:r>
              <a:rPr lang="zh-CN" altLang="en-US" dirty="0"/>
              <a:t>while 1  </a:t>
            </a:r>
          </a:p>
          <a:p>
            <a:r>
              <a:rPr lang="zh-CN" altLang="en-US" dirty="0"/>
              <a:t>    W=sqrt(1-e2*(sin(B0))^2);</a:t>
            </a:r>
          </a:p>
          <a:p>
            <a:r>
              <a:rPr lang="zh-CN" altLang="en-US" dirty="0"/>
              <a:t>    N=a/W;</a:t>
            </a:r>
          </a:p>
          <a:p>
            <a:r>
              <a:rPr lang="zh-CN" altLang="en-US" dirty="0"/>
              <a:t>    h=p/cos(B0)-N;</a:t>
            </a:r>
          </a:p>
          <a:p>
            <a:r>
              <a:rPr lang="zh-CN" altLang="en-US" dirty="0"/>
              <a:t>    B</a:t>
            </a:r>
            <a:r>
              <a:rPr lang="en-US" altLang="zh-CN" dirty="0"/>
              <a:t>1</a:t>
            </a:r>
            <a:r>
              <a:rPr lang="zh-CN" altLang="en-US" dirty="0"/>
              <a:t>=atan2(z,p*(1-e2*N/(N+h)));</a:t>
            </a:r>
          </a:p>
          <a:p>
            <a:r>
              <a:rPr lang="zh-CN" altLang="en-US" dirty="0"/>
              <a:t>    if abs(B0-B</a:t>
            </a:r>
            <a:r>
              <a:rPr lang="en-US" altLang="zh-CN" dirty="0"/>
              <a:t>1</a:t>
            </a:r>
            <a:r>
              <a:rPr lang="zh-CN" altLang="en-US" dirty="0"/>
              <a:t>)&lt;1</a:t>
            </a:r>
            <a:r>
              <a:rPr lang="en-US" altLang="zh-CN" dirty="0"/>
              <a:t>e</a:t>
            </a:r>
            <a:r>
              <a:rPr lang="zh-CN" altLang="en-US" dirty="0"/>
              <a:t>-12</a:t>
            </a:r>
          </a:p>
          <a:p>
            <a:r>
              <a:rPr lang="zh-CN" altLang="en-US" dirty="0"/>
              <a:t>        break;</a:t>
            </a:r>
          </a:p>
          <a:p>
            <a:r>
              <a:rPr lang="zh-CN" altLang="en-US" dirty="0"/>
              <a:t>    end</a:t>
            </a:r>
          </a:p>
          <a:p>
            <a:r>
              <a:rPr lang="zh-CN" altLang="en-US" dirty="0"/>
              <a:t>    B0=B</a:t>
            </a:r>
            <a:r>
              <a:rPr lang="en-US" altLang="zh-CN" dirty="0"/>
              <a:t>1</a:t>
            </a:r>
            <a:r>
              <a:rPr lang="zh-CN" altLang="en-US" dirty="0"/>
              <a:t>;</a:t>
            </a:r>
          </a:p>
          <a:p>
            <a:r>
              <a:rPr lang="zh-CN" altLang="en-US" dirty="0"/>
              <a:t>end</a:t>
            </a:r>
          </a:p>
          <a:p>
            <a:r>
              <a:rPr lang="zh-CN" altLang="en-US" dirty="0"/>
              <a:t>W=sqrt(1-e2*(sin(B</a:t>
            </a:r>
            <a:r>
              <a:rPr lang="en-US" altLang="zh-CN" dirty="0"/>
              <a:t>1</a:t>
            </a:r>
            <a:r>
              <a:rPr lang="zh-CN" altLang="en-US" dirty="0"/>
              <a:t>))^2);</a:t>
            </a:r>
          </a:p>
          <a:p>
            <a:r>
              <a:rPr lang="zh-CN" altLang="en-US" dirty="0"/>
              <a:t>N=a/W;</a:t>
            </a:r>
          </a:p>
          <a:p>
            <a:r>
              <a:rPr lang="zh-CN" altLang="en-US" dirty="0"/>
              <a:t>h=p/cos(B</a:t>
            </a:r>
            <a:r>
              <a:rPr lang="en-US" altLang="zh-CN" dirty="0"/>
              <a:t>1</a:t>
            </a:r>
            <a:r>
              <a:rPr lang="zh-CN" altLang="en-US" dirty="0"/>
              <a:t>)-N</a:t>
            </a:r>
          </a:p>
          <a:p>
            <a:r>
              <a:rPr lang="zh-CN" altLang="en-US" dirty="0"/>
              <a:t>B</a:t>
            </a:r>
            <a:r>
              <a:rPr lang="en-US" altLang="zh-CN" dirty="0"/>
              <a:t>1</a:t>
            </a:r>
            <a:r>
              <a:rPr lang="zh-CN" altLang="en-US" dirty="0"/>
              <a:t>=B</a:t>
            </a:r>
            <a:r>
              <a:rPr lang="en-US" altLang="zh-CN" dirty="0"/>
              <a:t>1</a:t>
            </a:r>
            <a:r>
              <a:rPr lang="zh-CN" altLang="en-US" dirty="0"/>
              <a:t>*180/pi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0865" y="3833495"/>
            <a:ext cx="2540000" cy="2306955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a=6378137.0;          </a:t>
            </a:r>
            <a:endParaRPr lang="zh-CN" altLang="en-US"/>
          </a:p>
          <a:p>
            <a:r>
              <a:rPr lang="zh-CN" altLang="en-US">
                <a:sym typeface="+mn-ea"/>
              </a:rPr>
              <a:t>f=1.0/298.257223563;  </a:t>
            </a:r>
            <a:endParaRPr lang="zh-CN" altLang="en-US"/>
          </a:p>
          <a:p>
            <a:r>
              <a:rPr lang="zh-CN" altLang="en-US">
                <a:sym typeface="+mn-ea"/>
              </a:rPr>
              <a:t>e2=2*f-f*f;           </a:t>
            </a:r>
            <a:endParaRPr lang="zh-CN" altLang="en-US"/>
          </a:p>
          <a:p>
            <a:r>
              <a:rPr lang="zh-CN" altLang="en-US">
                <a:sym typeface="+mn-ea"/>
              </a:rPr>
              <a:t>x=-2279828.7522;</a:t>
            </a:r>
            <a:endParaRPr lang="zh-CN" altLang="en-US"/>
          </a:p>
          <a:p>
            <a:r>
              <a:rPr lang="zh-CN" altLang="en-US">
                <a:sym typeface="+mn-ea"/>
              </a:rPr>
              <a:t>y=5004707.9454;</a:t>
            </a:r>
            <a:endParaRPr lang="zh-CN" altLang="en-US"/>
          </a:p>
          <a:p>
            <a:r>
              <a:rPr lang="zh-CN" altLang="en-US">
                <a:sym typeface="+mn-ea"/>
              </a:rPr>
              <a:t>z=3219777.6555;</a:t>
            </a:r>
            <a:endParaRPr lang="zh-CN" altLang="en-US"/>
          </a:p>
          <a:p>
            <a:r>
              <a:rPr lang="zh-CN" altLang="en-US">
                <a:sym typeface="+mn-ea"/>
              </a:rPr>
              <a:t>L=atan2(y,x)*180/pi;</a:t>
            </a:r>
            <a:endParaRPr lang="zh-CN" altLang="en-US"/>
          </a:p>
          <a:p>
            <a:r>
              <a:rPr lang="zh-CN" altLang="en-US">
                <a:sym typeface="+mn-ea"/>
              </a:rPr>
              <a:t>p=sqrt(x^2+y^2);</a:t>
            </a: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2449195" y="2747010"/>
            <a:ext cx="0" cy="29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21665" y="1025037"/>
                <a:ext cx="2284095" cy="49085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𝑊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radPr>
                        <m:deg/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1−</m:t>
                          </m:r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𝐵</m:t>
                          </m:r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5" y="1025037"/>
                <a:ext cx="2284095" cy="4908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3414340" y="1147592"/>
            <a:ext cx="9785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N=</a:t>
            </a:r>
            <a:r>
              <a:rPr kumimoji="1"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a/W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352</Words>
  <Application>Microsoft Office PowerPoint</Application>
  <PresentationFormat>宽屏</PresentationFormat>
  <Paragraphs>49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华文中宋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 chen</dc:creator>
  <cp:lastModifiedBy>wen chen</cp:lastModifiedBy>
  <cp:revision>9</cp:revision>
  <dcterms:created xsi:type="dcterms:W3CDTF">2020-04-07T13:55:00Z</dcterms:created>
  <dcterms:modified xsi:type="dcterms:W3CDTF">2021-03-28T12:36:15Z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071E55F1178D468BAB9052B9ACA29DE2</vt:lpwstr>
  </property>
  <property fmtid="{D5CDD505-2E9C-101B-9397-08002B2CF9AE}" pid="3" name="KSOProductBuildVer">
    <vt:lpwstr>2052-11.1.0.10356</vt:lpwstr>
  </property>
</Properties>
</file>