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1" r:id="rId6"/>
    <p:sldId id="259" r:id="rId7"/>
    <p:sldId id="261" r:id="rId8"/>
    <p:sldId id="289" r:id="rId9"/>
    <p:sldId id="293" r:id="rId10"/>
    <p:sldId id="294" r:id="rId11"/>
    <p:sldId id="290" r:id="rId12"/>
    <p:sldId id="285" r:id="rId13"/>
    <p:sldId id="264" r:id="rId14"/>
    <p:sldId id="263" r:id="rId15"/>
    <p:sldId id="291" r:id="rId16"/>
    <p:sldId id="295" r:id="rId17"/>
    <p:sldId id="279" r:id="rId18"/>
    <p:sldId id="280" r:id="rId19"/>
    <p:sldId id="265" r:id="rId20"/>
    <p:sldId id="292" r:id="rId21"/>
    <p:sldId id="296" r:id="rId22"/>
    <p:sldId id="273" r:id="rId23"/>
    <p:sldId id="274" r:id="rId24"/>
    <p:sldId id="270" r:id="rId25"/>
    <p:sldId id="266" r:id="rId26"/>
    <p:sldId id="271" r:id="rId27"/>
    <p:sldId id="297" r:id="rId28"/>
    <p:sldId id="272" r:id="rId29"/>
    <p:sldId id="267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323D-8031-4378-923A-6285E3B00F8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9E8A-93AC-4D91-BB14-5F98CC0A9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model_selection/plot_confusion_matrix.html" TargetMode="External"/><Relationship Id="rId3" Type="http://schemas.openxmlformats.org/officeDocument/2006/relationships/hyperlink" Target="http://archive.ics.uci.edu/ml/datasets/Pima+Indians+Diabets" TargetMode="External"/><Relationship Id="rId7" Type="http://schemas.openxmlformats.org/officeDocument/2006/relationships/hyperlink" Target="https://stackoverflow.com/questions/20998083/show-the-values-in-the-grid-using-matplotlib" TargetMode="External"/><Relationship Id="rId2" Type="http://schemas.openxmlformats.org/officeDocument/2006/relationships/hyperlink" Target="https://www.kaggle.com/paultimothymooney/predict-diabetes-from-medical-records/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auto_examples/ensemble/plot_forest_importances.html" TargetMode="External"/><Relationship Id="rId11" Type="http://schemas.openxmlformats.org/officeDocument/2006/relationships/hyperlink" Target="http://www.google.com/" TargetMode="External"/><Relationship Id="rId5" Type="http://schemas.openxmlformats.org/officeDocument/2006/relationships/hyperlink" Target="https://scikit-learn.org/stable/modules/generated/sklearn.ensemble.RandomForestClassifier.html" TargetMode="External"/><Relationship Id="rId10" Type="http://schemas.openxmlformats.org/officeDocument/2006/relationships/hyperlink" Target="https://scikit-learn.org/stable/modules/generated/sklearn.impute.SimpleImputer.html" TargetMode="External"/><Relationship Id="rId4" Type="http://schemas.openxmlformats.org/officeDocument/2006/relationships/hyperlink" Target="https://scikit-learn.org/stable/modules/generated/sklearn.linear_model.SGDClassifier.html" TargetMode="External"/><Relationship Id="rId9" Type="http://schemas.openxmlformats.org/officeDocument/2006/relationships/hyperlink" Target="https://pandas.pydata.org/docs/reference/api/pandas.DataFrame.cou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CS250 – Introduction to Artificial Intelligence</a:t>
            </a:r>
            <a:br>
              <a:rPr lang="en-US" sz="3200" dirty="0" smtClean="0"/>
            </a:br>
            <a:r>
              <a:rPr lang="en-US" sz="3200" dirty="0" smtClean="0"/>
              <a:t>Final Project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/>
                </a:solidFill>
              </a:rPr>
              <a:t>Diabetes Prediction using the Pima Indians Diabetes data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UCI Machine Learning Repository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Balaji </a:t>
            </a:r>
            <a:r>
              <a:rPr lang="en-US" sz="2000" dirty="0" err="1" smtClean="0">
                <a:solidFill>
                  <a:schemeClr val="tx1"/>
                </a:solidFill>
              </a:rPr>
              <a:t>Venkataraman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12/14/21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Histograms on training set</a:t>
            </a:r>
          </a:p>
          <a:p>
            <a:r>
              <a:rPr lang="en-US" sz="2400" dirty="0" smtClean="0"/>
              <a:t>Large # of 0’s skewed</a:t>
            </a:r>
          </a:p>
          <a:p>
            <a:pPr lvl="1"/>
            <a:r>
              <a:rPr lang="en-US" sz="2000" dirty="0" smtClean="0"/>
              <a:t>Within a short range</a:t>
            </a:r>
          </a:p>
          <a:p>
            <a:pPr lvl="1"/>
            <a:r>
              <a:rPr lang="en-US" sz="2000" dirty="0" smtClean="0"/>
              <a:t>Insulin </a:t>
            </a:r>
          </a:p>
          <a:p>
            <a:pPr lvl="1"/>
            <a:r>
              <a:rPr lang="en-US" sz="2000" dirty="0" smtClean="0"/>
              <a:t>Skin Thickness</a:t>
            </a:r>
          </a:p>
          <a:p>
            <a:pPr lvl="1"/>
            <a:r>
              <a:rPr lang="en-US" sz="2000" dirty="0" smtClean="0"/>
              <a:t>Some erroneous data</a:t>
            </a:r>
          </a:p>
          <a:p>
            <a:pPr lvl="1"/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76400"/>
            <a:ext cx="4114800" cy="244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191000"/>
            <a:ext cx="4114800" cy="244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Heat map/Correlation</a:t>
            </a:r>
          </a:p>
          <a:p>
            <a:pPr lvl="1"/>
            <a:r>
              <a:rPr lang="en-US" sz="2000" dirty="0" smtClean="0"/>
              <a:t>Remarkably perceptive</a:t>
            </a:r>
          </a:p>
          <a:p>
            <a:pPr lvl="1"/>
            <a:r>
              <a:rPr lang="en-US" sz="2000" dirty="0" smtClean="0"/>
              <a:t>“Quick &amp; dirty”</a:t>
            </a:r>
          </a:p>
          <a:p>
            <a:pPr lvl="1"/>
            <a:r>
              <a:rPr lang="en-US" sz="2000" dirty="0" smtClean="0"/>
              <a:t>Overall, diagonal ok</a:t>
            </a:r>
          </a:p>
          <a:p>
            <a:pPr lvl="1"/>
            <a:r>
              <a:rPr lang="en-US" sz="2000" dirty="0" smtClean="0"/>
              <a:t>Stronger correlation seen</a:t>
            </a:r>
          </a:p>
          <a:p>
            <a:pPr lvl="2"/>
            <a:r>
              <a:rPr lang="en-US" sz="1600" dirty="0" smtClean="0"/>
              <a:t>BMI</a:t>
            </a:r>
          </a:p>
          <a:p>
            <a:pPr lvl="2"/>
            <a:r>
              <a:rPr lang="en-US" sz="1600" dirty="0" smtClean="0"/>
              <a:t>Glucose</a:t>
            </a:r>
          </a:p>
          <a:p>
            <a:pPr lvl="2"/>
            <a:r>
              <a:rPr lang="en-US" sz="1600" dirty="0" smtClean="0"/>
              <a:t>Age</a:t>
            </a:r>
          </a:p>
          <a:p>
            <a:pPr lvl="1"/>
            <a:r>
              <a:rPr lang="en-US" sz="2000" dirty="0" smtClean="0"/>
              <a:t>Weaker correlation seen</a:t>
            </a:r>
          </a:p>
          <a:p>
            <a:pPr lvl="2"/>
            <a:r>
              <a:rPr lang="en-US" sz="1600" dirty="0" smtClean="0"/>
              <a:t>Insulin</a:t>
            </a:r>
          </a:p>
          <a:p>
            <a:pPr lvl="2"/>
            <a:r>
              <a:rPr lang="en-US" sz="1600" dirty="0" smtClean="0"/>
              <a:t>Blood Pressure</a:t>
            </a:r>
          </a:p>
          <a:p>
            <a:pPr lvl="2"/>
            <a:r>
              <a:rPr lang="en-US" sz="1600" dirty="0" smtClean="0"/>
              <a:t>Skin Thickness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Numerical correlation of the Heat map</a:t>
            </a:r>
          </a:p>
          <a:p>
            <a:pPr lvl="1"/>
            <a:r>
              <a:rPr lang="en-US" sz="2000" dirty="0" smtClean="0"/>
              <a:t>Mostly independent attributes</a:t>
            </a:r>
          </a:p>
          <a:p>
            <a:pPr lvl="1"/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82296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“The Unreasonable Effectiveness of data” – Peter </a:t>
            </a:r>
            <a:r>
              <a:rPr lang="en-US" sz="2400" dirty="0" err="1" smtClean="0"/>
              <a:t>Norvig</a:t>
            </a:r>
            <a:r>
              <a:rPr lang="en-US" sz="2400" dirty="0" smtClean="0"/>
              <a:t>, 1996</a:t>
            </a:r>
          </a:p>
          <a:p>
            <a:r>
              <a:rPr lang="en-US" sz="2400" dirty="0" smtClean="0"/>
              <a:t>“If you make absolutely no assumption about the data, then there is no reason to prefer one model over the other” – David </a:t>
            </a:r>
            <a:r>
              <a:rPr lang="en-US" sz="2400" dirty="0" err="1" smtClean="0"/>
              <a:t>Wolpert</a:t>
            </a:r>
            <a:r>
              <a:rPr lang="en-US" sz="2400" dirty="0" smtClean="0"/>
              <a:t>, 1996</a:t>
            </a:r>
            <a:endParaRPr lang="en-US" sz="2400" dirty="0"/>
          </a:p>
          <a:p>
            <a:pPr lvl="1"/>
            <a:r>
              <a:rPr lang="en-US" sz="2000" dirty="0" smtClean="0"/>
              <a:t>Yes, may be true; but models/algorithms still make a huge impact</a:t>
            </a:r>
          </a:p>
          <a:p>
            <a:pPr lvl="1"/>
            <a:r>
              <a:rPr lang="en-US" sz="2000" dirty="0" smtClean="0"/>
              <a:t>On modeling complex datasets</a:t>
            </a:r>
          </a:p>
          <a:p>
            <a:pPr lvl="1"/>
            <a:r>
              <a:rPr lang="en-US" sz="2000" dirty="0" smtClean="0"/>
              <a:t>On accuracy scores &amp; dependable predictions</a:t>
            </a:r>
          </a:p>
          <a:p>
            <a:pPr lvl="1"/>
            <a:r>
              <a:rPr lang="en-US" sz="2000" dirty="0" smtClean="0"/>
              <a:t>Especially when data is limited or constrained or erroneous or minimal</a:t>
            </a:r>
            <a:endParaRPr lang="en-US" sz="2000" dirty="0"/>
          </a:p>
          <a:p>
            <a:r>
              <a:rPr lang="en-US" sz="2400" dirty="0" smtClean="0"/>
              <a:t>2 Classifier models were chosen</a:t>
            </a:r>
          </a:p>
          <a:p>
            <a:pPr lvl="1"/>
            <a:r>
              <a:rPr lang="en-US" sz="2000" dirty="0" smtClean="0"/>
              <a:t>Start with a Linear Classifier, then move to more complex algorithms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SGDClassifier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Decided to use Linear Classifier method, </a:t>
            </a:r>
            <a:r>
              <a:rPr lang="en-US" sz="2400" dirty="0" err="1" smtClean="0"/>
              <a:t>SGDClassifier</a:t>
            </a:r>
            <a:endParaRPr lang="en-US" sz="2400" dirty="0" smtClean="0"/>
          </a:p>
          <a:p>
            <a:pPr lvl="1"/>
            <a:r>
              <a:rPr lang="en-US" sz="2000" dirty="0" smtClean="0"/>
              <a:t>Stochastic Gradient Descent Classification Ref: </a:t>
            </a:r>
            <a:r>
              <a:rPr lang="en-US" sz="2000" dirty="0" err="1" smtClean="0"/>
              <a:t>Geron</a:t>
            </a:r>
            <a:r>
              <a:rPr lang="en-US" sz="2000" dirty="0" smtClean="0"/>
              <a:t> book</a:t>
            </a:r>
          </a:p>
          <a:p>
            <a:pPr lvl="1"/>
            <a:r>
              <a:rPr lang="en-US" sz="2000" dirty="0" smtClean="0"/>
              <a:t>Wanted to learn step-by-step how to apply a Linear Classifier </a:t>
            </a:r>
          </a:p>
          <a:p>
            <a:pPr lvl="1"/>
            <a:r>
              <a:rPr lang="en-US" sz="1600" dirty="0" smtClean="0"/>
              <a:t>“This estimator implements regularized linear models with stochastic gradient descent (SGD) learning: the gradient of the loss is estimated each sample at a time and the model is updated along the way with a decreasing strength schedule (aka learning rate). SGD allows </a:t>
            </a:r>
            <a:r>
              <a:rPr lang="en-US" sz="1600" dirty="0" err="1" smtClean="0"/>
              <a:t>minibatch</a:t>
            </a:r>
            <a:r>
              <a:rPr lang="en-US" sz="1600" dirty="0" smtClean="0"/>
              <a:t> (online/out-of-core) learning via the </a:t>
            </a:r>
            <a:r>
              <a:rPr lang="en-US" sz="1600" dirty="0" err="1" smtClean="0"/>
              <a:t>partial_fit</a:t>
            </a:r>
            <a:r>
              <a:rPr lang="en-US" sz="1600" dirty="0" smtClean="0"/>
              <a:t> method. For best results using the default learning rate schedule, the data should have zero mean and unit variance.” – Ref: Scikit-learn.org</a:t>
            </a:r>
          </a:p>
          <a:p>
            <a:pPr lvl="1"/>
            <a:r>
              <a:rPr lang="en-US" sz="2000" dirty="0" smtClean="0"/>
              <a:t>Aim was to get the model working in Python/</a:t>
            </a:r>
            <a:r>
              <a:rPr lang="en-US" sz="2000" dirty="0" err="1" smtClean="0"/>
              <a:t>Spyder</a:t>
            </a:r>
            <a:endParaRPr lang="en-US" sz="2000" dirty="0" smtClean="0"/>
          </a:p>
          <a:p>
            <a:pPr lvl="1"/>
            <a:r>
              <a:rPr lang="en-US" sz="2000" dirty="0" smtClean="0"/>
              <a:t>Used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for help along the way 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SGDClassifier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Performed Cross validation with the training dataset</a:t>
            </a:r>
          </a:p>
          <a:p>
            <a:pPr lvl="1"/>
            <a:r>
              <a:rPr lang="en-US" sz="2000" dirty="0" smtClean="0"/>
              <a:t>With Stratified </a:t>
            </a:r>
            <a:r>
              <a:rPr lang="en-US" sz="2000" dirty="0" err="1" smtClean="0"/>
              <a:t>Kfolds</a:t>
            </a:r>
            <a:r>
              <a:rPr lang="en-US" sz="2000" dirty="0" smtClean="0"/>
              <a:t>, 5 sets</a:t>
            </a:r>
          </a:p>
          <a:p>
            <a:pPr lvl="1"/>
            <a:r>
              <a:rPr lang="en-US" sz="2000" dirty="0" smtClean="0"/>
              <a:t>0.57 to 0.75 cross validation scores</a:t>
            </a:r>
          </a:p>
          <a:p>
            <a:pPr lvl="1"/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1400"/>
            <a:ext cx="7000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SGDClassifier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 Confusion Matrix with the model fit with </a:t>
            </a:r>
            <a:r>
              <a:rPr lang="en-US" sz="2400" dirty="0" err="1" smtClean="0"/>
              <a:t>SGDClassifier</a:t>
            </a:r>
            <a:endParaRPr lang="en-US" sz="2400" dirty="0" smtClean="0"/>
          </a:p>
          <a:p>
            <a:pPr lvl="1"/>
            <a:r>
              <a:rPr lang="en-US" sz="2000" dirty="0" smtClean="0"/>
              <a:t>98 True-Positives, but 90 False-Positives</a:t>
            </a:r>
          </a:p>
          <a:p>
            <a:pPr lvl="2"/>
            <a:r>
              <a:rPr lang="en-US" sz="1600" dirty="0" smtClean="0"/>
              <a:t>Only 52% Precision at 46% Recall</a:t>
            </a:r>
          </a:p>
          <a:p>
            <a:pPr lvl="2"/>
            <a:r>
              <a:rPr lang="en-US" sz="1600" dirty="0" smtClean="0"/>
              <a:t>Less than optimal results</a:t>
            </a:r>
          </a:p>
          <a:p>
            <a:pPr lvl="1"/>
            <a:r>
              <a:rPr lang="en-US" sz="2000" dirty="0" smtClean="0"/>
              <a:t>F1 score 49%</a:t>
            </a:r>
          </a:p>
          <a:p>
            <a:pPr lvl="1"/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4448"/>
            <a:ext cx="7000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SGDClassifier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Confusion Matrix with </a:t>
            </a:r>
            <a:r>
              <a:rPr lang="en-US" sz="2400" dirty="0" err="1" smtClean="0"/>
              <a:t>SGDClassifier</a:t>
            </a:r>
            <a:endParaRPr lang="en-US" sz="2400" dirty="0" smtClean="0"/>
          </a:p>
          <a:p>
            <a:pPr lvl="1"/>
            <a:r>
              <a:rPr lang="en-US" sz="2000" dirty="0" smtClean="0"/>
              <a:t>Needs improvement</a:t>
            </a:r>
          </a:p>
          <a:p>
            <a:pPr lvl="1"/>
            <a:r>
              <a:rPr lang="en-US" sz="2000" dirty="0" smtClean="0"/>
              <a:t>98 True-Positives</a:t>
            </a:r>
          </a:p>
          <a:p>
            <a:pPr lvl="1"/>
            <a:r>
              <a:rPr lang="en-US" sz="2000" dirty="0" smtClean="0"/>
              <a:t>..but 90 False-Positives</a:t>
            </a:r>
          </a:p>
          <a:p>
            <a:pPr lvl="1"/>
            <a:r>
              <a:rPr lang="en-US" sz="2000" dirty="0" smtClean="0"/>
              <a:t>Also, 115 False-Negatives</a:t>
            </a:r>
          </a:p>
          <a:p>
            <a:pPr lvl="2"/>
            <a:r>
              <a:rPr lang="en-US" sz="1600" dirty="0" smtClean="0"/>
              <a:t>Not good</a:t>
            </a:r>
          </a:p>
          <a:p>
            <a:pPr lvl="1"/>
            <a:r>
              <a:rPr lang="en-US" sz="2000" dirty="0" smtClean="0"/>
              <a:t>Improvement needed..</a:t>
            </a:r>
          </a:p>
          <a:p>
            <a:pPr lvl="2"/>
            <a:r>
              <a:rPr lang="en-US" sz="1200" dirty="0" smtClean="0"/>
              <a:t>Recall</a:t>
            </a:r>
          </a:p>
          <a:p>
            <a:pPr lvl="2"/>
            <a:r>
              <a:rPr lang="en-US" sz="1200" dirty="0" smtClean="0"/>
              <a:t>Accuracy</a:t>
            </a:r>
            <a:endParaRPr lang="en-US" sz="1200" dirty="0" smtClean="0"/>
          </a:p>
          <a:p>
            <a:pPr lvl="1"/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SGDClassifier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thresholds</a:t>
            </a:r>
          </a:p>
          <a:p>
            <a:pPr lvl="1"/>
            <a:r>
              <a:rPr lang="en-US" sz="2000" dirty="0" smtClean="0"/>
              <a:t>Precision vs. Recall</a:t>
            </a:r>
          </a:p>
          <a:p>
            <a:pPr lvl="1"/>
            <a:r>
              <a:rPr lang="en-US" sz="2000" dirty="0" smtClean="0"/>
              <a:t>Not so good fit</a:t>
            </a:r>
          </a:p>
          <a:p>
            <a:pPr lvl="1"/>
            <a:r>
              <a:rPr lang="en-US" sz="2000" dirty="0" smtClean="0"/>
              <a:t>Shows best value ~ 52%</a:t>
            </a:r>
          </a:p>
          <a:p>
            <a:pPr lvl="2"/>
            <a:r>
              <a:rPr lang="en-US" sz="1600" dirty="0" smtClean="0"/>
              <a:t>Either Recall or Precision</a:t>
            </a:r>
          </a:p>
          <a:p>
            <a:pPr lvl="1"/>
            <a:r>
              <a:rPr lang="en-US" sz="2000" dirty="0" smtClean="0"/>
              <a:t>ROC score ~65%</a:t>
            </a:r>
            <a:endParaRPr lang="en-US" sz="2000" dirty="0"/>
          </a:p>
          <a:p>
            <a:pPr lvl="1"/>
            <a:r>
              <a:rPr lang="en-US" sz="2000" dirty="0" smtClean="0"/>
              <a:t>Definitely needs another</a:t>
            </a:r>
          </a:p>
          <a:p>
            <a:pPr lvl="1">
              <a:buNone/>
            </a:pPr>
            <a:r>
              <a:rPr lang="en-US" sz="2000" dirty="0" smtClean="0"/>
              <a:t>Model for comparison!!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Chose </a:t>
            </a:r>
            <a:r>
              <a:rPr lang="en-US" sz="2400" dirty="0" err="1" smtClean="0"/>
              <a:t>RandomForestClassifier</a:t>
            </a:r>
            <a:endParaRPr lang="en-US" sz="2000" dirty="0" smtClean="0"/>
          </a:p>
          <a:p>
            <a:r>
              <a:rPr lang="en-US" sz="2400" dirty="0" smtClean="0"/>
              <a:t>Primarily to improve the fit for better:</a:t>
            </a:r>
          </a:p>
          <a:p>
            <a:pPr lvl="1"/>
            <a:r>
              <a:rPr lang="en-US" sz="2000" dirty="0" smtClean="0"/>
              <a:t>Precision vs. Recall</a:t>
            </a:r>
          </a:p>
          <a:p>
            <a:pPr lvl="1"/>
            <a:r>
              <a:rPr lang="en-US" sz="2000" dirty="0" smtClean="0"/>
              <a:t>Stats on the Confusion Matrix (FP or FN were high with </a:t>
            </a:r>
            <a:r>
              <a:rPr lang="en-US" sz="2000" dirty="0" err="1" smtClean="0"/>
              <a:t>SGDClassifer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Modeling accuracy (</a:t>
            </a:r>
            <a:r>
              <a:rPr lang="en-US" sz="2000" dirty="0" err="1" smtClean="0"/>
              <a:t>SGDClassifier</a:t>
            </a:r>
            <a:r>
              <a:rPr lang="en-US" sz="2000" dirty="0" smtClean="0"/>
              <a:t> was at 52%)</a:t>
            </a:r>
          </a:p>
          <a:p>
            <a:r>
              <a:rPr lang="en-US" sz="2400" dirty="0" smtClean="0"/>
              <a:t>A random forest classifier.</a:t>
            </a:r>
          </a:p>
          <a:p>
            <a:r>
              <a:rPr lang="en-US" sz="1600" dirty="0" smtClean="0"/>
              <a:t>“A random forest is a meta estimator that fits a number of decision tree classifiers on various sub-samples of the dataset and uses averaging to improve the predictive accuracy and control over-fitting. “- Scikit-learn.org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AI –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Agenda</a:t>
            </a:r>
          </a:p>
          <a:p>
            <a:pPr lvl="1"/>
            <a:r>
              <a:rPr lang="en-US" sz="2400" dirty="0" smtClean="0"/>
              <a:t>Motivation for the project</a:t>
            </a:r>
          </a:p>
          <a:p>
            <a:pPr lvl="1"/>
            <a:r>
              <a:rPr lang="en-US" sz="2400" dirty="0" smtClean="0"/>
              <a:t>Dataset</a:t>
            </a:r>
          </a:p>
          <a:p>
            <a:pPr lvl="1"/>
            <a:r>
              <a:rPr lang="en-US" sz="2400" dirty="0" smtClean="0"/>
              <a:t>Software used</a:t>
            </a:r>
          </a:p>
          <a:p>
            <a:pPr lvl="1"/>
            <a:r>
              <a:rPr lang="en-US" sz="2400" dirty="0" smtClean="0"/>
              <a:t>Data processing/cleanup</a:t>
            </a:r>
          </a:p>
          <a:p>
            <a:pPr lvl="1"/>
            <a:r>
              <a:rPr lang="en-US" sz="2400" dirty="0" smtClean="0"/>
              <a:t>Data validation</a:t>
            </a:r>
          </a:p>
          <a:p>
            <a:pPr lvl="1"/>
            <a:r>
              <a:rPr lang="en-US" sz="2400" dirty="0" smtClean="0"/>
              <a:t>Classification Models &amp; choice</a:t>
            </a:r>
          </a:p>
          <a:p>
            <a:pPr lvl="2"/>
            <a:r>
              <a:rPr lang="en-US" sz="2000" dirty="0" err="1" smtClean="0"/>
              <a:t>SGDClassifier</a:t>
            </a:r>
            <a:r>
              <a:rPr lang="en-US" sz="2000" dirty="0" smtClean="0"/>
              <a:t>, </a:t>
            </a:r>
            <a:r>
              <a:rPr lang="en-US" sz="2000" dirty="0" err="1" smtClean="0"/>
              <a:t>RandomForestClassifier</a:t>
            </a:r>
            <a:endParaRPr lang="en-US" sz="2000" dirty="0" smtClean="0"/>
          </a:p>
          <a:p>
            <a:pPr lvl="1"/>
            <a:r>
              <a:rPr lang="en-US" sz="2400" dirty="0" smtClean="0"/>
              <a:t>Results</a:t>
            </a:r>
          </a:p>
          <a:p>
            <a:pPr lvl="1"/>
            <a:r>
              <a:rPr lang="en-US" sz="2400" dirty="0" smtClean="0"/>
              <a:t>References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Performed Cross validation with the training dataset</a:t>
            </a:r>
          </a:p>
          <a:p>
            <a:pPr lvl="1"/>
            <a:r>
              <a:rPr lang="en-US" sz="2000" dirty="0" smtClean="0"/>
              <a:t>With Stratified </a:t>
            </a:r>
            <a:r>
              <a:rPr lang="en-US" sz="2000" dirty="0" err="1" smtClean="0"/>
              <a:t>Kfolds</a:t>
            </a:r>
            <a:r>
              <a:rPr lang="en-US" sz="2000" dirty="0" smtClean="0"/>
              <a:t>, 5 sets</a:t>
            </a:r>
          </a:p>
          <a:p>
            <a:pPr lvl="1"/>
            <a:r>
              <a:rPr lang="en-US" sz="2000" dirty="0" smtClean="0"/>
              <a:t>Improved Cross validation scores of 0.7 – 0.77</a:t>
            </a:r>
          </a:p>
          <a:p>
            <a:pPr lvl="1"/>
            <a:r>
              <a:rPr lang="en-US" sz="2000" dirty="0" smtClean="0"/>
              <a:t>Improved ROC scores of 0.81 (vs. 0.65 with SGD)</a:t>
            </a:r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267200"/>
            <a:ext cx="76295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 Confusion Matrix with the model fit with </a:t>
            </a:r>
            <a:r>
              <a:rPr lang="en-US" sz="2400" dirty="0" err="1" smtClean="0"/>
              <a:t>SGDClassifier</a:t>
            </a:r>
            <a:endParaRPr lang="en-US" sz="2400" dirty="0" smtClean="0"/>
          </a:p>
          <a:p>
            <a:pPr lvl="1"/>
            <a:r>
              <a:rPr lang="en-US" sz="2000" dirty="0" smtClean="0"/>
              <a:t>122 True-Positives</a:t>
            </a:r>
          </a:p>
          <a:p>
            <a:pPr lvl="2"/>
            <a:r>
              <a:rPr lang="en-US" sz="1600" dirty="0" smtClean="0"/>
              <a:t>Definite Improvements over SGD</a:t>
            </a:r>
            <a:endParaRPr lang="en-US" sz="1600" dirty="0" smtClean="0"/>
          </a:p>
          <a:p>
            <a:pPr lvl="2"/>
            <a:r>
              <a:rPr lang="en-US" sz="1600" dirty="0" smtClean="0"/>
              <a:t>Only 67% Precision at 57% Recall</a:t>
            </a:r>
          </a:p>
          <a:p>
            <a:pPr lvl="2"/>
            <a:r>
              <a:rPr lang="en-US" sz="1600" dirty="0" smtClean="0"/>
              <a:t>Much better than SGD, but still can be better….</a:t>
            </a:r>
          </a:p>
          <a:p>
            <a:pPr lvl="1"/>
            <a:r>
              <a:rPr lang="en-US" sz="2000" dirty="0" smtClean="0"/>
              <a:t>F1 score 61%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267200"/>
            <a:ext cx="76295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RandomForestClassifier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Confusion Matrix with </a:t>
            </a:r>
            <a:r>
              <a:rPr lang="en-US" sz="2400" dirty="0" err="1" smtClean="0"/>
              <a:t>RandomForestClassifier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122 True-Positives,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but 61 False-Positives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&amp; 91 False-Negatives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A lot better than SGD…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… but could be better!!</a:t>
            </a:r>
          </a:p>
          <a:p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ROC-AUC curve for </a:t>
            </a:r>
            <a:r>
              <a:rPr lang="en-US" sz="2400" dirty="0" err="1" smtClean="0"/>
              <a:t>RandomForest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SGD</a:t>
            </a:r>
          </a:p>
          <a:p>
            <a:pPr lvl="1"/>
            <a:r>
              <a:rPr lang="en-US" sz="2000" dirty="0" smtClean="0"/>
              <a:t>Shows large improvements</a:t>
            </a:r>
          </a:p>
          <a:p>
            <a:pPr lvl="1"/>
            <a:r>
              <a:rPr lang="en-US" sz="2000" dirty="0" smtClean="0"/>
              <a:t>This leads to better results</a:t>
            </a:r>
          </a:p>
          <a:p>
            <a:pPr lvl="1"/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the same training dataset:</a:t>
            </a:r>
          </a:p>
          <a:p>
            <a:pPr lvl="1"/>
            <a:r>
              <a:rPr lang="en-US" sz="2000" dirty="0" err="1" smtClean="0"/>
              <a:t>RandomForestClassifier</a:t>
            </a:r>
            <a:r>
              <a:rPr lang="en-US" sz="2000" dirty="0"/>
              <a:t> </a:t>
            </a:r>
            <a:r>
              <a:rPr lang="en-US" sz="2000" dirty="0" smtClean="0"/>
              <a:t>has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 smtClean="0"/>
              <a:t>Confusion Matrix results</a:t>
            </a:r>
          </a:p>
          <a:p>
            <a:pPr lvl="2"/>
            <a:r>
              <a:rPr lang="en-US" sz="1600" dirty="0" smtClean="0"/>
              <a:t>Precision </a:t>
            </a:r>
            <a:r>
              <a:rPr lang="en-US" sz="1600" dirty="0" err="1" smtClean="0"/>
              <a:t>vs</a:t>
            </a:r>
            <a:r>
              <a:rPr lang="en-US" sz="1600" dirty="0" smtClean="0"/>
              <a:t> Recall</a:t>
            </a:r>
          </a:p>
          <a:p>
            <a:pPr lvl="2"/>
            <a:r>
              <a:rPr lang="en-US" sz="1600" dirty="0" smtClean="0"/>
              <a:t>F1 score</a:t>
            </a:r>
          </a:p>
          <a:p>
            <a:pPr lvl="1"/>
            <a:r>
              <a:rPr lang="en-US" sz="2000" dirty="0" smtClean="0"/>
              <a:t>And Accuracy </a:t>
            </a:r>
            <a:endParaRPr lang="en-US" sz="2400" dirty="0" smtClean="0"/>
          </a:p>
          <a:p>
            <a:pPr lvl="2"/>
            <a:r>
              <a:rPr lang="en-US" sz="1600" dirty="0" err="1" smtClean="0"/>
              <a:t>cross_validation</a:t>
            </a:r>
            <a:r>
              <a:rPr lang="en-US" sz="1600" dirty="0" smtClean="0"/>
              <a:t> scores</a:t>
            </a:r>
          </a:p>
          <a:p>
            <a:pPr lvl="1"/>
            <a:r>
              <a:rPr lang="en-US" sz="2000" dirty="0" smtClean="0"/>
              <a:t>Superior to </a:t>
            </a:r>
            <a:r>
              <a:rPr lang="en-US" sz="2000" dirty="0" err="1" smtClean="0"/>
              <a:t>SGDClassifier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1"/>
            <a:ext cx="4572000" cy="385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Final Results</a:t>
            </a:r>
          </a:p>
          <a:p>
            <a:r>
              <a:rPr lang="en-US" sz="2400" dirty="0" err="1" smtClean="0"/>
              <a:t>RandomForestClassifier</a:t>
            </a:r>
            <a:endParaRPr lang="en-US" sz="2400" dirty="0" smtClean="0"/>
          </a:p>
          <a:p>
            <a:pPr lvl="1"/>
            <a:r>
              <a:rPr lang="en-US" sz="2000" dirty="0" smtClean="0"/>
              <a:t>Applied on Test data that was split from the Training data</a:t>
            </a:r>
          </a:p>
          <a:p>
            <a:pPr lvl="1"/>
            <a:r>
              <a:rPr lang="en-US" sz="2000" dirty="0" smtClean="0"/>
              <a:t>Accuracy of 79%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SGDClassifier’s</a:t>
            </a:r>
            <a:r>
              <a:rPr lang="en-US" sz="2000" dirty="0" smtClean="0"/>
              <a:t> Accuracy of 64%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657600"/>
            <a:ext cx="61150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Feature Importance with </a:t>
            </a:r>
            <a:r>
              <a:rPr lang="en-US" sz="2400" dirty="0" err="1" smtClean="0"/>
              <a:t>RandomForestClassifier</a:t>
            </a:r>
            <a:endParaRPr lang="en-US" sz="2400" dirty="0" smtClean="0"/>
          </a:p>
          <a:p>
            <a:pPr lvl="1"/>
            <a:r>
              <a:rPr lang="en-US" sz="2000" dirty="0" smtClean="0"/>
              <a:t>Full set (all attributes)</a:t>
            </a:r>
          </a:p>
          <a:p>
            <a:r>
              <a:rPr lang="en-US" sz="2400" dirty="0" smtClean="0"/>
              <a:t>Top Prediction criteria</a:t>
            </a:r>
          </a:p>
          <a:p>
            <a:pPr lvl="1"/>
            <a:r>
              <a:rPr lang="en-US" sz="2000" dirty="0" smtClean="0"/>
              <a:t>Glucose (2-hour serum test)</a:t>
            </a:r>
          </a:p>
          <a:p>
            <a:pPr lvl="1"/>
            <a:r>
              <a:rPr lang="en-US" sz="2000" dirty="0" smtClean="0"/>
              <a:t>BMI (Body Mass Index)</a:t>
            </a:r>
          </a:p>
          <a:p>
            <a:pPr lvl="1"/>
            <a:r>
              <a:rPr lang="en-US" sz="2000" dirty="0" smtClean="0"/>
              <a:t>Age</a:t>
            </a:r>
          </a:p>
          <a:p>
            <a:r>
              <a:rPr lang="en-US" sz="2400" dirty="0" smtClean="0"/>
              <a:t>Low Prediction attributes</a:t>
            </a:r>
          </a:p>
          <a:p>
            <a:pPr lvl="1"/>
            <a:r>
              <a:rPr lang="en-US" sz="2000" dirty="0" smtClean="0"/>
              <a:t>Blood pressure</a:t>
            </a:r>
          </a:p>
          <a:p>
            <a:pPr lvl="1"/>
            <a:r>
              <a:rPr lang="en-US" sz="2000" dirty="0" smtClean="0"/>
              <a:t>Skin thickness</a:t>
            </a:r>
          </a:p>
          <a:p>
            <a:pPr lvl="1"/>
            <a:r>
              <a:rPr lang="en-US" sz="2000" dirty="0" smtClean="0"/>
              <a:t>Pregnancies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Feature Importance with </a:t>
            </a:r>
            <a:r>
              <a:rPr lang="en-US" sz="2400" dirty="0" err="1" smtClean="0"/>
              <a:t>RandomForestClassifier</a:t>
            </a:r>
            <a:endParaRPr lang="en-US" sz="2400" dirty="0" smtClean="0"/>
          </a:p>
          <a:p>
            <a:pPr lvl="1"/>
            <a:r>
              <a:rPr lang="en-US" sz="2000" dirty="0" smtClean="0"/>
              <a:t>Reduced set (few attributes)</a:t>
            </a:r>
          </a:p>
          <a:p>
            <a:r>
              <a:rPr lang="en-US" sz="2400" dirty="0" smtClean="0"/>
              <a:t>Removed attributes</a:t>
            </a:r>
          </a:p>
          <a:p>
            <a:pPr lvl="1"/>
            <a:r>
              <a:rPr lang="en-US" sz="2000" dirty="0" smtClean="0"/>
              <a:t>Blood pressure</a:t>
            </a:r>
          </a:p>
          <a:p>
            <a:pPr lvl="1"/>
            <a:r>
              <a:rPr lang="en-US" sz="2000" dirty="0" smtClean="0"/>
              <a:t>Skin thickness</a:t>
            </a:r>
          </a:p>
          <a:p>
            <a:pPr lvl="1"/>
            <a:r>
              <a:rPr lang="en-US" sz="2000" dirty="0" smtClean="0"/>
              <a:t>Pregnancies</a:t>
            </a:r>
            <a:endParaRPr lang="en-US" sz="2400" dirty="0" smtClean="0"/>
          </a:p>
          <a:p>
            <a:pPr lvl="1"/>
            <a:r>
              <a:rPr lang="en-US" sz="2000" dirty="0" smtClean="0"/>
              <a:t>Insulin levels</a:t>
            </a:r>
          </a:p>
          <a:p>
            <a:r>
              <a:rPr lang="en-US" sz="2400" dirty="0" smtClean="0"/>
              <a:t>Still, accuracy is 77%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86000"/>
            <a:ext cx="4572000" cy="385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Overall, ~80% accuracy for Diabetes predictions is nice!</a:t>
            </a:r>
          </a:p>
          <a:p>
            <a:pPr lvl="1"/>
            <a:r>
              <a:rPr lang="en-US" sz="2000" dirty="0" smtClean="0"/>
              <a:t>Despite limited data, modeling challenges, some erroneous data..</a:t>
            </a:r>
          </a:p>
          <a:p>
            <a:pPr lvl="1"/>
            <a:endParaRPr lang="en-US" sz="2000" dirty="0"/>
          </a:p>
          <a:p>
            <a:r>
              <a:rPr lang="en-US" sz="2400" dirty="0" err="1" smtClean="0"/>
              <a:t>RandomForestClassifier</a:t>
            </a:r>
            <a:r>
              <a:rPr lang="en-US" sz="2400" dirty="0" smtClean="0"/>
              <a:t> wins!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Extraordinary learning</a:t>
            </a:r>
          </a:p>
          <a:p>
            <a:pPr lvl="1"/>
            <a:r>
              <a:rPr lang="en-US" sz="2400" dirty="0" smtClean="0"/>
              <a:t>About Machine Learning &amp; AI</a:t>
            </a:r>
          </a:p>
          <a:p>
            <a:pPr lvl="2"/>
            <a:r>
              <a:rPr lang="en-US" sz="2000" dirty="0" smtClean="0"/>
              <a:t>Classification models, their pros, limits and user responsibilities</a:t>
            </a:r>
          </a:p>
          <a:p>
            <a:pPr lvl="1"/>
            <a:r>
              <a:rPr lang="en-US" sz="2400" dirty="0" smtClean="0"/>
              <a:t>About Diabetes</a:t>
            </a:r>
          </a:p>
          <a:p>
            <a:pPr lvl="2"/>
            <a:r>
              <a:rPr lang="en-US" sz="2000" dirty="0" smtClean="0"/>
              <a:t>Impact of Glucose levels, BMI and Insulin on Type II Diabetes</a:t>
            </a:r>
          </a:p>
          <a:p>
            <a:pPr lvl="2"/>
            <a:r>
              <a:rPr lang="en-US" sz="2000" dirty="0" smtClean="0"/>
              <a:t>Importance of early prediction</a:t>
            </a:r>
          </a:p>
          <a:p>
            <a:pPr lvl="1"/>
            <a:r>
              <a:rPr lang="en-US" sz="2400" dirty="0" smtClean="0"/>
              <a:t>Currently, studying a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reg</a:t>
            </a:r>
            <a:r>
              <a:rPr lang="en-US" sz="2400" dirty="0" smtClean="0"/>
              <a:t> HbA1c (</a:t>
            </a:r>
            <a:r>
              <a:rPr lang="en-US" sz="2400" dirty="0" err="1" smtClean="0"/>
              <a:t>Strack</a:t>
            </a:r>
            <a:r>
              <a:rPr lang="en-US" sz="2400" dirty="0" smtClean="0"/>
              <a:t> - UW)</a:t>
            </a:r>
          </a:p>
          <a:p>
            <a:r>
              <a:rPr lang="en-US" sz="2800" dirty="0" smtClean="0"/>
              <a:t>Humbled by the advances made in this area</a:t>
            </a:r>
          </a:p>
          <a:p>
            <a:pPr lvl="2"/>
            <a:r>
              <a:rPr lang="en-US" sz="2000" dirty="0" smtClean="0"/>
              <a:t>Power of software tools (Python, Libraries)</a:t>
            </a:r>
            <a:endParaRPr lang="en-US" sz="1800" dirty="0" smtClean="0"/>
          </a:p>
          <a:p>
            <a:r>
              <a:rPr lang="en-US" sz="2800" dirty="0" smtClean="0"/>
              <a:t>Thanks for assigning a great project opportunity!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AI/ML course for me: </a:t>
            </a:r>
          </a:p>
          <a:p>
            <a:pPr lvl="1"/>
            <a:r>
              <a:rPr lang="en-US" sz="2000" dirty="0" smtClean="0"/>
              <a:t>Wanted to learn broader vs. deeper</a:t>
            </a:r>
          </a:p>
          <a:p>
            <a:pPr lvl="1"/>
            <a:r>
              <a:rPr lang="en-US" sz="2000" dirty="0" smtClean="0"/>
              <a:t>Goal: Implement my first ML exercise, learn hands-on</a:t>
            </a:r>
          </a:p>
          <a:p>
            <a:pPr lvl="1"/>
            <a:r>
              <a:rPr lang="en-US" sz="2000" dirty="0" smtClean="0"/>
              <a:t>Preferred a well-known dataset for my first project</a:t>
            </a:r>
          </a:p>
          <a:p>
            <a:pPr lvl="2"/>
            <a:r>
              <a:rPr lang="en-US" sz="1600" dirty="0" smtClean="0"/>
              <a:t>To learn how others show the nuances, modeling methods etc.</a:t>
            </a:r>
          </a:p>
          <a:p>
            <a:pPr lvl="1"/>
            <a:r>
              <a:rPr lang="en-US" sz="2000" dirty="0" smtClean="0"/>
              <a:t>Wanted to learn more about Diabetes</a:t>
            </a:r>
          </a:p>
          <a:p>
            <a:pPr lvl="2"/>
            <a:r>
              <a:rPr lang="en-US" sz="1600" dirty="0" smtClean="0"/>
              <a:t>Causes, Attributes and Predictive capabilities</a:t>
            </a:r>
          </a:p>
          <a:p>
            <a:pPr lvl="1"/>
            <a:r>
              <a:rPr lang="en-US" sz="2000" dirty="0" smtClean="0"/>
              <a:t>Where did I get the idea for the dataset?</a:t>
            </a:r>
          </a:p>
          <a:p>
            <a:pPr lvl="2"/>
            <a:r>
              <a:rPr lang="en-US" sz="1600" dirty="0" smtClean="0"/>
              <a:t>Mr. </a:t>
            </a:r>
            <a:r>
              <a:rPr lang="en-US" sz="1600" dirty="0" err="1" smtClean="0"/>
              <a:t>Gheni’s</a:t>
            </a:r>
            <a:r>
              <a:rPr lang="en-US" sz="1600" dirty="0" smtClean="0"/>
              <a:t> class video pointed to the UCI dataset</a:t>
            </a:r>
            <a:r>
              <a:rPr lang="en-US" sz="1600" dirty="0" smtClean="0"/>
              <a:t> availability </a:t>
            </a:r>
            <a:endParaRPr lang="en-US" sz="1600" dirty="0" smtClean="0"/>
          </a:p>
          <a:p>
            <a:pPr lvl="1"/>
            <a:r>
              <a:rPr lang="en-US" sz="2000" dirty="0" smtClean="0"/>
              <a:t>Perfect class project </a:t>
            </a:r>
          </a:p>
          <a:p>
            <a:pPr lvl="2"/>
            <a:r>
              <a:rPr lang="en-US" sz="1600" dirty="0" smtClean="0"/>
              <a:t>Offers learning opportunities in many areas (ML/AI, diabetes)</a:t>
            </a:r>
          </a:p>
          <a:p>
            <a:pPr lvl="2"/>
            <a:endParaRPr lang="en-US" sz="16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 err="1" smtClean="0"/>
              <a:t>Aurélien</a:t>
            </a:r>
            <a:r>
              <a:rPr lang="en-US" sz="2400" dirty="0" smtClean="0"/>
              <a:t> </a:t>
            </a:r>
            <a:r>
              <a:rPr lang="en-US" sz="2400" dirty="0" err="1" smtClean="0"/>
              <a:t>Géron</a:t>
            </a:r>
            <a:r>
              <a:rPr lang="en-US" sz="2400" dirty="0" smtClean="0"/>
              <a:t>, Hands-On Machine Learning with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-Learn, </a:t>
            </a:r>
            <a:r>
              <a:rPr lang="en-US" sz="2400" dirty="0" err="1" smtClean="0"/>
              <a:t>Keras</a:t>
            </a:r>
            <a:r>
              <a:rPr lang="en-US" sz="2400" dirty="0" smtClean="0"/>
              <a:t>, and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: Concepts, Tools, and Techniques to Build Intelligent Systems. 2nd edition O’Reilly, 2019.  ISBN-13: 978-1492032649</a:t>
            </a:r>
          </a:p>
          <a:p>
            <a:r>
              <a:rPr lang="en-US" sz="2400" dirty="0" err="1" smtClean="0"/>
              <a:t>Beata</a:t>
            </a:r>
            <a:r>
              <a:rPr lang="en-US" sz="2400" dirty="0" smtClean="0"/>
              <a:t> </a:t>
            </a:r>
            <a:r>
              <a:rPr lang="en-US" sz="2400" dirty="0" err="1" smtClean="0"/>
              <a:t>Strack</a:t>
            </a:r>
            <a:r>
              <a:rPr lang="en-US" sz="2400" dirty="0" smtClean="0"/>
              <a:t>, Jonathan P. </a:t>
            </a:r>
            <a:r>
              <a:rPr lang="en-US" sz="2400" dirty="0" err="1" smtClean="0"/>
              <a:t>DeShazo</a:t>
            </a:r>
            <a:r>
              <a:rPr lang="en-US" sz="2400" dirty="0" smtClean="0"/>
              <a:t>, Chris </a:t>
            </a:r>
            <a:r>
              <a:rPr lang="en-US" sz="2400" dirty="0" err="1" smtClean="0"/>
              <a:t>Gennings</a:t>
            </a:r>
            <a:r>
              <a:rPr lang="en-US" sz="2400" dirty="0" smtClean="0"/>
              <a:t>, Juan L. </a:t>
            </a:r>
            <a:r>
              <a:rPr lang="en-US" sz="2400" dirty="0" err="1" smtClean="0"/>
              <a:t>Olmo</a:t>
            </a:r>
            <a:r>
              <a:rPr lang="en-US" sz="2400" dirty="0" smtClean="0"/>
              <a:t>, Sebastian Ventura, Krzysztof J. </a:t>
            </a:r>
            <a:r>
              <a:rPr lang="en-US" sz="2400" dirty="0" err="1" smtClean="0"/>
              <a:t>Cios</a:t>
            </a:r>
            <a:r>
              <a:rPr lang="en-US" sz="2400" dirty="0" smtClean="0"/>
              <a:t>, John N. </a:t>
            </a:r>
            <a:r>
              <a:rPr lang="en-US" sz="2400" dirty="0" err="1" smtClean="0"/>
              <a:t>Clore</a:t>
            </a:r>
            <a:r>
              <a:rPr lang="en-US" sz="2400" dirty="0" smtClean="0"/>
              <a:t>, "Impact of HbA1c Measurement on Hospital Readmission Rates: Analysis of 70,000 Clinical Database Patient Records", </a:t>
            </a:r>
            <a:r>
              <a:rPr lang="en-US" sz="2400" i="1" dirty="0" err="1" smtClean="0"/>
              <a:t>BioMed</a:t>
            </a:r>
            <a:r>
              <a:rPr lang="en-US" sz="2400" i="1" dirty="0" smtClean="0"/>
              <a:t> Research International</a:t>
            </a:r>
            <a:r>
              <a:rPr lang="en-US" sz="2400" dirty="0" smtClean="0"/>
              <a:t>, vol. 2014, Article ID 781670, 11 pages, 2014. https://doi.org/10.1155/2014/781670</a:t>
            </a:r>
          </a:p>
          <a:p>
            <a:r>
              <a:rPr lang="en-US" sz="2400" dirty="0" smtClean="0">
                <a:hlinkClick r:id="rId2"/>
              </a:rPr>
              <a:t>https://www.kaggle.com/paultimothymooney/predict-diabetes-from-medical-records/notebook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https://archive.ics.uci.edu/ml/support/diabetes</a:t>
            </a:r>
          </a:p>
          <a:p>
            <a:r>
              <a:rPr lang="en-US" sz="2400" dirty="0" smtClean="0">
                <a:hlinkClick r:id="rId2"/>
              </a:rPr>
              <a:t>https://archive.ics.uci.edu/ml/datasets/diabetes</a:t>
            </a:r>
          </a:p>
          <a:p>
            <a:r>
              <a:rPr lang="en-US" sz="2400" dirty="0" smtClean="0">
                <a:hlinkClick r:id="rId3"/>
              </a:rPr>
              <a:t>http://archive.ics.uci.edu/ml/datasets/Pima+Indians+Diabets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https://scikit-learn.org/stable/modules/generated/sklearn.linear_model.SGDClassifier.html#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https://scikit-learn.org/stable/modules/generated/sklearn.ensemble.RandomForestClassifier.html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Very helpful additional references</a:t>
            </a:r>
          </a:p>
          <a:p>
            <a:r>
              <a:rPr lang="en-US" sz="2400" dirty="0" smtClean="0">
                <a:hlinkClick r:id="rId6"/>
              </a:rPr>
              <a:t>https://scikit-learn.org/stable/auto_examples/ensemble/plot_forest_importances.html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https://stackoverflow.com/questions/20998083/show-the-values-in-the-grid-using-matplotlib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https://scikit-learn.org/stable/auto_examples/model_selection/plot_confusion_matrix.html</a:t>
            </a:r>
            <a:endParaRPr lang="en-US" sz="2400" dirty="0" smtClean="0"/>
          </a:p>
          <a:p>
            <a:r>
              <a:rPr lang="en-US" sz="2400" dirty="0" smtClean="0">
                <a:hlinkClick r:id="rId9"/>
              </a:rPr>
              <a:t>https://pandas.pydata.org/docs/reference/api/pandas.DataFrame.count.html</a:t>
            </a:r>
            <a:endParaRPr lang="en-US" sz="2400" dirty="0" smtClean="0"/>
          </a:p>
          <a:p>
            <a:r>
              <a:rPr lang="en-US" sz="2400" dirty="0" smtClean="0">
                <a:hlinkClick r:id="rId10"/>
              </a:rPr>
              <a:t>https://scikit-learn.org/stable/modules/generated/sklearn.impute.SimpleImputer.html</a:t>
            </a:r>
            <a:endParaRPr lang="en-US" sz="2400" dirty="0" smtClean="0"/>
          </a:p>
          <a:p>
            <a:r>
              <a:rPr lang="en-US" sz="2400" dirty="0" smtClean="0">
                <a:hlinkClick r:id="rId11"/>
              </a:rPr>
              <a:t>http://www.google.com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UCI Machine Learning Repository</a:t>
            </a:r>
          </a:p>
          <a:p>
            <a:r>
              <a:rPr lang="en-US" sz="2400" dirty="0" smtClean="0"/>
              <a:t>Pima Indians Diabetes dataset</a:t>
            </a:r>
          </a:p>
          <a:p>
            <a:r>
              <a:rPr lang="en-US" sz="2400" dirty="0" smtClean="0"/>
              <a:t>Credits: </a:t>
            </a:r>
          </a:p>
          <a:p>
            <a:pPr lvl="1"/>
            <a:r>
              <a:rPr lang="en-US" sz="2000" dirty="0" smtClean="0"/>
              <a:t>The Pima Indians Diabetes dataset was donated by Vincent </a:t>
            </a:r>
            <a:r>
              <a:rPr lang="en-US" sz="2000" dirty="0" err="1" smtClean="0"/>
              <a:t>Sigillito</a:t>
            </a:r>
            <a:r>
              <a:rPr lang="en-US" sz="2000" dirty="0" smtClean="0"/>
              <a:t>. The data were collected by the National Institute of Diabetes and Digestive and Kidney Diseases.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About the dataset:</a:t>
            </a:r>
          </a:p>
          <a:p>
            <a:pPr lvl="1"/>
            <a:r>
              <a:rPr lang="en-US" sz="2000" dirty="0" smtClean="0"/>
              <a:t>Multivariate</a:t>
            </a:r>
          </a:p>
          <a:p>
            <a:pPr lvl="1"/>
            <a:r>
              <a:rPr lang="en-US" sz="2000" dirty="0" smtClean="0"/>
              <a:t>Binary Classification dataset</a:t>
            </a:r>
          </a:p>
          <a:p>
            <a:pPr lvl="1"/>
            <a:r>
              <a:rPr lang="en-US" sz="2000" dirty="0" smtClean="0"/>
              <a:t>All patients are females (21+ age) of the Pima Indian Heritage</a:t>
            </a:r>
          </a:p>
          <a:p>
            <a:pPr lvl="1"/>
            <a:r>
              <a:rPr lang="en-US" sz="2000" dirty="0" smtClean="0"/>
              <a:t>8 features/attributes</a:t>
            </a:r>
          </a:p>
          <a:p>
            <a:pPr lvl="2"/>
            <a:r>
              <a:rPr lang="en-US" sz="1600" dirty="0" smtClean="0"/>
              <a:t>Pregnancies </a:t>
            </a:r>
          </a:p>
          <a:p>
            <a:pPr lvl="2"/>
            <a:r>
              <a:rPr lang="en-US" sz="1600" dirty="0" smtClean="0"/>
              <a:t>Glucose        </a:t>
            </a:r>
          </a:p>
          <a:p>
            <a:pPr lvl="2"/>
            <a:r>
              <a:rPr lang="en-US" sz="1600" dirty="0" err="1" smtClean="0"/>
              <a:t>BloodPressure</a:t>
            </a:r>
            <a:endParaRPr lang="en-US" sz="1600" dirty="0" smtClean="0"/>
          </a:p>
          <a:p>
            <a:pPr lvl="2"/>
            <a:r>
              <a:rPr lang="en-US" sz="1600" dirty="0" err="1" smtClean="0"/>
              <a:t>SkinThickness</a:t>
            </a:r>
            <a:endParaRPr lang="en-US" sz="1600" dirty="0" smtClean="0"/>
          </a:p>
          <a:p>
            <a:pPr lvl="2"/>
            <a:r>
              <a:rPr lang="en-US" sz="1600" dirty="0" smtClean="0"/>
              <a:t>Insulin </a:t>
            </a:r>
          </a:p>
          <a:p>
            <a:pPr lvl="2"/>
            <a:r>
              <a:rPr lang="en-US" sz="1600" dirty="0" smtClean="0"/>
              <a:t>BMI        </a:t>
            </a:r>
          </a:p>
          <a:p>
            <a:pPr lvl="2"/>
            <a:r>
              <a:rPr lang="en-US" sz="1600" dirty="0" err="1" smtClean="0"/>
              <a:t>DiabetesPedigreeFunction</a:t>
            </a:r>
            <a:r>
              <a:rPr lang="en-US" sz="1600" dirty="0" smtClean="0"/>
              <a:t>        </a:t>
            </a:r>
          </a:p>
          <a:p>
            <a:pPr lvl="2"/>
            <a:r>
              <a:rPr lang="en-US" sz="1600" dirty="0" smtClean="0"/>
              <a:t>Age        </a:t>
            </a:r>
          </a:p>
          <a:p>
            <a:pPr lvl="1"/>
            <a:r>
              <a:rPr lang="en-US" sz="2000" dirty="0" smtClean="0"/>
              <a:t>1 outcome</a:t>
            </a:r>
          </a:p>
          <a:p>
            <a:pPr lvl="2"/>
            <a:r>
              <a:rPr lang="en-US" sz="1600" dirty="0" smtClean="0"/>
              <a:t>Class of 0: “No diabetes”</a:t>
            </a:r>
          </a:p>
          <a:p>
            <a:pPr lvl="2"/>
            <a:r>
              <a:rPr lang="en-US" sz="1600" dirty="0" smtClean="0"/>
              <a:t>Class of 1: “Diabetes”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Software used</a:t>
            </a:r>
          </a:p>
          <a:p>
            <a:pPr lvl="1"/>
            <a:r>
              <a:rPr lang="en-US" sz="2000" dirty="0" smtClean="0"/>
              <a:t>Anaconda3 – </a:t>
            </a:r>
            <a:r>
              <a:rPr lang="en-US" sz="2000" dirty="0" err="1" smtClean="0"/>
              <a:t>Spyder</a:t>
            </a:r>
            <a:r>
              <a:rPr lang="en-US" sz="2000" dirty="0" smtClean="0"/>
              <a:t> 4</a:t>
            </a:r>
          </a:p>
          <a:p>
            <a:pPr lvl="1"/>
            <a:r>
              <a:rPr lang="en-US" sz="2000" dirty="0" smtClean="0"/>
              <a:t>Python</a:t>
            </a:r>
          </a:p>
          <a:p>
            <a:pPr lvl="1"/>
            <a:r>
              <a:rPr lang="en-US" sz="2000" dirty="0" smtClean="0"/>
              <a:t>Libraries: pandas, </a:t>
            </a:r>
            <a:r>
              <a:rPr lang="en-US" sz="2000" dirty="0" err="1" smtClean="0"/>
              <a:t>sci</a:t>
            </a:r>
            <a:r>
              <a:rPr lang="en-US" sz="2000" dirty="0" smtClean="0"/>
              <a:t>-kit, </a:t>
            </a:r>
            <a:r>
              <a:rPr lang="en-US" sz="2000" dirty="0" err="1" smtClean="0"/>
              <a:t>numpy</a:t>
            </a:r>
            <a:endParaRPr lang="en-US" sz="2000" dirty="0"/>
          </a:p>
          <a:p>
            <a:pPr lvl="1"/>
            <a:r>
              <a:rPr lang="en-US" sz="2000" dirty="0" smtClean="0"/>
              <a:t>Windows x64</a:t>
            </a:r>
          </a:p>
          <a:p>
            <a:pPr lvl="1"/>
            <a:r>
              <a:rPr lang="en-US" sz="2000" dirty="0" smtClean="0"/>
              <a:t>Google </a:t>
            </a:r>
            <a:r>
              <a:rPr lang="en-US" sz="2000" dirty="0" err="1" smtClean="0"/>
              <a:t>Colab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set:</a:t>
            </a:r>
          </a:p>
          <a:p>
            <a:pPr lvl="1"/>
            <a:r>
              <a:rPr lang="en-US" sz="2000" dirty="0" smtClean="0"/>
              <a:t>Rows: 768</a:t>
            </a:r>
          </a:p>
          <a:p>
            <a:pPr lvl="1"/>
            <a:r>
              <a:rPr lang="en-US" sz="2000" dirty="0" smtClean="0"/>
              <a:t>Columns: Variables – 8; Values – 1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Has many </a:t>
            </a:r>
            <a:r>
              <a:rPr lang="en-US" sz="2000" dirty="0" err="1" smtClean="0"/>
              <a:t>NaN’s</a:t>
            </a:r>
            <a:r>
              <a:rPr lang="en-US" sz="2000" dirty="0" smtClean="0"/>
              <a:t> (0’s) in multiple columns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2"/>
            <a:r>
              <a:rPr lang="en-US" sz="1600" dirty="0" smtClean="0"/>
              <a:t>Large # of null values in Insulin and </a:t>
            </a:r>
            <a:r>
              <a:rPr lang="en-US" sz="1600" dirty="0" err="1" smtClean="0"/>
              <a:t>SkinThickness</a:t>
            </a:r>
            <a:endParaRPr lang="en-US" sz="1600" dirty="0" smtClean="0"/>
          </a:p>
          <a:p>
            <a:pPr lvl="1"/>
            <a:endParaRPr lang="en-US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0"/>
            <a:ext cx="376606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67201"/>
            <a:ext cx="1676400" cy="126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Histograms</a:t>
            </a:r>
          </a:p>
          <a:p>
            <a:r>
              <a:rPr lang="en-US" sz="2400" dirty="0" smtClean="0"/>
              <a:t>Large # of 0’s in attributes</a:t>
            </a:r>
          </a:p>
          <a:p>
            <a:pPr lvl="1"/>
            <a:r>
              <a:rPr lang="en-US" sz="2000" dirty="0" smtClean="0"/>
              <a:t>For low insulin</a:t>
            </a:r>
          </a:p>
          <a:p>
            <a:pPr lvl="1"/>
            <a:r>
              <a:rPr lang="en-US" sz="2000" dirty="0" smtClean="0"/>
              <a:t>For low Skin Thickness</a:t>
            </a:r>
          </a:p>
          <a:p>
            <a:pPr lvl="1"/>
            <a:r>
              <a:rPr lang="en-US" sz="2000" dirty="0" smtClean="0"/>
              <a:t>Mostly missing data</a:t>
            </a:r>
          </a:p>
          <a:p>
            <a:pPr lvl="1"/>
            <a:r>
              <a:rPr lang="en-US" sz="2000" dirty="0" smtClean="0"/>
              <a:t>Likely some erroneous data</a:t>
            </a:r>
          </a:p>
          <a:p>
            <a:pPr lvl="1"/>
            <a:r>
              <a:rPr lang="en-US" sz="2000" dirty="0" smtClean="0"/>
              <a:t>Important to address it</a:t>
            </a:r>
          </a:p>
          <a:p>
            <a:pPr lvl="1"/>
            <a:r>
              <a:rPr lang="en-US" sz="2000" dirty="0" smtClean="0"/>
              <a:t>Some 0’s in other attributes</a:t>
            </a:r>
          </a:p>
          <a:p>
            <a:pPr lvl="2"/>
            <a:r>
              <a:rPr lang="en-US" sz="1600" dirty="0" smtClean="0"/>
              <a:t>But manageable (low count)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9" y="1600200"/>
            <a:ext cx="4114800" cy="224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62400"/>
            <a:ext cx="4114800" cy="224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0’s in the dataset’s attributes must be handled. </a:t>
            </a:r>
          </a:p>
          <a:p>
            <a:r>
              <a:rPr lang="en-US" sz="2400" dirty="0" smtClean="0"/>
              <a:t>Used </a:t>
            </a:r>
            <a:r>
              <a:rPr lang="en-US" sz="2400" dirty="0" err="1" smtClean="0"/>
              <a:t>sklearn’s</a:t>
            </a:r>
            <a:r>
              <a:rPr lang="en-US" sz="2400" dirty="0" smtClean="0"/>
              <a:t> </a:t>
            </a:r>
            <a:r>
              <a:rPr lang="en-US" sz="2400" dirty="0" err="1" smtClean="0"/>
              <a:t>SimpleImputer</a:t>
            </a:r>
            <a:endParaRPr lang="en-US" sz="2400" dirty="0"/>
          </a:p>
          <a:p>
            <a:pPr lvl="1"/>
            <a:r>
              <a:rPr lang="en-US" sz="2000" dirty="0" smtClean="0"/>
              <a:t>with a ‘Median’ strategy to convert all 0’s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With the imputed data, the model is ready to be trained</a:t>
            </a:r>
          </a:p>
          <a:p>
            <a:r>
              <a:rPr lang="en-US" sz="2400" dirty="0" smtClean="0"/>
              <a:t>Split the dataset 80% training data and 20% test data</a:t>
            </a:r>
          </a:p>
          <a:p>
            <a:r>
              <a:rPr lang="en-US" sz="2400" dirty="0" smtClean="0"/>
              <a:t>A further 20% of the training data was split for validation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40862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1242</Words>
  <Application>Microsoft Office PowerPoint</Application>
  <PresentationFormat>On-screen Show (4:3)</PresentationFormat>
  <Paragraphs>259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CS250 – Introduction to Artificial Intelligence Final Project</vt:lpstr>
      <vt:lpstr>Intro to AI – Final Project</vt:lpstr>
      <vt:lpstr>Motivation</vt:lpstr>
      <vt:lpstr>Dataset</vt:lpstr>
      <vt:lpstr>Dataset</vt:lpstr>
      <vt:lpstr>Software tools</vt:lpstr>
      <vt:lpstr>Data processing</vt:lpstr>
      <vt:lpstr>Data validation</vt:lpstr>
      <vt:lpstr>Data validation</vt:lpstr>
      <vt:lpstr>Data validation</vt:lpstr>
      <vt:lpstr>Data validation</vt:lpstr>
      <vt:lpstr>Data processing</vt:lpstr>
      <vt:lpstr>Classification Models</vt:lpstr>
      <vt:lpstr>SGDClassifier</vt:lpstr>
      <vt:lpstr>SGDClassifier</vt:lpstr>
      <vt:lpstr>SGDClassifier</vt:lpstr>
      <vt:lpstr>SGDClassifier</vt:lpstr>
      <vt:lpstr>SGDClassifier</vt:lpstr>
      <vt:lpstr>RandomForestClassifier</vt:lpstr>
      <vt:lpstr>RandomForestClassifier</vt:lpstr>
      <vt:lpstr>RandomForestClassifier</vt:lpstr>
      <vt:lpstr>RandomForestClassifier</vt:lpstr>
      <vt:lpstr>Comparison of Models</vt:lpstr>
      <vt:lpstr>Comparison of Models</vt:lpstr>
      <vt:lpstr>Results</vt:lpstr>
      <vt:lpstr>Results</vt:lpstr>
      <vt:lpstr>Results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– Introduction to Artificial Intelligence Final Project</dc:title>
  <dc:creator>Hello VB</dc:creator>
  <cp:lastModifiedBy>Hello VB</cp:lastModifiedBy>
  <cp:revision>82</cp:revision>
  <dcterms:created xsi:type="dcterms:W3CDTF">2021-12-15T05:27:45Z</dcterms:created>
  <dcterms:modified xsi:type="dcterms:W3CDTF">2021-12-15T10:27:10Z</dcterms:modified>
</cp:coreProperties>
</file>