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3" r:id="rId2"/>
    <p:sldId id="257" r:id="rId3"/>
    <p:sldId id="258" r:id="rId4"/>
    <p:sldId id="345" r:id="rId5"/>
    <p:sldId id="344" r:id="rId6"/>
    <p:sldId id="328" r:id="rId7"/>
    <p:sldId id="347" r:id="rId8"/>
    <p:sldId id="354" r:id="rId9"/>
    <p:sldId id="361" r:id="rId10"/>
    <p:sldId id="334" r:id="rId11"/>
    <p:sldId id="362" r:id="rId12"/>
    <p:sldId id="335" r:id="rId13"/>
    <p:sldId id="363" r:id="rId14"/>
    <p:sldId id="336" r:id="rId15"/>
    <p:sldId id="364" r:id="rId16"/>
    <p:sldId id="355" r:id="rId17"/>
    <p:sldId id="331" r:id="rId18"/>
    <p:sldId id="350" r:id="rId19"/>
    <p:sldId id="360" r:id="rId20"/>
    <p:sldId id="337" r:id="rId21"/>
    <p:sldId id="356" r:id="rId22"/>
    <p:sldId id="341" r:id="rId23"/>
    <p:sldId id="348" r:id="rId24"/>
    <p:sldId id="338" r:id="rId25"/>
    <p:sldId id="339" r:id="rId26"/>
    <p:sldId id="3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1" autoAdjust="0"/>
    <p:restoredTop sz="85041" autoAdjust="0"/>
  </p:normalViewPr>
  <p:slideViewPr>
    <p:cSldViewPr snapToGrid="0">
      <p:cViewPr varScale="1">
        <p:scale>
          <a:sx n="80" d="100"/>
          <a:sy n="80" d="100"/>
        </p:scale>
        <p:origin x="17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35561-A449-4BA9-99C7-935162C692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775B4-D4A1-437B-8E2C-3D8A1FAE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Wolf </a:t>
            </a:r>
            <a:r>
              <a:rPr lang="zh-CN" altLang="en-US" dirty="0"/>
              <a:t>秦柯 </a:t>
            </a:r>
            <a:r>
              <a:rPr lang="en-US" altLang="zh-CN" dirty="0"/>
              <a:t>TCP IP</a:t>
            </a:r>
          </a:p>
          <a:p>
            <a:r>
              <a:rPr lang="en-US" dirty="0"/>
              <a:t>CCNA/JNCIA</a:t>
            </a:r>
          </a:p>
          <a:p>
            <a:r>
              <a:rPr lang="zh-CN" altLang="en-US" dirty="0"/>
              <a:t>马哥教育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https://developers.redhat.com/blog/2019/05/17/an-introduction-to-linux-virtual-interfaces-tunnels#ipip_tunnel</a:t>
            </a:r>
          </a:p>
          <a:p>
            <a:endParaRPr lang="en-US" b="0" i="0" dirty="0">
              <a:solidFill>
                <a:srgbClr val="151515"/>
              </a:solidFill>
              <a:effectLst/>
              <a:latin typeface="RedHatText"/>
            </a:endParaRP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When the </a:t>
            </a:r>
            <a:r>
              <a:rPr lang="en-US" dirty="0" err="1"/>
              <a:t>ipip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module is loaded, or an IPIP device is created for the first time, the Linux kernel will create a </a:t>
            </a:r>
            <a:r>
              <a:rPr lang="en-US" dirty="0"/>
              <a:t>tunl0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default device in each namespace, with attributes </a:t>
            </a:r>
            <a:r>
              <a:rPr lang="en-US" dirty="0"/>
              <a:t>local=any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and </a:t>
            </a:r>
            <a:r>
              <a:rPr lang="en-US" dirty="0"/>
              <a:t>remote=any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When receiving IPIP protocol packets, the kernel will forward them to </a:t>
            </a:r>
            <a:r>
              <a:rPr lang="en-US" dirty="0"/>
              <a:t>tunl0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as a fallback device if it can't find another device whose local/remote attributes match their source or destination address more closely.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# </a:t>
            </a:r>
            <a:r>
              <a:rPr lang="en-US" altLang="zh-CN" b="1" dirty="0"/>
              <a:t>apt install bird</a:t>
            </a:r>
          </a:p>
          <a:p>
            <a:r>
              <a:rPr lang="en-US" b="1" dirty="0"/>
              <a:t># cat /</a:t>
            </a:r>
            <a:r>
              <a:rPr lang="en-US" b="1" dirty="0" err="1"/>
              <a:t>etc</a:t>
            </a:r>
            <a:r>
              <a:rPr lang="en-US" b="1" dirty="0"/>
              <a:t>/bird/</a:t>
            </a:r>
            <a:r>
              <a:rPr lang="en-US" b="1" dirty="0" err="1"/>
              <a:t>bird.conf</a:t>
            </a:r>
            <a:endParaRPr lang="en-US" b="1" dirty="0"/>
          </a:p>
          <a:p>
            <a:r>
              <a:rPr lang="en-US" dirty="0"/>
              <a:t># This is a minimal configuration file, which allows the bird daemon to start</a:t>
            </a:r>
          </a:p>
          <a:p>
            <a:r>
              <a:rPr lang="en-US" dirty="0"/>
              <a:t># but will not cause anything else to happen.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Please refer to the documentation in the bird-doc package or BIRD User's</a:t>
            </a:r>
          </a:p>
          <a:p>
            <a:r>
              <a:rPr lang="en-US" dirty="0"/>
              <a:t># Guide on http://bird.network.cz/ for more information on configuring BIRD and</a:t>
            </a:r>
          </a:p>
          <a:p>
            <a:r>
              <a:rPr lang="en-US" dirty="0"/>
              <a:t># adding routing protocols.</a:t>
            </a:r>
          </a:p>
          <a:p>
            <a:endParaRPr lang="en-US" dirty="0"/>
          </a:p>
          <a:p>
            <a:r>
              <a:rPr lang="en-US" dirty="0"/>
              <a:t># Change this into your BIRD router ID. It's a world-wide unique identification</a:t>
            </a:r>
          </a:p>
          <a:p>
            <a:r>
              <a:rPr lang="en-US" dirty="0"/>
              <a:t># of your router, usually one of router's IPv4 addresses.</a:t>
            </a:r>
          </a:p>
          <a:p>
            <a:r>
              <a:rPr lang="en-US" b="1" dirty="0"/>
              <a:t>router id 192.168.210.22;</a:t>
            </a:r>
          </a:p>
          <a:p>
            <a:endParaRPr lang="en-US" dirty="0"/>
          </a:p>
          <a:p>
            <a:r>
              <a:rPr lang="en-US" dirty="0"/>
              <a:t># The Kernel protocol is not a real routing protocol. Instead of communicating</a:t>
            </a:r>
          </a:p>
          <a:p>
            <a:r>
              <a:rPr lang="en-US" dirty="0"/>
              <a:t># with other routers in the network, it performs synchronization of BIRD's</a:t>
            </a:r>
          </a:p>
          <a:p>
            <a:r>
              <a:rPr lang="en-US" dirty="0"/>
              <a:t># routing tables with the OS kernel.</a:t>
            </a:r>
          </a:p>
          <a:p>
            <a:r>
              <a:rPr lang="en-US" dirty="0"/>
              <a:t>protocol kernel {</a:t>
            </a:r>
          </a:p>
          <a:p>
            <a:r>
              <a:rPr lang="en-US" dirty="0"/>
              <a:t>        scan time 60;</a:t>
            </a:r>
          </a:p>
          <a:p>
            <a:r>
              <a:rPr lang="en-US" dirty="0"/>
              <a:t>        import all;</a:t>
            </a:r>
          </a:p>
          <a:p>
            <a:r>
              <a:rPr lang="en-US" dirty="0"/>
              <a:t>        </a:t>
            </a:r>
            <a:r>
              <a:rPr lang="en-US" b="1" dirty="0"/>
              <a:t>export all</a:t>
            </a:r>
            <a:r>
              <a:rPr lang="en-US" dirty="0"/>
              <a:t>;   # Actually insert routes into the kernel routing table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The Device protocol is not a real routing protocol. It doesn't generate any</a:t>
            </a:r>
          </a:p>
          <a:p>
            <a:r>
              <a:rPr lang="en-US" dirty="0"/>
              <a:t># routes and it only serves as a module for getting information about network</a:t>
            </a:r>
          </a:p>
          <a:p>
            <a:r>
              <a:rPr lang="en-US" dirty="0"/>
              <a:t># interfaces from the kernel.</a:t>
            </a:r>
          </a:p>
          <a:p>
            <a:r>
              <a:rPr lang="en-US" dirty="0"/>
              <a:t>protocol device {</a:t>
            </a:r>
          </a:p>
          <a:p>
            <a:r>
              <a:rPr lang="en-US" dirty="0"/>
              <a:t>        scan time 60;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protocol direct {</a:t>
            </a:r>
          </a:p>
          <a:p>
            <a:r>
              <a:rPr lang="en-US" b="1" dirty="0"/>
              <a:t>        interface "br0";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protocol </a:t>
            </a:r>
            <a:r>
              <a:rPr lang="en-US" b="1" dirty="0" err="1"/>
              <a:t>bgp</a:t>
            </a:r>
            <a:r>
              <a:rPr lang="en-US" b="1" dirty="0"/>
              <a:t> upstream {</a:t>
            </a:r>
          </a:p>
          <a:p>
            <a:r>
              <a:rPr lang="en-US" b="1" dirty="0"/>
              <a:t>   import all;</a:t>
            </a:r>
          </a:p>
          <a:p>
            <a:r>
              <a:rPr lang="en-US" b="1" dirty="0"/>
              <a:t>   export where source = RTS_DEVICE;</a:t>
            </a:r>
          </a:p>
          <a:p>
            <a:endParaRPr lang="en-US" b="1" dirty="0"/>
          </a:p>
          <a:p>
            <a:r>
              <a:rPr lang="en-US" b="1" dirty="0"/>
              <a:t>   local as 65002;</a:t>
            </a:r>
          </a:p>
          <a:p>
            <a:r>
              <a:rPr lang="en-US" b="1" dirty="0"/>
              <a:t>   source address 192.168.210.22;</a:t>
            </a:r>
          </a:p>
          <a:p>
            <a:r>
              <a:rPr lang="en-US" b="1" dirty="0"/>
              <a:t>   neighbor 192.168.210.254 as 65000;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3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IPv4 forwarding:</a:t>
            </a:r>
          </a:p>
          <a:p>
            <a:r>
              <a:rPr lang="en-US" dirty="0"/>
              <a:t># echo 1 &gt; /proc/sys/net/ipv4/</a:t>
            </a:r>
            <a:r>
              <a:rPr lang="en-US" dirty="0" err="1"/>
              <a:t>ip_forward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confirm which 2 </a:t>
            </a:r>
            <a:r>
              <a:rPr lang="en-US" dirty="0" err="1"/>
              <a:t>veth</a:t>
            </a:r>
            <a:r>
              <a:rPr lang="en-US" dirty="0"/>
              <a:t> interfaces are a pair: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ethtool</a:t>
            </a:r>
            <a:r>
              <a:rPr lang="en-US" dirty="0"/>
              <a:t> –S eth0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ip</a:t>
            </a:r>
            <a:r>
              <a:rPr lang="en-US" dirty="0"/>
              <a:t> link show eth0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cat /sys/class/net/eth0/</a:t>
            </a:r>
            <a:r>
              <a:rPr lang="en-US" dirty="0" err="1"/>
              <a:t>iflink</a:t>
            </a:r>
            <a:r>
              <a:rPr lang="en-US" dirty="0"/>
              <a:t>; cat /sys/class/net/</a:t>
            </a:r>
            <a:r>
              <a:rPr lang="en-US" dirty="0" err="1"/>
              <a:t>vethxxxx</a:t>
            </a:r>
            <a:r>
              <a:rPr lang="en-US" dirty="0"/>
              <a:t>/</a:t>
            </a:r>
            <a:r>
              <a:rPr lang="en-US" dirty="0" err="1"/>
              <a:t>ifindex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Tap: Layer 2 virtual NIC</a:t>
            </a:r>
          </a:p>
          <a:p>
            <a:r>
              <a:rPr lang="en-US" dirty="0"/>
              <a:t>Tun: Layer 3 virtual NIC</a:t>
            </a:r>
          </a:p>
          <a:p>
            <a:r>
              <a:rPr lang="en-US" dirty="0" err="1"/>
              <a:t>Veth</a:t>
            </a:r>
            <a:r>
              <a:rPr lang="en-US" dirty="0"/>
              <a:t> pair: veth1@veth2, veth2@veth1</a:t>
            </a:r>
          </a:p>
          <a:p>
            <a:r>
              <a:rPr lang="en-US" dirty="0"/>
              <a:t>Linux bridge: slave ports can be tap, </a:t>
            </a:r>
            <a:r>
              <a:rPr lang="en-US" dirty="0" err="1"/>
              <a:t>veth</a:t>
            </a:r>
            <a:r>
              <a:rPr lang="en-US" dirty="0"/>
              <a:t>, 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avoid wasting IP addresses in such scenario:</a:t>
            </a:r>
          </a:p>
          <a:p>
            <a:pPr marL="228600" indent="-228600">
              <a:buAutoNum type="arabicPeriod"/>
            </a:pPr>
            <a:r>
              <a:rPr lang="en-US" dirty="0"/>
              <a:t>Use /31 for each </a:t>
            </a:r>
            <a:r>
              <a:rPr lang="en-US" dirty="0" err="1"/>
              <a:t>netns</a:t>
            </a:r>
            <a:r>
              <a:rPr lang="en-US" dirty="0"/>
              <a:t>, which will waste one IP address for each </a:t>
            </a:r>
            <a:r>
              <a:rPr lang="en-US" dirty="0" err="1"/>
              <a:t>netns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/32 for each </a:t>
            </a:r>
            <a:r>
              <a:rPr lang="en-US" dirty="0" err="1"/>
              <a:t>netns</a:t>
            </a:r>
            <a:r>
              <a:rPr lang="en-US" dirty="0"/>
              <a:t>, which makes the </a:t>
            </a:r>
            <a:r>
              <a:rPr lang="en-US" dirty="0" err="1"/>
              <a:t>veth</a:t>
            </a:r>
            <a:r>
              <a:rPr lang="en-US" dirty="0"/>
              <a:t> pair as a point-to-point link, and we can use the same IP for all </a:t>
            </a:r>
            <a:r>
              <a:rPr lang="en-US" dirty="0" err="1"/>
              <a:t>veth</a:t>
            </a:r>
            <a:r>
              <a:rPr lang="en-US" dirty="0"/>
              <a:t> belongs to the host Network Stack.(We also use an IP of other physical interface as well, or a link local IP address, or enable </a:t>
            </a:r>
            <a:r>
              <a:rPr lang="en-US" dirty="0" err="1"/>
              <a:t>proxy_arp</a:t>
            </a:r>
            <a:r>
              <a:rPr lang="en-US" dirty="0"/>
              <a:t> for </a:t>
            </a:r>
            <a:r>
              <a:rPr lang="en-US" dirty="0" err="1"/>
              <a:t>veth</a:t>
            </a:r>
            <a:r>
              <a:rPr lang="en-US" dirty="0"/>
              <a:t> and don’t assign any IP)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https://askubuntu.com/questions/893097/how-to-get-rid-of-169-254-0-0-route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vi /</a:t>
            </a:r>
            <a:r>
              <a:rPr lang="en-US" dirty="0" err="1"/>
              <a:t>etc</a:t>
            </a:r>
            <a:r>
              <a:rPr lang="en-US" dirty="0"/>
              <a:t>/network/if-</a:t>
            </a:r>
            <a:r>
              <a:rPr lang="en-US" dirty="0" err="1"/>
              <a:t>up.d</a:t>
            </a:r>
            <a:r>
              <a:rPr lang="en-US" dirty="0"/>
              <a:t>/avahi-</a:t>
            </a:r>
            <a:r>
              <a:rPr lang="en-US" dirty="0" err="1"/>
              <a:t>autoipd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if [ -x /bin/</a:t>
            </a:r>
            <a:r>
              <a:rPr lang="en-US" dirty="0" err="1"/>
              <a:t>ip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        # route already present?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ip</a:t>
            </a:r>
            <a:r>
              <a:rPr lang="en-US" dirty="0"/>
              <a:t> route show | grep -q '^169.254.0.0/16[[:space:]]' &amp;&amp; exit 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/bin/</a:t>
            </a:r>
            <a:r>
              <a:rPr lang="en-US" b="1" dirty="0" err="1"/>
              <a:t>ip</a:t>
            </a:r>
            <a:r>
              <a:rPr lang="en-US" b="1" dirty="0"/>
              <a:t> route add 169.254.0.0/16 dev $IFACE metric 1000 scope link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-x /</a:t>
            </a:r>
            <a:r>
              <a:rPr lang="en-US" dirty="0" err="1"/>
              <a:t>sbin</a:t>
            </a:r>
            <a:r>
              <a:rPr lang="en-US" dirty="0"/>
              <a:t>/route ]; then</a:t>
            </a:r>
          </a:p>
          <a:p>
            <a:pPr marL="0" indent="0">
              <a:buNone/>
            </a:pPr>
            <a:r>
              <a:rPr lang="en-US" dirty="0"/>
              <a:t>        # route already present?</a:t>
            </a:r>
          </a:p>
          <a:p>
            <a:pPr marL="0" indent="0">
              <a:buNone/>
            </a:pPr>
            <a:r>
              <a:rPr lang="en-US" dirty="0"/>
              <a:t>        /</a:t>
            </a:r>
            <a:r>
              <a:rPr lang="en-US" dirty="0" err="1"/>
              <a:t>sbin</a:t>
            </a:r>
            <a:r>
              <a:rPr lang="en-US" dirty="0"/>
              <a:t>/route -n | </a:t>
            </a:r>
            <a:r>
              <a:rPr lang="en-US" dirty="0" err="1"/>
              <a:t>egrep</a:t>
            </a:r>
            <a:r>
              <a:rPr lang="en-US" dirty="0"/>
              <a:t> -q "^169.254.0.0[[:space:]]" &amp;&amp; exit 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/</a:t>
            </a:r>
            <a:r>
              <a:rPr lang="en-US" b="1" dirty="0" err="1"/>
              <a:t>sbin</a:t>
            </a:r>
            <a:r>
              <a:rPr lang="en-US" b="1" dirty="0"/>
              <a:t>/route add -net 169.254.0.0 netmask 255.255.0.0 dev $IFACE metric 1000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5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Iptables –</a:t>
            </a:r>
            <a:r>
              <a:rPr lang="en-US" dirty="0" err="1"/>
              <a:t>vnL</a:t>
            </a:r>
            <a:r>
              <a:rPr lang="en-US" dirty="0"/>
              <a:t> –t </a:t>
            </a:r>
            <a:r>
              <a:rPr lang="en-US" dirty="0" err="1"/>
              <a:t>nat</a:t>
            </a:r>
            <a:endParaRPr lang="en-US" dirty="0"/>
          </a:p>
          <a:p>
            <a:r>
              <a:rPr lang="en-US" dirty="0" err="1"/>
              <a:t>conntrack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Iptables –</a:t>
            </a:r>
            <a:r>
              <a:rPr lang="en-US" dirty="0" err="1"/>
              <a:t>vnL</a:t>
            </a:r>
            <a:r>
              <a:rPr lang="en-US" dirty="0"/>
              <a:t> –t </a:t>
            </a:r>
            <a:r>
              <a:rPr lang="en-US" dirty="0" err="1"/>
              <a:t>nat</a:t>
            </a:r>
            <a:endParaRPr lang="en-US" dirty="0"/>
          </a:p>
          <a:p>
            <a:r>
              <a:rPr lang="en-US" dirty="0" err="1"/>
              <a:t>conntrack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Iptables –</a:t>
            </a:r>
            <a:r>
              <a:rPr lang="en-US" dirty="0" err="1"/>
              <a:t>vnL</a:t>
            </a:r>
            <a:r>
              <a:rPr lang="en-US" dirty="0"/>
              <a:t> –t </a:t>
            </a:r>
            <a:r>
              <a:rPr lang="en-US" dirty="0" err="1"/>
              <a:t>nat</a:t>
            </a:r>
            <a:endParaRPr lang="en-US" dirty="0"/>
          </a:p>
          <a:p>
            <a:r>
              <a:rPr lang="en-US" dirty="0" err="1"/>
              <a:t>conntrack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https://developers.redhat.com/blog/2019/05/17/an-introduction-to-linux-virtual-interfaces-tunnels#ipip_tunnel</a:t>
            </a:r>
          </a:p>
          <a:p>
            <a:endParaRPr lang="en-US" b="0" i="0" dirty="0">
              <a:solidFill>
                <a:srgbClr val="151515"/>
              </a:solidFill>
              <a:effectLst/>
              <a:latin typeface="RedHatText"/>
            </a:endParaRP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When the </a:t>
            </a:r>
            <a:r>
              <a:rPr lang="en-US" dirty="0" err="1"/>
              <a:t>ipip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module is loaded, or an IPIP device is created for the first time, the Linux kernel will create a </a:t>
            </a:r>
            <a:r>
              <a:rPr lang="en-US" dirty="0"/>
              <a:t>tunl0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default device in each namespace, with attributes </a:t>
            </a:r>
            <a:r>
              <a:rPr lang="en-US" dirty="0"/>
              <a:t>local=any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and </a:t>
            </a:r>
            <a:r>
              <a:rPr lang="en-US" dirty="0"/>
              <a:t>remote=any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When receiving IPIP protocol packets, the kernel will forward them to </a:t>
            </a:r>
            <a:r>
              <a:rPr lang="en-US" dirty="0"/>
              <a:t>tunl0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 as a fallback device if it can't find another device whose local/remote attributes match their source or destination address more closely.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775B4-D4A1-437B-8E2C-3D8A1FAEF3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99B-4A31-7A34-3F4A-5CAE162F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D6568-8B07-5FF4-5900-58F7DA64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45C3-046C-784E-B68A-451B6AF4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F433-7F90-C8F9-B110-70AA378D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BB8C-0EF0-BB2B-6D17-FB72797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3FD7-3499-92A1-8AA6-CD3D2AD1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310B4-8871-A9BD-8CEB-7146CF7A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5E3A-F2C1-18B4-B342-FA92F2C9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C4F2-45E4-10F4-5D02-7489E3FD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4032-530F-2C94-C24E-D2A83F4F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BDE0C-5DED-49ED-E134-34F03FB6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DF319-0FFD-9711-F9F0-2BE4298B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F05E-1FF9-B7EE-DAA5-42F9729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3445-A4CD-F229-C1E8-3E5B8456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5B48-1F70-1565-2958-FEF2539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F9C7-E17B-D519-ECE4-151B3F4A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810F-647E-4D1C-D2C6-C3FE12F2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88C1-80FE-CB31-B782-14A61F5E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EF42-7A33-06FF-325A-ACA40A01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1CB-0537-1ABD-1BEA-C19BBBE0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E2F-4B53-9996-FCDE-7223F88E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4CE6C-EDFA-2BDE-DB17-13F3390A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5A13-DBA0-09A7-1DF3-942ED3CE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0B39-8101-B311-EB32-6125103E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77DF-0E61-7CB9-6CA2-3BA94F50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0C10-0020-6C87-40FA-54A5F45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D723-DC13-0428-A69C-3A0EAFCC6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D40A1-D958-773E-6703-029A32A8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B9BC-77D0-1A24-73C5-E342034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FC5E-7318-4F85-2BF1-18368F1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16FCB-12D3-A4B3-1C28-F37757C1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D2B7-5540-3963-F6B3-1414F8FC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018C5-963D-09F8-4F82-3826373E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5C7D4-B6CA-E917-0FEA-780FCFB27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AAB18-B750-EE77-4E2A-D791049B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2AFBD-E698-D34B-D92D-FC836A727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30924-E205-389F-F68A-EE0B738D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A68AF-D42A-BCC4-490A-8E900259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B83A-7E14-6369-F47F-23793752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CB44-8D58-E440-A9FE-9A5530C3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B3F33-D6F1-8EA2-145C-452AE98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121A3-5AAC-C574-53C0-D7DA8454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7F472-6CD7-DA21-7224-E40A0F7E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4ECCC-7AA1-3D9E-A3BE-870D6152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55D46-F171-9695-70E3-58BE7330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8F554-577F-1F2C-3D5B-9C44B71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423-BCF9-0ADF-7DC0-C539D0F3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92CD-4A59-181E-4961-D8BD8297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70801-F048-C37E-18E8-78D7E0DF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3428-1A31-00D5-6C5A-1FA6E419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B74A-CBE1-A821-0A41-86AC314A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9EAB-F9DD-1273-EAA1-FEC6AB6C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9C37-1A77-5284-0B86-F567D943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557EB-2DF3-64EB-91F2-EED2F83B4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26D85-5DFD-2D2A-DF90-6C33D0F2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462A-23E4-ABA7-2C0A-E3AAD5E4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62778-0377-E9CE-BAB6-8088733A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8F122-6683-A4FA-A2BC-7E3FD67C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155B9-A247-0F15-A804-8F02E72A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1854E-9FE7-C319-BBB5-17F7DBBC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0C32-38AC-4FB1-339E-F0E92AE83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0DE0-13A2-48D3-AF77-62AAC7E9BAC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80BE-2D69-C228-0FDD-EDC7532F2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C320-C21C-553F-5CBC-BA7A3AF63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8FE7-209F-499D-9E30-086A10C1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0where.net/how-does-it-work-iptabl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AEC1-81DA-FE98-DA52-5BC9F4EA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043B-1E1D-A984-176C-74F289AC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Basic knowledge review</a:t>
            </a:r>
            <a:endParaRPr lang="en-US" altLang="zh-CN" dirty="0"/>
          </a:p>
          <a:p>
            <a:r>
              <a:rPr lang="en-US" dirty="0"/>
              <a:t>Hand “CNI” with Linux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7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Hand CNI - 3</a:t>
            </a:r>
            <a:br>
              <a:rPr lang="en-US" sz="3600" dirty="0"/>
            </a:br>
            <a:r>
              <a:rPr lang="en-US" sz="3600" dirty="0"/>
              <a:t>Container connected under Linux bridge go </a:t>
            </a:r>
            <a:r>
              <a:rPr lang="en-US" altLang="zh-CN" sz="3600" dirty="0"/>
              <a:t>to outside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AA69D9-176C-3A13-1873-A8F67490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Diagram(container-to-outside)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883FE3-FAEC-D5AE-0E8F-81E67452E21D}"/>
              </a:ext>
            </a:extLst>
          </p:cNvPr>
          <p:cNvGrpSpPr/>
          <p:nvPr/>
        </p:nvGrpSpPr>
        <p:grpSpPr>
          <a:xfrm>
            <a:off x="1497791" y="2462659"/>
            <a:ext cx="9196418" cy="3201399"/>
            <a:chOff x="1758909" y="2713099"/>
            <a:chExt cx="9196418" cy="452805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ED17BA5-DE82-0021-8635-04C933614DDD}"/>
                </a:ext>
              </a:extLst>
            </p:cNvPr>
            <p:cNvSpPr/>
            <p:nvPr/>
          </p:nvSpPr>
          <p:spPr>
            <a:xfrm>
              <a:off x="1758909" y="2713099"/>
              <a:ext cx="9196418" cy="372749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D00E48-319F-8D32-F420-394B9DB91D5A}"/>
                </a:ext>
              </a:extLst>
            </p:cNvPr>
            <p:cNvSpPr/>
            <p:nvPr/>
          </p:nvSpPr>
          <p:spPr>
            <a:xfrm>
              <a:off x="3774084" y="4425490"/>
              <a:ext cx="5218486" cy="1051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br0</a:t>
              </a:r>
            </a:p>
            <a:p>
              <a:pPr algn="ctr"/>
              <a:r>
                <a:rPr lang="en-US" dirty="0"/>
                <a:t>192.168.10.254/24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E41375-9E6D-9FEF-E65D-A5E672BE0C9B}"/>
                </a:ext>
              </a:extLst>
            </p:cNvPr>
            <p:cNvSpPr/>
            <p:nvPr/>
          </p:nvSpPr>
          <p:spPr>
            <a:xfrm>
              <a:off x="2515426" y="2912102"/>
              <a:ext cx="1654074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netns1</a:t>
              </a:r>
            </a:p>
            <a:p>
              <a:pPr algn="ctr"/>
              <a:r>
                <a:rPr lang="en-US" sz="1400" dirty="0"/>
                <a:t>192.168.10.1/24</a:t>
              </a:r>
            </a:p>
            <a:p>
              <a:pPr algn="ctr"/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38F4E9-1819-72AA-6184-0E030EA7A1CE}"/>
                </a:ext>
              </a:extLst>
            </p:cNvPr>
            <p:cNvCxnSpPr>
              <a:cxnSpLocks/>
              <a:stCxn id="10" idx="2"/>
              <a:endCxn id="8" idx="1"/>
            </p:cNvCxnSpPr>
            <p:nvPr/>
          </p:nvCxnSpPr>
          <p:spPr>
            <a:xfrm>
              <a:off x="3342463" y="4063757"/>
              <a:ext cx="1195851" cy="51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74A5FA-C259-D960-9E00-F16B314744AD}"/>
                </a:ext>
              </a:extLst>
            </p:cNvPr>
            <p:cNvSpPr/>
            <p:nvPr/>
          </p:nvSpPr>
          <p:spPr>
            <a:xfrm>
              <a:off x="3261554" y="3948158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44932B-2AB2-09FF-21EC-F6B3B4B46AA7}"/>
                </a:ext>
              </a:extLst>
            </p:cNvPr>
            <p:cNvSpPr/>
            <p:nvPr/>
          </p:nvSpPr>
          <p:spPr>
            <a:xfrm>
              <a:off x="4388002" y="4485387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EFD767-A596-CC0F-5FD2-BE82A8612E73}"/>
                </a:ext>
              </a:extLst>
            </p:cNvPr>
            <p:cNvSpPr txBox="1"/>
            <p:nvPr/>
          </p:nvSpPr>
          <p:spPr>
            <a:xfrm>
              <a:off x="3027956" y="3636626"/>
              <a:ext cx="62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678D94-487B-CA6E-94B2-DAE792B417A9}"/>
                </a:ext>
              </a:extLst>
            </p:cNvPr>
            <p:cNvSpPr txBox="1"/>
            <p:nvPr/>
          </p:nvSpPr>
          <p:spPr>
            <a:xfrm>
              <a:off x="4131493" y="4118719"/>
              <a:ext cx="829320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DAECDDD-4C59-6DD0-95C0-8E33B6CFF152}"/>
                </a:ext>
              </a:extLst>
            </p:cNvPr>
            <p:cNvSpPr/>
            <p:nvPr/>
          </p:nvSpPr>
          <p:spPr>
            <a:xfrm>
              <a:off x="6220248" y="6347635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3C5C82-024D-369A-B2F8-AAB4AF46A48C}"/>
                </a:ext>
              </a:extLst>
            </p:cNvPr>
            <p:cNvSpPr txBox="1"/>
            <p:nvPr/>
          </p:nvSpPr>
          <p:spPr>
            <a:xfrm>
              <a:off x="5372827" y="5522981"/>
              <a:ext cx="1968582" cy="91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enp0s9</a:t>
              </a:r>
            </a:p>
            <a:p>
              <a:pPr algn="ctr"/>
              <a:r>
                <a:rPr lang="en-US" dirty="0"/>
                <a:t>192.168.210.21/24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F9AAFD-E2CC-1076-8547-77DCB96314AE}"/>
                </a:ext>
              </a:extLst>
            </p:cNvPr>
            <p:cNvSpPr txBox="1"/>
            <p:nvPr/>
          </p:nvSpPr>
          <p:spPr>
            <a:xfrm>
              <a:off x="6552725" y="6718768"/>
              <a:ext cx="2802518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swp1: </a:t>
              </a:r>
              <a:r>
                <a:rPr lang="en-US" dirty="0">
                  <a:solidFill>
                    <a:schemeClr val="tx1"/>
                  </a:solidFill>
                </a:rPr>
                <a:t>192.168.210.254/24</a:t>
              </a:r>
              <a:endParaRPr lang="en-US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7A7A35-94BD-618B-B23E-E469F6736D8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6055229" y="5171894"/>
            <a:ext cx="1" cy="15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6C9C04-5C68-AAD4-8574-E89AE9E38971}"/>
              </a:ext>
            </a:extLst>
          </p:cNvPr>
          <p:cNvGrpSpPr/>
          <p:nvPr/>
        </p:nvGrpSpPr>
        <p:grpSpPr>
          <a:xfrm>
            <a:off x="4519020" y="5544632"/>
            <a:ext cx="3567717" cy="888082"/>
            <a:chOff x="4271370" y="5505773"/>
            <a:chExt cx="3567717" cy="88808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516EDF-D57C-F525-E72E-5CA1132F2514}"/>
                </a:ext>
              </a:extLst>
            </p:cNvPr>
            <p:cNvSpPr/>
            <p:nvPr/>
          </p:nvSpPr>
          <p:spPr>
            <a:xfrm>
              <a:off x="4271370" y="5579618"/>
              <a:ext cx="3567717" cy="81423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Leaf03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F28D80D-EEAF-9EAD-99EE-86928DB17C4D}"/>
                </a:ext>
              </a:extLst>
            </p:cNvPr>
            <p:cNvSpPr/>
            <p:nvPr/>
          </p:nvSpPr>
          <p:spPr>
            <a:xfrm>
              <a:off x="5959130" y="5505773"/>
              <a:ext cx="192199" cy="13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4CFB423-C3C2-864F-AFFD-926E3A528341}"/>
              </a:ext>
            </a:extLst>
          </p:cNvPr>
          <p:cNvSpPr txBox="1"/>
          <p:nvPr/>
        </p:nvSpPr>
        <p:spPr>
          <a:xfrm>
            <a:off x="1427270" y="4596452"/>
            <a:ext cx="1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896166-7B59-EAEC-ADFB-E78FA6389EAE}"/>
              </a:ext>
            </a:extLst>
          </p:cNvPr>
          <p:cNvCxnSpPr>
            <a:cxnSpLocks/>
          </p:cNvCxnSpPr>
          <p:nvPr/>
        </p:nvCxnSpPr>
        <p:spPr>
          <a:xfrm flipH="1">
            <a:off x="5477348" y="5331156"/>
            <a:ext cx="12897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B54E7D-F909-A65A-F83E-34812E391B8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302878" y="5328525"/>
            <a:ext cx="2" cy="21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8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04B3C-0783-A52F-2305-B35803E1008B}"/>
              </a:ext>
            </a:extLst>
          </p:cNvPr>
          <p:cNvSpPr/>
          <p:nvPr/>
        </p:nvSpPr>
        <p:spPr>
          <a:xfrm>
            <a:off x="280736" y="328863"/>
            <a:ext cx="11590422" cy="5975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7ED0E-B603-582B-8E98-0328B18B9009}"/>
              </a:ext>
            </a:extLst>
          </p:cNvPr>
          <p:cNvSpPr/>
          <p:nvPr/>
        </p:nvSpPr>
        <p:spPr>
          <a:xfrm>
            <a:off x="1211179" y="2999874"/>
            <a:ext cx="9769642" cy="24223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5B43A0-C526-B265-48CC-5CEC7A2A7710}"/>
              </a:ext>
            </a:extLst>
          </p:cNvPr>
          <p:cNvSpPr/>
          <p:nvPr/>
        </p:nvSpPr>
        <p:spPr>
          <a:xfrm>
            <a:off x="3023935" y="5237748"/>
            <a:ext cx="601579" cy="3689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FBEBD-6BE3-FD0D-2678-FC5B7DF6610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324725" y="5606716"/>
            <a:ext cx="0" cy="966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8377AF-49E0-21B8-820F-AA00B4A70E96}"/>
              </a:ext>
            </a:extLst>
          </p:cNvPr>
          <p:cNvCxnSpPr>
            <a:cxnSpLocks/>
          </p:cNvCxnSpPr>
          <p:nvPr/>
        </p:nvCxnSpPr>
        <p:spPr>
          <a:xfrm>
            <a:off x="3080084" y="6585284"/>
            <a:ext cx="4331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0686BD-4622-298B-99F8-FC485D60C6F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24724" y="4796588"/>
            <a:ext cx="1" cy="441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4B5E25-41C2-721B-711C-0CFA66C0FEC3}"/>
              </a:ext>
            </a:extLst>
          </p:cNvPr>
          <p:cNvSpPr txBox="1"/>
          <p:nvPr/>
        </p:nvSpPr>
        <p:spPr>
          <a:xfrm>
            <a:off x="10686197" y="5935215"/>
            <a:ext cx="118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Host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234E1-E281-F5AE-1D4E-0CA54FD96603}"/>
              </a:ext>
            </a:extLst>
          </p:cNvPr>
          <p:cNvSpPr txBox="1"/>
          <p:nvPr/>
        </p:nvSpPr>
        <p:spPr>
          <a:xfrm>
            <a:off x="9472942" y="5049611"/>
            <a:ext cx="150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Kernel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82BE7C-FAA5-F8B2-713F-A4D744E49BD7}"/>
              </a:ext>
            </a:extLst>
          </p:cNvPr>
          <p:cNvSpPr/>
          <p:nvPr/>
        </p:nvSpPr>
        <p:spPr>
          <a:xfrm>
            <a:off x="7306211" y="636205"/>
            <a:ext cx="841093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 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5ED758-6A9D-78F7-7334-A19042B0E1E5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726758" y="1197865"/>
            <a:ext cx="0" cy="1954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C804A41-CF15-378C-739F-265FF5441101}"/>
              </a:ext>
            </a:extLst>
          </p:cNvPr>
          <p:cNvSpPr/>
          <p:nvPr/>
        </p:nvSpPr>
        <p:spPr>
          <a:xfrm>
            <a:off x="1410617" y="3316068"/>
            <a:ext cx="9275576" cy="176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Network Protocol Stack - </a:t>
            </a:r>
            <a:r>
              <a:rPr lang="en-US" dirty="0" err="1">
                <a:solidFill>
                  <a:schemeClr val="tx1"/>
                </a:solidFill>
              </a:rPr>
              <a:t>Netfilter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9F1F1A-93A6-2275-6920-90B1AB71EDD1}"/>
              </a:ext>
            </a:extLst>
          </p:cNvPr>
          <p:cNvSpPr/>
          <p:nvPr/>
        </p:nvSpPr>
        <p:spPr>
          <a:xfrm>
            <a:off x="4430392" y="3016644"/>
            <a:ext cx="2005584" cy="288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API Layer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AAF031-FEAB-5F54-AAE6-2F6EBAD1B33D}"/>
              </a:ext>
            </a:extLst>
          </p:cNvPr>
          <p:cNvSpPr/>
          <p:nvPr/>
        </p:nvSpPr>
        <p:spPr>
          <a:xfrm>
            <a:off x="7490943" y="3016643"/>
            <a:ext cx="1600805" cy="288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Bridge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FBE171-862C-A835-ADDD-8FC195FFE5ED}"/>
              </a:ext>
            </a:extLst>
          </p:cNvPr>
          <p:cNvSpPr/>
          <p:nvPr/>
        </p:nvSpPr>
        <p:spPr>
          <a:xfrm>
            <a:off x="7692753" y="1143803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AA1608-B447-ED78-829C-FC7B8603AE31}"/>
              </a:ext>
            </a:extLst>
          </p:cNvPr>
          <p:cNvSpPr/>
          <p:nvPr/>
        </p:nvSpPr>
        <p:spPr>
          <a:xfrm>
            <a:off x="7692753" y="2937795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653CA-2DBC-5924-9EA8-A64C25604E91}"/>
              </a:ext>
            </a:extLst>
          </p:cNvPr>
          <p:cNvSpPr/>
          <p:nvPr/>
        </p:nvSpPr>
        <p:spPr>
          <a:xfrm>
            <a:off x="7490941" y="3489962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PREROUTING - raw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03BD2F-93D3-9EB0-A513-C870FD8AE3B0}"/>
              </a:ext>
            </a:extLst>
          </p:cNvPr>
          <p:cNvSpPr/>
          <p:nvPr/>
        </p:nvSpPr>
        <p:spPr>
          <a:xfrm>
            <a:off x="7490942" y="3964979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Connection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F2E33-EB02-F05C-5AAE-560D752D9EDB}"/>
              </a:ext>
            </a:extLst>
          </p:cNvPr>
          <p:cNvSpPr/>
          <p:nvPr/>
        </p:nvSpPr>
        <p:spPr>
          <a:xfrm>
            <a:off x="7490942" y="4439997"/>
            <a:ext cx="1600807" cy="28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PREROUTING - mangle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73BDC92-432E-200C-A94E-47E54910A202}"/>
              </a:ext>
            </a:extLst>
          </p:cNvPr>
          <p:cNvSpPr/>
          <p:nvPr/>
        </p:nvSpPr>
        <p:spPr>
          <a:xfrm>
            <a:off x="4183192" y="4319324"/>
            <a:ext cx="846601" cy="5310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 this host?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B95E1-DDE4-E698-20F6-0704FD79E4EB}"/>
              </a:ext>
            </a:extLst>
          </p:cNvPr>
          <p:cNvSpPr/>
          <p:nvPr/>
        </p:nvSpPr>
        <p:spPr>
          <a:xfrm>
            <a:off x="3806090" y="3404246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FORWARD - filter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7C939-610C-F402-BE0E-E264C6AC591E}"/>
              </a:ext>
            </a:extLst>
          </p:cNvPr>
          <p:cNvSpPr/>
          <p:nvPr/>
        </p:nvSpPr>
        <p:spPr>
          <a:xfrm>
            <a:off x="1583454" y="3862429"/>
            <a:ext cx="1681056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POSTROUTING - </a:t>
            </a:r>
            <a:r>
              <a:rPr lang="en-US" sz="1200" b="1" dirty="0" err="1">
                <a:solidFill>
                  <a:schemeClr val="tx1"/>
                </a:solidFill>
              </a:rPr>
              <a:t>Snat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FE92A-1A19-D995-FBCB-33C3EED1EF63}"/>
              </a:ext>
            </a:extLst>
          </p:cNvPr>
          <p:cNvSpPr/>
          <p:nvPr/>
        </p:nvSpPr>
        <p:spPr>
          <a:xfrm>
            <a:off x="3806090" y="3873526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FORWARD - mangle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AC1E90-FDB4-0011-90A9-73B935B5B964}"/>
              </a:ext>
            </a:extLst>
          </p:cNvPr>
          <p:cNvSpPr/>
          <p:nvPr/>
        </p:nvSpPr>
        <p:spPr>
          <a:xfrm>
            <a:off x="5368779" y="4439997"/>
            <a:ext cx="1600807" cy="28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PREROUTING - </a:t>
            </a:r>
            <a:r>
              <a:rPr lang="en-US" sz="1200" dirty="0" err="1">
                <a:solidFill>
                  <a:schemeClr val="tx1"/>
                </a:solidFill>
              </a:rPr>
              <a:t>nat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DECCCA-D0A8-9CDD-9AF6-BD088F1DA298}"/>
              </a:ext>
            </a:extLst>
          </p:cNvPr>
          <p:cNvSpPr/>
          <p:nvPr/>
        </p:nvSpPr>
        <p:spPr>
          <a:xfrm>
            <a:off x="1583453" y="3404246"/>
            <a:ext cx="1681056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POSTROUTING - mangle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CE3980-2B11-5D71-A537-47256BC0FEF0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 flipH="1">
            <a:off x="8291345" y="3304672"/>
            <a:ext cx="1" cy="18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5B7A8-9063-EC18-F540-8B8DCAB72C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8291345" y="3796134"/>
            <a:ext cx="1" cy="1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9042E6-C3A6-CB61-CDC7-957AD3F526A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8291346" y="4271151"/>
            <a:ext cx="0" cy="16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ADA294-CAB4-64A5-6601-43ABD2767C52}"/>
              </a:ext>
            </a:extLst>
          </p:cNvPr>
          <p:cNvCxnSpPr>
            <a:cxnSpLocks/>
            <a:stCxn id="8" idx="1"/>
            <a:endCxn id="32" idx="3"/>
          </p:cNvCxnSpPr>
          <p:nvPr/>
        </p:nvCxnSpPr>
        <p:spPr>
          <a:xfrm flipH="1">
            <a:off x="6969586" y="4584851"/>
            <a:ext cx="52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33DAD-2F31-5005-1118-9C8BC581651E}"/>
              </a:ext>
            </a:extLst>
          </p:cNvPr>
          <p:cNvCxnSpPr>
            <a:cxnSpLocks/>
            <a:stCxn id="32" idx="1"/>
            <a:endCxn id="12" idx="3"/>
          </p:cNvCxnSpPr>
          <p:nvPr/>
        </p:nvCxnSpPr>
        <p:spPr>
          <a:xfrm flipH="1">
            <a:off x="5029793" y="4584851"/>
            <a:ext cx="338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3C9807-9E91-0BC6-6D2C-6EF877F5396F}"/>
              </a:ext>
            </a:extLst>
          </p:cNvPr>
          <p:cNvCxnSpPr>
            <a:cxnSpLocks/>
            <a:stCxn id="12" idx="0"/>
            <a:endCxn id="31" idx="2"/>
          </p:cNvCxnSpPr>
          <p:nvPr/>
        </p:nvCxnSpPr>
        <p:spPr>
          <a:xfrm flipV="1">
            <a:off x="4606493" y="4179698"/>
            <a:ext cx="1" cy="1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B5CA5E-1EB0-03B0-6B00-EC54EB22A130}"/>
              </a:ext>
            </a:extLst>
          </p:cNvPr>
          <p:cNvCxnSpPr>
            <a:cxnSpLocks/>
            <a:stCxn id="31" idx="0"/>
            <a:endCxn id="14" idx="2"/>
          </p:cNvCxnSpPr>
          <p:nvPr/>
        </p:nvCxnSpPr>
        <p:spPr>
          <a:xfrm flipV="1">
            <a:off x="4606494" y="3710418"/>
            <a:ext cx="0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9F40E8-69D3-C01A-E941-34C6062EDEFB}"/>
              </a:ext>
            </a:extLst>
          </p:cNvPr>
          <p:cNvCxnSpPr>
            <a:cxnSpLocks/>
            <a:stCxn id="14" idx="1"/>
            <a:endCxn id="33" idx="3"/>
          </p:cNvCxnSpPr>
          <p:nvPr/>
        </p:nvCxnSpPr>
        <p:spPr>
          <a:xfrm flipH="1">
            <a:off x="3264509" y="3557332"/>
            <a:ext cx="541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F11F92-3001-A7A2-5C47-DA2EDA313DC9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>
            <a:off x="2423981" y="3710418"/>
            <a:ext cx="1" cy="15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B3FD5A-4303-580A-81EE-43D2BE9EE900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423982" y="4168601"/>
            <a:ext cx="916886" cy="9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BA32227-4FD5-CFA1-C14E-303A4E5B8A1A}"/>
              </a:ext>
            </a:extLst>
          </p:cNvPr>
          <p:cNvCxnSpPr>
            <a:cxnSpLocks/>
          </p:cNvCxnSpPr>
          <p:nvPr/>
        </p:nvCxnSpPr>
        <p:spPr>
          <a:xfrm>
            <a:off x="7877688" y="1989778"/>
            <a:ext cx="0" cy="65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5058FD5-9118-AD4E-5972-FAD7B5D54986}"/>
              </a:ext>
            </a:extLst>
          </p:cNvPr>
          <p:cNvSpPr txBox="1"/>
          <p:nvPr/>
        </p:nvSpPr>
        <p:spPr>
          <a:xfrm>
            <a:off x="4211188" y="4125182"/>
            <a:ext cx="20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536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Hand CNI - 4</a:t>
            </a:r>
            <a:br>
              <a:rPr lang="en-US" sz="3600" dirty="0"/>
            </a:br>
            <a:r>
              <a:rPr lang="en-US" sz="3600" dirty="0"/>
              <a:t>Client container access ClusterIP whose backend container is </a:t>
            </a:r>
            <a:r>
              <a:rPr lang="en-US" altLang="zh-CN" sz="3600" dirty="0"/>
              <a:t>on the same node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AA69D9-176C-3A13-1873-A8F67490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</a:t>
            </a:r>
            <a:r>
              <a:rPr lang="en-US" dirty="0" err="1"/>
              <a:t>ClusterIP_service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D17BA5-DE82-0021-8635-04C933614DDD}"/>
              </a:ext>
            </a:extLst>
          </p:cNvPr>
          <p:cNvSpPr/>
          <p:nvPr/>
        </p:nvSpPr>
        <p:spPr>
          <a:xfrm>
            <a:off x="1497791" y="2462659"/>
            <a:ext cx="9196418" cy="26353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D00E48-319F-8D32-F420-394B9DB91D5A}"/>
              </a:ext>
            </a:extLst>
          </p:cNvPr>
          <p:cNvSpPr/>
          <p:nvPr/>
        </p:nvSpPr>
        <p:spPr>
          <a:xfrm>
            <a:off x="3512966" y="3627634"/>
            <a:ext cx="5218486" cy="1102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  <a:p>
            <a:pPr algn="ctr"/>
            <a:r>
              <a:rPr lang="en-US" dirty="0"/>
              <a:t>192.168.10.254/24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41375-9E6D-9FEF-E65D-A5E672BE0C9B}"/>
              </a:ext>
            </a:extLst>
          </p:cNvPr>
          <p:cNvSpPr/>
          <p:nvPr/>
        </p:nvSpPr>
        <p:spPr>
          <a:xfrm>
            <a:off x="2254308" y="2603357"/>
            <a:ext cx="1654074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netns1</a:t>
            </a:r>
          </a:p>
          <a:p>
            <a:pPr algn="ctr"/>
            <a:r>
              <a:rPr lang="en-US" sz="1400" dirty="0"/>
              <a:t>192.168.10.1/24</a:t>
            </a:r>
          </a:p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CBEC5-CF77-EADD-B18D-802FD5286F0C}"/>
              </a:ext>
            </a:extLst>
          </p:cNvPr>
          <p:cNvSpPr/>
          <p:nvPr/>
        </p:nvSpPr>
        <p:spPr>
          <a:xfrm>
            <a:off x="8218922" y="2603357"/>
            <a:ext cx="1654074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 netns3</a:t>
            </a:r>
          </a:p>
          <a:p>
            <a:pPr algn="ctr"/>
            <a:r>
              <a:rPr lang="en-US" sz="1400" dirty="0"/>
              <a:t>192.168.10.3/24</a:t>
            </a:r>
          </a:p>
          <a:p>
            <a:pPr algn="ctr"/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38F4E9-1819-72AA-6184-0E030EA7A1CE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>
            <a:off x="3081345" y="3417594"/>
            <a:ext cx="1195851" cy="37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4A0DC-ACF5-5D4D-7729-6A5F75D13A1A}"/>
              </a:ext>
            </a:extLst>
          </p:cNvPr>
          <p:cNvCxnSpPr>
            <a:cxnSpLocks/>
            <a:stCxn id="11" idx="2"/>
            <a:endCxn id="8" idx="7"/>
          </p:cNvCxnSpPr>
          <p:nvPr/>
        </p:nvCxnSpPr>
        <p:spPr>
          <a:xfrm flipH="1">
            <a:off x="7967222" y="3417594"/>
            <a:ext cx="1078737" cy="37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A74A5FA-C259-D960-9E00-F16B314744AD}"/>
              </a:ext>
            </a:extLst>
          </p:cNvPr>
          <p:cNvSpPr/>
          <p:nvPr/>
        </p:nvSpPr>
        <p:spPr>
          <a:xfrm>
            <a:off x="3000436" y="3335864"/>
            <a:ext cx="192199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6E6AA0-0F4C-638F-115E-9CCFD751FDB8}"/>
              </a:ext>
            </a:extLst>
          </p:cNvPr>
          <p:cNvSpPr/>
          <p:nvPr/>
        </p:nvSpPr>
        <p:spPr>
          <a:xfrm>
            <a:off x="8927146" y="3323956"/>
            <a:ext cx="192199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44932B-2AB2-09FF-21EC-F6B3B4B46AA7}"/>
              </a:ext>
            </a:extLst>
          </p:cNvPr>
          <p:cNvSpPr/>
          <p:nvPr/>
        </p:nvSpPr>
        <p:spPr>
          <a:xfrm>
            <a:off x="4126884" y="3715693"/>
            <a:ext cx="192199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52DB8A-189A-B2FA-7450-856C04145F6A}"/>
              </a:ext>
            </a:extLst>
          </p:cNvPr>
          <p:cNvSpPr/>
          <p:nvPr/>
        </p:nvSpPr>
        <p:spPr>
          <a:xfrm>
            <a:off x="7844913" y="3723235"/>
            <a:ext cx="192199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EFD767-A596-CC0F-5FD2-BE82A8612E73}"/>
              </a:ext>
            </a:extLst>
          </p:cNvPr>
          <p:cNvSpPr txBox="1"/>
          <p:nvPr/>
        </p:nvSpPr>
        <p:spPr>
          <a:xfrm>
            <a:off x="2766838" y="3115606"/>
            <a:ext cx="629014" cy="26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D39717-6AD4-3673-12A1-F89E87617AEA}"/>
              </a:ext>
            </a:extLst>
          </p:cNvPr>
          <p:cNvSpPr txBox="1"/>
          <p:nvPr/>
        </p:nvSpPr>
        <p:spPr>
          <a:xfrm>
            <a:off x="8731452" y="3095640"/>
            <a:ext cx="629014" cy="26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678D94-487B-CA6E-94B2-DAE792B417A9}"/>
              </a:ext>
            </a:extLst>
          </p:cNvPr>
          <p:cNvSpPr txBox="1"/>
          <p:nvPr/>
        </p:nvSpPr>
        <p:spPr>
          <a:xfrm>
            <a:off x="3870375" y="3456453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FE2592-EBF5-6346-8293-26D0404B93CC}"/>
              </a:ext>
            </a:extLst>
          </p:cNvPr>
          <p:cNvSpPr txBox="1"/>
          <p:nvPr/>
        </p:nvSpPr>
        <p:spPr>
          <a:xfrm>
            <a:off x="7571341" y="3456453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CFB423-C3C2-864F-AFFD-926E3A528341}"/>
              </a:ext>
            </a:extLst>
          </p:cNvPr>
          <p:cNvSpPr txBox="1"/>
          <p:nvPr/>
        </p:nvSpPr>
        <p:spPr>
          <a:xfrm>
            <a:off x="1427270" y="4596452"/>
            <a:ext cx="1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ED74E-9FC5-2DBB-E200-CC6FA3C5529C}"/>
              </a:ext>
            </a:extLst>
          </p:cNvPr>
          <p:cNvSpPr txBox="1"/>
          <p:nvPr/>
        </p:nvSpPr>
        <p:spPr>
          <a:xfrm>
            <a:off x="4841559" y="3028888"/>
            <a:ext cx="19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ClusterIP</a:t>
            </a:r>
          </a:p>
          <a:p>
            <a:pPr algn="ctr"/>
            <a:r>
              <a:rPr lang="en-US" sz="1200" dirty="0"/>
              <a:t>11.96.10.3:8080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82C577-8ABD-73F2-A858-81CCFF72F995}"/>
              </a:ext>
            </a:extLst>
          </p:cNvPr>
          <p:cNvCxnSpPr>
            <a:cxnSpLocks/>
            <a:stCxn id="20" idx="0"/>
            <a:endCxn id="22" idx="1"/>
          </p:cNvCxnSpPr>
          <p:nvPr/>
        </p:nvCxnSpPr>
        <p:spPr>
          <a:xfrm flipV="1">
            <a:off x="5803999" y="2828717"/>
            <a:ext cx="1061739" cy="200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78F980-101B-C273-DDB3-29F10ACC31A2}"/>
              </a:ext>
            </a:extLst>
          </p:cNvPr>
          <p:cNvSpPr txBox="1"/>
          <p:nvPr/>
        </p:nvSpPr>
        <p:spPr>
          <a:xfrm>
            <a:off x="6865738" y="2597884"/>
            <a:ext cx="135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service</a:t>
            </a:r>
          </a:p>
          <a:p>
            <a:pPr algn="ctr"/>
            <a:r>
              <a:rPr lang="en-US" sz="1200" dirty="0"/>
              <a:t>192.168.10.200:80</a:t>
            </a:r>
          </a:p>
        </p:txBody>
      </p:sp>
    </p:spTree>
    <p:extLst>
      <p:ext uri="{BB962C8B-B14F-4D97-AF65-F5344CB8AC3E}">
        <p14:creationId xmlns:p14="http://schemas.microsoft.com/office/powerpoint/2010/main" val="251363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04B3C-0783-A52F-2305-B35803E1008B}"/>
              </a:ext>
            </a:extLst>
          </p:cNvPr>
          <p:cNvSpPr/>
          <p:nvPr/>
        </p:nvSpPr>
        <p:spPr>
          <a:xfrm>
            <a:off x="280736" y="328863"/>
            <a:ext cx="11590422" cy="5975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7ED0E-B603-582B-8E98-0328B18B9009}"/>
              </a:ext>
            </a:extLst>
          </p:cNvPr>
          <p:cNvSpPr/>
          <p:nvPr/>
        </p:nvSpPr>
        <p:spPr>
          <a:xfrm>
            <a:off x="1211179" y="2999874"/>
            <a:ext cx="9769642" cy="24223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5B43A0-C526-B265-48CC-5CEC7A2A7710}"/>
              </a:ext>
            </a:extLst>
          </p:cNvPr>
          <p:cNvSpPr/>
          <p:nvPr/>
        </p:nvSpPr>
        <p:spPr>
          <a:xfrm>
            <a:off x="3023935" y="5237748"/>
            <a:ext cx="601579" cy="3689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FBEBD-6BE3-FD0D-2678-FC5B7DF6610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324725" y="5606716"/>
            <a:ext cx="0" cy="966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8377AF-49E0-21B8-820F-AA00B4A70E96}"/>
              </a:ext>
            </a:extLst>
          </p:cNvPr>
          <p:cNvCxnSpPr>
            <a:cxnSpLocks/>
          </p:cNvCxnSpPr>
          <p:nvPr/>
        </p:nvCxnSpPr>
        <p:spPr>
          <a:xfrm>
            <a:off x="3080084" y="6585284"/>
            <a:ext cx="4331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0686BD-4622-298B-99F8-FC485D60C6F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24724" y="4796588"/>
            <a:ext cx="1" cy="441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4B5E25-41C2-721B-711C-0CFA66C0FEC3}"/>
              </a:ext>
            </a:extLst>
          </p:cNvPr>
          <p:cNvSpPr txBox="1"/>
          <p:nvPr/>
        </p:nvSpPr>
        <p:spPr>
          <a:xfrm>
            <a:off x="10686197" y="5935215"/>
            <a:ext cx="118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Host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234E1-E281-F5AE-1D4E-0CA54FD96603}"/>
              </a:ext>
            </a:extLst>
          </p:cNvPr>
          <p:cNvSpPr txBox="1"/>
          <p:nvPr/>
        </p:nvSpPr>
        <p:spPr>
          <a:xfrm>
            <a:off x="9472942" y="5049611"/>
            <a:ext cx="150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Kernel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82BE7C-FAA5-F8B2-713F-A4D744E49BD7}"/>
              </a:ext>
            </a:extLst>
          </p:cNvPr>
          <p:cNvSpPr/>
          <p:nvPr/>
        </p:nvSpPr>
        <p:spPr>
          <a:xfrm>
            <a:off x="7172021" y="618239"/>
            <a:ext cx="1190993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Pod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5ED758-6A9D-78F7-7334-A19042B0E1E5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767518" y="1179899"/>
            <a:ext cx="25548" cy="1951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C804A41-CF15-378C-739F-265FF5441101}"/>
              </a:ext>
            </a:extLst>
          </p:cNvPr>
          <p:cNvSpPr/>
          <p:nvPr/>
        </p:nvSpPr>
        <p:spPr>
          <a:xfrm>
            <a:off x="1410617" y="3316068"/>
            <a:ext cx="9275576" cy="176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Network Protocol Stack - </a:t>
            </a:r>
            <a:r>
              <a:rPr lang="en-US" dirty="0" err="1">
                <a:solidFill>
                  <a:schemeClr val="tx1"/>
                </a:solidFill>
              </a:rPr>
              <a:t>Netfilter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FBE171-862C-A835-ADDD-8FC195FFE5ED}"/>
              </a:ext>
            </a:extLst>
          </p:cNvPr>
          <p:cNvSpPr/>
          <p:nvPr/>
        </p:nvSpPr>
        <p:spPr>
          <a:xfrm>
            <a:off x="7735490" y="1140180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AA1608-B447-ED78-829C-FC7B8603AE31}"/>
              </a:ext>
            </a:extLst>
          </p:cNvPr>
          <p:cNvSpPr/>
          <p:nvPr/>
        </p:nvSpPr>
        <p:spPr>
          <a:xfrm>
            <a:off x="7759061" y="2930136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653CA-2DBC-5924-9EA8-A64C25604E91}"/>
              </a:ext>
            </a:extLst>
          </p:cNvPr>
          <p:cNvSpPr/>
          <p:nvPr/>
        </p:nvSpPr>
        <p:spPr>
          <a:xfrm>
            <a:off x="7490941" y="3489962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PREROUTING - raw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03BD2F-93D3-9EB0-A513-C870FD8AE3B0}"/>
              </a:ext>
            </a:extLst>
          </p:cNvPr>
          <p:cNvSpPr/>
          <p:nvPr/>
        </p:nvSpPr>
        <p:spPr>
          <a:xfrm>
            <a:off x="7490942" y="3964979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Connection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F2E33-EB02-F05C-5AAE-560D752D9EDB}"/>
              </a:ext>
            </a:extLst>
          </p:cNvPr>
          <p:cNvSpPr/>
          <p:nvPr/>
        </p:nvSpPr>
        <p:spPr>
          <a:xfrm>
            <a:off x="7490942" y="4439997"/>
            <a:ext cx="1600807" cy="28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PREROUTING - mangle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73BDC92-432E-200C-A94E-47E54910A202}"/>
              </a:ext>
            </a:extLst>
          </p:cNvPr>
          <p:cNvSpPr/>
          <p:nvPr/>
        </p:nvSpPr>
        <p:spPr>
          <a:xfrm>
            <a:off x="3781761" y="4319324"/>
            <a:ext cx="846601" cy="5310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 this host?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B95E1-DDE4-E698-20F6-0704FD79E4EB}"/>
              </a:ext>
            </a:extLst>
          </p:cNvPr>
          <p:cNvSpPr/>
          <p:nvPr/>
        </p:nvSpPr>
        <p:spPr>
          <a:xfrm>
            <a:off x="1583453" y="3911049"/>
            <a:ext cx="1681055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FORWARD - filter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7C939-610C-F402-BE0E-E264C6AC591E}"/>
              </a:ext>
            </a:extLst>
          </p:cNvPr>
          <p:cNvSpPr/>
          <p:nvPr/>
        </p:nvSpPr>
        <p:spPr>
          <a:xfrm>
            <a:off x="4430392" y="3404246"/>
            <a:ext cx="1681056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POSTROUTING - </a:t>
            </a:r>
            <a:r>
              <a:rPr lang="en-US" sz="1200" dirty="0" err="1">
                <a:solidFill>
                  <a:schemeClr val="tx1"/>
                </a:solidFill>
              </a:rPr>
              <a:t>nat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FE92A-1A19-D995-FBCB-33C3EED1EF63}"/>
              </a:ext>
            </a:extLst>
          </p:cNvPr>
          <p:cNvSpPr/>
          <p:nvPr/>
        </p:nvSpPr>
        <p:spPr>
          <a:xfrm>
            <a:off x="1577411" y="4431764"/>
            <a:ext cx="1693138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FORWARD - mangle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AC1E90-FDB4-0011-90A9-73B935B5B964}"/>
              </a:ext>
            </a:extLst>
          </p:cNvPr>
          <p:cNvSpPr/>
          <p:nvPr/>
        </p:nvSpPr>
        <p:spPr>
          <a:xfrm>
            <a:off x="5368779" y="4439997"/>
            <a:ext cx="1600807" cy="28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PREROUTING - </a:t>
            </a:r>
            <a:r>
              <a:rPr lang="en-US" sz="1200" b="1" dirty="0" err="1">
                <a:solidFill>
                  <a:schemeClr val="tx1"/>
                </a:solidFill>
              </a:rPr>
              <a:t>Dnat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DECCCA-D0A8-9CDD-9AF6-BD088F1DA298}"/>
              </a:ext>
            </a:extLst>
          </p:cNvPr>
          <p:cNvSpPr/>
          <p:nvPr/>
        </p:nvSpPr>
        <p:spPr>
          <a:xfrm>
            <a:off x="1583453" y="3404246"/>
            <a:ext cx="1681056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POSTROUTING - mangle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CE3980-2B11-5D71-A537-47256BC0FEF0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 flipH="1">
            <a:off x="8291345" y="3304672"/>
            <a:ext cx="1" cy="18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5B7A8-9063-EC18-F540-8B8DCAB72C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8291345" y="3796134"/>
            <a:ext cx="1" cy="1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9042E6-C3A6-CB61-CDC7-957AD3F526A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8291346" y="4271151"/>
            <a:ext cx="0" cy="16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ADA294-CAB4-64A5-6601-43ABD2767C52}"/>
              </a:ext>
            </a:extLst>
          </p:cNvPr>
          <p:cNvCxnSpPr>
            <a:cxnSpLocks/>
            <a:stCxn id="8" idx="1"/>
            <a:endCxn id="32" idx="3"/>
          </p:cNvCxnSpPr>
          <p:nvPr/>
        </p:nvCxnSpPr>
        <p:spPr>
          <a:xfrm flipH="1">
            <a:off x="6969586" y="4584851"/>
            <a:ext cx="52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33DAD-2F31-5005-1118-9C8BC581651E}"/>
              </a:ext>
            </a:extLst>
          </p:cNvPr>
          <p:cNvCxnSpPr>
            <a:cxnSpLocks/>
            <a:stCxn id="32" idx="1"/>
            <a:endCxn id="12" idx="3"/>
          </p:cNvCxnSpPr>
          <p:nvPr/>
        </p:nvCxnSpPr>
        <p:spPr>
          <a:xfrm flipH="1">
            <a:off x="4628362" y="4584851"/>
            <a:ext cx="74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B5CA5E-1EB0-03B0-6B00-EC54EB22A130}"/>
              </a:ext>
            </a:extLst>
          </p:cNvPr>
          <p:cNvCxnSpPr>
            <a:cxnSpLocks/>
            <a:stCxn id="31" idx="0"/>
            <a:endCxn id="14" idx="2"/>
          </p:cNvCxnSpPr>
          <p:nvPr/>
        </p:nvCxnSpPr>
        <p:spPr>
          <a:xfrm flipV="1">
            <a:off x="2423980" y="4217221"/>
            <a:ext cx="1" cy="2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9F40E8-69D3-C01A-E941-34C6062EDEFB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V="1">
            <a:off x="2423981" y="3710418"/>
            <a:ext cx="0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F11F92-3001-A7A2-5C47-DA2EDA313DC9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264509" y="3557332"/>
            <a:ext cx="1165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5E16A5-5CC9-7718-5E71-E1F9A95A7A11}"/>
              </a:ext>
            </a:extLst>
          </p:cNvPr>
          <p:cNvSpPr/>
          <p:nvPr/>
        </p:nvSpPr>
        <p:spPr>
          <a:xfrm>
            <a:off x="8452465" y="632468"/>
            <a:ext cx="915292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Pod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16BE07-CA2A-022D-550E-8906B2FC57F5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910111" y="1194128"/>
            <a:ext cx="30910" cy="1958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F5E1E06-0DAD-8D1D-8FB7-0DA1A9B496E3}"/>
              </a:ext>
            </a:extLst>
          </p:cNvPr>
          <p:cNvSpPr/>
          <p:nvPr/>
        </p:nvSpPr>
        <p:spPr>
          <a:xfrm>
            <a:off x="8873413" y="1140066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077D-A79E-8E80-B08C-E14FCFB82FEF}"/>
              </a:ext>
            </a:extLst>
          </p:cNvPr>
          <p:cNvSpPr/>
          <p:nvPr/>
        </p:nvSpPr>
        <p:spPr>
          <a:xfrm>
            <a:off x="8907016" y="2923746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AAF031-FEAB-5F54-AAE6-2F6EBAD1B33D}"/>
              </a:ext>
            </a:extLst>
          </p:cNvPr>
          <p:cNvSpPr/>
          <p:nvPr/>
        </p:nvSpPr>
        <p:spPr>
          <a:xfrm>
            <a:off x="7490943" y="3016643"/>
            <a:ext cx="1600805" cy="288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Bridge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47AA9E-335D-2415-F4DD-14256862D4F6}"/>
              </a:ext>
            </a:extLst>
          </p:cNvPr>
          <p:cNvCxnSpPr>
            <a:cxnSpLocks/>
          </p:cNvCxnSpPr>
          <p:nvPr/>
        </p:nvCxnSpPr>
        <p:spPr>
          <a:xfrm>
            <a:off x="9040586" y="1458686"/>
            <a:ext cx="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1F27B3-8C5F-FD99-2470-060F35C1760E}"/>
              </a:ext>
            </a:extLst>
          </p:cNvPr>
          <p:cNvCxnSpPr>
            <a:cxnSpLocks/>
          </p:cNvCxnSpPr>
          <p:nvPr/>
        </p:nvCxnSpPr>
        <p:spPr>
          <a:xfrm flipV="1">
            <a:off x="7856297" y="1497733"/>
            <a:ext cx="0" cy="117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B3419A-8F08-FE4B-E5FD-430967D48407}"/>
              </a:ext>
            </a:extLst>
          </p:cNvPr>
          <p:cNvCxnSpPr>
            <a:cxnSpLocks/>
            <a:stCxn id="12" idx="1"/>
            <a:endCxn id="31" idx="3"/>
          </p:cNvCxnSpPr>
          <p:nvPr/>
        </p:nvCxnSpPr>
        <p:spPr>
          <a:xfrm flipH="1" flipV="1">
            <a:off x="3270549" y="4584850"/>
            <a:ext cx="511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A85B58-09AA-2976-ED95-1E38910E1E28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 flipV="1">
            <a:off x="6111448" y="3160658"/>
            <a:ext cx="1379495" cy="39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29239F-97B2-92C1-D305-CA18F8A40C69}"/>
              </a:ext>
            </a:extLst>
          </p:cNvPr>
          <p:cNvSpPr txBox="1"/>
          <p:nvPr/>
        </p:nvSpPr>
        <p:spPr>
          <a:xfrm>
            <a:off x="3404623" y="4263150"/>
            <a:ext cx="20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4111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Hand CNI - 5</a:t>
            </a:r>
            <a:br>
              <a:rPr lang="en-US" sz="3600" dirty="0"/>
            </a:br>
            <a:r>
              <a:rPr lang="en-US" sz="3600" dirty="0"/>
              <a:t>Outside or Client container access NodePort whose backend container is </a:t>
            </a:r>
            <a:r>
              <a:rPr lang="en-US" altLang="zh-CN" sz="3600" dirty="0"/>
              <a:t>on the same node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AA69D9-176C-3A13-1873-A8F67490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Diagram(outside-to-</a:t>
            </a:r>
            <a:r>
              <a:rPr lang="en-US" dirty="0" err="1"/>
              <a:t>NodePort_service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D17BA5-DE82-0021-8635-04C933614DDD}"/>
              </a:ext>
            </a:extLst>
          </p:cNvPr>
          <p:cNvSpPr/>
          <p:nvPr/>
        </p:nvSpPr>
        <p:spPr>
          <a:xfrm>
            <a:off x="1497791" y="2462659"/>
            <a:ext cx="9196418" cy="26353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D00E48-319F-8D32-F420-394B9DB91D5A}"/>
              </a:ext>
            </a:extLst>
          </p:cNvPr>
          <p:cNvSpPr/>
          <p:nvPr/>
        </p:nvSpPr>
        <p:spPr>
          <a:xfrm>
            <a:off x="3512966" y="3673345"/>
            <a:ext cx="5218486" cy="74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  <a:p>
            <a:pPr algn="ctr"/>
            <a:r>
              <a:rPr lang="en-US" dirty="0"/>
              <a:t>192.168.10.254/24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AECDDD-4C59-6DD0-95C0-8E33B6CFF152}"/>
              </a:ext>
            </a:extLst>
          </p:cNvPr>
          <p:cNvSpPr/>
          <p:nvPr/>
        </p:nvSpPr>
        <p:spPr>
          <a:xfrm>
            <a:off x="5959130" y="5032329"/>
            <a:ext cx="192199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3C5C82-024D-369A-B2F8-AAB4AF46A48C}"/>
              </a:ext>
            </a:extLst>
          </p:cNvPr>
          <p:cNvSpPr txBox="1"/>
          <p:nvPr/>
        </p:nvSpPr>
        <p:spPr>
          <a:xfrm>
            <a:off x="5111709" y="4449287"/>
            <a:ext cx="196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enp0s9</a:t>
            </a:r>
          </a:p>
          <a:p>
            <a:pPr algn="ctr"/>
            <a:r>
              <a:rPr lang="en-US" dirty="0"/>
              <a:t>192.168.210.21/24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7A7A35-94BD-618B-B23E-E469F6736D8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6055229" y="5171894"/>
            <a:ext cx="1" cy="15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6C9C04-5C68-AAD4-8574-E89AE9E38971}"/>
              </a:ext>
            </a:extLst>
          </p:cNvPr>
          <p:cNvGrpSpPr/>
          <p:nvPr/>
        </p:nvGrpSpPr>
        <p:grpSpPr>
          <a:xfrm>
            <a:off x="4519020" y="5544632"/>
            <a:ext cx="3567717" cy="888082"/>
            <a:chOff x="4271370" y="5505773"/>
            <a:chExt cx="3567717" cy="88808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516EDF-D57C-F525-E72E-5CA1132F2514}"/>
                </a:ext>
              </a:extLst>
            </p:cNvPr>
            <p:cNvSpPr/>
            <p:nvPr/>
          </p:nvSpPr>
          <p:spPr>
            <a:xfrm>
              <a:off x="4271370" y="5579618"/>
              <a:ext cx="3567717" cy="81423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Leaf03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F28D80D-EEAF-9EAD-99EE-86928DB17C4D}"/>
                </a:ext>
              </a:extLst>
            </p:cNvPr>
            <p:cNvSpPr/>
            <p:nvPr/>
          </p:nvSpPr>
          <p:spPr>
            <a:xfrm>
              <a:off x="5959130" y="5505773"/>
              <a:ext cx="192199" cy="1395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4CFB423-C3C2-864F-AFFD-926E3A528341}"/>
              </a:ext>
            </a:extLst>
          </p:cNvPr>
          <p:cNvSpPr txBox="1"/>
          <p:nvPr/>
        </p:nvSpPr>
        <p:spPr>
          <a:xfrm>
            <a:off x="1427270" y="4596452"/>
            <a:ext cx="1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896166-7B59-EAEC-ADFB-E78FA6389EAE}"/>
              </a:ext>
            </a:extLst>
          </p:cNvPr>
          <p:cNvCxnSpPr>
            <a:cxnSpLocks/>
          </p:cNvCxnSpPr>
          <p:nvPr/>
        </p:nvCxnSpPr>
        <p:spPr>
          <a:xfrm flipH="1">
            <a:off x="5477348" y="5331156"/>
            <a:ext cx="12897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B54E7D-F909-A65A-F83E-34812E391B8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302878" y="5328525"/>
            <a:ext cx="2" cy="21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C7E727-767B-285B-B2D2-8FCCC55CCAEC}"/>
              </a:ext>
            </a:extLst>
          </p:cNvPr>
          <p:cNvSpPr txBox="1"/>
          <p:nvPr/>
        </p:nvSpPr>
        <p:spPr>
          <a:xfrm>
            <a:off x="6944221" y="4365619"/>
            <a:ext cx="159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NodePort</a:t>
            </a:r>
          </a:p>
          <a:p>
            <a:pPr algn="ctr"/>
            <a:r>
              <a:rPr lang="en-US" sz="1200" dirty="0"/>
              <a:t>192.168.210.21:32080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CC4AA-E479-4E7A-3396-0A761CB9D72C}"/>
              </a:ext>
            </a:extLst>
          </p:cNvPr>
          <p:cNvSpPr/>
          <p:nvPr/>
        </p:nvSpPr>
        <p:spPr>
          <a:xfrm>
            <a:off x="8218922" y="2603357"/>
            <a:ext cx="1654074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 netns3</a:t>
            </a:r>
          </a:p>
          <a:p>
            <a:pPr algn="ctr"/>
            <a:r>
              <a:rPr lang="en-US" sz="1400" dirty="0"/>
              <a:t>192.168.10.3/24</a:t>
            </a:r>
          </a:p>
          <a:p>
            <a:pPr algn="ctr"/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688AA3-F5F6-DAE8-29CA-3999798FDA6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967222" y="3417594"/>
            <a:ext cx="1078737" cy="37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9AFADB2-8A1F-4062-549F-BBD259DA40A9}"/>
              </a:ext>
            </a:extLst>
          </p:cNvPr>
          <p:cNvSpPr/>
          <p:nvPr/>
        </p:nvSpPr>
        <p:spPr>
          <a:xfrm>
            <a:off x="8927146" y="3323956"/>
            <a:ext cx="192199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CBEBA3-BD74-CFA1-54DA-18B6B5142976}"/>
              </a:ext>
            </a:extLst>
          </p:cNvPr>
          <p:cNvSpPr/>
          <p:nvPr/>
        </p:nvSpPr>
        <p:spPr>
          <a:xfrm>
            <a:off x="7844913" y="3723235"/>
            <a:ext cx="192199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03D9F2-D91D-13AD-8D6E-28E068FC0A63}"/>
              </a:ext>
            </a:extLst>
          </p:cNvPr>
          <p:cNvSpPr txBox="1"/>
          <p:nvPr/>
        </p:nvSpPr>
        <p:spPr>
          <a:xfrm>
            <a:off x="8731452" y="3095640"/>
            <a:ext cx="629014" cy="26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4DBA9A-CEB4-ABE6-92F0-634CA6DD13EC}"/>
              </a:ext>
            </a:extLst>
          </p:cNvPr>
          <p:cNvSpPr txBox="1"/>
          <p:nvPr/>
        </p:nvSpPr>
        <p:spPr>
          <a:xfrm>
            <a:off x="7571341" y="3456453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8696FD-9687-95BB-1F54-4117AD7ED6F5}"/>
              </a:ext>
            </a:extLst>
          </p:cNvPr>
          <p:cNvSpPr txBox="1"/>
          <p:nvPr/>
        </p:nvSpPr>
        <p:spPr>
          <a:xfrm>
            <a:off x="6852213" y="2556390"/>
            <a:ext cx="13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service</a:t>
            </a:r>
          </a:p>
          <a:p>
            <a:pPr algn="ctr"/>
            <a:r>
              <a:rPr lang="en-US" sz="1200" dirty="0"/>
              <a:t>192.168.10.3:80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6268AD-E073-B61B-4EA3-E472D08ACB42}"/>
              </a:ext>
            </a:extLst>
          </p:cNvPr>
          <p:cNvCxnSpPr>
            <a:cxnSpLocks/>
            <a:stCxn id="22" idx="0"/>
            <a:endCxn id="35" idx="2"/>
          </p:cNvCxnSpPr>
          <p:nvPr/>
        </p:nvCxnSpPr>
        <p:spPr>
          <a:xfrm flipH="1" flipV="1">
            <a:off x="7535568" y="3018055"/>
            <a:ext cx="204314" cy="1347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3C6BE2-63F4-E17F-FBA2-29059200273D}"/>
              </a:ext>
            </a:extLst>
          </p:cNvPr>
          <p:cNvSpPr txBox="1"/>
          <p:nvPr/>
        </p:nvSpPr>
        <p:spPr>
          <a:xfrm>
            <a:off x="6291607" y="5294726"/>
            <a:ext cx="280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swp1: </a:t>
            </a:r>
            <a:r>
              <a:rPr lang="en-US" dirty="0">
                <a:solidFill>
                  <a:schemeClr val="tx1"/>
                </a:solidFill>
              </a:rPr>
              <a:t>192.168.210.254/24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9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04B3C-0783-A52F-2305-B35803E1008B}"/>
              </a:ext>
            </a:extLst>
          </p:cNvPr>
          <p:cNvSpPr/>
          <p:nvPr/>
        </p:nvSpPr>
        <p:spPr>
          <a:xfrm>
            <a:off x="280736" y="328863"/>
            <a:ext cx="11590422" cy="5975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7ED0E-B603-582B-8E98-0328B18B9009}"/>
              </a:ext>
            </a:extLst>
          </p:cNvPr>
          <p:cNvSpPr/>
          <p:nvPr/>
        </p:nvSpPr>
        <p:spPr>
          <a:xfrm>
            <a:off x="1211179" y="2182382"/>
            <a:ext cx="9769642" cy="32398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5B43A0-C526-B265-48CC-5CEC7A2A7710}"/>
              </a:ext>
            </a:extLst>
          </p:cNvPr>
          <p:cNvSpPr/>
          <p:nvPr/>
        </p:nvSpPr>
        <p:spPr>
          <a:xfrm>
            <a:off x="3023935" y="5237748"/>
            <a:ext cx="601579" cy="3689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FBEBD-6BE3-FD0D-2678-FC5B7DF6610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324725" y="5606716"/>
            <a:ext cx="0" cy="966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8377AF-49E0-21B8-820F-AA00B4A70E96}"/>
              </a:ext>
            </a:extLst>
          </p:cNvPr>
          <p:cNvCxnSpPr>
            <a:cxnSpLocks/>
          </p:cNvCxnSpPr>
          <p:nvPr/>
        </p:nvCxnSpPr>
        <p:spPr>
          <a:xfrm>
            <a:off x="3080084" y="6585284"/>
            <a:ext cx="4331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0686BD-4622-298B-99F8-FC485D60C6F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24724" y="4796588"/>
            <a:ext cx="1" cy="441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4B5E25-41C2-721B-711C-0CFA66C0FEC3}"/>
              </a:ext>
            </a:extLst>
          </p:cNvPr>
          <p:cNvSpPr txBox="1"/>
          <p:nvPr/>
        </p:nvSpPr>
        <p:spPr>
          <a:xfrm>
            <a:off x="10686197" y="5935215"/>
            <a:ext cx="118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Host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234E1-E281-F5AE-1D4E-0CA54FD96603}"/>
              </a:ext>
            </a:extLst>
          </p:cNvPr>
          <p:cNvSpPr txBox="1"/>
          <p:nvPr/>
        </p:nvSpPr>
        <p:spPr>
          <a:xfrm>
            <a:off x="9472942" y="5049611"/>
            <a:ext cx="150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Kernel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310ECD-D880-A5BE-FBE1-D8FD8638EE73}"/>
              </a:ext>
            </a:extLst>
          </p:cNvPr>
          <p:cNvSpPr/>
          <p:nvPr/>
        </p:nvSpPr>
        <p:spPr>
          <a:xfrm>
            <a:off x="8888037" y="866878"/>
            <a:ext cx="1673351" cy="922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C8720D-487E-FB16-E016-81719627DC75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9724713" y="1789117"/>
            <a:ext cx="9881" cy="128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82BE7C-FAA5-F8B2-713F-A4D744E49BD7}"/>
              </a:ext>
            </a:extLst>
          </p:cNvPr>
          <p:cNvSpPr/>
          <p:nvPr/>
        </p:nvSpPr>
        <p:spPr>
          <a:xfrm>
            <a:off x="7172021" y="618239"/>
            <a:ext cx="1190993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Pod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5ED758-6A9D-78F7-7334-A19042B0E1E5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767518" y="1179899"/>
            <a:ext cx="25548" cy="1951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C804A41-CF15-378C-739F-265FF5441101}"/>
              </a:ext>
            </a:extLst>
          </p:cNvPr>
          <p:cNvSpPr/>
          <p:nvPr/>
        </p:nvSpPr>
        <p:spPr>
          <a:xfrm>
            <a:off x="1410617" y="2458527"/>
            <a:ext cx="9275576" cy="26265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Network Protocol Stack - </a:t>
            </a:r>
            <a:r>
              <a:rPr lang="en-US" dirty="0" err="1">
                <a:solidFill>
                  <a:schemeClr val="tx1"/>
                </a:solidFill>
              </a:rPr>
              <a:t>Netfilter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FBE171-862C-A835-ADDD-8FC195FFE5ED}"/>
              </a:ext>
            </a:extLst>
          </p:cNvPr>
          <p:cNvSpPr/>
          <p:nvPr/>
        </p:nvSpPr>
        <p:spPr>
          <a:xfrm>
            <a:off x="7735490" y="1140180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AA1608-B447-ED78-829C-FC7B8603AE31}"/>
              </a:ext>
            </a:extLst>
          </p:cNvPr>
          <p:cNvSpPr/>
          <p:nvPr/>
        </p:nvSpPr>
        <p:spPr>
          <a:xfrm>
            <a:off x="7754213" y="2410873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653CA-2DBC-5924-9EA8-A64C25604E91}"/>
              </a:ext>
            </a:extLst>
          </p:cNvPr>
          <p:cNvSpPr/>
          <p:nvPr/>
        </p:nvSpPr>
        <p:spPr>
          <a:xfrm>
            <a:off x="1655977" y="4413876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PREROUTING - raw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03BD2F-93D3-9EB0-A513-C870FD8AE3B0}"/>
              </a:ext>
            </a:extLst>
          </p:cNvPr>
          <p:cNvSpPr/>
          <p:nvPr/>
        </p:nvSpPr>
        <p:spPr>
          <a:xfrm>
            <a:off x="1655977" y="3860673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Connection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F2E33-EB02-F05C-5AAE-560D752D9EDB}"/>
              </a:ext>
            </a:extLst>
          </p:cNvPr>
          <p:cNvSpPr/>
          <p:nvPr/>
        </p:nvSpPr>
        <p:spPr>
          <a:xfrm>
            <a:off x="1651553" y="3361771"/>
            <a:ext cx="1600807" cy="28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PREROUTING - mangle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73BDC92-432E-200C-A94E-47E54910A202}"/>
              </a:ext>
            </a:extLst>
          </p:cNvPr>
          <p:cNvSpPr/>
          <p:nvPr/>
        </p:nvSpPr>
        <p:spPr>
          <a:xfrm>
            <a:off x="3890323" y="4525903"/>
            <a:ext cx="846601" cy="5310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 this host?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B95E1-DDE4-E698-20F6-0704FD79E4EB}"/>
              </a:ext>
            </a:extLst>
          </p:cNvPr>
          <p:cNvSpPr/>
          <p:nvPr/>
        </p:nvSpPr>
        <p:spPr>
          <a:xfrm>
            <a:off x="5376370" y="4206685"/>
            <a:ext cx="1681055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FORWARD - filter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7C939-610C-F402-BE0E-E264C6AC591E}"/>
              </a:ext>
            </a:extLst>
          </p:cNvPr>
          <p:cNvSpPr/>
          <p:nvPr/>
        </p:nvSpPr>
        <p:spPr>
          <a:xfrm>
            <a:off x="5370328" y="2460178"/>
            <a:ext cx="1681055" cy="282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POSTROUTING - </a:t>
            </a:r>
            <a:r>
              <a:rPr lang="en-US" sz="1200" dirty="0" err="1">
                <a:solidFill>
                  <a:schemeClr val="tx1"/>
                </a:solidFill>
              </a:rPr>
              <a:t>nat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FE92A-1A19-D995-FBCB-33C3EED1EF63}"/>
              </a:ext>
            </a:extLst>
          </p:cNvPr>
          <p:cNvSpPr/>
          <p:nvPr/>
        </p:nvSpPr>
        <p:spPr>
          <a:xfrm>
            <a:off x="5370329" y="4640532"/>
            <a:ext cx="1693138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FORWARD - mangle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AC1E90-FDB4-0011-90A9-73B935B5B964}"/>
              </a:ext>
            </a:extLst>
          </p:cNvPr>
          <p:cNvSpPr/>
          <p:nvPr/>
        </p:nvSpPr>
        <p:spPr>
          <a:xfrm>
            <a:off x="3513221" y="3361771"/>
            <a:ext cx="1600807" cy="28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PREROUTING - </a:t>
            </a:r>
            <a:r>
              <a:rPr lang="en-US" sz="1200" b="1" dirty="0" err="1">
                <a:solidFill>
                  <a:schemeClr val="tx1"/>
                </a:solidFill>
              </a:rPr>
              <a:t>Dnat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DECCCA-D0A8-9CDD-9AF6-BD088F1DA298}"/>
              </a:ext>
            </a:extLst>
          </p:cNvPr>
          <p:cNvSpPr/>
          <p:nvPr/>
        </p:nvSpPr>
        <p:spPr>
          <a:xfrm>
            <a:off x="5376370" y="2898155"/>
            <a:ext cx="1681055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POSTROUTING - mangle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CE3980-2B11-5D71-A537-47256BC0FEF0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2456381" y="4720048"/>
            <a:ext cx="868343" cy="346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5B7A8-9063-EC18-F540-8B8DCAB72C5A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2456381" y="4166845"/>
            <a:ext cx="0" cy="2470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9042E6-C3A6-CB61-CDC7-957AD3F526AB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2451957" y="3651479"/>
            <a:ext cx="4424" cy="2091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ADA294-CAB4-64A5-6601-43ABD2767C52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3252360" y="3506625"/>
            <a:ext cx="26086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33DAD-2F31-5005-1118-9C8BC581651E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4313624" y="3651479"/>
            <a:ext cx="1" cy="8744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B5CA5E-1EB0-03B0-6B00-EC54EB22A130}"/>
              </a:ext>
            </a:extLst>
          </p:cNvPr>
          <p:cNvCxnSpPr>
            <a:cxnSpLocks/>
            <a:stCxn id="31" idx="0"/>
            <a:endCxn id="14" idx="2"/>
          </p:cNvCxnSpPr>
          <p:nvPr/>
        </p:nvCxnSpPr>
        <p:spPr>
          <a:xfrm flipV="1">
            <a:off x="6216898" y="4512857"/>
            <a:ext cx="0" cy="1276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9F40E8-69D3-C01A-E941-34C6062EDEFB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V="1">
            <a:off x="6216898" y="3204327"/>
            <a:ext cx="0" cy="10023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F11F92-3001-A7A2-5C47-DA2EDA313DC9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H="1" flipV="1">
            <a:off x="6210856" y="2743097"/>
            <a:ext cx="6042" cy="1550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EAAF031-FEAB-5F54-AAE6-2F6EBAD1B33D}"/>
              </a:ext>
            </a:extLst>
          </p:cNvPr>
          <p:cNvSpPr/>
          <p:nvPr/>
        </p:nvSpPr>
        <p:spPr>
          <a:xfrm>
            <a:off x="7450817" y="2457623"/>
            <a:ext cx="1600805" cy="288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Bridge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1F27B3-8C5F-FD99-2470-060F35C1760E}"/>
              </a:ext>
            </a:extLst>
          </p:cNvPr>
          <p:cNvCxnSpPr>
            <a:cxnSpLocks/>
          </p:cNvCxnSpPr>
          <p:nvPr/>
        </p:nvCxnSpPr>
        <p:spPr>
          <a:xfrm flipV="1">
            <a:off x="7965154" y="1237716"/>
            <a:ext cx="0" cy="8523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B3419A-8F08-FE4B-E5FD-430967D48407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4736924" y="4791430"/>
            <a:ext cx="633405" cy="21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A85B58-09AA-2976-ED95-1E38910E1E28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7051383" y="2601638"/>
            <a:ext cx="39943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29239F-97B2-92C1-D305-CA18F8A40C69}"/>
              </a:ext>
            </a:extLst>
          </p:cNvPr>
          <p:cNvSpPr txBox="1"/>
          <p:nvPr/>
        </p:nvSpPr>
        <p:spPr>
          <a:xfrm>
            <a:off x="4656267" y="4469296"/>
            <a:ext cx="20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3EE2B07-EDB2-6016-F384-7E305C7AC674}"/>
              </a:ext>
            </a:extLst>
          </p:cNvPr>
          <p:cNvCxnSpPr>
            <a:cxnSpLocks/>
          </p:cNvCxnSpPr>
          <p:nvPr/>
        </p:nvCxnSpPr>
        <p:spPr>
          <a:xfrm>
            <a:off x="9908225" y="1894912"/>
            <a:ext cx="0" cy="5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753A70F-4028-7CD4-0A60-82E0DC11E2B7}"/>
              </a:ext>
            </a:extLst>
          </p:cNvPr>
          <p:cNvSpPr/>
          <p:nvPr/>
        </p:nvSpPr>
        <p:spPr>
          <a:xfrm>
            <a:off x="9295757" y="2510889"/>
            <a:ext cx="935085" cy="346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Routing</a:t>
            </a:r>
          </a:p>
          <a:p>
            <a:pPr algn="ctr"/>
            <a:r>
              <a:rPr lang="en-US" sz="1200" dirty="0"/>
              <a:t>Decision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8793AB1-8C0A-D65E-853A-D699150FF20E}"/>
              </a:ext>
            </a:extLst>
          </p:cNvPr>
          <p:cNvSpPr/>
          <p:nvPr/>
        </p:nvSpPr>
        <p:spPr>
          <a:xfrm>
            <a:off x="8955586" y="3012118"/>
            <a:ext cx="1611032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- raw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953322-7330-26AF-8CCB-2EE367158BE4}"/>
              </a:ext>
            </a:extLst>
          </p:cNvPr>
          <p:cNvSpPr/>
          <p:nvPr/>
        </p:nvSpPr>
        <p:spPr>
          <a:xfrm>
            <a:off x="8956488" y="3460894"/>
            <a:ext cx="1600807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Connection Tracking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977A16C-E5D5-E8B0-480D-AF373C2E5117}"/>
              </a:ext>
            </a:extLst>
          </p:cNvPr>
          <p:cNvSpPr/>
          <p:nvPr/>
        </p:nvSpPr>
        <p:spPr>
          <a:xfrm>
            <a:off x="8946263" y="3913948"/>
            <a:ext cx="1611032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- mangle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AC639FD-51F9-FE08-F471-9CDE8448FF7B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9761102" y="2857287"/>
            <a:ext cx="2198" cy="15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E0641B3-8180-20F3-52CE-64256669388C}"/>
              </a:ext>
            </a:extLst>
          </p:cNvPr>
          <p:cNvSpPr/>
          <p:nvPr/>
        </p:nvSpPr>
        <p:spPr>
          <a:xfrm>
            <a:off x="8946263" y="4373658"/>
            <a:ext cx="1611032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- </a:t>
            </a:r>
            <a:r>
              <a:rPr lang="en-US" sz="1200" b="1" dirty="0" err="1">
                <a:solidFill>
                  <a:schemeClr val="tx1"/>
                </a:solidFill>
              </a:rPr>
              <a:t>Dnat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7238C777-CD62-5053-6CD9-C13167B90236}"/>
              </a:ext>
            </a:extLst>
          </p:cNvPr>
          <p:cNvSpPr/>
          <p:nvPr/>
        </p:nvSpPr>
        <p:spPr>
          <a:xfrm>
            <a:off x="7499330" y="4353545"/>
            <a:ext cx="935085" cy="346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Routing</a:t>
            </a:r>
          </a:p>
          <a:p>
            <a:pPr algn="ctr"/>
            <a:r>
              <a:rPr lang="en-US" sz="1200" dirty="0"/>
              <a:t>Decision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49DD3B-1E1B-2CD0-EB71-CC62D0FE3E5B}"/>
              </a:ext>
            </a:extLst>
          </p:cNvPr>
          <p:cNvSpPr/>
          <p:nvPr/>
        </p:nvSpPr>
        <p:spPr>
          <a:xfrm>
            <a:off x="7159638" y="3870854"/>
            <a:ext cx="1611032" cy="306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- filter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071D3DD-3C69-7044-4772-7C89E8BE8430}"/>
              </a:ext>
            </a:extLst>
          </p:cNvPr>
          <p:cNvCxnSpPr>
            <a:cxnSpLocks/>
            <a:stCxn id="122" idx="2"/>
            <a:endCxn id="137" idx="0"/>
          </p:cNvCxnSpPr>
          <p:nvPr/>
        </p:nvCxnSpPr>
        <p:spPr>
          <a:xfrm flipH="1">
            <a:off x="9756892" y="3318290"/>
            <a:ext cx="4210" cy="142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CD5D1B9-A070-0518-A28D-B6CEB7B95548}"/>
              </a:ext>
            </a:extLst>
          </p:cNvPr>
          <p:cNvCxnSpPr>
            <a:cxnSpLocks/>
            <a:stCxn id="137" idx="2"/>
            <a:endCxn id="146" idx="0"/>
          </p:cNvCxnSpPr>
          <p:nvPr/>
        </p:nvCxnSpPr>
        <p:spPr>
          <a:xfrm flipH="1">
            <a:off x="9751779" y="3767066"/>
            <a:ext cx="5113" cy="146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4CE2DE7-65F8-8DB3-F04F-45ABB4FC8008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>
            <a:off x="9751779" y="4220120"/>
            <a:ext cx="0" cy="153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AC43EAA-4364-BF8E-AE7C-3CEF10543026}"/>
              </a:ext>
            </a:extLst>
          </p:cNvPr>
          <p:cNvCxnSpPr>
            <a:cxnSpLocks/>
            <a:stCxn id="167" idx="1"/>
            <a:endCxn id="168" idx="3"/>
          </p:cNvCxnSpPr>
          <p:nvPr/>
        </p:nvCxnSpPr>
        <p:spPr>
          <a:xfrm flipH="1">
            <a:off x="8434415" y="4526744"/>
            <a:ext cx="511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168CE49-4D81-5EF0-58D3-ECCE8C273366}"/>
              </a:ext>
            </a:extLst>
          </p:cNvPr>
          <p:cNvCxnSpPr>
            <a:cxnSpLocks/>
            <a:stCxn id="168" idx="0"/>
            <a:endCxn id="169" idx="2"/>
          </p:cNvCxnSpPr>
          <p:nvPr/>
        </p:nvCxnSpPr>
        <p:spPr>
          <a:xfrm flipH="1" flipV="1">
            <a:off x="7965154" y="4177026"/>
            <a:ext cx="1719" cy="1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2F9FF0C-931A-D441-19A8-9681F2DFB3CF}"/>
              </a:ext>
            </a:extLst>
          </p:cNvPr>
          <p:cNvCxnSpPr>
            <a:stCxn id="169" idx="0"/>
            <a:endCxn id="33" idx="3"/>
          </p:cNvCxnSpPr>
          <p:nvPr/>
        </p:nvCxnSpPr>
        <p:spPr>
          <a:xfrm rot="16200000" flipV="1">
            <a:off x="7101484" y="3007183"/>
            <a:ext cx="819613" cy="9077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3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F49F-C53E-AF80-48E1-F494143B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DF51-5E23-0F53-9FED-ECC178B1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Hand CNI - 6</a:t>
            </a:r>
            <a:br>
              <a:rPr lang="en-US" sz="3600" dirty="0"/>
            </a:br>
            <a:r>
              <a:rPr lang="en-US" sz="3600" dirty="0"/>
              <a:t>Containers connected under Linux bridges </a:t>
            </a:r>
            <a:r>
              <a:rPr lang="en-US" altLang="zh-CN" sz="3600" dirty="0"/>
              <a:t>on different nodes - IPIP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8577-B791-EF4B-01E4-BF463EF8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Diagram(container-to-container)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0845A2-8507-9CE1-B183-51E4F08DDE8C}"/>
              </a:ext>
            </a:extLst>
          </p:cNvPr>
          <p:cNvSpPr/>
          <p:nvPr/>
        </p:nvSpPr>
        <p:spPr>
          <a:xfrm>
            <a:off x="1497791" y="2462659"/>
            <a:ext cx="4338061" cy="26353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2376C-0A52-3414-CFD8-37C1C3F4CE4E}"/>
              </a:ext>
            </a:extLst>
          </p:cNvPr>
          <p:cNvSpPr/>
          <p:nvPr/>
        </p:nvSpPr>
        <p:spPr>
          <a:xfrm>
            <a:off x="2448373" y="3673345"/>
            <a:ext cx="2821896" cy="74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  <a:p>
            <a:pPr algn="ctr"/>
            <a:r>
              <a:rPr lang="en-US" dirty="0"/>
              <a:t>192.168.10.254/24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04BB1-7AC9-85A2-61C7-AC6B0AB964BD}"/>
              </a:ext>
            </a:extLst>
          </p:cNvPr>
          <p:cNvSpPr/>
          <p:nvPr/>
        </p:nvSpPr>
        <p:spPr>
          <a:xfrm>
            <a:off x="1854649" y="2603357"/>
            <a:ext cx="1347871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netns1</a:t>
            </a:r>
          </a:p>
          <a:p>
            <a:pPr algn="ctr"/>
            <a:r>
              <a:rPr lang="en-US" sz="1000" dirty="0"/>
              <a:t>192.168.10.1/24</a:t>
            </a:r>
          </a:p>
          <a:p>
            <a:pPr algn="ctr"/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566903-4BCB-CA84-CB68-12CB96A926BE}"/>
              </a:ext>
            </a:extLst>
          </p:cNvPr>
          <p:cNvCxnSpPr>
            <a:cxnSpLocks/>
            <a:stCxn id="7" idx="2"/>
            <a:endCxn id="13" idx="5"/>
          </p:cNvCxnSpPr>
          <p:nvPr/>
        </p:nvCxnSpPr>
        <p:spPr>
          <a:xfrm>
            <a:off x="2528585" y="3417594"/>
            <a:ext cx="286767" cy="4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FBB2F2-C38F-0A7E-DE3D-C87BBF256D81}"/>
              </a:ext>
            </a:extLst>
          </p:cNvPr>
          <p:cNvSpPr/>
          <p:nvPr/>
        </p:nvSpPr>
        <p:spPr>
          <a:xfrm>
            <a:off x="2482113" y="3336122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CCC659-F119-3F3E-F5BF-7140F0B204A0}"/>
              </a:ext>
            </a:extLst>
          </p:cNvPr>
          <p:cNvSpPr/>
          <p:nvPr/>
        </p:nvSpPr>
        <p:spPr>
          <a:xfrm>
            <a:off x="2737966" y="3715693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A6453-8EC3-6F67-0D6B-8B20C44A0CA6}"/>
              </a:ext>
            </a:extLst>
          </p:cNvPr>
          <p:cNvSpPr txBox="1"/>
          <p:nvPr/>
        </p:nvSpPr>
        <p:spPr>
          <a:xfrm>
            <a:off x="2226773" y="3046435"/>
            <a:ext cx="6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DDB62-8CAC-9A9A-30CE-60FFBACD59E3}"/>
              </a:ext>
            </a:extLst>
          </p:cNvPr>
          <p:cNvSpPr txBox="1"/>
          <p:nvPr/>
        </p:nvSpPr>
        <p:spPr>
          <a:xfrm>
            <a:off x="2626103" y="3418636"/>
            <a:ext cx="8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5F49BA-5FF4-A686-787A-9EEBF99AC823}"/>
              </a:ext>
            </a:extLst>
          </p:cNvPr>
          <p:cNvSpPr/>
          <p:nvPr/>
        </p:nvSpPr>
        <p:spPr>
          <a:xfrm>
            <a:off x="3602258" y="5032329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F3C17-36C1-D8A4-8734-B669E377D671}"/>
              </a:ext>
            </a:extLst>
          </p:cNvPr>
          <p:cNvSpPr txBox="1"/>
          <p:nvPr/>
        </p:nvSpPr>
        <p:spPr>
          <a:xfrm>
            <a:off x="2948520" y="4469198"/>
            <a:ext cx="1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enp0s9</a:t>
            </a:r>
          </a:p>
          <a:p>
            <a:pPr algn="ctr"/>
            <a:r>
              <a:rPr lang="en-US" dirty="0"/>
              <a:t>192.168.210.21/24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CE98A6-ED77-3F21-CE55-3286E4278DF0}"/>
              </a:ext>
            </a:extLst>
          </p:cNvPr>
          <p:cNvSpPr txBox="1"/>
          <p:nvPr/>
        </p:nvSpPr>
        <p:spPr>
          <a:xfrm>
            <a:off x="3849721" y="3010475"/>
            <a:ext cx="1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tunl0</a:t>
            </a:r>
          </a:p>
          <a:p>
            <a:pPr algn="ctr"/>
            <a:r>
              <a:rPr lang="en-US" dirty="0"/>
              <a:t>192.168.10.2/32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F27DE4-DC74-F78E-EA11-4A4CFFDABD48}"/>
              </a:ext>
            </a:extLst>
          </p:cNvPr>
          <p:cNvSpPr/>
          <p:nvPr/>
        </p:nvSpPr>
        <p:spPr>
          <a:xfrm>
            <a:off x="5079313" y="2932058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EF3383-2BE1-69F2-4801-4F40BE8BBF88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3647589" y="5171894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C2A31F-9074-C887-55C9-E6272AF3BD59}"/>
              </a:ext>
            </a:extLst>
          </p:cNvPr>
          <p:cNvSpPr txBox="1"/>
          <p:nvPr/>
        </p:nvSpPr>
        <p:spPr>
          <a:xfrm>
            <a:off x="1429338" y="4459106"/>
            <a:ext cx="17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CC685-FB94-4095-8EB4-F8C3738F599E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2977725" y="6054026"/>
            <a:ext cx="8138766" cy="2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251656-EF05-830C-91EA-9DC8DCA893B3}"/>
              </a:ext>
            </a:extLst>
          </p:cNvPr>
          <p:cNvSpPr/>
          <p:nvPr/>
        </p:nvSpPr>
        <p:spPr>
          <a:xfrm>
            <a:off x="7074449" y="2464198"/>
            <a:ext cx="4338061" cy="26353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E355B1F-DF2C-0F50-BFDD-E892196CEC5A}"/>
              </a:ext>
            </a:extLst>
          </p:cNvPr>
          <p:cNvSpPr/>
          <p:nvPr/>
        </p:nvSpPr>
        <p:spPr>
          <a:xfrm>
            <a:off x="8025031" y="3674884"/>
            <a:ext cx="2931144" cy="74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  <a:p>
            <a:pPr algn="ctr"/>
            <a:r>
              <a:rPr lang="en-US" dirty="0"/>
              <a:t>192.168.30.254/24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C8BF90-504A-04F0-7AEA-7B85702BB262}"/>
              </a:ext>
            </a:extLst>
          </p:cNvPr>
          <p:cNvSpPr/>
          <p:nvPr/>
        </p:nvSpPr>
        <p:spPr>
          <a:xfrm>
            <a:off x="9813745" y="2539821"/>
            <a:ext cx="1347871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netns1</a:t>
            </a:r>
          </a:p>
          <a:p>
            <a:pPr algn="ctr"/>
            <a:r>
              <a:rPr lang="en-US" sz="1000" dirty="0"/>
              <a:t>192.168.30.1/24</a:t>
            </a:r>
          </a:p>
          <a:p>
            <a:pPr algn="ctr"/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1CDC60-E10D-3F0E-A4CA-66B8FC598AB9}"/>
              </a:ext>
            </a:extLst>
          </p:cNvPr>
          <p:cNvCxnSpPr>
            <a:cxnSpLocks/>
            <a:stCxn id="48" idx="2"/>
            <a:endCxn id="51" idx="7"/>
          </p:cNvCxnSpPr>
          <p:nvPr/>
        </p:nvCxnSpPr>
        <p:spPr>
          <a:xfrm flipH="1">
            <a:off x="9980800" y="3354058"/>
            <a:ext cx="506881" cy="27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F9D8BF7-A56F-7D86-89E1-32C2D923B1B0}"/>
              </a:ext>
            </a:extLst>
          </p:cNvPr>
          <p:cNvSpPr/>
          <p:nvPr/>
        </p:nvSpPr>
        <p:spPr>
          <a:xfrm>
            <a:off x="10452701" y="3283468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27DFF9-1B84-CFB2-9144-8881145B86AD}"/>
              </a:ext>
            </a:extLst>
          </p:cNvPr>
          <p:cNvSpPr/>
          <p:nvPr/>
        </p:nvSpPr>
        <p:spPr>
          <a:xfrm>
            <a:off x="9903414" y="3612604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6E0B17-0C27-1AA7-1CAD-77E785CA970D}"/>
              </a:ext>
            </a:extLst>
          </p:cNvPr>
          <p:cNvSpPr txBox="1"/>
          <p:nvPr/>
        </p:nvSpPr>
        <p:spPr>
          <a:xfrm>
            <a:off x="10599048" y="3275365"/>
            <a:ext cx="6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3299DB-157F-C66E-0501-18AB0ABE5E71}"/>
              </a:ext>
            </a:extLst>
          </p:cNvPr>
          <p:cNvSpPr txBox="1"/>
          <p:nvPr/>
        </p:nvSpPr>
        <p:spPr>
          <a:xfrm>
            <a:off x="10117618" y="3453184"/>
            <a:ext cx="8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10E2D1-92B1-22E8-B19A-E04D095418BF}"/>
              </a:ext>
            </a:extLst>
          </p:cNvPr>
          <p:cNvSpPr/>
          <p:nvPr/>
        </p:nvSpPr>
        <p:spPr>
          <a:xfrm>
            <a:off x="9178916" y="5033868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D75EB7-0897-4B94-E77C-E76528945D0B}"/>
              </a:ext>
            </a:extLst>
          </p:cNvPr>
          <p:cNvSpPr txBox="1"/>
          <p:nvPr/>
        </p:nvSpPr>
        <p:spPr>
          <a:xfrm>
            <a:off x="8525178" y="4470737"/>
            <a:ext cx="1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enp0s9</a:t>
            </a:r>
          </a:p>
          <a:p>
            <a:pPr algn="ctr"/>
            <a:r>
              <a:rPr lang="en-US" dirty="0"/>
              <a:t>192.168.230.23/24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74D712-F779-4599-AA62-D7FD865517D4}"/>
              </a:ext>
            </a:extLst>
          </p:cNvPr>
          <p:cNvSpPr txBox="1"/>
          <p:nvPr/>
        </p:nvSpPr>
        <p:spPr>
          <a:xfrm>
            <a:off x="7669363" y="2958237"/>
            <a:ext cx="1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tunl0</a:t>
            </a:r>
          </a:p>
          <a:p>
            <a:pPr algn="ctr"/>
            <a:r>
              <a:rPr lang="en-US" dirty="0"/>
              <a:t>192.168.30.2/32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1F258C-4355-B7B1-32C4-25FB21874725}"/>
              </a:ext>
            </a:extLst>
          </p:cNvPr>
          <p:cNvSpPr/>
          <p:nvPr/>
        </p:nvSpPr>
        <p:spPr>
          <a:xfrm>
            <a:off x="8356525" y="2917676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5E2052-EE64-574F-28C3-D47016B0FAC6}"/>
              </a:ext>
            </a:extLst>
          </p:cNvPr>
          <p:cNvSpPr txBox="1"/>
          <p:nvPr/>
        </p:nvSpPr>
        <p:spPr>
          <a:xfrm>
            <a:off x="6981990" y="4431664"/>
            <a:ext cx="18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worker3.k8s.com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AE5BED2-B0CF-B577-F5D9-14820531833F}"/>
              </a:ext>
            </a:extLst>
          </p:cNvPr>
          <p:cNvSpPr/>
          <p:nvPr/>
        </p:nvSpPr>
        <p:spPr>
          <a:xfrm>
            <a:off x="182233" y="5431919"/>
            <a:ext cx="2795492" cy="12498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EFDAE9-9B17-1159-D246-FB1BC75A2F62}"/>
              </a:ext>
            </a:extLst>
          </p:cNvPr>
          <p:cNvSpPr txBox="1"/>
          <p:nvPr/>
        </p:nvSpPr>
        <p:spPr>
          <a:xfrm>
            <a:off x="529454" y="6285619"/>
            <a:ext cx="17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worker2.k8s.com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93C018-B274-56DF-3EBF-8A61785DCF2C}"/>
              </a:ext>
            </a:extLst>
          </p:cNvPr>
          <p:cNvSpPr txBox="1"/>
          <p:nvPr/>
        </p:nvSpPr>
        <p:spPr>
          <a:xfrm>
            <a:off x="1596572" y="5898229"/>
            <a:ext cx="138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enp0s9</a:t>
            </a:r>
          </a:p>
          <a:p>
            <a:pPr algn="r"/>
            <a:r>
              <a:rPr lang="en-US" sz="1200" dirty="0"/>
              <a:t>192.168.210.22/24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4DEEF0-BF5D-C3A7-FD04-AE32899451B1}"/>
              </a:ext>
            </a:extLst>
          </p:cNvPr>
          <p:cNvSpPr/>
          <p:nvPr/>
        </p:nvSpPr>
        <p:spPr>
          <a:xfrm>
            <a:off x="661481" y="5497058"/>
            <a:ext cx="1667741" cy="50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br0</a:t>
            </a:r>
          </a:p>
          <a:p>
            <a:pPr algn="ctr"/>
            <a:r>
              <a:rPr lang="en-US" sz="1000" dirty="0"/>
              <a:t>192.168.20.254/24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B03522-6E9E-1ADF-6F64-2D4F7FE17980}"/>
              </a:ext>
            </a:extLst>
          </p:cNvPr>
          <p:cNvSpPr txBox="1"/>
          <p:nvPr/>
        </p:nvSpPr>
        <p:spPr>
          <a:xfrm>
            <a:off x="122928" y="5874920"/>
            <a:ext cx="125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tunl0</a:t>
            </a:r>
          </a:p>
          <a:p>
            <a:pPr algn="ctr"/>
            <a:r>
              <a:rPr lang="en-US" sz="1200" dirty="0"/>
              <a:t>192.168.20.2/32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CDEB23-10DA-CAEA-2A92-15E31B0E195E}"/>
              </a:ext>
            </a:extLst>
          </p:cNvPr>
          <p:cNvSpPr/>
          <p:nvPr/>
        </p:nvSpPr>
        <p:spPr>
          <a:xfrm>
            <a:off x="472134" y="5924553"/>
            <a:ext cx="82718" cy="13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D98AD5D-345A-04F7-C5A4-7AAC49CA7D80}"/>
              </a:ext>
            </a:extLst>
          </p:cNvPr>
          <p:cNvSpPr/>
          <p:nvPr/>
        </p:nvSpPr>
        <p:spPr>
          <a:xfrm>
            <a:off x="2925818" y="5979958"/>
            <a:ext cx="82718" cy="13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E8D45C-3066-4DE6-BED3-E5A25AB45991}"/>
              </a:ext>
            </a:extLst>
          </p:cNvPr>
          <p:cNvCxnSpPr>
            <a:cxnSpLocks/>
          </p:cNvCxnSpPr>
          <p:nvPr/>
        </p:nvCxnSpPr>
        <p:spPr>
          <a:xfrm flipH="1">
            <a:off x="9224247" y="5173433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23">
            <a:extLst>
              <a:ext uri="{FF2B5EF4-FFF2-40B4-BE49-F238E27FC236}">
                <a16:creationId xmlns:a16="http://schemas.microsoft.com/office/drawing/2014/main" id="{EE8FFAAE-F7EB-9B2F-F3B2-038ADAAAF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98268"/>
              </p:ext>
            </p:extLst>
          </p:nvPr>
        </p:nvGraphicFramePr>
        <p:xfrm>
          <a:off x="4567486" y="5352758"/>
          <a:ext cx="2125189" cy="95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14">
                  <a:extLst>
                    <a:ext uri="{9D8B030D-6E8A-4147-A177-3AD203B41FA5}">
                      <a16:colId xmlns:a16="http://schemas.microsoft.com/office/drawing/2014/main" val="2739342689"/>
                    </a:ext>
                  </a:extLst>
                </a:gridCol>
                <a:gridCol w="798875">
                  <a:extLst>
                    <a:ext uri="{9D8B030D-6E8A-4147-A177-3AD203B41FA5}">
                      <a16:colId xmlns:a16="http://schemas.microsoft.com/office/drawing/2014/main" val="2842381284"/>
                    </a:ext>
                  </a:extLst>
                </a:gridCol>
              </a:tblGrid>
              <a:tr h="262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NextHop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0483"/>
                  </a:ext>
                </a:extLst>
              </a:tr>
              <a:tr h="3423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192.168.210.0/24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38888"/>
                  </a:ext>
                </a:extLst>
              </a:tr>
              <a:tr h="342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192.168.230.0/24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834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67BCE66F-4030-0217-5D7F-E0B991A5AA30}"/>
              </a:ext>
            </a:extLst>
          </p:cNvPr>
          <p:cNvSpPr txBox="1"/>
          <p:nvPr/>
        </p:nvSpPr>
        <p:spPr>
          <a:xfrm>
            <a:off x="6625630" y="5856796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/>
              <a:t>swp1</a:t>
            </a:r>
          </a:p>
          <a:p>
            <a:pPr algn="r"/>
            <a:r>
              <a:rPr lang="en-US" sz="1000" dirty="0"/>
              <a:t>192.168.210.254/24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F43649-8799-2534-D74B-E131C550ED4F}"/>
              </a:ext>
            </a:extLst>
          </p:cNvPr>
          <p:cNvSpPr txBox="1"/>
          <p:nvPr/>
        </p:nvSpPr>
        <p:spPr>
          <a:xfrm>
            <a:off x="8583564" y="5866700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swp2</a:t>
            </a:r>
          </a:p>
          <a:p>
            <a:r>
              <a:rPr lang="en-US" sz="1000" dirty="0"/>
              <a:t>192.168.230.254/24</a:t>
            </a:r>
          </a:p>
        </p:txBody>
      </p:sp>
      <p:sp>
        <p:nvSpPr>
          <p:cNvPr id="78" name="Flowchart: Summing Junction 77">
            <a:extLst>
              <a:ext uri="{FF2B5EF4-FFF2-40B4-BE49-F238E27FC236}">
                <a16:creationId xmlns:a16="http://schemas.microsoft.com/office/drawing/2014/main" id="{216F13FD-8229-E075-1241-C78F6398B5C6}"/>
              </a:ext>
            </a:extLst>
          </p:cNvPr>
          <p:cNvSpPr/>
          <p:nvPr/>
        </p:nvSpPr>
        <p:spPr>
          <a:xfrm>
            <a:off x="7843629" y="5698410"/>
            <a:ext cx="822186" cy="67621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5BF424-96CB-01A1-A6D7-659EEF661B3E}"/>
              </a:ext>
            </a:extLst>
          </p:cNvPr>
          <p:cNvGrpSpPr/>
          <p:nvPr/>
        </p:nvGrpSpPr>
        <p:grpSpPr>
          <a:xfrm>
            <a:off x="5188899" y="3004879"/>
            <a:ext cx="1710358" cy="283350"/>
            <a:chOff x="6017067" y="1776011"/>
            <a:chExt cx="1710358" cy="283350"/>
          </a:xfrm>
        </p:grpSpPr>
        <p:sp>
          <p:nvSpPr>
            <p:cNvPr id="4" name="Flowchart: Direct Access Storage 3">
              <a:extLst>
                <a:ext uri="{FF2B5EF4-FFF2-40B4-BE49-F238E27FC236}">
                  <a16:creationId xmlns:a16="http://schemas.microsoft.com/office/drawing/2014/main" id="{6B043B3B-831D-DEDB-9AF0-DF902C3BAED4}"/>
                </a:ext>
              </a:extLst>
            </p:cNvPr>
            <p:cNvSpPr/>
            <p:nvPr/>
          </p:nvSpPr>
          <p:spPr>
            <a:xfrm>
              <a:off x="6017067" y="1782818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Direct Access Storage 57">
              <a:extLst>
                <a:ext uri="{FF2B5EF4-FFF2-40B4-BE49-F238E27FC236}">
                  <a16:creationId xmlns:a16="http://schemas.microsoft.com/office/drawing/2014/main" id="{6A9D9392-9E1B-1869-9B73-2B866FEB1AAB}"/>
                </a:ext>
              </a:extLst>
            </p:cNvPr>
            <p:cNvSpPr/>
            <p:nvPr/>
          </p:nvSpPr>
          <p:spPr>
            <a:xfrm>
              <a:off x="6313780" y="1782049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Direct Access Storage 58">
              <a:extLst>
                <a:ext uri="{FF2B5EF4-FFF2-40B4-BE49-F238E27FC236}">
                  <a16:creationId xmlns:a16="http://schemas.microsoft.com/office/drawing/2014/main" id="{297A79C8-BB96-9C5F-8220-62452091F7A9}"/>
                </a:ext>
              </a:extLst>
            </p:cNvPr>
            <p:cNvSpPr/>
            <p:nvPr/>
          </p:nvSpPr>
          <p:spPr>
            <a:xfrm>
              <a:off x="6677538" y="1779030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Direct Access Storage 59">
              <a:extLst>
                <a:ext uri="{FF2B5EF4-FFF2-40B4-BE49-F238E27FC236}">
                  <a16:creationId xmlns:a16="http://schemas.microsoft.com/office/drawing/2014/main" id="{7E61943C-EC56-CCAE-FE4E-F7D611E95769}"/>
                </a:ext>
              </a:extLst>
            </p:cNvPr>
            <p:cNvSpPr/>
            <p:nvPr/>
          </p:nvSpPr>
          <p:spPr>
            <a:xfrm>
              <a:off x="7051817" y="1776011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287BF3E-A124-0A7D-62DB-59CFA1DC8BD1}"/>
              </a:ext>
            </a:extLst>
          </p:cNvPr>
          <p:cNvGrpSpPr/>
          <p:nvPr/>
        </p:nvGrpSpPr>
        <p:grpSpPr>
          <a:xfrm>
            <a:off x="6640390" y="2998822"/>
            <a:ext cx="1710358" cy="283350"/>
            <a:chOff x="6017067" y="1776011"/>
            <a:chExt cx="1710358" cy="283350"/>
          </a:xfrm>
        </p:grpSpPr>
        <p:sp>
          <p:nvSpPr>
            <p:cNvPr id="64" name="Flowchart: Direct Access Storage 63">
              <a:extLst>
                <a:ext uri="{FF2B5EF4-FFF2-40B4-BE49-F238E27FC236}">
                  <a16:creationId xmlns:a16="http://schemas.microsoft.com/office/drawing/2014/main" id="{F56BC2C6-8438-A6F3-794B-6BE27AD7BDC3}"/>
                </a:ext>
              </a:extLst>
            </p:cNvPr>
            <p:cNvSpPr/>
            <p:nvPr/>
          </p:nvSpPr>
          <p:spPr>
            <a:xfrm>
              <a:off x="6017067" y="1782818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Direct Access Storage 64">
              <a:extLst>
                <a:ext uri="{FF2B5EF4-FFF2-40B4-BE49-F238E27FC236}">
                  <a16:creationId xmlns:a16="http://schemas.microsoft.com/office/drawing/2014/main" id="{571CD628-93FC-6680-582E-7B1B0ED432BE}"/>
                </a:ext>
              </a:extLst>
            </p:cNvPr>
            <p:cNvSpPr/>
            <p:nvPr/>
          </p:nvSpPr>
          <p:spPr>
            <a:xfrm>
              <a:off x="6313780" y="1782049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Direct Access Storage 65">
              <a:extLst>
                <a:ext uri="{FF2B5EF4-FFF2-40B4-BE49-F238E27FC236}">
                  <a16:creationId xmlns:a16="http://schemas.microsoft.com/office/drawing/2014/main" id="{6FA20B9B-DBD0-3918-CC1F-3B6A1006594B}"/>
                </a:ext>
              </a:extLst>
            </p:cNvPr>
            <p:cNvSpPr/>
            <p:nvPr/>
          </p:nvSpPr>
          <p:spPr>
            <a:xfrm>
              <a:off x="6677538" y="1779030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Direct Access Storage 78">
              <a:extLst>
                <a:ext uri="{FF2B5EF4-FFF2-40B4-BE49-F238E27FC236}">
                  <a16:creationId xmlns:a16="http://schemas.microsoft.com/office/drawing/2014/main" id="{43A50DA2-2964-6601-E310-8D87EF1C17A1}"/>
                </a:ext>
              </a:extLst>
            </p:cNvPr>
            <p:cNvSpPr/>
            <p:nvPr/>
          </p:nvSpPr>
          <p:spPr>
            <a:xfrm>
              <a:off x="7051817" y="1776011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1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Hand CNI - 7</a:t>
            </a:r>
            <a:br>
              <a:rPr lang="en-US" sz="3600" dirty="0"/>
            </a:br>
            <a:r>
              <a:rPr lang="en-US" sz="3600" dirty="0"/>
              <a:t>Containers connected under Linux bridges </a:t>
            </a:r>
            <a:r>
              <a:rPr lang="en-US" altLang="zh-CN" sz="3600" dirty="0"/>
              <a:t>on different nodes - </a:t>
            </a:r>
            <a:r>
              <a:rPr lang="en-US" altLang="zh-CN" sz="3600" dirty="0" err="1"/>
              <a:t>VxLAN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8577-B791-EF4B-01E4-BF463EF8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Diagram(container-to-container)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0845A2-8507-9CE1-B183-51E4F08DDE8C}"/>
              </a:ext>
            </a:extLst>
          </p:cNvPr>
          <p:cNvSpPr/>
          <p:nvPr/>
        </p:nvSpPr>
        <p:spPr>
          <a:xfrm>
            <a:off x="1497791" y="2462659"/>
            <a:ext cx="4338061" cy="26353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2376C-0A52-3414-CFD8-37C1C3F4CE4E}"/>
              </a:ext>
            </a:extLst>
          </p:cNvPr>
          <p:cNvSpPr/>
          <p:nvPr/>
        </p:nvSpPr>
        <p:spPr>
          <a:xfrm>
            <a:off x="2448373" y="3673345"/>
            <a:ext cx="2821896" cy="74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  <a:p>
            <a:pPr algn="ctr"/>
            <a:r>
              <a:rPr lang="en-US" dirty="0"/>
              <a:t>192.168.10.254/24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04BB1-7AC9-85A2-61C7-AC6B0AB964BD}"/>
              </a:ext>
            </a:extLst>
          </p:cNvPr>
          <p:cNvSpPr/>
          <p:nvPr/>
        </p:nvSpPr>
        <p:spPr>
          <a:xfrm>
            <a:off x="1854649" y="2603357"/>
            <a:ext cx="1347871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netns1</a:t>
            </a:r>
          </a:p>
          <a:p>
            <a:pPr algn="ctr"/>
            <a:r>
              <a:rPr lang="en-US" sz="1000" dirty="0"/>
              <a:t>192.168.10.1/24</a:t>
            </a:r>
          </a:p>
          <a:p>
            <a:pPr algn="ctr"/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566903-4BCB-CA84-CB68-12CB96A926BE}"/>
              </a:ext>
            </a:extLst>
          </p:cNvPr>
          <p:cNvCxnSpPr>
            <a:cxnSpLocks/>
            <a:stCxn id="7" idx="2"/>
            <a:endCxn id="13" idx="5"/>
          </p:cNvCxnSpPr>
          <p:nvPr/>
        </p:nvCxnSpPr>
        <p:spPr>
          <a:xfrm>
            <a:off x="2528585" y="3417594"/>
            <a:ext cx="286767" cy="4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FBB2F2-C38F-0A7E-DE3D-C87BBF256D81}"/>
              </a:ext>
            </a:extLst>
          </p:cNvPr>
          <p:cNvSpPr/>
          <p:nvPr/>
        </p:nvSpPr>
        <p:spPr>
          <a:xfrm>
            <a:off x="2482113" y="3336122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CCC659-F119-3F3E-F5BF-7140F0B204A0}"/>
              </a:ext>
            </a:extLst>
          </p:cNvPr>
          <p:cNvSpPr/>
          <p:nvPr/>
        </p:nvSpPr>
        <p:spPr>
          <a:xfrm>
            <a:off x="2737966" y="3715693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A6453-8EC3-6F67-0D6B-8B20C44A0CA6}"/>
              </a:ext>
            </a:extLst>
          </p:cNvPr>
          <p:cNvSpPr txBox="1"/>
          <p:nvPr/>
        </p:nvSpPr>
        <p:spPr>
          <a:xfrm>
            <a:off x="2226773" y="3046435"/>
            <a:ext cx="6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DDB62-8CAC-9A9A-30CE-60FFBACD59E3}"/>
              </a:ext>
            </a:extLst>
          </p:cNvPr>
          <p:cNvSpPr txBox="1"/>
          <p:nvPr/>
        </p:nvSpPr>
        <p:spPr>
          <a:xfrm>
            <a:off x="2626103" y="3418636"/>
            <a:ext cx="8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5F49BA-5FF4-A686-787A-9EEBF99AC823}"/>
              </a:ext>
            </a:extLst>
          </p:cNvPr>
          <p:cNvSpPr/>
          <p:nvPr/>
        </p:nvSpPr>
        <p:spPr>
          <a:xfrm>
            <a:off x="3602258" y="5032329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F3C17-36C1-D8A4-8734-B669E377D671}"/>
              </a:ext>
            </a:extLst>
          </p:cNvPr>
          <p:cNvSpPr txBox="1"/>
          <p:nvPr/>
        </p:nvSpPr>
        <p:spPr>
          <a:xfrm>
            <a:off x="2948520" y="4469198"/>
            <a:ext cx="1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enp0s9</a:t>
            </a:r>
          </a:p>
          <a:p>
            <a:pPr algn="ctr"/>
            <a:r>
              <a:rPr lang="en-US" dirty="0"/>
              <a:t>192.168.210.21/24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CE98A6-ED77-3F21-CE55-3286E4278DF0}"/>
              </a:ext>
            </a:extLst>
          </p:cNvPr>
          <p:cNvSpPr txBox="1"/>
          <p:nvPr/>
        </p:nvSpPr>
        <p:spPr>
          <a:xfrm>
            <a:off x="3392214" y="2779262"/>
            <a:ext cx="199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vxlan100</a:t>
            </a:r>
          </a:p>
          <a:p>
            <a:pPr algn="ctr"/>
            <a:r>
              <a:rPr lang="en-US" dirty="0"/>
              <a:t>192.168.10.4/32</a:t>
            </a:r>
          </a:p>
          <a:p>
            <a:pPr algn="ctr"/>
            <a:r>
              <a:rPr lang="en-US" dirty="0"/>
              <a:t>00:00:ff:ff:10:04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F27DE4-DC74-F78E-EA11-4A4CFFDABD48}"/>
              </a:ext>
            </a:extLst>
          </p:cNvPr>
          <p:cNvSpPr/>
          <p:nvPr/>
        </p:nvSpPr>
        <p:spPr>
          <a:xfrm>
            <a:off x="5079313" y="2932058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EF3383-2BE1-69F2-4801-4F40BE8BBF88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3647589" y="5171894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C2A31F-9074-C887-55C9-E6272AF3BD59}"/>
              </a:ext>
            </a:extLst>
          </p:cNvPr>
          <p:cNvSpPr txBox="1"/>
          <p:nvPr/>
        </p:nvSpPr>
        <p:spPr>
          <a:xfrm>
            <a:off x="1429338" y="4459106"/>
            <a:ext cx="17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CC685-FB94-4095-8EB4-F8C3738F599E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2977725" y="6054026"/>
            <a:ext cx="8138766" cy="2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251656-EF05-830C-91EA-9DC8DCA893B3}"/>
              </a:ext>
            </a:extLst>
          </p:cNvPr>
          <p:cNvSpPr/>
          <p:nvPr/>
        </p:nvSpPr>
        <p:spPr>
          <a:xfrm>
            <a:off x="7074449" y="2464198"/>
            <a:ext cx="4338061" cy="26353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E355B1F-DF2C-0F50-BFDD-E892196CEC5A}"/>
              </a:ext>
            </a:extLst>
          </p:cNvPr>
          <p:cNvSpPr/>
          <p:nvPr/>
        </p:nvSpPr>
        <p:spPr>
          <a:xfrm>
            <a:off x="8025031" y="3674884"/>
            <a:ext cx="2931144" cy="74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  <a:p>
            <a:pPr algn="ctr"/>
            <a:r>
              <a:rPr lang="en-US" dirty="0"/>
              <a:t>192.168.30.254/24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C8BF90-504A-04F0-7AEA-7B85702BB262}"/>
              </a:ext>
            </a:extLst>
          </p:cNvPr>
          <p:cNvSpPr/>
          <p:nvPr/>
        </p:nvSpPr>
        <p:spPr>
          <a:xfrm>
            <a:off x="9813745" y="2539821"/>
            <a:ext cx="1347871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netns1</a:t>
            </a:r>
          </a:p>
          <a:p>
            <a:pPr algn="ctr"/>
            <a:r>
              <a:rPr lang="en-US" sz="1000" dirty="0"/>
              <a:t>192.168.30.1/24</a:t>
            </a:r>
          </a:p>
          <a:p>
            <a:pPr algn="ctr"/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1CDC60-E10D-3F0E-A4CA-66B8FC598AB9}"/>
              </a:ext>
            </a:extLst>
          </p:cNvPr>
          <p:cNvCxnSpPr>
            <a:cxnSpLocks/>
            <a:stCxn id="48" idx="2"/>
            <a:endCxn id="51" idx="7"/>
          </p:cNvCxnSpPr>
          <p:nvPr/>
        </p:nvCxnSpPr>
        <p:spPr>
          <a:xfrm flipH="1">
            <a:off x="9980800" y="3354058"/>
            <a:ext cx="506881" cy="27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F9D8BF7-A56F-7D86-89E1-32C2D923B1B0}"/>
              </a:ext>
            </a:extLst>
          </p:cNvPr>
          <p:cNvSpPr/>
          <p:nvPr/>
        </p:nvSpPr>
        <p:spPr>
          <a:xfrm>
            <a:off x="10452701" y="3283468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27DFF9-1B84-CFB2-9144-8881145B86AD}"/>
              </a:ext>
            </a:extLst>
          </p:cNvPr>
          <p:cNvSpPr/>
          <p:nvPr/>
        </p:nvSpPr>
        <p:spPr>
          <a:xfrm>
            <a:off x="9903414" y="3612604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6E0B17-0C27-1AA7-1CAD-77E785CA970D}"/>
              </a:ext>
            </a:extLst>
          </p:cNvPr>
          <p:cNvSpPr txBox="1"/>
          <p:nvPr/>
        </p:nvSpPr>
        <p:spPr>
          <a:xfrm>
            <a:off x="10599048" y="3275365"/>
            <a:ext cx="6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3299DB-157F-C66E-0501-18AB0ABE5E71}"/>
              </a:ext>
            </a:extLst>
          </p:cNvPr>
          <p:cNvSpPr txBox="1"/>
          <p:nvPr/>
        </p:nvSpPr>
        <p:spPr>
          <a:xfrm>
            <a:off x="10117618" y="3453184"/>
            <a:ext cx="8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10E2D1-92B1-22E8-B19A-E04D095418BF}"/>
              </a:ext>
            </a:extLst>
          </p:cNvPr>
          <p:cNvSpPr/>
          <p:nvPr/>
        </p:nvSpPr>
        <p:spPr>
          <a:xfrm>
            <a:off x="9178916" y="5033868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D75EB7-0897-4B94-E77C-E76528945D0B}"/>
              </a:ext>
            </a:extLst>
          </p:cNvPr>
          <p:cNvSpPr txBox="1"/>
          <p:nvPr/>
        </p:nvSpPr>
        <p:spPr>
          <a:xfrm>
            <a:off x="8525178" y="4470737"/>
            <a:ext cx="1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enp0s9</a:t>
            </a:r>
          </a:p>
          <a:p>
            <a:pPr algn="ctr"/>
            <a:r>
              <a:rPr lang="en-US" dirty="0"/>
              <a:t>192.168.230.23/24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74D712-F779-4599-AA62-D7FD865517D4}"/>
              </a:ext>
            </a:extLst>
          </p:cNvPr>
          <p:cNvSpPr txBox="1"/>
          <p:nvPr/>
        </p:nvSpPr>
        <p:spPr>
          <a:xfrm>
            <a:off x="7792988" y="2744871"/>
            <a:ext cx="199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vxlan100</a:t>
            </a:r>
          </a:p>
          <a:p>
            <a:pPr algn="ctr"/>
            <a:r>
              <a:rPr lang="en-US" dirty="0"/>
              <a:t>192.168.30.4/32</a:t>
            </a:r>
          </a:p>
          <a:p>
            <a:pPr algn="ctr"/>
            <a:r>
              <a:rPr lang="en-US" dirty="0"/>
              <a:t>00:00:ff:ff:30:04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1F258C-4355-B7B1-32C4-25FB21874725}"/>
              </a:ext>
            </a:extLst>
          </p:cNvPr>
          <p:cNvSpPr/>
          <p:nvPr/>
        </p:nvSpPr>
        <p:spPr>
          <a:xfrm>
            <a:off x="7975380" y="2870910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5E2052-EE64-574F-28C3-D47016B0FAC6}"/>
              </a:ext>
            </a:extLst>
          </p:cNvPr>
          <p:cNvSpPr txBox="1"/>
          <p:nvPr/>
        </p:nvSpPr>
        <p:spPr>
          <a:xfrm>
            <a:off x="6981990" y="4431664"/>
            <a:ext cx="18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worker3.k8s.com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AE5BED2-B0CF-B577-F5D9-14820531833F}"/>
              </a:ext>
            </a:extLst>
          </p:cNvPr>
          <p:cNvSpPr/>
          <p:nvPr/>
        </p:nvSpPr>
        <p:spPr>
          <a:xfrm>
            <a:off x="182233" y="5431919"/>
            <a:ext cx="2795492" cy="12498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EFDAE9-9B17-1159-D246-FB1BC75A2F62}"/>
              </a:ext>
            </a:extLst>
          </p:cNvPr>
          <p:cNvSpPr txBox="1"/>
          <p:nvPr/>
        </p:nvSpPr>
        <p:spPr>
          <a:xfrm>
            <a:off x="529454" y="6285619"/>
            <a:ext cx="17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worker2.k8s.com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93C018-B274-56DF-3EBF-8A61785DCF2C}"/>
              </a:ext>
            </a:extLst>
          </p:cNvPr>
          <p:cNvSpPr txBox="1"/>
          <p:nvPr/>
        </p:nvSpPr>
        <p:spPr>
          <a:xfrm>
            <a:off x="1596572" y="5898229"/>
            <a:ext cx="138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enp0s9</a:t>
            </a:r>
          </a:p>
          <a:p>
            <a:pPr algn="r"/>
            <a:r>
              <a:rPr lang="en-US" sz="1200" dirty="0"/>
              <a:t>192.168.210.22/24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4DEEF0-BF5D-C3A7-FD04-AE32899451B1}"/>
              </a:ext>
            </a:extLst>
          </p:cNvPr>
          <p:cNvSpPr/>
          <p:nvPr/>
        </p:nvSpPr>
        <p:spPr>
          <a:xfrm>
            <a:off x="661481" y="5497058"/>
            <a:ext cx="1667741" cy="50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br0</a:t>
            </a:r>
          </a:p>
          <a:p>
            <a:pPr algn="ctr"/>
            <a:r>
              <a:rPr lang="en-US" sz="1000" dirty="0"/>
              <a:t>192.168.20.254/24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B03522-6E9E-1ADF-6F64-2D4F7FE17980}"/>
              </a:ext>
            </a:extLst>
          </p:cNvPr>
          <p:cNvSpPr txBox="1"/>
          <p:nvPr/>
        </p:nvSpPr>
        <p:spPr>
          <a:xfrm>
            <a:off x="118463" y="5831402"/>
            <a:ext cx="125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vxlan100</a:t>
            </a:r>
          </a:p>
          <a:p>
            <a:pPr algn="ctr"/>
            <a:r>
              <a:rPr lang="en-US" sz="1200" dirty="0"/>
              <a:t>192.168.20.4/32</a:t>
            </a:r>
          </a:p>
          <a:p>
            <a:pPr algn="ctr"/>
            <a:r>
              <a:rPr lang="en-US" sz="1200" dirty="0"/>
              <a:t>00:00:ff:ff:20:04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CDEB23-10DA-CAEA-2A92-15E31B0E195E}"/>
              </a:ext>
            </a:extLst>
          </p:cNvPr>
          <p:cNvSpPr/>
          <p:nvPr/>
        </p:nvSpPr>
        <p:spPr>
          <a:xfrm>
            <a:off x="338669" y="6437001"/>
            <a:ext cx="82718" cy="13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D98AD5D-345A-04F7-C5A4-7AAC49CA7D80}"/>
              </a:ext>
            </a:extLst>
          </p:cNvPr>
          <p:cNvSpPr/>
          <p:nvPr/>
        </p:nvSpPr>
        <p:spPr>
          <a:xfrm>
            <a:off x="2925818" y="5979958"/>
            <a:ext cx="82718" cy="13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E8D45C-3066-4DE6-BED3-E5A25AB45991}"/>
              </a:ext>
            </a:extLst>
          </p:cNvPr>
          <p:cNvCxnSpPr>
            <a:cxnSpLocks/>
          </p:cNvCxnSpPr>
          <p:nvPr/>
        </p:nvCxnSpPr>
        <p:spPr>
          <a:xfrm flipH="1">
            <a:off x="9224247" y="5173433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23">
            <a:extLst>
              <a:ext uri="{FF2B5EF4-FFF2-40B4-BE49-F238E27FC236}">
                <a16:creationId xmlns:a16="http://schemas.microsoft.com/office/drawing/2014/main" id="{EE8FFAAE-F7EB-9B2F-F3B2-038ADAAAF7D0}"/>
              </a:ext>
            </a:extLst>
          </p:cNvPr>
          <p:cNvGraphicFramePr>
            <a:graphicFrameLocks noGrp="1"/>
          </p:cNvGraphicFramePr>
          <p:nvPr/>
        </p:nvGraphicFramePr>
        <p:xfrm>
          <a:off x="4567486" y="5352758"/>
          <a:ext cx="2125189" cy="95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14">
                  <a:extLst>
                    <a:ext uri="{9D8B030D-6E8A-4147-A177-3AD203B41FA5}">
                      <a16:colId xmlns:a16="http://schemas.microsoft.com/office/drawing/2014/main" val="2739342689"/>
                    </a:ext>
                  </a:extLst>
                </a:gridCol>
                <a:gridCol w="798875">
                  <a:extLst>
                    <a:ext uri="{9D8B030D-6E8A-4147-A177-3AD203B41FA5}">
                      <a16:colId xmlns:a16="http://schemas.microsoft.com/office/drawing/2014/main" val="2842381284"/>
                    </a:ext>
                  </a:extLst>
                </a:gridCol>
              </a:tblGrid>
              <a:tr h="262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NextHop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0483"/>
                  </a:ext>
                </a:extLst>
              </a:tr>
              <a:tr h="3423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192.168.210.0/24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38888"/>
                  </a:ext>
                </a:extLst>
              </a:tr>
              <a:tr h="342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192.168.230.0/24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834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67BCE66F-4030-0217-5D7F-E0B991A5AA30}"/>
              </a:ext>
            </a:extLst>
          </p:cNvPr>
          <p:cNvSpPr txBox="1"/>
          <p:nvPr/>
        </p:nvSpPr>
        <p:spPr>
          <a:xfrm>
            <a:off x="6625630" y="5856796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/>
              <a:t>swp1</a:t>
            </a:r>
          </a:p>
          <a:p>
            <a:pPr algn="r"/>
            <a:r>
              <a:rPr lang="en-US" sz="1000" dirty="0"/>
              <a:t>192.168.210.254/24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F43649-8799-2534-D74B-E131C550ED4F}"/>
              </a:ext>
            </a:extLst>
          </p:cNvPr>
          <p:cNvSpPr txBox="1"/>
          <p:nvPr/>
        </p:nvSpPr>
        <p:spPr>
          <a:xfrm>
            <a:off x="8583564" y="5866700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swp2</a:t>
            </a:r>
          </a:p>
          <a:p>
            <a:r>
              <a:rPr lang="en-US" sz="1000" dirty="0"/>
              <a:t>192.168.230.254/24</a:t>
            </a:r>
          </a:p>
        </p:txBody>
      </p:sp>
      <p:sp>
        <p:nvSpPr>
          <p:cNvPr id="78" name="Flowchart: Summing Junction 77">
            <a:extLst>
              <a:ext uri="{FF2B5EF4-FFF2-40B4-BE49-F238E27FC236}">
                <a16:creationId xmlns:a16="http://schemas.microsoft.com/office/drawing/2014/main" id="{216F13FD-8229-E075-1241-C78F6398B5C6}"/>
              </a:ext>
            </a:extLst>
          </p:cNvPr>
          <p:cNvSpPr/>
          <p:nvPr/>
        </p:nvSpPr>
        <p:spPr>
          <a:xfrm>
            <a:off x="7843629" y="5698410"/>
            <a:ext cx="822186" cy="67621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5BF424-96CB-01A1-A6D7-659EEF661B3E}"/>
              </a:ext>
            </a:extLst>
          </p:cNvPr>
          <p:cNvGrpSpPr/>
          <p:nvPr/>
        </p:nvGrpSpPr>
        <p:grpSpPr>
          <a:xfrm>
            <a:off x="5188899" y="3004879"/>
            <a:ext cx="1710358" cy="283350"/>
            <a:chOff x="6017067" y="1776011"/>
            <a:chExt cx="1710358" cy="283350"/>
          </a:xfrm>
        </p:grpSpPr>
        <p:sp>
          <p:nvSpPr>
            <p:cNvPr id="4" name="Flowchart: Direct Access Storage 3">
              <a:extLst>
                <a:ext uri="{FF2B5EF4-FFF2-40B4-BE49-F238E27FC236}">
                  <a16:creationId xmlns:a16="http://schemas.microsoft.com/office/drawing/2014/main" id="{6B043B3B-831D-DEDB-9AF0-DF902C3BAED4}"/>
                </a:ext>
              </a:extLst>
            </p:cNvPr>
            <p:cNvSpPr/>
            <p:nvPr/>
          </p:nvSpPr>
          <p:spPr>
            <a:xfrm>
              <a:off x="6017067" y="1782818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Direct Access Storage 57">
              <a:extLst>
                <a:ext uri="{FF2B5EF4-FFF2-40B4-BE49-F238E27FC236}">
                  <a16:creationId xmlns:a16="http://schemas.microsoft.com/office/drawing/2014/main" id="{6A9D9392-9E1B-1869-9B73-2B866FEB1AAB}"/>
                </a:ext>
              </a:extLst>
            </p:cNvPr>
            <p:cNvSpPr/>
            <p:nvPr/>
          </p:nvSpPr>
          <p:spPr>
            <a:xfrm>
              <a:off x="6313780" y="1782049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Direct Access Storage 58">
              <a:extLst>
                <a:ext uri="{FF2B5EF4-FFF2-40B4-BE49-F238E27FC236}">
                  <a16:creationId xmlns:a16="http://schemas.microsoft.com/office/drawing/2014/main" id="{297A79C8-BB96-9C5F-8220-62452091F7A9}"/>
                </a:ext>
              </a:extLst>
            </p:cNvPr>
            <p:cNvSpPr/>
            <p:nvPr/>
          </p:nvSpPr>
          <p:spPr>
            <a:xfrm>
              <a:off x="6677538" y="1779030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Direct Access Storage 59">
              <a:extLst>
                <a:ext uri="{FF2B5EF4-FFF2-40B4-BE49-F238E27FC236}">
                  <a16:creationId xmlns:a16="http://schemas.microsoft.com/office/drawing/2014/main" id="{7E61943C-EC56-CCAE-FE4E-F7D611E95769}"/>
                </a:ext>
              </a:extLst>
            </p:cNvPr>
            <p:cNvSpPr/>
            <p:nvPr/>
          </p:nvSpPr>
          <p:spPr>
            <a:xfrm>
              <a:off x="7051817" y="1776011"/>
              <a:ext cx="675608" cy="276543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lowchart: Direct Access Storage 63">
            <a:extLst>
              <a:ext uri="{FF2B5EF4-FFF2-40B4-BE49-F238E27FC236}">
                <a16:creationId xmlns:a16="http://schemas.microsoft.com/office/drawing/2014/main" id="{F56BC2C6-8438-A6F3-794B-6BE27AD7BDC3}"/>
              </a:ext>
            </a:extLst>
          </p:cNvPr>
          <p:cNvSpPr/>
          <p:nvPr/>
        </p:nvSpPr>
        <p:spPr>
          <a:xfrm>
            <a:off x="6640390" y="3005629"/>
            <a:ext cx="675608" cy="27654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irect Access Storage 64">
            <a:extLst>
              <a:ext uri="{FF2B5EF4-FFF2-40B4-BE49-F238E27FC236}">
                <a16:creationId xmlns:a16="http://schemas.microsoft.com/office/drawing/2014/main" id="{571CD628-93FC-6680-582E-7B1B0ED432BE}"/>
              </a:ext>
            </a:extLst>
          </p:cNvPr>
          <p:cNvSpPr/>
          <p:nvPr/>
        </p:nvSpPr>
        <p:spPr>
          <a:xfrm>
            <a:off x="6937103" y="3004860"/>
            <a:ext cx="675608" cy="27654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Direct Access Storage 65">
            <a:extLst>
              <a:ext uri="{FF2B5EF4-FFF2-40B4-BE49-F238E27FC236}">
                <a16:creationId xmlns:a16="http://schemas.microsoft.com/office/drawing/2014/main" id="{6FA20B9B-DBD0-3918-CC1F-3B6A1006594B}"/>
              </a:ext>
            </a:extLst>
          </p:cNvPr>
          <p:cNvSpPr/>
          <p:nvPr/>
        </p:nvSpPr>
        <p:spPr>
          <a:xfrm>
            <a:off x="7300861" y="3001841"/>
            <a:ext cx="675608" cy="27654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F881-C605-9033-CF53-EA35FFC4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of OpenVPN client and site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E5A4BB-2176-3BF6-A5F1-7476EFB1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OpenVPN 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501D8-C1D1-9A2A-CD19-3B1C8D8E264B}"/>
              </a:ext>
            </a:extLst>
          </p:cNvPr>
          <p:cNvSpPr/>
          <p:nvPr/>
        </p:nvSpPr>
        <p:spPr>
          <a:xfrm>
            <a:off x="121797" y="3424396"/>
            <a:ext cx="2123838" cy="145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OpenVPN            ping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Network Stack</a:t>
            </a:r>
          </a:p>
          <a:p>
            <a:pPr algn="ctr"/>
            <a:endParaRPr lang="en-US" dirty="0"/>
          </a:p>
          <a:p>
            <a:pPr algn="ctr"/>
            <a:r>
              <a:rPr lang="en-US" altLang="zh-CN" dirty="0"/>
              <a:t>tun0: 10.18.130.65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D24DB-F6C3-8990-B172-4CF133A7664F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>
            <a:off x="2245635" y="4151620"/>
            <a:ext cx="206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61E5AB5-E1FB-68F2-459F-23BAF2335AD6}"/>
              </a:ext>
            </a:extLst>
          </p:cNvPr>
          <p:cNvSpPr/>
          <p:nvPr/>
        </p:nvSpPr>
        <p:spPr>
          <a:xfrm>
            <a:off x="4308123" y="3548717"/>
            <a:ext cx="2190878" cy="1205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FED22F-2836-AB95-7392-1DDCF105463A}"/>
              </a:ext>
            </a:extLst>
          </p:cNvPr>
          <p:cNvGrpSpPr/>
          <p:nvPr/>
        </p:nvGrpSpPr>
        <p:grpSpPr>
          <a:xfrm>
            <a:off x="9015637" y="2249175"/>
            <a:ext cx="2933444" cy="3718969"/>
            <a:chOff x="7229284" y="2224630"/>
            <a:chExt cx="2933444" cy="37189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074F0C-5317-8551-5F6F-410C5619ED5E}"/>
                </a:ext>
              </a:extLst>
            </p:cNvPr>
            <p:cNvSpPr/>
            <p:nvPr/>
          </p:nvSpPr>
          <p:spPr>
            <a:xfrm>
              <a:off x="7229284" y="3590094"/>
              <a:ext cx="846894" cy="1123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VPN Site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6579DF-F96E-CA44-0D88-CC9E6E0FAD7E}"/>
                </a:ext>
              </a:extLst>
            </p:cNvPr>
            <p:cNvSpPr/>
            <p:nvPr/>
          </p:nvSpPr>
          <p:spPr>
            <a:xfrm>
              <a:off x="8076178" y="2224630"/>
              <a:ext cx="2086550" cy="3718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Office</a:t>
              </a:r>
            </a:p>
            <a:p>
              <a:pPr algn="ctr"/>
              <a:r>
                <a:rPr lang="en-US" dirty="0"/>
                <a:t>Network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CA5F64-B250-B36C-B124-EBF94ABE7CE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6499001" y="4151620"/>
            <a:ext cx="2516636" cy="2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BE5E3A-9197-6677-2D98-879DD268433C}"/>
              </a:ext>
            </a:extLst>
          </p:cNvPr>
          <p:cNvSpPr txBox="1"/>
          <p:nvPr/>
        </p:nvSpPr>
        <p:spPr>
          <a:xfrm>
            <a:off x="2187578" y="3905398"/>
            <a:ext cx="963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10.23.130.195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6938A-4336-FE90-E6C2-95A32A126FCB}"/>
              </a:ext>
            </a:extLst>
          </p:cNvPr>
          <p:cNvSpPr txBox="1"/>
          <p:nvPr/>
        </p:nvSpPr>
        <p:spPr>
          <a:xfrm>
            <a:off x="3574522" y="3914602"/>
            <a:ext cx="846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10.23.130.1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D72321-49B6-8FA6-CC8F-9D6C85DBB012}"/>
              </a:ext>
            </a:extLst>
          </p:cNvPr>
          <p:cNvSpPr txBox="1"/>
          <p:nvPr/>
        </p:nvSpPr>
        <p:spPr>
          <a:xfrm>
            <a:off x="8512410" y="3914602"/>
            <a:ext cx="576384" cy="24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a.b.c.d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532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F717-84EA-3AF8-B3BD-DC7E689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</a:t>
            </a:r>
            <a:r>
              <a:rPr lang="en-US" altLang="zh-CN" dirty="0"/>
              <a:t>P</a:t>
            </a:r>
            <a:r>
              <a:rPr lang="en-US" dirty="0"/>
              <a:t>rerequisite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4772-E947-184B-F4F9-2F7F438A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84" y="1825625"/>
            <a:ext cx="11762416" cy="4351338"/>
          </a:xfrm>
        </p:spPr>
        <p:txBody>
          <a:bodyPr>
            <a:normAutofit/>
          </a:bodyPr>
          <a:lstStyle/>
          <a:p>
            <a:r>
              <a:rPr lang="en-US" dirty="0"/>
              <a:t>Network protocol stack(MAC/ARP/IP/ICMP/TCP/UDP)</a:t>
            </a:r>
          </a:p>
          <a:p>
            <a:r>
              <a:rPr lang="en-US" dirty="0"/>
              <a:t>Bridging/Switching(VLAN/</a:t>
            </a:r>
            <a:r>
              <a:rPr lang="en-US" dirty="0" err="1"/>
              <a:t>VxLAN</a:t>
            </a:r>
            <a:r>
              <a:rPr lang="en-US" dirty="0"/>
              <a:t>) and Routing(subnet/netmask, gateway/</a:t>
            </a:r>
            <a:r>
              <a:rPr lang="en-US" dirty="0" err="1"/>
              <a:t>nexthop</a:t>
            </a:r>
            <a:r>
              <a:rPr lang="en-US" dirty="0"/>
              <a:t>, route lookup)</a:t>
            </a:r>
          </a:p>
          <a:p>
            <a:r>
              <a:rPr lang="en-US" dirty="0"/>
              <a:t>Linux commands(</a:t>
            </a:r>
            <a:r>
              <a:rPr lang="en-US" dirty="0" err="1"/>
              <a:t>ip</a:t>
            </a:r>
            <a:r>
              <a:rPr lang="en-US" dirty="0"/>
              <a:t>, iptables, </a:t>
            </a:r>
            <a:r>
              <a:rPr lang="en-US" dirty="0" err="1"/>
              <a:t>conntrack</a:t>
            </a:r>
            <a:r>
              <a:rPr lang="en-US" dirty="0"/>
              <a:t>, …)</a:t>
            </a:r>
          </a:p>
          <a:p>
            <a:r>
              <a:rPr lang="en-US" dirty="0"/>
              <a:t>Container/Linux namespaces(</a:t>
            </a:r>
            <a:r>
              <a:rPr lang="en-US" b="1" dirty="0"/>
              <a:t>Network</a:t>
            </a:r>
            <a:r>
              <a:rPr lang="en-US" dirty="0"/>
              <a:t>, Mount, UTS, IPC, User)</a:t>
            </a:r>
          </a:p>
          <a:p>
            <a:r>
              <a:rPr lang="en-US" dirty="0"/>
              <a:t>Kubernetes installation and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5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538-32F1-031E-D8A9-4EFD7335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OpenVPN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736E-E84B-EB28-5C89-522C2D9D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606"/>
            <a:ext cx="10515600" cy="4351338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ip</a:t>
            </a:r>
            <a:r>
              <a:rPr lang="en-US" dirty="0"/>
              <a:t> address and </a:t>
            </a:r>
            <a:r>
              <a:rPr lang="en-US" dirty="0" err="1"/>
              <a:t>ip</a:t>
            </a:r>
            <a:r>
              <a:rPr lang="en-US" dirty="0"/>
              <a:t> route before connecting </a:t>
            </a:r>
            <a:r>
              <a:rPr lang="en-US" altLang="zh-CN" dirty="0"/>
              <a:t>VPN to a site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Check </a:t>
            </a:r>
            <a:r>
              <a:rPr lang="en-US" dirty="0" err="1"/>
              <a:t>ip</a:t>
            </a:r>
            <a:r>
              <a:rPr lang="en-US" dirty="0"/>
              <a:t> address and </a:t>
            </a:r>
            <a:r>
              <a:rPr lang="en-US" dirty="0" err="1"/>
              <a:t>ip</a:t>
            </a:r>
            <a:r>
              <a:rPr lang="en-US" dirty="0"/>
              <a:t> route after connecting </a:t>
            </a:r>
            <a:r>
              <a:rPr lang="en-US" altLang="zh-CN" dirty="0"/>
              <a:t>VPN to a site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98359-3908-83BE-DD6F-8E8E40E2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05" y="1547698"/>
            <a:ext cx="8960310" cy="1881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7BFD3-B88D-89F8-8823-C1D2683F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58" y="4180114"/>
            <a:ext cx="10395484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BE5D-6FDB-0E38-3641-D526A800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76A8-E253-61B7-45B0-FF9DBD3A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Hand CNI - 8</a:t>
            </a:r>
            <a:br>
              <a:rPr lang="en-US" sz="3600" dirty="0"/>
            </a:br>
            <a:r>
              <a:rPr lang="en-US" sz="3600" dirty="0"/>
              <a:t>Containers connected under Linux bridges </a:t>
            </a:r>
            <a:r>
              <a:rPr lang="en-US" altLang="zh-CN" sz="3600" dirty="0"/>
              <a:t>on different nodes – Static route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646C-9FCF-32D7-07BF-F79B9FA5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Diagram(container-to-container)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C6508-00D7-DC0D-E200-A38237900242}"/>
              </a:ext>
            </a:extLst>
          </p:cNvPr>
          <p:cNvGrpSpPr/>
          <p:nvPr/>
        </p:nvGrpSpPr>
        <p:grpSpPr>
          <a:xfrm>
            <a:off x="1497791" y="2462659"/>
            <a:ext cx="4338061" cy="2709235"/>
            <a:chOff x="1758909" y="2713099"/>
            <a:chExt cx="9196418" cy="383193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2C3512-6AE1-7554-8FFD-ED42DD0DFDA9}"/>
                </a:ext>
              </a:extLst>
            </p:cNvPr>
            <p:cNvSpPr/>
            <p:nvPr/>
          </p:nvSpPr>
          <p:spPr>
            <a:xfrm>
              <a:off x="1758909" y="2713099"/>
              <a:ext cx="9196418" cy="372749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1B4427-DA0E-2720-14E1-EC7C1F295F8A}"/>
                </a:ext>
              </a:extLst>
            </p:cNvPr>
            <p:cNvSpPr/>
            <p:nvPr/>
          </p:nvSpPr>
          <p:spPr>
            <a:xfrm>
              <a:off x="3774083" y="4425491"/>
              <a:ext cx="5999866" cy="1051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br0</a:t>
              </a:r>
            </a:p>
            <a:p>
              <a:pPr algn="ctr"/>
              <a:r>
                <a:rPr lang="en-US" dirty="0"/>
                <a:t>192.168.10.254/24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B97BC-AC09-9BAD-D5AF-5C0CDE73A25B}"/>
                </a:ext>
              </a:extLst>
            </p:cNvPr>
            <p:cNvSpPr/>
            <p:nvPr/>
          </p:nvSpPr>
          <p:spPr>
            <a:xfrm>
              <a:off x="2515426" y="2912102"/>
              <a:ext cx="2857402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netns1</a:t>
              </a:r>
            </a:p>
            <a:p>
              <a:pPr algn="ctr"/>
              <a:r>
                <a:rPr lang="en-US" sz="1000" dirty="0"/>
                <a:t>192.168.10.1/24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A97449-FDA6-F444-AC4B-D3FABB799936}"/>
                </a:ext>
              </a:extLst>
            </p:cNvPr>
            <p:cNvCxnSpPr>
              <a:cxnSpLocks/>
              <a:stCxn id="7" idx="2"/>
              <a:endCxn id="10" idx="5"/>
            </p:cNvCxnSpPr>
            <p:nvPr/>
          </p:nvCxnSpPr>
          <p:spPr>
            <a:xfrm>
              <a:off x="3944128" y="4063757"/>
              <a:ext cx="607928" cy="590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536BAE-5E97-9895-6E39-918EAB928CE7}"/>
                </a:ext>
              </a:extLst>
            </p:cNvPr>
            <p:cNvSpPr/>
            <p:nvPr/>
          </p:nvSpPr>
          <p:spPr>
            <a:xfrm>
              <a:off x="3845610" y="3948523"/>
              <a:ext cx="192200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121F64-0895-39BF-AD66-F3C7E50BCBC2}"/>
                </a:ext>
              </a:extLst>
            </p:cNvPr>
            <p:cNvSpPr/>
            <p:nvPr/>
          </p:nvSpPr>
          <p:spPr>
            <a:xfrm>
              <a:off x="4388002" y="4485387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996CFF-4FA1-83E8-7A11-762E60DFBF2A}"/>
                </a:ext>
              </a:extLst>
            </p:cNvPr>
            <p:cNvSpPr txBox="1"/>
            <p:nvPr/>
          </p:nvSpPr>
          <p:spPr>
            <a:xfrm>
              <a:off x="3304305" y="3538790"/>
              <a:ext cx="1360046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786BFC-5543-421B-A336-D800925DAB14}"/>
                </a:ext>
              </a:extLst>
            </p:cNvPr>
            <p:cNvSpPr txBox="1"/>
            <p:nvPr/>
          </p:nvSpPr>
          <p:spPr>
            <a:xfrm>
              <a:off x="4150860" y="4065231"/>
              <a:ext cx="1805114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D3AADA-E2CB-6355-FCFC-4BD31CC86A26}"/>
                </a:ext>
              </a:extLst>
            </p:cNvPr>
            <p:cNvSpPr/>
            <p:nvPr/>
          </p:nvSpPr>
          <p:spPr>
            <a:xfrm>
              <a:off x="6220248" y="6347635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389372-7997-584A-84BB-40CE80C9024D}"/>
                </a:ext>
              </a:extLst>
            </p:cNvPr>
            <p:cNvSpPr txBox="1"/>
            <p:nvPr/>
          </p:nvSpPr>
          <p:spPr>
            <a:xfrm>
              <a:off x="4834364" y="5551143"/>
              <a:ext cx="4233990" cy="91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enp0s9</a:t>
              </a:r>
            </a:p>
            <a:p>
              <a:pPr algn="ctr"/>
              <a:r>
                <a:rPr lang="en-US" dirty="0"/>
                <a:t>192.168.210.21/24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6164E9-C891-1275-CBDF-9B598BD68942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647589" y="5171894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66D702-C570-D9B2-37F9-9EF5BA579AD8}"/>
              </a:ext>
            </a:extLst>
          </p:cNvPr>
          <p:cNvSpPr txBox="1"/>
          <p:nvPr/>
        </p:nvSpPr>
        <p:spPr>
          <a:xfrm>
            <a:off x="1427270" y="4596452"/>
            <a:ext cx="18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EC2ED9-7B4E-F956-20A5-CFED804348F4}"/>
              </a:ext>
            </a:extLst>
          </p:cNvPr>
          <p:cNvCxnSpPr>
            <a:cxnSpLocks/>
          </p:cNvCxnSpPr>
          <p:nvPr/>
        </p:nvCxnSpPr>
        <p:spPr>
          <a:xfrm flipH="1">
            <a:off x="2948520" y="6054026"/>
            <a:ext cx="8167971" cy="59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CFB91F-EEEA-9689-CF10-042CF9A31DC1}"/>
              </a:ext>
            </a:extLst>
          </p:cNvPr>
          <p:cNvCxnSpPr>
            <a:cxnSpLocks/>
          </p:cNvCxnSpPr>
          <p:nvPr/>
        </p:nvCxnSpPr>
        <p:spPr>
          <a:xfrm flipH="1">
            <a:off x="9224247" y="5173433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1AA52C-4F7C-586D-C482-5A6EE8BD2877}"/>
              </a:ext>
            </a:extLst>
          </p:cNvPr>
          <p:cNvSpPr/>
          <p:nvPr/>
        </p:nvSpPr>
        <p:spPr>
          <a:xfrm>
            <a:off x="7074449" y="2464198"/>
            <a:ext cx="4338061" cy="26353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028945-783C-5B99-9BFB-D94699508022}"/>
              </a:ext>
            </a:extLst>
          </p:cNvPr>
          <p:cNvSpPr/>
          <p:nvPr/>
        </p:nvSpPr>
        <p:spPr>
          <a:xfrm>
            <a:off x="8025031" y="3674884"/>
            <a:ext cx="2798140" cy="74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  <a:p>
            <a:pPr algn="ctr"/>
            <a:r>
              <a:rPr lang="en-US" dirty="0"/>
              <a:t>192.168.30.254/24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BEBA0-9CA2-9A1F-10AB-9A546D57800A}"/>
              </a:ext>
            </a:extLst>
          </p:cNvPr>
          <p:cNvSpPr/>
          <p:nvPr/>
        </p:nvSpPr>
        <p:spPr>
          <a:xfrm>
            <a:off x="7431307" y="2604896"/>
            <a:ext cx="1347871" cy="81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netns1</a:t>
            </a:r>
          </a:p>
          <a:p>
            <a:pPr algn="ctr"/>
            <a:r>
              <a:rPr lang="en-US" sz="1000" dirty="0"/>
              <a:t>192.168.30.1/24</a:t>
            </a:r>
          </a:p>
          <a:p>
            <a:pPr algn="ctr"/>
            <a:endParaRPr lang="en-US" sz="1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DDA812-DC03-1E0C-F910-55CDF0871B45}"/>
              </a:ext>
            </a:extLst>
          </p:cNvPr>
          <p:cNvCxnSpPr>
            <a:cxnSpLocks/>
            <a:stCxn id="24" idx="2"/>
            <a:endCxn id="27" idx="5"/>
          </p:cNvCxnSpPr>
          <p:nvPr/>
        </p:nvCxnSpPr>
        <p:spPr>
          <a:xfrm>
            <a:off x="8105243" y="3419133"/>
            <a:ext cx="286767" cy="4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21A8960-9596-76F7-3A38-1821D62B6B08}"/>
              </a:ext>
            </a:extLst>
          </p:cNvPr>
          <p:cNvSpPr/>
          <p:nvPr/>
        </p:nvSpPr>
        <p:spPr>
          <a:xfrm>
            <a:off x="8058771" y="3337661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C1D618-2A61-0D54-2F54-DB0FEA2CAE70}"/>
              </a:ext>
            </a:extLst>
          </p:cNvPr>
          <p:cNvSpPr/>
          <p:nvPr/>
        </p:nvSpPr>
        <p:spPr>
          <a:xfrm>
            <a:off x="8314624" y="3717231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C1883-E17E-6FE9-42E6-011CA3FD7292}"/>
              </a:ext>
            </a:extLst>
          </p:cNvPr>
          <p:cNvSpPr txBox="1"/>
          <p:nvPr/>
        </p:nvSpPr>
        <p:spPr>
          <a:xfrm>
            <a:off x="7803431" y="3047974"/>
            <a:ext cx="6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84251-0DAB-1893-7725-31CB9E63A690}"/>
              </a:ext>
            </a:extLst>
          </p:cNvPr>
          <p:cNvSpPr txBox="1"/>
          <p:nvPr/>
        </p:nvSpPr>
        <p:spPr>
          <a:xfrm>
            <a:off x="6625630" y="5856796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/>
              <a:t>swp1</a:t>
            </a:r>
          </a:p>
          <a:p>
            <a:pPr algn="r"/>
            <a:r>
              <a:rPr lang="en-US" sz="1000" dirty="0"/>
              <a:t>192.168.210.254/24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24DDAA-1699-234B-20C1-38F8DFE41503}"/>
              </a:ext>
            </a:extLst>
          </p:cNvPr>
          <p:cNvSpPr/>
          <p:nvPr/>
        </p:nvSpPr>
        <p:spPr>
          <a:xfrm>
            <a:off x="9178916" y="5033868"/>
            <a:ext cx="90663" cy="13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C48B6-8DC3-AED9-5025-890F484F2C2F}"/>
              </a:ext>
            </a:extLst>
          </p:cNvPr>
          <p:cNvSpPr txBox="1"/>
          <p:nvPr/>
        </p:nvSpPr>
        <p:spPr>
          <a:xfrm>
            <a:off x="8525178" y="4470736"/>
            <a:ext cx="1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enp0s9</a:t>
            </a:r>
          </a:p>
          <a:p>
            <a:pPr algn="ctr"/>
            <a:r>
              <a:rPr lang="en-US" dirty="0"/>
              <a:t>192.168.230.23/24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4BD48-AC87-645A-8203-DD79AA31509E}"/>
              </a:ext>
            </a:extLst>
          </p:cNvPr>
          <p:cNvSpPr txBox="1"/>
          <p:nvPr/>
        </p:nvSpPr>
        <p:spPr>
          <a:xfrm>
            <a:off x="8583564" y="5866700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swp2</a:t>
            </a:r>
          </a:p>
          <a:p>
            <a:r>
              <a:rPr lang="en-US" sz="1000" dirty="0"/>
              <a:t>192.168.230.254/24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C9DD-F868-4EE6-006C-1900DFA79BC7}"/>
              </a:ext>
            </a:extLst>
          </p:cNvPr>
          <p:cNvSpPr txBox="1"/>
          <p:nvPr/>
        </p:nvSpPr>
        <p:spPr>
          <a:xfrm>
            <a:off x="7003927" y="4597991"/>
            <a:ext cx="17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worker3.k8s.com</a:t>
            </a:r>
          </a:p>
        </p:txBody>
      </p:sp>
      <p:sp>
        <p:nvSpPr>
          <p:cNvPr id="33" name="Flowchart: Summing Junction 32">
            <a:extLst>
              <a:ext uri="{FF2B5EF4-FFF2-40B4-BE49-F238E27FC236}">
                <a16:creationId xmlns:a16="http://schemas.microsoft.com/office/drawing/2014/main" id="{AB176DA7-8CFB-8719-C6EC-7D91AFE8BFCB}"/>
              </a:ext>
            </a:extLst>
          </p:cNvPr>
          <p:cNvSpPr/>
          <p:nvPr/>
        </p:nvSpPr>
        <p:spPr>
          <a:xfrm>
            <a:off x="7843629" y="5698410"/>
            <a:ext cx="822186" cy="67621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940E98-84FD-D9E3-D558-4D8929314673}"/>
              </a:ext>
            </a:extLst>
          </p:cNvPr>
          <p:cNvSpPr/>
          <p:nvPr/>
        </p:nvSpPr>
        <p:spPr>
          <a:xfrm>
            <a:off x="182233" y="5431919"/>
            <a:ext cx="2795492" cy="12498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953DC1-F57D-CD78-5015-CE8E9DC2F907}"/>
              </a:ext>
            </a:extLst>
          </p:cNvPr>
          <p:cNvSpPr txBox="1"/>
          <p:nvPr/>
        </p:nvSpPr>
        <p:spPr>
          <a:xfrm>
            <a:off x="529454" y="6285619"/>
            <a:ext cx="17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worker2.k8s.com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F4E08-74E8-DAF5-21DC-8465C0C90241}"/>
              </a:ext>
            </a:extLst>
          </p:cNvPr>
          <p:cNvSpPr txBox="1"/>
          <p:nvPr/>
        </p:nvSpPr>
        <p:spPr>
          <a:xfrm>
            <a:off x="1596572" y="5898229"/>
            <a:ext cx="138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enp0s9</a:t>
            </a:r>
          </a:p>
          <a:p>
            <a:pPr algn="r"/>
            <a:r>
              <a:rPr lang="en-US" sz="1200" dirty="0"/>
              <a:t>192.168.210.22/24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B67D00-B251-7872-6B35-67222ECBC009}"/>
              </a:ext>
            </a:extLst>
          </p:cNvPr>
          <p:cNvSpPr/>
          <p:nvPr/>
        </p:nvSpPr>
        <p:spPr>
          <a:xfrm>
            <a:off x="661481" y="5497058"/>
            <a:ext cx="1667741" cy="50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br0</a:t>
            </a:r>
          </a:p>
          <a:p>
            <a:pPr algn="ctr"/>
            <a:r>
              <a:rPr lang="en-US" sz="1000" dirty="0"/>
              <a:t>192.168.20.254/24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B2D478-DA24-30CF-C0BC-2577BCE4956C}"/>
              </a:ext>
            </a:extLst>
          </p:cNvPr>
          <p:cNvSpPr/>
          <p:nvPr/>
        </p:nvSpPr>
        <p:spPr>
          <a:xfrm>
            <a:off x="2925818" y="5979958"/>
            <a:ext cx="82718" cy="13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23">
            <a:extLst>
              <a:ext uri="{FF2B5EF4-FFF2-40B4-BE49-F238E27FC236}">
                <a16:creationId xmlns:a16="http://schemas.microsoft.com/office/drawing/2014/main" id="{55C5697F-C5C0-2D44-47A1-232958A2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46626"/>
              </p:ext>
            </p:extLst>
          </p:nvPr>
        </p:nvGraphicFramePr>
        <p:xfrm>
          <a:off x="3893504" y="5124426"/>
          <a:ext cx="2795492" cy="17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64">
                  <a:extLst>
                    <a:ext uri="{9D8B030D-6E8A-4147-A177-3AD203B41FA5}">
                      <a16:colId xmlns:a16="http://schemas.microsoft.com/office/drawing/2014/main" val="2739342689"/>
                    </a:ext>
                  </a:extLst>
                </a:gridCol>
                <a:gridCol w="1365928">
                  <a:extLst>
                    <a:ext uri="{9D8B030D-6E8A-4147-A177-3AD203B41FA5}">
                      <a16:colId xmlns:a16="http://schemas.microsoft.com/office/drawing/2014/main" val="2842381284"/>
                    </a:ext>
                  </a:extLst>
                </a:gridCol>
              </a:tblGrid>
              <a:tr h="262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NextHop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0483"/>
                  </a:ext>
                </a:extLst>
              </a:tr>
              <a:tr h="3423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192.168.210.0/24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3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192.168.230.0/24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8349"/>
                  </a:ext>
                </a:extLst>
              </a:tr>
              <a:tr h="18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192.168.10.0/24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192.168.210.21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192.168.210.22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61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192.168.30.0/24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192.168.230.23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9785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DA969B7-6FF5-D7DA-85AC-EB2F418965B8}"/>
              </a:ext>
            </a:extLst>
          </p:cNvPr>
          <p:cNvSpPr txBox="1"/>
          <p:nvPr/>
        </p:nvSpPr>
        <p:spPr>
          <a:xfrm>
            <a:off x="8202761" y="3420175"/>
            <a:ext cx="85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veth1</a:t>
            </a:r>
          </a:p>
        </p:txBody>
      </p:sp>
    </p:spTree>
    <p:extLst>
      <p:ext uri="{BB962C8B-B14F-4D97-AF65-F5344CB8AC3E}">
        <p14:creationId xmlns:p14="http://schemas.microsoft.com/office/powerpoint/2010/main" val="406476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Hand CNI - 9</a:t>
            </a:r>
            <a:br>
              <a:rPr lang="en-US" sz="3600" dirty="0"/>
            </a:br>
            <a:r>
              <a:rPr lang="en-US" sz="3600" dirty="0"/>
              <a:t>Containers connected under Linux bridges </a:t>
            </a:r>
            <a:r>
              <a:rPr lang="en-US" altLang="zh-CN" sz="3600" dirty="0"/>
              <a:t>on different nodes – BGP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646C-9FCF-32D7-07BF-F79B9FA5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Diagram(container-to-container)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C6508-00D7-DC0D-E200-A38237900242}"/>
              </a:ext>
            </a:extLst>
          </p:cNvPr>
          <p:cNvGrpSpPr/>
          <p:nvPr/>
        </p:nvGrpSpPr>
        <p:grpSpPr>
          <a:xfrm>
            <a:off x="1497791" y="2462659"/>
            <a:ext cx="4338061" cy="2709235"/>
            <a:chOff x="1758909" y="2713099"/>
            <a:chExt cx="9196418" cy="383193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2C3512-6AE1-7554-8FFD-ED42DD0DFDA9}"/>
                </a:ext>
              </a:extLst>
            </p:cNvPr>
            <p:cNvSpPr/>
            <p:nvPr/>
          </p:nvSpPr>
          <p:spPr>
            <a:xfrm>
              <a:off x="1758909" y="2713099"/>
              <a:ext cx="9196418" cy="372749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1B4427-DA0E-2720-14E1-EC7C1F295F8A}"/>
                </a:ext>
              </a:extLst>
            </p:cNvPr>
            <p:cNvSpPr/>
            <p:nvPr/>
          </p:nvSpPr>
          <p:spPr>
            <a:xfrm>
              <a:off x="3774083" y="4425491"/>
              <a:ext cx="5999866" cy="1051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br0</a:t>
              </a:r>
            </a:p>
            <a:p>
              <a:pPr algn="ctr"/>
              <a:r>
                <a:rPr lang="en-US" dirty="0"/>
                <a:t>192.168.10.254/24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B97BC-AC09-9BAD-D5AF-5C0CDE73A25B}"/>
                </a:ext>
              </a:extLst>
            </p:cNvPr>
            <p:cNvSpPr/>
            <p:nvPr/>
          </p:nvSpPr>
          <p:spPr>
            <a:xfrm>
              <a:off x="2515426" y="2912102"/>
              <a:ext cx="2857402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netns1</a:t>
              </a:r>
            </a:p>
            <a:p>
              <a:pPr algn="ctr"/>
              <a:r>
                <a:rPr lang="en-US" sz="1000" dirty="0"/>
                <a:t>192.168.10.1/24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A97449-FDA6-F444-AC4B-D3FABB799936}"/>
                </a:ext>
              </a:extLst>
            </p:cNvPr>
            <p:cNvCxnSpPr>
              <a:cxnSpLocks/>
              <a:stCxn id="7" idx="2"/>
              <a:endCxn id="10" idx="5"/>
            </p:cNvCxnSpPr>
            <p:nvPr/>
          </p:nvCxnSpPr>
          <p:spPr>
            <a:xfrm>
              <a:off x="3944128" y="4063757"/>
              <a:ext cx="607928" cy="590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536BAE-5E97-9895-6E39-918EAB928CE7}"/>
                </a:ext>
              </a:extLst>
            </p:cNvPr>
            <p:cNvSpPr/>
            <p:nvPr/>
          </p:nvSpPr>
          <p:spPr>
            <a:xfrm>
              <a:off x="3845610" y="3948523"/>
              <a:ext cx="192200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121F64-0895-39BF-AD66-F3C7E50BCBC2}"/>
                </a:ext>
              </a:extLst>
            </p:cNvPr>
            <p:cNvSpPr/>
            <p:nvPr/>
          </p:nvSpPr>
          <p:spPr>
            <a:xfrm>
              <a:off x="4388002" y="4485387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996CFF-4FA1-83E8-7A11-762E60DFBF2A}"/>
                </a:ext>
              </a:extLst>
            </p:cNvPr>
            <p:cNvSpPr txBox="1"/>
            <p:nvPr/>
          </p:nvSpPr>
          <p:spPr>
            <a:xfrm>
              <a:off x="3304305" y="3538790"/>
              <a:ext cx="1360046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786BFC-5543-421B-A336-D800925DAB14}"/>
                </a:ext>
              </a:extLst>
            </p:cNvPr>
            <p:cNvSpPr txBox="1"/>
            <p:nvPr/>
          </p:nvSpPr>
          <p:spPr>
            <a:xfrm>
              <a:off x="4150860" y="4065231"/>
              <a:ext cx="1805114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D3AADA-E2CB-6355-FCFC-4BD31CC86A26}"/>
                </a:ext>
              </a:extLst>
            </p:cNvPr>
            <p:cNvSpPr/>
            <p:nvPr/>
          </p:nvSpPr>
          <p:spPr>
            <a:xfrm>
              <a:off x="6220248" y="6347635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389372-7997-584A-84BB-40CE80C9024D}"/>
                </a:ext>
              </a:extLst>
            </p:cNvPr>
            <p:cNvSpPr txBox="1"/>
            <p:nvPr/>
          </p:nvSpPr>
          <p:spPr>
            <a:xfrm>
              <a:off x="4834364" y="5551143"/>
              <a:ext cx="4233990" cy="91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enp0s9</a:t>
              </a:r>
            </a:p>
            <a:p>
              <a:pPr algn="ctr"/>
              <a:r>
                <a:rPr lang="en-US" dirty="0"/>
                <a:t>192.168.210.21/24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6164E9-C891-1275-CBDF-9B598BD68942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647589" y="5171894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66D702-C570-D9B2-37F9-9EF5BA579AD8}"/>
              </a:ext>
            </a:extLst>
          </p:cNvPr>
          <p:cNvSpPr txBox="1"/>
          <p:nvPr/>
        </p:nvSpPr>
        <p:spPr>
          <a:xfrm>
            <a:off x="1427270" y="4596452"/>
            <a:ext cx="18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EC2ED9-7B4E-F956-20A5-CFED804348F4}"/>
              </a:ext>
            </a:extLst>
          </p:cNvPr>
          <p:cNvCxnSpPr>
            <a:cxnSpLocks/>
          </p:cNvCxnSpPr>
          <p:nvPr/>
        </p:nvCxnSpPr>
        <p:spPr>
          <a:xfrm flipH="1">
            <a:off x="2948520" y="6054026"/>
            <a:ext cx="8167971" cy="59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CFB91F-EEEA-9689-CF10-042CF9A31DC1}"/>
              </a:ext>
            </a:extLst>
          </p:cNvPr>
          <p:cNvCxnSpPr>
            <a:cxnSpLocks/>
          </p:cNvCxnSpPr>
          <p:nvPr/>
        </p:nvCxnSpPr>
        <p:spPr>
          <a:xfrm flipH="1">
            <a:off x="9224247" y="5173433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B2B4C-8983-FD4E-F667-255127D6C9F8}"/>
              </a:ext>
            </a:extLst>
          </p:cNvPr>
          <p:cNvGrpSpPr/>
          <p:nvPr/>
        </p:nvGrpSpPr>
        <p:grpSpPr>
          <a:xfrm>
            <a:off x="7074449" y="2464198"/>
            <a:ext cx="4338061" cy="2709235"/>
            <a:chOff x="1758909" y="2713099"/>
            <a:chExt cx="9196418" cy="383193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1AA52C-4F7C-586D-C482-5A6EE8BD2877}"/>
                </a:ext>
              </a:extLst>
            </p:cNvPr>
            <p:cNvSpPr/>
            <p:nvPr/>
          </p:nvSpPr>
          <p:spPr>
            <a:xfrm>
              <a:off x="1758909" y="2713099"/>
              <a:ext cx="9196418" cy="372749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4028945-783C-5B99-9BFB-D94699508022}"/>
                </a:ext>
              </a:extLst>
            </p:cNvPr>
            <p:cNvSpPr/>
            <p:nvPr/>
          </p:nvSpPr>
          <p:spPr>
            <a:xfrm>
              <a:off x="3774083" y="4425491"/>
              <a:ext cx="5931882" cy="10514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br0</a:t>
              </a:r>
            </a:p>
            <a:p>
              <a:pPr algn="ctr"/>
              <a:r>
                <a:rPr lang="en-US" dirty="0"/>
                <a:t>192.168.30.254/24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1BEBA0-9CA2-9A1F-10AB-9A546D57800A}"/>
                </a:ext>
              </a:extLst>
            </p:cNvPr>
            <p:cNvSpPr/>
            <p:nvPr/>
          </p:nvSpPr>
          <p:spPr>
            <a:xfrm>
              <a:off x="2515426" y="2912102"/>
              <a:ext cx="2857402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netns1</a:t>
              </a:r>
            </a:p>
            <a:p>
              <a:pPr algn="ctr"/>
              <a:r>
                <a:rPr lang="en-US" sz="1000" dirty="0"/>
                <a:t>192.168.30.1/24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DDA812-DC03-1E0C-F910-55CDF0871B45}"/>
                </a:ext>
              </a:extLst>
            </p:cNvPr>
            <p:cNvCxnSpPr>
              <a:cxnSpLocks/>
              <a:stCxn id="24" idx="2"/>
              <a:endCxn id="27" idx="5"/>
            </p:cNvCxnSpPr>
            <p:nvPr/>
          </p:nvCxnSpPr>
          <p:spPr>
            <a:xfrm>
              <a:off x="3944128" y="4063757"/>
              <a:ext cx="607928" cy="590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1A8960-9596-76F7-3A38-1821D62B6B08}"/>
                </a:ext>
              </a:extLst>
            </p:cNvPr>
            <p:cNvSpPr/>
            <p:nvPr/>
          </p:nvSpPr>
          <p:spPr>
            <a:xfrm>
              <a:off x="3845610" y="3948523"/>
              <a:ext cx="192200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C1D618-2A61-0D54-2F54-DB0FEA2CAE70}"/>
                </a:ext>
              </a:extLst>
            </p:cNvPr>
            <p:cNvSpPr/>
            <p:nvPr/>
          </p:nvSpPr>
          <p:spPr>
            <a:xfrm>
              <a:off x="4388002" y="4485387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DC1883-E17E-6FE9-42E6-011CA3FD7292}"/>
                </a:ext>
              </a:extLst>
            </p:cNvPr>
            <p:cNvSpPr txBox="1"/>
            <p:nvPr/>
          </p:nvSpPr>
          <p:spPr>
            <a:xfrm>
              <a:off x="3304305" y="3538790"/>
              <a:ext cx="1360046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584251-0DAB-1893-7725-31CB9E63A690}"/>
                </a:ext>
              </a:extLst>
            </p:cNvPr>
            <p:cNvSpPr txBox="1"/>
            <p:nvPr/>
          </p:nvSpPr>
          <p:spPr>
            <a:xfrm>
              <a:off x="4150860" y="4065231"/>
              <a:ext cx="1805114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24DDAA-1699-234B-20C1-38F8DFE41503}"/>
                </a:ext>
              </a:extLst>
            </p:cNvPr>
            <p:cNvSpPr/>
            <p:nvPr/>
          </p:nvSpPr>
          <p:spPr>
            <a:xfrm>
              <a:off x="6220248" y="6347635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0C48B6-8DC3-AED9-5025-890F484F2C2F}"/>
                </a:ext>
              </a:extLst>
            </p:cNvPr>
            <p:cNvSpPr txBox="1"/>
            <p:nvPr/>
          </p:nvSpPr>
          <p:spPr>
            <a:xfrm>
              <a:off x="4834364" y="5551143"/>
              <a:ext cx="4233990" cy="91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enp0s9</a:t>
              </a:r>
            </a:p>
            <a:p>
              <a:pPr algn="ctr"/>
              <a:r>
                <a:rPr lang="en-US" dirty="0"/>
                <a:t>192.168.230.23/24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ACC9DD-F868-4EE6-006C-1900DFA79BC7}"/>
              </a:ext>
            </a:extLst>
          </p:cNvPr>
          <p:cNvSpPr txBox="1"/>
          <p:nvPr/>
        </p:nvSpPr>
        <p:spPr>
          <a:xfrm>
            <a:off x="7003927" y="4597991"/>
            <a:ext cx="17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worker3.k8s.com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BA66DDA-1DF3-B09F-DC25-5F911CCB955D}"/>
              </a:ext>
            </a:extLst>
          </p:cNvPr>
          <p:cNvSpPr/>
          <p:nvPr/>
        </p:nvSpPr>
        <p:spPr>
          <a:xfrm>
            <a:off x="182233" y="5431919"/>
            <a:ext cx="2795492" cy="12498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EDEBB-2B46-AF20-C65D-FD6BFA065071}"/>
              </a:ext>
            </a:extLst>
          </p:cNvPr>
          <p:cNvSpPr txBox="1"/>
          <p:nvPr/>
        </p:nvSpPr>
        <p:spPr>
          <a:xfrm>
            <a:off x="529454" y="6285619"/>
            <a:ext cx="17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worker2.k8s.com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B2F1ED-9362-208D-C056-070CCD3420E6}"/>
              </a:ext>
            </a:extLst>
          </p:cNvPr>
          <p:cNvSpPr txBox="1"/>
          <p:nvPr/>
        </p:nvSpPr>
        <p:spPr>
          <a:xfrm>
            <a:off x="1596572" y="5898229"/>
            <a:ext cx="138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enp0s9</a:t>
            </a:r>
          </a:p>
          <a:p>
            <a:pPr algn="r"/>
            <a:r>
              <a:rPr lang="en-US" sz="1200" dirty="0"/>
              <a:t>192.168.210.22/24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CDC5EF-025F-5981-7154-E566C44DC876}"/>
              </a:ext>
            </a:extLst>
          </p:cNvPr>
          <p:cNvSpPr/>
          <p:nvPr/>
        </p:nvSpPr>
        <p:spPr>
          <a:xfrm>
            <a:off x="661481" y="5497058"/>
            <a:ext cx="1667741" cy="504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br0</a:t>
            </a:r>
          </a:p>
          <a:p>
            <a:pPr algn="ctr"/>
            <a:r>
              <a:rPr lang="en-US" sz="1000" dirty="0"/>
              <a:t>192.168.20.254/24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F04F64-26EE-7A74-B25E-01082B17809B}"/>
              </a:ext>
            </a:extLst>
          </p:cNvPr>
          <p:cNvSpPr/>
          <p:nvPr/>
        </p:nvSpPr>
        <p:spPr>
          <a:xfrm>
            <a:off x="2925818" y="5979958"/>
            <a:ext cx="82718" cy="13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EF51A5-94A8-2447-1C36-01D5DD6A5B4C}"/>
              </a:ext>
            </a:extLst>
          </p:cNvPr>
          <p:cNvCxnSpPr>
            <a:cxnSpLocks/>
          </p:cNvCxnSpPr>
          <p:nvPr/>
        </p:nvCxnSpPr>
        <p:spPr>
          <a:xfrm flipH="1">
            <a:off x="9224247" y="5173433"/>
            <a:ext cx="1" cy="88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D4F9EB5-DEBC-BDC7-90AC-6C47110C2A46}"/>
              </a:ext>
            </a:extLst>
          </p:cNvPr>
          <p:cNvSpPr txBox="1"/>
          <p:nvPr/>
        </p:nvSpPr>
        <p:spPr>
          <a:xfrm>
            <a:off x="6625630" y="5856796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/>
              <a:t>swp1</a:t>
            </a:r>
          </a:p>
          <a:p>
            <a:pPr algn="r"/>
            <a:r>
              <a:rPr lang="en-US" sz="1000" dirty="0"/>
              <a:t>192.168.210.254/24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77DA6A-D01D-64AC-0EE3-983430C1476F}"/>
              </a:ext>
            </a:extLst>
          </p:cNvPr>
          <p:cNvSpPr txBox="1"/>
          <p:nvPr/>
        </p:nvSpPr>
        <p:spPr>
          <a:xfrm>
            <a:off x="8583564" y="5866700"/>
            <a:ext cx="128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swp2</a:t>
            </a:r>
          </a:p>
          <a:p>
            <a:r>
              <a:rPr lang="en-US" sz="1000" dirty="0"/>
              <a:t>192.168.230.254/24</a:t>
            </a:r>
          </a:p>
        </p:txBody>
      </p:sp>
      <p:sp>
        <p:nvSpPr>
          <p:cNvPr id="76" name="Flowchart: Summing Junction 75">
            <a:extLst>
              <a:ext uri="{FF2B5EF4-FFF2-40B4-BE49-F238E27FC236}">
                <a16:creationId xmlns:a16="http://schemas.microsoft.com/office/drawing/2014/main" id="{12F37330-591D-9FCB-1B6A-F1A300AABC8C}"/>
              </a:ext>
            </a:extLst>
          </p:cNvPr>
          <p:cNvSpPr/>
          <p:nvPr/>
        </p:nvSpPr>
        <p:spPr>
          <a:xfrm>
            <a:off x="7843629" y="5698410"/>
            <a:ext cx="822186" cy="67621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7" name="Table 23">
            <a:extLst>
              <a:ext uri="{FF2B5EF4-FFF2-40B4-BE49-F238E27FC236}">
                <a16:creationId xmlns:a16="http://schemas.microsoft.com/office/drawing/2014/main" id="{F485C7CF-13F8-B250-5354-B7CA85F60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37825"/>
              </p:ext>
            </p:extLst>
          </p:nvPr>
        </p:nvGraphicFramePr>
        <p:xfrm>
          <a:off x="3893504" y="5124426"/>
          <a:ext cx="2795492" cy="17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64">
                  <a:extLst>
                    <a:ext uri="{9D8B030D-6E8A-4147-A177-3AD203B41FA5}">
                      <a16:colId xmlns:a16="http://schemas.microsoft.com/office/drawing/2014/main" val="2739342689"/>
                    </a:ext>
                  </a:extLst>
                </a:gridCol>
                <a:gridCol w="1365928">
                  <a:extLst>
                    <a:ext uri="{9D8B030D-6E8A-4147-A177-3AD203B41FA5}">
                      <a16:colId xmlns:a16="http://schemas.microsoft.com/office/drawing/2014/main" val="2842381284"/>
                    </a:ext>
                  </a:extLst>
                </a:gridCol>
              </a:tblGrid>
              <a:tr h="2625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NextHop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0483"/>
                  </a:ext>
                </a:extLst>
              </a:tr>
              <a:tr h="3423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192.168.210.0/24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3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192.168.230.0/24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swp2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8349"/>
                  </a:ext>
                </a:extLst>
              </a:tr>
              <a:tr h="18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192.168.10.0/24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192.168.210.21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192.168.210.22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61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192.168.30.0/24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192.168.230.23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9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8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8EAC-9EF4-E71F-0A01-1967FA0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CNI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3C8B-8158-9D4C-7CD5-E335E10F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https://www.cni.dev/plugins/current/</a:t>
            </a:r>
          </a:p>
        </p:txBody>
      </p:sp>
    </p:spTree>
    <p:extLst>
      <p:ext uri="{BB962C8B-B14F-4D97-AF65-F5344CB8AC3E}">
        <p14:creationId xmlns:p14="http://schemas.microsoft.com/office/powerpoint/2010/main" val="66260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E0D4-FEF2-AB7E-373B-721F70C5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CNI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71F4-05EF-C866-972C-51AE2E9F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IPAM(IP </a:t>
            </a:r>
            <a:r>
              <a:rPr lang="en-US" dirty="0" err="1"/>
              <a:t>address+Subnetmask</a:t>
            </a:r>
            <a:r>
              <a:rPr lang="en-US" dirty="0"/>
              <a:t>, routes)</a:t>
            </a:r>
          </a:p>
          <a:p>
            <a:pPr lvl="1"/>
            <a:r>
              <a:rPr lang="en-US" dirty="0"/>
              <a:t>Node level</a:t>
            </a:r>
          </a:p>
          <a:p>
            <a:pPr lvl="1"/>
            <a:r>
              <a:rPr lang="en-US" dirty="0"/>
              <a:t>Cluster level</a:t>
            </a:r>
          </a:p>
          <a:p>
            <a:r>
              <a:rPr lang="en-US" dirty="0"/>
              <a:t>Connect Pod to others</a:t>
            </a:r>
          </a:p>
          <a:p>
            <a:pPr lvl="1"/>
            <a:r>
              <a:rPr lang="en-US" dirty="0"/>
              <a:t>Pod to Pod on the same node</a:t>
            </a:r>
          </a:p>
          <a:p>
            <a:pPr lvl="1"/>
            <a:r>
              <a:rPr lang="en-US" dirty="0"/>
              <a:t>Pod </a:t>
            </a:r>
            <a:r>
              <a:rPr lang="en-US" altLang="zh-CN" dirty="0"/>
              <a:t>to Pod on the different nodes(Tunnel, Routing), mustn’t have NAT</a:t>
            </a:r>
            <a:endParaRPr lang="en-US" dirty="0"/>
          </a:p>
          <a:p>
            <a:pPr lvl="1"/>
            <a:r>
              <a:rPr lang="en-US" dirty="0"/>
              <a:t>Pod to Outside</a:t>
            </a:r>
          </a:p>
          <a:p>
            <a:pPr lvl="1"/>
            <a:r>
              <a:rPr lang="en-US" dirty="0"/>
              <a:t>Pod to Service(</a:t>
            </a:r>
            <a:r>
              <a:rPr lang="en-US" dirty="0" err="1"/>
              <a:t>ClusterIP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Outside to Service(</a:t>
            </a:r>
            <a:r>
              <a:rPr lang="en-US" altLang="zh-CN" dirty="0" err="1"/>
              <a:t>NodePort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10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0BFB-E4C0-498F-7040-E2B36204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FCE2-CEFB-C75F-3D21-F5F18BA7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B0DC-87FE-84C7-9C86-62225788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Linux host(Network protocol stack) is a </a:t>
            </a:r>
            <a:r>
              <a:rPr lang="en-US" b="0" i="0" dirty="0">
                <a:solidFill>
                  <a:srgbClr val="626469"/>
                </a:solidFill>
                <a:effectLst/>
                <a:latin typeface="PingFang SC"/>
              </a:rPr>
              <a:t>Multi-Function Router/Switch/Firewall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CFC7-07C1-49DA-4C40-87B9707A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NICs</a:t>
            </a:r>
            <a:endParaRPr lang="en-US" dirty="0"/>
          </a:p>
          <a:p>
            <a:r>
              <a:rPr lang="en-US" dirty="0"/>
              <a:t>Network Namespace(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netns</a:t>
            </a:r>
            <a:r>
              <a:rPr lang="en-US" dirty="0"/>
              <a:t>)</a:t>
            </a:r>
          </a:p>
          <a:p>
            <a:r>
              <a:rPr lang="en-US" dirty="0"/>
              <a:t>tun/tap(virtual NIC)</a:t>
            </a:r>
          </a:p>
          <a:p>
            <a:r>
              <a:rPr lang="en-US" dirty="0"/>
              <a:t>bridge(</a:t>
            </a:r>
            <a:r>
              <a:rPr lang="en-US" dirty="0" err="1"/>
              <a:t>ip</a:t>
            </a:r>
            <a:r>
              <a:rPr lang="en-US" dirty="0"/>
              <a:t>, bridge(iproute2)/</a:t>
            </a:r>
            <a:r>
              <a:rPr lang="en-US" dirty="0" err="1"/>
              <a:t>brctl</a:t>
            </a:r>
            <a:r>
              <a:rPr lang="en-US" dirty="0"/>
              <a:t>(bridge-utils))</a:t>
            </a:r>
          </a:p>
          <a:p>
            <a:r>
              <a:rPr lang="en-US" dirty="0" err="1"/>
              <a:t>veth</a:t>
            </a:r>
            <a:r>
              <a:rPr lang="en-US" dirty="0"/>
              <a:t> pair</a:t>
            </a:r>
          </a:p>
          <a:p>
            <a:r>
              <a:rPr lang="en-US" dirty="0"/>
              <a:t>iptables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04B3C-0783-A52F-2305-B35803E1008B}"/>
              </a:ext>
            </a:extLst>
          </p:cNvPr>
          <p:cNvSpPr/>
          <p:nvPr/>
        </p:nvSpPr>
        <p:spPr>
          <a:xfrm>
            <a:off x="280736" y="328863"/>
            <a:ext cx="11391310" cy="5975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7ED0E-B603-582B-8E98-0328B18B9009}"/>
              </a:ext>
            </a:extLst>
          </p:cNvPr>
          <p:cNvSpPr/>
          <p:nvPr/>
        </p:nvSpPr>
        <p:spPr>
          <a:xfrm>
            <a:off x="1211179" y="2999874"/>
            <a:ext cx="9769642" cy="24223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5B43A0-C526-B265-48CC-5CEC7A2A7710}"/>
              </a:ext>
            </a:extLst>
          </p:cNvPr>
          <p:cNvSpPr/>
          <p:nvPr/>
        </p:nvSpPr>
        <p:spPr>
          <a:xfrm>
            <a:off x="3023935" y="5237748"/>
            <a:ext cx="601579" cy="3689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FBEBD-6BE3-FD0D-2678-FC5B7DF6610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324725" y="5606716"/>
            <a:ext cx="0" cy="966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8377AF-49E0-21B8-820F-AA00B4A70E96}"/>
              </a:ext>
            </a:extLst>
          </p:cNvPr>
          <p:cNvCxnSpPr>
            <a:cxnSpLocks/>
          </p:cNvCxnSpPr>
          <p:nvPr/>
        </p:nvCxnSpPr>
        <p:spPr>
          <a:xfrm>
            <a:off x="3080084" y="6585284"/>
            <a:ext cx="4331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247DF14-8C5C-B7E8-E2CE-2D704583CDC0}"/>
              </a:ext>
            </a:extLst>
          </p:cNvPr>
          <p:cNvSpPr/>
          <p:nvPr/>
        </p:nvSpPr>
        <p:spPr>
          <a:xfrm>
            <a:off x="10701555" y="4050631"/>
            <a:ext cx="601579" cy="3689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8B68BD-7C82-06B3-4D1F-107E764EC77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303134" y="4235115"/>
            <a:ext cx="568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E1F9F-AAE9-E3D8-9B0A-A3D67E4DE61A}"/>
              </a:ext>
            </a:extLst>
          </p:cNvPr>
          <p:cNvCxnSpPr>
            <a:cxnSpLocks/>
          </p:cNvCxnSpPr>
          <p:nvPr/>
        </p:nvCxnSpPr>
        <p:spPr>
          <a:xfrm flipV="1">
            <a:off x="11871158" y="4050631"/>
            <a:ext cx="0" cy="4275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0686BD-4622-298B-99F8-FC485D60C6F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24724" y="4796588"/>
            <a:ext cx="1" cy="441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7016B4-28DB-DFDE-C7FB-499A0CC687EF}"/>
              </a:ext>
            </a:extLst>
          </p:cNvPr>
          <p:cNvCxnSpPr>
            <a:cxnSpLocks/>
            <a:stCxn id="15" idx="2"/>
            <a:endCxn id="5" idx="3"/>
          </p:cNvCxnSpPr>
          <p:nvPr/>
        </p:nvCxnSpPr>
        <p:spPr>
          <a:xfrm flipH="1">
            <a:off x="10303316" y="4235115"/>
            <a:ext cx="3982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4B5E25-41C2-721B-711C-0CFA66C0FEC3}"/>
              </a:ext>
            </a:extLst>
          </p:cNvPr>
          <p:cNvSpPr txBox="1"/>
          <p:nvPr/>
        </p:nvSpPr>
        <p:spPr>
          <a:xfrm>
            <a:off x="10686197" y="5935215"/>
            <a:ext cx="118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Host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234E1-E281-F5AE-1D4E-0CA54FD96603}"/>
              </a:ext>
            </a:extLst>
          </p:cNvPr>
          <p:cNvSpPr txBox="1"/>
          <p:nvPr/>
        </p:nvSpPr>
        <p:spPr>
          <a:xfrm>
            <a:off x="9472942" y="5049611"/>
            <a:ext cx="150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Kernel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ADAB6A-E866-1C3B-D04B-73414AE3148F}"/>
              </a:ext>
            </a:extLst>
          </p:cNvPr>
          <p:cNvSpPr/>
          <p:nvPr/>
        </p:nvSpPr>
        <p:spPr>
          <a:xfrm>
            <a:off x="3275218" y="3004066"/>
            <a:ext cx="729916" cy="3131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tun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66E804-F093-B95E-3384-BE31C81C937B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3638656" y="3317249"/>
            <a:ext cx="1520" cy="5129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B68C4B-00B1-176E-AD6C-D27E6DCECCD2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V="1">
            <a:off x="3640176" y="2334492"/>
            <a:ext cx="9882" cy="66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769BCD-61D9-992B-30F6-FE03561E10F6}"/>
              </a:ext>
            </a:extLst>
          </p:cNvPr>
          <p:cNvSpPr/>
          <p:nvPr/>
        </p:nvSpPr>
        <p:spPr>
          <a:xfrm>
            <a:off x="2813382" y="1412253"/>
            <a:ext cx="1673351" cy="922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OpenVPN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18E629-9641-5729-6E67-362E04DE60ED}"/>
              </a:ext>
            </a:extLst>
          </p:cNvPr>
          <p:cNvSpPr/>
          <p:nvPr/>
        </p:nvSpPr>
        <p:spPr>
          <a:xfrm>
            <a:off x="5041470" y="637509"/>
            <a:ext cx="1673351" cy="922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9123111-DA5D-578B-15F3-D6DAF69D2980}"/>
              </a:ext>
            </a:extLst>
          </p:cNvPr>
          <p:cNvSpPr/>
          <p:nvPr/>
        </p:nvSpPr>
        <p:spPr>
          <a:xfrm>
            <a:off x="5193870" y="789909"/>
            <a:ext cx="1673351" cy="922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310ECD-D880-A5BE-FBE1-D8FD8638EE73}"/>
              </a:ext>
            </a:extLst>
          </p:cNvPr>
          <p:cNvSpPr/>
          <p:nvPr/>
        </p:nvSpPr>
        <p:spPr>
          <a:xfrm>
            <a:off x="5346270" y="942309"/>
            <a:ext cx="1673351" cy="922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C8720D-487E-FB16-E016-81719627DC75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6182946" y="1864548"/>
            <a:ext cx="9881" cy="128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BB188D-583D-9B89-1D69-1E1C7002FB3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486733" y="1873373"/>
            <a:ext cx="179694" cy="1278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82BE7C-FAA5-F8B2-713F-A4D744E49BD7}"/>
              </a:ext>
            </a:extLst>
          </p:cNvPr>
          <p:cNvSpPr/>
          <p:nvPr/>
        </p:nvSpPr>
        <p:spPr>
          <a:xfrm>
            <a:off x="7306211" y="636205"/>
            <a:ext cx="841093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8B41EB-D586-13CE-5556-387891D2C566}"/>
              </a:ext>
            </a:extLst>
          </p:cNvPr>
          <p:cNvSpPr/>
          <p:nvPr/>
        </p:nvSpPr>
        <p:spPr>
          <a:xfrm>
            <a:off x="8391345" y="636204"/>
            <a:ext cx="841093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 </a:t>
            </a:r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91E27D-445A-FC05-12B1-D1B06E3C76DE}"/>
              </a:ext>
            </a:extLst>
          </p:cNvPr>
          <p:cNvSpPr/>
          <p:nvPr/>
        </p:nvSpPr>
        <p:spPr>
          <a:xfrm>
            <a:off x="9472104" y="636204"/>
            <a:ext cx="841093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5ED758-6A9D-78F7-7334-A19042B0E1E5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726758" y="1197865"/>
            <a:ext cx="0" cy="1954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13A1AD-94B5-E762-75BE-09134ACD8ACE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8811892" y="1197864"/>
            <a:ext cx="0" cy="19544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AC6078-3C44-F72A-B652-773D82EA4146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9891840" y="1197864"/>
            <a:ext cx="811" cy="2515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2C27364-FA10-8D4F-26F9-71CE3843B40A}"/>
              </a:ext>
            </a:extLst>
          </p:cNvPr>
          <p:cNvSpPr/>
          <p:nvPr/>
        </p:nvSpPr>
        <p:spPr>
          <a:xfrm>
            <a:off x="1536256" y="3016644"/>
            <a:ext cx="1658752" cy="6600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Linux Bridge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B73A59C-573E-D8C6-9EC1-2CC5932D7DBC}"/>
              </a:ext>
            </a:extLst>
          </p:cNvPr>
          <p:cNvSpPr/>
          <p:nvPr/>
        </p:nvSpPr>
        <p:spPr>
          <a:xfrm>
            <a:off x="687639" y="636204"/>
            <a:ext cx="841093" cy="561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688472B-9718-21D0-F817-20427705270F}"/>
              </a:ext>
            </a:extLst>
          </p:cNvPr>
          <p:cNvSpPr/>
          <p:nvPr/>
        </p:nvSpPr>
        <p:spPr>
          <a:xfrm>
            <a:off x="840039" y="788604"/>
            <a:ext cx="841093" cy="561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270A502-9861-D85F-17FC-74277EA7AC11}"/>
              </a:ext>
            </a:extLst>
          </p:cNvPr>
          <p:cNvSpPr/>
          <p:nvPr/>
        </p:nvSpPr>
        <p:spPr>
          <a:xfrm>
            <a:off x="992439" y="941004"/>
            <a:ext cx="841093" cy="561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VM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66A8F80-B0A3-D6E6-310C-3EECAC095B78}"/>
              </a:ext>
            </a:extLst>
          </p:cNvPr>
          <p:cNvCxnSpPr>
            <a:cxnSpLocks/>
            <a:stCxn id="87" idx="3"/>
            <a:endCxn id="83" idx="0"/>
          </p:cNvCxnSpPr>
          <p:nvPr/>
        </p:nvCxnSpPr>
        <p:spPr>
          <a:xfrm>
            <a:off x="1833532" y="1221834"/>
            <a:ext cx="532100" cy="17948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8FEA729-0BF5-58A0-F920-DDF05F3D1378}"/>
              </a:ext>
            </a:extLst>
          </p:cNvPr>
          <p:cNvSpPr/>
          <p:nvPr/>
        </p:nvSpPr>
        <p:spPr>
          <a:xfrm>
            <a:off x="1997166" y="3016643"/>
            <a:ext cx="729916" cy="3131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04A41-CF15-378C-739F-265FF5441101}"/>
              </a:ext>
            </a:extLst>
          </p:cNvPr>
          <p:cNvSpPr/>
          <p:nvPr/>
        </p:nvSpPr>
        <p:spPr>
          <a:xfrm>
            <a:off x="1410617" y="3673641"/>
            <a:ext cx="8892699" cy="1122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Protocol Stack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9F1F1A-93A6-2275-6920-90B1AB71EDD1}"/>
              </a:ext>
            </a:extLst>
          </p:cNvPr>
          <p:cNvSpPr/>
          <p:nvPr/>
        </p:nvSpPr>
        <p:spPr>
          <a:xfrm>
            <a:off x="4430392" y="3016643"/>
            <a:ext cx="2005584" cy="657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Socket API Layer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AAF031-FEAB-5F54-AAE6-2F6EBAD1B33D}"/>
              </a:ext>
            </a:extLst>
          </p:cNvPr>
          <p:cNvSpPr/>
          <p:nvPr/>
        </p:nvSpPr>
        <p:spPr>
          <a:xfrm>
            <a:off x="7490943" y="3016643"/>
            <a:ext cx="1658752" cy="657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Bridge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FBE171-862C-A835-ADDD-8FC195FFE5ED}"/>
              </a:ext>
            </a:extLst>
          </p:cNvPr>
          <p:cNvSpPr/>
          <p:nvPr/>
        </p:nvSpPr>
        <p:spPr>
          <a:xfrm>
            <a:off x="7692753" y="1143803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31BC04-932B-E07B-CCE0-A4661665E901}"/>
              </a:ext>
            </a:extLst>
          </p:cNvPr>
          <p:cNvSpPr/>
          <p:nvPr/>
        </p:nvSpPr>
        <p:spPr>
          <a:xfrm>
            <a:off x="8769665" y="1143803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75A02-9994-839E-6529-096CF31D76A5}"/>
              </a:ext>
            </a:extLst>
          </p:cNvPr>
          <p:cNvSpPr/>
          <p:nvPr/>
        </p:nvSpPr>
        <p:spPr>
          <a:xfrm>
            <a:off x="9869056" y="1150741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AA1608-B447-ED78-829C-FC7B8603AE31}"/>
              </a:ext>
            </a:extLst>
          </p:cNvPr>
          <p:cNvSpPr/>
          <p:nvPr/>
        </p:nvSpPr>
        <p:spPr>
          <a:xfrm>
            <a:off x="7692753" y="2937795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BBB352-661D-79EB-F5C2-B7C35A4751CC}"/>
              </a:ext>
            </a:extLst>
          </p:cNvPr>
          <p:cNvSpPr/>
          <p:nvPr/>
        </p:nvSpPr>
        <p:spPr>
          <a:xfrm>
            <a:off x="8769664" y="2930773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61080-800F-77F5-CD39-FEE1936A9EEA}"/>
              </a:ext>
            </a:extLst>
          </p:cNvPr>
          <p:cNvSpPr/>
          <p:nvPr/>
        </p:nvSpPr>
        <p:spPr>
          <a:xfrm>
            <a:off x="9862529" y="3616103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23AF83-0954-029B-9778-6456432E01AD}"/>
              </a:ext>
            </a:extLst>
          </p:cNvPr>
          <p:cNvSpPr/>
          <p:nvPr/>
        </p:nvSpPr>
        <p:spPr>
          <a:xfrm>
            <a:off x="10437907" y="1010821"/>
            <a:ext cx="841093" cy="5616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 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2B156F-1845-1822-2F50-953E47F5568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0857643" y="1572481"/>
            <a:ext cx="811" cy="2515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01C4A97-B6B9-8627-7D52-29E39B9B02C5}"/>
              </a:ext>
            </a:extLst>
          </p:cNvPr>
          <p:cNvSpPr/>
          <p:nvPr/>
        </p:nvSpPr>
        <p:spPr>
          <a:xfrm>
            <a:off x="10834859" y="1525358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A70ED4-5777-9C9D-6384-8AFD336B9BB8}"/>
              </a:ext>
            </a:extLst>
          </p:cNvPr>
          <p:cNvSpPr/>
          <p:nvPr/>
        </p:nvSpPr>
        <p:spPr>
          <a:xfrm>
            <a:off x="10828332" y="3990720"/>
            <a:ext cx="68009" cy="97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705FD8-EF2D-C740-ED48-BCF7AA5F67A3}"/>
              </a:ext>
            </a:extLst>
          </p:cNvPr>
          <p:cNvGrpSpPr/>
          <p:nvPr/>
        </p:nvGrpSpPr>
        <p:grpSpPr>
          <a:xfrm>
            <a:off x="2876753" y="873249"/>
            <a:ext cx="5947814" cy="4459226"/>
            <a:chOff x="2738986" y="1437663"/>
            <a:chExt cx="5947814" cy="44592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15F12A2-10F6-B05F-4A1F-E8C37C9B52E0}"/>
                </a:ext>
              </a:extLst>
            </p:cNvPr>
            <p:cNvSpPr/>
            <p:nvPr/>
          </p:nvSpPr>
          <p:spPr>
            <a:xfrm>
              <a:off x="5411456" y="2709053"/>
              <a:ext cx="1055549" cy="1043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worker2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14D5E4-EC0F-D94D-8A01-B0EFCA3D26DD}"/>
                </a:ext>
              </a:extLst>
            </p:cNvPr>
            <p:cNvSpPr/>
            <p:nvPr/>
          </p:nvSpPr>
          <p:spPr>
            <a:xfrm>
              <a:off x="3738125" y="2709054"/>
              <a:ext cx="1055549" cy="1043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worker1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513F92-51D3-141F-4216-C0BAFF0B24C9}"/>
                </a:ext>
              </a:extLst>
            </p:cNvPr>
            <p:cNvSpPr/>
            <p:nvPr/>
          </p:nvSpPr>
          <p:spPr>
            <a:xfrm>
              <a:off x="7049600" y="2709053"/>
              <a:ext cx="1055549" cy="1043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worker3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492308-040C-C992-9837-7588F2039181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5939230" y="3752328"/>
              <a:ext cx="1" cy="5105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82615A-DE9F-962B-FFDC-1FC5196BADAA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4258302" y="3752329"/>
              <a:ext cx="7598" cy="51051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4AB61B5-761B-0F86-549C-FA5DDBC2206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7574474" y="3752328"/>
              <a:ext cx="2901" cy="52185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3D5DFC1-35F0-9427-5196-ED58FF10C6C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10800000">
              <a:off x="5153720" y="1759873"/>
              <a:ext cx="257736" cy="1470819"/>
            </a:xfrm>
            <a:prstGeom prst="bentConnector2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993D5D6-D2BC-173A-38D8-575512AB1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0800000">
              <a:off x="6952172" y="1784761"/>
              <a:ext cx="97428" cy="1445930"/>
            </a:xfrm>
            <a:prstGeom prst="bentConnector2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822F67-3EDC-42F1-0EAB-459B93277BB4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499322" y="1769528"/>
              <a:ext cx="1418756" cy="15233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9C637-1A16-B2C2-5D0F-F616C96BFB18}"/>
                </a:ext>
              </a:extLst>
            </p:cNvPr>
            <p:cNvSpPr txBox="1"/>
            <p:nvPr/>
          </p:nvSpPr>
          <p:spPr>
            <a:xfrm>
              <a:off x="3002066" y="1507918"/>
              <a:ext cx="1875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vnet#6/host-only</a:t>
              </a:r>
            </a:p>
            <a:p>
              <a:pPr algn="r"/>
              <a:r>
                <a:rPr lang="en-US" sz="1400" dirty="0"/>
                <a:t>192.168.210.0/24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65CFB8-5AF9-70E5-149E-ED371C32633B}"/>
                </a:ext>
              </a:extLst>
            </p:cNvPr>
            <p:cNvSpPr txBox="1"/>
            <p:nvPr/>
          </p:nvSpPr>
          <p:spPr>
            <a:xfrm>
              <a:off x="5137059" y="2399891"/>
              <a:ext cx="980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enp0s9</a:t>
              </a:r>
            </a:p>
            <a:p>
              <a:r>
                <a:rPr lang="en-US" sz="800" dirty="0"/>
                <a:t>192.168.210.22/24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D77E6F-81CF-5FBA-C6CF-415E1B0FE95A}"/>
                </a:ext>
              </a:extLst>
            </p:cNvPr>
            <p:cNvSpPr txBox="1"/>
            <p:nvPr/>
          </p:nvSpPr>
          <p:spPr>
            <a:xfrm>
              <a:off x="6913088" y="2385443"/>
              <a:ext cx="980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enp0s9</a:t>
              </a:r>
            </a:p>
            <a:p>
              <a:r>
                <a:rPr lang="en-US" sz="800" dirty="0"/>
                <a:t>192.168.230.23/24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A106FE00-2659-98BC-405E-ACD3F39A3DBD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4793674" y="1762022"/>
              <a:ext cx="133819" cy="1468670"/>
            </a:xfrm>
            <a:prstGeom prst="bentConnector2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3C1EC65-7F4B-CAF8-10D9-743626B1ECC1}"/>
                </a:ext>
              </a:extLst>
            </p:cNvPr>
            <p:cNvSpPr/>
            <p:nvPr/>
          </p:nvSpPr>
          <p:spPr>
            <a:xfrm>
              <a:off x="5918078" y="1527858"/>
              <a:ext cx="867635" cy="51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Leaf03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A34486-9684-7A7C-50D9-2AD79C420A1E}"/>
                </a:ext>
              </a:extLst>
            </p:cNvPr>
            <p:cNvSpPr txBox="1"/>
            <p:nvPr/>
          </p:nvSpPr>
          <p:spPr>
            <a:xfrm>
              <a:off x="6865011" y="1741296"/>
              <a:ext cx="1522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vnet#7/host-only</a:t>
              </a:r>
            </a:p>
            <a:p>
              <a:pPr algn="r"/>
              <a:r>
                <a:rPr lang="en-US" sz="1400" dirty="0"/>
                <a:t>192.168.230.0/24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85F1B0-C989-3172-22DE-A058B07CD06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6785713" y="1784761"/>
              <a:ext cx="1042017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805085-D5A4-E918-6A61-3FFDFD5650F6}"/>
                </a:ext>
              </a:extLst>
            </p:cNvPr>
            <p:cNvSpPr/>
            <p:nvPr/>
          </p:nvSpPr>
          <p:spPr>
            <a:xfrm>
              <a:off x="5981817" y="5250565"/>
              <a:ext cx="1126308" cy="646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Laptop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CA95CE-43D4-C68A-698C-567E78BF35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255285"/>
              <a:ext cx="5181600" cy="186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FD18940-B668-CE78-41C2-74B88E90912C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544971" y="4262848"/>
              <a:ext cx="0" cy="9877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5D8972-CDC2-688F-BBCD-39A4ED2BDC6B}"/>
                </a:ext>
              </a:extLst>
            </p:cNvPr>
            <p:cNvSpPr txBox="1"/>
            <p:nvPr/>
          </p:nvSpPr>
          <p:spPr>
            <a:xfrm>
              <a:off x="3979790" y="2370580"/>
              <a:ext cx="980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/>
                <a:t>enp0s9</a:t>
              </a:r>
            </a:p>
            <a:p>
              <a:pPr algn="r"/>
              <a:r>
                <a:rPr lang="en-US" sz="800" dirty="0"/>
                <a:t>192.168.210.21/24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AFD95D0-DC40-4685-3EE1-6C67003A063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6200000" flipH="1">
              <a:off x="5441225" y="2952333"/>
              <a:ext cx="2221187" cy="399845"/>
            </a:xfrm>
            <a:prstGeom prst="bentConnector3">
              <a:avLst>
                <a:gd name="adj1" fmla="val 2000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152AD3-0942-EB56-B24B-A838F97FC1CD}"/>
                </a:ext>
              </a:extLst>
            </p:cNvPr>
            <p:cNvSpPr txBox="1"/>
            <p:nvPr/>
          </p:nvSpPr>
          <p:spPr>
            <a:xfrm>
              <a:off x="4927494" y="1464970"/>
              <a:ext cx="1040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algn="r"/>
              <a:r>
                <a:rPr lang="en-US" sz="800" dirty="0"/>
                <a:t>swp1/</a:t>
              </a:r>
              <a:r>
                <a:rPr lang="en-US" altLang="zh-CN" dirty="0"/>
                <a:t>vlan210</a:t>
              </a:r>
              <a:endParaRPr lang="en-US" dirty="0"/>
            </a:p>
            <a:p>
              <a:pPr algn="r"/>
              <a:r>
                <a:rPr lang="en-US" sz="800" dirty="0"/>
                <a:t>192.168.210.254/24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F685A-E2C2-5FF9-1596-A142A7103904}"/>
                </a:ext>
              </a:extLst>
            </p:cNvPr>
            <p:cNvSpPr txBox="1"/>
            <p:nvPr/>
          </p:nvSpPr>
          <p:spPr>
            <a:xfrm>
              <a:off x="5341245" y="2018141"/>
              <a:ext cx="1065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algn="r"/>
              <a:r>
                <a:rPr lang="en-US" dirty="0"/>
                <a:t>mgmt/eth0</a:t>
              </a:r>
            </a:p>
            <a:p>
              <a:pPr algn="r"/>
              <a:r>
                <a:rPr lang="en-US" dirty="0"/>
                <a:t>192.168.100.103/24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73B50D-8DFC-1C50-5623-EA2CC841360D}"/>
                </a:ext>
              </a:extLst>
            </p:cNvPr>
            <p:cNvSpPr txBox="1"/>
            <p:nvPr/>
          </p:nvSpPr>
          <p:spPr>
            <a:xfrm>
              <a:off x="6556134" y="4255285"/>
              <a:ext cx="187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vnet/host-only</a:t>
              </a:r>
            </a:p>
            <a:p>
              <a:r>
                <a:rPr lang="en-US" dirty="0"/>
                <a:t>192.168.100.0/24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00FD53-271D-3848-2AD0-398F0BBBED8D}"/>
                </a:ext>
              </a:extLst>
            </p:cNvPr>
            <p:cNvSpPr txBox="1"/>
            <p:nvPr/>
          </p:nvSpPr>
          <p:spPr>
            <a:xfrm>
              <a:off x="2738986" y="3733648"/>
              <a:ext cx="1570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800"/>
              </a:lvl1pPr>
            </a:lstStyle>
            <a:p>
              <a:r>
                <a:rPr lang="en-US" dirty="0"/>
                <a:t>enp0s8</a:t>
              </a:r>
            </a:p>
            <a:p>
              <a:r>
                <a:rPr lang="en-US" dirty="0"/>
                <a:t>192.168.100.21/24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9152EE-11D4-0867-D2D9-AD40D79E4B93}"/>
                </a:ext>
              </a:extLst>
            </p:cNvPr>
            <p:cNvSpPr txBox="1"/>
            <p:nvPr/>
          </p:nvSpPr>
          <p:spPr>
            <a:xfrm>
              <a:off x="4403645" y="3733648"/>
              <a:ext cx="1577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800"/>
              </a:lvl1pPr>
            </a:lstStyle>
            <a:p>
              <a:r>
                <a:rPr lang="en-US" dirty="0"/>
                <a:t>enp0s8</a:t>
              </a:r>
            </a:p>
            <a:p>
              <a:r>
                <a:rPr lang="en-US" dirty="0"/>
                <a:t>192.168.100.22/24</a:t>
              </a:r>
            </a:p>
          </p:txBody>
        </p:sp>
        <p:sp>
          <p:nvSpPr>
            <p:cNvPr id="56" name="TextBox 60">
              <a:extLst>
                <a:ext uri="{FF2B5EF4-FFF2-40B4-BE49-F238E27FC236}">
                  <a16:creationId xmlns:a16="http://schemas.microsoft.com/office/drawing/2014/main" id="{C174B99B-ACD8-0B66-0103-8FD4B4001028}"/>
                </a:ext>
              </a:extLst>
            </p:cNvPr>
            <p:cNvSpPr txBox="1"/>
            <p:nvPr/>
          </p:nvSpPr>
          <p:spPr>
            <a:xfrm>
              <a:off x="7543064" y="3727490"/>
              <a:ext cx="964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800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enp0s8</a:t>
              </a:r>
            </a:p>
            <a:p>
              <a:pPr algn="l"/>
              <a:r>
                <a:rPr lang="en-US" dirty="0"/>
                <a:t>192.168.100.23/24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A62C47-078E-BAC4-8405-996C088D72D1}"/>
                </a:ext>
              </a:extLst>
            </p:cNvPr>
            <p:cNvSpPr txBox="1"/>
            <p:nvPr/>
          </p:nvSpPr>
          <p:spPr>
            <a:xfrm>
              <a:off x="6736135" y="1437663"/>
              <a:ext cx="1040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en-US" sz="800" dirty="0"/>
                <a:t>swp2/</a:t>
              </a:r>
              <a:r>
                <a:rPr lang="en-US" altLang="zh-CN" dirty="0"/>
                <a:t>vlan230</a:t>
              </a:r>
              <a:endParaRPr lang="en-US" dirty="0"/>
            </a:p>
            <a:p>
              <a:r>
                <a:rPr lang="en-US" sz="800" dirty="0"/>
                <a:t>192.168.230.254/24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6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Hand CNI - 1</a:t>
            </a:r>
            <a:br>
              <a:rPr lang="en-US" sz="3600" dirty="0"/>
            </a:br>
            <a:r>
              <a:rPr lang="en-US" sz="3600" dirty="0"/>
              <a:t>Containers connected under Linux bridge </a:t>
            </a:r>
            <a:r>
              <a:rPr lang="en-US" altLang="zh-CN" sz="3600" dirty="0"/>
              <a:t>on the same node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AA69D9-176C-3A13-1873-A8F67490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Diagram(container-to-container)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883FE3-FAEC-D5AE-0E8F-81E67452E21D}"/>
              </a:ext>
            </a:extLst>
          </p:cNvPr>
          <p:cNvGrpSpPr/>
          <p:nvPr/>
        </p:nvGrpSpPr>
        <p:grpSpPr>
          <a:xfrm>
            <a:off x="1497791" y="2462659"/>
            <a:ext cx="9196418" cy="2635390"/>
            <a:chOff x="1758909" y="2713099"/>
            <a:chExt cx="9196418" cy="3727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ED17BA5-DE82-0021-8635-04C933614DDD}"/>
                </a:ext>
              </a:extLst>
            </p:cNvPr>
            <p:cNvSpPr/>
            <p:nvPr/>
          </p:nvSpPr>
          <p:spPr>
            <a:xfrm>
              <a:off x="1758909" y="2713099"/>
              <a:ext cx="9196418" cy="372749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D00E48-319F-8D32-F420-394B9DB91D5A}"/>
                </a:ext>
              </a:extLst>
            </p:cNvPr>
            <p:cNvSpPr/>
            <p:nvPr/>
          </p:nvSpPr>
          <p:spPr>
            <a:xfrm>
              <a:off x="3774084" y="4629864"/>
              <a:ext cx="5218486" cy="15593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Network Stack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E41375-9E6D-9FEF-E65D-A5E672BE0C9B}"/>
                </a:ext>
              </a:extLst>
            </p:cNvPr>
            <p:cNvSpPr/>
            <p:nvPr/>
          </p:nvSpPr>
          <p:spPr>
            <a:xfrm>
              <a:off x="2515426" y="2912102"/>
              <a:ext cx="1654074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netns1</a:t>
              </a:r>
            </a:p>
            <a:p>
              <a:pPr algn="ctr"/>
              <a:r>
                <a:rPr lang="en-US" sz="1400" dirty="0"/>
                <a:t>192.168.10.1/24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6CBEC5-CF77-EADD-B18D-802FD5286F0C}"/>
                </a:ext>
              </a:extLst>
            </p:cNvPr>
            <p:cNvSpPr/>
            <p:nvPr/>
          </p:nvSpPr>
          <p:spPr>
            <a:xfrm>
              <a:off x="8480040" y="2912102"/>
              <a:ext cx="1654074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netns3</a:t>
              </a:r>
            </a:p>
            <a:p>
              <a:pPr algn="ctr"/>
              <a:r>
                <a:rPr lang="en-US" sz="1400" dirty="0"/>
                <a:t>192.168.10.3/24</a:t>
              </a:r>
            </a:p>
            <a:p>
              <a:pPr algn="ctr"/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38F4E9-1819-72AA-6184-0E030EA7A1C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342463" y="4063757"/>
              <a:ext cx="1060635" cy="53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04A0DC-ACF5-5D4D-7729-6A5F75D13A1A}"/>
                </a:ext>
              </a:extLst>
            </p:cNvPr>
            <p:cNvCxnSpPr>
              <a:cxnSpLocks/>
              <a:stCxn id="11" idx="2"/>
              <a:endCxn id="30" idx="2"/>
            </p:cNvCxnSpPr>
            <p:nvPr/>
          </p:nvCxnSpPr>
          <p:spPr>
            <a:xfrm flipH="1">
              <a:off x="8247119" y="4063757"/>
              <a:ext cx="1059958" cy="577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74A5FA-C259-D960-9E00-F16B314744AD}"/>
                </a:ext>
              </a:extLst>
            </p:cNvPr>
            <p:cNvSpPr/>
            <p:nvPr/>
          </p:nvSpPr>
          <p:spPr>
            <a:xfrm>
              <a:off x="3261554" y="3948158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6E6AA0-0F4C-638F-115E-9CCFD751FDB8}"/>
                </a:ext>
              </a:extLst>
            </p:cNvPr>
            <p:cNvSpPr/>
            <p:nvPr/>
          </p:nvSpPr>
          <p:spPr>
            <a:xfrm>
              <a:off x="9188264" y="3931316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44932B-2AB2-09FF-21EC-F6B3B4B46AA7}"/>
                </a:ext>
              </a:extLst>
            </p:cNvPr>
            <p:cNvSpPr/>
            <p:nvPr/>
          </p:nvSpPr>
          <p:spPr>
            <a:xfrm>
              <a:off x="4388002" y="4485387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52DB8A-189A-B2FA-7450-856C04145F6A}"/>
                </a:ext>
              </a:extLst>
            </p:cNvPr>
            <p:cNvSpPr/>
            <p:nvPr/>
          </p:nvSpPr>
          <p:spPr>
            <a:xfrm>
              <a:off x="8106031" y="4496055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EFD767-A596-CC0F-5FD2-BE82A8612E73}"/>
                </a:ext>
              </a:extLst>
            </p:cNvPr>
            <p:cNvSpPr txBox="1"/>
            <p:nvPr/>
          </p:nvSpPr>
          <p:spPr>
            <a:xfrm>
              <a:off x="3027956" y="3636626"/>
              <a:ext cx="62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39717-6AD4-3673-12A1-F89E87617AEA}"/>
                </a:ext>
              </a:extLst>
            </p:cNvPr>
            <p:cNvSpPr txBox="1"/>
            <p:nvPr/>
          </p:nvSpPr>
          <p:spPr>
            <a:xfrm>
              <a:off x="8992570" y="3608386"/>
              <a:ext cx="62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678D94-487B-CA6E-94B2-DAE792B417A9}"/>
                </a:ext>
              </a:extLst>
            </p:cNvPr>
            <p:cNvSpPr txBox="1"/>
            <p:nvPr/>
          </p:nvSpPr>
          <p:spPr>
            <a:xfrm>
              <a:off x="4131493" y="4118719"/>
              <a:ext cx="829320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E2592-EBF5-6346-8293-26D0404B93CC}"/>
                </a:ext>
              </a:extLst>
            </p:cNvPr>
            <p:cNvSpPr txBox="1"/>
            <p:nvPr/>
          </p:nvSpPr>
          <p:spPr>
            <a:xfrm>
              <a:off x="7832459" y="4118719"/>
              <a:ext cx="829320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4CFB423-C3C2-864F-AFFD-926E3A528341}"/>
              </a:ext>
            </a:extLst>
          </p:cNvPr>
          <p:cNvSpPr txBox="1"/>
          <p:nvPr/>
        </p:nvSpPr>
        <p:spPr>
          <a:xfrm>
            <a:off x="1427270" y="4596452"/>
            <a:ext cx="1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6516D8-FECC-69AE-A63A-3E5394A615A0}"/>
              </a:ext>
            </a:extLst>
          </p:cNvPr>
          <p:cNvSpPr/>
          <p:nvPr/>
        </p:nvSpPr>
        <p:spPr>
          <a:xfrm>
            <a:off x="4033443" y="3629587"/>
            <a:ext cx="4125113" cy="74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</p:txBody>
      </p:sp>
    </p:spTree>
    <p:extLst>
      <p:ext uri="{BB962C8B-B14F-4D97-AF65-F5344CB8AC3E}">
        <p14:creationId xmlns:p14="http://schemas.microsoft.com/office/powerpoint/2010/main" val="309389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1F6E-F4BB-EB94-D2B9-1355E7F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Hand CNI - 2</a:t>
            </a:r>
            <a:br>
              <a:rPr lang="en-US" sz="3600" dirty="0"/>
            </a:br>
            <a:r>
              <a:rPr lang="en-US" sz="3600" dirty="0"/>
              <a:t>Containers connected to host network stack </a:t>
            </a:r>
            <a:r>
              <a:rPr lang="en-US" altLang="zh-CN" sz="3600" dirty="0"/>
              <a:t>on the same node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AA69D9-176C-3A13-1873-A8F67490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Diagram(container-to-container)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883FE3-FAEC-D5AE-0E8F-81E67452E21D}"/>
              </a:ext>
            </a:extLst>
          </p:cNvPr>
          <p:cNvGrpSpPr/>
          <p:nvPr/>
        </p:nvGrpSpPr>
        <p:grpSpPr>
          <a:xfrm>
            <a:off x="1497791" y="2462659"/>
            <a:ext cx="9196418" cy="2635390"/>
            <a:chOff x="1758909" y="2713099"/>
            <a:chExt cx="9196418" cy="3727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ED17BA5-DE82-0021-8635-04C933614DDD}"/>
                </a:ext>
              </a:extLst>
            </p:cNvPr>
            <p:cNvSpPr/>
            <p:nvPr/>
          </p:nvSpPr>
          <p:spPr>
            <a:xfrm>
              <a:off x="1758909" y="2713099"/>
              <a:ext cx="9196418" cy="372749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D00E48-319F-8D32-F420-394B9DB91D5A}"/>
                </a:ext>
              </a:extLst>
            </p:cNvPr>
            <p:cNvSpPr/>
            <p:nvPr/>
          </p:nvSpPr>
          <p:spPr>
            <a:xfrm>
              <a:off x="3774084" y="4360837"/>
              <a:ext cx="5218486" cy="15593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Stack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E41375-9E6D-9FEF-E65D-A5E672BE0C9B}"/>
                </a:ext>
              </a:extLst>
            </p:cNvPr>
            <p:cNvSpPr/>
            <p:nvPr/>
          </p:nvSpPr>
          <p:spPr>
            <a:xfrm>
              <a:off x="2515426" y="2912102"/>
              <a:ext cx="1654074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netns1</a:t>
              </a:r>
            </a:p>
            <a:p>
              <a:pPr algn="ctr"/>
              <a:r>
                <a:rPr lang="en-US" sz="1400" dirty="0"/>
                <a:t>192.168.10.1/32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6CBEC5-CF77-EADD-B18D-802FD5286F0C}"/>
                </a:ext>
              </a:extLst>
            </p:cNvPr>
            <p:cNvSpPr/>
            <p:nvPr/>
          </p:nvSpPr>
          <p:spPr>
            <a:xfrm>
              <a:off x="8480040" y="2912102"/>
              <a:ext cx="1654074" cy="1151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netns3</a:t>
              </a:r>
            </a:p>
            <a:p>
              <a:pPr algn="ctr"/>
              <a:r>
                <a:rPr lang="en-US" sz="1400" dirty="0"/>
                <a:t>192.168.10.3/32</a:t>
              </a:r>
            </a:p>
            <a:p>
              <a:pPr algn="ctr"/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38F4E9-1819-72AA-6184-0E030EA7A1CE}"/>
                </a:ext>
              </a:extLst>
            </p:cNvPr>
            <p:cNvCxnSpPr>
              <a:cxnSpLocks/>
              <a:stCxn id="10" idx="2"/>
              <a:endCxn id="8" idx="1"/>
            </p:cNvCxnSpPr>
            <p:nvPr/>
          </p:nvCxnSpPr>
          <p:spPr>
            <a:xfrm>
              <a:off x="3342463" y="4063757"/>
              <a:ext cx="1195851" cy="525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04A0DC-ACF5-5D4D-7729-6A5F75D13A1A}"/>
                </a:ext>
              </a:extLst>
            </p:cNvPr>
            <p:cNvCxnSpPr>
              <a:cxnSpLocks/>
              <a:stCxn id="11" idx="2"/>
              <a:endCxn id="8" idx="7"/>
            </p:cNvCxnSpPr>
            <p:nvPr/>
          </p:nvCxnSpPr>
          <p:spPr>
            <a:xfrm flipH="1">
              <a:off x="8228340" y="4063757"/>
              <a:ext cx="1078737" cy="525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74A5FA-C259-D960-9E00-F16B314744AD}"/>
                </a:ext>
              </a:extLst>
            </p:cNvPr>
            <p:cNvSpPr/>
            <p:nvPr/>
          </p:nvSpPr>
          <p:spPr>
            <a:xfrm>
              <a:off x="3261554" y="3948158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6E6AA0-0F4C-638F-115E-9CCFD751FDB8}"/>
                </a:ext>
              </a:extLst>
            </p:cNvPr>
            <p:cNvSpPr/>
            <p:nvPr/>
          </p:nvSpPr>
          <p:spPr>
            <a:xfrm>
              <a:off x="9188264" y="3931316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44932B-2AB2-09FF-21EC-F6B3B4B46AA7}"/>
                </a:ext>
              </a:extLst>
            </p:cNvPr>
            <p:cNvSpPr/>
            <p:nvPr/>
          </p:nvSpPr>
          <p:spPr>
            <a:xfrm>
              <a:off x="4388002" y="4485387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52DB8A-189A-B2FA-7450-856C04145F6A}"/>
                </a:ext>
              </a:extLst>
            </p:cNvPr>
            <p:cNvSpPr/>
            <p:nvPr/>
          </p:nvSpPr>
          <p:spPr>
            <a:xfrm>
              <a:off x="8106031" y="4496055"/>
              <a:ext cx="192199" cy="197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EFD767-A596-CC0F-5FD2-BE82A8612E73}"/>
                </a:ext>
              </a:extLst>
            </p:cNvPr>
            <p:cNvSpPr txBox="1"/>
            <p:nvPr/>
          </p:nvSpPr>
          <p:spPr>
            <a:xfrm>
              <a:off x="3027956" y="3636626"/>
              <a:ext cx="62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39717-6AD4-3673-12A1-F89E87617AEA}"/>
                </a:ext>
              </a:extLst>
            </p:cNvPr>
            <p:cNvSpPr txBox="1"/>
            <p:nvPr/>
          </p:nvSpPr>
          <p:spPr>
            <a:xfrm>
              <a:off x="8992570" y="3608386"/>
              <a:ext cx="62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678D94-487B-CA6E-94B2-DAE792B417A9}"/>
                </a:ext>
              </a:extLst>
            </p:cNvPr>
            <p:cNvSpPr txBox="1"/>
            <p:nvPr/>
          </p:nvSpPr>
          <p:spPr>
            <a:xfrm>
              <a:off x="4131493" y="4118719"/>
              <a:ext cx="829320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E2592-EBF5-6346-8293-26D0404B93CC}"/>
                </a:ext>
              </a:extLst>
            </p:cNvPr>
            <p:cNvSpPr txBox="1"/>
            <p:nvPr/>
          </p:nvSpPr>
          <p:spPr>
            <a:xfrm>
              <a:off x="7832459" y="4118719"/>
              <a:ext cx="829320" cy="52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veth3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4CFB423-C3C2-864F-AFFD-926E3A528341}"/>
              </a:ext>
            </a:extLst>
          </p:cNvPr>
          <p:cNvSpPr txBox="1"/>
          <p:nvPr/>
        </p:nvSpPr>
        <p:spPr>
          <a:xfrm>
            <a:off x="1427270" y="4596452"/>
            <a:ext cx="1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worker1.k8s.com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4C570-8930-B167-B3C1-836B6C548482}"/>
              </a:ext>
            </a:extLst>
          </p:cNvPr>
          <p:cNvSpPr txBox="1"/>
          <p:nvPr/>
        </p:nvSpPr>
        <p:spPr>
          <a:xfrm>
            <a:off x="5135827" y="3017786"/>
            <a:ext cx="202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192.168.10.254/32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61F17-C3A9-07BA-F7E6-5ADE910A2F3C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flipH="1">
            <a:off x="4699695" y="3202452"/>
            <a:ext cx="436132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BEB2E-12C8-7DA9-CA54-A509FDFFF1B3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7156588" y="3202452"/>
            <a:ext cx="414753" cy="4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DE52-CD09-C08D-B53B-D84AFFEC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7271-14EE-DA91-785F-40A5675D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Tables and Docker. In this post I will be talking about… | by Edouard  Buschini | Medium">
            <a:extLst>
              <a:ext uri="{FF2B5EF4-FFF2-40B4-BE49-F238E27FC236}">
                <a16:creationId xmlns:a16="http://schemas.microsoft.com/office/drawing/2014/main" id="{43407661-2BCB-04CA-426B-D05D4D73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85813"/>
            <a:ext cx="9525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AA475-A715-EC1A-92FE-F4A327982961}"/>
              </a:ext>
            </a:extLst>
          </p:cNvPr>
          <p:cNvSpPr txBox="1"/>
          <p:nvPr/>
        </p:nvSpPr>
        <p:spPr>
          <a:xfrm>
            <a:off x="4316702" y="6282878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effectLst/>
                <a:latin typeface="sohne"/>
                <a:hlinkClick r:id="rId3"/>
              </a:rPr>
              <a:t>https://n0where.net/how-does-it-work-iptables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9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1811</Words>
  <Application>Microsoft Office PowerPoint</Application>
  <PresentationFormat>Widescreen</PresentationFormat>
  <Paragraphs>629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PingFang SC</vt:lpstr>
      <vt:lpstr>RedHatText</vt:lpstr>
      <vt:lpstr>sohne</vt:lpstr>
      <vt:lpstr>Arial</vt:lpstr>
      <vt:lpstr>Calibri</vt:lpstr>
      <vt:lpstr>Calibri Light</vt:lpstr>
      <vt:lpstr>Office Theme</vt:lpstr>
      <vt:lpstr>Topics</vt:lpstr>
      <vt:lpstr>0. Prerequisites</vt:lpstr>
      <vt:lpstr>1. Linux host(Network protocol stack) is a Multi-Function Router/Switch/Firewall</vt:lpstr>
      <vt:lpstr>PowerPoint Presentation</vt:lpstr>
      <vt:lpstr>PowerPoint Presentation</vt:lpstr>
      <vt:lpstr>Hand CNI - 1 Containers connected under Linux bridge on the same node</vt:lpstr>
      <vt:lpstr>Hand CNI - 2 Containers connected to host network stack on the same node</vt:lpstr>
      <vt:lpstr>Break 1</vt:lpstr>
      <vt:lpstr>PowerPoint Presentation</vt:lpstr>
      <vt:lpstr>Hand CNI - 3 Container connected under Linux bridge go to outside</vt:lpstr>
      <vt:lpstr>PowerPoint Presentation</vt:lpstr>
      <vt:lpstr>Hand CNI - 4 Client container access ClusterIP whose backend container is on the same node</vt:lpstr>
      <vt:lpstr>PowerPoint Presentation</vt:lpstr>
      <vt:lpstr>Hand CNI - 5 Outside or Client container access NodePort whose backend container is on the same node</vt:lpstr>
      <vt:lpstr>PowerPoint Presentation</vt:lpstr>
      <vt:lpstr>Break 2</vt:lpstr>
      <vt:lpstr>Hand CNI - 6 Containers connected under Linux bridges on different nodes - IPIP</vt:lpstr>
      <vt:lpstr>Hand CNI - 7 Containers connected under Linux bridges on different nodes - VxLAN</vt:lpstr>
      <vt:lpstr>OpenVPN application</vt:lpstr>
      <vt:lpstr>OpenVPN application</vt:lpstr>
      <vt:lpstr>Break 3</vt:lpstr>
      <vt:lpstr>Hand CNI - 8 Containers connected under Linux bridges on different nodes – Static route</vt:lpstr>
      <vt:lpstr>Hand CNI - 9 Containers connected under Linux bridges on different nodes – BGP</vt:lpstr>
      <vt:lpstr>Kubernetes CNI introduction</vt:lpstr>
      <vt:lpstr>What does a CNI do?</vt:lpstr>
      <vt:lpstr>Break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Yang</dc:creator>
  <cp:lastModifiedBy>Joey Yang</cp:lastModifiedBy>
  <cp:revision>259</cp:revision>
  <dcterms:created xsi:type="dcterms:W3CDTF">2022-08-22T06:25:38Z</dcterms:created>
  <dcterms:modified xsi:type="dcterms:W3CDTF">2022-11-03T06:44:48Z</dcterms:modified>
</cp:coreProperties>
</file>