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6F204-3FED-5A4D-914B-3D9473DEC6AF}" v="13" dt="2024-02-28T07:51:58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48"/>
  </p:normalViewPr>
  <p:slideViewPr>
    <p:cSldViewPr snapToGrid="0">
      <p:cViewPr varScale="1">
        <p:scale>
          <a:sx n="117" d="100"/>
          <a:sy n="11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BA95-2B08-C02E-4E73-13702DBE1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35B3F-0C19-E795-CA22-BCC0CCDE4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1292-902A-4DBF-82C3-8BFF0AEA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E153-7FD5-394A-A7F0-05C0EB60844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0F48-0688-3BF5-A70B-21410BF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096B-330F-5C39-2753-8B7478ED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9963-12A9-DA45-8951-11CE9F2E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1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A286-EAE2-038A-D5A7-C5AFCABD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E2C3C-C000-1E30-801C-F9EBF5D7E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AE1B-BC25-946B-FF33-11D1E5A5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E153-7FD5-394A-A7F0-05C0EB60844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4021-46AB-E034-4DE0-54398D79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F519-A815-B469-3DBE-CDDFCE35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9963-12A9-DA45-8951-11CE9F2E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75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7C8AA-9953-AF71-567E-0F5ECB237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122DE-0AD7-1B96-E567-6277CE219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EACA-6C26-EC2B-37AE-0D56B892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E153-7FD5-394A-A7F0-05C0EB60844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8E85-EF5E-E25B-FF0B-28AAE0FF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88044-11A7-42BC-75E2-86784C78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9963-12A9-DA45-8951-11CE9F2E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6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A719-FEEA-5ECA-8C18-D91225C8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CC60-EE50-DD8F-615E-D6D3C3A2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3C8D-D8F9-7A14-185D-D00ECBC1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E153-7FD5-394A-A7F0-05C0EB60844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25B56-2940-D9CB-7DDC-94D81605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994C7-B323-384C-BCD2-DB85370D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9963-12A9-DA45-8951-11CE9F2E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81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8301-E6D7-F3C6-A759-2EA42376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BAD61-4956-4397-D6E7-B73554BB2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1AF2-D36D-B92F-9A79-1F2DEC98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E153-7FD5-394A-A7F0-05C0EB60844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726E6-6F30-724E-58C2-EBBBE5C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7D3E5-E000-F8C7-0510-9E647654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9963-12A9-DA45-8951-11CE9F2E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46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A11D-55F2-3C1A-A6A3-62DF883B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1A8F-F6D7-E539-73B8-CBDFAE21E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F685C-E129-0A9D-2E51-151FED54D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D04B-4B6D-F732-83EB-1E14405D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E153-7FD5-394A-A7F0-05C0EB60844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332DA-137C-8178-E4EB-3A102B32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8621E-A986-A75A-5E2E-4D45CE02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9963-12A9-DA45-8951-11CE9F2E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59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BA38-C940-568B-1E79-4B3708A8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8D89A-FD5E-AB4E-2925-CA330E59E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5229E-64DB-AAF6-F5C0-0A2A9C3DA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35EE3-18A2-997F-AEDB-E2D22C98C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4EB1E-8B0F-4737-7AC9-535FFE262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DE1E5-7700-DFD8-CEC5-18EDD88F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E153-7FD5-394A-A7F0-05C0EB60844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A0766-3DBC-1F3A-908E-C4C36AA1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824C4-A88E-E4B0-94D7-4B1EFD39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9963-12A9-DA45-8951-11CE9F2E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42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8D4F-E6CA-5FC8-8C85-50F8CEE4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D8460-E755-F529-DF31-579B58E6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E153-7FD5-394A-A7F0-05C0EB60844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EC789-A27C-198D-A8C5-95066763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264AD-5C32-9EE4-2EFC-A0E75251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9963-12A9-DA45-8951-11CE9F2E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70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138FD-5A9B-0684-7EEE-0AE6ED68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E153-7FD5-394A-A7F0-05C0EB60844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BFA52-F216-3813-0958-1FBBED36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1EAA3-577C-1A61-03C6-89825AD6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9963-12A9-DA45-8951-11CE9F2E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9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6592-2927-D6AF-A6B4-FE1CD07F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FCD3-08BB-E7D6-19D0-2DC98381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B5146-21CE-5CCB-CEFE-581E4B358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05569-39E9-A2A1-1523-8476B0BF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E153-7FD5-394A-A7F0-05C0EB60844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B608-F5AC-C2AA-4CF0-8E099943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CCCCC-2EC9-2717-3D37-EC7AF9C9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9963-12A9-DA45-8951-11CE9F2E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3F43-650E-3716-AA96-625F8FEA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211DC-F404-B036-8B23-D9157A91F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28FBE-F992-ED98-7C59-F648670C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5659C-6CC1-6B02-BBD0-885ABF68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E153-7FD5-394A-A7F0-05C0EB60844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E4FA0-DD86-612A-0231-7A3AA658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4E52F-AAFA-FA95-5218-B7493543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9963-12A9-DA45-8951-11CE9F2E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5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20520-E7F0-D775-033B-A0DBC59B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00024-A833-2050-B9BB-103D27D94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CB71-C832-CC85-3181-2510DA66B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7E153-7FD5-394A-A7F0-05C0EB60844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3F75-7218-5577-7FEE-3DD90689C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8305-A59A-9831-6EEA-5EC9D6842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9963-12A9-DA45-8951-11CE9F2E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97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E960-8114-C312-0319-AECA66C65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Research impact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8FFD9-1C0F-2731-3898-E3DB39D88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SoP</a:t>
            </a:r>
            <a:r>
              <a:rPr lang="en-GB" dirty="0"/>
              <a:t> staff meeting, 28th Feb 2024</a:t>
            </a:r>
          </a:p>
        </p:txBody>
      </p:sp>
    </p:spTree>
    <p:extLst>
      <p:ext uri="{BB962C8B-B14F-4D97-AF65-F5344CB8AC3E}">
        <p14:creationId xmlns:p14="http://schemas.microsoft.com/office/powerpoint/2010/main" val="177929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53E3-57CC-0D58-6E32-A4529ABC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12F0-912D-005A-4936-0F693CA1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‘an effect on, change or benefit to the economy, society, culture, public policy or services, health, the environment or quality of life, beyond academia’ (UKRI)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REF2021: 4 impact case studies (Andrade, Edworthy, Lloyd, and 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Pahl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Wyles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Rated 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3.5* ‘very considerable’ – ‘outstanding’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Awarded £1.8 million QR money for impact -&gt;</a:t>
            </a:r>
            <a:r>
              <a:rPr lang="en-GB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£259,184 per annum for 7 years -&gt; £65k per ICS per year</a:t>
            </a:r>
          </a:p>
          <a:p>
            <a:pPr marL="0" indent="0">
              <a:spcBef>
                <a:spcPts val="1200"/>
              </a:spcBef>
              <a:buNone/>
            </a:pPr>
            <a:endParaRPr lang="en-GB" sz="2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REF: also an impact environment statement</a:t>
            </a:r>
          </a:p>
          <a:p>
            <a:pPr marL="0" indent="0">
              <a:spcBef>
                <a:spcPts val="1200"/>
              </a:spcBef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3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28F6-D4FD-0D5C-ADE1-ACC3CF90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F9BA5-226E-B0EF-A760-778C6E47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None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Objectives to:</a:t>
            </a:r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 and reward impact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 staff in identifying possible impact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 knowledge and skills relating to impact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facilitate interdisciplinary collaborations through PIHC and PIHR</a:t>
            </a:r>
          </a:p>
        </p:txBody>
      </p:sp>
    </p:spTree>
    <p:extLst>
      <p:ext uri="{BB962C8B-B14F-4D97-AF65-F5344CB8AC3E}">
        <p14:creationId xmlns:p14="http://schemas.microsoft.com/office/powerpoint/2010/main" val="6066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C6E9D2F-1047-40E6-BBE9-B954A78B5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72098"/>
              </p:ext>
            </p:extLst>
          </p:nvPr>
        </p:nvGraphicFramePr>
        <p:xfrm>
          <a:off x="242047" y="94128"/>
          <a:ext cx="11658599" cy="6522228"/>
        </p:xfrm>
        <a:graphic>
          <a:graphicData uri="http://schemas.openxmlformats.org/drawingml/2006/table">
            <a:tbl>
              <a:tblPr firstRow="1" firstCol="1" bandRow="1"/>
              <a:tblGrid>
                <a:gridCol w="3885770">
                  <a:extLst>
                    <a:ext uri="{9D8B030D-6E8A-4147-A177-3AD203B41FA5}">
                      <a16:colId xmlns:a16="http://schemas.microsoft.com/office/drawing/2014/main" val="2960174920"/>
                    </a:ext>
                  </a:extLst>
                </a:gridCol>
                <a:gridCol w="4728869">
                  <a:extLst>
                    <a:ext uri="{9D8B030D-6E8A-4147-A177-3AD203B41FA5}">
                      <a16:colId xmlns:a16="http://schemas.microsoft.com/office/drawing/2014/main" val="4195931363"/>
                    </a:ext>
                  </a:extLst>
                </a:gridCol>
                <a:gridCol w="3043960">
                  <a:extLst>
                    <a:ext uri="{9D8B030D-6E8A-4147-A177-3AD203B41FA5}">
                      <a16:colId xmlns:a16="http://schemas.microsoft.com/office/drawing/2014/main" val="3244786282"/>
                    </a:ext>
                  </a:extLst>
                </a:gridCol>
              </a:tblGrid>
              <a:tr h="202574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Stage</a:t>
                      </a:r>
                    </a:p>
                  </a:txBody>
                  <a:tcPr marL="55628" marR="556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How</a:t>
                      </a:r>
                    </a:p>
                  </a:txBody>
                  <a:tcPr marL="55628" marR="556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Outcomes</a:t>
                      </a:r>
                    </a:p>
                  </a:txBody>
                  <a:tcPr marL="55628" marR="556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545694"/>
                  </a:ext>
                </a:extLst>
              </a:tr>
              <a:tr h="344374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Developing impact culture</a:t>
                      </a:r>
                    </a:p>
                  </a:txBody>
                  <a:tcPr marL="55628" marR="556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Appointing impact lead with overview of impact potential in school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Regular seminars and news bulletins related to impact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showcased on </a:t>
                      </a:r>
                      <a:r>
                        <a:rPr lang="en-GB" sz="1800" kern="100" dirty="0" err="1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SoP</a:t>
                      </a:r>
                      <a:r>
                        <a:rPr lang="en-GB" sz="1800" kern="100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webpages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covered in PDR meetings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628" marR="556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is visible 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is valued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Staff have good understanding of diverse routes to impact</a:t>
                      </a:r>
                    </a:p>
                  </a:txBody>
                  <a:tcPr marL="55628" marR="556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904708"/>
                  </a:ext>
                </a:extLst>
              </a:tr>
              <a:tr h="26334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Identification of impact potential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5628" marR="556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Regular encouragement to consider potential impact </a:t>
                      </a:r>
                      <a:endParaRPr lang="en-GB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lead has overview of staff research interests and proactively invites discussions about impact</a:t>
                      </a:r>
                      <a:endParaRPr lang="en-GB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1:1 support meetings with impact lead</a:t>
                      </a:r>
                      <a:endParaRPr lang="en-GB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5628" marR="556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sessions and activities at staff away day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Expanding pool of staff engaged in impact</a:t>
                      </a:r>
                    </a:p>
                  </a:txBody>
                  <a:tcPr marL="55628" marR="556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57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77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E07C33-73D1-F684-16E2-524D3E77C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46019"/>
              </p:ext>
            </p:extLst>
          </p:nvPr>
        </p:nvGraphicFramePr>
        <p:xfrm>
          <a:off x="147918" y="188259"/>
          <a:ext cx="11766176" cy="6481481"/>
        </p:xfrm>
        <a:graphic>
          <a:graphicData uri="http://schemas.openxmlformats.org/drawingml/2006/table">
            <a:tbl>
              <a:tblPr firstRow="1" firstCol="1" bandRow="1"/>
              <a:tblGrid>
                <a:gridCol w="3921624">
                  <a:extLst>
                    <a:ext uri="{9D8B030D-6E8A-4147-A177-3AD203B41FA5}">
                      <a16:colId xmlns:a16="http://schemas.microsoft.com/office/drawing/2014/main" val="2315389856"/>
                    </a:ext>
                  </a:extLst>
                </a:gridCol>
                <a:gridCol w="4772504">
                  <a:extLst>
                    <a:ext uri="{9D8B030D-6E8A-4147-A177-3AD203B41FA5}">
                      <a16:colId xmlns:a16="http://schemas.microsoft.com/office/drawing/2014/main" val="2128577534"/>
                    </a:ext>
                  </a:extLst>
                </a:gridCol>
                <a:gridCol w="3072048">
                  <a:extLst>
                    <a:ext uri="{9D8B030D-6E8A-4147-A177-3AD203B41FA5}">
                      <a16:colId xmlns:a16="http://schemas.microsoft.com/office/drawing/2014/main" val="4180033979"/>
                    </a:ext>
                  </a:extLst>
                </a:gridCol>
              </a:tblGrid>
              <a:tr h="315545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activity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2637" marR="52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Support networking with health and social care professionals, e.g., through PIHR and PIHC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Support financially through strategic research funding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Skills building and peer support through Research Impact Group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Time in WAM for building impact case study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Also time in WAM for impact activity that is not directly contributing to ICS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Staff feel that impact activities are valued and supported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2637" marR="52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257309"/>
                  </a:ext>
                </a:extLst>
              </a:tr>
              <a:tr h="176961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Evidencing impact</a:t>
                      </a:r>
                    </a:p>
                  </a:txBody>
                  <a:tcPr marL="52637" marR="52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culture supported by annual impact report delivered at awayday or in writing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Staff encouraged to document potential impact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Annual report on SoP impact 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Good records of impact evidence to support future case studies</a:t>
                      </a:r>
                    </a:p>
                  </a:txBody>
                  <a:tcPr marL="52637" marR="52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267294"/>
                  </a:ext>
                </a:extLst>
              </a:tr>
              <a:tr h="155640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Refining research questions</a:t>
                      </a:r>
                    </a:p>
                  </a:txBody>
                  <a:tcPr marL="52637" marR="52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Impact discussions include how impact activities will feed back into research, to ensure research is applicable were appropriate and to reinforce that real-world application is part of the research process</a:t>
                      </a:r>
                      <a:endParaRPr lang="en-GB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637" marR="52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Scientific research that gets attention because it has real-world implications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buFont typeface="Calibri" panose="020F0502020204030204" pitchFamily="34" charset="0"/>
                        <a:buChar char="-"/>
                      </a:pPr>
                      <a:r>
                        <a:rPr lang="en-GB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Altmeter</a:t>
                      </a: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scores</a:t>
                      </a:r>
                    </a:p>
                    <a:p>
                      <a:pPr marL="342900" lvl="0" indent="-342900">
                        <a:buFont typeface="Calibri" panose="020F0502020204030204" pitchFamily="34" charset="0"/>
                        <a:buChar char="-"/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Press releases</a:t>
                      </a:r>
                    </a:p>
                  </a:txBody>
                  <a:tcPr marL="52637" marR="526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13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07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C63E-EE35-A5D8-AF97-EC27177B8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636047"/>
            <a:ext cx="10515600" cy="4351338"/>
          </a:xfrm>
        </p:spPr>
        <p:txBody>
          <a:bodyPr/>
          <a:lstStyle/>
          <a:p>
            <a:r>
              <a:rPr lang="en-GB" dirty="0"/>
              <a:t>We have some excellent impact already developing</a:t>
            </a:r>
          </a:p>
          <a:p>
            <a:r>
              <a:rPr lang="en-GB" dirty="0"/>
              <a:t>Potential for QR income and influencing </a:t>
            </a:r>
            <a:r>
              <a:rPr lang="en-GB" dirty="0" err="1"/>
              <a:t>UoP</a:t>
            </a:r>
            <a:r>
              <a:rPr lang="en-GB" dirty="0"/>
              <a:t> strategy for supporting impact</a:t>
            </a:r>
          </a:p>
          <a:p>
            <a:r>
              <a:rPr lang="en-GB" dirty="0"/>
              <a:t>Comments welcome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A13B-4D70-08DF-DD5C-D60AF78921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67" y="2661237"/>
            <a:ext cx="4531659" cy="1867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9DAD0-B009-74DC-F27D-AE751B9E26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5558" y="2049244"/>
            <a:ext cx="4656442" cy="1799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75C5CA-3707-BF18-0E1F-7C21380C483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921" y="4543959"/>
            <a:ext cx="5031150" cy="2009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DA673-9791-6C8F-EDA0-96BF3FBBD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199" y="4955417"/>
            <a:ext cx="3756642" cy="1766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D2C3F-56FC-ADA5-F018-D93D896D2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176" y="5270500"/>
            <a:ext cx="2362200" cy="158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8D5472-99D6-5DD4-3D2E-94CACA5E7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4569" y="2156723"/>
            <a:ext cx="2042861" cy="2371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E53A6D-001D-FFB9-6534-D2CF4C04883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9087" y="3480743"/>
            <a:ext cx="2498224" cy="17664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86BD62-722B-7927-1D37-02B07E2C14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" y="4543959"/>
            <a:ext cx="2367856" cy="23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1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A3E2FE76FCA4A9D2B2E36FDEB5238" ma:contentTypeVersion="14" ma:contentTypeDescription="Create a new document." ma:contentTypeScope="" ma:versionID="63a675a74c4ee1501f0004cf12912e8c">
  <xsd:schema xmlns:xsd="http://www.w3.org/2001/XMLSchema" xmlns:xs="http://www.w3.org/2001/XMLSchema" xmlns:p="http://schemas.microsoft.com/office/2006/metadata/properties" xmlns:ns2="74ed5f6d-1965-4574-9d86-b4579ebe7ed0" xmlns:ns3="f67ae4dc-bd01-4e97-b43a-acf2f26595a5" targetNamespace="http://schemas.microsoft.com/office/2006/metadata/properties" ma:root="true" ma:fieldsID="e214df0851a9ccfbcf1ce3420951d089" ns2:_="" ns3:_="">
    <xsd:import namespace="74ed5f6d-1965-4574-9d86-b4579ebe7ed0"/>
    <xsd:import namespace="f67ae4dc-bd01-4e97-b43a-acf2f26595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Summary" minOccurs="0"/>
                <xsd:element ref="ns2:Responsibility" minOccurs="0"/>
                <xsd:element ref="ns2:Refer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ed5f6d-1965-4574-9d86-b4579ebe7e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2436211-1ade-492a-a617-36d0ab6ef03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Summary" ma:index="19" nillable="true" ma:displayName="Summary" ma:format="Dropdown" ma:internalName="Summary">
      <xsd:simpleType>
        <xsd:restriction base="dms:Note">
          <xsd:maxLength value="255"/>
        </xsd:restriction>
      </xsd:simpleType>
    </xsd:element>
    <xsd:element name="Responsibility" ma:index="20" nillable="true" ma:displayName="Responsibility" ma:format="Dropdown" ma:list="UserInfo" ma:SharePointGroup="0" ma:internalName="Responsibilit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ference" ma:index="21" nillable="true" ma:displayName="Reference" ma:default="1" ma:format="Dropdown" ma:internalName="Referenc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ae4dc-bd01-4e97-b43a-acf2f26595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893066f-d89f-4761-87dc-32ca1bb1a839}" ma:internalName="TaxCatchAll" ma:showField="CatchAllData" ma:web="f67ae4dc-bd01-4e97-b43a-acf2f26595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ility xmlns="74ed5f6d-1965-4574-9d86-b4579ebe7ed0">
      <UserInfo>
        <DisplayName/>
        <AccountId xsi:nil="true"/>
        <AccountType/>
      </UserInfo>
    </Responsibility>
    <Summary xmlns="74ed5f6d-1965-4574-9d86-b4579ebe7ed0" xsi:nil="true"/>
    <TaxCatchAll xmlns="f67ae4dc-bd01-4e97-b43a-acf2f26595a5" xsi:nil="true"/>
    <Reference xmlns="74ed5f6d-1965-4574-9d86-b4579ebe7ed0">true</Reference>
    <lcf76f155ced4ddcb4097134ff3c332f xmlns="74ed5f6d-1965-4574-9d86-b4579ebe7ed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5E02043-FE99-44A7-98C4-FDC368E3C451}"/>
</file>

<file path=customXml/itemProps2.xml><?xml version="1.0" encoding="utf-8"?>
<ds:datastoreItem xmlns:ds="http://schemas.openxmlformats.org/officeDocument/2006/customXml" ds:itemID="{258B54C0-5F00-4729-86FB-352043DB191B}"/>
</file>

<file path=customXml/itemProps3.xml><?xml version="1.0" encoding="utf-8"?>
<ds:datastoreItem xmlns:ds="http://schemas.openxmlformats.org/officeDocument/2006/customXml" ds:itemID="{72CE7850-3350-48E0-83C3-6354364C544A}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419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Research impact strategy</vt:lpstr>
      <vt:lpstr>What and why</vt:lpstr>
      <vt:lpstr>How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impact strategy</dc:title>
  <dc:creator>Jackie Andrade</dc:creator>
  <cp:lastModifiedBy>Jackie Andrade</cp:lastModifiedBy>
  <cp:revision>1</cp:revision>
  <dcterms:created xsi:type="dcterms:W3CDTF">2024-02-22T12:23:56Z</dcterms:created>
  <dcterms:modified xsi:type="dcterms:W3CDTF">2024-02-28T07:52:00Z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0x010100337A3E2FE76FCA4A9D2B2E36FDEB5238</vt:lpwstr>
  </property>
</Properties>
</file>