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4" r:id="rId4"/>
    <p:sldId id="277" r:id="rId5"/>
    <p:sldId id="289" r:id="rId6"/>
    <p:sldId id="291" r:id="rId7"/>
    <p:sldId id="290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8F4"/>
    <a:srgbClr val="FFC361"/>
    <a:srgbClr val="FFD71E"/>
    <a:srgbClr val="FD7070"/>
    <a:srgbClr val="C6208E"/>
    <a:srgbClr val="F47D26"/>
    <a:srgbClr val="64C13A"/>
    <a:srgbClr val="DF2C6F"/>
    <a:srgbClr val="F43574"/>
    <a:srgbClr val="90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6D89-47AF-EE4A-9D85-FCC7A95943DC}" v="20" dt="2024-03-12T15:15:34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597"/>
  </p:normalViewPr>
  <p:slideViewPr>
    <p:cSldViewPr snapToGrid="0" snapToObjects="1">
      <p:cViewPr varScale="1">
        <p:scale>
          <a:sx n="113" d="100"/>
          <a:sy n="113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Taylor" userId="ed244a42-0ba1-4fa8-b726-4511f06fac20" providerId="ADAL" clId="{E2726D89-47AF-EE4A-9D85-FCC7A95943DC}"/>
    <pc:docChg chg="modSld">
      <pc:chgData name="Russell Taylor" userId="ed244a42-0ba1-4fa8-b726-4511f06fac20" providerId="ADAL" clId="{E2726D89-47AF-EE4A-9D85-FCC7A95943DC}" dt="2024-03-12T15:19:09.981" v="5" actId="20577"/>
      <pc:docMkLst>
        <pc:docMk/>
      </pc:docMkLst>
      <pc:sldChg chg="modSp mod">
        <pc:chgData name="Russell Taylor" userId="ed244a42-0ba1-4fa8-b726-4511f06fac20" providerId="ADAL" clId="{E2726D89-47AF-EE4A-9D85-FCC7A95943DC}" dt="2024-03-12T15:19:09.981" v="5" actId="20577"/>
        <pc:sldMkLst>
          <pc:docMk/>
          <pc:sldMk cId="1604063827" sldId="290"/>
        </pc:sldMkLst>
        <pc:spChg chg="mod">
          <ac:chgData name="Russell Taylor" userId="ed244a42-0ba1-4fa8-b726-4511f06fac20" providerId="ADAL" clId="{E2726D89-47AF-EE4A-9D85-FCC7A95943DC}" dt="2024-03-12T15:19:09.981" v="5" actId="20577"/>
          <ac:spMkLst>
            <pc:docMk/>
            <pc:sldMk cId="1604063827" sldId="290"/>
            <ac:spMk id="8" creationId="{5DCBCB25-23B7-D549-AA01-6AEE87B9FB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72C1-6C92-E44A-B6CE-1780A5D26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D1627-9125-2C45-88FC-CA64AC0A0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A92F9-20C6-9149-BC7B-0258DE19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7F03-2AD4-AF47-AEF2-DF0FF9E3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2AE9-6F2B-A24E-934D-76B37462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AE03-202C-C347-A61C-873CD46E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5A03-A2FC-B944-B300-6589B379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0295-401B-234A-AE54-729DA017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8171F-F37C-574E-8CD1-48858358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DC04-8BC5-6843-9C37-527CBE57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7E3AD-02CB-5948-84F0-9287C3C7E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81382-7E00-6442-AF42-486E93CEF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3ED6-C664-7E4B-A264-76B998E9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3B69-0085-6E4B-9D7B-B8769556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0214-C4D1-9649-86B6-AAA6D655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67E3-8BB2-DD44-89E6-ACA33255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FB92-EE93-C843-AC57-F468867CE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73AF-FE06-9547-8C08-0B9D238A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36B0D-63EA-3745-A634-C6166ABA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6787-F114-1447-AB03-5E620A1F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EAE3-8ACE-4444-94BD-52FC8102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A64F2-42A5-0348-A760-36EC9B6C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1D510-561A-B342-89CD-53E208CE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CA41-6156-C641-A694-8581175F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AF2B-D397-B442-8BF1-2F00C31E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71DE-3B03-B240-8602-E394E5D5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6315-7D5F-8B4F-BEFE-A3721EBF0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019D-9AC8-8D41-A540-DD27AF350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B961-B228-EF4B-8D58-6B039B8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12B29-C943-A041-A412-356F12AA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F2117-07F7-6140-8BB9-6CF11830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6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F000-AE17-E54E-8AF8-763BDC7E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A0D8F-2B18-4040-B852-D0F49F8E8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64740-710A-0C4E-ABC9-D38688F15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4D311-14C1-724B-9C92-AE5FCBBCB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E1A59-98AB-4C4D-B809-473339A8E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B2EEC-BA29-D840-BFA9-8CC39D97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D0EC8-94D5-194E-8BCC-DAC9809A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1356B-729D-2642-A344-BCDA3094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8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5330-D0F4-594A-9016-5C488AA4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A1A5C-D0CC-844C-8898-A7DFDFF2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36C03-C424-3F4F-B84C-2AAB82C6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5D65F-5756-AD42-8DE3-91314575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97E9B-8F19-D84D-A849-20804B13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8BE91-3490-CE4C-9D4C-9904684A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27E9-FC41-D14B-8BCE-56749551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D5A5-6EA2-5641-B030-5D7D8421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1314-0223-1A4B-8916-E91469CF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9110E-11D5-3F4F-A09F-0BD3CA4F3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2134F-BBB4-EE48-A6C2-D8BB6926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E323C-DC38-D741-B55A-89A86A03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16CD-A0F1-B84F-A417-5F820A5A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825D-2FF2-7642-8172-EF44FE9C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5A7CF-73AB-014D-B8DA-0C7587BFA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D2BB4-CCC7-164D-BF9A-661B54B34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D288-F3C5-D946-8D73-254D36E3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5164-F498-3941-AF81-AD8615C2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83C4F-1F70-484D-B70C-ADB55C48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BB970-E445-CA45-A7A8-4451A454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690D-4E92-1848-81D0-5AA512B48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3413-A1D4-054E-B13C-9AF8A671F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4EE22-3C22-3E47-8245-728D7A6986E8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3C2A-3AD1-474A-BC01-11550AE3F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5454-63C2-8A49-96F1-7CD4835F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5250A-AFDB-F34E-BC15-26361962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7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holding a phone&#10;&#10;Description automatically generated">
            <a:extLst>
              <a:ext uri="{FF2B5EF4-FFF2-40B4-BE49-F238E27FC236}">
                <a16:creationId xmlns:a16="http://schemas.microsoft.com/office/drawing/2014/main" id="{D79D6B79-F597-16A8-DE95-71B1B0FD83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60" y="513347"/>
            <a:ext cx="6325632" cy="6344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76D76-B3D9-234B-9554-A45E6F286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352" y="2024744"/>
            <a:ext cx="8472488" cy="2808512"/>
          </a:xfrm>
          <a:noFill/>
          <a:effectLst>
            <a:outerShdw blurRad="50800" dist="127000" dir="2700000" algn="ctr" rotWithShape="0">
              <a:schemeClr val="tx1">
                <a:alpha val="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FFC361"/>
                </a:solidFill>
                <a:latin typeface="+mn-lt"/>
              </a:rPr>
              <a:t>Social Media</a:t>
            </a:r>
            <a:br>
              <a:rPr lang="en-US" sz="8000" b="1" dirty="0"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solidFill>
                  <a:schemeClr val="bg1"/>
                </a:solidFill>
                <a:latin typeface="+mn-lt"/>
              </a:rPr>
              <a:t>for research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74817-791C-2F40-A55E-E1D74780CD12}"/>
              </a:ext>
            </a:extLst>
          </p:cNvPr>
          <p:cNvSpPr txBox="1"/>
          <p:nvPr/>
        </p:nvSpPr>
        <p:spPr>
          <a:xfrm>
            <a:off x="-185738" y="2986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5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2C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674817-791C-2F40-A55E-E1D74780CD12}"/>
              </a:ext>
            </a:extLst>
          </p:cNvPr>
          <p:cNvSpPr txBox="1"/>
          <p:nvPr/>
        </p:nvSpPr>
        <p:spPr>
          <a:xfrm>
            <a:off x="-185738" y="2986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C0DAE7-5CFF-CC49-B805-CC2651A7D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144" y="718277"/>
            <a:ext cx="5299323" cy="1173478"/>
          </a:xfrm>
          <a:noFill/>
          <a:effectLst>
            <a:outerShdw blurRad="50800" dist="127000" dir="2700000" algn="ctr" rotWithShape="0">
              <a:schemeClr val="tx1">
                <a:alpha val="0"/>
              </a:scheme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latin typeface="+mn-lt"/>
              </a:rPr>
              <a:t>Why use it?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69138-A8C4-DD45-8EFA-6201D768236F}"/>
              </a:ext>
            </a:extLst>
          </p:cNvPr>
          <p:cNvSpPr txBox="1"/>
          <p:nvPr/>
        </p:nvSpPr>
        <p:spPr>
          <a:xfrm>
            <a:off x="4859144" y="2073975"/>
            <a:ext cx="7332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Promotion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Build networks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Reach new audiences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Share milestones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Idea generation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Stay up-to-date</a:t>
            </a:r>
          </a:p>
        </p:txBody>
      </p:sp>
      <p:pic>
        <p:nvPicPr>
          <p:cNvPr id="5" name="Picture 4" descr="An aerial view of a city&#10;&#10;Description automatically generated">
            <a:extLst>
              <a:ext uri="{FF2B5EF4-FFF2-40B4-BE49-F238E27FC236}">
                <a16:creationId xmlns:a16="http://schemas.microsoft.com/office/drawing/2014/main" id="{08C3EF35-A424-4827-F0E7-C654067286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348" y="0"/>
            <a:ext cx="3605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2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674817-791C-2F40-A55E-E1D74780CD12}"/>
              </a:ext>
            </a:extLst>
          </p:cNvPr>
          <p:cNvSpPr txBox="1"/>
          <p:nvPr/>
        </p:nvSpPr>
        <p:spPr>
          <a:xfrm>
            <a:off x="-185738" y="2986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C0DAE7-5CFF-CC49-B805-CC2651A7D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260" y="514350"/>
            <a:ext cx="6914380" cy="1478280"/>
          </a:xfrm>
          <a:noFill/>
          <a:effectLst>
            <a:outerShdw blurRad="50800" dist="127000" dir="2700000" algn="ctr" rotWithShape="0">
              <a:schemeClr val="tx1">
                <a:alpha val="0"/>
              </a:scheme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Before you dive 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BCB25-23B7-D549-AA01-6AEE87B9FB5E}"/>
              </a:ext>
            </a:extLst>
          </p:cNvPr>
          <p:cNvSpPr txBox="1"/>
          <p:nvPr/>
        </p:nvSpPr>
        <p:spPr>
          <a:xfrm>
            <a:off x="4683260" y="2225041"/>
            <a:ext cx="67234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What are your objectives?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Who is your audience?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Find the right channel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Tone of voice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Consider your content</a:t>
            </a:r>
            <a:endParaRPr lang="en-GB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BB02B-F437-5036-1152-E6A75E6C14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548" y="0"/>
            <a:ext cx="3757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4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674817-791C-2F40-A55E-E1D74780CD12}"/>
              </a:ext>
            </a:extLst>
          </p:cNvPr>
          <p:cNvSpPr txBox="1"/>
          <p:nvPr/>
        </p:nvSpPr>
        <p:spPr>
          <a:xfrm>
            <a:off x="-185738" y="2986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C0DAE7-5CFF-CC49-B805-CC2651A7D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594" y="896716"/>
            <a:ext cx="7512251" cy="1173478"/>
          </a:xfrm>
          <a:noFill/>
          <a:effectLst>
            <a:outerShdw blurRad="50800" dist="127000" dir="2700000" algn="ctr" rotWithShape="0">
              <a:schemeClr val="tx1">
                <a:alpha val="0"/>
              </a:scheme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sz="7200" b="1" dirty="0">
                <a:latin typeface="+mn-lt"/>
              </a:rPr>
              <a:t>Starting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BBA6A-9B9E-114E-B9FF-EAA6F6CEFA1C}"/>
              </a:ext>
            </a:extLst>
          </p:cNvPr>
          <p:cNvSpPr txBox="1"/>
          <p:nvPr/>
        </p:nvSpPr>
        <p:spPr>
          <a:xfrm>
            <a:off x="4628594" y="2305675"/>
            <a:ext cx="7167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Create your presence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Introductory posts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Follow accounts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Engage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Stay active</a:t>
            </a:r>
          </a:p>
        </p:txBody>
      </p:sp>
      <p:pic>
        <p:nvPicPr>
          <p:cNvPr id="2" name="Picture 1" descr="A person standing on a hill looking at a landscape&#10;&#10;Description automatically generated">
            <a:extLst>
              <a:ext uri="{FF2B5EF4-FFF2-40B4-BE49-F238E27FC236}">
                <a16:creationId xmlns:a16="http://schemas.microsoft.com/office/drawing/2014/main" id="{94410046-C749-7159-5B90-2955E3223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496" y="0"/>
            <a:ext cx="368811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13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2C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674817-791C-2F40-A55E-E1D74780CD12}"/>
              </a:ext>
            </a:extLst>
          </p:cNvPr>
          <p:cNvSpPr txBox="1"/>
          <p:nvPr/>
        </p:nvSpPr>
        <p:spPr>
          <a:xfrm>
            <a:off x="-185738" y="2986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C0DAE7-5CFF-CC49-B805-CC2651A7D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144" y="718277"/>
            <a:ext cx="6897806" cy="1173478"/>
          </a:xfrm>
          <a:noFill/>
          <a:effectLst>
            <a:outerShdw blurRad="50800" dist="127000" dir="2700000" algn="ctr" rotWithShape="0">
              <a:schemeClr val="tx1">
                <a:alpha val="0"/>
              </a:scheme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Next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69138-A8C4-DD45-8EFA-6201D768236F}"/>
              </a:ext>
            </a:extLst>
          </p:cNvPr>
          <p:cNvSpPr txBox="1"/>
          <p:nvPr/>
        </p:nvSpPr>
        <p:spPr>
          <a:xfrm>
            <a:off x="4859144" y="2073975"/>
            <a:ext cx="6708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Learn the tools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Don’t be afraid to try </a:t>
            </a:r>
            <a:r>
              <a:rPr lang="en-US" sz="3200" b="1" dirty="0">
                <a:solidFill>
                  <a:schemeClr val="bg1"/>
                </a:solidFill>
              </a:rPr>
              <a:t>things</a:t>
            </a:r>
            <a:endParaRPr lang="en-US" sz="3600" b="1" dirty="0">
              <a:solidFill>
                <a:schemeClr val="bg1"/>
              </a:solidFill>
            </a:endParaRP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Test ideas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Be aware of trends and topical content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D9707-0BE5-6BB3-CAEC-842D2304D6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530" y="0"/>
            <a:ext cx="3746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674817-791C-2F40-A55E-E1D74780CD12}"/>
              </a:ext>
            </a:extLst>
          </p:cNvPr>
          <p:cNvSpPr txBox="1"/>
          <p:nvPr/>
        </p:nvSpPr>
        <p:spPr>
          <a:xfrm>
            <a:off x="-185738" y="2986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C0DAE7-5CFF-CC49-B805-CC2651A7D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9144" y="718277"/>
            <a:ext cx="6897806" cy="1173478"/>
          </a:xfrm>
          <a:noFill/>
          <a:effectLst>
            <a:outerShdw blurRad="50800" dist="127000" dir="2700000" algn="ctr" rotWithShape="0">
              <a:schemeClr val="tx1">
                <a:alpha val="0"/>
              </a:scheme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Good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69138-A8C4-DD45-8EFA-6201D768236F}"/>
              </a:ext>
            </a:extLst>
          </p:cNvPr>
          <p:cNvSpPr txBox="1"/>
          <p:nvPr/>
        </p:nvSpPr>
        <p:spPr>
          <a:xfrm>
            <a:off x="4859144" y="2073975"/>
            <a:ext cx="6708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Visual appeal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Adds value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Tells a story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Inspires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Fun</a:t>
            </a:r>
          </a:p>
        </p:txBody>
      </p:sp>
      <p:pic>
        <p:nvPicPr>
          <p:cNvPr id="3" name="Picture 2" descr="A group of girls looking at a robot&#10;&#10;Description automatically generated">
            <a:extLst>
              <a:ext uri="{FF2B5EF4-FFF2-40B4-BE49-F238E27FC236}">
                <a16:creationId xmlns:a16="http://schemas.microsoft.com/office/drawing/2014/main" id="{38615E43-44FE-0C7C-E075-DBCE42FF6D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770" y="0"/>
            <a:ext cx="374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5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E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674817-791C-2F40-A55E-E1D74780CD12}"/>
              </a:ext>
            </a:extLst>
          </p:cNvPr>
          <p:cNvSpPr txBox="1"/>
          <p:nvPr/>
        </p:nvSpPr>
        <p:spPr>
          <a:xfrm>
            <a:off x="-185738" y="2986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AC0DAE7-5CFF-CC49-B805-CC2651A7D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1127" y="514350"/>
            <a:ext cx="6609190" cy="1478280"/>
          </a:xfrm>
          <a:noFill/>
          <a:effectLst>
            <a:outerShdw blurRad="50800" dist="127000" dir="2700000" algn="ctr" rotWithShape="0">
              <a:schemeClr val="tx1">
                <a:alpha val="0"/>
              </a:scheme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Measure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BCB25-23B7-D549-AA01-6AEE87B9FB5E}"/>
              </a:ext>
            </a:extLst>
          </p:cNvPr>
          <p:cNvSpPr txBox="1"/>
          <p:nvPr/>
        </p:nvSpPr>
        <p:spPr>
          <a:xfrm>
            <a:off x="4771127" y="2225041"/>
            <a:ext cx="71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Reach/impressions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Engagement </a:t>
            </a:r>
            <a:r>
              <a:rPr lang="en-US" sz="3600" b="1">
                <a:solidFill>
                  <a:schemeClr val="tx2">
                    <a:lumMod val="75000"/>
                  </a:schemeClr>
                </a:solidFill>
              </a:rPr>
              <a:t>– likes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clicks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Shares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Followers</a:t>
            </a:r>
          </a:p>
        </p:txBody>
      </p:sp>
      <p:pic>
        <p:nvPicPr>
          <p:cNvPr id="6" name="Picture 5" descr="A person wearing virtual reality goggles&#10;&#10;Description automatically generated">
            <a:extLst>
              <a:ext uri="{FF2B5EF4-FFF2-40B4-BE49-F238E27FC236}">
                <a16:creationId xmlns:a16="http://schemas.microsoft.com/office/drawing/2014/main" id="{E65EB8FE-919E-2D2B-2E2B-F0C061E6F3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" y="0"/>
            <a:ext cx="3779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3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674817-791C-2F40-A55E-E1D74780CD12}"/>
              </a:ext>
            </a:extLst>
          </p:cNvPr>
          <p:cNvSpPr txBox="1"/>
          <p:nvPr/>
        </p:nvSpPr>
        <p:spPr>
          <a:xfrm>
            <a:off x="-185738" y="2986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3A90B6-676C-A14E-ACC2-0EE7E4EE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409" y="381002"/>
            <a:ext cx="6255311" cy="1173478"/>
          </a:xfrm>
          <a:noFill/>
          <a:effectLst>
            <a:outerShdw blurRad="50800" dist="127000" dir="2700000" algn="ctr" rotWithShape="0">
              <a:schemeClr val="tx1">
                <a:alpha val="0"/>
              </a:schemeClr>
            </a:outerShdw>
          </a:effectLst>
        </p:spPr>
        <p:txBody>
          <a:bodyPr>
            <a:noAutofit/>
          </a:bodyPr>
          <a:lstStyle/>
          <a:p>
            <a:pPr algn="l"/>
            <a:r>
              <a:rPr lang="en-US" sz="6600" b="1" dirty="0">
                <a:latin typeface="+mn-lt"/>
              </a:rPr>
              <a:t>What next?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4C696-65E4-E34A-9226-A35AE0C5E5C9}"/>
              </a:ext>
            </a:extLst>
          </p:cNvPr>
          <p:cNvSpPr txBox="1"/>
          <p:nvPr/>
        </p:nvSpPr>
        <p:spPr>
          <a:xfrm>
            <a:off x="648409" y="2201258"/>
            <a:ext cx="53256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400" b="1" dirty="0"/>
              <a:t>Connect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400" b="1" dirty="0"/>
              <a:t>Discuss ideas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400" b="1" dirty="0"/>
              <a:t>Plan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400" b="1" dirty="0"/>
              <a:t>Share</a:t>
            </a:r>
          </a:p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400" b="1" dirty="0"/>
              <a:t>Review</a:t>
            </a:r>
            <a:endParaRPr lang="en-GB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8EB20-1584-A44F-980A-056C5C7647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6033" y="0"/>
            <a:ext cx="6805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0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A3E2FE76FCA4A9D2B2E36FDEB5238" ma:contentTypeVersion="14" ma:contentTypeDescription="Create a new document." ma:contentTypeScope="" ma:versionID="63a675a74c4ee1501f0004cf12912e8c">
  <xsd:schema xmlns:xsd="http://www.w3.org/2001/XMLSchema" xmlns:xs="http://www.w3.org/2001/XMLSchema" xmlns:p="http://schemas.microsoft.com/office/2006/metadata/properties" xmlns:ns2="74ed5f6d-1965-4574-9d86-b4579ebe7ed0" xmlns:ns3="f67ae4dc-bd01-4e97-b43a-acf2f26595a5" targetNamespace="http://schemas.microsoft.com/office/2006/metadata/properties" ma:root="true" ma:fieldsID="e214df0851a9ccfbcf1ce3420951d089" ns2:_="" ns3:_="">
    <xsd:import namespace="74ed5f6d-1965-4574-9d86-b4579ebe7ed0"/>
    <xsd:import namespace="f67ae4dc-bd01-4e97-b43a-acf2f26595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Summary" minOccurs="0"/>
                <xsd:element ref="ns2:Responsibility" minOccurs="0"/>
                <xsd:element ref="ns2:Refer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d5f6d-1965-4574-9d86-b4579ebe7e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2436211-1ade-492a-a617-36d0ab6ef0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Summary" ma:index="19" nillable="true" ma:displayName="Summary" ma:format="Dropdown" ma:internalName="Summary">
      <xsd:simpleType>
        <xsd:restriction base="dms:Note">
          <xsd:maxLength value="255"/>
        </xsd:restriction>
      </xsd:simpleType>
    </xsd:element>
    <xsd:element name="Responsibility" ma:index="20" nillable="true" ma:displayName="Responsibility" ma:format="Dropdown" ma:list="UserInfo" ma:SharePointGroup="0" ma:internalName="Responsibilit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ference" ma:index="21" nillable="true" ma:displayName="Reference" ma:default="1" ma:format="Dropdown" ma:internalName="Referenc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ae4dc-bd01-4e97-b43a-acf2f26595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893066f-d89f-4761-87dc-32ca1bb1a839}" ma:internalName="TaxCatchAll" ma:showField="CatchAllData" ma:web="f67ae4dc-bd01-4e97-b43a-acf2f26595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ility xmlns="74ed5f6d-1965-4574-9d86-b4579ebe7ed0">
      <UserInfo>
        <DisplayName/>
        <AccountId xsi:nil="true"/>
        <AccountType/>
      </UserInfo>
    </Responsibility>
    <Summary xmlns="74ed5f6d-1965-4574-9d86-b4579ebe7ed0" xsi:nil="true"/>
    <TaxCatchAll xmlns="f67ae4dc-bd01-4e97-b43a-acf2f26595a5" xsi:nil="true"/>
    <Reference xmlns="74ed5f6d-1965-4574-9d86-b4579ebe7ed0">true</Reference>
    <lcf76f155ced4ddcb4097134ff3c332f xmlns="74ed5f6d-1965-4574-9d86-b4579ebe7ed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716378-05A0-4DB3-BE14-4510C8D0FAFC}"/>
</file>

<file path=customXml/itemProps2.xml><?xml version="1.0" encoding="utf-8"?>
<ds:datastoreItem xmlns:ds="http://schemas.openxmlformats.org/officeDocument/2006/customXml" ds:itemID="{8415A2A4-24AA-4535-8C74-F8837B3BDB9B}"/>
</file>

<file path=customXml/itemProps3.xml><?xml version="1.0" encoding="utf-8"?>
<ds:datastoreItem xmlns:ds="http://schemas.openxmlformats.org/officeDocument/2006/customXml" ds:itemID="{5E096938-9B46-461E-9DFA-596CFCE9DEB1}"/>
</file>

<file path=docProps/app.xml><?xml version="1.0" encoding="utf-8"?>
<Properties xmlns="http://schemas.openxmlformats.org/officeDocument/2006/extended-properties" xmlns:vt="http://schemas.openxmlformats.org/officeDocument/2006/docPropsVTypes">
  <TotalTime>16477</TotalTime>
  <Words>108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Social Media for research</vt:lpstr>
      <vt:lpstr>Why use it?</vt:lpstr>
      <vt:lpstr>Before you dive in</vt:lpstr>
      <vt:lpstr>Starting out</vt:lpstr>
      <vt:lpstr>Next steps</vt:lpstr>
      <vt:lpstr>Good content</vt:lpstr>
      <vt:lpstr>Measure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Content</dc:title>
  <dc:creator>Russell Taylor</dc:creator>
  <cp:lastModifiedBy>Russell Taylor</cp:lastModifiedBy>
  <cp:revision>201</cp:revision>
  <dcterms:created xsi:type="dcterms:W3CDTF">2019-10-29T11:18:59Z</dcterms:created>
  <dcterms:modified xsi:type="dcterms:W3CDTF">2024-03-12T15:19:10Z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0x010100337A3E2FE76FCA4A9D2B2E36FDEB5238</vt:lpwstr>
  </property>
</Properties>
</file>