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200" y="7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4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1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Briefing, Practice </a:t>
            </a:r>
            <a:r>
              <a:rPr lang="en-GB" sz="3200" dirty="0"/>
              <a:t>&amp;</a:t>
            </a:r>
            <a:r>
              <a:rPr dirty="0"/>
              <a:t> Progress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Goals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I</a:t>
            </a:r>
            <a:r>
              <a:rPr dirty="0" err="1"/>
              <a:t>mprove</a:t>
            </a:r>
            <a:r>
              <a:rPr dirty="0"/>
              <a:t> engagement</a:t>
            </a:r>
          </a:p>
          <a:p>
            <a:pPr lvl="0"/>
            <a:r>
              <a:rPr lang="en-GB" dirty="0"/>
              <a:t>B</a:t>
            </a:r>
            <a:r>
              <a:rPr dirty="0" err="1"/>
              <a:t>uild</a:t>
            </a:r>
            <a:r>
              <a:rPr dirty="0"/>
              <a:t> skills</a:t>
            </a:r>
          </a:p>
          <a:p>
            <a:pPr lvl="0"/>
            <a:r>
              <a:rPr lang="en-GB" dirty="0"/>
              <a:t>R</a:t>
            </a:r>
            <a:r>
              <a:rPr dirty="0"/>
              <a:t>educe workload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“Briefing”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Weekly, zoom-based, whole-cohort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Monday 10am</a:t>
            </a:r>
          </a:p>
          <a:p>
            <a:pPr marL="0" lvl="0" indent="0">
              <a:buNone/>
            </a:pPr>
            <a:r>
              <a:rPr dirty="0"/>
              <a:t>15-30 minutes</a:t>
            </a:r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dirty="0"/>
              <a:t>Build community</a:t>
            </a:r>
          </a:p>
          <a:p>
            <a:pPr lvl="0"/>
            <a:r>
              <a:rPr dirty="0"/>
              <a:t>Orient students to weekly tasks, deadlines, expectations</a:t>
            </a:r>
          </a:p>
          <a:p>
            <a:pPr lvl="0"/>
            <a:r>
              <a:rPr dirty="0"/>
              <a:t>Introduce ‘practice’ tasks</a:t>
            </a:r>
          </a:p>
          <a:p>
            <a:pPr lvl="0"/>
            <a:r>
              <a:rPr dirty="0"/>
              <a:t>Reflect on previous week’s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“Practice”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01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Weekly, </a:t>
            </a:r>
            <a:r>
              <a:rPr dirty="0"/>
              <a:t>small, structured tasks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15-25 minutes each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Studying, Thinking, Writing, Speaking, &amp; Growth</a:t>
            </a:r>
          </a:p>
          <a:p>
            <a:pPr lvl="0"/>
            <a:endParaRPr lang="en-GB" dirty="0"/>
          </a:p>
          <a:p>
            <a:pPr lvl="0"/>
            <a:r>
              <a:rPr dirty="0"/>
              <a:t>Develop positive study habits</a:t>
            </a:r>
          </a:p>
          <a:p>
            <a:pPr lvl="0"/>
            <a:r>
              <a:rPr dirty="0"/>
              <a:t>Engage with essential academic and personal skills</a:t>
            </a:r>
          </a:p>
          <a:p>
            <a:pPr lvl="0"/>
            <a:r>
              <a:rPr lang="en-GB" dirty="0"/>
              <a:t>Designed to m</a:t>
            </a:r>
            <a:r>
              <a:rPr dirty="0" err="1"/>
              <a:t>ake</a:t>
            </a:r>
            <a:r>
              <a:rPr dirty="0"/>
              <a:t> automated feedback possible</a:t>
            </a:r>
          </a:p>
          <a:p>
            <a:pPr lvl="0"/>
            <a:r>
              <a:rPr dirty="0"/>
              <a:t>Provide a simple metric for </a:t>
            </a:r>
            <a:r>
              <a:rPr dirty="0" err="1"/>
              <a:t>engagemen</a:t>
            </a:r>
            <a:r>
              <a:rPr lang="en-GB" dirty="0"/>
              <a:t>t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1310DA-6321-645F-F8D3-A0859EF3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0" y="0"/>
            <a:ext cx="40640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“Practice”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4010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Posted to online learning log*</a:t>
            </a:r>
          </a:p>
          <a:p>
            <a:pPr marL="0" lvl="0" indent="0">
              <a:buNone/>
            </a:pPr>
            <a:r>
              <a:rPr lang="en-GB" dirty="0"/>
              <a:t>(AI) formative feedback</a:t>
            </a:r>
          </a:p>
        </p:txBody>
      </p:sp>
      <p:pic>
        <p:nvPicPr>
          <p:cNvPr id="5" name="Picture 4" descr="A cartoon of a robot with a graduation cap and icons&#10;&#10;Description automatically generated">
            <a:extLst>
              <a:ext uri="{FF2B5EF4-FFF2-40B4-BE49-F238E27FC236}">
                <a16:creationId xmlns:a16="http://schemas.microsoft.com/office/drawing/2014/main" id="{E29EEBC7-2A6C-6C59-03FD-4D79E13EF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256" y="1182756"/>
            <a:ext cx="3960743" cy="396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“Progress”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M</a:t>
            </a:r>
            <a:r>
              <a:rPr dirty="0" err="1"/>
              <a:t>eet</a:t>
            </a:r>
            <a:r>
              <a:rPr dirty="0"/>
              <a:t> students twice per semester</a:t>
            </a:r>
            <a:r>
              <a:rPr lang="en-GB" dirty="0"/>
              <a:t> (+1 at the start)</a:t>
            </a:r>
            <a:endParaRPr dirty="0"/>
          </a:p>
          <a:p>
            <a:pPr lvl="0"/>
            <a:r>
              <a:rPr dirty="0"/>
              <a:t>4</a:t>
            </a:r>
            <a:r>
              <a:rPr lang="en-GB" dirty="0"/>
              <a:t>0</a:t>
            </a:r>
            <a:r>
              <a:rPr dirty="0"/>
              <a:t> minutes</a:t>
            </a:r>
            <a:endParaRPr lang="en-GB" dirty="0"/>
          </a:p>
          <a:p>
            <a:pPr lvl="0"/>
            <a:r>
              <a:rPr lang="en-GB" dirty="0"/>
              <a:t>I</a:t>
            </a:r>
            <a:r>
              <a:rPr dirty="0"/>
              <a:t>n pairs/threes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Weeks 1/2,   5/6   and </a:t>
            </a:r>
            <a:r>
              <a:rPr lang="en-GB" dirty="0" err="1"/>
              <a:t>wk</a:t>
            </a:r>
            <a:r>
              <a:rPr lang="en-GB" dirty="0"/>
              <a:t> 11 (semester 1)</a:t>
            </a:r>
            <a:endParaRPr dirty="0"/>
          </a:p>
          <a:p>
            <a:pPr lvl="0"/>
            <a:endParaRPr lang="en-GB" dirty="0"/>
          </a:p>
          <a:p>
            <a:pPr lvl="0"/>
            <a:r>
              <a:rPr lang="en-GB" dirty="0"/>
              <a:t>Linked to practice tasks</a:t>
            </a:r>
          </a:p>
          <a:p>
            <a:pPr lvl="0"/>
            <a:r>
              <a:rPr lang="en-GB" dirty="0"/>
              <a:t>Later meetings: a</a:t>
            </a:r>
            <a:r>
              <a:rPr dirty="0" err="1"/>
              <a:t>genda</a:t>
            </a:r>
            <a:r>
              <a:rPr dirty="0"/>
              <a:t> student led (a task for them)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</a:t>
            </a:r>
            <a:r>
              <a:rPr lang="en-GB" dirty="0"/>
              <a:t>you </a:t>
            </a:r>
            <a:r>
              <a:rPr dirty="0"/>
              <a:t>will need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5 progress meetings each year</a:t>
            </a:r>
            <a:endParaRPr lang="en-GB" dirty="0"/>
          </a:p>
          <a:p>
            <a:pPr marL="0" lvl="0" indent="0">
              <a:buNone/>
            </a:pPr>
            <a:r>
              <a:rPr lang="en-GB" dirty="0"/>
              <a:t>In your office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dirty="0"/>
              <a:t>(for later meetings) </a:t>
            </a:r>
          </a:p>
          <a:p>
            <a:pPr marL="0" lvl="0" indent="0">
              <a:buNone/>
            </a:pPr>
            <a:r>
              <a:rPr lang="en-GB" dirty="0"/>
              <a:t>B</a:t>
            </a:r>
            <a:r>
              <a:rPr dirty="0" err="1"/>
              <a:t>riefly</a:t>
            </a:r>
            <a:r>
              <a:rPr dirty="0"/>
              <a:t> </a:t>
            </a:r>
            <a:r>
              <a:rPr lang="en-GB" dirty="0"/>
              <a:t>scan student’s ‘practice’ log to prompt discussion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4E33-F450-27EC-41CD-B90FCB10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GB" b="1" dirty="0"/>
              <a:t>How does this compare?</a:t>
            </a:r>
          </a:p>
          <a:p>
            <a:pPr marL="0" lvl="0" indent="0">
              <a:buNone/>
            </a:pPr>
            <a:r>
              <a:rPr lang="en-GB" dirty="0"/>
              <a:t>. . .</a:t>
            </a:r>
          </a:p>
          <a:p>
            <a:pPr marL="0" lvl="0" indent="0">
              <a:buNone/>
            </a:pPr>
            <a:r>
              <a:rPr lang="en-GB" dirty="0"/>
              <a:t>Old stage 1: 1578 staff hours in total</a:t>
            </a:r>
          </a:p>
          <a:p>
            <a:pPr marL="0" lvl="0" indent="0">
              <a:buNone/>
            </a:pPr>
            <a:r>
              <a:rPr lang="en-GB" dirty="0"/>
              <a:t>. . .</a:t>
            </a:r>
          </a:p>
          <a:p>
            <a:pPr marL="0" lvl="0" indent="0">
              <a:buNone/>
            </a:pPr>
            <a:r>
              <a:rPr lang="en-GB" dirty="0"/>
              <a:t>New scheme:</a:t>
            </a:r>
          </a:p>
          <a:p>
            <a:pPr lvl="0"/>
            <a:r>
              <a:rPr lang="en-GB" dirty="0"/>
              <a:t>Briefings: 45 hours.</a:t>
            </a:r>
          </a:p>
          <a:p>
            <a:pPr lvl="0"/>
            <a:r>
              <a:rPr lang="en-GB" dirty="0"/>
              <a:t>Practice: ~300 hours to develop in year 1; </a:t>
            </a:r>
          </a:p>
          <a:p>
            <a:pPr lvl="0"/>
            <a:r>
              <a:rPr lang="en-GB" dirty="0"/>
              <a:t>time to administer </a:t>
            </a:r>
            <a:r>
              <a:rPr lang="en-GB" dirty="0" err="1"/>
              <a:t>Psylab</a:t>
            </a:r>
            <a:r>
              <a:rPr lang="en-GB" dirty="0"/>
              <a:t>, automated feedback.</a:t>
            </a:r>
          </a:p>
          <a:p>
            <a:pPr lvl="0"/>
            <a:r>
              <a:rPr lang="en-GB" dirty="0"/>
              <a:t>Progress: ~812 hours (max)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0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247</Words>
  <Application>Microsoft Macintosh PowerPoint</Application>
  <PresentationFormat>On-screen Show (16:9)</PresentationFormat>
  <Paragraphs>52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2013 - 2022 Theme</vt:lpstr>
      <vt:lpstr>Briefing, Practice &amp; Progress</vt:lpstr>
      <vt:lpstr>Goals</vt:lpstr>
      <vt:lpstr>“Briefing”</vt:lpstr>
      <vt:lpstr>“Practice”</vt:lpstr>
      <vt:lpstr>“Practice”</vt:lpstr>
      <vt:lpstr>“Progress”</vt:lpstr>
      <vt:lpstr>What you will need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Briefing, Practice, and Progress: A New Tutorial System</dc:title>
  <dc:creator/>
  <cp:keywords/>
  <cp:lastModifiedBy>Ben Whalley</cp:lastModifiedBy>
  <cp:revision>10</cp:revision>
  <dcterms:created xsi:type="dcterms:W3CDTF">2024-05-22T12:46:27Z</dcterms:created>
  <dcterms:modified xsi:type="dcterms:W3CDTF">2024-09-09T13:18:46Z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