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3" r:id="rId6"/>
    <p:sldId id="267"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730CF3-553C-442B-8450-D80F55DD6953}" v="50" dt="2023-02-28T10:38:12.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5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48139F4-DCF3-46DE-86AD-02E68B534781}"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337692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8139F4-DCF3-46DE-86AD-02E68B534781}"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4073790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8139F4-DCF3-46DE-86AD-02E68B534781}"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2454414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48139F4-DCF3-46DE-86AD-02E68B534781}"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361330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8139F4-DCF3-46DE-86AD-02E68B534781}" type="datetimeFigureOut">
              <a:rPr lang="en-GB" smtClean="0"/>
              <a:t>07/03/2023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2571840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48139F4-DCF3-46DE-86AD-02E68B534781}"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1329610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48139F4-DCF3-46DE-86AD-02E68B534781}" type="datetimeFigureOut">
              <a:rPr lang="en-GB" smtClean="0"/>
              <a:t>07/03/2023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262982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48139F4-DCF3-46DE-86AD-02E68B534781}" type="datetimeFigureOut">
              <a:rPr lang="en-GB" smtClean="0"/>
              <a:t>07/03/2023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2795531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8139F4-DCF3-46DE-86AD-02E68B534781}" type="datetimeFigureOut">
              <a:rPr lang="en-GB" smtClean="0"/>
              <a:t>07/03/2023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266362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8139F4-DCF3-46DE-86AD-02E68B534781}"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34565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8139F4-DCF3-46DE-86AD-02E68B534781}" type="datetimeFigureOut">
              <a:rPr lang="en-GB" smtClean="0"/>
              <a:t>07/03/2023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B80A3AE-20EA-4071-B0FF-FD1959CD18FB}" type="slidenum">
              <a:rPr lang="en-GB" smtClean="0"/>
              <a:t>‹#›</a:t>
            </a:fld>
            <a:endParaRPr lang="en-GB"/>
          </a:p>
        </p:txBody>
      </p:sp>
    </p:spTree>
    <p:extLst>
      <p:ext uri="{BB962C8B-B14F-4D97-AF65-F5344CB8AC3E}">
        <p14:creationId xmlns:p14="http://schemas.microsoft.com/office/powerpoint/2010/main" val="389800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8139F4-DCF3-46DE-86AD-02E68B534781}" type="datetimeFigureOut">
              <a:rPr lang="en-GB" smtClean="0"/>
              <a:t>07/03/2023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80A3AE-20EA-4071-B0FF-FD1959CD18FB}" type="slidenum">
              <a:rPr lang="en-GB" smtClean="0"/>
              <a:t>‹#›</a:t>
            </a:fld>
            <a:endParaRPr lang="en-GB"/>
          </a:p>
        </p:txBody>
      </p:sp>
    </p:spTree>
    <p:extLst>
      <p:ext uri="{BB962C8B-B14F-4D97-AF65-F5344CB8AC3E}">
        <p14:creationId xmlns:p14="http://schemas.microsoft.com/office/powerpoint/2010/main" val="351447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atos.plymouth.ac.uk/jatos/logi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andywills.info/rmip/rmip2.html"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6" y="483476"/>
            <a:ext cx="11414235" cy="3046988"/>
          </a:xfrm>
          <a:prstGeom prst="rect">
            <a:avLst/>
          </a:prstGeom>
          <a:noFill/>
        </p:spPr>
        <p:txBody>
          <a:bodyPr wrap="square" rtlCol="0">
            <a:spAutoFit/>
          </a:bodyPr>
          <a:lstStyle/>
          <a:p>
            <a:r>
              <a:rPr lang="en-GB" sz="2400" dirty="0"/>
              <a:t>The </a:t>
            </a:r>
            <a:r>
              <a:rPr lang="en-GB" sz="2400" dirty="0" err="1"/>
              <a:t>OpenSesame</a:t>
            </a:r>
            <a:r>
              <a:rPr lang="en-GB" sz="2400" dirty="0"/>
              <a:t> program normally runs on a local computer. A few things have to be done to turn this into an online study. The school has its own JATOS server which hosts these online studies. You have been given an account on this server:      </a:t>
            </a:r>
          </a:p>
          <a:p>
            <a:endParaRPr lang="en-GB" sz="2400" dirty="0"/>
          </a:p>
          <a:p>
            <a:r>
              <a:rPr lang="en-GB" sz="2400" dirty="0">
                <a:hlinkClick r:id="rId2"/>
              </a:rPr>
              <a:t>https://jatos.plymouth.ac.uk/jatos/login</a:t>
            </a:r>
            <a:endParaRPr lang="en-GB" sz="2400" dirty="0"/>
          </a:p>
          <a:p>
            <a:endParaRPr lang="en-GB" sz="2400" dirty="0"/>
          </a:p>
          <a:p>
            <a:r>
              <a:rPr lang="en-GB" sz="2400" dirty="0"/>
              <a:t>You will eventually give participants online links that allow them to run your study in any browser.</a:t>
            </a:r>
          </a:p>
        </p:txBody>
      </p:sp>
    </p:spTree>
    <p:extLst>
      <p:ext uri="{BB962C8B-B14F-4D97-AF65-F5344CB8AC3E}">
        <p14:creationId xmlns:p14="http://schemas.microsoft.com/office/powerpoint/2010/main" val="260686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6" y="483476"/>
            <a:ext cx="11414235" cy="1200329"/>
          </a:xfrm>
          <a:prstGeom prst="rect">
            <a:avLst/>
          </a:prstGeom>
          <a:noFill/>
        </p:spPr>
        <p:txBody>
          <a:bodyPr wrap="square" rtlCol="0">
            <a:spAutoFit/>
          </a:bodyPr>
          <a:lstStyle/>
          <a:p>
            <a:r>
              <a:rPr lang="en-GB" sz="2400" b="1" dirty="0"/>
              <a:t>Step 1</a:t>
            </a:r>
            <a:r>
              <a:rPr lang="en-GB" sz="2400" dirty="0"/>
              <a:t>. Test your program to see if it’s compatible with running online.</a:t>
            </a:r>
          </a:p>
          <a:p>
            <a:endParaRPr lang="en-GB" sz="2400" dirty="0"/>
          </a:p>
          <a:p>
            <a:r>
              <a:rPr lang="en-GB" sz="2400" dirty="0"/>
              <a:t>Click: Tools </a:t>
            </a:r>
            <a:r>
              <a:rPr lang="en-GB" sz="2400" dirty="0">
                <a:sym typeface="Wingdings" panose="05000000000000000000" pitchFamily="2" charset="2"/>
              </a:rPr>
              <a:t> </a:t>
            </a:r>
            <a:r>
              <a:rPr lang="en-GB" sz="2400" dirty="0" err="1">
                <a:sym typeface="Wingdings" panose="05000000000000000000" pitchFamily="2" charset="2"/>
              </a:rPr>
              <a:t>OSWeb</a:t>
            </a:r>
            <a:endParaRPr lang="en-GB"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878" y="1996965"/>
            <a:ext cx="7935659" cy="4533903"/>
          </a:xfrm>
          <a:prstGeom prst="rect">
            <a:avLst/>
          </a:prstGeom>
        </p:spPr>
      </p:pic>
      <p:cxnSp>
        <p:nvCxnSpPr>
          <p:cNvPr id="5" name="Straight Arrow Connector 4"/>
          <p:cNvCxnSpPr/>
          <p:nvPr/>
        </p:nvCxnSpPr>
        <p:spPr>
          <a:xfrm>
            <a:off x="967409" y="1789043"/>
            <a:ext cx="1386908" cy="9226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12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5198-C6F5-6EA8-294E-AA9C77D4151F}"/>
              </a:ext>
            </a:extLst>
          </p:cNvPr>
          <p:cNvSpPr>
            <a:spLocks noGrp="1"/>
          </p:cNvSpPr>
          <p:nvPr>
            <p:ph type="title"/>
          </p:nvPr>
        </p:nvSpPr>
        <p:spPr/>
        <p:txBody>
          <a:bodyPr/>
          <a:lstStyle/>
          <a:p>
            <a:r>
              <a:rPr lang="en-US" dirty="0">
                <a:cs typeface="Calibri Light"/>
              </a:rPr>
              <a:t>Deleting 0, 1</a:t>
            </a:r>
            <a:endParaRPr lang="en-US" dirty="0"/>
          </a:p>
        </p:txBody>
      </p:sp>
      <p:sp>
        <p:nvSpPr>
          <p:cNvPr id="3" name="Content Placeholder 2">
            <a:extLst>
              <a:ext uri="{FF2B5EF4-FFF2-40B4-BE49-F238E27FC236}">
                <a16:creationId xmlns:a16="http://schemas.microsoft.com/office/drawing/2014/main" id="{DD33BF39-A51C-E7F4-C19A-84B043A48FD8}"/>
              </a:ext>
            </a:extLst>
          </p:cNvPr>
          <p:cNvSpPr>
            <a:spLocks noGrp="1"/>
          </p:cNvSpPr>
          <p:nvPr>
            <p:ph idx="1"/>
          </p:nvPr>
        </p:nvSpPr>
        <p:spPr/>
        <p:txBody>
          <a:bodyPr vert="horz" lIns="91440" tIns="45720" rIns="91440" bIns="45720" rtlCol="0" anchor="t">
            <a:normAutofit/>
          </a:bodyPr>
          <a:lstStyle/>
          <a:p>
            <a:r>
              <a:rPr lang="en-US" dirty="0">
                <a:cs typeface="Calibri"/>
              </a:rPr>
              <a:t>Remember to delete "0, 1" top row of the possible subject number </a:t>
            </a:r>
            <a:endParaRPr lang="en-US" dirty="0" err="1"/>
          </a:p>
        </p:txBody>
      </p:sp>
      <p:pic>
        <p:nvPicPr>
          <p:cNvPr id="7" name="Picture 6" descr="Graphical user interface&#10;&#10;Description automatically generated">
            <a:extLst>
              <a:ext uri="{FF2B5EF4-FFF2-40B4-BE49-F238E27FC236}">
                <a16:creationId xmlns:a16="http://schemas.microsoft.com/office/drawing/2014/main" id="{257B15B6-6D39-AED0-4B5A-63B6406B56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342" y="2509725"/>
            <a:ext cx="7492314" cy="4295054"/>
          </a:xfrm>
          <a:prstGeom prst="rect">
            <a:avLst/>
          </a:prstGeom>
        </p:spPr>
      </p:pic>
      <p:sp>
        <p:nvSpPr>
          <p:cNvPr id="8" name="Oval 7">
            <a:extLst>
              <a:ext uri="{FF2B5EF4-FFF2-40B4-BE49-F238E27FC236}">
                <a16:creationId xmlns:a16="http://schemas.microsoft.com/office/drawing/2014/main" id="{55479042-9D82-EC64-B094-49A6BE224723}"/>
              </a:ext>
            </a:extLst>
          </p:cNvPr>
          <p:cNvSpPr/>
          <p:nvPr/>
        </p:nvSpPr>
        <p:spPr>
          <a:xfrm>
            <a:off x="4146508" y="3006810"/>
            <a:ext cx="1394603" cy="531962"/>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337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436" y="2121536"/>
            <a:ext cx="7492314" cy="4295054"/>
          </a:xfrm>
          <a:prstGeom prst="rect">
            <a:avLst/>
          </a:prstGeom>
        </p:spPr>
      </p:pic>
      <p:sp>
        <p:nvSpPr>
          <p:cNvPr id="4" name="TextBox 3"/>
          <p:cNvSpPr txBox="1"/>
          <p:nvPr/>
        </p:nvSpPr>
        <p:spPr>
          <a:xfrm>
            <a:off x="483476" y="483476"/>
            <a:ext cx="11414235" cy="1200329"/>
          </a:xfrm>
          <a:prstGeom prst="rect">
            <a:avLst/>
          </a:prstGeom>
          <a:noFill/>
        </p:spPr>
        <p:txBody>
          <a:bodyPr wrap="square" rtlCol="0">
            <a:spAutoFit/>
          </a:bodyPr>
          <a:lstStyle/>
          <a:p>
            <a:r>
              <a:rPr lang="en-GB" sz="2400" b="1" dirty="0"/>
              <a:t>Step 2</a:t>
            </a:r>
            <a:r>
              <a:rPr lang="en-GB" sz="2400" dirty="0"/>
              <a:t>. Run the Experiment in an external browser with this button</a:t>
            </a:r>
          </a:p>
          <a:p>
            <a:endParaRPr lang="en-GB" sz="2400" dirty="0"/>
          </a:p>
          <a:p>
            <a:r>
              <a:rPr lang="en-GB" sz="2400" dirty="0"/>
              <a:t>If it doesn’t run properly in the browser view, it won’t run online!</a:t>
            </a:r>
          </a:p>
        </p:txBody>
      </p:sp>
      <p:cxnSp>
        <p:nvCxnSpPr>
          <p:cNvPr id="5" name="Straight Arrow Connector 4"/>
          <p:cNvCxnSpPr/>
          <p:nvPr/>
        </p:nvCxnSpPr>
        <p:spPr>
          <a:xfrm flipH="1">
            <a:off x="5883965" y="940904"/>
            <a:ext cx="1987826" cy="218660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483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436" y="2121536"/>
            <a:ext cx="7492314" cy="4295054"/>
          </a:xfrm>
          <a:prstGeom prst="rect">
            <a:avLst/>
          </a:prstGeom>
        </p:spPr>
      </p:pic>
      <p:sp>
        <p:nvSpPr>
          <p:cNvPr id="4" name="TextBox 3"/>
          <p:cNvSpPr txBox="1"/>
          <p:nvPr/>
        </p:nvSpPr>
        <p:spPr>
          <a:xfrm>
            <a:off x="483476" y="483476"/>
            <a:ext cx="11414235" cy="1200329"/>
          </a:xfrm>
          <a:prstGeom prst="rect">
            <a:avLst/>
          </a:prstGeom>
          <a:noFill/>
        </p:spPr>
        <p:txBody>
          <a:bodyPr wrap="square" rtlCol="0">
            <a:spAutoFit/>
          </a:bodyPr>
          <a:lstStyle/>
          <a:p>
            <a:r>
              <a:rPr lang="en-GB" sz="2400" b="1" dirty="0"/>
              <a:t>Step 3</a:t>
            </a:r>
            <a:r>
              <a:rPr lang="en-GB" sz="2400" dirty="0"/>
              <a:t>. Export the Experiment with this button</a:t>
            </a:r>
          </a:p>
          <a:p>
            <a:endParaRPr lang="en-GB" sz="2400" dirty="0"/>
          </a:p>
          <a:p>
            <a:r>
              <a:rPr lang="en-GB" sz="2400" dirty="0"/>
              <a:t>It will turn your program into a zip file (.zip extension) – save this file.</a:t>
            </a:r>
          </a:p>
        </p:txBody>
      </p:sp>
      <p:cxnSp>
        <p:nvCxnSpPr>
          <p:cNvPr id="5" name="Straight Arrow Connector 4"/>
          <p:cNvCxnSpPr/>
          <p:nvPr/>
        </p:nvCxnSpPr>
        <p:spPr>
          <a:xfrm>
            <a:off x="5499652" y="901148"/>
            <a:ext cx="357809" cy="241189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54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3476" y="483476"/>
            <a:ext cx="11414235" cy="2677656"/>
          </a:xfrm>
          <a:prstGeom prst="rect">
            <a:avLst/>
          </a:prstGeom>
          <a:noFill/>
        </p:spPr>
        <p:txBody>
          <a:bodyPr wrap="square" rtlCol="0">
            <a:spAutoFit/>
          </a:bodyPr>
          <a:lstStyle/>
          <a:p>
            <a:r>
              <a:rPr lang="en-GB" sz="2400" b="1" dirty="0"/>
              <a:t>Step 4</a:t>
            </a:r>
            <a:r>
              <a:rPr lang="en-GB" sz="2400" dirty="0"/>
              <a:t>. The zip file that you saved is now ready to be uploaded to the JATOS server.</a:t>
            </a:r>
          </a:p>
          <a:p>
            <a:endParaRPr lang="en-GB" sz="2400" dirty="0"/>
          </a:p>
          <a:p>
            <a:r>
              <a:rPr lang="en-GB" sz="2400" dirty="0"/>
              <a:t>Watch the “Uploading an </a:t>
            </a:r>
            <a:r>
              <a:rPr lang="en-GB" sz="2400" dirty="0" err="1"/>
              <a:t>OpenSesame</a:t>
            </a:r>
            <a:r>
              <a:rPr lang="en-GB" sz="2400" dirty="0"/>
              <a:t> Experiment” video on the </a:t>
            </a:r>
            <a:r>
              <a:rPr lang="en-GB" sz="2400" dirty="0">
                <a:hlinkClick r:id="rId2"/>
              </a:rPr>
              <a:t>student resources page </a:t>
            </a:r>
            <a:r>
              <a:rPr lang="en-GB" sz="2400" dirty="0"/>
              <a:t>for instructions on how to do this.</a:t>
            </a:r>
          </a:p>
          <a:p>
            <a:endParaRPr lang="en-GB" sz="2400" dirty="0"/>
          </a:p>
          <a:p>
            <a:r>
              <a:rPr lang="en-GB" sz="2400" dirty="0"/>
              <a:t>If you have multiple experiment programs (e.g. one for each between-subjects condition in your study) you will do this for each program.</a:t>
            </a:r>
          </a:p>
        </p:txBody>
      </p:sp>
    </p:spTree>
    <p:extLst>
      <p:ext uri="{BB962C8B-B14F-4D97-AF65-F5344CB8AC3E}">
        <p14:creationId xmlns:p14="http://schemas.microsoft.com/office/powerpoint/2010/main" val="2320175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60A5F85571D64D9204F677F143107E" ma:contentTypeVersion="7" ma:contentTypeDescription="Create a new document." ma:contentTypeScope="" ma:versionID="af580678cf47c434a905661ef14398a3">
  <xsd:schema xmlns:xsd="http://www.w3.org/2001/XMLSchema" xmlns:xs="http://www.w3.org/2001/XMLSchema" xmlns:p="http://schemas.microsoft.com/office/2006/metadata/properties" xmlns:ns2="3081110f-931c-4fd6-90c3-e690a4d81382" xmlns:ns3="4b414b8f-5c20-4482-88ac-d8bcd028d9ee" targetNamespace="http://schemas.microsoft.com/office/2006/metadata/properties" ma:root="true" ma:fieldsID="4068ed8c4e5e08b0da69bdec1e39851f" ns2:_="" ns3:_="">
    <xsd:import namespace="3081110f-931c-4fd6-90c3-e690a4d81382"/>
    <xsd:import namespace="4b414b8f-5c20-4482-88ac-d8bcd028d9e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81110f-931c-4fd6-90c3-e690a4d81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4b8f-5c20-4482-88ac-d8bcd028d9e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C98385-43ED-45EE-86C3-4E9812F5FC6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2B356C0-0D77-4A32-8563-0AA2BEC95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081110f-931c-4fd6-90c3-e690a4d81382"/>
    <ds:schemaRef ds:uri="4b414b8f-5c20-4482-88ac-d8bcd028d9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CE17B3-286C-448C-B8BC-465193AC1BB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TotalTime>
  <Words>243</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Deleting 0, 1</vt:lpstr>
      <vt:lpstr>PowerPoint Presentation</vt:lpstr>
      <vt:lpstr>PowerPoint Presentation</vt:lpstr>
      <vt:lpstr>PowerPoint Presentation</vt:lpstr>
    </vt:vector>
  </TitlesOfParts>
  <Company>Plymouth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Verde</dc:creator>
  <cp:lastModifiedBy>Julien Besle</cp:lastModifiedBy>
  <cp:revision>27</cp:revision>
  <dcterms:created xsi:type="dcterms:W3CDTF">2023-02-27T15:16:34Z</dcterms:created>
  <dcterms:modified xsi:type="dcterms:W3CDTF">2023-03-07T09:54:46Z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0x0101009760A5F85571D64D9204F677F143107E</vt:lpwstr>
  </property>
</Properties>
</file>