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67" r:id="rId7"/>
    <p:sldId id="264" r:id="rId8"/>
    <p:sldId id="265" r:id="rId9"/>
    <p:sldId id="266" r:id="rId10"/>
    <p:sldId id="275" r:id="rId11"/>
    <p:sldId id="268" r:id="rId12"/>
    <p:sldId id="270" r:id="rId13"/>
    <p:sldId id="274"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30CF3-553C-442B-8450-D80F55DD6953}" v="50" dt="2023-02-28T10:38:12.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565"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37692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407379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45441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61330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8139F4-DCF3-46DE-86AD-02E68B534781}" type="datetimeFigureOut">
              <a:rPr lang="en-GB" smtClean="0"/>
              <a:t>19/02/2024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57184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48139F4-DCF3-46DE-86AD-02E68B534781}"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132961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8139F4-DCF3-46DE-86AD-02E68B534781}" type="datetimeFigureOut">
              <a:rPr lang="en-GB" smtClean="0"/>
              <a:t>19/02/2024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62982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48139F4-DCF3-46DE-86AD-02E68B534781}" type="datetimeFigureOut">
              <a:rPr lang="en-GB" smtClean="0"/>
              <a:t>19/02/2024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79553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139F4-DCF3-46DE-86AD-02E68B534781}" type="datetimeFigureOut">
              <a:rPr lang="en-GB" smtClean="0"/>
              <a:t>19/02/2024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66362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8139F4-DCF3-46DE-86AD-02E68B534781}"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4565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8139F4-DCF3-46DE-86AD-02E68B534781}" type="datetimeFigureOut">
              <a:rPr lang="en-GB" smtClean="0"/>
              <a:t>19/02/2024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89800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139F4-DCF3-46DE-86AD-02E68B534781}" type="datetimeFigureOut">
              <a:rPr lang="en-GB" smtClean="0"/>
              <a:t>19/02/2024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0A3AE-20EA-4071-B0FF-FD1959CD18FB}" type="slidenum">
              <a:rPr lang="en-GB" smtClean="0"/>
              <a:t>‹#›</a:t>
            </a:fld>
            <a:endParaRPr lang="en-GB"/>
          </a:p>
        </p:txBody>
      </p:sp>
    </p:spTree>
    <p:extLst>
      <p:ext uri="{BB962C8B-B14F-4D97-AF65-F5344CB8AC3E}">
        <p14:creationId xmlns:p14="http://schemas.microsoft.com/office/powerpoint/2010/main" val="351447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atos.plymouth.ac.uk/jatos/log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dywills.info/rmip/rmip2.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andywills.info/rmip/rmip2.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11414235" cy="5262979"/>
          </a:xfrm>
          <a:prstGeom prst="rect">
            <a:avLst/>
          </a:prstGeom>
          <a:noFill/>
        </p:spPr>
        <p:txBody>
          <a:bodyPr wrap="square" rtlCol="0">
            <a:spAutoFit/>
          </a:bodyPr>
          <a:lstStyle/>
          <a:p>
            <a:r>
              <a:rPr lang="en-GB" sz="2400" dirty="0"/>
              <a:t>The </a:t>
            </a:r>
            <a:r>
              <a:rPr lang="en-GB" sz="2400" dirty="0" err="1"/>
              <a:t>OpenSesame</a:t>
            </a:r>
            <a:r>
              <a:rPr lang="en-GB" sz="2400" dirty="0"/>
              <a:t> program normally runs on a local computer. A few things have to be done to turn this into an online study. The school has its own JATOS server which hosts these online studies. You have been given an account on this server:      </a:t>
            </a:r>
          </a:p>
          <a:p>
            <a:endParaRPr lang="en-GB" sz="2400" dirty="0"/>
          </a:p>
          <a:p>
            <a:r>
              <a:rPr lang="en-GB" sz="2400" dirty="0">
                <a:hlinkClick r:id="rId2"/>
              </a:rPr>
              <a:t>https://jatos.plymouth.ac.uk/jatos/login</a:t>
            </a:r>
            <a:endParaRPr lang="en-GB" sz="2400" dirty="0"/>
          </a:p>
          <a:p>
            <a:endParaRPr lang="en-GB" sz="2400" dirty="0"/>
          </a:p>
          <a:p>
            <a:r>
              <a:rPr lang="en-GB" sz="2400" dirty="0"/>
              <a:t>You will eventually give participants online links that allow them to run your study in any browser.</a:t>
            </a:r>
          </a:p>
          <a:p>
            <a:endParaRPr lang="en-GB" sz="2400" dirty="0"/>
          </a:p>
          <a:p>
            <a:r>
              <a:rPr lang="en-GB" sz="2400" dirty="0"/>
              <a:t>To export your </a:t>
            </a:r>
            <a:r>
              <a:rPr lang="en-GB" sz="2400" dirty="0" err="1"/>
              <a:t>OpenSesame</a:t>
            </a:r>
            <a:r>
              <a:rPr lang="en-GB" sz="2400" dirty="0"/>
              <a:t> script to a format that can be used on JATOS, follow the instructions in the following pages:</a:t>
            </a:r>
          </a:p>
          <a:p>
            <a:pPr marL="342900" indent="-342900">
              <a:buFontTx/>
              <a:buChar char="-"/>
            </a:pPr>
            <a:r>
              <a:rPr lang="en-GB" sz="2400" dirty="0"/>
              <a:t>For </a:t>
            </a:r>
            <a:r>
              <a:rPr lang="en-GB" sz="2400" dirty="0" err="1"/>
              <a:t>OpenSesame</a:t>
            </a:r>
            <a:r>
              <a:rPr lang="en-GB" sz="2400" dirty="0"/>
              <a:t> version 3, </a:t>
            </a:r>
            <a:r>
              <a:rPr lang="en-GB" sz="2400" dirty="0">
                <a:solidFill>
                  <a:srgbClr val="00B050"/>
                </a:solidFill>
              </a:rPr>
              <a:t>check the instructions on pages 2-6</a:t>
            </a:r>
          </a:p>
          <a:p>
            <a:pPr marL="342900" indent="-342900">
              <a:buFontTx/>
              <a:buChar char="-"/>
            </a:pPr>
            <a:r>
              <a:rPr lang="en-GB" sz="2400" dirty="0"/>
              <a:t>If you have installed or updated </a:t>
            </a:r>
            <a:r>
              <a:rPr lang="en-GB" sz="2400" dirty="0" err="1"/>
              <a:t>OpenSesame</a:t>
            </a:r>
            <a:r>
              <a:rPr lang="en-GB" sz="2400" dirty="0"/>
              <a:t> to version 4, </a:t>
            </a:r>
            <a:r>
              <a:rPr lang="en-GB" sz="2400" dirty="0">
                <a:solidFill>
                  <a:srgbClr val="FF0000"/>
                </a:solidFill>
              </a:rPr>
              <a:t>check the instructions on pages 7-12</a:t>
            </a:r>
            <a:r>
              <a:rPr lang="en-GB" sz="2400" dirty="0"/>
              <a:t> instead</a:t>
            </a:r>
          </a:p>
        </p:txBody>
      </p:sp>
    </p:spTree>
    <p:extLst>
      <p:ext uri="{BB962C8B-B14F-4D97-AF65-F5344CB8AC3E}">
        <p14:creationId xmlns:p14="http://schemas.microsoft.com/office/powerpoint/2010/main" val="260686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5524131" cy="1569660"/>
          </a:xfrm>
          <a:prstGeom prst="rect">
            <a:avLst/>
          </a:prstGeom>
          <a:noFill/>
        </p:spPr>
        <p:txBody>
          <a:bodyPr wrap="square" rtlCol="0">
            <a:spAutoFit/>
          </a:bodyPr>
          <a:lstStyle/>
          <a:p>
            <a:r>
              <a:rPr lang="en-GB" sz="2400" b="1" dirty="0"/>
              <a:t>Step 3</a:t>
            </a:r>
            <a:r>
              <a:rPr lang="en-GB" sz="2400" dirty="0"/>
              <a:t>. Export the Experiment to a .</a:t>
            </a:r>
            <a:r>
              <a:rPr lang="en-GB" sz="2400" dirty="0" err="1"/>
              <a:t>jzip</a:t>
            </a:r>
            <a:r>
              <a:rPr lang="en-GB" sz="2400" dirty="0"/>
              <a:t> file</a:t>
            </a:r>
          </a:p>
          <a:p>
            <a:endParaRPr lang="en-GB" sz="2400" dirty="0"/>
          </a:p>
          <a:p>
            <a:r>
              <a:rPr lang="en-GB" sz="2400" dirty="0"/>
              <a:t>Make sure you delete the "0, 1" values in the “possible subject number” field</a:t>
            </a:r>
          </a:p>
        </p:txBody>
      </p:sp>
      <p:sp>
        <p:nvSpPr>
          <p:cNvPr id="6" name="TextBox 5">
            <a:extLst>
              <a:ext uri="{FF2B5EF4-FFF2-40B4-BE49-F238E27FC236}">
                <a16:creationId xmlns:a16="http://schemas.microsoft.com/office/drawing/2014/main" id="{5A575B33-678C-2956-E88C-5DF3E3D46577}"/>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FF0000"/>
                </a:solidFill>
              </a:rPr>
              <a:t>OpenSesame</a:t>
            </a:r>
            <a:endParaRPr lang="en-GB" sz="1800" b="1" dirty="0">
              <a:solidFill>
                <a:srgbClr val="FF0000"/>
              </a:solidFill>
            </a:endParaRPr>
          </a:p>
          <a:p>
            <a:pPr algn="r"/>
            <a:r>
              <a:rPr lang="en-GB" sz="1800" b="1" dirty="0">
                <a:solidFill>
                  <a:srgbClr val="FF0000"/>
                </a:solidFill>
              </a:rPr>
              <a:t>version 4.x </a:t>
            </a:r>
            <a:endParaRPr lang="en-GB" dirty="0">
              <a:solidFill>
                <a:srgbClr val="FF0000"/>
              </a:solidFill>
            </a:endParaRPr>
          </a:p>
        </p:txBody>
      </p:sp>
      <p:pic>
        <p:nvPicPr>
          <p:cNvPr id="3" name="Picture 2">
            <a:extLst>
              <a:ext uri="{FF2B5EF4-FFF2-40B4-BE49-F238E27FC236}">
                <a16:creationId xmlns:a16="http://schemas.microsoft.com/office/drawing/2014/main" id="{2DBB70EA-597A-63CA-177A-5956619B488C}"/>
              </a:ext>
            </a:extLst>
          </p:cNvPr>
          <p:cNvPicPr>
            <a:picLocks noChangeAspect="1"/>
          </p:cNvPicPr>
          <p:nvPr/>
        </p:nvPicPr>
        <p:blipFill>
          <a:blip r:embed="rId2"/>
          <a:stretch>
            <a:fillRect/>
          </a:stretch>
        </p:blipFill>
        <p:spPr>
          <a:xfrm>
            <a:off x="5778359" y="1407458"/>
            <a:ext cx="10869994" cy="6158753"/>
          </a:xfrm>
          <a:prstGeom prst="rect">
            <a:avLst/>
          </a:prstGeom>
        </p:spPr>
      </p:pic>
      <p:cxnSp>
        <p:nvCxnSpPr>
          <p:cNvPr id="9" name="Straight Arrow Connector 8">
            <a:extLst>
              <a:ext uri="{FF2B5EF4-FFF2-40B4-BE49-F238E27FC236}">
                <a16:creationId xmlns:a16="http://schemas.microsoft.com/office/drawing/2014/main" id="{9DC96C21-E298-68A9-3492-0867AC4214B5}"/>
              </a:ext>
            </a:extLst>
          </p:cNvPr>
          <p:cNvCxnSpPr>
            <a:cxnSpLocks/>
          </p:cNvCxnSpPr>
          <p:nvPr/>
        </p:nvCxnSpPr>
        <p:spPr>
          <a:xfrm>
            <a:off x="5440681" y="2102656"/>
            <a:ext cx="4581143" cy="19389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55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7" y="483476"/>
            <a:ext cx="6182499" cy="2308324"/>
          </a:xfrm>
          <a:prstGeom prst="rect">
            <a:avLst/>
          </a:prstGeom>
          <a:noFill/>
        </p:spPr>
        <p:txBody>
          <a:bodyPr wrap="square" rtlCol="0">
            <a:spAutoFit/>
          </a:bodyPr>
          <a:lstStyle/>
          <a:p>
            <a:r>
              <a:rPr lang="en-GB" sz="2400" b="1" dirty="0"/>
              <a:t>Step 4</a:t>
            </a:r>
            <a:r>
              <a:rPr lang="en-GB" sz="2400" dirty="0"/>
              <a:t>. Export the Experiment to a .</a:t>
            </a:r>
            <a:r>
              <a:rPr lang="en-GB" sz="2400" dirty="0" err="1"/>
              <a:t>jzip</a:t>
            </a:r>
            <a:r>
              <a:rPr lang="en-GB" sz="2400" dirty="0"/>
              <a:t> file</a:t>
            </a:r>
          </a:p>
          <a:p>
            <a:endParaRPr lang="en-GB" sz="2400" dirty="0"/>
          </a:p>
          <a:p>
            <a:r>
              <a:rPr lang="en-GB" sz="2400" dirty="0"/>
              <a:t>Click the “Export to JATOS archive” button</a:t>
            </a:r>
          </a:p>
          <a:p>
            <a:endParaRPr lang="en-GB" sz="2400" dirty="0"/>
          </a:p>
          <a:p>
            <a:r>
              <a:rPr lang="en-GB" sz="2400" dirty="0"/>
              <a:t>This will turn your program into a </a:t>
            </a:r>
            <a:r>
              <a:rPr lang="en-GB" sz="2400" dirty="0" err="1"/>
              <a:t>jzip</a:t>
            </a:r>
            <a:r>
              <a:rPr lang="en-GB" sz="2400" dirty="0"/>
              <a:t> file (.</a:t>
            </a:r>
            <a:r>
              <a:rPr lang="en-GB" sz="2400" dirty="0" err="1"/>
              <a:t>jzip</a:t>
            </a:r>
            <a:r>
              <a:rPr lang="en-GB" sz="2400" dirty="0"/>
              <a:t> extension) – save this file.</a:t>
            </a:r>
          </a:p>
        </p:txBody>
      </p:sp>
      <p:sp>
        <p:nvSpPr>
          <p:cNvPr id="6" name="TextBox 5">
            <a:extLst>
              <a:ext uri="{FF2B5EF4-FFF2-40B4-BE49-F238E27FC236}">
                <a16:creationId xmlns:a16="http://schemas.microsoft.com/office/drawing/2014/main" id="{CCB781E9-2C01-2032-2D26-60CDF6BB194E}"/>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FF0000"/>
                </a:solidFill>
              </a:rPr>
              <a:t>OpenSesame</a:t>
            </a:r>
            <a:endParaRPr lang="en-GB" sz="1800" b="1" dirty="0">
              <a:solidFill>
                <a:srgbClr val="FF0000"/>
              </a:solidFill>
            </a:endParaRPr>
          </a:p>
          <a:p>
            <a:pPr algn="r"/>
            <a:r>
              <a:rPr lang="en-GB" sz="1800" b="1" dirty="0">
                <a:solidFill>
                  <a:srgbClr val="FF0000"/>
                </a:solidFill>
              </a:rPr>
              <a:t>version 4.x </a:t>
            </a:r>
            <a:endParaRPr lang="en-GB" dirty="0">
              <a:solidFill>
                <a:srgbClr val="FF0000"/>
              </a:solidFill>
            </a:endParaRPr>
          </a:p>
        </p:txBody>
      </p:sp>
      <p:pic>
        <p:nvPicPr>
          <p:cNvPr id="7" name="Picture 6">
            <a:extLst>
              <a:ext uri="{FF2B5EF4-FFF2-40B4-BE49-F238E27FC236}">
                <a16:creationId xmlns:a16="http://schemas.microsoft.com/office/drawing/2014/main" id="{36B5F629-A1A3-5AC0-2EC6-12D87B3F5250}"/>
              </a:ext>
            </a:extLst>
          </p:cNvPr>
          <p:cNvPicPr>
            <a:picLocks noChangeAspect="1"/>
          </p:cNvPicPr>
          <p:nvPr/>
        </p:nvPicPr>
        <p:blipFill>
          <a:blip r:embed="rId2"/>
          <a:stretch>
            <a:fillRect/>
          </a:stretch>
        </p:blipFill>
        <p:spPr>
          <a:xfrm>
            <a:off x="4151312" y="2590632"/>
            <a:ext cx="10869994" cy="6158753"/>
          </a:xfrm>
          <a:prstGeom prst="rect">
            <a:avLst/>
          </a:prstGeom>
        </p:spPr>
      </p:pic>
      <p:cxnSp>
        <p:nvCxnSpPr>
          <p:cNvPr id="5" name="Straight Arrow Connector 4"/>
          <p:cNvCxnSpPr>
            <a:cxnSpLocks/>
          </p:cNvCxnSpPr>
          <p:nvPr/>
        </p:nvCxnSpPr>
        <p:spPr>
          <a:xfrm>
            <a:off x="6096000" y="1537501"/>
            <a:ext cx="4373880" cy="29343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5861AB2-5ED1-0027-D3DF-B3ED468C3F26}"/>
              </a:ext>
            </a:extLst>
          </p:cNvPr>
          <p:cNvSpPr/>
          <p:nvPr/>
        </p:nvSpPr>
        <p:spPr>
          <a:xfrm>
            <a:off x="10309412" y="4471820"/>
            <a:ext cx="1882588" cy="2061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899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1245477"/>
            <a:ext cx="11414235" cy="2677656"/>
          </a:xfrm>
          <a:prstGeom prst="rect">
            <a:avLst/>
          </a:prstGeom>
          <a:noFill/>
        </p:spPr>
        <p:txBody>
          <a:bodyPr wrap="square" rtlCol="0">
            <a:spAutoFit/>
          </a:bodyPr>
          <a:lstStyle/>
          <a:p>
            <a:r>
              <a:rPr lang="en-GB" sz="2400" b="1" dirty="0"/>
              <a:t>Step 5</a:t>
            </a:r>
            <a:r>
              <a:rPr lang="en-GB" sz="2400" dirty="0"/>
              <a:t>. The </a:t>
            </a:r>
            <a:r>
              <a:rPr lang="en-GB" sz="2400" dirty="0" err="1"/>
              <a:t>jzip</a:t>
            </a:r>
            <a:r>
              <a:rPr lang="en-GB" sz="2400" dirty="0"/>
              <a:t> file that you saved is now ready to be uploaded to the JATOS server.</a:t>
            </a:r>
          </a:p>
          <a:p>
            <a:endParaRPr lang="en-GB" sz="2400" dirty="0"/>
          </a:p>
          <a:p>
            <a:r>
              <a:rPr lang="en-GB" sz="2400" dirty="0"/>
              <a:t>Watch the “Uploading an </a:t>
            </a:r>
            <a:r>
              <a:rPr lang="en-GB" sz="2400" dirty="0" err="1"/>
              <a:t>OpenSesame</a:t>
            </a:r>
            <a:r>
              <a:rPr lang="en-GB" sz="2400" dirty="0"/>
              <a:t> Experiment” video on the </a:t>
            </a:r>
            <a:r>
              <a:rPr lang="en-GB" sz="2400" dirty="0">
                <a:hlinkClick r:id="rId2"/>
              </a:rPr>
              <a:t>student resources page </a:t>
            </a:r>
            <a:r>
              <a:rPr lang="en-GB" sz="2400" dirty="0"/>
              <a:t>for instructions on how to do this.</a:t>
            </a:r>
          </a:p>
          <a:p>
            <a:endParaRPr lang="en-GB" sz="2400" dirty="0"/>
          </a:p>
          <a:p>
            <a:r>
              <a:rPr lang="en-GB" sz="2400" dirty="0"/>
              <a:t>If you have multiple experiment programs (e.g. one for each between-subjects condition in your study) you will do this for each program.</a:t>
            </a:r>
          </a:p>
        </p:txBody>
      </p:sp>
      <p:sp>
        <p:nvSpPr>
          <p:cNvPr id="3" name="TextBox 2">
            <a:extLst>
              <a:ext uri="{FF2B5EF4-FFF2-40B4-BE49-F238E27FC236}">
                <a16:creationId xmlns:a16="http://schemas.microsoft.com/office/drawing/2014/main" id="{8A067580-7DFF-275F-8CFC-0520ACCBD193}"/>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FF0000"/>
                </a:solidFill>
              </a:rPr>
              <a:t>OpenSesame</a:t>
            </a:r>
            <a:endParaRPr lang="en-GB" sz="1800" b="1" dirty="0">
              <a:solidFill>
                <a:srgbClr val="FF0000"/>
              </a:solidFill>
            </a:endParaRPr>
          </a:p>
          <a:p>
            <a:pPr algn="r"/>
            <a:r>
              <a:rPr lang="en-GB" sz="1800" b="1" dirty="0">
                <a:solidFill>
                  <a:srgbClr val="FF0000"/>
                </a:solidFill>
              </a:rPr>
              <a:t>version 4.x </a:t>
            </a:r>
            <a:endParaRPr lang="en-GB" dirty="0">
              <a:solidFill>
                <a:srgbClr val="FF0000"/>
              </a:solidFill>
            </a:endParaRPr>
          </a:p>
        </p:txBody>
      </p:sp>
    </p:spTree>
    <p:extLst>
      <p:ext uri="{BB962C8B-B14F-4D97-AF65-F5344CB8AC3E}">
        <p14:creationId xmlns:p14="http://schemas.microsoft.com/office/powerpoint/2010/main" val="40731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11414235" cy="1200329"/>
          </a:xfrm>
          <a:prstGeom prst="rect">
            <a:avLst/>
          </a:prstGeom>
          <a:noFill/>
        </p:spPr>
        <p:txBody>
          <a:bodyPr wrap="square" rtlCol="0">
            <a:spAutoFit/>
          </a:bodyPr>
          <a:lstStyle/>
          <a:p>
            <a:r>
              <a:rPr lang="en-GB" sz="2400" b="1" dirty="0"/>
              <a:t>Step 1</a:t>
            </a:r>
            <a:r>
              <a:rPr lang="en-GB" sz="2400" dirty="0"/>
              <a:t>. Test your program to see if it’s compatible with running online.</a:t>
            </a:r>
          </a:p>
          <a:p>
            <a:endParaRPr lang="en-GB" sz="2400" dirty="0"/>
          </a:p>
          <a:p>
            <a:r>
              <a:rPr lang="en-GB" sz="2400" dirty="0"/>
              <a:t>Click: Tools </a:t>
            </a:r>
            <a:r>
              <a:rPr lang="en-GB" sz="2400" dirty="0">
                <a:sym typeface="Wingdings" panose="05000000000000000000" pitchFamily="2" charset="2"/>
              </a:rPr>
              <a:t> </a:t>
            </a:r>
            <a:r>
              <a:rPr lang="en-GB" sz="2400" dirty="0" err="1">
                <a:sym typeface="Wingdings" panose="05000000000000000000" pitchFamily="2" charset="2"/>
              </a:rPr>
              <a:t>OSWeb</a:t>
            </a:r>
            <a:endParaRPr lang="en-GB"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878" y="1996965"/>
            <a:ext cx="7935659" cy="4533903"/>
          </a:xfrm>
          <a:prstGeom prst="rect">
            <a:avLst/>
          </a:prstGeom>
        </p:spPr>
      </p:pic>
      <p:cxnSp>
        <p:nvCxnSpPr>
          <p:cNvPr id="5" name="Straight Arrow Connector 4"/>
          <p:cNvCxnSpPr/>
          <p:nvPr/>
        </p:nvCxnSpPr>
        <p:spPr>
          <a:xfrm>
            <a:off x="967409" y="1789043"/>
            <a:ext cx="1386908" cy="9226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B94958E-ED1B-4330-3B04-CBB3601359EE}"/>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00B050"/>
                </a:solidFill>
              </a:rPr>
              <a:t>OpenSesame</a:t>
            </a:r>
            <a:endParaRPr lang="en-GB" sz="1800" b="1" dirty="0">
              <a:solidFill>
                <a:srgbClr val="00B050"/>
              </a:solidFill>
            </a:endParaRPr>
          </a:p>
          <a:p>
            <a:pPr algn="r"/>
            <a:r>
              <a:rPr lang="en-GB" sz="1800" b="1" dirty="0">
                <a:solidFill>
                  <a:srgbClr val="00B050"/>
                </a:solidFill>
              </a:rPr>
              <a:t>version 3.x </a:t>
            </a:r>
            <a:endParaRPr lang="en-GB" dirty="0">
              <a:solidFill>
                <a:srgbClr val="00B050"/>
              </a:solidFill>
            </a:endParaRPr>
          </a:p>
        </p:txBody>
      </p:sp>
    </p:spTree>
    <p:extLst>
      <p:ext uri="{BB962C8B-B14F-4D97-AF65-F5344CB8AC3E}">
        <p14:creationId xmlns:p14="http://schemas.microsoft.com/office/powerpoint/2010/main" val="68512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198-C6F5-6EA8-294E-AA9C77D4151F}"/>
              </a:ext>
            </a:extLst>
          </p:cNvPr>
          <p:cNvSpPr>
            <a:spLocks noGrp="1"/>
          </p:cNvSpPr>
          <p:nvPr>
            <p:ph type="title"/>
          </p:nvPr>
        </p:nvSpPr>
        <p:spPr/>
        <p:txBody>
          <a:bodyPr/>
          <a:lstStyle/>
          <a:p>
            <a:r>
              <a:rPr lang="en-US" dirty="0">
                <a:cs typeface="Calibri Light"/>
              </a:rPr>
              <a:t>Deleting 0, 1</a:t>
            </a:r>
            <a:endParaRPr lang="en-US" dirty="0"/>
          </a:p>
        </p:txBody>
      </p:sp>
      <p:sp>
        <p:nvSpPr>
          <p:cNvPr id="3" name="Content Placeholder 2">
            <a:extLst>
              <a:ext uri="{FF2B5EF4-FFF2-40B4-BE49-F238E27FC236}">
                <a16:creationId xmlns:a16="http://schemas.microsoft.com/office/drawing/2014/main" id="{DD33BF39-A51C-E7F4-C19A-84B043A48FD8}"/>
              </a:ext>
            </a:extLst>
          </p:cNvPr>
          <p:cNvSpPr>
            <a:spLocks noGrp="1"/>
          </p:cNvSpPr>
          <p:nvPr>
            <p:ph idx="1"/>
          </p:nvPr>
        </p:nvSpPr>
        <p:spPr/>
        <p:txBody>
          <a:bodyPr vert="horz" lIns="91440" tIns="45720" rIns="91440" bIns="45720" rtlCol="0" anchor="t">
            <a:normAutofit/>
          </a:bodyPr>
          <a:lstStyle/>
          <a:p>
            <a:r>
              <a:rPr lang="en-US" dirty="0">
                <a:cs typeface="Calibri"/>
              </a:rPr>
              <a:t>Remember to delete "0, 1" top row of the possible subject number </a:t>
            </a:r>
            <a:endParaRPr lang="en-US" dirty="0" err="1"/>
          </a:p>
        </p:txBody>
      </p:sp>
      <p:pic>
        <p:nvPicPr>
          <p:cNvPr id="7" name="Picture 6" descr="Graphical user interface&#10;&#10;Description automatically generated">
            <a:extLst>
              <a:ext uri="{FF2B5EF4-FFF2-40B4-BE49-F238E27FC236}">
                <a16:creationId xmlns:a16="http://schemas.microsoft.com/office/drawing/2014/main" id="{257B15B6-6D39-AED0-4B5A-63B6406B5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342" y="2509725"/>
            <a:ext cx="7492314" cy="4295054"/>
          </a:xfrm>
          <a:prstGeom prst="rect">
            <a:avLst/>
          </a:prstGeom>
        </p:spPr>
      </p:pic>
      <p:sp>
        <p:nvSpPr>
          <p:cNvPr id="8" name="Oval 7">
            <a:extLst>
              <a:ext uri="{FF2B5EF4-FFF2-40B4-BE49-F238E27FC236}">
                <a16:creationId xmlns:a16="http://schemas.microsoft.com/office/drawing/2014/main" id="{55479042-9D82-EC64-B094-49A6BE224723}"/>
              </a:ext>
            </a:extLst>
          </p:cNvPr>
          <p:cNvSpPr/>
          <p:nvPr/>
        </p:nvSpPr>
        <p:spPr>
          <a:xfrm>
            <a:off x="4146508" y="3006810"/>
            <a:ext cx="1394603" cy="53196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DD86FB-B106-7F18-7F16-7274EF128C7A}"/>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00B050"/>
                </a:solidFill>
              </a:rPr>
              <a:t>OpenSesame</a:t>
            </a:r>
            <a:endParaRPr lang="en-GB" sz="1800" b="1" dirty="0">
              <a:solidFill>
                <a:srgbClr val="00B050"/>
              </a:solidFill>
            </a:endParaRPr>
          </a:p>
          <a:p>
            <a:pPr algn="r"/>
            <a:r>
              <a:rPr lang="en-GB" sz="1800" b="1" dirty="0">
                <a:solidFill>
                  <a:srgbClr val="00B050"/>
                </a:solidFill>
              </a:rPr>
              <a:t>version 3.x </a:t>
            </a:r>
            <a:endParaRPr lang="en-GB" dirty="0">
              <a:solidFill>
                <a:srgbClr val="00B050"/>
              </a:solidFill>
            </a:endParaRPr>
          </a:p>
        </p:txBody>
      </p:sp>
    </p:spTree>
    <p:extLst>
      <p:ext uri="{BB962C8B-B14F-4D97-AF65-F5344CB8AC3E}">
        <p14:creationId xmlns:p14="http://schemas.microsoft.com/office/powerpoint/2010/main" val="381933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436" y="2121536"/>
            <a:ext cx="7492314" cy="4295054"/>
          </a:xfrm>
          <a:prstGeom prst="rect">
            <a:avLst/>
          </a:prstGeom>
        </p:spPr>
      </p:pic>
      <p:sp>
        <p:nvSpPr>
          <p:cNvPr id="4" name="TextBox 3"/>
          <p:cNvSpPr txBox="1"/>
          <p:nvPr/>
        </p:nvSpPr>
        <p:spPr>
          <a:xfrm>
            <a:off x="483476" y="483476"/>
            <a:ext cx="11414235" cy="1200329"/>
          </a:xfrm>
          <a:prstGeom prst="rect">
            <a:avLst/>
          </a:prstGeom>
          <a:noFill/>
        </p:spPr>
        <p:txBody>
          <a:bodyPr wrap="square" rtlCol="0">
            <a:spAutoFit/>
          </a:bodyPr>
          <a:lstStyle/>
          <a:p>
            <a:r>
              <a:rPr lang="en-GB" sz="2400" b="1" dirty="0"/>
              <a:t>Step 2</a:t>
            </a:r>
            <a:r>
              <a:rPr lang="en-GB" sz="2400" dirty="0"/>
              <a:t>. Run the Experiment in an external browser with this button</a:t>
            </a:r>
          </a:p>
          <a:p>
            <a:endParaRPr lang="en-GB" sz="2400" dirty="0"/>
          </a:p>
          <a:p>
            <a:r>
              <a:rPr lang="en-GB" sz="2400" dirty="0"/>
              <a:t>If it doesn’t run properly in the browser view, it won’t run online!</a:t>
            </a:r>
          </a:p>
        </p:txBody>
      </p:sp>
      <p:cxnSp>
        <p:nvCxnSpPr>
          <p:cNvPr id="5" name="Straight Arrow Connector 4"/>
          <p:cNvCxnSpPr/>
          <p:nvPr/>
        </p:nvCxnSpPr>
        <p:spPr>
          <a:xfrm flipH="1">
            <a:off x="5883965" y="940904"/>
            <a:ext cx="1987826" cy="21866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575B33-678C-2956-E88C-5DF3E3D46577}"/>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00B050"/>
                </a:solidFill>
              </a:rPr>
              <a:t>OpenSesame</a:t>
            </a:r>
            <a:endParaRPr lang="en-GB" sz="1800" b="1" dirty="0">
              <a:solidFill>
                <a:srgbClr val="00B050"/>
              </a:solidFill>
            </a:endParaRPr>
          </a:p>
          <a:p>
            <a:pPr algn="r"/>
            <a:r>
              <a:rPr lang="en-GB" sz="1800" b="1" dirty="0">
                <a:solidFill>
                  <a:srgbClr val="00B050"/>
                </a:solidFill>
              </a:rPr>
              <a:t>version 3.x </a:t>
            </a:r>
            <a:endParaRPr lang="en-GB" dirty="0">
              <a:solidFill>
                <a:srgbClr val="00B050"/>
              </a:solidFill>
            </a:endParaRPr>
          </a:p>
        </p:txBody>
      </p:sp>
    </p:spTree>
    <p:extLst>
      <p:ext uri="{BB962C8B-B14F-4D97-AF65-F5344CB8AC3E}">
        <p14:creationId xmlns:p14="http://schemas.microsoft.com/office/powerpoint/2010/main" val="223248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436" y="2121536"/>
            <a:ext cx="7492314" cy="4295054"/>
          </a:xfrm>
          <a:prstGeom prst="rect">
            <a:avLst/>
          </a:prstGeom>
        </p:spPr>
      </p:pic>
      <p:sp>
        <p:nvSpPr>
          <p:cNvPr id="4" name="TextBox 3"/>
          <p:cNvSpPr txBox="1"/>
          <p:nvPr/>
        </p:nvSpPr>
        <p:spPr>
          <a:xfrm>
            <a:off x="483476" y="483476"/>
            <a:ext cx="11414235" cy="1200329"/>
          </a:xfrm>
          <a:prstGeom prst="rect">
            <a:avLst/>
          </a:prstGeom>
          <a:noFill/>
        </p:spPr>
        <p:txBody>
          <a:bodyPr wrap="square" rtlCol="0">
            <a:spAutoFit/>
          </a:bodyPr>
          <a:lstStyle/>
          <a:p>
            <a:r>
              <a:rPr lang="en-GB" sz="2400" b="1" dirty="0"/>
              <a:t>Step 3</a:t>
            </a:r>
            <a:r>
              <a:rPr lang="en-GB" sz="2400" dirty="0"/>
              <a:t>. Export the Experiment with this button</a:t>
            </a:r>
          </a:p>
          <a:p>
            <a:endParaRPr lang="en-GB" sz="2400" dirty="0"/>
          </a:p>
          <a:p>
            <a:r>
              <a:rPr lang="en-GB" sz="2400" dirty="0"/>
              <a:t>It will turn your program into a zip file (.zip extension) – save this file.</a:t>
            </a:r>
          </a:p>
        </p:txBody>
      </p:sp>
      <p:cxnSp>
        <p:nvCxnSpPr>
          <p:cNvPr id="5" name="Straight Arrow Connector 4"/>
          <p:cNvCxnSpPr/>
          <p:nvPr/>
        </p:nvCxnSpPr>
        <p:spPr>
          <a:xfrm>
            <a:off x="5499652" y="901148"/>
            <a:ext cx="357809" cy="24118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B781E9-2C01-2032-2D26-60CDF6BB194E}"/>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00B050"/>
                </a:solidFill>
              </a:rPr>
              <a:t>OpenSesame</a:t>
            </a:r>
            <a:endParaRPr lang="en-GB" sz="1800" b="1" dirty="0">
              <a:solidFill>
                <a:srgbClr val="00B050"/>
              </a:solidFill>
            </a:endParaRPr>
          </a:p>
          <a:p>
            <a:pPr algn="r"/>
            <a:r>
              <a:rPr lang="en-GB" sz="1800" b="1" dirty="0">
                <a:solidFill>
                  <a:srgbClr val="00B050"/>
                </a:solidFill>
              </a:rPr>
              <a:t>version 3.x </a:t>
            </a:r>
            <a:endParaRPr lang="en-GB" dirty="0">
              <a:solidFill>
                <a:srgbClr val="00B050"/>
              </a:solidFill>
            </a:endParaRPr>
          </a:p>
        </p:txBody>
      </p:sp>
    </p:spTree>
    <p:extLst>
      <p:ext uri="{BB962C8B-B14F-4D97-AF65-F5344CB8AC3E}">
        <p14:creationId xmlns:p14="http://schemas.microsoft.com/office/powerpoint/2010/main" val="60054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1245477"/>
            <a:ext cx="11414235" cy="2677656"/>
          </a:xfrm>
          <a:prstGeom prst="rect">
            <a:avLst/>
          </a:prstGeom>
          <a:noFill/>
        </p:spPr>
        <p:txBody>
          <a:bodyPr wrap="square" rtlCol="0">
            <a:spAutoFit/>
          </a:bodyPr>
          <a:lstStyle/>
          <a:p>
            <a:r>
              <a:rPr lang="en-GB" sz="2400" b="1" dirty="0"/>
              <a:t>Step 4</a:t>
            </a:r>
            <a:r>
              <a:rPr lang="en-GB" sz="2400" dirty="0"/>
              <a:t>. The zip file that you saved is now ready to be uploaded to the JATOS server.</a:t>
            </a:r>
          </a:p>
          <a:p>
            <a:endParaRPr lang="en-GB" sz="2400" dirty="0"/>
          </a:p>
          <a:p>
            <a:r>
              <a:rPr lang="en-GB" sz="2400" dirty="0"/>
              <a:t>Watch the “Uploading an </a:t>
            </a:r>
            <a:r>
              <a:rPr lang="en-GB" sz="2400" dirty="0" err="1"/>
              <a:t>OpenSesame</a:t>
            </a:r>
            <a:r>
              <a:rPr lang="en-GB" sz="2400" dirty="0"/>
              <a:t> Experiment” video on the </a:t>
            </a:r>
            <a:r>
              <a:rPr lang="en-GB" sz="2400" dirty="0">
                <a:hlinkClick r:id="rId2"/>
              </a:rPr>
              <a:t>student resources page </a:t>
            </a:r>
            <a:r>
              <a:rPr lang="en-GB" sz="2400" dirty="0"/>
              <a:t>for instructions on how to do this.</a:t>
            </a:r>
          </a:p>
          <a:p>
            <a:endParaRPr lang="en-GB" sz="2400" dirty="0"/>
          </a:p>
          <a:p>
            <a:r>
              <a:rPr lang="en-GB" sz="2400" dirty="0"/>
              <a:t>If you have multiple experiment programs (e.g. one for each between-subjects condition in your study) you will do this for each program.</a:t>
            </a:r>
          </a:p>
        </p:txBody>
      </p:sp>
      <p:sp>
        <p:nvSpPr>
          <p:cNvPr id="3" name="TextBox 2">
            <a:extLst>
              <a:ext uri="{FF2B5EF4-FFF2-40B4-BE49-F238E27FC236}">
                <a16:creationId xmlns:a16="http://schemas.microsoft.com/office/drawing/2014/main" id="{8A067580-7DFF-275F-8CFC-0520ACCBD193}"/>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00B050"/>
                </a:solidFill>
              </a:rPr>
              <a:t>OpenSesame</a:t>
            </a:r>
            <a:endParaRPr lang="en-GB" sz="1800" b="1" dirty="0">
              <a:solidFill>
                <a:srgbClr val="00B050"/>
              </a:solidFill>
            </a:endParaRPr>
          </a:p>
          <a:p>
            <a:pPr algn="r"/>
            <a:r>
              <a:rPr lang="en-GB" sz="1800" b="1" dirty="0">
                <a:solidFill>
                  <a:srgbClr val="00B050"/>
                </a:solidFill>
              </a:rPr>
              <a:t>version 3.x </a:t>
            </a:r>
            <a:endParaRPr lang="en-GB" dirty="0">
              <a:solidFill>
                <a:srgbClr val="00B050"/>
              </a:solidFill>
            </a:endParaRPr>
          </a:p>
        </p:txBody>
      </p:sp>
    </p:spTree>
    <p:extLst>
      <p:ext uri="{BB962C8B-B14F-4D97-AF65-F5344CB8AC3E}">
        <p14:creationId xmlns:p14="http://schemas.microsoft.com/office/powerpoint/2010/main" val="232017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1245477"/>
            <a:ext cx="11414235" cy="830997"/>
          </a:xfrm>
          <a:prstGeom prst="rect">
            <a:avLst/>
          </a:prstGeom>
          <a:noFill/>
        </p:spPr>
        <p:txBody>
          <a:bodyPr wrap="square" rtlCol="0">
            <a:spAutoFit/>
          </a:bodyPr>
          <a:lstStyle/>
          <a:p>
            <a:r>
              <a:rPr lang="en-GB" sz="2400" dirty="0"/>
              <a:t>Follow the instructions on pages 8-12 only if you have installed or updated </a:t>
            </a:r>
            <a:r>
              <a:rPr lang="en-GB" sz="2400" dirty="0" err="1"/>
              <a:t>OpenSesame</a:t>
            </a:r>
            <a:r>
              <a:rPr lang="en-GB" sz="2400" dirty="0"/>
              <a:t> to version 4</a:t>
            </a:r>
            <a:endParaRPr lang="en-GB" sz="2400" dirty="0">
              <a:solidFill>
                <a:srgbClr val="FF0000"/>
              </a:solidFill>
            </a:endParaRPr>
          </a:p>
        </p:txBody>
      </p:sp>
      <p:sp>
        <p:nvSpPr>
          <p:cNvPr id="5" name="TextBox 4">
            <a:extLst>
              <a:ext uri="{FF2B5EF4-FFF2-40B4-BE49-F238E27FC236}">
                <a16:creationId xmlns:a16="http://schemas.microsoft.com/office/drawing/2014/main" id="{CFDDA3FE-C325-4CDC-41D8-DC33D46DF5E7}"/>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FF0000"/>
                </a:solidFill>
              </a:rPr>
              <a:t>OpenSesame</a:t>
            </a:r>
            <a:endParaRPr lang="en-GB" sz="1800" b="1" dirty="0">
              <a:solidFill>
                <a:srgbClr val="FF0000"/>
              </a:solidFill>
            </a:endParaRPr>
          </a:p>
          <a:p>
            <a:pPr algn="r"/>
            <a:r>
              <a:rPr lang="en-GB" sz="1800" b="1" dirty="0">
                <a:solidFill>
                  <a:srgbClr val="FF0000"/>
                </a:solidFill>
              </a:rPr>
              <a:t>version 4.x </a:t>
            </a:r>
            <a:endParaRPr lang="en-GB" dirty="0">
              <a:solidFill>
                <a:srgbClr val="FF0000"/>
              </a:solidFill>
            </a:endParaRPr>
          </a:p>
        </p:txBody>
      </p:sp>
    </p:spTree>
    <p:extLst>
      <p:ext uri="{BB962C8B-B14F-4D97-AF65-F5344CB8AC3E}">
        <p14:creationId xmlns:p14="http://schemas.microsoft.com/office/powerpoint/2010/main" val="171129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7" y="483476"/>
            <a:ext cx="5222380" cy="6801862"/>
          </a:xfrm>
          <a:prstGeom prst="rect">
            <a:avLst/>
          </a:prstGeom>
          <a:noFill/>
        </p:spPr>
        <p:txBody>
          <a:bodyPr wrap="square" rtlCol="0">
            <a:spAutoFit/>
          </a:bodyPr>
          <a:lstStyle/>
          <a:p>
            <a:r>
              <a:rPr lang="en-GB" sz="2400" b="1" dirty="0"/>
              <a:t>Step 1</a:t>
            </a:r>
            <a:r>
              <a:rPr lang="en-GB" sz="2400" dirty="0"/>
              <a:t>. Test your program to see if it’s compatible with running online.</a:t>
            </a:r>
          </a:p>
          <a:p>
            <a:endParaRPr lang="en-GB" sz="2400" dirty="0"/>
          </a:p>
          <a:p>
            <a:pPr marL="342900" indent="-342900">
              <a:buFont typeface="Arial" panose="020B0604020202020204" pitchFamily="34" charset="0"/>
              <a:buChar char="•"/>
            </a:pPr>
            <a:r>
              <a:rPr lang="en-GB" sz="2400" dirty="0"/>
              <a:t>In the experiment properties, check “in a browser with </a:t>
            </a:r>
            <a:r>
              <a:rPr lang="en-GB" sz="2400" dirty="0" err="1"/>
              <a:t>OSweb</a:t>
            </a:r>
            <a:r>
              <a:rPr lang="en-GB" sz="2400" dirty="0"/>
              <a:t>”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Run your experiment as usual. It should open in a browser window (we recommend Google Chrome).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If it doesn’t run properly in the browser view, it won’t run online!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000" dirty="0"/>
              <a:t>Once you have tested that your experiment works as expected in a browser, remember put this setting back to “On the desktop with </a:t>
            </a:r>
            <a:r>
              <a:rPr lang="en-GB" sz="2000" dirty="0" err="1"/>
              <a:t>Expyriment</a:t>
            </a:r>
            <a:r>
              <a:rPr lang="en-GB" sz="2000" dirty="0"/>
              <a:t>” if you want to test your experiment further on your laptop</a:t>
            </a:r>
          </a:p>
          <a:p>
            <a:endParaRPr lang="en-GB" sz="2400" dirty="0"/>
          </a:p>
        </p:txBody>
      </p:sp>
      <p:sp>
        <p:nvSpPr>
          <p:cNvPr id="6" name="TextBox 5">
            <a:extLst>
              <a:ext uri="{FF2B5EF4-FFF2-40B4-BE49-F238E27FC236}">
                <a16:creationId xmlns:a16="http://schemas.microsoft.com/office/drawing/2014/main" id="{1B94958E-ED1B-4330-3B04-CBB3601359EE}"/>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FF0000"/>
                </a:solidFill>
              </a:rPr>
              <a:t>OpenSesame</a:t>
            </a:r>
            <a:endParaRPr lang="en-GB" sz="1800" b="1" dirty="0">
              <a:solidFill>
                <a:srgbClr val="FF0000"/>
              </a:solidFill>
            </a:endParaRPr>
          </a:p>
          <a:p>
            <a:pPr algn="r"/>
            <a:r>
              <a:rPr lang="en-GB" sz="1800" b="1" dirty="0">
                <a:solidFill>
                  <a:srgbClr val="FF0000"/>
                </a:solidFill>
              </a:rPr>
              <a:t>version 4.x </a:t>
            </a:r>
            <a:endParaRPr lang="en-GB" dirty="0">
              <a:solidFill>
                <a:srgbClr val="FF0000"/>
              </a:solidFill>
            </a:endParaRPr>
          </a:p>
        </p:txBody>
      </p:sp>
      <p:grpSp>
        <p:nvGrpSpPr>
          <p:cNvPr id="11" name="Group 10">
            <a:extLst>
              <a:ext uri="{FF2B5EF4-FFF2-40B4-BE49-F238E27FC236}">
                <a16:creationId xmlns:a16="http://schemas.microsoft.com/office/drawing/2014/main" id="{272F0B7F-952D-4B90-E1B0-5F845E4969B3}"/>
              </a:ext>
            </a:extLst>
          </p:cNvPr>
          <p:cNvGrpSpPr/>
          <p:nvPr/>
        </p:nvGrpSpPr>
        <p:grpSpPr>
          <a:xfrm>
            <a:off x="5872958" y="1145923"/>
            <a:ext cx="9420713" cy="5712077"/>
            <a:chOff x="4446494" y="1683805"/>
            <a:chExt cx="9420713" cy="5712077"/>
          </a:xfrm>
        </p:grpSpPr>
        <p:pic>
          <p:nvPicPr>
            <p:cNvPr id="7" name="Picture 6">
              <a:extLst>
                <a:ext uri="{FF2B5EF4-FFF2-40B4-BE49-F238E27FC236}">
                  <a16:creationId xmlns:a16="http://schemas.microsoft.com/office/drawing/2014/main" id="{3CA11AE4-5B97-037C-7E0F-EA30AE1B6C6F}"/>
                </a:ext>
              </a:extLst>
            </p:cNvPr>
            <p:cNvPicPr>
              <a:picLocks noChangeAspect="1"/>
            </p:cNvPicPr>
            <p:nvPr/>
          </p:nvPicPr>
          <p:blipFill>
            <a:blip r:embed="rId2"/>
            <a:stretch>
              <a:fillRect/>
            </a:stretch>
          </p:blipFill>
          <p:spPr>
            <a:xfrm>
              <a:off x="4446494" y="1683805"/>
              <a:ext cx="9420713" cy="5712077"/>
            </a:xfrm>
            <a:prstGeom prst="rect">
              <a:avLst/>
            </a:prstGeom>
          </p:spPr>
        </p:pic>
        <p:sp>
          <p:nvSpPr>
            <p:cNvPr id="10" name="Oval 9">
              <a:extLst>
                <a:ext uri="{FF2B5EF4-FFF2-40B4-BE49-F238E27FC236}">
                  <a16:creationId xmlns:a16="http://schemas.microsoft.com/office/drawing/2014/main" id="{B1A70E01-C885-C294-4EC9-3A49058FD91B}"/>
                </a:ext>
              </a:extLst>
            </p:cNvPr>
            <p:cNvSpPr/>
            <p:nvPr/>
          </p:nvSpPr>
          <p:spPr>
            <a:xfrm>
              <a:off x="7826189" y="3612776"/>
              <a:ext cx="1882588" cy="2061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680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5743587" cy="1569660"/>
          </a:xfrm>
          <a:prstGeom prst="rect">
            <a:avLst/>
          </a:prstGeom>
          <a:noFill/>
        </p:spPr>
        <p:txBody>
          <a:bodyPr wrap="square" rtlCol="0">
            <a:spAutoFit/>
          </a:bodyPr>
          <a:lstStyle/>
          <a:p>
            <a:r>
              <a:rPr lang="en-GB" sz="2400" b="1" dirty="0"/>
              <a:t>Step 2</a:t>
            </a:r>
            <a:r>
              <a:rPr lang="en-GB" sz="2400" dirty="0"/>
              <a:t>. Export the Experiment to a .</a:t>
            </a:r>
            <a:r>
              <a:rPr lang="en-GB" sz="2400" dirty="0" err="1"/>
              <a:t>jzip</a:t>
            </a:r>
            <a:r>
              <a:rPr lang="en-GB" sz="2400" dirty="0"/>
              <a:t> file</a:t>
            </a:r>
          </a:p>
          <a:p>
            <a:endParaRPr lang="en-GB" sz="2400" dirty="0"/>
          </a:p>
          <a:p>
            <a:r>
              <a:rPr lang="en-GB" sz="2400" dirty="0"/>
              <a:t>Open the “</a:t>
            </a:r>
            <a:r>
              <a:rPr lang="en-GB" sz="2400" dirty="0" err="1"/>
              <a:t>OSWeb</a:t>
            </a:r>
            <a:r>
              <a:rPr lang="en-GB" sz="2400" dirty="0"/>
              <a:t> and JATOS control” panel from the “Tools” menu</a:t>
            </a:r>
          </a:p>
        </p:txBody>
      </p:sp>
      <p:sp>
        <p:nvSpPr>
          <p:cNvPr id="6" name="TextBox 5">
            <a:extLst>
              <a:ext uri="{FF2B5EF4-FFF2-40B4-BE49-F238E27FC236}">
                <a16:creationId xmlns:a16="http://schemas.microsoft.com/office/drawing/2014/main" id="{5A575B33-678C-2956-E88C-5DF3E3D46577}"/>
              </a:ext>
            </a:extLst>
          </p:cNvPr>
          <p:cNvSpPr txBox="1"/>
          <p:nvPr/>
        </p:nvSpPr>
        <p:spPr>
          <a:xfrm>
            <a:off x="10087458" y="160310"/>
            <a:ext cx="1864659" cy="646331"/>
          </a:xfrm>
          <a:prstGeom prst="rect">
            <a:avLst/>
          </a:prstGeom>
          <a:noFill/>
        </p:spPr>
        <p:txBody>
          <a:bodyPr wrap="square">
            <a:spAutoFit/>
          </a:bodyPr>
          <a:lstStyle/>
          <a:p>
            <a:pPr algn="r"/>
            <a:r>
              <a:rPr lang="en-GB" sz="1800" b="1" dirty="0" err="1">
                <a:solidFill>
                  <a:srgbClr val="FF0000"/>
                </a:solidFill>
              </a:rPr>
              <a:t>OpenSesame</a:t>
            </a:r>
            <a:endParaRPr lang="en-GB" sz="1800" b="1" dirty="0">
              <a:solidFill>
                <a:srgbClr val="FF0000"/>
              </a:solidFill>
            </a:endParaRPr>
          </a:p>
          <a:p>
            <a:pPr algn="r"/>
            <a:r>
              <a:rPr lang="en-GB" sz="1800" b="1" dirty="0">
                <a:solidFill>
                  <a:srgbClr val="FF0000"/>
                </a:solidFill>
              </a:rPr>
              <a:t>version 4.x </a:t>
            </a:r>
            <a:endParaRPr lang="en-GB" dirty="0">
              <a:solidFill>
                <a:srgbClr val="FF0000"/>
              </a:solidFill>
            </a:endParaRPr>
          </a:p>
        </p:txBody>
      </p:sp>
      <p:grpSp>
        <p:nvGrpSpPr>
          <p:cNvPr id="10" name="Group 9">
            <a:extLst>
              <a:ext uri="{FF2B5EF4-FFF2-40B4-BE49-F238E27FC236}">
                <a16:creationId xmlns:a16="http://schemas.microsoft.com/office/drawing/2014/main" id="{3F285B7D-9C60-3DE2-FCA6-98EA14DFB72E}"/>
              </a:ext>
            </a:extLst>
          </p:cNvPr>
          <p:cNvGrpSpPr/>
          <p:nvPr/>
        </p:nvGrpSpPr>
        <p:grpSpPr>
          <a:xfrm>
            <a:off x="6326815" y="1083991"/>
            <a:ext cx="9385943" cy="5522259"/>
            <a:chOff x="5649379" y="1175431"/>
            <a:chExt cx="9385943" cy="5522259"/>
          </a:xfrm>
        </p:grpSpPr>
        <p:pic>
          <p:nvPicPr>
            <p:cNvPr id="7" name="Picture 6">
              <a:extLst>
                <a:ext uri="{FF2B5EF4-FFF2-40B4-BE49-F238E27FC236}">
                  <a16:creationId xmlns:a16="http://schemas.microsoft.com/office/drawing/2014/main" id="{0FC1DB6D-5751-1222-840C-31D811623F98}"/>
                </a:ext>
              </a:extLst>
            </p:cNvPr>
            <p:cNvPicPr>
              <a:picLocks noChangeAspect="1"/>
            </p:cNvPicPr>
            <p:nvPr/>
          </p:nvPicPr>
          <p:blipFill>
            <a:blip r:embed="rId2"/>
            <a:stretch>
              <a:fillRect/>
            </a:stretch>
          </p:blipFill>
          <p:spPr>
            <a:xfrm>
              <a:off x="5865216" y="1175431"/>
              <a:ext cx="9170106" cy="5522259"/>
            </a:xfrm>
            <a:prstGeom prst="rect">
              <a:avLst/>
            </a:prstGeom>
          </p:spPr>
        </p:pic>
        <p:cxnSp>
          <p:nvCxnSpPr>
            <p:cNvPr id="5" name="Straight Arrow Connector 4"/>
            <p:cNvCxnSpPr>
              <a:cxnSpLocks/>
            </p:cNvCxnSpPr>
            <p:nvPr/>
          </p:nvCxnSpPr>
          <p:spPr>
            <a:xfrm>
              <a:off x="5649379" y="1609344"/>
              <a:ext cx="1168722" cy="5141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1518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60A5F85571D64D9204F677F143107E" ma:contentTypeVersion="7" ma:contentTypeDescription="Create a new document." ma:contentTypeScope="" ma:versionID="af580678cf47c434a905661ef14398a3">
  <xsd:schema xmlns:xsd="http://www.w3.org/2001/XMLSchema" xmlns:xs="http://www.w3.org/2001/XMLSchema" xmlns:p="http://schemas.microsoft.com/office/2006/metadata/properties" xmlns:ns2="3081110f-931c-4fd6-90c3-e690a4d81382" xmlns:ns3="4b414b8f-5c20-4482-88ac-d8bcd028d9ee" targetNamespace="http://schemas.microsoft.com/office/2006/metadata/properties" ma:root="true" ma:fieldsID="4068ed8c4e5e08b0da69bdec1e39851f" ns2:_="" ns3:_="">
    <xsd:import namespace="3081110f-931c-4fd6-90c3-e690a4d81382"/>
    <xsd:import namespace="4b414b8f-5c20-4482-88ac-d8bcd028d9e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81110f-931c-4fd6-90c3-e690a4d81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4b8f-5c20-4482-88ac-d8bcd028d9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CE17B3-286C-448C-B8BC-465193AC1BB3}">
  <ds:schemaRefs>
    <ds:schemaRef ds:uri="http://schemas.microsoft.com/sharepoint/v3/contenttype/forms"/>
  </ds:schemaRefs>
</ds:datastoreItem>
</file>

<file path=customXml/itemProps2.xml><?xml version="1.0" encoding="utf-8"?>
<ds:datastoreItem xmlns:ds="http://schemas.openxmlformats.org/officeDocument/2006/customXml" ds:itemID="{42B356C0-0D77-4A32-8563-0AA2BEC95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81110f-931c-4fd6-90c3-e690a4d81382"/>
    <ds:schemaRef ds:uri="4b414b8f-5c20-4482-88ac-d8bcd028d9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C98385-43ED-45EE-86C3-4E9812F5FC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207</TotalTime>
  <Words>631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Deleting 0,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Verde</dc:creator>
  <cp:lastModifiedBy>Julien Besle</cp:lastModifiedBy>
  <cp:revision>33</cp:revision>
  <dcterms:created xsi:type="dcterms:W3CDTF">2023-02-27T15:16:34Z</dcterms:created>
  <dcterms:modified xsi:type="dcterms:W3CDTF">2024-02-19T16:06:01Z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0x0101009760A5F85571D64D9204F677F143107E</vt:lpwstr>
  </property>
</Properties>
</file>