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7" r:id="rId27"/>
    <p:sldId id="288" r:id="rId28"/>
    <p:sldId id="321" r:id="rId29"/>
    <p:sldId id="32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승재 윤" initials="승윤" lastIdx="1" clrIdx="0">
    <p:extLst>
      <p:ext uri="{19B8F6BF-5375-455C-9EA6-DF929625EA0E}">
        <p15:presenceInfo xmlns:p15="http://schemas.microsoft.com/office/powerpoint/2012/main" userId="6af74b2da355855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5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03C05C-46FE-4D70-9B69-CE98B19E2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E91313-6CA1-4AE2-90A2-DCB32D804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21DCD-FF5F-47DB-B527-25B79222C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12F5AB-F6EF-4B18-90CA-A5A519541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772047-04CD-40C9-A32F-CD41C916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7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37E3A-510B-444F-9D06-41F1C6CF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6A43E6-0E53-4577-9C34-82E0496BC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4AB-A796-4B28-A883-B0A7B56F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9B6477-059D-4636-9300-30093723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31D07-534D-4807-A184-9A1A0ADBB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7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7969F02-2E9A-42A3-AF4A-155AD28DE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8CC8BB-48B3-443C-9CEA-B1FAB4EAB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C1FC44-F6A4-4CA9-BE7E-60C192B0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21140D-678B-4442-BA1B-2E00B50F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28C74F-9D33-4053-B373-C6B91ABA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33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0B8616-A2F0-4D2E-B0F9-8DC9BE1B7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72960A-9923-4BAA-A7A6-D1AA6D9E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055AB7-BDC8-476D-9794-0B4A8B30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16DCA8-53DB-4DBF-8A04-0E886061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16B2CA-129F-48BB-9121-DA6B9B12E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7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40FF7-A991-40B3-95DA-0BECCF7F0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EB4CE-E020-4E66-802B-AE91CBEB7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BCD81-5EFC-4242-A0F6-DD73EDA1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0277B9-1EEC-47B9-950D-F1895CDF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44FE01-00DB-476C-A3FB-2C7797A0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01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FDFD5-9BAA-4AEC-80BA-A0F3BC46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CA8450-3E73-4CB0-82F8-701FE0E64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0FEF97-3013-47EB-A5DF-20A1D0E56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77E117-BD7A-48D1-AF9F-EF900897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74AF2B-6D83-49B6-AB47-B045188F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E9E40A-C9F9-4C06-B0FD-115EAFF6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0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ACA1D-7077-40A9-A3D6-8A6C2413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75283F-E068-4529-92EC-2EC806966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F76432-3123-46CA-AB25-598673D4C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FE5291-3729-48C8-9A5E-4C68F39CC4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17D0BB-7997-4A90-9717-DD6B5B02B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0C11AE-604C-481F-A7E3-6382D38F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B9E9DA-B6B2-4822-9ABE-FA988C5B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195626-2094-430C-AD15-C90114EB5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114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D5CF3-BEA8-41A2-9A86-A80F7E790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353DA7A-2417-46E3-BA5B-3448EA46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E7F5EB-DAA5-406E-BB1F-AD04E879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A85E60-2BD6-47FB-A739-65AD5144E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23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E7650E3-0B00-4864-AC29-576952BAF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2D2E5DB-9251-48E9-BC5B-7DA97C0D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FD1A58-0EBD-492F-984B-3CAD14C5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6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0ABB2-BDCF-448A-8B3B-10C09BFF3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62A105-0673-4D12-8AE0-5B4614E54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3121EE-7EF5-4391-A111-40CF2E387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5B06E-DF1C-4672-B228-FF88CDE0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C84E2F-604E-41E1-A945-8B3FA854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F0168A-A1A9-4259-BD01-3844A2F3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07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131FB-66AF-4509-99DE-8C4A4AFB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C903AB-DE8E-49A9-B49F-72A2DA06F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29206-9A59-44CE-B726-6B2CE7EA8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6DFC9B-18E4-493A-8329-5EE1A5A7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4B790C-689E-4DA5-B6CA-883522E91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CD763E-6692-4AAE-8C88-635D7DBC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0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C5FAF5-ABE7-4932-80C1-F805CE06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B01999-7FC0-49AF-AD80-3FB664EDD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B6EAA9-ED67-47B8-A2F4-042E224CB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984C3-755A-4282-870C-17FA46A3683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9E469-F80B-4FCF-8279-9D7AC9847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486FE3-7790-41C7-AF18-8A9CFF321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F66B8-36AC-43CE-B43C-A3541A5665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053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eung20020125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137539-60DA-4BDF-918E-928CBA097E3E}"/>
              </a:ext>
            </a:extLst>
          </p:cNvPr>
          <p:cNvSpPr/>
          <p:nvPr/>
        </p:nvSpPr>
        <p:spPr>
          <a:xfrm>
            <a:off x="0" y="0"/>
            <a:ext cx="12192000" cy="36020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001B10-97AB-498F-BFD4-3D7F68B376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bg1"/>
                </a:solidFill>
              </a:rPr>
              <a:t>Numpy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C82C55-A03F-4E47-8148-B990DB2B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4445"/>
            <a:ext cx="9144000" cy="1655762"/>
          </a:xfrm>
        </p:spPr>
        <p:txBody>
          <a:bodyPr/>
          <a:lstStyle/>
          <a:p>
            <a:pPr algn="r"/>
            <a:r>
              <a:rPr lang="ko-KR" altLang="en-US" dirty="0"/>
              <a:t>    </a:t>
            </a:r>
            <a:endParaRPr lang="en-US" altLang="ko-KR" dirty="0"/>
          </a:p>
          <a:p>
            <a:pPr algn="r"/>
            <a:r>
              <a:rPr lang="en-US" altLang="ko-KR" dirty="0">
                <a:hlinkClick r:id="rId2"/>
              </a:rPr>
              <a:t>seung20020125@gmail.com</a:t>
            </a:r>
            <a:endParaRPr lang="en-US" altLang="ko-KR" dirty="0"/>
          </a:p>
          <a:p>
            <a:pPr algn="r"/>
            <a:r>
              <a:rPr lang="ko-KR" altLang="en-US" dirty="0"/>
              <a:t>윤승재</a:t>
            </a:r>
          </a:p>
        </p:txBody>
      </p:sp>
    </p:spTree>
    <p:extLst>
      <p:ext uri="{BB962C8B-B14F-4D97-AF65-F5344CB8AC3E}">
        <p14:creationId xmlns:p14="http://schemas.microsoft.com/office/powerpoint/2010/main" val="307248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763F67-C7CF-4B1E-B5CA-E3F71D93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437861"/>
            <a:ext cx="4348272" cy="26872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.zeros(shape)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736600" y="3004373"/>
            <a:ext cx="2250336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BB70-65C6-4CA8-B619-17F464D8D9E1}"/>
              </a:ext>
            </a:extLst>
          </p:cNvPr>
          <p:cNvSpPr txBox="1"/>
          <p:nvPr/>
        </p:nvSpPr>
        <p:spPr>
          <a:xfrm>
            <a:off x="6585269" y="4191000"/>
            <a:ext cx="50376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전부 </a:t>
            </a:r>
            <a:r>
              <a:rPr lang="en-US" altLang="ko-KR" sz="1600" dirty="0">
                <a:solidFill>
                  <a:srgbClr val="FF0000"/>
                </a:solidFill>
              </a:rPr>
              <a:t>0</a:t>
            </a:r>
            <a:r>
              <a:rPr lang="ko-KR" altLang="en-US" sz="1600" dirty="0">
                <a:solidFill>
                  <a:srgbClr val="FF0000"/>
                </a:solidFill>
              </a:rPr>
              <a:t>으로 채워진 배열</a:t>
            </a:r>
            <a:r>
              <a:rPr lang="ko-KR" altLang="en-US" sz="1600" dirty="0"/>
              <a:t>을 생성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인자로는 </a:t>
            </a:r>
            <a:r>
              <a:rPr lang="ko-KR" altLang="en-US" sz="1600" dirty="0">
                <a:solidFill>
                  <a:srgbClr val="FF0000"/>
                </a:solidFill>
              </a:rPr>
              <a:t>배열의 크기</a:t>
            </a:r>
            <a:r>
              <a:rPr lang="ko-KR" altLang="en-US" sz="1600" dirty="0"/>
              <a:t>를 전달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Float</a:t>
            </a:r>
            <a:r>
              <a:rPr lang="ko-KR" altLang="en-US" sz="1600" dirty="0"/>
              <a:t>형태로 생성</a:t>
            </a:r>
            <a:endParaRPr lang="en-US" altLang="ko-KR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006ED40-1908-4922-9871-F71A4759D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69" y="2437861"/>
            <a:ext cx="1733869" cy="113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44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763F67-C7CF-4B1E-B5CA-E3F71D93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437861"/>
            <a:ext cx="4348272" cy="26872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.ones(shape)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736600" y="3293591"/>
            <a:ext cx="2192867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BB70-65C6-4CA8-B619-17F464D8D9E1}"/>
              </a:ext>
            </a:extLst>
          </p:cNvPr>
          <p:cNvSpPr txBox="1"/>
          <p:nvPr/>
        </p:nvSpPr>
        <p:spPr>
          <a:xfrm>
            <a:off x="6585269" y="4191000"/>
            <a:ext cx="5037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전부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로 채워진 배열</a:t>
            </a:r>
            <a:r>
              <a:rPr lang="ko-KR" altLang="en-US" sz="1600" dirty="0"/>
              <a:t>을 생성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인자로는 </a:t>
            </a:r>
            <a:r>
              <a:rPr lang="ko-KR" altLang="en-US" sz="1600" dirty="0">
                <a:solidFill>
                  <a:srgbClr val="FF0000"/>
                </a:solidFill>
              </a:rPr>
              <a:t>배열의 크기</a:t>
            </a:r>
            <a:r>
              <a:rPr lang="ko-KR" altLang="en-US" sz="1600" dirty="0"/>
              <a:t>를 전달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Float</a:t>
            </a:r>
            <a:r>
              <a:rPr lang="ko-KR" altLang="en-US" sz="1600" dirty="0"/>
              <a:t>형태로 생성</a:t>
            </a:r>
            <a:endParaRPr lang="en-US" altLang="ko-KR" sz="1600" dirty="0"/>
          </a:p>
          <a:p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F3842D-DFF7-462B-BB12-CDCC64A73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69" y="2437861"/>
            <a:ext cx="1733868" cy="115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6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763F67-C7CF-4B1E-B5CA-E3F71D93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437861"/>
            <a:ext cx="4348272" cy="26872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.full(shape, value)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736599" y="3580108"/>
            <a:ext cx="3945467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BB70-65C6-4CA8-B619-17F464D8D9E1}"/>
              </a:ext>
            </a:extLst>
          </p:cNvPr>
          <p:cNvSpPr txBox="1"/>
          <p:nvPr/>
        </p:nvSpPr>
        <p:spPr>
          <a:xfrm>
            <a:off x="6585269" y="4191000"/>
            <a:ext cx="503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전부 </a:t>
            </a:r>
            <a:r>
              <a:rPr lang="en-US" altLang="ko-KR" sz="1600" dirty="0">
                <a:solidFill>
                  <a:srgbClr val="FF0000"/>
                </a:solidFill>
              </a:rPr>
              <a:t>n</a:t>
            </a:r>
            <a:r>
              <a:rPr lang="ko-KR" altLang="en-US" sz="1600" dirty="0">
                <a:solidFill>
                  <a:srgbClr val="FF0000"/>
                </a:solidFill>
              </a:rPr>
              <a:t>으로 채워진 배열</a:t>
            </a:r>
            <a:r>
              <a:rPr lang="ko-KR" altLang="en-US" sz="1600" dirty="0"/>
              <a:t>을 생성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인자로는 </a:t>
            </a:r>
            <a:r>
              <a:rPr lang="ko-KR" altLang="en-US" sz="1600" dirty="0">
                <a:solidFill>
                  <a:srgbClr val="FF0000"/>
                </a:solidFill>
              </a:rPr>
              <a:t>배열의 크기</a:t>
            </a:r>
            <a:r>
              <a:rPr lang="ko-KR" altLang="en-US" sz="1600" dirty="0"/>
              <a:t>와</a:t>
            </a:r>
            <a:r>
              <a:rPr lang="ko-KR" altLang="en-US" sz="1600" dirty="0">
                <a:solidFill>
                  <a:srgbClr val="FF0000"/>
                </a:solidFill>
              </a:rPr>
              <a:t> 채울 값</a:t>
            </a:r>
            <a:r>
              <a:rPr lang="ko-KR" altLang="en-US" sz="1600" dirty="0"/>
              <a:t>을 전달</a:t>
            </a:r>
            <a:endParaRPr lang="en-US" altLang="ko-KR" sz="16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A2382F8-6AE4-4FBD-98EE-509E02CE2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69" y="2437861"/>
            <a:ext cx="1432664" cy="126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31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763F67-C7CF-4B1E-B5CA-E3F71D93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437861"/>
            <a:ext cx="4348272" cy="26872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.eye(shape)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736599" y="3884911"/>
            <a:ext cx="1447801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BB70-65C6-4CA8-B619-17F464D8D9E1}"/>
              </a:ext>
            </a:extLst>
          </p:cNvPr>
          <p:cNvSpPr txBox="1"/>
          <p:nvPr/>
        </p:nvSpPr>
        <p:spPr>
          <a:xfrm>
            <a:off x="6585269" y="4191000"/>
            <a:ext cx="50376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단위 행렬</a:t>
            </a:r>
            <a:r>
              <a:rPr lang="ko-KR" altLang="en-US" sz="1600" dirty="0"/>
              <a:t>을 생성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인자로는 </a:t>
            </a:r>
            <a:r>
              <a:rPr lang="ko-KR" altLang="en-US" sz="1600" dirty="0">
                <a:solidFill>
                  <a:srgbClr val="FF0000"/>
                </a:solidFill>
              </a:rPr>
              <a:t>배열의 크기</a:t>
            </a:r>
            <a:r>
              <a:rPr lang="ko-KR" altLang="en-US" sz="1600" dirty="0"/>
              <a:t>를 전달</a:t>
            </a:r>
            <a:endParaRPr lang="en-US" altLang="ko-KR" sz="16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AC9A041-9337-4EA2-A75E-3C6163C45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69" y="2445282"/>
            <a:ext cx="1855998" cy="126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4640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763F67-C7CF-4B1E-B5CA-E3F71D93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437861"/>
            <a:ext cx="4348272" cy="26872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</a:t>
            </a:r>
            <a:r>
              <a:rPr lang="en-US" altLang="ko-KR" sz="2000" b="1" dirty="0" err="1"/>
              <a:t>arange</a:t>
            </a:r>
            <a:r>
              <a:rPr lang="en-US" altLang="ko-KR" sz="2000" b="1" dirty="0"/>
              <a:t>(start, end, step)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736600" y="4191000"/>
            <a:ext cx="2556933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BB70-65C6-4CA8-B619-17F464D8D9E1}"/>
              </a:ext>
            </a:extLst>
          </p:cNvPr>
          <p:cNvSpPr txBox="1"/>
          <p:nvPr/>
        </p:nvSpPr>
        <p:spPr>
          <a:xfrm>
            <a:off x="6585269" y="4191000"/>
            <a:ext cx="5606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파이썬의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0070C0"/>
                </a:solidFill>
              </a:rPr>
              <a:t>range()</a:t>
            </a:r>
            <a:r>
              <a:rPr lang="ko-KR" altLang="en-US" sz="1600" dirty="0"/>
              <a:t>와 같은 기능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start</a:t>
            </a:r>
            <a:r>
              <a:rPr lang="ko-KR" altLang="en-US" sz="1600" dirty="0"/>
              <a:t>부터 </a:t>
            </a:r>
            <a:r>
              <a:rPr lang="en-US" altLang="ko-KR" sz="1600" dirty="0"/>
              <a:t>end</a:t>
            </a:r>
            <a:r>
              <a:rPr lang="ko-KR" altLang="en-US" sz="1600" dirty="0"/>
              <a:t>까지 </a:t>
            </a:r>
            <a:r>
              <a:rPr lang="ko-KR" altLang="en-US" sz="1600" dirty="0">
                <a:solidFill>
                  <a:srgbClr val="FF0000"/>
                </a:solidFill>
              </a:rPr>
              <a:t>범위 내의 숫자를 요소로 하여 배열 생성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※end</a:t>
            </a:r>
            <a:r>
              <a:rPr lang="ko-KR" altLang="en-US" sz="1600" dirty="0">
                <a:solidFill>
                  <a:srgbClr val="FF0000"/>
                </a:solidFill>
              </a:rPr>
              <a:t>는 포함하지 않음</a:t>
            </a:r>
            <a:r>
              <a:rPr lang="en-US" altLang="ko-KR" sz="1600" dirty="0">
                <a:solidFill>
                  <a:srgbClr val="FF0000"/>
                </a:solidFill>
              </a:rPr>
              <a:t>※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B82DD1-84F3-4CAB-9F80-7F01B337F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69" y="2445281"/>
            <a:ext cx="3209043" cy="126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358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F763F67-C7CF-4B1E-B5CA-E3F71D932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2437861"/>
            <a:ext cx="4348272" cy="2687287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</a:t>
            </a:r>
            <a:r>
              <a:rPr lang="en-US" altLang="ko-KR" sz="2000" b="1" dirty="0" err="1"/>
              <a:t>linspace</a:t>
            </a:r>
            <a:r>
              <a:rPr lang="en-US" altLang="ko-KR" sz="2000" b="1" dirty="0"/>
              <a:t>(start, end, </a:t>
            </a:r>
            <a:r>
              <a:rPr lang="en-US" altLang="ko-KR" sz="2000" b="1" dirty="0" err="1"/>
              <a:t>nums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736600" y="4775200"/>
            <a:ext cx="4284133" cy="349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698BDF9-3402-45C1-8070-CB3942BB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269" y="2445281"/>
            <a:ext cx="4823134" cy="54345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5C2A800-C7D9-4D8D-BB46-0FB954D7BADC}"/>
              </a:ext>
            </a:extLst>
          </p:cNvPr>
          <p:cNvSpPr txBox="1"/>
          <p:nvPr/>
        </p:nvSpPr>
        <p:spPr>
          <a:xfrm>
            <a:off x="6585269" y="3697982"/>
            <a:ext cx="5606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start</a:t>
            </a:r>
            <a:r>
              <a:rPr lang="ko-KR" altLang="en-US" sz="1600" dirty="0"/>
              <a:t>부터 </a:t>
            </a:r>
            <a:r>
              <a:rPr lang="en-US" altLang="ko-KR" sz="1600" dirty="0"/>
              <a:t>end</a:t>
            </a:r>
            <a:r>
              <a:rPr lang="ko-KR" altLang="en-US" sz="1600" dirty="0"/>
              <a:t>까지 </a:t>
            </a:r>
            <a:r>
              <a:rPr lang="en-US" altLang="ko-KR" sz="1600" dirty="0" err="1"/>
              <a:t>nums</a:t>
            </a:r>
            <a:r>
              <a:rPr lang="ko-KR" altLang="en-US" sz="1600" dirty="0"/>
              <a:t>의 개수 만큼</a:t>
            </a:r>
            <a:endParaRPr lang="en-US" altLang="ko-KR" sz="1600" dirty="0"/>
          </a:p>
          <a:p>
            <a:r>
              <a:rPr lang="ko-KR" altLang="en-US" sz="1600" dirty="0">
                <a:solidFill>
                  <a:srgbClr val="FF0000"/>
                </a:solidFill>
              </a:rPr>
              <a:t>동일한 비율로 수열을 만들어 배열 생성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658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/>
              <a:t>브로드캐스팅</a:t>
            </a:r>
            <a:r>
              <a:rPr lang="en-US" altLang="ko-KR" sz="2000" b="1" dirty="0"/>
              <a:t>(Broadcasting)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2A800-C7D9-4D8D-BB46-0FB954D7BADC}"/>
              </a:ext>
            </a:extLst>
          </p:cNvPr>
          <p:cNvSpPr txBox="1"/>
          <p:nvPr/>
        </p:nvSpPr>
        <p:spPr>
          <a:xfrm>
            <a:off x="5357602" y="2794541"/>
            <a:ext cx="560673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차원이 다른 두 배열끼리 연산이 가능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조건</a:t>
            </a:r>
            <a:r>
              <a:rPr lang="ko-KR" altLang="en-US" sz="1600" dirty="0"/>
              <a:t>이 있음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뒤에서부터 차원을 맞춰보았을 때</a:t>
            </a:r>
            <a:r>
              <a:rPr lang="en-US" altLang="ko-KR" sz="1600" dirty="0"/>
              <a:t>,</a:t>
            </a:r>
          </a:p>
          <a:p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>
                <a:solidFill>
                  <a:srgbClr val="FF0000"/>
                </a:solidFill>
              </a:rPr>
              <a:t>하나라도 같은 차원</a:t>
            </a:r>
            <a:r>
              <a:rPr lang="ko-KR" altLang="en-US" sz="1600" dirty="0"/>
              <a:t>이 있다면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ko-KR" altLang="en-US" sz="1600" dirty="0"/>
              <a:t>둘 중 </a:t>
            </a:r>
            <a:r>
              <a:rPr lang="ko-KR" altLang="en-US" sz="1600" dirty="0">
                <a:solidFill>
                  <a:srgbClr val="FF0000"/>
                </a:solidFill>
              </a:rPr>
              <a:t>하나의 차원이 </a:t>
            </a:r>
            <a:r>
              <a:rPr lang="en-US" altLang="ko-KR" sz="1600" dirty="0">
                <a:solidFill>
                  <a:srgbClr val="FF0000"/>
                </a:solidFill>
              </a:rPr>
              <a:t>1 </a:t>
            </a:r>
            <a:r>
              <a:rPr lang="ko-KR" altLang="en-US" sz="1600" dirty="0"/>
              <a:t>이라면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9DE7FD-8569-4589-A94C-9350D367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86" y="2482391"/>
            <a:ext cx="3803057" cy="272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1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배열 연산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2A800-C7D9-4D8D-BB46-0FB954D7BADC}"/>
              </a:ext>
            </a:extLst>
          </p:cNvPr>
          <p:cNvSpPr txBox="1"/>
          <p:nvPr/>
        </p:nvSpPr>
        <p:spPr>
          <a:xfrm>
            <a:off x="7261523" y="3090446"/>
            <a:ext cx="4649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배열끼리의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합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차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곱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나눗셈 </a:t>
            </a:r>
            <a:r>
              <a:rPr lang="ko-KR" altLang="en-US" sz="1600" dirty="0"/>
              <a:t>연산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 err="1"/>
              <a:t>배열끼리의</a:t>
            </a:r>
            <a:r>
              <a:rPr lang="ko-KR" altLang="en-US" sz="1600" dirty="0"/>
              <a:t> 연산은 </a:t>
            </a:r>
            <a:r>
              <a:rPr lang="ko-KR" altLang="en-US" sz="1600" dirty="0" err="1">
                <a:solidFill>
                  <a:srgbClr val="FF0000"/>
                </a:solidFill>
              </a:rPr>
              <a:t>브로드캐스팅이</a:t>
            </a:r>
            <a:r>
              <a:rPr lang="ko-KR" altLang="en-US" sz="1600" dirty="0">
                <a:solidFill>
                  <a:srgbClr val="FF0000"/>
                </a:solidFill>
              </a:rPr>
              <a:t> 가능해야만 </a:t>
            </a:r>
            <a:r>
              <a:rPr lang="ko-KR" altLang="en-US" sz="1600" dirty="0"/>
              <a:t>연산 가능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E2A19-FA0E-41DC-BF37-48DD03EA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2" y="2080521"/>
            <a:ext cx="4372407" cy="35921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47736-7AF3-454E-A134-9F20E9CD9CC0}"/>
              </a:ext>
            </a:extLst>
          </p:cNvPr>
          <p:cNvSpPr/>
          <p:nvPr/>
        </p:nvSpPr>
        <p:spPr>
          <a:xfrm>
            <a:off x="558072" y="3701619"/>
            <a:ext cx="1482395" cy="349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0CB16F-AA87-42E5-A556-6A58D30A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00" y="2911249"/>
            <a:ext cx="1787066" cy="22806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87D915-AB45-4FDD-8B58-078AC92E249E}"/>
              </a:ext>
            </a:extLst>
          </p:cNvPr>
          <p:cNvSpPr/>
          <p:nvPr/>
        </p:nvSpPr>
        <p:spPr>
          <a:xfrm>
            <a:off x="5130071" y="2919716"/>
            <a:ext cx="1710994" cy="790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616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배열 연산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2A800-C7D9-4D8D-BB46-0FB954D7BADC}"/>
              </a:ext>
            </a:extLst>
          </p:cNvPr>
          <p:cNvSpPr txBox="1"/>
          <p:nvPr/>
        </p:nvSpPr>
        <p:spPr>
          <a:xfrm>
            <a:off x="7278456" y="3656317"/>
            <a:ext cx="464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배열과 </a:t>
            </a:r>
            <a:r>
              <a:rPr lang="ko-KR" altLang="en-US" sz="1600" dirty="0" err="1">
                <a:solidFill>
                  <a:srgbClr val="0070C0"/>
                </a:solidFill>
              </a:rPr>
              <a:t>스칼라</a:t>
            </a:r>
            <a:r>
              <a:rPr lang="ko-KR" altLang="en-US" sz="1600" dirty="0" err="1"/>
              <a:t>값도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합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차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곱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>
                <a:solidFill>
                  <a:srgbClr val="FF0000"/>
                </a:solidFill>
              </a:rPr>
              <a:t>나눗셈 </a:t>
            </a:r>
            <a:r>
              <a:rPr lang="ko-KR" altLang="en-US" sz="1600" dirty="0"/>
              <a:t>연산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1600" dirty="0"/>
              <a:t>이 경우엔 자동으로 </a:t>
            </a:r>
            <a:r>
              <a:rPr lang="ko-KR" altLang="en-US" sz="1600" dirty="0" err="1">
                <a:solidFill>
                  <a:srgbClr val="0070C0"/>
                </a:solidFill>
              </a:rPr>
              <a:t>브로드캐스팅</a:t>
            </a:r>
            <a:r>
              <a:rPr lang="ko-KR" altLang="en-US" sz="1600" dirty="0" err="1"/>
              <a:t>이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일어남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E2A19-FA0E-41DC-BF37-48DD03EA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2" y="2080521"/>
            <a:ext cx="4372407" cy="35921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47736-7AF3-454E-A134-9F20E9CD9CC0}"/>
              </a:ext>
            </a:extLst>
          </p:cNvPr>
          <p:cNvSpPr/>
          <p:nvPr/>
        </p:nvSpPr>
        <p:spPr>
          <a:xfrm>
            <a:off x="558072" y="4328154"/>
            <a:ext cx="1609395" cy="349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0CB16F-AA87-42E5-A556-6A58D30A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00" y="2911249"/>
            <a:ext cx="1787066" cy="22806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87D915-AB45-4FDD-8B58-078AC92E249E}"/>
              </a:ext>
            </a:extLst>
          </p:cNvPr>
          <p:cNvSpPr/>
          <p:nvPr/>
        </p:nvSpPr>
        <p:spPr>
          <a:xfrm>
            <a:off x="5130071" y="3656317"/>
            <a:ext cx="1710994" cy="79037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62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배열 연산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2A800-C7D9-4D8D-BB46-0FB954D7BADC}"/>
              </a:ext>
            </a:extLst>
          </p:cNvPr>
          <p:cNvSpPr txBox="1"/>
          <p:nvPr/>
        </p:nvSpPr>
        <p:spPr>
          <a:xfrm>
            <a:off x="7269989" y="4435255"/>
            <a:ext cx="46499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배열의 요소의 </a:t>
            </a:r>
            <a:r>
              <a:rPr lang="ko-KR" altLang="en-US" sz="1600" dirty="0">
                <a:solidFill>
                  <a:srgbClr val="FF0000"/>
                </a:solidFill>
              </a:rPr>
              <a:t>평균</a:t>
            </a:r>
            <a:r>
              <a:rPr lang="ko-KR" altLang="en-US" sz="1600" dirty="0"/>
              <a:t>을 반환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>
                <a:solidFill>
                  <a:srgbClr val="0070C0"/>
                </a:solidFill>
              </a:rPr>
              <a:t>median</a:t>
            </a:r>
            <a:r>
              <a:rPr lang="en-US" altLang="ko-KR" sz="1600" dirty="0"/>
              <a:t>, </a:t>
            </a:r>
            <a:r>
              <a:rPr lang="en-US" altLang="ko-KR" sz="1600" dirty="0">
                <a:solidFill>
                  <a:srgbClr val="0070C0"/>
                </a:solidFill>
              </a:rPr>
              <a:t>mode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분산</a:t>
            </a:r>
            <a:r>
              <a:rPr lang="en-US" altLang="ko-KR" sz="1600" dirty="0"/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표준편차</a:t>
            </a:r>
            <a:r>
              <a:rPr lang="ko-KR" altLang="en-US" sz="1600" dirty="0"/>
              <a:t>는 </a:t>
            </a:r>
            <a:endParaRPr lang="en-US" altLang="ko-KR" sz="1600" dirty="0"/>
          </a:p>
          <a:p>
            <a:r>
              <a:rPr lang="ko-KR" altLang="en-US" sz="1600" dirty="0"/>
              <a:t>다른 방식으로 연산 가능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E2A19-FA0E-41DC-BF37-48DD03EA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2" y="2080521"/>
            <a:ext cx="4372407" cy="35921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47736-7AF3-454E-A134-9F20E9CD9CC0}"/>
              </a:ext>
            </a:extLst>
          </p:cNvPr>
          <p:cNvSpPr/>
          <p:nvPr/>
        </p:nvSpPr>
        <p:spPr>
          <a:xfrm>
            <a:off x="558072" y="4980090"/>
            <a:ext cx="1888795" cy="349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0CB16F-AA87-42E5-A556-6A58D30A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00" y="2911249"/>
            <a:ext cx="1787066" cy="22806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87D915-AB45-4FDD-8B58-078AC92E249E}"/>
              </a:ext>
            </a:extLst>
          </p:cNvPr>
          <p:cNvSpPr/>
          <p:nvPr/>
        </p:nvSpPr>
        <p:spPr>
          <a:xfrm>
            <a:off x="5130071" y="4435255"/>
            <a:ext cx="500262" cy="331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95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Numpy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(Numerical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Python)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77EB0-71CF-4F3C-AAF7-CDBD8DC26793}"/>
              </a:ext>
            </a:extLst>
          </p:cNvPr>
          <p:cNvSpPr txBox="1"/>
          <p:nvPr/>
        </p:nvSpPr>
        <p:spPr>
          <a:xfrm>
            <a:off x="114299" y="1430867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solidFill>
                  <a:srgbClr val="FF0000"/>
                </a:solidFill>
              </a:rPr>
              <a:t>다차원 배열 객체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ndarray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  <a:r>
              <a:rPr lang="ko-KR" altLang="en-US" sz="1600" dirty="0"/>
              <a:t>를 중심으로 </a:t>
            </a:r>
            <a:r>
              <a:rPr lang="ko-KR" altLang="en-US" sz="1600" dirty="0">
                <a:solidFill>
                  <a:srgbClr val="FF0000"/>
                </a:solidFill>
              </a:rPr>
              <a:t>빠르고 효율적인 수치 계산</a:t>
            </a:r>
            <a:r>
              <a:rPr lang="ko-KR" altLang="en-US" sz="1600" dirty="0"/>
              <a:t>을 가능하게 해주는 파이썬 </a:t>
            </a:r>
            <a:r>
              <a:rPr lang="ko-KR" altLang="en-US" sz="1600" dirty="0">
                <a:solidFill>
                  <a:srgbClr val="0070C0"/>
                </a:solidFill>
              </a:rPr>
              <a:t>라이브러리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1BE4F6-AB17-45F9-970F-396643E5FB93}"/>
              </a:ext>
            </a:extLst>
          </p:cNvPr>
          <p:cNvSpPr txBox="1"/>
          <p:nvPr/>
        </p:nvSpPr>
        <p:spPr>
          <a:xfrm>
            <a:off x="114300" y="2040467"/>
            <a:ext cx="4567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>
                <a:solidFill>
                  <a:srgbClr val="FF0000"/>
                </a:solidFill>
              </a:rPr>
              <a:t>다차원 배열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ndarray</a:t>
            </a:r>
            <a:r>
              <a:rPr lang="en-US" altLang="ko-KR" sz="1600" dirty="0">
                <a:solidFill>
                  <a:srgbClr val="FF0000"/>
                </a:solidFill>
              </a:rPr>
              <a:t>) </a:t>
            </a:r>
            <a:r>
              <a:rPr lang="ko-KR" altLang="en-US" sz="1600" dirty="0"/>
              <a:t>제공</a:t>
            </a:r>
            <a:endParaRPr lang="en-US" altLang="ko-KR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12ACC4-7B45-4418-9922-5E8832904341}"/>
              </a:ext>
            </a:extLst>
          </p:cNvPr>
          <p:cNvSpPr txBox="1"/>
          <p:nvPr/>
        </p:nvSpPr>
        <p:spPr>
          <a:xfrm>
            <a:off x="114299" y="2379021"/>
            <a:ext cx="709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 err="1">
                <a:solidFill>
                  <a:srgbClr val="FF0000"/>
                </a:solidFill>
              </a:rPr>
              <a:t>벡터화</a:t>
            </a:r>
            <a:r>
              <a:rPr lang="ko-KR" altLang="en-US" sz="1600" dirty="0" err="1"/>
              <a:t>된</a:t>
            </a:r>
            <a:r>
              <a:rPr lang="ko-KR" altLang="en-US" sz="1600" dirty="0"/>
              <a:t> 수학 연산 지원 </a:t>
            </a:r>
            <a:r>
              <a:rPr lang="en-US" altLang="ko-KR" sz="1600" dirty="0"/>
              <a:t>(</a:t>
            </a:r>
            <a:r>
              <a:rPr lang="ko-KR" altLang="en-US" sz="1600" dirty="0" err="1">
                <a:solidFill>
                  <a:srgbClr val="FF0000"/>
                </a:solidFill>
              </a:rPr>
              <a:t>반복문</a:t>
            </a:r>
            <a:r>
              <a:rPr lang="ko-KR" altLang="en-US" sz="1600" dirty="0">
                <a:solidFill>
                  <a:srgbClr val="FF0000"/>
                </a:solidFill>
              </a:rPr>
              <a:t> 없이도 빠른 계산 </a:t>
            </a:r>
            <a:r>
              <a:rPr lang="ko-KR" altLang="en-US" sz="1600" dirty="0"/>
              <a:t>가능케함</a:t>
            </a:r>
            <a:r>
              <a:rPr lang="en-US" altLang="ko-KR" sz="16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DE1D7-A579-40A4-AC52-3576257E710C}"/>
              </a:ext>
            </a:extLst>
          </p:cNvPr>
          <p:cNvSpPr txBox="1"/>
          <p:nvPr/>
        </p:nvSpPr>
        <p:spPr>
          <a:xfrm>
            <a:off x="114299" y="2717575"/>
            <a:ext cx="709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다양한 수학 함수</a:t>
            </a:r>
            <a:r>
              <a:rPr lang="en-US" altLang="ko-KR" sz="1600" dirty="0"/>
              <a:t>, </a:t>
            </a:r>
            <a:r>
              <a:rPr lang="ko-KR" altLang="en-US" sz="1600" dirty="0"/>
              <a:t>통계</a:t>
            </a:r>
            <a:r>
              <a:rPr lang="en-US" altLang="ko-KR" sz="1600" dirty="0"/>
              <a:t>, </a:t>
            </a:r>
            <a:r>
              <a:rPr lang="ko-KR" altLang="en-US" sz="1600" dirty="0"/>
              <a:t>선형대수</a:t>
            </a:r>
            <a:r>
              <a:rPr lang="en-US" altLang="ko-KR" sz="1600" dirty="0"/>
              <a:t>, </a:t>
            </a:r>
            <a:r>
              <a:rPr lang="ko-KR" altLang="en-US" sz="1600" dirty="0"/>
              <a:t>프레임워크 등에 내장됨</a:t>
            </a:r>
            <a:endParaRPr lang="en-US" altLang="ko-KR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E3E6D-2A28-4CA8-92C7-61D176BF324B}"/>
              </a:ext>
            </a:extLst>
          </p:cNvPr>
          <p:cNvSpPr txBox="1"/>
          <p:nvPr/>
        </p:nvSpPr>
        <p:spPr>
          <a:xfrm>
            <a:off x="114299" y="3056129"/>
            <a:ext cx="709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 err="1">
                <a:solidFill>
                  <a:srgbClr val="0070C0"/>
                </a:solidFill>
              </a:rPr>
              <a:t>브로드캐스팅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통해 </a:t>
            </a:r>
            <a:r>
              <a:rPr lang="ko-KR" altLang="en-US" sz="1600" dirty="0">
                <a:solidFill>
                  <a:srgbClr val="FF0000"/>
                </a:solidFill>
              </a:rPr>
              <a:t>서로 다른 크기의 배열 연산 </a:t>
            </a:r>
            <a:r>
              <a:rPr lang="ko-KR" altLang="en-US" sz="1600" dirty="0"/>
              <a:t>가능</a:t>
            </a:r>
            <a:endParaRPr lang="en-US" altLang="ko-KR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7CEB1E-D868-4D20-B4A0-3A0427C085ED}"/>
              </a:ext>
            </a:extLst>
          </p:cNvPr>
          <p:cNvSpPr txBox="1"/>
          <p:nvPr/>
        </p:nvSpPr>
        <p:spPr>
          <a:xfrm>
            <a:off x="114298" y="3394683"/>
            <a:ext cx="709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</a:t>
            </a:r>
            <a:r>
              <a:rPr lang="ko-KR" altLang="en-US" sz="1600" dirty="0"/>
              <a:t>딥러닝</a:t>
            </a:r>
            <a:r>
              <a:rPr lang="en-US" altLang="ko-KR" sz="1600" dirty="0"/>
              <a:t>, </a:t>
            </a:r>
            <a:r>
              <a:rPr lang="ko-KR" altLang="en-US" sz="1600" dirty="0"/>
              <a:t>이미지 처리</a:t>
            </a:r>
            <a:r>
              <a:rPr lang="en-US" altLang="ko-KR" sz="1600" dirty="0"/>
              <a:t>, AI </a:t>
            </a:r>
            <a:r>
              <a:rPr lang="ko-KR" altLang="en-US" sz="1600" dirty="0"/>
              <a:t>분야에서 </a:t>
            </a:r>
            <a:r>
              <a:rPr lang="ko-KR" altLang="en-US" sz="1600" dirty="0">
                <a:solidFill>
                  <a:srgbClr val="FF0000"/>
                </a:solidFill>
              </a:rPr>
              <a:t>필수</a:t>
            </a:r>
            <a:r>
              <a:rPr lang="ko-KR" altLang="en-US" sz="1600" dirty="0"/>
              <a:t> 도구</a:t>
            </a:r>
            <a:endParaRPr lang="en-US" altLang="ko-KR" sz="1600" dirty="0"/>
          </a:p>
        </p:txBody>
      </p:sp>
      <p:pic>
        <p:nvPicPr>
          <p:cNvPr id="1026" name="Picture 2" descr="NumPy - 나무위키">
            <a:extLst>
              <a:ext uri="{FF2B5EF4-FFF2-40B4-BE49-F238E27FC236}">
                <a16:creationId xmlns:a16="http://schemas.microsoft.com/office/drawing/2014/main" id="{EC872AED-6817-438E-901C-D1B6B9A82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128" y="2984739"/>
            <a:ext cx="4349687" cy="194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F1F6E26-C163-4C6E-8548-13AE061FCC97}"/>
              </a:ext>
            </a:extLst>
          </p:cNvPr>
          <p:cNvSpPr txBox="1"/>
          <p:nvPr/>
        </p:nvSpPr>
        <p:spPr>
          <a:xfrm>
            <a:off x="114297" y="4599870"/>
            <a:ext cx="709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일반 파이썬 리스트보다 </a:t>
            </a:r>
            <a:r>
              <a:rPr lang="ko-KR" altLang="en-US" sz="1600" dirty="0">
                <a:solidFill>
                  <a:srgbClr val="FF0000"/>
                </a:solidFill>
              </a:rPr>
              <a:t>속도가 빠름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110BA-8BAC-4D43-AAEF-4C51C333ED95}"/>
              </a:ext>
            </a:extLst>
          </p:cNvPr>
          <p:cNvSpPr txBox="1"/>
          <p:nvPr/>
        </p:nvSpPr>
        <p:spPr>
          <a:xfrm>
            <a:off x="114300" y="4092039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Numpy</a:t>
            </a:r>
            <a:r>
              <a:rPr lang="ko-KR" altLang="en-US" sz="2000" b="1" dirty="0"/>
              <a:t>를 쓰는 이유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BC8C1E-040B-41C4-BB71-596DE0D2CFB3}"/>
              </a:ext>
            </a:extLst>
          </p:cNvPr>
          <p:cNvSpPr txBox="1"/>
          <p:nvPr/>
        </p:nvSpPr>
        <p:spPr>
          <a:xfrm>
            <a:off x="114297" y="4938424"/>
            <a:ext cx="709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 err="1">
                <a:solidFill>
                  <a:srgbClr val="FF0000"/>
                </a:solidFill>
              </a:rPr>
              <a:t>반복문</a:t>
            </a:r>
            <a:r>
              <a:rPr lang="ko-KR" altLang="en-US" sz="1600" dirty="0">
                <a:solidFill>
                  <a:srgbClr val="FF0000"/>
                </a:solidFill>
              </a:rPr>
              <a:t> 없이도 벡터 연산 가능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922475-A2C7-4205-9A8F-73122BEBD1DD}"/>
              </a:ext>
            </a:extLst>
          </p:cNvPr>
          <p:cNvSpPr txBox="1"/>
          <p:nvPr/>
        </p:nvSpPr>
        <p:spPr>
          <a:xfrm>
            <a:off x="114296" y="5270914"/>
            <a:ext cx="709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en-US" altLang="ko-KR" sz="1600" dirty="0">
                <a:solidFill>
                  <a:srgbClr val="0070C0"/>
                </a:solidFill>
              </a:rPr>
              <a:t>.shape .reshape() </a:t>
            </a:r>
            <a:r>
              <a:rPr lang="ko-KR" altLang="en-US" sz="1600" dirty="0"/>
              <a:t>등으로 </a:t>
            </a:r>
            <a:r>
              <a:rPr lang="ko-KR" altLang="en-US" sz="1600" dirty="0">
                <a:solidFill>
                  <a:srgbClr val="FF0000"/>
                </a:solidFill>
              </a:rPr>
              <a:t>차원을 직관적으로 제어 가능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C879BA-67EA-4BCC-98EF-E2CD334BA27F}"/>
              </a:ext>
            </a:extLst>
          </p:cNvPr>
          <p:cNvSpPr txBox="1"/>
          <p:nvPr/>
        </p:nvSpPr>
        <p:spPr>
          <a:xfrm>
            <a:off x="114295" y="5615532"/>
            <a:ext cx="70908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152441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배열 연산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2A800-C7D9-4D8D-BB46-0FB954D7BADC}"/>
              </a:ext>
            </a:extLst>
          </p:cNvPr>
          <p:cNvSpPr txBox="1"/>
          <p:nvPr/>
        </p:nvSpPr>
        <p:spPr>
          <a:xfrm>
            <a:off x="7354655" y="4853330"/>
            <a:ext cx="4649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이하 생략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9E2A19-FA0E-41DC-BF37-48DD03EA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72" y="2080521"/>
            <a:ext cx="4372407" cy="35921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47736-7AF3-454E-A134-9F20E9CD9CC0}"/>
              </a:ext>
            </a:extLst>
          </p:cNvPr>
          <p:cNvSpPr/>
          <p:nvPr/>
        </p:nvSpPr>
        <p:spPr>
          <a:xfrm>
            <a:off x="558072" y="5318757"/>
            <a:ext cx="3869995" cy="3499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0CB16F-AA87-42E5-A556-6A58D30A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400" y="2911249"/>
            <a:ext cx="1787066" cy="2280635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87D915-AB45-4FDD-8B58-078AC92E249E}"/>
              </a:ext>
            </a:extLst>
          </p:cNvPr>
          <p:cNvSpPr/>
          <p:nvPr/>
        </p:nvSpPr>
        <p:spPr>
          <a:xfrm>
            <a:off x="5130071" y="4824722"/>
            <a:ext cx="898196" cy="331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29246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024F071-6EA7-4920-896A-3D44190C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1867" y="2249772"/>
            <a:ext cx="5256676" cy="3168408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인덱싱 </a:t>
            </a:r>
            <a:r>
              <a:rPr lang="en-US" altLang="ko-KR" sz="2000" b="1" dirty="0"/>
              <a:t>&amp; </a:t>
            </a:r>
            <a:r>
              <a:rPr lang="ko-KR" altLang="en-US" sz="2000" b="1" dirty="0" err="1"/>
              <a:t>슬라이싱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E7703DD-99EB-47E5-BBC4-FE64B9C89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289" y="2249773"/>
            <a:ext cx="2016260" cy="316840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8739D74-346F-47DD-9D07-9F6D2F33179C}"/>
              </a:ext>
            </a:extLst>
          </p:cNvPr>
          <p:cNvSpPr txBox="1"/>
          <p:nvPr/>
        </p:nvSpPr>
        <p:spPr>
          <a:xfrm>
            <a:off x="936121" y="5418180"/>
            <a:ext cx="4649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역시나 마지막 인덱스는 포함하지 않음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220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차원 변경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39D74-346F-47DD-9D07-9F6D2F33179C}"/>
              </a:ext>
            </a:extLst>
          </p:cNvPr>
          <p:cNvSpPr txBox="1"/>
          <p:nvPr/>
        </p:nvSpPr>
        <p:spPr>
          <a:xfrm>
            <a:off x="1458720" y="5751270"/>
            <a:ext cx="464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해당 배열의 </a:t>
            </a:r>
            <a:r>
              <a:rPr lang="ko-KR" altLang="en-US" sz="1600" dirty="0">
                <a:solidFill>
                  <a:srgbClr val="FF0000"/>
                </a:solidFill>
              </a:rPr>
              <a:t>차원을 변경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r>
              <a:rPr lang="ko-KR" altLang="en-US" sz="1600" dirty="0"/>
              <a:t>만들 수 있는 차원이어야 실행 가능</a:t>
            </a:r>
            <a:endParaRPr lang="en-US" altLang="ko-K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BD7D9-7102-4A59-8886-E0B9397A4E2A}"/>
              </a:ext>
            </a:extLst>
          </p:cNvPr>
          <p:cNvSpPr txBox="1"/>
          <p:nvPr/>
        </p:nvSpPr>
        <p:spPr>
          <a:xfrm>
            <a:off x="114299" y="1430867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.reshape(shape)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C8708-6D71-4524-BF0E-8EC1ED0D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20" y="2101911"/>
            <a:ext cx="5680529" cy="2986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10497F-9637-4104-A9F5-58F7F8683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354" y="2735215"/>
            <a:ext cx="2457179" cy="14911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39D1F1-8BDB-41CE-B0B9-70DA5CD865FC}"/>
              </a:ext>
            </a:extLst>
          </p:cNvPr>
          <p:cNvSpPr/>
          <p:nvPr/>
        </p:nvSpPr>
        <p:spPr>
          <a:xfrm>
            <a:off x="1458720" y="2954867"/>
            <a:ext cx="5060613" cy="394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082D7D-56A5-497A-9EB9-3F808DC4C693}"/>
              </a:ext>
            </a:extLst>
          </p:cNvPr>
          <p:cNvSpPr/>
          <p:nvPr/>
        </p:nvSpPr>
        <p:spPr>
          <a:xfrm>
            <a:off x="1458720" y="4233848"/>
            <a:ext cx="3502747" cy="394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D329D7-01E1-4C5C-AEDA-E5F56BDB7FA7}"/>
              </a:ext>
            </a:extLst>
          </p:cNvPr>
          <p:cNvSpPr/>
          <p:nvPr/>
        </p:nvSpPr>
        <p:spPr>
          <a:xfrm>
            <a:off x="7772400" y="2804995"/>
            <a:ext cx="1557867" cy="8949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20B77-F811-4217-818B-0CD1EA777A33}"/>
              </a:ext>
            </a:extLst>
          </p:cNvPr>
          <p:cNvSpPr txBox="1"/>
          <p:nvPr/>
        </p:nvSpPr>
        <p:spPr>
          <a:xfrm>
            <a:off x="1458720" y="5343552"/>
            <a:ext cx="88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.reshape(shape)</a:t>
            </a:r>
          </a:p>
        </p:txBody>
      </p:sp>
    </p:spTree>
    <p:extLst>
      <p:ext uri="{BB962C8B-B14F-4D97-AF65-F5344CB8AC3E}">
        <p14:creationId xmlns:p14="http://schemas.microsoft.com/office/powerpoint/2010/main" val="42268328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차원 변경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39D74-346F-47DD-9D07-9F6D2F33179C}"/>
              </a:ext>
            </a:extLst>
          </p:cNvPr>
          <p:cNvSpPr txBox="1"/>
          <p:nvPr/>
        </p:nvSpPr>
        <p:spPr>
          <a:xfrm>
            <a:off x="1458720" y="5751270"/>
            <a:ext cx="464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해당 배열을 </a:t>
            </a:r>
            <a:r>
              <a:rPr lang="en-US" altLang="ko-KR" sz="1600" dirty="0">
                <a:solidFill>
                  <a:srgbClr val="FF0000"/>
                </a:solidFill>
              </a:rPr>
              <a:t>1</a:t>
            </a:r>
            <a:r>
              <a:rPr lang="ko-KR" altLang="en-US" sz="1600" dirty="0">
                <a:solidFill>
                  <a:srgbClr val="FF0000"/>
                </a:solidFill>
              </a:rPr>
              <a:t>차원으로 변경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r>
              <a:rPr lang="ko-KR" altLang="en-US" sz="1600" dirty="0"/>
              <a:t>말 그대로 </a:t>
            </a:r>
            <a:r>
              <a:rPr lang="ko-KR" altLang="en-US" sz="1600" dirty="0">
                <a:solidFill>
                  <a:srgbClr val="FF0000"/>
                </a:solidFill>
              </a:rPr>
              <a:t>평탄화를 하는 작업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0BD7D9-7102-4A59-8886-E0B9397A4E2A}"/>
              </a:ext>
            </a:extLst>
          </p:cNvPr>
          <p:cNvSpPr txBox="1"/>
          <p:nvPr/>
        </p:nvSpPr>
        <p:spPr>
          <a:xfrm>
            <a:off x="114299" y="1430867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.flatten()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52C8708-6D71-4524-BF0E-8EC1ED0DE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20" y="2101911"/>
            <a:ext cx="5680529" cy="29866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610497F-9637-4104-A9F5-58F7F8683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354" y="2735215"/>
            <a:ext cx="2457179" cy="14911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39D1F1-8BDB-41CE-B0B9-70DA5CD865FC}"/>
              </a:ext>
            </a:extLst>
          </p:cNvPr>
          <p:cNvSpPr/>
          <p:nvPr/>
        </p:nvSpPr>
        <p:spPr>
          <a:xfrm>
            <a:off x="1458720" y="3379116"/>
            <a:ext cx="5680529" cy="394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082D7D-56A5-497A-9EB9-3F808DC4C693}"/>
              </a:ext>
            </a:extLst>
          </p:cNvPr>
          <p:cNvSpPr/>
          <p:nvPr/>
        </p:nvSpPr>
        <p:spPr>
          <a:xfrm>
            <a:off x="1458721" y="4656836"/>
            <a:ext cx="2867746" cy="431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FD329D7-01E1-4C5C-AEDA-E5F56BDB7FA7}"/>
              </a:ext>
            </a:extLst>
          </p:cNvPr>
          <p:cNvSpPr/>
          <p:nvPr/>
        </p:nvSpPr>
        <p:spPr>
          <a:xfrm>
            <a:off x="7766706" y="3714352"/>
            <a:ext cx="2249361" cy="4089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C20B77-F811-4217-818B-0CD1EA777A33}"/>
              </a:ext>
            </a:extLst>
          </p:cNvPr>
          <p:cNvSpPr txBox="1"/>
          <p:nvPr/>
        </p:nvSpPr>
        <p:spPr>
          <a:xfrm>
            <a:off x="1458720" y="5343552"/>
            <a:ext cx="8887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0070C0"/>
                </a:solidFill>
              </a:rPr>
              <a:t>.flatten()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09A1B6-718F-4FF5-B183-0C07E38A1B51}"/>
              </a:ext>
            </a:extLst>
          </p:cNvPr>
          <p:cNvSpPr txBox="1"/>
          <p:nvPr/>
        </p:nvSpPr>
        <p:spPr>
          <a:xfrm>
            <a:off x="5401733" y="5872506"/>
            <a:ext cx="635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FF0000"/>
                </a:solidFill>
              </a:rPr>
              <a:t>머신러닝</a:t>
            </a:r>
            <a:r>
              <a:rPr lang="en-US" altLang="ko-KR" sz="1600" dirty="0">
                <a:solidFill>
                  <a:srgbClr val="FF0000"/>
                </a:solidFill>
              </a:rPr>
              <a:t>, </a:t>
            </a:r>
            <a:r>
              <a:rPr lang="ko-KR" altLang="en-US" sz="1600" dirty="0" err="1">
                <a:solidFill>
                  <a:srgbClr val="FF0000"/>
                </a:solidFill>
              </a:rPr>
              <a:t>딥러닝의</a:t>
            </a:r>
            <a:r>
              <a:rPr lang="ko-KR" altLang="en-US" sz="1600" dirty="0">
                <a:solidFill>
                  <a:srgbClr val="FF0000"/>
                </a:solidFill>
              </a:rPr>
              <a:t> 인공신경망 학습 과정에서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매우 중요한 개념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90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조건 인덱싱 </a:t>
            </a:r>
            <a:r>
              <a:rPr lang="en-US" altLang="ko-KR" sz="2000" b="1" dirty="0"/>
              <a:t>(</a:t>
            </a:r>
            <a:r>
              <a:rPr lang="ko-KR" altLang="en-US" sz="2000" b="1" dirty="0" err="1"/>
              <a:t>컴프리헨션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739D74-346F-47DD-9D07-9F6D2F33179C}"/>
              </a:ext>
            </a:extLst>
          </p:cNvPr>
          <p:cNvSpPr txBox="1"/>
          <p:nvPr/>
        </p:nvSpPr>
        <p:spPr>
          <a:xfrm>
            <a:off x="2130593" y="4752204"/>
            <a:ext cx="79308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solidFill>
                  <a:srgbClr val="FF0000"/>
                </a:solidFill>
              </a:rPr>
              <a:t>인덱스 대신 조건</a:t>
            </a:r>
            <a:r>
              <a:rPr lang="ko-KR" altLang="en-US" sz="1600" dirty="0"/>
              <a:t>을 넣어 해당 </a:t>
            </a:r>
            <a:r>
              <a:rPr lang="ko-KR" altLang="en-US" sz="1600" dirty="0">
                <a:solidFill>
                  <a:srgbClr val="FF0000"/>
                </a:solidFill>
              </a:rPr>
              <a:t>조건을 만족하는 요소들만 반환</a:t>
            </a:r>
            <a:r>
              <a:rPr lang="ko-KR" altLang="en-US" sz="1600" dirty="0"/>
              <a:t>하는 </a:t>
            </a:r>
            <a:r>
              <a:rPr lang="ko-KR" altLang="en-US" sz="1600" dirty="0" err="1">
                <a:solidFill>
                  <a:srgbClr val="0070C0"/>
                </a:solidFill>
              </a:rPr>
              <a:t>컴프리헨션</a:t>
            </a:r>
            <a:endParaRPr lang="en-US" altLang="ko-KR" sz="1600" dirty="0">
              <a:solidFill>
                <a:srgbClr val="0070C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35ADE5-338B-4D1E-9BC9-D04022F4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920" y="1816062"/>
            <a:ext cx="6752359" cy="21124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AC711DA-FA63-4D4D-9359-B95A491C1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362" y="2526727"/>
            <a:ext cx="2253717" cy="69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728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np.random.rand</a:t>
            </a:r>
            <a:r>
              <a:rPr lang="en-US" altLang="ko-KR" sz="2000" b="1" dirty="0"/>
              <a:t>(shape)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15D20-85FC-4ABB-BF12-EAFCA265BF8E}"/>
              </a:ext>
            </a:extLst>
          </p:cNvPr>
          <p:cNvSpPr txBox="1"/>
          <p:nvPr/>
        </p:nvSpPr>
        <p:spPr>
          <a:xfrm>
            <a:off x="114299" y="1430867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shape</a:t>
            </a:r>
            <a:r>
              <a:rPr lang="ko-KR" altLang="en-US" sz="1600" dirty="0"/>
              <a:t>만큼의 </a:t>
            </a:r>
            <a:r>
              <a:rPr lang="en-US" altLang="ko-KR" sz="1600" dirty="0">
                <a:solidFill>
                  <a:srgbClr val="FF0000"/>
                </a:solidFill>
              </a:rPr>
              <a:t>0~1 </a:t>
            </a:r>
            <a:r>
              <a:rPr lang="ko-KR" altLang="en-US" sz="1600" dirty="0">
                <a:solidFill>
                  <a:srgbClr val="FF0000"/>
                </a:solidFill>
              </a:rPr>
              <a:t>사이의 무작위 실수</a:t>
            </a:r>
            <a:r>
              <a:rPr lang="ko-KR" altLang="en-US" sz="1600" dirty="0"/>
              <a:t>를 반환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D10F9E-F245-43F1-8C6D-B7EA5C5BB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670" y="2514488"/>
            <a:ext cx="3963063" cy="30758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BEC9E2F-458D-4EE7-81A3-9BDF28716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7455" y="3209135"/>
            <a:ext cx="5393142" cy="1686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282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np.random.randint</a:t>
            </a:r>
            <a:r>
              <a:rPr lang="en-US" altLang="ko-KR" sz="2000" b="1" dirty="0"/>
              <a:t>(low, high, shape)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15D20-85FC-4ABB-BF12-EAFCA265BF8E}"/>
              </a:ext>
            </a:extLst>
          </p:cNvPr>
          <p:cNvSpPr txBox="1"/>
          <p:nvPr/>
        </p:nvSpPr>
        <p:spPr>
          <a:xfrm>
            <a:off x="114299" y="1430867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shape</a:t>
            </a:r>
            <a:r>
              <a:rPr lang="ko-KR" altLang="en-US" sz="1600" dirty="0"/>
              <a:t>만큼의 </a:t>
            </a:r>
            <a:r>
              <a:rPr lang="en-US" altLang="ko-KR" sz="1600" dirty="0" err="1">
                <a:solidFill>
                  <a:srgbClr val="FF0000"/>
                </a:solidFill>
              </a:rPr>
              <a:t>low~high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사이의 정수</a:t>
            </a:r>
            <a:r>
              <a:rPr lang="ko-KR" altLang="en-US" sz="1600" dirty="0"/>
              <a:t>를 반환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01FA3E-06FF-449B-AC60-418214E96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552" y="2319755"/>
            <a:ext cx="8036896" cy="20829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D33066-CA08-49DF-8B68-14A77E5EF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407" y="4618509"/>
            <a:ext cx="1509185" cy="174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72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np.random.shuffle</a:t>
            </a:r>
            <a:r>
              <a:rPr lang="en-US" altLang="ko-KR" sz="2000" b="1" dirty="0"/>
              <a:t>()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15D20-85FC-4ABB-BF12-EAFCA265BF8E}"/>
              </a:ext>
            </a:extLst>
          </p:cNvPr>
          <p:cNvSpPr txBox="1"/>
          <p:nvPr/>
        </p:nvSpPr>
        <p:spPr>
          <a:xfrm>
            <a:off x="114299" y="1430867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배열을 무작위로 섞음</a:t>
            </a:r>
            <a:endParaRPr lang="en-US" altLang="ko-KR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5F22516-2025-4142-BEB4-F187255C73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72" y="2472155"/>
            <a:ext cx="5321574" cy="18420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E39FE07-4F08-48FD-8F91-E6E548DA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256" y="3118372"/>
            <a:ext cx="2597982" cy="62125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8DAA33-F8E3-4AAF-AADF-281130E288A2}"/>
              </a:ext>
            </a:extLst>
          </p:cNvPr>
          <p:cNvSpPr txBox="1"/>
          <p:nvPr/>
        </p:nvSpPr>
        <p:spPr>
          <a:xfrm>
            <a:off x="3663050" y="5088579"/>
            <a:ext cx="46499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err="1"/>
              <a:t>반환값이</a:t>
            </a:r>
            <a:r>
              <a:rPr lang="ko-KR" altLang="en-US" sz="1600" dirty="0"/>
              <a:t> 있는 것이 아닌</a:t>
            </a:r>
            <a:r>
              <a:rPr lang="en-US" altLang="ko-KR" sz="1600" dirty="0"/>
              <a:t>, </a:t>
            </a:r>
            <a:r>
              <a:rPr lang="ko-KR" altLang="en-US" sz="1600" dirty="0"/>
              <a:t>단순한 실행 함수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40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7D4647-C6BC-4086-BE8F-67446E80BAB3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용어 정리</a:t>
            </a:r>
            <a:endParaRPr lang="en-US" altLang="ko-KR" sz="2000" b="1" dirty="0"/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3C0E653D-2F08-4926-8CEE-778314193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420761"/>
              </p:ext>
            </p:extLst>
          </p:nvPr>
        </p:nvGraphicFramePr>
        <p:xfrm>
          <a:off x="114300" y="1970254"/>
          <a:ext cx="1057275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512">
                  <a:extLst>
                    <a:ext uri="{9D8B030D-6E8A-4147-A177-3AD203B41FA5}">
                      <a16:colId xmlns:a16="http://schemas.microsoft.com/office/drawing/2014/main" val="2698307639"/>
                    </a:ext>
                  </a:extLst>
                </a:gridCol>
                <a:gridCol w="7959238">
                  <a:extLst>
                    <a:ext uri="{9D8B030D-6E8A-4147-A177-3AD203B41FA5}">
                      <a16:colId xmlns:a16="http://schemas.microsoft.com/office/drawing/2014/main" val="3384080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.shape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배열의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크기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를 확인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7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altLang="ko-KR" sz="1600" b="0" dirty="0" err="1">
                          <a:solidFill>
                            <a:srgbClr val="0070C0"/>
                          </a:solidFill>
                        </a:rPr>
                        <a:t>ndim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배열의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차원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을 확인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8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altLang="ko-KR" sz="1600" b="0" dirty="0" err="1">
                          <a:solidFill>
                            <a:srgbClr val="0070C0"/>
                          </a:solidFill>
                        </a:rPr>
                        <a:t>dtype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배열의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데이터타입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을 확인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.size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배열의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요소의 개수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를 확인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5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altLang="ko-KR" sz="1600" b="0" dirty="0" err="1">
                          <a:solidFill>
                            <a:srgbClr val="0070C0"/>
                          </a:solidFill>
                        </a:rPr>
                        <a:t>itemsize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배열의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요소들의 총 바이트 크기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를 확인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0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.zeros(shape)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전부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으로 채워진 배열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2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.ones(shape)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전부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로 채워진 배열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생성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1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.full(shape, num)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전부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으로 채워진 배열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생성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809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.arrange(start, end, step)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부터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end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까지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step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만큼 이동하며 배열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생성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06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.</a:t>
                      </a:r>
                      <a:r>
                        <a:rPr lang="en-US" altLang="ko-KR" sz="1600" b="0" dirty="0" err="1">
                          <a:solidFill>
                            <a:srgbClr val="0070C0"/>
                          </a:solidFill>
                        </a:rPr>
                        <a:t>linspace</a:t>
                      </a:r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(start, end, </a:t>
                      </a:r>
                      <a:r>
                        <a:rPr lang="en-US" altLang="ko-KR" sz="1600" b="0" dirty="0" err="1">
                          <a:solidFill>
                            <a:srgbClr val="0070C0"/>
                          </a:solidFill>
                        </a:rPr>
                        <a:t>nums</a:t>
                      </a:r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)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start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부터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end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까지 </a:t>
                      </a:r>
                      <a:r>
                        <a:rPr lang="en-US" altLang="ko-KR" sz="1600" b="0" dirty="0" err="1">
                          <a:solidFill>
                            <a:srgbClr val="FF0000"/>
                          </a:solidFill>
                        </a:rPr>
                        <a:t>nums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개 만큼 동일한 비율로 배열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생성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59520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A998E04F-540C-425E-A318-888A2D225D05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641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97D4647-C6BC-4086-BE8F-67446E80BAB3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용어 정리</a:t>
            </a:r>
            <a:endParaRPr lang="en-US" altLang="ko-KR" sz="2000" b="1" dirty="0"/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3C0E653D-2F08-4926-8CEE-778314193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807382"/>
              </p:ext>
            </p:extLst>
          </p:nvPr>
        </p:nvGraphicFramePr>
        <p:xfrm>
          <a:off x="114300" y="1970254"/>
          <a:ext cx="1057275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8833">
                  <a:extLst>
                    <a:ext uri="{9D8B030D-6E8A-4147-A177-3AD203B41FA5}">
                      <a16:colId xmlns:a16="http://schemas.microsoft.com/office/drawing/2014/main" val="2698307639"/>
                    </a:ext>
                  </a:extLst>
                </a:gridCol>
                <a:gridCol w="6783917">
                  <a:extLst>
                    <a:ext uri="{9D8B030D-6E8A-4147-A177-3AD203B41FA5}">
                      <a16:colId xmlns:a16="http://schemas.microsoft.com/office/drawing/2014/main" val="3384080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err="1">
                          <a:solidFill>
                            <a:srgbClr val="0070C0"/>
                          </a:solidFill>
                        </a:rPr>
                        <a:t>브로드캐스팅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차원이 다른 두 배열 연산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자동으로 차원을 맞춰주는 기능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783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.reshape(shape)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배열의 </a:t>
                      </a:r>
                      <a:r>
                        <a:rPr lang="ko-KR" altLang="en-US" sz="1600" dirty="0">
                          <a:solidFill>
                            <a:srgbClr val="FF0000"/>
                          </a:solidFill>
                        </a:rPr>
                        <a:t>차원을 변경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함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787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R" sz="1600" dirty="0">
                          <a:solidFill>
                            <a:srgbClr val="0070C0"/>
                          </a:solidFill>
                        </a:rPr>
                        <a:t>.flatten()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배열을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차원으로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평탄화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함</a:t>
                      </a:r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1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err="1">
                          <a:solidFill>
                            <a:srgbClr val="0070C0"/>
                          </a:solidFill>
                        </a:rPr>
                        <a:t>컴프리헨션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파이썬에서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간결하게 리스트 등을 만드는 문법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59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rgbClr val="0070C0"/>
                          </a:solidFill>
                        </a:rPr>
                        <a:t>Np.random.rand</a:t>
                      </a:r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(shape)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0~1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사이의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랜덤한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실수를 가지는 배열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생성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90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rgbClr val="0070C0"/>
                          </a:solidFill>
                        </a:rPr>
                        <a:t>Np.random.randint</a:t>
                      </a:r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(low, high, shape)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en-US" altLang="ko-KR" sz="1600" b="0" dirty="0" err="1">
                          <a:solidFill>
                            <a:srgbClr val="FF0000"/>
                          </a:solidFill>
                        </a:rPr>
                        <a:t>low~high</a:t>
                      </a:r>
                      <a:r>
                        <a:rPr lang="en-US" altLang="ko-KR" sz="1600" b="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사이의 </a:t>
                      </a:r>
                      <a:r>
                        <a:rPr lang="ko-KR" altLang="en-US" sz="1600" b="0" dirty="0" err="1">
                          <a:solidFill>
                            <a:srgbClr val="FF0000"/>
                          </a:solidFill>
                        </a:rPr>
                        <a:t>랜덤한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 정수를 가지는 배열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생성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0423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err="1">
                          <a:solidFill>
                            <a:srgbClr val="0070C0"/>
                          </a:solidFill>
                        </a:rPr>
                        <a:t>Np.random.shuffle</a:t>
                      </a:r>
                      <a:r>
                        <a:rPr lang="en-US" altLang="ko-KR" sz="1600" b="0" dirty="0">
                          <a:solidFill>
                            <a:srgbClr val="0070C0"/>
                          </a:solidFill>
                        </a:rPr>
                        <a:t>()</a:t>
                      </a:r>
                      <a:endParaRPr lang="ko-KR" altLang="en-US" sz="1600" b="0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배열의 </a:t>
                      </a:r>
                      <a:r>
                        <a:rPr lang="ko-KR" altLang="en-US" sz="1600" b="0" dirty="0">
                          <a:solidFill>
                            <a:srgbClr val="FF0000"/>
                          </a:solidFill>
                        </a:rPr>
                        <a:t>요소를 무작위로 섞음</a:t>
                      </a:r>
                      <a:endParaRPr lang="en-US" altLang="ko-KR" sz="1600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71106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AA74A9E-083B-4226-89D0-5188014A4F9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340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Numpy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(Numerical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Python)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877EB0-71CF-4F3C-AAF7-CDBD8DC26793}"/>
              </a:ext>
            </a:extLst>
          </p:cNvPr>
          <p:cNvSpPr txBox="1"/>
          <p:nvPr/>
        </p:nvSpPr>
        <p:spPr>
          <a:xfrm>
            <a:off x="114299" y="1430867"/>
            <a:ext cx="117475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Numpy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리스트</a:t>
            </a:r>
            <a:r>
              <a:rPr lang="ko-KR" altLang="en-US" sz="1600" dirty="0"/>
              <a:t>는 </a:t>
            </a:r>
            <a:r>
              <a:rPr lang="ko-KR" altLang="en-US" sz="1600" dirty="0">
                <a:solidFill>
                  <a:srgbClr val="FF0000"/>
                </a:solidFill>
              </a:rPr>
              <a:t>일반 파이썬 리스트</a:t>
            </a:r>
            <a:r>
              <a:rPr lang="ko-KR" altLang="en-US" sz="1600" dirty="0"/>
              <a:t>와 </a:t>
            </a:r>
            <a:r>
              <a:rPr lang="ko-KR" altLang="en-US" sz="1600" dirty="0">
                <a:solidFill>
                  <a:srgbClr val="FF0000"/>
                </a:solidFill>
              </a:rPr>
              <a:t>자료형이 다름</a:t>
            </a:r>
            <a:r>
              <a:rPr lang="ko-KR" altLang="en-US" sz="1600" dirty="0"/>
              <a:t>에 유의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E3F720-8393-4152-A1C3-2DBFAC7D3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93" y="2209169"/>
            <a:ext cx="3487912" cy="22612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B570FF-E341-4154-9453-0657043F2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093" y="4655389"/>
            <a:ext cx="3487912" cy="7613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7D6019-145A-4C0F-AA43-7A6DA338D228}"/>
              </a:ext>
            </a:extLst>
          </p:cNvPr>
          <p:cNvSpPr txBox="1"/>
          <p:nvPr/>
        </p:nvSpPr>
        <p:spPr>
          <a:xfrm>
            <a:off x="5329766" y="3047397"/>
            <a:ext cx="47117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a</a:t>
            </a:r>
            <a:r>
              <a:rPr lang="ko-KR" altLang="en-US" sz="1600" dirty="0"/>
              <a:t>는 </a:t>
            </a:r>
            <a:r>
              <a:rPr lang="ko-KR" altLang="en-US" sz="1600" dirty="0">
                <a:solidFill>
                  <a:srgbClr val="FF0000"/>
                </a:solidFill>
              </a:rPr>
              <a:t>일반 파이썬 리스트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/>
              <a:t>b</a:t>
            </a:r>
            <a:r>
              <a:rPr lang="ko-KR" altLang="en-US" sz="1600" dirty="0"/>
              <a:t>는 </a:t>
            </a:r>
            <a:r>
              <a:rPr lang="en-US" altLang="ko-KR" sz="1600" dirty="0" err="1">
                <a:solidFill>
                  <a:srgbClr val="FF0000"/>
                </a:solidFill>
              </a:rPr>
              <a:t>Numpy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리스트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197E69-787C-429E-B77B-58BEF42290F9}"/>
              </a:ext>
            </a:extLst>
          </p:cNvPr>
          <p:cNvSpPr txBox="1"/>
          <p:nvPr/>
        </p:nvSpPr>
        <p:spPr>
          <a:xfrm>
            <a:off x="5329765" y="3885624"/>
            <a:ext cx="5465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일반 리스트와 비슷하지만 </a:t>
            </a:r>
            <a:r>
              <a:rPr lang="ko-KR" altLang="en-US" sz="1600" dirty="0">
                <a:solidFill>
                  <a:srgbClr val="FF0000"/>
                </a:solidFill>
              </a:rPr>
              <a:t>내부적인 속도가 빠르고</a:t>
            </a: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후속 연산이 </a:t>
            </a:r>
            <a:r>
              <a:rPr lang="ko-KR" altLang="en-US" sz="1600" dirty="0" err="1"/>
              <a:t>체계화되어있어</a:t>
            </a:r>
            <a:r>
              <a:rPr lang="ko-KR" altLang="en-US" sz="1600" dirty="0"/>
              <a:t> </a:t>
            </a:r>
            <a:r>
              <a:rPr lang="ko-KR" altLang="en-US" sz="1600" dirty="0">
                <a:solidFill>
                  <a:srgbClr val="FF0000"/>
                </a:solidFill>
              </a:rPr>
              <a:t>매우 간편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45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/>
              <a:t>Numpy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(Numerical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Python)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0C5D2-F775-4D95-B978-A2C1BA12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6" y="2576044"/>
            <a:ext cx="4334452" cy="29188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5C090C6-4473-4403-B9B5-F0A3EA52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2" y="2988832"/>
            <a:ext cx="1040415" cy="20997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047F22-7069-45E2-A3A4-AE3C81BD21F0}"/>
              </a:ext>
            </a:extLst>
          </p:cNvPr>
          <p:cNvSpPr txBox="1"/>
          <p:nvPr/>
        </p:nvSpPr>
        <p:spPr>
          <a:xfrm>
            <a:off x="6411153" y="3271390"/>
            <a:ext cx="5037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err="1"/>
              <a:t>Numpy</a:t>
            </a:r>
            <a:r>
              <a:rPr lang="ko-KR" altLang="en-US" sz="1600" dirty="0"/>
              <a:t>로 만든 배열은 </a:t>
            </a:r>
            <a:r>
              <a:rPr lang="ko-KR" altLang="en-US" sz="1600" dirty="0">
                <a:solidFill>
                  <a:srgbClr val="FF0000"/>
                </a:solidFill>
              </a:rPr>
              <a:t>클래스라고 생각하면 편함</a:t>
            </a:r>
            <a:endParaRPr lang="en-US" altLang="ko-KR" sz="1600" dirty="0">
              <a:solidFill>
                <a:srgbClr val="FF0000"/>
              </a:solidFill>
            </a:endParaRPr>
          </a:p>
          <a:p>
            <a:endParaRPr lang="en-US" altLang="ko-KR" sz="1600" dirty="0"/>
          </a:p>
          <a:p>
            <a:r>
              <a:rPr lang="ko-KR" altLang="en-US" sz="1600" dirty="0"/>
              <a:t>내부의 다양한 클래스 변수로서 생성되는 </a:t>
            </a:r>
            <a:r>
              <a:rPr lang="ko-KR" altLang="en-US" sz="1600" dirty="0" err="1">
                <a:solidFill>
                  <a:srgbClr val="FF0000"/>
                </a:solidFill>
              </a:rPr>
              <a:t>상태값</a:t>
            </a:r>
            <a:r>
              <a:rPr lang="ko-KR" altLang="en-US" sz="1600" dirty="0" err="1"/>
              <a:t>을</a:t>
            </a:r>
            <a:r>
              <a:rPr lang="ko-KR" altLang="en-US" sz="1600" dirty="0"/>
              <a:t> 확인 가능함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7460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.shape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0C5D2-F775-4D95-B978-A2C1BA12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6" y="2576044"/>
            <a:ext cx="4334452" cy="29188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548447" y="3809999"/>
            <a:ext cx="1712154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090C6-4473-4403-B9B5-F0A3EA52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2" y="2988832"/>
            <a:ext cx="1040415" cy="20997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0F45A-B1BF-4425-98F7-7B7CE371921A}"/>
              </a:ext>
            </a:extLst>
          </p:cNvPr>
          <p:cNvSpPr/>
          <p:nvPr/>
        </p:nvSpPr>
        <p:spPr>
          <a:xfrm>
            <a:off x="4966192" y="2988832"/>
            <a:ext cx="104041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BB70-65C6-4CA8-B619-17F464D8D9E1}"/>
              </a:ext>
            </a:extLst>
          </p:cNvPr>
          <p:cNvSpPr txBox="1"/>
          <p:nvPr/>
        </p:nvSpPr>
        <p:spPr>
          <a:xfrm>
            <a:off x="6411153" y="3271390"/>
            <a:ext cx="5037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2</a:t>
            </a:r>
            <a:r>
              <a:rPr lang="ko-KR" altLang="en-US" sz="1600" dirty="0">
                <a:solidFill>
                  <a:srgbClr val="FF0000"/>
                </a:solidFill>
              </a:rPr>
              <a:t>행 </a:t>
            </a:r>
            <a:r>
              <a:rPr lang="en-US" altLang="ko-KR" sz="1600" dirty="0">
                <a:solidFill>
                  <a:srgbClr val="FF0000"/>
                </a:solidFill>
              </a:rPr>
              <a:t>3</a:t>
            </a:r>
            <a:r>
              <a:rPr lang="ko-KR" altLang="en-US" sz="1600" dirty="0">
                <a:solidFill>
                  <a:srgbClr val="FF0000"/>
                </a:solidFill>
              </a:rPr>
              <a:t>열</a:t>
            </a:r>
            <a:r>
              <a:rPr lang="ko-KR" altLang="en-US" sz="1600" dirty="0"/>
              <a:t>의 차원을 확인 가능</a:t>
            </a:r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DA8DAB-57F2-494A-B187-ED409CB2D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1153" y="3957011"/>
            <a:ext cx="3994929" cy="33855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D9A0F6-AD81-4DB2-9C78-766F3DCCA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1152" y="4295564"/>
            <a:ext cx="544627" cy="33855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E03264-D662-43D6-8E91-3FE5C1EDE5A3}"/>
              </a:ext>
            </a:extLst>
          </p:cNvPr>
          <p:cNvSpPr txBox="1"/>
          <p:nvPr/>
        </p:nvSpPr>
        <p:spPr>
          <a:xfrm>
            <a:off x="6411152" y="4750026"/>
            <a:ext cx="5037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</a:t>
            </a:r>
            <a:r>
              <a:rPr lang="ko-KR" altLang="en-US" sz="1600" dirty="0"/>
              <a:t>차원의 경우 </a:t>
            </a:r>
            <a:r>
              <a:rPr lang="en-US" altLang="ko-KR" sz="1600" dirty="0"/>
              <a:t>(n,) </a:t>
            </a:r>
            <a:r>
              <a:rPr lang="ko-KR" altLang="en-US" sz="1600" dirty="0"/>
              <a:t>으로 출력됨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05643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</a:t>
            </a:r>
            <a:r>
              <a:rPr lang="en-US" altLang="ko-KR" sz="2000" b="1" dirty="0" err="1"/>
              <a:t>ndim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0C5D2-F775-4D95-B978-A2C1BA12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6" y="2576044"/>
            <a:ext cx="4334452" cy="29188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548447" y="4140201"/>
            <a:ext cx="1712154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090C6-4473-4403-B9B5-F0A3EA52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2" y="2988832"/>
            <a:ext cx="1040415" cy="20997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0F45A-B1BF-4425-98F7-7B7CE371921A}"/>
              </a:ext>
            </a:extLst>
          </p:cNvPr>
          <p:cNvSpPr/>
          <p:nvPr/>
        </p:nvSpPr>
        <p:spPr>
          <a:xfrm>
            <a:off x="4966193" y="3429097"/>
            <a:ext cx="321252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BB70-65C6-4CA8-B619-17F464D8D9E1}"/>
              </a:ext>
            </a:extLst>
          </p:cNvPr>
          <p:cNvSpPr txBox="1"/>
          <p:nvPr/>
        </p:nvSpPr>
        <p:spPr>
          <a:xfrm>
            <a:off x="6419620" y="3459875"/>
            <a:ext cx="5037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총 </a:t>
            </a:r>
            <a:r>
              <a:rPr lang="en-US" altLang="ko-KR" sz="1600" dirty="0"/>
              <a:t>2</a:t>
            </a:r>
            <a:r>
              <a:rPr lang="ko-KR" altLang="en-US" sz="1600" dirty="0">
                <a:solidFill>
                  <a:srgbClr val="FF0000"/>
                </a:solidFill>
              </a:rPr>
              <a:t>차원</a:t>
            </a:r>
            <a:r>
              <a:rPr lang="ko-KR" altLang="en-US" sz="1600" dirty="0"/>
              <a:t>임을 확인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05356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</a:t>
            </a:r>
            <a:r>
              <a:rPr lang="en-US" altLang="ko-KR" sz="2000" b="1" dirty="0" err="1"/>
              <a:t>dtype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0C5D2-F775-4D95-B978-A2C1BA12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6" y="2576044"/>
            <a:ext cx="4334452" cy="29188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548447" y="4470399"/>
            <a:ext cx="1712154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090C6-4473-4403-B9B5-F0A3EA52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2" y="2988832"/>
            <a:ext cx="1040415" cy="20997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0F45A-B1BF-4425-98F7-7B7CE371921A}"/>
              </a:ext>
            </a:extLst>
          </p:cNvPr>
          <p:cNvSpPr/>
          <p:nvPr/>
        </p:nvSpPr>
        <p:spPr>
          <a:xfrm>
            <a:off x="4966192" y="3835500"/>
            <a:ext cx="875807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BB70-65C6-4CA8-B619-17F464D8D9E1}"/>
              </a:ext>
            </a:extLst>
          </p:cNvPr>
          <p:cNvSpPr txBox="1"/>
          <p:nvPr/>
        </p:nvSpPr>
        <p:spPr>
          <a:xfrm>
            <a:off x="6445020" y="3866178"/>
            <a:ext cx="5037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배열 내 원소의 </a:t>
            </a:r>
            <a:r>
              <a:rPr lang="ko-KR" altLang="en-US" sz="1600" dirty="0">
                <a:solidFill>
                  <a:srgbClr val="FF0000"/>
                </a:solidFill>
              </a:rPr>
              <a:t>데이터 타입</a:t>
            </a:r>
            <a:r>
              <a:rPr lang="ko-KR" altLang="en-US" sz="1600" dirty="0"/>
              <a:t>을 확인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84396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.size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0C5D2-F775-4D95-B978-A2C1BA12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6" y="2576044"/>
            <a:ext cx="4334452" cy="29188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548447" y="4783667"/>
            <a:ext cx="1652886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090C6-4473-4403-B9B5-F0A3EA52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2" y="2988832"/>
            <a:ext cx="1040415" cy="20997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0F45A-B1BF-4425-98F7-7B7CE371921A}"/>
              </a:ext>
            </a:extLst>
          </p:cNvPr>
          <p:cNvSpPr/>
          <p:nvPr/>
        </p:nvSpPr>
        <p:spPr>
          <a:xfrm>
            <a:off x="4966192" y="4267300"/>
            <a:ext cx="30007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BB70-65C6-4CA8-B619-17F464D8D9E1}"/>
              </a:ext>
            </a:extLst>
          </p:cNvPr>
          <p:cNvSpPr txBox="1"/>
          <p:nvPr/>
        </p:nvSpPr>
        <p:spPr>
          <a:xfrm>
            <a:off x="6445020" y="4267300"/>
            <a:ext cx="5037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배열 내 </a:t>
            </a:r>
            <a:r>
              <a:rPr lang="ko-KR" altLang="en-US" sz="1600" dirty="0">
                <a:solidFill>
                  <a:srgbClr val="FF0000"/>
                </a:solidFill>
              </a:rPr>
              <a:t>전체 요소의 개수</a:t>
            </a:r>
            <a:r>
              <a:rPr lang="ko-KR" altLang="en-US" sz="1600" dirty="0"/>
              <a:t>를 확인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2467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6AB8290-F1C7-4DDA-9DB2-8D332A5F46CB}"/>
              </a:ext>
            </a:extLst>
          </p:cNvPr>
          <p:cNvGrpSpPr/>
          <p:nvPr/>
        </p:nvGrpSpPr>
        <p:grpSpPr>
          <a:xfrm>
            <a:off x="0" y="0"/>
            <a:ext cx="5486400" cy="685800"/>
            <a:chOff x="0" y="0"/>
            <a:chExt cx="5486400" cy="685800"/>
          </a:xfrm>
        </p:grpSpPr>
        <p:sp>
          <p:nvSpPr>
            <p:cNvPr id="8" name="순서도: 데이터 7">
              <a:extLst>
                <a:ext uri="{FF2B5EF4-FFF2-40B4-BE49-F238E27FC236}">
                  <a16:creationId xmlns:a16="http://schemas.microsoft.com/office/drawing/2014/main" id="{879493DA-B25F-4E82-825B-EB934C7CFE0A}"/>
                </a:ext>
              </a:extLst>
            </p:cNvPr>
            <p:cNvSpPr/>
            <p:nvPr/>
          </p:nvSpPr>
          <p:spPr>
            <a:xfrm>
              <a:off x="0" y="0"/>
              <a:ext cx="5486400" cy="685800"/>
            </a:xfrm>
            <a:prstGeom prst="flowChartInputOutpu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7A6342F-6D42-4F9A-9DC6-57149BD38B57}"/>
                </a:ext>
              </a:extLst>
            </p:cNvPr>
            <p:cNvSpPr/>
            <p:nvPr/>
          </p:nvSpPr>
          <p:spPr>
            <a:xfrm>
              <a:off x="0" y="0"/>
              <a:ext cx="1811867" cy="685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A04119E-C4B4-4D7F-B205-32855E1232F4}"/>
              </a:ext>
            </a:extLst>
          </p:cNvPr>
          <p:cNvSpPr txBox="1"/>
          <p:nvPr/>
        </p:nvSpPr>
        <p:spPr>
          <a:xfrm>
            <a:off x="114300" y="956734"/>
            <a:ext cx="7721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.</a:t>
            </a:r>
            <a:r>
              <a:rPr lang="en-US" altLang="ko-KR" sz="2000" b="1" dirty="0" err="1"/>
              <a:t>itemsize</a:t>
            </a:r>
            <a:endParaRPr lang="ko-KR" altLang="en-US" sz="20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0809EE3-3329-438F-A275-9BE39446BCDA}"/>
              </a:ext>
            </a:extLst>
          </p:cNvPr>
          <p:cNvSpPr txBox="1"/>
          <p:nvPr/>
        </p:nvSpPr>
        <p:spPr>
          <a:xfrm>
            <a:off x="114300" y="112067"/>
            <a:ext cx="339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bg1"/>
                </a:solidFill>
              </a:rPr>
              <a:t>Numpy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B0C5D2-F775-4D95-B978-A2C1BA12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46" y="2576044"/>
            <a:ext cx="4334452" cy="291882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C34166B-88C5-47E6-8C79-1B1F1E00D154}"/>
              </a:ext>
            </a:extLst>
          </p:cNvPr>
          <p:cNvSpPr/>
          <p:nvPr/>
        </p:nvSpPr>
        <p:spPr>
          <a:xfrm>
            <a:off x="548446" y="5096937"/>
            <a:ext cx="2093153" cy="3385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C090C6-4473-4403-B9B5-F0A3EA52F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2" y="2988832"/>
            <a:ext cx="1040415" cy="2099748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040F45A-B1BF-4425-98F7-7B7CE371921A}"/>
              </a:ext>
            </a:extLst>
          </p:cNvPr>
          <p:cNvSpPr/>
          <p:nvPr/>
        </p:nvSpPr>
        <p:spPr>
          <a:xfrm>
            <a:off x="4966192" y="4682166"/>
            <a:ext cx="300075" cy="4001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57BB70-65C6-4CA8-B619-17F464D8D9E1}"/>
              </a:ext>
            </a:extLst>
          </p:cNvPr>
          <p:cNvSpPr txBox="1"/>
          <p:nvPr/>
        </p:nvSpPr>
        <p:spPr>
          <a:xfrm>
            <a:off x="6445020" y="4682166"/>
            <a:ext cx="50376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배열 내 한 요소의 </a:t>
            </a:r>
            <a:r>
              <a:rPr lang="ko-KR" altLang="en-US" sz="1600" dirty="0">
                <a:solidFill>
                  <a:srgbClr val="FF0000"/>
                </a:solidFill>
              </a:rPr>
              <a:t>바이트 크기</a:t>
            </a:r>
            <a:r>
              <a:rPr lang="ko-KR" altLang="en-US" sz="1600" dirty="0"/>
              <a:t>를 확인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22004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784</Words>
  <Application>Microsoft Office PowerPoint</Application>
  <PresentationFormat>와이드스크린</PresentationFormat>
  <Paragraphs>175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2" baseType="lpstr">
      <vt:lpstr>맑은 고딕</vt:lpstr>
      <vt:lpstr>Arial</vt:lpstr>
      <vt:lpstr>Office 테마</vt:lpstr>
      <vt:lpstr>Numpy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승재 윤</dc:creator>
  <cp:lastModifiedBy>승재 윤</cp:lastModifiedBy>
  <cp:revision>66</cp:revision>
  <dcterms:created xsi:type="dcterms:W3CDTF">2025-07-13T11:39:36Z</dcterms:created>
  <dcterms:modified xsi:type="dcterms:W3CDTF">2025-07-22T03:14:33Z</dcterms:modified>
</cp:coreProperties>
</file>