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56" r:id="rId3"/>
    <p:sldId id="259" r:id="rId4"/>
    <p:sldId id="257" r:id="rId5"/>
    <p:sldId id="291" r:id="rId6"/>
    <p:sldId id="292" r:id="rId7"/>
    <p:sldId id="294" r:id="rId8"/>
    <p:sldId id="260" r:id="rId9"/>
    <p:sldId id="261" r:id="rId10"/>
    <p:sldId id="263" r:id="rId11"/>
    <p:sldId id="268" r:id="rId12"/>
    <p:sldId id="269" r:id="rId13"/>
    <p:sldId id="278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264" r:id="rId22"/>
    <p:sldId id="280" r:id="rId23"/>
    <p:sldId id="281" r:id="rId24"/>
    <p:sldId id="282" r:id="rId25"/>
    <p:sldId id="271" r:id="rId26"/>
    <p:sldId id="287" r:id="rId27"/>
    <p:sldId id="288" r:id="rId28"/>
    <p:sldId id="289" r:id="rId29"/>
    <p:sldId id="283" r:id="rId30"/>
    <p:sldId id="262" r:id="rId31"/>
    <p:sldId id="258" r:id="rId32"/>
    <p:sldId id="293" r:id="rId33"/>
    <p:sldId id="295" r:id="rId34"/>
    <p:sldId id="265" r:id="rId35"/>
    <p:sldId id="266" r:id="rId36"/>
    <p:sldId id="286" r:id="rId37"/>
    <p:sldId id="267" r:id="rId38"/>
    <p:sldId id="284" r:id="rId39"/>
    <p:sldId id="285" r:id="rId40"/>
    <p:sldId id="290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C43DF-E628-4F14-9282-5E5E6B68F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91E9D5-98B2-45C4-A25E-CE0C7C010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86CEC-D0D6-4E94-AC80-582B8FF9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B4DA-A06A-4F7C-93CE-6C99EEBEF1AD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DDCD41-7005-487D-AA35-97FD1B72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9DEE6A-451E-462C-A863-A892BA7F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F51-B446-4D29-9589-2E0ECEA4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31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6495F-2B2D-4C9B-AB16-FB8BA1C5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32F83A-B24E-4192-A023-0975B843B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7E7D75-1BCE-4FFC-902D-C1389425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B4DA-A06A-4F7C-93CE-6C99EEBEF1AD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3AA91B-5A9D-4316-910E-A12CC5690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08930-8940-43C5-AFB8-ED5CC997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F51-B446-4D29-9589-2E0ECEA4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48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C412F9-25E2-4EA2-ADE9-BACAE6648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520224-1A0F-4DF9-A4DB-4283DF8A0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EC3AB-3B5E-4890-8CEE-F1D362E19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B4DA-A06A-4F7C-93CE-6C99EEBEF1AD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29EB8D-1253-493E-8D42-99CD1D5A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70B08-4ED3-4791-B0BB-0E08760D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F51-B446-4D29-9589-2E0ECEA4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37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F0C08-294A-41A1-8E43-54206E78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010079-2196-4CD6-A248-2FF3AAF58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8202C-2A4C-4228-AA43-F49D70AC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B4DA-A06A-4F7C-93CE-6C99EEBEF1AD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9C7BB9-593E-4774-9A32-87874CD0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57BC42-AA4C-41F0-B0B6-F167819A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F51-B446-4D29-9589-2E0ECEA4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87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26CE1-1593-4872-AD2C-4A4238B9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36E2A-C184-4CC3-942F-BF6E13041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77BDAE-9637-47E5-8447-1244D8AE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B4DA-A06A-4F7C-93CE-6C99EEBEF1AD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36A45A-929F-4EA8-BFC1-47B4023FC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085FE3-AEA3-4A7A-8530-9B5B3047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F51-B446-4D29-9589-2E0ECEA4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2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D155B-811B-443C-B32D-042540C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3B03F4-5103-4820-BE28-D2553B5C7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3FB48A-AF8E-49F2-B7F3-E18209176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7005F4-CE9E-434E-8F4A-DCC1BFD2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B4DA-A06A-4F7C-93CE-6C99EEBEF1AD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01C08C-9B48-439C-9D4C-EE12EA87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A8CC32-5377-46F4-BE43-6DA31BE5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F51-B446-4D29-9589-2E0ECEA4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00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29AEC-B42E-4681-B779-60EE9608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E397B7-0D26-48C7-ADDF-42E84E58B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993111-0843-4312-A883-52DBAE5A7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82C2CF-1337-4741-8DD4-34B93B23E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89B621-7F49-404F-86FE-9260894F8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EB33EB-F229-420A-A87F-DE2B28995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B4DA-A06A-4F7C-93CE-6C99EEBEF1AD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13B683-74C4-4A80-B5F0-42C06991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1555BE-DC5A-4722-8DE5-767A825A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F51-B446-4D29-9589-2E0ECEA4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4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90D9C-F2AF-4227-B769-D7AF4843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AD5D44-1575-4E1E-94A7-BC1D5CBC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B4DA-A06A-4F7C-93CE-6C99EEBEF1AD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D63577-DA39-47FE-8AE5-953ABFBB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238AD6-8704-49F0-9ACA-AAC705F6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F51-B446-4D29-9589-2E0ECEA4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622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C0618B-C494-4C17-9B47-B566B12A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B4DA-A06A-4F7C-93CE-6C99EEBEF1AD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E4CB75-90BB-469F-BB42-8667F2E6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1B6697-AAA0-49A6-9C06-9F6BA63FF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F51-B446-4D29-9589-2E0ECEA4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51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6833C-DC54-45F0-8D2F-5771F04C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2CBCE-DAD7-41C5-8660-8370E8EF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ACAD02-839B-4C50-90DE-BDD44245A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CB84FA-6830-4316-BDD6-B7A39B27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B4DA-A06A-4F7C-93CE-6C99EEBEF1AD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C2036F-E86B-4AAB-B134-C194A107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6494FD-E18A-41C2-8D70-3F88ECEB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F51-B446-4D29-9589-2E0ECEA4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91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A1335-91BF-4AC3-B615-EE776B678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568289-08A6-4353-9D24-568CD093E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18A6A0-9C7C-4BE8-99B1-92EFFC39B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C1E97-6F43-4BBD-BF0A-85A549F8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B4DA-A06A-4F7C-93CE-6C99EEBEF1AD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AD17FB-E74A-4748-9754-B7F3E259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D85542-8382-4677-8C95-74D948CD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CEF51-B446-4D29-9589-2E0ECEA4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84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CB6E00-E812-4D34-AD37-4F2E5BE3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142DE3-FADB-4336-8103-5769484A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AEF16-CA99-4C14-BCA4-76A5F1AFE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FB4DA-A06A-4F7C-93CE-6C99EEBEF1AD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F4465-85AC-4A48-9266-EAFC38B7D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C3CBDC-C141-4E89-9CC7-11FD592DD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CEF51-B446-4D29-9589-2E0ECEA490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19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eung20020125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137539-60DA-4BDF-918E-928CBA097E3E}"/>
              </a:ext>
            </a:extLst>
          </p:cNvPr>
          <p:cNvSpPr/>
          <p:nvPr/>
        </p:nvSpPr>
        <p:spPr>
          <a:xfrm>
            <a:off x="0" y="0"/>
            <a:ext cx="12192000" cy="36020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001B10-97AB-498F-BFD4-3D7F68B37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solidFill>
                  <a:schemeClr val="bg1"/>
                </a:solidFill>
              </a:rPr>
              <a:t>Machine Learning &amp; Deep Learning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C82C55-A03F-4E47-8148-B990DB2B0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4445"/>
            <a:ext cx="9144000" cy="1655762"/>
          </a:xfrm>
        </p:spPr>
        <p:txBody>
          <a:bodyPr/>
          <a:lstStyle/>
          <a:p>
            <a:pPr algn="r"/>
            <a:r>
              <a:rPr lang="ko-KR" altLang="en-US" dirty="0"/>
              <a:t>    </a:t>
            </a:r>
            <a:endParaRPr lang="en-US" altLang="ko-KR" dirty="0"/>
          </a:p>
          <a:p>
            <a:pPr algn="r"/>
            <a:r>
              <a:rPr lang="en-US" altLang="ko-KR" dirty="0">
                <a:hlinkClick r:id="rId2"/>
              </a:rPr>
              <a:t>seung20020125@gmail.com</a:t>
            </a:r>
            <a:endParaRPr lang="en-US" altLang="ko-KR" dirty="0"/>
          </a:p>
          <a:p>
            <a:pPr algn="r"/>
            <a:r>
              <a:rPr lang="ko-KR" altLang="en-US" dirty="0"/>
              <a:t>윤승재</a:t>
            </a:r>
          </a:p>
        </p:txBody>
      </p:sp>
    </p:spTree>
    <p:extLst>
      <p:ext uri="{BB962C8B-B14F-4D97-AF65-F5344CB8AC3E}">
        <p14:creationId xmlns:p14="http://schemas.microsoft.com/office/powerpoint/2010/main" val="307248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728A77C4-3248-4542-B42A-818F00B03A9A}"/>
              </a:ext>
            </a:extLst>
          </p:cNvPr>
          <p:cNvSpPr/>
          <p:nvPr/>
        </p:nvSpPr>
        <p:spPr>
          <a:xfrm>
            <a:off x="1896533" y="1524000"/>
            <a:ext cx="8136467" cy="442806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1A13544-8F6F-4BB6-B7A5-7489C1A4502B}"/>
              </a:ext>
            </a:extLst>
          </p:cNvPr>
          <p:cNvSpPr/>
          <p:nvPr/>
        </p:nvSpPr>
        <p:spPr>
          <a:xfrm>
            <a:off x="3765550" y="3047999"/>
            <a:ext cx="4660899" cy="27093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76B45D-4627-4C94-BAB7-42C102294B09}"/>
              </a:ext>
            </a:extLst>
          </p:cNvPr>
          <p:cNvSpPr txBox="1"/>
          <p:nvPr/>
        </p:nvSpPr>
        <p:spPr>
          <a:xfrm>
            <a:off x="4995332" y="1173313"/>
            <a:ext cx="2201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ML</a:t>
            </a:r>
            <a:endParaRPr lang="ko-KR" alt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3914B-A942-46BC-9EC5-AEFAEFC78866}"/>
              </a:ext>
            </a:extLst>
          </p:cNvPr>
          <p:cNvSpPr txBox="1"/>
          <p:nvPr/>
        </p:nvSpPr>
        <p:spPr>
          <a:xfrm>
            <a:off x="4927599" y="2737076"/>
            <a:ext cx="2201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DL</a:t>
            </a:r>
            <a:endParaRPr lang="ko-KR" altLang="en-US" sz="28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8689A52-C691-4111-91E4-B0A661CBD892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3285067" y="5215467"/>
            <a:chExt cx="5486400" cy="6858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146842-1DAD-459E-ABB0-4EF47C71B66B}"/>
                </a:ext>
              </a:extLst>
            </p:cNvPr>
            <p:cNvSpPr/>
            <p:nvPr/>
          </p:nvSpPr>
          <p:spPr>
            <a:xfrm>
              <a:off x="3285067" y="5215467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DE02155-97C0-4DA8-AA43-5B9A7D715815}"/>
                </a:ext>
              </a:extLst>
            </p:cNvPr>
            <p:cNvSpPr/>
            <p:nvPr/>
          </p:nvSpPr>
          <p:spPr>
            <a:xfrm>
              <a:off x="3285067" y="5215467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6FAA0DF-9D6D-4158-B149-B623C075946F}"/>
              </a:ext>
            </a:extLst>
          </p:cNvPr>
          <p:cNvSpPr txBox="1"/>
          <p:nvPr/>
        </p:nvSpPr>
        <p:spPr>
          <a:xfrm>
            <a:off x="97368" y="109229"/>
            <a:ext cx="291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ML &amp; DL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950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>
            <a:extLst>
              <a:ext uri="{FF2B5EF4-FFF2-40B4-BE49-F238E27FC236}">
                <a16:creationId xmlns:a16="http://schemas.microsoft.com/office/drawing/2014/main" id="{93C5EE57-3819-41BC-B190-DAF9EA6CE03F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3285067" y="5215467"/>
            <a:chExt cx="5486400" cy="6858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7A751DE-1CFE-4DE8-BA7A-21D93779E169}"/>
                </a:ext>
              </a:extLst>
            </p:cNvPr>
            <p:cNvSpPr/>
            <p:nvPr/>
          </p:nvSpPr>
          <p:spPr>
            <a:xfrm>
              <a:off x="3285067" y="5215467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순서도: 데이터 62">
              <a:extLst>
                <a:ext uri="{FF2B5EF4-FFF2-40B4-BE49-F238E27FC236}">
                  <a16:creationId xmlns:a16="http://schemas.microsoft.com/office/drawing/2014/main" id="{57CB107A-11EA-40A6-BD32-1FB863BAB6D9}"/>
                </a:ext>
              </a:extLst>
            </p:cNvPr>
            <p:cNvSpPr/>
            <p:nvPr/>
          </p:nvSpPr>
          <p:spPr>
            <a:xfrm>
              <a:off x="3285067" y="5215467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E3F101D2-2C61-47BA-9C76-92D5F1B9B1EF}"/>
              </a:ext>
            </a:extLst>
          </p:cNvPr>
          <p:cNvSpPr/>
          <p:nvPr/>
        </p:nvSpPr>
        <p:spPr>
          <a:xfrm>
            <a:off x="1722967" y="2806468"/>
            <a:ext cx="635000" cy="60113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r>
              <a:rPr lang="en-US" altLang="ko-KR" sz="1200" dirty="0"/>
              <a:t>1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208B9B5-82F1-48EC-BED6-76FAADF75634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546100" y="3107035"/>
            <a:ext cx="11768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6B98B8F1-0416-414B-ADBA-1885CDF5E48A}"/>
              </a:ext>
            </a:extLst>
          </p:cNvPr>
          <p:cNvSpPr/>
          <p:nvPr/>
        </p:nvSpPr>
        <p:spPr>
          <a:xfrm>
            <a:off x="1722967" y="3623734"/>
            <a:ext cx="635000" cy="60113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AA4BB2C-1101-4A3E-A8CE-0B3CEF607AC3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46100" y="3924301"/>
            <a:ext cx="11768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B91058BB-9895-4AE5-9250-287502BFA8F5}"/>
              </a:ext>
            </a:extLst>
          </p:cNvPr>
          <p:cNvSpPr/>
          <p:nvPr/>
        </p:nvSpPr>
        <p:spPr>
          <a:xfrm>
            <a:off x="1722967" y="4441000"/>
            <a:ext cx="635000" cy="60113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A2FB01E-8633-49D5-B587-E910E1351EDF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546100" y="4741567"/>
            <a:ext cx="11768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88EF1DB1-239C-458B-8C69-9698F5152CCF}"/>
              </a:ext>
            </a:extLst>
          </p:cNvPr>
          <p:cNvSpPr/>
          <p:nvPr/>
        </p:nvSpPr>
        <p:spPr>
          <a:xfrm>
            <a:off x="1722967" y="5258266"/>
            <a:ext cx="635000" cy="60113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r>
              <a:rPr lang="en-US" altLang="ko-KR" sz="1200" dirty="0"/>
              <a:t>4</a:t>
            </a:r>
            <a:endParaRPr lang="ko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D3ED4EC-F48C-431A-AC67-4C41A479693A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546100" y="5558833"/>
            <a:ext cx="11768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D9A0E1-E4DA-406E-89EA-62A99A5CE3BB}"/>
              </a:ext>
            </a:extLst>
          </p:cNvPr>
          <p:cNvSpPr txBox="1"/>
          <p:nvPr/>
        </p:nvSpPr>
        <p:spPr>
          <a:xfrm>
            <a:off x="1206500" y="1539066"/>
            <a:ext cx="166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입력층</a:t>
            </a:r>
            <a:endParaRPr lang="en-US" altLang="ko-KR" dirty="0"/>
          </a:p>
          <a:p>
            <a:pPr algn="ctr"/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19BF62C-6E98-489B-80EF-B57AD6E50B8C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46100" y="2439801"/>
            <a:ext cx="1269861" cy="4547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D3E3A78-6AD5-4BEF-A1B2-B99C0250FBCF}"/>
              </a:ext>
            </a:extLst>
          </p:cNvPr>
          <p:cNvSpPr txBox="1"/>
          <p:nvPr/>
        </p:nvSpPr>
        <p:spPr>
          <a:xfrm>
            <a:off x="-381138" y="2104852"/>
            <a:ext cx="12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B050"/>
                </a:solidFill>
              </a:rPr>
              <a:t>노드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D56F0D-8C5C-490B-8740-4B1E9381FFAA}"/>
              </a:ext>
            </a:extLst>
          </p:cNvPr>
          <p:cNvSpPr/>
          <p:nvPr/>
        </p:nvSpPr>
        <p:spPr>
          <a:xfrm>
            <a:off x="4199466" y="3211673"/>
            <a:ext cx="635000" cy="60113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9533DED-3ECE-46C2-9BD2-EC4D520A2B77}"/>
              </a:ext>
            </a:extLst>
          </p:cNvPr>
          <p:cNvSpPr/>
          <p:nvPr/>
        </p:nvSpPr>
        <p:spPr>
          <a:xfrm>
            <a:off x="4199466" y="4058439"/>
            <a:ext cx="635000" cy="60113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90BC84A-4F9A-4C24-8907-C6BE0247ABA9}"/>
              </a:ext>
            </a:extLst>
          </p:cNvPr>
          <p:cNvSpPr/>
          <p:nvPr/>
        </p:nvSpPr>
        <p:spPr>
          <a:xfrm>
            <a:off x="4199466" y="4905205"/>
            <a:ext cx="635000" cy="60113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146909-7C7C-4251-AB20-95AE5F067A42}"/>
              </a:ext>
            </a:extLst>
          </p:cNvPr>
          <p:cNvSpPr txBox="1"/>
          <p:nvPr/>
        </p:nvSpPr>
        <p:spPr>
          <a:xfrm>
            <a:off x="3577167" y="1539066"/>
            <a:ext cx="190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중간층 </a:t>
            </a:r>
            <a:r>
              <a:rPr lang="en-US" altLang="ko-KR" dirty="0"/>
              <a:t>/ </a:t>
            </a:r>
            <a:r>
              <a:rPr lang="ko-KR" altLang="en-US" dirty="0" err="1"/>
              <a:t>은닉층</a:t>
            </a:r>
            <a:endParaRPr lang="en-US" altLang="ko-KR" dirty="0"/>
          </a:p>
          <a:p>
            <a:pPr algn="ctr"/>
            <a:r>
              <a:rPr lang="en-US" altLang="ko-KR" dirty="0"/>
              <a:t>Hidden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E4A3E49-E710-497E-8B5B-2A44D7523DB2}"/>
              </a:ext>
            </a:extLst>
          </p:cNvPr>
          <p:cNvCxnSpPr>
            <a:stCxn id="3" idx="6"/>
            <a:endCxn id="25" idx="2"/>
          </p:cNvCxnSpPr>
          <p:nvPr/>
        </p:nvCxnSpPr>
        <p:spPr>
          <a:xfrm>
            <a:off x="2357967" y="3107035"/>
            <a:ext cx="1841499" cy="405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022D9FE-C6C4-420B-B00B-AF357D3E6E58}"/>
              </a:ext>
            </a:extLst>
          </p:cNvPr>
          <p:cNvCxnSpPr>
            <a:stCxn id="3" idx="6"/>
            <a:endCxn id="26" idx="2"/>
          </p:cNvCxnSpPr>
          <p:nvPr/>
        </p:nvCxnSpPr>
        <p:spPr>
          <a:xfrm>
            <a:off x="2357967" y="3107035"/>
            <a:ext cx="1841499" cy="1251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F4D4A24-A57D-4FFC-85C1-81C9C9D242D0}"/>
              </a:ext>
            </a:extLst>
          </p:cNvPr>
          <p:cNvCxnSpPr>
            <a:stCxn id="3" idx="6"/>
            <a:endCxn id="27" idx="2"/>
          </p:cNvCxnSpPr>
          <p:nvPr/>
        </p:nvCxnSpPr>
        <p:spPr>
          <a:xfrm>
            <a:off x="2357967" y="3107035"/>
            <a:ext cx="1841499" cy="2098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2FC2F25-53E1-4F6C-BFC4-760F64FA2D80}"/>
              </a:ext>
            </a:extLst>
          </p:cNvPr>
          <p:cNvCxnSpPr>
            <a:stCxn id="11" idx="6"/>
            <a:endCxn id="25" idx="2"/>
          </p:cNvCxnSpPr>
          <p:nvPr/>
        </p:nvCxnSpPr>
        <p:spPr>
          <a:xfrm flipV="1">
            <a:off x="2357967" y="3512240"/>
            <a:ext cx="1841499" cy="41206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49EB571-A1E3-49A8-BC64-115FC55AEDB9}"/>
              </a:ext>
            </a:extLst>
          </p:cNvPr>
          <p:cNvCxnSpPr>
            <a:stCxn id="11" idx="6"/>
            <a:endCxn id="26" idx="2"/>
          </p:cNvCxnSpPr>
          <p:nvPr/>
        </p:nvCxnSpPr>
        <p:spPr>
          <a:xfrm>
            <a:off x="2357967" y="3924301"/>
            <a:ext cx="1841499" cy="43470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187BBCE-6050-460A-A906-AB97F246B25D}"/>
              </a:ext>
            </a:extLst>
          </p:cNvPr>
          <p:cNvCxnSpPr>
            <a:stCxn id="11" idx="6"/>
            <a:endCxn id="27" idx="2"/>
          </p:cNvCxnSpPr>
          <p:nvPr/>
        </p:nvCxnSpPr>
        <p:spPr>
          <a:xfrm>
            <a:off x="2357967" y="3924301"/>
            <a:ext cx="1841499" cy="128147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514C3F2-28B6-437C-9A07-0B2A4A2FAF25}"/>
              </a:ext>
            </a:extLst>
          </p:cNvPr>
          <p:cNvCxnSpPr>
            <a:stCxn id="13" idx="6"/>
            <a:endCxn id="25" idx="2"/>
          </p:cNvCxnSpPr>
          <p:nvPr/>
        </p:nvCxnSpPr>
        <p:spPr>
          <a:xfrm flipV="1">
            <a:off x="2357967" y="3512240"/>
            <a:ext cx="1841499" cy="122932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4E63344-AEBE-4B0E-B59A-E8778595FE88}"/>
              </a:ext>
            </a:extLst>
          </p:cNvPr>
          <p:cNvCxnSpPr>
            <a:stCxn id="13" idx="6"/>
            <a:endCxn id="26" idx="2"/>
          </p:cNvCxnSpPr>
          <p:nvPr/>
        </p:nvCxnSpPr>
        <p:spPr>
          <a:xfrm flipV="1">
            <a:off x="2357967" y="4359006"/>
            <a:ext cx="1841499" cy="38256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E6906F2-9F53-4D10-A661-4E44C52E5848}"/>
              </a:ext>
            </a:extLst>
          </p:cNvPr>
          <p:cNvCxnSpPr>
            <a:stCxn id="13" idx="6"/>
            <a:endCxn id="27" idx="2"/>
          </p:cNvCxnSpPr>
          <p:nvPr/>
        </p:nvCxnSpPr>
        <p:spPr>
          <a:xfrm>
            <a:off x="2357967" y="4741567"/>
            <a:ext cx="1841499" cy="46420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8265294-CE60-4229-904C-4CEF4F4CF128}"/>
              </a:ext>
            </a:extLst>
          </p:cNvPr>
          <p:cNvCxnSpPr>
            <a:stCxn id="15" idx="6"/>
            <a:endCxn id="25" idx="2"/>
          </p:cNvCxnSpPr>
          <p:nvPr/>
        </p:nvCxnSpPr>
        <p:spPr>
          <a:xfrm flipV="1">
            <a:off x="2357967" y="3512240"/>
            <a:ext cx="1841499" cy="2046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B19C44F-108F-4142-ACEF-73F40FD87187}"/>
              </a:ext>
            </a:extLst>
          </p:cNvPr>
          <p:cNvCxnSpPr>
            <a:stCxn id="15" idx="6"/>
            <a:endCxn id="26" idx="2"/>
          </p:cNvCxnSpPr>
          <p:nvPr/>
        </p:nvCxnSpPr>
        <p:spPr>
          <a:xfrm flipV="1">
            <a:off x="2357967" y="4359006"/>
            <a:ext cx="1841499" cy="11998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F45833D-2586-4904-87C4-8AE0EE37FB0D}"/>
              </a:ext>
            </a:extLst>
          </p:cNvPr>
          <p:cNvCxnSpPr>
            <a:stCxn id="15" idx="6"/>
            <a:endCxn id="27" idx="2"/>
          </p:cNvCxnSpPr>
          <p:nvPr/>
        </p:nvCxnSpPr>
        <p:spPr>
          <a:xfrm flipV="1">
            <a:off x="2357967" y="5205772"/>
            <a:ext cx="1841499" cy="353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C08F769-0BE9-4A33-925A-9BE31405EA06}"/>
              </a:ext>
            </a:extLst>
          </p:cNvPr>
          <p:cNvSpPr txBox="1"/>
          <p:nvPr/>
        </p:nvSpPr>
        <p:spPr>
          <a:xfrm>
            <a:off x="3119968" y="3074738"/>
            <a:ext cx="457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w11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C1D741-B083-4296-90FC-1483E00CC33D}"/>
              </a:ext>
            </a:extLst>
          </p:cNvPr>
          <p:cNvSpPr txBox="1"/>
          <p:nvPr/>
        </p:nvSpPr>
        <p:spPr>
          <a:xfrm>
            <a:off x="2891368" y="3389128"/>
            <a:ext cx="457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w21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AA9996-D253-4BE3-B5C9-4CB544A3573E}"/>
              </a:ext>
            </a:extLst>
          </p:cNvPr>
          <p:cNvSpPr txBox="1"/>
          <p:nvPr/>
        </p:nvSpPr>
        <p:spPr>
          <a:xfrm>
            <a:off x="2434169" y="3512240"/>
            <a:ext cx="457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w31</a:t>
            </a:r>
            <a:endParaRPr lang="ko-KR" alt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D1C52F-9F94-4F64-A5B1-F1E02892FF84}"/>
              </a:ext>
            </a:extLst>
          </p:cNvPr>
          <p:cNvSpPr txBox="1"/>
          <p:nvPr/>
        </p:nvSpPr>
        <p:spPr>
          <a:xfrm>
            <a:off x="2328334" y="4998330"/>
            <a:ext cx="457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w14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07DD9E9-C62D-45F8-91D7-2E180966BE28}"/>
              </a:ext>
            </a:extLst>
          </p:cNvPr>
          <p:cNvSpPr txBox="1"/>
          <p:nvPr/>
        </p:nvSpPr>
        <p:spPr>
          <a:xfrm>
            <a:off x="2992967" y="5041370"/>
            <a:ext cx="457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w24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B73742-8B8F-40E5-8EF8-1E7E499DC9DE}"/>
              </a:ext>
            </a:extLst>
          </p:cNvPr>
          <p:cNvSpPr txBox="1"/>
          <p:nvPr/>
        </p:nvSpPr>
        <p:spPr>
          <a:xfrm>
            <a:off x="3259666" y="5390741"/>
            <a:ext cx="457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w34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D230AD5-BF4C-41F0-991E-D73CFD68AEE1}"/>
              </a:ext>
            </a:extLst>
          </p:cNvPr>
          <p:cNvSpPr/>
          <p:nvPr/>
        </p:nvSpPr>
        <p:spPr>
          <a:xfrm>
            <a:off x="6493934" y="3389128"/>
            <a:ext cx="635000" cy="60113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C505CD7-4543-4932-AF15-4A9D6E1169E2}"/>
              </a:ext>
            </a:extLst>
          </p:cNvPr>
          <p:cNvSpPr/>
          <p:nvPr/>
        </p:nvSpPr>
        <p:spPr>
          <a:xfrm>
            <a:off x="6498166" y="4673396"/>
            <a:ext cx="635000" cy="60113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716C198-9A73-49F4-AD51-81CB226B869C}"/>
              </a:ext>
            </a:extLst>
          </p:cNvPr>
          <p:cNvCxnSpPr>
            <a:stCxn id="25" idx="6"/>
            <a:endCxn id="59" idx="2"/>
          </p:cNvCxnSpPr>
          <p:nvPr/>
        </p:nvCxnSpPr>
        <p:spPr>
          <a:xfrm>
            <a:off x="4834466" y="3512240"/>
            <a:ext cx="1659468" cy="177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B22EC81-B3B3-4258-8277-5B463A4173AF}"/>
              </a:ext>
            </a:extLst>
          </p:cNvPr>
          <p:cNvCxnSpPr>
            <a:stCxn id="26" idx="6"/>
            <a:endCxn id="59" idx="2"/>
          </p:cNvCxnSpPr>
          <p:nvPr/>
        </p:nvCxnSpPr>
        <p:spPr>
          <a:xfrm flipV="1">
            <a:off x="4834466" y="3689695"/>
            <a:ext cx="1659468" cy="669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39EA492-30E2-425E-9D5C-C62AA8E00047}"/>
              </a:ext>
            </a:extLst>
          </p:cNvPr>
          <p:cNvCxnSpPr>
            <a:stCxn id="27" idx="6"/>
            <a:endCxn id="59" idx="2"/>
          </p:cNvCxnSpPr>
          <p:nvPr/>
        </p:nvCxnSpPr>
        <p:spPr>
          <a:xfrm flipV="1">
            <a:off x="4834466" y="3689695"/>
            <a:ext cx="1659468" cy="1516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0B07C13-9B88-4379-AB4C-757D05A5DC34}"/>
              </a:ext>
            </a:extLst>
          </p:cNvPr>
          <p:cNvCxnSpPr>
            <a:stCxn id="25" idx="6"/>
            <a:endCxn id="60" idx="2"/>
          </p:cNvCxnSpPr>
          <p:nvPr/>
        </p:nvCxnSpPr>
        <p:spPr>
          <a:xfrm>
            <a:off x="4834466" y="3512240"/>
            <a:ext cx="1663700" cy="1461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8DD80E5-3C44-410B-B3EE-72D4F4CD11DD}"/>
              </a:ext>
            </a:extLst>
          </p:cNvPr>
          <p:cNvCxnSpPr>
            <a:stCxn id="26" idx="6"/>
            <a:endCxn id="60" idx="2"/>
          </p:cNvCxnSpPr>
          <p:nvPr/>
        </p:nvCxnSpPr>
        <p:spPr>
          <a:xfrm>
            <a:off x="4834466" y="4359006"/>
            <a:ext cx="1663700" cy="614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B950DB5-2859-4930-9E99-1F24B80005B1}"/>
              </a:ext>
            </a:extLst>
          </p:cNvPr>
          <p:cNvCxnSpPr>
            <a:stCxn id="27" idx="6"/>
            <a:endCxn id="60" idx="2"/>
          </p:cNvCxnSpPr>
          <p:nvPr/>
        </p:nvCxnSpPr>
        <p:spPr>
          <a:xfrm flipV="1">
            <a:off x="4834466" y="4973963"/>
            <a:ext cx="1663700" cy="231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96C3F08-2F99-4A42-8A27-7C2B8D72856C}"/>
              </a:ext>
            </a:extLst>
          </p:cNvPr>
          <p:cNvSpPr txBox="1"/>
          <p:nvPr/>
        </p:nvSpPr>
        <p:spPr>
          <a:xfrm>
            <a:off x="5977467" y="1539066"/>
            <a:ext cx="166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출력층</a:t>
            </a:r>
            <a:endParaRPr lang="en-US" altLang="ko-KR" dirty="0"/>
          </a:p>
          <a:p>
            <a:pPr algn="ctr"/>
            <a:r>
              <a:rPr lang="en-US" altLang="ko-KR" dirty="0"/>
              <a:t>Output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A2A3FB-F2C2-464C-A1F5-28CB99BFEAB5}"/>
              </a:ext>
            </a:extLst>
          </p:cNvPr>
          <p:cNvSpPr txBox="1"/>
          <p:nvPr/>
        </p:nvSpPr>
        <p:spPr>
          <a:xfrm>
            <a:off x="431800" y="776925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심층신경망 </a:t>
            </a:r>
            <a:r>
              <a:rPr lang="en-US" altLang="ko-KR" dirty="0"/>
              <a:t>(DNN : Deep Neural Network)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5FAA203-0D09-421F-9DD5-FA19A78B68D4}"/>
              </a:ext>
            </a:extLst>
          </p:cNvPr>
          <p:cNvSpPr/>
          <p:nvPr/>
        </p:nvSpPr>
        <p:spPr>
          <a:xfrm>
            <a:off x="4047067" y="3074738"/>
            <a:ext cx="960968" cy="8495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B358FEE3-FD6B-45D7-B91B-0061A888F102}"/>
              </a:ext>
            </a:extLst>
          </p:cNvPr>
          <p:cNvCxnSpPr>
            <a:stCxn id="4" idx="0"/>
          </p:cNvCxnSpPr>
          <p:nvPr/>
        </p:nvCxnSpPr>
        <p:spPr>
          <a:xfrm rot="5400000" flipH="1" flipV="1">
            <a:off x="6310173" y="799712"/>
            <a:ext cx="492405" cy="405764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7ACFEB6-4CD6-4A48-8684-681937E6A3EF}"/>
              </a:ext>
            </a:extLst>
          </p:cNvPr>
          <p:cNvSpPr txBox="1"/>
          <p:nvPr/>
        </p:nvSpPr>
        <p:spPr>
          <a:xfrm>
            <a:off x="7916335" y="2780803"/>
            <a:ext cx="4275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h1 = W11·X1 + W12·X2 + </a:t>
            </a:r>
          </a:p>
          <a:p>
            <a:r>
              <a:rPr lang="en-US" altLang="ko-KR" dirty="0"/>
              <a:t>	W13·X3 + W14·X4 + b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C0C4FF-C77D-4712-950A-8C0A4F145589}"/>
              </a:ext>
            </a:extLst>
          </p:cNvPr>
          <p:cNvSpPr txBox="1"/>
          <p:nvPr/>
        </p:nvSpPr>
        <p:spPr>
          <a:xfrm>
            <a:off x="7933266" y="2014534"/>
            <a:ext cx="357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히든</a:t>
            </a:r>
            <a:r>
              <a:rPr lang="ko-KR" altLang="en-US" dirty="0"/>
              <a:t> 레이어 노드 하나의 계산 값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301FC48-8D53-4A5C-AC8E-B84531D929BC}"/>
              </a:ext>
            </a:extLst>
          </p:cNvPr>
          <p:cNvSpPr txBox="1"/>
          <p:nvPr/>
        </p:nvSpPr>
        <p:spPr>
          <a:xfrm>
            <a:off x="63360" y="112067"/>
            <a:ext cx="3699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ML (Machine Learning)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761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E632B9DD-CDCC-49A8-886B-6D51CBF38C2D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3285067" y="5215467"/>
            <a:chExt cx="5486400" cy="68580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09C7F6F-85A4-4A68-8AB5-6C7102762FB4}"/>
                </a:ext>
              </a:extLst>
            </p:cNvPr>
            <p:cNvSpPr/>
            <p:nvPr/>
          </p:nvSpPr>
          <p:spPr>
            <a:xfrm>
              <a:off x="3285067" y="5215467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데이터 41">
              <a:extLst>
                <a:ext uri="{FF2B5EF4-FFF2-40B4-BE49-F238E27FC236}">
                  <a16:creationId xmlns:a16="http://schemas.microsoft.com/office/drawing/2014/main" id="{1DEC88E9-E712-410A-B334-B00C553323FF}"/>
                </a:ext>
              </a:extLst>
            </p:cNvPr>
            <p:cNvSpPr/>
            <p:nvPr/>
          </p:nvSpPr>
          <p:spPr>
            <a:xfrm>
              <a:off x="3285067" y="5215467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15E1D6AE-4602-4D50-BB6C-9BDAB29E8FC5}"/>
              </a:ext>
            </a:extLst>
          </p:cNvPr>
          <p:cNvSpPr/>
          <p:nvPr/>
        </p:nvSpPr>
        <p:spPr>
          <a:xfrm>
            <a:off x="1722967" y="2806468"/>
            <a:ext cx="635000" cy="60113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r>
              <a:rPr lang="en-US" altLang="ko-KR" sz="1200" dirty="0"/>
              <a:t>1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ECC22F1-ABA6-4CC6-9E24-7F40D6DFDF5F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546100" y="3107035"/>
            <a:ext cx="11768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0675E249-D348-436F-A692-59E644CCD6D5}"/>
              </a:ext>
            </a:extLst>
          </p:cNvPr>
          <p:cNvSpPr/>
          <p:nvPr/>
        </p:nvSpPr>
        <p:spPr>
          <a:xfrm>
            <a:off x="1722967" y="3623734"/>
            <a:ext cx="635000" cy="60113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2B56F7B-1EF6-4946-862C-DFA9DC5C72EC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546100" y="3924301"/>
            <a:ext cx="11768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9F68AFBD-9E91-4F1E-BCDB-9F59C37AF6F8}"/>
              </a:ext>
            </a:extLst>
          </p:cNvPr>
          <p:cNvSpPr/>
          <p:nvPr/>
        </p:nvSpPr>
        <p:spPr>
          <a:xfrm>
            <a:off x="1722967" y="4441000"/>
            <a:ext cx="635000" cy="60113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4068254-CD3C-4E23-97FE-EEA6447C63ED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46100" y="4741567"/>
            <a:ext cx="11768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A14C998-3541-4561-991B-8FD353A6963C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46100" y="2439801"/>
            <a:ext cx="1269861" cy="4547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A1C330B2-DE9D-468F-A9EF-12DA20C5EED0}"/>
              </a:ext>
            </a:extLst>
          </p:cNvPr>
          <p:cNvSpPr/>
          <p:nvPr/>
        </p:nvSpPr>
        <p:spPr>
          <a:xfrm>
            <a:off x="4188002" y="2757030"/>
            <a:ext cx="635000" cy="60113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ADE7FC-0A8D-4646-82C4-1FADB7AD4396}"/>
              </a:ext>
            </a:extLst>
          </p:cNvPr>
          <p:cNvSpPr/>
          <p:nvPr/>
        </p:nvSpPr>
        <p:spPr>
          <a:xfrm>
            <a:off x="4188002" y="3603796"/>
            <a:ext cx="635000" cy="60113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1D8841E-8D9F-4601-8D36-62D1E29EE3B4}"/>
              </a:ext>
            </a:extLst>
          </p:cNvPr>
          <p:cNvSpPr/>
          <p:nvPr/>
        </p:nvSpPr>
        <p:spPr>
          <a:xfrm>
            <a:off x="4188002" y="4450562"/>
            <a:ext cx="635000" cy="60113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6E8ABD3-870A-456D-99C6-EE5C07B70D69}"/>
              </a:ext>
            </a:extLst>
          </p:cNvPr>
          <p:cNvCxnSpPr>
            <a:stCxn id="3" idx="6"/>
            <a:endCxn id="12" idx="2"/>
          </p:cNvCxnSpPr>
          <p:nvPr/>
        </p:nvCxnSpPr>
        <p:spPr>
          <a:xfrm flipV="1">
            <a:off x="2357967" y="3057597"/>
            <a:ext cx="1830035" cy="4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79FE986-5E25-47C2-9F57-519A2F3B069F}"/>
              </a:ext>
            </a:extLst>
          </p:cNvPr>
          <p:cNvCxnSpPr>
            <a:stCxn id="3" idx="6"/>
            <a:endCxn id="13" idx="2"/>
          </p:cNvCxnSpPr>
          <p:nvPr/>
        </p:nvCxnSpPr>
        <p:spPr>
          <a:xfrm>
            <a:off x="2357967" y="3107035"/>
            <a:ext cx="1830035" cy="797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5C2A780-E753-4D35-96C5-A5AD2F4018D1}"/>
              </a:ext>
            </a:extLst>
          </p:cNvPr>
          <p:cNvCxnSpPr>
            <a:stCxn id="3" idx="6"/>
            <a:endCxn id="14" idx="2"/>
          </p:cNvCxnSpPr>
          <p:nvPr/>
        </p:nvCxnSpPr>
        <p:spPr>
          <a:xfrm>
            <a:off x="2357967" y="3107035"/>
            <a:ext cx="1830035" cy="1644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95CB713-2522-4643-A96F-A99EF8F19111}"/>
              </a:ext>
            </a:extLst>
          </p:cNvPr>
          <p:cNvCxnSpPr>
            <a:stCxn id="5" idx="6"/>
            <a:endCxn id="12" idx="2"/>
          </p:cNvCxnSpPr>
          <p:nvPr/>
        </p:nvCxnSpPr>
        <p:spPr>
          <a:xfrm flipV="1">
            <a:off x="2357967" y="3057597"/>
            <a:ext cx="1830035" cy="86670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3CFA21-FA7C-4399-A7AC-25EA32505F44}"/>
              </a:ext>
            </a:extLst>
          </p:cNvPr>
          <p:cNvCxnSpPr>
            <a:stCxn id="5" idx="6"/>
            <a:endCxn id="13" idx="2"/>
          </p:cNvCxnSpPr>
          <p:nvPr/>
        </p:nvCxnSpPr>
        <p:spPr>
          <a:xfrm flipV="1">
            <a:off x="2357967" y="3904363"/>
            <a:ext cx="1830035" cy="199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4AD66D8-FA28-4A53-BC87-03FE728FF8B7}"/>
              </a:ext>
            </a:extLst>
          </p:cNvPr>
          <p:cNvCxnSpPr>
            <a:stCxn id="5" idx="6"/>
            <a:endCxn id="14" idx="2"/>
          </p:cNvCxnSpPr>
          <p:nvPr/>
        </p:nvCxnSpPr>
        <p:spPr>
          <a:xfrm>
            <a:off x="2357967" y="3924301"/>
            <a:ext cx="1830035" cy="82682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B19105C-3C84-4314-8895-F39359701098}"/>
              </a:ext>
            </a:extLst>
          </p:cNvPr>
          <p:cNvCxnSpPr>
            <a:stCxn id="7" idx="6"/>
            <a:endCxn id="12" idx="2"/>
          </p:cNvCxnSpPr>
          <p:nvPr/>
        </p:nvCxnSpPr>
        <p:spPr>
          <a:xfrm flipV="1">
            <a:off x="2357967" y="3057597"/>
            <a:ext cx="1830035" cy="168397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F3D4CD9-C403-4835-87D5-907A111D395F}"/>
              </a:ext>
            </a:extLst>
          </p:cNvPr>
          <p:cNvCxnSpPr>
            <a:stCxn id="7" idx="6"/>
            <a:endCxn id="13" idx="2"/>
          </p:cNvCxnSpPr>
          <p:nvPr/>
        </p:nvCxnSpPr>
        <p:spPr>
          <a:xfrm flipV="1">
            <a:off x="2357967" y="3904363"/>
            <a:ext cx="1830035" cy="83720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50B9FE4-8EF6-4C0D-9CE0-22CE5C080443}"/>
              </a:ext>
            </a:extLst>
          </p:cNvPr>
          <p:cNvCxnSpPr>
            <a:stCxn id="7" idx="6"/>
            <a:endCxn id="14" idx="2"/>
          </p:cNvCxnSpPr>
          <p:nvPr/>
        </p:nvCxnSpPr>
        <p:spPr>
          <a:xfrm>
            <a:off x="2357967" y="4741567"/>
            <a:ext cx="1830035" cy="956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BCDC465-ABAC-4BBA-9C91-3754A24C44C6}"/>
              </a:ext>
            </a:extLst>
          </p:cNvPr>
          <p:cNvSpPr txBox="1"/>
          <p:nvPr/>
        </p:nvSpPr>
        <p:spPr>
          <a:xfrm>
            <a:off x="5681133" y="1237971"/>
            <a:ext cx="561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h1 = W11·X1 + W12·X2 + W13·X3 + W14·X4 + b</a:t>
            </a:r>
            <a:endParaRPr lang="ko-KR" altLang="en-US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C75D46A-5245-4B32-AD28-92544BBB5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171" y="2282433"/>
            <a:ext cx="5001323" cy="273405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03E8798-8FBF-4B4B-9D37-C613203070B5}"/>
              </a:ext>
            </a:extLst>
          </p:cNvPr>
          <p:cNvSpPr txBox="1"/>
          <p:nvPr/>
        </p:nvSpPr>
        <p:spPr>
          <a:xfrm>
            <a:off x="6654802" y="2053535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 x 3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1EE7E7-85F8-4AD2-AF4B-0B353FCD6F80}"/>
              </a:ext>
            </a:extLst>
          </p:cNvPr>
          <p:cNvSpPr txBox="1"/>
          <p:nvPr/>
        </p:nvSpPr>
        <p:spPr>
          <a:xfrm>
            <a:off x="7818971" y="2053535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 x 1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500C43-54C2-424D-B18D-9CBDBD012386}"/>
              </a:ext>
            </a:extLst>
          </p:cNvPr>
          <p:cNvSpPr txBox="1"/>
          <p:nvPr/>
        </p:nvSpPr>
        <p:spPr>
          <a:xfrm>
            <a:off x="1134533" y="5833998"/>
            <a:ext cx="302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 x m  /  m x p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4D8248A5-05DF-4BA7-A9BB-AEE1A91F89B4}"/>
              </a:ext>
            </a:extLst>
          </p:cNvPr>
          <p:cNvSpPr/>
          <p:nvPr/>
        </p:nvSpPr>
        <p:spPr>
          <a:xfrm>
            <a:off x="2192866" y="5876332"/>
            <a:ext cx="279400" cy="3388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CA18B30-C212-4A29-9519-C852D598AE2F}"/>
              </a:ext>
            </a:extLst>
          </p:cNvPr>
          <p:cNvSpPr/>
          <p:nvPr/>
        </p:nvSpPr>
        <p:spPr>
          <a:xfrm>
            <a:off x="2802465" y="5879864"/>
            <a:ext cx="279400" cy="3388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7039E7-148C-4221-88B0-6E26BE301CF9}"/>
              </a:ext>
            </a:extLst>
          </p:cNvPr>
          <p:cNvSpPr txBox="1"/>
          <p:nvPr/>
        </p:nvSpPr>
        <p:spPr>
          <a:xfrm>
            <a:off x="936802" y="5475323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차원의 크기가 겹쳐야만 연산 가능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05D256-0EC6-41D3-BFE8-F0C7A4BE224C}"/>
              </a:ext>
            </a:extLst>
          </p:cNvPr>
          <p:cNvSpPr txBox="1"/>
          <p:nvPr/>
        </p:nvSpPr>
        <p:spPr>
          <a:xfrm>
            <a:off x="1181030" y="6274699"/>
            <a:ext cx="425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(n x m) X (m x p) = (n x p)</a:t>
            </a:r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548E7D0-C1A2-4665-901D-D1BC7E015D45}"/>
              </a:ext>
            </a:extLst>
          </p:cNvPr>
          <p:cNvSpPr/>
          <p:nvPr/>
        </p:nvSpPr>
        <p:spPr>
          <a:xfrm>
            <a:off x="1269999" y="6305226"/>
            <a:ext cx="279400" cy="3388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EB721D8-12A9-459A-A1B7-C8A0FEFDBAC9}"/>
              </a:ext>
            </a:extLst>
          </p:cNvPr>
          <p:cNvSpPr/>
          <p:nvPr/>
        </p:nvSpPr>
        <p:spPr>
          <a:xfrm>
            <a:off x="2802465" y="6305226"/>
            <a:ext cx="279400" cy="3388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CD061C-DC65-4D49-AE76-A75727A0DF74}"/>
              </a:ext>
            </a:extLst>
          </p:cNvPr>
          <p:cNvSpPr/>
          <p:nvPr/>
        </p:nvSpPr>
        <p:spPr>
          <a:xfrm>
            <a:off x="8559800" y="2565400"/>
            <a:ext cx="1274233" cy="1038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661C9B-7CD2-41B6-8475-B59FD876EC0D}"/>
              </a:ext>
            </a:extLst>
          </p:cNvPr>
          <p:cNvSpPr txBox="1"/>
          <p:nvPr/>
        </p:nvSpPr>
        <p:spPr>
          <a:xfrm>
            <a:off x="6622171" y="4908322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 x 3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4E1966-A12A-4540-B0E5-C01799B74B50}"/>
              </a:ext>
            </a:extLst>
          </p:cNvPr>
          <p:cNvSpPr txBox="1"/>
          <p:nvPr/>
        </p:nvSpPr>
        <p:spPr>
          <a:xfrm>
            <a:off x="7886704" y="4908322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 x 1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E6C25B-F29F-40C8-BC70-0B98B3528461}"/>
              </a:ext>
            </a:extLst>
          </p:cNvPr>
          <p:cNvSpPr txBox="1"/>
          <p:nvPr/>
        </p:nvSpPr>
        <p:spPr>
          <a:xfrm>
            <a:off x="63360" y="112067"/>
            <a:ext cx="3699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ML (Machine Learning)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931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2B0B7E7-14E9-4D7C-BAC4-4F32102AA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1" t="49369" r="34679"/>
          <a:stretch/>
        </p:blipFill>
        <p:spPr>
          <a:xfrm>
            <a:off x="0" y="1380066"/>
            <a:ext cx="6837953" cy="3166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4A0C54-93CD-48FB-82BD-4211BA3694B0}"/>
              </a:ext>
            </a:extLst>
          </p:cNvPr>
          <p:cNvSpPr txBox="1"/>
          <p:nvPr/>
        </p:nvSpPr>
        <p:spPr>
          <a:xfrm>
            <a:off x="508000" y="4614333"/>
            <a:ext cx="511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= 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F025BE0-5765-4233-8BA7-C78475E08A25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3285067" y="5215467"/>
            <a:chExt cx="5486400" cy="6858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0E2AE5-AB75-4BE2-8AFA-6204BF9F9F4D}"/>
                </a:ext>
              </a:extLst>
            </p:cNvPr>
            <p:cNvSpPr/>
            <p:nvPr/>
          </p:nvSpPr>
          <p:spPr>
            <a:xfrm>
              <a:off x="3285067" y="5215467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데이터 6">
              <a:extLst>
                <a:ext uri="{FF2B5EF4-FFF2-40B4-BE49-F238E27FC236}">
                  <a16:creationId xmlns:a16="http://schemas.microsoft.com/office/drawing/2014/main" id="{7BBBD5C8-9DDC-42CC-BF72-BC74CEF5DDE6}"/>
                </a:ext>
              </a:extLst>
            </p:cNvPr>
            <p:cNvSpPr/>
            <p:nvPr/>
          </p:nvSpPr>
          <p:spPr>
            <a:xfrm>
              <a:off x="3285067" y="5215467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F1D6E9B-CED2-45BD-8E44-13F35AEABD86}"/>
              </a:ext>
            </a:extLst>
          </p:cNvPr>
          <p:cNvSpPr txBox="1"/>
          <p:nvPr/>
        </p:nvSpPr>
        <p:spPr>
          <a:xfrm>
            <a:off x="63360" y="112067"/>
            <a:ext cx="454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Matrix Multiplication (</a:t>
            </a:r>
            <a:r>
              <a:rPr lang="ko-KR" altLang="en-US" sz="2400" b="1" dirty="0" err="1">
                <a:solidFill>
                  <a:schemeClr val="bg1"/>
                </a:solidFill>
              </a:rPr>
              <a:t>행렬곱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078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2B0B7E7-14E9-4D7C-BAC4-4F32102AA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1" t="49369" r="34679"/>
          <a:stretch/>
        </p:blipFill>
        <p:spPr>
          <a:xfrm>
            <a:off x="0" y="1380066"/>
            <a:ext cx="6837953" cy="3166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4A0C54-93CD-48FB-82BD-4211BA3694B0}"/>
              </a:ext>
            </a:extLst>
          </p:cNvPr>
          <p:cNvSpPr txBox="1"/>
          <p:nvPr/>
        </p:nvSpPr>
        <p:spPr>
          <a:xfrm>
            <a:off x="508000" y="4614333"/>
            <a:ext cx="511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= W11·X1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F025BE0-5765-4233-8BA7-C78475E08A25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3285067" y="5215467"/>
            <a:chExt cx="5486400" cy="6858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0E2AE5-AB75-4BE2-8AFA-6204BF9F9F4D}"/>
                </a:ext>
              </a:extLst>
            </p:cNvPr>
            <p:cNvSpPr/>
            <p:nvPr/>
          </p:nvSpPr>
          <p:spPr>
            <a:xfrm>
              <a:off x="3285067" y="5215467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데이터 6">
              <a:extLst>
                <a:ext uri="{FF2B5EF4-FFF2-40B4-BE49-F238E27FC236}">
                  <a16:creationId xmlns:a16="http://schemas.microsoft.com/office/drawing/2014/main" id="{7BBBD5C8-9DDC-42CC-BF72-BC74CEF5DDE6}"/>
                </a:ext>
              </a:extLst>
            </p:cNvPr>
            <p:cNvSpPr/>
            <p:nvPr/>
          </p:nvSpPr>
          <p:spPr>
            <a:xfrm>
              <a:off x="3285067" y="5215467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F1D6E9B-CED2-45BD-8E44-13F35AEABD86}"/>
              </a:ext>
            </a:extLst>
          </p:cNvPr>
          <p:cNvSpPr txBox="1"/>
          <p:nvPr/>
        </p:nvSpPr>
        <p:spPr>
          <a:xfrm>
            <a:off x="63360" y="112067"/>
            <a:ext cx="454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Matrix Multiplication (</a:t>
            </a:r>
            <a:r>
              <a:rPr lang="ko-KR" altLang="en-US" sz="2400" b="1" dirty="0" err="1">
                <a:solidFill>
                  <a:schemeClr val="bg1"/>
                </a:solidFill>
              </a:rPr>
              <a:t>행렬곱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473043B-C203-42CF-9E7A-F723C5B4925A}"/>
              </a:ext>
            </a:extLst>
          </p:cNvPr>
          <p:cNvSpPr/>
          <p:nvPr/>
        </p:nvSpPr>
        <p:spPr>
          <a:xfrm>
            <a:off x="4030133" y="1981199"/>
            <a:ext cx="889000" cy="7450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B13B256-9BA8-4230-BF65-13EED7C10CD1}"/>
              </a:ext>
            </a:extLst>
          </p:cNvPr>
          <p:cNvSpPr/>
          <p:nvPr/>
        </p:nvSpPr>
        <p:spPr>
          <a:xfrm>
            <a:off x="508000" y="1735666"/>
            <a:ext cx="889000" cy="7450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087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2B0B7E7-14E9-4D7C-BAC4-4F32102AA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1" t="49369" r="34679"/>
          <a:stretch/>
        </p:blipFill>
        <p:spPr>
          <a:xfrm>
            <a:off x="0" y="1380066"/>
            <a:ext cx="6837953" cy="3166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4A0C54-93CD-48FB-82BD-4211BA3694B0}"/>
              </a:ext>
            </a:extLst>
          </p:cNvPr>
          <p:cNvSpPr txBox="1"/>
          <p:nvPr/>
        </p:nvSpPr>
        <p:spPr>
          <a:xfrm>
            <a:off x="508000" y="4614333"/>
            <a:ext cx="511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= W11·X1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F025BE0-5765-4233-8BA7-C78475E08A25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3285067" y="5215467"/>
            <a:chExt cx="5486400" cy="6858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0E2AE5-AB75-4BE2-8AFA-6204BF9F9F4D}"/>
                </a:ext>
              </a:extLst>
            </p:cNvPr>
            <p:cNvSpPr/>
            <p:nvPr/>
          </p:nvSpPr>
          <p:spPr>
            <a:xfrm>
              <a:off x="3285067" y="5215467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데이터 6">
              <a:extLst>
                <a:ext uri="{FF2B5EF4-FFF2-40B4-BE49-F238E27FC236}">
                  <a16:creationId xmlns:a16="http://schemas.microsoft.com/office/drawing/2014/main" id="{7BBBD5C8-9DDC-42CC-BF72-BC74CEF5DDE6}"/>
                </a:ext>
              </a:extLst>
            </p:cNvPr>
            <p:cNvSpPr/>
            <p:nvPr/>
          </p:nvSpPr>
          <p:spPr>
            <a:xfrm>
              <a:off x="3285067" y="5215467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F1D6E9B-CED2-45BD-8E44-13F35AEABD86}"/>
              </a:ext>
            </a:extLst>
          </p:cNvPr>
          <p:cNvSpPr txBox="1"/>
          <p:nvPr/>
        </p:nvSpPr>
        <p:spPr>
          <a:xfrm>
            <a:off x="63360" y="112067"/>
            <a:ext cx="454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Matrix Multiplication (</a:t>
            </a:r>
            <a:r>
              <a:rPr lang="ko-KR" altLang="en-US" sz="2400" b="1" dirty="0" err="1">
                <a:solidFill>
                  <a:schemeClr val="bg1"/>
                </a:solidFill>
              </a:rPr>
              <a:t>행렬곱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473043B-C203-42CF-9E7A-F723C5B4925A}"/>
              </a:ext>
            </a:extLst>
          </p:cNvPr>
          <p:cNvSpPr/>
          <p:nvPr/>
        </p:nvSpPr>
        <p:spPr>
          <a:xfrm>
            <a:off x="4030133" y="1981199"/>
            <a:ext cx="889000" cy="7450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B13B256-9BA8-4230-BF65-13EED7C10CD1}"/>
              </a:ext>
            </a:extLst>
          </p:cNvPr>
          <p:cNvSpPr/>
          <p:nvPr/>
        </p:nvSpPr>
        <p:spPr>
          <a:xfrm>
            <a:off x="508000" y="1735666"/>
            <a:ext cx="889000" cy="7450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EC6C233-820E-4583-BF71-435B5DF693AB}"/>
              </a:ext>
            </a:extLst>
          </p:cNvPr>
          <p:cNvCxnSpPr>
            <a:cxnSpLocks/>
          </p:cNvCxnSpPr>
          <p:nvPr/>
        </p:nvCxnSpPr>
        <p:spPr>
          <a:xfrm flipV="1">
            <a:off x="1397000" y="2125130"/>
            <a:ext cx="211667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4B7562-E658-4AEB-AC63-4627A250BFDF}"/>
              </a:ext>
            </a:extLst>
          </p:cNvPr>
          <p:cNvCxnSpPr>
            <a:cxnSpLocks/>
          </p:cNvCxnSpPr>
          <p:nvPr/>
        </p:nvCxnSpPr>
        <p:spPr>
          <a:xfrm>
            <a:off x="4470399" y="2726265"/>
            <a:ext cx="0" cy="203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797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2B0B7E7-14E9-4D7C-BAC4-4F32102AA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1" t="49369" r="34679"/>
          <a:stretch/>
        </p:blipFill>
        <p:spPr>
          <a:xfrm>
            <a:off x="0" y="1380066"/>
            <a:ext cx="6837953" cy="3166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4A0C54-93CD-48FB-82BD-4211BA3694B0}"/>
              </a:ext>
            </a:extLst>
          </p:cNvPr>
          <p:cNvSpPr txBox="1"/>
          <p:nvPr/>
        </p:nvSpPr>
        <p:spPr>
          <a:xfrm>
            <a:off x="508000" y="4614333"/>
            <a:ext cx="511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= W11·X1 + W12·X2 + 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F025BE0-5765-4233-8BA7-C78475E08A25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3285067" y="5215467"/>
            <a:chExt cx="5486400" cy="6858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0E2AE5-AB75-4BE2-8AFA-6204BF9F9F4D}"/>
                </a:ext>
              </a:extLst>
            </p:cNvPr>
            <p:cNvSpPr/>
            <p:nvPr/>
          </p:nvSpPr>
          <p:spPr>
            <a:xfrm>
              <a:off x="3285067" y="5215467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데이터 6">
              <a:extLst>
                <a:ext uri="{FF2B5EF4-FFF2-40B4-BE49-F238E27FC236}">
                  <a16:creationId xmlns:a16="http://schemas.microsoft.com/office/drawing/2014/main" id="{7BBBD5C8-9DDC-42CC-BF72-BC74CEF5DDE6}"/>
                </a:ext>
              </a:extLst>
            </p:cNvPr>
            <p:cNvSpPr/>
            <p:nvPr/>
          </p:nvSpPr>
          <p:spPr>
            <a:xfrm>
              <a:off x="3285067" y="5215467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F1D6E9B-CED2-45BD-8E44-13F35AEABD86}"/>
              </a:ext>
            </a:extLst>
          </p:cNvPr>
          <p:cNvSpPr txBox="1"/>
          <p:nvPr/>
        </p:nvSpPr>
        <p:spPr>
          <a:xfrm>
            <a:off x="63360" y="112067"/>
            <a:ext cx="454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Matrix Multiplication (</a:t>
            </a:r>
            <a:r>
              <a:rPr lang="ko-KR" altLang="en-US" sz="2400" b="1" dirty="0" err="1">
                <a:solidFill>
                  <a:schemeClr val="bg1"/>
                </a:solidFill>
              </a:rPr>
              <a:t>행렬곱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473043B-C203-42CF-9E7A-F723C5B4925A}"/>
              </a:ext>
            </a:extLst>
          </p:cNvPr>
          <p:cNvSpPr/>
          <p:nvPr/>
        </p:nvSpPr>
        <p:spPr>
          <a:xfrm>
            <a:off x="4030133" y="2590799"/>
            <a:ext cx="889000" cy="7450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B13B256-9BA8-4230-BF65-13EED7C10CD1}"/>
              </a:ext>
            </a:extLst>
          </p:cNvPr>
          <p:cNvSpPr/>
          <p:nvPr/>
        </p:nvSpPr>
        <p:spPr>
          <a:xfrm>
            <a:off x="1274233" y="1718732"/>
            <a:ext cx="889000" cy="7450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593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2B0B7E7-14E9-4D7C-BAC4-4F32102AA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1" t="49369" r="34679"/>
          <a:stretch/>
        </p:blipFill>
        <p:spPr>
          <a:xfrm>
            <a:off x="0" y="1380066"/>
            <a:ext cx="6837953" cy="3166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4A0C54-93CD-48FB-82BD-4211BA3694B0}"/>
              </a:ext>
            </a:extLst>
          </p:cNvPr>
          <p:cNvSpPr txBox="1"/>
          <p:nvPr/>
        </p:nvSpPr>
        <p:spPr>
          <a:xfrm>
            <a:off x="508000" y="4614333"/>
            <a:ext cx="511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= W11·X1 + W12·X2 + W13·X3 + b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F025BE0-5765-4233-8BA7-C78475E08A25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3285067" y="5215467"/>
            <a:chExt cx="5486400" cy="6858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0E2AE5-AB75-4BE2-8AFA-6204BF9F9F4D}"/>
                </a:ext>
              </a:extLst>
            </p:cNvPr>
            <p:cNvSpPr/>
            <p:nvPr/>
          </p:nvSpPr>
          <p:spPr>
            <a:xfrm>
              <a:off x="3285067" y="5215467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데이터 6">
              <a:extLst>
                <a:ext uri="{FF2B5EF4-FFF2-40B4-BE49-F238E27FC236}">
                  <a16:creationId xmlns:a16="http://schemas.microsoft.com/office/drawing/2014/main" id="{7BBBD5C8-9DDC-42CC-BF72-BC74CEF5DDE6}"/>
                </a:ext>
              </a:extLst>
            </p:cNvPr>
            <p:cNvSpPr/>
            <p:nvPr/>
          </p:nvSpPr>
          <p:spPr>
            <a:xfrm>
              <a:off x="3285067" y="5215467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F1D6E9B-CED2-45BD-8E44-13F35AEABD86}"/>
              </a:ext>
            </a:extLst>
          </p:cNvPr>
          <p:cNvSpPr txBox="1"/>
          <p:nvPr/>
        </p:nvSpPr>
        <p:spPr>
          <a:xfrm>
            <a:off x="63360" y="112067"/>
            <a:ext cx="454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Matrix Multiplication (</a:t>
            </a:r>
            <a:r>
              <a:rPr lang="ko-KR" altLang="en-US" sz="2400" b="1" dirty="0" err="1">
                <a:solidFill>
                  <a:schemeClr val="bg1"/>
                </a:solidFill>
              </a:rPr>
              <a:t>행렬곱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473043B-C203-42CF-9E7A-F723C5B4925A}"/>
              </a:ext>
            </a:extLst>
          </p:cNvPr>
          <p:cNvSpPr/>
          <p:nvPr/>
        </p:nvSpPr>
        <p:spPr>
          <a:xfrm>
            <a:off x="4047066" y="3225799"/>
            <a:ext cx="889000" cy="7450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B13B256-9BA8-4230-BF65-13EED7C10CD1}"/>
              </a:ext>
            </a:extLst>
          </p:cNvPr>
          <p:cNvSpPr/>
          <p:nvPr/>
        </p:nvSpPr>
        <p:spPr>
          <a:xfrm>
            <a:off x="2175933" y="1718732"/>
            <a:ext cx="889000" cy="7450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35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2B0B7E7-14E9-4D7C-BAC4-4F32102AA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1" t="49369" r="34679"/>
          <a:stretch/>
        </p:blipFill>
        <p:spPr>
          <a:xfrm>
            <a:off x="0" y="1380066"/>
            <a:ext cx="6837953" cy="3166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4A0C54-93CD-48FB-82BD-4211BA3694B0}"/>
              </a:ext>
            </a:extLst>
          </p:cNvPr>
          <p:cNvSpPr txBox="1"/>
          <p:nvPr/>
        </p:nvSpPr>
        <p:spPr>
          <a:xfrm>
            <a:off x="508000" y="4614333"/>
            <a:ext cx="511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= W11·X1 + W12·X2 + W13·X3 + b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F025BE0-5765-4233-8BA7-C78475E08A25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3285067" y="5215467"/>
            <a:chExt cx="5486400" cy="6858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0E2AE5-AB75-4BE2-8AFA-6204BF9F9F4D}"/>
                </a:ext>
              </a:extLst>
            </p:cNvPr>
            <p:cNvSpPr/>
            <p:nvPr/>
          </p:nvSpPr>
          <p:spPr>
            <a:xfrm>
              <a:off x="3285067" y="5215467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데이터 6">
              <a:extLst>
                <a:ext uri="{FF2B5EF4-FFF2-40B4-BE49-F238E27FC236}">
                  <a16:creationId xmlns:a16="http://schemas.microsoft.com/office/drawing/2014/main" id="{7BBBD5C8-9DDC-42CC-BF72-BC74CEF5DDE6}"/>
                </a:ext>
              </a:extLst>
            </p:cNvPr>
            <p:cNvSpPr/>
            <p:nvPr/>
          </p:nvSpPr>
          <p:spPr>
            <a:xfrm>
              <a:off x="3285067" y="5215467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F1D6E9B-CED2-45BD-8E44-13F35AEABD86}"/>
              </a:ext>
            </a:extLst>
          </p:cNvPr>
          <p:cNvSpPr txBox="1"/>
          <p:nvPr/>
        </p:nvSpPr>
        <p:spPr>
          <a:xfrm>
            <a:off x="63360" y="112067"/>
            <a:ext cx="454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Matrix Multiplication (</a:t>
            </a:r>
            <a:r>
              <a:rPr lang="ko-KR" altLang="en-US" sz="2400" b="1" dirty="0" err="1">
                <a:solidFill>
                  <a:schemeClr val="bg1"/>
                </a:solidFill>
              </a:rPr>
              <a:t>행렬곱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473043B-C203-42CF-9E7A-F723C5B4925A}"/>
              </a:ext>
            </a:extLst>
          </p:cNvPr>
          <p:cNvSpPr/>
          <p:nvPr/>
        </p:nvSpPr>
        <p:spPr>
          <a:xfrm>
            <a:off x="4047066" y="1938868"/>
            <a:ext cx="889000" cy="7450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B13B256-9BA8-4230-BF65-13EED7C10CD1}"/>
              </a:ext>
            </a:extLst>
          </p:cNvPr>
          <p:cNvSpPr/>
          <p:nvPr/>
        </p:nvSpPr>
        <p:spPr>
          <a:xfrm>
            <a:off x="508000" y="2683934"/>
            <a:ext cx="889000" cy="7450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8CE58E-72B4-440F-920B-85A49ABE52A6}"/>
              </a:ext>
            </a:extLst>
          </p:cNvPr>
          <p:cNvSpPr txBox="1"/>
          <p:nvPr/>
        </p:nvSpPr>
        <p:spPr>
          <a:xfrm>
            <a:off x="508000" y="4983665"/>
            <a:ext cx="511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 = W21·X1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699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2B0B7E7-14E9-4D7C-BAC4-4F32102AA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1" t="49369" r="34679"/>
          <a:stretch/>
        </p:blipFill>
        <p:spPr>
          <a:xfrm>
            <a:off x="0" y="1380066"/>
            <a:ext cx="6837953" cy="3166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4A0C54-93CD-48FB-82BD-4211BA3694B0}"/>
              </a:ext>
            </a:extLst>
          </p:cNvPr>
          <p:cNvSpPr txBox="1"/>
          <p:nvPr/>
        </p:nvSpPr>
        <p:spPr>
          <a:xfrm>
            <a:off x="508000" y="4614333"/>
            <a:ext cx="511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= W11·X1 + W12·X2 + W13·X3 + b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F025BE0-5765-4233-8BA7-C78475E08A25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3285067" y="5215467"/>
            <a:chExt cx="5486400" cy="6858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0E2AE5-AB75-4BE2-8AFA-6204BF9F9F4D}"/>
                </a:ext>
              </a:extLst>
            </p:cNvPr>
            <p:cNvSpPr/>
            <p:nvPr/>
          </p:nvSpPr>
          <p:spPr>
            <a:xfrm>
              <a:off x="3285067" y="5215467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데이터 6">
              <a:extLst>
                <a:ext uri="{FF2B5EF4-FFF2-40B4-BE49-F238E27FC236}">
                  <a16:creationId xmlns:a16="http://schemas.microsoft.com/office/drawing/2014/main" id="{7BBBD5C8-9DDC-42CC-BF72-BC74CEF5DDE6}"/>
                </a:ext>
              </a:extLst>
            </p:cNvPr>
            <p:cNvSpPr/>
            <p:nvPr/>
          </p:nvSpPr>
          <p:spPr>
            <a:xfrm>
              <a:off x="3285067" y="5215467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F1D6E9B-CED2-45BD-8E44-13F35AEABD86}"/>
              </a:ext>
            </a:extLst>
          </p:cNvPr>
          <p:cNvSpPr txBox="1"/>
          <p:nvPr/>
        </p:nvSpPr>
        <p:spPr>
          <a:xfrm>
            <a:off x="63360" y="112067"/>
            <a:ext cx="454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Matrix Multiplication (</a:t>
            </a:r>
            <a:r>
              <a:rPr lang="ko-KR" altLang="en-US" sz="2400" b="1" dirty="0" err="1">
                <a:solidFill>
                  <a:schemeClr val="bg1"/>
                </a:solidFill>
              </a:rPr>
              <a:t>행렬곱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473043B-C203-42CF-9E7A-F723C5B4925A}"/>
              </a:ext>
            </a:extLst>
          </p:cNvPr>
          <p:cNvSpPr/>
          <p:nvPr/>
        </p:nvSpPr>
        <p:spPr>
          <a:xfrm>
            <a:off x="4081493" y="2590799"/>
            <a:ext cx="889000" cy="7450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B13B256-9BA8-4230-BF65-13EED7C10CD1}"/>
              </a:ext>
            </a:extLst>
          </p:cNvPr>
          <p:cNvSpPr/>
          <p:nvPr/>
        </p:nvSpPr>
        <p:spPr>
          <a:xfrm>
            <a:off x="1341966" y="2675467"/>
            <a:ext cx="889000" cy="7450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8CE58E-72B4-440F-920B-85A49ABE52A6}"/>
              </a:ext>
            </a:extLst>
          </p:cNvPr>
          <p:cNvSpPr txBox="1"/>
          <p:nvPr/>
        </p:nvSpPr>
        <p:spPr>
          <a:xfrm>
            <a:off x="508000" y="4983665"/>
            <a:ext cx="511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 = W21·X1 + W22·X2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30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6FA8FF-D55A-4933-8E12-37BEE864D67D}"/>
              </a:ext>
            </a:extLst>
          </p:cNvPr>
          <p:cNvSpPr txBox="1"/>
          <p:nvPr/>
        </p:nvSpPr>
        <p:spPr>
          <a:xfrm>
            <a:off x="237067" y="2129597"/>
            <a:ext cx="10854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AGI</a:t>
            </a:r>
            <a:r>
              <a:rPr lang="en-US" altLang="ko-KR" dirty="0"/>
              <a:t> (Artificial General Intelligence) : </a:t>
            </a:r>
            <a:r>
              <a:rPr lang="ko-KR" altLang="en-US" dirty="0"/>
              <a:t>범용 인공지능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스스로 생각하고 스스로 학습할 수 있는 인공지능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현재의 인류의 기술로는 개발할 수 없음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아이언맨의</a:t>
            </a:r>
            <a:r>
              <a:rPr lang="ko-KR" altLang="en-US" dirty="0"/>
              <a:t> </a:t>
            </a:r>
            <a:r>
              <a:rPr lang="ko-KR" altLang="en-US" dirty="0" err="1"/>
              <a:t>자비스</a:t>
            </a:r>
            <a:r>
              <a:rPr lang="en-US" altLang="ko-KR" dirty="0"/>
              <a:t>, </a:t>
            </a:r>
            <a:r>
              <a:rPr lang="ko-KR" altLang="en-US" dirty="0" err="1"/>
              <a:t>프라이데이</a:t>
            </a:r>
            <a:r>
              <a:rPr lang="ko-KR" altLang="en-US" dirty="0"/>
              <a:t> 수준의 </a:t>
            </a:r>
            <a:r>
              <a:rPr lang="en-US" altLang="ko-KR" dirty="0"/>
              <a:t>AI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576A4-3530-488F-A1E6-76B4709DE627}"/>
              </a:ext>
            </a:extLst>
          </p:cNvPr>
          <p:cNvSpPr txBox="1"/>
          <p:nvPr/>
        </p:nvSpPr>
        <p:spPr>
          <a:xfrm>
            <a:off x="237067" y="956733"/>
            <a:ext cx="10854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ANI</a:t>
            </a:r>
            <a:r>
              <a:rPr lang="en-US" altLang="ko-KR" dirty="0"/>
              <a:t> (Artificial Narrow Intelligence) : </a:t>
            </a:r>
            <a:r>
              <a:rPr lang="ko-KR" altLang="en-US" dirty="0"/>
              <a:t>약한 인공지능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인간이 제어하는 형태로만 작동하는 인공지능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현재의 모든 종류의 </a:t>
            </a:r>
            <a:r>
              <a:rPr lang="en-US" altLang="ko-KR" dirty="0"/>
              <a:t>AI(GPT, </a:t>
            </a:r>
            <a:r>
              <a:rPr lang="en-US" altLang="ko-KR" dirty="0" err="1"/>
              <a:t>DeepSeek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>ANI</a:t>
            </a:r>
            <a:r>
              <a:rPr lang="ko-KR" altLang="en-US" dirty="0"/>
              <a:t>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ADBA79-835F-4CBF-88EF-7D8D45F206D0}"/>
              </a:ext>
            </a:extLst>
          </p:cNvPr>
          <p:cNvSpPr txBox="1"/>
          <p:nvPr/>
        </p:nvSpPr>
        <p:spPr>
          <a:xfrm>
            <a:off x="237067" y="3579460"/>
            <a:ext cx="10854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ASI</a:t>
            </a:r>
            <a:r>
              <a:rPr lang="en-US" altLang="ko-KR" dirty="0"/>
              <a:t> (Artificial Super Intelligence) : </a:t>
            </a:r>
            <a:r>
              <a:rPr lang="ko-KR" altLang="en-US" dirty="0"/>
              <a:t>초 인공지능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인간이 감히 예상할 수 없는 수준의 </a:t>
            </a:r>
            <a:r>
              <a:rPr lang="en-US" altLang="ko-KR" dirty="0"/>
              <a:t>AI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0105A6-7D2F-4F17-92C9-C233A04FC10A}"/>
              </a:ext>
            </a:extLst>
          </p:cNvPr>
          <p:cNvSpPr/>
          <p:nvPr/>
        </p:nvSpPr>
        <p:spPr>
          <a:xfrm>
            <a:off x="0" y="0"/>
            <a:ext cx="1811867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54325675-8BD3-4806-A34D-F4FE6BAE05F8}"/>
              </a:ext>
            </a:extLst>
          </p:cNvPr>
          <p:cNvSpPr/>
          <p:nvPr/>
        </p:nvSpPr>
        <p:spPr>
          <a:xfrm>
            <a:off x="0" y="0"/>
            <a:ext cx="5486400" cy="685800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40649-EC01-46B9-A69C-D6B414F33086}"/>
              </a:ext>
            </a:extLst>
          </p:cNvPr>
          <p:cNvSpPr txBox="1"/>
          <p:nvPr/>
        </p:nvSpPr>
        <p:spPr>
          <a:xfrm>
            <a:off x="93133" y="112067"/>
            <a:ext cx="291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ANI / AGI / ASI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64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2B0B7E7-14E9-4D7C-BAC4-4F32102AA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1" t="49369" r="34679"/>
          <a:stretch/>
        </p:blipFill>
        <p:spPr>
          <a:xfrm>
            <a:off x="0" y="1380066"/>
            <a:ext cx="6837953" cy="3166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4A0C54-93CD-48FB-82BD-4211BA3694B0}"/>
              </a:ext>
            </a:extLst>
          </p:cNvPr>
          <p:cNvSpPr txBox="1"/>
          <p:nvPr/>
        </p:nvSpPr>
        <p:spPr>
          <a:xfrm>
            <a:off x="508000" y="4614333"/>
            <a:ext cx="511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= W11·X1 + W12·X2 + W13·X3 + b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F025BE0-5765-4233-8BA7-C78475E08A25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3285067" y="5215467"/>
            <a:chExt cx="5486400" cy="6858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0E2AE5-AB75-4BE2-8AFA-6204BF9F9F4D}"/>
                </a:ext>
              </a:extLst>
            </p:cNvPr>
            <p:cNvSpPr/>
            <p:nvPr/>
          </p:nvSpPr>
          <p:spPr>
            <a:xfrm>
              <a:off x="3285067" y="5215467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데이터 6">
              <a:extLst>
                <a:ext uri="{FF2B5EF4-FFF2-40B4-BE49-F238E27FC236}">
                  <a16:creationId xmlns:a16="http://schemas.microsoft.com/office/drawing/2014/main" id="{7BBBD5C8-9DDC-42CC-BF72-BC74CEF5DDE6}"/>
                </a:ext>
              </a:extLst>
            </p:cNvPr>
            <p:cNvSpPr/>
            <p:nvPr/>
          </p:nvSpPr>
          <p:spPr>
            <a:xfrm>
              <a:off x="3285067" y="5215467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F1D6E9B-CED2-45BD-8E44-13F35AEABD86}"/>
              </a:ext>
            </a:extLst>
          </p:cNvPr>
          <p:cNvSpPr txBox="1"/>
          <p:nvPr/>
        </p:nvSpPr>
        <p:spPr>
          <a:xfrm>
            <a:off x="63360" y="112067"/>
            <a:ext cx="454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Matrix Multiplication (</a:t>
            </a:r>
            <a:r>
              <a:rPr lang="ko-KR" altLang="en-US" sz="2400" b="1" dirty="0" err="1">
                <a:solidFill>
                  <a:schemeClr val="bg1"/>
                </a:solidFill>
              </a:rPr>
              <a:t>행렬곱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473043B-C203-42CF-9E7A-F723C5B4925A}"/>
              </a:ext>
            </a:extLst>
          </p:cNvPr>
          <p:cNvSpPr/>
          <p:nvPr/>
        </p:nvSpPr>
        <p:spPr>
          <a:xfrm>
            <a:off x="4062443" y="3217333"/>
            <a:ext cx="889000" cy="7450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B13B256-9BA8-4230-BF65-13EED7C10CD1}"/>
              </a:ext>
            </a:extLst>
          </p:cNvPr>
          <p:cNvSpPr/>
          <p:nvPr/>
        </p:nvSpPr>
        <p:spPr>
          <a:xfrm>
            <a:off x="2175933" y="2607732"/>
            <a:ext cx="889000" cy="7450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8CE58E-72B4-440F-920B-85A49ABE52A6}"/>
              </a:ext>
            </a:extLst>
          </p:cNvPr>
          <p:cNvSpPr txBox="1"/>
          <p:nvPr/>
        </p:nvSpPr>
        <p:spPr>
          <a:xfrm>
            <a:off x="508000" y="4983665"/>
            <a:ext cx="511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 = W21·X1 + W22·X2 + W23·X3 + b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E524F5-3F7C-40DF-A6D8-19A4EE359BA3}"/>
              </a:ext>
            </a:extLst>
          </p:cNvPr>
          <p:cNvSpPr txBox="1"/>
          <p:nvPr/>
        </p:nvSpPr>
        <p:spPr>
          <a:xfrm>
            <a:off x="508000" y="5352997"/>
            <a:ext cx="511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 = W31·X1 + W32·X2 + W33·X3 + 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766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취업과 이직을 위한 프로그래머스 코딩 테스트 문제 풀이 전략: 자바 편: 문제 4 행렬의 곱셈 - Level 2 - 1">
            <a:extLst>
              <a:ext uri="{FF2B5EF4-FFF2-40B4-BE49-F238E27FC236}">
                <a16:creationId xmlns:a16="http://schemas.microsoft.com/office/drawing/2014/main" id="{3F993D4F-447B-474D-AD43-CBC9A3EB3C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9"/>
          <a:stretch/>
        </p:blipFill>
        <p:spPr bwMode="auto">
          <a:xfrm>
            <a:off x="2262187" y="1226608"/>
            <a:ext cx="7667625" cy="425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ACB4AA-6C8C-4E4D-8D3A-6B2C646132CF}"/>
              </a:ext>
            </a:extLst>
          </p:cNvPr>
          <p:cNvSpPr txBox="1"/>
          <p:nvPr/>
        </p:nvSpPr>
        <p:spPr>
          <a:xfrm>
            <a:off x="4231746" y="764672"/>
            <a:ext cx="158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 x 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462F0-E8A7-4957-A593-4403ADE0299F}"/>
              </a:ext>
            </a:extLst>
          </p:cNvPr>
          <p:cNvSpPr txBox="1"/>
          <p:nvPr/>
        </p:nvSpPr>
        <p:spPr>
          <a:xfrm>
            <a:off x="2514600" y="1186934"/>
            <a:ext cx="158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x 3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7BB82C7-AC32-48FC-A28A-0CD4F22E4BEE}"/>
              </a:ext>
            </a:extLst>
          </p:cNvPr>
          <p:cNvCxnSpPr/>
          <p:nvPr/>
        </p:nvCxnSpPr>
        <p:spPr>
          <a:xfrm>
            <a:off x="2514600" y="1845733"/>
            <a:ext cx="14816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EFF0239-4BF6-4C4E-B278-C732991000A9}"/>
              </a:ext>
            </a:extLst>
          </p:cNvPr>
          <p:cNvCxnSpPr/>
          <p:nvPr/>
        </p:nvCxnSpPr>
        <p:spPr>
          <a:xfrm>
            <a:off x="4673600" y="1312333"/>
            <a:ext cx="0" cy="15917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25DE01AB-631C-415B-8C20-97CD003A1DDE}"/>
              </a:ext>
            </a:extLst>
          </p:cNvPr>
          <p:cNvSpPr/>
          <p:nvPr/>
        </p:nvSpPr>
        <p:spPr>
          <a:xfrm>
            <a:off x="2734734" y="4148666"/>
            <a:ext cx="889000" cy="7450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1C54EFF-0199-4D2A-B714-F41FD122434D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3285067" y="5215467"/>
            <a:chExt cx="5486400" cy="6858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BB0019E-8011-453E-8AC4-4073EB778FE1}"/>
                </a:ext>
              </a:extLst>
            </p:cNvPr>
            <p:cNvSpPr/>
            <p:nvPr/>
          </p:nvSpPr>
          <p:spPr>
            <a:xfrm>
              <a:off x="3285067" y="5215467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데이터 10">
              <a:extLst>
                <a:ext uri="{FF2B5EF4-FFF2-40B4-BE49-F238E27FC236}">
                  <a16:creationId xmlns:a16="http://schemas.microsoft.com/office/drawing/2014/main" id="{1E49C70C-E94E-4DD1-B243-7A7D07BE0591}"/>
                </a:ext>
              </a:extLst>
            </p:cNvPr>
            <p:cNvSpPr/>
            <p:nvPr/>
          </p:nvSpPr>
          <p:spPr>
            <a:xfrm>
              <a:off x="3285067" y="5215467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A9F9BE0-C4F8-4BF1-95B0-61DFA91183EF}"/>
              </a:ext>
            </a:extLst>
          </p:cNvPr>
          <p:cNvSpPr txBox="1"/>
          <p:nvPr/>
        </p:nvSpPr>
        <p:spPr>
          <a:xfrm>
            <a:off x="63360" y="112067"/>
            <a:ext cx="454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Matrix Multiplication (</a:t>
            </a:r>
            <a:r>
              <a:rPr lang="ko-KR" altLang="en-US" sz="2400" b="1" dirty="0" err="1">
                <a:solidFill>
                  <a:schemeClr val="bg1"/>
                </a:solidFill>
              </a:rPr>
              <a:t>행렬곱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021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취업과 이직을 위한 프로그래머스 코딩 테스트 문제 풀이 전략: 자바 편: 문제 4 행렬의 곱셈 - Level 2 - 1">
            <a:extLst>
              <a:ext uri="{FF2B5EF4-FFF2-40B4-BE49-F238E27FC236}">
                <a16:creationId xmlns:a16="http://schemas.microsoft.com/office/drawing/2014/main" id="{3F993D4F-447B-474D-AD43-CBC9A3EB3C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9"/>
          <a:stretch/>
        </p:blipFill>
        <p:spPr bwMode="auto">
          <a:xfrm>
            <a:off x="2262187" y="1226608"/>
            <a:ext cx="7667625" cy="425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ACB4AA-6C8C-4E4D-8D3A-6B2C646132CF}"/>
              </a:ext>
            </a:extLst>
          </p:cNvPr>
          <p:cNvSpPr txBox="1"/>
          <p:nvPr/>
        </p:nvSpPr>
        <p:spPr>
          <a:xfrm>
            <a:off x="4231746" y="764672"/>
            <a:ext cx="158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 x 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462F0-E8A7-4957-A593-4403ADE0299F}"/>
              </a:ext>
            </a:extLst>
          </p:cNvPr>
          <p:cNvSpPr txBox="1"/>
          <p:nvPr/>
        </p:nvSpPr>
        <p:spPr>
          <a:xfrm>
            <a:off x="2514600" y="1186934"/>
            <a:ext cx="158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x 3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7BB82C7-AC32-48FC-A28A-0CD4F22E4BEE}"/>
              </a:ext>
            </a:extLst>
          </p:cNvPr>
          <p:cNvCxnSpPr/>
          <p:nvPr/>
        </p:nvCxnSpPr>
        <p:spPr>
          <a:xfrm>
            <a:off x="2514600" y="1845733"/>
            <a:ext cx="14816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EFF0239-4BF6-4C4E-B278-C732991000A9}"/>
              </a:ext>
            </a:extLst>
          </p:cNvPr>
          <p:cNvCxnSpPr/>
          <p:nvPr/>
        </p:nvCxnSpPr>
        <p:spPr>
          <a:xfrm>
            <a:off x="5300133" y="1303866"/>
            <a:ext cx="0" cy="15917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25DE01AB-631C-415B-8C20-97CD003A1DDE}"/>
              </a:ext>
            </a:extLst>
          </p:cNvPr>
          <p:cNvSpPr/>
          <p:nvPr/>
        </p:nvSpPr>
        <p:spPr>
          <a:xfrm>
            <a:off x="3653367" y="4140199"/>
            <a:ext cx="889000" cy="7450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45B53A3-4D82-421D-81F5-4412CC588262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3285067" y="5215467"/>
            <a:chExt cx="5486400" cy="6858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55AE9F-C73D-4A20-A6B7-604B4CFD9D26}"/>
                </a:ext>
              </a:extLst>
            </p:cNvPr>
            <p:cNvSpPr/>
            <p:nvPr/>
          </p:nvSpPr>
          <p:spPr>
            <a:xfrm>
              <a:off x="3285067" y="5215467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데이터 10">
              <a:extLst>
                <a:ext uri="{FF2B5EF4-FFF2-40B4-BE49-F238E27FC236}">
                  <a16:creationId xmlns:a16="http://schemas.microsoft.com/office/drawing/2014/main" id="{3406AB6D-5A81-470A-B2E6-121FDE6BBB7C}"/>
                </a:ext>
              </a:extLst>
            </p:cNvPr>
            <p:cNvSpPr/>
            <p:nvPr/>
          </p:nvSpPr>
          <p:spPr>
            <a:xfrm>
              <a:off x="3285067" y="5215467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157B1B5-0B17-4C11-B529-3A97763CA3B8}"/>
              </a:ext>
            </a:extLst>
          </p:cNvPr>
          <p:cNvSpPr txBox="1"/>
          <p:nvPr/>
        </p:nvSpPr>
        <p:spPr>
          <a:xfrm>
            <a:off x="63360" y="112067"/>
            <a:ext cx="454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Matrix Multiplication (</a:t>
            </a:r>
            <a:r>
              <a:rPr lang="ko-KR" altLang="en-US" sz="2400" b="1" dirty="0" err="1">
                <a:solidFill>
                  <a:schemeClr val="bg1"/>
                </a:solidFill>
              </a:rPr>
              <a:t>행렬곱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80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취업과 이직을 위한 프로그래머스 코딩 테스트 문제 풀이 전략: 자바 편: 문제 4 행렬의 곱셈 - Level 2 - 1">
            <a:extLst>
              <a:ext uri="{FF2B5EF4-FFF2-40B4-BE49-F238E27FC236}">
                <a16:creationId xmlns:a16="http://schemas.microsoft.com/office/drawing/2014/main" id="{3F993D4F-447B-474D-AD43-CBC9A3EB3C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9"/>
          <a:stretch/>
        </p:blipFill>
        <p:spPr bwMode="auto">
          <a:xfrm>
            <a:off x="2262187" y="1226608"/>
            <a:ext cx="7667625" cy="425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ACB4AA-6C8C-4E4D-8D3A-6B2C646132CF}"/>
              </a:ext>
            </a:extLst>
          </p:cNvPr>
          <p:cNvSpPr txBox="1"/>
          <p:nvPr/>
        </p:nvSpPr>
        <p:spPr>
          <a:xfrm>
            <a:off x="4231746" y="764672"/>
            <a:ext cx="158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 x 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462F0-E8A7-4957-A593-4403ADE0299F}"/>
              </a:ext>
            </a:extLst>
          </p:cNvPr>
          <p:cNvSpPr txBox="1"/>
          <p:nvPr/>
        </p:nvSpPr>
        <p:spPr>
          <a:xfrm>
            <a:off x="2514600" y="1186934"/>
            <a:ext cx="158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x 3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7BB82C7-AC32-48FC-A28A-0CD4F22E4BEE}"/>
              </a:ext>
            </a:extLst>
          </p:cNvPr>
          <p:cNvCxnSpPr/>
          <p:nvPr/>
        </p:nvCxnSpPr>
        <p:spPr>
          <a:xfrm>
            <a:off x="2514600" y="2396066"/>
            <a:ext cx="14816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EFF0239-4BF6-4C4E-B278-C732991000A9}"/>
              </a:ext>
            </a:extLst>
          </p:cNvPr>
          <p:cNvCxnSpPr/>
          <p:nvPr/>
        </p:nvCxnSpPr>
        <p:spPr>
          <a:xfrm>
            <a:off x="4673599" y="1329266"/>
            <a:ext cx="0" cy="15917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25DE01AB-631C-415B-8C20-97CD003A1DDE}"/>
              </a:ext>
            </a:extLst>
          </p:cNvPr>
          <p:cNvSpPr/>
          <p:nvPr/>
        </p:nvSpPr>
        <p:spPr>
          <a:xfrm>
            <a:off x="2713567" y="4741334"/>
            <a:ext cx="889000" cy="7450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A7ABEC0-8948-4A3E-85D0-D6600E642247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3285067" y="5215467"/>
            <a:chExt cx="5486400" cy="6858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4B74F26-7567-41B0-984F-77BE88EA7A1A}"/>
                </a:ext>
              </a:extLst>
            </p:cNvPr>
            <p:cNvSpPr/>
            <p:nvPr/>
          </p:nvSpPr>
          <p:spPr>
            <a:xfrm>
              <a:off x="3285067" y="5215467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데이터 10">
              <a:extLst>
                <a:ext uri="{FF2B5EF4-FFF2-40B4-BE49-F238E27FC236}">
                  <a16:creationId xmlns:a16="http://schemas.microsoft.com/office/drawing/2014/main" id="{633C0EC1-7481-4207-9729-2F2C23A039C8}"/>
                </a:ext>
              </a:extLst>
            </p:cNvPr>
            <p:cNvSpPr/>
            <p:nvPr/>
          </p:nvSpPr>
          <p:spPr>
            <a:xfrm>
              <a:off x="3285067" y="5215467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08CCC97-4913-4854-87D7-79624E9BD194}"/>
              </a:ext>
            </a:extLst>
          </p:cNvPr>
          <p:cNvSpPr txBox="1"/>
          <p:nvPr/>
        </p:nvSpPr>
        <p:spPr>
          <a:xfrm>
            <a:off x="63360" y="112067"/>
            <a:ext cx="454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Matrix Multiplication (</a:t>
            </a:r>
            <a:r>
              <a:rPr lang="ko-KR" altLang="en-US" sz="2400" b="1" dirty="0" err="1">
                <a:solidFill>
                  <a:schemeClr val="bg1"/>
                </a:solidFill>
              </a:rPr>
              <a:t>행렬곱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930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취업과 이직을 위한 프로그래머스 코딩 테스트 문제 풀이 전략: 자바 편: 문제 4 행렬의 곱셈 - Level 2 - 1">
            <a:extLst>
              <a:ext uri="{FF2B5EF4-FFF2-40B4-BE49-F238E27FC236}">
                <a16:creationId xmlns:a16="http://schemas.microsoft.com/office/drawing/2014/main" id="{3F993D4F-447B-474D-AD43-CBC9A3EB3C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9"/>
          <a:stretch/>
        </p:blipFill>
        <p:spPr bwMode="auto">
          <a:xfrm>
            <a:off x="2262187" y="1226608"/>
            <a:ext cx="7667625" cy="425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ACB4AA-6C8C-4E4D-8D3A-6B2C646132CF}"/>
              </a:ext>
            </a:extLst>
          </p:cNvPr>
          <p:cNvSpPr txBox="1"/>
          <p:nvPr/>
        </p:nvSpPr>
        <p:spPr>
          <a:xfrm>
            <a:off x="4231746" y="764672"/>
            <a:ext cx="158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 x 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462F0-E8A7-4957-A593-4403ADE0299F}"/>
              </a:ext>
            </a:extLst>
          </p:cNvPr>
          <p:cNvSpPr txBox="1"/>
          <p:nvPr/>
        </p:nvSpPr>
        <p:spPr>
          <a:xfrm>
            <a:off x="2514600" y="1186934"/>
            <a:ext cx="1583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x 3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7BB82C7-AC32-48FC-A28A-0CD4F22E4BEE}"/>
              </a:ext>
            </a:extLst>
          </p:cNvPr>
          <p:cNvCxnSpPr/>
          <p:nvPr/>
        </p:nvCxnSpPr>
        <p:spPr>
          <a:xfrm>
            <a:off x="2514600" y="2396066"/>
            <a:ext cx="14816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EFF0239-4BF6-4C4E-B278-C732991000A9}"/>
              </a:ext>
            </a:extLst>
          </p:cNvPr>
          <p:cNvCxnSpPr/>
          <p:nvPr/>
        </p:nvCxnSpPr>
        <p:spPr>
          <a:xfrm>
            <a:off x="5325532" y="1354665"/>
            <a:ext cx="0" cy="15917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25DE01AB-631C-415B-8C20-97CD003A1DDE}"/>
              </a:ext>
            </a:extLst>
          </p:cNvPr>
          <p:cNvSpPr/>
          <p:nvPr/>
        </p:nvSpPr>
        <p:spPr>
          <a:xfrm>
            <a:off x="3653367" y="4741334"/>
            <a:ext cx="889000" cy="7450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1702C2A-C9E1-4E43-B4BA-736125881541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3285067" y="5215467"/>
            <a:chExt cx="5486400" cy="6858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31D83A1-63BB-4FC5-9B06-79E7284886C9}"/>
                </a:ext>
              </a:extLst>
            </p:cNvPr>
            <p:cNvSpPr/>
            <p:nvPr/>
          </p:nvSpPr>
          <p:spPr>
            <a:xfrm>
              <a:off x="3285067" y="5215467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데이터 10">
              <a:extLst>
                <a:ext uri="{FF2B5EF4-FFF2-40B4-BE49-F238E27FC236}">
                  <a16:creationId xmlns:a16="http://schemas.microsoft.com/office/drawing/2014/main" id="{9F6F3C59-E8B1-4D59-B690-B7E8E3957E98}"/>
                </a:ext>
              </a:extLst>
            </p:cNvPr>
            <p:cNvSpPr/>
            <p:nvPr/>
          </p:nvSpPr>
          <p:spPr>
            <a:xfrm>
              <a:off x="3285067" y="5215467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2071486-724A-486F-B663-5786EDC32E60}"/>
              </a:ext>
            </a:extLst>
          </p:cNvPr>
          <p:cNvSpPr txBox="1"/>
          <p:nvPr/>
        </p:nvSpPr>
        <p:spPr>
          <a:xfrm>
            <a:off x="63360" y="112067"/>
            <a:ext cx="454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Matrix Multiplication (</a:t>
            </a:r>
            <a:r>
              <a:rPr lang="ko-KR" altLang="en-US" sz="2400" b="1" dirty="0" err="1">
                <a:solidFill>
                  <a:schemeClr val="bg1"/>
                </a:solidFill>
              </a:rPr>
              <a:t>행렬곱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18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580EAB11-B97C-4960-B022-B46E73ABDF95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3285067" y="5215467"/>
            <a:chExt cx="5486400" cy="6858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5FF9364-DC7C-4D12-8979-DB2C3ABC001A}"/>
                </a:ext>
              </a:extLst>
            </p:cNvPr>
            <p:cNvSpPr/>
            <p:nvPr/>
          </p:nvSpPr>
          <p:spPr>
            <a:xfrm>
              <a:off x="3285067" y="5215467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데이터 10">
              <a:extLst>
                <a:ext uri="{FF2B5EF4-FFF2-40B4-BE49-F238E27FC236}">
                  <a16:creationId xmlns:a16="http://schemas.microsoft.com/office/drawing/2014/main" id="{8FA1C253-3520-4375-A845-AB935D64B401}"/>
                </a:ext>
              </a:extLst>
            </p:cNvPr>
            <p:cNvSpPr/>
            <p:nvPr/>
          </p:nvSpPr>
          <p:spPr>
            <a:xfrm>
              <a:off x="3285067" y="5215467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7B1FC29-4B2A-44A2-BD73-E000FA633E68}"/>
              </a:ext>
            </a:extLst>
          </p:cNvPr>
          <p:cNvSpPr txBox="1"/>
          <p:nvPr/>
        </p:nvSpPr>
        <p:spPr>
          <a:xfrm>
            <a:off x="101600" y="112067"/>
            <a:ext cx="452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바이어스</a:t>
            </a:r>
            <a:r>
              <a:rPr lang="en-US" altLang="ko-KR" sz="2400" b="1" dirty="0">
                <a:solidFill>
                  <a:schemeClr val="bg1"/>
                </a:solidFill>
              </a:rPr>
              <a:t>(bias) b </a:t>
            </a:r>
            <a:r>
              <a:rPr lang="ko-KR" altLang="en-US" sz="2400" b="1" dirty="0" err="1">
                <a:solidFill>
                  <a:schemeClr val="bg1"/>
                </a:solidFill>
              </a:rPr>
              <a:t>편향값</a:t>
            </a:r>
            <a:r>
              <a:rPr lang="en-US" altLang="ko-KR" sz="2400" b="1" dirty="0">
                <a:solidFill>
                  <a:schemeClr val="bg1"/>
                </a:solidFill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</a:rPr>
              <a:t>절편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7FB99-EF16-4E6D-96D6-444662E19DAF}"/>
              </a:ext>
            </a:extLst>
          </p:cNvPr>
          <p:cNvSpPr txBox="1"/>
          <p:nvPr/>
        </p:nvSpPr>
        <p:spPr>
          <a:xfrm>
            <a:off x="1016000" y="1303867"/>
            <a:ext cx="471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바이어스를 구하는 계산 과정은 </a:t>
            </a:r>
            <a:r>
              <a:rPr lang="ko-KR" altLang="en-US" dirty="0">
                <a:solidFill>
                  <a:srgbClr val="FF0000"/>
                </a:solidFill>
              </a:rPr>
              <a:t>매우</a:t>
            </a:r>
            <a:r>
              <a:rPr lang="en-US" altLang="ko-KR" dirty="0">
                <a:solidFill>
                  <a:srgbClr val="FF0000"/>
                </a:solidFill>
              </a:rPr>
              <a:t>! </a:t>
            </a:r>
            <a:r>
              <a:rPr lang="ko-KR" altLang="en-US" dirty="0"/>
              <a:t>복잡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1CC9B7-6540-4EAC-B463-4DF295FB8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234" y="1998830"/>
            <a:ext cx="6277532" cy="43148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A5B36F-7197-4A50-8071-0B8FFB5C1F61}"/>
              </a:ext>
            </a:extLst>
          </p:cNvPr>
          <p:cNvSpPr txBox="1"/>
          <p:nvPr/>
        </p:nvSpPr>
        <p:spPr>
          <a:xfrm>
            <a:off x="6680201" y="1488533"/>
            <a:ext cx="138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 = ax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40AA1E-CB4A-4BCD-B26D-59BEE163B92D}"/>
              </a:ext>
            </a:extLst>
          </p:cNvPr>
          <p:cNvSpPr txBox="1"/>
          <p:nvPr/>
        </p:nvSpPr>
        <p:spPr>
          <a:xfrm>
            <a:off x="8737601" y="2404533"/>
            <a:ext cx="138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 = ax + 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304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E3F101D2-2C61-47BA-9C76-92D5F1B9B1EF}"/>
              </a:ext>
            </a:extLst>
          </p:cNvPr>
          <p:cNvSpPr/>
          <p:nvPr/>
        </p:nvSpPr>
        <p:spPr>
          <a:xfrm>
            <a:off x="1722967" y="2806468"/>
            <a:ext cx="635000" cy="60113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r>
              <a:rPr lang="en-US" altLang="ko-KR" sz="1200" dirty="0"/>
              <a:t>1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208B9B5-82F1-48EC-BED6-76FAADF75634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546100" y="3107035"/>
            <a:ext cx="11768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6B98B8F1-0416-414B-ADBA-1885CDF5E48A}"/>
              </a:ext>
            </a:extLst>
          </p:cNvPr>
          <p:cNvSpPr/>
          <p:nvPr/>
        </p:nvSpPr>
        <p:spPr>
          <a:xfrm>
            <a:off x="1722967" y="3623734"/>
            <a:ext cx="635000" cy="60113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AA4BB2C-1101-4A3E-A8CE-0B3CEF607AC3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46100" y="3924301"/>
            <a:ext cx="11768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B91058BB-9895-4AE5-9250-287502BFA8F5}"/>
              </a:ext>
            </a:extLst>
          </p:cNvPr>
          <p:cNvSpPr/>
          <p:nvPr/>
        </p:nvSpPr>
        <p:spPr>
          <a:xfrm>
            <a:off x="1722967" y="4441000"/>
            <a:ext cx="635000" cy="60113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A2FB01E-8633-49D5-B587-E910E1351EDF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546100" y="4741567"/>
            <a:ext cx="11768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88EF1DB1-239C-458B-8C69-9698F5152CCF}"/>
              </a:ext>
            </a:extLst>
          </p:cNvPr>
          <p:cNvSpPr/>
          <p:nvPr/>
        </p:nvSpPr>
        <p:spPr>
          <a:xfrm>
            <a:off x="1722967" y="5258266"/>
            <a:ext cx="635000" cy="60113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r>
              <a:rPr lang="en-US" altLang="ko-KR" sz="1200" dirty="0"/>
              <a:t>4</a:t>
            </a:r>
            <a:endParaRPr lang="ko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D3ED4EC-F48C-431A-AC67-4C41A479693A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546100" y="5558833"/>
            <a:ext cx="11768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19BF62C-6E98-489B-80EF-B57AD6E50B8C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46100" y="2439801"/>
            <a:ext cx="1269861" cy="4547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D3E3A78-6AD5-4BEF-A1B2-B99C0250FBCF}"/>
              </a:ext>
            </a:extLst>
          </p:cNvPr>
          <p:cNvSpPr txBox="1"/>
          <p:nvPr/>
        </p:nvSpPr>
        <p:spPr>
          <a:xfrm>
            <a:off x="-381138" y="2104852"/>
            <a:ext cx="12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B050"/>
                </a:solidFill>
              </a:rPr>
              <a:t>노드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D56F0D-8C5C-490B-8740-4B1E9381FFAA}"/>
              </a:ext>
            </a:extLst>
          </p:cNvPr>
          <p:cNvSpPr/>
          <p:nvPr/>
        </p:nvSpPr>
        <p:spPr>
          <a:xfrm>
            <a:off x="4199466" y="3211673"/>
            <a:ext cx="635000" cy="60113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9533DED-3ECE-46C2-9BD2-EC4D520A2B77}"/>
              </a:ext>
            </a:extLst>
          </p:cNvPr>
          <p:cNvSpPr/>
          <p:nvPr/>
        </p:nvSpPr>
        <p:spPr>
          <a:xfrm>
            <a:off x="4199466" y="4058439"/>
            <a:ext cx="635000" cy="60113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90BC84A-4F9A-4C24-8907-C6BE0247ABA9}"/>
              </a:ext>
            </a:extLst>
          </p:cNvPr>
          <p:cNvSpPr/>
          <p:nvPr/>
        </p:nvSpPr>
        <p:spPr>
          <a:xfrm>
            <a:off x="4199466" y="4905205"/>
            <a:ext cx="635000" cy="60113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E4A3E49-E710-497E-8B5B-2A44D7523DB2}"/>
              </a:ext>
            </a:extLst>
          </p:cNvPr>
          <p:cNvCxnSpPr>
            <a:cxnSpLocks/>
            <a:stCxn id="3" idx="6"/>
            <a:endCxn id="25" idx="2"/>
          </p:cNvCxnSpPr>
          <p:nvPr/>
        </p:nvCxnSpPr>
        <p:spPr>
          <a:xfrm>
            <a:off x="2357967" y="3107035"/>
            <a:ext cx="1841499" cy="405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022D9FE-C6C4-420B-B00B-AF357D3E6E58}"/>
              </a:ext>
            </a:extLst>
          </p:cNvPr>
          <p:cNvCxnSpPr>
            <a:cxnSpLocks/>
            <a:stCxn id="3" idx="6"/>
            <a:endCxn id="26" idx="2"/>
          </p:cNvCxnSpPr>
          <p:nvPr/>
        </p:nvCxnSpPr>
        <p:spPr>
          <a:xfrm>
            <a:off x="2357967" y="3107035"/>
            <a:ext cx="1841499" cy="1251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F4D4A24-A57D-4FFC-85C1-81C9C9D242D0}"/>
              </a:ext>
            </a:extLst>
          </p:cNvPr>
          <p:cNvCxnSpPr>
            <a:cxnSpLocks/>
            <a:stCxn id="3" idx="6"/>
            <a:endCxn id="27" idx="2"/>
          </p:cNvCxnSpPr>
          <p:nvPr/>
        </p:nvCxnSpPr>
        <p:spPr>
          <a:xfrm>
            <a:off x="2357967" y="3107035"/>
            <a:ext cx="1841499" cy="2098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2FC2F25-53E1-4F6C-BFC4-760F64FA2D80}"/>
              </a:ext>
            </a:extLst>
          </p:cNvPr>
          <p:cNvCxnSpPr>
            <a:cxnSpLocks/>
            <a:stCxn id="11" idx="6"/>
            <a:endCxn id="25" idx="2"/>
          </p:cNvCxnSpPr>
          <p:nvPr/>
        </p:nvCxnSpPr>
        <p:spPr>
          <a:xfrm flipV="1">
            <a:off x="2357967" y="3512240"/>
            <a:ext cx="1841499" cy="41206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49EB571-A1E3-49A8-BC64-115FC55AEDB9}"/>
              </a:ext>
            </a:extLst>
          </p:cNvPr>
          <p:cNvCxnSpPr>
            <a:cxnSpLocks/>
            <a:stCxn id="11" idx="6"/>
            <a:endCxn id="26" idx="2"/>
          </p:cNvCxnSpPr>
          <p:nvPr/>
        </p:nvCxnSpPr>
        <p:spPr>
          <a:xfrm>
            <a:off x="2357967" y="3924301"/>
            <a:ext cx="1841499" cy="43470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187BBCE-6050-460A-A906-AB97F246B25D}"/>
              </a:ext>
            </a:extLst>
          </p:cNvPr>
          <p:cNvCxnSpPr>
            <a:cxnSpLocks/>
            <a:stCxn id="11" idx="6"/>
            <a:endCxn id="27" idx="2"/>
          </p:cNvCxnSpPr>
          <p:nvPr/>
        </p:nvCxnSpPr>
        <p:spPr>
          <a:xfrm>
            <a:off x="2357967" y="3924301"/>
            <a:ext cx="1841499" cy="128147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514C3F2-28B6-437C-9A07-0B2A4A2FAF25}"/>
              </a:ext>
            </a:extLst>
          </p:cNvPr>
          <p:cNvCxnSpPr>
            <a:cxnSpLocks/>
            <a:stCxn id="13" idx="6"/>
            <a:endCxn id="25" idx="2"/>
          </p:cNvCxnSpPr>
          <p:nvPr/>
        </p:nvCxnSpPr>
        <p:spPr>
          <a:xfrm flipV="1">
            <a:off x="2357967" y="3512240"/>
            <a:ext cx="1841499" cy="122932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4E63344-AEBE-4B0E-B59A-E8778595FE88}"/>
              </a:ext>
            </a:extLst>
          </p:cNvPr>
          <p:cNvCxnSpPr>
            <a:cxnSpLocks/>
            <a:stCxn id="13" idx="6"/>
            <a:endCxn id="26" idx="2"/>
          </p:cNvCxnSpPr>
          <p:nvPr/>
        </p:nvCxnSpPr>
        <p:spPr>
          <a:xfrm flipV="1">
            <a:off x="2357967" y="4359006"/>
            <a:ext cx="1841499" cy="38256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E6906F2-9F53-4D10-A661-4E44C52E5848}"/>
              </a:ext>
            </a:extLst>
          </p:cNvPr>
          <p:cNvCxnSpPr>
            <a:cxnSpLocks/>
            <a:stCxn id="13" idx="6"/>
            <a:endCxn id="27" idx="2"/>
          </p:cNvCxnSpPr>
          <p:nvPr/>
        </p:nvCxnSpPr>
        <p:spPr>
          <a:xfrm>
            <a:off x="2357967" y="4741567"/>
            <a:ext cx="1841499" cy="46420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8265294-CE60-4229-904C-4CEF4F4CF128}"/>
              </a:ext>
            </a:extLst>
          </p:cNvPr>
          <p:cNvCxnSpPr>
            <a:cxnSpLocks/>
            <a:stCxn id="15" idx="6"/>
            <a:endCxn id="25" idx="2"/>
          </p:cNvCxnSpPr>
          <p:nvPr/>
        </p:nvCxnSpPr>
        <p:spPr>
          <a:xfrm flipV="1">
            <a:off x="2357967" y="3512240"/>
            <a:ext cx="1841499" cy="2046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B19C44F-108F-4142-ACEF-73F40FD87187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2357967" y="4359006"/>
            <a:ext cx="1841499" cy="11998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F45833D-2586-4904-87C4-8AE0EE37FB0D}"/>
              </a:ext>
            </a:extLst>
          </p:cNvPr>
          <p:cNvCxnSpPr>
            <a:cxnSpLocks/>
            <a:stCxn id="15" idx="6"/>
            <a:endCxn id="27" idx="2"/>
          </p:cNvCxnSpPr>
          <p:nvPr/>
        </p:nvCxnSpPr>
        <p:spPr>
          <a:xfrm flipV="1">
            <a:off x="2357967" y="5205772"/>
            <a:ext cx="1841499" cy="353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C08F769-0BE9-4A33-925A-9BE31405EA06}"/>
              </a:ext>
            </a:extLst>
          </p:cNvPr>
          <p:cNvSpPr txBox="1"/>
          <p:nvPr/>
        </p:nvSpPr>
        <p:spPr>
          <a:xfrm>
            <a:off x="3119968" y="3074738"/>
            <a:ext cx="457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w11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C1D741-B083-4296-90FC-1483E00CC33D}"/>
              </a:ext>
            </a:extLst>
          </p:cNvPr>
          <p:cNvSpPr txBox="1"/>
          <p:nvPr/>
        </p:nvSpPr>
        <p:spPr>
          <a:xfrm>
            <a:off x="2891368" y="3389128"/>
            <a:ext cx="457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w21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AA9996-D253-4BE3-B5C9-4CB544A3573E}"/>
              </a:ext>
            </a:extLst>
          </p:cNvPr>
          <p:cNvSpPr txBox="1"/>
          <p:nvPr/>
        </p:nvSpPr>
        <p:spPr>
          <a:xfrm>
            <a:off x="2434169" y="3512240"/>
            <a:ext cx="457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w31</a:t>
            </a:r>
            <a:endParaRPr lang="ko-KR" alt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D1C52F-9F94-4F64-A5B1-F1E02892FF84}"/>
              </a:ext>
            </a:extLst>
          </p:cNvPr>
          <p:cNvSpPr txBox="1"/>
          <p:nvPr/>
        </p:nvSpPr>
        <p:spPr>
          <a:xfrm>
            <a:off x="2328334" y="4998330"/>
            <a:ext cx="457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w14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07DD9E9-C62D-45F8-91D7-2E180966BE28}"/>
              </a:ext>
            </a:extLst>
          </p:cNvPr>
          <p:cNvSpPr txBox="1"/>
          <p:nvPr/>
        </p:nvSpPr>
        <p:spPr>
          <a:xfrm>
            <a:off x="2992967" y="5041370"/>
            <a:ext cx="457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w24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B73742-8B8F-40E5-8EF8-1E7E499DC9DE}"/>
              </a:ext>
            </a:extLst>
          </p:cNvPr>
          <p:cNvSpPr txBox="1"/>
          <p:nvPr/>
        </p:nvSpPr>
        <p:spPr>
          <a:xfrm>
            <a:off x="3259666" y="5390741"/>
            <a:ext cx="457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w34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D230AD5-BF4C-41F0-991E-D73CFD68AEE1}"/>
              </a:ext>
            </a:extLst>
          </p:cNvPr>
          <p:cNvSpPr/>
          <p:nvPr/>
        </p:nvSpPr>
        <p:spPr>
          <a:xfrm>
            <a:off x="6493934" y="3389128"/>
            <a:ext cx="635000" cy="60113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C505CD7-4543-4932-AF15-4A9D6E1169E2}"/>
              </a:ext>
            </a:extLst>
          </p:cNvPr>
          <p:cNvSpPr/>
          <p:nvPr/>
        </p:nvSpPr>
        <p:spPr>
          <a:xfrm>
            <a:off x="6498166" y="4673396"/>
            <a:ext cx="635000" cy="60113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716C198-9A73-49F4-AD51-81CB226B869C}"/>
              </a:ext>
            </a:extLst>
          </p:cNvPr>
          <p:cNvCxnSpPr>
            <a:stCxn id="25" idx="6"/>
            <a:endCxn id="59" idx="2"/>
          </p:cNvCxnSpPr>
          <p:nvPr/>
        </p:nvCxnSpPr>
        <p:spPr>
          <a:xfrm>
            <a:off x="4834466" y="3512240"/>
            <a:ext cx="1659468" cy="177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B22EC81-B3B3-4258-8277-5B463A4173AF}"/>
              </a:ext>
            </a:extLst>
          </p:cNvPr>
          <p:cNvCxnSpPr>
            <a:stCxn id="26" idx="6"/>
            <a:endCxn id="59" idx="2"/>
          </p:cNvCxnSpPr>
          <p:nvPr/>
        </p:nvCxnSpPr>
        <p:spPr>
          <a:xfrm flipV="1">
            <a:off x="4834466" y="3689695"/>
            <a:ext cx="1659468" cy="669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39EA492-30E2-425E-9D5C-C62AA8E00047}"/>
              </a:ext>
            </a:extLst>
          </p:cNvPr>
          <p:cNvCxnSpPr>
            <a:stCxn id="27" idx="6"/>
            <a:endCxn id="59" idx="2"/>
          </p:cNvCxnSpPr>
          <p:nvPr/>
        </p:nvCxnSpPr>
        <p:spPr>
          <a:xfrm flipV="1">
            <a:off x="4834466" y="3689695"/>
            <a:ext cx="1659468" cy="1516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0B07C13-9B88-4379-AB4C-757D05A5DC34}"/>
              </a:ext>
            </a:extLst>
          </p:cNvPr>
          <p:cNvCxnSpPr>
            <a:stCxn id="25" idx="6"/>
            <a:endCxn id="60" idx="2"/>
          </p:cNvCxnSpPr>
          <p:nvPr/>
        </p:nvCxnSpPr>
        <p:spPr>
          <a:xfrm>
            <a:off x="4834466" y="3512240"/>
            <a:ext cx="1663700" cy="1461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8DD80E5-3C44-410B-B3EE-72D4F4CD11DD}"/>
              </a:ext>
            </a:extLst>
          </p:cNvPr>
          <p:cNvCxnSpPr>
            <a:stCxn id="26" idx="6"/>
            <a:endCxn id="60" idx="2"/>
          </p:cNvCxnSpPr>
          <p:nvPr/>
        </p:nvCxnSpPr>
        <p:spPr>
          <a:xfrm>
            <a:off x="4834466" y="4359006"/>
            <a:ext cx="1663700" cy="614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B950DB5-2859-4930-9E99-1F24B80005B1}"/>
              </a:ext>
            </a:extLst>
          </p:cNvPr>
          <p:cNvCxnSpPr>
            <a:stCxn id="27" idx="6"/>
            <a:endCxn id="60" idx="2"/>
          </p:cNvCxnSpPr>
          <p:nvPr/>
        </p:nvCxnSpPr>
        <p:spPr>
          <a:xfrm flipV="1">
            <a:off x="4834466" y="4973963"/>
            <a:ext cx="1663700" cy="231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F5FAA203-0D09-421F-9DD5-FA19A78B68D4}"/>
              </a:ext>
            </a:extLst>
          </p:cNvPr>
          <p:cNvSpPr/>
          <p:nvPr/>
        </p:nvSpPr>
        <p:spPr>
          <a:xfrm>
            <a:off x="4047067" y="3074738"/>
            <a:ext cx="960968" cy="8495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연결선: 구부러짐 5">
            <a:extLst>
              <a:ext uri="{FF2B5EF4-FFF2-40B4-BE49-F238E27FC236}">
                <a16:creationId xmlns:a16="http://schemas.microsoft.com/office/drawing/2014/main" id="{B358FEE3-FD6B-45D7-B91B-0061A888F102}"/>
              </a:ext>
            </a:extLst>
          </p:cNvPr>
          <p:cNvCxnSpPr>
            <a:stCxn id="4" idx="0"/>
          </p:cNvCxnSpPr>
          <p:nvPr/>
        </p:nvCxnSpPr>
        <p:spPr>
          <a:xfrm rot="5400000" flipH="1" flipV="1">
            <a:off x="6310173" y="799712"/>
            <a:ext cx="492405" cy="405764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7ACFEB6-4CD6-4A48-8684-681937E6A3EF}"/>
              </a:ext>
            </a:extLst>
          </p:cNvPr>
          <p:cNvSpPr txBox="1"/>
          <p:nvPr/>
        </p:nvSpPr>
        <p:spPr>
          <a:xfrm>
            <a:off x="7916335" y="2780803"/>
            <a:ext cx="4275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h1 = W11·X1 + W12·X2 + </a:t>
            </a:r>
          </a:p>
          <a:p>
            <a:r>
              <a:rPr lang="en-US" altLang="ko-KR" dirty="0"/>
              <a:t>	W13·X3 + W14·X4 + b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C0C4FF-C77D-4712-950A-8C0A4F145589}"/>
              </a:ext>
            </a:extLst>
          </p:cNvPr>
          <p:cNvSpPr txBox="1"/>
          <p:nvPr/>
        </p:nvSpPr>
        <p:spPr>
          <a:xfrm>
            <a:off x="7933266" y="2014534"/>
            <a:ext cx="357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히든</a:t>
            </a:r>
            <a:r>
              <a:rPr lang="ko-KR" altLang="en-US" dirty="0"/>
              <a:t> 레이어 노드 하나의 계산 값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F1FF1E1-D407-416F-B9B9-A430701EB42F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3285067" y="5215467"/>
            <a:chExt cx="5486400" cy="6858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6B3B5FD-1AC4-4F4C-B7E3-CAAEDA442725}"/>
                </a:ext>
              </a:extLst>
            </p:cNvPr>
            <p:cNvSpPr/>
            <p:nvPr/>
          </p:nvSpPr>
          <p:spPr>
            <a:xfrm>
              <a:off x="3285067" y="5215467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순서도: 데이터 50">
              <a:extLst>
                <a:ext uri="{FF2B5EF4-FFF2-40B4-BE49-F238E27FC236}">
                  <a16:creationId xmlns:a16="http://schemas.microsoft.com/office/drawing/2014/main" id="{CE0990BD-E440-40E8-B33D-3F46349AB49B}"/>
                </a:ext>
              </a:extLst>
            </p:cNvPr>
            <p:cNvSpPr/>
            <p:nvPr/>
          </p:nvSpPr>
          <p:spPr>
            <a:xfrm>
              <a:off x="3285067" y="5215467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118A16C-8F94-4D3E-953A-10564715B6C7}"/>
              </a:ext>
            </a:extLst>
          </p:cNvPr>
          <p:cNvSpPr txBox="1"/>
          <p:nvPr/>
        </p:nvSpPr>
        <p:spPr>
          <a:xfrm>
            <a:off x="63360" y="112067"/>
            <a:ext cx="3699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ML (Machine Learning)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266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타원 46">
            <a:extLst>
              <a:ext uri="{FF2B5EF4-FFF2-40B4-BE49-F238E27FC236}">
                <a16:creationId xmlns:a16="http://schemas.microsoft.com/office/drawing/2014/main" id="{A2EF55E0-0C05-4BA3-9F94-9A064E33BC73}"/>
              </a:ext>
            </a:extLst>
          </p:cNvPr>
          <p:cNvSpPr/>
          <p:nvPr/>
        </p:nvSpPr>
        <p:spPr>
          <a:xfrm>
            <a:off x="516465" y="1899340"/>
            <a:ext cx="3843868" cy="379872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2AB49F5-7940-4D0C-AF39-3F4FF864CA06}"/>
              </a:ext>
            </a:extLst>
          </p:cNvPr>
          <p:cNvCxnSpPr>
            <a:stCxn id="47" idx="7"/>
            <a:endCxn id="47" idx="3"/>
          </p:cNvCxnSpPr>
          <p:nvPr/>
        </p:nvCxnSpPr>
        <p:spPr>
          <a:xfrm flipH="1">
            <a:off x="1079386" y="2455651"/>
            <a:ext cx="2718026" cy="26861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246D0EC-E8D5-4469-846E-61503568450C}"/>
              </a:ext>
            </a:extLst>
          </p:cNvPr>
          <p:cNvSpPr txBox="1"/>
          <p:nvPr/>
        </p:nvSpPr>
        <p:spPr>
          <a:xfrm>
            <a:off x="897467" y="2782669"/>
            <a:ext cx="171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가중치를 곱해 계산한 값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CA6F03-D0A9-4F0E-B7A3-E1D71415605D}"/>
              </a:ext>
            </a:extLst>
          </p:cNvPr>
          <p:cNvSpPr txBox="1"/>
          <p:nvPr/>
        </p:nvSpPr>
        <p:spPr>
          <a:xfrm>
            <a:off x="1835205" y="4123267"/>
            <a:ext cx="2243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활성 함수</a:t>
            </a:r>
            <a:endParaRPr lang="en-US" altLang="ko-KR" dirty="0"/>
          </a:p>
          <a:p>
            <a:pPr algn="ctr"/>
            <a:r>
              <a:rPr lang="en-US" altLang="ko-KR" dirty="0"/>
              <a:t>Activation Function</a:t>
            </a:r>
            <a:endParaRPr lang="ko-KR" altLang="en-US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1FCB3CFA-82AB-4516-AF09-3CFFD247D554}"/>
              </a:ext>
            </a:extLst>
          </p:cNvPr>
          <p:cNvSpPr/>
          <p:nvPr/>
        </p:nvSpPr>
        <p:spPr>
          <a:xfrm rot="2683389">
            <a:off x="2203988" y="3570807"/>
            <a:ext cx="550333" cy="480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6325279-5D6F-4370-BF73-74FC0C08DDDD}"/>
              </a:ext>
            </a:extLst>
          </p:cNvPr>
          <p:cNvCxnSpPr>
            <a:stCxn id="47" idx="6"/>
          </p:cNvCxnSpPr>
          <p:nvPr/>
        </p:nvCxnSpPr>
        <p:spPr>
          <a:xfrm flipV="1">
            <a:off x="4360333" y="3784600"/>
            <a:ext cx="1253067" cy="141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F2D2783-6223-4E3E-A758-11C309ED1272}"/>
              </a:ext>
            </a:extLst>
          </p:cNvPr>
          <p:cNvSpPr txBox="1"/>
          <p:nvPr/>
        </p:nvSpPr>
        <p:spPr>
          <a:xfrm>
            <a:off x="431800" y="776925"/>
            <a:ext cx="1176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활성 함수 </a:t>
            </a:r>
            <a:r>
              <a:rPr lang="en-US" altLang="ko-KR" dirty="0">
                <a:solidFill>
                  <a:srgbClr val="FF0000"/>
                </a:solidFill>
              </a:rPr>
              <a:t>(Activation Function) </a:t>
            </a:r>
            <a:r>
              <a:rPr lang="en-US" altLang="ko-KR" dirty="0"/>
              <a:t>: </a:t>
            </a:r>
            <a:r>
              <a:rPr lang="ko-KR" altLang="en-US" dirty="0"/>
              <a:t>신경망에 비선형성을 추가하여 복잡한 함수를 모델링할 수 있도록 만드는 함수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0B8B20-2A86-46DE-89ED-B54E9E46A788}"/>
              </a:ext>
            </a:extLst>
          </p:cNvPr>
          <p:cNvSpPr txBox="1"/>
          <p:nvPr/>
        </p:nvSpPr>
        <p:spPr>
          <a:xfrm>
            <a:off x="6731000" y="2413337"/>
            <a:ext cx="372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대표적인 </a:t>
            </a:r>
            <a:r>
              <a:rPr lang="en-US" altLang="ko-KR" dirty="0"/>
              <a:t>Activation Function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130C15-6E8C-4E81-BAD0-CADA05B7D5E2}"/>
              </a:ext>
            </a:extLst>
          </p:cNvPr>
          <p:cNvSpPr txBox="1"/>
          <p:nvPr/>
        </p:nvSpPr>
        <p:spPr>
          <a:xfrm>
            <a:off x="7391401" y="313300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시그모이드</a:t>
            </a:r>
            <a:r>
              <a:rPr lang="ko-KR" altLang="en-US" dirty="0"/>
              <a:t> </a:t>
            </a:r>
            <a:r>
              <a:rPr lang="en-US" altLang="ko-KR" dirty="0"/>
              <a:t>(Sigmoid)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6E941E-1E07-467F-AFD8-1E2AB55C4EFA}"/>
              </a:ext>
            </a:extLst>
          </p:cNvPr>
          <p:cNvSpPr txBox="1"/>
          <p:nvPr/>
        </p:nvSpPr>
        <p:spPr>
          <a:xfrm>
            <a:off x="7391401" y="366800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소프트맥스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Softmax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56A46C6-C636-49AC-8521-F989053CDC97}"/>
              </a:ext>
            </a:extLst>
          </p:cNvPr>
          <p:cNvSpPr txBox="1"/>
          <p:nvPr/>
        </p:nvSpPr>
        <p:spPr>
          <a:xfrm>
            <a:off x="7391401" y="4197409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렐루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AB85E7-EFDF-4463-B203-D097FC1A99FB}"/>
              </a:ext>
            </a:extLst>
          </p:cNvPr>
          <p:cNvSpPr txBox="1"/>
          <p:nvPr/>
        </p:nvSpPr>
        <p:spPr>
          <a:xfrm>
            <a:off x="7391401" y="4731287"/>
            <a:ext cx="351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하이퍼볼릭</a:t>
            </a:r>
            <a:r>
              <a:rPr lang="ko-KR" altLang="en-US" dirty="0"/>
              <a:t> 탄젠트 </a:t>
            </a:r>
            <a:r>
              <a:rPr lang="en-US" altLang="ko-KR" dirty="0"/>
              <a:t>(Tanh)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FEEDA9-B79E-4A30-9A57-78D3B42E8B38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3285067" y="5215467"/>
            <a:chExt cx="5486400" cy="6858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56EB4D8-FECF-411A-966D-6E8472AC056B}"/>
                </a:ext>
              </a:extLst>
            </p:cNvPr>
            <p:cNvSpPr/>
            <p:nvPr/>
          </p:nvSpPr>
          <p:spPr>
            <a:xfrm>
              <a:off x="3285067" y="5215467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순서도: 데이터 19">
              <a:extLst>
                <a:ext uri="{FF2B5EF4-FFF2-40B4-BE49-F238E27FC236}">
                  <a16:creationId xmlns:a16="http://schemas.microsoft.com/office/drawing/2014/main" id="{EF431867-D264-46C6-A47D-5A476C5ED28D}"/>
                </a:ext>
              </a:extLst>
            </p:cNvPr>
            <p:cNvSpPr/>
            <p:nvPr/>
          </p:nvSpPr>
          <p:spPr>
            <a:xfrm>
              <a:off x="3285067" y="5215467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A00049E-3FB6-4D98-BE40-132B33CCE229}"/>
              </a:ext>
            </a:extLst>
          </p:cNvPr>
          <p:cNvSpPr txBox="1"/>
          <p:nvPr/>
        </p:nvSpPr>
        <p:spPr>
          <a:xfrm>
            <a:off x="63360" y="112067"/>
            <a:ext cx="3699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ML (Machine Learning)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48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389F9C3-4C10-4677-B103-BAABF4DDA064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3285067" y="5215467"/>
            <a:chExt cx="5486400" cy="6858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625D85D-8FA7-401F-8AC0-74FBC98B488C}"/>
                </a:ext>
              </a:extLst>
            </p:cNvPr>
            <p:cNvSpPr/>
            <p:nvPr/>
          </p:nvSpPr>
          <p:spPr>
            <a:xfrm>
              <a:off x="3285067" y="5215467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데이터 8">
              <a:extLst>
                <a:ext uri="{FF2B5EF4-FFF2-40B4-BE49-F238E27FC236}">
                  <a16:creationId xmlns:a16="http://schemas.microsoft.com/office/drawing/2014/main" id="{260A5145-E35D-47BA-AB8D-F44E6A13AC83}"/>
                </a:ext>
              </a:extLst>
            </p:cNvPr>
            <p:cNvSpPr/>
            <p:nvPr/>
          </p:nvSpPr>
          <p:spPr>
            <a:xfrm>
              <a:off x="3285067" y="5215467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ADA2BFA-721D-409E-A148-1C6C8DD834A9}"/>
              </a:ext>
            </a:extLst>
          </p:cNvPr>
          <p:cNvSpPr txBox="1"/>
          <p:nvPr/>
        </p:nvSpPr>
        <p:spPr>
          <a:xfrm>
            <a:off x="59268" y="112067"/>
            <a:ext cx="403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</a:rPr>
              <a:t>시그모이드</a:t>
            </a:r>
            <a:r>
              <a:rPr lang="ko-KR" altLang="en-US" sz="2400" b="1" dirty="0">
                <a:solidFill>
                  <a:schemeClr val="bg1"/>
                </a:solidFill>
              </a:rPr>
              <a:t> 함수 </a:t>
            </a:r>
            <a:r>
              <a:rPr lang="en-US" altLang="ko-KR" sz="2400" b="1" dirty="0">
                <a:solidFill>
                  <a:schemeClr val="bg1"/>
                </a:solidFill>
              </a:rPr>
              <a:t>(Sigmoid)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sigmoid (시그모이드) – 창의 컴퓨팅(Creative Computing)">
            <a:extLst>
              <a:ext uri="{FF2B5EF4-FFF2-40B4-BE49-F238E27FC236}">
                <a16:creationId xmlns:a16="http://schemas.microsoft.com/office/drawing/2014/main" id="{A510AF22-8BCB-4FFA-962B-100C312A3B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4" r="7029"/>
          <a:stretch/>
        </p:blipFill>
        <p:spPr bwMode="auto">
          <a:xfrm>
            <a:off x="0" y="1602549"/>
            <a:ext cx="6468534" cy="431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839FC2-FD99-4C72-AE93-9D0D5283A1EA}"/>
              </a:ext>
            </a:extLst>
          </p:cNvPr>
          <p:cNvSpPr txBox="1"/>
          <p:nvPr/>
        </p:nvSpPr>
        <p:spPr>
          <a:xfrm>
            <a:off x="7103532" y="1735667"/>
            <a:ext cx="4402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입력으로 어떤 값이 들어와도</a:t>
            </a:r>
            <a:endParaRPr lang="en-US" altLang="ko-KR" dirty="0"/>
          </a:p>
          <a:p>
            <a:r>
              <a:rPr lang="ko-KR" altLang="en-US" dirty="0"/>
              <a:t>무조건 </a:t>
            </a:r>
            <a:r>
              <a:rPr lang="en-US" altLang="ko-KR" dirty="0"/>
              <a:t>0 ~ 1 </a:t>
            </a:r>
            <a:r>
              <a:rPr lang="ko-KR" altLang="en-US" dirty="0"/>
              <a:t>사이의 값을 출력하는 함수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1 </a:t>
            </a:r>
            <a:r>
              <a:rPr lang="ko-KR" altLang="en-US" dirty="0">
                <a:solidFill>
                  <a:srgbClr val="FF0000"/>
                </a:solidFill>
              </a:rPr>
              <a:t>사이의 값으로 정규화</a:t>
            </a:r>
          </a:p>
        </p:txBody>
      </p:sp>
      <p:pic>
        <p:nvPicPr>
          <p:cNvPr id="6148" name="Picture 4" descr="Sigmoid 함수 미분 정리">
            <a:extLst>
              <a:ext uri="{FF2B5EF4-FFF2-40B4-BE49-F238E27FC236}">
                <a16:creationId xmlns:a16="http://schemas.microsoft.com/office/drawing/2014/main" id="{62427AE5-4DB5-41A0-889E-2078DC819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5" t="15782" r="55486" b="56686"/>
          <a:stretch/>
        </p:blipFill>
        <p:spPr bwMode="auto">
          <a:xfrm>
            <a:off x="6934199" y="2675466"/>
            <a:ext cx="4741332" cy="118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64BB04-96BA-4E5D-B629-811DE4CB71CB}"/>
              </a:ext>
            </a:extLst>
          </p:cNvPr>
          <p:cNvSpPr txBox="1"/>
          <p:nvPr/>
        </p:nvSpPr>
        <p:spPr>
          <a:xfrm>
            <a:off x="7103532" y="4563533"/>
            <a:ext cx="4233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출력결과가 확률일때 활성함수로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주로 </a:t>
            </a:r>
            <a:r>
              <a:rPr lang="ko-KR" altLang="en-US" dirty="0">
                <a:solidFill>
                  <a:srgbClr val="FF0000"/>
                </a:solidFill>
              </a:rPr>
              <a:t>이진분류</a:t>
            </a:r>
            <a:r>
              <a:rPr lang="ko-KR" altLang="en-US" dirty="0"/>
              <a:t>에 사용</a:t>
            </a:r>
          </a:p>
        </p:txBody>
      </p:sp>
    </p:spTree>
    <p:extLst>
      <p:ext uri="{BB962C8B-B14F-4D97-AF65-F5344CB8AC3E}">
        <p14:creationId xmlns:p14="http://schemas.microsoft.com/office/powerpoint/2010/main" val="4140276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8DFD204-2655-4BFA-B6D4-74E04CAAF81D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3285067" y="5215467"/>
            <a:chExt cx="5486400" cy="6858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48B94D5-C201-4384-AA79-48BE36FC9864}"/>
                </a:ext>
              </a:extLst>
            </p:cNvPr>
            <p:cNvSpPr/>
            <p:nvPr/>
          </p:nvSpPr>
          <p:spPr>
            <a:xfrm>
              <a:off x="3285067" y="5215467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데이터 9">
              <a:extLst>
                <a:ext uri="{FF2B5EF4-FFF2-40B4-BE49-F238E27FC236}">
                  <a16:creationId xmlns:a16="http://schemas.microsoft.com/office/drawing/2014/main" id="{611B0E4F-72D9-4324-A1E2-F3E2849E100C}"/>
                </a:ext>
              </a:extLst>
            </p:cNvPr>
            <p:cNvSpPr/>
            <p:nvPr/>
          </p:nvSpPr>
          <p:spPr>
            <a:xfrm>
              <a:off x="3285067" y="5215467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170" name="Picture 2" descr="Softmax Function: Advantages and Applications | BotPenguin">
            <a:extLst>
              <a:ext uri="{FF2B5EF4-FFF2-40B4-BE49-F238E27FC236}">
                <a16:creationId xmlns:a16="http://schemas.microsoft.com/office/drawing/2014/main" id="{2D1C0862-B762-46DC-8887-5D030EEBDE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8" t="30000" r="4074" b="12593"/>
          <a:stretch/>
        </p:blipFill>
        <p:spPr bwMode="auto">
          <a:xfrm>
            <a:off x="321734" y="1727200"/>
            <a:ext cx="6214533" cy="39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51677B-1B69-49E7-897F-B5DCA6F7DBE4}"/>
              </a:ext>
            </a:extLst>
          </p:cNvPr>
          <p:cNvSpPr txBox="1"/>
          <p:nvPr/>
        </p:nvSpPr>
        <p:spPr>
          <a:xfrm>
            <a:off x="59267" y="112067"/>
            <a:ext cx="4030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</a:rPr>
              <a:t>소프트맥스</a:t>
            </a:r>
            <a:r>
              <a:rPr lang="ko-KR" altLang="en-US" sz="2400" b="1" dirty="0">
                <a:solidFill>
                  <a:schemeClr val="bg1"/>
                </a:solidFill>
              </a:rPr>
              <a:t> 함수 </a:t>
            </a:r>
            <a:r>
              <a:rPr lang="en-US" altLang="ko-KR" sz="2400" b="1" dirty="0">
                <a:solidFill>
                  <a:schemeClr val="bg1"/>
                </a:solidFill>
              </a:rPr>
              <a:t>(</a:t>
            </a:r>
            <a:r>
              <a:rPr lang="en-US" altLang="ko-KR" sz="2400" b="1" dirty="0" err="1">
                <a:solidFill>
                  <a:schemeClr val="bg1"/>
                </a:solidFill>
              </a:rPr>
              <a:t>Softmax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BA9DF-58DC-4F9C-AA7A-E23E8C0DABE9}"/>
              </a:ext>
            </a:extLst>
          </p:cNvPr>
          <p:cNvSpPr txBox="1"/>
          <p:nvPr/>
        </p:nvSpPr>
        <p:spPr>
          <a:xfrm>
            <a:off x="7103532" y="1735667"/>
            <a:ext cx="4402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입력으로 어떤 값이 들어와도</a:t>
            </a:r>
            <a:endParaRPr lang="en-US" altLang="ko-KR" dirty="0"/>
          </a:p>
          <a:p>
            <a:r>
              <a:rPr lang="ko-KR" altLang="en-US" dirty="0"/>
              <a:t>무조건 </a:t>
            </a:r>
            <a:r>
              <a:rPr lang="en-US" altLang="ko-KR" dirty="0"/>
              <a:t>0 ~ 1 </a:t>
            </a:r>
            <a:r>
              <a:rPr lang="ko-KR" altLang="en-US" dirty="0"/>
              <a:t>사이의 값을 출력하는 함수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1 </a:t>
            </a:r>
            <a:r>
              <a:rPr lang="ko-KR" altLang="en-US" dirty="0">
                <a:solidFill>
                  <a:srgbClr val="FF0000"/>
                </a:solidFill>
              </a:rPr>
              <a:t>사이의 값으로 정규화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E91504-5368-4886-B9BE-6E6CEB211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725" y="2829052"/>
            <a:ext cx="3278075" cy="17332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ED8FBA-1A43-4629-8484-40BBFD609441}"/>
              </a:ext>
            </a:extLst>
          </p:cNvPr>
          <p:cNvSpPr txBox="1"/>
          <p:nvPr/>
        </p:nvSpPr>
        <p:spPr>
          <a:xfrm>
            <a:off x="7103532" y="4563533"/>
            <a:ext cx="4233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출력결과가 확률일때 활성함수로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주로 </a:t>
            </a:r>
            <a:r>
              <a:rPr lang="ko-KR" altLang="en-US" dirty="0">
                <a:solidFill>
                  <a:srgbClr val="FF0000"/>
                </a:solidFill>
              </a:rPr>
              <a:t>다중 클래스 분류</a:t>
            </a:r>
            <a:r>
              <a:rPr lang="ko-KR" altLang="en-US" dirty="0"/>
              <a:t>에 사용</a:t>
            </a:r>
          </a:p>
        </p:txBody>
      </p:sp>
    </p:spTree>
    <p:extLst>
      <p:ext uri="{BB962C8B-B14F-4D97-AF65-F5344CB8AC3E}">
        <p14:creationId xmlns:p14="http://schemas.microsoft.com/office/powerpoint/2010/main" val="108929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C6D36B-2500-46FD-9E41-0D34BCD02F10}"/>
              </a:ext>
            </a:extLst>
          </p:cNvPr>
          <p:cNvSpPr txBox="1"/>
          <p:nvPr/>
        </p:nvSpPr>
        <p:spPr>
          <a:xfrm>
            <a:off x="440267" y="1380067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분류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말 그대로 분류하는 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515778-4971-4671-8520-00980DB3FF91}"/>
              </a:ext>
            </a:extLst>
          </p:cNvPr>
          <p:cNvSpPr txBox="1"/>
          <p:nvPr/>
        </p:nvSpPr>
        <p:spPr>
          <a:xfrm>
            <a:off x="440267" y="1870333"/>
            <a:ext cx="1054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사진을 주고 강아지인지 고양이인지 토끼인지 분류하는 모델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데이터를 받아 진실인지 거짓인지 분류하는 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525FA-63DB-4DEE-B314-AB7C3AA47784}"/>
              </a:ext>
            </a:extLst>
          </p:cNvPr>
          <p:cNvSpPr txBox="1"/>
          <p:nvPr/>
        </p:nvSpPr>
        <p:spPr>
          <a:xfrm>
            <a:off x="440267" y="2637598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이산적인 결과를 도출해내는 알고리즘을 분류라고 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549EB-1D78-4872-9AEB-4D32BAC9CE3D}"/>
              </a:ext>
            </a:extLst>
          </p:cNvPr>
          <p:cNvSpPr txBox="1"/>
          <p:nvPr/>
        </p:nvSpPr>
        <p:spPr>
          <a:xfrm>
            <a:off x="2489199" y="3366869"/>
            <a:ext cx="2523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이진 분류 </a:t>
            </a:r>
            <a:endParaRPr lang="en-US" altLang="ko-KR" dirty="0">
              <a:solidFill>
                <a:srgbClr val="0070C0"/>
              </a:solidFill>
            </a:endParaRP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(Binary Classification)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E3264F-9496-4ED2-BD18-A0AD0EC5DBF3}"/>
              </a:ext>
            </a:extLst>
          </p:cNvPr>
          <p:cNvSpPr txBox="1"/>
          <p:nvPr/>
        </p:nvSpPr>
        <p:spPr>
          <a:xfrm>
            <a:off x="6493935" y="3324536"/>
            <a:ext cx="3412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다중 클래스 분류 </a:t>
            </a:r>
            <a:endParaRPr lang="en-US" altLang="ko-KR" dirty="0">
              <a:solidFill>
                <a:srgbClr val="0070C0"/>
              </a:solidFill>
            </a:endParaRP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(Multiclass Classification)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CA6605-4A87-48D7-A1D0-1F2C8BBD50B5}"/>
              </a:ext>
            </a:extLst>
          </p:cNvPr>
          <p:cNvSpPr txBox="1"/>
          <p:nvPr/>
        </p:nvSpPr>
        <p:spPr>
          <a:xfrm>
            <a:off x="440267" y="4288473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회귀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연속적인 결과를 도출해내는 알고리즘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16EE6C-F3F9-4FFE-A386-0FAF54B3A01B}"/>
              </a:ext>
            </a:extLst>
          </p:cNvPr>
          <p:cNvSpPr txBox="1"/>
          <p:nvPr/>
        </p:nvSpPr>
        <p:spPr>
          <a:xfrm>
            <a:off x="440267" y="4825199"/>
            <a:ext cx="1054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사진을 주고 나이를 예측하는 모델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나이와 키를 주고 몸무게를 예측하는 모델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056D299-3C63-482D-83D0-73C1EC18C75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3285067" y="5215467"/>
            <a:chExt cx="5486400" cy="6858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D8AF911-6347-4348-993A-BA9915401CC0}"/>
                </a:ext>
              </a:extLst>
            </p:cNvPr>
            <p:cNvSpPr/>
            <p:nvPr/>
          </p:nvSpPr>
          <p:spPr>
            <a:xfrm>
              <a:off x="3285067" y="5215467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순서도: 데이터 12">
              <a:extLst>
                <a:ext uri="{FF2B5EF4-FFF2-40B4-BE49-F238E27FC236}">
                  <a16:creationId xmlns:a16="http://schemas.microsoft.com/office/drawing/2014/main" id="{7264AB63-DE93-41D0-B10D-A1745AD6BF26}"/>
                </a:ext>
              </a:extLst>
            </p:cNvPr>
            <p:cNvSpPr/>
            <p:nvPr/>
          </p:nvSpPr>
          <p:spPr>
            <a:xfrm>
              <a:off x="3285067" y="5215467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6C4BA42-D423-4ED1-BC8B-2410DED16E0E}"/>
              </a:ext>
            </a:extLst>
          </p:cNvPr>
          <p:cNvSpPr txBox="1"/>
          <p:nvPr/>
        </p:nvSpPr>
        <p:spPr>
          <a:xfrm>
            <a:off x="0" y="112067"/>
            <a:ext cx="3437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분류와 회귀</a:t>
            </a:r>
          </a:p>
        </p:txBody>
      </p:sp>
    </p:spTree>
    <p:extLst>
      <p:ext uri="{BB962C8B-B14F-4D97-AF65-F5344CB8AC3E}">
        <p14:creationId xmlns:p14="http://schemas.microsoft.com/office/powerpoint/2010/main" val="2149309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AD50AA-7222-4B06-AFAB-89FC3B576EF3}"/>
              </a:ext>
            </a:extLst>
          </p:cNvPr>
          <p:cNvSpPr txBox="1"/>
          <p:nvPr/>
        </p:nvSpPr>
        <p:spPr>
          <a:xfrm>
            <a:off x="431800" y="776925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심층신경망 </a:t>
            </a:r>
            <a:r>
              <a:rPr lang="en-US" altLang="ko-KR" dirty="0"/>
              <a:t>(DNN : Deep Neural Network) : </a:t>
            </a:r>
            <a:r>
              <a:rPr lang="ko-KR" altLang="en-US" dirty="0"/>
              <a:t>기본적인 학습 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26BF3-F6CB-4AA8-AB85-BEF5784BBE4B}"/>
              </a:ext>
            </a:extLst>
          </p:cNvPr>
          <p:cNvSpPr txBox="1"/>
          <p:nvPr/>
        </p:nvSpPr>
        <p:spPr>
          <a:xfrm>
            <a:off x="431800" y="1318792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합성곱</a:t>
            </a:r>
            <a:r>
              <a:rPr lang="ko-KR" altLang="en-US" dirty="0"/>
              <a:t> 신경망 </a:t>
            </a:r>
            <a:r>
              <a:rPr lang="en-US" altLang="ko-KR" dirty="0"/>
              <a:t>(CNN : Convolution Neural Network) : </a:t>
            </a:r>
            <a:r>
              <a:rPr lang="ko-KR" altLang="en-US" dirty="0"/>
              <a:t>비전 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05B1F-0670-45DF-8BE9-1C05130EC44A}"/>
              </a:ext>
            </a:extLst>
          </p:cNvPr>
          <p:cNvSpPr txBox="1"/>
          <p:nvPr/>
        </p:nvSpPr>
        <p:spPr>
          <a:xfrm>
            <a:off x="431800" y="1860659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순환 신경망 </a:t>
            </a:r>
            <a:r>
              <a:rPr lang="en-US" altLang="ko-KR" dirty="0"/>
              <a:t>(RNN : Recurrent Neural Network) : </a:t>
            </a:r>
            <a:r>
              <a:rPr lang="ko-KR" altLang="en-US" dirty="0"/>
              <a:t>언어 처리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D54A53-1F24-4880-80EA-C36EE204E2C7}"/>
              </a:ext>
            </a:extLst>
          </p:cNvPr>
          <p:cNvSpPr txBox="1"/>
          <p:nvPr/>
        </p:nvSpPr>
        <p:spPr>
          <a:xfrm>
            <a:off x="1532466" y="2548467"/>
            <a:ext cx="552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LLM</a:t>
            </a:r>
            <a:r>
              <a:rPr lang="ko-KR" altLang="en-US" dirty="0"/>
              <a:t> </a:t>
            </a:r>
            <a:r>
              <a:rPr lang="en-US" altLang="ko-KR" dirty="0"/>
              <a:t>(Large</a:t>
            </a:r>
            <a:r>
              <a:rPr lang="ko-KR" altLang="en-US" dirty="0"/>
              <a:t> </a:t>
            </a:r>
            <a:r>
              <a:rPr lang="en-US" altLang="ko-KR" dirty="0"/>
              <a:t>Language</a:t>
            </a:r>
            <a:r>
              <a:rPr lang="ko-KR" altLang="en-US" dirty="0"/>
              <a:t> </a:t>
            </a:r>
            <a:r>
              <a:rPr lang="en-US" altLang="ko-KR" dirty="0"/>
              <a:t>Model) : </a:t>
            </a:r>
            <a:r>
              <a:rPr lang="ko-KR" altLang="en-US" dirty="0"/>
              <a:t>자연어 처리 모델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95BEEA-35DE-4B3A-B3C7-FDE1C667FC13}"/>
              </a:ext>
            </a:extLst>
          </p:cNvPr>
          <p:cNvSpPr txBox="1"/>
          <p:nvPr/>
        </p:nvSpPr>
        <p:spPr>
          <a:xfrm>
            <a:off x="1532466" y="3076602"/>
            <a:ext cx="728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LMM</a:t>
            </a:r>
            <a:r>
              <a:rPr lang="ko-KR" altLang="en-US" dirty="0"/>
              <a:t> </a:t>
            </a:r>
            <a:r>
              <a:rPr lang="en-US" altLang="ko-KR" dirty="0"/>
              <a:t>(Large</a:t>
            </a:r>
            <a:r>
              <a:rPr lang="ko-KR" altLang="en-US" dirty="0"/>
              <a:t> </a:t>
            </a:r>
            <a:r>
              <a:rPr lang="en-US" altLang="ko-KR" dirty="0"/>
              <a:t>Multimodal</a:t>
            </a:r>
            <a:r>
              <a:rPr lang="ko-KR" altLang="en-US" dirty="0"/>
              <a:t> </a:t>
            </a:r>
            <a:r>
              <a:rPr lang="en-US" altLang="ko-KR" dirty="0"/>
              <a:t>Model) : </a:t>
            </a:r>
            <a:r>
              <a:rPr lang="ko-KR" altLang="en-US" dirty="0"/>
              <a:t>자연어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영상 등등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9F4C28C-2E25-47D5-8CBC-5F0777787998}"/>
              </a:ext>
            </a:extLst>
          </p:cNvPr>
          <p:cNvSpPr/>
          <p:nvPr/>
        </p:nvSpPr>
        <p:spPr>
          <a:xfrm>
            <a:off x="5300133" y="3996267"/>
            <a:ext cx="4732867" cy="1955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C018715-3F96-479B-A9DB-C73FC403190F}"/>
              </a:ext>
            </a:extLst>
          </p:cNvPr>
          <p:cNvSpPr/>
          <p:nvPr/>
        </p:nvSpPr>
        <p:spPr>
          <a:xfrm>
            <a:off x="6310976" y="4577600"/>
            <a:ext cx="2711179" cy="119666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3CEEE-C029-4C13-AA08-7202E71562B7}"/>
              </a:ext>
            </a:extLst>
          </p:cNvPr>
          <p:cNvSpPr txBox="1"/>
          <p:nvPr/>
        </p:nvSpPr>
        <p:spPr>
          <a:xfrm>
            <a:off x="7128932" y="3588008"/>
            <a:ext cx="1280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LLM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02C456-3A8C-4182-8AF4-310736A9DFD0}"/>
              </a:ext>
            </a:extLst>
          </p:cNvPr>
          <p:cNvSpPr txBox="1"/>
          <p:nvPr/>
        </p:nvSpPr>
        <p:spPr>
          <a:xfrm>
            <a:off x="7128932" y="4315990"/>
            <a:ext cx="1280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LMM</a:t>
            </a:r>
            <a:endParaRPr lang="ko-KR" altLang="en-US" sz="2800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CDF6ECD-A6A5-425A-B409-AF8A6A34154A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3285067" y="5215467"/>
            <a:chExt cx="5486400" cy="6858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5F3251C-EAF7-4E14-9C79-A2BDB008DF00}"/>
                </a:ext>
              </a:extLst>
            </p:cNvPr>
            <p:cNvSpPr/>
            <p:nvPr/>
          </p:nvSpPr>
          <p:spPr>
            <a:xfrm>
              <a:off x="3285067" y="5215467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데이터 13">
              <a:extLst>
                <a:ext uri="{FF2B5EF4-FFF2-40B4-BE49-F238E27FC236}">
                  <a16:creationId xmlns:a16="http://schemas.microsoft.com/office/drawing/2014/main" id="{4C3D4392-89FC-4FDF-A4FA-C2146C03EAEC}"/>
                </a:ext>
              </a:extLst>
            </p:cNvPr>
            <p:cNvSpPr/>
            <p:nvPr/>
          </p:nvSpPr>
          <p:spPr>
            <a:xfrm>
              <a:off x="3285067" y="5215467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E33D19D-05CE-4124-A851-1DC9A10B6B74}"/>
              </a:ext>
            </a:extLst>
          </p:cNvPr>
          <p:cNvSpPr txBox="1"/>
          <p:nvPr/>
        </p:nvSpPr>
        <p:spPr>
          <a:xfrm>
            <a:off x="63360" y="112067"/>
            <a:ext cx="3699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ML (Machine Learning)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810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EB86729-2490-494F-9E63-A65C51BE076C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3285067" y="5215467"/>
            <a:chExt cx="5486400" cy="6858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DE19AE4-C2AE-4744-AB35-DD10405716B3}"/>
                </a:ext>
              </a:extLst>
            </p:cNvPr>
            <p:cNvSpPr/>
            <p:nvPr/>
          </p:nvSpPr>
          <p:spPr>
            <a:xfrm>
              <a:off x="3285067" y="5215467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데이터 8">
              <a:extLst>
                <a:ext uri="{FF2B5EF4-FFF2-40B4-BE49-F238E27FC236}">
                  <a16:creationId xmlns:a16="http://schemas.microsoft.com/office/drawing/2014/main" id="{194E1F99-4F86-4F56-A595-47D791208609}"/>
                </a:ext>
              </a:extLst>
            </p:cNvPr>
            <p:cNvSpPr/>
            <p:nvPr/>
          </p:nvSpPr>
          <p:spPr>
            <a:xfrm>
              <a:off x="3285067" y="5215467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332C619-9FF1-41E6-B812-472C51D807F9}"/>
              </a:ext>
            </a:extLst>
          </p:cNvPr>
          <p:cNvSpPr txBox="1"/>
          <p:nvPr/>
        </p:nvSpPr>
        <p:spPr>
          <a:xfrm>
            <a:off x="59267" y="112067"/>
            <a:ext cx="4428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Linear Regression (</a:t>
            </a:r>
            <a:r>
              <a:rPr lang="ko-KR" altLang="en-US" sz="2400" b="1" dirty="0">
                <a:solidFill>
                  <a:schemeClr val="bg1"/>
                </a:solidFill>
              </a:rPr>
              <a:t>선형 회귀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567F73-D855-4C7B-80F8-97A488E5EA62}"/>
              </a:ext>
            </a:extLst>
          </p:cNvPr>
          <p:cNvSpPr txBox="1"/>
          <p:nvPr/>
        </p:nvSpPr>
        <p:spPr>
          <a:xfrm>
            <a:off x="440267" y="896034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선형 회귀 </a:t>
            </a:r>
            <a:r>
              <a:rPr lang="en-US" altLang="ko-KR" dirty="0">
                <a:solidFill>
                  <a:srgbClr val="FF0000"/>
                </a:solidFill>
              </a:rPr>
              <a:t>(Linear Regression) </a:t>
            </a:r>
            <a:r>
              <a:rPr lang="en-US" altLang="ko-KR" dirty="0"/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E3EA52-3FE4-43E8-AE9C-89E768CAD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80" y="1699907"/>
            <a:ext cx="11307753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21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5E467B2-9C56-41AA-9A0E-2E26CF0840C8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3285067" y="5215467"/>
            <a:chExt cx="5486400" cy="6858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596FA5C-749D-40FB-9D1E-4E93CB56E4F1}"/>
                </a:ext>
              </a:extLst>
            </p:cNvPr>
            <p:cNvSpPr/>
            <p:nvPr/>
          </p:nvSpPr>
          <p:spPr>
            <a:xfrm>
              <a:off x="3285067" y="5215467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데이터 8">
              <a:extLst>
                <a:ext uri="{FF2B5EF4-FFF2-40B4-BE49-F238E27FC236}">
                  <a16:creationId xmlns:a16="http://schemas.microsoft.com/office/drawing/2014/main" id="{B6F87DD1-DBAB-4C2D-8016-7A46823CEB23}"/>
                </a:ext>
              </a:extLst>
            </p:cNvPr>
            <p:cNvSpPr/>
            <p:nvPr/>
          </p:nvSpPr>
          <p:spPr>
            <a:xfrm>
              <a:off x="3285067" y="5215467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42" name="Picture 2" descr="Anomaly Detection 개요： (1) 이상치 탐지 분야에 대한 소개 및 주요 문제와 핵심 용어, 산업 현장 적용 사례 정리 -  블로그 | 코그넥스">
            <a:extLst>
              <a:ext uri="{FF2B5EF4-FFF2-40B4-BE49-F238E27FC236}">
                <a16:creationId xmlns:a16="http://schemas.microsoft.com/office/drawing/2014/main" id="{FD5BB2A1-F357-44DF-9B7C-504842FC8F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1" r="68375" b="25187"/>
          <a:stretch/>
        </p:blipFill>
        <p:spPr bwMode="auto">
          <a:xfrm>
            <a:off x="3378199" y="1302280"/>
            <a:ext cx="4504268" cy="466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81211D-B0A8-49DA-B0D1-FEBA0D3E2839}"/>
              </a:ext>
            </a:extLst>
          </p:cNvPr>
          <p:cNvSpPr txBox="1"/>
          <p:nvPr/>
        </p:nvSpPr>
        <p:spPr>
          <a:xfrm>
            <a:off x="110066" y="112067"/>
            <a:ext cx="545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Outlier (</a:t>
            </a:r>
            <a:r>
              <a:rPr lang="ko-KR" altLang="en-US" sz="2400" b="1" dirty="0">
                <a:solidFill>
                  <a:schemeClr val="bg1"/>
                </a:solidFill>
              </a:rPr>
              <a:t>이상치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621AEF1-15D0-44D0-A881-1946C98FFF18}"/>
              </a:ext>
            </a:extLst>
          </p:cNvPr>
          <p:cNvCxnSpPr>
            <a:cxnSpLocks/>
          </p:cNvCxnSpPr>
          <p:nvPr/>
        </p:nvCxnSpPr>
        <p:spPr>
          <a:xfrm>
            <a:off x="2836333" y="2396067"/>
            <a:ext cx="5139267" cy="37676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AD3934-D974-4E0E-8219-098A99F24A2F}"/>
              </a:ext>
            </a:extLst>
          </p:cNvPr>
          <p:cNvSpPr txBox="1"/>
          <p:nvPr/>
        </p:nvSpPr>
        <p:spPr>
          <a:xfrm>
            <a:off x="503766" y="820073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주어진 데이터 집합에서 다른 데이터들과 현저하게 다른 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2890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3AD3934-D974-4E0E-8219-098A99F24A2F}"/>
              </a:ext>
            </a:extLst>
          </p:cNvPr>
          <p:cNvSpPr txBox="1"/>
          <p:nvPr/>
        </p:nvSpPr>
        <p:spPr>
          <a:xfrm>
            <a:off x="503766" y="820073"/>
            <a:ext cx="1054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이상치 검출 방법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다양한 방법이 있지만 너무 방대하고 복잡해서 설명 포기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DA5ACA-1723-4631-9D2D-F21347F99492}"/>
              </a:ext>
            </a:extLst>
          </p:cNvPr>
          <p:cNvSpPr txBox="1"/>
          <p:nvPr/>
        </p:nvSpPr>
        <p:spPr>
          <a:xfrm>
            <a:off x="503766" y="1856277"/>
            <a:ext cx="1054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이상치 처리 방법</a:t>
            </a:r>
            <a:endParaRPr lang="en-US" altLang="ko-KR" b="1" dirty="0">
              <a:solidFill>
                <a:srgbClr val="0070C0"/>
              </a:solidFill>
            </a:endParaRP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이상치 제거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이상치 교체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ko-KR" altLang="en-US" dirty="0"/>
              <a:t>평균값이나 중앙값으로 </a:t>
            </a:r>
            <a:r>
              <a:rPr lang="ko-KR" altLang="en-US" dirty="0">
                <a:solidFill>
                  <a:srgbClr val="FF0000"/>
                </a:solidFill>
              </a:rPr>
              <a:t>대체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2A00C1-B62A-4D05-90CE-23DA6F09A211}"/>
              </a:ext>
            </a:extLst>
          </p:cNvPr>
          <p:cNvSpPr txBox="1"/>
          <p:nvPr/>
        </p:nvSpPr>
        <p:spPr>
          <a:xfrm>
            <a:off x="503766" y="3723477"/>
            <a:ext cx="1054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이상치가 중요한 이유</a:t>
            </a:r>
            <a:endParaRPr lang="en-US" altLang="ko-KR" b="1" dirty="0">
              <a:solidFill>
                <a:srgbClr val="0070C0"/>
              </a:solidFill>
            </a:endParaRPr>
          </a:p>
          <a:p>
            <a:endParaRPr lang="en-US" altLang="ko-KR" b="1" dirty="0">
              <a:solidFill>
                <a:srgbClr val="0070C0"/>
              </a:solidFill>
            </a:endParaRPr>
          </a:p>
          <a:p>
            <a:r>
              <a:rPr lang="ko-KR" altLang="en-US" dirty="0"/>
              <a:t>종종 중요한 정보를 나타내기도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카드 거래 내역에 대한 데이터에서 사기 거래를 나타낼 수 있음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의료 데이터에서 어떠한 질병의 초기 징후를 나타낼 수 있음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제품 제조 공정에서 불량품을 나타낼 수 있음</a:t>
            </a:r>
            <a:endParaRPr lang="en-US" altLang="ko-KR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029DAA2-DDDC-4A56-A521-1A85D26EF869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3285067" y="5215467"/>
            <a:chExt cx="5486400" cy="6858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11FEF6C-1058-450B-9CE7-C87C704E8152}"/>
                </a:ext>
              </a:extLst>
            </p:cNvPr>
            <p:cNvSpPr/>
            <p:nvPr/>
          </p:nvSpPr>
          <p:spPr>
            <a:xfrm>
              <a:off x="3285067" y="5215467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데이터 10">
              <a:extLst>
                <a:ext uri="{FF2B5EF4-FFF2-40B4-BE49-F238E27FC236}">
                  <a16:creationId xmlns:a16="http://schemas.microsoft.com/office/drawing/2014/main" id="{090065F0-E319-4B04-B58F-75D462584933}"/>
                </a:ext>
              </a:extLst>
            </p:cNvPr>
            <p:cNvSpPr/>
            <p:nvPr/>
          </p:nvSpPr>
          <p:spPr>
            <a:xfrm>
              <a:off x="3285067" y="5215467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3A11C81-C1CA-4512-B8C8-7DE4B2DBAC4C}"/>
              </a:ext>
            </a:extLst>
          </p:cNvPr>
          <p:cNvSpPr txBox="1"/>
          <p:nvPr/>
        </p:nvSpPr>
        <p:spPr>
          <a:xfrm>
            <a:off x="110066" y="112067"/>
            <a:ext cx="545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Outlier (</a:t>
            </a:r>
            <a:r>
              <a:rPr lang="ko-KR" altLang="en-US" sz="2400" b="1" dirty="0">
                <a:solidFill>
                  <a:schemeClr val="bg1"/>
                </a:solidFill>
              </a:rPr>
              <a:t>이상치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628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0E43F57-DF41-46DC-B6D3-92A5B2B4D5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0" t="6307"/>
          <a:stretch/>
        </p:blipFill>
        <p:spPr>
          <a:xfrm>
            <a:off x="919901" y="1642532"/>
            <a:ext cx="10352197" cy="4174067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0AD904-FE44-4EE4-9C0A-AAA4723517E5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3285067" y="5215467"/>
            <a:chExt cx="5486400" cy="6858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CA6574A-C8AB-492B-B583-E4DB69830745}"/>
                </a:ext>
              </a:extLst>
            </p:cNvPr>
            <p:cNvSpPr/>
            <p:nvPr/>
          </p:nvSpPr>
          <p:spPr>
            <a:xfrm>
              <a:off x="3285067" y="5215467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데이터 6">
              <a:extLst>
                <a:ext uri="{FF2B5EF4-FFF2-40B4-BE49-F238E27FC236}">
                  <a16:creationId xmlns:a16="http://schemas.microsoft.com/office/drawing/2014/main" id="{B6296991-6722-4B90-9279-32292EE11BC7}"/>
                </a:ext>
              </a:extLst>
            </p:cNvPr>
            <p:cNvSpPr/>
            <p:nvPr/>
          </p:nvSpPr>
          <p:spPr>
            <a:xfrm>
              <a:off x="3285067" y="5215467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06C87CE-1222-4AD9-AA2B-3E645F2F649A}"/>
              </a:ext>
            </a:extLst>
          </p:cNvPr>
          <p:cNvSpPr txBox="1"/>
          <p:nvPr/>
        </p:nvSpPr>
        <p:spPr>
          <a:xfrm>
            <a:off x="59267" y="112067"/>
            <a:ext cx="4428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Linear Regression (</a:t>
            </a:r>
            <a:r>
              <a:rPr lang="ko-KR" altLang="en-US" sz="2400" b="1" dirty="0">
                <a:solidFill>
                  <a:schemeClr val="bg1"/>
                </a:solidFill>
              </a:rPr>
              <a:t>선형 회귀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5031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BBF124-7CE3-485F-B5D0-9B4A04BE2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84" y="1191574"/>
            <a:ext cx="8035632" cy="44748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E181A7-5D18-4030-88E8-2B7547D55D14}"/>
              </a:ext>
            </a:extLst>
          </p:cNvPr>
          <p:cNvSpPr txBox="1"/>
          <p:nvPr/>
        </p:nvSpPr>
        <p:spPr>
          <a:xfrm>
            <a:off x="6553200" y="1354666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손실함수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Loss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Function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A48CA-BA98-4BF0-9862-EC5BE94381A7}"/>
              </a:ext>
            </a:extLst>
          </p:cNvPr>
          <p:cNvSpPr txBox="1"/>
          <p:nvPr/>
        </p:nvSpPr>
        <p:spPr>
          <a:xfrm>
            <a:off x="3259666" y="5666425"/>
            <a:ext cx="491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경사하강법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Gradient Descent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4D83AA8-0B34-45FD-B0C2-5F75DC9944B2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3285067" y="5215467"/>
            <a:chExt cx="5486400" cy="6858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15BE5E0-1EB9-48C2-B2DB-133FBAB85755}"/>
                </a:ext>
              </a:extLst>
            </p:cNvPr>
            <p:cNvSpPr/>
            <p:nvPr/>
          </p:nvSpPr>
          <p:spPr>
            <a:xfrm>
              <a:off x="3285067" y="5215467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데이터 8">
              <a:extLst>
                <a:ext uri="{FF2B5EF4-FFF2-40B4-BE49-F238E27FC236}">
                  <a16:creationId xmlns:a16="http://schemas.microsoft.com/office/drawing/2014/main" id="{10062D27-C8DB-43C8-B347-E874805A3679}"/>
                </a:ext>
              </a:extLst>
            </p:cNvPr>
            <p:cNvSpPr/>
            <p:nvPr/>
          </p:nvSpPr>
          <p:spPr>
            <a:xfrm>
              <a:off x="3285067" y="5215467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C2BE738-B9D9-4D71-A409-6A9993AE1167}"/>
              </a:ext>
            </a:extLst>
          </p:cNvPr>
          <p:cNvSpPr txBox="1"/>
          <p:nvPr/>
        </p:nvSpPr>
        <p:spPr>
          <a:xfrm>
            <a:off x="59267" y="112067"/>
            <a:ext cx="4428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Linear Regression (</a:t>
            </a:r>
            <a:r>
              <a:rPr lang="ko-KR" altLang="en-US" sz="2400" b="1" dirty="0">
                <a:solidFill>
                  <a:schemeClr val="bg1"/>
                </a:solidFill>
              </a:rPr>
              <a:t>선형 회귀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6597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8E0F8D-86E7-42D9-BB98-123CCD4E4F3F}"/>
              </a:ext>
            </a:extLst>
          </p:cNvPr>
          <p:cNvSpPr txBox="1"/>
          <p:nvPr/>
        </p:nvSpPr>
        <p:spPr>
          <a:xfrm>
            <a:off x="7738533" y="1818733"/>
            <a:ext cx="4080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 = aX</a:t>
            </a:r>
            <a:r>
              <a:rPr lang="en-US" altLang="ko-KR" sz="1200" dirty="0"/>
              <a:t>1</a:t>
            </a:r>
            <a:r>
              <a:rPr lang="en-US" altLang="ko-KR" baseline="30000" dirty="0"/>
              <a:t>2</a:t>
            </a:r>
            <a:r>
              <a:rPr lang="en-US" altLang="ko-KR" dirty="0"/>
              <a:t> + bX</a:t>
            </a:r>
            <a:r>
              <a:rPr lang="en-US" altLang="ko-KR" sz="1200" dirty="0"/>
              <a:t>1</a:t>
            </a:r>
            <a:r>
              <a:rPr lang="en-US" altLang="ko-KR" dirty="0"/>
              <a:t> + cX</a:t>
            </a:r>
            <a:r>
              <a:rPr lang="en-US" altLang="ko-KR" sz="1200" dirty="0"/>
              <a:t>2</a:t>
            </a:r>
            <a:r>
              <a:rPr lang="en-US" altLang="ko-KR" baseline="30000" dirty="0"/>
              <a:t>2</a:t>
            </a:r>
            <a:r>
              <a:rPr lang="en-US" altLang="ko-KR" dirty="0"/>
              <a:t> + dX</a:t>
            </a:r>
            <a:r>
              <a:rPr lang="en-US" altLang="ko-KR" sz="1200" dirty="0"/>
              <a:t>2</a:t>
            </a:r>
            <a:r>
              <a:rPr lang="en-US" altLang="ko-KR" dirty="0"/>
              <a:t> + e</a:t>
            </a:r>
            <a:endParaRPr lang="ko-KR" altLang="en-US" baseline="30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FA01FD-0C5A-462B-B604-9A805D779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4" y="892200"/>
            <a:ext cx="4694236" cy="467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D8756F9-1EBF-4AE1-AADE-819692B2A9A2}"/>
              </a:ext>
            </a:extLst>
          </p:cNvPr>
          <p:cNvCxnSpPr/>
          <p:nvPr/>
        </p:nvCxnSpPr>
        <p:spPr>
          <a:xfrm flipH="1">
            <a:off x="3462867" y="4783667"/>
            <a:ext cx="1896533" cy="7807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563502-1639-43D0-B8A3-EF911A3BF9F5}"/>
              </a:ext>
            </a:extLst>
          </p:cNvPr>
          <p:cNvSpPr txBox="1"/>
          <p:nvPr/>
        </p:nvSpPr>
        <p:spPr>
          <a:xfrm>
            <a:off x="4478867" y="5122333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021E6CD-4F11-4998-A796-273150FD23FD}"/>
              </a:ext>
            </a:extLst>
          </p:cNvPr>
          <p:cNvCxnSpPr>
            <a:cxnSpLocks/>
          </p:cNvCxnSpPr>
          <p:nvPr/>
        </p:nvCxnSpPr>
        <p:spPr>
          <a:xfrm>
            <a:off x="665164" y="4495984"/>
            <a:ext cx="1917169" cy="1068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471EC0-01BA-4E34-B9F0-0059DE88E513}"/>
              </a:ext>
            </a:extLst>
          </p:cNvPr>
          <p:cNvSpPr txBox="1"/>
          <p:nvPr/>
        </p:nvSpPr>
        <p:spPr>
          <a:xfrm>
            <a:off x="1151467" y="5036087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E4C1A9-0A44-4D8E-93CC-5CBB4E2095E1}"/>
              </a:ext>
            </a:extLst>
          </p:cNvPr>
          <p:cNvSpPr txBox="1"/>
          <p:nvPr/>
        </p:nvSpPr>
        <p:spPr>
          <a:xfrm>
            <a:off x="7738533" y="259766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y´ = aX</a:t>
            </a:r>
            <a:r>
              <a:rPr lang="en-US" altLang="ko-KR" sz="1200" dirty="0"/>
              <a:t>1</a:t>
            </a:r>
            <a:r>
              <a:rPr lang="en-US" altLang="ko-KR" dirty="0"/>
              <a:t> + b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4B01DB-5254-454B-A3DB-1350DD775D94}"/>
              </a:ext>
            </a:extLst>
          </p:cNvPr>
          <p:cNvSpPr txBox="1"/>
          <p:nvPr/>
        </p:nvSpPr>
        <p:spPr>
          <a:xfrm>
            <a:off x="7738533" y="319193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y´ = cX</a:t>
            </a:r>
            <a:r>
              <a:rPr lang="en-US" altLang="ko-KR" sz="1200" dirty="0"/>
              <a:t>2</a:t>
            </a:r>
            <a:r>
              <a:rPr lang="en-US" altLang="ko-KR" dirty="0"/>
              <a:t> + d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8AC842F-CA98-41AA-B704-4A9747E0575C}"/>
              </a:ext>
            </a:extLst>
          </p:cNvPr>
          <p:cNvCxnSpPr/>
          <p:nvPr/>
        </p:nvCxnSpPr>
        <p:spPr>
          <a:xfrm flipH="1">
            <a:off x="3462867" y="4783667"/>
            <a:ext cx="1896533" cy="7807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F65DDE6-5705-4090-B647-AFD77E3B0B80}"/>
              </a:ext>
            </a:extLst>
          </p:cNvPr>
          <p:cNvCxnSpPr/>
          <p:nvPr/>
        </p:nvCxnSpPr>
        <p:spPr>
          <a:xfrm>
            <a:off x="665164" y="4495984"/>
            <a:ext cx="1917169" cy="106841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E75E4AD-D42F-4429-8B85-7C1A4844E2A0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3285067" y="5215467"/>
            <a:chExt cx="5486400" cy="6858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EBC0108-096B-482E-8BC5-453A3A34AABA}"/>
                </a:ext>
              </a:extLst>
            </p:cNvPr>
            <p:cNvSpPr/>
            <p:nvPr/>
          </p:nvSpPr>
          <p:spPr>
            <a:xfrm>
              <a:off x="3285067" y="5215467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데이터 18">
              <a:extLst>
                <a:ext uri="{FF2B5EF4-FFF2-40B4-BE49-F238E27FC236}">
                  <a16:creationId xmlns:a16="http://schemas.microsoft.com/office/drawing/2014/main" id="{A976CB56-B06F-4172-AB6C-083A90BF1A3F}"/>
                </a:ext>
              </a:extLst>
            </p:cNvPr>
            <p:cNvSpPr/>
            <p:nvPr/>
          </p:nvSpPr>
          <p:spPr>
            <a:xfrm>
              <a:off x="3285067" y="5215467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8E495EC-0FC3-441B-A68C-DD6A212E173C}"/>
              </a:ext>
            </a:extLst>
          </p:cNvPr>
          <p:cNvSpPr txBox="1"/>
          <p:nvPr/>
        </p:nvSpPr>
        <p:spPr>
          <a:xfrm>
            <a:off x="59267" y="112067"/>
            <a:ext cx="4428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Linear Regression (</a:t>
            </a:r>
            <a:r>
              <a:rPr lang="ko-KR" altLang="en-US" sz="2400" b="1" dirty="0">
                <a:solidFill>
                  <a:schemeClr val="bg1"/>
                </a:solidFill>
              </a:rPr>
              <a:t>선형 회귀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6988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8BA1853-4582-4351-A70E-05E5D1EADCC7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3285067" y="5215467"/>
            <a:chExt cx="5486400" cy="6858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26384F1-1A85-4403-B62D-102B3F60EE4E}"/>
                </a:ext>
              </a:extLst>
            </p:cNvPr>
            <p:cNvSpPr/>
            <p:nvPr/>
          </p:nvSpPr>
          <p:spPr>
            <a:xfrm>
              <a:off x="3285067" y="5215467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데이터 11">
              <a:extLst>
                <a:ext uri="{FF2B5EF4-FFF2-40B4-BE49-F238E27FC236}">
                  <a16:creationId xmlns:a16="http://schemas.microsoft.com/office/drawing/2014/main" id="{12FD9883-D5E4-48B4-8351-A6D17447DAD8}"/>
                </a:ext>
              </a:extLst>
            </p:cNvPr>
            <p:cNvSpPr/>
            <p:nvPr/>
          </p:nvSpPr>
          <p:spPr>
            <a:xfrm>
              <a:off x="3285067" y="5215467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F0FDCEC-3D96-4082-BD66-113F59557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84" y="1039563"/>
            <a:ext cx="7392432" cy="55729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B45EC4-4A44-46E8-95DD-56AD46D47FDD}"/>
              </a:ext>
            </a:extLst>
          </p:cNvPr>
          <p:cNvSpPr txBox="1"/>
          <p:nvPr/>
        </p:nvSpPr>
        <p:spPr>
          <a:xfrm>
            <a:off x="8458200" y="1441169"/>
            <a:ext cx="340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경사 소실 문제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Vanishing Gradient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A62B969-689B-448C-8A09-17A312E47E94}"/>
              </a:ext>
            </a:extLst>
          </p:cNvPr>
          <p:cNvSpPr/>
          <p:nvPr/>
        </p:nvSpPr>
        <p:spPr>
          <a:xfrm rot="5400000">
            <a:off x="9749366" y="3085197"/>
            <a:ext cx="821267" cy="1185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476D1-38E3-4293-881C-C5EF82655046}"/>
              </a:ext>
            </a:extLst>
          </p:cNvPr>
          <p:cNvSpPr txBox="1"/>
          <p:nvPr/>
        </p:nvSpPr>
        <p:spPr>
          <a:xfrm>
            <a:off x="8458200" y="4124170"/>
            <a:ext cx="340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활성함수를 사용해 해결 가능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보통 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AA478E-0CAA-431D-8FA6-4C06D3B494B5}"/>
              </a:ext>
            </a:extLst>
          </p:cNvPr>
          <p:cNvSpPr txBox="1"/>
          <p:nvPr/>
        </p:nvSpPr>
        <p:spPr>
          <a:xfrm>
            <a:off x="59268" y="112067"/>
            <a:ext cx="4682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Vanishing Gradient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13CDBE-1C71-4B6E-8489-1A21257FFEC1}"/>
              </a:ext>
            </a:extLst>
          </p:cNvPr>
          <p:cNvSpPr txBox="1"/>
          <p:nvPr/>
        </p:nvSpPr>
        <p:spPr>
          <a:xfrm>
            <a:off x="6502401" y="922866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손실 함수</a:t>
            </a:r>
          </a:p>
        </p:txBody>
      </p:sp>
    </p:spTree>
    <p:extLst>
      <p:ext uri="{BB962C8B-B14F-4D97-AF65-F5344CB8AC3E}">
        <p14:creationId xmlns:p14="http://schemas.microsoft.com/office/powerpoint/2010/main" val="76548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BA1CF6B-0ED2-4B6F-9EF6-07446CC5C31D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3285067" y="5215467"/>
            <a:chExt cx="5486400" cy="6858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A35ADDB-3ED0-4727-8AAB-63908421813B}"/>
                </a:ext>
              </a:extLst>
            </p:cNvPr>
            <p:cNvSpPr/>
            <p:nvPr/>
          </p:nvSpPr>
          <p:spPr>
            <a:xfrm>
              <a:off x="3285067" y="5215467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24369399-EC9E-4B6E-BF76-D3E55D972DB1}"/>
                </a:ext>
              </a:extLst>
            </p:cNvPr>
            <p:cNvSpPr/>
            <p:nvPr/>
          </p:nvSpPr>
          <p:spPr>
            <a:xfrm>
              <a:off x="3285067" y="5215467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194" name="Picture 2" descr="코드로 이해하는 딥러닝 12] - ReLU(Rectified Linear Unit)">
            <a:extLst>
              <a:ext uri="{FF2B5EF4-FFF2-40B4-BE49-F238E27FC236}">
                <a16:creationId xmlns:a16="http://schemas.microsoft.com/office/drawing/2014/main" id="{673D4D20-F105-4941-BB8E-85D8AE8C2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996" y="773211"/>
            <a:ext cx="7670007" cy="597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4131BE-E876-4B6D-A914-22E8FABC4C00}"/>
              </a:ext>
            </a:extLst>
          </p:cNvPr>
          <p:cNvSpPr txBox="1"/>
          <p:nvPr/>
        </p:nvSpPr>
        <p:spPr>
          <a:xfrm>
            <a:off x="43127" y="112067"/>
            <a:ext cx="4682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</a:rPr>
              <a:t>ReLU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137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783103C9-C8F8-448F-BF08-773567BDF7BE}"/>
              </a:ext>
            </a:extLst>
          </p:cNvPr>
          <p:cNvGrpSpPr/>
          <p:nvPr/>
        </p:nvGrpSpPr>
        <p:grpSpPr>
          <a:xfrm>
            <a:off x="0" y="0"/>
            <a:ext cx="6426200" cy="694267"/>
            <a:chOff x="0" y="0"/>
            <a:chExt cx="6426200" cy="69426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37677C5-78B7-4FDF-946E-3689BCE2D029}"/>
                </a:ext>
              </a:extLst>
            </p:cNvPr>
            <p:cNvGrpSpPr/>
            <p:nvPr/>
          </p:nvGrpSpPr>
          <p:grpSpPr>
            <a:xfrm>
              <a:off x="939800" y="1"/>
              <a:ext cx="5486400" cy="694266"/>
              <a:chOff x="3285067" y="5215467"/>
              <a:chExt cx="5486400" cy="68580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3DB80DB-6558-4B18-9B69-B0BF0A3C4550}"/>
                  </a:ext>
                </a:extLst>
              </p:cNvPr>
              <p:cNvSpPr/>
              <p:nvPr/>
            </p:nvSpPr>
            <p:spPr>
              <a:xfrm>
                <a:off x="3285067" y="5215467"/>
                <a:ext cx="1811867" cy="685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순서도: 데이터 17">
                <a:extLst>
                  <a:ext uri="{FF2B5EF4-FFF2-40B4-BE49-F238E27FC236}">
                    <a16:creationId xmlns:a16="http://schemas.microsoft.com/office/drawing/2014/main" id="{5633DE49-C1BB-41C6-A447-9D3BEF0AC070}"/>
                  </a:ext>
                </a:extLst>
              </p:cNvPr>
              <p:cNvSpPr/>
              <p:nvPr/>
            </p:nvSpPr>
            <p:spPr>
              <a:xfrm>
                <a:off x="3285067" y="5215467"/>
                <a:ext cx="5486400" cy="685800"/>
              </a:xfrm>
              <a:prstGeom prst="flowChartInputOutpu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3C94814-F1A8-4E02-8250-D9461E07F74F}"/>
                </a:ext>
              </a:extLst>
            </p:cNvPr>
            <p:cNvSpPr/>
            <p:nvPr/>
          </p:nvSpPr>
          <p:spPr>
            <a:xfrm>
              <a:off x="0" y="0"/>
              <a:ext cx="1380067" cy="69426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798EC40-8F92-472F-A055-2BC8D832B4A3}"/>
              </a:ext>
            </a:extLst>
          </p:cNvPr>
          <p:cNvSpPr txBox="1"/>
          <p:nvPr/>
        </p:nvSpPr>
        <p:spPr>
          <a:xfrm>
            <a:off x="88901" y="116300"/>
            <a:ext cx="545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Logistic Regression (</a:t>
            </a:r>
            <a:r>
              <a:rPr lang="ko-KR" altLang="en-US" sz="2400" b="1" dirty="0">
                <a:solidFill>
                  <a:schemeClr val="bg1"/>
                </a:solidFill>
              </a:rPr>
              <a:t>로지스틱 회귀</a:t>
            </a:r>
            <a:r>
              <a:rPr lang="en-US" altLang="ko-KR" sz="2400" b="1" dirty="0">
                <a:solidFill>
                  <a:schemeClr val="bg1"/>
                </a:solidFill>
              </a:rPr>
              <a:t>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BAF3A2-BA01-4D34-A827-FA04329F0FCD}"/>
              </a:ext>
            </a:extLst>
          </p:cNvPr>
          <p:cNvSpPr txBox="1"/>
          <p:nvPr/>
        </p:nvSpPr>
        <p:spPr>
          <a:xfrm>
            <a:off x="431800" y="776925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이름과 다르게 모순적</a:t>
            </a:r>
            <a:r>
              <a:rPr lang="en-US" altLang="ko-KR" dirty="0"/>
              <a:t>. </a:t>
            </a:r>
            <a:r>
              <a:rPr lang="ko-KR" altLang="en-US" dirty="0"/>
              <a:t>주로 이진 분류에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83F46-FA9D-4530-A06C-44FD82D4FF83}"/>
              </a:ext>
            </a:extLst>
          </p:cNvPr>
          <p:cNvSpPr txBox="1"/>
          <p:nvPr/>
        </p:nvSpPr>
        <p:spPr>
          <a:xfrm>
            <a:off x="431800" y="1496592"/>
            <a:ext cx="1054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선형 회귀 모델에 활성 함수로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함수를 넣어</a:t>
            </a:r>
            <a:endParaRPr lang="en-US" altLang="ko-KR" dirty="0"/>
          </a:p>
          <a:p>
            <a:r>
              <a:rPr lang="ko-KR" altLang="en-US" dirty="0"/>
              <a:t>이진 분류 확률을 출력하는 모델에 사용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18B14-B9DF-40A7-8A3D-9B572416C90B}"/>
              </a:ext>
            </a:extLst>
          </p:cNvPr>
          <p:cNvSpPr txBox="1"/>
          <p:nvPr/>
        </p:nvSpPr>
        <p:spPr>
          <a:xfrm>
            <a:off x="321732" y="3198167"/>
            <a:ext cx="545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선형 회귀 </a:t>
            </a:r>
            <a:r>
              <a:rPr lang="en-US" altLang="ko-KR" sz="2400" b="1" dirty="0"/>
              <a:t>vs </a:t>
            </a:r>
            <a:r>
              <a:rPr lang="ko-KR" altLang="en-US" sz="2400" b="1" dirty="0"/>
              <a:t>로지스틱 회귀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1AA66-F2F9-4416-AC16-B4E2D6E4258D}"/>
              </a:ext>
            </a:extLst>
          </p:cNvPr>
          <p:cNvSpPr txBox="1"/>
          <p:nvPr/>
        </p:nvSpPr>
        <p:spPr>
          <a:xfrm>
            <a:off x="503765" y="3825501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강아지와 고양이 분류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0C0A3-55E3-4519-8C57-1B40FAB27B4C}"/>
              </a:ext>
            </a:extLst>
          </p:cNvPr>
          <p:cNvSpPr txBox="1"/>
          <p:nvPr/>
        </p:nvSpPr>
        <p:spPr>
          <a:xfrm>
            <a:off x="503765" y="4264559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흡연자일 확률 예측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9C9A82-1F98-4827-A9EB-6DB1E94AE57D}"/>
              </a:ext>
            </a:extLst>
          </p:cNvPr>
          <p:cNvSpPr txBox="1"/>
          <p:nvPr/>
        </p:nvSpPr>
        <p:spPr>
          <a:xfrm>
            <a:off x="503765" y="4703617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키를 토대로 몸무게 예측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C7B22D-A701-4435-8D11-F97EB5F9DACA}"/>
              </a:ext>
            </a:extLst>
          </p:cNvPr>
          <p:cNvSpPr txBox="1"/>
          <p:nvPr/>
        </p:nvSpPr>
        <p:spPr>
          <a:xfrm>
            <a:off x="503765" y="5142675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주식이 오를 확률 예측</a:t>
            </a:r>
          </a:p>
        </p:txBody>
      </p:sp>
    </p:spTree>
    <p:extLst>
      <p:ext uri="{BB962C8B-B14F-4D97-AF65-F5344CB8AC3E}">
        <p14:creationId xmlns:p14="http://schemas.microsoft.com/office/powerpoint/2010/main" val="50672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A045F0A4-A65A-4DB9-8B47-740B4199A099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3285067" y="5215467"/>
            <a:chExt cx="5486400" cy="68580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B496F1-D2AD-46B5-A608-3E0A2EFCE5C2}"/>
                </a:ext>
              </a:extLst>
            </p:cNvPr>
            <p:cNvSpPr/>
            <p:nvPr/>
          </p:nvSpPr>
          <p:spPr>
            <a:xfrm>
              <a:off x="3285067" y="5215467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데이터 13">
              <a:extLst>
                <a:ext uri="{FF2B5EF4-FFF2-40B4-BE49-F238E27FC236}">
                  <a16:creationId xmlns:a16="http://schemas.microsoft.com/office/drawing/2014/main" id="{DEE4C9F6-7032-4966-9BEB-87912FCBB693}"/>
                </a:ext>
              </a:extLst>
            </p:cNvPr>
            <p:cNvSpPr/>
            <p:nvPr/>
          </p:nvSpPr>
          <p:spPr>
            <a:xfrm>
              <a:off x="3285067" y="5215467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579478C-9295-4A94-BFDB-2172D31632FF}"/>
              </a:ext>
            </a:extLst>
          </p:cNvPr>
          <p:cNvSpPr txBox="1"/>
          <p:nvPr/>
        </p:nvSpPr>
        <p:spPr>
          <a:xfrm>
            <a:off x="67734" y="109351"/>
            <a:ext cx="4326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ML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(Machine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Learning)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59746-4BF5-413A-8F35-3838F87BC5D4}"/>
              </a:ext>
            </a:extLst>
          </p:cNvPr>
          <p:cNvSpPr txBox="1"/>
          <p:nvPr/>
        </p:nvSpPr>
        <p:spPr>
          <a:xfrm>
            <a:off x="465667" y="1100667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지도학습 </a:t>
            </a:r>
            <a:r>
              <a:rPr lang="en-US" altLang="ko-KR" dirty="0">
                <a:solidFill>
                  <a:srgbClr val="FF0000"/>
                </a:solidFill>
              </a:rPr>
              <a:t>(Supervised Learning) </a:t>
            </a:r>
            <a:r>
              <a:rPr lang="en-US" altLang="ko-KR" dirty="0"/>
              <a:t>: </a:t>
            </a:r>
            <a:r>
              <a:rPr lang="ko-KR" altLang="en-US" dirty="0"/>
              <a:t>문제와 정답을 모두 주고 학습 </a:t>
            </a:r>
            <a:r>
              <a:rPr lang="en-US" altLang="ko-KR" dirty="0"/>
              <a:t>(</a:t>
            </a:r>
            <a:r>
              <a:rPr lang="ko-KR" altLang="en-US" dirty="0"/>
              <a:t>데이터 수치를 얻어야 할 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7D23D9-E50B-486C-AC8E-AB873C6B182A}"/>
              </a:ext>
            </a:extLst>
          </p:cNvPr>
          <p:cNvSpPr txBox="1"/>
          <p:nvPr/>
        </p:nvSpPr>
        <p:spPr>
          <a:xfrm>
            <a:off x="465667" y="1769534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비지도학습 </a:t>
            </a:r>
            <a:r>
              <a:rPr lang="en-US" altLang="ko-KR" dirty="0">
                <a:solidFill>
                  <a:srgbClr val="FF0000"/>
                </a:solidFill>
              </a:rPr>
              <a:t>(Unsupervised Learning) </a:t>
            </a:r>
            <a:r>
              <a:rPr lang="en-US" altLang="ko-KR" dirty="0"/>
              <a:t>: </a:t>
            </a:r>
            <a:r>
              <a:rPr lang="ko-KR" altLang="en-US" dirty="0"/>
              <a:t>문제만 주고 학습 </a:t>
            </a:r>
            <a:r>
              <a:rPr lang="en-US" altLang="ko-KR" dirty="0"/>
              <a:t>(</a:t>
            </a:r>
            <a:r>
              <a:rPr lang="ko-KR" altLang="en-US" dirty="0"/>
              <a:t>패턴을 찾아야 할 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36E12-A5CB-4FF8-8668-11033EB324FB}"/>
              </a:ext>
            </a:extLst>
          </p:cNvPr>
          <p:cNvSpPr txBox="1"/>
          <p:nvPr/>
        </p:nvSpPr>
        <p:spPr>
          <a:xfrm>
            <a:off x="465667" y="2436801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강화학습 </a:t>
            </a:r>
            <a:r>
              <a:rPr lang="en-US" altLang="ko-KR" dirty="0">
                <a:solidFill>
                  <a:srgbClr val="FF0000"/>
                </a:solidFill>
              </a:rPr>
              <a:t>(Reinforcement Learning) </a:t>
            </a:r>
            <a:r>
              <a:rPr lang="en-US" altLang="ko-KR" dirty="0"/>
              <a:t>: </a:t>
            </a:r>
            <a:r>
              <a:rPr lang="ko-KR" altLang="en-US" dirty="0"/>
              <a:t>도출해낸 결과에 따라 벌과 상을 주며 학습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AE556-BFB1-49D4-A642-A5F500FBD060}"/>
              </a:ext>
            </a:extLst>
          </p:cNvPr>
          <p:cNvSpPr txBox="1"/>
          <p:nvPr/>
        </p:nvSpPr>
        <p:spPr>
          <a:xfrm>
            <a:off x="321733" y="3198167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머신러닝</a:t>
            </a:r>
            <a:r>
              <a:rPr lang="ko-KR" altLang="en-US" sz="2400" b="1" dirty="0"/>
              <a:t> 주요 알고리즘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7EA508-1D87-4465-B56D-729B28A74A9C}"/>
              </a:ext>
            </a:extLst>
          </p:cNvPr>
          <p:cNvSpPr txBox="1"/>
          <p:nvPr/>
        </p:nvSpPr>
        <p:spPr>
          <a:xfrm>
            <a:off x="465667" y="3952501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선형 회귀 </a:t>
            </a:r>
            <a:r>
              <a:rPr lang="en-US" altLang="ko-KR" dirty="0">
                <a:solidFill>
                  <a:srgbClr val="FF0000"/>
                </a:solidFill>
              </a:rPr>
              <a:t>(Linear Regression)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50200A-E3A7-4EA6-BD36-CD04522A1A12}"/>
              </a:ext>
            </a:extLst>
          </p:cNvPr>
          <p:cNvSpPr txBox="1"/>
          <p:nvPr/>
        </p:nvSpPr>
        <p:spPr>
          <a:xfrm>
            <a:off x="465667" y="4497401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로지스틱 회귀 </a:t>
            </a:r>
            <a:r>
              <a:rPr lang="en-US" altLang="ko-KR" dirty="0">
                <a:solidFill>
                  <a:srgbClr val="FF0000"/>
                </a:solidFill>
              </a:rPr>
              <a:t>(Logistic Regression)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928161-BFFF-41BE-A379-42AA034104F3}"/>
              </a:ext>
            </a:extLst>
          </p:cNvPr>
          <p:cNvSpPr txBox="1"/>
          <p:nvPr/>
        </p:nvSpPr>
        <p:spPr>
          <a:xfrm>
            <a:off x="465667" y="5042301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서포트</a:t>
            </a:r>
            <a:r>
              <a:rPr lang="en-US" altLang="ko-KR" dirty="0"/>
              <a:t> </a:t>
            </a:r>
            <a:r>
              <a:rPr lang="ko-KR" altLang="en-US" dirty="0"/>
              <a:t>벡터 머신 </a:t>
            </a:r>
            <a:r>
              <a:rPr lang="en-US" altLang="ko-KR" dirty="0"/>
              <a:t>(Support Vector Machine) </a:t>
            </a:r>
            <a:r>
              <a:rPr lang="ko-KR" altLang="en-US" dirty="0"/>
              <a:t>등등</a:t>
            </a:r>
          </a:p>
        </p:txBody>
      </p:sp>
    </p:spTree>
    <p:extLst>
      <p:ext uri="{BB962C8B-B14F-4D97-AF65-F5344CB8AC3E}">
        <p14:creationId xmlns:p14="http://schemas.microsoft.com/office/powerpoint/2010/main" val="36208118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C63F8F9-1D19-466E-80F2-E054C7B3C09B}"/>
              </a:ext>
            </a:extLst>
          </p:cNvPr>
          <p:cNvGrpSpPr/>
          <p:nvPr/>
        </p:nvGrpSpPr>
        <p:grpSpPr>
          <a:xfrm>
            <a:off x="0" y="0"/>
            <a:ext cx="6426200" cy="694267"/>
            <a:chOff x="0" y="0"/>
            <a:chExt cx="6426200" cy="694267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0ED46C5-EAE0-4E4E-99B6-D5EB4AA3386B}"/>
                </a:ext>
              </a:extLst>
            </p:cNvPr>
            <p:cNvGrpSpPr/>
            <p:nvPr/>
          </p:nvGrpSpPr>
          <p:grpSpPr>
            <a:xfrm>
              <a:off x="939800" y="1"/>
              <a:ext cx="5486400" cy="694266"/>
              <a:chOff x="3285067" y="5215467"/>
              <a:chExt cx="5486400" cy="68580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044F0AF-E597-4FE4-89B2-6BA1405BC55B}"/>
                  </a:ext>
                </a:extLst>
              </p:cNvPr>
              <p:cNvSpPr/>
              <p:nvPr/>
            </p:nvSpPr>
            <p:spPr>
              <a:xfrm>
                <a:off x="3285067" y="5215467"/>
                <a:ext cx="1811867" cy="685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순서도: 데이터 8">
                <a:extLst>
                  <a:ext uri="{FF2B5EF4-FFF2-40B4-BE49-F238E27FC236}">
                    <a16:creationId xmlns:a16="http://schemas.microsoft.com/office/drawing/2014/main" id="{72D8331F-62AC-436F-A228-BFB93ADFF0A1}"/>
                  </a:ext>
                </a:extLst>
              </p:cNvPr>
              <p:cNvSpPr/>
              <p:nvPr/>
            </p:nvSpPr>
            <p:spPr>
              <a:xfrm>
                <a:off x="3285067" y="5215467"/>
                <a:ext cx="5486400" cy="685800"/>
              </a:xfrm>
              <a:prstGeom prst="flowChartInputOutpu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4E36787-4E30-4B28-B077-52AD4A63FD55}"/>
                </a:ext>
              </a:extLst>
            </p:cNvPr>
            <p:cNvSpPr/>
            <p:nvPr/>
          </p:nvSpPr>
          <p:spPr>
            <a:xfrm>
              <a:off x="0" y="0"/>
              <a:ext cx="1380067" cy="69426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D80F300-E2FC-4A63-AD96-87EC7EE7E8A4}"/>
              </a:ext>
            </a:extLst>
          </p:cNvPr>
          <p:cNvSpPr txBox="1"/>
          <p:nvPr/>
        </p:nvSpPr>
        <p:spPr>
          <a:xfrm>
            <a:off x="93133" y="116300"/>
            <a:ext cx="545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DL (Deep Learning)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E1DC3-FE49-42F3-B366-21ABEF76104C}"/>
              </a:ext>
            </a:extLst>
          </p:cNvPr>
          <p:cNvSpPr txBox="1"/>
          <p:nvPr/>
        </p:nvSpPr>
        <p:spPr>
          <a:xfrm>
            <a:off x="275166" y="1030925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Hidden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층 이상이고</a:t>
            </a:r>
            <a:r>
              <a:rPr lang="en-US" altLang="ko-KR" dirty="0"/>
              <a:t>, </a:t>
            </a:r>
            <a:r>
              <a:rPr lang="ko-KR" altLang="en-US" dirty="0"/>
              <a:t>활성 함수가 들어가는 복잡한 모델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582D3D-E3A7-4638-B47D-0139445E2475}"/>
              </a:ext>
            </a:extLst>
          </p:cNvPr>
          <p:cNvSpPr txBox="1"/>
          <p:nvPr/>
        </p:nvSpPr>
        <p:spPr>
          <a:xfrm>
            <a:off x="275166" y="1736915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이미지 분류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977BC7-D322-401E-8646-68F2EFB79CED}"/>
              </a:ext>
            </a:extLst>
          </p:cNvPr>
          <p:cNvSpPr txBox="1"/>
          <p:nvPr/>
        </p:nvSpPr>
        <p:spPr>
          <a:xfrm>
            <a:off x="275166" y="2258239"/>
            <a:ext cx="1054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LeNet-5, </a:t>
            </a:r>
            <a:r>
              <a:rPr lang="en-US" altLang="ko-KR" sz="1600" dirty="0" err="1"/>
              <a:t>AlexNet</a:t>
            </a:r>
            <a:r>
              <a:rPr lang="en-US" altLang="ko-KR" sz="1600" dirty="0"/>
              <a:t>, VGG </a:t>
            </a:r>
            <a:r>
              <a:rPr lang="ko-KR" altLang="en-US" sz="1600" dirty="0"/>
              <a:t>등등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17DDA7-3877-4590-80B3-5125873B9586}"/>
              </a:ext>
            </a:extLst>
          </p:cNvPr>
          <p:cNvSpPr txBox="1"/>
          <p:nvPr/>
        </p:nvSpPr>
        <p:spPr>
          <a:xfrm>
            <a:off x="275166" y="2779563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자연어 처리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EAA704-56C8-4892-ABA1-A1E9594CB4B7}"/>
              </a:ext>
            </a:extLst>
          </p:cNvPr>
          <p:cNvSpPr txBox="1"/>
          <p:nvPr/>
        </p:nvSpPr>
        <p:spPr>
          <a:xfrm>
            <a:off x="275166" y="3300887"/>
            <a:ext cx="1054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Transformer, BERT</a:t>
            </a:r>
            <a:r>
              <a:rPr lang="en-US" altLang="ko-KR" sz="1600" dirty="0"/>
              <a:t>, GPT </a:t>
            </a:r>
            <a:r>
              <a:rPr lang="ko-KR" altLang="en-US" sz="1600" dirty="0"/>
              <a:t>등등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80F7BA-7592-420A-8387-3C2406CDD4E2}"/>
              </a:ext>
            </a:extLst>
          </p:cNvPr>
          <p:cNvSpPr txBox="1"/>
          <p:nvPr/>
        </p:nvSpPr>
        <p:spPr>
          <a:xfrm>
            <a:off x="275166" y="3887448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객체 탐지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352B7D-405C-45AB-A408-2E851C652269}"/>
              </a:ext>
            </a:extLst>
          </p:cNvPr>
          <p:cNvSpPr txBox="1"/>
          <p:nvPr/>
        </p:nvSpPr>
        <p:spPr>
          <a:xfrm>
            <a:off x="275166" y="4408772"/>
            <a:ext cx="1054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YOLO</a:t>
            </a:r>
            <a:r>
              <a:rPr lang="en-US" altLang="ko-KR" sz="1600" dirty="0"/>
              <a:t>, SSD </a:t>
            </a:r>
            <a:r>
              <a:rPr lang="ko-KR" altLang="en-US" sz="1600" dirty="0"/>
              <a:t>등등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B2180C-5C76-4FDD-84BB-6131BD22AAA1}"/>
              </a:ext>
            </a:extLst>
          </p:cNvPr>
          <p:cNvSpPr txBox="1"/>
          <p:nvPr/>
        </p:nvSpPr>
        <p:spPr>
          <a:xfrm>
            <a:off x="275166" y="4967197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생성형 모델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86F000-107C-47CD-B262-F893177F0697}"/>
              </a:ext>
            </a:extLst>
          </p:cNvPr>
          <p:cNvSpPr txBox="1"/>
          <p:nvPr/>
        </p:nvSpPr>
        <p:spPr>
          <a:xfrm>
            <a:off x="275166" y="5488521"/>
            <a:ext cx="1054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★</a:t>
            </a:r>
            <a:r>
              <a:rPr lang="en-US" altLang="ko-KR" sz="1600" dirty="0">
                <a:solidFill>
                  <a:srgbClr val="FF0000"/>
                </a:solidFill>
              </a:rPr>
              <a:t>GAN</a:t>
            </a:r>
            <a:r>
              <a:rPr lang="ko-KR" altLang="en-US" sz="1600" dirty="0">
                <a:solidFill>
                  <a:srgbClr val="FF0000"/>
                </a:solidFill>
              </a:rPr>
              <a:t>★</a:t>
            </a:r>
            <a:r>
              <a:rPr lang="en-US" altLang="ko-KR" sz="1600" dirty="0"/>
              <a:t>, VAE </a:t>
            </a:r>
            <a:r>
              <a:rPr lang="ko-KR" altLang="en-US" sz="1600" dirty="0"/>
              <a:t>등등</a:t>
            </a:r>
          </a:p>
        </p:txBody>
      </p:sp>
    </p:spTree>
    <p:extLst>
      <p:ext uri="{BB962C8B-B14F-4D97-AF65-F5344CB8AC3E}">
        <p14:creationId xmlns:p14="http://schemas.microsoft.com/office/powerpoint/2010/main" val="280283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269DA2CA-3674-4231-BBCD-8C66ABF94ED6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3285067" y="5215467"/>
            <a:chExt cx="5486400" cy="6858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4ABB080-1541-4843-B152-AA536997C054}"/>
                </a:ext>
              </a:extLst>
            </p:cNvPr>
            <p:cNvSpPr/>
            <p:nvPr/>
          </p:nvSpPr>
          <p:spPr>
            <a:xfrm>
              <a:off x="3285067" y="5215467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데이터 10">
              <a:extLst>
                <a:ext uri="{FF2B5EF4-FFF2-40B4-BE49-F238E27FC236}">
                  <a16:creationId xmlns:a16="http://schemas.microsoft.com/office/drawing/2014/main" id="{853AA762-044C-4C78-9542-8ACE53EFC43F}"/>
                </a:ext>
              </a:extLst>
            </p:cNvPr>
            <p:cNvSpPr/>
            <p:nvPr/>
          </p:nvSpPr>
          <p:spPr>
            <a:xfrm>
              <a:off x="3285067" y="5215467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E2117A3-F149-4B47-92D1-B6DC0D9F9607}"/>
              </a:ext>
            </a:extLst>
          </p:cNvPr>
          <p:cNvSpPr txBox="1"/>
          <p:nvPr/>
        </p:nvSpPr>
        <p:spPr>
          <a:xfrm>
            <a:off x="33867" y="112067"/>
            <a:ext cx="545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지도학습 </a:t>
            </a:r>
            <a:r>
              <a:rPr lang="en-US" altLang="ko-KR" sz="2400" b="1" dirty="0">
                <a:solidFill>
                  <a:schemeClr val="bg1"/>
                </a:solidFill>
              </a:rPr>
              <a:t>(Supervised Learning)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8B960-EC34-462E-B5B7-D285966ED89C}"/>
              </a:ext>
            </a:extLst>
          </p:cNvPr>
          <p:cNvSpPr txBox="1"/>
          <p:nvPr/>
        </p:nvSpPr>
        <p:spPr>
          <a:xfrm>
            <a:off x="465667" y="1100667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지도학습 </a:t>
            </a:r>
            <a:r>
              <a:rPr lang="en-US" altLang="ko-KR" dirty="0">
                <a:solidFill>
                  <a:srgbClr val="FF0000"/>
                </a:solidFill>
              </a:rPr>
              <a:t>(Supervised Learning) </a:t>
            </a:r>
            <a:r>
              <a:rPr lang="en-US" altLang="ko-KR" dirty="0"/>
              <a:t>: </a:t>
            </a:r>
            <a:r>
              <a:rPr lang="ko-KR" altLang="en-US" dirty="0"/>
              <a:t>문제와 정답을 모두 주고 학습 </a:t>
            </a:r>
            <a:r>
              <a:rPr lang="en-US" altLang="ko-KR" dirty="0"/>
              <a:t>(</a:t>
            </a:r>
            <a:r>
              <a:rPr lang="ko-KR" altLang="en-US" dirty="0"/>
              <a:t>데이터 수치를 얻어야 할 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8B0D1-B3FD-48D0-9CEE-CB8425B966CE}"/>
              </a:ext>
            </a:extLst>
          </p:cNvPr>
          <p:cNvSpPr txBox="1"/>
          <p:nvPr/>
        </p:nvSpPr>
        <p:spPr>
          <a:xfrm>
            <a:off x="677333" y="1625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결과예측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20061-0A88-464D-BA37-4B9CB5379414}"/>
              </a:ext>
            </a:extLst>
          </p:cNvPr>
          <p:cNvSpPr txBox="1"/>
          <p:nvPr/>
        </p:nvSpPr>
        <p:spPr>
          <a:xfrm>
            <a:off x="465667" y="2150533"/>
            <a:ext cx="1054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집값에 영향을 미치는 요인들과 실제 집 값을 주고 예측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데이터를 주고 암일 확률을 예측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ㄴ 암 환자의 신장</a:t>
            </a:r>
            <a:r>
              <a:rPr lang="en-US" altLang="ko-KR" dirty="0"/>
              <a:t>, </a:t>
            </a:r>
            <a:r>
              <a:rPr lang="ko-KR" altLang="en-US" dirty="0"/>
              <a:t>체중</a:t>
            </a:r>
            <a:r>
              <a:rPr lang="en-US" altLang="ko-KR" dirty="0"/>
              <a:t>, </a:t>
            </a:r>
            <a:r>
              <a:rPr lang="ko-KR" altLang="en-US" dirty="0"/>
              <a:t>지병 등등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ㄴ 암 환자가 아닌 사람들의 신장</a:t>
            </a:r>
            <a:r>
              <a:rPr lang="en-US" altLang="ko-KR" dirty="0"/>
              <a:t>, </a:t>
            </a:r>
            <a:r>
              <a:rPr lang="ko-KR" altLang="en-US" dirty="0"/>
              <a:t>체중</a:t>
            </a:r>
            <a:r>
              <a:rPr lang="en-US" altLang="ko-KR" dirty="0"/>
              <a:t>, </a:t>
            </a:r>
            <a:r>
              <a:rPr lang="ko-KR" altLang="en-US" dirty="0"/>
              <a:t>지병 등등</a:t>
            </a:r>
          </a:p>
        </p:txBody>
      </p:sp>
    </p:spTree>
    <p:extLst>
      <p:ext uri="{BB962C8B-B14F-4D97-AF65-F5344CB8AC3E}">
        <p14:creationId xmlns:p14="http://schemas.microsoft.com/office/powerpoint/2010/main" val="175743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67EBF5-8FC6-455A-BFB3-F9D15166D098}"/>
              </a:ext>
            </a:extLst>
          </p:cNvPr>
          <p:cNvSpPr txBox="1"/>
          <p:nvPr/>
        </p:nvSpPr>
        <p:spPr>
          <a:xfrm>
            <a:off x="465667" y="1100667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비지도학습 </a:t>
            </a:r>
            <a:r>
              <a:rPr lang="en-US" altLang="ko-KR" dirty="0">
                <a:solidFill>
                  <a:srgbClr val="FF0000"/>
                </a:solidFill>
              </a:rPr>
              <a:t>(Unsupervised Learning) </a:t>
            </a:r>
            <a:r>
              <a:rPr lang="en-US" altLang="ko-KR" dirty="0"/>
              <a:t>: </a:t>
            </a:r>
            <a:r>
              <a:rPr lang="ko-KR" altLang="en-US" dirty="0"/>
              <a:t>문제만 주고 학습 </a:t>
            </a:r>
            <a:r>
              <a:rPr lang="en-US" altLang="ko-KR" dirty="0"/>
              <a:t>(</a:t>
            </a:r>
            <a:r>
              <a:rPr lang="ko-KR" altLang="en-US" dirty="0"/>
              <a:t>패턴을 찾아야 할 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08B513-FE0C-4046-B8B2-CBD1E13BF241}"/>
              </a:ext>
            </a:extLst>
          </p:cNvPr>
          <p:cNvSpPr txBox="1"/>
          <p:nvPr/>
        </p:nvSpPr>
        <p:spPr>
          <a:xfrm>
            <a:off x="677333" y="1625600"/>
            <a:ext cx="141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군집화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DCC86-B32D-488F-9BD4-99AFD11B3DFC}"/>
              </a:ext>
            </a:extLst>
          </p:cNvPr>
          <p:cNvSpPr txBox="1"/>
          <p:nvPr/>
        </p:nvSpPr>
        <p:spPr>
          <a:xfrm>
            <a:off x="465667" y="2150533"/>
            <a:ext cx="1054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쇼핑 사이트에서 고객을 군집에 따라 분류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남성 의류를 자주 구매하는 고객들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여성 의류를 자주 구매하는 고객들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신발을 자주 구매하는 고객들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악세서리를 자주 구매하는 고객들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05782-E8F4-4246-BBC5-268BA327C7D1}"/>
              </a:ext>
            </a:extLst>
          </p:cNvPr>
          <p:cNvSpPr txBox="1"/>
          <p:nvPr/>
        </p:nvSpPr>
        <p:spPr>
          <a:xfrm>
            <a:off x="677333" y="3732662"/>
            <a:ext cx="141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특징 학습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FE69A8-4979-46E0-A324-AC469C654335}"/>
              </a:ext>
            </a:extLst>
          </p:cNvPr>
          <p:cNvSpPr txBox="1"/>
          <p:nvPr/>
        </p:nvSpPr>
        <p:spPr>
          <a:xfrm>
            <a:off x="465667" y="4308395"/>
            <a:ext cx="1054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게임 영상을 주고 플레이어가 어떤 습관을 가지고 게임을 하는지 파악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 err="1"/>
              <a:t>페이커의</a:t>
            </a:r>
            <a:r>
              <a:rPr lang="ko-KR" altLang="en-US" dirty="0"/>
              <a:t> </a:t>
            </a:r>
            <a:r>
              <a:rPr lang="ko-KR" altLang="en-US" dirty="0" err="1"/>
              <a:t>라인전</a:t>
            </a:r>
            <a:r>
              <a:rPr lang="ko-KR" altLang="en-US" dirty="0"/>
              <a:t> 영상 수백개를 주고 </a:t>
            </a:r>
            <a:r>
              <a:rPr lang="ko-KR" altLang="en-US" dirty="0" err="1"/>
              <a:t>라인전</a:t>
            </a:r>
            <a:r>
              <a:rPr lang="ko-KR" altLang="en-US" dirty="0"/>
              <a:t> 디테일을 찾아줘</a:t>
            </a:r>
            <a:endParaRPr lang="en-US" altLang="ko-KR" dirty="0"/>
          </a:p>
          <a:p>
            <a:r>
              <a:rPr lang="en-US" altLang="ko-KR" dirty="0"/>
              <a:t>	- CS </a:t>
            </a:r>
            <a:r>
              <a:rPr lang="ko-KR" altLang="en-US" dirty="0"/>
              <a:t>먹기 전에 평타 </a:t>
            </a:r>
            <a:r>
              <a:rPr lang="ko-KR" altLang="en-US" dirty="0" err="1"/>
              <a:t>딜교환을</a:t>
            </a:r>
            <a:r>
              <a:rPr lang="ko-KR" altLang="en-US" dirty="0"/>
              <a:t> 시도한다 등등</a:t>
            </a:r>
            <a:r>
              <a:rPr lang="en-US" altLang="ko-KR" dirty="0"/>
              <a:t>….</a:t>
            </a:r>
          </a:p>
          <a:p>
            <a:endParaRPr lang="en-US" altLang="ko-KR" dirty="0"/>
          </a:p>
          <a:p>
            <a:r>
              <a:rPr lang="ko-KR" altLang="en-US" dirty="0"/>
              <a:t>축구 영상을 주고 어떤 선수가 어떤 플레이 스타일인지 파악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드리블 하기 전에 페인팅을 먼저 넣는다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슈팅은 항상 오른발로만 한다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1D54983-1710-48F5-AD7F-67360DE5E565}"/>
              </a:ext>
            </a:extLst>
          </p:cNvPr>
          <p:cNvGrpSpPr/>
          <p:nvPr/>
        </p:nvGrpSpPr>
        <p:grpSpPr>
          <a:xfrm>
            <a:off x="0" y="0"/>
            <a:ext cx="6426200" cy="694267"/>
            <a:chOff x="0" y="0"/>
            <a:chExt cx="6426200" cy="694267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EC107E3-51F0-4759-AF08-56AC83977F63}"/>
                </a:ext>
              </a:extLst>
            </p:cNvPr>
            <p:cNvGrpSpPr/>
            <p:nvPr/>
          </p:nvGrpSpPr>
          <p:grpSpPr>
            <a:xfrm>
              <a:off x="939800" y="1"/>
              <a:ext cx="5486400" cy="694266"/>
              <a:chOff x="3285067" y="5215467"/>
              <a:chExt cx="5486400" cy="685800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B829EE9-56FF-490B-81E6-8C3860248C3E}"/>
                  </a:ext>
                </a:extLst>
              </p:cNvPr>
              <p:cNvSpPr/>
              <p:nvPr/>
            </p:nvSpPr>
            <p:spPr>
              <a:xfrm>
                <a:off x="3285067" y="5215467"/>
                <a:ext cx="1811867" cy="685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순서도: 데이터 11">
                <a:extLst>
                  <a:ext uri="{FF2B5EF4-FFF2-40B4-BE49-F238E27FC236}">
                    <a16:creationId xmlns:a16="http://schemas.microsoft.com/office/drawing/2014/main" id="{A0583302-FF3F-4191-BA3F-4F83FB83794B}"/>
                  </a:ext>
                </a:extLst>
              </p:cNvPr>
              <p:cNvSpPr/>
              <p:nvPr/>
            </p:nvSpPr>
            <p:spPr>
              <a:xfrm>
                <a:off x="3285067" y="5215467"/>
                <a:ext cx="5486400" cy="685800"/>
              </a:xfrm>
              <a:prstGeom prst="flowChartInputOutpu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7569126-9B2A-4EFA-91CF-FA718CD05C49}"/>
                </a:ext>
              </a:extLst>
            </p:cNvPr>
            <p:cNvSpPr/>
            <p:nvPr/>
          </p:nvSpPr>
          <p:spPr>
            <a:xfrm>
              <a:off x="0" y="0"/>
              <a:ext cx="1380067" cy="69426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DD3F12B-A69D-4692-8664-562EB8647E97}"/>
              </a:ext>
            </a:extLst>
          </p:cNvPr>
          <p:cNvSpPr txBox="1"/>
          <p:nvPr/>
        </p:nvSpPr>
        <p:spPr>
          <a:xfrm>
            <a:off x="0" y="112067"/>
            <a:ext cx="545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비지도학습 </a:t>
            </a:r>
            <a:r>
              <a:rPr lang="en-US" altLang="ko-KR" sz="2400" b="1" dirty="0">
                <a:solidFill>
                  <a:schemeClr val="bg1"/>
                </a:solidFill>
              </a:rPr>
              <a:t>(Unsupervised Learning)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31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BCC34C5D-2458-475B-B76D-91C7402DF9FB}"/>
              </a:ext>
            </a:extLst>
          </p:cNvPr>
          <p:cNvGrpSpPr/>
          <p:nvPr/>
        </p:nvGrpSpPr>
        <p:grpSpPr>
          <a:xfrm>
            <a:off x="0" y="0"/>
            <a:ext cx="6426200" cy="694267"/>
            <a:chOff x="0" y="0"/>
            <a:chExt cx="6426200" cy="694267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FB632C1-92A5-45F6-B8CF-64EE02B7E88F}"/>
                </a:ext>
              </a:extLst>
            </p:cNvPr>
            <p:cNvGrpSpPr/>
            <p:nvPr/>
          </p:nvGrpSpPr>
          <p:grpSpPr>
            <a:xfrm>
              <a:off x="939800" y="1"/>
              <a:ext cx="5486400" cy="694266"/>
              <a:chOff x="3285067" y="5215467"/>
              <a:chExt cx="5486400" cy="685800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8A427E5-AFCF-4B5A-AAAA-D9295D215BF4}"/>
                  </a:ext>
                </a:extLst>
              </p:cNvPr>
              <p:cNvSpPr/>
              <p:nvPr/>
            </p:nvSpPr>
            <p:spPr>
              <a:xfrm>
                <a:off x="3285067" y="5215467"/>
                <a:ext cx="1811867" cy="6858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순서도: 데이터 15">
                <a:extLst>
                  <a:ext uri="{FF2B5EF4-FFF2-40B4-BE49-F238E27FC236}">
                    <a16:creationId xmlns:a16="http://schemas.microsoft.com/office/drawing/2014/main" id="{8C9452A9-F8B9-4AB3-9D82-09B1964C5534}"/>
                  </a:ext>
                </a:extLst>
              </p:cNvPr>
              <p:cNvSpPr/>
              <p:nvPr/>
            </p:nvSpPr>
            <p:spPr>
              <a:xfrm>
                <a:off x="3285067" y="5215467"/>
                <a:ext cx="5486400" cy="685800"/>
              </a:xfrm>
              <a:prstGeom prst="flowChartInputOutpu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EE09DC6-0700-455F-8072-37FE3B377EA3}"/>
                </a:ext>
              </a:extLst>
            </p:cNvPr>
            <p:cNvSpPr/>
            <p:nvPr/>
          </p:nvSpPr>
          <p:spPr>
            <a:xfrm>
              <a:off x="0" y="0"/>
              <a:ext cx="1380067" cy="69426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3C0B59F-F15C-4E3A-A9E5-AC6A3A9AFBE5}"/>
              </a:ext>
            </a:extLst>
          </p:cNvPr>
          <p:cNvSpPr txBox="1"/>
          <p:nvPr/>
        </p:nvSpPr>
        <p:spPr>
          <a:xfrm>
            <a:off x="25400" y="116300"/>
            <a:ext cx="545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강화학습 </a:t>
            </a:r>
            <a:r>
              <a:rPr lang="en-US" altLang="ko-KR" sz="2400" b="1" dirty="0">
                <a:solidFill>
                  <a:schemeClr val="bg1"/>
                </a:solidFill>
              </a:rPr>
              <a:t>(Reinforcement Learning)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FC782-DDCF-487A-840D-3E539951EE45}"/>
              </a:ext>
            </a:extLst>
          </p:cNvPr>
          <p:cNvSpPr txBox="1"/>
          <p:nvPr/>
        </p:nvSpPr>
        <p:spPr>
          <a:xfrm>
            <a:off x="465667" y="1100667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강화학습 </a:t>
            </a:r>
            <a:r>
              <a:rPr lang="en-US" altLang="ko-KR" dirty="0">
                <a:solidFill>
                  <a:srgbClr val="FF0000"/>
                </a:solidFill>
              </a:rPr>
              <a:t>(Reinforcement Learning) </a:t>
            </a:r>
            <a:r>
              <a:rPr lang="en-US" altLang="ko-KR" dirty="0"/>
              <a:t>: </a:t>
            </a:r>
            <a:r>
              <a:rPr lang="ko-KR" altLang="en-US" dirty="0"/>
              <a:t>에이전트가 </a:t>
            </a:r>
            <a:r>
              <a:rPr lang="en-US" altLang="ko-KR" dirty="0"/>
              <a:t>AI</a:t>
            </a:r>
            <a:r>
              <a:rPr lang="ko-KR" altLang="en-US" dirty="0"/>
              <a:t>가 도출해낸 결과에 따라 상과 벌을 주며 학습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465A0-5E5B-47E0-A571-037750AC3B0D}"/>
              </a:ext>
            </a:extLst>
          </p:cNvPr>
          <p:cNvSpPr txBox="1"/>
          <p:nvPr/>
        </p:nvSpPr>
        <p:spPr>
          <a:xfrm>
            <a:off x="677333" y="1625600"/>
            <a:ext cx="230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최적 선택 알고리즘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8A1043-A6B5-446F-B8D9-3652A59A32B8}"/>
              </a:ext>
            </a:extLst>
          </p:cNvPr>
          <p:cNvSpPr txBox="1"/>
          <p:nvPr/>
        </p:nvSpPr>
        <p:spPr>
          <a:xfrm>
            <a:off x="465667" y="2150533"/>
            <a:ext cx="1054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알파고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자율주행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로봇 제어 등등</a:t>
            </a:r>
          </a:p>
        </p:txBody>
      </p:sp>
    </p:spTree>
    <p:extLst>
      <p:ext uri="{BB962C8B-B14F-4D97-AF65-F5344CB8AC3E}">
        <p14:creationId xmlns:p14="http://schemas.microsoft.com/office/powerpoint/2010/main" val="191734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74824924-3FDF-4986-ADCE-F9C8620275AA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3285067" y="5215467"/>
            <a:chExt cx="5486400" cy="6858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3870CD8-5156-4024-B946-67999FE342C7}"/>
                </a:ext>
              </a:extLst>
            </p:cNvPr>
            <p:cNvSpPr/>
            <p:nvPr/>
          </p:nvSpPr>
          <p:spPr>
            <a:xfrm>
              <a:off x="3285067" y="5215467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순서도: 데이터 50">
              <a:extLst>
                <a:ext uri="{FF2B5EF4-FFF2-40B4-BE49-F238E27FC236}">
                  <a16:creationId xmlns:a16="http://schemas.microsoft.com/office/drawing/2014/main" id="{F6E6202A-B528-4FB6-B355-A11002E515BD}"/>
                </a:ext>
              </a:extLst>
            </p:cNvPr>
            <p:cNvSpPr/>
            <p:nvPr/>
          </p:nvSpPr>
          <p:spPr>
            <a:xfrm>
              <a:off x="3285067" y="5215467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BDACBA2-B82A-437C-9EF2-000CE03316DF}"/>
              </a:ext>
            </a:extLst>
          </p:cNvPr>
          <p:cNvSpPr txBox="1"/>
          <p:nvPr/>
        </p:nvSpPr>
        <p:spPr>
          <a:xfrm>
            <a:off x="63360" y="112067"/>
            <a:ext cx="3699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ML (Machine Learning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3F101D2-2C61-47BA-9C76-92D5F1B9B1EF}"/>
              </a:ext>
            </a:extLst>
          </p:cNvPr>
          <p:cNvSpPr/>
          <p:nvPr/>
        </p:nvSpPr>
        <p:spPr>
          <a:xfrm>
            <a:off x="3585633" y="2654068"/>
            <a:ext cx="635000" cy="60113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r>
              <a:rPr lang="en-US" altLang="ko-KR" sz="1200" dirty="0"/>
              <a:t>1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208B9B5-82F1-48EC-BED6-76FAADF75634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2408766" y="2954635"/>
            <a:ext cx="11768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6B98B8F1-0416-414B-ADBA-1885CDF5E48A}"/>
              </a:ext>
            </a:extLst>
          </p:cNvPr>
          <p:cNvSpPr/>
          <p:nvPr/>
        </p:nvSpPr>
        <p:spPr>
          <a:xfrm>
            <a:off x="3585633" y="3471334"/>
            <a:ext cx="635000" cy="60113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AA4BB2C-1101-4A3E-A8CE-0B3CEF607AC3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408766" y="3771901"/>
            <a:ext cx="11768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B91058BB-9895-4AE5-9250-287502BFA8F5}"/>
              </a:ext>
            </a:extLst>
          </p:cNvPr>
          <p:cNvSpPr/>
          <p:nvPr/>
        </p:nvSpPr>
        <p:spPr>
          <a:xfrm>
            <a:off x="3585633" y="4288600"/>
            <a:ext cx="635000" cy="60113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A2FB01E-8633-49D5-B587-E910E1351EDF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2408766" y="4589167"/>
            <a:ext cx="11768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88EF1DB1-239C-458B-8C69-9698F5152CCF}"/>
              </a:ext>
            </a:extLst>
          </p:cNvPr>
          <p:cNvSpPr/>
          <p:nvPr/>
        </p:nvSpPr>
        <p:spPr>
          <a:xfrm>
            <a:off x="3585633" y="5105866"/>
            <a:ext cx="635000" cy="60113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r>
              <a:rPr lang="en-US" altLang="ko-KR" sz="1200" dirty="0"/>
              <a:t>4</a:t>
            </a:r>
            <a:endParaRPr lang="ko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D3ED4EC-F48C-431A-AC67-4C41A479693A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2408766" y="5406433"/>
            <a:ext cx="11768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D9A0E1-E4DA-406E-89EA-62A99A5CE3BB}"/>
              </a:ext>
            </a:extLst>
          </p:cNvPr>
          <p:cNvSpPr txBox="1"/>
          <p:nvPr/>
        </p:nvSpPr>
        <p:spPr>
          <a:xfrm>
            <a:off x="3069166" y="1386666"/>
            <a:ext cx="166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입력층</a:t>
            </a:r>
            <a:endParaRPr lang="en-US" altLang="ko-KR" dirty="0"/>
          </a:p>
          <a:p>
            <a:pPr algn="ctr"/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19BF62C-6E98-489B-80EF-B57AD6E50B8C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408766" y="2287401"/>
            <a:ext cx="1269861" cy="4547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D3E3A78-6AD5-4BEF-A1B2-B99C0250FBCF}"/>
              </a:ext>
            </a:extLst>
          </p:cNvPr>
          <p:cNvSpPr txBox="1"/>
          <p:nvPr/>
        </p:nvSpPr>
        <p:spPr>
          <a:xfrm>
            <a:off x="1481528" y="1952452"/>
            <a:ext cx="12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B050"/>
                </a:solidFill>
              </a:rPr>
              <a:t>노드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8D56F0D-8C5C-490B-8740-4B1E9381FFAA}"/>
              </a:ext>
            </a:extLst>
          </p:cNvPr>
          <p:cNvSpPr/>
          <p:nvPr/>
        </p:nvSpPr>
        <p:spPr>
          <a:xfrm>
            <a:off x="6062132" y="3059273"/>
            <a:ext cx="635000" cy="60113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9533DED-3ECE-46C2-9BD2-EC4D520A2B77}"/>
              </a:ext>
            </a:extLst>
          </p:cNvPr>
          <p:cNvSpPr/>
          <p:nvPr/>
        </p:nvSpPr>
        <p:spPr>
          <a:xfrm>
            <a:off x="6062132" y="3906039"/>
            <a:ext cx="635000" cy="60113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90BC84A-4F9A-4C24-8907-C6BE0247ABA9}"/>
              </a:ext>
            </a:extLst>
          </p:cNvPr>
          <p:cNvSpPr/>
          <p:nvPr/>
        </p:nvSpPr>
        <p:spPr>
          <a:xfrm>
            <a:off x="6062132" y="4752805"/>
            <a:ext cx="635000" cy="60113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146909-7C7C-4251-AB20-95AE5F067A42}"/>
              </a:ext>
            </a:extLst>
          </p:cNvPr>
          <p:cNvSpPr txBox="1"/>
          <p:nvPr/>
        </p:nvSpPr>
        <p:spPr>
          <a:xfrm>
            <a:off x="5439833" y="1386666"/>
            <a:ext cx="190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중간층 </a:t>
            </a:r>
            <a:r>
              <a:rPr lang="en-US" altLang="ko-KR" dirty="0"/>
              <a:t>/ </a:t>
            </a:r>
            <a:r>
              <a:rPr lang="ko-KR" altLang="en-US" dirty="0" err="1"/>
              <a:t>은닉층</a:t>
            </a:r>
            <a:endParaRPr lang="en-US" altLang="ko-KR" dirty="0"/>
          </a:p>
          <a:p>
            <a:pPr algn="ctr"/>
            <a:r>
              <a:rPr lang="en-US" altLang="ko-KR" dirty="0"/>
              <a:t>Hidden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E4A3E49-E710-497E-8B5B-2A44D7523DB2}"/>
              </a:ext>
            </a:extLst>
          </p:cNvPr>
          <p:cNvCxnSpPr>
            <a:stCxn id="3" idx="6"/>
            <a:endCxn id="25" idx="2"/>
          </p:cNvCxnSpPr>
          <p:nvPr/>
        </p:nvCxnSpPr>
        <p:spPr>
          <a:xfrm>
            <a:off x="4220633" y="2954635"/>
            <a:ext cx="1841499" cy="405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022D9FE-C6C4-420B-B00B-AF357D3E6E58}"/>
              </a:ext>
            </a:extLst>
          </p:cNvPr>
          <p:cNvCxnSpPr>
            <a:stCxn id="3" idx="6"/>
            <a:endCxn id="26" idx="2"/>
          </p:cNvCxnSpPr>
          <p:nvPr/>
        </p:nvCxnSpPr>
        <p:spPr>
          <a:xfrm>
            <a:off x="4220633" y="2954635"/>
            <a:ext cx="1841499" cy="1251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F4D4A24-A57D-4FFC-85C1-81C9C9D242D0}"/>
              </a:ext>
            </a:extLst>
          </p:cNvPr>
          <p:cNvCxnSpPr>
            <a:stCxn id="3" idx="6"/>
            <a:endCxn id="27" idx="2"/>
          </p:cNvCxnSpPr>
          <p:nvPr/>
        </p:nvCxnSpPr>
        <p:spPr>
          <a:xfrm>
            <a:off x="4220633" y="2954635"/>
            <a:ext cx="1841499" cy="2098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2FC2F25-53E1-4F6C-BFC4-760F64FA2D80}"/>
              </a:ext>
            </a:extLst>
          </p:cNvPr>
          <p:cNvCxnSpPr>
            <a:stCxn id="11" idx="6"/>
            <a:endCxn id="25" idx="2"/>
          </p:cNvCxnSpPr>
          <p:nvPr/>
        </p:nvCxnSpPr>
        <p:spPr>
          <a:xfrm flipV="1">
            <a:off x="4220633" y="3359840"/>
            <a:ext cx="1841499" cy="41206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49EB571-A1E3-49A8-BC64-115FC55AEDB9}"/>
              </a:ext>
            </a:extLst>
          </p:cNvPr>
          <p:cNvCxnSpPr>
            <a:stCxn id="11" idx="6"/>
            <a:endCxn id="26" idx="2"/>
          </p:cNvCxnSpPr>
          <p:nvPr/>
        </p:nvCxnSpPr>
        <p:spPr>
          <a:xfrm>
            <a:off x="4220633" y="3771901"/>
            <a:ext cx="1841499" cy="43470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187BBCE-6050-460A-A906-AB97F246B25D}"/>
              </a:ext>
            </a:extLst>
          </p:cNvPr>
          <p:cNvCxnSpPr>
            <a:stCxn id="11" idx="6"/>
            <a:endCxn id="27" idx="2"/>
          </p:cNvCxnSpPr>
          <p:nvPr/>
        </p:nvCxnSpPr>
        <p:spPr>
          <a:xfrm>
            <a:off x="4220633" y="3771901"/>
            <a:ext cx="1841499" cy="128147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514C3F2-28B6-437C-9A07-0B2A4A2FAF25}"/>
              </a:ext>
            </a:extLst>
          </p:cNvPr>
          <p:cNvCxnSpPr>
            <a:stCxn id="13" idx="6"/>
            <a:endCxn id="25" idx="2"/>
          </p:cNvCxnSpPr>
          <p:nvPr/>
        </p:nvCxnSpPr>
        <p:spPr>
          <a:xfrm flipV="1">
            <a:off x="4220633" y="3359840"/>
            <a:ext cx="1841499" cy="122932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4E63344-AEBE-4B0E-B59A-E8778595FE88}"/>
              </a:ext>
            </a:extLst>
          </p:cNvPr>
          <p:cNvCxnSpPr>
            <a:stCxn id="13" idx="6"/>
            <a:endCxn id="26" idx="2"/>
          </p:cNvCxnSpPr>
          <p:nvPr/>
        </p:nvCxnSpPr>
        <p:spPr>
          <a:xfrm flipV="1">
            <a:off x="4220633" y="4206606"/>
            <a:ext cx="1841499" cy="38256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E6906F2-9F53-4D10-A661-4E44C52E5848}"/>
              </a:ext>
            </a:extLst>
          </p:cNvPr>
          <p:cNvCxnSpPr>
            <a:stCxn id="13" idx="6"/>
            <a:endCxn id="27" idx="2"/>
          </p:cNvCxnSpPr>
          <p:nvPr/>
        </p:nvCxnSpPr>
        <p:spPr>
          <a:xfrm>
            <a:off x="4220633" y="4589167"/>
            <a:ext cx="1841499" cy="46420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8265294-CE60-4229-904C-4CEF4F4CF128}"/>
              </a:ext>
            </a:extLst>
          </p:cNvPr>
          <p:cNvCxnSpPr>
            <a:stCxn id="15" idx="6"/>
            <a:endCxn id="25" idx="2"/>
          </p:cNvCxnSpPr>
          <p:nvPr/>
        </p:nvCxnSpPr>
        <p:spPr>
          <a:xfrm flipV="1">
            <a:off x="4220633" y="3359840"/>
            <a:ext cx="1841499" cy="2046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B19C44F-108F-4142-ACEF-73F40FD87187}"/>
              </a:ext>
            </a:extLst>
          </p:cNvPr>
          <p:cNvCxnSpPr>
            <a:stCxn id="15" idx="6"/>
            <a:endCxn id="26" idx="2"/>
          </p:cNvCxnSpPr>
          <p:nvPr/>
        </p:nvCxnSpPr>
        <p:spPr>
          <a:xfrm flipV="1">
            <a:off x="4220633" y="4206606"/>
            <a:ext cx="1841499" cy="11998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F45833D-2586-4904-87C4-8AE0EE37FB0D}"/>
              </a:ext>
            </a:extLst>
          </p:cNvPr>
          <p:cNvCxnSpPr>
            <a:stCxn id="15" idx="6"/>
            <a:endCxn id="27" idx="2"/>
          </p:cNvCxnSpPr>
          <p:nvPr/>
        </p:nvCxnSpPr>
        <p:spPr>
          <a:xfrm flipV="1">
            <a:off x="4220633" y="5053372"/>
            <a:ext cx="1841499" cy="353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C08F769-0BE9-4A33-925A-9BE31405EA06}"/>
              </a:ext>
            </a:extLst>
          </p:cNvPr>
          <p:cNvSpPr txBox="1"/>
          <p:nvPr/>
        </p:nvSpPr>
        <p:spPr>
          <a:xfrm>
            <a:off x="4982634" y="2922338"/>
            <a:ext cx="457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w11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C1D741-B083-4296-90FC-1483E00CC33D}"/>
              </a:ext>
            </a:extLst>
          </p:cNvPr>
          <p:cNvSpPr txBox="1"/>
          <p:nvPr/>
        </p:nvSpPr>
        <p:spPr>
          <a:xfrm>
            <a:off x="4754034" y="3236728"/>
            <a:ext cx="457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w12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AA9996-D253-4BE3-B5C9-4CB544A3573E}"/>
              </a:ext>
            </a:extLst>
          </p:cNvPr>
          <p:cNvSpPr txBox="1"/>
          <p:nvPr/>
        </p:nvSpPr>
        <p:spPr>
          <a:xfrm>
            <a:off x="4296835" y="3359840"/>
            <a:ext cx="457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w13</a:t>
            </a:r>
            <a:endParaRPr lang="ko-KR" alt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D1C52F-9F94-4F64-A5B1-F1E02892FF84}"/>
              </a:ext>
            </a:extLst>
          </p:cNvPr>
          <p:cNvSpPr txBox="1"/>
          <p:nvPr/>
        </p:nvSpPr>
        <p:spPr>
          <a:xfrm>
            <a:off x="4191000" y="4845930"/>
            <a:ext cx="457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w14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07DD9E9-C62D-45F8-91D7-2E180966BE28}"/>
              </a:ext>
            </a:extLst>
          </p:cNvPr>
          <p:cNvSpPr txBox="1"/>
          <p:nvPr/>
        </p:nvSpPr>
        <p:spPr>
          <a:xfrm>
            <a:off x="4855633" y="4888970"/>
            <a:ext cx="457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w24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B73742-8B8F-40E5-8EF8-1E7E499DC9DE}"/>
              </a:ext>
            </a:extLst>
          </p:cNvPr>
          <p:cNvSpPr txBox="1"/>
          <p:nvPr/>
        </p:nvSpPr>
        <p:spPr>
          <a:xfrm>
            <a:off x="5122332" y="5238341"/>
            <a:ext cx="457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w34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D230AD5-BF4C-41F0-991E-D73CFD68AEE1}"/>
              </a:ext>
            </a:extLst>
          </p:cNvPr>
          <p:cNvSpPr/>
          <p:nvPr/>
        </p:nvSpPr>
        <p:spPr>
          <a:xfrm>
            <a:off x="8356600" y="3236728"/>
            <a:ext cx="635000" cy="60113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C505CD7-4543-4932-AF15-4A9D6E1169E2}"/>
              </a:ext>
            </a:extLst>
          </p:cNvPr>
          <p:cNvSpPr/>
          <p:nvPr/>
        </p:nvSpPr>
        <p:spPr>
          <a:xfrm>
            <a:off x="8360832" y="4520996"/>
            <a:ext cx="635000" cy="60113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716C198-9A73-49F4-AD51-81CB226B869C}"/>
              </a:ext>
            </a:extLst>
          </p:cNvPr>
          <p:cNvCxnSpPr>
            <a:stCxn id="25" idx="6"/>
            <a:endCxn id="59" idx="2"/>
          </p:cNvCxnSpPr>
          <p:nvPr/>
        </p:nvCxnSpPr>
        <p:spPr>
          <a:xfrm>
            <a:off x="6697132" y="3359840"/>
            <a:ext cx="1659468" cy="177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B22EC81-B3B3-4258-8277-5B463A4173AF}"/>
              </a:ext>
            </a:extLst>
          </p:cNvPr>
          <p:cNvCxnSpPr>
            <a:stCxn id="26" idx="6"/>
            <a:endCxn id="59" idx="2"/>
          </p:cNvCxnSpPr>
          <p:nvPr/>
        </p:nvCxnSpPr>
        <p:spPr>
          <a:xfrm flipV="1">
            <a:off x="6697132" y="3537295"/>
            <a:ext cx="1659468" cy="669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39EA492-30E2-425E-9D5C-C62AA8E00047}"/>
              </a:ext>
            </a:extLst>
          </p:cNvPr>
          <p:cNvCxnSpPr>
            <a:stCxn id="27" idx="6"/>
            <a:endCxn id="59" idx="2"/>
          </p:cNvCxnSpPr>
          <p:nvPr/>
        </p:nvCxnSpPr>
        <p:spPr>
          <a:xfrm flipV="1">
            <a:off x="6697132" y="3537295"/>
            <a:ext cx="1659468" cy="1516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0B07C13-9B88-4379-AB4C-757D05A5DC34}"/>
              </a:ext>
            </a:extLst>
          </p:cNvPr>
          <p:cNvCxnSpPr>
            <a:stCxn id="25" idx="6"/>
            <a:endCxn id="60" idx="2"/>
          </p:cNvCxnSpPr>
          <p:nvPr/>
        </p:nvCxnSpPr>
        <p:spPr>
          <a:xfrm>
            <a:off x="6697132" y="3359840"/>
            <a:ext cx="1663700" cy="1461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8DD80E5-3C44-410B-B3EE-72D4F4CD11DD}"/>
              </a:ext>
            </a:extLst>
          </p:cNvPr>
          <p:cNvCxnSpPr>
            <a:stCxn id="26" idx="6"/>
            <a:endCxn id="60" idx="2"/>
          </p:cNvCxnSpPr>
          <p:nvPr/>
        </p:nvCxnSpPr>
        <p:spPr>
          <a:xfrm>
            <a:off x="6697132" y="4206606"/>
            <a:ext cx="1663700" cy="614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B950DB5-2859-4930-9E99-1F24B80005B1}"/>
              </a:ext>
            </a:extLst>
          </p:cNvPr>
          <p:cNvCxnSpPr>
            <a:stCxn id="27" idx="6"/>
            <a:endCxn id="60" idx="2"/>
          </p:cNvCxnSpPr>
          <p:nvPr/>
        </p:nvCxnSpPr>
        <p:spPr>
          <a:xfrm flipV="1">
            <a:off x="6697132" y="4821563"/>
            <a:ext cx="1663700" cy="231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96C3F08-2F99-4A42-8A27-7C2B8D72856C}"/>
              </a:ext>
            </a:extLst>
          </p:cNvPr>
          <p:cNvSpPr txBox="1"/>
          <p:nvPr/>
        </p:nvSpPr>
        <p:spPr>
          <a:xfrm>
            <a:off x="7840133" y="1386666"/>
            <a:ext cx="166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출력층</a:t>
            </a:r>
            <a:endParaRPr lang="en-US" altLang="ko-KR" dirty="0"/>
          </a:p>
          <a:p>
            <a:pPr algn="ctr"/>
            <a:r>
              <a:rPr lang="en-US" altLang="ko-KR" dirty="0"/>
              <a:t>Output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A2A3FB-F2C2-464C-A1F5-28CB99BFEAB5}"/>
              </a:ext>
            </a:extLst>
          </p:cNvPr>
          <p:cNvSpPr txBox="1"/>
          <p:nvPr/>
        </p:nvSpPr>
        <p:spPr>
          <a:xfrm>
            <a:off x="431800" y="776925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심층신경망 </a:t>
            </a:r>
            <a:r>
              <a:rPr lang="en-US" altLang="ko-KR" dirty="0"/>
              <a:t>(DNN : Deep Neural Network)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B1E95-9BE4-465B-9626-4C8C5503D52D}"/>
              </a:ext>
            </a:extLst>
          </p:cNvPr>
          <p:cNvSpPr txBox="1"/>
          <p:nvPr/>
        </p:nvSpPr>
        <p:spPr>
          <a:xfrm>
            <a:off x="4840815" y="2469447"/>
            <a:ext cx="742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가중치</a:t>
            </a:r>
            <a:endParaRPr lang="en-US" altLang="ko-KR" sz="1400" dirty="0"/>
          </a:p>
          <a:p>
            <a:pPr algn="ctr"/>
            <a:r>
              <a:rPr lang="en-US" altLang="ko-KR" sz="1400" dirty="0"/>
              <a:t>weight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19797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A17B0476-132B-43EB-A7F4-1DD14DAEB58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3285067" y="5215467"/>
            <a:chExt cx="5486400" cy="685800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03B9377-9E3B-49AA-A7E4-0438D3C73851}"/>
                </a:ext>
              </a:extLst>
            </p:cNvPr>
            <p:cNvSpPr/>
            <p:nvPr/>
          </p:nvSpPr>
          <p:spPr>
            <a:xfrm>
              <a:off x="3285067" y="5215467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순서도: 데이터 64">
              <a:extLst>
                <a:ext uri="{FF2B5EF4-FFF2-40B4-BE49-F238E27FC236}">
                  <a16:creationId xmlns:a16="http://schemas.microsoft.com/office/drawing/2014/main" id="{05B203D4-31F2-472C-8AC8-B26F30FE4CE5}"/>
                </a:ext>
              </a:extLst>
            </p:cNvPr>
            <p:cNvSpPr/>
            <p:nvPr/>
          </p:nvSpPr>
          <p:spPr>
            <a:xfrm>
              <a:off x="3285067" y="5215467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326A2721-2CBD-4AC6-8E1C-E0CA10C19673}"/>
              </a:ext>
            </a:extLst>
          </p:cNvPr>
          <p:cNvSpPr/>
          <p:nvPr/>
        </p:nvSpPr>
        <p:spPr>
          <a:xfrm>
            <a:off x="2298699" y="2501668"/>
            <a:ext cx="635000" cy="60113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r>
              <a:rPr lang="en-US" altLang="ko-KR" sz="1200" dirty="0"/>
              <a:t>1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097BE07-FC6F-4401-9E56-61EB42BB3DC7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1121832" y="2802235"/>
            <a:ext cx="11768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3CFEF376-777D-4EBD-B128-7A06669A0CAB}"/>
              </a:ext>
            </a:extLst>
          </p:cNvPr>
          <p:cNvSpPr/>
          <p:nvPr/>
        </p:nvSpPr>
        <p:spPr>
          <a:xfrm>
            <a:off x="2298699" y="3318934"/>
            <a:ext cx="635000" cy="60113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0460CE7-B69F-4A33-B4F8-2650E714CE47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121832" y="3619501"/>
            <a:ext cx="11768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8944CA67-1EE9-437B-8BAD-3B7E1E78A6EA}"/>
              </a:ext>
            </a:extLst>
          </p:cNvPr>
          <p:cNvSpPr/>
          <p:nvPr/>
        </p:nvSpPr>
        <p:spPr>
          <a:xfrm>
            <a:off x="2298699" y="4136200"/>
            <a:ext cx="635000" cy="60113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ED0F86B-D9B4-41F8-BDB2-73DC9F923CF5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121832" y="4436767"/>
            <a:ext cx="11768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68A34E7C-60F5-4126-BEC5-40A1C927A8A5}"/>
              </a:ext>
            </a:extLst>
          </p:cNvPr>
          <p:cNvSpPr/>
          <p:nvPr/>
        </p:nvSpPr>
        <p:spPr>
          <a:xfrm>
            <a:off x="2298699" y="4953466"/>
            <a:ext cx="635000" cy="601133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r>
              <a:rPr lang="en-US" altLang="ko-KR" sz="1200" dirty="0"/>
              <a:t>4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842E9F7-B216-43CF-961D-C5A92E17E30F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121832" y="5254033"/>
            <a:ext cx="11768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A2A470-A958-4EBB-9A0E-7C18642A00F0}"/>
              </a:ext>
            </a:extLst>
          </p:cNvPr>
          <p:cNvSpPr txBox="1"/>
          <p:nvPr/>
        </p:nvSpPr>
        <p:spPr>
          <a:xfrm>
            <a:off x="1782232" y="1234266"/>
            <a:ext cx="166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입력층</a:t>
            </a:r>
            <a:endParaRPr lang="en-US" altLang="ko-KR" dirty="0"/>
          </a:p>
          <a:p>
            <a:pPr algn="ctr"/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9142C83-E7E6-4C90-A9C4-BF2C1F83EEE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121832" y="2135001"/>
            <a:ext cx="1269861" cy="45470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B02702-008B-4A9C-91CC-E39FB48D9AC9}"/>
              </a:ext>
            </a:extLst>
          </p:cNvPr>
          <p:cNvSpPr txBox="1"/>
          <p:nvPr/>
        </p:nvSpPr>
        <p:spPr>
          <a:xfrm>
            <a:off x="194594" y="1800052"/>
            <a:ext cx="12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B050"/>
                </a:solidFill>
              </a:rPr>
              <a:t>노드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1F40658-9805-485E-BA7F-7A1711BDE555}"/>
              </a:ext>
            </a:extLst>
          </p:cNvPr>
          <p:cNvSpPr/>
          <p:nvPr/>
        </p:nvSpPr>
        <p:spPr>
          <a:xfrm>
            <a:off x="4775198" y="2906873"/>
            <a:ext cx="635000" cy="60113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1F84854-1CA2-4FDD-9808-A791F3886666}"/>
              </a:ext>
            </a:extLst>
          </p:cNvPr>
          <p:cNvSpPr/>
          <p:nvPr/>
        </p:nvSpPr>
        <p:spPr>
          <a:xfrm>
            <a:off x="4775198" y="3753639"/>
            <a:ext cx="635000" cy="60113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733AB98-49DB-471B-BAAE-EDDFC7A8DA4E}"/>
              </a:ext>
            </a:extLst>
          </p:cNvPr>
          <p:cNvSpPr/>
          <p:nvPr/>
        </p:nvSpPr>
        <p:spPr>
          <a:xfrm>
            <a:off x="4775198" y="4600405"/>
            <a:ext cx="635000" cy="60113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45F1598-A30F-4668-BF94-B244686378A2}"/>
              </a:ext>
            </a:extLst>
          </p:cNvPr>
          <p:cNvCxnSpPr>
            <a:stCxn id="2" idx="6"/>
            <a:endCxn id="13" idx="2"/>
          </p:cNvCxnSpPr>
          <p:nvPr/>
        </p:nvCxnSpPr>
        <p:spPr>
          <a:xfrm>
            <a:off x="2933699" y="2802235"/>
            <a:ext cx="1841499" cy="405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FA603E9-5525-4A35-859D-298A81D2108F}"/>
              </a:ext>
            </a:extLst>
          </p:cNvPr>
          <p:cNvCxnSpPr>
            <a:stCxn id="2" idx="6"/>
            <a:endCxn id="14" idx="2"/>
          </p:cNvCxnSpPr>
          <p:nvPr/>
        </p:nvCxnSpPr>
        <p:spPr>
          <a:xfrm>
            <a:off x="2933699" y="2802235"/>
            <a:ext cx="1841499" cy="1251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D08F50B-D1F8-4D9F-8896-1A1AFE465DCA}"/>
              </a:ext>
            </a:extLst>
          </p:cNvPr>
          <p:cNvCxnSpPr>
            <a:stCxn id="2" idx="6"/>
            <a:endCxn id="15" idx="2"/>
          </p:cNvCxnSpPr>
          <p:nvPr/>
        </p:nvCxnSpPr>
        <p:spPr>
          <a:xfrm>
            <a:off x="2933699" y="2802235"/>
            <a:ext cx="1841499" cy="2098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06FEF2F-B4E4-4BC1-BCAC-2511421F370F}"/>
              </a:ext>
            </a:extLst>
          </p:cNvPr>
          <p:cNvCxnSpPr>
            <a:stCxn id="4" idx="6"/>
            <a:endCxn id="13" idx="2"/>
          </p:cNvCxnSpPr>
          <p:nvPr/>
        </p:nvCxnSpPr>
        <p:spPr>
          <a:xfrm flipV="1">
            <a:off x="2933699" y="3207440"/>
            <a:ext cx="1841499" cy="41206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4AE298D-3DE3-4806-BD85-EAD0EE9BE9D4}"/>
              </a:ext>
            </a:extLst>
          </p:cNvPr>
          <p:cNvCxnSpPr>
            <a:stCxn id="4" idx="6"/>
            <a:endCxn id="14" idx="2"/>
          </p:cNvCxnSpPr>
          <p:nvPr/>
        </p:nvCxnSpPr>
        <p:spPr>
          <a:xfrm>
            <a:off x="2933699" y="3619501"/>
            <a:ext cx="1841499" cy="43470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E1C74BD-55E3-40CA-A17A-81268E3714AE}"/>
              </a:ext>
            </a:extLst>
          </p:cNvPr>
          <p:cNvCxnSpPr>
            <a:stCxn id="4" idx="6"/>
            <a:endCxn id="15" idx="2"/>
          </p:cNvCxnSpPr>
          <p:nvPr/>
        </p:nvCxnSpPr>
        <p:spPr>
          <a:xfrm>
            <a:off x="2933699" y="3619501"/>
            <a:ext cx="1841499" cy="128147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CC8D5C1-EE5E-4A0A-95C7-DBAA3CA907E0}"/>
              </a:ext>
            </a:extLst>
          </p:cNvPr>
          <p:cNvCxnSpPr>
            <a:stCxn id="6" idx="6"/>
            <a:endCxn id="13" idx="2"/>
          </p:cNvCxnSpPr>
          <p:nvPr/>
        </p:nvCxnSpPr>
        <p:spPr>
          <a:xfrm flipV="1">
            <a:off x="2933699" y="3207440"/>
            <a:ext cx="1841499" cy="122932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E2444F9-822E-49E5-B41A-BCF19349BE1A}"/>
              </a:ext>
            </a:extLst>
          </p:cNvPr>
          <p:cNvCxnSpPr>
            <a:stCxn id="6" idx="6"/>
            <a:endCxn id="14" idx="2"/>
          </p:cNvCxnSpPr>
          <p:nvPr/>
        </p:nvCxnSpPr>
        <p:spPr>
          <a:xfrm flipV="1">
            <a:off x="2933699" y="4054206"/>
            <a:ext cx="1841499" cy="38256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2D12DB2-A35C-45B7-BB80-A50A05584F7B}"/>
              </a:ext>
            </a:extLst>
          </p:cNvPr>
          <p:cNvCxnSpPr>
            <a:stCxn id="6" idx="6"/>
            <a:endCxn id="15" idx="2"/>
          </p:cNvCxnSpPr>
          <p:nvPr/>
        </p:nvCxnSpPr>
        <p:spPr>
          <a:xfrm>
            <a:off x="2933699" y="4436767"/>
            <a:ext cx="1841499" cy="46420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4C624F9-369B-49C1-A6D7-DD4EC919CE71}"/>
              </a:ext>
            </a:extLst>
          </p:cNvPr>
          <p:cNvCxnSpPr>
            <a:stCxn id="8" idx="6"/>
            <a:endCxn id="13" idx="2"/>
          </p:cNvCxnSpPr>
          <p:nvPr/>
        </p:nvCxnSpPr>
        <p:spPr>
          <a:xfrm flipV="1">
            <a:off x="2933699" y="3207440"/>
            <a:ext cx="1841499" cy="2046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AEBE282-BF48-4409-A3EA-DACDB6788501}"/>
              </a:ext>
            </a:extLst>
          </p:cNvPr>
          <p:cNvCxnSpPr>
            <a:stCxn id="8" idx="6"/>
            <a:endCxn id="14" idx="2"/>
          </p:cNvCxnSpPr>
          <p:nvPr/>
        </p:nvCxnSpPr>
        <p:spPr>
          <a:xfrm flipV="1">
            <a:off x="2933699" y="4054206"/>
            <a:ext cx="1841499" cy="11998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B79321E-E33C-4470-A27A-A61D49F0B4A9}"/>
              </a:ext>
            </a:extLst>
          </p:cNvPr>
          <p:cNvCxnSpPr>
            <a:stCxn id="8" idx="6"/>
            <a:endCxn id="15" idx="2"/>
          </p:cNvCxnSpPr>
          <p:nvPr/>
        </p:nvCxnSpPr>
        <p:spPr>
          <a:xfrm flipV="1">
            <a:off x="2933699" y="4900972"/>
            <a:ext cx="1841499" cy="353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AF69205-5EA0-45E3-9FEE-6837FBA6AD8A}"/>
              </a:ext>
            </a:extLst>
          </p:cNvPr>
          <p:cNvSpPr txBox="1"/>
          <p:nvPr/>
        </p:nvSpPr>
        <p:spPr>
          <a:xfrm>
            <a:off x="3695700" y="2769938"/>
            <a:ext cx="457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w11</a:t>
            </a:r>
            <a:endParaRPr lang="ko-KR" alt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944413-0CD9-48E1-94E1-243764B9C238}"/>
              </a:ext>
            </a:extLst>
          </p:cNvPr>
          <p:cNvSpPr txBox="1"/>
          <p:nvPr/>
        </p:nvSpPr>
        <p:spPr>
          <a:xfrm>
            <a:off x="3467100" y="3084328"/>
            <a:ext cx="457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w12</a:t>
            </a:r>
            <a:endParaRPr lang="ko-KR" alt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E20667-8897-4187-A5F9-826418006825}"/>
              </a:ext>
            </a:extLst>
          </p:cNvPr>
          <p:cNvSpPr txBox="1"/>
          <p:nvPr/>
        </p:nvSpPr>
        <p:spPr>
          <a:xfrm>
            <a:off x="3009901" y="3207440"/>
            <a:ext cx="457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w13</a:t>
            </a:r>
            <a:endParaRPr lang="ko-KR" alt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7FF2CF-AC41-4113-BCF8-2FCE5B02054E}"/>
              </a:ext>
            </a:extLst>
          </p:cNvPr>
          <p:cNvSpPr txBox="1"/>
          <p:nvPr/>
        </p:nvSpPr>
        <p:spPr>
          <a:xfrm>
            <a:off x="2904066" y="4693530"/>
            <a:ext cx="457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w41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1DBF3B-C679-4231-A19F-8022D36D5897}"/>
              </a:ext>
            </a:extLst>
          </p:cNvPr>
          <p:cNvSpPr txBox="1"/>
          <p:nvPr/>
        </p:nvSpPr>
        <p:spPr>
          <a:xfrm>
            <a:off x="3568699" y="4736570"/>
            <a:ext cx="457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w42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4523DD-2928-4AEA-93B0-F23C78983CB4}"/>
              </a:ext>
            </a:extLst>
          </p:cNvPr>
          <p:cNvSpPr txBox="1"/>
          <p:nvPr/>
        </p:nvSpPr>
        <p:spPr>
          <a:xfrm>
            <a:off x="3835398" y="5085941"/>
            <a:ext cx="457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w43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5F7D4F-319C-449A-9EDD-26376E4EA045}"/>
              </a:ext>
            </a:extLst>
          </p:cNvPr>
          <p:cNvSpPr txBox="1"/>
          <p:nvPr/>
        </p:nvSpPr>
        <p:spPr>
          <a:xfrm>
            <a:off x="9922932" y="1234266"/>
            <a:ext cx="166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출력층</a:t>
            </a:r>
            <a:endParaRPr lang="en-US" altLang="ko-KR" dirty="0"/>
          </a:p>
          <a:p>
            <a:pPr algn="ctr"/>
            <a:r>
              <a:rPr lang="en-US" altLang="ko-KR" dirty="0"/>
              <a:t>Output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D74FA81-92BA-41AC-BDAA-B44F3A79D080}"/>
              </a:ext>
            </a:extLst>
          </p:cNvPr>
          <p:cNvSpPr/>
          <p:nvPr/>
        </p:nvSpPr>
        <p:spPr>
          <a:xfrm>
            <a:off x="5994398" y="2906873"/>
            <a:ext cx="635000" cy="60113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3C1A79A-455A-4155-BCBD-B2E2E4D01016}"/>
              </a:ext>
            </a:extLst>
          </p:cNvPr>
          <p:cNvSpPr/>
          <p:nvPr/>
        </p:nvSpPr>
        <p:spPr>
          <a:xfrm>
            <a:off x="5994398" y="3753639"/>
            <a:ext cx="635000" cy="60113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67E2C93-AD11-441B-BAE1-92F3C68037F7}"/>
              </a:ext>
            </a:extLst>
          </p:cNvPr>
          <p:cNvSpPr/>
          <p:nvPr/>
        </p:nvSpPr>
        <p:spPr>
          <a:xfrm>
            <a:off x="5994398" y="4600405"/>
            <a:ext cx="635000" cy="60113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0ACF35-2853-47E3-B49C-42E3BEAB807A}"/>
              </a:ext>
            </a:extLst>
          </p:cNvPr>
          <p:cNvSpPr txBox="1"/>
          <p:nvPr/>
        </p:nvSpPr>
        <p:spPr>
          <a:xfrm>
            <a:off x="7027331" y="3861404"/>
            <a:ext cx="71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………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5B7083A-3511-4FFC-A827-92F9DC530534}"/>
              </a:ext>
            </a:extLst>
          </p:cNvPr>
          <p:cNvCxnSpPr>
            <a:stCxn id="13" idx="6"/>
            <a:endCxn id="50" idx="2"/>
          </p:cNvCxnSpPr>
          <p:nvPr/>
        </p:nvCxnSpPr>
        <p:spPr>
          <a:xfrm>
            <a:off x="5410198" y="3207440"/>
            <a:ext cx="584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B4838B7-0928-4966-A988-AFB5FF08F69F}"/>
              </a:ext>
            </a:extLst>
          </p:cNvPr>
          <p:cNvCxnSpPr>
            <a:stCxn id="13" idx="6"/>
            <a:endCxn id="51" idx="2"/>
          </p:cNvCxnSpPr>
          <p:nvPr/>
        </p:nvCxnSpPr>
        <p:spPr>
          <a:xfrm>
            <a:off x="5410198" y="3207440"/>
            <a:ext cx="584200" cy="846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1410D74-88F2-4F7F-ADD2-707644530C7D}"/>
              </a:ext>
            </a:extLst>
          </p:cNvPr>
          <p:cNvCxnSpPr>
            <a:stCxn id="13" idx="6"/>
            <a:endCxn id="52" idx="2"/>
          </p:cNvCxnSpPr>
          <p:nvPr/>
        </p:nvCxnSpPr>
        <p:spPr>
          <a:xfrm>
            <a:off x="5410198" y="3207440"/>
            <a:ext cx="584200" cy="1693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9928E07-E513-4FFD-9E3E-36785AC56284}"/>
              </a:ext>
            </a:extLst>
          </p:cNvPr>
          <p:cNvCxnSpPr>
            <a:stCxn id="14" idx="6"/>
            <a:endCxn id="50" idx="2"/>
          </p:cNvCxnSpPr>
          <p:nvPr/>
        </p:nvCxnSpPr>
        <p:spPr>
          <a:xfrm flipV="1">
            <a:off x="5410198" y="3207440"/>
            <a:ext cx="584200" cy="846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92DA8F5-D3C7-4BD7-9C3D-04AAFF108CBA}"/>
              </a:ext>
            </a:extLst>
          </p:cNvPr>
          <p:cNvCxnSpPr>
            <a:stCxn id="15" idx="6"/>
            <a:endCxn id="51" idx="2"/>
          </p:cNvCxnSpPr>
          <p:nvPr/>
        </p:nvCxnSpPr>
        <p:spPr>
          <a:xfrm flipV="1">
            <a:off x="5410198" y="4054206"/>
            <a:ext cx="584200" cy="846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117C580-8016-4292-BE6C-1B0A869E1D68}"/>
              </a:ext>
            </a:extLst>
          </p:cNvPr>
          <p:cNvCxnSpPr>
            <a:stCxn id="14" idx="6"/>
            <a:endCxn id="51" idx="2"/>
          </p:cNvCxnSpPr>
          <p:nvPr/>
        </p:nvCxnSpPr>
        <p:spPr>
          <a:xfrm>
            <a:off x="5410198" y="4054206"/>
            <a:ext cx="584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6E56A77-F056-4F14-B34B-3FAC491CDBA0}"/>
              </a:ext>
            </a:extLst>
          </p:cNvPr>
          <p:cNvCxnSpPr>
            <a:stCxn id="14" idx="6"/>
            <a:endCxn id="52" idx="2"/>
          </p:cNvCxnSpPr>
          <p:nvPr/>
        </p:nvCxnSpPr>
        <p:spPr>
          <a:xfrm>
            <a:off x="5410198" y="4054206"/>
            <a:ext cx="584200" cy="846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079C450-2DE5-41EB-B8C6-D0D5E56B2167}"/>
              </a:ext>
            </a:extLst>
          </p:cNvPr>
          <p:cNvCxnSpPr>
            <a:stCxn id="15" idx="6"/>
            <a:endCxn id="50" idx="2"/>
          </p:cNvCxnSpPr>
          <p:nvPr/>
        </p:nvCxnSpPr>
        <p:spPr>
          <a:xfrm flipV="1">
            <a:off x="5410198" y="3207440"/>
            <a:ext cx="584200" cy="1693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2F23B4A-FED3-4EE9-96FE-69E20A5A109E}"/>
              </a:ext>
            </a:extLst>
          </p:cNvPr>
          <p:cNvCxnSpPr>
            <a:stCxn id="15" idx="6"/>
            <a:endCxn id="52" idx="2"/>
          </p:cNvCxnSpPr>
          <p:nvPr/>
        </p:nvCxnSpPr>
        <p:spPr>
          <a:xfrm>
            <a:off x="5410198" y="4900972"/>
            <a:ext cx="584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36BAC271-D6EE-40AC-8F2C-BE8E10DDFA8B}"/>
              </a:ext>
            </a:extLst>
          </p:cNvPr>
          <p:cNvSpPr/>
          <p:nvPr/>
        </p:nvSpPr>
        <p:spPr>
          <a:xfrm>
            <a:off x="8144931" y="2906873"/>
            <a:ext cx="635000" cy="60113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5440A302-24D5-48DA-B6B8-3415461AB163}"/>
              </a:ext>
            </a:extLst>
          </p:cNvPr>
          <p:cNvSpPr/>
          <p:nvPr/>
        </p:nvSpPr>
        <p:spPr>
          <a:xfrm>
            <a:off x="8144931" y="3753639"/>
            <a:ext cx="635000" cy="60113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CF0BFCEB-6CDE-495F-82C8-184B93DD2580}"/>
              </a:ext>
            </a:extLst>
          </p:cNvPr>
          <p:cNvSpPr/>
          <p:nvPr/>
        </p:nvSpPr>
        <p:spPr>
          <a:xfrm>
            <a:off x="8144931" y="4600405"/>
            <a:ext cx="635000" cy="60113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D88790D-FFA2-4E31-BACE-5C10983CFC54}"/>
              </a:ext>
            </a:extLst>
          </p:cNvPr>
          <p:cNvSpPr/>
          <p:nvPr/>
        </p:nvSpPr>
        <p:spPr>
          <a:xfrm>
            <a:off x="10439399" y="3084328"/>
            <a:ext cx="635000" cy="60113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A88668B1-35C3-4C34-8636-19C13086D0F4}"/>
              </a:ext>
            </a:extLst>
          </p:cNvPr>
          <p:cNvSpPr/>
          <p:nvPr/>
        </p:nvSpPr>
        <p:spPr>
          <a:xfrm>
            <a:off x="10443631" y="4368596"/>
            <a:ext cx="635000" cy="601133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</a:t>
            </a:r>
            <a:r>
              <a:rPr lang="en-US" altLang="ko-KR" sz="1200" dirty="0"/>
              <a:t>2</a:t>
            </a:r>
            <a:endParaRPr lang="ko-KR" altLang="en-US" sz="1200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DE7C512-0E1D-40BF-921F-8D34E9DEA35E}"/>
              </a:ext>
            </a:extLst>
          </p:cNvPr>
          <p:cNvCxnSpPr>
            <a:stCxn id="77" idx="6"/>
            <a:endCxn id="80" idx="2"/>
          </p:cNvCxnSpPr>
          <p:nvPr/>
        </p:nvCxnSpPr>
        <p:spPr>
          <a:xfrm>
            <a:off x="8779931" y="3207440"/>
            <a:ext cx="1659468" cy="177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B5F4A12-C092-4204-84E4-47D799F92076}"/>
              </a:ext>
            </a:extLst>
          </p:cNvPr>
          <p:cNvCxnSpPr>
            <a:stCxn id="78" idx="6"/>
            <a:endCxn id="80" idx="2"/>
          </p:cNvCxnSpPr>
          <p:nvPr/>
        </p:nvCxnSpPr>
        <p:spPr>
          <a:xfrm flipV="1">
            <a:off x="8779931" y="3384895"/>
            <a:ext cx="1659468" cy="669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E2877BF-04FE-46EF-822C-2C5C443DBF5B}"/>
              </a:ext>
            </a:extLst>
          </p:cNvPr>
          <p:cNvCxnSpPr>
            <a:stCxn id="79" idx="6"/>
            <a:endCxn id="80" idx="2"/>
          </p:cNvCxnSpPr>
          <p:nvPr/>
        </p:nvCxnSpPr>
        <p:spPr>
          <a:xfrm flipV="1">
            <a:off x="8779931" y="3384895"/>
            <a:ext cx="1659468" cy="1516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B31AB58-DC41-4A6E-ACA5-FCC41C96E5A6}"/>
              </a:ext>
            </a:extLst>
          </p:cNvPr>
          <p:cNvCxnSpPr>
            <a:stCxn id="77" idx="6"/>
            <a:endCxn id="81" idx="2"/>
          </p:cNvCxnSpPr>
          <p:nvPr/>
        </p:nvCxnSpPr>
        <p:spPr>
          <a:xfrm>
            <a:off x="8779931" y="3207440"/>
            <a:ext cx="1663700" cy="1461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8865070-E653-45CD-9231-BECC7768A6B7}"/>
              </a:ext>
            </a:extLst>
          </p:cNvPr>
          <p:cNvCxnSpPr>
            <a:stCxn id="78" idx="6"/>
            <a:endCxn id="81" idx="2"/>
          </p:cNvCxnSpPr>
          <p:nvPr/>
        </p:nvCxnSpPr>
        <p:spPr>
          <a:xfrm>
            <a:off x="8779931" y="4054206"/>
            <a:ext cx="1663700" cy="614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FD73543-6168-4BCF-B630-39F502F3636B}"/>
              </a:ext>
            </a:extLst>
          </p:cNvPr>
          <p:cNvCxnSpPr>
            <a:stCxn id="79" idx="6"/>
            <a:endCxn id="81" idx="2"/>
          </p:cNvCxnSpPr>
          <p:nvPr/>
        </p:nvCxnSpPr>
        <p:spPr>
          <a:xfrm flipV="1">
            <a:off x="8779931" y="4669163"/>
            <a:ext cx="1663700" cy="231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CC3C302-A4E9-480A-B076-1F449D139AB1}"/>
              </a:ext>
            </a:extLst>
          </p:cNvPr>
          <p:cNvSpPr txBox="1"/>
          <p:nvPr/>
        </p:nvSpPr>
        <p:spPr>
          <a:xfrm>
            <a:off x="97368" y="109229"/>
            <a:ext cx="291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DL (Deep Learning)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051FAE3-6E75-46DB-A4F8-E0AE4333F59A}"/>
              </a:ext>
            </a:extLst>
          </p:cNvPr>
          <p:cNvSpPr txBox="1"/>
          <p:nvPr/>
        </p:nvSpPr>
        <p:spPr>
          <a:xfrm>
            <a:off x="6159500" y="1234266"/>
            <a:ext cx="190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중간층 </a:t>
            </a:r>
            <a:r>
              <a:rPr lang="en-US" altLang="ko-KR" dirty="0"/>
              <a:t>/ </a:t>
            </a:r>
            <a:r>
              <a:rPr lang="ko-KR" altLang="en-US" dirty="0" err="1"/>
              <a:t>은닉층</a:t>
            </a:r>
            <a:endParaRPr lang="en-US" altLang="ko-KR" dirty="0"/>
          </a:p>
          <a:p>
            <a:pPr algn="ctr"/>
            <a:r>
              <a:rPr lang="en-US" altLang="ko-KR" dirty="0"/>
              <a:t>Hidden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30F2355-E551-49ED-8DA7-853060C583C5}"/>
              </a:ext>
            </a:extLst>
          </p:cNvPr>
          <p:cNvSpPr txBox="1"/>
          <p:nvPr/>
        </p:nvSpPr>
        <p:spPr>
          <a:xfrm>
            <a:off x="431800" y="776925"/>
            <a:ext cx="1054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은닉층의 레이어가 두 줄 이상이면 </a:t>
            </a:r>
            <a:r>
              <a:rPr lang="ko-KR" altLang="en-US" dirty="0" err="1"/>
              <a:t>딥러닝으로</a:t>
            </a:r>
            <a:r>
              <a:rPr lang="ko-KR" altLang="en-US" dirty="0"/>
              <a:t> 분류</a:t>
            </a:r>
          </a:p>
        </p:txBody>
      </p:sp>
    </p:spTree>
    <p:extLst>
      <p:ext uri="{BB962C8B-B14F-4D97-AF65-F5344CB8AC3E}">
        <p14:creationId xmlns:p14="http://schemas.microsoft.com/office/powerpoint/2010/main" val="4013378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1386</Words>
  <Application>Microsoft Office PowerPoint</Application>
  <PresentationFormat>와이드스크린</PresentationFormat>
  <Paragraphs>316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3" baseType="lpstr">
      <vt:lpstr>맑은 고딕</vt:lpstr>
      <vt:lpstr>Arial</vt:lpstr>
      <vt:lpstr>Office 테마</vt:lpstr>
      <vt:lpstr>Machine Learning &amp; Deep Learning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승재 윤</dc:creator>
  <cp:lastModifiedBy>승재 윤</cp:lastModifiedBy>
  <cp:revision>9</cp:revision>
  <dcterms:created xsi:type="dcterms:W3CDTF">2025-03-25T12:06:04Z</dcterms:created>
  <dcterms:modified xsi:type="dcterms:W3CDTF">2025-07-14T08:41:44Z</dcterms:modified>
</cp:coreProperties>
</file>