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9" r:id="rId4"/>
    <p:sldId id="300" r:id="rId5"/>
    <p:sldId id="295" r:id="rId6"/>
    <p:sldId id="296" r:id="rId7"/>
    <p:sldId id="297" r:id="rId8"/>
    <p:sldId id="298" r:id="rId9"/>
    <p:sldId id="301" r:id="rId10"/>
    <p:sldId id="304" r:id="rId11"/>
    <p:sldId id="305" r:id="rId12"/>
    <p:sldId id="302" r:id="rId13"/>
    <p:sldId id="303" r:id="rId14"/>
    <p:sldId id="308" r:id="rId15"/>
    <p:sldId id="309" r:id="rId16"/>
    <p:sldId id="310" r:id="rId17"/>
    <p:sldId id="306" r:id="rId18"/>
    <p:sldId id="312" r:id="rId19"/>
    <p:sldId id="311" r:id="rId20"/>
    <p:sldId id="313" r:id="rId21"/>
    <p:sldId id="314" r:id="rId22"/>
    <p:sldId id="315" r:id="rId23"/>
    <p:sldId id="307" r:id="rId24"/>
    <p:sldId id="29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3C05C-46FE-4D70-9B69-CE98B19E2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E91313-6CA1-4AE2-90A2-DCB32D804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21DCD-FF5F-47DB-B527-25B79222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84C3-755A-4282-870C-17FA46A36839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2F5AB-F6EF-4B18-90CA-A5A51954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72047-04CD-40C9-A32F-CD41C916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6B8-36AC-43CE-B43C-A3541A56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87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37E3A-510B-444F-9D06-41F1C6CF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6A43E6-0E53-4577-9C34-82E0496BC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674AB-A796-4B28-A883-B0A7B56F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84C3-755A-4282-870C-17FA46A36839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B6477-059D-4636-9300-30093723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31D07-534D-4807-A184-9A1A0ADB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6B8-36AC-43CE-B43C-A3541A56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67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969F02-2E9A-42A3-AF4A-155AD28DE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8CC8BB-48B3-443C-9CEA-B1FAB4EAB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1FC44-F6A4-4CA9-BE7E-60C192B0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84C3-755A-4282-870C-17FA46A36839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21140D-678B-4442-BA1B-2E00B50F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8C74F-9D33-4053-B373-C6B91ABA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6B8-36AC-43CE-B43C-A3541A56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33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B8616-A2F0-4D2E-B0F9-8DC9BE1B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2960A-9923-4BAA-A7A6-D1AA6D9E0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55AB7-BDC8-476D-9794-0B4A8B30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84C3-755A-4282-870C-17FA46A36839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16DCA8-53DB-4DBF-8A04-0E886061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6B2CA-129F-48BB-9121-DA6B9B12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6B8-36AC-43CE-B43C-A3541A56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75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40FF7-A991-40B3-95DA-0BECCF7F0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FEB4CE-E020-4E66-802B-AE91CBEB7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CBCD81-5EFC-4242-A0F6-DD73EDA1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84C3-755A-4282-870C-17FA46A36839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0277B9-1EEC-47B9-950D-F1895CDF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4FE01-00DB-476C-A3FB-2C7797A0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6B8-36AC-43CE-B43C-A3541A56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60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FDFD5-9BAA-4AEC-80BA-A0F3BC46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A8450-3E73-4CB0-82F8-701FE0E64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0FEF97-3013-47EB-A5DF-20A1D0E56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77E117-BD7A-48D1-AF9F-EF900897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84C3-755A-4282-870C-17FA46A36839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74AF2B-6D83-49B6-AB47-B045188F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E9E40A-C9F9-4C06-B0FD-115EAFF6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6B8-36AC-43CE-B43C-A3541A56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0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ACA1D-7077-40A9-A3D6-8A6C2413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75283F-E068-4529-92EC-2EC806966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F76432-3123-46CA-AB25-598673D4C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FE5291-3729-48C8-9A5E-4C68F39CC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17D0BB-7997-4A90-9717-DD6B5B02B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0C11AE-604C-481F-A7E3-6382D38F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84C3-755A-4282-870C-17FA46A36839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B9E9DA-B6B2-4822-9ABE-FA988C5B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195626-2094-430C-AD15-C90114EB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6B8-36AC-43CE-B43C-A3541A56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1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D5CF3-BEA8-41A2-9A86-A80F7E79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53DA7A-2417-46E3-BA5B-3448EA46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84C3-755A-4282-870C-17FA46A36839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E7F5EB-DAA5-406E-BB1F-AD04E879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A85E60-2BD6-47FB-A739-65AD5144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6B8-36AC-43CE-B43C-A3541A56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23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7650E3-0B00-4864-AC29-576952BA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84C3-755A-4282-870C-17FA46A36839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D2E5DB-9251-48E9-BC5B-7DA97C0D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FD1A58-0EBD-492F-984B-3CAD14C5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6B8-36AC-43CE-B43C-A3541A56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86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0ABB2-BDCF-448A-8B3B-10C09BFF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2A105-0673-4D12-8AE0-5B4614E54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3121EE-7EF5-4391-A111-40CF2E387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5B06E-DF1C-4672-B228-FF88CDE0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84C3-755A-4282-870C-17FA46A36839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C84E2F-604E-41E1-A945-8B3FA854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F0168A-A1A9-4259-BD01-3844A2F3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6B8-36AC-43CE-B43C-A3541A56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0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131FB-66AF-4509-99DE-8C4A4AFB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C903AB-DE8E-49A9-B49F-72A2DA06F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E29206-9A59-44CE-B726-6B2CE7EA8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6DFC9B-18E4-493A-8329-5EE1A5A7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84C3-755A-4282-870C-17FA46A36839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4B790C-689E-4DA5-B6CA-883522E9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D763E-6692-4AAE-8C88-635D7DBC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6B8-36AC-43CE-B43C-A3541A56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04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C5FAF5-ABE7-4932-80C1-F805CE060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B01999-7FC0-49AF-AD80-3FB664EDD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6EAA9-ED67-47B8-A2F4-042E224CB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984C3-755A-4282-870C-17FA46A36839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9E469-F80B-4FCF-8279-9D7AC9847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86FE3-7790-41C7-AF18-8A9CFF321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F66B8-36AC-43CE-B43C-A3541A56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5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eung20020125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137539-60DA-4BDF-918E-928CBA097E3E}"/>
              </a:ext>
            </a:extLst>
          </p:cNvPr>
          <p:cNvSpPr/>
          <p:nvPr/>
        </p:nvSpPr>
        <p:spPr>
          <a:xfrm>
            <a:off x="0" y="0"/>
            <a:ext cx="12192000" cy="36020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001B10-97AB-498F-BFD4-3D7F68B37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OpenCV for Python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C82C55-A03F-4E47-8148-B990DB2B0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4445"/>
            <a:ext cx="9144000" cy="1655762"/>
          </a:xfrm>
        </p:spPr>
        <p:txBody>
          <a:bodyPr/>
          <a:lstStyle/>
          <a:p>
            <a:pPr algn="r"/>
            <a:r>
              <a:rPr lang="ko-KR" altLang="en-US" dirty="0"/>
              <a:t>    </a:t>
            </a:r>
            <a:endParaRPr lang="en-US" altLang="ko-KR" dirty="0"/>
          </a:p>
          <a:p>
            <a:pPr algn="r"/>
            <a:r>
              <a:rPr lang="en-US" altLang="ko-KR" dirty="0">
                <a:hlinkClick r:id="rId2"/>
              </a:rPr>
              <a:t>seung20020125@gmail.com</a:t>
            </a:r>
            <a:endParaRPr lang="en-US" altLang="ko-KR" dirty="0"/>
          </a:p>
          <a:p>
            <a:pPr algn="r"/>
            <a:r>
              <a:rPr lang="ko-KR" altLang="en-US" dirty="0"/>
              <a:t>윤승재</a:t>
            </a:r>
          </a:p>
        </p:txBody>
      </p:sp>
    </p:spTree>
    <p:extLst>
      <p:ext uri="{BB962C8B-B14F-4D97-AF65-F5344CB8AC3E}">
        <p14:creationId xmlns:p14="http://schemas.microsoft.com/office/powerpoint/2010/main" val="307248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310252C-10CE-4D4D-BD8F-54A8EFC0E911}"/>
              </a:ext>
            </a:extLst>
          </p:cNvPr>
          <p:cNvSpPr txBox="1"/>
          <p:nvPr/>
        </p:nvSpPr>
        <p:spPr>
          <a:xfrm>
            <a:off x="114300" y="112067"/>
            <a:ext cx="4438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Development Environment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3FC67-F4E2-4250-B63A-347A7DC87427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개발환경 </a:t>
            </a:r>
            <a:r>
              <a:rPr lang="en-US" altLang="ko-KR" sz="2000" b="1" dirty="0"/>
              <a:t>(Development Environment)</a:t>
            </a:r>
            <a:endParaRPr lang="ko-KR" altLang="en-US" sz="20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8AC51F4-6FF8-46A8-ABEF-103A59807D59}"/>
              </a:ext>
            </a:extLst>
          </p:cNvPr>
          <p:cNvGrpSpPr/>
          <p:nvPr/>
        </p:nvGrpSpPr>
        <p:grpSpPr>
          <a:xfrm>
            <a:off x="1520735" y="1356844"/>
            <a:ext cx="9150530" cy="5470758"/>
            <a:chOff x="1520735" y="1356844"/>
            <a:chExt cx="9150530" cy="547075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E380ED6-6D73-4963-A2C2-B8C9F5800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0735" y="1356844"/>
              <a:ext cx="9150530" cy="5470758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A937EC8-5946-4C73-9169-04FFE279AEF1}"/>
                </a:ext>
              </a:extLst>
            </p:cNvPr>
            <p:cNvSpPr/>
            <p:nvPr/>
          </p:nvSpPr>
          <p:spPr>
            <a:xfrm>
              <a:off x="2333317" y="5447071"/>
              <a:ext cx="1855225" cy="20647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857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310252C-10CE-4D4D-BD8F-54A8EFC0E911}"/>
              </a:ext>
            </a:extLst>
          </p:cNvPr>
          <p:cNvSpPr txBox="1"/>
          <p:nvPr/>
        </p:nvSpPr>
        <p:spPr>
          <a:xfrm>
            <a:off x="114300" y="112067"/>
            <a:ext cx="4438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Development Environment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5C6286-B0C6-43EE-B72D-1D5E5A9F39BE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개발환경 </a:t>
            </a:r>
            <a:r>
              <a:rPr lang="en-US" altLang="ko-KR" sz="2000" b="1" dirty="0"/>
              <a:t>(Development Environment)</a:t>
            </a:r>
            <a:endParaRPr lang="ko-KR" altLang="en-US" sz="20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23209C2-AB07-44BB-AE6F-3081A8D9CB8A}"/>
              </a:ext>
            </a:extLst>
          </p:cNvPr>
          <p:cNvGrpSpPr/>
          <p:nvPr/>
        </p:nvGrpSpPr>
        <p:grpSpPr>
          <a:xfrm>
            <a:off x="724211" y="2037327"/>
            <a:ext cx="5133841" cy="3677163"/>
            <a:chOff x="724211" y="2037327"/>
            <a:chExt cx="5133841" cy="367716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8B90283-8CAC-4434-8B84-E0D12D23C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4211" y="2037327"/>
              <a:ext cx="4696480" cy="367716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53C0D2-FDC3-4E6E-A4FC-6FD4C6ED1621}"/>
                </a:ext>
              </a:extLst>
            </p:cNvPr>
            <p:cNvSpPr txBox="1"/>
            <p:nvPr/>
          </p:nvSpPr>
          <p:spPr>
            <a:xfrm>
              <a:off x="2249273" y="3589077"/>
              <a:ext cx="30873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PC</a:t>
              </a:r>
              <a:r>
                <a:rPr lang="ko-KR" altLang="en-US" sz="1200" dirty="0">
                  <a:solidFill>
                    <a:srgbClr val="FF0000"/>
                  </a:solidFill>
                </a:rPr>
                <a:t>를 누군가와 같이 쓴다면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D10E9F-C435-4BCE-BCCD-2611D178844F}"/>
                </a:ext>
              </a:extLst>
            </p:cNvPr>
            <p:cNvSpPr txBox="1"/>
            <p:nvPr/>
          </p:nvSpPr>
          <p:spPr>
            <a:xfrm>
              <a:off x="2770723" y="3915236"/>
              <a:ext cx="30873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PC</a:t>
              </a:r>
              <a:r>
                <a:rPr lang="ko-KR" altLang="en-US" sz="1200" dirty="0">
                  <a:solidFill>
                    <a:srgbClr val="FF0000"/>
                  </a:solidFill>
                </a:rPr>
                <a:t>를 혼자 쓴다면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5B58EE72-DF14-4483-8E74-F3C8DD3A1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252" y="2037327"/>
            <a:ext cx="4715533" cy="36485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6E04F2-1442-4ABE-8A8F-E9731CAA2961}"/>
              </a:ext>
            </a:extLst>
          </p:cNvPr>
          <p:cNvSpPr txBox="1"/>
          <p:nvPr/>
        </p:nvSpPr>
        <p:spPr>
          <a:xfrm>
            <a:off x="6796031" y="5678027"/>
            <a:ext cx="4341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개발환경 하나당 용량이 매우 크므로</a:t>
            </a:r>
            <a:endParaRPr lang="en-US" altLang="ko-KR" sz="1400" dirty="0"/>
          </a:p>
          <a:p>
            <a:pPr algn="ctr"/>
            <a:r>
              <a:rPr lang="ko-KR" altLang="en-US" sz="1400" dirty="0"/>
              <a:t>웬만하면 외장하드를 추천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단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외장하드에 설치 시 세팅이 매우 복잡함에 주의</a:t>
            </a:r>
            <a:r>
              <a:rPr lang="en-US" altLang="ko-KR" sz="1200" dirty="0">
                <a:solidFill>
                  <a:srgbClr val="FF0000"/>
                </a:solidFill>
              </a:rPr>
              <a:t>!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034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ED4EB8C8-FC94-4D3F-AD80-F44A3CC3C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34" y="2043009"/>
            <a:ext cx="4715533" cy="36962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4C992C-A9F3-461C-918F-84C3B3226D0E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개발환경 </a:t>
            </a:r>
            <a:r>
              <a:rPr lang="en-US" altLang="ko-KR" sz="2000" b="1" dirty="0"/>
              <a:t>(Development Environment)</a:t>
            </a:r>
            <a:endParaRPr lang="ko-KR" alt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0CFF7-6718-456D-A97A-DF346EA2DA37}"/>
              </a:ext>
            </a:extLst>
          </p:cNvPr>
          <p:cNvSpPr txBox="1"/>
          <p:nvPr/>
        </p:nvSpPr>
        <p:spPr>
          <a:xfrm>
            <a:off x="114300" y="112067"/>
            <a:ext cx="4438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Development Environment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0D00080A-9AA7-47F2-8B1D-6BFDC990D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915829"/>
              </p:ext>
            </p:extLst>
          </p:nvPr>
        </p:nvGraphicFramePr>
        <p:xfrm>
          <a:off x="5702710" y="2222337"/>
          <a:ext cx="6322142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8736">
                  <a:extLst>
                    <a:ext uri="{9D8B030D-6E8A-4147-A177-3AD203B41FA5}">
                      <a16:colId xmlns:a16="http://schemas.microsoft.com/office/drawing/2014/main" val="2197181666"/>
                    </a:ext>
                  </a:extLst>
                </a:gridCol>
                <a:gridCol w="3903406">
                  <a:extLst>
                    <a:ext uri="{9D8B030D-6E8A-4147-A177-3AD203B41FA5}">
                      <a16:colId xmlns:a16="http://schemas.microsoft.com/office/drawing/2014/main" val="4063796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명령어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4855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가상환경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conda</a:t>
                      </a:r>
                      <a:r>
                        <a:rPr lang="en-US" altLang="ko-KR" sz="1400" dirty="0"/>
                        <a:t> create --name &lt;name&gt; python=3.x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022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가상환경 리스트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conda</a:t>
                      </a:r>
                      <a:r>
                        <a:rPr lang="en-US" altLang="ko-KR" sz="1400" dirty="0"/>
                        <a:t> env list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21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가상환경 활성화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conda</a:t>
                      </a:r>
                      <a:r>
                        <a:rPr lang="en-US" altLang="ko-KR" sz="1400" dirty="0"/>
                        <a:t> activate &lt;name&gt;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361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가상환경 비활성화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conda</a:t>
                      </a:r>
                      <a:r>
                        <a:rPr lang="en-US" altLang="ko-KR" sz="1400" dirty="0"/>
                        <a:t> deactivate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539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가상환경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conda</a:t>
                      </a:r>
                      <a:r>
                        <a:rPr lang="en-US" altLang="ko-KR" sz="1400" dirty="0"/>
                        <a:t> remove --name &lt;name&gt; --all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17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라이브러리 설치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conda</a:t>
                      </a:r>
                      <a:r>
                        <a:rPr lang="en-US" altLang="ko-KR" sz="1400" dirty="0"/>
                        <a:t> install &lt;name&gt;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692726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OpenCV </a:t>
                      </a:r>
                      <a:r>
                        <a:rPr lang="ko-KR" altLang="en-US" sz="1400" dirty="0"/>
                        <a:t>설치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pip install </a:t>
                      </a:r>
                      <a:r>
                        <a:rPr lang="en-US" altLang="ko-KR" sz="1400" dirty="0" err="1"/>
                        <a:t>opencv</a:t>
                      </a:r>
                      <a:r>
                        <a:rPr lang="en-US" altLang="ko-KR" sz="1400" dirty="0"/>
                        <a:t>-python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01826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pip install </a:t>
                      </a:r>
                      <a:r>
                        <a:rPr lang="en-US" altLang="ko-KR" sz="1400" dirty="0" err="1"/>
                        <a:t>opencv</a:t>
                      </a:r>
                      <a:r>
                        <a:rPr lang="en-US" altLang="ko-KR" sz="1400" dirty="0"/>
                        <a:t>-</a:t>
                      </a:r>
                      <a:r>
                        <a:rPr lang="en-US" altLang="ko-KR" sz="1400" dirty="0" err="1"/>
                        <a:t>contrib</a:t>
                      </a:r>
                      <a:r>
                        <a:rPr lang="en-US" altLang="ko-KR" sz="1400" dirty="0"/>
                        <a:t>-python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337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143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1B122B4-F0E6-4046-8245-1C2FF9D382E9}"/>
              </a:ext>
            </a:extLst>
          </p:cNvPr>
          <p:cNvSpPr txBox="1"/>
          <p:nvPr/>
        </p:nvSpPr>
        <p:spPr>
          <a:xfrm>
            <a:off x="114300" y="112067"/>
            <a:ext cx="4438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Development Environment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514AA3-ACDB-45EC-A7F0-4F14F398AD4E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개발환경 </a:t>
            </a:r>
            <a:r>
              <a:rPr lang="en-US" altLang="ko-KR" sz="2000" b="1" dirty="0"/>
              <a:t>(Development Environment)</a:t>
            </a:r>
            <a:endParaRPr lang="ko-KR" altLang="en-US" sz="20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922122-2249-409C-AB1E-DF865DF665B0}"/>
              </a:ext>
            </a:extLst>
          </p:cNvPr>
          <p:cNvGrpSpPr/>
          <p:nvPr/>
        </p:nvGrpSpPr>
        <p:grpSpPr>
          <a:xfrm>
            <a:off x="447939" y="1824424"/>
            <a:ext cx="5038461" cy="4646206"/>
            <a:chOff x="447939" y="1824424"/>
            <a:chExt cx="5038461" cy="464620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BAC1063-E187-4235-995C-29C590E031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19" t="3441" r="1689" b="1634"/>
            <a:stretch/>
          </p:blipFill>
          <p:spPr>
            <a:xfrm>
              <a:off x="447939" y="1824424"/>
              <a:ext cx="5038461" cy="4646206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369ECA2-091B-4341-9AFC-F2788CA08343}"/>
                </a:ext>
              </a:extLst>
            </p:cNvPr>
            <p:cNvSpPr/>
            <p:nvPr/>
          </p:nvSpPr>
          <p:spPr>
            <a:xfrm>
              <a:off x="2893757" y="3736260"/>
              <a:ext cx="1058812" cy="2064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78E7EE2-E8C2-4E39-9333-2F31478672AD}"/>
              </a:ext>
            </a:extLst>
          </p:cNvPr>
          <p:cNvSpPr txBox="1"/>
          <p:nvPr/>
        </p:nvSpPr>
        <p:spPr>
          <a:xfrm>
            <a:off x="6096000" y="3736260"/>
            <a:ext cx="4574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anaconda</a:t>
            </a:r>
            <a:r>
              <a:rPr lang="en-US" altLang="ko-KR" sz="1600" dirty="0"/>
              <a:t> </a:t>
            </a:r>
            <a:r>
              <a:rPr lang="ko-KR" altLang="en-US" sz="1600" dirty="0"/>
              <a:t>검색 후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관리자 권한</a:t>
            </a:r>
            <a:r>
              <a:rPr lang="ko-KR" altLang="en-US" sz="1600" dirty="0"/>
              <a:t>으로 실행</a:t>
            </a:r>
          </a:p>
        </p:txBody>
      </p:sp>
    </p:spTree>
    <p:extLst>
      <p:ext uri="{BB962C8B-B14F-4D97-AF65-F5344CB8AC3E}">
        <p14:creationId xmlns:p14="http://schemas.microsoft.com/office/powerpoint/2010/main" val="2485425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1B122B4-F0E6-4046-8245-1C2FF9D382E9}"/>
              </a:ext>
            </a:extLst>
          </p:cNvPr>
          <p:cNvSpPr txBox="1"/>
          <p:nvPr/>
        </p:nvSpPr>
        <p:spPr>
          <a:xfrm>
            <a:off x="114300" y="112067"/>
            <a:ext cx="4438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Development Environment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BCBA0C-6F3F-41AF-B0AC-F04BF2B66695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개발환경 </a:t>
            </a:r>
            <a:r>
              <a:rPr lang="en-US" altLang="ko-KR" sz="2000" b="1" dirty="0"/>
              <a:t>(Development Environment)</a:t>
            </a:r>
            <a:endParaRPr lang="ko-KR" altLang="en-US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6EF7B1-57E8-4AF8-AF9E-4812C7C79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85" y="1734096"/>
            <a:ext cx="6154009" cy="9907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D4BEC9-A036-4419-AD58-74FACA7713FB}"/>
              </a:ext>
            </a:extLst>
          </p:cNvPr>
          <p:cNvSpPr txBox="1"/>
          <p:nvPr/>
        </p:nvSpPr>
        <p:spPr>
          <a:xfrm>
            <a:off x="6892904" y="2060188"/>
            <a:ext cx="4574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가상환경 이름은 임의로 하여 개발환경 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620193-3A04-4C49-ABE0-7680A1E5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85" y="3037504"/>
            <a:ext cx="6154009" cy="9812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4BF7EE-2640-4C98-A93F-985D29034315}"/>
              </a:ext>
            </a:extLst>
          </p:cNvPr>
          <p:cNvSpPr txBox="1"/>
          <p:nvPr/>
        </p:nvSpPr>
        <p:spPr>
          <a:xfrm>
            <a:off x="6921657" y="3398843"/>
            <a:ext cx="4574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2. </a:t>
            </a:r>
            <a:r>
              <a:rPr lang="ko-KR" altLang="en-US" sz="1600" dirty="0">
                <a:solidFill>
                  <a:srgbClr val="FF0000"/>
                </a:solidFill>
              </a:rPr>
              <a:t>가상환경 활성화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1D972B0-D6BA-40AC-BCC6-937C818BD4A7}"/>
              </a:ext>
            </a:extLst>
          </p:cNvPr>
          <p:cNvGrpSpPr/>
          <p:nvPr/>
        </p:nvGrpSpPr>
        <p:grpSpPr>
          <a:xfrm>
            <a:off x="3125837" y="4790197"/>
            <a:ext cx="3715609" cy="1017461"/>
            <a:chOff x="2802685" y="4879982"/>
            <a:chExt cx="4574185" cy="101746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46E265-A4EA-42CE-8F8E-25E7B1EC40A1}"/>
                </a:ext>
              </a:extLst>
            </p:cNvPr>
            <p:cNvSpPr txBox="1"/>
            <p:nvPr/>
          </p:nvSpPr>
          <p:spPr>
            <a:xfrm>
              <a:off x="2802685" y="4879982"/>
              <a:ext cx="45741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/>
                <a:t>conda</a:t>
              </a:r>
              <a:r>
                <a:rPr lang="en-US" altLang="ko-KR" sz="1600" dirty="0"/>
                <a:t> install </a:t>
              </a:r>
              <a:r>
                <a:rPr lang="en-US" altLang="ko-KR" sz="1600" dirty="0" err="1"/>
                <a:t>numpy</a:t>
              </a:r>
              <a:r>
                <a:rPr lang="en-US" altLang="ko-KR" sz="1600" dirty="0"/>
                <a:t> matplotlib -y</a:t>
              </a:r>
              <a:endParaRPr lang="ko-KR" altLang="en-US" sz="16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963859-D5F3-4F88-93C4-D3EBCD84BDFA}"/>
                </a:ext>
              </a:extLst>
            </p:cNvPr>
            <p:cNvSpPr txBox="1"/>
            <p:nvPr/>
          </p:nvSpPr>
          <p:spPr>
            <a:xfrm>
              <a:off x="2802685" y="5220994"/>
              <a:ext cx="45741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pip install </a:t>
              </a:r>
              <a:r>
                <a:rPr lang="en-US" altLang="ko-KR" sz="1600" dirty="0" err="1"/>
                <a:t>opencv</a:t>
              </a:r>
              <a:r>
                <a:rPr lang="en-US" altLang="ko-KR" sz="1600" dirty="0"/>
                <a:t>-python</a:t>
              </a:r>
              <a:endParaRPr lang="ko-KR" altLang="en-US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3FC259-26BF-484B-9646-F93E1A0E5075}"/>
                </a:ext>
              </a:extLst>
            </p:cNvPr>
            <p:cNvSpPr txBox="1"/>
            <p:nvPr/>
          </p:nvSpPr>
          <p:spPr>
            <a:xfrm>
              <a:off x="2802685" y="5558889"/>
              <a:ext cx="45741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pip install </a:t>
              </a:r>
              <a:r>
                <a:rPr lang="en-US" altLang="ko-KR" sz="1600" dirty="0" err="1"/>
                <a:t>opencv</a:t>
              </a:r>
              <a:r>
                <a:rPr lang="en-US" altLang="ko-KR" sz="1600" dirty="0"/>
                <a:t>-</a:t>
              </a:r>
              <a:r>
                <a:rPr lang="en-US" altLang="ko-KR" sz="1600" dirty="0" err="1"/>
                <a:t>contrib</a:t>
              </a:r>
              <a:r>
                <a:rPr lang="en-US" altLang="ko-KR" sz="1600" dirty="0"/>
                <a:t>-python</a:t>
              </a:r>
              <a:endParaRPr lang="ko-KR" altLang="en-US" sz="16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E520B32-F142-4909-BD54-02335BFAD259}"/>
              </a:ext>
            </a:extLst>
          </p:cNvPr>
          <p:cNvSpPr txBox="1"/>
          <p:nvPr/>
        </p:nvSpPr>
        <p:spPr>
          <a:xfrm>
            <a:off x="6892904" y="5129651"/>
            <a:ext cx="4574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한 </a:t>
            </a:r>
            <a:r>
              <a:rPr lang="ko-KR" altLang="en-US" sz="1600" dirty="0" err="1"/>
              <a:t>줄씩</a:t>
            </a:r>
            <a:r>
              <a:rPr lang="ko-KR" altLang="en-US" sz="1600" dirty="0"/>
              <a:t> 실행하여 설치</a:t>
            </a:r>
          </a:p>
        </p:txBody>
      </p:sp>
    </p:spTree>
    <p:extLst>
      <p:ext uri="{BB962C8B-B14F-4D97-AF65-F5344CB8AC3E}">
        <p14:creationId xmlns:p14="http://schemas.microsoft.com/office/powerpoint/2010/main" val="1570997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1B122B4-F0E6-4046-8245-1C2FF9D382E9}"/>
              </a:ext>
            </a:extLst>
          </p:cNvPr>
          <p:cNvSpPr txBox="1"/>
          <p:nvPr/>
        </p:nvSpPr>
        <p:spPr>
          <a:xfrm>
            <a:off x="114300" y="112067"/>
            <a:ext cx="4438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Development Environment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6C163-76D7-478A-A6C4-779F28BBEABC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개발환경 </a:t>
            </a:r>
            <a:r>
              <a:rPr lang="en-US" altLang="ko-KR" sz="2000" b="1" dirty="0"/>
              <a:t>(Development Environment)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ADDA0-39C9-4FBE-8AF8-B9C65FEEEFD9}"/>
              </a:ext>
            </a:extLst>
          </p:cNvPr>
          <p:cNvSpPr txBox="1"/>
          <p:nvPr/>
        </p:nvSpPr>
        <p:spPr>
          <a:xfrm>
            <a:off x="114299" y="1430867"/>
            <a:ext cx="117475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프로젝트 생성 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파일 </a:t>
            </a:r>
            <a:r>
              <a:rPr lang="en-US" altLang="ko-KR" sz="1600" dirty="0"/>
              <a:t>– </a:t>
            </a:r>
            <a:r>
              <a:rPr lang="ko-KR" altLang="en-US" sz="1600" dirty="0"/>
              <a:t>설정 </a:t>
            </a:r>
            <a:r>
              <a:rPr lang="en-US" altLang="ko-KR" sz="1600" dirty="0"/>
              <a:t>– </a:t>
            </a:r>
            <a:r>
              <a:rPr lang="ko-KR" altLang="en-US" sz="1600" dirty="0"/>
              <a:t>프로젝트</a:t>
            </a:r>
            <a:r>
              <a:rPr lang="en-US" altLang="ko-KR" sz="1600" dirty="0"/>
              <a:t> - Python </a:t>
            </a:r>
            <a:r>
              <a:rPr lang="ko-KR" altLang="en-US" sz="1600" dirty="0"/>
              <a:t>인터프리터 </a:t>
            </a:r>
            <a:endParaRPr lang="en-US" altLang="ko-KR" sz="1600" dirty="0"/>
          </a:p>
          <a:p>
            <a:r>
              <a:rPr lang="en-US" altLang="ko-KR" sz="1600" dirty="0"/>
              <a:t>– </a:t>
            </a:r>
            <a:r>
              <a:rPr lang="ko-KR" altLang="en-US" sz="1600" dirty="0"/>
              <a:t>인터프리터 추가 </a:t>
            </a:r>
            <a:r>
              <a:rPr lang="en-US" altLang="ko-KR" sz="1600" dirty="0"/>
              <a:t>– </a:t>
            </a:r>
            <a:r>
              <a:rPr lang="ko-KR" altLang="en-US" sz="1600" dirty="0"/>
              <a:t>로컬 인터프리터 추가</a:t>
            </a:r>
            <a:r>
              <a:rPr lang="en-US" altLang="ko-KR" sz="1600" dirty="0"/>
              <a:t>..</a:t>
            </a:r>
          </a:p>
          <a:p>
            <a:endParaRPr lang="en-US" altLang="ko-KR" sz="1600" dirty="0"/>
          </a:p>
          <a:p>
            <a:r>
              <a:rPr lang="ko-KR" altLang="en-US" sz="1600" dirty="0"/>
              <a:t>기존 항목 선택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Conda</a:t>
            </a:r>
            <a:r>
              <a:rPr lang="en-US" altLang="ko-KR" sz="1600" dirty="0"/>
              <a:t> – </a:t>
            </a:r>
            <a:r>
              <a:rPr lang="ko-KR" altLang="en-US" sz="1600" dirty="0"/>
              <a:t>원하는 개발 환경 선택</a:t>
            </a:r>
            <a:endParaRPr lang="en-US" altLang="ko-KR" sz="16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18E2268-FB45-47A3-8B8C-366434346AD5}"/>
              </a:ext>
            </a:extLst>
          </p:cNvPr>
          <p:cNvGrpSpPr/>
          <p:nvPr/>
        </p:nvGrpSpPr>
        <p:grpSpPr>
          <a:xfrm>
            <a:off x="4736563" y="1430867"/>
            <a:ext cx="7203895" cy="5144234"/>
            <a:chOff x="4736563" y="1430867"/>
            <a:chExt cx="7203895" cy="514423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FA64B1A-7776-4717-8DCB-1CC8CB0191AD}"/>
                </a:ext>
              </a:extLst>
            </p:cNvPr>
            <p:cNvGrpSpPr/>
            <p:nvPr/>
          </p:nvGrpSpPr>
          <p:grpSpPr>
            <a:xfrm>
              <a:off x="5043948" y="1430867"/>
              <a:ext cx="6896510" cy="5144234"/>
              <a:chOff x="5043948" y="1430867"/>
              <a:chExt cx="6896510" cy="5144234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02ECC5B2-9237-493F-9660-A0A4B5B3E2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43948" y="1430867"/>
                <a:ext cx="6896510" cy="5144234"/>
              </a:xfrm>
              <a:prstGeom prst="rect">
                <a:avLst/>
              </a:prstGeom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80C57B3-B742-41D7-89FE-71F5329355BA}"/>
                  </a:ext>
                </a:extLst>
              </p:cNvPr>
              <p:cNvSpPr/>
              <p:nvPr/>
            </p:nvSpPr>
            <p:spPr>
              <a:xfrm>
                <a:off x="5086352" y="2916953"/>
                <a:ext cx="1029314" cy="17726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F2F0952-D587-4F29-B7CD-4350752B6CA5}"/>
                  </a:ext>
                </a:extLst>
              </p:cNvPr>
              <p:cNvSpPr/>
              <p:nvPr/>
            </p:nvSpPr>
            <p:spPr>
              <a:xfrm>
                <a:off x="11031794" y="2127066"/>
                <a:ext cx="830006" cy="18351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289CD2C9-E930-460D-8C30-55A63FC9D7AC}"/>
                  </a:ext>
                </a:extLst>
              </p:cNvPr>
              <p:cNvSpPr/>
              <p:nvPr/>
            </p:nvSpPr>
            <p:spPr>
              <a:xfrm>
                <a:off x="5238752" y="3092799"/>
                <a:ext cx="1029314" cy="17726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921AED6-366B-4475-BFC4-FC0A8237E6AA}"/>
                  </a:ext>
                </a:extLst>
              </p:cNvPr>
              <p:cNvSpPr/>
              <p:nvPr/>
            </p:nvSpPr>
            <p:spPr>
              <a:xfrm>
                <a:off x="8046370" y="3288611"/>
                <a:ext cx="812495" cy="16005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BAB017E-CCB0-4268-A56A-763558AFC217}"/>
                  </a:ext>
                </a:extLst>
              </p:cNvPr>
              <p:cNvSpPr/>
              <p:nvPr/>
            </p:nvSpPr>
            <p:spPr>
              <a:xfrm>
                <a:off x="7429652" y="3522687"/>
                <a:ext cx="858942" cy="21406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A97A488-0D43-44E2-BAA9-6C6779A40BF6}"/>
                  </a:ext>
                </a:extLst>
              </p:cNvPr>
              <p:cNvSpPr/>
              <p:nvPr/>
            </p:nvSpPr>
            <p:spPr>
              <a:xfrm>
                <a:off x="7449317" y="4069917"/>
                <a:ext cx="1252232" cy="21406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0D2F68-5C5B-40CB-8C73-B8412E8715BD}"/>
                </a:ext>
              </a:extLst>
            </p:cNvPr>
            <p:cNvSpPr txBox="1"/>
            <p:nvPr/>
          </p:nvSpPr>
          <p:spPr>
            <a:xfrm>
              <a:off x="4736563" y="281209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2F498F-A303-4C1B-85AB-952B25173E9B}"/>
                </a:ext>
              </a:extLst>
            </p:cNvPr>
            <p:cNvSpPr txBox="1"/>
            <p:nvPr/>
          </p:nvSpPr>
          <p:spPr>
            <a:xfrm>
              <a:off x="4912750" y="300133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FD8DBCF-1672-4C21-8E54-C12DB4C62129}"/>
                </a:ext>
              </a:extLst>
            </p:cNvPr>
            <p:cNvSpPr txBox="1"/>
            <p:nvPr/>
          </p:nvSpPr>
          <p:spPr>
            <a:xfrm>
              <a:off x="10684671" y="203103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DF6FA8-C73E-4C6D-8D6F-42E145D08640}"/>
                </a:ext>
              </a:extLst>
            </p:cNvPr>
            <p:cNvSpPr txBox="1"/>
            <p:nvPr/>
          </p:nvSpPr>
          <p:spPr>
            <a:xfrm>
              <a:off x="7711491" y="317881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1A4332-D8B2-494F-8A16-ED45CB8DBB4E}"/>
                </a:ext>
              </a:extLst>
            </p:cNvPr>
            <p:cNvSpPr txBox="1"/>
            <p:nvPr/>
          </p:nvSpPr>
          <p:spPr>
            <a:xfrm>
              <a:off x="7086852" y="343711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⑤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85D30D-5072-415E-92C2-666F26FB22B6}"/>
                </a:ext>
              </a:extLst>
            </p:cNvPr>
            <p:cNvSpPr txBox="1"/>
            <p:nvPr/>
          </p:nvSpPr>
          <p:spPr>
            <a:xfrm>
              <a:off x="7087292" y="399228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274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1B122B4-F0E6-4046-8245-1C2FF9D382E9}"/>
              </a:ext>
            </a:extLst>
          </p:cNvPr>
          <p:cNvSpPr txBox="1"/>
          <p:nvPr/>
        </p:nvSpPr>
        <p:spPr>
          <a:xfrm>
            <a:off x="114300" y="112067"/>
            <a:ext cx="4438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Development Environment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6C163-76D7-478A-A6C4-779F28BBEABC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개발환경 </a:t>
            </a:r>
            <a:r>
              <a:rPr lang="en-US" altLang="ko-KR" sz="2000" b="1" dirty="0"/>
              <a:t>(Development Environment)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ADDA0-39C9-4FBE-8AF8-B9C65FEEEFD9}"/>
              </a:ext>
            </a:extLst>
          </p:cNvPr>
          <p:cNvSpPr txBox="1"/>
          <p:nvPr/>
        </p:nvSpPr>
        <p:spPr>
          <a:xfrm>
            <a:off x="114299" y="1430867"/>
            <a:ext cx="117475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Anaconda</a:t>
            </a:r>
            <a:r>
              <a:rPr lang="ko-KR" altLang="en-US" sz="1600" dirty="0"/>
              <a:t>를 사용하지 않을 경우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파이참</a:t>
            </a:r>
            <a:r>
              <a:rPr lang="ko-KR" altLang="en-US" sz="1600" dirty="0"/>
              <a:t> 터미널에서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pip install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matplotlib</a:t>
            </a:r>
          </a:p>
          <a:p>
            <a:r>
              <a:rPr lang="en-US" altLang="ko-KR" sz="1600" dirty="0"/>
              <a:t>pip install </a:t>
            </a:r>
            <a:r>
              <a:rPr lang="en-US" altLang="ko-KR" sz="1600" dirty="0" err="1"/>
              <a:t>opencv</a:t>
            </a:r>
            <a:r>
              <a:rPr lang="en-US" altLang="ko-KR" sz="1600" dirty="0"/>
              <a:t>-python</a:t>
            </a:r>
          </a:p>
          <a:p>
            <a:r>
              <a:rPr lang="en-US" altLang="ko-KR" sz="1600" dirty="0"/>
              <a:t>pip install </a:t>
            </a:r>
            <a:r>
              <a:rPr lang="en-US" altLang="ko-KR" sz="1600" dirty="0" err="1"/>
              <a:t>opencv</a:t>
            </a:r>
            <a:r>
              <a:rPr lang="en-US" altLang="ko-KR" sz="1600" dirty="0"/>
              <a:t>-</a:t>
            </a:r>
            <a:r>
              <a:rPr lang="en-US" altLang="ko-KR" sz="1600" dirty="0" err="1"/>
              <a:t>contrib</a:t>
            </a:r>
            <a:r>
              <a:rPr lang="en-US" altLang="ko-KR" sz="1600" dirty="0"/>
              <a:t>-python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A952C44-7C48-455B-8A12-AABA3102A012}"/>
              </a:ext>
            </a:extLst>
          </p:cNvPr>
          <p:cNvGrpSpPr/>
          <p:nvPr/>
        </p:nvGrpSpPr>
        <p:grpSpPr>
          <a:xfrm>
            <a:off x="2418837" y="3149287"/>
            <a:ext cx="7354326" cy="3286584"/>
            <a:chOff x="2418837" y="3149287"/>
            <a:chExt cx="7354326" cy="3286584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34A7413-30DA-4ACC-BC02-930637DAC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8837" y="3149287"/>
              <a:ext cx="7354326" cy="3286584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4DEEE11-F114-4F93-9585-D89F7FE1476F}"/>
                </a:ext>
              </a:extLst>
            </p:cNvPr>
            <p:cNvSpPr/>
            <p:nvPr/>
          </p:nvSpPr>
          <p:spPr>
            <a:xfrm>
              <a:off x="2434879" y="5338502"/>
              <a:ext cx="388532" cy="34040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1321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20809EE3-3329-438F-A275-9BE39446BCDA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OpenCV for Python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35CE3D-E845-473A-B775-7C36A0AB4F74}"/>
              </a:ext>
            </a:extLst>
          </p:cNvPr>
          <p:cNvSpPr txBox="1"/>
          <p:nvPr/>
        </p:nvSpPr>
        <p:spPr>
          <a:xfrm>
            <a:off x="114300" y="1473889"/>
            <a:ext cx="73232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https://drive.google.com/drive/folders/1y4G_XP4c29hdv09AOqKpJrm3ZbutQVZc?hl=ko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04FB9-F146-4C56-ADB1-250B2EB15E31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OpenCV</a:t>
            </a:r>
            <a:endParaRPr lang="ko-KR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04FADF-BB7C-42C9-9ADC-27EA01E54AC4}"/>
              </a:ext>
            </a:extLst>
          </p:cNvPr>
          <p:cNvSpPr txBox="1"/>
          <p:nvPr/>
        </p:nvSpPr>
        <p:spPr>
          <a:xfrm>
            <a:off x="114300" y="1898711"/>
            <a:ext cx="732322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/>
              <a:t>CNN</a:t>
            </a:r>
            <a:r>
              <a:rPr lang="ko-KR" altLang="en-US" sz="1400" dirty="0"/>
              <a:t>에서 </a:t>
            </a:r>
            <a:r>
              <a:rPr lang="en-US" altLang="ko-KR" sz="1400" dirty="0"/>
              <a:t>“images” </a:t>
            </a:r>
            <a:r>
              <a:rPr lang="ko-KR" altLang="en-US" sz="1400" dirty="0"/>
              <a:t>폴더 다운로드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파이참</a:t>
            </a:r>
            <a:r>
              <a:rPr lang="ko-KR" altLang="en-US" sz="1400" dirty="0"/>
              <a:t> 프로젝트 내에 폴더 이동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C88057-52DD-44E6-BA56-7232FC292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716" y="2117852"/>
            <a:ext cx="4152901" cy="43747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4D2A104-A521-4270-8897-E8D22AFB9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3" y="2685950"/>
            <a:ext cx="4620480" cy="356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47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20809EE3-3329-438F-A275-9BE39446BCDA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OpenCV for Python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04FB9-F146-4C56-ADB1-250B2EB15E31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cv2.imread(path)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C88057-52DD-44E6-BA56-7232FC292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716" y="2117852"/>
            <a:ext cx="4152901" cy="4374759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BE3B581E-73BF-4587-A82B-25F69897FF85}"/>
              </a:ext>
            </a:extLst>
          </p:cNvPr>
          <p:cNvGrpSpPr/>
          <p:nvPr/>
        </p:nvGrpSpPr>
        <p:grpSpPr>
          <a:xfrm>
            <a:off x="1199192" y="2685950"/>
            <a:ext cx="4620481" cy="3565644"/>
            <a:chOff x="1199192" y="2685950"/>
            <a:chExt cx="4620481" cy="356564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C734EE7-37A3-442B-8152-779388FDA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9193" y="2685950"/>
              <a:ext cx="4620480" cy="3565644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67D1C80-26A6-4707-8B00-2D449A74F0AB}"/>
                </a:ext>
              </a:extLst>
            </p:cNvPr>
            <p:cNvSpPr/>
            <p:nvPr/>
          </p:nvSpPr>
          <p:spPr>
            <a:xfrm>
              <a:off x="1199192" y="3346939"/>
              <a:ext cx="4181699" cy="34040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F5D850F-9C2D-4A96-9276-6D9B3A7E05C5}"/>
              </a:ext>
            </a:extLst>
          </p:cNvPr>
          <p:cNvSpPr txBox="1"/>
          <p:nvPr/>
        </p:nvSpPr>
        <p:spPr>
          <a:xfrm>
            <a:off x="114300" y="1473889"/>
            <a:ext cx="73232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해당 경로의 이미지를 불러와 </a:t>
            </a:r>
            <a:r>
              <a:rPr lang="en-US" altLang="ko-KR" sz="1600" dirty="0" err="1">
                <a:solidFill>
                  <a:srgbClr val="FF0000"/>
                </a:solidFill>
              </a:rPr>
              <a:t>numpy</a:t>
            </a:r>
            <a:r>
              <a:rPr lang="en-US" altLang="ko-KR" sz="1600" dirty="0">
                <a:solidFill>
                  <a:srgbClr val="FF0000"/>
                </a:solidFill>
              </a:rPr>
              <a:t> 3</a:t>
            </a:r>
            <a:r>
              <a:rPr lang="ko-KR" altLang="en-US" sz="1600" dirty="0">
                <a:solidFill>
                  <a:srgbClr val="FF0000"/>
                </a:solidFill>
              </a:rPr>
              <a:t>차원 배열</a:t>
            </a:r>
            <a:r>
              <a:rPr lang="ko-KR" altLang="en-US" sz="1600" dirty="0"/>
              <a:t>로 변환하여 반환해주는 함수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0070C0"/>
                </a:solidFill>
              </a:rPr>
              <a:t>PNG</a:t>
            </a:r>
            <a:r>
              <a:rPr lang="en-US" altLang="ko-KR" sz="1600" dirty="0"/>
              <a:t> </a:t>
            </a:r>
            <a:r>
              <a:rPr lang="ko-KR" altLang="en-US" sz="1600" dirty="0"/>
              <a:t>파일이 아니며</a:t>
            </a:r>
            <a:r>
              <a:rPr lang="en-US" altLang="ko-KR" sz="1600" dirty="0"/>
              <a:t>, </a:t>
            </a:r>
            <a:r>
              <a:rPr lang="ko-KR" altLang="en-US" sz="1600" dirty="0" err="1">
                <a:solidFill>
                  <a:srgbClr val="0070C0"/>
                </a:solidFill>
              </a:rPr>
              <a:t>그레이스케일</a:t>
            </a:r>
            <a:r>
              <a:rPr lang="ko-KR" altLang="en-US" sz="1600" dirty="0" err="1"/>
              <a:t>을</a:t>
            </a:r>
            <a:r>
              <a:rPr lang="ko-KR" altLang="en-US" sz="1600" dirty="0"/>
              <a:t> 명시하지 않았음으로 </a:t>
            </a:r>
            <a:r>
              <a:rPr lang="en-US" altLang="ko-KR" sz="1600" dirty="0">
                <a:solidFill>
                  <a:srgbClr val="FF0000"/>
                </a:solidFill>
              </a:rPr>
              <a:t>R</a:t>
            </a:r>
            <a:r>
              <a:rPr lang="en-US" altLang="ko-KR" sz="1600" dirty="0"/>
              <a:t>,</a:t>
            </a:r>
            <a:r>
              <a:rPr lang="en-US" altLang="ko-KR" sz="1600" dirty="0">
                <a:solidFill>
                  <a:srgbClr val="00B050"/>
                </a:solidFill>
              </a:rPr>
              <a:t>G</a:t>
            </a:r>
            <a:r>
              <a:rPr lang="en-US" altLang="ko-KR" sz="1600" dirty="0"/>
              <a:t>,</a:t>
            </a:r>
            <a:r>
              <a:rPr lang="en-US" altLang="ko-KR" sz="1600" dirty="0">
                <a:solidFill>
                  <a:srgbClr val="0070C0"/>
                </a:solidFill>
              </a:rPr>
              <a:t>B</a:t>
            </a:r>
            <a:r>
              <a:rPr lang="en-US" altLang="ko-KR" sz="1600" dirty="0">
                <a:solidFill>
                  <a:srgbClr val="FF0000"/>
                </a:solidFill>
              </a:rPr>
              <a:t> 3</a:t>
            </a:r>
            <a:r>
              <a:rPr lang="ko-KR" altLang="en-US" sz="1600" dirty="0">
                <a:solidFill>
                  <a:srgbClr val="FF0000"/>
                </a:solidFill>
              </a:rPr>
              <a:t>차원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9400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20809EE3-3329-438F-A275-9BE39446BCDA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OpenCV for Python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04FB9-F146-4C56-ADB1-250B2EB15E31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cv2.resize(</a:t>
            </a:r>
            <a:r>
              <a:rPr lang="en-US" altLang="ko-KR" sz="2000" b="1" dirty="0" err="1"/>
              <a:t>img</a:t>
            </a:r>
            <a:r>
              <a:rPr lang="en-US" altLang="ko-KR" sz="2000" b="1" dirty="0"/>
              <a:t>, (w, h))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C88057-52DD-44E6-BA56-7232FC292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716" y="2117852"/>
            <a:ext cx="4152901" cy="4374759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6885A302-F6CD-47FB-8B93-34F24E2B8809}"/>
              </a:ext>
            </a:extLst>
          </p:cNvPr>
          <p:cNvGrpSpPr/>
          <p:nvPr/>
        </p:nvGrpSpPr>
        <p:grpSpPr>
          <a:xfrm>
            <a:off x="1199192" y="2685950"/>
            <a:ext cx="4620481" cy="3565644"/>
            <a:chOff x="1199192" y="2685950"/>
            <a:chExt cx="4620481" cy="356564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C734EE7-37A3-442B-8152-779388FDA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9193" y="2685950"/>
              <a:ext cx="4620480" cy="3565644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67D1C80-26A6-4707-8B00-2D449A74F0AB}"/>
                </a:ext>
              </a:extLst>
            </p:cNvPr>
            <p:cNvSpPr/>
            <p:nvPr/>
          </p:nvSpPr>
          <p:spPr>
            <a:xfrm>
              <a:off x="1199192" y="3968258"/>
              <a:ext cx="4620480" cy="34040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F5D850F-9C2D-4A96-9276-6D9B3A7E05C5}"/>
              </a:ext>
            </a:extLst>
          </p:cNvPr>
          <p:cNvSpPr txBox="1"/>
          <p:nvPr/>
        </p:nvSpPr>
        <p:spPr>
          <a:xfrm>
            <a:off x="114300" y="1473889"/>
            <a:ext cx="73232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numpy</a:t>
            </a:r>
            <a:r>
              <a:rPr lang="en-US" altLang="ko-KR" sz="1600" dirty="0">
                <a:solidFill>
                  <a:srgbClr val="FF0000"/>
                </a:solidFill>
              </a:rPr>
              <a:t> 3</a:t>
            </a:r>
            <a:r>
              <a:rPr lang="ko-KR" altLang="en-US" sz="1600" dirty="0">
                <a:solidFill>
                  <a:srgbClr val="FF0000"/>
                </a:solidFill>
              </a:rPr>
              <a:t>차원 배열의 이미지</a:t>
            </a:r>
            <a:r>
              <a:rPr lang="ko-KR" altLang="en-US" sz="1600" dirty="0"/>
              <a:t>를 불러와 원하는 </a:t>
            </a:r>
            <a:r>
              <a:rPr lang="ko-KR" altLang="en-US" sz="1600" dirty="0">
                <a:solidFill>
                  <a:srgbClr val="FF0000"/>
                </a:solidFill>
              </a:rPr>
              <a:t>크기로 변환</a:t>
            </a:r>
            <a:r>
              <a:rPr lang="ko-KR" altLang="en-US" sz="1600" dirty="0"/>
              <a:t>해주는 함수</a:t>
            </a: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1048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A04119E-C4B4-4D7F-B205-32855E1232F4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트루컬러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Truecolor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영상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14CAE-1656-433E-9A39-96E5E1CB9250}"/>
              </a:ext>
            </a:extLst>
          </p:cNvPr>
          <p:cNvSpPr txBox="1"/>
          <p:nvPr/>
        </p:nvSpPr>
        <p:spPr>
          <a:xfrm>
            <a:off x="114299" y="1430867"/>
            <a:ext cx="117475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R</a:t>
            </a:r>
            <a:r>
              <a:rPr lang="en-US" altLang="ko-KR" sz="1600" dirty="0">
                <a:solidFill>
                  <a:srgbClr val="00B050"/>
                </a:solidFill>
              </a:rPr>
              <a:t>G</a:t>
            </a:r>
            <a:r>
              <a:rPr lang="en-US" altLang="ko-KR" sz="1600" dirty="0">
                <a:solidFill>
                  <a:srgbClr val="0070C0"/>
                </a:solidFill>
              </a:rPr>
              <a:t>B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3</a:t>
            </a:r>
            <a:r>
              <a:rPr lang="ko-KR" altLang="en-US" sz="1600" dirty="0">
                <a:solidFill>
                  <a:srgbClr val="FF0000"/>
                </a:solidFill>
              </a:rPr>
              <a:t>채널의 픽셀 </a:t>
            </a:r>
            <a:r>
              <a:rPr lang="ko-KR" altLang="en-US" sz="1600" dirty="0"/>
              <a:t>값들로 구성된 </a:t>
            </a:r>
            <a:r>
              <a:rPr lang="en-US" altLang="ko-KR" sz="1600" dirty="0">
                <a:solidFill>
                  <a:srgbClr val="FF0000"/>
                </a:solidFill>
              </a:rPr>
              <a:t>3</a:t>
            </a:r>
            <a:r>
              <a:rPr lang="ko-KR" altLang="en-US" sz="1600" dirty="0">
                <a:solidFill>
                  <a:srgbClr val="FF0000"/>
                </a:solidFill>
              </a:rPr>
              <a:t>차원 배열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FF0000"/>
                </a:solidFill>
              </a:rPr>
              <a:t>R</a:t>
            </a:r>
            <a:r>
              <a:rPr lang="en-US" altLang="ko-KR" sz="1600" dirty="0">
                <a:solidFill>
                  <a:srgbClr val="00B050"/>
                </a:solidFill>
              </a:rPr>
              <a:t>G</a:t>
            </a:r>
            <a:r>
              <a:rPr lang="en-US" altLang="ko-KR" sz="1600" dirty="0">
                <a:solidFill>
                  <a:srgbClr val="0070C0"/>
                </a:solidFill>
              </a:rPr>
              <a:t>B</a:t>
            </a:r>
            <a:r>
              <a:rPr lang="en-US" altLang="ko-KR" sz="1600" dirty="0"/>
              <a:t> (</a:t>
            </a:r>
            <a:r>
              <a:rPr lang="en-US" altLang="ko-KR" sz="1600" dirty="0">
                <a:solidFill>
                  <a:srgbClr val="FF0000"/>
                </a:solidFill>
              </a:rPr>
              <a:t>Red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B050"/>
                </a:solidFill>
              </a:rPr>
              <a:t>Green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70C0"/>
                </a:solidFill>
              </a:rPr>
              <a:t>Blue</a:t>
            </a:r>
            <a:r>
              <a:rPr lang="en-US" altLang="ko-KR" sz="1600" dirty="0"/>
              <a:t>) </a:t>
            </a:r>
            <a:r>
              <a:rPr lang="ko-KR" altLang="en-US" sz="1600" dirty="0"/>
              <a:t>컬러 성분을 </a:t>
            </a:r>
            <a:r>
              <a:rPr lang="en-US" altLang="ko-KR" sz="1600" dirty="0">
                <a:solidFill>
                  <a:srgbClr val="FF0000"/>
                </a:solidFill>
              </a:rPr>
              <a:t>256</a:t>
            </a:r>
            <a:r>
              <a:rPr lang="ko-KR" altLang="en-US" sz="1600" dirty="0">
                <a:solidFill>
                  <a:srgbClr val="FF0000"/>
                </a:solidFill>
              </a:rPr>
              <a:t>단계로 표현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809EE3-3329-438F-A275-9BE39446BCDA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영상</a:t>
            </a:r>
            <a:r>
              <a:rPr lang="en-US" altLang="ko-KR" sz="2400" b="1" dirty="0">
                <a:solidFill>
                  <a:schemeClr val="bg1"/>
                </a:solidFill>
              </a:rPr>
              <a:t>(Image)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18108-FFDC-4129-A714-0B68342D8ABA}"/>
              </a:ext>
            </a:extLst>
          </p:cNvPr>
          <p:cNvSpPr txBox="1"/>
          <p:nvPr/>
        </p:nvSpPr>
        <p:spPr>
          <a:xfrm>
            <a:off x="6959600" y="2733605"/>
            <a:ext cx="298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픽셀 당 </a:t>
            </a:r>
            <a:r>
              <a:rPr lang="en-US" altLang="ko-KR" sz="1600" dirty="0">
                <a:solidFill>
                  <a:srgbClr val="FF0000"/>
                </a:solidFill>
              </a:rPr>
              <a:t>8bit</a:t>
            </a:r>
            <a:r>
              <a:rPr lang="ko-KR" altLang="en-US" sz="1600" dirty="0"/>
              <a:t>로 표현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F7DF663-76A5-4F20-92EA-CA860444F0C4}"/>
              </a:ext>
            </a:extLst>
          </p:cNvPr>
          <p:cNvSpPr txBox="1"/>
          <p:nvPr/>
        </p:nvSpPr>
        <p:spPr>
          <a:xfrm>
            <a:off x="6959600" y="3148217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0 ~ 255 </a:t>
            </a:r>
            <a:r>
              <a:rPr lang="ko-KR" altLang="en-US" sz="1600" dirty="0"/>
              <a:t>의 정수</a:t>
            </a:r>
            <a:r>
              <a:rPr lang="en-US" altLang="ko-KR" sz="1600" dirty="0"/>
              <a:t>(integer) </a:t>
            </a:r>
            <a:r>
              <a:rPr lang="ko-KR" altLang="en-US" sz="1600" dirty="0"/>
              <a:t>값을 가짐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F3229EA-CEAB-4A62-86E2-1785E2BA021B}"/>
              </a:ext>
            </a:extLst>
          </p:cNvPr>
          <p:cNvSpPr txBox="1"/>
          <p:nvPr/>
        </p:nvSpPr>
        <p:spPr>
          <a:xfrm>
            <a:off x="6959600" y="3562829"/>
            <a:ext cx="5232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RGB </a:t>
            </a:r>
            <a:r>
              <a:rPr lang="ko-KR" altLang="en-US" sz="1600" dirty="0"/>
              <a:t>색 성분의 조합을 통해 </a:t>
            </a:r>
            <a:r>
              <a:rPr lang="en-US" altLang="ko-KR" sz="1600" dirty="0">
                <a:solidFill>
                  <a:srgbClr val="FF0000"/>
                </a:solidFill>
              </a:rPr>
              <a:t>256</a:t>
            </a:r>
            <a:r>
              <a:rPr lang="en-US" altLang="ko-KR" sz="1600" baseline="30000" dirty="0">
                <a:solidFill>
                  <a:srgbClr val="FF0000"/>
                </a:solidFill>
              </a:rPr>
              <a:t>3</a:t>
            </a:r>
            <a:r>
              <a:rPr lang="ko-KR" altLang="en-US" sz="1600" dirty="0"/>
              <a:t>개의 컬러 표현 가능</a:t>
            </a:r>
            <a:endParaRPr lang="en-US" altLang="ko-KR" sz="1600" dirty="0"/>
          </a:p>
          <a:p>
            <a:r>
              <a:rPr lang="en-US" altLang="ko-KR" sz="1400" dirty="0"/>
              <a:t>                      </a:t>
            </a:r>
            <a:r>
              <a:rPr lang="en-US" altLang="ko-KR" sz="1400" dirty="0">
                <a:solidFill>
                  <a:srgbClr val="FF0000"/>
                </a:solidFill>
              </a:rPr>
              <a:t>16,777,216</a:t>
            </a:r>
            <a:r>
              <a:rPr lang="en-US" altLang="ko-KR" sz="1400" dirty="0"/>
              <a:t> </a:t>
            </a:r>
            <a:r>
              <a:rPr lang="ko-KR" altLang="en-US" sz="1400" dirty="0"/>
              <a:t>가지의 컬러 표현 가능</a:t>
            </a: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F76A8DA2-4D1C-4536-A742-45F0F7904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3632"/>
            <a:ext cx="7034201" cy="353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1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20809EE3-3329-438F-A275-9BE39446BCDA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OpenCV for Python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04FB9-F146-4C56-ADB1-250B2EB15E31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cv2.imshow(</a:t>
            </a:r>
            <a:r>
              <a:rPr lang="en-US" altLang="ko-KR" sz="2000" b="1" dirty="0" err="1"/>
              <a:t>windowName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img</a:t>
            </a:r>
            <a:r>
              <a:rPr lang="en-US" altLang="ko-KR" sz="2000" b="1" dirty="0"/>
              <a:t>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72205A9-A758-4F6F-B3B0-AA4334790EC7}"/>
              </a:ext>
            </a:extLst>
          </p:cNvPr>
          <p:cNvGrpSpPr/>
          <p:nvPr/>
        </p:nvGrpSpPr>
        <p:grpSpPr>
          <a:xfrm>
            <a:off x="1199192" y="2685950"/>
            <a:ext cx="4620481" cy="3565644"/>
            <a:chOff x="1199192" y="2685950"/>
            <a:chExt cx="4620481" cy="356564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C734EE7-37A3-442B-8152-779388FDA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9193" y="2685950"/>
              <a:ext cx="4620480" cy="3565644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67D1C80-26A6-4707-8B00-2D449A74F0AB}"/>
                </a:ext>
              </a:extLst>
            </p:cNvPr>
            <p:cNvSpPr/>
            <p:nvPr/>
          </p:nvSpPr>
          <p:spPr>
            <a:xfrm>
              <a:off x="1199192" y="4636469"/>
              <a:ext cx="3747946" cy="34040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F5D850F-9C2D-4A96-9276-6D9B3A7E05C5}"/>
              </a:ext>
            </a:extLst>
          </p:cNvPr>
          <p:cNvSpPr txBox="1"/>
          <p:nvPr/>
        </p:nvSpPr>
        <p:spPr>
          <a:xfrm>
            <a:off x="114300" y="1473889"/>
            <a:ext cx="73232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numpy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배열 형식의 이미지</a:t>
            </a:r>
            <a:r>
              <a:rPr lang="ko-KR" altLang="en-US" sz="1600" dirty="0"/>
              <a:t>를</a:t>
            </a:r>
            <a:r>
              <a:rPr lang="ko-KR" altLang="en-US" sz="1600" dirty="0">
                <a:solidFill>
                  <a:srgbClr val="FF0000"/>
                </a:solidFill>
              </a:rPr>
              <a:t> 화면에 출력</a:t>
            </a:r>
            <a:r>
              <a:rPr lang="ko-KR" altLang="en-US" sz="1600" dirty="0"/>
              <a:t>하는 함수 </a:t>
            </a:r>
            <a:endParaRPr lang="en-US" altLang="ko-KR" sz="16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E590ED-CF90-4838-ABA7-92F214305412}"/>
              </a:ext>
            </a:extLst>
          </p:cNvPr>
          <p:cNvGrpSpPr/>
          <p:nvPr/>
        </p:nvGrpSpPr>
        <p:grpSpPr>
          <a:xfrm>
            <a:off x="6996716" y="2117852"/>
            <a:ext cx="4152901" cy="4374759"/>
            <a:chOff x="6996716" y="2117852"/>
            <a:chExt cx="4152901" cy="437475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CC88057-52DD-44E6-BA56-7232FC292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6716" y="2117852"/>
              <a:ext cx="4152901" cy="437475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9E6DE7-FD88-43CD-B7F1-73C8E69812FA}"/>
                </a:ext>
              </a:extLst>
            </p:cNvPr>
            <p:cNvSpPr/>
            <p:nvPr/>
          </p:nvSpPr>
          <p:spPr>
            <a:xfrm>
              <a:off x="6996716" y="2126331"/>
              <a:ext cx="440805" cy="20656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5ABB9C7-90C9-4D62-8099-B15E8FE19CFF}"/>
              </a:ext>
            </a:extLst>
          </p:cNvPr>
          <p:cNvSpPr txBox="1"/>
          <p:nvPr/>
        </p:nvSpPr>
        <p:spPr>
          <a:xfrm>
            <a:off x="6008124" y="1739296"/>
            <a:ext cx="24179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solidFill>
                  <a:srgbClr val="0070C0"/>
                </a:solidFill>
              </a:rPr>
              <a:t>windowName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712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20809EE3-3329-438F-A275-9BE39446BCDA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OpenCV for Python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04FB9-F146-4C56-ADB1-250B2EB15E31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cv2.waitKey(time)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C88057-52DD-44E6-BA56-7232FC292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716" y="2117852"/>
            <a:ext cx="4152901" cy="43747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C734EE7-37A3-442B-8152-779388FD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3" y="2685950"/>
            <a:ext cx="4620480" cy="356564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7D1C80-26A6-4707-8B00-2D449A74F0AB}"/>
              </a:ext>
            </a:extLst>
          </p:cNvPr>
          <p:cNvSpPr/>
          <p:nvPr/>
        </p:nvSpPr>
        <p:spPr>
          <a:xfrm>
            <a:off x="1199192" y="5281234"/>
            <a:ext cx="1719854" cy="3404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D850F-9C2D-4A96-9276-6D9B3A7E05C5}"/>
              </a:ext>
            </a:extLst>
          </p:cNvPr>
          <p:cNvSpPr txBox="1"/>
          <p:nvPr/>
        </p:nvSpPr>
        <p:spPr>
          <a:xfrm>
            <a:off x="114300" y="1473889"/>
            <a:ext cx="83145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단순히 </a:t>
            </a:r>
            <a:r>
              <a:rPr lang="ko-KR" altLang="en-US" sz="1600" dirty="0">
                <a:solidFill>
                  <a:srgbClr val="FF0000"/>
                </a:solidFill>
              </a:rPr>
              <a:t>키보드 입력을 기다리는 함수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r>
              <a:rPr lang="en-US" altLang="ko-KR" sz="1600" dirty="0"/>
              <a:t> </a:t>
            </a:r>
            <a:r>
              <a:rPr lang="ko-KR" altLang="en-US" sz="1600" dirty="0"/>
              <a:t>인자로 넘겨진 정수는 </a:t>
            </a:r>
            <a:r>
              <a:rPr lang="en-US" altLang="ko-KR" sz="1600" dirty="0" err="1">
                <a:solidFill>
                  <a:srgbClr val="FF0000"/>
                </a:solidFill>
              </a:rPr>
              <a:t>ms</a:t>
            </a:r>
            <a:r>
              <a:rPr lang="en-US" altLang="ko-KR" sz="1600" dirty="0"/>
              <a:t> </a:t>
            </a:r>
            <a:r>
              <a:rPr lang="ko-KR" altLang="en-US" sz="1600" dirty="0"/>
              <a:t>단위의 대기시간을 의미</a:t>
            </a:r>
            <a:endParaRPr lang="en-US" altLang="ko-KR" sz="1600" dirty="0"/>
          </a:p>
          <a:p>
            <a:r>
              <a:rPr lang="ko-KR" altLang="en-US" sz="1600" dirty="0"/>
              <a:t>키보드 입력이 들어오지 않으면 그 다음 코드로 넘어가지 않음</a:t>
            </a:r>
            <a:endParaRPr lang="en-US" altLang="ko-KR" sz="1600" dirty="0"/>
          </a:p>
          <a:p>
            <a:r>
              <a:rPr lang="ko-KR" altLang="en-US" sz="1600" dirty="0"/>
              <a:t>인자로 </a:t>
            </a:r>
            <a:r>
              <a:rPr lang="ko-KR" altLang="en-US" sz="1600" dirty="0">
                <a:solidFill>
                  <a:srgbClr val="FF0000"/>
                </a:solidFill>
              </a:rPr>
              <a:t>아무것도 넘기지 않거나 </a:t>
            </a:r>
            <a:r>
              <a:rPr lang="en-US" altLang="ko-KR" sz="1600" dirty="0">
                <a:solidFill>
                  <a:srgbClr val="FF0000"/>
                </a:solidFill>
              </a:rPr>
              <a:t>0</a:t>
            </a:r>
            <a:r>
              <a:rPr lang="ko-KR" altLang="en-US" sz="1600" dirty="0">
                <a:solidFill>
                  <a:srgbClr val="FF0000"/>
                </a:solidFill>
              </a:rPr>
              <a:t>을 넘기면 무한히 대기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 err="1"/>
              <a:t>반환값도</a:t>
            </a:r>
            <a:r>
              <a:rPr lang="ko-KR" altLang="en-US" sz="1600" dirty="0"/>
              <a:t> 존재하는데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키보드를 누른 키의 </a:t>
            </a:r>
            <a:r>
              <a:rPr lang="ko-KR" altLang="en-US" sz="1600" dirty="0">
                <a:solidFill>
                  <a:srgbClr val="FF0000"/>
                </a:solidFill>
              </a:rPr>
              <a:t>아스키 코드</a:t>
            </a:r>
            <a:r>
              <a:rPr lang="en-US" altLang="ko-KR" sz="1600" dirty="0">
                <a:solidFill>
                  <a:srgbClr val="FF0000"/>
                </a:solidFill>
              </a:rPr>
              <a:t>(integer)</a:t>
            </a:r>
            <a:r>
              <a:rPr lang="ko-KR" altLang="en-US" sz="1600" dirty="0"/>
              <a:t>를 반환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36366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20809EE3-3329-438F-A275-9BE39446BCDA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OpenCV for Python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04FB9-F146-4C56-ADB1-250B2EB15E31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cv2.destroyAllWindows()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C88057-52DD-44E6-BA56-7232FC292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716" y="2117852"/>
            <a:ext cx="4152901" cy="437475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C734EE7-37A3-442B-8152-779388FD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193" y="2685950"/>
            <a:ext cx="4620480" cy="356564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7D1C80-26A6-4707-8B00-2D449A74F0AB}"/>
              </a:ext>
            </a:extLst>
          </p:cNvPr>
          <p:cNvSpPr/>
          <p:nvPr/>
        </p:nvSpPr>
        <p:spPr>
          <a:xfrm>
            <a:off x="1199191" y="5937723"/>
            <a:ext cx="2774931" cy="313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D850F-9C2D-4A96-9276-6D9B3A7E05C5}"/>
              </a:ext>
            </a:extLst>
          </p:cNvPr>
          <p:cNvSpPr txBox="1"/>
          <p:nvPr/>
        </p:nvSpPr>
        <p:spPr>
          <a:xfrm>
            <a:off x="114300" y="1473889"/>
            <a:ext cx="83145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열려있는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모든 </a:t>
            </a:r>
            <a:r>
              <a:rPr lang="en-US" altLang="ko-KR" sz="1600" dirty="0">
                <a:solidFill>
                  <a:srgbClr val="FF0000"/>
                </a:solidFill>
              </a:rPr>
              <a:t>window</a:t>
            </a:r>
            <a:r>
              <a:rPr lang="ko-KR" altLang="en-US" sz="1600" dirty="0">
                <a:solidFill>
                  <a:srgbClr val="FF0000"/>
                </a:solidFill>
              </a:rPr>
              <a:t>를 닫음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/>
          </a:p>
          <a:p>
            <a:r>
              <a:rPr lang="ko-KR" altLang="en-US" sz="1600" dirty="0"/>
              <a:t>동적메모리 할당 후</a:t>
            </a:r>
            <a:r>
              <a:rPr lang="en-US" altLang="ko-KR" sz="1600" dirty="0"/>
              <a:t>, </a:t>
            </a:r>
            <a:r>
              <a:rPr lang="ko-KR" altLang="en-US" sz="1600" dirty="0"/>
              <a:t>해제하는 것과 같은 의미를 가짐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44978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20809EE3-3329-438F-A275-9BE39446BCDA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OpenCV for Python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7D4647-C6BC-4086-BE8F-67446E80BAB3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GrayScale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영상</a:t>
            </a:r>
            <a:endParaRPr lang="en-US" altLang="ko-KR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385956-76BE-4442-A04E-95957DBFF6A5}"/>
              </a:ext>
            </a:extLst>
          </p:cNvPr>
          <p:cNvSpPr txBox="1"/>
          <p:nvPr/>
        </p:nvSpPr>
        <p:spPr>
          <a:xfrm>
            <a:off x="114300" y="1473889"/>
            <a:ext cx="73232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imread</a:t>
            </a:r>
            <a:r>
              <a:rPr lang="en-US" altLang="ko-KR" sz="1600" dirty="0"/>
              <a:t>() </a:t>
            </a:r>
            <a:r>
              <a:rPr lang="ko-KR" altLang="en-US" sz="1600" dirty="0"/>
              <a:t>함수를 호출할 때</a:t>
            </a:r>
            <a:r>
              <a:rPr lang="en-US" altLang="ko-KR" sz="1600" dirty="0"/>
              <a:t>, </a:t>
            </a:r>
            <a:r>
              <a:rPr lang="ko-KR" altLang="en-US" sz="1600" dirty="0"/>
              <a:t>경로 뒤에 </a:t>
            </a:r>
            <a:r>
              <a:rPr lang="en-US" altLang="ko-KR" sz="1600" dirty="0">
                <a:solidFill>
                  <a:srgbClr val="0070C0"/>
                </a:solidFill>
              </a:rPr>
              <a:t>cv2.IMREAD_GRAYSCALE</a:t>
            </a:r>
            <a:r>
              <a:rPr lang="en-US" altLang="ko-KR" sz="1600" dirty="0"/>
              <a:t> </a:t>
            </a:r>
            <a:r>
              <a:rPr lang="ko-KR" altLang="en-US" sz="1600" dirty="0"/>
              <a:t>을 붙여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r>
              <a:rPr lang="ko-KR" altLang="en-US" sz="1600" dirty="0">
                <a:solidFill>
                  <a:srgbClr val="FF0000"/>
                </a:solidFill>
              </a:rPr>
              <a:t>차원의 밝기 </a:t>
            </a:r>
            <a:r>
              <a:rPr lang="ko-KR" altLang="en-US" sz="1600" dirty="0" err="1">
                <a:solidFill>
                  <a:srgbClr val="FF0000"/>
                </a:solidFill>
              </a:rPr>
              <a:t>값</a:t>
            </a:r>
            <a:r>
              <a:rPr lang="ko-KR" altLang="en-US" sz="1600" dirty="0" err="1"/>
              <a:t>만을</a:t>
            </a:r>
            <a:r>
              <a:rPr lang="ko-KR" altLang="en-US" sz="1600" dirty="0"/>
              <a:t> 불러오도록 명시</a:t>
            </a:r>
            <a:endParaRPr lang="en-US" altLang="ko-KR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848BFF7-10DD-4AC2-86DA-6B9CAA844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387" y="1889387"/>
            <a:ext cx="4153253" cy="4374759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EA39F2E-C842-4DA7-8B72-E39C1F0A6DBF}"/>
              </a:ext>
            </a:extLst>
          </p:cNvPr>
          <p:cNvGrpSpPr/>
          <p:nvPr/>
        </p:nvGrpSpPr>
        <p:grpSpPr>
          <a:xfrm>
            <a:off x="472360" y="3225210"/>
            <a:ext cx="6488985" cy="2999744"/>
            <a:chOff x="472360" y="3225210"/>
            <a:chExt cx="6488985" cy="299974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54E9412-1518-413C-9925-95593D24F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360" y="3225210"/>
              <a:ext cx="6488985" cy="2999744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F50AF29-D4E3-450E-A6CE-C409D58C142F}"/>
                </a:ext>
              </a:extLst>
            </p:cNvPr>
            <p:cNvSpPr/>
            <p:nvPr/>
          </p:nvSpPr>
          <p:spPr>
            <a:xfrm>
              <a:off x="4747847" y="3716002"/>
              <a:ext cx="2178330" cy="3138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3359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7A6342F-6D42-4F9A-9DC6-57149BD38B57}"/>
              </a:ext>
            </a:extLst>
          </p:cNvPr>
          <p:cNvSpPr/>
          <p:nvPr/>
        </p:nvSpPr>
        <p:spPr>
          <a:xfrm>
            <a:off x="0" y="0"/>
            <a:ext cx="1811867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879493DA-B25F-4E82-825B-EB934C7CFE0A}"/>
              </a:ext>
            </a:extLst>
          </p:cNvPr>
          <p:cNvSpPr/>
          <p:nvPr/>
        </p:nvSpPr>
        <p:spPr>
          <a:xfrm>
            <a:off x="0" y="0"/>
            <a:ext cx="5486400" cy="685800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1FBF60-CBDF-4BB7-83FF-6E877CB6D805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25-</a:t>
            </a:r>
            <a:r>
              <a:rPr lang="ko-KR" altLang="en-US" sz="2000" b="1" dirty="0"/>
              <a:t>여름학기 </a:t>
            </a:r>
            <a:r>
              <a:rPr lang="en-US" altLang="ko-KR" sz="2000" b="1" dirty="0"/>
              <a:t>CNN </a:t>
            </a:r>
            <a:r>
              <a:rPr lang="ko-KR" altLang="en-US" sz="2000" b="1" dirty="0"/>
              <a:t>학습 목표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318FF-5EA3-4B31-9783-AA1CBAFF2123}"/>
              </a:ext>
            </a:extLst>
          </p:cNvPr>
          <p:cNvSpPr txBox="1"/>
          <p:nvPr/>
        </p:nvSpPr>
        <p:spPr>
          <a:xfrm>
            <a:off x="114300" y="1623172"/>
            <a:ext cx="1174750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strike="sngStrike" dirty="0"/>
              <a:t>CNN</a:t>
            </a:r>
            <a:r>
              <a:rPr lang="ko-KR" altLang="en-US" sz="1600" strike="sngStrike" dirty="0"/>
              <a:t>의 구조 및 연산 원리 이해</a:t>
            </a:r>
            <a:endParaRPr lang="en-US" altLang="ko-KR" sz="1600" strike="sngStrike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strike="sngStrike" dirty="0"/>
              <a:t>이미지 데이터가 어떻게 신경망에 입력되고 처리되는지 파악</a:t>
            </a:r>
            <a:endParaRPr lang="en-US" altLang="ko-KR" sz="1600" strike="sngStrike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FF0000"/>
                </a:solidFill>
              </a:rPr>
              <a:t>이미지 처리 패키지 </a:t>
            </a:r>
            <a:r>
              <a:rPr lang="en-US" altLang="ko-KR" sz="1600" dirty="0">
                <a:solidFill>
                  <a:srgbClr val="FF0000"/>
                </a:solidFill>
              </a:rPr>
              <a:t>OpenCV (Python </a:t>
            </a:r>
            <a:r>
              <a:rPr lang="ko-KR" altLang="en-US" sz="1600" dirty="0">
                <a:solidFill>
                  <a:srgbClr val="FF0000"/>
                </a:solidFill>
              </a:rPr>
              <a:t>코딩 기반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이미지 </a:t>
            </a:r>
            <a:r>
              <a:rPr lang="ko-KR" altLang="en-US" sz="1600" dirty="0" err="1"/>
              <a:t>전처리</a:t>
            </a:r>
            <a:endParaRPr lang="en-US" altLang="ko-KR" sz="1600" dirty="0"/>
          </a:p>
          <a:p>
            <a:r>
              <a:rPr lang="en-US" altLang="ko-KR" sz="1600" dirty="0">
                <a:solidFill>
                  <a:srgbClr val="FF0000"/>
                </a:solidFill>
              </a:rPr>
              <a:t>4-1. Filtering &amp; Blurring (</a:t>
            </a:r>
            <a:r>
              <a:rPr lang="ko-KR" altLang="en-US" sz="1600" dirty="0">
                <a:solidFill>
                  <a:srgbClr val="FF0000"/>
                </a:solidFill>
              </a:rPr>
              <a:t>필터링 </a:t>
            </a:r>
            <a:r>
              <a:rPr lang="en-US" altLang="ko-KR" sz="1600" dirty="0">
                <a:solidFill>
                  <a:srgbClr val="FF0000"/>
                </a:solidFill>
              </a:rPr>
              <a:t>&amp; </a:t>
            </a:r>
            <a:r>
              <a:rPr lang="ko-KR" altLang="en-US" sz="1600" dirty="0" err="1">
                <a:solidFill>
                  <a:srgbClr val="FF0000"/>
                </a:solidFill>
              </a:rPr>
              <a:t>블러링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600" dirty="0"/>
              <a:t>4-2. Geometric</a:t>
            </a:r>
            <a:r>
              <a:rPr lang="ko-KR" altLang="en-US" sz="1600" dirty="0"/>
              <a:t> </a:t>
            </a:r>
            <a:r>
              <a:rPr lang="en-US" altLang="ko-KR" sz="1600" dirty="0"/>
              <a:t>Transform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기하 변환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4-3. Binarization &amp; Morphology (</a:t>
            </a:r>
            <a:r>
              <a:rPr lang="ko-KR" altLang="en-US" sz="1600" dirty="0"/>
              <a:t>이진화 </a:t>
            </a:r>
            <a:r>
              <a:rPr lang="en-US" altLang="ko-KR" sz="1600" dirty="0"/>
              <a:t>&amp; </a:t>
            </a:r>
            <a:r>
              <a:rPr lang="ko-KR" altLang="en-US" sz="1600" dirty="0" err="1"/>
              <a:t>모폴로지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4-4. Detection (</a:t>
            </a:r>
            <a:r>
              <a:rPr lang="ko-KR" altLang="en-US" sz="1600" dirty="0">
                <a:solidFill>
                  <a:srgbClr val="FF0000"/>
                </a:solidFill>
              </a:rPr>
              <a:t>탐지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600" dirty="0"/>
              <a:t>4-5. Matching (</a:t>
            </a:r>
            <a:r>
              <a:rPr lang="ko-KR" altLang="en-US" sz="1600" dirty="0"/>
              <a:t>매칭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4-6. Tracking (</a:t>
            </a:r>
            <a:r>
              <a:rPr lang="ko-KR" altLang="en-US" sz="1600" dirty="0"/>
              <a:t>추적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5. CNN</a:t>
            </a:r>
            <a:r>
              <a:rPr lang="ko-KR" altLang="en-US" sz="1600" dirty="0"/>
              <a:t> 딥러닝 모델 이해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FF0000"/>
                </a:solidFill>
              </a:rPr>
              <a:t>6. </a:t>
            </a:r>
            <a:r>
              <a:rPr lang="ko-KR" altLang="en-US" sz="1600" dirty="0" err="1">
                <a:solidFill>
                  <a:srgbClr val="FF0000"/>
                </a:solidFill>
              </a:rPr>
              <a:t>보급화된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CNN </a:t>
            </a:r>
            <a:r>
              <a:rPr lang="ko-KR" altLang="en-US" sz="1600" dirty="0">
                <a:solidFill>
                  <a:srgbClr val="FF0000"/>
                </a:solidFill>
              </a:rPr>
              <a:t>모델 체험 </a:t>
            </a:r>
            <a:r>
              <a:rPr lang="en-US" altLang="ko-KR" sz="1600" dirty="0">
                <a:solidFill>
                  <a:srgbClr val="FF0000"/>
                </a:solidFill>
              </a:rPr>
              <a:t>&amp; </a:t>
            </a:r>
            <a:r>
              <a:rPr lang="ko-KR" altLang="en-US" sz="1600" dirty="0">
                <a:solidFill>
                  <a:srgbClr val="FF0000"/>
                </a:solidFill>
              </a:rPr>
              <a:t>이해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1D988-6E30-4896-B7E6-5C368E29BE67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OpenCV for Python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28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A04119E-C4B4-4D7F-B205-32855E1232F4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RGB </a:t>
            </a:r>
            <a:r>
              <a:rPr lang="ko-KR" altLang="en-US" sz="2000" b="1" dirty="0"/>
              <a:t>컬러 공간 </a:t>
            </a:r>
            <a:r>
              <a:rPr lang="en-US" altLang="ko-KR" sz="2000" b="1" dirty="0"/>
              <a:t>(Color Space)</a:t>
            </a:r>
            <a:endParaRPr lang="ko-KR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14CAE-1656-433E-9A39-96E5E1CB9250}"/>
              </a:ext>
            </a:extLst>
          </p:cNvPr>
          <p:cNvSpPr txBox="1"/>
          <p:nvPr/>
        </p:nvSpPr>
        <p:spPr>
          <a:xfrm>
            <a:off x="114299" y="1430867"/>
            <a:ext cx="117475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가산 혼합</a:t>
            </a:r>
            <a:r>
              <a:rPr lang="ko-KR" altLang="en-US" sz="1600" dirty="0"/>
              <a:t> </a:t>
            </a:r>
            <a:r>
              <a:rPr lang="en-US" altLang="ko-KR" sz="1600" dirty="0"/>
              <a:t>(additive mixture)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빛을 </a:t>
            </a:r>
            <a:r>
              <a:rPr lang="ko-KR" altLang="en-US" sz="1600" dirty="0">
                <a:solidFill>
                  <a:srgbClr val="FF0000"/>
                </a:solidFill>
              </a:rPr>
              <a:t>섞을수록 </a:t>
            </a:r>
            <a:r>
              <a:rPr lang="ko-KR" altLang="en-US" sz="1600" dirty="0" err="1">
                <a:solidFill>
                  <a:srgbClr val="FF0000"/>
                </a:solidFill>
              </a:rPr>
              <a:t>밝아짐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ko-KR" altLang="en-US" sz="1600" dirty="0">
                <a:solidFill>
                  <a:srgbClr val="FF0000"/>
                </a:solidFill>
              </a:rPr>
              <a:t>빛</a:t>
            </a:r>
            <a:r>
              <a:rPr lang="ko-KR" altLang="en-US" sz="1600" dirty="0"/>
              <a:t>을 이용해서 색 생성</a:t>
            </a:r>
            <a:endParaRPr lang="en-US" altLang="ko-KR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809EE3-3329-438F-A275-9BE39446BCDA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영상</a:t>
            </a:r>
            <a:r>
              <a:rPr lang="en-US" altLang="ko-KR" sz="2400" b="1" dirty="0">
                <a:solidFill>
                  <a:schemeClr val="bg1"/>
                </a:solidFill>
              </a:rPr>
              <a:t>(Image)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18108-FFDC-4129-A714-0B68342D8ABA}"/>
              </a:ext>
            </a:extLst>
          </p:cNvPr>
          <p:cNvSpPr txBox="1"/>
          <p:nvPr/>
        </p:nvSpPr>
        <p:spPr>
          <a:xfrm>
            <a:off x="6959600" y="2733605"/>
            <a:ext cx="298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픽셀 당 </a:t>
            </a:r>
            <a:r>
              <a:rPr lang="en-US" altLang="ko-KR" sz="1600" dirty="0">
                <a:solidFill>
                  <a:srgbClr val="FF0000"/>
                </a:solidFill>
              </a:rPr>
              <a:t>8bit</a:t>
            </a:r>
            <a:r>
              <a:rPr lang="ko-KR" altLang="en-US" sz="1600" dirty="0"/>
              <a:t>로 표현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F7DF663-76A5-4F20-92EA-CA860444F0C4}"/>
              </a:ext>
            </a:extLst>
          </p:cNvPr>
          <p:cNvSpPr txBox="1"/>
          <p:nvPr/>
        </p:nvSpPr>
        <p:spPr>
          <a:xfrm>
            <a:off x="6959600" y="3148217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0 ~ 255 </a:t>
            </a:r>
            <a:r>
              <a:rPr lang="ko-KR" altLang="en-US" sz="1600" dirty="0"/>
              <a:t>의 정수</a:t>
            </a:r>
            <a:r>
              <a:rPr lang="en-US" altLang="ko-KR" sz="1600" dirty="0"/>
              <a:t>(integer) </a:t>
            </a:r>
            <a:r>
              <a:rPr lang="ko-KR" altLang="en-US" sz="1600" dirty="0"/>
              <a:t>값을 가짐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857349-D3D2-473D-9C04-080663B97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99" y="2582108"/>
            <a:ext cx="4620270" cy="40201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6D7ADD-4804-43C8-9048-D244E2252E9B}"/>
              </a:ext>
            </a:extLst>
          </p:cNvPr>
          <p:cNvSpPr txBox="1"/>
          <p:nvPr/>
        </p:nvSpPr>
        <p:spPr>
          <a:xfrm>
            <a:off x="6959599" y="4192885"/>
            <a:ext cx="4741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Ex) 1280 x 800 </a:t>
            </a:r>
            <a:r>
              <a:rPr lang="ko-KR" altLang="en-US" sz="1600" dirty="0"/>
              <a:t>의 이미지가 있다면</a:t>
            </a:r>
            <a:endParaRPr lang="en-US" altLang="ko-KR" sz="1600" dirty="0"/>
          </a:p>
          <a:p>
            <a:r>
              <a:rPr lang="en-US" altLang="ko-KR" sz="1600" dirty="0"/>
              <a:t>1280 x 800</a:t>
            </a:r>
            <a:r>
              <a:rPr lang="ko-KR" altLang="en-US" sz="1600" dirty="0"/>
              <a:t>의 </a:t>
            </a:r>
            <a:r>
              <a:rPr lang="ko-KR" altLang="en-US" sz="1600" dirty="0">
                <a:solidFill>
                  <a:srgbClr val="FF0000"/>
                </a:solidFill>
              </a:rPr>
              <a:t>채널이 </a:t>
            </a:r>
            <a:r>
              <a:rPr lang="en-US" altLang="ko-KR" sz="1600" dirty="0">
                <a:solidFill>
                  <a:srgbClr val="FF0000"/>
                </a:solidFill>
              </a:rPr>
              <a:t>3</a:t>
            </a:r>
            <a:r>
              <a:rPr lang="ko-KR" altLang="en-US" sz="1600" dirty="0">
                <a:solidFill>
                  <a:srgbClr val="FF0000"/>
                </a:solidFill>
              </a:rPr>
              <a:t>개</a:t>
            </a:r>
            <a:r>
              <a:rPr lang="ko-KR" altLang="en-US" sz="1600" dirty="0"/>
              <a:t> 존재 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0000"/>
                </a:solidFill>
              </a:rPr>
              <a:t>R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B050"/>
                </a:solidFill>
              </a:rPr>
              <a:t>G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70C0"/>
                </a:solidFill>
              </a:rPr>
              <a:t>B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이미지의 차원은 </a:t>
            </a:r>
            <a:r>
              <a:rPr lang="en-US" altLang="ko-KR" sz="1600" dirty="0">
                <a:solidFill>
                  <a:srgbClr val="FF0000"/>
                </a:solidFill>
              </a:rPr>
              <a:t>1280 x 800 x 3 </a:t>
            </a:r>
            <a:r>
              <a:rPr lang="ko-KR" altLang="en-US" sz="1600" dirty="0"/>
              <a:t>이 되는 것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645266-60F5-459B-AFDB-CC45EF4FA62E}"/>
              </a:ext>
            </a:extLst>
          </p:cNvPr>
          <p:cNvSpPr txBox="1"/>
          <p:nvPr/>
        </p:nvSpPr>
        <p:spPr>
          <a:xfrm>
            <a:off x="6959600" y="3562829"/>
            <a:ext cx="5232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RGB </a:t>
            </a:r>
            <a:r>
              <a:rPr lang="ko-KR" altLang="en-US" sz="1600" dirty="0"/>
              <a:t>색 성분의 조합을 통해 </a:t>
            </a:r>
            <a:r>
              <a:rPr lang="en-US" altLang="ko-KR" sz="1600" dirty="0">
                <a:solidFill>
                  <a:srgbClr val="FF0000"/>
                </a:solidFill>
              </a:rPr>
              <a:t>256</a:t>
            </a:r>
            <a:r>
              <a:rPr lang="en-US" altLang="ko-KR" sz="1600" baseline="30000" dirty="0">
                <a:solidFill>
                  <a:srgbClr val="FF0000"/>
                </a:solidFill>
              </a:rPr>
              <a:t>3</a:t>
            </a:r>
            <a:r>
              <a:rPr lang="ko-KR" altLang="en-US" sz="1600" dirty="0"/>
              <a:t>개의 컬러 표현 가능</a:t>
            </a:r>
            <a:endParaRPr lang="en-US" altLang="ko-KR" sz="1600" dirty="0"/>
          </a:p>
          <a:p>
            <a:r>
              <a:rPr lang="en-US" altLang="ko-KR" sz="1400" dirty="0"/>
              <a:t>                      </a:t>
            </a:r>
            <a:r>
              <a:rPr lang="en-US" altLang="ko-KR" sz="1400" dirty="0">
                <a:solidFill>
                  <a:srgbClr val="FF0000"/>
                </a:solidFill>
              </a:rPr>
              <a:t>16,777,216</a:t>
            </a:r>
            <a:r>
              <a:rPr lang="en-US" altLang="ko-KR" sz="1400" dirty="0"/>
              <a:t> </a:t>
            </a:r>
            <a:r>
              <a:rPr lang="ko-KR" altLang="en-US" sz="1400" dirty="0"/>
              <a:t>가지의 컬러 표현 가능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F1C211-6862-4A17-B559-D6E139BA3E97}"/>
              </a:ext>
            </a:extLst>
          </p:cNvPr>
          <p:cNvSpPr txBox="1"/>
          <p:nvPr/>
        </p:nvSpPr>
        <p:spPr>
          <a:xfrm>
            <a:off x="6959599" y="5099940"/>
            <a:ext cx="47413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24,576,000bit</a:t>
            </a:r>
          </a:p>
          <a:p>
            <a:r>
              <a:rPr lang="en-US" altLang="ko-KR" sz="1600" dirty="0"/>
              <a:t>3,072,000Byte</a:t>
            </a:r>
          </a:p>
          <a:p>
            <a:r>
              <a:rPr lang="en-US" altLang="ko-KR" sz="1600" dirty="0"/>
              <a:t>3,072KB</a:t>
            </a:r>
          </a:p>
          <a:p>
            <a:r>
              <a:rPr lang="en-US" altLang="ko-KR" sz="1600" dirty="0"/>
              <a:t>3MB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4889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A04119E-C4B4-4D7F-B205-32855E1232F4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그레이스케일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(Grayscale) </a:t>
            </a:r>
            <a:r>
              <a:rPr lang="ko-KR" altLang="en-US" sz="2000" b="1" dirty="0"/>
              <a:t>영상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14CAE-1656-433E-9A39-96E5E1CB9250}"/>
              </a:ext>
            </a:extLst>
          </p:cNvPr>
          <p:cNvSpPr txBox="1"/>
          <p:nvPr/>
        </p:nvSpPr>
        <p:spPr>
          <a:xfrm>
            <a:off x="114299" y="1430867"/>
            <a:ext cx="1174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밝기 정보</a:t>
            </a:r>
            <a:r>
              <a:rPr lang="ko-KR" altLang="en-US" sz="1600" dirty="0"/>
              <a:t>만으로 구성된 영상</a:t>
            </a:r>
            <a:endParaRPr lang="en-US" altLang="ko-KR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809EE3-3329-438F-A275-9BE39446BCDA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영상</a:t>
            </a:r>
            <a:r>
              <a:rPr lang="en-US" altLang="ko-KR" sz="2400" b="1" dirty="0">
                <a:solidFill>
                  <a:schemeClr val="bg1"/>
                </a:solidFill>
              </a:rPr>
              <a:t>(Image)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18108-FFDC-4129-A714-0B68342D8ABA}"/>
              </a:ext>
            </a:extLst>
          </p:cNvPr>
          <p:cNvSpPr txBox="1"/>
          <p:nvPr/>
        </p:nvSpPr>
        <p:spPr>
          <a:xfrm>
            <a:off x="4605865" y="2101911"/>
            <a:ext cx="298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픽셀 당 </a:t>
            </a:r>
            <a:r>
              <a:rPr lang="en-US" altLang="ko-KR" sz="1600" dirty="0">
                <a:solidFill>
                  <a:srgbClr val="FF0000"/>
                </a:solidFill>
              </a:rPr>
              <a:t>8bit</a:t>
            </a:r>
            <a:r>
              <a:rPr lang="ko-KR" altLang="en-US" sz="1600" dirty="0"/>
              <a:t>로 표현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F7DF663-76A5-4F20-92EA-CA860444F0C4}"/>
              </a:ext>
            </a:extLst>
          </p:cNvPr>
          <p:cNvSpPr txBox="1"/>
          <p:nvPr/>
        </p:nvSpPr>
        <p:spPr>
          <a:xfrm>
            <a:off x="4114799" y="2425935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0 ~ 255 </a:t>
            </a:r>
            <a:r>
              <a:rPr lang="ko-KR" altLang="en-US" sz="1600" dirty="0"/>
              <a:t>의 정수</a:t>
            </a:r>
            <a:r>
              <a:rPr lang="en-US" altLang="ko-KR" sz="1600" dirty="0"/>
              <a:t>(integer) </a:t>
            </a:r>
            <a:r>
              <a:rPr lang="ko-KR" altLang="en-US" sz="1600" dirty="0"/>
              <a:t>값을 가짐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152BA6-35F7-4882-9033-EFF286AE9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51" y="2866773"/>
            <a:ext cx="8935697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8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2058D4BF-5EBC-47D9-ABB4-FE11F288A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48" y="2362483"/>
            <a:ext cx="5930408" cy="3638119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F8A81405-10B2-4C69-86AB-A14905755BC8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그레이스케일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(Grayscale) </a:t>
            </a:r>
            <a:r>
              <a:rPr lang="ko-KR" altLang="en-US" sz="2000" b="1" dirty="0"/>
              <a:t>영상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4F12AFF-FC7B-40F1-87DA-42F68A779E15}"/>
              </a:ext>
            </a:extLst>
          </p:cNvPr>
          <p:cNvSpPr txBox="1"/>
          <p:nvPr/>
        </p:nvSpPr>
        <p:spPr>
          <a:xfrm>
            <a:off x="114299" y="1430867"/>
            <a:ext cx="1174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밝기 정보</a:t>
            </a:r>
            <a:r>
              <a:rPr lang="ko-KR" altLang="en-US" sz="1600" dirty="0"/>
              <a:t>만으로 구성된 영상</a:t>
            </a:r>
            <a:endParaRPr lang="en-US" altLang="ko-KR" sz="16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CFD6472-9617-4703-88D4-3DD7068840F2}"/>
              </a:ext>
            </a:extLst>
          </p:cNvPr>
          <p:cNvSpPr txBox="1"/>
          <p:nvPr/>
        </p:nvSpPr>
        <p:spPr>
          <a:xfrm>
            <a:off x="6959600" y="2733605"/>
            <a:ext cx="298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픽셀 값이 </a:t>
            </a:r>
            <a:r>
              <a:rPr lang="ko-KR" altLang="en-US" sz="1600" dirty="0">
                <a:solidFill>
                  <a:srgbClr val="FF0000"/>
                </a:solidFill>
              </a:rPr>
              <a:t>클 수록 밝음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A5E542C-CF6F-4A0D-9851-1A1914D1C374}"/>
              </a:ext>
            </a:extLst>
          </p:cNvPr>
          <p:cNvSpPr txBox="1"/>
          <p:nvPr/>
        </p:nvSpPr>
        <p:spPr>
          <a:xfrm>
            <a:off x="6959600" y="3148217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컬러 영상과는 달리 </a:t>
            </a:r>
            <a:r>
              <a:rPr lang="ko-KR" altLang="en-US" sz="1600" dirty="0">
                <a:solidFill>
                  <a:srgbClr val="FF0000"/>
                </a:solidFill>
              </a:rPr>
              <a:t>채널이 하나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BFB97D8-4364-454E-B809-CDFAF7EF66E6}"/>
              </a:ext>
            </a:extLst>
          </p:cNvPr>
          <p:cNvSpPr txBox="1"/>
          <p:nvPr/>
        </p:nvSpPr>
        <p:spPr>
          <a:xfrm>
            <a:off x="6959600" y="3562829"/>
            <a:ext cx="4741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Ex) 1280 x 800 </a:t>
            </a:r>
            <a:r>
              <a:rPr lang="ko-KR" altLang="en-US" sz="1600" dirty="0"/>
              <a:t>의 이미지가 있다면</a:t>
            </a:r>
            <a:endParaRPr lang="en-US" altLang="ko-KR" sz="1600" dirty="0"/>
          </a:p>
          <a:p>
            <a:r>
              <a:rPr lang="ko-KR" altLang="en-US" sz="1600" dirty="0"/>
              <a:t>이미지의 차원은 </a:t>
            </a:r>
            <a:r>
              <a:rPr lang="en-US" altLang="ko-KR" sz="1600" dirty="0">
                <a:solidFill>
                  <a:srgbClr val="FF0000"/>
                </a:solidFill>
              </a:rPr>
              <a:t>1280 x 800 </a:t>
            </a:r>
            <a:r>
              <a:rPr lang="ko-KR" altLang="en-US" sz="1600" dirty="0"/>
              <a:t>이 되는 것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D930BA9-7E8A-4BE3-AAE9-7118D4D2C312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영상</a:t>
            </a:r>
            <a:r>
              <a:rPr lang="en-US" altLang="ko-KR" sz="2400" b="1" dirty="0">
                <a:solidFill>
                  <a:schemeClr val="bg1"/>
                </a:solidFill>
              </a:rPr>
              <a:t>(Image)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71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DC3B849-031D-48BE-9655-28E12CA37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20" y="2033069"/>
            <a:ext cx="4515480" cy="43535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EB7D3B-D470-445B-9AF1-48A3DDC249D5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영상</a:t>
            </a:r>
            <a:r>
              <a:rPr lang="en-US" altLang="ko-KR" sz="2400" b="1" dirty="0">
                <a:solidFill>
                  <a:schemeClr val="bg1"/>
                </a:solidFill>
              </a:rPr>
              <a:t>(Image)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20AA88-95F6-4B45-9675-65C0E9CE114D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영상 좌표계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5ECE75-F500-49DB-85D9-A673BBD5B8E6}"/>
              </a:ext>
            </a:extLst>
          </p:cNvPr>
          <p:cNvSpPr txBox="1"/>
          <p:nvPr/>
        </p:nvSpPr>
        <p:spPr>
          <a:xfrm>
            <a:off x="6096000" y="3090446"/>
            <a:ext cx="434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좌상단부터 시작</a:t>
            </a:r>
            <a:r>
              <a:rPr lang="ko-KR" altLang="en-US" sz="1600" dirty="0"/>
              <a:t>하여 좌표를 세기 시작함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" name="화살표: U자형 4">
            <a:extLst>
              <a:ext uri="{FF2B5EF4-FFF2-40B4-BE49-F238E27FC236}">
                <a16:creationId xmlns:a16="http://schemas.microsoft.com/office/drawing/2014/main" id="{1674CA64-6996-4430-B9CC-BB8390022938}"/>
              </a:ext>
            </a:extLst>
          </p:cNvPr>
          <p:cNvSpPr/>
          <p:nvPr/>
        </p:nvSpPr>
        <p:spPr>
          <a:xfrm>
            <a:off x="1921267" y="1880171"/>
            <a:ext cx="3462391" cy="152898"/>
          </a:xfrm>
          <a:prstGeom prst="utur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806E20-2D88-4DF7-864A-C81E6011662D}"/>
              </a:ext>
            </a:extLst>
          </p:cNvPr>
          <p:cNvSpPr txBox="1"/>
          <p:nvPr/>
        </p:nvSpPr>
        <p:spPr>
          <a:xfrm>
            <a:off x="3018246" y="1541617"/>
            <a:ext cx="1268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w</a:t>
            </a:r>
            <a:endParaRPr lang="ko-KR" altLang="en-US" sz="1600" dirty="0"/>
          </a:p>
        </p:txBody>
      </p:sp>
      <p:sp>
        <p:nvSpPr>
          <p:cNvPr id="14" name="화살표: U자형 13">
            <a:extLst>
              <a:ext uri="{FF2B5EF4-FFF2-40B4-BE49-F238E27FC236}">
                <a16:creationId xmlns:a16="http://schemas.microsoft.com/office/drawing/2014/main" id="{401AB760-35B9-426F-B629-51E4C126E5D5}"/>
              </a:ext>
            </a:extLst>
          </p:cNvPr>
          <p:cNvSpPr/>
          <p:nvPr/>
        </p:nvSpPr>
        <p:spPr>
          <a:xfrm rot="16200000">
            <a:off x="-227125" y="4093622"/>
            <a:ext cx="3462391" cy="152898"/>
          </a:xfrm>
          <a:prstGeom prst="utur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A79C2-934D-4F1A-9BA2-1A8089E6B414}"/>
              </a:ext>
            </a:extLst>
          </p:cNvPr>
          <p:cNvSpPr txBox="1"/>
          <p:nvPr/>
        </p:nvSpPr>
        <p:spPr>
          <a:xfrm>
            <a:off x="639357" y="4000794"/>
            <a:ext cx="1268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h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59D8FA-A2FB-4F69-AA87-44AE96F151D1}"/>
              </a:ext>
            </a:extLst>
          </p:cNvPr>
          <p:cNvSpPr txBox="1"/>
          <p:nvPr/>
        </p:nvSpPr>
        <p:spPr>
          <a:xfrm>
            <a:off x="6096000" y="3509974"/>
            <a:ext cx="434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w</a:t>
            </a:r>
            <a:r>
              <a:rPr lang="en-US" altLang="ko-KR" sz="1600" dirty="0"/>
              <a:t>: </a:t>
            </a:r>
            <a:r>
              <a:rPr lang="en-US" altLang="ko-KR" sz="1600" dirty="0">
                <a:solidFill>
                  <a:srgbClr val="FF0000"/>
                </a:solidFill>
              </a:rPr>
              <a:t>column</a:t>
            </a:r>
            <a:r>
              <a:rPr lang="ko-KR" altLang="en-US" sz="1600" dirty="0"/>
              <a:t>의 개수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9394D0-517F-40E4-B630-C2BFAA2C9993}"/>
              </a:ext>
            </a:extLst>
          </p:cNvPr>
          <p:cNvSpPr txBox="1"/>
          <p:nvPr/>
        </p:nvSpPr>
        <p:spPr>
          <a:xfrm>
            <a:off x="6095999" y="3925221"/>
            <a:ext cx="434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h</a:t>
            </a:r>
            <a:r>
              <a:rPr lang="en-US" altLang="ko-KR" sz="1600" dirty="0"/>
              <a:t>: </a:t>
            </a:r>
            <a:r>
              <a:rPr lang="en-US" altLang="ko-KR" sz="1600" dirty="0">
                <a:solidFill>
                  <a:srgbClr val="FF0000"/>
                </a:solidFill>
              </a:rPr>
              <a:t>row</a:t>
            </a:r>
            <a:r>
              <a:rPr lang="ko-KR" altLang="en-US" sz="1600" dirty="0"/>
              <a:t>의 개수</a:t>
            </a:r>
          </a:p>
        </p:txBody>
      </p:sp>
    </p:spTree>
    <p:extLst>
      <p:ext uri="{BB962C8B-B14F-4D97-AF65-F5344CB8AC3E}">
        <p14:creationId xmlns:p14="http://schemas.microsoft.com/office/powerpoint/2010/main" val="36502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11E1DDB-7D29-45D0-AA35-33A6867185E4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영상</a:t>
            </a:r>
            <a:r>
              <a:rPr lang="en-US" altLang="ko-KR" sz="2400" b="1" dirty="0">
                <a:solidFill>
                  <a:schemeClr val="bg1"/>
                </a:solidFill>
              </a:rPr>
              <a:t>(Image)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EF850F-422D-4A71-AB64-95EED64C28A6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PNG </a:t>
            </a:r>
            <a:r>
              <a:rPr lang="ko-KR" altLang="en-US" sz="2000" b="1" dirty="0"/>
              <a:t>포맷 </a:t>
            </a:r>
            <a:r>
              <a:rPr lang="en-US" altLang="ko-KR" sz="2000" b="1" dirty="0"/>
              <a:t>(Portable Network Graphics)</a:t>
            </a:r>
            <a:endParaRPr lang="ko-KR" altLang="en-US" sz="2000" b="1" dirty="0"/>
          </a:p>
        </p:txBody>
      </p:sp>
      <p:pic>
        <p:nvPicPr>
          <p:cNvPr id="1026" name="Picture 2" descr="누끼컷 촬영하신다면 주목해야 할 누끼대행 - 엔씨온">
            <a:extLst>
              <a:ext uri="{FF2B5EF4-FFF2-40B4-BE49-F238E27FC236}">
                <a16:creationId xmlns:a16="http://schemas.microsoft.com/office/drawing/2014/main" id="{12B80771-B1D1-4BB9-943C-820E3B36E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61" y="1545585"/>
            <a:ext cx="4192128" cy="505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761B5-1A37-4C8F-A5BF-7FFA87B3E441}"/>
              </a:ext>
            </a:extLst>
          </p:cNvPr>
          <p:cNvSpPr txBox="1"/>
          <p:nvPr/>
        </p:nvSpPr>
        <p:spPr>
          <a:xfrm>
            <a:off x="5818598" y="1545585"/>
            <a:ext cx="434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보통 </a:t>
            </a:r>
            <a:r>
              <a:rPr lang="ko-KR" altLang="en-US" sz="1600" dirty="0" err="1">
                <a:solidFill>
                  <a:srgbClr val="FF0000"/>
                </a:solidFill>
              </a:rPr>
              <a:t>누끼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딴 이미지들은 모두 </a:t>
            </a:r>
            <a:r>
              <a:rPr lang="en-US" altLang="ko-KR" sz="1600" dirty="0"/>
              <a:t>PNG </a:t>
            </a:r>
            <a:r>
              <a:rPr lang="ko-KR" altLang="en-US" sz="1600" dirty="0"/>
              <a:t>포맷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F2B645-7234-4882-AC9E-CE1BCDFB0F0B}"/>
              </a:ext>
            </a:extLst>
          </p:cNvPr>
          <p:cNvSpPr txBox="1"/>
          <p:nvPr/>
        </p:nvSpPr>
        <p:spPr>
          <a:xfrm>
            <a:off x="5818598" y="2072880"/>
            <a:ext cx="434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투명도 옵션 </a:t>
            </a:r>
            <a:r>
              <a:rPr lang="en-US" altLang="ko-KR" sz="1600" dirty="0"/>
              <a:t>(</a:t>
            </a:r>
            <a:r>
              <a:rPr lang="ko-KR" altLang="en-US" sz="1600" dirty="0"/>
              <a:t>알파 채널</a:t>
            </a:r>
            <a:r>
              <a:rPr lang="en-US" altLang="ko-KR" sz="1600" dirty="0"/>
              <a:t>) </a:t>
            </a:r>
            <a:r>
              <a:rPr lang="ko-KR" altLang="en-US" sz="1600" dirty="0"/>
              <a:t>지원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7FE110-A54D-43F8-B982-8AA49C575C7E}"/>
              </a:ext>
            </a:extLst>
          </p:cNvPr>
          <p:cNvSpPr txBox="1"/>
          <p:nvPr/>
        </p:nvSpPr>
        <p:spPr>
          <a:xfrm>
            <a:off x="5818598" y="3658840"/>
            <a:ext cx="4741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Ex) 1280 x 800 </a:t>
            </a:r>
            <a:r>
              <a:rPr lang="ko-KR" altLang="en-US" sz="1600" dirty="0"/>
              <a:t>의 이미지가 있다면</a:t>
            </a:r>
            <a:endParaRPr lang="en-US" altLang="ko-KR" sz="1600" dirty="0"/>
          </a:p>
          <a:p>
            <a:r>
              <a:rPr lang="en-US" altLang="ko-KR" sz="1600" dirty="0"/>
              <a:t>1280 x 800</a:t>
            </a:r>
            <a:r>
              <a:rPr lang="ko-KR" altLang="en-US" sz="1600" dirty="0"/>
              <a:t>의 </a:t>
            </a:r>
            <a:r>
              <a:rPr lang="ko-KR" altLang="en-US" sz="1600" dirty="0">
                <a:solidFill>
                  <a:srgbClr val="FF0000"/>
                </a:solidFill>
              </a:rPr>
              <a:t>채널이 </a:t>
            </a:r>
            <a:r>
              <a:rPr lang="en-US" altLang="ko-KR" sz="1600" dirty="0">
                <a:solidFill>
                  <a:srgbClr val="FF0000"/>
                </a:solidFill>
              </a:rPr>
              <a:t>4</a:t>
            </a:r>
            <a:r>
              <a:rPr lang="ko-KR" altLang="en-US" sz="1600" dirty="0">
                <a:solidFill>
                  <a:srgbClr val="FF0000"/>
                </a:solidFill>
              </a:rPr>
              <a:t>개</a:t>
            </a:r>
            <a:r>
              <a:rPr lang="ko-KR" altLang="en-US" sz="1600" dirty="0"/>
              <a:t> 존재 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0000"/>
                </a:solidFill>
              </a:rPr>
              <a:t>R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B050"/>
                </a:solidFill>
              </a:rPr>
              <a:t>G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70C0"/>
                </a:solidFill>
              </a:rPr>
              <a:t>B, </a:t>
            </a:r>
            <a:r>
              <a:rPr lang="en-US" altLang="ko-KR" sz="1600" dirty="0">
                <a:solidFill>
                  <a:srgbClr val="7030A0"/>
                </a:solidFill>
              </a:rPr>
              <a:t>alpha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이미지의 차원은 </a:t>
            </a:r>
            <a:r>
              <a:rPr lang="en-US" altLang="ko-KR" sz="1600" dirty="0">
                <a:solidFill>
                  <a:srgbClr val="FF0000"/>
                </a:solidFill>
              </a:rPr>
              <a:t>1280 x 800 x 4 </a:t>
            </a:r>
            <a:r>
              <a:rPr lang="ko-KR" altLang="en-US" sz="1600" dirty="0"/>
              <a:t>가 되는 것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59147-B250-4012-8756-5C6051F1E14B}"/>
              </a:ext>
            </a:extLst>
          </p:cNvPr>
          <p:cNvSpPr txBox="1"/>
          <p:nvPr/>
        </p:nvSpPr>
        <p:spPr>
          <a:xfrm>
            <a:off x="5818598" y="2600175"/>
            <a:ext cx="298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픽셀 당 </a:t>
            </a:r>
            <a:r>
              <a:rPr lang="en-US" altLang="ko-KR" sz="1600" dirty="0">
                <a:solidFill>
                  <a:srgbClr val="FF0000"/>
                </a:solidFill>
              </a:rPr>
              <a:t>8bit</a:t>
            </a:r>
            <a:r>
              <a:rPr lang="ko-KR" altLang="en-US" sz="1600" dirty="0"/>
              <a:t>로 표현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D2FC29-6D17-46EB-86B7-8B879982584F}"/>
              </a:ext>
            </a:extLst>
          </p:cNvPr>
          <p:cNvSpPr txBox="1"/>
          <p:nvPr/>
        </p:nvSpPr>
        <p:spPr>
          <a:xfrm>
            <a:off x="5818598" y="3127470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0 ~ 255 </a:t>
            </a:r>
            <a:r>
              <a:rPr lang="ko-KR" altLang="en-US" sz="1600" dirty="0"/>
              <a:t>의 정수</a:t>
            </a:r>
            <a:r>
              <a:rPr lang="en-US" altLang="ko-KR" sz="1600" dirty="0"/>
              <a:t>(integer) </a:t>
            </a:r>
            <a:r>
              <a:rPr lang="ko-KR" altLang="en-US" sz="1600" dirty="0"/>
              <a:t>값을 가짐</a:t>
            </a:r>
          </a:p>
        </p:txBody>
      </p:sp>
    </p:spTree>
    <p:extLst>
      <p:ext uri="{BB962C8B-B14F-4D97-AF65-F5344CB8AC3E}">
        <p14:creationId xmlns:p14="http://schemas.microsoft.com/office/powerpoint/2010/main" val="358351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20809EE3-3329-438F-A275-9BE39446BCDA}"/>
              </a:ext>
            </a:extLst>
          </p:cNvPr>
          <p:cNvSpPr txBox="1"/>
          <p:nvPr/>
        </p:nvSpPr>
        <p:spPr>
          <a:xfrm>
            <a:off x="114300" y="112067"/>
            <a:ext cx="4438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Development Environment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97FB3-4BB0-43D8-AAF8-CB78ADCF1A6D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개발환경 </a:t>
            </a:r>
            <a:r>
              <a:rPr lang="en-US" altLang="ko-KR" sz="2000" b="1" dirty="0"/>
              <a:t>(Development Environment)</a:t>
            </a:r>
            <a:endParaRPr lang="ko-KR" altLang="en-US" sz="2000" b="1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813D050-A98D-480B-9BB9-7D539DF7D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440929"/>
              </p:ext>
            </p:extLst>
          </p:nvPr>
        </p:nvGraphicFramePr>
        <p:xfrm>
          <a:off x="2237521" y="4658559"/>
          <a:ext cx="330691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482">
                  <a:extLst>
                    <a:ext uri="{9D8B030D-6E8A-4147-A177-3AD203B41FA5}">
                      <a16:colId xmlns:a16="http://schemas.microsoft.com/office/drawing/2014/main" val="1363984250"/>
                    </a:ext>
                  </a:extLst>
                </a:gridCol>
                <a:gridCol w="1289434">
                  <a:extLst>
                    <a:ext uri="{9D8B030D-6E8A-4147-A177-3AD203B41FA5}">
                      <a16:colId xmlns:a16="http://schemas.microsoft.com/office/drawing/2014/main" val="1517361866"/>
                    </a:ext>
                  </a:extLst>
                </a:gridCol>
              </a:tblGrid>
              <a:tr h="3473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3.11.1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89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1.20.x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75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opencv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-python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4.7.0.72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397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Matplotlib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1.15.x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35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038983"/>
                  </a:ext>
                </a:extLst>
              </a:tr>
            </a:tbl>
          </a:graphicData>
        </a:graphic>
      </p:graphicFrame>
      <p:graphicFrame>
        <p:nvGraphicFramePr>
          <p:cNvPr id="10" name="표 3">
            <a:extLst>
              <a:ext uri="{FF2B5EF4-FFF2-40B4-BE49-F238E27FC236}">
                <a16:creationId xmlns:a16="http://schemas.microsoft.com/office/drawing/2014/main" id="{B7EB9027-FB5A-49C6-BBA1-C7F7B1538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16998"/>
              </p:ext>
            </p:extLst>
          </p:nvPr>
        </p:nvGraphicFramePr>
        <p:xfrm>
          <a:off x="6599084" y="4658559"/>
          <a:ext cx="33069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482">
                  <a:extLst>
                    <a:ext uri="{9D8B030D-6E8A-4147-A177-3AD203B41FA5}">
                      <a16:colId xmlns:a16="http://schemas.microsoft.com/office/drawing/2014/main" val="1363984250"/>
                    </a:ext>
                  </a:extLst>
                </a:gridCol>
                <a:gridCol w="1289434">
                  <a:extLst>
                    <a:ext uri="{9D8B030D-6E8A-4147-A177-3AD203B41FA5}">
                      <a16:colId xmlns:a16="http://schemas.microsoft.com/office/drawing/2014/main" val="1517361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3.9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89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1.15.x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75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opencv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-python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4.6.0.11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397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Matplotlib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1.12.x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35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YOLOv8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2.0.14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03898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F0A8BC8-521D-402C-8E57-1DA203F268CB}"/>
              </a:ext>
            </a:extLst>
          </p:cNvPr>
          <p:cNvSpPr txBox="1"/>
          <p:nvPr/>
        </p:nvSpPr>
        <p:spPr>
          <a:xfrm>
            <a:off x="114299" y="1430867"/>
            <a:ext cx="117475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개발자가 프로그램을 작성</a:t>
            </a:r>
            <a:r>
              <a:rPr lang="en-US" altLang="ko-KR" sz="1600" dirty="0"/>
              <a:t>, </a:t>
            </a:r>
            <a:r>
              <a:rPr lang="ko-KR" altLang="en-US" sz="1600" dirty="0"/>
              <a:t>테스트</a:t>
            </a:r>
            <a:r>
              <a:rPr lang="en-US" altLang="ko-KR" sz="1600" dirty="0"/>
              <a:t>, </a:t>
            </a:r>
            <a:r>
              <a:rPr lang="ko-KR" altLang="en-US" sz="1600" dirty="0"/>
              <a:t>디버깅</a:t>
            </a:r>
            <a:r>
              <a:rPr lang="en-US" altLang="ko-KR" sz="1600" dirty="0"/>
              <a:t>, </a:t>
            </a:r>
            <a:r>
              <a:rPr lang="ko-KR" altLang="en-US" sz="1600" dirty="0"/>
              <a:t>실행할 수 있도록 구성된 </a:t>
            </a:r>
            <a:r>
              <a:rPr lang="ko-KR" altLang="en-US" sz="1600" dirty="0">
                <a:solidFill>
                  <a:srgbClr val="FF0000"/>
                </a:solidFill>
              </a:rPr>
              <a:t>모든 기술적 환경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/>
          </a:p>
          <a:p>
            <a:r>
              <a:rPr lang="ko-KR" altLang="en-US" sz="1600" dirty="0" err="1"/>
              <a:t>파이썬의</a:t>
            </a:r>
            <a:r>
              <a:rPr lang="ko-KR" altLang="en-US" sz="1600" dirty="0"/>
              <a:t> 경우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0070C0"/>
                </a:solidFill>
              </a:rPr>
              <a:t>라이브러리</a:t>
            </a:r>
            <a:r>
              <a:rPr lang="ko-KR" altLang="en-US" sz="1600" dirty="0"/>
              <a:t>나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프레임워크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/>
              <a:t>이외에도 </a:t>
            </a:r>
            <a:r>
              <a:rPr lang="en-US" altLang="ko-KR" sz="1600" dirty="0"/>
              <a:t>VS code, </a:t>
            </a:r>
            <a:r>
              <a:rPr lang="en-US" altLang="ko-KR" sz="1600" dirty="0" err="1"/>
              <a:t>Pycharm</a:t>
            </a:r>
            <a:r>
              <a:rPr lang="ko-KR" altLang="en-US" sz="1600" dirty="0"/>
              <a:t> 같은 </a:t>
            </a:r>
            <a:r>
              <a:rPr lang="en-US" altLang="ko-KR" sz="1600" dirty="0">
                <a:solidFill>
                  <a:srgbClr val="0070C0"/>
                </a:solidFill>
              </a:rPr>
              <a:t>IDE</a:t>
            </a:r>
            <a:r>
              <a:rPr lang="ko-KR" altLang="en-US" sz="1600" dirty="0"/>
              <a:t>나 </a:t>
            </a:r>
            <a:r>
              <a:rPr lang="en-US" altLang="ko-KR" sz="1600" dirty="0">
                <a:solidFill>
                  <a:srgbClr val="0070C0"/>
                </a:solidFill>
              </a:rPr>
              <a:t>GPU </a:t>
            </a:r>
            <a:r>
              <a:rPr lang="ko-KR" altLang="en-US" sz="1600" dirty="0">
                <a:solidFill>
                  <a:srgbClr val="0070C0"/>
                </a:solidFill>
              </a:rPr>
              <a:t>버전</a:t>
            </a:r>
            <a:r>
              <a:rPr lang="en-US" altLang="ko-KR" sz="1600" dirty="0">
                <a:solidFill>
                  <a:srgbClr val="0070C0"/>
                </a:solidFill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</a:rPr>
              <a:t>유무 차이 </a:t>
            </a:r>
            <a:r>
              <a:rPr lang="ko-KR" altLang="en-US" sz="1600" dirty="0"/>
              <a:t>등이 개발환경에 속함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>
                <a:solidFill>
                  <a:srgbClr val="FF0000"/>
                </a:solidFill>
              </a:rPr>
              <a:t>하나의 </a:t>
            </a:r>
            <a:r>
              <a:rPr lang="en-US" altLang="ko-KR" sz="1600" dirty="0">
                <a:solidFill>
                  <a:srgbClr val="FF0000"/>
                </a:solidFill>
              </a:rPr>
              <a:t>PC </a:t>
            </a:r>
            <a:r>
              <a:rPr lang="ko-KR" altLang="en-US" sz="1600" dirty="0">
                <a:solidFill>
                  <a:srgbClr val="FF0000"/>
                </a:solidFill>
              </a:rPr>
              <a:t>환경에서 여러 프로그램</a:t>
            </a:r>
            <a:r>
              <a:rPr lang="ko-KR" altLang="en-US" sz="1600" dirty="0"/>
              <a:t>을 돌리고 싶다면 각 프로그램이 </a:t>
            </a:r>
            <a:r>
              <a:rPr lang="ko-KR" altLang="en-US" sz="1600" dirty="0">
                <a:solidFill>
                  <a:srgbClr val="FF0000"/>
                </a:solidFill>
              </a:rPr>
              <a:t>독립된 개발환경을 사용하는 것이 안전</a:t>
            </a:r>
            <a:r>
              <a:rPr lang="ko-KR" altLang="en-US" sz="1600" dirty="0"/>
              <a:t>함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프로그램에서 쓰이는 라이브러리</a:t>
            </a:r>
            <a:r>
              <a:rPr lang="en-US" altLang="ko-KR" sz="1600" dirty="0"/>
              <a:t>, </a:t>
            </a:r>
            <a:r>
              <a:rPr lang="ko-KR" altLang="en-US" sz="1600" dirty="0"/>
              <a:t>프레임워크</a:t>
            </a:r>
            <a:r>
              <a:rPr lang="en-US" altLang="ko-KR" sz="1600" dirty="0"/>
              <a:t>, </a:t>
            </a:r>
            <a:r>
              <a:rPr lang="en-US" altLang="ko-KR" sz="1600" dirty="0" err="1">
                <a:solidFill>
                  <a:srgbClr val="0070C0"/>
                </a:solidFill>
              </a:rPr>
              <a:t>Cuda</a:t>
            </a:r>
            <a:r>
              <a:rPr lang="ko-KR" altLang="en-US" sz="1600" dirty="0"/>
              <a:t> 버전과 </a:t>
            </a:r>
            <a:r>
              <a:rPr lang="en-US" altLang="ko-KR" sz="1600" dirty="0">
                <a:solidFill>
                  <a:srgbClr val="0070C0"/>
                </a:solidFill>
              </a:rPr>
              <a:t>Pre-trained model</a:t>
            </a:r>
            <a:r>
              <a:rPr lang="ko-KR" altLang="en-US" sz="1600" dirty="0"/>
              <a:t>의 호환성에 따라</a:t>
            </a:r>
            <a:endParaRPr lang="en-US" altLang="ko-KR" sz="1600" dirty="0"/>
          </a:p>
          <a:p>
            <a:r>
              <a:rPr lang="en-US" altLang="ko-KR" sz="1600" dirty="0"/>
              <a:t>                                  </a:t>
            </a:r>
            <a:r>
              <a:rPr lang="en-US" altLang="ko-KR" sz="1600" dirty="0">
                <a:solidFill>
                  <a:srgbClr val="FF0000"/>
                </a:solidFill>
              </a:rPr>
              <a:t>※Python</a:t>
            </a:r>
            <a:r>
              <a:rPr lang="ko-KR" altLang="en-US" sz="1600" dirty="0">
                <a:solidFill>
                  <a:srgbClr val="FF0000"/>
                </a:solidFill>
              </a:rPr>
              <a:t>의 버전이 달라질 수도 있음</a:t>
            </a:r>
            <a:r>
              <a:rPr lang="en-US" altLang="ko-KR" sz="1600" dirty="0">
                <a:solidFill>
                  <a:srgbClr val="FF0000"/>
                </a:solidFill>
              </a:rPr>
              <a:t>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CD6C84-BC7D-4D32-A0AE-5051A67E889F}"/>
              </a:ext>
            </a:extLst>
          </p:cNvPr>
          <p:cNvSpPr txBox="1"/>
          <p:nvPr/>
        </p:nvSpPr>
        <p:spPr>
          <a:xfrm>
            <a:off x="2400845" y="4320005"/>
            <a:ext cx="298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일반적인 </a:t>
            </a:r>
            <a:r>
              <a:rPr lang="en-US" altLang="ko-KR" sz="1600" dirty="0">
                <a:solidFill>
                  <a:srgbClr val="0070C0"/>
                </a:solidFill>
              </a:rPr>
              <a:t>OpenCV</a:t>
            </a:r>
            <a:r>
              <a:rPr lang="en-US" altLang="ko-KR" sz="1600" dirty="0"/>
              <a:t> </a:t>
            </a:r>
            <a:r>
              <a:rPr lang="ko-KR" altLang="en-US" sz="1600" dirty="0"/>
              <a:t>환경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E2245-6B22-40B7-9E00-FBB63618AE95}"/>
              </a:ext>
            </a:extLst>
          </p:cNvPr>
          <p:cNvSpPr txBox="1"/>
          <p:nvPr/>
        </p:nvSpPr>
        <p:spPr>
          <a:xfrm>
            <a:off x="6762408" y="4320005"/>
            <a:ext cx="298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70C0"/>
                </a:solidFill>
              </a:rPr>
              <a:t>YOLO</a:t>
            </a:r>
            <a:r>
              <a:rPr lang="ko-KR" altLang="en-US" sz="1600" dirty="0"/>
              <a:t>를 탑재한 환경</a:t>
            </a:r>
          </a:p>
        </p:txBody>
      </p:sp>
    </p:spTree>
    <p:extLst>
      <p:ext uri="{BB962C8B-B14F-4D97-AF65-F5344CB8AC3E}">
        <p14:creationId xmlns:p14="http://schemas.microsoft.com/office/powerpoint/2010/main" val="338078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310252C-10CE-4D4D-BD8F-54A8EFC0E911}"/>
              </a:ext>
            </a:extLst>
          </p:cNvPr>
          <p:cNvSpPr txBox="1"/>
          <p:nvPr/>
        </p:nvSpPr>
        <p:spPr>
          <a:xfrm>
            <a:off x="114300" y="112067"/>
            <a:ext cx="4438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Development Environment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7F4818-C6C5-49DF-9234-34166601988E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개발환경 </a:t>
            </a:r>
            <a:r>
              <a:rPr lang="en-US" altLang="ko-KR" sz="2000" b="1" dirty="0"/>
              <a:t>(Development Environment)</a:t>
            </a:r>
            <a:endParaRPr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A9C2B4-CA09-434F-A870-F680E5D4A8CB}"/>
              </a:ext>
            </a:extLst>
          </p:cNvPr>
          <p:cNvSpPr txBox="1"/>
          <p:nvPr/>
        </p:nvSpPr>
        <p:spPr>
          <a:xfrm>
            <a:off x="114300" y="1443112"/>
            <a:ext cx="61058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hlinkClick r:id="rId2"/>
              </a:rPr>
              <a:t>https://www.anaconda.com/download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FE6841-5201-4608-A1B3-B659D5C63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33" y="2002359"/>
            <a:ext cx="10087897" cy="485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7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987</Words>
  <Application>Microsoft Office PowerPoint</Application>
  <PresentationFormat>와이드스크린</PresentationFormat>
  <Paragraphs>206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OpenCV for Python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승재 윤</dc:creator>
  <cp:lastModifiedBy>승재 윤</cp:lastModifiedBy>
  <cp:revision>44</cp:revision>
  <dcterms:created xsi:type="dcterms:W3CDTF">2025-07-13T11:39:36Z</dcterms:created>
  <dcterms:modified xsi:type="dcterms:W3CDTF">2025-07-18T09:08:31Z</dcterms:modified>
</cp:coreProperties>
</file>