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8"/>
    <a:srgbClr val="FF2F2F"/>
    <a:srgbClr val="F3FE66"/>
    <a:srgbClr val="FFEAD7"/>
    <a:srgbClr val="FA9577"/>
    <a:srgbClr val="E6FC10"/>
    <a:srgbClr val="75FDA9"/>
    <a:srgbClr val="02CA40"/>
    <a:srgbClr val="B9DAFF"/>
    <a:srgbClr val="73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64AAF7-6128-5F6C-BC9A-18E52EB9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FAF338B-FD1D-9017-180B-3F1497A6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7464F4-10AB-6268-FF64-87E5B80D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73D2255-6C7B-4825-C04E-2AC7D9F1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6750BE9-14F3-6EF1-D217-202B1FEA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4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7BEA415-0803-3290-B9D3-AA9F2777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93598AE-1E47-DFB5-6F62-03336B68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315040B-C19E-3BCB-7E35-1D50D695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5E74E77-2CCA-9DDC-E2DF-33A2B0CD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655A55-C053-9C33-716E-D698BE2A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17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011BE77-EE55-ED4B-96F2-4EE4C242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BDBE5F2-B2C3-A31F-7E99-D781AF06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C68AC55-97D4-AB03-AF10-FBC1A61C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021EFFB-57F7-FED8-26BE-C99825D0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1533BD1-60E7-9FC2-DBE0-04FD02B8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91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5A2A43-A41E-39B9-F436-154EAA3D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8F2128-D1C0-6218-EABF-CA3F71B3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F80357E-B23B-4F38-B58B-682DD4D8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2E1BFD4-B7D2-0F42-FB86-76E52CAA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25CAC2A-2B20-01E9-637D-D2E58C9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37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61B859-EE76-8CCD-990D-6723DF91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46F8D99-E16C-FFCC-B342-CA6E207F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65700B1-359B-8902-A3FF-3AB9667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A76A0E7-C777-2BE0-4BBA-348CF418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EB07B7B-F7F8-8778-D6D3-30A5F9C0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02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D8C9EC-CD64-F15F-1FDA-10ADC8C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649B076-4D09-1323-33DF-86869B1E9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EF03C44-63BB-4148-7253-A9B803E98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D37BFB7-7B08-91BA-BBA7-A1757950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F490F13-AC37-1D5F-5674-BD08618D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83B7995-1F63-5F8F-E584-8F581312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524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6B6194-A202-44C2-3AF3-F32615E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9AD39AA-9322-BF94-8357-4BEB50B2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5C51448-32BC-0477-5D0A-08984D40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0E1245A-C8D0-302D-097B-71E7FF29D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8FB3836-4F2C-9EF7-8161-7B530B5AD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C622BD1-6125-49B9-7B92-CAE1202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2A61872-6352-D3F0-BC6C-DE7AF4AF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05AFAF1-AAAB-E649-9B75-63E34D25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97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887F5A-480D-BB02-B06F-78699CC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F2FCEBA-2466-0729-5C8E-36E9E92B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228067A-6AFB-F62F-BBE5-58EF015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D2ACBB3-12A0-A476-461B-A7EA57F0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51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83CFDA9-0C62-4369-5061-F69F44D9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1144A3A-918F-BBF1-74E0-6EDE44F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4EA9226F-A8E3-E378-E293-BAB3C042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7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58F64C8-BB7A-7FEB-5393-FD6838F5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958F45E-E759-169A-FDDB-B3C0E405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42347F6-C3E7-9E1A-0B12-173045C0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ED30F25-1D13-4C5B-CB77-B29231A2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752CAC9-68B0-006D-CC98-F86E38FF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0F2DF9B-8E81-E417-391A-45CEDC4B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10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8E81D3-24F2-DCD3-B616-D9CD546B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F4B6F14-C159-2691-5E89-A06527B7A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B0A684B-4C13-8290-A2DF-8420801C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EF909C7-53C1-06AD-7577-1B62F6A8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305258C-13A7-024B-75DF-3CBE2359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F905513-0795-EEB1-BCCC-C2365859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21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4808878-D4AA-F621-6A2D-14092C34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4231135-FE3B-F4A8-4147-E595E1BD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400E42-DF8F-9D77-7A0D-3F8953DB0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7A3C-C2DA-419A-A01A-7DDD888CAB82}" type="datetimeFigureOut">
              <a:rPr lang="th-TH" smtClean="0"/>
              <a:t>01/09/65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D0CA574-DE2A-5E0B-9563-38D458271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80D3FF9-9614-3CA8-97C4-5B99DC9CE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719B-45AF-4548-980B-89A5685CB9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48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titutionalcourt.or.th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BDF35C4-03F6-12B1-4103-A913178E1609}"/>
              </a:ext>
            </a:extLst>
          </p:cNvPr>
          <p:cNvSpPr/>
          <p:nvPr/>
        </p:nvSpPr>
        <p:spPr>
          <a:xfrm>
            <a:off x="2362200" y="2045970"/>
            <a:ext cx="7467600" cy="2766060"/>
          </a:xfrm>
          <a:prstGeom prst="rect">
            <a:avLst/>
          </a:prstGeom>
          <a:solidFill>
            <a:srgbClr val="FFEAD7">
              <a:alpha val="0"/>
            </a:srgbClr>
          </a:solidFill>
          <a:ln w="254000">
            <a:solidFill>
              <a:srgbClr val="26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262628"/>
                </a:solidFill>
                <a:latin typeface="Arial" panose="020B0604020202020204" pitchFamily="34" charset="0"/>
                <a:cs typeface="+mj-cs"/>
              </a:rPr>
              <a:t>อาชญากรรมทางคอมพิวเตอร์ประเภท</a:t>
            </a:r>
          </a:p>
          <a:p>
            <a:pPr algn="ctr"/>
            <a:r>
              <a:rPr lang="th-TH" sz="8800" b="1" dirty="0">
                <a:solidFill>
                  <a:srgbClr val="262628"/>
                </a:solidFill>
                <a:latin typeface="Arial" panose="020B0604020202020204" pitchFamily="34" charset="0"/>
                <a:cs typeface="+mj-cs"/>
              </a:rPr>
              <a:t>พวกเด็กหัดใหม่</a:t>
            </a:r>
          </a:p>
        </p:txBody>
      </p:sp>
    </p:spTree>
    <p:extLst>
      <p:ext uri="{BB962C8B-B14F-4D97-AF65-F5344CB8AC3E}">
        <p14:creationId xmlns:p14="http://schemas.microsoft.com/office/powerpoint/2010/main" val="21270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51A00D3-89B4-4406-1C9A-D75B133909BD}"/>
              </a:ext>
            </a:extLst>
          </p:cNvPr>
          <p:cNvSpPr txBox="1"/>
          <p:nvPr/>
        </p:nvSpPr>
        <p:spPr>
          <a:xfrm>
            <a:off x="5530781" y="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262628"/>
                </a:solidFill>
                <a:latin typeface="Ravie" panose="04040805050809020602" pitchFamily="82" charset="0"/>
                <a:ea typeface="Roboto" panose="02000000000000000000" pitchFamily="2" charset="0"/>
                <a:cs typeface="+mj-cs"/>
              </a:rPr>
              <a:t>จัดทำโดย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09E5961-44C1-26E5-91F2-01FCE80F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732473"/>
            <a:ext cx="3078480" cy="5096828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E2A71584-9D41-70A2-DE9B-45507464A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" y="732471"/>
            <a:ext cx="3078480" cy="5096829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C70AE10A-C889-F663-7E55-7E564F7B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90" y="732472"/>
            <a:ext cx="3078480" cy="5096828"/>
          </a:xfrm>
          <a:prstGeom prst="rect">
            <a:avLst/>
          </a:prstGeom>
        </p:spPr>
      </p:pic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A9D83FF-FF1D-F4E3-38E9-9D66B2120EF6}"/>
              </a:ext>
            </a:extLst>
          </p:cNvPr>
          <p:cNvSpPr/>
          <p:nvPr/>
        </p:nvSpPr>
        <p:spPr>
          <a:xfrm>
            <a:off x="1093470" y="5954076"/>
            <a:ext cx="1828800" cy="640080"/>
          </a:xfrm>
          <a:prstGeom prst="rect">
            <a:avLst/>
          </a:prstGeom>
          <a:solidFill>
            <a:srgbClr val="FFEAD7">
              <a:alpha val="0"/>
            </a:srgbClr>
          </a:solidFill>
          <a:ln w="63500">
            <a:solidFill>
              <a:srgbClr val="26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262628"/>
                </a:solidFill>
                <a:latin typeface="Arial" panose="020B0604020202020204" pitchFamily="34" charset="0"/>
                <a:cs typeface="+mj-cs"/>
              </a:rPr>
              <a:t>นายศุภกร มนตรีวัน</a:t>
            </a:r>
          </a:p>
          <a:p>
            <a:pPr algn="ctr"/>
            <a:r>
              <a:rPr lang="th-TH" sz="2000" dirty="0">
                <a:solidFill>
                  <a:srgbClr val="262628"/>
                </a:solidFill>
                <a:latin typeface="Arial" panose="020B0604020202020204" pitchFamily="34" charset="0"/>
                <a:cs typeface="+mj-cs"/>
              </a:rPr>
              <a:t>เลขที่ 16</a:t>
            </a: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86907BD6-B644-093C-8A9B-C42CB9745B97}"/>
              </a:ext>
            </a:extLst>
          </p:cNvPr>
          <p:cNvSpPr/>
          <p:nvPr/>
        </p:nvSpPr>
        <p:spPr>
          <a:xfrm>
            <a:off x="5181600" y="5953125"/>
            <a:ext cx="1828800" cy="640080"/>
          </a:xfrm>
          <a:prstGeom prst="rect">
            <a:avLst/>
          </a:prstGeom>
          <a:solidFill>
            <a:srgbClr val="FFEAD7">
              <a:alpha val="0"/>
            </a:srgbClr>
          </a:solidFill>
          <a:ln w="63500">
            <a:solidFill>
              <a:srgbClr val="26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262628"/>
                </a:solidFill>
                <a:cs typeface="+mj-cs"/>
              </a:rPr>
              <a:t>นายสาธิต อัคคีโรจน์</a:t>
            </a:r>
          </a:p>
          <a:p>
            <a:pPr algn="ctr"/>
            <a:r>
              <a:rPr lang="th-TH" sz="2000" dirty="0">
                <a:solidFill>
                  <a:srgbClr val="262628"/>
                </a:solidFill>
                <a:cs typeface="+mj-cs"/>
              </a:rPr>
              <a:t>เลขที่ 19</a:t>
            </a: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059D03F5-5E50-237F-0393-BCD028C51ECA}"/>
              </a:ext>
            </a:extLst>
          </p:cNvPr>
          <p:cNvSpPr/>
          <p:nvPr/>
        </p:nvSpPr>
        <p:spPr>
          <a:xfrm>
            <a:off x="9269730" y="5952174"/>
            <a:ext cx="1828800" cy="640080"/>
          </a:xfrm>
          <a:prstGeom prst="rect">
            <a:avLst/>
          </a:prstGeom>
          <a:solidFill>
            <a:srgbClr val="FFEAD7">
              <a:alpha val="0"/>
            </a:srgbClr>
          </a:solidFill>
          <a:ln w="63500">
            <a:solidFill>
              <a:srgbClr val="26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262628"/>
                </a:solidFill>
                <a:cs typeface="+mj-cs"/>
              </a:rPr>
              <a:t>นายสมชาย วันแต่ง</a:t>
            </a:r>
          </a:p>
          <a:p>
            <a:pPr algn="ctr"/>
            <a:r>
              <a:rPr lang="th-TH" sz="2000" dirty="0">
                <a:solidFill>
                  <a:srgbClr val="262628"/>
                </a:solidFill>
                <a:cs typeface="+mj-cs"/>
              </a:rPr>
              <a:t>เลขที่18</a:t>
            </a:r>
          </a:p>
        </p:txBody>
      </p:sp>
    </p:spTree>
    <p:extLst>
      <p:ext uri="{BB962C8B-B14F-4D97-AF65-F5344CB8AC3E}">
        <p14:creationId xmlns:p14="http://schemas.microsoft.com/office/powerpoint/2010/main" val="17474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F66B922F-FC02-4CB1-E72B-A3BF93A00BA5}"/>
              </a:ext>
            </a:extLst>
          </p:cNvPr>
          <p:cNvSpPr/>
          <p:nvPr/>
        </p:nvSpPr>
        <p:spPr>
          <a:xfrm>
            <a:off x="9315450" y="0"/>
            <a:ext cx="2876550" cy="6858000"/>
          </a:xfrm>
          <a:prstGeom prst="rect">
            <a:avLst/>
          </a:prstGeom>
          <a:solidFill>
            <a:srgbClr val="FA9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50210E03-61B8-C58C-CF5A-387801067240}"/>
              </a:ext>
            </a:extLst>
          </p:cNvPr>
          <p:cNvGrpSpPr/>
          <p:nvPr/>
        </p:nvGrpSpPr>
        <p:grpSpPr>
          <a:xfrm>
            <a:off x="251461" y="444733"/>
            <a:ext cx="5577840" cy="1006708"/>
            <a:chOff x="251461" y="444733"/>
            <a:chExt cx="5577840" cy="1006708"/>
          </a:xfrm>
        </p:grpSpPr>
        <p:sp>
          <p:nvSpPr>
            <p:cNvPr id="4" name="กล่องข้อความ 3">
              <a:extLst>
                <a:ext uri="{FF2B5EF4-FFF2-40B4-BE49-F238E27FC236}">
                  <a16:creationId xmlns:a16="http://schemas.microsoft.com/office/drawing/2014/main" id="{D7506C6F-201B-4C7D-8550-FF367CA7776D}"/>
                </a:ext>
              </a:extLst>
            </p:cNvPr>
            <p:cNvSpPr txBox="1"/>
            <p:nvPr/>
          </p:nvSpPr>
          <p:spPr>
            <a:xfrm>
              <a:off x="251461" y="444733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>
                  <a:solidFill>
                    <a:srgbClr val="262628"/>
                  </a:solidFill>
                  <a:cs typeface="+mj-cs"/>
                </a:rPr>
                <a:t>อะไรคือ</a:t>
              </a:r>
            </a:p>
          </p:txBody>
        </p:sp>
        <p:sp>
          <p:nvSpPr>
            <p:cNvPr id="5" name="กล่องข้อความ 4">
              <a:extLst>
                <a:ext uri="{FF2B5EF4-FFF2-40B4-BE49-F238E27FC236}">
                  <a16:creationId xmlns:a16="http://schemas.microsoft.com/office/drawing/2014/main" id="{2E9C94D0-1299-748E-68E7-8B527712D7B0}"/>
                </a:ext>
              </a:extLst>
            </p:cNvPr>
            <p:cNvSpPr txBox="1"/>
            <p:nvPr/>
          </p:nvSpPr>
          <p:spPr>
            <a:xfrm>
              <a:off x="251461" y="528111"/>
              <a:ext cx="5577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5400" b="1" dirty="0">
                  <a:solidFill>
                    <a:srgbClr val="262628"/>
                  </a:solidFill>
                  <a:cs typeface="+mj-cs"/>
                </a:rPr>
                <a:t>พวกเด็กหัดใหม่(</a:t>
              </a:r>
              <a:r>
                <a:rPr lang="en-US" sz="5400" b="1" dirty="0">
                  <a:solidFill>
                    <a:srgbClr val="262628"/>
                  </a:solidFill>
                  <a:cs typeface="+mj-cs"/>
                </a:rPr>
                <a:t>Novice</a:t>
              </a:r>
              <a:r>
                <a:rPr lang="th-TH" sz="5400" b="1" dirty="0">
                  <a:solidFill>
                    <a:srgbClr val="262628"/>
                  </a:solidFill>
                  <a:cs typeface="+mj-cs"/>
                </a:rPr>
                <a:t>)</a:t>
              </a:r>
            </a:p>
          </p:txBody>
        </p:sp>
      </p:grp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DDA830D-4E79-5D79-C536-3E2B64ED8E22}"/>
              </a:ext>
            </a:extLst>
          </p:cNvPr>
          <p:cNvSpPr txBox="1"/>
          <p:nvPr/>
        </p:nvSpPr>
        <p:spPr>
          <a:xfrm>
            <a:off x="251459" y="1822703"/>
            <a:ext cx="58445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Novice </a:t>
            </a:r>
            <a:r>
              <a:rPr lang="th-TH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เป็นพวกเด็กหัดใหม่(</a:t>
            </a:r>
            <a:r>
              <a:rPr lang="en-GB" b="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newbies)</a:t>
            </a:r>
            <a:r>
              <a:rPr lang="th-TH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ที่เพิ่งเริ่มหัดใช้คอมพิวเตอร์มาได้ไม่นาน หรืออาจหมายถึงพวกที่เพิ่งได้รับความไว้วางใจให้เข้าสู่ระบบเครือข่ายคอมพิวเตอร์</a:t>
            </a:r>
          </a:p>
          <a:p>
            <a:r>
              <a:rPr lang="th-TH" dirty="0">
                <a:solidFill>
                  <a:srgbClr val="262628"/>
                </a:solidFill>
                <a:latin typeface="Arial" panose="020B0604020202020204" pitchFamily="34" charset="0"/>
              </a:rPr>
              <a:t>รวมไปถึงคนที่ใช้โปรแกรมและไฟล์ในการเจาะข้อมูล</a:t>
            </a:r>
            <a:endParaRPr lang="th-TH" b="0" i="0" dirty="0">
              <a:solidFill>
                <a:srgbClr val="262628"/>
              </a:solidFill>
              <a:effectLst/>
              <a:latin typeface="Arial" panose="020B0604020202020204" pitchFamily="34" charset="0"/>
            </a:endParaRPr>
          </a:p>
          <a:p>
            <a:endParaRPr lang="th-TH" b="0" i="0" dirty="0">
              <a:solidFill>
                <a:srgbClr val="262628"/>
              </a:solidFill>
              <a:effectLst/>
              <a:latin typeface="Arial" panose="020B0604020202020204" pitchFamily="34" charset="0"/>
            </a:endParaRPr>
          </a:p>
          <a:p>
            <a:r>
              <a:rPr lang="th-TH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โดยจะมีแยกย่อยลงไปอีก</a:t>
            </a:r>
            <a:r>
              <a:rPr lang="en-US" b="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th-TH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แบบคือ</a:t>
            </a:r>
          </a:p>
          <a:p>
            <a:r>
              <a:rPr lang="en-US" sz="1800" b="1" i="0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Blue </a:t>
            </a:r>
            <a:r>
              <a:rPr lang="en-US" sz="1800" b="1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lang="en-US" sz="1800" b="1" i="0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</a:t>
            </a:r>
            <a:r>
              <a:rPr lang="en-US" sz="1800" b="1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800" b="1" i="0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Green Hat</a:t>
            </a:r>
            <a:r>
              <a:rPr lang="th-TH" sz="1800" b="1" i="0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และ </a:t>
            </a:r>
            <a:r>
              <a:rPr lang="en-GB" sz="1800" b="1" i="0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Kiddie Script</a:t>
            </a:r>
            <a:r>
              <a:rPr lang="en-US" sz="1800" b="1" i="0" kern="1200" dirty="0">
                <a:solidFill>
                  <a:srgbClr val="26262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th-TH" dirty="0">
              <a:effectLst/>
            </a:endParaRPr>
          </a:p>
          <a:p>
            <a:endParaRPr lang="th-TH" b="0" i="0" dirty="0">
              <a:solidFill>
                <a:srgbClr val="262628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B7BEDFA5-9071-EBC7-E702-72F626F7BBA6}"/>
              </a:ext>
            </a:extLst>
          </p:cNvPr>
          <p:cNvGrpSpPr/>
          <p:nvPr/>
        </p:nvGrpSpPr>
        <p:grpSpPr>
          <a:xfrm>
            <a:off x="6095998" y="989775"/>
            <a:ext cx="5844541" cy="4793636"/>
            <a:chOff x="6095998" y="989775"/>
            <a:chExt cx="5844541" cy="4793636"/>
          </a:xfrm>
        </p:grpSpPr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A0271CCD-6B4C-D4E1-A6BB-6AF22A0984EA}"/>
                </a:ext>
              </a:extLst>
            </p:cNvPr>
            <p:cNvSpPr/>
            <p:nvPr/>
          </p:nvSpPr>
          <p:spPr>
            <a:xfrm>
              <a:off x="6583680" y="1218206"/>
              <a:ext cx="5356859" cy="4565205"/>
            </a:xfrm>
            <a:prstGeom prst="rect">
              <a:avLst/>
            </a:prstGeom>
            <a:solidFill>
              <a:srgbClr val="26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26" name="Picture 2" descr="Create meme &quot;black man with laptop MEM , a black man, dank meme &quot; -  Pictures - Meme-arsenal.com">
              <a:extLst>
                <a:ext uri="{FF2B5EF4-FFF2-40B4-BE49-F238E27FC236}">
                  <a16:creationId xmlns:a16="http://schemas.microsoft.com/office/drawing/2014/main" id="{FC6E99F7-E11D-EC1D-563D-E0CA659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129" y="989776"/>
              <a:ext cx="3905250" cy="456520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0F848A2C-ACDA-5D5B-B592-13AFDE4CC376}"/>
                </a:ext>
              </a:extLst>
            </p:cNvPr>
            <p:cNvSpPr/>
            <p:nvPr/>
          </p:nvSpPr>
          <p:spPr>
            <a:xfrm>
              <a:off x="6095998" y="989775"/>
              <a:ext cx="1573532" cy="4565205"/>
            </a:xfrm>
            <a:prstGeom prst="rect">
              <a:avLst/>
            </a:prstGeom>
            <a:solidFill>
              <a:srgbClr val="FFEAD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4" name="วงรี 13">
            <a:extLst>
              <a:ext uri="{FF2B5EF4-FFF2-40B4-BE49-F238E27FC236}">
                <a16:creationId xmlns:a16="http://schemas.microsoft.com/office/drawing/2014/main" id="{640A6816-929E-0C97-268A-CB95E819BD90}"/>
              </a:ext>
            </a:extLst>
          </p:cNvPr>
          <p:cNvSpPr/>
          <p:nvPr/>
        </p:nvSpPr>
        <p:spPr>
          <a:xfrm>
            <a:off x="6439334" y="1074589"/>
            <a:ext cx="886860" cy="907773"/>
          </a:xfrm>
          <a:prstGeom prst="ellipse">
            <a:avLst/>
          </a:prstGeom>
          <a:solidFill>
            <a:schemeClr val="lt1">
              <a:alpha val="0"/>
            </a:schemeClr>
          </a:solidFill>
          <a:ln w="25400" cap="rnd">
            <a:prstDash val="lg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0D7A7641-40BD-32C4-9980-C2E45127C454}"/>
              </a:ext>
            </a:extLst>
          </p:cNvPr>
          <p:cNvSpPr/>
          <p:nvPr/>
        </p:nvSpPr>
        <p:spPr>
          <a:xfrm>
            <a:off x="6439334" y="2624182"/>
            <a:ext cx="886860" cy="907773"/>
          </a:xfrm>
          <a:prstGeom prst="ellipse">
            <a:avLst/>
          </a:prstGeom>
          <a:solidFill>
            <a:schemeClr val="lt1">
              <a:alpha val="0"/>
            </a:schemeClr>
          </a:solidFill>
          <a:ln w="25400" cap="rnd">
            <a:prstDash val="lg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87FA917A-111F-DDBB-926C-2466AB3F4E8F}"/>
              </a:ext>
            </a:extLst>
          </p:cNvPr>
          <p:cNvSpPr/>
          <p:nvPr/>
        </p:nvSpPr>
        <p:spPr>
          <a:xfrm>
            <a:off x="6439334" y="4173775"/>
            <a:ext cx="886860" cy="907773"/>
          </a:xfrm>
          <a:prstGeom prst="ellipse">
            <a:avLst/>
          </a:prstGeom>
          <a:solidFill>
            <a:schemeClr val="lt1">
              <a:alpha val="0"/>
            </a:schemeClr>
          </a:solidFill>
          <a:ln w="25400" cap="rnd">
            <a:prstDash val="lg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E0E6342D-2BB3-19D0-8EB0-C44FFC0360B4}"/>
              </a:ext>
            </a:extLst>
          </p:cNvPr>
          <p:cNvSpPr txBox="1"/>
          <p:nvPr/>
        </p:nvSpPr>
        <p:spPr>
          <a:xfrm>
            <a:off x="6240344" y="2243083"/>
            <a:ext cx="126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626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Hat</a:t>
            </a:r>
            <a:endParaRPr lang="th-TH" sz="1400" dirty="0">
              <a:solidFill>
                <a:srgbClr val="262628"/>
              </a:solidFill>
              <a:latin typeface="Arial" panose="020B0604020202020204" pitchFamily="34" charset="0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67A2DB86-5966-908E-5B31-BD3BFC3D2CA0}"/>
              </a:ext>
            </a:extLst>
          </p:cNvPr>
          <p:cNvSpPr txBox="1"/>
          <p:nvPr/>
        </p:nvSpPr>
        <p:spPr>
          <a:xfrm>
            <a:off x="6240345" y="3792676"/>
            <a:ext cx="126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626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Hat</a:t>
            </a:r>
            <a:endParaRPr lang="th-TH" sz="1400" dirty="0">
              <a:solidFill>
                <a:srgbClr val="262628"/>
              </a:solidFill>
              <a:latin typeface="Arial" panose="020B0604020202020204" pitchFamily="34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CFA8E6EC-02B8-2F34-6FBB-C05ADB1A21E9}"/>
              </a:ext>
            </a:extLst>
          </p:cNvPr>
          <p:cNvSpPr txBox="1"/>
          <p:nvPr/>
        </p:nvSpPr>
        <p:spPr>
          <a:xfrm>
            <a:off x="6240346" y="5154870"/>
            <a:ext cx="126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626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Kiddie Script</a:t>
            </a:r>
            <a:endParaRPr lang="th-TH" sz="1400" dirty="0">
              <a:solidFill>
                <a:srgbClr val="262628"/>
              </a:solidFill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9A7B18C-14C1-6445-1025-6420DDEC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34" y="2668234"/>
            <a:ext cx="1269161" cy="74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E6C622-53DE-5CD0-BF40-40CB0989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04" y="1120391"/>
            <a:ext cx="1288991" cy="74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C482B1-67B6-3000-FA04-9DE98339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67" y="4173776"/>
            <a:ext cx="665879" cy="7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C1C1F692-CC46-DBAD-724D-FB1583F0B277}"/>
              </a:ext>
            </a:extLst>
          </p:cNvPr>
          <p:cNvGrpSpPr/>
          <p:nvPr/>
        </p:nvGrpSpPr>
        <p:grpSpPr>
          <a:xfrm>
            <a:off x="872492" y="1847152"/>
            <a:ext cx="6922770" cy="4046918"/>
            <a:chOff x="872492" y="1847152"/>
            <a:chExt cx="6922770" cy="4046918"/>
          </a:xfrm>
        </p:grpSpPr>
        <p:sp>
          <p:nvSpPr>
            <p:cNvPr id="12" name="สี่เหลี่ยมผืนผ้า 11">
              <a:extLst>
                <a:ext uri="{FF2B5EF4-FFF2-40B4-BE49-F238E27FC236}">
                  <a16:creationId xmlns:a16="http://schemas.microsoft.com/office/drawing/2014/main" id="{5AB0306F-4FE3-59CB-2BBC-17CCC5386529}"/>
                </a:ext>
              </a:extLst>
            </p:cNvPr>
            <p:cNvSpPr/>
            <p:nvPr/>
          </p:nvSpPr>
          <p:spPr>
            <a:xfrm>
              <a:off x="1074422" y="2057400"/>
              <a:ext cx="6720840" cy="3836670"/>
            </a:xfrm>
            <a:prstGeom prst="rect">
              <a:avLst/>
            </a:prstGeom>
            <a:solidFill>
              <a:srgbClr val="26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F6728684-322E-790E-7DAB-BB972DFB18D2}"/>
                </a:ext>
              </a:extLst>
            </p:cNvPr>
            <p:cNvSpPr/>
            <p:nvPr/>
          </p:nvSpPr>
          <p:spPr>
            <a:xfrm>
              <a:off x="872492" y="1847152"/>
              <a:ext cx="6720840" cy="3836670"/>
            </a:xfrm>
            <a:prstGeom prst="rect">
              <a:avLst/>
            </a:prstGeom>
            <a:solidFill>
              <a:srgbClr val="FFEAD7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algn="thaiDist"/>
              <a:endParaRPr lang="th-TH" altLang="th-TH" b="1" dirty="0">
                <a:solidFill>
                  <a:srgbClr val="262628"/>
                </a:solidFill>
                <a:latin typeface="inherit"/>
                <a:cs typeface="Angsana New" panose="02020603050405020304" pitchFamily="18" charset="-34"/>
              </a:endParaRPr>
            </a:p>
            <a:p>
              <a:pPr lvl="1" algn="thaiDist"/>
              <a:r>
                <a:rPr lang="th-TH" altLang="th-TH" sz="3200" b="1" dirty="0">
                  <a:solidFill>
                    <a:srgbClr val="262628"/>
                  </a:solidFill>
                  <a:latin typeface="inherit"/>
                  <a:cs typeface="Angsana New" panose="02020603050405020304" pitchFamily="18" charset="-34"/>
                </a:rPr>
                <a:t>เป้าหมาย</a:t>
              </a:r>
            </a:p>
            <a:p>
              <a:pPr lvl="1" algn="thaiDist"/>
              <a:r>
                <a:rPr kumimoji="0" lang="th-TH" altLang="th-TH" b="0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latin typeface="inherit"/>
                  <a:cs typeface="Angsana New" panose="02020603050405020304" pitchFamily="18" charset="-34"/>
                </a:rPr>
                <a:t>ทดสอบซอฟต์แวร์เพื่อหาจุดบกพร่องก่อนเปิดตัว</a:t>
              </a:r>
              <a:r>
                <a:rPr kumimoji="0" lang="th-TH" altLang="th-TH" b="0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cs typeface="Angsana New" panose="02020603050405020304" pitchFamily="18" charset="-34"/>
                </a:rPr>
                <a:t> </a:t>
              </a:r>
              <a:endParaRPr kumimoji="0" lang="th-TH" altLang="th-TH" b="0" i="0" u="none" strike="noStrike" cap="none" normalizeH="0" baseline="0" dirty="0">
                <a:ln>
                  <a:noFill/>
                </a:ln>
                <a:solidFill>
                  <a:srgbClr val="262628"/>
                </a:solidFill>
                <a:effectLst/>
                <a:latin typeface="inherit"/>
                <a:cs typeface="Angsana New" panose="02020603050405020304" pitchFamily="18" charset="-34"/>
              </a:endParaRPr>
            </a:p>
            <a:p>
              <a:pPr lvl="1"/>
              <a:r>
                <a:rPr lang="th-TH" altLang="th-TH" sz="3200" b="1" dirty="0">
                  <a:solidFill>
                    <a:srgbClr val="262628"/>
                  </a:solidFill>
                  <a:latin typeface="inherit"/>
                  <a:cs typeface="Angsana New" panose="02020603050405020304" pitchFamily="18" charset="-34"/>
                </a:rPr>
                <a:t>ลักษณะ</a:t>
              </a:r>
            </a:p>
            <a:p>
              <a:pPr lvl="1"/>
              <a:r>
                <a:rPr kumimoji="0" lang="th-TH" altLang="th-TH" b="0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latin typeface="inherit"/>
                  <a:cs typeface="Angsana New" panose="02020603050405020304" pitchFamily="18" charset="-34"/>
                </a:rPr>
                <a:t>แฮกเกอร์ </a:t>
              </a:r>
              <a:r>
                <a:rPr kumimoji="0" lang="en-US" altLang="th-TH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latin typeface="inherit"/>
                  <a:cs typeface="Angsana New" panose="02020603050405020304" pitchFamily="18" charset="-34"/>
                </a:rPr>
                <a:t>BLUE HAT</a:t>
              </a:r>
              <a:r>
                <a:rPr kumimoji="0" lang="th-TH" altLang="th-TH" b="0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latin typeface="inherit"/>
                  <a:cs typeface="Angsana New" panose="02020603050405020304" pitchFamily="18" charset="-34"/>
                </a:rPr>
                <a:t> ได้รับการว่าจ้างให้ทดสอบซอฟต์แวร์เพื่อหาจุดบกพร่องก่อนเปิดตัว</a:t>
              </a:r>
            </a:p>
            <a:p>
              <a:pPr lvl="1"/>
              <a:r>
                <a:rPr kumimoji="0" lang="th-TH" altLang="th-TH" b="0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latin typeface="inherit"/>
                  <a:cs typeface="Angsana New" panose="02020603050405020304" pitchFamily="18" charset="-34"/>
                </a:rPr>
                <a:t>เชื่อกันว่าชื่อนี้มาจากตราพนักงานสีน้ำเงินของ Microsoft</a:t>
              </a:r>
              <a:endParaRPr kumimoji="0" lang="en-US" altLang="th-TH" b="0" i="0" u="none" strike="noStrike" cap="none" normalizeH="0" baseline="0" dirty="0">
                <a:ln>
                  <a:noFill/>
                </a:ln>
                <a:solidFill>
                  <a:srgbClr val="262628"/>
                </a:solidFill>
                <a:effectLst/>
                <a:latin typeface="Arial" panose="020B0604020202020204" pitchFamily="34" charset="0"/>
              </a:endParaRPr>
            </a:p>
            <a:p>
              <a:pPr algn="ctr"/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E1D5FE99-7626-CACC-A16E-906402045670}"/>
              </a:ext>
            </a:extLst>
          </p:cNvPr>
          <p:cNvGrpSpPr/>
          <p:nvPr/>
        </p:nvGrpSpPr>
        <p:grpSpPr>
          <a:xfrm>
            <a:off x="152403" y="464820"/>
            <a:ext cx="4345301" cy="1687830"/>
            <a:chOff x="152403" y="464820"/>
            <a:chExt cx="4345301" cy="1687830"/>
          </a:xfrm>
        </p:grpSpPr>
        <p:sp>
          <p:nvSpPr>
            <p:cNvPr id="13" name="สี่เหลี่ยมผืนผ้า 12">
              <a:extLst>
                <a:ext uri="{FF2B5EF4-FFF2-40B4-BE49-F238E27FC236}">
                  <a16:creationId xmlns:a16="http://schemas.microsoft.com/office/drawing/2014/main" id="{54B41C10-A63F-FC9C-A49F-CF893A943BA9}"/>
                </a:ext>
              </a:extLst>
            </p:cNvPr>
            <p:cNvSpPr/>
            <p:nvPr/>
          </p:nvSpPr>
          <p:spPr>
            <a:xfrm>
              <a:off x="152403" y="662940"/>
              <a:ext cx="4080509" cy="1489710"/>
            </a:xfrm>
            <a:prstGeom prst="rect">
              <a:avLst/>
            </a:prstGeom>
            <a:solidFill>
              <a:srgbClr val="262628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626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 HAT</a:t>
              </a:r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43E64EF6-A471-E516-2155-6EBD6BF390BC}"/>
                </a:ext>
              </a:extLst>
            </p:cNvPr>
            <p:cNvSpPr/>
            <p:nvPr/>
          </p:nvSpPr>
          <p:spPr>
            <a:xfrm>
              <a:off x="417195" y="464820"/>
              <a:ext cx="4080509" cy="1489710"/>
            </a:xfrm>
            <a:prstGeom prst="rect">
              <a:avLst/>
            </a:prstGeom>
            <a:solidFill>
              <a:srgbClr val="73B6FF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626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 HAT</a:t>
              </a:r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4" descr="Difference Between The 6 Types of &quot;Hat&quot; Hackers and How They Operate">
            <a:extLst>
              <a:ext uri="{FF2B5EF4-FFF2-40B4-BE49-F238E27FC236}">
                <a16:creationId xmlns:a16="http://schemas.microsoft.com/office/drawing/2014/main" id="{971C2888-E8FA-1347-0764-BC0BF0F9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21" y="326264"/>
            <a:ext cx="3726176" cy="3041776"/>
          </a:xfrm>
          <a:prstGeom prst="rect">
            <a:avLst/>
          </a:prstGeom>
          <a:noFill/>
          <a:ln w="25400">
            <a:solidFill>
              <a:srgbClr val="26262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5 Famous White Hat Hackers You Should Know | King University Online">
            <a:extLst>
              <a:ext uri="{FF2B5EF4-FFF2-40B4-BE49-F238E27FC236}">
                <a16:creationId xmlns:a16="http://schemas.microsoft.com/office/drawing/2014/main" id="{9FA8AA5E-2DA1-3E3A-5876-C29C313E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19" y="3578288"/>
            <a:ext cx="3726177" cy="2953448"/>
          </a:xfrm>
          <a:prstGeom prst="rect">
            <a:avLst/>
          </a:prstGeom>
          <a:noFill/>
          <a:ln w="25400">
            <a:solidFill>
              <a:srgbClr val="26262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F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EAF1A3D7-0FEE-B0FF-CDAC-7533B17400E7}"/>
              </a:ext>
            </a:extLst>
          </p:cNvPr>
          <p:cNvGrpSpPr/>
          <p:nvPr/>
        </p:nvGrpSpPr>
        <p:grpSpPr>
          <a:xfrm>
            <a:off x="8290560" y="326264"/>
            <a:ext cx="3749036" cy="6254045"/>
            <a:chOff x="8290560" y="326264"/>
            <a:chExt cx="3749036" cy="6254045"/>
          </a:xfrm>
        </p:grpSpPr>
        <p:pic>
          <p:nvPicPr>
            <p:cNvPr id="3076" name="Picture 4" descr="types of hackers &amp; what i should know - NI Cyber Guy">
              <a:extLst>
                <a:ext uri="{FF2B5EF4-FFF2-40B4-BE49-F238E27FC236}">
                  <a16:creationId xmlns:a16="http://schemas.microsoft.com/office/drawing/2014/main" id="{F7574DAA-90A8-1062-FDA9-8048DDFDD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3421" y="326264"/>
              <a:ext cx="3703316" cy="3041776"/>
            </a:xfrm>
            <a:prstGeom prst="rect">
              <a:avLst/>
            </a:prstGeom>
            <a:noFill/>
            <a:ln w="25400">
              <a:solidFill>
                <a:srgbClr val="26262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acker behind a laptop with code flying around">
              <a:extLst>
                <a:ext uri="{FF2B5EF4-FFF2-40B4-BE49-F238E27FC236}">
                  <a16:creationId xmlns:a16="http://schemas.microsoft.com/office/drawing/2014/main" id="{3A29CB57-53E1-9D73-7AFF-1FFE113DE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560" y="3538532"/>
              <a:ext cx="3749036" cy="3041777"/>
            </a:xfrm>
            <a:prstGeom prst="rect">
              <a:avLst/>
            </a:prstGeom>
            <a:noFill/>
            <a:ln w="25400">
              <a:solidFill>
                <a:srgbClr val="26262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29D0B9BA-71CD-BC0B-A750-1B8FD594062B}"/>
              </a:ext>
            </a:extLst>
          </p:cNvPr>
          <p:cNvGrpSpPr/>
          <p:nvPr/>
        </p:nvGrpSpPr>
        <p:grpSpPr>
          <a:xfrm>
            <a:off x="872492" y="1847152"/>
            <a:ext cx="6922770" cy="4046918"/>
            <a:chOff x="872492" y="1847152"/>
            <a:chExt cx="6922770" cy="4046918"/>
          </a:xfrm>
        </p:grpSpPr>
        <p:sp>
          <p:nvSpPr>
            <p:cNvPr id="4" name="สี่เหลี่ยมผืนผ้า 3">
              <a:extLst>
                <a:ext uri="{FF2B5EF4-FFF2-40B4-BE49-F238E27FC236}">
                  <a16:creationId xmlns:a16="http://schemas.microsoft.com/office/drawing/2014/main" id="{5AB0306F-4FE3-59CB-2BBC-17CCC5386529}"/>
                </a:ext>
              </a:extLst>
            </p:cNvPr>
            <p:cNvSpPr/>
            <p:nvPr/>
          </p:nvSpPr>
          <p:spPr>
            <a:xfrm>
              <a:off x="1074422" y="2057400"/>
              <a:ext cx="6720840" cy="3836670"/>
            </a:xfrm>
            <a:prstGeom prst="rect">
              <a:avLst/>
            </a:prstGeom>
            <a:solidFill>
              <a:srgbClr val="26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F6728684-322E-790E-7DAB-BB972DFB18D2}"/>
                </a:ext>
              </a:extLst>
            </p:cNvPr>
            <p:cNvSpPr/>
            <p:nvPr/>
          </p:nvSpPr>
          <p:spPr>
            <a:xfrm>
              <a:off x="872492" y="1847152"/>
              <a:ext cx="6720840" cy="3836670"/>
            </a:xfrm>
            <a:prstGeom prst="rect">
              <a:avLst/>
            </a:prstGeom>
            <a:solidFill>
              <a:srgbClr val="FFEAD7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thaiDist"/>
              <a:endParaRPr lang="th-TH" altLang="th-TH" b="1" dirty="0">
                <a:solidFill>
                  <a:srgbClr val="262628"/>
                </a:solidFill>
                <a:latin typeface="inherit"/>
                <a:cs typeface="Angsana New" panose="02020603050405020304" pitchFamily="18" charset="-34"/>
              </a:endParaRPr>
            </a:p>
            <a:p>
              <a:pPr lvl="1" algn="thaiDist"/>
              <a:r>
                <a:rPr lang="th-TH" altLang="th-TH" sz="3200" b="1" dirty="0">
                  <a:solidFill>
                    <a:srgbClr val="262628"/>
                  </a:solidFill>
                  <a:latin typeface="inherit"/>
                  <a:cs typeface="Angsana New" panose="02020603050405020304" pitchFamily="18" charset="-34"/>
                </a:rPr>
                <a:t>เป้าหมาย</a:t>
              </a:r>
            </a:p>
            <a:p>
              <a:pPr lvl="1" algn="thaiDist"/>
              <a:r>
                <a:rPr lang="th-TH" altLang="th-TH" dirty="0">
                  <a:solidFill>
                    <a:srgbClr val="262628"/>
                  </a:solidFill>
                  <a:latin typeface="inherit"/>
                  <a:cs typeface="Angsana New" panose="02020603050405020304" pitchFamily="18" charset="-34"/>
                </a:rPr>
                <a:t>เพื่อการเรียนรู้ทักษะ</a:t>
              </a:r>
              <a:endParaRPr kumimoji="0" lang="th-TH" altLang="th-TH" b="0" i="0" u="none" strike="noStrike" cap="none" normalizeH="0" baseline="0" dirty="0">
                <a:ln>
                  <a:noFill/>
                </a:ln>
                <a:solidFill>
                  <a:srgbClr val="262628"/>
                </a:solidFill>
                <a:effectLst/>
                <a:latin typeface="inherit"/>
                <a:cs typeface="Angsana New" panose="02020603050405020304" pitchFamily="18" charset="-34"/>
              </a:endParaRPr>
            </a:p>
            <a:p>
              <a:pPr lvl="1"/>
              <a:r>
                <a:rPr lang="th-TH" altLang="th-TH" sz="3200" b="1" dirty="0">
                  <a:solidFill>
                    <a:srgbClr val="262628"/>
                  </a:solidFill>
                  <a:latin typeface="inherit"/>
                  <a:cs typeface="Angsana New" panose="02020603050405020304" pitchFamily="18" charset="-34"/>
                </a:rPr>
                <a:t>ลักษณะ</a:t>
              </a: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th-TH" altLang="th-TH" b="0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latin typeface="inherit"/>
                  <a:cs typeface="Angsana New" panose="02020603050405020304" pitchFamily="18" charset="-34"/>
                </a:rPr>
                <a:t>เหล่านี้คือ "มือใหม่" ในโลกของการแฮก แฮกเกอร์กรีนแฮทไม่ได้ตระหนักถึงกลไกความปลอดภัยและการทำงานภายในของเว็บ แต่พวกเขาเป็นผู้เรียนที่กระตือรือร้นและตั้งใจ</a:t>
              </a:r>
              <a:endParaRPr kumimoji="0" lang="th-TH" altLang="th-TH" b="0" i="0" u="none" strike="noStrike" cap="none" normalizeH="0" baseline="0" dirty="0">
                <a:ln>
                  <a:noFill/>
                </a:ln>
                <a:solidFill>
                  <a:srgbClr val="262628"/>
                </a:solidFill>
                <a:effectLst/>
                <a:latin typeface="Arial" panose="020B0604020202020204" pitchFamily="34" charset="0"/>
              </a:endParaRPr>
            </a:p>
            <a:p>
              <a:pPr algn="ctr"/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กลุ่ม 7">
            <a:extLst>
              <a:ext uri="{FF2B5EF4-FFF2-40B4-BE49-F238E27FC236}">
                <a16:creationId xmlns:a16="http://schemas.microsoft.com/office/drawing/2014/main" id="{0DF54FA7-44EE-5DD2-0D91-AFEA1504B28E}"/>
              </a:ext>
            </a:extLst>
          </p:cNvPr>
          <p:cNvGrpSpPr/>
          <p:nvPr/>
        </p:nvGrpSpPr>
        <p:grpSpPr>
          <a:xfrm>
            <a:off x="152403" y="464820"/>
            <a:ext cx="4345301" cy="1687830"/>
            <a:chOff x="152403" y="464820"/>
            <a:chExt cx="4345301" cy="1687830"/>
          </a:xfrm>
        </p:grpSpPr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54B41C10-A63F-FC9C-A49F-CF893A943BA9}"/>
                </a:ext>
              </a:extLst>
            </p:cNvPr>
            <p:cNvSpPr/>
            <p:nvPr/>
          </p:nvSpPr>
          <p:spPr>
            <a:xfrm>
              <a:off x="152403" y="662940"/>
              <a:ext cx="4080509" cy="1489710"/>
            </a:xfrm>
            <a:prstGeom prst="rect">
              <a:avLst/>
            </a:prstGeom>
            <a:solidFill>
              <a:srgbClr val="262628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626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 HAT</a:t>
              </a:r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43E64EF6-A471-E516-2155-6EBD6BF390BC}"/>
                </a:ext>
              </a:extLst>
            </p:cNvPr>
            <p:cNvSpPr/>
            <p:nvPr/>
          </p:nvSpPr>
          <p:spPr>
            <a:xfrm>
              <a:off x="417195" y="464820"/>
              <a:ext cx="4080509" cy="1489710"/>
            </a:xfrm>
            <a:prstGeom prst="rect">
              <a:avLst/>
            </a:prstGeom>
            <a:solidFill>
              <a:srgbClr val="02CA40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626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 HAT</a:t>
              </a:r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97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581C698F-3ADD-0266-0F05-9194B12604DF}"/>
              </a:ext>
            </a:extLst>
          </p:cNvPr>
          <p:cNvGrpSpPr/>
          <p:nvPr/>
        </p:nvGrpSpPr>
        <p:grpSpPr>
          <a:xfrm>
            <a:off x="8313418" y="326264"/>
            <a:ext cx="3726177" cy="6205472"/>
            <a:chOff x="8313418" y="326264"/>
            <a:chExt cx="3726177" cy="6205472"/>
          </a:xfrm>
        </p:grpSpPr>
        <p:pic>
          <p:nvPicPr>
            <p:cNvPr id="1028" name="Picture 4" descr="Jugendliche Hacker alias Script-kiddies und ihre Gefahren - Digital -  jetzt.de">
              <a:extLst>
                <a:ext uri="{FF2B5EF4-FFF2-40B4-BE49-F238E27FC236}">
                  <a16:creationId xmlns:a16="http://schemas.microsoft.com/office/drawing/2014/main" id="{43A2B376-7188-057C-17F1-29C8C05A8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3418" y="3578288"/>
              <a:ext cx="3726177" cy="2953448"/>
            </a:xfrm>
            <a:prstGeom prst="rect">
              <a:avLst/>
            </a:prstGeom>
            <a:noFill/>
            <a:ln w="25400">
              <a:solidFill>
                <a:srgbClr val="26262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hasing script-kiddies and hackers on my blog - Inspiratron by Nikola  Milosevic">
              <a:extLst>
                <a:ext uri="{FF2B5EF4-FFF2-40B4-BE49-F238E27FC236}">
                  <a16:creationId xmlns:a16="http://schemas.microsoft.com/office/drawing/2014/main" id="{5F2C56E4-F97C-E174-D301-588D487C3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3418" y="326264"/>
              <a:ext cx="3726176" cy="3041776"/>
            </a:xfrm>
            <a:prstGeom prst="rect">
              <a:avLst/>
            </a:prstGeom>
            <a:noFill/>
            <a:ln w="25400">
              <a:solidFill>
                <a:srgbClr val="26262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กลุ่ม 11">
            <a:extLst>
              <a:ext uri="{FF2B5EF4-FFF2-40B4-BE49-F238E27FC236}">
                <a16:creationId xmlns:a16="http://schemas.microsoft.com/office/drawing/2014/main" id="{20C42024-897A-99FB-E02F-4F2B4D04A906}"/>
              </a:ext>
            </a:extLst>
          </p:cNvPr>
          <p:cNvGrpSpPr/>
          <p:nvPr/>
        </p:nvGrpSpPr>
        <p:grpSpPr>
          <a:xfrm>
            <a:off x="872492" y="1847152"/>
            <a:ext cx="6922770" cy="4046918"/>
            <a:chOff x="872492" y="1847152"/>
            <a:chExt cx="6922770" cy="4046918"/>
          </a:xfrm>
        </p:grpSpPr>
        <p:sp>
          <p:nvSpPr>
            <p:cNvPr id="4" name="สี่เหลี่ยมผืนผ้า 3">
              <a:extLst>
                <a:ext uri="{FF2B5EF4-FFF2-40B4-BE49-F238E27FC236}">
                  <a16:creationId xmlns:a16="http://schemas.microsoft.com/office/drawing/2014/main" id="{C693A13D-5C44-5DBF-0D64-1E2E58205063}"/>
                </a:ext>
              </a:extLst>
            </p:cNvPr>
            <p:cNvSpPr/>
            <p:nvPr/>
          </p:nvSpPr>
          <p:spPr>
            <a:xfrm>
              <a:off x="1074422" y="2057400"/>
              <a:ext cx="6720840" cy="3836670"/>
            </a:xfrm>
            <a:prstGeom prst="rect">
              <a:avLst/>
            </a:prstGeom>
            <a:solidFill>
              <a:srgbClr val="26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6FB89DA6-9F34-AEDF-E5EF-E38249104AD3}"/>
                </a:ext>
              </a:extLst>
            </p:cNvPr>
            <p:cNvSpPr/>
            <p:nvPr/>
          </p:nvSpPr>
          <p:spPr>
            <a:xfrm>
              <a:off x="872492" y="1847152"/>
              <a:ext cx="6720840" cy="3836670"/>
            </a:xfrm>
            <a:prstGeom prst="rect">
              <a:avLst/>
            </a:prstGeom>
            <a:solidFill>
              <a:srgbClr val="FFEAD7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thaiDist"/>
              <a:endParaRPr lang="th-TH" altLang="th-TH" b="1" dirty="0">
                <a:solidFill>
                  <a:srgbClr val="262628"/>
                </a:solidFill>
                <a:latin typeface="inherit"/>
                <a:cs typeface="Angsana New" panose="02020603050405020304" pitchFamily="18" charset="-34"/>
              </a:endParaRPr>
            </a:p>
            <a:p>
              <a:pPr lvl="1" algn="thaiDist"/>
              <a:r>
                <a:rPr lang="th-TH" altLang="th-TH" sz="3200" b="1" dirty="0">
                  <a:solidFill>
                    <a:srgbClr val="262628"/>
                  </a:solidFill>
                  <a:latin typeface="Arial" panose="020B0604020202020204" pitchFamily="34" charset="0"/>
                  <a:cs typeface="Angsana New" panose="02020603050405020304" pitchFamily="18" charset="-34"/>
                </a:rPr>
                <a:t>เป้าหมาย</a:t>
              </a:r>
            </a:p>
            <a:p>
              <a:pPr lvl="1" algn="thaiDist"/>
              <a:r>
                <a:rPr kumimoji="0" lang="th-TH" altLang="th-TH" b="0" i="0" u="none" strike="noStrike" cap="none" normalizeH="0" baseline="0" dirty="0">
                  <a:ln>
                    <a:noFill/>
                  </a:ln>
                  <a:solidFill>
                    <a:srgbClr val="262628"/>
                  </a:solidFill>
                  <a:effectLst/>
                  <a:latin typeface="Arial" panose="020B0604020202020204" pitchFamily="34" charset="0"/>
                  <a:cs typeface="Angsana New" panose="02020603050405020304" pitchFamily="18" charset="-34"/>
                </a:rPr>
                <a:t>ก่อความวุ่นวาย</a:t>
              </a:r>
            </a:p>
            <a:p>
              <a:pPr lvl="1"/>
              <a:r>
                <a:rPr lang="th-TH" altLang="th-TH" sz="3200" b="1" dirty="0">
                  <a:solidFill>
                    <a:srgbClr val="262628"/>
                  </a:solidFill>
                  <a:latin typeface="Arial" panose="020B0604020202020204" pitchFamily="34" charset="0"/>
                  <a:cs typeface="Angsana New" panose="02020603050405020304" pitchFamily="18" charset="-34"/>
                </a:rPr>
                <a:t>ลักษณะ</a:t>
              </a: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h-TH" b="0" i="0" dirty="0">
                  <a:solidFill>
                    <a:srgbClr val="262628"/>
                  </a:solidFill>
                  <a:effectLst/>
                  <a:latin typeface="Arial" panose="020B0604020202020204" pitchFamily="34" charset="0"/>
                </a:rPr>
                <a:t>แฮกเกอร์มือใหม่ที่ยังขาดความชำนาญในการเจาะระบบคอมพิวเตอร์ โดยปกติแล้ว </a:t>
              </a:r>
              <a:r>
                <a:rPr lang="en-GB" b="0" i="0" dirty="0">
                  <a:solidFill>
                    <a:srgbClr val="26262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Script Kiddies </a:t>
              </a:r>
              <a:r>
                <a:rPr lang="th-TH" b="0" i="0" dirty="0">
                  <a:solidFill>
                    <a:srgbClr val="262628"/>
                  </a:solidFill>
                  <a:effectLst/>
                  <a:latin typeface="Arial" panose="020B0604020202020204" pitchFamily="34" charset="0"/>
                </a:rPr>
                <a:t>จะใช้โปรแกรมเจาะระบบที่ถูกพัฒนาโดย </a:t>
              </a:r>
              <a:r>
                <a:rPr lang="en-GB" b="0" i="0" dirty="0">
                  <a:solidFill>
                    <a:srgbClr val="26262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Hacker </a:t>
              </a:r>
              <a:r>
                <a:rPr lang="th-TH" b="0" i="0" dirty="0">
                  <a:solidFill>
                    <a:srgbClr val="262628"/>
                  </a:solidFill>
                  <a:effectLst/>
                  <a:latin typeface="Arial" panose="020B0604020202020204" pitchFamily="34" charset="0"/>
                </a:rPr>
                <a:t>ที่มีความชำนาญสูงมาใช้เจาะระบบคอมพิวเตอร์</a:t>
              </a:r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335FBB24-FA69-940A-6F7B-B09D75984F97}"/>
              </a:ext>
            </a:extLst>
          </p:cNvPr>
          <p:cNvGrpSpPr/>
          <p:nvPr/>
        </p:nvGrpSpPr>
        <p:grpSpPr>
          <a:xfrm>
            <a:off x="152403" y="464820"/>
            <a:ext cx="4345301" cy="1687830"/>
            <a:chOff x="152403" y="464820"/>
            <a:chExt cx="4345301" cy="1687830"/>
          </a:xfrm>
        </p:grpSpPr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2B7CAA98-7032-606C-D844-BF3EBD6579DF}"/>
                </a:ext>
              </a:extLst>
            </p:cNvPr>
            <p:cNvSpPr/>
            <p:nvPr/>
          </p:nvSpPr>
          <p:spPr>
            <a:xfrm>
              <a:off x="152403" y="662940"/>
              <a:ext cx="4080509" cy="1489710"/>
            </a:xfrm>
            <a:prstGeom prst="rect">
              <a:avLst/>
            </a:prstGeom>
            <a:solidFill>
              <a:srgbClr val="262628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626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 HAT</a:t>
              </a:r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4B7C448D-3AAB-9368-80EF-183974651C99}"/>
                </a:ext>
              </a:extLst>
            </p:cNvPr>
            <p:cNvSpPr/>
            <p:nvPr/>
          </p:nvSpPr>
          <p:spPr>
            <a:xfrm>
              <a:off x="417195" y="464820"/>
              <a:ext cx="4080509" cy="1489710"/>
            </a:xfrm>
            <a:prstGeom prst="rect">
              <a:avLst/>
            </a:prstGeom>
            <a:solidFill>
              <a:srgbClr val="E6FC10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800" b="1" i="0" kern="1200" dirty="0">
                  <a:solidFill>
                    <a:srgbClr val="262628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KIDDIE SCRIPT</a:t>
              </a:r>
              <a:endParaRPr lang="th-TH" b="1" dirty="0">
                <a:solidFill>
                  <a:srgbClr val="262628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50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: มุมตัดเดียว 8">
            <a:extLst>
              <a:ext uri="{FF2B5EF4-FFF2-40B4-BE49-F238E27FC236}">
                <a16:creationId xmlns:a16="http://schemas.microsoft.com/office/drawing/2014/main" id="{47FD9182-E1DF-8EA8-724C-962D660FC036}"/>
              </a:ext>
            </a:extLst>
          </p:cNvPr>
          <p:cNvSpPr/>
          <p:nvPr/>
        </p:nvSpPr>
        <p:spPr>
          <a:xfrm>
            <a:off x="182208" y="634477"/>
            <a:ext cx="4789170" cy="1059180"/>
          </a:xfrm>
          <a:prstGeom prst="snip1Rect">
            <a:avLst/>
          </a:prstGeom>
          <a:solidFill>
            <a:srgbClr val="262628"/>
          </a:solidFill>
          <a:ln w="25400">
            <a:solidFill>
              <a:srgbClr val="26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th-TH" sz="4800" b="1" dirty="0">
              <a:solidFill>
                <a:srgbClr val="262628"/>
              </a:solidFill>
            </a:endParaRPr>
          </a:p>
        </p:txBody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082490BC-7CA0-D8A4-DAF2-46DE505FF3FD}"/>
              </a:ext>
            </a:extLst>
          </p:cNvPr>
          <p:cNvGrpSpPr/>
          <p:nvPr/>
        </p:nvGrpSpPr>
        <p:grpSpPr>
          <a:xfrm>
            <a:off x="6096000" y="2708910"/>
            <a:ext cx="5543550" cy="3729038"/>
            <a:chOff x="6096000" y="2903220"/>
            <a:chExt cx="5543550" cy="3729038"/>
          </a:xfrm>
        </p:grpSpPr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77B8DF7A-6EA5-F3B9-A34C-D4C77593CA07}"/>
                </a:ext>
              </a:extLst>
            </p:cNvPr>
            <p:cNvSpPr/>
            <p:nvPr/>
          </p:nvSpPr>
          <p:spPr>
            <a:xfrm>
              <a:off x="6290310" y="3623310"/>
              <a:ext cx="5349240" cy="3008948"/>
            </a:xfrm>
            <a:prstGeom prst="rect">
              <a:avLst/>
            </a:prstGeom>
            <a:solidFill>
              <a:srgbClr val="262628"/>
            </a:solidFill>
            <a:ln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098" name="Picture 2" descr="จับแล้ว! มือแฮกเว็บศาลรัฐธรรมนูญ">
              <a:extLst>
                <a:ext uri="{FF2B5EF4-FFF2-40B4-BE49-F238E27FC236}">
                  <a16:creationId xmlns:a16="http://schemas.microsoft.com/office/drawing/2014/main" id="{401BE20D-37A2-02A4-3755-F8AC82608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429000"/>
              <a:ext cx="5349240" cy="3008948"/>
            </a:xfrm>
            <a:prstGeom prst="rect">
              <a:avLst/>
            </a:prstGeom>
            <a:noFill/>
            <a:ln w="25400">
              <a:solidFill>
                <a:srgbClr val="26262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สี่เหลี่ยมผืนผ้า: มุมมนด้านบน 3">
              <a:extLst>
                <a:ext uri="{FF2B5EF4-FFF2-40B4-BE49-F238E27FC236}">
                  <a16:creationId xmlns:a16="http://schemas.microsoft.com/office/drawing/2014/main" id="{1212ACF6-EDCA-F0B8-4E6B-4D2C009E9695}"/>
                </a:ext>
              </a:extLst>
            </p:cNvPr>
            <p:cNvSpPr/>
            <p:nvPr/>
          </p:nvSpPr>
          <p:spPr>
            <a:xfrm>
              <a:off x="6096000" y="2903220"/>
              <a:ext cx="5349240" cy="1051560"/>
            </a:xfrm>
            <a:prstGeom prst="round2SameRect">
              <a:avLst/>
            </a:prstGeom>
            <a:solidFill>
              <a:schemeClr val="bg1"/>
            </a:solidFill>
            <a:ln w="25400">
              <a:solidFill>
                <a:srgbClr val="262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dirty="0">
                  <a:solidFill>
                    <a:srgbClr val="262628"/>
                  </a:solidFill>
                  <a:latin typeface="Arial" panose="020B0604020202020204" pitchFamily="34" charset="0"/>
                </a:rPr>
                <a:t>การแฮกเว็บศาลรัฐธรรมนูญ</a:t>
              </a:r>
            </a:p>
          </p:txBody>
        </p:sp>
      </p:grpSp>
      <p:sp>
        <p:nvSpPr>
          <p:cNvPr id="8" name="สี่เหลี่ยมผืนผ้า: มุมตัดเดียว 7">
            <a:extLst>
              <a:ext uri="{FF2B5EF4-FFF2-40B4-BE49-F238E27FC236}">
                <a16:creationId xmlns:a16="http://schemas.microsoft.com/office/drawing/2014/main" id="{3FD1FEEB-C7CA-7162-AFD7-36CFBC2BD6E1}"/>
              </a:ext>
            </a:extLst>
          </p:cNvPr>
          <p:cNvSpPr/>
          <p:nvPr/>
        </p:nvSpPr>
        <p:spPr>
          <a:xfrm>
            <a:off x="331470" y="342900"/>
            <a:ext cx="4789170" cy="1188720"/>
          </a:xfrm>
          <a:prstGeom prst="snip1Rect">
            <a:avLst/>
          </a:prstGeom>
          <a:solidFill>
            <a:srgbClr val="FFEAD7"/>
          </a:solidFill>
          <a:ln w="25400">
            <a:solidFill>
              <a:srgbClr val="26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th-TH" sz="2000" dirty="0">
                <a:solidFill>
                  <a:srgbClr val="262628"/>
                </a:solidFill>
              </a:rPr>
              <a:t>เหตุการณ์ที่เกิดขึ้นจริง</a:t>
            </a:r>
          </a:p>
          <a:p>
            <a:pPr lvl="1"/>
            <a:r>
              <a:rPr lang="th-TH" sz="3600" b="1" dirty="0">
                <a:solidFill>
                  <a:srgbClr val="262628"/>
                </a:solidFill>
              </a:rPr>
              <a:t>การแฮกเว็บศาลรัฐธรรมนูญ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8A9273B-8CB2-374E-C42C-A00397544234}"/>
              </a:ext>
            </a:extLst>
          </p:cNvPr>
          <p:cNvSpPr txBox="1"/>
          <p:nvPr/>
        </p:nvSpPr>
        <p:spPr>
          <a:xfrm>
            <a:off x="6096000" y="420052"/>
            <a:ext cx="554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i="0" dirty="0">
                <a:solidFill>
                  <a:srgbClr val="262628"/>
                </a:solidFill>
                <a:latin typeface="Arial" panose="020B0604020202020204" pitchFamily="34" charset="0"/>
              </a:rPr>
              <a:t>วันที่ 11 พ.ย. 2564 เว็บไซต์ของศาล</a:t>
            </a:r>
          </a:p>
          <a:p>
            <a:r>
              <a:rPr lang="th-TH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รัฐธรรมนูญ </a:t>
            </a:r>
            <a:r>
              <a:rPr lang="en-GB" sz="2400" i="0" u="none" strike="noStrike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constitutionalcourt.or.th</a:t>
            </a:r>
            <a:r>
              <a:rPr lang="en-GB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th-TH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ถูกแฮก เปลี่ยนหน้าเป็นเพลง </a:t>
            </a:r>
            <a:r>
              <a:rPr lang="en-GB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Guillotine (It goes Yah) </a:t>
            </a:r>
            <a:r>
              <a:rPr lang="th-TH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ของศิลปิน </a:t>
            </a:r>
            <a:r>
              <a:rPr lang="en-GB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 Grips </a:t>
            </a:r>
            <a:r>
              <a:rPr lang="th-TH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และยังเปลี่ยนชื่อ </a:t>
            </a:r>
            <a:r>
              <a:rPr lang="en-GB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 Title </a:t>
            </a:r>
            <a:r>
              <a:rPr lang="th-TH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เป็น </a:t>
            </a:r>
            <a:r>
              <a:rPr lang="en-GB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Kangaroo Court </a:t>
            </a:r>
            <a:r>
              <a:rPr lang="th-TH" sz="240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ซึ่งมีความหมายถึง กระบวนการศาลที่ไม่เป็นไปตามหลักการ หรือ “ศาลเตี้ย”</a:t>
            </a:r>
            <a:endParaRPr lang="th-TH" sz="2400" dirty="0">
              <a:solidFill>
                <a:srgbClr val="262628"/>
              </a:solidFill>
              <a:latin typeface="Arial" panose="020B0604020202020204" pitchFamily="34" charset="0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80A9BF8-49B9-0D22-61CD-2E535052B144}"/>
              </a:ext>
            </a:extLst>
          </p:cNvPr>
          <p:cNvSpPr txBox="1"/>
          <p:nvPr/>
        </p:nvSpPr>
        <p:spPr>
          <a:xfrm>
            <a:off x="331470" y="1985234"/>
            <a:ext cx="5543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2400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โดยการกระทำดังกล่าวเข้าข่ายความผิดฐาน เข้าถึงโดยม</a:t>
            </a:r>
            <a:r>
              <a:rPr lang="th-TH" sz="2400" b="0" i="0" dirty="0" err="1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ิช</a:t>
            </a:r>
            <a:r>
              <a:rPr lang="th-TH" sz="2400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อบซึ่งระบบและข้อมูลคอมพิวเตอร์ที่มีมาตรการป้องกันการเข้าถึงโดยเฉพาะ ตามมาตรา 5, 7 แห่ง</a:t>
            </a:r>
            <a:r>
              <a:rPr lang="th-TH" sz="2400" b="1" i="0" u="sng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 พ.ร.บ.ว่าด้วยการกระทำความผิดเกี่ยวกับคอมพิวเตอร์ พ.ศ.2560 มีโทษจำคุก 6 เดือน ถึง 2 ปี และปรับไม่เกิน 40,000 บาท </a:t>
            </a:r>
            <a:r>
              <a:rPr lang="th-TH" sz="2400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และหากผู้กระทำมีการทำให้เสียหาย ทำลาย แก้ไข เปลี่ยนแปลง หรือเพิ่มเติม ไม่ว่าทั้งหมดหรือบางส่วน ซึ่งข้อมูลคอมพิวเตอร์ของผู้อื่นโดยม</a:t>
            </a:r>
            <a:r>
              <a:rPr lang="th-TH" sz="2400" b="0" i="0" dirty="0" err="1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ิช</a:t>
            </a:r>
            <a:r>
              <a:rPr lang="th-TH" sz="2400" b="0" i="0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อบ ก็จะมีความผิดตามมาตรา 9 แห่ง </a:t>
            </a:r>
            <a:r>
              <a:rPr lang="th-TH" sz="2400" b="1" i="0" u="sng" dirty="0">
                <a:solidFill>
                  <a:srgbClr val="262628"/>
                </a:solidFill>
                <a:effectLst/>
                <a:latin typeface="Arial" panose="020B0604020202020204" pitchFamily="34" charset="0"/>
              </a:rPr>
              <a:t>พ.ร.บ.ว่าด้วยการกระทำความผิดเกี่ยวกับคอมพิวเตอร์ พ.ศ.2560 มีโทษจำคุกไม่เกิน 5 ปี ปรับไม่เกิน 100,00 บาท</a:t>
            </a:r>
          </a:p>
        </p:txBody>
      </p:sp>
    </p:spTree>
    <p:extLst>
      <p:ext uri="{BB962C8B-B14F-4D97-AF65-F5344CB8AC3E}">
        <p14:creationId xmlns:p14="http://schemas.microsoft.com/office/powerpoint/2010/main" val="105207901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417</Words>
  <Application>Microsoft Office PowerPoint</Application>
  <PresentationFormat>แบบจอกว้าง</PresentationFormat>
  <Paragraphs>47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Ravie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Supakorn Montreewan</dc:creator>
  <cp:lastModifiedBy>Supakorn Montreewan</cp:lastModifiedBy>
  <cp:revision>2</cp:revision>
  <dcterms:created xsi:type="dcterms:W3CDTF">2022-09-01T10:20:35Z</dcterms:created>
  <dcterms:modified xsi:type="dcterms:W3CDTF">2022-09-01T15:38:14Z</dcterms:modified>
</cp:coreProperties>
</file>