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71" r:id="rId16"/>
    <p:sldId id="272" r:id="rId17"/>
    <p:sldId id="273"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37"/>
    <p:restoredTop sz="94626"/>
  </p:normalViewPr>
  <p:slideViewPr>
    <p:cSldViewPr snapToGrid="0">
      <p:cViewPr varScale="1">
        <p:scale>
          <a:sx n="74" d="100"/>
          <a:sy n="74" d="100"/>
        </p:scale>
        <p:origin x="184"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9C41-894D-AA96-2B88-E56A17223447}"/>
              </a:ext>
            </a:extLst>
          </p:cNvPr>
          <p:cNvSpPr>
            <a:spLocks noGrp="1"/>
          </p:cNvSpPr>
          <p:nvPr>
            <p:ph type="ctrTitle"/>
          </p:nvPr>
        </p:nvSpPr>
        <p:spPr>
          <a:xfrm>
            <a:off x="783894" y="241852"/>
            <a:ext cx="8825658" cy="3329581"/>
          </a:xfrm>
        </p:spPr>
        <p:txBody>
          <a:bodyPr/>
          <a:lstStyle/>
          <a:p>
            <a:r>
              <a:rPr lang="en-US" dirty="0"/>
              <a:t>Analysis of Mega Million numbers.</a:t>
            </a:r>
          </a:p>
        </p:txBody>
      </p:sp>
      <p:sp>
        <p:nvSpPr>
          <p:cNvPr id="3" name="Subtitle 2">
            <a:extLst>
              <a:ext uri="{FF2B5EF4-FFF2-40B4-BE49-F238E27FC236}">
                <a16:creationId xmlns:a16="http://schemas.microsoft.com/office/drawing/2014/main" id="{99B84033-3BF4-D063-6237-12164AD03FDF}"/>
              </a:ext>
            </a:extLst>
          </p:cNvPr>
          <p:cNvSpPr>
            <a:spLocks noGrp="1"/>
          </p:cNvSpPr>
          <p:nvPr>
            <p:ph type="subTitle" idx="1"/>
          </p:nvPr>
        </p:nvSpPr>
        <p:spPr/>
        <p:txBody>
          <a:bodyPr/>
          <a:lstStyle/>
          <a:p>
            <a:r>
              <a:rPr lang="en-US" dirty="0"/>
              <a:t>A data analysis project</a:t>
            </a:r>
          </a:p>
          <a:p>
            <a:r>
              <a:rPr lang="en-US" dirty="0"/>
              <a:t>By Peter Marus</a:t>
            </a:r>
          </a:p>
        </p:txBody>
      </p:sp>
    </p:spTree>
    <p:extLst>
      <p:ext uri="{BB962C8B-B14F-4D97-AF65-F5344CB8AC3E}">
        <p14:creationId xmlns:p14="http://schemas.microsoft.com/office/powerpoint/2010/main" val="1585113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0F157-E8DE-D39F-3BC6-BDAC5DD53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355B3-5E4D-3B8D-41C8-CD8FF36984F9}"/>
              </a:ext>
            </a:extLst>
          </p:cNvPr>
          <p:cNvSpPr>
            <a:spLocks noGrp="1"/>
          </p:cNvSpPr>
          <p:nvPr>
            <p:ph type="title"/>
          </p:nvPr>
        </p:nvSpPr>
        <p:spPr/>
        <p:txBody>
          <a:bodyPr/>
          <a:lstStyle/>
          <a:p>
            <a:r>
              <a:rPr lang="en-US" dirty="0"/>
              <a:t>Finding the most often drawn balls: Ball 2</a:t>
            </a:r>
          </a:p>
        </p:txBody>
      </p:sp>
      <p:pic>
        <p:nvPicPr>
          <p:cNvPr id="9" name="Content Placeholder 8" descr="A screenshot of a computer code&#10;&#10;Description automatically generated">
            <a:extLst>
              <a:ext uri="{FF2B5EF4-FFF2-40B4-BE49-F238E27FC236}">
                <a16:creationId xmlns:a16="http://schemas.microsoft.com/office/drawing/2014/main" id="{6AE62C64-C3DF-E2C8-1710-081514A30C77}"/>
              </a:ext>
            </a:extLst>
          </p:cNvPr>
          <p:cNvPicPr>
            <a:picLocks noGrp="1" noChangeAspect="1"/>
          </p:cNvPicPr>
          <p:nvPr>
            <p:ph idx="1"/>
          </p:nvPr>
        </p:nvPicPr>
        <p:blipFill>
          <a:blip r:embed="rId2"/>
          <a:stretch>
            <a:fillRect/>
          </a:stretch>
        </p:blipFill>
        <p:spPr>
          <a:xfrm>
            <a:off x="4874068" y="341187"/>
            <a:ext cx="4725734" cy="1610250"/>
          </a:xfrm>
        </p:spPr>
      </p:pic>
      <p:sp>
        <p:nvSpPr>
          <p:cNvPr id="4" name="Text Placeholder 3">
            <a:extLst>
              <a:ext uri="{FF2B5EF4-FFF2-40B4-BE49-F238E27FC236}">
                <a16:creationId xmlns:a16="http://schemas.microsoft.com/office/drawing/2014/main" id="{933034C8-2D64-E78A-7BA7-68AA22587FC0}"/>
              </a:ext>
            </a:extLst>
          </p:cNvPr>
          <p:cNvSpPr>
            <a:spLocks noGrp="1"/>
          </p:cNvSpPr>
          <p:nvPr>
            <p:ph type="body" sz="half" idx="2"/>
          </p:nvPr>
        </p:nvSpPr>
        <p:spPr/>
        <p:txBody>
          <a:bodyPr/>
          <a:lstStyle/>
          <a:p>
            <a:r>
              <a:rPr lang="en-US" dirty="0"/>
              <a:t>This code is for finding the five most common balls picked as “ball 2”.  I am going with how the numbers were presented to the audience, so the numbers went ascending order.</a:t>
            </a:r>
          </a:p>
          <a:p>
            <a:r>
              <a:rPr lang="en-US" dirty="0"/>
              <a:t>As you can see from the chart, the five common numbers at the “ball 2“ position: </a:t>
            </a:r>
          </a:p>
          <a:p>
            <a:r>
              <a:rPr lang="en-US" dirty="0"/>
              <a:t>22, 14, 15, 17, 24</a:t>
            </a:r>
          </a:p>
        </p:txBody>
      </p:sp>
      <p:pic>
        <p:nvPicPr>
          <p:cNvPr id="11" name="Picture 10" descr="A graph of numbers and a number&#10;&#10;Description automatically generated">
            <a:extLst>
              <a:ext uri="{FF2B5EF4-FFF2-40B4-BE49-F238E27FC236}">
                <a16:creationId xmlns:a16="http://schemas.microsoft.com/office/drawing/2014/main" id="{B427CB82-3F4C-8BC4-DCDF-1CE7F6FBCF73}"/>
              </a:ext>
            </a:extLst>
          </p:cNvPr>
          <p:cNvPicPr>
            <a:picLocks noChangeAspect="1"/>
          </p:cNvPicPr>
          <p:nvPr/>
        </p:nvPicPr>
        <p:blipFill>
          <a:blip r:embed="rId3"/>
          <a:stretch>
            <a:fillRect/>
          </a:stretch>
        </p:blipFill>
        <p:spPr>
          <a:xfrm>
            <a:off x="4874068" y="2544417"/>
            <a:ext cx="5143500" cy="4007127"/>
          </a:xfrm>
          <a:prstGeom prst="rect">
            <a:avLst/>
          </a:prstGeom>
        </p:spPr>
      </p:pic>
    </p:spTree>
    <p:extLst>
      <p:ext uri="{BB962C8B-B14F-4D97-AF65-F5344CB8AC3E}">
        <p14:creationId xmlns:p14="http://schemas.microsoft.com/office/powerpoint/2010/main" val="2082211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E3EE5-3756-868E-7EAC-621F414AB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0B366-F961-2863-043B-5B08D6610590}"/>
              </a:ext>
            </a:extLst>
          </p:cNvPr>
          <p:cNvSpPr>
            <a:spLocks noGrp="1"/>
          </p:cNvSpPr>
          <p:nvPr>
            <p:ph type="title"/>
          </p:nvPr>
        </p:nvSpPr>
        <p:spPr/>
        <p:txBody>
          <a:bodyPr/>
          <a:lstStyle/>
          <a:p>
            <a:r>
              <a:rPr lang="en-US" dirty="0"/>
              <a:t>Finding the most often drawn balls: Ball 3</a:t>
            </a:r>
          </a:p>
        </p:txBody>
      </p:sp>
      <p:pic>
        <p:nvPicPr>
          <p:cNvPr id="7" name="Content Placeholder 6" descr="A graph of numbers and a number&#10;&#10;Description automatically generated">
            <a:extLst>
              <a:ext uri="{FF2B5EF4-FFF2-40B4-BE49-F238E27FC236}">
                <a16:creationId xmlns:a16="http://schemas.microsoft.com/office/drawing/2014/main" id="{B3478492-D4E4-D39C-A792-B91BC5EDBE9E}"/>
              </a:ext>
            </a:extLst>
          </p:cNvPr>
          <p:cNvPicPr>
            <a:picLocks noGrp="1" noChangeAspect="1"/>
          </p:cNvPicPr>
          <p:nvPr>
            <p:ph idx="1"/>
          </p:nvPr>
        </p:nvPicPr>
        <p:blipFill>
          <a:blip r:embed="rId2"/>
          <a:stretch>
            <a:fillRect/>
          </a:stretch>
        </p:blipFill>
        <p:spPr>
          <a:xfrm>
            <a:off x="5064235" y="2323608"/>
            <a:ext cx="5143500" cy="4203700"/>
          </a:xfrm>
        </p:spPr>
      </p:pic>
      <p:sp>
        <p:nvSpPr>
          <p:cNvPr id="4" name="Text Placeholder 3">
            <a:extLst>
              <a:ext uri="{FF2B5EF4-FFF2-40B4-BE49-F238E27FC236}">
                <a16:creationId xmlns:a16="http://schemas.microsoft.com/office/drawing/2014/main" id="{D8A64459-EA89-80FB-CF75-ECA9578F6C73}"/>
              </a:ext>
            </a:extLst>
          </p:cNvPr>
          <p:cNvSpPr>
            <a:spLocks noGrp="1"/>
          </p:cNvSpPr>
          <p:nvPr>
            <p:ph type="body" sz="half" idx="2"/>
          </p:nvPr>
        </p:nvSpPr>
        <p:spPr/>
        <p:txBody>
          <a:bodyPr/>
          <a:lstStyle/>
          <a:p>
            <a:r>
              <a:rPr lang="en-US" dirty="0"/>
              <a:t>This code is for finding the five most common balls picked as “ball 3”.  I am going with how the numbers were presented to the audience, so the numbers went ascending order.</a:t>
            </a:r>
          </a:p>
          <a:p>
            <a:r>
              <a:rPr lang="en-US" dirty="0"/>
              <a:t>As you can see from the chart, the five common numbers at the “ball 3“ position: </a:t>
            </a:r>
          </a:p>
          <a:p>
            <a:r>
              <a:rPr lang="en-US" dirty="0"/>
              <a:t>31, 29, 37, 40, 26</a:t>
            </a:r>
          </a:p>
        </p:txBody>
      </p:sp>
      <p:pic>
        <p:nvPicPr>
          <p:cNvPr id="10" name="Picture 9" descr="A screenshot of a computer code&#10;&#10;Description automatically generated">
            <a:extLst>
              <a:ext uri="{FF2B5EF4-FFF2-40B4-BE49-F238E27FC236}">
                <a16:creationId xmlns:a16="http://schemas.microsoft.com/office/drawing/2014/main" id="{EEDA97AA-1317-C899-2BCC-418DE1B93FAF}"/>
              </a:ext>
            </a:extLst>
          </p:cNvPr>
          <p:cNvPicPr>
            <a:picLocks noChangeAspect="1"/>
          </p:cNvPicPr>
          <p:nvPr/>
        </p:nvPicPr>
        <p:blipFill>
          <a:blip r:embed="rId3"/>
          <a:stretch>
            <a:fillRect/>
          </a:stretch>
        </p:blipFill>
        <p:spPr>
          <a:xfrm>
            <a:off x="5064235" y="186686"/>
            <a:ext cx="4673218" cy="1569278"/>
          </a:xfrm>
          <a:prstGeom prst="rect">
            <a:avLst/>
          </a:prstGeom>
        </p:spPr>
      </p:pic>
    </p:spTree>
    <p:extLst>
      <p:ext uri="{BB962C8B-B14F-4D97-AF65-F5344CB8AC3E}">
        <p14:creationId xmlns:p14="http://schemas.microsoft.com/office/powerpoint/2010/main" val="33597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B2B3B-10BD-888A-4FBC-0BA03A3A7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F7A32-AD21-7323-0642-704FB2B8B81A}"/>
              </a:ext>
            </a:extLst>
          </p:cNvPr>
          <p:cNvSpPr>
            <a:spLocks noGrp="1"/>
          </p:cNvSpPr>
          <p:nvPr>
            <p:ph type="title"/>
          </p:nvPr>
        </p:nvSpPr>
        <p:spPr/>
        <p:txBody>
          <a:bodyPr/>
          <a:lstStyle/>
          <a:p>
            <a:r>
              <a:rPr lang="en-US" dirty="0"/>
              <a:t>Finding the most often drawn balls: Ball 4</a:t>
            </a:r>
          </a:p>
        </p:txBody>
      </p:sp>
      <p:pic>
        <p:nvPicPr>
          <p:cNvPr id="8" name="Content Placeholder 7" descr="A graph of numbers and a number&#10;&#10;Description automatically generated">
            <a:extLst>
              <a:ext uri="{FF2B5EF4-FFF2-40B4-BE49-F238E27FC236}">
                <a16:creationId xmlns:a16="http://schemas.microsoft.com/office/drawing/2014/main" id="{EAAF1375-C18C-2A56-1E8C-DBF8D4458085}"/>
              </a:ext>
            </a:extLst>
          </p:cNvPr>
          <p:cNvPicPr>
            <a:picLocks noGrp="1" noChangeAspect="1"/>
          </p:cNvPicPr>
          <p:nvPr>
            <p:ph idx="1"/>
          </p:nvPr>
        </p:nvPicPr>
        <p:blipFill>
          <a:blip r:embed="rId2"/>
          <a:stretch>
            <a:fillRect/>
          </a:stretch>
        </p:blipFill>
        <p:spPr>
          <a:xfrm>
            <a:off x="5064235" y="2405656"/>
            <a:ext cx="5143500" cy="4203700"/>
          </a:xfrm>
        </p:spPr>
      </p:pic>
      <p:sp>
        <p:nvSpPr>
          <p:cNvPr id="4" name="Text Placeholder 3">
            <a:extLst>
              <a:ext uri="{FF2B5EF4-FFF2-40B4-BE49-F238E27FC236}">
                <a16:creationId xmlns:a16="http://schemas.microsoft.com/office/drawing/2014/main" id="{240E1C35-BA3E-ACA0-990F-233F2A0E00CF}"/>
              </a:ext>
            </a:extLst>
          </p:cNvPr>
          <p:cNvSpPr>
            <a:spLocks noGrp="1"/>
          </p:cNvSpPr>
          <p:nvPr>
            <p:ph type="body" sz="half" idx="2"/>
          </p:nvPr>
        </p:nvSpPr>
        <p:spPr/>
        <p:txBody>
          <a:bodyPr/>
          <a:lstStyle/>
          <a:p>
            <a:r>
              <a:rPr lang="en-US" dirty="0"/>
              <a:t>This code is for finding the five most common balls picked as “ball 4”.  I am going with how the numbers were presented to the audience, so the numbers went ascending order.</a:t>
            </a:r>
          </a:p>
          <a:p>
            <a:r>
              <a:rPr lang="en-US" dirty="0"/>
              <a:t>As you can see from the chart, the five common numbers at the “ball 4“ position: </a:t>
            </a:r>
          </a:p>
          <a:p>
            <a:r>
              <a:rPr lang="en-US" dirty="0"/>
              <a:t>46, 42, 48, 54, 52</a:t>
            </a:r>
          </a:p>
        </p:txBody>
      </p:sp>
      <p:pic>
        <p:nvPicPr>
          <p:cNvPr id="11" name="Picture 10" descr="A screenshot of a computer code&#10;&#10;Description automatically generated">
            <a:extLst>
              <a:ext uri="{FF2B5EF4-FFF2-40B4-BE49-F238E27FC236}">
                <a16:creationId xmlns:a16="http://schemas.microsoft.com/office/drawing/2014/main" id="{C3B4354A-A85D-CA28-E616-2B4B77A93626}"/>
              </a:ext>
            </a:extLst>
          </p:cNvPr>
          <p:cNvPicPr>
            <a:picLocks noChangeAspect="1"/>
          </p:cNvPicPr>
          <p:nvPr/>
        </p:nvPicPr>
        <p:blipFill>
          <a:blip r:embed="rId3"/>
          <a:stretch>
            <a:fillRect/>
          </a:stretch>
        </p:blipFill>
        <p:spPr>
          <a:xfrm>
            <a:off x="5102466" y="248644"/>
            <a:ext cx="4611377" cy="1578389"/>
          </a:xfrm>
          <a:prstGeom prst="rect">
            <a:avLst/>
          </a:prstGeom>
        </p:spPr>
      </p:pic>
    </p:spTree>
    <p:extLst>
      <p:ext uri="{BB962C8B-B14F-4D97-AF65-F5344CB8AC3E}">
        <p14:creationId xmlns:p14="http://schemas.microsoft.com/office/powerpoint/2010/main" val="1847083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A360F-443B-8C53-A85B-EDCF98C38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D7001-02CE-E7BD-A00D-C3EA0BBCBD39}"/>
              </a:ext>
            </a:extLst>
          </p:cNvPr>
          <p:cNvSpPr>
            <a:spLocks noGrp="1"/>
          </p:cNvSpPr>
          <p:nvPr>
            <p:ph type="title"/>
          </p:nvPr>
        </p:nvSpPr>
        <p:spPr/>
        <p:txBody>
          <a:bodyPr/>
          <a:lstStyle/>
          <a:p>
            <a:r>
              <a:rPr lang="en-US" dirty="0"/>
              <a:t>Finding the most often drawn balls: Ball 5</a:t>
            </a:r>
          </a:p>
        </p:txBody>
      </p:sp>
      <p:pic>
        <p:nvPicPr>
          <p:cNvPr id="7" name="Content Placeholder 6" descr="A graph of numbers and a number&#10;&#10;Description automatically generated">
            <a:extLst>
              <a:ext uri="{FF2B5EF4-FFF2-40B4-BE49-F238E27FC236}">
                <a16:creationId xmlns:a16="http://schemas.microsoft.com/office/drawing/2014/main" id="{4F2DEA46-0C48-EB0E-0651-FD105E928B4F}"/>
              </a:ext>
            </a:extLst>
          </p:cNvPr>
          <p:cNvPicPr>
            <a:picLocks noGrp="1" noChangeAspect="1"/>
          </p:cNvPicPr>
          <p:nvPr>
            <p:ph idx="1"/>
          </p:nvPr>
        </p:nvPicPr>
        <p:blipFill>
          <a:blip r:embed="rId2"/>
          <a:stretch>
            <a:fillRect/>
          </a:stretch>
        </p:blipFill>
        <p:spPr>
          <a:xfrm>
            <a:off x="5177431" y="2475229"/>
            <a:ext cx="5143500" cy="4203700"/>
          </a:xfrm>
        </p:spPr>
      </p:pic>
      <p:sp>
        <p:nvSpPr>
          <p:cNvPr id="4" name="Text Placeholder 3">
            <a:extLst>
              <a:ext uri="{FF2B5EF4-FFF2-40B4-BE49-F238E27FC236}">
                <a16:creationId xmlns:a16="http://schemas.microsoft.com/office/drawing/2014/main" id="{307E0234-B243-222A-E439-EC920A98966B}"/>
              </a:ext>
            </a:extLst>
          </p:cNvPr>
          <p:cNvSpPr>
            <a:spLocks noGrp="1"/>
          </p:cNvSpPr>
          <p:nvPr>
            <p:ph type="body" sz="half" idx="2"/>
          </p:nvPr>
        </p:nvSpPr>
        <p:spPr/>
        <p:txBody>
          <a:bodyPr/>
          <a:lstStyle/>
          <a:p>
            <a:r>
              <a:rPr lang="en-US" dirty="0"/>
              <a:t>This code is for finding the five most common balls picked as “ball 5”.  I am going with how the numbers were presented to the audience, so the numbers went ascending order.</a:t>
            </a:r>
          </a:p>
          <a:p>
            <a:r>
              <a:rPr lang="en-US" dirty="0"/>
              <a:t>As you can see from the chart, the five common numbers at the “ball 5“ position: </a:t>
            </a:r>
          </a:p>
          <a:p>
            <a:r>
              <a:rPr lang="en-US" dirty="0"/>
              <a:t>70, 64, 66, 68, 69</a:t>
            </a:r>
          </a:p>
        </p:txBody>
      </p:sp>
      <p:pic>
        <p:nvPicPr>
          <p:cNvPr id="10" name="Picture 9" descr="A screenshot of a computer code&#10;&#10;Description automatically generated">
            <a:extLst>
              <a:ext uri="{FF2B5EF4-FFF2-40B4-BE49-F238E27FC236}">
                <a16:creationId xmlns:a16="http://schemas.microsoft.com/office/drawing/2014/main" id="{12E791B6-8099-CE18-9EB5-126292E07883}"/>
              </a:ext>
            </a:extLst>
          </p:cNvPr>
          <p:cNvPicPr>
            <a:picLocks noChangeAspect="1"/>
          </p:cNvPicPr>
          <p:nvPr/>
        </p:nvPicPr>
        <p:blipFill>
          <a:blip r:embed="rId3"/>
          <a:stretch>
            <a:fillRect/>
          </a:stretch>
        </p:blipFill>
        <p:spPr>
          <a:xfrm>
            <a:off x="5177431" y="385371"/>
            <a:ext cx="4442113" cy="1447800"/>
          </a:xfrm>
          <a:prstGeom prst="rect">
            <a:avLst/>
          </a:prstGeom>
        </p:spPr>
      </p:pic>
    </p:spTree>
    <p:extLst>
      <p:ext uri="{BB962C8B-B14F-4D97-AF65-F5344CB8AC3E}">
        <p14:creationId xmlns:p14="http://schemas.microsoft.com/office/powerpoint/2010/main" val="2674498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F38E7-2370-C515-FD0F-FE87037F52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92452-DFB8-4504-55C8-15FE06139183}"/>
              </a:ext>
            </a:extLst>
          </p:cNvPr>
          <p:cNvSpPr>
            <a:spLocks noGrp="1"/>
          </p:cNvSpPr>
          <p:nvPr>
            <p:ph type="title"/>
          </p:nvPr>
        </p:nvSpPr>
        <p:spPr/>
        <p:txBody>
          <a:bodyPr/>
          <a:lstStyle/>
          <a:p>
            <a:r>
              <a:rPr lang="en-US" dirty="0"/>
              <a:t>Finding the most often drawn balls: Mega Ball</a:t>
            </a:r>
          </a:p>
        </p:txBody>
      </p:sp>
      <p:pic>
        <p:nvPicPr>
          <p:cNvPr id="8" name="Content Placeholder 7" descr="A screenshot of a computer&#10;&#10;Description automatically generated">
            <a:extLst>
              <a:ext uri="{FF2B5EF4-FFF2-40B4-BE49-F238E27FC236}">
                <a16:creationId xmlns:a16="http://schemas.microsoft.com/office/drawing/2014/main" id="{FD086783-3CB5-22A7-5667-E11A148F7DE9}"/>
              </a:ext>
            </a:extLst>
          </p:cNvPr>
          <p:cNvPicPr>
            <a:picLocks noGrp="1" noChangeAspect="1"/>
          </p:cNvPicPr>
          <p:nvPr>
            <p:ph idx="1"/>
          </p:nvPr>
        </p:nvPicPr>
        <p:blipFill>
          <a:blip r:embed="rId2"/>
          <a:stretch>
            <a:fillRect/>
          </a:stretch>
        </p:blipFill>
        <p:spPr>
          <a:xfrm>
            <a:off x="5183504" y="179071"/>
            <a:ext cx="4368800" cy="1689100"/>
          </a:xfrm>
        </p:spPr>
      </p:pic>
      <p:sp>
        <p:nvSpPr>
          <p:cNvPr id="4" name="Text Placeholder 3">
            <a:extLst>
              <a:ext uri="{FF2B5EF4-FFF2-40B4-BE49-F238E27FC236}">
                <a16:creationId xmlns:a16="http://schemas.microsoft.com/office/drawing/2014/main" id="{0357AFCB-A4C1-E6F0-A90B-84838D587932}"/>
              </a:ext>
            </a:extLst>
          </p:cNvPr>
          <p:cNvSpPr>
            <a:spLocks noGrp="1"/>
          </p:cNvSpPr>
          <p:nvPr>
            <p:ph type="body" sz="half" idx="2"/>
          </p:nvPr>
        </p:nvSpPr>
        <p:spPr/>
        <p:txBody>
          <a:bodyPr/>
          <a:lstStyle/>
          <a:p>
            <a:r>
              <a:rPr lang="en-US" dirty="0"/>
              <a:t>This code is for finding the five most common balls picked Mega Balls. As you can see from the chart, the five common Mega Ball numbers: </a:t>
            </a:r>
          </a:p>
          <a:p>
            <a:r>
              <a:rPr lang="en-US" dirty="0"/>
              <a:t>22, 11, 24, 18, 25</a:t>
            </a:r>
          </a:p>
        </p:txBody>
      </p:sp>
      <p:pic>
        <p:nvPicPr>
          <p:cNvPr id="11" name="Picture 10" descr="A graph of numbers and numbers&#10;&#10;Description automatically generated">
            <a:extLst>
              <a:ext uri="{FF2B5EF4-FFF2-40B4-BE49-F238E27FC236}">
                <a16:creationId xmlns:a16="http://schemas.microsoft.com/office/drawing/2014/main" id="{4A695315-1622-B5B2-0CBD-17281B8D0E93}"/>
              </a:ext>
            </a:extLst>
          </p:cNvPr>
          <p:cNvPicPr>
            <a:picLocks noChangeAspect="1"/>
          </p:cNvPicPr>
          <p:nvPr/>
        </p:nvPicPr>
        <p:blipFill>
          <a:blip r:embed="rId3"/>
          <a:stretch>
            <a:fillRect/>
          </a:stretch>
        </p:blipFill>
        <p:spPr>
          <a:xfrm>
            <a:off x="5183504" y="2475229"/>
            <a:ext cx="5143500" cy="4203700"/>
          </a:xfrm>
          <a:prstGeom prst="rect">
            <a:avLst/>
          </a:prstGeom>
        </p:spPr>
      </p:pic>
    </p:spTree>
    <p:extLst>
      <p:ext uri="{BB962C8B-B14F-4D97-AF65-F5344CB8AC3E}">
        <p14:creationId xmlns:p14="http://schemas.microsoft.com/office/powerpoint/2010/main" val="80511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1739EA-E830-95AE-644B-0B340F4B653A}"/>
              </a:ext>
            </a:extLst>
          </p:cNvPr>
          <p:cNvSpPr>
            <a:spLocks noGrp="1"/>
          </p:cNvSpPr>
          <p:nvPr>
            <p:ph type="title"/>
          </p:nvPr>
        </p:nvSpPr>
        <p:spPr>
          <a:xfrm>
            <a:off x="1154953" y="1085491"/>
            <a:ext cx="8825659" cy="1981200"/>
          </a:xfrm>
        </p:spPr>
        <p:txBody>
          <a:bodyPr/>
          <a:lstStyle/>
          <a:p>
            <a:r>
              <a:rPr lang="en-US" dirty="0"/>
              <a:t>Result:</a:t>
            </a:r>
          </a:p>
        </p:txBody>
      </p:sp>
      <p:sp>
        <p:nvSpPr>
          <p:cNvPr id="6" name="Text Placeholder 5">
            <a:extLst>
              <a:ext uri="{FF2B5EF4-FFF2-40B4-BE49-F238E27FC236}">
                <a16:creationId xmlns:a16="http://schemas.microsoft.com/office/drawing/2014/main" id="{3D343DB3-7A6B-F99F-7702-6EBA69EC6B18}"/>
              </a:ext>
            </a:extLst>
          </p:cNvPr>
          <p:cNvSpPr>
            <a:spLocks noGrp="1"/>
          </p:cNvSpPr>
          <p:nvPr>
            <p:ph type="body" sz="half" idx="2"/>
          </p:nvPr>
        </p:nvSpPr>
        <p:spPr>
          <a:xfrm>
            <a:off x="1154954" y="2307771"/>
            <a:ext cx="8825659" cy="3712029"/>
          </a:xfrm>
        </p:spPr>
        <p:txBody>
          <a:bodyPr>
            <a:normAutofit/>
          </a:bodyPr>
          <a:lstStyle/>
          <a:p>
            <a:r>
              <a:rPr lang="en-US" sz="4400" dirty="0"/>
              <a:t>The most common numbers selected at each ball position are:</a:t>
            </a:r>
          </a:p>
          <a:p>
            <a:endParaRPr lang="en-US" sz="4400" dirty="0"/>
          </a:p>
          <a:p>
            <a:r>
              <a:rPr lang="en-US" sz="4400" dirty="0"/>
              <a:t>3, 22, 31, 46, 70  </a:t>
            </a:r>
            <a:r>
              <a:rPr lang="en-US" sz="4400" dirty="0" err="1"/>
              <a:t>MegaBall</a:t>
            </a:r>
            <a:r>
              <a:rPr lang="en-US" sz="4400" dirty="0"/>
              <a:t> 22</a:t>
            </a:r>
          </a:p>
        </p:txBody>
      </p:sp>
    </p:spTree>
    <p:extLst>
      <p:ext uri="{BB962C8B-B14F-4D97-AF65-F5344CB8AC3E}">
        <p14:creationId xmlns:p14="http://schemas.microsoft.com/office/powerpoint/2010/main" val="3445288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FB5E-736E-4DE7-9EB1-6529B348B942}"/>
              </a:ext>
            </a:extLst>
          </p:cNvPr>
          <p:cNvSpPr>
            <a:spLocks noGrp="1"/>
          </p:cNvSpPr>
          <p:nvPr>
            <p:ph type="title"/>
          </p:nvPr>
        </p:nvSpPr>
        <p:spPr/>
        <p:txBody>
          <a:bodyPr/>
          <a:lstStyle/>
          <a:p>
            <a:r>
              <a:rPr lang="en-US" dirty="0"/>
              <a:t>We looked at the most common numbers picked.</a:t>
            </a:r>
          </a:p>
        </p:txBody>
      </p:sp>
      <p:sp>
        <p:nvSpPr>
          <p:cNvPr id="3" name="Text Placeholder 2">
            <a:extLst>
              <a:ext uri="{FF2B5EF4-FFF2-40B4-BE49-F238E27FC236}">
                <a16:creationId xmlns:a16="http://schemas.microsoft.com/office/drawing/2014/main" id="{0D3D3F66-FB85-6438-4B61-D6A71EE79640}"/>
              </a:ext>
            </a:extLst>
          </p:cNvPr>
          <p:cNvSpPr>
            <a:spLocks noGrp="1"/>
          </p:cNvSpPr>
          <p:nvPr>
            <p:ph type="body" sz="half" idx="2"/>
          </p:nvPr>
        </p:nvSpPr>
        <p:spPr>
          <a:xfrm>
            <a:off x="1154954" y="3135086"/>
            <a:ext cx="8825659" cy="2884714"/>
          </a:xfrm>
        </p:spPr>
        <p:txBody>
          <a:bodyPr>
            <a:normAutofit/>
          </a:bodyPr>
          <a:lstStyle/>
          <a:p>
            <a:r>
              <a:rPr lang="en-US" sz="4800" dirty="0"/>
              <a:t>Now we will look at the average number picked at each ball position</a:t>
            </a:r>
          </a:p>
        </p:txBody>
      </p:sp>
    </p:spTree>
    <p:extLst>
      <p:ext uri="{BB962C8B-B14F-4D97-AF65-F5344CB8AC3E}">
        <p14:creationId xmlns:p14="http://schemas.microsoft.com/office/powerpoint/2010/main" val="447555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BBDF-66AA-F477-1B35-4773F97E3571}"/>
              </a:ext>
            </a:extLst>
          </p:cNvPr>
          <p:cNvSpPr>
            <a:spLocks noGrp="1"/>
          </p:cNvSpPr>
          <p:nvPr>
            <p:ph type="title"/>
          </p:nvPr>
        </p:nvSpPr>
        <p:spPr/>
        <p:txBody>
          <a:bodyPr/>
          <a:lstStyle/>
          <a:p>
            <a:r>
              <a:rPr lang="en-US" dirty="0"/>
              <a:t>Average number picked at each ball position</a:t>
            </a:r>
          </a:p>
        </p:txBody>
      </p:sp>
      <p:pic>
        <p:nvPicPr>
          <p:cNvPr id="6" name="Content Placeholder 5" descr="A screenshot of a computer&#10;&#10;Description automatically generated">
            <a:extLst>
              <a:ext uri="{FF2B5EF4-FFF2-40B4-BE49-F238E27FC236}">
                <a16:creationId xmlns:a16="http://schemas.microsoft.com/office/drawing/2014/main" id="{03BE8317-BC62-6202-5441-9917CFC024EC}"/>
              </a:ext>
            </a:extLst>
          </p:cNvPr>
          <p:cNvPicPr>
            <a:picLocks noGrp="1" noChangeAspect="1"/>
          </p:cNvPicPr>
          <p:nvPr>
            <p:ph idx="1"/>
          </p:nvPr>
        </p:nvPicPr>
        <p:blipFill>
          <a:blip r:embed="rId2"/>
          <a:stretch>
            <a:fillRect/>
          </a:stretch>
        </p:blipFill>
        <p:spPr>
          <a:xfrm>
            <a:off x="4711203" y="2137270"/>
            <a:ext cx="6393829" cy="2663330"/>
          </a:xfrm>
        </p:spPr>
      </p:pic>
      <p:sp>
        <p:nvSpPr>
          <p:cNvPr id="4" name="Text Placeholder 3">
            <a:extLst>
              <a:ext uri="{FF2B5EF4-FFF2-40B4-BE49-F238E27FC236}">
                <a16:creationId xmlns:a16="http://schemas.microsoft.com/office/drawing/2014/main" id="{7D8E9BC1-BC48-3093-868D-655B46C0EB8F}"/>
              </a:ext>
            </a:extLst>
          </p:cNvPr>
          <p:cNvSpPr>
            <a:spLocks noGrp="1"/>
          </p:cNvSpPr>
          <p:nvPr>
            <p:ph type="body" sz="half" idx="2"/>
          </p:nvPr>
        </p:nvSpPr>
        <p:spPr/>
        <p:txBody>
          <a:bodyPr/>
          <a:lstStyle/>
          <a:p>
            <a:r>
              <a:rPr lang="en-US" dirty="0"/>
              <a:t>I use the mean function of Python on each column  to find the average number that was picked at those positions, and I utilized the round function of Python to make the number whole. I also wrote the code in a way that if you ran it the output would be a sentence.  </a:t>
            </a:r>
          </a:p>
        </p:txBody>
      </p:sp>
    </p:spTree>
    <p:extLst>
      <p:ext uri="{BB962C8B-B14F-4D97-AF65-F5344CB8AC3E}">
        <p14:creationId xmlns:p14="http://schemas.microsoft.com/office/powerpoint/2010/main" val="1669027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A3F2FC-2744-3301-5278-99EEA81F9655}"/>
              </a:ext>
            </a:extLst>
          </p:cNvPr>
          <p:cNvSpPr txBox="1"/>
          <p:nvPr/>
        </p:nvSpPr>
        <p:spPr>
          <a:xfrm>
            <a:off x="2133600" y="1597152"/>
            <a:ext cx="7522464" cy="4524315"/>
          </a:xfrm>
          <a:prstGeom prst="rect">
            <a:avLst/>
          </a:prstGeom>
          <a:noFill/>
        </p:spPr>
        <p:txBody>
          <a:bodyPr wrap="square" rtlCol="0">
            <a:spAutoFit/>
          </a:bodyPr>
          <a:lstStyle/>
          <a:p>
            <a:r>
              <a:rPr lang="en-US" sz="4800" dirty="0"/>
              <a:t>The Average numbers from each position are:</a:t>
            </a:r>
          </a:p>
          <a:p>
            <a:endParaRPr lang="en-US" sz="4800" dirty="0"/>
          </a:p>
          <a:p>
            <a:r>
              <a:rPr lang="en-US" sz="4800" dirty="0"/>
              <a:t>11, 23, 34, 46, 58 </a:t>
            </a:r>
            <a:r>
              <a:rPr lang="en-US" sz="4800" dirty="0" err="1"/>
              <a:t>MegaBall</a:t>
            </a:r>
            <a:r>
              <a:rPr lang="en-US" sz="4800" dirty="0"/>
              <a:t> 14</a:t>
            </a:r>
          </a:p>
          <a:p>
            <a:endParaRPr lang="en-US" sz="4800" dirty="0"/>
          </a:p>
        </p:txBody>
      </p:sp>
    </p:spTree>
    <p:extLst>
      <p:ext uri="{BB962C8B-B14F-4D97-AF65-F5344CB8AC3E}">
        <p14:creationId xmlns:p14="http://schemas.microsoft.com/office/powerpoint/2010/main" val="1350553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D07F-D871-2C07-4EA9-226091C1B1B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D7C71407-04A2-5F92-CE8C-87FA620062C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4756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F759-893B-8A3B-6DDF-BD6B1367EF6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74FD719-6522-FCB5-2BB4-059F4545B6FB}"/>
              </a:ext>
            </a:extLst>
          </p:cNvPr>
          <p:cNvSpPr>
            <a:spLocks noGrp="1"/>
          </p:cNvSpPr>
          <p:nvPr>
            <p:ph idx="1"/>
          </p:nvPr>
        </p:nvSpPr>
        <p:spPr>
          <a:xfrm>
            <a:off x="1338470" y="1848679"/>
            <a:ext cx="8878958" cy="3706040"/>
          </a:xfrm>
        </p:spPr>
        <p:txBody>
          <a:bodyPr>
            <a:noAutofit/>
          </a:bodyPr>
          <a:lstStyle/>
          <a:p>
            <a:pPr marL="0" marR="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Hello.  This is the first project I have created.  I wanted to test my data analysis skills I have been learning, and I was inspired by my wife to do this project.  I Have another Python program I wrote to generate random numbers for the major multi-state lotteries.  She suggested I look at the winning numbers and see what the most common ones are drawn.  </a:t>
            </a:r>
          </a:p>
          <a:p>
            <a:pPr marL="0" marR="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I used the dataset at this link as the data for my research:</a:t>
            </a:r>
          </a:p>
          <a:p>
            <a:pPr marL="0" marR="0" indent="0">
              <a:buNone/>
            </a:pPr>
            <a:r>
              <a:rPr lang="en-US" kern="100" dirty="0">
                <a:effectLst/>
                <a:latin typeface="Aptos" panose="020B0004020202020204" pitchFamily="34" charset="0"/>
                <a:ea typeface="Aptos" panose="020B0004020202020204" pitchFamily="34" charset="0"/>
                <a:cs typeface="Times New Roman" panose="02020603050405020304" pitchFamily="18" charset="0"/>
              </a:rPr>
              <a:t>https://</a:t>
            </a:r>
            <a:r>
              <a:rPr lang="en-US" kern="100" dirty="0" err="1">
                <a:effectLst/>
                <a:latin typeface="Aptos" panose="020B0004020202020204" pitchFamily="34" charset="0"/>
                <a:ea typeface="Aptos" panose="020B0004020202020204" pitchFamily="34" charset="0"/>
                <a:cs typeface="Times New Roman" panose="02020603050405020304" pitchFamily="18" charset="0"/>
              </a:rPr>
              <a:t>www.kaggle.com</a:t>
            </a:r>
            <a:r>
              <a:rPr lang="en-US" kern="100" dirty="0">
                <a:effectLst/>
                <a:latin typeface="Aptos" panose="020B0004020202020204" pitchFamily="34" charset="0"/>
                <a:ea typeface="Aptos" panose="020B0004020202020204" pitchFamily="34" charset="0"/>
                <a:cs typeface="Times New Roman" panose="02020603050405020304" pitchFamily="18" charset="0"/>
              </a:rPr>
              <a:t>/datasets/</a:t>
            </a:r>
            <a:r>
              <a:rPr lang="en-US" kern="100" dirty="0" err="1">
                <a:effectLst/>
                <a:latin typeface="Aptos" panose="020B0004020202020204" pitchFamily="34" charset="0"/>
                <a:ea typeface="Aptos" panose="020B0004020202020204" pitchFamily="34" charset="0"/>
                <a:cs typeface="Times New Roman" panose="02020603050405020304" pitchFamily="18" charset="0"/>
              </a:rPr>
              <a:t>aspillai</a:t>
            </a:r>
            <a:r>
              <a:rPr lang="en-US" kern="100" dirty="0">
                <a:effectLst/>
                <a:latin typeface="Aptos" panose="020B0004020202020204" pitchFamily="34" charset="0"/>
                <a:ea typeface="Aptos" panose="020B0004020202020204" pitchFamily="34" charset="0"/>
                <a:cs typeface="Times New Roman" panose="02020603050405020304" pitchFamily="18" charset="0"/>
              </a:rPr>
              <a:t>/megamillions-winning-numbers-2017-to-2024</a:t>
            </a:r>
          </a:p>
          <a:p>
            <a:pPr marL="0" marR="0" indent="0">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1606235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EE7F0-7FD2-DE9D-AA0F-3C994087A132}"/>
              </a:ext>
            </a:extLst>
          </p:cNvPr>
          <p:cNvSpPr txBox="1"/>
          <p:nvPr/>
        </p:nvSpPr>
        <p:spPr>
          <a:xfrm>
            <a:off x="304800" y="1341120"/>
            <a:ext cx="10863072" cy="4401205"/>
          </a:xfrm>
          <a:prstGeom prst="rect">
            <a:avLst/>
          </a:prstGeom>
          <a:noFill/>
        </p:spPr>
        <p:txBody>
          <a:bodyPr wrap="square" rtlCol="0">
            <a:spAutoFit/>
          </a:bodyPr>
          <a:lstStyle/>
          <a:p>
            <a:r>
              <a:rPr lang="en-US" sz="4000" dirty="0"/>
              <a:t>If you wanted to play  Mega Millions and do not want to let the lotto machine choose the numbers for you, you can try these two sets of numbers.  Obviously the odds of winning are almost 300 Million to one, but you may win some money from a drawing.  </a:t>
            </a:r>
          </a:p>
        </p:txBody>
      </p:sp>
    </p:spTree>
    <p:extLst>
      <p:ext uri="{BB962C8B-B14F-4D97-AF65-F5344CB8AC3E}">
        <p14:creationId xmlns:p14="http://schemas.microsoft.com/office/powerpoint/2010/main" val="410877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6944C-78AA-D1FA-5519-A48CF874C3BB}"/>
              </a:ext>
            </a:extLst>
          </p:cNvPr>
          <p:cNvSpPr txBox="1"/>
          <p:nvPr/>
        </p:nvSpPr>
        <p:spPr>
          <a:xfrm>
            <a:off x="560832" y="1328928"/>
            <a:ext cx="10192512" cy="5016758"/>
          </a:xfrm>
          <a:prstGeom prst="rect">
            <a:avLst/>
          </a:prstGeom>
          <a:noFill/>
        </p:spPr>
        <p:txBody>
          <a:bodyPr wrap="square" rtlCol="0">
            <a:spAutoFit/>
          </a:bodyPr>
          <a:lstStyle/>
          <a:p>
            <a:r>
              <a:rPr lang="en-US" sz="4000" dirty="0"/>
              <a:t>Let’s review:</a:t>
            </a:r>
          </a:p>
          <a:p>
            <a:r>
              <a:rPr lang="en-US" sz="4000" dirty="0"/>
              <a:t>Most often numbers picked: </a:t>
            </a:r>
          </a:p>
          <a:p>
            <a:endParaRPr lang="en-US" sz="4000" dirty="0"/>
          </a:p>
          <a:p>
            <a:r>
              <a:rPr lang="en-US" sz="4000" dirty="0"/>
              <a:t>3, 22, 31, 46, 70 </a:t>
            </a:r>
            <a:r>
              <a:rPr lang="en-US" sz="4000" dirty="0" err="1"/>
              <a:t>MegaBall</a:t>
            </a:r>
            <a:r>
              <a:rPr lang="en-US" sz="4000" dirty="0"/>
              <a:t> 22</a:t>
            </a:r>
          </a:p>
          <a:p>
            <a:endParaRPr lang="en-US" sz="4000" dirty="0"/>
          </a:p>
          <a:p>
            <a:r>
              <a:rPr lang="en-US" sz="4000" dirty="0"/>
              <a:t>Average numbers at each ball position:</a:t>
            </a:r>
          </a:p>
          <a:p>
            <a:endParaRPr lang="en-US" sz="4000" dirty="0"/>
          </a:p>
          <a:p>
            <a:r>
              <a:rPr lang="en-US" sz="4000" dirty="0"/>
              <a:t>11, 23, 34, 46, 58 </a:t>
            </a:r>
            <a:r>
              <a:rPr lang="en-US" sz="4000" dirty="0" err="1"/>
              <a:t>MegaBall</a:t>
            </a:r>
            <a:r>
              <a:rPr lang="en-US" sz="4000" dirty="0"/>
              <a:t> 14 </a:t>
            </a:r>
          </a:p>
        </p:txBody>
      </p:sp>
    </p:spTree>
    <p:extLst>
      <p:ext uri="{BB962C8B-B14F-4D97-AF65-F5344CB8AC3E}">
        <p14:creationId xmlns:p14="http://schemas.microsoft.com/office/powerpoint/2010/main" val="34664431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18A8D-1371-DC2B-36F4-C1B722FBC23D}"/>
              </a:ext>
            </a:extLst>
          </p:cNvPr>
          <p:cNvSpPr txBox="1"/>
          <p:nvPr/>
        </p:nvSpPr>
        <p:spPr>
          <a:xfrm>
            <a:off x="4267200" y="2889504"/>
            <a:ext cx="5425440" cy="830997"/>
          </a:xfrm>
          <a:prstGeom prst="rect">
            <a:avLst/>
          </a:prstGeom>
          <a:noFill/>
        </p:spPr>
        <p:txBody>
          <a:bodyPr wrap="square" rtlCol="0">
            <a:spAutoFit/>
          </a:bodyPr>
          <a:lstStyle/>
          <a:p>
            <a:r>
              <a:rPr lang="en-US" sz="4800" dirty="0"/>
              <a:t>Thank you.</a:t>
            </a:r>
          </a:p>
        </p:txBody>
      </p:sp>
    </p:spTree>
    <p:extLst>
      <p:ext uri="{BB962C8B-B14F-4D97-AF65-F5344CB8AC3E}">
        <p14:creationId xmlns:p14="http://schemas.microsoft.com/office/powerpoint/2010/main" val="2494412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92D3-826E-DECF-9CE9-35BA326A0B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CB5B54-87CB-5A3C-C4F3-CB8A8753AC8B}"/>
              </a:ext>
            </a:extLst>
          </p:cNvPr>
          <p:cNvSpPr>
            <a:spLocks noGrp="1"/>
          </p:cNvSpPr>
          <p:nvPr>
            <p:ph idx="1"/>
          </p:nvPr>
        </p:nvSpPr>
        <p:spPr/>
        <p:txBody>
          <a:bodyPr>
            <a:normAutofit/>
          </a:bodyPr>
          <a:lstStyle/>
          <a:p>
            <a:pPr marL="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 have included in this presentation the code I wrote, and the bar graphs I generated for each white ball position and the Mega Ball.  I did each white ball position since usually the winning numbers are listed lowest to highest, and my logic was if you get the most common from each position you should get common numbers that would hit if you tried.   </a:t>
            </a:r>
            <a:r>
              <a:rPr lang="en-US" sz="2800" kern="100" dirty="0">
                <a:latin typeface="Aptos" panose="020B0004020202020204" pitchFamily="34" charset="0"/>
                <a:ea typeface="Aptos" panose="020B0004020202020204" pitchFamily="34" charset="0"/>
                <a:cs typeface="Times New Roman" panose="02020603050405020304" pitchFamily="18" charset="0"/>
              </a:rPr>
              <a:t>I also have included the code and results of finding the average number of each ball drawn.</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61891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A1CD-7DA9-8766-095F-733DE01FD47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99AC696-5936-5B4F-0C7C-37FBF975A08A}"/>
              </a:ext>
            </a:extLst>
          </p:cNvPr>
          <p:cNvSpPr>
            <a:spLocks noGrp="1"/>
          </p:cNvSpPr>
          <p:nvPr>
            <p:ph idx="1"/>
          </p:nvPr>
        </p:nvSpPr>
        <p:spPr/>
        <p:txBody>
          <a:bodyPr/>
          <a:lstStyle/>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Why am I doing this?</a:t>
            </a:r>
          </a:p>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Because I wanted to test my skills.  I also wanted an exercise to use GitHub and try to learn the process. </a:t>
            </a:r>
          </a:p>
          <a:p>
            <a:endParaRPr lang="en-US" dirty="0"/>
          </a:p>
        </p:txBody>
      </p:sp>
    </p:spTree>
    <p:extLst>
      <p:ext uri="{BB962C8B-B14F-4D97-AF65-F5344CB8AC3E}">
        <p14:creationId xmlns:p14="http://schemas.microsoft.com/office/powerpoint/2010/main" val="2945609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220CC-2C76-A90F-AE1E-84F1FA05570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CEEDBC-6851-1033-77D5-E90B400DEA10}"/>
              </a:ext>
            </a:extLst>
          </p:cNvPr>
          <p:cNvSpPr>
            <a:spLocks noGrp="1"/>
          </p:cNvSpPr>
          <p:nvPr>
            <p:ph idx="1"/>
          </p:nvPr>
        </p:nvSpPr>
        <p:spPr/>
        <p:txBody>
          <a:bodyPr/>
          <a:lstStyle/>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 know it's probably a stupid simple project, but I am proud that I was able to do this.  I would love to hear some feedback on it and hopefully I will get better at this.</a:t>
            </a:r>
          </a:p>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 plan on trying also doing this project in SQLite soon.</a:t>
            </a:r>
          </a:p>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indent="0">
              <a:buNone/>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Thank you for taking the time to see and read this.</a:t>
            </a:r>
          </a:p>
          <a:p>
            <a:pPr marL="0" indent="0">
              <a:buNone/>
            </a:pPr>
            <a:endParaRPr lang="en-US" dirty="0"/>
          </a:p>
        </p:txBody>
      </p:sp>
    </p:spTree>
    <p:extLst>
      <p:ext uri="{BB962C8B-B14F-4D97-AF65-F5344CB8AC3E}">
        <p14:creationId xmlns:p14="http://schemas.microsoft.com/office/powerpoint/2010/main" val="2405068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385735-DC5A-F6DC-3F28-27BA58CA9C0E}"/>
              </a:ext>
            </a:extLst>
          </p:cNvPr>
          <p:cNvSpPr>
            <a:spLocks noGrp="1"/>
          </p:cNvSpPr>
          <p:nvPr>
            <p:ph type="title"/>
          </p:nvPr>
        </p:nvSpPr>
        <p:spPr/>
        <p:txBody>
          <a:bodyPr/>
          <a:lstStyle/>
          <a:p>
            <a:r>
              <a:rPr lang="en-US" dirty="0"/>
              <a:t>Initial coding</a:t>
            </a:r>
          </a:p>
        </p:txBody>
      </p:sp>
      <p:sp>
        <p:nvSpPr>
          <p:cNvPr id="5" name="Text Placeholder 4">
            <a:extLst>
              <a:ext uri="{FF2B5EF4-FFF2-40B4-BE49-F238E27FC236}">
                <a16:creationId xmlns:a16="http://schemas.microsoft.com/office/drawing/2014/main" id="{9A7E56D3-FB03-92E4-C67A-EC7A6DD763CA}"/>
              </a:ext>
            </a:extLst>
          </p:cNvPr>
          <p:cNvSpPr>
            <a:spLocks noGrp="1"/>
          </p:cNvSpPr>
          <p:nvPr>
            <p:ph type="body" idx="1"/>
          </p:nvPr>
        </p:nvSpPr>
        <p:spPr/>
        <p:txBody>
          <a:bodyPr/>
          <a:lstStyle/>
          <a:p>
            <a:r>
              <a:rPr lang="en-US" dirty="0"/>
              <a:t>The first lines to import libraries and set variables</a:t>
            </a:r>
          </a:p>
        </p:txBody>
      </p:sp>
    </p:spTree>
    <p:extLst>
      <p:ext uri="{BB962C8B-B14F-4D97-AF65-F5344CB8AC3E}">
        <p14:creationId xmlns:p14="http://schemas.microsoft.com/office/powerpoint/2010/main" val="2975318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3D651A-E3C1-BBCD-B135-9EAA07BD370B}"/>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sz="4200" b="0" i="0" kern="1200" dirty="0">
                <a:solidFill>
                  <a:schemeClr val="tx2"/>
                </a:solidFill>
                <a:latin typeface="+mj-lt"/>
                <a:ea typeface="+mj-ea"/>
                <a:cs typeface="+mj-cs"/>
              </a:rPr>
              <a:t>Initial Coding</a:t>
            </a:r>
          </a:p>
        </p:txBody>
      </p:sp>
      <p:pic>
        <p:nvPicPr>
          <p:cNvPr id="12" name="Content Placeholder 11" descr="A screenshot of a computer&#10;&#10;Description automatically generated">
            <a:extLst>
              <a:ext uri="{FF2B5EF4-FFF2-40B4-BE49-F238E27FC236}">
                <a16:creationId xmlns:a16="http://schemas.microsoft.com/office/drawing/2014/main" id="{CF351D31-0EC7-5ED8-71DD-34B946D02042}"/>
              </a:ext>
            </a:extLst>
          </p:cNvPr>
          <p:cNvPicPr>
            <a:picLocks noGrp="1" noChangeAspect="1"/>
          </p:cNvPicPr>
          <p:nvPr>
            <p:ph idx="1"/>
          </p:nvPr>
        </p:nvPicPr>
        <p:blipFill>
          <a:blip r:embed="rId3"/>
          <a:stretch>
            <a:fillRect/>
          </a:stretch>
        </p:blipFill>
        <p:spPr>
          <a:xfrm>
            <a:off x="5441720" y="2529110"/>
            <a:ext cx="5195888" cy="2197345"/>
          </a:xfrm>
          <a:prstGeom prst="rect">
            <a:avLst/>
          </a:prstGeom>
          <a:effectLst>
            <a:outerShdw blurRad="50800" dist="38100" dir="5400000" algn="t" rotWithShape="0">
              <a:prstClr val="black">
                <a:alpha val="43000"/>
              </a:prstClr>
            </a:outerShdw>
          </a:effectLst>
        </p:spPr>
      </p:pic>
      <p:sp>
        <p:nvSpPr>
          <p:cNvPr id="6" name="Text Placeholder 5">
            <a:extLst>
              <a:ext uri="{FF2B5EF4-FFF2-40B4-BE49-F238E27FC236}">
                <a16:creationId xmlns:a16="http://schemas.microsoft.com/office/drawing/2014/main" id="{EE0F3504-1A0D-C300-3C91-9072109DCC45}"/>
              </a:ext>
            </a:extLst>
          </p:cNvPr>
          <p:cNvSpPr>
            <a:spLocks noGrp="1"/>
          </p:cNvSpPr>
          <p:nvPr>
            <p:ph type="body" sz="half" idx="2"/>
          </p:nvPr>
        </p:nvSpPr>
        <p:spPr>
          <a:xfrm>
            <a:off x="1103311" y="2052214"/>
            <a:ext cx="4338409" cy="4196185"/>
          </a:xfrm>
        </p:spPr>
        <p:txBody>
          <a:bodyPr vert="horz" lIns="91440" tIns="45720" rIns="91440" bIns="45720" rtlCol="0">
            <a:normAutofit/>
          </a:bodyPr>
          <a:lstStyle/>
          <a:p>
            <a:pPr>
              <a:buFont typeface="Wingdings 3" charset="2"/>
              <a:buChar char=""/>
            </a:pPr>
            <a:r>
              <a:rPr lang="en-US" dirty="0"/>
              <a:t>This code imports the code libraries I will use for this project: Panda, Numpy, Matplotlib, and Plotly.</a:t>
            </a:r>
          </a:p>
          <a:p>
            <a:pPr>
              <a:buFont typeface="Wingdings 3" charset="2"/>
              <a:buChar char=""/>
            </a:pPr>
            <a:r>
              <a:rPr lang="en-US" dirty="0"/>
              <a:t>The next code I use imports the data I will use.  It was in a CSV file.  </a:t>
            </a:r>
          </a:p>
          <a:p>
            <a:pPr>
              <a:buFont typeface="Wingdings 3" charset="2"/>
              <a:buChar char=""/>
            </a:pPr>
            <a:r>
              <a:rPr lang="en-US" dirty="0"/>
              <a:t>Finally, I set variables I will use later in my coding. I set variables of each ball that counts how many times a number was selected in each position and returns the top5 of the five white balls and the Mega Ball.  I also set a variable for the estimated jackpot for potential analysis of the jackpot amounts.</a:t>
            </a:r>
          </a:p>
        </p:txBody>
      </p:sp>
    </p:spTree>
    <p:extLst>
      <p:ext uri="{BB962C8B-B14F-4D97-AF65-F5344CB8AC3E}">
        <p14:creationId xmlns:p14="http://schemas.microsoft.com/office/powerpoint/2010/main" val="77716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B28F-E419-D021-3C01-234637413F36}"/>
              </a:ext>
            </a:extLst>
          </p:cNvPr>
          <p:cNvSpPr>
            <a:spLocks noGrp="1"/>
          </p:cNvSpPr>
          <p:nvPr>
            <p:ph type="title"/>
          </p:nvPr>
        </p:nvSpPr>
        <p:spPr/>
        <p:txBody>
          <a:bodyPr/>
          <a:lstStyle/>
          <a:p>
            <a:r>
              <a:rPr lang="en-US" dirty="0"/>
              <a:t>The most picked numbers</a:t>
            </a:r>
          </a:p>
        </p:txBody>
      </p:sp>
      <p:sp>
        <p:nvSpPr>
          <p:cNvPr id="3" name="Text Placeholder 2">
            <a:extLst>
              <a:ext uri="{FF2B5EF4-FFF2-40B4-BE49-F238E27FC236}">
                <a16:creationId xmlns:a16="http://schemas.microsoft.com/office/drawing/2014/main" id="{F8EFB493-2524-B5D9-FBF0-8B860F692771}"/>
              </a:ext>
            </a:extLst>
          </p:cNvPr>
          <p:cNvSpPr>
            <a:spLocks noGrp="1"/>
          </p:cNvSpPr>
          <p:nvPr>
            <p:ph type="body" idx="1"/>
          </p:nvPr>
        </p:nvSpPr>
        <p:spPr/>
        <p:txBody>
          <a:bodyPr/>
          <a:lstStyle/>
          <a:p>
            <a:r>
              <a:rPr lang="en-US" dirty="0"/>
              <a:t>Using python to find and graph the data</a:t>
            </a:r>
          </a:p>
          <a:p>
            <a:endParaRPr lang="en-US" dirty="0"/>
          </a:p>
        </p:txBody>
      </p:sp>
    </p:spTree>
    <p:extLst>
      <p:ext uri="{BB962C8B-B14F-4D97-AF65-F5344CB8AC3E}">
        <p14:creationId xmlns:p14="http://schemas.microsoft.com/office/powerpoint/2010/main" val="145572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B206-6085-5399-133B-9A6A3BE99DAF}"/>
              </a:ext>
            </a:extLst>
          </p:cNvPr>
          <p:cNvSpPr>
            <a:spLocks noGrp="1"/>
          </p:cNvSpPr>
          <p:nvPr>
            <p:ph type="title"/>
          </p:nvPr>
        </p:nvSpPr>
        <p:spPr/>
        <p:txBody>
          <a:bodyPr/>
          <a:lstStyle/>
          <a:p>
            <a:r>
              <a:rPr lang="en-US" dirty="0"/>
              <a:t>Finding the most often drawn balls: Ball 1</a:t>
            </a:r>
          </a:p>
        </p:txBody>
      </p:sp>
      <p:pic>
        <p:nvPicPr>
          <p:cNvPr id="6" name="Content Placeholder 5" descr="A close-up of a number&#10;&#10;Description automatically generated">
            <a:extLst>
              <a:ext uri="{FF2B5EF4-FFF2-40B4-BE49-F238E27FC236}">
                <a16:creationId xmlns:a16="http://schemas.microsoft.com/office/drawing/2014/main" id="{ED28CBC6-FBD1-4ADD-D9CC-D18D7DA6275F}"/>
              </a:ext>
            </a:extLst>
          </p:cNvPr>
          <p:cNvPicPr>
            <a:picLocks noGrp="1" noChangeAspect="1"/>
          </p:cNvPicPr>
          <p:nvPr>
            <p:ph idx="1"/>
          </p:nvPr>
        </p:nvPicPr>
        <p:blipFill>
          <a:blip r:embed="rId2"/>
          <a:stretch>
            <a:fillRect/>
          </a:stretch>
        </p:blipFill>
        <p:spPr>
          <a:xfrm>
            <a:off x="5064235" y="325230"/>
            <a:ext cx="4609852" cy="1701800"/>
          </a:xfrm>
        </p:spPr>
      </p:pic>
      <p:sp>
        <p:nvSpPr>
          <p:cNvPr id="4" name="Text Placeholder 3">
            <a:extLst>
              <a:ext uri="{FF2B5EF4-FFF2-40B4-BE49-F238E27FC236}">
                <a16:creationId xmlns:a16="http://schemas.microsoft.com/office/drawing/2014/main" id="{4FF64247-A45C-0BC6-93B6-741AD3651345}"/>
              </a:ext>
            </a:extLst>
          </p:cNvPr>
          <p:cNvSpPr>
            <a:spLocks noGrp="1"/>
          </p:cNvSpPr>
          <p:nvPr>
            <p:ph type="body" sz="half" idx="2"/>
          </p:nvPr>
        </p:nvSpPr>
        <p:spPr/>
        <p:txBody>
          <a:bodyPr/>
          <a:lstStyle/>
          <a:p>
            <a:r>
              <a:rPr lang="en-US" dirty="0"/>
              <a:t>This code is for finding the five most common balls picked as “ball 1”.  I am going with how the numbers were presented to the audience, so the numbers went ascending order.</a:t>
            </a:r>
          </a:p>
          <a:p>
            <a:r>
              <a:rPr lang="en-US" dirty="0"/>
              <a:t>As you can see from the chart, the five common numbers at the “ball 1“ position: </a:t>
            </a:r>
          </a:p>
          <a:p>
            <a:r>
              <a:rPr lang="en-US" dirty="0"/>
              <a:t>3, 1, 8, 4, 2</a:t>
            </a:r>
          </a:p>
        </p:txBody>
      </p:sp>
      <p:pic>
        <p:nvPicPr>
          <p:cNvPr id="8" name="Picture 7" descr="A graph with blue bars&#10;&#10;Description automatically generated">
            <a:extLst>
              <a:ext uri="{FF2B5EF4-FFF2-40B4-BE49-F238E27FC236}">
                <a16:creationId xmlns:a16="http://schemas.microsoft.com/office/drawing/2014/main" id="{8FA087C8-02E7-F676-FA3A-0CA709F21640}"/>
              </a:ext>
            </a:extLst>
          </p:cNvPr>
          <p:cNvPicPr>
            <a:picLocks noChangeAspect="1"/>
          </p:cNvPicPr>
          <p:nvPr/>
        </p:nvPicPr>
        <p:blipFill>
          <a:blip r:embed="rId3"/>
          <a:stretch>
            <a:fillRect/>
          </a:stretch>
        </p:blipFill>
        <p:spPr>
          <a:xfrm>
            <a:off x="5064236" y="2729948"/>
            <a:ext cx="5143500" cy="4062896"/>
          </a:xfrm>
          <a:prstGeom prst="rect">
            <a:avLst/>
          </a:prstGeom>
        </p:spPr>
      </p:pic>
    </p:spTree>
    <p:extLst>
      <p:ext uri="{BB962C8B-B14F-4D97-AF65-F5344CB8AC3E}">
        <p14:creationId xmlns:p14="http://schemas.microsoft.com/office/powerpoint/2010/main" val="3786869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712</TotalTime>
  <Words>1065</Words>
  <Application>Microsoft Macintosh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Century Gothic</vt:lpstr>
      <vt:lpstr>Wingdings 3</vt:lpstr>
      <vt:lpstr>Ion</vt:lpstr>
      <vt:lpstr>Analysis of Mega Million numbers.</vt:lpstr>
      <vt:lpstr>Introduction</vt:lpstr>
      <vt:lpstr>Introduction</vt:lpstr>
      <vt:lpstr>Introduction</vt:lpstr>
      <vt:lpstr>Introduction</vt:lpstr>
      <vt:lpstr>Initial coding</vt:lpstr>
      <vt:lpstr>Initial Coding</vt:lpstr>
      <vt:lpstr>The most picked numbers</vt:lpstr>
      <vt:lpstr>Finding the most often drawn balls: Ball 1</vt:lpstr>
      <vt:lpstr>Finding the most often drawn balls: Ball 2</vt:lpstr>
      <vt:lpstr>Finding the most often drawn balls: Ball 3</vt:lpstr>
      <vt:lpstr>Finding the most often drawn balls: Ball 4</vt:lpstr>
      <vt:lpstr>Finding the most often drawn balls: Ball 5</vt:lpstr>
      <vt:lpstr>Finding the most often drawn balls: Mega Ball</vt:lpstr>
      <vt:lpstr>Result:</vt:lpstr>
      <vt:lpstr>We looked at the most common numbers picked.</vt:lpstr>
      <vt:lpstr>Average number picked at each ball position</vt:lpstr>
      <vt:lpstr>PowerPoint Presentation</vt:lpstr>
      <vt:lpstr>Conclusion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 Marus</dc:creator>
  <cp:lastModifiedBy>Pete Marus</cp:lastModifiedBy>
  <cp:revision>7</cp:revision>
  <dcterms:created xsi:type="dcterms:W3CDTF">2025-01-07T15:38:24Z</dcterms:created>
  <dcterms:modified xsi:type="dcterms:W3CDTF">2025-01-10T16:34:37Z</dcterms:modified>
</cp:coreProperties>
</file>