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.wmf" ContentType="image/x-wmf"/>
  <Override PartName="/ppt/media/image3.wmf" ContentType="image/x-wmf"/>
  <Override PartName="/ppt/media/image6.png" ContentType="image/png"/>
  <Override PartName="/ppt/media/image2.png" ContentType="image/png"/>
  <Override PartName="/ppt/media/image5.png" ContentType="image/png"/>
  <Override PartName="/ppt/media/image1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wmf" ContentType="image/x-wmf"/>
  <Override PartName="/ppt/media/image11.wmf" ContentType="image/x-wmf"/>
  <Override PartName="/ppt/media/image13.jpeg" ContentType="image/jpeg"/>
  <Override PartName="/ppt/media/image12.jpeg" ContentType="image/jpe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单击鼠标移动幻灯片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C7B18DF-735A-4ADF-9ADF-376838223BE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FE1892E-6920-4A4E-AA7E-6A98BD67079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CE2C31D-B88F-4820-A651-4FAB9F96B39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FEEF964-EF2C-4ED3-966E-EC3242E6585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7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B5CD021-E5EC-4230-B942-D5D9E4E873D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7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63168C-A073-4DF4-A28B-9214CA41229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8AD5FA9-8245-4F12-B0C6-D42CB96200B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DF3CCF2-53CD-4014-8E51-8A08360F22C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3158AC1-EEDA-4158-9C3F-8E97FEF2567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9201475-DF7D-4AFF-B04C-ADAD34C0A6E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wmf"/><Relationship Id="rId5" Type="http://schemas.openxmlformats.org/officeDocument/2006/relationships/image" Target="../media/image11.wmf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>
            <a:alpha val="5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5" descr=""/>
          <p:cNvPicPr/>
          <p:nvPr/>
        </p:nvPicPr>
        <p:blipFill>
          <a:blip r:embed="rId2"/>
          <a:stretch/>
        </p:blipFill>
        <p:spPr>
          <a:xfrm>
            <a:off x="0" y="3600"/>
            <a:ext cx="12190320" cy="6852600"/>
          </a:xfrm>
          <a:prstGeom prst="rect">
            <a:avLst/>
          </a:prstGeom>
          <a:ln>
            <a:noFill/>
          </a:ln>
        </p:spPr>
      </p:pic>
      <p:pic>
        <p:nvPicPr>
          <p:cNvPr id="1" name="图片 6" descr=""/>
          <p:cNvPicPr/>
          <p:nvPr/>
        </p:nvPicPr>
        <p:blipFill>
          <a:blip r:embed="rId3"/>
          <a:srcRect l="68583" t="65565" r="0" b="15739"/>
          <a:stretch/>
        </p:blipFill>
        <p:spPr>
          <a:xfrm>
            <a:off x="6642720" y="0"/>
            <a:ext cx="5547960" cy="3301200"/>
          </a:xfrm>
          <a:prstGeom prst="rect">
            <a:avLst/>
          </a:prstGeom>
          <a:ln>
            <a:noFill/>
          </a:ln>
        </p:spPr>
      </p:pic>
      <p:pic>
        <p:nvPicPr>
          <p:cNvPr id="2" name="图片 7" descr=""/>
          <p:cNvPicPr/>
          <p:nvPr/>
        </p:nvPicPr>
        <p:blipFill>
          <a:blip r:embed="rId4"/>
          <a:srcRect l="0" t="0" r="0" b="67551"/>
          <a:stretch/>
        </p:blipFill>
        <p:spPr>
          <a:xfrm rot="2551800">
            <a:off x="-4743720" y="3396240"/>
            <a:ext cx="8535240" cy="2770920"/>
          </a:xfrm>
          <a:prstGeom prst="rect">
            <a:avLst/>
          </a:prstGeom>
          <a:ln>
            <a:noFill/>
          </a:ln>
        </p:spPr>
      </p:pic>
      <p:pic>
        <p:nvPicPr>
          <p:cNvPr id="3" name="图片 9" descr=""/>
          <p:cNvPicPr/>
          <p:nvPr/>
        </p:nvPicPr>
        <p:blipFill>
          <a:blip r:embed="rId5"/>
          <a:stretch/>
        </p:blipFill>
        <p:spPr>
          <a:xfrm>
            <a:off x="3121920" y="452160"/>
            <a:ext cx="5946480" cy="59518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7" descr=""/>
          <p:cNvPicPr/>
          <p:nvPr/>
        </p:nvPicPr>
        <p:blipFill>
          <a:blip r:embed="rId2"/>
          <a:stretch/>
        </p:blipFill>
        <p:spPr>
          <a:xfrm>
            <a:off x="0" y="1800"/>
            <a:ext cx="12190320" cy="685260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 flipH="1">
            <a:off x="685800" y="293400"/>
            <a:ext cx="43920" cy="550440"/>
          </a:xfrm>
          <a:prstGeom prst="rect">
            <a:avLst/>
          </a:prstGeom>
          <a:solidFill>
            <a:srgbClr val="59595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7" descr=""/>
          <p:cNvPicPr/>
          <p:nvPr/>
        </p:nvPicPr>
        <p:blipFill>
          <a:blip r:embed="rId2"/>
          <a:stretch/>
        </p:blipFill>
        <p:spPr>
          <a:xfrm>
            <a:off x="0" y="1800"/>
            <a:ext cx="12190320" cy="68526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 flipH="1">
            <a:off x="685800" y="293400"/>
            <a:ext cx="43920" cy="550440"/>
          </a:xfrm>
          <a:prstGeom prst="rect">
            <a:avLst/>
          </a:prstGeom>
          <a:solidFill>
            <a:srgbClr val="59595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7" descr=""/>
          <p:cNvPicPr/>
          <p:nvPr/>
        </p:nvPicPr>
        <p:blipFill>
          <a:blip r:embed="rId2"/>
          <a:stretch/>
        </p:blipFill>
        <p:spPr>
          <a:xfrm>
            <a:off x="0" y="1800"/>
            <a:ext cx="12190320" cy="685260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 flipH="1">
            <a:off x="685800" y="293400"/>
            <a:ext cx="43920" cy="550440"/>
          </a:xfrm>
          <a:prstGeom prst="rect">
            <a:avLst/>
          </a:prstGeom>
          <a:solidFill>
            <a:srgbClr val="59595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>
            <a:alpha val="5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图片 5" descr=""/>
          <p:cNvPicPr/>
          <p:nvPr/>
        </p:nvPicPr>
        <p:blipFill>
          <a:blip r:embed="rId2"/>
          <a:stretch/>
        </p:blipFill>
        <p:spPr>
          <a:xfrm>
            <a:off x="0" y="3600"/>
            <a:ext cx="12190320" cy="6852600"/>
          </a:xfrm>
          <a:prstGeom prst="rect">
            <a:avLst/>
          </a:prstGeom>
          <a:ln>
            <a:noFill/>
          </a:ln>
        </p:spPr>
      </p:pic>
      <p:pic>
        <p:nvPicPr>
          <p:cNvPr id="163" name="图片 6" descr=""/>
          <p:cNvPicPr/>
          <p:nvPr/>
        </p:nvPicPr>
        <p:blipFill>
          <a:blip r:embed="rId3"/>
          <a:srcRect l="68583" t="65565" r="0" b="15739"/>
          <a:stretch/>
        </p:blipFill>
        <p:spPr>
          <a:xfrm>
            <a:off x="6642720" y="0"/>
            <a:ext cx="5547960" cy="3301200"/>
          </a:xfrm>
          <a:prstGeom prst="rect">
            <a:avLst/>
          </a:prstGeom>
          <a:ln>
            <a:noFill/>
          </a:ln>
        </p:spPr>
      </p:pic>
      <p:pic>
        <p:nvPicPr>
          <p:cNvPr id="164" name="图片 7" descr=""/>
          <p:cNvPicPr/>
          <p:nvPr/>
        </p:nvPicPr>
        <p:blipFill>
          <a:blip r:embed="rId4"/>
          <a:srcRect l="0" t="0" r="0" b="67551"/>
          <a:stretch/>
        </p:blipFill>
        <p:spPr>
          <a:xfrm rot="2551800">
            <a:off x="-4743720" y="3396240"/>
            <a:ext cx="8535240" cy="2770920"/>
          </a:xfrm>
          <a:prstGeom prst="rect">
            <a:avLst/>
          </a:prstGeom>
          <a:ln>
            <a:noFill/>
          </a:ln>
        </p:spPr>
      </p:pic>
      <p:pic>
        <p:nvPicPr>
          <p:cNvPr id="165" name="图片 9" descr=""/>
          <p:cNvPicPr/>
          <p:nvPr/>
        </p:nvPicPr>
        <p:blipFill>
          <a:blip r:embed="rId5"/>
          <a:stretch/>
        </p:blipFill>
        <p:spPr>
          <a:xfrm>
            <a:off x="3121920" y="452160"/>
            <a:ext cx="5946480" cy="5951880"/>
          </a:xfrm>
          <a:prstGeom prst="rect">
            <a:avLst/>
          </a:prstGeom>
          <a:ln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224160" y="3475440"/>
            <a:ext cx="57416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37" strike="noStrike">
                <a:solidFill>
                  <a:srgbClr val="262626"/>
                </a:solidFill>
                <a:latin typeface="思源黑体 CN Heavy"/>
                <a:ea typeface="思源黑体 CN Heavy"/>
              </a:rPr>
              <a:t>AID-1903 </a:t>
            </a:r>
            <a:r>
              <a:rPr b="0" lang="en-US" sz="4800" spc="-137" strike="noStrike">
                <a:solidFill>
                  <a:srgbClr val="262626"/>
                </a:solidFill>
                <a:latin typeface="思源黑体 CN Heavy"/>
                <a:ea typeface="思源黑体 CN Heavy"/>
              </a:rPr>
              <a:t>王汝邗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940200" y="2278080"/>
            <a:ext cx="431028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思源黑体 CN Light"/>
                <a:ea typeface="思源黑体 CN Light"/>
              </a:rPr>
              <a:t>面向对象答辩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021560" y="3106440"/>
            <a:ext cx="4146840" cy="3632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思源黑体 CN Light"/>
                <a:ea typeface="思源黑体 CN Light"/>
              </a:rPr>
              <a:t>Object-Oriented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1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down)" transition="in">
                                      <p:cBhvr additive="repl">
                                        <p:cTn id="1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49880" y="473040"/>
            <a:ext cx="241092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树状图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14" name="Group 2"/>
          <p:cNvGrpSpPr/>
          <p:nvPr/>
        </p:nvGrpSpPr>
        <p:grpSpPr>
          <a:xfrm>
            <a:off x="1044000" y="525960"/>
            <a:ext cx="9971640" cy="5592600"/>
            <a:chOff x="1044000" y="525960"/>
            <a:chExt cx="9971640" cy="5592600"/>
          </a:xfrm>
        </p:grpSpPr>
        <p:sp>
          <p:nvSpPr>
            <p:cNvPr id="215" name="CustomShape 3"/>
            <p:cNvSpPr/>
            <p:nvPr/>
          </p:nvSpPr>
          <p:spPr>
            <a:xfrm>
              <a:off x="5010840" y="525960"/>
              <a:ext cx="964080" cy="976320"/>
            </a:xfrm>
            <a:custGeom>
              <a:avLst/>
              <a:gdLst/>
              <a:ahLst/>
              <a:rect l="l" t="t" r="r" b="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ed1c24"/>
            </a:solidFill>
            <a:ln w="9360"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6" name="Group 4"/>
            <p:cNvGrpSpPr/>
            <p:nvPr/>
          </p:nvGrpSpPr>
          <p:grpSpPr>
            <a:xfrm>
              <a:off x="1044000" y="714960"/>
              <a:ext cx="9971640" cy="5403600"/>
              <a:chOff x="1044000" y="714960"/>
              <a:chExt cx="9971640" cy="5403600"/>
            </a:xfrm>
          </p:grpSpPr>
          <p:sp>
            <p:nvSpPr>
              <p:cNvPr id="217" name="CustomShape 5"/>
              <p:cNvSpPr/>
              <p:nvPr/>
            </p:nvSpPr>
            <p:spPr>
              <a:xfrm>
                <a:off x="5010840" y="2057400"/>
                <a:ext cx="964080" cy="976320"/>
              </a:xfrm>
              <a:custGeom>
                <a:avLst/>
                <a:gdLst/>
                <a:ah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CustomShape 6"/>
              <p:cNvSpPr/>
              <p:nvPr/>
            </p:nvSpPr>
            <p:spPr>
              <a:xfrm>
                <a:off x="3707640" y="2045880"/>
                <a:ext cx="964080" cy="976320"/>
              </a:xfrm>
              <a:custGeom>
                <a:avLst/>
                <a:gdLst/>
                <a:ah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ed1c24"/>
              </a:solidFill>
              <a:ln w="9360"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7"/>
              <p:cNvSpPr/>
              <p:nvPr/>
            </p:nvSpPr>
            <p:spPr>
              <a:xfrm>
                <a:off x="6342480" y="2045880"/>
                <a:ext cx="964080" cy="976320"/>
              </a:xfrm>
              <a:custGeom>
                <a:avLst/>
                <a:gdLst/>
                <a:ah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CustomShape 8"/>
              <p:cNvSpPr/>
              <p:nvPr/>
            </p:nvSpPr>
            <p:spPr>
              <a:xfrm>
                <a:off x="2346480" y="3611160"/>
                <a:ext cx="964080" cy="976320"/>
              </a:xfrm>
              <a:custGeom>
                <a:avLst/>
                <a:gdLst/>
                <a:ah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CustomShape 9"/>
              <p:cNvSpPr/>
              <p:nvPr/>
            </p:nvSpPr>
            <p:spPr>
              <a:xfrm>
                <a:off x="1044000" y="3599640"/>
                <a:ext cx="964080" cy="976320"/>
              </a:xfrm>
              <a:custGeom>
                <a:avLst/>
                <a:gdLst/>
                <a:ah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10"/>
              <p:cNvSpPr/>
              <p:nvPr/>
            </p:nvSpPr>
            <p:spPr>
              <a:xfrm>
                <a:off x="3678480" y="3599640"/>
                <a:ext cx="964080" cy="976320"/>
              </a:xfrm>
              <a:custGeom>
                <a:avLst/>
                <a:gdLst/>
                <a:ah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ed1c24"/>
              </a:solidFill>
              <a:ln w="9360"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CustomShape 11"/>
              <p:cNvSpPr/>
              <p:nvPr/>
            </p:nvSpPr>
            <p:spPr>
              <a:xfrm>
                <a:off x="3678480" y="5142240"/>
                <a:ext cx="964080" cy="976320"/>
              </a:xfrm>
              <a:custGeom>
                <a:avLst/>
                <a:gdLst/>
                <a:ah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CustomShape 12"/>
              <p:cNvSpPr/>
              <p:nvPr/>
            </p:nvSpPr>
            <p:spPr>
              <a:xfrm>
                <a:off x="2376000" y="5130720"/>
                <a:ext cx="964080" cy="976320"/>
              </a:xfrm>
              <a:custGeom>
                <a:avLst/>
                <a:gdLst/>
                <a:ah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CustomShape 13"/>
              <p:cNvSpPr/>
              <p:nvPr/>
            </p:nvSpPr>
            <p:spPr>
              <a:xfrm>
                <a:off x="5010840" y="5130720"/>
                <a:ext cx="964080" cy="976320"/>
              </a:xfrm>
              <a:custGeom>
                <a:avLst/>
                <a:gdLst/>
                <a:ah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CustomShape 14"/>
              <p:cNvSpPr/>
              <p:nvPr/>
            </p:nvSpPr>
            <p:spPr>
              <a:xfrm>
                <a:off x="6342480" y="5142240"/>
                <a:ext cx="964080" cy="976320"/>
              </a:xfrm>
              <a:custGeom>
                <a:avLst/>
                <a:gdLst/>
                <a:ah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CustomShape 15"/>
              <p:cNvSpPr/>
              <p:nvPr/>
            </p:nvSpPr>
            <p:spPr>
              <a:xfrm>
                <a:off x="8719200" y="2045880"/>
                <a:ext cx="964080" cy="976320"/>
              </a:xfrm>
              <a:custGeom>
                <a:avLst/>
                <a:gdLst/>
                <a:ah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ed1c24"/>
              </a:solidFill>
              <a:ln w="9360"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CustomShape 16"/>
              <p:cNvSpPr/>
              <p:nvPr/>
            </p:nvSpPr>
            <p:spPr>
              <a:xfrm>
                <a:off x="8719200" y="3578400"/>
                <a:ext cx="964080" cy="976320"/>
              </a:xfrm>
              <a:custGeom>
                <a:avLst/>
                <a:gdLst/>
                <a:ah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CustomShape 17"/>
              <p:cNvSpPr/>
              <p:nvPr/>
            </p:nvSpPr>
            <p:spPr>
              <a:xfrm>
                <a:off x="7416720" y="3566880"/>
                <a:ext cx="964080" cy="976320"/>
              </a:xfrm>
              <a:custGeom>
                <a:avLst/>
                <a:gdLst/>
                <a:ah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CustomShape 18"/>
              <p:cNvSpPr/>
              <p:nvPr/>
            </p:nvSpPr>
            <p:spPr>
              <a:xfrm>
                <a:off x="10051560" y="3566880"/>
                <a:ext cx="964080" cy="976320"/>
              </a:xfrm>
              <a:custGeom>
                <a:avLst/>
                <a:gdLst/>
                <a:ah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CustomShape 19"/>
              <p:cNvSpPr/>
              <p:nvPr/>
            </p:nvSpPr>
            <p:spPr>
              <a:xfrm flipH="1">
                <a:off x="4188960" y="1503000"/>
                <a:ext cx="1301400" cy="54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29160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CustomShape 20"/>
              <p:cNvSpPr/>
              <p:nvPr/>
            </p:nvSpPr>
            <p:spPr>
              <a:xfrm>
                <a:off x="5493240" y="1503000"/>
                <a:ext cx="360" cy="552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29160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CustomShape 21"/>
              <p:cNvSpPr/>
              <p:nvPr/>
            </p:nvSpPr>
            <p:spPr>
              <a:xfrm>
                <a:off x="5493240" y="1503000"/>
                <a:ext cx="1331280" cy="54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29160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CustomShape 22"/>
              <p:cNvSpPr/>
              <p:nvPr/>
            </p:nvSpPr>
            <p:spPr>
              <a:xfrm flipH="1">
                <a:off x="1525320" y="3024000"/>
                <a:ext cx="2662920" cy="574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29160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CustomShape 23"/>
              <p:cNvSpPr/>
              <p:nvPr/>
            </p:nvSpPr>
            <p:spPr>
              <a:xfrm flipH="1">
                <a:off x="2827440" y="3024000"/>
                <a:ext cx="1360440" cy="586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29160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CustomShape 24"/>
              <p:cNvSpPr/>
              <p:nvPr/>
            </p:nvSpPr>
            <p:spPr>
              <a:xfrm flipH="1">
                <a:off x="4160520" y="3024000"/>
                <a:ext cx="28080" cy="574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29160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CustomShape 25"/>
              <p:cNvSpPr/>
              <p:nvPr/>
            </p:nvSpPr>
            <p:spPr>
              <a:xfrm flipH="1">
                <a:off x="2857320" y="4577760"/>
                <a:ext cx="1301400" cy="552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29160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CustomShape 26"/>
              <p:cNvSpPr/>
              <p:nvPr/>
            </p:nvSpPr>
            <p:spPr>
              <a:xfrm>
                <a:off x="4161240" y="4577760"/>
                <a:ext cx="360" cy="56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29160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CustomShape 27"/>
              <p:cNvSpPr/>
              <p:nvPr/>
            </p:nvSpPr>
            <p:spPr>
              <a:xfrm>
                <a:off x="5200560" y="714960"/>
                <a:ext cx="593280" cy="61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400" rIns="68400" tIns="34200" bIns="34200"/>
              <a:p>
                <a:pPr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面向</a:t>
                </a: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对象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40" name="CustomShape 28"/>
              <p:cNvSpPr/>
              <p:nvPr/>
            </p:nvSpPr>
            <p:spPr>
              <a:xfrm>
                <a:off x="3888000" y="2370960"/>
                <a:ext cx="593280" cy="34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400" rIns="68400" tIns="34200" bIns="34200"/>
              <a:p>
                <a:pPr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封装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41" name="CustomShape 29"/>
              <p:cNvSpPr/>
              <p:nvPr/>
            </p:nvSpPr>
            <p:spPr>
              <a:xfrm>
                <a:off x="5184000" y="2370960"/>
                <a:ext cx="593280" cy="34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400" rIns="68400" tIns="34200" bIns="34200"/>
              <a:p>
                <a:pPr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继承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42" name="CustomShape 30"/>
              <p:cNvSpPr/>
              <p:nvPr/>
            </p:nvSpPr>
            <p:spPr>
              <a:xfrm>
                <a:off x="6532920" y="2376000"/>
                <a:ext cx="593280" cy="34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400" rIns="68400" tIns="34200" bIns="34200"/>
              <a:p>
                <a:pPr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多态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43" name="CustomShape 31"/>
              <p:cNvSpPr/>
              <p:nvPr/>
            </p:nvSpPr>
            <p:spPr>
              <a:xfrm>
                <a:off x="1205280" y="3888000"/>
                <a:ext cx="593280" cy="34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400" rIns="68400" tIns="34200" bIns="34200"/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数据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44" name="CustomShape 32"/>
              <p:cNvSpPr/>
              <p:nvPr/>
            </p:nvSpPr>
            <p:spPr>
              <a:xfrm>
                <a:off x="2520360" y="3888000"/>
                <a:ext cx="593280" cy="34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400" rIns="68400" tIns="34200" bIns="34200"/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行为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45" name="CustomShape 33"/>
              <p:cNvSpPr/>
              <p:nvPr/>
            </p:nvSpPr>
            <p:spPr>
              <a:xfrm>
                <a:off x="3868920" y="3888000"/>
                <a:ext cx="593280" cy="34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400" rIns="68400" tIns="34200" bIns="34200"/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设计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46" name="CustomShape 34"/>
              <p:cNvSpPr/>
              <p:nvPr/>
            </p:nvSpPr>
            <p:spPr>
              <a:xfrm>
                <a:off x="4161240" y="4577760"/>
                <a:ext cx="1331280" cy="552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29160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CustomShape 35"/>
              <p:cNvSpPr/>
              <p:nvPr/>
            </p:nvSpPr>
            <p:spPr>
              <a:xfrm>
                <a:off x="4161240" y="4578480"/>
                <a:ext cx="2662920" cy="563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29160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CustomShape 36"/>
              <p:cNvSpPr/>
              <p:nvPr/>
            </p:nvSpPr>
            <p:spPr>
              <a:xfrm flipH="1">
                <a:off x="7898040" y="3024000"/>
                <a:ext cx="1301400" cy="54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29160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CustomShape 37"/>
              <p:cNvSpPr/>
              <p:nvPr/>
            </p:nvSpPr>
            <p:spPr>
              <a:xfrm>
                <a:off x="9201960" y="3024000"/>
                <a:ext cx="360" cy="552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29160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CustomShape 38"/>
              <p:cNvSpPr/>
              <p:nvPr/>
            </p:nvSpPr>
            <p:spPr>
              <a:xfrm>
                <a:off x="9201960" y="3024360"/>
                <a:ext cx="1331280" cy="541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29160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CustomShape 39"/>
              <p:cNvSpPr/>
              <p:nvPr/>
            </p:nvSpPr>
            <p:spPr>
              <a:xfrm>
                <a:off x="2556000" y="5287680"/>
                <a:ext cx="593280" cy="61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400" rIns="68400" tIns="34200" bIns="34200"/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分而</a:t>
                </a: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治之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52" name="CustomShape 40"/>
              <p:cNvSpPr/>
              <p:nvPr/>
            </p:nvSpPr>
            <p:spPr>
              <a:xfrm>
                <a:off x="8801640" y="2355120"/>
                <a:ext cx="593280" cy="61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400" rIns="68400" tIns="34200" bIns="34200"/>
              <a:p>
                <a:pPr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类和类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53" name="CustomShape 41"/>
              <p:cNvSpPr/>
              <p:nvPr/>
            </p:nvSpPr>
            <p:spPr>
              <a:xfrm>
                <a:off x="5196960" y="5287680"/>
                <a:ext cx="593280" cy="61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400" rIns="68400" tIns="34200" bIns="34200"/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高内</a:t>
                </a: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聚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54" name="CustomShape 42"/>
              <p:cNvSpPr/>
              <p:nvPr/>
            </p:nvSpPr>
            <p:spPr>
              <a:xfrm>
                <a:off x="3863880" y="5287680"/>
                <a:ext cx="593280" cy="61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400" rIns="68400" tIns="34200" bIns="34200"/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封装</a:t>
                </a: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变化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55" name="CustomShape 43"/>
              <p:cNvSpPr/>
              <p:nvPr/>
            </p:nvSpPr>
            <p:spPr>
              <a:xfrm>
                <a:off x="6527880" y="5287680"/>
                <a:ext cx="593280" cy="61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400" rIns="68400" tIns="34200" bIns="34200"/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低耦</a:t>
                </a: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合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56" name="CustomShape 44"/>
              <p:cNvSpPr/>
              <p:nvPr/>
            </p:nvSpPr>
            <p:spPr>
              <a:xfrm>
                <a:off x="7596360" y="3853080"/>
                <a:ext cx="593280" cy="34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400" rIns="68400" tIns="34200" bIns="34200"/>
              <a:p>
                <a:pPr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泛化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57" name="CustomShape 45"/>
              <p:cNvSpPr/>
              <p:nvPr/>
            </p:nvSpPr>
            <p:spPr>
              <a:xfrm>
                <a:off x="8892720" y="3853080"/>
                <a:ext cx="593280" cy="34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400" rIns="68400" tIns="34200" bIns="34200"/>
              <a:p>
                <a:pPr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关联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58" name="CustomShape 46"/>
              <p:cNvSpPr/>
              <p:nvPr/>
            </p:nvSpPr>
            <p:spPr>
              <a:xfrm>
                <a:off x="10242000" y="3853080"/>
                <a:ext cx="593280" cy="34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400" rIns="68400" tIns="34200" bIns="34200"/>
              <a:p>
                <a:pPr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依赖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59" name="CustomShape 47"/>
              <p:cNvSpPr/>
              <p:nvPr/>
            </p:nvSpPr>
            <p:spPr>
              <a:xfrm flipH="1" flipV="1">
                <a:off x="5492880" y="1501560"/>
                <a:ext cx="3708720" cy="543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29160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60" name="CustomShape 48"/>
          <p:cNvSpPr/>
          <p:nvPr/>
        </p:nvSpPr>
        <p:spPr>
          <a:xfrm>
            <a:off x="735480" y="232920"/>
            <a:ext cx="279540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微软雅黑"/>
                <a:ea typeface="微软雅黑"/>
              </a:rPr>
              <a:t>Dendrogram</a:t>
            </a:r>
            <a:endParaRPr b="0" lang="en-US" sz="11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3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Line 1"/>
          <p:cNvSpPr/>
          <p:nvPr/>
        </p:nvSpPr>
        <p:spPr>
          <a:xfrm>
            <a:off x="6986520" y="1596240"/>
            <a:ext cx="360" cy="4313160"/>
          </a:xfrm>
          <a:prstGeom prst="line">
            <a:avLst/>
          </a:prstGeom>
          <a:ln w="1260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"/>
          <p:cNvSpPr/>
          <p:nvPr/>
        </p:nvSpPr>
        <p:spPr>
          <a:xfrm>
            <a:off x="6950520" y="5873760"/>
            <a:ext cx="70200" cy="7020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3" name="Group 3"/>
          <p:cNvGrpSpPr/>
          <p:nvPr/>
        </p:nvGrpSpPr>
        <p:grpSpPr>
          <a:xfrm>
            <a:off x="7208640" y="1643400"/>
            <a:ext cx="3849480" cy="4397040"/>
            <a:chOff x="7208640" y="1643400"/>
            <a:chExt cx="3849480" cy="4397040"/>
          </a:xfrm>
        </p:grpSpPr>
        <p:sp>
          <p:nvSpPr>
            <p:cNvPr id="264" name="CustomShape 4"/>
            <p:cNvSpPr/>
            <p:nvPr/>
          </p:nvSpPr>
          <p:spPr>
            <a:xfrm>
              <a:off x="7208640" y="3267720"/>
              <a:ext cx="976320" cy="976320"/>
            </a:xfrm>
            <a:prstGeom prst="ellipse">
              <a:avLst/>
            </a:prstGeom>
            <a:solidFill>
              <a:srgbClr val="40404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5"/>
            <p:cNvSpPr/>
            <p:nvPr/>
          </p:nvSpPr>
          <p:spPr>
            <a:xfrm>
              <a:off x="7208640" y="4828680"/>
              <a:ext cx="976320" cy="976320"/>
            </a:xfrm>
            <a:prstGeom prst="ellipse">
              <a:avLst/>
            </a:prstGeom>
            <a:solidFill>
              <a:srgbClr val="40404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6"/>
            <p:cNvSpPr/>
            <p:nvPr/>
          </p:nvSpPr>
          <p:spPr>
            <a:xfrm>
              <a:off x="7208640" y="1706760"/>
              <a:ext cx="976320" cy="976320"/>
            </a:xfrm>
            <a:prstGeom prst="ellipse">
              <a:avLst/>
            </a:prstGeom>
            <a:solidFill>
              <a:srgbClr val="ed1c2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7"/>
            <p:cNvSpPr/>
            <p:nvPr/>
          </p:nvSpPr>
          <p:spPr>
            <a:xfrm>
              <a:off x="8242200" y="1643400"/>
              <a:ext cx="155088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04040"/>
                  </a:solidFill>
                  <a:latin typeface="思源黑体 CN Bold"/>
                  <a:ea typeface="思源黑体 CN Bold"/>
                </a:rPr>
                <a:t>作用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8" name="CustomShape 8"/>
            <p:cNvSpPr/>
            <p:nvPr/>
          </p:nvSpPr>
          <p:spPr>
            <a:xfrm>
              <a:off x="8233920" y="1983240"/>
              <a:ext cx="2824200" cy="892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marL="216000" indent="-21492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"/>
              </a:pP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重用现有类的概念</a:t>
              </a: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,</a:t>
              </a: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并在此基础上进行</a:t>
              </a:r>
              <a:r>
                <a:rPr b="0" lang="en-US" sz="1400" spc="-1" strike="noStrike">
                  <a:solidFill>
                    <a:srgbClr val="ce181e"/>
                  </a:solidFill>
                  <a:latin typeface="微软雅黑"/>
                  <a:ea typeface="微软雅黑"/>
                </a:rPr>
                <a:t>扩展</a:t>
              </a: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.</a:t>
              </a:r>
              <a:endParaRPr b="0" lang="en-US" sz="1400" spc="-1" strike="noStrike">
                <a:latin typeface="Arial"/>
              </a:endParaRPr>
            </a:p>
            <a:p>
              <a:pPr marL="216000" indent="-21492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"/>
              </a:pP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隔离客户端代码与实现方式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69" name="CustomShape 9"/>
            <p:cNvSpPr/>
            <p:nvPr/>
          </p:nvSpPr>
          <p:spPr>
            <a:xfrm>
              <a:off x="8242200" y="4785480"/>
              <a:ext cx="155088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04040"/>
                  </a:solidFill>
                  <a:latin typeface="思源黑体 CN Bold"/>
                  <a:ea typeface="思源黑体 CN Bold"/>
                </a:rPr>
                <a:t>作用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0" name="CustomShape 10"/>
            <p:cNvSpPr/>
            <p:nvPr/>
          </p:nvSpPr>
          <p:spPr>
            <a:xfrm>
              <a:off x="8233920" y="5148000"/>
              <a:ext cx="2824200" cy="892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marL="286560" indent="-28548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数据</a:t>
              </a:r>
              <a:endParaRPr b="0" lang="en-US" sz="1400" spc="-1" strike="noStrike">
                <a:latin typeface="Arial"/>
              </a:endParaRPr>
            </a:p>
            <a:p>
              <a:pPr marL="286560" indent="-28548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行为</a:t>
              </a:r>
              <a:endParaRPr b="0" lang="en-US" sz="1400" spc="-1" strike="noStrike">
                <a:latin typeface="Arial"/>
              </a:endParaRPr>
            </a:p>
            <a:p>
              <a:pPr marL="286560" indent="-28548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设计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71" name="CustomShape 11"/>
            <p:cNvSpPr/>
            <p:nvPr/>
          </p:nvSpPr>
          <p:spPr>
            <a:xfrm>
              <a:off x="8233920" y="3495600"/>
              <a:ext cx="2824200" cy="892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marL="216000" indent="-21492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"/>
              </a:pP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通过重写执行不同变化点</a:t>
              </a:r>
              <a:endParaRPr b="0" lang="en-US" sz="1400" spc="-1" strike="noStrike">
                <a:latin typeface="Arial"/>
              </a:endParaRPr>
            </a:p>
            <a:p>
              <a:pPr marL="216000" indent="-21492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"/>
              </a:pP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调用父一个方法</a:t>
              </a: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,</a:t>
              </a: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执行子类方法</a:t>
              </a: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,</a:t>
              </a: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不同实现方式不一样</a:t>
              </a: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,</a:t>
              </a: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所以表现形态就不一样</a:t>
              </a:r>
              <a:r>
                <a:rPr b="0" lang="en-US" sz="1400" spc="-1" strike="noStrike">
                  <a:solidFill>
                    <a:srgbClr val="000000"/>
                  </a:solidFill>
                  <a:latin typeface="Helvetica;Arial"/>
                  <a:ea typeface="Noto Sans CJK SC Regular"/>
                </a:rPr>
                <a:t>.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72" name="CustomShape 12"/>
            <p:cNvSpPr/>
            <p:nvPr/>
          </p:nvSpPr>
          <p:spPr>
            <a:xfrm>
              <a:off x="8242200" y="3148200"/>
              <a:ext cx="155088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04040"/>
                  </a:solidFill>
                  <a:latin typeface="思源黑体 CN Bold"/>
                  <a:ea typeface="思源黑体 CN Bold"/>
                </a:rPr>
                <a:t>作用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3" name="CustomShape 13"/>
            <p:cNvSpPr/>
            <p:nvPr/>
          </p:nvSpPr>
          <p:spPr>
            <a:xfrm>
              <a:off x="7343640" y="1961640"/>
              <a:ext cx="593280" cy="34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思源黑体 CN Bold"/>
                  <a:ea typeface="Helvetica;Arial"/>
                </a:rPr>
                <a:t>继承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74" name="CustomShape 14"/>
            <p:cNvSpPr/>
            <p:nvPr/>
          </p:nvSpPr>
          <p:spPr>
            <a:xfrm>
              <a:off x="7325280" y="3545280"/>
              <a:ext cx="593280" cy="34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思源黑体 CN Bold"/>
                  <a:ea typeface="Helvetica;Arial"/>
                </a:rPr>
                <a:t>多态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75" name="CustomShape 15"/>
            <p:cNvSpPr/>
            <p:nvPr/>
          </p:nvSpPr>
          <p:spPr>
            <a:xfrm>
              <a:off x="7325280" y="5111640"/>
              <a:ext cx="593280" cy="34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思源黑体 CN Bold"/>
                  <a:ea typeface="Helvetica;Arial"/>
                </a:rPr>
                <a:t>封装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276" name="CustomShape 16"/>
          <p:cNvSpPr/>
          <p:nvPr/>
        </p:nvSpPr>
        <p:spPr>
          <a:xfrm>
            <a:off x="749880" y="473040"/>
            <a:ext cx="241092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继承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7" name="CustomShape 17"/>
          <p:cNvSpPr/>
          <p:nvPr/>
        </p:nvSpPr>
        <p:spPr>
          <a:xfrm>
            <a:off x="735480" y="232920"/>
            <a:ext cx="279540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微软雅黑"/>
                <a:ea typeface="微软雅黑"/>
              </a:rPr>
              <a:t>Succession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8" name="CustomShape 18"/>
          <p:cNvSpPr/>
          <p:nvPr/>
        </p:nvSpPr>
        <p:spPr>
          <a:xfrm>
            <a:off x="6950880" y="1596240"/>
            <a:ext cx="70200" cy="7020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9"/>
          <p:cNvSpPr/>
          <p:nvPr/>
        </p:nvSpPr>
        <p:spPr>
          <a:xfrm>
            <a:off x="3552120" y="4321800"/>
            <a:ext cx="332244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0" name="Group 20"/>
          <p:cNvGrpSpPr/>
          <p:nvPr/>
        </p:nvGrpSpPr>
        <p:grpSpPr>
          <a:xfrm>
            <a:off x="815400" y="1464480"/>
            <a:ext cx="6059160" cy="4582800"/>
            <a:chOff x="815400" y="1464480"/>
            <a:chExt cx="6059160" cy="4582800"/>
          </a:xfrm>
        </p:grpSpPr>
        <p:sp>
          <p:nvSpPr>
            <p:cNvPr id="281" name="CustomShape 21"/>
            <p:cNvSpPr/>
            <p:nvPr/>
          </p:nvSpPr>
          <p:spPr>
            <a:xfrm>
              <a:off x="3552120" y="4248000"/>
              <a:ext cx="3322440" cy="64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/>
            <a:p>
              <a:pPr>
                <a:lnSpc>
                  <a:spcPct val="12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隔离客户端代码与实现方式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2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即隔离用于做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2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能够使得构建框架和实现功能同时进行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282" name="Group 22"/>
            <p:cNvGrpSpPr/>
            <p:nvPr/>
          </p:nvGrpSpPr>
          <p:grpSpPr>
            <a:xfrm>
              <a:off x="815400" y="1464480"/>
              <a:ext cx="6059160" cy="4582800"/>
              <a:chOff x="815400" y="1464480"/>
              <a:chExt cx="6059160" cy="4582800"/>
            </a:xfrm>
          </p:grpSpPr>
          <p:sp>
            <p:nvSpPr>
              <p:cNvPr id="283" name="CustomShape 23"/>
              <p:cNvSpPr/>
              <p:nvPr/>
            </p:nvSpPr>
            <p:spPr>
              <a:xfrm>
                <a:off x="3552120" y="1826280"/>
                <a:ext cx="3322440" cy="1947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/>
              <a:p>
                <a:pPr>
                  <a:lnSpc>
                    <a:spcPct val="120000"/>
                  </a:lnSpc>
                </a:pPr>
                <a:r>
                  <a:rPr b="0" lang="en-US" sz="14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我         交通工具</a:t>
                </a:r>
                <a:r>
                  <a:rPr b="0" lang="en-US" sz="14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	</a:t>
                </a:r>
                <a:r>
                  <a:rPr b="0" lang="en-US" sz="14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地点</a:t>
                </a: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b="0" lang="en-US" sz="1400" spc="-1" strike="noStrike">
                    <a:solidFill>
                      <a:srgbClr val="ce181e"/>
                    </a:solidFill>
                    <a:latin typeface="微软雅黑"/>
                    <a:ea typeface="微软雅黑"/>
                  </a:rPr>
                  <a:t>交通工具</a:t>
                </a:r>
                <a:r>
                  <a:rPr b="0" lang="en-US" sz="14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是一个类</a:t>
                </a: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b="0" lang="en-US" sz="14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概念上来讲是   </a:t>
                </a:r>
                <a:r>
                  <a:rPr b="1" lang="en-US" sz="14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让某种东西产生距离位移</a:t>
                </a: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b="0" lang="en-US" sz="1400" spc="-1" strike="noStrike">
                    <a:solidFill>
                      <a:srgbClr val="ce181e"/>
                    </a:solidFill>
                    <a:latin typeface="微软雅黑"/>
                    <a:ea typeface="微软雅黑"/>
                  </a:rPr>
                  <a:t>飞机</a:t>
                </a:r>
                <a:r>
                  <a:rPr b="0" lang="en-US" sz="14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也是   </a:t>
                </a:r>
                <a:r>
                  <a:rPr b="1" lang="en-US" sz="14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让某种东西产生距离位移</a:t>
                </a: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b="0" lang="en-US" sz="14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不过产生距离位移的方式是</a:t>
                </a:r>
                <a:r>
                  <a:rPr b="1" lang="en-US" sz="14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 飞行</a:t>
                </a: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微软雅黑"/>
                    <a:ea typeface="微软雅黑"/>
                  </a:rPr>
                  <a:t>重用现有类的概念</a:t>
                </a:r>
                <a:r>
                  <a:rPr b="1" lang="en-US" sz="1400" spc="-1" strike="noStrike">
                    <a:solidFill>
                      <a:srgbClr val="000000"/>
                    </a:solidFill>
                    <a:latin typeface="微软雅黑"/>
                    <a:ea typeface="微软雅黑"/>
                  </a:rPr>
                  <a:t>,</a:t>
                </a:r>
                <a:r>
                  <a:rPr b="1" lang="en-US" sz="1400" spc="-1" strike="noStrike">
                    <a:solidFill>
                      <a:srgbClr val="000000"/>
                    </a:solidFill>
                    <a:latin typeface="微软雅黑"/>
                    <a:ea typeface="微软雅黑"/>
                  </a:rPr>
                  <a:t>并在此基础上进行扩展</a:t>
                </a:r>
                <a:endParaRPr b="0" lang="en-US" sz="1400" spc="-1" strike="noStrike">
                  <a:latin typeface="Arial"/>
                </a:endParaRPr>
              </a:p>
            </p:txBody>
          </p:sp>
          <p:grpSp>
            <p:nvGrpSpPr>
              <p:cNvPr id="284" name="Group 24"/>
              <p:cNvGrpSpPr/>
              <p:nvPr/>
            </p:nvGrpSpPr>
            <p:grpSpPr>
              <a:xfrm>
                <a:off x="815400" y="1464480"/>
                <a:ext cx="4536000" cy="4582800"/>
                <a:chOff x="815400" y="1464480"/>
                <a:chExt cx="4536000" cy="4582800"/>
              </a:xfrm>
            </p:grpSpPr>
            <p:sp>
              <p:nvSpPr>
                <p:cNvPr id="285" name="CustomShape 25"/>
                <p:cNvSpPr/>
                <p:nvPr/>
              </p:nvSpPr>
              <p:spPr>
                <a:xfrm>
                  <a:off x="1651680" y="4833720"/>
                  <a:ext cx="435960" cy="416160"/>
                </a:xfrm>
                <a:custGeom>
                  <a:avLst/>
                  <a:gdLst/>
                  <a:ahLst/>
                  <a:rect l="l" t="t" r="r" b="b"/>
                  <a:pathLst>
                    <a:path w="45" h="43">
                      <a:moveTo>
                        <a:pt x="45" y="17"/>
                      </a:moveTo>
                      <a:lnTo>
                        <a:pt x="17" y="43"/>
                      </a:lnTo>
                      <a:lnTo>
                        <a:pt x="0" y="26"/>
                      </a:lnTo>
                      <a:lnTo>
                        <a:pt x="29" y="0"/>
                      </a:lnTo>
                      <a:lnTo>
                        <a:pt x="45" y="1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6" name="CustomShape 26"/>
                <p:cNvSpPr/>
                <p:nvPr/>
              </p:nvSpPr>
              <p:spPr>
                <a:xfrm>
                  <a:off x="1680840" y="3774600"/>
                  <a:ext cx="1378080" cy="1378080"/>
                </a:xfrm>
                <a:custGeom>
                  <a:avLst/>
                  <a:gdLst/>
                  <a:ahLst/>
                  <a:rect l="l" t="t" r="r" b="b"/>
                  <a:pathLst>
                    <a:path w="60" h="60">
                      <a:moveTo>
                        <a:pt x="30" y="0"/>
                      </a:moveTo>
                      <a:cubicBezTo>
                        <a:pt x="13" y="0"/>
                        <a:pt x="0" y="13"/>
                        <a:pt x="0" y="30"/>
                      </a:cubicBezTo>
                      <a:cubicBezTo>
                        <a:pt x="0" y="47"/>
                        <a:pt x="13" y="60"/>
                        <a:pt x="30" y="60"/>
                      </a:cubicBezTo>
                      <a:cubicBezTo>
                        <a:pt x="47" y="60"/>
                        <a:pt x="60" y="47"/>
                        <a:pt x="60" y="30"/>
                      </a:cubicBezTo>
                      <a:cubicBezTo>
                        <a:pt x="60" y="13"/>
                        <a:pt x="47" y="0"/>
                        <a:pt x="30" y="0"/>
                      </a:cubicBezTo>
                      <a:close/>
                      <a:moveTo>
                        <a:pt x="30" y="51"/>
                      </a:moveTo>
                      <a:cubicBezTo>
                        <a:pt x="18" y="51"/>
                        <a:pt x="8" y="42"/>
                        <a:pt x="8" y="30"/>
                      </a:cubicBezTo>
                      <a:cubicBezTo>
                        <a:pt x="8" y="18"/>
                        <a:pt x="18" y="8"/>
                        <a:pt x="30" y="8"/>
                      </a:cubicBezTo>
                      <a:cubicBezTo>
                        <a:pt x="42" y="8"/>
                        <a:pt x="52" y="18"/>
                        <a:pt x="52" y="30"/>
                      </a:cubicBezTo>
                      <a:cubicBezTo>
                        <a:pt x="52" y="42"/>
                        <a:pt x="42" y="51"/>
                        <a:pt x="30" y="5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7" name="CustomShape 27"/>
                <p:cNvSpPr/>
                <p:nvPr/>
              </p:nvSpPr>
              <p:spPr>
                <a:xfrm>
                  <a:off x="825480" y="5105880"/>
                  <a:ext cx="969840" cy="941400"/>
                </a:xfrm>
                <a:custGeom>
                  <a:avLst/>
                  <a:gdLst/>
                  <a:ahLst/>
                  <a:rect l="l" t="t" r="r" b="b"/>
                  <a:pathLst>
                    <a:path w="42" h="41">
                      <a:moveTo>
                        <a:pt x="30" y="0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0" y="29"/>
                        <a:pt x="0" y="34"/>
                        <a:pt x="3" y="38"/>
                      </a:cubicBezTo>
                      <a:cubicBezTo>
                        <a:pt x="6" y="41"/>
                        <a:pt x="12" y="41"/>
                        <a:pt x="15" y="38"/>
                      </a:cubicBezTo>
                      <a:cubicBezTo>
                        <a:pt x="42" y="12"/>
                        <a:pt x="42" y="12"/>
                        <a:pt x="42" y="12"/>
                      </a:cubicBez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8" name="CustomShape 28"/>
                <p:cNvSpPr/>
                <p:nvPr/>
              </p:nvSpPr>
              <p:spPr>
                <a:xfrm>
                  <a:off x="1641600" y="2540520"/>
                  <a:ext cx="435960" cy="416160"/>
                </a:xfrm>
                <a:custGeom>
                  <a:avLst/>
                  <a:gdLst/>
                  <a:ahLst/>
                  <a:rect l="l" t="t" r="r" b="b"/>
                  <a:pathLst>
                    <a:path w="45" h="43">
                      <a:moveTo>
                        <a:pt x="45" y="17"/>
                      </a:moveTo>
                      <a:lnTo>
                        <a:pt x="17" y="43"/>
                      </a:lnTo>
                      <a:lnTo>
                        <a:pt x="0" y="26"/>
                      </a:lnTo>
                      <a:lnTo>
                        <a:pt x="29" y="0"/>
                      </a:lnTo>
                      <a:lnTo>
                        <a:pt x="45" y="1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9" name="CustomShape 29"/>
                <p:cNvSpPr/>
                <p:nvPr/>
              </p:nvSpPr>
              <p:spPr>
                <a:xfrm>
                  <a:off x="1670760" y="1481400"/>
                  <a:ext cx="1378080" cy="1378080"/>
                </a:xfrm>
                <a:custGeom>
                  <a:avLst/>
                  <a:gdLst/>
                  <a:ahLst/>
                  <a:rect l="l" t="t" r="r" b="b"/>
                  <a:pathLst>
                    <a:path w="60" h="60">
                      <a:moveTo>
                        <a:pt x="30" y="0"/>
                      </a:moveTo>
                      <a:cubicBezTo>
                        <a:pt x="13" y="0"/>
                        <a:pt x="0" y="13"/>
                        <a:pt x="0" y="30"/>
                      </a:cubicBezTo>
                      <a:cubicBezTo>
                        <a:pt x="0" y="47"/>
                        <a:pt x="13" y="60"/>
                        <a:pt x="30" y="60"/>
                      </a:cubicBezTo>
                      <a:cubicBezTo>
                        <a:pt x="47" y="60"/>
                        <a:pt x="60" y="47"/>
                        <a:pt x="60" y="30"/>
                      </a:cubicBezTo>
                      <a:cubicBezTo>
                        <a:pt x="60" y="13"/>
                        <a:pt x="47" y="0"/>
                        <a:pt x="30" y="0"/>
                      </a:cubicBezTo>
                      <a:close/>
                      <a:moveTo>
                        <a:pt x="30" y="51"/>
                      </a:moveTo>
                      <a:cubicBezTo>
                        <a:pt x="18" y="51"/>
                        <a:pt x="8" y="42"/>
                        <a:pt x="8" y="30"/>
                      </a:cubicBezTo>
                      <a:cubicBezTo>
                        <a:pt x="8" y="18"/>
                        <a:pt x="18" y="8"/>
                        <a:pt x="30" y="8"/>
                      </a:cubicBezTo>
                      <a:cubicBezTo>
                        <a:pt x="42" y="8"/>
                        <a:pt x="52" y="18"/>
                        <a:pt x="52" y="30"/>
                      </a:cubicBezTo>
                      <a:cubicBezTo>
                        <a:pt x="52" y="42"/>
                        <a:pt x="42" y="51"/>
                        <a:pt x="30" y="5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0" name="CustomShape 30"/>
                <p:cNvSpPr/>
                <p:nvPr/>
              </p:nvSpPr>
              <p:spPr>
                <a:xfrm>
                  <a:off x="815400" y="2813040"/>
                  <a:ext cx="969840" cy="941400"/>
                </a:xfrm>
                <a:custGeom>
                  <a:avLst/>
                  <a:gdLst/>
                  <a:ahLst/>
                  <a:rect l="l" t="t" r="r" b="b"/>
                  <a:pathLst>
                    <a:path w="42" h="41">
                      <a:moveTo>
                        <a:pt x="30" y="0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0" y="29"/>
                        <a:pt x="0" y="34"/>
                        <a:pt x="3" y="38"/>
                      </a:cubicBezTo>
                      <a:cubicBezTo>
                        <a:pt x="6" y="41"/>
                        <a:pt x="12" y="41"/>
                        <a:pt x="15" y="38"/>
                      </a:cubicBezTo>
                      <a:cubicBezTo>
                        <a:pt x="42" y="12"/>
                        <a:pt x="42" y="12"/>
                        <a:pt x="42" y="12"/>
                      </a:cubicBez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1" name="CustomShape 31"/>
                <p:cNvSpPr/>
                <p:nvPr/>
              </p:nvSpPr>
              <p:spPr>
                <a:xfrm>
                  <a:off x="3325320" y="1464480"/>
                  <a:ext cx="1964880" cy="34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68400" rIns="68400" tIns="34200" bIns="34200"/>
                <a:p>
                  <a:pPr>
                    <a:lnSpc>
                      <a:spcPct val="100000"/>
                    </a:lnSpc>
                  </a:pPr>
                  <a:r>
                    <a:rPr b="1" lang="en-US" sz="1800" spc="-1" strike="noStrike">
                      <a:solidFill>
                        <a:srgbClr val="404040"/>
                      </a:solidFill>
                      <a:latin typeface="思源黑体 CN Bold"/>
                      <a:ea typeface="思源黑体 CN Bold"/>
                    </a:rPr>
                    <a:t>概念角度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292" name="CustomShape 32"/>
                <p:cNvSpPr/>
                <p:nvPr/>
              </p:nvSpPr>
              <p:spPr>
                <a:xfrm>
                  <a:off x="2059200" y="1872000"/>
                  <a:ext cx="567360" cy="573840"/>
                </a:xfrm>
                <a:custGeom>
                  <a:avLst/>
                  <a:gdLst/>
                  <a:ahLst/>
                  <a:rect l="l" t="t" r="r" b="b"/>
                  <a:pathLst>
                    <a:path w="5438" h="5494">
                      <a:moveTo>
                        <a:pt x="2825" y="454"/>
                      </a:moveTo>
                      <a:lnTo>
                        <a:pt x="2825" y="0"/>
                      </a:lnTo>
                      <a:lnTo>
                        <a:pt x="2514" y="0"/>
                      </a:lnTo>
                      <a:lnTo>
                        <a:pt x="2514" y="454"/>
                      </a:lnTo>
                      <a:lnTo>
                        <a:pt x="0" y="454"/>
                      </a:lnTo>
                      <a:lnTo>
                        <a:pt x="0" y="1259"/>
                      </a:lnTo>
                      <a:lnTo>
                        <a:pt x="276" y="1259"/>
                      </a:lnTo>
                      <a:lnTo>
                        <a:pt x="276" y="4295"/>
                      </a:lnTo>
                      <a:lnTo>
                        <a:pt x="2197" y="4295"/>
                      </a:lnTo>
                      <a:lnTo>
                        <a:pt x="1028" y="5252"/>
                      </a:lnTo>
                      <a:lnTo>
                        <a:pt x="1225" y="5494"/>
                      </a:lnTo>
                      <a:lnTo>
                        <a:pt x="2689" y="4295"/>
                      </a:lnTo>
                      <a:lnTo>
                        <a:pt x="2699" y="4295"/>
                      </a:lnTo>
                      <a:lnTo>
                        <a:pt x="4163" y="5494"/>
                      </a:lnTo>
                      <a:lnTo>
                        <a:pt x="4360" y="5252"/>
                      </a:lnTo>
                      <a:lnTo>
                        <a:pt x="3192" y="4295"/>
                      </a:lnTo>
                      <a:lnTo>
                        <a:pt x="5105" y="4295"/>
                      </a:lnTo>
                      <a:lnTo>
                        <a:pt x="5105" y="1259"/>
                      </a:lnTo>
                      <a:lnTo>
                        <a:pt x="5438" y="1259"/>
                      </a:lnTo>
                      <a:lnTo>
                        <a:pt x="5438" y="454"/>
                      </a:lnTo>
                      <a:lnTo>
                        <a:pt x="2825" y="454"/>
                      </a:lnTo>
                      <a:close/>
                      <a:moveTo>
                        <a:pt x="4793" y="3983"/>
                      </a:moveTo>
                      <a:lnTo>
                        <a:pt x="587" y="3983"/>
                      </a:lnTo>
                      <a:lnTo>
                        <a:pt x="587" y="1259"/>
                      </a:lnTo>
                      <a:lnTo>
                        <a:pt x="4793" y="1259"/>
                      </a:lnTo>
                      <a:lnTo>
                        <a:pt x="4793" y="3983"/>
                      </a:lnTo>
                      <a:close/>
                      <a:moveTo>
                        <a:pt x="1611" y="3281"/>
                      </a:moveTo>
                      <a:lnTo>
                        <a:pt x="1611" y="2471"/>
                      </a:lnTo>
                      <a:lnTo>
                        <a:pt x="2422" y="2471"/>
                      </a:lnTo>
                      <a:lnTo>
                        <a:pt x="2420" y="2429"/>
                      </a:lnTo>
                      <a:lnTo>
                        <a:pt x="2417" y="2388"/>
                      </a:lnTo>
                      <a:lnTo>
                        <a:pt x="2412" y="2347"/>
                      </a:lnTo>
                      <a:lnTo>
                        <a:pt x="2405" y="2308"/>
                      </a:lnTo>
                      <a:lnTo>
                        <a:pt x="2396" y="2268"/>
                      </a:lnTo>
                      <a:lnTo>
                        <a:pt x="2385" y="2230"/>
                      </a:lnTo>
                      <a:lnTo>
                        <a:pt x="2373" y="2192"/>
                      </a:lnTo>
                      <a:lnTo>
                        <a:pt x="2358" y="2156"/>
                      </a:lnTo>
                      <a:lnTo>
                        <a:pt x="2341" y="2120"/>
                      </a:lnTo>
                      <a:lnTo>
                        <a:pt x="2324" y="2085"/>
                      </a:lnTo>
                      <a:lnTo>
                        <a:pt x="2304" y="2051"/>
                      </a:lnTo>
                      <a:lnTo>
                        <a:pt x="2284" y="2018"/>
                      </a:lnTo>
                      <a:lnTo>
                        <a:pt x="2260" y="1986"/>
                      </a:lnTo>
                      <a:lnTo>
                        <a:pt x="2237" y="1956"/>
                      </a:lnTo>
                      <a:lnTo>
                        <a:pt x="2210" y="1926"/>
                      </a:lnTo>
                      <a:lnTo>
                        <a:pt x="2184" y="1898"/>
                      </a:lnTo>
                      <a:lnTo>
                        <a:pt x="2156" y="1871"/>
                      </a:lnTo>
                      <a:lnTo>
                        <a:pt x="2126" y="1846"/>
                      </a:lnTo>
                      <a:lnTo>
                        <a:pt x="2096" y="1822"/>
                      </a:lnTo>
                      <a:lnTo>
                        <a:pt x="2064" y="1799"/>
                      </a:lnTo>
                      <a:lnTo>
                        <a:pt x="2031" y="1778"/>
                      </a:lnTo>
                      <a:lnTo>
                        <a:pt x="1997" y="1759"/>
                      </a:lnTo>
                      <a:lnTo>
                        <a:pt x="1962" y="1741"/>
                      </a:lnTo>
                      <a:lnTo>
                        <a:pt x="1926" y="1724"/>
                      </a:lnTo>
                      <a:lnTo>
                        <a:pt x="1890" y="1710"/>
                      </a:lnTo>
                      <a:lnTo>
                        <a:pt x="1852" y="1697"/>
                      </a:lnTo>
                      <a:lnTo>
                        <a:pt x="1814" y="1686"/>
                      </a:lnTo>
                      <a:lnTo>
                        <a:pt x="1774" y="1677"/>
                      </a:lnTo>
                      <a:lnTo>
                        <a:pt x="1735" y="1670"/>
                      </a:lnTo>
                      <a:lnTo>
                        <a:pt x="1694" y="1665"/>
                      </a:lnTo>
                      <a:lnTo>
                        <a:pt x="1653" y="1662"/>
                      </a:lnTo>
                      <a:lnTo>
                        <a:pt x="1611" y="1660"/>
                      </a:lnTo>
                      <a:lnTo>
                        <a:pt x="1569" y="1662"/>
                      </a:lnTo>
                      <a:lnTo>
                        <a:pt x="1528" y="1665"/>
                      </a:lnTo>
                      <a:lnTo>
                        <a:pt x="1487" y="1670"/>
                      </a:lnTo>
                      <a:lnTo>
                        <a:pt x="1448" y="1677"/>
                      </a:lnTo>
                      <a:lnTo>
                        <a:pt x="1408" y="1686"/>
                      </a:lnTo>
                      <a:lnTo>
                        <a:pt x="1369" y="1697"/>
                      </a:lnTo>
                      <a:lnTo>
                        <a:pt x="1332" y="1710"/>
                      </a:lnTo>
                      <a:lnTo>
                        <a:pt x="1295" y="1724"/>
                      </a:lnTo>
                      <a:lnTo>
                        <a:pt x="1260" y="1741"/>
                      </a:lnTo>
                      <a:lnTo>
                        <a:pt x="1224" y="1759"/>
                      </a:lnTo>
                      <a:lnTo>
                        <a:pt x="1191" y="1778"/>
                      </a:lnTo>
                      <a:lnTo>
                        <a:pt x="1157" y="1799"/>
                      </a:lnTo>
                      <a:lnTo>
                        <a:pt x="1126" y="1822"/>
                      </a:lnTo>
                      <a:lnTo>
                        <a:pt x="1096" y="1846"/>
                      </a:lnTo>
                      <a:lnTo>
                        <a:pt x="1066" y="1871"/>
                      </a:lnTo>
                      <a:lnTo>
                        <a:pt x="1038" y="1898"/>
                      </a:lnTo>
                      <a:lnTo>
                        <a:pt x="1011" y="1926"/>
                      </a:lnTo>
                      <a:lnTo>
                        <a:pt x="986" y="1956"/>
                      </a:lnTo>
                      <a:lnTo>
                        <a:pt x="962" y="1986"/>
                      </a:lnTo>
                      <a:lnTo>
                        <a:pt x="939" y="2018"/>
                      </a:lnTo>
                      <a:lnTo>
                        <a:pt x="918" y="2051"/>
                      </a:lnTo>
                      <a:lnTo>
                        <a:pt x="899" y="2085"/>
                      </a:lnTo>
                      <a:lnTo>
                        <a:pt x="881" y="2120"/>
                      </a:lnTo>
                      <a:lnTo>
                        <a:pt x="864" y="2156"/>
                      </a:lnTo>
                      <a:lnTo>
                        <a:pt x="850" y="2192"/>
                      </a:lnTo>
                      <a:lnTo>
                        <a:pt x="837" y="2230"/>
                      </a:lnTo>
                      <a:lnTo>
                        <a:pt x="826" y="2268"/>
                      </a:lnTo>
                      <a:lnTo>
                        <a:pt x="817" y="2308"/>
                      </a:lnTo>
                      <a:lnTo>
                        <a:pt x="809" y="2347"/>
                      </a:lnTo>
                      <a:lnTo>
                        <a:pt x="804" y="2388"/>
                      </a:lnTo>
                      <a:lnTo>
                        <a:pt x="801" y="2429"/>
                      </a:lnTo>
                      <a:lnTo>
                        <a:pt x="800" y="2471"/>
                      </a:lnTo>
                      <a:lnTo>
                        <a:pt x="801" y="2513"/>
                      </a:lnTo>
                      <a:lnTo>
                        <a:pt x="804" y="2554"/>
                      </a:lnTo>
                      <a:lnTo>
                        <a:pt x="809" y="2595"/>
                      </a:lnTo>
                      <a:lnTo>
                        <a:pt x="817" y="2634"/>
                      </a:lnTo>
                      <a:lnTo>
                        <a:pt x="826" y="2674"/>
                      </a:lnTo>
                      <a:lnTo>
                        <a:pt x="837" y="2712"/>
                      </a:lnTo>
                      <a:lnTo>
                        <a:pt x="850" y="2750"/>
                      </a:lnTo>
                      <a:lnTo>
                        <a:pt x="864" y="2786"/>
                      </a:lnTo>
                      <a:lnTo>
                        <a:pt x="881" y="2822"/>
                      </a:lnTo>
                      <a:lnTo>
                        <a:pt x="899" y="2857"/>
                      </a:lnTo>
                      <a:lnTo>
                        <a:pt x="918" y="2891"/>
                      </a:lnTo>
                      <a:lnTo>
                        <a:pt x="939" y="2924"/>
                      </a:lnTo>
                      <a:lnTo>
                        <a:pt x="962" y="2956"/>
                      </a:lnTo>
                      <a:lnTo>
                        <a:pt x="986" y="2986"/>
                      </a:lnTo>
                      <a:lnTo>
                        <a:pt x="1011" y="3016"/>
                      </a:lnTo>
                      <a:lnTo>
                        <a:pt x="1038" y="3044"/>
                      </a:lnTo>
                      <a:lnTo>
                        <a:pt x="1066" y="3070"/>
                      </a:lnTo>
                      <a:lnTo>
                        <a:pt x="1096" y="3097"/>
                      </a:lnTo>
                      <a:lnTo>
                        <a:pt x="1126" y="3120"/>
                      </a:lnTo>
                      <a:lnTo>
                        <a:pt x="1157" y="3144"/>
                      </a:lnTo>
                      <a:lnTo>
                        <a:pt x="1191" y="3164"/>
                      </a:lnTo>
                      <a:lnTo>
                        <a:pt x="1224" y="3184"/>
                      </a:lnTo>
                      <a:lnTo>
                        <a:pt x="1260" y="3201"/>
                      </a:lnTo>
                      <a:lnTo>
                        <a:pt x="1295" y="3218"/>
                      </a:lnTo>
                      <a:lnTo>
                        <a:pt x="1332" y="3233"/>
                      </a:lnTo>
                      <a:lnTo>
                        <a:pt x="1369" y="3245"/>
                      </a:lnTo>
                      <a:lnTo>
                        <a:pt x="1408" y="3256"/>
                      </a:lnTo>
                      <a:lnTo>
                        <a:pt x="1448" y="3265"/>
                      </a:lnTo>
                      <a:lnTo>
                        <a:pt x="1487" y="3272"/>
                      </a:lnTo>
                      <a:lnTo>
                        <a:pt x="1528" y="3277"/>
                      </a:lnTo>
                      <a:lnTo>
                        <a:pt x="1569" y="3280"/>
                      </a:lnTo>
                      <a:lnTo>
                        <a:pt x="1611" y="3281"/>
                      </a:lnTo>
                      <a:close/>
                      <a:moveTo>
                        <a:pt x="1838" y="3503"/>
                      </a:moveTo>
                      <a:lnTo>
                        <a:pt x="1838" y="3503"/>
                      </a:lnTo>
                      <a:lnTo>
                        <a:pt x="1881" y="3502"/>
                      </a:lnTo>
                      <a:lnTo>
                        <a:pt x="1921" y="3499"/>
                      </a:lnTo>
                      <a:lnTo>
                        <a:pt x="1962" y="3493"/>
                      </a:lnTo>
                      <a:lnTo>
                        <a:pt x="2002" y="3486"/>
                      </a:lnTo>
                      <a:lnTo>
                        <a:pt x="2041" y="3477"/>
                      </a:lnTo>
                      <a:lnTo>
                        <a:pt x="2080" y="3466"/>
                      </a:lnTo>
                      <a:lnTo>
                        <a:pt x="2117" y="3453"/>
                      </a:lnTo>
                      <a:lnTo>
                        <a:pt x="2154" y="3439"/>
                      </a:lnTo>
                      <a:lnTo>
                        <a:pt x="2190" y="3422"/>
                      </a:lnTo>
                      <a:lnTo>
                        <a:pt x="2225" y="3404"/>
                      </a:lnTo>
                      <a:lnTo>
                        <a:pt x="2259" y="3385"/>
                      </a:lnTo>
                      <a:lnTo>
                        <a:pt x="2292" y="3364"/>
                      </a:lnTo>
                      <a:lnTo>
                        <a:pt x="2323" y="3341"/>
                      </a:lnTo>
                      <a:lnTo>
                        <a:pt x="2355" y="3317"/>
                      </a:lnTo>
                      <a:lnTo>
                        <a:pt x="2384" y="3292"/>
                      </a:lnTo>
                      <a:lnTo>
                        <a:pt x="2411" y="3265"/>
                      </a:lnTo>
                      <a:lnTo>
                        <a:pt x="2439" y="3237"/>
                      </a:lnTo>
                      <a:lnTo>
                        <a:pt x="2464" y="3207"/>
                      </a:lnTo>
                      <a:lnTo>
                        <a:pt x="2488" y="3177"/>
                      </a:lnTo>
                      <a:lnTo>
                        <a:pt x="2511" y="3146"/>
                      </a:lnTo>
                      <a:lnTo>
                        <a:pt x="2532" y="3112"/>
                      </a:lnTo>
                      <a:lnTo>
                        <a:pt x="2551" y="3079"/>
                      </a:lnTo>
                      <a:lnTo>
                        <a:pt x="2570" y="3043"/>
                      </a:lnTo>
                      <a:lnTo>
                        <a:pt x="2586" y="3008"/>
                      </a:lnTo>
                      <a:lnTo>
                        <a:pt x="2600" y="2971"/>
                      </a:lnTo>
                      <a:lnTo>
                        <a:pt x="2612" y="2933"/>
                      </a:lnTo>
                      <a:lnTo>
                        <a:pt x="2623" y="2895"/>
                      </a:lnTo>
                      <a:lnTo>
                        <a:pt x="2633" y="2855"/>
                      </a:lnTo>
                      <a:lnTo>
                        <a:pt x="2640" y="2816"/>
                      </a:lnTo>
                      <a:lnTo>
                        <a:pt x="2645" y="2775"/>
                      </a:lnTo>
                      <a:lnTo>
                        <a:pt x="2648" y="2734"/>
                      </a:lnTo>
                      <a:lnTo>
                        <a:pt x="2649" y="2692"/>
                      </a:lnTo>
                      <a:lnTo>
                        <a:pt x="1838" y="2692"/>
                      </a:lnTo>
                      <a:lnTo>
                        <a:pt x="1838" y="3503"/>
                      </a:lnTo>
                      <a:close/>
                      <a:moveTo>
                        <a:pt x="4318" y="1839"/>
                      </a:moveTo>
                      <a:lnTo>
                        <a:pt x="3281" y="1839"/>
                      </a:lnTo>
                      <a:lnTo>
                        <a:pt x="3281" y="2150"/>
                      </a:lnTo>
                      <a:lnTo>
                        <a:pt x="4318" y="2150"/>
                      </a:lnTo>
                      <a:lnTo>
                        <a:pt x="4318" y="1839"/>
                      </a:lnTo>
                      <a:close/>
                      <a:moveTo>
                        <a:pt x="4318" y="2411"/>
                      </a:moveTo>
                      <a:lnTo>
                        <a:pt x="3281" y="2411"/>
                      </a:lnTo>
                      <a:lnTo>
                        <a:pt x="3281" y="2723"/>
                      </a:lnTo>
                      <a:lnTo>
                        <a:pt x="4318" y="2723"/>
                      </a:lnTo>
                      <a:lnTo>
                        <a:pt x="4318" y="2411"/>
                      </a:lnTo>
                      <a:close/>
                      <a:moveTo>
                        <a:pt x="4318" y="2983"/>
                      </a:moveTo>
                      <a:lnTo>
                        <a:pt x="3281" y="2983"/>
                      </a:lnTo>
                      <a:lnTo>
                        <a:pt x="3281" y="3295"/>
                      </a:lnTo>
                      <a:lnTo>
                        <a:pt x="4318" y="3295"/>
                      </a:lnTo>
                      <a:lnTo>
                        <a:pt x="4318" y="2983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3" name="CustomShape 33"/>
                <p:cNvSpPr/>
                <p:nvPr/>
              </p:nvSpPr>
              <p:spPr>
                <a:xfrm>
                  <a:off x="2051640" y="4194000"/>
                  <a:ext cx="638280" cy="484920"/>
                </a:xfrm>
                <a:custGeom>
                  <a:avLst/>
                  <a:gdLst/>
                  <a:ahLst/>
                  <a:rect l="l" t="t" r="r" b="b"/>
                  <a:pathLst>
                    <a:path w="286" h="217">
                      <a:moveTo>
                        <a:pt x="100" y="62"/>
                      </a:moveTo>
                      <a:cubicBezTo>
                        <a:pt x="89" y="53"/>
                        <a:pt x="89" y="53"/>
                        <a:pt x="89" y="53"/>
                      </a:cubicBezTo>
                      <a:cubicBezTo>
                        <a:pt x="102" y="38"/>
                        <a:pt x="122" y="28"/>
                        <a:pt x="144" y="28"/>
                      </a:cubicBezTo>
                      <a:cubicBezTo>
                        <a:pt x="165" y="28"/>
                        <a:pt x="184" y="37"/>
                        <a:pt x="197" y="51"/>
                      </a:cubicBezTo>
                      <a:cubicBezTo>
                        <a:pt x="191" y="56"/>
                        <a:pt x="191" y="56"/>
                        <a:pt x="191" y="56"/>
                      </a:cubicBezTo>
                      <a:cubicBezTo>
                        <a:pt x="187" y="60"/>
                        <a:pt x="187" y="60"/>
                        <a:pt x="187" y="60"/>
                      </a:cubicBezTo>
                      <a:cubicBezTo>
                        <a:pt x="176" y="49"/>
                        <a:pt x="161" y="41"/>
                        <a:pt x="144" y="41"/>
                      </a:cubicBezTo>
                      <a:cubicBezTo>
                        <a:pt x="126" y="41"/>
                        <a:pt x="110" y="50"/>
                        <a:pt x="100" y="62"/>
                      </a:cubicBezTo>
                      <a:close/>
                      <a:moveTo>
                        <a:pt x="110" y="71"/>
                      </a:moveTo>
                      <a:cubicBezTo>
                        <a:pt x="120" y="80"/>
                        <a:pt x="120" y="80"/>
                        <a:pt x="120" y="80"/>
                      </a:cubicBezTo>
                      <a:cubicBezTo>
                        <a:pt x="126" y="73"/>
                        <a:pt x="134" y="69"/>
                        <a:pt x="144" y="69"/>
                      </a:cubicBezTo>
                      <a:cubicBezTo>
                        <a:pt x="153" y="69"/>
                        <a:pt x="160" y="72"/>
                        <a:pt x="166" y="78"/>
                      </a:cubicBezTo>
                      <a:cubicBezTo>
                        <a:pt x="176" y="69"/>
                        <a:pt x="176" y="69"/>
                        <a:pt x="176" y="69"/>
                      </a:cubicBezTo>
                      <a:cubicBezTo>
                        <a:pt x="168" y="60"/>
                        <a:pt x="157" y="55"/>
                        <a:pt x="144" y="55"/>
                      </a:cubicBezTo>
                      <a:cubicBezTo>
                        <a:pt x="130" y="55"/>
                        <a:pt x="118" y="61"/>
                        <a:pt x="110" y="71"/>
                      </a:cubicBezTo>
                      <a:close/>
                      <a:moveTo>
                        <a:pt x="144" y="82"/>
                      </a:moveTo>
                      <a:cubicBezTo>
                        <a:pt x="135" y="82"/>
                        <a:pt x="128" y="90"/>
                        <a:pt x="128" y="99"/>
                      </a:cubicBezTo>
                      <a:cubicBezTo>
                        <a:pt x="128" y="108"/>
                        <a:pt x="135" y="115"/>
                        <a:pt x="144" y="115"/>
                      </a:cubicBezTo>
                      <a:cubicBezTo>
                        <a:pt x="153" y="115"/>
                        <a:pt x="160" y="108"/>
                        <a:pt x="160" y="99"/>
                      </a:cubicBezTo>
                      <a:cubicBezTo>
                        <a:pt x="160" y="90"/>
                        <a:pt x="153" y="82"/>
                        <a:pt x="144" y="82"/>
                      </a:cubicBezTo>
                      <a:close/>
                      <a:moveTo>
                        <a:pt x="275" y="206"/>
                      </a:moveTo>
                      <a:cubicBezTo>
                        <a:pt x="11" y="206"/>
                        <a:pt x="11" y="206"/>
                        <a:pt x="11" y="206"/>
                      </a:cubicBezTo>
                      <a:cubicBezTo>
                        <a:pt x="8" y="206"/>
                        <a:pt x="5" y="205"/>
                        <a:pt x="2" y="204"/>
                      </a:cubicBezTo>
                      <a:cubicBezTo>
                        <a:pt x="2" y="207"/>
                        <a:pt x="2" y="217"/>
                        <a:pt x="11" y="217"/>
                      </a:cubicBezTo>
                      <a:cubicBezTo>
                        <a:pt x="13" y="217"/>
                        <a:pt x="273" y="217"/>
                        <a:pt x="275" y="217"/>
                      </a:cubicBezTo>
                      <a:cubicBezTo>
                        <a:pt x="284" y="217"/>
                        <a:pt x="284" y="207"/>
                        <a:pt x="284" y="204"/>
                      </a:cubicBezTo>
                      <a:cubicBezTo>
                        <a:pt x="281" y="205"/>
                        <a:pt x="278" y="206"/>
                        <a:pt x="275" y="206"/>
                      </a:cubicBezTo>
                      <a:close/>
                      <a:moveTo>
                        <a:pt x="282" y="177"/>
                      </a:moveTo>
                      <a:cubicBezTo>
                        <a:pt x="255" y="134"/>
                        <a:pt x="255" y="134"/>
                        <a:pt x="255" y="134"/>
                      </a:cubicBezTo>
                      <a:cubicBezTo>
                        <a:pt x="255" y="21"/>
                        <a:pt x="255" y="21"/>
                        <a:pt x="255" y="21"/>
                      </a:cubicBezTo>
                      <a:cubicBezTo>
                        <a:pt x="255" y="9"/>
                        <a:pt x="245" y="0"/>
                        <a:pt x="23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41" y="0"/>
                        <a:pt x="31" y="9"/>
                        <a:pt x="31" y="21"/>
                      </a:cubicBezTo>
                      <a:cubicBezTo>
                        <a:pt x="31" y="134"/>
                        <a:pt x="31" y="134"/>
                        <a:pt x="31" y="134"/>
                      </a:cubicBezTo>
                      <a:cubicBezTo>
                        <a:pt x="4" y="177"/>
                        <a:pt x="4" y="177"/>
                        <a:pt x="4" y="177"/>
                      </a:cubicBezTo>
                      <a:cubicBezTo>
                        <a:pt x="1" y="181"/>
                        <a:pt x="0" y="185"/>
                        <a:pt x="2" y="189"/>
                      </a:cubicBezTo>
                      <a:cubicBezTo>
                        <a:pt x="4" y="192"/>
                        <a:pt x="7" y="194"/>
                        <a:pt x="11" y="194"/>
                      </a:cubicBezTo>
                      <a:cubicBezTo>
                        <a:pt x="275" y="194"/>
                        <a:pt x="275" y="194"/>
                        <a:pt x="275" y="194"/>
                      </a:cubicBezTo>
                      <a:cubicBezTo>
                        <a:pt x="279" y="194"/>
                        <a:pt x="283" y="192"/>
                        <a:pt x="284" y="188"/>
                      </a:cubicBezTo>
                      <a:cubicBezTo>
                        <a:pt x="286" y="184"/>
                        <a:pt x="284" y="180"/>
                        <a:pt x="282" y="177"/>
                      </a:cubicBezTo>
                      <a:close/>
                      <a:moveTo>
                        <a:pt x="46" y="24"/>
                      </a:moveTo>
                      <a:cubicBezTo>
                        <a:pt x="46" y="22"/>
                        <a:pt x="47" y="19"/>
                        <a:pt x="49" y="17"/>
                      </a:cubicBezTo>
                      <a:cubicBezTo>
                        <a:pt x="51" y="15"/>
                        <a:pt x="53" y="14"/>
                        <a:pt x="56" y="14"/>
                      </a:cubicBezTo>
                      <a:cubicBezTo>
                        <a:pt x="230" y="14"/>
                        <a:pt x="230" y="14"/>
                        <a:pt x="230" y="14"/>
                      </a:cubicBezTo>
                      <a:cubicBezTo>
                        <a:pt x="233" y="14"/>
                        <a:pt x="235" y="15"/>
                        <a:pt x="237" y="17"/>
                      </a:cubicBezTo>
                      <a:cubicBezTo>
                        <a:pt x="239" y="19"/>
                        <a:pt x="240" y="22"/>
                        <a:pt x="240" y="24"/>
                      </a:cubicBezTo>
                      <a:cubicBezTo>
                        <a:pt x="240" y="120"/>
                        <a:pt x="240" y="120"/>
                        <a:pt x="240" y="120"/>
                      </a:cubicBezTo>
                      <a:cubicBezTo>
                        <a:pt x="240" y="123"/>
                        <a:pt x="239" y="125"/>
                        <a:pt x="237" y="127"/>
                      </a:cubicBezTo>
                      <a:cubicBezTo>
                        <a:pt x="235" y="129"/>
                        <a:pt x="233" y="130"/>
                        <a:pt x="230" y="130"/>
                      </a:cubicBezTo>
                      <a:cubicBezTo>
                        <a:pt x="228" y="130"/>
                        <a:pt x="56" y="130"/>
                        <a:pt x="56" y="130"/>
                      </a:cubicBezTo>
                      <a:cubicBezTo>
                        <a:pt x="53" y="130"/>
                        <a:pt x="51" y="129"/>
                        <a:pt x="49" y="127"/>
                      </a:cubicBezTo>
                      <a:cubicBezTo>
                        <a:pt x="47" y="125"/>
                        <a:pt x="46" y="123"/>
                        <a:pt x="46" y="120"/>
                      </a:cubicBezTo>
                      <a:lnTo>
                        <a:pt x="46" y="24"/>
                      </a:lnTo>
                      <a:close/>
                      <a:moveTo>
                        <a:pt x="43" y="143"/>
                      </a:moveTo>
                      <a:cubicBezTo>
                        <a:pt x="243" y="143"/>
                        <a:pt x="243" y="143"/>
                        <a:pt x="243" y="143"/>
                      </a:cubicBezTo>
                      <a:cubicBezTo>
                        <a:pt x="248" y="151"/>
                        <a:pt x="248" y="151"/>
                        <a:pt x="248" y="151"/>
                      </a:cubicBezTo>
                      <a:cubicBezTo>
                        <a:pt x="38" y="151"/>
                        <a:pt x="38" y="151"/>
                        <a:pt x="38" y="151"/>
                      </a:cubicBezTo>
                      <a:lnTo>
                        <a:pt x="43" y="143"/>
                      </a:lnTo>
                      <a:close/>
                      <a:moveTo>
                        <a:pt x="34" y="157"/>
                      </a:moveTo>
                      <a:cubicBezTo>
                        <a:pt x="252" y="157"/>
                        <a:pt x="252" y="157"/>
                        <a:pt x="252" y="157"/>
                      </a:cubicBezTo>
                      <a:cubicBezTo>
                        <a:pt x="257" y="165"/>
                        <a:pt x="257" y="165"/>
                        <a:pt x="257" y="165"/>
                      </a:cubicBezTo>
                      <a:cubicBezTo>
                        <a:pt x="29" y="165"/>
                        <a:pt x="29" y="165"/>
                        <a:pt x="29" y="165"/>
                      </a:cubicBezTo>
                      <a:lnTo>
                        <a:pt x="34" y="157"/>
                      </a:lnTo>
                      <a:close/>
                      <a:moveTo>
                        <a:pt x="97" y="179"/>
                      </a:moveTo>
                      <a:cubicBezTo>
                        <a:pt x="20" y="179"/>
                        <a:pt x="20" y="179"/>
                        <a:pt x="20" y="179"/>
                      </a:cubicBezTo>
                      <a:cubicBezTo>
                        <a:pt x="25" y="171"/>
                        <a:pt x="25" y="171"/>
                        <a:pt x="25" y="171"/>
                      </a:cubicBezTo>
                      <a:cubicBezTo>
                        <a:pt x="100" y="171"/>
                        <a:pt x="100" y="171"/>
                        <a:pt x="100" y="171"/>
                      </a:cubicBezTo>
                      <a:lnTo>
                        <a:pt x="97" y="179"/>
                      </a:lnTo>
                      <a:close/>
                      <a:moveTo>
                        <a:pt x="189" y="179"/>
                      </a:moveTo>
                      <a:cubicBezTo>
                        <a:pt x="186" y="171"/>
                        <a:pt x="186" y="171"/>
                        <a:pt x="186" y="171"/>
                      </a:cubicBezTo>
                      <a:cubicBezTo>
                        <a:pt x="261" y="171"/>
                        <a:pt x="261" y="171"/>
                        <a:pt x="261" y="171"/>
                      </a:cubicBezTo>
                      <a:cubicBezTo>
                        <a:pt x="266" y="179"/>
                        <a:pt x="266" y="179"/>
                        <a:pt x="266" y="179"/>
                      </a:cubicBezTo>
                      <a:lnTo>
                        <a:pt x="189" y="17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4" name="CustomShape 34"/>
                <p:cNvSpPr/>
                <p:nvPr/>
              </p:nvSpPr>
              <p:spPr>
                <a:xfrm>
                  <a:off x="3881160" y="1935000"/>
                  <a:ext cx="294840" cy="143280"/>
                </a:xfrm>
                <a:custGeom>
                  <a:avLst/>
                  <a:gdLst/>
                  <a:ahLst/>
                  <a:rect l="l" t="t" r="r" b="b"/>
                  <a:pathLst>
                    <a:path w="402" h="402">
                      <a:moveTo>
                        <a:pt x="0" y="100"/>
                      </a:moveTo>
                      <a:lnTo>
                        <a:pt x="300" y="100"/>
                      </a:lnTo>
                      <a:lnTo>
                        <a:pt x="300" y="0"/>
                      </a:lnTo>
                      <a:lnTo>
                        <a:pt x="401" y="200"/>
                      </a:lnTo>
                      <a:lnTo>
                        <a:pt x="300" y="401"/>
                      </a:lnTo>
                      <a:lnTo>
                        <a:pt x="300" y="300"/>
                      </a:lnTo>
                      <a:lnTo>
                        <a:pt x="0" y="300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rgbClr val="ed1c24"/>
                </a:solidFill>
                <a:ln>
                  <a:solidFill>
                    <a:srgbClr val="ed1c24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5" name="CustomShape 35"/>
                <p:cNvSpPr/>
                <p:nvPr/>
              </p:nvSpPr>
              <p:spPr>
                <a:xfrm>
                  <a:off x="3325320" y="3960000"/>
                  <a:ext cx="1964880" cy="34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68400" rIns="68400" tIns="34200" bIns="34200"/>
                <a:p>
                  <a:pPr>
                    <a:lnSpc>
                      <a:spcPct val="100000"/>
                    </a:lnSpc>
                  </a:pPr>
                  <a:r>
                    <a:rPr b="1" lang="en-US" sz="1800" spc="-1" strike="noStrike">
                      <a:solidFill>
                        <a:srgbClr val="404040"/>
                      </a:solidFill>
                      <a:latin typeface="思源黑体 CN Bold"/>
                      <a:ea typeface="思源黑体 CN Bold"/>
                    </a:rPr>
                    <a:t>代码角度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296" name="CustomShape 36"/>
                <p:cNvSpPr/>
                <p:nvPr/>
              </p:nvSpPr>
              <p:spPr>
                <a:xfrm>
                  <a:off x="5056560" y="1935000"/>
                  <a:ext cx="294840" cy="143280"/>
                </a:xfrm>
                <a:custGeom>
                  <a:avLst/>
                  <a:gdLst/>
                  <a:ahLst/>
                  <a:rect l="l" t="t" r="r" b="b"/>
                  <a:pathLst>
                    <a:path w="402" h="402">
                      <a:moveTo>
                        <a:pt x="0" y="100"/>
                      </a:moveTo>
                      <a:lnTo>
                        <a:pt x="300" y="100"/>
                      </a:lnTo>
                      <a:lnTo>
                        <a:pt x="300" y="0"/>
                      </a:lnTo>
                      <a:lnTo>
                        <a:pt x="401" y="200"/>
                      </a:lnTo>
                      <a:lnTo>
                        <a:pt x="300" y="401"/>
                      </a:lnTo>
                      <a:lnTo>
                        <a:pt x="300" y="300"/>
                      </a:lnTo>
                      <a:lnTo>
                        <a:pt x="0" y="300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rgbClr val="ed1c24"/>
                </a:solidFill>
                <a:ln>
                  <a:solidFill>
                    <a:srgbClr val="ed1c24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</p:spTree>
  </p:cSld>
  <p:transition>
    <p:fade/>
  </p:transition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3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7208280" y="3267720"/>
            <a:ext cx="975960" cy="975960"/>
          </a:xfrm>
          <a:prstGeom prst="ellipse">
            <a:avLst/>
          </a:prstGeom>
          <a:solidFill>
            <a:srgbClr val="ed1c2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"/>
          <p:cNvSpPr/>
          <p:nvPr/>
        </p:nvSpPr>
        <p:spPr>
          <a:xfrm>
            <a:off x="7208280" y="4828320"/>
            <a:ext cx="975960" cy="975960"/>
          </a:xfrm>
          <a:prstGeom prst="ellipse">
            <a:avLst/>
          </a:prstGeom>
          <a:solidFill>
            <a:srgbClr val="4040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3"/>
          <p:cNvSpPr/>
          <p:nvPr/>
        </p:nvSpPr>
        <p:spPr>
          <a:xfrm>
            <a:off x="7208280" y="1707120"/>
            <a:ext cx="975960" cy="975960"/>
          </a:xfrm>
          <a:prstGeom prst="ellipse">
            <a:avLst/>
          </a:prstGeom>
          <a:solidFill>
            <a:srgbClr val="4040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"/>
          <p:cNvSpPr/>
          <p:nvPr/>
        </p:nvSpPr>
        <p:spPr>
          <a:xfrm>
            <a:off x="8242560" y="1643400"/>
            <a:ext cx="15512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思源黑体 CN Bold"/>
                <a:ea typeface="思源黑体 CN Bold"/>
              </a:rPr>
              <a:t>作用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8234280" y="1982880"/>
            <a:ext cx="28238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重用现有类的概念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并在此基础上进行扩展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.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隔离客户端代码与实现方式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2" name="CustomShape 6"/>
          <p:cNvSpPr/>
          <p:nvPr/>
        </p:nvSpPr>
        <p:spPr>
          <a:xfrm>
            <a:off x="8242560" y="4785480"/>
            <a:ext cx="15512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思源黑体 CN Bold"/>
                <a:ea typeface="思源黑体 CN Bold"/>
              </a:rPr>
              <a:t>作用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7"/>
          <p:cNvSpPr/>
          <p:nvPr/>
        </p:nvSpPr>
        <p:spPr>
          <a:xfrm>
            <a:off x="8234280" y="5148000"/>
            <a:ext cx="28238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656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数据</a:t>
            </a:r>
            <a:endParaRPr b="0" lang="en-US" sz="1400" spc="-1" strike="noStrike">
              <a:latin typeface="Arial"/>
            </a:endParaRPr>
          </a:p>
          <a:p>
            <a:pPr marL="28656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行为</a:t>
            </a:r>
            <a:endParaRPr b="0" lang="en-US" sz="1400" spc="-1" strike="noStrike">
              <a:latin typeface="Arial"/>
            </a:endParaRPr>
          </a:p>
          <a:p>
            <a:pPr marL="28656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设计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4" name="CustomShape 8"/>
          <p:cNvSpPr/>
          <p:nvPr/>
        </p:nvSpPr>
        <p:spPr>
          <a:xfrm>
            <a:off x="8234280" y="3495600"/>
            <a:ext cx="28238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通过</a:t>
            </a:r>
            <a:r>
              <a:rPr b="0" lang="en-US" sz="1400" spc="-1" strike="noStrike">
                <a:solidFill>
                  <a:srgbClr val="ce181e"/>
                </a:solidFill>
                <a:latin typeface="微软雅黑"/>
                <a:ea typeface="微软雅黑"/>
              </a:rPr>
              <a:t>重写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执行不同变化点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调用父一个方法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执行子类方法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不同实现方式不一样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所以表现形态就不一样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05" name="CustomShape 9"/>
          <p:cNvSpPr/>
          <p:nvPr/>
        </p:nvSpPr>
        <p:spPr>
          <a:xfrm>
            <a:off x="8242560" y="3148200"/>
            <a:ext cx="15512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思源黑体 CN Bold"/>
                <a:ea typeface="思源黑体 CN Bold"/>
              </a:rPr>
              <a:t>作用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Line 10"/>
          <p:cNvSpPr/>
          <p:nvPr/>
        </p:nvSpPr>
        <p:spPr>
          <a:xfrm>
            <a:off x="6986520" y="1596240"/>
            <a:ext cx="360" cy="4313160"/>
          </a:xfrm>
          <a:prstGeom prst="line">
            <a:avLst/>
          </a:prstGeom>
          <a:ln w="1260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1"/>
          <p:cNvSpPr/>
          <p:nvPr/>
        </p:nvSpPr>
        <p:spPr>
          <a:xfrm>
            <a:off x="6950520" y="1596600"/>
            <a:ext cx="70200" cy="7020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2"/>
          <p:cNvSpPr/>
          <p:nvPr/>
        </p:nvSpPr>
        <p:spPr>
          <a:xfrm>
            <a:off x="6950520" y="5873760"/>
            <a:ext cx="70200" cy="7020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3"/>
          <p:cNvSpPr/>
          <p:nvPr/>
        </p:nvSpPr>
        <p:spPr>
          <a:xfrm>
            <a:off x="7344000" y="1961280"/>
            <a:ext cx="59364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思源黑体 CN Bold"/>
                <a:ea typeface="Helvetica;Arial"/>
              </a:rPr>
              <a:t>继承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0" name="CustomShape 14"/>
          <p:cNvSpPr/>
          <p:nvPr/>
        </p:nvSpPr>
        <p:spPr>
          <a:xfrm>
            <a:off x="7325280" y="3545280"/>
            <a:ext cx="59364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思源黑体 CN Bold"/>
                <a:ea typeface="Helvetica;Arial"/>
              </a:rPr>
              <a:t>多态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1" name="CustomShape 15"/>
          <p:cNvSpPr/>
          <p:nvPr/>
        </p:nvSpPr>
        <p:spPr>
          <a:xfrm>
            <a:off x="7325280" y="5112000"/>
            <a:ext cx="59364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思源黑体 CN Bold"/>
                <a:ea typeface="Helvetica;Arial"/>
              </a:rPr>
              <a:t>封装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2" name="CustomShape 16"/>
          <p:cNvSpPr/>
          <p:nvPr/>
        </p:nvSpPr>
        <p:spPr>
          <a:xfrm>
            <a:off x="1641240" y="2540880"/>
            <a:ext cx="435600" cy="416160"/>
          </a:xfrm>
          <a:custGeom>
            <a:avLst/>
            <a:gdLst/>
            <a:ahLst/>
            <a:rect l="l" t="t" r="r" b="b"/>
            <a:pathLst>
              <a:path w="45" h="43">
                <a:moveTo>
                  <a:pt x="45" y="17"/>
                </a:moveTo>
                <a:lnTo>
                  <a:pt x="17" y="43"/>
                </a:lnTo>
                <a:lnTo>
                  <a:pt x="0" y="26"/>
                </a:lnTo>
                <a:lnTo>
                  <a:pt x="29" y="0"/>
                </a:lnTo>
                <a:lnTo>
                  <a:pt x="45" y="17"/>
                </a:lnTo>
                <a:close/>
              </a:path>
            </a:pathLst>
          </a:custGeom>
          <a:solidFill>
            <a:srgbClr val="40404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7"/>
          <p:cNvSpPr/>
          <p:nvPr/>
        </p:nvSpPr>
        <p:spPr>
          <a:xfrm>
            <a:off x="1670400" y="1481760"/>
            <a:ext cx="1378080" cy="1378080"/>
          </a:xfrm>
          <a:custGeom>
            <a:avLst/>
            <a:gdLst/>
            <a:ahLst/>
            <a:rect l="l" t="t" r="r" b="b"/>
            <a:pathLst>
              <a:path w="60" h="60">
                <a:moveTo>
                  <a:pt x="30" y="0"/>
                </a:moveTo>
                <a:cubicBezTo>
                  <a:pt x="13" y="0"/>
                  <a:pt x="0" y="13"/>
                  <a:pt x="0" y="30"/>
                </a:cubicBezTo>
                <a:cubicBezTo>
                  <a:pt x="0" y="47"/>
                  <a:pt x="13" y="60"/>
                  <a:pt x="30" y="60"/>
                </a:cubicBezTo>
                <a:cubicBezTo>
                  <a:pt x="47" y="60"/>
                  <a:pt x="60" y="47"/>
                  <a:pt x="60" y="30"/>
                </a:cubicBezTo>
                <a:cubicBezTo>
                  <a:pt x="60" y="13"/>
                  <a:pt x="47" y="0"/>
                  <a:pt x="30" y="0"/>
                </a:cubicBezTo>
                <a:close/>
                <a:moveTo>
                  <a:pt x="30" y="51"/>
                </a:moveTo>
                <a:cubicBezTo>
                  <a:pt x="18" y="51"/>
                  <a:pt x="8" y="42"/>
                  <a:pt x="8" y="30"/>
                </a:cubicBezTo>
                <a:cubicBezTo>
                  <a:pt x="8" y="18"/>
                  <a:pt x="18" y="8"/>
                  <a:pt x="30" y="8"/>
                </a:cubicBezTo>
                <a:cubicBezTo>
                  <a:pt x="42" y="8"/>
                  <a:pt x="52" y="18"/>
                  <a:pt x="52" y="30"/>
                </a:cubicBezTo>
                <a:cubicBezTo>
                  <a:pt x="52" y="42"/>
                  <a:pt x="42" y="51"/>
                  <a:pt x="30" y="51"/>
                </a:cubicBezTo>
                <a:close/>
              </a:path>
            </a:pathLst>
          </a:custGeom>
          <a:solidFill>
            <a:srgbClr val="40404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8"/>
          <p:cNvSpPr/>
          <p:nvPr/>
        </p:nvSpPr>
        <p:spPr>
          <a:xfrm>
            <a:off x="815040" y="2813040"/>
            <a:ext cx="970200" cy="941040"/>
          </a:xfrm>
          <a:custGeom>
            <a:avLst/>
            <a:gdLst/>
            <a:ahLst/>
            <a:rect l="l" t="t" r="r" b="b"/>
            <a:pathLst>
              <a:path w="42" h="41">
                <a:moveTo>
                  <a:pt x="30" y="0"/>
                </a:moveTo>
                <a:cubicBezTo>
                  <a:pt x="3" y="26"/>
                  <a:pt x="3" y="26"/>
                  <a:pt x="3" y="26"/>
                </a:cubicBezTo>
                <a:cubicBezTo>
                  <a:pt x="0" y="29"/>
                  <a:pt x="0" y="34"/>
                  <a:pt x="3" y="38"/>
                </a:cubicBezTo>
                <a:cubicBezTo>
                  <a:pt x="6" y="41"/>
                  <a:pt x="12" y="41"/>
                  <a:pt x="15" y="38"/>
                </a:cubicBezTo>
                <a:cubicBezTo>
                  <a:pt x="42" y="12"/>
                  <a:pt x="42" y="12"/>
                  <a:pt x="42" y="12"/>
                </a:cubicBezTo>
                <a:lnTo>
                  <a:pt x="30" y="0"/>
                </a:lnTo>
                <a:close/>
              </a:path>
            </a:pathLst>
          </a:custGeom>
          <a:solidFill>
            <a:srgbClr val="40404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9"/>
          <p:cNvSpPr/>
          <p:nvPr/>
        </p:nvSpPr>
        <p:spPr>
          <a:xfrm>
            <a:off x="1651680" y="4833720"/>
            <a:ext cx="435600" cy="416160"/>
          </a:xfrm>
          <a:custGeom>
            <a:avLst/>
            <a:gdLst/>
            <a:ahLst/>
            <a:rect l="l" t="t" r="r" b="b"/>
            <a:pathLst>
              <a:path w="45" h="43">
                <a:moveTo>
                  <a:pt x="45" y="17"/>
                </a:moveTo>
                <a:lnTo>
                  <a:pt x="17" y="43"/>
                </a:lnTo>
                <a:lnTo>
                  <a:pt x="0" y="26"/>
                </a:lnTo>
                <a:lnTo>
                  <a:pt x="29" y="0"/>
                </a:lnTo>
                <a:lnTo>
                  <a:pt x="45" y="17"/>
                </a:lnTo>
                <a:close/>
              </a:path>
            </a:pathLst>
          </a:custGeom>
          <a:solidFill>
            <a:srgbClr val="40404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0"/>
          <p:cNvSpPr/>
          <p:nvPr/>
        </p:nvSpPr>
        <p:spPr>
          <a:xfrm>
            <a:off x="1680840" y="3774240"/>
            <a:ext cx="1378080" cy="1378080"/>
          </a:xfrm>
          <a:custGeom>
            <a:avLst/>
            <a:gdLst/>
            <a:ahLst/>
            <a:rect l="l" t="t" r="r" b="b"/>
            <a:pathLst>
              <a:path w="60" h="60">
                <a:moveTo>
                  <a:pt x="30" y="0"/>
                </a:moveTo>
                <a:cubicBezTo>
                  <a:pt x="13" y="0"/>
                  <a:pt x="0" y="13"/>
                  <a:pt x="0" y="30"/>
                </a:cubicBezTo>
                <a:cubicBezTo>
                  <a:pt x="0" y="47"/>
                  <a:pt x="13" y="60"/>
                  <a:pt x="30" y="60"/>
                </a:cubicBezTo>
                <a:cubicBezTo>
                  <a:pt x="47" y="60"/>
                  <a:pt x="60" y="47"/>
                  <a:pt x="60" y="30"/>
                </a:cubicBezTo>
                <a:cubicBezTo>
                  <a:pt x="60" y="13"/>
                  <a:pt x="47" y="0"/>
                  <a:pt x="30" y="0"/>
                </a:cubicBezTo>
                <a:close/>
                <a:moveTo>
                  <a:pt x="30" y="51"/>
                </a:moveTo>
                <a:cubicBezTo>
                  <a:pt x="18" y="51"/>
                  <a:pt x="8" y="42"/>
                  <a:pt x="8" y="30"/>
                </a:cubicBezTo>
                <a:cubicBezTo>
                  <a:pt x="8" y="18"/>
                  <a:pt x="18" y="8"/>
                  <a:pt x="30" y="8"/>
                </a:cubicBezTo>
                <a:cubicBezTo>
                  <a:pt x="42" y="8"/>
                  <a:pt x="52" y="18"/>
                  <a:pt x="52" y="30"/>
                </a:cubicBezTo>
                <a:cubicBezTo>
                  <a:pt x="52" y="42"/>
                  <a:pt x="42" y="51"/>
                  <a:pt x="30" y="51"/>
                </a:cubicBezTo>
                <a:close/>
              </a:path>
            </a:pathLst>
          </a:custGeom>
          <a:solidFill>
            <a:srgbClr val="40404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1"/>
          <p:cNvSpPr/>
          <p:nvPr/>
        </p:nvSpPr>
        <p:spPr>
          <a:xfrm>
            <a:off x="825480" y="5105880"/>
            <a:ext cx="970200" cy="941040"/>
          </a:xfrm>
          <a:custGeom>
            <a:avLst/>
            <a:gdLst/>
            <a:ahLst/>
            <a:rect l="l" t="t" r="r" b="b"/>
            <a:pathLst>
              <a:path w="42" h="41">
                <a:moveTo>
                  <a:pt x="30" y="0"/>
                </a:moveTo>
                <a:cubicBezTo>
                  <a:pt x="3" y="26"/>
                  <a:pt x="3" y="26"/>
                  <a:pt x="3" y="26"/>
                </a:cubicBezTo>
                <a:cubicBezTo>
                  <a:pt x="0" y="29"/>
                  <a:pt x="0" y="34"/>
                  <a:pt x="3" y="38"/>
                </a:cubicBezTo>
                <a:cubicBezTo>
                  <a:pt x="6" y="41"/>
                  <a:pt x="12" y="41"/>
                  <a:pt x="15" y="38"/>
                </a:cubicBezTo>
                <a:cubicBezTo>
                  <a:pt x="42" y="12"/>
                  <a:pt x="42" y="12"/>
                  <a:pt x="42" y="12"/>
                </a:cubicBezTo>
                <a:lnTo>
                  <a:pt x="30" y="0"/>
                </a:lnTo>
                <a:close/>
              </a:path>
            </a:pathLst>
          </a:custGeom>
          <a:solidFill>
            <a:srgbClr val="40404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2"/>
          <p:cNvSpPr/>
          <p:nvPr/>
        </p:nvSpPr>
        <p:spPr>
          <a:xfrm>
            <a:off x="3325680" y="1464120"/>
            <a:ext cx="196524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04040"/>
                </a:solidFill>
                <a:latin typeface="思源黑体 CN Bold"/>
                <a:ea typeface="思源黑体 CN Bold"/>
              </a:rPr>
              <a:t>概念角度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23"/>
          <p:cNvSpPr/>
          <p:nvPr/>
        </p:nvSpPr>
        <p:spPr>
          <a:xfrm>
            <a:off x="3552120" y="1825560"/>
            <a:ext cx="332244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ce181e"/>
                </a:solidFill>
                <a:latin typeface="微软雅黑"/>
                <a:ea typeface="微软雅黑"/>
              </a:rPr>
              <a:t>交通工具</a:t>
            </a:r>
            <a:r>
              <a:rPr b="0" lang="en-US" sz="1400" spc="-1" strike="noStrike">
                <a:solidFill>
                  <a:srgbClr val="404040"/>
                </a:solidFill>
                <a:latin typeface="微软雅黑"/>
                <a:ea typeface="微软雅黑"/>
              </a:rPr>
              <a:t>,</a:t>
            </a:r>
            <a:r>
              <a:rPr b="0" lang="en-US" sz="1400" spc="-1" strike="noStrike">
                <a:solidFill>
                  <a:srgbClr val="404040"/>
                </a:solidFill>
                <a:latin typeface="微软雅黑"/>
                <a:ea typeface="微软雅黑"/>
              </a:rPr>
              <a:t>有一种功能</a:t>
            </a:r>
            <a:r>
              <a:rPr b="0" lang="en-US" sz="1400" spc="-1" strike="noStrike">
                <a:solidFill>
                  <a:srgbClr val="404040"/>
                </a:solidFill>
                <a:latin typeface="微软雅黑"/>
                <a:ea typeface="微软雅黑"/>
              </a:rPr>
              <a:t>/</a:t>
            </a:r>
            <a:r>
              <a:rPr b="0" lang="en-US" sz="1400" spc="-1" strike="noStrike">
                <a:solidFill>
                  <a:srgbClr val="404040"/>
                </a:solidFill>
                <a:latin typeface="微软雅黑"/>
                <a:ea typeface="微软雅黑"/>
              </a:rPr>
              <a:t>方法叫</a:t>
            </a:r>
            <a:r>
              <a:rPr b="0" lang="en-US" sz="1400" spc="-1" strike="noStrike">
                <a:solidFill>
                  <a:srgbClr val="ce181e"/>
                </a:solidFill>
                <a:latin typeface="微软雅黑"/>
                <a:ea typeface="微软雅黑"/>
              </a:rPr>
              <a:t>运输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微软雅黑"/>
                <a:ea typeface="微软雅黑"/>
              </a:rPr>
              <a:t>        </a:t>
            </a:r>
            <a:r>
              <a:rPr b="1" lang="en-US" sz="14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让某种东西产生距离位移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ce181e"/>
                </a:solidFill>
                <a:latin typeface="微软雅黑"/>
                <a:ea typeface="微软雅黑"/>
              </a:rPr>
              <a:t>飞机</a:t>
            </a:r>
            <a:r>
              <a:rPr b="0" lang="en-US" sz="1400" spc="-1" strike="noStrike">
                <a:solidFill>
                  <a:srgbClr val="404040"/>
                </a:solidFill>
                <a:latin typeface="微软雅黑"/>
                <a:ea typeface="微软雅黑"/>
              </a:rPr>
              <a:t>,</a:t>
            </a:r>
            <a:r>
              <a:rPr b="0" lang="en-US" sz="1400" spc="-1" strike="noStrike">
                <a:solidFill>
                  <a:srgbClr val="404040"/>
                </a:solidFill>
                <a:latin typeface="微软雅黑"/>
                <a:ea typeface="微软雅黑"/>
              </a:rPr>
              <a:t>也有一种功能</a:t>
            </a:r>
            <a:r>
              <a:rPr b="0" lang="en-US" sz="1400" spc="-1" strike="noStrike">
                <a:solidFill>
                  <a:srgbClr val="404040"/>
                </a:solidFill>
                <a:latin typeface="微软雅黑"/>
                <a:ea typeface="微软雅黑"/>
              </a:rPr>
              <a:t>/</a:t>
            </a:r>
            <a:r>
              <a:rPr b="0" lang="en-US" sz="1400" spc="-1" strike="noStrike">
                <a:solidFill>
                  <a:srgbClr val="404040"/>
                </a:solidFill>
                <a:latin typeface="微软雅黑"/>
                <a:ea typeface="微软雅黑"/>
              </a:rPr>
              <a:t>方法叫</a:t>
            </a:r>
            <a:r>
              <a:rPr b="0" lang="en-US" sz="1400" spc="-1" strike="noStrike">
                <a:solidFill>
                  <a:srgbClr val="ce181e"/>
                </a:solidFill>
                <a:latin typeface="微软雅黑"/>
                <a:ea typeface="微软雅黑"/>
              </a:rPr>
              <a:t>运输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微软雅黑"/>
                <a:ea typeface="微软雅黑"/>
              </a:rPr>
              <a:t>     </a:t>
            </a:r>
            <a:r>
              <a:rPr b="1" lang="en-US" sz="14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让某种东西</a:t>
            </a:r>
            <a:r>
              <a:rPr b="1" lang="en-US" sz="1400" spc="-1" strike="noStrike">
                <a:solidFill>
                  <a:srgbClr val="ce181e"/>
                </a:solidFill>
                <a:latin typeface="微软雅黑"/>
                <a:ea typeface="微软雅黑"/>
              </a:rPr>
              <a:t>以飞的方式</a:t>
            </a:r>
            <a:r>
              <a:rPr b="1" lang="en-US" sz="1400" spc="-1" strike="noStrike">
                <a:solidFill>
                  <a:srgbClr val="404040"/>
                </a:solidFill>
                <a:latin typeface="微软雅黑"/>
                <a:ea typeface="微软雅黑"/>
              </a:rPr>
              <a:t>产生距离位移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微软雅黑"/>
                <a:ea typeface="微软雅黑"/>
              </a:rPr>
              <a:t>子类实现了父类中</a:t>
            </a:r>
            <a:r>
              <a:rPr b="0" lang="en-US" sz="1400" spc="-1" strike="noStrike">
                <a:solidFill>
                  <a:srgbClr val="ce181e"/>
                </a:solidFill>
                <a:latin typeface="微软雅黑"/>
                <a:ea typeface="微软雅黑"/>
              </a:rPr>
              <a:t>相同的方法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在调用该方法</a:t>
            </a:r>
            <a:r>
              <a:rPr b="1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(</a:t>
            </a:r>
            <a:r>
              <a:rPr b="1" lang="en-US" sz="1400" spc="-1" strike="noStrike">
                <a:solidFill>
                  <a:srgbClr val="ce181e"/>
                </a:solidFill>
                <a:latin typeface="微软雅黑"/>
                <a:ea typeface="微软雅黑"/>
              </a:rPr>
              <a:t>运输</a:t>
            </a:r>
            <a:r>
              <a:rPr b="1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  <a:r>
              <a:rPr b="1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时，实际调用的是子类的方法</a:t>
            </a:r>
            <a:r>
              <a:rPr b="1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-----</a:t>
            </a:r>
            <a:r>
              <a:rPr b="1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重写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0" name="CustomShape 24"/>
          <p:cNvSpPr/>
          <p:nvPr/>
        </p:nvSpPr>
        <p:spPr>
          <a:xfrm>
            <a:off x="2059560" y="1872000"/>
            <a:ext cx="567360" cy="573840"/>
          </a:xfrm>
          <a:custGeom>
            <a:avLst/>
            <a:gdLst/>
            <a:ahLst/>
            <a:rect l="l" t="t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5"/>
          <p:cNvSpPr/>
          <p:nvPr/>
        </p:nvSpPr>
        <p:spPr>
          <a:xfrm>
            <a:off x="2052000" y="4194000"/>
            <a:ext cx="638280" cy="484920"/>
          </a:xfrm>
          <a:custGeom>
            <a:avLst/>
            <a:gdLst/>
            <a:ahLst/>
            <a:rect l="l" t="t" r="r" b="b"/>
            <a:pathLst>
              <a:path w="286" h="217">
                <a:moveTo>
                  <a:pt x="100" y="62"/>
                </a:moveTo>
                <a:cubicBezTo>
                  <a:pt x="89" y="53"/>
                  <a:pt x="89" y="53"/>
                  <a:pt x="89" y="53"/>
                </a:cubicBezTo>
                <a:cubicBezTo>
                  <a:pt x="102" y="38"/>
                  <a:pt x="122" y="28"/>
                  <a:pt x="144" y="28"/>
                </a:cubicBezTo>
                <a:cubicBezTo>
                  <a:pt x="165" y="28"/>
                  <a:pt x="184" y="37"/>
                  <a:pt x="197" y="51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87" y="60"/>
                  <a:pt x="187" y="60"/>
                  <a:pt x="187" y="60"/>
                </a:cubicBezTo>
                <a:cubicBezTo>
                  <a:pt x="176" y="49"/>
                  <a:pt x="161" y="41"/>
                  <a:pt x="144" y="41"/>
                </a:cubicBezTo>
                <a:cubicBezTo>
                  <a:pt x="126" y="41"/>
                  <a:pt x="110" y="50"/>
                  <a:pt x="100" y="62"/>
                </a:cubicBezTo>
                <a:close/>
                <a:moveTo>
                  <a:pt x="110" y="71"/>
                </a:moveTo>
                <a:cubicBezTo>
                  <a:pt x="120" y="80"/>
                  <a:pt x="120" y="80"/>
                  <a:pt x="120" y="80"/>
                </a:cubicBezTo>
                <a:cubicBezTo>
                  <a:pt x="126" y="73"/>
                  <a:pt x="134" y="69"/>
                  <a:pt x="144" y="69"/>
                </a:cubicBezTo>
                <a:cubicBezTo>
                  <a:pt x="153" y="69"/>
                  <a:pt x="160" y="72"/>
                  <a:pt x="166" y="78"/>
                </a:cubicBezTo>
                <a:cubicBezTo>
                  <a:pt x="176" y="69"/>
                  <a:pt x="176" y="69"/>
                  <a:pt x="176" y="69"/>
                </a:cubicBezTo>
                <a:cubicBezTo>
                  <a:pt x="168" y="60"/>
                  <a:pt x="157" y="55"/>
                  <a:pt x="144" y="55"/>
                </a:cubicBezTo>
                <a:cubicBezTo>
                  <a:pt x="130" y="55"/>
                  <a:pt x="118" y="61"/>
                  <a:pt x="110" y="71"/>
                </a:cubicBezTo>
                <a:close/>
                <a:moveTo>
                  <a:pt x="144" y="82"/>
                </a:moveTo>
                <a:cubicBezTo>
                  <a:pt x="135" y="82"/>
                  <a:pt x="128" y="90"/>
                  <a:pt x="128" y="99"/>
                </a:cubicBezTo>
                <a:cubicBezTo>
                  <a:pt x="128" y="108"/>
                  <a:pt x="135" y="115"/>
                  <a:pt x="144" y="115"/>
                </a:cubicBezTo>
                <a:cubicBezTo>
                  <a:pt x="153" y="115"/>
                  <a:pt x="160" y="108"/>
                  <a:pt x="160" y="99"/>
                </a:cubicBezTo>
                <a:cubicBezTo>
                  <a:pt x="160" y="90"/>
                  <a:pt x="153" y="82"/>
                  <a:pt x="144" y="82"/>
                </a:cubicBezTo>
                <a:close/>
                <a:moveTo>
                  <a:pt x="275" y="206"/>
                </a:moveTo>
                <a:cubicBezTo>
                  <a:pt x="11" y="206"/>
                  <a:pt x="11" y="206"/>
                  <a:pt x="11" y="206"/>
                </a:cubicBezTo>
                <a:cubicBezTo>
                  <a:pt x="8" y="206"/>
                  <a:pt x="5" y="205"/>
                  <a:pt x="2" y="204"/>
                </a:cubicBezTo>
                <a:cubicBezTo>
                  <a:pt x="2" y="207"/>
                  <a:pt x="2" y="217"/>
                  <a:pt x="11" y="217"/>
                </a:cubicBezTo>
                <a:cubicBezTo>
                  <a:pt x="13" y="217"/>
                  <a:pt x="273" y="217"/>
                  <a:pt x="275" y="217"/>
                </a:cubicBezTo>
                <a:cubicBezTo>
                  <a:pt x="284" y="217"/>
                  <a:pt x="284" y="207"/>
                  <a:pt x="284" y="204"/>
                </a:cubicBezTo>
                <a:cubicBezTo>
                  <a:pt x="281" y="205"/>
                  <a:pt x="278" y="206"/>
                  <a:pt x="275" y="206"/>
                </a:cubicBezTo>
                <a:close/>
                <a:moveTo>
                  <a:pt x="282" y="177"/>
                </a:moveTo>
                <a:cubicBezTo>
                  <a:pt x="255" y="134"/>
                  <a:pt x="255" y="134"/>
                  <a:pt x="255" y="134"/>
                </a:cubicBezTo>
                <a:cubicBezTo>
                  <a:pt x="255" y="21"/>
                  <a:pt x="255" y="21"/>
                  <a:pt x="255" y="21"/>
                </a:cubicBezTo>
                <a:cubicBezTo>
                  <a:pt x="255" y="9"/>
                  <a:pt x="245" y="0"/>
                  <a:pt x="23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1" y="0"/>
                  <a:pt x="31" y="9"/>
                  <a:pt x="31" y="21"/>
                </a:cubicBezTo>
                <a:cubicBezTo>
                  <a:pt x="31" y="134"/>
                  <a:pt x="31" y="134"/>
                  <a:pt x="31" y="134"/>
                </a:cubicBezTo>
                <a:cubicBezTo>
                  <a:pt x="4" y="177"/>
                  <a:pt x="4" y="177"/>
                  <a:pt x="4" y="177"/>
                </a:cubicBezTo>
                <a:cubicBezTo>
                  <a:pt x="1" y="181"/>
                  <a:pt x="0" y="185"/>
                  <a:pt x="2" y="189"/>
                </a:cubicBezTo>
                <a:cubicBezTo>
                  <a:pt x="4" y="192"/>
                  <a:pt x="7" y="194"/>
                  <a:pt x="11" y="194"/>
                </a:cubicBezTo>
                <a:cubicBezTo>
                  <a:pt x="275" y="194"/>
                  <a:pt x="275" y="194"/>
                  <a:pt x="275" y="194"/>
                </a:cubicBezTo>
                <a:cubicBezTo>
                  <a:pt x="279" y="194"/>
                  <a:pt x="283" y="192"/>
                  <a:pt x="284" y="188"/>
                </a:cubicBezTo>
                <a:cubicBezTo>
                  <a:pt x="286" y="184"/>
                  <a:pt x="284" y="180"/>
                  <a:pt x="282" y="177"/>
                </a:cubicBezTo>
                <a:close/>
                <a:moveTo>
                  <a:pt x="46" y="24"/>
                </a:moveTo>
                <a:cubicBezTo>
                  <a:pt x="46" y="22"/>
                  <a:pt x="47" y="19"/>
                  <a:pt x="49" y="17"/>
                </a:cubicBezTo>
                <a:cubicBezTo>
                  <a:pt x="51" y="15"/>
                  <a:pt x="53" y="14"/>
                  <a:pt x="56" y="14"/>
                </a:cubicBezTo>
                <a:cubicBezTo>
                  <a:pt x="230" y="14"/>
                  <a:pt x="230" y="14"/>
                  <a:pt x="230" y="14"/>
                </a:cubicBezTo>
                <a:cubicBezTo>
                  <a:pt x="233" y="14"/>
                  <a:pt x="235" y="15"/>
                  <a:pt x="237" y="17"/>
                </a:cubicBezTo>
                <a:cubicBezTo>
                  <a:pt x="239" y="19"/>
                  <a:pt x="240" y="22"/>
                  <a:pt x="240" y="24"/>
                </a:cubicBezTo>
                <a:cubicBezTo>
                  <a:pt x="240" y="120"/>
                  <a:pt x="240" y="120"/>
                  <a:pt x="240" y="120"/>
                </a:cubicBezTo>
                <a:cubicBezTo>
                  <a:pt x="240" y="123"/>
                  <a:pt x="239" y="125"/>
                  <a:pt x="237" y="127"/>
                </a:cubicBezTo>
                <a:cubicBezTo>
                  <a:pt x="235" y="129"/>
                  <a:pt x="233" y="130"/>
                  <a:pt x="230" y="130"/>
                </a:cubicBezTo>
                <a:cubicBezTo>
                  <a:pt x="228" y="130"/>
                  <a:pt x="56" y="130"/>
                  <a:pt x="56" y="130"/>
                </a:cubicBezTo>
                <a:cubicBezTo>
                  <a:pt x="53" y="130"/>
                  <a:pt x="51" y="129"/>
                  <a:pt x="49" y="127"/>
                </a:cubicBezTo>
                <a:cubicBezTo>
                  <a:pt x="47" y="125"/>
                  <a:pt x="46" y="123"/>
                  <a:pt x="46" y="120"/>
                </a:cubicBezTo>
                <a:lnTo>
                  <a:pt x="46" y="24"/>
                </a:lnTo>
                <a:close/>
                <a:moveTo>
                  <a:pt x="43" y="143"/>
                </a:moveTo>
                <a:cubicBezTo>
                  <a:pt x="243" y="143"/>
                  <a:pt x="243" y="143"/>
                  <a:pt x="243" y="143"/>
                </a:cubicBezTo>
                <a:cubicBezTo>
                  <a:pt x="248" y="151"/>
                  <a:pt x="248" y="151"/>
                  <a:pt x="248" y="151"/>
                </a:cubicBezTo>
                <a:cubicBezTo>
                  <a:pt x="38" y="151"/>
                  <a:pt x="38" y="151"/>
                  <a:pt x="38" y="151"/>
                </a:cubicBezTo>
                <a:lnTo>
                  <a:pt x="43" y="143"/>
                </a:lnTo>
                <a:close/>
                <a:moveTo>
                  <a:pt x="34" y="157"/>
                </a:moveTo>
                <a:cubicBezTo>
                  <a:pt x="252" y="157"/>
                  <a:pt x="252" y="157"/>
                  <a:pt x="252" y="157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9" y="165"/>
                  <a:pt x="29" y="165"/>
                  <a:pt x="29" y="165"/>
                </a:cubicBezTo>
                <a:lnTo>
                  <a:pt x="34" y="157"/>
                </a:lnTo>
                <a:close/>
                <a:moveTo>
                  <a:pt x="97" y="179"/>
                </a:moveTo>
                <a:cubicBezTo>
                  <a:pt x="20" y="179"/>
                  <a:pt x="20" y="179"/>
                  <a:pt x="20" y="179"/>
                </a:cubicBezTo>
                <a:cubicBezTo>
                  <a:pt x="25" y="171"/>
                  <a:pt x="25" y="171"/>
                  <a:pt x="25" y="171"/>
                </a:cubicBezTo>
                <a:cubicBezTo>
                  <a:pt x="100" y="171"/>
                  <a:pt x="100" y="171"/>
                  <a:pt x="100" y="171"/>
                </a:cubicBezTo>
                <a:lnTo>
                  <a:pt x="97" y="179"/>
                </a:lnTo>
                <a:close/>
                <a:moveTo>
                  <a:pt x="189" y="179"/>
                </a:moveTo>
                <a:cubicBezTo>
                  <a:pt x="186" y="171"/>
                  <a:pt x="186" y="171"/>
                  <a:pt x="186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6" y="179"/>
                  <a:pt x="266" y="179"/>
                  <a:pt x="266" y="179"/>
                </a:cubicBezTo>
                <a:lnTo>
                  <a:pt x="189" y="179"/>
                </a:lnTo>
                <a:close/>
              </a:path>
            </a:pathLst>
          </a:custGeom>
          <a:solidFill>
            <a:srgbClr val="40404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6"/>
          <p:cNvSpPr/>
          <p:nvPr/>
        </p:nvSpPr>
        <p:spPr>
          <a:xfrm>
            <a:off x="3325680" y="3960000"/>
            <a:ext cx="196524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04040"/>
                </a:solidFill>
                <a:latin typeface="思源黑体 CN Bold"/>
                <a:ea typeface="思源黑体 CN Bold"/>
              </a:rPr>
              <a:t>代码角度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27"/>
          <p:cNvSpPr/>
          <p:nvPr/>
        </p:nvSpPr>
        <p:spPr>
          <a:xfrm>
            <a:off x="3552480" y="4321800"/>
            <a:ext cx="3322440" cy="6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8"/>
          <p:cNvSpPr/>
          <p:nvPr/>
        </p:nvSpPr>
        <p:spPr>
          <a:xfrm>
            <a:off x="3552480" y="5436000"/>
            <a:ext cx="3322440" cy="6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人调用</a:t>
            </a:r>
            <a:r>
              <a:rPr b="0" lang="en-US" sz="1400" spc="-1" strike="noStrike">
                <a:solidFill>
                  <a:srgbClr val="ce181e"/>
                </a:solidFill>
                <a:latin typeface="微软雅黑"/>
                <a:ea typeface="微软雅黑"/>
              </a:rPr>
              <a:t>交通工具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的运输方法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执行的是</a:t>
            </a:r>
            <a:r>
              <a:rPr b="0" lang="en-US" sz="1400" spc="-1" strike="noStrike">
                <a:solidFill>
                  <a:srgbClr val="ce181e"/>
                </a:solidFill>
                <a:latin typeface="微软雅黑"/>
                <a:ea typeface="微软雅黑"/>
              </a:rPr>
              <a:t>飞机</a:t>
            </a:r>
            <a:r>
              <a:rPr b="0" lang="en-US" sz="1400" spc="-1" strike="noStrike">
                <a:solidFill>
                  <a:srgbClr val="ce181e"/>
                </a:solidFill>
                <a:latin typeface="微软雅黑"/>
                <a:ea typeface="微软雅黑"/>
              </a:rPr>
              <a:t>/</a:t>
            </a:r>
            <a:r>
              <a:rPr b="0" lang="en-US" sz="1400" spc="-1" strike="noStrike">
                <a:solidFill>
                  <a:srgbClr val="ce181e"/>
                </a:solidFill>
                <a:latin typeface="微软雅黑"/>
                <a:ea typeface="微软雅黑"/>
              </a:rPr>
              <a:t>火车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的运输方法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5" name="CustomShape 29"/>
          <p:cNvSpPr/>
          <p:nvPr/>
        </p:nvSpPr>
        <p:spPr>
          <a:xfrm>
            <a:off x="749880" y="473040"/>
            <a:ext cx="241092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多态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6" name="CustomShape 30"/>
          <p:cNvSpPr/>
          <p:nvPr/>
        </p:nvSpPr>
        <p:spPr>
          <a:xfrm>
            <a:off x="735480" y="232920"/>
            <a:ext cx="279540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微软雅黑"/>
                <a:ea typeface="微软雅黑"/>
              </a:rPr>
              <a:t>Polymorphism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327" name="图片 480" descr=""/>
          <p:cNvPicPr/>
          <p:nvPr/>
        </p:nvPicPr>
        <p:blipFill>
          <a:blip r:embed="rId1"/>
          <a:stretch/>
        </p:blipFill>
        <p:spPr>
          <a:xfrm>
            <a:off x="3347640" y="4324680"/>
            <a:ext cx="3527280" cy="11466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6" dur="indefinite" restart="never" nodeType="tmRoot">
          <p:childTnLst>
            <p:seq>
              <p:cTn id="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1"/>
          <p:cNvGrpSpPr/>
          <p:nvPr/>
        </p:nvGrpSpPr>
        <p:grpSpPr>
          <a:xfrm>
            <a:off x="7208640" y="4828680"/>
            <a:ext cx="976320" cy="976320"/>
            <a:chOff x="7208640" y="4828680"/>
            <a:chExt cx="976320" cy="976320"/>
          </a:xfrm>
        </p:grpSpPr>
        <p:sp>
          <p:nvSpPr>
            <p:cNvPr id="329" name="CustomShape 2"/>
            <p:cNvSpPr/>
            <p:nvPr/>
          </p:nvSpPr>
          <p:spPr>
            <a:xfrm>
              <a:off x="7208640" y="4828680"/>
              <a:ext cx="976320" cy="976320"/>
            </a:xfrm>
            <a:prstGeom prst="ellipse">
              <a:avLst/>
            </a:prstGeom>
            <a:solidFill>
              <a:srgbClr val="ce181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3"/>
            <p:cNvSpPr/>
            <p:nvPr/>
          </p:nvSpPr>
          <p:spPr>
            <a:xfrm>
              <a:off x="7325280" y="5111640"/>
              <a:ext cx="593280" cy="34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思源黑体 CN Bold"/>
                  <a:ea typeface="Helvetica;Arial"/>
                </a:rPr>
                <a:t>封装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331" name="CustomShape 4"/>
          <p:cNvSpPr/>
          <p:nvPr/>
        </p:nvSpPr>
        <p:spPr>
          <a:xfrm>
            <a:off x="749880" y="473040"/>
            <a:ext cx="241092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封装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735480" y="232920"/>
            <a:ext cx="279540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微软雅黑"/>
                <a:ea typeface="微软雅黑"/>
              </a:rPr>
              <a:t>Encapsulation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33" name="Group 6"/>
          <p:cNvGrpSpPr/>
          <p:nvPr/>
        </p:nvGrpSpPr>
        <p:grpSpPr>
          <a:xfrm>
            <a:off x="351720" y="2870280"/>
            <a:ext cx="4019760" cy="2583360"/>
            <a:chOff x="351720" y="2870280"/>
            <a:chExt cx="4019760" cy="2583360"/>
          </a:xfrm>
        </p:grpSpPr>
        <p:sp>
          <p:nvSpPr>
            <p:cNvPr id="334" name="CustomShape 7"/>
            <p:cNvSpPr/>
            <p:nvPr/>
          </p:nvSpPr>
          <p:spPr>
            <a:xfrm>
              <a:off x="1464120" y="2870280"/>
              <a:ext cx="1795320" cy="48780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5" name="Group 8"/>
            <p:cNvGrpSpPr/>
            <p:nvPr/>
          </p:nvGrpSpPr>
          <p:grpSpPr>
            <a:xfrm>
              <a:off x="351720" y="2883600"/>
              <a:ext cx="4019760" cy="2570040"/>
              <a:chOff x="351720" y="2883600"/>
              <a:chExt cx="4019760" cy="2570040"/>
            </a:xfrm>
          </p:grpSpPr>
          <p:sp>
            <p:nvSpPr>
              <p:cNvPr id="336" name="CustomShape 9"/>
              <p:cNvSpPr/>
              <p:nvPr/>
            </p:nvSpPr>
            <p:spPr>
              <a:xfrm>
                <a:off x="1261800" y="3989160"/>
                <a:ext cx="2199960" cy="1464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将多个基本类型</a:t>
                </a: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,</a:t>
                </a: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合成一个自定义类型</a:t>
                </a:r>
                <a:endParaRPr b="0" lang="en-US" sz="15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如姓名</a:t>
                </a: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,</a:t>
                </a: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年龄</a:t>
                </a: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,</a:t>
                </a: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分数</a:t>
                </a: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,ID</a:t>
                </a:r>
                <a:endParaRPr b="0" lang="en-US" sz="15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合成一个</a:t>
                </a:r>
                <a:r>
                  <a:rPr b="0" lang="en-US" sz="1500" spc="-1" strike="noStrike">
                    <a:solidFill>
                      <a:srgbClr val="ce181e"/>
                    </a:solidFill>
                    <a:latin typeface="微软雅黑"/>
                    <a:ea typeface="微软雅黑"/>
                  </a:rPr>
                  <a:t>学生信息</a:t>
                </a: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类</a:t>
                </a:r>
                <a:endParaRPr b="0" lang="en-US" sz="15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在需要时只需将</a:t>
                </a: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'</a:t>
                </a:r>
                <a:r>
                  <a:rPr b="0" lang="en-US" sz="1500" spc="-1" strike="noStrike">
                    <a:solidFill>
                      <a:srgbClr val="ce181e"/>
                    </a:solidFill>
                    <a:latin typeface="微软雅黑"/>
                    <a:ea typeface="微软雅黑"/>
                  </a:rPr>
                  <a:t>学生信息</a:t>
                </a: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'</a:t>
                </a: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传入</a:t>
                </a:r>
                <a:endParaRPr b="0" lang="en-US" sz="1500" spc="-1" strike="noStrike">
                  <a:latin typeface="Arial"/>
                </a:endParaRPr>
              </a:p>
            </p:txBody>
          </p:sp>
          <p:sp>
            <p:nvSpPr>
              <p:cNvPr id="337" name="CustomShape 10"/>
              <p:cNvSpPr/>
              <p:nvPr/>
            </p:nvSpPr>
            <p:spPr>
              <a:xfrm>
                <a:off x="351720" y="3363840"/>
                <a:ext cx="4019760" cy="63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27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__init__</a:t>
                </a:r>
                <a:endParaRPr b="0" lang="en-US" sz="2700" spc="-1" strike="noStrike">
                  <a:latin typeface="Arial"/>
                </a:endParaRPr>
              </a:p>
            </p:txBody>
          </p:sp>
          <p:sp>
            <p:nvSpPr>
              <p:cNvPr id="338" name="CustomShape 11"/>
              <p:cNvSpPr/>
              <p:nvPr/>
            </p:nvSpPr>
            <p:spPr>
              <a:xfrm>
                <a:off x="774000" y="2883600"/>
                <a:ext cx="3227400" cy="59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22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封装数据</a:t>
                </a:r>
                <a:endParaRPr b="0" lang="en-US" sz="2200" spc="-1" strike="noStrike">
                  <a:latin typeface="Arial"/>
                </a:endParaRPr>
              </a:p>
            </p:txBody>
          </p:sp>
        </p:grpSp>
      </p:grpSp>
      <p:grpSp>
        <p:nvGrpSpPr>
          <p:cNvPr id="339" name="Group 12"/>
          <p:cNvGrpSpPr/>
          <p:nvPr/>
        </p:nvGrpSpPr>
        <p:grpSpPr>
          <a:xfrm>
            <a:off x="4085640" y="2868480"/>
            <a:ext cx="4019760" cy="2494800"/>
            <a:chOff x="4085640" y="2868480"/>
            <a:chExt cx="4019760" cy="2494800"/>
          </a:xfrm>
        </p:grpSpPr>
        <p:sp>
          <p:nvSpPr>
            <p:cNvPr id="340" name="CustomShape 13"/>
            <p:cNvSpPr/>
            <p:nvPr/>
          </p:nvSpPr>
          <p:spPr>
            <a:xfrm>
              <a:off x="5198040" y="2868480"/>
              <a:ext cx="1795320" cy="487800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1" name="Group 14"/>
            <p:cNvGrpSpPr/>
            <p:nvPr/>
          </p:nvGrpSpPr>
          <p:grpSpPr>
            <a:xfrm>
              <a:off x="4085640" y="2883600"/>
              <a:ext cx="4019760" cy="2479680"/>
              <a:chOff x="4085640" y="2883600"/>
              <a:chExt cx="4019760" cy="2479680"/>
            </a:xfrm>
          </p:grpSpPr>
          <p:sp>
            <p:nvSpPr>
              <p:cNvPr id="342" name="CustomShape 15"/>
              <p:cNvSpPr/>
              <p:nvPr/>
            </p:nvSpPr>
            <p:spPr>
              <a:xfrm>
                <a:off x="4995720" y="3987000"/>
                <a:ext cx="2199960" cy="1376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对外提供简单的功能</a:t>
                </a: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,</a:t>
                </a: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隐藏实现的细节</a:t>
                </a:r>
                <a:endParaRPr b="0" lang="en-US" sz="15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5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如</a:t>
                </a:r>
                <a:r>
                  <a:rPr b="0" lang="en-US" sz="1500" spc="-1" strike="noStrike">
                    <a:solidFill>
                      <a:srgbClr val="ce181e"/>
                    </a:solidFill>
                    <a:latin typeface="微软雅黑"/>
                    <a:ea typeface="微软雅黑"/>
                  </a:rPr>
                  <a:t>DoubleListHelper</a:t>
                </a:r>
                <a:endParaRPr b="0" lang="en-US" sz="15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500" spc="-1" strike="noStrike">
                    <a:solidFill>
                      <a:srgbClr val="000000"/>
                    </a:solidFill>
                    <a:latin typeface="微软雅黑"/>
                    <a:ea typeface="微软雅黑"/>
                  </a:rPr>
                  <a:t>使用时直接调用</a:t>
                </a:r>
                <a:endParaRPr b="0" lang="en-US" sz="15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500" spc="-1" strike="noStrike">
                    <a:solidFill>
                      <a:srgbClr val="000000"/>
                    </a:solidFill>
                    <a:latin typeface="微软雅黑"/>
                    <a:ea typeface="微软雅黑"/>
                  </a:rPr>
                  <a:t>至于代码过程在调用时不可见</a:t>
                </a:r>
                <a:endParaRPr b="0" lang="en-US" sz="15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500" spc="-1" strike="noStrike">
                  <a:latin typeface="Arial"/>
                </a:endParaRPr>
              </a:p>
            </p:txBody>
          </p:sp>
          <p:sp>
            <p:nvSpPr>
              <p:cNvPr id="343" name="CustomShape 16"/>
              <p:cNvSpPr/>
              <p:nvPr/>
            </p:nvSpPr>
            <p:spPr>
              <a:xfrm>
                <a:off x="4085640" y="3362040"/>
                <a:ext cx="4019760" cy="63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2700" spc="-1" strike="noStrike">
                    <a:solidFill>
                      <a:srgbClr val="262626"/>
                    </a:solidFill>
                    <a:latin typeface="微软雅黑"/>
                    <a:ea typeface="微软雅黑"/>
                  </a:rPr>
                  <a:t>def</a:t>
                </a:r>
                <a:endParaRPr b="0" lang="en-US" sz="2700" spc="-1" strike="noStrike">
                  <a:latin typeface="Arial"/>
                </a:endParaRPr>
              </a:p>
            </p:txBody>
          </p:sp>
          <p:sp>
            <p:nvSpPr>
              <p:cNvPr id="344" name="CustomShape 17"/>
              <p:cNvSpPr/>
              <p:nvPr/>
            </p:nvSpPr>
            <p:spPr>
              <a:xfrm>
                <a:off x="4481640" y="2883600"/>
                <a:ext cx="3227400" cy="59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22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封装行为</a:t>
                </a:r>
                <a:endParaRPr b="0" lang="en-US" sz="2200" spc="-1" strike="noStrike">
                  <a:latin typeface="Arial"/>
                </a:endParaRPr>
              </a:p>
            </p:txBody>
          </p:sp>
        </p:grpSp>
      </p:grpSp>
      <p:grpSp>
        <p:nvGrpSpPr>
          <p:cNvPr id="345" name="Group 18"/>
          <p:cNvGrpSpPr/>
          <p:nvPr/>
        </p:nvGrpSpPr>
        <p:grpSpPr>
          <a:xfrm>
            <a:off x="3809520" y="2749680"/>
            <a:ext cx="865440" cy="2362320"/>
            <a:chOff x="3809520" y="2749680"/>
            <a:chExt cx="865440" cy="2362320"/>
          </a:xfrm>
        </p:grpSpPr>
        <p:sp>
          <p:nvSpPr>
            <p:cNvPr id="346" name="Line 19"/>
            <p:cNvSpPr/>
            <p:nvPr/>
          </p:nvSpPr>
          <p:spPr>
            <a:xfrm flipV="1">
              <a:off x="3849120" y="2874600"/>
              <a:ext cx="759600" cy="2164320"/>
            </a:xfrm>
            <a:prstGeom prst="line">
              <a:avLst/>
            </a:prstGeom>
            <a:ln w="9360">
              <a:solidFill>
                <a:srgbClr val="59595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7" name="Group 20"/>
            <p:cNvGrpSpPr/>
            <p:nvPr/>
          </p:nvGrpSpPr>
          <p:grpSpPr>
            <a:xfrm>
              <a:off x="3809520" y="2749680"/>
              <a:ext cx="865440" cy="2362320"/>
              <a:chOff x="3809520" y="2749680"/>
              <a:chExt cx="865440" cy="2362320"/>
            </a:xfrm>
          </p:grpSpPr>
          <p:sp>
            <p:nvSpPr>
              <p:cNvPr id="348" name="CustomShape 21"/>
              <p:cNvSpPr/>
              <p:nvPr/>
            </p:nvSpPr>
            <p:spPr>
              <a:xfrm>
                <a:off x="4577400" y="2749680"/>
                <a:ext cx="97560" cy="135000"/>
              </a:xfrm>
              <a:prstGeom prst="ellipse">
                <a:avLst/>
              </a:prstGeom>
              <a:solidFill>
                <a:srgbClr val="595959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9" name="CustomShape 22"/>
              <p:cNvSpPr/>
              <p:nvPr/>
            </p:nvSpPr>
            <p:spPr>
              <a:xfrm>
                <a:off x="3809520" y="4977000"/>
                <a:ext cx="97560" cy="135000"/>
              </a:xfrm>
              <a:prstGeom prst="ellipse">
                <a:avLst/>
              </a:prstGeom>
              <a:solidFill>
                <a:srgbClr val="595959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50" name="Group 23"/>
          <p:cNvGrpSpPr/>
          <p:nvPr/>
        </p:nvGrpSpPr>
        <p:grpSpPr>
          <a:xfrm>
            <a:off x="7489800" y="2749680"/>
            <a:ext cx="865800" cy="2361600"/>
            <a:chOff x="7489800" y="2749680"/>
            <a:chExt cx="865800" cy="2361600"/>
          </a:xfrm>
        </p:grpSpPr>
        <p:sp>
          <p:nvSpPr>
            <p:cNvPr id="351" name="Line 24"/>
            <p:cNvSpPr/>
            <p:nvPr/>
          </p:nvSpPr>
          <p:spPr>
            <a:xfrm flipV="1">
              <a:off x="7529760" y="2874240"/>
              <a:ext cx="759600" cy="2163960"/>
            </a:xfrm>
            <a:prstGeom prst="line">
              <a:avLst/>
            </a:prstGeom>
            <a:ln w="9360">
              <a:solidFill>
                <a:srgbClr val="59595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2" name="Group 25"/>
            <p:cNvGrpSpPr/>
            <p:nvPr/>
          </p:nvGrpSpPr>
          <p:grpSpPr>
            <a:xfrm>
              <a:off x="7489800" y="2749680"/>
              <a:ext cx="865800" cy="2361600"/>
              <a:chOff x="7489800" y="2749680"/>
              <a:chExt cx="865800" cy="2361600"/>
            </a:xfrm>
          </p:grpSpPr>
          <p:sp>
            <p:nvSpPr>
              <p:cNvPr id="353" name="CustomShape 26"/>
              <p:cNvSpPr/>
              <p:nvPr/>
            </p:nvSpPr>
            <p:spPr>
              <a:xfrm>
                <a:off x="8258040" y="2749680"/>
                <a:ext cx="97560" cy="135000"/>
              </a:xfrm>
              <a:prstGeom prst="ellipse">
                <a:avLst/>
              </a:prstGeom>
              <a:solidFill>
                <a:srgbClr val="595959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CustomShape 27"/>
              <p:cNvSpPr/>
              <p:nvPr/>
            </p:nvSpPr>
            <p:spPr>
              <a:xfrm>
                <a:off x="7489800" y="4976280"/>
                <a:ext cx="97560" cy="135000"/>
              </a:xfrm>
              <a:prstGeom prst="ellipse">
                <a:avLst/>
              </a:prstGeom>
              <a:solidFill>
                <a:srgbClr val="595959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55" name="Group 28"/>
          <p:cNvGrpSpPr/>
          <p:nvPr/>
        </p:nvGrpSpPr>
        <p:grpSpPr>
          <a:xfrm>
            <a:off x="7834680" y="2876040"/>
            <a:ext cx="4019760" cy="1708200"/>
            <a:chOff x="7834680" y="2876040"/>
            <a:chExt cx="4019760" cy="1708200"/>
          </a:xfrm>
        </p:grpSpPr>
        <p:sp>
          <p:nvSpPr>
            <p:cNvPr id="356" name="CustomShape 29"/>
            <p:cNvSpPr/>
            <p:nvPr/>
          </p:nvSpPr>
          <p:spPr>
            <a:xfrm>
              <a:off x="8947080" y="2876040"/>
              <a:ext cx="1795320" cy="487800"/>
            </a:xfrm>
            <a:prstGeom prst="roundRect">
              <a:avLst>
                <a:gd name="adj" fmla="val 50000"/>
              </a:avLst>
            </a:prstGeom>
            <a:solidFill>
              <a:srgbClr val="262626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7" name="Group 30"/>
            <p:cNvGrpSpPr/>
            <p:nvPr/>
          </p:nvGrpSpPr>
          <p:grpSpPr>
            <a:xfrm>
              <a:off x="7834680" y="2883600"/>
              <a:ext cx="4019760" cy="1700640"/>
              <a:chOff x="7834680" y="2883600"/>
              <a:chExt cx="4019760" cy="1700640"/>
            </a:xfrm>
          </p:grpSpPr>
          <p:sp>
            <p:nvSpPr>
              <p:cNvPr id="358" name="CustomShape 31"/>
              <p:cNvSpPr/>
              <p:nvPr/>
            </p:nvSpPr>
            <p:spPr>
              <a:xfrm>
                <a:off x="8744760" y="3994920"/>
                <a:ext cx="2199600" cy="589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marL="285840" indent="-28548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"/>
                </a:pPr>
                <a:r>
                  <a:rPr b="0" lang="en-US" sz="1500" spc="-1" strike="noStrike">
                    <a:solidFill>
                      <a:srgbClr val="000000"/>
                    </a:solidFill>
                    <a:latin typeface="微软雅黑"/>
                    <a:ea typeface="微软雅黑"/>
                  </a:rPr>
                  <a:t>分而治之</a:t>
                </a:r>
                <a:endParaRPr b="0" lang="en-US" sz="1500" spc="-1" strike="noStrike">
                  <a:latin typeface="Arial"/>
                </a:endParaRPr>
              </a:p>
              <a:p>
                <a:pPr marL="285840" indent="-28548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"/>
                </a:pPr>
                <a:r>
                  <a:rPr b="0" lang="en-US" sz="1500" spc="-1" strike="noStrike">
                    <a:solidFill>
                      <a:srgbClr val="000000"/>
                    </a:solidFill>
                    <a:latin typeface="微软雅黑"/>
                    <a:ea typeface="微软雅黑"/>
                  </a:rPr>
                  <a:t>封装变化</a:t>
                </a:r>
                <a:endParaRPr b="0" lang="en-US" sz="1500" spc="-1" strike="noStrike">
                  <a:latin typeface="Arial"/>
                </a:endParaRPr>
              </a:p>
              <a:p>
                <a:pPr marL="285840" indent="-28548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"/>
                </a:pPr>
                <a:r>
                  <a:rPr b="0" lang="en-US" sz="1500" spc="-1" strike="noStrike">
                    <a:solidFill>
                      <a:srgbClr val="000000"/>
                    </a:solidFill>
                    <a:latin typeface="微软雅黑"/>
                    <a:ea typeface="微软雅黑"/>
                  </a:rPr>
                  <a:t>高内聚</a:t>
                </a:r>
                <a:endParaRPr b="0" lang="en-US" sz="1500" spc="-1" strike="noStrike">
                  <a:latin typeface="Arial"/>
                </a:endParaRPr>
              </a:p>
              <a:p>
                <a:pPr marL="285840" indent="-28548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"/>
                </a:pPr>
                <a:r>
                  <a:rPr b="0" lang="en-US" sz="1500" spc="-1" strike="noStrike">
                    <a:solidFill>
                      <a:srgbClr val="000000"/>
                    </a:solidFill>
                    <a:latin typeface="微软雅黑"/>
                    <a:ea typeface="微软雅黑"/>
                  </a:rPr>
                  <a:t>低耦合</a:t>
                </a:r>
                <a:endParaRPr b="0" lang="en-US" sz="1500" spc="-1" strike="noStrike">
                  <a:latin typeface="Arial"/>
                </a:endParaRPr>
              </a:p>
            </p:txBody>
          </p:sp>
          <p:sp>
            <p:nvSpPr>
              <p:cNvPr id="359" name="CustomShape 32"/>
              <p:cNvSpPr/>
              <p:nvPr/>
            </p:nvSpPr>
            <p:spPr>
              <a:xfrm>
                <a:off x="7834680" y="3369600"/>
                <a:ext cx="4019760" cy="63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2700" spc="-1" strike="noStrike">
                    <a:solidFill>
                      <a:srgbClr val="000000"/>
                    </a:solidFill>
                    <a:latin typeface="微软雅黑"/>
                    <a:ea typeface="微软雅黑"/>
                  </a:rPr>
                  <a:t>四大设计原则</a:t>
                </a:r>
                <a:endParaRPr b="0" lang="en-US" sz="2700" spc="-1" strike="noStrike">
                  <a:latin typeface="Arial"/>
                </a:endParaRPr>
              </a:p>
            </p:txBody>
          </p:sp>
          <p:sp>
            <p:nvSpPr>
              <p:cNvPr id="360" name="CustomShape 33"/>
              <p:cNvSpPr/>
              <p:nvPr/>
            </p:nvSpPr>
            <p:spPr>
              <a:xfrm>
                <a:off x="8184960" y="2883600"/>
                <a:ext cx="3227400" cy="59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22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封装设计</a:t>
                </a:r>
                <a:endParaRPr b="0" lang="en-US" sz="2200" spc="-1" strike="noStrike">
                  <a:latin typeface="Arial"/>
                </a:endParaRPr>
              </a:p>
            </p:txBody>
          </p:sp>
        </p:grpSp>
      </p:grpSp>
      <p:sp>
        <p:nvSpPr>
          <p:cNvPr id="361" name="CustomShape 34"/>
          <p:cNvSpPr/>
          <p:nvPr/>
        </p:nvSpPr>
        <p:spPr>
          <a:xfrm>
            <a:off x="3522240" y="539280"/>
            <a:ext cx="399276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封装三大对象</a:t>
            </a:r>
            <a:endParaRPr b="0" lang="en-US" sz="5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07500 -0.630000">
                                      <p:cBhvr>
                                        <p:cTn id="43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nodeType="after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49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图片 24" descr=""/>
          <p:cNvPicPr/>
          <p:nvPr/>
        </p:nvPicPr>
        <p:blipFill>
          <a:blip r:embed="rId1"/>
          <a:stretch/>
        </p:blipFill>
        <p:spPr>
          <a:xfrm>
            <a:off x="2543040" y="1234440"/>
            <a:ext cx="7105320" cy="5581440"/>
          </a:xfrm>
          <a:prstGeom prst="rect">
            <a:avLst/>
          </a:prstGeom>
          <a:ln>
            <a:noFill/>
          </a:ln>
        </p:spPr>
      </p:pic>
      <p:grpSp>
        <p:nvGrpSpPr>
          <p:cNvPr id="363" name="Group 1"/>
          <p:cNvGrpSpPr/>
          <p:nvPr/>
        </p:nvGrpSpPr>
        <p:grpSpPr>
          <a:xfrm>
            <a:off x="3907440" y="2122200"/>
            <a:ext cx="2018160" cy="2504520"/>
            <a:chOff x="3907440" y="2122200"/>
            <a:chExt cx="2018160" cy="2504520"/>
          </a:xfrm>
        </p:grpSpPr>
        <p:sp>
          <p:nvSpPr>
            <p:cNvPr id="364" name="CustomShape 2"/>
            <p:cNvSpPr/>
            <p:nvPr/>
          </p:nvSpPr>
          <p:spPr>
            <a:xfrm rot="8100000">
              <a:off x="4203000" y="2417400"/>
              <a:ext cx="1427040" cy="1427040"/>
            </a:xfrm>
            <a:prstGeom prst="teardrop">
              <a:avLst>
                <a:gd name="adj" fmla="val 100000"/>
              </a:avLst>
            </a:prstGeom>
            <a:solidFill>
              <a:srgbClr val="40404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3"/>
            <p:cNvSpPr/>
            <p:nvPr/>
          </p:nvSpPr>
          <p:spPr>
            <a:xfrm>
              <a:off x="4237920" y="4316040"/>
              <a:ext cx="1353600" cy="310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760" rIns="68760" tIns="34200" bIns="34200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404040"/>
                  </a:solidFill>
                  <a:latin typeface="微软雅黑"/>
                  <a:ea typeface="微软雅黑"/>
                </a:rPr>
                <a:t>变化的地方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ce181e"/>
                  </a:solidFill>
                  <a:latin typeface="微软雅黑"/>
                  <a:ea typeface="微软雅黑"/>
                </a:rPr>
                <a:t>独立封装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404040"/>
                  </a:solidFill>
                  <a:latin typeface="微软雅黑"/>
                  <a:ea typeface="微软雅黑"/>
                </a:rPr>
                <a:t>避免影响其他类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6" name="CustomShape 4"/>
            <p:cNvSpPr/>
            <p:nvPr/>
          </p:nvSpPr>
          <p:spPr>
            <a:xfrm>
              <a:off x="4535640" y="2736360"/>
              <a:ext cx="593280" cy="614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封装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变化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367" name="Group 5"/>
          <p:cNvGrpSpPr/>
          <p:nvPr/>
        </p:nvGrpSpPr>
        <p:grpSpPr>
          <a:xfrm>
            <a:off x="1569960" y="2122200"/>
            <a:ext cx="2018160" cy="2504520"/>
            <a:chOff x="1569960" y="2122200"/>
            <a:chExt cx="2018160" cy="2504520"/>
          </a:xfrm>
        </p:grpSpPr>
        <p:sp>
          <p:nvSpPr>
            <p:cNvPr id="368" name="CustomShape 6"/>
            <p:cNvSpPr/>
            <p:nvPr/>
          </p:nvSpPr>
          <p:spPr>
            <a:xfrm rot="8100000">
              <a:off x="1865520" y="2417400"/>
              <a:ext cx="1427040" cy="1427040"/>
            </a:xfrm>
            <a:prstGeom prst="teardrop">
              <a:avLst>
                <a:gd name="adj" fmla="val 100000"/>
              </a:avLst>
            </a:prstGeom>
            <a:solidFill>
              <a:srgbClr val="40404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7"/>
            <p:cNvSpPr/>
            <p:nvPr/>
          </p:nvSpPr>
          <p:spPr>
            <a:xfrm>
              <a:off x="1900440" y="4316040"/>
              <a:ext cx="1353600" cy="310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760" rIns="68760" tIns="34200" bIns="34200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404040"/>
                  </a:solidFill>
                  <a:latin typeface="微软雅黑"/>
                  <a:ea typeface="微软雅黑"/>
                </a:rPr>
                <a:t>将一个大的需求分解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404040"/>
                  </a:solidFill>
                  <a:latin typeface="微软雅黑"/>
                  <a:ea typeface="微软雅黑"/>
                </a:rPr>
                <a:t>为</a:t>
              </a:r>
              <a:r>
                <a:rPr b="1" lang="en-US" sz="1600" spc="-1" strike="noStrike">
                  <a:solidFill>
                    <a:srgbClr val="ce181e"/>
                  </a:solidFill>
                  <a:latin typeface="微软雅黑"/>
                  <a:ea typeface="微软雅黑"/>
                </a:rPr>
                <a:t>许多类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404040"/>
                  </a:solidFill>
                  <a:latin typeface="微软雅黑"/>
                  <a:ea typeface="微软雅黑"/>
                </a:rPr>
                <a:t>每个类处理一个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ce181e"/>
                  </a:solidFill>
                  <a:latin typeface="微软雅黑"/>
                  <a:ea typeface="微软雅黑"/>
                </a:rPr>
                <a:t>独立的功能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70" name="CustomShape 8"/>
            <p:cNvSpPr/>
            <p:nvPr/>
          </p:nvSpPr>
          <p:spPr>
            <a:xfrm>
              <a:off x="2214720" y="2757960"/>
              <a:ext cx="593280" cy="614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分而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治之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371" name="Group 9"/>
          <p:cNvGrpSpPr/>
          <p:nvPr/>
        </p:nvGrpSpPr>
        <p:grpSpPr>
          <a:xfrm>
            <a:off x="6242760" y="2122200"/>
            <a:ext cx="2018160" cy="2504520"/>
            <a:chOff x="6242760" y="2122200"/>
            <a:chExt cx="2018160" cy="2504520"/>
          </a:xfrm>
        </p:grpSpPr>
        <p:sp>
          <p:nvSpPr>
            <p:cNvPr id="372" name="CustomShape 10"/>
            <p:cNvSpPr/>
            <p:nvPr/>
          </p:nvSpPr>
          <p:spPr>
            <a:xfrm rot="8100000">
              <a:off x="6538320" y="2417400"/>
              <a:ext cx="1427040" cy="1427040"/>
            </a:xfrm>
            <a:prstGeom prst="teardrop">
              <a:avLst>
                <a:gd name="adj" fmla="val 100000"/>
              </a:avLst>
            </a:prstGeom>
            <a:solidFill>
              <a:srgbClr val="40404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11"/>
            <p:cNvSpPr/>
            <p:nvPr/>
          </p:nvSpPr>
          <p:spPr>
            <a:xfrm>
              <a:off x="6573600" y="4316040"/>
              <a:ext cx="1353600" cy="310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760" rIns="68760" tIns="34200" bIns="34200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404040"/>
                  </a:solidFill>
                  <a:latin typeface="微软雅黑"/>
                  <a:ea typeface="微软雅黑"/>
                </a:rPr>
                <a:t>类中各个方法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404040"/>
                  </a:solidFill>
                  <a:latin typeface="微软雅黑"/>
                  <a:ea typeface="微软雅黑"/>
                </a:rPr>
                <a:t>都在完成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ce181e"/>
                  </a:solidFill>
                  <a:latin typeface="微软雅黑"/>
                  <a:ea typeface="微软雅黑"/>
                </a:rPr>
                <a:t>一项任务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404040"/>
                  </a:solidFill>
                  <a:latin typeface="微软雅黑"/>
                  <a:ea typeface="微软雅黑"/>
                </a:rPr>
                <a:t>(</a:t>
              </a:r>
              <a:r>
                <a:rPr b="1" lang="en-US" sz="1600" spc="-1" strike="noStrike">
                  <a:solidFill>
                    <a:srgbClr val="404040"/>
                  </a:solidFill>
                  <a:latin typeface="微软雅黑"/>
                  <a:ea typeface="微软雅黑"/>
                </a:rPr>
                <a:t>单一职责的类</a:t>
              </a:r>
              <a:r>
                <a:rPr b="1" lang="en-US" sz="1600" spc="-1" strike="noStrike">
                  <a:solidFill>
                    <a:srgbClr val="404040"/>
                  </a:solidFill>
                  <a:latin typeface="微软雅黑"/>
                  <a:ea typeface="微软雅黑"/>
                </a:rPr>
                <a:t>)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74" name="CustomShape 12"/>
            <p:cNvSpPr/>
            <p:nvPr/>
          </p:nvSpPr>
          <p:spPr>
            <a:xfrm>
              <a:off x="6983640" y="2736360"/>
              <a:ext cx="593280" cy="614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400" rIns="68400" tIns="34200" bIns="34200"/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高内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聚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375" name="Group 13"/>
          <p:cNvGrpSpPr/>
          <p:nvPr/>
        </p:nvGrpSpPr>
        <p:grpSpPr>
          <a:xfrm>
            <a:off x="8605800" y="2122200"/>
            <a:ext cx="2018160" cy="2504520"/>
            <a:chOff x="8605800" y="2122200"/>
            <a:chExt cx="2018160" cy="2504520"/>
          </a:xfrm>
        </p:grpSpPr>
        <p:sp>
          <p:nvSpPr>
            <p:cNvPr id="376" name="CustomShape 14"/>
            <p:cNvSpPr/>
            <p:nvPr/>
          </p:nvSpPr>
          <p:spPr>
            <a:xfrm rot="8100000">
              <a:off x="8901360" y="2417400"/>
              <a:ext cx="1427040" cy="1427040"/>
            </a:xfrm>
            <a:prstGeom prst="teardrop">
              <a:avLst>
                <a:gd name="adj" fmla="val 100000"/>
              </a:avLst>
            </a:prstGeom>
            <a:solidFill>
              <a:srgbClr val="40404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7" name="Group 15"/>
            <p:cNvGrpSpPr/>
            <p:nvPr/>
          </p:nvGrpSpPr>
          <p:grpSpPr>
            <a:xfrm>
              <a:off x="8936280" y="2736360"/>
              <a:ext cx="1353600" cy="1890360"/>
              <a:chOff x="8936280" y="2736360"/>
              <a:chExt cx="1353600" cy="1890360"/>
            </a:xfrm>
          </p:grpSpPr>
          <p:sp>
            <p:nvSpPr>
              <p:cNvPr id="378" name="CustomShape 16"/>
              <p:cNvSpPr/>
              <p:nvPr/>
            </p:nvSpPr>
            <p:spPr>
              <a:xfrm>
                <a:off x="8936280" y="4316040"/>
                <a:ext cx="1353600" cy="310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760" rIns="68760" tIns="34200" bIns="34200"/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类与类的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ce181e"/>
                    </a:solidFill>
                    <a:latin typeface="微软雅黑"/>
                    <a:ea typeface="微软雅黑"/>
                  </a:rPr>
                  <a:t>关联性</a:t>
                </a:r>
                <a:r>
                  <a:rPr b="1" lang="en-US" sz="16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与</a:t>
                </a:r>
                <a:r>
                  <a:rPr b="1" lang="en-US" sz="1600" spc="-1" strike="noStrike">
                    <a:solidFill>
                      <a:srgbClr val="ce181e"/>
                    </a:solidFill>
                    <a:latin typeface="微软雅黑"/>
                    <a:ea typeface="微软雅黑"/>
                  </a:rPr>
                  <a:t>依赖度</a:t>
                </a:r>
                <a:r>
                  <a:rPr b="1" lang="en-US" sz="16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要低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(</a:t>
                </a:r>
                <a:r>
                  <a:rPr b="1" lang="en-US" sz="16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每个类独立</a:t>
                </a:r>
                <a:r>
                  <a:rPr b="1" lang="en-US" sz="16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)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让一个类的改变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1" lang="en-US" sz="16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尽少影响其他类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79" name="CustomShape 17"/>
              <p:cNvSpPr/>
              <p:nvPr/>
            </p:nvSpPr>
            <p:spPr>
              <a:xfrm>
                <a:off x="9306000" y="2736360"/>
                <a:ext cx="593280" cy="61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400" rIns="68400" tIns="34200" bIns="34200"/>
              <a:p>
                <a:pPr algn="ctr">
                  <a:lnSpc>
                    <a:spcPct val="100000"/>
                  </a:lnSpc>
                </a:pPr>
                <a:r>
                  <a:rPr b="1" lang="en-US" sz="24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低耦</a:t>
                </a:r>
                <a:endParaRPr b="0" lang="en-US" sz="2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1" lang="en-US" sz="24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合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</p:grpSp>
      <p:sp>
        <p:nvSpPr>
          <p:cNvPr id="380" name="CustomShape 18"/>
          <p:cNvSpPr/>
          <p:nvPr/>
        </p:nvSpPr>
        <p:spPr>
          <a:xfrm>
            <a:off x="749880" y="473040"/>
            <a:ext cx="241092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封装设计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1" name="CustomShape 19"/>
          <p:cNvSpPr/>
          <p:nvPr/>
        </p:nvSpPr>
        <p:spPr>
          <a:xfrm>
            <a:off x="735480" y="232920"/>
            <a:ext cx="279540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微软雅黑"/>
                <a:ea typeface="微软雅黑"/>
              </a:rPr>
              <a:t>Design-Encapsulation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82" name="CustomShape 20"/>
          <p:cNvSpPr/>
          <p:nvPr/>
        </p:nvSpPr>
        <p:spPr>
          <a:xfrm>
            <a:off x="7834680" y="3369960"/>
            <a:ext cx="4019760" cy="6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微软雅黑"/>
                <a:ea typeface="微软雅黑"/>
              </a:rPr>
              <a:t>四大设计原则</a:t>
            </a:r>
            <a:endParaRPr b="0" lang="en-US" sz="2700" spc="-1" strike="noStrike">
              <a:latin typeface="Arial"/>
            </a:endParaRPr>
          </a:p>
        </p:txBody>
      </p:sp>
      <p:grpSp>
        <p:nvGrpSpPr>
          <p:cNvPr id="383" name="Group 21"/>
          <p:cNvGrpSpPr/>
          <p:nvPr/>
        </p:nvGrpSpPr>
        <p:grpSpPr>
          <a:xfrm>
            <a:off x="8185320" y="2876040"/>
            <a:ext cx="3227400" cy="597600"/>
            <a:chOff x="8185320" y="2876040"/>
            <a:chExt cx="3227400" cy="597600"/>
          </a:xfrm>
        </p:grpSpPr>
        <p:sp>
          <p:nvSpPr>
            <p:cNvPr id="384" name="CustomShape 22"/>
            <p:cNvSpPr/>
            <p:nvPr/>
          </p:nvSpPr>
          <p:spPr>
            <a:xfrm>
              <a:off x="8947080" y="2876040"/>
              <a:ext cx="1795320" cy="487800"/>
            </a:xfrm>
            <a:prstGeom prst="roundRect">
              <a:avLst>
                <a:gd name="adj" fmla="val 50000"/>
              </a:avLst>
            </a:prstGeom>
            <a:solidFill>
              <a:srgbClr val="262626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23"/>
            <p:cNvSpPr/>
            <p:nvPr/>
          </p:nvSpPr>
          <p:spPr>
            <a:xfrm>
              <a:off x="8185320" y="2883600"/>
              <a:ext cx="3227400" cy="59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封装设计</a:t>
              </a:r>
              <a:endParaRPr b="0" lang="en-US" sz="2200" spc="-1" strike="noStrike">
                <a:latin typeface="Arial"/>
              </a:endParaRPr>
            </a:p>
          </p:txBody>
        </p:sp>
      </p:grpSp>
    </p:spTree>
  </p:cSld>
  <p:transition>
    <p:fade/>
  </p:transition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with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45469 -0.330463">
                                      <p:cBhvr>
                                        <p:cTn id="78" dur="2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nodeType="with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71667 -0.409444">
                                      <p:cBhvr>
                                        <p:cTn id="80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6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983520" y="1969920"/>
            <a:ext cx="803520" cy="803520"/>
          </a:xfrm>
          <a:prstGeom prst="ellipse">
            <a:avLst/>
          </a:prstGeom>
          <a:noFill/>
          <a:ln w="1260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微软雅黑"/>
              </a:rPr>
              <a:t>01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1788480" y="2372400"/>
            <a:ext cx="467640" cy="360"/>
          </a:xfrm>
          <a:custGeom>
            <a:avLst/>
            <a:gdLst/>
            <a:ahLst/>
            <a:rect l="l" t="t" r="r" b="b"/>
            <a:pathLst>
              <a:path w="1303" h="2">
                <a:moveTo>
                  <a:pt x="0" y="0"/>
                </a:moveTo>
                <a:lnTo>
                  <a:pt x="1302" y="1"/>
                </a:lnTo>
              </a:path>
            </a:pathLst>
          </a:custGeom>
          <a:noFill/>
          <a:ln w="6480">
            <a:solidFill>
              <a:srgbClr val="a6a6a6"/>
            </a:solidFill>
            <a:miter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3"/>
          <p:cNvSpPr/>
          <p:nvPr/>
        </p:nvSpPr>
        <p:spPr>
          <a:xfrm>
            <a:off x="983520" y="3289680"/>
            <a:ext cx="803520" cy="803520"/>
          </a:xfrm>
          <a:prstGeom prst="ellipse">
            <a:avLst/>
          </a:prstGeom>
          <a:noFill/>
          <a:ln w="1260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微软雅黑"/>
              </a:rPr>
              <a:t>02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1788480" y="3692160"/>
            <a:ext cx="467640" cy="360"/>
          </a:xfrm>
          <a:custGeom>
            <a:avLst/>
            <a:gdLst/>
            <a:ahLst/>
            <a:rect l="l" t="t" r="r" b="b"/>
            <a:pathLst>
              <a:path w="1303" h="2">
                <a:moveTo>
                  <a:pt x="0" y="0"/>
                </a:moveTo>
                <a:lnTo>
                  <a:pt x="1302" y="1"/>
                </a:lnTo>
              </a:path>
            </a:pathLst>
          </a:custGeom>
          <a:noFill/>
          <a:ln w="6480">
            <a:solidFill>
              <a:srgbClr val="a6a6a6"/>
            </a:solidFill>
            <a:miter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5"/>
          <p:cNvSpPr/>
          <p:nvPr/>
        </p:nvSpPr>
        <p:spPr>
          <a:xfrm>
            <a:off x="983520" y="4754160"/>
            <a:ext cx="803520" cy="803520"/>
          </a:xfrm>
          <a:prstGeom prst="ellipse">
            <a:avLst/>
          </a:prstGeom>
          <a:noFill/>
          <a:ln w="1260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微软雅黑"/>
              </a:rPr>
              <a:t>03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1788480" y="5156640"/>
            <a:ext cx="467640" cy="360"/>
          </a:xfrm>
          <a:custGeom>
            <a:avLst/>
            <a:gdLst/>
            <a:ahLst/>
            <a:rect l="l" t="t" r="r" b="b"/>
            <a:pathLst>
              <a:path w="1303" h="2">
                <a:moveTo>
                  <a:pt x="0" y="0"/>
                </a:moveTo>
                <a:lnTo>
                  <a:pt x="1302" y="1"/>
                </a:lnTo>
              </a:path>
            </a:pathLst>
          </a:custGeom>
          <a:noFill/>
          <a:ln w="6480">
            <a:solidFill>
              <a:srgbClr val="a6a6a6"/>
            </a:solidFill>
            <a:miter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7"/>
          <p:cNvSpPr/>
          <p:nvPr/>
        </p:nvSpPr>
        <p:spPr>
          <a:xfrm>
            <a:off x="6303240" y="1969920"/>
            <a:ext cx="803520" cy="803520"/>
          </a:xfrm>
          <a:prstGeom prst="ellipse">
            <a:avLst/>
          </a:prstGeom>
          <a:noFill/>
          <a:ln w="12600">
            <a:solidFill>
              <a:srgbClr val="26262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latin typeface="Arial"/>
                <a:ea typeface="微软雅黑"/>
              </a:rPr>
              <a:t>04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3" name="CustomShape 8"/>
          <p:cNvSpPr/>
          <p:nvPr/>
        </p:nvSpPr>
        <p:spPr>
          <a:xfrm>
            <a:off x="7108200" y="2372400"/>
            <a:ext cx="467640" cy="360"/>
          </a:xfrm>
          <a:custGeom>
            <a:avLst/>
            <a:gdLst/>
            <a:ahLst/>
            <a:rect l="l" t="t" r="r" b="b"/>
            <a:pathLst>
              <a:path w="1303" h="2">
                <a:moveTo>
                  <a:pt x="0" y="0"/>
                </a:moveTo>
                <a:lnTo>
                  <a:pt x="1302" y="1"/>
                </a:lnTo>
              </a:path>
            </a:pathLst>
          </a:custGeom>
          <a:noFill/>
          <a:ln w="6480">
            <a:solidFill>
              <a:srgbClr val="595959"/>
            </a:solidFill>
            <a:miter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9"/>
          <p:cNvSpPr/>
          <p:nvPr/>
        </p:nvSpPr>
        <p:spPr>
          <a:xfrm>
            <a:off x="6303240" y="3289680"/>
            <a:ext cx="803520" cy="803520"/>
          </a:xfrm>
          <a:prstGeom prst="ellipse">
            <a:avLst/>
          </a:prstGeom>
          <a:noFill/>
          <a:ln w="12600">
            <a:solidFill>
              <a:srgbClr val="26262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latin typeface="Arial"/>
                <a:ea typeface="微软雅黑"/>
              </a:rPr>
              <a:t>05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5" name="CustomShape 10"/>
          <p:cNvSpPr/>
          <p:nvPr/>
        </p:nvSpPr>
        <p:spPr>
          <a:xfrm>
            <a:off x="7108200" y="3692160"/>
            <a:ext cx="467640" cy="360"/>
          </a:xfrm>
          <a:custGeom>
            <a:avLst/>
            <a:gdLst/>
            <a:ahLst/>
            <a:rect l="l" t="t" r="r" b="b"/>
            <a:pathLst>
              <a:path w="1303" h="2">
                <a:moveTo>
                  <a:pt x="0" y="0"/>
                </a:moveTo>
                <a:lnTo>
                  <a:pt x="1302" y="1"/>
                </a:lnTo>
              </a:path>
            </a:pathLst>
          </a:custGeom>
          <a:noFill/>
          <a:ln w="6480">
            <a:solidFill>
              <a:srgbClr val="595959"/>
            </a:solidFill>
            <a:miter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1"/>
          <p:cNvSpPr/>
          <p:nvPr/>
        </p:nvSpPr>
        <p:spPr>
          <a:xfrm>
            <a:off x="6303240" y="4754160"/>
            <a:ext cx="803520" cy="803520"/>
          </a:xfrm>
          <a:prstGeom prst="ellipse">
            <a:avLst/>
          </a:prstGeom>
          <a:noFill/>
          <a:ln w="12600">
            <a:solidFill>
              <a:srgbClr val="26262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latin typeface="Arial"/>
                <a:ea typeface="微软雅黑"/>
              </a:rPr>
              <a:t>06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7" name="CustomShape 12"/>
          <p:cNvSpPr/>
          <p:nvPr/>
        </p:nvSpPr>
        <p:spPr>
          <a:xfrm>
            <a:off x="7108200" y="5156640"/>
            <a:ext cx="467640" cy="360"/>
          </a:xfrm>
          <a:custGeom>
            <a:avLst/>
            <a:gdLst/>
            <a:ahLst/>
            <a:rect l="l" t="t" r="r" b="b"/>
            <a:pathLst>
              <a:path w="1303" h="2">
                <a:moveTo>
                  <a:pt x="0" y="0"/>
                </a:moveTo>
                <a:lnTo>
                  <a:pt x="1302" y="1"/>
                </a:lnTo>
              </a:path>
            </a:pathLst>
          </a:custGeom>
          <a:noFill/>
          <a:ln w="6480">
            <a:solidFill>
              <a:srgbClr val="595959"/>
            </a:solidFill>
            <a:miter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8" name="Group 13"/>
          <p:cNvGrpSpPr/>
          <p:nvPr/>
        </p:nvGrpSpPr>
        <p:grpSpPr>
          <a:xfrm>
            <a:off x="1849680" y="2495520"/>
            <a:ext cx="3550320" cy="777600"/>
            <a:chOff x="1849680" y="2495520"/>
            <a:chExt cx="3550320" cy="777600"/>
          </a:xfrm>
        </p:grpSpPr>
        <p:sp>
          <p:nvSpPr>
            <p:cNvPr id="399" name="CustomShape 14"/>
            <p:cNvSpPr/>
            <p:nvPr/>
          </p:nvSpPr>
          <p:spPr>
            <a:xfrm>
              <a:off x="1849680" y="2782440"/>
              <a:ext cx="3550320" cy="49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20000"/>
                </a:lnSpc>
              </a:pP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增加新功能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,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不修改客户端代码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. 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比如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: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某个技能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,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增加新影响效果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,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只要创建新的效果类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,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不需要修改其他代码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.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00" name="CustomShape 15"/>
            <p:cNvSpPr/>
            <p:nvPr/>
          </p:nvSpPr>
          <p:spPr>
            <a:xfrm>
              <a:off x="1849680" y="2495520"/>
              <a:ext cx="3550320" cy="33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04040"/>
                  </a:solidFill>
                  <a:latin typeface="微软雅黑"/>
                  <a:ea typeface="微软雅黑"/>
                </a:rPr>
                <a:t>开闭原则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01" name="Group 16"/>
          <p:cNvGrpSpPr/>
          <p:nvPr/>
        </p:nvGrpSpPr>
        <p:grpSpPr>
          <a:xfrm>
            <a:off x="2356560" y="3843720"/>
            <a:ext cx="3550320" cy="779760"/>
            <a:chOff x="2356560" y="3843720"/>
            <a:chExt cx="3550320" cy="779760"/>
          </a:xfrm>
        </p:grpSpPr>
        <p:sp>
          <p:nvSpPr>
            <p:cNvPr id="402" name="CustomShape 17"/>
            <p:cNvSpPr/>
            <p:nvPr/>
          </p:nvSpPr>
          <p:spPr>
            <a:xfrm>
              <a:off x="2356560" y="4132800"/>
              <a:ext cx="3550320" cy="49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20000"/>
                </a:lnSpc>
              </a:pP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每个类有且只有一个改变的原因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. 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比如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: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技能系统中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,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每个类的职责明确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.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03" name="CustomShape 18"/>
            <p:cNvSpPr/>
            <p:nvPr/>
          </p:nvSpPr>
          <p:spPr>
            <a:xfrm>
              <a:off x="2356560" y="3843720"/>
              <a:ext cx="3550320" cy="33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04040"/>
                  </a:solidFill>
                  <a:latin typeface="微软雅黑"/>
                  <a:ea typeface="微软雅黑"/>
                </a:rPr>
                <a:t>单一职责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04" name="Group 19"/>
          <p:cNvGrpSpPr/>
          <p:nvPr/>
        </p:nvGrpSpPr>
        <p:grpSpPr>
          <a:xfrm>
            <a:off x="2356560" y="5229720"/>
            <a:ext cx="3550320" cy="779760"/>
            <a:chOff x="2356560" y="5229720"/>
            <a:chExt cx="3550320" cy="779760"/>
          </a:xfrm>
        </p:grpSpPr>
        <p:sp>
          <p:nvSpPr>
            <p:cNvPr id="405" name="CustomShape 20"/>
            <p:cNvSpPr/>
            <p:nvPr/>
          </p:nvSpPr>
          <p:spPr>
            <a:xfrm>
              <a:off x="2356560" y="5518800"/>
              <a:ext cx="3550320" cy="49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20000"/>
                </a:lnSpc>
              </a:pP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使用抽象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(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父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),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而不是用具体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(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子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) 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比如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: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技能释放器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,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调用的是影响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,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而不是伤害生命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/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降低防御力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06" name="CustomShape 21"/>
            <p:cNvSpPr/>
            <p:nvPr/>
          </p:nvSpPr>
          <p:spPr>
            <a:xfrm>
              <a:off x="2356560" y="5229720"/>
              <a:ext cx="3550320" cy="33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04040"/>
                  </a:solidFill>
                  <a:latin typeface="微软雅黑"/>
                  <a:ea typeface="微软雅黑"/>
                </a:rPr>
                <a:t>依赖倒置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07" name="Group 22"/>
          <p:cNvGrpSpPr/>
          <p:nvPr/>
        </p:nvGrpSpPr>
        <p:grpSpPr>
          <a:xfrm>
            <a:off x="7632000" y="2460240"/>
            <a:ext cx="3550320" cy="779760"/>
            <a:chOff x="7632000" y="2460240"/>
            <a:chExt cx="3550320" cy="779760"/>
          </a:xfrm>
        </p:grpSpPr>
        <p:sp>
          <p:nvSpPr>
            <p:cNvPr id="408" name="CustomShape 23"/>
            <p:cNvSpPr/>
            <p:nvPr/>
          </p:nvSpPr>
          <p:spPr>
            <a:xfrm>
              <a:off x="7632000" y="2749320"/>
              <a:ext cx="3550320" cy="49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20000"/>
                </a:lnSpc>
              </a:pP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父类出现的地方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,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可以被子类替换 替换后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,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保持原有功能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. 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比如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: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技能释放器使用影响效果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,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但可以被所有具体效果替换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.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09" name="CustomShape 24"/>
            <p:cNvSpPr/>
            <p:nvPr/>
          </p:nvSpPr>
          <p:spPr>
            <a:xfrm>
              <a:off x="7632000" y="2460240"/>
              <a:ext cx="3550320" cy="33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04040"/>
                  </a:solidFill>
                  <a:latin typeface="微软雅黑"/>
                  <a:ea typeface="微软雅黑"/>
                </a:rPr>
                <a:t>里氏替换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10" name="Group 25"/>
          <p:cNvGrpSpPr/>
          <p:nvPr/>
        </p:nvGrpSpPr>
        <p:grpSpPr>
          <a:xfrm>
            <a:off x="7681680" y="3528000"/>
            <a:ext cx="3550320" cy="779760"/>
            <a:chOff x="7681680" y="3528000"/>
            <a:chExt cx="3550320" cy="779760"/>
          </a:xfrm>
        </p:grpSpPr>
        <p:sp>
          <p:nvSpPr>
            <p:cNvPr id="411" name="CustomShape 26"/>
            <p:cNvSpPr/>
            <p:nvPr/>
          </p:nvSpPr>
          <p:spPr>
            <a:xfrm>
              <a:off x="7681680" y="3817080"/>
              <a:ext cx="3550320" cy="49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20000"/>
                </a:lnSpc>
              </a:pP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低耦合 比如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: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影响效果的变化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,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不影响释放器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. 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每种效果之间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,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互不影响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.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12" name="CustomShape 27"/>
            <p:cNvSpPr/>
            <p:nvPr/>
          </p:nvSpPr>
          <p:spPr>
            <a:xfrm>
              <a:off x="7681680" y="3528000"/>
              <a:ext cx="3550320" cy="33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04040"/>
                  </a:solidFill>
                  <a:latin typeface="微软雅黑"/>
                  <a:ea typeface="微软雅黑"/>
                </a:rPr>
                <a:t>迪米特法则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13" name="Group 28"/>
          <p:cNvGrpSpPr/>
          <p:nvPr/>
        </p:nvGrpSpPr>
        <p:grpSpPr>
          <a:xfrm>
            <a:off x="7700760" y="4766040"/>
            <a:ext cx="3550320" cy="779760"/>
            <a:chOff x="7700760" y="4766040"/>
            <a:chExt cx="3550320" cy="779760"/>
          </a:xfrm>
        </p:grpSpPr>
        <p:sp>
          <p:nvSpPr>
            <p:cNvPr id="414" name="CustomShape 29"/>
            <p:cNvSpPr/>
            <p:nvPr/>
          </p:nvSpPr>
          <p:spPr>
            <a:xfrm>
              <a:off x="7700760" y="5055120"/>
              <a:ext cx="3550320" cy="49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20000"/>
                </a:lnSpc>
              </a:pP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使用关联关系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,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代替继承关系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. 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比如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: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技能释放器与影响效果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,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使用了关联关系</a:t>
              </a:r>
              <a:r>
                <a:rPr b="0" lang="en-US" sz="1200" spc="-1" strike="noStrike">
                  <a:solidFill>
                    <a:srgbClr val="595959"/>
                  </a:solidFill>
                  <a:latin typeface="微软雅黑"/>
                  <a:ea typeface="微软雅黑"/>
                </a:rPr>
                <a:t>.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15" name="CustomShape 30"/>
            <p:cNvSpPr/>
            <p:nvPr/>
          </p:nvSpPr>
          <p:spPr>
            <a:xfrm>
              <a:off x="7700760" y="4766040"/>
              <a:ext cx="3550320" cy="33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04040"/>
                  </a:solidFill>
                  <a:latin typeface="微软雅黑"/>
                  <a:ea typeface="微软雅黑"/>
                </a:rPr>
                <a:t>组合复用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6" name="CustomShape 31"/>
          <p:cNvSpPr/>
          <p:nvPr/>
        </p:nvSpPr>
        <p:spPr>
          <a:xfrm>
            <a:off x="749880" y="473040"/>
            <a:ext cx="241092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六大原则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17" name="CustomShape 32"/>
          <p:cNvSpPr/>
          <p:nvPr/>
        </p:nvSpPr>
        <p:spPr>
          <a:xfrm>
            <a:off x="735480" y="232920"/>
            <a:ext cx="279540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微软雅黑"/>
                <a:ea typeface="微软雅黑"/>
              </a:rPr>
              <a:t>The Six Rules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18" name="CustomShape 33"/>
          <p:cNvSpPr/>
          <p:nvPr/>
        </p:nvSpPr>
        <p:spPr>
          <a:xfrm>
            <a:off x="2256840" y="232920"/>
            <a:ext cx="524088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latin typeface="微软雅黑"/>
                <a:ea typeface="微软雅黑"/>
              </a:rPr>
              <a:t>Is Not Important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419" name="CustomShape 34"/>
          <p:cNvSpPr/>
          <p:nvPr/>
        </p:nvSpPr>
        <p:spPr>
          <a:xfrm>
            <a:off x="2256840" y="946800"/>
            <a:ext cx="8663040" cy="13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六大原则是抽象的</a:t>
            </a: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,</a:t>
            </a: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很难用具体代码去解释</a:t>
            </a: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,</a:t>
            </a: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所以在构建代码时</a:t>
            </a: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,</a:t>
            </a:r>
            <a:endParaRPr b="0" lang="en-US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无法主动去使用</a:t>
            </a: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'</a:t>
            </a: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六大原则</a:t>
            </a: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',</a:t>
            </a: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而更多的是运用</a:t>
            </a: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'</a:t>
            </a: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三大特性</a:t>
            </a: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'</a:t>
            </a:r>
            <a:endParaRPr b="0" lang="en-US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而代码构建完成</a:t>
            </a: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,</a:t>
            </a: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则可以用</a:t>
            </a: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'</a:t>
            </a: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六大原则</a:t>
            </a: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'</a:t>
            </a:r>
            <a:r>
              <a:rPr b="0" lang="en-US" sz="1700" spc="-1" strike="noStrike">
                <a:solidFill>
                  <a:srgbClr val="000000"/>
                </a:solidFill>
                <a:latin typeface="微软雅黑"/>
                <a:ea typeface="微软雅黑"/>
              </a:rPr>
              <a:t>来检验修改</a:t>
            </a:r>
            <a:endParaRPr b="0" lang="en-US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ce181e"/>
                </a:solidFill>
                <a:latin typeface="微软雅黑"/>
                <a:ea typeface="微软雅黑"/>
              </a:rPr>
              <a:t>如果运用好了</a:t>
            </a:r>
            <a:r>
              <a:rPr b="0" lang="en-US" sz="1700" spc="-1" strike="noStrike">
                <a:solidFill>
                  <a:srgbClr val="ce181e"/>
                </a:solidFill>
                <a:latin typeface="微软雅黑"/>
                <a:ea typeface="微软雅黑"/>
              </a:rPr>
              <a:t>'</a:t>
            </a:r>
            <a:r>
              <a:rPr b="0" lang="en-US" sz="1700" spc="-1" strike="noStrike">
                <a:solidFill>
                  <a:srgbClr val="ce181e"/>
                </a:solidFill>
                <a:latin typeface="微软雅黑"/>
                <a:ea typeface="微软雅黑"/>
              </a:rPr>
              <a:t>三大特性</a:t>
            </a:r>
            <a:r>
              <a:rPr b="0" lang="en-US" sz="1700" spc="-1" strike="noStrike">
                <a:solidFill>
                  <a:srgbClr val="ce181e"/>
                </a:solidFill>
                <a:latin typeface="微软雅黑"/>
                <a:ea typeface="微软雅黑"/>
              </a:rPr>
              <a:t>',</a:t>
            </a:r>
            <a:r>
              <a:rPr b="0" lang="en-US" sz="1700" spc="-1" strike="noStrike">
                <a:solidFill>
                  <a:srgbClr val="ce181e"/>
                </a:solidFill>
                <a:latin typeface="微软雅黑"/>
                <a:ea typeface="微软雅黑"/>
              </a:rPr>
              <a:t>代码自然就符合</a:t>
            </a:r>
            <a:r>
              <a:rPr b="0" lang="en-US" sz="1700" spc="-1" strike="noStrike">
                <a:solidFill>
                  <a:srgbClr val="ce181e"/>
                </a:solidFill>
                <a:latin typeface="微软雅黑"/>
                <a:ea typeface="微软雅黑"/>
              </a:rPr>
              <a:t>'</a:t>
            </a:r>
            <a:r>
              <a:rPr b="0" lang="en-US" sz="1700" spc="-1" strike="noStrike">
                <a:solidFill>
                  <a:srgbClr val="ce181e"/>
                </a:solidFill>
                <a:latin typeface="微软雅黑"/>
                <a:ea typeface="微软雅黑"/>
              </a:rPr>
              <a:t>六大原则</a:t>
            </a:r>
            <a:r>
              <a:rPr b="0" lang="en-US" sz="1700" spc="-1" strike="noStrike">
                <a:solidFill>
                  <a:srgbClr val="ce181e"/>
                </a:solidFill>
                <a:latin typeface="微软雅黑"/>
                <a:ea typeface="微软雅黑"/>
              </a:rPr>
              <a:t>'-------</a:t>
            </a:r>
            <a:r>
              <a:rPr b="0" lang="en-US" sz="1700" spc="-1" strike="noStrike">
                <a:solidFill>
                  <a:srgbClr val="ce181e"/>
                </a:solidFill>
                <a:latin typeface="微软雅黑"/>
                <a:ea typeface="微软雅黑"/>
              </a:rPr>
              <a:t>个人理解</a:t>
            </a:r>
            <a:r>
              <a:rPr b="0" lang="en-US" sz="1700" spc="-1" strike="noStrike">
                <a:solidFill>
                  <a:srgbClr val="ce181e"/>
                </a:solidFill>
                <a:latin typeface="微软雅黑"/>
                <a:ea typeface="微软雅黑"/>
              </a:rPr>
              <a:t>,</a:t>
            </a:r>
            <a:r>
              <a:rPr b="0" lang="en-US" sz="1700" spc="-1" strike="noStrike">
                <a:solidFill>
                  <a:srgbClr val="ce181e"/>
                </a:solidFill>
                <a:latin typeface="微软雅黑"/>
                <a:ea typeface="微软雅黑"/>
              </a:rPr>
              <a:t>仁者见仁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20" name="CustomShape 35"/>
          <p:cNvSpPr/>
          <p:nvPr/>
        </p:nvSpPr>
        <p:spPr>
          <a:xfrm>
            <a:off x="1305720" y="2149560"/>
            <a:ext cx="389808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做到低耦合</a:t>
            </a: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(</a:t>
            </a: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封装</a:t>
            </a: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),</a:t>
            </a: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自然符合开闭原则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1" name="CustomShape 36"/>
          <p:cNvSpPr/>
          <p:nvPr/>
        </p:nvSpPr>
        <p:spPr>
          <a:xfrm>
            <a:off x="1305720" y="3445560"/>
            <a:ext cx="389808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做到高内聚</a:t>
            </a: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(</a:t>
            </a: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封装</a:t>
            </a: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),</a:t>
            </a: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自然符合单一职责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2" name="CustomShape 37"/>
          <p:cNvSpPr/>
          <p:nvPr/>
        </p:nvSpPr>
        <p:spPr>
          <a:xfrm>
            <a:off x="1305720" y="4910400"/>
            <a:ext cx="389808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运用好继承</a:t>
            </a: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,</a:t>
            </a: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自然符合依赖倒置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3" name="CustomShape 38"/>
          <p:cNvSpPr/>
          <p:nvPr/>
        </p:nvSpPr>
        <p:spPr>
          <a:xfrm>
            <a:off x="6757560" y="2149560"/>
            <a:ext cx="389808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运用好多态</a:t>
            </a: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,</a:t>
            </a: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自然符合里氏替换</a:t>
            </a:r>
            <a:endParaRPr b="0" lang="en-US" sz="22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5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8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5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3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5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8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5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3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5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8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2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5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8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1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71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74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7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80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8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86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down)" transition="in">
                                      <p:cBhvr additive="repl">
                                        <p:cTn id="19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6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5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1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6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1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35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38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1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0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3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roup 1"/>
          <p:cNvGrpSpPr/>
          <p:nvPr/>
        </p:nvGrpSpPr>
        <p:grpSpPr>
          <a:xfrm>
            <a:off x="6302880" y="4754160"/>
            <a:ext cx="4948560" cy="803520"/>
            <a:chOff x="6302880" y="4754160"/>
            <a:chExt cx="4948560" cy="803520"/>
          </a:xfrm>
        </p:grpSpPr>
        <p:sp>
          <p:nvSpPr>
            <p:cNvPr id="425" name="CustomShape 2"/>
            <p:cNvSpPr/>
            <p:nvPr/>
          </p:nvSpPr>
          <p:spPr>
            <a:xfrm>
              <a:off x="6302880" y="4754160"/>
              <a:ext cx="803520" cy="803520"/>
            </a:xfrm>
            <a:prstGeom prst="ellipse">
              <a:avLst/>
            </a:prstGeom>
            <a:noFill/>
            <a:ln w="1260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404040"/>
                  </a:solidFill>
                  <a:latin typeface="Arial"/>
                  <a:ea typeface="微软雅黑"/>
                </a:rPr>
                <a:t>06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26" name="CustomShape 3"/>
            <p:cNvSpPr/>
            <p:nvPr/>
          </p:nvSpPr>
          <p:spPr>
            <a:xfrm>
              <a:off x="7108200" y="5157000"/>
              <a:ext cx="467640" cy="360"/>
            </a:xfrm>
            <a:custGeom>
              <a:avLst/>
              <a:gdLst/>
              <a:ahLst/>
              <a:rect l="l" t="t" r="r" b="b"/>
              <a:pathLst>
                <a:path w="1303" h="2">
                  <a:moveTo>
                    <a:pt x="0" y="0"/>
                  </a:moveTo>
                  <a:lnTo>
                    <a:pt x="1302" y="1"/>
                  </a:lnTo>
                </a:path>
              </a:pathLst>
            </a:custGeom>
            <a:noFill/>
            <a:ln w="6480">
              <a:solidFill>
                <a:srgbClr val="595959"/>
              </a:solidFill>
              <a:miter/>
              <a:tailEnd len="lg" type="oval" w="lg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27" name="Group 4"/>
            <p:cNvGrpSpPr/>
            <p:nvPr/>
          </p:nvGrpSpPr>
          <p:grpSpPr>
            <a:xfrm>
              <a:off x="7700760" y="4766400"/>
              <a:ext cx="3550680" cy="780120"/>
              <a:chOff x="7700760" y="4766400"/>
              <a:chExt cx="3550680" cy="780120"/>
            </a:xfrm>
          </p:grpSpPr>
          <p:sp>
            <p:nvSpPr>
              <p:cNvPr id="428" name="CustomShape 5"/>
              <p:cNvSpPr/>
              <p:nvPr/>
            </p:nvSpPr>
            <p:spPr>
              <a:xfrm>
                <a:off x="7700760" y="5055480"/>
                <a:ext cx="3550680" cy="491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20000"/>
                  </a:lnSpc>
                </a:pPr>
                <a:r>
                  <a:rPr b="0" lang="en-US" sz="1200" spc="-1" strike="noStrike">
                    <a:solidFill>
                      <a:srgbClr val="595959"/>
                    </a:solidFill>
                    <a:latin typeface="微软雅黑"/>
                    <a:ea typeface="微软雅黑"/>
                  </a:rPr>
                  <a:t>使用关联关系</a:t>
                </a:r>
                <a:r>
                  <a:rPr b="0" lang="en-US" sz="1200" spc="-1" strike="noStrike">
                    <a:solidFill>
                      <a:srgbClr val="595959"/>
                    </a:solidFill>
                    <a:latin typeface="微软雅黑"/>
                    <a:ea typeface="微软雅黑"/>
                  </a:rPr>
                  <a:t>,</a:t>
                </a:r>
                <a:r>
                  <a:rPr b="0" lang="en-US" sz="1200" spc="-1" strike="noStrike">
                    <a:solidFill>
                      <a:srgbClr val="595959"/>
                    </a:solidFill>
                    <a:latin typeface="微软雅黑"/>
                    <a:ea typeface="微软雅黑"/>
                  </a:rPr>
                  <a:t>代替继承关系</a:t>
                </a:r>
                <a:r>
                  <a:rPr b="0" lang="en-US" sz="1200" spc="-1" strike="noStrike">
                    <a:solidFill>
                      <a:srgbClr val="595959"/>
                    </a:solidFill>
                    <a:latin typeface="微软雅黑"/>
                    <a:ea typeface="微软雅黑"/>
                  </a:rPr>
                  <a:t>. </a:t>
                </a:r>
                <a:r>
                  <a:rPr b="0" lang="en-US" sz="1200" spc="-1" strike="noStrike">
                    <a:solidFill>
                      <a:srgbClr val="595959"/>
                    </a:solidFill>
                    <a:latin typeface="微软雅黑"/>
                    <a:ea typeface="微软雅黑"/>
                  </a:rPr>
                  <a:t>比如</a:t>
                </a:r>
                <a:r>
                  <a:rPr b="0" lang="en-US" sz="1200" spc="-1" strike="noStrike">
                    <a:solidFill>
                      <a:srgbClr val="595959"/>
                    </a:solidFill>
                    <a:latin typeface="微软雅黑"/>
                    <a:ea typeface="微软雅黑"/>
                  </a:rPr>
                  <a:t>:</a:t>
                </a:r>
                <a:r>
                  <a:rPr b="0" lang="en-US" sz="1200" spc="-1" strike="noStrike">
                    <a:solidFill>
                      <a:srgbClr val="595959"/>
                    </a:solidFill>
                    <a:latin typeface="微软雅黑"/>
                    <a:ea typeface="微软雅黑"/>
                  </a:rPr>
                  <a:t>技能释放器与影响效果</a:t>
                </a:r>
                <a:r>
                  <a:rPr b="0" lang="en-US" sz="1200" spc="-1" strike="noStrike">
                    <a:solidFill>
                      <a:srgbClr val="595959"/>
                    </a:solidFill>
                    <a:latin typeface="微软雅黑"/>
                    <a:ea typeface="微软雅黑"/>
                  </a:rPr>
                  <a:t>,</a:t>
                </a:r>
                <a:r>
                  <a:rPr b="0" lang="en-US" sz="1200" spc="-1" strike="noStrike">
                    <a:solidFill>
                      <a:srgbClr val="595959"/>
                    </a:solidFill>
                    <a:latin typeface="微软雅黑"/>
                    <a:ea typeface="微软雅黑"/>
                  </a:rPr>
                  <a:t>使用了关联关系</a:t>
                </a:r>
                <a:r>
                  <a:rPr b="0" lang="en-US" sz="1200" spc="-1" strike="noStrike">
                    <a:solidFill>
                      <a:srgbClr val="595959"/>
                    </a:solidFill>
                    <a:latin typeface="微软雅黑"/>
                    <a:ea typeface="微软雅黑"/>
                  </a:rPr>
                  <a:t>.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429" name="CustomShape 6"/>
              <p:cNvSpPr/>
              <p:nvPr/>
            </p:nvSpPr>
            <p:spPr>
              <a:xfrm>
                <a:off x="7700760" y="4766400"/>
                <a:ext cx="35506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404040"/>
                    </a:solidFill>
                    <a:latin typeface="微软雅黑"/>
                    <a:ea typeface="微软雅黑"/>
                  </a:rPr>
                  <a:t>组合复用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sp>
        <p:nvSpPr>
          <p:cNvPr id="430" name="CustomShape 7"/>
          <p:cNvSpPr/>
          <p:nvPr/>
        </p:nvSpPr>
        <p:spPr>
          <a:xfrm>
            <a:off x="749880" y="473040"/>
            <a:ext cx="241092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类与类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31" name="CustomShape 8"/>
          <p:cNvSpPr/>
          <p:nvPr/>
        </p:nvSpPr>
        <p:spPr>
          <a:xfrm>
            <a:off x="735480" y="232920"/>
            <a:ext cx="279540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微软雅黑"/>
                <a:ea typeface="微软雅黑"/>
              </a:rPr>
              <a:t>Class With The Class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32" name="Group 9"/>
          <p:cNvGrpSpPr/>
          <p:nvPr/>
        </p:nvGrpSpPr>
        <p:grpSpPr>
          <a:xfrm>
            <a:off x="4311720" y="1433160"/>
            <a:ext cx="3598560" cy="2509200"/>
            <a:chOff x="4311720" y="1433160"/>
            <a:chExt cx="3598560" cy="2509200"/>
          </a:xfrm>
        </p:grpSpPr>
        <p:sp>
          <p:nvSpPr>
            <p:cNvPr id="433" name="CustomShape 10"/>
            <p:cNvSpPr/>
            <p:nvPr/>
          </p:nvSpPr>
          <p:spPr>
            <a:xfrm>
              <a:off x="5614200" y="1433160"/>
              <a:ext cx="964080" cy="976320"/>
            </a:xfrm>
            <a:custGeom>
              <a:avLst/>
              <a:gdLst/>
              <a:ahLst/>
              <a:rect l="l" t="t" r="r" b="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ed1c24"/>
            </a:solidFill>
            <a:ln w="9360"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11"/>
            <p:cNvSpPr/>
            <p:nvPr/>
          </p:nvSpPr>
          <p:spPr>
            <a:xfrm>
              <a:off x="5614200" y="2966040"/>
              <a:ext cx="964080" cy="976320"/>
            </a:xfrm>
            <a:custGeom>
              <a:avLst/>
              <a:gdLst/>
              <a:ahLst/>
              <a:rect l="l" t="t" r="r" b="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404040"/>
            </a:solidFill>
            <a:ln w="9360"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12"/>
            <p:cNvSpPr/>
            <p:nvPr/>
          </p:nvSpPr>
          <p:spPr>
            <a:xfrm>
              <a:off x="4311720" y="2954520"/>
              <a:ext cx="964080" cy="976320"/>
            </a:xfrm>
            <a:custGeom>
              <a:avLst/>
              <a:gdLst/>
              <a:ahLst/>
              <a:rect l="l" t="t" r="r" b="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404040"/>
            </a:solidFill>
            <a:ln w="9360"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13"/>
            <p:cNvSpPr/>
            <p:nvPr/>
          </p:nvSpPr>
          <p:spPr>
            <a:xfrm>
              <a:off x="6946200" y="2954520"/>
              <a:ext cx="964080" cy="976320"/>
            </a:xfrm>
            <a:custGeom>
              <a:avLst/>
              <a:gdLst/>
              <a:ahLst/>
              <a:rect l="l" t="t" r="r" b="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404040"/>
            </a:solidFill>
            <a:ln w="9360"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14"/>
            <p:cNvSpPr/>
            <p:nvPr/>
          </p:nvSpPr>
          <p:spPr>
            <a:xfrm flipH="1">
              <a:off x="4793040" y="2411640"/>
              <a:ext cx="1301400" cy="54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29160">
              <a:solidFill>
                <a:srgbClr val="000000"/>
              </a:solidFill>
              <a:custDash>
                <a:ds d="100000" sp="100000"/>
                <a:ds d="100000" sp="1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15"/>
            <p:cNvSpPr/>
            <p:nvPr/>
          </p:nvSpPr>
          <p:spPr>
            <a:xfrm>
              <a:off x="6096600" y="2411640"/>
              <a:ext cx="360" cy="55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29160">
              <a:solidFill>
                <a:srgbClr val="000000"/>
              </a:solidFill>
              <a:custDash>
                <a:ds d="100000" sp="100000"/>
                <a:ds d="100000" sp="1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16"/>
            <p:cNvSpPr/>
            <p:nvPr/>
          </p:nvSpPr>
          <p:spPr>
            <a:xfrm>
              <a:off x="6096600" y="2412360"/>
              <a:ext cx="1331280" cy="54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29160">
              <a:solidFill>
                <a:srgbClr val="000000"/>
              </a:solidFill>
              <a:custDash>
                <a:ds d="100000" sp="100000"/>
                <a:ds d="100000" sp="1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17"/>
            <p:cNvSpPr/>
            <p:nvPr/>
          </p:nvSpPr>
          <p:spPr>
            <a:xfrm>
              <a:off x="5696640" y="1743120"/>
              <a:ext cx="593280" cy="614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类和类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1" name="CustomShape 18"/>
            <p:cNvSpPr/>
            <p:nvPr/>
          </p:nvSpPr>
          <p:spPr>
            <a:xfrm>
              <a:off x="4491360" y="3241080"/>
              <a:ext cx="593280" cy="34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泛化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2" name="CustomShape 19"/>
            <p:cNvSpPr/>
            <p:nvPr/>
          </p:nvSpPr>
          <p:spPr>
            <a:xfrm>
              <a:off x="5787360" y="3241080"/>
              <a:ext cx="593280" cy="34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关联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3" name="CustomShape 20"/>
            <p:cNvSpPr/>
            <p:nvPr/>
          </p:nvSpPr>
          <p:spPr>
            <a:xfrm>
              <a:off x="7136640" y="3241080"/>
              <a:ext cx="593280" cy="34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400" rIns="68400" tIns="34200" bIns="342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依赖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4" name="CustomShape 21"/>
          <p:cNvSpPr/>
          <p:nvPr/>
        </p:nvSpPr>
        <p:spPr>
          <a:xfrm>
            <a:off x="4134960" y="4561920"/>
            <a:ext cx="389808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类与类的关系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微软雅黑"/>
                <a:ea typeface="微软雅黑"/>
              </a:rPr>
              <a:t>其实就是代码复用的方法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445" name="Group 22"/>
          <p:cNvGrpSpPr/>
          <p:nvPr/>
        </p:nvGrpSpPr>
        <p:grpSpPr>
          <a:xfrm>
            <a:off x="5213880" y="1072440"/>
            <a:ext cx="4927320" cy="809280"/>
            <a:chOff x="5213880" y="1072440"/>
            <a:chExt cx="4927320" cy="809280"/>
          </a:xfrm>
        </p:grpSpPr>
        <p:pic>
          <p:nvPicPr>
            <p:cNvPr id="446" name="图片 23" descr=""/>
            <p:cNvPicPr/>
            <p:nvPr/>
          </p:nvPicPr>
          <p:blipFill>
            <a:blip r:embed="rId1"/>
            <a:stretch/>
          </p:blipFill>
          <p:spPr>
            <a:xfrm>
              <a:off x="5213880" y="1072440"/>
              <a:ext cx="2400120" cy="809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7" name="CustomShape 23"/>
            <p:cNvSpPr/>
            <p:nvPr/>
          </p:nvSpPr>
          <p:spPr>
            <a:xfrm>
              <a:off x="7730640" y="1265040"/>
              <a:ext cx="2410560" cy="42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泛化</a:t>
              </a:r>
              <a:endParaRPr b="0" lang="en-US" sz="2200" spc="-1" strike="noStrike">
                <a:latin typeface="Arial"/>
              </a:endParaRPr>
            </a:p>
          </p:txBody>
        </p:sp>
      </p:grpSp>
      <p:grpSp>
        <p:nvGrpSpPr>
          <p:cNvPr id="448" name="Group 24"/>
          <p:cNvGrpSpPr/>
          <p:nvPr/>
        </p:nvGrpSpPr>
        <p:grpSpPr>
          <a:xfrm>
            <a:off x="5213880" y="2797200"/>
            <a:ext cx="7738920" cy="1056960"/>
            <a:chOff x="5213880" y="2797200"/>
            <a:chExt cx="7738920" cy="1056960"/>
          </a:xfrm>
        </p:grpSpPr>
        <p:pic>
          <p:nvPicPr>
            <p:cNvPr id="449" name="图片 22" descr=""/>
            <p:cNvPicPr/>
            <p:nvPr/>
          </p:nvPicPr>
          <p:blipFill>
            <a:blip r:embed="rId2"/>
            <a:stretch/>
          </p:blipFill>
          <p:spPr>
            <a:xfrm>
              <a:off x="5213880" y="2797200"/>
              <a:ext cx="5105160" cy="1056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0" name="CustomShape 25"/>
            <p:cNvSpPr/>
            <p:nvPr/>
          </p:nvSpPr>
          <p:spPr>
            <a:xfrm>
              <a:off x="10542240" y="3114000"/>
              <a:ext cx="2410560" cy="42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关联</a:t>
              </a:r>
              <a:endParaRPr b="0" lang="en-US" sz="2200" spc="-1" strike="noStrike">
                <a:latin typeface="Arial"/>
              </a:endParaRPr>
            </a:p>
          </p:txBody>
        </p:sp>
      </p:grpSp>
      <p:grpSp>
        <p:nvGrpSpPr>
          <p:cNvPr id="451" name="Group 26"/>
          <p:cNvGrpSpPr/>
          <p:nvPr/>
        </p:nvGrpSpPr>
        <p:grpSpPr>
          <a:xfrm>
            <a:off x="5226840" y="4753080"/>
            <a:ext cx="8271000" cy="1095120"/>
            <a:chOff x="5226840" y="4753080"/>
            <a:chExt cx="8271000" cy="1095120"/>
          </a:xfrm>
        </p:grpSpPr>
        <p:pic>
          <p:nvPicPr>
            <p:cNvPr id="452" name="图片 21" descr=""/>
            <p:cNvPicPr/>
            <p:nvPr/>
          </p:nvPicPr>
          <p:blipFill>
            <a:blip r:embed="rId3"/>
            <a:stretch/>
          </p:blipFill>
          <p:spPr>
            <a:xfrm>
              <a:off x="5226840" y="4753080"/>
              <a:ext cx="5600520" cy="1095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3" name="CustomShape 27"/>
            <p:cNvSpPr/>
            <p:nvPr/>
          </p:nvSpPr>
          <p:spPr>
            <a:xfrm>
              <a:off x="11087280" y="5088240"/>
              <a:ext cx="2410560" cy="42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依赖</a:t>
              </a:r>
              <a:endParaRPr b="0" lang="en-US" sz="2200" spc="-1" strike="noStrike">
                <a:latin typeface="Arial"/>
              </a:endParaRPr>
            </a:p>
          </p:txBody>
        </p:sp>
      </p:grpSp>
      <p:grpSp>
        <p:nvGrpSpPr>
          <p:cNvPr id="454" name="Group 28"/>
          <p:cNvGrpSpPr/>
          <p:nvPr/>
        </p:nvGrpSpPr>
        <p:grpSpPr>
          <a:xfrm>
            <a:off x="1213560" y="2892600"/>
            <a:ext cx="2601360" cy="1313640"/>
            <a:chOff x="1213560" y="2892600"/>
            <a:chExt cx="2601360" cy="1313640"/>
          </a:xfrm>
        </p:grpSpPr>
        <p:pic>
          <p:nvPicPr>
            <p:cNvPr id="455" name="图片 24" descr=""/>
            <p:cNvPicPr/>
            <p:nvPr/>
          </p:nvPicPr>
          <p:blipFill>
            <a:blip r:embed="rId4"/>
            <a:stretch/>
          </p:blipFill>
          <p:spPr>
            <a:xfrm>
              <a:off x="1310040" y="2892600"/>
              <a:ext cx="2504880" cy="866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6" name="CustomShape 29"/>
            <p:cNvSpPr/>
            <p:nvPr/>
          </p:nvSpPr>
          <p:spPr>
            <a:xfrm>
              <a:off x="1213560" y="3782520"/>
              <a:ext cx="2410560" cy="42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通过</a:t>
              </a:r>
              <a:r>
                <a:rPr b="0" lang="en-US" sz="22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qtx02</a:t>
              </a:r>
              <a:r>
                <a:rPr b="0" lang="en-US" sz="22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调用</a:t>
              </a:r>
              <a:r>
                <a:rPr b="0" lang="en-US" sz="22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fun01</a:t>
              </a:r>
              <a:endParaRPr b="0" lang="en-US" sz="2200" spc="-1" strike="noStrike">
                <a:latin typeface="Arial"/>
              </a:endParaRPr>
            </a:p>
          </p:txBody>
        </p:sp>
      </p:grpSp>
    </p:spTree>
  </p:cSld>
  <p:transition>
    <p:fade/>
  </p:transition>
  <p:timing>
    <p:tnLst>
      <p:par>
        <p:cTn id="262" dur="indefinite" restart="never" nodeType="tmRoot">
          <p:childTnLst>
            <p:seq>
              <p:cTn id="263" dur="indefinite" nodeType="mainSeq">
                <p:childTnLst>
                  <p:par>
                    <p:cTn id="264" fill="hold">
                      <p:stCondLst>
                        <p:cond delay="0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18958 -0.651019">
                                      <p:cBhvr>
                                        <p:cTn id="267" dur="2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000"/>
                            </p:stCondLst>
                            <p:childTnLst>
                              <p:par>
                                <p:cTn id="26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71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500"/>
                            </p:stCondLst>
                            <p:childTnLst>
                              <p:par>
                                <p:cTn id="273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75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2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2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3018960" y="1089720"/>
            <a:ext cx="615204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700" spc="-1" strike="noStrike">
                <a:solidFill>
                  <a:srgbClr val="262626"/>
                </a:solidFill>
                <a:latin typeface="思源黑体 CN Heavy"/>
                <a:ea typeface="思源黑体 CN Heavy"/>
              </a:rPr>
              <a:t>OO</a:t>
            </a:r>
            <a:endParaRPr b="0" lang="en-US" sz="28700" spc="-1" strike="noStrike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4916160" y="3002400"/>
            <a:ext cx="2328840" cy="637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微软雅黑"/>
                <a:ea typeface="微软雅黑"/>
              </a:rPr>
              <a:t>谢谢大家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4247280" y="4722840"/>
            <a:ext cx="36954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微软雅黑"/>
                <a:ea typeface="微软雅黑"/>
              </a:rPr>
              <a:t>本</a:t>
            </a:r>
            <a:r>
              <a:rPr b="1" lang="en-US" sz="1500" spc="-1" strike="noStrike">
                <a:solidFill>
                  <a:srgbClr val="000000"/>
                </a:solidFill>
                <a:latin typeface="微软雅黑"/>
                <a:ea typeface="微软雅黑"/>
              </a:rPr>
              <a:t>PPT</a:t>
            </a:r>
            <a:r>
              <a:rPr b="1" lang="en-US" sz="1500" spc="-1" strike="noStrike">
                <a:solidFill>
                  <a:srgbClr val="000000"/>
                </a:solidFill>
                <a:latin typeface="微软雅黑"/>
                <a:ea typeface="微软雅黑"/>
              </a:rPr>
              <a:t>以祁天暄老师笔记为框架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微软雅黑"/>
                <a:ea typeface="微软雅黑"/>
              </a:rPr>
              <a:t>进行自我理解总结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微软雅黑"/>
                <a:ea typeface="微软雅黑"/>
              </a:rPr>
              <a:t>有不同理解之处希望大家指正</a:t>
            </a:r>
            <a:endParaRPr b="0" lang="en-US" sz="15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03" dur="indefinite" restart="never" nodeType="tmRoot">
          <p:childTnLst>
            <p:seq>
              <p:cTn id="304" dur="indefinite" nodeType="mainSeq">
                <p:childTnLst>
                  <p:par>
                    <p:cTn id="305" fill="hold">
                      <p:stCondLst>
                        <p:cond delay="0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3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nodeType="after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317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LibreOffice/6.0.7.3$Linux_X86_64 LibreOffice_project/00m0$Build-3</Application>
  <Words>1582</Words>
  <Paragraphs>294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2018-09-11T09:25:00Z</dcterms:created>
  <dc:creator>优品PPT</dc:creator>
  <dc:description>http://www.ypppt.com/</dc:description>
  <dc:language>zh-CN</dc:language>
  <cp:lastModifiedBy/>
  <dcterms:modified xsi:type="dcterms:W3CDTF">2019-05-13T08:55:58Z</dcterms:modified>
  <cp:revision>94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2052-11.1.0.8527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