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9"/>
  </p:notesMasterIdLst>
  <p:sldIdLst>
    <p:sldId id="296" r:id="rId2"/>
    <p:sldId id="297" r:id="rId3"/>
    <p:sldId id="343" r:id="rId4"/>
    <p:sldId id="299" r:id="rId5"/>
    <p:sldId id="307" r:id="rId6"/>
    <p:sldId id="344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45" r:id="rId21"/>
    <p:sldId id="321" r:id="rId22"/>
    <p:sldId id="322" r:id="rId23"/>
    <p:sldId id="323" r:id="rId24"/>
    <p:sldId id="346" r:id="rId25"/>
    <p:sldId id="324" r:id="rId26"/>
    <p:sldId id="325" r:id="rId27"/>
    <p:sldId id="326" r:id="rId28"/>
    <p:sldId id="327" r:id="rId29"/>
    <p:sldId id="350" r:id="rId30"/>
    <p:sldId id="328" r:id="rId31"/>
    <p:sldId id="351" r:id="rId32"/>
    <p:sldId id="329" r:id="rId33"/>
    <p:sldId id="330" r:id="rId34"/>
    <p:sldId id="349" r:id="rId35"/>
    <p:sldId id="331" r:id="rId36"/>
    <p:sldId id="352" r:id="rId37"/>
    <p:sldId id="333" r:id="rId38"/>
    <p:sldId id="347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42" r:id="rId47"/>
    <p:sldId id="30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96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16632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2050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47</a:t>
            </a:r>
            <a:endParaRPr lang="en-US" sz="800" dirty="0" smtClean="0">
              <a:solidFill>
                <a:schemeClr val="accent3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404664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Internet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se uredaji unutar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povezali medu sobom koriste se </a:t>
            </a:r>
            <a:r>
              <a:rPr lang="sr-Latn-RS" altLang="en-US" dirty="0" smtClean="0"/>
              <a:t>komunikacioni kanali </a:t>
            </a:r>
            <a:r>
              <a:rPr lang="sr-Latn-RS" altLang="en-US" dirty="0"/>
              <a:t>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prenosni </a:t>
            </a:r>
            <a:r>
              <a:rPr lang="sr-Latn-RS" altLang="en-US" dirty="0" smtClean="0"/>
              <a:t>sistemi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Osnovna mera kvaliteta komunikacionog kanala jeste </a:t>
            </a:r>
            <a:r>
              <a:rPr lang="sr-Latn-RS" altLang="en-US" dirty="0">
                <a:solidFill>
                  <a:srgbClr val="00B050"/>
                </a:solidFill>
              </a:rPr>
              <a:t>brzina prenosa </a:t>
            </a:r>
            <a:r>
              <a:rPr lang="sr-Latn-RS" altLang="en-US" dirty="0"/>
              <a:t>koja </a:t>
            </a:r>
            <a:r>
              <a:rPr lang="sr-Latn-RS" altLang="en-US" dirty="0" smtClean="0"/>
              <a:t>se brojem </a:t>
            </a:r>
            <a:r>
              <a:rPr lang="sr-Latn-RS" altLang="en-US" dirty="0"/>
              <a:t>bita koji se mogu preneti u jednoj sekundi (</a:t>
            </a:r>
            <a:r>
              <a:rPr lang="sr-Latn-RS" altLang="en-US" dirty="0" smtClean="0"/>
              <a:t>bit/s)</a:t>
            </a:r>
          </a:p>
          <a:p>
            <a:pPr eaLnBrk="1" hangingPunct="1"/>
            <a:r>
              <a:rPr lang="sr-Latn-RS" altLang="en-US" dirty="0" smtClean="0"/>
              <a:t>Uzimajući </a:t>
            </a:r>
            <a:r>
              <a:rPr lang="sr-Latn-RS" altLang="en-US" dirty="0"/>
              <a:t>u obzir aktuelne tehnologije prenosa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</a:t>
            </a:r>
            <a:r>
              <a:rPr lang="sr-Latn-RS" altLang="en-US" dirty="0"/>
              <a:t>, </a:t>
            </a:r>
            <a:r>
              <a:rPr lang="sr-Latn-RS" altLang="en-US" dirty="0" smtClean="0"/>
              <a:t>češće se </a:t>
            </a:r>
            <a:r>
              <a:rPr lang="sr-Latn-RS" altLang="en-US" dirty="0"/>
              <a:t>koristi jedinica Megabit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Mbps, ili Gigabit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</a:t>
            </a:r>
            <a:r>
              <a:rPr lang="sr-Latn-RS" altLang="en-US" dirty="0" smtClean="0"/>
              <a:t>Gbps </a:t>
            </a:r>
          </a:p>
          <a:p>
            <a:pPr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je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karakteristika </a:t>
            </a:r>
            <a:r>
              <a:rPr lang="sr-Latn-RS" altLang="en-US" dirty="0" smtClean="0"/>
              <a:t>komunikacionog kanala </a:t>
            </a:r>
            <a:r>
              <a:rPr lang="sr-Latn-RS" altLang="en-US" dirty="0"/>
              <a:t>i zavisi od frekvencijskog </a:t>
            </a:r>
            <a:r>
              <a:rPr lang="sr-Latn-RS" altLang="en-US" dirty="0" smtClean="0"/>
              <a:t>opsega koji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propustiti kroz </a:t>
            </a:r>
            <a:r>
              <a:rPr lang="sr-Latn-RS" altLang="en-US" dirty="0"/>
              <a:t>kanal bez gubitka signala.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6" t="15642" r="21077" b="22292"/>
          <a:stretch/>
        </p:blipFill>
        <p:spPr bwMode="auto">
          <a:xfrm>
            <a:off x="1385571" y="1286941"/>
            <a:ext cx="6426789" cy="42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C0000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 smtClean="0"/>
              <a:t>Razlikuju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kablovi kategorije </a:t>
            </a:r>
            <a:r>
              <a:rPr lang="sr-Latn-RS" altLang="en-US" dirty="0" smtClean="0"/>
              <a:t>3 koji </a:t>
            </a:r>
            <a:r>
              <a:rPr lang="sr-Latn-RS" altLang="en-US" dirty="0"/>
              <a:t>se koriste u telefoniji i kablovi kategorije 5 koji se koriste </a:t>
            </a:r>
            <a:r>
              <a:rPr lang="sr-Latn-RS" altLang="en-US" dirty="0" smtClean="0"/>
              <a:t>za povezivanje računara</a:t>
            </a:r>
          </a:p>
          <a:p>
            <a:pPr lvl="2" eaLnBrk="1" hangingPunct="1"/>
            <a:r>
              <a:rPr lang="en-US" altLang="en-US" dirty="0" err="1" smtClean="0"/>
              <a:t>Brzina</a:t>
            </a:r>
            <a:r>
              <a:rPr lang="en-US" altLang="en-US" dirty="0" smtClean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</a:t>
            </a:r>
            <a:r>
              <a:rPr lang="en-US" altLang="en-US" dirty="0" err="1"/>
              <a:t>kroz</a:t>
            </a:r>
            <a:r>
              <a:rPr lang="en-US" altLang="en-US" dirty="0"/>
              <a:t> </a:t>
            </a:r>
            <a:r>
              <a:rPr lang="en-US" altLang="en-US" dirty="0" err="1"/>
              <a:t>ovakav</a:t>
            </a:r>
            <a:r>
              <a:rPr lang="en-US" altLang="en-US" dirty="0"/>
              <a:t> </a:t>
            </a:r>
            <a:r>
              <a:rPr lang="en-US" altLang="en-US" dirty="0" err="1"/>
              <a:t>medijum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 smtClean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varira</a:t>
            </a:r>
            <a:r>
              <a:rPr lang="en-US" altLang="en-US" dirty="0"/>
              <a:t> od 2Mbps do </a:t>
            </a:r>
            <a:r>
              <a:rPr lang="en-US" altLang="en-US" dirty="0" smtClean="0"/>
              <a:t>100Mbps</a:t>
            </a:r>
            <a:endParaRPr lang="en-US" altLang="en-US" dirty="0"/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20" y="4431283"/>
            <a:ext cx="5266092" cy="24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7723"/>
            <a:ext cx="5472608" cy="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7" y="4323159"/>
            <a:ext cx="4924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540982"/>
            <a:ext cx="4348728" cy="134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1" y="4306713"/>
            <a:ext cx="355917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C00000"/>
                </a:solidFill>
              </a:rPr>
              <a:t>Opti</a:t>
            </a:r>
            <a:r>
              <a:rPr lang="sr-Latn-RS" altLang="en-US" dirty="0">
                <a:solidFill>
                  <a:srgbClr val="C00000"/>
                </a:solidFill>
              </a:rPr>
              <a:t>č</a:t>
            </a:r>
            <a:r>
              <a:rPr lang="sr-Latn-RS" altLang="en-US" dirty="0" smtClean="0">
                <a:solidFill>
                  <a:srgbClr val="C00000"/>
                </a:solidFill>
              </a:rPr>
              <a:t>ki </a:t>
            </a:r>
            <a:r>
              <a:rPr lang="sr-Latn-RS" altLang="en-US" dirty="0">
                <a:solidFill>
                  <a:srgbClr val="C0000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Nedostatak je što </a:t>
            </a:r>
            <a:r>
              <a:rPr lang="sr-Latn-RS" altLang="en-US" dirty="0"/>
              <a:t>su skupi i 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en-US" altLang="en-US" dirty="0" err="1"/>
              <a:t>Brzina</a:t>
            </a:r>
            <a:r>
              <a:rPr lang="en-US" altLang="en-US" dirty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je </a:t>
            </a:r>
            <a:r>
              <a:rPr lang="en-US" altLang="en-US" dirty="0" err="1"/>
              <a:t>velika</a:t>
            </a:r>
            <a:r>
              <a:rPr lang="en-US" altLang="en-US" dirty="0"/>
              <a:t>, </a:t>
            </a:r>
            <a:r>
              <a:rPr lang="en-US" altLang="en-US" dirty="0" err="1" smtClean="0"/>
              <a:t>mo</a:t>
            </a:r>
            <a:r>
              <a:rPr lang="sr-Latn-RS" altLang="en-US" dirty="0"/>
              <a:t>ž</a:t>
            </a:r>
            <a:r>
              <a:rPr lang="en-US" altLang="en-US" dirty="0" smtClean="0"/>
              <a:t>e da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ide </a:t>
            </a:r>
            <a:r>
              <a:rPr lang="en-US" altLang="en-US" dirty="0" err="1"/>
              <a:t>i</a:t>
            </a:r>
            <a:r>
              <a:rPr lang="en-US" altLang="en-US" dirty="0"/>
              <a:t> do </a:t>
            </a:r>
            <a:r>
              <a:rPr lang="en-US" altLang="en-US" dirty="0" err="1"/>
              <a:t>nekoliko</a:t>
            </a:r>
            <a:r>
              <a:rPr lang="en-US" altLang="en-US" dirty="0"/>
              <a:t> </a:t>
            </a:r>
            <a:r>
              <a:rPr lang="en-US" altLang="en-US" dirty="0" err="1"/>
              <a:t>triliona</a:t>
            </a:r>
            <a:r>
              <a:rPr lang="en-US" altLang="en-US" dirty="0"/>
              <a:t> </a:t>
            </a:r>
            <a:r>
              <a:rPr lang="sr-Latn-RS" altLang="en-US" dirty="0" smtClean="0"/>
              <a:t>bps, a </a:t>
            </a:r>
            <a:br>
              <a:rPr lang="sr-Latn-RS" altLang="en-US" dirty="0" smtClean="0"/>
            </a:br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endParaRPr lang="en-US" altLang="en-US" sz="1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5805264"/>
            <a:ext cx="3816424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 Danas su najčešće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C00000"/>
                </a:solidFill>
              </a:rPr>
              <a:t>Bluetooth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talase i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Bežični </a:t>
            </a:r>
            <a:r>
              <a:rPr lang="sr-Latn-RS" altLang="en-US" dirty="0">
                <a:solidFill>
                  <a:srgbClr val="C0000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802.11.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Ćelijski </a:t>
            </a:r>
            <a:r>
              <a:rPr lang="sr-Latn-RS" altLang="en-US" dirty="0">
                <a:solidFill>
                  <a:srgbClr val="C0000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r>
              <a:rPr lang="sr-Latn-RS" altLang="en-US" dirty="0">
                <a:solidFill>
                  <a:srgbClr val="C00000"/>
                </a:solidFill>
              </a:rPr>
              <a:t>Zemaljski mikrotalasi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antensku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na </a:t>
            </a:r>
            <a:r>
              <a:rPr lang="sr-Latn-RS" altLang="en-US" dirty="0" smtClean="0"/>
              <a:t>Zemlji</a:t>
            </a:r>
            <a:br>
              <a:rPr lang="sr-Latn-RS" altLang="en-US" dirty="0" smtClean="0"/>
            </a:br>
            <a:r>
              <a:rPr lang="sr-Latn-RS" altLang="en-US" dirty="0" smtClean="0"/>
              <a:t>Za komunikaciju </a:t>
            </a:r>
            <a:r>
              <a:rPr lang="sr-Latn-RS" altLang="en-US" dirty="0"/>
              <a:t>koriste mikrotalasi niske frekvencije koji zahtevaju da </a:t>
            </a:r>
            <a:r>
              <a:rPr lang="sr-Latn-RS" altLang="en-US" dirty="0" smtClean="0"/>
              <a:t>antene budu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vidljive, </a:t>
            </a:r>
            <a:r>
              <a:rPr lang="sr-Latn-RS" altLang="en-US" dirty="0"/>
              <a:t>tako da se one </a:t>
            </a:r>
            <a:r>
              <a:rPr lang="sr-Latn-RS" altLang="en-US" dirty="0" smtClean="0"/>
              <a:t>obično smeštaju </a:t>
            </a:r>
            <a:r>
              <a:rPr lang="sr-Latn-RS" altLang="en-US" dirty="0"/>
              <a:t>na visoke </a:t>
            </a:r>
            <a:r>
              <a:rPr lang="sr-Latn-RS" altLang="en-US" dirty="0" smtClean="0"/>
              <a:t>tačke (</a:t>
            </a:r>
            <a:r>
              <a:rPr lang="sr-Latn-RS" altLang="en-US" dirty="0"/>
              <a:t>vrhove brda, tornjeve, nebodere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Antene </a:t>
            </a:r>
            <a:r>
              <a:rPr lang="sr-Latn-RS" altLang="en-US" dirty="0"/>
              <a:t>mogu da budu udaljene i </a:t>
            </a:r>
            <a:r>
              <a:rPr lang="sr-Latn-RS" altLang="en-US" dirty="0" smtClean="0"/>
              <a:t>do pedesetak </a:t>
            </a:r>
            <a:r>
              <a:rPr lang="sr-Latn-RS" altLang="en-US" dirty="0"/>
              <a:t>kilometara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Komunikacioni </a:t>
            </a:r>
            <a:r>
              <a:rPr lang="sr-Latn-RS" altLang="en-US" dirty="0">
                <a:solidFill>
                  <a:srgbClr val="C0000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</a:t>
            </a:r>
            <a:r>
              <a:rPr lang="sr-Latn-RS" altLang="en-US" dirty="0"/>
              <a:t>pogodnije.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Sama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može ni</a:t>
            </a:r>
            <a:r>
              <a:rPr lang="sr-Latn-RS" altLang="en-US" dirty="0"/>
              <a:t>č</a:t>
            </a:r>
            <a:r>
              <a:rPr lang="sr-Latn-RS" altLang="en-US" dirty="0" smtClean="0"/>
              <a:t>emu </a:t>
            </a:r>
            <a:r>
              <a:rPr lang="sr-Latn-RS" altLang="en-US" dirty="0"/>
              <a:t>da </a:t>
            </a:r>
            <a:r>
              <a:rPr lang="sr-Latn-RS" altLang="en-US" dirty="0" smtClean="0"/>
              <a:t>posluži </a:t>
            </a:r>
            <a:r>
              <a:rPr lang="sr-Latn-RS" altLang="en-US" dirty="0"/>
              <a:t>bez </a:t>
            </a:r>
            <a:r>
              <a:rPr lang="sr-Latn-RS" altLang="en-US" dirty="0" smtClean="0"/>
              <a:t>sotfera koji će joj omogućiti </a:t>
            </a:r>
            <a:r>
              <a:rPr lang="sr-Latn-RS" altLang="en-US" dirty="0"/>
              <a:t>da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</a:t>
            </a:r>
            <a:r>
              <a:rPr lang="sr-Latn-RS" altLang="en-US" dirty="0"/>
              <a:t>. </a:t>
            </a:r>
            <a:r>
              <a:rPr lang="sr-Latn-RS" altLang="en-US" dirty="0" smtClean="0"/>
              <a:t>Tu ulogu ima </a:t>
            </a:r>
            <a:r>
              <a:rPr lang="sr-Latn-RS" altLang="en-US" dirty="0" smtClean="0">
                <a:solidFill>
                  <a:srgbClr val="C00000"/>
                </a:solidFill>
              </a:rPr>
              <a:t>mrežni softver </a:t>
            </a:r>
          </a:p>
          <a:p>
            <a:pPr eaLnBrk="1" hangingPunct="1"/>
            <a:r>
              <a:rPr lang="sr-Latn-RS" altLang="en-US" dirty="0" smtClean="0"/>
              <a:t>Da bi </a:t>
            </a:r>
            <a:r>
              <a:rPr lang="sr-Latn-RS" altLang="en-US" dirty="0"/>
              <a:t>se savladala kompleksnost </a:t>
            </a:r>
            <a:r>
              <a:rPr lang="sr-Latn-RS" altLang="en-US" dirty="0" smtClean="0"/>
              <a:t>računarskih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mrežni </a:t>
            </a:r>
            <a:r>
              <a:rPr lang="sr-Latn-RS" altLang="en-US" dirty="0"/>
              <a:t>softver se </a:t>
            </a:r>
            <a:r>
              <a:rPr lang="sr-Latn-RS" altLang="en-US" dirty="0" smtClean="0"/>
              <a:t>organizuje hijerarhijski </a:t>
            </a:r>
          </a:p>
          <a:p>
            <a:pPr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</a:t>
            </a:r>
            <a:r>
              <a:rPr lang="sr-Latn-RS" altLang="en-US" dirty="0"/>
              <a:t>Veba 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se podeli na dva </a:t>
            </a:r>
            <a:r>
              <a:rPr lang="sr-Latn-RS" altLang="en-US" dirty="0" smtClean="0"/>
              <a:t>nivoa:</a:t>
            </a:r>
            <a:endParaRPr lang="sr-Latn-RS" alt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koji </a:t>
            </a:r>
            <a:r>
              <a:rPr lang="sr-Latn-RS" altLang="en-US" dirty="0" smtClean="0"/>
              <a:t>omogućuje korišćenje različitih mrežnih </a:t>
            </a:r>
            <a:r>
              <a:rPr lang="sr-Latn-RS" altLang="en-US" dirty="0"/>
              <a:t>uredaja, npr</a:t>
            </a:r>
            <a:r>
              <a:rPr lang="sr-Latn-RS" altLang="en-US" dirty="0" smtClean="0"/>
              <a:t>. mrežnih </a:t>
            </a:r>
            <a:r>
              <a:rPr lang="sr-Latn-RS" altLang="en-US" dirty="0"/>
              <a:t>kartica ili modema, jeste </a:t>
            </a:r>
            <a:r>
              <a:rPr lang="sr-Latn-RS" altLang="en-US" dirty="0" smtClean="0">
                <a:solidFill>
                  <a:srgbClr val="C00000"/>
                </a:solidFill>
              </a:rPr>
              <a:t>mrežni </a:t>
            </a:r>
            <a:r>
              <a:rPr lang="sr-Latn-RS" altLang="en-US" dirty="0">
                <a:solidFill>
                  <a:srgbClr val="C00000"/>
                </a:solidFill>
              </a:rPr>
              <a:t>softver niskog </a:t>
            </a:r>
            <a:r>
              <a:rPr lang="sr-Latn-RS" altLang="en-US" dirty="0" smtClean="0">
                <a:solidFill>
                  <a:srgbClr val="C00000"/>
                </a:solidFill>
              </a:rPr>
              <a:t>nivoa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vrsta </a:t>
            </a:r>
            <a:r>
              <a:rPr lang="sr-Latn-RS" altLang="en-US" dirty="0" smtClean="0"/>
              <a:t>softvera nalazi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u jezgru operativnog </a:t>
            </a:r>
            <a:r>
              <a:rPr lang="sr-Latn-RS" altLang="en-US" dirty="0" smtClean="0"/>
              <a:t>sistema, </a:t>
            </a:r>
            <a:r>
              <a:rPr lang="sr-Latn-RS" altLang="en-US" dirty="0"/>
              <a:t>uglavnom u </a:t>
            </a:r>
            <a:r>
              <a:rPr lang="sr-Latn-RS" altLang="en-US" dirty="0" smtClean="0"/>
              <a:t>obliku upravljača </a:t>
            </a:r>
            <a:r>
              <a:rPr lang="sr-Latn-RS" altLang="en-US" dirty="0"/>
              <a:t>perifernim uredajima, tzv. </a:t>
            </a:r>
            <a:r>
              <a:rPr lang="sr-Latn-RS" altLang="en-US" dirty="0" smtClean="0"/>
              <a:t>drajvera</a:t>
            </a:r>
            <a:br>
              <a:rPr lang="sr-Latn-RS" altLang="en-US" dirty="0" smtClean="0"/>
            </a:br>
            <a:r>
              <a:rPr lang="sr-Latn-RS" altLang="en-US" dirty="0" smtClean="0"/>
              <a:t>Drajver </a:t>
            </a:r>
            <a:r>
              <a:rPr lang="sr-Latn-RS" altLang="en-US" dirty="0"/>
              <a:t>upravlja </a:t>
            </a:r>
            <a:r>
              <a:rPr lang="sr-Latn-RS" altLang="en-US" dirty="0" smtClean="0"/>
              <a:t>računarskim hardverom </a:t>
            </a:r>
            <a:r>
              <a:rPr lang="sr-Latn-RS" altLang="en-US" dirty="0"/>
              <a:t>i komunikacionom </a:t>
            </a:r>
            <a:r>
              <a:rPr lang="sr-Latn-RS" altLang="en-US" dirty="0" smtClean="0"/>
              <a:t>opremom </a:t>
            </a:r>
            <a:br>
              <a:rPr lang="sr-Latn-RS" altLang="en-US" dirty="0" smtClean="0"/>
            </a:br>
            <a:r>
              <a:rPr lang="sr-Latn-RS" altLang="en-US" dirty="0" smtClean="0"/>
              <a:t>Korisnik nikada ne koristi </a:t>
            </a:r>
            <a:r>
              <a:rPr lang="sr-Latn-RS" altLang="en-US" dirty="0"/>
              <a:t>ovaj softver direktno, u </a:t>
            </a:r>
            <a:r>
              <a:rPr lang="sr-Latn-RS" altLang="en-US" dirty="0" smtClean="0"/>
              <a:t>opštem slučaju </a:t>
            </a:r>
            <a:r>
              <a:rPr lang="sr-Latn-RS" altLang="en-US" dirty="0"/>
              <a:t>on nije ni svestan da taj </a:t>
            </a:r>
            <a:r>
              <a:rPr lang="sr-Latn-RS" altLang="en-US" dirty="0" smtClean="0"/>
              <a:t>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Osnovni </a:t>
            </a:r>
            <a:r>
              <a:rPr lang="sr-Latn-RS" altLang="en-US" dirty="0"/>
              <a:t>zadatak </a:t>
            </a:r>
            <a:r>
              <a:rPr lang="sr-Latn-RS" altLang="en-US" dirty="0" smtClean="0">
                <a:solidFill>
                  <a:srgbClr val="C00000"/>
                </a:solidFill>
              </a:rPr>
              <a:t>mrežnog softvera visokog nivoa </a:t>
            </a:r>
            <a:r>
              <a:rPr lang="sr-Latn-RS" altLang="en-US" dirty="0" smtClean="0"/>
              <a:t>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pruži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mrežnim aplikacijama koje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koriste </a:t>
            </a:r>
            <a:br>
              <a:rPr lang="sr-Latn-RS" altLang="en-US" dirty="0" smtClean="0"/>
            </a:br>
            <a:r>
              <a:rPr lang="sr-Latn-RS" altLang="en-US" dirty="0" smtClean="0"/>
              <a:t>Ove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pružaju različite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korisnicima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mreži, kao što </a:t>
            </a:r>
            <a:r>
              <a:rPr lang="sr-Latn-RS" altLang="en-US" dirty="0"/>
              <a:t>je slanje i prijem elektronske </a:t>
            </a:r>
            <a:r>
              <a:rPr lang="sr-Latn-RS" altLang="en-US" dirty="0" smtClean="0"/>
              <a:t>pošte</a:t>
            </a:r>
            <a:r>
              <a:rPr lang="sr-Latn-RS" altLang="en-US" dirty="0"/>
              <a:t>, pregledanje </a:t>
            </a:r>
            <a:r>
              <a:rPr lang="sr-Latn-RS" altLang="en-US" dirty="0" smtClean="0"/>
              <a:t>veba </a:t>
            </a:r>
            <a:r>
              <a:rPr lang="sr-Latn-RS" altLang="en-US" dirty="0"/>
              <a:t>i sl.</a:t>
            </a:r>
          </a:p>
          <a:p>
            <a:pPr eaLnBrk="1" hangingPunct="1"/>
            <a:r>
              <a:rPr lang="sr-Latn-RS" altLang="en-US" dirty="0"/>
              <a:t>Podela na samo dva nivoa </a:t>
            </a:r>
            <a:r>
              <a:rPr lang="sr-Latn-RS" altLang="en-US" dirty="0" smtClean="0"/>
              <a:t>(sloja) predstavlja prilično uprošćeno gledište</a:t>
            </a:r>
            <a:r>
              <a:rPr lang="sr-Latn-RS" altLang="en-US" dirty="0"/>
              <a:t>. </a:t>
            </a:r>
            <a:r>
              <a:rPr lang="sr-Latn-RS" altLang="en-US" dirty="0" smtClean="0"/>
              <a:t>O </a:t>
            </a:r>
            <a:r>
              <a:rPr lang="sr-Latn-RS" altLang="en-US" dirty="0"/>
              <a:t>slojevitosti </a:t>
            </a:r>
            <a:r>
              <a:rPr lang="sr-Latn-RS" altLang="en-US" dirty="0" smtClean="0"/>
              <a:t>mreža će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još reči kasnije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accent2"/>
                </a:solidFill>
              </a:rPr>
              <a:t>Uvod u računarske mreže</a:t>
            </a:r>
            <a:endParaRPr lang="en-US" altLang="en-US" sz="5400" dirty="0" smtClean="0">
              <a:solidFill>
                <a:schemeClr val="accent2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Raspon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r-Latn-RS" altLang="en-US" sz="3200" dirty="0" smtClean="0"/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klasifikacija je izrazito bitna </a:t>
            </a:r>
            <a:r>
              <a:rPr lang="sr-Latn-RS" altLang="en-US" dirty="0" smtClean="0"/>
              <a:t>zbog činjenice </a:t>
            </a:r>
            <a:r>
              <a:rPr lang="sr-Latn-RS" altLang="en-US" dirty="0"/>
              <a:t>da raspon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direktno odreduje </a:t>
            </a:r>
            <a:r>
              <a:rPr lang="sr-Latn-RS" altLang="en-US" dirty="0" smtClean="0"/>
              <a:t>komunikacione tehnologije koje se mogu koristiti 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smtClean="0">
                <a:solidFill>
                  <a:srgbClr val="C00000"/>
                </a:solidFill>
              </a:rPr>
              <a:t>Local </a:t>
            </a:r>
            <a:r>
              <a:rPr lang="sr-Latn-RS" altLang="en-US" dirty="0">
                <a:solidFill>
                  <a:srgbClr val="C00000"/>
                </a:solidFill>
              </a:rPr>
              <a:t>area network </a:t>
            </a:r>
            <a:r>
              <a:rPr lang="sr-Latn-RS" altLang="en-US" dirty="0"/>
              <a:t>(LAN)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koja povezuje uredaje na relativno </a:t>
            </a:r>
            <a:r>
              <a:rPr lang="sr-Latn-RS" altLang="en-US" dirty="0" smtClean="0"/>
              <a:t>malim udaljenostima</a:t>
            </a:r>
            <a:r>
              <a:rPr lang="sr-Latn-RS" altLang="en-US" dirty="0"/>
              <a:t>,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nekoliko kancelarija u okviru jedne </a:t>
            </a:r>
            <a:r>
              <a:rPr lang="sr-Latn-RS" altLang="en-US" dirty="0" smtClean="0"/>
              <a:t>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</a:t>
            </a:r>
            <a:r>
              <a:rPr lang="sr-Latn-RS" altLang="en-US" dirty="0"/>
              <a:t>se tradicionalno vezuju na </a:t>
            </a:r>
            <a:r>
              <a:rPr lang="sr-Latn-RS" altLang="en-US" dirty="0" smtClean="0"/>
              <a:t>žičanu komunikaciju kroz mrežne </a:t>
            </a:r>
            <a:r>
              <a:rPr lang="sr-Latn-RS" altLang="en-US" dirty="0"/>
              <a:t>kablove, iako nove tehnologije daju </a:t>
            </a:r>
            <a:r>
              <a:rPr lang="sr-Latn-RS" altLang="en-US" dirty="0" smtClean="0"/>
              <a:t>mogućnost korišćenja postojećih kućnih </a:t>
            </a:r>
            <a:r>
              <a:rPr lang="sr-Latn-RS" altLang="en-US" dirty="0"/>
              <a:t>instalacija (koaksijalnih kablova, telefonskih linija i </a:t>
            </a:r>
            <a:r>
              <a:rPr lang="sr-Latn-RS" altLang="en-US" dirty="0" smtClean="0"/>
              <a:t>električnih </a:t>
            </a:r>
            <a:r>
              <a:rPr lang="sr-Latn-RS" altLang="en-US" dirty="0"/>
              <a:t>linija) za </a:t>
            </a:r>
            <a:r>
              <a:rPr lang="sr-Latn-RS" altLang="en-US" dirty="0" smtClean="0"/>
              <a:t>komunikaciju, </a:t>
            </a:r>
            <a:r>
              <a:rPr lang="sr-Latn-RS" altLang="en-US" dirty="0"/>
              <a:t>kao i </a:t>
            </a:r>
            <a:r>
              <a:rPr lang="sr-Latn-RS" altLang="en-US" dirty="0" smtClean="0"/>
              <a:t>mogućnost korišćenja bežične komunikacije</a:t>
            </a:r>
            <a:endParaRPr lang="sr-Latn-RS" alt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>
                <a:solidFill>
                  <a:srgbClr val="C00000"/>
                </a:solidFill>
              </a:rPr>
              <a:t>Campus area </a:t>
            </a:r>
            <a:r>
              <a:rPr lang="sr-Latn-RS" altLang="en-US" dirty="0" smtClean="0">
                <a:solidFill>
                  <a:srgbClr val="C0000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196975"/>
            <a:ext cx="5556424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Topologija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Topologija </a:t>
            </a:r>
            <a:r>
              <a:rPr lang="sr-Latn-RS" altLang="en-US" sz="3200" dirty="0" smtClean="0"/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 smtClean="0"/>
              <a:t>Radi </a:t>
            </a:r>
            <a:r>
              <a:rPr lang="sr-Latn-RS" altLang="en-US" dirty="0"/>
              <a:t>jednostavnosti, </a:t>
            </a:r>
            <a:r>
              <a:rPr lang="sr-Latn-RS" altLang="en-US" dirty="0" smtClean="0"/>
              <a:t>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topologije </a:t>
            </a:r>
          </a:p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veze).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z</a:t>
            </a:r>
            <a:r>
              <a:rPr lang="sr-Latn-RS" altLang="en-US" dirty="0" smtClean="0">
                <a:solidFill>
                  <a:srgbClr val="C00000"/>
                </a:solidFill>
              </a:rPr>
              <a:t>ajednički </a:t>
            </a:r>
            <a:r>
              <a:rPr lang="sr-Latn-RS" altLang="en-US" dirty="0">
                <a:solidFill>
                  <a:srgbClr val="C00000"/>
                </a:solidFill>
              </a:rPr>
              <a:t>komunikacioni </a:t>
            </a:r>
            <a:r>
              <a:rPr lang="sr-Latn-RS" altLang="en-US" dirty="0" smtClean="0">
                <a:solidFill>
                  <a:srgbClr val="C0000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r>
              <a:rPr lang="sr-Latn-RS" altLang="en-US" dirty="0"/>
              <a:t>i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C0000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err="1" smtClean="0"/>
              <a:t>koj</a:t>
            </a:r>
            <a:r>
              <a:rPr lang="en-US" altLang="en-US" smtClean="0"/>
              <a:t>e</a:t>
            </a:r>
            <a:r>
              <a:rPr lang="sr-Latn-RS" altLang="en-US" smtClean="0"/>
              <a:t>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C0000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C00000"/>
                </a:solidFill>
              </a:rPr>
              <a:t>dinamički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</a:t>
            </a:r>
            <a:r>
              <a:rPr lang="en-US" altLang="en-US" sz="3200" dirty="0" smtClean="0"/>
              <a:t>3</a:t>
            </a:r>
            <a:r>
              <a:rPr lang="pl-PL" altLang="en-US" sz="3200" dirty="0" smtClean="0"/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</a:t>
            </a:r>
            <a:r>
              <a:rPr lang="sr-Latn-RS" altLang="en-US" sz="3200" dirty="0"/>
              <a:t>4</a:t>
            </a:r>
            <a:r>
              <a:rPr lang="pl-PL" altLang="en-US" sz="3200" dirty="0" smtClean="0"/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zajedničkim komunikacionim kanalom</a:t>
            </a:r>
            <a:endParaRPr lang="sr-Latn-R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988840"/>
            <a:ext cx="506775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1196975"/>
            <a:ext cx="512437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accent3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accent3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</a:t>
            </a:r>
            <a:r>
              <a:rPr lang="pl-PL" altLang="en-US" sz="3200" dirty="0"/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2022688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Kanalno komutiranje </a:t>
            </a:r>
            <a:r>
              <a:rPr lang="sr-Latn-RS" altLang="en-US" dirty="0" smtClean="0"/>
              <a:t>(circuit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C00000"/>
                </a:solidFill>
              </a:rPr>
              <a:t>Paketno </a:t>
            </a:r>
            <a:r>
              <a:rPr lang="sr-Latn-RS" altLang="en-US" dirty="0">
                <a:solidFill>
                  <a:srgbClr val="C00000"/>
                </a:solidFill>
              </a:rPr>
              <a:t>komutiranje </a:t>
            </a:r>
            <a:r>
              <a:rPr lang="sr-Latn-RS" altLang="en-US" dirty="0" smtClean="0"/>
              <a:t>(packet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C0000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795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C0000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6687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2" indent="0" eaLnBrk="1" hangingPunct="1">
              <a:buNone/>
            </a:pPr>
            <a:r>
              <a:rPr lang="sr-Latn-RS" altLang="en-US" dirty="0" smtClean="0"/>
              <a:t>Primeri raznih topologija mreža</a:t>
            </a:r>
            <a:endParaRPr lang="sr-Latn-R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21036"/>
            <a:ext cx="1924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524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6" y="4293096"/>
            <a:ext cx="2628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"/>
          <a:stretch/>
        </p:blipFill>
        <p:spPr bwMode="auto">
          <a:xfrm>
            <a:off x="4489415" y="4502645"/>
            <a:ext cx="36109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28" y="1690521"/>
            <a:ext cx="4529883" cy="43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C00000"/>
                </a:solidFill>
              </a:rPr>
              <a:t>op</a:t>
            </a:r>
            <a:r>
              <a:rPr lang="sr-Latn-RS" altLang="en-US" dirty="0">
                <a:solidFill>
                  <a:srgbClr val="C00000"/>
                </a:solidFill>
              </a:rPr>
              <a:t>š</a:t>
            </a:r>
            <a:r>
              <a:rPr lang="sr-Latn-RS" altLang="en-US" dirty="0" smtClean="0">
                <a:solidFill>
                  <a:srgbClr val="C00000"/>
                </a:solidFill>
              </a:rPr>
              <a:t>tu </a:t>
            </a:r>
            <a:r>
              <a:rPr lang="sr-Latn-RS" altLang="en-US" dirty="0">
                <a:solidFill>
                  <a:srgbClr val="C00000"/>
                </a:solidFill>
              </a:rPr>
              <a:t>(generalnu) </a:t>
            </a:r>
            <a:r>
              <a:rPr lang="sr-Latn-RS" altLang="en-US" dirty="0" smtClean="0">
                <a:solidFill>
                  <a:srgbClr val="C00000"/>
                </a:solidFill>
              </a:rPr>
              <a:t/>
            </a:r>
            <a:br>
              <a:rPr lang="sr-Latn-RS" altLang="en-US" dirty="0" smtClean="0">
                <a:solidFill>
                  <a:srgbClr val="C00000"/>
                </a:solidFill>
              </a:rPr>
            </a:br>
            <a:r>
              <a:rPr lang="sr-Latn-RS" altLang="en-US" dirty="0" smtClean="0">
                <a:solidFill>
                  <a:srgbClr val="C0000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3798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196975"/>
            <a:ext cx="476433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Slojevi kod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</a:t>
            </a:r>
            <a:r>
              <a:rPr lang="pl-PL" altLang="en-US" sz="3200" dirty="0"/>
              <a:t>ž</a:t>
            </a:r>
            <a:r>
              <a:rPr lang="pl-PL" altLang="en-US" sz="3200" dirty="0" smtClean="0"/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496943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</a:t>
            </a:r>
            <a:r>
              <a:rPr lang="sr-Latn-RS" altLang="en-US" dirty="0">
                <a:solidFill>
                  <a:srgbClr val="C00000"/>
                </a:solidFill>
              </a:rPr>
              <a:t>hijerarhijski</a:t>
            </a:r>
            <a:r>
              <a:rPr lang="sr-Latn-RS" altLang="en-US" dirty="0"/>
              <a:t>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>
                <a:solidFill>
                  <a:srgbClr val="C00000"/>
                </a:solidFill>
              </a:rPr>
              <a:t>slojeva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191969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accent2">
                    <a:lumMod val="90000"/>
                  </a:schemeClr>
                </a:solidFill>
              </a:rPr>
              <a:t>Uloga</a:t>
            </a:r>
            <a:r>
              <a:rPr lang="en-US" altLang="en-US" sz="320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ra</a:t>
            </a:r>
            <a:r>
              <a:rPr lang="sr-Latn-RS" altLang="en-US" sz="3200" dirty="0" smtClean="0">
                <a:solidFill>
                  <a:schemeClr val="accent2">
                    <a:lumMod val="90000"/>
                  </a:schemeClr>
                </a:solidFill>
              </a:rPr>
              <a:t>č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unarskih</a:t>
            </a:r>
            <a:r>
              <a:rPr lang="en-US" altLang="en-US" sz="3200" dirty="0" smtClean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mre</a:t>
            </a:r>
            <a:r>
              <a:rPr lang="sr-Latn-RS" altLang="en-US" sz="3200" dirty="0">
                <a:solidFill>
                  <a:schemeClr val="accent2">
                    <a:lumMod val="90000"/>
                  </a:schemeClr>
                </a:solidFill>
              </a:rPr>
              <a:t>ž</a:t>
            </a:r>
            <a:r>
              <a:rPr lang="en-US" altLang="en-US" sz="3200" dirty="0" smtClean="0">
                <a:solidFill>
                  <a:schemeClr val="accent2">
                    <a:lumMod val="90000"/>
                  </a:schemeClr>
                </a:solidFill>
              </a:rPr>
              <a:t>a</a:t>
            </a:r>
            <a:endParaRPr lang="en-US" altLang="en-US" b="1" dirty="0" smtClean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/>
              <a:t>resursa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931107"/>
            <a:ext cx="6480720" cy="49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583264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Prikaz komunikacije i protokola 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52934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modela:</a:t>
            </a:r>
          </a:p>
          <a:p>
            <a:pPr eaLnBrk="1" hangingPunct="1"/>
            <a:r>
              <a:rPr lang="sr-Latn-RS" altLang="en-US" dirty="0" smtClean="0">
                <a:solidFill>
                  <a:srgbClr val="C00000"/>
                </a:solidFill>
              </a:rPr>
              <a:t>Fizi</a:t>
            </a:r>
            <a:r>
              <a:rPr lang="sr-Latn-RS" altLang="en-US" dirty="0">
                <a:solidFill>
                  <a:srgbClr val="C00000"/>
                </a:solidFill>
              </a:rPr>
              <a:t>č</a:t>
            </a:r>
            <a:r>
              <a:rPr lang="sr-Latn-RS" altLang="en-US" dirty="0" smtClean="0">
                <a:solidFill>
                  <a:srgbClr val="C00000"/>
                </a:solidFill>
              </a:rPr>
              <a:t>ki </a:t>
            </a:r>
            <a:r>
              <a:rPr lang="sr-Latn-RS" altLang="en-US" dirty="0">
                <a:solidFill>
                  <a:srgbClr val="C0000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r>
              <a:rPr lang="sr-Latn-RS" altLang="en-US" dirty="0"/>
              <a:t>.</a:t>
            </a:r>
          </a:p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control</a:t>
            </a:r>
            <a:r>
              <a:rPr lang="sr-Latn-RS" altLang="en-US" dirty="0"/>
              <a:t>).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C00000"/>
                </a:solidFill>
              </a:rPr>
              <a:t>Mrežni </a:t>
            </a:r>
            <a:r>
              <a:rPr lang="sr-Latn-RS" altLang="en-US" dirty="0">
                <a:solidFill>
                  <a:srgbClr val="C0000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rutiranje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računara.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smtClean="0"/>
              <a:t>multipleksovanje. </a:t>
            </a:r>
          </a:p>
          <a:p>
            <a:pPr lvl="1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/>
              <a:t>portova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komunikacije.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 smtClean="0"/>
              <a:t>itd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Zahvalnica</a:t>
            </a:r>
            <a:endParaRPr lang="en-GB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N</a:t>
            </a:r>
            <a:r>
              <a:rPr lang="en-US" altLang="en-US" sz="3200" dirty="0" smtClean="0"/>
              <a:t>a</a:t>
            </a:r>
            <a:r>
              <a:rPr lang="sr-Latn-RS" altLang="en-US" sz="3200" dirty="0" smtClean="0"/>
              <a:t>č</a:t>
            </a:r>
            <a:r>
              <a:rPr lang="en-US" altLang="en-US" sz="3200" dirty="0" smtClean="0"/>
              <a:t>in </a:t>
            </a:r>
            <a:r>
              <a:rPr lang="en-US" altLang="en-US" sz="3200" dirty="0" err="1"/>
              <a:t>rada</a:t>
            </a:r>
            <a:r>
              <a:rPr lang="en-US" altLang="en-US" sz="3200" dirty="0"/>
              <a:t> u </a:t>
            </a:r>
            <a:r>
              <a:rPr lang="en-US" altLang="en-US" sz="3200" dirty="0" err="1" smtClean="0"/>
              <a:t>mre</a:t>
            </a:r>
            <a:r>
              <a:rPr lang="sr-Latn-RS" altLang="en-US" sz="3200" dirty="0"/>
              <a:t>ž</a:t>
            </a:r>
            <a:r>
              <a:rPr lang="en-US" altLang="en-US" sz="3200" dirty="0" err="1" smtClean="0"/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r>
              <a:rPr lang="en-US" altLang="en-US" dirty="0" err="1"/>
              <a:t>Centralizovana</a:t>
            </a:r>
            <a:r>
              <a:rPr lang="en-US" altLang="en-US" dirty="0"/>
              <a:t> </a:t>
            </a:r>
            <a:r>
              <a:rPr lang="en-US" altLang="en-US" dirty="0" err="1" smtClean="0"/>
              <a:t>obrada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/>
              <a:t>Klijent</a:t>
            </a:r>
            <a:r>
              <a:rPr lang="en-US" altLang="en-US" dirty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196975"/>
            <a:ext cx="4980360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Komponente 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Komponente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ra</a:t>
            </a:r>
            <a:r>
              <a:rPr lang="sr-Latn-RS" altLang="en-US" sz="3200" dirty="0" smtClean="0"/>
              <a:t>č</a:t>
            </a:r>
            <a:r>
              <a:rPr lang="en-US" altLang="en-US" sz="3200" dirty="0" err="1" smtClean="0"/>
              <a:t>unarskih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mre</a:t>
            </a:r>
            <a:r>
              <a:rPr lang="sr-Latn-RS" altLang="en-US" sz="3200" dirty="0"/>
              <a:t>ž</a:t>
            </a:r>
            <a:r>
              <a:rPr lang="en-US" altLang="en-US" sz="3200" dirty="0" smtClean="0"/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C00000"/>
                </a:solidFill>
              </a:rPr>
              <a:t>hardverskih </a:t>
            </a:r>
            <a:r>
              <a:rPr lang="sr-Latn-RS" altLang="en-US" dirty="0" smtClean="0">
                <a:solidFill>
                  <a:srgbClr val="C00000"/>
                </a:solidFill>
              </a:rPr>
              <a:t>uredaja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C0000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C00000"/>
                </a:solidFill>
              </a:rPr>
              <a:t>kontrolnim </a:t>
            </a:r>
            <a:r>
              <a:rPr lang="sr-Latn-RS" altLang="en-US" dirty="0">
                <a:solidFill>
                  <a:srgbClr val="C00000"/>
                </a:solidFill>
              </a:rPr>
              <a:t>softverom </a:t>
            </a:r>
            <a:r>
              <a:rPr lang="sr-Latn-RS" altLang="en-US" dirty="0"/>
              <a:t>kojim 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Mrežni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hardver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Tradicionalno se podrazumeva da se u okviru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povezuju računari 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 se često povezuju pomoćni uredaji kao što su štampači </a:t>
            </a:r>
            <a:r>
              <a:rPr lang="sr-Latn-RS" altLang="en-US" dirty="0"/>
              <a:t>i skeneri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vreme, pojava </a:t>
            </a:r>
            <a:r>
              <a:rPr lang="sr-Latn-RS" altLang="en-US" dirty="0" smtClean="0"/>
              <a:t>tehnološke konvergencije </a:t>
            </a:r>
            <a:r>
              <a:rPr lang="sr-Latn-RS" altLang="en-US" dirty="0"/>
              <a:t>dovodi da se </a:t>
            </a:r>
            <a:r>
              <a:rPr lang="sr-Latn-RS" altLang="en-US" dirty="0" smtClean="0"/>
              <a:t>briše oštra </a:t>
            </a:r>
            <a:r>
              <a:rPr lang="sr-Latn-RS" altLang="en-US" dirty="0"/>
              <a:t>granica izmedu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ostalih digitalnih </a:t>
            </a:r>
            <a:r>
              <a:rPr lang="sr-Latn-RS" altLang="en-US" dirty="0"/>
              <a:t>uredaja specijalizovane namene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Realno </a:t>
            </a:r>
            <a:r>
              <a:rPr lang="sr-Latn-RS" altLang="en-US" dirty="0"/>
              <a:t>je </a:t>
            </a:r>
            <a:r>
              <a:rPr lang="sr-Latn-RS" altLang="en-US" dirty="0" smtClean="0"/>
              <a:t>o</a:t>
            </a:r>
            <a:r>
              <a:rPr lang="sr-Latn-RS" altLang="en-US" dirty="0"/>
              <a:t>č</a:t>
            </a:r>
            <a:r>
              <a:rPr lang="sr-Latn-RS" altLang="en-US" dirty="0" smtClean="0"/>
              <a:t>ekivati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u skorije </a:t>
            </a:r>
            <a:r>
              <a:rPr lang="sr-Latn-RS" altLang="en-US" dirty="0" smtClean="0"/>
              <a:t>vreme sastavni </a:t>
            </a:r>
            <a:r>
              <a:rPr lang="sr-Latn-RS" altLang="en-US" dirty="0"/>
              <a:t>deo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biti i uredaji </a:t>
            </a:r>
            <a:r>
              <a:rPr lang="sr-Latn-RS" altLang="en-US" dirty="0" smtClean="0"/>
              <a:t>poput automobila ili frižidera</a:t>
            </a:r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65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Mrežni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hardver</a:t>
            </a:r>
            <a:r>
              <a:rPr lang="sr-Latn-RS" altLang="en-US" sz="3200" dirty="0" smtClean="0"/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uredaj mogao biti </a:t>
            </a:r>
            <a:r>
              <a:rPr lang="sr-Latn-RS" altLang="en-US" dirty="0" smtClean="0"/>
              <a:t>umrežen </a:t>
            </a:r>
            <a:r>
              <a:rPr lang="sr-Latn-RS" altLang="en-US" dirty="0"/>
              <a:t>neophodno je 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specijalizovan </a:t>
            </a:r>
            <a:r>
              <a:rPr lang="sr-Latn-RS" altLang="en-US" dirty="0" smtClean="0"/>
              <a:t>deo hardvera </a:t>
            </a:r>
            <a:r>
              <a:rPr lang="sr-Latn-RS" altLang="en-US" dirty="0"/>
              <a:t>namenjen </a:t>
            </a:r>
            <a:r>
              <a:rPr lang="sr-Latn-RS" altLang="en-US" dirty="0" smtClean="0"/>
              <a:t>umrežavanju, </a:t>
            </a:r>
            <a:r>
              <a:rPr lang="sr-Latn-RS" altLang="en-US" dirty="0"/>
              <a:t>koji se smatra delom komunikacione </a:t>
            </a:r>
            <a:r>
              <a:rPr lang="sr-Latn-RS" altLang="en-US" dirty="0" smtClean="0"/>
              <a:t>opreme</a:t>
            </a:r>
          </a:p>
          <a:p>
            <a:pPr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je to </a:t>
            </a:r>
            <a:r>
              <a:rPr lang="sr-Latn-RS" altLang="en-US" dirty="0" smtClean="0">
                <a:solidFill>
                  <a:srgbClr val="C00000"/>
                </a:solidFill>
              </a:rPr>
              <a:t>mre</a:t>
            </a:r>
            <a:r>
              <a:rPr lang="sr-Latn-RS" altLang="en-US" dirty="0">
                <a:solidFill>
                  <a:srgbClr val="C00000"/>
                </a:solidFill>
              </a:rPr>
              <a:t>ž</a:t>
            </a:r>
            <a:r>
              <a:rPr lang="sr-Latn-RS" altLang="en-US" dirty="0" smtClean="0">
                <a:solidFill>
                  <a:srgbClr val="C00000"/>
                </a:solidFill>
              </a:rPr>
              <a:t>na </a:t>
            </a:r>
            <a:r>
              <a:rPr lang="sr-Latn-RS" altLang="en-US" dirty="0">
                <a:solidFill>
                  <a:srgbClr val="C00000"/>
                </a:solidFill>
              </a:rPr>
              <a:t>kartica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adapter) </a:t>
            </a:r>
            <a:r>
              <a:rPr lang="sr-Latn-RS" altLang="en-US" dirty="0" smtClean="0"/>
              <a:t>– NIC, koja omogućava uređaju 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pristup </a:t>
            </a:r>
            <a:r>
              <a:rPr lang="sr-Latn-RS" altLang="en-US" dirty="0" smtClean="0"/>
              <a:t>mreži </a:t>
            </a:r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/>
              <a:t>fizička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C0000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kartice obezbeduju pristup </a:t>
            </a:r>
            <a:r>
              <a:rPr lang="sr-Latn-RS" altLang="en-US" dirty="0" smtClean="0"/>
              <a:t>žičanim</a:t>
            </a:r>
            <a:r>
              <a:rPr lang="sr-Latn-RS" altLang="en-US" dirty="0"/>
              <a:t>, a neke </a:t>
            </a:r>
            <a:r>
              <a:rPr lang="sr-Latn-RS" altLang="en-US" dirty="0" smtClean="0"/>
              <a:t>bežičnim </a:t>
            </a:r>
            <a:r>
              <a:rPr lang="sr-Latn-RS" altLang="en-US" dirty="0"/>
              <a:t>komunikacionim kanalima.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C0000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2790</Words>
  <Application>Microsoft Office PowerPoint</Application>
  <PresentationFormat>On-screen Show (4:3)</PresentationFormat>
  <Paragraphs>239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4_Watermark</vt:lpstr>
      <vt:lpstr>Internet programiranje</vt:lpstr>
      <vt:lpstr>Uvod u računarske mreže</vt:lpstr>
      <vt:lpstr>Uloga i način rada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</vt:lpstr>
      <vt:lpstr>Mrežni hardver (2)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Topologija računarskih mreža</vt:lpstr>
      <vt:lpstr>Topologija mreža</vt:lpstr>
      <vt:lpstr>Zajednički komunikacioni kanal</vt:lpstr>
      <vt:lpstr>Zajednički komunikacioni kanal (2)</vt:lpstr>
      <vt:lpstr>Zajednički komunikacioni kanal (3)</vt:lpstr>
      <vt:lpstr>Zajednički komunikacioni kanal (4)</vt:lpstr>
      <vt:lpstr>Direktne čvor-čvor veze</vt:lpstr>
      <vt:lpstr>Direktne čvor-čvor veze (2)</vt:lpstr>
      <vt:lpstr>Direktne čvor-čvor veze (3)</vt:lpstr>
      <vt:lpstr>Direktne čvor-čvor veze (4)</vt:lpstr>
      <vt:lpstr>Tipovi topologije mreže</vt:lpstr>
      <vt:lpstr>Tipovi topologije mreže (2)</vt:lpstr>
      <vt:lpstr>Tipovi topologije mreže (3)</vt:lpstr>
      <vt:lpstr>Tipovi topologije mreže (4)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655</cp:revision>
  <dcterms:created xsi:type="dcterms:W3CDTF">1601-01-01T00:00:00Z</dcterms:created>
  <dcterms:modified xsi:type="dcterms:W3CDTF">2018-10-22T15:27:33Z</dcterms:modified>
</cp:coreProperties>
</file>