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85"/>
  </p:notesMasterIdLst>
  <p:handoutMasterIdLst>
    <p:handoutMasterId r:id="rId86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48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4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1" r:id="rId47"/>
    <p:sldId id="386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83" r:id="rId68"/>
    <p:sldId id="370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71" r:id="rId81"/>
    <p:sldId id="384" r:id="rId82"/>
    <p:sldId id="385" r:id="rId83"/>
    <p:sldId id="30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9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/83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548680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</a:t>
            </a:r>
            <a:r>
              <a:rPr lang="sr-Latn-RS" altLang="en-US" sz="5400" dirty="0" err="1" smtClean="0"/>
              <a:t>nternet</a:t>
            </a:r>
            <a:r>
              <a:rPr lang="sr-Latn-RS" altLang="en-US" sz="5400" dirty="0" smtClean="0"/>
              <a:t>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70266"/>
            <a:ext cx="2755776" cy="32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FFCC66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3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4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„Mreža svih mreža“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Internet, usluge i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Arhitektura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Arhitektura današnjeg Interneta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18" y="3573016"/>
            <a:ext cx="52051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rgbClr val="FFFFFF"/>
                </a:solidFill>
              </a:rPr>
              <a:t>Tehnologije </a:t>
            </a:r>
            <a:r>
              <a:rPr lang="sr-Latn-RS" altLang="en-US" sz="5400" dirty="0" smtClean="0">
                <a:solidFill>
                  <a:srgbClr val="FFFFFF"/>
                </a:solidFill>
              </a:rPr>
              <a:t>pristupa Internetu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Internetu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FFCC66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FFCC66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FFCC66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FFCC66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FFCC66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Filtriranje </a:t>
            </a:r>
            <a:r>
              <a:rPr lang="sr-Latn-RS" altLang="en-US" dirty="0"/>
              <a:t>frekvencija van standardnih </a:t>
            </a:r>
            <a:r>
              <a:rPr lang="sr-Latn-RS" altLang="en-US" dirty="0" smtClean="0"/>
              <a:t>frekvencija ljudskog </a:t>
            </a:r>
            <a:r>
              <a:rPr lang="sr-Latn-RS" altLang="en-US" dirty="0"/>
              <a:t>govora na kraju telefonskih linija </a:t>
            </a:r>
            <a:r>
              <a:rPr lang="sr-Latn-RS" altLang="en-US" dirty="0" smtClean="0"/>
              <a:t>ograničava mogućnost prenosa podataka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se </a:t>
            </a:r>
            <a:r>
              <a:rPr lang="sr-Latn-RS" altLang="en-US" dirty="0" smtClean="0"/>
              <a:t>povećao </a:t>
            </a:r>
            <a:r>
              <a:rPr lang="sr-Latn-RS" altLang="en-US" dirty="0"/>
              <a:t>frekvencijski opseg</a:t>
            </a:r>
            <a:r>
              <a:rPr lang="sr-Latn-RS" altLang="en-US" dirty="0" smtClean="0"/>
              <a:t>, filtri </a:t>
            </a:r>
            <a:r>
              <a:rPr lang="sr-Latn-RS" altLang="en-US" dirty="0"/>
              <a:t>se modifikuju i odsecanje frekvencija se ne </a:t>
            </a:r>
            <a:r>
              <a:rPr lang="sr-Latn-RS" altLang="en-US" dirty="0" smtClean="0"/>
              <a:t>vrši, čime frekvencijski opseg </a:t>
            </a:r>
            <a:r>
              <a:rPr lang="sr-Latn-RS" altLang="en-US" dirty="0"/>
              <a:t>veze postaje zavisan samo od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kabla </a:t>
            </a:r>
            <a:r>
              <a:rPr lang="sr-Latn-RS" altLang="en-US" dirty="0" smtClean="0"/>
              <a:t>(jer na duga</a:t>
            </a:r>
            <a:r>
              <a:rPr lang="sr-Latn-RS" altLang="en-US" dirty="0"/>
              <a:t>č</a:t>
            </a:r>
            <a:r>
              <a:rPr lang="sr-Latn-RS" altLang="en-US" dirty="0" smtClean="0"/>
              <a:t>kim paricama dolazi </a:t>
            </a:r>
            <a:r>
              <a:rPr lang="sr-Latn-RS" altLang="en-US" dirty="0"/>
              <a:t>do slabljenja visokofrekvencijskih signala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Ograničenje DSL </a:t>
            </a:r>
            <a:r>
              <a:rPr lang="sr-Latn-RS" altLang="en-US" dirty="0"/>
              <a:t>tehnologije je </a:t>
            </a:r>
            <a:r>
              <a:rPr lang="sr-Latn-RS" altLang="en-US" dirty="0" smtClean="0"/>
              <a:t>nemogućnost </a:t>
            </a:r>
            <a:r>
              <a:rPr lang="sr-Latn-RS" altLang="en-US" dirty="0"/>
              <a:t>instalacije na mestima koje su </a:t>
            </a:r>
            <a:r>
              <a:rPr lang="sr-Latn-RS" altLang="en-US" dirty="0" smtClean="0"/>
              <a:t>fizički previše </a:t>
            </a:r>
            <a:r>
              <a:rPr lang="sr-Latn-RS" altLang="en-US" dirty="0"/>
              <a:t>udaljeni od telefonske centrale (DSL pristojne brzine se </a:t>
            </a:r>
            <a:r>
              <a:rPr lang="sr-Latn-RS" altLang="en-US" dirty="0" smtClean="0"/>
              <a:t>obično može </a:t>
            </a:r>
            <a:r>
              <a:rPr lang="sr-Latn-RS" altLang="en-US" dirty="0"/>
              <a:t>ugraditi na rastojanjima do 4km)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FFCC66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FFCC66"/>
                </a:solidFill>
              </a:rPr>
              <a:t>HFC*</a:t>
            </a:r>
            <a:r>
              <a:rPr lang="sr-Latn-RS" altLang="en-US" dirty="0" smtClean="0"/>
              <a:t>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  <a:p>
            <a:pPr marL="857250" lvl="1" indent="-457200" eaLnBrk="1" hangingPunct="1"/>
            <a:r>
              <a:rPr lang="sr-Latn-RS" altLang="en-US" dirty="0"/>
              <a:t>Princip 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u centrali ISP se </a:t>
            </a:r>
            <a:r>
              <a:rPr lang="sr-Latn-RS" altLang="en-US" dirty="0" smtClean="0"/>
              <a:t>povezuje optičkim </a:t>
            </a:r>
            <a:r>
              <a:rPr lang="sr-Latn-RS" altLang="en-US" dirty="0"/>
              <a:t>kablovima sa č</a:t>
            </a:r>
            <a:r>
              <a:rPr lang="sr-Latn-RS" altLang="en-US" dirty="0" smtClean="0"/>
              <a:t>vorovima</a:t>
            </a:r>
            <a:r>
              <a:rPr lang="sr-Latn-RS" altLang="en-US" dirty="0"/>
              <a:t>, koji su dalje povezani sa </a:t>
            </a:r>
            <a:r>
              <a:rPr lang="sr-Latn-RS" altLang="en-US" dirty="0" smtClean="0"/>
              <a:t>korisnicima korišćenjem </a:t>
            </a:r>
            <a:r>
              <a:rPr lang="sr-Latn-RS" altLang="en-US" dirty="0"/>
              <a:t>koaksijalnih kablova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postojećih </a:t>
            </a:r>
            <a:r>
              <a:rPr lang="sr-Latn-RS" altLang="en-US" dirty="0"/>
              <a:t>kablova </a:t>
            </a:r>
            <a:r>
              <a:rPr lang="sr-Latn-RS" altLang="en-US" dirty="0" smtClean="0"/>
              <a:t>kablovske televizije) </a:t>
            </a:r>
          </a:p>
          <a:p>
            <a:pPr marL="1257300" lvl="2" indent="-457200" eaLnBrk="1" hangingPunct="1"/>
            <a:r>
              <a:rPr lang="sr-Latn-RS" altLang="en-US" dirty="0" smtClean="0"/>
              <a:t>Signal </a:t>
            </a:r>
            <a:r>
              <a:rPr lang="sr-Latn-RS" altLang="en-US" dirty="0"/>
              <a:t>iz koaksijalnih kablova se zatim razdeljuje na radio </a:t>
            </a:r>
            <a:r>
              <a:rPr lang="sr-Latn-RS" altLang="en-US" dirty="0" smtClean="0"/>
              <a:t>i TV </a:t>
            </a:r>
            <a:r>
              <a:rPr lang="sr-Latn-RS" altLang="en-US" dirty="0"/>
              <a:t>signal i na digitalne </a:t>
            </a:r>
            <a:r>
              <a:rPr lang="sr-Latn-RS" altLang="en-US" dirty="0" smtClean="0"/>
              <a:t>podatke </a:t>
            </a:r>
          </a:p>
          <a:p>
            <a:pPr marL="1257300" lvl="2" indent="-457200" eaLnBrk="1" hangingPunct="1"/>
            <a:r>
              <a:rPr lang="sr-Latn-RS" altLang="en-US" dirty="0" smtClean="0"/>
              <a:t>Veza </a:t>
            </a:r>
            <a:r>
              <a:rPr lang="sr-Latn-RS" altLang="en-US" dirty="0"/>
              <a:t>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se ostvaruje </a:t>
            </a:r>
            <a:r>
              <a:rPr lang="sr-Latn-RS" altLang="en-US" dirty="0" smtClean="0"/>
              <a:t>preko tzv</a:t>
            </a:r>
            <a:r>
              <a:rPr lang="sr-Latn-RS" altLang="en-US" dirty="0"/>
              <a:t>. kablovskog </a:t>
            </a:r>
            <a:r>
              <a:rPr lang="sr-Latn-RS" altLang="en-US" dirty="0" smtClean="0"/>
              <a:t>modema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čvor se obično </a:t>
            </a:r>
            <a:r>
              <a:rPr lang="sr-Latn-RS" altLang="en-US" dirty="0"/>
              <a:t>povezuje oko 500 </a:t>
            </a:r>
            <a:r>
              <a:rPr lang="sr-Latn-RS" altLang="en-US" dirty="0" smtClean="0"/>
              <a:t>korisnika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Signal u kablovima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prostire radio talasima </a:t>
            </a:r>
            <a:r>
              <a:rPr lang="sr-Latn-RS" altLang="en-US" dirty="0" smtClean="0"/>
              <a:t>frekvencije između </a:t>
            </a:r>
            <a:r>
              <a:rPr lang="sr-Latn-RS" altLang="en-US" dirty="0"/>
              <a:t>5MHz i 1GHz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etni </a:t>
            </a:r>
            <a:r>
              <a:rPr lang="sr-Latn-RS" altLang="en-US" dirty="0"/>
              <a:t>pojas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nekoliko </a:t>
            </a:r>
            <a:r>
              <a:rPr lang="sr-Latn-RS" altLang="en-US" dirty="0" smtClean="0"/>
              <a:t>desetina MHz </a:t>
            </a:r>
            <a:r>
              <a:rPr lang="sr-Latn-RS" altLang="en-US" dirty="0"/>
              <a:t>koristi za odlazni </a:t>
            </a:r>
            <a:r>
              <a:rPr lang="sr-Latn-RS" altLang="en-US" dirty="0" smtClean="0"/>
              <a:t>saobraćaj</a:t>
            </a:r>
            <a:r>
              <a:rPr lang="sr-Latn-RS" altLang="en-US" dirty="0"/>
              <a:t>, a ostatak frekvencijskog pojasa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dolazni </a:t>
            </a:r>
            <a:r>
              <a:rPr lang="sr-Latn-RS" altLang="en-US" dirty="0" smtClean="0"/>
              <a:t>saobraćaj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Opis Interneta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  <a:p>
            <a:pPr marL="1257300" lvl="2" indent="-457200" eaLnBrk="1" hangingPunct="1"/>
            <a:r>
              <a:rPr lang="sr-Latn-RS" altLang="en-US" dirty="0" smtClean="0"/>
              <a:t>Važno je istaći da </a:t>
            </a:r>
            <a:r>
              <a:rPr lang="sr-Latn-RS" altLang="en-US" dirty="0"/>
              <a:t>svi 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dostavljeni istovremeno </a:t>
            </a:r>
            <a:r>
              <a:rPr lang="sr-Latn-RS" altLang="en-US" dirty="0"/>
              <a:t>svim kablovskim modemima </a:t>
            </a:r>
            <a:r>
              <a:rPr lang="sr-Latn-RS" altLang="en-US" dirty="0" smtClean="0"/>
              <a:t>priključenim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Zbog ovoga, brzina prenosa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varira u zavisnosti od aktivnosti korisnika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enih </a:t>
            </a:r>
            <a:r>
              <a:rPr lang="sr-Latn-RS" altLang="en-US" dirty="0"/>
              <a:t>na lokalni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 </a:t>
            </a:r>
            <a:r>
              <a:rPr lang="sr-Latn-RS" altLang="en-US" dirty="0">
                <a:solidFill>
                  <a:srgbClr val="FFCC66"/>
                </a:solidFill>
              </a:rPr>
              <a:t>mobilne telefonije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Internet servisi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FFC000"/>
                </a:solidFill>
              </a:rPr>
              <a:t>Elektronska po</a:t>
            </a:r>
            <a:r>
              <a:rPr lang="sr-Latn-RS" altLang="en-US" dirty="0">
                <a:solidFill>
                  <a:srgbClr val="FFC000"/>
                </a:solidFill>
              </a:rPr>
              <a:t>š</a:t>
            </a:r>
            <a:r>
              <a:rPr lang="sr-Latn-RS" altLang="en-US" dirty="0" smtClean="0">
                <a:solidFill>
                  <a:srgbClr val="FFC00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2728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Diskusione grupe koristi NNTP protokol koji koristi TCP na portu </a:t>
            </a:r>
            <a:r>
              <a:rPr lang="sr-Latn-RS" altLang="en-US" dirty="0" smtClean="0"/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0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FFCC66"/>
                </a:solidFill>
              </a:rPr>
              <a:t>ra</a:t>
            </a:r>
            <a:r>
              <a:rPr lang="sr-Latn-RS" altLang="en-US" dirty="0">
                <a:solidFill>
                  <a:srgbClr val="FFCC66"/>
                </a:solidFill>
              </a:rPr>
              <a:t>č</a:t>
            </a:r>
            <a:r>
              <a:rPr lang="sr-Latn-RS" altLang="en-US" dirty="0" smtClean="0">
                <a:solidFill>
                  <a:srgbClr val="FFCC66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koji koriste TCP na portu 23, odnosno </a:t>
            </a:r>
            <a:r>
              <a:rPr lang="sr-Latn-RS" altLang="en-US" dirty="0" smtClean="0"/>
              <a:t>22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08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Internet </a:t>
            </a:r>
            <a:r>
              <a:rPr lang="en-US" altLang="en-US" dirty="0"/>
              <a:t>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strukturni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>
                <a:solidFill>
                  <a:srgbClr val="FFCC66"/>
                </a:solidFill>
              </a:rPr>
              <a:t>opisi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funkcionalni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 smtClean="0">
                <a:solidFill>
                  <a:srgbClr val="FFCC66"/>
                </a:solidFill>
              </a:rPr>
              <a:t>opisi</a:t>
            </a:r>
            <a:endParaRPr lang="en-US" altLang="en-US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en-US" altLang="en-US" sz="3200" dirty="0" smtClean="0">
                <a:solidFill>
                  <a:srgbClr val="FFFFFF"/>
                </a:solidFill>
              </a:rPr>
              <a:t>7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protokol koji koristi TCP na portu 20 i 21</a:t>
            </a:r>
            <a:r>
              <a:rPr lang="sr-Latn-RS" altLang="en-US" dirty="0" smtClean="0"/>
              <a:t>, zatim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582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8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9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FFCC66"/>
                </a:solidFill>
              </a:rPr>
              <a:t>Ćaskanje </a:t>
            </a:r>
            <a:r>
              <a:rPr lang="sr-Latn-RS" altLang="en-US" dirty="0" smtClean="0"/>
              <a:t>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Veb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protokolu koji koristi TCP </a:t>
            </a:r>
            <a:r>
              <a:rPr lang="sr-Latn-RS" altLang="en-US" dirty="0" smtClean="0"/>
              <a:t>protpkol na portu </a:t>
            </a:r>
            <a:r>
              <a:rPr lang="sr-Latn-RS" altLang="en-US" dirty="0"/>
              <a:t>80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(11)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3576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Socijalne </a:t>
            </a: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Tweeter 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LinkedIn </a:t>
            </a:r>
          </a:p>
        </p:txBody>
      </p:sp>
    </p:spTree>
    <p:extLst>
      <p:ext uri="{BB962C8B-B14F-4D97-AF65-F5344CB8AC3E}">
        <p14:creationId xmlns:p14="http://schemas.microsoft.com/office/powerpoint/2010/main" val="1691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Shematski prikaz internet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/>
              <a:t>Protokol </a:t>
            </a:r>
            <a:r>
              <a:rPr lang="sv-SE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v-SE" altLang="en-US" sz="3200" dirty="0" smtClean="0"/>
              <a:t>nog </a:t>
            </a:r>
            <a:r>
              <a:rPr lang="sv-SE" altLang="en-US" sz="3200" dirty="0"/>
              <a:t>sloja - 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FFCC66"/>
                </a:solidFill>
              </a:rPr>
              <a:t>IPv4 </a:t>
            </a:r>
            <a:r>
              <a:rPr lang="sr-Latn-RS" altLang="en-US" dirty="0"/>
              <a:t>i </a:t>
            </a:r>
            <a:r>
              <a:rPr lang="sr-Latn-RS" altLang="en-US" dirty="0" smtClean="0">
                <a:solidFill>
                  <a:srgbClr val="FFCC66"/>
                </a:solidFill>
              </a:rPr>
              <a:t>IPv6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FFCC66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</p:spTree>
    <p:extLst>
      <p:ext uri="{BB962C8B-B14F-4D97-AF65-F5344CB8AC3E}">
        <p14:creationId xmlns:p14="http://schemas.microsoft.com/office/powerpoint/2010/main" val="131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Prvi deo IP adrese odreduje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</a:t>
            </a:r>
            <a:r>
              <a:rPr lang="sr-Latn-RS" altLang="en-US" dirty="0"/>
              <a:t>, dok drugi odreduje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u </a:t>
            </a:r>
            <a:r>
              <a:rPr lang="sr-Latn-RS" altLang="en-US" dirty="0" smtClean="0"/>
              <a:t>okviru mreže </a:t>
            </a:r>
          </a:p>
          <a:p>
            <a:pPr marL="857250" lvl="1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do </a:t>
            </a:r>
            <a:r>
              <a:rPr lang="sr-Latn-RS" altLang="en-US" dirty="0" smtClean="0"/>
              <a:t>koga dođe </a:t>
            </a:r>
            <a:r>
              <a:rPr lang="sr-Latn-RS" altLang="en-US" dirty="0"/>
              <a:t>paket, </a:t>
            </a:r>
            <a:r>
              <a:rPr lang="sr-Latn-RS" altLang="en-US" dirty="0" smtClean="0"/>
              <a:t>određuje </a:t>
            </a:r>
            <a:r>
              <a:rPr lang="sr-Latn-RS" altLang="en-US" dirty="0"/>
              <a:t>da li je paket potrebno </a:t>
            </a:r>
            <a:r>
              <a:rPr lang="sr-Latn-RS" altLang="en-US" dirty="0" smtClean="0"/>
              <a:t>poslati na </a:t>
            </a:r>
            <a:r>
              <a:rPr lang="sr-Latn-RS" altLang="en-US" dirty="0"/>
              <a:t>neki lokalni č</a:t>
            </a:r>
            <a:r>
              <a:rPr lang="sr-Latn-RS" altLang="en-US" dirty="0" smtClean="0"/>
              <a:t>vor </a:t>
            </a:r>
            <a:r>
              <a:rPr lang="sr-Latn-RS" altLang="en-US" dirty="0"/>
              <a:t>(koji se nalazi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kao i ruter) ili na neki </a:t>
            </a:r>
            <a:r>
              <a:rPr lang="sr-Latn-RS" altLang="en-US" dirty="0" smtClean="0"/>
              <a:t>spoljašnji čvor </a:t>
            </a:r>
          </a:p>
          <a:p>
            <a:pPr marL="857250" lvl="1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paket treba proslediti na neki </a:t>
            </a:r>
            <a:r>
              <a:rPr lang="sr-Latn-RS" altLang="en-US" dirty="0" smtClean="0"/>
              <a:t>spoljašnji čvor</a:t>
            </a:r>
            <a:r>
              <a:rPr lang="sr-Latn-RS" altLang="en-US" dirty="0"/>
              <a:t>, </a:t>
            </a:r>
            <a:r>
              <a:rPr lang="sr-Latn-RS" altLang="en-US" dirty="0" smtClean="0"/>
              <a:t>ruter gleda </a:t>
            </a:r>
            <a:r>
              <a:rPr lang="sr-Latn-RS" altLang="en-US" dirty="0"/>
              <a:t>samo deo adrese koji odreduje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(u ovom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identifikacija </a:t>
            </a:r>
            <a:r>
              <a:rPr lang="sr-Latn-RS" altLang="en-US" dirty="0" smtClean="0"/>
              <a:t>pojedinačnog računara </a:t>
            </a:r>
            <a:r>
              <a:rPr lang="sr-Latn-RS" altLang="en-US" dirty="0"/>
              <a:t>nije relevantna) i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svojih tabela i algoritama </a:t>
            </a:r>
            <a:r>
              <a:rPr lang="sr-Latn-RS" altLang="en-US" dirty="0" smtClean="0"/>
              <a:t>rutiranja određuje </a:t>
            </a:r>
            <a:r>
              <a:rPr lang="sr-Latn-RS" altLang="en-US" dirty="0"/>
              <a:t>na koji od njemu susednih </a:t>
            </a:r>
            <a:r>
              <a:rPr lang="sr-Latn-RS" altLang="en-US" dirty="0" smtClean="0"/>
              <a:t>čvorova </a:t>
            </a:r>
            <a:r>
              <a:rPr lang="sr-Latn-RS" altLang="en-US" dirty="0"/>
              <a:t>treba proslediti </a:t>
            </a:r>
            <a:r>
              <a:rPr lang="sr-Latn-RS" altLang="en-US" dirty="0" smtClean="0"/>
              <a:t>paket</a:t>
            </a:r>
          </a:p>
        </p:txBody>
      </p:sp>
    </p:spTree>
    <p:extLst>
      <p:ext uri="{BB962C8B-B14F-4D97-AF65-F5344CB8AC3E}">
        <p14:creationId xmlns:p14="http://schemas.microsoft.com/office/powerpoint/2010/main" val="2934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/>
              <a:t>A</a:t>
            </a:r>
            <a:r>
              <a:rPr lang="sr-Latn-RS" altLang="en-US" dirty="0" smtClean="0"/>
              <a:t>drese </a:t>
            </a:r>
            <a:r>
              <a:rPr lang="sr-Latn-RS" altLang="en-US" dirty="0"/>
              <a:t>klase A </a:t>
            </a:r>
            <a:r>
              <a:rPr lang="sr-Latn-RS" altLang="en-US" dirty="0" smtClean="0"/>
              <a:t>su bile dodeljivane jako </a:t>
            </a:r>
            <a:r>
              <a:rPr lang="sr-Latn-RS" altLang="en-US" dirty="0"/>
              <a:t>velikim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(8+24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128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su 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čime </a:t>
            </a:r>
            <a:r>
              <a:rPr lang="sr-Latn-RS" altLang="en-US" dirty="0"/>
              <a:t>je veliki broj adresa ostajao nedodeljen, jer je uredaja </a:t>
            </a:r>
            <a:r>
              <a:rPr lang="sr-Latn-RS" altLang="en-US" dirty="0" smtClean="0"/>
              <a:t>u okviru kompanije bilo </a:t>
            </a:r>
            <a:r>
              <a:rPr lang="sr-Latn-RS" altLang="en-US" dirty="0"/>
              <a:t>ipak </a:t>
            </a:r>
            <a:r>
              <a:rPr lang="sr-Latn-RS" altLang="en-US" dirty="0" smtClean="0"/>
              <a:t>mnogo manje </a:t>
            </a:r>
            <a:r>
              <a:rPr lang="sr-Latn-RS" altLang="en-US" dirty="0"/>
              <a:t>od 65 </a:t>
            </a:r>
            <a:r>
              <a:rPr lang="sr-Latn-RS" altLang="en-US" dirty="0" smtClean="0"/>
              <a:t>hiljada </a:t>
            </a:r>
          </a:p>
        </p:txBody>
      </p:sp>
    </p:spTree>
    <p:extLst>
      <p:ext uri="{BB962C8B-B14F-4D97-AF65-F5344CB8AC3E}">
        <p14:creationId xmlns:p14="http://schemas.microsoft.com/office/powerpoint/2010/main" val="159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 se koristi pristup </a:t>
            </a:r>
            <a:r>
              <a:rPr lang="sr-Latn-RS" altLang="en-US" dirty="0" smtClean="0"/>
              <a:t>Classless Inter-Domain </a:t>
            </a:r>
            <a:r>
              <a:rPr lang="sr-Latn-RS" altLang="en-US" dirty="0"/>
              <a:t>Routing (CIDR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</a:t>
            </a:r>
            <a:r>
              <a:rPr lang="sr-Latn-RS" altLang="en-US" dirty="0"/>
              <a:t>, bitovi adrese mogu </a:t>
            </a:r>
            <a:r>
              <a:rPr lang="sr-Latn-RS" altLang="en-US" dirty="0" smtClean="0"/>
              <a:t>biti na </a:t>
            </a:r>
            <a:r>
              <a:rPr lang="sr-Latn-RS" altLang="en-US" dirty="0"/>
              <a:t>proizvoljan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podeljeni izmedu adrese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adrese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mreži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IP adrese,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se i podatak o broju bita koje odreduju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(tzv. </a:t>
            </a:r>
            <a:r>
              <a:rPr lang="sr-Latn-RS" altLang="en-US" dirty="0" smtClean="0"/>
              <a:t>subnet mask)</a:t>
            </a:r>
          </a:p>
          <a:p>
            <a:pPr marL="1257300" lvl="2" indent="-457200" eaLnBrk="1" hangingPunct="1"/>
            <a:r>
              <a:rPr lang="sr-Latn-RS" altLang="en-US" dirty="0" smtClean="0"/>
              <a:t>Notacija </a:t>
            </a:r>
            <a:r>
              <a:rPr lang="sr-Latn-RS" altLang="en-US" dirty="0"/>
              <a:t>koja 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koristi je a.b.c.d/n (npr. 194.24.16.0/20</a:t>
            </a:r>
            <a:r>
              <a:rPr lang="sr-Latn-RS" altLang="en-US" dirty="0" smtClean="0"/>
              <a:t>)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3778006"/>
            <a:ext cx="2736304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475656" y="3778006"/>
            <a:ext cx="3504868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jedan od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da se </a:t>
            </a:r>
            <a:r>
              <a:rPr lang="sr-Latn-RS" altLang="en-US" dirty="0" smtClean="0"/>
              <a:t>prevaziđe </a:t>
            </a:r>
            <a:r>
              <a:rPr lang="sr-Latn-RS" altLang="en-US" dirty="0"/>
              <a:t>nedostatak IP adresa je uvodenje </a:t>
            </a:r>
            <a:r>
              <a:rPr lang="sr-Latn-RS" altLang="en-US" dirty="0" smtClean="0"/>
              <a:t>privatnih mreža </a:t>
            </a:r>
            <a:r>
              <a:rPr lang="sr-Latn-RS" altLang="en-US" dirty="0"/>
              <a:t>i preslikavanja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address </a:t>
            </a:r>
            <a:r>
              <a:rPr lang="sr-Latn-RS" altLang="en-US" dirty="0" smtClean="0"/>
              <a:t>translation - </a:t>
            </a:r>
            <a:r>
              <a:rPr lang="sr-Latn-RS" altLang="en-US" dirty="0"/>
              <a:t>NAT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Naime, u </a:t>
            </a:r>
            <a:r>
              <a:rPr lang="sr-Latn-RS" altLang="en-US" dirty="0"/>
              <a:t>nekim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nije neophodno da svaki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ima </a:t>
            </a:r>
            <a:r>
              <a:rPr lang="sr-Latn-RS" altLang="en-US" dirty="0" smtClean="0"/>
              <a:t>globalno jedinstvenu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dovoljno je da ruter (u okviru </a:t>
            </a:r>
            <a:r>
              <a:rPr lang="sr-Latn-RS" altLang="en-US" dirty="0" smtClean="0"/>
              <a:t>kućne ili </a:t>
            </a:r>
            <a:r>
              <a:rPr lang="sr-Latn-RS" altLang="en-US" dirty="0"/>
              <a:t>kompanijske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 ima globalno jedinstvenu IP adresu, dok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 priključeni </a:t>
            </a:r>
            <a:r>
              <a:rPr lang="sr-Latn-RS" altLang="en-US" dirty="0"/>
              <a:t>na njega mogu da koriste (lokalno jedinstvene) privatne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Za privatne </a:t>
            </a:r>
            <a:r>
              <a:rPr lang="sr-Latn-RS" altLang="en-US" dirty="0"/>
              <a:t>adrese koristi se 16.7 miliona adresa oblika 10.x.x.x, ili milion </a:t>
            </a:r>
            <a:r>
              <a:rPr lang="sr-Latn-RS" altLang="en-US" dirty="0" smtClean="0"/>
              <a:t>adresa oblika </a:t>
            </a:r>
            <a:r>
              <a:rPr lang="sr-Latn-RS" altLang="en-US" dirty="0"/>
              <a:t>172.16.x.x ili 65536 adresa oblika </a:t>
            </a:r>
            <a:r>
              <a:rPr lang="sr-Latn-RS" altLang="en-US" dirty="0" smtClean="0"/>
              <a:t>192.168.x.x</a:t>
            </a:r>
          </a:p>
          <a:p>
            <a:pPr marL="857250" lvl="1" indent="-457200" eaLnBrk="1" hangingPunct="1"/>
            <a:r>
              <a:rPr lang="sr-Latn-RS" altLang="en-US" dirty="0" smtClean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ruter </a:t>
            </a:r>
            <a:r>
              <a:rPr lang="sr-Latn-RS" altLang="en-US" dirty="0" smtClean="0"/>
              <a:t>detektuje odredišnu </a:t>
            </a:r>
            <a:r>
              <a:rPr lang="sr-Latn-RS" altLang="en-US" dirty="0"/>
              <a:t>adresu ovog oblika, jasno je da je paket namenjen za </a:t>
            </a:r>
            <a:r>
              <a:rPr lang="sr-Latn-RS" altLang="en-US" dirty="0" smtClean="0"/>
              <a:t>lokalnu komunikaciju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jedinstvenom uredaju sa navedenom lokalnom </a:t>
            </a: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Ako </a:t>
            </a:r>
            <a:r>
              <a:rPr lang="sr-Latn-RS" altLang="en-US" dirty="0"/>
              <a:t>je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na </a:t>
            </a:r>
            <a:r>
              <a:rPr lang="sr-Latn-RS" altLang="en-US" dirty="0"/>
              <a:t>adresa javna, ruter adresu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 </a:t>
            </a:r>
            <a:r>
              <a:rPr lang="sr-Latn-RS" altLang="en-US" dirty="0"/>
              <a:t>zamenjuje </a:t>
            </a:r>
            <a:r>
              <a:rPr lang="sr-Latn-RS" altLang="en-US" dirty="0" smtClean="0"/>
              <a:t>svojom adresom </a:t>
            </a:r>
            <a:r>
              <a:rPr lang="sr-Latn-RS" altLang="en-US" dirty="0"/>
              <a:t>(globalno jedinstvenom) i paket prosleduje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199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ljudima olakšalo pamćenje adresa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uveden je sistem imena domena </a:t>
            </a:r>
            <a:r>
              <a:rPr lang="sr-Latn-RS" altLang="en-US" dirty="0" smtClean="0"/>
              <a:t>(domain name </a:t>
            </a:r>
            <a:r>
              <a:rPr lang="sr-Latn-RS" altLang="en-US" dirty="0"/>
              <a:t>system </a:t>
            </a:r>
            <a:r>
              <a:rPr lang="sr-Latn-RS" altLang="en-US" dirty="0" smtClean="0"/>
              <a:t>- </a:t>
            </a:r>
            <a:r>
              <a:rPr lang="sr-Latn-RS" altLang="en-US" dirty="0"/>
              <a:t>DNS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Matematiˇckog 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362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TCP </a:t>
            </a:r>
            <a:r>
              <a:rPr lang="sr-Latn-RS" altLang="en-US" dirty="0"/>
              <a:t>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 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konenkcija uspostavljena, </a:t>
            </a: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408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1257300" lvl="2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1257300" lvl="2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1257300" lvl="2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1257300" lvl="2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1257300" lvl="2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1257300" lvl="2" indent="-457200" eaLnBrk="1" hangingPunct="1"/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Va</a:t>
            </a:r>
            <a:r>
              <a:rPr lang="sr-Latn-RS" altLang="en-US" dirty="0"/>
              <a:t>ž</a:t>
            </a:r>
            <a:r>
              <a:rPr lang="sr-Latn-RS" altLang="en-US" dirty="0" smtClean="0"/>
              <a:t>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1257300" lvl="2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1257300" lvl="2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1257300" lvl="2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1257300" lvl="2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UDP </a:t>
            </a:r>
            <a:r>
              <a:rPr lang="sr-Latn-RS" altLang="en-US" dirty="0"/>
              <a:t>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interfejs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(8)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Primer SMTP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sesije izmedu klijenta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koji šalje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poštu i servera koji je prima,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kako bi 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dalje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 prosledio</a:t>
            </a:r>
            <a:endParaRPr lang="sr-Latn-RS" alt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(3)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(4)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(5)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>
                <a:solidFill>
                  <a:srgbClr val="FFFFFF"/>
                </a:solidFill>
              </a:rPr>
              <a:t>F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FFFFFF"/>
                </a:solidFill>
              </a:rPr>
              <a:t>Zahvalnica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 Dario </a:t>
            </a:r>
            <a:r>
              <a:rPr lang="sr-Latn-RS" altLang="en-US" dirty="0"/>
              <a:t>Pescini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5426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Istorijat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7965</Words>
  <Application>Microsoft Office PowerPoint</Application>
  <PresentationFormat>On-screen Show (4:3)</PresentationFormat>
  <Paragraphs>559</Paragraphs>
  <Slides>83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5_Watermark</vt:lpstr>
      <vt:lpstr>Internet programiranje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današnjeg Interneta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Internet protokoli</vt:lpstr>
      <vt:lpstr>Shematski prikaz internet protokola</vt:lpstr>
      <vt:lpstr>Protokol mrežnog sloja - IP</vt:lpstr>
      <vt:lpstr>IP adrese</vt:lpstr>
      <vt:lpstr>IP adrese (2)</vt:lpstr>
      <vt:lpstr>IP adrese (3)</vt:lpstr>
      <vt:lpstr>IP adrese (4)</vt:lpstr>
      <vt:lpstr>IP adrese (5)</vt:lpstr>
      <vt:lpstr>IP adrese (6)</vt:lpstr>
      <vt:lpstr>IP adrese (7)</vt:lpstr>
      <vt:lpstr>Sistem imena domena</vt:lpstr>
      <vt:lpstr>Sistem imena domena (2)</vt:lpstr>
      <vt:lpstr>Protokoli transportnog sloja – TCP, UDP</vt:lpstr>
      <vt:lpstr>Protokoli transportnog sloja – TCP, UDP (2)</vt:lpstr>
      <vt:lpstr>Protokoli transportnog sloja – TCP, UDP (3)</vt:lpstr>
      <vt:lpstr>Protokoli transportnog sloja – TCP, UDP (4)</vt:lpstr>
      <vt:lpstr>Protokoli transportnog sloja – TCP, UDP (5)</vt:lpstr>
      <vt:lpstr>Protokoli transportnog sloja – TCP, UDP (6)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775</cp:revision>
  <dcterms:created xsi:type="dcterms:W3CDTF">1601-01-01T00:00:00Z</dcterms:created>
  <dcterms:modified xsi:type="dcterms:W3CDTF">2018-10-22T15:28:35Z</dcterms:modified>
</cp:coreProperties>
</file>