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41"/>
  </p:notesMasterIdLst>
  <p:sldIdLst>
    <p:sldId id="296" r:id="rId2"/>
    <p:sldId id="297" r:id="rId3"/>
    <p:sldId id="261" r:id="rId4"/>
    <p:sldId id="380" r:id="rId5"/>
    <p:sldId id="299" r:id="rId6"/>
    <p:sldId id="382" r:id="rId7"/>
    <p:sldId id="383" r:id="rId8"/>
    <p:sldId id="381" r:id="rId9"/>
    <p:sldId id="384" r:id="rId10"/>
    <p:sldId id="385" r:id="rId11"/>
    <p:sldId id="386" r:id="rId12"/>
    <p:sldId id="414" r:id="rId13"/>
    <p:sldId id="388" r:id="rId14"/>
    <p:sldId id="390" r:id="rId15"/>
    <p:sldId id="387" r:id="rId16"/>
    <p:sldId id="389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4" r:id="rId29"/>
    <p:sldId id="405" r:id="rId30"/>
    <p:sldId id="406" r:id="rId31"/>
    <p:sldId id="407" r:id="rId32"/>
    <p:sldId id="408" r:id="rId33"/>
    <p:sldId id="409" r:id="rId34"/>
    <p:sldId id="411" r:id="rId35"/>
    <p:sldId id="412" r:id="rId36"/>
    <p:sldId id="415" r:id="rId37"/>
    <p:sldId id="403" r:id="rId38"/>
    <p:sldId id="402" r:id="rId39"/>
    <p:sldId id="306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66"/>
    <a:srgbClr val="6767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62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4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7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2" descr="C:\Courses\PmfBl TI IP 2016-17\Predavanja\Zgrad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62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2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4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err="1" smtClean="0"/>
              <a:t>Click</a:t>
            </a:r>
            <a:r>
              <a:rPr lang="sr-Latn-CS" altLang="en-US" dirty="0" smtClean="0"/>
              <a:t> to </a:t>
            </a:r>
            <a:r>
              <a:rPr lang="sr-Latn-CS" altLang="en-US" dirty="0" err="1" smtClean="0"/>
              <a:t>edit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Master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title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style</a:t>
            </a:r>
            <a:endParaRPr lang="sr-Latn-CS" altLang="en-US" dirty="0" smtClean="0"/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FFFF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FFFFFF"/>
                </a:solidFill>
                <a:latin typeface="Times New Roman" pitchFamily="18" charset="0"/>
                <a:cs typeface="Arial" charset="0"/>
              </a:rPr>
              <a:t>/38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dirty="0" smtClean="0">
                <a:solidFill>
                  <a:srgbClr val="FFFFFF"/>
                </a:solidFill>
              </a:rPr>
              <a:t>Интернет програмирање</a:t>
            </a:r>
            <a:endParaRPr lang="sr-Latn-CS" dirty="0">
              <a:solidFill>
                <a:srgbClr val="FFFFFF"/>
              </a:solidFill>
            </a:endParaRPr>
          </a:p>
        </p:txBody>
      </p:sp>
      <p:pic>
        <p:nvPicPr>
          <p:cNvPr id="3" name="Picture 2" descr="C:\Courses\PmfBl TI IP 2016-17\Predavanja\logo_PMF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3" y="260648"/>
            <a:ext cx="1140233" cy="11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3">
              <a:lumMod val="95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l"/>
        <a:defRPr sz="2200">
          <a:solidFill>
            <a:schemeClr val="accent3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¡"/>
        <a:defRPr sz="2000">
          <a:solidFill>
            <a:schemeClr val="accent3">
              <a:lumMod val="95000"/>
            </a:schemeClr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l"/>
        <a:defRPr sz="1800">
          <a:solidFill>
            <a:schemeClr val="accent3">
              <a:lumMod val="95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Char char="•"/>
        <a:defRPr sz="1600">
          <a:solidFill>
            <a:schemeClr val="accent3">
              <a:lumMod val="95000"/>
            </a:schemeClr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"/>
        <a:defRPr sz="1400">
          <a:solidFill>
            <a:schemeClr val="accent3">
              <a:lumMod val="95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620688"/>
            <a:ext cx="8496944" cy="1144588"/>
          </a:xfrm>
        </p:spPr>
        <p:txBody>
          <a:bodyPr/>
          <a:lstStyle/>
          <a:p>
            <a:pPr algn="l" eaLnBrk="1" hangingPunct="1"/>
            <a:r>
              <a:rPr lang="sr-Cyrl-RS" altLang="en-US" sz="5400" dirty="0" smtClean="0">
                <a:solidFill>
                  <a:srgbClr val="FFFFFF"/>
                </a:solidFill>
              </a:rPr>
              <a:t>Интернет програмирање</a:t>
            </a:r>
            <a:endParaRPr lang="sr-Latn-C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HTTP</a:t>
            </a:r>
            <a:r>
              <a:rPr lang="sr-Cyrl-RS" sz="3200" dirty="0" smtClean="0">
                <a:solidFill>
                  <a:srgbClr val="FFFFFF"/>
                </a:solidFill>
              </a:rPr>
              <a:t> протокол 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sz="2200" dirty="0" smtClean="0"/>
              <a:t>С</a:t>
            </a:r>
            <a:r>
              <a:rPr lang="sr-Cyrl-RS" altLang="en-US" dirty="0" smtClean="0"/>
              <a:t>ам </a:t>
            </a:r>
            <a:r>
              <a:rPr lang="en-US" altLang="en-US" dirty="0" smtClean="0"/>
              <a:t>HTTP </a:t>
            </a:r>
            <a:r>
              <a:rPr lang="sr-Cyrl-RS" altLang="en-US" dirty="0" smtClean="0"/>
              <a:t>протокол је описан </a:t>
            </a:r>
            <a:r>
              <a:rPr lang="en-US" altLang="en-US" dirty="0" smtClean="0"/>
              <a:t>IETF </a:t>
            </a:r>
            <a:r>
              <a:rPr lang="sr-Cyrl-RS" altLang="en-US" dirty="0" smtClean="0"/>
              <a:t>документом </a:t>
            </a:r>
            <a:r>
              <a:rPr lang="en-US" altLang="en-US" dirty="0" smtClean="0"/>
              <a:t>RFC 2616</a:t>
            </a:r>
          </a:p>
          <a:p>
            <a:pPr eaLnBrk="1" hangingPunct="1"/>
            <a:r>
              <a:rPr lang="sr-Cyrl-RS" altLang="en-US" dirty="0" smtClean="0"/>
              <a:t>Веб сервери </a:t>
            </a:r>
            <a:r>
              <a:rPr lang="en-US" altLang="en-US" dirty="0" smtClean="0"/>
              <a:t>Apache</a:t>
            </a:r>
            <a:r>
              <a:rPr lang="en-US" altLang="en-US" dirty="0"/>
              <a:t>, </a:t>
            </a:r>
            <a:r>
              <a:rPr lang="en-US" altLang="en-US" dirty="0" err="1"/>
              <a:t>JBoss</a:t>
            </a:r>
            <a:r>
              <a:rPr lang="en-US" altLang="en-US" dirty="0"/>
              <a:t>, Tomcat, Microsoft </a:t>
            </a:r>
            <a:r>
              <a:rPr lang="en-US" altLang="en-US" dirty="0" smtClean="0"/>
              <a:t>IIS</a:t>
            </a:r>
            <a:r>
              <a:rPr lang="sr-Cyrl-RS" altLang="en-US" dirty="0" smtClean="0"/>
              <a:t> и сл. су примери сервера који обрађују </a:t>
            </a:r>
            <a:r>
              <a:rPr lang="en-US" altLang="en-US" dirty="0" smtClean="0"/>
              <a:t>HTTP</a:t>
            </a:r>
            <a:r>
              <a:rPr lang="sr-Cyrl-RS" altLang="en-US" dirty="0" smtClean="0"/>
              <a:t> захтеве</a:t>
            </a:r>
          </a:p>
          <a:p>
            <a:pPr eaLnBrk="1" hangingPunct="1"/>
            <a:r>
              <a:rPr lang="sr-Cyrl-RS" altLang="en-US" dirty="0" smtClean="0"/>
              <a:t>Прегледачи </a:t>
            </a:r>
            <a:r>
              <a:rPr lang="en-US" altLang="en-US" dirty="0" smtClean="0"/>
              <a:t>Netscape</a:t>
            </a:r>
            <a:r>
              <a:rPr lang="en-US" altLang="en-US" dirty="0"/>
              <a:t>, Chrome, </a:t>
            </a:r>
            <a:r>
              <a:rPr lang="en-US" altLang="en-US" dirty="0" err="1"/>
              <a:t>Mozzila</a:t>
            </a:r>
            <a:r>
              <a:rPr lang="en-US" altLang="en-US" dirty="0"/>
              <a:t>, </a:t>
            </a:r>
            <a:r>
              <a:rPr lang="en-US" altLang="en-US" dirty="0" err="1"/>
              <a:t>Yandex</a:t>
            </a:r>
            <a:r>
              <a:rPr lang="en-US" altLang="en-US" dirty="0"/>
              <a:t>, Safari, Edge, Opera </a:t>
            </a:r>
            <a:r>
              <a:rPr lang="sr-Cyrl-RS" altLang="en-US" dirty="0"/>
              <a:t>и сл</a:t>
            </a:r>
            <a:r>
              <a:rPr lang="sr-Cyrl-RS" altLang="en-US" dirty="0" smtClean="0"/>
              <a:t>. обезбеђују кориснику да генерише </a:t>
            </a:r>
            <a:r>
              <a:rPr lang="en-US" altLang="en-US" dirty="0"/>
              <a:t>HTTP</a:t>
            </a:r>
            <a:r>
              <a:rPr lang="sr-Cyrl-RS" altLang="en-US" dirty="0"/>
              <a:t> </a:t>
            </a:r>
            <a:r>
              <a:rPr lang="sr-Cyrl-RS" altLang="en-US" dirty="0" smtClean="0"/>
              <a:t>захтев, упути га према серверу и на адекватан начин прикаже </a:t>
            </a:r>
            <a:r>
              <a:rPr lang="en-US" altLang="en-US" dirty="0" smtClean="0"/>
              <a:t>HTTP</a:t>
            </a:r>
            <a:r>
              <a:rPr lang="sr-Cyrl-RS" altLang="en-US" dirty="0" smtClean="0"/>
              <a:t> одговор који добије од сервера</a:t>
            </a:r>
          </a:p>
          <a:p>
            <a:pPr marL="0" indent="0" eaLnBrk="1" hangingPunct="1">
              <a:buNone/>
            </a:pPr>
            <a:r>
              <a:rPr lang="sr-Cyrl-RS" altLang="en-US" dirty="0" smtClean="0"/>
              <a:t> </a:t>
            </a:r>
            <a:endParaRPr lang="en-US" altLang="en-US" dirty="0" smtClean="0"/>
          </a:p>
          <a:p>
            <a:pPr eaLnBrk="1" hangingPunct="1"/>
            <a:r>
              <a:rPr lang="sr-Cyrl-RS" altLang="en-US" dirty="0" smtClean="0"/>
              <a:t>Карактеристике </a:t>
            </a:r>
            <a:r>
              <a:rPr lang="en-US" altLang="en-US" dirty="0"/>
              <a:t>HTTP </a:t>
            </a:r>
            <a:r>
              <a:rPr lang="sr-Cyrl-RS" altLang="en-US" dirty="0" smtClean="0"/>
              <a:t>протокола: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HTTP</a:t>
            </a:r>
            <a:r>
              <a:rPr lang="sr-Cyrl-RS" altLang="en-US" dirty="0" smtClean="0"/>
              <a:t> не одржава конекцију (</a:t>
            </a:r>
            <a:r>
              <a:rPr lang="en-US" altLang="en-US" dirty="0"/>
              <a:t>connectionless</a:t>
            </a:r>
            <a:r>
              <a:rPr lang="sr-Cyrl-RS" altLang="en-US" dirty="0" smtClean="0"/>
              <a:t>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HTTP</a:t>
            </a:r>
            <a:r>
              <a:rPr lang="sr-Cyrl-RS" altLang="en-US" dirty="0" smtClean="0"/>
              <a:t> је независтан од медијума (</a:t>
            </a:r>
            <a:r>
              <a:rPr lang="en-US" altLang="en-US" dirty="0"/>
              <a:t>media independent</a:t>
            </a:r>
            <a:r>
              <a:rPr lang="sr-Cyrl-RS" altLang="en-US" dirty="0" smtClean="0"/>
              <a:t>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dirty="0" smtClean="0"/>
              <a:t>HTTP</a:t>
            </a:r>
            <a:r>
              <a:rPr lang="sr-Cyrl-RS" altLang="en-US" dirty="0" smtClean="0"/>
              <a:t> не подржава стања (</a:t>
            </a:r>
            <a:r>
              <a:rPr lang="en-US" altLang="en-US" dirty="0"/>
              <a:t>stateless</a:t>
            </a:r>
            <a:r>
              <a:rPr lang="sr-Cyrl-RS" altLang="en-US" dirty="0" smtClean="0"/>
              <a:t>)</a:t>
            </a:r>
            <a:endParaRPr lang="en-US" altLang="en-US" dirty="0" smtClean="0"/>
          </a:p>
          <a:p>
            <a:pPr eaLnBrk="1" hangingPunct="1">
              <a:buClr>
                <a:srgbClr val="002060"/>
              </a:buClr>
            </a:pPr>
            <a:endParaRPr lang="sr-Cyrl-RS" altLang="en-US" dirty="0" smtClean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5624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HTML </a:t>
            </a:r>
            <a:r>
              <a:rPr lang="sr-Cyrl-RS" sz="3200" dirty="0" smtClean="0">
                <a:solidFill>
                  <a:srgbClr val="FFFFFF"/>
                </a:solidFill>
              </a:rPr>
              <a:t>је део </a:t>
            </a:r>
            <a:r>
              <a:rPr lang="en-US" sz="3200" dirty="0" smtClean="0">
                <a:solidFill>
                  <a:srgbClr val="FFFFFF"/>
                </a:solidFill>
              </a:rPr>
              <a:t>HTTP</a:t>
            </a:r>
            <a:r>
              <a:rPr lang="sr-Cyrl-RS" sz="3200" dirty="0" smtClean="0">
                <a:solidFill>
                  <a:srgbClr val="FFFFFF"/>
                </a:solidFill>
              </a:rPr>
              <a:t> одговора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548507"/>
            <a:ext cx="4032448" cy="2168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HTTP</a:t>
            </a:r>
            <a:r>
              <a:rPr lang="sr-Cyrl-RS" altLang="en-US" dirty="0" smtClean="0"/>
              <a:t> одговор може садржавати </a:t>
            </a:r>
            <a:r>
              <a:rPr lang="en-US" altLang="en-US" dirty="0" smtClean="0"/>
              <a:t>HTML</a:t>
            </a:r>
            <a:endParaRPr lang="sr-Cyrl-RS" altLang="en-US" sz="2200" dirty="0" smtClean="0"/>
          </a:p>
          <a:p>
            <a:pPr eaLnBrk="1" hangingPunct="1"/>
            <a:r>
              <a:rPr lang="en-US" altLang="en-US" dirty="0" smtClean="0"/>
              <a:t>HTTP</a:t>
            </a:r>
            <a:r>
              <a:rPr lang="sr-Cyrl-RS" altLang="en-US" dirty="0" smtClean="0"/>
              <a:t> додаје информације о заглављу</a:t>
            </a:r>
            <a:r>
              <a:rPr lang="sr-Cyrl-RS" altLang="en-US" sz="2200" dirty="0" smtClean="0"/>
              <a:t> на почетак садржаја који се враћа као одговор, какав год садржај био у питању</a:t>
            </a:r>
          </a:p>
          <a:p>
            <a:pPr eaLnBrk="1" hangingPunct="1"/>
            <a:r>
              <a:rPr lang="sr-Cyrl-RS" altLang="en-US" dirty="0" smtClean="0"/>
              <a:t>Прегледач користи информације из заглавља као помоћ у процесирању </a:t>
            </a:r>
            <a:r>
              <a:rPr lang="en-US" altLang="en-US" dirty="0" smtClean="0"/>
              <a:t>HTML</a:t>
            </a:r>
            <a:r>
              <a:rPr lang="sr-Cyrl-RS" altLang="en-US" dirty="0" smtClean="0"/>
              <a:t> садржаја</a:t>
            </a:r>
          </a:p>
          <a:p>
            <a:pPr eaLnBrk="1" hangingPunct="1"/>
            <a:r>
              <a:rPr lang="sr-Cyrl-RS" altLang="en-US" dirty="0" smtClean="0"/>
              <a:t>Дакле, </a:t>
            </a:r>
            <a:r>
              <a:rPr lang="en-US" altLang="en-US" dirty="0" smtClean="0"/>
              <a:t>HTML</a:t>
            </a:r>
            <a:r>
              <a:rPr lang="sr-Cyrl-RS" altLang="en-US" dirty="0" smtClean="0"/>
              <a:t> се може посматрати као садржај уметнут у </a:t>
            </a:r>
            <a:r>
              <a:rPr lang="en-US" altLang="en-US" dirty="0" smtClean="0"/>
              <a:t>HTTP</a:t>
            </a:r>
            <a:r>
              <a:rPr lang="sr-Cyrl-RS" altLang="en-US" dirty="0" smtClean="0"/>
              <a:t> одговор  </a:t>
            </a:r>
            <a:endParaRPr lang="sr-Cyrl-RS" altLang="en-US" sz="2200" dirty="0" smtClean="0"/>
          </a:p>
          <a:p>
            <a:pPr eaLnBrk="1" hangingPunct="1"/>
            <a:endParaRPr lang="ru-RU" altLang="en-US" sz="2200" dirty="0" smtClean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833710"/>
            <a:ext cx="5135000" cy="505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0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HTTP</a:t>
            </a:r>
            <a:r>
              <a:rPr lang="sr-Cyrl-RS" sz="3200" dirty="0" smtClean="0">
                <a:solidFill>
                  <a:srgbClr val="FFFFFF"/>
                </a:solidFill>
              </a:rPr>
              <a:t> метод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HTTP </a:t>
            </a:r>
            <a:r>
              <a:rPr lang="sr-Cyrl-RS" altLang="en-US" dirty="0" smtClean="0"/>
              <a:t>захтев </a:t>
            </a:r>
            <a:r>
              <a:rPr lang="sr-Cyrl-RS" altLang="en-US" dirty="0"/>
              <a:t>садржи назив метода у </a:t>
            </a:r>
            <a:r>
              <a:rPr lang="sr-Cyrl-RS" altLang="en-US" dirty="0" smtClean="0"/>
              <a:t>свом заглављу </a:t>
            </a:r>
          </a:p>
          <a:p>
            <a:pPr eaLnBrk="1" hangingPunct="1">
              <a:buClr>
                <a:schemeClr val="bg1"/>
              </a:buClr>
            </a:pPr>
            <a:r>
              <a:rPr lang="sr-Cyrl-RS" altLang="en-US" dirty="0" smtClean="0"/>
              <a:t>Назив метода говори серверу о каквој се врсти захтева ради и како ће бити форматиран остатак поруке</a:t>
            </a:r>
          </a:p>
          <a:p>
            <a:pPr eaLnBrk="1" hangingPunct="1"/>
            <a:r>
              <a:rPr lang="en-US" altLang="en-US" dirty="0" smtClean="0"/>
              <a:t>HTTP</a:t>
            </a:r>
            <a:r>
              <a:rPr lang="sr-Cyrl-RS" altLang="en-US" dirty="0" smtClean="0"/>
              <a:t> протокол подржава следеће методе: 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FFCC66"/>
                </a:solidFill>
              </a:rPr>
              <a:t>GET</a:t>
            </a:r>
            <a:r>
              <a:rPr lang="sr-Cyrl-RS" altLang="en-US" dirty="0" smtClean="0">
                <a:solidFill>
                  <a:srgbClr val="FFCC66"/>
                </a:solidFill>
              </a:rPr>
              <a:t> - </a:t>
            </a:r>
            <a:r>
              <a:rPr lang="ru-RU" altLang="en-US" dirty="0" smtClean="0">
                <a:solidFill>
                  <a:srgbClr val="FFCC66"/>
                </a:solidFill>
              </a:rPr>
              <a:t>користи се за преузимање информација </a:t>
            </a:r>
            <a:r>
              <a:rPr lang="sr-Cyrl-RS" altLang="en-US" dirty="0" smtClean="0">
                <a:solidFill>
                  <a:srgbClr val="FFCC66"/>
                </a:solidFill>
              </a:rPr>
              <a:t>са датог сервера на основу дате адресе. Захтеви који користе метод </a:t>
            </a:r>
            <a:r>
              <a:rPr lang="en-US" altLang="en-US" dirty="0" smtClean="0">
                <a:solidFill>
                  <a:srgbClr val="FFCC66"/>
                </a:solidFill>
              </a:rPr>
              <a:t>GET </a:t>
            </a:r>
            <a:r>
              <a:rPr lang="sr-Cyrl-RS" altLang="en-US" dirty="0" smtClean="0">
                <a:solidFill>
                  <a:srgbClr val="FFCC66"/>
                </a:solidFill>
              </a:rPr>
              <a:t>треба само да прибављају податке, а никако не треба да их мењају</a:t>
            </a:r>
            <a:endParaRPr lang="en-US" altLang="en-US" dirty="0">
              <a:solidFill>
                <a:srgbClr val="FFCC66"/>
              </a:solidFill>
            </a:endParaRPr>
          </a:p>
          <a:p>
            <a:pPr lvl="1" eaLnBrk="1" hangingPunct="1"/>
            <a:r>
              <a:rPr lang="en-US" altLang="en-US" dirty="0" smtClean="0"/>
              <a:t>HEAD</a:t>
            </a:r>
            <a:r>
              <a:rPr lang="sr-Cyrl-RS" altLang="en-US" dirty="0" smtClean="0"/>
              <a:t> - </a:t>
            </a:r>
            <a:r>
              <a:rPr lang="ru-RU" altLang="en-US" dirty="0"/>
              <a:t>је врло </a:t>
            </a:r>
            <a:r>
              <a:rPr lang="ru-RU" altLang="en-US" dirty="0" smtClean="0"/>
              <a:t>сличан </a:t>
            </a:r>
            <a:r>
              <a:rPr lang="en-US" altLang="en-US" dirty="0"/>
              <a:t>GET </a:t>
            </a:r>
            <a:r>
              <a:rPr lang="ru-RU" altLang="en-US" dirty="0" smtClean="0"/>
              <a:t>методу, </a:t>
            </a:r>
            <a:r>
              <a:rPr lang="ru-RU" altLang="en-US" dirty="0"/>
              <a:t>са </a:t>
            </a:r>
            <a:r>
              <a:rPr lang="ru-RU" altLang="en-US" dirty="0" smtClean="0"/>
              <a:t>тим што </a:t>
            </a:r>
            <a:r>
              <a:rPr lang="ru-RU" altLang="en-US" dirty="0"/>
              <a:t>се тело поруке </a:t>
            </a:r>
            <a:r>
              <a:rPr lang="ru-RU" altLang="en-US" dirty="0" smtClean="0"/>
              <a:t>не враћа клијенту (враћа се само статусна линија и заглавље). Метод </a:t>
            </a:r>
            <a:r>
              <a:rPr lang="ru-RU" altLang="en-US" dirty="0"/>
              <a:t>се </a:t>
            </a:r>
            <a:r>
              <a:rPr lang="ru-RU" altLang="en-US" dirty="0" smtClean="0"/>
              <a:t>може користити </a:t>
            </a:r>
            <a:r>
              <a:rPr lang="ru-RU" altLang="en-US" dirty="0"/>
              <a:t>ради </a:t>
            </a:r>
            <a:r>
              <a:rPr lang="ru-RU" altLang="en-US" dirty="0" smtClean="0"/>
              <a:t>утврђивања </a:t>
            </a:r>
            <a:r>
              <a:rPr lang="ru-RU" altLang="en-US" dirty="0"/>
              <a:t>да ли је линк </a:t>
            </a:r>
            <a:r>
              <a:rPr lang="ru-RU" altLang="en-US" dirty="0" smtClean="0"/>
              <a:t>измењен </a:t>
            </a:r>
            <a:r>
              <a:rPr lang="ru-RU" altLang="en-US" dirty="0"/>
              <a:t>у односу на претходно </a:t>
            </a:r>
            <a:r>
              <a:rPr lang="ru-RU" altLang="en-US" dirty="0" smtClean="0"/>
              <a:t>стање - измењено </a:t>
            </a:r>
            <a:r>
              <a:rPr lang="ru-RU" altLang="en-US" dirty="0"/>
              <a:t>стање </a:t>
            </a:r>
            <a:r>
              <a:rPr lang="ru-RU" altLang="en-US" dirty="0" smtClean="0"/>
              <a:t>се тестира упоређивањем </a:t>
            </a:r>
            <a:r>
              <a:rPr lang="ru-RU" altLang="en-US" dirty="0"/>
              <a:t>информација </a:t>
            </a:r>
            <a:r>
              <a:rPr lang="ru-RU" altLang="en-US" dirty="0" smtClean="0"/>
              <a:t>послатих </a:t>
            </a:r>
            <a:r>
              <a:rPr lang="ru-RU" altLang="en-US" dirty="0"/>
              <a:t>у </a:t>
            </a:r>
            <a:r>
              <a:rPr lang="ru-RU" altLang="en-US" dirty="0" smtClean="0"/>
              <a:t>заглављу захтева са информацијама из заглавља генерисаног одговора</a:t>
            </a:r>
            <a:endParaRPr lang="en-US" altLang="en-US" dirty="0"/>
          </a:p>
          <a:p>
            <a:pPr lvl="1" eaLnBrk="1" hangingPunct="1"/>
            <a:r>
              <a:rPr lang="en-US" altLang="en-US" dirty="0" smtClean="0">
                <a:solidFill>
                  <a:srgbClr val="FFCC66"/>
                </a:solidFill>
              </a:rPr>
              <a:t>POST</a:t>
            </a:r>
            <a:r>
              <a:rPr lang="sr-Cyrl-RS" altLang="en-US" dirty="0" smtClean="0">
                <a:solidFill>
                  <a:srgbClr val="FFCC66"/>
                </a:solidFill>
              </a:rPr>
              <a:t> - </a:t>
            </a:r>
            <a:r>
              <a:rPr lang="ru-RU" altLang="en-US" dirty="0">
                <a:solidFill>
                  <a:srgbClr val="FFCC66"/>
                </a:solidFill>
              </a:rPr>
              <a:t>се користи за захтев </a:t>
            </a:r>
            <a:r>
              <a:rPr lang="ru-RU" altLang="en-US" dirty="0" smtClean="0">
                <a:solidFill>
                  <a:srgbClr val="FFCC66"/>
                </a:solidFill>
              </a:rPr>
              <a:t>да се пошаљу подаци </a:t>
            </a:r>
            <a:r>
              <a:rPr lang="en-US" altLang="en-US" dirty="0" smtClean="0">
                <a:solidFill>
                  <a:srgbClr val="FFCC66"/>
                </a:solidFill>
              </a:rPr>
              <a:t>HTTP </a:t>
            </a:r>
            <a:r>
              <a:rPr lang="ru-RU" altLang="en-US" dirty="0" smtClean="0">
                <a:solidFill>
                  <a:srgbClr val="FFCC66"/>
                </a:solidFill>
              </a:rPr>
              <a:t>серверу коришћењем </a:t>
            </a:r>
            <a:r>
              <a:rPr lang="en-US" altLang="en-US" dirty="0" smtClean="0">
                <a:solidFill>
                  <a:srgbClr val="FFCC66"/>
                </a:solidFill>
              </a:rPr>
              <a:t>HTML</a:t>
            </a:r>
            <a:r>
              <a:rPr lang="ru-RU" altLang="en-US" dirty="0" smtClean="0">
                <a:solidFill>
                  <a:srgbClr val="FFCC66"/>
                </a:solidFill>
              </a:rPr>
              <a:t> форме</a:t>
            </a:r>
            <a:endParaRPr lang="sr-Cyrl-RS" altLang="en-US" dirty="0" smtClean="0">
              <a:solidFill>
                <a:srgbClr val="FFCC66"/>
              </a:solidFill>
            </a:endParaRPr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047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HTTP</a:t>
            </a:r>
            <a:r>
              <a:rPr lang="sr-Cyrl-RS" sz="3200" dirty="0" smtClean="0">
                <a:solidFill>
                  <a:srgbClr val="FFFFFF"/>
                </a:solidFill>
              </a:rPr>
              <a:t> метод </a:t>
            </a:r>
            <a:r>
              <a:rPr lang="sr-Cyrl-RS" sz="3200" dirty="0">
                <a:solidFill>
                  <a:srgbClr val="FFFFFF"/>
                </a:solidFill>
              </a:rPr>
              <a:t>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lvl="1" eaLnBrk="1" hangingPunct="1"/>
            <a:r>
              <a:rPr lang="en-US" altLang="en-US" dirty="0" smtClean="0"/>
              <a:t>PUT</a:t>
            </a:r>
            <a:r>
              <a:rPr lang="sr-Cyrl-RS" altLang="en-US" dirty="0" smtClean="0"/>
              <a:t> - </a:t>
            </a:r>
            <a:r>
              <a:rPr lang="ru-RU" altLang="en-US" dirty="0"/>
              <a:t>користи </a:t>
            </a:r>
            <a:r>
              <a:rPr lang="ru-RU" altLang="en-US" dirty="0" smtClean="0"/>
              <a:t>се за </a:t>
            </a:r>
            <a:r>
              <a:rPr lang="ru-RU" altLang="en-US" dirty="0"/>
              <a:t>захтев </a:t>
            </a:r>
            <a:r>
              <a:rPr lang="en-US" altLang="en-US" dirty="0"/>
              <a:t>HTTP </a:t>
            </a:r>
            <a:r>
              <a:rPr lang="ru-RU" altLang="en-US" dirty="0"/>
              <a:t>серверу да се подаци послати у </a:t>
            </a:r>
            <a:r>
              <a:rPr lang="ru-RU" altLang="en-US" dirty="0" smtClean="0"/>
              <a:t>оквиру захтева </a:t>
            </a:r>
            <a:r>
              <a:rPr lang="ru-RU" altLang="en-US" dirty="0"/>
              <a:t>сместе </a:t>
            </a:r>
            <a:r>
              <a:rPr lang="ru-RU" altLang="en-US" dirty="0" smtClean="0"/>
              <a:t>на месту наведеног ресурса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DELETE </a:t>
            </a:r>
            <a:r>
              <a:rPr lang="sr-Cyrl-RS" altLang="en-US" dirty="0" smtClean="0"/>
              <a:t>- </a:t>
            </a:r>
            <a:r>
              <a:rPr lang="ru-RU" altLang="en-US" dirty="0"/>
              <a:t>користи се за захтев </a:t>
            </a:r>
            <a:r>
              <a:rPr lang="ru-RU" altLang="en-US" dirty="0" smtClean="0"/>
              <a:t>серверу </a:t>
            </a:r>
            <a:r>
              <a:rPr lang="ru-RU" altLang="en-US" dirty="0"/>
              <a:t>да се </a:t>
            </a:r>
            <a:r>
              <a:rPr lang="ru-RU" altLang="en-US" dirty="0" smtClean="0"/>
              <a:t>уклони наведени ресурс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TRACE</a:t>
            </a:r>
            <a:r>
              <a:rPr lang="sr-Cyrl-RS" altLang="en-US" dirty="0" smtClean="0"/>
              <a:t> – извршава тестирање повратне поруке дуж путање којом се захтев креће према циљном ресурсу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OPTIONS</a:t>
            </a:r>
            <a:r>
              <a:rPr lang="sr-Cyrl-RS" altLang="en-US" dirty="0" smtClean="0"/>
              <a:t> – описује опције комуникације за циљни ресурс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CONNECT</a:t>
            </a:r>
            <a:r>
              <a:rPr lang="sr-Cyrl-RS" altLang="en-US" dirty="0" smtClean="0"/>
              <a:t> – обезбеђује тунелску комуникацију према серверу одређеним са датом адресом</a:t>
            </a:r>
            <a:endParaRPr lang="en-US" altLang="en-US" dirty="0" smtClean="0"/>
          </a:p>
          <a:p>
            <a:pPr marL="457200" lvl="1" indent="0" eaLnBrk="1" hangingPunct="1">
              <a:buNone/>
            </a:pPr>
            <a:endParaRPr lang="en-US" altLang="en-US" dirty="0" smtClean="0"/>
          </a:p>
          <a:p>
            <a:pPr marL="0" indent="0" eaLnBrk="1" hangingPunct="1">
              <a:buClr>
                <a:srgbClr val="002060"/>
              </a:buClr>
              <a:buNone/>
            </a:pPr>
            <a:endParaRPr lang="sr-Cyrl-RS" altLang="en-US" dirty="0" smtClean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8807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Методи </a:t>
            </a:r>
            <a:r>
              <a:rPr lang="en-US" sz="3200" dirty="0">
                <a:solidFill>
                  <a:srgbClr val="FFFFFF"/>
                </a:solidFill>
              </a:rPr>
              <a:t>GET </a:t>
            </a:r>
            <a:r>
              <a:rPr lang="sr-Cyrl-RS" sz="3200" dirty="0">
                <a:solidFill>
                  <a:srgbClr val="FFFFFF"/>
                </a:solidFill>
              </a:rPr>
              <a:t>и </a:t>
            </a:r>
            <a:r>
              <a:rPr lang="en-US" sz="3200" dirty="0">
                <a:solidFill>
                  <a:srgbClr val="FFFFFF"/>
                </a:solidFill>
              </a:rPr>
              <a:t>POST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Метод </a:t>
            </a:r>
            <a:r>
              <a:rPr lang="en-US" altLang="en-US" dirty="0" smtClean="0"/>
              <a:t>GET</a:t>
            </a:r>
            <a:r>
              <a:rPr lang="sr-Cyrl-RS" altLang="en-US" dirty="0" smtClean="0"/>
              <a:t> је наједноставнији </a:t>
            </a:r>
            <a:r>
              <a:rPr lang="en-US" altLang="en-US" dirty="0" smtClean="0"/>
              <a:t>HTTP </a:t>
            </a:r>
            <a:r>
              <a:rPr lang="sr-Cyrl-RS" altLang="en-US" dirty="0" smtClean="0"/>
              <a:t>метод</a:t>
            </a:r>
          </a:p>
          <a:p>
            <a:pPr eaLnBrk="1" hangingPunct="1"/>
            <a:r>
              <a:rPr lang="sr-Cyrl-RS" altLang="en-US" dirty="0"/>
              <a:t>Метод </a:t>
            </a:r>
            <a:r>
              <a:rPr lang="en-US" altLang="en-US" dirty="0"/>
              <a:t>GET</a:t>
            </a:r>
            <a:r>
              <a:rPr lang="sr-Cyrl-RS" altLang="en-US" dirty="0"/>
              <a:t> </a:t>
            </a:r>
            <a:r>
              <a:rPr lang="sr-Cyrl-RS" altLang="en-US" dirty="0" smtClean="0"/>
              <a:t>тражи од сервера да прибави ресурс и да га врати позиваоцу </a:t>
            </a:r>
          </a:p>
          <a:p>
            <a:pPr eaLnBrk="1" hangingPunct="1"/>
            <a:r>
              <a:rPr lang="sr-Cyrl-RS" altLang="en-US" dirty="0" smtClean="0"/>
              <a:t>Ресурс може бити </a:t>
            </a:r>
            <a:r>
              <a:rPr lang="en-US" altLang="en-US" dirty="0" smtClean="0"/>
              <a:t>HTML </a:t>
            </a:r>
            <a:r>
              <a:rPr lang="sr-Cyrl-RS" altLang="en-US" dirty="0" smtClean="0"/>
              <a:t>страна, </a:t>
            </a:r>
            <a:r>
              <a:rPr lang="en-US" altLang="en-US" dirty="0" smtClean="0"/>
              <a:t>PDF </a:t>
            </a:r>
            <a:r>
              <a:rPr lang="sr-Cyrl-RS" altLang="en-US" dirty="0" smtClean="0"/>
              <a:t>документ, </a:t>
            </a:r>
            <a:r>
              <a:rPr lang="en-US" altLang="en-US" dirty="0" smtClean="0"/>
              <a:t>JPG </a:t>
            </a:r>
            <a:r>
              <a:rPr lang="sr-Cyrl-RS" altLang="en-US" dirty="0" smtClean="0"/>
              <a:t>слика ...</a:t>
            </a:r>
          </a:p>
          <a:p>
            <a:pPr eaLnBrk="1" hangingPunct="1"/>
            <a:r>
              <a:rPr lang="sr-Cyrl-RS" altLang="en-US" dirty="0" smtClean="0"/>
              <a:t>Сврха метода </a:t>
            </a:r>
            <a:r>
              <a:rPr lang="en-US" altLang="en-US" dirty="0" smtClean="0"/>
              <a:t>GET</a:t>
            </a:r>
            <a:r>
              <a:rPr lang="sr-Cyrl-RS" altLang="en-US" dirty="0" smtClean="0"/>
              <a:t> је да се добије ресурс од сервера  </a:t>
            </a:r>
            <a:endParaRPr lang="en-US" altLang="en-US" dirty="0" smtClean="0"/>
          </a:p>
          <a:p>
            <a:pPr eaLnBrk="1" hangingPunct="1">
              <a:buClr>
                <a:srgbClr val="002060"/>
              </a:buClr>
            </a:pPr>
            <a:endParaRPr lang="sr-Cyrl-RS" altLang="en-US" dirty="0" smtClean="0"/>
          </a:p>
          <a:p>
            <a:pPr eaLnBrk="1" hangingPunct="1"/>
            <a:endParaRPr lang="en-US" altLang="en-US" sz="2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31"/>
          <a:stretch/>
        </p:blipFill>
        <p:spPr bwMode="auto">
          <a:xfrm>
            <a:off x="611560" y="3953694"/>
            <a:ext cx="8452667" cy="285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miley Face 4"/>
          <p:cNvSpPr/>
          <p:nvPr/>
        </p:nvSpPr>
        <p:spPr>
          <a:xfrm>
            <a:off x="755576" y="4653136"/>
            <a:ext cx="576064" cy="50405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6 -0.02222 C 0.03646 -0.02361 0.04028 -0.02731 0.04549 -0.02847 C 0.05087 -0.03402 0.05712 -0.03842 0.06302 -0.04328 C 0.06736 -0.04676 0.07032 -0.05301 0.07552 -0.05555 C 0.1033 -0.08402 0.14202 -0.07777 0.17309 -0.0787 C 0.19966 -0.08125 0.22587 -0.07801 0.25226 -0.07662 C 0.25452 -0.07569 0.25643 -0.07361 0.25851 -0.07245 C 0.26059 -0.06967 0.26597 -0.06319 0.26841 -0.06203 C 0.27188 -0.0574 0.27518 -0.05069 0.27952 -0.04838 C 0.28056 -0.04699 0.28143 -0.04467 0.28229 -0.04328 C 0.28334 -0.04166 0.2849 -0.04051 0.28594 -0.03889 C 0.28716 -0.0331 0.28681 -0.03379 0.28854 -0.02963 C 0.28976 -0.02708 0.29219 -0.02222 0.29219 -0.02199 C 0.29375 -0.01458 0.29601 -0.01551 0.29931 -0.01064 " pathEditMode="relative" rAng="0" ptsTypes="ffff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31 -0.01065 C 0.30035 -0.02223 0.30104 -0.04607 0.30573 -0.05463 C 0.30782 -0.06667 0.30469 -0.05625 0.3099 -0.06181 C 0.3165 -0.06898 0.30712 -0.06389 0.31528 -0.06736 C 0.31841 -0.07037 0.32118 -0.07292 0.32483 -0.07454 C 0.32986 -0.08125 0.32674 -0.07755 0.33438 -0.08449 C 0.33889 -0.08866 0.34236 -0.09445 0.34722 -0.09861 C 0.35 -0.1044 0.35434 -0.10648 0.35886 -0.10996 C 0.36979 -0.11875 0.37952 -0.12732 0.39184 -0.13264 C 0.39809 -0.13542 0.40209 -0.13959 0.40886 -0.14121 C 0.44167 -0.14051 0.4691 -0.13959 0.50035 -0.13704 C 0.50677 -0.13426 0.51181 -0.1294 0.51841 -0.12709 C 0.52361 -0.12269 0.52952 -0.11829 0.53542 -0.11574 C 0.5408 -0.11088 0.54341 -0.10764 0.54931 -0.10579 C 0.55209 -0.10348 0.55521 -0.10255 0.55782 -0.1 C 0.56632 -0.0919 0.55799 -0.09607 0.56528 -0.09306 C 0.56858 -0.08588 0.57344 -0.08635 0.57795 -0.08033 C 0.58195 -0.075 0.58698 -0.07084 0.59184 -0.06736 C 0.59549 -0.06482 0.5974 -0.06088 0.60139 -0.05903 C 0.60278 -0.05695 0.60313 -0.05394 0.60469 -0.05186 C 0.60868 -0.04653 0.6099 -0.04653 0.61424 -0.04468 C 0.61927 -0.03449 0.62014 -0.02454 0.62483 -0.01505 C 0.62622 -0.00903 0.62934 -0.00602 0.63125 -0.0007 " pathEditMode="relative" rAng="0" ptsTypes="ffffffffffffffffffffff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97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Методи </a:t>
            </a:r>
            <a:r>
              <a:rPr lang="en-US" sz="3200" dirty="0">
                <a:solidFill>
                  <a:srgbClr val="FFFFFF"/>
                </a:solidFill>
              </a:rPr>
              <a:t>GET </a:t>
            </a:r>
            <a:r>
              <a:rPr lang="sr-Cyrl-RS" sz="3200" dirty="0">
                <a:solidFill>
                  <a:srgbClr val="FFFFFF"/>
                </a:solidFill>
              </a:rPr>
              <a:t>и </a:t>
            </a:r>
            <a:r>
              <a:rPr lang="en-US" sz="3200" dirty="0" smtClean="0">
                <a:solidFill>
                  <a:srgbClr val="FFFFFF"/>
                </a:solidFill>
              </a:rPr>
              <a:t>POST</a:t>
            </a:r>
            <a:r>
              <a:rPr lang="sr-Cyrl-RS" sz="3200" dirty="0" smtClean="0">
                <a:solidFill>
                  <a:srgbClr val="FFFFFF"/>
                </a:solidFill>
              </a:rPr>
              <a:t> 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Метод </a:t>
            </a:r>
            <a:r>
              <a:rPr lang="en-US" altLang="en-US" dirty="0" smtClean="0"/>
              <a:t>POST</a:t>
            </a:r>
            <a:r>
              <a:rPr lang="sr-Cyrl-RS" altLang="en-US" dirty="0" smtClean="0"/>
              <a:t> је моћнији од метода </a:t>
            </a:r>
            <a:r>
              <a:rPr lang="en-US" altLang="en-US" dirty="0" smtClean="0"/>
              <a:t>GET</a:t>
            </a:r>
            <a:endParaRPr lang="sr-Cyrl-RS" altLang="en-US" dirty="0" smtClean="0"/>
          </a:p>
          <a:p>
            <a:pPr eaLnBrk="1" hangingPunct="1"/>
            <a:r>
              <a:rPr lang="sr-Cyrl-RS" altLang="en-US" dirty="0" smtClean="0"/>
              <a:t>Коришћењем овог метода може се захтевати нешто од и истовремно слати податке на сервер (па сервер може процесирати приспеле податке)  </a:t>
            </a:r>
          </a:p>
          <a:p>
            <a:pPr eaLnBrk="1" hangingPunct="1"/>
            <a:endParaRPr lang="en-US" altLang="en-US" sz="2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62"/>
          <a:stretch/>
        </p:blipFill>
        <p:spPr bwMode="auto">
          <a:xfrm>
            <a:off x="425746" y="3717032"/>
            <a:ext cx="8466734" cy="255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miley Face 4"/>
          <p:cNvSpPr/>
          <p:nvPr/>
        </p:nvSpPr>
        <p:spPr>
          <a:xfrm>
            <a:off x="454751" y="4725144"/>
            <a:ext cx="576064" cy="50405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5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22 -0.02222 C 0.02708 -0.0243 0.03107 -0.02986 0.03645 -0.03148 C 0.04201 -0.03981 0.04861 -0.04653 0.05468 -0.0537 C 0.0592 -0.05903 0.06215 -0.06829 0.06753 -0.07222 C 0.09635 -0.11481 0.13645 -0.10555 0.16857 -0.10694 C 0.196 -0.11065 0.22326 -0.10579 0.25017 -0.1037 C 0.25277 -0.10231 0.25486 -0.0993 0.25694 -0.09745 C 0.2592 -0.09329 0.26475 -0.08356 0.26684 -0.08194 C 0.27083 -0.075 0.2743 -0.06481 0.27882 -0.06134 C 0.27986 -0.05926 0.28073 -0.05579 0.28159 -0.0537 C 0.28264 -0.05139 0.28437 -0.04954 0.28541 -0.04722 C 0.28663 -0.03842 0.28628 -0.03958 0.28802 -0.03333 C 0.28941 -0.0294 0.29184 -0.02222 0.29184 -0.02176 C 0.2934 -0.01065 0.29583 -0.01204 0.2993 -0.00463 " pathEditMode="relative" rAng="0" ptsTypes="ffff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54" y="-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3 -0.00463 C 0.30034 -0.0162 0.30104 -0.04004 0.30573 -0.04861 C 0.30781 -0.06065 0.30468 -0.05023 0.30989 -0.05579 C 0.31649 -0.06296 0.30711 -0.05787 0.31527 -0.06134 C 0.3184 -0.06435 0.32118 -0.0669 0.32482 -0.06852 C 0.32986 -0.07523 0.32673 -0.07153 0.33437 -0.07847 C 0.33889 -0.08264 0.34236 -0.08842 0.34722 -0.09259 C 0.35 -0.09838 0.35434 -0.10046 0.35885 -0.10393 C 0.36979 -0.11273 0.37951 -0.12129 0.39184 -0.12662 C 0.39809 -0.1294 0.40208 -0.13356 0.40885 -0.13518 C 0.44166 -0.13449 0.46909 -0.13356 0.50034 -0.13102 C 0.50677 -0.12824 0.5118 -0.12338 0.5184 -0.12106 C 0.52361 -0.11667 0.52951 -0.11227 0.53541 -0.10972 C 0.5408 -0.10486 0.5434 -0.10162 0.5493 -0.09977 C 0.55208 -0.09745 0.5552 -0.09653 0.55781 -0.09398 C 0.56632 -0.08588 0.55798 -0.09004 0.56527 -0.08704 C 0.56857 -0.07986 0.57343 -0.08032 0.57795 -0.0743 C 0.58194 -0.06898 0.58698 -0.06481 0.59184 -0.06134 C 0.59548 -0.05879 0.59739 -0.05486 0.60139 -0.05301 C 0.60277 -0.05092 0.60312 -0.04792 0.60468 -0.04583 C 0.60868 -0.04051 0.60989 -0.04051 0.61423 -0.03866 C 0.61927 -0.02847 0.62014 -0.01852 0.62482 -0.00903 C 0.62621 -0.00301 0.62934 -1.48148E-6 0.63125 0.00533 " pathEditMode="relative" rAng="0" ptsTypes="ffffffffffffffffffffff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97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Методи </a:t>
            </a:r>
            <a:r>
              <a:rPr lang="en-US" sz="3200" dirty="0">
                <a:solidFill>
                  <a:srgbClr val="FFFFFF"/>
                </a:solidFill>
              </a:rPr>
              <a:t>GET </a:t>
            </a:r>
            <a:r>
              <a:rPr lang="sr-Cyrl-RS" sz="3200" dirty="0">
                <a:solidFill>
                  <a:srgbClr val="FFFFFF"/>
                </a:solidFill>
              </a:rPr>
              <a:t>и </a:t>
            </a:r>
            <a:r>
              <a:rPr lang="en-US" sz="3200" dirty="0" smtClean="0">
                <a:solidFill>
                  <a:srgbClr val="FFFFFF"/>
                </a:solidFill>
              </a:rPr>
              <a:t>POST</a:t>
            </a:r>
            <a:r>
              <a:rPr lang="sr-Cyrl-RS" sz="3200" dirty="0" smtClean="0">
                <a:solidFill>
                  <a:srgbClr val="FFFFFF"/>
                </a:solidFill>
              </a:rPr>
              <a:t> (3)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>
              <a:buClr>
                <a:schemeClr val="bg1"/>
              </a:buClr>
            </a:pPr>
            <a:r>
              <a:rPr lang="sr-Cyrl-RS" altLang="en-US" sz="2200" dirty="0" smtClean="0"/>
              <a:t>Подаци се могу слати на сервер и помоћу метода </a:t>
            </a:r>
            <a:r>
              <a:rPr lang="en-US" altLang="en-US" sz="2200" dirty="0" smtClean="0"/>
              <a:t>GET </a:t>
            </a:r>
            <a:r>
              <a:rPr lang="sr-Cyrl-RS" altLang="en-US" dirty="0" smtClean="0"/>
              <a:t>и помоћу метода </a:t>
            </a:r>
            <a:r>
              <a:rPr lang="en-US" altLang="en-US" dirty="0" smtClean="0"/>
              <a:t>POST</a:t>
            </a:r>
          </a:p>
          <a:p>
            <a:pPr lvl="1" eaLnBrk="1" hangingPunct="1"/>
            <a:r>
              <a:rPr lang="sr-Cyrl-RS" altLang="en-US" dirty="0" smtClean="0"/>
              <a:t>Укупан број знакова који се помоћу </a:t>
            </a:r>
            <a:r>
              <a:rPr lang="sr-Cyrl-RS" altLang="en-US" dirty="0"/>
              <a:t>могу послати </a:t>
            </a:r>
            <a:r>
              <a:rPr lang="sr-Cyrl-RS" altLang="en-US" dirty="0" smtClean="0"/>
              <a:t>метода </a:t>
            </a:r>
            <a:r>
              <a:rPr lang="en-US" altLang="en-US" dirty="0"/>
              <a:t>GET </a:t>
            </a:r>
            <a:r>
              <a:rPr lang="sr-Cyrl-RS" altLang="en-US" dirty="0" smtClean="0"/>
              <a:t>је много мањи од броја знакова који се могу послати преко метода </a:t>
            </a:r>
            <a:r>
              <a:rPr lang="en-US" altLang="en-US" dirty="0" smtClean="0"/>
              <a:t>POST</a:t>
            </a:r>
            <a:r>
              <a:rPr lang="sr-Cyrl-RS" altLang="en-US" dirty="0" smtClean="0"/>
              <a:t>, а то горње ограничење зависи од врсте веб сервера и прегледача</a:t>
            </a:r>
          </a:p>
          <a:p>
            <a:pPr lvl="1" eaLnBrk="1" hangingPunct="1"/>
            <a:r>
              <a:rPr lang="sr-Cyrl-RS" altLang="en-US" dirty="0"/>
              <a:t>П</a:t>
            </a:r>
            <a:r>
              <a:rPr lang="sr-Cyrl-RS" altLang="en-US" dirty="0" smtClean="0"/>
              <a:t>одаци који се шаљу коришћењем метода </a:t>
            </a:r>
            <a:r>
              <a:rPr lang="en-US" altLang="en-US" dirty="0"/>
              <a:t>GET </a:t>
            </a:r>
            <a:r>
              <a:rPr lang="sr-Cyrl-RS" altLang="en-US" dirty="0" smtClean="0"/>
              <a:t>се налепљују на адресу у адресној линији прегледача, па је све што се тим путем шаље на сервер директно видљиво кориснику (и самим тим подложније манипулацији)</a:t>
            </a:r>
          </a:p>
          <a:p>
            <a:pPr lvl="1" eaLnBrk="1" hangingPunct="1"/>
            <a:r>
              <a:rPr lang="sr-Cyrl-RS" altLang="en-US" dirty="0" smtClean="0"/>
              <a:t>Корисник не може поставити маркер на страницу где је садржај форме прослеђен методом </a:t>
            </a:r>
            <a:r>
              <a:rPr lang="en-US" altLang="en-US" dirty="0" smtClean="0"/>
              <a:t>POST</a:t>
            </a:r>
            <a:r>
              <a:rPr lang="sr-Cyrl-RS" altLang="en-US" dirty="0" smtClean="0"/>
              <a:t>, а може ако је за прослеђивање коришћен метод </a:t>
            </a:r>
            <a:r>
              <a:rPr lang="en-US" altLang="en-US" dirty="0"/>
              <a:t>GET</a:t>
            </a:r>
            <a:r>
              <a:rPr lang="sr-Cyrl-RS" altLang="en-US" dirty="0" smtClean="0"/>
              <a:t> </a:t>
            </a:r>
            <a:endParaRPr lang="en-US" altLang="en-US" dirty="0" smtClean="0"/>
          </a:p>
          <a:p>
            <a:pPr eaLnBrk="1" hangingPunct="1">
              <a:buClr>
                <a:srgbClr val="002060"/>
              </a:buClr>
            </a:pPr>
            <a:endParaRPr lang="sr-Cyrl-RS" altLang="en-US" dirty="0" smtClean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2424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Методи </a:t>
            </a:r>
            <a:r>
              <a:rPr lang="en-US" sz="3200" dirty="0">
                <a:solidFill>
                  <a:srgbClr val="FFFFFF"/>
                </a:solidFill>
              </a:rPr>
              <a:t>GET </a:t>
            </a:r>
            <a:r>
              <a:rPr lang="sr-Cyrl-RS" sz="3200" dirty="0">
                <a:solidFill>
                  <a:srgbClr val="FFFFFF"/>
                </a:solidFill>
              </a:rPr>
              <a:t>и </a:t>
            </a:r>
            <a:r>
              <a:rPr lang="en-US" sz="3200" dirty="0" smtClean="0">
                <a:solidFill>
                  <a:srgbClr val="FFFFFF"/>
                </a:solidFill>
              </a:rPr>
              <a:t>POST</a:t>
            </a:r>
            <a:r>
              <a:rPr lang="sr-Cyrl-RS" sz="3200" dirty="0" smtClean="0">
                <a:solidFill>
                  <a:srgbClr val="FFFFFF"/>
                </a:solidFill>
              </a:rPr>
              <a:t> (4)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>
              <a:buClr>
                <a:schemeClr val="bg1"/>
              </a:buClr>
            </a:pPr>
            <a:r>
              <a:rPr lang="sr-Cyrl-RS" altLang="en-US" sz="2200" dirty="0" smtClean="0"/>
              <a:t>Илустрација слања података на сервер и помоћу метода </a:t>
            </a:r>
            <a:r>
              <a:rPr lang="en-US" altLang="en-US" sz="2200" dirty="0" smtClean="0"/>
              <a:t>GET </a:t>
            </a:r>
            <a:endParaRPr lang="en-US" altLang="en-US" dirty="0" smtClean="0"/>
          </a:p>
          <a:p>
            <a:pPr eaLnBrk="1" hangingPunct="1">
              <a:buClr>
                <a:srgbClr val="002060"/>
              </a:buClr>
            </a:pPr>
            <a:endParaRPr lang="sr-Cyrl-RS" alt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32" y="2924944"/>
            <a:ext cx="82677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1763688" y="3284984"/>
            <a:ext cx="367240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0" y="2247906"/>
            <a:ext cx="3275856" cy="346762"/>
            <a:chOff x="204100" y="2190054"/>
            <a:chExt cx="2567700" cy="461665"/>
          </a:xfrm>
        </p:grpSpPr>
        <p:sp>
          <p:nvSpPr>
            <p:cNvPr id="7" name="Rectangular Callout 6"/>
            <p:cNvSpPr/>
            <p:nvPr/>
          </p:nvSpPr>
          <p:spPr>
            <a:xfrm>
              <a:off x="323528" y="2190054"/>
              <a:ext cx="2448272" cy="461665"/>
            </a:xfrm>
            <a:prstGeom prst="wedgeRectCallout">
              <a:avLst>
                <a:gd name="adj1" fmla="val 59870"/>
                <a:gd name="adj2" fmla="val 23223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4100" y="2190054"/>
              <a:ext cx="2567700" cy="348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sr-Cyrl-RS" sz="1100" dirty="0" smtClean="0">
                  <a:solidFill>
                    <a:srgbClr val="FFFFFF"/>
                  </a:solidFill>
                  <a:latin typeface="+mn-lt"/>
                </a:rPr>
                <a:t>Оригинални </a:t>
              </a:r>
              <a:r>
                <a:rPr lang="en-US" sz="1100" dirty="0" smtClean="0">
                  <a:solidFill>
                    <a:srgbClr val="FFFFFF"/>
                  </a:solidFill>
                  <a:latin typeface="+mn-lt"/>
                </a:rPr>
                <a:t>URL </a:t>
              </a:r>
              <a:r>
                <a:rPr lang="sr-Cyrl-RS" sz="1100" dirty="0" smtClean="0">
                  <a:solidFill>
                    <a:srgbClr val="FFFFFF"/>
                  </a:solidFill>
                  <a:latin typeface="+mn-lt"/>
                </a:rPr>
                <a:t>без додатних параметара</a:t>
              </a:r>
              <a:endParaRPr lang="en-US" sz="1100" dirty="0">
                <a:solidFill>
                  <a:srgbClr val="FFFFFF"/>
                </a:solidFill>
                <a:latin typeface="+mn-lt"/>
              </a:endParaRP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5508104" y="3284984"/>
            <a:ext cx="2304256" cy="0"/>
          </a:xfrm>
          <a:prstGeom prst="line">
            <a:avLst/>
          </a:prstGeom>
          <a:ln w="19050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419872" y="2221232"/>
            <a:ext cx="5184576" cy="501427"/>
            <a:chOff x="3419872" y="2221232"/>
            <a:chExt cx="5184576" cy="501427"/>
          </a:xfrm>
        </p:grpSpPr>
        <p:sp>
          <p:nvSpPr>
            <p:cNvPr id="17" name="Rectangular Callout 16"/>
            <p:cNvSpPr/>
            <p:nvPr/>
          </p:nvSpPr>
          <p:spPr>
            <a:xfrm>
              <a:off x="3419872" y="2221232"/>
              <a:ext cx="5184576" cy="501427"/>
            </a:xfrm>
            <a:prstGeom prst="wedgeRectCallout">
              <a:avLst>
                <a:gd name="adj1" fmla="val -1895"/>
                <a:gd name="adj2" fmla="val 157338"/>
              </a:avLst>
            </a:prstGeom>
            <a:noFill/>
            <a:ln>
              <a:solidFill>
                <a:schemeClr val="accent1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19872" y="2221232"/>
              <a:ext cx="51845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Cyrl-RS" sz="1100" dirty="0" smtClean="0">
                  <a:solidFill>
                    <a:srgbClr val="FFFFFF"/>
                  </a:solidFill>
                  <a:latin typeface="+mn-lt"/>
                </a:rPr>
                <a:t>Симбол ? раздваја путању од параметара, а симбол &amp; раздваја параметре.</a:t>
              </a:r>
            </a:p>
            <a:p>
              <a:pPr algn="ctr"/>
              <a:r>
                <a:rPr lang="sr-Cyrl-RS" sz="1100" dirty="0" smtClean="0">
                  <a:solidFill>
                    <a:srgbClr val="FFFFFF"/>
                  </a:solidFill>
                  <a:latin typeface="+mn-lt"/>
                </a:rPr>
                <a:t>Параметри се дефинишу у облику име = вредност </a:t>
              </a:r>
              <a:endParaRPr lang="en-US" sz="1100" dirty="0">
                <a:solidFill>
                  <a:srgbClr val="FFFFFF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3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Анатомија </a:t>
            </a:r>
            <a:r>
              <a:rPr lang="en-US" sz="3200" dirty="0">
                <a:solidFill>
                  <a:srgbClr val="FFFFFF"/>
                </a:solidFill>
              </a:rPr>
              <a:t>GET </a:t>
            </a:r>
            <a:r>
              <a:rPr lang="sr-Cyrl-RS" sz="3200" dirty="0" smtClean="0">
                <a:solidFill>
                  <a:srgbClr val="FFFFFF"/>
                </a:solidFill>
              </a:rPr>
              <a:t>захтева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1560" y="1628800"/>
            <a:ext cx="8331324" cy="5013023"/>
            <a:chOff x="827584" y="2268759"/>
            <a:chExt cx="8115300" cy="444817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268759"/>
              <a:ext cx="8115300" cy="444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827584" y="2292086"/>
              <a:ext cx="324036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4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Анатомија </a:t>
            </a:r>
            <a:r>
              <a:rPr lang="en-US" sz="3200" dirty="0">
                <a:solidFill>
                  <a:srgbClr val="FFFFFF"/>
                </a:solidFill>
              </a:rPr>
              <a:t>GET </a:t>
            </a:r>
            <a:r>
              <a:rPr lang="sr-Cyrl-RS" sz="3200" dirty="0" smtClean="0">
                <a:solidFill>
                  <a:srgbClr val="FFFFFF"/>
                </a:solidFill>
              </a:rPr>
              <a:t>захтева 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45" y="1467966"/>
            <a:ext cx="61626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9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Cyrl-RS" altLang="en-US" sz="5400" dirty="0" smtClean="0">
                <a:solidFill>
                  <a:srgbClr val="FFFFFF"/>
                </a:solidFill>
              </a:rPr>
              <a:t>Веб сервери 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Анатомија </a:t>
            </a:r>
            <a:r>
              <a:rPr lang="en-US" sz="3200" dirty="0" smtClean="0">
                <a:solidFill>
                  <a:srgbClr val="FFFFFF"/>
                </a:solidFill>
              </a:rPr>
              <a:t>POST </a:t>
            </a:r>
            <a:r>
              <a:rPr lang="sr-Cyrl-RS" sz="3200" dirty="0" smtClean="0">
                <a:solidFill>
                  <a:srgbClr val="FFFFFF"/>
                </a:solidFill>
              </a:rPr>
              <a:t>захтева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87624" y="1988840"/>
            <a:ext cx="7571232" cy="4288536"/>
            <a:chOff x="1187624" y="1988840"/>
            <a:chExt cx="7571232" cy="4288536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988840"/>
              <a:ext cx="7571232" cy="4288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843808" y="5949280"/>
              <a:ext cx="1728192" cy="328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6113328"/>
              <a:ext cx="576064" cy="164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56176" y="6113328"/>
              <a:ext cx="1800200" cy="164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15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Анатомија </a:t>
            </a:r>
            <a:r>
              <a:rPr lang="en-US" sz="3200" dirty="0" smtClean="0">
                <a:solidFill>
                  <a:srgbClr val="FFFFFF"/>
                </a:solidFill>
              </a:rPr>
              <a:t>POST </a:t>
            </a:r>
            <a:r>
              <a:rPr lang="sr-Cyrl-RS" sz="3200" dirty="0" smtClean="0">
                <a:solidFill>
                  <a:srgbClr val="FFFFFF"/>
                </a:solidFill>
              </a:rPr>
              <a:t>захтева 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19200" y="1619250"/>
            <a:ext cx="6705600" cy="3619500"/>
            <a:chOff x="1219200" y="1619250"/>
            <a:chExt cx="6705600" cy="361950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619250"/>
              <a:ext cx="6705600" cy="361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331640" y="1619250"/>
              <a:ext cx="288032" cy="153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707904" y="1619250"/>
              <a:ext cx="2160240" cy="153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7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51720" y="2924944"/>
            <a:ext cx="7048128" cy="3835152"/>
            <a:chOff x="1403648" y="2618184"/>
            <a:chExt cx="7696200" cy="42672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2618184"/>
              <a:ext cx="7696200" cy="426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3995936" y="5949280"/>
              <a:ext cx="2376264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Анатомија </a:t>
            </a:r>
            <a:r>
              <a:rPr lang="en-US" sz="3200" dirty="0" smtClean="0">
                <a:solidFill>
                  <a:srgbClr val="FFFFFF"/>
                </a:solidFill>
              </a:rPr>
              <a:t>HTTP </a:t>
            </a:r>
            <a:r>
              <a:rPr lang="sr-Cyrl-RS" sz="3200" dirty="0" smtClean="0">
                <a:solidFill>
                  <a:srgbClr val="FFFFFF"/>
                </a:solidFill>
              </a:rPr>
              <a:t>одговора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2875"/>
            <a:ext cx="9036051" cy="2168525"/>
          </a:xfrm>
        </p:spPr>
        <p:txBody>
          <a:bodyPr/>
          <a:lstStyle/>
          <a:p>
            <a:pPr eaLnBrk="1" hangingPunct="1"/>
            <a:r>
              <a:rPr lang="en-US" altLang="en-US" dirty="0"/>
              <a:t>HTTP </a:t>
            </a:r>
            <a:r>
              <a:rPr lang="sr-Cyrl-RS" altLang="en-US" dirty="0" smtClean="0"/>
              <a:t>одговор садржи заглавље и тело</a:t>
            </a:r>
            <a:endParaRPr lang="en-US" altLang="en-US" dirty="0" smtClean="0"/>
          </a:p>
          <a:p>
            <a:pPr lvl="1" eaLnBrk="1" hangingPunct="1"/>
            <a:r>
              <a:rPr lang="sr-Cyrl-RS" altLang="en-US" dirty="0" smtClean="0"/>
              <a:t>Информације у заглављу говоре прегледачу који је протокол коришћен, да ли је захтев био успешан и која врста садржаја се налази у телу захтева, а тело садржи сам садржај који прегледач приказује</a:t>
            </a:r>
          </a:p>
        </p:txBody>
      </p:sp>
    </p:spTree>
    <p:extLst>
      <p:ext uri="{BB962C8B-B14F-4D97-AF65-F5344CB8AC3E}">
        <p14:creationId xmlns:p14="http://schemas.microsoft.com/office/powerpoint/2010/main" val="34306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Анатомија </a:t>
            </a:r>
            <a:r>
              <a:rPr lang="en-US" sz="3200" dirty="0">
                <a:solidFill>
                  <a:srgbClr val="FFFFFF"/>
                </a:solidFill>
              </a:rPr>
              <a:t>HTTP </a:t>
            </a:r>
            <a:r>
              <a:rPr lang="sr-Cyrl-RS" sz="3200" dirty="0" smtClean="0">
                <a:solidFill>
                  <a:srgbClr val="FFFFFF"/>
                </a:solidFill>
              </a:rPr>
              <a:t>одговора 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62613" y="1340768"/>
            <a:ext cx="5701675" cy="4061618"/>
            <a:chOff x="1337300" y="1671638"/>
            <a:chExt cx="5701675" cy="4061618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300" y="1671638"/>
              <a:ext cx="5701675" cy="40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337300" y="1671638"/>
              <a:ext cx="2850837" cy="965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6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HTTP </a:t>
            </a:r>
            <a:r>
              <a:rPr lang="sr-Cyrl-RS" sz="3200" dirty="0" smtClean="0">
                <a:solidFill>
                  <a:srgbClr val="FFFFFF"/>
                </a:solidFill>
              </a:rPr>
              <a:t>захтев и </a:t>
            </a:r>
            <a:r>
              <a:rPr lang="en-US" sz="3200" dirty="0">
                <a:solidFill>
                  <a:srgbClr val="FFFFFF"/>
                </a:solidFill>
              </a:rPr>
              <a:t>HTTP </a:t>
            </a:r>
            <a:r>
              <a:rPr lang="sr-Cyrl-RS" sz="3200" dirty="0" smtClean="0">
                <a:solidFill>
                  <a:srgbClr val="FFFFFF"/>
                </a:solidFill>
              </a:rPr>
              <a:t>одговор 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1680" y="1347330"/>
            <a:ext cx="5328592" cy="5466045"/>
            <a:chOff x="2195736" y="1065862"/>
            <a:chExt cx="5488806" cy="5747514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1065862"/>
              <a:ext cx="5488806" cy="574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267744" y="1065862"/>
              <a:ext cx="1080120" cy="562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187086" y="1484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 smtClean="0">
                <a:solidFill>
                  <a:srgbClr val="C00000"/>
                </a:solidFill>
                <a:latin typeface="+mn-lt"/>
              </a:rPr>
              <a:t>1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0232" y="16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>
                <a:solidFill>
                  <a:srgbClr val="C00000"/>
                </a:solidFill>
                <a:latin typeface="+mn-lt"/>
              </a:rPr>
              <a:t>2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7086" y="24928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 smtClean="0">
                <a:solidFill>
                  <a:srgbClr val="C00000"/>
                </a:solidFill>
                <a:latin typeface="+mn-lt"/>
              </a:rPr>
              <a:t>3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686" y="3284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>
                <a:solidFill>
                  <a:srgbClr val="C00000"/>
                </a:solidFill>
                <a:latin typeface="+mn-lt"/>
              </a:rPr>
              <a:t>4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0633" y="34330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>
                <a:solidFill>
                  <a:srgbClr val="C00000"/>
                </a:solidFill>
                <a:latin typeface="+mn-lt"/>
              </a:rPr>
              <a:t>5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26492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 smtClean="0">
                <a:solidFill>
                  <a:srgbClr val="C00000"/>
                </a:solidFill>
                <a:latin typeface="+mn-lt"/>
              </a:rPr>
              <a:t>6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60451" y="61653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>
                <a:solidFill>
                  <a:srgbClr val="C00000"/>
                </a:solidFill>
                <a:latin typeface="+mn-lt"/>
              </a:rPr>
              <a:t>7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6341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800" dirty="0" smtClean="0">
                <a:solidFill>
                  <a:srgbClr val="C00000"/>
                </a:solidFill>
                <a:latin typeface="+mn-lt"/>
              </a:rPr>
              <a:t>8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970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43894"/>
            <a:ext cx="5328592" cy="466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rgbClr val="FFFFFF"/>
                </a:solidFill>
              </a:rPr>
              <a:t>URL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2875"/>
            <a:ext cx="9036051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Сваки ресурс на вебу има своју јединствену адресу, у </a:t>
            </a:r>
            <a:r>
              <a:rPr lang="en-US" altLang="en-US" dirty="0" smtClean="0"/>
              <a:t>URL (Uniform Resource Locator) </a:t>
            </a:r>
            <a:r>
              <a:rPr lang="sr-Cyrl-RS" altLang="en-US" dirty="0" smtClean="0"/>
              <a:t>формату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59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5"/>
          <a:stretch/>
        </p:blipFill>
        <p:spPr bwMode="auto">
          <a:xfrm>
            <a:off x="6534412" y="2924944"/>
            <a:ext cx="2621786" cy="360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TCP </a:t>
            </a:r>
            <a:r>
              <a:rPr lang="sr-Cyrl-RS" sz="3200" dirty="0" smtClean="0">
                <a:solidFill>
                  <a:srgbClr val="FFFFFF"/>
                </a:solidFill>
              </a:rPr>
              <a:t>порт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6840760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Различите апликације користе различите портове </a:t>
            </a:r>
          </a:p>
          <a:p>
            <a:pPr lvl="1" eaLnBrk="1" hangingPunct="1"/>
            <a:r>
              <a:rPr lang="sr-Latn-RS" altLang="en-US" dirty="0" smtClean="0"/>
              <a:t>HTTP </a:t>
            </a:r>
            <a:r>
              <a:rPr lang="sr-Cyrl-RS" altLang="en-US" dirty="0" smtClean="0"/>
              <a:t>сервер подразумевано користи порт 80</a:t>
            </a:r>
          </a:p>
          <a:p>
            <a:pPr lvl="1" eaLnBrk="1" hangingPunct="1"/>
            <a:r>
              <a:rPr lang="sr-Latn-RS" altLang="en-US" dirty="0" smtClean="0"/>
              <a:t>Telnet </a:t>
            </a:r>
            <a:r>
              <a:rPr lang="sr-Cyrl-RS" altLang="en-US" dirty="0"/>
              <a:t>сервер подразумевано користи порт </a:t>
            </a:r>
            <a:r>
              <a:rPr lang="en-US" altLang="en-US" dirty="0" smtClean="0"/>
              <a:t>23</a:t>
            </a:r>
          </a:p>
          <a:p>
            <a:pPr lvl="1" eaLnBrk="1" hangingPunct="1"/>
            <a:r>
              <a:rPr lang="sr-Latn-RS" altLang="en-US" dirty="0" smtClean="0"/>
              <a:t>FTP </a:t>
            </a:r>
            <a:r>
              <a:rPr lang="sr-Cyrl-RS" altLang="en-US" dirty="0" smtClean="0"/>
              <a:t> </a:t>
            </a:r>
            <a:r>
              <a:rPr lang="sr-Cyrl-RS" altLang="en-US" dirty="0"/>
              <a:t>сервер подразумевано користи порт </a:t>
            </a:r>
            <a:r>
              <a:rPr lang="en-US" altLang="en-US" dirty="0" smtClean="0"/>
              <a:t>21</a:t>
            </a:r>
            <a:endParaRPr lang="en-US" altLang="en-US" dirty="0"/>
          </a:p>
          <a:p>
            <a:pPr lvl="1" eaLnBrk="1" hangingPunct="1"/>
            <a:r>
              <a:rPr lang="sr-Latn-RS" altLang="en-US" dirty="0" smtClean="0"/>
              <a:t>POP3 </a:t>
            </a:r>
            <a:r>
              <a:rPr lang="sr-Cyrl-RS" altLang="en-US" dirty="0" smtClean="0"/>
              <a:t>порт 110, а </a:t>
            </a:r>
            <a:r>
              <a:rPr lang="en-US" altLang="en-US" dirty="0" smtClean="0"/>
              <a:t>SMTP </a:t>
            </a:r>
            <a:r>
              <a:rPr lang="sr-Cyrl-RS" altLang="en-US" dirty="0" smtClean="0"/>
              <a:t>порт 25</a:t>
            </a:r>
          </a:p>
          <a:p>
            <a:pPr lvl="1" eaLnBrk="1" hangingPunct="1"/>
            <a:r>
              <a:rPr lang="sr-Cyrl-RS" altLang="en-US" dirty="0" smtClean="0"/>
              <a:t>Сервер за време порт 37</a:t>
            </a:r>
            <a:endParaRPr lang="en-US" altLang="en-US" dirty="0" smtClean="0"/>
          </a:p>
          <a:p>
            <a:pPr eaLnBrk="1" hangingPunct="1"/>
            <a:r>
              <a:rPr lang="sr-Cyrl-RS" altLang="en-US" dirty="0" smtClean="0"/>
              <a:t>Порт представља једнозначни </a:t>
            </a:r>
            <a:br>
              <a:rPr lang="sr-Cyrl-RS" altLang="en-US" dirty="0" smtClean="0"/>
            </a:br>
            <a:r>
              <a:rPr lang="sr-Cyrl-RS" altLang="en-US" dirty="0" smtClean="0"/>
              <a:t>идентификатор</a:t>
            </a:r>
            <a:r>
              <a:rPr lang="en-US" altLang="en-US" dirty="0" smtClean="0"/>
              <a:t> – </a:t>
            </a:r>
            <a:r>
              <a:rPr lang="sr-Cyrl-RS" altLang="en-US" dirty="0" smtClean="0"/>
              <a:t>број између 0 и 65535</a:t>
            </a:r>
          </a:p>
          <a:p>
            <a:pPr eaLnBrk="1" hangingPunct="1"/>
            <a:r>
              <a:rPr lang="sr-Cyrl-RS" altLang="en-US" dirty="0" smtClean="0"/>
              <a:t>Порт представља логичку везу између</a:t>
            </a:r>
            <a:br>
              <a:rPr lang="sr-Cyrl-RS" altLang="en-US" dirty="0" smtClean="0"/>
            </a:br>
            <a:r>
              <a:rPr lang="sr-Cyrl-RS" altLang="en-US" dirty="0" smtClean="0"/>
              <a:t>конкретног софтвера и хардвера на ком </a:t>
            </a:r>
            <a:br>
              <a:rPr lang="sr-Cyrl-RS" altLang="en-US" dirty="0" smtClean="0"/>
            </a:br>
            <a:r>
              <a:rPr lang="sr-Cyrl-RS" altLang="en-US" dirty="0" smtClean="0"/>
              <a:t>се тај софтвер извршава</a:t>
            </a:r>
          </a:p>
          <a:p>
            <a:pPr eaLnBrk="1" hangingPunct="1"/>
            <a:r>
              <a:rPr lang="sr-Cyrl-RS" altLang="en-US" dirty="0" smtClean="0"/>
              <a:t>Порт не представља место на које се прикључује уређај, већ број који означава приступну тачку за комуникацију са сервером</a:t>
            </a:r>
            <a:r>
              <a:rPr lang="sr-Cyrl-RS" altLang="en-US" dirty="0"/>
              <a:t/>
            </a:r>
            <a:br>
              <a:rPr lang="sr-Cyrl-RS" altLang="en-US" dirty="0"/>
            </a:br>
            <a:r>
              <a:rPr lang="sr-Cyrl-RS" altLang="en-US" dirty="0" smtClean="0"/>
              <a:t> 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37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rgbClr val="FFFFFF"/>
                </a:solidFill>
              </a:rPr>
              <a:t>TCP </a:t>
            </a:r>
            <a:r>
              <a:rPr lang="sr-Cyrl-RS" sz="3200" dirty="0" smtClean="0">
                <a:solidFill>
                  <a:srgbClr val="FFFFFF"/>
                </a:solidFill>
              </a:rPr>
              <a:t>порт 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Ако не би било броја порта, онда сервер не би знао са којом клијентском апликацијом комуницира, нити по ком се протоклу та комуникација реализује</a:t>
            </a:r>
          </a:p>
          <a:p>
            <a:pPr lvl="1" eaLnBrk="1" hangingPunct="1"/>
            <a:r>
              <a:rPr lang="sr-Cyrl-RS" altLang="en-US" dirty="0" smtClean="0"/>
              <a:t>Могло би се догодити, на пример, да прегледач, уместо да комуницира са веб сервером, покушава успостави комуникацију са сервером електронске поште</a:t>
            </a:r>
          </a:p>
          <a:p>
            <a:pPr eaLnBrk="1" hangingPunct="1"/>
            <a:r>
              <a:rPr lang="en-US" altLang="en-US" dirty="0" smtClean="0"/>
              <a:t>TCP</a:t>
            </a:r>
            <a:r>
              <a:rPr lang="sr-Cyrl-RS" altLang="en-US" dirty="0" smtClean="0"/>
              <a:t> портови између 0 и 1023 су резервисани за познате сервисе и не препоручује се да се ти портови користе за „нове“ серверске програме</a:t>
            </a:r>
          </a:p>
          <a:p>
            <a:pPr eaLnBrk="1" hangingPunct="1"/>
            <a:r>
              <a:rPr lang="sr-Cyrl-RS" altLang="en-US" dirty="0" smtClean="0"/>
              <a:t>Ако се извршавају серверски програми на рачунарској мрежи компаније, тада са администратором система треба проверити који су портови слободни, а који заузети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29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3728" y="3284984"/>
            <a:ext cx="4690268" cy="3456709"/>
            <a:chOff x="2185987" y="2998368"/>
            <a:chExt cx="4772025" cy="37433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5987" y="2998368"/>
              <a:ext cx="4772025" cy="374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796136" y="3356992"/>
              <a:ext cx="1161876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644008" y="6453336"/>
              <a:ext cx="2314004" cy="2883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Статичке веб стране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Статичка веб страна се налази у директоријуму на веб серверу</a:t>
            </a:r>
          </a:p>
          <a:p>
            <a:pPr lvl="1" eaLnBrk="1" hangingPunct="1"/>
            <a:r>
              <a:rPr lang="sr-Cyrl-RS" altLang="en-US" dirty="0" smtClean="0"/>
              <a:t>Веб сервер такву страну само пронађе и проследи клијенту, баш онакву каква је на серверу</a:t>
            </a:r>
          </a:p>
          <a:p>
            <a:pPr lvl="1" eaLnBrk="1" hangingPunct="1"/>
            <a:r>
              <a:rPr lang="sr-Cyrl-RS" altLang="en-US" dirty="0" smtClean="0"/>
              <a:t>Сваки од клијената добија потпуно исти садржај као одговор 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7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47864" y="1916832"/>
            <a:ext cx="5508501" cy="4941167"/>
            <a:chOff x="3275856" y="1639620"/>
            <a:chExt cx="5580509" cy="521837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639620"/>
              <a:ext cx="5580509" cy="5218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868144" y="5661248"/>
              <a:ext cx="2988221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Статичке веб стране (2)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Шта радити када треба обезбедити да се веб страна динамички мења?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22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76375" y="549275"/>
            <a:ext cx="72104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FFFFFF"/>
                </a:solidFill>
              </a:rPr>
              <a:t>Веб</a:t>
            </a:r>
            <a:endParaRPr lang="en-US" kern="0" dirty="0" smtClean="0">
              <a:solidFill>
                <a:srgbClr val="FFFF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2"/>
          <a:stretch/>
        </p:blipFill>
        <p:spPr bwMode="auto">
          <a:xfrm>
            <a:off x="3732996" y="1412776"/>
            <a:ext cx="5303499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548507"/>
            <a:ext cx="3744416" cy="2168525"/>
          </a:xfrm>
        </p:spPr>
        <p:txBody>
          <a:bodyPr/>
          <a:lstStyle/>
          <a:p>
            <a:pPr eaLnBrk="1" hangingPunct="1"/>
            <a:r>
              <a:rPr lang="sr-Cyrl-RS" altLang="en-US" sz="2200" dirty="0" smtClean="0"/>
              <a:t>Веб се састоји од огромног броја клијената са прегледачима (као што су </a:t>
            </a:r>
            <a:r>
              <a:rPr lang="en-US" altLang="en-US" sz="2200" dirty="0" smtClean="0"/>
              <a:t>Chrome, </a:t>
            </a:r>
            <a:r>
              <a:rPr lang="en-US" altLang="en-US" sz="2200" dirty="0" err="1" smtClean="0"/>
              <a:t>Mozzila</a:t>
            </a:r>
            <a:r>
              <a:rPr lang="en-US" altLang="en-US" dirty="0"/>
              <a:t>, </a:t>
            </a:r>
            <a:r>
              <a:rPr lang="en-US" altLang="en-US" dirty="0" err="1"/>
              <a:t>Yandex</a:t>
            </a:r>
            <a:r>
              <a:rPr lang="en-US" altLang="en-US" dirty="0"/>
              <a:t>, </a:t>
            </a:r>
            <a:r>
              <a:rPr lang="en-US" altLang="en-US" dirty="0" smtClean="0"/>
              <a:t>Safari </a:t>
            </a:r>
            <a:r>
              <a:rPr lang="sr-Cyrl-RS" altLang="en-US" dirty="0" smtClean="0"/>
              <a:t>итд.)</a:t>
            </a:r>
            <a:br>
              <a:rPr lang="sr-Cyrl-RS" altLang="en-US" dirty="0" smtClean="0"/>
            </a:br>
            <a:r>
              <a:rPr lang="sr-Cyrl-RS" altLang="en-US" dirty="0" smtClean="0"/>
              <a:t>и од сервера</a:t>
            </a:r>
            <a:br>
              <a:rPr lang="sr-Cyrl-RS" altLang="en-US" dirty="0" smtClean="0"/>
            </a:br>
            <a:r>
              <a:rPr lang="sr-Cyrl-RS" altLang="en-US" dirty="0" smtClean="0"/>
              <a:t>(који користе веб</a:t>
            </a:r>
            <a:br>
              <a:rPr lang="sr-Cyrl-RS" altLang="en-US" dirty="0" smtClean="0"/>
            </a:br>
            <a:r>
              <a:rPr lang="sr-Cyrl-RS" altLang="en-US" dirty="0" smtClean="0"/>
              <a:t>сервере као што су </a:t>
            </a:r>
            <a:br>
              <a:rPr lang="sr-Cyrl-RS" altLang="en-US" dirty="0" smtClean="0"/>
            </a:br>
            <a:r>
              <a:rPr lang="en-US" altLang="en-US" dirty="0" smtClean="0"/>
              <a:t>Apache, </a:t>
            </a:r>
            <a:r>
              <a:rPr lang="en-US" altLang="en-US" dirty="0" err="1" smtClean="0"/>
              <a:t>JBoss</a:t>
            </a:r>
            <a:r>
              <a:rPr lang="en-US" altLang="en-US" dirty="0" smtClean="0"/>
              <a:t>, Tomcat, Microsoft IIS </a:t>
            </a:r>
            <a:r>
              <a:rPr lang="sr-Cyrl-RS" altLang="en-US" dirty="0" smtClean="0"/>
              <a:t>итд.) који су међусобно повезани кроз жичане и безжичне мреже.</a:t>
            </a:r>
            <a:endParaRPr lang="ru-RU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Динамичке веб стране 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Сам веб сервер опслужује само статичке стране, али се може користити  посебна помоћна апликација, са којом комуницира веб сервер, а која креира динамички садржај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7504" y="2707539"/>
            <a:ext cx="8928992" cy="3614025"/>
            <a:chOff x="35496" y="3140967"/>
            <a:chExt cx="8815496" cy="3684653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668" y="3140968"/>
              <a:ext cx="2476500" cy="3684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3140968"/>
              <a:ext cx="3665220" cy="3684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3140967"/>
              <a:ext cx="2910840" cy="3684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13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Динамичке веб стране (2) 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Динамички садржај може бити било шта: датум и време са сервера, списак датотека у директоријуму, случајно изабрана слика итд.</a:t>
            </a:r>
          </a:p>
          <a:p>
            <a:pPr eaLnBrk="1" hangingPunct="1"/>
            <a:r>
              <a:rPr lang="sr-Cyrl-RS" altLang="en-US" dirty="0" smtClean="0"/>
              <a:t>Динамички садржај не постоји све док не стигне захтев</a:t>
            </a:r>
          </a:p>
          <a:p>
            <a:pPr eaLnBrk="1" hangingPunct="1"/>
            <a:r>
              <a:rPr lang="sr-Cyrl-RS" altLang="en-US" dirty="0" smtClean="0"/>
              <a:t>По приспећу захтева, помоћна апликација „креира“ </a:t>
            </a:r>
            <a:r>
              <a:rPr lang="en-US" altLang="en-US" dirty="0" smtClean="0"/>
              <a:t>HTML </a:t>
            </a:r>
            <a:r>
              <a:rPr lang="sr-Cyrl-RS" altLang="en-US" dirty="0" smtClean="0"/>
              <a:t>а онда веб сервер тај </a:t>
            </a:r>
            <a:r>
              <a:rPr lang="en-US" altLang="en-US" dirty="0"/>
              <a:t>HTML</a:t>
            </a:r>
            <a:r>
              <a:rPr lang="sr-Cyrl-RS" altLang="en-US" dirty="0" smtClean="0"/>
              <a:t> „спакује“ у одговор</a:t>
            </a:r>
            <a:endParaRPr lang="en-US" alt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379026" y="4170566"/>
            <a:ext cx="6964517" cy="2545303"/>
            <a:chOff x="1379026" y="4170566"/>
            <a:chExt cx="6964517" cy="254530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26" y="4509120"/>
              <a:ext cx="5353214" cy="2206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547664" y="4170566"/>
              <a:ext cx="1851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Cyrl-RS" sz="1600" dirty="0" smtClean="0">
                  <a:solidFill>
                    <a:srgbClr val="FFFFFF"/>
                  </a:solidFill>
                  <a:latin typeface="+mn-lt"/>
                </a:rPr>
                <a:t>Уместо статичног</a:t>
              </a:r>
              <a:endParaRPr lang="en-US" sz="16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7984" y="4170566"/>
              <a:ext cx="39155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Cyrl-RS" sz="1600" dirty="0" smtClean="0">
                  <a:solidFill>
                    <a:srgbClr val="FFFFFF"/>
                  </a:solidFill>
                  <a:latin typeface="+mn-lt"/>
                </a:rPr>
                <a:t>Треба да се добије динамичан садржај</a:t>
              </a:r>
              <a:endParaRPr lang="en-US" sz="1600" dirty="0">
                <a:solidFill>
                  <a:srgbClr val="FFFFFF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8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Динамичке веб стране (3) 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Када корисник проследи серверу податке са форме, тада је за процесирање прослеђених података (чување података у бази, ради генерисање одговора на основу података прослеђених уз захтев итд.) неопходно коришћење помоћне апликације</a:t>
            </a:r>
          </a:p>
          <a:p>
            <a:pPr eaLnBrk="1" hangingPunct="1"/>
            <a:r>
              <a:rPr lang="sr-Cyrl-RS" altLang="en-US" dirty="0" smtClean="0"/>
              <a:t>Када сервер препозна да се захтев односи на помоћну апликацију, тада и прослеђене параметре проследи помоћној апликацији, па та апликација генерише одговор за који се потом проследи клијенту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23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64" y="980728"/>
            <a:ext cx="7468824" cy="584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sr-Cyrl-RS" sz="3200" dirty="0" smtClean="0">
                <a:solidFill>
                  <a:schemeClr val="hlink"/>
                </a:solidFill>
              </a:rPr>
              <a:t>Динамичке веб стране и </a:t>
            </a:r>
            <a:r>
              <a:rPr lang="en-US" sz="3200" dirty="0" smtClean="0">
                <a:solidFill>
                  <a:schemeClr val="hlink"/>
                </a:solidFill>
              </a:rPr>
              <a:t>CGI </a:t>
            </a:r>
            <a:endParaRPr lang="en-US" alt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829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Courses\Matf UVIT\Dodatna literatura\Web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802360"/>
            <a:ext cx="3456384" cy="205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sr-Cyrl-RS" sz="3200" dirty="0" smtClean="0">
                <a:solidFill>
                  <a:schemeClr val="hlink"/>
                </a:solidFill>
              </a:rPr>
              <a:t>Динамичке </a:t>
            </a:r>
            <a:r>
              <a:rPr lang="sr-Cyrl-RS" sz="3200" dirty="0">
                <a:solidFill>
                  <a:schemeClr val="hlink"/>
                </a:solidFill>
              </a:rPr>
              <a:t>веб </a:t>
            </a:r>
            <a:r>
              <a:rPr lang="sr-Cyrl-RS" sz="3200" dirty="0" smtClean="0">
                <a:solidFill>
                  <a:schemeClr val="hlink"/>
                </a:solidFill>
              </a:rPr>
              <a:t>стране и </a:t>
            </a:r>
            <a:r>
              <a:rPr lang="en-US" sz="3200" dirty="0" smtClean="0">
                <a:solidFill>
                  <a:schemeClr val="hlink"/>
                </a:solidFill>
              </a:rPr>
              <a:t>PHP</a:t>
            </a:r>
            <a:r>
              <a:rPr lang="sr-Cyrl-RS" sz="3200" dirty="0" smtClean="0">
                <a:solidFill>
                  <a:schemeClr val="hlink"/>
                </a:solidFill>
              </a:rPr>
              <a:t> </a:t>
            </a:r>
            <a:endParaRPr lang="en-US" altLang="en-US" sz="3200" b="1" dirty="0" smtClean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ru-RU" altLang="en-US" dirty="0"/>
              <a:t>PHP интерпретатор може радити по </a:t>
            </a:r>
            <a:r>
              <a:rPr lang="ru-RU" altLang="en-US" dirty="0" smtClean="0"/>
              <a:t>CGI принципу</a:t>
            </a:r>
          </a:p>
          <a:p>
            <a:pPr lvl="1" eaLnBrk="1" hangingPunct="1"/>
            <a:r>
              <a:rPr lang="ru-RU" altLang="en-US" dirty="0" smtClean="0"/>
              <a:t>Интерпретатор постоји </a:t>
            </a:r>
            <a:r>
              <a:rPr lang="ru-RU" altLang="en-US" dirty="0"/>
              <a:t>као екстерна </a:t>
            </a:r>
            <a:r>
              <a:rPr lang="ru-RU" altLang="en-US" dirty="0" smtClean="0"/>
              <a:t>апликација</a:t>
            </a:r>
          </a:p>
          <a:p>
            <a:pPr lvl="1" eaLnBrk="1" hangingPunct="1"/>
            <a:r>
              <a:rPr lang="ru-RU" altLang="en-US" dirty="0"/>
              <a:t>Т</a:t>
            </a:r>
            <a:r>
              <a:rPr lang="ru-RU" altLang="en-US" dirty="0" smtClean="0"/>
              <a:t>а екстерна апликација се </a:t>
            </a:r>
            <a:r>
              <a:rPr lang="ru-RU" altLang="en-US" dirty="0"/>
              <a:t>позива да изврши дату скрипту </a:t>
            </a:r>
            <a:r>
              <a:rPr lang="ru-RU" altLang="en-US" dirty="0" smtClean="0"/>
              <a:t>(дати </a:t>
            </a:r>
            <a:r>
              <a:rPr lang="en-US" altLang="en-US" dirty="0" smtClean="0"/>
              <a:t>PHP </a:t>
            </a:r>
            <a:r>
              <a:rPr lang="sr-Cyrl-RS" altLang="en-US" dirty="0" smtClean="0"/>
              <a:t>програм) </a:t>
            </a:r>
            <a:r>
              <a:rPr lang="ru-RU" altLang="en-US" dirty="0" smtClean="0"/>
              <a:t>сваки </a:t>
            </a:r>
            <a:r>
              <a:rPr lang="ru-RU" altLang="en-US" dirty="0"/>
              <a:t>пут кад буде захтевана од неког </a:t>
            </a:r>
            <a:r>
              <a:rPr lang="ru-RU" altLang="en-US" dirty="0" smtClean="0"/>
              <a:t>корисника</a:t>
            </a:r>
          </a:p>
          <a:p>
            <a:pPr eaLnBrk="1" hangingPunct="1"/>
            <a:r>
              <a:rPr lang="ru-RU" altLang="en-US" dirty="0"/>
              <a:t>PHP интерпретатор</a:t>
            </a:r>
            <a:r>
              <a:rPr lang="ru-RU" altLang="en-US" dirty="0" smtClean="0"/>
              <a:t> </a:t>
            </a:r>
            <a:r>
              <a:rPr lang="ru-RU" altLang="en-US" dirty="0"/>
              <a:t>може бити инсталиран и као модул </a:t>
            </a:r>
            <a:r>
              <a:rPr lang="ru-RU" altLang="en-US" dirty="0" smtClean="0"/>
              <a:t>веб</a:t>
            </a:r>
            <a:r>
              <a:rPr lang="en-US" altLang="en-US" dirty="0" smtClean="0"/>
              <a:t> </a:t>
            </a:r>
            <a:r>
              <a:rPr lang="ru-RU" altLang="en-US" dirty="0" smtClean="0"/>
              <a:t>сервиса</a:t>
            </a:r>
          </a:p>
          <a:p>
            <a:pPr lvl="1" eaLnBrk="1" hangingPunct="1"/>
            <a:r>
              <a:rPr lang="ru-RU" altLang="en-US" dirty="0" smtClean="0"/>
              <a:t>Интерпретатор је ближе повезан са веб сер</a:t>
            </a:r>
            <a:r>
              <a:rPr lang="sr-Cyrl-RS" altLang="en-US" dirty="0" smtClean="0"/>
              <a:t>висом</a:t>
            </a:r>
          </a:p>
          <a:p>
            <a:pPr lvl="1" eaLnBrk="1" hangingPunct="1"/>
            <a:r>
              <a:rPr lang="ru-RU" altLang="en-US" dirty="0" smtClean="0"/>
              <a:t>Интерпретатор </a:t>
            </a:r>
            <a:r>
              <a:rPr lang="ru-RU" altLang="en-US" dirty="0"/>
              <a:t>је на тај начин увек учитан у </a:t>
            </a:r>
            <a:r>
              <a:rPr lang="ru-RU" altLang="en-US" dirty="0" smtClean="0"/>
              <a:t>меморију, па </a:t>
            </a:r>
            <a:r>
              <a:rPr lang="ru-RU" altLang="en-US" dirty="0"/>
              <a:t>се не мора позивати спољашњи програм</a:t>
            </a:r>
            <a:endParaRPr lang="en-US" altLang="en-US" dirty="0"/>
          </a:p>
          <a:p>
            <a:pPr lvl="1" eaLnBrk="1" hangingPunct="1"/>
            <a:r>
              <a:rPr lang="ru-RU" altLang="en-US" dirty="0" smtClean="0"/>
              <a:t>Овакав приступ пружа </a:t>
            </a:r>
            <a:r>
              <a:rPr lang="ru-RU" altLang="en-US" dirty="0"/>
              <a:t>знатно већу брзину извршавања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84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sr-Cyrl-RS" sz="3200" dirty="0" smtClean="0">
                <a:solidFill>
                  <a:srgbClr val="FFFFFF"/>
                </a:solidFill>
              </a:rPr>
              <a:t>Динамичке </a:t>
            </a:r>
            <a:r>
              <a:rPr lang="sr-Cyrl-RS" sz="3200" dirty="0">
                <a:solidFill>
                  <a:srgbClr val="FFFFFF"/>
                </a:solidFill>
              </a:rPr>
              <a:t>веб </a:t>
            </a:r>
            <a:r>
              <a:rPr lang="sr-Cyrl-RS" sz="3200" dirty="0" smtClean="0">
                <a:solidFill>
                  <a:srgbClr val="FFFFFF"/>
                </a:solidFill>
              </a:rPr>
              <a:t>стране и </a:t>
            </a:r>
            <a:r>
              <a:rPr lang="en-US" sz="3200" dirty="0" smtClean="0">
                <a:solidFill>
                  <a:srgbClr val="FFFFFF"/>
                </a:solidFill>
              </a:rPr>
              <a:t>PHP</a:t>
            </a:r>
            <a:r>
              <a:rPr lang="sr-Cyrl-RS" sz="3200" dirty="0" smtClean="0">
                <a:solidFill>
                  <a:srgbClr val="FFFFFF"/>
                </a:solidFill>
              </a:rPr>
              <a:t> (2) 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ru-RU" altLang="en-US" dirty="0"/>
              <a:t>Уобичајен сценарио по ком се извршавају </a:t>
            </a:r>
            <a:r>
              <a:rPr lang="en-US" altLang="en-US" dirty="0"/>
              <a:t>PHP </a:t>
            </a:r>
            <a:r>
              <a:rPr lang="ru-RU" altLang="en-US" dirty="0"/>
              <a:t>скрипте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ru-RU" altLang="en-US" dirty="0"/>
              <a:t>клијент (корисник Интернета који користи неки </a:t>
            </a:r>
            <a:r>
              <a:rPr lang="ru-RU" altLang="en-US" dirty="0" smtClean="0"/>
              <a:t>прегледач</a:t>
            </a:r>
            <a:r>
              <a:rPr lang="ru-RU" altLang="en-US" dirty="0"/>
              <a:t>) захтева </a:t>
            </a:r>
            <a:r>
              <a:rPr lang="en-US" altLang="en-US" dirty="0"/>
              <a:t>PHP </a:t>
            </a:r>
            <a:r>
              <a:rPr lang="ru-RU" altLang="en-US" dirty="0"/>
              <a:t>страницу са </a:t>
            </a:r>
            <a:r>
              <a:rPr lang="ru-RU" altLang="en-US" dirty="0" smtClean="0"/>
              <a:t>сервера (рачунара)</a:t>
            </a:r>
            <a:endParaRPr lang="ru-RU" alt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ru-RU" altLang="en-US" dirty="0"/>
              <a:t>сервер прослеђује захтев </a:t>
            </a:r>
            <a:r>
              <a:rPr lang="ru-RU" altLang="en-US" dirty="0" smtClean="0"/>
              <a:t>веб серверу (</a:t>
            </a:r>
            <a:r>
              <a:rPr lang="ru-RU" altLang="en-US" dirty="0"/>
              <a:t>програм </a:t>
            </a:r>
            <a:r>
              <a:rPr lang="ru-RU" altLang="en-US" dirty="0" smtClean="0"/>
              <a:t>на </a:t>
            </a:r>
            <a:r>
              <a:rPr lang="ru-RU" altLang="en-US" dirty="0"/>
              <a:t>серверу)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ru-RU" altLang="en-US" dirty="0" smtClean="0"/>
              <a:t>веб сервер </a:t>
            </a:r>
            <a:r>
              <a:rPr lang="ru-RU" altLang="en-US" dirty="0"/>
              <a:t>препознаје да се тражи </a:t>
            </a:r>
            <a:r>
              <a:rPr lang="en-US" altLang="en-US" dirty="0"/>
              <a:t>PHP </a:t>
            </a:r>
            <a:r>
              <a:rPr lang="ru-RU" altLang="en-US" dirty="0"/>
              <a:t>датотека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ru-RU" altLang="en-US" dirty="0" smtClean="0"/>
              <a:t>веб сервер не </a:t>
            </a:r>
            <a:r>
              <a:rPr lang="ru-RU" altLang="en-US" dirty="0"/>
              <a:t>шаље његов садржај </a:t>
            </a:r>
            <a:r>
              <a:rPr lang="ru-RU" altLang="en-US" dirty="0" smtClean="0"/>
              <a:t>захеваног ресурса клијенту</a:t>
            </a:r>
            <a:r>
              <a:rPr lang="ru-RU" altLang="en-US" dirty="0"/>
              <a:t>, него га извршава као програм помоћу </a:t>
            </a:r>
            <a:r>
              <a:rPr lang="en-US" altLang="en-US" dirty="0"/>
              <a:t>PHP </a:t>
            </a:r>
            <a:r>
              <a:rPr lang="ru-RU" altLang="en-US" dirty="0"/>
              <a:t>модула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ru-RU" altLang="en-US" dirty="0"/>
              <a:t>излазни текст програма (стандардни </a:t>
            </a:r>
            <a:r>
              <a:rPr lang="ru-RU" altLang="en-US" dirty="0" smtClean="0"/>
              <a:t>излаз тј. резулатат рада </a:t>
            </a:r>
            <a:r>
              <a:rPr lang="en-US" altLang="en-US" dirty="0"/>
              <a:t>PHP </a:t>
            </a:r>
            <a:r>
              <a:rPr lang="ru-RU" altLang="en-US" dirty="0"/>
              <a:t>модула</a:t>
            </a:r>
            <a:r>
              <a:rPr lang="ru-RU" altLang="en-US" dirty="0" smtClean="0"/>
              <a:t>) </a:t>
            </a:r>
            <a:r>
              <a:rPr lang="ru-RU" altLang="en-US" dirty="0"/>
              <a:t>се шаље клијенту као резултат захтева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ru-RU" altLang="en-US" dirty="0" smtClean="0"/>
              <a:t>прегледач препознаје </a:t>
            </a:r>
            <a:r>
              <a:rPr lang="ru-RU" altLang="en-US" dirty="0"/>
              <a:t>врсту резултата (</a:t>
            </a:r>
            <a:r>
              <a:rPr lang="en-US" altLang="en-US" dirty="0"/>
              <a:t>HTML </a:t>
            </a:r>
            <a:r>
              <a:rPr lang="ru-RU" altLang="en-US" dirty="0"/>
              <a:t>код, слика, </a:t>
            </a:r>
            <a:r>
              <a:rPr lang="en-US" altLang="en-US" dirty="0"/>
              <a:t>PDF </a:t>
            </a:r>
            <a:r>
              <a:rPr lang="ru-RU" altLang="en-US" dirty="0"/>
              <a:t>садржај, архива итд.)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ru-RU" altLang="en-US" dirty="0" smtClean="0"/>
              <a:t>прегледач приказује резултат клијенту </a:t>
            </a:r>
            <a:r>
              <a:rPr lang="ru-RU" altLang="en-US" dirty="0"/>
              <a:t>на одговарајући начин</a:t>
            </a:r>
            <a:endParaRPr lang="ru-R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0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944" y="1196975"/>
            <a:ext cx="4836344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smtClean="0">
                <a:solidFill>
                  <a:srgbClr val="FFFFFF"/>
                </a:solidFill>
              </a:rPr>
              <a:t>Apache </a:t>
            </a:r>
            <a:r>
              <a:rPr lang="sr-Cyrl-RS" altLang="en-US" sz="5400" dirty="0" smtClean="0">
                <a:solidFill>
                  <a:srgbClr val="FFFFFF"/>
                </a:solidFill>
              </a:rPr>
              <a:t/>
            </a:r>
            <a:br>
              <a:rPr lang="sr-Cyrl-RS" altLang="en-US" sz="5400" dirty="0" smtClean="0">
                <a:solidFill>
                  <a:srgbClr val="FFFFFF"/>
                </a:solidFill>
              </a:rPr>
            </a:br>
            <a:r>
              <a:rPr lang="sr-Cyrl-RS" altLang="en-US" sz="5400" dirty="0" smtClean="0">
                <a:solidFill>
                  <a:srgbClr val="FFFFFF"/>
                </a:solidFill>
              </a:rPr>
              <a:t>веб сервер </a:t>
            </a:r>
            <a:endParaRPr lang="en-US" altLang="en-US" sz="5400" dirty="0" smtClean="0">
              <a:solidFill>
                <a:srgbClr val="FFFF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3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FFFF"/>
                </a:solidFill>
              </a:rPr>
              <a:t> Apache</a:t>
            </a:r>
            <a:r>
              <a:rPr lang="sr-Cyrl-RS" sz="3200" dirty="0" smtClean="0">
                <a:solidFill>
                  <a:srgbClr val="FFFFFF"/>
                </a:solidFill>
              </a:rPr>
              <a:t> веб сервер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У оквиру овог курса биће коришћен </a:t>
            </a:r>
            <a:r>
              <a:rPr lang="en-US" altLang="en-US" dirty="0"/>
              <a:t>Apache </a:t>
            </a:r>
            <a:r>
              <a:rPr lang="sr-Cyrl-RS" altLang="en-US" dirty="0"/>
              <a:t>веб сервер</a:t>
            </a:r>
            <a:endParaRPr lang="sr-Cyrl-RS" altLang="en-US" dirty="0" smtClean="0"/>
          </a:p>
          <a:p>
            <a:pPr lvl="1" eaLnBrk="1" hangingPunct="1"/>
            <a:r>
              <a:rPr lang="sr-Cyrl-RS" altLang="en-US" dirty="0" smtClean="0"/>
              <a:t>Веб сервер</a:t>
            </a:r>
            <a:r>
              <a:rPr lang="en-US" altLang="en-US" dirty="0" smtClean="0"/>
              <a:t> Apache je </a:t>
            </a:r>
            <a:r>
              <a:rPr lang="sr-Cyrl-RS" altLang="en-US" dirty="0" smtClean="0"/>
              <a:t>највише коришћен софтвер за веб сервер на свету</a:t>
            </a:r>
            <a:r>
              <a:rPr lang="en-US" altLang="en-US" dirty="0" smtClean="0"/>
              <a:t> </a:t>
            </a:r>
            <a:endParaRPr lang="sr-Cyrl-RS" altLang="en-US" dirty="0" smtClean="0"/>
          </a:p>
          <a:p>
            <a:pPr lvl="2" eaLnBrk="1" hangingPunct="1"/>
            <a:r>
              <a:rPr lang="sr-Cyrl-RS" altLang="en-US" dirty="0"/>
              <a:t>З</a:t>
            </a:r>
            <a:r>
              <a:rPr lang="sr-Cyrl-RS" altLang="en-US" dirty="0" smtClean="0"/>
              <a:t>аснован је </a:t>
            </a:r>
            <a:r>
              <a:rPr lang="en-US" altLang="en-US" dirty="0" smtClean="0"/>
              <a:t>NCSA </a:t>
            </a:r>
            <a:r>
              <a:rPr lang="en-US" altLang="en-US" dirty="0" err="1"/>
              <a:t>HTTPd</a:t>
            </a:r>
            <a:r>
              <a:rPr lang="en-US" altLang="en-US" dirty="0"/>
              <a:t> </a:t>
            </a:r>
            <a:r>
              <a:rPr lang="sr-Cyrl-RS" altLang="en-US" dirty="0" smtClean="0"/>
              <a:t>серверу</a:t>
            </a:r>
          </a:p>
          <a:p>
            <a:pPr lvl="2" eaLnBrk="1" hangingPunct="1"/>
            <a:r>
              <a:rPr lang="sr-Cyrl-RS" altLang="en-US" dirty="0" smtClean="0"/>
              <a:t>Развој </a:t>
            </a:r>
            <a:r>
              <a:rPr lang="en-US" altLang="en-US" dirty="0" smtClean="0"/>
              <a:t>Apache </a:t>
            </a:r>
            <a:r>
              <a:rPr lang="sr-Cyrl-RS" altLang="en-US" dirty="0" smtClean="0"/>
              <a:t>веб сервера је почео </a:t>
            </a:r>
            <a:r>
              <a:rPr lang="en-US" altLang="en-US" dirty="0" smtClean="0"/>
              <a:t>1995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Cyrl-RS" altLang="en-US" dirty="0" smtClean="0"/>
              <a:t>кад је заустављен развој</a:t>
            </a:r>
            <a:r>
              <a:rPr lang="en-US" altLang="en-US" dirty="0" smtClean="0"/>
              <a:t> </a:t>
            </a:r>
            <a:r>
              <a:rPr lang="en-US" altLang="en-US" dirty="0"/>
              <a:t>NCSA </a:t>
            </a:r>
            <a:r>
              <a:rPr lang="sr-Cyrl-RS" altLang="en-US" dirty="0" smtClean="0"/>
              <a:t>кода</a:t>
            </a:r>
            <a:endParaRPr lang="sr-Cyrl-RS" altLang="en-US" dirty="0"/>
          </a:p>
          <a:p>
            <a:pPr lvl="2" eaLnBrk="1" hangingPunct="1"/>
            <a:r>
              <a:rPr lang="en-US" altLang="en-US" dirty="0" smtClean="0"/>
              <a:t>Apache </a:t>
            </a:r>
            <a:r>
              <a:rPr lang="sr-Cyrl-RS" altLang="en-US" dirty="0" smtClean="0"/>
              <a:t>је имао кључну улогу у иницијалном развоју веба, а од априла 1996. је најпопуларнији веб сервер</a:t>
            </a:r>
            <a:endParaRPr lang="sr-Cyrl-RS" altLang="en-US" dirty="0"/>
          </a:p>
          <a:p>
            <a:pPr lvl="2" eaLnBrk="1" hangingPunct="1"/>
            <a:r>
              <a:rPr lang="sr-Cyrl-RS" altLang="en-US" dirty="0"/>
              <a:t>У новембру 2015 је процењено да</a:t>
            </a:r>
            <a:r>
              <a:rPr lang="en-US" altLang="en-US" dirty="0"/>
              <a:t> Apache </a:t>
            </a:r>
            <a:r>
              <a:rPr lang="sr-Cyrl-RS" altLang="en-US" dirty="0"/>
              <a:t>опслужује</a:t>
            </a:r>
            <a:r>
              <a:rPr lang="en-US" altLang="en-US" dirty="0"/>
              <a:t> 50% </a:t>
            </a:r>
            <a:r>
              <a:rPr lang="sr-Cyrl-RS" altLang="en-US" dirty="0"/>
              <a:t>активних веб сајтова и</a:t>
            </a:r>
            <a:r>
              <a:rPr lang="en-US" altLang="en-US" dirty="0"/>
              <a:t> 37%</a:t>
            </a:r>
            <a:r>
              <a:rPr lang="sr-Cyrl-RS" altLang="en-US" dirty="0"/>
              <a:t> најбољих сервера у свим </a:t>
            </a:r>
            <a:r>
              <a:rPr lang="sr-Cyrl-RS" altLang="en-US" dirty="0" smtClean="0"/>
              <a:t>доменима</a:t>
            </a:r>
          </a:p>
          <a:p>
            <a:pPr lvl="1" eaLnBrk="1" hangingPunct="1"/>
            <a:r>
              <a:rPr lang="en-US" altLang="en-US" dirty="0" smtClean="0"/>
              <a:t>Apache </a:t>
            </a:r>
            <a:r>
              <a:rPr lang="sr-Cyrl-RS" altLang="en-US" dirty="0" smtClean="0"/>
              <a:t>веб сервер је </a:t>
            </a:r>
            <a:r>
              <a:rPr lang="sr-Cyrl-RS" altLang="en-US" dirty="0"/>
              <a:t>софтвер отвореног кода/слободан </a:t>
            </a:r>
            <a:r>
              <a:rPr lang="sr-Cyrl-RS" altLang="en-US" dirty="0" smtClean="0"/>
              <a:t>софтвер под лиценцом </a:t>
            </a:r>
            <a:r>
              <a:rPr lang="en-US" altLang="en-US" dirty="0" smtClean="0"/>
              <a:t>Apache </a:t>
            </a:r>
            <a:r>
              <a:rPr lang="en-US" altLang="en-US" dirty="0"/>
              <a:t>License</a:t>
            </a:r>
            <a:r>
              <a:rPr lang="sr-Cyrl-RS" altLang="en-US" dirty="0" smtClean="0"/>
              <a:t>, који развија и одржава заједница </a:t>
            </a:r>
            <a:r>
              <a:rPr lang="en-US" altLang="en-US" dirty="0" smtClean="0"/>
              <a:t>Apache </a:t>
            </a:r>
            <a:r>
              <a:rPr lang="en-US" altLang="en-US" dirty="0"/>
              <a:t>Software </a:t>
            </a:r>
            <a:r>
              <a:rPr lang="en-US" altLang="en-US" dirty="0" smtClean="0"/>
              <a:t>Foundation </a:t>
            </a:r>
            <a:endParaRPr lang="sr-Cyrl-RS" altLang="en-US" dirty="0" smtClean="0"/>
          </a:p>
          <a:p>
            <a:pPr lvl="1" eaLnBrk="1" hangingPunct="1"/>
            <a:r>
              <a:rPr lang="sr-Cyrl-RS" altLang="en-US" dirty="0" smtClean="0"/>
              <a:t>Најчешће се користи на</a:t>
            </a:r>
            <a:r>
              <a:rPr lang="en-US" altLang="en-US" dirty="0" smtClean="0"/>
              <a:t> Unix-</a:t>
            </a:r>
            <a:r>
              <a:rPr lang="sr-Cyrl-RS" altLang="en-US" dirty="0" smtClean="0"/>
              <a:t>оликим</a:t>
            </a:r>
            <a:r>
              <a:rPr lang="en-US" altLang="en-US" dirty="0" smtClean="0"/>
              <a:t> </a:t>
            </a:r>
            <a:r>
              <a:rPr lang="sr-Cyrl-RS" altLang="en-US" dirty="0" smtClean="0"/>
              <a:t>системима, али и на </a:t>
            </a:r>
            <a:r>
              <a:rPr lang="en-US" altLang="en-US" dirty="0" smtClean="0"/>
              <a:t> </a:t>
            </a:r>
            <a:r>
              <a:rPr lang="en-US" altLang="en-US" dirty="0" err="1"/>
              <a:t>eComStation</a:t>
            </a:r>
            <a:r>
              <a:rPr lang="en-US" altLang="en-US" dirty="0"/>
              <a:t>, Microsoft Windows, NetWare, OpenVMS, </a:t>
            </a:r>
            <a:r>
              <a:rPr lang="en-US" altLang="en-US" dirty="0" smtClean="0"/>
              <a:t>OS/2</a:t>
            </a:r>
            <a:r>
              <a:rPr lang="sr-Cyrl-RS" altLang="en-US" smtClean="0"/>
              <a:t> и</a:t>
            </a:r>
            <a:r>
              <a:rPr lang="en-US" altLang="en-US" smtClean="0"/>
              <a:t> </a:t>
            </a:r>
            <a:r>
              <a:rPr lang="en-US" altLang="en-US" dirty="0"/>
              <a:t>TPF. </a:t>
            </a:r>
          </a:p>
        </p:txBody>
      </p:sp>
      <p:pic>
        <p:nvPicPr>
          <p:cNvPr id="6" name="Picture 3" descr="C:\Courses\Matf UVIT\Dodatna literatura\asf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20688"/>
            <a:ext cx="1728192" cy="70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1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85861"/>
            <a:ext cx="6536209" cy="574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hlink"/>
                </a:solidFill>
              </a:rPr>
              <a:t>Apache</a:t>
            </a:r>
            <a:r>
              <a:rPr lang="sr-Cyrl-RS" sz="3200" dirty="0">
                <a:solidFill>
                  <a:schemeClr val="hlink"/>
                </a:solidFill>
              </a:rPr>
              <a:t> веб </a:t>
            </a:r>
            <a:r>
              <a:rPr lang="sr-Cyrl-RS" sz="3200" dirty="0" smtClean="0">
                <a:solidFill>
                  <a:schemeClr val="hlink"/>
                </a:solidFill>
              </a:rPr>
              <a:t>сервер (2)</a:t>
            </a:r>
            <a:endParaRPr lang="en-US" alt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1497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Cyrl-RS" altLang="en-US" dirty="0" smtClean="0">
                <a:solidFill>
                  <a:srgbClr val="FFFFFF"/>
                </a:solidFill>
              </a:rPr>
              <a:t>Захвалница</a:t>
            </a:r>
            <a:endParaRPr lang="en-GB" altLang="en-US" dirty="0" smtClean="0">
              <a:solidFill>
                <a:srgbClr val="FFFFFF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Cyrl-RS" altLang="en-US" dirty="0" smtClean="0"/>
              <a:t>Делови материјала ове презентације су преузети из:</a:t>
            </a:r>
          </a:p>
          <a:p>
            <a:r>
              <a:rPr lang="sr-Cyrl-RS" altLang="en-US" dirty="0" smtClean="0"/>
              <a:t>Скрипте из предмета Увод у веб и интернет програмирање на Математичком факултету, аутор проф. др Филип Марић</a:t>
            </a:r>
          </a:p>
          <a:p>
            <a:r>
              <a:rPr lang="sr-Cyrl-RS" altLang="en-US" dirty="0" smtClean="0"/>
              <a:t>Скрипте из предмета Информатика на Универзитету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Cyrl-RS" altLang="en-US" dirty="0" smtClean="0"/>
              <a:t>аутор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r>
              <a:rPr lang="sr-Cyrl-RS" altLang="en-US" dirty="0" smtClean="0"/>
              <a:t>Књиге </a:t>
            </a:r>
            <a:r>
              <a:rPr lang="en-US" altLang="en-US" dirty="0"/>
              <a:t>Head First PHP &amp; MySQL</a:t>
            </a:r>
            <a:r>
              <a:rPr lang="sr-Cyrl-RS" altLang="en-US" dirty="0" smtClean="0"/>
              <a:t>, аутори</a:t>
            </a:r>
            <a:r>
              <a:rPr lang="en-US" altLang="en-US" dirty="0" smtClean="0"/>
              <a:t> Lynn </a:t>
            </a:r>
            <a:r>
              <a:rPr lang="en-US" altLang="en-US" dirty="0" err="1"/>
              <a:t>Beighley</a:t>
            </a:r>
            <a:r>
              <a:rPr lang="en-US" altLang="en-US" dirty="0"/>
              <a:t> </a:t>
            </a:r>
            <a:r>
              <a:rPr lang="sr-Cyrl-RS" altLang="en-US" dirty="0"/>
              <a:t>и</a:t>
            </a:r>
            <a:r>
              <a:rPr lang="en-US" altLang="en-US" dirty="0" smtClean="0"/>
              <a:t> </a:t>
            </a:r>
            <a:r>
              <a:rPr lang="en-US" altLang="en-US" dirty="0"/>
              <a:t>Michael Morrison</a:t>
            </a:r>
            <a:r>
              <a:rPr lang="sr-Cyrl-RS" altLang="en-US" dirty="0" smtClean="0"/>
              <a:t>, </a:t>
            </a:r>
            <a:r>
              <a:rPr lang="sr-Cyrl-RS" altLang="en-US" dirty="0"/>
              <a:t>издавач </a:t>
            </a:r>
            <a:r>
              <a:rPr lang="en-US" dirty="0"/>
              <a:t>O’Reilly</a:t>
            </a:r>
            <a:r>
              <a:rPr lang="sr-Cyrl-RS" dirty="0"/>
              <a:t>, </a:t>
            </a:r>
            <a:r>
              <a:rPr lang="sr-Cyrl-RS" dirty="0" smtClean="0"/>
              <a:t>2009.</a:t>
            </a:r>
            <a:r>
              <a:rPr lang="sr-Cyrl-RS" altLang="en-US" dirty="0" smtClean="0"/>
              <a:t> </a:t>
            </a:r>
            <a:endParaRPr lang="sr-Cyrl-RS" altLang="en-US" dirty="0"/>
          </a:p>
          <a:p>
            <a:r>
              <a:rPr lang="sr-Cyrl-RS" altLang="en-US" dirty="0" smtClean="0"/>
              <a:t>Књиге </a:t>
            </a:r>
            <a:r>
              <a:rPr lang="en-US" altLang="en-US" dirty="0"/>
              <a:t>Head First Servlets and </a:t>
            </a:r>
            <a:r>
              <a:rPr lang="en-US" altLang="en-US" dirty="0" smtClean="0"/>
              <a:t>JSP</a:t>
            </a:r>
            <a:r>
              <a:rPr lang="sr-Cyrl-RS" altLang="en-US" dirty="0" smtClean="0"/>
              <a:t>, аутори </a:t>
            </a:r>
            <a:r>
              <a:rPr lang="en-US" altLang="en-US" dirty="0"/>
              <a:t>Bryan Basham, Kathy </a:t>
            </a:r>
            <a:r>
              <a:rPr lang="en-US" altLang="en-US" dirty="0" smtClean="0"/>
              <a:t>Sierra</a:t>
            </a:r>
            <a:r>
              <a:rPr lang="sr-Cyrl-RS" altLang="en-US" dirty="0"/>
              <a:t> </a:t>
            </a:r>
            <a:r>
              <a:rPr lang="sr-Cyrl-RS" altLang="en-US" dirty="0" smtClean="0"/>
              <a:t>и</a:t>
            </a:r>
            <a:r>
              <a:rPr lang="en-US" altLang="en-US" dirty="0" smtClean="0"/>
              <a:t> </a:t>
            </a:r>
            <a:r>
              <a:rPr lang="en-US" altLang="en-US" dirty="0"/>
              <a:t>Bert </a:t>
            </a:r>
            <a:r>
              <a:rPr lang="en-US" altLang="en-US" dirty="0" smtClean="0"/>
              <a:t>Bates</a:t>
            </a:r>
            <a:r>
              <a:rPr lang="sr-Cyrl-RS" altLang="en-US" dirty="0" smtClean="0"/>
              <a:t>, издавач </a:t>
            </a:r>
            <a:r>
              <a:rPr lang="en-US" dirty="0" smtClean="0"/>
              <a:t>O’Reilly</a:t>
            </a:r>
            <a:r>
              <a:rPr lang="sr-Cyrl-RS" dirty="0" smtClean="0"/>
              <a:t>, 2008.</a:t>
            </a:r>
            <a:r>
              <a:rPr lang="sr-Cyrl-RS" altLang="en-US" dirty="0" smtClean="0"/>
              <a:t> </a:t>
            </a:r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1" y="1527168"/>
            <a:ext cx="8657977" cy="529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76375" y="549275"/>
            <a:ext cx="72104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FFFFFF"/>
                </a:solidFill>
              </a:rPr>
              <a:t>Функционисање веб сервера</a:t>
            </a:r>
            <a:endParaRPr lang="en-US" kern="0" dirty="0" smtClean="0">
              <a:solidFill>
                <a:srgbClr val="FFFFFF"/>
              </a:solidFill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398284" y="2636912"/>
            <a:ext cx="576064" cy="50405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-0.03843 C 0.02292 -0.05371 0.03542 -0.07107 0.05052 -0.08079 C 0.05799 -0.09144 0.06771 -0.10672 0.07604 -0.11644 C 0.0776 -0.11829 0.07986 -0.11875 0.08142 -0.12061 C 0.09705 -0.13774 0.08316 -0.12338 0.09201 -0.1375 C 0.09288 -0.13889 0.09427 -0.13936 0.09514 -0.14051 C 0.09601 -0.14167 0.0967 -0.14329 0.0974 -0.14468 C 0.1 -0.1551 0.09618 -0.1426 0.10156 -0.15186 C 0.10226 -0.15301 0.10208 -0.15486 0.1026 -0.15602 C 0.10729 -0.16598 0.11424 -0.17639 0.12292 -0.1801 C 0.12847 -0.1882 0.13872 -0.19074 0.14635 -0.19445 C 0.15382 -0.2044 0.14549 -0.19445 0.1526 -0.2 C 0.15469 -0.20162 0.15556 -0.20579 0.15799 -0.20579 " pathEditMode="relative" ptsTypes="ffffffffffff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98 -0.20579 C 0.18142 -0.20695 0.20486 -0.20857 0.2283 -0.20996 C 0.25659 -0.20926 0.2835 -0.20949 0.31128 -0.2044 C 0.32239 -0.19861 0.32569 -0.20093 0.34218 -0.2 C 0.35243 -0.19838 0.36267 -0.19885 0.37291 -0.19722 C 0.37413 -0.19699 0.375 -0.19491 0.37621 -0.19445 C 0.37968 -0.19352 0.38333 -0.19352 0.3868 -0.19306 C 0.39357 -0.19051 0.40034 -0.18935 0.40694 -0.18588 C 0.41007 -0.1801 0.4125 -0.17755 0.41771 -0.17593 C 0.425 -0.16945 0.42187 -0.17222 0.42725 -0.16736 C 0.42916 -0.16574 0.43368 -0.16459 0.43368 -0.16459 C 0.43958 -0.15949 0.446 -0.15556 0.45173 -0.15047 C 0.45781 -0.14491 0.46284 -0.13959 0.46979 -0.13611 C 0.47291 -0.12986 0.47691 -0.125 0.48142 -0.1206 C 0.48368 -0.11135 0.48784 -0.11065 0.49218 -0.10209 C 0.49496 -0.09653 0.49705 -0.09097 0.50069 -0.08658 C 0.50191 -0.08172 0.50416 -0.07986 0.5059 -0.07523 C 0.51007 -0.06412 0.50295 -0.07871 0.5092 -0.06667 C 0.50955 -0.06343 0.50937 -0.05996 0.51024 -0.05672 C 0.5118 -0.05116 0.51909 -0.04607 0.52187 -0.03843 " pathEditMode="relative" ptsTypes="fffffffffffffffffff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187 -0.03843 C 0.52726 -0.03936 0.53264 -0.04005 0.53785 -0.04121 C 0.54583 -0.04306 0.55364 -0.04931 0.56128 -0.05255 C 0.56667 -0.05487 0.57239 -0.06042 0.5783 -0.06112 C 0.60069 -0.06343 0.5868 -0.06228 0.61979 -0.0639 C 0.63767 -0.06251 0.64028 -0.06089 0.65486 -0.05695 C 0.65798 -0.05232 0.66319 -0.05186 0.66771 -0.04978 C 0.675 -0.0463 0.68246 -0.04098 0.68993 -0.03843 C 0.69687 -0.03311 0.70382 -0.02755 0.71128 -0.02431 C 0.71545 -0.01829 0.7125 -0.022 0.72083 -0.01436 C 0.72673 -0.00903 0.7309 -0.00093 0.73576 0.00555 C 0.73802 0.00856 0.74097 0.01087 0.74323 0.01411 C 0.74618 0.02592 0.74531 0.01944 0.74531 0.03379 " pathEditMode="relative" ptsTypes="ffffffffffff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532 0.03379 C 0.74462 0.05277 0.74393 0.06921 0.74202 0.08749 C 0.74098 0.09791 0.73803 0.10833 0.73681 0.11874 C 0.73455 0.13865 0.73351 0.16319 0.72501 0.17985 C 0.72362 0.19328 0.72119 0.20323 0.7165 0.21527 C 0.71459 0.22847 0.71702 0.21689 0.71233 0.228 C 0.7106 0.23217 0.7106 0.23773 0.70903 0.24212 C 0.70573 0.25185 0.70122 0.26134 0.6974 0.2706 C 0.69514 0.27615 0.69549 0.28333 0.69323 0.28911 C 0.68664 0.30624 0.67796 0.33726 0.66754 0.34999 C 0.66528 0.35902 0.65782 0.36874 0.65278 0.37546 C 0.64983 0.38448 0.64358 0.39235 0.63681 0.39675 C 0.6323 0.40323 0.62709 0.40624 0.62188 0.4111 C 0.6158 0.41689 0.61007 0.42476 0.60278 0.428 C 0.59966 0.43194 0.59497 0.43495 0.59098 0.43657 C 0.58143 0.4449 0.57535 0.4412 0.56129 0.44212 C 0.55278 0.44398 0.55643 0.44374 0.55053 0.44374 " pathEditMode="relative" ptsTypes="ffffffffffffffff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52 0.44374 C 0.5382 0.44513 0.52657 0.44814 0.51424 0.4493 C 0.47518 0.45972 0.43646 0.45092 0.39827 0.44374 C 0.39653 0.44282 0.39497 0.44143 0.39306 0.44073 C 0.39063 0.43981 0.38802 0.4405 0.38559 0.43935 C 0.36511 0.42916 0.39202 0.43703 0.37275 0.43217 C 0.36563 0.42453 0.36094 0.42337 0.35261 0.41944 C 0.34844 0.41735 0.33976 0.41388 0.33976 0.41388 C 0.33473 0.40948 0.32917 0.40972 0.32379 0.40671 C 0.31441 0.40138 0.30504 0.39722 0.29514 0.39398 C 0.28941 0.38888 0.28143 0.38796 0.27483 0.38541 C 0.26858 0.3831 0.27483 0.38541 0.26858 0.38124 C 0.26545 0.37916 0.25938 0.37893 0.25677 0.37847 C 0.24844 0.37453 0.24115 0.37245 0.2323 0.37129 C 0.22674 0.36944 0.22101 0.36898 0.21528 0.36712 C 0.21111 0.36319 0.20556 0.36087 0.20052 0.35856 C 0.19601 0.353 0.18924 0.35231 0.18351 0.34999 C 0.18143 0.34907 0.17709 0.34722 0.17709 0.34722 C 0.17552 0.34536 0.17448 0.34282 0.17275 0.34143 C 0.16615 0.33587 0.1717 0.34282 0.16858 0.33865 " pathEditMode="relative" ptsTypes="fffffffffffffffffff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Cyrl-RS" sz="3200" dirty="0">
                <a:solidFill>
                  <a:srgbClr val="FFFFFF"/>
                </a:solidFill>
              </a:rPr>
              <a:t>Функционисање веб </a:t>
            </a:r>
            <a:r>
              <a:rPr lang="sr-Cyrl-RS" sz="3200" dirty="0" smtClean="0">
                <a:solidFill>
                  <a:srgbClr val="FFFFFF"/>
                </a:solidFill>
              </a:rPr>
              <a:t>сервера (2)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>
              <a:buClr>
                <a:schemeClr val="accent3">
                  <a:lumMod val="95000"/>
                </a:schemeClr>
              </a:buClr>
            </a:pPr>
            <a:r>
              <a:rPr lang="sr-Cyrl-RS" altLang="en-US" sz="2200" dirty="0" smtClean="0"/>
              <a:t>Корисник преко веб прегледача шаље захтев за ресурсом</a:t>
            </a:r>
          </a:p>
          <a:p>
            <a:pPr eaLnBrk="1" hangingPunct="1">
              <a:buClr>
                <a:schemeClr val="accent3">
                  <a:lumMod val="95000"/>
                </a:schemeClr>
              </a:buClr>
            </a:pPr>
            <a:r>
              <a:rPr lang="sr-Cyrl-RS" altLang="en-US" dirty="0" smtClean="0"/>
              <a:t>Веб сервер прихвата захтев, проналази тражени ресурс и њега шаље кориснику</a:t>
            </a:r>
          </a:p>
          <a:p>
            <a:pPr lvl="1" eaLnBrk="1" hangingPunct="1"/>
            <a:r>
              <a:rPr lang="sr-Cyrl-RS" altLang="en-US" sz="2000" dirty="0" smtClean="0"/>
              <a:t>Ресурс може бити </a:t>
            </a:r>
            <a:r>
              <a:rPr lang="en-US" altLang="en-US" sz="2000" dirty="0" smtClean="0"/>
              <a:t>HTML </a:t>
            </a:r>
            <a:r>
              <a:rPr lang="sr-Cyrl-RS" altLang="en-US" dirty="0" smtClean="0"/>
              <a:t>страна, слика, </a:t>
            </a:r>
            <a:r>
              <a:rPr lang="en-US" altLang="en-US" dirty="0" smtClean="0"/>
              <a:t>PDF </a:t>
            </a:r>
            <a:r>
              <a:rPr lang="sr-Cyrl-RS" altLang="en-US" dirty="0" smtClean="0"/>
              <a:t>документ или нешто четврто – што год да је у питању, клијент захтева ресурс, а сервер шаље клијенту ресурс који је захтеван</a:t>
            </a:r>
          </a:p>
          <a:p>
            <a:pPr lvl="1" eaLnBrk="1" hangingPunct="1"/>
            <a:r>
              <a:rPr lang="sr-Cyrl-RS" altLang="en-US" sz="2000" dirty="0" smtClean="0"/>
              <a:t>У случају када нема захтеваног ресурса, генерише се грешка „</a:t>
            </a:r>
            <a:r>
              <a:rPr lang="en-US" altLang="en-US" sz="2000" dirty="0" smtClean="0"/>
              <a:t>404 Not found</a:t>
            </a:r>
            <a:r>
              <a:rPr lang="sr-Cyrl-RS" altLang="en-US" sz="2000" dirty="0" smtClean="0"/>
              <a:t>“</a:t>
            </a:r>
            <a:endParaRPr lang="en-US" altLang="en-US" sz="2000" dirty="0" smtClean="0"/>
          </a:p>
          <a:p>
            <a:pPr eaLnBrk="1" hangingPunct="1"/>
            <a:r>
              <a:rPr lang="sr-Cyrl-RS" altLang="en-US" sz="2200" dirty="0" smtClean="0"/>
              <a:t>Термин „сервер“ означава и сам рачунар (тј. хардвер) и програм који пердставља веб сервер (тј. софтвер) </a:t>
            </a:r>
          </a:p>
          <a:p>
            <a:pPr lvl="1" eaLnBrk="1" hangingPunct="1"/>
            <a:r>
              <a:rPr lang="sr-Cyrl-RS" altLang="en-US" sz="2000" dirty="0" smtClean="0"/>
              <a:t>Ако из контекста није јасно да ли се ради о хардверу или софтверу, то ће бити додатно истакнуто</a:t>
            </a:r>
            <a:endParaRPr lang="ru-RU" altLang="en-US" sz="2000" dirty="0" smtClean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76375" y="549275"/>
            <a:ext cx="72104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FFFFFF"/>
                </a:solidFill>
              </a:rPr>
              <a:t>Функционисање веб клијента</a:t>
            </a:r>
            <a:endParaRPr lang="en-US" kern="0" dirty="0" smtClean="0">
              <a:solidFill>
                <a:srgbClr val="FFFF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71749"/>
            <a:ext cx="7532802" cy="495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miley Face 4"/>
          <p:cNvSpPr/>
          <p:nvPr/>
        </p:nvSpPr>
        <p:spPr>
          <a:xfrm>
            <a:off x="539552" y="1539484"/>
            <a:ext cx="576064" cy="50405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5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C 0.01493 -0.00116 0.03073 -0.00232 0.04983 -0.00278 C 0.0592 -0.00348 0.07153 -0.00463 0.08212 -0.0051 C 0.08403 -0.00533 0.08681 -0.00533 0.08889 -0.00556 C 0.10868 -0.00649 0.09097 -0.00556 0.10226 -0.00649 C 0.1033 -0.00672 0.10504 -0.00672 0.10625 -0.00672 C 0.10729 -0.00672 0.10816 -0.00695 0.10903 -0.00695 C 0.11233 -0.00764 0.10747 -0.00695 0.11424 -0.00741 C 0.11528 -0.00764 0.11493 -0.00764 0.11563 -0.00788 C 0.12153 -0.00834 0.13038 -0.00903 0.14132 -0.00926 C 0.14827 -0.00996 0.16129 -0.00996 0.17101 -0.01019 C 0.18038 -0.01088 0.16979 -0.01019 0.17882 -0.01065 C 0.18143 -0.01065 0.18264 -0.01088 0.18577 -0.01088 " pathEditMode="relative" rAng="0" ptsTypes="fff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8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77 -0.01088 C 0.20868 -0.01065 0.23177 -0.01065 0.25486 -0.01042 C 0.28264 -0.01065 0.30903 -0.01065 0.33629 -0.01088 C 0.34722 -0.01111 0.35052 -0.01111 0.36667 -0.01111 C 0.37674 -0.01111 0.38681 -0.01111 0.39688 -0.01134 C 0.39809 -0.01134 0.39896 -0.01134 0.40018 -0.01134 C 0.40365 -0.01157 0.40712 -0.01157 0.41059 -0.01157 C 0.41719 -0.01157 0.42396 -0.0118 0.43038 -0.01204 C 0.43351 -0.01227 0.43577 -0.0125 0.44097 -0.0125 C 0.44809 -0.01296 0.44497 -0.01273 0.45035 -0.01296 C 0.45226 -0.01319 0.4566 -0.01319 0.4566 -0.01319 C 0.4625 -0.01342 0.46875 -0.01366 0.47431 -0.01412 C 0.48038 -0.01435 0.48524 -0.01481 0.49219 -0.01481 C 0.49514 -0.01528 0.49913 -0.01551 0.50365 -0.01574 C 0.50573 -0.01643 0.5099 -0.01643 0.51406 -0.0169 C 0.51684 -0.01736 0.51893 -0.01759 0.52257 -0.01782 C 0.52361 -0.01805 0.52587 -0.01829 0.52761 -0.01852 C 0.53177 -0.01921 0.52465 -0.01829 0.5309 -0.01898 C 0.53125 -0.01921 0.53108 -0.01944 0.53195 -0.01967 C 0.53333 -0.01991 0.54063 -0.02037 0.5434 -0.0206 " pathEditMode="relative" rAng="0" ptsTypes="fffffffffffffffffff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2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34 -0.0206 C 0.54948 -0.02152 0.55573 -0.02222 0.56181 -0.02361 C 0.57101 -0.02546 0.58021 -0.0324 0.58906 -0.03588 C 0.59514 -0.03842 0.60191 -0.04444 0.60868 -0.04513 C 0.63472 -0.04768 0.61858 -0.04652 0.65677 -0.04814 C 0.67743 -0.04675 0.68056 -0.0449 0.6974 -0.04074 C 0.70104 -0.03564 0.70712 -0.03518 0.71233 -0.03287 C 0.72066 -0.02916 0.72934 -0.02338 0.73802 -0.0206 C 0.74601 -0.01481 0.75417 -0.00856 0.76285 -0.00509 C 0.76754 0.00139 0.76424 -0.00254 0.77379 0.00579 C 0.78073 0.01158 0.78559 0.02037 0.79115 0.02755 C 0.79375 0.03079 0.79722 0.03334 0.79983 0.03681 C 0.8033 0.04954 0.80226 0.0426 0.80226 0.05834 " pathEditMode="relative" rAng="0" ptsTypes="ffffffffffff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226 0.05833 C 0.80347 0.10463 0.80469 0.1507 0.80121 0.19722 C 0.80052 0.22269 0.80191 0.25486 0.7967 0.27963 C 0.79392 0.31042 0.79271 0.34144 0.79774 0.37176 C 0.79739 0.38681 0.80121 0.40463 0.79566 0.41713 C 0.79305 0.42315 0.78785 0.42616 0.78385 0.42986 C 0.77795 0.43565 0.77205 0.44028 0.76632 0.4456 C 0.76371 0.44792 0.7618 0.45162 0.75885 0.45255 C 0.74896 0.45556 0.74427 0.45602 0.73229 0.45695 C 0.72621 0.45995 0.71996 0.46204 0.71371 0.46389 C 0.70503 0.46134 0.69687 0.45648 0.68802 0.45394 C 0.68472 0.44931 0.6868 0.45139 0.68073 0.44838 C 0.67986 0.44792 0.67778 0.44699 0.67778 0.44722 C 0.66441 0.4331 0.65399 0.42847 0.6375 0.42847 " pathEditMode="relative" rAng="0" ptsTypes="fffffffffffff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5" y="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75 0.42847 C 0.62448 0.42708 0.61319 0.42245 0.60034 0.4199 C 0.59444 0.4162 0.58732 0.41041 0.58107 0.40717 C 0.57899 0.40625 0.57691 0.40532 0.57482 0.4044 C 0.57378 0.40393 0.57152 0.40301 0.57152 0.40324 C 0.56823 0.39953 0.56701 0.39745 0.56302 0.39583 C 0.56024 0.39467 0.55451 0.39305 0.55451 0.39328 C 0.54462 0.38657 0.53333 0.3868 0.52257 0.38588 C 0.51771 0.38495 0.51284 0.38356 0.50781 0.3831 C 0.49288 0.38171 0.46302 0.38032 0.46302 0.38055 C 0.45208 0.37546 0.44201 0.37523 0.43003 0.37315 C 0.41649 0.36597 0.40087 0.36342 0.38646 0.3618 C 0.37847 0.35833 0.3717 0.35185 0.36302 0.35185 " pathEditMode="relative" rAng="0" ptsTypes="ffffffffffff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33" y="-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02 0.35161 C 0.34878 0.34837 0.33507 0.34583 0.32048 0.34467 C 0.29687 0.33935 0.27343 0.33634 0.2493 0.33472 C 0.21423 0.33565 0.18177 0.33981 0.14704 0.34189 C 0.13784 0.34374 0.11944 0.34606 0.11944 0.34629 C 0.11197 0.3486 0.10451 0.35091 0.09704 0.35323 C 0.09427 0.35415 0.08854 0.356 0.08854 0.35623 C 0.08715 0.35693 0.08576 0.35809 0.08437 0.35878 C 0.08159 0.35994 0.07586 0.36156 0.07586 0.36179 C 0.0677 0.37335 0.0552 0.37728 0.04392 0.37867 C 0.04149 0.37821 0.03003 0.37682 0.02691 0.3759 C 0.02413 0.3752 0.02222 0.3715 0.01944 0.3715 " pathEditMode="relative" rAng="0" ptsTypes="fffffffffff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88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Cyrl-RS" sz="3200" dirty="0">
                <a:solidFill>
                  <a:srgbClr val="FFFFFF"/>
                </a:solidFill>
              </a:rPr>
              <a:t>Функционисање веб клијента (2</a:t>
            </a:r>
            <a:r>
              <a:rPr lang="sr-Cyrl-RS" sz="3200" dirty="0" smtClean="0">
                <a:solidFill>
                  <a:srgbClr val="FFFFFF"/>
                </a:solidFill>
              </a:rPr>
              <a:t>)</a:t>
            </a:r>
            <a:endParaRPr lang="en-US" altLang="en-US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>
              <a:buClr>
                <a:srgbClr val="FFFFFF"/>
              </a:buClr>
            </a:pPr>
            <a:r>
              <a:rPr lang="sr-Cyrl-RS" altLang="en-US" sz="2200" dirty="0" smtClean="0"/>
              <a:t>Када се говори о клијенту, има се у виду корисник, али и веб прегледач – апликација коју корисник користи за сурфовање. Корисник преко веб прегледача шаље захтев за ресурсом</a:t>
            </a:r>
          </a:p>
          <a:p>
            <a:pPr lvl="1" eaLnBrk="1" hangingPunct="1"/>
            <a:r>
              <a:rPr lang="sr-Cyrl-RS" altLang="en-US" sz="2000" dirty="0" smtClean="0"/>
              <a:t>Дакле, прегледач је софтвер (нпр. </a:t>
            </a:r>
            <a:r>
              <a:rPr lang="en-US" altLang="en-US" sz="2000" dirty="0" smtClean="0"/>
              <a:t>Netscape, </a:t>
            </a:r>
            <a:r>
              <a:rPr lang="en-US" altLang="en-US" dirty="0" smtClean="0"/>
              <a:t>Chrome</a:t>
            </a:r>
            <a:r>
              <a:rPr lang="en-US" altLang="en-US" dirty="0"/>
              <a:t>, </a:t>
            </a:r>
            <a:r>
              <a:rPr lang="en-US" altLang="en-US" dirty="0" err="1"/>
              <a:t>Mozzila</a:t>
            </a:r>
            <a:r>
              <a:rPr lang="en-US" altLang="en-US" dirty="0"/>
              <a:t>, </a:t>
            </a:r>
            <a:r>
              <a:rPr lang="en-US" altLang="en-US" dirty="0" err="1"/>
              <a:t>Yandex</a:t>
            </a:r>
            <a:r>
              <a:rPr lang="en-US" altLang="en-US" dirty="0"/>
              <a:t>, </a:t>
            </a:r>
            <a:r>
              <a:rPr lang="en-US" altLang="en-US" dirty="0" smtClean="0"/>
              <a:t>Safari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Edge, Opera</a:t>
            </a:r>
            <a:r>
              <a:rPr lang="sr-Cyrl-RS" altLang="en-US" dirty="0" smtClean="0"/>
              <a:t> и сл.</a:t>
            </a:r>
            <a:r>
              <a:rPr lang="sr-Latn-RS" altLang="en-US" dirty="0" smtClean="0"/>
              <a:t>) </a:t>
            </a:r>
            <a:r>
              <a:rPr lang="sr-Cyrl-RS" altLang="en-US" dirty="0" smtClean="0"/>
              <a:t>који комуницира са веб сервером.</a:t>
            </a:r>
            <a:r>
              <a:rPr lang="en-US" altLang="en-US" dirty="0" smtClean="0"/>
              <a:t> </a:t>
            </a:r>
            <a:r>
              <a:rPr lang="sr-Cyrl-RS" altLang="en-US" dirty="0" smtClean="0"/>
              <a:t>Осим послова комуникације, прегледач треба да интерпретира </a:t>
            </a:r>
            <a:r>
              <a:rPr lang="en-US" altLang="en-US" dirty="0" smtClean="0"/>
              <a:t>HTML </a:t>
            </a:r>
            <a:r>
              <a:rPr lang="sr-Cyrl-RS" altLang="en-US" dirty="0" smtClean="0"/>
              <a:t>код и да исцрта веб стране за корисника </a:t>
            </a:r>
          </a:p>
          <a:p>
            <a:pPr eaLnBrk="1" hangingPunct="1"/>
            <a:r>
              <a:rPr lang="sr-Cyrl-RS" altLang="en-US" dirty="0" smtClean="0"/>
              <a:t>Ако се експлицитно не наведе другачије, надаље ће термин „клијент“ ће обухватити и софтвер (тј. прегледач) и човека (тј. корисника) </a:t>
            </a:r>
          </a:p>
          <a:p>
            <a:pPr lvl="1" eaLnBrk="1" hangingPunct="1"/>
            <a:r>
              <a:rPr lang="sr-Cyrl-RS" altLang="en-US" sz="2000" dirty="0" smtClean="0"/>
              <a:t>Д</a:t>
            </a:r>
            <a:r>
              <a:rPr lang="sr-Cyrl-RS" altLang="en-US" dirty="0" smtClean="0"/>
              <a:t>ругим речима</a:t>
            </a:r>
            <a:r>
              <a:rPr lang="sr-Cyrl-RS" altLang="en-US" sz="2000" dirty="0" smtClean="0"/>
              <a:t>, клијент је апликација - прегледач која обавља оно што корисник захтева да се уради</a:t>
            </a:r>
            <a:endParaRPr lang="ru-RU" altLang="en-US" sz="2000" dirty="0" smtClean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8538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9" y="333375"/>
            <a:ext cx="7704855" cy="1143000"/>
          </a:xfrm>
        </p:spPr>
        <p:txBody>
          <a:bodyPr/>
          <a:lstStyle/>
          <a:p>
            <a:pPr eaLnBrk="1" hangingPunct="1"/>
            <a:r>
              <a:rPr lang="sr-Cyrl-RS" sz="3200" dirty="0" smtClean="0">
                <a:solidFill>
                  <a:srgbClr val="FFFFFF"/>
                </a:solidFill>
              </a:rPr>
              <a:t>Клијент </a:t>
            </a:r>
            <a:r>
              <a:rPr lang="sr-Cyrl-RS" sz="3200" dirty="0">
                <a:solidFill>
                  <a:srgbClr val="FFFFFF"/>
                </a:solidFill>
              </a:rPr>
              <a:t>и сервер користе </a:t>
            </a:r>
            <a:r>
              <a:rPr lang="en-US" sz="3200" dirty="0">
                <a:solidFill>
                  <a:srgbClr val="FFFFFF"/>
                </a:solidFill>
              </a:rPr>
              <a:t>HTML </a:t>
            </a:r>
            <a:r>
              <a:rPr lang="sr-Cyrl-RS" sz="3200" dirty="0">
                <a:solidFill>
                  <a:srgbClr val="FFFFFF"/>
                </a:solidFill>
              </a:rPr>
              <a:t>и </a:t>
            </a:r>
            <a:r>
              <a:rPr lang="en-US" sz="3200" dirty="0">
                <a:solidFill>
                  <a:srgbClr val="FFFFFF"/>
                </a:solidFill>
              </a:rPr>
              <a:t>HTTP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875"/>
            <a:ext cx="8712522" cy="2168525"/>
          </a:xfrm>
        </p:spPr>
        <p:txBody>
          <a:bodyPr/>
          <a:lstStyle/>
          <a:p>
            <a:pPr eaLnBrk="1" hangingPunct="1">
              <a:buClr>
                <a:srgbClr val="FFFFFF"/>
              </a:buClr>
            </a:pPr>
            <a:r>
              <a:rPr lang="sr-Cyrl-RS" altLang="en-US" sz="2200" dirty="0" smtClean="0"/>
              <a:t>Када сервер</a:t>
            </a:r>
            <a:r>
              <a:rPr lang="sr-Cyrl-RS" altLang="en-US" dirty="0" smtClean="0"/>
              <a:t> шаље одговор на захтев, он прегледачу обично шаље садржај датог типа, тако да прегледач може да прикаже добијени одговор.</a:t>
            </a:r>
          </a:p>
          <a:p>
            <a:pPr eaLnBrk="1" hangingPunct="1"/>
            <a:r>
              <a:rPr lang="sr-Cyrl-RS" altLang="en-US" dirty="0" smtClean="0"/>
              <a:t>Често је одговор који сервер шаље клијенту секвенца знакова који представљају документ у </a:t>
            </a:r>
            <a:r>
              <a:rPr lang="en-US" altLang="en-US" dirty="0" smtClean="0">
                <a:solidFill>
                  <a:srgbClr val="FFC000"/>
                </a:solidFill>
              </a:rPr>
              <a:t>HTML</a:t>
            </a:r>
            <a:r>
              <a:rPr lang="sr-Cyrl-RS" altLang="en-US" dirty="0" smtClean="0">
                <a:solidFill>
                  <a:srgbClr val="FFC000"/>
                </a:solidFill>
              </a:rPr>
              <a:t> </a:t>
            </a:r>
            <a:r>
              <a:rPr lang="sr-Cyrl-RS" altLang="en-US" dirty="0" smtClean="0"/>
              <a:t>формату. Тај </a:t>
            </a:r>
            <a:r>
              <a:rPr lang="en-US" altLang="en-US" dirty="0" smtClean="0"/>
              <a:t>HTML</a:t>
            </a:r>
            <a:r>
              <a:rPr lang="sr-Cyrl-RS" altLang="en-US" dirty="0" smtClean="0"/>
              <a:t> документ потом бива приказан од стране прегледача</a:t>
            </a:r>
          </a:p>
          <a:p>
            <a:pPr lvl="1" eaLnBrk="1" hangingPunct="1"/>
            <a:r>
              <a:rPr lang="sr-Cyrl-RS" altLang="en-US" dirty="0" smtClean="0"/>
              <a:t>Језик за означавање </a:t>
            </a:r>
            <a:r>
              <a:rPr lang="en-US" altLang="en-US" dirty="0" smtClean="0"/>
              <a:t>HTML</a:t>
            </a:r>
            <a:r>
              <a:rPr lang="sr-Cyrl-RS" altLang="en-US" dirty="0" smtClean="0"/>
              <a:t> (прецизније, </a:t>
            </a:r>
            <a:r>
              <a:rPr lang="en-US" altLang="en-US" dirty="0" smtClean="0"/>
              <a:t>HTML</a:t>
            </a:r>
            <a:r>
              <a:rPr lang="sr-Cyrl-RS" altLang="en-US" dirty="0" smtClean="0"/>
              <a:t> 5), је описан у претходним предавањима  </a:t>
            </a:r>
            <a:r>
              <a:rPr lang="en-US" altLang="en-US" dirty="0" smtClean="0"/>
              <a:t> </a:t>
            </a:r>
            <a:endParaRPr lang="sr-Cyrl-RS" altLang="en-US" dirty="0" smtClean="0"/>
          </a:p>
          <a:p>
            <a:pPr eaLnBrk="1" hangingPunct="1"/>
            <a:r>
              <a:rPr lang="sr-Cyrl-RS" altLang="en-US" dirty="0" smtClean="0"/>
              <a:t>Највећи део конверзације између клијената и сервера се реализује коришћењем </a:t>
            </a:r>
            <a:r>
              <a:rPr lang="en-US" altLang="en-US" dirty="0" smtClean="0">
                <a:solidFill>
                  <a:srgbClr val="FFC000"/>
                </a:solidFill>
              </a:rPr>
              <a:t>HTTP</a:t>
            </a:r>
            <a:r>
              <a:rPr lang="en-US" altLang="en-US" dirty="0" smtClean="0"/>
              <a:t> </a:t>
            </a:r>
            <a:r>
              <a:rPr lang="sr-Cyrl-RS" altLang="en-US" dirty="0" smtClean="0"/>
              <a:t>протокола </a:t>
            </a:r>
          </a:p>
          <a:p>
            <a:pPr lvl="1" eaLnBrk="1" hangingPunct="1"/>
            <a:r>
              <a:rPr lang="sr-Cyrl-RS" altLang="en-US" sz="2000" dirty="0" smtClean="0"/>
              <a:t>Клијент тада шаље </a:t>
            </a:r>
            <a:r>
              <a:rPr lang="en-US" altLang="en-US" dirty="0"/>
              <a:t>HTTP </a:t>
            </a:r>
            <a:r>
              <a:rPr lang="sr-Cyrl-RS" altLang="en-US" dirty="0" smtClean="0"/>
              <a:t>захтев, а сервер одговара са </a:t>
            </a:r>
            <a:r>
              <a:rPr lang="en-US" altLang="en-US" dirty="0"/>
              <a:t>HTTP </a:t>
            </a:r>
            <a:r>
              <a:rPr lang="sr-Cyrl-RS" altLang="en-US" dirty="0" smtClean="0"/>
              <a:t>одговором</a:t>
            </a:r>
            <a:r>
              <a:rPr lang="sr-Cyrl-RS" altLang="en-US" sz="2000" dirty="0" smtClean="0"/>
              <a:t>.</a:t>
            </a:r>
          </a:p>
          <a:p>
            <a:pPr lvl="1" eaLnBrk="1" hangingPunct="1"/>
            <a:r>
              <a:rPr lang="sr-Cyrl-RS" altLang="en-US" dirty="0" smtClean="0"/>
              <a:t>Када сервер пошаље </a:t>
            </a:r>
            <a:r>
              <a:rPr lang="en-US" altLang="en-US" dirty="0"/>
              <a:t>HTML</a:t>
            </a:r>
            <a:r>
              <a:rPr lang="sr-Cyrl-RS" altLang="en-US" dirty="0"/>
              <a:t> </a:t>
            </a:r>
            <a:r>
              <a:rPr lang="sr-Cyrl-RS" altLang="en-US" dirty="0" smtClean="0"/>
              <a:t>страну клијенту, он то ради коришћењем </a:t>
            </a:r>
            <a:r>
              <a:rPr lang="en-US" altLang="en-US" dirty="0" smtClean="0"/>
              <a:t>HTTP</a:t>
            </a:r>
            <a:r>
              <a:rPr lang="sr-Cyrl-RS" altLang="en-US" dirty="0" smtClean="0"/>
              <a:t> протокола.</a:t>
            </a:r>
            <a:endParaRPr lang="ru-RU" altLang="en-US" sz="2000" dirty="0" smtClean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6809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C000"/>
                </a:solidFill>
              </a:rPr>
              <a:t> </a:t>
            </a:r>
            <a:r>
              <a:rPr lang="en-US" sz="3200" dirty="0" smtClean="0">
                <a:solidFill>
                  <a:srgbClr val="FFFFFF"/>
                </a:solidFill>
              </a:rPr>
              <a:t>HTTP</a:t>
            </a:r>
            <a:r>
              <a:rPr lang="sr-Cyrl-RS" sz="3200" dirty="0" smtClean="0">
                <a:solidFill>
                  <a:srgbClr val="FFFFFF"/>
                </a:solidFill>
              </a:rPr>
              <a:t> протокол</a:t>
            </a:r>
            <a:endParaRPr lang="en-US" altLang="en-US" sz="3200" b="1" dirty="0" smtClean="0">
              <a:solidFill>
                <a:srgbClr val="FFFFFF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548507"/>
            <a:ext cx="4464496" cy="2168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HTTP</a:t>
            </a:r>
            <a:r>
              <a:rPr lang="sr-Cyrl-RS" altLang="en-US" dirty="0" smtClean="0"/>
              <a:t> протокол се </a:t>
            </a:r>
            <a:r>
              <a:rPr lang="sr-Cyrl-RS" altLang="en-US" sz="2200" dirty="0" smtClean="0"/>
              <a:t>извршава преко </a:t>
            </a:r>
            <a:r>
              <a:rPr lang="en-US" altLang="en-US" sz="2200" dirty="0" smtClean="0"/>
              <a:t>TCP/IP </a:t>
            </a:r>
            <a:r>
              <a:rPr lang="sr-Cyrl-RS" altLang="en-US" sz="2200" dirty="0" smtClean="0"/>
              <a:t>протокола</a:t>
            </a:r>
          </a:p>
          <a:p>
            <a:pPr eaLnBrk="1" hangingPunct="1"/>
            <a:r>
              <a:rPr lang="sr-Cyrl-RS" altLang="en-US" sz="2200" dirty="0" smtClean="0"/>
              <a:t> </a:t>
            </a:r>
            <a:r>
              <a:rPr lang="sr-Cyrl-RS" altLang="en-US" dirty="0" smtClean="0"/>
              <a:t>То је мрежни протокол са карактетистикама које се односе на веб, али он се ослања на </a:t>
            </a:r>
            <a:r>
              <a:rPr lang="en-US" altLang="en-US" dirty="0"/>
              <a:t>TCP/IP </a:t>
            </a:r>
            <a:r>
              <a:rPr lang="sr-Cyrl-RS" altLang="en-US" dirty="0" smtClean="0"/>
              <a:t>протокол ради обезбеђења потпуног преноса захтева и одговора са једног места на друго</a:t>
            </a:r>
          </a:p>
          <a:p>
            <a:pPr eaLnBrk="1" hangingPunct="1"/>
            <a:r>
              <a:rPr lang="sr-Cyrl-RS" altLang="en-US" sz="2200" dirty="0" smtClean="0"/>
              <a:t>Суштина </a:t>
            </a:r>
            <a:r>
              <a:rPr lang="en-US" altLang="en-US" dirty="0"/>
              <a:t>HTTP</a:t>
            </a:r>
            <a:r>
              <a:rPr lang="sr-Cyrl-RS" altLang="en-US" dirty="0"/>
              <a:t> </a:t>
            </a:r>
            <a:r>
              <a:rPr lang="sr-Cyrl-RS" altLang="en-US" dirty="0" smtClean="0"/>
              <a:t>конверзације је једноставна секвенца захтев/одговор: прегледач </a:t>
            </a:r>
            <a:r>
              <a:rPr lang="sr-Cyrl-RS" altLang="en-US" dirty="0" smtClean="0">
                <a:solidFill>
                  <a:srgbClr val="FFC000"/>
                </a:solidFill>
              </a:rPr>
              <a:t>захтева </a:t>
            </a:r>
            <a:r>
              <a:rPr lang="sr-Cyrl-RS" altLang="en-US" dirty="0" smtClean="0"/>
              <a:t>а сервер </a:t>
            </a:r>
            <a:r>
              <a:rPr lang="sr-Cyrl-RS" altLang="en-US" dirty="0" smtClean="0">
                <a:solidFill>
                  <a:srgbClr val="FFC000"/>
                </a:solidFill>
              </a:rPr>
              <a:t>одговара</a:t>
            </a:r>
            <a:endParaRPr lang="ru-RU" altLang="en-US" sz="2200" dirty="0" smtClean="0">
              <a:solidFill>
                <a:srgbClr val="FFC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26273" y="1412776"/>
            <a:ext cx="4782232" cy="5353240"/>
            <a:chOff x="3563888" y="1212262"/>
            <a:chExt cx="5544616" cy="5596228"/>
          </a:xfrm>
        </p:grpSpPr>
        <p:grpSp>
          <p:nvGrpSpPr>
            <p:cNvPr id="4" name="Group 3"/>
            <p:cNvGrpSpPr/>
            <p:nvPr/>
          </p:nvGrpSpPr>
          <p:grpSpPr>
            <a:xfrm>
              <a:off x="3563888" y="1212262"/>
              <a:ext cx="5544616" cy="5596228"/>
              <a:chOff x="3563888" y="1212262"/>
              <a:chExt cx="5544616" cy="5596228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3888" y="1212262"/>
                <a:ext cx="5544616" cy="5596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3563888" y="1212262"/>
                <a:ext cx="3168352" cy="20007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598326" y="5513964"/>
              <a:ext cx="2304256" cy="1268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miley Face 10"/>
          <p:cNvSpPr/>
          <p:nvPr/>
        </p:nvSpPr>
        <p:spPr>
          <a:xfrm>
            <a:off x="4211960" y="2652177"/>
            <a:ext cx="576064" cy="50405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-0.00741 C 0.02726 -0.03031 0.04775 -0.05298 0.0724 -0.062 C 0.08455 -0.07541 0.10052 -0.09832 0.11424 -0.10734 C 0.11684 -0.11173 0.12032 -0.11173 0.12309 -0.11636 C 0.14879 -0.1344 0.1257 -0.11636 0.14028 -0.1344 C 0.14167 -0.13903 0.14393 -0.13903 0.14549 -0.13903 C 0.14688 -0.13903 0.14809 -0.14342 0.14931 -0.14342 C 0.15348 -0.15707 0.14705 -0.14342 0.15591 -0.15268 C 0.1573 -0.15707 0.15677 -0.15707 0.15764 -0.16147 C 0.16528 -0.17072 0.17674 -0.18414 0.19115 -0.18876 C 0.2 -0.20218 0.21702 -0.20218 0.22952 -0.20704 C 0.24167 -0.22022 0.22778 -0.20704 0.23959 -0.21583 C 0.24306 -0.21583 0.24445 -0.22022 0.24879 -0.22022 " pathEditMode="relative" rAng="0" ptsTypes="ffffffffffff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-106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79 -0.22022 C 0.2625 -0.22716 0.27657 -0.22716 0.29046 -0.2341 C 0.30712 -0.22716 0.32309 -0.22716 0.33959 -0.22022 C 0.34618 -0.21328 0.34827 -0.21328 0.35799 -0.21328 C 0.36407 -0.21328 0.37014 -0.21328 0.37622 -0.20634 C 0.37691 -0.20634 0.37743 -0.20634 0.37813 -0.20634 C 0.38021 -0.1994 0.3823 -0.1994 0.38455 -0.1994 C 0.38837 -0.1994 0.39254 -0.19246 0.39636 -0.18552 C 0.39827 -0.17835 0.39966 -0.17141 0.40278 -0.17141 C 0.40712 -0.15753 0.40521 -0.16447 0.40851 -0.15753 C 0.40955 -0.15059 0.41233 -0.15059 0.41233 -0.15753 C 0.4158 -0.14365 0.41962 -0.13671 0.42292 -0.1226 C 0.42657 -0.11566 0.42952 -0.10178 0.43368 -0.10178 C 0.43559 -0.0879 0.43802 -0.08073 0.44063 -0.07379 C 0.44184 -0.05297 0.44445 -0.05297 0.44688 -0.0391 C 0.44862 -0.02498 0.44983 -0.01805 0.45209 -0.01111 C 0.45278 -0.00417 0.45417 0.00277 0.45521 0.00971 C 0.45764 0.03076 0.4533 0.00277 0.45712 0.02382 C 0.4573 0.03076 0.4573 0.0377 0.45782 0.04464 C 0.45851 0.05158 0.46302 0.06546 0.46476 0.07263 " pathEditMode="relative" rAng="0" ptsTypes="fffffffffffffffffff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13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475 0.07268 C 0.4651 0.11968 0.46562 0.16667 0.46441 0.21412 C 0.46406 0.24005 0.46458 0.27292 0.46284 0.29815 C 0.4618 0.32963 0.46145 0.36111 0.46319 0.39213 C 0.46302 0.40741 0.46441 0.42569 0.4625 0.43843 C 0.46145 0.44444 0.45972 0.44745 0.45833 0.45139 C 0.45625 0.45718 0.45434 0.46204 0.45225 0.46736 C 0.45139 0.46968 0.45069 0.47338 0.44965 0.47454 C 0.44635 0.47755 0.44479 0.47801 0.44062 0.47893 C 0.43854 0.48194 0.43628 0.48403 0.4342 0.48611 C 0.43125 0.48333 0.4283 0.47847 0.42534 0.47593 C 0.42413 0.47106 0.42482 0.47315 0.42274 0.47014 C 0.42257 0.46968 0.4217 0.46875 0.4217 0.46898 C 0.41718 0.45463 0.41354 0.45 0.40798 0.45 " pathEditMode="relative" rAng="0" ptsTypes="fffffffffffff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799 0.45 C 0.39098 0.44676 0.37379 0.44398 0.35678 0.44004 C 0.3507 0.43866 0.33872 0.43588 0.33872 0.43611 C 0.33021 0.42731 0.31823 0.42592 0.30799 0.42315 C 0.29428 0.41435 0.279 0.41227 0.26424 0.40764 C 0.25921 0.40046 0.24931 0.3956 0.24202 0.39329 C 0.23039 0.38356 0.21372 0.38241 0.20053 0.37917 C 0.19028 0.37662 0.18091 0.37292 0.17066 0.36921 C 0.15035 0.36204 0.17014 0.37268 0.1441 0.35926 C 0.13629 0.35532 0.14098 0.35741 0.1323 0.3537 C 0.13125 0.35324 0.12917 0.35231 0.12917 0.35254 C 0.12726 0.35046 0.12448 0.35023 0.12275 0.34792 C 0.12188 0.34699 0.12223 0.34514 0.12171 0.34375 C 0.12032 0.34051 0.11598 0.32986 0.1132 0.32662 C 0.10816 0.3206 0.09532 0.3125 0.08872 0.3125 " pathEditMode="relative" rAng="0" ptsTypes="ffffffffffffff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2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3" animBg="1"/>
      <p:bldP spid="11" grpId="4" animBg="1"/>
    </p:bldLst>
  </p:timing>
</p:sld>
</file>

<file path=ppt/theme/theme1.xml><?xml version="1.0" encoding="utf-8"?>
<a:theme xmlns:a="http://schemas.openxmlformats.org/drawingml/2006/main" name="5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7638</TotalTime>
  <Words>1958</Words>
  <Application>Microsoft Office PowerPoint</Application>
  <PresentationFormat>On-screen Show (4:3)</PresentationFormat>
  <Paragraphs>162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5_Watermark</vt:lpstr>
      <vt:lpstr>Интернет програмирање</vt:lpstr>
      <vt:lpstr>Веб сервери </vt:lpstr>
      <vt:lpstr>PowerPoint Presentation</vt:lpstr>
      <vt:lpstr>PowerPoint Presentation</vt:lpstr>
      <vt:lpstr>Функционисање веб сервера (2)</vt:lpstr>
      <vt:lpstr>PowerPoint Presentation</vt:lpstr>
      <vt:lpstr>Функционисање веб клијента (2)</vt:lpstr>
      <vt:lpstr>Клијент и сервер користе HTML и HTTP</vt:lpstr>
      <vt:lpstr> HTTP протокол</vt:lpstr>
      <vt:lpstr> HTTP протокол (2)</vt:lpstr>
      <vt:lpstr> HTML је део HTTP одговора</vt:lpstr>
      <vt:lpstr> HTTP метод</vt:lpstr>
      <vt:lpstr> HTTP метод (2)</vt:lpstr>
      <vt:lpstr> Методи GET и POST</vt:lpstr>
      <vt:lpstr> Методи GET и POST (2)</vt:lpstr>
      <vt:lpstr> Методи GET и POST (3)</vt:lpstr>
      <vt:lpstr> Методи GET и POST (4)</vt:lpstr>
      <vt:lpstr> Анатомија GET захтева</vt:lpstr>
      <vt:lpstr> Анатомија GET захтева (2)</vt:lpstr>
      <vt:lpstr> Анатомија POST захтева</vt:lpstr>
      <vt:lpstr> Анатомија POST захтева (2)</vt:lpstr>
      <vt:lpstr> Анатомија HTTP одговора</vt:lpstr>
      <vt:lpstr> Анатомија HTTP одговора (2)</vt:lpstr>
      <vt:lpstr> HTTP захтев и HTTP одговор </vt:lpstr>
      <vt:lpstr> URL</vt:lpstr>
      <vt:lpstr> TCP порт</vt:lpstr>
      <vt:lpstr> TCP порт (2)</vt:lpstr>
      <vt:lpstr> Статичке веб стране</vt:lpstr>
      <vt:lpstr> Статичке веб стране (2)</vt:lpstr>
      <vt:lpstr> Динамичке веб стране </vt:lpstr>
      <vt:lpstr> Динамичке веб стране (2) </vt:lpstr>
      <vt:lpstr> Динамичке веб стране (3) </vt:lpstr>
      <vt:lpstr>Динамичке веб стране и CGI </vt:lpstr>
      <vt:lpstr>Динамичке веб стране и PHP </vt:lpstr>
      <vt:lpstr> Динамичке веб стране и PHP (2) </vt:lpstr>
      <vt:lpstr>Apache  веб сервер </vt:lpstr>
      <vt:lpstr> Apache веб сервер</vt:lpstr>
      <vt:lpstr>Apache веб сервер (2)</vt:lpstr>
      <vt:lpstr>Захвалница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526</cp:revision>
  <dcterms:created xsi:type="dcterms:W3CDTF">1601-01-01T00:00:00Z</dcterms:created>
  <dcterms:modified xsi:type="dcterms:W3CDTF">2018-10-22T15:29:01Z</dcterms:modified>
</cp:coreProperties>
</file>