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20"/>
  </p:notesMasterIdLst>
  <p:sldIdLst>
    <p:sldId id="296" r:id="rId2"/>
    <p:sldId id="297" r:id="rId3"/>
    <p:sldId id="307" r:id="rId4"/>
    <p:sldId id="299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0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87163" autoAdjust="0"/>
  </p:normalViewPr>
  <p:slideViewPr>
    <p:cSldViewPr>
      <p:cViewPr varScale="1">
        <p:scale>
          <a:sx n="77" d="100"/>
          <a:sy n="77" d="100"/>
        </p:scale>
        <p:origin x="-165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51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04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18</a:t>
            </a:r>
            <a:endParaRPr lang="en-US" sz="800" dirty="0" smtClean="0">
              <a:solidFill>
                <a:srgbClr val="FFFF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dirty="0">
              <a:solidFill>
                <a:srgbClr val="FFFFFF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9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476672"/>
            <a:ext cx="8496944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(8)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брисања података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6" t="5561" r="11647" b="30955"/>
          <a:stretch/>
        </p:blipFill>
        <p:spPr bwMode="auto">
          <a:xfrm>
            <a:off x="683568" y="1988840"/>
            <a:ext cx="7750098" cy="395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(9)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ажурирања података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5204" r="8812" b="29882"/>
          <a:stretch/>
        </p:blipFill>
        <p:spPr bwMode="auto">
          <a:xfrm>
            <a:off x="467544" y="1988840"/>
            <a:ext cx="8129096" cy="404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FFFFFF"/>
                </a:solidFill>
              </a:rPr>
              <a:t>MySQL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и курсори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340768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При раду са </a:t>
            </a:r>
            <a:r>
              <a:rPr lang="en-US" altLang="en-US" dirty="0" err="1" smtClean="0"/>
              <a:t>MySQLi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се резултат добијен коришћењем упита (нпр. функције </a:t>
            </a:r>
            <a:r>
              <a:rPr lang="en-US" altLang="en-US" dirty="0" err="1" smtClean="0"/>
              <a:t>mysqli_query</a:t>
            </a:r>
            <a:r>
              <a:rPr lang="sr-Cyrl-RS" altLang="en-US" dirty="0" smtClean="0"/>
              <a:t>) може користити као курсор, што омогућује процедурални начин рада са подацима из базе:</a:t>
            </a:r>
          </a:p>
          <a:p>
            <a:pPr lvl="1" eaLnBrk="1" hangingPunct="1"/>
            <a:r>
              <a:rPr lang="vi-VN" altLang="en-US" dirty="0" smtClean="0">
                <a:solidFill>
                  <a:srgbClr val="FFCC66"/>
                </a:solidFill>
              </a:rPr>
              <a:t>mysqli_fetch_row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vi-VN" altLang="en-US" dirty="0" smtClean="0"/>
              <a:t>– </a:t>
            </a:r>
            <a:r>
              <a:rPr lang="sr-Cyrl-RS" altLang="en-US" dirty="0" smtClean="0"/>
              <a:t>дохвата један ред из резултата и тај </a:t>
            </a:r>
            <a:r>
              <a:rPr lang="sr-Cyrl-RS" altLang="en-US" dirty="0" err="1" smtClean="0"/>
              <a:t>дохваћени</a:t>
            </a:r>
            <a:r>
              <a:rPr lang="sr-Cyrl-RS" altLang="en-US" dirty="0" smtClean="0"/>
              <a:t> ред </a:t>
            </a:r>
            <a:r>
              <a:rPr lang="sr-Cyrl-RS" altLang="en-US" dirty="0" err="1" smtClean="0"/>
              <a:t>враће</a:t>
            </a:r>
            <a:r>
              <a:rPr lang="sr-Cyrl-RS" altLang="en-US" dirty="0" smtClean="0"/>
              <a:t> као низ који је нумерички индексиран</a:t>
            </a:r>
            <a:endParaRPr lang="sr-Cyrl-RS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rgbClr val="FFCC66"/>
                </a:solidFill>
              </a:rPr>
              <a:t>mysqli_fetch_object</a:t>
            </a:r>
            <a:r>
              <a:rPr lang="sr-Cyrl-RS" altLang="en-US" dirty="0" smtClean="0">
                <a:solidFill>
                  <a:srgbClr val="FFCC66"/>
                </a:solidFill>
              </a:rPr>
              <a:t> </a:t>
            </a:r>
            <a:r>
              <a:rPr lang="vi-VN" altLang="en-US" dirty="0" smtClean="0"/>
              <a:t>– </a:t>
            </a:r>
            <a:r>
              <a:rPr lang="sr-Cyrl-RS" altLang="en-US" dirty="0" err="1" smtClean="0"/>
              <a:t>враће</a:t>
            </a:r>
            <a:r>
              <a:rPr lang="sr-Cyrl-RS" altLang="en-US" dirty="0" smtClean="0"/>
              <a:t> текући ред из резултата, у формату објекта</a:t>
            </a:r>
            <a:br>
              <a:rPr lang="sr-Cyrl-RS" altLang="en-US" dirty="0" smtClean="0"/>
            </a:br>
            <a:r>
              <a:rPr lang="sr-Cyrl-RS" altLang="en-US" dirty="0" smtClean="0"/>
              <a:t>Напомена</a:t>
            </a:r>
            <a:r>
              <a:rPr lang="en-US" altLang="en-US" dirty="0" smtClean="0"/>
              <a:t>: </a:t>
            </a:r>
            <a:r>
              <a:rPr lang="sr-Cyrl-RS" altLang="en-US" dirty="0" smtClean="0"/>
              <a:t>код имена поља објекта који врати ова функција се разликују велика и мала слова</a:t>
            </a:r>
            <a:endParaRPr lang="en-US" altLang="en-US" dirty="0" smtClean="0"/>
          </a:p>
          <a:p>
            <a:pPr lvl="1" eaLnBrk="1" hangingPunct="1"/>
            <a:r>
              <a:rPr lang="vi-VN" altLang="en-US" dirty="0">
                <a:solidFill>
                  <a:srgbClr val="FFCC66"/>
                </a:solidFill>
              </a:rPr>
              <a:t>mysqli_fetch_array</a:t>
            </a:r>
            <a:r>
              <a:rPr lang="sr-Cyrl-RS" altLang="en-US" dirty="0" smtClean="0">
                <a:solidFill>
                  <a:srgbClr val="FFCC66"/>
                </a:solidFill>
              </a:rPr>
              <a:t> </a:t>
            </a:r>
            <a:r>
              <a:rPr lang="vi-VN" altLang="en-US" dirty="0"/>
              <a:t>– </a:t>
            </a:r>
            <a:r>
              <a:rPr lang="sr-Cyrl-RS" altLang="en-US" dirty="0" smtClean="0"/>
              <a:t>дохвата ред резултата и </a:t>
            </a:r>
            <a:r>
              <a:rPr lang="sr-Cyrl-RS" altLang="en-US" dirty="0" err="1" smtClean="0"/>
              <a:t>дохваћени</a:t>
            </a:r>
            <a:r>
              <a:rPr lang="sr-Cyrl-RS" altLang="en-US" dirty="0" smtClean="0"/>
              <a:t> ред враћа било као нумерички низ, било као асоцијативни низ, или у оба формата </a:t>
            </a:r>
            <a:br>
              <a:rPr lang="sr-Cyrl-RS" altLang="en-US" dirty="0" smtClean="0"/>
            </a:br>
            <a:r>
              <a:rPr lang="sr-Cyrl-RS" altLang="en-US" dirty="0" smtClean="0"/>
              <a:t>Опциони параметар одређује која врста низа ће бити креирана од </a:t>
            </a:r>
            <a:r>
              <a:rPr lang="sr-Cyrl-RS" altLang="en-US" dirty="0" err="1" smtClean="0"/>
              <a:t>дохваћеног</a:t>
            </a:r>
            <a:r>
              <a:rPr lang="sr-Cyrl-RS" altLang="en-US" dirty="0" smtClean="0"/>
              <a:t> реда – може бити</a:t>
            </a:r>
            <a:r>
              <a:rPr lang="en-US" altLang="en-US" dirty="0" smtClean="0"/>
              <a:t>:</a:t>
            </a:r>
            <a:r>
              <a:rPr lang="sr-Cyrl-RS" altLang="en-US" dirty="0" smtClean="0"/>
              <a:t> </a:t>
            </a:r>
            <a:r>
              <a:rPr lang="en-US" altLang="en-US" dirty="0"/>
              <a:t>MYSQLI_ASSOC</a:t>
            </a:r>
            <a:r>
              <a:rPr lang="sr-Cyrl-RS" altLang="en-US" dirty="0"/>
              <a:t>, </a:t>
            </a:r>
            <a:r>
              <a:rPr lang="en-US" altLang="en-US" dirty="0" smtClean="0"/>
              <a:t>MYSQLI_NUM</a:t>
            </a:r>
            <a:r>
              <a:rPr lang="sr-Cyrl-RS" altLang="en-US" dirty="0" smtClean="0"/>
              <a:t> или </a:t>
            </a:r>
            <a:r>
              <a:rPr lang="en-US" altLang="en-US" dirty="0"/>
              <a:t>MYSQLI_BOTH </a:t>
            </a:r>
            <a:r>
              <a:rPr lang="sr-Cyrl-RS" altLang="en-US" dirty="0" smtClean="0"/>
              <a:t/>
            </a:r>
            <a:br>
              <a:rPr lang="sr-Cyrl-RS" altLang="en-US" dirty="0" smtClean="0"/>
            </a:br>
            <a:r>
              <a:rPr lang="sr-Cyrl-RS" altLang="en-US" dirty="0" smtClean="0"/>
              <a:t>Напомена</a:t>
            </a:r>
            <a:r>
              <a:rPr lang="en-US" altLang="en-US" dirty="0"/>
              <a:t>: </a:t>
            </a:r>
            <a:r>
              <a:rPr lang="sr-Cyrl-RS" altLang="en-US" dirty="0"/>
              <a:t>код имена поља објекта који врати ова функција се разликују велика и мала слова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/>
            </a:r>
            <a:br>
              <a:rPr lang="sr-Cyrl-R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5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FFFFFF"/>
                </a:solidFill>
              </a:rPr>
              <a:t>MySQL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и курсори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/>
              <a:t>Неке од најважнијих функција процедуралног </a:t>
            </a:r>
            <a:r>
              <a:rPr lang="en-US" altLang="en-US" dirty="0" err="1"/>
              <a:t>MySQLi</a:t>
            </a:r>
            <a:r>
              <a:rPr lang="en-US" altLang="en-US" dirty="0"/>
              <a:t> </a:t>
            </a:r>
            <a:r>
              <a:rPr lang="sr-Cyrl-RS" altLang="en-US" dirty="0" smtClean="0"/>
              <a:t>који се односе на </a:t>
            </a:r>
            <a:r>
              <a:rPr lang="sr-Cyrl-RS" altLang="en-US" dirty="0" err="1" smtClean="0"/>
              <a:t>курсоре</a:t>
            </a:r>
            <a:r>
              <a:rPr lang="sr-Cyrl-RS" altLang="en-US" dirty="0" smtClean="0"/>
              <a:t> су:</a:t>
            </a:r>
          </a:p>
          <a:p>
            <a:pPr lvl="1" eaLnBrk="1" hangingPunct="1"/>
            <a:r>
              <a:rPr lang="vi-VN" altLang="en-US" dirty="0" smtClean="0">
                <a:solidFill>
                  <a:srgbClr val="FFCC66"/>
                </a:solidFill>
              </a:rPr>
              <a:t>mysqli_free_result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vi-VN" altLang="en-US" dirty="0" smtClean="0"/>
              <a:t>– </a:t>
            </a:r>
            <a:r>
              <a:rPr lang="sr-Cyrl-RS" altLang="en-US" dirty="0" smtClean="0"/>
              <a:t>ослобађа меморију у коју је смештен резултат</a:t>
            </a:r>
            <a:br>
              <a:rPr lang="sr-Cyrl-RS" altLang="en-US" dirty="0" smtClean="0"/>
            </a:br>
            <a:r>
              <a:rPr lang="sr-Cyrl-RS" altLang="en-US" dirty="0" smtClean="0"/>
              <a:t>Потребно ју је позвати на крају обраде, када курсор постане непотребан</a:t>
            </a:r>
            <a:br>
              <a:rPr lang="sr-Cyrl-RS" altLang="en-US" dirty="0" smtClean="0"/>
            </a:br>
            <a:endParaRPr lang="sr-Cyrl-R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>
                <a:solidFill>
                  <a:srgbClr val="FFFFFF"/>
                </a:solidFill>
              </a:rPr>
              <a:t> и курсори 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(</a:t>
            </a:r>
            <a:r>
              <a:rPr lang="en-US" altLang="en-US" sz="3200" dirty="0" smtClean="0">
                <a:solidFill>
                  <a:srgbClr val="FFFFFF"/>
                </a:solidFill>
              </a:rPr>
              <a:t>3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коришћења функције </a:t>
            </a:r>
            <a:r>
              <a:rPr lang="en-US" altLang="en-US" dirty="0" err="1">
                <a:solidFill>
                  <a:srgbClr val="FFFFFF"/>
                </a:solidFill>
              </a:rPr>
              <a:t>mysqli_fetch_row</a:t>
            </a:r>
            <a:endParaRPr lang="sr-Cyrl-RS" altLang="en-US" dirty="0" smtClean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3" t="6519" r="5586" b="20372"/>
          <a:stretch/>
        </p:blipFill>
        <p:spPr bwMode="auto">
          <a:xfrm>
            <a:off x="755576" y="1836859"/>
            <a:ext cx="7675419" cy="46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8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>
                <a:solidFill>
                  <a:srgbClr val="FFFFFF"/>
                </a:solidFill>
              </a:rPr>
              <a:t> и курсори 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(</a:t>
            </a:r>
            <a:r>
              <a:rPr lang="sr-Cyrl-RS" altLang="en-US" sz="3200" dirty="0">
                <a:solidFill>
                  <a:srgbClr val="FFFFFF"/>
                </a:solidFill>
              </a:rPr>
              <a:t>4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коришћења функције </a:t>
            </a:r>
            <a:r>
              <a:rPr lang="en-US" altLang="en-US" dirty="0" err="1">
                <a:solidFill>
                  <a:srgbClr val="FFFFFF"/>
                </a:solidFill>
              </a:rPr>
              <a:t>mysqli_fetch_object</a:t>
            </a:r>
            <a:endParaRPr lang="sr-Cyrl-RS" altLang="en-US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5650" r="6377" b="22854"/>
          <a:stretch/>
        </p:blipFill>
        <p:spPr bwMode="auto">
          <a:xfrm>
            <a:off x="611560" y="1988840"/>
            <a:ext cx="7606146" cy="455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>
                <a:solidFill>
                  <a:srgbClr val="FFFFFF"/>
                </a:solidFill>
              </a:rPr>
              <a:t> и курсори 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коришћења </a:t>
            </a:r>
            <a:r>
              <a:rPr lang="en-US" altLang="en-US" dirty="0" err="1" smtClean="0">
                <a:solidFill>
                  <a:srgbClr val="FFFFFF"/>
                </a:solidFill>
              </a:rPr>
              <a:t>mysqli_fetch_array</a:t>
            </a:r>
            <a:r>
              <a:rPr lang="sr-Cyrl-RS" altLang="en-US" dirty="0" smtClean="0">
                <a:solidFill>
                  <a:srgbClr val="FFFFFF"/>
                </a:solidFill>
              </a:rPr>
              <a:t> за нумерички низ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9" t="5650" r="6377" b="20246"/>
          <a:stretch/>
        </p:blipFill>
        <p:spPr bwMode="auto">
          <a:xfrm>
            <a:off x="683568" y="1916832"/>
            <a:ext cx="755072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5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>
                <a:solidFill>
                  <a:srgbClr val="FFFFFF"/>
                </a:solidFill>
              </a:rPr>
              <a:t> и курсори 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коришћења </a:t>
            </a:r>
            <a:r>
              <a:rPr lang="en-US" altLang="en-US" dirty="0" err="1" smtClean="0">
                <a:solidFill>
                  <a:srgbClr val="FFFFFF"/>
                </a:solidFill>
              </a:rPr>
              <a:t>mysqli_fetch_array</a:t>
            </a:r>
            <a:r>
              <a:rPr lang="sr-Cyrl-RS" altLang="en-US" dirty="0" smtClean="0">
                <a:solidFill>
                  <a:srgbClr val="FFFFFF"/>
                </a:solidFill>
              </a:rPr>
              <a:t> за асоцијативни низ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5868" r="6377" b="20246"/>
          <a:stretch/>
        </p:blipFill>
        <p:spPr bwMode="auto">
          <a:xfrm>
            <a:off x="611560" y="1916832"/>
            <a:ext cx="7606146" cy="471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9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FFFFFF"/>
                </a:solidFill>
              </a:rPr>
              <a:t>Захвалница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dirty="0" smtClean="0"/>
              <a:t>Делови материјала ове презентације су преузети из:</a:t>
            </a:r>
          </a:p>
          <a:p>
            <a:r>
              <a:rPr lang="sr-Cyrl-RS" altLang="en-US" dirty="0" smtClean="0"/>
              <a:t>Скрипте из предмета Увод у веб и интернет програмирање на Математичком факултету, аутор проф. др Филип Марић</a:t>
            </a:r>
          </a:p>
          <a:p>
            <a:r>
              <a:rPr lang="sr-Cyrl-RS" altLang="en-US" dirty="0" smtClean="0"/>
              <a:t>Скрипте из предмета Информатика на Универзитету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аутор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Cyrl-RS" altLang="en-US" dirty="0"/>
              <a:t>Књиге </a:t>
            </a:r>
            <a:r>
              <a:rPr lang="en-US" altLang="en-US" dirty="0"/>
              <a:t>Head First </a:t>
            </a:r>
            <a:r>
              <a:rPr lang="en-US" altLang="en-US" dirty="0" smtClean="0"/>
              <a:t>SQL</a:t>
            </a:r>
            <a:r>
              <a:rPr lang="sr-Cyrl-RS" altLang="en-US" dirty="0"/>
              <a:t>, </a:t>
            </a:r>
            <a:r>
              <a:rPr lang="sr-Cyrl-RS" altLang="en-US" dirty="0" smtClean="0"/>
              <a:t>аутор</a:t>
            </a:r>
            <a:r>
              <a:rPr lang="en-US" altLang="en-US" dirty="0" smtClean="0"/>
              <a:t> </a:t>
            </a:r>
            <a:r>
              <a:rPr lang="en-US" altLang="en-US" dirty="0"/>
              <a:t>Lynn </a:t>
            </a:r>
            <a:r>
              <a:rPr lang="en-US" altLang="en-US" dirty="0" err="1" smtClean="0"/>
              <a:t>Beighley</a:t>
            </a:r>
            <a:r>
              <a:rPr lang="sr-Cyrl-RS" altLang="en-US" dirty="0" smtClean="0"/>
              <a:t>, </a:t>
            </a:r>
            <a:r>
              <a:rPr lang="sr-Cyrl-RS" altLang="en-US" dirty="0"/>
              <a:t>издавач </a:t>
            </a:r>
            <a:r>
              <a:rPr lang="en-US" dirty="0"/>
              <a:t>O’Reilly</a:t>
            </a:r>
            <a:r>
              <a:rPr lang="sr-Cyrl-RS" dirty="0"/>
              <a:t>, </a:t>
            </a:r>
            <a:r>
              <a:rPr lang="sr-Cyrl-RS" dirty="0" smtClean="0"/>
              <a:t>2007.</a:t>
            </a:r>
            <a:r>
              <a:rPr lang="sr-Cyrl-RS" altLang="en-US" dirty="0" smtClean="0"/>
              <a:t> </a:t>
            </a:r>
          </a:p>
          <a:p>
            <a:r>
              <a:rPr lang="sr-Cyrl-RS" altLang="en-US" dirty="0" smtClean="0"/>
              <a:t>Књиге </a:t>
            </a:r>
            <a:r>
              <a:rPr lang="en-US" altLang="en-US" dirty="0"/>
              <a:t>Head First PHP &amp; MySQL</a:t>
            </a:r>
            <a:r>
              <a:rPr lang="sr-Cyrl-RS" altLang="en-US" dirty="0" smtClean="0"/>
              <a:t>, аутори</a:t>
            </a:r>
            <a:r>
              <a:rPr lang="en-US" altLang="en-US" dirty="0" smtClean="0"/>
              <a:t> Lynn </a:t>
            </a:r>
            <a:r>
              <a:rPr lang="en-US" altLang="en-US" dirty="0" err="1"/>
              <a:t>Beighley</a:t>
            </a:r>
            <a:r>
              <a:rPr lang="en-US" altLang="en-US" dirty="0"/>
              <a:t> </a:t>
            </a:r>
            <a:r>
              <a:rPr lang="sr-Cyrl-RS" altLang="en-US" dirty="0"/>
              <a:t>и</a:t>
            </a:r>
            <a:r>
              <a:rPr lang="en-US" altLang="en-US" dirty="0" smtClean="0"/>
              <a:t> </a:t>
            </a:r>
            <a:r>
              <a:rPr lang="en-US" altLang="en-US" dirty="0"/>
              <a:t>Michael Morrison</a:t>
            </a:r>
            <a:r>
              <a:rPr lang="sr-Cyrl-RS" altLang="en-US" dirty="0" smtClean="0"/>
              <a:t>, </a:t>
            </a:r>
            <a:r>
              <a:rPr lang="sr-Cyrl-RS" altLang="en-US" dirty="0"/>
              <a:t>издавач </a:t>
            </a:r>
            <a:r>
              <a:rPr lang="en-US" dirty="0"/>
              <a:t>O’Reilly</a:t>
            </a:r>
            <a:r>
              <a:rPr lang="sr-Cyrl-RS" dirty="0"/>
              <a:t>, </a:t>
            </a:r>
            <a:r>
              <a:rPr lang="sr-Cyrl-RS" dirty="0" smtClean="0"/>
              <a:t>2009.</a:t>
            </a:r>
            <a:r>
              <a:rPr lang="sr-Cyrl-RS" altLang="en-US" dirty="0" smtClean="0"/>
              <a:t> </a:t>
            </a:r>
            <a:endParaRPr lang="sr-Cyrl-RS" altLang="en-US" dirty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1196975"/>
            <a:ext cx="4908352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PHP </a:t>
            </a:r>
            <a:r>
              <a:rPr lang="sr-Cyrl-RS" altLang="en-US" sz="5400" dirty="0" smtClean="0">
                <a:solidFill>
                  <a:srgbClr val="FFFFFF"/>
                </a:solidFill>
              </a:rPr>
              <a:t>и </a:t>
            </a:r>
            <a:r>
              <a:rPr lang="en-US" altLang="en-US" sz="5400" dirty="0" smtClean="0">
                <a:solidFill>
                  <a:srgbClr val="FFFFFF"/>
                </a:solidFill>
              </a:rPr>
              <a:t>MySQL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Библиотека </a:t>
            </a:r>
            <a:r>
              <a:rPr lang="en-US" altLang="en-US" dirty="0" err="1" smtClean="0"/>
              <a:t>MySQLi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садржи функције које програмеру допуштају да приступи </a:t>
            </a:r>
            <a:r>
              <a:rPr lang="en-US" altLang="en-US" dirty="0" smtClean="0"/>
              <a:t>MySQL </a:t>
            </a:r>
            <a:r>
              <a:rPr lang="sr-Cyrl-RS" altLang="en-US" dirty="0" smtClean="0"/>
              <a:t>систему за управљање базама података, и да над тим базама података извршава разноврсне упите</a:t>
            </a:r>
          </a:p>
          <a:p>
            <a:pPr eaLnBrk="1" hangingPunct="1"/>
            <a:r>
              <a:rPr lang="en-US" altLang="en-US" dirty="0" err="1" smtClean="0"/>
              <a:t>MySQLi</a:t>
            </a:r>
            <a:r>
              <a:rPr lang="sr-Cyrl-RS" altLang="en-US" dirty="0" smtClean="0"/>
              <a:t> се може користи на процедурални и објектно-орјентисани начин</a:t>
            </a:r>
          </a:p>
          <a:p>
            <a:pPr eaLnBrk="1" hangingPunct="1"/>
            <a:r>
              <a:rPr lang="sr-Cyrl-RS" altLang="en-US" dirty="0" smtClean="0"/>
              <a:t>Овде ће бити описано процедурално коришћење </a:t>
            </a:r>
            <a:r>
              <a:rPr lang="en-US" altLang="en-US" dirty="0" err="1"/>
              <a:t>MySQLi</a:t>
            </a:r>
            <a:r>
              <a:rPr lang="en-US" altLang="en-US" dirty="0"/>
              <a:t> </a:t>
            </a:r>
            <a:endParaRPr lang="sr-Cyrl-RS" altLang="en-US" dirty="0" smtClean="0"/>
          </a:p>
          <a:p>
            <a:pPr eaLnBrk="1" hangingPunct="1"/>
            <a:r>
              <a:rPr lang="sr-Cyrl-RS" altLang="en-US" dirty="0" smtClean="0"/>
              <a:t>Неке од најважнијих функција процедуралног </a:t>
            </a:r>
            <a:r>
              <a:rPr lang="en-US" altLang="en-US" dirty="0" err="1"/>
              <a:t>MySQLi</a:t>
            </a:r>
            <a:r>
              <a:rPr lang="en-US" altLang="en-US" dirty="0"/>
              <a:t> </a:t>
            </a:r>
            <a:r>
              <a:rPr lang="sr-Cyrl-RS" altLang="en-US" dirty="0" smtClean="0"/>
              <a:t>су:</a:t>
            </a:r>
          </a:p>
          <a:p>
            <a:pPr lvl="1" eaLnBrk="1" hangingPunct="1"/>
            <a:r>
              <a:rPr lang="vi-VN" altLang="en-US" dirty="0">
                <a:solidFill>
                  <a:srgbClr val="FFC000"/>
                </a:solidFill>
              </a:rPr>
              <a:t>mysqli_connect</a:t>
            </a:r>
            <a:r>
              <a:rPr lang="vi-VN" altLang="en-US" dirty="0"/>
              <a:t> </a:t>
            </a:r>
            <a:r>
              <a:rPr lang="vi-VN" altLang="en-US" dirty="0" smtClean="0"/>
              <a:t>– </a:t>
            </a:r>
            <a:r>
              <a:rPr lang="sr-Cyrl-RS" altLang="en-US" dirty="0" smtClean="0"/>
              <a:t>њом се остварује веза са</a:t>
            </a:r>
            <a:r>
              <a:rPr lang="vi-VN" altLang="en-US" dirty="0" smtClean="0"/>
              <a:t> </a:t>
            </a:r>
            <a:r>
              <a:rPr lang="sr-Cyrl-RS" altLang="en-US" dirty="0" smtClean="0"/>
              <a:t>базом података на </a:t>
            </a:r>
            <a:r>
              <a:rPr lang="vi-VN" altLang="en-US" dirty="0" smtClean="0"/>
              <a:t>MySQL </a:t>
            </a:r>
            <a:r>
              <a:rPr lang="sr-Cyrl-RS" altLang="en-US" dirty="0" smtClean="0"/>
              <a:t>серверу</a:t>
            </a:r>
            <a:r>
              <a:rPr lang="vi-VN" altLang="en-US" dirty="0" smtClean="0"/>
              <a:t>;</a:t>
            </a:r>
            <a:r>
              <a:rPr lang="sr-Cyrl-RS" altLang="en-US" dirty="0" smtClean="0"/>
              <a:t> аргументи су назив (адреса) хост-рачунара, корисничко име, лозинка и база података (схема); враће везу према бази података</a:t>
            </a:r>
            <a:endParaRPr lang="vi-VN" altLang="en-US" dirty="0"/>
          </a:p>
          <a:p>
            <a:pPr lvl="1" eaLnBrk="1" hangingPunct="1"/>
            <a:r>
              <a:rPr lang="vi-VN" altLang="en-US" dirty="0">
                <a:solidFill>
                  <a:srgbClr val="FFC000"/>
                </a:solidFill>
              </a:rPr>
              <a:t>mysqli_query</a:t>
            </a:r>
            <a:r>
              <a:rPr lang="vi-VN" altLang="en-US" dirty="0"/>
              <a:t> </a:t>
            </a:r>
            <a:r>
              <a:rPr lang="vi-VN" altLang="en-US" dirty="0" smtClean="0"/>
              <a:t>– </a:t>
            </a:r>
            <a:r>
              <a:rPr lang="sr-Cyrl-RS" altLang="en-US" dirty="0" smtClean="0"/>
              <a:t>њом се изврава </a:t>
            </a:r>
            <a:r>
              <a:rPr lang="vi-VN" altLang="en-US" dirty="0" smtClean="0"/>
              <a:t>SQL</a:t>
            </a:r>
            <a:r>
              <a:rPr lang="sr-Cyrl-RS" altLang="en-US" dirty="0" smtClean="0"/>
              <a:t> упит; аргументи су веза према бази података и ниска са текстом </a:t>
            </a:r>
            <a:r>
              <a:rPr lang="vi-VN" altLang="en-US" dirty="0" smtClean="0"/>
              <a:t>SQL</a:t>
            </a:r>
            <a:r>
              <a:rPr lang="sr-Cyrl-RS" altLang="en-US" dirty="0" smtClean="0"/>
              <a:t> упита; враће информацију о успешности извршења упита</a:t>
            </a:r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7444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Неке од најважнијих функција </a:t>
            </a:r>
            <a:r>
              <a:rPr lang="sr-Cyrl-RS" altLang="en-US" dirty="0"/>
              <a:t>процедуралног </a:t>
            </a:r>
            <a:r>
              <a:rPr lang="en-US" altLang="en-US" dirty="0" err="1"/>
              <a:t>MySQLi</a:t>
            </a:r>
            <a:r>
              <a:rPr lang="en-US" altLang="en-US" dirty="0"/>
              <a:t> </a:t>
            </a:r>
            <a:r>
              <a:rPr lang="sr-Cyrl-RS" altLang="en-US" dirty="0" smtClean="0"/>
              <a:t>су:</a:t>
            </a:r>
          </a:p>
          <a:p>
            <a:pPr lvl="1" eaLnBrk="1" hangingPunct="1"/>
            <a:r>
              <a:rPr lang="vi-VN" altLang="en-US" dirty="0">
                <a:solidFill>
                  <a:srgbClr val="FFCC66"/>
                </a:solidFill>
              </a:rPr>
              <a:t>mysqli_insert_id</a:t>
            </a:r>
            <a:r>
              <a:rPr lang="vi-VN" altLang="en-US" dirty="0"/>
              <a:t> – </a:t>
            </a:r>
            <a:r>
              <a:rPr lang="sr-Cyrl-RS" altLang="en-US" dirty="0"/>
              <a:t>њом се одређује последњи убачени елеменат у базу; аргумент је веза према бази података; враће вредност идентификатора последњег убаченог елемента</a:t>
            </a:r>
          </a:p>
          <a:p>
            <a:pPr lvl="1" eaLnBrk="1" hangingPunct="1"/>
            <a:r>
              <a:rPr lang="vi-VN" altLang="en-US" dirty="0" smtClean="0">
                <a:solidFill>
                  <a:srgbClr val="FFCC66"/>
                </a:solidFill>
              </a:rPr>
              <a:t>mysqli_multi_query</a:t>
            </a:r>
            <a:r>
              <a:rPr lang="vi-VN" altLang="en-US" dirty="0" smtClean="0"/>
              <a:t>– </a:t>
            </a:r>
            <a:r>
              <a:rPr lang="sr-Cyrl-RS" altLang="en-US" dirty="0"/>
              <a:t>њом се изврава </a:t>
            </a:r>
            <a:r>
              <a:rPr lang="sr-Cyrl-RS" altLang="en-US" dirty="0" smtClean="0"/>
              <a:t>секвенца </a:t>
            </a:r>
            <a:r>
              <a:rPr lang="vi-VN" altLang="en-US" dirty="0" smtClean="0"/>
              <a:t>SQL</a:t>
            </a:r>
            <a:r>
              <a:rPr lang="sr-Cyrl-RS" altLang="en-US" dirty="0" smtClean="0"/>
              <a:t> упита, међусобно раздвојених тачка-зарезом; </a:t>
            </a:r>
            <a:r>
              <a:rPr lang="sr-Cyrl-RS" altLang="en-US" dirty="0"/>
              <a:t>аргументи су веза према бази података и ниска са текстом </a:t>
            </a:r>
            <a:r>
              <a:rPr lang="sr-Cyrl-RS" altLang="en-US" dirty="0" smtClean="0"/>
              <a:t>секвенце </a:t>
            </a:r>
            <a:r>
              <a:rPr lang="vi-VN" altLang="en-US" dirty="0" smtClean="0"/>
              <a:t>SQL</a:t>
            </a:r>
            <a:r>
              <a:rPr lang="sr-Cyrl-RS" altLang="en-US" dirty="0" smtClean="0"/>
              <a:t> </a:t>
            </a:r>
            <a:r>
              <a:rPr lang="sr-Cyrl-RS" altLang="en-US" dirty="0"/>
              <a:t>упита; враће информацију о успешности извршења </a:t>
            </a:r>
            <a:r>
              <a:rPr lang="sr-Cyrl-RS" altLang="en-US" dirty="0" smtClean="0"/>
              <a:t>секвенце упита</a:t>
            </a:r>
            <a:endParaRPr lang="sr-Cyrl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rgbClr val="FFCC66"/>
                </a:solidFill>
              </a:rPr>
              <a:t>mysqli_close</a:t>
            </a:r>
            <a:r>
              <a:rPr lang="sr-Cyrl-RS" altLang="en-US" dirty="0" smtClean="0"/>
              <a:t> </a:t>
            </a:r>
            <a:r>
              <a:rPr lang="vi-VN" altLang="en-US" dirty="0" smtClean="0"/>
              <a:t>– </a:t>
            </a:r>
            <a:r>
              <a:rPr lang="sr-Cyrl-RS" altLang="en-US" dirty="0"/>
              <a:t>њом се </a:t>
            </a:r>
            <a:r>
              <a:rPr lang="sr-Cyrl-RS" altLang="en-US" dirty="0" smtClean="0"/>
              <a:t>прекида веза према бази података и ослобађају алоцирани ресурси на страни базе података; аргумент је веза према бази података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повезивања са базом података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3" t="5561" r="7025" b="37393"/>
          <a:stretch/>
        </p:blipFill>
        <p:spPr bwMode="auto">
          <a:xfrm>
            <a:off x="395536" y="1916832"/>
            <a:ext cx="8335869" cy="355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убацивања података у табелу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5" t="5561" r="8354" b="25054"/>
          <a:stretch/>
        </p:blipFill>
        <p:spPr bwMode="auto">
          <a:xfrm>
            <a:off x="518864" y="1910639"/>
            <a:ext cx="8229600" cy="432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7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убацивања података у табелу уз одређивање идентификатора новоубаченог податка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5740" r="10000" b="19688"/>
          <a:stretch/>
        </p:blipFill>
        <p:spPr bwMode="auto">
          <a:xfrm>
            <a:off x="548166" y="2163316"/>
            <a:ext cx="7984274" cy="465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1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убацивања више података одједном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0" t="5561" r="9544" b="18616"/>
          <a:stretch/>
        </p:blipFill>
        <p:spPr bwMode="auto">
          <a:xfrm>
            <a:off x="553268" y="1916832"/>
            <a:ext cx="8051180" cy="472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8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FFFFFF"/>
                </a:solidFill>
              </a:rPr>
              <a:t>MySQLi</a:t>
            </a:r>
            <a:r>
              <a:rPr lang="sr-Cyrl-RS" altLang="en-US" sz="3200" dirty="0" smtClean="0">
                <a:solidFill>
                  <a:srgbClr val="FFFFFF"/>
                </a:solidFill>
              </a:rPr>
              <a:t>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FFFFFF"/>
                </a:solidFill>
              </a:rPr>
              <a:t>Пример прегледа података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7" t="5382" r="7836" b="17006"/>
          <a:stretch/>
        </p:blipFill>
        <p:spPr bwMode="auto">
          <a:xfrm>
            <a:off x="467544" y="1916832"/>
            <a:ext cx="8140390" cy="483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2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5703</TotalTime>
  <Words>483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5_Watermark</vt:lpstr>
      <vt:lpstr>Интернет програмирање</vt:lpstr>
      <vt:lpstr>PHP и MySQL</vt:lpstr>
      <vt:lpstr>MySQLi</vt:lpstr>
      <vt:lpstr>MySQLi (2)</vt:lpstr>
      <vt:lpstr>MySQLi (3)</vt:lpstr>
      <vt:lpstr>MySQLi (4)</vt:lpstr>
      <vt:lpstr>MySQLi (5)</vt:lpstr>
      <vt:lpstr>MySQLi (6)</vt:lpstr>
      <vt:lpstr>MySQLi (7)</vt:lpstr>
      <vt:lpstr>MySQLi (8)</vt:lpstr>
      <vt:lpstr>MySQLi (9)</vt:lpstr>
      <vt:lpstr>MySQLi и курсори</vt:lpstr>
      <vt:lpstr>MySQLi и курсори (2)</vt:lpstr>
      <vt:lpstr>MySQLi и курсори (3)</vt:lpstr>
      <vt:lpstr>MySQLi и курсори (4)</vt:lpstr>
      <vt:lpstr>MySQLi и курсори (5)</vt:lpstr>
      <vt:lpstr>MySQLi и курсори (6)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458</cp:revision>
  <dcterms:created xsi:type="dcterms:W3CDTF">1601-01-01T00:00:00Z</dcterms:created>
  <dcterms:modified xsi:type="dcterms:W3CDTF">2018-10-22T15:30:48Z</dcterms:modified>
</cp:coreProperties>
</file>