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9"/>
  </p:notesMasterIdLst>
  <p:sldIdLst>
    <p:sldId id="296" r:id="rId2"/>
    <p:sldId id="297" r:id="rId3"/>
    <p:sldId id="343" r:id="rId4"/>
    <p:sldId id="299" r:id="rId5"/>
    <p:sldId id="307" r:id="rId6"/>
    <p:sldId id="344" r:id="rId7"/>
    <p:sldId id="309" r:id="rId8"/>
    <p:sldId id="308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45" r:id="rId21"/>
    <p:sldId id="321" r:id="rId22"/>
    <p:sldId id="322" r:id="rId23"/>
    <p:sldId id="323" r:id="rId24"/>
    <p:sldId id="346" r:id="rId25"/>
    <p:sldId id="324" r:id="rId26"/>
    <p:sldId id="325" r:id="rId27"/>
    <p:sldId id="326" r:id="rId28"/>
    <p:sldId id="327" r:id="rId29"/>
    <p:sldId id="350" r:id="rId30"/>
    <p:sldId id="328" r:id="rId31"/>
    <p:sldId id="351" r:id="rId32"/>
    <p:sldId id="329" r:id="rId33"/>
    <p:sldId id="330" r:id="rId34"/>
    <p:sldId id="349" r:id="rId35"/>
    <p:sldId id="331" r:id="rId36"/>
    <p:sldId id="352" r:id="rId37"/>
    <p:sldId id="333" r:id="rId38"/>
    <p:sldId id="347" r:id="rId39"/>
    <p:sldId id="334" r:id="rId40"/>
    <p:sldId id="335" r:id="rId41"/>
    <p:sldId id="337" r:id="rId42"/>
    <p:sldId id="338" r:id="rId43"/>
    <p:sldId id="339" r:id="rId44"/>
    <p:sldId id="340" r:id="rId45"/>
    <p:sldId id="341" r:id="rId46"/>
    <p:sldId id="342" r:id="rId47"/>
    <p:sldId id="306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96"/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8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16632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2050" name="Picture 2" descr="C:\Courses\PmfBl TI IP 2016-17\Predavanja\Zgrad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040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err="1" smtClean="0"/>
              <a:t>Click</a:t>
            </a:r>
            <a:r>
              <a:rPr lang="sr-Latn-CS" altLang="en-US" dirty="0" smtClean="0"/>
              <a:t> to </a:t>
            </a:r>
            <a:r>
              <a:rPr lang="sr-Latn-CS" altLang="en-US" dirty="0" err="1" smtClean="0"/>
              <a:t>edit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Master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title</a:t>
            </a:r>
            <a:r>
              <a:rPr lang="sr-Latn-CS" altLang="en-US" dirty="0" smtClean="0"/>
              <a:t> </a:t>
            </a:r>
            <a:r>
              <a:rPr lang="sr-Latn-CS" altLang="en-US" dirty="0" err="1" smtClean="0"/>
              <a:t>style</a:t>
            </a:r>
            <a:endParaRPr lang="sr-Latn-CS" altLang="en-US" dirty="0" smtClean="0"/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chemeClr val="accent3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chemeClr val="accent3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chemeClr val="accent3"/>
                </a:solidFill>
                <a:latin typeface="Times New Roman" pitchFamily="18" charset="0"/>
                <a:cs typeface="Arial" charset="0"/>
              </a:rPr>
              <a:t>47</a:t>
            </a:r>
            <a:endParaRPr lang="en-US" sz="800" dirty="0" smtClean="0">
              <a:solidFill>
                <a:schemeClr val="accent3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accent3"/>
                </a:solidFill>
              </a:rPr>
              <a:t>Internet </a:t>
            </a:r>
            <a:r>
              <a:rPr lang="en-US" dirty="0" err="1" smtClean="0">
                <a:solidFill>
                  <a:schemeClr val="accent3"/>
                </a:solidFill>
              </a:rPr>
              <a:t>programiranje</a:t>
            </a:r>
            <a:endParaRPr lang="sr-Latn-CS" dirty="0">
              <a:solidFill>
                <a:schemeClr val="accent3"/>
              </a:solidFill>
            </a:endParaRPr>
          </a:p>
        </p:txBody>
      </p:sp>
      <p:pic>
        <p:nvPicPr>
          <p:cNvPr id="3" name="Picture 2" descr="C:\Courses\PmfBl TI IP 2016-17\Predavanja\logo_PMF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3" y="260648"/>
            <a:ext cx="1140233" cy="11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accent3">
              <a:lumMod val="95000"/>
            </a:schemeClr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l"/>
        <a:defRPr sz="2200">
          <a:solidFill>
            <a:schemeClr val="accent3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¡"/>
        <a:defRPr sz="2000">
          <a:solidFill>
            <a:schemeClr val="accent3">
              <a:lumMod val="95000"/>
            </a:schemeClr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l"/>
        <a:defRPr sz="1800">
          <a:solidFill>
            <a:schemeClr val="accent3">
              <a:lumMod val="95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Char char="•"/>
        <a:defRPr sz="1600">
          <a:solidFill>
            <a:schemeClr val="accent3">
              <a:lumMod val="95000"/>
            </a:schemeClr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3"/>
        </a:buClr>
        <a:buFont typeface="Wingdings" pitchFamily="2" charset="2"/>
        <a:buChar char=""/>
        <a:defRPr sz="1400">
          <a:solidFill>
            <a:schemeClr val="accent3">
              <a:lumMod val="95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404664"/>
            <a:ext cx="8062913" cy="1144588"/>
          </a:xfrm>
        </p:spPr>
        <p:txBody>
          <a:bodyPr/>
          <a:lstStyle/>
          <a:p>
            <a:pPr algn="l" eaLnBrk="1" hangingPunct="1"/>
            <a:r>
              <a:rPr lang="en-US" altLang="en-US" sz="5400" dirty="0" smtClean="0"/>
              <a:t>Internet </a:t>
            </a:r>
            <a:r>
              <a:rPr lang="en-US" altLang="en-US" sz="5400" dirty="0" err="1" smtClean="0"/>
              <a:t>programiranje</a:t>
            </a:r>
            <a:endParaRPr lang="sr-Latn-CS" alt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Komunikacioni kanali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Da bi se uredaji unutar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povezali medu sobom koriste se </a:t>
            </a:r>
            <a:r>
              <a:rPr lang="sr-Latn-RS" altLang="en-US" dirty="0" smtClean="0"/>
              <a:t>komunikacioni kanali </a:t>
            </a:r>
            <a:r>
              <a:rPr lang="sr-Latn-RS" altLang="en-US" dirty="0"/>
              <a:t>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kablovi ili </a:t>
            </a:r>
            <a:r>
              <a:rPr lang="sr-Latn-RS" altLang="en-US" dirty="0" smtClean="0"/>
              <a:t>bežični </a:t>
            </a:r>
            <a:r>
              <a:rPr lang="sr-Latn-RS" altLang="en-US" dirty="0"/>
              <a:t>prenosni </a:t>
            </a:r>
            <a:r>
              <a:rPr lang="sr-Latn-RS" altLang="en-US" dirty="0" smtClean="0"/>
              <a:t>sistemi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Osnovna mera kvaliteta komunikacionog kanala jeste </a:t>
            </a:r>
            <a:r>
              <a:rPr lang="sr-Latn-RS" altLang="en-US" dirty="0">
                <a:solidFill>
                  <a:srgbClr val="00B050"/>
                </a:solidFill>
              </a:rPr>
              <a:t>brzina prenosa </a:t>
            </a:r>
            <a:r>
              <a:rPr lang="sr-Latn-RS" altLang="en-US" dirty="0"/>
              <a:t>koja </a:t>
            </a:r>
            <a:r>
              <a:rPr lang="sr-Latn-RS" altLang="en-US" dirty="0" smtClean="0"/>
              <a:t>se brojem </a:t>
            </a:r>
            <a:r>
              <a:rPr lang="sr-Latn-RS" altLang="en-US" dirty="0"/>
              <a:t>bita koji se mogu preneti u jednoj sekundi (</a:t>
            </a:r>
            <a:r>
              <a:rPr lang="sr-Latn-RS" altLang="en-US" dirty="0" smtClean="0"/>
              <a:t>bit/s)</a:t>
            </a:r>
          </a:p>
          <a:p>
            <a:pPr eaLnBrk="1" hangingPunct="1"/>
            <a:r>
              <a:rPr lang="sr-Latn-RS" altLang="en-US" dirty="0" smtClean="0"/>
              <a:t>Uzimajući </a:t>
            </a:r>
            <a:r>
              <a:rPr lang="sr-Latn-RS" altLang="en-US" dirty="0"/>
              <a:t>u obzir aktuelne tehnologije prenosa 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unarskim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</a:t>
            </a:r>
            <a:r>
              <a:rPr lang="sr-Latn-RS" altLang="en-US" dirty="0"/>
              <a:t>, </a:t>
            </a:r>
            <a:r>
              <a:rPr lang="sr-Latn-RS" altLang="en-US" dirty="0" smtClean="0"/>
              <a:t>češće se </a:t>
            </a:r>
            <a:r>
              <a:rPr lang="sr-Latn-RS" altLang="en-US" dirty="0"/>
              <a:t>koristi jedinica Megabit </a:t>
            </a:r>
            <a:r>
              <a:rPr lang="sr-Latn-RS" altLang="en-US" dirty="0" smtClean="0"/>
              <a:t>u </a:t>
            </a:r>
            <a:r>
              <a:rPr lang="sr-Latn-RS" altLang="en-US" dirty="0"/>
              <a:t>sekundi  Mbps, ili Gigabit </a:t>
            </a:r>
            <a:r>
              <a:rPr lang="sr-Latn-RS" altLang="en-US" dirty="0" smtClean="0"/>
              <a:t>u </a:t>
            </a:r>
            <a:r>
              <a:rPr lang="sr-Latn-RS" altLang="en-US" dirty="0"/>
              <a:t>sekundi  </a:t>
            </a:r>
            <a:r>
              <a:rPr lang="sr-Latn-RS" altLang="en-US" dirty="0" smtClean="0"/>
              <a:t>Gbps </a:t>
            </a:r>
          </a:p>
          <a:p>
            <a:pPr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prenosa je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ka </a:t>
            </a:r>
            <a:r>
              <a:rPr lang="sr-Latn-RS" altLang="en-US" dirty="0"/>
              <a:t>karakteristika </a:t>
            </a:r>
            <a:r>
              <a:rPr lang="sr-Latn-RS" altLang="en-US" dirty="0" smtClean="0"/>
              <a:t>komunikacionog kanala </a:t>
            </a:r>
            <a:r>
              <a:rPr lang="sr-Latn-RS" altLang="en-US" dirty="0"/>
              <a:t>i zavisi od frekvencijskog </a:t>
            </a:r>
            <a:r>
              <a:rPr lang="sr-Latn-RS" altLang="en-US" dirty="0" smtClean="0"/>
              <a:t>opsega koji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propustiti kroz </a:t>
            </a:r>
            <a:r>
              <a:rPr lang="sr-Latn-RS" altLang="en-US" dirty="0"/>
              <a:t>kanal bez gubitka signala.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3018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Komunikacioni kanali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r>
              <a:rPr lang="sr-Latn-RS" altLang="en-US" dirty="0"/>
              <a:t>S obzirom da je brzina </a:t>
            </a:r>
            <a:r>
              <a:rPr lang="sr-Latn-RS" altLang="en-US" dirty="0" smtClean="0"/>
              <a:t>prenosa podataka </a:t>
            </a:r>
            <a:r>
              <a:rPr lang="sr-Latn-RS" altLang="en-US" dirty="0"/>
              <a:t>srazmerna </a:t>
            </a:r>
            <a:r>
              <a:rPr lang="sr-Latn-RS" altLang="en-US" dirty="0" smtClean="0"/>
              <a:t>frekvencijskom </a:t>
            </a:r>
            <a:r>
              <a:rPr lang="sr-Latn-RS" altLang="en-US" dirty="0"/>
              <a:t>opsegu, sa slike se jasno vidi zbog č</a:t>
            </a:r>
            <a:r>
              <a:rPr lang="sr-Latn-RS" altLang="en-US" dirty="0" smtClean="0"/>
              <a:t>ega optički </a:t>
            </a:r>
            <a:r>
              <a:rPr lang="sr-Latn-RS" altLang="en-US" dirty="0"/>
              <a:t>kablovi daju najbolje performanse</a:t>
            </a:r>
            <a:endParaRPr lang="en-US" altLang="en-US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6" t="15642" r="21077" b="22292"/>
          <a:stretch/>
        </p:blipFill>
        <p:spPr bwMode="auto">
          <a:xfrm>
            <a:off x="1385571" y="1286941"/>
            <a:ext cx="6426789" cy="423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Komunikacioni kanali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sr-Latn-RS" altLang="en-US" dirty="0" smtClean="0">
                <a:solidFill>
                  <a:srgbClr val="C00000"/>
                </a:solidFill>
              </a:rPr>
              <a:t>Ukrštene parice </a:t>
            </a:r>
            <a:r>
              <a:rPr lang="sr-Latn-RS" altLang="en-US" dirty="0" smtClean="0"/>
              <a:t>- najkorišćeniji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komunikacije</a:t>
            </a:r>
          </a:p>
          <a:p>
            <a:pPr lvl="2" eaLnBrk="1" hangingPunct="1"/>
            <a:r>
              <a:rPr lang="sr-Latn-RS" altLang="en-US" dirty="0" smtClean="0"/>
              <a:t>Uređaji </a:t>
            </a:r>
            <a:r>
              <a:rPr lang="sr-Latn-RS" altLang="en-US" dirty="0"/>
              <a:t>se povezuju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uvijenih uparenih izolovanih </a:t>
            </a:r>
            <a:r>
              <a:rPr lang="sr-Latn-RS" altLang="en-US" dirty="0" smtClean="0"/>
              <a:t>bakarnih žica</a:t>
            </a:r>
            <a:r>
              <a:rPr lang="sr-Latn-RS" altLang="en-US" dirty="0"/>
              <a:t>, </a:t>
            </a:r>
            <a:r>
              <a:rPr lang="sr-Latn-RS" altLang="en-US" dirty="0" smtClean="0"/>
              <a:t>slično </a:t>
            </a:r>
            <a:r>
              <a:rPr lang="sr-Latn-RS" altLang="en-US" dirty="0"/>
              <a:t>povezivanju </a:t>
            </a:r>
            <a:r>
              <a:rPr lang="sr-Latn-RS" altLang="en-US" dirty="0" smtClean="0"/>
              <a:t>običnih telefona</a:t>
            </a:r>
          </a:p>
          <a:p>
            <a:pPr lvl="2" eaLnBrk="1" hangingPunct="1"/>
            <a:r>
              <a:rPr lang="sr-Latn-RS" altLang="en-US" dirty="0" smtClean="0"/>
              <a:t>Žice </a:t>
            </a:r>
            <a:r>
              <a:rPr lang="sr-Latn-RS" altLang="en-US" dirty="0"/>
              <a:t>se uparuju i uvijaju kako bi </a:t>
            </a:r>
            <a:r>
              <a:rPr lang="sr-Latn-RS" altLang="en-US" dirty="0" smtClean="0"/>
              <a:t>se smanjile </a:t>
            </a:r>
            <a:r>
              <a:rPr lang="sr-Latn-RS" altLang="en-US" dirty="0"/>
              <a:t>smetnje u </a:t>
            </a:r>
            <a:r>
              <a:rPr lang="sr-Latn-RS" altLang="en-US" dirty="0" smtClean="0"/>
              <a:t>komunikaciji </a:t>
            </a:r>
          </a:p>
          <a:p>
            <a:pPr lvl="2" eaLnBrk="1" hangingPunct="1"/>
            <a:r>
              <a:rPr lang="sr-Latn-RS" altLang="en-US" dirty="0" smtClean="0"/>
              <a:t>Razlikuju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kablovi kategorije </a:t>
            </a:r>
            <a:r>
              <a:rPr lang="sr-Latn-RS" altLang="en-US" dirty="0" smtClean="0"/>
              <a:t>3 koji </a:t>
            </a:r>
            <a:r>
              <a:rPr lang="sr-Latn-RS" altLang="en-US" dirty="0"/>
              <a:t>se koriste u telefoniji i kablovi kategorije 5 koji se koriste </a:t>
            </a:r>
            <a:r>
              <a:rPr lang="sr-Latn-RS" altLang="en-US" dirty="0" smtClean="0"/>
              <a:t>za povezivanje računara</a:t>
            </a:r>
          </a:p>
          <a:p>
            <a:pPr lvl="2" eaLnBrk="1" hangingPunct="1"/>
            <a:r>
              <a:rPr lang="en-US" altLang="en-US" dirty="0" err="1" smtClean="0"/>
              <a:t>Brzina</a:t>
            </a:r>
            <a:r>
              <a:rPr lang="en-US" altLang="en-US" dirty="0" smtClean="0"/>
              <a:t> </a:t>
            </a:r>
            <a:r>
              <a:rPr lang="en-US" altLang="en-US" dirty="0" err="1"/>
              <a:t>prenosa</a:t>
            </a:r>
            <a:r>
              <a:rPr lang="en-US" altLang="en-US" dirty="0"/>
              <a:t> </a:t>
            </a:r>
            <a:r>
              <a:rPr lang="en-US" altLang="en-US" dirty="0" err="1"/>
              <a:t>kroz</a:t>
            </a:r>
            <a:r>
              <a:rPr lang="en-US" altLang="en-US" dirty="0"/>
              <a:t> </a:t>
            </a:r>
            <a:r>
              <a:rPr lang="en-US" altLang="en-US" dirty="0" err="1"/>
              <a:t>ovakav</a:t>
            </a:r>
            <a:r>
              <a:rPr lang="en-US" altLang="en-US" dirty="0"/>
              <a:t> </a:t>
            </a:r>
            <a:r>
              <a:rPr lang="en-US" altLang="en-US" dirty="0" err="1"/>
              <a:t>medijum</a:t>
            </a:r>
            <a:r>
              <a:rPr lang="en-US" altLang="en-US" dirty="0"/>
              <a:t> </a:t>
            </a:r>
            <a:r>
              <a:rPr lang="en-US" altLang="en-US" dirty="0" smtClean="0"/>
              <a:t>obi</a:t>
            </a:r>
            <a:r>
              <a:rPr lang="sr-Latn-RS" altLang="en-US" dirty="0" smtClean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varira</a:t>
            </a:r>
            <a:r>
              <a:rPr lang="en-US" altLang="en-US" dirty="0"/>
              <a:t> od 2Mbps do </a:t>
            </a:r>
            <a:r>
              <a:rPr lang="en-US" altLang="en-US" dirty="0" smtClean="0"/>
              <a:t>100Mbps</a:t>
            </a:r>
            <a:endParaRPr lang="en-US" altLang="en-US" dirty="0"/>
          </a:p>
          <a:p>
            <a:pPr lvl="1" eaLnBrk="1" hangingPunct="1"/>
            <a:endParaRPr lang="en-US" alt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420" y="4431283"/>
            <a:ext cx="5266092" cy="245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7723"/>
            <a:ext cx="5472608" cy="75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5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Komunikacioni kanali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/>
            <a:r>
              <a:rPr lang="sr-Latn-RS" altLang="en-US" dirty="0">
                <a:solidFill>
                  <a:srgbClr val="C00000"/>
                </a:solidFill>
              </a:rPr>
              <a:t>Koaksijalni kablovi </a:t>
            </a:r>
            <a:r>
              <a:rPr lang="sr-Latn-RS" altLang="en-US" dirty="0"/>
              <a:t>- </a:t>
            </a:r>
            <a:r>
              <a:rPr lang="sr-Latn-RS" altLang="en-US" dirty="0" smtClean="0"/>
              <a:t>obično se koriste </a:t>
            </a:r>
            <a:r>
              <a:rPr lang="sr-Latn-RS" altLang="en-US" dirty="0"/>
              <a:t>za televizijske </a:t>
            </a:r>
            <a:r>
              <a:rPr lang="sr-Latn-RS" altLang="en-US" dirty="0" smtClean="0"/>
              <a:t>kablovske sisteme</a:t>
            </a:r>
            <a:r>
              <a:rPr lang="sr-Latn-RS" altLang="en-US" dirty="0"/>
              <a:t>, a koriste se i u LAN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itd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Kablovi se sastoje </a:t>
            </a:r>
            <a:r>
              <a:rPr lang="sr-Latn-RS" altLang="en-US" dirty="0"/>
              <a:t>od centralne bakarne ili aluminijumske ž</a:t>
            </a:r>
            <a:r>
              <a:rPr lang="sr-Latn-RS" altLang="en-US" dirty="0" smtClean="0"/>
              <a:t>ice </a:t>
            </a:r>
            <a:r>
              <a:rPr lang="sr-Latn-RS" altLang="en-US" dirty="0"/>
              <a:t>obmotane </a:t>
            </a:r>
            <a:r>
              <a:rPr lang="sr-Latn-RS" altLang="en-US" dirty="0" smtClean="0"/>
              <a:t>savitljivim izolatorskim </a:t>
            </a:r>
            <a:r>
              <a:rPr lang="sr-Latn-RS" altLang="en-US" dirty="0"/>
              <a:t>slojem, oko kojega je opet obmotan provodni sloj tankih ž</a:t>
            </a:r>
            <a:r>
              <a:rPr lang="sr-Latn-RS" altLang="en-US" dirty="0" smtClean="0"/>
              <a:t>ica, sve </a:t>
            </a:r>
            <a:r>
              <a:rPr lang="sr-Latn-RS" altLang="en-US" dirty="0"/>
              <a:t>obmotano </a:t>
            </a:r>
            <a:r>
              <a:rPr lang="sr-Latn-RS" altLang="en-US" dirty="0" smtClean="0"/>
              <a:t>spolja</a:t>
            </a:r>
            <a:r>
              <a:rPr lang="sr-Latn-RS" altLang="en-US" dirty="0"/>
              <a:t>šnjom </a:t>
            </a:r>
            <a:r>
              <a:rPr lang="sr-Latn-RS" altLang="en-US" dirty="0" smtClean="0"/>
              <a:t>izolacijom</a:t>
            </a:r>
          </a:p>
          <a:p>
            <a:pPr lvl="2" eaLnBrk="1" hangingPunct="1"/>
            <a:r>
              <a:rPr lang="sr-Latn-RS" altLang="en-US" dirty="0" smtClean="0"/>
              <a:t>Koaksijalni </a:t>
            </a:r>
            <a:r>
              <a:rPr lang="sr-Latn-RS" altLang="en-US" dirty="0"/>
              <a:t>kablovi </a:t>
            </a:r>
            <a:r>
              <a:rPr lang="sr-Latn-RS" altLang="en-US" dirty="0" smtClean="0"/>
              <a:t>omogućuju </a:t>
            </a:r>
            <a:r>
              <a:rPr lang="sr-Latn-RS" altLang="en-US" dirty="0"/>
              <a:t>brzinu prenosa do 200Mbps </a:t>
            </a:r>
            <a:r>
              <a:rPr lang="sr-Latn-RS" altLang="en-US" dirty="0" smtClean="0"/>
              <a:t>(čak </a:t>
            </a:r>
            <a:r>
              <a:rPr lang="sr-Latn-RS" altLang="en-US" dirty="0"/>
              <a:t>i do 500Mbps</a:t>
            </a:r>
            <a:r>
              <a:rPr lang="sr-Latn-RS" altLang="en-US" dirty="0" smtClean="0"/>
              <a:t>), uz </a:t>
            </a:r>
            <a:r>
              <a:rPr lang="sr-Latn-RS" altLang="en-US" dirty="0"/>
              <a:t>manju osetljivost na elektromagnetne </a:t>
            </a:r>
            <a:r>
              <a:rPr lang="sr-Latn-RS" altLang="en-US" dirty="0" smtClean="0"/>
              <a:t>smetnje</a:t>
            </a:r>
            <a:endParaRPr lang="en-US" altLang="en-US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7" y="4323159"/>
            <a:ext cx="49244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5540982"/>
            <a:ext cx="4348728" cy="134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1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281" y="4306713"/>
            <a:ext cx="3559175" cy="250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Komunikacioni kanali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/>
            <a:r>
              <a:rPr lang="sr-Latn-RS" altLang="en-US" dirty="0" smtClean="0">
                <a:solidFill>
                  <a:srgbClr val="C00000"/>
                </a:solidFill>
              </a:rPr>
              <a:t>Opti</a:t>
            </a:r>
            <a:r>
              <a:rPr lang="sr-Latn-RS" altLang="en-US" dirty="0">
                <a:solidFill>
                  <a:srgbClr val="C00000"/>
                </a:solidFill>
              </a:rPr>
              <a:t>č</a:t>
            </a:r>
            <a:r>
              <a:rPr lang="sr-Latn-RS" altLang="en-US" dirty="0" smtClean="0">
                <a:solidFill>
                  <a:srgbClr val="C00000"/>
                </a:solidFill>
              </a:rPr>
              <a:t>ki </a:t>
            </a:r>
            <a:r>
              <a:rPr lang="sr-Latn-RS" altLang="en-US" dirty="0">
                <a:solidFill>
                  <a:srgbClr val="C00000"/>
                </a:solidFill>
              </a:rPr>
              <a:t>kablovi </a:t>
            </a:r>
            <a:r>
              <a:rPr lang="sr-Latn-RS" altLang="en-US" dirty="0"/>
              <a:t>- </a:t>
            </a:r>
            <a:r>
              <a:rPr lang="sr-Latn-RS" altLang="en-US" dirty="0" smtClean="0"/>
              <a:t>prave se od </a:t>
            </a:r>
            <a:r>
              <a:rPr lang="sr-Latn-RS" altLang="en-US" dirty="0"/>
              <a:t>velikog broja (stotina, hiljada</a:t>
            </a:r>
            <a:r>
              <a:rPr lang="sr-Latn-RS" altLang="en-US" dirty="0" smtClean="0"/>
              <a:t>) veoma </a:t>
            </a:r>
            <a:r>
              <a:rPr lang="sr-Latn-RS" altLang="en-US" dirty="0"/>
              <a:t>tankih staklenih vlakana umotanih u </a:t>
            </a:r>
            <a:r>
              <a:rPr lang="sr-Latn-RS" altLang="en-US" dirty="0" smtClean="0"/>
              <a:t>za</a:t>
            </a:r>
            <a:r>
              <a:rPr lang="sr-Latn-RS" altLang="en-US" dirty="0"/>
              <a:t>š</a:t>
            </a:r>
            <a:r>
              <a:rPr lang="sr-Latn-RS" altLang="en-US" dirty="0" smtClean="0"/>
              <a:t>titni sloj </a:t>
            </a:r>
          </a:p>
          <a:p>
            <a:pPr lvl="2" eaLnBrk="1" hangingPunct="1"/>
            <a:r>
              <a:rPr lang="sr-Latn-RS" altLang="en-US" dirty="0" smtClean="0"/>
              <a:t>Podaci </a:t>
            </a:r>
            <a:r>
              <a:rPr lang="sr-Latn-RS" altLang="en-US" dirty="0"/>
              <a:t>se </a:t>
            </a:r>
            <a:r>
              <a:rPr lang="sr-Latn-RS" altLang="en-US" dirty="0" smtClean="0"/>
              <a:t>prenose svetlosnim </a:t>
            </a:r>
            <a:r>
              <a:rPr lang="sr-Latn-RS" altLang="en-US" dirty="0"/>
              <a:t>talasima koje emituje mali laserski </a:t>
            </a:r>
            <a:r>
              <a:rPr lang="sr-Latn-RS" altLang="en-US" dirty="0" smtClean="0"/>
              <a:t>uređaj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ovakve </a:t>
            </a:r>
            <a:r>
              <a:rPr lang="sr-Latn-RS" altLang="en-US" dirty="0" smtClean="0"/>
              <a:t>kablove ne uti</a:t>
            </a:r>
            <a:r>
              <a:rPr lang="sr-Latn-RS" altLang="en-US" dirty="0"/>
              <a:t>č</a:t>
            </a:r>
            <a:r>
              <a:rPr lang="sr-Latn-RS" altLang="en-US" dirty="0" smtClean="0"/>
              <a:t>u </a:t>
            </a:r>
            <a:r>
              <a:rPr lang="sr-Latn-RS" altLang="en-US" dirty="0"/>
              <a:t>smetnje prouzrokovane elektromagnetnim </a:t>
            </a:r>
            <a:r>
              <a:rPr lang="sr-Latn-RS" altLang="en-US" dirty="0" smtClean="0"/>
              <a:t>zračenjima </a:t>
            </a:r>
          </a:p>
          <a:p>
            <a:pPr lvl="2" eaLnBrk="1" hangingPunct="1"/>
            <a:r>
              <a:rPr lang="sr-Latn-RS" altLang="en-US" dirty="0" smtClean="0"/>
              <a:t>Nedostatak je što </a:t>
            </a:r>
            <a:r>
              <a:rPr lang="sr-Latn-RS" altLang="en-US" dirty="0"/>
              <a:t>su skupi i komplikovani za instalaciju, pa se </a:t>
            </a:r>
            <a:r>
              <a:rPr lang="sr-Latn-RS" altLang="en-US" dirty="0" smtClean="0"/>
              <a:t>uglavnom koriste </a:t>
            </a:r>
            <a:r>
              <a:rPr lang="sr-Latn-RS" altLang="en-US" dirty="0"/>
              <a:t>za osovinski deo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(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ki</a:t>
            </a:r>
            <a:r>
              <a:rPr lang="sr-Latn-RS" altLang="en-US" dirty="0"/>
              <a:t>č</a:t>
            </a:r>
            <a:r>
              <a:rPr lang="sr-Latn-RS" altLang="en-US" dirty="0" smtClean="0"/>
              <a:t>mu</a:t>
            </a:r>
            <a:r>
              <a:rPr lang="sr-Latn-RS" altLang="en-US" dirty="0"/>
              <a:t>), na koji se onda </a:t>
            </a:r>
            <a:r>
              <a:rPr lang="sr-Latn-RS" altLang="en-US" dirty="0" smtClean="0"/>
              <a:t>koaksijalnim kablovima </a:t>
            </a:r>
            <a:r>
              <a:rPr lang="sr-Latn-RS" altLang="en-US" dirty="0"/>
              <a:t>ili </a:t>
            </a:r>
            <a:r>
              <a:rPr lang="sr-Latn-RS" altLang="en-US" dirty="0" smtClean="0"/>
              <a:t>ukrštenim paricama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pojedinačni uređaji</a:t>
            </a:r>
          </a:p>
          <a:p>
            <a:pPr lvl="2" eaLnBrk="1" hangingPunct="1"/>
            <a:r>
              <a:rPr lang="en-US" altLang="en-US" dirty="0" err="1"/>
              <a:t>Brzina</a:t>
            </a:r>
            <a:r>
              <a:rPr lang="en-US" altLang="en-US" dirty="0"/>
              <a:t> </a:t>
            </a:r>
            <a:r>
              <a:rPr lang="en-US" altLang="en-US" dirty="0" err="1"/>
              <a:t>prenosa</a:t>
            </a:r>
            <a:r>
              <a:rPr lang="en-US" altLang="en-US" dirty="0"/>
              <a:t> je </a:t>
            </a:r>
            <a:r>
              <a:rPr lang="en-US" altLang="en-US" dirty="0" err="1"/>
              <a:t>velika</a:t>
            </a:r>
            <a:r>
              <a:rPr lang="en-US" altLang="en-US" dirty="0"/>
              <a:t>, </a:t>
            </a:r>
            <a:r>
              <a:rPr lang="en-US" altLang="en-US" dirty="0" err="1" smtClean="0"/>
              <a:t>mo</a:t>
            </a:r>
            <a:r>
              <a:rPr lang="sr-Latn-RS" altLang="en-US" dirty="0"/>
              <a:t>ž</a:t>
            </a:r>
            <a:r>
              <a:rPr lang="en-US" altLang="en-US" dirty="0" smtClean="0"/>
              <a:t>e da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ide </a:t>
            </a:r>
            <a:r>
              <a:rPr lang="en-US" altLang="en-US" dirty="0" err="1"/>
              <a:t>i</a:t>
            </a:r>
            <a:r>
              <a:rPr lang="en-US" altLang="en-US" dirty="0"/>
              <a:t> do </a:t>
            </a:r>
            <a:r>
              <a:rPr lang="en-US" altLang="en-US" dirty="0" err="1"/>
              <a:t>nekoliko</a:t>
            </a:r>
            <a:r>
              <a:rPr lang="en-US" altLang="en-US" dirty="0"/>
              <a:t> </a:t>
            </a:r>
            <a:r>
              <a:rPr lang="en-US" altLang="en-US" dirty="0" err="1"/>
              <a:t>triliona</a:t>
            </a:r>
            <a:r>
              <a:rPr lang="en-US" altLang="en-US" dirty="0"/>
              <a:t> </a:t>
            </a:r>
            <a:r>
              <a:rPr lang="sr-Latn-RS" altLang="en-US" dirty="0" smtClean="0"/>
              <a:t>bps, a </a:t>
            </a:r>
            <a:br>
              <a:rPr lang="sr-Latn-RS" altLang="en-US" dirty="0" smtClean="0"/>
            </a:br>
            <a:r>
              <a:rPr lang="sr-Latn-RS" altLang="en-US" dirty="0" smtClean="0"/>
              <a:t>n</a:t>
            </a:r>
            <a:r>
              <a:rPr lang="en-US" altLang="en-US" dirty="0" err="1" smtClean="0"/>
              <a:t>aj</a:t>
            </a:r>
            <a:r>
              <a:rPr lang="sr-Latn-RS" altLang="en-US" dirty="0"/>
              <a:t>č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šć</a:t>
            </a:r>
            <a:r>
              <a:rPr lang="en-US" altLang="en-US" dirty="0" smtClean="0"/>
              <a:t>e </a:t>
            </a:r>
            <a:r>
              <a:rPr lang="en-US" altLang="en-US" dirty="0"/>
              <a:t>se </a:t>
            </a:r>
            <a:r>
              <a:rPr lang="en-US" altLang="en-US" dirty="0" err="1"/>
              <a:t>koriste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err="1" smtClean="0"/>
              <a:t>koje</a:t>
            </a:r>
            <a:r>
              <a:rPr lang="en-US" altLang="en-US" dirty="0" smtClean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brzinu</a:t>
            </a:r>
            <a:r>
              <a:rPr lang="en-US" altLang="en-US" dirty="0"/>
              <a:t> od </a:t>
            </a:r>
            <a:r>
              <a:rPr lang="en-US" altLang="en-US" dirty="0" smtClean="0"/>
              <a:t>10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Gbps</a:t>
            </a:r>
            <a:endParaRPr lang="en-US" altLang="en-US" sz="18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5805264"/>
            <a:ext cx="3816424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7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Komunikacioni kanali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Bežične tehnologije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Ne </a:t>
            </a:r>
            <a:r>
              <a:rPr lang="sr-Latn-RS" altLang="en-US" dirty="0"/>
              <a:t>koriste kablove za </a:t>
            </a:r>
            <a:r>
              <a:rPr lang="sr-Latn-RS" altLang="en-US" dirty="0" smtClean="0"/>
              <a:t>prenos podataka </a:t>
            </a:r>
          </a:p>
          <a:p>
            <a:pPr lvl="1" eaLnBrk="1" hangingPunct="1"/>
            <a:r>
              <a:rPr lang="sr-Latn-RS" altLang="en-US" dirty="0" smtClean="0"/>
              <a:t>To </a:t>
            </a:r>
            <a:r>
              <a:rPr lang="sr-Latn-RS" altLang="en-US" dirty="0"/>
              <a:t>je posebno </a:t>
            </a:r>
            <a:r>
              <a:rPr lang="sr-Latn-RS" altLang="en-US" dirty="0" smtClean="0"/>
              <a:t>praktično </a:t>
            </a:r>
            <a:r>
              <a:rPr lang="sr-Latn-RS" altLang="en-US" dirty="0"/>
              <a:t>u </a:t>
            </a:r>
            <a:r>
              <a:rPr lang="sr-Latn-RS" altLang="en-US" dirty="0" smtClean="0"/>
              <a:t>slučaju </a:t>
            </a:r>
            <a:r>
              <a:rPr lang="sr-Latn-RS" altLang="en-US" dirty="0"/>
              <a:t>prenosivih </a:t>
            </a:r>
            <a:r>
              <a:rPr lang="sr-Latn-RS" altLang="en-US" dirty="0" smtClean="0"/>
              <a:t>računara</a:t>
            </a:r>
            <a:r>
              <a:rPr lang="sr-Latn-RS" altLang="en-US" dirty="0"/>
              <a:t>, </a:t>
            </a:r>
            <a:r>
              <a:rPr lang="sr-Latn-RS" altLang="en-US" dirty="0" smtClean="0"/>
              <a:t>mobilnih uređaja </a:t>
            </a:r>
            <a:r>
              <a:rPr lang="sr-Latn-RS" altLang="en-US" dirty="0"/>
              <a:t>ili relativno udaljenih lokacija za koje bi </a:t>
            </a:r>
            <a:r>
              <a:rPr lang="sr-Latn-RS" altLang="en-US" dirty="0" smtClean="0"/>
              <a:t>uspostavljanje kablovske mreže bilo </a:t>
            </a:r>
            <a:r>
              <a:rPr lang="sr-Latn-RS" altLang="en-US" dirty="0"/>
              <a:t>nedopustivo </a:t>
            </a:r>
            <a:r>
              <a:rPr lang="sr-Latn-RS" altLang="en-US" dirty="0" smtClean="0"/>
              <a:t>skupo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Umesto kablova koriste se radio talasi, mikro talasi, infracrveni </a:t>
            </a:r>
            <a:r>
              <a:rPr lang="sr-Latn-RS" altLang="en-US" dirty="0" smtClean="0"/>
              <a:t>zraci</a:t>
            </a:r>
          </a:p>
          <a:p>
            <a:pPr lvl="1" eaLnBrk="1" hangingPunct="1"/>
            <a:r>
              <a:rPr lang="sr-Latn-RS" altLang="en-US" dirty="0" smtClean="0"/>
              <a:t>Podaci se </a:t>
            </a:r>
            <a:r>
              <a:rPr lang="sr-Latn-RS" altLang="en-US" dirty="0"/>
              <a:t>prenose moduliranjem amplitude, frekvencije ili faze </a:t>
            </a:r>
            <a:r>
              <a:rPr lang="sr-Latn-RS" altLang="en-US" dirty="0" smtClean="0"/>
              <a:t>talasa</a:t>
            </a:r>
          </a:p>
          <a:p>
            <a:pPr lvl="1" eaLnBrk="1" hangingPunct="1"/>
            <a:r>
              <a:rPr lang="sr-Latn-RS" altLang="en-US" dirty="0" smtClean="0"/>
              <a:t> Danas su najčešće sledeće bežične tehnologije:</a:t>
            </a:r>
          </a:p>
          <a:p>
            <a:pPr lvl="2" eaLnBrk="1" hangingPunct="1"/>
            <a:r>
              <a:rPr lang="sr-Latn-RS" altLang="en-US" dirty="0">
                <a:solidFill>
                  <a:srgbClr val="C00000"/>
                </a:solidFill>
              </a:rPr>
              <a:t>Bluetooth </a:t>
            </a:r>
            <a:r>
              <a:rPr lang="sr-Latn-RS" altLang="en-US" dirty="0" smtClean="0"/>
              <a:t> – koristi  se za </a:t>
            </a:r>
            <a:r>
              <a:rPr lang="sr-Latn-RS" altLang="en-US" dirty="0"/>
              <a:t>komunikaciju na veoma </a:t>
            </a:r>
            <a:r>
              <a:rPr lang="sr-Latn-RS" altLang="en-US" dirty="0" smtClean="0"/>
              <a:t>malim razdaljinama </a:t>
            </a:r>
            <a:r>
              <a:rPr lang="sr-Latn-RS" altLang="en-US" dirty="0"/>
              <a:t>(do deset ili do sto metara u zavisnosti od klase </a:t>
            </a:r>
            <a:r>
              <a:rPr lang="sr-Latn-RS" altLang="en-US" dirty="0" smtClean="0"/>
              <a:t>uredaja)</a:t>
            </a:r>
            <a:br>
              <a:rPr lang="sr-Latn-RS" altLang="en-US" dirty="0" smtClean="0"/>
            </a:br>
            <a:r>
              <a:rPr lang="sr-Latn-RS" altLang="en-US" dirty="0" smtClean="0"/>
              <a:t>Brzine </a:t>
            </a:r>
            <a:r>
              <a:rPr lang="sr-Latn-RS" altLang="en-US" dirty="0"/>
              <a:t>prenosa idu do </a:t>
            </a:r>
            <a:r>
              <a:rPr lang="sr-Latn-RS" altLang="en-US" dirty="0" smtClean="0"/>
              <a:t>3Mbps </a:t>
            </a:r>
            <a:br>
              <a:rPr lang="sr-Latn-RS" altLang="en-US" dirty="0" smtClean="0"/>
            </a:br>
            <a:r>
              <a:rPr lang="sr-Latn-RS" altLang="en-US" dirty="0" smtClean="0"/>
              <a:t>Koristi </a:t>
            </a:r>
            <a:r>
              <a:rPr lang="sr-Latn-RS" altLang="en-US" dirty="0"/>
              <a:t>radio talase i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prode i </a:t>
            </a:r>
            <a:r>
              <a:rPr lang="sr-Latn-RS" altLang="en-US" dirty="0" smtClean="0"/>
              <a:t>kroz čvrste prepreke </a:t>
            </a:r>
            <a:br>
              <a:rPr lang="sr-Latn-RS" altLang="en-US" dirty="0" smtClean="0"/>
            </a:br>
            <a:r>
              <a:rPr lang="sr-Latn-RS" altLang="en-US" dirty="0" smtClean="0"/>
              <a:t>Koristi </a:t>
            </a:r>
            <a:r>
              <a:rPr lang="sr-Latn-RS" altLang="en-US" dirty="0"/>
              <a:t>se uglavnom za komunikaciju </a:t>
            </a:r>
            <a:r>
              <a:rPr lang="sr-Latn-RS" altLang="en-US" dirty="0" smtClean="0"/>
              <a:t>računara </a:t>
            </a:r>
            <a:r>
              <a:rPr lang="sr-Latn-RS" altLang="en-US" dirty="0"/>
              <a:t>sa </a:t>
            </a:r>
            <a:r>
              <a:rPr lang="sr-Latn-RS" altLang="en-US" dirty="0" smtClean="0"/>
              <a:t>periferijskim uredajima </a:t>
            </a:r>
            <a:r>
              <a:rPr lang="sr-Latn-RS" altLang="en-US" dirty="0"/>
              <a:t>kao i u mobilnoj telefoniji.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4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Komunikacioni kanali 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Danas su najčešće sledeće bežične tehnologije:</a:t>
            </a:r>
          </a:p>
          <a:p>
            <a:pPr lvl="2" eaLnBrk="1" hangingPunct="1"/>
            <a:r>
              <a:rPr lang="sr-Latn-RS" altLang="en-US" dirty="0" smtClean="0">
                <a:solidFill>
                  <a:srgbClr val="C00000"/>
                </a:solidFill>
              </a:rPr>
              <a:t>Bežični </a:t>
            </a:r>
            <a:r>
              <a:rPr lang="sr-Latn-RS" altLang="en-US" dirty="0">
                <a:solidFill>
                  <a:srgbClr val="C00000"/>
                </a:solidFill>
              </a:rPr>
              <a:t>LAN </a:t>
            </a:r>
            <a:r>
              <a:rPr lang="sr-Latn-RS" altLang="en-US" dirty="0"/>
              <a:t>- </a:t>
            </a:r>
            <a:r>
              <a:rPr lang="sr-Latn-RS" altLang="en-US" dirty="0" smtClean="0"/>
              <a:t>(</a:t>
            </a:r>
            <a:r>
              <a:rPr lang="sr-Latn-RS" altLang="en-US" dirty="0"/>
              <a:t>WLAN, WiFi) </a:t>
            </a:r>
            <a:r>
              <a:rPr lang="sr-Latn-RS" altLang="en-US" dirty="0" smtClean="0"/>
              <a:t>tehnologija </a:t>
            </a:r>
            <a:r>
              <a:rPr lang="sr-Latn-RS" altLang="en-US" dirty="0"/>
              <a:t>koja koristi </a:t>
            </a:r>
            <a:r>
              <a:rPr lang="sr-Latn-RS" altLang="en-US" dirty="0" smtClean="0"/>
              <a:t>radio talase </a:t>
            </a:r>
            <a:r>
              <a:rPr lang="sr-Latn-RS" altLang="en-US" dirty="0"/>
              <a:t>za </a:t>
            </a:r>
            <a:r>
              <a:rPr lang="sr-Latn-RS" altLang="en-US" dirty="0" smtClean="0"/>
              <a:t>bežičnu </a:t>
            </a:r>
            <a:r>
              <a:rPr lang="sr-Latn-RS" altLang="en-US" dirty="0"/>
              <a:t>komunikaciju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uređaja </a:t>
            </a:r>
            <a:r>
              <a:rPr lang="sr-Latn-RS" altLang="en-US" dirty="0"/>
              <a:t>na </a:t>
            </a:r>
            <a:r>
              <a:rPr lang="sr-Latn-RS" altLang="en-US" dirty="0" smtClean="0"/>
              <a:t>ograni</a:t>
            </a:r>
            <a:r>
              <a:rPr lang="sr-Latn-RS" altLang="en-US" dirty="0"/>
              <a:t>č</a:t>
            </a:r>
            <a:r>
              <a:rPr lang="sr-Latn-RS" altLang="en-US" dirty="0" smtClean="0"/>
              <a:t>enom rastojanju (</a:t>
            </a:r>
            <a:r>
              <a:rPr lang="sr-Latn-RS" altLang="en-US" dirty="0"/>
              <a:t>nekoliko desetina ili stotina metara</a:t>
            </a:r>
            <a:r>
              <a:rPr lang="sr-Latn-RS" altLang="en-US" dirty="0" smtClean="0"/>
              <a:t>) </a:t>
            </a:r>
            <a:br>
              <a:rPr lang="sr-Latn-RS" altLang="en-US" dirty="0" smtClean="0"/>
            </a:br>
            <a:r>
              <a:rPr lang="sr-Latn-RS" altLang="en-US" dirty="0" smtClean="0"/>
              <a:t>U </a:t>
            </a:r>
            <a:r>
              <a:rPr lang="sr-Latn-RS" altLang="en-US" dirty="0"/>
              <a:t>zavisnosti od standarda, </a:t>
            </a:r>
            <a:r>
              <a:rPr lang="sr-Latn-RS" altLang="en-US" dirty="0" smtClean="0"/>
              <a:t>brzina prenosa </a:t>
            </a:r>
            <a:r>
              <a:rPr lang="sr-Latn-RS" altLang="en-US" dirty="0"/>
              <a:t>ide od 10Mbps do 50Mbps (u najnovije vreme i do </a:t>
            </a:r>
            <a:r>
              <a:rPr lang="sr-Latn-RS" altLang="en-US" dirty="0" smtClean="0"/>
              <a:t>600Mbps)</a:t>
            </a:r>
            <a:br>
              <a:rPr lang="sr-Latn-RS" altLang="en-US" dirty="0" smtClean="0"/>
            </a:br>
            <a:r>
              <a:rPr lang="sr-Latn-RS" altLang="en-US" dirty="0" smtClean="0"/>
              <a:t>Najrašireniji </a:t>
            </a:r>
            <a:r>
              <a:rPr lang="sr-Latn-RS" altLang="en-US" dirty="0"/>
              <a:t>standard za </a:t>
            </a:r>
            <a:r>
              <a:rPr lang="sr-Latn-RS" altLang="en-US" dirty="0" smtClean="0"/>
              <a:t>bežičnu </a:t>
            </a:r>
            <a:r>
              <a:rPr lang="sr-Latn-RS" altLang="en-US" dirty="0"/>
              <a:t>LAN komunikaciju je IEEE 802.11.</a:t>
            </a:r>
          </a:p>
          <a:p>
            <a:pPr lvl="2" eaLnBrk="1" hangingPunct="1"/>
            <a:r>
              <a:rPr lang="sr-Latn-RS" altLang="en-US" dirty="0" smtClean="0">
                <a:solidFill>
                  <a:srgbClr val="C00000"/>
                </a:solidFill>
              </a:rPr>
              <a:t>Ćelijski </a:t>
            </a:r>
            <a:r>
              <a:rPr lang="sr-Latn-RS" altLang="en-US" dirty="0">
                <a:solidFill>
                  <a:srgbClr val="C00000"/>
                </a:solidFill>
              </a:rPr>
              <a:t>sistemi </a:t>
            </a:r>
            <a:r>
              <a:rPr lang="sr-Latn-RS" altLang="en-US" dirty="0"/>
              <a:t>- </a:t>
            </a:r>
            <a:r>
              <a:rPr lang="sr-Latn-RS" altLang="en-US" dirty="0" smtClean="0"/>
              <a:t>način </a:t>
            </a:r>
            <a:r>
              <a:rPr lang="sr-Latn-RS" altLang="en-US" dirty="0"/>
              <a:t>prenosa podataka veoma </a:t>
            </a:r>
            <a:r>
              <a:rPr lang="sr-Latn-RS" altLang="en-US" dirty="0" smtClean="0"/>
              <a:t>sli</a:t>
            </a:r>
            <a:r>
              <a:rPr lang="sr-Latn-RS" altLang="en-US" dirty="0"/>
              <a:t>č</a:t>
            </a:r>
            <a:r>
              <a:rPr lang="sr-Latn-RS" altLang="en-US" dirty="0" smtClean="0"/>
              <a:t>an </a:t>
            </a:r>
            <a:r>
              <a:rPr lang="sr-Latn-RS" altLang="en-US" dirty="0"/>
              <a:t>onom koji se koristi </a:t>
            </a:r>
            <a:r>
              <a:rPr lang="sr-Latn-RS" altLang="en-US" dirty="0" smtClean="0"/>
              <a:t>u mobilnoj telefoniji </a:t>
            </a:r>
            <a:br>
              <a:rPr lang="sr-Latn-RS" altLang="en-US" dirty="0" smtClean="0"/>
            </a:br>
            <a:r>
              <a:rPr lang="sr-Latn-RS" altLang="en-US" dirty="0" smtClean="0"/>
              <a:t>Za </a:t>
            </a:r>
            <a:r>
              <a:rPr lang="sr-Latn-RS" altLang="en-US" dirty="0"/>
              <a:t>komunikaciju se koriste radio talasi i sistemi </a:t>
            </a:r>
            <a:r>
              <a:rPr lang="sr-Latn-RS" altLang="en-US" dirty="0" smtClean="0"/>
              <a:t>antena koje </a:t>
            </a:r>
            <a:r>
              <a:rPr lang="sr-Latn-RS" altLang="en-US" dirty="0"/>
              <a:t>pokrivaju odredenu geografsku oblast, pri </a:t>
            </a:r>
            <a:r>
              <a:rPr lang="sr-Latn-RS" altLang="en-US" dirty="0" smtClean="0"/>
              <a:t>čemu </a:t>
            </a:r>
            <a:r>
              <a:rPr lang="sr-Latn-RS" altLang="en-US" dirty="0"/>
              <a:t>se signal od </a:t>
            </a:r>
            <a:r>
              <a:rPr lang="sr-Latn-RS" altLang="en-US" dirty="0" smtClean="0"/>
              <a:t>odredišta do </a:t>
            </a:r>
            <a:r>
              <a:rPr lang="sr-Latn-RS" altLang="en-US" dirty="0"/>
              <a:t>cilja prenosi preko niza </a:t>
            </a:r>
            <a:r>
              <a:rPr lang="sr-Latn-RS" altLang="en-US" dirty="0" smtClean="0"/>
              <a:t>antena</a:t>
            </a:r>
            <a:endParaRPr lang="sr-Latn-RS" altLang="en-US" dirty="0"/>
          </a:p>
          <a:p>
            <a:pPr lvl="2" eaLnBrk="1" hangingPunct="1"/>
            <a:r>
              <a:rPr lang="sr-Latn-RS" altLang="en-US" dirty="0">
                <a:solidFill>
                  <a:srgbClr val="C00000"/>
                </a:solidFill>
              </a:rPr>
              <a:t>Zemaljski mikrotalasi </a:t>
            </a:r>
            <a:r>
              <a:rPr lang="sr-Latn-RS" altLang="en-US" dirty="0"/>
              <a:t>- </a:t>
            </a:r>
            <a:r>
              <a:rPr lang="sr-Latn-RS" altLang="en-US" dirty="0" smtClean="0"/>
              <a:t>koriste </a:t>
            </a:r>
            <a:r>
              <a:rPr lang="sr-Latn-RS" altLang="en-US" dirty="0"/>
              <a:t>antensku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na </a:t>
            </a:r>
            <a:r>
              <a:rPr lang="sr-Latn-RS" altLang="en-US" dirty="0" smtClean="0"/>
              <a:t>Zemlji</a:t>
            </a:r>
            <a:br>
              <a:rPr lang="sr-Latn-RS" altLang="en-US" dirty="0" smtClean="0"/>
            </a:br>
            <a:r>
              <a:rPr lang="sr-Latn-RS" altLang="en-US" dirty="0" smtClean="0"/>
              <a:t>Za komunikaciju </a:t>
            </a:r>
            <a:r>
              <a:rPr lang="sr-Latn-RS" altLang="en-US" dirty="0"/>
              <a:t>koriste mikrotalasi niske frekvencije koji zahtevaju da </a:t>
            </a:r>
            <a:r>
              <a:rPr lang="sr-Latn-RS" altLang="en-US" dirty="0" smtClean="0"/>
              <a:t>antene budu 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vidljive, </a:t>
            </a:r>
            <a:r>
              <a:rPr lang="sr-Latn-RS" altLang="en-US" dirty="0"/>
              <a:t>tako da se one </a:t>
            </a:r>
            <a:r>
              <a:rPr lang="sr-Latn-RS" altLang="en-US" dirty="0" smtClean="0"/>
              <a:t>obično smeštaju </a:t>
            </a:r>
            <a:r>
              <a:rPr lang="sr-Latn-RS" altLang="en-US" dirty="0"/>
              <a:t>na visoke </a:t>
            </a:r>
            <a:r>
              <a:rPr lang="sr-Latn-RS" altLang="en-US" dirty="0" smtClean="0"/>
              <a:t>tačke (</a:t>
            </a:r>
            <a:r>
              <a:rPr lang="sr-Latn-RS" altLang="en-US" dirty="0"/>
              <a:t>vrhove brda, tornjeve, nebodere</a:t>
            </a:r>
            <a:r>
              <a:rPr lang="sr-Latn-RS" altLang="en-US" dirty="0" smtClean="0"/>
              <a:t>) </a:t>
            </a:r>
            <a:br>
              <a:rPr lang="sr-Latn-RS" altLang="en-US" dirty="0" smtClean="0"/>
            </a:br>
            <a:r>
              <a:rPr lang="sr-Latn-RS" altLang="en-US" dirty="0" smtClean="0"/>
              <a:t>Antene </a:t>
            </a:r>
            <a:r>
              <a:rPr lang="sr-Latn-RS" altLang="en-US" dirty="0"/>
              <a:t>mogu da budu udaljene i </a:t>
            </a:r>
            <a:r>
              <a:rPr lang="sr-Latn-RS" altLang="en-US" dirty="0" smtClean="0"/>
              <a:t>do pedesetak </a:t>
            </a:r>
            <a:r>
              <a:rPr lang="sr-Latn-RS" altLang="en-US" dirty="0"/>
              <a:t>kilometara</a:t>
            </a:r>
            <a:r>
              <a:rPr lang="sr-Latn-RS" altLang="en-US" dirty="0" smtClean="0"/>
              <a:t>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9103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Komunikacioni kanali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Danas su najčešće sledeće bežične tehnologije:</a:t>
            </a:r>
          </a:p>
          <a:p>
            <a:pPr lvl="2" eaLnBrk="1" hangingPunct="1"/>
            <a:r>
              <a:rPr lang="sr-Latn-RS" altLang="en-US" dirty="0" smtClean="0">
                <a:solidFill>
                  <a:srgbClr val="C00000"/>
                </a:solidFill>
              </a:rPr>
              <a:t>Komunikacioni </a:t>
            </a:r>
            <a:r>
              <a:rPr lang="sr-Latn-RS" altLang="en-US" dirty="0">
                <a:solidFill>
                  <a:srgbClr val="C00000"/>
                </a:solidFill>
              </a:rPr>
              <a:t>sateliti </a:t>
            </a:r>
            <a:r>
              <a:rPr lang="sr-Latn-RS" altLang="en-US" dirty="0"/>
              <a:t>– </a:t>
            </a:r>
            <a:r>
              <a:rPr lang="sr-Latn-RS" altLang="en-US" dirty="0" smtClean="0"/>
              <a:t>koriste </a:t>
            </a:r>
            <a:r>
              <a:rPr lang="sr-Latn-RS" altLang="en-US" dirty="0"/>
              <a:t>mikrotalase za komunikaciju tako </a:t>
            </a:r>
            <a:r>
              <a:rPr lang="sr-Latn-RS" altLang="en-US" dirty="0" smtClean="0"/>
              <a:t>što se prenos između </a:t>
            </a:r>
            <a:r>
              <a:rPr lang="sr-Latn-RS" altLang="en-US" dirty="0"/>
              <a:t>dve </a:t>
            </a:r>
            <a:r>
              <a:rPr lang="sr-Latn-RS" altLang="en-US" dirty="0" smtClean="0"/>
              <a:t>ta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koje nemaju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ku </a:t>
            </a:r>
            <a:r>
              <a:rPr lang="sr-Latn-RS" altLang="en-US" dirty="0"/>
              <a:t>vidljivost ostvaruje </a:t>
            </a:r>
            <a:r>
              <a:rPr lang="sr-Latn-RS" altLang="en-US" dirty="0" smtClean="0"/>
              <a:t>poprečnom komunikacijom </a:t>
            </a:r>
            <a:r>
              <a:rPr lang="sr-Latn-RS" altLang="en-US" dirty="0"/>
              <a:t>preko komunikacionih satelita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Sateliti se obično nalaze u </a:t>
            </a:r>
            <a:r>
              <a:rPr lang="sr-Latn-RS" altLang="en-US" dirty="0"/>
              <a:t>orbiti na visini od 36 hiljada </a:t>
            </a:r>
            <a:r>
              <a:rPr lang="sr-Latn-RS" altLang="en-US" dirty="0" smtClean="0"/>
              <a:t>kilometara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se, pored računarske komunikacije, obično </a:t>
            </a:r>
            <a:r>
              <a:rPr lang="sr-Latn-RS" altLang="en-US" dirty="0"/>
              <a:t>prenose televizijski i telefonski </a:t>
            </a:r>
            <a:r>
              <a:rPr lang="sr-Latn-RS" altLang="en-US" dirty="0" smtClean="0"/>
              <a:t>signal </a:t>
            </a:r>
            <a:br>
              <a:rPr lang="sr-Latn-RS" altLang="en-US" dirty="0" smtClean="0"/>
            </a:br>
            <a:r>
              <a:rPr lang="sr-Latn-RS" altLang="en-US" dirty="0" smtClean="0"/>
              <a:t>Brzina komunikacije </a:t>
            </a:r>
            <a:r>
              <a:rPr lang="sr-Latn-RS" altLang="en-US" dirty="0"/>
              <a:t>je relativno mala (npr. 100Mps) u poredenju sa </a:t>
            </a:r>
            <a:r>
              <a:rPr lang="sr-Latn-RS" altLang="en-US" dirty="0" smtClean="0"/>
              <a:t>optičkim kablovima</a:t>
            </a:r>
            <a:r>
              <a:rPr lang="sr-Latn-RS" altLang="en-US" dirty="0"/>
              <a:t>, ali ipak ima nekoliko scenarija u kojima je </a:t>
            </a:r>
            <a:r>
              <a:rPr lang="sr-Latn-RS" altLang="en-US" dirty="0" smtClean="0"/>
              <a:t>korišćenje satelitske komunikacije </a:t>
            </a:r>
            <a:r>
              <a:rPr lang="sr-Latn-RS" altLang="en-US" dirty="0"/>
              <a:t>pogodnije.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29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Mrežni softver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Sama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ne </a:t>
            </a:r>
            <a:r>
              <a:rPr lang="sr-Latn-RS" altLang="en-US" dirty="0" smtClean="0"/>
              <a:t>može ni</a:t>
            </a:r>
            <a:r>
              <a:rPr lang="sr-Latn-RS" altLang="en-US" dirty="0"/>
              <a:t>č</a:t>
            </a:r>
            <a:r>
              <a:rPr lang="sr-Latn-RS" altLang="en-US" dirty="0" smtClean="0"/>
              <a:t>emu </a:t>
            </a:r>
            <a:r>
              <a:rPr lang="sr-Latn-RS" altLang="en-US" dirty="0"/>
              <a:t>da </a:t>
            </a:r>
            <a:r>
              <a:rPr lang="sr-Latn-RS" altLang="en-US" dirty="0" smtClean="0"/>
              <a:t>posluži </a:t>
            </a:r>
            <a:r>
              <a:rPr lang="sr-Latn-RS" altLang="en-US" dirty="0"/>
              <a:t>bez </a:t>
            </a:r>
            <a:r>
              <a:rPr lang="sr-Latn-RS" altLang="en-US" dirty="0" smtClean="0"/>
              <a:t>sotfera koji će joj omogućiti </a:t>
            </a:r>
            <a:r>
              <a:rPr lang="sr-Latn-RS" altLang="en-US" dirty="0"/>
              <a:t>da </a:t>
            </a:r>
            <a:r>
              <a:rPr lang="sr-Latn-RS" altLang="en-US" dirty="0" smtClean="0"/>
              <a:t>funkcioni</a:t>
            </a:r>
            <a:r>
              <a:rPr lang="sr-Latn-RS" altLang="en-US" dirty="0"/>
              <a:t>š</a:t>
            </a:r>
            <a:r>
              <a:rPr lang="sr-Latn-RS" altLang="en-US" dirty="0" smtClean="0"/>
              <a:t>e</a:t>
            </a:r>
            <a:r>
              <a:rPr lang="sr-Latn-RS" altLang="en-US" dirty="0"/>
              <a:t>. </a:t>
            </a:r>
            <a:r>
              <a:rPr lang="sr-Latn-RS" altLang="en-US" dirty="0" smtClean="0"/>
              <a:t>Tu ulogu ima </a:t>
            </a:r>
            <a:r>
              <a:rPr lang="sr-Latn-RS" altLang="en-US" dirty="0" smtClean="0">
                <a:solidFill>
                  <a:srgbClr val="C00000"/>
                </a:solidFill>
              </a:rPr>
              <a:t>mrežni softver </a:t>
            </a:r>
          </a:p>
          <a:p>
            <a:pPr eaLnBrk="1" hangingPunct="1"/>
            <a:r>
              <a:rPr lang="sr-Latn-RS" altLang="en-US" dirty="0" smtClean="0"/>
              <a:t>Da bi </a:t>
            </a:r>
            <a:r>
              <a:rPr lang="sr-Latn-RS" altLang="en-US" dirty="0"/>
              <a:t>se savladala kompleksnost </a:t>
            </a:r>
            <a:r>
              <a:rPr lang="sr-Latn-RS" altLang="en-US" dirty="0" smtClean="0"/>
              <a:t>računarskih mreža</a:t>
            </a:r>
            <a:r>
              <a:rPr lang="sr-Latn-RS" altLang="en-US" dirty="0"/>
              <a:t>, </a:t>
            </a:r>
            <a:r>
              <a:rPr lang="sr-Latn-RS" altLang="en-US" dirty="0" smtClean="0"/>
              <a:t>mrežni </a:t>
            </a:r>
            <a:r>
              <a:rPr lang="sr-Latn-RS" altLang="en-US" dirty="0"/>
              <a:t>softver se </a:t>
            </a:r>
            <a:r>
              <a:rPr lang="sr-Latn-RS" altLang="en-US" dirty="0" smtClean="0"/>
              <a:t>organizuje hijerarhijski </a:t>
            </a:r>
          </a:p>
          <a:p>
            <a:pPr eaLnBrk="1" hangingPunct="1"/>
            <a:r>
              <a:rPr lang="sr-Latn-RS" altLang="en-US" dirty="0" smtClean="0"/>
              <a:t>Na primer, </a:t>
            </a:r>
            <a:r>
              <a:rPr lang="sr-Latn-RS" altLang="en-US" dirty="0"/>
              <a:t>programer </a:t>
            </a:r>
            <a:r>
              <a:rPr lang="sr-Latn-RS" altLang="en-US" dirty="0" smtClean="0"/>
              <a:t>pregledača </a:t>
            </a:r>
            <a:r>
              <a:rPr lang="sr-Latn-RS" altLang="en-US" dirty="0"/>
              <a:t>Veba ne treba da misli o tome da li </a:t>
            </a:r>
            <a:r>
              <a:rPr lang="sr-Latn-RS" altLang="en-US" dirty="0" smtClean="0"/>
              <a:t>će veb </a:t>
            </a:r>
            <a:r>
              <a:rPr lang="sr-Latn-RS" altLang="en-US" dirty="0"/>
              <a:t>stranice primati preko </a:t>
            </a:r>
            <a:r>
              <a:rPr lang="sr-Latn-RS" altLang="en-US" dirty="0" smtClean="0"/>
              <a:t>bežične mreže </a:t>
            </a:r>
            <a:r>
              <a:rPr lang="sr-Latn-RS" altLang="en-US" dirty="0"/>
              <a:t>ili preko Ethernet </a:t>
            </a:r>
            <a:r>
              <a:rPr lang="sr-Latn-RS" altLang="en-US" dirty="0" smtClean="0"/>
              <a:t>mreže</a:t>
            </a:r>
          </a:p>
          <a:p>
            <a:pPr lvl="1" eaLnBrk="1" hangingPunct="1"/>
            <a:r>
              <a:rPr lang="sr-Latn-RS" altLang="en-US" dirty="0" smtClean="0"/>
              <a:t>On treba da </a:t>
            </a:r>
            <a:r>
              <a:rPr lang="sr-Latn-RS" altLang="en-US" dirty="0"/>
              <a:t>se </a:t>
            </a:r>
            <a:r>
              <a:rPr lang="sr-Latn-RS" altLang="en-US" dirty="0" smtClean="0"/>
              <a:t>koncentriše </a:t>
            </a:r>
            <a:r>
              <a:rPr lang="sr-Latn-RS" altLang="en-US" dirty="0"/>
              <a:t>samo na aspekte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ajne </a:t>
            </a:r>
            <a:r>
              <a:rPr lang="sr-Latn-RS" altLang="en-US" dirty="0"/>
              <a:t>za njegovu konkretnu </a:t>
            </a:r>
            <a:r>
              <a:rPr lang="sr-Latn-RS" altLang="en-US" dirty="0" smtClean="0"/>
              <a:t>aplikaciju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Sve niže </a:t>
            </a:r>
            <a:r>
              <a:rPr lang="sr-Latn-RS" altLang="en-US" dirty="0"/>
              <a:t>detalje </a:t>
            </a:r>
            <a:r>
              <a:rPr lang="sr-Latn-RS" altLang="en-US" dirty="0" smtClean="0"/>
              <a:t>mrežne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>on treba da prepusti nižem </a:t>
            </a:r>
            <a:r>
              <a:rPr lang="sr-Latn-RS" altLang="en-US" dirty="0"/>
              <a:t>sloju </a:t>
            </a:r>
            <a:r>
              <a:rPr lang="sr-Latn-RS" altLang="en-US" dirty="0" smtClean="0"/>
              <a:t>mrežnog softvera (koji je prisutnan </a:t>
            </a:r>
            <a:r>
              <a:rPr lang="sr-Latn-RS" altLang="en-US" dirty="0"/>
              <a:t>u okviru operativnog sistema, ili </a:t>
            </a:r>
            <a:r>
              <a:rPr lang="sr-Latn-RS" altLang="en-US" dirty="0" smtClean="0"/>
              <a:t>čak </a:t>
            </a:r>
            <a:r>
              <a:rPr lang="sr-Latn-RS" altLang="en-US" dirty="0"/>
              <a:t>samog </a:t>
            </a:r>
            <a:r>
              <a:rPr lang="sr-Latn-RS" altLang="en-US" dirty="0" smtClean="0"/>
              <a:t>mrežnog </a:t>
            </a:r>
            <a:r>
              <a:rPr lang="sr-Latn-RS" altLang="en-US" dirty="0"/>
              <a:t>hardvera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52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Mrežni softver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Najgrublje posmatrano,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softver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se podeli na dva </a:t>
            </a:r>
            <a:r>
              <a:rPr lang="sr-Latn-RS" altLang="en-US" dirty="0" smtClean="0"/>
              <a:t>nivoa:</a:t>
            </a:r>
            <a:endParaRPr lang="sr-Latn-RS" altLang="en-US" dirty="0"/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softver koji </a:t>
            </a:r>
            <a:r>
              <a:rPr lang="sr-Latn-RS" altLang="en-US" dirty="0" smtClean="0"/>
              <a:t>omogućuje korišćenje različitih mrežnih </a:t>
            </a:r>
            <a:r>
              <a:rPr lang="sr-Latn-RS" altLang="en-US" dirty="0"/>
              <a:t>uredaja, npr</a:t>
            </a:r>
            <a:r>
              <a:rPr lang="sr-Latn-RS" altLang="en-US" dirty="0" smtClean="0"/>
              <a:t>. mrežnih </a:t>
            </a:r>
            <a:r>
              <a:rPr lang="sr-Latn-RS" altLang="en-US" dirty="0"/>
              <a:t>kartica ili modema, jeste </a:t>
            </a:r>
            <a:r>
              <a:rPr lang="sr-Latn-RS" altLang="en-US" dirty="0" smtClean="0">
                <a:solidFill>
                  <a:srgbClr val="C00000"/>
                </a:solidFill>
              </a:rPr>
              <a:t>mrežni </a:t>
            </a:r>
            <a:r>
              <a:rPr lang="sr-Latn-RS" altLang="en-US" dirty="0">
                <a:solidFill>
                  <a:srgbClr val="C00000"/>
                </a:solidFill>
              </a:rPr>
              <a:t>softver niskog </a:t>
            </a:r>
            <a:r>
              <a:rPr lang="sr-Latn-RS" altLang="en-US" dirty="0" smtClean="0">
                <a:solidFill>
                  <a:srgbClr val="C00000"/>
                </a:solidFill>
              </a:rPr>
              <a:t>nivoa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Ova </a:t>
            </a:r>
            <a:r>
              <a:rPr lang="sr-Latn-RS" altLang="en-US" dirty="0"/>
              <a:t>vrsta </a:t>
            </a:r>
            <a:r>
              <a:rPr lang="sr-Latn-RS" altLang="en-US" dirty="0" smtClean="0"/>
              <a:t>softvera nalazi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u jezgru operativnog </a:t>
            </a:r>
            <a:r>
              <a:rPr lang="sr-Latn-RS" altLang="en-US" dirty="0" smtClean="0"/>
              <a:t>sistema, </a:t>
            </a:r>
            <a:r>
              <a:rPr lang="sr-Latn-RS" altLang="en-US" dirty="0"/>
              <a:t>uglavnom u </a:t>
            </a:r>
            <a:r>
              <a:rPr lang="sr-Latn-RS" altLang="en-US" dirty="0" smtClean="0"/>
              <a:t>obliku upravljača </a:t>
            </a:r>
            <a:r>
              <a:rPr lang="sr-Latn-RS" altLang="en-US" dirty="0"/>
              <a:t>perifernim uredajima, tzv. </a:t>
            </a:r>
            <a:r>
              <a:rPr lang="sr-Latn-RS" altLang="en-US" dirty="0" smtClean="0"/>
              <a:t>drajvera</a:t>
            </a:r>
            <a:br>
              <a:rPr lang="sr-Latn-RS" altLang="en-US" dirty="0" smtClean="0"/>
            </a:br>
            <a:r>
              <a:rPr lang="sr-Latn-RS" altLang="en-US" dirty="0" smtClean="0"/>
              <a:t>Drajver </a:t>
            </a:r>
            <a:r>
              <a:rPr lang="sr-Latn-RS" altLang="en-US" dirty="0"/>
              <a:t>upravlja </a:t>
            </a:r>
            <a:r>
              <a:rPr lang="sr-Latn-RS" altLang="en-US" dirty="0" smtClean="0"/>
              <a:t>računarskim hardverom </a:t>
            </a:r>
            <a:r>
              <a:rPr lang="sr-Latn-RS" altLang="en-US" dirty="0"/>
              <a:t>i komunikacionom </a:t>
            </a:r>
            <a:r>
              <a:rPr lang="sr-Latn-RS" altLang="en-US" dirty="0" smtClean="0"/>
              <a:t>opremom </a:t>
            </a:r>
            <a:br>
              <a:rPr lang="sr-Latn-RS" altLang="en-US" dirty="0" smtClean="0"/>
            </a:br>
            <a:r>
              <a:rPr lang="sr-Latn-RS" altLang="en-US" dirty="0" smtClean="0"/>
              <a:t>Korisnik nikada ne koristi </a:t>
            </a:r>
            <a:r>
              <a:rPr lang="sr-Latn-RS" altLang="en-US" dirty="0"/>
              <a:t>ovaj softver direktno, u </a:t>
            </a:r>
            <a:r>
              <a:rPr lang="sr-Latn-RS" altLang="en-US" dirty="0" smtClean="0"/>
              <a:t>opštem slučaju </a:t>
            </a:r>
            <a:r>
              <a:rPr lang="sr-Latn-RS" altLang="en-US" dirty="0"/>
              <a:t>on nije ni svestan da taj </a:t>
            </a:r>
            <a:r>
              <a:rPr lang="sr-Latn-RS" altLang="en-US" dirty="0" smtClean="0"/>
              <a:t>softver postoji 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Osnovni </a:t>
            </a:r>
            <a:r>
              <a:rPr lang="sr-Latn-RS" altLang="en-US" dirty="0"/>
              <a:t>zadatak </a:t>
            </a:r>
            <a:r>
              <a:rPr lang="sr-Latn-RS" altLang="en-US" dirty="0" smtClean="0">
                <a:solidFill>
                  <a:srgbClr val="C00000"/>
                </a:solidFill>
              </a:rPr>
              <a:t>mrežnog softvera visokog nivoa </a:t>
            </a:r>
            <a:r>
              <a:rPr lang="sr-Latn-RS" altLang="en-US" dirty="0" smtClean="0"/>
              <a:t>je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pruži </a:t>
            </a:r>
            <a:r>
              <a:rPr lang="sr-Latn-RS" altLang="en-US" dirty="0"/>
              <a:t>usluge </a:t>
            </a:r>
            <a:r>
              <a:rPr lang="sr-Latn-RS" altLang="en-US" dirty="0" smtClean="0"/>
              <a:t>mrežnim aplikacijama koje </a:t>
            </a:r>
            <a:r>
              <a:rPr lang="sr-Latn-RS" altLang="en-US" dirty="0"/>
              <a:t>korisnici </a:t>
            </a:r>
            <a:r>
              <a:rPr lang="sr-Latn-RS" altLang="en-US" dirty="0" smtClean="0"/>
              <a:t>koriste </a:t>
            </a:r>
            <a:br>
              <a:rPr lang="sr-Latn-RS" altLang="en-US" dirty="0" smtClean="0"/>
            </a:br>
            <a:r>
              <a:rPr lang="sr-Latn-RS" altLang="en-US" dirty="0" smtClean="0"/>
              <a:t>Ove </a:t>
            </a:r>
            <a:r>
              <a:rPr lang="sr-Latn-RS" altLang="en-US" dirty="0"/>
              <a:t>aplikacije </a:t>
            </a:r>
            <a:r>
              <a:rPr lang="sr-Latn-RS" altLang="en-US" dirty="0" smtClean="0"/>
              <a:t>pružaju različite </a:t>
            </a:r>
            <a:r>
              <a:rPr lang="sr-Latn-RS" altLang="en-US" dirty="0"/>
              <a:t>usluge </a:t>
            </a:r>
            <a:r>
              <a:rPr lang="sr-Latn-RS" altLang="en-US" dirty="0" smtClean="0"/>
              <a:t>korisnicima </a:t>
            </a:r>
            <a:r>
              <a:rPr lang="sr-Latn-RS" altLang="en-US" dirty="0"/>
              <a:t>na </a:t>
            </a:r>
            <a:r>
              <a:rPr lang="sr-Latn-RS" altLang="en-US" dirty="0" smtClean="0"/>
              <a:t>mreži, kao što </a:t>
            </a:r>
            <a:r>
              <a:rPr lang="sr-Latn-RS" altLang="en-US" dirty="0"/>
              <a:t>je slanje i prijem elektronske </a:t>
            </a:r>
            <a:r>
              <a:rPr lang="sr-Latn-RS" altLang="en-US" dirty="0" smtClean="0"/>
              <a:t>pošte</a:t>
            </a:r>
            <a:r>
              <a:rPr lang="sr-Latn-RS" altLang="en-US" dirty="0"/>
              <a:t>, pregledanje </a:t>
            </a:r>
            <a:r>
              <a:rPr lang="sr-Latn-RS" altLang="en-US" dirty="0" smtClean="0"/>
              <a:t>veba </a:t>
            </a:r>
            <a:r>
              <a:rPr lang="sr-Latn-RS" altLang="en-US" dirty="0"/>
              <a:t>i sl.</a:t>
            </a:r>
          </a:p>
          <a:p>
            <a:pPr eaLnBrk="1" hangingPunct="1"/>
            <a:r>
              <a:rPr lang="sr-Latn-RS" altLang="en-US" dirty="0"/>
              <a:t>Podela na samo dva nivoa </a:t>
            </a:r>
            <a:r>
              <a:rPr lang="sr-Latn-RS" altLang="en-US" dirty="0" smtClean="0"/>
              <a:t>(sloja) predstavlja prilično uprošćeno gledište</a:t>
            </a:r>
            <a:r>
              <a:rPr lang="sr-Latn-RS" altLang="en-US" dirty="0"/>
              <a:t>. </a:t>
            </a:r>
            <a:r>
              <a:rPr lang="sr-Latn-RS" altLang="en-US" dirty="0" smtClean="0"/>
              <a:t>O </a:t>
            </a:r>
            <a:r>
              <a:rPr lang="sr-Latn-RS" altLang="en-US" dirty="0"/>
              <a:t>slojevitosti </a:t>
            </a:r>
            <a:r>
              <a:rPr lang="sr-Latn-RS" altLang="en-US" dirty="0" smtClean="0"/>
              <a:t>mreža će </a:t>
            </a:r>
            <a:r>
              <a:rPr lang="sr-Latn-RS" altLang="en-US" dirty="0"/>
              <a:t>biti </a:t>
            </a:r>
            <a:r>
              <a:rPr lang="sr-Latn-RS" altLang="en-US" dirty="0" smtClean="0"/>
              <a:t>još reči kasnije</a:t>
            </a:r>
          </a:p>
        </p:txBody>
      </p:sp>
    </p:spTree>
    <p:extLst>
      <p:ext uri="{BB962C8B-B14F-4D97-AF65-F5344CB8AC3E}">
        <p14:creationId xmlns:p14="http://schemas.microsoft.com/office/powerpoint/2010/main" val="29923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accent2"/>
                </a:solidFill>
              </a:rPr>
              <a:t>Uvod u računarske mreže</a:t>
            </a:r>
            <a:endParaRPr lang="en-US" altLang="en-US" sz="5400" dirty="0" smtClean="0">
              <a:solidFill>
                <a:schemeClr val="accent2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132" y="1196975"/>
            <a:ext cx="4952156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/>
              <a:t>Raspon </a:t>
            </a:r>
            <a:r>
              <a:rPr lang="sr-Latn-RS" altLang="en-US" sz="5400" dirty="0"/>
              <a:t>računarskih mreža</a:t>
            </a:r>
            <a:endParaRPr lang="en-US" altLang="en-US" sz="5400" dirty="0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5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Raspon </a:t>
            </a:r>
            <a:r>
              <a:rPr lang="sr-Latn-RS" altLang="en-US" sz="3200" dirty="0" smtClean="0"/>
              <a:t>mre</a:t>
            </a:r>
            <a:r>
              <a:rPr lang="sr-Latn-RS" altLang="en-US" sz="3200" dirty="0"/>
              <a:t>ž</a:t>
            </a:r>
            <a:r>
              <a:rPr lang="sr-Latn-RS" altLang="en-US" sz="3200" dirty="0" smtClean="0"/>
              <a:t>a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Jedan od kriterijuma za klasifikovanje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i njihova </a:t>
            </a:r>
            <a:r>
              <a:rPr lang="sr-Latn-RS" altLang="en-US" dirty="0" smtClean="0"/>
              <a:t>fizička veli</a:t>
            </a:r>
            <a:r>
              <a:rPr lang="sr-Latn-RS" altLang="en-US" dirty="0"/>
              <a:t>č</a:t>
            </a:r>
            <a:r>
              <a:rPr lang="sr-Latn-RS" altLang="en-US" dirty="0" smtClean="0"/>
              <a:t>ina, tj</a:t>
            </a:r>
            <a:r>
              <a:rPr lang="sr-Latn-RS" altLang="en-US" dirty="0"/>
              <a:t>. geografski </a:t>
            </a:r>
            <a:r>
              <a:rPr lang="sr-Latn-RS" altLang="en-US" dirty="0" smtClean="0"/>
              <a:t>prostor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mreža pokriva</a:t>
            </a:r>
            <a:br>
              <a:rPr lang="sr-Latn-RS" altLang="en-US" dirty="0" smtClean="0"/>
            </a:br>
            <a:r>
              <a:rPr lang="sr-Latn-RS" altLang="en-US" dirty="0" smtClean="0"/>
              <a:t>Ova </a:t>
            </a:r>
            <a:r>
              <a:rPr lang="sr-Latn-RS" altLang="en-US" dirty="0"/>
              <a:t>klasifikacija je izrazito bitna </a:t>
            </a:r>
            <a:r>
              <a:rPr lang="sr-Latn-RS" altLang="en-US" dirty="0" smtClean="0"/>
              <a:t>zbog činjenice </a:t>
            </a:r>
            <a:r>
              <a:rPr lang="sr-Latn-RS" altLang="en-US" dirty="0"/>
              <a:t>da raspon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direktno odreduje </a:t>
            </a:r>
            <a:r>
              <a:rPr lang="sr-Latn-RS" altLang="en-US" dirty="0" smtClean="0"/>
              <a:t>komunikacione tehnologije koje se mogu koristiti </a:t>
            </a:r>
          </a:p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C00000"/>
                </a:solidFill>
              </a:rPr>
              <a:t>Personal area network </a:t>
            </a:r>
            <a:r>
              <a:rPr lang="sr-Latn-RS" altLang="en-US" dirty="0"/>
              <a:t>(PAN) -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koje su namenjene za jednog </a:t>
            </a:r>
            <a:r>
              <a:rPr lang="sr-Latn-RS" altLang="en-US" dirty="0" smtClean="0"/>
              <a:t>čoveka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primer, </a:t>
            </a:r>
            <a:r>
              <a:rPr lang="sr-Latn-RS" altLang="en-US" dirty="0" smtClean="0"/>
              <a:t>bežična mreža </a:t>
            </a:r>
            <a:r>
              <a:rPr lang="sr-Latn-RS" altLang="en-US" dirty="0"/>
              <a:t>kojom su spojeni </a:t>
            </a:r>
            <a:r>
              <a:rPr lang="sr-Latn-RS" altLang="en-US" dirty="0" smtClean="0"/>
              <a:t>računar</a:t>
            </a:r>
            <a:r>
              <a:rPr lang="sr-Latn-RS" altLang="en-US" dirty="0"/>
              <a:t>, </a:t>
            </a:r>
            <a:r>
              <a:rPr lang="sr-Latn-RS" altLang="en-US" dirty="0" smtClean="0"/>
              <a:t>miš </a:t>
            </a:r>
            <a:r>
              <a:rPr lang="sr-Latn-RS" altLang="en-US" dirty="0"/>
              <a:t>i </a:t>
            </a:r>
            <a:r>
              <a:rPr lang="sr-Latn-RS" altLang="en-US" dirty="0" smtClean="0"/>
              <a:t>štampač </a:t>
            </a:r>
            <a:r>
              <a:rPr lang="sr-Latn-RS" altLang="en-US" dirty="0"/>
              <a:t>je </a:t>
            </a:r>
            <a:r>
              <a:rPr lang="sr-Latn-RS" altLang="en-US" dirty="0" smtClean="0"/>
              <a:t>PAN </a:t>
            </a:r>
            <a:br>
              <a:rPr lang="sr-Latn-RS" altLang="en-US" dirty="0" smtClean="0"/>
            </a:br>
            <a:r>
              <a:rPr lang="sr-Latn-RS" altLang="en-US" dirty="0" smtClean="0"/>
              <a:t>Ovakve mreže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pokrivaju raspon od nekoliko metara i </a:t>
            </a:r>
            <a:r>
              <a:rPr lang="sr-Latn-RS" altLang="en-US" dirty="0" smtClean="0"/>
              <a:t>koriste bilo žičanu </a:t>
            </a:r>
            <a:r>
              <a:rPr lang="sr-Latn-RS" altLang="en-US" dirty="0"/>
              <a:t>bilo </a:t>
            </a:r>
            <a:r>
              <a:rPr lang="sr-Latn-RS" altLang="en-US" dirty="0" smtClean="0"/>
              <a:t>bežičnu komunikaciju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538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Raspon </a:t>
            </a:r>
            <a:r>
              <a:rPr lang="sr-Latn-RS" altLang="en-US" sz="3200" dirty="0" smtClean="0"/>
              <a:t>mreža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 startAt="2"/>
            </a:pPr>
            <a:r>
              <a:rPr lang="sr-Latn-RS" altLang="en-US" dirty="0" smtClean="0">
                <a:solidFill>
                  <a:srgbClr val="C00000"/>
                </a:solidFill>
              </a:rPr>
              <a:t>Local </a:t>
            </a:r>
            <a:r>
              <a:rPr lang="sr-Latn-RS" altLang="en-US" dirty="0">
                <a:solidFill>
                  <a:srgbClr val="C00000"/>
                </a:solidFill>
              </a:rPr>
              <a:t>area network </a:t>
            </a:r>
            <a:r>
              <a:rPr lang="sr-Latn-RS" altLang="en-US" dirty="0"/>
              <a:t>(LAN) -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koja povezuje uredaje na relativno </a:t>
            </a:r>
            <a:r>
              <a:rPr lang="sr-Latn-RS" altLang="en-US" dirty="0" smtClean="0"/>
              <a:t>malim udaljenostima</a:t>
            </a:r>
            <a:r>
              <a:rPr lang="sr-Latn-RS" altLang="en-US" dirty="0"/>
              <a:t>,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nekoliko kancelarija u okviru jedne </a:t>
            </a:r>
            <a:r>
              <a:rPr lang="sr-Latn-RS" altLang="en-US" dirty="0" smtClean="0"/>
              <a:t>poslovne zgrade </a:t>
            </a:r>
            <a:br>
              <a:rPr lang="sr-Latn-RS" altLang="en-US" dirty="0" smtClean="0"/>
            </a:br>
            <a:r>
              <a:rPr lang="sr-Latn-RS" altLang="en-US" dirty="0" smtClean="0"/>
              <a:t>Ovakve mreže </a:t>
            </a:r>
            <a:r>
              <a:rPr lang="sr-Latn-RS" altLang="en-US" dirty="0"/>
              <a:t>se tradicionalno vezuju na </a:t>
            </a:r>
            <a:r>
              <a:rPr lang="sr-Latn-RS" altLang="en-US" dirty="0" smtClean="0"/>
              <a:t>žičanu komunikaciju kroz mrežne </a:t>
            </a:r>
            <a:r>
              <a:rPr lang="sr-Latn-RS" altLang="en-US" dirty="0"/>
              <a:t>kablove, iako nove tehnologije daju </a:t>
            </a:r>
            <a:r>
              <a:rPr lang="sr-Latn-RS" altLang="en-US" dirty="0" smtClean="0"/>
              <a:t>mogućnost korišćenja postojećih kućnih </a:t>
            </a:r>
            <a:r>
              <a:rPr lang="sr-Latn-RS" altLang="en-US" dirty="0"/>
              <a:t>instalacija (koaksijalnih kablova, telefonskih linija i </a:t>
            </a:r>
            <a:r>
              <a:rPr lang="sr-Latn-RS" altLang="en-US" dirty="0" smtClean="0"/>
              <a:t>električnih </a:t>
            </a:r>
            <a:r>
              <a:rPr lang="sr-Latn-RS" altLang="en-US" dirty="0"/>
              <a:t>linija) za </a:t>
            </a:r>
            <a:r>
              <a:rPr lang="sr-Latn-RS" altLang="en-US" dirty="0" smtClean="0"/>
              <a:t>komunikaciju, </a:t>
            </a:r>
            <a:r>
              <a:rPr lang="sr-Latn-RS" altLang="en-US" dirty="0"/>
              <a:t>kao i </a:t>
            </a:r>
            <a:r>
              <a:rPr lang="sr-Latn-RS" altLang="en-US" dirty="0" smtClean="0"/>
              <a:t>mogućnost korišćenja bežične komunikacije</a:t>
            </a:r>
            <a:endParaRPr lang="sr-Latn-RS" altLang="en-US" dirty="0"/>
          </a:p>
          <a:p>
            <a:pPr marL="914400" lvl="1" indent="-457200">
              <a:buFont typeface="+mj-lt"/>
              <a:buAutoNum type="arabicPeriod" startAt="3"/>
            </a:pPr>
            <a:r>
              <a:rPr lang="sr-Latn-RS" altLang="en-US" dirty="0">
                <a:solidFill>
                  <a:srgbClr val="C00000"/>
                </a:solidFill>
              </a:rPr>
              <a:t>Campus area </a:t>
            </a:r>
            <a:r>
              <a:rPr lang="sr-Latn-RS" altLang="en-US" dirty="0" smtClean="0">
                <a:solidFill>
                  <a:srgbClr val="C00000"/>
                </a:solidFill>
              </a:rPr>
              <a:t>network </a:t>
            </a:r>
            <a:r>
              <a:rPr lang="sr-Latn-RS" altLang="en-US" dirty="0" smtClean="0"/>
              <a:t>(</a:t>
            </a:r>
            <a:r>
              <a:rPr lang="sr-Latn-RS" altLang="en-US" dirty="0"/>
              <a:t>CAN) - </a:t>
            </a:r>
            <a:r>
              <a:rPr lang="sr-Latn-RS" altLang="en-US" dirty="0" smtClean="0"/>
              <a:t>ove mreže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više </a:t>
            </a:r>
            <a:r>
              <a:rPr lang="sr-Latn-RS" altLang="en-US" dirty="0"/>
              <a:t>lokalnih </a:t>
            </a:r>
            <a:r>
              <a:rPr lang="sr-Latn-RS" altLang="en-US" dirty="0" smtClean="0"/>
              <a:t>mreža u okviru ograničenog </a:t>
            </a:r>
            <a:r>
              <a:rPr lang="sr-Latn-RS" altLang="en-US" dirty="0"/>
              <a:t>geografskog prostora (npr. u okviru jednog univerziteta</a:t>
            </a:r>
            <a:r>
              <a:rPr lang="sr-Latn-RS" altLang="en-US" dirty="0" smtClean="0"/>
              <a:t>, kompanije</a:t>
            </a:r>
            <a:r>
              <a:rPr lang="sr-Latn-RS" altLang="en-US" dirty="0"/>
              <a:t>, vojne baze, itd</a:t>
            </a:r>
            <a:r>
              <a:rPr lang="sr-Latn-RS" altLang="en-US" dirty="0" smtClean="0"/>
              <a:t>.)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primer, </a:t>
            </a:r>
            <a:r>
              <a:rPr lang="sr-Latn-RS" altLang="en-US" dirty="0" smtClean="0"/>
              <a:t>više mreža </a:t>
            </a:r>
            <a:r>
              <a:rPr lang="sr-Latn-RS" altLang="en-US" dirty="0"/>
              <a:t>zasebnih </a:t>
            </a:r>
            <a:r>
              <a:rPr lang="sr-Latn-RS" altLang="en-US" dirty="0" smtClean="0"/>
              <a:t>fakulteta u </a:t>
            </a:r>
            <a:r>
              <a:rPr lang="sr-Latn-RS" altLang="en-US" dirty="0"/>
              <a:t>okviru jedne lokacije univerziteta (kampusa) </a:t>
            </a:r>
            <a:r>
              <a:rPr lang="sr-Latn-RS" altLang="en-US" dirty="0" smtClean="0"/>
              <a:t>se povezuje </a:t>
            </a:r>
            <a:r>
              <a:rPr lang="sr-Latn-RS" altLang="en-US" dirty="0"/>
              <a:t>u jedinstvenu </a:t>
            </a:r>
            <a:r>
              <a:rPr lang="sr-Latn-RS" altLang="en-US" dirty="0" smtClean="0"/>
              <a:t>celinu</a:t>
            </a:r>
            <a:br>
              <a:rPr lang="sr-Latn-RS" altLang="en-US" dirty="0" smtClean="0"/>
            </a:br>
            <a:r>
              <a:rPr lang="sr-Latn-RS" altLang="en-US" dirty="0" smtClean="0"/>
              <a:t>Tehnologija za povezivanje je obično </a:t>
            </a:r>
            <a:r>
              <a:rPr lang="sr-Latn-RS" altLang="en-US" dirty="0"/>
              <a:t>ista kao i </a:t>
            </a:r>
            <a:r>
              <a:rPr lang="sr-Latn-RS" altLang="en-US" dirty="0" smtClean="0"/>
              <a:t>kod LAN </a:t>
            </a:r>
            <a:br>
              <a:rPr lang="sr-Latn-RS" altLang="en-US" dirty="0" smtClean="0"/>
            </a:br>
            <a:r>
              <a:rPr lang="sr-Latn-RS" altLang="en-US" dirty="0" smtClean="0"/>
              <a:t>Sada se odvojene zgrade CAN- obično povezuju bežičnim putem</a:t>
            </a:r>
            <a:r>
              <a:rPr lang="en-US" dirty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53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Raspon </a:t>
            </a:r>
            <a:r>
              <a:rPr lang="sr-Latn-RS" altLang="en-US" sz="3200" dirty="0" smtClean="0"/>
              <a:t>mreža (3)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C00000"/>
                </a:solidFill>
              </a:rPr>
              <a:t>Metropolitan area network </a:t>
            </a:r>
            <a:r>
              <a:rPr lang="sr-Latn-RS" altLang="en-US" dirty="0"/>
              <a:t>(MAN) - </a:t>
            </a:r>
            <a:r>
              <a:rPr lang="sr-Latn-RS" altLang="en-US" dirty="0" smtClean="0"/>
              <a:t>ove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veće geografske prostore </a:t>
            </a:r>
            <a:r>
              <a:rPr lang="sr-Latn-RS" altLang="en-US" dirty="0"/>
              <a:t>(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nivoa grada ili jako velikog kampusa</a:t>
            </a:r>
            <a:r>
              <a:rPr lang="sr-Latn-RS" altLang="en-US" dirty="0" smtClean="0"/>
              <a:t>) </a:t>
            </a:r>
            <a:br>
              <a:rPr lang="sr-Latn-RS" altLang="en-US" dirty="0" smtClean="0"/>
            </a:br>
            <a:r>
              <a:rPr lang="sr-Latn-RS" altLang="en-US" dirty="0" smtClean="0"/>
              <a:t>MAN obično povezuje više </a:t>
            </a:r>
            <a:r>
              <a:rPr lang="sr-Latn-RS" altLang="en-US" dirty="0"/>
              <a:t>lokalnih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(LAN)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veoma brze </a:t>
            </a:r>
            <a:r>
              <a:rPr lang="sr-Latn-RS" altLang="en-US" dirty="0" smtClean="0"/>
              <a:t>kičme komunikacije (</a:t>
            </a:r>
            <a:r>
              <a:rPr lang="sr-Latn-RS" altLang="en-US" dirty="0"/>
              <a:t>eng. backbone), </a:t>
            </a:r>
            <a:r>
              <a:rPr lang="sr-Latn-RS" altLang="en-US" dirty="0" smtClean="0"/>
              <a:t>koja je najčešće izgradena </a:t>
            </a:r>
            <a:r>
              <a:rPr lang="sr-Latn-RS" altLang="en-US" dirty="0"/>
              <a:t>od </a:t>
            </a:r>
            <a:r>
              <a:rPr lang="sr-Latn-RS" altLang="en-US" dirty="0" smtClean="0"/>
              <a:t>optičkih veza</a:t>
            </a:r>
            <a:endParaRPr lang="sr-Latn-RS" altLang="en-US" dirty="0"/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C00000"/>
                </a:solidFill>
              </a:rPr>
              <a:t>Wide area network </a:t>
            </a:r>
            <a:r>
              <a:rPr lang="sr-Latn-RS" altLang="en-US" dirty="0"/>
              <a:t>(WAN) - </a:t>
            </a:r>
            <a:r>
              <a:rPr lang="sr-Latn-RS" altLang="en-US" dirty="0" smtClean="0"/>
              <a:t>one </a:t>
            </a:r>
            <a:r>
              <a:rPr lang="sr-Latn-RS" altLang="en-US" dirty="0"/>
              <a:t>povezuju izrazito velike </a:t>
            </a:r>
            <a:r>
              <a:rPr lang="sr-Latn-RS" altLang="en-US" dirty="0" smtClean="0"/>
              <a:t>geografske prostore</a:t>
            </a:r>
            <a:r>
              <a:rPr lang="sr-Latn-RS" altLang="en-US" dirty="0"/>
              <a:t>, </a:t>
            </a:r>
            <a:r>
              <a:rPr lang="sr-Latn-RS" altLang="en-US" dirty="0" smtClean="0"/>
              <a:t>često šire </a:t>
            </a:r>
            <a:r>
              <a:rPr lang="sr-Latn-RS" altLang="en-US" dirty="0"/>
              <a:t>od granica jednog grada, </a:t>
            </a:r>
            <a:r>
              <a:rPr lang="sr-Latn-RS" altLang="en-US" dirty="0" smtClean="0"/>
              <a:t>oblasti, a često </a:t>
            </a:r>
            <a:r>
              <a:rPr lang="sr-Latn-RS" altLang="en-US" dirty="0"/>
              <a:t>i države </a:t>
            </a:r>
            <a:br>
              <a:rPr lang="sr-Latn-RS" altLang="en-US" dirty="0"/>
            </a:br>
            <a:r>
              <a:rPr lang="sr-Latn-RS" altLang="en-US" dirty="0"/>
              <a:t>U </a:t>
            </a:r>
            <a:r>
              <a:rPr lang="sr-Latn-RS" altLang="en-US" dirty="0" smtClean="0"/>
              <a:t>današnje </a:t>
            </a:r>
            <a:r>
              <a:rPr lang="sr-Latn-RS" altLang="en-US" dirty="0"/>
              <a:t>vreme, WAN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su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u sastavu </a:t>
            </a:r>
            <a:r>
              <a:rPr lang="sr-Latn-RS" altLang="en-US" dirty="0" smtClean="0"/>
              <a:t>Interneta </a:t>
            </a:r>
            <a:br>
              <a:rPr lang="sr-Latn-RS" altLang="en-US" dirty="0" smtClean="0"/>
            </a:br>
            <a:r>
              <a:rPr lang="sr-Latn-RS" altLang="en-US" dirty="0" smtClean="0"/>
              <a:t>WAN infrastrukturu obično održavaju </a:t>
            </a:r>
            <a:r>
              <a:rPr lang="sr-Latn-RS" altLang="en-US" dirty="0"/>
              <a:t>komercijalne kompanije </a:t>
            </a:r>
            <a:r>
              <a:rPr lang="sr-Latn-RS" altLang="en-US" dirty="0" smtClean="0"/>
              <a:t>(najčešće telefonske i </a:t>
            </a:r>
            <a:r>
              <a:rPr lang="sr-Latn-RS" altLang="en-US" dirty="0"/>
              <a:t>telekomunikacione) i </a:t>
            </a:r>
            <a:r>
              <a:rPr lang="sr-Latn-RS" altLang="en-US" dirty="0" smtClean="0"/>
              <a:t>one iznajmljuju </a:t>
            </a:r>
            <a:r>
              <a:rPr lang="sr-Latn-RS" altLang="en-US" dirty="0"/>
              <a:t>usluge </a:t>
            </a:r>
            <a:r>
              <a:rPr lang="sr-Latn-RS" altLang="en-US" dirty="0" smtClean="0"/>
              <a:t>korišćenja </a:t>
            </a:r>
            <a:br>
              <a:rPr lang="sr-Latn-RS" altLang="en-US" dirty="0" smtClean="0"/>
            </a:br>
            <a:r>
              <a:rPr lang="sr-Latn-RS" altLang="en-US" dirty="0" smtClean="0"/>
              <a:t>Za </a:t>
            </a:r>
            <a:r>
              <a:rPr lang="sr-Latn-RS" altLang="en-US" dirty="0"/>
              <a:t>povezivanje </a:t>
            </a:r>
            <a:r>
              <a:rPr lang="sr-Latn-RS" altLang="en-US" dirty="0" smtClean="0"/>
              <a:t>u okviru kičme </a:t>
            </a:r>
            <a:r>
              <a:rPr lang="sr-Latn-RS" altLang="en-US" dirty="0"/>
              <a:t>se koriste brze veze, </a:t>
            </a:r>
            <a:r>
              <a:rPr lang="sr-Latn-RS" altLang="en-US" dirty="0" smtClean="0"/>
              <a:t>najčešće 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i </a:t>
            </a:r>
            <a:r>
              <a:rPr lang="sr-Latn-RS" altLang="en-US" dirty="0" smtClean="0"/>
              <a:t>satelitske</a:t>
            </a:r>
          </a:p>
        </p:txBody>
      </p:sp>
    </p:spTree>
    <p:extLst>
      <p:ext uri="{BB962C8B-B14F-4D97-AF65-F5344CB8AC3E}">
        <p14:creationId xmlns:p14="http://schemas.microsoft.com/office/powerpoint/2010/main" val="23936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1196975"/>
            <a:ext cx="5556424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/>
              <a:t>Topologija </a:t>
            </a:r>
            <a:r>
              <a:rPr lang="sr-Latn-RS" altLang="en-US" sz="5400" dirty="0"/>
              <a:t>računarskih mreža</a:t>
            </a:r>
            <a:endParaRPr lang="en-US" altLang="en-US" sz="5400" dirty="0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/>
              <a:t>Topologija </a:t>
            </a:r>
            <a:r>
              <a:rPr lang="sr-Latn-RS" altLang="en-US" sz="3200" dirty="0" smtClean="0"/>
              <a:t>mreža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Topologija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predstavlja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su povezane medu sobom </a:t>
            </a:r>
            <a:r>
              <a:rPr lang="sr-Latn-RS" altLang="en-US" dirty="0" smtClean="0"/>
              <a:t>različite komponente mreže, kao </a:t>
            </a:r>
            <a:r>
              <a:rPr lang="sr-Latn-RS" altLang="en-US" dirty="0"/>
              <a:t>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</a:t>
            </a:r>
            <a:r>
              <a:rPr lang="sr-Latn-RS" altLang="en-US" dirty="0" smtClean="0"/>
              <a:t>interaguju</a:t>
            </a:r>
          </a:p>
          <a:p>
            <a:pPr eaLnBrk="1" hangingPunct="1"/>
            <a:r>
              <a:rPr lang="sr-Latn-RS" altLang="en-US" dirty="0" smtClean="0"/>
              <a:t>Radi </a:t>
            </a:r>
            <a:r>
              <a:rPr lang="sr-Latn-RS" altLang="en-US" dirty="0"/>
              <a:t>jednostavnosti, </a:t>
            </a:r>
            <a:r>
              <a:rPr lang="sr-Latn-RS" altLang="en-US" dirty="0" smtClean="0"/>
              <a:t>dalje neće </a:t>
            </a:r>
            <a:r>
              <a:rPr lang="sr-Latn-RS" altLang="en-US" dirty="0"/>
              <a:t>biti pravljena razlika izmedu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i </a:t>
            </a:r>
            <a:r>
              <a:rPr lang="sr-Latn-RS" altLang="en-US" dirty="0" smtClean="0"/>
              <a:t>logi</a:t>
            </a:r>
            <a:r>
              <a:rPr lang="sr-Latn-RS" altLang="en-US" dirty="0"/>
              <a:t>č</a:t>
            </a:r>
            <a:r>
              <a:rPr lang="sr-Latn-RS" altLang="en-US" dirty="0" smtClean="0"/>
              <a:t>ke topologije </a:t>
            </a:r>
          </a:p>
          <a:p>
            <a:pPr eaLnBrk="1" hangingPunct="1"/>
            <a:r>
              <a:rPr lang="sr-Latn-RS" altLang="en-US" dirty="0" smtClean="0"/>
              <a:t>Različite topologije </a:t>
            </a:r>
            <a:r>
              <a:rPr lang="sr-Latn-RS" altLang="en-US" dirty="0"/>
              <a:t>razlikuju se prema osnovnoj ceni (koliko se </a:t>
            </a:r>
            <a:r>
              <a:rPr lang="sr-Latn-RS" altLang="en-US" dirty="0" smtClean="0"/>
              <a:t>ulaže </a:t>
            </a:r>
            <a:r>
              <a:rPr lang="sr-Latn-RS" altLang="en-US" dirty="0"/>
              <a:t>u </a:t>
            </a:r>
            <a:r>
              <a:rPr lang="sr-Latn-RS" altLang="en-US" dirty="0" smtClean="0"/>
              <a:t>baš taj oblik povezivanja), </a:t>
            </a:r>
            <a:r>
              <a:rPr lang="sr-Latn-RS" altLang="en-US" dirty="0"/>
              <a:t>ceni komunikacije (koliko je vreme potrebno </a:t>
            </a:r>
            <a:r>
              <a:rPr lang="sr-Latn-RS" altLang="en-US" dirty="0" smtClean="0"/>
              <a:t>za prenos poruke) i </a:t>
            </a:r>
            <a:r>
              <a:rPr lang="sr-Latn-RS" altLang="en-US" dirty="0"/>
              <a:t>pouzdanosti </a:t>
            </a:r>
            <a:r>
              <a:rPr lang="sr-Latn-RS" altLang="en-US" dirty="0" smtClean="0"/>
              <a:t>(mogućnosti </a:t>
            </a:r>
            <a:r>
              <a:rPr lang="sr-Latn-RS" altLang="en-US" dirty="0"/>
              <a:t>prenosa podataka u </a:t>
            </a:r>
            <a:r>
              <a:rPr lang="sr-Latn-RS" altLang="en-US" dirty="0" smtClean="0"/>
              <a:t>slučaju </a:t>
            </a:r>
            <a:r>
              <a:rPr lang="sr-Latn-RS" altLang="en-US" dirty="0"/>
              <a:t>otkaza </a:t>
            </a:r>
            <a:r>
              <a:rPr lang="sr-Latn-RS" altLang="en-US" dirty="0" smtClean="0"/>
              <a:t>nekog čvora </a:t>
            </a:r>
            <a:r>
              <a:rPr lang="sr-Latn-RS" altLang="en-US" dirty="0"/>
              <a:t>ili </a:t>
            </a:r>
            <a:r>
              <a:rPr lang="sr-Latn-RS" altLang="en-US" dirty="0" smtClean="0"/>
              <a:t>veze).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Najopštije </a:t>
            </a:r>
            <a:r>
              <a:rPr lang="sr-Latn-RS" altLang="en-US" dirty="0"/>
              <a:t>posmatrano, postoje dva </a:t>
            </a:r>
            <a:r>
              <a:rPr lang="sr-Latn-RS" altLang="en-US" dirty="0" smtClean="0"/>
              <a:t>ključna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povezivanja: </a:t>
            </a:r>
            <a:endParaRPr lang="sr-Latn-RS" altLang="en-US" dirty="0" smtClean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C00000"/>
                </a:solidFill>
              </a:rPr>
              <a:t>z</a:t>
            </a:r>
            <a:r>
              <a:rPr lang="sr-Latn-RS" altLang="en-US" dirty="0" smtClean="0">
                <a:solidFill>
                  <a:srgbClr val="C00000"/>
                </a:solidFill>
              </a:rPr>
              <a:t>ajednički </a:t>
            </a:r>
            <a:r>
              <a:rPr lang="sr-Latn-RS" altLang="en-US" dirty="0">
                <a:solidFill>
                  <a:srgbClr val="C00000"/>
                </a:solidFill>
              </a:rPr>
              <a:t>komunikacioni </a:t>
            </a:r>
            <a:r>
              <a:rPr lang="sr-Latn-RS" altLang="en-US" dirty="0" smtClean="0">
                <a:solidFill>
                  <a:srgbClr val="C00000"/>
                </a:solidFill>
              </a:rPr>
              <a:t>kanal </a:t>
            </a:r>
            <a:r>
              <a:rPr lang="sr-Latn-RS" altLang="en-US" dirty="0" smtClean="0"/>
              <a:t>(broadcast) </a:t>
            </a:r>
            <a:r>
              <a:rPr lang="sr-Latn-RS" altLang="en-US" dirty="0"/>
              <a:t>i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 smtClean="0">
                <a:solidFill>
                  <a:srgbClr val="C00000"/>
                </a:solidFill>
              </a:rPr>
              <a:t>direktna veza od čvora do čvora </a:t>
            </a:r>
            <a:r>
              <a:rPr lang="sr-Latn-RS" altLang="en-US" dirty="0" smtClean="0"/>
              <a:t>(point-to-point)</a:t>
            </a:r>
          </a:p>
        </p:txBody>
      </p:sp>
    </p:spTree>
    <p:extLst>
      <p:ext uri="{BB962C8B-B14F-4D97-AF65-F5344CB8AC3E}">
        <p14:creationId xmlns:p14="http://schemas.microsoft.com/office/powerpoint/2010/main" val="16406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/>
              <a:t>Zajedni</a:t>
            </a:r>
            <a:r>
              <a:rPr lang="pl-PL" altLang="en-US" sz="3200" dirty="0"/>
              <a:t>č</a:t>
            </a:r>
            <a:r>
              <a:rPr lang="pl-PL" altLang="en-US" sz="3200" dirty="0" smtClean="0"/>
              <a:t>ki </a:t>
            </a:r>
            <a:r>
              <a:rPr lang="pl-PL" altLang="en-US" sz="3200" dirty="0"/>
              <a:t>komunikacioni </a:t>
            </a:r>
            <a:r>
              <a:rPr lang="pl-PL" altLang="en-US" sz="3200" dirty="0" smtClean="0"/>
              <a:t>kanal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Ove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sastoje </a:t>
            </a:r>
            <a:r>
              <a:rPr lang="sr-Latn-RS" altLang="en-US" dirty="0" smtClean="0"/>
              <a:t>od zajedničkog </a:t>
            </a:r>
            <a:r>
              <a:rPr lang="sr-Latn-RS" altLang="en-US" dirty="0"/>
              <a:t>komunikacionog kanala preko </a:t>
            </a:r>
            <a:r>
              <a:rPr lang="sr-Latn-RS" altLang="en-US" dirty="0" smtClean="0"/>
              <a:t>kojg </a:t>
            </a:r>
            <a:r>
              <a:rPr lang="sr-Latn-RS" altLang="en-US" dirty="0"/>
              <a:t>komuniciraju </a:t>
            </a:r>
            <a:r>
              <a:rPr lang="sr-Latn-RS" altLang="en-US" dirty="0" smtClean="0"/>
              <a:t>svi račuari povezani u mrežu </a:t>
            </a:r>
          </a:p>
          <a:p>
            <a:pPr lvl="1" eaLnBrk="1" hangingPunct="1"/>
            <a:r>
              <a:rPr lang="sr-Latn-RS" altLang="en-US" dirty="0" smtClean="0"/>
              <a:t>Računari šalju </a:t>
            </a:r>
            <a:r>
              <a:rPr lang="sr-Latn-RS" altLang="en-US" dirty="0"/>
              <a:t>kratke poruke (pakete) na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postavljajući ih na </a:t>
            </a:r>
            <a:r>
              <a:rPr lang="sr-Latn-RS" altLang="en-US" dirty="0"/>
              <a:t>komunikacioni kanal,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svaka poruka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 identifikaciju </a:t>
            </a:r>
            <a:r>
              <a:rPr lang="sr-Latn-RS" altLang="en-US" dirty="0" smtClean="0"/>
              <a:t>željenog primaoca</a:t>
            </a:r>
          </a:p>
          <a:p>
            <a:pPr lvl="1" eaLnBrk="1" hangingPunct="1"/>
            <a:r>
              <a:rPr lang="sr-Latn-RS" altLang="en-US" dirty="0" smtClean="0"/>
              <a:t>Poruku </a:t>
            </a:r>
            <a:r>
              <a:rPr lang="sr-Latn-RS" altLang="en-US" dirty="0"/>
              <a:t>svi primaju, pri </a:t>
            </a:r>
            <a:r>
              <a:rPr lang="sr-Latn-RS" altLang="en-US" dirty="0" smtClean="0"/>
              <a:t>čemu </a:t>
            </a:r>
            <a:r>
              <a:rPr lang="sr-Latn-RS" altLang="en-US" dirty="0"/>
              <a:t>je </a:t>
            </a:r>
            <a:r>
              <a:rPr lang="sr-Latn-RS" altLang="en-US" dirty="0" smtClean="0"/>
              <a:t>onaj kome je namenjena </a:t>
            </a:r>
            <a:r>
              <a:rPr lang="sr-Latn-RS" altLang="en-US" dirty="0"/>
              <a:t>jedini prihvata, dok je </a:t>
            </a:r>
            <a:r>
              <a:rPr lang="sr-Latn-RS" altLang="en-US" dirty="0" smtClean="0"/>
              <a:t>ostali odbacuju </a:t>
            </a:r>
          </a:p>
          <a:p>
            <a:pPr eaLnBrk="1" hangingPunct="1"/>
            <a:r>
              <a:rPr lang="sr-Latn-RS" altLang="en-US" dirty="0" smtClean="0"/>
              <a:t>Ovaj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povezivanja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koristi za komunikaciju </a:t>
            </a:r>
            <a:r>
              <a:rPr lang="sr-Latn-RS" altLang="en-US" dirty="0" smtClean="0"/>
              <a:t>u okviru </a:t>
            </a:r>
            <a:r>
              <a:rPr lang="sr-Latn-RS" altLang="en-US" dirty="0"/>
              <a:t>manjih, lokalnih </a:t>
            </a:r>
            <a:r>
              <a:rPr lang="sr-Latn-RS" altLang="en-US" dirty="0" smtClean="0"/>
              <a:t>mreža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Isti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medijum 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koristiti za simultanu komunikaciju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čvorova bez </a:t>
            </a:r>
            <a:r>
              <a:rPr lang="sr-Latn-RS" altLang="en-US" dirty="0"/>
              <a:t>medusobnog </a:t>
            </a:r>
            <a:r>
              <a:rPr lang="sr-Latn-RS" altLang="en-US" dirty="0" smtClean="0"/>
              <a:t>ometanja </a:t>
            </a:r>
          </a:p>
          <a:p>
            <a:pPr eaLnBrk="1" hangingPunct="1"/>
            <a:r>
              <a:rPr lang="sr-Latn-RS" altLang="en-US" dirty="0" smtClean="0"/>
              <a:t>Pristup </a:t>
            </a:r>
            <a:r>
              <a:rPr lang="sr-Latn-RS" altLang="en-US" dirty="0"/>
              <a:t>uredaja kanalu 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određivati </a:t>
            </a:r>
            <a:r>
              <a:rPr lang="sr-Latn-RS" altLang="en-US" dirty="0" smtClean="0">
                <a:solidFill>
                  <a:srgbClr val="C00000"/>
                </a:solidFill>
              </a:rPr>
              <a:t>statički</a:t>
            </a:r>
            <a:r>
              <a:rPr lang="sr-Latn-RS" altLang="en-US" dirty="0" smtClean="0"/>
              <a:t>, kada </a:t>
            </a:r>
            <a:r>
              <a:rPr lang="sr-Latn-RS" altLang="en-US" dirty="0"/>
              <a:t>svaki uredaj ima unapred </a:t>
            </a:r>
            <a:r>
              <a:rPr lang="sr-Latn-RS" altLang="en-US" dirty="0" smtClean="0"/>
              <a:t>određena </a:t>
            </a:r>
            <a:r>
              <a:rPr lang="sr-Latn-RS" altLang="en-US" dirty="0"/>
              <a:t>pravila kako i u kom delu kanala </a:t>
            </a:r>
            <a:r>
              <a:rPr lang="sr-Latn-RS" altLang="en-US" dirty="0" smtClean="0"/>
              <a:t>sme da vrši </a:t>
            </a:r>
            <a:r>
              <a:rPr lang="sr-Latn-RS" altLang="en-US" dirty="0"/>
              <a:t>komunikaciju ili </a:t>
            </a:r>
            <a:r>
              <a:rPr lang="sr-Latn-RS" altLang="en-US" dirty="0" smtClean="0">
                <a:solidFill>
                  <a:srgbClr val="C00000"/>
                </a:solidFill>
              </a:rPr>
              <a:t>dinamički </a:t>
            </a:r>
            <a:r>
              <a:rPr lang="sr-Latn-RS" altLang="en-US" dirty="0"/>
              <a:t>kada se </a:t>
            </a:r>
            <a:r>
              <a:rPr lang="sr-Latn-RS" altLang="en-US" dirty="0" smtClean="0"/>
              <a:t>pristup uređaja kanalu određuje </a:t>
            </a:r>
            <a:r>
              <a:rPr lang="sr-Latn-RS" altLang="en-US" dirty="0"/>
              <a:t>na osnovu trenutnog stanja i dostupnosti </a:t>
            </a:r>
            <a:r>
              <a:rPr lang="sr-Latn-RS" altLang="en-US" dirty="0" smtClean="0"/>
              <a:t>kanala </a:t>
            </a:r>
          </a:p>
        </p:txBody>
      </p:sp>
    </p:spTree>
    <p:extLst>
      <p:ext uri="{BB962C8B-B14F-4D97-AF65-F5344CB8AC3E}">
        <p14:creationId xmlns:p14="http://schemas.microsoft.com/office/powerpoint/2010/main" val="24180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/>
              <a:t>Zajedni</a:t>
            </a:r>
            <a:r>
              <a:rPr lang="pl-PL" altLang="en-US" sz="3200" dirty="0"/>
              <a:t>č</a:t>
            </a:r>
            <a:r>
              <a:rPr lang="pl-PL" altLang="en-US" sz="3200" dirty="0" smtClean="0"/>
              <a:t>ki </a:t>
            </a:r>
            <a:r>
              <a:rPr lang="pl-PL" altLang="en-US" sz="3200" dirty="0"/>
              <a:t>komunikacioni </a:t>
            </a:r>
            <a:r>
              <a:rPr lang="pl-PL" altLang="en-US" sz="3200" dirty="0" smtClean="0"/>
              <a:t>kanal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Neki od </a:t>
            </a:r>
            <a:r>
              <a:rPr lang="sr-Latn-RS" altLang="en-US" dirty="0" smtClean="0"/>
              <a:t>osnovnih načina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kanala su:</a:t>
            </a:r>
          </a:p>
          <a:p>
            <a:pPr lvl="1" eaLnBrk="1" hangingPunct="1"/>
            <a:r>
              <a:rPr lang="sr-Latn-RS" altLang="en-US" dirty="0"/>
              <a:t>Deljenje vremena </a:t>
            </a:r>
            <a:r>
              <a:rPr lang="sr-Latn-RS" altLang="en-US" dirty="0" smtClean="0"/>
              <a:t>(</a:t>
            </a:r>
            <a:r>
              <a:rPr lang="en-US" altLang="en-US" dirty="0" smtClean="0"/>
              <a:t>time </a:t>
            </a:r>
            <a:r>
              <a:rPr lang="sr-Latn-RS" altLang="en-US" dirty="0" smtClean="0"/>
              <a:t>division </a:t>
            </a:r>
            <a:r>
              <a:rPr lang="sr-Latn-RS" altLang="en-US" dirty="0"/>
              <a:t>multiplexing - </a:t>
            </a:r>
            <a:r>
              <a:rPr lang="sr-Latn-RS" altLang="en-US" dirty="0" smtClean="0"/>
              <a:t>TDM</a:t>
            </a:r>
            <a:r>
              <a:rPr lang="sr-Latn-RS" altLang="en-US" dirty="0"/>
              <a:t>) - </a:t>
            </a:r>
            <a:r>
              <a:rPr lang="sr-Latn-RS" altLang="en-US" dirty="0" smtClean="0"/>
              <a:t>jedan od načina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alokacije kanala je tzv. deljenje komunikacionog </a:t>
            </a:r>
            <a:r>
              <a:rPr lang="sr-Latn-RS" altLang="en-US" dirty="0" smtClean="0"/>
              <a:t>kanala korišćenjem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vremena</a:t>
            </a:r>
            <a:br>
              <a:rPr lang="sr-Latn-RS" altLang="en-US" dirty="0" smtClean="0"/>
            </a:br>
            <a:r>
              <a:rPr lang="sr-Latn-RS" altLang="en-US" dirty="0" smtClean="0"/>
              <a:t>U tom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svaki uredaj komunicira </a:t>
            </a:r>
            <a:r>
              <a:rPr lang="sr-Latn-RS" altLang="en-US" dirty="0" smtClean="0"/>
              <a:t>u tačno određenom </a:t>
            </a:r>
            <a:r>
              <a:rPr lang="sr-Latn-RS" altLang="en-US" dirty="0"/>
              <a:t>vremenskom </a:t>
            </a:r>
            <a:r>
              <a:rPr lang="sr-Latn-RS" altLang="en-US" dirty="0" smtClean="0"/>
              <a:t>trenutku, </a:t>
            </a:r>
            <a:r>
              <a:rPr lang="sr-Latn-RS" altLang="en-US" dirty="0"/>
              <a:t>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</a:t>
            </a:r>
            <a:r>
              <a:rPr lang="sr-Latn-RS" altLang="en-US" dirty="0" smtClean="0"/>
              <a:t>uređaji naizmenično smenjuju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Deljenje frekvencije </a:t>
            </a:r>
            <a:r>
              <a:rPr lang="sr-Latn-RS" altLang="en-US" dirty="0" smtClean="0"/>
              <a:t>(</a:t>
            </a:r>
            <a:r>
              <a:rPr lang="en-US" altLang="en-US" dirty="0" smtClean="0"/>
              <a:t>frequency </a:t>
            </a:r>
            <a:r>
              <a:rPr lang="sr-Latn-RS" altLang="en-US" dirty="0" smtClean="0"/>
              <a:t>division </a:t>
            </a:r>
            <a:r>
              <a:rPr lang="sr-Latn-RS" altLang="en-US" dirty="0"/>
              <a:t>multiplexing - </a:t>
            </a:r>
            <a:r>
              <a:rPr lang="sr-Latn-RS" altLang="en-US" dirty="0" smtClean="0"/>
              <a:t>FDM</a:t>
            </a:r>
            <a:r>
              <a:rPr lang="sr-Latn-RS" altLang="en-US" dirty="0"/>
              <a:t>) </a:t>
            </a:r>
            <a:r>
              <a:rPr lang="sr-Latn-RS" altLang="en-US" dirty="0" smtClean="0"/>
              <a:t>- drugi način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alokacije </a:t>
            </a:r>
            <a:r>
              <a:rPr lang="sr-Latn-RS" altLang="en-US" dirty="0" smtClean="0"/>
              <a:t>kanala</a:t>
            </a:r>
            <a:br>
              <a:rPr lang="sr-Latn-RS" altLang="en-US" dirty="0" smtClean="0"/>
            </a:br>
            <a:r>
              <a:rPr lang="sr-Latn-RS" altLang="en-US" dirty="0" smtClean="0"/>
              <a:t>Svaki </a:t>
            </a:r>
            <a:r>
              <a:rPr lang="sr-Latn-RS" altLang="en-US" dirty="0"/>
              <a:t>uredaj komunicira u okviru odredenog frekvencijskog </a:t>
            </a:r>
            <a:r>
              <a:rPr lang="sr-Latn-RS" altLang="en-US" dirty="0" smtClean="0"/>
              <a:t>opsega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Deljenje talasne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(wave </a:t>
            </a:r>
            <a:r>
              <a:rPr lang="sr-Latn-RS" altLang="en-US" dirty="0"/>
              <a:t>division multiplexing </a:t>
            </a:r>
            <a:r>
              <a:rPr lang="sr-Latn-RS" altLang="en-US" dirty="0" smtClean="0"/>
              <a:t>- WDM)</a:t>
            </a:r>
            <a:br>
              <a:rPr lang="sr-Latn-RS" altLang="en-US" dirty="0" smtClean="0"/>
            </a:br>
            <a:r>
              <a:rPr lang="sr-Latn-RS" altLang="en-US" dirty="0" smtClean="0"/>
              <a:t>Specijalni </a:t>
            </a:r>
            <a:r>
              <a:rPr lang="sr-Latn-RS" altLang="en-US" dirty="0"/>
              <a:t>naziv za deljenje frekvencije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kada se radio o optičkoj komunikaciji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2710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/>
              <a:t>Zajedni</a:t>
            </a:r>
            <a:r>
              <a:rPr lang="pl-PL" altLang="en-US" sz="3200" dirty="0"/>
              <a:t>č</a:t>
            </a:r>
            <a:r>
              <a:rPr lang="pl-PL" altLang="en-US" sz="3200" dirty="0" smtClean="0"/>
              <a:t>ki </a:t>
            </a:r>
            <a:r>
              <a:rPr lang="pl-PL" altLang="en-US" sz="3200" dirty="0"/>
              <a:t>komunikacioni </a:t>
            </a:r>
            <a:r>
              <a:rPr lang="pl-PL" altLang="en-US" sz="3200" dirty="0" smtClean="0"/>
              <a:t>kanal (</a:t>
            </a:r>
            <a:r>
              <a:rPr lang="en-US" altLang="en-US" sz="3200" dirty="0" smtClean="0"/>
              <a:t>3</a:t>
            </a:r>
            <a:r>
              <a:rPr lang="pl-PL" altLang="en-US" sz="3200" dirty="0" smtClean="0"/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Neki od </a:t>
            </a:r>
            <a:r>
              <a:rPr lang="sr-Latn-RS" altLang="en-US" dirty="0" smtClean="0"/>
              <a:t>osnovnih načina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kanala su:</a:t>
            </a:r>
          </a:p>
          <a:p>
            <a:pPr lvl="1" eaLnBrk="1" hangingPunct="1"/>
            <a:r>
              <a:rPr lang="sr-Latn-RS" altLang="en-US" dirty="0"/>
              <a:t>Deljenje kodiranjem </a:t>
            </a:r>
            <a:r>
              <a:rPr lang="sr-Latn-RS" altLang="en-US" dirty="0" smtClean="0"/>
              <a:t>(code </a:t>
            </a:r>
            <a:r>
              <a:rPr lang="sr-Latn-RS" altLang="en-US" dirty="0"/>
              <a:t>division multiple access </a:t>
            </a:r>
            <a:r>
              <a:rPr lang="en-US" altLang="en-US" dirty="0"/>
              <a:t>-</a:t>
            </a:r>
            <a:r>
              <a:rPr lang="sr-Latn-RS" altLang="en-US" dirty="0" smtClean="0"/>
              <a:t> </a:t>
            </a:r>
            <a:r>
              <a:rPr lang="sr-Latn-RS" altLang="en-US" dirty="0"/>
              <a:t>CDMA) </a:t>
            </a:r>
            <a:r>
              <a:rPr lang="sr-Latn-RS" altLang="en-US" dirty="0" smtClean="0"/>
              <a:t>–</a:t>
            </a:r>
            <a:r>
              <a:rPr lang="en-US" altLang="en-US" dirty="0" smtClean="0"/>
              <a:t> je j</a:t>
            </a:r>
            <a:r>
              <a:rPr lang="sr-Latn-RS" altLang="en-US" dirty="0" smtClean="0"/>
              <a:t>edan </a:t>
            </a:r>
            <a:r>
              <a:rPr lang="sr-Latn-RS" altLang="en-US" dirty="0"/>
              <a:t>od novijih </a:t>
            </a:r>
            <a:r>
              <a:rPr lang="sr-Latn-RS" altLang="en-US" dirty="0" smtClean="0"/>
              <a:t>načina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kanala,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kog </a:t>
            </a:r>
            <a:r>
              <a:rPr lang="sr-Latn-RS" altLang="en-US" dirty="0"/>
              <a:t>se </a:t>
            </a:r>
            <a:r>
              <a:rPr lang="sr-Latn-RS" altLang="en-US" dirty="0" smtClean="0"/>
              <a:t>koristi teorija </a:t>
            </a:r>
            <a:r>
              <a:rPr lang="sr-Latn-RS" altLang="en-US" dirty="0"/>
              <a:t>kodiranja kako bi se iz primljenog paketa informacija izdvojile </a:t>
            </a:r>
            <a:r>
              <a:rPr lang="sr-Latn-RS" altLang="en-US" dirty="0" smtClean="0"/>
              <a:t>informacije relevantne </a:t>
            </a:r>
            <a:r>
              <a:rPr lang="sr-Latn-RS" altLang="en-US" dirty="0"/>
              <a:t>za </a:t>
            </a:r>
            <a:r>
              <a:rPr lang="sr-Latn-RS" altLang="en-US" dirty="0" smtClean="0"/>
              <a:t>određeni čvor.</a:t>
            </a:r>
            <a:endParaRPr lang="en-US" altLang="en-US" dirty="0" smtClean="0"/>
          </a:p>
          <a:p>
            <a:pPr lvl="1" eaLnBrk="1" hangingPunct="1"/>
            <a:r>
              <a:rPr lang="sr-Latn-RS" altLang="en-US" dirty="0" smtClean="0"/>
              <a:t>CSMA/CD (carrier </a:t>
            </a:r>
            <a:r>
              <a:rPr lang="sr-Latn-RS" altLang="en-US" dirty="0"/>
              <a:t>sense multiple access with collision detection</a:t>
            </a:r>
            <a:r>
              <a:rPr lang="sr-Latn-RS" altLang="en-US" dirty="0" smtClean="0"/>
              <a:t>)</a:t>
            </a:r>
            <a:r>
              <a:rPr lang="sr-Latn-RS" altLang="en-US" dirty="0"/>
              <a:t> </a:t>
            </a:r>
            <a:r>
              <a:rPr lang="sr-Latn-RS" altLang="en-US" dirty="0" smtClean="0"/>
              <a:t>je najkorišćenija tehnika dinami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kanala</a:t>
            </a:r>
            <a:br>
              <a:rPr lang="sr-Latn-RS" altLang="en-US" dirty="0" smtClean="0"/>
            </a:br>
            <a:r>
              <a:rPr lang="sr-Latn-RS" altLang="en-US" dirty="0" smtClean="0"/>
              <a:t>Ova tehnika se koristi </a:t>
            </a:r>
            <a:r>
              <a:rPr lang="sr-Latn-RS" altLang="en-US" dirty="0"/>
              <a:t>u okviru Ethernet LAN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ovom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se poštuje </a:t>
            </a:r>
            <a:r>
              <a:rPr lang="sr-Latn-RS" altLang="en-US" dirty="0"/>
              <a:t>protokol da svaki uredaj posmatra </a:t>
            </a:r>
            <a:r>
              <a:rPr lang="sr-Latn-RS" altLang="en-US" dirty="0" smtClean="0"/>
              <a:t>(tj. osluškuje) da </a:t>
            </a:r>
            <a:r>
              <a:rPr lang="sr-Latn-RS" altLang="en-US" dirty="0"/>
              <a:t>li kanalom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te</a:t>
            </a:r>
            <a:r>
              <a:rPr lang="sr-Latn-RS" altLang="en-US" dirty="0"/>
              <a:t>č</a:t>
            </a:r>
            <a:r>
              <a:rPr lang="sr-Latn-RS" altLang="en-US" dirty="0" smtClean="0"/>
              <a:t>e neka komunikacija </a:t>
            </a:r>
            <a:r>
              <a:rPr lang="sr-Latn-RS" altLang="en-US" dirty="0"/>
              <a:t>pre nego š</a:t>
            </a:r>
            <a:r>
              <a:rPr lang="sr-Latn-RS" altLang="en-US" dirty="0" smtClean="0"/>
              <a:t>to po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da š</a:t>
            </a:r>
            <a:r>
              <a:rPr lang="sr-Latn-RS" altLang="en-US" dirty="0" smtClean="0"/>
              <a:t>alje podatke </a:t>
            </a:r>
          </a:p>
          <a:p>
            <a:pPr lvl="2"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primeti </a:t>
            </a:r>
            <a:r>
              <a:rPr lang="sr-Latn-RS" altLang="en-US" dirty="0" smtClean="0"/>
              <a:t>da neko drugi istovremeno 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podatak, uređaj </a:t>
            </a:r>
            <a:r>
              <a:rPr lang="sr-Latn-RS" altLang="en-US" dirty="0"/>
              <a:t>prekida svoje slanje, </a:t>
            </a:r>
            <a:r>
              <a:rPr lang="sr-Latn-RS" altLang="en-US" dirty="0" smtClean="0"/>
              <a:t>čeka određeno </a:t>
            </a:r>
            <a:r>
              <a:rPr lang="sr-Latn-RS" altLang="en-US" dirty="0"/>
              <a:t>vreme i </a:t>
            </a:r>
            <a:r>
              <a:rPr lang="sr-Latn-RS" altLang="en-US" dirty="0" smtClean="0"/>
              <a:t>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ponovo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4343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/>
              <a:t>Zajedni</a:t>
            </a:r>
            <a:r>
              <a:rPr lang="pl-PL" altLang="en-US" sz="3200" dirty="0"/>
              <a:t>č</a:t>
            </a:r>
            <a:r>
              <a:rPr lang="pl-PL" altLang="en-US" sz="3200" dirty="0" smtClean="0"/>
              <a:t>ki </a:t>
            </a:r>
            <a:r>
              <a:rPr lang="pl-PL" altLang="en-US" sz="3200" dirty="0"/>
              <a:t>komunikacioni </a:t>
            </a:r>
            <a:r>
              <a:rPr lang="pl-PL" altLang="en-US" sz="3200" dirty="0" smtClean="0"/>
              <a:t>kanal (</a:t>
            </a:r>
            <a:r>
              <a:rPr lang="sr-Latn-RS" altLang="en-US" sz="3200" dirty="0"/>
              <a:t>4</a:t>
            </a:r>
            <a:r>
              <a:rPr lang="pl-PL" altLang="en-US" sz="3200" dirty="0" smtClean="0"/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914400" lvl="2" indent="0" eaLnBrk="1" hangingPunct="1">
              <a:buNone/>
            </a:pPr>
            <a:r>
              <a:rPr lang="sr-Latn-RS" altLang="en-US" dirty="0" smtClean="0"/>
              <a:t>Primer mreže sa zajedničkim komunikacionim kanalom</a:t>
            </a:r>
            <a:endParaRPr lang="sr-Latn-RS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1988840"/>
            <a:ext cx="506775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0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79912" y="1196975"/>
            <a:ext cx="5124376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accent3"/>
                </a:solidFill>
              </a:rPr>
              <a:t>Uloga i način rada računarskih mreža</a:t>
            </a:r>
            <a:endParaRPr lang="en-US" altLang="en-US" sz="5400" dirty="0" smtClean="0">
              <a:solidFill>
                <a:schemeClr val="accent3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9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Direktne </a:t>
            </a:r>
            <a:r>
              <a:rPr lang="pl-PL" altLang="en-US" sz="3200" dirty="0" smtClean="0"/>
              <a:t>čvor-čvor </a:t>
            </a:r>
            <a:r>
              <a:rPr lang="pl-PL" altLang="en-US" sz="3200" dirty="0"/>
              <a:t>veze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Kod ove vrste povezivanja, mreže </a:t>
            </a:r>
            <a:r>
              <a:rPr lang="sr-Latn-RS" altLang="en-US" dirty="0"/>
              <a:t>se sastoje od </a:t>
            </a:r>
            <a:r>
              <a:rPr lang="sr-Latn-RS" altLang="en-US" dirty="0" smtClean="0"/>
              <a:t>velikog broja direktnih </a:t>
            </a:r>
            <a:r>
              <a:rPr lang="sr-Latn-RS" altLang="en-US" dirty="0"/>
              <a:t>veza izmedu individualnih parova </a:t>
            </a:r>
            <a:r>
              <a:rPr lang="sr-Latn-RS" altLang="en-US" dirty="0" smtClean="0"/>
              <a:t>računara </a:t>
            </a:r>
          </a:p>
          <a:p>
            <a:pPr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informacija </a:t>
            </a:r>
            <a:r>
              <a:rPr lang="sr-Latn-RS" altLang="en-US" dirty="0" smtClean="0"/>
              <a:t>stigla od </a:t>
            </a:r>
            <a:r>
              <a:rPr lang="sr-Latn-RS" altLang="en-US" dirty="0"/>
              <a:t>jednog do drugog </a:t>
            </a:r>
            <a:r>
              <a:rPr lang="sr-Latn-RS" altLang="en-US" dirty="0" smtClean="0"/>
              <a:t>čvora</a:t>
            </a:r>
            <a:r>
              <a:rPr lang="sr-Latn-RS" altLang="en-US" dirty="0"/>
              <a:t>,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je potrebno da prode kroz niz </a:t>
            </a:r>
            <a:r>
              <a:rPr lang="sr-Latn-RS" altLang="en-US" dirty="0" smtClean="0"/>
              <a:t>posrednih čvorova </a:t>
            </a:r>
          </a:p>
          <a:p>
            <a:pPr eaLnBrk="1" hangingPunct="1"/>
            <a:r>
              <a:rPr lang="sr-Latn-RS" altLang="en-US" dirty="0" smtClean="0"/>
              <a:t>Ovaj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komunikacije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koristi u okviru velikih </a:t>
            </a:r>
            <a:r>
              <a:rPr lang="sr-Latn-RS" altLang="en-US" dirty="0" smtClean="0"/>
              <a:t>mreža</a:t>
            </a:r>
          </a:p>
          <a:p>
            <a:pPr eaLnBrk="1" hangingPunct="1"/>
            <a:r>
              <a:rPr lang="sr-Latn-RS" altLang="en-US" dirty="0" smtClean="0"/>
              <a:t>Ovde je često  </a:t>
            </a:r>
            <a:r>
              <a:rPr lang="sr-Latn-RS" altLang="en-US" dirty="0"/>
              <a:t>je </a:t>
            </a:r>
            <a:r>
              <a:rPr lang="sr-Latn-RS" altLang="en-US" dirty="0" smtClean="0"/>
              <a:t>moguće </a:t>
            </a:r>
            <a:r>
              <a:rPr lang="sr-Latn-RS" altLang="en-US" dirty="0"/>
              <a:t>da informacije putuju </a:t>
            </a:r>
            <a:r>
              <a:rPr lang="sr-Latn-RS" altLang="en-US" dirty="0" smtClean="0"/>
              <a:t>različitim </a:t>
            </a:r>
            <a:r>
              <a:rPr lang="sr-Latn-RS" altLang="en-US" dirty="0"/>
              <a:t>putanjama, tako da je </a:t>
            </a:r>
            <a:r>
              <a:rPr lang="sr-Latn-RS" altLang="en-US" dirty="0" smtClean="0"/>
              <a:t>izbor pogodne </a:t>
            </a:r>
            <a:r>
              <a:rPr lang="sr-Latn-RS" altLang="en-US" dirty="0"/>
              <a:t>putanje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veoma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ajan </a:t>
            </a:r>
            <a:r>
              <a:rPr lang="sr-Latn-RS" altLang="en-US" dirty="0"/>
              <a:t>za efikasnost </a:t>
            </a:r>
            <a:r>
              <a:rPr lang="sr-Latn-RS" altLang="en-US" dirty="0" smtClean="0"/>
              <a:t>komunikacije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8957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Direktne </a:t>
            </a:r>
            <a:r>
              <a:rPr lang="pl-PL" altLang="en-US" sz="3200" dirty="0" smtClean="0"/>
              <a:t>čvor-čvor veze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914400" lvl="2" indent="0" eaLnBrk="1" hangingPunct="1">
              <a:buNone/>
            </a:pPr>
            <a:r>
              <a:rPr lang="sr-Latn-RS" altLang="en-US" dirty="0" smtClean="0"/>
              <a:t>Primer mreže sa direktnim vezama čvor-čvor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/>
          <a:stretch/>
        </p:blipFill>
        <p:spPr bwMode="auto">
          <a:xfrm>
            <a:off x="1321868" y="2022688"/>
            <a:ext cx="5914428" cy="435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2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Direktne </a:t>
            </a:r>
            <a:r>
              <a:rPr lang="pl-PL" altLang="en-US" sz="3200" dirty="0" smtClean="0"/>
              <a:t>čvor-čvor veze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zavisnosti od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određivanja </a:t>
            </a:r>
            <a:r>
              <a:rPr lang="sr-Latn-RS" altLang="en-US" dirty="0"/>
              <a:t>putanje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informacije razlikuju se </a:t>
            </a:r>
            <a:r>
              <a:rPr lang="sr-Latn-RS" altLang="en-US" dirty="0" smtClean="0"/>
              <a:t>sledeći tipovi komunikacije:</a:t>
            </a:r>
            <a:endParaRPr lang="sr-Latn-RS" altLang="en-US" dirty="0"/>
          </a:p>
          <a:p>
            <a:pPr lvl="1" eaLnBrk="1" hangingPunct="1"/>
            <a:r>
              <a:rPr lang="sr-Latn-RS" altLang="en-US" dirty="0">
                <a:solidFill>
                  <a:srgbClr val="C00000"/>
                </a:solidFill>
              </a:rPr>
              <a:t>Kanalno komutiranje </a:t>
            </a:r>
            <a:r>
              <a:rPr lang="sr-Latn-RS" altLang="en-US" dirty="0" smtClean="0"/>
              <a:t>(circuit </a:t>
            </a:r>
            <a:r>
              <a:rPr lang="sr-Latn-RS" altLang="en-US" dirty="0"/>
              <a:t>switching) - </a:t>
            </a:r>
            <a:r>
              <a:rPr lang="sr-Latn-RS" altLang="en-US" dirty="0" smtClean="0"/>
              <a:t>pre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injanja komunikacije ostvaruje </a:t>
            </a:r>
            <a:r>
              <a:rPr lang="sr-Latn-RS" altLang="en-US" dirty="0"/>
              <a:t>se trajna fiksirana putanja (kanal) izmedu 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i </a:t>
            </a:r>
            <a:r>
              <a:rPr lang="sr-Latn-RS" altLang="en-US" dirty="0" smtClean="0"/>
              <a:t>sva informacija </a:t>
            </a:r>
            <a:r>
              <a:rPr lang="sr-Latn-RS" altLang="en-US" dirty="0"/>
              <a:t>se prosleduje kroz uspostavljenu </a:t>
            </a:r>
            <a:r>
              <a:rPr lang="sr-Latn-RS" altLang="en-US" dirty="0" smtClean="0"/>
              <a:t>putanju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funkcionišu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fiksne </a:t>
            </a:r>
            <a:r>
              <a:rPr lang="sr-Latn-RS" altLang="en-US" dirty="0" smtClean="0"/>
              <a:t>telefonije </a:t>
            </a:r>
          </a:p>
          <a:p>
            <a:pPr lvl="2" eaLnBrk="1" hangingPunct="1"/>
            <a:r>
              <a:rPr lang="sr-Latn-RS" altLang="en-US" dirty="0" smtClean="0"/>
              <a:t>Kanal </a:t>
            </a:r>
            <a:r>
              <a:rPr lang="sr-Latn-RS" altLang="en-US" dirty="0"/>
              <a:t>je rezervisan sve dok se </a:t>
            </a:r>
            <a:r>
              <a:rPr lang="sr-Latn-RS" altLang="en-US" dirty="0" smtClean="0"/>
              <a:t>eksplicitno ne </a:t>
            </a:r>
            <a:r>
              <a:rPr lang="sr-Latn-RS" altLang="en-US" dirty="0"/>
              <a:t>raskine, te je 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>prili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skup.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Kroz </a:t>
            </a:r>
            <a:r>
              <a:rPr lang="sr-Latn-RS" altLang="en-US" dirty="0"/>
              <a:t>brze </a:t>
            </a:r>
            <a:r>
              <a:rPr lang="sr-Latn-RS" altLang="en-US" dirty="0" smtClean="0"/>
              <a:t>direktne veze </a:t>
            </a:r>
            <a:r>
              <a:rPr lang="sr-Latn-RS" altLang="en-US" dirty="0"/>
              <a:t>izmedu </a:t>
            </a:r>
            <a:r>
              <a:rPr lang="sr-Latn-RS" altLang="en-US" dirty="0" smtClean="0"/>
              <a:t>unutra</a:t>
            </a:r>
            <a:r>
              <a:rPr lang="sr-Latn-RS" altLang="en-US" dirty="0"/>
              <a:t>š</a:t>
            </a:r>
            <a:r>
              <a:rPr lang="sr-Latn-RS" altLang="en-US" dirty="0" smtClean="0"/>
              <a:t>njih čvorova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simultano odvija prenos </a:t>
            </a:r>
            <a:r>
              <a:rPr lang="sr-Latn-RS" altLang="en-US" dirty="0" smtClean="0"/>
              <a:t>podataka vezanih </a:t>
            </a:r>
            <a:r>
              <a:rPr lang="sr-Latn-RS" altLang="en-US" dirty="0"/>
              <a:t>za komunikaciju izmedu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parova perifernih ˇcvorova.</a:t>
            </a:r>
          </a:p>
          <a:p>
            <a:pPr lvl="2" eaLnBrk="1" hangingPunct="1"/>
            <a:r>
              <a:rPr lang="sr-Latn-RS" altLang="en-US" dirty="0" smtClean="0"/>
              <a:t>Ta simultana komunikacije se obično postiže korišćenjem </a:t>
            </a:r>
            <a:r>
              <a:rPr lang="sr-Latn-RS" altLang="en-US" dirty="0"/>
              <a:t>FDM ili </a:t>
            </a:r>
            <a:r>
              <a:rPr lang="sr-Latn-RS" altLang="en-US" dirty="0" smtClean="0"/>
              <a:t>TDM</a:t>
            </a:r>
            <a:endParaRPr lang="sr-Latn-RS" altLang="en-US" dirty="0"/>
          </a:p>
          <a:p>
            <a:pPr lvl="1" eaLnBrk="1" hangingPunct="1"/>
            <a:r>
              <a:rPr lang="sr-Latn-RS" altLang="en-US" dirty="0">
                <a:solidFill>
                  <a:srgbClr val="C00000"/>
                </a:solidFill>
              </a:rPr>
              <a:t>Komutiranje poruka </a:t>
            </a:r>
            <a:r>
              <a:rPr lang="sr-Latn-RS" altLang="en-US" dirty="0" smtClean="0"/>
              <a:t>(message </a:t>
            </a:r>
            <a:r>
              <a:rPr lang="sr-Latn-RS" altLang="en-US" dirty="0"/>
              <a:t>switching) - Svaka poruka koja se </a:t>
            </a:r>
            <a:r>
              <a:rPr lang="sr-Latn-RS" altLang="en-US" dirty="0" smtClean="0"/>
              <a:t>šalje putuje </a:t>
            </a:r>
            <a:r>
              <a:rPr lang="sr-Latn-RS" altLang="en-US" dirty="0"/>
              <a:t>zasebnom putanjom</a:t>
            </a:r>
            <a:r>
              <a:rPr lang="sr-Latn-RS" altLang="en-US" dirty="0" smtClean="0"/>
              <a:t>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7536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Direktne </a:t>
            </a:r>
            <a:r>
              <a:rPr lang="pl-PL" altLang="en-US" sz="3200" dirty="0" smtClean="0"/>
              <a:t>čvor-čvor veze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zavisnosti od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određivanja </a:t>
            </a:r>
            <a:r>
              <a:rPr lang="sr-Latn-RS" altLang="en-US" dirty="0"/>
              <a:t>putanje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informacije razlikuju se </a:t>
            </a:r>
            <a:r>
              <a:rPr lang="sr-Latn-RS" altLang="en-US" dirty="0" smtClean="0"/>
              <a:t>sledeći tipovi komunikacije: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>
                <a:solidFill>
                  <a:srgbClr val="C00000"/>
                </a:solidFill>
              </a:rPr>
              <a:t>Paketno </a:t>
            </a:r>
            <a:r>
              <a:rPr lang="sr-Latn-RS" altLang="en-US" dirty="0">
                <a:solidFill>
                  <a:srgbClr val="C00000"/>
                </a:solidFill>
              </a:rPr>
              <a:t>komutiranje </a:t>
            </a:r>
            <a:r>
              <a:rPr lang="sr-Latn-RS" altLang="en-US" dirty="0" smtClean="0"/>
              <a:t>(packet </a:t>
            </a:r>
            <a:r>
              <a:rPr lang="sr-Latn-RS" altLang="en-US" dirty="0"/>
              <a:t>switching) - </a:t>
            </a:r>
            <a:r>
              <a:rPr lang="sr-Latn-RS" altLang="en-US" dirty="0" smtClean="0"/>
              <a:t>poruke </a:t>
            </a:r>
            <a:r>
              <a:rPr lang="sr-Latn-RS" altLang="en-US" dirty="0"/>
              <a:t>se pre slanja dele</a:t>
            </a:r>
          </a:p>
          <a:p>
            <a:pPr marL="457200" lvl="1" indent="0" eaLnBrk="1" hangingPunct="1">
              <a:buNone/>
            </a:pPr>
            <a:r>
              <a:rPr lang="sr-Latn-RS" altLang="en-US" dirty="0" smtClean="0"/>
              <a:t>na </a:t>
            </a:r>
            <a:r>
              <a:rPr lang="sr-Latn-RS" altLang="en-US" dirty="0"/>
              <a:t>zasebne manje pakete, i svaki paket putuje svojom zasebnom </a:t>
            </a:r>
            <a:r>
              <a:rPr lang="sr-Latn-RS" altLang="en-US" dirty="0" smtClean="0"/>
              <a:t>putanjom, da </a:t>
            </a:r>
            <a:r>
              <a:rPr lang="sr-Latn-RS" altLang="en-US" dirty="0"/>
              <a:t>bi se 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paketi ponovo sklopili u jedinstvenu </a:t>
            </a:r>
            <a:r>
              <a:rPr lang="sr-Latn-RS" altLang="en-US" dirty="0" smtClean="0"/>
              <a:t>poruku</a:t>
            </a:r>
          </a:p>
          <a:p>
            <a:pPr lvl="2" eaLnBrk="1" hangingPunct="1"/>
            <a:r>
              <a:rPr lang="sr-Latn-RS" altLang="en-US" dirty="0" smtClean="0"/>
              <a:t>Prednost ovog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je u tome š</a:t>
            </a:r>
            <a:r>
              <a:rPr lang="sr-Latn-RS" altLang="en-US" dirty="0" smtClean="0"/>
              <a:t>to </a:t>
            </a:r>
            <a:r>
              <a:rPr lang="sr-Latn-RS" altLang="en-US" dirty="0"/>
              <a:t>delovi poruke (paketi) </a:t>
            </a:r>
            <a:r>
              <a:rPr lang="sr-Latn-RS" altLang="en-US" dirty="0" smtClean="0"/>
              <a:t>praktično paralelno </a:t>
            </a:r>
            <a:r>
              <a:rPr lang="sr-Latn-RS" altLang="en-US" dirty="0"/>
              <a:t>putuju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i time mogu </a:t>
            </a:r>
            <a:r>
              <a:rPr lang="sr-Latn-RS" altLang="en-US" dirty="0" smtClean="0"/>
              <a:t>br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stignu do </a:t>
            </a:r>
            <a:r>
              <a:rPr lang="sr-Latn-RS" altLang="en-US" dirty="0" smtClean="0"/>
              <a:t>odredišta</a:t>
            </a:r>
          </a:p>
          <a:p>
            <a:pPr lvl="2" eaLnBrk="1" hangingPunct="1"/>
            <a:r>
              <a:rPr lang="sr-Latn-RS" altLang="en-US" dirty="0" smtClean="0"/>
              <a:t>Komutiranje je lakše i sa manje problema, ako je dužina sadržaja koji se prenosi manja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2197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/>
              <a:t>Tipovi topologije mreže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Razlikuju se č</a:t>
            </a:r>
            <a:r>
              <a:rPr lang="sr-Latn-RS" altLang="en-US" dirty="0" smtClean="0"/>
              <a:t>etiri </a:t>
            </a:r>
            <a:r>
              <a:rPr lang="sr-Latn-RS" altLang="en-US" dirty="0"/>
              <a:t>glavna tipa topologije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C00000"/>
                </a:solidFill>
              </a:rPr>
              <a:t>Magistrala</a:t>
            </a:r>
            <a:r>
              <a:rPr lang="sr-Latn-RS" altLang="en-US" dirty="0"/>
              <a:t> </a:t>
            </a:r>
            <a:r>
              <a:rPr lang="sr-Latn-RS" altLang="en-US" dirty="0" smtClean="0"/>
              <a:t>– mreža povezuje </a:t>
            </a:r>
            <a:r>
              <a:rPr lang="sr-Latn-RS" altLang="en-US" dirty="0"/>
              <a:t>svoje komponente </a:t>
            </a:r>
            <a:r>
              <a:rPr lang="sr-Latn-RS" altLang="en-US" dirty="0" smtClean="0"/>
              <a:t>jednim istim </a:t>
            </a:r>
            <a:r>
              <a:rPr lang="sr-Latn-RS" altLang="en-US" dirty="0"/>
              <a:t>kablom i informacija se istovremeno raznosi svim </a:t>
            </a:r>
            <a:r>
              <a:rPr lang="sr-Latn-RS" altLang="en-US" dirty="0" smtClean="0"/>
              <a:t>primaocima</a:t>
            </a:r>
          </a:p>
          <a:p>
            <a:pPr marL="131445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ovaj tip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tipično je korišćenje </a:t>
            </a:r>
            <a:r>
              <a:rPr lang="sr-Latn-RS" altLang="en-US" dirty="0"/>
              <a:t>koaksijalnog </a:t>
            </a:r>
            <a:r>
              <a:rPr lang="sr-Latn-RS" altLang="en-US" dirty="0" smtClean="0"/>
              <a:t>kabla</a:t>
            </a:r>
          </a:p>
          <a:p>
            <a:pPr marL="1314450" lvl="2" indent="-457200" eaLnBrk="1" hangingPunct="1"/>
            <a:r>
              <a:rPr lang="sr-Latn-RS" altLang="en-US" dirty="0" smtClean="0"/>
              <a:t>Saobraćaj </a:t>
            </a:r>
            <a:r>
              <a:rPr lang="sr-Latn-RS" altLang="en-US" dirty="0"/>
              <a:t>se odvija u oba smera, pa </a:t>
            </a:r>
            <a:r>
              <a:rPr lang="sr-Latn-RS" altLang="en-US" dirty="0" smtClean="0"/>
              <a:t>pri većem opterećenju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dode do </a:t>
            </a:r>
            <a:r>
              <a:rPr lang="sr-Latn-RS" altLang="en-US" dirty="0" smtClean="0"/>
              <a:t>„sudaranja“ </a:t>
            </a:r>
            <a:r>
              <a:rPr lang="sr-Latn-RS" altLang="en-US" dirty="0"/>
              <a:t>poslatih paketa ili </a:t>
            </a:r>
            <a:r>
              <a:rPr lang="sr-Latn-RS" altLang="en-US" dirty="0" smtClean="0"/>
              <a:t>zagušenja kanala</a:t>
            </a:r>
          </a:p>
          <a:p>
            <a:pPr marL="914400" lvl="1" indent="-457200" eaLnBrk="1" hangingPunct="1">
              <a:buFont typeface="+mj-lt"/>
              <a:buAutoNum type="arabicPeriod" startAt="2"/>
            </a:pPr>
            <a:r>
              <a:rPr lang="sr-Latn-RS" altLang="en-US" dirty="0">
                <a:solidFill>
                  <a:srgbClr val="C00000"/>
                </a:solidFill>
              </a:rPr>
              <a:t>Zvezda</a:t>
            </a:r>
            <a:r>
              <a:rPr lang="sr-Latn-RS" altLang="en-US" dirty="0"/>
              <a:t> - u zvezdastoj mreži, svi učesnici su povezani na jednu istu centralnu tačku (čvor-računar ili drugi uredaj) a informacija putuje od pošiljaoca prema primaocu isključivo preko te centralne tačke</a:t>
            </a:r>
          </a:p>
          <a:p>
            <a:pPr marL="1314450" lvl="2" indent="-457200" eaLnBrk="1" hangingPunct="1"/>
            <a:r>
              <a:rPr lang="sr-Latn-RS" altLang="en-US" dirty="0"/>
              <a:t>Cena uspostavljanja mreže je niska, takođe i cena komunikacije, ali je zagušenje u centralnom čvoru često</a:t>
            </a:r>
          </a:p>
          <a:p>
            <a:pPr marL="1314450" lvl="2" indent="-457200" eaLnBrk="1" hangingPunct="1"/>
            <a:r>
              <a:rPr lang="sr-Latn-RS" altLang="en-US" dirty="0"/>
              <a:t>Zato se obično na nivou centralnog čvora postavlja komutator (switch)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7795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/>
              <a:t>Tipovi topologije mreže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Razlikuju se č</a:t>
            </a:r>
            <a:r>
              <a:rPr lang="sr-Latn-RS" altLang="en-US" dirty="0" smtClean="0"/>
              <a:t>etiri </a:t>
            </a:r>
            <a:r>
              <a:rPr lang="sr-Latn-RS" altLang="en-US" dirty="0"/>
              <a:t>glavna tipa topologije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e:</a:t>
            </a:r>
          </a:p>
          <a:p>
            <a:pPr marL="914400" lvl="1" indent="-457200" eaLnBrk="1" hangingPunct="1">
              <a:buFont typeface="+mj-lt"/>
              <a:buAutoNum type="arabicPeriod" startAt="3"/>
            </a:pPr>
            <a:r>
              <a:rPr lang="sr-Latn-RS" altLang="en-US" dirty="0" smtClean="0">
                <a:solidFill>
                  <a:srgbClr val="C00000"/>
                </a:solidFill>
              </a:rPr>
              <a:t>Prsten</a:t>
            </a:r>
            <a:r>
              <a:rPr lang="sr-Latn-RS" altLang="en-US" dirty="0" smtClean="0"/>
              <a:t> </a:t>
            </a:r>
            <a:r>
              <a:rPr lang="sr-Latn-RS" altLang="en-US" dirty="0"/>
              <a:t>- mreža sa topologijom prstena ima sve svoje komponente na istom kablu, ali taj kabl nema krajeve </a:t>
            </a:r>
          </a:p>
          <a:p>
            <a:pPr marL="1314450" lvl="2" indent="-457200" eaLnBrk="1" hangingPunct="1"/>
            <a:r>
              <a:rPr lang="sr-Latn-RS" altLang="en-US" dirty="0"/>
              <a:t>Štaviše, informacija se kreće samo u jednom, strogo određenom pravcu </a:t>
            </a:r>
          </a:p>
          <a:p>
            <a:pPr marL="1314450" lvl="2" indent="-457200" eaLnBrk="1" hangingPunct="1"/>
            <a:r>
              <a:rPr lang="sr-Latn-RS" altLang="en-US" dirty="0"/>
              <a:t>Ukoliko neki od čvorova mreže sa topologijom prstena otkaže, to neće uticati na funkcionisanje ostatka mreže</a:t>
            </a:r>
          </a:p>
          <a:p>
            <a:pPr marL="1314450" lvl="2" indent="-457200" eaLnBrk="1" hangingPunct="1"/>
            <a:r>
              <a:rPr lang="sr-Latn-RS" altLang="en-US" dirty="0"/>
              <a:t>Medutim, otkaz na komunikacionom kanalu rezultuje potpunim prekidom mrežnog saobraćaja</a:t>
            </a:r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C00000"/>
                </a:solidFill>
              </a:rPr>
              <a:t>Potpuna povezanost </a:t>
            </a:r>
            <a:r>
              <a:rPr lang="sr-Latn-RS" altLang="en-US" dirty="0"/>
              <a:t>- u mreži sa topologijom potpune povezanosti svaki čvor poseduje posebnu vezu sa svakim od preostalih čvorova </a:t>
            </a:r>
          </a:p>
          <a:p>
            <a:pPr marL="1314450" lvl="2" indent="-457200" eaLnBrk="1" hangingPunct="1"/>
            <a:r>
              <a:rPr lang="sr-Latn-RS" altLang="en-US" dirty="0"/>
              <a:t>Koristi se samo kod sasvim malih mreža i to iz razloga pouzdanosti, jer redundansa smanjuje osetljivost na padove u mreži </a:t>
            </a:r>
          </a:p>
          <a:p>
            <a:pPr marL="1314450" lvl="2" indent="-457200" eaLnBrk="1" hangingPunct="1"/>
            <a:r>
              <a:rPr lang="sr-Latn-RS" altLang="en-US" dirty="0"/>
              <a:t>Varijante topologije potpune povezanosti su topologije delimične povezanosti, u kojima neke od od veza između čvorova izostaju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6687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/>
              <a:t>Tipovi topologije mreže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2" indent="0" eaLnBrk="1" hangingPunct="1">
              <a:buNone/>
            </a:pPr>
            <a:r>
              <a:rPr lang="sr-Latn-RS" altLang="en-US" dirty="0" smtClean="0"/>
              <a:t>Primeri raznih topologija mreža</a:t>
            </a:r>
            <a:endParaRPr lang="sr-Latn-R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21036"/>
            <a:ext cx="19240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25241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76" y="4293096"/>
            <a:ext cx="26289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2"/>
          <a:stretch/>
        </p:blipFill>
        <p:spPr bwMode="auto">
          <a:xfrm>
            <a:off x="4489415" y="4502645"/>
            <a:ext cx="361097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0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628" y="1690521"/>
            <a:ext cx="4529883" cy="433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/>
              <a:t>Tipovi topologije mreže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Prethodna podela se odnosi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male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Velika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se obično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sastoji se </a:t>
            </a:r>
            <a:r>
              <a:rPr lang="sr-Latn-RS" altLang="en-US" dirty="0"/>
              <a:t>od velikog broja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međusobno </a:t>
            </a:r>
            <a:r>
              <a:rPr lang="sr-Latn-RS" altLang="en-US" dirty="0"/>
              <a:t>povezanih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malih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, od kojih svaka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ima sopstvenu topologiju</a:t>
            </a:r>
          </a:p>
          <a:p>
            <a:pPr eaLnBrk="1" hangingPunct="1"/>
            <a:r>
              <a:rPr lang="sr-Latn-RS" altLang="en-US" dirty="0" smtClean="0"/>
              <a:t>Velika mreža će imati različite </a:t>
            </a:r>
            <a:br>
              <a:rPr lang="sr-Latn-RS" altLang="en-US" dirty="0" smtClean="0"/>
            </a:br>
            <a:r>
              <a:rPr lang="sr-Latn-RS" altLang="en-US" dirty="0" smtClean="0"/>
              <a:t>komponente sa različitim </a:t>
            </a:r>
            <a:br>
              <a:rPr lang="sr-Latn-RS" altLang="en-US" dirty="0" smtClean="0"/>
            </a:br>
            <a:r>
              <a:rPr lang="sr-Latn-RS" altLang="en-US" dirty="0" smtClean="0"/>
              <a:t>topologijama</a:t>
            </a:r>
            <a:r>
              <a:rPr lang="sr-Latn-RS" altLang="en-US" dirty="0"/>
              <a:t>, ali </a:t>
            </a:r>
            <a:r>
              <a:rPr lang="sr-Latn-RS" altLang="en-US" dirty="0" smtClean="0"/>
              <a:t>će takođe </a:t>
            </a:r>
            <a:br>
              <a:rPr lang="sr-Latn-RS" altLang="en-US" dirty="0" smtClean="0"/>
            </a:br>
            <a:r>
              <a:rPr lang="sr-Latn-RS" altLang="en-US" dirty="0" smtClean="0"/>
              <a:t>imati i </a:t>
            </a:r>
            <a:r>
              <a:rPr lang="sr-Latn-RS" altLang="en-US" dirty="0"/>
              <a:t>jednu </a:t>
            </a:r>
            <a:r>
              <a:rPr lang="sr-Latn-RS" altLang="en-US" dirty="0" smtClean="0">
                <a:solidFill>
                  <a:srgbClr val="C00000"/>
                </a:solidFill>
              </a:rPr>
              <a:t>op</a:t>
            </a:r>
            <a:r>
              <a:rPr lang="sr-Latn-RS" altLang="en-US" dirty="0">
                <a:solidFill>
                  <a:srgbClr val="C00000"/>
                </a:solidFill>
              </a:rPr>
              <a:t>š</a:t>
            </a:r>
            <a:r>
              <a:rPr lang="sr-Latn-RS" altLang="en-US" dirty="0" smtClean="0">
                <a:solidFill>
                  <a:srgbClr val="C00000"/>
                </a:solidFill>
              </a:rPr>
              <a:t>tu </a:t>
            </a:r>
            <a:r>
              <a:rPr lang="sr-Latn-RS" altLang="en-US" dirty="0">
                <a:solidFill>
                  <a:srgbClr val="C00000"/>
                </a:solidFill>
              </a:rPr>
              <a:t>(generalnu) </a:t>
            </a:r>
            <a:r>
              <a:rPr lang="sr-Latn-RS" altLang="en-US" dirty="0" smtClean="0">
                <a:solidFill>
                  <a:srgbClr val="C00000"/>
                </a:solidFill>
              </a:rPr>
              <a:t/>
            </a:r>
            <a:br>
              <a:rPr lang="sr-Latn-RS" altLang="en-US" dirty="0" smtClean="0">
                <a:solidFill>
                  <a:srgbClr val="C00000"/>
                </a:solidFill>
              </a:rPr>
            </a:br>
            <a:r>
              <a:rPr lang="sr-Latn-RS" altLang="en-US" dirty="0" smtClean="0">
                <a:solidFill>
                  <a:srgbClr val="C00000"/>
                </a:solidFill>
              </a:rPr>
              <a:t>topologiju</a:t>
            </a:r>
            <a:r>
              <a:rPr lang="sr-Latn-RS" altLang="en-US" dirty="0" smtClean="0"/>
              <a:t> koja će </a:t>
            </a:r>
            <a:r>
              <a:rPr lang="sr-Latn-RS" altLang="en-US" dirty="0"/>
              <a:t>biti ili zvezda,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ili </a:t>
            </a:r>
            <a:r>
              <a:rPr lang="sr-Latn-RS" altLang="en-US" dirty="0"/>
              <a:t>magistrala, ili </a:t>
            </a:r>
            <a:r>
              <a:rPr lang="sr-Latn-RS" altLang="en-US" dirty="0" smtClean="0"/>
              <a:t>prsten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37980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39952" y="1196975"/>
            <a:ext cx="4764336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/>
              <a:t>Slojevi kod </a:t>
            </a:r>
            <a:r>
              <a:rPr lang="sr-Latn-RS" altLang="en-US" sz="5400" dirty="0"/>
              <a:t>računarskih mreža</a:t>
            </a:r>
            <a:endParaRPr lang="en-US" altLang="en-US" sz="5400" dirty="0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0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Slojevitost </a:t>
            </a:r>
            <a:r>
              <a:rPr lang="pl-PL" altLang="en-US" sz="3200" dirty="0" smtClean="0"/>
              <a:t>mre</a:t>
            </a:r>
            <a:r>
              <a:rPr lang="pl-PL" altLang="en-US" sz="3200" dirty="0"/>
              <a:t>ž</a:t>
            </a:r>
            <a:r>
              <a:rPr lang="pl-PL" altLang="en-US" sz="3200" dirty="0" smtClean="0"/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496943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su izrazito kompleksni </a:t>
            </a:r>
            <a:r>
              <a:rPr lang="sr-Latn-RS" altLang="en-US" dirty="0" smtClean="0"/>
              <a:t>entiteti</a:t>
            </a:r>
          </a:p>
          <a:p>
            <a:pPr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savladala </a:t>
            </a:r>
            <a:r>
              <a:rPr lang="sr-Latn-RS" altLang="en-US" dirty="0" smtClean="0"/>
              <a:t>kompleksnost mreža</a:t>
            </a:r>
            <a:r>
              <a:rPr lang="sr-Latn-RS" altLang="en-US" dirty="0"/>
              <a:t>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softver se moraju kreirati </a:t>
            </a:r>
            <a:r>
              <a:rPr lang="sr-Latn-RS" altLang="en-US" dirty="0">
                <a:solidFill>
                  <a:srgbClr val="C00000"/>
                </a:solidFill>
              </a:rPr>
              <a:t>hijerarhijski</a:t>
            </a:r>
            <a:r>
              <a:rPr lang="sr-Latn-RS" altLang="en-US" dirty="0"/>
              <a:t>, uz </a:t>
            </a:r>
            <a:r>
              <a:rPr lang="sr-Latn-RS" altLang="en-US" dirty="0" smtClean="0"/>
              <a:t>postojanje velikog </a:t>
            </a:r>
            <a:r>
              <a:rPr lang="sr-Latn-RS" altLang="en-US" dirty="0"/>
              <a:t>broja zasebnih, precizno definisanih, nivoa tj. </a:t>
            </a:r>
            <a:r>
              <a:rPr lang="sr-Latn-RS" altLang="en-US" dirty="0">
                <a:solidFill>
                  <a:srgbClr val="C00000"/>
                </a:solidFill>
              </a:rPr>
              <a:t>slojeva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 smtClean="0"/>
              <a:t>Broj slojeva se </a:t>
            </a:r>
            <a:r>
              <a:rPr lang="sr-Latn-RS" altLang="en-US" dirty="0"/>
              <a:t>razlikuje od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do </a:t>
            </a:r>
            <a:r>
              <a:rPr lang="sr-Latn-RS" altLang="en-US" dirty="0" smtClean="0"/>
              <a:t>mreže </a:t>
            </a:r>
          </a:p>
          <a:p>
            <a:pPr lvl="1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svakom sloju, sprovodi se </a:t>
            </a:r>
            <a:r>
              <a:rPr lang="sr-Latn-RS" altLang="en-US" dirty="0" smtClean="0"/>
              <a:t>odgovarajući protokol komunikacije</a:t>
            </a:r>
          </a:p>
          <a:p>
            <a:pPr eaLnBrk="1" hangingPunct="1"/>
            <a:r>
              <a:rPr lang="sr-Latn-RS" altLang="en-US" dirty="0" smtClean="0"/>
              <a:t>Protokol </a:t>
            </a:r>
            <a:r>
              <a:rPr lang="sr-Latn-RS" altLang="en-US" dirty="0"/>
              <a:t>je dogovor dve strane o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inu komunikacije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Naru</a:t>
            </a:r>
            <a:r>
              <a:rPr lang="sr-Latn-RS" altLang="en-US" dirty="0"/>
              <a:t>š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protokola č</a:t>
            </a:r>
            <a:r>
              <a:rPr lang="sr-Latn-RS" altLang="en-US" dirty="0" smtClean="0"/>
              <a:t>ini </a:t>
            </a:r>
            <a:r>
              <a:rPr lang="sr-Latn-RS" altLang="en-US" dirty="0"/>
              <a:t>komunikaciju </a:t>
            </a:r>
            <a:r>
              <a:rPr lang="sr-Latn-RS" altLang="en-US" dirty="0" smtClean="0"/>
              <a:t>nemogućom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0206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191969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accent2">
                    <a:lumMod val="90000"/>
                  </a:schemeClr>
                </a:solidFill>
              </a:rPr>
              <a:t>Uloga</a:t>
            </a:r>
            <a:r>
              <a:rPr lang="en-US" altLang="en-US" sz="3200" dirty="0">
                <a:solidFill>
                  <a:schemeClr val="accent2">
                    <a:lumMod val="90000"/>
                  </a:schemeClr>
                </a:solidFill>
              </a:rPr>
              <a:t> </a:t>
            </a:r>
            <a:r>
              <a:rPr lang="en-US" altLang="en-US" sz="3200" dirty="0" err="1" smtClean="0">
                <a:solidFill>
                  <a:schemeClr val="accent2">
                    <a:lumMod val="90000"/>
                  </a:schemeClr>
                </a:solidFill>
              </a:rPr>
              <a:t>ra</a:t>
            </a:r>
            <a:r>
              <a:rPr lang="sr-Latn-RS" altLang="en-US" sz="3200" dirty="0" smtClean="0">
                <a:solidFill>
                  <a:schemeClr val="accent2">
                    <a:lumMod val="90000"/>
                  </a:schemeClr>
                </a:solidFill>
              </a:rPr>
              <a:t>č</a:t>
            </a:r>
            <a:r>
              <a:rPr lang="en-US" altLang="en-US" sz="3200" dirty="0" err="1" smtClean="0">
                <a:solidFill>
                  <a:schemeClr val="accent2">
                    <a:lumMod val="90000"/>
                  </a:schemeClr>
                </a:solidFill>
              </a:rPr>
              <a:t>unarskih</a:t>
            </a:r>
            <a:r>
              <a:rPr lang="en-US" altLang="en-US" sz="3200" dirty="0" smtClean="0">
                <a:solidFill>
                  <a:schemeClr val="accent2">
                    <a:lumMod val="90000"/>
                  </a:schemeClr>
                </a:solidFill>
              </a:rPr>
              <a:t> </a:t>
            </a:r>
            <a:r>
              <a:rPr lang="en-US" altLang="en-US" sz="3200" dirty="0" err="1" smtClean="0">
                <a:solidFill>
                  <a:schemeClr val="accent2">
                    <a:lumMod val="90000"/>
                  </a:schemeClr>
                </a:solidFill>
              </a:rPr>
              <a:t>mre</a:t>
            </a:r>
            <a:r>
              <a:rPr lang="sr-Latn-RS" altLang="en-US" sz="3200" dirty="0">
                <a:solidFill>
                  <a:schemeClr val="accent2">
                    <a:lumMod val="90000"/>
                  </a:schemeClr>
                </a:solidFill>
              </a:rPr>
              <a:t>ž</a:t>
            </a:r>
            <a:r>
              <a:rPr lang="en-US" altLang="en-US" sz="3200" dirty="0" smtClean="0">
                <a:solidFill>
                  <a:schemeClr val="accent2">
                    <a:lumMod val="90000"/>
                  </a:schemeClr>
                </a:solidFill>
              </a:rPr>
              <a:t>a</a:t>
            </a:r>
            <a:endParaRPr lang="en-US" altLang="en-US" b="1" dirty="0" smtClean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err="1"/>
              <a:t>Uloga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:</a:t>
            </a:r>
          </a:p>
          <a:p>
            <a:pPr eaLnBrk="1" hangingPunct="1"/>
            <a:r>
              <a:rPr lang="en-US" altLang="en-US" dirty="0" err="1" smtClean="0"/>
              <a:t>Komunikacija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/>
              <a:t>informacija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podataka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softvera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hardverski</a:t>
            </a:r>
            <a:r>
              <a:rPr lang="sr-Latn-RS" altLang="en-US" dirty="0" smtClean="0"/>
              <a:t>h</a:t>
            </a:r>
            <a:r>
              <a:rPr lang="en-US" altLang="en-US" dirty="0" smtClean="0"/>
              <a:t> </a:t>
            </a:r>
            <a:r>
              <a:rPr lang="en-US" altLang="en-US" dirty="0" err="1"/>
              <a:t>resursa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231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931107"/>
            <a:ext cx="6480720" cy="491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Slojevitost </a:t>
            </a:r>
            <a:r>
              <a:rPr lang="pl-PL" altLang="en-US" sz="3200" dirty="0" smtClean="0"/>
              <a:t>mreža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583264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Prikaz komunikacije i protokola komunikacije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0938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t="4827" r="3547" b="12218"/>
          <a:stretch/>
        </p:blipFill>
        <p:spPr bwMode="auto">
          <a:xfrm>
            <a:off x="1870426" y="3529342"/>
            <a:ext cx="5077838" cy="335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Slojevitost </a:t>
            </a:r>
            <a:r>
              <a:rPr lang="pl-PL" altLang="en-US" sz="3200" dirty="0" smtClean="0"/>
              <a:t>mreža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Istorijski,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posmatraju u okviru dva referentna modela</a:t>
            </a:r>
            <a:r>
              <a:rPr lang="sr-Latn-RS" altLang="en-US" dirty="0" smtClean="0"/>
              <a:t>: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OSI </a:t>
            </a:r>
            <a:r>
              <a:rPr lang="sr-Latn-RS" altLang="en-US" dirty="0">
                <a:solidFill>
                  <a:srgbClr val="002060"/>
                </a:solidFill>
              </a:rPr>
              <a:t>model </a:t>
            </a:r>
            <a:r>
              <a:rPr lang="sr-Latn-RS" altLang="en-US" dirty="0" smtClean="0"/>
              <a:t>(</a:t>
            </a:r>
            <a:r>
              <a:rPr lang="sr-Latn-RS" altLang="en-US" dirty="0"/>
              <a:t>Open Systems </a:t>
            </a:r>
            <a:r>
              <a:rPr lang="sr-Latn-RS" altLang="en-US" dirty="0" smtClean="0"/>
              <a:t>Interconnection)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sa </a:t>
            </a:r>
            <a:r>
              <a:rPr lang="sr-Latn-RS" altLang="en-US" dirty="0"/>
              <a:t>7 slojeva, </a:t>
            </a:r>
            <a:r>
              <a:rPr lang="sr-Latn-RS" altLang="en-US" dirty="0" smtClean="0"/>
              <a:t>standardizovan od </a:t>
            </a:r>
            <a:r>
              <a:rPr lang="sr-Latn-RS" altLang="en-US" dirty="0"/>
              <a:t>strane </a:t>
            </a:r>
            <a:r>
              <a:rPr lang="sr-Latn-RS" altLang="en-US" dirty="0" smtClean="0"/>
              <a:t>ISO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TCP/IP</a:t>
            </a:r>
            <a:r>
              <a:rPr lang="sr-Latn-RS" altLang="en-US" dirty="0" smtClean="0"/>
              <a:t> </a:t>
            </a:r>
            <a:r>
              <a:rPr lang="sr-Latn-RS" altLang="en-US" dirty="0">
                <a:solidFill>
                  <a:srgbClr val="002060"/>
                </a:solidFill>
              </a:rPr>
              <a:t>model</a:t>
            </a:r>
            <a:r>
              <a:rPr lang="sr-Latn-RS" altLang="en-US" dirty="0"/>
              <a:t> sa 4 sloja, </a:t>
            </a:r>
            <a:r>
              <a:rPr lang="sr-Latn-RS" altLang="en-US" dirty="0" smtClean="0"/>
              <a:t>prisutan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Interneta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3237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Slojevitost </a:t>
            </a:r>
            <a:r>
              <a:rPr lang="pl-PL" altLang="en-US" sz="3200" dirty="0" smtClean="0"/>
              <a:t>mreža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Sledi opis uloga najznačajnijih slojeva u okviru referentnog modela:</a:t>
            </a:r>
          </a:p>
          <a:p>
            <a:pPr eaLnBrk="1" hangingPunct="1"/>
            <a:r>
              <a:rPr lang="sr-Latn-RS" altLang="en-US" dirty="0" smtClean="0">
                <a:solidFill>
                  <a:srgbClr val="C00000"/>
                </a:solidFill>
              </a:rPr>
              <a:t>Fizi</a:t>
            </a:r>
            <a:r>
              <a:rPr lang="sr-Latn-RS" altLang="en-US" dirty="0">
                <a:solidFill>
                  <a:srgbClr val="C00000"/>
                </a:solidFill>
              </a:rPr>
              <a:t>č</a:t>
            </a:r>
            <a:r>
              <a:rPr lang="sr-Latn-RS" altLang="en-US" dirty="0" smtClean="0">
                <a:solidFill>
                  <a:srgbClr val="C00000"/>
                </a:solidFill>
              </a:rPr>
              <a:t>ki </a:t>
            </a:r>
            <a:r>
              <a:rPr lang="sr-Latn-RS" altLang="en-US" dirty="0">
                <a:solidFill>
                  <a:srgbClr val="C00000"/>
                </a:solidFill>
              </a:rPr>
              <a:t>sloj </a:t>
            </a:r>
            <a:r>
              <a:rPr lang="sr-Latn-RS" altLang="en-US" dirty="0"/>
              <a:t>(</a:t>
            </a:r>
            <a:r>
              <a:rPr lang="sr-Latn-RS" altLang="en-US" dirty="0" smtClean="0"/>
              <a:t>physical layer) - najniži</a:t>
            </a:r>
            <a:r>
              <a:rPr lang="sr-Latn-RS" altLang="en-US" dirty="0"/>
              <a:t>,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sloj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/>
              <a:t>O</a:t>
            </a:r>
            <a:r>
              <a:rPr lang="sr-Latn-RS" altLang="en-US" dirty="0" smtClean="0"/>
              <a:t>bezbeđuje postojanje  komunikacionog </a:t>
            </a:r>
            <a:r>
              <a:rPr lang="sr-Latn-RS" altLang="en-US" dirty="0"/>
              <a:t>kanala i </a:t>
            </a:r>
            <a:r>
              <a:rPr lang="sr-Latn-RS" altLang="en-US" dirty="0" smtClean="0"/>
              <a:t>mogućnost </a:t>
            </a:r>
            <a:r>
              <a:rPr lang="sr-Latn-RS" altLang="en-US" dirty="0"/>
              <a:t>slanja i primanja </a:t>
            </a:r>
            <a:r>
              <a:rPr lang="sr-Latn-RS" altLang="en-US" dirty="0" smtClean="0"/>
              <a:t>pojedina</a:t>
            </a:r>
            <a:r>
              <a:rPr lang="sr-Latn-RS" altLang="en-US" dirty="0"/>
              <a:t>č</a:t>
            </a:r>
            <a:r>
              <a:rPr lang="sr-Latn-RS" altLang="en-US" dirty="0" smtClean="0"/>
              <a:t>nih bitova kroz </a:t>
            </a:r>
            <a:r>
              <a:rPr lang="sr-Latn-RS" altLang="en-US" dirty="0"/>
              <a:t>komunikacioni </a:t>
            </a:r>
            <a:r>
              <a:rPr lang="sr-Latn-RS" altLang="en-US" dirty="0" smtClean="0"/>
              <a:t>kanal </a:t>
            </a:r>
          </a:p>
          <a:p>
            <a:pPr lvl="1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ovom sloju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nikakva </a:t>
            </a:r>
            <a:r>
              <a:rPr lang="sr-Latn-RS" altLang="en-US" dirty="0" smtClean="0"/>
              <a:t>kontrola grešaka</a:t>
            </a:r>
            <a:r>
              <a:rPr lang="sr-Latn-RS" altLang="en-US" dirty="0"/>
              <a:t>.</a:t>
            </a:r>
          </a:p>
          <a:p>
            <a:pPr eaLnBrk="1" hangingPunct="1"/>
            <a:r>
              <a:rPr lang="sr-Latn-RS" altLang="en-US" dirty="0">
                <a:solidFill>
                  <a:srgbClr val="C00000"/>
                </a:solidFill>
              </a:rPr>
              <a:t>Sloj veze podataka </a:t>
            </a:r>
            <a:r>
              <a:rPr lang="sr-Latn-RS" altLang="en-US" dirty="0" smtClean="0"/>
              <a:t>(data </a:t>
            </a:r>
            <a:r>
              <a:rPr lang="sr-Latn-RS" altLang="en-US" dirty="0"/>
              <a:t>link layer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Višim slojevima obezbeduje </a:t>
            </a:r>
            <a:r>
              <a:rPr lang="sr-Latn-RS" altLang="en-US" dirty="0"/>
              <a:t>postojanje pouzdanog kanala komunikacije u kome </a:t>
            </a:r>
            <a:r>
              <a:rPr lang="sr-Latn-RS" altLang="en-US" dirty="0" smtClean="0"/>
              <a:t>se:</a:t>
            </a:r>
          </a:p>
          <a:p>
            <a:pPr lvl="2" eaLnBrk="1" hangingPunct="1"/>
            <a:r>
              <a:rPr lang="sr-Latn-RS" altLang="en-US" dirty="0" smtClean="0"/>
              <a:t>greške automatski </a:t>
            </a:r>
            <a:r>
              <a:rPr lang="sr-Latn-RS" altLang="en-US" dirty="0"/>
              <a:t>detektuju i ispravljaju (error control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automatski se vodi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 </a:t>
            </a:r>
            <a:r>
              <a:rPr lang="sr-Latn-RS" altLang="en-US" dirty="0"/>
              <a:t>o brzini slanja podataka kako se ne bi desilo da brzi </a:t>
            </a:r>
            <a:r>
              <a:rPr lang="sr-Latn-RS" altLang="en-US" dirty="0" smtClean="0"/>
              <a:t>uredaji zagušuju </a:t>
            </a:r>
            <a:r>
              <a:rPr lang="sr-Latn-RS" altLang="en-US" dirty="0"/>
              <a:t>sporije (flow control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koristi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kanal </a:t>
            </a:r>
            <a:r>
              <a:rPr lang="sr-Latn-RS" altLang="en-US" dirty="0" smtClean="0"/>
              <a:t>komunikacije, </a:t>
            </a:r>
            <a:r>
              <a:rPr lang="sr-Latn-RS" altLang="en-US" dirty="0"/>
              <a:t>na ovom sloju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kontrola pristupa uredaja </a:t>
            </a:r>
            <a:r>
              <a:rPr lang="sr-Latn-RS" altLang="en-US" dirty="0" smtClean="0"/>
              <a:t>komunikacionom kanalu (medium access control</a:t>
            </a:r>
            <a:r>
              <a:rPr lang="sr-Latn-RS" altLang="en-US" dirty="0"/>
              <a:t>).</a:t>
            </a:r>
          </a:p>
          <a:p>
            <a:pPr marL="0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1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Slojevitost </a:t>
            </a:r>
            <a:r>
              <a:rPr lang="pl-PL" altLang="en-US" sz="3200" dirty="0" smtClean="0"/>
              <a:t>mreža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solidFill>
                  <a:srgbClr val="C00000"/>
                </a:solidFill>
              </a:rPr>
              <a:t>Mrežni </a:t>
            </a:r>
            <a:r>
              <a:rPr lang="sr-Latn-RS" altLang="en-US" dirty="0">
                <a:solidFill>
                  <a:srgbClr val="C00000"/>
                </a:solidFill>
              </a:rPr>
              <a:t>sloj </a:t>
            </a:r>
            <a:r>
              <a:rPr lang="sr-Latn-RS" altLang="en-US" dirty="0" smtClean="0"/>
              <a:t>(network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</a:t>
            </a:r>
            <a:r>
              <a:rPr lang="sr-Latn-RS" altLang="en-US" dirty="0"/>
              <a:t>bavi </a:t>
            </a:r>
            <a:r>
              <a:rPr lang="sr-Latn-RS" altLang="en-US" dirty="0" smtClean="0"/>
              <a:t>se povezivanjem više računara </a:t>
            </a:r>
            <a:r>
              <a:rPr lang="sr-Latn-RS" altLang="en-US" dirty="0"/>
              <a:t>u </a:t>
            </a:r>
            <a:r>
              <a:rPr lang="sr-Latn-RS" altLang="en-US" dirty="0" smtClean="0"/>
              <a:t>mrežu </a:t>
            </a:r>
          </a:p>
          <a:p>
            <a:pPr lvl="1" eaLnBrk="1" hangingPunct="1"/>
            <a:r>
              <a:rPr lang="sr-Latn-RS" altLang="en-US" dirty="0" smtClean="0"/>
              <a:t>Osnovni </a:t>
            </a:r>
            <a:r>
              <a:rPr lang="sr-Latn-RS" altLang="en-US" dirty="0"/>
              <a:t>zadatak u okviru ovog sloja je rutiranje </a:t>
            </a:r>
            <a:r>
              <a:rPr lang="sr-Latn-RS" altLang="en-US" dirty="0" smtClean="0"/>
              <a:t>(routing), tj</a:t>
            </a:r>
            <a:r>
              <a:rPr lang="sr-Latn-RS" altLang="en-US" dirty="0"/>
              <a:t>. odredivanja putanja paketa koji putuju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kako bi se </a:t>
            </a:r>
            <a:r>
              <a:rPr lang="sr-Latn-RS" altLang="en-US" dirty="0" smtClean="0"/>
              <a:t>odredio efikasan način </a:t>
            </a:r>
            <a:r>
              <a:rPr lang="sr-Latn-RS" altLang="en-US" dirty="0"/>
              <a:t>da stignu na svoje </a:t>
            </a:r>
            <a:r>
              <a:rPr lang="sr-Latn-RS" altLang="en-US" dirty="0" smtClean="0"/>
              <a:t>odredište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odredila </a:t>
            </a:r>
            <a:r>
              <a:rPr lang="sr-Latn-RS" altLang="en-US" dirty="0" smtClean="0"/>
              <a:t>putanja, neophodno je </a:t>
            </a:r>
            <a:r>
              <a:rPr lang="sr-Latn-RS" altLang="en-US" dirty="0"/>
              <a:t>uvodenje sistema </a:t>
            </a:r>
            <a:r>
              <a:rPr lang="sr-Latn-RS" altLang="en-US" dirty="0" smtClean="0"/>
              <a:t>adresiranja</a:t>
            </a:r>
          </a:p>
          <a:p>
            <a:pPr lvl="1"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povezuju heterogene </a:t>
            </a:r>
            <a:r>
              <a:rPr lang="sr-Latn-RS" altLang="en-US" dirty="0" smtClean="0"/>
              <a:t>mreže (</a:t>
            </a:r>
            <a:r>
              <a:rPr lang="sr-Latn-RS" altLang="en-US" dirty="0"/>
              <a:t>sa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</a:t>
            </a:r>
            <a:r>
              <a:rPr lang="sr-Latn-RS" altLang="en-US" dirty="0"/>
              <a:t>shemama adresiranja), na ovom sloju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prevođenje adresa</a:t>
            </a:r>
          </a:p>
          <a:p>
            <a:pPr lvl="2" eaLnBrk="1" hangingPunct="1"/>
            <a:r>
              <a:rPr lang="sr-Latn-RS" altLang="en-US" dirty="0" smtClean="0"/>
              <a:t> Na </a:t>
            </a:r>
            <a:r>
              <a:rPr lang="sr-Latn-RS" altLang="en-US" dirty="0"/>
              <a:t>primer, na </a:t>
            </a:r>
            <a:r>
              <a:rPr lang="sr-Latn-RS" altLang="en-US" dirty="0" smtClean="0"/>
              <a:t>ni</a:t>
            </a:r>
            <a:r>
              <a:rPr lang="sr-Latn-RS" altLang="en-US" dirty="0"/>
              <a:t>ž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koriste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MAC adrese, a na višim IP </a:t>
            </a:r>
            <a:r>
              <a:rPr lang="sr-Latn-RS" altLang="en-US" dirty="0" smtClean="0"/>
              <a:t>adrese </a:t>
            </a:r>
          </a:p>
          <a:p>
            <a:pPr lvl="1"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č</a:t>
            </a:r>
            <a:r>
              <a:rPr lang="sr-Latn-RS" altLang="en-US" dirty="0" smtClean="0"/>
              <a:t>vor </a:t>
            </a:r>
            <a:r>
              <a:rPr lang="sr-Latn-RS" altLang="en-US" dirty="0"/>
              <a:t>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u komunikaciju mora da </a:t>
            </a:r>
            <a:r>
              <a:rPr lang="sr-Latn-RS" altLang="en-US" dirty="0" smtClean="0"/>
              <a:t>implementira mrežni </a:t>
            </a:r>
            <a:r>
              <a:rPr lang="sr-Latn-RS" altLang="en-US" dirty="0"/>
              <a:t>protokol, da razume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nu </a:t>
            </a:r>
            <a:r>
              <a:rPr lang="sr-Latn-RS" altLang="en-US" dirty="0"/>
              <a:t>adresu i da na osnovu ovoga </a:t>
            </a:r>
            <a:r>
              <a:rPr lang="sr-Latn-RS" altLang="en-US" dirty="0" smtClean="0"/>
              <a:t>odlu</a:t>
            </a:r>
            <a:r>
              <a:rPr lang="sr-Latn-RS" altLang="en-US" dirty="0"/>
              <a:t>č</a:t>
            </a:r>
            <a:r>
              <a:rPr lang="sr-Latn-RS" altLang="en-US" dirty="0" smtClean="0"/>
              <a:t>i kome će </a:t>
            </a:r>
            <a:r>
              <a:rPr lang="sr-Latn-RS" altLang="en-US" dirty="0"/>
              <a:t>da prosledi </a:t>
            </a:r>
            <a:r>
              <a:rPr lang="sr-Latn-RS" altLang="en-US" dirty="0" smtClean="0"/>
              <a:t>primljenu poruku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Najpoznatiji protokol ovog sloja je koji se koristi u okviru Interneta je </a:t>
            </a:r>
            <a:r>
              <a:rPr lang="sr-Latn-RS" altLang="en-US" dirty="0" smtClean="0"/>
              <a:t>Internet Protocol </a:t>
            </a:r>
            <a:r>
              <a:rPr lang="sr-Latn-RS" altLang="en-US" dirty="0"/>
              <a:t>(IP)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43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Slojevitost </a:t>
            </a:r>
            <a:r>
              <a:rPr lang="pl-PL" altLang="en-US" sz="3200" dirty="0" smtClean="0"/>
              <a:t>mreža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C00000"/>
                </a:solidFill>
              </a:rPr>
              <a:t>Transportni sloj </a:t>
            </a:r>
            <a:r>
              <a:rPr lang="sr-Latn-RS" altLang="en-US" dirty="0"/>
              <a:t>(</a:t>
            </a:r>
            <a:r>
              <a:rPr lang="sr-Latn-RS" altLang="en-US" dirty="0" smtClean="0"/>
              <a:t>transport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</a:t>
            </a:r>
            <a:r>
              <a:rPr lang="sr-Latn-RS" altLang="en-US" dirty="0"/>
              <a:t>ima zadatak </a:t>
            </a:r>
            <a:r>
              <a:rPr lang="sr-Latn-RS" altLang="en-US" dirty="0" smtClean="0"/>
              <a:t>da prihvata </a:t>
            </a:r>
            <a:r>
              <a:rPr lang="sr-Latn-RS" altLang="en-US" dirty="0"/>
              <a:t>podatke sa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ih </a:t>
            </a:r>
            <a:r>
              <a:rPr lang="sr-Latn-RS" altLang="en-US" dirty="0"/>
              <a:t>slojeva, deli ih na manje jedinice (pakete), š</a:t>
            </a:r>
            <a:r>
              <a:rPr lang="sr-Latn-RS" altLang="en-US" dirty="0" smtClean="0"/>
              <a:t>alje te pakete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korišćenjem nižih </a:t>
            </a:r>
          </a:p>
          <a:p>
            <a:pPr lvl="1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se </a:t>
            </a:r>
            <a:r>
              <a:rPr lang="sr-Latn-RS" altLang="en-US" dirty="0" smtClean="0"/>
              <a:t>na ovom </a:t>
            </a:r>
            <a:r>
              <a:rPr lang="sr-Latn-RS" altLang="en-US" dirty="0"/>
              <a:t>sloju razlikuju dve vrste protokola: protokoli sa uspostavljanjem </a:t>
            </a:r>
            <a:r>
              <a:rPr lang="sr-Latn-RS" altLang="en-US" dirty="0" smtClean="0"/>
              <a:t>konekcije </a:t>
            </a:r>
            <a:r>
              <a:rPr lang="sr-Latn-RS" altLang="en-US" dirty="0"/>
              <a:t>i protokoli bez uspostavljanja </a:t>
            </a:r>
            <a:r>
              <a:rPr lang="sr-Latn-RS" altLang="en-US" dirty="0" smtClean="0"/>
              <a:t>konekcije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Protokoli koji zahtevaju uspostavljanje konekcije garantuju </a:t>
            </a:r>
            <a:r>
              <a:rPr lang="sr-Latn-RS" altLang="en-US" dirty="0" smtClean="0"/>
              <a:t>da će </a:t>
            </a:r>
            <a:r>
              <a:rPr lang="sr-Latn-RS" altLang="en-US" dirty="0"/>
              <a:t>poslati podaci zaista i </a:t>
            </a:r>
            <a:r>
              <a:rPr lang="sr-Latn-RS" altLang="en-US" dirty="0" smtClean="0"/>
              <a:t>stići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u </a:t>
            </a:r>
            <a:r>
              <a:rPr lang="sr-Latn-RS" altLang="en-US" dirty="0"/>
              <a:t>istom redosledu u kojem su </a:t>
            </a:r>
            <a:r>
              <a:rPr lang="sr-Latn-RS" altLang="en-US" dirty="0" smtClean="0"/>
              <a:t>i poslati </a:t>
            </a:r>
          </a:p>
          <a:p>
            <a:pPr lvl="2" eaLnBrk="1" hangingPunct="1"/>
            <a:r>
              <a:rPr lang="sr-Latn-RS" altLang="en-US" dirty="0" smtClean="0"/>
              <a:t>Protokoli </a:t>
            </a:r>
            <a:r>
              <a:rPr lang="sr-Latn-RS" altLang="en-US" dirty="0"/>
              <a:t>bez uspostavljanja konekcije ne daju ovakve garancije, </a:t>
            </a:r>
            <a:r>
              <a:rPr lang="sr-Latn-RS" altLang="en-US" dirty="0" smtClean="0"/>
              <a:t>ali je </a:t>
            </a:r>
            <a:r>
              <a:rPr lang="sr-Latn-RS" altLang="en-US" dirty="0"/>
              <a:t>prenos podataka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brži</a:t>
            </a:r>
          </a:p>
          <a:p>
            <a:pPr lvl="1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protokola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sloja </a:t>
            </a:r>
            <a:r>
              <a:rPr lang="sr-Latn-RS" altLang="en-US" dirty="0" smtClean="0"/>
              <a:t>koji moraju </a:t>
            </a:r>
            <a:r>
              <a:rPr lang="sr-Latn-RS" altLang="en-US" dirty="0"/>
              <a:t>da budu implementirani u svakom </a:t>
            </a:r>
            <a:r>
              <a:rPr lang="sr-Latn-RS" altLang="en-US" dirty="0" smtClean="0"/>
              <a:t>čvoru </a:t>
            </a:r>
            <a:r>
              <a:rPr lang="sr-Latn-RS" altLang="en-US" dirty="0"/>
              <a:t>lanca komunikacije, </a:t>
            </a:r>
            <a:r>
              <a:rPr lang="sr-Latn-RS" altLang="en-US" dirty="0" smtClean="0"/>
              <a:t>protokoli transportnog </a:t>
            </a:r>
            <a:r>
              <a:rPr lang="sr-Latn-RS" altLang="en-US" dirty="0"/>
              <a:t>sloja moraju biti implementirani jedino na krajnjim </a:t>
            </a:r>
            <a:r>
              <a:rPr lang="sr-Latn-RS" altLang="en-US" dirty="0" smtClean="0"/>
              <a:t>čvorovima komunikacije (host čvorovima)</a:t>
            </a:r>
          </a:p>
        </p:txBody>
      </p:sp>
    </p:spTree>
    <p:extLst>
      <p:ext uri="{BB962C8B-B14F-4D97-AF65-F5344CB8AC3E}">
        <p14:creationId xmlns:p14="http://schemas.microsoft.com/office/powerpoint/2010/main" val="37906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Slojevitost </a:t>
            </a:r>
            <a:r>
              <a:rPr lang="pl-PL" altLang="en-US" sz="3200" dirty="0" smtClean="0"/>
              <a:t>mreža 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776"/>
            <a:ext cx="8352927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Ruteri </a:t>
            </a:r>
            <a:r>
              <a:rPr lang="sr-Latn-RS" altLang="en-US" dirty="0"/>
              <a:t>(uredaji koji posredno </a:t>
            </a:r>
            <a:r>
              <a:rPr lang="sr-Latn-RS" altLang="en-US" dirty="0" smtClean="0"/>
              <a:t>učestvuju u komunikaciji preno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</a:t>
            </a:r>
            <a:r>
              <a:rPr lang="sr-Latn-RS" altLang="en-US" dirty="0"/>
              <a:t>paketa)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nisu svesni detalja transportnih </a:t>
            </a:r>
            <a:r>
              <a:rPr lang="sr-Latn-RS" altLang="en-US" dirty="0" smtClean="0"/>
              <a:t>protokola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Transporni protokoli se, dakle, mogu smatrati protokolima kojim komuniciraju </a:t>
            </a:r>
            <a:r>
              <a:rPr lang="sr-Latn-RS" altLang="en-US" dirty="0" smtClean="0"/>
              <a:t>dva host računara. </a:t>
            </a:r>
          </a:p>
          <a:p>
            <a:pPr lvl="1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da na istom 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postoji više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programa koji imaju potrebu za komunikacijom (svaki </a:t>
            </a:r>
            <a:r>
              <a:rPr lang="sr-Latn-RS" altLang="en-US" dirty="0" smtClean="0"/>
              <a:t>korišćenjem zasebnog </a:t>
            </a:r>
            <a:r>
              <a:rPr lang="sr-Latn-RS" altLang="en-US" dirty="0"/>
              <a:t>aplikacionog protokola, ali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kim korišćenjem </a:t>
            </a:r>
            <a:r>
              <a:rPr lang="sr-Latn-RS" altLang="en-US" dirty="0"/>
              <a:t>transportnog protokola</a:t>
            </a:r>
            <a:r>
              <a:rPr lang="sr-Latn-RS" altLang="en-US" dirty="0" smtClean="0"/>
              <a:t>),  zadatak </a:t>
            </a:r>
            <a:r>
              <a:rPr lang="sr-Latn-RS" altLang="en-US" dirty="0"/>
              <a:t>transportnih protokola je i 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tzv. </a:t>
            </a:r>
            <a:r>
              <a:rPr lang="sr-Latn-RS" altLang="en-US" dirty="0" smtClean="0"/>
              <a:t>multipleksovanje. </a:t>
            </a:r>
          </a:p>
          <a:p>
            <a:pPr lvl="1" eaLnBrk="1" hangingPunct="1"/>
            <a:r>
              <a:rPr lang="sr-Latn-RS" altLang="en-US" dirty="0" smtClean="0"/>
              <a:t>Multipleksovanje 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ostvaruje kroz koncept </a:t>
            </a:r>
            <a:r>
              <a:rPr lang="sr-Latn-RS" altLang="en-US" dirty="0" smtClean="0"/>
              <a:t>portova koji predstavljaju </a:t>
            </a:r>
            <a:r>
              <a:rPr lang="sr-Latn-RS" altLang="en-US" dirty="0"/>
              <a:t>brojeve na osnovu kojih se odreduje kom programu </a:t>
            </a:r>
            <a:r>
              <a:rPr lang="sr-Latn-RS" altLang="en-US" dirty="0" smtClean="0"/>
              <a:t>pokrenutom na </a:t>
            </a:r>
            <a:r>
              <a:rPr lang="sr-Latn-RS" altLang="en-US" dirty="0"/>
              <a:t>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 </a:t>
            </a:r>
            <a:r>
              <a:rPr lang="sr-Latn-RS" altLang="en-US" dirty="0"/>
              <a:t>pripada paket primljen na transportnom </a:t>
            </a:r>
            <a:r>
              <a:rPr lang="sr-Latn-RS" altLang="en-US" dirty="0" smtClean="0"/>
              <a:t>sloju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protokoli ovog sloja (koji se koriste u okviru Interneta) </a:t>
            </a:r>
            <a:r>
              <a:rPr lang="sr-Latn-RS" altLang="en-US" dirty="0" smtClean="0"/>
              <a:t>su </a:t>
            </a:r>
            <a:r>
              <a:rPr lang="sr-Latn-RS" altLang="en-US" dirty="0" smtClean="0">
                <a:solidFill>
                  <a:srgbClr val="00B050"/>
                </a:solidFill>
              </a:rPr>
              <a:t>Transfer </a:t>
            </a:r>
            <a:r>
              <a:rPr lang="sr-Latn-RS" altLang="en-US" dirty="0">
                <a:solidFill>
                  <a:srgbClr val="00B050"/>
                </a:solidFill>
              </a:rPr>
              <a:t>Control Protocol </a:t>
            </a:r>
            <a:r>
              <a:rPr lang="sr-Latn-RS" altLang="en-US" dirty="0"/>
              <a:t>(TCP) i </a:t>
            </a:r>
            <a:r>
              <a:rPr lang="sr-Latn-RS" altLang="en-US" dirty="0">
                <a:solidFill>
                  <a:srgbClr val="00B050"/>
                </a:solidFill>
              </a:rPr>
              <a:t>User Datagram Protocol</a:t>
            </a:r>
            <a:r>
              <a:rPr lang="sr-Latn-RS" altLang="en-US" dirty="0"/>
              <a:t> (UDP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01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/>
              <a:t>Slojevitost </a:t>
            </a:r>
            <a:r>
              <a:rPr lang="pl-PL" altLang="en-US" sz="3200" dirty="0" smtClean="0"/>
              <a:t>mreža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C00000"/>
                </a:solidFill>
              </a:rPr>
              <a:t>Aplikacioni sloj </a:t>
            </a:r>
            <a:r>
              <a:rPr lang="sr-Latn-RS" altLang="en-US" dirty="0" smtClean="0"/>
              <a:t>(application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defini</a:t>
            </a:r>
            <a:r>
              <a:rPr lang="sr-Latn-RS" altLang="en-US" dirty="0"/>
              <a:t>š</a:t>
            </a:r>
            <a:r>
              <a:rPr lang="sr-Latn-RS" altLang="en-US" dirty="0" smtClean="0"/>
              <a:t>e protokole koje </a:t>
            </a:r>
            <a:r>
              <a:rPr lang="sr-Latn-RS" altLang="en-US" dirty="0"/>
              <a:t>direktno koriste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aplikacije u okviru svoje komunikacije.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 smtClean="0"/>
              <a:t>Ovi protokoli </a:t>
            </a:r>
            <a:r>
              <a:rPr lang="sr-Latn-RS" altLang="en-US" dirty="0"/>
              <a:t>su prilagodeni </a:t>
            </a:r>
            <a:r>
              <a:rPr lang="sr-Latn-RS" altLang="en-US" dirty="0" smtClean="0"/>
              <a:t>specifi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zahtevima </a:t>
            </a:r>
            <a:r>
              <a:rPr lang="sr-Latn-RS" altLang="en-US" dirty="0" smtClean="0"/>
              <a:t>aplikacija</a:t>
            </a:r>
          </a:p>
          <a:p>
            <a:pPr lvl="1" eaLnBrk="1" hangingPunct="1"/>
            <a:r>
              <a:rPr lang="sr-Latn-RS" altLang="en-US" dirty="0" smtClean="0"/>
              <a:t>Aplikacioni protokoli u protokoli </a:t>
            </a:r>
            <a:r>
              <a:rPr lang="sr-Latn-RS" altLang="en-US" dirty="0"/>
              <a:t>kojima dva programa tj. dve aplikacije </a:t>
            </a:r>
            <a:r>
              <a:rPr lang="sr-Latn-RS" altLang="en-US" dirty="0" smtClean="0"/>
              <a:t>komuniciraju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protokoli ovoga sloja u okviru Interneta </a:t>
            </a:r>
            <a:r>
              <a:rPr lang="sr-Latn-RS" altLang="en-US" dirty="0" smtClean="0"/>
              <a:t>su</a:t>
            </a:r>
          </a:p>
          <a:p>
            <a:pPr lvl="2" eaLnBrk="1" hangingPunct="1"/>
            <a:r>
              <a:rPr lang="sr-Latn-RS" altLang="en-US" dirty="0" smtClean="0"/>
              <a:t>HyperText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B050"/>
                </a:solidFill>
              </a:rPr>
              <a:t>HTTP</a:t>
            </a:r>
            <a:r>
              <a:rPr lang="sr-Latn-RS" altLang="en-US" dirty="0"/>
              <a:t>) koji se koristi za prenos </a:t>
            </a:r>
            <a:r>
              <a:rPr lang="sr-Latn-RS" altLang="en-US" dirty="0" smtClean="0"/>
              <a:t>veb stranica</a:t>
            </a:r>
          </a:p>
          <a:p>
            <a:pPr lvl="2" eaLnBrk="1" hangingPunct="1"/>
            <a:r>
              <a:rPr lang="sr-Latn-RS" altLang="en-US" dirty="0" smtClean="0">
                <a:solidFill>
                  <a:srgbClr val="00B050"/>
                </a:solidFill>
              </a:rPr>
              <a:t>SMTP</a:t>
            </a:r>
            <a:r>
              <a:rPr lang="sr-Latn-RS" altLang="en-US" dirty="0"/>
              <a:t>, </a:t>
            </a:r>
            <a:r>
              <a:rPr lang="sr-Latn-RS" altLang="en-US" dirty="0">
                <a:solidFill>
                  <a:srgbClr val="00B050"/>
                </a:solidFill>
              </a:rPr>
              <a:t>POP3</a:t>
            </a:r>
            <a:r>
              <a:rPr lang="sr-Latn-RS" altLang="en-US" dirty="0"/>
              <a:t>, </a:t>
            </a:r>
            <a:r>
              <a:rPr lang="sr-Latn-RS" altLang="en-US" dirty="0" smtClean="0">
                <a:solidFill>
                  <a:srgbClr val="00B050"/>
                </a:solidFill>
              </a:rPr>
              <a:t>IMAP</a:t>
            </a:r>
            <a:r>
              <a:rPr lang="sr-Latn-RS" altLang="en-US" dirty="0" smtClean="0"/>
              <a:t> koji </a:t>
            </a:r>
            <a:r>
              <a:rPr lang="sr-Latn-RS" altLang="en-US" dirty="0"/>
              <a:t>se koriste u za prenos elektronske </a:t>
            </a:r>
            <a:r>
              <a:rPr lang="sr-Latn-RS" altLang="en-US" dirty="0" smtClean="0"/>
              <a:t>pošte</a:t>
            </a:r>
          </a:p>
          <a:p>
            <a:pPr lvl="2" eaLnBrk="1" hangingPunct="1"/>
            <a:r>
              <a:rPr lang="sr-Latn-RS" altLang="en-US" dirty="0" smtClean="0"/>
              <a:t>File </a:t>
            </a:r>
            <a:r>
              <a:rPr lang="sr-Latn-RS" altLang="en-US" dirty="0"/>
              <a:t>Transfer Protocol (</a:t>
            </a:r>
            <a:r>
              <a:rPr lang="sr-Latn-RS" altLang="en-US" dirty="0">
                <a:solidFill>
                  <a:srgbClr val="00B050"/>
                </a:solidFill>
              </a:rPr>
              <a:t>FTP</a:t>
            </a:r>
            <a:r>
              <a:rPr lang="sr-Latn-RS" altLang="en-US" dirty="0"/>
              <a:t>) </a:t>
            </a:r>
            <a:r>
              <a:rPr lang="sr-Latn-RS" altLang="en-US" dirty="0" smtClean="0"/>
              <a:t>koji se </a:t>
            </a:r>
            <a:r>
              <a:rPr lang="sr-Latn-RS" altLang="en-US" dirty="0"/>
              <a:t>koristi za prenos </a:t>
            </a:r>
            <a:r>
              <a:rPr lang="sr-Latn-RS" altLang="en-US" dirty="0" smtClean="0"/>
              <a:t>datoteka </a:t>
            </a:r>
          </a:p>
          <a:p>
            <a:pPr lvl="2" eaLnBrk="1" hangingPunct="1"/>
            <a:r>
              <a:rPr lang="sr-Latn-RS" altLang="en-US" dirty="0" smtClean="0"/>
              <a:t>itd</a:t>
            </a:r>
          </a:p>
        </p:txBody>
      </p:sp>
    </p:spTree>
    <p:extLst>
      <p:ext uri="{BB962C8B-B14F-4D97-AF65-F5344CB8AC3E}">
        <p14:creationId xmlns:p14="http://schemas.microsoft.com/office/powerpoint/2010/main" val="795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/>
              <a:t>Zahvalnica</a:t>
            </a:r>
            <a:endParaRPr lang="en-GB" altLang="en-US" dirty="0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Cyrl-RS" altLang="en-US" dirty="0" smtClean="0"/>
              <a:t>Делови материјала ове презентације су преузети из: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Dario </a:t>
            </a:r>
            <a:r>
              <a:rPr lang="en-US" altLang="en-US" dirty="0" err="1"/>
              <a:t>Pescini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/>
              <a:t>N</a:t>
            </a:r>
            <a:r>
              <a:rPr lang="en-US" altLang="en-US" sz="3200" dirty="0" smtClean="0"/>
              <a:t>a</a:t>
            </a:r>
            <a:r>
              <a:rPr lang="sr-Latn-RS" altLang="en-US" sz="3200" dirty="0" smtClean="0"/>
              <a:t>č</a:t>
            </a:r>
            <a:r>
              <a:rPr lang="en-US" altLang="en-US" sz="3200" dirty="0" smtClean="0"/>
              <a:t>in </a:t>
            </a:r>
            <a:r>
              <a:rPr lang="en-US" altLang="en-US" sz="3200" dirty="0" err="1"/>
              <a:t>rada</a:t>
            </a:r>
            <a:r>
              <a:rPr lang="en-US" altLang="en-US" sz="3200" dirty="0"/>
              <a:t> u </a:t>
            </a:r>
            <a:r>
              <a:rPr lang="en-US" altLang="en-US" sz="3200" dirty="0" err="1" smtClean="0"/>
              <a:t>mre</a:t>
            </a:r>
            <a:r>
              <a:rPr lang="sr-Latn-RS" altLang="en-US" sz="3200" dirty="0"/>
              <a:t>ž</a:t>
            </a:r>
            <a:r>
              <a:rPr lang="en-US" altLang="en-US" sz="3200" dirty="0" err="1" smtClean="0"/>
              <a:t>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Najčešći načini izvršavanja poslova 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</a:t>
            </a:r>
            <a:r>
              <a:rPr lang="sr-Latn-RS" altLang="en-US" dirty="0" smtClean="0"/>
              <a:t>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ma su:</a:t>
            </a:r>
          </a:p>
          <a:p>
            <a:pPr eaLnBrk="1" hangingPunct="1"/>
            <a:r>
              <a:rPr lang="en-US" altLang="en-US" dirty="0" err="1"/>
              <a:t>Centralizovana</a:t>
            </a:r>
            <a:r>
              <a:rPr lang="en-US" altLang="en-US" dirty="0"/>
              <a:t> </a:t>
            </a:r>
            <a:r>
              <a:rPr lang="en-US" altLang="en-US" dirty="0" err="1" smtClean="0"/>
              <a:t>obrada</a:t>
            </a:r>
            <a:endParaRPr lang="sr-Latn-RS" altLang="en-US" dirty="0" smtClean="0"/>
          </a:p>
          <a:p>
            <a:pPr eaLnBrk="1" hangingPunct="1"/>
            <a:r>
              <a:rPr lang="en-US" altLang="en-US" dirty="0" err="1"/>
              <a:t>Klijent</a:t>
            </a:r>
            <a:r>
              <a:rPr lang="en-US" altLang="en-US" dirty="0"/>
              <a:t>-server </a:t>
            </a:r>
            <a:r>
              <a:rPr lang="en-US" altLang="en-US" dirty="0" err="1" smtClean="0"/>
              <a:t>okru</a:t>
            </a:r>
            <a:r>
              <a:rPr lang="sr-Latn-RS" altLang="en-US" dirty="0"/>
              <a:t>ž</a:t>
            </a:r>
            <a:r>
              <a:rPr lang="en-US" altLang="en-US" dirty="0" err="1" smtClean="0"/>
              <a:t>enje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ravnopravnih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3828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1196975"/>
            <a:ext cx="4980360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/>
              <a:t>Komponente računarskih mreža</a:t>
            </a:r>
            <a:endParaRPr lang="en-US" altLang="en-US" sz="5400" dirty="0" smtClean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C:\Courses\PmfBl TI IP 2016-17\Predavanja\Zgra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42863"/>
            <a:ext cx="3556596" cy="459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3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/>
              <a:t>Komponente</a:t>
            </a:r>
            <a:r>
              <a:rPr lang="en-US" altLang="en-US" sz="3200" dirty="0"/>
              <a:t> </a:t>
            </a:r>
            <a:r>
              <a:rPr lang="en-US" altLang="en-US" sz="3200" dirty="0" err="1" smtClean="0"/>
              <a:t>ra</a:t>
            </a:r>
            <a:r>
              <a:rPr lang="sr-Latn-RS" altLang="en-US" sz="3200" dirty="0" smtClean="0"/>
              <a:t>č</a:t>
            </a:r>
            <a:r>
              <a:rPr lang="en-US" altLang="en-US" sz="3200" dirty="0" err="1" smtClean="0"/>
              <a:t>unarskih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mre</a:t>
            </a:r>
            <a:r>
              <a:rPr lang="sr-Latn-RS" altLang="en-US" sz="3200" dirty="0"/>
              <a:t>ž</a:t>
            </a:r>
            <a:r>
              <a:rPr lang="en-US" altLang="en-US" sz="3200" dirty="0" smtClean="0"/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unarska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sistem koji se sastoji od skupa</a:t>
            </a:r>
            <a:r>
              <a:rPr lang="sr-Latn-RS" altLang="en-US" dirty="0">
                <a:solidFill>
                  <a:srgbClr val="002060"/>
                </a:solidFill>
              </a:rPr>
              <a:t> </a:t>
            </a:r>
            <a:r>
              <a:rPr lang="sr-Latn-RS" altLang="en-US" dirty="0">
                <a:solidFill>
                  <a:srgbClr val="C00000"/>
                </a:solidFill>
              </a:rPr>
              <a:t>hardverskih </a:t>
            </a:r>
            <a:r>
              <a:rPr lang="sr-Latn-RS" altLang="en-US" dirty="0" smtClean="0">
                <a:solidFill>
                  <a:srgbClr val="C00000"/>
                </a:solidFill>
              </a:rPr>
              <a:t>uredaja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medusobno </a:t>
            </a:r>
            <a:r>
              <a:rPr lang="sr-Latn-RS" altLang="en-US" dirty="0"/>
              <a:t>povezanih </a:t>
            </a:r>
            <a:r>
              <a:rPr lang="sr-Latn-RS" altLang="en-US" dirty="0">
                <a:solidFill>
                  <a:srgbClr val="C00000"/>
                </a:solidFill>
              </a:rPr>
              <a:t>komunikacionom opremom </a:t>
            </a:r>
            <a:r>
              <a:rPr lang="sr-Latn-RS" altLang="en-US" dirty="0"/>
              <a:t>i snabedeven </a:t>
            </a:r>
            <a:r>
              <a:rPr lang="sr-Latn-RS" altLang="en-US" dirty="0" smtClean="0"/>
              <a:t>odgovarajućim </a:t>
            </a:r>
            <a:r>
              <a:rPr lang="sr-Latn-RS" altLang="en-US" dirty="0" smtClean="0">
                <a:solidFill>
                  <a:srgbClr val="C00000"/>
                </a:solidFill>
              </a:rPr>
              <a:t>kontrolnim </a:t>
            </a:r>
            <a:r>
              <a:rPr lang="sr-Latn-RS" altLang="en-US" dirty="0">
                <a:solidFill>
                  <a:srgbClr val="C00000"/>
                </a:solidFill>
              </a:rPr>
              <a:t>softverom </a:t>
            </a:r>
            <a:r>
              <a:rPr lang="sr-Latn-RS" altLang="en-US" dirty="0"/>
              <a:t>kojim se ostvaruje kontrola funkcionisanja sistema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je </a:t>
            </a:r>
            <a:r>
              <a:rPr lang="sr-Latn-RS" altLang="en-US" dirty="0" smtClean="0"/>
              <a:t>omogućen </a:t>
            </a:r>
            <a:r>
              <a:rPr lang="sr-Latn-RS" altLang="en-US" dirty="0"/>
              <a:t>prenos podataka izmedu povezanih </a:t>
            </a:r>
            <a:r>
              <a:rPr lang="sr-Latn-RS" altLang="en-US" dirty="0" smtClean="0"/>
              <a:t>uredaja.</a:t>
            </a:r>
          </a:p>
          <a:p>
            <a:pPr marL="0" indent="0" eaLnBrk="1" hangingPunct="1">
              <a:buNone/>
            </a:pPr>
            <a:endParaRPr lang="sr-Latn-RS" altLang="en-US" dirty="0"/>
          </a:p>
          <a:p>
            <a:pPr marL="0" indent="0" eaLnBrk="1" hangingPunct="1">
              <a:buNone/>
            </a:pPr>
            <a:r>
              <a:rPr lang="sr-Latn-RS" altLang="en-US" dirty="0" smtClean="0"/>
              <a:t>Dakle, komponente mreže su:</a:t>
            </a:r>
          </a:p>
          <a:p>
            <a:pPr eaLnBrk="1" hangingPunct="1"/>
            <a:r>
              <a:rPr lang="sr-Latn-RS" altLang="en-US" dirty="0" smtClean="0"/>
              <a:t>Mrežni hardver</a:t>
            </a:r>
          </a:p>
          <a:p>
            <a:pPr eaLnBrk="1" hangingPunct="1"/>
            <a:r>
              <a:rPr lang="en-US" altLang="en-US" dirty="0" err="1"/>
              <a:t>Komunikacioni</a:t>
            </a:r>
            <a:r>
              <a:rPr lang="en-US" altLang="en-US" dirty="0"/>
              <a:t> </a:t>
            </a:r>
            <a:r>
              <a:rPr lang="en-US" altLang="en-US" dirty="0" err="1" smtClean="0"/>
              <a:t>kanali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 err="1"/>
              <a:t>softver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906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/>
              <a:t>Mrežni</a:t>
            </a:r>
            <a:r>
              <a:rPr lang="en-US" altLang="en-US" sz="3200" dirty="0"/>
              <a:t> </a:t>
            </a:r>
            <a:r>
              <a:rPr lang="en-US" altLang="en-US" sz="3200" dirty="0" err="1" smtClean="0"/>
              <a:t>hardver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Tradicionalno se podrazumeva da se u okviru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unarske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povezuju računari </a:t>
            </a:r>
          </a:p>
          <a:p>
            <a:pPr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 se često povezuju pomoćni uredaji kao što su štampači </a:t>
            </a:r>
            <a:r>
              <a:rPr lang="sr-Latn-RS" altLang="en-US" dirty="0"/>
              <a:t>i skeneri </a:t>
            </a:r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novije vreme, pojava </a:t>
            </a:r>
            <a:r>
              <a:rPr lang="sr-Latn-RS" altLang="en-US" dirty="0" smtClean="0"/>
              <a:t>tehnološke konvergencije </a:t>
            </a:r>
            <a:r>
              <a:rPr lang="sr-Latn-RS" altLang="en-US" dirty="0"/>
              <a:t>dovodi da se </a:t>
            </a:r>
            <a:r>
              <a:rPr lang="sr-Latn-RS" altLang="en-US" dirty="0" smtClean="0"/>
              <a:t>briše oštra </a:t>
            </a:r>
            <a:r>
              <a:rPr lang="sr-Latn-RS" altLang="en-US" dirty="0"/>
              <a:t>granica izmedu </a:t>
            </a:r>
            <a:r>
              <a:rPr lang="sr-Latn-RS" altLang="en-US" dirty="0" smtClean="0"/>
              <a:t>klasi</a:t>
            </a:r>
            <a:r>
              <a:rPr lang="sr-Latn-RS" altLang="en-US" dirty="0"/>
              <a:t>č</a:t>
            </a:r>
            <a:r>
              <a:rPr lang="sr-Latn-RS" altLang="en-US" dirty="0" smtClean="0"/>
              <a:t>nih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</a:t>
            </a:r>
            <a:r>
              <a:rPr lang="sr-Latn-RS" altLang="en-US" dirty="0" smtClean="0"/>
              <a:t>ostalih digitalnih </a:t>
            </a:r>
            <a:r>
              <a:rPr lang="sr-Latn-RS" altLang="en-US" dirty="0"/>
              <a:t>uredaja specijalizovane namene </a:t>
            </a:r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Realno </a:t>
            </a:r>
            <a:r>
              <a:rPr lang="sr-Latn-RS" altLang="en-US" dirty="0"/>
              <a:t>je </a:t>
            </a:r>
            <a:r>
              <a:rPr lang="sr-Latn-RS" altLang="en-US" dirty="0" smtClean="0"/>
              <a:t>o</a:t>
            </a:r>
            <a:r>
              <a:rPr lang="sr-Latn-RS" altLang="en-US" dirty="0"/>
              <a:t>č</a:t>
            </a:r>
            <a:r>
              <a:rPr lang="sr-Latn-RS" altLang="en-US" dirty="0" smtClean="0"/>
              <a:t>ekivati </a:t>
            </a:r>
            <a:r>
              <a:rPr lang="sr-Latn-RS" altLang="en-US" dirty="0"/>
              <a:t>da ć</a:t>
            </a:r>
            <a:r>
              <a:rPr lang="sr-Latn-RS" altLang="en-US" dirty="0" smtClean="0"/>
              <a:t>e </a:t>
            </a:r>
            <a:r>
              <a:rPr lang="sr-Latn-RS" altLang="en-US" dirty="0"/>
              <a:t>u skorije </a:t>
            </a:r>
            <a:r>
              <a:rPr lang="sr-Latn-RS" altLang="en-US" dirty="0" smtClean="0"/>
              <a:t>vreme sastavni </a:t>
            </a:r>
            <a:r>
              <a:rPr lang="sr-Latn-RS" altLang="en-US" dirty="0"/>
              <a:t>deo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unarskih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biti i uredaji </a:t>
            </a:r>
            <a:r>
              <a:rPr lang="sr-Latn-RS" altLang="en-US" dirty="0" smtClean="0"/>
              <a:t>poput automobila ili frižidera</a:t>
            </a:r>
          </a:p>
          <a:p>
            <a:pPr eaLnBrk="1" hangingPunct="1"/>
            <a:endParaRPr lang="sr-Latn-RS" altLang="en-US" sz="2200" dirty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2652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/>
              <a:t>Mrežni</a:t>
            </a:r>
            <a:r>
              <a:rPr lang="en-US" altLang="en-US" sz="3200" dirty="0"/>
              <a:t> </a:t>
            </a:r>
            <a:r>
              <a:rPr lang="en-US" altLang="en-US" sz="3200" dirty="0" err="1" smtClean="0"/>
              <a:t>hardver</a:t>
            </a:r>
            <a:r>
              <a:rPr lang="sr-Latn-RS" altLang="en-US" sz="3200" dirty="0" smtClean="0"/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Da bi uredaj mogao biti </a:t>
            </a:r>
            <a:r>
              <a:rPr lang="sr-Latn-RS" altLang="en-US" dirty="0" smtClean="0"/>
              <a:t>umrežen </a:t>
            </a:r>
            <a:r>
              <a:rPr lang="sr-Latn-RS" altLang="en-US" dirty="0"/>
              <a:t>neophodno je da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specijalizovan </a:t>
            </a:r>
            <a:r>
              <a:rPr lang="sr-Latn-RS" altLang="en-US" dirty="0" smtClean="0"/>
              <a:t>deo hardvera </a:t>
            </a:r>
            <a:r>
              <a:rPr lang="sr-Latn-RS" altLang="en-US" dirty="0"/>
              <a:t>namenjen </a:t>
            </a:r>
            <a:r>
              <a:rPr lang="sr-Latn-RS" altLang="en-US" dirty="0" smtClean="0"/>
              <a:t>umrežavanju, </a:t>
            </a:r>
            <a:r>
              <a:rPr lang="sr-Latn-RS" altLang="en-US" dirty="0"/>
              <a:t>koji se smatra delom komunikacione </a:t>
            </a:r>
            <a:r>
              <a:rPr lang="sr-Latn-RS" altLang="en-US" dirty="0" smtClean="0"/>
              <a:t>opreme</a:t>
            </a:r>
          </a:p>
          <a:p>
            <a:pPr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je to </a:t>
            </a:r>
            <a:r>
              <a:rPr lang="sr-Latn-RS" altLang="en-US" dirty="0" smtClean="0">
                <a:solidFill>
                  <a:srgbClr val="C00000"/>
                </a:solidFill>
              </a:rPr>
              <a:t>mre</a:t>
            </a:r>
            <a:r>
              <a:rPr lang="sr-Latn-RS" altLang="en-US" dirty="0">
                <a:solidFill>
                  <a:srgbClr val="C00000"/>
                </a:solidFill>
              </a:rPr>
              <a:t>ž</a:t>
            </a:r>
            <a:r>
              <a:rPr lang="sr-Latn-RS" altLang="en-US" dirty="0" smtClean="0">
                <a:solidFill>
                  <a:srgbClr val="C00000"/>
                </a:solidFill>
              </a:rPr>
              <a:t>na </a:t>
            </a:r>
            <a:r>
              <a:rPr lang="sr-Latn-RS" altLang="en-US" dirty="0">
                <a:solidFill>
                  <a:srgbClr val="C00000"/>
                </a:solidFill>
              </a:rPr>
              <a:t>kartica </a:t>
            </a:r>
            <a:r>
              <a:rPr lang="sr-Latn-RS" altLang="en-US" dirty="0"/>
              <a:t>(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adapter) </a:t>
            </a:r>
            <a:r>
              <a:rPr lang="sr-Latn-RS" altLang="en-US" dirty="0" smtClean="0"/>
              <a:t>– NIC, koja omogućava uređaju 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pristup </a:t>
            </a:r>
            <a:r>
              <a:rPr lang="sr-Latn-RS" altLang="en-US" dirty="0" smtClean="0"/>
              <a:t>mreži </a:t>
            </a:r>
          </a:p>
          <a:p>
            <a:pPr eaLnBrk="1" hangingPunct="1"/>
            <a:r>
              <a:rPr lang="sr-Latn-RS" altLang="en-US" dirty="0" smtClean="0"/>
              <a:t>Svaku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</a:t>
            </a:r>
            <a:r>
              <a:rPr lang="sr-Latn-RS" altLang="en-US" dirty="0"/>
              <a:t>karticu </a:t>
            </a:r>
            <a:r>
              <a:rPr lang="sr-Latn-RS" altLang="en-US" dirty="0" smtClean="0"/>
              <a:t>karakteriše </a:t>
            </a:r>
            <a:r>
              <a:rPr lang="sr-Latn-RS" altLang="en-US" dirty="0"/>
              <a:t>jedinstvena </a:t>
            </a:r>
            <a:r>
              <a:rPr lang="sr-Latn-RS" altLang="en-US" dirty="0" smtClean="0"/>
              <a:t>fizička </a:t>
            </a:r>
            <a:r>
              <a:rPr lang="sr-Latn-RS" altLang="en-US" dirty="0"/>
              <a:t>(MAC) </a:t>
            </a:r>
            <a:r>
              <a:rPr lang="sr-Latn-RS" altLang="en-US" dirty="0">
                <a:solidFill>
                  <a:srgbClr val="C00000"/>
                </a:solidFill>
              </a:rPr>
              <a:t>adresa</a:t>
            </a:r>
            <a:r>
              <a:rPr lang="sr-Latn-RS" altLang="en-US" dirty="0"/>
              <a:t> kojom se uredaj jedinstveno </a:t>
            </a:r>
            <a:r>
              <a:rPr lang="sr-Latn-RS" altLang="en-US" dirty="0" smtClean="0"/>
              <a:t>identifikuje prilikom komunikacije</a:t>
            </a:r>
          </a:p>
          <a:p>
            <a:pPr eaLnBrk="1" hangingPunct="1"/>
            <a:r>
              <a:rPr lang="sr-Latn-RS" altLang="en-US" dirty="0"/>
              <a:t>Neke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</a:t>
            </a:r>
            <a:r>
              <a:rPr lang="sr-Latn-RS" altLang="en-US" dirty="0"/>
              <a:t>kartice obezbeduju pristup </a:t>
            </a:r>
            <a:r>
              <a:rPr lang="sr-Latn-RS" altLang="en-US" dirty="0" smtClean="0"/>
              <a:t>žičanim</a:t>
            </a:r>
            <a:r>
              <a:rPr lang="sr-Latn-RS" altLang="en-US" dirty="0"/>
              <a:t>, a neke </a:t>
            </a:r>
            <a:r>
              <a:rPr lang="sr-Latn-RS" altLang="en-US" dirty="0" smtClean="0"/>
              <a:t>bežičnim </a:t>
            </a:r>
            <a:r>
              <a:rPr lang="sr-Latn-RS" altLang="en-US" dirty="0"/>
              <a:t>komunikacionim kanalima. </a:t>
            </a:r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Osim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nih </a:t>
            </a:r>
            <a:r>
              <a:rPr lang="sr-Latn-RS" altLang="en-US" dirty="0"/>
              <a:t>kartica, za </a:t>
            </a:r>
            <a:r>
              <a:rPr lang="sr-Latn-RS" altLang="en-US" dirty="0" smtClean="0"/>
              <a:t>umrežavanje se </a:t>
            </a:r>
            <a:r>
              <a:rPr lang="sr-Latn-RS" altLang="en-US" dirty="0"/>
              <a:t>koriste </a:t>
            </a:r>
            <a:r>
              <a:rPr lang="sr-Latn-RS" altLang="en-US" dirty="0">
                <a:solidFill>
                  <a:srgbClr val="C00000"/>
                </a:solidFill>
              </a:rPr>
              <a:t>modemi</a:t>
            </a:r>
            <a:r>
              <a:rPr lang="sr-Latn-RS" altLang="en-US" dirty="0"/>
              <a:t> (telefonski, kablovski), kao i </a:t>
            </a:r>
            <a:r>
              <a:rPr lang="sr-Latn-RS" altLang="en-US" dirty="0" smtClean="0"/>
              <a:t>drugi sli</a:t>
            </a:r>
            <a:r>
              <a:rPr lang="sr-Latn-RS" altLang="en-US" dirty="0"/>
              <a:t>č</a:t>
            </a:r>
            <a:r>
              <a:rPr lang="sr-Latn-RS" altLang="en-US" dirty="0" smtClean="0"/>
              <a:t>ni uredaji</a:t>
            </a:r>
            <a:endParaRPr lang="sr-Latn-RS" altLang="en-US" sz="2200" dirty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498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9353</TotalTime>
  <Words>2788</Words>
  <Application>Microsoft Office PowerPoint</Application>
  <PresentationFormat>On-screen Show (4:3)</PresentationFormat>
  <Paragraphs>239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4_Watermark</vt:lpstr>
      <vt:lpstr>Internet programiranje</vt:lpstr>
      <vt:lpstr>Uvod u računarske mreže</vt:lpstr>
      <vt:lpstr>Uloga i način rada računarskih mreža</vt:lpstr>
      <vt:lpstr>Uloga računarskih mreža</vt:lpstr>
      <vt:lpstr>Način rada u mreži</vt:lpstr>
      <vt:lpstr>Komponente računarskih mreža</vt:lpstr>
      <vt:lpstr>Komponente računarskih mreža</vt:lpstr>
      <vt:lpstr>Mrežni hardver</vt:lpstr>
      <vt:lpstr>Mrežni hardver (2)</vt:lpstr>
      <vt:lpstr>Komunikacioni kanali</vt:lpstr>
      <vt:lpstr>Komunikacioni kanali (2)</vt:lpstr>
      <vt:lpstr>Komunikacioni kanali (3)</vt:lpstr>
      <vt:lpstr>Komunikacioni kanali (4)</vt:lpstr>
      <vt:lpstr>Komunikacioni kanali (5)</vt:lpstr>
      <vt:lpstr>Komunikacioni kanali (6)</vt:lpstr>
      <vt:lpstr>Komunikacioni kanali (7)</vt:lpstr>
      <vt:lpstr>Komunikacioni kanali (8)</vt:lpstr>
      <vt:lpstr>Mrežni softver </vt:lpstr>
      <vt:lpstr>Mrežni softver (2) </vt:lpstr>
      <vt:lpstr>Raspon računarskih mreža</vt:lpstr>
      <vt:lpstr>Raspon mreža </vt:lpstr>
      <vt:lpstr>Raspon mreža (2) </vt:lpstr>
      <vt:lpstr>Raspon mreža (3) </vt:lpstr>
      <vt:lpstr>Topologija računarskih mreža</vt:lpstr>
      <vt:lpstr>Topologija mreža</vt:lpstr>
      <vt:lpstr>Zajednički komunikacioni kanal</vt:lpstr>
      <vt:lpstr>Zajednički komunikacioni kanal (2)</vt:lpstr>
      <vt:lpstr>Zajednički komunikacioni kanal (3)</vt:lpstr>
      <vt:lpstr>Zajednički komunikacioni kanal (4)</vt:lpstr>
      <vt:lpstr>Direktne čvor-čvor veze</vt:lpstr>
      <vt:lpstr>Direktne čvor-čvor veze (2)</vt:lpstr>
      <vt:lpstr>Direktne čvor-čvor veze (3)</vt:lpstr>
      <vt:lpstr>Direktne čvor-čvor veze (4)</vt:lpstr>
      <vt:lpstr>Tipovi topologije mreže</vt:lpstr>
      <vt:lpstr>Tipovi topologije mreže (2)</vt:lpstr>
      <vt:lpstr>Tipovi topologije mreže (3)</vt:lpstr>
      <vt:lpstr>Tipovi topologije mreže (4)</vt:lpstr>
      <vt:lpstr>Slojevi kod računarskih mreža</vt:lpstr>
      <vt:lpstr>Slojevitost mreža</vt:lpstr>
      <vt:lpstr>Slojevitost mreža (2)</vt:lpstr>
      <vt:lpstr>Slojevitost mreža (3)</vt:lpstr>
      <vt:lpstr>Slojevitost mreža (4)</vt:lpstr>
      <vt:lpstr>Slojevitost mreža (5)</vt:lpstr>
      <vt:lpstr>Slojevitost mreža (6)</vt:lpstr>
      <vt:lpstr>Slojevitost mreža (7)</vt:lpstr>
      <vt:lpstr>Slojevitost mreža (8)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Vladimir Filipovic</cp:lastModifiedBy>
  <cp:revision>654</cp:revision>
  <dcterms:created xsi:type="dcterms:W3CDTF">1601-01-01T00:00:00Z</dcterms:created>
  <dcterms:modified xsi:type="dcterms:W3CDTF">2016-10-02T16:21:36Z</dcterms:modified>
</cp:coreProperties>
</file>