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7" r:id="rId1"/>
  </p:sldMasterIdLst>
  <p:notesMasterIdLst>
    <p:notesMasterId r:id="rId99"/>
  </p:notesMasterIdLst>
  <p:handoutMasterIdLst>
    <p:handoutMasterId r:id="rId100"/>
  </p:handoutMasterIdLst>
  <p:sldIdLst>
    <p:sldId id="833" r:id="rId2"/>
    <p:sldId id="834" r:id="rId3"/>
    <p:sldId id="690" r:id="rId4"/>
    <p:sldId id="740" r:id="rId5"/>
    <p:sldId id="689" r:id="rId6"/>
    <p:sldId id="741" r:id="rId7"/>
    <p:sldId id="742" r:id="rId8"/>
    <p:sldId id="743" r:id="rId9"/>
    <p:sldId id="744" r:id="rId10"/>
    <p:sldId id="745" r:id="rId11"/>
    <p:sldId id="746" r:id="rId12"/>
    <p:sldId id="747" r:id="rId13"/>
    <p:sldId id="748" r:id="rId14"/>
    <p:sldId id="749" r:id="rId15"/>
    <p:sldId id="750" r:id="rId16"/>
    <p:sldId id="751" r:id="rId17"/>
    <p:sldId id="752" r:id="rId18"/>
    <p:sldId id="753" r:id="rId19"/>
    <p:sldId id="754" r:id="rId20"/>
    <p:sldId id="755" r:id="rId21"/>
    <p:sldId id="756" r:id="rId22"/>
    <p:sldId id="757" r:id="rId23"/>
    <p:sldId id="758" r:id="rId24"/>
    <p:sldId id="759" r:id="rId25"/>
    <p:sldId id="760" r:id="rId26"/>
    <p:sldId id="761" r:id="rId27"/>
    <p:sldId id="762" r:id="rId28"/>
    <p:sldId id="763" r:id="rId29"/>
    <p:sldId id="764" r:id="rId30"/>
    <p:sldId id="765" r:id="rId31"/>
    <p:sldId id="766" r:id="rId32"/>
    <p:sldId id="767" r:id="rId33"/>
    <p:sldId id="768" r:id="rId34"/>
    <p:sldId id="769" r:id="rId35"/>
    <p:sldId id="770" r:id="rId36"/>
    <p:sldId id="771" r:id="rId37"/>
    <p:sldId id="772" r:id="rId38"/>
    <p:sldId id="773" r:id="rId39"/>
    <p:sldId id="774" r:id="rId40"/>
    <p:sldId id="775" r:id="rId41"/>
    <p:sldId id="776" r:id="rId42"/>
    <p:sldId id="777" r:id="rId43"/>
    <p:sldId id="778" r:id="rId44"/>
    <p:sldId id="779" r:id="rId45"/>
    <p:sldId id="780" r:id="rId46"/>
    <p:sldId id="781" r:id="rId47"/>
    <p:sldId id="782" r:id="rId48"/>
    <p:sldId id="783" r:id="rId49"/>
    <p:sldId id="784" r:id="rId50"/>
    <p:sldId id="785" r:id="rId51"/>
    <p:sldId id="786" r:id="rId52"/>
    <p:sldId id="787" r:id="rId53"/>
    <p:sldId id="788" r:id="rId54"/>
    <p:sldId id="789" r:id="rId55"/>
    <p:sldId id="790" r:id="rId56"/>
    <p:sldId id="791" r:id="rId57"/>
    <p:sldId id="792" r:id="rId58"/>
    <p:sldId id="793" r:id="rId59"/>
    <p:sldId id="794" r:id="rId60"/>
    <p:sldId id="795" r:id="rId61"/>
    <p:sldId id="796" r:id="rId62"/>
    <p:sldId id="797" r:id="rId63"/>
    <p:sldId id="798" r:id="rId64"/>
    <p:sldId id="799" r:id="rId65"/>
    <p:sldId id="800" r:id="rId66"/>
    <p:sldId id="801" r:id="rId67"/>
    <p:sldId id="802" r:id="rId68"/>
    <p:sldId id="803" r:id="rId69"/>
    <p:sldId id="804" r:id="rId70"/>
    <p:sldId id="805" r:id="rId71"/>
    <p:sldId id="807" r:id="rId72"/>
    <p:sldId id="806" r:id="rId73"/>
    <p:sldId id="808" r:id="rId74"/>
    <p:sldId id="809" r:id="rId75"/>
    <p:sldId id="810" r:id="rId76"/>
    <p:sldId id="811" r:id="rId77"/>
    <p:sldId id="812" r:id="rId78"/>
    <p:sldId id="813" r:id="rId79"/>
    <p:sldId id="814" r:id="rId80"/>
    <p:sldId id="815" r:id="rId81"/>
    <p:sldId id="816" r:id="rId82"/>
    <p:sldId id="817" r:id="rId83"/>
    <p:sldId id="818" r:id="rId84"/>
    <p:sldId id="819" r:id="rId85"/>
    <p:sldId id="820" r:id="rId86"/>
    <p:sldId id="821" r:id="rId87"/>
    <p:sldId id="822" r:id="rId88"/>
    <p:sldId id="823" r:id="rId89"/>
    <p:sldId id="824" r:id="rId90"/>
    <p:sldId id="825" r:id="rId91"/>
    <p:sldId id="826" r:id="rId92"/>
    <p:sldId id="827" r:id="rId93"/>
    <p:sldId id="828" r:id="rId94"/>
    <p:sldId id="829" r:id="rId95"/>
    <p:sldId id="830" r:id="rId96"/>
    <p:sldId id="831" r:id="rId97"/>
    <p:sldId id="628" r:id="rId98"/>
  </p:sldIdLst>
  <p:sldSz cx="9144000" cy="6858000" type="screen4x3"/>
  <p:notesSz cx="67818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3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99"/>
    <a:srgbClr val="808080"/>
    <a:srgbClr val="3333FF"/>
    <a:srgbClr val="003399"/>
    <a:srgbClr val="336699"/>
    <a:srgbClr val="008080"/>
    <a:srgbClr val="0099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6" autoAdjust="0"/>
    <p:restoredTop sz="90898" autoAdjust="0"/>
  </p:normalViewPr>
  <p:slideViewPr>
    <p:cSldViewPr snapToGrid="0">
      <p:cViewPr varScale="1">
        <p:scale>
          <a:sx n="105" d="100"/>
          <a:sy n="105" d="100"/>
        </p:scale>
        <p:origin x="171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84"/>
    </p:cViewPr>
  </p:sorterViewPr>
  <p:notesViewPr>
    <p:cSldViewPr snapToGrid="0">
      <p:cViewPr varScale="1">
        <p:scale>
          <a:sx n="56" d="100"/>
          <a:sy n="56" d="100"/>
        </p:scale>
        <p:origin x="-1722" y="-84"/>
      </p:cViewPr>
      <p:guideLst>
        <p:guide orient="horz" pos="3123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3DA714C-A5A4-44F3-BEA9-868546A02D70}" type="datetime1">
              <a:rPr lang="en-US" altLang="en-US"/>
              <a:pPr>
                <a:defRPr/>
              </a:pPr>
              <a:t>5/23/2019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0225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COMP37332, 2008/2009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0225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E324BCC-93C0-4D39-B2A2-E890611692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5807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1379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2813" y="742950"/>
            <a:ext cx="4959350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0113"/>
            <a:ext cx="497205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A31E9E3-09DA-448A-8836-41A85C290871}" type="datetime1">
              <a:rPr lang="en-US" altLang="en-US"/>
              <a:pPr>
                <a:defRPr/>
              </a:pPr>
              <a:t>5/23/2019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0225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COMP37332, 2008/2009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0225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DCAB988-1BC0-4E3B-90F2-5849C43407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811910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en-US" smtClean="0">
                <a:latin typeface="Times New Roman" pitchFamily="18" charset="0"/>
              </a:rPr>
              <a:t>COMP37332, 2008/2009</a:t>
            </a:r>
          </a:p>
        </p:txBody>
      </p:sp>
      <p:sp>
        <p:nvSpPr>
          <p:cNvPr id="10240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D82E2FDF-544B-41A2-B1B2-FFFC6890C1FC}" type="slidenum">
              <a:rPr kumimoji="0" lang="en-US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</a:t>
            </a:fld>
            <a:endParaRPr kumimoji="0" lang="en-US" altLang="en-US" smtClean="0">
              <a:latin typeface="Times New Roman" pitchFamily="18" charset="0"/>
            </a:endParaRPr>
          </a:p>
        </p:txBody>
      </p:sp>
      <p:sp>
        <p:nvSpPr>
          <p:cNvPr id="1024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2950"/>
            <a:ext cx="4956175" cy="3717925"/>
          </a:xfrm>
          <a:ln/>
        </p:spPr>
      </p:sp>
      <p:sp>
        <p:nvSpPr>
          <p:cNvPr id="10240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465022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en-US" smtClean="0">
                <a:latin typeface="Times New Roman" pitchFamily="18" charset="0"/>
              </a:rPr>
              <a:t>COMP37332, 2008/2009</a:t>
            </a:r>
          </a:p>
        </p:txBody>
      </p:sp>
      <p:sp>
        <p:nvSpPr>
          <p:cNvPr id="103427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5251F55B-6FE4-4B82-B43A-8C2C1B865F5E}" type="slidenum">
              <a:rPr kumimoji="0" lang="en-US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4</a:t>
            </a:fld>
            <a:endParaRPr kumimoji="0" lang="en-US" altLang="en-US" smtClean="0">
              <a:latin typeface="Times New Roman" pitchFamily="18" charset="0"/>
            </a:endParaRPr>
          </a:p>
        </p:txBody>
      </p:sp>
      <p:sp>
        <p:nvSpPr>
          <p:cNvPr id="1034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2950"/>
            <a:ext cx="4956175" cy="3717925"/>
          </a:xfrm>
          <a:ln/>
        </p:spPr>
      </p:sp>
      <p:sp>
        <p:nvSpPr>
          <p:cNvPr id="10342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en-US" smtClean="0">
                <a:latin typeface="Times New Roman" pitchFamily="18" charset="0"/>
              </a:rPr>
              <a:t>COMP37332, 2008/2009</a:t>
            </a:r>
          </a:p>
        </p:txBody>
      </p:sp>
      <p:sp>
        <p:nvSpPr>
          <p:cNvPr id="104451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BB74EF58-23DC-41DD-BCEF-65F49FB21CEC}" type="slidenum">
              <a:rPr kumimoji="0" lang="en-US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28</a:t>
            </a:fld>
            <a:endParaRPr kumimoji="0" lang="en-US" altLang="en-US" smtClean="0">
              <a:latin typeface="Times New Roman" pitchFamily="18" charset="0"/>
            </a:endParaRPr>
          </a:p>
        </p:txBody>
      </p:sp>
      <p:sp>
        <p:nvSpPr>
          <p:cNvPr id="1044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2950"/>
            <a:ext cx="4956175" cy="3717925"/>
          </a:xfrm>
          <a:ln/>
        </p:spPr>
      </p:sp>
      <p:sp>
        <p:nvSpPr>
          <p:cNvPr id="10445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en-US" smtClean="0">
                <a:latin typeface="Times New Roman" pitchFamily="18" charset="0"/>
              </a:rPr>
              <a:t>COMP37332, 2008/2009</a:t>
            </a:r>
          </a:p>
        </p:txBody>
      </p:sp>
      <p:sp>
        <p:nvSpPr>
          <p:cNvPr id="105475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8055E56-C076-4EB2-A4AA-37EA901188AD}" type="slidenum">
              <a:rPr kumimoji="0" lang="en-US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71</a:t>
            </a:fld>
            <a:endParaRPr kumimoji="0" lang="en-US" altLang="en-US" smtClean="0">
              <a:latin typeface="Times New Roman" pitchFamily="18" charset="0"/>
            </a:endParaRPr>
          </a:p>
        </p:txBody>
      </p:sp>
      <p:sp>
        <p:nvSpPr>
          <p:cNvPr id="1054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2950"/>
            <a:ext cx="4956175" cy="3717925"/>
          </a:xfrm>
          <a:ln/>
        </p:spPr>
      </p:sp>
      <p:sp>
        <p:nvSpPr>
          <p:cNvPr id="10547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</p:grpSp>
      <p:sp>
        <p:nvSpPr>
          <p:cNvPr id="327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27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4000"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pPr>
              <a:defRPr/>
            </a:pPr>
            <a:fld id="{44F4E04F-C673-4040-9830-9B7DB85C46C7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381805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258253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49275"/>
            <a:ext cx="2057400" cy="6308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5"/>
            <a:ext cx="6019800" cy="6308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162487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217258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354719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365859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62598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126551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24659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325340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333568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3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34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35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36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37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3175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2125" y="2603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3175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0338" y="260350"/>
            <a:ext cx="3354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9933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  <p:sp>
        <p:nvSpPr>
          <p:cNvPr id="1030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49275"/>
            <a:ext cx="82296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6156325" y="260350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>
              <a:defRPr/>
            </a:pPr>
            <a:r>
              <a:rPr lang="sr-Latn-CS" altLang="en-US" sz="1000" smtClean="0">
                <a:latin typeface="Arial" pitchFamily="34" charset="0"/>
              </a:rPr>
              <a:t>v</a:t>
            </a:r>
            <a:r>
              <a:rPr lang="en-US" altLang="en-US" sz="1000" smtClean="0">
                <a:latin typeface="Arial" pitchFamily="34" charset="0"/>
              </a:rPr>
              <a:t>ladaf@matf.bg.ac.rs</a:t>
            </a:r>
            <a:endParaRPr lang="sr-Latn-CS" altLang="en-US" sz="1000" smtClean="0">
              <a:latin typeface="Arial" pitchFamily="34" charset="0"/>
            </a:endParaRPr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8459788" y="260350"/>
            <a:ext cx="6842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D7DE2B5E-6AAC-4931-8149-6FDD2B1CF747}" type="slidenum">
              <a:rPr lang="en-US" altLang="en-US" sz="800" smtClean="0">
                <a:latin typeface="Arial" pitchFamily="34" charset="0"/>
              </a:rPr>
              <a:pPr eaLnBrk="1" hangingPunct="1">
                <a:defRPr/>
              </a:pPr>
              <a:t>‹#›</a:t>
            </a:fld>
            <a:r>
              <a:rPr lang="en-US" altLang="en-US" sz="800" dirty="0" smtClean="0">
                <a:latin typeface="Arial" pitchFamily="34" charset="0"/>
              </a:rPr>
              <a:t> / 9</a:t>
            </a:r>
            <a:r>
              <a:rPr lang="sr-Latn-RS" altLang="en-US" sz="800" dirty="0" smtClean="0">
                <a:latin typeface="Arial" pitchFamily="34" charset="0"/>
              </a:rPr>
              <a:t>7</a:t>
            </a:r>
            <a:endParaRPr lang="sr-Latn-CS" altLang="en-US" sz="800" dirty="0" smtClean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-statistika.rs/" TargetMode="External"/><Relationship Id="rId2" Type="http://schemas.openxmlformats.org/officeDocument/2006/relationships/hyperlink" Target="http://www.r-tutor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50825" y="1219200"/>
            <a:ext cx="8569325" cy="1201738"/>
          </a:xfrm>
        </p:spPr>
        <p:txBody>
          <a:bodyPr/>
          <a:lstStyle/>
          <a:p>
            <a:pPr eaLnBrk="1" hangingPunct="1"/>
            <a:r>
              <a:rPr lang="sr-Latn-CS" altLang="en-US" dirty="0" smtClean="0"/>
              <a:t>Primjena računara u biologiji</a:t>
            </a:r>
          </a:p>
        </p:txBody>
      </p:sp>
      <p:sp>
        <p:nvSpPr>
          <p:cNvPr id="12291" name="Rectangle 7"/>
          <p:cNvSpPr>
            <a:spLocks noChangeArrowheads="1"/>
          </p:cNvSpPr>
          <p:nvPr/>
        </p:nvSpPr>
        <p:spPr bwMode="auto">
          <a:xfrm>
            <a:off x="5220072" y="4005609"/>
            <a:ext cx="3528392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buFont typeface="Wingdings" pitchFamily="2" charset="2"/>
              <a:buNone/>
            </a:pPr>
            <a:r>
              <a:rPr lang="en-US" altLang="en-US" sz="4000" dirty="0">
                <a:solidFill>
                  <a:srgbClr val="993300"/>
                </a:solidFill>
                <a:latin typeface="YUTms" charset="0"/>
              </a:rPr>
              <a:t> </a:t>
            </a:r>
            <a:r>
              <a:rPr lang="en-US" altLang="en-US" b="1" dirty="0">
                <a:solidFill>
                  <a:srgbClr val="993300"/>
                </a:solidFill>
                <a:latin typeface="Garamond" pitchFamily="18" charset="0"/>
              </a:rPr>
              <a:t>Vladimir </a:t>
            </a:r>
            <a:r>
              <a:rPr lang="en-US" altLang="en-US" b="1" dirty="0" err="1">
                <a:solidFill>
                  <a:srgbClr val="993300"/>
                </a:solidFill>
                <a:latin typeface="Garamond" pitchFamily="18" charset="0"/>
              </a:rPr>
              <a:t>Filipovi</a:t>
            </a:r>
            <a:r>
              <a:rPr lang="sr-Latn-CS" altLang="en-US" b="1" dirty="0">
                <a:solidFill>
                  <a:srgbClr val="993300"/>
                </a:solidFill>
                <a:latin typeface="Garamond" pitchFamily="18" charset="0"/>
              </a:rPr>
              <a:t>ć</a:t>
            </a:r>
            <a:endParaRPr lang="en-US" altLang="en-US" b="1" dirty="0">
              <a:solidFill>
                <a:srgbClr val="993300"/>
              </a:solidFill>
              <a:latin typeface="Garamond" pitchFamily="18" charset="0"/>
            </a:endParaRPr>
          </a:p>
          <a:p>
            <a:pPr algn="r" eaLnBrk="1" hangingPunct="1">
              <a:buFont typeface="Wingdings" pitchFamily="2" charset="2"/>
              <a:buNone/>
            </a:pPr>
            <a:r>
              <a:rPr lang="en-US" altLang="en-US" sz="2400" dirty="0">
                <a:solidFill>
                  <a:schemeClr val="hlink"/>
                </a:solidFill>
              </a:rPr>
              <a:t>vladaf@matf.bg.ac.rs</a:t>
            </a:r>
          </a:p>
        </p:txBody>
      </p:sp>
      <p:pic>
        <p:nvPicPr>
          <p:cNvPr id="1026" name="Picture 2" descr="C:\Temp\pmfb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73" y="3356992"/>
            <a:ext cx="4018467" cy="301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5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Interval Estimate of Population Mean with Known Variance (2)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733550"/>
            <a:ext cx="8251825" cy="352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Interval Estimate of Population Mean with Known Variance (3)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817688"/>
            <a:ext cx="8261350" cy="36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Interval Estimate of Population Mean with Known Variance (4)</a:t>
            </a: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665288"/>
            <a:ext cx="8261350" cy="36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5270500"/>
            <a:ext cx="8240712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Interval Estimate of Population Mean with Known Variance (5)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616075"/>
            <a:ext cx="822166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2024063"/>
            <a:ext cx="8251825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Interval Estimate of Population Mean with Unknown Variance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1795463"/>
            <a:ext cx="8270875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Interval Estimate of Population Mean with Unknown Variance (2)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1781175"/>
            <a:ext cx="8291512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Interval Estimate of Population Mean with Unknown Variance (3)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1684338"/>
            <a:ext cx="8221662" cy="358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5270500"/>
            <a:ext cx="826135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Interval Estimate of Population Mean with Unknown Variance (4)</a:t>
            </a: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1590675"/>
            <a:ext cx="825182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2265363"/>
            <a:ext cx="82518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Sampling Size of Population Mean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66850"/>
            <a:ext cx="8231188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Sampling Size of Population Mean (2)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489075"/>
            <a:ext cx="8301037" cy="382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kumimoji="1" lang="en-GB" altLang="en-US" smtClean="0"/>
              <a:t/>
            </a:r>
            <a:br>
              <a:rPr kumimoji="1" lang="en-GB" altLang="en-US" smtClean="0"/>
            </a:br>
            <a:endParaRPr kumimoji="1" lang="en-GB" altLang="en-US" smtClean="0"/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533400" y="1733550"/>
            <a:ext cx="80772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sr-Latn-RS" altLang="en-US" sz="4800" dirty="0" smtClean="0">
                <a:latin typeface="Comic Sans MS" pitchFamily="66" charset="0"/>
              </a:rPr>
              <a:t>Procena za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sr-Latn-RS" altLang="en-US" sz="4800" dirty="0" smtClean="0">
                <a:latin typeface="Comic Sans MS" pitchFamily="66" charset="0"/>
              </a:rPr>
              <a:t>Interval poverenja</a:t>
            </a:r>
            <a:r>
              <a:rPr kumimoji="1" lang="en-US" altLang="en-US" sz="4800" dirty="0" smtClean="0">
                <a:latin typeface="Comic Sans MS" pitchFamily="66" charset="0"/>
              </a:rPr>
              <a:t>,</a:t>
            </a:r>
            <a:endParaRPr kumimoji="1" lang="en-US" altLang="en-US" sz="4800" dirty="0">
              <a:latin typeface="Comic Sans MS" pitchFamily="66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sr-Latn-RS" altLang="en-US" sz="4800" dirty="0" smtClean="0">
                <a:latin typeface="Comic Sans MS" pitchFamily="66" charset="0"/>
              </a:rPr>
              <a:t>Testiranje hipoteza</a:t>
            </a:r>
            <a:endParaRPr kumimoji="1" lang="en-US" altLang="en-US" sz="4800" dirty="0">
              <a:latin typeface="Comic Sans MS" pitchFamily="66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sr-Latn-RS" altLang="en-US" sz="4800" dirty="0" smtClean="0">
                <a:latin typeface="Comic Sans MS" pitchFamily="66" charset="0"/>
              </a:rPr>
              <a:t>i</a:t>
            </a:r>
            <a:r>
              <a:rPr kumimoji="1" lang="en-US" altLang="en-US" sz="4800" dirty="0" smtClean="0">
                <a:latin typeface="Comic Sans MS" pitchFamily="66" charset="0"/>
              </a:rPr>
              <a:t> </a:t>
            </a:r>
            <a:r>
              <a:rPr kumimoji="1" lang="sr-Latn-RS" altLang="en-US" sz="4800" dirty="0" smtClean="0">
                <a:latin typeface="Comic Sans MS" pitchFamily="66" charset="0"/>
              </a:rPr>
              <a:t>Greške </a:t>
            </a:r>
            <a:r>
              <a:rPr kumimoji="1" lang="en-GB" altLang="en-US" sz="4800" dirty="0" smtClean="0">
                <a:latin typeface="Comic Sans MS" pitchFamily="66" charset="0"/>
              </a:rPr>
              <a:t>T</a:t>
            </a:r>
            <a:r>
              <a:rPr kumimoji="1" lang="sr-Latn-RS" altLang="en-US" sz="4800" dirty="0" err="1" smtClean="0">
                <a:latin typeface="Comic Sans MS" pitchFamily="66" charset="0"/>
              </a:rPr>
              <a:t>ipa</a:t>
            </a:r>
            <a:r>
              <a:rPr kumimoji="1" lang="en-GB" altLang="en-US" sz="4800" dirty="0" smtClean="0">
                <a:latin typeface="Comic Sans MS" pitchFamily="66" charset="0"/>
              </a:rPr>
              <a:t> II</a:t>
            </a:r>
            <a:endParaRPr kumimoji="1" lang="en-GB" altLang="en-US" sz="4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22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Point Estimate of Population Proportion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671638"/>
            <a:ext cx="8261350" cy="365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Point Estimate of Population Proportion (2)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1644650"/>
            <a:ext cx="8251825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Interval Estimate of Population Proportion</a:t>
            </a: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1657350"/>
            <a:ext cx="81915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Interval Estimate of Population Proportion (2)</a:t>
            </a: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649413"/>
            <a:ext cx="8262938" cy="408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Interval Estimate of Population Proportion (3)</a:t>
            </a: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716088"/>
            <a:ext cx="8291513" cy="425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Interval Estimate of Population Proportion (4)</a:t>
            </a:r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1608138"/>
            <a:ext cx="8232775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2311400"/>
            <a:ext cx="8272462" cy="401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Sampling Size of Population Proportion</a:t>
            </a: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1685925"/>
            <a:ext cx="82423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Sampling Size of Population Proportion (2)</a:t>
            </a: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660525"/>
            <a:ext cx="8270875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kumimoji="1" lang="en-GB" altLang="en-US" smtClean="0"/>
              <a:t/>
            </a:r>
            <a:br>
              <a:rPr kumimoji="1" lang="en-GB" altLang="en-US" smtClean="0"/>
            </a:br>
            <a:endParaRPr kumimoji="1" lang="en-GB" altLang="en-US" smtClean="0"/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533400" y="1733550"/>
            <a:ext cx="80772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en-US" sz="4800">
                <a:latin typeface="Comic Sans MS" pitchFamily="66" charset="0"/>
              </a:rPr>
              <a:t>Hypothesis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Hypothesis Testing</a:t>
            </a: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>
            <a:fillRect/>
          </a:stretch>
        </p:blipFill>
        <p:spPr bwMode="auto">
          <a:xfrm>
            <a:off x="549275" y="1427163"/>
            <a:ext cx="8281988" cy="300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33" r="25247"/>
          <a:stretch>
            <a:fillRect/>
          </a:stretch>
        </p:blipFill>
        <p:spPr bwMode="auto">
          <a:xfrm>
            <a:off x="2459038" y="4237038"/>
            <a:ext cx="5456237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 dirty="0" smtClean="0"/>
              <a:t>Elementarna </a:t>
            </a:r>
            <a:r>
              <a:rPr lang="sr-Latn-CS" altLang="en-US" dirty="0"/>
              <a:t>s</a:t>
            </a:r>
            <a:r>
              <a:rPr lang="sr-Latn-CS" altLang="en-US" dirty="0" smtClean="0"/>
              <a:t>tatistika </a:t>
            </a:r>
            <a:r>
              <a:rPr lang="sr-Latn-CS" altLang="en-US" dirty="0" smtClean="0"/>
              <a:t>u R-u </a:t>
            </a:r>
            <a:endParaRPr lang="en-GB" altLang="en-US" dirty="0" smtClean="0"/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388873" y="3166659"/>
            <a:ext cx="8297926" cy="946277"/>
          </a:xfrm>
          <a:prstGeom prst="rect">
            <a:avLst/>
          </a:prstGeom>
          <a:noFill/>
          <a:ln>
            <a:solidFill>
              <a:srgbClr val="C00000"/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en-US" sz="1800" smtClean="0">
              <a:latin typeface="Verdana" pitchFamily="34" charset="0"/>
            </a:endParaRPr>
          </a:p>
        </p:txBody>
      </p:sp>
      <p:cxnSp>
        <p:nvCxnSpPr>
          <p:cNvPr id="4101" name="Straight Connector 5"/>
          <p:cNvCxnSpPr>
            <a:cxnSpLocks noChangeShapeType="1"/>
          </p:cNvCxnSpPr>
          <p:nvPr/>
        </p:nvCxnSpPr>
        <p:spPr bwMode="auto">
          <a:xfrm flipV="1">
            <a:off x="388873" y="2526774"/>
            <a:ext cx="8067675" cy="20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699389" y="1543001"/>
            <a:ext cx="712787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>
                <a:solidFill>
                  <a:srgbClr val="C00000"/>
                </a:solidFill>
              </a:rPr>
              <a:t>Deskriptivna statistika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C00000"/>
                </a:solidFill>
              </a:rPr>
              <a:t>Kvalitativni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</a:rPr>
              <a:t>podaci</a:t>
            </a:r>
            <a:endParaRPr lang="en-US" sz="1600" dirty="0" smtClean="0">
              <a:solidFill>
                <a:srgbClr val="C00000"/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C00000"/>
                </a:solidFill>
              </a:rPr>
              <a:t>Kvantitativni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</a:rPr>
              <a:t>podaci</a:t>
            </a:r>
            <a:endParaRPr lang="en-US" sz="1600" dirty="0" smtClean="0">
              <a:solidFill>
                <a:srgbClr val="C00000"/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C00000"/>
                </a:solidFill>
              </a:rPr>
              <a:t>Numeri</a:t>
            </a:r>
            <a:r>
              <a:rPr lang="sr-Latn-RS" sz="1600" dirty="0" smtClean="0">
                <a:solidFill>
                  <a:srgbClr val="C00000"/>
                </a:solidFill>
              </a:rPr>
              <a:t>č</a:t>
            </a:r>
            <a:r>
              <a:rPr lang="en-US" sz="1600" dirty="0" err="1" smtClean="0">
                <a:solidFill>
                  <a:srgbClr val="C00000"/>
                </a:solidFill>
              </a:rPr>
              <a:t>ke</a:t>
            </a:r>
            <a:r>
              <a:rPr lang="en-US" sz="1600" dirty="0" smtClean="0">
                <a:solidFill>
                  <a:srgbClr val="C00000"/>
                </a:solidFill>
              </a:rPr>
              <a:t> mere</a:t>
            </a:r>
            <a:endParaRPr lang="sr-Latn-RS" sz="1600" dirty="0" smtClean="0">
              <a:solidFill>
                <a:srgbClr val="C00000"/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>
                <a:solidFill>
                  <a:srgbClr val="C00000"/>
                </a:solidFill>
              </a:rPr>
              <a:t>Raspodele verovatnoća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>
                <a:solidFill>
                  <a:srgbClr val="C00000"/>
                </a:solidFill>
              </a:rPr>
              <a:t>Procene intervala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err="1" smtClean="0">
                <a:solidFill>
                  <a:srgbClr val="C00000"/>
                </a:solidFill>
              </a:rPr>
              <a:t>Testoranje</a:t>
            </a:r>
            <a:r>
              <a:rPr lang="sr-Latn-RS" sz="1600" dirty="0" smtClean="0">
                <a:solidFill>
                  <a:srgbClr val="C00000"/>
                </a:solidFill>
              </a:rPr>
              <a:t> hipoteza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>
                <a:solidFill>
                  <a:srgbClr val="C00000"/>
                </a:solidFill>
              </a:rPr>
              <a:t>Greške tipa II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>
                <a:solidFill>
                  <a:srgbClr val="C00000"/>
                </a:solidFill>
              </a:rPr>
              <a:t>Uticaj među dve populacije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>
                <a:solidFill>
                  <a:srgbClr val="C00000"/>
                </a:solidFill>
              </a:rPr>
              <a:t>Kvalitet uklapanja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>
                <a:solidFill>
                  <a:srgbClr val="C00000"/>
                </a:solidFill>
              </a:rPr>
              <a:t>Analiza disperzije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err="1" smtClean="0">
                <a:solidFill>
                  <a:srgbClr val="C00000"/>
                </a:solidFill>
              </a:rPr>
              <a:t>Neparametarski</a:t>
            </a:r>
            <a:r>
              <a:rPr lang="sr-Latn-RS" sz="1600" dirty="0" smtClean="0">
                <a:solidFill>
                  <a:srgbClr val="C00000"/>
                </a:solidFill>
              </a:rPr>
              <a:t> metodi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>
                <a:solidFill>
                  <a:srgbClr val="C00000"/>
                </a:solidFill>
              </a:rPr>
              <a:t>Linearna regresija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>
                <a:solidFill>
                  <a:srgbClr val="C00000"/>
                </a:solidFill>
              </a:rPr>
              <a:t>Višestruka linearna regresija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>
                <a:solidFill>
                  <a:srgbClr val="C00000"/>
                </a:solidFill>
              </a:rPr>
              <a:t>Logistička regresija</a:t>
            </a:r>
          </a:p>
          <a:p>
            <a:r>
              <a:rPr lang="sr-Latn-RS" dirty="0" smtClean="0"/>
              <a:t> </a:t>
            </a:r>
            <a:endParaRPr lang="en-US" dirty="0"/>
          </a:p>
        </p:txBody>
      </p:sp>
      <p:cxnSp>
        <p:nvCxnSpPr>
          <p:cNvPr id="10" name="Straight Connector 5"/>
          <p:cNvCxnSpPr>
            <a:cxnSpLocks noChangeShapeType="1"/>
          </p:cNvCxnSpPr>
          <p:nvPr/>
        </p:nvCxnSpPr>
        <p:spPr bwMode="auto">
          <a:xfrm flipV="1">
            <a:off x="388873" y="5372069"/>
            <a:ext cx="8067675" cy="20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Lower Tail Test of Population Mean with Known Variance</a:t>
            </a: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751013"/>
            <a:ext cx="8251825" cy="391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Lower Tail Test of Population Mean with Known Variance (2)</a:t>
            </a:r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611313"/>
            <a:ext cx="8261350" cy="43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Lower Tail Test of Population Mean with Known Variance (3)</a:t>
            </a:r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1662113"/>
            <a:ext cx="8272463" cy="287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Lower Tail Test of Population Mean with Known Variance (4)</a:t>
            </a:r>
          </a:p>
        </p:txBody>
      </p:sp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609725"/>
            <a:ext cx="8262938" cy="171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3298825"/>
            <a:ext cx="82423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Upper Tail Test of Population Mean with Known Variance</a:t>
            </a:r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658938"/>
            <a:ext cx="8212137" cy="391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Upper Tail Test of Population Mean with Known Variance (2)</a:t>
            </a:r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706563"/>
            <a:ext cx="8261350" cy="426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Upper Tail Test of Population Mean with Known Variance (3)</a:t>
            </a: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1652588"/>
            <a:ext cx="8201025" cy="291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Upper Tail Test of Population Mean with Known Variance (4)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657350"/>
            <a:ext cx="8231187" cy="161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3262313"/>
            <a:ext cx="822325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Two-Tailed Test of Population Mean with Known Variance</a:t>
            </a:r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612900"/>
            <a:ext cx="8232775" cy="386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Two-Tailed Test of Population Mean with Known Variance (2)</a:t>
            </a:r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1635125"/>
            <a:ext cx="8231187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kumimoji="1" lang="en-GB" altLang="en-US" smtClean="0"/>
              <a:t/>
            </a:r>
            <a:br>
              <a:rPr kumimoji="1" lang="en-GB" altLang="en-US" smtClean="0"/>
            </a:br>
            <a:endParaRPr kumimoji="1" lang="en-GB" altLang="en-US" smtClean="0"/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533400" y="1733550"/>
            <a:ext cx="8077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sr-Latn-RS" altLang="en-US" sz="4800" dirty="0" smtClean="0">
                <a:latin typeface="Comic Sans MS" pitchFamily="66" charset="0"/>
              </a:rPr>
              <a:t>Procena za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sr-Latn-RS" altLang="en-US" sz="4800" dirty="0" smtClean="0">
                <a:latin typeface="Comic Sans MS" pitchFamily="66" charset="0"/>
              </a:rPr>
              <a:t>Interval poverenja</a:t>
            </a:r>
            <a:endParaRPr kumimoji="1" lang="en-US" altLang="en-US" sz="4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Two-Tailed Test of Population Mean with Known Variance (3)</a:t>
            </a:r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719263"/>
            <a:ext cx="8240712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Two-Tailed Test of Population Mean with Known Variance (4)</a:t>
            </a:r>
          </a:p>
        </p:txBody>
      </p:sp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714500"/>
            <a:ext cx="8272462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2903538"/>
            <a:ext cx="8242300" cy="143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Lower Tail Test of Population Mean with Unknown Variance</a:t>
            </a:r>
          </a:p>
        </p:txBody>
      </p:sp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1612900"/>
            <a:ext cx="8232775" cy="388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Lower Tail Test of Population Mean with Unknown Variance (2)</a:t>
            </a:r>
          </a:p>
        </p:txBody>
      </p:sp>
      <p:pic>
        <p:nvPicPr>
          <p:cNvPr id="450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1687513"/>
            <a:ext cx="8242300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Lower Tail Test of Population Mean with Unknown Variance (3)</a:t>
            </a:r>
          </a:p>
        </p:txBody>
      </p:sp>
      <p:pic>
        <p:nvPicPr>
          <p:cNvPr id="460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622425"/>
            <a:ext cx="8240712" cy="291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Lower Tail Test of Population Mean with Unknown Variance (4)</a:t>
            </a:r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1601788"/>
            <a:ext cx="8202612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801938"/>
            <a:ext cx="8272463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Upper Tail Test of Population Mean with Unknown Variance</a:t>
            </a:r>
          </a:p>
        </p:txBody>
      </p:sp>
      <p:pic>
        <p:nvPicPr>
          <p:cNvPr id="481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1666875"/>
            <a:ext cx="8221662" cy="383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Upper Tail Test of Population Mean with Unknown Variance (2)</a:t>
            </a:r>
          </a:p>
        </p:txBody>
      </p:sp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1689100"/>
            <a:ext cx="8251825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Upper Tail Test of Population Mean with Unknown Variance (3)</a:t>
            </a:r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647825"/>
            <a:ext cx="8251825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Upper Tail Test of Population Mean with Unknown Variance (3)</a:t>
            </a:r>
          </a:p>
        </p:txBody>
      </p:sp>
      <p:pic>
        <p:nvPicPr>
          <p:cNvPr id="512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1677988"/>
            <a:ext cx="8232775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3005138"/>
            <a:ext cx="8242300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sz="3200" dirty="0" smtClean="0"/>
              <a:t>Procena za interval poverenja</a:t>
            </a:r>
            <a:endParaRPr lang="en-US" altLang="en-US" sz="3200" dirty="0" smtClean="0"/>
          </a:p>
        </p:txBody>
      </p:sp>
      <p:pic>
        <p:nvPicPr>
          <p:cNvPr id="614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068" b="61442"/>
          <a:stretch/>
        </p:blipFill>
        <p:spPr bwMode="auto">
          <a:xfrm>
            <a:off x="558800" y="1504951"/>
            <a:ext cx="2961640" cy="2207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6176" y="3712464"/>
            <a:ext cx="804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Ovaj okvir sa podacima se nalazi u paketu MASS.</a:t>
            </a:r>
          </a:p>
          <a:p>
            <a:r>
              <a:rPr lang="sr-Latn-R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20440" y="1615440"/>
            <a:ext cx="5166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Često se postavlja zadatak efikasne procene parametara populacije zasnovanog na jednostavnom slučajnom uzorku podataka.</a:t>
            </a:r>
          </a:p>
          <a:p>
            <a:endParaRPr lang="sr-Latn-RS" dirty="0" smtClean="0"/>
          </a:p>
          <a:p>
            <a:r>
              <a:rPr lang="sr-Latn-RS" dirty="0" smtClean="0"/>
              <a:t>U primerima koji slede, koristiće se okvir sa podacima </a:t>
            </a:r>
            <a:r>
              <a:rPr lang="sr-Latn-RS" b="1" dirty="0" err="1" smtClean="0"/>
              <a:t>survey</a:t>
            </a:r>
            <a:r>
              <a:rPr lang="sr-Latn-RS" dirty="0" smtClean="0"/>
              <a:t>, koji sadrži rezultate ankete studenata Statistike na univerzitetima u Australiji.  </a:t>
            </a:r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81" b="15317"/>
          <a:stretch/>
        </p:blipFill>
        <p:spPr bwMode="auto">
          <a:xfrm>
            <a:off x="558800" y="4453128"/>
            <a:ext cx="8242300" cy="2101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Two-Tailed Test of Population Mean with Unknown Variance</a:t>
            </a:r>
          </a:p>
        </p:txBody>
      </p:sp>
      <p:pic>
        <p:nvPicPr>
          <p:cNvPr id="522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1622425"/>
            <a:ext cx="8242300" cy="386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Two-Tailed Test of Population Mean with Unknown Variance (2)</a:t>
            </a:r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619250"/>
            <a:ext cx="8281988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Two-Tailed Test of Population Mean with Unknown Variance (3)</a:t>
            </a:r>
          </a:p>
        </p:txBody>
      </p:sp>
      <p:pic>
        <p:nvPicPr>
          <p:cNvPr id="542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1677988"/>
            <a:ext cx="8221663" cy="292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Two-Tailed Test of Population Mean with Unknown Variance (4)</a:t>
            </a:r>
          </a:p>
        </p:txBody>
      </p:sp>
      <p:pic>
        <p:nvPicPr>
          <p:cNvPr id="552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655763"/>
            <a:ext cx="8251825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2603500"/>
            <a:ext cx="8272462" cy="167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Lower Tail Test of Population Proportion</a:t>
            </a:r>
          </a:p>
        </p:txBody>
      </p:sp>
      <p:pic>
        <p:nvPicPr>
          <p:cNvPr id="563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1671638"/>
            <a:ext cx="8212138" cy="365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Lower Tail Test of Population Proportion (2)</a:t>
            </a:r>
          </a:p>
        </p:txBody>
      </p:sp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692275"/>
            <a:ext cx="8262938" cy="380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Lower Tail Test of Population Proportion (3)</a:t>
            </a:r>
          </a:p>
        </p:txBody>
      </p:sp>
      <p:pic>
        <p:nvPicPr>
          <p:cNvPr id="583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682750"/>
            <a:ext cx="8251825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Lower Tail Test of Population Proportion (4)</a:t>
            </a:r>
          </a:p>
        </p:txBody>
      </p:sp>
      <p:pic>
        <p:nvPicPr>
          <p:cNvPr id="593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1608138"/>
            <a:ext cx="827087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Lower Tail Test of Population Proportion (5)</a:t>
            </a:r>
          </a:p>
        </p:txBody>
      </p:sp>
      <p:pic>
        <p:nvPicPr>
          <p:cNvPr id="604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652588"/>
            <a:ext cx="8270875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Lower Tail Test of Population Proportion (5)</a:t>
            </a:r>
          </a:p>
        </p:txBody>
      </p:sp>
      <p:pic>
        <p:nvPicPr>
          <p:cNvPr id="614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652588"/>
            <a:ext cx="8270875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sz="3200" dirty="0"/>
              <a:t>Procena za </a:t>
            </a:r>
            <a:r>
              <a:rPr lang="sr-Latn-RS" altLang="en-US" sz="3200" dirty="0" smtClean="0"/>
              <a:t>interval </a:t>
            </a:r>
            <a:r>
              <a:rPr lang="sr-Latn-RS" altLang="en-US" sz="3200" dirty="0"/>
              <a:t>poverenja</a:t>
            </a:r>
            <a:r>
              <a:rPr lang="en-US" altLang="en-US" sz="3200" dirty="0" smtClean="0"/>
              <a:t>(2)</a:t>
            </a: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28"/>
          <a:stretch/>
        </p:blipFill>
        <p:spPr bwMode="auto">
          <a:xfrm>
            <a:off x="457200" y="2340968"/>
            <a:ext cx="8281988" cy="2864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1688" y="1417638"/>
            <a:ext cx="8040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Za dalje detalje koji se odnose na okvir </a:t>
            </a:r>
            <a:r>
              <a:rPr lang="sr-Latn-RS" b="1" dirty="0" err="1" smtClean="0"/>
              <a:t>survey</a:t>
            </a:r>
            <a:r>
              <a:rPr lang="sr-Latn-RS" dirty="0" smtClean="0"/>
              <a:t> treba konsultovati dokumentaciju sistema R.</a:t>
            </a:r>
          </a:p>
          <a:p>
            <a:r>
              <a:rPr lang="sr-Latn-R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Upper Tail Test of Population Proportion</a:t>
            </a:r>
          </a:p>
        </p:txBody>
      </p:sp>
      <p:pic>
        <p:nvPicPr>
          <p:cNvPr id="624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1728788"/>
            <a:ext cx="8212137" cy="368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Upper Tail Test of Population Proportion (2)</a:t>
            </a:r>
          </a:p>
        </p:txBody>
      </p:sp>
      <p:pic>
        <p:nvPicPr>
          <p:cNvPr id="634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1649413"/>
            <a:ext cx="8251825" cy="408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Upper Tail Test of Population Proportion (3)</a:t>
            </a:r>
          </a:p>
        </p:txBody>
      </p:sp>
      <p:pic>
        <p:nvPicPr>
          <p:cNvPr id="645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673225"/>
            <a:ext cx="8251825" cy="291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Upper Tail Test of Population Proportion (4)</a:t>
            </a:r>
          </a:p>
        </p:txBody>
      </p:sp>
      <p:pic>
        <p:nvPicPr>
          <p:cNvPr id="655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1735138"/>
            <a:ext cx="8272463" cy="229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Upper Tail Test of Population Proportion (5)</a:t>
            </a:r>
          </a:p>
        </p:txBody>
      </p:sp>
      <p:pic>
        <p:nvPicPr>
          <p:cNvPr id="665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687513"/>
            <a:ext cx="8251825" cy="463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Upper Tail Test of Population Proportion (5)</a:t>
            </a:r>
          </a:p>
        </p:txBody>
      </p:sp>
      <p:pic>
        <p:nvPicPr>
          <p:cNvPr id="675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687513"/>
            <a:ext cx="8251825" cy="463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Two-Tailed Test of Population Proportion</a:t>
            </a:r>
          </a:p>
        </p:txBody>
      </p:sp>
      <p:pic>
        <p:nvPicPr>
          <p:cNvPr id="686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1784350"/>
            <a:ext cx="81819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Two-Tailed Test of Population Proportion (2)</a:t>
            </a:r>
          </a:p>
        </p:txBody>
      </p:sp>
      <p:pic>
        <p:nvPicPr>
          <p:cNvPr id="696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63"/>
          <a:stretch>
            <a:fillRect/>
          </a:stretch>
        </p:blipFill>
        <p:spPr bwMode="auto">
          <a:xfrm>
            <a:off x="531813" y="1697038"/>
            <a:ext cx="8212137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Two-Tailed Test of Population Proportion (3)</a:t>
            </a:r>
          </a:p>
        </p:txBody>
      </p:sp>
      <p:pic>
        <p:nvPicPr>
          <p:cNvPr id="706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1714500"/>
            <a:ext cx="8153400" cy="261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Two-Tailed Test of Population Proportion (4)</a:t>
            </a:r>
          </a:p>
        </p:txBody>
      </p:sp>
      <p:pic>
        <p:nvPicPr>
          <p:cNvPr id="716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1706563"/>
            <a:ext cx="82804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sz="3200" dirty="0" smtClean="0"/>
              <a:t>Tačkasta procena za sredinu populacije</a:t>
            </a:r>
            <a:endParaRPr lang="en-US" altLang="en-US" sz="3200" dirty="0" smtClean="0"/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1517650"/>
            <a:ext cx="8212137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Two-Tailed Test of Population Proportion (5)</a:t>
            </a:r>
          </a:p>
        </p:txBody>
      </p:sp>
      <p:pic>
        <p:nvPicPr>
          <p:cNvPr id="727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1681163"/>
            <a:ext cx="828040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2058988"/>
            <a:ext cx="8240713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kumimoji="1" lang="en-GB" altLang="en-US" smtClean="0"/>
              <a:t/>
            </a:r>
            <a:br>
              <a:rPr kumimoji="1" lang="en-GB" altLang="en-US" smtClean="0"/>
            </a:br>
            <a:endParaRPr kumimoji="1" lang="en-GB" altLang="en-US" smtClean="0"/>
          </a:p>
        </p:txBody>
      </p:sp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533400" y="1733550"/>
            <a:ext cx="80772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en-US" sz="4800">
                <a:latin typeface="Comic Sans MS" pitchFamily="66" charset="0"/>
              </a:rPr>
              <a:t>Type II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Type II Error</a:t>
            </a:r>
          </a:p>
        </p:txBody>
      </p:sp>
      <p:pic>
        <p:nvPicPr>
          <p:cNvPr id="747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1514475"/>
            <a:ext cx="8301037" cy="491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Type II Error in Lower Tail Test of Population Mean with Known Variance</a:t>
            </a:r>
          </a:p>
        </p:txBody>
      </p:sp>
      <p:pic>
        <p:nvPicPr>
          <p:cNvPr id="757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2282825"/>
            <a:ext cx="8221662" cy="384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3600"/>
            <a:ext cx="8453438" cy="868363"/>
          </a:xfrm>
        </p:spPr>
        <p:txBody>
          <a:bodyPr/>
          <a:lstStyle/>
          <a:p>
            <a:r>
              <a:rPr lang="en-US" altLang="en-US" smtClean="0"/>
              <a:t>Type II Error in Lower Tail Test of Population Mean with </a:t>
            </a:r>
            <a:br>
              <a:rPr lang="en-US" altLang="en-US" smtClean="0"/>
            </a:br>
            <a:r>
              <a:rPr lang="en-US" altLang="en-US" smtClean="0"/>
              <a:t>Known Variance (2)</a:t>
            </a:r>
          </a:p>
        </p:txBody>
      </p:sp>
      <p:pic>
        <p:nvPicPr>
          <p:cNvPr id="768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2270125"/>
            <a:ext cx="8291513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3600"/>
            <a:ext cx="8453438" cy="868363"/>
          </a:xfrm>
        </p:spPr>
        <p:txBody>
          <a:bodyPr/>
          <a:lstStyle/>
          <a:p>
            <a:r>
              <a:rPr lang="en-US" altLang="en-US" smtClean="0"/>
              <a:t>Type II Error in Lower Tail Test of Population Mean with </a:t>
            </a:r>
            <a:br>
              <a:rPr lang="en-US" altLang="en-US" smtClean="0"/>
            </a:br>
            <a:r>
              <a:rPr lang="en-US" altLang="en-US" smtClean="0"/>
              <a:t>Known Variance (3)</a:t>
            </a:r>
          </a:p>
        </p:txBody>
      </p:sp>
      <p:pic>
        <p:nvPicPr>
          <p:cNvPr id="778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2239963"/>
            <a:ext cx="8301038" cy="428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3600"/>
            <a:ext cx="8453438" cy="868363"/>
          </a:xfrm>
        </p:spPr>
        <p:txBody>
          <a:bodyPr/>
          <a:lstStyle/>
          <a:p>
            <a:r>
              <a:rPr lang="en-US" altLang="en-US" smtClean="0"/>
              <a:t>Type II Error in Lower Tail Test of Population Mean with </a:t>
            </a:r>
            <a:br>
              <a:rPr lang="en-US" altLang="en-US" smtClean="0"/>
            </a:br>
            <a:r>
              <a:rPr lang="en-US" altLang="en-US" smtClean="0"/>
              <a:t>Known Variance (4)</a:t>
            </a:r>
          </a:p>
        </p:txBody>
      </p:sp>
      <p:pic>
        <p:nvPicPr>
          <p:cNvPr id="788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2251075"/>
            <a:ext cx="82708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870200"/>
            <a:ext cx="8251825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3600"/>
            <a:ext cx="8453438" cy="868363"/>
          </a:xfrm>
        </p:spPr>
        <p:txBody>
          <a:bodyPr/>
          <a:lstStyle/>
          <a:p>
            <a:r>
              <a:rPr lang="en-US" altLang="en-US" smtClean="0"/>
              <a:t>Type II Error in Upper Tail Test of Population Mean with</a:t>
            </a:r>
            <a:br>
              <a:rPr lang="en-US" altLang="en-US" smtClean="0"/>
            </a:br>
            <a:r>
              <a:rPr lang="en-US" altLang="en-US" smtClean="0"/>
              <a:t>Known Variance</a:t>
            </a:r>
          </a:p>
        </p:txBody>
      </p:sp>
      <p:pic>
        <p:nvPicPr>
          <p:cNvPr id="798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2379663"/>
            <a:ext cx="8221663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3600"/>
            <a:ext cx="8453438" cy="868363"/>
          </a:xfrm>
        </p:spPr>
        <p:txBody>
          <a:bodyPr/>
          <a:lstStyle/>
          <a:p>
            <a:r>
              <a:rPr lang="en-US" altLang="en-US" smtClean="0"/>
              <a:t>Type II Error in Upper Tail Test of Population Mean with</a:t>
            </a:r>
            <a:br>
              <a:rPr lang="en-US" altLang="en-US" smtClean="0"/>
            </a:br>
            <a:r>
              <a:rPr lang="en-US" altLang="en-US" smtClean="0"/>
              <a:t>Known Variance (2)</a:t>
            </a:r>
          </a:p>
        </p:txBody>
      </p:sp>
      <p:pic>
        <p:nvPicPr>
          <p:cNvPr id="808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2325688"/>
            <a:ext cx="8272462" cy="36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3600"/>
            <a:ext cx="8453438" cy="868363"/>
          </a:xfrm>
        </p:spPr>
        <p:txBody>
          <a:bodyPr/>
          <a:lstStyle/>
          <a:p>
            <a:r>
              <a:rPr lang="en-US" altLang="en-US" smtClean="0"/>
              <a:t>Type II Error in Upper Tail Test of Population Mean with</a:t>
            </a:r>
            <a:br>
              <a:rPr lang="en-US" altLang="en-US" smtClean="0"/>
            </a:br>
            <a:r>
              <a:rPr lang="en-US" altLang="en-US" smtClean="0"/>
              <a:t>Known Variance (3)</a:t>
            </a:r>
          </a:p>
        </p:txBody>
      </p:sp>
      <p:pic>
        <p:nvPicPr>
          <p:cNvPr id="819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2185988"/>
            <a:ext cx="8270875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Point Estimate of Population Mean (2)</a:t>
            </a: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43050"/>
            <a:ext cx="8261350" cy="392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3600"/>
            <a:ext cx="8453438" cy="868363"/>
          </a:xfrm>
        </p:spPr>
        <p:txBody>
          <a:bodyPr/>
          <a:lstStyle/>
          <a:p>
            <a:r>
              <a:rPr lang="en-US" altLang="en-US" smtClean="0"/>
              <a:t>Type II Error in Upper Tail Test of Population Mean with</a:t>
            </a:r>
            <a:br>
              <a:rPr lang="en-US" altLang="en-US" smtClean="0"/>
            </a:br>
            <a:r>
              <a:rPr lang="en-US" altLang="en-US" smtClean="0"/>
              <a:t>Known Variance (4)</a:t>
            </a:r>
          </a:p>
        </p:txBody>
      </p:sp>
      <p:pic>
        <p:nvPicPr>
          <p:cNvPr id="829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2251075"/>
            <a:ext cx="826135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2905125"/>
            <a:ext cx="8251825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3600"/>
            <a:ext cx="8453438" cy="868363"/>
          </a:xfrm>
        </p:spPr>
        <p:txBody>
          <a:bodyPr/>
          <a:lstStyle/>
          <a:p>
            <a:r>
              <a:rPr lang="en-US" altLang="en-US" smtClean="0"/>
              <a:t>Type II Error in Two-Tailed Test of Population Mean with</a:t>
            </a:r>
            <a:br>
              <a:rPr lang="en-US" altLang="en-US" smtClean="0"/>
            </a:br>
            <a:r>
              <a:rPr lang="en-US" altLang="en-US" smtClean="0"/>
              <a:t>Known Variance</a:t>
            </a:r>
          </a:p>
        </p:txBody>
      </p:sp>
      <p:pic>
        <p:nvPicPr>
          <p:cNvPr id="839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2281238"/>
            <a:ext cx="8242300" cy="382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3600"/>
            <a:ext cx="8453438" cy="868363"/>
          </a:xfrm>
        </p:spPr>
        <p:txBody>
          <a:bodyPr/>
          <a:lstStyle/>
          <a:p>
            <a:r>
              <a:rPr lang="en-US" altLang="en-US" smtClean="0"/>
              <a:t>Type II Error in Two-Tailed Test of Population Mean with</a:t>
            </a:r>
            <a:br>
              <a:rPr lang="en-US" altLang="en-US" smtClean="0"/>
            </a:br>
            <a:r>
              <a:rPr lang="en-US" altLang="en-US" smtClean="0"/>
              <a:t>Known Variance (2)</a:t>
            </a:r>
          </a:p>
        </p:txBody>
      </p:sp>
      <p:pic>
        <p:nvPicPr>
          <p:cNvPr id="849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305050"/>
            <a:ext cx="8270875" cy="362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3600"/>
            <a:ext cx="8453438" cy="868363"/>
          </a:xfrm>
        </p:spPr>
        <p:txBody>
          <a:bodyPr/>
          <a:lstStyle/>
          <a:p>
            <a:r>
              <a:rPr lang="en-US" altLang="en-US" smtClean="0"/>
              <a:t>Type II Error in Two-Tailed Test of Population Mean with</a:t>
            </a:r>
            <a:br>
              <a:rPr lang="en-US" altLang="en-US" smtClean="0"/>
            </a:br>
            <a:r>
              <a:rPr lang="en-US" altLang="en-US" smtClean="0"/>
              <a:t>Known Variance (3)</a:t>
            </a:r>
          </a:p>
        </p:txBody>
      </p:sp>
      <p:pic>
        <p:nvPicPr>
          <p:cNvPr id="860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2241550"/>
            <a:ext cx="8251825" cy="43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3600"/>
            <a:ext cx="8453438" cy="868363"/>
          </a:xfrm>
        </p:spPr>
        <p:txBody>
          <a:bodyPr/>
          <a:lstStyle/>
          <a:p>
            <a:r>
              <a:rPr lang="en-US" altLang="en-US" smtClean="0"/>
              <a:t>Type II Error in Two-Tailed Test of Population Mean with</a:t>
            </a:r>
            <a:br>
              <a:rPr lang="en-US" altLang="en-US" smtClean="0"/>
            </a:br>
            <a:r>
              <a:rPr lang="en-US" altLang="en-US" smtClean="0"/>
              <a:t>Known Variance (4)</a:t>
            </a:r>
          </a:p>
        </p:txBody>
      </p:sp>
      <p:pic>
        <p:nvPicPr>
          <p:cNvPr id="870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2228850"/>
            <a:ext cx="8289925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2992438"/>
            <a:ext cx="8251825" cy="291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3600"/>
            <a:ext cx="8453438" cy="868363"/>
          </a:xfrm>
        </p:spPr>
        <p:txBody>
          <a:bodyPr/>
          <a:lstStyle/>
          <a:p>
            <a:r>
              <a:rPr lang="en-US" altLang="en-US" smtClean="0"/>
              <a:t>Type II Error in Lower Tail Test of Population Mean with</a:t>
            </a:r>
            <a:br>
              <a:rPr lang="en-US" altLang="en-US" smtClean="0"/>
            </a:br>
            <a:r>
              <a:rPr lang="en-US" altLang="en-US" smtClean="0"/>
              <a:t>Unknown Variance</a:t>
            </a:r>
          </a:p>
        </p:txBody>
      </p:sp>
      <p:pic>
        <p:nvPicPr>
          <p:cNvPr id="880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2155825"/>
            <a:ext cx="8231187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3600"/>
            <a:ext cx="8453438" cy="868363"/>
          </a:xfrm>
        </p:spPr>
        <p:txBody>
          <a:bodyPr/>
          <a:lstStyle/>
          <a:p>
            <a:r>
              <a:rPr lang="en-US" altLang="en-US" smtClean="0"/>
              <a:t>Type II Error in Lower Tail Test of Population Mean with</a:t>
            </a:r>
            <a:br>
              <a:rPr lang="en-US" altLang="en-US" smtClean="0"/>
            </a:br>
            <a:r>
              <a:rPr lang="en-US" altLang="en-US" smtClean="0"/>
              <a:t>Unknown Variance (2)</a:t>
            </a:r>
          </a:p>
        </p:txBody>
      </p:sp>
      <p:pic>
        <p:nvPicPr>
          <p:cNvPr id="890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2278063"/>
            <a:ext cx="8183563" cy="357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3600"/>
            <a:ext cx="8453438" cy="868363"/>
          </a:xfrm>
        </p:spPr>
        <p:txBody>
          <a:bodyPr/>
          <a:lstStyle/>
          <a:p>
            <a:r>
              <a:rPr lang="en-US" altLang="en-US" smtClean="0"/>
              <a:t>Type II Error in Lower Tail Test of Population Mean with</a:t>
            </a:r>
            <a:br>
              <a:rPr lang="en-US" altLang="en-US" smtClean="0"/>
            </a:br>
            <a:r>
              <a:rPr lang="en-US" altLang="en-US" smtClean="0"/>
              <a:t>Unknown Variance (3)</a:t>
            </a:r>
          </a:p>
        </p:txBody>
      </p:sp>
      <p:pic>
        <p:nvPicPr>
          <p:cNvPr id="901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2311400"/>
            <a:ext cx="8261350" cy="414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3600"/>
            <a:ext cx="8453438" cy="868363"/>
          </a:xfrm>
        </p:spPr>
        <p:txBody>
          <a:bodyPr/>
          <a:lstStyle/>
          <a:p>
            <a:r>
              <a:rPr lang="en-US" altLang="en-US" smtClean="0"/>
              <a:t>Type II Error in Lower Tail Test of Population Mean with</a:t>
            </a:r>
            <a:br>
              <a:rPr lang="en-US" altLang="en-US" smtClean="0"/>
            </a:br>
            <a:r>
              <a:rPr lang="en-US" altLang="en-US" smtClean="0"/>
              <a:t>Unknown Variance (4)</a:t>
            </a:r>
          </a:p>
        </p:txBody>
      </p:sp>
      <p:pic>
        <p:nvPicPr>
          <p:cNvPr id="911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2271713"/>
            <a:ext cx="8280400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3600"/>
            <a:ext cx="8453438" cy="868363"/>
          </a:xfrm>
        </p:spPr>
        <p:txBody>
          <a:bodyPr/>
          <a:lstStyle/>
          <a:p>
            <a:r>
              <a:rPr lang="en-US" altLang="en-US" smtClean="0"/>
              <a:t>Type II Error in Upper Tail Test of Population Mean with</a:t>
            </a:r>
            <a:br>
              <a:rPr lang="en-US" altLang="en-US" smtClean="0"/>
            </a:br>
            <a:r>
              <a:rPr lang="en-US" altLang="en-US" smtClean="0"/>
              <a:t>Unknown Variance</a:t>
            </a:r>
          </a:p>
        </p:txBody>
      </p:sp>
      <p:pic>
        <p:nvPicPr>
          <p:cNvPr id="921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2171700"/>
            <a:ext cx="8261350" cy="466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Interval Estimate of Population Mean with Known Variance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1739900"/>
            <a:ext cx="8231187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3600"/>
            <a:ext cx="8453438" cy="868363"/>
          </a:xfrm>
        </p:spPr>
        <p:txBody>
          <a:bodyPr/>
          <a:lstStyle/>
          <a:p>
            <a:r>
              <a:rPr lang="en-US" altLang="en-US" smtClean="0"/>
              <a:t>Type II Error in Upper Tail Test of Population Mean with</a:t>
            </a:r>
            <a:br>
              <a:rPr lang="en-US" altLang="en-US" smtClean="0"/>
            </a:br>
            <a:r>
              <a:rPr lang="en-US" altLang="en-US" smtClean="0"/>
              <a:t>Unknown Variance (2)</a:t>
            </a:r>
          </a:p>
        </p:txBody>
      </p:sp>
      <p:pic>
        <p:nvPicPr>
          <p:cNvPr id="931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2232025"/>
            <a:ext cx="8240712" cy="386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3600"/>
            <a:ext cx="8453438" cy="868363"/>
          </a:xfrm>
        </p:spPr>
        <p:txBody>
          <a:bodyPr/>
          <a:lstStyle/>
          <a:p>
            <a:r>
              <a:rPr lang="en-US" altLang="en-US" smtClean="0"/>
              <a:t>Type II Error in Upper Tail Test of Population Mean with</a:t>
            </a:r>
            <a:br>
              <a:rPr lang="en-US" altLang="en-US" smtClean="0"/>
            </a:br>
            <a:r>
              <a:rPr lang="en-US" altLang="en-US" smtClean="0"/>
              <a:t>Unknown Variance (3)</a:t>
            </a:r>
          </a:p>
        </p:txBody>
      </p:sp>
      <p:pic>
        <p:nvPicPr>
          <p:cNvPr id="942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295525"/>
            <a:ext cx="8310563" cy="379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6089650"/>
            <a:ext cx="8280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3600"/>
            <a:ext cx="8453438" cy="868363"/>
          </a:xfrm>
        </p:spPr>
        <p:txBody>
          <a:bodyPr/>
          <a:lstStyle/>
          <a:p>
            <a:r>
              <a:rPr lang="en-US" altLang="en-US" smtClean="0"/>
              <a:t>Type II Error in Upper Tail Test of Population Mean with</a:t>
            </a:r>
            <a:br>
              <a:rPr lang="en-US" altLang="en-US" smtClean="0"/>
            </a:br>
            <a:r>
              <a:rPr lang="en-US" altLang="en-US" smtClean="0"/>
              <a:t>Unknown Variance (4)</a:t>
            </a:r>
          </a:p>
        </p:txBody>
      </p:sp>
      <p:pic>
        <p:nvPicPr>
          <p:cNvPr id="952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2252663"/>
            <a:ext cx="8231187" cy="244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3600"/>
            <a:ext cx="8453438" cy="868363"/>
          </a:xfrm>
        </p:spPr>
        <p:txBody>
          <a:bodyPr/>
          <a:lstStyle/>
          <a:p>
            <a:r>
              <a:rPr lang="en-US" altLang="en-US" smtClean="0"/>
              <a:t>Type II Error in Two-Tailed Test of Population Mean with</a:t>
            </a:r>
            <a:br>
              <a:rPr lang="en-US" altLang="en-US" smtClean="0"/>
            </a:br>
            <a:r>
              <a:rPr lang="en-US" altLang="en-US" smtClean="0"/>
              <a:t>Unknown Variance</a:t>
            </a:r>
          </a:p>
        </p:txBody>
      </p:sp>
      <p:pic>
        <p:nvPicPr>
          <p:cNvPr id="962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2176463"/>
            <a:ext cx="8240713" cy="465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3600"/>
            <a:ext cx="8453438" cy="868363"/>
          </a:xfrm>
        </p:spPr>
        <p:txBody>
          <a:bodyPr/>
          <a:lstStyle/>
          <a:p>
            <a:r>
              <a:rPr lang="en-US" altLang="en-US" smtClean="0"/>
              <a:t>Type II Error in Two-Tailed Test of Population Mean with</a:t>
            </a:r>
            <a:br>
              <a:rPr lang="en-US" altLang="en-US" smtClean="0"/>
            </a:br>
            <a:r>
              <a:rPr lang="en-US" altLang="en-US" smtClean="0"/>
              <a:t>Unknown Variance (2)</a:t>
            </a:r>
          </a:p>
        </p:txBody>
      </p:sp>
      <p:pic>
        <p:nvPicPr>
          <p:cNvPr id="972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2243138"/>
            <a:ext cx="8242300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3600"/>
            <a:ext cx="8453438" cy="868363"/>
          </a:xfrm>
        </p:spPr>
        <p:txBody>
          <a:bodyPr/>
          <a:lstStyle/>
          <a:p>
            <a:r>
              <a:rPr lang="en-US" altLang="en-US" smtClean="0"/>
              <a:t>Type II Error in Two-Tailed Test of Population Mean with</a:t>
            </a:r>
            <a:br>
              <a:rPr lang="en-US" altLang="en-US" smtClean="0"/>
            </a:br>
            <a:r>
              <a:rPr lang="en-US" altLang="en-US" smtClean="0"/>
              <a:t>Unknown Variance (2)</a:t>
            </a:r>
          </a:p>
        </p:txBody>
      </p:sp>
      <p:pic>
        <p:nvPicPr>
          <p:cNvPr id="983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2289175"/>
            <a:ext cx="826135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3600"/>
            <a:ext cx="8453438" cy="868363"/>
          </a:xfrm>
        </p:spPr>
        <p:txBody>
          <a:bodyPr/>
          <a:lstStyle/>
          <a:p>
            <a:r>
              <a:rPr lang="en-US" altLang="en-US" smtClean="0"/>
              <a:t>Type II Error in Two-Tailed Test of Population Mean with</a:t>
            </a:r>
            <a:br>
              <a:rPr lang="en-US" altLang="en-US" smtClean="0"/>
            </a:br>
            <a:r>
              <a:rPr lang="en-US" altLang="en-US" smtClean="0"/>
              <a:t>Unknown Variance (3)</a:t>
            </a:r>
          </a:p>
        </p:txBody>
      </p:sp>
      <p:pic>
        <p:nvPicPr>
          <p:cNvPr id="993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2263775"/>
            <a:ext cx="8240712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 smtClean="0"/>
              <a:t>Acknowlegments</a:t>
            </a:r>
            <a:endParaRPr lang="en-GB" altLang="en-US" smtClean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Latn-RS" altLang="en-US" sz="2800" smtClean="0"/>
              <a:t>Some parts of the m</a:t>
            </a:r>
            <a:r>
              <a:rPr lang="sr-Latn-CS" altLang="en-US" sz="2800" smtClean="0"/>
              <a:t>aterial in </a:t>
            </a:r>
            <a:r>
              <a:rPr lang="en-US" altLang="en-US" sz="2800" smtClean="0"/>
              <a:t>this </a:t>
            </a:r>
            <a:r>
              <a:rPr lang="sr-Latn-CS" altLang="en-US" sz="2800" smtClean="0"/>
              <a:t>presentation is taken from </a:t>
            </a:r>
            <a:r>
              <a:rPr lang="en-GB" altLang="en-US" sz="2800" smtClean="0">
                <a:hlinkClick r:id="rId2"/>
              </a:rPr>
              <a:t>http://www.r-tutor.com/</a:t>
            </a:r>
            <a:r>
              <a:rPr lang="sr-Latn-RS" altLang="en-US" sz="2800" smtClean="0"/>
              <a:t> </a:t>
            </a:r>
          </a:p>
          <a:p>
            <a:pPr marL="0" indent="0">
              <a:buFont typeface="Wingdings" pitchFamily="2" charset="2"/>
              <a:buNone/>
            </a:pPr>
            <a:endParaRPr lang="sr-Latn-RS" altLang="en-US" sz="2800" smtClean="0"/>
          </a:p>
          <a:p>
            <a:pPr marL="0" indent="0">
              <a:buFont typeface="Wingdings" pitchFamily="2" charset="2"/>
              <a:buNone/>
            </a:pPr>
            <a:r>
              <a:rPr lang="sr-Latn-RS" altLang="en-US" sz="2800" smtClean="0"/>
              <a:t>Deo materijala je preuzet sa sajta </a:t>
            </a:r>
            <a:br>
              <a:rPr lang="sr-Latn-RS" altLang="en-US" sz="2800" smtClean="0"/>
            </a:br>
            <a:r>
              <a:rPr lang="sr-Latn-RS" altLang="en-US" sz="2800" smtClean="0">
                <a:hlinkClick r:id="rId3"/>
              </a:rPr>
              <a:t>http://www.e-statistika.rs</a:t>
            </a:r>
            <a:r>
              <a:rPr lang="sr-Latn-RS" altLang="en-US" sz="2800" smtClean="0"/>
              <a:t> </a:t>
            </a:r>
            <a:endParaRPr lang="en-GB" altLang="en-US" sz="2800" smtClean="0"/>
          </a:p>
          <a:p>
            <a:pPr marL="0" indent="0">
              <a:buFont typeface="Wingdings" pitchFamily="2" charset="2"/>
              <a:buNone/>
            </a:pPr>
            <a:endParaRPr lang="en-GB" altLang="en-US" sz="280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smtClean="0"/>
          </a:p>
          <a:p>
            <a:pPr marL="0" indent="0">
              <a:buFont typeface="Wingdings" pitchFamily="2" charset="2"/>
              <a:buNone/>
            </a:pPr>
            <a:endParaRPr lang="sr-Latn-CS" altLang="en-US" sz="28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atermark">
  <a:themeElements>
    <a:clrScheme name="Watermark 2">
      <a:dk1>
        <a:srgbClr val="000000"/>
      </a:dk1>
      <a:lt1>
        <a:srgbClr val="FFFFFF"/>
      </a:lt1>
      <a:dk2>
        <a:srgbClr val="666633"/>
      </a:dk2>
      <a:lt2>
        <a:srgbClr val="5F5F5F"/>
      </a:lt2>
      <a:accent1>
        <a:srgbClr val="FFCC00"/>
      </a:accent1>
      <a:accent2>
        <a:srgbClr val="EFF0B2"/>
      </a:accent2>
      <a:accent3>
        <a:srgbClr val="FFFFFF"/>
      </a:accent3>
      <a:accent4>
        <a:srgbClr val="000000"/>
      </a:accent4>
      <a:accent5>
        <a:srgbClr val="FFE2AA"/>
      </a:accent5>
      <a:accent6>
        <a:srgbClr val="D9D9A1"/>
      </a:accent6>
      <a:hlink>
        <a:srgbClr val="808000"/>
      </a:hlink>
      <a:folHlink>
        <a:srgbClr val="CCCC00"/>
      </a:folHlink>
    </a:clrScheme>
    <a:fontScheme name="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12181</TotalTime>
  <Words>1023</Words>
  <Application>Microsoft Office PowerPoint</Application>
  <PresentationFormat>On-screen Show (4:3)</PresentationFormat>
  <Paragraphs>142</Paragraphs>
  <Slides>97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5" baseType="lpstr">
      <vt:lpstr>Arial</vt:lpstr>
      <vt:lpstr>Comic Sans MS</vt:lpstr>
      <vt:lpstr>Garamond</vt:lpstr>
      <vt:lpstr>Times New Roman</vt:lpstr>
      <vt:lpstr>Verdana</vt:lpstr>
      <vt:lpstr>Wingdings</vt:lpstr>
      <vt:lpstr>YUTms</vt:lpstr>
      <vt:lpstr>Watermark</vt:lpstr>
      <vt:lpstr>Primjena računara u biologiji</vt:lpstr>
      <vt:lpstr> </vt:lpstr>
      <vt:lpstr>Elementarna statistika u R-u </vt:lpstr>
      <vt:lpstr> </vt:lpstr>
      <vt:lpstr>Procena za interval poverenja</vt:lpstr>
      <vt:lpstr>Procena za interval poverenja(2)</vt:lpstr>
      <vt:lpstr>Tačkasta procena za sredinu populacije</vt:lpstr>
      <vt:lpstr>Point Estimate of Population Mean (2)</vt:lpstr>
      <vt:lpstr>Interval Estimate of Population Mean with Known Variance</vt:lpstr>
      <vt:lpstr>Interval Estimate of Population Mean with Known Variance (2)</vt:lpstr>
      <vt:lpstr>Interval Estimate of Population Mean with Known Variance (3)</vt:lpstr>
      <vt:lpstr>Interval Estimate of Population Mean with Known Variance (4)</vt:lpstr>
      <vt:lpstr>Interval Estimate of Population Mean with Known Variance (5)</vt:lpstr>
      <vt:lpstr>Interval Estimate of Population Mean with Unknown Variance</vt:lpstr>
      <vt:lpstr>Interval Estimate of Population Mean with Unknown Variance (2)</vt:lpstr>
      <vt:lpstr>Interval Estimate of Population Mean with Unknown Variance (3)</vt:lpstr>
      <vt:lpstr>Interval Estimate of Population Mean with Unknown Variance (4)</vt:lpstr>
      <vt:lpstr>Sampling Size of Population Mean</vt:lpstr>
      <vt:lpstr>Sampling Size of Population Mean (2)</vt:lpstr>
      <vt:lpstr>Point Estimate of Population Proportion</vt:lpstr>
      <vt:lpstr>Point Estimate of Population Proportion (2)</vt:lpstr>
      <vt:lpstr>Interval Estimate of Population Proportion</vt:lpstr>
      <vt:lpstr>Interval Estimate of Population Proportion (2)</vt:lpstr>
      <vt:lpstr>Interval Estimate of Population Proportion (3)</vt:lpstr>
      <vt:lpstr>Interval Estimate of Population Proportion (4)</vt:lpstr>
      <vt:lpstr>Sampling Size of Population Proportion</vt:lpstr>
      <vt:lpstr>Sampling Size of Population Proportion (2)</vt:lpstr>
      <vt:lpstr> </vt:lpstr>
      <vt:lpstr>Hypothesis Testing</vt:lpstr>
      <vt:lpstr>Lower Tail Test of Population Mean with Known Variance</vt:lpstr>
      <vt:lpstr>Lower Tail Test of Population Mean with Known Variance (2)</vt:lpstr>
      <vt:lpstr>Lower Tail Test of Population Mean with Known Variance (3)</vt:lpstr>
      <vt:lpstr>Lower Tail Test of Population Mean with Known Variance (4)</vt:lpstr>
      <vt:lpstr>Upper Tail Test of Population Mean with Known Variance</vt:lpstr>
      <vt:lpstr>Upper Tail Test of Population Mean with Known Variance (2)</vt:lpstr>
      <vt:lpstr>Upper Tail Test of Population Mean with Known Variance (3)</vt:lpstr>
      <vt:lpstr>Upper Tail Test of Population Mean with Known Variance (4)</vt:lpstr>
      <vt:lpstr>Two-Tailed Test of Population Mean with Known Variance</vt:lpstr>
      <vt:lpstr>Two-Tailed Test of Population Mean with Known Variance (2)</vt:lpstr>
      <vt:lpstr>Two-Tailed Test of Population Mean with Known Variance (3)</vt:lpstr>
      <vt:lpstr>Two-Tailed Test of Population Mean with Known Variance (4)</vt:lpstr>
      <vt:lpstr>Lower Tail Test of Population Mean with Unknown Variance</vt:lpstr>
      <vt:lpstr>Lower Tail Test of Population Mean with Unknown Variance (2)</vt:lpstr>
      <vt:lpstr>Lower Tail Test of Population Mean with Unknown Variance (3)</vt:lpstr>
      <vt:lpstr>Lower Tail Test of Population Mean with Unknown Variance (4)</vt:lpstr>
      <vt:lpstr>Upper Tail Test of Population Mean with Unknown Variance</vt:lpstr>
      <vt:lpstr>Upper Tail Test of Population Mean with Unknown Variance (2)</vt:lpstr>
      <vt:lpstr>Upper Tail Test of Population Mean with Unknown Variance (3)</vt:lpstr>
      <vt:lpstr>Upper Tail Test of Population Mean with Unknown Variance (3)</vt:lpstr>
      <vt:lpstr>Two-Tailed Test of Population Mean with Unknown Variance</vt:lpstr>
      <vt:lpstr>Two-Tailed Test of Population Mean with Unknown Variance (2)</vt:lpstr>
      <vt:lpstr>Two-Tailed Test of Population Mean with Unknown Variance (3)</vt:lpstr>
      <vt:lpstr>Two-Tailed Test of Population Mean with Unknown Variance (4)</vt:lpstr>
      <vt:lpstr>Lower Tail Test of Population Proportion</vt:lpstr>
      <vt:lpstr>Lower Tail Test of Population Proportion (2)</vt:lpstr>
      <vt:lpstr>Lower Tail Test of Population Proportion (3)</vt:lpstr>
      <vt:lpstr>Lower Tail Test of Population Proportion (4)</vt:lpstr>
      <vt:lpstr>Lower Tail Test of Population Proportion (5)</vt:lpstr>
      <vt:lpstr>Lower Tail Test of Population Proportion (5)</vt:lpstr>
      <vt:lpstr>Upper Tail Test of Population Proportion</vt:lpstr>
      <vt:lpstr>Upper Tail Test of Population Proportion (2)</vt:lpstr>
      <vt:lpstr>Upper Tail Test of Population Proportion (3)</vt:lpstr>
      <vt:lpstr>Upper Tail Test of Population Proportion (4)</vt:lpstr>
      <vt:lpstr>Upper Tail Test of Population Proportion (5)</vt:lpstr>
      <vt:lpstr>Upper Tail Test of Population Proportion (5)</vt:lpstr>
      <vt:lpstr>Two-Tailed Test of Population Proportion</vt:lpstr>
      <vt:lpstr>Two-Tailed Test of Population Proportion (2)</vt:lpstr>
      <vt:lpstr>Two-Tailed Test of Population Proportion (3)</vt:lpstr>
      <vt:lpstr>Two-Tailed Test of Population Proportion (4)</vt:lpstr>
      <vt:lpstr>Two-Tailed Test of Population Proportion (5)</vt:lpstr>
      <vt:lpstr> </vt:lpstr>
      <vt:lpstr>Type II Error</vt:lpstr>
      <vt:lpstr>Type II Error in Lower Tail Test of Population Mean with Known Variance</vt:lpstr>
      <vt:lpstr>Type II Error in Lower Tail Test of Population Mean with  Known Variance (2)</vt:lpstr>
      <vt:lpstr>Type II Error in Lower Tail Test of Population Mean with  Known Variance (3)</vt:lpstr>
      <vt:lpstr>Type II Error in Lower Tail Test of Population Mean with  Known Variance (4)</vt:lpstr>
      <vt:lpstr>Type II Error in Upper Tail Test of Population Mean with Known Variance</vt:lpstr>
      <vt:lpstr>Type II Error in Upper Tail Test of Population Mean with Known Variance (2)</vt:lpstr>
      <vt:lpstr>Type II Error in Upper Tail Test of Population Mean with Known Variance (3)</vt:lpstr>
      <vt:lpstr>Type II Error in Upper Tail Test of Population Mean with Known Variance (4)</vt:lpstr>
      <vt:lpstr>Type II Error in Two-Tailed Test of Population Mean with Known Variance</vt:lpstr>
      <vt:lpstr>Type II Error in Two-Tailed Test of Population Mean with Known Variance (2)</vt:lpstr>
      <vt:lpstr>Type II Error in Two-Tailed Test of Population Mean with Known Variance (3)</vt:lpstr>
      <vt:lpstr>Type II Error in Two-Tailed Test of Population Mean with Known Variance (4)</vt:lpstr>
      <vt:lpstr>Type II Error in Lower Tail Test of Population Mean with Unknown Variance</vt:lpstr>
      <vt:lpstr>Type II Error in Lower Tail Test of Population Mean with Unknown Variance (2)</vt:lpstr>
      <vt:lpstr>Type II Error in Lower Tail Test of Population Mean with Unknown Variance (3)</vt:lpstr>
      <vt:lpstr>Type II Error in Lower Tail Test of Population Mean with Unknown Variance (4)</vt:lpstr>
      <vt:lpstr>Type II Error in Upper Tail Test of Population Mean with Unknown Variance</vt:lpstr>
      <vt:lpstr>Type II Error in Upper Tail Test of Population Mean with Unknown Variance (2)</vt:lpstr>
      <vt:lpstr>Type II Error in Upper Tail Test of Population Mean with Unknown Variance (3)</vt:lpstr>
      <vt:lpstr>Type II Error in Upper Tail Test of Population Mean with Unknown Variance (4)</vt:lpstr>
      <vt:lpstr>Type II Error in Two-Tailed Test of Population Mean with Unknown Variance</vt:lpstr>
      <vt:lpstr>Type II Error in Two-Tailed Test of Population Mean with Unknown Variance (2)</vt:lpstr>
      <vt:lpstr>Type II Error in Two-Tailed Test of Population Mean with Unknown Variance (2)</vt:lpstr>
      <vt:lpstr>Type II Error in Two-Tailed Test of Population Mean with Unknown Variance (3)</vt:lpstr>
      <vt:lpstr>Acknowlegments</vt:lpstr>
    </vt:vector>
  </TitlesOfParts>
  <Company>UMIST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3</dc:title>
  <dc:creator>Liping Zhao</dc:creator>
  <cp:lastModifiedBy>vladofilipovic@hotmail.com</cp:lastModifiedBy>
  <cp:revision>1834</cp:revision>
  <cp:lastPrinted>1998-10-01T09:58:48Z</cp:lastPrinted>
  <dcterms:created xsi:type="dcterms:W3CDTF">1998-09-22T02:26:50Z</dcterms:created>
  <dcterms:modified xsi:type="dcterms:W3CDTF">2019-05-23T14:04:46Z</dcterms:modified>
</cp:coreProperties>
</file>