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3" r:id="rId1"/>
  </p:sldMasterIdLst>
  <p:sldIdLst>
    <p:sldId id="277" r:id="rId2"/>
    <p:sldId id="29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9" r:id="rId12"/>
    <p:sldId id="280" r:id="rId13"/>
    <p:sldId id="281" r:id="rId14"/>
    <p:sldId id="282" r:id="rId15"/>
    <p:sldId id="273" r:id="rId16"/>
    <p:sldId id="283" r:id="rId17"/>
    <p:sldId id="284" r:id="rId18"/>
    <p:sldId id="274" r:id="rId19"/>
    <p:sldId id="285" r:id="rId20"/>
    <p:sldId id="286" r:id="rId21"/>
    <p:sldId id="287" r:id="rId22"/>
    <p:sldId id="288" r:id="rId23"/>
    <p:sldId id="289" r:id="rId24"/>
    <p:sldId id="290" r:id="rId25"/>
    <p:sldId id="275" r:id="rId26"/>
    <p:sldId id="291" r:id="rId27"/>
    <p:sldId id="276" r:id="rId28"/>
    <p:sldId id="292" r:id="rId29"/>
    <p:sldId id="278" r:id="rId30"/>
  </p:sldIdLst>
  <p:sldSz cx="9144000" cy="6858000" type="screen4x3"/>
  <p:notesSz cx="6858000" cy="9144000"/>
  <p:embeddedFontLst>
    <p:embeddedFont>
      <p:font typeface="YUTms" panose="020B0604020202020204" charset="0"/>
      <p:regular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066"/>
    <a:srgbClr val="FF5050"/>
    <a:srgbClr val="003399"/>
    <a:srgbClr val="9900CC"/>
    <a:srgbClr val="CC0000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431" autoAdjust="0"/>
  </p:normalViewPr>
  <p:slideViewPr>
    <p:cSldViewPr>
      <p:cViewPr varScale="1">
        <p:scale>
          <a:sx n="60" d="100"/>
          <a:sy n="60" d="100"/>
        </p:scale>
        <p:origin x="-40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933575"/>
          </a:xfrm>
        </p:spPr>
        <p:txBody>
          <a:bodyPr anchor="b"/>
          <a:lstStyle>
            <a:lvl1pPr algn="r">
              <a:defRPr sz="6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505200"/>
            <a:ext cx="676592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8DE479D4-8EA9-4776-9BCF-B8B0931BE2EB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72672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8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692150"/>
            <a:ext cx="21717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3627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465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482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590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9280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1078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9544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94215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445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2233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686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5313" y="260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11863" y="26035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dirty="0" smtClean="0">
                <a:latin typeface="Arial" pitchFamily="34" charset="0"/>
              </a:rPr>
              <a:t>vladaf@matf.bg.ac.rs</a:t>
            </a:r>
            <a:endParaRPr lang="sr-Latn-CS" altLang="en-US" sz="1000" dirty="0" smtClean="0">
              <a:latin typeface="Arial" pitchFamily="34" charset="0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8582958" y="259477"/>
            <a:ext cx="5950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 </a:t>
            </a:r>
            <a:fld id="{FF8F0EAC-336F-4D3B-8714-430D3DD9A415}" type="slidenum">
              <a:rPr lang="en-US" altLang="en-US" sz="1000" smtClean="0">
                <a:latin typeface="Times New Roman" pitchFamily="18" charset="0"/>
                <a:cs typeface="Arial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sr-Latn-CS" altLang="en-US" sz="1000" dirty="0" smtClean="0">
                <a:latin typeface="Times New Roman" pitchFamily="18" charset="0"/>
                <a:cs typeface="Arial" pitchFamily="34" charset="0"/>
              </a:rPr>
              <a:t>/</a:t>
            </a:r>
            <a:r>
              <a:rPr lang="en-US" altLang="en-US" sz="1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sr-Latn-CS" altLang="en-US" sz="1000" dirty="0" smtClean="0">
                <a:latin typeface="Times New Roman" pitchFamily="18" charset="0"/>
                <a:cs typeface="Arial" pitchFamily="34" charset="0"/>
              </a:rPr>
              <a:t>29</a:t>
            </a:r>
            <a:endParaRPr lang="en-US" altLang="en-US" sz="1000" dirty="0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1930-1940. konstruisan veliki broj računara zasnovan na relejima. (G. Stibitz iz Bell Laboratorija;  K. Zuse u Nemačkoj Z1, Z2, Z3)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1936. A. Turing - Tjuringova mašina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1939.- 1945. Enigma, Bomba, Ultra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1944. Howard Aiken - računar MARK 1.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1939. John Atanasoff - 16-bitni sabirač sa vakumskim cevima.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1941. Atanasov i Beri konstruisali kalkulator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FF0066"/>
                </a:solidFill>
                <a:latin typeface="+mn-lt"/>
              </a:rPr>
              <a:t>1946. J.P. Eckert i J.W. Mauchly  konstruisali su ENIAC (Electronic Numerical Integrater And Computer)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18000 elektronskih cevi           10000 kondezatora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 70000 otpornika                      1500 releja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 težak oko 30 tona                    10x15 m</a:t>
            </a:r>
            <a:r>
              <a:rPr lang="sr-Latn-CS" altLang="en-US" sz="2400" baseline="30000" dirty="0" smtClean="0">
                <a:latin typeface="+mn-lt"/>
              </a:rPr>
              <a:t>2</a:t>
            </a:r>
            <a:r>
              <a:rPr lang="sr-Latn-CS" altLang="en-US" sz="2400" dirty="0" smtClean="0">
                <a:latin typeface="+mn-lt"/>
              </a:rPr>
              <a:t>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 150KW energije                     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 0.0002 sec - sabiranje             0.0028sec - množenje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1945. John von Neumann - Teorijski koncept 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           </a:t>
            </a:r>
            <a:r>
              <a:rPr lang="sr-Latn-CS" altLang="en-US" sz="2400" dirty="0" smtClean="0">
                <a:solidFill>
                  <a:srgbClr val="669900"/>
                </a:solidFill>
                <a:latin typeface="+mn-lt"/>
              </a:rPr>
              <a:t>Fon Nojmanovi računari</a:t>
            </a:r>
          </a:p>
          <a:p>
            <a:pPr eaLnBrk="1" hangingPunct="1">
              <a:buClrTx/>
              <a:buFontTx/>
              <a:buNone/>
              <a:defRPr/>
            </a:pPr>
            <a:endParaRPr lang="sr-Latn-CS" altLang="en-US" sz="26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b="1" dirty="0" smtClean="0">
                <a:latin typeface="+mn-lt"/>
              </a:rPr>
              <a:t>Prvi računari </a:t>
            </a:r>
            <a:r>
              <a:rPr lang="sr-Latn-CS" altLang="en-US" sz="2400" dirty="0" smtClean="0">
                <a:latin typeface="+mn-lt"/>
              </a:rPr>
              <a:t>koji su se pojavili 40-tih godina dvadesetog veka bili su zasnovani na elektronskim (vakuumskim) cevima.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Zbog velikog broja glomaznih elektronskih cevi (bilo ih je i do 20.000) računari su bili ogromnih dimenzija, trošili su puno struje i veoma se grejali.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3213100"/>
            <a:ext cx="4972050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Ulazne tehnologije su se zasnivale na bušenim karticama i </a:t>
            </a:r>
            <a:r>
              <a:rPr lang="sr-Latn-CS" altLang="en-US" sz="2400" b="1" dirty="0" smtClean="0">
                <a:latin typeface="+mn-lt"/>
              </a:rPr>
              <a:t>magnetnim trakama</a:t>
            </a:r>
            <a:r>
              <a:rPr lang="sr-Latn-CS" altLang="en-US" sz="2400" dirty="0" smtClean="0">
                <a:latin typeface="+mn-lt"/>
              </a:rPr>
              <a:t>. Za programiranje se koristio mašinski ili simbolički jezik, a programeri su morali da imaju pripremljen program i podatke pre početka rada na računaru.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3067050"/>
            <a:ext cx="5367338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Ti sistemi su imali mogućnost izvršavanja samo jednog programa, tako da je </a:t>
            </a:r>
            <a:r>
              <a:rPr lang="sr-Latn-CS" altLang="en-US" sz="2400" b="1" dirty="0" smtClean="0">
                <a:latin typeface="+mn-lt"/>
              </a:rPr>
              <a:t>operater</a:t>
            </a:r>
            <a:r>
              <a:rPr lang="sr-Latn-CS" altLang="en-US" sz="2400" dirty="0" smtClean="0">
                <a:latin typeface="+mn-lt"/>
              </a:rPr>
              <a:t> bio u mogućnosti da sve potrebne radnje obavi na vreme. Najveći deo vremena trošio se na poslove operatera i ulazno-izlazne operacije, a mnogo manji deo na rad centralnog procesora.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3330575"/>
            <a:ext cx="4684712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8204200" cy="474662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9750" y="1209675"/>
            <a:ext cx="86042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3300"/>
                </a:solidFill>
                <a:latin typeface="+mn-lt"/>
              </a:rPr>
              <a:t>1948. Bell Telephone Corporation - prvi tranzistor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1950. UNIVAC I - Prvi komercijalni 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1952. IBM 701 - Računar sa magnetnim trakama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1954. Programski jezik FORTRAN (za IBM 650)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1955. Bell Corp. TRADIC - računar zasnovan na tranzistorima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1958./59. - Texas Instriments - Integrisana verzija tranzistora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1959. Programski jezik COBOL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r>
              <a:rPr lang="sr-Latn-CS" altLang="en-US" sz="2400" dirty="0" smtClean="0">
                <a:latin typeface="+mn-lt"/>
              </a:rPr>
              <a:t>1960. - IBM 1401, 1620 - zasnovane potpuno na tranzistorima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sr-Latn-CS" altLang="en-US" sz="26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b="1" dirty="0" smtClean="0">
                <a:latin typeface="+mn-lt"/>
              </a:rPr>
              <a:t>Druga generacija računara</a:t>
            </a:r>
            <a:r>
              <a:rPr lang="sr-Latn-CS" altLang="en-US" sz="2400" dirty="0" smtClean="0">
                <a:latin typeface="+mn-lt"/>
              </a:rPr>
              <a:t>, zasnovana na tranzistorima, dovela je i do ekspanzije novih koncepata. Jedan od njih je paketna (serijska, batch) obrada.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Ovakav način izvršavanja programa podrazumeva da se </a:t>
            </a:r>
            <a:r>
              <a:rPr lang="sr-Latn-RS" altLang="en-US" sz="2400" dirty="0" smtClean="0">
                <a:latin typeface="+mn-lt"/>
              </a:rPr>
              <a:t>obrade </a:t>
            </a:r>
            <a:r>
              <a:rPr lang="vi-VN" altLang="en-US" sz="2400" dirty="0" smtClean="0">
                <a:latin typeface="+mn-lt"/>
              </a:rPr>
              <a:t>nadovezuju jedan na drugi, tj. da se blokovi kartica korisničkih programa ređaju jedna za drugom. Računari specijalizovani za ulazno-izlazne operacije bi se koristili za prenos podataka sa uredno složenih bušenih kartica na magnetne trake. Potom bi se magnetna traka prenosila na </a:t>
            </a:r>
            <a:r>
              <a:rPr lang="sr-Latn-RS" altLang="en-US" sz="2400" dirty="0" smtClean="0">
                <a:latin typeface="+mn-lt"/>
              </a:rPr>
              <a:t>specijalizovan </a:t>
            </a:r>
            <a:r>
              <a:rPr lang="vi-VN" altLang="en-US" sz="2400" dirty="0" smtClean="0">
                <a:latin typeface="+mn-lt"/>
              </a:rPr>
              <a:t>računar.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Ovakav pristup omogućavao je da se u trenutku izvršavanja jednog programa učitava sledeći koji je na redu.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Smatra se da je 1962. godine kompanija CSC (Computer Science Corporation) razvila sistem EXEC II koji je prvi podržavao obradu paketnog tipa a koristio se na računarima </a:t>
            </a:r>
            <a:r>
              <a:rPr lang="sr-Latn-CS" altLang="en-US" sz="2400" b="1" dirty="0" smtClean="0">
                <a:latin typeface="+mn-lt"/>
              </a:rPr>
              <a:t>UNIVAC 1107</a:t>
            </a:r>
            <a:endParaRPr lang="sr-Latn-CS" altLang="en-US" sz="2400" dirty="0" smtClean="0">
              <a:latin typeface="+mn-lt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8504237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1960./61. - Integrisana kola za komercijalne svrhe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1964. IBM-360  (CDC-499)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1965. DEC serija PDP miniračunara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1966. UNIVAC 9000 sa optičkim čitačem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1968. Osnovan Intel (Pojava integrisane ploče sa 100 tranzistora)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1970. - Pojavio se IBM 370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b="1" dirty="0" smtClean="0">
                <a:latin typeface="+mn-lt"/>
              </a:rPr>
              <a:t>Treća generacija računara </a:t>
            </a:r>
            <a:r>
              <a:rPr lang="vi-VN" altLang="en-US" sz="2400" dirty="0" smtClean="0">
                <a:latin typeface="+mn-lt"/>
              </a:rPr>
              <a:t>zasnovana na integrisanim kolima, sredinom šezdesetih godina dvadesetog veka, dovela je do još većih razlika između komponenti računara. Dolazi do velikog nesklada kada su brzine u pitanju, prvenstveno između procesora i </a:t>
            </a:r>
            <a:r>
              <a:rPr lang="sr-Latn-RS" altLang="en-US" sz="2400" dirty="0" smtClean="0">
                <a:latin typeface="+mn-lt"/>
              </a:rPr>
              <a:t>periferije</a:t>
            </a:r>
            <a:r>
              <a:rPr lang="vi-VN" altLang="en-US" sz="2400" dirty="0" smtClean="0">
                <a:latin typeface="+mn-lt"/>
              </a:rPr>
              <a:t>.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Vremenske jedinice kojom su se merile brzine rada procesora bila je ns, diskova - ms a štampača - s. Iz tih razloga procesor je bio nedovoljno iskorišćen jer je često morao da čeka na sporije komponente.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smtClean="0"/>
              <a:t>Razvoj računarstva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1331913" y="4365625"/>
            <a:ext cx="644048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sz="2400" b="1">
                <a:solidFill>
                  <a:srgbClr val="993300"/>
                </a:solidFill>
                <a:latin typeface="Garamond" pitchFamily="18" charset="0"/>
              </a:rPr>
              <a:t>Vladimir Filipovi</a:t>
            </a:r>
            <a:r>
              <a:rPr lang="sr-Latn-CS" altLang="en-US" sz="2400" b="1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sz="2400" b="1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1800">
                <a:solidFill>
                  <a:schemeClr val="hlink"/>
                </a:solidFill>
              </a:rPr>
              <a:t>vladaf@matf.bg.ac.rs</a:t>
            </a:r>
          </a:p>
        </p:txBody>
      </p:sp>
    </p:spTree>
    <p:extLst>
      <p:ext uri="{BB962C8B-B14F-4D97-AF65-F5344CB8AC3E}">
        <p14:creationId xmlns:p14="http://schemas.microsoft.com/office/powerpoint/2010/main" val="24657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482975"/>
            <a:ext cx="4775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74871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b="1" dirty="0" smtClean="0">
                <a:latin typeface="+mn-lt"/>
              </a:rPr>
              <a:t>Multiprogramiranje</a:t>
            </a:r>
            <a:r>
              <a:rPr lang="sr-Latn-CS" altLang="en-US" sz="2400" dirty="0" smtClean="0">
                <a:latin typeface="+mn-lt"/>
              </a:rPr>
              <a:t> je trebalo da pruži rešenje za ove probleme</a:t>
            </a:r>
            <a:r>
              <a:rPr lang="vi-VN" altLang="en-US" sz="2400" dirty="0" smtClean="0">
                <a:latin typeface="+mn-lt"/>
              </a:rPr>
              <a:t>.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Osnovna ideja je bila da se u radnu memoriju smesti više programa (procesa) kako bi se poboljšala iskorišćenost procesora. Memorija bi se podelila na delove (particije) u koje bi se učitavali programi.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Glavni cilj </a:t>
            </a:r>
            <a:r>
              <a:rPr lang="sr-Latn-CS" altLang="en-US" sz="2400" b="1" dirty="0" smtClean="0">
                <a:latin typeface="+mn-lt"/>
              </a:rPr>
              <a:t>multiprogramiranja</a:t>
            </a:r>
            <a:r>
              <a:rPr lang="sr-Latn-CS" altLang="en-US" sz="2400" dirty="0" smtClean="0">
                <a:latin typeface="+mn-lt"/>
              </a:rPr>
              <a:t> je maksimalno povećanje iskorišćenosti sistema, ali je sa druge strane poželjno da vreme izvršavanja programa bude što manje. Iz tog razloga, pri projektovanju operativnih sistema se morao napraviti balans.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424238"/>
            <a:ext cx="60960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b="1" dirty="0" smtClean="0">
                <a:latin typeface="+mn-lt"/>
              </a:rPr>
              <a:t>Time sharing </a:t>
            </a:r>
            <a:r>
              <a:rPr lang="vi-VN" altLang="en-US" sz="2400" dirty="0" smtClean="0">
                <a:latin typeface="+mn-lt"/>
              </a:rPr>
              <a:t>je koncept koji se zasniva na deljenju računara između više korisnika.</a:t>
            </a:r>
            <a:r>
              <a:rPr lang="sr-Latn-RS" altLang="en-US" sz="2400" dirty="0" smtClean="0">
                <a:latin typeface="+mn-lt"/>
              </a:rPr>
              <a:t> J</a:t>
            </a:r>
            <a:r>
              <a:rPr lang="vi-VN" altLang="en-US" sz="2400" dirty="0" smtClean="0">
                <a:latin typeface="+mn-lt"/>
              </a:rPr>
              <a:t>avio se problem deljenja procesora između više korisnika. 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Procesor nije bilo moguće podeliti fizički pa se došlo na ideju da se podeli „vremenski“ tako što bi svaki korisnik dobio određeno vreme u kojem bi imao procesor na raspolaganju. 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Po isteku dodeljenog vremena procesor bi dobio sledeći korisnik i tako u krug. </a:t>
            </a:r>
            <a:endParaRPr lang="sr-Latn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Mali vremenski intervali koje korisnik često dobija stvarali su iluziju da korisnik na raspolaganju ima procesor koji sve vreme radi samo za njega</a:t>
            </a:r>
            <a:r>
              <a:rPr lang="sr-Latn-CS" altLang="en-US" sz="2400" dirty="0" smtClean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b="1" dirty="0" smtClean="0">
                <a:latin typeface="+mn-lt"/>
              </a:rPr>
              <a:t>Time sharing </a:t>
            </a:r>
            <a:r>
              <a:rPr lang="vi-VN" altLang="en-US" sz="2400" dirty="0" smtClean="0">
                <a:latin typeface="+mn-lt"/>
              </a:rPr>
              <a:t>koncept </a:t>
            </a:r>
            <a:r>
              <a:rPr lang="sr-Latn-RS" altLang="en-US" sz="2400" dirty="0" smtClean="0">
                <a:latin typeface="+mn-lt"/>
              </a:rPr>
              <a:t>je prikazan sledećim dijagramom: </a:t>
            </a:r>
            <a:endParaRPr lang="sr-Latn-CS" altLang="en-US" sz="2400" dirty="0" smtClean="0">
              <a:latin typeface="+mn-lt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76475"/>
            <a:ext cx="6027738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186113"/>
            <a:ext cx="61928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8204200" cy="471488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7487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b="1" dirty="0" smtClean="0">
                <a:latin typeface="+mn-lt"/>
              </a:rPr>
              <a:t>Mutitasking</a:t>
            </a:r>
            <a:r>
              <a:rPr lang="sr-Latn-RS" altLang="en-US" sz="2400" dirty="0" smtClean="0">
                <a:latin typeface="+mn-lt"/>
              </a:rPr>
              <a:t>, napredniji pristup od multiprogramiranja,</a:t>
            </a:r>
            <a:r>
              <a:rPr lang="vi-VN" altLang="en-US" sz="2400" dirty="0" smtClean="0">
                <a:latin typeface="+mn-lt"/>
              </a:rPr>
              <a:t> podrazumeva da je jedinica izvršavanja na procesoru posao (task), koji ne mora nužno da obuhvata izvršavanje procesa na procesoru između dve ulazno-izlazne operacije</a:t>
            </a:r>
            <a:r>
              <a:rPr lang="sr-Latn-RS" altLang="en-US" sz="2400" dirty="0" smtClean="0">
                <a:latin typeface="+mn-lt"/>
              </a:rPr>
              <a:t>: </a:t>
            </a:r>
            <a:endParaRPr lang="sr-Latn-CS" alt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8600" y="1700213"/>
            <a:ext cx="8915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FF0066"/>
                </a:solidFill>
                <a:latin typeface="+mn-lt"/>
              </a:rPr>
              <a:t>1970./71. - Prvi mikroprocesor</a:t>
            </a:r>
            <a:r>
              <a:rPr lang="sr-Latn-CS" altLang="en-US" sz="2400" dirty="0" smtClean="0">
                <a:latin typeface="+mn-lt"/>
              </a:rPr>
              <a:t> (4-bitni mikroprocesor napravljen u Intel-u od 2300 tranzistora.)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1974/75 - I8080, M6800, Zilog se izdvaja iz Intel-a .Pojavljuju se prvi mikroračunari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1976. Apple-računari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1977. Memorijski čipovi od 16K (sa preko 20000 tranzistora)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FF0066"/>
                </a:solidFill>
                <a:latin typeface="+mn-lt"/>
              </a:rPr>
              <a:t>1978.  I8086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1980. Integrisana kola sa 200000 tranzistrora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1981. Predstavljen prvi IBM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1700213"/>
            <a:ext cx="891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Osnivači Microsoft-a, Bill Gates i Paul Allan: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2420938"/>
            <a:ext cx="57467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686800" cy="677863"/>
          </a:xfrm>
        </p:spPr>
        <p:txBody>
          <a:bodyPr/>
          <a:lstStyle/>
          <a:p>
            <a:pPr eaLnBrk="1" hangingPunct="1"/>
            <a:r>
              <a:rPr lang="sr-Latn-CS" altLang="en-US" sz="36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07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1983. I80286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1985. I80386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1989. I80486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chemeClr val="tx2"/>
                </a:solidFill>
                <a:latin typeface="+mn-lt"/>
              </a:rPr>
              <a:t>1993. Pentium I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Paralelno su se razvijale periferne jedinice PC računara sa znatnim uvećanjem kapaciteta, brzine,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686800" cy="677863"/>
          </a:xfrm>
        </p:spPr>
        <p:txBody>
          <a:bodyPr/>
          <a:lstStyle/>
          <a:p>
            <a:pPr eaLnBrk="1" hangingPunct="1"/>
            <a:r>
              <a:rPr lang="sr-Latn-CS" altLang="en-US" sz="3600" smtClean="0">
                <a:solidFill>
                  <a:srgbClr val="990099"/>
                </a:solidFill>
              </a:rPr>
              <a:t>Period elektronskih računara (nastavak)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628775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Računari se ubrzano minijaturizuju, tako da „pametni“ mobilni telefon ima veću procesorsku snagu od najjačeg računarskog sistema iz neke od ranijih generacija.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68638"/>
            <a:ext cx="6340475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030287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folHlink"/>
                </a:solidFill>
              </a:rPr>
              <a:t>Zahvalnica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8313" y="1533525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Od</a:t>
            </a:r>
            <a:r>
              <a:rPr lang="sr-Latn-RS" altLang="en-US" sz="2400" dirty="0" smtClean="0">
                <a:latin typeface="+mn-lt"/>
              </a:rPr>
              <a:t>ređeni deo materijala tj. sadržaja koji je uključen u ovu prezentaciju je preuzet iz udžbenika „Operativni sistemi“ autora dr Miroslava Marića</a:t>
            </a:r>
            <a:r>
              <a:rPr lang="sr-Cyrl-RS" altLang="en-US" sz="2400" dirty="0" smtClean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sr-Cyrl-R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400" dirty="0" smtClean="0">
                <a:latin typeface="+mn-lt"/>
              </a:rPr>
              <a:t>Hvala Miroslavu Mariću na pomoći koju mi je pružio tokom koncipranja i krerianja prezentacije</a:t>
            </a:r>
            <a:r>
              <a:rPr lang="sr-Cyrl-RS" altLang="en-US" sz="2400" dirty="0" smtClean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algn="ctr" eaLnBrk="1" hangingPunct="1"/>
            <a:r>
              <a:rPr lang="sr-Latn-CS" altLang="en-US" smtClean="0">
                <a:solidFill>
                  <a:schemeClr val="folHlink"/>
                </a:solidFill>
              </a:rPr>
              <a:t>Razvoj računarstva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534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60000"/>
              </a:spcAft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Računarstvo je veoma dinamična disciplina.</a:t>
            </a:r>
            <a:br>
              <a:rPr lang="sr-Latn-CS" altLang="en-US" sz="2400" dirty="0" smtClean="0">
                <a:solidFill>
                  <a:srgbClr val="008000"/>
                </a:solidFill>
                <a:latin typeface="+mn-lt"/>
              </a:rPr>
            </a:b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Različiti pogledi u vezi sa razvojem računarstva.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dirty="0" smtClean="0">
                <a:solidFill>
                  <a:srgbClr val="0066FF"/>
                </a:solidFill>
                <a:latin typeface="+mn-lt"/>
              </a:rPr>
              <a:t>Periodi u razvoju računarstva (I)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  Period pre pojave elektronskih računara (ER) – do 1946. godine.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  Period nakon pojave ER  (nakon 1946. godine)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Navedena podela je vrlo gruba (prvi period je veoma dug, dok je drugi relativno kratak).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400" smtClean="0">
                <a:solidFill>
                  <a:srgbClr val="0066FF"/>
                </a:solidFill>
              </a:rPr>
              <a:t>Periodi u razvoju računarstva (II)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305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70000"/>
              </a:spcAft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Detaljnije izdvojeni periodi: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Period abakusa (pred-mehanički period)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Period mehaničkih računskih mašina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Period elektromehaničkih računskih mašina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Period  </a:t>
            </a:r>
            <a:r>
              <a:rPr lang="en-US" altLang="en-US" sz="2400" dirty="0" err="1" smtClean="0">
                <a:latin typeface="+mn-lt"/>
              </a:rPr>
              <a:t>elektronskih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sr-Latn-RS" altLang="en-US" sz="2400" dirty="0" smtClean="0">
                <a:latin typeface="+mn-lt"/>
              </a:rPr>
              <a:t>računara</a:t>
            </a:r>
            <a:endParaRPr lang="sr-Latn-CS" alt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62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abakusa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908050"/>
            <a:ext cx="89154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Do 5000  g.p.n.e. - razvijeno brojanje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3000 g.p.n.e. - pojava prvih pisama (Sumeri u Mesopotamiji)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3000 g.p.n.e. - Razvoj brojnog sistema sa osnovom 60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2600 g.p.n.e. - Zapisi na papirusu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1200-1100 g.p.n.e. - Formiran abakus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330 g.p.n.e. - Aristotel postavio osnove logike</a:t>
            </a:r>
          </a:p>
          <a:p>
            <a:pPr eaLnBrk="1" hangingPunct="1">
              <a:lnSpc>
                <a:spcPct val="4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-------------------------------------------------------------------------------------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60 g.n.e. - Heron Aleksandrijski konstruisao automat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Oko 100 g.n.e. - U Kini pronađen papir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100-200 g.n.e. - Zapis dekadnih cifara u Indiji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8-9 vek n.e. Arapi usvoji indijski način zapisa brojeva. Al Horezmi precizno opisao 4 osnovne računske operacije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9906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mehaničkih računskih mašina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3820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1450. Johan Gutenberg - Konstruisao prvu štamparsku presu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1614.-1620. - John Napier otkrio prirodne logaritme i logaritamski računar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1623./24. - Wilhelm Schickard  - prva računska mašina sa prenosom desetica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0099"/>
                </a:solidFill>
                <a:latin typeface="+mn-lt"/>
              </a:rPr>
              <a:t>1642. Blaise Pascal - napravio 6-mesnu računsku mašinu.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0099"/>
                </a:solidFill>
                <a:latin typeface="+mn-lt"/>
              </a:rPr>
              <a:t> </a:t>
            </a:r>
            <a:r>
              <a:rPr lang="sr-Latn-CS" altLang="en-US" sz="2400" dirty="0" smtClean="0">
                <a:solidFill>
                  <a:srgbClr val="008000"/>
                </a:solidFill>
                <a:latin typeface="+mn-lt"/>
              </a:rPr>
              <a:t>( Početak perioda mehaničkih računskih mašina)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Godine 1647. usavršena na 8-mesnu sa prenosom desetica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915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mehaničkih računskih mašina (nastavak)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5344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3300"/>
                </a:solidFill>
                <a:latin typeface="+mn-lt"/>
              </a:rPr>
              <a:t>1673. Wilhelm Laibniz - usavršio Pascal-ovu mašinu sa 4 računske operacije (12-mesna)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3300"/>
                </a:solidFill>
                <a:latin typeface="+mn-lt"/>
              </a:rPr>
              <a:t>	-Binarni brojni sistem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CC3300"/>
                </a:solidFill>
                <a:latin typeface="+mn-lt"/>
              </a:rPr>
              <a:t>	-Univerzalni jezik matematike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1801. J.M. Jacquard - Automatski razboj sa bušenom karticom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1820.-1860. - Period obeležen radom Charles Babbage-a </a:t>
            </a:r>
            <a:br>
              <a:rPr lang="sr-Latn-CS" altLang="en-US" sz="2400" dirty="0" smtClean="0">
                <a:solidFill>
                  <a:srgbClr val="993366"/>
                </a:solidFill>
                <a:latin typeface="+mn-lt"/>
              </a:rPr>
            </a:b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     1822 - diferencijalni mašina (analizator)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     1833 - nacrt analitičke mašine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      Ada Augusta Bajron (1815-1862</a:t>
            </a:r>
            <a:r>
              <a:rPr lang="sr-Latn-CS" altLang="en-US" sz="2800" dirty="0" smtClean="0">
                <a:solidFill>
                  <a:srgbClr val="993366"/>
                </a:solidFill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134350" cy="752475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elektromehaničkih računskih mašina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1125538"/>
            <a:ext cx="8915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U 19. veku napravljena su velika otkrića koja su poboljšala komunikaciju (telegraf, telefon, i počinje se sa korišćenjem električne energije za pokretanje raznih mašina.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1847. G. Bool - Bulova algebra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Kraj 19. veka, u ovoj oblasti, obeležio je rad Hermann-a Hollerith-a (1860- 1929)</a:t>
            </a:r>
          </a:p>
          <a:p>
            <a:pPr lvl="1"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1884.  - patentirao automatsku mašinu za tabeliranje </a:t>
            </a:r>
          </a:p>
          <a:p>
            <a:pPr lvl="1" eaLnBrk="1" hangingPunct="1">
              <a:buClrTx/>
              <a:buFontTx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1890. - jedanaesti popis u SAD i elektronski uređaji za sortiranje (ranije 50 ljudi za 5-7 godina, sada 43 mašine za nekoliko meseci)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413125" y="803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794125" y="148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549275"/>
            <a:ext cx="8507412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Period elektromehaničkih računskih mašina (nastavak)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9750" y="1700213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Hermann Hollerith je osmislio </a:t>
            </a:r>
            <a:r>
              <a:rPr lang="sr-Latn-CS" altLang="en-US" sz="2400" b="1" dirty="0" smtClean="0">
                <a:solidFill>
                  <a:srgbClr val="993366"/>
                </a:solidFill>
                <a:latin typeface="+mn-lt"/>
              </a:rPr>
              <a:t>bušene kartice</a:t>
            </a: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endParaRPr lang="sr-Latn-CS" altLang="en-US" sz="2400" dirty="0" smtClean="0">
              <a:solidFill>
                <a:srgbClr val="993366"/>
              </a:solidFill>
              <a:latin typeface="+mn-lt"/>
            </a:endParaRPr>
          </a:p>
          <a:p>
            <a:pPr marL="0" lvl="1" eaLnBrk="1" hangingPunct="1">
              <a:spcBef>
                <a:spcPct val="50000"/>
              </a:spcBef>
              <a:buClrTx/>
              <a:buFont typeface="Wingdings" pitchFamily="2" charset="2"/>
              <a:buNone/>
              <a:defRPr/>
            </a:pPr>
            <a:r>
              <a:rPr lang="sr-Latn-CS" altLang="en-US" sz="2400" dirty="0" smtClean="0">
                <a:solidFill>
                  <a:srgbClr val="993366"/>
                </a:solidFill>
                <a:latin typeface="+mn-lt"/>
              </a:rPr>
              <a:t>1896. - Osnovana Tabulating Machine Company, koja je 1924. prerasla u IBM</a:t>
            </a:r>
            <a:r>
              <a:rPr lang="sr-Latn-CS" altLang="en-US" sz="2400" dirty="0" smtClean="0">
                <a:latin typeface="+mn-lt"/>
              </a:rPr>
              <a:t>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284413"/>
            <a:ext cx="5611813" cy="316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1471</Words>
  <Application>Microsoft Office PowerPoint</Application>
  <PresentationFormat>On-screen Show (4:3)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YUTms</vt:lpstr>
      <vt:lpstr>Wingdings</vt:lpstr>
      <vt:lpstr>Garamond</vt:lpstr>
      <vt:lpstr>Times New Roman</vt:lpstr>
      <vt:lpstr>Verdana</vt:lpstr>
      <vt:lpstr>Watermark</vt:lpstr>
      <vt:lpstr>Primjena računara u biologiji</vt:lpstr>
      <vt:lpstr>Razvoj računarstva</vt:lpstr>
      <vt:lpstr>Razvoj računarstva</vt:lpstr>
      <vt:lpstr>Periodi u razvoju računarstva (II)</vt:lpstr>
      <vt:lpstr>Period abakusa</vt:lpstr>
      <vt:lpstr>Period mehaničkih računskih mašina</vt:lpstr>
      <vt:lpstr>Period mehaničkih računskih mašina (nastavak)</vt:lpstr>
      <vt:lpstr>Period elektromehaničkih računskih mašina</vt:lpstr>
      <vt:lpstr>Period elektromehaničkih računskih mašina (nastavak)</vt:lpstr>
      <vt:lpstr>Period elektronskih računara</vt:lpstr>
      <vt:lpstr>Period elektronskih računara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Period elektronskih računara (nastavak)</vt:lpstr>
      <vt:lpstr>Zahvalnica</vt:lpstr>
    </vt:vector>
  </TitlesOfParts>
  <Company>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</dc:title>
  <dc:creator>vf</dc:creator>
  <cp:lastModifiedBy>Vladimir Filipovic</cp:lastModifiedBy>
  <cp:revision>47</cp:revision>
  <dcterms:created xsi:type="dcterms:W3CDTF">2003-10-13T19:51:43Z</dcterms:created>
  <dcterms:modified xsi:type="dcterms:W3CDTF">2016-02-23T20:55:00Z</dcterms:modified>
</cp:coreProperties>
</file>