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53" r:id="rId1"/>
  </p:sldMasterIdLst>
  <p:notesMasterIdLst>
    <p:notesMasterId r:id="rId48"/>
  </p:notesMasterIdLst>
  <p:sldIdLst>
    <p:sldId id="335" r:id="rId2"/>
    <p:sldId id="320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321" r:id="rId11"/>
    <p:sldId id="284" r:id="rId12"/>
    <p:sldId id="285" r:id="rId13"/>
    <p:sldId id="286" r:id="rId14"/>
    <p:sldId id="317" r:id="rId15"/>
    <p:sldId id="318" r:id="rId16"/>
    <p:sldId id="288" r:id="rId17"/>
    <p:sldId id="289" r:id="rId18"/>
    <p:sldId id="291" r:id="rId19"/>
    <p:sldId id="294" r:id="rId20"/>
    <p:sldId id="295" r:id="rId21"/>
    <p:sldId id="296" r:id="rId22"/>
    <p:sldId id="298" r:id="rId23"/>
    <p:sldId id="299" r:id="rId24"/>
    <p:sldId id="300" r:id="rId25"/>
    <p:sldId id="301" r:id="rId26"/>
    <p:sldId id="307" r:id="rId27"/>
    <p:sldId id="304" r:id="rId28"/>
    <p:sldId id="333" r:id="rId29"/>
    <p:sldId id="324" r:id="rId30"/>
    <p:sldId id="322" r:id="rId31"/>
    <p:sldId id="323" r:id="rId32"/>
    <p:sldId id="305" r:id="rId33"/>
    <p:sldId id="327" r:id="rId34"/>
    <p:sldId id="326" r:id="rId35"/>
    <p:sldId id="306" r:id="rId36"/>
    <p:sldId id="328" r:id="rId37"/>
    <p:sldId id="329" r:id="rId38"/>
    <p:sldId id="330" r:id="rId39"/>
    <p:sldId id="331" r:id="rId40"/>
    <p:sldId id="332" r:id="rId41"/>
    <p:sldId id="308" r:id="rId42"/>
    <p:sldId id="309" r:id="rId43"/>
    <p:sldId id="311" r:id="rId44"/>
    <p:sldId id="319" r:id="rId45"/>
    <p:sldId id="316" r:id="rId46"/>
    <p:sldId id="325" r:id="rId47"/>
  </p:sldIdLst>
  <p:sldSz cx="9144000" cy="6858000" type="screen4x3"/>
  <p:notesSz cx="6858000" cy="9144000"/>
  <p:embeddedFontLst>
    <p:embeddedFont>
      <p:font typeface="YUTms" panose="020B0604020202020204"/>
      <p:regular r:id="rId49"/>
    </p:embeddedFont>
    <p:embeddedFont>
      <p:font typeface="Garamond" panose="02020404030301010803" pitchFamily="18" charset="0"/>
      <p:regular r:id="rId50"/>
      <p:bold r:id="rId51"/>
      <p:italic r:id="rId52"/>
    </p:embeddedFont>
    <p:embeddedFont>
      <p:font typeface="Verdana" panose="020B0604030504040204" pitchFamily="34" charset="0"/>
      <p:regular r:id="rId53"/>
      <p:bold r:id="rId54"/>
      <p:italic r:id="rId55"/>
      <p:boldItalic r:id="rId56"/>
    </p:embeddedFont>
  </p:embeddedFont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  <a:srgbClr val="FF0066"/>
    <a:srgbClr val="FF5050"/>
    <a:srgbClr val="003399"/>
    <a:srgbClr val="9900CC"/>
    <a:srgbClr val="CC0000"/>
    <a:srgbClr val="9933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99" autoAdjust="0"/>
    <p:restoredTop sz="94728" autoAdjust="0"/>
  </p:normalViewPr>
  <p:slideViewPr>
    <p:cSldViewPr>
      <p:cViewPr varScale="1">
        <p:scale>
          <a:sx n="66" d="100"/>
          <a:sy n="66" d="100"/>
        </p:scale>
        <p:origin x="-509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noProof="0" smtClean="0"/>
              <a:t>Click to edit Master text styles</a:t>
            </a:r>
          </a:p>
          <a:p>
            <a:pPr lvl="1"/>
            <a:r>
              <a:rPr lang="sr-Latn-CS" noProof="0" smtClean="0"/>
              <a:t>Second level</a:t>
            </a:r>
          </a:p>
          <a:p>
            <a:pPr lvl="2"/>
            <a:r>
              <a:rPr lang="sr-Latn-CS" noProof="0" smtClean="0"/>
              <a:t>Third level</a:t>
            </a:r>
          </a:p>
          <a:p>
            <a:pPr lvl="3"/>
            <a:r>
              <a:rPr lang="sr-Latn-CS" noProof="0" smtClean="0"/>
              <a:t>Fourth level</a:t>
            </a:r>
          </a:p>
          <a:p>
            <a:pPr lvl="4"/>
            <a:r>
              <a:rPr lang="sr-Latn-CS" noProof="0" smtClean="0"/>
              <a:t>Fifth level</a:t>
            </a:r>
          </a:p>
        </p:txBody>
      </p:sp>
      <p:sp>
        <p:nvSpPr>
          <p:cNvPr id="160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160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DF3FD2E-B2E5-4F15-9122-6E57D91CD1C7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2257731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</p:grpSp>
      <p:sp>
        <p:nvSpPr>
          <p:cNvPr id="327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27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4000"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pPr>
              <a:defRPr/>
            </a:pPr>
            <a:fld id="{C1C79343-CF4B-4F83-BC1E-1DDD52E755FB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23787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247085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49275"/>
            <a:ext cx="2057400" cy="6308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5"/>
            <a:ext cx="6019800" cy="6308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148666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126454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65611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2079177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270464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282715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148986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325537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</p:spTree>
    <p:extLst>
      <p:ext uri="{BB962C8B-B14F-4D97-AF65-F5344CB8AC3E}">
        <p14:creationId xmlns:p14="http://schemas.microsoft.com/office/powerpoint/2010/main" val="1938624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3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1034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1035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1036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  <p:sp>
          <p:nvSpPr>
            <p:cNvPr id="1037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3175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2125" y="2603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+mn-lt"/>
              </a:defRPr>
            </a:lvl1pPr>
          </a:lstStyle>
          <a:p>
            <a:pPr>
              <a:defRPr/>
            </a:pPr>
            <a:r>
              <a:rPr lang="sr-Latn-CS"/>
              <a:t>Računarski fakultet</a:t>
            </a:r>
          </a:p>
        </p:txBody>
      </p:sp>
      <p:sp>
        <p:nvSpPr>
          <p:cNvPr id="3175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0338" y="260350"/>
            <a:ext cx="3354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9933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sr-Latn-CS"/>
              <a:t>Uvod u programiranje</a:t>
            </a:r>
          </a:p>
        </p:txBody>
      </p:sp>
      <p:sp>
        <p:nvSpPr>
          <p:cNvPr id="1030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49275"/>
            <a:ext cx="82296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6156325" y="260350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eaLnBrk="1" hangingPunct="1">
              <a:defRPr/>
            </a:pPr>
            <a:r>
              <a:rPr lang="sr-Latn-CS" altLang="en-US" sz="1000" smtClean="0">
                <a:latin typeface="Arial" pitchFamily="34" charset="0"/>
              </a:rPr>
              <a:t>v</a:t>
            </a:r>
            <a:r>
              <a:rPr lang="en-US" altLang="en-US" sz="1000" smtClean="0">
                <a:latin typeface="Arial" pitchFamily="34" charset="0"/>
              </a:rPr>
              <a:t>ladaf@matf.bg.ac.rs</a:t>
            </a:r>
            <a:endParaRPr lang="sr-Latn-CS" altLang="en-US" sz="1000" smtClean="0">
              <a:latin typeface="Arial" pitchFamily="34" charset="0"/>
            </a:endParaRPr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8459788" y="260350"/>
            <a:ext cx="6842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fld id="{5531DE9B-608E-4981-A3A3-D6E9FECFC8E8}" type="slidenum">
              <a:rPr lang="en-US" altLang="en-US" sz="800" smtClean="0">
                <a:latin typeface="Arial" pitchFamily="34" charset="0"/>
              </a:rPr>
              <a:pPr eaLnBrk="1" hangingPunct="1">
                <a:defRPr/>
              </a:pPr>
              <a:t>‹#›</a:t>
            </a:fld>
            <a:r>
              <a:rPr lang="en-US" altLang="en-US" sz="800" dirty="0" smtClean="0">
                <a:latin typeface="Arial" pitchFamily="34" charset="0"/>
              </a:rPr>
              <a:t> / </a:t>
            </a:r>
            <a:r>
              <a:rPr lang="sr-Latn-RS" altLang="en-US" sz="800" dirty="0" smtClean="0">
                <a:latin typeface="Arial" pitchFamily="34" charset="0"/>
              </a:rPr>
              <a:t>46</a:t>
            </a:r>
            <a:endParaRPr lang="sr-Latn-CS" altLang="en-US" sz="800" dirty="0" smtClean="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50825" y="1219200"/>
            <a:ext cx="8569325" cy="1201738"/>
          </a:xfrm>
        </p:spPr>
        <p:txBody>
          <a:bodyPr/>
          <a:lstStyle/>
          <a:p>
            <a:pPr eaLnBrk="1" hangingPunct="1"/>
            <a:r>
              <a:rPr lang="sr-Latn-CS" altLang="en-US" dirty="0" smtClean="0"/>
              <a:t>Primjena računara u biologiji</a:t>
            </a:r>
          </a:p>
        </p:txBody>
      </p:sp>
      <p:sp>
        <p:nvSpPr>
          <p:cNvPr id="12291" name="Rectangle 7"/>
          <p:cNvSpPr>
            <a:spLocks noChangeArrowheads="1"/>
          </p:cNvSpPr>
          <p:nvPr/>
        </p:nvSpPr>
        <p:spPr bwMode="auto">
          <a:xfrm>
            <a:off x="5220072" y="4005609"/>
            <a:ext cx="3528392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buFont typeface="Wingdings" pitchFamily="2" charset="2"/>
              <a:buNone/>
            </a:pPr>
            <a:r>
              <a:rPr lang="en-US" altLang="en-US" sz="4000" dirty="0">
                <a:solidFill>
                  <a:srgbClr val="993300"/>
                </a:solidFill>
                <a:latin typeface="YUTms" charset="0"/>
              </a:rPr>
              <a:t> </a:t>
            </a:r>
            <a:r>
              <a:rPr lang="en-US" altLang="en-US" b="1" dirty="0">
                <a:solidFill>
                  <a:srgbClr val="993300"/>
                </a:solidFill>
                <a:latin typeface="Garamond" pitchFamily="18" charset="0"/>
              </a:rPr>
              <a:t>Vladimir </a:t>
            </a:r>
            <a:r>
              <a:rPr lang="en-US" altLang="en-US" b="1" dirty="0" err="1">
                <a:solidFill>
                  <a:srgbClr val="993300"/>
                </a:solidFill>
                <a:latin typeface="Garamond" pitchFamily="18" charset="0"/>
              </a:rPr>
              <a:t>Filipovi</a:t>
            </a:r>
            <a:r>
              <a:rPr lang="sr-Latn-CS" altLang="en-US" b="1" dirty="0">
                <a:solidFill>
                  <a:srgbClr val="993300"/>
                </a:solidFill>
                <a:latin typeface="Garamond" pitchFamily="18" charset="0"/>
              </a:rPr>
              <a:t>ć</a:t>
            </a:r>
            <a:endParaRPr lang="en-US" altLang="en-US" b="1" dirty="0">
              <a:solidFill>
                <a:srgbClr val="993300"/>
              </a:solidFill>
              <a:latin typeface="Garamond" pitchFamily="18" charset="0"/>
            </a:endParaRPr>
          </a:p>
          <a:p>
            <a:pPr algn="r" eaLnBrk="1" hangingPunct="1">
              <a:buFont typeface="Wingdings" pitchFamily="2" charset="2"/>
              <a:buNone/>
            </a:pPr>
            <a:r>
              <a:rPr lang="en-US" altLang="en-US" sz="2400" dirty="0">
                <a:solidFill>
                  <a:schemeClr val="hlink"/>
                </a:solidFill>
              </a:rPr>
              <a:t>vladaf@matf.bg.ac.rs</a:t>
            </a:r>
          </a:p>
        </p:txBody>
      </p:sp>
      <p:pic>
        <p:nvPicPr>
          <p:cNvPr id="1026" name="Picture 2" descr="C:\Temp\pmfb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73" y="3356992"/>
            <a:ext cx="4018467" cy="301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54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 sz="2800" smtClean="0">
                <a:solidFill>
                  <a:srgbClr val="CC0000"/>
                </a:solidFill>
              </a:rPr>
              <a:t>Arhitektura računarskog sistema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57200" y="1600200"/>
            <a:ext cx="8229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latin typeface="+mn-lt"/>
              </a:rPr>
              <a:t>Arhitekturom je detaljnije određen način povezivanja hardverskih komponenti u jednu celinu.</a:t>
            </a: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1295400" y="2667000"/>
            <a:ext cx="7315200" cy="3733800"/>
            <a:chOff x="816" y="1680"/>
            <a:chExt cx="4608" cy="2352"/>
          </a:xfrm>
        </p:grpSpPr>
        <p:sp>
          <p:nvSpPr>
            <p:cNvPr id="11269" name="Rectangle 5"/>
            <p:cNvSpPr>
              <a:spLocks noChangeArrowheads="1"/>
            </p:cNvSpPr>
            <p:nvPr/>
          </p:nvSpPr>
          <p:spPr bwMode="auto">
            <a:xfrm>
              <a:off x="1200" y="1680"/>
              <a:ext cx="2544" cy="14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Verdana" pitchFamily="34" charset="0"/>
              </a:endParaRPr>
            </a:p>
          </p:txBody>
        </p:sp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2496" y="1680"/>
              <a:ext cx="1248" cy="96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Verdana" pitchFamily="34" charset="0"/>
              </a:endParaRPr>
            </a:p>
          </p:txBody>
        </p:sp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1200" y="1680"/>
              <a:ext cx="1344" cy="96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Verdana" pitchFamily="34" charset="0"/>
              </a:endParaRPr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816" y="3456"/>
              <a:ext cx="3456" cy="576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Verdana" pitchFamily="34" charset="0"/>
              </a:endParaRPr>
            </a:p>
          </p:txBody>
        </p:sp>
        <p:sp>
          <p:nvSpPr>
            <p:cNvPr id="11273" name="Text Box 9"/>
            <p:cNvSpPr txBox="1">
              <a:spLocks noChangeArrowheads="1"/>
            </p:cNvSpPr>
            <p:nvPr/>
          </p:nvSpPr>
          <p:spPr bwMode="auto">
            <a:xfrm>
              <a:off x="1440" y="1920"/>
              <a:ext cx="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>
                  <a:latin typeface="Verdana" pitchFamily="34" charset="0"/>
                </a:rPr>
                <a:t>CPU</a:t>
              </a:r>
            </a:p>
          </p:txBody>
        </p:sp>
        <p:sp>
          <p:nvSpPr>
            <p:cNvPr id="11274" name="Line 10"/>
            <p:cNvSpPr>
              <a:spLocks noChangeShapeType="1"/>
            </p:cNvSpPr>
            <p:nvPr/>
          </p:nvSpPr>
          <p:spPr bwMode="auto">
            <a:xfrm>
              <a:off x="1680" y="3120"/>
              <a:ext cx="0" cy="336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5" name="Line 11"/>
            <p:cNvSpPr>
              <a:spLocks noChangeShapeType="1"/>
            </p:cNvSpPr>
            <p:nvPr/>
          </p:nvSpPr>
          <p:spPr bwMode="auto">
            <a:xfrm>
              <a:off x="1968" y="3120"/>
              <a:ext cx="0" cy="336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" name="Text Box 12"/>
            <p:cNvSpPr txBox="1">
              <a:spLocks noChangeArrowheads="1"/>
            </p:cNvSpPr>
            <p:nvPr/>
          </p:nvSpPr>
          <p:spPr bwMode="auto">
            <a:xfrm>
              <a:off x="2064" y="3072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….</a:t>
              </a:r>
            </a:p>
          </p:txBody>
        </p:sp>
        <p:sp>
          <p:nvSpPr>
            <p:cNvPr id="11277" name="Line 13"/>
            <p:cNvSpPr>
              <a:spLocks noChangeShapeType="1"/>
            </p:cNvSpPr>
            <p:nvPr/>
          </p:nvSpPr>
          <p:spPr bwMode="auto">
            <a:xfrm>
              <a:off x="3312" y="312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" name="Text Box 14"/>
            <p:cNvSpPr txBox="1">
              <a:spLocks noChangeArrowheads="1"/>
            </p:cNvSpPr>
            <p:nvPr/>
          </p:nvSpPr>
          <p:spPr bwMode="auto">
            <a:xfrm>
              <a:off x="2640" y="1824"/>
              <a:ext cx="10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sr-Latn-CS" altLang="en-US" sz="1800">
                  <a:latin typeface="Verdana" pitchFamily="34" charset="0"/>
                </a:rPr>
                <a:t>Unutrašnja memorija</a:t>
              </a:r>
            </a:p>
          </p:txBody>
        </p:sp>
        <p:sp>
          <p:nvSpPr>
            <p:cNvPr id="11279" name="Text Box 15"/>
            <p:cNvSpPr txBox="1">
              <a:spLocks noChangeArrowheads="1"/>
            </p:cNvSpPr>
            <p:nvPr/>
          </p:nvSpPr>
          <p:spPr bwMode="auto">
            <a:xfrm>
              <a:off x="1200" y="3600"/>
              <a:ext cx="26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sr-Latn-CS" altLang="en-US" sz="1800">
                  <a:latin typeface="Verdana" pitchFamily="34" charset="0"/>
                </a:rPr>
                <a:t>Periferijski uređaji</a:t>
              </a:r>
            </a:p>
          </p:txBody>
        </p:sp>
        <p:sp>
          <p:nvSpPr>
            <p:cNvPr id="11280" name="Text Box 16"/>
            <p:cNvSpPr txBox="1">
              <a:spLocks noChangeArrowheads="1"/>
            </p:cNvSpPr>
            <p:nvPr/>
          </p:nvSpPr>
          <p:spPr bwMode="auto">
            <a:xfrm>
              <a:off x="1536" y="2688"/>
              <a:ext cx="20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sr-Latn-CS" altLang="en-US" sz="1800">
                  <a:latin typeface="Verdana" pitchFamily="34" charset="0"/>
                </a:rPr>
                <a:t>Upravljač kanalima</a:t>
              </a:r>
            </a:p>
          </p:txBody>
        </p:sp>
        <p:sp>
          <p:nvSpPr>
            <p:cNvPr id="11281" name="Text Box 17"/>
            <p:cNvSpPr txBox="1">
              <a:spLocks noChangeArrowheads="1"/>
            </p:cNvSpPr>
            <p:nvPr/>
          </p:nvSpPr>
          <p:spPr bwMode="auto">
            <a:xfrm>
              <a:off x="4128" y="1776"/>
              <a:ext cx="1296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  <a:defRPr/>
              </a:pPr>
              <a:r>
                <a:rPr lang="sr-Latn-CS" altLang="en-US" sz="2000" dirty="0" smtClean="0">
                  <a:latin typeface="+mn-lt"/>
                </a:rPr>
                <a:t>Centralizovana</a:t>
              </a:r>
            </a:p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  <a:defRPr/>
              </a:pPr>
              <a:r>
                <a:rPr lang="sr-Latn-CS" altLang="en-US" sz="2000" dirty="0" smtClean="0">
                  <a:latin typeface="+mn-lt"/>
                </a:rPr>
                <a:t>arhitektura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76250"/>
            <a:ext cx="8893175" cy="914400"/>
          </a:xfrm>
        </p:spPr>
        <p:txBody>
          <a:bodyPr/>
          <a:lstStyle/>
          <a:p>
            <a:pPr eaLnBrk="1" hangingPunct="1"/>
            <a:r>
              <a:rPr lang="sr-Latn-CS" altLang="en-US" sz="2800" smtClean="0">
                <a:solidFill>
                  <a:srgbClr val="A50021"/>
                </a:solidFill>
              </a:rPr>
              <a:t>Arhitektura računarskog sistema (nastavak)</a:t>
            </a: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468313" y="3213100"/>
            <a:ext cx="8305800" cy="2133600"/>
            <a:chOff x="336" y="2016"/>
            <a:chExt cx="5232" cy="1344"/>
          </a:xfrm>
        </p:grpSpPr>
        <p:sp>
          <p:nvSpPr>
            <p:cNvPr id="12293" name="Rectangle 4"/>
            <p:cNvSpPr>
              <a:spLocks noChangeArrowheads="1"/>
            </p:cNvSpPr>
            <p:nvPr/>
          </p:nvSpPr>
          <p:spPr bwMode="auto">
            <a:xfrm>
              <a:off x="384" y="2064"/>
              <a:ext cx="51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Verdana" pitchFamily="34" charset="0"/>
              </a:endParaRPr>
            </a:p>
          </p:txBody>
        </p:sp>
        <p:sp>
          <p:nvSpPr>
            <p:cNvPr id="12294" name="Rectangle 5"/>
            <p:cNvSpPr>
              <a:spLocks noChangeArrowheads="1"/>
            </p:cNvSpPr>
            <p:nvPr/>
          </p:nvSpPr>
          <p:spPr bwMode="auto">
            <a:xfrm>
              <a:off x="336" y="2592"/>
              <a:ext cx="864" cy="768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Verdana" pitchFamily="34" charset="0"/>
              </a:endParaRPr>
            </a:p>
          </p:txBody>
        </p:sp>
        <p:sp>
          <p:nvSpPr>
            <p:cNvPr id="12295" name="Rectangle 6"/>
            <p:cNvSpPr>
              <a:spLocks noChangeArrowheads="1"/>
            </p:cNvSpPr>
            <p:nvPr/>
          </p:nvSpPr>
          <p:spPr bwMode="auto">
            <a:xfrm>
              <a:off x="1392" y="2592"/>
              <a:ext cx="912" cy="76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Verdana" pitchFamily="34" charset="0"/>
              </a:endParaRPr>
            </a:p>
          </p:txBody>
        </p:sp>
        <p:sp>
          <p:nvSpPr>
            <p:cNvPr id="12296" name="Rectangle 7"/>
            <p:cNvSpPr>
              <a:spLocks noChangeArrowheads="1"/>
            </p:cNvSpPr>
            <p:nvPr/>
          </p:nvSpPr>
          <p:spPr bwMode="auto">
            <a:xfrm>
              <a:off x="2496" y="2592"/>
              <a:ext cx="864" cy="76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Verdana" pitchFamily="34" charset="0"/>
              </a:endParaRPr>
            </a:p>
          </p:txBody>
        </p:sp>
        <p:sp>
          <p:nvSpPr>
            <p:cNvPr id="12297" name="Rectangle 8"/>
            <p:cNvSpPr>
              <a:spLocks noChangeArrowheads="1"/>
            </p:cNvSpPr>
            <p:nvPr/>
          </p:nvSpPr>
          <p:spPr bwMode="auto">
            <a:xfrm>
              <a:off x="3504" y="2592"/>
              <a:ext cx="864" cy="768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Verdana" pitchFamily="34" charset="0"/>
              </a:endParaRPr>
            </a:p>
          </p:txBody>
        </p:sp>
        <p:sp>
          <p:nvSpPr>
            <p:cNvPr id="12298" name="Rectangle 9"/>
            <p:cNvSpPr>
              <a:spLocks noChangeArrowheads="1"/>
            </p:cNvSpPr>
            <p:nvPr/>
          </p:nvSpPr>
          <p:spPr bwMode="auto">
            <a:xfrm>
              <a:off x="4848" y="2592"/>
              <a:ext cx="720" cy="76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Verdana" pitchFamily="34" charset="0"/>
              </a:endParaRPr>
            </a:p>
          </p:txBody>
        </p:sp>
        <p:sp>
          <p:nvSpPr>
            <p:cNvPr id="12299" name="Text Box 10"/>
            <p:cNvSpPr txBox="1">
              <a:spLocks noChangeArrowheads="1"/>
            </p:cNvSpPr>
            <p:nvPr/>
          </p:nvSpPr>
          <p:spPr bwMode="auto">
            <a:xfrm>
              <a:off x="1728" y="2016"/>
              <a:ext cx="18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sr-Latn-CS" altLang="en-US" sz="1800">
                  <a:latin typeface="Verdana" pitchFamily="34" charset="0"/>
                </a:rPr>
                <a:t>Magistrala</a:t>
              </a:r>
            </a:p>
          </p:txBody>
        </p:sp>
        <p:sp>
          <p:nvSpPr>
            <p:cNvPr id="12300" name="Text Box 11"/>
            <p:cNvSpPr txBox="1">
              <a:spLocks noChangeArrowheads="1"/>
            </p:cNvSpPr>
            <p:nvPr/>
          </p:nvSpPr>
          <p:spPr bwMode="auto">
            <a:xfrm>
              <a:off x="432" y="2592"/>
              <a:ext cx="62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sr-Latn-CS" altLang="en-US" sz="1400">
                <a:latin typeface="Verdana" pitchFamily="34" charset="0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sr-Latn-CS" altLang="en-US" sz="1200">
                  <a:latin typeface="Verdana" pitchFamily="34" charset="0"/>
                </a:rPr>
                <a:t>Komandni </a:t>
              </a:r>
              <a:br>
                <a:rPr lang="sr-Latn-CS" altLang="en-US" sz="1200">
                  <a:latin typeface="Verdana" pitchFamily="34" charset="0"/>
                </a:rPr>
              </a:br>
              <a:r>
                <a:rPr lang="sr-Latn-CS" altLang="en-US" sz="1200">
                  <a:latin typeface="Verdana" pitchFamily="34" charset="0"/>
                </a:rPr>
                <a:t>pult</a:t>
              </a:r>
            </a:p>
          </p:txBody>
        </p:sp>
        <p:sp>
          <p:nvSpPr>
            <p:cNvPr id="12301" name="Text Box 12"/>
            <p:cNvSpPr txBox="1">
              <a:spLocks noChangeArrowheads="1"/>
            </p:cNvSpPr>
            <p:nvPr/>
          </p:nvSpPr>
          <p:spPr bwMode="auto">
            <a:xfrm>
              <a:off x="1488" y="2880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>
                  <a:latin typeface="Verdana" pitchFamily="34" charset="0"/>
                </a:rPr>
                <a:t>CP</a:t>
              </a:r>
              <a:r>
                <a:rPr lang="sr-Latn-CS" altLang="en-US" sz="1800">
                  <a:latin typeface="Verdana" pitchFamily="34" charset="0"/>
                </a:rPr>
                <a:t>U</a:t>
              </a:r>
              <a:endParaRPr lang="en-US" altLang="en-US" sz="1800">
                <a:latin typeface="Verdana" pitchFamily="34" charset="0"/>
              </a:endParaRPr>
            </a:p>
          </p:txBody>
        </p:sp>
        <p:sp>
          <p:nvSpPr>
            <p:cNvPr id="12302" name="Text Box 13"/>
            <p:cNvSpPr txBox="1">
              <a:spLocks noChangeArrowheads="1"/>
            </p:cNvSpPr>
            <p:nvPr/>
          </p:nvSpPr>
          <p:spPr bwMode="auto">
            <a:xfrm>
              <a:off x="2592" y="2688"/>
              <a:ext cx="672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sr-Latn-CS" altLang="en-US" sz="1200">
                <a:latin typeface="Verdana" pitchFamily="34" charset="0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sr-Latn-CS" altLang="en-US" sz="1200">
                  <a:latin typeface="Verdana" pitchFamily="34" charset="0"/>
                </a:rPr>
                <a:t>Operativna memorija</a:t>
              </a:r>
            </a:p>
          </p:txBody>
        </p:sp>
        <p:sp>
          <p:nvSpPr>
            <p:cNvPr id="12303" name="Line 14"/>
            <p:cNvSpPr>
              <a:spLocks noChangeShapeType="1"/>
            </p:cNvSpPr>
            <p:nvPr/>
          </p:nvSpPr>
          <p:spPr bwMode="auto">
            <a:xfrm flipV="1">
              <a:off x="720" y="22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4" name="Line 15"/>
            <p:cNvSpPr>
              <a:spLocks noChangeShapeType="1"/>
            </p:cNvSpPr>
            <p:nvPr/>
          </p:nvSpPr>
          <p:spPr bwMode="auto">
            <a:xfrm flipV="1">
              <a:off x="1872" y="2256"/>
              <a:ext cx="0" cy="336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Line 16"/>
            <p:cNvSpPr>
              <a:spLocks noChangeShapeType="1"/>
            </p:cNvSpPr>
            <p:nvPr/>
          </p:nvSpPr>
          <p:spPr bwMode="auto">
            <a:xfrm flipV="1">
              <a:off x="2928" y="2256"/>
              <a:ext cx="0" cy="33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6" name="Line 17"/>
            <p:cNvSpPr>
              <a:spLocks noChangeShapeType="1"/>
            </p:cNvSpPr>
            <p:nvPr/>
          </p:nvSpPr>
          <p:spPr bwMode="auto">
            <a:xfrm flipV="1">
              <a:off x="3936" y="2256"/>
              <a:ext cx="0" cy="336"/>
            </a:xfrm>
            <a:prstGeom prst="line">
              <a:avLst/>
            </a:prstGeom>
            <a:noFill/>
            <a:ln w="57150" cmpd="thinThick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7" name="Line 18"/>
            <p:cNvSpPr>
              <a:spLocks noChangeShapeType="1"/>
            </p:cNvSpPr>
            <p:nvPr/>
          </p:nvSpPr>
          <p:spPr bwMode="auto">
            <a:xfrm flipV="1">
              <a:off x="5280" y="2256"/>
              <a:ext cx="0" cy="33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Text Box 19"/>
            <p:cNvSpPr txBox="1">
              <a:spLocks noChangeArrowheads="1"/>
            </p:cNvSpPr>
            <p:nvPr/>
          </p:nvSpPr>
          <p:spPr bwMode="auto">
            <a:xfrm>
              <a:off x="3648" y="2784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sr-Latn-CS" altLang="en-US" sz="1800">
                  <a:latin typeface="Verdana" pitchFamily="34" charset="0"/>
                </a:rPr>
                <a:t>I</a:t>
              </a:r>
              <a:r>
                <a:rPr lang="en-US" altLang="en-US" sz="1800">
                  <a:latin typeface="Verdana" pitchFamily="34" charset="0"/>
                </a:rPr>
                <a:t>/</a:t>
              </a:r>
              <a:r>
                <a:rPr lang="sr-Latn-CS" altLang="en-US" sz="1800">
                  <a:latin typeface="Verdana" pitchFamily="34" charset="0"/>
                </a:rPr>
                <a:t>O</a:t>
              </a:r>
              <a:endParaRPr lang="en-US" altLang="en-US" sz="1800">
                <a:latin typeface="Verdana" pitchFamily="34" charset="0"/>
              </a:endParaRPr>
            </a:p>
          </p:txBody>
        </p:sp>
        <p:sp>
          <p:nvSpPr>
            <p:cNvPr id="12309" name="Text Box 20"/>
            <p:cNvSpPr txBox="1">
              <a:spLocks noChangeArrowheads="1"/>
            </p:cNvSpPr>
            <p:nvPr/>
          </p:nvSpPr>
          <p:spPr bwMode="auto">
            <a:xfrm>
              <a:off x="4992" y="2784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sr-Latn-CS" altLang="en-US" sz="1800">
                  <a:latin typeface="Verdana" pitchFamily="34" charset="0"/>
                </a:rPr>
                <a:t>I</a:t>
              </a:r>
              <a:r>
                <a:rPr lang="en-US" altLang="en-US" sz="1800">
                  <a:latin typeface="Verdana" pitchFamily="34" charset="0"/>
                </a:rPr>
                <a:t>/</a:t>
              </a:r>
              <a:r>
                <a:rPr lang="sr-Latn-CS" altLang="en-US" sz="1800">
                  <a:latin typeface="Verdana" pitchFamily="34" charset="0"/>
                </a:rPr>
                <a:t>O</a:t>
              </a:r>
              <a:endParaRPr lang="en-US" altLang="en-US" sz="1800">
                <a:latin typeface="Verdana" pitchFamily="34" charset="0"/>
              </a:endParaRPr>
            </a:p>
          </p:txBody>
        </p:sp>
        <p:sp>
          <p:nvSpPr>
            <p:cNvPr id="12310" name="Text Box 21"/>
            <p:cNvSpPr txBox="1">
              <a:spLocks noChangeArrowheads="1"/>
            </p:cNvSpPr>
            <p:nvPr/>
          </p:nvSpPr>
          <p:spPr bwMode="auto">
            <a:xfrm>
              <a:off x="4464" y="283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12292" name="Text Box 22"/>
          <p:cNvSpPr txBox="1">
            <a:spLocks noChangeArrowheads="1"/>
          </p:cNvSpPr>
          <p:nvPr/>
        </p:nvSpPr>
        <p:spPr bwMode="auto">
          <a:xfrm>
            <a:off x="838200" y="2057400"/>
            <a:ext cx="7391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latin typeface="+mn-lt"/>
              </a:rPr>
              <a:t>Arhitektura zasnovana na magistrali (rastresita arhitektura)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3"/>
          <p:cNvGrpSpPr>
            <a:grpSpLocks/>
          </p:cNvGrpSpPr>
          <p:nvPr/>
        </p:nvGrpSpPr>
        <p:grpSpPr bwMode="auto">
          <a:xfrm>
            <a:off x="684213" y="1989138"/>
            <a:ext cx="5257800" cy="4343400"/>
            <a:chOff x="1200" y="1440"/>
            <a:chExt cx="3312" cy="2736"/>
          </a:xfrm>
        </p:grpSpPr>
        <p:sp>
          <p:nvSpPr>
            <p:cNvPr id="13317" name="Rectangle 4"/>
            <p:cNvSpPr>
              <a:spLocks noChangeArrowheads="1"/>
            </p:cNvSpPr>
            <p:nvPr/>
          </p:nvSpPr>
          <p:spPr bwMode="auto">
            <a:xfrm>
              <a:off x="2544" y="1488"/>
              <a:ext cx="1776" cy="144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Verdana" pitchFamily="34" charset="0"/>
              </a:endParaRPr>
            </a:p>
          </p:txBody>
        </p:sp>
        <p:sp>
          <p:nvSpPr>
            <p:cNvPr id="13318" name="Line 5"/>
            <p:cNvSpPr>
              <a:spLocks noChangeShapeType="1"/>
            </p:cNvSpPr>
            <p:nvPr/>
          </p:nvSpPr>
          <p:spPr bwMode="auto">
            <a:xfrm>
              <a:off x="2208" y="1440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9" name="Line 6"/>
            <p:cNvSpPr>
              <a:spLocks noChangeShapeType="1"/>
            </p:cNvSpPr>
            <p:nvPr/>
          </p:nvSpPr>
          <p:spPr bwMode="auto">
            <a:xfrm>
              <a:off x="1968" y="144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0" name="Line 7"/>
            <p:cNvSpPr>
              <a:spLocks noChangeShapeType="1"/>
            </p:cNvSpPr>
            <p:nvPr/>
          </p:nvSpPr>
          <p:spPr bwMode="auto">
            <a:xfrm>
              <a:off x="2208" y="3264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1" name="Line 8"/>
            <p:cNvSpPr>
              <a:spLocks noChangeShapeType="1"/>
            </p:cNvSpPr>
            <p:nvPr/>
          </p:nvSpPr>
          <p:spPr bwMode="auto">
            <a:xfrm>
              <a:off x="1968" y="3504"/>
              <a:ext cx="24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2" name="Rectangle 9"/>
            <p:cNvSpPr>
              <a:spLocks noChangeArrowheads="1"/>
            </p:cNvSpPr>
            <p:nvPr/>
          </p:nvSpPr>
          <p:spPr bwMode="auto">
            <a:xfrm>
              <a:off x="2016" y="3744"/>
              <a:ext cx="576" cy="4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latin typeface="Verdana" pitchFamily="34" charset="0"/>
                </a:rPr>
                <a:t>P</a:t>
              </a:r>
              <a:r>
                <a:rPr lang="en-US" altLang="en-US" sz="1800" baseline="-25000">
                  <a:latin typeface="Verdana" pitchFamily="34" charset="0"/>
                </a:rPr>
                <a:t>1</a:t>
              </a:r>
            </a:p>
          </p:txBody>
        </p:sp>
        <p:sp>
          <p:nvSpPr>
            <p:cNvPr id="13323" name="Rectangle 10"/>
            <p:cNvSpPr>
              <a:spLocks noChangeArrowheads="1"/>
            </p:cNvSpPr>
            <p:nvPr/>
          </p:nvSpPr>
          <p:spPr bwMode="auto">
            <a:xfrm>
              <a:off x="2784" y="3744"/>
              <a:ext cx="576" cy="4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Verdana" pitchFamily="34" charset="0"/>
              </a:endParaRPr>
            </a:p>
          </p:txBody>
        </p:sp>
        <p:sp>
          <p:nvSpPr>
            <p:cNvPr id="13324" name="Rectangle 11"/>
            <p:cNvSpPr>
              <a:spLocks noChangeArrowheads="1"/>
            </p:cNvSpPr>
            <p:nvPr/>
          </p:nvSpPr>
          <p:spPr bwMode="auto">
            <a:xfrm>
              <a:off x="3984" y="3744"/>
              <a:ext cx="528" cy="4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Verdana" pitchFamily="34" charset="0"/>
              </a:endParaRPr>
            </a:p>
          </p:txBody>
        </p:sp>
        <p:sp>
          <p:nvSpPr>
            <p:cNvPr id="13325" name="Rectangle 12"/>
            <p:cNvSpPr>
              <a:spLocks noChangeArrowheads="1"/>
            </p:cNvSpPr>
            <p:nvPr/>
          </p:nvSpPr>
          <p:spPr bwMode="auto">
            <a:xfrm>
              <a:off x="1200" y="1584"/>
              <a:ext cx="624" cy="384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Verdana" pitchFamily="34" charset="0"/>
              </a:endParaRPr>
            </a:p>
          </p:txBody>
        </p:sp>
        <p:sp>
          <p:nvSpPr>
            <p:cNvPr id="13326" name="Rectangle 13"/>
            <p:cNvSpPr>
              <a:spLocks noChangeArrowheads="1"/>
            </p:cNvSpPr>
            <p:nvPr/>
          </p:nvSpPr>
          <p:spPr bwMode="auto">
            <a:xfrm>
              <a:off x="1200" y="2256"/>
              <a:ext cx="624" cy="432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Verdana" pitchFamily="34" charset="0"/>
              </a:endParaRPr>
            </a:p>
          </p:txBody>
        </p:sp>
        <p:sp>
          <p:nvSpPr>
            <p:cNvPr id="13327" name="Rectangle 14"/>
            <p:cNvSpPr>
              <a:spLocks noChangeArrowheads="1"/>
            </p:cNvSpPr>
            <p:nvPr/>
          </p:nvSpPr>
          <p:spPr bwMode="auto">
            <a:xfrm>
              <a:off x="1200" y="3120"/>
              <a:ext cx="672" cy="432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Verdana" pitchFamily="34" charset="0"/>
              </a:endParaRPr>
            </a:p>
          </p:txBody>
        </p:sp>
        <p:sp>
          <p:nvSpPr>
            <p:cNvPr id="13328" name="Text Box 15"/>
            <p:cNvSpPr txBox="1">
              <a:spLocks noChangeArrowheads="1"/>
            </p:cNvSpPr>
            <p:nvPr/>
          </p:nvSpPr>
          <p:spPr bwMode="auto">
            <a:xfrm>
              <a:off x="2832" y="3840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>
                  <a:latin typeface="Verdana" pitchFamily="34" charset="0"/>
                </a:rPr>
                <a:t>P</a:t>
              </a:r>
              <a:r>
                <a:rPr lang="en-US" altLang="en-US" sz="1800" baseline="-25000">
                  <a:latin typeface="Verdana" pitchFamily="34" charset="0"/>
                </a:rPr>
                <a:t>2</a:t>
              </a:r>
            </a:p>
          </p:txBody>
        </p:sp>
        <p:sp>
          <p:nvSpPr>
            <p:cNvPr id="13329" name="Text Box 16"/>
            <p:cNvSpPr txBox="1">
              <a:spLocks noChangeArrowheads="1"/>
            </p:cNvSpPr>
            <p:nvPr/>
          </p:nvSpPr>
          <p:spPr bwMode="auto">
            <a:xfrm>
              <a:off x="4080" y="3840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>
                  <a:latin typeface="Verdana" pitchFamily="34" charset="0"/>
                </a:rPr>
                <a:t>P</a:t>
              </a:r>
              <a:r>
                <a:rPr lang="en-US" altLang="en-US" sz="1800" baseline="-25000">
                  <a:latin typeface="Verdana" pitchFamily="34" charset="0"/>
                </a:rPr>
                <a:t>n</a:t>
              </a:r>
            </a:p>
          </p:txBody>
        </p:sp>
        <p:sp>
          <p:nvSpPr>
            <p:cNvPr id="13330" name="Text Box 17"/>
            <p:cNvSpPr txBox="1">
              <a:spLocks noChangeArrowheads="1"/>
            </p:cNvSpPr>
            <p:nvPr/>
          </p:nvSpPr>
          <p:spPr bwMode="auto">
            <a:xfrm>
              <a:off x="3504" y="379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3331" name="Line 18"/>
            <p:cNvSpPr>
              <a:spLocks noChangeShapeType="1"/>
            </p:cNvSpPr>
            <p:nvPr/>
          </p:nvSpPr>
          <p:spPr bwMode="auto">
            <a:xfrm>
              <a:off x="2256" y="3504"/>
              <a:ext cx="0" cy="24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2" name="Line 19"/>
            <p:cNvSpPr>
              <a:spLocks noChangeShapeType="1"/>
            </p:cNvSpPr>
            <p:nvPr/>
          </p:nvSpPr>
          <p:spPr bwMode="auto">
            <a:xfrm>
              <a:off x="3024" y="3504"/>
              <a:ext cx="0" cy="24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3" name="Line 20"/>
            <p:cNvSpPr>
              <a:spLocks noChangeShapeType="1"/>
            </p:cNvSpPr>
            <p:nvPr/>
          </p:nvSpPr>
          <p:spPr bwMode="auto">
            <a:xfrm>
              <a:off x="4224" y="3504"/>
              <a:ext cx="0" cy="24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4" name="Text Box 21"/>
            <p:cNvSpPr txBox="1">
              <a:spLocks noChangeArrowheads="1"/>
            </p:cNvSpPr>
            <p:nvPr/>
          </p:nvSpPr>
          <p:spPr bwMode="auto">
            <a:xfrm>
              <a:off x="2880" y="1776"/>
              <a:ext cx="1152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sr-Latn-CS" altLang="en-US" sz="1800">
                  <a:latin typeface="Verdana" pitchFamily="34" charset="0"/>
                </a:rPr>
                <a:t>Opšta (zajednička) memorija</a:t>
              </a:r>
            </a:p>
          </p:txBody>
        </p:sp>
        <p:sp>
          <p:nvSpPr>
            <p:cNvPr id="13335" name="Line 22"/>
            <p:cNvSpPr>
              <a:spLocks noChangeShapeType="1"/>
            </p:cNvSpPr>
            <p:nvPr/>
          </p:nvSpPr>
          <p:spPr bwMode="auto">
            <a:xfrm>
              <a:off x="3264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6" name="Line 23"/>
            <p:cNvSpPr>
              <a:spLocks noChangeShapeType="1"/>
            </p:cNvSpPr>
            <p:nvPr/>
          </p:nvSpPr>
          <p:spPr bwMode="auto">
            <a:xfrm>
              <a:off x="3408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7" name="Text Box 24"/>
            <p:cNvSpPr txBox="1">
              <a:spLocks noChangeArrowheads="1"/>
            </p:cNvSpPr>
            <p:nvPr/>
          </p:nvSpPr>
          <p:spPr bwMode="auto">
            <a:xfrm>
              <a:off x="2352" y="3216"/>
              <a:ext cx="16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sr-Latn-CS" altLang="en-US" sz="1800">
                  <a:latin typeface="Verdana" pitchFamily="34" charset="0"/>
                </a:rPr>
                <a:t>Magistrala</a:t>
              </a:r>
            </a:p>
          </p:txBody>
        </p:sp>
        <p:sp>
          <p:nvSpPr>
            <p:cNvPr id="13338" name="Text Box 25"/>
            <p:cNvSpPr txBox="1">
              <a:spLocks noChangeArrowheads="1"/>
            </p:cNvSpPr>
            <p:nvPr/>
          </p:nvSpPr>
          <p:spPr bwMode="auto">
            <a:xfrm>
              <a:off x="1200" y="1632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sr-Latn-CS" altLang="en-US" sz="1800">
                  <a:latin typeface="Verdana" pitchFamily="34" charset="0"/>
                </a:rPr>
                <a:t>I/O</a:t>
              </a:r>
              <a:r>
                <a:rPr lang="en-US" altLang="en-US" sz="1800" baseline="-25000">
                  <a:latin typeface="Verdana" pitchFamily="34" charset="0"/>
                </a:rPr>
                <a:t>1</a:t>
              </a:r>
            </a:p>
          </p:txBody>
        </p:sp>
        <p:sp>
          <p:nvSpPr>
            <p:cNvPr id="13339" name="Text Box 26"/>
            <p:cNvSpPr txBox="1">
              <a:spLocks noChangeArrowheads="1"/>
            </p:cNvSpPr>
            <p:nvPr/>
          </p:nvSpPr>
          <p:spPr bwMode="auto">
            <a:xfrm>
              <a:off x="1248" y="2304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>
                  <a:latin typeface="Verdana" pitchFamily="34" charset="0"/>
                </a:rPr>
                <a:t>I</a:t>
              </a:r>
              <a:r>
                <a:rPr lang="sr-Latn-CS" altLang="en-US" sz="1800">
                  <a:latin typeface="Verdana" pitchFamily="34" charset="0"/>
                </a:rPr>
                <a:t>/O</a:t>
              </a:r>
              <a:r>
                <a:rPr lang="en-US" altLang="en-US" sz="1800" baseline="-25000">
                  <a:latin typeface="Verdana" pitchFamily="34" charset="0"/>
                </a:rPr>
                <a:t>2</a:t>
              </a:r>
            </a:p>
          </p:txBody>
        </p:sp>
        <p:sp>
          <p:nvSpPr>
            <p:cNvPr id="13340" name="Text Box 27"/>
            <p:cNvSpPr txBox="1">
              <a:spLocks noChangeArrowheads="1"/>
            </p:cNvSpPr>
            <p:nvPr/>
          </p:nvSpPr>
          <p:spPr bwMode="auto">
            <a:xfrm>
              <a:off x="1248" y="3168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>
                  <a:latin typeface="Verdana" pitchFamily="34" charset="0"/>
                </a:rPr>
                <a:t>I</a:t>
              </a:r>
              <a:r>
                <a:rPr lang="sr-Latn-CS" altLang="en-US" sz="1800">
                  <a:latin typeface="Verdana" pitchFamily="34" charset="0"/>
                </a:rPr>
                <a:t>/O</a:t>
              </a:r>
              <a:r>
                <a:rPr lang="en-US" altLang="en-US" sz="1800" baseline="-25000">
                  <a:latin typeface="Verdana" pitchFamily="34" charset="0"/>
                </a:rPr>
                <a:t>m</a:t>
              </a:r>
            </a:p>
          </p:txBody>
        </p:sp>
        <p:sp>
          <p:nvSpPr>
            <p:cNvPr id="13341" name="Line 28"/>
            <p:cNvSpPr>
              <a:spLocks noChangeShapeType="1"/>
            </p:cNvSpPr>
            <p:nvPr/>
          </p:nvSpPr>
          <p:spPr bwMode="auto">
            <a:xfrm>
              <a:off x="1824" y="17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2" name="Line 29"/>
            <p:cNvSpPr>
              <a:spLocks noChangeShapeType="1"/>
            </p:cNvSpPr>
            <p:nvPr/>
          </p:nvSpPr>
          <p:spPr bwMode="auto">
            <a:xfrm>
              <a:off x="1824" y="24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3" name="Line 30"/>
            <p:cNvSpPr>
              <a:spLocks noChangeShapeType="1"/>
            </p:cNvSpPr>
            <p:nvPr/>
          </p:nvSpPr>
          <p:spPr bwMode="auto">
            <a:xfrm>
              <a:off x="1872" y="331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15" name="Text Box 31"/>
          <p:cNvSpPr txBox="1">
            <a:spLocks noChangeArrowheads="1"/>
          </p:cNvSpPr>
          <p:nvPr/>
        </p:nvSpPr>
        <p:spPr bwMode="auto">
          <a:xfrm>
            <a:off x="6300788" y="2205038"/>
            <a:ext cx="261461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000" dirty="0" smtClean="0">
                <a:latin typeface="+mn-lt"/>
              </a:rPr>
              <a:t>Arhitektura paralelnog računara (sa više procesora) i sa zajedničkom memorijom</a:t>
            </a:r>
          </a:p>
        </p:txBody>
      </p:sp>
      <p:sp>
        <p:nvSpPr>
          <p:cNvPr id="13316" name="Rectangle 33"/>
          <p:cNvSpPr>
            <a:spLocks noGrp="1" noChangeArrowheads="1"/>
          </p:cNvSpPr>
          <p:nvPr>
            <p:ph type="title"/>
          </p:nvPr>
        </p:nvSpPr>
        <p:spPr>
          <a:xfrm>
            <a:off x="250825" y="476250"/>
            <a:ext cx="8893175" cy="914400"/>
          </a:xfrm>
          <a:noFill/>
        </p:spPr>
        <p:txBody>
          <a:bodyPr/>
          <a:lstStyle/>
          <a:p>
            <a:pPr eaLnBrk="1" hangingPunct="1"/>
            <a:r>
              <a:rPr lang="sr-Latn-CS" altLang="en-US" sz="2800" smtClean="0">
                <a:solidFill>
                  <a:srgbClr val="CC0000"/>
                </a:solidFill>
              </a:rPr>
              <a:t>Arhitektura računarskog sistema (nastavak)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4332288" y="1506538"/>
            <a:ext cx="4114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sr-Latn-CS" altLang="en-US" sz="1200">
                <a:latin typeface="Verdana" pitchFamily="34" charset="0"/>
              </a:rPr>
              <a:t>Adresna magistrala</a:t>
            </a:r>
          </a:p>
        </p:txBody>
      </p:sp>
      <p:grpSp>
        <p:nvGrpSpPr>
          <p:cNvPr id="14339" name="Group 5"/>
          <p:cNvGrpSpPr>
            <a:grpSpLocks/>
          </p:cNvGrpSpPr>
          <p:nvPr/>
        </p:nvGrpSpPr>
        <p:grpSpPr bwMode="auto">
          <a:xfrm>
            <a:off x="827088" y="1125538"/>
            <a:ext cx="7543800" cy="3657600"/>
            <a:chOff x="624" y="192"/>
            <a:chExt cx="4752" cy="2304"/>
          </a:xfrm>
        </p:grpSpPr>
        <p:sp>
          <p:nvSpPr>
            <p:cNvPr id="14341" name="Rectangle 6"/>
            <p:cNvSpPr>
              <a:spLocks noChangeArrowheads="1"/>
            </p:cNvSpPr>
            <p:nvPr/>
          </p:nvSpPr>
          <p:spPr bwMode="auto">
            <a:xfrm>
              <a:off x="624" y="432"/>
              <a:ext cx="1056" cy="76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Verdana" pitchFamily="34" charset="0"/>
              </a:endParaRPr>
            </a:p>
          </p:txBody>
        </p:sp>
        <p:sp>
          <p:nvSpPr>
            <p:cNvPr id="14342" name="Line 7"/>
            <p:cNvSpPr>
              <a:spLocks noChangeShapeType="1"/>
            </p:cNvSpPr>
            <p:nvPr/>
          </p:nvSpPr>
          <p:spPr bwMode="auto">
            <a:xfrm>
              <a:off x="1680" y="480"/>
              <a:ext cx="36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3" name="Line 8"/>
            <p:cNvSpPr>
              <a:spLocks noChangeShapeType="1"/>
            </p:cNvSpPr>
            <p:nvPr/>
          </p:nvSpPr>
          <p:spPr bwMode="auto">
            <a:xfrm>
              <a:off x="1680" y="672"/>
              <a:ext cx="36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4" name="Line 9"/>
            <p:cNvSpPr>
              <a:spLocks noChangeShapeType="1"/>
            </p:cNvSpPr>
            <p:nvPr/>
          </p:nvSpPr>
          <p:spPr bwMode="auto">
            <a:xfrm>
              <a:off x="1680" y="864"/>
              <a:ext cx="36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5" name="Rectangle 10"/>
            <p:cNvSpPr>
              <a:spLocks noChangeArrowheads="1"/>
            </p:cNvSpPr>
            <p:nvPr/>
          </p:nvSpPr>
          <p:spPr bwMode="auto">
            <a:xfrm>
              <a:off x="672" y="1488"/>
              <a:ext cx="1008" cy="86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Verdana" pitchFamily="34" charset="0"/>
              </a:endParaRPr>
            </a:p>
          </p:txBody>
        </p:sp>
        <p:sp>
          <p:nvSpPr>
            <p:cNvPr id="14346" name="Line 11"/>
            <p:cNvSpPr>
              <a:spLocks noChangeShapeType="1"/>
            </p:cNvSpPr>
            <p:nvPr/>
          </p:nvSpPr>
          <p:spPr bwMode="auto">
            <a:xfrm>
              <a:off x="864" y="1200"/>
              <a:ext cx="0" cy="288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7" name="Line 12"/>
            <p:cNvSpPr>
              <a:spLocks noChangeShapeType="1"/>
            </p:cNvSpPr>
            <p:nvPr/>
          </p:nvSpPr>
          <p:spPr bwMode="auto">
            <a:xfrm>
              <a:off x="1200" y="1200"/>
              <a:ext cx="0" cy="288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8" name="Line 13"/>
            <p:cNvSpPr>
              <a:spLocks noChangeShapeType="1"/>
            </p:cNvSpPr>
            <p:nvPr/>
          </p:nvSpPr>
          <p:spPr bwMode="auto">
            <a:xfrm>
              <a:off x="1488" y="1200"/>
              <a:ext cx="0" cy="288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9" name="Text Box 14"/>
            <p:cNvSpPr txBox="1">
              <a:spLocks noChangeArrowheads="1"/>
            </p:cNvSpPr>
            <p:nvPr/>
          </p:nvSpPr>
          <p:spPr bwMode="auto">
            <a:xfrm>
              <a:off x="720" y="672"/>
              <a:ext cx="8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sr-Latn-CS" altLang="en-US" sz="1200">
                  <a:latin typeface="Verdana" pitchFamily="34" charset="0"/>
                </a:rPr>
                <a:t>Mikroprocesor</a:t>
              </a:r>
            </a:p>
          </p:txBody>
        </p:sp>
        <p:sp>
          <p:nvSpPr>
            <p:cNvPr id="14350" name="Line 15"/>
            <p:cNvSpPr>
              <a:spLocks noChangeShapeType="1"/>
            </p:cNvSpPr>
            <p:nvPr/>
          </p:nvSpPr>
          <p:spPr bwMode="auto">
            <a:xfrm>
              <a:off x="1680" y="1056"/>
              <a:ext cx="3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1" name="Text Box 16"/>
            <p:cNvSpPr txBox="1">
              <a:spLocks noChangeArrowheads="1"/>
            </p:cNvSpPr>
            <p:nvPr/>
          </p:nvSpPr>
          <p:spPr bwMode="auto">
            <a:xfrm>
              <a:off x="912" y="1632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sr-Latn-CS" altLang="en-US" sz="1200">
                  <a:latin typeface="Verdana" pitchFamily="34" charset="0"/>
                </a:rPr>
                <a:t>Unutraš. memorija</a:t>
              </a:r>
            </a:p>
          </p:txBody>
        </p:sp>
        <p:sp>
          <p:nvSpPr>
            <p:cNvPr id="14352" name="Rectangle 17"/>
            <p:cNvSpPr>
              <a:spLocks noChangeArrowheads="1"/>
            </p:cNvSpPr>
            <p:nvPr/>
          </p:nvSpPr>
          <p:spPr bwMode="auto">
            <a:xfrm>
              <a:off x="2016" y="1392"/>
              <a:ext cx="76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Verdana" pitchFamily="34" charset="0"/>
              </a:endParaRPr>
            </a:p>
          </p:txBody>
        </p:sp>
        <p:sp>
          <p:nvSpPr>
            <p:cNvPr id="14353" name="Rectangle 18"/>
            <p:cNvSpPr>
              <a:spLocks noChangeArrowheads="1"/>
            </p:cNvSpPr>
            <p:nvPr/>
          </p:nvSpPr>
          <p:spPr bwMode="auto">
            <a:xfrm>
              <a:off x="3120" y="1392"/>
              <a:ext cx="76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Verdana" pitchFamily="34" charset="0"/>
              </a:endParaRPr>
            </a:p>
          </p:txBody>
        </p:sp>
        <p:sp>
          <p:nvSpPr>
            <p:cNvPr id="14354" name="Rectangle 19"/>
            <p:cNvSpPr>
              <a:spLocks noChangeArrowheads="1"/>
            </p:cNvSpPr>
            <p:nvPr/>
          </p:nvSpPr>
          <p:spPr bwMode="auto">
            <a:xfrm>
              <a:off x="4560" y="1392"/>
              <a:ext cx="720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Verdana" pitchFamily="34" charset="0"/>
              </a:endParaRPr>
            </a:p>
          </p:txBody>
        </p:sp>
        <p:sp>
          <p:nvSpPr>
            <p:cNvPr id="14355" name="Text Box 20"/>
            <p:cNvSpPr txBox="1">
              <a:spLocks noChangeArrowheads="1"/>
            </p:cNvSpPr>
            <p:nvPr/>
          </p:nvSpPr>
          <p:spPr bwMode="auto">
            <a:xfrm>
              <a:off x="2064" y="1440"/>
              <a:ext cx="6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200">
                  <a:latin typeface="Verdana" pitchFamily="34" charset="0"/>
                </a:rPr>
                <a:t>Interf</a:t>
              </a:r>
              <a:r>
                <a:rPr lang="sr-Latn-CS" altLang="en-US" sz="1200">
                  <a:latin typeface="Verdana" pitchFamily="34" charset="0"/>
                </a:rPr>
                <a:t>. </a:t>
              </a:r>
              <a:r>
                <a:rPr lang="en-US" altLang="en-US" sz="1200">
                  <a:latin typeface="Verdana" pitchFamily="34" charset="0"/>
                </a:rPr>
                <a:t>1</a:t>
              </a:r>
            </a:p>
          </p:txBody>
        </p:sp>
        <p:sp>
          <p:nvSpPr>
            <p:cNvPr id="14356" name="Text Box 21"/>
            <p:cNvSpPr txBox="1">
              <a:spLocks noChangeArrowheads="1"/>
            </p:cNvSpPr>
            <p:nvPr/>
          </p:nvSpPr>
          <p:spPr bwMode="auto">
            <a:xfrm>
              <a:off x="3168" y="1440"/>
              <a:ext cx="6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200">
                  <a:latin typeface="Verdana" pitchFamily="34" charset="0"/>
                </a:rPr>
                <a:t>Interf</a:t>
              </a:r>
              <a:r>
                <a:rPr lang="sr-Latn-CS" altLang="en-US" sz="1200">
                  <a:latin typeface="Verdana" pitchFamily="34" charset="0"/>
                </a:rPr>
                <a:t>. </a:t>
              </a:r>
              <a:r>
                <a:rPr lang="en-US" altLang="en-US" sz="1200">
                  <a:latin typeface="Verdana" pitchFamily="34" charset="0"/>
                </a:rPr>
                <a:t>2</a:t>
              </a:r>
            </a:p>
          </p:txBody>
        </p:sp>
        <p:sp>
          <p:nvSpPr>
            <p:cNvPr id="14357" name="Text Box 22"/>
            <p:cNvSpPr txBox="1">
              <a:spLocks noChangeArrowheads="1"/>
            </p:cNvSpPr>
            <p:nvPr/>
          </p:nvSpPr>
          <p:spPr bwMode="auto">
            <a:xfrm>
              <a:off x="4608" y="1440"/>
              <a:ext cx="6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200">
                  <a:latin typeface="Verdana" pitchFamily="34" charset="0"/>
                </a:rPr>
                <a:t>Interf</a:t>
              </a:r>
              <a:r>
                <a:rPr lang="sr-Latn-CS" altLang="en-US" sz="1200">
                  <a:latin typeface="Verdana" pitchFamily="34" charset="0"/>
                </a:rPr>
                <a:t>. </a:t>
              </a:r>
              <a:r>
                <a:rPr lang="en-US" altLang="en-US" sz="1200">
                  <a:latin typeface="Verdana" pitchFamily="34" charset="0"/>
                </a:rPr>
                <a:t>n</a:t>
              </a:r>
            </a:p>
          </p:txBody>
        </p:sp>
        <p:sp>
          <p:nvSpPr>
            <p:cNvPr id="14358" name="Text Box 23"/>
            <p:cNvSpPr txBox="1">
              <a:spLocks noChangeArrowheads="1"/>
            </p:cNvSpPr>
            <p:nvPr/>
          </p:nvSpPr>
          <p:spPr bwMode="auto">
            <a:xfrm>
              <a:off x="3936" y="13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4359" name="Line 24"/>
            <p:cNvSpPr>
              <a:spLocks noChangeShapeType="1"/>
            </p:cNvSpPr>
            <p:nvPr/>
          </p:nvSpPr>
          <p:spPr bwMode="auto">
            <a:xfrm flipV="1">
              <a:off x="2256" y="96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0" name="Line 25"/>
            <p:cNvSpPr>
              <a:spLocks noChangeShapeType="1"/>
            </p:cNvSpPr>
            <p:nvPr/>
          </p:nvSpPr>
          <p:spPr bwMode="auto">
            <a:xfrm flipV="1">
              <a:off x="2448" y="76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1" name="Line 26"/>
            <p:cNvSpPr>
              <a:spLocks noChangeShapeType="1"/>
            </p:cNvSpPr>
            <p:nvPr/>
          </p:nvSpPr>
          <p:spPr bwMode="auto">
            <a:xfrm flipV="1">
              <a:off x="2640" y="528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Line 27"/>
            <p:cNvSpPr>
              <a:spLocks noChangeShapeType="1"/>
            </p:cNvSpPr>
            <p:nvPr/>
          </p:nvSpPr>
          <p:spPr bwMode="auto">
            <a:xfrm>
              <a:off x="2640" y="5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3" name="Line 28"/>
            <p:cNvSpPr>
              <a:spLocks noChangeShapeType="1"/>
            </p:cNvSpPr>
            <p:nvPr/>
          </p:nvSpPr>
          <p:spPr bwMode="auto">
            <a:xfrm flipV="1">
              <a:off x="3216" y="96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4" name="Line 29"/>
            <p:cNvSpPr>
              <a:spLocks noChangeShapeType="1"/>
            </p:cNvSpPr>
            <p:nvPr/>
          </p:nvSpPr>
          <p:spPr bwMode="auto">
            <a:xfrm flipV="1">
              <a:off x="3504" y="720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5" name="Line 30"/>
            <p:cNvSpPr>
              <a:spLocks noChangeShapeType="1"/>
            </p:cNvSpPr>
            <p:nvPr/>
          </p:nvSpPr>
          <p:spPr bwMode="auto">
            <a:xfrm flipV="1">
              <a:off x="3792" y="528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6" name="Line 31"/>
            <p:cNvSpPr>
              <a:spLocks noChangeShapeType="1"/>
            </p:cNvSpPr>
            <p:nvPr/>
          </p:nvSpPr>
          <p:spPr bwMode="auto">
            <a:xfrm flipV="1">
              <a:off x="4704" y="9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7" name="Line 32"/>
            <p:cNvSpPr>
              <a:spLocks noChangeShapeType="1"/>
            </p:cNvSpPr>
            <p:nvPr/>
          </p:nvSpPr>
          <p:spPr bwMode="auto">
            <a:xfrm flipV="1">
              <a:off x="4944" y="720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8" name="Line 33"/>
            <p:cNvSpPr>
              <a:spLocks noChangeShapeType="1"/>
            </p:cNvSpPr>
            <p:nvPr/>
          </p:nvSpPr>
          <p:spPr bwMode="auto">
            <a:xfrm flipV="1">
              <a:off x="5184" y="528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9" name="Rectangle 34"/>
            <p:cNvSpPr>
              <a:spLocks noChangeArrowheads="1"/>
            </p:cNvSpPr>
            <p:nvPr/>
          </p:nvSpPr>
          <p:spPr bwMode="auto">
            <a:xfrm>
              <a:off x="2064" y="1968"/>
              <a:ext cx="720" cy="528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Verdana" pitchFamily="34" charset="0"/>
              </a:endParaRPr>
            </a:p>
          </p:txBody>
        </p:sp>
        <p:sp>
          <p:nvSpPr>
            <p:cNvPr id="14370" name="Rectangle 35"/>
            <p:cNvSpPr>
              <a:spLocks noChangeArrowheads="1"/>
            </p:cNvSpPr>
            <p:nvPr/>
          </p:nvSpPr>
          <p:spPr bwMode="auto">
            <a:xfrm>
              <a:off x="3168" y="1920"/>
              <a:ext cx="720" cy="528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Verdana" pitchFamily="34" charset="0"/>
              </a:endParaRPr>
            </a:p>
          </p:txBody>
        </p:sp>
        <p:sp>
          <p:nvSpPr>
            <p:cNvPr id="14371" name="Rectangle 36"/>
            <p:cNvSpPr>
              <a:spLocks noChangeArrowheads="1"/>
            </p:cNvSpPr>
            <p:nvPr/>
          </p:nvSpPr>
          <p:spPr bwMode="auto">
            <a:xfrm>
              <a:off x="4656" y="1968"/>
              <a:ext cx="624" cy="480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Verdana" pitchFamily="34" charset="0"/>
              </a:endParaRPr>
            </a:p>
          </p:txBody>
        </p:sp>
        <p:sp>
          <p:nvSpPr>
            <p:cNvPr id="14372" name="Text Box 37"/>
            <p:cNvSpPr txBox="1">
              <a:spLocks noChangeArrowheads="1"/>
            </p:cNvSpPr>
            <p:nvPr/>
          </p:nvSpPr>
          <p:spPr bwMode="auto">
            <a:xfrm>
              <a:off x="2112" y="1920"/>
              <a:ext cx="62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sr-Latn-CS" altLang="en-US" sz="1200">
                <a:latin typeface="Verdana" pitchFamily="34" charset="0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sr-Latn-CS" altLang="en-US" sz="1200">
                  <a:latin typeface="Verdana" pitchFamily="34" charset="0"/>
                </a:rPr>
                <a:t>Uređaj 1</a:t>
              </a:r>
              <a:r>
                <a:rPr lang="en-US" altLang="en-US" sz="1200">
                  <a:latin typeface="Verdana" pitchFamily="34" charset="0"/>
                </a:rPr>
                <a:t> </a:t>
              </a:r>
            </a:p>
          </p:txBody>
        </p:sp>
        <p:sp>
          <p:nvSpPr>
            <p:cNvPr id="14373" name="Text Box 38"/>
            <p:cNvSpPr txBox="1">
              <a:spLocks noChangeArrowheads="1"/>
            </p:cNvSpPr>
            <p:nvPr/>
          </p:nvSpPr>
          <p:spPr bwMode="auto">
            <a:xfrm>
              <a:off x="3216" y="1968"/>
              <a:ext cx="62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sr-Latn-CS" altLang="en-US" sz="1200">
                <a:latin typeface="Verdana" pitchFamily="34" charset="0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sr-Latn-CS" altLang="en-US" sz="1200">
                  <a:latin typeface="Verdana" pitchFamily="34" charset="0"/>
                </a:rPr>
                <a:t>Uređaj 2</a:t>
              </a:r>
            </a:p>
          </p:txBody>
        </p:sp>
        <p:sp>
          <p:nvSpPr>
            <p:cNvPr id="14374" name="Text Box 39"/>
            <p:cNvSpPr txBox="1">
              <a:spLocks noChangeArrowheads="1"/>
            </p:cNvSpPr>
            <p:nvPr/>
          </p:nvSpPr>
          <p:spPr bwMode="auto">
            <a:xfrm>
              <a:off x="4656" y="1920"/>
              <a:ext cx="57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sr-Latn-CS" altLang="en-US" sz="1200">
                <a:latin typeface="Verdana" pitchFamily="34" charset="0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sr-Latn-CS" altLang="en-US" sz="1200">
                  <a:latin typeface="Verdana" pitchFamily="34" charset="0"/>
                </a:rPr>
                <a:t>Uređaj n</a:t>
              </a:r>
            </a:p>
          </p:txBody>
        </p:sp>
        <p:sp>
          <p:nvSpPr>
            <p:cNvPr id="14375" name="Line 40"/>
            <p:cNvSpPr>
              <a:spLocks noChangeShapeType="1"/>
            </p:cNvSpPr>
            <p:nvPr/>
          </p:nvSpPr>
          <p:spPr bwMode="auto">
            <a:xfrm>
              <a:off x="2352" y="1728"/>
              <a:ext cx="0" cy="240"/>
            </a:xfrm>
            <a:prstGeom prst="line">
              <a:avLst/>
            </a:prstGeom>
            <a:noFill/>
            <a:ln w="57150" cmpd="thickThin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6" name="Line 41"/>
            <p:cNvSpPr>
              <a:spLocks noChangeShapeType="1"/>
            </p:cNvSpPr>
            <p:nvPr/>
          </p:nvSpPr>
          <p:spPr bwMode="auto">
            <a:xfrm>
              <a:off x="3504" y="1728"/>
              <a:ext cx="0" cy="19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" name="Line 42"/>
            <p:cNvSpPr>
              <a:spLocks noChangeShapeType="1"/>
            </p:cNvSpPr>
            <p:nvPr/>
          </p:nvSpPr>
          <p:spPr bwMode="auto">
            <a:xfrm>
              <a:off x="4992" y="1728"/>
              <a:ext cx="0" cy="24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8" name="Text Box 43"/>
            <p:cNvSpPr txBox="1">
              <a:spLocks noChangeArrowheads="1"/>
            </p:cNvSpPr>
            <p:nvPr/>
          </p:nvSpPr>
          <p:spPr bwMode="auto">
            <a:xfrm>
              <a:off x="1872" y="192"/>
              <a:ext cx="350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  <a:defRPr/>
              </a:pPr>
              <a:r>
                <a:rPr lang="sr-Latn-CS" altLang="en-US" sz="2000" dirty="0" smtClean="0">
                  <a:latin typeface="+mn-lt"/>
                </a:rPr>
                <a:t>Arhitektura mikroračunarskog sistema</a:t>
              </a:r>
            </a:p>
          </p:txBody>
        </p:sp>
        <p:sp>
          <p:nvSpPr>
            <p:cNvPr id="14379" name="Text Box 44"/>
            <p:cNvSpPr txBox="1">
              <a:spLocks noChangeArrowheads="1"/>
            </p:cNvSpPr>
            <p:nvPr/>
          </p:nvSpPr>
          <p:spPr bwMode="auto">
            <a:xfrm>
              <a:off x="2784" y="624"/>
              <a:ext cx="20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sr-Latn-CS" altLang="en-US" sz="1200">
                  <a:latin typeface="Verdana" pitchFamily="34" charset="0"/>
                </a:rPr>
                <a:t>Magistrala podataka</a:t>
              </a:r>
            </a:p>
          </p:txBody>
        </p:sp>
        <p:sp>
          <p:nvSpPr>
            <p:cNvPr id="14380" name="Text Box 45"/>
            <p:cNvSpPr txBox="1">
              <a:spLocks noChangeArrowheads="1"/>
            </p:cNvSpPr>
            <p:nvPr/>
          </p:nvSpPr>
          <p:spPr bwMode="auto">
            <a:xfrm>
              <a:off x="2640" y="816"/>
              <a:ext cx="21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sr-Latn-CS" altLang="en-US" sz="1200">
                  <a:latin typeface="Verdana" pitchFamily="34" charset="0"/>
                </a:rPr>
                <a:t>Upravljačka magistrala</a:t>
              </a:r>
            </a:p>
          </p:txBody>
        </p:sp>
      </p:grpSp>
      <p:sp>
        <p:nvSpPr>
          <p:cNvPr id="14340" name="Rectangle 47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893175" cy="914400"/>
          </a:xfrm>
          <a:noFill/>
        </p:spPr>
        <p:txBody>
          <a:bodyPr/>
          <a:lstStyle/>
          <a:p>
            <a:pPr eaLnBrk="1" hangingPunct="1"/>
            <a:r>
              <a:rPr lang="sr-Latn-CS" altLang="en-US" sz="2800" smtClean="0">
                <a:solidFill>
                  <a:srgbClr val="CC0000"/>
                </a:solidFill>
              </a:rPr>
              <a:t>Arhitektura računarskog sistema (nastavak)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 sz="3200" smtClean="0">
                <a:solidFill>
                  <a:srgbClr val="990099"/>
                </a:solidFill>
              </a:rPr>
              <a:t>Fon Nojmanov koncept računara</a:t>
            </a:r>
          </a:p>
        </p:txBody>
      </p:sp>
      <p:grpSp>
        <p:nvGrpSpPr>
          <p:cNvPr id="15363" name="Group 3"/>
          <p:cNvGrpSpPr>
            <a:grpSpLocks/>
          </p:cNvGrpSpPr>
          <p:nvPr/>
        </p:nvGrpSpPr>
        <p:grpSpPr bwMode="auto">
          <a:xfrm>
            <a:off x="685800" y="2667000"/>
            <a:ext cx="8001000" cy="3810000"/>
            <a:chOff x="288" y="1440"/>
            <a:chExt cx="5040" cy="2400"/>
          </a:xfrm>
        </p:grpSpPr>
        <p:sp>
          <p:nvSpPr>
            <p:cNvPr id="15365" name="Rectangle 4"/>
            <p:cNvSpPr>
              <a:spLocks noChangeArrowheads="1"/>
            </p:cNvSpPr>
            <p:nvPr/>
          </p:nvSpPr>
          <p:spPr bwMode="auto">
            <a:xfrm>
              <a:off x="288" y="1488"/>
              <a:ext cx="4992" cy="12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Verdana" pitchFamily="34" charset="0"/>
              </a:endParaRPr>
            </a:p>
          </p:txBody>
        </p:sp>
        <p:sp>
          <p:nvSpPr>
            <p:cNvPr id="15366" name="Text Box 5"/>
            <p:cNvSpPr txBox="1">
              <a:spLocks noChangeArrowheads="1"/>
            </p:cNvSpPr>
            <p:nvPr/>
          </p:nvSpPr>
          <p:spPr bwMode="auto">
            <a:xfrm>
              <a:off x="384" y="1440"/>
              <a:ext cx="2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endParaRPr lang="sr-Latn-CS" altLang="en-US" sz="2400">
                <a:latin typeface="Times New Roman" pitchFamily="18" charset="0"/>
              </a:endParaRPr>
            </a:p>
          </p:txBody>
        </p:sp>
        <p:sp>
          <p:nvSpPr>
            <p:cNvPr id="15367" name="Text Box 6"/>
            <p:cNvSpPr txBox="1">
              <a:spLocks noChangeArrowheads="1"/>
            </p:cNvSpPr>
            <p:nvPr/>
          </p:nvSpPr>
          <p:spPr bwMode="auto">
            <a:xfrm>
              <a:off x="384" y="1920"/>
              <a:ext cx="115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sr-Latn-CS" altLang="en-US" sz="1600">
                  <a:latin typeface="Verdana" pitchFamily="34" charset="0"/>
                </a:rPr>
                <a:t>Kontrolna jedinica</a:t>
              </a:r>
            </a:p>
          </p:txBody>
        </p:sp>
        <p:sp>
          <p:nvSpPr>
            <p:cNvPr id="15368" name="Text Box 7"/>
            <p:cNvSpPr txBox="1">
              <a:spLocks noChangeArrowheads="1"/>
            </p:cNvSpPr>
            <p:nvPr/>
          </p:nvSpPr>
          <p:spPr bwMode="auto">
            <a:xfrm>
              <a:off x="1776" y="1680"/>
              <a:ext cx="18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sr-Latn-CS" altLang="en-US" sz="1600">
                  <a:latin typeface="Verdana" pitchFamily="34" charset="0"/>
                </a:rPr>
                <a:t>Aritmetička jedinica</a:t>
              </a:r>
            </a:p>
          </p:txBody>
        </p:sp>
        <p:sp>
          <p:nvSpPr>
            <p:cNvPr id="15369" name="Text Box 8"/>
            <p:cNvSpPr txBox="1">
              <a:spLocks noChangeArrowheads="1"/>
            </p:cNvSpPr>
            <p:nvPr/>
          </p:nvSpPr>
          <p:spPr bwMode="auto">
            <a:xfrm>
              <a:off x="3792" y="1920"/>
              <a:ext cx="134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sr-Latn-CS" altLang="en-US" sz="1600">
                  <a:latin typeface="Verdana" pitchFamily="34" charset="0"/>
                </a:rPr>
                <a:t>Ulazno-izlazna jedinica</a:t>
              </a:r>
            </a:p>
          </p:txBody>
        </p:sp>
        <p:sp>
          <p:nvSpPr>
            <p:cNvPr id="15370" name="Line 9"/>
            <p:cNvSpPr>
              <a:spLocks noChangeShapeType="1"/>
            </p:cNvSpPr>
            <p:nvPr/>
          </p:nvSpPr>
          <p:spPr bwMode="auto">
            <a:xfrm>
              <a:off x="1584" y="1488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1" name="Line 10"/>
            <p:cNvSpPr>
              <a:spLocks noChangeShapeType="1"/>
            </p:cNvSpPr>
            <p:nvPr/>
          </p:nvSpPr>
          <p:spPr bwMode="auto">
            <a:xfrm>
              <a:off x="3648" y="1488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2" name="Text Box 11"/>
            <p:cNvSpPr txBox="1">
              <a:spLocks noChangeArrowheads="1"/>
            </p:cNvSpPr>
            <p:nvPr/>
          </p:nvSpPr>
          <p:spPr bwMode="auto">
            <a:xfrm>
              <a:off x="1920" y="2064"/>
              <a:ext cx="1440" cy="21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sr-Latn-CS" altLang="en-US" sz="1600">
                  <a:latin typeface="Verdana" pitchFamily="34" charset="0"/>
                </a:rPr>
                <a:t>Akumulator A</a:t>
              </a:r>
            </a:p>
          </p:txBody>
        </p:sp>
        <p:sp>
          <p:nvSpPr>
            <p:cNvPr id="15373" name="Text Box 12"/>
            <p:cNvSpPr txBox="1">
              <a:spLocks noChangeArrowheads="1"/>
            </p:cNvSpPr>
            <p:nvPr/>
          </p:nvSpPr>
          <p:spPr bwMode="auto">
            <a:xfrm>
              <a:off x="1920" y="2400"/>
              <a:ext cx="1440" cy="21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sr-Latn-CS" altLang="en-US" sz="1600">
                  <a:latin typeface="Verdana" pitchFamily="34" charset="0"/>
                </a:rPr>
                <a:t>Registar R</a:t>
              </a:r>
            </a:p>
          </p:txBody>
        </p:sp>
        <p:sp>
          <p:nvSpPr>
            <p:cNvPr id="15374" name="Rectangle 13"/>
            <p:cNvSpPr>
              <a:spLocks noChangeArrowheads="1"/>
            </p:cNvSpPr>
            <p:nvPr/>
          </p:nvSpPr>
          <p:spPr bwMode="auto">
            <a:xfrm>
              <a:off x="288" y="3120"/>
              <a:ext cx="5040" cy="72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Verdana" pitchFamily="34" charset="0"/>
              </a:endParaRPr>
            </a:p>
          </p:txBody>
        </p:sp>
        <p:sp>
          <p:nvSpPr>
            <p:cNvPr id="15375" name="Text Box 14"/>
            <p:cNvSpPr txBox="1">
              <a:spLocks noChangeArrowheads="1"/>
            </p:cNvSpPr>
            <p:nvPr/>
          </p:nvSpPr>
          <p:spPr bwMode="auto">
            <a:xfrm>
              <a:off x="960" y="3312"/>
              <a:ext cx="32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sr-Latn-CS" altLang="en-US" sz="1600">
                  <a:latin typeface="Verdana" pitchFamily="34" charset="0"/>
                </a:rPr>
                <a:t>Memorija za instrukcije i podatke</a:t>
              </a:r>
            </a:p>
          </p:txBody>
        </p:sp>
        <p:sp>
          <p:nvSpPr>
            <p:cNvPr id="15376" name="Line 15"/>
            <p:cNvSpPr>
              <a:spLocks noChangeShapeType="1"/>
            </p:cNvSpPr>
            <p:nvPr/>
          </p:nvSpPr>
          <p:spPr bwMode="auto">
            <a:xfrm>
              <a:off x="2544" y="273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64" name="Text Box 16"/>
          <p:cNvSpPr txBox="1">
            <a:spLocks noChangeArrowheads="1"/>
          </p:cNvSpPr>
          <p:nvPr/>
        </p:nvSpPr>
        <p:spPr bwMode="auto">
          <a:xfrm>
            <a:off x="1600200" y="1752600"/>
            <a:ext cx="5867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000" dirty="0" smtClean="0">
                <a:latin typeface="+mn-lt"/>
              </a:rPr>
              <a:t>(Burks, Goldstine, von Neumann - 1947.)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eaLnBrk="1" hangingPunct="1"/>
            <a:r>
              <a:rPr lang="sr-Latn-CS" altLang="en-US" sz="2800" smtClean="0">
                <a:solidFill>
                  <a:srgbClr val="CC0000"/>
                </a:solidFill>
              </a:rPr>
              <a:t>Karakteristike von Neumann-ovog tipa  računara</a:t>
            </a:r>
            <a:endParaRPr lang="sr-Latn-CS" altLang="en-US" sz="2400" smtClean="0">
              <a:solidFill>
                <a:srgbClr val="CC0000"/>
              </a:solidFill>
              <a:latin typeface="Garamond" pitchFamily="18" charset="0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25413" y="1341438"/>
            <a:ext cx="88392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Char char="•"/>
              <a:defRPr/>
            </a:pPr>
            <a:r>
              <a:rPr lang="sr-Latn-CS" altLang="en-US" sz="2400" dirty="0" smtClean="0">
                <a:latin typeface="+mn-lt"/>
              </a:rPr>
              <a:t> Računar se sastoji iz komponenti kao na prethodnoj slici.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  <a:defRPr/>
            </a:pPr>
            <a:r>
              <a:rPr lang="sr-Latn-CS" altLang="en-US" sz="2400" dirty="0" smtClean="0">
                <a:latin typeface="+mn-lt"/>
              </a:rPr>
              <a:t> U istoj memoriji čuvaju se instrukcije i podaci.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  <a:defRPr/>
            </a:pPr>
            <a:r>
              <a:rPr lang="sr-Latn-CS" altLang="en-US" sz="2400" dirty="0" smtClean="0">
                <a:latin typeface="+mn-lt"/>
              </a:rPr>
              <a:t> Instrukcije slede jedna za drugom u memoriji računara.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  <a:defRPr/>
            </a:pPr>
            <a:r>
              <a:rPr lang="sr-Latn-CS" altLang="en-US" sz="2400" dirty="0" smtClean="0">
                <a:latin typeface="+mn-lt"/>
              </a:rPr>
              <a:t> Nizom instrukcija (programom) opisuju se akcije koje trena da izvrši računar.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  <a:defRPr/>
            </a:pPr>
            <a:r>
              <a:rPr lang="sr-Latn-CS" altLang="en-US" sz="2400" dirty="0" smtClean="0">
                <a:latin typeface="+mn-lt"/>
              </a:rPr>
              <a:t> Računar operiše razmenom podataka između memorije i aritmetičke jedinice preko akumulatora.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  <a:defRPr/>
            </a:pPr>
            <a:r>
              <a:rPr lang="sr-Latn-CS" altLang="en-US" sz="2400" dirty="0" smtClean="0">
                <a:latin typeface="+mn-lt"/>
              </a:rPr>
              <a:t> Instrukcije se izvršavaju jedna za drugom dok se redosled eksplicitno ne promeni pomoću goto-naredbe.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  <a:defRPr/>
            </a:pPr>
            <a:r>
              <a:rPr lang="sr-Latn-CS" altLang="en-US" sz="2400" dirty="0" smtClean="0">
                <a:latin typeface="+mn-lt"/>
              </a:rPr>
              <a:t> Svi podaci su predstavljeni u binarnom obliku.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2800" smtClean="0">
                <a:solidFill>
                  <a:srgbClr val="A50021"/>
                </a:solidFill>
              </a:rPr>
              <a:t>M</a:t>
            </a:r>
            <a:r>
              <a:rPr lang="sr-Latn-CS" altLang="en-US" sz="2800" smtClean="0">
                <a:solidFill>
                  <a:srgbClr val="A50021"/>
                </a:solidFill>
              </a:rPr>
              <a:t>ikroprocesor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828800" y="18288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itchFamily="18" charset="0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914400" y="1219200"/>
            <a:ext cx="8050213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Najvažnija komponenta hardvera. Sve ostale komponente prilagođavaju se mogućnostima mikroprocesora.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Korite se VLSI i ULSI tehnologije za izradu mikroprocesora.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Kada je reč o mikroprocesorima, razlikujemo: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4-bitne, 8-bitne, 16-bitne, 32-bitne, 64-bitne, …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Brzina mikroprocesorima meri se MIPS-ovima</a:t>
            </a:r>
          </a:p>
        </p:txBody>
      </p:sp>
      <p:pic>
        <p:nvPicPr>
          <p:cNvPr id="17413" name="Picture 5" descr="CA0XQ7K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343400"/>
            <a:ext cx="48006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6084888" y="4941888"/>
            <a:ext cx="236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800">
                <a:latin typeface="Verdana" pitchFamily="34" charset="0"/>
              </a:rPr>
              <a:t>Mikroprocesor i8080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 sz="2800" smtClean="0">
                <a:solidFill>
                  <a:srgbClr val="CC0000"/>
                </a:solidFill>
              </a:rPr>
              <a:t>Struktura mikroprocesora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371600" y="2743200"/>
            <a:ext cx="24384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itchFamily="34" charset="0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343400" y="2743200"/>
            <a:ext cx="30480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itchFamily="34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2514600" y="4495800"/>
            <a:ext cx="37338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itchFamily="34" charset="0"/>
            </a:endParaRPr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1752600" y="4114800"/>
            <a:ext cx="0" cy="10668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1752600" y="5181600"/>
            <a:ext cx="7620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3810000" y="3429000"/>
            <a:ext cx="5334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6248400" y="5029200"/>
            <a:ext cx="685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 flipV="1">
            <a:off x="6934200" y="4114800"/>
            <a:ext cx="0" cy="9144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1600200" y="32004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sr-Latn-CS" altLang="en-US" sz="1800">
                <a:latin typeface="Verdana" pitchFamily="34" charset="0"/>
              </a:rPr>
              <a:t>Opšti registri</a:t>
            </a:r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 flipV="1">
            <a:off x="2743200" y="2286000"/>
            <a:ext cx="0" cy="3810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>
            <a:off x="2743200" y="2286000"/>
            <a:ext cx="5257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6248400" y="5486400"/>
            <a:ext cx="19050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>
            <a:off x="7391400" y="3429000"/>
            <a:ext cx="6096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4648200" y="3048000"/>
            <a:ext cx="236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sr-Latn-CS" altLang="en-US" sz="1800">
                <a:latin typeface="Verdana" pitchFamily="34" charset="0"/>
              </a:rPr>
              <a:t>Aritmetičko-logička jedinica</a:t>
            </a: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2895600" y="4953000"/>
            <a:ext cx="3048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sr-Latn-CS" altLang="en-US" sz="1800">
                <a:latin typeface="Verdana" pitchFamily="34" charset="0"/>
              </a:rPr>
              <a:t>Komandna jedinica</a:t>
            </a:r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>
            <a:off x="6553200" y="4953000"/>
            <a:ext cx="228600" cy="990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 flipH="1">
            <a:off x="6781800" y="3429000"/>
            <a:ext cx="838200" cy="24384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>
            <a:off x="1981200" y="5181600"/>
            <a:ext cx="4800600" cy="6858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5334000" y="6019800"/>
            <a:ext cx="281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sr-Latn-CS" altLang="en-US" sz="1800">
                <a:latin typeface="Verdana" pitchFamily="34" charset="0"/>
              </a:rPr>
              <a:t>Magistrale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 sz="2800" smtClean="0">
                <a:solidFill>
                  <a:srgbClr val="CC0000"/>
                </a:solidFill>
              </a:rPr>
              <a:t>Izgled jednog Pentium-mikroprocesora</a:t>
            </a:r>
          </a:p>
        </p:txBody>
      </p:sp>
      <p:pic>
        <p:nvPicPr>
          <p:cNvPr id="19459" name="Picture 3" descr="pent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255713"/>
            <a:ext cx="561657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sr-Latn-CS" altLang="en-US" sz="2800" smtClean="0">
                <a:solidFill>
                  <a:srgbClr val="A50021"/>
                </a:solidFill>
              </a:rPr>
              <a:t>Unutrašnja memorija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52400" y="990600"/>
            <a:ext cx="8991600" cy="364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Koriste se i nazivi: operativna memorija, glavna memorija, centralna memorija,  …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To je memorija </a:t>
            </a:r>
            <a:r>
              <a:rPr lang="en-US" altLang="en-US" sz="2200" dirty="0" err="1" smtClean="0">
                <a:latin typeface="+mn-lt"/>
              </a:rPr>
              <a:t>elekronske</a:t>
            </a:r>
            <a:r>
              <a:rPr lang="en-US" altLang="en-US" sz="2200" dirty="0" smtClean="0">
                <a:latin typeface="+mn-lt"/>
              </a:rPr>
              <a:t> </a:t>
            </a:r>
            <a:r>
              <a:rPr lang="sr-Latn-CS" altLang="en-US" sz="2200" dirty="0" smtClean="0">
                <a:latin typeface="+mn-lt"/>
              </a:rPr>
              <a:t>prirode. Veoma je brza, ali je sporija od mikroprocesora.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Razlikujemo RAM (engl. Random Access Memory) i ROM (engl. Read Only Memory)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Keš-memorija je brža i služi kao posrednik između mikroprocesora i unutrašnje memorije. Može se nalaziti unutar samog mikroprocesora ili izvan njega.</a:t>
            </a:r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609600" y="5257800"/>
            <a:ext cx="4038600" cy="1143000"/>
            <a:chOff x="336" y="3360"/>
            <a:chExt cx="2544" cy="720"/>
          </a:xfrm>
        </p:grpSpPr>
        <p:sp>
          <p:nvSpPr>
            <p:cNvPr id="20493" name="Rectangle 5"/>
            <p:cNvSpPr>
              <a:spLocks noChangeArrowheads="1"/>
            </p:cNvSpPr>
            <p:nvPr/>
          </p:nvSpPr>
          <p:spPr bwMode="auto">
            <a:xfrm>
              <a:off x="336" y="3360"/>
              <a:ext cx="672" cy="72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Verdana" pitchFamily="34" charset="0"/>
              </a:endParaRPr>
            </a:p>
          </p:txBody>
        </p:sp>
        <p:sp>
          <p:nvSpPr>
            <p:cNvPr id="20494" name="Rectangle 6"/>
            <p:cNvSpPr>
              <a:spLocks noChangeArrowheads="1"/>
            </p:cNvSpPr>
            <p:nvPr/>
          </p:nvSpPr>
          <p:spPr bwMode="auto">
            <a:xfrm>
              <a:off x="1200" y="3552"/>
              <a:ext cx="5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Verdana" pitchFamily="34" charset="0"/>
              </a:endParaRPr>
            </a:p>
          </p:txBody>
        </p:sp>
        <p:sp>
          <p:nvSpPr>
            <p:cNvPr id="20495" name="Rectangle 7"/>
            <p:cNvSpPr>
              <a:spLocks noChangeArrowheads="1"/>
            </p:cNvSpPr>
            <p:nvPr/>
          </p:nvSpPr>
          <p:spPr bwMode="auto">
            <a:xfrm>
              <a:off x="1968" y="3360"/>
              <a:ext cx="912" cy="72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Verdana" pitchFamily="34" charset="0"/>
              </a:endParaRPr>
            </a:p>
          </p:txBody>
        </p:sp>
        <p:sp>
          <p:nvSpPr>
            <p:cNvPr id="20496" name="Text Box 8"/>
            <p:cNvSpPr txBox="1">
              <a:spLocks noChangeArrowheads="1"/>
            </p:cNvSpPr>
            <p:nvPr/>
          </p:nvSpPr>
          <p:spPr bwMode="auto">
            <a:xfrm>
              <a:off x="384" y="3504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sr-Latn-CS" altLang="en-US" sz="1800">
                  <a:latin typeface="Verdana" pitchFamily="34" charset="0"/>
                </a:rPr>
                <a:t>CPU</a:t>
              </a:r>
              <a:endParaRPr lang="en-US" altLang="en-US" sz="1800">
                <a:latin typeface="Verdana" pitchFamily="34" charset="0"/>
              </a:endParaRPr>
            </a:p>
          </p:txBody>
        </p:sp>
        <p:sp>
          <p:nvSpPr>
            <p:cNvPr id="20497" name="Line 9"/>
            <p:cNvSpPr>
              <a:spLocks noChangeShapeType="1"/>
            </p:cNvSpPr>
            <p:nvPr/>
          </p:nvSpPr>
          <p:spPr bwMode="auto">
            <a:xfrm>
              <a:off x="1008" y="369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8" name="Line 10"/>
            <p:cNvSpPr>
              <a:spLocks noChangeShapeType="1"/>
            </p:cNvSpPr>
            <p:nvPr/>
          </p:nvSpPr>
          <p:spPr bwMode="auto">
            <a:xfrm>
              <a:off x="1728" y="369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9" name="Text Box 11"/>
            <p:cNvSpPr txBox="1">
              <a:spLocks noChangeArrowheads="1"/>
            </p:cNvSpPr>
            <p:nvPr/>
          </p:nvSpPr>
          <p:spPr bwMode="auto">
            <a:xfrm>
              <a:off x="2064" y="3360"/>
              <a:ext cx="72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sr-Latn-CS" altLang="en-US" sz="1400">
                <a:latin typeface="Verdana" pitchFamily="34" charset="0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sr-Latn-CS" altLang="en-US" sz="1200">
                  <a:latin typeface="Verdana" pitchFamily="34" charset="0"/>
                </a:rPr>
                <a:t>Unutrašnja memorija</a:t>
              </a:r>
            </a:p>
          </p:txBody>
        </p:sp>
        <p:sp>
          <p:nvSpPr>
            <p:cNvPr id="20500" name="Text Box 12"/>
            <p:cNvSpPr txBox="1">
              <a:spLocks noChangeArrowheads="1"/>
            </p:cNvSpPr>
            <p:nvPr/>
          </p:nvSpPr>
          <p:spPr bwMode="auto">
            <a:xfrm>
              <a:off x="1248" y="3600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sr-Latn-CS" altLang="en-US" sz="1800">
                  <a:latin typeface="Verdana" pitchFamily="34" charset="0"/>
                </a:rPr>
                <a:t>Keš</a:t>
              </a:r>
            </a:p>
          </p:txBody>
        </p:sp>
      </p:grpSp>
      <p:grpSp>
        <p:nvGrpSpPr>
          <p:cNvPr id="20485" name="Group 13"/>
          <p:cNvGrpSpPr>
            <a:grpSpLocks/>
          </p:cNvGrpSpPr>
          <p:nvPr/>
        </p:nvGrpSpPr>
        <p:grpSpPr bwMode="auto">
          <a:xfrm>
            <a:off x="4953000" y="5257800"/>
            <a:ext cx="3352800" cy="1143000"/>
            <a:chOff x="3456" y="3360"/>
            <a:chExt cx="2112" cy="720"/>
          </a:xfrm>
        </p:grpSpPr>
        <p:sp>
          <p:nvSpPr>
            <p:cNvPr id="20486" name="Rectangle 14"/>
            <p:cNvSpPr>
              <a:spLocks noChangeArrowheads="1"/>
            </p:cNvSpPr>
            <p:nvPr/>
          </p:nvSpPr>
          <p:spPr bwMode="auto">
            <a:xfrm>
              <a:off x="3456" y="3360"/>
              <a:ext cx="960" cy="72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Verdana" pitchFamily="34" charset="0"/>
              </a:endParaRPr>
            </a:p>
          </p:txBody>
        </p:sp>
        <p:sp>
          <p:nvSpPr>
            <p:cNvPr id="20487" name="Rectangle 15"/>
            <p:cNvSpPr>
              <a:spLocks noChangeArrowheads="1"/>
            </p:cNvSpPr>
            <p:nvPr/>
          </p:nvSpPr>
          <p:spPr bwMode="auto">
            <a:xfrm>
              <a:off x="4656" y="3360"/>
              <a:ext cx="912" cy="72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Verdana" pitchFamily="34" charset="0"/>
              </a:endParaRPr>
            </a:p>
          </p:txBody>
        </p:sp>
        <p:sp>
          <p:nvSpPr>
            <p:cNvPr id="20488" name="Text Box 16"/>
            <p:cNvSpPr txBox="1">
              <a:spLocks noChangeArrowheads="1"/>
            </p:cNvSpPr>
            <p:nvPr/>
          </p:nvSpPr>
          <p:spPr bwMode="auto">
            <a:xfrm>
              <a:off x="3456" y="3552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sr-Latn-CS" altLang="en-US" sz="1800">
                  <a:latin typeface="Verdana" pitchFamily="34" charset="0"/>
                </a:rPr>
                <a:t>CPU</a:t>
              </a:r>
              <a:endParaRPr lang="en-US" altLang="en-US" sz="1800">
                <a:latin typeface="Verdana" pitchFamily="34" charset="0"/>
              </a:endParaRPr>
            </a:p>
          </p:txBody>
        </p:sp>
        <p:sp>
          <p:nvSpPr>
            <p:cNvPr id="20489" name="Line 17"/>
            <p:cNvSpPr>
              <a:spLocks noChangeShapeType="1"/>
            </p:cNvSpPr>
            <p:nvPr/>
          </p:nvSpPr>
          <p:spPr bwMode="auto">
            <a:xfrm>
              <a:off x="4320" y="36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" name="Text Box 18"/>
            <p:cNvSpPr txBox="1">
              <a:spLocks noChangeArrowheads="1"/>
            </p:cNvSpPr>
            <p:nvPr/>
          </p:nvSpPr>
          <p:spPr bwMode="auto">
            <a:xfrm>
              <a:off x="4752" y="3360"/>
              <a:ext cx="720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sr-Latn-CS" altLang="en-US" sz="1200">
                <a:latin typeface="Verdana" pitchFamily="34" charset="0"/>
              </a:endParaRPr>
            </a:p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sr-Latn-CS" altLang="en-US" sz="1200">
                  <a:latin typeface="Verdana" pitchFamily="34" charset="0"/>
                </a:rPr>
                <a:t>Unutrašnja memorija</a:t>
              </a:r>
            </a:p>
          </p:txBody>
        </p:sp>
        <p:sp>
          <p:nvSpPr>
            <p:cNvPr id="20491" name="Rectangle 19"/>
            <p:cNvSpPr>
              <a:spLocks noChangeArrowheads="1"/>
            </p:cNvSpPr>
            <p:nvPr/>
          </p:nvSpPr>
          <p:spPr bwMode="auto">
            <a:xfrm>
              <a:off x="3984" y="3456"/>
              <a:ext cx="336" cy="48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Verdana" pitchFamily="34" charset="0"/>
              </a:endParaRPr>
            </a:p>
          </p:txBody>
        </p:sp>
        <p:sp>
          <p:nvSpPr>
            <p:cNvPr id="20492" name="Text Box 20"/>
            <p:cNvSpPr txBox="1">
              <a:spLocks noChangeArrowheads="1"/>
            </p:cNvSpPr>
            <p:nvPr/>
          </p:nvSpPr>
          <p:spPr bwMode="auto">
            <a:xfrm>
              <a:off x="3936" y="3552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sr-Latn-CS" altLang="en-US" sz="1800">
                  <a:latin typeface="Verdana" pitchFamily="34" charset="0"/>
                </a:rPr>
                <a:t>Keš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sr-Latn-CS" altLang="en-US" smtClean="0"/>
              <a:t>Računarski sistem hardver i softver</a:t>
            </a:r>
          </a:p>
        </p:txBody>
      </p:sp>
      <p:sp>
        <p:nvSpPr>
          <p:cNvPr id="3075" name="Rectangle 6"/>
          <p:cNvSpPr>
            <a:spLocks noChangeArrowheads="1"/>
          </p:cNvSpPr>
          <p:nvPr/>
        </p:nvSpPr>
        <p:spPr bwMode="auto">
          <a:xfrm>
            <a:off x="1331913" y="4365625"/>
            <a:ext cx="6440487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buFont typeface="Wingdings" pitchFamily="2" charset="2"/>
              <a:buNone/>
            </a:pPr>
            <a:r>
              <a:rPr lang="en-US" altLang="en-US" sz="4000">
                <a:solidFill>
                  <a:srgbClr val="993300"/>
                </a:solidFill>
                <a:latin typeface="YUTms"/>
              </a:rPr>
              <a:t> </a:t>
            </a:r>
            <a:r>
              <a:rPr lang="en-US" altLang="en-US" sz="2400" b="1">
                <a:solidFill>
                  <a:srgbClr val="993300"/>
                </a:solidFill>
                <a:latin typeface="Garamond" pitchFamily="18" charset="0"/>
              </a:rPr>
              <a:t>Vladimir Filipovi</a:t>
            </a:r>
            <a:r>
              <a:rPr lang="sr-Latn-CS" altLang="en-US" sz="2400" b="1">
                <a:solidFill>
                  <a:srgbClr val="993300"/>
                </a:solidFill>
                <a:latin typeface="Garamond" pitchFamily="18" charset="0"/>
              </a:rPr>
              <a:t>ć</a:t>
            </a:r>
            <a:endParaRPr lang="en-US" altLang="en-US" sz="2400" b="1">
              <a:solidFill>
                <a:srgbClr val="993300"/>
              </a:solidFill>
              <a:latin typeface="Garamond" pitchFamily="18" charset="0"/>
            </a:endParaRPr>
          </a:p>
          <a:p>
            <a:pPr algn="r" eaLnBrk="1" hangingPunct="1">
              <a:buFont typeface="Wingdings" pitchFamily="2" charset="2"/>
              <a:buNone/>
            </a:pPr>
            <a:r>
              <a:rPr lang="en-US" altLang="en-US" sz="1800"/>
              <a:t>vladaf@matf.bg.ac.rs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755650" y="981075"/>
            <a:ext cx="813117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Pored brzine, glavna karakteristika memorije je njen kapacitet. Memorija se sastoji iz niza </a:t>
            </a:r>
            <a:r>
              <a:rPr lang="en-US" altLang="en-US" sz="2200" dirty="0" err="1" smtClean="0">
                <a:latin typeface="+mn-lt"/>
              </a:rPr>
              <a:t>lokacija</a:t>
            </a:r>
            <a:r>
              <a:rPr lang="sr-Latn-CS" altLang="en-US" sz="2200" dirty="0" smtClean="0">
                <a:latin typeface="+mn-lt"/>
              </a:rPr>
              <a:t>: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5699125" y="44608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sr-Latn-CS" altLang="en-US" sz="2400">
              <a:latin typeface="Times New Roman" pitchFamily="18" charset="0"/>
            </a:endParaRP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914400" y="1981200"/>
            <a:ext cx="4495800" cy="919163"/>
            <a:chOff x="576" y="1248"/>
            <a:chExt cx="2832" cy="579"/>
          </a:xfrm>
        </p:grpSpPr>
        <p:sp>
          <p:nvSpPr>
            <p:cNvPr id="21527" name="Rectangle 5"/>
            <p:cNvSpPr>
              <a:spLocks noChangeArrowheads="1"/>
            </p:cNvSpPr>
            <p:nvPr/>
          </p:nvSpPr>
          <p:spPr bwMode="auto">
            <a:xfrm>
              <a:off x="576" y="1248"/>
              <a:ext cx="43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Verdana" pitchFamily="34" charset="0"/>
              </a:endParaRPr>
            </a:p>
          </p:txBody>
        </p:sp>
        <p:sp>
          <p:nvSpPr>
            <p:cNvPr id="21528" name="Rectangle 6"/>
            <p:cNvSpPr>
              <a:spLocks noChangeArrowheads="1"/>
            </p:cNvSpPr>
            <p:nvPr/>
          </p:nvSpPr>
          <p:spPr bwMode="auto">
            <a:xfrm>
              <a:off x="1008" y="1248"/>
              <a:ext cx="43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Verdana" pitchFamily="34" charset="0"/>
              </a:endParaRPr>
            </a:p>
          </p:txBody>
        </p:sp>
        <p:sp>
          <p:nvSpPr>
            <p:cNvPr id="21529" name="Rectangle 7"/>
            <p:cNvSpPr>
              <a:spLocks noChangeArrowheads="1"/>
            </p:cNvSpPr>
            <p:nvPr/>
          </p:nvSpPr>
          <p:spPr bwMode="auto">
            <a:xfrm>
              <a:off x="2544" y="1248"/>
              <a:ext cx="43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Verdana" pitchFamily="34" charset="0"/>
              </a:endParaRPr>
            </a:p>
          </p:txBody>
        </p:sp>
        <p:sp>
          <p:nvSpPr>
            <p:cNvPr id="21530" name="Rectangle 8"/>
            <p:cNvSpPr>
              <a:spLocks noChangeArrowheads="1"/>
            </p:cNvSpPr>
            <p:nvPr/>
          </p:nvSpPr>
          <p:spPr bwMode="auto">
            <a:xfrm>
              <a:off x="1440" y="1248"/>
              <a:ext cx="43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Verdana" pitchFamily="34" charset="0"/>
              </a:endParaRPr>
            </a:p>
          </p:txBody>
        </p:sp>
        <p:sp>
          <p:nvSpPr>
            <p:cNvPr id="21531" name="Rectangle 9"/>
            <p:cNvSpPr>
              <a:spLocks noChangeArrowheads="1"/>
            </p:cNvSpPr>
            <p:nvPr/>
          </p:nvSpPr>
          <p:spPr bwMode="auto">
            <a:xfrm>
              <a:off x="2976" y="1248"/>
              <a:ext cx="43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Verdana" pitchFamily="34" charset="0"/>
              </a:endParaRPr>
            </a:p>
          </p:txBody>
        </p:sp>
        <p:sp>
          <p:nvSpPr>
            <p:cNvPr id="21532" name="Text Box 10"/>
            <p:cNvSpPr txBox="1">
              <a:spLocks noChangeArrowheads="1"/>
            </p:cNvSpPr>
            <p:nvPr/>
          </p:nvSpPr>
          <p:spPr bwMode="auto">
            <a:xfrm>
              <a:off x="1920" y="1248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21533" name="Text Box 11"/>
            <p:cNvSpPr txBox="1">
              <a:spLocks noChangeArrowheads="1"/>
            </p:cNvSpPr>
            <p:nvPr/>
          </p:nvSpPr>
          <p:spPr bwMode="auto">
            <a:xfrm>
              <a:off x="576" y="1536"/>
              <a:ext cx="283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  <a:defRPr/>
              </a:pPr>
              <a:r>
                <a:rPr lang="en-US" altLang="en-US" sz="2400" dirty="0" smtClean="0">
                  <a:latin typeface="Times New Roman" pitchFamily="18" charset="0"/>
                </a:rPr>
                <a:t>  </a:t>
              </a:r>
              <a:r>
                <a:rPr lang="en-US" altLang="en-US" sz="2000" dirty="0" smtClean="0">
                  <a:latin typeface="+mn-lt"/>
                </a:rPr>
                <a:t>0       1        2                   </a:t>
              </a:r>
              <a:r>
                <a:rPr lang="sr-Latn-RS" altLang="en-US" sz="2000" dirty="0" smtClean="0">
                  <a:latin typeface="+mn-lt"/>
                </a:rPr>
                <a:t>   </a:t>
              </a:r>
              <a:r>
                <a:rPr lang="en-US" altLang="en-US" sz="2000" dirty="0" smtClean="0">
                  <a:latin typeface="+mn-lt"/>
                </a:rPr>
                <a:t>n-1    </a:t>
              </a:r>
              <a:r>
                <a:rPr lang="sr-Latn-RS" altLang="en-US" sz="2000" dirty="0" smtClean="0">
                  <a:latin typeface="+mn-lt"/>
                </a:rPr>
                <a:t>  </a:t>
              </a:r>
              <a:r>
                <a:rPr lang="en-US" altLang="en-US" sz="2000" dirty="0" smtClean="0">
                  <a:latin typeface="+mn-lt"/>
                </a:rPr>
                <a:t>n</a:t>
              </a:r>
            </a:p>
          </p:txBody>
        </p:sp>
      </p:grpSp>
      <p:sp>
        <p:nvSpPr>
          <p:cNvPr id="21509" name="Text Box 12"/>
          <p:cNvSpPr txBox="1">
            <a:spLocks noChangeArrowheads="1"/>
          </p:cNvSpPr>
          <p:nvPr/>
        </p:nvSpPr>
        <p:spPr bwMode="auto">
          <a:xfrm>
            <a:off x="762000" y="2971800"/>
            <a:ext cx="7620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Jedna lokacija se sastoji iz niza ćelija. Ćelija je fizički objekat koji može da registruje jedan bit. </a:t>
            </a:r>
          </a:p>
        </p:txBody>
      </p:sp>
      <p:sp>
        <p:nvSpPr>
          <p:cNvPr id="21510" name="Rectangle 13"/>
          <p:cNvSpPr>
            <a:spLocks noChangeArrowheads="1"/>
          </p:cNvSpPr>
          <p:nvPr/>
        </p:nvSpPr>
        <p:spPr bwMode="auto">
          <a:xfrm>
            <a:off x="2895600" y="4038600"/>
            <a:ext cx="304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itchFamily="34" charset="0"/>
            </a:endParaRPr>
          </a:p>
        </p:txBody>
      </p:sp>
      <p:sp>
        <p:nvSpPr>
          <p:cNvPr id="21511" name="Text Box 14"/>
          <p:cNvSpPr txBox="1">
            <a:spLocks noChangeArrowheads="1"/>
          </p:cNvSpPr>
          <p:nvPr/>
        </p:nvSpPr>
        <p:spPr bwMode="auto">
          <a:xfrm>
            <a:off x="3429000" y="4038600"/>
            <a:ext cx="1905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en-US" altLang="en-US" sz="2200" dirty="0" smtClean="0">
                <a:latin typeface="+mn-lt"/>
              </a:rPr>
              <a:t>{0,1} - bit </a:t>
            </a:r>
          </a:p>
        </p:txBody>
      </p:sp>
      <p:sp>
        <p:nvSpPr>
          <p:cNvPr id="21512" name="Text Box 15"/>
          <p:cNvSpPr txBox="1">
            <a:spLocks noChangeArrowheads="1"/>
          </p:cNvSpPr>
          <p:nvPr/>
        </p:nvSpPr>
        <p:spPr bwMode="auto">
          <a:xfrm>
            <a:off x="1371600" y="4038600"/>
            <a:ext cx="1371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ćelija</a:t>
            </a:r>
          </a:p>
        </p:txBody>
      </p:sp>
      <p:sp>
        <p:nvSpPr>
          <p:cNvPr id="21513" name="Freeform 16"/>
          <p:cNvSpPr>
            <a:spLocks/>
          </p:cNvSpPr>
          <p:nvPr/>
        </p:nvSpPr>
        <p:spPr bwMode="auto">
          <a:xfrm>
            <a:off x="3200400" y="3886200"/>
            <a:ext cx="889000" cy="228600"/>
          </a:xfrm>
          <a:custGeom>
            <a:avLst/>
            <a:gdLst>
              <a:gd name="T0" fmla="*/ 2147483647 w 560"/>
              <a:gd name="T1" fmla="*/ 2147483647 h 144"/>
              <a:gd name="T2" fmla="*/ 2147483647 w 560"/>
              <a:gd name="T3" fmla="*/ 2147483647 h 144"/>
              <a:gd name="T4" fmla="*/ 2147483647 w 560"/>
              <a:gd name="T5" fmla="*/ 0 h 144"/>
              <a:gd name="T6" fmla="*/ 2147483647 w 560"/>
              <a:gd name="T7" fmla="*/ 2147483647 h 144"/>
              <a:gd name="T8" fmla="*/ 0 w 560"/>
              <a:gd name="T9" fmla="*/ 2147483647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0"/>
              <a:gd name="T16" fmla="*/ 0 h 144"/>
              <a:gd name="T17" fmla="*/ 560 w 560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0" h="144">
                <a:moveTo>
                  <a:pt x="528" y="144"/>
                </a:moveTo>
                <a:cubicBezTo>
                  <a:pt x="544" y="108"/>
                  <a:pt x="560" y="72"/>
                  <a:pt x="528" y="48"/>
                </a:cubicBezTo>
                <a:cubicBezTo>
                  <a:pt x="496" y="24"/>
                  <a:pt x="408" y="0"/>
                  <a:pt x="336" y="0"/>
                </a:cubicBezTo>
                <a:cubicBezTo>
                  <a:pt x="264" y="0"/>
                  <a:pt x="152" y="32"/>
                  <a:pt x="96" y="48"/>
                </a:cubicBezTo>
                <a:cubicBezTo>
                  <a:pt x="40" y="64"/>
                  <a:pt x="24" y="88"/>
                  <a:pt x="0" y="96"/>
                </a:cubicBezTo>
              </a:path>
            </a:pathLst>
          </a:cu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514" name="Group 17"/>
          <p:cNvGrpSpPr>
            <a:grpSpLocks/>
          </p:cNvGrpSpPr>
          <p:nvPr/>
        </p:nvGrpSpPr>
        <p:grpSpPr bwMode="auto">
          <a:xfrm>
            <a:off x="838200" y="4800600"/>
            <a:ext cx="2438400" cy="457200"/>
            <a:chOff x="528" y="3024"/>
            <a:chExt cx="1536" cy="288"/>
          </a:xfrm>
        </p:grpSpPr>
        <p:sp>
          <p:nvSpPr>
            <p:cNvPr id="21519" name="Rectangle 18"/>
            <p:cNvSpPr>
              <a:spLocks noChangeArrowheads="1"/>
            </p:cNvSpPr>
            <p:nvPr/>
          </p:nvSpPr>
          <p:spPr bwMode="auto">
            <a:xfrm>
              <a:off x="528" y="3024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Verdana" pitchFamily="34" charset="0"/>
              </a:endParaRPr>
            </a:p>
          </p:txBody>
        </p:sp>
        <p:sp>
          <p:nvSpPr>
            <p:cNvPr id="21520" name="Rectangle 19"/>
            <p:cNvSpPr>
              <a:spLocks noChangeArrowheads="1"/>
            </p:cNvSpPr>
            <p:nvPr/>
          </p:nvSpPr>
          <p:spPr bwMode="auto">
            <a:xfrm>
              <a:off x="720" y="3024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Verdana" pitchFamily="34" charset="0"/>
              </a:endParaRPr>
            </a:p>
          </p:txBody>
        </p:sp>
        <p:sp>
          <p:nvSpPr>
            <p:cNvPr id="21521" name="Rectangle 20"/>
            <p:cNvSpPr>
              <a:spLocks noChangeArrowheads="1"/>
            </p:cNvSpPr>
            <p:nvPr/>
          </p:nvSpPr>
          <p:spPr bwMode="auto">
            <a:xfrm>
              <a:off x="1872" y="3024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Verdana" pitchFamily="34" charset="0"/>
              </a:endParaRPr>
            </a:p>
          </p:txBody>
        </p:sp>
        <p:sp>
          <p:nvSpPr>
            <p:cNvPr id="21522" name="Rectangle 21"/>
            <p:cNvSpPr>
              <a:spLocks noChangeArrowheads="1"/>
            </p:cNvSpPr>
            <p:nvPr/>
          </p:nvSpPr>
          <p:spPr bwMode="auto">
            <a:xfrm>
              <a:off x="912" y="3024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Verdana" pitchFamily="34" charset="0"/>
              </a:endParaRPr>
            </a:p>
          </p:txBody>
        </p:sp>
        <p:sp>
          <p:nvSpPr>
            <p:cNvPr id="21523" name="Rectangle 22"/>
            <p:cNvSpPr>
              <a:spLocks noChangeArrowheads="1"/>
            </p:cNvSpPr>
            <p:nvPr/>
          </p:nvSpPr>
          <p:spPr bwMode="auto">
            <a:xfrm>
              <a:off x="1296" y="3024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Verdana" pitchFamily="34" charset="0"/>
              </a:endParaRPr>
            </a:p>
          </p:txBody>
        </p:sp>
        <p:sp>
          <p:nvSpPr>
            <p:cNvPr id="21524" name="Rectangle 23"/>
            <p:cNvSpPr>
              <a:spLocks noChangeArrowheads="1"/>
            </p:cNvSpPr>
            <p:nvPr/>
          </p:nvSpPr>
          <p:spPr bwMode="auto">
            <a:xfrm>
              <a:off x="1104" y="3024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Verdana" pitchFamily="34" charset="0"/>
              </a:endParaRPr>
            </a:p>
          </p:txBody>
        </p:sp>
        <p:sp>
          <p:nvSpPr>
            <p:cNvPr id="21525" name="Rectangle 24"/>
            <p:cNvSpPr>
              <a:spLocks noChangeArrowheads="1"/>
            </p:cNvSpPr>
            <p:nvPr/>
          </p:nvSpPr>
          <p:spPr bwMode="auto">
            <a:xfrm>
              <a:off x="1488" y="3024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Verdana" pitchFamily="34" charset="0"/>
              </a:endParaRPr>
            </a:p>
          </p:txBody>
        </p:sp>
        <p:sp>
          <p:nvSpPr>
            <p:cNvPr id="21526" name="Rectangle 25"/>
            <p:cNvSpPr>
              <a:spLocks noChangeArrowheads="1"/>
            </p:cNvSpPr>
            <p:nvPr/>
          </p:nvSpPr>
          <p:spPr bwMode="auto">
            <a:xfrm>
              <a:off x="1680" y="3024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Verdana" pitchFamily="34" charset="0"/>
              </a:endParaRPr>
            </a:p>
          </p:txBody>
        </p:sp>
      </p:grpSp>
      <p:sp>
        <p:nvSpPr>
          <p:cNvPr id="21515" name="Text Box 26"/>
          <p:cNvSpPr txBox="1">
            <a:spLocks noChangeArrowheads="1"/>
          </p:cNvSpPr>
          <p:nvPr/>
        </p:nvSpPr>
        <p:spPr bwMode="auto">
          <a:xfrm>
            <a:off x="4191000" y="4800600"/>
            <a:ext cx="33528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000" dirty="0" smtClean="0">
                <a:latin typeface="+mn-lt"/>
              </a:rPr>
              <a:t>a</a:t>
            </a:r>
            <a:r>
              <a:rPr lang="sr-Latn-CS" altLang="en-US" sz="2000" baseline="-25000" dirty="0" smtClean="0">
                <a:latin typeface="+mn-lt"/>
              </a:rPr>
              <a:t>1</a:t>
            </a:r>
            <a:r>
              <a:rPr lang="sr-Latn-CS" altLang="en-US" sz="2000" dirty="0" smtClean="0">
                <a:latin typeface="+mn-lt"/>
              </a:rPr>
              <a:t>a</a:t>
            </a:r>
            <a:r>
              <a:rPr lang="sr-Latn-CS" altLang="en-US" sz="2000" baseline="-25000" dirty="0" smtClean="0">
                <a:latin typeface="+mn-lt"/>
              </a:rPr>
              <a:t>2</a:t>
            </a:r>
            <a:r>
              <a:rPr lang="sr-Latn-CS" altLang="en-US" sz="2000" dirty="0" smtClean="0">
                <a:latin typeface="+mn-lt"/>
              </a:rPr>
              <a:t>a</a:t>
            </a:r>
            <a:r>
              <a:rPr lang="sr-Latn-CS" altLang="en-US" sz="2000" baseline="-25000" dirty="0" smtClean="0">
                <a:latin typeface="+mn-lt"/>
              </a:rPr>
              <a:t>3</a:t>
            </a:r>
            <a:r>
              <a:rPr lang="sr-Latn-CS" altLang="en-US" sz="2000" dirty="0" smtClean="0">
                <a:latin typeface="+mn-lt"/>
              </a:rPr>
              <a:t>a</a:t>
            </a:r>
            <a:r>
              <a:rPr lang="sr-Latn-CS" altLang="en-US" sz="2000" baseline="-25000" dirty="0" smtClean="0">
                <a:latin typeface="+mn-lt"/>
              </a:rPr>
              <a:t>4</a:t>
            </a:r>
            <a:r>
              <a:rPr lang="sr-Latn-CS" altLang="en-US" sz="2000" dirty="0" smtClean="0">
                <a:latin typeface="+mn-lt"/>
              </a:rPr>
              <a:t>a</a:t>
            </a:r>
            <a:r>
              <a:rPr lang="sr-Latn-CS" altLang="en-US" sz="2000" baseline="-25000" dirty="0" smtClean="0">
                <a:latin typeface="+mn-lt"/>
              </a:rPr>
              <a:t>5</a:t>
            </a:r>
            <a:r>
              <a:rPr lang="sr-Latn-CS" altLang="en-US" sz="2000" dirty="0" smtClean="0">
                <a:latin typeface="+mn-lt"/>
              </a:rPr>
              <a:t>a</a:t>
            </a:r>
            <a:r>
              <a:rPr lang="sr-Latn-CS" altLang="en-US" sz="2000" baseline="-25000" dirty="0" smtClean="0">
                <a:latin typeface="+mn-lt"/>
              </a:rPr>
              <a:t>6</a:t>
            </a:r>
            <a:r>
              <a:rPr lang="sr-Latn-CS" altLang="en-US" sz="2000" dirty="0" smtClean="0">
                <a:latin typeface="+mn-lt"/>
              </a:rPr>
              <a:t>a</a:t>
            </a:r>
            <a:r>
              <a:rPr lang="sr-Latn-CS" altLang="en-US" sz="2000" baseline="-25000" dirty="0" smtClean="0">
                <a:latin typeface="+mn-lt"/>
              </a:rPr>
              <a:t>7</a:t>
            </a:r>
            <a:r>
              <a:rPr lang="sr-Latn-CS" altLang="en-US" sz="2000" dirty="0" smtClean="0">
                <a:latin typeface="+mn-lt"/>
              </a:rPr>
              <a:t>a</a:t>
            </a:r>
            <a:r>
              <a:rPr lang="sr-Latn-CS" altLang="en-US" sz="2000" baseline="-25000" dirty="0" smtClean="0">
                <a:latin typeface="+mn-lt"/>
              </a:rPr>
              <a:t>8  </a:t>
            </a:r>
            <a:r>
              <a:rPr lang="sr-Latn-CS" altLang="en-US" sz="2000" dirty="0" smtClean="0">
                <a:latin typeface="+mn-lt"/>
              </a:rPr>
              <a:t>- BAJT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000" baseline="-25000" dirty="0" smtClean="0">
                <a:latin typeface="+mn-lt"/>
              </a:rPr>
              <a:t>   </a:t>
            </a:r>
            <a:r>
              <a:rPr lang="sr-Latn-CS" altLang="en-US" sz="2000" dirty="0" smtClean="0">
                <a:latin typeface="+mn-lt"/>
              </a:rPr>
              <a:t>a</a:t>
            </a:r>
            <a:r>
              <a:rPr lang="sr-Latn-CS" altLang="en-US" sz="2000" baseline="-25000" dirty="0" smtClean="0">
                <a:latin typeface="+mn-lt"/>
              </a:rPr>
              <a:t>i</a:t>
            </a:r>
            <a:r>
              <a:rPr lang="sr-Latn-CS" altLang="en-US" sz="2000" dirty="0" smtClean="0">
                <a:latin typeface="+mn-lt"/>
              </a:rPr>
              <a:t> - binarna cifra</a:t>
            </a:r>
            <a:endParaRPr lang="sr-Latn-CS" altLang="en-US" sz="2000" baseline="-25000" dirty="0" smtClean="0">
              <a:latin typeface="+mn-lt"/>
            </a:endParaRPr>
          </a:p>
        </p:txBody>
      </p:sp>
      <p:sp>
        <p:nvSpPr>
          <p:cNvPr id="21516" name="Text Box 27"/>
          <p:cNvSpPr txBox="1">
            <a:spLocks noChangeArrowheads="1"/>
          </p:cNvSpPr>
          <p:nvPr/>
        </p:nvSpPr>
        <p:spPr bwMode="auto">
          <a:xfrm>
            <a:off x="304800" y="5715000"/>
            <a:ext cx="647700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en-US" altLang="en-US" sz="2200" dirty="0" smtClean="0">
                <a:latin typeface="+mn-lt"/>
              </a:rPr>
              <a:t>L</a:t>
            </a:r>
            <a:r>
              <a:rPr lang="sr-Latn-CS" altLang="en-US" sz="2200" dirty="0" smtClean="0">
                <a:latin typeface="+mn-lt"/>
              </a:rPr>
              <a:t>okacija dužine 8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Često se lokacija du</a:t>
            </a:r>
            <a:r>
              <a:rPr lang="sr-Latn-RS" altLang="en-US" sz="2200" dirty="0" smtClean="0">
                <a:latin typeface="+mn-lt"/>
              </a:rPr>
              <a:t>ž</a:t>
            </a:r>
            <a:r>
              <a:rPr lang="sr-Latn-CS" altLang="en-US" sz="2200" dirty="0" smtClean="0">
                <a:latin typeface="+mn-lt"/>
              </a:rPr>
              <a:t>ine 8 naziva </a:t>
            </a:r>
            <a:r>
              <a:rPr lang="sr-Latn-CS" altLang="en-US" sz="2200" b="1" i="1" dirty="0" smtClean="0">
                <a:latin typeface="+mn-lt"/>
              </a:rPr>
              <a:t>bajt</a:t>
            </a:r>
          </a:p>
        </p:txBody>
      </p:sp>
      <p:sp>
        <p:nvSpPr>
          <p:cNvPr id="21517" name="Freeform 28"/>
          <p:cNvSpPr>
            <a:spLocks/>
          </p:cNvSpPr>
          <p:nvPr/>
        </p:nvSpPr>
        <p:spPr bwMode="auto">
          <a:xfrm>
            <a:off x="2057400" y="4546600"/>
            <a:ext cx="2362200" cy="406400"/>
          </a:xfrm>
          <a:custGeom>
            <a:avLst/>
            <a:gdLst>
              <a:gd name="T0" fmla="*/ 2147483647 w 1488"/>
              <a:gd name="T1" fmla="*/ 2147483647 h 256"/>
              <a:gd name="T2" fmla="*/ 2147483647 w 1488"/>
              <a:gd name="T3" fmla="*/ 2147483647 h 256"/>
              <a:gd name="T4" fmla="*/ 0 w 1488"/>
              <a:gd name="T5" fmla="*/ 2147483647 h 256"/>
              <a:gd name="T6" fmla="*/ 0 60000 65536"/>
              <a:gd name="T7" fmla="*/ 0 60000 65536"/>
              <a:gd name="T8" fmla="*/ 0 60000 65536"/>
              <a:gd name="T9" fmla="*/ 0 w 1488"/>
              <a:gd name="T10" fmla="*/ 0 h 256"/>
              <a:gd name="T11" fmla="*/ 1488 w 1488"/>
              <a:gd name="T12" fmla="*/ 256 h 2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88" h="256">
                <a:moveTo>
                  <a:pt x="1488" y="256"/>
                </a:moveTo>
                <a:cubicBezTo>
                  <a:pt x="1252" y="144"/>
                  <a:pt x="1016" y="32"/>
                  <a:pt x="768" y="16"/>
                </a:cubicBezTo>
                <a:cubicBezTo>
                  <a:pt x="520" y="0"/>
                  <a:pt x="128" y="136"/>
                  <a:pt x="0" y="160"/>
                </a:cubicBezTo>
              </a:path>
            </a:pathLst>
          </a:custGeom>
          <a:noFill/>
          <a:ln w="952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Rectangle 29"/>
          <p:cNvSpPr>
            <a:spLocks noChangeArrowheads="1"/>
          </p:cNvSpPr>
          <p:nvPr/>
        </p:nvSpPr>
        <p:spPr bwMode="auto">
          <a:xfrm>
            <a:off x="611188" y="260350"/>
            <a:ext cx="7772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r-Latn-CS" altLang="en-US" sz="2800">
                <a:solidFill>
                  <a:srgbClr val="A50021"/>
                </a:solidFill>
              </a:rPr>
              <a:t>Unutrašnja memorija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533400" y="990600"/>
            <a:ext cx="4876800" cy="457200"/>
            <a:chOff x="336" y="528"/>
            <a:chExt cx="3072" cy="288"/>
          </a:xfrm>
        </p:grpSpPr>
        <p:grpSp>
          <p:nvGrpSpPr>
            <p:cNvPr id="22575" name="Group 3"/>
            <p:cNvGrpSpPr>
              <a:grpSpLocks/>
            </p:cNvGrpSpPr>
            <p:nvPr/>
          </p:nvGrpSpPr>
          <p:grpSpPr bwMode="auto">
            <a:xfrm>
              <a:off x="1872" y="528"/>
              <a:ext cx="1536" cy="288"/>
              <a:chOff x="528" y="3024"/>
              <a:chExt cx="1536" cy="288"/>
            </a:xfrm>
          </p:grpSpPr>
          <p:sp>
            <p:nvSpPr>
              <p:cNvPr id="22585" name="Rectangle 4"/>
              <p:cNvSpPr>
                <a:spLocks noChangeArrowheads="1"/>
              </p:cNvSpPr>
              <p:nvPr/>
            </p:nvSpPr>
            <p:spPr bwMode="auto">
              <a:xfrm>
                <a:off x="528" y="3024"/>
                <a:ext cx="192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l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¡"/>
                  <a:defRPr sz="27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Verdana" pitchFamily="34" charset="0"/>
                </a:endParaRPr>
              </a:p>
            </p:txBody>
          </p:sp>
          <p:sp>
            <p:nvSpPr>
              <p:cNvPr id="22586" name="Rectangle 5"/>
              <p:cNvSpPr>
                <a:spLocks noChangeArrowheads="1"/>
              </p:cNvSpPr>
              <p:nvPr/>
            </p:nvSpPr>
            <p:spPr bwMode="auto">
              <a:xfrm>
                <a:off x="720" y="3024"/>
                <a:ext cx="192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l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¡"/>
                  <a:defRPr sz="27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Verdana" pitchFamily="34" charset="0"/>
                </a:endParaRPr>
              </a:p>
            </p:txBody>
          </p:sp>
          <p:sp>
            <p:nvSpPr>
              <p:cNvPr id="22587" name="Rectangle 6"/>
              <p:cNvSpPr>
                <a:spLocks noChangeArrowheads="1"/>
              </p:cNvSpPr>
              <p:nvPr/>
            </p:nvSpPr>
            <p:spPr bwMode="auto">
              <a:xfrm>
                <a:off x="1872" y="3024"/>
                <a:ext cx="192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l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¡"/>
                  <a:defRPr sz="27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Verdana" pitchFamily="34" charset="0"/>
                </a:endParaRPr>
              </a:p>
            </p:txBody>
          </p:sp>
          <p:sp>
            <p:nvSpPr>
              <p:cNvPr id="22588" name="Rectangle 7"/>
              <p:cNvSpPr>
                <a:spLocks noChangeArrowheads="1"/>
              </p:cNvSpPr>
              <p:nvPr/>
            </p:nvSpPr>
            <p:spPr bwMode="auto">
              <a:xfrm>
                <a:off x="912" y="3024"/>
                <a:ext cx="192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l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¡"/>
                  <a:defRPr sz="27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Verdana" pitchFamily="34" charset="0"/>
                </a:endParaRPr>
              </a:p>
            </p:txBody>
          </p:sp>
          <p:sp>
            <p:nvSpPr>
              <p:cNvPr id="22589" name="Rectangle 8"/>
              <p:cNvSpPr>
                <a:spLocks noChangeArrowheads="1"/>
              </p:cNvSpPr>
              <p:nvPr/>
            </p:nvSpPr>
            <p:spPr bwMode="auto">
              <a:xfrm>
                <a:off x="1296" y="3024"/>
                <a:ext cx="192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l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¡"/>
                  <a:defRPr sz="27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Verdana" pitchFamily="34" charset="0"/>
                </a:endParaRPr>
              </a:p>
            </p:txBody>
          </p:sp>
          <p:sp>
            <p:nvSpPr>
              <p:cNvPr id="22590" name="Rectangle 9"/>
              <p:cNvSpPr>
                <a:spLocks noChangeArrowheads="1"/>
              </p:cNvSpPr>
              <p:nvPr/>
            </p:nvSpPr>
            <p:spPr bwMode="auto">
              <a:xfrm>
                <a:off x="1104" y="3024"/>
                <a:ext cx="192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l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¡"/>
                  <a:defRPr sz="27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Verdana" pitchFamily="34" charset="0"/>
                </a:endParaRPr>
              </a:p>
            </p:txBody>
          </p:sp>
          <p:sp>
            <p:nvSpPr>
              <p:cNvPr id="22591" name="Rectangle 10"/>
              <p:cNvSpPr>
                <a:spLocks noChangeArrowheads="1"/>
              </p:cNvSpPr>
              <p:nvPr/>
            </p:nvSpPr>
            <p:spPr bwMode="auto">
              <a:xfrm>
                <a:off x="1488" y="3024"/>
                <a:ext cx="192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l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¡"/>
                  <a:defRPr sz="27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Verdana" pitchFamily="34" charset="0"/>
                </a:endParaRPr>
              </a:p>
            </p:txBody>
          </p:sp>
          <p:sp>
            <p:nvSpPr>
              <p:cNvPr id="22592" name="Rectangle 11"/>
              <p:cNvSpPr>
                <a:spLocks noChangeArrowheads="1"/>
              </p:cNvSpPr>
              <p:nvPr/>
            </p:nvSpPr>
            <p:spPr bwMode="auto">
              <a:xfrm>
                <a:off x="1680" y="3024"/>
                <a:ext cx="192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l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¡"/>
                  <a:defRPr sz="27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Verdana" pitchFamily="34" charset="0"/>
                </a:endParaRPr>
              </a:p>
            </p:txBody>
          </p:sp>
        </p:grpSp>
        <p:grpSp>
          <p:nvGrpSpPr>
            <p:cNvPr id="22576" name="Group 12"/>
            <p:cNvGrpSpPr>
              <a:grpSpLocks/>
            </p:cNvGrpSpPr>
            <p:nvPr/>
          </p:nvGrpSpPr>
          <p:grpSpPr bwMode="auto">
            <a:xfrm>
              <a:off x="336" y="528"/>
              <a:ext cx="1536" cy="288"/>
              <a:chOff x="528" y="3024"/>
              <a:chExt cx="1536" cy="288"/>
            </a:xfrm>
          </p:grpSpPr>
          <p:sp>
            <p:nvSpPr>
              <p:cNvPr id="22577" name="Rectangle 13"/>
              <p:cNvSpPr>
                <a:spLocks noChangeArrowheads="1"/>
              </p:cNvSpPr>
              <p:nvPr/>
            </p:nvSpPr>
            <p:spPr bwMode="auto">
              <a:xfrm>
                <a:off x="528" y="3024"/>
                <a:ext cx="192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l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¡"/>
                  <a:defRPr sz="27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Verdana" pitchFamily="34" charset="0"/>
                </a:endParaRPr>
              </a:p>
            </p:txBody>
          </p:sp>
          <p:sp>
            <p:nvSpPr>
              <p:cNvPr id="22578" name="Rectangle 14"/>
              <p:cNvSpPr>
                <a:spLocks noChangeArrowheads="1"/>
              </p:cNvSpPr>
              <p:nvPr/>
            </p:nvSpPr>
            <p:spPr bwMode="auto">
              <a:xfrm>
                <a:off x="720" y="3024"/>
                <a:ext cx="192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l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¡"/>
                  <a:defRPr sz="27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Verdana" pitchFamily="34" charset="0"/>
                </a:endParaRPr>
              </a:p>
            </p:txBody>
          </p:sp>
          <p:sp>
            <p:nvSpPr>
              <p:cNvPr id="22579" name="Rectangle 15"/>
              <p:cNvSpPr>
                <a:spLocks noChangeArrowheads="1"/>
              </p:cNvSpPr>
              <p:nvPr/>
            </p:nvSpPr>
            <p:spPr bwMode="auto">
              <a:xfrm>
                <a:off x="1872" y="3024"/>
                <a:ext cx="192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l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¡"/>
                  <a:defRPr sz="27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Verdana" pitchFamily="34" charset="0"/>
                </a:endParaRPr>
              </a:p>
            </p:txBody>
          </p:sp>
          <p:sp>
            <p:nvSpPr>
              <p:cNvPr id="22580" name="Rectangle 16"/>
              <p:cNvSpPr>
                <a:spLocks noChangeArrowheads="1"/>
              </p:cNvSpPr>
              <p:nvPr/>
            </p:nvSpPr>
            <p:spPr bwMode="auto">
              <a:xfrm>
                <a:off x="912" y="3024"/>
                <a:ext cx="192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l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¡"/>
                  <a:defRPr sz="27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Verdana" pitchFamily="34" charset="0"/>
                </a:endParaRPr>
              </a:p>
            </p:txBody>
          </p:sp>
          <p:sp>
            <p:nvSpPr>
              <p:cNvPr id="22581" name="Rectangle 17"/>
              <p:cNvSpPr>
                <a:spLocks noChangeArrowheads="1"/>
              </p:cNvSpPr>
              <p:nvPr/>
            </p:nvSpPr>
            <p:spPr bwMode="auto">
              <a:xfrm>
                <a:off x="1296" y="3024"/>
                <a:ext cx="192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l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¡"/>
                  <a:defRPr sz="27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Verdana" pitchFamily="34" charset="0"/>
                </a:endParaRPr>
              </a:p>
            </p:txBody>
          </p:sp>
          <p:sp>
            <p:nvSpPr>
              <p:cNvPr id="22582" name="Rectangle 18"/>
              <p:cNvSpPr>
                <a:spLocks noChangeArrowheads="1"/>
              </p:cNvSpPr>
              <p:nvPr/>
            </p:nvSpPr>
            <p:spPr bwMode="auto">
              <a:xfrm>
                <a:off x="1104" y="3024"/>
                <a:ext cx="192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l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¡"/>
                  <a:defRPr sz="27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Verdana" pitchFamily="34" charset="0"/>
                </a:endParaRPr>
              </a:p>
            </p:txBody>
          </p:sp>
          <p:sp>
            <p:nvSpPr>
              <p:cNvPr id="22583" name="Rectangle 19"/>
              <p:cNvSpPr>
                <a:spLocks noChangeArrowheads="1"/>
              </p:cNvSpPr>
              <p:nvPr/>
            </p:nvSpPr>
            <p:spPr bwMode="auto">
              <a:xfrm>
                <a:off x="1488" y="3024"/>
                <a:ext cx="192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l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¡"/>
                  <a:defRPr sz="27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Verdana" pitchFamily="34" charset="0"/>
                </a:endParaRPr>
              </a:p>
            </p:txBody>
          </p:sp>
          <p:sp>
            <p:nvSpPr>
              <p:cNvPr id="22584" name="Rectangle 20"/>
              <p:cNvSpPr>
                <a:spLocks noChangeArrowheads="1"/>
              </p:cNvSpPr>
              <p:nvPr/>
            </p:nvSpPr>
            <p:spPr bwMode="auto">
              <a:xfrm>
                <a:off x="1680" y="3024"/>
                <a:ext cx="192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l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¡"/>
                  <a:defRPr sz="27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Verdana" pitchFamily="34" charset="0"/>
                </a:endParaRPr>
              </a:p>
            </p:txBody>
          </p:sp>
        </p:grpSp>
      </p:grpSp>
      <p:sp>
        <p:nvSpPr>
          <p:cNvPr id="22531" name="Text Box 21"/>
          <p:cNvSpPr txBox="1">
            <a:spLocks noChangeArrowheads="1"/>
          </p:cNvSpPr>
          <p:nvPr/>
        </p:nvSpPr>
        <p:spPr bwMode="auto">
          <a:xfrm>
            <a:off x="5508625" y="981075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sr-Latn-CS" altLang="en-US" sz="1800">
                <a:latin typeface="Verdana" pitchFamily="34" charset="0"/>
              </a:rPr>
              <a:t>Registar dužine 16</a:t>
            </a:r>
          </a:p>
        </p:txBody>
      </p:sp>
      <p:grpSp>
        <p:nvGrpSpPr>
          <p:cNvPr id="22532" name="Group 22"/>
          <p:cNvGrpSpPr>
            <a:grpSpLocks/>
          </p:cNvGrpSpPr>
          <p:nvPr/>
        </p:nvGrpSpPr>
        <p:grpSpPr bwMode="auto">
          <a:xfrm>
            <a:off x="381000" y="2209800"/>
            <a:ext cx="8382000" cy="457200"/>
            <a:chOff x="144" y="1152"/>
            <a:chExt cx="5280" cy="288"/>
          </a:xfrm>
        </p:grpSpPr>
        <p:grpSp>
          <p:nvGrpSpPr>
            <p:cNvPr id="22537" name="Group 23"/>
            <p:cNvGrpSpPr>
              <a:grpSpLocks/>
            </p:cNvGrpSpPr>
            <p:nvPr/>
          </p:nvGrpSpPr>
          <p:grpSpPr bwMode="auto">
            <a:xfrm>
              <a:off x="144" y="1152"/>
              <a:ext cx="2640" cy="288"/>
              <a:chOff x="336" y="528"/>
              <a:chExt cx="3072" cy="288"/>
            </a:xfrm>
          </p:grpSpPr>
          <p:grpSp>
            <p:nvGrpSpPr>
              <p:cNvPr id="22557" name="Group 24"/>
              <p:cNvGrpSpPr>
                <a:grpSpLocks/>
              </p:cNvGrpSpPr>
              <p:nvPr/>
            </p:nvGrpSpPr>
            <p:grpSpPr bwMode="auto">
              <a:xfrm>
                <a:off x="1872" y="528"/>
                <a:ext cx="1536" cy="288"/>
                <a:chOff x="528" y="3024"/>
                <a:chExt cx="1536" cy="288"/>
              </a:xfrm>
            </p:grpSpPr>
            <p:sp>
              <p:nvSpPr>
                <p:cNvPr id="22567" name="Rectangle 25"/>
                <p:cNvSpPr>
                  <a:spLocks noChangeArrowheads="1"/>
                </p:cNvSpPr>
                <p:nvPr/>
              </p:nvSpPr>
              <p:spPr bwMode="auto">
                <a:xfrm>
                  <a:off x="528" y="3024"/>
                  <a:ext cx="192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800">
                    <a:latin typeface="Verdana" pitchFamily="34" charset="0"/>
                  </a:endParaRPr>
                </a:p>
              </p:txBody>
            </p:sp>
            <p:sp>
              <p:nvSpPr>
                <p:cNvPr id="22568" name="Rectangle 26"/>
                <p:cNvSpPr>
                  <a:spLocks noChangeArrowheads="1"/>
                </p:cNvSpPr>
                <p:nvPr/>
              </p:nvSpPr>
              <p:spPr bwMode="auto">
                <a:xfrm>
                  <a:off x="720" y="3024"/>
                  <a:ext cx="192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800">
                    <a:latin typeface="Verdana" pitchFamily="34" charset="0"/>
                  </a:endParaRPr>
                </a:p>
              </p:txBody>
            </p:sp>
            <p:sp>
              <p:nvSpPr>
                <p:cNvPr id="22569" name="Rectangle 27"/>
                <p:cNvSpPr>
                  <a:spLocks noChangeArrowheads="1"/>
                </p:cNvSpPr>
                <p:nvPr/>
              </p:nvSpPr>
              <p:spPr bwMode="auto">
                <a:xfrm>
                  <a:off x="1872" y="3024"/>
                  <a:ext cx="192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800">
                    <a:latin typeface="Verdana" pitchFamily="34" charset="0"/>
                  </a:endParaRPr>
                </a:p>
              </p:txBody>
            </p:sp>
            <p:sp>
              <p:nvSpPr>
                <p:cNvPr id="22570" name="Rectangle 28"/>
                <p:cNvSpPr>
                  <a:spLocks noChangeArrowheads="1"/>
                </p:cNvSpPr>
                <p:nvPr/>
              </p:nvSpPr>
              <p:spPr bwMode="auto">
                <a:xfrm>
                  <a:off x="912" y="3024"/>
                  <a:ext cx="192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800">
                    <a:latin typeface="Verdana" pitchFamily="34" charset="0"/>
                  </a:endParaRPr>
                </a:p>
              </p:txBody>
            </p:sp>
            <p:sp>
              <p:nvSpPr>
                <p:cNvPr id="22571" name="Rectangle 29"/>
                <p:cNvSpPr>
                  <a:spLocks noChangeArrowheads="1"/>
                </p:cNvSpPr>
                <p:nvPr/>
              </p:nvSpPr>
              <p:spPr bwMode="auto">
                <a:xfrm>
                  <a:off x="1296" y="3024"/>
                  <a:ext cx="192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800">
                    <a:latin typeface="Verdana" pitchFamily="34" charset="0"/>
                  </a:endParaRPr>
                </a:p>
              </p:txBody>
            </p:sp>
            <p:sp>
              <p:nvSpPr>
                <p:cNvPr id="22572" name="Rectangle 30"/>
                <p:cNvSpPr>
                  <a:spLocks noChangeArrowheads="1"/>
                </p:cNvSpPr>
                <p:nvPr/>
              </p:nvSpPr>
              <p:spPr bwMode="auto">
                <a:xfrm>
                  <a:off x="1104" y="3024"/>
                  <a:ext cx="192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800">
                    <a:latin typeface="Verdana" pitchFamily="34" charset="0"/>
                  </a:endParaRPr>
                </a:p>
              </p:txBody>
            </p:sp>
            <p:sp>
              <p:nvSpPr>
                <p:cNvPr id="22573" name="Rectangle 31"/>
                <p:cNvSpPr>
                  <a:spLocks noChangeArrowheads="1"/>
                </p:cNvSpPr>
                <p:nvPr/>
              </p:nvSpPr>
              <p:spPr bwMode="auto">
                <a:xfrm>
                  <a:off x="1488" y="3024"/>
                  <a:ext cx="192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800">
                    <a:latin typeface="Verdana" pitchFamily="34" charset="0"/>
                  </a:endParaRPr>
                </a:p>
              </p:txBody>
            </p:sp>
            <p:sp>
              <p:nvSpPr>
                <p:cNvPr id="22574" name="Rectangle 32"/>
                <p:cNvSpPr>
                  <a:spLocks noChangeArrowheads="1"/>
                </p:cNvSpPr>
                <p:nvPr/>
              </p:nvSpPr>
              <p:spPr bwMode="auto">
                <a:xfrm>
                  <a:off x="1680" y="3024"/>
                  <a:ext cx="192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800">
                    <a:latin typeface="Verdana" pitchFamily="34" charset="0"/>
                  </a:endParaRPr>
                </a:p>
              </p:txBody>
            </p:sp>
          </p:grpSp>
          <p:grpSp>
            <p:nvGrpSpPr>
              <p:cNvPr id="22558" name="Group 33"/>
              <p:cNvGrpSpPr>
                <a:grpSpLocks/>
              </p:cNvGrpSpPr>
              <p:nvPr/>
            </p:nvGrpSpPr>
            <p:grpSpPr bwMode="auto">
              <a:xfrm>
                <a:off x="336" y="528"/>
                <a:ext cx="1536" cy="288"/>
                <a:chOff x="528" y="3024"/>
                <a:chExt cx="1536" cy="288"/>
              </a:xfrm>
            </p:grpSpPr>
            <p:sp>
              <p:nvSpPr>
                <p:cNvPr id="22559" name="Rectangle 34"/>
                <p:cNvSpPr>
                  <a:spLocks noChangeArrowheads="1"/>
                </p:cNvSpPr>
                <p:nvPr/>
              </p:nvSpPr>
              <p:spPr bwMode="auto">
                <a:xfrm>
                  <a:off x="528" y="3024"/>
                  <a:ext cx="192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800">
                    <a:latin typeface="Verdana" pitchFamily="34" charset="0"/>
                  </a:endParaRPr>
                </a:p>
              </p:txBody>
            </p:sp>
            <p:sp>
              <p:nvSpPr>
                <p:cNvPr id="22560" name="Rectangle 35"/>
                <p:cNvSpPr>
                  <a:spLocks noChangeArrowheads="1"/>
                </p:cNvSpPr>
                <p:nvPr/>
              </p:nvSpPr>
              <p:spPr bwMode="auto">
                <a:xfrm>
                  <a:off x="720" y="3024"/>
                  <a:ext cx="192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800">
                    <a:latin typeface="Verdana" pitchFamily="34" charset="0"/>
                  </a:endParaRPr>
                </a:p>
              </p:txBody>
            </p:sp>
            <p:sp>
              <p:nvSpPr>
                <p:cNvPr id="22561" name="Rectangle 36"/>
                <p:cNvSpPr>
                  <a:spLocks noChangeArrowheads="1"/>
                </p:cNvSpPr>
                <p:nvPr/>
              </p:nvSpPr>
              <p:spPr bwMode="auto">
                <a:xfrm>
                  <a:off x="1872" y="3024"/>
                  <a:ext cx="192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800">
                    <a:latin typeface="Verdana" pitchFamily="34" charset="0"/>
                  </a:endParaRPr>
                </a:p>
              </p:txBody>
            </p:sp>
            <p:sp>
              <p:nvSpPr>
                <p:cNvPr id="22562" name="Rectangle 37"/>
                <p:cNvSpPr>
                  <a:spLocks noChangeArrowheads="1"/>
                </p:cNvSpPr>
                <p:nvPr/>
              </p:nvSpPr>
              <p:spPr bwMode="auto">
                <a:xfrm>
                  <a:off x="912" y="3024"/>
                  <a:ext cx="192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800">
                    <a:latin typeface="Verdana" pitchFamily="34" charset="0"/>
                  </a:endParaRPr>
                </a:p>
              </p:txBody>
            </p:sp>
            <p:sp>
              <p:nvSpPr>
                <p:cNvPr id="22563" name="Rectangle 38"/>
                <p:cNvSpPr>
                  <a:spLocks noChangeArrowheads="1"/>
                </p:cNvSpPr>
                <p:nvPr/>
              </p:nvSpPr>
              <p:spPr bwMode="auto">
                <a:xfrm>
                  <a:off x="1296" y="3024"/>
                  <a:ext cx="192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800">
                    <a:latin typeface="Verdana" pitchFamily="34" charset="0"/>
                  </a:endParaRPr>
                </a:p>
              </p:txBody>
            </p:sp>
            <p:sp>
              <p:nvSpPr>
                <p:cNvPr id="22564" name="Rectangle 39"/>
                <p:cNvSpPr>
                  <a:spLocks noChangeArrowheads="1"/>
                </p:cNvSpPr>
                <p:nvPr/>
              </p:nvSpPr>
              <p:spPr bwMode="auto">
                <a:xfrm>
                  <a:off x="1104" y="3024"/>
                  <a:ext cx="192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800">
                    <a:latin typeface="Verdana" pitchFamily="34" charset="0"/>
                  </a:endParaRPr>
                </a:p>
              </p:txBody>
            </p:sp>
            <p:sp>
              <p:nvSpPr>
                <p:cNvPr id="22565" name="Rectangle 40"/>
                <p:cNvSpPr>
                  <a:spLocks noChangeArrowheads="1"/>
                </p:cNvSpPr>
                <p:nvPr/>
              </p:nvSpPr>
              <p:spPr bwMode="auto">
                <a:xfrm>
                  <a:off x="1488" y="3024"/>
                  <a:ext cx="192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800">
                    <a:latin typeface="Verdana" pitchFamily="34" charset="0"/>
                  </a:endParaRPr>
                </a:p>
              </p:txBody>
            </p:sp>
            <p:sp>
              <p:nvSpPr>
                <p:cNvPr id="22566" name="Rectangle 41"/>
                <p:cNvSpPr>
                  <a:spLocks noChangeArrowheads="1"/>
                </p:cNvSpPr>
                <p:nvPr/>
              </p:nvSpPr>
              <p:spPr bwMode="auto">
                <a:xfrm>
                  <a:off x="1680" y="3024"/>
                  <a:ext cx="192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800">
                    <a:latin typeface="Verdana" pitchFamily="34" charset="0"/>
                  </a:endParaRPr>
                </a:p>
              </p:txBody>
            </p:sp>
          </p:grpSp>
        </p:grpSp>
        <p:grpSp>
          <p:nvGrpSpPr>
            <p:cNvPr id="22538" name="Group 42"/>
            <p:cNvGrpSpPr>
              <a:grpSpLocks/>
            </p:cNvGrpSpPr>
            <p:nvPr/>
          </p:nvGrpSpPr>
          <p:grpSpPr bwMode="auto">
            <a:xfrm>
              <a:off x="2784" y="1152"/>
              <a:ext cx="2640" cy="288"/>
              <a:chOff x="336" y="528"/>
              <a:chExt cx="3072" cy="288"/>
            </a:xfrm>
          </p:grpSpPr>
          <p:grpSp>
            <p:nvGrpSpPr>
              <p:cNvPr id="22539" name="Group 43"/>
              <p:cNvGrpSpPr>
                <a:grpSpLocks/>
              </p:cNvGrpSpPr>
              <p:nvPr/>
            </p:nvGrpSpPr>
            <p:grpSpPr bwMode="auto">
              <a:xfrm>
                <a:off x="1872" y="528"/>
                <a:ext cx="1536" cy="288"/>
                <a:chOff x="528" y="3024"/>
                <a:chExt cx="1536" cy="288"/>
              </a:xfrm>
            </p:grpSpPr>
            <p:sp>
              <p:nvSpPr>
                <p:cNvPr id="22549" name="Rectangle 44"/>
                <p:cNvSpPr>
                  <a:spLocks noChangeArrowheads="1"/>
                </p:cNvSpPr>
                <p:nvPr/>
              </p:nvSpPr>
              <p:spPr bwMode="auto">
                <a:xfrm>
                  <a:off x="528" y="3024"/>
                  <a:ext cx="192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800">
                    <a:latin typeface="Verdana" pitchFamily="34" charset="0"/>
                  </a:endParaRPr>
                </a:p>
              </p:txBody>
            </p:sp>
            <p:sp>
              <p:nvSpPr>
                <p:cNvPr id="22550" name="Rectangle 45"/>
                <p:cNvSpPr>
                  <a:spLocks noChangeArrowheads="1"/>
                </p:cNvSpPr>
                <p:nvPr/>
              </p:nvSpPr>
              <p:spPr bwMode="auto">
                <a:xfrm>
                  <a:off x="720" y="3024"/>
                  <a:ext cx="192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800">
                    <a:latin typeface="Verdana" pitchFamily="34" charset="0"/>
                  </a:endParaRPr>
                </a:p>
              </p:txBody>
            </p:sp>
            <p:sp>
              <p:nvSpPr>
                <p:cNvPr id="22551" name="Rectangle 46"/>
                <p:cNvSpPr>
                  <a:spLocks noChangeArrowheads="1"/>
                </p:cNvSpPr>
                <p:nvPr/>
              </p:nvSpPr>
              <p:spPr bwMode="auto">
                <a:xfrm>
                  <a:off x="1872" y="3024"/>
                  <a:ext cx="192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800">
                    <a:latin typeface="Verdana" pitchFamily="34" charset="0"/>
                  </a:endParaRPr>
                </a:p>
              </p:txBody>
            </p:sp>
            <p:sp>
              <p:nvSpPr>
                <p:cNvPr id="22552" name="Rectangle 47"/>
                <p:cNvSpPr>
                  <a:spLocks noChangeArrowheads="1"/>
                </p:cNvSpPr>
                <p:nvPr/>
              </p:nvSpPr>
              <p:spPr bwMode="auto">
                <a:xfrm>
                  <a:off x="912" y="3024"/>
                  <a:ext cx="192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800">
                    <a:latin typeface="Verdana" pitchFamily="34" charset="0"/>
                  </a:endParaRPr>
                </a:p>
              </p:txBody>
            </p:sp>
            <p:sp>
              <p:nvSpPr>
                <p:cNvPr id="22553" name="Rectangle 48"/>
                <p:cNvSpPr>
                  <a:spLocks noChangeArrowheads="1"/>
                </p:cNvSpPr>
                <p:nvPr/>
              </p:nvSpPr>
              <p:spPr bwMode="auto">
                <a:xfrm>
                  <a:off x="1296" y="3024"/>
                  <a:ext cx="192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800">
                    <a:latin typeface="Verdana" pitchFamily="34" charset="0"/>
                  </a:endParaRPr>
                </a:p>
              </p:txBody>
            </p:sp>
            <p:sp>
              <p:nvSpPr>
                <p:cNvPr id="22554" name="Rectangle 49"/>
                <p:cNvSpPr>
                  <a:spLocks noChangeArrowheads="1"/>
                </p:cNvSpPr>
                <p:nvPr/>
              </p:nvSpPr>
              <p:spPr bwMode="auto">
                <a:xfrm>
                  <a:off x="1104" y="3024"/>
                  <a:ext cx="192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800">
                    <a:latin typeface="Verdana" pitchFamily="34" charset="0"/>
                  </a:endParaRPr>
                </a:p>
              </p:txBody>
            </p:sp>
            <p:sp>
              <p:nvSpPr>
                <p:cNvPr id="22555" name="Rectangle 50"/>
                <p:cNvSpPr>
                  <a:spLocks noChangeArrowheads="1"/>
                </p:cNvSpPr>
                <p:nvPr/>
              </p:nvSpPr>
              <p:spPr bwMode="auto">
                <a:xfrm>
                  <a:off x="1488" y="3024"/>
                  <a:ext cx="192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800">
                    <a:latin typeface="Verdana" pitchFamily="34" charset="0"/>
                  </a:endParaRPr>
                </a:p>
              </p:txBody>
            </p:sp>
            <p:sp>
              <p:nvSpPr>
                <p:cNvPr id="22556" name="Rectangle 51"/>
                <p:cNvSpPr>
                  <a:spLocks noChangeArrowheads="1"/>
                </p:cNvSpPr>
                <p:nvPr/>
              </p:nvSpPr>
              <p:spPr bwMode="auto">
                <a:xfrm>
                  <a:off x="1680" y="3024"/>
                  <a:ext cx="192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800">
                    <a:latin typeface="Verdana" pitchFamily="34" charset="0"/>
                  </a:endParaRPr>
                </a:p>
              </p:txBody>
            </p:sp>
          </p:grpSp>
          <p:grpSp>
            <p:nvGrpSpPr>
              <p:cNvPr id="22540" name="Group 52"/>
              <p:cNvGrpSpPr>
                <a:grpSpLocks/>
              </p:cNvGrpSpPr>
              <p:nvPr/>
            </p:nvGrpSpPr>
            <p:grpSpPr bwMode="auto">
              <a:xfrm>
                <a:off x="336" y="528"/>
                <a:ext cx="1536" cy="288"/>
                <a:chOff x="528" y="3024"/>
                <a:chExt cx="1536" cy="288"/>
              </a:xfrm>
            </p:grpSpPr>
            <p:sp>
              <p:nvSpPr>
                <p:cNvPr id="22541" name="Rectangle 53"/>
                <p:cNvSpPr>
                  <a:spLocks noChangeArrowheads="1"/>
                </p:cNvSpPr>
                <p:nvPr/>
              </p:nvSpPr>
              <p:spPr bwMode="auto">
                <a:xfrm>
                  <a:off x="528" y="3024"/>
                  <a:ext cx="192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800">
                    <a:latin typeface="Verdana" pitchFamily="34" charset="0"/>
                  </a:endParaRPr>
                </a:p>
              </p:txBody>
            </p:sp>
            <p:sp>
              <p:nvSpPr>
                <p:cNvPr id="22542" name="Rectangle 54"/>
                <p:cNvSpPr>
                  <a:spLocks noChangeArrowheads="1"/>
                </p:cNvSpPr>
                <p:nvPr/>
              </p:nvSpPr>
              <p:spPr bwMode="auto">
                <a:xfrm>
                  <a:off x="720" y="3024"/>
                  <a:ext cx="192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800">
                    <a:latin typeface="Verdana" pitchFamily="34" charset="0"/>
                  </a:endParaRPr>
                </a:p>
              </p:txBody>
            </p:sp>
            <p:sp>
              <p:nvSpPr>
                <p:cNvPr id="22543" name="Rectangle 55"/>
                <p:cNvSpPr>
                  <a:spLocks noChangeArrowheads="1"/>
                </p:cNvSpPr>
                <p:nvPr/>
              </p:nvSpPr>
              <p:spPr bwMode="auto">
                <a:xfrm>
                  <a:off x="1872" y="3024"/>
                  <a:ext cx="192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800">
                    <a:latin typeface="Verdana" pitchFamily="34" charset="0"/>
                  </a:endParaRPr>
                </a:p>
              </p:txBody>
            </p:sp>
            <p:sp>
              <p:nvSpPr>
                <p:cNvPr id="22544" name="Rectangle 56"/>
                <p:cNvSpPr>
                  <a:spLocks noChangeArrowheads="1"/>
                </p:cNvSpPr>
                <p:nvPr/>
              </p:nvSpPr>
              <p:spPr bwMode="auto">
                <a:xfrm>
                  <a:off x="912" y="3024"/>
                  <a:ext cx="192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800">
                    <a:latin typeface="Verdana" pitchFamily="34" charset="0"/>
                  </a:endParaRPr>
                </a:p>
              </p:txBody>
            </p:sp>
            <p:sp>
              <p:nvSpPr>
                <p:cNvPr id="22545" name="Rectangle 57"/>
                <p:cNvSpPr>
                  <a:spLocks noChangeArrowheads="1"/>
                </p:cNvSpPr>
                <p:nvPr/>
              </p:nvSpPr>
              <p:spPr bwMode="auto">
                <a:xfrm>
                  <a:off x="1296" y="3024"/>
                  <a:ext cx="192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800">
                    <a:latin typeface="Verdana" pitchFamily="34" charset="0"/>
                  </a:endParaRPr>
                </a:p>
              </p:txBody>
            </p:sp>
            <p:sp>
              <p:nvSpPr>
                <p:cNvPr id="22546" name="Rectangle 58"/>
                <p:cNvSpPr>
                  <a:spLocks noChangeArrowheads="1"/>
                </p:cNvSpPr>
                <p:nvPr/>
              </p:nvSpPr>
              <p:spPr bwMode="auto">
                <a:xfrm>
                  <a:off x="1104" y="3024"/>
                  <a:ext cx="192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800">
                    <a:latin typeface="Verdana" pitchFamily="34" charset="0"/>
                  </a:endParaRPr>
                </a:p>
              </p:txBody>
            </p:sp>
            <p:sp>
              <p:nvSpPr>
                <p:cNvPr id="22547" name="Rectangle 59"/>
                <p:cNvSpPr>
                  <a:spLocks noChangeArrowheads="1"/>
                </p:cNvSpPr>
                <p:nvPr/>
              </p:nvSpPr>
              <p:spPr bwMode="auto">
                <a:xfrm>
                  <a:off x="1488" y="3024"/>
                  <a:ext cx="192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800">
                    <a:latin typeface="Verdana" pitchFamily="34" charset="0"/>
                  </a:endParaRPr>
                </a:p>
              </p:txBody>
            </p:sp>
            <p:sp>
              <p:nvSpPr>
                <p:cNvPr id="22548" name="Rectangle 60"/>
                <p:cNvSpPr>
                  <a:spLocks noChangeArrowheads="1"/>
                </p:cNvSpPr>
                <p:nvPr/>
              </p:nvSpPr>
              <p:spPr bwMode="auto">
                <a:xfrm>
                  <a:off x="1680" y="3024"/>
                  <a:ext cx="192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¡"/>
                    <a:defRPr sz="27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Font typeface="Wingdings" pitchFamily="2" charset="2"/>
                    <a:buChar char="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1800">
                    <a:latin typeface="Verdana" pitchFamily="34" charset="0"/>
                  </a:endParaRPr>
                </a:p>
              </p:txBody>
            </p:sp>
          </p:grpSp>
        </p:grpSp>
      </p:grpSp>
      <p:sp>
        <p:nvSpPr>
          <p:cNvPr id="22533" name="Text Box 61"/>
          <p:cNvSpPr txBox="1">
            <a:spLocks noChangeArrowheads="1"/>
          </p:cNvSpPr>
          <p:nvPr/>
        </p:nvSpPr>
        <p:spPr bwMode="auto">
          <a:xfrm>
            <a:off x="0" y="1557338"/>
            <a:ext cx="59436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U registru dužine 16 zapisuje se jedna reč</a:t>
            </a:r>
          </a:p>
        </p:txBody>
      </p:sp>
      <p:sp>
        <p:nvSpPr>
          <p:cNvPr id="22534" name="Text Box 62"/>
          <p:cNvSpPr txBox="1">
            <a:spLocks noChangeArrowheads="1"/>
          </p:cNvSpPr>
          <p:nvPr/>
        </p:nvSpPr>
        <p:spPr bwMode="auto">
          <a:xfrm>
            <a:off x="446088" y="2971800"/>
            <a:ext cx="8229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Registar dužine 32 služi za zapis dvostruke reči</a:t>
            </a:r>
          </a:p>
        </p:txBody>
      </p:sp>
      <p:sp>
        <p:nvSpPr>
          <p:cNvPr id="22535" name="Text Box 63"/>
          <p:cNvSpPr txBox="1">
            <a:spLocks noChangeArrowheads="1"/>
          </p:cNvSpPr>
          <p:nvPr/>
        </p:nvSpPr>
        <p:spPr bwMode="auto">
          <a:xfrm>
            <a:off x="228600" y="3511550"/>
            <a:ext cx="84582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Najmanja adresibilna lokacija u memoriji je jedan </a:t>
            </a:r>
            <a:r>
              <a:rPr lang="sr-Latn-CS" altLang="en-US" sz="2200" b="1" dirty="0" smtClean="0">
                <a:latin typeface="+mn-lt"/>
              </a:rPr>
              <a:t>bajt. </a:t>
            </a:r>
            <a:r>
              <a:rPr lang="sr-Latn-CS" altLang="en-US" sz="2200" dirty="0" smtClean="0">
                <a:latin typeface="+mn-lt"/>
              </a:rPr>
              <a:t>Stoga se kapacitet memorije najčešće izražava u bajtima.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1Kb = 1024 bajta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1Mb = 1024Kb                         1 bajt ~ 1 slovo abecede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1Gb = 1024Mb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1Tb = 1024Gb</a:t>
            </a:r>
          </a:p>
        </p:txBody>
      </p:sp>
      <p:sp>
        <p:nvSpPr>
          <p:cNvPr id="22536" name="Rectangle 64"/>
          <p:cNvSpPr>
            <a:spLocks noChangeArrowheads="1"/>
          </p:cNvSpPr>
          <p:nvPr/>
        </p:nvSpPr>
        <p:spPr bwMode="auto">
          <a:xfrm>
            <a:off x="685800" y="152400"/>
            <a:ext cx="7772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r-Latn-CS" altLang="en-US" sz="2800">
                <a:solidFill>
                  <a:srgbClr val="A50021"/>
                </a:solidFill>
              </a:rPr>
              <a:t>Unutrašnja memorija</a:t>
            </a:r>
            <a:r>
              <a:rPr lang="en-US" altLang="en-US" sz="2800">
                <a:solidFill>
                  <a:srgbClr val="A50021"/>
                </a:solidFill>
              </a:rPr>
              <a:t> (nastavak)</a:t>
            </a:r>
            <a:endParaRPr lang="sr-Latn-CS" altLang="en-US" sz="280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695325"/>
          </a:xfrm>
        </p:spPr>
        <p:txBody>
          <a:bodyPr/>
          <a:lstStyle/>
          <a:p>
            <a:pPr eaLnBrk="1" hangingPunct="1"/>
            <a:r>
              <a:rPr lang="sr-Latn-CS" altLang="en-US" sz="2800" smtClean="0">
                <a:solidFill>
                  <a:srgbClr val="A50021"/>
                </a:solidFill>
              </a:rPr>
              <a:t>Periferijsk</a:t>
            </a:r>
            <a:r>
              <a:rPr lang="en-US" altLang="en-US" sz="2800" smtClean="0">
                <a:solidFill>
                  <a:srgbClr val="A50021"/>
                </a:solidFill>
              </a:rPr>
              <a:t>i</a:t>
            </a:r>
            <a:r>
              <a:rPr lang="sr-Latn-CS" altLang="en-US" sz="2800" smtClean="0">
                <a:solidFill>
                  <a:srgbClr val="A50021"/>
                </a:solidFill>
              </a:rPr>
              <a:t> uređaji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63000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latin typeface="+mn-lt"/>
              </a:rPr>
              <a:t>Periferijski uređaji (ne znači da su i najmanje značajni) se mogu podeliti na razne načine: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latin typeface="+mn-lt"/>
              </a:rPr>
              <a:t>Prema ulozi:</a:t>
            </a:r>
          </a:p>
          <a:p>
            <a:pPr eaLnBrk="1" hangingPunct="1">
              <a:buClrTx/>
              <a:buFontTx/>
              <a:buChar char="•"/>
              <a:defRPr/>
            </a:pPr>
            <a:r>
              <a:rPr lang="sr-Latn-CS" altLang="en-US" sz="2400" dirty="0" smtClean="0">
                <a:latin typeface="+mn-lt"/>
              </a:rPr>
              <a:t> </a:t>
            </a:r>
            <a:r>
              <a:rPr lang="sr-Latn-CS" altLang="en-US" sz="2400" dirty="0" smtClean="0">
                <a:solidFill>
                  <a:srgbClr val="A50021"/>
                </a:solidFill>
                <a:latin typeface="+mn-lt"/>
              </a:rPr>
              <a:t>spoljašnje memorije</a:t>
            </a:r>
            <a:r>
              <a:rPr lang="sr-Latn-CS" altLang="en-US" sz="2400" dirty="0" smtClean="0">
                <a:latin typeface="+mn-lt"/>
              </a:rPr>
              <a:t> (hard-disk, diskete, trake, CD-ovi, …)</a:t>
            </a:r>
          </a:p>
          <a:p>
            <a:pPr eaLnBrk="1" hangingPunct="1">
              <a:buClrTx/>
              <a:buFontTx/>
              <a:buChar char="•"/>
              <a:defRPr/>
            </a:pPr>
            <a:r>
              <a:rPr lang="sr-Latn-CS" altLang="en-US" sz="2400" dirty="0" smtClean="0">
                <a:latin typeface="+mn-lt"/>
              </a:rPr>
              <a:t> </a:t>
            </a:r>
            <a:r>
              <a:rPr lang="sr-Latn-CS" altLang="en-US" sz="2400" dirty="0" smtClean="0">
                <a:solidFill>
                  <a:srgbClr val="A50021"/>
                </a:solidFill>
                <a:latin typeface="+mn-lt"/>
              </a:rPr>
              <a:t>ostali uređaji</a:t>
            </a:r>
            <a:r>
              <a:rPr lang="sr-Latn-CS" altLang="en-US" sz="2400" dirty="0" smtClean="0">
                <a:latin typeface="+mn-lt"/>
              </a:rPr>
              <a:t> (monitor, tastatura, miš, štampač,…)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latin typeface="+mn-lt"/>
              </a:rPr>
              <a:t>Prema načinu funkcionisanja</a:t>
            </a:r>
          </a:p>
          <a:p>
            <a:pPr eaLnBrk="1" hangingPunct="1">
              <a:buClrTx/>
              <a:buFontTx/>
              <a:buChar char="•"/>
              <a:defRPr/>
            </a:pPr>
            <a:r>
              <a:rPr lang="sr-Latn-CS" altLang="en-US" sz="2400" dirty="0" smtClean="0">
                <a:latin typeface="+mn-lt"/>
              </a:rPr>
              <a:t>	</a:t>
            </a:r>
            <a:r>
              <a:rPr lang="sr-Latn-CS" altLang="en-US" sz="2400" dirty="0" smtClean="0">
                <a:solidFill>
                  <a:srgbClr val="336600"/>
                </a:solidFill>
                <a:latin typeface="+mn-lt"/>
              </a:rPr>
              <a:t>ulazni</a:t>
            </a:r>
            <a:r>
              <a:rPr lang="sr-Latn-CS" altLang="en-US" sz="2400" dirty="0" smtClean="0">
                <a:latin typeface="+mn-lt"/>
              </a:rPr>
              <a:t>  (tastatura, miš, skener,…)</a:t>
            </a:r>
          </a:p>
          <a:p>
            <a:pPr eaLnBrk="1" hangingPunct="1">
              <a:buClrTx/>
              <a:buFontTx/>
              <a:buChar char="•"/>
              <a:defRPr/>
            </a:pPr>
            <a:r>
              <a:rPr lang="sr-Latn-CS" altLang="en-US" sz="2400" dirty="0" smtClean="0">
                <a:latin typeface="+mn-lt"/>
              </a:rPr>
              <a:t>	</a:t>
            </a:r>
            <a:r>
              <a:rPr lang="sr-Latn-CS" altLang="en-US" sz="2400" dirty="0" smtClean="0">
                <a:solidFill>
                  <a:srgbClr val="336600"/>
                </a:solidFill>
                <a:latin typeface="+mn-lt"/>
              </a:rPr>
              <a:t>izlazni</a:t>
            </a:r>
            <a:r>
              <a:rPr lang="sr-Latn-CS" altLang="en-US" sz="2400" dirty="0" smtClean="0">
                <a:latin typeface="+mn-lt"/>
              </a:rPr>
              <a:t>  (monitor, štampač, ploter,…)</a:t>
            </a:r>
          </a:p>
          <a:p>
            <a:pPr eaLnBrk="1" hangingPunct="1">
              <a:buClrTx/>
              <a:buFontTx/>
              <a:buChar char="•"/>
              <a:defRPr/>
            </a:pPr>
            <a:r>
              <a:rPr lang="sr-Latn-CS" altLang="en-US" sz="2400" dirty="0" smtClean="0">
                <a:latin typeface="+mn-lt"/>
              </a:rPr>
              <a:t>	</a:t>
            </a:r>
            <a:r>
              <a:rPr lang="sr-Latn-CS" altLang="en-US" sz="2400" dirty="0" smtClean="0">
                <a:solidFill>
                  <a:srgbClr val="336600"/>
                </a:solidFill>
                <a:latin typeface="+mn-lt"/>
              </a:rPr>
              <a:t>ulazno-izlazni</a:t>
            </a:r>
            <a:r>
              <a:rPr lang="sr-Latn-CS" altLang="en-US" sz="2400" dirty="0" smtClean="0">
                <a:latin typeface="+mn-lt"/>
              </a:rPr>
              <a:t> (hard-disk, disketa, modem, 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81000" y="1068388"/>
            <a:ext cx="8305800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b="1" dirty="0" smtClean="0">
                <a:solidFill>
                  <a:srgbClr val="A50021"/>
                </a:solidFill>
                <a:latin typeface="+mn-lt"/>
              </a:rPr>
              <a:t>1. Monitor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Postoje razne vrste monitora. Za svaki monitor je karakteristična njegova rezolucija i veličina. Rezolucija je određena brojem tačaka duž x i y ose.  Veličina ekrana se izražava  i inčima i može biti: 15”, 17”, 19”, 21”, …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b="1" dirty="0" smtClean="0">
                <a:solidFill>
                  <a:srgbClr val="A50021"/>
                </a:solidFill>
                <a:latin typeface="+mn-lt"/>
              </a:rPr>
              <a:t>2. Tastatura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Tastatura služi za unošenje slova, cifara, specijalnih znakova i raznih funkcionalnih znakova. 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b="1" dirty="0" smtClean="0">
                <a:solidFill>
                  <a:srgbClr val="A50021"/>
                </a:solidFill>
                <a:latin typeface="+mn-lt"/>
              </a:rPr>
              <a:t>3. Tvrdi (hard) disk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Smešten je u posebno kućište. Služi za trajno čuvanje podataka (skladištenje). Brzina pristupa podacima je znatno manja, nego li kod operativne memorije, ali je kapacitet znatno veći. Kapacitet se meri gigabajtima.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549275"/>
            <a:ext cx="8229600" cy="6953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Latn-CS" altLang="en-US" sz="2800" kern="0" dirty="0" smtClean="0">
                <a:solidFill>
                  <a:srgbClr val="A50021"/>
                </a:solidFill>
              </a:rPr>
              <a:t>Periferijsk</a:t>
            </a:r>
            <a:r>
              <a:rPr lang="en-US" altLang="en-US" sz="2800" kern="0" dirty="0" err="1" smtClean="0">
                <a:solidFill>
                  <a:srgbClr val="A50021"/>
                </a:solidFill>
              </a:rPr>
              <a:t>i</a:t>
            </a:r>
            <a:r>
              <a:rPr lang="sr-Latn-CS" altLang="en-US" sz="2800" kern="0" dirty="0" smtClean="0">
                <a:solidFill>
                  <a:srgbClr val="A50021"/>
                </a:solidFill>
              </a:rPr>
              <a:t> uređaji</a:t>
            </a:r>
            <a:r>
              <a:rPr lang="en-US" altLang="en-US" sz="2800" kern="0" dirty="0" smtClean="0">
                <a:solidFill>
                  <a:srgbClr val="A50021"/>
                </a:solidFill>
              </a:rPr>
              <a:t> (</a:t>
            </a:r>
            <a:r>
              <a:rPr lang="en-US" altLang="en-US" sz="2800" kern="0" dirty="0" err="1" smtClean="0">
                <a:solidFill>
                  <a:srgbClr val="A50021"/>
                </a:solidFill>
              </a:rPr>
              <a:t>nastavak</a:t>
            </a:r>
            <a:r>
              <a:rPr lang="en-US" altLang="en-US" sz="2800" kern="0" dirty="0" smtClean="0">
                <a:solidFill>
                  <a:srgbClr val="A50021"/>
                </a:solidFill>
              </a:rPr>
              <a:t>)</a:t>
            </a:r>
            <a:endParaRPr lang="sr-Latn-CS" altLang="en-US" sz="2800" kern="0" dirty="0" smtClean="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533400" y="1133475"/>
            <a:ext cx="7924800" cy="567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b="1" dirty="0" smtClean="0">
                <a:solidFill>
                  <a:srgbClr val="A50021"/>
                </a:solidFill>
                <a:latin typeface="+mn-lt"/>
              </a:rPr>
              <a:t>4. Miš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Tipičan ulazni uređaj. Služi za pomeranje pointera (kursora) duž ekrana. Razlikujemo razne vrste miševa (sa kablom, optičke, …)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b="1" dirty="0" smtClean="0">
                <a:solidFill>
                  <a:srgbClr val="A50021"/>
                </a:solidFill>
                <a:latin typeface="+mn-lt"/>
              </a:rPr>
              <a:t>5. Štampači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Služe za štampanje teksta. slika i crteža na papiru, foliji, … Razlikujemo: laserske, matrične i štampače sa iglicama (pljuckavci). Svaki od njih ima posebne karakteristike. Za Štampač je važna: brzina štampanja, kvalitet štampe, koliko buke stvara, …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b="1" dirty="0" smtClean="0">
                <a:solidFill>
                  <a:srgbClr val="A50021"/>
                </a:solidFill>
                <a:latin typeface="+mn-lt"/>
              </a:rPr>
              <a:t>6. Disketna jedinica i diskete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To su lako izmenjive spolja{nje memorije. Znatno su manjeg kapaciteta i znatno su sporije u poređenju sa hard-diskom. Standardna veličina diskete je 3.5”.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549275"/>
            <a:ext cx="8229600" cy="6953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Latn-CS" altLang="en-US" sz="2800" kern="0" dirty="0" smtClean="0">
                <a:solidFill>
                  <a:srgbClr val="A50021"/>
                </a:solidFill>
              </a:rPr>
              <a:t>Periferijsk</a:t>
            </a:r>
            <a:r>
              <a:rPr lang="en-US" altLang="en-US" sz="2800" kern="0" dirty="0" err="1" smtClean="0">
                <a:solidFill>
                  <a:srgbClr val="A50021"/>
                </a:solidFill>
              </a:rPr>
              <a:t>i</a:t>
            </a:r>
            <a:r>
              <a:rPr lang="sr-Latn-CS" altLang="en-US" sz="2800" kern="0" dirty="0" smtClean="0">
                <a:solidFill>
                  <a:srgbClr val="A50021"/>
                </a:solidFill>
              </a:rPr>
              <a:t> uređaji</a:t>
            </a:r>
            <a:r>
              <a:rPr lang="en-US" altLang="en-US" sz="2800" kern="0" dirty="0" smtClean="0">
                <a:solidFill>
                  <a:srgbClr val="A50021"/>
                </a:solidFill>
              </a:rPr>
              <a:t> (</a:t>
            </a:r>
            <a:r>
              <a:rPr lang="en-US" altLang="en-US" sz="2800" kern="0" dirty="0" err="1" smtClean="0">
                <a:solidFill>
                  <a:srgbClr val="A50021"/>
                </a:solidFill>
              </a:rPr>
              <a:t>nastavak</a:t>
            </a:r>
            <a:r>
              <a:rPr lang="en-US" altLang="en-US" sz="2800" kern="0" dirty="0" smtClean="0">
                <a:solidFill>
                  <a:srgbClr val="A50021"/>
                </a:solidFill>
              </a:rPr>
              <a:t>)</a:t>
            </a:r>
            <a:endParaRPr lang="sr-Latn-CS" altLang="en-US" sz="2800" kern="0" dirty="0" smtClean="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533400" y="1433513"/>
            <a:ext cx="77724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b="1" dirty="0" smtClean="0">
                <a:solidFill>
                  <a:srgbClr val="A50021"/>
                </a:solidFill>
                <a:latin typeface="+mn-lt"/>
              </a:rPr>
              <a:t>7. Ostale periferijske jedince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Postoji veliki broj raznih drugih periferijskih jedinca: CD-ovi, trake, USB memorijske kartice, modemi,  ploteri, kamere, zvučnici, mikrofoni, čitači pametnih kartica, …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Ovde ih nećemo detaljno opisivati.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549275"/>
            <a:ext cx="8229600" cy="6953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Latn-CS" altLang="en-US" sz="2800" kern="0" dirty="0" smtClean="0">
                <a:solidFill>
                  <a:srgbClr val="A50021"/>
                </a:solidFill>
              </a:rPr>
              <a:t>Periferijsk</a:t>
            </a:r>
            <a:r>
              <a:rPr lang="en-US" altLang="en-US" sz="2800" kern="0" dirty="0" err="1" smtClean="0">
                <a:solidFill>
                  <a:srgbClr val="A50021"/>
                </a:solidFill>
              </a:rPr>
              <a:t>i</a:t>
            </a:r>
            <a:r>
              <a:rPr lang="sr-Latn-CS" altLang="en-US" sz="2800" kern="0" dirty="0" smtClean="0">
                <a:solidFill>
                  <a:srgbClr val="A50021"/>
                </a:solidFill>
              </a:rPr>
              <a:t> uređaji</a:t>
            </a:r>
            <a:r>
              <a:rPr lang="en-US" altLang="en-US" sz="2800" kern="0" dirty="0" smtClean="0">
                <a:solidFill>
                  <a:srgbClr val="A50021"/>
                </a:solidFill>
              </a:rPr>
              <a:t> (</a:t>
            </a:r>
            <a:r>
              <a:rPr lang="en-US" altLang="en-US" sz="2800" kern="0" dirty="0" err="1" smtClean="0">
                <a:solidFill>
                  <a:srgbClr val="A50021"/>
                </a:solidFill>
              </a:rPr>
              <a:t>nastavak</a:t>
            </a:r>
            <a:r>
              <a:rPr lang="en-US" altLang="en-US" sz="2800" kern="0" dirty="0" smtClean="0">
                <a:solidFill>
                  <a:srgbClr val="A50021"/>
                </a:solidFill>
              </a:rPr>
              <a:t>)</a:t>
            </a:r>
            <a:endParaRPr lang="sr-Latn-CS" altLang="en-US" sz="2800" kern="0" dirty="0" smtClean="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772400" cy="1143000"/>
          </a:xfrm>
        </p:spPr>
        <p:txBody>
          <a:bodyPr/>
          <a:lstStyle/>
          <a:p>
            <a:pPr eaLnBrk="1" hangingPunct="1"/>
            <a:r>
              <a:rPr lang="sr-Latn-CS" altLang="en-US" sz="3200" smtClean="0">
                <a:solidFill>
                  <a:srgbClr val="990099"/>
                </a:solidFill>
              </a:rPr>
              <a:t>Softver</a:t>
            </a: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2286000" y="1600200"/>
            <a:ext cx="4267200" cy="609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sr-Latn-CS" altLang="en-US" sz="1800">
                <a:latin typeface="Verdana" pitchFamily="34" charset="0"/>
              </a:rPr>
              <a:t>Softver</a:t>
            </a: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2514600" y="2743200"/>
            <a:ext cx="1143000" cy="3048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sr-Latn-CS" altLang="en-US" sz="1800">
                <a:latin typeface="Verdana" pitchFamily="34" charset="0"/>
              </a:rPr>
              <a:t>OS</a:t>
            </a:r>
          </a:p>
        </p:txBody>
      </p:sp>
      <p:sp>
        <p:nvSpPr>
          <p:cNvPr id="27653" name="Rectangle 6"/>
          <p:cNvSpPr>
            <a:spLocks noChangeArrowheads="1"/>
          </p:cNvSpPr>
          <p:nvPr/>
        </p:nvSpPr>
        <p:spPr bwMode="auto">
          <a:xfrm>
            <a:off x="3886200" y="2743200"/>
            <a:ext cx="1066800" cy="3048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sr-Latn-CS" altLang="en-US" sz="1800">
                <a:latin typeface="Verdana" pitchFamily="34" charset="0"/>
              </a:rPr>
              <a:t>Razvojni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sr-Latn-CS" altLang="en-US" sz="1800">
                <a:latin typeface="Verdana" pitchFamily="34" charset="0"/>
              </a:rPr>
              <a:t>sistem</a:t>
            </a:r>
          </a:p>
        </p:txBody>
      </p:sp>
      <p:sp>
        <p:nvSpPr>
          <p:cNvPr id="27654" name="Rectangle 7"/>
          <p:cNvSpPr>
            <a:spLocks noChangeArrowheads="1"/>
          </p:cNvSpPr>
          <p:nvPr/>
        </p:nvSpPr>
        <p:spPr bwMode="auto">
          <a:xfrm>
            <a:off x="5181600" y="2743200"/>
            <a:ext cx="1295400" cy="3048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sr-Latn-CS" altLang="en-US" sz="1800">
                <a:latin typeface="Verdana" pitchFamily="34" charset="0"/>
              </a:rPr>
              <a:t>Aplikativni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sr-Latn-CS" altLang="en-US" sz="1800">
                <a:latin typeface="Verdana" pitchFamily="34" charset="0"/>
              </a:rPr>
              <a:t>programi</a:t>
            </a:r>
          </a:p>
        </p:txBody>
      </p:sp>
      <p:sp>
        <p:nvSpPr>
          <p:cNvPr id="27655" name="Line 10"/>
          <p:cNvSpPr>
            <a:spLocks noChangeShapeType="1"/>
          </p:cNvSpPr>
          <p:nvPr/>
        </p:nvSpPr>
        <p:spPr bwMode="auto">
          <a:xfrm flipH="1">
            <a:off x="3124200" y="22098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11"/>
          <p:cNvSpPr>
            <a:spLocks noChangeShapeType="1"/>
          </p:cNvSpPr>
          <p:nvPr/>
        </p:nvSpPr>
        <p:spPr bwMode="auto">
          <a:xfrm>
            <a:off x="4114800" y="22098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Line 12"/>
          <p:cNvSpPr>
            <a:spLocks noChangeShapeType="1"/>
          </p:cNvSpPr>
          <p:nvPr/>
        </p:nvSpPr>
        <p:spPr bwMode="auto">
          <a:xfrm>
            <a:off x="4114800" y="2209800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solidFill>
                  <a:srgbClr val="990099"/>
                </a:solidFill>
              </a:rPr>
              <a:t>Softver (nastavak)</a:t>
            </a:r>
            <a:endParaRPr lang="sr-Latn-CS" altLang="en-US" sz="2800" smtClean="0">
              <a:solidFill>
                <a:srgbClr val="990099"/>
              </a:solidFill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609600" y="1752600"/>
            <a:ext cx="83058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vi-VN" altLang="en-US" sz="2200" dirty="0" smtClean="0">
                <a:latin typeface="+mn-lt"/>
              </a:rPr>
              <a:t>Programski sistem računara čine aplikativni i sistemski softver</a:t>
            </a:r>
            <a:r>
              <a:rPr lang="sr-Latn-RS" altLang="en-US" sz="2200" dirty="0" smtClean="0">
                <a:latin typeface="+mn-lt"/>
              </a:rPr>
              <a:t>, te razvojni sistem</a:t>
            </a:r>
            <a:r>
              <a:rPr lang="vi-VN" altLang="en-US" sz="2200" dirty="0" smtClean="0">
                <a:latin typeface="+mn-lt"/>
              </a:rPr>
              <a:t>.</a:t>
            </a:r>
            <a:endParaRPr lang="en-US" altLang="en-US" sz="2200" dirty="0" smtClean="0">
              <a:latin typeface="+mn-lt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vi-VN" altLang="en-US" sz="2200" b="1" dirty="0" smtClean="0">
                <a:latin typeface="+mn-lt"/>
              </a:rPr>
              <a:t>Aplikativni softver </a:t>
            </a:r>
            <a:r>
              <a:rPr lang="vi-VN" altLang="en-US" sz="2200" dirty="0" smtClean="0">
                <a:latin typeface="+mn-lt"/>
              </a:rPr>
              <a:t>je najviši sloj u hijerarhiji i čine ga programi koji služe za obavljanje specifičnih zadataka na računaru (programi za obradu teksta, programi za reprodukciju multimedijalnih sadržaja, programi za matematička izračunavanja, itd.). </a:t>
            </a:r>
            <a:endParaRPr lang="en-US" altLang="en-US" sz="2200" dirty="0" smtClean="0">
              <a:latin typeface="+mn-lt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vi-VN" altLang="en-US" sz="2200" b="1" dirty="0" smtClean="0">
                <a:latin typeface="+mn-lt"/>
              </a:rPr>
              <a:t>Sistemski softver </a:t>
            </a:r>
            <a:r>
              <a:rPr lang="vi-VN" altLang="en-US" sz="2200" dirty="0" smtClean="0">
                <a:latin typeface="+mn-lt"/>
              </a:rPr>
              <a:t>predstavlja skup programa koji bi trebalo da pruže što udobniji interfejs (okruženje) za korišćenje hardvera i da omoguće izvršavanje aplikativnih programa. Praktično, sistemski softver predstavlja sponu između hardvera i aplikativnog softvera, tj. korisnika.</a:t>
            </a:r>
            <a:endParaRPr lang="sr-Latn-RS" altLang="en-US" sz="2200" dirty="0" smtClean="0">
              <a:latin typeface="+mn-lt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RS" altLang="en-US" sz="2200" b="1" dirty="0" smtClean="0">
                <a:latin typeface="+mn-lt"/>
              </a:rPr>
              <a:t>Razvojni sistem </a:t>
            </a:r>
            <a:r>
              <a:rPr lang="sr-Latn-RS" altLang="en-US" sz="2200" dirty="0" smtClean="0">
                <a:latin typeface="+mn-lt"/>
              </a:rPr>
              <a:t>ima za cilj razvijanje softvera. </a:t>
            </a:r>
            <a:endParaRPr lang="sr-Latn-CS" altLang="en-US" sz="22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solidFill>
                  <a:srgbClr val="990099"/>
                </a:solidFill>
              </a:rPr>
              <a:t>Softver (nastavak)</a:t>
            </a:r>
            <a:endParaRPr lang="sr-Latn-CS" altLang="en-US" sz="2800" smtClean="0">
              <a:solidFill>
                <a:srgbClr val="990099"/>
              </a:solidFill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539750" y="1484313"/>
            <a:ext cx="83058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RS" altLang="en-US" sz="2200" dirty="0" smtClean="0">
                <a:latin typeface="+mn-lt"/>
              </a:rPr>
              <a:t>Različite vrste programa zahtevaju različite količine računarskih resursa</a:t>
            </a:r>
            <a:r>
              <a:rPr lang="vi-VN" altLang="en-US" sz="2200" dirty="0" smtClean="0">
                <a:latin typeface="+mn-lt"/>
              </a:rPr>
              <a:t>.</a:t>
            </a:r>
            <a:endParaRPr lang="en-US" altLang="en-US" sz="2200" dirty="0" smtClean="0">
              <a:latin typeface="+mn-lt"/>
            </a:endParaRP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343150"/>
            <a:ext cx="6935787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solidFill>
                  <a:srgbClr val="990099"/>
                </a:solidFill>
              </a:rPr>
              <a:t>Softver (nastavak)</a:t>
            </a:r>
            <a:endParaRPr lang="sr-Latn-CS" altLang="en-US" sz="2800" smtClean="0">
              <a:solidFill>
                <a:srgbClr val="990099"/>
              </a:solidFill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609600" y="1752600"/>
            <a:ext cx="8305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RS" altLang="en-US" sz="2200" dirty="0" smtClean="0">
                <a:latin typeface="+mn-lt"/>
              </a:rPr>
              <a:t>O</a:t>
            </a:r>
            <a:r>
              <a:rPr lang="vi-VN" altLang="en-US" sz="2200" dirty="0" smtClean="0">
                <a:latin typeface="+mn-lt"/>
              </a:rPr>
              <a:t>dnos komponenti računarskog sistema</a:t>
            </a:r>
            <a:r>
              <a:rPr lang="sr-Latn-RS" altLang="en-US" sz="2200" dirty="0" smtClean="0">
                <a:latin typeface="+mn-lt"/>
              </a:rPr>
              <a:t>:</a:t>
            </a:r>
            <a:endParaRPr lang="en-US" altLang="en-US" sz="2200" dirty="0" smtClean="0">
              <a:latin typeface="+mn-lt"/>
            </a:endParaRPr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389188"/>
            <a:ext cx="5203825" cy="377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sr-Latn-CS" altLang="en-US" dirty="0" smtClean="0">
                <a:solidFill>
                  <a:schemeClr val="accent1">
                    <a:lumMod val="75000"/>
                  </a:schemeClr>
                </a:solidFill>
              </a:rPr>
              <a:t>Klasifikacije računarskih sredstava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09600" y="2057400"/>
            <a:ext cx="80772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sr-Latn-CS" altLang="en-US" sz="2400">
                <a:cs typeface="Arial" pitchFamily="34" charset="0"/>
              </a:rPr>
              <a:t>Postoje razne klasifikacije računarskih sredstava (zavisno od izabranog kriterijuma)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sr-Latn-CS" altLang="en-US" sz="2400">
                <a:cs typeface="Arial" pitchFamily="34" charset="0"/>
              </a:rPr>
              <a:t>Ako se kao kriterijum izabere </a:t>
            </a:r>
            <a:r>
              <a:rPr lang="sr-Latn-CS" altLang="en-US" sz="2400">
                <a:solidFill>
                  <a:srgbClr val="A50021"/>
                </a:solidFill>
                <a:cs typeface="Arial" pitchFamily="34" charset="0"/>
              </a:rPr>
              <a:t>princip funkcionisanja</a:t>
            </a:r>
            <a:r>
              <a:rPr lang="sr-Latn-CS" altLang="en-US" sz="2400">
                <a:cs typeface="Arial" pitchFamily="34" charset="0"/>
              </a:rPr>
              <a:t>, možemo razlikovati:</a:t>
            </a:r>
            <a:endParaRPr lang="sr-Latn-CS" altLang="en-US" sz="2400">
              <a:solidFill>
                <a:srgbClr val="CC0000"/>
              </a:solidFill>
              <a:cs typeface="Arial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sr-Latn-CS" altLang="en-US" sz="2400">
                <a:solidFill>
                  <a:srgbClr val="CC0000"/>
                </a:solidFill>
                <a:cs typeface="Arial" pitchFamily="34" charset="0"/>
              </a:rPr>
              <a:t> </a:t>
            </a:r>
            <a:r>
              <a:rPr lang="en-US" altLang="en-US" sz="2400">
                <a:solidFill>
                  <a:srgbClr val="CC0000"/>
                </a:solidFill>
                <a:cs typeface="Arial" pitchFamily="34" charset="0"/>
              </a:rPr>
              <a:t> </a:t>
            </a:r>
            <a:r>
              <a:rPr lang="sr-Latn-CS" altLang="en-US" sz="2400">
                <a:solidFill>
                  <a:srgbClr val="CC0000"/>
                </a:solidFill>
                <a:cs typeface="Arial" pitchFamily="34" charset="0"/>
              </a:rPr>
              <a:t>kontinualna (analogna) računarska sredstva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</a:pPr>
            <a:r>
              <a:rPr lang="en-US" altLang="en-US" sz="2400">
                <a:solidFill>
                  <a:srgbClr val="CC0000"/>
                </a:solidFill>
                <a:cs typeface="Arial" pitchFamily="34" charset="0"/>
              </a:rPr>
              <a:t>  </a:t>
            </a:r>
            <a:r>
              <a:rPr lang="sr-Latn-CS" altLang="en-US" sz="2400">
                <a:solidFill>
                  <a:srgbClr val="CC0000"/>
                </a:solidFill>
                <a:cs typeface="Arial" pitchFamily="34" charset="0"/>
              </a:rPr>
              <a:t>digitalna  (diskretna) računarska sredstva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917825"/>
            <a:ext cx="5903913" cy="382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 sz="2800" smtClean="0">
                <a:solidFill>
                  <a:srgbClr val="990099"/>
                </a:solidFill>
              </a:rPr>
              <a:t>Operativni sistemi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609600" y="1628775"/>
            <a:ext cx="83058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Operativni sistem je deo sistemskog softvera koji je odgovoran za upravljanje računarskim resursima koji treba da obezbedi što bolje uslove za korišćenje računara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228600" y="1700213"/>
            <a:ext cx="8915400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sr-Latn-CS" altLang="en-US" sz="2200" dirty="0" smtClean="0">
                <a:latin typeface="+mn-lt"/>
              </a:rPr>
              <a:t>Operativni sistem predstavlja sloj softvera koji je naslonjen na hardver i ima zadatak</a:t>
            </a:r>
            <a:r>
              <a:rPr lang="en-US" altLang="en-US" sz="2200" dirty="0" smtClean="0">
                <a:latin typeface="+mn-lt"/>
              </a:rPr>
              <a:t> da</a:t>
            </a:r>
            <a:r>
              <a:rPr lang="sr-Latn-CS" altLang="en-US" sz="2200" dirty="0" smtClean="0">
                <a:latin typeface="+mn-lt"/>
              </a:rPr>
              <a:t>:</a:t>
            </a:r>
          </a:p>
          <a:p>
            <a:pPr marL="342900" indent="-342900" algn="l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sr-Latn-CS" altLang="en-US" sz="2200" dirty="0" smtClean="0">
                <a:solidFill>
                  <a:srgbClr val="336600"/>
                </a:solidFill>
                <a:latin typeface="+mn-lt"/>
              </a:rPr>
              <a:t>učini </a:t>
            </a:r>
            <a:r>
              <a:rPr lang="en-US" altLang="en-US" sz="2200" dirty="0" err="1" smtClean="0">
                <a:solidFill>
                  <a:srgbClr val="336600"/>
                </a:solidFill>
                <a:latin typeface="+mn-lt"/>
              </a:rPr>
              <a:t>hardver</a:t>
            </a:r>
            <a:r>
              <a:rPr lang="en-US" altLang="en-US" sz="2200" dirty="0" smtClean="0">
                <a:solidFill>
                  <a:srgbClr val="336600"/>
                </a:solidFill>
                <a:latin typeface="+mn-lt"/>
              </a:rPr>
              <a:t> </a:t>
            </a:r>
            <a:r>
              <a:rPr lang="sr-Latn-CS" altLang="en-US" sz="2200" dirty="0" smtClean="0">
                <a:solidFill>
                  <a:srgbClr val="336600"/>
                </a:solidFill>
                <a:latin typeface="+mn-lt"/>
              </a:rPr>
              <a:t>upotrebljivim, </a:t>
            </a:r>
            <a:endParaRPr lang="en-US" altLang="en-US" sz="2200" dirty="0" smtClean="0">
              <a:solidFill>
                <a:srgbClr val="336600"/>
              </a:solidFill>
              <a:latin typeface="+mn-lt"/>
            </a:endParaRPr>
          </a:p>
          <a:p>
            <a:pPr marL="342900" indent="-342900" algn="l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sr-Latn-CS" altLang="en-US" sz="2200" dirty="0" smtClean="0">
                <a:solidFill>
                  <a:srgbClr val="336600"/>
                </a:solidFill>
                <a:latin typeface="+mn-lt"/>
              </a:rPr>
              <a:t>prikrije razlike hardverskih komponenata na različitim sistemima</a:t>
            </a:r>
            <a:r>
              <a:rPr lang="en-US" altLang="en-US" sz="2200" dirty="0" smtClean="0">
                <a:solidFill>
                  <a:srgbClr val="336600"/>
                </a:solidFill>
                <a:latin typeface="+mn-lt"/>
              </a:rPr>
              <a:t>,</a:t>
            </a:r>
            <a:r>
              <a:rPr lang="sr-Latn-CS" altLang="en-US" sz="2200" dirty="0" smtClean="0">
                <a:solidFill>
                  <a:srgbClr val="336600"/>
                </a:solidFill>
                <a:latin typeface="+mn-lt"/>
              </a:rPr>
              <a:t> </a:t>
            </a:r>
            <a:endParaRPr lang="en-US" altLang="en-US" sz="2200" dirty="0" smtClean="0">
              <a:solidFill>
                <a:srgbClr val="336600"/>
              </a:solidFill>
              <a:latin typeface="+mn-lt"/>
            </a:endParaRPr>
          </a:p>
          <a:p>
            <a:pPr marL="342900" indent="-342900" algn="l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sr-Latn-CS" altLang="en-US" sz="2200" dirty="0" smtClean="0">
                <a:solidFill>
                  <a:srgbClr val="336600"/>
                </a:solidFill>
                <a:latin typeface="+mn-lt"/>
              </a:rPr>
              <a:t>korisniku omogući što veći stepen udobnosti za rad. </a:t>
            </a:r>
            <a:endParaRPr lang="en-US" altLang="en-US" sz="2200" dirty="0" smtClean="0">
              <a:solidFill>
                <a:srgbClr val="336600"/>
              </a:solidFill>
              <a:latin typeface="+mn-lt"/>
            </a:endParaRPr>
          </a:p>
          <a:p>
            <a:pPr algn="l" eaLnBrk="1" hangingPunct="1">
              <a:spcBef>
                <a:spcPct val="20000"/>
              </a:spcBef>
              <a:defRPr/>
            </a:pPr>
            <a:endParaRPr lang="sr-Latn-CS" altLang="en-US" sz="1000" dirty="0" smtClean="0">
              <a:latin typeface="+mn-lt"/>
            </a:endParaRPr>
          </a:p>
          <a:p>
            <a:pPr algn="l" eaLnBrk="1" hangingPunct="1">
              <a:spcBef>
                <a:spcPct val="20000"/>
              </a:spcBef>
              <a:defRPr/>
            </a:pPr>
            <a:r>
              <a:rPr lang="sr-Latn-CS" altLang="en-US" sz="2200" dirty="0" smtClean="0">
                <a:latin typeface="+mn-lt"/>
              </a:rPr>
              <a:t>Operativni sistem je program koji se sve vreme izvršava, prati i nadgleda funkcionisanje</a:t>
            </a:r>
            <a:r>
              <a:rPr lang="en-US" altLang="en-US" sz="2200" dirty="0" smtClean="0">
                <a:latin typeface="+mn-lt"/>
              </a:rPr>
              <a:t> </a:t>
            </a:r>
            <a:r>
              <a:rPr lang="en-US" altLang="en-US" sz="2200" dirty="0" err="1" smtClean="0">
                <a:latin typeface="+mn-lt"/>
              </a:rPr>
              <a:t>ra</a:t>
            </a:r>
            <a:r>
              <a:rPr lang="sr-Latn-RS" altLang="en-US" sz="2200" dirty="0" smtClean="0">
                <a:latin typeface="+mn-lt"/>
              </a:rPr>
              <a:t>čunarskog</a:t>
            </a:r>
            <a:r>
              <a:rPr lang="sr-Latn-CS" altLang="en-US" sz="2200" dirty="0" smtClean="0">
                <a:latin typeface="+mn-lt"/>
              </a:rPr>
              <a:t> sistema. </a:t>
            </a:r>
          </a:p>
          <a:p>
            <a:pPr algn="l" eaLnBrk="1" hangingPunct="1">
              <a:spcBef>
                <a:spcPct val="20000"/>
              </a:spcBef>
              <a:defRPr/>
            </a:pPr>
            <a:endParaRPr lang="sr-Latn-CS" altLang="en-US" sz="1000" dirty="0" smtClean="0">
              <a:latin typeface="+mn-lt"/>
            </a:endParaRPr>
          </a:p>
          <a:p>
            <a:pPr algn="l" eaLnBrk="1" hangingPunct="1">
              <a:spcBef>
                <a:spcPct val="20000"/>
              </a:spcBef>
              <a:defRPr/>
            </a:pPr>
            <a:r>
              <a:rPr lang="sr-Latn-CS" altLang="en-US" sz="2200" dirty="0" smtClean="0">
                <a:latin typeface="+mn-lt"/>
              </a:rPr>
              <a:t>Suština operativnih sistema je da obezbede okruženje u kojem će korisnici imati mogućnost da što jednostavnije pokreću i izvršavaju programe, a da se pri tome hardver koristi što efikasnije.</a:t>
            </a:r>
          </a:p>
          <a:p>
            <a:pPr algn="l" eaLnBrk="1" hangingPunct="1">
              <a:spcBef>
                <a:spcPct val="20000"/>
              </a:spcBef>
              <a:defRPr/>
            </a:pPr>
            <a:r>
              <a:rPr lang="sr-Latn-CS" altLang="en-US" sz="2200" dirty="0" smtClean="0">
                <a:latin typeface="+mn-lt"/>
              </a:rPr>
              <a:t>Pri tome, </a:t>
            </a:r>
            <a:r>
              <a:rPr lang="sr-Latn-RS" altLang="en-US" sz="2200" dirty="0" smtClean="0">
                <a:latin typeface="+mn-lt"/>
              </a:rPr>
              <a:t>operativni sistem</a:t>
            </a:r>
            <a:r>
              <a:rPr lang="nn-NO" altLang="en-US" sz="2200" dirty="0" smtClean="0">
                <a:latin typeface="+mn-lt"/>
              </a:rPr>
              <a:t> </a:t>
            </a:r>
            <a:r>
              <a:rPr lang="sr-Latn-RS" altLang="en-US" sz="2200" dirty="0" smtClean="0">
                <a:latin typeface="+mn-lt"/>
              </a:rPr>
              <a:t>bi </a:t>
            </a:r>
            <a:r>
              <a:rPr lang="nn-NO" altLang="en-US" sz="2200" dirty="0" smtClean="0">
                <a:latin typeface="+mn-lt"/>
              </a:rPr>
              <a:t>trebao da zaštiti hardver od direktnog pristupa korisnika, odnosno korisničkih programa.</a:t>
            </a:r>
            <a:endParaRPr lang="sr-Latn-CS" altLang="en-US" sz="2200" dirty="0" smtClean="0">
              <a:latin typeface="+mn-lt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50825" y="476250"/>
            <a:ext cx="82296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r-Latn-CS" altLang="en-US" sz="2800">
                <a:solidFill>
                  <a:srgbClr val="990099"/>
                </a:solidFill>
              </a:rPr>
              <a:t>Operativni sistemi (nastavak)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228600" y="1700213"/>
            <a:ext cx="89154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vi-VN" altLang="en-US" sz="2200" dirty="0" smtClean="0">
                <a:latin typeface="+mn-lt"/>
              </a:rPr>
              <a:t>Aplikativni programi se veći deo vremena izvršavaju u korisničkom režimu, dok je sistemski režim predviđen za posebno osetljive operacije koje izvodi operativni sistem. Pri korišćenju sistemskog poziva se iz korisničkog prelazi u sistemski režim i dalju kontrolu preuzima operativni sistem.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vi-VN" altLang="en-US" sz="2200" dirty="0" smtClean="0">
                <a:latin typeface="+mn-lt"/>
              </a:rPr>
              <a:t>Sistemski pozivi koriste jezgro da bi omogućili različite servise operativnog sistema. </a:t>
            </a:r>
            <a:endParaRPr lang="sr-Latn-RS" altLang="en-US" sz="2200" dirty="0" smtClean="0">
              <a:latin typeface="+mn-lt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vi-VN" altLang="en-US" sz="2200" dirty="0" smtClean="0">
                <a:latin typeface="+mn-lt"/>
              </a:rPr>
              <a:t>Svi programi, često uključujući i sistemske, funkcionišu na nivou iznad jezgra u korisničkom režimu rada. Sistemske aktivnosti, koje se pokreću sistemskim pozivima poput pristupa hardveru, obavljaju se na nivou jezgra, odnosno u sistemskom režimu rada. Zbog osetljivosti poslova kojima se jezgro bavi, ono se obično učitava u poseban, zaštićeni deo memorije i time čuva od neželjenih promena.</a:t>
            </a:r>
            <a:endParaRPr lang="sr-Latn-CS" altLang="en-US" sz="2200" dirty="0" smtClean="0">
              <a:solidFill>
                <a:srgbClr val="A50021"/>
              </a:solidFill>
              <a:latin typeface="+mn-lt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50825" y="476250"/>
            <a:ext cx="82296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r-Latn-CS" altLang="en-US" sz="2800">
                <a:solidFill>
                  <a:srgbClr val="990099"/>
                </a:solidFill>
              </a:rPr>
              <a:t>Operativni sistemi (nastavak)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228600" y="1700213"/>
            <a:ext cx="891540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vi-VN" altLang="en-US" sz="2200" dirty="0" smtClean="0">
                <a:latin typeface="+mn-lt"/>
              </a:rPr>
              <a:t>Kada aplikativni programi izvrše sistemski poziv, parametri sistemskog poziva se postave na predviđene memorijske lokacije, a zatim se menja režim rada u sistemski</a:t>
            </a:r>
            <a:r>
              <a:rPr lang="sr-Latn-RS" altLang="en-US" sz="2200" dirty="0" smtClean="0">
                <a:latin typeface="+mn-lt"/>
              </a:rPr>
              <a:t>,</a:t>
            </a:r>
            <a:r>
              <a:rPr lang="vi-VN" altLang="en-US" sz="2200" dirty="0" smtClean="0">
                <a:latin typeface="+mn-lt"/>
              </a:rPr>
              <a:t> u k</a:t>
            </a:r>
            <a:r>
              <a:rPr lang="sr-Latn-RS" altLang="en-US" sz="2200" dirty="0" smtClean="0">
                <a:latin typeface="+mn-lt"/>
              </a:rPr>
              <a:t>o</a:t>
            </a:r>
            <a:r>
              <a:rPr lang="vi-VN" altLang="en-US" sz="2200" dirty="0" smtClean="0">
                <a:latin typeface="+mn-lt"/>
              </a:rPr>
              <a:t>m su dozvoljene sve operacije koje procesor može da uradi.</a:t>
            </a:r>
            <a:endParaRPr lang="sr-Latn-CS" altLang="en-US" sz="2200" dirty="0" smtClean="0">
              <a:solidFill>
                <a:srgbClr val="A50021"/>
              </a:solidFill>
              <a:latin typeface="+mn-lt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50825" y="476250"/>
            <a:ext cx="82296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r-Latn-CS" altLang="en-US" sz="2800">
                <a:solidFill>
                  <a:srgbClr val="990099"/>
                </a:solidFill>
              </a:rPr>
              <a:t>Operativni sistemi (nastavak)</a:t>
            </a: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13" y="3443288"/>
            <a:ext cx="5662612" cy="264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28600" y="1700213"/>
            <a:ext cx="8915400" cy="459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Operativni sistem služi za: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    </a:t>
            </a:r>
            <a:r>
              <a:rPr lang="sr-Latn-CS" altLang="en-US" sz="2200" dirty="0" smtClean="0">
                <a:solidFill>
                  <a:srgbClr val="336600"/>
                </a:solidFill>
                <a:latin typeface="+mn-lt"/>
              </a:rPr>
              <a:t>posredovanje između čoveka i računara;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sr-Latn-CS" altLang="en-US" sz="2200" dirty="0" smtClean="0">
                <a:solidFill>
                  <a:srgbClr val="336600"/>
                </a:solidFill>
                <a:latin typeface="+mn-lt"/>
              </a:rPr>
              <a:t>    pravilnu raspodelu resursa računarskog sistema među korisnicima;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sr-Latn-CS" altLang="en-US" sz="2200" dirty="0" smtClean="0">
                <a:solidFill>
                  <a:srgbClr val="336600"/>
                </a:solidFill>
                <a:latin typeface="+mn-lt"/>
              </a:rPr>
              <a:t>    planiranje pristupa zajedničkim skupovima podataka; 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sr-Latn-CS" altLang="en-US" sz="2200" dirty="0" smtClean="0">
                <a:solidFill>
                  <a:srgbClr val="336600"/>
                </a:solidFill>
                <a:latin typeface="+mn-lt"/>
              </a:rPr>
              <a:t>    planiranje pristupa zajedničkim resursima;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sr-Latn-CS" altLang="en-US" sz="2200" dirty="0" smtClean="0">
                <a:solidFill>
                  <a:srgbClr val="336600"/>
                </a:solidFill>
                <a:latin typeface="+mn-lt"/>
              </a:rPr>
              <a:t>    ….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Operativni sistem upravlja: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    </a:t>
            </a:r>
            <a:r>
              <a:rPr lang="sr-Latn-CS" altLang="en-US" sz="2200" dirty="0" smtClean="0">
                <a:solidFill>
                  <a:srgbClr val="A50021"/>
                </a:solidFill>
                <a:latin typeface="+mn-lt"/>
              </a:rPr>
              <a:t>procesima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sr-Latn-CS" altLang="en-US" sz="2200" dirty="0" smtClean="0">
                <a:solidFill>
                  <a:srgbClr val="A50021"/>
                </a:solidFill>
                <a:latin typeface="+mn-lt"/>
              </a:rPr>
              <a:t>    memorijom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sr-Latn-CS" altLang="en-US" sz="2200" dirty="0" smtClean="0">
                <a:solidFill>
                  <a:srgbClr val="A50021"/>
                </a:solidFill>
                <a:latin typeface="+mn-lt"/>
              </a:rPr>
              <a:t>    ulazom-izlazom i dodeljuje resurse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sr-Latn-CS" altLang="en-US" sz="2200" dirty="0" smtClean="0">
                <a:solidFill>
                  <a:srgbClr val="A50021"/>
                </a:solidFill>
                <a:latin typeface="+mn-lt"/>
              </a:rPr>
              <a:t>   </a:t>
            </a:r>
            <a:r>
              <a:rPr lang="en-US" altLang="en-US" sz="2200" dirty="0" smtClean="0">
                <a:solidFill>
                  <a:srgbClr val="A50021"/>
                </a:solidFill>
                <a:latin typeface="+mn-lt"/>
              </a:rPr>
              <a:t> </a:t>
            </a:r>
            <a:r>
              <a:rPr lang="sr-Latn-CS" altLang="en-US" sz="2200" dirty="0" smtClean="0">
                <a:solidFill>
                  <a:srgbClr val="A50021"/>
                </a:solidFill>
                <a:latin typeface="+mn-lt"/>
              </a:rPr>
              <a:t>datotekama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50825" y="476250"/>
            <a:ext cx="82296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r-Latn-CS" altLang="en-US" sz="2800">
                <a:solidFill>
                  <a:srgbClr val="990099"/>
                </a:solidFill>
              </a:rPr>
              <a:t>Operativni sistemi (nastavak)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79388" y="1341438"/>
            <a:ext cx="8713787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Do sada je razvijeno nekoliko generacija operativnih sistema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Neki od poznatijih operativnih sistema su:</a:t>
            </a:r>
          </a:p>
          <a:p>
            <a:pPr lvl="1"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solidFill>
                  <a:srgbClr val="A50021"/>
                </a:solidFill>
                <a:latin typeface="+mn-lt"/>
              </a:rPr>
              <a:t>UNIX  (Linux, Solaris, Ultrix, BSD,…)</a:t>
            </a:r>
          </a:p>
          <a:p>
            <a:pPr lvl="1"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solidFill>
                  <a:srgbClr val="A50021"/>
                </a:solidFill>
                <a:latin typeface="+mn-lt"/>
              </a:rPr>
              <a:t>WINDOWS   (NT, 95, 98, 2000, XP, 2003,…)</a:t>
            </a:r>
          </a:p>
          <a:p>
            <a:pPr lvl="1"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solidFill>
                  <a:srgbClr val="A50021"/>
                </a:solidFill>
                <a:latin typeface="+mn-lt"/>
              </a:rPr>
              <a:t>DOS</a:t>
            </a:r>
          </a:p>
          <a:p>
            <a:pPr lvl="1"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solidFill>
                  <a:srgbClr val="A50021"/>
                </a:solidFill>
                <a:latin typeface="+mn-lt"/>
              </a:rPr>
              <a:t>VMS</a:t>
            </a:r>
          </a:p>
          <a:p>
            <a:pPr lvl="1"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solidFill>
                  <a:srgbClr val="A50021"/>
                </a:solidFill>
                <a:latin typeface="+mn-lt"/>
              </a:rPr>
              <a:t>MVS, VM</a:t>
            </a:r>
          </a:p>
          <a:p>
            <a:pPr lvl="1"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solidFill>
                  <a:srgbClr val="A50021"/>
                </a:solidFill>
                <a:latin typeface="+mn-lt"/>
              </a:rPr>
              <a:t>JICOS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Operativni sistemi se dele na: udobne za rad (prijateljski orijentisane prema korisniku) i manje udobne.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50825" y="404813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r-Latn-CS" altLang="en-US" sz="2800">
                <a:solidFill>
                  <a:srgbClr val="990099"/>
                </a:solidFill>
              </a:rPr>
              <a:t>Operativni sistemi (nastavak)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79388" y="1341438"/>
            <a:ext cx="8713787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Korisničko okruženje u okviru operativnog sistema može biti: udobno za rad (prijateljski orijentisano prema korisniku, grafičko, ekransko) i manje udobno (komandno, linijsko).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Pod </a:t>
            </a:r>
            <a:r>
              <a:rPr lang="sr-Latn-CS" altLang="en-US" sz="2200" b="1" dirty="0" smtClean="0">
                <a:latin typeface="+mn-lt"/>
              </a:rPr>
              <a:t>linijskim</a:t>
            </a:r>
            <a:r>
              <a:rPr lang="sr-Latn-CS" altLang="en-US" sz="2200" dirty="0" smtClean="0">
                <a:latin typeface="+mn-lt"/>
              </a:rPr>
              <a:t> korisničkim okruženjima podrazumevaju se konzole, terminali, komandne linije, itd. koje omogućavaju da se operativnom sistemu upravlja kucanjem tekstualnih komandi - linija teksta.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Komandni interpreter je najvažniji deo linijskog korisničkog okruženja i njegova uloga je da naredbe i podatke koje korisnik unese u tekstualnom obliku prepozna i naloži operativnom sistemu izvršavanje odgovarajućih operacija.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250825" y="404813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990099"/>
                </a:solidFill>
              </a:rPr>
              <a:t>Korisni</a:t>
            </a:r>
            <a:r>
              <a:rPr lang="sr-Latn-RS" altLang="en-US" sz="2800">
                <a:solidFill>
                  <a:srgbClr val="990099"/>
                </a:solidFill>
              </a:rPr>
              <a:t>čko okruženje</a:t>
            </a:r>
            <a:endParaRPr lang="sr-Latn-CS" altLang="en-US" sz="2800">
              <a:solidFill>
                <a:srgbClr val="99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ChangeArrowheads="1"/>
          </p:cNvSpPr>
          <p:nvPr/>
        </p:nvSpPr>
        <p:spPr bwMode="auto">
          <a:xfrm>
            <a:off x="250825" y="404813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990099"/>
                </a:solidFill>
              </a:rPr>
              <a:t>Korisni</a:t>
            </a:r>
            <a:r>
              <a:rPr lang="sr-Latn-RS" altLang="en-US" sz="2800">
                <a:solidFill>
                  <a:srgbClr val="990099"/>
                </a:solidFill>
              </a:rPr>
              <a:t>čko okruženje </a:t>
            </a:r>
            <a:r>
              <a:rPr lang="sr-Latn-CS" altLang="en-US" sz="2800">
                <a:solidFill>
                  <a:srgbClr val="990099"/>
                </a:solidFill>
              </a:rPr>
              <a:t>(nastavak)</a:t>
            </a: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649538"/>
            <a:ext cx="6199187" cy="394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6" name="Text Box 2"/>
          <p:cNvSpPr txBox="1">
            <a:spLocks noChangeArrowheads="1"/>
          </p:cNvSpPr>
          <p:nvPr/>
        </p:nvSpPr>
        <p:spPr bwMode="auto">
          <a:xfrm>
            <a:off x="179388" y="1598613"/>
            <a:ext cx="87137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Ilustracija linijskog korisničkog okruženja: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ChangeArrowheads="1"/>
          </p:cNvSpPr>
          <p:nvPr/>
        </p:nvSpPr>
        <p:spPr bwMode="auto">
          <a:xfrm>
            <a:off x="250825" y="404813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990099"/>
                </a:solidFill>
              </a:rPr>
              <a:t>Korisni</a:t>
            </a:r>
            <a:r>
              <a:rPr lang="sr-Latn-RS" altLang="en-US" sz="2800">
                <a:solidFill>
                  <a:srgbClr val="990099"/>
                </a:solidFill>
              </a:rPr>
              <a:t>čko okruženje </a:t>
            </a:r>
            <a:r>
              <a:rPr lang="sr-Latn-CS" altLang="en-US" sz="2800">
                <a:solidFill>
                  <a:srgbClr val="990099"/>
                </a:solidFill>
              </a:rPr>
              <a:t>(nastavak)</a:t>
            </a: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79388" y="1341438"/>
            <a:ext cx="8713787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RS" altLang="en-US" sz="2200" b="1" dirty="0" smtClean="0">
                <a:latin typeface="+mn-lt"/>
              </a:rPr>
              <a:t>E</a:t>
            </a:r>
            <a:r>
              <a:rPr lang="vi-VN" altLang="en-US" sz="2200" b="1" dirty="0" smtClean="0">
                <a:latin typeface="+mn-lt"/>
              </a:rPr>
              <a:t>kranska</a:t>
            </a:r>
            <a:r>
              <a:rPr lang="vi-VN" altLang="en-US" sz="2200" dirty="0" smtClean="0">
                <a:latin typeface="+mn-lt"/>
              </a:rPr>
              <a:t> korisnička okruženja pružaju mogućnost da se operativnim sistemom upravlja korišćenjem cele površine ekrana. </a:t>
            </a:r>
            <a:endParaRPr lang="sr-Latn-RS" altLang="en-US" sz="2200" dirty="0" smtClean="0">
              <a:latin typeface="+mn-lt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vi-VN" altLang="en-US" sz="2200" dirty="0" smtClean="0">
                <a:latin typeface="+mn-lt"/>
              </a:rPr>
              <a:t>Osim uz pomoć tastature, komande i manipulacije sa podacima se mogu izvoditi uz pomoć miša i sličnih ulaznih uređaja. </a:t>
            </a:r>
            <a:endParaRPr lang="sr-Latn-RS" altLang="en-US" sz="2200" dirty="0" smtClean="0">
              <a:latin typeface="+mn-lt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vi-VN" altLang="en-US" sz="2200" dirty="0" smtClean="0">
                <a:latin typeface="+mn-lt"/>
              </a:rPr>
              <a:t>U poslednje vreme veoma su popularni korisnički interfejsi koji omogućavaju da se komande zadaju dodirima prstiju po ekranima osetljivim na dodir.</a:t>
            </a:r>
            <a:endParaRPr lang="sr-Latn-RS" altLang="en-US" sz="2200" dirty="0" smtClean="0">
              <a:latin typeface="+mn-lt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Radna površina je osnovni deo ekranskog korisničkog okruženja na kojoj su aplikacije i podaci predstavljeni vizuelnim elementima. Ovi elementi na različite načine reaguju na komade koje se zadaju uz pomoć miša, tastature, itd.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ChangeArrowheads="1"/>
          </p:cNvSpPr>
          <p:nvPr/>
        </p:nvSpPr>
        <p:spPr bwMode="auto">
          <a:xfrm>
            <a:off x="250825" y="404813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990099"/>
                </a:solidFill>
              </a:rPr>
              <a:t>Korisni</a:t>
            </a:r>
            <a:r>
              <a:rPr lang="sr-Latn-RS" altLang="en-US" sz="2800">
                <a:solidFill>
                  <a:srgbClr val="990099"/>
                </a:solidFill>
              </a:rPr>
              <a:t>čko okruženje </a:t>
            </a:r>
            <a:r>
              <a:rPr lang="sr-Latn-CS" altLang="en-US" sz="2800">
                <a:solidFill>
                  <a:srgbClr val="990099"/>
                </a:solidFill>
              </a:rPr>
              <a:t>(nastavak)</a:t>
            </a: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179388" y="1341438"/>
            <a:ext cx="871378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Ilustracija </a:t>
            </a:r>
            <a:r>
              <a:rPr lang="en-US" altLang="en-US" sz="2200" dirty="0" err="1" smtClean="0">
                <a:latin typeface="+mn-lt"/>
              </a:rPr>
              <a:t>ekranskog</a:t>
            </a:r>
            <a:r>
              <a:rPr lang="en-US" altLang="en-US" sz="2200" dirty="0" smtClean="0">
                <a:latin typeface="+mn-lt"/>
              </a:rPr>
              <a:t> </a:t>
            </a:r>
            <a:r>
              <a:rPr lang="sr-Latn-CS" altLang="en-US" sz="2200" dirty="0" smtClean="0">
                <a:latin typeface="+mn-lt"/>
              </a:rPr>
              <a:t>korisničkog okruženja:</a:t>
            </a: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1989138"/>
            <a:ext cx="4591050" cy="3827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 sz="3200" smtClean="0">
                <a:solidFill>
                  <a:schemeClr val="hlink"/>
                </a:solidFill>
              </a:rPr>
              <a:t>Analogna računarska sredstva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11188" y="1844675"/>
            <a:ext cx="8532812" cy="384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Char char="•"/>
              <a:defRPr/>
            </a:pPr>
            <a:r>
              <a:rPr lang="en-US" altLang="en-US" sz="2800" dirty="0" smtClean="0">
                <a:latin typeface="YUTms"/>
              </a:rPr>
              <a:t> </a:t>
            </a:r>
            <a:r>
              <a:rPr lang="sr-Latn-CS" altLang="en-US" sz="2400" dirty="0" smtClean="0">
                <a:latin typeface="+mn-lt"/>
              </a:rPr>
              <a:t>Matematičke veličine se predstavljaju fizičkim objektima (veličinama) 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  <a:defRPr/>
            </a:pPr>
            <a:r>
              <a:rPr lang="sr-Latn-CS" altLang="en-US" sz="2400" dirty="0" smtClean="0">
                <a:latin typeface="+mn-lt"/>
              </a:rPr>
              <a:t> Tačnost zavisi od preciznosti izrade računskog sredstva (fizičkih objekata).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  <a:defRPr/>
            </a:pPr>
            <a:r>
              <a:rPr lang="sr-Latn-CS" altLang="en-US" sz="2400" dirty="0" smtClean="0">
                <a:latin typeface="+mn-lt"/>
              </a:rPr>
              <a:t> Nisu opšte namene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  <a:defRPr/>
            </a:pPr>
            <a:r>
              <a:rPr lang="sr-Latn-CS" altLang="en-US" sz="2400" dirty="0" smtClean="0">
                <a:latin typeface="+mn-lt"/>
              </a:rPr>
              <a:t> Složenost matematičkog modela ne utiče na brzinu dobijanja rezultata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  <a:defRPr/>
            </a:pPr>
            <a:r>
              <a:rPr lang="sr-Latn-CS" altLang="en-US" sz="2400" dirty="0" smtClean="0">
                <a:latin typeface="+mn-lt"/>
              </a:rPr>
              <a:t> Tipični predstavnici: logaritmar, analogni ER,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ChangeArrowheads="1"/>
          </p:cNvSpPr>
          <p:nvPr/>
        </p:nvSpPr>
        <p:spPr bwMode="auto">
          <a:xfrm>
            <a:off x="250825" y="404813"/>
            <a:ext cx="82296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>
                <a:solidFill>
                  <a:srgbClr val="990099"/>
                </a:solidFill>
              </a:rPr>
              <a:t>Korisni</a:t>
            </a:r>
            <a:r>
              <a:rPr lang="sr-Latn-RS" altLang="en-US" sz="2800">
                <a:solidFill>
                  <a:srgbClr val="990099"/>
                </a:solidFill>
              </a:rPr>
              <a:t>čko okruženje </a:t>
            </a:r>
            <a:r>
              <a:rPr lang="sr-Latn-CS" altLang="en-US" sz="2800">
                <a:solidFill>
                  <a:srgbClr val="990099"/>
                </a:solidFill>
              </a:rPr>
              <a:t>(nastavak)</a:t>
            </a: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179388" y="1341438"/>
            <a:ext cx="8713787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Savremeni operativni sistemi, obično korisnicima pružaju mogućnost da koriste obe vrste okruženja:</a:t>
            </a:r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0" y="2501900"/>
            <a:ext cx="6091238" cy="380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7772400" cy="1143000"/>
          </a:xfrm>
        </p:spPr>
        <p:txBody>
          <a:bodyPr/>
          <a:lstStyle/>
          <a:p>
            <a:pPr eaLnBrk="1" hangingPunct="1"/>
            <a:r>
              <a:rPr lang="sr-Latn-CS" altLang="en-US" sz="2800" smtClean="0">
                <a:solidFill>
                  <a:srgbClr val="990099"/>
                </a:solidFill>
              </a:rPr>
              <a:t>Razvojni sistem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755650" y="1773238"/>
            <a:ext cx="8077200" cy="412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Razvojnim sistemom nazivamo softver koji se koristi za pravljenje (razvijanje) drugog softvera.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U razvojni sistem spadaju:</a:t>
            </a:r>
          </a:p>
          <a:p>
            <a:pPr lvl="1" eaLnBrk="1" hangingPunct="1">
              <a:buClrTx/>
              <a:buFontTx/>
              <a:buChar char="•"/>
              <a:defRPr/>
            </a:pPr>
            <a:r>
              <a:rPr lang="sr-Latn-CS" altLang="en-US" sz="2200" b="1" dirty="0" smtClean="0">
                <a:solidFill>
                  <a:srgbClr val="A50021"/>
                </a:solidFill>
                <a:latin typeface="+mn-lt"/>
              </a:rPr>
              <a:t>Prevodioci</a:t>
            </a:r>
          </a:p>
          <a:p>
            <a:pPr lvl="1" eaLnBrk="1" hangingPunct="1">
              <a:buClrTx/>
              <a:buFontTx/>
              <a:buChar char="•"/>
              <a:defRPr/>
            </a:pPr>
            <a:r>
              <a:rPr lang="sr-Latn-CS" altLang="en-US" sz="2200" b="1" dirty="0" smtClean="0">
                <a:solidFill>
                  <a:srgbClr val="A50021"/>
                </a:solidFill>
                <a:latin typeface="+mn-lt"/>
              </a:rPr>
              <a:t>Interpretatori</a:t>
            </a:r>
          </a:p>
          <a:p>
            <a:pPr lvl="1" eaLnBrk="1" hangingPunct="1">
              <a:buClrTx/>
              <a:buFontTx/>
              <a:buChar char="•"/>
              <a:defRPr/>
            </a:pPr>
            <a:r>
              <a:rPr lang="sr-Latn-CS" altLang="en-US" sz="2200" b="1" dirty="0" smtClean="0">
                <a:solidFill>
                  <a:srgbClr val="A50021"/>
                </a:solidFill>
                <a:latin typeface="+mn-lt"/>
              </a:rPr>
              <a:t>Editori</a:t>
            </a:r>
          </a:p>
          <a:p>
            <a:pPr lvl="1" eaLnBrk="1" hangingPunct="1">
              <a:buClrTx/>
              <a:buFontTx/>
              <a:buChar char="•"/>
              <a:defRPr/>
            </a:pPr>
            <a:r>
              <a:rPr lang="sr-Latn-CS" altLang="en-US" sz="2200" b="1" dirty="0" smtClean="0">
                <a:solidFill>
                  <a:srgbClr val="A50021"/>
                </a:solidFill>
                <a:latin typeface="+mn-lt"/>
              </a:rPr>
              <a:t>Povezivači (Linkeri)</a:t>
            </a:r>
          </a:p>
          <a:p>
            <a:pPr lvl="1" eaLnBrk="1" hangingPunct="1">
              <a:buClrTx/>
              <a:buFontTx/>
              <a:buChar char="•"/>
              <a:defRPr/>
            </a:pPr>
            <a:r>
              <a:rPr lang="sr-Latn-CS" altLang="en-US" sz="2200" b="1" dirty="0" smtClean="0">
                <a:solidFill>
                  <a:srgbClr val="A50021"/>
                </a:solidFill>
                <a:latin typeface="+mn-lt"/>
              </a:rPr>
              <a:t>Debageri (programi za otklanjanje grešaka)</a:t>
            </a:r>
          </a:p>
          <a:p>
            <a:pPr lvl="1" eaLnBrk="1" hangingPunct="1">
              <a:buClrTx/>
              <a:buFontTx/>
              <a:buChar char="•"/>
              <a:defRPr/>
            </a:pPr>
            <a:r>
              <a:rPr lang="sr-Latn-CS" altLang="en-US" sz="2200" b="1" dirty="0" smtClean="0">
                <a:solidFill>
                  <a:srgbClr val="A50021"/>
                </a:solidFill>
                <a:latin typeface="+mn-lt"/>
              </a:rPr>
              <a:t>Asembleri</a:t>
            </a:r>
          </a:p>
          <a:p>
            <a:pPr lvl="1" eaLnBrk="1" hangingPunct="1">
              <a:buClrTx/>
              <a:buFontTx/>
              <a:buNone/>
              <a:defRPr/>
            </a:pPr>
            <a:r>
              <a:rPr lang="sr-Latn-CS" altLang="en-US" sz="2200" b="1" dirty="0" smtClean="0">
                <a:solidFill>
                  <a:srgbClr val="A50021"/>
                </a:solidFill>
                <a:latin typeface="+mn-lt"/>
              </a:rPr>
              <a:t>  ……….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304800" y="609600"/>
            <a:ext cx="845820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Često se razni od ovih programa objedinjuju i formira se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b="1" dirty="0" smtClean="0">
                <a:solidFill>
                  <a:srgbClr val="A50021"/>
                </a:solidFill>
                <a:latin typeface="+mn-lt"/>
              </a:rPr>
              <a:t>Integrisana radna sredina (okolina) za razvoj programa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Eclipse, Microsoft Visual Studio, Idea, Net Beans itd. </a:t>
            </a:r>
            <a:r>
              <a:rPr lang="sr-Latn-CS" altLang="en-US" sz="2200" smtClean="0">
                <a:latin typeface="+mn-lt"/>
              </a:rPr>
              <a:t>predstavljaju </a:t>
            </a:r>
            <a:r>
              <a:rPr lang="sr-Latn-CS" altLang="en-US" sz="2200" dirty="0" smtClean="0">
                <a:latin typeface="+mn-lt"/>
              </a:rPr>
              <a:t>primere integrisanih radnih okolina.</a:t>
            </a: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2420938"/>
            <a:ext cx="8243887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7772400" cy="1143000"/>
          </a:xfrm>
        </p:spPr>
        <p:txBody>
          <a:bodyPr/>
          <a:lstStyle/>
          <a:p>
            <a:pPr eaLnBrk="1" hangingPunct="1"/>
            <a:r>
              <a:rPr lang="sr-Latn-CS" altLang="en-US" sz="2800" smtClean="0">
                <a:solidFill>
                  <a:srgbClr val="990099"/>
                </a:solidFill>
              </a:rPr>
              <a:t>Aplikativni softver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107950" y="1389063"/>
            <a:ext cx="868680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Ovaj softver se često zove i: korisnički sistem, uslužni programi, …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Aplikativni programi se mogu podeliti na razne načine. Najčešća podela je prema oblasti primene.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Možemo razlikovati:</a:t>
            </a:r>
          </a:p>
          <a:p>
            <a:pPr eaLnBrk="1" hangingPunct="1">
              <a:buClrTx/>
              <a:buFontTx/>
              <a:buChar char="•"/>
              <a:defRPr/>
            </a:pPr>
            <a:r>
              <a:rPr lang="sr-Latn-CS" altLang="en-US" sz="2200" b="1" dirty="0" smtClean="0">
                <a:solidFill>
                  <a:srgbClr val="A50021"/>
                </a:solidFill>
                <a:latin typeface="+mn-lt"/>
              </a:rPr>
              <a:t> Tekst-procesore </a:t>
            </a:r>
          </a:p>
          <a:p>
            <a:pPr eaLnBrk="1" hangingPunct="1">
              <a:buClrTx/>
              <a:buFontTx/>
              <a:buChar char="•"/>
              <a:defRPr/>
            </a:pPr>
            <a:r>
              <a:rPr lang="sr-Latn-CS" altLang="en-US" sz="2200" b="1" dirty="0" smtClean="0">
                <a:solidFill>
                  <a:srgbClr val="A50021"/>
                </a:solidFill>
                <a:latin typeface="+mn-lt"/>
              </a:rPr>
              <a:t>  Sisteme za upravljanje bazama podataka</a:t>
            </a:r>
          </a:p>
          <a:p>
            <a:pPr eaLnBrk="1" hangingPunct="1">
              <a:buClrTx/>
              <a:buFontTx/>
              <a:buChar char="•"/>
              <a:defRPr/>
            </a:pPr>
            <a:r>
              <a:rPr lang="sr-Latn-CS" altLang="en-US" sz="2200" b="1" dirty="0" smtClean="0">
                <a:solidFill>
                  <a:srgbClr val="A50021"/>
                </a:solidFill>
                <a:latin typeface="+mn-lt"/>
              </a:rPr>
              <a:t>  Radne tabele</a:t>
            </a:r>
          </a:p>
          <a:p>
            <a:pPr eaLnBrk="1" hangingPunct="1">
              <a:buClrTx/>
              <a:buFontTx/>
              <a:buChar char="•"/>
              <a:defRPr/>
            </a:pPr>
            <a:r>
              <a:rPr lang="sr-Latn-CS" altLang="en-US" sz="2200" b="1" dirty="0" smtClean="0">
                <a:solidFill>
                  <a:srgbClr val="A50021"/>
                </a:solidFill>
                <a:latin typeface="+mn-lt"/>
              </a:rPr>
              <a:t>  Grafičke programe</a:t>
            </a:r>
          </a:p>
          <a:p>
            <a:pPr eaLnBrk="1" hangingPunct="1">
              <a:buClrTx/>
              <a:buFontTx/>
              <a:buChar char="•"/>
              <a:defRPr/>
            </a:pPr>
            <a:r>
              <a:rPr lang="sr-Latn-CS" altLang="en-US" sz="2200" b="1" dirty="0" smtClean="0">
                <a:solidFill>
                  <a:srgbClr val="A50021"/>
                </a:solidFill>
                <a:latin typeface="+mn-lt"/>
              </a:rPr>
              <a:t>  Igre</a:t>
            </a:r>
          </a:p>
          <a:p>
            <a:pPr eaLnBrk="1" hangingPunct="1">
              <a:buClrTx/>
              <a:buFontTx/>
              <a:buChar char="•"/>
              <a:defRPr/>
            </a:pPr>
            <a:r>
              <a:rPr lang="sr-Latn-CS" altLang="en-US" sz="2200" b="1" dirty="0" smtClean="0">
                <a:solidFill>
                  <a:srgbClr val="A50021"/>
                </a:solidFill>
                <a:latin typeface="+mn-lt"/>
              </a:rPr>
              <a:t> Aplikacije kritične za rad kompanije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sr-Latn-CS" altLang="en-US" sz="2200" b="1" dirty="0" smtClean="0">
                <a:solidFill>
                  <a:srgbClr val="993300"/>
                </a:solidFill>
                <a:latin typeface="+mn-lt"/>
              </a:rPr>
              <a:t>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20713"/>
            <a:ext cx="7772400" cy="1143000"/>
          </a:xfrm>
        </p:spPr>
        <p:txBody>
          <a:bodyPr/>
          <a:lstStyle/>
          <a:p>
            <a:pPr eaLnBrk="1" hangingPunct="1"/>
            <a:r>
              <a:rPr lang="sr-Latn-CS" altLang="en-US" sz="3200" smtClean="0">
                <a:solidFill>
                  <a:srgbClr val="990099"/>
                </a:solidFill>
              </a:rPr>
              <a:t>Pokretanje računarskog sistema</a:t>
            </a:r>
            <a:r>
              <a:rPr lang="en-US" altLang="en-US" sz="3000" smtClean="0">
                <a:solidFill>
                  <a:srgbClr val="990099"/>
                </a:solidFill>
                <a:latin typeface="Times_Lat"/>
              </a:rPr>
              <a:t> 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533400" y="1676400"/>
            <a:ext cx="8153400" cy="466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Po uključivanju u napajanje, vrši se podizanje (butovanje) sistema: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  <a:defRPr/>
            </a:pPr>
            <a:r>
              <a:rPr lang="sr-Latn-CS" altLang="en-US" sz="2200" dirty="0" smtClean="0">
                <a:latin typeface="+mn-lt"/>
              </a:rPr>
              <a:t>  Vrši se testiranje neophodnih komponenti za funkcionisanje sistema (memorije).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  <a:defRPr/>
            </a:pPr>
            <a:r>
              <a:rPr lang="sr-Latn-CS" altLang="en-US" sz="2200" dirty="0" smtClean="0">
                <a:latin typeface="+mn-lt"/>
              </a:rPr>
              <a:t>   Iz ROM-a se pokreće program-punilac. 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  <a:defRPr/>
            </a:pPr>
            <a:r>
              <a:rPr lang="sr-Latn-CS" altLang="en-US" sz="2200" dirty="0" smtClean="0">
                <a:latin typeface="+mn-lt"/>
              </a:rPr>
              <a:t>   Program punilac učitava rezidentni deo operativnog sistema u unutrašnju memoriju (RAM).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  <a:defRPr/>
            </a:pPr>
            <a:r>
              <a:rPr lang="sr-Latn-CS" altLang="en-US" sz="2200" dirty="0" smtClean="0">
                <a:latin typeface="+mn-lt"/>
              </a:rPr>
              <a:t>   Kontrolu nad računarskim sistemom preuzima operativni sistem.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Nakon ovoga računarski sistem je podignut i stoji na raspolaganju korisnicima.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1030287"/>
          </a:xfrm>
        </p:spPr>
        <p:txBody>
          <a:bodyPr/>
          <a:lstStyle/>
          <a:p>
            <a:pPr eaLnBrk="1" hangingPunct="1">
              <a:defRPr/>
            </a:pPr>
            <a:r>
              <a:rPr lang="sr-Latn-CS" altLang="en-US" sz="3200" dirty="0" smtClean="0">
                <a:solidFill>
                  <a:schemeClr val="accent1">
                    <a:lumMod val="75000"/>
                  </a:schemeClr>
                </a:solidFill>
              </a:rPr>
              <a:t>Kako se izvršavaju programi?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468313" y="1289050"/>
            <a:ext cx="8229600" cy="517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Korisnik pokreće program nekom akcijom (klikom na ikonu, komandom sa komandne linije, …)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Svaka akcija korisnika je komanda operativnom sistemu i on pokušava da izvrši komandu.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Ako je komanda uspešno izvršena, pokreće se određeni program i njemu se stavljaju potrebni resursi računara na raspolaganje (memorija, procesorsko vreme,…). U suprotnom, pojavljuje se upozorenje o nastalom problemu.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U pozadini je uvek prisutan operativni sistem jer je on najvišeg prioriteta. Iz operativnog sistema se obično može prekinuti izvršavanje programa.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200" dirty="0" smtClean="0">
                <a:latin typeface="+mn-lt"/>
              </a:rPr>
              <a:t>Nakon uspešnog okončanja programa, operativni sistem preuzima komandu nad svim resursima računara.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1030287"/>
          </a:xfrm>
        </p:spPr>
        <p:txBody>
          <a:bodyPr/>
          <a:lstStyle/>
          <a:p>
            <a:pPr eaLnBrk="1" hangingPunct="1"/>
            <a:r>
              <a:rPr lang="sr-Latn-CS" altLang="en-US" sz="3200" smtClean="0">
                <a:solidFill>
                  <a:schemeClr val="folHlink"/>
                </a:solidFill>
              </a:rPr>
              <a:t>Zahvalnica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468313" y="1533525"/>
            <a:ext cx="82296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en-US" altLang="en-US" sz="2200" dirty="0" smtClean="0">
                <a:latin typeface="+mn-lt"/>
              </a:rPr>
              <a:t>Od</a:t>
            </a:r>
            <a:r>
              <a:rPr lang="sr-Latn-RS" altLang="en-US" sz="2200" dirty="0" smtClean="0">
                <a:latin typeface="+mn-lt"/>
              </a:rPr>
              <a:t>ređeni deo materijala tj. sadržaja koji je uključen u ovu prezentaciju je preuzet iz udžbenika „Operativni sistemi“ autora dr Miroslava Marića</a:t>
            </a:r>
            <a:r>
              <a:rPr lang="sr-Cyrl-RS" altLang="en-US" sz="2200" dirty="0" smtClean="0">
                <a:latin typeface="+mn-lt"/>
              </a:rPr>
              <a:t>.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sr-Cyrl-RS" altLang="en-US" sz="2200" dirty="0" smtClean="0">
              <a:latin typeface="+mn-lt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RS" altLang="en-US" sz="2200" dirty="0" smtClean="0">
                <a:latin typeface="+mn-lt"/>
              </a:rPr>
              <a:t>Hvala Miroslavu Mariću na pomoći koju mi je pružio tokom koncipranja i krerianja prezentacije</a:t>
            </a:r>
            <a:r>
              <a:rPr lang="sr-Cyrl-RS" altLang="en-US" sz="2200" dirty="0" smtClean="0">
                <a:latin typeface="+mn-lt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 sz="3200" smtClean="0">
                <a:solidFill>
                  <a:schemeClr val="hlink"/>
                </a:solidFill>
              </a:rPr>
              <a:t>Digitalna računarska sredstva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827088" y="1916113"/>
            <a:ext cx="8316912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Char char="•"/>
              <a:defRPr/>
            </a:pPr>
            <a:r>
              <a:rPr lang="en-US" altLang="en-US" sz="2400" dirty="0" smtClean="0">
                <a:latin typeface="+mn-lt"/>
              </a:rPr>
              <a:t> </a:t>
            </a:r>
            <a:r>
              <a:rPr lang="sr-Latn-CS" altLang="en-US" sz="2400" dirty="0" smtClean="0">
                <a:latin typeface="+mn-lt"/>
              </a:rPr>
              <a:t>Cifra se registruje preko posebnog objekta kao diskretni element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  <a:defRPr/>
            </a:pPr>
            <a:r>
              <a:rPr lang="sr-Latn-CS" altLang="en-US" sz="2400" dirty="0" smtClean="0">
                <a:latin typeface="+mn-lt"/>
              </a:rPr>
              <a:t> Tačnost rezultata ne zavisi od preciznosti izrade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  <a:defRPr/>
            </a:pPr>
            <a:r>
              <a:rPr lang="sr-Latn-CS" altLang="en-US" sz="2400" dirty="0" smtClean="0">
                <a:latin typeface="+mn-lt"/>
              </a:rPr>
              <a:t> Opšte su namene (mogu da se programiraju)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  <a:defRPr/>
            </a:pPr>
            <a:r>
              <a:rPr lang="sr-Latn-CS" altLang="en-US" sz="2400" dirty="0" smtClean="0">
                <a:latin typeface="+mn-lt"/>
              </a:rPr>
              <a:t> Brzina rešavanja zavisi od složenosti problema </a:t>
            </a:r>
          </a:p>
          <a:p>
            <a:pPr eaLnBrk="1" hangingPunct="1">
              <a:spcBef>
                <a:spcPct val="50000"/>
              </a:spcBef>
              <a:buClrTx/>
              <a:buFontTx/>
              <a:buChar char="•"/>
              <a:defRPr/>
            </a:pPr>
            <a:r>
              <a:rPr lang="sr-Latn-CS" altLang="en-US" sz="2400" dirty="0" smtClean="0">
                <a:latin typeface="+mn-lt"/>
              </a:rPr>
              <a:t> Tipični predstavnici: abakus, kalkulator,  savremeni elektronski računari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1675"/>
            <a:ext cx="8229600" cy="1143000"/>
          </a:xfrm>
        </p:spPr>
        <p:txBody>
          <a:bodyPr/>
          <a:lstStyle/>
          <a:p>
            <a:pPr algn="ctr" eaLnBrk="1" hangingPunct="1"/>
            <a:r>
              <a:rPr lang="sr-Latn-CS" altLang="en-US" smtClean="0">
                <a:solidFill>
                  <a:schemeClr val="folHlink"/>
                </a:solidFill>
              </a:rPr>
              <a:t>Struktura i funkcionisanje računarskog sistema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609600" y="2541588"/>
            <a:ext cx="8077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sr-Latn-CS" altLang="en-US" sz="2400" dirty="0" smtClean="0">
                <a:latin typeface="+mn-lt"/>
              </a:rPr>
              <a:t>Zašto računarski sistem, a ne računar (kompjuter)?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838200" y="3379788"/>
            <a:ext cx="6934200" cy="2209800"/>
            <a:chOff x="528" y="1824"/>
            <a:chExt cx="4368" cy="1392"/>
          </a:xfrm>
        </p:grpSpPr>
        <p:sp>
          <p:nvSpPr>
            <p:cNvPr id="7173" name="Rectangle 5"/>
            <p:cNvSpPr>
              <a:spLocks noChangeArrowheads="1"/>
            </p:cNvSpPr>
            <p:nvPr/>
          </p:nvSpPr>
          <p:spPr bwMode="auto">
            <a:xfrm>
              <a:off x="960" y="1824"/>
              <a:ext cx="3408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sr-Latn-CS" altLang="en-US" sz="2400">
                  <a:latin typeface="Garamond" pitchFamily="18" charset="0"/>
                </a:rPr>
                <a:t>Računarski sistem</a:t>
              </a:r>
            </a:p>
          </p:txBody>
        </p:sp>
        <p:sp>
          <p:nvSpPr>
            <p:cNvPr id="7174" name="Rectangle 6"/>
            <p:cNvSpPr>
              <a:spLocks noChangeArrowheads="1"/>
            </p:cNvSpPr>
            <p:nvPr/>
          </p:nvSpPr>
          <p:spPr bwMode="auto">
            <a:xfrm>
              <a:off x="528" y="2736"/>
              <a:ext cx="2064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sr-Latn-CS" altLang="en-US" sz="2400">
                  <a:latin typeface="Garamond" pitchFamily="18" charset="0"/>
                </a:rPr>
                <a:t>Hardware (hardver)</a:t>
              </a:r>
            </a:p>
          </p:txBody>
        </p:sp>
        <p:sp>
          <p:nvSpPr>
            <p:cNvPr id="7175" name="Rectangle 7"/>
            <p:cNvSpPr>
              <a:spLocks noChangeArrowheads="1"/>
            </p:cNvSpPr>
            <p:nvPr/>
          </p:nvSpPr>
          <p:spPr bwMode="auto">
            <a:xfrm>
              <a:off x="2928" y="2736"/>
              <a:ext cx="1968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Verdana" pitchFamily="34" charset="0"/>
              </a:endParaRPr>
            </a:p>
          </p:txBody>
        </p:sp>
        <p:sp>
          <p:nvSpPr>
            <p:cNvPr id="7176" name="Text Box 8"/>
            <p:cNvSpPr txBox="1">
              <a:spLocks noChangeArrowheads="1"/>
            </p:cNvSpPr>
            <p:nvPr/>
          </p:nvSpPr>
          <p:spPr bwMode="auto">
            <a:xfrm>
              <a:off x="2976" y="2832"/>
              <a:ext cx="18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sr-Latn-CS" altLang="en-US" sz="2400">
                  <a:latin typeface="Garamond" pitchFamily="18" charset="0"/>
                </a:rPr>
                <a:t>Software (softver)</a:t>
              </a:r>
            </a:p>
          </p:txBody>
        </p:sp>
        <p:sp>
          <p:nvSpPr>
            <p:cNvPr id="7177" name="Line 9"/>
            <p:cNvSpPr>
              <a:spLocks noChangeShapeType="1"/>
            </p:cNvSpPr>
            <p:nvPr/>
          </p:nvSpPr>
          <p:spPr bwMode="auto">
            <a:xfrm flipH="1">
              <a:off x="1392" y="2256"/>
              <a:ext cx="124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>
              <a:off x="2640" y="2256"/>
              <a:ext cx="120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 sz="3200" smtClean="0">
                <a:solidFill>
                  <a:srgbClr val="990099"/>
                </a:solidFill>
              </a:rPr>
              <a:t>Odnos cena hardvera i softvera</a:t>
            </a:r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914400" y="1828800"/>
            <a:ext cx="6400800" cy="4572000"/>
            <a:chOff x="576" y="1152"/>
            <a:chExt cx="4032" cy="2880"/>
          </a:xfrm>
        </p:grpSpPr>
        <p:sp>
          <p:nvSpPr>
            <p:cNvPr id="8196" name="Rectangle 4"/>
            <p:cNvSpPr>
              <a:spLocks noChangeArrowheads="1"/>
            </p:cNvSpPr>
            <p:nvPr/>
          </p:nvSpPr>
          <p:spPr bwMode="auto">
            <a:xfrm>
              <a:off x="1344" y="1296"/>
              <a:ext cx="3072" cy="23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Verdana" pitchFamily="34" charset="0"/>
              </a:endParaRPr>
            </a:p>
          </p:txBody>
        </p:sp>
        <p:sp>
          <p:nvSpPr>
            <p:cNvPr id="8197" name="Line 5"/>
            <p:cNvSpPr>
              <a:spLocks noChangeShapeType="1"/>
            </p:cNvSpPr>
            <p:nvPr/>
          </p:nvSpPr>
          <p:spPr bwMode="auto">
            <a:xfrm>
              <a:off x="2832" y="36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2112" y="36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1584" y="36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>
              <a:off x="3600" y="36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1" name="Text Box 9"/>
            <p:cNvSpPr txBox="1">
              <a:spLocks noChangeArrowheads="1"/>
            </p:cNvSpPr>
            <p:nvPr/>
          </p:nvSpPr>
          <p:spPr bwMode="auto">
            <a:xfrm>
              <a:off x="1344" y="3744"/>
              <a:ext cx="32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1955    1960      1969        1976       1985</a:t>
              </a:r>
            </a:p>
          </p:txBody>
        </p:sp>
        <p:sp>
          <p:nvSpPr>
            <p:cNvPr id="8202" name="Line 10"/>
            <p:cNvSpPr>
              <a:spLocks noChangeShapeType="1"/>
            </p:cNvSpPr>
            <p:nvPr/>
          </p:nvSpPr>
          <p:spPr bwMode="auto">
            <a:xfrm>
              <a:off x="1344" y="316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3" name="Line 11"/>
            <p:cNvSpPr>
              <a:spLocks noChangeShapeType="1"/>
            </p:cNvSpPr>
            <p:nvPr/>
          </p:nvSpPr>
          <p:spPr bwMode="auto">
            <a:xfrm>
              <a:off x="1344" y="273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4" name="Line 12"/>
            <p:cNvSpPr>
              <a:spLocks noChangeShapeType="1"/>
            </p:cNvSpPr>
            <p:nvPr/>
          </p:nvSpPr>
          <p:spPr bwMode="auto">
            <a:xfrm>
              <a:off x="1344" y="225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5" name="Line 13"/>
            <p:cNvSpPr>
              <a:spLocks noChangeShapeType="1"/>
            </p:cNvSpPr>
            <p:nvPr/>
          </p:nvSpPr>
          <p:spPr bwMode="auto">
            <a:xfrm>
              <a:off x="1344" y="177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6" name="Line 14"/>
            <p:cNvSpPr>
              <a:spLocks noChangeShapeType="1"/>
            </p:cNvSpPr>
            <p:nvPr/>
          </p:nvSpPr>
          <p:spPr bwMode="auto">
            <a:xfrm>
              <a:off x="1344" y="2352"/>
              <a:ext cx="3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7" name="Line 15"/>
            <p:cNvSpPr>
              <a:spLocks noChangeShapeType="1"/>
            </p:cNvSpPr>
            <p:nvPr/>
          </p:nvSpPr>
          <p:spPr bwMode="auto">
            <a:xfrm flipV="1">
              <a:off x="2112" y="2784"/>
              <a:ext cx="0" cy="86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8" name="Line 16"/>
            <p:cNvSpPr>
              <a:spLocks noChangeShapeType="1"/>
            </p:cNvSpPr>
            <p:nvPr/>
          </p:nvSpPr>
          <p:spPr bwMode="auto">
            <a:xfrm flipV="1">
              <a:off x="2832" y="2160"/>
              <a:ext cx="0" cy="148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9" name="Line 17"/>
            <p:cNvSpPr>
              <a:spLocks noChangeShapeType="1"/>
            </p:cNvSpPr>
            <p:nvPr/>
          </p:nvSpPr>
          <p:spPr bwMode="auto">
            <a:xfrm flipV="1">
              <a:off x="3600" y="1968"/>
              <a:ext cx="0" cy="168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0" name="Text Box 18"/>
            <p:cNvSpPr txBox="1">
              <a:spLocks noChangeArrowheads="1"/>
            </p:cNvSpPr>
            <p:nvPr/>
          </p:nvSpPr>
          <p:spPr bwMode="auto">
            <a:xfrm>
              <a:off x="576" y="1152"/>
              <a:ext cx="672" cy="2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100</a:t>
              </a:r>
            </a:p>
            <a:p>
              <a:pPr algn="ctr" eaLnBrk="1" hangingPunct="1">
                <a:spcBef>
                  <a:spcPct val="95000"/>
                </a:spcBef>
                <a:buClr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80</a:t>
              </a:r>
            </a:p>
            <a:p>
              <a:pPr algn="ctr" eaLnBrk="1" hangingPunct="1">
                <a:spcBef>
                  <a:spcPct val="100000"/>
                </a:spcBef>
                <a:buClr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60</a:t>
              </a:r>
            </a:p>
            <a:p>
              <a:pPr algn="ctr" eaLnBrk="1" hangingPunct="1">
                <a:spcBef>
                  <a:spcPct val="110000"/>
                </a:spcBef>
                <a:buClr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40</a:t>
              </a:r>
            </a:p>
            <a:p>
              <a:pPr algn="ctr" eaLnBrk="1" hangingPunct="1">
                <a:spcBef>
                  <a:spcPct val="110000"/>
                </a:spcBef>
                <a:buClr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8211" name="Text Box 19"/>
            <p:cNvSpPr txBox="1">
              <a:spLocks noChangeArrowheads="1"/>
            </p:cNvSpPr>
            <p:nvPr/>
          </p:nvSpPr>
          <p:spPr bwMode="auto">
            <a:xfrm>
              <a:off x="1776" y="1488"/>
              <a:ext cx="17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sr-Latn-CS" altLang="en-US" sz="2400">
                  <a:latin typeface="Garamond" pitchFamily="18" charset="0"/>
                </a:rPr>
                <a:t>Hardver</a:t>
              </a:r>
            </a:p>
          </p:txBody>
        </p:sp>
        <p:sp>
          <p:nvSpPr>
            <p:cNvPr id="8212" name="Text Box 20"/>
            <p:cNvSpPr txBox="1">
              <a:spLocks noChangeArrowheads="1"/>
            </p:cNvSpPr>
            <p:nvPr/>
          </p:nvSpPr>
          <p:spPr bwMode="auto">
            <a:xfrm>
              <a:off x="2544" y="2832"/>
              <a:ext cx="1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sr-Latn-CS" altLang="en-US" sz="2400">
                  <a:latin typeface="Garamond" pitchFamily="18" charset="0"/>
                </a:rPr>
                <a:t>Softver</a:t>
              </a:r>
            </a:p>
          </p:txBody>
        </p:sp>
        <p:sp>
          <p:nvSpPr>
            <p:cNvPr id="8213" name="Freeform 21"/>
            <p:cNvSpPr>
              <a:spLocks/>
            </p:cNvSpPr>
            <p:nvPr/>
          </p:nvSpPr>
          <p:spPr bwMode="auto">
            <a:xfrm>
              <a:off x="1344" y="1912"/>
              <a:ext cx="3072" cy="1400"/>
            </a:xfrm>
            <a:custGeom>
              <a:avLst/>
              <a:gdLst>
                <a:gd name="T0" fmla="*/ 0 w 3072"/>
                <a:gd name="T1" fmla="*/ 1400 h 1400"/>
                <a:gd name="T2" fmla="*/ 336 w 3072"/>
                <a:gd name="T3" fmla="*/ 1256 h 1400"/>
                <a:gd name="T4" fmla="*/ 576 w 3072"/>
                <a:gd name="T5" fmla="*/ 1064 h 1400"/>
                <a:gd name="T6" fmla="*/ 1008 w 3072"/>
                <a:gd name="T7" fmla="*/ 584 h 1400"/>
                <a:gd name="T8" fmla="*/ 1152 w 3072"/>
                <a:gd name="T9" fmla="*/ 440 h 1400"/>
                <a:gd name="T10" fmla="*/ 1344 w 3072"/>
                <a:gd name="T11" fmla="*/ 296 h 1400"/>
                <a:gd name="T12" fmla="*/ 1488 w 3072"/>
                <a:gd name="T13" fmla="*/ 248 h 1400"/>
                <a:gd name="T14" fmla="*/ 1920 w 3072"/>
                <a:gd name="T15" fmla="*/ 104 h 1400"/>
                <a:gd name="T16" fmla="*/ 2160 w 3072"/>
                <a:gd name="T17" fmla="*/ 56 h 1400"/>
                <a:gd name="T18" fmla="*/ 2400 w 3072"/>
                <a:gd name="T19" fmla="*/ 56 h 1400"/>
                <a:gd name="T20" fmla="*/ 2784 w 3072"/>
                <a:gd name="T21" fmla="*/ 8 h 1400"/>
                <a:gd name="T22" fmla="*/ 3072 w 3072"/>
                <a:gd name="T23" fmla="*/ 8 h 14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72"/>
                <a:gd name="T37" fmla="*/ 0 h 1400"/>
                <a:gd name="T38" fmla="*/ 3072 w 3072"/>
                <a:gd name="T39" fmla="*/ 1400 h 14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72" h="1400">
                  <a:moveTo>
                    <a:pt x="0" y="1400"/>
                  </a:moveTo>
                  <a:cubicBezTo>
                    <a:pt x="120" y="1356"/>
                    <a:pt x="240" y="1312"/>
                    <a:pt x="336" y="1256"/>
                  </a:cubicBezTo>
                  <a:cubicBezTo>
                    <a:pt x="432" y="1200"/>
                    <a:pt x="464" y="1176"/>
                    <a:pt x="576" y="1064"/>
                  </a:cubicBezTo>
                  <a:cubicBezTo>
                    <a:pt x="688" y="952"/>
                    <a:pt x="912" y="688"/>
                    <a:pt x="1008" y="584"/>
                  </a:cubicBezTo>
                  <a:cubicBezTo>
                    <a:pt x="1104" y="480"/>
                    <a:pt x="1096" y="488"/>
                    <a:pt x="1152" y="440"/>
                  </a:cubicBezTo>
                  <a:cubicBezTo>
                    <a:pt x="1208" y="392"/>
                    <a:pt x="1288" y="328"/>
                    <a:pt x="1344" y="296"/>
                  </a:cubicBezTo>
                  <a:cubicBezTo>
                    <a:pt x="1400" y="264"/>
                    <a:pt x="1392" y="280"/>
                    <a:pt x="1488" y="248"/>
                  </a:cubicBezTo>
                  <a:cubicBezTo>
                    <a:pt x="1584" y="216"/>
                    <a:pt x="1808" y="136"/>
                    <a:pt x="1920" y="104"/>
                  </a:cubicBezTo>
                  <a:cubicBezTo>
                    <a:pt x="2032" y="72"/>
                    <a:pt x="2080" y="64"/>
                    <a:pt x="2160" y="56"/>
                  </a:cubicBezTo>
                  <a:cubicBezTo>
                    <a:pt x="2240" y="48"/>
                    <a:pt x="2296" y="64"/>
                    <a:pt x="2400" y="56"/>
                  </a:cubicBezTo>
                  <a:cubicBezTo>
                    <a:pt x="2504" y="48"/>
                    <a:pt x="2672" y="16"/>
                    <a:pt x="2784" y="8"/>
                  </a:cubicBezTo>
                  <a:cubicBezTo>
                    <a:pt x="2896" y="0"/>
                    <a:pt x="3024" y="8"/>
                    <a:pt x="3072" y="8"/>
                  </a:cubicBezTo>
                </a:path>
              </a:pathLst>
            </a:custGeom>
            <a:noFill/>
            <a:ln w="9525" cap="flat" cmpd="sng">
              <a:solidFill>
                <a:srgbClr val="FF66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772400" cy="1143000"/>
          </a:xfrm>
        </p:spPr>
        <p:txBody>
          <a:bodyPr/>
          <a:lstStyle/>
          <a:p>
            <a:pPr eaLnBrk="1" hangingPunct="1"/>
            <a:r>
              <a:rPr lang="sr-Latn-CS" altLang="en-US" sz="3000" smtClean="0">
                <a:solidFill>
                  <a:srgbClr val="990099"/>
                </a:solidFill>
              </a:rPr>
              <a:t>Hardver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2195513" y="1916113"/>
            <a:ext cx="426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sr-Latn-CS" altLang="en-US" sz="1800">
                <a:latin typeface="Verdana" pitchFamily="34" charset="0"/>
              </a:rPr>
              <a:t>Hardver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2424113" y="3059113"/>
            <a:ext cx="1143000" cy="304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itchFamily="34" charset="0"/>
            </a:endParaRPr>
          </a:p>
        </p:txBody>
      </p:sp>
      <p:sp>
        <p:nvSpPr>
          <p:cNvPr id="9221" name="Rectangle 6"/>
          <p:cNvSpPr>
            <a:spLocks noChangeArrowheads="1"/>
          </p:cNvSpPr>
          <p:nvPr/>
        </p:nvSpPr>
        <p:spPr bwMode="auto">
          <a:xfrm>
            <a:off x="3795713" y="3059113"/>
            <a:ext cx="1066800" cy="304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sr-Latn-CS" altLang="en-US" sz="1800">
                <a:latin typeface="Verdana" pitchFamily="34" charset="0"/>
              </a:rPr>
              <a:t>Memorija</a:t>
            </a:r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5091113" y="3059113"/>
            <a:ext cx="1295400" cy="304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latin typeface="Verdana" pitchFamily="34" charset="0"/>
            </a:endParaRPr>
          </a:p>
        </p:txBody>
      </p:sp>
      <p:sp>
        <p:nvSpPr>
          <p:cNvPr id="9223" name="Text Box 8"/>
          <p:cNvSpPr txBox="1">
            <a:spLocks noChangeArrowheads="1"/>
          </p:cNvSpPr>
          <p:nvPr/>
        </p:nvSpPr>
        <p:spPr bwMode="auto">
          <a:xfrm>
            <a:off x="2500313" y="3211513"/>
            <a:ext cx="99060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3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2400">
              <a:latin typeface="Garamond" pitchFamily="18" charset="0"/>
            </a:endParaRP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ClrTx/>
              <a:buFontTx/>
              <a:buNone/>
            </a:pPr>
            <a:r>
              <a:rPr lang="sr-Latn-CS" altLang="en-US" sz="2400">
                <a:latin typeface="Garamond" pitchFamily="18" charset="0"/>
              </a:rPr>
              <a:t>  </a:t>
            </a:r>
            <a:endParaRPr lang="en-US" altLang="en-US" sz="2400">
              <a:latin typeface="Garamond" pitchFamily="18" charset="0"/>
            </a:endParaRPr>
          </a:p>
        </p:txBody>
      </p:sp>
      <p:sp>
        <p:nvSpPr>
          <p:cNvPr id="9224" name="Line 10"/>
          <p:cNvSpPr>
            <a:spLocks noChangeShapeType="1"/>
          </p:cNvSpPr>
          <p:nvPr/>
        </p:nvSpPr>
        <p:spPr bwMode="auto">
          <a:xfrm flipH="1">
            <a:off x="3033713" y="2525713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Line 11"/>
          <p:cNvSpPr>
            <a:spLocks noChangeShapeType="1"/>
          </p:cNvSpPr>
          <p:nvPr/>
        </p:nvSpPr>
        <p:spPr bwMode="auto">
          <a:xfrm>
            <a:off x="4024313" y="2525713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Line 12"/>
          <p:cNvSpPr>
            <a:spLocks noChangeShapeType="1"/>
          </p:cNvSpPr>
          <p:nvPr/>
        </p:nvSpPr>
        <p:spPr bwMode="auto">
          <a:xfrm>
            <a:off x="4024313" y="2525713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Text Box 13"/>
          <p:cNvSpPr txBox="1">
            <a:spLocks noChangeArrowheads="1"/>
          </p:cNvSpPr>
          <p:nvPr/>
        </p:nvSpPr>
        <p:spPr bwMode="auto">
          <a:xfrm>
            <a:off x="5243513" y="3287713"/>
            <a:ext cx="91440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30000"/>
              </a:lnSpc>
              <a:spcBef>
                <a:spcPct val="50000"/>
              </a:spcBef>
              <a:buClrTx/>
              <a:buFontTx/>
              <a:buNone/>
            </a:pPr>
            <a:r>
              <a:rPr lang="sr-Latn-CS" altLang="en-US" sz="2400">
                <a:latin typeface="Garamond" pitchFamily="18" charset="0"/>
              </a:rPr>
              <a:t>  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ClrTx/>
              <a:buFontTx/>
              <a:buNone/>
            </a:pPr>
            <a:r>
              <a:rPr lang="sr-Latn-CS" altLang="en-US" sz="2400">
                <a:latin typeface="Garamond" pitchFamily="18" charset="0"/>
              </a:rPr>
              <a:t>   </a:t>
            </a:r>
            <a:endParaRPr lang="en-US" altLang="en-US" sz="2400">
              <a:latin typeface="Garamond" pitchFamily="18" charset="0"/>
            </a:endParaRPr>
          </a:p>
        </p:txBody>
      </p:sp>
      <p:sp>
        <p:nvSpPr>
          <p:cNvPr id="9228" name="Text Box 14"/>
          <p:cNvSpPr txBox="1">
            <a:spLocks noChangeArrowheads="1"/>
          </p:cNvSpPr>
          <p:nvPr/>
        </p:nvSpPr>
        <p:spPr bwMode="auto">
          <a:xfrm>
            <a:off x="2411413" y="4365625"/>
            <a:ext cx="11668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r-Latn-CS" altLang="en-US" sz="1800">
                <a:latin typeface="Verdana" pitchFamily="34" charset="0"/>
              </a:rPr>
              <a:t>Procesor</a:t>
            </a:r>
          </a:p>
        </p:txBody>
      </p:sp>
      <p:sp>
        <p:nvSpPr>
          <p:cNvPr id="9229" name="Text Box 16"/>
          <p:cNvSpPr txBox="1">
            <a:spLocks noChangeArrowheads="1"/>
          </p:cNvSpPr>
          <p:nvPr/>
        </p:nvSpPr>
        <p:spPr bwMode="auto">
          <a:xfrm>
            <a:off x="5076825" y="4292600"/>
            <a:ext cx="1393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sr-Latn-CS" altLang="en-US" sz="1800">
                <a:latin typeface="Verdana" pitchFamily="34" charset="0"/>
              </a:rPr>
              <a:t>Periferijski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sr-Latn-CS" altLang="en-US" sz="1800">
                <a:latin typeface="Verdana" pitchFamily="34" charset="0"/>
              </a:rPr>
              <a:t>uređaji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vi-VN" altLang="en-US" sz="2400" dirty="0" smtClean="0">
                <a:latin typeface="+mn-lt"/>
              </a:rPr>
              <a:t>Hardver čine uređaji računarskog sistema, pre svih procesor i radna (primarna, operativna) memorija koji predstavljaju srce tehničkog sistema računara, a zatim i ulazno-izlazni uređaji, itd. </a:t>
            </a:r>
            <a:endParaRPr lang="en-US" altLang="en-US" sz="2400" dirty="0" smtClean="0">
              <a:latin typeface="+mn-lt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vi-VN" altLang="en-US" sz="2400" dirty="0" smtClean="0">
                <a:latin typeface="+mn-lt"/>
              </a:rPr>
              <a:t>Komponente računarskog sistema su magistralama povezane u celinu. </a:t>
            </a:r>
            <a:endParaRPr lang="en-US" altLang="en-US" sz="2400" dirty="0" smtClean="0">
              <a:latin typeface="+mn-lt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vi-VN" altLang="en-US" sz="2400" dirty="0" smtClean="0">
                <a:latin typeface="+mn-lt"/>
              </a:rPr>
              <a:t>Iako se hardver i softver veoma brzo razvijaju, arhitektura računara, organizacija procesora i način funkcionisanja su približno isti iz generacije u generaciju. Razlike su u karakteristikama komponenti, tj. veličini, brzini, kapacitetu, itd. ali i ceni koja je višestruko niža u odnosu na prve računare.</a:t>
            </a:r>
            <a:endParaRPr lang="sr-Latn-CS" altLang="en-US" sz="2400" dirty="0" smtClean="0">
              <a:latin typeface="+mn-lt"/>
            </a:endParaRP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048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Latn-CS" altLang="en-US" sz="3000" kern="0" dirty="0" smtClean="0">
                <a:solidFill>
                  <a:srgbClr val="990099"/>
                </a:solidFill>
              </a:rPr>
              <a:t>Hardver</a:t>
            </a:r>
            <a:r>
              <a:rPr lang="en-US" altLang="en-US" sz="3000" kern="0" dirty="0" smtClean="0">
                <a:solidFill>
                  <a:srgbClr val="990099"/>
                </a:solidFill>
              </a:rPr>
              <a:t> </a:t>
            </a:r>
            <a:r>
              <a:rPr lang="sr-Latn-RS" altLang="en-US" sz="3000" kern="0" dirty="0">
                <a:solidFill>
                  <a:srgbClr val="990099"/>
                </a:solidFill>
              </a:rPr>
              <a:t>(</a:t>
            </a:r>
            <a:r>
              <a:rPr lang="en-US" altLang="en-US" sz="3000" kern="0" dirty="0" err="1" smtClean="0">
                <a:solidFill>
                  <a:srgbClr val="990099"/>
                </a:solidFill>
              </a:rPr>
              <a:t>nastavak</a:t>
            </a:r>
            <a:r>
              <a:rPr lang="sr-Latn-RS" altLang="en-US" sz="3000" kern="0" dirty="0" smtClean="0">
                <a:solidFill>
                  <a:srgbClr val="990099"/>
                </a:solidFill>
              </a:rPr>
              <a:t>)</a:t>
            </a:r>
            <a:endParaRPr lang="sr-Latn-CS" altLang="en-US" sz="3000" kern="0" dirty="0" smtClean="0">
              <a:solidFill>
                <a:srgbClr val="99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termark">
  <a:themeElements>
    <a:clrScheme name="Watermark 2">
      <a:dk1>
        <a:srgbClr val="000000"/>
      </a:dk1>
      <a:lt1>
        <a:srgbClr val="FFFFFF"/>
      </a:lt1>
      <a:dk2>
        <a:srgbClr val="666633"/>
      </a:dk2>
      <a:lt2>
        <a:srgbClr val="5F5F5F"/>
      </a:lt2>
      <a:accent1>
        <a:srgbClr val="FFCC00"/>
      </a:accent1>
      <a:accent2>
        <a:srgbClr val="EFF0B2"/>
      </a:accent2>
      <a:accent3>
        <a:srgbClr val="FFFFFF"/>
      </a:accent3>
      <a:accent4>
        <a:srgbClr val="000000"/>
      </a:accent4>
      <a:accent5>
        <a:srgbClr val="FFE2AA"/>
      </a:accent5>
      <a:accent6>
        <a:srgbClr val="D9D9A1"/>
      </a:accent6>
      <a:hlink>
        <a:srgbClr val="808000"/>
      </a:hlink>
      <a:folHlink>
        <a:srgbClr val="CCCC00"/>
      </a:folHlink>
    </a:clrScheme>
    <a:fontScheme name="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</TotalTime>
  <Words>2315</Words>
  <Application>Microsoft Office PowerPoint</Application>
  <PresentationFormat>On-screen Show (4:3)</PresentationFormat>
  <Paragraphs>300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YUTms</vt:lpstr>
      <vt:lpstr>Times_Lat</vt:lpstr>
      <vt:lpstr>Wingdings</vt:lpstr>
      <vt:lpstr>Garamond</vt:lpstr>
      <vt:lpstr>Times New Roman</vt:lpstr>
      <vt:lpstr>Verdana</vt:lpstr>
      <vt:lpstr>Watermark</vt:lpstr>
      <vt:lpstr>Primjena računara u biologiji</vt:lpstr>
      <vt:lpstr>Računarski sistem hardver i softver</vt:lpstr>
      <vt:lpstr>Klasifikacije računarskih sredstava</vt:lpstr>
      <vt:lpstr>Analogna računarska sredstva</vt:lpstr>
      <vt:lpstr>Digitalna računarska sredstva</vt:lpstr>
      <vt:lpstr>Struktura i funkcionisanje računarskog sistema</vt:lpstr>
      <vt:lpstr>Odnos cena hardvera i softvera</vt:lpstr>
      <vt:lpstr>Hardver</vt:lpstr>
      <vt:lpstr>PowerPoint Presentation</vt:lpstr>
      <vt:lpstr>Arhitektura računarskog sistema</vt:lpstr>
      <vt:lpstr>Arhitektura računarskog sistema (nastavak)</vt:lpstr>
      <vt:lpstr>Arhitektura računarskog sistema (nastavak)</vt:lpstr>
      <vt:lpstr>Arhitektura računarskog sistema (nastavak)</vt:lpstr>
      <vt:lpstr>Fon Nojmanov koncept računara</vt:lpstr>
      <vt:lpstr>Karakteristike von Neumann-ovog tipa  računara</vt:lpstr>
      <vt:lpstr>Mikroprocesor</vt:lpstr>
      <vt:lpstr>Struktura mikroprocesora</vt:lpstr>
      <vt:lpstr>Izgled jednog Pentium-mikroprocesora</vt:lpstr>
      <vt:lpstr>Unutrašnja memorija</vt:lpstr>
      <vt:lpstr>PowerPoint Presentation</vt:lpstr>
      <vt:lpstr>PowerPoint Presentation</vt:lpstr>
      <vt:lpstr>Periferijski uređaji</vt:lpstr>
      <vt:lpstr>PowerPoint Presentation</vt:lpstr>
      <vt:lpstr>PowerPoint Presentation</vt:lpstr>
      <vt:lpstr>PowerPoint Presentation</vt:lpstr>
      <vt:lpstr>Softver</vt:lpstr>
      <vt:lpstr>Softver (nastavak)</vt:lpstr>
      <vt:lpstr>Softver (nastavak)</vt:lpstr>
      <vt:lpstr>Softver (nastavak)</vt:lpstr>
      <vt:lpstr>Operativni sistemi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Razvojni sistem</vt:lpstr>
      <vt:lpstr>PowerPoint Presentation</vt:lpstr>
      <vt:lpstr>Aplikativni softver</vt:lpstr>
      <vt:lpstr>Pokretanje računarskog sistema </vt:lpstr>
      <vt:lpstr>Kako se izvršavaju programi?</vt:lpstr>
      <vt:lpstr>Zahvalnica</vt:lpstr>
    </vt:vector>
  </TitlesOfParts>
  <Company>Mf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</dc:title>
  <dc:creator>vf</dc:creator>
  <cp:lastModifiedBy>Vladimir Filipovic</cp:lastModifiedBy>
  <cp:revision>49</cp:revision>
  <dcterms:created xsi:type="dcterms:W3CDTF">2003-10-13T19:51:43Z</dcterms:created>
  <dcterms:modified xsi:type="dcterms:W3CDTF">2016-02-23T20:55:34Z</dcterms:modified>
</cp:coreProperties>
</file>