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7" r:id="rId1"/>
  </p:sldMasterIdLst>
  <p:notesMasterIdLst>
    <p:notesMasterId r:id="rId76"/>
  </p:notesMasterIdLst>
  <p:handoutMasterIdLst>
    <p:handoutMasterId r:id="rId77"/>
  </p:handoutMasterIdLst>
  <p:sldIdLst>
    <p:sldId id="751" r:id="rId2"/>
    <p:sldId id="583" r:id="rId3"/>
    <p:sldId id="608" r:id="rId4"/>
    <p:sldId id="686" r:id="rId5"/>
    <p:sldId id="685" r:id="rId6"/>
    <p:sldId id="687" r:id="rId7"/>
    <p:sldId id="689" r:id="rId8"/>
    <p:sldId id="688" r:id="rId9"/>
    <p:sldId id="690" r:id="rId10"/>
    <p:sldId id="692" r:id="rId11"/>
    <p:sldId id="691" r:id="rId12"/>
    <p:sldId id="693" r:id="rId13"/>
    <p:sldId id="694" r:id="rId14"/>
    <p:sldId id="695" r:id="rId15"/>
    <p:sldId id="696" r:id="rId16"/>
    <p:sldId id="678" r:id="rId17"/>
    <p:sldId id="697" r:id="rId18"/>
    <p:sldId id="698" r:id="rId19"/>
    <p:sldId id="699" r:id="rId20"/>
    <p:sldId id="701" r:id="rId21"/>
    <p:sldId id="700" r:id="rId22"/>
    <p:sldId id="702" r:id="rId23"/>
    <p:sldId id="703" r:id="rId24"/>
    <p:sldId id="704" r:id="rId25"/>
    <p:sldId id="705" r:id="rId26"/>
    <p:sldId id="706" r:id="rId27"/>
    <p:sldId id="707" r:id="rId28"/>
    <p:sldId id="679" r:id="rId29"/>
    <p:sldId id="719" r:id="rId30"/>
    <p:sldId id="709" r:id="rId31"/>
    <p:sldId id="710" r:id="rId32"/>
    <p:sldId id="711" r:id="rId33"/>
    <p:sldId id="712" r:id="rId34"/>
    <p:sldId id="713" r:id="rId35"/>
    <p:sldId id="714" r:id="rId36"/>
    <p:sldId id="715" r:id="rId37"/>
    <p:sldId id="716" r:id="rId38"/>
    <p:sldId id="717" r:id="rId39"/>
    <p:sldId id="718" r:id="rId40"/>
    <p:sldId id="680" r:id="rId41"/>
    <p:sldId id="708" r:id="rId42"/>
    <p:sldId id="720" r:id="rId43"/>
    <p:sldId id="721" r:id="rId44"/>
    <p:sldId id="722" r:id="rId45"/>
    <p:sldId id="723" r:id="rId46"/>
    <p:sldId id="725" r:id="rId47"/>
    <p:sldId id="724" r:id="rId48"/>
    <p:sldId id="726" r:id="rId49"/>
    <p:sldId id="727" r:id="rId50"/>
    <p:sldId id="681" r:id="rId51"/>
    <p:sldId id="728" r:id="rId52"/>
    <p:sldId id="729" r:id="rId53"/>
    <p:sldId id="730" r:id="rId54"/>
    <p:sldId id="731" r:id="rId55"/>
    <p:sldId id="732" r:id="rId56"/>
    <p:sldId id="733" r:id="rId57"/>
    <p:sldId id="734" r:id="rId58"/>
    <p:sldId id="735" r:id="rId59"/>
    <p:sldId id="736" r:id="rId60"/>
    <p:sldId id="682" r:id="rId61"/>
    <p:sldId id="737" r:id="rId62"/>
    <p:sldId id="738" r:id="rId63"/>
    <p:sldId id="739" r:id="rId64"/>
    <p:sldId id="740" r:id="rId65"/>
    <p:sldId id="741" r:id="rId66"/>
    <p:sldId id="742" r:id="rId67"/>
    <p:sldId id="743" r:id="rId68"/>
    <p:sldId id="744" r:id="rId69"/>
    <p:sldId id="745" r:id="rId70"/>
    <p:sldId id="746" r:id="rId71"/>
    <p:sldId id="747" r:id="rId72"/>
    <p:sldId id="748" r:id="rId73"/>
    <p:sldId id="749" r:id="rId74"/>
    <p:sldId id="628" r:id="rId75"/>
  </p:sldIdLst>
  <p:sldSz cx="9144000" cy="6858000" type="screen4x3"/>
  <p:notesSz cx="6781800" cy="9918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99"/>
    <a:srgbClr val="808080"/>
    <a:srgbClr val="3333FF"/>
    <a:srgbClr val="003399"/>
    <a:srgbClr val="336699"/>
    <a:srgbClr val="008080"/>
    <a:srgbClr val="0099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90898" autoAdjust="0"/>
  </p:normalViewPr>
  <p:slideViewPr>
    <p:cSldViewPr snapToGrid="0">
      <p:cViewPr varScale="1">
        <p:scale>
          <a:sx n="68" d="100"/>
          <a:sy n="68" d="100"/>
        </p:scale>
        <p:origin x="-16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084"/>
    </p:cViewPr>
  </p:sorterViewPr>
  <p:notesViewPr>
    <p:cSldViewPr snapToGrid="0">
      <p:cViewPr varScale="1">
        <p:scale>
          <a:sx n="56" d="100"/>
          <a:sy n="56" d="100"/>
        </p:scale>
        <p:origin x="-1722" y="-84"/>
      </p:cViewPr>
      <p:guideLst>
        <p:guide orient="horz" pos="3123"/>
        <p:guide pos="21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40050" cy="49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647" tIns="45823" rIns="91647" bIns="45823" numCol="1" anchor="t" anchorCtr="0" compatLnSpc="1">
            <a:prstTxWarp prst="textNoShape">
              <a:avLst/>
            </a:prstTxWarp>
          </a:bodyPr>
          <a:lstStyle>
            <a:lvl1pPr defTabSz="915988"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41750" y="0"/>
            <a:ext cx="2940050" cy="49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647" tIns="45823" rIns="91647" bIns="45823" numCol="1" anchor="t" anchorCtr="0" compatLnSpc="1">
            <a:prstTxWarp prst="textNoShape">
              <a:avLst/>
            </a:prstTxWarp>
          </a:bodyPr>
          <a:lstStyle>
            <a:lvl1pPr algn="r" defTabSz="915988" eaLnBrk="0" hangingPunct="0">
              <a:defRPr sz="1200">
                <a:latin typeface="Times New Roman" pitchFamily="18" charset="0"/>
              </a:defRPr>
            </a:lvl1pPr>
          </a:lstStyle>
          <a:p>
            <a:pPr>
              <a:defRPr/>
            </a:pPr>
            <a:fld id="{C29860B5-6966-4549-8A59-57D6086BCC54}" type="datetime1">
              <a:rPr lang="en-US" altLang="en-US"/>
              <a:pPr>
                <a:defRPr/>
              </a:pPr>
              <a:t>3/13/2017</a:t>
            </a:fld>
            <a:endParaRPr lang="en-US" altLang="en-US"/>
          </a:p>
        </p:txBody>
      </p:sp>
      <p:sp>
        <p:nvSpPr>
          <p:cNvPr id="14340" name="Rectangle 4"/>
          <p:cNvSpPr>
            <a:spLocks noGrp="1" noChangeArrowheads="1"/>
          </p:cNvSpPr>
          <p:nvPr>
            <p:ph type="ftr" sz="quarter" idx="2"/>
          </p:nvPr>
        </p:nvSpPr>
        <p:spPr bwMode="auto">
          <a:xfrm>
            <a:off x="0" y="9420225"/>
            <a:ext cx="2940050" cy="49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647" tIns="45823" rIns="91647" bIns="45823" numCol="1" anchor="b" anchorCtr="0" compatLnSpc="1">
            <a:prstTxWarp prst="textNoShape">
              <a:avLst/>
            </a:prstTxWarp>
          </a:bodyPr>
          <a:lstStyle>
            <a:lvl1pPr defTabSz="915988" eaLnBrk="0" hangingPunct="0">
              <a:defRPr sz="1200">
                <a:latin typeface="Times New Roman" pitchFamily="18" charset="0"/>
              </a:defRPr>
            </a:lvl1pPr>
          </a:lstStyle>
          <a:p>
            <a:pPr>
              <a:defRPr/>
            </a:pPr>
            <a:r>
              <a:rPr lang="en-US" altLang="en-US"/>
              <a:t>COMP37332, 2008/2009</a:t>
            </a:r>
          </a:p>
        </p:txBody>
      </p:sp>
      <p:sp>
        <p:nvSpPr>
          <p:cNvPr id="14341" name="Rectangle 5"/>
          <p:cNvSpPr>
            <a:spLocks noGrp="1" noChangeArrowheads="1"/>
          </p:cNvSpPr>
          <p:nvPr>
            <p:ph type="sldNum" sz="quarter" idx="3"/>
          </p:nvPr>
        </p:nvSpPr>
        <p:spPr bwMode="auto">
          <a:xfrm>
            <a:off x="3841750" y="9420225"/>
            <a:ext cx="2940050" cy="49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647" tIns="45823" rIns="91647" bIns="45823" numCol="1" anchor="b" anchorCtr="0" compatLnSpc="1">
            <a:prstTxWarp prst="textNoShape">
              <a:avLst/>
            </a:prstTxWarp>
          </a:bodyPr>
          <a:lstStyle>
            <a:lvl1pPr algn="r" defTabSz="915988" eaLnBrk="0" hangingPunct="0">
              <a:defRPr sz="1200">
                <a:latin typeface="Times New Roman" pitchFamily="18" charset="0"/>
              </a:defRPr>
            </a:lvl1pPr>
          </a:lstStyle>
          <a:p>
            <a:pPr>
              <a:defRPr/>
            </a:pPr>
            <a:fld id="{6FFFCE71-CC43-4662-A002-32A770E68E61}" type="slidenum">
              <a:rPr lang="en-US" altLang="en-US"/>
              <a:pPr>
                <a:defRPr/>
              </a:pPr>
              <a:t>‹#›</a:t>
            </a:fld>
            <a:endParaRPr lang="en-US" altLang="en-US"/>
          </a:p>
        </p:txBody>
      </p:sp>
    </p:spTree>
    <p:extLst>
      <p:ext uri="{BB962C8B-B14F-4D97-AF65-F5344CB8AC3E}">
        <p14:creationId xmlns:p14="http://schemas.microsoft.com/office/powerpoint/2010/main" val="675424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2940050" cy="49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647" tIns="45823" rIns="91647" bIns="45823" numCol="1" anchor="t" anchorCtr="0" compatLnSpc="1">
            <a:prstTxWarp prst="textNoShape">
              <a:avLst/>
            </a:prstTxWarp>
          </a:bodyPr>
          <a:lstStyle>
            <a:lvl1pPr defTabSz="915988" eaLnBrk="0" hangingPunct="0">
              <a:defRPr sz="1200">
                <a:latin typeface="Times New Roman" pitchFamily="18" charset="0"/>
              </a:defRPr>
            </a:lvl1pPr>
          </a:lstStyle>
          <a:p>
            <a:pPr>
              <a:defRPr/>
            </a:pPr>
            <a:endParaRPr lang="en-US" altLang="en-US"/>
          </a:p>
        </p:txBody>
      </p:sp>
      <p:sp>
        <p:nvSpPr>
          <p:cNvPr id="77827" name="Rectangle 9"/>
          <p:cNvSpPr>
            <a:spLocks noGrp="1" noRot="1" noChangeAspect="1" noChangeArrowheads="1"/>
          </p:cNvSpPr>
          <p:nvPr>
            <p:ph type="sldImg" idx="2"/>
          </p:nvPr>
        </p:nvSpPr>
        <p:spPr bwMode="auto">
          <a:xfrm>
            <a:off x="912813" y="742950"/>
            <a:ext cx="4959350" cy="3717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 name="Rectangle 10"/>
          <p:cNvSpPr>
            <a:spLocks noGrp="1" noChangeArrowheads="1"/>
          </p:cNvSpPr>
          <p:nvPr>
            <p:ph type="body" sz="quarter" idx="3"/>
          </p:nvPr>
        </p:nvSpPr>
        <p:spPr bwMode="auto">
          <a:xfrm>
            <a:off x="904875" y="4710113"/>
            <a:ext cx="4972050" cy="4465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647" tIns="45823" rIns="91647" bIns="45823"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059" name="Rectangle 11"/>
          <p:cNvSpPr>
            <a:spLocks noGrp="1" noChangeArrowheads="1"/>
          </p:cNvSpPr>
          <p:nvPr>
            <p:ph type="dt" idx="1"/>
          </p:nvPr>
        </p:nvSpPr>
        <p:spPr bwMode="auto">
          <a:xfrm>
            <a:off x="3841750" y="0"/>
            <a:ext cx="2940050" cy="49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647" tIns="45823" rIns="91647" bIns="45823" numCol="1" anchor="t" anchorCtr="0" compatLnSpc="1">
            <a:prstTxWarp prst="textNoShape">
              <a:avLst/>
            </a:prstTxWarp>
          </a:bodyPr>
          <a:lstStyle>
            <a:lvl1pPr algn="r" defTabSz="915988" eaLnBrk="0" hangingPunct="0">
              <a:defRPr sz="1200">
                <a:latin typeface="Times New Roman" pitchFamily="18" charset="0"/>
              </a:defRPr>
            </a:lvl1pPr>
          </a:lstStyle>
          <a:p>
            <a:pPr>
              <a:defRPr/>
            </a:pPr>
            <a:fld id="{C85A4016-45AF-4552-91EB-6353751CCC01}" type="datetime1">
              <a:rPr lang="en-US" altLang="en-US"/>
              <a:pPr>
                <a:defRPr/>
              </a:pPr>
              <a:t>3/13/2017</a:t>
            </a:fld>
            <a:endParaRPr lang="en-US" altLang="en-US"/>
          </a:p>
        </p:txBody>
      </p:sp>
      <p:sp>
        <p:nvSpPr>
          <p:cNvPr id="2060" name="Rectangle 12"/>
          <p:cNvSpPr>
            <a:spLocks noGrp="1" noChangeArrowheads="1"/>
          </p:cNvSpPr>
          <p:nvPr>
            <p:ph type="ftr" sz="quarter" idx="4"/>
          </p:nvPr>
        </p:nvSpPr>
        <p:spPr bwMode="auto">
          <a:xfrm>
            <a:off x="0" y="9420225"/>
            <a:ext cx="2940050" cy="49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647" tIns="45823" rIns="91647" bIns="45823" numCol="1" anchor="b" anchorCtr="0" compatLnSpc="1">
            <a:prstTxWarp prst="textNoShape">
              <a:avLst/>
            </a:prstTxWarp>
          </a:bodyPr>
          <a:lstStyle>
            <a:lvl1pPr defTabSz="915988" eaLnBrk="0" hangingPunct="0">
              <a:defRPr sz="1200">
                <a:latin typeface="Times New Roman" pitchFamily="18" charset="0"/>
              </a:defRPr>
            </a:lvl1pPr>
          </a:lstStyle>
          <a:p>
            <a:pPr>
              <a:defRPr/>
            </a:pPr>
            <a:r>
              <a:rPr lang="en-US" altLang="en-US"/>
              <a:t>COMP37332, 2008/2009</a:t>
            </a:r>
          </a:p>
        </p:txBody>
      </p:sp>
      <p:sp>
        <p:nvSpPr>
          <p:cNvPr id="2061" name="Rectangle 13"/>
          <p:cNvSpPr>
            <a:spLocks noGrp="1" noChangeArrowheads="1"/>
          </p:cNvSpPr>
          <p:nvPr>
            <p:ph type="sldNum" sz="quarter" idx="5"/>
          </p:nvPr>
        </p:nvSpPr>
        <p:spPr bwMode="auto">
          <a:xfrm>
            <a:off x="3841750" y="9420225"/>
            <a:ext cx="2940050" cy="49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647" tIns="45823" rIns="91647" bIns="45823" numCol="1" anchor="b" anchorCtr="0" compatLnSpc="1">
            <a:prstTxWarp prst="textNoShape">
              <a:avLst/>
            </a:prstTxWarp>
          </a:bodyPr>
          <a:lstStyle>
            <a:lvl1pPr algn="r" defTabSz="915988" eaLnBrk="0" hangingPunct="0">
              <a:defRPr sz="1200">
                <a:latin typeface="Times New Roman" pitchFamily="18" charset="0"/>
              </a:defRPr>
            </a:lvl1pPr>
          </a:lstStyle>
          <a:p>
            <a:pPr>
              <a:defRPr/>
            </a:pPr>
            <a:fld id="{C6015A64-A118-4942-BBB5-4FA46E80159F}" type="slidenum">
              <a:rPr lang="en-US" altLang="en-US"/>
              <a:pPr>
                <a:defRPr/>
              </a:pPr>
              <a:t>‹#›</a:t>
            </a:fld>
            <a:endParaRPr lang="en-US" altLang="en-US"/>
          </a:p>
        </p:txBody>
      </p:sp>
    </p:spTree>
    <p:extLst>
      <p:ext uri="{BB962C8B-B14F-4D97-AF65-F5344CB8AC3E}">
        <p14:creationId xmlns:p14="http://schemas.microsoft.com/office/powerpoint/2010/main" val="263149999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2"/>
          <p:cNvSpPr>
            <a:spLocks noGrp="1" noChangeArrowheads="1"/>
          </p:cNvSpPr>
          <p:nvPr>
            <p:ph type="ftr" sz="quarter" idx="4"/>
          </p:nvPr>
        </p:nvSpPr>
        <p:spPr>
          <a:noFill/>
        </p:spPr>
        <p:txBody>
          <a:bodyPr/>
          <a:lstStyle>
            <a:lvl1pPr defTabSz="915988" eaLnBrk="0" hangingPunct="0">
              <a:spcBef>
                <a:spcPct val="30000"/>
              </a:spcBef>
              <a:defRPr kumimoji="1" sz="1200">
                <a:solidFill>
                  <a:schemeClr val="tx1"/>
                </a:solidFill>
                <a:latin typeface="Arial" charset="0"/>
              </a:defRPr>
            </a:lvl1pPr>
            <a:lvl2pPr marL="742950" indent="-285750" defTabSz="915988" eaLnBrk="0" hangingPunct="0">
              <a:spcBef>
                <a:spcPct val="30000"/>
              </a:spcBef>
              <a:defRPr kumimoji="1" sz="1200">
                <a:solidFill>
                  <a:schemeClr val="tx1"/>
                </a:solidFill>
                <a:latin typeface="Arial" charset="0"/>
              </a:defRPr>
            </a:lvl2pPr>
            <a:lvl3pPr marL="1143000" indent="-228600" defTabSz="915988" eaLnBrk="0" hangingPunct="0">
              <a:spcBef>
                <a:spcPct val="30000"/>
              </a:spcBef>
              <a:defRPr kumimoji="1" sz="1200">
                <a:solidFill>
                  <a:schemeClr val="tx1"/>
                </a:solidFill>
                <a:latin typeface="Arial" charset="0"/>
              </a:defRPr>
            </a:lvl3pPr>
            <a:lvl4pPr marL="1600200" indent="-228600" defTabSz="915988" eaLnBrk="0" hangingPunct="0">
              <a:spcBef>
                <a:spcPct val="30000"/>
              </a:spcBef>
              <a:defRPr kumimoji="1" sz="1200">
                <a:solidFill>
                  <a:schemeClr val="tx1"/>
                </a:solidFill>
                <a:latin typeface="Arial" charset="0"/>
              </a:defRPr>
            </a:lvl4pPr>
            <a:lvl5pPr marL="2057400" indent="-228600" defTabSz="915988" eaLnBrk="0" hangingPunct="0">
              <a:spcBef>
                <a:spcPct val="30000"/>
              </a:spcBef>
              <a:defRPr kumimoji="1" sz="1200">
                <a:solidFill>
                  <a:schemeClr val="tx1"/>
                </a:solidFill>
                <a:latin typeface="Arial" charset="0"/>
              </a:defRPr>
            </a:lvl5pPr>
            <a:lvl6pPr marL="2514600" indent="-228600" defTabSz="915988" eaLnBrk="0" fontAlgn="base" hangingPunct="0">
              <a:spcBef>
                <a:spcPct val="30000"/>
              </a:spcBef>
              <a:spcAft>
                <a:spcPct val="0"/>
              </a:spcAft>
              <a:defRPr kumimoji="1" sz="1200">
                <a:solidFill>
                  <a:schemeClr val="tx1"/>
                </a:solidFill>
                <a:latin typeface="Arial" charset="0"/>
              </a:defRPr>
            </a:lvl6pPr>
            <a:lvl7pPr marL="2971800" indent="-228600" defTabSz="915988" eaLnBrk="0" fontAlgn="base" hangingPunct="0">
              <a:spcBef>
                <a:spcPct val="30000"/>
              </a:spcBef>
              <a:spcAft>
                <a:spcPct val="0"/>
              </a:spcAft>
              <a:defRPr kumimoji="1" sz="1200">
                <a:solidFill>
                  <a:schemeClr val="tx1"/>
                </a:solidFill>
                <a:latin typeface="Arial" charset="0"/>
              </a:defRPr>
            </a:lvl7pPr>
            <a:lvl8pPr marL="3429000" indent="-228600" defTabSz="915988" eaLnBrk="0" fontAlgn="base" hangingPunct="0">
              <a:spcBef>
                <a:spcPct val="30000"/>
              </a:spcBef>
              <a:spcAft>
                <a:spcPct val="0"/>
              </a:spcAft>
              <a:defRPr kumimoji="1" sz="1200">
                <a:solidFill>
                  <a:schemeClr val="tx1"/>
                </a:solidFill>
                <a:latin typeface="Arial" charset="0"/>
              </a:defRPr>
            </a:lvl8pPr>
            <a:lvl9pPr marL="3886200" indent="-228600" defTabSz="915988" eaLnBrk="0" fontAlgn="base" hangingPunct="0">
              <a:spcBef>
                <a:spcPct val="30000"/>
              </a:spcBef>
              <a:spcAft>
                <a:spcPct val="0"/>
              </a:spcAft>
              <a:defRPr kumimoji="1" sz="1200">
                <a:solidFill>
                  <a:schemeClr val="tx1"/>
                </a:solidFill>
                <a:latin typeface="Arial" charset="0"/>
              </a:defRPr>
            </a:lvl9pPr>
          </a:lstStyle>
          <a:p>
            <a:pPr>
              <a:spcBef>
                <a:spcPct val="0"/>
              </a:spcBef>
            </a:pPr>
            <a:r>
              <a:rPr kumimoji="0" lang="en-US" altLang="en-US" smtClean="0">
                <a:latin typeface="Times New Roman" pitchFamily="18" charset="0"/>
              </a:rPr>
              <a:t>COMP37332, 2008/2009</a:t>
            </a:r>
          </a:p>
        </p:txBody>
      </p:sp>
      <p:sp>
        <p:nvSpPr>
          <p:cNvPr id="78851" name="Rectangle 13"/>
          <p:cNvSpPr>
            <a:spLocks noGrp="1" noChangeArrowheads="1"/>
          </p:cNvSpPr>
          <p:nvPr>
            <p:ph type="sldNum" sz="quarter" idx="5"/>
          </p:nvPr>
        </p:nvSpPr>
        <p:spPr>
          <a:noFill/>
        </p:spPr>
        <p:txBody>
          <a:bodyPr/>
          <a:lstStyle>
            <a:lvl1pPr defTabSz="915988" eaLnBrk="0" hangingPunct="0">
              <a:spcBef>
                <a:spcPct val="30000"/>
              </a:spcBef>
              <a:defRPr kumimoji="1" sz="1200">
                <a:solidFill>
                  <a:schemeClr val="tx1"/>
                </a:solidFill>
                <a:latin typeface="Arial" charset="0"/>
              </a:defRPr>
            </a:lvl1pPr>
            <a:lvl2pPr marL="742950" indent="-285750" defTabSz="915988" eaLnBrk="0" hangingPunct="0">
              <a:spcBef>
                <a:spcPct val="30000"/>
              </a:spcBef>
              <a:defRPr kumimoji="1" sz="1200">
                <a:solidFill>
                  <a:schemeClr val="tx1"/>
                </a:solidFill>
                <a:latin typeface="Arial" charset="0"/>
              </a:defRPr>
            </a:lvl2pPr>
            <a:lvl3pPr marL="1143000" indent="-228600" defTabSz="915988" eaLnBrk="0" hangingPunct="0">
              <a:spcBef>
                <a:spcPct val="30000"/>
              </a:spcBef>
              <a:defRPr kumimoji="1" sz="1200">
                <a:solidFill>
                  <a:schemeClr val="tx1"/>
                </a:solidFill>
                <a:latin typeface="Arial" charset="0"/>
              </a:defRPr>
            </a:lvl3pPr>
            <a:lvl4pPr marL="1600200" indent="-228600" defTabSz="915988" eaLnBrk="0" hangingPunct="0">
              <a:spcBef>
                <a:spcPct val="30000"/>
              </a:spcBef>
              <a:defRPr kumimoji="1" sz="1200">
                <a:solidFill>
                  <a:schemeClr val="tx1"/>
                </a:solidFill>
                <a:latin typeface="Arial" charset="0"/>
              </a:defRPr>
            </a:lvl4pPr>
            <a:lvl5pPr marL="2057400" indent="-228600" defTabSz="915988" eaLnBrk="0" hangingPunct="0">
              <a:spcBef>
                <a:spcPct val="30000"/>
              </a:spcBef>
              <a:defRPr kumimoji="1" sz="1200">
                <a:solidFill>
                  <a:schemeClr val="tx1"/>
                </a:solidFill>
                <a:latin typeface="Arial" charset="0"/>
              </a:defRPr>
            </a:lvl5pPr>
            <a:lvl6pPr marL="2514600" indent="-228600" defTabSz="915988" eaLnBrk="0" fontAlgn="base" hangingPunct="0">
              <a:spcBef>
                <a:spcPct val="30000"/>
              </a:spcBef>
              <a:spcAft>
                <a:spcPct val="0"/>
              </a:spcAft>
              <a:defRPr kumimoji="1" sz="1200">
                <a:solidFill>
                  <a:schemeClr val="tx1"/>
                </a:solidFill>
                <a:latin typeface="Arial" charset="0"/>
              </a:defRPr>
            </a:lvl6pPr>
            <a:lvl7pPr marL="2971800" indent="-228600" defTabSz="915988" eaLnBrk="0" fontAlgn="base" hangingPunct="0">
              <a:spcBef>
                <a:spcPct val="30000"/>
              </a:spcBef>
              <a:spcAft>
                <a:spcPct val="0"/>
              </a:spcAft>
              <a:defRPr kumimoji="1" sz="1200">
                <a:solidFill>
                  <a:schemeClr val="tx1"/>
                </a:solidFill>
                <a:latin typeface="Arial" charset="0"/>
              </a:defRPr>
            </a:lvl7pPr>
            <a:lvl8pPr marL="3429000" indent="-228600" defTabSz="915988" eaLnBrk="0" fontAlgn="base" hangingPunct="0">
              <a:spcBef>
                <a:spcPct val="30000"/>
              </a:spcBef>
              <a:spcAft>
                <a:spcPct val="0"/>
              </a:spcAft>
              <a:defRPr kumimoji="1" sz="1200">
                <a:solidFill>
                  <a:schemeClr val="tx1"/>
                </a:solidFill>
                <a:latin typeface="Arial" charset="0"/>
              </a:defRPr>
            </a:lvl8pPr>
            <a:lvl9pPr marL="3886200" indent="-228600" defTabSz="915988" eaLnBrk="0" fontAlgn="base" hangingPunct="0">
              <a:spcBef>
                <a:spcPct val="30000"/>
              </a:spcBef>
              <a:spcAft>
                <a:spcPct val="0"/>
              </a:spcAft>
              <a:defRPr kumimoji="1" sz="1200">
                <a:solidFill>
                  <a:schemeClr val="tx1"/>
                </a:solidFill>
                <a:latin typeface="Arial" charset="0"/>
              </a:defRPr>
            </a:lvl9pPr>
          </a:lstStyle>
          <a:p>
            <a:pPr>
              <a:spcBef>
                <a:spcPct val="0"/>
              </a:spcBef>
            </a:pPr>
            <a:fld id="{D3381699-FFAB-4DE7-A388-770AC76D4009}" type="slidenum">
              <a:rPr kumimoji="0" lang="en-US" altLang="en-US" smtClean="0">
                <a:latin typeface="Times New Roman" pitchFamily="18" charset="0"/>
              </a:rPr>
              <a:pPr>
                <a:spcBef>
                  <a:spcPct val="0"/>
                </a:spcBef>
              </a:pPr>
              <a:t>2</a:t>
            </a:fld>
            <a:endParaRPr kumimoji="0" lang="en-US" altLang="en-US" smtClean="0">
              <a:latin typeface="Times New Roman" pitchFamily="18" charset="0"/>
            </a:endParaRPr>
          </a:p>
        </p:txBody>
      </p:sp>
      <p:sp>
        <p:nvSpPr>
          <p:cNvPr id="78852" name="Rectangle 2"/>
          <p:cNvSpPr>
            <a:spLocks noGrp="1" noRot="1" noChangeAspect="1" noChangeArrowheads="1" noTextEdit="1"/>
          </p:cNvSpPr>
          <p:nvPr>
            <p:ph type="sldImg"/>
          </p:nvPr>
        </p:nvSpPr>
        <p:spPr>
          <a:xfrm>
            <a:off x="914400" y="742950"/>
            <a:ext cx="4956175" cy="3717925"/>
          </a:xfrm>
          <a:ln/>
        </p:spPr>
      </p:sp>
      <p:sp>
        <p:nvSpPr>
          <p:cNvPr id="78853" name="Rectangle 3"/>
          <p:cNvSpPr>
            <a:spLocks noGrp="1" noChangeArrowheads="1"/>
          </p:cNvSpPr>
          <p:nvPr>
            <p:ph type="body" idx="1"/>
          </p:nvPr>
        </p:nvSpPr>
        <p:spPr>
          <a:noFill/>
        </p:spPr>
        <p:txBody>
          <a:bodyPr/>
          <a:lstStyle/>
          <a:p>
            <a:pPr eaLnBrk="1" hangingPunct="1"/>
            <a:endParaRPr lang="en-GB"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2"/>
          <p:cNvSpPr>
            <a:spLocks noGrp="1" noChangeArrowheads="1"/>
          </p:cNvSpPr>
          <p:nvPr>
            <p:ph type="ftr" sz="quarter" idx="4"/>
          </p:nvPr>
        </p:nvSpPr>
        <p:spPr>
          <a:noFill/>
        </p:spPr>
        <p:txBody>
          <a:bodyPr/>
          <a:lstStyle>
            <a:lvl1pPr defTabSz="915988" eaLnBrk="0" hangingPunct="0">
              <a:spcBef>
                <a:spcPct val="30000"/>
              </a:spcBef>
              <a:defRPr kumimoji="1" sz="1200">
                <a:solidFill>
                  <a:schemeClr val="tx1"/>
                </a:solidFill>
                <a:latin typeface="Arial" charset="0"/>
              </a:defRPr>
            </a:lvl1pPr>
            <a:lvl2pPr marL="742950" indent="-285750" defTabSz="915988" eaLnBrk="0" hangingPunct="0">
              <a:spcBef>
                <a:spcPct val="30000"/>
              </a:spcBef>
              <a:defRPr kumimoji="1" sz="1200">
                <a:solidFill>
                  <a:schemeClr val="tx1"/>
                </a:solidFill>
                <a:latin typeface="Arial" charset="0"/>
              </a:defRPr>
            </a:lvl2pPr>
            <a:lvl3pPr marL="1143000" indent="-228600" defTabSz="915988" eaLnBrk="0" hangingPunct="0">
              <a:spcBef>
                <a:spcPct val="30000"/>
              </a:spcBef>
              <a:defRPr kumimoji="1" sz="1200">
                <a:solidFill>
                  <a:schemeClr val="tx1"/>
                </a:solidFill>
                <a:latin typeface="Arial" charset="0"/>
              </a:defRPr>
            </a:lvl3pPr>
            <a:lvl4pPr marL="1600200" indent="-228600" defTabSz="915988" eaLnBrk="0" hangingPunct="0">
              <a:spcBef>
                <a:spcPct val="30000"/>
              </a:spcBef>
              <a:defRPr kumimoji="1" sz="1200">
                <a:solidFill>
                  <a:schemeClr val="tx1"/>
                </a:solidFill>
                <a:latin typeface="Arial" charset="0"/>
              </a:defRPr>
            </a:lvl4pPr>
            <a:lvl5pPr marL="2057400" indent="-228600" defTabSz="915988" eaLnBrk="0" hangingPunct="0">
              <a:spcBef>
                <a:spcPct val="30000"/>
              </a:spcBef>
              <a:defRPr kumimoji="1" sz="1200">
                <a:solidFill>
                  <a:schemeClr val="tx1"/>
                </a:solidFill>
                <a:latin typeface="Arial" charset="0"/>
              </a:defRPr>
            </a:lvl5pPr>
            <a:lvl6pPr marL="2514600" indent="-228600" defTabSz="915988" eaLnBrk="0" fontAlgn="base" hangingPunct="0">
              <a:spcBef>
                <a:spcPct val="30000"/>
              </a:spcBef>
              <a:spcAft>
                <a:spcPct val="0"/>
              </a:spcAft>
              <a:defRPr kumimoji="1" sz="1200">
                <a:solidFill>
                  <a:schemeClr val="tx1"/>
                </a:solidFill>
                <a:latin typeface="Arial" charset="0"/>
              </a:defRPr>
            </a:lvl6pPr>
            <a:lvl7pPr marL="2971800" indent="-228600" defTabSz="915988" eaLnBrk="0" fontAlgn="base" hangingPunct="0">
              <a:spcBef>
                <a:spcPct val="30000"/>
              </a:spcBef>
              <a:spcAft>
                <a:spcPct val="0"/>
              </a:spcAft>
              <a:defRPr kumimoji="1" sz="1200">
                <a:solidFill>
                  <a:schemeClr val="tx1"/>
                </a:solidFill>
                <a:latin typeface="Arial" charset="0"/>
              </a:defRPr>
            </a:lvl7pPr>
            <a:lvl8pPr marL="3429000" indent="-228600" defTabSz="915988" eaLnBrk="0" fontAlgn="base" hangingPunct="0">
              <a:spcBef>
                <a:spcPct val="30000"/>
              </a:spcBef>
              <a:spcAft>
                <a:spcPct val="0"/>
              </a:spcAft>
              <a:defRPr kumimoji="1" sz="1200">
                <a:solidFill>
                  <a:schemeClr val="tx1"/>
                </a:solidFill>
                <a:latin typeface="Arial" charset="0"/>
              </a:defRPr>
            </a:lvl8pPr>
            <a:lvl9pPr marL="3886200" indent="-228600" defTabSz="915988" eaLnBrk="0" fontAlgn="base" hangingPunct="0">
              <a:spcBef>
                <a:spcPct val="30000"/>
              </a:spcBef>
              <a:spcAft>
                <a:spcPct val="0"/>
              </a:spcAft>
              <a:defRPr kumimoji="1" sz="1200">
                <a:solidFill>
                  <a:schemeClr val="tx1"/>
                </a:solidFill>
                <a:latin typeface="Arial" charset="0"/>
              </a:defRPr>
            </a:lvl9pPr>
          </a:lstStyle>
          <a:p>
            <a:pPr>
              <a:spcBef>
                <a:spcPct val="0"/>
              </a:spcBef>
            </a:pPr>
            <a:r>
              <a:rPr kumimoji="0" lang="en-US" altLang="en-US" smtClean="0">
                <a:latin typeface="Times New Roman" pitchFamily="18" charset="0"/>
              </a:rPr>
              <a:t>COMP37332, 2008/2009</a:t>
            </a:r>
          </a:p>
        </p:txBody>
      </p:sp>
      <p:sp>
        <p:nvSpPr>
          <p:cNvPr id="79875" name="Rectangle 13"/>
          <p:cNvSpPr>
            <a:spLocks noGrp="1" noChangeArrowheads="1"/>
          </p:cNvSpPr>
          <p:nvPr>
            <p:ph type="sldNum" sz="quarter" idx="5"/>
          </p:nvPr>
        </p:nvSpPr>
        <p:spPr>
          <a:noFill/>
        </p:spPr>
        <p:txBody>
          <a:bodyPr/>
          <a:lstStyle>
            <a:lvl1pPr defTabSz="915988" eaLnBrk="0" hangingPunct="0">
              <a:spcBef>
                <a:spcPct val="30000"/>
              </a:spcBef>
              <a:defRPr kumimoji="1" sz="1200">
                <a:solidFill>
                  <a:schemeClr val="tx1"/>
                </a:solidFill>
                <a:latin typeface="Arial" charset="0"/>
              </a:defRPr>
            </a:lvl1pPr>
            <a:lvl2pPr marL="742950" indent="-285750" defTabSz="915988" eaLnBrk="0" hangingPunct="0">
              <a:spcBef>
                <a:spcPct val="30000"/>
              </a:spcBef>
              <a:defRPr kumimoji="1" sz="1200">
                <a:solidFill>
                  <a:schemeClr val="tx1"/>
                </a:solidFill>
                <a:latin typeface="Arial" charset="0"/>
              </a:defRPr>
            </a:lvl2pPr>
            <a:lvl3pPr marL="1143000" indent="-228600" defTabSz="915988" eaLnBrk="0" hangingPunct="0">
              <a:spcBef>
                <a:spcPct val="30000"/>
              </a:spcBef>
              <a:defRPr kumimoji="1" sz="1200">
                <a:solidFill>
                  <a:schemeClr val="tx1"/>
                </a:solidFill>
                <a:latin typeface="Arial" charset="0"/>
              </a:defRPr>
            </a:lvl3pPr>
            <a:lvl4pPr marL="1600200" indent="-228600" defTabSz="915988" eaLnBrk="0" hangingPunct="0">
              <a:spcBef>
                <a:spcPct val="30000"/>
              </a:spcBef>
              <a:defRPr kumimoji="1" sz="1200">
                <a:solidFill>
                  <a:schemeClr val="tx1"/>
                </a:solidFill>
                <a:latin typeface="Arial" charset="0"/>
              </a:defRPr>
            </a:lvl4pPr>
            <a:lvl5pPr marL="2057400" indent="-228600" defTabSz="915988" eaLnBrk="0" hangingPunct="0">
              <a:spcBef>
                <a:spcPct val="30000"/>
              </a:spcBef>
              <a:defRPr kumimoji="1" sz="1200">
                <a:solidFill>
                  <a:schemeClr val="tx1"/>
                </a:solidFill>
                <a:latin typeface="Arial" charset="0"/>
              </a:defRPr>
            </a:lvl5pPr>
            <a:lvl6pPr marL="2514600" indent="-228600" defTabSz="915988" eaLnBrk="0" fontAlgn="base" hangingPunct="0">
              <a:spcBef>
                <a:spcPct val="30000"/>
              </a:spcBef>
              <a:spcAft>
                <a:spcPct val="0"/>
              </a:spcAft>
              <a:defRPr kumimoji="1" sz="1200">
                <a:solidFill>
                  <a:schemeClr val="tx1"/>
                </a:solidFill>
                <a:latin typeface="Arial" charset="0"/>
              </a:defRPr>
            </a:lvl6pPr>
            <a:lvl7pPr marL="2971800" indent="-228600" defTabSz="915988" eaLnBrk="0" fontAlgn="base" hangingPunct="0">
              <a:spcBef>
                <a:spcPct val="30000"/>
              </a:spcBef>
              <a:spcAft>
                <a:spcPct val="0"/>
              </a:spcAft>
              <a:defRPr kumimoji="1" sz="1200">
                <a:solidFill>
                  <a:schemeClr val="tx1"/>
                </a:solidFill>
                <a:latin typeface="Arial" charset="0"/>
              </a:defRPr>
            </a:lvl7pPr>
            <a:lvl8pPr marL="3429000" indent="-228600" defTabSz="915988" eaLnBrk="0" fontAlgn="base" hangingPunct="0">
              <a:spcBef>
                <a:spcPct val="30000"/>
              </a:spcBef>
              <a:spcAft>
                <a:spcPct val="0"/>
              </a:spcAft>
              <a:defRPr kumimoji="1" sz="1200">
                <a:solidFill>
                  <a:schemeClr val="tx1"/>
                </a:solidFill>
                <a:latin typeface="Arial" charset="0"/>
              </a:defRPr>
            </a:lvl8pPr>
            <a:lvl9pPr marL="3886200" indent="-228600" defTabSz="915988" eaLnBrk="0" fontAlgn="base" hangingPunct="0">
              <a:spcBef>
                <a:spcPct val="30000"/>
              </a:spcBef>
              <a:spcAft>
                <a:spcPct val="0"/>
              </a:spcAft>
              <a:defRPr kumimoji="1" sz="1200">
                <a:solidFill>
                  <a:schemeClr val="tx1"/>
                </a:solidFill>
                <a:latin typeface="Arial" charset="0"/>
              </a:defRPr>
            </a:lvl9pPr>
          </a:lstStyle>
          <a:p>
            <a:pPr>
              <a:spcBef>
                <a:spcPct val="0"/>
              </a:spcBef>
            </a:pPr>
            <a:fld id="{4B70EB14-A735-4124-A7CE-3E9B5589D2FC}" type="slidenum">
              <a:rPr kumimoji="0" lang="en-US" altLang="en-US" smtClean="0">
                <a:latin typeface="Times New Roman" pitchFamily="18" charset="0"/>
              </a:rPr>
              <a:pPr>
                <a:spcBef>
                  <a:spcPct val="0"/>
                </a:spcBef>
              </a:pPr>
              <a:t>16</a:t>
            </a:fld>
            <a:endParaRPr kumimoji="0" lang="en-US" altLang="en-US" smtClean="0">
              <a:latin typeface="Times New Roman" pitchFamily="18" charset="0"/>
            </a:endParaRPr>
          </a:p>
        </p:txBody>
      </p:sp>
      <p:sp>
        <p:nvSpPr>
          <p:cNvPr id="79876" name="Rectangle 2"/>
          <p:cNvSpPr>
            <a:spLocks noGrp="1" noRot="1" noChangeAspect="1" noChangeArrowheads="1" noTextEdit="1"/>
          </p:cNvSpPr>
          <p:nvPr>
            <p:ph type="sldImg"/>
          </p:nvPr>
        </p:nvSpPr>
        <p:spPr>
          <a:xfrm>
            <a:off x="914400" y="742950"/>
            <a:ext cx="4956175" cy="3717925"/>
          </a:xfrm>
          <a:ln/>
        </p:spPr>
      </p:sp>
      <p:sp>
        <p:nvSpPr>
          <p:cNvPr id="79877" name="Rectangle 3"/>
          <p:cNvSpPr>
            <a:spLocks noGrp="1" noChangeArrowheads="1"/>
          </p:cNvSpPr>
          <p:nvPr>
            <p:ph type="body" idx="1"/>
          </p:nvPr>
        </p:nvSpPr>
        <p:spPr>
          <a:noFill/>
        </p:spPr>
        <p:txBody>
          <a:bodyPr/>
          <a:lstStyle/>
          <a:p>
            <a:pPr eaLnBrk="1" hangingPunct="1"/>
            <a:endParaRPr lang="en-GB"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4400" y="742950"/>
            <a:ext cx="4956175" cy="371792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en-US" smtClean="0"/>
              <a:t>COMP37332, 2008/2009</a:t>
            </a:r>
            <a:endParaRPr lang="en-US" altLang="en-US"/>
          </a:p>
        </p:txBody>
      </p:sp>
      <p:sp>
        <p:nvSpPr>
          <p:cNvPr id="5" name="Slide Number Placeholder 4"/>
          <p:cNvSpPr>
            <a:spLocks noGrp="1"/>
          </p:cNvSpPr>
          <p:nvPr>
            <p:ph type="sldNum" sz="quarter" idx="11"/>
          </p:nvPr>
        </p:nvSpPr>
        <p:spPr/>
        <p:txBody>
          <a:bodyPr/>
          <a:lstStyle/>
          <a:p>
            <a:pPr>
              <a:defRPr/>
            </a:pPr>
            <a:fld id="{C6015A64-A118-4942-BBB5-4FA46E80159F}" type="slidenum">
              <a:rPr lang="en-US" altLang="en-US" smtClean="0"/>
              <a:pPr>
                <a:defRPr/>
              </a:pPr>
              <a:t>23</a:t>
            </a:fld>
            <a:endParaRPr lang="en-US" altLang="en-US"/>
          </a:p>
        </p:txBody>
      </p:sp>
    </p:spTree>
    <p:extLst>
      <p:ext uri="{BB962C8B-B14F-4D97-AF65-F5344CB8AC3E}">
        <p14:creationId xmlns:p14="http://schemas.microsoft.com/office/powerpoint/2010/main" val="203979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2"/>
          <p:cNvSpPr>
            <a:spLocks noGrp="1" noChangeArrowheads="1"/>
          </p:cNvSpPr>
          <p:nvPr>
            <p:ph type="ftr" sz="quarter" idx="4"/>
          </p:nvPr>
        </p:nvSpPr>
        <p:spPr>
          <a:noFill/>
        </p:spPr>
        <p:txBody>
          <a:bodyPr/>
          <a:lstStyle>
            <a:lvl1pPr defTabSz="915988" eaLnBrk="0" hangingPunct="0">
              <a:spcBef>
                <a:spcPct val="30000"/>
              </a:spcBef>
              <a:defRPr kumimoji="1" sz="1200">
                <a:solidFill>
                  <a:schemeClr val="tx1"/>
                </a:solidFill>
                <a:latin typeface="Arial" charset="0"/>
              </a:defRPr>
            </a:lvl1pPr>
            <a:lvl2pPr marL="742950" indent="-285750" defTabSz="915988" eaLnBrk="0" hangingPunct="0">
              <a:spcBef>
                <a:spcPct val="30000"/>
              </a:spcBef>
              <a:defRPr kumimoji="1" sz="1200">
                <a:solidFill>
                  <a:schemeClr val="tx1"/>
                </a:solidFill>
                <a:latin typeface="Arial" charset="0"/>
              </a:defRPr>
            </a:lvl2pPr>
            <a:lvl3pPr marL="1143000" indent="-228600" defTabSz="915988" eaLnBrk="0" hangingPunct="0">
              <a:spcBef>
                <a:spcPct val="30000"/>
              </a:spcBef>
              <a:defRPr kumimoji="1" sz="1200">
                <a:solidFill>
                  <a:schemeClr val="tx1"/>
                </a:solidFill>
                <a:latin typeface="Arial" charset="0"/>
              </a:defRPr>
            </a:lvl3pPr>
            <a:lvl4pPr marL="1600200" indent="-228600" defTabSz="915988" eaLnBrk="0" hangingPunct="0">
              <a:spcBef>
                <a:spcPct val="30000"/>
              </a:spcBef>
              <a:defRPr kumimoji="1" sz="1200">
                <a:solidFill>
                  <a:schemeClr val="tx1"/>
                </a:solidFill>
                <a:latin typeface="Arial" charset="0"/>
              </a:defRPr>
            </a:lvl4pPr>
            <a:lvl5pPr marL="2057400" indent="-228600" defTabSz="915988" eaLnBrk="0" hangingPunct="0">
              <a:spcBef>
                <a:spcPct val="30000"/>
              </a:spcBef>
              <a:defRPr kumimoji="1" sz="1200">
                <a:solidFill>
                  <a:schemeClr val="tx1"/>
                </a:solidFill>
                <a:latin typeface="Arial" charset="0"/>
              </a:defRPr>
            </a:lvl5pPr>
            <a:lvl6pPr marL="2514600" indent="-228600" defTabSz="915988" eaLnBrk="0" fontAlgn="base" hangingPunct="0">
              <a:spcBef>
                <a:spcPct val="30000"/>
              </a:spcBef>
              <a:spcAft>
                <a:spcPct val="0"/>
              </a:spcAft>
              <a:defRPr kumimoji="1" sz="1200">
                <a:solidFill>
                  <a:schemeClr val="tx1"/>
                </a:solidFill>
                <a:latin typeface="Arial" charset="0"/>
              </a:defRPr>
            </a:lvl6pPr>
            <a:lvl7pPr marL="2971800" indent="-228600" defTabSz="915988" eaLnBrk="0" fontAlgn="base" hangingPunct="0">
              <a:spcBef>
                <a:spcPct val="30000"/>
              </a:spcBef>
              <a:spcAft>
                <a:spcPct val="0"/>
              </a:spcAft>
              <a:defRPr kumimoji="1" sz="1200">
                <a:solidFill>
                  <a:schemeClr val="tx1"/>
                </a:solidFill>
                <a:latin typeface="Arial" charset="0"/>
              </a:defRPr>
            </a:lvl7pPr>
            <a:lvl8pPr marL="3429000" indent="-228600" defTabSz="915988" eaLnBrk="0" fontAlgn="base" hangingPunct="0">
              <a:spcBef>
                <a:spcPct val="30000"/>
              </a:spcBef>
              <a:spcAft>
                <a:spcPct val="0"/>
              </a:spcAft>
              <a:defRPr kumimoji="1" sz="1200">
                <a:solidFill>
                  <a:schemeClr val="tx1"/>
                </a:solidFill>
                <a:latin typeface="Arial" charset="0"/>
              </a:defRPr>
            </a:lvl8pPr>
            <a:lvl9pPr marL="3886200" indent="-228600" defTabSz="915988" eaLnBrk="0" fontAlgn="base" hangingPunct="0">
              <a:spcBef>
                <a:spcPct val="30000"/>
              </a:spcBef>
              <a:spcAft>
                <a:spcPct val="0"/>
              </a:spcAft>
              <a:defRPr kumimoji="1" sz="1200">
                <a:solidFill>
                  <a:schemeClr val="tx1"/>
                </a:solidFill>
                <a:latin typeface="Arial" charset="0"/>
              </a:defRPr>
            </a:lvl9pPr>
          </a:lstStyle>
          <a:p>
            <a:pPr>
              <a:spcBef>
                <a:spcPct val="0"/>
              </a:spcBef>
            </a:pPr>
            <a:r>
              <a:rPr kumimoji="0" lang="en-US" altLang="en-US" smtClean="0">
                <a:latin typeface="Times New Roman" pitchFamily="18" charset="0"/>
              </a:rPr>
              <a:t>COMP37332, 2008/2009</a:t>
            </a:r>
          </a:p>
        </p:txBody>
      </p:sp>
      <p:sp>
        <p:nvSpPr>
          <p:cNvPr id="80899" name="Rectangle 13"/>
          <p:cNvSpPr>
            <a:spLocks noGrp="1" noChangeArrowheads="1"/>
          </p:cNvSpPr>
          <p:nvPr>
            <p:ph type="sldNum" sz="quarter" idx="5"/>
          </p:nvPr>
        </p:nvSpPr>
        <p:spPr>
          <a:noFill/>
        </p:spPr>
        <p:txBody>
          <a:bodyPr/>
          <a:lstStyle>
            <a:lvl1pPr defTabSz="915988" eaLnBrk="0" hangingPunct="0">
              <a:spcBef>
                <a:spcPct val="30000"/>
              </a:spcBef>
              <a:defRPr kumimoji="1" sz="1200">
                <a:solidFill>
                  <a:schemeClr val="tx1"/>
                </a:solidFill>
                <a:latin typeface="Arial" charset="0"/>
              </a:defRPr>
            </a:lvl1pPr>
            <a:lvl2pPr marL="742950" indent="-285750" defTabSz="915988" eaLnBrk="0" hangingPunct="0">
              <a:spcBef>
                <a:spcPct val="30000"/>
              </a:spcBef>
              <a:defRPr kumimoji="1" sz="1200">
                <a:solidFill>
                  <a:schemeClr val="tx1"/>
                </a:solidFill>
                <a:latin typeface="Arial" charset="0"/>
              </a:defRPr>
            </a:lvl2pPr>
            <a:lvl3pPr marL="1143000" indent="-228600" defTabSz="915988" eaLnBrk="0" hangingPunct="0">
              <a:spcBef>
                <a:spcPct val="30000"/>
              </a:spcBef>
              <a:defRPr kumimoji="1" sz="1200">
                <a:solidFill>
                  <a:schemeClr val="tx1"/>
                </a:solidFill>
                <a:latin typeface="Arial" charset="0"/>
              </a:defRPr>
            </a:lvl3pPr>
            <a:lvl4pPr marL="1600200" indent="-228600" defTabSz="915988" eaLnBrk="0" hangingPunct="0">
              <a:spcBef>
                <a:spcPct val="30000"/>
              </a:spcBef>
              <a:defRPr kumimoji="1" sz="1200">
                <a:solidFill>
                  <a:schemeClr val="tx1"/>
                </a:solidFill>
                <a:latin typeface="Arial" charset="0"/>
              </a:defRPr>
            </a:lvl4pPr>
            <a:lvl5pPr marL="2057400" indent="-228600" defTabSz="915988" eaLnBrk="0" hangingPunct="0">
              <a:spcBef>
                <a:spcPct val="30000"/>
              </a:spcBef>
              <a:defRPr kumimoji="1" sz="1200">
                <a:solidFill>
                  <a:schemeClr val="tx1"/>
                </a:solidFill>
                <a:latin typeface="Arial" charset="0"/>
              </a:defRPr>
            </a:lvl5pPr>
            <a:lvl6pPr marL="2514600" indent="-228600" defTabSz="915988" eaLnBrk="0" fontAlgn="base" hangingPunct="0">
              <a:spcBef>
                <a:spcPct val="30000"/>
              </a:spcBef>
              <a:spcAft>
                <a:spcPct val="0"/>
              </a:spcAft>
              <a:defRPr kumimoji="1" sz="1200">
                <a:solidFill>
                  <a:schemeClr val="tx1"/>
                </a:solidFill>
                <a:latin typeface="Arial" charset="0"/>
              </a:defRPr>
            </a:lvl6pPr>
            <a:lvl7pPr marL="2971800" indent="-228600" defTabSz="915988" eaLnBrk="0" fontAlgn="base" hangingPunct="0">
              <a:spcBef>
                <a:spcPct val="30000"/>
              </a:spcBef>
              <a:spcAft>
                <a:spcPct val="0"/>
              </a:spcAft>
              <a:defRPr kumimoji="1" sz="1200">
                <a:solidFill>
                  <a:schemeClr val="tx1"/>
                </a:solidFill>
                <a:latin typeface="Arial" charset="0"/>
              </a:defRPr>
            </a:lvl7pPr>
            <a:lvl8pPr marL="3429000" indent="-228600" defTabSz="915988" eaLnBrk="0" fontAlgn="base" hangingPunct="0">
              <a:spcBef>
                <a:spcPct val="30000"/>
              </a:spcBef>
              <a:spcAft>
                <a:spcPct val="0"/>
              </a:spcAft>
              <a:defRPr kumimoji="1" sz="1200">
                <a:solidFill>
                  <a:schemeClr val="tx1"/>
                </a:solidFill>
                <a:latin typeface="Arial" charset="0"/>
              </a:defRPr>
            </a:lvl8pPr>
            <a:lvl9pPr marL="3886200" indent="-228600" defTabSz="915988" eaLnBrk="0" fontAlgn="base" hangingPunct="0">
              <a:spcBef>
                <a:spcPct val="30000"/>
              </a:spcBef>
              <a:spcAft>
                <a:spcPct val="0"/>
              </a:spcAft>
              <a:defRPr kumimoji="1" sz="1200">
                <a:solidFill>
                  <a:schemeClr val="tx1"/>
                </a:solidFill>
                <a:latin typeface="Arial" charset="0"/>
              </a:defRPr>
            </a:lvl9pPr>
          </a:lstStyle>
          <a:p>
            <a:pPr>
              <a:spcBef>
                <a:spcPct val="0"/>
              </a:spcBef>
            </a:pPr>
            <a:fld id="{9BAFE246-751A-49C6-8366-AA7222D841AF}" type="slidenum">
              <a:rPr kumimoji="0" lang="en-US" altLang="en-US" smtClean="0">
                <a:latin typeface="Times New Roman" pitchFamily="18" charset="0"/>
              </a:rPr>
              <a:pPr>
                <a:spcBef>
                  <a:spcPct val="0"/>
                </a:spcBef>
              </a:pPr>
              <a:t>28</a:t>
            </a:fld>
            <a:endParaRPr kumimoji="0" lang="en-US" altLang="en-US" smtClean="0">
              <a:latin typeface="Times New Roman" pitchFamily="18" charset="0"/>
            </a:endParaRPr>
          </a:p>
        </p:txBody>
      </p:sp>
      <p:sp>
        <p:nvSpPr>
          <p:cNvPr id="80900" name="Rectangle 2"/>
          <p:cNvSpPr>
            <a:spLocks noGrp="1" noRot="1" noChangeAspect="1" noChangeArrowheads="1" noTextEdit="1"/>
          </p:cNvSpPr>
          <p:nvPr>
            <p:ph type="sldImg"/>
          </p:nvPr>
        </p:nvSpPr>
        <p:spPr>
          <a:xfrm>
            <a:off x="914400" y="742950"/>
            <a:ext cx="4956175" cy="3717925"/>
          </a:xfrm>
          <a:ln/>
        </p:spPr>
      </p:sp>
      <p:sp>
        <p:nvSpPr>
          <p:cNvPr id="80901" name="Rectangle 3"/>
          <p:cNvSpPr>
            <a:spLocks noGrp="1" noChangeArrowheads="1"/>
          </p:cNvSpPr>
          <p:nvPr>
            <p:ph type="body" idx="1"/>
          </p:nvPr>
        </p:nvSpPr>
        <p:spPr>
          <a:noFill/>
        </p:spPr>
        <p:txBody>
          <a:bodyPr/>
          <a:lstStyle/>
          <a:p>
            <a:pPr eaLnBrk="1" hangingPunct="1"/>
            <a:endParaRPr lang="en-GB"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2"/>
          <p:cNvSpPr>
            <a:spLocks noGrp="1" noChangeArrowheads="1"/>
          </p:cNvSpPr>
          <p:nvPr>
            <p:ph type="ftr" sz="quarter" idx="4"/>
          </p:nvPr>
        </p:nvSpPr>
        <p:spPr>
          <a:noFill/>
        </p:spPr>
        <p:txBody>
          <a:bodyPr/>
          <a:lstStyle>
            <a:lvl1pPr defTabSz="915988" eaLnBrk="0" hangingPunct="0">
              <a:spcBef>
                <a:spcPct val="30000"/>
              </a:spcBef>
              <a:defRPr kumimoji="1" sz="1200">
                <a:solidFill>
                  <a:schemeClr val="tx1"/>
                </a:solidFill>
                <a:latin typeface="Arial" charset="0"/>
              </a:defRPr>
            </a:lvl1pPr>
            <a:lvl2pPr marL="742950" indent="-285750" defTabSz="915988" eaLnBrk="0" hangingPunct="0">
              <a:spcBef>
                <a:spcPct val="30000"/>
              </a:spcBef>
              <a:defRPr kumimoji="1" sz="1200">
                <a:solidFill>
                  <a:schemeClr val="tx1"/>
                </a:solidFill>
                <a:latin typeface="Arial" charset="0"/>
              </a:defRPr>
            </a:lvl2pPr>
            <a:lvl3pPr marL="1143000" indent="-228600" defTabSz="915988" eaLnBrk="0" hangingPunct="0">
              <a:spcBef>
                <a:spcPct val="30000"/>
              </a:spcBef>
              <a:defRPr kumimoji="1" sz="1200">
                <a:solidFill>
                  <a:schemeClr val="tx1"/>
                </a:solidFill>
                <a:latin typeface="Arial" charset="0"/>
              </a:defRPr>
            </a:lvl3pPr>
            <a:lvl4pPr marL="1600200" indent="-228600" defTabSz="915988" eaLnBrk="0" hangingPunct="0">
              <a:spcBef>
                <a:spcPct val="30000"/>
              </a:spcBef>
              <a:defRPr kumimoji="1" sz="1200">
                <a:solidFill>
                  <a:schemeClr val="tx1"/>
                </a:solidFill>
                <a:latin typeface="Arial" charset="0"/>
              </a:defRPr>
            </a:lvl4pPr>
            <a:lvl5pPr marL="2057400" indent="-228600" defTabSz="915988" eaLnBrk="0" hangingPunct="0">
              <a:spcBef>
                <a:spcPct val="30000"/>
              </a:spcBef>
              <a:defRPr kumimoji="1" sz="1200">
                <a:solidFill>
                  <a:schemeClr val="tx1"/>
                </a:solidFill>
                <a:latin typeface="Arial" charset="0"/>
              </a:defRPr>
            </a:lvl5pPr>
            <a:lvl6pPr marL="2514600" indent="-228600" defTabSz="915988" eaLnBrk="0" fontAlgn="base" hangingPunct="0">
              <a:spcBef>
                <a:spcPct val="30000"/>
              </a:spcBef>
              <a:spcAft>
                <a:spcPct val="0"/>
              </a:spcAft>
              <a:defRPr kumimoji="1" sz="1200">
                <a:solidFill>
                  <a:schemeClr val="tx1"/>
                </a:solidFill>
                <a:latin typeface="Arial" charset="0"/>
              </a:defRPr>
            </a:lvl6pPr>
            <a:lvl7pPr marL="2971800" indent="-228600" defTabSz="915988" eaLnBrk="0" fontAlgn="base" hangingPunct="0">
              <a:spcBef>
                <a:spcPct val="30000"/>
              </a:spcBef>
              <a:spcAft>
                <a:spcPct val="0"/>
              </a:spcAft>
              <a:defRPr kumimoji="1" sz="1200">
                <a:solidFill>
                  <a:schemeClr val="tx1"/>
                </a:solidFill>
                <a:latin typeface="Arial" charset="0"/>
              </a:defRPr>
            </a:lvl7pPr>
            <a:lvl8pPr marL="3429000" indent="-228600" defTabSz="915988" eaLnBrk="0" fontAlgn="base" hangingPunct="0">
              <a:spcBef>
                <a:spcPct val="30000"/>
              </a:spcBef>
              <a:spcAft>
                <a:spcPct val="0"/>
              </a:spcAft>
              <a:defRPr kumimoji="1" sz="1200">
                <a:solidFill>
                  <a:schemeClr val="tx1"/>
                </a:solidFill>
                <a:latin typeface="Arial" charset="0"/>
              </a:defRPr>
            </a:lvl8pPr>
            <a:lvl9pPr marL="3886200" indent="-228600" defTabSz="915988" eaLnBrk="0" fontAlgn="base" hangingPunct="0">
              <a:spcBef>
                <a:spcPct val="30000"/>
              </a:spcBef>
              <a:spcAft>
                <a:spcPct val="0"/>
              </a:spcAft>
              <a:defRPr kumimoji="1" sz="1200">
                <a:solidFill>
                  <a:schemeClr val="tx1"/>
                </a:solidFill>
                <a:latin typeface="Arial" charset="0"/>
              </a:defRPr>
            </a:lvl9pPr>
          </a:lstStyle>
          <a:p>
            <a:pPr>
              <a:spcBef>
                <a:spcPct val="0"/>
              </a:spcBef>
            </a:pPr>
            <a:r>
              <a:rPr kumimoji="0" lang="en-US" altLang="en-US" smtClean="0">
                <a:latin typeface="Times New Roman" pitchFamily="18" charset="0"/>
              </a:rPr>
              <a:t>COMP37332, 2008/2009</a:t>
            </a:r>
          </a:p>
        </p:txBody>
      </p:sp>
      <p:sp>
        <p:nvSpPr>
          <p:cNvPr id="81923" name="Rectangle 13"/>
          <p:cNvSpPr>
            <a:spLocks noGrp="1" noChangeArrowheads="1"/>
          </p:cNvSpPr>
          <p:nvPr>
            <p:ph type="sldNum" sz="quarter" idx="5"/>
          </p:nvPr>
        </p:nvSpPr>
        <p:spPr>
          <a:noFill/>
        </p:spPr>
        <p:txBody>
          <a:bodyPr/>
          <a:lstStyle>
            <a:lvl1pPr defTabSz="915988" eaLnBrk="0" hangingPunct="0">
              <a:spcBef>
                <a:spcPct val="30000"/>
              </a:spcBef>
              <a:defRPr kumimoji="1" sz="1200">
                <a:solidFill>
                  <a:schemeClr val="tx1"/>
                </a:solidFill>
                <a:latin typeface="Arial" charset="0"/>
              </a:defRPr>
            </a:lvl1pPr>
            <a:lvl2pPr marL="742950" indent="-285750" defTabSz="915988" eaLnBrk="0" hangingPunct="0">
              <a:spcBef>
                <a:spcPct val="30000"/>
              </a:spcBef>
              <a:defRPr kumimoji="1" sz="1200">
                <a:solidFill>
                  <a:schemeClr val="tx1"/>
                </a:solidFill>
                <a:latin typeface="Arial" charset="0"/>
              </a:defRPr>
            </a:lvl2pPr>
            <a:lvl3pPr marL="1143000" indent="-228600" defTabSz="915988" eaLnBrk="0" hangingPunct="0">
              <a:spcBef>
                <a:spcPct val="30000"/>
              </a:spcBef>
              <a:defRPr kumimoji="1" sz="1200">
                <a:solidFill>
                  <a:schemeClr val="tx1"/>
                </a:solidFill>
                <a:latin typeface="Arial" charset="0"/>
              </a:defRPr>
            </a:lvl3pPr>
            <a:lvl4pPr marL="1600200" indent="-228600" defTabSz="915988" eaLnBrk="0" hangingPunct="0">
              <a:spcBef>
                <a:spcPct val="30000"/>
              </a:spcBef>
              <a:defRPr kumimoji="1" sz="1200">
                <a:solidFill>
                  <a:schemeClr val="tx1"/>
                </a:solidFill>
                <a:latin typeface="Arial" charset="0"/>
              </a:defRPr>
            </a:lvl4pPr>
            <a:lvl5pPr marL="2057400" indent="-228600" defTabSz="915988" eaLnBrk="0" hangingPunct="0">
              <a:spcBef>
                <a:spcPct val="30000"/>
              </a:spcBef>
              <a:defRPr kumimoji="1" sz="1200">
                <a:solidFill>
                  <a:schemeClr val="tx1"/>
                </a:solidFill>
                <a:latin typeface="Arial" charset="0"/>
              </a:defRPr>
            </a:lvl5pPr>
            <a:lvl6pPr marL="2514600" indent="-228600" defTabSz="915988" eaLnBrk="0" fontAlgn="base" hangingPunct="0">
              <a:spcBef>
                <a:spcPct val="30000"/>
              </a:spcBef>
              <a:spcAft>
                <a:spcPct val="0"/>
              </a:spcAft>
              <a:defRPr kumimoji="1" sz="1200">
                <a:solidFill>
                  <a:schemeClr val="tx1"/>
                </a:solidFill>
                <a:latin typeface="Arial" charset="0"/>
              </a:defRPr>
            </a:lvl6pPr>
            <a:lvl7pPr marL="2971800" indent="-228600" defTabSz="915988" eaLnBrk="0" fontAlgn="base" hangingPunct="0">
              <a:spcBef>
                <a:spcPct val="30000"/>
              </a:spcBef>
              <a:spcAft>
                <a:spcPct val="0"/>
              </a:spcAft>
              <a:defRPr kumimoji="1" sz="1200">
                <a:solidFill>
                  <a:schemeClr val="tx1"/>
                </a:solidFill>
                <a:latin typeface="Arial" charset="0"/>
              </a:defRPr>
            </a:lvl7pPr>
            <a:lvl8pPr marL="3429000" indent="-228600" defTabSz="915988" eaLnBrk="0" fontAlgn="base" hangingPunct="0">
              <a:spcBef>
                <a:spcPct val="30000"/>
              </a:spcBef>
              <a:spcAft>
                <a:spcPct val="0"/>
              </a:spcAft>
              <a:defRPr kumimoji="1" sz="1200">
                <a:solidFill>
                  <a:schemeClr val="tx1"/>
                </a:solidFill>
                <a:latin typeface="Arial" charset="0"/>
              </a:defRPr>
            </a:lvl8pPr>
            <a:lvl9pPr marL="3886200" indent="-228600" defTabSz="915988" eaLnBrk="0" fontAlgn="base" hangingPunct="0">
              <a:spcBef>
                <a:spcPct val="30000"/>
              </a:spcBef>
              <a:spcAft>
                <a:spcPct val="0"/>
              </a:spcAft>
              <a:defRPr kumimoji="1" sz="1200">
                <a:solidFill>
                  <a:schemeClr val="tx1"/>
                </a:solidFill>
                <a:latin typeface="Arial" charset="0"/>
              </a:defRPr>
            </a:lvl9pPr>
          </a:lstStyle>
          <a:p>
            <a:pPr>
              <a:spcBef>
                <a:spcPct val="0"/>
              </a:spcBef>
            </a:pPr>
            <a:fld id="{5E375C27-43DA-45C6-8631-83A3C363513B}" type="slidenum">
              <a:rPr kumimoji="0" lang="en-US" altLang="en-US" smtClean="0">
                <a:latin typeface="Times New Roman" pitchFamily="18" charset="0"/>
              </a:rPr>
              <a:pPr>
                <a:spcBef>
                  <a:spcPct val="0"/>
                </a:spcBef>
              </a:pPr>
              <a:t>40</a:t>
            </a:fld>
            <a:endParaRPr kumimoji="0" lang="en-US" altLang="en-US" smtClean="0">
              <a:latin typeface="Times New Roman" pitchFamily="18" charset="0"/>
            </a:endParaRPr>
          </a:p>
        </p:txBody>
      </p:sp>
      <p:sp>
        <p:nvSpPr>
          <p:cNvPr id="81924" name="Rectangle 2"/>
          <p:cNvSpPr>
            <a:spLocks noGrp="1" noRot="1" noChangeAspect="1" noChangeArrowheads="1" noTextEdit="1"/>
          </p:cNvSpPr>
          <p:nvPr>
            <p:ph type="sldImg"/>
          </p:nvPr>
        </p:nvSpPr>
        <p:spPr>
          <a:xfrm>
            <a:off x="914400" y="742950"/>
            <a:ext cx="4956175" cy="3717925"/>
          </a:xfrm>
          <a:ln/>
        </p:spPr>
      </p:sp>
      <p:sp>
        <p:nvSpPr>
          <p:cNvPr id="81925" name="Rectangle 3"/>
          <p:cNvSpPr>
            <a:spLocks noGrp="1" noChangeArrowheads="1"/>
          </p:cNvSpPr>
          <p:nvPr>
            <p:ph type="body" idx="1"/>
          </p:nvPr>
        </p:nvSpPr>
        <p:spPr>
          <a:noFill/>
        </p:spPr>
        <p:txBody>
          <a:bodyPr/>
          <a:lstStyle/>
          <a:p>
            <a:pPr eaLnBrk="1" hangingPunct="1"/>
            <a:endParaRPr lang="en-GB"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2"/>
          <p:cNvSpPr>
            <a:spLocks noGrp="1" noChangeArrowheads="1"/>
          </p:cNvSpPr>
          <p:nvPr>
            <p:ph type="ftr" sz="quarter" idx="4"/>
          </p:nvPr>
        </p:nvSpPr>
        <p:spPr>
          <a:noFill/>
        </p:spPr>
        <p:txBody>
          <a:bodyPr/>
          <a:lstStyle>
            <a:lvl1pPr defTabSz="915988" eaLnBrk="0" hangingPunct="0">
              <a:spcBef>
                <a:spcPct val="30000"/>
              </a:spcBef>
              <a:defRPr kumimoji="1" sz="1200">
                <a:solidFill>
                  <a:schemeClr val="tx1"/>
                </a:solidFill>
                <a:latin typeface="Arial" charset="0"/>
              </a:defRPr>
            </a:lvl1pPr>
            <a:lvl2pPr marL="742950" indent="-285750" defTabSz="915988" eaLnBrk="0" hangingPunct="0">
              <a:spcBef>
                <a:spcPct val="30000"/>
              </a:spcBef>
              <a:defRPr kumimoji="1" sz="1200">
                <a:solidFill>
                  <a:schemeClr val="tx1"/>
                </a:solidFill>
                <a:latin typeface="Arial" charset="0"/>
              </a:defRPr>
            </a:lvl2pPr>
            <a:lvl3pPr marL="1143000" indent="-228600" defTabSz="915988" eaLnBrk="0" hangingPunct="0">
              <a:spcBef>
                <a:spcPct val="30000"/>
              </a:spcBef>
              <a:defRPr kumimoji="1" sz="1200">
                <a:solidFill>
                  <a:schemeClr val="tx1"/>
                </a:solidFill>
                <a:latin typeface="Arial" charset="0"/>
              </a:defRPr>
            </a:lvl3pPr>
            <a:lvl4pPr marL="1600200" indent="-228600" defTabSz="915988" eaLnBrk="0" hangingPunct="0">
              <a:spcBef>
                <a:spcPct val="30000"/>
              </a:spcBef>
              <a:defRPr kumimoji="1" sz="1200">
                <a:solidFill>
                  <a:schemeClr val="tx1"/>
                </a:solidFill>
                <a:latin typeface="Arial" charset="0"/>
              </a:defRPr>
            </a:lvl4pPr>
            <a:lvl5pPr marL="2057400" indent="-228600" defTabSz="915988" eaLnBrk="0" hangingPunct="0">
              <a:spcBef>
                <a:spcPct val="30000"/>
              </a:spcBef>
              <a:defRPr kumimoji="1" sz="1200">
                <a:solidFill>
                  <a:schemeClr val="tx1"/>
                </a:solidFill>
                <a:latin typeface="Arial" charset="0"/>
              </a:defRPr>
            </a:lvl5pPr>
            <a:lvl6pPr marL="2514600" indent="-228600" defTabSz="915988" eaLnBrk="0" fontAlgn="base" hangingPunct="0">
              <a:spcBef>
                <a:spcPct val="30000"/>
              </a:spcBef>
              <a:spcAft>
                <a:spcPct val="0"/>
              </a:spcAft>
              <a:defRPr kumimoji="1" sz="1200">
                <a:solidFill>
                  <a:schemeClr val="tx1"/>
                </a:solidFill>
                <a:latin typeface="Arial" charset="0"/>
              </a:defRPr>
            </a:lvl6pPr>
            <a:lvl7pPr marL="2971800" indent="-228600" defTabSz="915988" eaLnBrk="0" fontAlgn="base" hangingPunct="0">
              <a:spcBef>
                <a:spcPct val="30000"/>
              </a:spcBef>
              <a:spcAft>
                <a:spcPct val="0"/>
              </a:spcAft>
              <a:defRPr kumimoji="1" sz="1200">
                <a:solidFill>
                  <a:schemeClr val="tx1"/>
                </a:solidFill>
                <a:latin typeface="Arial" charset="0"/>
              </a:defRPr>
            </a:lvl7pPr>
            <a:lvl8pPr marL="3429000" indent="-228600" defTabSz="915988" eaLnBrk="0" fontAlgn="base" hangingPunct="0">
              <a:spcBef>
                <a:spcPct val="30000"/>
              </a:spcBef>
              <a:spcAft>
                <a:spcPct val="0"/>
              </a:spcAft>
              <a:defRPr kumimoji="1" sz="1200">
                <a:solidFill>
                  <a:schemeClr val="tx1"/>
                </a:solidFill>
                <a:latin typeface="Arial" charset="0"/>
              </a:defRPr>
            </a:lvl8pPr>
            <a:lvl9pPr marL="3886200" indent="-228600" defTabSz="915988" eaLnBrk="0" fontAlgn="base" hangingPunct="0">
              <a:spcBef>
                <a:spcPct val="30000"/>
              </a:spcBef>
              <a:spcAft>
                <a:spcPct val="0"/>
              </a:spcAft>
              <a:defRPr kumimoji="1" sz="1200">
                <a:solidFill>
                  <a:schemeClr val="tx1"/>
                </a:solidFill>
                <a:latin typeface="Arial" charset="0"/>
              </a:defRPr>
            </a:lvl9pPr>
          </a:lstStyle>
          <a:p>
            <a:pPr>
              <a:spcBef>
                <a:spcPct val="0"/>
              </a:spcBef>
            </a:pPr>
            <a:r>
              <a:rPr kumimoji="0" lang="en-US" altLang="en-US" smtClean="0">
                <a:latin typeface="Times New Roman" pitchFamily="18" charset="0"/>
              </a:rPr>
              <a:t>COMP37332, 2008/2009</a:t>
            </a:r>
          </a:p>
        </p:txBody>
      </p:sp>
      <p:sp>
        <p:nvSpPr>
          <p:cNvPr id="82947" name="Rectangle 13"/>
          <p:cNvSpPr>
            <a:spLocks noGrp="1" noChangeArrowheads="1"/>
          </p:cNvSpPr>
          <p:nvPr>
            <p:ph type="sldNum" sz="quarter" idx="5"/>
          </p:nvPr>
        </p:nvSpPr>
        <p:spPr>
          <a:noFill/>
        </p:spPr>
        <p:txBody>
          <a:bodyPr/>
          <a:lstStyle>
            <a:lvl1pPr defTabSz="915988" eaLnBrk="0" hangingPunct="0">
              <a:spcBef>
                <a:spcPct val="30000"/>
              </a:spcBef>
              <a:defRPr kumimoji="1" sz="1200">
                <a:solidFill>
                  <a:schemeClr val="tx1"/>
                </a:solidFill>
                <a:latin typeface="Arial" charset="0"/>
              </a:defRPr>
            </a:lvl1pPr>
            <a:lvl2pPr marL="742950" indent="-285750" defTabSz="915988" eaLnBrk="0" hangingPunct="0">
              <a:spcBef>
                <a:spcPct val="30000"/>
              </a:spcBef>
              <a:defRPr kumimoji="1" sz="1200">
                <a:solidFill>
                  <a:schemeClr val="tx1"/>
                </a:solidFill>
                <a:latin typeface="Arial" charset="0"/>
              </a:defRPr>
            </a:lvl2pPr>
            <a:lvl3pPr marL="1143000" indent="-228600" defTabSz="915988" eaLnBrk="0" hangingPunct="0">
              <a:spcBef>
                <a:spcPct val="30000"/>
              </a:spcBef>
              <a:defRPr kumimoji="1" sz="1200">
                <a:solidFill>
                  <a:schemeClr val="tx1"/>
                </a:solidFill>
                <a:latin typeface="Arial" charset="0"/>
              </a:defRPr>
            </a:lvl3pPr>
            <a:lvl4pPr marL="1600200" indent="-228600" defTabSz="915988" eaLnBrk="0" hangingPunct="0">
              <a:spcBef>
                <a:spcPct val="30000"/>
              </a:spcBef>
              <a:defRPr kumimoji="1" sz="1200">
                <a:solidFill>
                  <a:schemeClr val="tx1"/>
                </a:solidFill>
                <a:latin typeface="Arial" charset="0"/>
              </a:defRPr>
            </a:lvl4pPr>
            <a:lvl5pPr marL="2057400" indent="-228600" defTabSz="915988" eaLnBrk="0" hangingPunct="0">
              <a:spcBef>
                <a:spcPct val="30000"/>
              </a:spcBef>
              <a:defRPr kumimoji="1" sz="1200">
                <a:solidFill>
                  <a:schemeClr val="tx1"/>
                </a:solidFill>
                <a:latin typeface="Arial" charset="0"/>
              </a:defRPr>
            </a:lvl5pPr>
            <a:lvl6pPr marL="2514600" indent="-228600" defTabSz="915988" eaLnBrk="0" fontAlgn="base" hangingPunct="0">
              <a:spcBef>
                <a:spcPct val="30000"/>
              </a:spcBef>
              <a:spcAft>
                <a:spcPct val="0"/>
              </a:spcAft>
              <a:defRPr kumimoji="1" sz="1200">
                <a:solidFill>
                  <a:schemeClr val="tx1"/>
                </a:solidFill>
                <a:latin typeface="Arial" charset="0"/>
              </a:defRPr>
            </a:lvl6pPr>
            <a:lvl7pPr marL="2971800" indent="-228600" defTabSz="915988" eaLnBrk="0" fontAlgn="base" hangingPunct="0">
              <a:spcBef>
                <a:spcPct val="30000"/>
              </a:spcBef>
              <a:spcAft>
                <a:spcPct val="0"/>
              </a:spcAft>
              <a:defRPr kumimoji="1" sz="1200">
                <a:solidFill>
                  <a:schemeClr val="tx1"/>
                </a:solidFill>
                <a:latin typeface="Arial" charset="0"/>
              </a:defRPr>
            </a:lvl7pPr>
            <a:lvl8pPr marL="3429000" indent="-228600" defTabSz="915988" eaLnBrk="0" fontAlgn="base" hangingPunct="0">
              <a:spcBef>
                <a:spcPct val="30000"/>
              </a:spcBef>
              <a:spcAft>
                <a:spcPct val="0"/>
              </a:spcAft>
              <a:defRPr kumimoji="1" sz="1200">
                <a:solidFill>
                  <a:schemeClr val="tx1"/>
                </a:solidFill>
                <a:latin typeface="Arial" charset="0"/>
              </a:defRPr>
            </a:lvl8pPr>
            <a:lvl9pPr marL="3886200" indent="-228600" defTabSz="915988" eaLnBrk="0" fontAlgn="base" hangingPunct="0">
              <a:spcBef>
                <a:spcPct val="30000"/>
              </a:spcBef>
              <a:spcAft>
                <a:spcPct val="0"/>
              </a:spcAft>
              <a:defRPr kumimoji="1" sz="1200">
                <a:solidFill>
                  <a:schemeClr val="tx1"/>
                </a:solidFill>
                <a:latin typeface="Arial" charset="0"/>
              </a:defRPr>
            </a:lvl9pPr>
          </a:lstStyle>
          <a:p>
            <a:pPr>
              <a:spcBef>
                <a:spcPct val="0"/>
              </a:spcBef>
            </a:pPr>
            <a:fld id="{04349153-13CA-40FE-8A9F-E51A14375FEC}" type="slidenum">
              <a:rPr kumimoji="0" lang="en-US" altLang="en-US" smtClean="0">
                <a:latin typeface="Times New Roman" pitchFamily="18" charset="0"/>
              </a:rPr>
              <a:pPr>
                <a:spcBef>
                  <a:spcPct val="0"/>
                </a:spcBef>
              </a:pPr>
              <a:t>50</a:t>
            </a:fld>
            <a:endParaRPr kumimoji="0" lang="en-US" altLang="en-US" smtClean="0">
              <a:latin typeface="Times New Roman" pitchFamily="18" charset="0"/>
            </a:endParaRPr>
          </a:p>
        </p:txBody>
      </p:sp>
      <p:sp>
        <p:nvSpPr>
          <p:cNvPr id="82948" name="Rectangle 2"/>
          <p:cNvSpPr>
            <a:spLocks noGrp="1" noRot="1" noChangeAspect="1" noChangeArrowheads="1" noTextEdit="1"/>
          </p:cNvSpPr>
          <p:nvPr>
            <p:ph type="sldImg"/>
          </p:nvPr>
        </p:nvSpPr>
        <p:spPr>
          <a:xfrm>
            <a:off x="914400" y="742950"/>
            <a:ext cx="4956175" cy="3717925"/>
          </a:xfrm>
          <a:ln/>
        </p:spPr>
      </p:sp>
      <p:sp>
        <p:nvSpPr>
          <p:cNvPr id="82949" name="Rectangle 3"/>
          <p:cNvSpPr>
            <a:spLocks noGrp="1" noChangeArrowheads="1"/>
          </p:cNvSpPr>
          <p:nvPr>
            <p:ph type="body" idx="1"/>
          </p:nvPr>
        </p:nvSpPr>
        <p:spPr>
          <a:noFill/>
        </p:spPr>
        <p:txBody>
          <a:bodyPr/>
          <a:lstStyle/>
          <a:p>
            <a:pPr eaLnBrk="1" hangingPunct="1"/>
            <a:endParaRPr lang="en-GB"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2"/>
          <p:cNvSpPr>
            <a:spLocks noGrp="1" noChangeArrowheads="1"/>
          </p:cNvSpPr>
          <p:nvPr>
            <p:ph type="ftr" sz="quarter" idx="4"/>
          </p:nvPr>
        </p:nvSpPr>
        <p:spPr>
          <a:noFill/>
        </p:spPr>
        <p:txBody>
          <a:bodyPr/>
          <a:lstStyle>
            <a:lvl1pPr defTabSz="915988" eaLnBrk="0" hangingPunct="0">
              <a:spcBef>
                <a:spcPct val="30000"/>
              </a:spcBef>
              <a:defRPr kumimoji="1" sz="1200">
                <a:solidFill>
                  <a:schemeClr val="tx1"/>
                </a:solidFill>
                <a:latin typeface="Arial" charset="0"/>
              </a:defRPr>
            </a:lvl1pPr>
            <a:lvl2pPr marL="742950" indent="-285750" defTabSz="915988" eaLnBrk="0" hangingPunct="0">
              <a:spcBef>
                <a:spcPct val="30000"/>
              </a:spcBef>
              <a:defRPr kumimoji="1" sz="1200">
                <a:solidFill>
                  <a:schemeClr val="tx1"/>
                </a:solidFill>
                <a:latin typeface="Arial" charset="0"/>
              </a:defRPr>
            </a:lvl2pPr>
            <a:lvl3pPr marL="1143000" indent="-228600" defTabSz="915988" eaLnBrk="0" hangingPunct="0">
              <a:spcBef>
                <a:spcPct val="30000"/>
              </a:spcBef>
              <a:defRPr kumimoji="1" sz="1200">
                <a:solidFill>
                  <a:schemeClr val="tx1"/>
                </a:solidFill>
                <a:latin typeface="Arial" charset="0"/>
              </a:defRPr>
            </a:lvl3pPr>
            <a:lvl4pPr marL="1600200" indent="-228600" defTabSz="915988" eaLnBrk="0" hangingPunct="0">
              <a:spcBef>
                <a:spcPct val="30000"/>
              </a:spcBef>
              <a:defRPr kumimoji="1" sz="1200">
                <a:solidFill>
                  <a:schemeClr val="tx1"/>
                </a:solidFill>
                <a:latin typeface="Arial" charset="0"/>
              </a:defRPr>
            </a:lvl4pPr>
            <a:lvl5pPr marL="2057400" indent="-228600" defTabSz="915988" eaLnBrk="0" hangingPunct="0">
              <a:spcBef>
                <a:spcPct val="30000"/>
              </a:spcBef>
              <a:defRPr kumimoji="1" sz="1200">
                <a:solidFill>
                  <a:schemeClr val="tx1"/>
                </a:solidFill>
                <a:latin typeface="Arial" charset="0"/>
              </a:defRPr>
            </a:lvl5pPr>
            <a:lvl6pPr marL="2514600" indent="-228600" defTabSz="915988" eaLnBrk="0" fontAlgn="base" hangingPunct="0">
              <a:spcBef>
                <a:spcPct val="30000"/>
              </a:spcBef>
              <a:spcAft>
                <a:spcPct val="0"/>
              </a:spcAft>
              <a:defRPr kumimoji="1" sz="1200">
                <a:solidFill>
                  <a:schemeClr val="tx1"/>
                </a:solidFill>
                <a:latin typeface="Arial" charset="0"/>
              </a:defRPr>
            </a:lvl6pPr>
            <a:lvl7pPr marL="2971800" indent="-228600" defTabSz="915988" eaLnBrk="0" fontAlgn="base" hangingPunct="0">
              <a:spcBef>
                <a:spcPct val="30000"/>
              </a:spcBef>
              <a:spcAft>
                <a:spcPct val="0"/>
              </a:spcAft>
              <a:defRPr kumimoji="1" sz="1200">
                <a:solidFill>
                  <a:schemeClr val="tx1"/>
                </a:solidFill>
                <a:latin typeface="Arial" charset="0"/>
              </a:defRPr>
            </a:lvl7pPr>
            <a:lvl8pPr marL="3429000" indent="-228600" defTabSz="915988" eaLnBrk="0" fontAlgn="base" hangingPunct="0">
              <a:spcBef>
                <a:spcPct val="30000"/>
              </a:spcBef>
              <a:spcAft>
                <a:spcPct val="0"/>
              </a:spcAft>
              <a:defRPr kumimoji="1" sz="1200">
                <a:solidFill>
                  <a:schemeClr val="tx1"/>
                </a:solidFill>
                <a:latin typeface="Arial" charset="0"/>
              </a:defRPr>
            </a:lvl8pPr>
            <a:lvl9pPr marL="3886200" indent="-228600" defTabSz="915988" eaLnBrk="0" fontAlgn="base" hangingPunct="0">
              <a:spcBef>
                <a:spcPct val="30000"/>
              </a:spcBef>
              <a:spcAft>
                <a:spcPct val="0"/>
              </a:spcAft>
              <a:defRPr kumimoji="1" sz="1200">
                <a:solidFill>
                  <a:schemeClr val="tx1"/>
                </a:solidFill>
                <a:latin typeface="Arial" charset="0"/>
              </a:defRPr>
            </a:lvl9pPr>
          </a:lstStyle>
          <a:p>
            <a:pPr>
              <a:spcBef>
                <a:spcPct val="0"/>
              </a:spcBef>
            </a:pPr>
            <a:r>
              <a:rPr kumimoji="0" lang="en-US" altLang="en-US" smtClean="0">
                <a:latin typeface="Times New Roman" pitchFamily="18" charset="0"/>
              </a:rPr>
              <a:t>COMP37332, 2008/2009</a:t>
            </a:r>
          </a:p>
        </p:txBody>
      </p:sp>
      <p:sp>
        <p:nvSpPr>
          <p:cNvPr id="83971" name="Rectangle 13"/>
          <p:cNvSpPr>
            <a:spLocks noGrp="1" noChangeArrowheads="1"/>
          </p:cNvSpPr>
          <p:nvPr>
            <p:ph type="sldNum" sz="quarter" idx="5"/>
          </p:nvPr>
        </p:nvSpPr>
        <p:spPr>
          <a:noFill/>
        </p:spPr>
        <p:txBody>
          <a:bodyPr/>
          <a:lstStyle>
            <a:lvl1pPr defTabSz="915988" eaLnBrk="0" hangingPunct="0">
              <a:spcBef>
                <a:spcPct val="30000"/>
              </a:spcBef>
              <a:defRPr kumimoji="1" sz="1200">
                <a:solidFill>
                  <a:schemeClr val="tx1"/>
                </a:solidFill>
                <a:latin typeface="Arial" charset="0"/>
              </a:defRPr>
            </a:lvl1pPr>
            <a:lvl2pPr marL="742950" indent="-285750" defTabSz="915988" eaLnBrk="0" hangingPunct="0">
              <a:spcBef>
                <a:spcPct val="30000"/>
              </a:spcBef>
              <a:defRPr kumimoji="1" sz="1200">
                <a:solidFill>
                  <a:schemeClr val="tx1"/>
                </a:solidFill>
                <a:latin typeface="Arial" charset="0"/>
              </a:defRPr>
            </a:lvl2pPr>
            <a:lvl3pPr marL="1143000" indent="-228600" defTabSz="915988" eaLnBrk="0" hangingPunct="0">
              <a:spcBef>
                <a:spcPct val="30000"/>
              </a:spcBef>
              <a:defRPr kumimoji="1" sz="1200">
                <a:solidFill>
                  <a:schemeClr val="tx1"/>
                </a:solidFill>
                <a:latin typeface="Arial" charset="0"/>
              </a:defRPr>
            </a:lvl3pPr>
            <a:lvl4pPr marL="1600200" indent="-228600" defTabSz="915988" eaLnBrk="0" hangingPunct="0">
              <a:spcBef>
                <a:spcPct val="30000"/>
              </a:spcBef>
              <a:defRPr kumimoji="1" sz="1200">
                <a:solidFill>
                  <a:schemeClr val="tx1"/>
                </a:solidFill>
                <a:latin typeface="Arial" charset="0"/>
              </a:defRPr>
            </a:lvl4pPr>
            <a:lvl5pPr marL="2057400" indent="-228600" defTabSz="915988" eaLnBrk="0" hangingPunct="0">
              <a:spcBef>
                <a:spcPct val="30000"/>
              </a:spcBef>
              <a:defRPr kumimoji="1" sz="1200">
                <a:solidFill>
                  <a:schemeClr val="tx1"/>
                </a:solidFill>
                <a:latin typeface="Arial" charset="0"/>
              </a:defRPr>
            </a:lvl5pPr>
            <a:lvl6pPr marL="2514600" indent="-228600" defTabSz="915988" eaLnBrk="0" fontAlgn="base" hangingPunct="0">
              <a:spcBef>
                <a:spcPct val="30000"/>
              </a:spcBef>
              <a:spcAft>
                <a:spcPct val="0"/>
              </a:spcAft>
              <a:defRPr kumimoji="1" sz="1200">
                <a:solidFill>
                  <a:schemeClr val="tx1"/>
                </a:solidFill>
                <a:latin typeface="Arial" charset="0"/>
              </a:defRPr>
            </a:lvl6pPr>
            <a:lvl7pPr marL="2971800" indent="-228600" defTabSz="915988" eaLnBrk="0" fontAlgn="base" hangingPunct="0">
              <a:spcBef>
                <a:spcPct val="30000"/>
              </a:spcBef>
              <a:spcAft>
                <a:spcPct val="0"/>
              </a:spcAft>
              <a:defRPr kumimoji="1" sz="1200">
                <a:solidFill>
                  <a:schemeClr val="tx1"/>
                </a:solidFill>
                <a:latin typeface="Arial" charset="0"/>
              </a:defRPr>
            </a:lvl7pPr>
            <a:lvl8pPr marL="3429000" indent="-228600" defTabSz="915988" eaLnBrk="0" fontAlgn="base" hangingPunct="0">
              <a:spcBef>
                <a:spcPct val="30000"/>
              </a:spcBef>
              <a:spcAft>
                <a:spcPct val="0"/>
              </a:spcAft>
              <a:defRPr kumimoji="1" sz="1200">
                <a:solidFill>
                  <a:schemeClr val="tx1"/>
                </a:solidFill>
                <a:latin typeface="Arial" charset="0"/>
              </a:defRPr>
            </a:lvl8pPr>
            <a:lvl9pPr marL="3886200" indent="-228600" defTabSz="915988" eaLnBrk="0" fontAlgn="base" hangingPunct="0">
              <a:spcBef>
                <a:spcPct val="30000"/>
              </a:spcBef>
              <a:spcAft>
                <a:spcPct val="0"/>
              </a:spcAft>
              <a:defRPr kumimoji="1" sz="1200">
                <a:solidFill>
                  <a:schemeClr val="tx1"/>
                </a:solidFill>
                <a:latin typeface="Arial" charset="0"/>
              </a:defRPr>
            </a:lvl9pPr>
          </a:lstStyle>
          <a:p>
            <a:pPr>
              <a:spcBef>
                <a:spcPct val="0"/>
              </a:spcBef>
            </a:pPr>
            <a:fld id="{44AE3F1C-9DE8-448E-A59B-D324991775D5}" type="slidenum">
              <a:rPr kumimoji="0" lang="en-US" altLang="en-US" smtClean="0">
                <a:latin typeface="Times New Roman" pitchFamily="18" charset="0"/>
              </a:rPr>
              <a:pPr>
                <a:spcBef>
                  <a:spcPct val="0"/>
                </a:spcBef>
              </a:pPr>
              <a:t>60</a:t>
            </a:fld>
            <a:endParaRPr kumimoji="0" lang="en-US" altLang="en-US" smtClean="0">
              <a:latin typeface="Times New Roman" pitchFamily="18" charset="0"/>
            </a:endParaRPr>
          </a:p>
        </p:txBody>
      </p:sp>
      <p:sp>
        <p:nvSpPr>
          <p:cNvPr id="83972" name="Rectangle 2"/>
          <p:cNvSpPr>
            <a:spLocks noGrp="1" noRot="1" noChangeAspect="1" noChangeArrowheads="1" noTextEdit="1"/>
          </p:cNvSpPr>
          <p:nvPr>
            <p:ph type="sldImg"/>
          </p:nvPr>
        </p:nvSpPr>
        <p:spPr>
          <a:xfrm>
            <a:off x="914400" y="742950"/>
            <a:ext cx="4956175" cy="3717925"/>
          </a:xfrm>
          <a:ln/>
        </p:spPr>
      </p:sp>
      <p:sp>
        <p:nvSpPr>
          <p:cNvPr id="83973" name="Rectangle 3"/>
          <p:cNvSpPr>
            <a:spLocks noGrp="1" noChangeArrowheads="1"/>
          </p:cNvSpPr>
          <p:nvPr>
            <p:ph type="body" idx="1"/>
          </p:nvPr>
        </p:nvSpPr>
        <p:spPr>
          <a:noFill/>
        </p:spPr>
        <p:txBody>
          <a:bodyPr/>
          <a:lstStyle/>
          <a:p>
            <a:pPr eaLnBrk="1" hangingPunct="1"/>
            <a:endParaRPr lang="en-GB"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grpSp>
      <p:sp>
        <p:nvSpPr>
          <p:cNvPr id="32780" name="Rectangle 12"/>
          <p:cNvSpPr>
            <a:spLocks noGrp="1" noChangeArrowheads="1"/>
          </p:cNvSpPr>
          <p:nvPr>
            <p:ph type="ctrTitle"/>
          </p:nvPr>
        </p:nvSpPr>
        <p:spPr>
          <a:xfrm>
            <a:off x="685800" y="1219200"/>
            <a:ext cx="7772400" cy="1933575"/>
          </a:xfrm>
        </p:spPr>
        <p:txBody>
          <a:bodyPr anchor="b"/>
          <a:lstStyle>
            <a:lvl1pPr algn="r">
              <a:defRPr sz="6000"/>
            </a:lvl1pPr>
          </a:lstStyle>
          <a:p>
            <a:r>
              <a:rPr lang="sr-Latn-CS"/>
              <a:t>Click to edit Master title style</a:t>
            </a:r>
          </a:p>
        </p:txBody>
      </p:sp>
      <p:sp>
        <p:nvSpPr>
          <p:cNvPr id="3278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sz="4000"/>
            </a:lvl1pPr>
          </a:lstStyle>
          <a:p>
            <a:r>
              <a:rPr lang="sr-Latn-CS"/>
              <a:t>Click to edit Master subtitle style</a:t>
            </a:r>
          </a:p>
        </p:txBody>
      </p:sp>
      <p:sp>
        <p:nvSpPr>
          <p:cNvPr id="11" name="Rectangle 9"/>
          <p:cNvSpPr>
            <a:spLocks noGrp="1" noChangeArrowheads="1"/>
          </p:cNvSpPr>
          <p:nvPr>
            <p:ph type="dt" sz="half" idx="10"/>
          </p:nvPr>
        </p:nvSpPr>
        <p:spPr>
          <a:xfrm>
            <a:off x="457200" y="6248400"/>
            <a:ext cx="2133600" cy="457200"/>
          </a:xfrm>
        </p:spPr>
        <p:txBody>
          <a:bodyPr/>
          <a:lstStyle>
            <a:lvl1pPr>
              <a:defRPr/>
            </a:lvl1pPr>
          </a:lstStyle>
          <a:p>
            <a:pPr>
              <a:defRPr/>
            </a:pPr>
            <a:endParaRPr lang="sr-Latn-CS"/>
          </a:p>
        </p:txBody>
      </p:sp>
      <p:sp>
        <p:nvSpPr>
          <p:cNvPr id="12" name="Rectangle 10"/>
          <p:cNvSpPr>
            <a:spLocks noGrp="1" noChangeArrowheads="1"/>
          </p:cNvSpPr>
          <p:nvPr>
            <p:ph type="ftr" sz="quarter" idx="11"/>
          </p:nvPr>
        </p:nvSpPr>
        <p:spPr>
          <a:xfrm>
            <a:off x="3124200" y="6248400"/>
            <a:ext cx="2895600" cy="457200"/>
          </a:xfrm>
        </p:spPr>
        <p:txBody>
          <a:bodyPr/>
          <a:lstStyle>
            <a:lvl1pPr>
              <a:defRPr>
                <a:solidFill>
                  <a:schemeClr val="tx1"/>
                </a:solidFill>
              </a:defRPr>
            </a:lvl1pPr>
          </a:lstStyle>
          <a:p>
            <a:pPr>
              <a:defRPr/>
            </a:pPr>
            <a:endParaRPr lang="sr-Latn-CS"/>
          </a:p>
        </p:txBody>
      </p:sp>
      <p:sp>
        <p:nvSpPr>
          <p:cNvPr id="13" name="Rectangle 11"/>
          <p:cNvSpPr>
            <a:spLocks noGrp="1" noChangeArrowheads="1"/>
          </p:cNvSpPr>
          <p:nvPr>
            <p:ph type="sldNum" sz="quarter" idx="12"/>
          </p:nvPr>
        </p:nvSpPr>
        <p:spPr bwMode="auto">
          <a:xfrm>
            <a:off x="6553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000">
                <a:latin typeface="+mn-lt"/>
              </a:defRPr>
            </a:lvl1pPr>
          </a:lstStyle>
          <a:p>
            <a:pPr>
              <a:defRPr/>
            </a:pPr>
            <a:fld id="{D4CD352D-F0BE-483E-9433-F2B0AA3AA709}" type="slidenum">
              <a:rPr lang="sr-Latn-CS"/>
              <a:pPr>
                <a:defRPr/>
              </a:pPr>
              <a:t>‹#›</a:t>
            </a:fld>
            <a:endParaRPr lang="sr-Latn-CS"/>
          </a:p>
        </p:txBody>
      </p:sp>
    </p:spTree>
    <p:extLst>
      <p:ext uri="{BB962C8B-B14F-4D97-AF65-F5344CB8AC3E}">
        <p14:creationId xmlns:p14="http://schemas.microsoft.com/office/powerpoint/2010/main" val="2086782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r>
              <a:rPr lang="sr-Latn-CS"/>
              <a:t>Računarski fakultet</a:t>
            </a:r>
          </a:p>
        </p:txBody>
      </p:sp>
      <p:sp>
        <p:nvSpPr>
          <p:cNvPr id="5" name="Rectangle 10"/>
          <p:cNvSpPr>
            <a:spLocks noGrp="1" noChangeArrowheads="1"/>
          </p:cNvSpPr>
          <p:nvPr>
            <p:ph type="ftr" sz="quarter" idx="11"/>
          </p:nvPr>
        </p:nvSpPr>
        <p:spPr>
          <a:ln/>
        </p:spPr>
        <p:txBody>
          <a:bodyPr/>
          <a:lstStyle>
            <a:lvl1pPr>
              <a:defRPr/>
            </a:lvl1pPr>
          </a:lstStyle>
          <a:p>
            <a:pPr>
              <a:defRPr/>
            </a:pPr>
            <a:r>
              <a:rPr lang="sr-Latn-CS"/>
              <a:t>Uvod u programiranje</a:t>
            </a:r>
          </a:p>
        </p:txBody>
      </p:sp>
    </p:spTree>
    <p:extLst>
      <p:ext uri="{BB962C8B-B14F-4D97-AF65-F5344CB8AC3E}">
        <p14:creationId xmlns:p14="http://schemas.microsoft.com/office/powerpoint/2010/main" val="417321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49275"/>
            <a:ext cx="2057400" cy="6308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49275"/>
            <a:ext cx="6019800" cy="6308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r>
              <a:rPr lang="sr-Latn-CS"/>
              <a:t>Računarski fakultet</a:t>
            </a:r>
          </a:p>
        </p:txBody>
      </p:sp>
      <p:sp>
        <p:nvSpPr>
          <p:cNvPr id="5" name="Rectangle 10"/>
          <p:cNvSpPr>
            <a:spLocks noGrp="1" noChangeArrowheads="1"/>
          </p:cNvSpPr>
          <p:nvPr>
            <p:ph type="ftr" sz="quarter" idx="11"/>
          </p:nvPr>
        </p:nvSpPr>
        <p:spPr>
          <a:ln/>
        </p:spPr>
        <p:txBody>
          <a:bodyPr/>
          <a:lstStyle>
            <a:lvl1pPr>
              <a:defRPr/>
            </a:lvl1pPr>
          </a:lstStyle>
          <a:p>
            <a:pPr>
              <a:defRPr/>
            </a:pPr>
            <a:r>
              <a:rPr lang="sr-Latn-CS"/>
              <a:t>Uvod u programiranje</a:t>
            </a:r>
          </a:p>
        </p:txBody>
      </p:sp>
    </p:spTree>
    <p:extLst>
      <p:ext uri="{BB962C8B-B14F-4D97-AF65-F5344CB8AC3E}">
        <p14:creationId xmlns:p14="http://schemas.microsoft.com/office/powerpoint/2010/main" val="241041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dt" sz="half" idx="10"/>
          </p:nvPr>
        </p:nvSpPr>
        <p:spPr>
          <a:ln/>
        </p:spPr>
        <p:txBody>
          <a:bodyPr/>
          <a:lstStyle>
            <a:lvl1pPr>
              <a:defRPr/>
            </a:lvl1pPr>
          </a:lstStyle>
          <a:p>
            <a:pPr>
              <a:defRPr/>
            </a:pPr>
            <a:r>
              <a:rPr lang="sr-Latn-CS"/>
              <a:t>Računarski fakultet</a:t>
            </a:r>
          </a:p>
        </p:txBody>
      </p:sp>
      <p:sp>
        <p:nvSpPr>
          <p:cNvPr id="5" name="Rectangle 10"/>
          <p:cNvSpPr>
            <a:spLocks noGrp="1" noChangeArrowheads="1"/>
          </p:cNvSpPr>
          <p:nvPr>
            <p:ph type="ftr" sz="quarter" idx="11"/>
          </p:nvPr>
        </p:nvSpPr>
        <p:spPr>
          <a:ln/>
        </p:spPr>
        <p:txBody>
          <a:bodyPr/>
          <a:lstStyle>
            <a:lvl1pPr>
              <a:defRPr/>
            </a:lvl1pPr>
          </a:lstStyle>
          <a:p>
            <a:pPr>
              <a:defRPr/>
            </a:pPr>
            <a:r>
              <a:rPr lang="sr-Latn-CS"/>
              <a:t>Uvod u programiranje</a:t>
            </a:r>
          </a:p>
        </p:txBody>
      </p:sp>
    </p:spTree>
    <p:extLst>
      <p:ext uri="{BB962C8B-B14F-4D97-AF65-F5344CB8AC3E}">
        <p14:creationId xmlns:p14="http://schemas.microsoft.com/office/powerpoint/2010/main" val="34065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r>
              <a:rPr lang="sr-Latn-CS"/>
              <a:t>Računarski fakultet</a:t>
            </a:r>
          </a:p>
        </p:txBody>
      </p:sp>
      <p:sp>
        <p:nvSpPr>
          <p:cNvPr id="5" name="Rectangle 10"/>
          <p:cNvSpPr>
            <a:spLocks noGrp="1" noChangeArrowheads="1"/>
          </p:cNvSpPr>
          <p:nvPr>
            <p:ph type="ftr" sz="quarter" idx="11"/>
          </p:nvPr>
        </p:nvSpPr>
        <p:spPr>
          <a:ln/>
        </p:spPr>
        <p:txBody>
          <a:bodyPr/>
          <a:lstStyle>
            <a:lvl1pPr>
              <a:defRPr/>
            </a:lvl1pPr>
          </a:lstStyle>
          <a:p>
            <a:pPr>
              <a:defRPr/>
            </a:pPr>
            <a:r>
              <a:rPr lang="sr-Latn-CS"/>
              <a:t>Uvod u programiranje</a:t>
            </a:r>
          </a:p>
        </p:txBody>
      </p:sp>
    </p:spTree>
    <p:extLst>
      <p:ext uri="{BB962C8B-B14F-4D97-AF65-F5344CB8AC3E}">
        <p14:creationId xmlns:p14="http://schemas.microsoft.com/office/powerpoint/2010/main" val="20011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dt" sz="half" idx="10"/>
          </p:nvPr>
        </p:nvSpPr>
        <p:spPr>
          <a:ln/>
        </p:spPr>
        <p:txBody>
          <a:bodyPr/>
          <a:lstStyle>
            <a:lvl1pPr>
              <a:defRPr/>
            </a:lvl1pPr>
          </a:lstStyle>
          <a:p>
            <a:pPr>
              <a:defRPr/>
            </a:pPr>
            <a:r>
              <a:rPr lang="sr-Latn-CS"/>
              <a:t>Računarski fakultet</a:t>
            </a:r>
          </a:p>
        </p:txBody>
      </p:sp>
      <p:sp>
        <p:nvSpPr>
          <p:cNvPr id="6" name="Rectangle 10"/>
          <p:cNvSpPr>
            <a:spLocks noGrp="1" noChangeArrowheads="1"/>
          </p:cNvSpPr>
          <p:nvPr>
            <p:ph type="ftr" sz="quarter" idx="11"/>
          </p:nvPr>
        </p:nvSpPr>
        <p:spPr>
          <a:ln/>
        </p:spPr>
        <p:txBody>
          <a:bodyPr/>
          <a:lstStyle>
            <a:lvl1pPr>
              <a:defRPr/>
            </a:lvl1pPr>
          </a:lstStyle>
          <a:p>
            <a:pPr>
              <a:defRPr/>
            </a:pPr>
            <a:r>
              <a:rPr lang="sr-Latn-CS"/>
              <a:t>Uvod u programiranje</a:t>
            </a:r>
          </a:p>
        </p:txBody>
      </p:sp>
    </p:spTree>
    <p:extLst>
      <p:ext uri="{BB962C8B-B14F-4D97-AF65-F5344CB8AC3E}">
        <p14:creationId xmlns:p14="http://schemas.microsoft.com/office/powerpoint/2010/main" val="3998093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dt" sz="half" idx="10"/>
          </p:nvPr>
        </p:nvSpPr>
        <p:spPr>
          <a:ln/>
        </p:spPr>
        <p:txBody>
          <a:bodyPr/>
          <a:lstStyle>
            <a:lvl1pPr>
              <a:defRPr/>
            </a:lvl1pPr>
          </a:lstStyle>
          <a:p>
            <a:pPr>
              <a:defRPr/>
            </a:pPr>
            <a:r>
              <a:rPr lang="sr-Latn-CS"/>
              <a:t>Računarski fakultet</a:t>
            </a:r>
          </a:p>
        </p:txBody>
      </p:sp>
      <p:sp>
        <p:nvSpPr>
          <p:cNvPr id="8" name="Rectangle 10"/>
          <p:cNvSpPr>
            <a:spLocks noGrp="1" noChangeArrowheads="1"/>
          </p:cNvSpPr>
          <p:nvPr>
            <p:ph type="ftr" sz="quarter" idx="11"/>
          </p:nvPr>
        </p:nvSpPr>
        <p:spPr>
          <a:ln/>
        </p:spPr>
        <p:txBody>
          <a:bodyPr/>
          <a:lstStyle>
            <a:lvl1pPr>
              <a:defRPr/>
            </a:lvl1pPr>
          </a:lstStyle>
          <a:p>
            <a:pPr>
              <a:defRPr/>
            </a:pPr>
            <a:r>
              <a:rPr lang="sr-Latn-CS"/>
              <a:t>Uvod u programiranje</a:t>
            </a:r>
          </a:p>
        </p:txBody>
      </p:sp>
    </p:spTree>
    <p:extLst>
      <p:ext uri="{BB962C8B-B14F-4D97-AF65-F5344CB8AC3E}">
        <p14:creationId xmlns:p14="http://schemas.microsoft.com/office/powerpoint/2010/main" val="2637160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dt" sz="half" idx="10"/>
          </p:nvPr>
        </p:nvSpPr>
        <p:spPr>
          <a:ln/>
        </p:spPr>
        <p:txBody>
          <a:bodyPr/>
          <a:lstStyle>
            <a:lvl1pPr>
              <a:defRPr/>
            </a:lvl1pPr>
          </a:lstStyle>
          <a:p>
            <a:pPr>
              <a:defRPr/>
            </a:pPr>
            <a:r>
              <a:rPr lang="sr-Latn-CS"/>
              <a:t>Računarski fakultet</a:t>
            </a:r>
          </a:p>
        </p:txBody>
      </p:sp>
      <p:sp>
        <p:nvSpPr>
          <p:cNvPr id="4" name="Rectangle 10"/>
          <p:cNvSpPr>
            <a:spLocks noGrp="1" noChangeArrowheads="1"/>
          </p:cNvSpPr>
          <p:nvPr>
            <p:ph type="ftr" sz="quarter" idx="11"/>
          </p:nvPr>
        </p:nvSpPr>
        <p:spPr>
          <a:ln/>
        </p:spPr>
        <p:txBody>
          <a:bodyPr/>
          <a:lstStyle>
            <a:lvl1pPr>
              <a:defRPr/>
            </a:lvl1pPr>
          </a:lstStyle>
          <a:p>
            <a:pPr>
              <a:defRPr/>
            </a:pPr>
            <a:r>
              <a:rPr lang="sr-Latn-CS"/>
              <a:t>Uvod u programiranje</a:t>
            </a:r>
          </a:p>
        </p:txBody>
      </p:sp>
    </p:spTree>
    <p:extLst>
      <p:ext uri="{BB962C8B-B14F-4D97-AF65-F5344CB8AC3E}">
        <p14:creationId xmlns:p14="http://schemas.microsoft.com/office/powerpoint/2010/main" val="703918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r>
              <a:rPr lang="sr-Latn-CS"/>
              <a:t>Računarski fakultet</a:t>
            </a:r>
          </a:p>
        </p:txBody>
      </p:sp>
      <p:sp>
        <p:nvSpPr>
          <p:cNvPr id="3" name="Rectangle 10"/>
          <p:cNvSpPr>
            <a:spLocks noGrp="1" noChangeArrowheads="1"/>
          </p:cNvSpPr>
          <p:nvPr>
            <p:ph type="ftr" sz="quarter" idx="11"/>
          </p:nvPr>
        </p:nvSpPr>
        <p:spPr>
          <a:ln/>
        </p:spPr>
        <p:txBody>
          <a:bodyPr/>
          <a:lstStyle>
            <a:lvl1pPr>
              <a:defRPr/>
            </a:lvl1pPr>
          </a:lstStyle>
          <a:p>
            <a:pPr>
              <a:defRPr/>
            </a:pPr>
            <a:r>
              <a:rPr lang="sr-Latn-CS"/>
              <a:t>Uvod u programiranje</a:t>
            </a:r>
          </a:p>
        </p:txBody>
      </p:sp>
    </p:spTree>
    <p:extLst>
      <p:ext uri="{BB962C8B-B14F-4D97-AF65-F5344CB8AC3E}">
        <p14:creationId xmlns:p14="http://schemas.microsoft.com/office/powerpoint/2010/main" val="949174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r>
              <a:rPr lang="sr-Latn-CS"/>
              <a:t>Računarski fakultet</a:t>
            </a:r>
          </a:p>
        </p:txBody>
      </p:sp>
      <p:sp>
        <p:nvSpPr>
          <p:cNvPr id="6" name="Rectangle 10"/>
          <p:cNvSpPr>
            <a:spLocks noGrp="1" noChangeArrowheads="1"/>
          </p:cNvSpPr>
          <p:nvPr>
            <p:ph type="ftr" sz="quarter" idx="11"/>
          </p:nvPr>
        </p:nvSpPr>
        <p:spPr>
          <a:ln/>
        </p:spPr>
        <p:txBody>
          <a:bodyPr/>
          <a:lstStyle>
            <a:lvl1pPr>
              <a:defRPr/>
            </a:lvl1pPr>
          </a:lstStyle>
          <a:p>
            <a:pPr>
              <a:defRPr/>
            </a:pPr>
            <a:r>
              <a:rPr lang="sr-Latn-CS"/>
              <a:t>Uvod u programiranje</a:t>
            </a:r>
          </a:p>
        </p:txBody>
      </p:sp>
    </p:spTree>
    <p:extLst>
      <p:ext uri="{BB962C8B-B14F-4D97-AF65-F5344CB8AC3E}">
        <p14:creationId xmlns:p14="http://schemas.microsoft.com/office/powerpoint/2010/main" val="3399426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r>
              <a:rPr lang="sr-Latn-CS"/>
              <a:t>Računarski fakultet</a:t>
            </a:r>
          </a:p>
        </p:txBody>
      </p:sp>
      <p:sp>
        <p:nvSpPr>
          <p:cNvPr id="6" name="Rectangle 10"/>
          <p:cNvSpPr>
            <a:spLocks noGrp="1" noChangeArrowheads="1"/>
          </p:cNvSpPr>
          <p:nvPr>
            <p:ph type="ftr" sz="quarter" idx="11"/>
          </p:nvPr>
        </p:nvSpPr>
        <p:spPr>
          <a:ln/>
        </p:spPr>
        <p:txBody>
          <a:bodyPr/>
          <a:lstStyle>
            <a:lvl1pPr>
              <a:defRPr/>
            </a:lvl1pPr>
          </a:lstStyle>
          <a:p>
            <a:pPr>
              <a:defRPr/>
            </a:pPr>
            <a:r>
              <a:rPr lang="sr-Latn-CS"/>
              <a:t>Uvod u programiranje</a:t>
            </a:r>
          </a:p>
        </p:txBody>
      </p:sp>
    </p:spTree>
    <p:extLst>
      <p:ext uri="{BB962C8B-B14F-4D97-AF65-F5344CB8AC3E}">
        <p14:creationId xmlns:p14="http://schemas.microsoft.com/office/powerpoint/2010/main" val="3373089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194" name="Group 2"/>
          <p:cNvGrpSpPr>
            <a:grpSpLocks/>
          </p:cNvGrpSpPr>
          <p:nvPr/>
        </p:nvGrpSpPr>
        <p:grpSpPr bwMode="auto">
          <a:xfrm>
            <a:off x="1071563" y="304800"/>
            <a:ext cx="7615237" cy="1106488"/>
            <a:chOff x="675" y="192"/>
            <a:chExt cx="4797" cy="697"/>
          </a:xfrm>
        </p:grpSpPr>
        <p:sp>
          <p:nvSpPr>
            <p:cNvPr id="1033" name="Oval 3"/>
            <p:cNvSpPr>
              <a:spLocks noChangeArrowheads="1"/>
            </p:cNvSpPr>
            <p:nvPr/>
          </p:nvSpPr>
          <p:spPr bwMode="hidden">
            <a:xfrm flipH="1">
              <a:off x="3067" y="192"/>
              <a:ext cx="696"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sp>
          <p:nvSpPr>
            <p:cNvPr id="1034" name="Oval 4"/>
            <p:cNvSpPr>
              <a:spLocks noChangeArrowheads="1"/>
            </p:cNvSpPr>
            <p:nvPr/>
          </p:nvSpPr>
          <p:spPr bwMode="hidden">
            <a:xfrm flipH="1">
              <a:off x="4777" y="192"/>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sp>
          <p:nvSpPr>
            <p:cNvPr id="1035" name="Oval 5"/>
            <p:cNvSpPr>
              <a:spLocks noChangeArrowheads="1"/>
            </p:cNvSpPr>
            <p:nvPr/>
          </p:nvSpPr>
          <p:spPr bwMode="hidden">
            <a:xfrm flipH="1">
              <a:off x="675" y="193"/>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sp>
          <p:nvSpPr>
            <p:cNvPr id="1036" name="Oval 6"/>
            <p:cNvSpPr>
              <a:spLocks noChangeArrowheads="1"/>
            </p:cNvSpPr>
            <p:nvPr/>
          </p:nvSpPr>
          <p:spPr bwMode="hidden">
            <a:xfrm flipH="1">
              <a:off x="3984"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sp>
          <p:nvSpPr>
            <p:cNvPr id="1037" name="Oval 7"/>
            <p:cNvSpPr>
              <a:spLocks noChangeArrowheads="1"/>
            </p:cNvSpPr>
            <p:nvPr/>
          </p:nvSpPr>
          <p:spPr bwMode="hidden">
            <a:xfrm flipH="1">
              <a:off x="1486"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endParaRPr lang="sr-Latn-CS" altLang="en-US" sz="2400" smtClean="0">
                <a:latin typeface="Times New Roman" pitchFamily="18" charset="0"/>
              </a:endParaRPr>
            </a:p>
          </p:txBody>
        </p:sp>
      </p:grpSp>
      <p:sp>
        <p:nvSpPr>
          <p:cNvPr id="8195" name="Rectangle 8"/>
          <p:cNvSpPr>
            <a:spLocks noGrp="1" noChangeArrowheads="1"/>
          </p:cNvSpPr>
          <p:nvPr>
            <p:ph type="body" idx="1"/>
          </p:nvPr>
        </p:nvSpPr>
        <p:spPr bwMode="auto">
          <a:xfrm>
            <a:off x="457200" y="16002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sr-Latn-CS" altLang="en-US" smtClean="0"/>
              <a:t>Click to edit Master text styles</a:t>
            </a:r>
          </a:p>
          <a:p>
            <a:pPr lvl="1"/>
            <a:r>
              <a:rPr lang="sr-Latn-CS" altLang="en-US" smtClean="0"/>
              <a:t>Second level</a:t>
            </a:r>
          </a:p>
          <a:p>
            <a:pPr lvl="2"/>
            <a:r>
              <a:rPr lang="sr-Latn-CS" altLang="en-US" smtClean="0"/>
              <a:t>Third level</a:t>
            </a:r>
          </a:p>
          <a:p>
            <a:pPr lvl="3"/>
            <a:r>
              <a:rPr lang="sr-Latn-CS" altLang="en-US" smtClean="0"/>
              <a:t>Fourth level</a:t>
            </a:r>
          </a:p>
          <a:p>
            <a:pPr lvl="4"/>
            <a:r>
              <a:rPr lang="sr-Latn-CS" altLang="en-US" smtClean="0"/>
              <a:t>Fifth level</a:t>
            </a:r>
          </a:p>
        </p:txBody>
      </p:sp>
      <p:sp>
        <p:nvSpPr>
          <p:cNvPr id="31753" name="Rectangle 9"/>
          <p:cNvSpPr>
            <a:spLocks noGrp="1" noChangeArrowheads="1"/>
          </p:cNvSpPr>
          <p:nvPr>
            <p:ph type="dt" sz="half" idx="2"/>
          </p:nvPr>
        </p:nvSpPr>
        <p:spPr bwMode="auto">
          <a:xfrm>
            <a:off x="492125" y="26035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000">
                <a:latin typeface="+mn-lt"/>
              </a:defRPr>
            </a:lvl1pPr>
          </a:lstStyle>
          <a:p>
            <a:pPr>
              <a:defRPr/>
            </a:pPr>
            <a:r>
              <a:rPr lang="sr-Latn-CS"/>
              <a:t>Računarski fakultet</a:t>
            </a:r>
          </a:p>
        </p:txBody>
      </p:sp>
      <p:sp>
        <p:nvSpPr>
          <p:cNvPr id="31754" name="Rectangle 10"/>
          <p:cNvSpPr>
            <a:spLocks noGrp="1" noChangeArrowheads="1"/>
          </p:cNvSpPr>
          <p:nvPr>
            <p:ph type="ftr" sz="quarter" idx="3"/>
          </p:nvPr>
        </p:nvSpPr>
        <p:spPr bwMode="auto">
          <a:xfrm>
            <a:off x="2700338" y="260350"/>
            <a:ext cx="335438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rgbClr val="993300"/>
                </a:solidFill>
                <a:latin typeface="+mn-lt"/>
              </a:defRPr>
            </a:lvl1pPr>
          </a:lstStyle>
          <a:p>
            <a:pPr>
              <a:defRPr/>
            </a:pPr>
            <a:r>
              <a:rPr lang="sr-Latn-CS"/>
              <a:t>Uvod u programiranje</a:t>
            </a:r>
          </a:p>
        </p:txBody>
      </p:sp>
      <p:sp>
        <p:nvSpPr>
          <p:cNvPr id="8198" name="Rectangle 12"/>
          <p:cNvSpPr>
            <a:spLocks noGrp="1" noChangeArrowheads="1"/>
          </p:cNvSpPr>
          <p:nvPr>
            <p:ph type="title"/>
          </p:nvPr>
        </p:nvSpPr>
        <p:spPr bwMode="auto">
          <a:xfrm>
            <a:off x="457200" y="549275"/>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sr-Latn-CS" altLang="en-US" smtClean="0"/>
              <a:t>Click to edit Master title style</a:t>
            </a:r>
          </a:p>
        </p:txBody>
      </p:sp>
      <p:sp>
        <p:nvSpPr>
          <p:cNvPr id="1031" name="Rectangle 13"/>
          <p:cNvSpPr>
            <a:spLocks noChangeArrowheads="1"/>
          </p:cNvSpPr>
          <p:nvPr/>
        </p:nvSpPr>
        <p:spPr bwMode="auto">
          <a:xfrm>
            <a:off x="6156325" y="260350"/>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algn="r" eaLnBrk="1" hangingPunct="1">
              <a:defRPr/>
            </a:pPr>
            <a:r>
              <a:rPr lang="sr-Latn-CS" altLang="en-US" sz="1000" smtClean="0">
                <a:latin typeface="Arial" pitchFamily="34" charset="0"/>
              </a:rPr>
              <a:t>v</a:t>
            </a:r>
            <a:r>
              <a:rPr lang="en-US" altLang="en-US" sz="1000" smtClean="0">
                <a:latin typeface="Arial" pitchFamily="34" charset="0"/>
              </a:rPr>
              <a:t>ladaf@matf.bg.ac.rs</a:t>
            </a:r>
            <a:endParaRPr lang="sr-Latn-CS" altLang="en-US" sz="1000" smtClean="0">
              <a:latin typeface="Arial" pitchFamily="34" charset="0"/>
            </a:endParaRPr>
          </a:p>
        </p:txBody>
      </p:sp>
      <p:sp>
        <p:nvSpPr>
          <p:cNvPr id="1032" name="Rectangle 14"/>
          <p:cNvSpPr>
            <a:spLocks noChangeArrowheads="1"/>
          </p:cNvSpPr>
          <p:nvPr/>
        </p:nvSpPr>
        <p:spPr bwMode="auto">
          <a:xfrm>
            <a:off x="8459788" y="260350"/>
            <a:ext cx="684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defRPr>
            </a:lvl1pPr>
            <a:lvl2pPr marL="742950" indent="-285750" eaLnBrk="0" hangingPunct="0">
              <a:defRPr>
                <a:solidFill>
                  <a:schemeClr val="tx1"/>
                </a:solidFill>
                <a:latin typeface="Verdana" pitchFamily="34" charset="0"/>
              </a:defRPr>
            </a:lvl2pPr>
            <a:lvl3pPr marL="1143000" indent="-228600" eaLnBrk="0" hangingPunct="0">
              <a:defRPr>
                <a:solidFill>
                  <a:schemeClr val="tx1"/>
                </a:solidFill>
                <a:latin typeface="Verdana" pitchFamily="34" charset="0"/>
              </a:defRPr>
            </a:lvl3pPr>
            <a:lvl4pPr marL="1600200" indent="-228600" eaLnBrk="0" hangingPunct="0">
              <a:defRPr>
                <a:solidFill>
                  <a:schemeClr val="tx1"/>
                </a:solidFill>
                <a:latin typeface="Verdana" pitchFamily="34" charset="0"/>
              </a:defRPr>
            </a:lvl4pPr>
            <a:lvl5pPr marL="2057400" indent="-228600" eaLnBrk="0" hangingPunct="0">
              <a:defRPr>
                <a:solidFill>
                  <a:schemeClr val="tx1"/>
                </a:solidFill>
                <a:latin typeface="Verdana" pitchFamily="34" charset="0"/>
              </a:defRPr>
            </a:lvl5pPr>
            <a:lvl6pPr marL="2514600" indent="-228600" algn="ctr" eaLnBrk="0" fontAlgn="base" hangingPunct="0">
              <a:spcBef>
                <a:spcPct val="0"/>
              </a:spcBef>
              <a:spcAft>
                <a:spcPct val="0"/>
              </a:spcAft>
              <a:defRPr>
                <a:solidFill>
                  <a:schemeClr val="tx1"/>
                </a:solidFill>
                <a:latin typeface="Verdana" pitchFamily="34" charset="0"/>
              </a:defRPr>
            </a:lvl6pPr>
            <a:lvl7pPr marL="2971800" indent="-228600" algn="ctr" eaLnBrk="0" fontAlgn="base" hangingPunct="0">
              <a:spcBef>
                <a:spcPct val="0"/>
              </a:spcBef>
              <a:spcAft>
                <a:spcPct val="0"/>
              </a:spcAft>
              <a:defRPr>
                <a:solidFill>
                  <a:schemeClr val="tx1"/>
                </a:solidFill>
                <a:latin typeface="Verdana" pitchFamily="34" charset="0"/>
              </a:defRPr>
            </a:lvl7pPr>
            <a:lvl8pPr marL="3429000" indent="-228600" algn="ctr" eaLnBrk="0" fontAlgn="base" hangingPunct="0">
              <a:spcBef>
                <a:spcPct val="0"/>
              </a:spcBef>
              <a:spcAft>
                <a:spcPct val="0"/>
              </a:spcAft>
              <a:defRPr>
                <a:solidFill>
                  <a:schemeClr val="tx1"/>
                </a:solidFill>
                <a:latin typeface="Verdana" pitchFamily="34" charset="0"/>
              </a:defRPr>
            </a:lvl8pPr>
            <a:lvl9pPr marL="3886200" indent="-228600" algn="ctr" eaLnBrk="0" fontAlgn="base" hangingPunct="0">
              <a:spcBef>
                <a:spcPct val="0"/>
              </a:spcBef>
              <a:spcAft>
                <a:spcPct val="0"/>
              </a:spcAft>
              <a:defRPr>
                <a:solidFill>
                  <a:schemeClr val="tx1"/>
                </a:solidFill>
                <a:latin typeface="Verdana" pitchFamily="34" charset="0"/>
              </a:defRPr>
            </a:lvl9pPr>
          </a:lstStyle>
          <a:p>
            <a:pPr eaLnBrk="1" hangingPunct="1">
              <a:defRPr/>
            </a:pPr>
            <a:fld id="{98AD151A-BF4A-4700-A5D3-BFFB5A5CC191}" type="slidenum">
              <a:rPr lang="en-US" altLang="en-US" sz="800" smtClean="0">
                <a:solidFill>
                  <a:srgbClr val="993300"/>
                </a:solidFill>
                <a:latin typeface="Arial" pitchFamily="34" charset="0"/>
              </a:rPr>
              <a:pPr eaLnBrk="1" hangingPunct="1">
                <a:defRPr/>
              </a:pPr>
              <a:t>‹#›</a:t>
            </a:fld>
            <a:r>
              <a:rPr lang="en-US" altLang="en-US" sz="800" dirty="0" smtClean="0">
                <a:solidFill>
                  <a:srgbClr val="993300"/>
                </a:solidFill>
                <a:latin typeface="Arial" pitchFamily="34" charset="0"/>
              </a:rPr>
              <a:t> / 7</a:t>
            </a:r>
            <a:r>
              <a:rPr lang="sr-Latn-RS" altLang="en-US" sz="800" dirty="0" smtClean="0">
                <a:solidFill>
                  <a:srgbClr val="993300"/>
                </a:solidFill>
                <a:latin typeface="Arial" pitchFamily="34" charset="0"/>
              </a:rPr>
              <a:t>1</a:t>
            </a:r>
            <a:endParaRPr lang="sr-Latn-CS" altLang="en-US" sz="800" dirty="0" smtClean="0">
              <a:solidFill>
                <a:srgbClr val="993300"/>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902"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defRPr>
      </a:lvl2pPr>
      <a:lvl3pPr algn="l" rtl="0" eaLnBrk="0" fontAlgn="base" hangingPunct="0">
        <a:spcBef>
          <a:spcPct val="0"/>
        </a:spcBef>
        <a:spcAft>
          <a:spcPct val="0"/>
        </a:spcAft>
        <a:defRPr sz="3800">
          <a:solidFill>
            <a:schemeClr val="tx2"/>
          </a:solidFill>
          <a:latin typeface="Arial" charset="0"/>
        </a:defRPr>
      </a:lvl3pPr>
      <a:lvl4pPr algn="l" rtl="0" eaLnBrk="0" fontAlgn="base" hangingPunct="0">
        <a:spcBef>
          <a:spcPct val="0"/>
        </a:spcBef>
        <a:spcAft>
          <a:spcPct val="0"/>
        </a:spcAft>
        <a:defRPr sz="3800">
          <a:solidFill>
            <a:schemeClr val="tx2"/>
          </a:solidFill>
          <a:latin typeface="Arial" charset="0"/>
        </a:defRPr>
      </a:lvl4pPr>
      <a:lvl5pPr algn="l" rtl="0" eaLnBrk="0" fontAlgn="base" hangingPunct="0">
        <a:spcBef>
          <a:spcPct val="0"/>
        </a:spcBef>
        <a:spcAft>
          <a:spcPct val="0"/>
        </a:spcAft>
        <a:defRPr sz="3800">
          <a:solidFill>
            <a:schemeClr val="tx2"/>
          </a:solidFill>
          <a:latin typeface="Arial" charset="0"/>
        </a:defRPr>
      </a:lvl5pPr>
      <a:lvl6pPr marL="457200" algn="l" rtl="0" fontAlgn="base">
        <a:spcBef>
          <a:spcPct val="0"/>
        </a:spcBef>
        <a:spcAft>
          <a:spcPct val="0"/>
        </a:spcAft>
        <a:defRPr sz="3800">
          <a:solidFill>
            <a:schemeClr val="tx2"/>
          </a:solidFill>
          <a:latin typeface="Arial" charset="0"/>
        </a:defRPr>
      </a:lvl6pPr>
      <a:lvl7pPr marL="914400" algn="l" rtl="0" fontAlgn="base">
        <a:spcBef>
          <a:spcPct val="0"/>
        </a:spcBef>
        <a:spcAft>
          <a:spcPct val="0"/>
        </a:spcAft>
        <a:defRPr sz="3800">
          <a:solidFill>
            <a:schemeClr val="tx2"/>
          </a:solidFill>
          <a:latin typeface="Arial" charset="0"/>
        </a:defRPr>
      </a:lvl7pPr>
      <a:lvl8pPr marL="1371600" algn="l" rtl="0" fontAlgn="base">
        <a:spcBef>
          <a:spcPct val="0"/>
        </a:spcBef>
        <a:spcAft>
          <a:spcPct val="0"/>
        </a:spcAft>
        <a:defRPr sz="3800">
          <a:solidFill>
            <a:schemeClr val="tx2"/>
          </a:solidFill>
          <a:latin typeface="Arial" charset="0"/>
        </a:defRPr>
      </a:lvl8pPr>
      <a:lvl9pPr marL="1828800" algn="l" rtl="0" fontAlgn="base">
        <a:spcBef>
          <a:spcPct val="0"/>
        </a:spcBef>
        <a:spcAft>
          <a:spcPct val="0"/>
        </a:spcAft>
        <a:defRPr sz="3800">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https://cran.r-project.org/bin/windows/bas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e-statistika.rs/" TargetMode="External"/><Relationship Id="rId2" Type="http://schemas.openxmlformats.org/officeDocument/2006/relationships/hyperlink" Target="http://www.r-tutor.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ctrTitle"/>
          </p:nvPr>
        </p:nvSpPr>
        <p:spPr>
          <a:xfrm>
            <a:off x="250825" y="1219200"/>
            <a:ext cx="8569325" cy="1201738"/>
          </a:xfrm>
        </p:spPr>
        <p:txBody>
          <a:bodyPr/>
          <a:lstStyle/>
          <a:p>
            <a:pPr eaLnBrk="1" hangingPunct="1"/>
            <a:r>
              <a:rPr lang="sr-Latn-CS" altLang="en-US" dirty="0" smtClean="0"/>
              <a:t>Primjena računara u biologiji</a:t>
            </a:r>
          </a:p>
        </p:txBody>
      </p:sp>
      <p:sp>
        <p:nvSpPr>
          <p:cNvPr id="12291" name="Rectangle 7"/>
          <p:cNvSpPr>
            <a:spLocks noChangeArrowheads="1"/>
          </p:cNvSpPr>
          <p:nvPr/>
        </p:nvSpPr>
        <p:spPr bwMode="auto">
          <a:xfrm>
            <a:off x="5220072" y="4005609"/>
            <a:ext cx="3528392"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algn="r" eaLnBrk="1" hangingPunct="1">
              <a:buFont typeface="Wingdings" pitchFamily="2" charset="2"/>
              <a:buNone/>
            </a:pPr>
            <a:r>
              <a:rPr lang="en-US" altLang="en-US" sz="4000" dirty="0">
                <a:solidFill>
                  <a:srgbClr val="993300"/>
                </a:solidFill>
                <a:latin typeface="YUTms" charset="0"/>
              </a:rPr>
              <a:t> </a:t>
            </a:r>
            <a:r>
              <a:rPr lang="en-US" altLang="en-US" b="1" dirty="0">
                <a:solidFill>
                  <a:srgbClr val="993300"/>
                </a:solidFill>
                <a:latin typeface="Garamond" pitchFamily="18" charset="0"/>
              </a:rPr>
              <a:t>Vladimir </a:t>
            </a:r>
            <a:r>
              <a:rPr lang="en-US" altLang="en-US" b="1" dirty="0" err="1">
                <a:solidFill>
                  <a:srgbClr val="993300"/>
                </a:solidFill>
                <a:latin typeface="Garamond" pitchFamily="18" charset="0"/>
              </a:rPr>
              <a:t>Filipovi</a:t>
            </a:r>
            <a:r>
              <a:rPr lang="sr-Latn-CS" altLang="en-US" b="1" dirty="0">
                <a:solidFill>
                  <a:srgbClr val="993300"/>
                </a:solidFill>
                <a:latin typeface="Garamond" pitchFamily="18" charset="0"/>
              </a:rPr>
              <a:t>ć</a:t>
            </a:r>
            <a:endParaRPr lang="en-US" altLang="en-US" b="1" dirty="0">
              <a:solidFill>
                <a:srgbClr val="993300"/>
              </a:solidFill>
              <a:latin typeface="Garamond" pitchFamily="18" charset="0"/>
            </a:endParaRPr>
          </a:p>
          <a:p>
            <a:pPr algn="r" eaLnBrk="1" hangingPunct="1">
              <a:buFont typeface="Wingdings" pitchFamily="2" charset="2"/>
              <a:buNone/>
            </a:pPr>
            <a:r>
              <a:rPr lang="en-US" altLang="en-US" sz="2400" dirty="0">
                <a:solidFill>
                  <a:schemeClr val="hlink"/>
                </a:solidFill>
              </a:rPr>
              <a:t>vladaf@matf.bg.ac.rs</a:t>
            </a:r>
          </a:p>
        </p:txBody>
      </p:sp>
      <p:pic>
        <p:nvPicPr>
          <p:cNvPr id="1026" name="Picture 2" descr="C:\Temp\pmfb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573" y="3356992"/>
            <a:ext cx="4018467" cy="301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545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pl-PL" altLang="en-US" smtClean="0"/>
              <a:t>Primena statistike u nauci (5)</a:t>
            </a:r>
            <a:endParaRPr lang="en-GB" altLang="en-US" smtClean="0"/>
          </a:p>
        </p:txBody>
      </p:sp>
      <p:sp>
        <p:nvSpPr>
          <p:cNvPr id="2" name="Rectangle 1"/>
          <p:cNvSpPr/>
          <p:nvPr/>
        </p:nvSpPr>
        <p:spPr>
          <a:xfrm>
            <a:off x="549275" y="1408113"/>
            <a:ext cx="8483600" cy="4616450"/>
          </a:xfrm>
          <a:prstGeom prst="rect">
            <a:avLst/>
          </a:prstGeom>
        </p:spPr>
        <p:txBody>
          <a:bodyPr>
            <a:spAutoFit/>
          </a:bodyPr>
          <a:lstStyle/>
          <a:p>
            <a:pPr>
              <a:spcBef>
                <a:spcPts val="600"/>
              </a:spcBef>
              <a:defRPr/>
            </a:pPr>
            <a:r>
              <a:rPr lang="sr-Latn-RS" sz="2200" b="1" dirty="0"/>
              <a:t>Opisivanje podataka</a:t>
            </a:r>
          </a:p>
          <a:p>
            <a:pPr>
              <a:spcBef>
                <a:spcPts val="600"/>
              </a:spcBef>
              <a:defRPr/>
            </a:pPr>
            <a:r>
              <a:rPr lang="sr-Latn-RS" sz="2200" dirty="0"/>
              <a:t>Grafički prikaz često može na prvi pogled da otkrije osobine analiziranih podataka, koje se kasnije preciznije kvantifikuju putem deskriptivne statistike.</a:t>
            </a:r>
          </a:p>
          <a:p>
            <a:pPr>
              <a:spcBef>
                <a:spcPts val="600"/>
              </a:spcBef>
              <a:defRPr/>
            </a:pPr>
            <a:r>
              <a:rPr lang="sr-Latn-RS" sz="2200" dirty="0">
                <a:solidFill>
                  <a:srgbClr val="333399"/>
                </a:solidFill>
              </a:rPr>
              <a:t>Deskriptivna statistika </a:t>
            </a:r>
            <a:r>
              <a:rPr lang="sr-Latn-RS" sz="2200" dirty="0"/>
              <a:t>opisuje podatke tako što pronalazi njihove važne karakteristike, kao što su:</a:t>
            </a:r>
          </a:p>
          <a:p>
            <a:pPr marL="342900" indent="-342900">
              <a:spcBef>
                <a:spcPts val="600"/>
              </a:spcBef>
              <a:buFont typeface="Arial" panose="020B0604020202020204" pitchFamily="34" charset="0"/>
              <a:buChar char="•"/>
              <a:defRPr/>
            </a:pPr>
            <a:r>
              <a:rPr lang="sr-Latn-RS" sz="2200" dirty="0"/>
              <a:t>mere centralne tendencije,</a:t>
            </a:r>
          </a:p>
          <a:p>
            <a:pPr marL="342900" indent="-342900">
              <a:spcBef>
                <a:spcPts val="600"/>
              </a:spcBef>
              <a:buFont typeface="Arial" panose="020B0604020202020204" pitchFamily="34" charset="0"/>
              <a:buChar char="•"/>
              <a:defRPr/>
            </a:pPr>
            <a:r>
              <a:rPr lang="sr-Latn-RS" sz="2200" dirty="0"/>
              <a:t>mere disperzije i</a:t>
            </a:r>
          </a:p>
          <a:p>
            <a:pPr marL="342900" indent="-342900">
              <a:spcBef>
                <a:spcPts val="600"/>
              </a:spcBef>
              <a:buFont typeface="Arial" panose="020B0604020202020204" pitchFamily="34" charset="0"/>
              <a:buChar char="•"/>
              <a:defRPr/>
            </a:pPr>
            <a:r>
              <a:rPr lang="sr-Latn-RS" sz="2200" dirty="0"/>
              <a:t>povezanost sa drugim podacima</a:t>
            </a:r>
          </a:p>
          <a:p>
            <a:pPr>
              <a:spcBef>
                <a:spcPts val="600"/>
              </a:spcBef>
              <a:defRPr/>
            </a:pPr>
            <a:r>
              <a:rPr lang="sr-Latn-RS" sz="2200" dirty="0"/>
              <a:t>Ako su podaci kategorički, oni se obično grupišu, a svakoj grupi se pridodaju frekvencije pojavljivanja elemenata u grupi. To se radi zbog njihove lakše upotrebe u narednim fazama obrade podataka.</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pl-PL" altLang="en-US" smtClean="0"/>
              <a:t>Primena statistike u nauci (6)</a:t>
            </a:r>
            <a:endParaRPr lang="en-GB" altLang="en-US" smtClean="0"/>
          </a:p>
        </p:txBody>
      </p:sp>
      <p:sp>
        <p:nvSpPr>
          <p:cNvPr id="2" name="Rectangle 1"/>
          <p:cNvSpPr/>
          <p:nvPr/>
        </p:nvSpPr>
        <p:spPr>
          <a:xfrm>
            <a:off x="549275" y="1408113"/>
            <a:ext cx="8483600" cy="5294312"/>
          </a:xfrm>
          <a:prstGeom prst="rect">
            <a:avLst/>
          </a:prstGeom>
        </p:spPr>
        <p:txBody>
          <a:bodyPr>
            <a:spAutoFit/>
          </a:bodyPr>
          <a:lstStyle/>
          <a:p>
            <a:pPr>
              <a:spcBef>
                <a:spcPts val="600"/>
              </a:spcBef>
              <a:defRPr/>
            </a:pPr>
            <a:r>
              <a:rPr lang="sr-Latn-RS" sz="2200" b="1" dirty="0"/>
              <a:t>Analiziranje podataka</a:t>
            </a:r>
          </a:p>
          <a:p>
            <a:pPr>
              <a:spcBef>
                <a:spcPts val="600"/>
              </a:spcBef>
              <a:defRPr/>
            </a:pPr>
            <a:r>
              <a:rPr lang="vi-VN" sz="2200" dirty="0"/>
              <a:t>Da bi se doneo ispravan zaključak, neophodno je analizirati podatke. Postoji mnogo načina za analizu podataka, a</a:t>
            </a:r>
            <a:r>
              <a:rPr lang="sr-Latn-RS" sz="2200" dirty="0"/>
              <a:t> </a:t>
            </a:r>
            <a:r>
              <a:rPr lang="vi-VN" sz="2200" dirty="0"/>
              <a:t>neki od njih su:</a:t>
            </a:r>
          </a:p>
          <a:p>
            <a:pPr marL="342900" indent="-342900">
              <a:spcBef>
                <a:spcPts val="600"/>
              </a:spcBef>
              <a:buFont typeface="Arial" panose="020B0604020202020204" pitchFamily="34" charset="0"/>
              <a:buChar char="•"/>
              <a:defRPr/>
            </a:pPr>
            <a:r>
              <a:rPr lang="vi-VN" sz="2200" dirty="0"/>
              <a:t>utvrđivanje povezanosti dve varijable (npr. aritmetičke sredine dvaju uzoraka) putem regresione</a:t>
            </a:r>
            <a:r>
              <a:rPr lang="sr-Latn-RS" sz="2200" dirty="0"/>
              <a:t> </a:t>
            </a:r>
            <a:r>
              <a:rPr lang="vi-VN" sz="2200" dirty="0"/>
              <a:t>analize;</a:t>
            </a:r>
          </a:p>
          <a:p>
            <a:pPr marL="342900" indent="-342900">
              <a:spcBef>
                <a:spcPts val="600"/>
              </a:spcBef>
              <a:buFont typeface="Arial" panose="020B0604020202020204" pitchFamily="34" charset="0"/>
              <a:buChar char="•"/>
              <a:defRPr/>
            </a:pPr>
            <a:r>
              <a:rPr lang="vi-VN" sz="2200" dirty="0"/>
              <a:t>utvrđivanje oblika distribucije podataka i dr.</a:t>
            </a:r>
            <a:endParaRPr lang="sr-Latn-RS" sz="2200" dirty="0"/>
          </a:p>
          <a:p>
            <a:pPr>
              <a:spcBef>
                <a:spcPts val="600"/>
              </a:spcBef>
              <a:defRPr/>
            </a:pPr>
            <a:r>
              <a:rPr lang="vi-VN" sz="2200" dirty="0"/>
              <a:t>Pre nego što se pređe na donošenje zaključaka o istraživanju, neophodno je definisati i interval poverenja, kao</a:t>
            </a:r>
            <a:r>
              <a:rPr lang="sr-Latn-RS" sz="2200" dirty="0"/>
              <a:t> </a:t>
            </a:r>
            <a:r>
              <a:rPr lang="vi-VN" sz="2200" dirty="0"/>
              <a:t>meru pouzdanosti donetog zaključka.</a:t>
            </a:r>
          </a:p>
          <a:p>
            <a:pPr>
              <a:spcBef>
                <a:spcPts val="600"/>
              </a:spcBef>
              <a:defRPr/>
            </a:pPr>
            <a:r>
              <a:rPr lang="vi-VN" sz="2200" dirty="0"/>
              <a:t>U društvenim naukama obično se za stepen pouzdanosti uzima 95%, što znači da postoji šansa od 5% da je</a:t>
            </a:r>
            <a:r>
              <a:rPr lang="sr-Latn-RS" sz="2200" dirty="0"/>
              <a:t> </a:t>
            </a:r>
            <a:r>
              <a:rPr lang="vi-VN" sz="2200" dirty="0"/>
              <a:t>doneti zaključak pogrešan. Iz toga se izračunava interval poverenja za konkretan slučaj.</a:t>
            </a:r>
            <a:endParaRPr lang="en-US" sz="2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pl-PL" altLang="en-US" smtClean="0"/>
              <a:t>Primena statistike u nauci (7)</a:t>
            </a:r>
            <a:endParaRPr lang="en-GB" altLang="en-US" smtClean="0"/>
          </a:p>
        </p:txBody>
      </p:sp>
      <p:sp>
        <p:nvSpPr>
          <p:cNvPr id="20483" name="Rectangle 1"/>
          <p:cNvSpPr>
            <a:spLocks noChangeArrowheads="1"/>
          </p:cNvSpPr>
          <p:nvPr/>
        </p:nvSpPr>
        <p:spPr bwMode="auto">
          <a:xfrm>
            <a:off x="549275" y="1408113"/>
            <a:ext cx="8483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2200" b="1"/>
              <a:t>Donošenje zaključaka</a:t>
            </a:r>
          </a:p>
          <a:p>
            <a:pPr eaLnBrk="1" hangingPunct="1">
              <a:spcBef>
                <a:spcPts val="600"/>
              </a:spcBef>
              <a:buClrTx/>
              <a:buFontTx/>
              <a:buNone/>
            </a:pPr>
            <a:r>
              <a:rPr lang="sr-Latn-RS" altLang="en-US" sz="2200"/>
              <a:t>Suština i krajnji rezultat istraživanja i proučavanja podataka je donošenje zaključka. U tu svrhu se koriste statistički testovi koji treba da daju odgovor na pitanje šta jeste, a šta nije osobina fenomena koji je predmet istraživanja.</a:t>
            </a:r>
          </a:p>
          <a:p>
            <a:pPr eaLnBrk="1" hangingPunct="1">
              <a:spcBef>
                <a:spcPts val="600"/>
              </a:spcBef>
              <a:buClrTx/>
              <a:buFontTx/>
              <a:buNone/>
            </a:pPr>
            <a:r>
              <a:rPr lang="sr-Latn-RS" altLang="en-US" sz="2200"/>
              <a:t>Celokupne proračune danas obavljaju računari, ali oni sami nisu sposobni da protumače dobijeni zaključak. To može samo istraživač koji je uspešno realizovao sve faze istraživačkog rada.</a:t>
            </a:r>
          </a:p>
          <a:p>
            <a:pPr eaLnBrk="1" hangingPunct="1">
              <a:spcBef>
                <a:spcPts val="600"/>
              </a:spcBef>
              <a:buClrTx/>
              <a:buFontTx/>
              <a:buNone/>
            </a:pPr>
            <a:r>
              <a:rPr lang="sr-Latn-RS" altLang="en-US" sz="2200"/>
              <a:t>Da bi došao do ispravnog zaključka i uspešno završio svoje istraživanje, istraživač mora da postavi hipoteze, izabere odgovarajući statistički test, da izračuna test statistiku i na osnovu dobijenih vrednosti odluči o tome da li se nulta hipoteza prihvata ili odbacuje. </a:t>
            </a:r>
            <a:endParaRPr lang="en-US" altLang="en-US" sz="22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t>Uvod u R</a:t>
            </a:r>
            <a:endParaRPr lang="en-GB" altLang="en-US" smtClean="0"/>
          </a:p>
        </p:txBody>
      </p:sp>
      <p:sp>
        <p:nvSpPr>
          <p:cNvPr id="21507" name="Rectangle 1"/>
          <p:cNvSpPr>
            <a:spLocks noChangeArrowheads="1"/>
          </p:cNvSpPr>
          <p:nvPr/>
        </p:nvSpPr>
        <p:spPr bwMode="auto">
          <a:xfrm>
            <a:off x="549275" y="1408113"/>
            <a:ext cx="8483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en-US" altLang="en-US" sz="2000" b="1">
                <a:solidFill>
                  <a:srgbClr val="C00000"/>
                </a:solidFill>
              </a:rPr>
              <a:t>Instalacija</a:t>
            </a:r>
          </a:p>
          <a:p>
            <a:pPr eaLnBrk="1" hangingPunct="1">
              <a:spcBef>
                <a:spcPts val="600"/>
              </a:spcBef>
              <a:buClrTx/>
              <a:buFontTx/>
              <a:buNone/>
            </a:pPr>
            <a:r>
              <a:rPr lang="en-US" altLang="en-US" sz="1800"/>
              <a:t>Programski paket R se </a:t>
            </a:r>
            <a:r>
              <a:rPr lang="sr-Latn-RS" altLang="en-US" sz="1800"/>
              <a:t>(za operativni sistem Windows) </a:t>
            </a:r>
            <a:r>
              <a:rPr lang="en-US" altLang="en-US" sz="1800"/>
              <a:t>mo</a:t>
            </a:r>
            <a:r>
              <a:rPr lang="sr-Latn-RS" altLang="en-US" sz="1800"/>
              <a:t>že dovući sa lokacije:  </a:t>
            </a:r>
            <a:r>
              <a:rPr lang="sr-Latn-RS" altLang="en-US" sz="1800">
                <a:hlinkClick r:id="rId2"/>
              </a:rPr>
              <a:t>https://cran.r-project.org/bin/windows/base/</a:t>
            </a:r>
            <a:r>
              <a:rPr lang="sr-Latn-RS" altLang="en-US" sz="1800"/>
              <a:t> . </a:t>
            </a:r>
          </a:p>
          <a:p>
            <a:pPr eaLnBrk="1" hangingPunct="1">
              <a:spcBef>
                <a:spcPts val="600"/>
              </a:spcBef>
              <a:buClrTx/>
              <a:buFontTx/>
              <a:buNone/>
            </a:pPr>
            <a:r>
              <a:rPr lang="sr-Latn-RS" altLang="en-US" sz="2000" b="1">
                <a:solidFill>
                  <a:srgbClr val="C00000"/>
                </a:solidFill>
              </a:rPr>
              <a:t>R Sesija</a:t>
            </a:r>
          </a:p>
          <a:p>
            <a:pPr eaLnBrk="1" hangingPunct="1">
              <a:spcBef>
                <a:spcPts val="600"/>
              </a:spcBef>
              <a:buClrTx/>
              <a:buFontTx/>
              <a:buNone/>
            </a:pPr>
            <a:r>
              <a:rPr lang="sr-Latn-RS" altLang="en-US" sz="1800"/>
              <a:t>Kada se pokrene R</a:t>
            </a:r>
            <a:r>
              <a:rPr lang="en-US" altLang="en-US" sz="1800"/>
              <a:t>, po</a:t>
            </a:r>
            <a:r>
              <a:rPr lang="sr-Latn-RS" altLang="en-US" sz="1800"/>
              <a:t>javi se konzola koja očekuje unos tj. naredbe. </a:t>
            </a:r>
            <a:br>
              <a:rPr lang="sr-Latn-RS" altLang="en-US" sz="1800"/>
            </a:br>
            <a:r>
              <a:rPr lang="sr-Latn-RS" altLang="en-US" sz="1800"/>
              <a:t>Iza odzivnog znaka </a:t>
            </a:r>
            <a:r>
              <a:rPr lang="en-US" altLang="en-US" sz="1800">
                <a:solidFill>
                  <a:srgbClr val="C00000"/>
                </a:solidFill>
              </a:rPr>
              <a:t>&gt;</a:t>
            </a:r>
            <a:r>
              <a:rPr lang="sr-Latn-RS" altLang="en-US" sz="1800"/>
              <a:t> korisnik unosi brojeve i realizuje izračunavanja:</a:t>
            </a:r>
          </a:p>
          <a:p>
            <a:pPr eaLnBrk="1" hangingPunct="1">
              <a:spcBef>
                <a:spcPts val="600"/>
              </a:spcBef>
              <a:buClrTx/>
              <a:buFontTx/>
              <a:buNone/>
            </a:pPr>
            <a:endParaRPr lang="sr-Latn-RS" altLang="en-US" sz="2000"/>
          </a:p>
          <a:p>
            <a:pPr eaLnBrk="1" hangingPunct="1">
              <a:spcBef>
                <a:spcPts val="600"/>
              </a:spcBef>
              <a:buClrTx/>
              <a:buFontTx/>
              <a:buNone/>
            </a:pPr>
            <a:endParaRPr lang="en-US" altLang="en-US" sz="2000">
              <a:solidFill>
                <a:srgbClr val="C00000"/>
              </a:solidFill>
            </a:endParaRPr>
          </a:p>
          <a:p>
            <a:pPr eaLnBrk="1" hangingPunct="1">
              <a:spcBef>
                <a:spcPts val="600"/>
              </a:spcBef>
              <a:buClrTx/>
              <a:buFontTx/>
              <a:buNone/>
            </a:pPr>
            <a:r>
              <a:rPr lang="sr-Latn-RS" altLang="en-US" sz="2000" b="1">
                <a:solidFill>
                  <a:srgbClr val="C00000"/>
                </a:solidFill>
              </a:rPr>
              <a:t>Dodela vrednosti promenljive</a:t>
            </a:r>
          </a:p>
          <a:p>
            <a:pPr eaLnBrk="1" hangingPunct="1">
              <a:spcBef>
                <a:spcPts val="600"/>
              </a:spcBef>
              <a:buClrTx/>
              <a:buFontTx/>
              <a:buNone/>
            </a:pPr>
            <a:r>
              <a:rPr lang="sr-Latn-RS" altLang="en-US" sz="1800"/>
              <a:t>Vrednosti se dodeljuju promenljivima pomoću naredbi dodele </a:t>
            </a:r>
            <a:r>
              <a:rPr lang="sr-Latn-RS" altLang="en-US" sz="1800">
                <a:solidFill>
                  <a:srgbClr val="C00000"/>
                </a:solidFill>
              </a:rPr>
              <a:t>=</a:t>
            </a:r>
            <a:r>
              <a:rPr lang="sr-Latn-RS" altLang="en-US" sz="1800"/>
              <a:t> (češće se koristi </a:t>
            </a:r>
            <a:r>
              <a:rPr lang="en-US" altLang="en-US" sz="1800">
                <a:solidFill>
                  <a:srgbClr val="C00000"/>
                </a:solidFill>
              </a:rPr>
              <a:t>&lt;-</a:t>
            </a:r>
            <a:r>
              <a:rPr lang="en-US" altLang="en-US" sz="1800"/>
              <a:t> </a:t>
            </a:r>
            <a:r>
              <a:rPr lang="sr-Latn-RS" altLang="en-US" sz="1800"/>
              <a:t>kao operator naredba dodele). </a:t>
            </a:r>
            <a:br>
              <a:rPr lang="sr-Latn-RS" altLang="en-US" sz="1800"/>
            </a:br>
            <a:r>
              <a:rPr lang="sr-Latn-RS" altLang="en-US" sz="1800"/>
              <a:t>Prikaz vrednosti promenljive se dobija unosom imena te promenljive iza odzivnog znaka R sistema:</a:t>
            </a:r>
            <a:r>
              <a:rPr lang="sr-Latn-RS" altLang="en-US" sz="2000"/>
              <a:t/>
            </a:r>
            <a:br>
              <a:rPr lang="sr-Latn-RS" altLang="en-US" sz="2000"/>
            </a:br>
            <a:endParaRPr lang="en-US" altLang="en-US" sz="2000"/>
          </a:p>
        </p:txBody>
      </p:sp>
      <p:pic>
        <p:nvPicPr>
          <p:cNvPr id="21508" name="Picture 7"/>
          <p:cNvPicPr>
            <a:picLocks noChangeAspect="1" noChangeArrowheads="1"/>
          </p:cNvPicPr>
          <p:nvPr/>
        </p:nvPicPr>
        <p:blipFill>
          <a:blip r:embed="rId3">
            <a:extLst>
              <a:ext uri="{28A0092B-C50C-407E-A947-70E740481C1C}">
                <a14:useLocalDpi xmlns:a14="http://schemas.microsoft.com/office/drawing/2010/main" val="0"/>
              </a:ext>
            </a:extLst>
          </a:blip>
          <a:srcRect t="48154" b="38931"/>
          <a:stretch>
            <a:fillRect/>
          </a:stretch>
        </p:blipFill>
        <p:spPr bwMode="auto">
          <a:xfrm>
            <a:off x="604838" y="3535363"/>
            <a:ext cx="7207250"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7"/>
          <p:cNvPicPr>
            <a:picLocks noChangeAspect="1" noChangeArrowheads="1"/>
          </p:cNvPicPr>
          <p:nvPr/>
        </p:nvPicPr>
        <p:blipFill>
          <a:blip r:embed="rId3">
            <a:extLst>
              <a:ext uri="{28A0092B-C50C-407E-A947-70E740481C1C}">
                <a14:useLocalDpi xmlns:a14="http://schemas.microsoft.com/office/drawing/2010/main" val="0"/>
              </a:ext>
            </a:extLst>
          </a:blip>
          <a:srcRect t="83858"/>
          <a:stretch>
            <a:fillRect/>
          </a:stretch>
        </p:blipFill>
        <p:spPr bwMode="auto">
          <a:xfrm>
            <a:off x="604838" y="5883275"/>
            <a:ext cx="72072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mtClean="0"/>
              <a:t>Uvod u R</a:t>
            </a:r>
            <a:r>
              <a:rPr lang="sr-Latn-RS" altLang="en-US" smtClean="0"/>
              <a:t> (2)</a:t>
            </a:r>
            <a:endParaRPr lang="en-GB" altLang="en-US" smtClean="0"/>
          </a:p>
        </p:txBody>
      </p:sp>
      <p:sp>
        <p:nvSpPr>
          <p:cNvPr id="22531" name="Rectangle 1"/>
          <p:cNvSpPr>
            <a:spLocks noChangeArrowheads="1"/>
          </p:cNvSpPr>
          <p:nvPr/>
        </p:nvSpPr>
        <p:spPr bwMode="auto">
          <a:xfrm>
            <a:off x="549275" y="1408113"/>
            <a:ext cx="84836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2000" b="1">
                <a:solidFill>
                  <a:srgbClr val="C00000"/>
                </a:solidFill>
              </a:rPr>
              <a:t>Funkcije</a:t>
            </a:r>
            <a:endParaRPr lang="en-US" altLang="en-US" sz="2000" b="1">
              <a:solidFill>
                <a:srgbClr val="C00000"/>
              </a:solidFill>
            </a:endParaRPr>
          </a:p>
          <a:p>
            <a:pPr eaLnBrk="1" hangingPunct="1">
              <a:spcBef>
                <a:spcPts val="600"/>
              </a:spcBef>
              <a:buClrTx/>
              <a:buFontTx/>
              <a:buNone/>
            </a:pPr>
            <a:r>
              <a:rPr lang="sr-Latn-RS" altLang="en-US" sz="1800"/>
              <a:t>Funkcija se poziva tako što se navede njeno ime, iza koga slede zagrade, a u zagradama nula, jedan ili više argumenata. </a:t>
            </a:r>
          </a:p>
          <a:p>
            <a:pPr eaLnBrk="1" hangingPunct="1">
              <a:spcBef>
                <a:spcPts val="600"/>
              </a:spcBef>
              <a:buClrTx/>
              <a:buFontTx/>
              <a:buNone/>
            </a:pPr>
            <a:r>
              <a:rPr lang="sr-Latn-RS" altLang="en-US" sz="1800" b="1"/>
              <a:t>Primer. </a:t>
            </a:r>
            <a:r>
              <a:rPr lang="sr-Latn-RS" altLang="en-US" sz="1800"/>
              <a:t>Funkcija </a:t>
            </a:r>
            <a:r>
              <a:rPr lang="sr-Latn-RS" altLang="en-US" sz="1800">
                <a:solidFill>
                  <a:srgbClr val="C00000"/>
                </a:solidFill>
              </a:rPr>
              <a:t>c</a:t>
            </a:r>
            <a:r>
              <a:rPr lang="sr-Latn-RS" altLang="en-US" sz="1800"/>
              <a:t> kombinuje tri numeričke vrednosti u jedan vektor</a:t>
            </a:r>
          </a:p>
          <a:p>
            <a:pPr eaLnBrk="1" hangingPunct="1">
              <a:spcBef>
                <a:spcPts val="600"/>
              </a:spcBef>
              <a:buClrTx/>
              <a:buFontTx/>
              <a:buNone/>
            </a:pPr>
            <a:endParaRPr lang="sr-Latn-RS" altLang="en-US" sz="2000" b="1"/>
          </a:p>
          <a:p>
            <a:pPr eaLnBrk="1" hangingPunct="1">
              <a:spcBef>
                <a:spcPts val="600"/>
              </a:spcBef>
              <a:buClrTx/>
              <a:buFontTx/>
              <a:buNone/>
            </a:pPr>
            <a:endParaRPr lang="sr-Latn-RS" altLang="en-US" sz="2000" b="1"/>
          </a:p>
          <a:p>
            <a:pPr eaLnBrk="1" hangingPunct="1">
              <a:spcBef>
                <a:spcPts val="600"/>
              </a:spcBef>
              <a:buClrTx/>
              <a:buFontTx/>
              <a:buNone/>
            </a:pPr>
            <a:r>
              <a:rPr lang="sr-Latn-RS" altLang="en-US" sz="2000" b="1">
                <a:solidFill>
                  <a:srgbClr val="C00000"/>
                </a:solidFill>
              </a:rPr>
              <a:t>Komentari</a:t>
            </a:r>
            <a:endParaRPr lang="en-US" altLang="en-US" sz="2000" b="1">
              <a:solidFill>
                <a:srgbClr val="C00000"/>
              </a:solidFill>
            </a:endParaRPr>
          </a:p>
          <a:p>
            <a:pPr eaLnBrk="1" hangingPunct="1">
              <a:spcBef>
                <a:spcPts val="600"/>
              </a:spcBef>
              <a:buClrTx/>
              <a:buFontTx/>
              <a:buNone/>
            </a:pPr>
            <a:r>
              <a:rPr lang="sr-Latn-RS" altLang="en-US" sz="1800"/>
              <a:t>Tekst iza znaka </a:t>
            </a:r>
            <a:r>
              <a:rPr lang="sr-Latn-RS" altLang="en-US" sz="1800">
                <a:solidFill>
                  <a:srgbClr val="C00000"/>
                </a:solidFill>
              </a:rPr>
              <a:t>#</a:t>
            </a:r>
            <a:r>
              <a:rPr lang="sr-Latn-RS" altLang="en-US" sz="1800"/>
              <a:t> je komentar i njega prilikom izvršavanja R sistem ignoriše. </a:t>
            </a:r>
          </a:p>
          <a:p>
            <a:pPr eaLnBrk="1" hangingPunct="1">
              <a:spcBef>
                <a:spcPts val="600"/>
              </a:spcBef>
              <a:buClrTx/>
              <a:buFontTx/>
              <a:buNone/>
            </a:pPr>
            <a:endParaRPr lang="sr-Latn-RS" altLang="en-US" sz="2000" b="1"/>
          </a:p>
          <a:p>
            <a:pPr eaLnBrk="1" hangingPunct="1">
              <a:spcBef>
                <a:spcPts val="600"/>
              </a:spcBef>
              <a:buClrTx/>
              <a:buFontTx/>
              <a:buNone/>
            </a:pPr>
            <a:endParaRPr lang="sr-Latn-RS" altLang="en-US" sz="2000" b="1"/>
          </a:p>
          <a:p>
            <a:pPr eaLnBrk="1" hangingPunct="1">
              <a:spcBef>
                <a:spcPts val="600"/>
              </a:spcBef>
              <a:buClrTx/>
              <a:buFontTx/>
              <a:buNone/>
            </a:pPr>
            <a:r>
              <a:rPr lang="sr-Latn-RS" altLang="en-US" sz="2000" b="1">
                <a:solidFill>
                  <a:srgbClr val="C00000"/>
                </a:solidFill>
              </a:rPr>
              <a:t>Paketi sa proširenjima</a:t>
            </a:r>
          </a:p>
          <a:p>
            <a:pPr eaLnBrk="1" hangingPunct="1">
              <a:spcBef>
                <a:spcPts val="600"/>
              </a:spcBef>
              <a:buClrTx/>
              <a:buFontTx/>
              <a:buNone/>
            </a:pPr>
            <a:r>
              <a:rPr lang="sr-Latn-RS" altLang="en-US" sz="1800"/>
              <a:t>Ponekad je potrebna dodatna funkcionalnost, pored one koju obezbeđuje jezgro R sistema. Ako treba instalirati paket sa proširenjima, poziva se funkcija install.packages i prate uputstva koje daje sistem: </a:t>
            </a:r>
          </a:p>
          <a:p>
            <a:pPr eaLnBrk="1" hangingPunct="1">
              <a:spcBef>
                <a:spcPts val="600"/>
              </a:spcBef>
              <a:buClrTx/>
              <a:buFontTx/>
              <a:buNone/>
            </a:pPr>
            <a:endParaRPr lang="sr-Latn-RS" altLang="en-US" sz="2000" b="1"/>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t="25388" b="59018"/>
          <a:stretch>
            <a:fillRect/>
          </a:stretch>
        </p:blipFill>
        <p:spPr bwMode="auto">
          <a:xfrm>
            <a:off x="638175" y="2794000"/>
            <a:ext cx="7329488"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3" name="Picture 2"/>
          <p:cNvPicPr>
            <a:picLocks noChangeAspect="1" noChangeArrowheads="1"/>
          </p:cNvPicPr>
          <p:nvPr/>
        </p:nvPicPr>
        <p:blipFill>
          <a:blip r:embed="rId2">
            <a:extLst>
              <a:ext uri="{28A0092B-C50C-407E-A947-70E740481C1C}">
                <a14:useLocalDpi xmlns:a14="http://schemas.microsoft.com/office/drawing/2010/main" val="0"/>
              </a:ext>
            </a:extLst>
          </a:blip>
          <a:srcRect t="60873" b="24782"/>
          <a:stretch>
            <a:fillRect/>
          </a:stretch>
        </p:blipFill>
        <p:spPr bwMode="auto">
          <a:xfrm>
            <a:off x="679450" y="4348163"/>
            <a:ext cx="73294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3"/>
          <p:cNvPicPr>
            <a:picLocks noChangeAspect="1" noChangeArrowheads="1"/>
          </p:cNvPicPr>
          <p:nvPr/>
        </p:nvPicPr>
        <p:blipFill>
          <a:blip r:embed="rId3">
            <a:extLst>
              <a:ext uri="{28A0092B-C50C-407E-A947-70E740481C1C}">
                <a14:useLocalDpi xmlns:a14="http://schemas.microsoft.com/office/drawing/2010/main" val="0"/>
              </a:ext>
            </a:extLst>
          </a:blip>
          <a:srcRect t="40199" b="15179"/>
          <a:stretch>
            <a:fillRect/>
          </a:stretch>
        </p:blipFill>
        <p:spPr bwMode="auto">
          <a:xfrm>
            <a:off x="688975" y="6340475"/>
            <a:ext cx="7329488"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Uvod u R</a:t>
            </a:r>
            <a:r>
              <a:rPr lang="sr-Latn-RS" altLang="en-US" smtClean="0"/>
              <a:t> (3)</a:t>
            </a:r>
            <a:endParaRPr lang="en-GB" altLang="en-US" smtClean="0"/>
          </a:p>
        </p:txBody>
      </p:sp>
      <p:sp>
        <p:nvSpPr>
          <p:cNvPr id="23555" name="Rectangle 1"/>
          <p:cNvSpPr>
            <a:spLocks noChangeArrowheads="1"/>
          </p:cNvSpPr>
          <p:nvPr/>
        </p:nvSpPr>
        <p:spPr bwMode="auto">
          <a:xfrm>
            <a:off x="549275" y="1408113"/>
            <a:ext cx="8483600" cy="358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2000" b="1">
                <a:solidFill>
                  <a:srgbClr val="C00000"/>
                </a:solidFill>
              </a:rPr>
              <a:t>Sistem pomoći</a:t>
            </a:r>
            <a:endParaRPr lang="en-US" altLang="en-US" sz="2000" b="1">
              <a:solidFill>
                <a:srgbClr val="C00000"/>
              </a:solidFill>
            </a:endParaRPr>
          </a:p>
          <a:p>
            <a:pPr eaLnBrk="1" hangingPunct="1">
              <a:spcBef>
                <a:spcPts val="600"/>
              </a:spcBef>
              <a:buClrTx/>
              <a:buFontTx/>
              <a:buNone/>
            </a:pPr>
            <a:r>
              <a:rPr lang="sr-Latn-RS" altLang="en-US" sz="1800"/>
              <a:t>Sistem R obezbeđuje detaljnu dokumentaciju. </a:t>
            </a:r>
          </a:p>
          <a:p>
            <a:pPr eaLnBrk="1" hangingPunct="1">
              <a:spcBef>
                <a:spcPts val="600"/>
              </a:spcBef>
              <a:buClrTx/>
              <a:buFontTx/>
              <a:buNone/>
            </a:pPr>
            <a:r>
              <a:rPr lang="sr-Latn-RS" altLang="en-US" sz="1800" b="1"/>
              <a:t>Primer. </a:t>
            </a:r>
            <a:r>
              <a:rPr lang="sr-Latn-RS" altLang="en-US" sz="1800"/>
              <a:t>Naredbom </a:t>
            </a:r>
            <a:r>
              <a:rPr lang="sr-Latn-RS" altLang="en-US" sz="1800">
                <a:solidFill>
                  <a:srgbClr val="C00000"/>
                </a:solidFill>
              </a:rPr>
              <a:t>?c</a:t>
            </a:r>
            <a:r>
              <a:rPr lang="sr-Latn-RS" altLang="en-US" sz="1800"/>
              <a:t> ili </a:t>
            </a:r>
            <a:r>
              <a:rPr lang="sr-Latn-RS" altLang="en-US" sz="1800">
                <a:solidFill>
                  <a:srgbClr val="C00000"/>
                </a:solidFill>
              </a:rPr>
              <a:t>help(c)</a:t>
            </a:r>
            <a:r>
              <a:rPr lang="sr-Latn-RS" altLang="en-US" sz="1800"/>
              <a:t> se dobija dokumentacija o funkciji c u sistemu R.</a:t>
            </a:r>
          </a:p>
          <a:p>
            <a:pPr eaLnBrk="1" hangingPunct="1">
              <a:spcBef>
                <a:spcPts val="600"/>
              </a:spcBef>
              <a:buClrTx/>
              <a:buFontTx/>
              <a:buNone/>
            </a:pPr>
            <a:endParaRPr lang="sr-Latn-RS" altLang="en-US" sz="2000" b="1"/>
          </a:p>
          <a:p>
            <a:pPr eaLnBrk="1" hangingPunct="1">
              <a:spcBef>
                <a:spcPts val="600"/>
              </a:spcBef>
              <a:buClrTx/>
              <a:buFontTx/>
              <a:buNone/>
            </a:pPr>
            <a:r>
              <a:rPr lang="sr-Latn-RS" altLang="en-US" sz="1800"/>
              <a:t>Ako korisnik nije siguran kako se tačno naziva ono što ga interesuje, može izvršiti heurističku pretragu kroz sistem pomoći, funkcijom </a:t>
            </a:r>
            <a:r>
              <a:rPr lang="sr-Latn-RS" altLang="en-US" sz="1800">
                <a:solidFill>
                  <a:srgbClr val="C00000"/>
                </a:solidFill>
              </a:rPr>
              <a:t>apropos</a:t>
            </a:r>
            <a:r>
              <a:rPr lang="sr-Latn-RS" altLang="en-US" sz="1800"/>
              <a:t>, i na taj način dobiti spisak pojmova iz dokumentacije koji „liče“ na ono što interesuje korisnika </a:t>
            </a:r>
            <a:endParaRPr lang="sr-Latn-RS" altLang="en-US" sz="2000"/>
          </a:p>
          <a:p>
            <a:pPr eaLnBrk="1" hangingPunct="1">
              <a:spcBef>
                <a:spcPts val="600"/>
              </a:spcBef>
              <a:buClrTx/>
              <a:buFontTx/>
              <a:buNone/>
            </a:pPr>
            <a:endParaRPr lang="sr-Latn-RS" altLang="en-US" sz="2000" b="1"/>
          </a:p>
          <a:p>
            <a:pPr eaLnBrk="1" hangingPunct="1">
              <a:spcBef>
                <a:spcPts val="600"/>
              </a:spcBef>
              <a:buClrTx/>
              <a:buFontTx/>
              <a:buNone/>
            </a:pPr>
            <a:endParaRPr lang="sr-Latn-RS" altLang="en-US" sz="2000" b="1"/>
          </a:p>
          <a:p>
            <a:pPr eaLnBrk="1" hangingPunct="1">
              <a:spcBef>
                <a:spcPts val="600"/>
              </a:spcBef>
              <a:buClrTx/>
              <a:buFontTx/>
              <a:buNone/>
            </a:pPr>
            <a:endParaRPr lang="sr-Latn-RS" altLang="en-US" sz="2000" b="1"/>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t="31848" b="55797"/>
          <a:stretch>
            <a:fillRect/>
          </a:stretch>
        </p:blipFill>
        <p:spPr bwMode="auto">
          <a:xfrm>
            <a:off x="588963" y="2498725"/>
            <a:ext cx="7294562"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7" name="Picture 2"/>
          <p:cNvPicPr>
            <a:picLocks noChangeAspect="1" noChangeArrowheads="1"/>
          </p:cNvPicPr>
          <p:nvPr/>
        </p:nvPicPr>
        <p:blipFill>
          <a:blip r:embed="rId2">
            <a:extLst>
              <a:ext uri="{28A0092B-C50C-407E-A947-70E740481C1C}">
                <a14:useLocalDpi xmlns:a14="http://schemas.microsoft.com/office/drawing/2010/main" val="0"/>
              </a:ext>
            </a:extLst>
          </a:blip>
          <a:srcRect t="69620"/>
          <a:stretch>
            <a:fillRect/>
          </a:stretch>
        </p:blipFill>
        <p:spPr bwMode="auto">
          <a:xfrm>
            <a:off x="639763" y="3902075"/>
            <a:ext cx="7294562"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a:noFill/>
        </p:spPr>
        <p:txBody>
          <a:bodyPr/>
          <a:lstStyle/>
          <a:p>
            <a:pPr algn="ctr"/>
            <a:r>
              <a:rPr kumimoji="1" lang="en-GB" altLang="en-US" smtClean="0"/>
              <a:t/>
            </a:r>
            <a:br>
              <a:rPr kumimoji="1" lang="en-GB" altLang="en-US" smtClean="0"/>
            </a:br>
            <a:endParaRPr kumimoji="1" lang="en-GB" altLang="en-US" smtClean="0"/>
          </a:p>
        </p:txBody>
      </p:sp>
      <p:sp>
        <p:nvSpPr>
          <p:cNvPr id="24579" name="Text Box 2"/>
          <p:cNvSpPr txBox="1">
            <a:spLocks noChangeArrowheads="1"/>
          </p:cNvSpPr>
          <p:nvPr/>
        </p:nvSpPr>
        <p:spPr bwMode="auto">
          <a:xfrm>
            <a:off x="533400" y="1733550"/>
            <a:ext cx="8077200" cy="237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algn="ctr">
              <a:spcBef>
                <a:spcPct val="0"/>
              </a:spcBef>
              <a:buClrTx/>
              <a:buFontTx/>
              <a:buNone/>
            </a:pPr>
            <a:r>
              <a:rPr kumimoji="1" lang="sr-Latn-RS" altLang="en-US" sz="4800">
                <a:latin typeface="Comic Sans MS" pitchFamily="66" charset="0"/>
              </a:rPr>
              <a:t>Osnovni tipovi podataka</a:t>
            </a:r>
            <a:endParaRPr kumimoji="1" lang="en-GB" altLang="en-US" sz="4800">
              <a:latin typeface="Comic Sans MS" pitchFamily="66" charset="0"/>
            </a:endParaRPr>
          </a:p>
          <a:p>
            <a:pPr algn="ctr">
              <a:spcBef>
                <a:spcPct val="0"/>
              </a:spcBef>
              <a:buClrTx/>
              <a:buFontTx/>
              <a:buNone/>
            </a:pPr>
            <a:endParaRPr kumimoji="1" lang="en-GB" altLang="en-US" sz="4000">
              <a:latin typeface="Comic Sans MS" pitchFamily="66" charset="0"/>
            </a:endParaRPr>
          </a:p>
          <a:p>
            <a:pPr algn="ctr">
              <a:spcBef>
                <a:spcPct val="0"/>
              </a:spcBef>
              <a:buClrTx/>
              <a:buFontTx/>
              <a:buNone/>
            </a:pPr>
            <a:endParaRPr kumimoji="1" lang="en-GB" altLang="en-US" sz="2800">
              <a:latin typeface="Comic Sans MS" pitchFamily="66" charset="0"/>
            </a:endParaRPr>
          </a:p>
          <a:p>
            <a:pPr algn="ctr">
              <a:spcBef>
                <a:spcPct val="0"/>
              </a:spcBef>
              <a:buClrTx/>
              <a:buFontTx/>
              <a:buNone/>
            </a:pPr>
            <a:endParaRPr kumimoji="1" lang="en-GB" altLang="en-US">
              <a:latin typeface="Comic Sans MS" pitchFamily="66"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sr-Latn-RS" altLang="en-US" smtClean="0"/>
              <a:t>Osnovni tipovi podataka</a:t>
            </a:r>
            <a:endParaRPr lang="en-GB" altLang="en-US" smtClean="0"/>
          </a:p>
        </p:txBody>
      </p:sp>
      <p:sp>
        <p:nvSpPr>
          <p:cNvPr id="18435" name="Rectangle 1"/>
          <p:cNvSpPr>
            <a:spLocks noChangeArrowheads="1"/>
          </p:cNvSpPr>
          <p:nvPr/>
        </p:nvSpPr>
        <p:spPr bwMode="auto">
          <a:xfrm>
            <a:off x="3068638" y="1408113"/>
            <a:ext cx="5964237"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Postoji nekoliko osnovnih tipova podataka u R-u, koji se često sreću prilikom izračunavanja. </a:t>
            </a:r>
          </a:p>
          <a:p>
            <a:pPr eaLnBrk="1" hangingPunct="1">
              <a:spcBef>
                <a:spcPts val="600"/>
              </a:spcBef>
              <a:buClrTx/>
              <a:buFontTx/>
              <a:buNone/>
              <a:defRPr/>
            </a:pPr>
            <a:r>
              <a:rPr lang="sr-Latn-RS" altLang="en-US" sz="1800" dirty="0" smtClean="0"/>
              <a:t>Uako liče na tipove u klasičnim programskim jezicima, ovi tipovi ponekad mogu da iznenade.</a:t>
            </a:r>
          </a:p>
          <a:p>
            <a:pPr eaLnBrk="1" hangingPunct="1">
              <a:spcBef>
                <a:spcPts val="600"/>
              </a:spcBef>
              <a:buClrTx/>
              <a:buFontTx/>
              <a:buNone/>
              <a:defRPr/>
            </a:pPr>
            <a:r>
              <a:rPr lang="sr-Latn-RS" altLang="en-US" sz="1800" dirty="0" smtClean="0"/>
              <a:t>Osnovni tipovi će biti bolje objašnjeni kroz primere, a ne prolaskom kroz suvoparnu specifikaciju. </a:t>
            </a:r>
            <a:endParaRPr lang="en-US" altLang="en-US" sz="1800" dirty="0" smtClean="0"/>
          </a:p>
          <a:p>
            <a:pPr eaLnBrk="1" hangingPunct="1">
              <a:spcBef>
                <a:spcPts val="600"/>
              </a:spcBef>
              <a:buClrTx/>
              <a:buFontTx/>
              <a:buNone/>
              <a:defRPr/>
            </a:pPr>
            <a:r>
              <a:rPr lang="en-US" altLang="en-US" sz="1800" dirty="0" smtClean="0"/>
              <a:t>Rad</a:t>
            </a:r>
            <a:r>
              <a:rPr lang="sr-Latn-RS" altLang="en-US" sz="1800" dirty="0" smtClean="0"/>
              <a:t>i</a:t>
            </a:r>
            <a:r>
              <a:rPr lang="en-US" altLang="en-US" sz="1800" dirty="0" smtClean="0"/>
              <a:t> o</a:t>
            </a:r>
            <a:r>
              <a:rPr lang="sr-Latn-RS" altLang="en-US" sz="1800" dirty="0" smtClean="0"/>
              <a:t>č</a:t>
            </a:r>
            <a:r>
              <a:rPr lang="en-US" altLang="en-US" sz="1800" dirty="0" err="1" smtClean="0"/>
              <a:t>uvanj</a:t>
            </a:r>
            <a:r>
              <a:rPr lang="sr-Latn-RS" altLang="en-US" sz="1800" dirty="0" smtClean="0"/>
              <a:t>a</a:t>
            </a:r>
            <a:r>
              <a:rPr lang="en-US" altLang="en-US" sz="1800" dirty="0" smtClean="0"/>
              <a:t> </a:t>
            </a:r>
            <a:r>
              <a:rPr lang="sr-Latn-RS" altLang="en-US" sz="1800" dirty="0" smtClean="0"/>
              <a:t>jednostavnosti, razmatranje pojma </a:t>
            </a:r>
            <a:r>
              <a:rPr lang="sr-Latn-RS" altLang="en-US" sz="1800" dirty="0" smtClean="0">
                <a:solidFill>
                  <a:schemeClr val="accent5">
                    <a:lumMod val="25000"/>
                  </a:schemeClr>
                </a:solidFill>
              </a:rPr>
              <a:t>vektora</a:t>
            </a:r>
            <a:r>
              <a:rPr lang="sr-Latn-RS" altLang="en-US" sz="1800" dirty="0" smtClean="0"/>
              <a:t> se odlaže za kasnije, a na početku će se koristiti samo vektori dužine jedan.</a:t>
            </a:r>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r="63866" b="50000"/>
          <a:stretch>
            <a:fillRect/>
          </a:stretch>
        </p:blipFill>
        <p:spPr bwMode="auto">
          <a:xfrm>
            <a:off x="420688" y="1408113"/>
            <a:ext cx="264795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1"/>
          <p:cNvSpPr>
            <a:spLocks noChangeArrowheads="1"/>
          </p:cNvSpPr>
          <p:nvPr/>
        </p:nvSpPr>
        <p:spPr bwMode="auto">
          <a:xfrm>
            <a:off x="420688" y="4224338"/>
            <a:ext cx="5964237"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Osnovni tipovi su:</a:t>
            </a:r>
          </a:p>
          <a:p>
            <a:pPr marL="285750" indent="-285750" eaLnBrk="1" hangingPunct="1">
              <a:spcBef>
                <a:spcPts val="600"/>
              </a:spcBef>
              <a:buClrTx/>
              <a:defRPr/>
            </a:pPr>
            <a:r>
              <a:rPr lang="sr-Latn-RS" altLang="en-US" sz="1800" dirty="0" smtClean="0"/>
              <a:t>Brojevni tip (</a:t>
            </a:r>
            <a:r>
              <a:rPr lang="sr-Latn-RS" altLang="en-US" sz="1800" dirty="0" smtClean="0">
                <a:solidFill>
                  <a:schemeClr val="accent5">
                    <a:lumMod val="25000"/>
                  </a:schemeClr>
                </a:solidFill>
              </a:rPr>
              <a:t>Numeric</a:t>
            </a:r>
            <a:r>
              <a:rPr lang="sr-Latn-RS" altLang="en-US" sz="1800" dirty="0" smtClean="0"/>
              <a:t>)</a:t>
            </a:r>
          </a:p>
          <a:p>
            <a:pPr marL="285750" indent="-285750" eaLnBrk="1" hangingPunct="1">
              <a:spcBef>
                <a:spcPts val="600"/>
              </a:spcBef>
              <a:buClrTx/>
              <a:defRPr/>
            </a:pPr>
            <a:r>
              <a:rPr lang="sr-Latn-RS" altLang="en-US" sz="1800" dirty="0" smtClean="0"/>
              <a:t>Celobrojni tip (</a:t>
            </a:r>
            <a:r>
              <a:rPr lang="sr-Latn-RS" altLang="en-US" sz="1800" dirty="0" smtClean="0">
                <a:solidFill>
                  <a:schemeClr val="accent5">
                    <a:lumMod val="25000"/>
                  </a:schemeClr>
                </a:solidFill>
              </a:rPr>
              <a:t>Integer</a:t>
            </a:r>
            <a:r>
              <a:rPr lang="sr-Latn-RS" altLang="en-US" sz="1800" dirty="0" smtClean="0"/>
              <a:t>)</a:t>
            </a:r>
          </a:p>
          <a:p>
            <a:pPr marL="285750" indent="-285750" eaLnBrk="1" hangingPunct="1">
              <a:spcBef>
                <a:spcPts val="600"/>
              </a:spcBef>
              <a:buClrTx/>
              <a:defRPr/>
            </a:pPr>
            <a:r>
              <a:rPr lang="sr-Latn-RS" altLang="en-US" sz="1800" dirty="0" smtClean="0"/>
              <a:t>Kompleksni tip (</a:t>
            </a:r>
            <a:r>
              <a:rPr lang="sr-Latn-RS" altLang="en-US" sz="1800" dirty="0" smtClean="0">
                <a:solidFill>
                  <a:schemeClr val="accent5">
                    <a:lumMod val="25000"/>
                  </a:schemeClr>
                </a:solidFill>
              </a:rPr>
              <a:t>Complex</a:t>
            </a:r>
            <a:r>
              <a:rPr lang="sr-Latn-RS" altLang="en-US" sz="1800" dirty="0" smtClean="0"/>
              <a:t>)</a:t>
            </a:r>
          </a:p>
          <a:p>
            <a:pPr marL="285750" indent="-285750" eaLnBrk="1" hangingPunct="1">
              <a:spcBef>
                <a:spcPts val="600"/>
              </a:spcBef>
              <a:buClrTx/>
              <a:defRPr/>
            </a:pPr>
            <a:r>
              <a:rPr lang="sr-Latn-RS" altLang="en-US" sz="1800" dirty="0" smtClean="0"/>
              <a:t>Logički tip (</a:t>
            </a:r>
            <a:r>
              <a:rPr lang="sr-Latn-RS" altLang="en-US" sz="1800" dirty="0" smtClean="0">
                <a:solidFill>
                  <a:schemeClr val="accent5">
                    <a:lumMod val="25000"/>
                  </a:schemeClr>
                </a:solidFill>
              </a:rPr>
              <a:t>Logical</a:t>
            </a:r>
            <a:r>
              <a:rPr lang="sr-Latn-RS" altLang="en-US" sz="1800" dirty="0" smtClean="0"/>
              <a:t>)</a:t>
            </a:r>
          </a:p>
          <a:p>
            <a:pPr marL="285750" indent="-285750" eaLnBrk="1" hangingPunct="1">
              <a:spcBef>
                <a:spcPts val="600"/>
              </a:spcBef>
              <a:buClrTx/>
              <a:defRPr/>
            </a:pPr>
            <a:r>
              <a:rPr lang="sr-Latn-RS" altLang="en-US" sz="1800" dirty="0" smtClean="0"/>
              <a:t>Znakovni tip (</a:t>
            </a:r>
            <a:r>
              <a:rPr lang="sr-Latn-RS" altLang="en-US" sz="1800" dirty="0" smtClean="0">
                <a:solidFill>
                  <a:schemeClr val="accent5">
                    <a:lumMod val="25000"/>
                  </a:schemeClr>
                </a:solidFill>
              </a:rPr>
              <a:t>Character</a:t>
            </a:r>
            <a:r>
              <a:rPr lang="sr-Latn-RS" altLang="en-US" sz="1800" dirty="0"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t="86955" b="-453"/>
          <a:stretch>
            <a:fillRect/>
          </a:stretch>
        </p:blipFill>
        <p:spPr bwMode="auto">
          <a:xfrm>
            <a:off x="549275" y="6146800"/>
            <a:ext cx="7292975"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2"/>
          <p:cNvPicPr>
            <a:picLocks noChangeAspect="1" noChangeArrowheads="1"/>
          </p:cNvPicPr>
          <p:nvPr/>
        </p:nvPicPr>
        <p:blipFill>
          <a:blip r:embed="rId2">
            <a:extLst>
              <a:ext uri="{28A0092B-C50C-407E-A947-70E740481C1C}">
                <a14:useLocalDpi xmlns:a14="http://schemas.microsoft.com/office/drawing/2010/main" val="0"/>
              </a:ext>
            </a:extLst>
          </a:blip>
          <a:srcRect t="11172" b="63374"/>
          <a:stretch>
            <a:fillRect/>
          </a:stretch>
        </p:blipFill>
        <p:spPr bwMode="auto">
          <a:xfrm>
            <a:off x="519113" y="2814638"/>
            <a:ext cx="7292975" cy="134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2"/>
          <p:cNvPicPr>
            <a:picLocks noChangeAspect="1" noChangeArrowheads="1"/>
          </p:cNvPicPr>
          <p:nvPr/>
        </p:nvPicPr>
        <p:blipFill>
          <a:blip r:embed="rId2">
            <a:extLst>
              <a:ext uri="{28A0092B-C50C-407E-A947-70E740481C1C}">
                <a14:useLocalDpi xmlns:a14="http://schemas.microsoft.com/office/drawing/2010/main" val="0"/>
              </a:ext>
            </a:extLst>
          </a:blip>
          <a:srcRect t="50000" b="27509"/>
          <a:stretch>
            <a:fillRect/>
          </a:stretch>
        </p:blipFill>
        <p:spPr bwMode="auto">
          <a:xfrm>
            <a:off x="468313" y="4748213"/>
            <a:ext cx="7292975" cy="118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9" name="Rectangle 2"/>
          <p:cNvSpPr>
            <a:spLocks noGrp="1" noChangeArrowheads="1"/>
          </p:cNvSpPr>
          <p:nvPr>
            <p:ph type="title"/>
          </p:nvPr>
        </p:nvSpPr>
        <p:spPr/>
        <p:txBody>
          <a:bodyPr/>
          <a:lstStyle/>
          <a:p>
            <a:r>
              <a:rPr lang="sr-Latn-RS" altLang="en-US" smtClean="0"/>
              <a:t>Brojevni tip</a:t>
            </a:r>
            <a:endParaRPr lang="en-GB" altLang="en-US" smtClean="0"/>
          </a:p>
        </p:txBody>
      </p:sp>
      <p:sp>
        <p:nvSpPr>
          <p:cNvPr id="26630" name="Rectangle 1"/>
          <p:cNvSpPr>
            <a:spLocks noChangeArrowheads="1"/>
          </p:cNvSpPr>
          <p:nvPr/>
        </p:nvSpPr>
        <p:spPr bwMode="auto">
          <a:xfrm>
            <a:off x="549275" y="1408113"/>
            <a:ext cx="84836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a:t>Ovo je podrazumevani tip za izračunavanje u R-u. Brojevi se zapisuju kao decimalne vrednosti. </a:t>
            </a:r>
          </a:p>
          <a:p>
            <a:pPr eaLnBrk="1" hangingPunct="1">
              <a:spcBef>
                <a:spcPts val="600"/>
              </a:spcBef>
              <a:buClrTx/>
              <a:buFontTx/>
              <a:buNone/>
            </a:pPr>
            <a:r>
              <a:rPr lang="sr-Latn-RS" altLang="en-US" sz="800"/>
              <a:t/>
            </a:r>
            <a:br>
              <a:rPr lang="sr-Latn-RS" altLang="en-US" sz="800"/>
            </a:br>
            <a:r>
              <a:rPr lang="sr-Latn-RS" altLang="en-US" sz="1800" b="1"/>
              <a:t>Primer. </a:t>
            </a:r>
            <a:r>
              <a:rPr lang="sr-Latn-RS" altLang="en-US" sz="1800"/>
              <a:t>Sledećom naredbom se promenljivoj x dodeljuje decimalna vrednost, pa će promenljiva x po izvršenju naredbe sadržati vrednost numeričkog tipa:</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r>
              <a:rPr lang="sr-Latn-RS" altLang="en-US" sz="1800" b="1"/>
              <a:t>Primer. </a:t>
            </a:r>
            <a:r>
              <a:rPr lang="sr-Latn-RS" altLang="en-US" sz="1800"/>
              <a:t>Ako celobrojnu vrednost dodelimo promenljivoj k, vrednost promenljive će, po izvršenju naredbe, biti brojevnog tj. numeričkog tipa:  </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r>
              <a:rPr lang="sr-Latn-RS" altLang="en-US" sz="1800"/>
              <a:t>Na sledeći način se može potvrditi da promenljiva k nije celobrojnog tipa:</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t="12769" b="53162"/>
          <a:stretch>
            <a:fillRect/>
          </a:stretch>
        </p:blipFill>
        <p:spPr bwMode="auto">
          <a:xfrm>
            <a:off x="560388" y="2733675"/>
            <a:ext cx="7327900"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1"/>
          <p:cNvSpPr>
            <a:spLocks noChangeArrowheads="1"/>
          </p:cNvSpPr>
          <p:nvPr/>
        </p:nvSpPr>
        <p:spPr bwMode="auto">
          <a:xfrm>
            <a:off x="549275" y="1408113"/>
            <a:ext cx="84836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Da bi se u R-u dobila celobrojna vrednost, poziva se funkcija </a:t>
            </a:r>
            <a:r>
              <a:rPr lang="sr-Latn-RS" altLang="en-US" sz="1800" b="1" dirty="0" smtClean="0">
                <a:solidFill>
                  <a:schemeClr val="accent5">
                    <a:lumMod val="25000"/>
                  </a:schemeClr>
                </a:solidFill>
              </a:rPr>
              <a:t>as.integer</a:t>
            </a:r>
            <a:r>
              <a:rPr lang="sr-Latn-RS" altLang="en-US" sz="1800" dirty="0" smtClean="0"/>
              <a:t>. </a:t>
            </a:r>
            <a:br>
              <a:rPr lang="sr-Latn-RS" altLang="en-US" sz="1800" dirty="0" smtClean="0"/>
            </a:br>
            <a:r>
              <a:rPr lang="sr-Latn-RS" altLang="en-US" sz="1800" dirty="0" smtClean="0"/>
              <a:t>Provera da li je argument celobrojan se realizuje korišćenjem </a:t>
            </a:r>
            <a:r>
              <a:rPr lang="sr-Latn-RS" altLang="en-US" sz="1800" b="1" dirty="0" smtClean="0">
                <a:solidFill>
                  <a:schemeClr val="accent5">
                    <a:lumMod val="25000"/>
                  </a:schemeClr>
                </a:solidFill>
              </a:rPr>
              <a:t>is.integer</a:t>
            </a:r>
            <a:r>
              <a:rPr lang="sr-Latn-RS" altLang="en-US" sz="1800" dirty="0" smtClean="0"/>
              <a:t> funkcije.</a:t>
            </a:r>
            <a:br>
              <a:rPr lang="sr-Latn-RS" altLang="en-US" sz="1800" dirty="0" smtClean="0"/>
            </a:br>
            <a:endParaRPr lang="sr-Latn-RS" altLang="en-US" sz="800" dirty="0" smtClean="0"/>
          </a:p>
          <a:p>
            <a:pPr eaLnBrk="1" hangingPunct="1">
              <a:spcBef>
                <a:spcPts val="600"/>
              </a:spcBef>
              <a:buClrTx/>
              <a:buFontTx/>
              <a:buNone/>
              <a:defRPr/>
            </a:pPr>
            <a:r>
              <a:rPr lang="sr-Latn-RS" altLang="en-US" sz="1800" b="1" dirty="0" smtClean="0"/>
              <a:t>Primer. </a:t>
            </a:r>
            <a:r>
              <a:rPr lang="sr-Latn-RS" altLang="en-US" sz="1800" dirty="0" smtClean="0"/>
              <a:t>Sledećim naredbama se dodeljuje celobrojna vrednost i proverava da li je argument tipa integer:</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 </a:t>
            </a:r>
            <a:r>
              <a:rPr lang="sr-Latn-RS" altLang="en-US" sz="1800" dirty="0" smtClean="0"/>
              <a:t>Decimalna numerička vrednost se može konvertovati u celobrojni tip korišćenjem funkcije as.integer:</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b="1" dirty="0" smtClean="0"/>
          </a:p>
          <a:p>
            <a:pPr eaLnBrk="1" hangingPunct="1">
              <a:spcBef>
                <a:spcPts val="600"/>
              </a:spcBef>
              <a:buClrTx/>
              <a:buFontTx/>
              <a:buNone/>
              <a:defRPr/>
            </a:pPr>
            <a:r>
              <a:rPr lang="sr-Latn-RS" altLang="en-US" sz="1800" b="1" dirty="0" smtClean="0"/>
              <a:t>Primer. </a:t>
            </a:r>
            <a:r>
              <a:rPr lang="sr-Latn-RS" altLang="en-US" sz="1800" dirty="0" smtClean="0"/>
              <a:t>Od niske znakova koja predstavlja decimalni broj se funkcijom as.integer može dobiti ceo broj koji se sadrži u toj nisci: </a:t>
            </a:r>
          </a:p>
          <a:p>
            <a:pPr eaLnBrk="1" hangingPunct="1">
              <a:spcBef>
                <a:spcPts val="600"/>
              </a:spcBef>
              <a:buClrTx/>
              <a:buFontTx/>
              <a:buNone/>
              <a:defRPr/>
            </a:pPr>
            <a:endParaRPr lang="sr-Latn-RS" altLang="en-US" sz="1800" dirty="0" smtClean="0"/>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t="63142" b="24734"/>
          <a:stretch>
            <a:fillRect/>
          </a:stretch>
        </p:blipFill>
        <p:spPr bwMode="auto">
          <a:xfrm>
            <a:off x="549275" y="5080000"/>
            <a:ext cx="7327900" cy="58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3" name="Rectangle 2"/>
          <p:cNvSpPr>
            <a:spLocks noGrp="1" noChangeArrowheads="1"/>
          </p:cNvSpPr>
          <p:nvPr>
            <p:ph type="title"/>
          </p:nvPr>
        </p:nvSpPr>
        <p:spPr/>
        <p:txBody>
          <a:bodyPr/>
          <a:lstStyle/>
          <a:p>
            <a:r>
              <a:rPr lang="sr-Latn-RS" altLang="en-US" smtClean="0"/>
              <a:t>Celobrojni tip</a:t>
            </a:r>
            <a:endParaRPr lang="en-GB" altLang="en-US" smtClean="0"/>
          </a:p>
        </p:txBody>
      </p:sp>
      <p:pic>
        <p:nvPicPr>
          <p:cNvPr id="27654" name="Picture 2"/>
          <p:cNvPicPr>
            <a:picLocks noChangeAspect="1" noChangeArrowheads="1"/>
          </p:cNvPicPr>
          <p:nvPr/>
        </p:nvPicPr>
        <p:blipFill>
          <a:blip r:embed="rId2">
            <a:extLst>
              <a:ext uri="{28A0092B-C50C-407E-A947-70E740481C1C}">
                <a14:useLocalDpi xmlns:a14="http://schemas.microsoft.com/office/drawing/2010/main" val="0"/>
              </a:ext>
            </a:extLst>
          </a:blip>
          <a:srcRect t="86551" b="3835"/>
          <a:stretch>
            <a:fillRect/>
          </a:stretch>
        </p:blipFill>
        <p:spPr bwMode="auto">
          <a:xfrm>
            <a:off x="560388" y="6350000"/>
            <a:ext cx="73279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title"/>
          </p:nvPr>
        </p:nvSpPr>
        <p:spPr>
          <a:noFill/>
        </p:spPr>
        <p:txBody>
          <a:bodyPr/>
          <a:lstStyle/>
          <a:p>
            <a:pPr algn="ctr"/>
            <a:r>
              <a:rPr kumimoji="1" lang="en-GB" altLang="en-US" smtClean="0"/>
              <a:t/>
            </a:r>
            <a:br>
              <a:rPr kumimoji="1" lang="en-GB" altLang="en-US" smtClean="0"/>
            </a:br>
            <a:endParaRPr kumimoji="1" lang="en-GB" altLang="en-US" smtClean="0"/>
          </a:p>
        </p:txBody>
      </p:sp>
      <p:sp>
        <p:nvSpPr>
          <p:cNvPr id="10243" name="Text Box 2"/>
          <p:cNvSpPr txBox="1">
            <a:spLocks noChangeArrowheads="1"/>
          </p:cNvSpPr>
          <p:nvPr/>
        </p:nvSpPr>
        <p:spPr bwMode="auto">
          <a:xfrm>
            <a:off x="533400" y="1733550"/>
            <a:ext cx="8077200" cy="384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algn="ctr">
              <a:spcBef>
                <a:spcPct val="0"/>
              </a:spcBef>
              <a:buClrTx/>
              <a:buFontTx/>
              <a:buNone/>
            </a:pPr>
            <a:r>
              <a:rPr kumimoji="1" lang="en-US" altLang="en-US" sz="4800">
                <a:latin typeface="Comic Sans MS" pitchFamily="66" charset="0"/>
              </a:rPr>
              <a:t>Elementarna statisika </a:t>
            </a:r>
          </a:p>
          <a:p>
            <a:pPr algn="ctr">
              <a:spcBef>
                <a:spcPct val="0"/>
              </a:spcBef>
              <a:buClrTx/>
              <a:buFontTx/>
              <a:buNone/>
            </a:pPr>
            <a:r>
              <a:rPr kumimoji="1" lang="en-US" altLang="en-US" sz="4800">
                <a:latin typeface="Comic Sans MS" pitchFamily="66" charset="0"/>
              </a:rPr>
              <a:t>i</a:t>
            </a:r>
          </a:p>
          <a:p>
            <a:pPr algn="ctr">
              <a:spcBef>
                <a:spcPct val="0"/>
              </a:spcBef>
              <a:buClrTx/>
              <a:buFontTx/>
              <a:buNone/>
            </a:pPr>
            <a:r>
              <a:rPr kumimoji="1" lang="sr-Latn-RS" altLang="en-US" sz="4800">
                <a:latin typeface="Comic Sans MS" pitchFamily="66" charset="0"/>
              </a:rPr>
              <a:t>R </a:t>
            </a:r>
            <a:endParaRPr kumimoji="1" lang="en-GB" altLang="en-US" sz="4800">
              <a:latin typeface="Comic Sans MS" pitchFamily="66" charset="0"/>
            </a:endParaRPr>
          </a:p>
          <a:p>
            <a:pPr algn="ctr">
              <a:spcBef>
                <a:spcPct val="0"/>
              </a:spcBef>
              <a:buClrTx/>
              <a:buFontTx/>
              <a:buNone/>
            </a:pPr>
            <a:endParaRPr kumimoji="1" lang="en-GB" altLang="en-US" sz="4000">
              <a:latin typeface="Comic Sans MS" pitchFamily="66" charset="0"/>
            </a:endParaRPr>
          </a:p>
          <a:p>
            <a:pPr algn="ctr">
              <a:spcBef>
                <a:spcPct val="0"/>
              </a:spcBef>
              <a:buClrTx/>
              <a:buFontTx/>
              <a:buNone/>
            </a:pPr>
            <a:endParaRPr kumimoji="1" lang="en-GB" altLang="en-US" sz="2800">
              <a:latin typeface="Comic Sans MS" pitchFamily="66" charset="0"/>
            </a:endParaRPr>
          </a:p>
          <a:p>
            <a:pPr algn="ctr">
              <a:spcBef>
                <a:spcPct val="0"/>
              </a:spcBef>
              <a:buClrTx/>
              <a:buFontTx/>
              <a:buNone/>
            </a:pPr>
            <a:endParaRPr kumimoji="1" lang="en-GB" altLang="en-US">
              <a:latin typeface="Comic Sans MS"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p:cNvSpPr>
            <a:spLocks noChangeArrowheads="1"/>
          </p:cNvSpPr>
          <p:nvPr/>
        </p:nvSpPr>
        <p:spPr bwMode="auto">
          <a:xfrm>
            <a:off x="549275" y="1408113"/>
            <a:ext cx="8483600" cy="721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Sa druge strane, pokušaj da se od niske koja ne predstavlja decimalni broj dobije celobrojna vrednost dovodi do problema.</a:t>
            </a:r>
            <a:br>
              <a:rPr lang="sr-Latn-RS" altLang="en-US" sz="1800" dirty="0" smtClean="0"/>
            </a:br>
            <a:r>
              <a:rPr lang="sr-Latn-RS" altLang="en-US" sz="1800" b="1" dirty="0" smtClean="0"/>
              <a:t>Primer. </a:t>
            </a:r>
            <a:r>
              <a:rPr lang="en-US" altLang="en-US" sz="1800" dirty="0" err="1" smtClean="0"/>
              <a:t>Pretvaranj</a:t>
            </a:r>
            <a:r>
              <a:rPr lang="sr-Latn-RS" altLang="en-US" sz="1800" dirty="0" smtClean="0"/>
              <a:t>e</a:t>
            </a:r>
            <a:r>
              <a:rPr lang="en-US" altLang="en-US" sz="1800" dirty="0" smtClean="0"/>
              <a:t> </a:t>
            </a:r>
            <a:r>
              <a:rPr lang="sr-Latn-RS" altLang="en-US" sz="1800" dirty="0" smtClean="0"/>
              <a:t>niske „Joe“ u ceo broj dovodi do </a:t>
            </a:r>
            <a:r>
              <a:rPr lang="en-US" altLang="en-US" sz="1800" dirty="0" err="1" smtClean="0"/>
              <a:t>slede</a:t>
            </a:r>
            <a:r>
              <a:rPr lang="sr-Latn-RS" altLang="en-US" sz="1800" dirty="0" smtClean="0"/>
              <a:t>ćeg rezultata:</a:t>
            </a:r>
          </a:p>
          <a:p>
            <a:pPr eaLnBrk="1" hangingPunct="1">
              <a:spcBef>
                <a:spcPts val="600"/>
              </a:spcBef>
              <a:buClrTx/>
              <a:buFontTx/>
              <a:buNone/>
              <a:defRPr/>
            </a:pPr>
            <a:endParaRPr lang="sr-Latn-RS" altLang="en-US" sz="1800" dirty="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a:p>
          <a:p>
            <a:pPr eaLnBrk="1" hangingPunct="1">
              <a:spcBef>
                <a:spcPts val="600"/>
              </a:spcBef>
              <a:buClrTx/>
              <a:buFontTx/>
              <a:buNone/>
              <a:defRPr/>
            </a:pPr>
            <a:r>
              <a:rPr lang="sr-Latn-RS" altLang="en-US" sz="1800" dirty="0" smtClean="0"/>
              <a:t>Često se javlja potreba da se logičke vrednosti pretvaraju u cele brojeve. U tom slučaju, u jeziku R, vrednosti </a:t>
            </a:r>
            <a:r>
              <a:rPr lang="sr-Latn-RS" altLang="en-US" sz="1800" dirty="0" smtClean="0">
                <a:solidFill>
                  <a:schemeClr val="accent5">
                    <a:lumMod val="25000"/>
                  </a:schemeClr>
                </a:solidFill>
              </a:rPr>
              <a:t>TRUE</a:t>
            </a:r>
            <a:r>
              <a:rPr lang="sr-Latn-RS" altLang="en-US" sz="1800" dirty="0" smtClean="0"/>
              <a:t> odgovara </a:t>
            </a:r>
            <a:r>
              <a:rPr lang="sr-Latn-RS" altLang="en-US" sz="1800" dirty="0" smtClean="0">
                <a:solidFill>
                  <a:schemeClr val="accent5">
                    <a:lumMod val="25000"/>
                  </a:schemeClr>
                </a:solidFill>
              </a:rPr>
              <a:t>1</a:t>
            </a:r>
            <a:r>
              <a:rPr lang="sr-Latn-RS" altLang="en-US" sz="1800" dirty="0" smtClean="0"/>
              <a:t>, a vrednosti </a:t>
            </a:r>
            <a:r>
              <a:rPr lang="sr-Latn-RS" altLang="en-US" sz="1800" dirty="0" smtClean="0">
                <a:solidFill>
                  <a:schemeClr val="accent5">
                    <a:lumMod val="25000"/>
                  </a:schemeClr>
                </a:solidFill>
              </a:rPr>
              <a:t>FALSE</a:t>
            </a:r>
            <a:r>
              <a:rPr lang="sr-Latn-RS" altLang="en-US" sz="1800" dirty="0" smtClean="0"/>
              <a:t> odgovara </a:t>
            </a:r>
            <a:r>
              <a:rPr lang="sr-Latn-RS" altLang="en-US" sz="1800" dirty="0" smtClean="0">
                <a:solidFill>
                  <a:schemeClr val="accent5">
                    <a:lumMod val="25000"/>
                  </a:schemeClr>
                </a:solidFill>
              </a:rPr>
              <a:t>0</a:t>
            </a:r>
            <a:r>
              <a:rPr lang="sr-Latn-RS" altLang="en-US" sz="1800" dirty="0" smtClean="0"/>
              <a:t>.</a:t>
            </a:r>
          </a:p>
          <a:p>
            <a:pPr eaLnBrk="1" hangingPunct="1">
              <a:spcBef>
                <a:spcPts val="600"/>
              </a:spcBef>
              <a:buClrTx/>
              <a:buFontTx/>
              <a:buNone/>
              <a:defRPr/>
            </a:pPr>
            <a:r>
              <a:rPr lang="sr-Latn-RS" altLang="en-US" sz="1800" b="1" dirty="0" smtClean="0"/>
              <a:t>Primer. </a:t>
            </a:r>
            <a:r>
              <a:rPr lang="sr-Latn-RS" altLang="en-US" sz="1800" dirty="0" smtClean="0"/>
              <a:t>Ilustruje kako se logičke vrednosti pretvaraju u cele brojeve: </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p:txBody>
      </p:sp>
      <p:sp>
        <p:nvSpPr>
          <p:cNvPr id="28675" name="Rectangle 2"/>
          <p:cNvSpPr>
            <a:spLocks noGrp="1" noChangeArrowheads="1"/>
          </p:cNvSpPr>
          <p:nvPr>
            <p:ph type="title"/>
          </p:nvPr>
        </p:nvSpPr>
        <p:spPr/>
        <p:txBody>
          <a:bodyPr/>
          <a:lstStyle/>
          <a:p>
            <a:r>
              <a:rPr lang="sr-Latn-RS" altLang="en-US" smtClean="0"/>
              <a:t>Celobrojni tip (2)</a:t>
            </a:r>
            <a:endParaRPr lang="en-GB" altLang="en-US" smtClean="0"/>
          </a:p>
        </p:txBody>
      </p:sp>
      <p:pic>
        <p:nvPicPr>
          <p:cNvPr id="28676" name="Picture 2"/>
          <p:cNvPicPr>
            <a:picLocks noChangeAspect="1" noChangeArrowheads="1"/>
          </p:cNvPicPr>
          <p:nvPr/>
        </p:nvPicPr>
        <p:blipFill>
          <a:blip r:embed="rId2">
            <a:extLst>
              <a:ext uri="{28A0092B-C50C-407E-A947-70E740481C1C}">
                <a14:useLocalDpi xmlns:a14="http://schemas.microsoft.com/office/drawing/2010/main" val="0"/>
              </a:ext>
            </a:extLst>
          </a:blip>
          <a:srcRect t="12148" b="56520"/>
          <a:stretch>
            <a:fillRect/>
          </a:stretch>
        </p:blipFill>
        <p:spPr bwMode="auto">
          <a:xfrm>
            <a:off x="571500" y="2366963"/>
            <a:ext cx="7364413" cy="102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7" name="Picture 2"/>
          <p:cNvPicPr>
            <a:picLocks noChangeAspect="1" noChangeArrowheads="1"/>
          </p:cNvPicPr>
          <p:nvPr/>
        </p:nvPicPr>
        <p:blipFill>
          <a:blip r:embed="rId2">
            <a:extLst>
              <a:ext uri="{28A0092B-C50C-407E-A947-70E740481C1C}">
                <a14:useLocalDpi xmlns:a14="http://schemas.microsoft.com/office/drawing/2010/main" val="0"/>
              </a:ext>
            </a:extLst>
          </a:blip>
          <a:srcRect t="64265"/>
          <a:stretch>
            <a:fillRect/>
          </a:stretch>
        </p:blipFill>
        <p:spPr bwMode="auto">
          <a:xfrm>
            <a:off x="571500" y="4379913"/>
            <a:ext cx="7364413" cy="116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p:cNvSpPr>
            <a:spLocks noChangeArrowheads="1"/>
          </p:cNvSpPr>
          <p:nvPr/>
        </p:nvSpPr>
        <p:spPr bwMode="auto">
          <a:xfrm>
            <a:off x="549275" y="1408113"/>
            <a:ext cx="8483600" cy="537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Podatak kompleksnog tipa se definiše korišćenjem </a:t>
            </a:r>
            <a:r>
              <a:rPr lang="sr-Latn-RS" altLang="en-US" sz="1800" dirty="0" smtClean="0">
                <a:solidFill>
                  <a:schemeClr val="accent5">
                    <a:lumMod val="25000"/>
                  </a:schemeClr>
                </a:solidFill>
              </a:rPr>
              <a:t>i</a:t>
            </a:r>
            <a:r>
              <a:rPr lang="sr-Latn-RS" altLang="en-US" sz="1800" dirty="0" smtClean="0"/>
              <a:t>, koje predstavlja imaginarnu jedinicu.</a:t>
            </a:r>
            <a:br>
              <a:rPr lang="sr-Latn-RS" altLang="en-US" sz="1800" dirty="0" smtClean="0"/>
            </a:br>
            <a:r>
              <a:rPr lang="sr-Latn-RS" altLang="en-US" sz="1800" b="1" dirty="0" smtClean="0"/>
              <a:t>Primer. </a:t>
            </a:r>
            <a:r>
              <a:rPr lang="sr-Latn-RS" altLang="en-US" sz="1800" dirty="0" smtClean="0"/>
              <a:t>Kreiranje kompleksnog broja i provera tipa za kompleksnu vrednost:</a:t>
            </a:r>
          </a:p>
          <a:p>
            <a:pPr eaLnBrk="1" hangingPunct="1">
              <a:spcBef>
                <a:spcPts val="600"/>
              </a:spcBef>
              <a:buClrTx/>
              <a:buFontTx/>
              <a:buNone/>
              <a:defRPr/>
            </a:pPr>
            <a:endParaRPr lang="sr-Latn-RS" altLang="en-US" sz="1800" dirty="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a:p>
          <a:p>
            <a:pPr eaLnBrk="1" hangingPunct="1">
              <a:spcBef>
                <a:spcPts val="600"/>
              </a:spcBef>
              <a:buClrTx/>
              <a:buFontTx/>
              <a:buNone/>
              <a:defRPr/>
            </a:pPr>
            <a:endParaRPr lang="sr-Latn-RS" altLang="en-US" sz="1800" dirty="0" smtClean="0"/>
          </a:p>
          <a:p>
            <a:pPr eaLnBrk="1" hangingPunct="1">
              <a:spcBef>
                <a:spcPts val="600"/>
              </a:spcBef>
              <a:buClrTx/>
              <a:buFontTx/>
              <a:buNone/>
              <a:defRPr/>
            </a:pPr>
            <a:r>
              <a:rPr lang="sr-Latn-RS" altLang="en-US" sz="1800" b="1" dirty="0"/>
              <a:t>Primer. </a:t>
            </a:r>
            <a:r>
              <a:rPr lang="sr-Latn-RS" altLang="en-US" sz="1800" dirty="0" smtClean="0"/>
              <a:t>U okviru brojevnog tipa, ne može se izračunati kvadratni koren negativnog broja:</a:t>
            </a:r>
          </a:p>
          <a:p>
            <a:pPr eaLnBrk="1" hangingPunct="1">
              <a:spcBef>
                <a:spcPts val="600"/>
              </a:spcBef>
              <a:buClrTx/>
              <a:buFontTx/>
              <a:buNone/>
              <a:defRPr/>
            </a:pPr>
            <a:endParaRPr lang="sr-Latn-RS" altLang="en-US" sz="1800" dirty="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a:p>
          <a:p>
            <a:pPr eaLnBrk="1" hangingPunct="1">
              <a:spcBef>
                <a:spcPts val="600"/>
              </a:spcBef>
              <a:buClrTx/>
              <a:buFontTx/>
              <a:buNone/>
              <a:defRPr/>
            </a:pPr>
            <a:r>
              <a:rPr lang="sr-Latn-RS" altLang="en-US" sz="1800" b="1" dirty="0" smtClean="0"/>
              <a:t>Primer. </a:t>
            </a:r>
            <a:r>
              <a:rPr lang="sr-Latn-RS" altLang="en-US" sz="1800" dirty="0" smtClean="0"/>
              <a:t>Ako se pređe u kompleksni tip, onda se može izračunati kvadratni koren negativnog broja:</a:t>
            </a:r>
          </a:p>
          <a:p>
            <a:pPr eaLnBrk="1" hangingPunct="1">
              <a:spcBef>
                <a:spcPts val="600"/>
              </a:spcBef>
              <a:buClrTx/>
              <a:buFontTx/>
              <a:buNone/>
              <a:defRPr/>
            </a:pPr>
            <a:endParaRPr lang="sr-Latn-RS" altLang="en-US" sz="1800" dirty="0"/>
          </a:p>
          <a:p>
            <a:pPr eaLnBrk="1" hangingPunct="1">
              <a:spcBef>
                <a:spcPts val="600"/>
              </a:spcBef>
              <a:buClrTx/>
              <a:buFontTx/>
              <a:buNone/>
              <a:defRPr/>
            </a:pPr>
            <a:endParaRPr lang="sr-Latn-RS" altLang="en-US" sz="1800" dirty="0" smtClean="0"/>
          </a:p>
        </p:txBody>
      </p:sp>
      <p:sp>
        <p:nvSpPr>
          <p:cNvPr id="29699" name="Rectangle 2"/>
          <p:cNvSpPr>
            <a:spLocks noGrp="1" noChangeArrowheads="1"/>
          </p:cNvSpPr>
          <p:nvPr>
            <p:ph type="title"/>
          </p:nvPr>
        </p:nvSpPr>
        <p:spPr/>
        <p:txBody>
          <a:bodyPr/>
          <a:lstStyle/>
          <a:p>
            <a:r>
              <a:rPr lang="sr-Latn-RS" altLang="en-US" smtClean="0"/>
              <a:t>Kompleksni tip</a:t>
            </a:r>
            <a:endParaRPr lang="en-GB" altLang="en-US" smtClean="0"/>
          </a:p>
        </p:txBody>
      </p:sp>
      <p:pic>
        <p:nvPicPr>
          <p:cNvPr id="29700" name="Picture 2"/>
          <p:cNvPicPr>
            <a:picLocks noChangeAspect="1" noChangeArrowheads="1"/>
          </p:cNvPicPr>
          <p:nvPr/>
        </p:nvPicPr>
        <p:blipFill>
          <a:blip r:embed="rId2">
            <a:extLst>
              <a:ext uri="{28A0092B-C50C-407E-A947-70E740481C1C}">
                <a14:useLocalDpi xmlns:a14="http://schemas.microsoft.com/office/drawing/2010/main" val="0"/>
              </a:ext>
            </a:extLst>
          </a:blip>
          <a:srcRect t="7294" b="71436"/>
          <a:stretch>
            <a:fillRect/>
          </a:stretch>
        </p:blipFill>
        <p:spPr bwMode="auto">
          <a:xfrm>
            <a:off x="560388" y="2417763"/>
            <a:ext cx="73279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1" name="Picture 2"/>
          <p:cNvPicPr>
            <a:picLocks noChangeAspect="1" noChangeArrowheads="1"/>
          </p:cNvPicPr>
          <p:nvPr/>
        </p:nvPicPr>
        <p:blipFill>
          <a:blip r:embed="rId2">
            <a:extLst>
              <a:ext uri="{28A0092B-C50C-407E-A947-70E740481C1C}">
                <a14:useLocalDpi xmlns:a14="http://schemas.microsoft.com/office/drawing/2010/main" val="0"/>
              </a:ext>
            </a:extLst>
          </a:blip>
          <a:srcRect t="39574" b="40834"/>
          <a:stretch>
            <a:fillRect/>
          </a:stretch>
        </p:blipFill>
        <p:spPr bwMode="auto">
          <a:xfrm>
            <a:off x="560388" y="4338638"/>
            <a:ext cx="73279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2" name="Picture 2"/>
          <p:cNvPicPr>
            <a:picLocks noChangeAspect="1" noChangeArrowheads="1"/>
          </p:cNvPicPr>
          <p:nvPr/>
        </p:nvPicPr>
        <p:blipFill>
          <a:blip r:embed="rId2">
            <a:extLst>
              <a:ext uri="{28A0092B-C50C-407E-A947-70E740481C1C}">
                <a14:useLocalDpi xmlns:a14="http://schemas.microsoft.com/office/drawing/2010/main" val="0"/>
              </a:ext>
            </a:extLst>
          </a:blip>
          <a:srcRect t="67563" b="22362"/>
          <a:stretch>
            <a:fillRect/>
          </a:stretch>
        </p:blipFill>
        <p:spPr bwMode="auto">
          <a:xfrm>
            <a:off x="560388" y="6054725"/>
            <a:ext cx="73279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p:cNvSpPr>
            <a:spLocks noChangeArrowheads="1"/>
          </p:cNvSpPr>
          <p:nvPr/>
        </p:nvSpPr>
        <p:spPr bwMode="auto">
          <a:xfrm>
            <a:off x="549275" y="1408113"/>
            <a:ext cx="84836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Korišćenjem funkcije </a:t>
            </a:r>
            <a:r>
              <a:rPr lang="sr-Latn-RS" altLang="en-US" sz="1800" b="1" dirty="0" smtClean="0">
                <a:solidFill>
                  <a:schemeClr val="accent5">
                    <a:lumMod val="25000"/>
                  </a:schemeClr>
                </a:solidFill>
              </a:rPr>
              <a:t>as.complex</a:t>
            </a:r>
            <a:r>
              <a:rPr lang="sr-Latn-RS" altLang="en-US" sz="1800" dirty="0" smtClean="0"/>
              <a:t> se na osnovu vrednosti argumenta određuje odgovarajući kompleksni broj.</a:t>
            </a:r>
          </a:p>
          <a:p>
            <a:pPr eaLnBrk="1" hangingPunct="1">
              <a:spcBef>
                <a:spcPts val="600"/>
              </a:spcBef>
              <a:buClrTx/>
              <a:buFontTx/>
              <a:buNone/>
              <a:defRPr/>
            </a:pPr>
            <a:r>
              <a:rPr lang="sr-Latn-RS" altLang="en-US" sz="800" dirty="0" smtClean="0"/>
              <a:t/>
            </a:r>
            <a:br>
              <a:rPr lang="sr-Latn-RS" altLang="en-US" sz="800" dirty="0" smtClean="0"/>
            </a:br>
            <a:r>
              <a:rPr lang="sr-Latn-RS" altLang="en-US" sz="1800" b="1" dirty="0" smtClean="0"/>
              <a:t>Primer.</a:t>
            </a:r>
            <a:r>
              <a:rPr lang="sr-Latn-RS" altLang="en-US" sz="1800" dirty="0" smtClean="0"/>
              <a:t> Kvadratni </a:t>
            </a:r>
            <a:r>
              <a:rPr lang="sr-Latn-RS" altLang="en-US" sz="1800" dirty="0"/>
              <a:t>koren negativnog broja se može izračunati tako što se prvo odredi odgovarajući kompleksni broj, a potom se izračuna njegov kvadratni koren:</a:t>
            </a:r>
            <a:endParaRPr lang="sr-Latn-RS" altLang="en-US" sz="1800" dirty="0" smtClean="0"/>
          </a:p>
        </p:txBody>
      </p:sp>
      <p:sp>
        <p:nvSpPr>
          <p:cNvPr id="30723" name="Rectangle 2"/>
          <p:cNvSpPr>
            <a:spLocks noGrp="1" noChangeArrowheads="1"/>
          </p:cNvSpPr>
          <p:nvPr>
            <p:ph type="title"/>
          </p:nvPr>
        </p:nvSpPr>
        <p:spPr/>
        <p:txBody>
          <a:bodyPr/>
          <a:lstStyle/>
          <a:p>
            <a:r>
              <a:rPr lang="sr-Latn-RS" altLang="en-US" smtClean="0"/>
              <a:t>Kompleksni tip (2)</a:t>
            </a:r>
            <a:endParaRPr lang="en-GB" altLang="en-US" smtClean="0"/>
          </a:p>
        </p:txBody>
      </p:sp>
      <p:pic>
        <p:nvPicPr>
          <p:cNvPr id="30724" name="Picture 2"/>
          <p:cNvPicPr>
            <a:picLocks noChangeAspect="1" noChangeArrowheads="1"/>
          </p:cNvPicPr>
          <p:nvPr/>
        </p:nvPicPr>
        <p:blipFill>
          <a:blip r:embed="rId2">
            <a:extLst>
              <a:ext uri="{28A0092B-C50C-407E-A947-70E740481C1C}">
                <a14:useLocalDpi xmlns:a14="http://schemas.microsoft.com/office/drawing/2010/main" val="0"/>
              </a:ext>
            </a:extLst>
          </a:blip>
          <a:srcRect t="87901" b="-29"/>
          <a:stretch>
            <a:fillRect/>
          </a:stretch>
        </p:blipFill>
        <p:spPr bwMode="auto">
          <a:xfrm>
            <a:off x="438150" y="2855913"/>
            <a:ext cx="73279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p:cNvSpPr>
            <a:spLocks noChangeArrowheads="1"/>
          </p:cNvSpPr>
          <p:nvPr/>
        </p:nvSpPr>
        <p:spPr bwMode="auto">
          <a:xfrm>
            <a:off x="549275" y="1408113"/>
            <a:ext cx="8483600"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Vrednost logičkog tipa se često dobija tako što se uporede vrednosti dve promenljive.</a:t>
            </a:r>
          </a:p>
          <a:p>
            <a:pPr eaLnBrk="1" hangingPunct="1">
              <a:spcBef>
                <a:spcPts val="600"/>
              </a:spcBef>
              <a:buClrTx/>
              <a:buFont typeface="Wingdings" pitchFamily="2" charset="2"/>
              <a:buNone/>
              <a:defRPr/>
            </a:pPr>
            <a:r>
              <a:rPr lang="sr-Latn-RS" altLang="en-US" sz="800" dirty="0" smtClean="0"/>
              <a:t/>
            </a:r>
            <a:br>
              <a:rPr lang="sr-Latn-RS" altLang="en-US" sz="800" dirty="0" smtClean="0"/>
            </a:br>
            <a:r>
              <a:rPr lang="sr-Latn-RS" altLang="en-US" sz="1800" b="1" dirty="0" smtClean="0"/>
              <a:t>Primer.</a:t>
            </a:r>
            <a:r>
              <a:rPr lang="sr-Latn-RS" altLang="en-US" sz="1800" dirty="0" smtClean="0"/>
              <a:t> </a:t>
            </a:r>
            <a:r>
              <a:rPr lang="sr-Latn-RS" altLang="en-US" sz="1800" dirty="0"/>
              <a:t>Vrednost promenljive z se dobija poređenjem vrednosti promenljivih x i y:</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a:p>
          <a:p>
            <a:pPr eaLnBrk="1" hangingPunct="1">
              <a:spcBef>
                <a:spcPts val="600"/>
              </a:spcBef>
              <a:buClrTx/>
              <a:buFontTx/>
              <a:buNone/>
              <a:defRPr/>
            </a:pPr>
            <a:r>
              <a:rPr lang="sr-Latn-RS" altLang="en-US" sz="1800" dirty="0" smtClean="0"/>
              <a:t>Standardne logičke operacije su</a:t>
            </a:r>
            <a:r>
              <a:rPr lang="en-US" altLang="en-US" sz="1800" dirty="0" smtClean="0"/>
              <a:t>:</a:t>
            </a:r>
          </a:p>
          <a:p>
            <a:pPr eaLnBrk="1" hangingPunct="1">
              <a:spcBef>
                <a:spcPts val="600"/>
              </a:spcBef>
              <a:buClrTx/>
              <a:buFontTx/>
              <a:buNone/>
              <a:defRPr/>
            </a:pPr>
            <a:r>
              <a:rPr lang="sr-Latn-RS" altLang="en-US" sz="1800" dirty="0" smtClean="0"/>
              <a:t> </a:t>
            </a:r>
            <a:r>
              <a:rPr lang="en-US" altLang="en-US" sz="1800" dirty="0" smtClean="0"/>
              <a:t>        </a:t>
            </a:r>
            <a:r>
              <a:rPr lang="sr-Latn-RS" altLang="en-US" sz="1800" dirty="0" smtClean="0"/>
              <a:t>konjukcija (i) - </a:t>
            </a:r>
            <a:r>
              <a:rPr lang="sr-Latn-RS" altLang="en-US" sz="1800" b="1" dirty="0" smtClean="0">
                <a:solidFill>
                  <a:schemeClr val="accent5">
                    <a:lumMod val="25000"/>
                  </a:schemeClr>
                </a:solidFill>
              </a:rPr>
              <a:t>&amp;</a:t>
            </a:r>
            <a:r>
              <a:rPr lang="sr-Latn-RS" altLang="en-US" sz="1800" dirty="0" smtClean="0"/>
              <a:t>, disjunkcija (ili) – </a:t>
            </a:r>
            <a:r>
              <a:rPr lang="en-US" altLang="en-US" sz="1800" b="1" dirty="0" smtClean="0">
                <a:solidFill>
                  <a:schemeClr val="accent5">
                    <a:lumMod val="25000"/>
                  </a:schemeClr>
                </a:solidFill>
              </a:rPr>
              <a:t>|</a:t>
            </a:r>
            <a:r>
              <a:rPr lang="en-US" altLang="en-US" sz="1800" dirty="0" smtClean="0"/>
              <a:t>, </a:t>
            </a:r>
            <a:r>
              <a:rPr lang="en-US" altLang="en-US" sz="1800" dirty="0" err="1" smtClean="0"/>
              <a:t>negacija</a:t>
            </a:r>
            <a:r>
              <a:rPr lang="en-US" altLang="en-US" sz="1800" dirty="0" smtClean="0"/>
              <a:t> (ne) - </a:t>
            </a:r>
            <a:r>
              <a:rPr lang="en-US" altLang="en-US" sz="1800" b="1" dirty="0" smtClean="0">
                <a:solidFill>
                  <a:schemeClr val="accent5">
                    <a:lumMod val="25000"/>
                  </a:schemeClr>
                </a:solidFill>
              </a:rPr>
              <a:t>!</a:t>
            </a:r>
            <a:r>
              <a:rPr lang="en-US" altLang="en-US" sz="1800" dirty="0" smtClean="0"/>
              <a:t>.</a:t>
            </a:r>
            <a:r>
              <a:rPr lang="sr-Latn-RS" altLang="en-US" sz="1800" dirty="0" smtClean="0"/>
              <a:t> </a:t>
            </a:r>
            <a:endParaRPr lang="en-US" altLang="en-US" sz="1800" dirty="0" smtClean="0"/>
          </a:p>
          <a:p>
            <a:pPr eaLnBrk="1" hangingPunct="1">
              <a:spcBef>
                <a:spcPts val="600"/>
              </a:spcBef>
              <a:buClrTx/>
              <a:buFontTx/>
              <a:buNone/>
              <a:defRPr/>
            </a:pPr>
            <a:r>
              <a:rPr lang="sr-Latn-RS" altLang="en-US" sz="1800" b="1" dirty="0"/>
              <a:t>Primer.</a:t>
            </a:r>
            <a:r>
              <a:rPr lang="sr-Latn-RS" altLang="en-US" sz="1800" dirty="0"/>
              <a:t> </a:t>
            </a:r>
            <a:r>
              <a:rPr lang="en-US" altLang="en-US" sz="1800" dirty="0" smtClean="0"/>
              <a:t>I</a:t>
            </a:r>
            <a:r>
              <a:rPr lang="sr-Latn-RS" altLang="en-US" sz="1800" dirty="0" smtClean="0"/>
              <a:t>l</a:t>
            </a:r>
            <a:r>
              <a:rPr lang="en-US" altLang="en-US" sz="1800" dirty="0" err="1" smtClean="0"/>
              <a:t>ustruje</a:t>
            </a:r>
            <a:r>
              <a:rPr lang="en-US" altLang="en-US" sz="1800" dirty="0" smtClean="0"/>
              <a:t> </a:t>
            </a:r>
            <a:r>
              <a:rPr lang="en-US" altLang="en-US" sz="1800" dirty="0" err="1" smtClean="0"/>
              <a:t>i</a:t>
            </a:r>
            <a:r>
              <a:rPr lang="sr-Latn-RS" altLang="en-US" sz="1800" dirty="0" smtClean="0"/>
              <a:t>zvršavanje logičkih operacija:</a:t>
            </a:r>
          </a:p>
          <a:p>
            <a:pPr eaLnBrk="1" hangingPunct="1">
              <a:spcBef>
                <a:spcPts val="600"/>
              </a:spcBef>
              <a:buClrTx/>
              <a:buFontTx/>
              <a:buNone/>
              <a:defRPr/>
            </a:pPr>
            <a:endParaRPr lang="sr-Latn-RS" altLang="en-US" sz="1800" dirty="0"/>
          </a:p>
          <a:p>
            <a:pPr eaLnBrk="1" hangingPunct="1">
              <a:spcBef>
                <a:spcPts val="600"/>
              </a:spcBef>
              <a:buClrTx/>
              <a:buFontTx/>
              <a:buNone/>
              <a:defRPr/>
            </a:pPr>
            <a:endParaRPr lang="sr-Latn-RS" altLang="en-US" sz="1800" dirty="0" smtClean="0"/>
          </a:p>
        </p:txBody>
      </p:sp>
      <p:sp>
        <p:nvSpPr>
          <p:cNvPr id="31747" name="Rectangle 2"/>
          <p:cNvSpPr>
            <a:spLocks noGrp="1" noChangeArrowheads="1"/>
          </p:cNvSpPr>
          <p:nvPr>
            <p:ph type="title"/>
          </p:nvPr>
        </p:nvSpPr>
        <p:spPr/>
        <p:txBody>
          <a:bodyPr/>
          <a:lstStyle/>
          <a:p>
            <a:r>
              <a:rPr lang="sr-Latn-RS" altLang="en-US" smtClean="0"/>
              <a:t>Logički tip</a:t>
            </a:r>
            <a:endParaRPr lang="en-GB" altLang="en-US" smtClean="0"/>
          </a:p>
        </p:txBody>
      </p:sp>
      <p:pic>
        <p:nvPicPr>
          <p:cNvPr id="31748" name="Picture 2"/>
          <p:cNvPicPr>
            <a:picLocks noChangeAspect="1" noChangeArrowheads="1"/>
          </p:cNvPicPr>
          <p:nvPr/>
        </p:nvPicPr>
        <p:blipFill>
          <a:blip r:embed="rId3">
            <a:extLst>
              <a:ext uri="{28A0092B-C50C-407E-A947-70E740481C1C}">
                <a14:useLocalDpi xmlns:a14="http://schemas.microsoft.com/office/drawing/2010/main" val="0"/>
              </a:ext>
            </a:extLst>
          </a:blip>
          <a:srcRect t="7584" b="62979"/>
          <a:stretch>
            <a:fillRect/>
          </a:stretch>
        </p:blipFill>
        <p:spPr bwMode="auto">
          <a:xfrm>
            <a:off x="614363" y="2498725"/>
            <a:ext cx="7327900" cy="149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9" name="Picture 2"/>
          <p:cNvPicPr>
            <a:picLocks noChangeAspect="1" noChangeArrowheads="1"/>
          </p:cNvPicPr>
          <p:nvPr/>
        </p:nvPicPr>
        <p:blipFill>
          <a:blip r:embed="rId3">
            <a:extLst>
              <a:ext uri="{28A0092B-C50C-407E-A947-70E740481C1C}">
                <a14:useLocalDpi xmlns:a14="http://schemas.microsoft.com/office/drawing/2010/main" val="0"/>
              </a:ext>
            </a:extLst>
          </a:blip>
          <a:srcRect t="49036" b="19725"/>
          <a:stretch>
            <a:fillRect/>
          </a:stretch>
        </p:blipFill>
        <p:spPr bwMode="auto">
          <a:xfrm>
            <a:off x="549275" y="5029200"/>
            <a:ext cx="7327900"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ChangeArrowheads="1"/>
          </p:cNvSpPr>
          <p:nvPr/>
        </p:nvSpPr>
        <p:spPr bwMode="auto">
          <a:xfrm>
            <a:off x="549275" y="1408113"/>
            <a:ext cx="84836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a:t>Primer.</a:t>
            </a:r>
            <a:r>
              <a:rPr lang="sr-Latn-RS" altLang="en-US" sz="1800"/>
              <a:t> Dodatni detalji i informacije o odgovarajućim logičkim operacijama mogu se naći u dokumentaciji sistema R:</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p:txBody>
      </p:sp>
      <p:sp>
        <p:nvSpPr>
          <p:cNvPr id="32771" name="Rectangle 2"/>
          <p:cNvSpPr>
            <a:spLocks noGrp="1" noChangeArrowheads="1"/>
          </p:cNvSpPr>
          <p:nvPr>
            <p:ph type="title"/>
          </p:nvPr>
        </p:nvSpPr>
        <p:spPr/>
        <p:txBody>
          <a:bodyPr/>
          <a:lstStyle/>
          <a:p>
            <a:r>
              <a:rPr lang="sr-Latn-RS" altLang="en-US" smtClean="0"/>
              <a:t>Logički tip (2)</a:t>
            </a:r>
            <a:endParaRPr lang="en-GB" altLang="en-US" smtClean="0"/>
          </a:p>
        </p:txBody>
      </p:sp>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t="89085"/>
          <a:stretch>
            <a:fillRect/>
          </a:stretch>
        </p:blipFill>
        <p:spPr bwMode="auto">
          <a:xfrm>
            <a:off x="549275" y="2032000"/>
            <a:ext cx="73279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t="13385" b="58578"/>
          <a:stretch>
            <a:fillRect/>
          </a:stretch>
        </p:blipFill>
        <p:spPr bwMode="auto">
          <a:xfrm>
            <a:off x="584200" y="2967038"/>
            <a:ext cx="7364413" cy="130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1"/>
          <p:cNvSpPr>
            <a:spLocks noChangeArrowheads="1"/>
          </p:cNvSpPr>
          <p:nvPr/>
        </p:nvSpPr>
        <p:spPr bwMode="auto">
          <a:xfrm>
            <a:off x="549275" y="1408113"/>
            <a:ext cx="8483600"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Podatak znakovnog tipa u jeziku R predstavlja znakovnu nisku.</a:t>
            </a:r>
          </a:p>
          <a:p>
            <a:pPr eaLnBrk="1" hangingPunct="1">
              <a:spcBef>
                <a:spcPts val="600"/>
              </a:spcBef>
              <a:buClrTx/>
              <a:buFontTx/>
              <a:buNone/>
              <a:defRPr/>
            </a:pPr>
            <a:r>
              <a:rPr lang="sr-Latn-RS" altLang="en-US" sz="1800" dirty="0" smtClean="0"/>
              <a:t>Funkcijom </a:t>
            </a:r>
            <a:r>
              <a:rPr lang="sr-Latn-RS" altLang="en-US" sz="1800" b="1" dirty="0" smtClean="0">
                <a:solidFill>
                  <a:schemeClr val="accent5">
                    <a:lumMod val="25000"/>
                  </a:schemeClr>
                </a:solidFill>
              </a:rPr>
              <a:t>as.character</a:t>
            </a:r>
            <a:r>
              <a:rPr lang="sr-Latn-RS" altLang="en-US" sz="1800" dirty="0" smtClean="0"/>
              <a:t> se na osnovu date vrednosti dobija niska koja predstavlja tu vrednost.</a:t>
            </a:r>
          </a:p>
          <a:p>
            <a:pPr eaLnBrk="1" hangingPunct="1">
              <a:spcBef>
                <a:spcPts val="600"/>
              </a:spcBef>
              <a:buClrTx/>
              <a:buFontTx/>
              <a:buNone/>
              <a:defRPr/>
            </a:pPr>
            <a:endParaRPr lang="sr-Latn-RS" altLang="en-US" sz="800" b="1" dirty="0"/>
          </a:p>
          <a:p>
            <a:pPr eaLnBrk="1" hangingPunct="1">
              <a:spcBef>
                <a:spcPts val="600"/>
              </a:spcBef>
              <a:buClrTx/>
              <a:buFontTx/>
              <a:buNone/>
              <a:defRPr/>
            </a:pPr>
            <a:r>
              <a:rPr lang="sr-Latn-RS" altLang="en-US" sz="1800" b="1" dirty="0" smtClean="0"/>
              <a:t>Primer.</a:t>
            </a:r>
            <a:r>
              <a:rPr lang="sr-Latn-RS" altLang="en-US" sz="1800" dirty="0" smtClean="0"/>
              <a:t> Kreiranje niske na osnovu datog broja:</a:t>
            </a:r>
            <a:endParaRPr lang="sr-Latn-RS" altLang="en-US" sz="1800" dirty="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r>
              <a:rPr lang="sr-Latn-RS" altLang="en-US" sz="1800" dirty="0" smtClean="0"/>
              <a:t>Dve niske se nadovezuju jedna na drugu korišćenjem funkcije </a:t>
            </a:r>
            <a:r>
              <a:rPr lang="sr-Latn-RS" altLang="en-US" sz="1800" b="1" dirty="0" smtClean="0">
                <a:solidFill>
                  <a:schemeClr val="accent5">
                    <a:lumMod val="25000"/>
                  </a:schemeClr>
                </a:solidFill>
              </a:rPr>
              <a:t>paste</a:t>
            </a:r>
            <a:r>
              <a:rPr lang="sr-Latn-RS" altLang="en-US" sz="1800" dirty="0" smtClean="0"/>
              <a:t>.</a:t>
            </a:r>
          </a:p>
          <a:p>
            <a:pPr eaLnBrk="1" hangingPunct="1">
              <a:spcBef>
                <a:spcPts val="600"/>
              </a:spcBef>
              <a:buClrTx/>
              <a:buFontTx/>
              <a:buNone/>
              <a:defRPr/>
            </a:pPr>
            <a:endParaRPr lang="sr-Latn-RS" altLang="en-US" sz="800" dirty="0"/>
          </a:p>
          <a:p>
            <a:pPr eaLnBrk="1" hangingPunct="1">
              <a:spcBef>
                <a:spcPts val="600"/>
              </a:spcBef>
              <a:buClrTx/>
              <a:buFontTx/>
              <a:buNone/>
              <a:defRPr/>
            </a:pPr>
            <a:r>
              <a:rPr lang="sr-Latn-RS" altLang="en-US" sz="1800" b="1" dirty="0" smtClean="0"/>
              <a:t>Primer. </a:t>
            </a:r>
            <a:r>
              <a:rPr lang="sr-Latn-RS" altLang="en-US" sz="1800" dirty="0" smtClean="0"/>
              <a:t>Ilustruje kako se jedna niska nadovezuje na drugu.</a:t>
            </a:r>
            <a:endParaRPr lang="sr-Latn-RS" altLang="en-US" sz="1800" dirty="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a:p>
        </p:txBody>
      </p:sp>
      <p:sp>
        <p:nvSpPr>
          <p:cNvPr id="33796" name="Rectangle 2"/>
          <p:cNvSpPr>
            <a:spLocks noGrp="1" noChangeArrowheads="1"/>
          </p:cNvSpPr>
          <p:nvPr>
            <p:ph type="title"/>
          </p:nvPr>
        </p:nvSpPr>
        <p:spPr/>
        <p:txBody>
          <a:bodyPr/>
          <a:lstStyle/>
          <a:p>
            <a:r>
              <a:rPr lang="sr-Latn-RS" altLang="en-US" smtClean="0"/>
              <a:t>Znakovni tip</a:t>
            </a:r>
            <a:endParaRPr lang="en-GB" altLang="en-US" smtClean="0"/>
          </a:p>
        </p:txBody>
      </p:sp>
      <p:pic>
        <p:nvPicPr>
          <p:cNvPr id="33797" name="Picture 2"/>
          <p:cNvPicPr>
            <a:picLocks noChangeAspect="1" noChangeArrowheads="1"/>
          </p:cNvPicPr>
          <p:nvPr/>
        </p:nvPicPr>
        <p:blipFill>
          <a:blip r:embed="rId2">
            <a:extLst>
              <a:ext uri="{28A0092B-C50C-407E-A947-70E740481C1C}">
                <a14:useLocalDpi xmlns:a14="http://schemas.microsoft.com/office/drawing/2010/main" val="0"/>
              </a:ext>
            </a:extLst>
          </a:blip>
          <a:srcRect t="52502" b="32719"/>
          <a:stretch>
            <a:fillRect/>
          </a:stretch>
        </p:blipFill>
        <p:spPr bwMode="auto">
          <a:xfrm>
            <a:off x="584200" y="5283200"/>
            <a:ext cx="7364413"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t="17674" b="66312"/>
          <a:stretch>
            <a:fillRect/>
          </a:stretch>
        </p:blipFill>
        <p:spPr bwMode="auto">
          <a:xfrm>
            <a:off x="549275" y="4784725"/>
            <a:ext cx="736441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1"/>
          <p:cNvSpPr>
            <a:spLocks noChangeArrowheads="1"/>
          </p:cNvSpPr>
          <p:nvPr/>
        </p:nvSpPr>
        <p:spPr bwMode="auto">
          <a:xfrm>
            <a:off x="549275" y="1408113"/>
            <a:ext cx="8483600" cy="546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Formiranje niski na komplikovaniji način, kombinovanjem raznovrsnih argumenata se obično postiže funkcijom </a:t>
            </a:r>
            <a:r>
              <a:rPr lang="sr-Latn-RS" altLang="en-US" sz="1800" b="1" dirty="0" smtClean="0">
                <a:solidFill>
                  <a:schemeClr val="accent5">
                    <a:lumMod val="25000"/>
                  </a:schemeClr>
                </a:solidFill>
              </a:rPr>
              <a:t>sprintf</a:t>
            </a:r>
            <a:r>
              <a:rPr lang="sr-Latn-RS" altLang="en-US" sz="1800" dirty="0" smtClean="0"/>
              <a:t> (čija je sintaksa slična sintaksi funkcije printf programskog jezika C).</a:t>
            </a:r>
          </a:p>
          <a:p>
            <a:pPr eaLnBrk="1" hangingPunct="1">
              <a:spcBef>
                <a:spcPts val="600"/>
              </a:spcBef>
              <a:buClrTx/>
              <a:buFontTx/>
              <a:buNone/>
              <a:defRPr/>
            </a:pPr>
            <a:endParaRPr lang="sr-Latn-RS" altLang="en-US" sz="800" b="1" dirty="0"/>
          </a:p>
          <a:p>
            <a:pPr eaLnBrk="1" hangingPunct="1">
              <a:spcBef>
                <a:spcPts val="600"/>
              </a:spcBef>
              <a:buClrTx/>
              <a:buFontTx/>
              <a:buNone/>
              <a:defRPr/>
            </a:pPr>
            <a:r>
              <a:rPr lang="sr-Latn-RS" altLang="en-US" sz="1800" b="1" dirty="0" smtClean="0"/>
              <a:t>Primer.</a:t>
            </a:r>
            <a:r>
              <a:rPr lang="sr-Latn-RS" altLang="en-US" sz="1800" dirty="0" smtClean="0"/>
              <a:t> </a:t>
            </a:r>
            <a:r>
              <a:rPr lang="pl-PL" altLang="en-US" sz="1800" dirty="0"/>
              <a:t>Ilustruje kako se </a:t>
            </a:r>
            <a:r>
              <a:rPr lang="pl-PL" altLang="en-US" sz="1800" dirty="0" smtClean="0"/>
              <a:t>kreira </a:t>
            </a:r>
            <a:r>
              <a:rPr lang="pl-PL" altLang="en-US" sz="1800" dirty="0"/>
              <a:t>niska </a:t>
            </a:r>
            <a:r>
              <a:rPr lang="pl-PL" altLang="en-US" sz="1800" dirty="0" smtClean="0"/>
              <a:t>kombinovanjem argumenata koji mogu biti različitog tipa</a:t>
            </a:r>
            <a:r>
              <a:rPr lang="sr-Latn-RS" altLang="en-US" sz="1800" dirty="0" smtClean="0"/>
              <a:t>:</a:t>
            </a:r>
          </a:p>
          <a:p>
            <a:pPr eaLnBrk="1" hangingPunct="1">
              <a:spcBef>
                <a:spcPts val="600"/>
              </a:spcBef>
              <a:buClrTx/>
              <a:buFontTx/>
              <a:buNone/>
              <a:defRPr/>
            </a:pPr>
            <a:endParaRPr lang="sr-Latn-RS" altLang="en-US" sz="1800" dirty="0"/>
          </a:p>
          <a:p>
            <a:pPr eaLnBrk="1" hangingPunct="1">
              <a:spcBef>
                <a:spcPts val="600"/>
              </a:spcBef>
              <a:buClrTx/>
              <a:buFontTx/>
              <a:buNone/>
              <a:defRPr/>
            </a:pPr>
            <a:endParaRPr lang="sr-Latn-RS" altLang="en-US" sz="800" dirty="0" smtClean="0"/>
          </a:p>
          <a:p>
            <a:pPr eaLnBrk="1" hangingPunct="1">
              <a:spcBef>
                <a:spcPts val="600"/>
              </a:spcBef>
              <a:buClrTx/>
              <a:buFontTx/>
              <a:buNone/>
              <a:defRPr/>
            </a:pPr>
            <a:r>
              <a:rPr lang="sr-Latn-RS" altLang="en-US" sz="1800" dirty="0" smtClean="0"/>
              <a:t>Za izdvajanje podniske date niske, koristi se funkcija </a:t>
            </a:r>
            <a:r>
              <a:rPr lang="sr-Latn-RS" altLang="en-US" sz="1800" b="1" dirty="0" smtClean="0">
                <a:solidFill>
                  <a:schemeClr val="accent5">
                    <a:lumMod val="25000"/>
                  </a:schemeClr>
                </a:solidFill>
              </a:rPr>
              <a:t>substr</a:t>
            </a:r>
            <a:r>
              <a:rPr lang="sr-Latn-RS" altLang="en-US" sz="1800" dirty="0" smtClean="0"/>
              <a:t>.</a:t>
            </a:r>
            <a:endParaRPr lang="sr-Latn-RS" altLang="en-US" sz="1800" dirty="0"/>
          </a:p>
          <a:p>
            <a:pPr eaLnBrk="1" hangingPunct="1">
              <a:spcBef>
                <a:spcPts val="600"/>
              </a:spcBef>
              <a:buClrTx/>
              <a:buFontTx/>
              <a:buNone/>
              <a:defRPr/>
            </a:pPr>
            <a:endParaRPr lang="sr-Latn-RS" altLang="en-US" sz="800" b="1" dirty="0"/>
          </a:p>
          <a:p>
            <a:pPr eaLnBrk="1" hangingPunct="1">
              <a:spcBef>
                <a:spcPts val="600"/>
              </a:spcBef>
              <a:buClrTx/>
              <a:buFontTx/>
              <a:buNone/>
              <a:defRPr/>
            </a:pPr>
            <a:r>
              <a:rPr lang="sr-Latn-RS" altLang="en-US" sz="1800" b="1" dirty="0"/>
              <a:t>Primer.</a:t>
            </a:r>
            <a:r>
              <a:rPr lang="sr-Latn-RS" altLang="en-US" sz="1800" dirty="0"/>
              <a:t> </a:t>
            </a:r>
            <a:r>
              <a:rPr lang="pl-PL" altLang="en-US" sz="1800" dirty="0"/>
              <a:t>Ilustruje kako se </a:t>
            </a:r>
            <a:r>
              <a:rPr lang="pl-PL" altLang="en-US" sz="1800" dirty="0" smtClean="0"/>
              <a:t>iz date niske izdvaja podniska od treće do dvanaeste pozicije</a:t>
            </a:r>
            <a:r>
              <a:rPr lang="sr-Latn-RS" altLang="en-US" sz="1800" dirty="0" smtClean="0"/>
              <a:t>:</a:t>
            </a:r>
            <a:endParaRPr lang="sr-Latn-RS" altLang="en-US" sz="1800" dirty="0"/>
          </a:p>
          <a:p>
            <a:pPr eaLnBrk="1" hangingPunct="1">
              <a:spcBef>
                <a:spcPts val="600"/>
              </a:spcBef>
              <a:buClrTx/>
              <a:buFontTx/>
              <a:buNone/>
              <a:defRPr/>
            </a:pPr>
            <a:endParaRPr lang="sr-Latn-RS" altLang="en-US" sz="1800" dirty="0"/>
          </a:p>
          <a:p>
            <a:pPr eaLnBrk="1" hangingPunct="1">
              <a:spcBef>
                <a:spcPts val="600"/>
              </a:spcBef>
              <a:buClrTx/>
              <a:buFontTx/>
              <a:buNone/>
              <a:defRPr/>
            </a:pPr>
            <a:r>
              <a:rPr lang="sr-Latn-RS" altLang="en-US" sz="1800" dirty="0" smtClean="0"/>
              <a:t>Funkcijom sub se realizuje zamena jedne podniske drugom u datoj nisci.</a:t>
            </a:r>
            <a:endParaRPr lang="sr-Latn-RS" altLang="en-US" sz="1800" dirty="0"/>
          </a:p>
          <a:p>
            <a:pPr eaLnBrk="1" hangingPunct="1">
              <a:spcBef>
                <a:spcPts val="600"/>
              </a:spcBef>
              <a:buClrTx/>
              <a:buFontTx/>
              <a:buNone/>
              <a:defRPr/>
            </a:pPr>
            <a:endParaRPr lang="sr-Latn-RS" altLang="en-US" sz="800" dirty="0" smtClean="0"/>
          </a:p>
          <a:p>
            <a:pPr eaLnBrk="1" hangingPunct="1">
              <a:spcBef>
                <a:spcPts val="600"/>
              </a:spcBef>
              <a:buClrTx/>
              <a:buFontTx/>
              <a:buNone/>
              <a:defRPr/>
            </a:pPr>
            <a:r>
              <a:rPr lang="sr-Latn-RS" altLang="en-US" sz="1800" b="1" dirty="0"/>
              <a:t>Primer.</a:t>
            </a:r>
            <a:r>
              <a:rPr lang="sr-Latn-RS" altLang="en-US" sz="1800" dirty="0"/>
              <a:t> </a:t>
            </a:r>
            <a:r>
              <a:rPr lang="pl-PL" altLang="en-US" sz="1800" dirty="0" smtClean="0"/>
              <a:t>Ilustruje kako se niska „little” menja sa niskom „big”:</a:t>
            </a:r>
            <a:endParaRPr lang="sr-Latn-RS" altLang="en-US" sz="1800" dirty="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a:p>
        </p:txBody>
      </p:sp>
      <p:sp>
        <p:nvSpPr>
          <p:cNvPr id="34820" name="Rectangle 2"/>
          <p:cNvSpPr>
            <a:spLocks noGrp="1" noChangeArrowheads="1"/>
          </p:cNvSpPr>
          <p:nvPr>
            <p:ph type="title"/>
          </p:nvPr>
        </p:nvSpPr>
        <p:spPr/>
        <p:txBody>
          <a:bodyPr/>
          <a:lstStyle/>
          <a:p>
            <a:r>
              <a:rPr lang="sr-Latn-RS" altLang="en-US" smtClean="0"/>
              <a:t>Znakovni tip (2)</a:t>
            </a:r>
            <a:endParaRPr lang="en-GB" altLang="en-US" smtClean="0"/>
          </a:p>
        </p:txBody>
      </p:sp>
      <p:pic>
        <p:nvPicPr>
          <p:cNvPr id="34821" name="Picture 2"/>
          <p:cNvPicPr>
            <a:picLocks noChangeAspect="1" noChangeArrowheads="1"/>
          </p:cNvPicPr>
          <p:nvPr/>
        </p:nvPicPr>
        <p:blipFill>
          <a:blip r:embed="rId3">
            <a:extLst>
              <a:ext uri="{28A0092B-C50C-407E-A947-70E740481C1C}">
                <a14:useLocalDpi xmlns:a14="http://schemas.microsoft.com/office/drawing/2010/main" val="0"/>
              </a:ext>
            </a:extLst>
          </a:blip>
          <a:srcRect t="84232" b="3600"/>
          <a:stretch>
            <a:fillRect/>
          </a:stretch>
        </p:blipFill>
        <p:spPr bwMode="auto">
          <a:xfrm>
            <a:off x="584200" y="3128963"/>
            <a:ext cx="7364413"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2" name="Picture 2"/>
          <p:cNvPicPr>
            <a:picLocks noChangeAspect="1" noChangeArrowheads="1"/>
          </p:cNvPicPr>
          <p:nvPr/>
        </p:nvPicPr>
        <p:blipFill>
          <a:blip r:embed="rId2">
            <a:extLst>
              <a:ext uri="{28A0092B-C50C-407E-A947-70E740481C1C}">
                <a14:useLocalDpi xmlns:a14="http://schemas.microsoft.com/office/drawing/2010/main" val="0"/>
              </a:ext>
            </a:extLst>
          </a:blip>
          <a:srcRect t="56229" b="28944"/>
          <a:stretch>
            <a:fillRect/>
          </a:stretch>
        </p:blipFill>
        <p:spPr bwMode="auto">
          <a:xfrm>
            <a:off x="571500" y="6126163"/>
            <a:ext cx="7364413"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ChangeArrowheads="1"/>
          </p:cNvSpPr>
          <p:nvPr/>
        </p:nvSpPr>
        <p:spPr bwMode="auto">
          <a:xfrm>
            <a:off x="549275" y="1408113"/>
            <a:ext cx="84836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a:t>Primer.</a:t>
            </a:r>
            <a:r>
              <a:rPr lang="sr-Latn-RS" altLang="en-US" sz="1800"/>
              <a:t> Informacije o prethodno pobrojanim i o dodatnim funkcijama za manipulaciju niskama mogu se naći u dokumentaciji sistema R:</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p:txBody>
      </p:sp>
      <p:sp>
        <p:nvSpPr>
          <p:cNvPr id="35843" name="Rectangle 2"/>
          <p:cNvSpPr>
            <a:spLocks noGrp="1" noChangeArrowheads="1"/>
          </p:cNvSpPr>
          <p:nvPr>
            <p:ph type="title"/>
          </p:nvPr>
        </p:nvSpPr>
        <p:spPr/>
        <p:txBody>
          <a:bodyPr/>
          <a:lstStyle/>
          <a:p>
            <a:r>
              <a:rPr lang="sr-Latn-RS" altLang="en-US" smtClean="0"/>
              <a:t>Znakovni tip (3)</a:t>
            </a:r>
            <a:endParaRPr lang="en-GB" altLang="en-US" smtClean="0"/>
          </a:p>
        </p:txBody>
      </p:sp>
      <p:pic>
        <p:nvPicPr>
          <p:cNvPr id="35844" name="Picture 2"/>
          <p:cNvPicPr>
            <a:picLocks noChangeAspect="1" noChangeArrowheads="1"/>
          </p:cNvPicPr>
          <p:nvPr/>
        </p:nvPicPr>
        <p:blipFill>
          <a:blip r:embed="rId2">
            <a:extLst>
              <a:ext uri="{28A0092B-C50C-407E-A947-70E740481C1C}">
                <a14:useLocalDpi xmlns:a14="http://schemas.microsoft.com/office/drawing/2010/main" val="0"/>
              </a:ext>
            </a:extLst>
          </a:blip>
          <a:srcRect t="85588"/>
          <a:stretch>
            <a:fillRect/>
          </a:stretch>
        </p:blipFill>
        <p:spPr bwMode="auto">
          <a:xfrm>
            <a:off x="571500" y="2062163"/>
            <a:ext cx="73644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title"/>
          </p:nvPr>
        </p:nvSpPr>
        <p:spPr>
          <a:noFill/>
        </p:spPr>
        <p:txBody>
          <a:bodyPr/>
          <a:lstStyle/>
          <a:p>
            <a:pPr algn="ctr"/>
            <a:r>
              <a:rPr kumimoji="1" lang="en-GB" altLang="en-US" smtClean="0"/>
              <a:t/>
            </a:r>
            <a:br>
              <a:rPr kumimoji="1" lang="en-GB" altLang="en-US" smtClean="0"/>
            </a:br>
            <a:endParaRPr kumimoji="1" lang="en-GB" altLang="en-US" smtClean="0"/>
          </a:p>
        </p:txBody>
      </p:sp>
      <p:sp>
        <p:nvSpPr>
          <p:cNvPr id="36867" name="Text Box 2"/>
          <p:cNvSpPr txBox="1">
            <a:spLocks noChangeArrowheads="1"/>
          </p:cNvSpPr>
          <p:nvPr/>
        </p:nvSpPr>
        <p:spPr bwMode="auto">
          <a:xfrm>
            <a:off x="533400" y="1733550"/>
            <a:ext cx="8077200" cy="237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algn="ctr">
              <a:spcBef>
                <a:spcPct val="0"/>
              </a:spcBef>
              <a:buClrTx/>
              <a:buFontTx/>
              <a:buNone/>
            </a:pPr>
            <a:r>
              <a:rPr kumimoji="1" lang="en-US" altLang="en-US" sz="4800">
                <a:latin typeface="Comic Sans MS" pitchFamily="66" charset="0"/>
              </a:rPr>
              <a:t>Ve</a:t>
            </a:r>
            <a:r>
              <a:rPr kumimoji="1" lang="sr-Latn-RS" altLang="en-US" sz="4800">
                <a:latin typeface="Comic Sans MS" pitchFamily="66" charset="0"/>
              </a:rPr>
              <a:t>k</a:t>
            </a:r>
            <a:r>
              <a:rPr kumimoji="1" lang="en-US" altLang="en-US" sz="4800">
                <a:latin typeface="Comic Sans MS" pitchFamily="66" charset="0"/>
              </a:rPr>
              <a:t>tor</a:t>
            </a:r>
            <a:r>
              <a:rPr kumimoji="1" lang="sr-Latn-RS" altLang="en-US" sz="4800">
                <a:latin typeface="Comic Sans MS" pitchFamily="66" charset="0"/>
              </a:rPr>
              <a:t>i</a:t>
            </a:r>
            <a:endParaRPr kumimoji="1" lang="en-GB" altLang="en-US" sz="4800">
              <a:latin typeface="Comic Sans MS" pitchFamily="66" charset="0"/>
            </a:endParaRPr>
          </a:p>
          <a:p>
            <a:pPr algn="ctr">
              <a:spcBef>
                <a:spcPct val="0"/>
              </a:spcBef>
              <a:buClrTx/>
              <a:buFontTx/>
              <a:buNone/>
            </a:pPr>
            <a:endParaRPr kumimoji="1" lang="en-GB" altLang="en-US" sz="4000">
              <a:latin typeface="Comic Sans MS" pitchFamily="66" charset="0"/>
            </a:endParaRPr>
          </a:p>
          <a:p>
            <a:pPr algn="ctr">
              <a:spcBef>
                <a:spcPct val="0"/>
              </a:spcBef>
              <a:buClrTx/>
              <a:buFontTx/>
              <a:buNone/>
            </a:pPr>
            <a:endParaRPr kumimoji="1" lang="en-GB" altLang="en-US" sz="2800">
              <a:latin typeface="Comic Sans MS" pitchFamily="66" charset="0"/>
            </a:endParaRPr>
          </a:p>
          <a:p>
            <a:pPr algn="ctr">
              <a:spcBef>
                <a:spcPct val="0"/>
              </a:spcBef>
              <a:buClrTx/>
              <a:buFontTx/>
              <a:buNone/>
            </a:pPr>
            <a:endParaRPr kumimoji="1" lang="en-GB" altLang="en-US">
              <a:latin typeface="Comic Sans MS" pitchFamily="66"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p:cNvSpPr>
            <a:spLocks noChangeArrowheads="1"/>
          </p:cNvSpPr>
          <p:nvPr/>
        </p:nvSpPr>
        <p:spPr bwMode="auto">
          <a:xfrm>
            <a:off x="549275" y="1408113"/>
            <a:ext cx="8483600" cy="518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b="1" i="1" dirty="0" smtClean="0"/>
              <a:t>Vektor</a:t>
            </a:r>
            <a:r>
              <a:rPr lang="sr-Latn-RS" altLang="en-US" sz="1800" dirty="0" smtClean="0"/>
              <a:t> je sekvenca podataka istog osnovnog tipa.</a:t>
            </a:r>
          </a:p>
          <a:p>
            <a:pPr eaLnBrk="1" hangingPunct="1">
              <a:spcBef>
                <a:spcPts val="600"/>
              </a:spcBef>
              <a:buClrTx/>
              <a:buFontTx/>
              <a:buNone/>
              <a:defRPr/>
            </a:pPr>
            <a:r>
              <a:rPr lang="sr-Latn-RS" altLang="en-US" sz="1800" dirty="0" smtClean="0"/>
              <a:t>Elementi tj. podaci u vektoru se nazivaju </a:t>
            </a:r>
            <a:r>
              <a:rPr lang="sr-Latn-RS" altLang="en-US" sz="1800" b="1" i="1" dirty="0" smtClean="0"/>
              <a:t>komponentama</a:t>
            </a:r>
            <a:r>
              <a:rPr lang="sr-Latn-RS" altLang="en-US" sz="1800" b="1" dirty="0" smtClean="0"/>
              <a:t> </a:t>
            </a:r>
            <a:r>
              <a:rPr lang="sr-Latn-RS" altLang="en-US" sz="1800" dirty="0" smtClean="0"/>
              <a:t>vektora, ili </a:t>
            </a:r>
            <a:r>
              <a:rPr lang="sr-Latn-RS" altLang="en-US" sz="1800" b="1" i="1" dirty="0" smtClean="0"/>
              <a:t>članovima</a:t>
            </a:r>
            <a:r>
              <a:rPr lang="sr-Latn-RS" altLang="en-US" sz="1800" dirty="0" smtClean="0"/>
              <a:t> vektora.</a:t>
            </a:r>
          </a:p>
          <a:p>
            <a:pPr eaLnBrk="1" hangingPunct="1">
              <a:spcBef>
                <a:spcPts val="600"/>
              </a:spcBef>
              <a:buClrTx/>
              <a:buFontTx/>
              <a:buNone/>
              <a:defRPr/>
            </a:pPr>
            <a:endParaRPr lang="sr-Latn-RS" altLang="en-US" sz="800" b="1" dirty="0"/>
          </a:p>
          <a:p>
            <a:pPr eaLnBrk="1" hangingPunct="1">
              <a:spcBef>
                <a:spcPts val="600"/>
              </a:spcBef>
              <a:buClrTx/>
              <a:buFontTx/>
              <a:buNone/>
              <a:defRPr/>
            </a:pPr>
            <a:r>
              <a:rPr lang="sr-Latn-RS" altLang="en-US" sz="1800" b="1" dirty="0" smtClean="0"/>
              <a:t>Primer.</a:t>
            </a:r>
            <a:r>
              <a:rPr lang="sr-Latn-RS" altLang="en-US" sz="1800" dirty="0" smtClean="0"/>
              <a:t> Formiranje vektora od tri broja 2,3 i 5:</a:t>
            </a:r>
            <a:endParaRPr lang="sr-Latn-RS" altLang="en-US" sz="1800" dirty="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800" dirty="0"/>
          </a:p>
          <a:p>
            <a:pPr eaLnBrk="1" hangingPunct="1">
              <a:spcBef>
                <a:spcPts val="600"/>
              </a:spcBef>
              <a:buClrTx/>
              <a:buFont typeface="Wingdings" pitchFamily="2" charset="2"/>
              <a:buNone/>
              <a:defRPr/>
            </a:pPr>
            <a:r>
              <a:rPr lang="sr-Latn-RS" altLang="en-US" sz="1800" b="1" dirty="0"/>
              <a:t>Primer.</a:t>
            </a:r>
            <a:r>
              <a:rPr lang="sr-Latn-RS" altLang="en-US" sz="1800" dirty="0"/>
              <a:t> Formiranje vektora od </a:t>
            </a:r>
            <a:r>
              <a:rPr lang="en-US" altLang="en-US" sz="1800" dirty="0" smtClean="0"/>
              <a:t>pet </a:t>
            </a:r>
            <a:r>
              <a:rPr lang="sr-Latn-RS" altLang="en-US" sz="1800" dirty="0" smtClean="0"/>
              <a:t>logičk</a:t>
            </a:r>
            <a:r>
              <a:rPr lang="en-US" altLang="en-US" sz="1800" dirty="0" err="1" smtClean="0"/>
              <a:t>ih</a:t>
            </a:r>
            <a:r>
              <a:rPr lang="sr-Latn-RS" altLang="en-US" sz="1800" dirty="0" smtClean="0"/>
              <a:t> vrednosti:</a:t>
            </a:r>
            <a:endParaRPr lang="sr-Latn-RS" altLang="en-US" sz="1800" dirty="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800" dirty="0" smtClean="0"/>
          </a:p>
          <a:p>
            <a:pPr eaLnBrk="1" hangingPunct="1">
              <a:spcBef>
                <a:spcPts val="600"/>
              </a:spcBef>
              <a:buClrTx/>
              <a:buFont typeface="Wingdings" pitchFamily="2" charset="2"/>
              <a:buNone/>
              <a:defRPr/>
            </a:pPr>
            <a:r>
              <a:rPr lang="sr-Latn-RS" altLang="en-US" sz="1800" b="1" dirty="0"/>
              <a:t>Primer.</a:t>
            </a:r>
            <a:r>
              <a:rPr lang="sr-Latn-RS" altLang="en-US" sz="1800" dirty="0"/>
              <a:t> Formiranje vektora od </a:t>
            </a:r>
            <a:r>
              <a:rPr lang="sr-Latn-RS" altLang="en-US" sz="1800" dirty="0" smtClean="0"/>
              <a:t>pet niski:</a:t>
            </a:r>
            <a:endParaRPr lang="sr-Latn-RS" altLang="en-US" sz="1800" dirty="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800" dirty="0" smtClean="0"/>
          </a:p>
          <a:p>
            <a:pPr eaLnBrk="1" hangingPunct="1">
              <a:spcBef>
                <a:spcPts val="600"/>
              </a:spcBef>
              <a:buClrTx/>
              <a:buFontTx/>
              <a:buNone/>
              <a:defRPr/>
            </a:pPr>
            <a:r>
              <a:rPr lang="sr-Latn-RS" altLang="en-US" sz="1800" dirty="0" smtClean="0"/>
              <a:t>Broj elemenata vektora daje funkcija </a:t>
            </a:r>
            <a:r>
              <a:rPr lang="sr-Latn-RS" altLang="en-US" sz="1800" b="1" dirty="0" smtClean="0">
                <a:solidFill>
                  <a:schemeClr val="accent5">
                    <a:lumMod val="25000"/>
                  </a:schemeClr>
                </a:solidFill>
              </a:rPr>
              <a:t>length</a:t>
            </a:r>
            <a:r>
              <a:rPr lang="sr-Latn-RS" altLang="en-US" sz="1800" dirty="0" smtClean="0"/>
              <a:t>.</a:t>
            </a:r>
          </a:p>
          <a:p>
            <a:pPr eaLnBrk="1" hangingPunct="1">
              <a:spcBef>
                <a:spcPts val="600"/>
              </a:spcBef>
              <a:buClrTx/>
              <a:buFontTx/>
              <a:buNone/>
              <a:defRPr/>
            </a:pPr>
            <a:endParaRPr lang="sr-Latn-RS" altLang="en-US" sz="800" b="1" dirty="0"/>
          </a:p>
          <a:p>
            <a:pPr eaLnBrk="1" hangingPunct="1">
              <a:spcBef>
                <a:spcPts val="600"/>
              </a:spcBef>
              <a:buClrTx/>
              <a:buFontTx/>
              <a:buNone/>
              <a:defRPr/>
            </a:pPr>
            <a:r>
              <a:rPr lang="sr-Latn-RS" altLang="en-US" sz="1800" b="1" dirty="0"/>
              <a:t>Primer.</a:t>
            </a:r>
            <a:r>
              <a:rPr lang="sr-Latn-RS" altLang="en-US" sz="1800" dirty="0"/>
              <a:t> </a:t>
            </a:r>
            <a:r>
              <a:rPr lang="sr-Latn-RS" altLang="en-US" sz="1800" dirty="0" smtClean="0"/>
              <a:t>Ilustruje određivanje dužine vektora:</a:t>
            </a:r>
            <a:endParaRPr lang="sr-Latn-RS" altLang="en-US" sz="1800" dirty="0"/>
          </a:p>
          <a:p>
            <a:pPr eaLnBrk="1" hangingPunct="1">
              <a:spcBef>
                <a:spcPts val="600"/>
              </a:spcBef>
              <a:buClrTx/>
              <a:buFontTx/>
              <a:buNone/>
              <a:defRPr/>
            </a:pPr>
            <a:endParaRPr lang="sr-Latn-RS" altLang="en-US" sz="1800" dirty="0"/>
          </a:p>
        </p:txBody>
      </p:sp>
      <p:sp>
        <p:nvSpPr>
          <p:cNvPr id="37891" name="Rectangle 2"/>
          <p:cNvSpPr>
            <a:spLocks noGrp="1" noChangeArrowheads="1"/>
          </p:cNvSpPr>
          <p:nvPr>
            <p:ph type="title"/>
          </p:nvPr>
        </p:nvSpPr>
        <p:spPr/>
        <p:txBody>
          <a:bodyPr/>
          <a:lstStyle/>
          <a:p>
            <a:r>
              <a:rPr lang="sr-Latn-RS" altLang="en-US" smtClean="0"/>
              <a:t>Vektori</a:t>
            </a:r>
            <a:endParaRPr lang="en-GB" altLang="en-US" smtClean="0"/>
          </a:p>
        </p:txBody>
      </p:sp>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rcRect t="20020" b="69643"/>
          <a:stretch>
            <a:fillRect/>
          </a:stretch>
        </p:blipFill>
        <p:spPr bwMode="auto">
          <a:xfrm>
            <a:off x="573088" y="2936875"/>
            <a:ext cx="732948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3" name="Picture 2"/>
          <p:cNvPicPr>
            <a:picLocks noChangeAspect="1" noChangeArrowheads="1"/>
          </p:cNvPicPr>
          <p:nvPr/>
        </p:nvPicPr>
        <p:blipFill>
          <a:blip r:embed="rId2">
            <a:extLst>
              <a:ext uri="{28A0092B-C50C-407E-A947-70E740481C1C}">
                <a14:useLocalDpi xmlns:a14="http://schemas.microsoft.com/office/drawing/2010/main" val="0"/>
              </a:ext>
            </a:extLst>
          </a:blip>
          <a:srcRect t="41939" b="48341"/>
          <a:stretch>
            <a:fillRect/>
          </a:stretch>
        </p:blipFill>
        <p:spPr bwMode="auto">
          <a:xfrm>
            <a:off x="573088" y="3881438"/>
            <a:ext cx="7329487"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4" name="Picture 2"/>
          <p:cNvPicPr>
            <a:picLocks noChangeAspect="1" noChangeArrowheads="1"/>
          </p:cNvPicPr>
          <p:nvPr/>
        </p:nvPicPr>
        <p:blipFill>
          <a:blip r:embed="rId2">
            <a:extLst>
              <a:ext uri="{28A0092B-C50C-407E-A947-70E740481C1C}">
                <a14:useLocalDpi xmlns:a14="http://schemas.microsoft.com/office/drawing/2010/main" val="0"/>
              </a:ext>
            </a:extLst>
          </a:blip>
          <a:srcRect t="62617" b="25389"/>
          <a:stretch>
            <a:fillRect/>
          </a:stretch>
        </p:blipFill>
        <p:spPr bwMode="auto">
          <a:xfrm>
            <a:off x="573088" y="4683125"/>
            <a:ext cx="7329487"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5" name="Picture 2"/>
          <p:cNvPicPr>
            <a:picLocks noChangeAspect="1" noChangeArrowheads="1"/>
          </p:cNvPicPr>
          <p:nvPr/>
        </p:nvPicPr>
        <p:blipFill>
          <a:blip r:embed="rId2">
            <a:extLst>
              <a:ext uri="{28A0092B-C50C-407E-A947-70E740481C1C}">
                <a14:useLocalDpi xmlns:a14="http://schemas.microsoft.com/office/drawing/2010/main" val="0"/>
              </a:ext>
            </a:extLst>
          </a:blip>
          <a:srcRect t="85570" b="3471"/>
          <a:stretch>
            <a:fillRect/>
          </a:stretch>
        </p:blipFill>
        <p:spPr bwMode="auto">
          <a:xfrm>
            <a:off x="573088" y="6227763"/>
            <a:ext cx="7329487"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pl-PL" altLang="en-US" smtClean="0"/>
              <a:t>Predmet i ciljevi statistike </a:t>
            </a:r>
            <a:endParaRPr lang="en-GB" altLang="en-US" smtClean="0"/>
          </a:p>
        </p:txBody>
      </p:sp>
      <p:sp>
        <p:nvSpPr>
          <p:cNvPr id="11267" name="Rectangle 1"/>
          <p:cNvSpPr>
            <a:spLocks noChangeArrowheads="1"/>
          </p:cNvSpPr>
          <p:nvPr/>
        </p:nvSpPr>
        <p:spPr bwMode="auto">
          <a:xfrm>
            <a:off x="558800" y="1398588"/>
            <a:ext cx="8483600" cy="495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ct val="0"/>
              </a:spcBef>
              <a:spcAft>
                <a:spcPts val="600"/>
              </a:spcAft>
              <a:buClrTx/>
              <a:buFontTx/>
              <a:buNone/>
            </a:pPr>
            <a:r>
              <a:rPr lang="en-US" altLang="en-US" sz="2200">
                <a:solidFill>
                  <a:srgbClr val="333399"/>
                </a:solidFill>
              </a:rPr>
              <a:t>Predmet statistike </a:t>
            </a:r>
            <a:r>
              <a:rPr lang="en-US" altLang="en-US" sz="2200"/>
              <a:t>je prikupljanje podataka, njihova interpretacija i, na osnovu tih podataka, donošenje zaključaka o fenomenu koji je predmet proučavanja. </a:t>
            </a:r>
            <a:endParaRPr lang="sr-Latn-RS" altLang="en-US" sz="2200"/>
          </a:p>
          <a:p>
            <a:pPr eaLnBrk="1" hangingPunct="1">
              <a:spcBef>
                <a:spcPct val="0"/>
              </a:spcBef>
              <a:spcAft>
                <a:spcPts val="600"/>
              </a:spcAft>
              <a:buClrTx/>
              <a:buFontTx/>
              <a:buNone/>
            </a:pPr>
            <a:endParaRPr lang="en-US" altLang="en-US" sz="2200"/>
          </a:p>
          <a:p>
            <a:pPr eaLnBrk="1" hangingPunct="1">
              <a:spcBef>
                <a:spcPct val="0"/>
              </a:spcBef>
              <a:spcAft>
                <a:spcPts val="600"/>
              </a:spcAft>
              <a:buClrTx/>
              <a:buFontTx/>
              <a:buNone/>
            </a:pPr>
            <a:r>
              <a:rPr lang="sr-Latn-RS" altLang="en-US" sz="2200"/>
              <a:t>P</a:t>
            </a:r>
            <a:r>
              <a:rPr lang="en-US" altLang="en-US" sz="2200"/>
              <a:t>redmet proučavanja statistike obuhvata i sve ostale</a:t>
            </a:r>
            <a:r>
              <a:rPr lang="sr-Latn-RS" altLang="en-US" sz="2200"/>
              <a:t> </a:t>
            </a:r>
            <a:r>
              <a:rPr lang="en-US" altLang="en-US" sz="2200"/>
              <a:t>procese prikupljanja znanja o fenomenu kao što je pronalaženje obrazaca u podacima i sl.</a:t>
            </a:r>
          </a:p>
          <a:p>
            <a:pPr eaLnBrk="1" hangingPunct="1">
              <a:spcBef>
                <a:spcPct val="0"/>
              </a:spcBef>
              <a:spcAft>
                <a:spcPts val="600"/>
              </a:spcAft>
              <a:buClrTx/>
              <a:buFontTx/>
              <a:buNone/>
            </a:pPr>
            <a:endParaRPr lang="sr-Latn-RS" altLang="en-US" sz="2200"/>
          </a:p>
          <a:p>
            <a:pPr eaLnBrk="1" hangingPunct="1">
              <a:spcBef>
                <a:spcPct val="0"/>
              </a:spcBef>
              <a:spcAft>
                <a:spcPts val="600"/>
              </a:spcAft>
              <a:buClrTx/>
              <a:buFontTx/>
              <a:buNone/>
            </a:pPr>
            <a:r>
              <a:rPr lang="en-US" altLang="en-US" sz="2200"/>
              <a:t>Statistika je naučni pristup analizi podataka kako bi se obezbedio maksimum razumevanja, interpretacije i</a:t>
            </a:r>
            <a:r>
              <a:rPr lang="sr-Latn-RS" altLang="en-US" sz="2200"/>
              <a:t> </a:t>
            </a:r>
            <a:r>
              <a:rPr lang="en-US" altLang="en-US" sz="2200"/>
              <a:t>korisnosti podataka. </a:t>
            </a:r>
            <a:endParaRPr lang="sr-Latn-RS" altLang="en-US" sz="2200"/>
          </a:p>
          <a:p>
            <a:pPr eaLnBrk="1" hangingPunct="1">
              <a:spcBef>
                <a:spcPct val="0"/>
              </a:spcBef>
              <a:spcAft>
                <a:spcPts val="600"/>
              </a:spcAft>
              <a:buClrTx/>
              <a:buFontTx/>
              <a:buNone/>
            </a:pPr>
            <a:endParaRPr lang="sr-Latn-RS" altLang="en-US" sz="2200"/>
          </a:p>
          <a:p>
            <a:pPr eaLnBrk="1" hangingPunct="1">
              <a:spcBef>
                <a:spcPct val="0"/>
              </a:spcBef>
              <a:spcAft>
                <a:spcPts val="600"/>
              </a:spcAft>
              <a:buClrTx/>
              <a:buFontTx/>
              <a:buNone/>
            </a:pPr>
            <a:r>
              <a:rPr lang="en-US" altLang="en-US" sz="2200"/>
              <a:t>Pod </a:t>
            </a:r>
            <a:r>
              <a:rPr lang="en-US" altLang="en-US" sz="2200">
                <a:solidFill>
                  <a:srgbClr val="333399"/>
                </a:solidFill>
              </a:rPr>
              <a:t>podacima</a:t>
            </a:r>
            <a:r>
              <a:rPr lang="en-US" altLang="en-US" sz="2200"/>
              <a:t> se najčešće podrazumevaju numerički, kvantitativni podaci, a zadatak</a:t>
            </a:r>
            <a:r>
              <a:rPr lang="sr-Latn-RS" altLang="en-US" sz="2200"/>
              <a:t> </a:t>
            </a:r>
            <a:r>
              <a:rPr lang="en-US" altLang="en-US" sz="2200"/>
              <a:t>statistike je da ih preradi i pretvori u informacije.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p:cNvSpPr>
            <a:spLocks noChangeArrowheads="1"/>
          </p:cNvSpPr>
          <p:nvPr/>
        </p:nvSpPr>
        <p:spPr bwMode="auto">
          <a:xfrm>
            <a:off x="549275" y="1408113"/>
            <a:ext cx="8483600" cy="407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Vektor se kombinuju korišćenjem funkcije </a:t>
            </a:r>
            <a:r>
              <a:rPr lang="sr-Latn-RS" altLang="en-US" sz="1800" b="1" dirty="0" smtClean="0">
                <a:solidFill>
                  <a:schemeClr val="accent5">
                    <a:lumMod val="25000"/>
                  </a:schemeClr>
                </a:solidFill>
              </a:rPr>
              <a:t>c</a:t>
            </a:r>
            <a:r>
              <a:rPr lang="sr-Latn-RS" altLang="en-US" sz="1800" dirty="0" smtClean="0"/>
              <a:t>.</a:t>
            </a:r>
          </a:p>
          <a:p>
            <a:pPr eaLnBrk="1" hangingPunct="1">
              <a:spcBef>
                <a:spcPts val="600"/>
              </a:spcBef>
              <a:buClrTx/>
              <a:buFontTx/>
              <a:buNone/>
              <a:defRPr/>
            </a:pPr>
            <a:endParaRPr lang="sr-Latn-RS" altLang="en-US" sz="800" b="1" dirty="0"/>
          </a:p>
          <a:p>
            <a:pPr eaLnBrk="1" hangingPunct="1">
              <a:spcBef>
                <a:spcPts val="600"/>
              </a:spcBef>
              <a:buClrTx/>
              <a:buFontTx/>
              <a:buNone/>
              <a:defRPr/>
            </a:pPr>
            <a:r>
              <a:rPr lang="sr-Latn-RS" altLang="en-US" sz="1800" b="1" dirty="0" smtClean="0"/>
              <a:t>Primer.</a:t>
            </a:r>
            <a:r>
              <a:rPr lang="sr-Latn-RS" altLang="en-US" sz="1800" dirty="0" smtClean="0"/>
              <a:t> Ilustruje kako se kombinuju dva vektora različite dužine, čiji su članovi različitih tipova:</a:t>
            </a:r>
          </a:p>
          <a:p>
            <a:pPr eaLnBrk="1" hangingPunct="1">
              <a:spcBef>
                <a:spcPts val="600"/>
              </a:spcBef>
              <a:buClrTx/>
              <a:buFontTx/>
              <a:buNone/>
              <a:defRPr/>
            </a:pPr>
            <a:endParaRPr lang="sr-Latn-RS" altLang="en-US" sz="1800" dirty="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a:p>
          <a:p>
            <a:pPr eaLnBrk="1" hangingPunct="1">
              <a:spcBef>
                <a:spcPts val="600"/>
              </a:spcBef>
              <a:buClrTx/>
              <a:buFontTx/>
              <a:buNone/>
              <a:defRPr/>
            </a:pPr>
            <a:r>
              <a:rPr lang="sr-Latn-RS" altLang="en-US" sz="1800" dirty="0" smtClean="0"/>
              <a:t>Uočava se da su komponente rezultujućeg vektora tipa niske.</a:t>
            </a:r>
          </a:p>
          <a:p>
            <a:pPr eaLnBrk="1" hangingPunct="1">
              <a:spcBef>
                <a:spcPts val="600"/>
              </a:spcBef>
              <a:buClrTx/>
              <a:buFontTx/>
              <a:buNone/>
              <a:defRPr/>
            </a:pPr>
            <a:endParaRPr lang="sr-Latn-RS" altLang="en-US" sz="800" dirty="0"/>
          </a:p>
          <a:p>
            <a:pPr eaLnBrk="1" hangingPunct="1">
              <a:spcBef>
                <a:spcPts val="600"/>
              </a:spcBef>
              <a:buClrTx/>
              <a:buFontTx/>
              <a:buNone/>
              <a:defRPr/>
            </a:pPr>
            <a:r>
              <a:rPr lang="sr-Latn-RS" altLang="en-US" sz="1800" dirty="0" smtClean="0"/>
              <a:t>Dakle, prilikom kombinovanja vektora, da bi se postiglo da sve komponente rezultujućeg vektora budu istog tipa, vrši se </a:t>
            </a:r>
            <a:r>
              <a:rPr lang="sr-Latn-RS" altLang="en-US" sz="1800" b="1" i="1" dirty="0" smtClean="0"/>
              <a:t>konverzija tipa </a:t>
            </a:r>
            <a:r>
              <a:rPr lang="sr-Latn-RS" altLang="en-US" sz="1800" dirty="0" smtClean="0"/>
              <a:t>komponenti rezultujućeg vektora u najopštiji tip argumenata. </a:t>
            </a:r>
            <a:endParaRPr lang="sr-Latn-RS" altLang="en-US" sz="1800" dirty="0"/>
          </a:p>
          <a:p>
            <a:pPr eaLnBrk="1" hangingPunct="1">
              <a:spcBef>
                <a:spcPts val="600"/>
              </a:spcBef>
              <a:buClrTx/>
              <a:buFontTx/>
              <a:buNone/>
              <a:defRPr/>
            </a:pPr>
            <a:endParaRPr lang="sr-Latn-RS" altLang="en-US" sz="1800" dirty="0" smtClean="0"/>
          </a:p>
        </p:txBody>
      </p:sp>
      <p:sp>
        <p:nvSpPr>
          <p:cNvPr id="38915" name="Rectangle 2"/>
          <p:cNvSpPr>
            <a:spLocks noGrp="1" noChangeArrowheads="1"/>
          </p:cNvSpPr>
          <p:nvPr>
            <p:ph type="title"/>
          </p:nvPr>
        </p:nvSpPr>
        <p:spPr/>
        <p:txBody>
          <a:bodyPr/>
          <a:lstStyle/>
          <a:p>
            <a:r>
              <a:rPr lang="sr-Latn-RS" altLang="en-US" smtClean="0"/>
              <a:t>Kombinovanje vektora</a:t>
            </a:r>
            <a:endParaRPr lang="en-GB" altLang="en-US" smtClean="0"/>
          </a:p>
        </p:txBody>
      </p:sp>
      <p:pic>
        <p:nvPicPr>
          <p:cNvPr id="38916" name="Picture 3"/>
          <p:cNvPicPr>
            <a:picLocks noChangeAspect="1" noChangeArrowheads="1"/>
          </p:cNvPicPr>
          <p:nvPr/>
        </p:nvPicPr>
        <p:blipFill>
          <a:blip r:embed="rId2">
            <a:extLst>
              <a:ext uri="{28A0092B-C50C-407E-A947-70E740481C1C}">
                <a14:useLocalDpi xmlns:a14="http://schemas.microsoft.com/office/drawing/2010/main" val="0"/>
              </a:ext>
            </a:extLst>
          </a:blip>
          <a:srcRect t="23393" b="43303"/>
          <a:stretch>
            <a:fillRect/>
          </a:stretch>
        </p:blipFill>
        <p:spPr bwMode="auto">
          <a:xfrm>
            <a:off x="627063" y="2611438"/>
            <a:ext cx="7329487"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ChangeArrowheads="1"/>
          </p:cNvSpPr>
          <p:nvPr/>
        </p:nvSpPr>
        <p:spPr bwMode="auto">
          <a:xfrm>
            <a:off x="549275" y="1408113"/>
            <a:ext cx="8483600" cy="537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a:t>Mogu se izvršavati aritmetičke operacije nad vektorima. One se izvode član-po-član, tj. tako što se data aritmetička operacija izvrši nad svakim parom odgovarajućih članova vektora.</a:t>
            </a:r>
          </a:p>
          <a:p>
            <a:pPr eaLnBrk="1" hangingPunct="1">
              <a:spcBef>
                <a:spcPts val="600"/>
              </a:spcBef>
              <a:buClrTx/>
              <a:buFontTx/>
              <a:buNone/>
            </a:pPr>
            <a:endParaRPr lang="sr-Latn-RS" altLang="en-US" sz="800" b="1"/>
          </a:p>
          <a:p>
            <a:pPr eaLnBrk="1" hangingPunct="1">
              <a:spcBef>
                <a:spcPts val="600"/>
              </a:spcBef>
              <a:buClrTx/>
              <a:buFontTx/>
              <a:buNone/>
            </a:pPr>
            <a:r>
              <a:rPr lang="sr-Latn-RS" altLang="en-US" sz="1800" b="1"/>
              <a:t>Primer.</a:t>
            </a:r>
            <a:r>
              <a:rPr lang="sr-Latn-RS" altLang="en-US" sz="1800"/>
              <a:t> Ilustruje kako se sabiraju vektori:</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 typeface="Wingdings" pitchFamily="2" charset="2"/>
              <a:buNone/>
            </a:pPr>
            <a:r>
              <a:rPr lang="sr-Latn-RS" altLang="en-US" sz="1800" b="1"/>
              <a:t>Primer.</a:t>
            </a:r>
            <a:r>
              <a:rPr lang="sr-Latn-RS" altLang="en-US" sz="1800"/>
              <a:t> Ilustruje kako se vektor množi skalarom (brojem):</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 typeface="Wingdings" pitchFamily="2" charset="2"/>
              <a:buNone/>
            </a:pPr>
            <a:r>
              <a:rPr lang="sr-Latn-RS" altLang="en-US" sz="1800" b="1"/>
              <a:t>Primer.</a:t>
            </a:r>
            <a:r>
              <a:rPr lang="sr-Latn-RS" altLang="en-US" sz="1800"/>
              <a:t> Ilustruje kako se oduzima jedan vektor od drugog:</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p:txBody>
      </p:sp>
      <p:sp>
        <p:nvSpPr>
          <p:cNvPr id="39939" name="Rectangle 2"/>
          <p:cNvSpPr>
            <a:spLocks noGrp="1" noChangeArrowheads="1"/>
          </p:cNvSpPr>
          <p:nvPr>
            <p:ph type="title"/>
          </p:nvPr>
        </p:nvSpPr>
        <p:spPr/>
        <p:txBody>
          <a:bodyPr/>
          <a:lstStyle/>
          <a:p>
            <a:r>
              <a:rPr lang="sr-Latn-RS" altLang="en-US" smtClean="0"/>
              <a:t>Aritmetika sa vektorima</a:t>
            </a:r>
            <a:endParaRPr lang="en-GB" altLang="en-US" smtClean="0"/>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t="11330" b="80089"/>
          <a:stretch>
            <a:fillRect/>
          </a:stretch>
        </p:blipFill>
        <p:spPr bwMode="auto">
          <a:xfrm>
            <a:off x="466725" y="2916238"/>
            <a:ext cx="73279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1" name="Picture 2"/>
          <p:cNvPicPr>
            <a:picLocks noChangeAspect="1" noChangeArrowheads="1"/>
          </p:cNvPicPr>
          <p:nvPr/>
        </p:nvPicPr>
        <p:blipFill>
          <a:blip r:embed="rId2">
            <a:extLst>
              <a:ext uri="{28A0092B-C50C-407E-A947-70E740481C1C}">
                <a14:useLocalDpi xmlns:a14="http://schemas.microsoft.com/office/drawing/2010/main" val="0"/>
              </a:ext>
            </a:extLst>
          </a:blip>
          <a:srcRect t="48489" b="43549"/>
          <a:stretch>
            <a:fillRect/>
          </a:stretch>
        </p:blipFill>
        <p:spPr bwMode="auto">
          <a:xfrm>
            <a:off x="466725" y="3362325"/>
            <a:ext cx="7327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2" name="Picture 2"/>
          <p:cNvPicPr>
            <a:picLocks noChangeAspect="1" noChangeArrowheads="1"/>
          </p:cNvPicPr>
          <p:nvPr/>
        </p:nvPicPr>
        <p:blipFill>
          <a:blip r:embed="rId2">
            <a:extLst>
              <a:ext uri="{28A0092B-C50C-407E-A947-70E740481C1C}">
                <a14:useLocalDpi xmlns:a14="http://schemas.microsoft.com/office/drawing/2010/main" val="0"/>
              </a:ext>
            </a:extLst>
          </a:blip>
          <a:srcRect t="11330" b="80089"/>
          <a:stretch>
            <a:fillRect/>
          </a:stretch>
        </p:blipFill>
        <p:spPr bwMode="auto">
          <a:xfrm>
            <a:off x="466725" y="4297363"/>
            <a:ext cx="73279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3" name="Picture 2"/>
          <p:cNvPicPr>
            <a:picLocks noChangeAspect="1" noChangeArrowheads="1"/>
          </p:cNvPicPr>
          <p:nvPr/>
        </p:nvPicPr>
        <p:blipFill>
          <a:blip r:embed="rId2">
            <a:extLst>
              <a:ext uri="{28A0092B-C50C-407E-A947-70E740481C1C}">
                <a14:useLocalDpi xmlns:a14="http://schemas.microsoft.com/office/drawing/2010/main" val="0"/>
              </a:ext>
            </a:extLst>
          </a:blip>
          <a:srcRect t="27724" b="64314"/>
          <a:stretch>
            <a:fillRect/>
          </a:stretch>
        </p:blipFill>
        <p:spPr bwMode="auto">
          <a:xfrm>
            <a:off x="466725" y="4754563"/>
            <a:ext cx="7327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4" name="Picture 2"/>
          <p:cNvPicPr>
            <a:picLocks noChangeAspect="1" noChangeArrowheads="1"/>
          </p:cNvPicPr>
          <p:nvPr/>
        </p:nvPicPr>
        <p:blipFill>
          <a:blip r:embed="rId2">
            <a:extLst>
              <a:ext uri="{28A0092B-C50C-407E-A947-70E740481C1C}">
                <a14:useLocalDpi xmlns:a14="http://schemas.microsoft.com/office/drawing/2010/main" val="0"/>
              </a:ext>
            </a:extLst>
          </a:blip>
          <a:srcRect t="11330" b="80089"/>
          <a:stretch>
            <a:fillRect/>
          </a:stretch>
        </p:blipFill>
        <p:spPr bwMode="auto">
          <a:xfrm>
            <a:off x="508000" y="5680075"/>
            <a:ext cx="7327900"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5" name="Picture 2"/>
          <p:cNvPicPr>
            <a:picLocks noChangeAspect="1" noChangeArrowheads="1"/>
          </p:cNvPicPr>
          <p:nvPr/>
        </p:nvPicPr>
        <p:blipFill>
          <a:blip r:embed="rId3">
            <a:extLst>
              <a:ext uri="{28A0092B-C50C-407E-A947-70E740481C1C}">
                <a14:useLocalDpi xmlns:a14="http://schemas.microsoft.com/office/drawing/2010/main" val="0"/>
              </a:ext>
            </a:extLst>
          </a:blip>
          <a:srcRect t="11533" b="76935"/>
          <a:stretch>
            <a:fillRect/>
          </a:stretch>
        </p:blipFill>
        <p:spPr bwMode="auto">
          <a:xfrm>
            <a:off x="514350" y="6115050"/>
            <a:ext cx="732790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ChangeArrowheads="1"/>
          </p:cNvSpPr>
          <p:nvPr/>
        </p:nvSpPr>
        <p:spPr bwMode="auto">
          <a:xfrm>
            <a:off x="549275" y="1408113"/>
            <a:ext cx="8483600"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a:t>Primer.</a:t>
            </a:r>
            <a:r>
              <a:rPr lang="sr-Latn-RS" altLang="en-US" sz="1800"/>
              <a:t> Ilustruje kako se množe dva vektora:</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 typeface="Wingdings" pitchFamily="2" charset="2"/>
              <a:buNone/>
            </a:pPr>
            <a:r>
              <a:rPr lang="sr-Latn-RS" altLang="en-US" sz="1800" b="1"/>
              <a:t>Primer.</a:t>
            </a:r>
            <a:r>
              <a:rPr lang="sr-Latn-RS" altLang="en-US" sz="1800"/>
              <a:t> Ilustruje kako se jedan vektor deli sa drugim:</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r>
              <a:rPr lang="sr-Latn-RS" altLang="en-US" sz="1800"/>
              <a:t>Ako su vektori-operandi različite dužine, tada se prilikom izvršenja operacije, kada se kraći vektor isprazni, komponente kraćeg vektora </a:t>
            </a:r>
            <a:r>
              <a:rPr lang="sr-Latn-RS" altLang="en-US" sz="1800" b="1" i="1"/>
              <a:t>ciklično ponavljaju</a:t>
            </a:r>
            <a:r>
              <a:rPr lang="sr-Latn-RS" altLang="en-US" sz="1800"/>
              <a:t>, od početka prema kraju.</a:t>
            </a:r>
          </a:p>
          <a:p>
            <a:pPr eaLnBrk="1" hangingPunct="1">
              <a:spcBef>
                <a:spcPts val="600"/>
              </a:spcBef>
              <a:buClrTx/>
              <a:buFontTx/>
              <a:buNone/>
            </a:pPr>
            <a:endParaRPr lang="sr-Latn-RS" altLang="en-US" sz="800"/>
          </a:p>
          <a:p>
            <a:pPr eaLnBrk="1" hangingPunct="1">
              <a:spcBef>
                <a:spcPts val="600"/>
              </a:spcBef>
              <a:buClrTx/>
              <a:buFontTx/>
              <a:buNone/>
            </a:pPr>
            <a:r>
              <a:rPr lang="sr-Latn-RS" altLang="en-US" sz="1800" b="1"/>
              <a:t>Primer.</a:t>
            </a:r>
            <a:r>
              <a:rPr lang="sr-Latn-RS" altLang="en-US" sz="1800"/>
              <a:t> Ilustruje sabiranje dva vektora različite dužine:</a:t>
            </a:r>
          </a:p>
          <a:p>
            <a:pPr eaLnBrk="1" hangingPunct="1">
              <a:spcBef>
                <a:spcPts val="600"/>
              </a:spcBef>
              <a:buClrTx/>
              <a:buFontTx/>
              <a:buNone/>
            </a:pPr>
            <a:endParaRPr lang="sr-Latn-RS" altLang="en-US" sz="1800"/>
          </a:p>
        </p:txBody>
      </p:sp>
      <p:sp>
        <p:nvSpPr>
          <p:cNvPr id="40963" name="Rectangle 2"/>
          <p:cNvSpPr>
            <a:spLocks noGrp="1" noChangeArrowheads="1"/>
          </p:cNvSpPr>
          <p:nvPr>
            <p:ph type="title"/>
          </p:nvPr>
        </p:nvSpPr>
        <p:spPr/>
        <p:txBody>
          <a:bodyPr/>
          <a:lstStyle/>
          <a:p>
            <a:r>
              <a:rPr lang="sr-Latn-RS" altLang="en-US" smtClean="0"/>
              <a:t>Aritmetika sa vektorima (2)</a:t>
            </a:r>
            <a:endParaRPr lang="en-GB" altLang="en-US" smtClean="0"/>
          </a:p>
        </p:txBody>
      </p:sp>
      <p:pic>
        <p:nvPicPr>
          <p:cNvPr id="40964" name="Picture 2"/>
          <p:cNvPicPr>
            <a:picLocks noChangeAspect="1" noChangeArrowheads="1"/>
          </p:cNvPicPr>
          <p:nvPr/>
        </p:nvPicPr>
        <p:blipFill>
          <a:blip r:embed="rId2">
            <a:extLst>
              <a:ext uri="{28A0092B-C50C-407E-A947-70E740481C1C}">
                <a14:useLocalDpi xmlns:a14="http://schemas.microsoft.com/office/drawing/2010/main" val="0"/>
              </a:ext>
            </a:extLst>
          </a:blip>
          <a:srcRect t="11330" b="80089"/>
          <a:stretch>
            <a:fillRect/>
          </a:stretch>
        </p:blipFill>
        <p:spPr bwMode="auto">
          <a:xfrm>
            <a:off x="466725" y="1768475"/>
            <a:ext cx="7327900"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5" name="Picture 2"/>
          <p:cNvPicPr>
            <a:picLocks noChangeAspect="1" noChangeArrowheads="1"/>
          </p:cNvPicPr>
          <p:nvPr/>
        </p:nvPicPr>
        <p:blipFill>
          <a:blip r:embed="rId2">
            <a:extLst>
              <a:ext uri="{28A0092B-C50C-407E-A947-70E740481C1C}">
                <a14:useLocalDpi xmlns:a14="http://schemas.microsoft.com/office/drawing/2010/main" val="0"/>
              </a:ext>
            </a:extLst>
          </a:blip>
          <a:srcRect t="11330" b="80089"/>
          <a:stretch>
            <a:fillRect/>
          </a:stretch>
        </p:blipFill>
        <p:spPr bwMode="auto">
          <a:xfrm>
            <a:off x="508000" y="3140075"/>
            <a:ext cx="7327900" cy="55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6" name="Picture 2"/>
          <p:cNvPicPr>
            <a:picLocks noChangeAspect="1" noChangeArrowheads="1"/>
          </p:cNvPicPr>
          <p:nvPr/>
        </p:nvPicPr>
        <p:blipFill>
          <a:blip r:embed="rId3">
            <a:extLst>
              <a:ext uri="{28A0092B-C50C-407E-A947-70E740481C1C}">
                <a14:useLocalDpi xmlns:a14="http://schemas.microsoft.com/office/drawing/2010/main" val="0"/>
              </a:ext>
            </a:extLst>
          </a:blip>
          <a:srcRect t="25533" b="62540"/>
          <a:stretch>
            <a:fillRect/>
          </a:stretch>
        </p:blipFill>
        <p:spPr bwMode="auto">
          <a:xfrm>
            <a:off x="493713" y="2193925"/>
            <a:ext cx="73279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7" name="Picture 2"/>
          <p:cNvPicPr>
            <a:picLocks noChangeAspect="1" noChangeArrowheads="1"/>
          </p:cNvPicPr>
          <p:nvPr/>
        </p:nvPicPr>
        <p:blipFill>
          <a:blip r:embed="rId3">
            <a:extLst>
              <a:ext uri="{28A0092B-C50C-407E-A947-70E740481C1C}">
                <a14:useLocalDpi xmlns:a14="http://schemas.microsoft.com/office/drawing/2010/main" val="0"/>
              </a:ext>
            </a:extLst>
          </a:blip>
          <a:srcRect t="41574" b="48555"/>
          <a:stretch>
            <a:fillRect/>
          </a:stretch>
        </p:blipFill>
        <p:spPr bwMode="auto">
          <a:xfrm>
            <a:off x="493713" y="3606800"/>
            <a:ext cx="73279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8" name="Picture 2"/>
          <p:cNvPicPr>
            <a:picLocks noChangeAspect="1" noChangeArrowheads="1"/>
          </p:cNvPicPr>
          <p:nvPr/>
        </p:nvPicPr>
        <p:blipFill>
          <a:blip r:embed="rId3">
            <a:extLst>
              <a:ext uri="{28A0092B-C50C-407E-A947-70E740481C1C}">
                <a14:useLocalDpi xmlns:a14="http://schemas.microsoft.com/office/drawing/2010/main" val="0"/>
              </a:ext>
            </a:extLst>
          </a:blip>
          <a:srcRect t="77769" b="2692"/>
          <a:stretch>
            <a:fillRect/>
          </a:stretch>
        </p:blipFill>
        <p:spPr bwMode="auto">
          <a:xfrm>
            <a:off x="503238" y="5710238"/>
            <a:ext cx="73279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549275" y="1408113"/>
            <a:ext cx="84836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en-US" altLang="en-US" sz="1800" dirty="0" err="1" smtClean="0"/>
              <a:t>Komponentama</a:t>
            </a:r>
            <a:r>
              <a:rPr lang="sr-Latn-RS" altLang="en-US" sz="1800" dirty="0" smtClean="0"/>
              <a:t> vektora</a:t>
            </a:r>
            <a:r>
              <a:rPr lang="en-US" altLang="en-US" sz="1800" dirty="0" smtClean="0"/>
              <a:t> se </a:t>
            </a:r>
            <a:r>
              <a:rPr lang="en-US" altLang="en-US" sz="1800" dirty="0" err="1" smtClean="0"/>
              <a:t>pristupa</a:t>
            </a:r>
            <a:r>
              <a:rPr lang="en-US" altLang="en-US" sz="1800" dirty="0" smtClean="0"/>
              <a:t> </a:t>
            </a:r>
            <a:r>
              <a:rPr lang="en-US" altLang="en-US" sz="1800" dirty="0" err="1" smtClean="0"/>
              <a:t>kori</a:t>
            </a:r>
            <a:r>
              <a:rPr lang="sr-Latn-RS" altLang="en-US" sz="1800" dirty="0" smtClean="0"/>
              <a:t>šćenjem operatora srednjih zagrada </a:t>
            </a:r>
            <a:r>
              <a:rPr lang="sr-Latn-RS" altLang="en-US" sz="1800" b="1" dirty="0" smtClean="0">
                <a:solidFill>
                  <a:schemeClr val="accent5">
                    <a:lumMod val="25000"/>
                  </a:schemeClr>
                </a:solidFill>
              </a:rPr>
              <a:t>[ ]</a:t>
            </a:r>
            <a:r>
              <a:rPr lang="sr-Latn-RS" altLang="en-US" sz="1800" dirty="0" smtClean="0"/>
              <a:t>, u okviru kojih se smešta brojčana vrednost, tzv. </a:t>
            </a:r>
            <a:r>
              <a:rPr lang="sr-Latn-RS" altLang="en-US" sz="1800" b="1" i="1" dirty="0" smtClean="0"/>
              <a:t>indeks</a:t>
            </a:r>
            <a:r>
              <a:rPr lang="sr-Latn-RS" altLang="en-US" sz="1800" dirty="0" smtClean="0"/>
              <a:t>. Indeks prvog člana niza je jedan (a ne nula, kao npr. kod programskog jezika C).</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Ilustruje kako se pristupa trećem članu vektora:</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r>
              <a:rPr lang="sr-Latn-RS" altLang="en-US" sz="1800" dirty="0" smtClean="0"/>
              <a:t>Za razliku od drugih programskih jezika, indeks vektora ne mora biti jedan broj, već može biti sekvenca brojeva ili interval. Stoga, rezultat pristupa nizu preko indeksa nije jedna vrednost, već više vrednosti tj. vektor komponenti originalnog niza, tzv. </a:t>
            </a:r>
            <a:r>
              <a:rPr lang="sr-Latn-RS" altLang="en-US" sz="1800" b="1" i="1" dirty="0" smtClean="0"/>
              <a:t>isečak</a:t>
            </a:r>
            <a:r>
              <a:rPr lang="sr-Latn-RS" altLang="en-US" sz="1800" dirty="0" smtClean="0"/>
              <a:t>.</a:t>
            </a:r>
          </a:p>
          <a:p>
            <a:pPr eaLnBrk="1" hangingPunct="1">
              <a:spcBef>
                <a:spcPts val="600"/>
              </a:spcBef>
              <a:buClrTx/>
              <a:buFontTx/>
              <a:buNone/>
              <a:defRPr/>
            </a:pPr>
            <a:endParaRPr lang="sr-Latn-RS" altLang="en-US" sz="800" dirty="0" smtClean="0"/>
          </a:p>
          <a:p>
            <a:pPr eaLnBrk="1" hangingPunct="1">
              <a:spcBef>
                <a:spcPts val="600"/>
              </a:spcBef>
              <a:buClrTx/>
              <a:buFont typeface="Wingdings" pitchFamily="2" charset="2"/>
              <a:buNone/>
              <a:defRPr/>
            </a:pPr>
            <a:r>
              <a:rPr lang="sr-Latn-RS" altLang="en-US" sz="1800" b="1" dirty="0" smtClean="0"/>
              <a:t>Primer.</a:t>
            </a:r>
            <a:r>
              <a:rPr lang="sr-Latn-RS" altLang="en-US" sz="1800" dirty="0" smtClean="0"/>
              <a:t> U prethodnom primeru, dobijeni rezultat nije jedna vrednost „cc“, već isečak tj. vektor dužine jedan, čiji je prvi član niska „cc“.</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p:txBody>
      </p:sp>
      <p:sp>
        <p:nvSpPr>
          <p:cNvPr id="41987" name="Rectangle 2"/>
          <p:cNvSpPr>
            <a:spLocks noGrp="1" noChangeArrowheads="1"/>
          </p:cNvSpPr>
          <p:nvPr>
            <p:ph type="title"/>
          </p:nvPr>
        </p:nvSpPr>
        <p:spPr/>
        <p:txBody>
          <a:bodyPr/>
          <a:lstStyle/>
          <a:p>
            <a:r>
              <a:rPr lang="sr-Latn-RS" altLang="en-US" smtClean="0"/>
              <a:t>Indeksi kod vektora</a:t>
            </a:r>
            <a:endParaRPr lang="en-GB" altLang="en-US" smtClean="0"/>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t="26445" b="58917"/>
          <a:stretch>
            <a:fillRect/>
          </a:stretch>
        </p:blipFill>
        <p:spPr bwMode="auto">
          <a:xfrm>
            <a:off x="587375" y="2844800"/>
            <a:ext cx="732790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ChangeArrowheads="1"/>
          </p:cNvSpPr>
          <p:nvPr/>
        </p:nvSpPr>
        <p:spPr bwMode="auto">
          <a:xfrm>
            <a:off x="549275" y="1408113"/>
            <a:ext cx="8483600" cy="435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a:t>Ako je </a:t>
            </a:r>
            <a:r>
              <a:rPr lang="sr-Latn-RS" altLang="en-US" sz="1800" b="1" i="1"/>
              <a:t>indeks negativan</a:t>
            </a:r>
            <a:r>
              <a:rPr lang="sr-Latn-RS" altLang="en-US" sz="1800"/>
              <a:t>, to dovodi do uklanjanja iz rezultujućeg isečka onih elemenata vektora čija je pozicija jednaka apsolutnoj vrednosti negativnog indeksa.</a:t>
            </a:r>
          </a:p>
          <a:p>
            <a:pPr eaLnBrk="1" hangingPunct="1">
              <a:spcBef>
                <a:spcPts val="600"/>
              </a:spcBef>
              <a:buClrTx/>
              <a:buFontTx/>
              <a:buNone/>
            </a:pPr>
            <a:endParaRPr lang="sr-Latn-RS" altLang="en-US" sz="800" b="1"/>
          </a:p>
          <a:p>
            <a:pPr eaLnBrk="1" hangingPunct="1">
              <a:spcBef>
                <a:spcPts val="600"/>
              </a:spcBef>
              <a:buClrTx/>
              <a:buFontTx/>
              <a:buNone/>
            </a:pPr>
            <a:r>
              <a:rPr lang="sr-Latn-RS" altLang="en-US" sz="1800" b="1"/>
              <a:t>Primer.</a:t>
            </a:r>
            <a:r>
              <a:rPr lang="sr-Latn-RS" altLang="en-US" sz="1800"/>
              <a:t> Ilustruje kako se dobija rezulat sa uklonjenim trećim članom vektora:</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r>
              <a:rPr lang="sr-Latn-RS" altLang="en-US" sz="1800"/>
              <a:t>Pokušaj da se pri isecanju pristupa komponenti vektora preko indeksa koji je van opsega dovodi do rezulatata NA (not avaliable – nije dostupno).</a:t>
            </a:r>
          </a:p>
          <a:p>
            <a:pPr eaLnBrk="1" hangingPunct="1">
              <a:spcBef>
                <a:spcPts val="600"/>
              </a:spcBef>
              <a:buClrTx/>
              <a:buFontTx/>
              <a:buNone/>
            </a:pPr>
            <a:endParaRPr lang="sr-Latn-RS" altLang="en-US" sz="800" b="1"/>
          </a:p>
          <a:p>
            <a:pPr eaLnBrk="1" hangingPunct="1">
              <a:spcBef>
                <a:spcPts val="600"/>
              </a:spcBef>
              <a:buClrTx/>
              <a:buFontTx/>
              <a:buNone/>
            </a:pPr>
            <a:r>
              <a:rPr lang="sr-Latn-RS" altLang="en-US" sz="1800" b="1"/>
              <a:t>Primer.</a:t>
            </a:r>
            <a:r>
              <a:rPr lang="sr-Latn-RS" altLang="en-US" sz="1800"/>
              <a:t> Ilustruje šta se dobija kada se pokuša isecati vektor preko indeksa koji je van opsega:</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p:txBody>
      </p:sp>
      <p:sp>
        <p:nvSpPr>
          <p:cNvPr id="43011" name="Rectangle 2"/>
          <p:cNvSpPr>
            <a:spLocks noGrp="1" noChangeArrowheads="1"/>
          </p:cNvSpPr>
          <p:nvPr>
            <p:ph type="title"/>
          </p:nvPr>
        </p:nvSpPr>
        <p:spPr/>
        <p:txBody>
          <a:bodyPr/>
          <a:lstStyle/>
          <a:p>
            <a:r>
              <a:rPr lang="sr-Latn-RS" altLang="en-US" smtClean="0"/>
              <a:t>Indeksi kod vektora (2)</a:t>
            </a:r>
            <a:endParaRPr lang="en-GB" altLang="en-US" smtClean="0"/>
          </a:p>
        </p:txBody>
      </p:sp>
      <p:grpSp>
        <p:nvGrpSpPr>
          <p:cNvPr id="43012" name="Group 2"/>
          <p:cNvGrpSpPr>
            <a:grpSpLocks/>
          </p:cNvGrpSpPr>
          <p:nvPr/>
        </p:nvGrpSpPr>
        <p:grpSpPr bwMode="auto">
          <a:xfrm>
            <a:off x="587375" y="2851150"/>
            <a:ext cx="7327900" cy="714375"/>
            <a:chOff x="587375" y="2587625"/>
            <a:chExt cx="7327900" cy="714375"/>
          </a:xfrm>
        </p:grpSpPr>
        <p:pic>
          <p:nvPicPr>
            <p:cNvPr id="43016" name="Picture 2"/>
            <p:cNvPicPr>
              <a:picLocks noChangeAspect="1" noChangeArrowheads="1"/>
            </p:cNvPicPr>
            <p:nvPr/>
          </p:nvPicPr>
          <p:blipFill>
            <a:blip r:embed="rId2">
              <a:extLst>
                <a:ext uri="{28A0092B-C50C-407E-A947-70E740481C1C}">
                  <a14:useLocalDpi xmlns:a14="http://schemas.microsoft.com/office/drawing/2010/main" val="0"/>
                </a:ext>
              </a:extLst>
            </a:blip>
            <a:srcRect t="26445" b="69414"/>
            <a:stretch>
              <a:fillRect/>
            </a:stretch>
          </p:blipFill>
          <p:spPr bwMode="auto">
            <a:xfrm>
              <a:off x="587375" y="2587625"/>
              <a:ext cx="73279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7" name="Picture 2"/>
            <p:cNvPicPr>
              <a:picLocks noChangeAspect="1" noChangeArrowheads="1"/>
            </p:cNvPicPr>
            <p:nvPr/>
          </p:nvPicPr>
          <p:blipFill>
            <a:blip r:embed="rId2">
              <a:extLst>
                <a:ext uri="{28A0092B-C50C-407E-A947-70E740481C1C}">
                  <a14:useLocalDpi xmlns:a14="http://schemas.microsoft.com/office/drawing/2010/main" val="0"/>
                </a:ext>
              </a:extLst>
            </a:blip>
            <a:srcRect t="86073" b="2516"/>
            <a:stretch>
              <a:fillRect/>
            </a:stretch>
          </p:blipFill>
          <p:spPr bwMode="auto">
            <a:xfrm>
              <a:off x="587375" y="2763838"/>
              <a:ext cx="7327900"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3013" name="Group 1"/>
          <p:cNvGrpSpPr>
            <a:grpSpLocks/>
          </p:cNvGrpSpPr>
          <p:nvPr/>
        </p:nvGrpSpPr>
        <p:grpSpPr bwMode="auto">
          <a:xfrm>
            <a:off x="563563" y="5097463"/>
            <a:ext cx="7364412" cy="754062"/>
            <a:chOff x="563563" y="4783138"/>
            <a:chExt cx="7364412" cy="754062"/>
          </a:xfrm>
        </p:grpSpPr>
        <p:pic>
          <p:nvPicPr>
            <p:cNvPr id="43014" name="Picture 2"/>
            <p:cNvPicPr>
              <a:picLocks noChangeAspect="1" noChangeArrowheads="1"/>
            </p:cNvPicPr>
            <p:nvPr/>
          </p:nvPicPr>
          <p:blipFill>
            <a:blip r:embed="rId2">
              <a:extLst>
                <a:ext uri="{28A0092B-C50C-407E-A947-70E740481C1C}">
                  <a14:useLocalDpi xmlns:a14="http://schemas.microsoft.com/office/drawing/2010/main" val="0"/>
                </a:ext>
              </a:extLst>
            </a:blip>
            <a:srcRect t="26445" b="69414"/>
            <a:stretch>
              <a:fillRect/>
            </a:stretch>
          </p:blipFill>
          <p:spPr bwMode="auto">
            <a:xfrm>
              <a:off x="577850" y="4783138"/>
              <a:ext cx="7327900" cy="19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5" name="Picture 2"/>
            <p:cNvPicPr>
              <a:picLocks noChangeAspect="1" noChangeArrowheads="1"/>
            </p:cNvPicPr>
            <p:nvPr/>
          </p:nvPicPr>
          <p:blipFill>
            <a:blip r:embed="rId3">
              <a:extLst>
                <a:ext uri="{28A0092B-C50C-407E-A947-70E740481C1C}">
                  <a14:useLocalDpi xmlns:a14="http://schemas.microsoft.com/office/drawing/2010/main" val="0"/>
                </a:ext>
              </a:extLst>
            </a:blip>
            <a:srcRect t="50000" b="7098"/>
            <a:stretch>
              <a:fillRect/>
            </a:stretch>
          </p:blipFill>
          <p:spPr bwMode="auto">
            <a:xfrm>
              <a:off x="563563" y="4978400"/>
              <a:ext cx="7364412"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nvSpPr>
        <p:spPr bwMode="auto">
          <a:xfrm>
            <a:off x="549275" y="1408113"/>
            <a:ext cx="8483600" cy="534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a:t>Za indeksiranje vektora</a:t>
            </a:r>
            <a:r>
              <a:rPr lang="en-US" altLang="en-US" sz="1800"/>
              <a:t> </a:t>
            </a:r>
            <a:r>
              <a:rPr lang="sr-Latn-RS" altLang="en-US" sz="1800"/>
              <a:t>prilikom isecanja vektora </a:t>
            </a:r>
            <a:r>
              <a:rPr lang="en-US" altLang="en-US" sz="1800"/>
              <a:t>se </a:t>
            </a:r>
            <a:r>
              <a:rPr lang="sr-Latn-RS" altLang="en-US" sz="1800"/>
              <a:t>često koristi </a:t>
            </a:r>
            <a:r>
              <a:rPr lang="sr-Latn-RS" altLang="en-US" sz="1800" b="1" i="1"/>
              <a:t>vektor celih brojeva</a:t>
            </a:r>
            <a:r>
              <a:rPr lang="sr-Latn-RS" altLang="en-US" sz="1800"/>
              <a:t>.</a:t>
            </a:r>
          </a:p>
          <a:p>
            <a:pPr eaLnBrk="1" hangingPunct="1">
              <a:spcBef>
                <a:spcPts val="600"/>
              </a:spcBef>
              <a:buClrTx/>
              <a:buFontTx/>
              <a:buNone/>
            </a:pPr>
            <a:endParaRPr lang="sr-Latn-RS" altLang="en-US" sz="800" b="1"/>
          </a:p>
          <a:p>
            <a:pPr eaLnBrk="1" hangingPunct="1">
              <a:spcBef>
                <a:spcPts val="600"/>
              </a:spcBef>
              <a:buClrTx/>
              <a:buFontTx/>
              <a:buNone/>
            </a:pPr>
            <a:r>
              <a:rPr lang="sr-Latn-RS" altLang="en-US" sz="1800" b="1"/>
              <a:t>Primer.</a:t>
            </a:r>
            <a:r>
              <a:rPr lang="sr-Latn-RS" altLang="en-US" sz="1800"/>
              <a:t> Ilustruje kako se određuje isečak vektora koji sadrži njegov drugi i treći član:</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r>
              <a:rPr lang="sr-Latn-RS" altLang="en-US" sz="1800"/>
              <a:t>U vektoru koji služi za indeksiranje je dozvoljeno da se neke njegove vrednosti </a:t>
            </a:r>
            <a:r>
              <a:rPr lang="sr-Latn-RS" altLang="en-US" sz="1800" b="1" i="1"/>
              <a:t>ponavljaju</a:t>
            </a:r>
            <a:r>
              <a:rPr lang="sr-Latn-RS" altLang="en-US" sz="1800"/>
              <a:t> – u tom slučaju bivaju ponovljene vrednosti u rezultujućem vektoru isečku. </a:t>
            </a:r>
          </a:p>
          <a:p>
            <a:pPr eaLnBrk="1" hangingPunct="1">
              <a:spcBef>
                <a:spcPts val="600"/>
              </a:spcBef>
              <a:buClrTx/>
              <a:buFontTx/>
              <a:buNone/>
            </a:pPr>
            <a:endParaRPr lang="sr-Latn-RS" altLang="en-US" sz="800" b="1"/>
          </a:p>
          <a:p>
            <a:pPr eaLnBrk="1" hangingPunct="1">
              <a:spcBef>
                <a:spcPts val="600"/>
              </a:spcBef>
              <a:buClrTx/>
              <a:buFontTx/>
              <a:buNone/>
            </a:pPr>
            <a:r>
              <a:rPr lang="sr-Latn-RS" altLang="en-US" sz="1800" b="1"/>
              <a:t>Primer.</a:t>
            </a:r>
            <a:r>
              <a:rPr lang="sr-Latn-RS" altLang="en-US" sz="1800"/>
              <a:t> Ilustruje isecanje gde se indeksiranje vrši pomoću vektora kod koga se pojedini članovi ponavljaju:</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p:txBody>
      </p:sp>
      <p:sp>
        <p:nvSpPr>
          <p:cNvPr id="44035" name="Rectangle 2"/>
          <p:cNvSpPr>
            <a:spLocks noGrp="1" noChangeArrowheads="1"/>
          </p:cNvSpPr>
          <p:nvPr>
            <p:ph type="title"/>
          </p:nvPr>
        </p:nvSpPr>
        <p:spPr/>
        <p:txBody>
          <a:bodyPr/>
          <a:lstStyle/>
          <a:p>
            <a:r>
              <a:rPr lang="sr-Latn-RS" altLang="en-US" smtClean="0"/>
              <a:t>Vektori celih brojeva kao indeksi</a:t>
            </a:r>
            <a:endParaRPr lang="en-GB" altLang="en-US" smtClean="0"/>
          </a:p>
        </p:txBody>
      </p:sp>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t="23108" b="61974"/>
          <a:stretch>
            <a:fillRect/>
          </a:stretch>
        </p:blipFill>
        <p:spPr bwMode="auto">
          <a:xfrm>
            <a:off x="490538" y="2824163"/>
            <a:ext cx="736441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7" name="Picture 2"/>
          <p:cNvPicPr>
            <a:picLocks noChangeAspect="1" noChangeArrowheads="1"/>
          </p:cNvPicPr>
          <p:nvPr/>
        </p:nvPicPr>
        <p:blipFill>
          <a:blip r:embed="rId2">
            <a:extLst>
              <a:ext uri="{28A0092B-C50C-407E-A947-70E740481C1C}">
                <a14:useLocalDpi xmlns:a14="http://schemas.microsoft.com/office/drawing/2010/main" val="0"/>
              </a:ext>
            </a:extLst>
          </a:blip>
          <a:srcRect t="23108" b="72302"/>
          <a:stretch>
            <a:fillRect/>
          </a:stretch>
        </p:blipFill>
        <p:spPr bwMode="auto">
          <a:xfrm>
            <a:off x="500063" y="5292725"/>
            <a:ext cx="7364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8" name="Picture 2"/>
          <p:cNvPicPr>
            <a:picLocks noChangeAspect="1" noChangeArrowheads="1"/>
          </p:cNvPicPr>
          <p:nvPr/>
        </p:nvPicPr>
        <p:blipFill>
          <a:blip r:embed="rId2">
            <a:extLst>
              <a:ext uri="{28A0092B-C50C-407E-A947-70E740481C1C}">
                <a14:useLocalDpi xmlns:a14="http://schemas.microsoft.com/office/drawing/2010/main" val="0"/>
              </a:ext>
            </a:extLst>
          </a:blip>
          <a:srcRect t="57538" b="33281"/>
          <a:stretch>
            <a:fillRect/>
          </a:stretch>
        </p:blipFill>
        <p:spPr bwMode="auto">
          <a:xfrm>
            <a:off x="490538" y="5516563"/>
            <a:ext cx="7364412" cy="48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549275" y="1408113"/>
            <a:ext cx="8483600" cy="506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Članovi vektora koji služi za indeksiranje </a:t>
            </a:r>
            <a:r>
              <a:rPr lang="sr-Latn-RS" altLang="en-US" sz="1800" b="1" i="1" dirty="0" smtClean="0"/>
              <a:t>ne moraju biti uređeni</a:t>
            </a:r>
            <a:r>
              <a:rPr lang="sr-Latn-RS" altLang="en-US" sz="1800" i="1" dirty="0" smtClean="0"/>
              <a:t>.</a:t>
            </a:r>
            <a:r>
              <a:rPr lang="sr-Latn-RS" altLang="en-US" sz="1800" dirty="0" smtClean="0"/>
              <a:t> U rezultujućem vektoru-isečku će članovi biti poređani onim redom kojim su poređani njihovi indeksi u vektoru koji služi za indeksiranje. </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Ilustruje isecanje pomoću vektora za indeksiranje radi izdvajanja prva tri člana, pri čemu će biti obrnut redosled prvog i drugog člana:</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r>
              <a:rPr lang="sr-Latn-RS" altLang="en-US" sz="1800" dirty="0" smtClean="0"/>
              <a:t>Vektor koji služi za indeksiranje može biti predstavljen kao </a:t>
            </a:r>
            <a:r>
              <a:rPr lang="sr-Latn-RS" altLang="en-US" sz="1800" b="1" i="1" dirty="0" smtClean="0"/>
              <a:t>interval</a:t>
            </a:r>
            <a:r>
              <a:rPr lang="sr-Latn-RS" altLang="en-US" sz="1800" dirty="0" smtClean="0"/>
              <a:t>. </a:t>
            </a:r>
            <a:r>
              <a:rPr lang="sr-Latn-RS" altLang="en-US" sz="1800" dirty="0"/>
              <a:t/>
            </a:r>
            <a:br>
              <a:rPr lang="sr-Latn-RS" altLang="en-US" sz="1800" dirty="0"/>
            </a:br>
            <a:r>
              <a:rPr lang="sr-Latn-RS" altLang="en-US" sz="1800" dirty="0" smtClean="0"/>
              <a:t>Za predstavljanje intervala koristi se operator dvotačka </a:t>
            </a:r>
            <a:r>
              <a:rPr lang="sr-Latn-RS" altLang="en-US" sz="1800" b="1" dirty="0" smtClean="0">
                <a:solidFill>
                  <a:schemeClr val="accent5">
                    <a:lumMod val="25000"/>
                  </a:schemeClr>
                </a:solidFill>
              </a:rPr>
              <a:t>:</a:t>
            </a:r>
            <a:r>
              <a:rPr lang="sr-Latn-RS" altLang="en-US" sz="1800" dirty="0" smtClean="0"/>
              <a:t> . </a:t>
            </a:r>
            <a:br>
              <a:rPr lang="sr-Latn-RS" altLang="en-US" sz="1800" dirty="0" smtClean="0"/>
            </a:br>
            <a:r>
              <a:rPr lang="sr-Latn-RS" altLang="en-US" sz="1800" dirty="0" smtClean="0"/>
              <a:t>Ovo može biti korisno kada se određuje isečak velikog vektora.</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Ilustruje isecanje u kom se indeksira korišćenjem intervala:</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p:txBody>
      </p:sp>
      <p:sp>
        <p:nvSpPr>
          <p:cNvPr id="45059" name="Rectangle 2"/>
          <p:cNvSpPr>
            <a:spLocks noGrp="1" noChangeArrowheads="1"/>
          </p:cNvSpPr>
          <p:nvPr>
            <p:ph type="title"/>
          </p:nvPr>
        </p:nvSpPr>
        <p:spPr/>
        <p:txBody>
          <a:bodyPr/>
          <a:lstStyle/>
          <a:p>
            <a:r>
              <a:rPr lang="sr-Latn-RS" altLang="en-US" smtClean="0"/>
              <a:t>Vektori celih brojeva kao indeksi (2)</a:t>
            </a:r>
            <a:endParaRPr lang="en-GB" altLang="en-US" smtClean="0"/>
          </a:p>
        </p:txBody>
      </p:sp>
      <p:pic>
        <p:nvPicPr>
          <p:cNvPr id="45060" name="Picture 2"/>
          <p:cNvPicPr>
            <a:picLocks noChangeAspect="1" noChangeArrowheads="1"/>
          </p:cNvPicPr>
          <p:nvPr/>
        </p:nvPicPr>
        <p:blipFill>
          <a:blip r:embed="rId2">
            <a:extLst>
              <a:ext uri="{28A0092B-C50C-407E-A947-70E740481C1C}">
                <a14:useLocalDpi xmlns:a14="http://schemas.microsoft.com/office/drawing/2010/main" val="0"/>
              </a:ext>
            </a:extLst>
          </a:blip>
          <a:srcRect t="23108" b="72302"/>
          <a:stretch>
            <a:fillRect/>
          </a:stretch>
        </p:blipFill>
        <p:spPr bwMode="auto">
          <a:xfrm>
            <a:off x="500063" y="3149600"/>
            <a:ext cx="73644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1" name="Picture 2"/>
          <p:cNvPicPr>
            <a:picLocks noChangeAspect="1" noChangeArrowheads="1"/>
          </p:cNvPicPr>
          <p:nvPr/>
        </p:nvPicPr>
        <p:blipFill>
          <a:blip r:embed="rId2">
            <a:extLst>
              <a:ext uri="{28A0092B-C50C-407E-A947-70E740481C1C}">
                <a14:useLocalDpi xmlns:a14="http://schemas.microsoft.com/office/drawing/2010/main" val="0"/>
              </a:ext>
            </a:extLst>
          </a:blip>
          <a:srcRect t="87376" b="2104"/>
          <a:stretch>
            <a:fillRect/>
          </a:stretch>
        </p:blipFill>
        <p:spPr bwMode="auto">
          <a:xfrm>
            <a:off x="500063" y="3352800"/>
            <a:ext cx="7364412"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2" name="Picture 2"/>
          <p:cNvPicPr>
            <a:picLocks noChangeAspect="1" noChangeArrowheads="1"/>
          </p:cNvPicPr>
          <p:nvPr/>
        </p:nvPicPr>
        <p:blipFill>
          <a:blip r:embed="rId2">
            <a:extLst>
              <a:ext uri="{28A0092B-C50C-407E-A947-70E740481C1C}">
                <a14:useLocalDpi xmlns:a14="http://schemas.microsoft.com/office/drawing/2010/main" val="0"/>
              </a:ext>
            </a:extLst>
          </a:blip>
          <a:srcRect t="23108" b="72302"/>
          <a:stretch>
            <a:fillRect/>
          </a:stretch>
        </p:blipFill>
        <p:spPr bwMode="auto">
          <a:xfrm>
            <a:off x="500063" y="5253038"/>
            <a:ext cx="7364412"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3" name="Picture 2"/>
          <p:cNvPicPr>
            <a:picLocks noChangeAspect="1" noChangeArrowheads="1"/>
          </p:cNvPicPr>
          <p:nvPr/>
        </p:nvPicPr>
        <p:blipFill>
          <a:blip r:embed="rId3">
            <a:extLst>
              <a:ext uri="{28A0092B-C50C-407E-A947-70E740481C1C}">
                <a14:useLocalDpi xmlns:a14="http://schemas.microsoft.com/office/drawing/2010/main" val="0"/>
              </a:ext>
            </a:extLst>
          </a:blip>
          <a:srcRect t="39738" b="40170"/>
          <a:stretch>
            <a:fillRect/>
          </a:stretch>
        </p:blipFill>
        <p:spPr bwMode="auto">
          <a:xfrm>
            <a:off x="539750" y="5476875"/>
            <a:ext cx="73279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ChangeArrowheads="1"/>
          </p:cNvSpPr>
          <p:nvPr/>
        </p:nvSpPr>
        <p:spPr bwMode="auto">
          <a:xfrm>
            <a:off x="549275" y="1408113"/>
            <a:ext cx="84836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a:t>Primer.</a:t>
            </a:r>
            <a:r>
              <a:rPr lang="sr-Latn-RS" altLang="en-US" sz="1800"/>
              <a:t> Više informacija o operatoru dvotačka može se naći u dokumentaciji sistema R:</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p:txBody>
      </p:sp>
      <p:sp>
        <p:nvSpPr>
          <p:cNvPr id="46083" name="Rectangle 2"/>
          <p:cNvSpPr>
            <a:spLocks noGrp="1" noChangeArrowheads="1"/>
          </p:cNvSpPr>
          <p:nvPr>
            <p:ph type="title"/>
          </p:nvPr>
        </p:nvSpPr>
        <p:spPr/>
        <p:txBody>
          <a:bodyPr/>
          <a:lstStyle/>
          <a:p>
            <a:r>
              <a:rPr lang="sr-Latn-RS" altLang="en-US" smtClean="0"/>
              <a:t>Vektori celih brojeva kao indeksi (3)</a:t>
            </a:r>
            <a:endParaRPr lang="en-GB" altLang="en-US" smtClean="0"/>
          </a:p>
        </p:txBody>
      </p:sp>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t="83688" b="3754"/>
          <a:stretch>
            <a:fillRect/>
          </a:stretch>
        </p:blipFill>
        <p:spPr bwMode="auto">
          <a:xfrm>
            <a:off x="560388" y="2092325"/>
            <a:ext cx="7327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549275" y="1408113"/>
            <a:ext cx="84836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a:t>Za isecanje vektora</a:t>
            </a:r>
            <a:r>
              <a:rPr lang="en-US" altLang="en-US" sz="1800"/>
              <a:t> se</a:t>
            </a:r>
            <a:r>
              <a:rPr lang="sr-Latn-RS" altLang="en-US" sz="1800"/>
              <a:t>, u svhu indeksiranja,</a:t>
            </a:r>
            <a:r>
              <a:rPr lang="en-US" altLang="en-US" sz="1800"/>
              <a:t> </a:t>
            </a:r>
            <a:r>
              <a:rPr lang="sr-Latn-RS" altLang="en-US" sz="1800"/>
              <a:t>može koristiti i </a:t>
            </a:r>
            <a:r>
              <a:rPr lang="sr-Latn-RS" altLang="en-US" sz="1800" b="1" i="1"/>
              <a:t>vektor logičkih vrednosti</a:t>
            </a:r>
            <a:r>
              <a:rPr lang="sr-Latn-RS" altLang="en-US" sz="1800"/>
              <a:t>, koji ima istu dužinu kao i vektor-argument (iz kog se vrši isecanje). Ako je član vektora za indeksiranje TRUE, tada se prilikom isecanja odgovarajući član vektora- argumenta prepisuje u rezultujući isečak. Ako je dati član vektora za indeksiranje FALSE, onda nema prepisivanja.</a:t>
            </a:r>
          </a:p>
          <a:p>
            <a:pPr eaLnBrk="1" hangingPunct="1">
              <a:spcBef>
                <a:spcPts val="600"/>
              </a:spcBef>
              <a:buClrTx/>
              <a:buFontTx/>
              <a:buNone/>
            </a:pPr>
            <a:endParaRPr lang="sr-Latn-RS" altLang="en-US" sz="800" b="1"/>
          </a:p>
          <a:p>
            <a:pPr eaLnBrk="1" hangingPunct="1">
              <a:spcBef>
                <a:spcPts val="600"/>
              </a:spcBef>
              <a:buClrTx/>
              <a:buFontTx/>
              <a:buNone/>
            </a:pPr>
            <a:r>
              <a:rPr lang="sr-Latn-RS" altLang="en-US" sz="1800" b="1"/>
              <a:t>Primer.</a:t>
            </a:r>
            <a:r>
              <a:rPr lang="sr-Latn-RS" altLang="en-US" sz="1800"/>
              <a:t> Ilustruje kako se određuje isečak vektora s tako da ne budu prepisani drugi i četvri član vektora-argumenta:</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r>
              <a:rPr lang="sr-Latn-RS" altLang="en-US" sz="1800" b="1"/>
              <a:t>Primer. </a:t>
            </a:r>
            <a:r>
              <a:rPr lang="sr-Latn-RS" altLang="en-US" sz="1800"/>
              <a:t>Zadatak iz prethodnog primera se može realizovati korišćenjem kraćeg zapisa:</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p:txBody>
      </p:sp>
      <p:sp>
        <p:nvSpPr>
          <p:cNvPr id="47107" name="Rectangle 2"/>
          <p:cNvSpPr>
            <a:spLocks noGrp="1" noChangeArrowheads="1"/>
          </p:cNvSpPr>
          <p:nvPr>
            <p:ph type="title"/>
          </p:nvPr>
        </p:nvSpPr>
        <p:spPr/>
        <p:txBody>
          <a:bodyPr/>
          <a:lstStyle/>
          <a:p>
            <a:r>
              <a:rPr lang="sr-Latn-RS" altLang="en-US" smtClean="0"/>
              <a:t>Vektori logičkih vrednosti kao indeksi</a:t>
            </a:r>
            <a:endParaRPr lang="en-GB" altLang="en-US" smtClean="0"/>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t="23108" b="72302"/>
          <a:stretch>
            <a:fillRect/>
          </a:stretch>
        </p:blipFill>
        <p:spPr bwMode="auto">
          <a:xfrm>
            <a:off x="500063" y="3678238"/>
            <a:ext cx="7364412"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9" name="Picture 2"/>
          <p:cNvPicPr>
            <a:picLocks noChangeAspect="1" noChangeArrowheads="1"/>
          </p:cNvPicPr>
          <p:nvPr/>
        </p:nvPicPr>
        <p:blipFill>
          <a:blip r:embed="rId3">
            <a:extLst>
              <a:ext uri="{28A0092B-C50C-407E-A947-70E740481C1C}">
                <a14:useLocalDpi xmlns:a14="http://schemas.microsoft.com/office/drawing/2010/main" val="0"/>
              </a:ext>
            </a:extLst>
          </a:blip>
          <a:srcRect t="54825" b="28947"/>
          <a:stretch>
            <a:fillRect/>
          </a:stretch>
        </p:blipFill>
        <p:spPr bwMode="auto">
          <a:xfrm>
            <a:off x="560388" y="3921125"/>
            <a:ext cx="73279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0" name="Picture 2"/>
          <p:cNvPicPr>
            <a:picLocks noChangeAspect="1" noChangeArrowheads="1"/>
          </p:cNvPicPr>
          <p:nvPr/>
        </p:nvPicPr>
        <p:blipFill>
          <a:blip r:embed="rId2">
            <a:extLst>
              <a:ext uri="{28A0092B-C50C-407E-A947-70E740481C1C}">
                <a14:useLocalDpi xmlns:a14="http://schemas.microsoft.com/office/drawing/2010/main" val="0"/>
              </a:ext>
            </a:extLst>
          </a:blip>
          <a:srcRect t="23108" b="72302"/>
          <a:stretch>
            <a:fillRect/>
          </a:stretch>
        </p:blipFill>
        <p:spPr bwMode="auto">
          <a:xfrm>
            <a:off x="511175" y="5384800"/>
            <a:ext cx="73644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1" name="Picture 2"/>
          <p:cNvPicPr>
            <a:picLocks noChangeAspect="1" noChangeArrowheads="1"/>
          </p:cNvPicPr>
          <p:nvPr/>
        </p:nvPicPr>
        <p:blipFill>
          <a:blip r:embed="rId3">
            <a:extLst>
              <a:ext uri="{28A0092B-C50C-407E-A947-70E740481C1C}">
                <a14:useLocalDpi xmlns:a14="http://schemas.microsoft.com/office/drawing/2010/main" val="0"/>
              </a:ext>
            </a:extLst>
          </a:blip>
          <a:srcRect t="85846"/>
          <a:stretch>
            <a:fillRect/>
          </a:stretch>
        </p:blipFill>
        <p:spPr bwMode="auto">
          <a:xfrm>
            <a:off x="550863" y="5618163"/>
            <a:ext cx="73279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ChangeArrowheads="1"/>
          </p:cNvSpPr>
          <p:nvPr/>
        </p:nvSpPr>
        <p:spPr bwMode="auto">
          <a:xfrm>
            <a:off x="549275" y="1408113"/>
            <a:ext cx="848360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a:t>Komponentama vektora se mogu dodeliti </a:t>
            </a:r>
            <a:r>
              <a:rPr lang="sr-Latn-RS" altLang="en-US" sz="1800" b="1" i="1"/>
              <a:t>imena</a:t>
            </a:r>
            <a:r>
              <a:rPr lang="sr-Latn-RS" altLang="en-US" sz="1800"/>
              <a:t>.</a:t>
            </a:r>
          </a:p>
          <a:p>
            <a:pPr eaLnBrk="1" hangingPunct="1">
              <a:spcBef>
                <a:spcPts val="600"/>
              </a:spcBef>
              <a:buClrTx/>
              <a:buFontTx/>
              <a:buNone/>
            </a:pPr>
            <a:r>
              <a:rPr lang="sr-Latn-RS" altLang="en-US" sz="1800" b="1"/>
              <a:t>Primer.</a:t>
            </a:r>
            <a:r>
              <a:rPr lang="sr-Latn-RS" altLang="en-US" sz="1800"/>
              <a:t> Neka je dat vektor niski koji se sastoji od dve komponente (dva člana):</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r>
              <a:rPr lang="sr-Latn-RS" altLang="en-US" sz="1800"/>
              <a:t>Sada se mogu imenovati komponente - prva komponenta vektora v dobija naziv First, a druga komponenta dobija naziv Last:</a:t>
            </a:r>
          </a:p>
          <a:p>
            <a:pPr eaLnBrk="1" hangingPunct="1">
              <a:spcBef>
                <a:spcPts val="600"/>
              </a:spcBef>
              <a:buClrTx/>
              <a:buFontTx/>
              <a:buNone/>
            </a:pPr>
            <a:endParaRPr lang="sr-Latn-RS" altLang="en-US" sz="800"/>
          </a:p>
          <a:p>
            <a:pPr eaLnBrk="1" hangingPunct="1">
              <a:spcBef>
                <a:spcPts val="600"/>
              </a:spcBef>
              <a:buClrTx/>
              <a:buFontTx/>
              <a:buNone/>
            </a:pPr>
            <a:r>
              <a:rPr lang="sr-Latn-RS" altLang="en-US" sz="1800"/>
              <a:t>Prikaz vektora v je posle izvršenja naredbe imenovanja drugačiji nego što je ranije bio:</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000"/>
          </a:p>
          <a:p>
            <a:pPr eaLnBrk="1" hangingPunct="1">
              <a:spcBef>
                <a:spcPts val="600"/>
              </a:spcBef>
              <a:buClrTx/>
              <a:buFontTx/>
              <a:buNone/>
            </a:pPr>
            <a:r>
              <a:rPr lang="sr-Latn-RS" altLang="en-US" sz="1800"/>
              <a:t>Sada se može pristupiti komponenti vektora preko imena te komponente:</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800"/>
          </a:p>
          <a:p>
            <a:pPr eaLnBrk="1" hangingPunct="1">
              <a:spcBef>
                <a:spcPts val="600"/>
              </a:spcBef>
              <a:buClrTx/>
              <a:buFontTx/>
              <a:buNone/>
            </a:pPr>
            <a:r>
              <a:rPr lang="sr-Latn-RS" altLang="en-US" sz="1800"/>
              <a:t>Imena komponenti se mogu koristiti i prilikom indekstiranja vektora: </a:t>
            </a:r>
          </a:p>
          <a:p>
            <a:pPr eaLnBrk="1" hangingPunct="1">
              <a:spcBef>
                <a:spcPts val="600"/>
              </a:spcBef>
              <a:buClrTx/>
              <a:buFontTx/>
              <a:buNone/>
            </a:pPr>
            <a:endParaRPr lang="sr-Latn-RS" altLang="en-US" sz="1800"/>
          </a:p>
        </p:txBody>
      </p:sp>
      <p:sp>
        <p:nvSpPr>
          <p:cNvPr id="48131" name="Rectangle 2"/>
          <p:cNvSpPr>
            <a:spLocks noGrp="1" noChangeArrowheads="1"/>
          </p:cNvSpPr>
          <p:nvPr>
            <p:ph type="title"/>
          </p:nvPr>
        </p:nvSpPr>
        <p:spPr/>
        <p:txBody>
          <a:bodyPr/>
          <a:lstStyle/>
          <a:p>
            <a:r>
              <a:rPr lang="sr-Latn-RS" altLang="en-US" smtClean="0"/>
              <a:t>Imenovanje komponenti vektora</a:t>
            </a:r>
            <a:endParaRPr lang="en-GB" altLang="en-US" smtClean="0"/>
          </a:p>
        </p:txBody>
      </p:sp>
      <p:pic>
        <p:nvPicPr>
          <p:cNvPr id="48132" name="Picture 2"/>
          <p:cNvPicPr>
            <a:picLocks noChangeAspect="1" noChangeArrowheads="1"/>
          </p:cNvPicPr>
          <p:nvPr/>
        </p:nvPicPr>
        <p:blipFill>
          <a:blip r:embed="rId2">
            <a:extLst>
              <a:ext uri="{28A0092B-C50C-407E-A947-70E740481C1C}">
                <a14:useLocalDpi xmlns:a14="http://schemas.microsoft.com/office/drawing/2010/main" val="0"/>
              </a:ext>
            </a:extLst>
          </a:blip>
          <a:srcRect t="12830" b="73216"/>
          <a:stretch>
            <a:fillRect/>
          </a:stretch>
        </p:blipFill>
        <p:spPr bwMode="auto">
          <a:xfrm>
            <a:off x="560388" y="2103438"/>
            <a:ext cx="73279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3" name="Picture 2"/>
          <p:cNvPicPr>
            <a:picLocks noChangeAspect="1" noChangeArrowheads="1"/>
          </p:cNvPicPr>
          <p:nvPr/>
        </p:nvPicPr>
        <p:blipFill>
          <a:blip r:embed="rId2">
            <a:extLst>
              <a:ext uri="{28A0092B-C50C-407E-A947-70E740481C1C}">
                <a14:useLocalDpi xmlns:a14="http://schemas.microsoft.com/office/drawing/2010/main" val="0"/>
              </a:ext>
            </a:extLst>
          </a:blip>
          <a:srcRect t="37248" b="57794"/>
          <a:stretch>
            <a:fillRect/>
          </a:stretch>
        </p:blipFill>
        <p:spPr bwMode="auto">
          <a:xfrm>
            <a:off x="560388" y="3413125"/>
            <a:ext cx="7327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4" name="Picture 2"/>
          <p:cNvPicPr>
            <a:picLocks noChangeAspect="1" noChangeArrowheads="1"/>
          </p:cNvPicPr>
          <p:nvPr/>
        </p:nvPicPr>
        <p:blipFill>
          <a:blip r:embed="rId2">
            <a:extLst>
              <a:ext uri="{28A0092B-C50C-407E-A947-70E740481C1C}">
                <a14:useLocalDpi xmlns:a14="http://schemas.microsoft.com/office/drawing/2010/main" val="0"/>
              </a:ext>
            </a:extLst>
          </a:blip>
          <a:srcRect t="42114" b="44759"/>
          <a:stretch>
            <a:fillRect/>
          </a:stretch>
        </p:blipFill>
        <p:spPr bwMode="auto">
          <a:xfrm>
            <a:off x="560388" y="4170363"/>
            <a:ext cx="7327900"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5" name="Picture 2"/>
          <p:cNvPicPr>
            <a:picLocks noChangeAspect="1" noChangeArrowheads="1"/>
          </p:cNvPicPr>
          <p:nvPr/>
        </p:nvPicPr>
        <p:blipFill>
          <a:blip r:embed="rId2">
            <a:extLst>
              <a:ext uri="{28A0092B-C50C-407E-A947-70E740481C1C}">
                <a14:useLocalDpi xmlns:a14="http://schemas.microsoft.com/office/drawing/2010/main" val="0"/>
              </a:ext>
            </a:extLst>
          </a:blip>
          <a:srcRect t="64973" b="25111"/>
          <a:stretch>
            <a:fillRect/>
          </a:stretch>
        </p:blipFill>
        <p:spPr bwMode="auto">
          <a:xfrm>
            <a:off x="560388" y="5222875"/>
            <a:ext cx="73279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6" name="Picture 2"/>
          <p:cNvPicPr>
            <a:picLocks noChangeAspect="1" noChangeArrowheads="1"/>
          </p:cNvPicPr>
          <p:nvPr/>
        </p:nvPicPr>
        <p:blipFill>
          <a:blip r:embed="rId2">
            <a:extLst>
              <a:ext uri="{28A0092B-C50C-407E-A947-70E740481C1C}">
                <a14:useLocalDpi xmlns:a14="http://schemas.microsoft.com/office/drawing/2010/main" val="0"/>
              </a:ext>
            </a:extLst>
          </a:blip>
          <a:srcRect t="84619" b="2345"/>
          <a:stretch>
            <a:fillRect/>
          </a:stretch>
        </p:blipFill>
        <p:spPr bwMode="auto">
          <a:xfrm>
            <a:off x="560388" y="6105525"/>
            <a:ext cx="7327900" cy="72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pl-PL" altLang="en-US" smtClean="0"/>
              <a:t>Predmet i ciljevi statistike (2)</a:t>
            </a:r>
            <a:endParaRPr lang="en-GB" altLang="en-US" smtClean="0"/>
          </a:p>
        </p:txBody>
      </p:sp>
      <p:sp>
        <p:nvSpPr>
          <p:cNvPr id="2" name="Rectangle 1"/>
          <p:cNvSpPr/>
          <p:nvPr/>
        </p:nvSpPr>
        <p:spPr>
          <a:xfrm>
            <a:off x="558800" y="1398588"/>
            <a:ext cx="8483600" cy="5446712"/>
          </a:xfrm>
          <a:prstGeom prst="rect">
            <a:avLst/>
          </a:prstGeom>
        </p:spPr>
        <p:txBody>
          <a:bodyPr>
            <a:spAutoFit/>
          </a:bodyPr>
          <a:lstStyle/>
          <a:p>
            <a:pPr>
              <a:spcBef>
                <a:spcPts val="600"/>
              </a:spcBef>
              <a:defRPr/>
            </a:pPr>
            <a:r>
              <a:rPr lang="en-US" sz="2200" dirty="0" err="1"/>
              <a:t>Neka</a:t>
            </a:r>
            <a:r>
              <a:rPr lang="en-US" sz="2200" dirty="0"/>
              <a:t> od </a:t>
            </a:r>
            <a:r>
              <a:rPr lang="en-US" sz="2200" dirty="0" err="1"/>
              <a:t>pitanja</a:t>
            </a:r>
            <a:r>
              <a:rPr lang="en-US" sz="2200" dirty="0"/>
              <a:t> </a:t>
            </a:r>
            <a:r>
              <a:rPr lang="en-US" sz="2200" dirty="0" err="1"/>
              <a:t>na</a:t>
            </a:r>
            <a:r>
              <a:rPr lang="en-US" sz="2200" dirty="0"/>
              <a:t> </a:t>
            </a:r>
            <a:r>
              <a:rPr lang="en-US" sz="2200" dirty="0" err="1"/>
              <a:t>koja</a:t>
            </a:r>
            <a:r>
              <a:rPr lang="en-US" sz="2200" dirty="0"/>
              <a:t> </a:t>
            </a:r>
            <a:r>
              <a:rPr lang="en-US" sz="2200" dirty="0" err="1"/>
              <a:t>principi</a:t>
            </a:r>
            <a:r>
              <a:rPr lang="en-US" sz="2200" dirty="0"/>
              <a:t> </a:t>
            </a:r>
            <a:r>
              <a:rPr lang="en-US" sz="2200" dirty="0" err="1"/>
              <a:t>i</a:t>
            </a:r>
            <a:r>
              <a:rPr lang="en-US" sz="2200" dirty="0"/>
              <a:t> </a:t>
            </a:r>
            <a:r>
              <a:rPr lang="en-US" sz="2200" dirty="0" err="1">
                <a:solidFill>
                  <a:srgbClr val="333399"/>
                </a:solidFill>
              </a:rPr>
              <a:t>metodologija</a:t>
            </a:r>
            <a:r>
              <a:rPr lang="en-US" sz="2200" dirty="0"/>
              <a:t> </a:t>
            </a:r>
            <a:r>
              <a:rPr lang="en-US" sz="2200" dirty="0" err="1"/>
              <a:t>statistike</a:t>
            </a:r>
            <a:r>
              <a:rPr lang="en-US" sz="2200" dirty="0"/>
              <a:t> </a:t>
            </a:r>
            <a:r>
              <a:rPr lang="en-US" sz="2200" dirty="0" err="1"/>
              <a:t>daje</a:t>
            </a:r>
            <a:r>
              <a:rPr lang="en-US" sz="2200" dirty="0"/>
              <a:t> </a:t>
            </a:r>
            <a:r>
              <a:rPr lang="en-US" sz="2200" dirty="0" err="1"/>
              <a:t>odgovore</a:t>
            </a:r>
            <a:r>
              <a:rPr lang="en-US" sz="2200" dirty="0"/>
              <a:t> </a:t>
            </a:r>
            <a:r>
              <a:rPr lang="en-US" sz="2200" dirty="0" err="1"/>
              <a:t>su</a:t>
            </a:r>
            <a:r>
              <a:rPr lang="en-US" sz="2200" dirty="0"/>
              <a:t>:</a:t>
            </a:r>
          </a:p>
          <a:p>
            <a:pPr marL="342900" indent="-342900">
              <a:spcBef>
                <a:spcPts val="600"/>
              </a:spcBef>
              <a:buFont typeface="Arial" panose="020B0604020202020204" pitchFamily="34" charset="0"/>
              <a:buChar char="•"/>
              <a:defRPr/>
            </a:pPr>
            <a:r>
              <a:rPr lang="en-US" sz="2200" dirty="0" err="1"/>
              <a:t>Kakve</a:t>
            </a:r>
            <a:r>
              <a:rPr lang="en-US" sz="2200" dirty="0"/>
              <a:t> </a:t>
            </a:r>
            <a:r>
              <a:rPr lang="en-US" sz="2200" dirty="0" err="1"/>
              <a:t>podatke</a:t>
            </a:r>
            <a:r>
              <a:rPr lang="en-US" sz="2200" dirty="0"/>
              <a:t> </a:t>
            </a:r>
            <a:r>
              <a:rPr lang="en-US" sz="2200" dirty="0" err="1"/>
              <a:t>i</a:t>
            </a:r>
            <a:r>
              <a:rPr lang="en-US" sz="2200" dirty="0"/>
              <a:t> </a:t>
            </a:r>
            <a:r>
              <a:rPr lang="en-US" sz="2200" dirty="0" err="1"/>
              <a:t>koliko</a:t>
            </a:r>
            <a:r>
              <a:rPr lang="en-US" sz="2200" dirty="0"/>
              <a:t> </a:t>
            </a:r>
            <a:r>
              <a:rPr lang="en-US" sz="2200" dirty="0" err="1"/>
              <a:t>podataka</a:t>
            </a:r>
            <a:r>
              <a:rPr lang="en-US" sz="2200" dirty="0"/>
              <a:t> </a:t>
            </a:r>
            <a:r>
              <a:rPr lang="en-US" sz="2200" dirty="0" err="1"/>
              <a:t>treba</a:t>
            </a:r>
            <a:r>
              <a:rPr lang="en-US" sz="2200" dirty="0"/>
              <a:t> </a:t>
            </a:r>
            <a:r>
              <a:rPr lang="en-US" sz="2200" dirty="0" err="1">
                <a:solidFill>
                  <a:srgbClr val="333399"/>
                </a:solidFill>
              </a:rPr>
              <a:t>prikupiti</a:t>
            </a:r>
            <a:r>
              <a:rPr lang="en-US" sz="2200" dirty="0"/>
              <a:t>?</a:t>
            </a:r>
          </a:p>
          <a:p>
            <a:pPr marL="342900" indent="-342900">
              <a:spcBef>
                <a:spcPts val="600"/>
              </a:spcBef>
              <a:buFont typeface="Arial" panose="020B0604020202020204" pitchFamily="34" charset="0"/>
              <a:buChar char="•"/>
              <a:defRPr/>
            </a:pPr>
            <a:r>
              <a:rPr lang="en-US" sz="2200" dirty="0" err="1"/>
              <a:t>Kako</a:t>
            </a:r>
            <a:r>
              <a:rPr lang="en-US" sz="2200" dirty="0"/>
              <a:t> </a:t>
            </a:r>
            <a:r>
              <a:rPr lang="en-US" sz="2200" dirty="0" err="1">
                <a:solidFill>
                  <a:srgbClr val="333399"/>
                </a:solidFill>
              </a:rPr>
              <a:t>organizovati</a:t>
            </a:r>
            <a:r>
              <a:rPr lang="en-US" sz="2200" dirty="0"/>
              <a:t> </a:t>
            </a:r>
            <a:r>
              <a:rPr lang="en-US" sz="2200" dirty="0" err="1"/>
              <a:t>i</a:t>
            </a:r>
            <a:r>
              <a:rPr lang="en-US" sz="2200" dirty="0"/>
              <a:t> </a:t>
            </a:r>
            <a:r>
              <a:rPr lang="en-US" sz="2200" dirty="0" err="1">
                <a:solidFill>
                  <a:srgbClr val="333399"/>
                </a:solidFill>
              </a:rPr>
              <a:t>interpretirati</a:t>
            </a:r>
            <a:r>
              <a:rPr lang="en-US" sz="2200" dirty="0"/>
              <a:t> </a:t>
            </a:r>
            <a:r>
              <a:rPr lang="en-US" sz="2200" dirty="0" err="1"/>
              <a:t>podatke</a:t>
            </a:r>
            <a:r>
              <a:rPr lang="en-US" sz="2200" dirty="0"/>
              <a:t>?</a:t>
            </a:r>
          </a:p>
          <a:p>
            <a:pPr marL="342900" indent="-342900">
              <a:spcBef>
                <a:spcPts val="600"/>
              </a:spcBef>
              <a:buFont typeface="Arial" panose="020B0604020202020204" pitchFamily="34" charset="0"/>
              <a:buChar char="•"/>
              <a:defRPr/>
            </a:pPr>
            <a:r>
              <a:rPr lang="en-US" sz="2200" dirty="0" err="1"/>
              <a:t>Kako</a:t>
            </a:r>
            <a:r>
              <a:rPr lang="en-US" sz="2200" dirty="0"/>
              <a:t> </a:t>
            </a:r>
            <a:r>
              <a:rPr lang="en-US" sz="2200" dirty="0" err="1">
                <a:solidFill>
                  <a:srgbClr val="333399"/>
                </a:solidFill>
              </a:rPr>
              <a:t>analizirati</a:t>
            </a:r>
            <a:r>
              <a:rPr lang="en-US" sz="2200" dirty="0"/>
              <a:t> </a:t>
            </a:r>
            <a:r>
              <a:rPr lang="en-US" sz="2200" dirty="0" err="1"/>
              <a:t>podatke</a:t>
            </a:r>
            <a:r>
              <a:rPr lang="en-US" sz="2200" dirty="0"/>
              <a:t> </a:t>
            </a:r>
            <a:r>
              <a:rPr lang="en-US" sz="2200" dirty="0" err="1"/>
              <a:t>i</a:t>
            </a:r>
            <a:r>
              <a:rPr lang="en-US" sz="2200" dirty="0"/>
              <a:t> </a:t>
            </a:r>
            <a:r>
              <a:rPr lang="en-US" sz="2200" dirty="0" err="1"/>
              <a:t>doneti</a:t>
            </a:r>
            <a:r>
              <a:rPr lang="en-US" sz="2200" dirty="0"/>
              <a:t> </a:t>
            </a:r>
            <a:r>
              <a:rPr lang="en-US" sz="2200" dirty="0" err="1"/>
              <a:t>zaključak</a:t>
            </a:r>
            <a:r>
              <a:rPr lang="en-US" sz="2200" dirty="0"/>
              <a:t>?</a:t>
            </a:r>
          </a:p>
          <a:p>
            <a:pPr marL="342900" indent="-342900">
              <a:spcBef>
                <a:spcPts val="600"/>
              </a:spcBef>
              <a:buFont typeface="Arial" panose="020B0604020202020204" pitchFamily="34" charset="0"/>
              <a:buChar char="•"/>
              <a:defRPr/>
            </a:pPr>
            <a:r>
              <a:rPr lang="en-US" sz="2200" dirty="0" err="1"/>
              <a:t>Kako</a:t>
            </a:r>
            <a:r>
              <a:rPr lang="en-US" sz="2200" dirty="0"/>
              <a:t> </a:t>
            </a:r>
            <a:r>
              <a:rPr lang="en-US" sz="2200" dirty="0" err="1">
                <a:solidFill>
                  <a:srgbClr val="333399"/>
                </a:solidFill>
              </a:rPr>
              <a:t>proceniti</a:t>
            </a:r>
            <a:r>
              <a:rPr lang="en-US" sz="2200" dirty="0">
                <a:solidFill>
                  <a:srgbClr val="333399"/>
                </a:solidFill>
              </a:rPr>
              <a:t> </a:t>
            </a:r>
            <a:r>
              <a:rPr lang="en-US" sz="2200" dirty="0" err="1">
                <a:solidFill>
                  <a:srgbClr val="333399"/>
                </a:solidFill>
              </a:rPr>
              <a:t>snagu</a:t>
            </a:r>
            <a:r>
              <a:rPr lang="en-US" sz="2200" dirty="0">
                <a:solidFill>
                  <a:srgbClr val="333399"/>
                </a:solidFill>
              </a:rPr>
              <a:t> </a:t>
            </a:r>
            <a:r>
              <a:rPr lang="en-US" sz="2200" dirty="0" err="1"/>
              <a:t>donetog</a:t>
            </a:r>
            <a:r>
              <a:rPr lang="en-US" sz="2200" dirty="0"/>
              <a:t> </a:t>
            </a:r>
            <a:r>
              <a:rPr lang="en-US" sz="2200" dirty="0" err="1"/>
              <a:t>zaključka</a:t>
            </a:r>
            <a:r>
              <a:rPr lang="en-US" sz="2200" dirty="0"/>
              <a:t>?</a:t>
            </a:r>
            <a:endParaRPr lang="sr-Latn-RS" sz="2200" dirty="0"/>
          </a:p>
          <a:p>
            <a:pPr>
              <a:spcBef>
                <a:spcPts val="600"/>
              </a:spcBef>
              <a:defRPr/>
            </a:pPr>
            <a:endParaRPr lang="sr-Latn-RS" sz="2200" dirty="0"/>
          </a:p>
          <a:p>
            <a:pPr>
              <a:spcBef>
                <a:spcPts val="600"/>
              </a:spcBef>
              <a:defRPr/>
            </a:pPr>
            <a:r>
              <a:rPr lang="vi-VN" sz="2200" dirty="0"/>
              <a:t>Glavni </a:t>
            </a:r>
            <a:r>
              <a:rPr lang="vi-VN" sz="2200" dirty="0">
                <a:solidFill>
                  <a:srgbClr val="333399"/>
                </a:solidFill>
              </a:rPr>
              <a:t>ciljevi </a:t>
            </a:r>
            <a:r>
              <a:rPr lang="vi-VN" sz="2200" dirty="0"/>
              <a:t>statistike su da omogući:</a:t>
            </a:r>
          </a:p>
          <a:p>
            <a:pPr marL="342900" indent="-342900">
              <a:spcBef>
                <a:spcPts val="600"/>
              </a:spcBef>
              <a:buFont typeface="Arial" panose="020B0604020202020204" pitchFamily="34" charset="0"/>
              <a:buChar char="•"/>
              <a:defRPr/>
            </a:pPr>
            <a:r>
              <a:rPr lang="vi-VN" sz="2200" dirty="0"/>
              <a:t>donošenje zaključaka o populaciji na osnovu informacija o uzorku, što uključuje i procenu stepena</a:t>
            </a:r>
            <a:r>
              <a:rPr lang="sr-Latn-RS" sz="2200" dirty="0"/>
              <a:t> </a:t>
            </a:r>
            <a:r>
              <a:rPr lang="vi-VN" sz="2200" dirty="0"/>
              <a:t>nepouzdanosti ovakvog zaključka i</a:t>
            </a:r>
            <a:endParaRPr lang="sr-Latn-RS" sz="2200" dirty="0"/>
          </a:p>
          <a:p>
            <a:pPr marL="342900" indent="-342900">
              <a:spcBef>
                <a:spcPts val="600"/>
              </a:spcBef>
              <a:buFont typeface="Arial" panose="020B0604020202020204" pitchFamily="34" charset="0"/>
              <a:buChar char="•"/>
              <a:defRPr/>
            </a:pPr>
            <a:r>
              <a:rPr lang="vi-VN" sz="2200" dirty="0"/>
              <a:t>dizajniranje procesa i određivanje obima uzorkovanja tako da se na osnovu tih podataka može</a:t>
            </a:r>
            <a:r>
              <a:rPr lang="sr-Latn-RS" sz="2200" dirty="0"/>
              <a:t> </a:t>
            </a:r>
            <a:r>
              <a:rPr lang="vi-VN" sz="2200" dirty="0"/>
              <a:t>doneti valjan zaključak o populaciji.</a:t>
            </a:r>
            <a:endParaRPr lang="en-US" sz="2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title"/>
          </p:nvPr>
        </p:nvSpPr>
        <p:spPr>
          <a:noFill/>
        </p:spPr>
        <p:txBody>
          <a:bodyPr/>
          <a:lstStyle/>
          <a:p>
            <a:pPr algn="ctr"/>
            <a:r>
              <a:rPr kumimoji="1" lang="en-GB" altLang="en-US" smtClean="0"/>
              <a:t/>
            </a:r>
            <a:br>
              <a:rPr kumimoji="1" lang="en-GB" altLang="en-US" smtClean="0"/>
            </a:br>
            <a:endParaRPr kumimoji="1" lang="en-GB" altLang="en-US" smtClean="0"/>
          </a:p>
        </p:txBody>
      </p:sp>
      <p:sp>
        <p:nvSpPr>
          <p:cNvPr id="49155" name="Text Box 2"/>
          <p:cNvSpPr txBox="1">
            <a:spLocks noChangeArrowheads="1"/>
          </p:cNvSpPr>
          <p:nvPr/>
        </p:nvSpPr>
        <p:spPr bwMode="auto">
          <a:xfrm>
            <a:off x="533400" y="1733550"/>
            <a:ext cx="8077200" cy="237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algn="ctr">
              <a:spcBef>
                <a:spcPct val="0"/>
              </a:spcBef>
              <a:buClrTx/>
              <a:buFontTx/>
              <a:buNone/>
            </a:pPr>
            <a:r>
              <a:rPr kumimoji="1" lang="en-US" altLang="en-US" sz="4800">
                <a:latin typeface="Comic Sans MS" pitchFamily="66" charset="0"/>
              </a:rPr>
              <a:t>Matr</a:t>
            </a:r>
            <a:r>
              <a:rPr kumimoji="1" lang="sr-Latn-RS" altLang="en-US" sz="4800">
                <a:latin typeface="Comic Sans MS" pitchFamily="66" charset="0"/>
              </a:rPr>
              <a:t>ice</a:t>
            </a:r>
            <a:endParaRPr kumimoji="1" lang="en-GB" altLang="en-US" sz="4800">
              <a:latin typeface="Comic Sans MS" pitchFamily="66" charset="0"/>
            </a:endParaRPr>
          </a:p>
          <a:p>
            <a:pPr algn="ctr">
              <a:spcBef>
                <a:spcPct val="0"/>
              </a:spcBef>
              <a:buClrTx/>
              <a:buFontTx/>
              <a:buNone/>
            </a:pPr>
            <a:endParaRPr kumimoji="1" lang="en-GB" altLang="en-US" sz="4000">
              <a:latin typeface="Comic Sans MS" pitchFamily="66" charset="0"/>
            </a:endParaRPr>
          </a:p>
          <a:p>
            <a:pPr algn="ctr">
              <a:spcBef>
                <a:spcPct val="0"/>
              </a:spcBef>
              <a:buClrTx/>
              <a:buFontTx/>
              <a:buNone/>
            </a:pPr>
            <a:endParaRPr kumimoji="1" lang="en-GB" altLang="en-US" sz="2800">
              <a:latin typeface="Comic Sans MS" pitchFamily="66" charset="0"/>
            </a:endParaRPr>
          </a:p>
          <a:p>
            <a:pPr algn="ctr">
              <a:spcBef>
                <a:spcPct val="0"/>
              </a:spcBef>
              <a:buClrTx/>
              <a:buFontTx/>
              <a:buNone/>
            </a:pPr>
            <a:endParaRPr kumimoji="1" lang="en-GB" altLang="en-US">
              <a:latin typeface="Comic Sans MS" pitchFamily="66"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
          <p:cNvSpPr>
            <a:spLocks noChangeArrowheads="1"/>
          </p:cNvSpPr>
          <p:nvPr/>
        </p:nvSpPr>
        <p:spPr bwMode="auto">
          <a:xfrm>
            <a:off x="549275" y="1408113"/>
            <a:ext cx="84836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b="1" i="1" dirty="0" smtClean="0"/>
              <a:t>Matrica</a:t>
            </a:r>
            <a:r>
              <a:rPr lang="sr-Latn-RS" altLang="en-US" sz="1800" dirty="0" smtClean="0"/>
              <a:t> je kolekcija podataka koji su organizovani u obliku dvodimenzionalne pravougaone tablice.</a:t>
            </a:r>
          </a:p>
          <a:p>
            <a:pPr eaLnBrk="1" hangingPunct="1">
              <a:spcBef>
                <a:spcPts val="600"/>
              </a:spcBef>
              <a:buClrTx/>
              <a:buFontTx/>
              <a:buNone/>
              <a:defRPr/>
            </a:pPr>
            <a:r>
              <a:rPr lang="sr-Latn-RS" altLang="en-US" sz="1800" dirty="0" smtClean="0"/>
              <a:t>Elementi </a:t>
            </a:r>
            <a:r>
              <a:rPr lang="sr-Latn-RS" altLang="en-US" sz="1800" smtClean="0"/>
              <a:t>u jednoj </a:t>
            </a:r>
            <a:r>
              <a:rPr lang="sr-Latn-RS" altLang="en-US" sz="1800" dirty="0" smtClean="0"/>
              <a:t>horizontali se zovu </a:t>
            </a:r>
            <a:r>
              <a:rPr lang="sr-Latn-RS" altLang="en-US" sz="1800" b="1" i="1" dirty="0" smtClean="0"/>
              <a:t>vrste matrice</a:t>
            </a:r>
            <a:r>
              <a:rPr lang="sr-Latn-RS" altLang="en-US" sz="1800" dirty="0" smtClean="0"/>
              <a:t>, a elementi u jednoj vertikali se zovu </a:t>
            </a:r>
            <a:r>
              <a:rPr lang="sr-Latn-RS" altLang="en-US" sz="1800" b="1" i="1" dirty="0" smtClean="0"/>
              <a:t>kolone matrice</a:t>
            </a:r>
            <a:r>
              <a:rPr lang="sr-Latn-RS" altLang="en-US" sz="1800" dirty="0" smtClean="0"/>
              <a:t>.</a:t>
            </a:r>
          </a:p>
          <a:p>
            <a:pPr eaLnBrk="1" hangingPunct="1">
              <a:spcBef>
                <a:spcPts val="600"/>
              </a:spcBef>
              <a:buClrTx/>
              <a:buFontTx/>
              <a:buNone/>
              <a:defRPr/>
            </a:pPr>
            <a:endParaRPr lang="sr-Latn-RS" altLang="en-US" sz="800" b="1" dirty="0"/>
          </a:p>
          <a:p>
            <a:pPr eaLnBrk="1" hangingPunct="1">
              <a:spcBef>
                <a:spcPts val="600"/>
              </a:spcBef>
              <a:buClrTx/>
              <a:buFontTx/>
              <a:buNone/>
              <a:defRPr/>
            </a:pPr>
            <a:r>
              <a:rPr lang="sr-Latn-RS" altLang="en-US" sz="1800" b="1" dirty="0" smtClean="0"/>
              <a:t>Primer.</a:t>
            </a:r>
            <a:r>
              <a:rPr lang="sr-Latn-RS" altLang="en-US" sz="1800" dirty="0" smtClean="0"/>
              <a:t> Matrica sa dve vrste i tri kolone:</a:t>
            </a:r>
            <a:endParaRPr lang="sr-Latn-RS" altLang="en-US" sz="1800" dirty="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a:p>
          <a:p>
            <a:pPr eaLnBrk="1" hangingPunct="1">
              <a:spcBef>
                <a:spcPts val="600"/>
              </a:spcBef>
              <a:buClrTx/>
              <a:buFontTx/>
              <a:buNone/>
              <a:defRPr/>
            </a:pPr>
            <a:r>
              <a:rPr lang="sr-Latn-RS" altLang="en-US" sz="1800" dirty="0" smtClean="0"/>
              <a:t>Matrica se u R-u kreira korišćenjem funkcije </a:t>
            </a:r>
            <a:r>
              <a:rPr lang="sr-Latn-RS" altLang="en-US" sz="1800" b="1" dirty="0" smtClean="0">
                <a:solidFill>
                  <a:schemeClr val="accent5">
                    <a:lumMod val="25000"/>
                  </a:schemeClr>
                </a:solidFill>
              </a:rPr>
              <a:t>matrix</a:t>
            </a:r>
            <a:r>
              <a:rPr lang="sr-Latn-RS" altLang="en-US" sz="1800" dirty="0" smtClean="0"/>
              <a:t>.</a:t>
            </a:r>
          </a:p>
          <a:p>
            <a:pPr eaLnBrk="1" hangingPunct="1">
              <a:spcBef>
                <a:spcPts val="600"/>
              </a:spcBef>
              <a:buClrTx/>
              <a:buFontTx/>
              <a:buNone/>
              <a:defRPr/>
            </a:pPr>
            <a:endParaRPr lang="sr-Latn-RS" altLang="en-US" sz="800" dirty="0"/>
          </a:p>
          <a:p>
            <a:pPr eaLnBrk="1" hangingPunct="1">
              <a:spcBef>
                <a:spcPts val="600"/>
              </a:spcBef>
              <a:buClrTx/>
              <a:buFontTx/>
              <a:buNone/>
              <a:defRPr/>
            </a:pPr>
            <a:r>
              <a:rPr lang="sr-Latn-RS" altLang="en-US" sz="1800" b="1" dirty="0"/>
              <a:t>Primer.</a:t>
            </a:r>
            <a:r>
              <a:rPr lang="sr-Latn-RS" altLang="en-US" sz="1800" dirty="0"/>
              <a:t> </a:t>
            </a:r>
            <a:r>
              <a:rPr lang="sr-Latn-RS" altLang="en-US" sz="1800" dirty="0" smtClean="0"/>
              <a:t>Matrica iz prethodnog primera bi se mogla formirati na sledeći način:</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800" dirty="0"/>
          </a:p>
        </p:txBody>
      </p:sp>
      <p:sp>
        <p:nvSpPr>
          <p:cNvPr id="50179" name="Rectangle 2"/>
          <p:cNvSpPr>
            <a:spLocks noGrp="1" noChangeArrowheads="1"/>
          </p:cNvSpPr>
          <p:nvPr>
            <p:ph type="title"/>
          </p:nvPr>
        </p:nvSpPr>
        <p:spPr/>
        <p:txBody>
          <a:bodyPr/>
          <a:lstStyle/>
          <a:p>
            <a:r>
              <a:rPr lang="sr-Latn-RS" altLang="en-US" smtClean="0"/>
              <a:t>Matrice</a:t>
            </a:r>
            <a:endParaRPr lang="en-GB" altLang="en-US" smtClean="0"/>
          </a:p>
        </p:txBody>
      </p:sp>
      <p:pic>
        <p:nvPicPr>
          <p:cNvPr id="50180" name="Picture 2"/>
          <p:cNvPicPr>
            <a:picLocks noChangeAspect="1" noChangeArrowheads="1"/>
          </p:cNvPicPr>
          <p:nvPr/>
        </p:nvPicPr>
        <p:blipFill>
          <a:blip r:embed="rId2">
            <a:extLst>
              <a:ext uri="{28A0092B-C50C-407E-A947-70E740481C1C}">
                <a14:useLocalDpi xmlns:a14="http://schemas.microsoft.com/office/drawing/2010/main" val="0"/>
              </a:ext>
            </a:extLst>
          </a:blip>
          <a:srcRect l="56439" t="15530" r="20906" b="68529"/>
          <a:stretch>
            <a:fillRect/>
          </a:stretch>
        </p:blipFill>
        <p:spPr bwMode="auto">
          <a:xfrm>
            <a:off x="3581400" y="3132138"/>
            <a:ext cx="16605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1" name="Picture 2"/>
          <p:cNvPicPr>
            <a:picLocks noChangeAspect="1" noChangeArrowheads="1"/>
          </p:cNvPicPr>
          <p:nvPr/>
        </p:nvPicPr>
        <p:blipFill>
          <a:blip r:embed="rId2">
            <a:extLst>
              <a:ext uri="{28A0092B-C50C-407E-A947-70E740481C1C}">
                <a14:useLocalDpi xmlns:a14="http://schemas.microsoft.com/office/drawing/2010/main" val="0"/>
              </a:ext>
            </a:extLst>
          </a:blip>
          <a:srcRect t="47200" b="26401"/>
          <a:stretch>
            <a:fillRect/>
          </a:stretch>
        </p:blipFill>
        <p:spPr bwMode="auto">
          <a:xfrm>
            <a:off x="573088" y="4948238"/>
            <a:ext cx="7329487" cy="126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nvSpPr>
        <p:spPr bwMode="auto">
          <a:xfrm>
            <a:off x="549275" y="1408113"/>
            <a:ext cx="848360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b="1" dirty="0" smtClean="0"/>
              <a:t>Primer.</a:t>
            </a:r>
            <a:r>
              <a:rPr lang="sr-Latn-RS" altLang="en-US" sz="1800" dirty="0" smtClean="0"/>
              <a:t> Prikaz matrice iz prethodnog primera se realizuje na isti način kao prikaz bilo koje druge promenljive:</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r>
              <a:rPr lang="sr-Latn-RS" altLang="en-US" sz="1800" b="1" i="1" dirty="0" smtClean="0"/>
              <a:t>Isecanje</a:t>
            </a:r>
            <a:r>
              <a:rPr lang="sr-Latn-RS" altLang="en-US" sz="1800" dirty="0" smtClean="0"/>
              <a:t> tj. pristup elementima matrice se postiže korišćenjem operatora </a:t>
            </a:r>
            <a:r>
              <a:rPr lang="sr-Latn-RS" altLang="en-US" sz="1800" b="1" dirty="0" smtClean="0">
                <a:solidFill>
                  <a:schemeClr val="accent5">
                    <a:lumMod val="25000"/>
                  </a:schemeClr>
                </a:solidFill>
              </a:rPr>
              <a:t>[ ]</a:t>
            </a:r>
            <a:r>
              <a:rPr lang="sr-Latn-RS" altLang="en-US" sz="1800" dirty="0" smtClean="0"/>
              <a:t>:</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Elemenat matrice A u m-toj vrsti i n-toj koloni dobija se izrazom A</a:t>
            </a:r>
            <a:r>
              <a:rPr lang="en-US" altLang="en-US" sz="1800" dirty="0" smtClean="0"/>
              <a:t>[</a:t>
            </a:r>
            <a:r>
              <a:rPr lang="en-US" altLang="en-US" sz="1800" dirty="0" err="1" smtClean="0"/>
              <a:t>m,n</a:t>
            </a:r>
            <a:r>
              <a:rPr lang="en-US" altLang="en-US" sz="1800" dirty="0" smtClean="0"/>
              <a:t>]:</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r>
              <a:rPr lang="en-US" altLang="en-US" sz="1800" dirty="0" err="1" smtClean="0"/>
              <a:t>Cela</a:t>
            </a:r>
            <a:r>
              <a:rPr lang="en-US" altLang="en-US" sz="1800" dirty="0" smtClean="0"/>
              <a:t> m-ta </a:t>
            </a:r>
            <a:r>
              <a:rPr lang="en-US" altLang="en-US" sz="1800" dirty="0" err="1" smtClean="0"/>
              <a:t>vrsta</a:t>
            </a:r>
            <a:r>
              <a:rPr lang="en-US" altLang="en-US" sz="1800" dirty="0" smtClean="0"/>
              <a:t> </a:t>
            </a:r>
            <a:r>
              <a:rPr lang="en-US" altLang="en-US" sz="1800" dirty="0" err="1" smtClean="0"/>
              <a:t>matrice</a:t>
            </a:r>
            <a:r>
              <a:rPr lang="en-US" altLang="en-US" sz="1800" dirty="0" smtClean="0"/>
              <a:t> </a:t>
            </a:r>
            <a:r>
              <a:rPr lang="sr-Latn-RS" altLang="en-US" sz="1800" dirty="0" smtClean="0"/>
              <a:t>A </a:t>
            </a:r>
            <a:r>
              <a:rPr lang="en-US" altLang="en-US" sz="1800" dirty="0" smtClean="0"/>
              <a:t>se </a:t>
            </a:r>
            <a:r>
              <a:rPr lang="en-US" altLang="en-US" sz="1800" dirty="0" err="1" smtClean="0"/>
              <a:t>dobija</a:t>
            </a:r>
            <a:r>
              <a:rPr lang="en-US" altLang="en-US" sz="1800" dirty="0" smtClean="0"/>
              <a:t> </a:t>
            </a:r>
            <a:r>
              <a:rPr lang="sr-Latn-RS" altLang="en-US" sz="1800" dirty="0" smtClean="0"/>
              <a:t>izrazom A[m, ]:</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800" dirty="0" smtClean="0"/>
          </a:p>
          <a:p>
            <a:pPr eaLnBrk="1" hangingPunct="1">
              <a:spcBef>
                <a:spcPts val="600"/>
              </a:spcBef>
              <a:buClrTx/>
              <a:buFont typeface="Wingdings" pitchFamily="2" charset="2"/>
              <a:buNone/>
              <a:defRPr/>
            </a:pPr>
            <a:r>
              <a:rPr lang="sr-Latn-RS" altLang="en-US" sz="1800" dirty="0" smtClean="0"/>
              <a:t>Cela n-ta kolona matrice A </a:t>
            </a:r>
            <a:r>
              <a:rPr lang="en-US" altLang="en-US" sz="1800" dirty="0" smtClean="0"/>
              <a:t>se </a:t>
            </a:r>
            <a:r>
              <a:rPr lang="en-US" altLang="en-US" sz="1800" dirty="0" err="1" smtClean="0"/>
              <a:t>dobija</a:t>
            </a:r>
            <a:r>
              <a:rPr lang="en-US" altLang="en-US" sz="1800" dirty="0" smtClean="0"/>
              <a:t> </a:t>
            </a:r>
            <a:r>
              <a:rPr lang="sr-Latn-RS" altLang="en-US" sz="1800" dirty="0" smtClean="0"/>
              <a:t>izrazom A[ ,n]:</a:t>
            </a:r>
          </a:p>
          <a:p>
            <a:pPr eaLnBrk="1" hangingPunct="1">
              <a:spcBef>
                <a:spcPts val="600"/>
              </a:spcBef>
              <a:buClrTx/>
              <a:buFontTx/>
              <a:buNone/>
              <a:defRPr/>
            </a:pPr>
            <a:endParaRPr lang="sr-Latn-RS" altLang="en-US" sz="1800" dirty="0" smtClean="0"/>
          </a:p>
        </p:txBody>
      </p:sp>
      <p:sp>
        <p:nvSpPr>
          <p:cNvPr id="51203" name="Rectangle 2"/>
          <p:cNvSpPr>
            <a:spLocks noGrp="1" noChangeArrowheads="1"/>
          </p:cNvSpPr>
          <p:nvPr>
            <p:ph type="title"/>
          </p:nvPr>
        </p:nvSpPr>
        <p:spPr/>
        <p:txBody>
          <a:bodyPr/>
          <a:lstStyle/>
          <a:p>
            <a:r>
              <a:rPr lang="sr-Latn-RS" altLang="en-US" smtClean="0"/>
              <a:t>Matrice (2)</a:t>
            </a:r>
            <a:endParaRPr lang="en-GB" altLang="en-US" smtClean="0"/>
          </a:p>
        </p:txBody>
      </p:sp>
      <p:pic>
        <p:nvPicPr>
          <p:cNvPr id="51204" name="Picture 2"/>
          <p:cNvPicPr>
            <a:picLocks noChangeAspect="1" noChangeArrowheads="1"/>
          </p:cNvPicPr>
          <p:nvPr/>
        </p:nvPicPr>
        <p:blipFill>
          <a:blip r:embed="rId2">
            <a:extLst>
              <a:ext uri="{28A0092B-C50C-407E-A947-70E740481C1C}">
                <a14:useLocalDpi xmlns:a14="http://schemas.microsoft.com/office/drawing/2010/main" val="0"/>
              </a:ext>
            </a:extLst>
          </a:blip>
          <a:srcRect t="76534"/>
          <a:stretch>
            <a:fillRect/>
          </a:stretch>
        </p:blipFill>
        <p:spPr bwMode="auto">
          <a:xfrm>
            <a:off x="573088" y="2041525"/>
            <a:ext cx="7329487" cy="112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5" name="Picture 2"/>
          <p:cNvPicPr>
            <a:picLocks noChangeAspect="1" noChangeArrowheads="1"/>
          </p:cNvPicPr>
          <p:nvPr/>
        </p:nvPicPr>
        <p:blipFill>
          <a:blip r:embed="rId3">
            <a:extLst>
              <a:ext uri="{28A0092B-C50C-407E-A947-70E740481C1C}">
                <a14:useLocalDpi xmlns:a14="http://schemas.microsoft.com/office/drawing/2010/main" val="0"/>
              </a:ext>
            </a:extLst>
          </a:blip>
          <a:srcRect t="7243" b="81445"/>
          <a:stretch>
            <a:fillRect/>
          </a:stretch>
        </p:blipFill>
        <p:spPr bwMode="auto">
          <a:xfrm>
            <a:off x="533400" y="4033838"/>
            <a:ext cx="7329488"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6" name="Picture 2"/>
          <p:cNvPicPr>
            <a:picLocks noChangeAspect="1" noChangeArrowheads="1"/>
          </p:cNvPicPr>
          <p:nvPr/>
        </p:nvPicPr>
        <p:blipFill>
          <a:blip r:embed="rId3">
            <a:extLst>
              <a:ext uri="{28A0092B-C50C-407E-A947-70E740481C1C}">
                <a14:useLocalDpi xmlns:a14="http://schemas.microsoft.com/office/drawing/2010/main" val="0"/>
              </a:ext>
            </a:extLst>
          </a:blip>
          <a:srcRect t="31305" b="58206"/>
          <a:stretch>
            <a:fillRect/>
          </a:stretch>
        </p:blipFill>
        <p:spPr bwMode="auto">
          <a:xfrm>
            <a:off x="533400" y="5068888"/>
            <a:ext cx="7329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7" name="Picture 2"/>
          <p:cNvPicPr>
            <a:picLocks noChangeAspect="1" noChangeArrowheads="1"/>
          </p:cNvPicPr>
          <p:nvPr/>
        </p:nvPicPr>
        <p:blipFill>
          <a:blip r:embed="rId3">
            <a:extLst>
              <a:ext uri="{28A0092B-C50C-407E-A947-70E740481C1C}">
                <a14:useLocalDpi xmlns:a14="http://schemas.microsoft.com/office/drawing/2010/main" val="0"/>
              </a:ext>
            </a:extLst>
          </a:blip>
          <a:srcRect t="53516" b="34042"/>
          <a:stretch>
            <a:fillRect/>
          </a:stretch>
        </p:blipFill>
        <p:spPr bwMode="auto">
          <a:xfrm>
            <a:off x="533400" y="5994400"/>
            <a:ext cx="7329488"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ChangeArrowheads="1"/>
          </p:cNvSpPr>
          <p:nvPr/>
        </p:nvSpPr>
        <p:spPr bwMode="auto">
          <a:xfrm>
            <a:off x="549275" y="1408113"/>
            <a:ext cx="8483600" cy="233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en-US" altLang="en-US" sz="1800" dirty="0" err="1"/>
              <a:t>Ako</a:t>
            </a:r>
            <a:r>
              <a:rPr lang="en-US" altLang="en-US" sz="1800" dirty="0"/>
              <a:t> </a:t>
            </a:r>
            <a:r>
              <a:rPr lang="en-US" altLang="en-US" sz="1800" dirty="0" err="1"/>
              <a:t>ima</a:t>
            </a:r>
            <a:r>
              <a:rPr lang="en-US" altLang="en-US" sz="1800" dirty="0"/>
              <a:t> </a:t>
            </a:r>
            <a:r>
              <a:rPr lang="en-US" altLang="en-US" sz="1800" dirty="0" err="1"/>
              <a:t>potrebe</a:t>
            </a:r>
            <a:r>
              <a:rPr lang="sr-Latn-RS" altLang="en-US" sz="1800" dirty="0"/>
              <a:t>, moguće je </a:t>
            </a:r>
            <a:r>
              <a:rPr lang="sr-Latn-RS" altLang="en-US" sz="1800" b="1" i="1" dirty="0"/>
              <a:t>istovremeno </a:t>
            </a:r>
            <a:r>
              <a:rPr lang="sr-Latn-RS" altLang="en-US" sz="1800" b="1" i="1" dirty="0" smtClean="0"/>
              <a:t>iseći </a:t>
            </a:r>
            <a:r>
              <a:rPr lang="sr-Latn-RS" altLang="en-US" sz="1800" dirty="0"/>
              <a:t>više od jedne vrste ili kolone matrice.</a:t>
            </a:r>
            <a:endParaRPr lang="sr-Latn-RS" altLang="en-US" sz="1800" b="1" dirty="0"/>
          </a:p>
          <a:p>
            <a:pPr eaLnBrk="1" hangingPunct="1">
              <a:spcBef>
                <a:spcPts val="600"/>
              </a:spcBef>
              <a:buClrTx/>
              <a:buFontTx/>
              <a:buNone/>
            </a:pPr>
            <a:r>
              <a:rPr lang="sr-Latn-RS" altLang="en-US" sz="1800" b="1" dirty="0"/>
              <a:t>Primer.</a:t>
            </a:r>
            <a:r>
              <a:rPr lang="sr-Latn-RS" altLang="en-US" sz="1800" dirty="0"/>
              <a:t> Jednom naredbom se iseca matrica koja sadrži prvu i treću kolonu originalne matrice:</a:t>
            </a:r>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a:p>
          <a:p>
            <a:pPr eaLnBrk="1" hangingPunct="1">
              <a:spcBef>
                <a:spcPts val="600"/>
              </a:spcBef>
              <a:buClrTx/>
              <a:buFontTx/>
              <a:buNone/>
            </a:pPr>
            <a:endParaRPr lang="sr-Latn-RS" altLang="en-US" sz="1800" dirty="0"/>
          </a:p>
        </p:txBody>
      </p:sp>
      <p:sp>
        <p:nvSpPr>
          <p:cNvPr id="52227" name="Rectangle 2"/>
          <p:cNvSpPr>
            <a:spLocks noGrp="1" noChangeArrowheads="1"/>
          </p:cNvSpPr>
          <p:nvPr>
            <p:ph type="title"/>
          </p:nvPr>
        </p:nvSpPr>
        <p:spPr/>
        <p:txBody>
          <a:bodyPr/>
          <a:lstStyle/>
          <a:p>
            <a:r>
              <a:rPr lang="sr-Latn-RS" altLang="en-US" smtClean="0"/>
              <a:t>Matrice (</a:t>
            </a:r>
            <a:r>
              <a:rPr lang="en-US" altLang="en-US" smtClean="0"/>
              <a:t>3</a:t>
            </a:r>
            <a:r>
              <a:rPr lang="sr-Latn-RS" altLang="en-US" smtClean="0"/>
              <a:t>)</a:t>
            </a:r>
            <a:endParaRPr lang="en-GB" altLang="en-US" smtClean="0"/>
          </a:p>
        </p:txBody>
      </p:sp>
      <p:pic>
        <p:nvPicPr>
          <p:cNvPr id="52228" name="Picture 2"/>
          <p:cNvPicPr>
            <a:picLocks noChangeAspect="1" noChangeArrowheads="1"/>
          </p:cNvPicPr>
          <p:nvPr/>
        </p:nvPicPr>
        <p:blipFill>
          <a:blip r:embed="rId2">
            <a:extLst>
              <a:ext uri="{28A0092B-C50C-407E-A947-70E740481C1C}">
                <a14:useLocalDpi xmlns:a14="http://schemas.microsoft.com/office/drawing/2010/main" val="0"/>
              </a:ext>
            </a:extLst>
          </a:blip>
          <a:srcRect t="76534"/>
          <a:stretch>
            <a:fillRect/>
          </a:stretch>
        </p:blipFill>
        <p:spPr bwMode="auto">
          <a:xfrm>
            <a:off x="573088" y="2641600"/>
            <a:ext cx="7329487" cy="112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29" name="Picture 2"/>
          <p:cNvPicPr>
            <a:picLocks noChangeAspect="1" noChangeArrowheads="1"/>
          </p:cNvPicPr>
          <p:nvPr/>
        </p:nvPicPr>
        <p:blipFill>
          <a:blip r:embed="rId3">
            <a:extLst>
              <a:ext uri="{28A0092B-C50C-407E-A947-70E740481C1C}">
                <a14:useLocalDpi xmlns:a14="http://schemas.microsoft.com/office/drawing/2010/main" val="0"/>
              </a:ext>
            </a:extLst>
          </a:blip>
          <a:srcRect t="75726"/>
          <a:stretch>
            <a:fillRect/>
          </a:stretch>
        </p:blipFill>
        <p:spPr bwMode="auto">
          <a:xfrm>
            <a:off x="533400" y="3586163"/>
            <a:ext cx="732948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ChangeArrowheads="1"/>
          </p:cNvSpPr>
          <p:nvPr/>
        </p:nvSpPr>
        <p:spPr bwMode="auto">
          <a:xfrm>
            <a:off x="549275" y="1408113"/>
            <a:ext cx="84836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en-US" altLang="en-US" sz="1800"/>
              <a:t>Ako </a:t>
            </a:r>
            <a:r>
              <a:rPr lang="sr-Latn-RS" altLang="en-US" sz="1800"/>
              <a:t>se vrstama i kolonama matrice </a:t>
            </a:r>
            <a:r>
              <a:rPr lang="sr-Latn-RS" altLang="en-US" sz="1800" b="1" i="1"/>
              <a:t>dodele imena</a:t>
            </a:r>
            <a:r>
              <a:rPr lang="sr-Latn-RS" altLang="en-US" sz="1800"/>
              <a:t>, onda se prilikom isecanja za indeksiranja elemenata matrice mogu umesto brojeva koristiti imena.</a:t>
            </a:r>
          </a:p>
          <a:p>
            <a:pPr eaLnBrk="1" hangingPunct="1">
              <a:spcBef>
                <a:spcPts val="600"/>
              </a:spcBef>
              <a:buClrTx/>
              <a:buFontTx/>
              <a:buNone/>
            </a:pPr>
            <a:endParaRPr lang="sr-Latn-RS" altLang="en-US" sz="800" b="1"/>
          </a:p>
          <a:p>
            <a:pPr eaLnBrk="1" hangingPunct="1">
              <a:spcBef>
                <a:spcPts val="600"/>
              </a:spcBef>
              <a:buClrTx/>
              <a:buFontTx/>
              <a:buNone/>
            </a:pPr>
            <a:r>
              <a:rPr lang="sr-Latn-RS" altLang="en-US" sz="1800" b="1"/>
              <a:t>Primer.</a:t>
            </a:r>
            <a:r>
              <a:rPr lang="sr-Latn-RS" altLang="en-US" sz="1800"/>
              <a:t> Dodela imena vrstama i kolonama matrice A se realizuje na sledeći način:</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800"/>
          </a:p>
          <a:p>
            <a:pPr eaLnBrk="1" hangingPunct="1">
              <a:spcBef>
                <a:spcPts val="600"/>
              </a:spcBef>
              <a:buClrTx/>
              <a:buFontTx/>
              <a:buNone/>
            </a:pPr>
            <a:r>
              <a:rPr lang="sr-Latn-RS" altLang="en-US" sz="1800"/>
              <a:t>Prikaz matrice A je posle izvršenja naredbe imenovanja drugačiji:</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r>
              <a:rPr lang="sr-Latn-RS" altLang="en-US" sz="1800"/>
              <a:t>Sada se isecanje, tj. pristup elemantima matrice može realizovati korišćenjem imena vrsta i/ili kolona:</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p:txBody>
      </p:sp>
      <p:sp>
        <p:nvSpPr>
          <p:cNvPr id="53251" name="Rectangle 2"/>
          <p:cNvSpPr>
            <a:spLocks noGrp="1" noChangeArrowheads="1"/>
          </p:cNvSpPr>
          <p:nvPr>
            <p:ph type="title"/>
          </p:nvPr>
        </p:nvSpPr>
        <p:spPr/>
        <p:txBody>
          <a:bodyPr/>
          <a:lstStyle/>
          <a:p>
            <a:r>
              <a:rPr lang="sr-Latn-RS" altLang="en-US" smtClean="0"/>
              <a:t>Imenovanje vrsta i kolona matrica</a:t>
            </a:r>
            <a:endParaRPr lang="en-GB" altLang="en-US" smtClean="0"/>
          </a:p>
        </p:txBody>
      </p:sp>
      <p:pic>
        <p:nvPicPr>
          <p:cNvPr id="53252" name="Picture 2"/>
          <p:cNvPicPr>
            <a:picLocks noChangeAspect="1" noChangeArrowheads="1"/>
          </p:cNvPicPr>
          <p:nvPr/>
        </p:nvPicPr>
        <p:blipFill>
          <a:blip r:embed="rId2">
            <a:extLst>
              <a:ext uri="{28A0092B-C50C-407E-A947-70E740481C1C}">
                <a14:useLocalDpi xmlns:a14="http://schemas.microsoft.com/office/drawing/2010/main" val="0"/>
              </a:ext>
            </a:extLst>
          </a:blip>
          <a:srcRect t="33133" b="16264"/>
          <a:stretch>
            <a:fillRect/>
          </a:stretch>
        </p:blipFill>
        <p:spPr bwMode="auto">
          <a:xfrm>
            <a:off x="587375" y="2590800"/>
            <a:ext cx="7327900"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3" name="Picture 3"/>
          <p:cNvPicPr>
            <a:picLocks noChangeAspect="1" noChangeArrowheads="1"/>
          </p:cNvPicPr>
          <p:nvPr/>
        </p:nvPicPr>
        <p:blipFill>
          <a:blip r:embed="rId3">
            <a:extLst>
              <a:ext uri="{28A0092B-C50C-407E-A947-70E740481C1C}">
                <a14:useLocalDpi xmlns:a14="http://schemas.microsoft.com/office/drawing/2010/main" val="0"/>
              </a:ext>
            </a:extLst>
          </a:blip>
          <a:srcRect b="42212"/>
          <a:stretch>
            <a:fillRect/>
          </a:stretch>
        </p:blipFill>
        <p:spPr bwMode="auto">
          <a:xfrm>
            <a:off x="600075" y="3868738"/>
            <a:ext cx="7329488"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4" name="Picture 3"/>
          <p:cNvPicPr>
            <a:picLocks noChangeAspect="1" noChangeArrowheads="1"/>
          </p:cNvPicPr>
          <p:nvPr/>
        </p:nvPicPr>
        <p:blipFill>
          <a:blip r:embed="rId3">
            <a:extLst>
              <a:ext uri="{28A0092B-C50C-407E-A947-70E740481C1C}">
                <a14:useLocalDpi xmlns:a14="http://schemas.microsoft.com/office/drawing/2010/main" val="0"/>
              </a:ext>
            </a:extLst>
          </a:blip>
          <a:srcRect t="62355"/>
          <a:stretch>
            <a:fillRect/>
          </a:stretch>
        </p:blipFill>
        <p:spPr bwMode="auto">
          <a:xfrm>
            <a:off x="600075" y="5578475"/>
            <a:ext cx="7329488"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ChangeArrowheads="1"/>
          </p:cNvSpPr>
          <p:nvPr/>
        </p:nvSpPr>
        <p:spPr bwMode="auto">
          <a:xfrm>
            <a:off x="549275" y="1408113"/>
            <a:ext cx="8483600"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a:t>Postoje različiti načini za </a:t>
            </a:r>
            <a:r>
              <a:rPr lang="sr-Latn-RS" altLang="en-US" sz="1800" b="1" i="1"/>
              <a:t>kreiranje matrice </a:t>
            </a:r>
            <a:r>
              <a:rPr lang="sr-Latn-RS" altLang="en-US" sz="1800"/>
              <a:t>u R-u. Ako se matrica kreira direktno od elelemata sa podacima, tada se podrazumeva da ti podaci ispunjavaju matricu kolona po kolona, od početka prema kraju.</a:t>
            </a:r>
          </a:p>
          <a:p>
            <a:pPr eaLnBrk="1" hangingPunct="1">
              <a:spcBef>
                <a:spcPts val="600"/>
              </a:spcBef>
              <a:buClrTx/>
              <a:buFontTx/>
              <a:buNone/>
            </a:pPr>
            <a:endParaRPr lang="sr-Latn-RS" altLang="en-US" sz="800" b="1"/>
          </a:p>
          <a:p>
            <a:pPr eaLnBrk="1" hangingPunct="1">
              <a:spcBef>
                <a:spcPts val="600"/>
              </a:spcBef>
              <a:buClrTx/>
              <a:buFontTx/>
              <a:buNone/>
            </a:pPr>
            <a:r>
              <a:rPr lang="sr-Latn-RS" altLang="en-US" sz="1800" b="1"/>
              <a:t>Primer.</a:t>
            </a:r>
            <a:r>
              <a:rPr lang="sr-Latn-RS" altLang="en-US" sz="1800"/>
              <a:t> Po izvršenju sledeće nardbe za kreiranje matrice i dodelu vrednosti promenljivoj B:</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800"/>
          </a:p>
          <a:p>
            <a:pPr eaLnBrk="1" hangingPunct="1">
              <a:spcBef>
                <a:spcPts val="600"/>
              </a:spcBef>
              <a:buClrTx/>
              <a:buFontTx/>
              <a:buNone/>
            </a:pPr>
            <a:endParaRPr lang="sr-Latn-RS" altLang="en-US" sz="1800"/>
          </a:p>
          <a:p>
            <a:pPr eaLnBrk="1" hangingPunct="1">
              <a:spcBef>
                <a:spcPts val="600"/>
              </a:spcBef>
              <a:buClrTx/>
              <a:buFontTx/>
              <a:buNone/>
            </a:pPr>
            <a:r>
              <a:rPr lang="sr-Latn-RS" altLang="en-US" sz="1800"/>
              <a:t>Promenljiva B će referisati na matricu, dimenzije 3x2, koja ima sledeći oblik:</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p:txBody>
      </p:sp>
      <p:sp>
        <p:nvSpPr>
          <p:cNvPr id="54275" name="Rectangle 2"/>
          <p:cNvSpPr>
            <a:spLocks noGrp="1" noChangeArrowheads="1"/>
          </p:cNvSpPr>
          <p:nvPr>
            <p:ph type="title"/>
          </p:nvPr>
        </p:nvSpPr>
        <p:spPr/>
        <p:txBody>
          <a:bodyPr/>
          <a:lstStyle/>
          <a:p>
            <a:r>
              <a:rPr lang="sr-Latn-RS" altLang="en-US" smtClean="0"/>
              <a:t>Operacije sa matricama</a:t>
            </a:r>
            <a:endParaRPr lang="en-GB" altLang="en-US" smtClean="0"/>
          </a:p>
        </p:txBody>
      </p:sp>
      <p:pic>
        <p:nvPicPr>
          <p:cNvPr id="54276" name="Picture 2"/>
          <p:cNvPicPr>
            <a:picLocks noChangeAspect="1" noChangeArrowheads="1"/>
          </p:cNvPicPr>
          <p:nvPr/>
        </p:nvPicPr>
        <p:blipFill>
          <a:blip r:embed="rId2">
            <a:extLst>
              <a:ext uri="{28A0092B-C50C-407E-A947-70E740481C1C}">
                <a14:useLocalDpi xmlns:a14="http://schemas.microsoft.com/office/drawing/2010/main" val="0"/>
              </a:ext>
            </a:extLst>
          </a:blip>
          <a:srcRect t="17926" b="62917"/>
          <a:stretch>
            <a:fillRect/>
          </a:stretch>
        </p:blipFill>
        <p:spPr bwMode="auto">
          <a:xfrm>
            <a:off x="479425" y="3170238"/>
            <a:ext cx="7329488"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7" name="Picture 2"/>
          <p:cNvPicPr>
            <a:picLocks noChangeAspect="1" noChangeArrowheads="1"/>
          </p:cNvPicPr>
          <p:nvPr/>
        </p:nvPicPr>
        <p:blipFill>
          <a:blip r:embed="rId2">
            <a:extLst>
              <a:ext uri="{28A0092B-C50C-407E-A947-70E740481C1C}">
                <a14:useLocalDpi xmlns:a14="http://schemas.microsoft.com/office/drawing/2010/main" val="0"/>
              </a:ext>
            </a:extLst>
          </a:blip>
          <a:srcRect t="39793" b="36893"/>
          <a:stretch>
            <a:fillRect/>
          </a:stretch>
        </p:blipFill>
        <p:spPr bwMode="auto">
          <a:xfrm>
            <a:off x="488950" y="4733925"/>
            <a:ext cx="73294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nvSpPr>
        <p:spPr bwMode="auto">
          <a:xfrm>
            <a:off x="549275" y="1408113"/>
            <a:ext cx="8483600"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Korišćenjem metoda </a:t>
            </a:r>
            <a:r>
              <a:rPr lang="sr-Latn-RS" altLang="en-US" sz="1800" b="1" dirty="0" smtClean="0">
                <a:solidFill>
                  <a:schemeClr val="accent5">
                    <a:lumMod val="25000"/>
                  </a:schemeClr>
                </a:solidFill>
              </a:rPr>
              <a:t>t</a:t>
            </a:r>
            <a:r>
              <a:rPr lang="sr-Latn-RS" altLang="en-US" sz="1800" dirty="0" smtClean="0"/>
              <a:t>, od date matrice se može dobiti </a:t>
            </a:r>
            <a:r>
              <a:rPr lang="sr-Latn-RS" altLang="en-US" sz="1800" b="1" i="1" dirty="0" smtClean="0"/>
              <a:t>transponovana matrica</a:t>
            </a:r>
            <a:r>
              <a:rPr lang="sr-Latn-RS" altLang="en-US" sz="1800" dirty="0" smtClean="0"/>
              <a:t>, kod koje su vrste i kolone originalne matrice zamenile mesta. </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Ilustruje kako se vrši transponovanje matrice B, dimenzije 3x2, koja ima sledeći oblik:</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p:txBody>
      </p:sp>
      <p:sp>
        <p:nvSpPr>
          <p:cNvPr id="55299" name="Rectangle 2"/>
          <p:cNvSpPr>
            <a:spLocks noGrp="1" noChangeArrowheads="1"/>
          </p:cNvSpPr>
          <p:nvPr>
            <p:ph type="title"/>
          </p:nvPr>
        </p:nvSpPr>
        <p:spPr/>
        <p:txBody>
          <a:bodyPr/>
          <a:lstStyle/>
          <a:p>
            <a:r>
              <a:rPr lang="sr-Latn-RS" altLang="en-US" smtClean="0"/>
              <a:t>Operacije sa matricama (2)</a:t>
            </a:r>
            <a:endParaRPr lang="en-GB" altLang="en-US" smtClean="0"/>
          </a:p>
        </p:txBody>
      </p:sp>
      <p:grpSp>
        <p:nvGrpSpPr>
          <p:cNvPr id="55300" name="Group 1"/>
          <p:cNvGrpSpPr>
            <a:grpSpLocks/>
          </p:cNvGrpSpPr>
          <p:nvPr/>
        </p:nvGrpSpPr>
        <p:grpSpPr bwMode="auto">
          <a:xfrm>
            <a:off x="488950" y="2874963"/>
            <a:ext cx="7340600" cy="2235200"/>
            <a:chOff x="489585" y="2875280"/>
            <a:chExt cx="7339648" cy="2235200"/>
          </a:xfrm>
        </p:grpSpPr>
        <p:pic>
          <p:nvPicPr>
            <p:cNvPr id="55301" name="Picture 2"/>
            <p:cNvPicPr>
              <a:picLocks noChangeAspect="1" noChangeArrowheads="1"/>
            </p:cNvPicPr>
            <p:nvPr/>
          </p:nvPicPr>
          <p:blipFill>
            <a:blip r:embed="rId2">
              <a:extLst>
                <a:ext uri="{28A0092B-C50C-407E-A947-70E740481C1C}">
                  <a14:useLocalDpi xmlns:a14="http://schemas.microsoft.com/office/drawing/2010/main" val="0"/>
                </a:ext>
              </a:extLst>
            </a:blip>
            <a:srcRect t="39793" b="36893"/>
            <a:stretch>
              <a:fillRect/>
            </a:stretch>
          </p:blipFill>
          <p:spPr bwMode="auto">
            <a:xfrm>
              <a:off x="489585" y="2875280"/>
              <a:ext cx="7329488" cy="131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2" name="Picture 2"/>
            <p:cNvPicPr>
              <a:picLocks noChangeAspect="1" noChangeArrowheads="1"/>
            </p:cNvPicPr>
            <p:nvPr/>
          </p:nvPicPr>
          <p:blipFill>
            <a:blip r:embed="rId2">
              <a:extLst>
                <a:ext uri="{28A0092B-C50C-407E-A947-70E740481C1C}">
                  <a14:useLocalDpi xmlns:a14="http://schemas.microsoft.com/office/drawing/2010/main" val="0"/>
                </a:ext>
              </a:extLst>
            </a:blip>
            <a:srcRect t="79735" b="2011"/>
            <a:stretch>
              <a:fillRect/>
            </a:stretch>
          </p:blipFill>
          <p:spPr bwMode="auto">
            <a:xfrm>
              <a:off x="499745" y="4084320"/>
              <a:ext cx="7329488" cy="1026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nvSpPr>
        <p:spPr bwMode="auto">
          <a:xfrm>
            <a:off x="549275" y="1408113"/>
            <a:ext cx="848360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Kolone dve matrice koje imaju isti broj vrsta se mogu kombinovati u veću matricu. To se postiže korišćenjem </a:t>
            </a:r>
            <a:r>
              <a:rPr lang="sr-Latn-RS" altLang="en-US" sz="1800" b="1" dirty="0" smtClean="0">
                <a:solidFill>
                  <a:schemeClr val="accent5">
                    <a:lumMod val="25000"/>
                  </a:schemeClr>
                </a:solidFill>
              </a:rPr>
              <a:t>cbind</a:t>
            </a:r>
            <a:r>
              <a:rPr lang="sr-Latn-RS" altLang="en-US" sz="1800" dirty="0" smtClean="0"/>
              <a:t> funkcije. </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Ilustruje kako se vrši kombinovanje matrica B, dimenzije 3x2 i matrice C, dimenzije 3x1:</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p:txBody>
      </p:sp>
      <p:sp>
        <p:nvSpPr>
          <p:cNvPr id="56323" name="Rectangle 2"/>
          <p:cNvSpPr>
            <a:spLocks noGrp="1" noChangeArrowheads="1"/>
          </p:cNvSpPr>
          <p:nvPr>
            <p:ph type="title"/>
          </p:nvPr>
        </p:nvSpPr>
        <p:spPr/>
        <p:txBody>
          <a:bodyPr/>
          <a:lstStyle/>
          <a:p>
            <a:r>
              <a:rPr lang="sr-Latn-RS" altLang="en-US" smtClean="0"/>
              <a:t>Operacije sa matricama (3)</a:t>
            </a:r>
            <a:endParaRPr lang="en-GB" altLang="en-US" smtClean="0"/>
          </a:p>
        </p:txBody>
      </p:sp>
      <p:grpSp>
        <p:nvGrpSpPr>
          <p:cNvPr id="56324" name="Group 2"/>
          <p:cNvGrpSpPr>
            <a:grpSpLocks/>
          </p:cNvGrpSpPr>
          <p:nvPr/>
        </p:nvGrpSpPr>
        <p:grpSpPr bwMode="auto">
          <a:xfrm>
            <a:off x="5030788" y="2925763"/>
            <a:ext cx="3290887" cy="2255837"/>
            <a:chOff x="479108" y="4033520"/>
            <a:chExt cx="3290252" cy="2255520"/>
          </a:xfrm>
        </p:grpSpPr>
        <p:pic>
          <p:nvPicPr>
            <p:cNvPr id="56329" name="Picture 2"/>
            <p:cNvPicPr>
              <a:picLocks noChangeAspect="1" noChangeArrowheads="1"/>
            </p:cNvPicPr>
            <p:nvPr/>
          </p:nvPicPr>
          <p:blipFill>
            <a:blip r:embed="rId2">
              <a:extLst>
                <a:ext uri="{28A0092B-C50C-407E-A947-70E740481C1C}">
                  <a14:useLocalDpi xmlns:a14="http://schemas.microsoft.com/office/drawing/2010/main" val="0"/>
                </a:ext>
              </a:extLst>
            </a:blip>
            <a:srcRect t="16298" r="55099" b="63805"/>
            <a:stretch>
              <a:fillRect/>
            </a:stretch>
          </p:blipFill>
          <p:spPr bwMode="auto">
            <a:xfrm>
              <a:off x="479108" y="4033520"/>
              <a:ext cx="3290252" cy="1046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30" name="Picture 2"/>
            <p:cNvPicPr>
              <a:picLocks noChangeAspect="1" noChangeArrowheads="1"/>
            </p:cNvPicPr>
            <p:nvPr/>
          </p:nvPicPr>
          <p:blipFill>
            <a:blip r:embed="rId2">
              <a:extLst>
                <a:ext uri="{28A0092B-C50C-407E-A947-70E740481C1C}">
                  <a14:useLocalDpi xmlns:a14="http://schemas.microsoft.com/office/drawing/2010/main" val="0"/>
                </a:ext>
              </a:extLst>
            </a:blip>
            <a:srcRect t="38998" r="55099" b="37531"/>
            <a:stretch>
              <a:fillRect/>
            </a:stretch>
          </p:blipFill>
          <p:spPr bwMode="auto">
            <a:xfrm>
              <a:off x="479108" y="5054600"/>
              <a:ext cx="3290252" cy="1234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6325" name="Group 3"/>
          <p:cNvGrpSpPr>
            <a:grpSpLocks/>
          </p:cNvGrpSpPr>
          <p:nvPr/>
        </p:nvGrpSpPr>
        <p:grpSpPr bwMode="auto">
          <a:xfrm>
            <a:off x="488950" y="2890838"/>
            <a:ext cx="4408488" cy="2387600"/>
            <a:chOff x="489585" y="2870200"/>
            <a:chExt cx="4407535" cy="2387600"/>
          </a:xfrm>
        </p:grpSpPr>
        <p:pic>
          <p:nvPicPr>
            <p:cNvPr id="56327" name="Picture 2"/>
            <p:cNvPicPr>
              <a:picLocks noChangeAspect="1" noChangeArrowheads="1"/>
            </p:cNvPicPr>
            <p:nvPr/>
          </p:nvPicPr>
          <p:blipFill>
            <a:blip r:embed="rId3">
              <a:extLst>
                <a:ext uri="{28A0092B-C50C-407E-A947-70E740481C1C}">
                  <a14:useLocalDpi xmlns:a14="http://schemas.microsoft.com/office/drawing/2010/main" val="0"/>
                </a:ext>
              </a:extLst>
            </a:blip>
            <a:srcRect t="39793" r="41312" b="36893"/>
            <a:stretch>
              <a:fillRect/>
            </a:stretch>
          </p:blipFill>
          <p:spPr bwMode="auto">
            <a:xfrm>
              <a:off x="489585" y="3947160"/>
              <a:ext cx="4301490" cy="131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8" name="Picture 2"/>
            <p:cNvPicPr>
              <a:picLocks noChangeAspect="1" noChangeArrowheads="1"/>
            </p:cNvPicPr>
            <p:nvPr/>
          </p:nvPicPr>
          <p:blipFill>
            <a:blip r:embed="rId3">
              <a:extLst>
                <a:ext uri="{28A0092B-C50C-407E-A947-70E740481C1C}">
                  <a14:useLocalDpi xmlns:a14="http://schemas.microsoft.com/office/drawing/2010/main" val="0"/>
                </a:ext>
              </a:extLst>
            </a:blip>
            <a:srcRect t="17926" r="39867" b="62917"/>
            <a:stretch>
              <a:fillRect/>
            </a:stretch>
          </p:blipFill>
          <p:spPr bwMode="auto">
            <a:xfrm>
              <a:off x="489585" y="2870200"/>
              <a:ext cx="4407535" cy="1076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6326" name="Picture 2"/>
          <p:cNvPicPr>
            <a:picLocks noChangeAspect="1" noChangeArrowheads="1"/>
          </p:cNvPicPr>
          <p:nvPr/>
        </p:nvPicPr>
        <p:blipFill>
          <a:blip r:embed="rId2">
            <a:extLst>
              <a:ext uri="{28A0092B-C50C-407E-A947-70E740481C1C}">
                <a14:useLocalDpi xmlns:a14="http://schemas.microsoft.com/office/drawing/2010/main" val="0"/>
              </a:ext>
            </a:extLst>
          </a:blip>
          <a:srcRect t="71742" r="59952"/>
          <a:stretch>
            <a:fillRect/>
          </a:stretch>
        </p:blipFill>
        <p:spPr bwMode="auto">
          <a:xfrm>
            <a:off x="3130550" y="5278438"/>
            <a:ext cx="2935288"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nvSpPr>
        <p:spPr bwMode="auto">
          <a:xfrm>
            <a:off x="549275" y="1408113"/>
            <a:ext cx="848360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Na sličan način, vrste  dve matrice koje imaju isti broj kolonase mogu kombinovati u veću matricu. To se postiže korišćenjem </a:t>
            </a:r>
            <a:r>
              <a:rPr lang="sr-Latn-RS" altLang="en-US" sz="1800" b="1" dirty="0" smtClean="0">
                <a:solidFill>
                  <a:schemeClr val="accent5">
                    <a:lumMod val="25000"/>
                  </a:schemeClr>
                </a:solidFill>
              </a:rPr>
              <a:t>rbind</a:t>
            </a:r>
            <a:r>
              <a:rPr lang="sr-Latn-RS" altLang="en-US" sz="1800" dirty="0" smtClean="0"/>
              <a:t> funkcije. </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Ilustruje kako se vrši kombinovanje matrica B, dimenzije 3x2 i matrice D, dimenzije 1x2:</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p:txBody>
      </p:sp>
      <p:sp>
        <p:nvSpPr>
          <p:cNvPr id="57347" name="Rectangle 2"/>
          <p:cNvSpPr>
            <a:spLocks noGrp="1" noChangeArrowheads="1"/>
          </p:cNvSpPr>
          <p:nvPr>
            <p:ph type="title"/>
          </p:nvPr>
        </p:nvSpPr>
        <p:spPr/>
        <p:txBody>
          <a:bodyPr/>
          <a:lstStyle/>
          <a:p>
            <a:r>
              <a:rPr lang="sr-Latn-RS" altLang="en-US" smtClean="0"/>
              <a:t>Operacije sa matricama (4)</a:t>
            </a:r>
            <a:endParaRPr lang="en-GB" altLang="en-US" smtClean="0"/>
          </a:p>
        </p:txBody>
      </p:sp>
      <p:grpSp>
        <p:nvGrpSpPr>
          <p:cNvPr id="57348" name="Group 3"/>
          <p:cNvGrpSpPr>
            <a:grpSpLocks/>
          </p:cNvGrpSpPr>
          <p:nvPr/>
        </p:nvGrpSpPr>
        <p:grpSpPr bwMode="auto">
          <a:xfrm>
            <a:off x="488950" y="2890838"/>
            <a:ext cx="4408488" cy="2387600"/>
            <a:chOff x="489585" y="2870200"/>
            <a:chExt cx="4407535" cy="2387600"/>
          </a:xfrm>
        </p:grpSpPr>
        <p:pic>
          <p:nvPicPr>
            <p:cNvPr id="57353" name="Picture 2"/>
            <p:cNvPicPr>
              <a:picLocks noChangeAspect="1" noChangeArrowheads="1"/>
            </p:cNvPicPr>
            <p:nvPr/>
          </p:nvPicPr>
          <p:blipFill>
            <a:blip r:embed="rId2">
              <a:extLst>
                <a:ext uri="{28A0092B-C50C-407E-A947-70E740481C1C}">
                  <a14:useLocalDpi xmlns:a14="http://schemas.microsoft.com/office/drawing/2010/main" val="0"/>
                </a:ext>
              </a:extLst>
            </a:blip>
            <a:srcRect t="39793" r="41312" b="36893"/>
            <a:stretch>
              <a:fillRect/>
            </a:stretch>
          </p:blipFill>
          <p:spPr bwMode="auto">
            <a:xfrm>
              <a:off x="489585" y="3947160"/>
              <a:ext cx="4301490" cy="131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4" name="Picture 2"/>
            <p:cNvPicPr>
              <a:picLocks noChangeAspect="1" noChangeArrowheads="1"/>
            </p:cNvPicPr>
            <p:nvPr/>
          </p:nvPicPr>
          <p:blipFill>
            <a:blip r:embed="rId2">
              <a:extLst>
                <a:ext uri="{28A0092B-C50C-407E-A947-70E740481C1C}">
                  <a14:useLocalDpi xmlns:a14="http://schemas.microsoft.com/office/drawing/2010/main" val="0"/>
                </a:ext>
              </a:extLst>
            </a:blip>
            <a:srcRect t="17926" r="39867" b="62917"/>
            <a:stretch>
              <a:fillRect/>
            </a:stretch>
          </p:blipFill>
          <p:spPr bwMode="auto">
            <a:xfrm>
              <a:off x="489585" y="2870200"/>
              <a:ext cx="4407535" cy="1076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7349" name="Group 1"/>
          <p:cNvGrpSpPr>
            <a:grpSpLocks/>
          </p:cNvGrpSpPr>
          <p:nvPr/>
        </p:nvGrpSpPr>
        <p:grpSpPr bwMode="auto">
          <a:xfrm>
            <a:off x="5435600" y="2957513"/>
            <a:ext cx="3346450" cy="1852612"/>
            <a:chOff x="5435600" y="2956878"/>
            <a:chExt cx="3346450" cy="1853883"/>
          </a:xfrm>
        </p:grpSpPr>
        <p:pic>
          <p:nvPicPr>
            <p:cNvPr id="57351" name="Picture 3"/>
            <p:cNvPicPr>
              <a:picLocks noChangeAspect="1" noChangeArrowheads="1"/>
            </p:cNvPicPr>
            <p:nvPr/>
          </p:nvPicPr>
          <p:blipFill>
            <a:blip r:embed="rId3">
              <a:extLst>
                <a:ext uri="{28A0092B-C50C-407E-A947-70E740481C1C}">
                  <a14:useLocalDpi xmlns:a14="http://schemas.microsoft.com/office/drawing/2010/main" val="0"/>
                </a:ext>
              </a:extLst>
            </a:blip>
            <a:srcRect t="31075" r="55450" b="46196"/>
            <a:stretch>
              <a:fillRect/>
            </a:stretch>
          </p:blipFill>
          <p:spPr bwMode="auto">
            <a:xfrm>
              <a:off x="5435600" y="3967480"/>
              <a:ext cx="3265170" cy="843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2" name="Picture 3"/>
            <p:cNvPicPr>
              <a:picLocks noChangeAspect="1" noChangeArrowheads="1"/>
            </p:cNvPicPr>
            <p:nvPr/>
          </p:nvPicPr>
          <p:blipFill>
            <a:blip r:embed="rId3">
              <a:extLst>
                <a:ext uri="{28A0092B-C50C-407E-A947-70E740481C1C}">
                  <a14:useLocalDpi xmlns:a14="http://schemas.microsoft.com/office/drawing/2010/main" val="0"/>
                </a:ext>
              </a:extLst>
            </a:blip>
            <a:srcRect r="54343" b="72760"/>
            <a:stretch>
              <a:fillRect/>
            </a:stretch>
          </p:blipFill>
          <p:spPr bwMode="auto">
            <a:xfrm>
              <a:off x="5435600" y="2956878"/>
              <a:ext cx="3346450" cy="1010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7350" name="Picture 3"/>
          <p:cNvPicPr>
            <a:picLocks noChangeAspect="1" noChangeArrowheads="1"/>
          </p:cNvPicPr>
          <p:nvPr/>
        </p:nvPicPr>
        <p:blipFill>
          <a:blip r:embed="rId3">
            <a:extLst>
              <a:ext uri="{28A0092B-C50C-407E-A947-70E740481C1C}">
                <a14:useLocalDpi xmlns:a14="http://schemas.microsoft.com/office/drawing/2010/main" val="0"/>
              </a:ext>
            </a:extLst>
          </a:blip>
          <a:srcRect t="56541" r="71254" b="2654"/>
          <a:stretch>
            <a:fillRect/>
          </a:stretch>
        </p:blipFill>
        <p:spPr bwMode="auto">
          <a:xfrm>
            <a:off x="3279775" y="5262563"/>
            <a:ext cx="21082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nvSpPr>
        <p:spPr bwMode="auto">
          <a:xfrm>
            <a:off x="549275" y="1408113"/>
            <a:ext cx="848360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Korišćenjem funkcije </a:t>
            </a:r>
            <a:r>
              <a:rPr lang="sr-Latn-RS" altLang="en-US" sz="1800" b="1" dirty="0" smtClean="0">
                <a:solidFill>
                  <a:schemeClr val="accent5">
                    <a:lumMod val="25000"/>
                  </a:schemeClr>
                </a:solidFill>
              </a:rPr>
              <a:t>c</a:t>
            </a:r>
            <a:r>
              <a:rPr lang="sr-Latn-RS" altLang="en-US" sz="1800" dirty="0" smtClean="0"/>
              <a:t> se od date matrice kreira vektor koji sadrži sve elemente matrice. Rezultujući vektor nastaje nadovezivanjem kolona matrice-argumenta. </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Ilustruje kako se od matrica B, dimenzije 3x2 dobija vektor koji sadrži njene članove (komponente vektora su „izvučene“ iz matrice kolona po kolona):</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p:txBody>
      </p:sp>
      <p:sp>
        <p:nvSpPr>
          <p:cNvPr id="58371" name="Rectangle 2"/>
          <p:cNvSpPr>
            <a:spLocks noGrp="1" noChangeArrowheads="1"/>
          </p:cNvSpPr>
          <p:nvPr>
            <p:ph type="title"/>
          </p:nvPr>
        </p:nvSpPr>
        <p:spPr/>
        <p:txBody>
          <a:bodyPr/>
          <a:lstStyle/>
          <a:p>
            <a:r>
              <a:rPr lang="sr-Latn-RS" altLang="en-US" smtClean="0"/>
              <a:t>Operacije sa matricama (5)</a:t>
            </a:r>
            <a:endParaRPr lang="en-GB" altLang="en-US" smtClean="0"/>
          </a:p>
        </p:txBody>
      </p:sp>
      <p:grpSp>
        <p:nvGrpSpPr>
          <p:cNvPr id="58372" name="Group 3"/>
          <p:cNvGrpSpPr>
            <a:grpSpLocks/>
          </p:cNvGrpSpPr>
          <p:nvPr/>
        </p:nvGrpSpPr>
        <p:grpSpPr bwMode="auto">
          <a:xfrm>
            <a:off x="488950" y="2890838"/>
            <a:ext cx="4408488" cy="2387600"/>
            <a:chOff x="489585" y="2870200"/>
            <a:chExt cx="4407535" cy="2387600"/>
          </a:xfrm>
        </p:grpSpPr>
        <p:pic>
          <p:nvPicPr>
            <p:cNvPr id="58374" name="Picture 2"/>
            <p:cNvPicPr>
              <a:picLocks noChangeAspect="1" noChangeArrowheads="1"/>
            </p:cNvPicPr>
            <p:nvPr/>
          </p:nvPicPr>
          <p:blipFill>
            <a:blip r:embed="rId2">
              <a:extLst>
                <a:ext uri="{28A0092B-C50C-407E-A947-70E740481C1C}">
                  <a14:useLocalDpi xmlns:a14="http://schemas.microsoft.com/office/drawing/2010/main" val="0"/>
                </a:ext>
              </a:extLst>
            </a:blip>
            <a:srcRect t="39793" r="41312" b="36893"/>
            <a:stretch>
              <a:fillRect/>
            </a:stretch>
          </p:blipFill>
          <p:spPr bwMode="auto">
            <a:xfrm>
              <a:off x="489585" y="3947160"/>
              <a:ext cx="4301490" cy="131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5" name="Picture 2"/>
            <p:cNvPicPr>
              <a:picLocks noChangeAspect="1" noChangeArrowheads="1"/>
            </p:cNvPicPr>
            <p:nvPr/>
          </p:nvPicPr>
          <p:blipFill>
            <a:blip r:embed="rId2">
              <a:extLst>
                <a:ext uri="{28A0092B-C50C-407E-A947-70E740481C1C}">
                  <a14:useLocalDpi xmlns:a14="http://schemas.microsoft.com/office/drawing/2010/main" val="0"/>
                </a:ext>
              </a:extLst>
            </a:blip>
            <a:srcRect t="17926" r="39867" b="62917"/>
            <a:stretch>
              <a:fillRect/>
            </a:stretch>
          </p:blipFill>
          <p:spPr bwMode="auto">
            <a:xfrm>
              <a:off x="489585" y="2870200"/>
              <a:ext cx="4407535" cy="1076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58373" name="Picture 2"/>
          <p:cNvPicPr>
            <a:picLocks noChangeAspect="1" noChangeArrowheads="1"/>
          </p:cNvPicPr>
          <p:nvPr/>
        </p:nvPicPr>
        <p:blipFill>
          <a:blip r:embed="rId3">
            <a:extLst>
              <a:ext uri="{28A0092B-C50C-407E-A947-70E740481C1C}">
                <a14:useLocalDpi xmlns:a14="http://schemas.microsoft.com/office/drawing/2010/main" val="0"/>
              </a:ext>
            </a:extLst>
          </a:blip>
          <a:srcRect t="56721"/>
          <a:stretch>
            <a:fillRect/>
          </a:stretch>
        </p:blipFill>
        <p:spPr bwMode="auto">
          <a:xfrm>
            <a:off x="519113" y="5172075"/>
            <a:ext cx="729297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pl-PL" altLang="en-US" smtClean="0"/>
              <a:t>Predmet i ciljevi statistike (3)</a:t>
            </a:r>
            <a:endParaRPr lang="en-GB" altLang="en-US" smtClean="0"/>
          </a:p>
        </p:txBody>
      </p:sp>
      <p:sp>
        <p:nvSpPr>
          <p:cNvPr id="13315" name="Rectangle 1"/>
          <p:cNvSpPr>
            <a:spLocks noChangeArrowheads="1"/>
          </p:cNvSpPr>
          <p:nvPr/>
        </p:nvSpPr>
        <p:spPr bwMode="auto">
          <a:xfrm>
            <a:off x="549275" y="1408113"/>
            <a:ext cx="8483600" cy="404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vi-VN" altLang="en-US" sz="2200"/>
              <a:t>Statistika </a:t>
            </a:r>
            <a:r>
              <a:rPr lang="sr-Latn-RS" altLang="en-US" sz="2200"/>
              <a:t>je </a:t>
            </a:r>
            <a:r>
              <a:rPr lang="vi-VN" altLang="en-US" sz="2200"/>
              <a:t>autonomna matematička nauka koja je od svojih početaka povezana sa</a:t>
            </a:r>
            <a:r>
              <a:rPr lang="sr-Latn-RS" altLang="en-US" sz="2200"/>
              <a:t> </a:t>
            </a:r>
            <a:r>
              <a:rPr lang="vi-VN" altLang="en-US" sz="2200"/>
              <a:t>demografijom</a:t>
            </a:r>
            <a:r>
              <a:rPr lang="sr-Latn-RS" altLang="en-US" sz="2200"/>
              <a:t>,</a:t>
            </a:r>
            <a:r>
              <a:rPr lang="vi-VN" altLang="en-US" sz="2200"/>
              <a:t> ekonomijom</a:t>
            </a:r>
            <a:r>
              <a:rPr lang="sr-Latn-RS" altLang="en-US" sz="2200"/>
              <a:t>, kao i sa prirodnim naukama (fizikom, hemijom, biologijom)</a:t>
            </a:r>
            <a:r>
              <a:rPr lang="vi-VN" altLang="en-US" sz="2200"/>
              <a:t>.</a:t>
            </a:r>
          </a:p>
          <a:p>
            <a:pPr eaLnBrk="1" hangingPunct="1">
              <a:spcBef>
                <a:spcPts val="600"/>
              </a:spcBef>
              <a:buClrTx/>
              <a:buFontTx/>
              <a:buNone/>
            </a:pPr>
            <a:r>
              <a:rPr lang="vi-VN" altLang="en-US" sz="2200"/>
              <a:t>Preko naučnog metoda i induktivnog zaključivanja statistika je povezana sa filozofijom nauke, a naglasak</a:t>
            </a:r>
            <a:r>
              <a:rPr lang="sr-Latn-RS" altLang="en-US" sz="2200"/>
              <a:t> </a:t>
            </a:r>
            <a:r>
              <a:rPr lang="vi-VN" altLang="en-US" sz="2200"/>
              <a:t>statistike na učenju o podacima i predviđanju povezuje je sa naukom o odlučivanju.</a:t>
            </a:r>
          </a:p>
          <a:p>
            <a:pPr eaLnBrk="1" hangingPunct="1">
              <a:spcBef>
                <a:spcPts val="600"/>
              </a:spcBef>
              <a:buClrTx/>
              <a:buFontTx/>
              <a:buNone/>
            </a:pPr>
            <a:r>
              <a:rPr lang="sr-Latn-RS" altLang="en-US" sz="2200"/>
              <a:t/>
            </a:r>
            <a:br>
              <a:rPr lang="sr-Latn-RS" altLang="en-US" sz="2200"/>
            </a:br>
            <a:r>
              <a:rPr lang="vi-VN" altLang="en-US" sz="2200"/>
              <a:t>Informatika i statistika imaju zajedničku oblast, a to su podaci. </a:t>
            </a:r>
            <a:endParaRPr lang="sr-Latn-RS" altLang="en-US" sz="2200"/>
          </a:p>
          <a:p>
            <a:pPr eaLnBrk="1" hangingPunct="1">
              <a:spcBef>
                <a:spcPts val="600"/>
              </a:spcBef>
              <a:buClrTx/>
              <a:buFontTx/>
              <a:buNone/>
            </a:pPr>
            <a:r>
              <a:rPr lang="vi-VN" altLang="en-US" sz="2200"/>
              <a:t>Savremena statistika je nezamisliva bez</a:t>
            </a:r>
            <a:r>
              <a:rPr lang="sr-Latn-RS" altLang="en-US" sz="2200"/>
              <a:t> </a:t>
            </a:r>
            <a:r>
              <a:rPr lang="vi-VN" altLang="en-US" sz="2200"/>
              <a:t>intenzivne upotrebe računara, dok s druge strane razvoj statističkih metoda u velikoj meri doprinosi razvoju</a:t>
            </a:r>
            <a:r>
              <a:rPr lang="sr-Latn-RS" altLang="en-US" sz="2200"/>
              <a:t> </a:t>
            </a:r>
            <a:r>
              <a:rPr lang="vi-VN" altLang="en-US" sz="2200"/>
              <a:t>informatičke teorije i prakse.</a:t>
            </a:r>
            <a:endParaRPr lang="en-US" altLang="en-US" sz="22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title"/>
          </p:nvPr>
        </p:nvSpPr>
        <p:spPr>
          <a:noFill/>
        </p:spPr>
        <p:txBody>
          <a:bodyPr/>
          <a:lstStyle/>
          <a:p>
            <a:pPr algn="ctr"/>
            <a:r>
              <a:rPr kumimoji="1" lang="en-GB" altLang="en-US" smtClean="0"/>
              <a:t/>
            </a:r>
            <a:br>
              <a:rPr kumimoji="1" lang="en-GB" altLang="en-US" smtClean="0"/>
            </a:br>
            <a:endParaRPr kumimoji="1" lang="en-GB" altLang="en-US" smtClean="0"/>
          </a:p>
        </p:txBody>
      </p:sp>
      <p:sp>
        <p:nvSpPr>
          <p:cNvPr id="59395" name="Text Box 2"/>
          <p:cNvSpPr txBox="1">
            <a:spLocks noChangeArrowheads="1"/>
          </p:cNvSpPr>
          <p:nvPr/>
        </p:nvSpPr>
        <p:spPr bwMode="auto">
          <a:xfrm>
            <a:off x="533400" y="1733550"/>
            <a:ext cx="8077200" cy="237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algn="ctr">
              <a:spcBef>
                <a:spcPct val="0"/>
              </a:spcBef>
              <a:buClrTx/>
              <a:buFontTx/>
              <a:buNone/>
            </a:pPr>
            <a:r>
              <a:rPr kumimoji="1" lang="en-US" altLang="en-US" sz="4800">
                <a:latin typeface="Comic Sans MS" pitchFamily="66" charset="0"/>
              </a:rPr>
              <a:t>List</a:t>
            </a:r>
            <a:r>
              <a:rPr kumimoji="1" lang="sr-Latn-RS" altLang="en-US" sz="4800">
                <a:latin typeface="Comic Sans MS" pitchFamily="66" charset="0"/>
              </a:rPr>
              <a:t>e</a:t>
            </a:r>
            <a:endParaRPr kumimoji="1" lang="en-GB" altLang="en-US" sz="4800">
              <a:latin typeface="Comic Sans MS" pitchFamily="66" charset="0"/>
            </a:endParaRPr>
          </a:p>
          <a:p>
            <a:pPr algn="ctr">
              <a:spcBef>
                <a:spcPct val="0"/>
              </a:spcBef>
              <a:buClrTx/>
              <a:buFontTx/>
              <a:buNone/>
            </a:pPr>
            <a:endParaRPr kumimoji="1" lang="en-GB" altLang="en-US" sz="4000">
              <a:latin typeface="Comic Sans MS" pitchFamily="66" charset="0"/>
            </a:endParaRPr>
          </a:p>
          <a:p>
            <a:pPr algn="ctr">
              <a:spcBef>
                <a:spcPct val="0"/>
              </a:spcBef>
              <a:buClrTx/>
              <a:buFontTx/>
              <a:buNone/>
            </a:pPr>
            <a:endParaRPr kumimoji="1" lang="en-GB" altLang="en-US" sz="2800">
              <a:latin typeface="Comic Sans MS" pitchFamily="66" charset="0"/>
            </a:endParaRPr>
          </a:p>
          <a:p>
            <a:pPr algn="ctr">
              <a:spcBef>
                <a:spcPct val="0"/>
              </a:spcBef>
              <a:buClrTx/>
              <a:buFontTx/>
              <a:buNone/>
            </a:pPr>
            <a:endParaRPr kumimoji="1" lang="en-GB" altLang="en-US">
              <a:latin typeface="Comic Sans MS" pitchFamily="66"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nvSpPr>
        <p:spPr bwMode="auto">
          <a:xfrm>
            <a:off x="549275" y="1408113"/>
            <a:ext cx="8483600" cy="324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en-US" altLang="en-US" sz="1800" b="1" i="1" dirty="0" err="1" smtClean="0"/>
              <a:t>Lista</a:t>
            </a:r>
            <a:r>
              <a:rPr lang="en-US" altLang="en-US" sz="1800" dirty="0" smtClean="0"/>
              <a:t> je </a:t>
            </a:r>
            <a:r>
              <a:rPr lang="en-US" altLang="en-US" sz="1800" dirty="0" err="1" smtClean="0"/>
              <a:t>generi</a:t>
            </a:r>
            <a:r>
              <a:rPr lang="sr-Latn-RS" altLang="en-US" sz="1800" dirty="0" smtClean="0"/>
              <a:t>č</a:t>
            </a:r>
            <a:r>
              <a:rPr lang="en-US" altLang="en-US" sz="1800" dirty="0" err="1" smtClean="0"/>
              <a:t>ki</a:t>
            </a:r>
            <a:r>
              <a:rPr lang="en-US" altLang="en-US" sz="1800" dirty="0" smtClean="0"/>
              <a:t> </a:t>
            </a:r>
            <a:r>
              <a:rPr lang="en-US" altLang="en-US" sz="1800" dirty="0" err="1" smtClean="0"/>
              <a:t>vektor</a:t>
            </a:r>
            <a:r>
              <a:rPr lang="en-US" altLang="en-US" sz="1800" dirty="0" smtClean="0"/>
              <a:t> </a:t>
            </a:r>
            <a:r>
              <a:rPr lang="en-US" altLang="en-US" sz="1800" dirty="0" err="1" smtClean="0"/>
              <a:t>koji</a:t>
            </a:r>
            <a:r>
              <a:rPr lang="en-US" altLang="en-US" sz="1800" dirty="0" smtClean="0"/>
              <a:t> </a:t>
            </a:r>
            <a:r>
              <a:rPr lang="en-US" altLang="en-US" sz="1800" dirty="0" err="1" smtClean="0"/>
              <a:t>sadr</a:t>
            </a:r>
            <a:r>
              <a:rPr lang="sr-Latn-RS" altLang="en-US" sz="1800" dirty="0" smtClean="0"/>
              <a:t>ži druge objekte. </a:t>
            </a:r>
          </a:p>
          <a:p>
            <a:pPr eaLnBrk="1" hangingPunct="1">
              <a:spcBef>
                <a:spcPts val="600"/>
              </a:spcBef>
              <a:buClrTx/>
              <a:buFontTx/>
              <a:buNone/>
              <a:defRPr/>
            </a:pPr>
            <a:r>
              <a:rPr lang="sr-Latn-RS" altLang="en-US" sz="1800" dirty="0" smtClean="0"/>
              <a:t>Lista se može kreirati u R-u korišćenjem </a:t>
            </a:r>
            <a:r>
              <a:rPr lang="sr-Latn-RS" altLang="en-US" sz="1800" b="1" dirty="0" smtClean="0">
                <a:solidFill>
                  <a:schemeClr val="accent5">
                    <a:lumMod val="25000"/>
                  </a:schemeClr>
                </a:solidFill>
              </a:rPr>
              <a:t>list</a:t>
            </a:r>
            <a:r>
              <a:rPr lang="sr-Latn-RS" altLang="en-US" sz="1800" dirty="0" smtClean="0"/>
              <a:t> funkcije.</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Ilustruje kako se kreira lista od vektora brojeva, vektora sa niskama, vektora logičkih vrednosti i jedne brojčane vrednosti:</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r>
              <a:rPr lang="sr-Latn-RS" altLang="en-US" sz="1800" dirty="0" smtClean="0"/>
              <a:t>Prilikom kreiranja liste, argumenti funkcije list se kopiraju i novonapravljene kopije argumenata postaju članovi liste.</a:t>
            </a:r>
          </a:p>
        </p:txBody>
      </p:sp>
      <p:sp>
        <p:nvSpPr>
          <p:cNvPr id="60419" name="Rectangle 2"/>
          <p:cNvSpPr>
            <a:spLocks noGrp="1" noChangeArrowheads="1"/>
          </p:cNvSpPr>
          <p:nvPr>
            <p:ph type="title"/>
          </p:nvPr>
        </p:nvSpPr>
        <p:spPr/>
        <p:txBody>
          <a:bodyPr/>
          <a:lstStyle/>
          <a:p>
            <a:r>
              <a:rPr lang="en-US" altLang="en-US" smtClean="0"/>
              <a:t>Liste</a:t>
            </a:r>
            <a:endParaRPr lang="en-GB" altLang="en-US" smtClean="0"/>
          </a:p>
        </p:txBody>
      </p:sp>
      <p:pic>
        <p:nvPicPr>
          <p:cNvPr id="60420" name="Picture 2"/>
          <p:cNvPicPr>
            <a:picLocks noChangeAspect="1" noChangeArrowheads="1"/>
          </p:cNvPicPr>
          <p:nvPr/>
        </p:nvPicPr>
        <p:blipFill>
          <a:blip r:embed="rId2">
            <a:extLst>
              <a:ext uri="{28A0092B-C50C-407E-A947-70E740481C1C}">
                <a14:useLocalDpi xmlns:a14="http://schemas.microsoft.com/office/drawing/2010/main" val="0"/>
              </a:ext>
            </a:extLst>
          </a:blip>
          <a:srcRect t="23845" b="47273"/>
          <a:stretch>
            <a:fillRect/>
          </a:stretch>
        </p:blipFill>
        <p:spPr bwMode="auto">
          <a:xfrm>
            <a:off x="584200" y="2946400"/>
            <a:ext cx="7364413" cy="111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nvSpPr>
        <p:spPr bwMode="auto">
          <a:xfrm>
            <a:off x="549275" y="1408113"/>
            <a:ext cx="848360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Slično kao i vektor i matrica, i lista se može </a:t>
            </a:r>
            <a:r>
              <a:rPr lang="sr-Latn-RS" altLang="en-US" sz="1800" b="1" i="1" dirty="0" smtClean="0"/>
              <a:t>isecati</a:t>
            </a:r>
            <a:r>
              <a:rPr lang="sr-Latn-RS" altLang="en-US" sz="1800" dirty="0" smtClean="0"/>
              <a:t>. Isecanje liste se u R-u realizuje korišćenjem operatora srednje zagrade </a:t>
            </a:r>
            <a:r>
              <a:rPr lang="sr-Latn-RS" altLang="en-US" sz="1800" b="1" dirty="0" smtClean="0">
                <a:solidFill>
                  <a:schemeClr val="accent5">
                    <a:lumMod val="25000"/>
                  </a:schemeClr>
                </a:solidFill>
              </a:rPr>
              <a:t>[ ]</a:t>
            </a:r>
            <a:r>
              <a:rPr lang="sr-Latn-RS" altLang="en-US" sz="1800" dirty="0" smtClean="0"/>
              <a:t>.</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Ilustruje kako se iseca lista i kao rezultat dobija lista koja sadrži drugi element originalne liste:</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p:txBody>
      </p:sp>
      <p:sp>
        <p:nvSpPr>
          <p:cNvPr id="61443" name="Rectangle 2"/>
          <p:cNvSpPr>
            <a:spLocks noGrp="1" noChangeArrowheads="1"/>
          </p:cNvSpPr>
          <p:nvPr>
            <p:ph type="title"/>
          </p:nvPr>
        </p:nvSpPr>
        <p:spPr/>
        <p:txBody>
          <a:bodyPr/>
          <a:lstStyle/>
          <a:p>
            <a:r>
              <a:rPr lang="en-US" altLang="en-US" smtClean="0"/>
              <a:t>Liste</a:t>
            </a:r>
            <a:r>
              <a:rPr lang="sr-Latn-RS" altLang="en-US" smtClean="0"/>
              <a:t> (2)</a:t>
            </a:r>
            <a:endParaRPr lang="en-GB" altLang="en-US" smtClean="0"/>
          </a:p>
        </p:txBody>
      </p:sp>
      <p:grpSp>
        <p:nvGrpSpPr>
          <p:cNvPr id="61444" name="Group 1"/>
          <p:cNvGrpSpPr>
            <a:grpSpLocks/>
          </p:cNvGrpSpPr>
          <p:nvPr/>
        </p:nvGrpSpPr>
        <p:grpSpPr bwMode="auto">
          <a:xfrm>
            <a:off x="584200" y="2946400"/>
            <a:ext cx="7367588" cy="1574800"/>
            <a:chOff x="584200" y="2946400"/>
            <a:chExt cx="7367905" cy="1575435"/>
          </a:xfrm>
        </p:grpSpPr>
        <p:pic>
          <p:nvPicPr>
            <p:cNvPr id="61445" name="Picture 2"/>
            <p:cNvPicPr>
              <a:picLocks noChangeAspect="1" noChangeArrowheads="1"/>
            </p:cNvPicPr>
            <p:nvPr/>
          </p:nvPicPr>
          <p:blipFill>
            <a:blip r:embed="rId2">
              <a:extLst>
                <a:ext uri="{28A0092B-C50C-407E-A947-70E740481C1C}">
                  <a14:useLocalDpi xmlns:a14="http://schemas.microsoft.com/office/drawing/2010/main" val="0"/>
                </a:ext>
              </a:extLst>
            </a:blip>
            <a:srcRect t="23845" b="47273"/>
            <a:stretch>
              <a:fillRect/>
            </a:stretch>
          </p:blipFill>
          <p:spPr bwMode="auto">
            <a:xfrm>
              <a:off x="584200" y="2946400"/>
              <a:ext cx="7364413" cy="1112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6" name="Picture 2"/>
            <p:cNvPicPr>
              <a:picLocks noChangeAspect="1" noChangeArrowheads="1"/>
            </p:cNvPicPr>
            <p:nvPr/>
          </p:nvPicPr>
          <p:blipFill>
            <a:blip r:embed="rId2">
              <a:extLst>
                <a:ext uri="{28A0092B-C50C-407E-A947-70E740481C1C}">
                  <a14:useLocalDpi xmlns:a14="http://schemas.microsoft.com/office/drawing/2010/main" val="0"/>
                </a:ext>
              </a:extLst>
            </a:blip>
            <a:srcRect t="78880"/>
            <a:stretch>
              <a:fillRect/>
            </a:stretch>
          </p:blipFill>
          <p:spPr bwMode="auto">
            <a:xfrm>
              <a:off x="587693" y="3708400"/>
              <a:ext cx="7364412" cy="813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ChangeArrowheads="1"/>
          </p:cNvSpPr>
          <p:nvPr/>
        </p:nvSpPr>
        <p:spPr bwMode="auto">
          <a:xfrm>
            <a:off x="549275" y="1408113"/>
            <a:ext cx="848360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a:t>Slično kao kod vektora i matrice, i pri isecanju liste se može istovremeno izvršiti isecanje više elemenata liste.</a:t>
            </a:r>
          </a:p>
          <a:p>
            <a:pPr eaLnBrk="1" hangingPunct="1">
              <a:spcBef>
                <a:spcPts val="600"/>
              </a:spcBef>
              <a:buClrTx/>
              <a:buFontTx/>
              <a:buNone/>
            </a:pPr>
            <a:endParaRPr lang="sr-Latn-RS" altLang="en-US" sz="800" b="1"/>
          </a:p>
          <a:p>
            <a:pPr eaLnBrk="1" hangingPunct="1">
              <a:spcBef>
                <a:spcPts val="600"/>
              </a:spcBef>
              <a:buClrTx/>
              <a:buFontTx/>
              <a:buNone/>
            </a:pPr>
            <a:r>
              <a:rPr lang="sr-Latn-RS" altLang="en-US" sz="1800" b="1"/>
              <a:t>Primer.</a:t>
            </a:r>
            <a:r>
              <a:rPr lang="sr-Latn-RS" altLang="en-US" sz="1800"/>
              <a:t> Ilustruje kako se jednom naredbom iseca lista i kao rezultat dobija lista koja sadrži drugi i četvrti element originalne liste:</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p:txBody>
      </p:sp>
      <p:sp>
        <p:nvSpPr>
          <p:cNvPr id="62467" name="Rectangle 2"/>
          <p:cNvSpPr>
            <a:spLocks noGrp="1" noChangeArrowheads="1"/>
          </p:cNvSpPr>
          <p:nvPr>
            <p:ph type="title"/>
          </p:nvPr>
        </p:nvSpPr>
        <p:spPr/>
        <p:txBody>
          <a:bodyPr/>
          <a:lstStyle/>
          <a:p>
            <a:r>
              <a:rPr lang="en-US" altLang="en-US" smtClean="0"/>
              <a:t>Liste</a:t>
            </a:r>
            <a:r>
              <a:rPr lang="sr-Latn-RS" altLang="en-US" smtClean="0"/>
              <a:t> (3)</a:t>
            </a:r>
            <a:endParaRPr lang="en-GB" altLang="en-US" smtClean="0"/>
          </a:p>
        </p:txBody>
      </p:sp>
      <p:grpSp>
        <p:nvGrpSpPr>
          <p:cNvPr id="62468" name="Group 2"/>
          <p:cNvGrpSpPr>
            <a:grpSpLocks/>
          </p:cNvGrpSpPr>
          <p:nvPr/>
        </p:nvGrpSpPr>
        <p:grpSpPr bwMode="auto">
          <a:xfrm>
            <a:off x="584200" y="2946400"/>
            <a:ext cx="7364413" cy="2605088"/>
            <a:chOff x="584200" y="2946400"/>
            <a:chExt cx="7364413" cy="2605088"/>
          </a:xfrm>
        </p:grpSpPr>
        <p:pic>
          <p:nvPicPr>
            <p:cNvPr id="62469" name="Picture 2"/>
            <p:cNvPicPr>
              <a:picLocks noChangeAspect="1" noChangeArrowheads="1"/>
            </p:cNvPicPr>
            <p:nvPr/>
          </p:nvPicPr>
          <p:blipFill>
            <a:blip r:embed="rId2">
              <a:extLst>
                <a:ext uri="{28A0092B-C50C-407E-A947-70E740481C1C}">
                  <a14:useLocalDpi xmlns:a14="http://schemas.microsoft.com/office/drawing/2010/main" val="0"/>
                </a:ext>
              </a:extLst>
            </a:blip>
            <a:srcRect t="23845" b="47273"/>
            <a:stretch>
              <a:fillRect/>
            </a:stretch>
          </p:blipFill>
          <p:spPr bwMode="auto">
            <a:xfrm>
              <a:off x="584200" y="2946400"/>
              <a:ext cx="7364413" cy="1112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70" name="Picture 2"/>
            <p:cNvPicPr>
              <a:picLocks noChangeAspect="1" noChangeArrowheads="1"/>
            </p:cNvPicPr>
            <p:nvPr/>
          </p:nvPicPr>
          <p:blipFill>
            <a:blip r:embed="rId3">
              <a:extLst>
                <a:ext uri="{28A0092B-C50C-407E-A947-70E740481C1C}">
                  <a14:useLocalDpi xmlns:a14="http://schemas.microsoft.com/office/drawing/2010/main" val="0"/>
                </a:ext>
              </a:extLst>
            </a:blip>
            <a:srcRect t="10574" b="61772"/>
            <a:stretch>
              <a:fillRect/>
            </a:stretch>
          </p:blipFill>
          <p:spPr bwMode="auto">
            <a:xfrm>
              <a:off x="604520" y="3982720"/>
              <a:ext cx="7329488" cy="1568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nvSpPr>
        <p:spPr bwMode="auto">
          <a:xfrm>
            <a:off x="549275" y="1408113"/>
            <a:ext cx="848360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Elementima liste se može i </a:t>
            </a:r>
            <a:r>
              <a:rPr lang="sr-Latn-RS" altLang="en-US" sz="1800" b="1" i="1" dirty="0" smtClean="0"/>
              <a:t>direktno pristupati</a:t>
            </a:r>
            <a:r>
              <a:rPr lang="sr-Latn-RS" altLang="en-US" sz="1800" dirty="0" smtClean="0"/>
              <a:t>. U tu svrhu se korsti operator dvostrukih srednjoh zagrada </a:t>
            </a:r>
            <a:r>
              <a:rPr lang="sr-Latn-RS" altLang="en-US" sz="1800" b="1" dirty="0" smtClean="0">
                <a:solidFill>
                  <a:schemeClr val="accent5">
                    <a:lumMod val="25000"/>
                  </a:schemeClr>
                </a:solidFill>
              </a:rPr>
              <a:t>[[ ]]</a:t>
            </a:r>
            <a:r>
              <a:rPr lang="sr-Latn-RS" altLang="en-US" sz="1800" dirty="0" smtClean="0"/>
              <a:t>.</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Ilustruje direktan pristup drugom elementu liste – u ovom slučaju rezultat nije lista koja sadrži drugi elemenat liste, već sam drugi elemenat:</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p:txBody>
      </p:sp>
      <p:sp>
        <p:nvSpPr>
          <p:cNvPr id="63491" name="Rectangle 2"/>
          <p:cNvSpPr>
            <a:spLocks noGrp="1" noChangeArrowheads="1"/>
          </p:cNvSpPr>
          <p:nvPr>
            <p:ph type="title"/>
          </p:nvPr>
        </p:nvSpPr>
        <p:spPr/>
        <p:txBody>
          <a:bodyPr/>
          <a:lstStyle/>
          <a:p>
            <a:r>
              <a:rPr lang="en-US" altLang="en-US" smtClean="0"/>
              <a:t>Liste</a:t>
            </a:r>
            <a:r>
              <a:rPr lang="sr-Latn-RS" altLang="en-US" smtClean="0"/>
              <a:t> (4)</a:t>
            </a:r>
            <a:endParaRPr lang="en-GB" altLang="en-US" smtClean="0"/>
          </a:p>
        </p:txBody>
      </p:sp>
      <p:grpSp>
        <p:nvGrpSpPr>
          <p:cNvPr id="63492" name="Group 1"/>
          <p:cNvGrpSpPr>
            <a:grpSpLocks/>
          </p:cNvGrpSpPr>
          <p:nvPr/>
        </p:nvGrpSpPr>
        <p:grpSpPr bwMode="auto">
          <a:xfrm>
            <a:off x="584200" y="2946400"/>
            <a:ext cx="7364413" cy="1616075"/>
            <a:chOff x="584200" y="2946400"/>
            <a:chExt cx="7364413" cy="1615440"/>
          </a:xfrm>
        </p:grpSpPr>
        <p:pic>
          <p:nvPicPr>
            <p:cNvPr id="63493" name="Picture 2"/>
            <p:cNvPicPr>
              <a:picLocks noChangeAspect="1" noChangeArrowheads="1"/>
            </p:cNvPicPr>
            <p:nvPr/>
          </p:nvPicPr>
          <p:blipFill>
            <a:blip r:embed="rId2">
              <a:extLst>
                <a:ext uri="{28A0092B-C50C-407E-A947-70E740481C1C}">
                  <a14:useLocalDpi xmlns:a14="http://schemas.microsoft.com/office/drawing/2010/main" val="0"/>
                </a:ext>
              </a:extLst>
            </a:blip>
            <a:srcRect t="23845" b="47273"/>
            <a:stretch>
              <a:fillRect/>
            </a:stretch>
          </p:blipFill>
          <p:spPr bwMode="auto">
            <a:xfrm>
              <a:off x="584200" y="2946400"/>
              <a:ext cx="7364413" cy="1112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494" name="Picture 2"/>
            <p:cNvPicPr>
              <a:picLocks noChangeAspect="1" noChangeArrowheads="1"/>
            </p:cNvPicPr>
            <p:nvPr/>
          </p:nvPicPr>
          <p:blipFill>
            <a:blip r:embed="rId3">
              <a:extLst>
                <a:ext uri="{28A0092B-C50C-407E-A947-70E740481C1C}">
                  <a14:useLocalDpi xmlns:a14="http://schemas.microsoft.com/office/drawing/2010/main" val="0"/>
                </a:ext>
              </a:extLst>
            </a:blip>
            <a:srcRect t="30473" b="51678"/>
            <a:stretch>
              <a:fillRect/>
            </a:stretch>
          </p:blipFill>
          <p:spPr bwMode="auto">
            <a:xfrm>
              <a:off x="607060" y="3921760"/>
              <a:ext cx="7329488" cy="64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ChangeArrowheads="1"/>
          </p:cNvSpPr>
          <p:nvPr/>
        </p:nvSpPr>
        <p:spPr bwMode="auto">
          <a:xfrm>
            <a:off x="549275" y="1408113"/>
            <a:ext cx="84836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a:t>Korišćenjem operatora direktnog pristupa elementima liste, moguće je realizovati izmenu sadržaja liste.</a:t>
            </a:r>
          </a:p>
          <a:p>
            <a:pPr eaLnBrk="1" hangingPunct="1">
              <a:spcBef>
                <a:spcPts val="600"/>
              </a:spcBef>
              <a:buClrTx/>
              <a:buFontTx/>
              <a:buNone/>
            </a:pPr>
            <a:endParaRPr lang="sr-Latn-RS" altLang="en-US" sz="800" b="1"/>
          </a:p>
          <a:p>
            <a:pPr eaLnBrk="1" hangingPunct="1">
              <a:spcBef>
                <a:spcPts val="600"/>
              </a:spcBef>
              <a:buClrTx/>
              <a:buFontTx/>
              <a:buNone/>
            </a:pPr>
            <a:r>
              <a:rPr lang="sr-Latn-RS" altLang="en-US" sz="1800" b="1"/>
              <a:t>Primer.</a:t>
            </a:r>
            <a:r>
              <a:rPr lang="sr-Latn-RS" altLang="en-US" sz="1800"/>
              <a:t> Ilustruje izmenu sadržaja liste:</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p:txBody>
      </p:sp>
      <p:sp>
        <p:nvSpPr>
          <p:cNvPr id="64515" name="Rectangle 2"/>
          <p:cNvSpPr>
            <a:spLocks noGrp="1" noChangeArrowheads="1"/>
          </p:cNvSpPr>
          <p:nvPr>
            <p:ph type="title"/>
          </p:nvPr>
        </p:nvSpPr>
        <p:spPr/>
        <p:txBody>
          <a:bodyPr/>
          <a:lstStyle/>
          <a:p>
            <a:r>
              <a:rPr lang="en-US" altLang="en-US" smtClean="0"/>
              <a:t>Liste</a:t>
            </a:r>
            <a:r>
              <a:rPr lang="sr-Latn-RS" altLang="en-US" smtClean="0"/>
              <a:t> (5)</a:t>
            </a:r>
            <a:endParaRPr lang="en-GB" altLang="en-US" smtClean="0"/>
          </a:p>
        </p:txBody>
      </p:sp>
      <p:grpSp>
        <p:nvGrpSpPr>
          <p:cNvPr id="64516" name="Group 2"/>
          <p:cNvGrpSpPr>
            <a:grpSpLocks/>
          </p:cNvGrpSpPr>
          <p:nvPr/>
        </p:nvGrpSpPr>
        <p:grpSpPr bwMode="auto">
          <a:xfrm>
            <a:off x="584200" y="2590800"/>
            <a:ext cx="7364413" cy="1727200"/>
            <a:chOff x="584200" y="2590800"/>
            <a:chExt cx="7364413" cy="1727200"/>
          </a:xfrm>
        </p:grpSpPr>
        <p:pic>
          <p:nvPicPr>
            <p:cNvPr id="64517" name="Picture 2"/>
            <p:cNvPicPr>
              <a:picLocks noChangeAspect="1" noChangeArrowheads="1"/>
            </p:cNvPicPr>
            <p:nvPr/>
          </p:nvPicPr>
          <p:blipFill>
            <a:blip r:embed="rId2">
              <a:extLst>
                <a:ext uri="{28A0092B-C50C-407E-A947-70E740481C1C}">
                  <a14:useLocalDpi xmlns:a14="http://schemas.microsoft.com/office/drawing/2010/main" val="0"/>
                </a:ext>
              </a:extLst>
            </a:blip>
            <a:srcRect t="23845" b="47273"/>
            <a:stretch>
              <a:fillRect/>
            </a:stretch>
          </p:blipFill>
          <p:spPr bwMode="auto">
            <a:xfrm>
              <a:off x="584200" y="2590800"/>
              <a:ext cx="7364413" cy="1112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518" name="Picture 2"/>
            <p:cNvPicPr>
              <a:picLocks noChangeAspect="1" noChangeArrowheads="1"/>
            </p:cNvPicPr>
            <p:nvPr/>
          </p:nvPicPr>
          <p:blipFill>
            <a:blip r:embed="rId3">
              <a:extLst>
                <a:ext uri="{28A0092B-C50C-407E-A947-70E740481C1C}">
                  <a14:useLocalDpi xmlns:a14="http://schemas.microsoft.com/office/drawing/2010/main" val="0"/>
                </a:ext>
              </a:extLst>
            </a:blip>
            <a:srcRect t="63054" b="15981"/>
            <a:stretch>
              <a:fillRect/>
            </a:stretch>
          </p:blipFill>
          <p:spPr bwMode="auto">
            <a:xfrm>
              <a:off x="586740" y="3566160"/>
              <a:ext cx="7329488" cy="75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p:cNvSpPr>
            <a:spLocks noChangeArrowheads="1"/>
          </p:cNvSpPr>
          <p:nvPr/>
        </p:nvSpPr>
        <p:spPr bwMode="auto">
          <a:xfrm>
            <a:off x="549275" y="1408113"/>
            <a:ext cx="84836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a:t>Kao i kod vektora i matrica, moguće je dodeliti imena komponentama liste i potom ta imena koristiti (umesto brojčanih vrednosti) za referisanje na članove liste.</a:t>
            </a:r>
          </a:p>
          <a:p>
            <a:pPr eaLnBrk="1" hangingPunct="1">
              <a:spcBef>
                <a:spcPts val="600"/>
              </a:spcBef>
              <a:buClrTx/>
              <a:buFontTx/>
              <a:buNone/>
            </a:pPr>
            <a:endParaRPr lang="sr-Latn-RS" altLang="en-US" sz="800" b="1"/>
          </a:p>
          <a:p>
            <a:pPr eaLnBrk="1" hangingPunct="1">
              <a:spcBef>
                <a:spcPts val="600"/>
              </a:spcBef>
              <a:buClrTx/>
              <a:buFontTx/>
              <a:buNone/>
            </a:pPr>
            <a:r>
              <a:rPr lang="sr-Latn-RS" altLang="en-US" sz="1800" b="1"/>
              <a:t>Primer.</a:t>
            </a:r>
            <a:r>
              <a:rPr lang="sr-Latn-RS" altLang="en-US" sz="1800"/>
              <a:t> Ilustruje kreiranje dvočlane liste sa imenovanim članovima:</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p:txBody>
      </p:sp>
      <p:sp>
        <p:nvSpPr>
          <p:cNvPr id="65539" name="Rectangle 2"/>
          <p:cNvSpPr>
            <a:spLocks noGrp="1" noChangeArrowheads="1"/>
          </p:cNvSpPr>
          <p:nvPr>
            <p:ph type="title"/>
          </p:nvPr>
        </p:nvSpPr>
        <p:spPr/>
        <p:txBody>
          <a:bodyPr/>
          <a:lstStyle/>
          <a:p>
            <a:r>
              <a:rPr lang="sr-Latn-RS" altLang="en-US" smtClean="0"/>
              <a:t>Imenovanje komponenti l</a:t>
            </a:r>
            <a:r>
              <a:rPr lang="en-US" altLang="en-US" smtClean="0"/>
              <a:t>iste</a:t>
            </a:r>
            <a:endParaRPr lang="en-GB" altLang="en-US" smtClean="0"/>
          </a:p>
        </p:txBody>
      </p:sp>
      <p:pic>
        <p:nvPicPr>
          <p:cNvPr id="65540" name="Picture 2"/>
          <p:cNvPicPr>
            <a:picLocks noChangeAspect="1" noChangeArrowheads="1"/>
          </p:cNvPicPr>
          <p:nvPr/>
        </p:nvPicPr>
        <p:blipFill>
          <a:blip r:embed="rId2">
            <a:extLst>
              <a:ext uri="{28A0092B-C50C-407E-A947-70E740481C1C}">
                <a14:useLocalDpi xmlns:a14="http://schemas.microsoft.com/office/drawing/2010/main" val="0"/>
              </a:ext>
            </a:extLst>
          </a:blip>
          <a:srcRect t="34509" b="4881"/>
          <a:stretch>
            <a:fillRect/>
          </a:stretch>
        </p:blipFill>
        <p:spPr bwMode="auto">
          <a:xfrm>
            <a:off x="519113" y="2570163"/>
            <a:ext cx="7329487" cy="170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1"/>
          <p:cNvSpPr>
            <a:spLocks noChangeArrowheads="1"/>
          </p:cNvSpPr>
          <p:nvPr/>
        </p:nvSpPr>
        <p:spPr bwMode="auto">
          <a:xfrm>
            <a:off x="549275" y="1408113"/>
            <a:ext cx="8483600"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a:t>Sada se za isecanje liste mogu koristiti imena komponenti.</a:t>
            </a:r>
          </a:p>
          <a:p>
            <a:pPr eaLnBrk="1" hangingPunct="1">
              <a:spcBef>
                <a:spcPts val="600"/>
              </a:spcBef>
              <a:buClrTx/>
              <a:buFontTx/>
              <a:buNone/>
            </a:pPr>
            <a:endParaRPr lang="sr-Latn-RS" altLang="en-US" sz="800" b="1"/>
          </a:p>
          <a:p>
            <a:pPr eaLnBrk="1" hangingPunct="1">
              <a:spcBef>
                <a:spcPts val="600"/>
              </a:spcBef>
              <a:buClrTx/>
              <a:buFontTx/>
              <a:buNone/>
            </a:pPr>
            <a:r>
              <a:rPr lang="sr-Latn-RS" altLang="en-US" sz="1800" b="1"/>
              <a:t>Primer.</a:t>
            </a:r>
            <a:r>
              <a:rPr lang="sr-Latn-RS" altLang="en-US" sz="1800"/>
              <a:t> Ilustruje isecanje liste korišćenjem imena komponente:</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r>
              <a:rPr lang="sr-Latn-RS" altLang="en-US" sz="1800" b="1"/>
              <a:t>Primer. </a:t>
            </a:r>
            <a:r>
              <a:rPr lang="sr-Latn-RS" altLang="en-US" sz="1800"/>
              <a:t>Ilustruje isecanje liste sa više komponenti, korišćenjem imena komponenti:</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p:txBody>
      </p:sp>
      <p:sp>
        <p:nvSpPr>
          <p:cNvPr id="1028" name="Rectangle 2"/>
          <p:cNvSpPr>
            <a:spLocks noGrp="1" noChangeArrowheads="1"/>
          </p:cNvSpPr>
          <p:nvPr>
            <p:ph type="title"/>
          </p:nvPr>
        </p:nvSpPr>
        <p:spPr/>
        <p:txBody>
          <a:bodyPr/>
          <a:lstStyle/>
          <a:p>
            <a:r>
              <a:rPr lang="sr-Latn-RS" altLang="en-US" smtClean="0"/>
              <a:t>Imenovanje komponenti l</a:t>
            </a:r>
            <a:r>
              <a:rPr lang="en-US" altLang="en-US" smtClean="0"/>
              <a:t>iste</a:t>
            </a:r>
            <a:r>
              <a:rPr lang="sr-Latn-RS" altLang="en-US" smtClean="0"/>
              <a:t> (2)</a:t>
            </a:r>
            <a:endParaRPr lang="en-GB" altLang="en-US" smtClean="0"/>
          </a:p>
        </p:txBody>
      </p:sp>
      <p:grpSp>
        <p:nvGrpSpPr>
          <p:cNvPr id="1029" name="Group 3"/>
          <p:cNvGrpSpPr>
            <a:grpSpLocks/>
          </p:cNvGrpSpPr>
          <p:nvPr/>
        </p:nvGrpSpPr>
        <p:grpSpPr bwMode="auto">
          <a:xfrm>
            <a:off x="519113" y="2336800"/>
            <a:ext cx="7329487" cy="1006475"/>
            <a:chOff x="519113" y="2286000"/>
            <a:chExt cx="7329487" cy="1005840"/>
          </a:xfrm>
        </p:grpSpPr>
        <p:pic>
          <p:nvPicPr>
            <p:cNvPr id="1033" name="Picture 2"/>
            <p:cNvPicPr>
              <a:picLocks noChangeAspect="1" noChangeArrowheads="1"/>
            </p:cNvPicPr>
            <p:nvPr/>
          </p:nvPicPr>
          <p:blipFill>
            <a:blip r:embed="rId2">
              <a:extLst>
                <a:ext uri="{28A0092B-C50C-407E-A947-70E740481C1C}">
                  <a14:useLocalDpi xmlns:a14="http://schemas.microsoft.com/office/drawing/2010/main" val="0"/>
                </a:ext>
              </a:extLst>
            </a:blip>
            <a:srcRect t="34509" b="54340"/>
            <a:stretch>
              <a:fillRect/>
            </a:stretch>
          </p:blipFill>
          <p:spPr bwMode="auto">
            <a:xfrm>
              <a:off x="519113" y="2286000"/>
              <a:ext cx="7329487" cy="314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2"/>
            <p:cNvPicPr>
              <a:picLocks noChangeAspect="1" noChangeArrowheads="1"/>
            </p:cNvPicPr>
            <p:nvPr/>
          </p:nvPicPr>
          <p:blipFill>
            <a:blip r:embed="rId3">
              <a:extLst>
                <a:ext uri="{28A0092B-C50C-407E-A947-70E740481C1C}">
                  <a14:useLocalDpi xmlns:a14="http://schemas.microsoft.com/office/drawing/2010/main" val="0"/>
                </a:ext>
              </a:extLst>
            </a:blip>
            <a:srcRect t="21925" b="59357"/>
            <a:stretch>
              <a:fillRect/>
            </a:stretch>
          </p:blipFill>
          <p:spPr bwMode="auto">
            <a:xfrm>
              <a:off x="519748" y="2534444"/>
              <a:ext cx="7327900" cy="757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30" name="Group 4"/>
          <p:cNvGrpSpPr>
            <a:grpSpLocks/>
          </p:cNvGrpSpPr>
          <p:nvPr/>
        </p:nvGrpSpPr>
        <p:grpSpPr bwMode="auto">
          <a:xfrm>
            <a:off x="549275" y="4003675"/>
            <a:ext cx="7329488" cy="1746250"/>
            <a:chOff x="549275" y="3962400"/>
            <a:chExt cx="7329487" cy="1747520"/>
          </a:xfrm>
        </p:grpSpPr>
        <p:pic>
          <p:nvPicPr>
            <p:cNvPr id="1031" name="Picture 2"/>
            <p:cNvPicPr>
              <a:picLocks noChangeAspect="1" noChangeArrowheads="1"/>
            </p:cNvPicPr>
            <p:nvPr/>
          </p:nvPicPr>
          <p:blipFill>
            <a:blip r:embed="rId2">
              <a:extLst>
                <a:ext uri="{28A0092B-C50C-407E-A947-70E740481C1C}">
                  <a14:useLocalDpi xmlns:a14="http://schemas.microsoft.com/office/drawing/2010/main" val="0"/>
                </a:ext>
              </a:extLst>
            </a:blip>
            <a:srcRect t="34509" b="54340"/>
            <a:stretch>
              <a:fillRect/>
            </a:stretch>
          </p:blipFill>
          <p:spPr bwMode="auto">
            <a:xfrm>
              <a:off x="549275" y="3962400"/>
              <a:ext cx="7329487" cy="314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2"/>
            <p:cNvPicPr>
              <a:picLocks noChangeAspect="1" noChangeArrowheads="1"/>
            </p:cNvPicPr>
            <p:nvPr/>
          </p:nvPicPr>
          <p:blipFill>
            <a:blip r:embed="rId3">
              <a:extLst>
                <a:ext uri="{28A0092B-C50C-407E-A947-70E740481C1C}">
                  <a14:useLocalDpi xmlns:a14="http://schemas.microsoft.com/office/drawing/2010/main" val="0"/>
                </a:ext>
              </a:extLst>
            </a:blip>
            <a:srcRect t="59474" b="3114"/>
            <a:stretch>
              <a:fillRect/>
            </a:stretch>
          </p:blipFill>
          <p:spPr bwMode="auto">
            <a:xfrm>
              <a:off x="550228" y="4196080"/>
              <a:ext cx="7327900" cy="1513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026" name="AutoShape 2"/>
          <p:cNvSpPr>
            <a:spLocks noChangeAspect="1" noChangeArrowheads="1"/>
          </p:cNvSpPr>
          <p:nvPr/>
        </p:nvSpPr>
        <p:spPr bwMode="auto">
          <a:xfrm>
            <a:off x="569913" y="1177925"/>
            <a:ext cx="7329487" cy="1706563"/>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nvSpPr>
        <p:spPr bwMode="auto">
          <a:xfrm>
            <a:off x="549275" y="1408113"/>
            <a:ext cx="8483600"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I za direktan pristup članovima liste se takođe mogu koristiti imena komponenti.</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Ilustruje direktan pristup članu liste preko operatora [[ ]], korišćenjem imena komponente:</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r>
              <a:rPr lang="sr-Latn-RS" altLang="en-US" sz="1800" dirty="0" smtClean="0"/>
              <a:t>Korišćenjem operatora </a:t>
            </a:r>
            <a:r>
              <a:rPr lang="sr-Latn-RS" altLang="en-US" sz="1800" b="1" dirty="0" smtClean="0">
                <a:solidFill>
                  <a:schemeClr val="accent5">
                    <a:lumMod val="25000"/>
                  </a:schemeClr>
                </a:solidFill>
              </a:rPr>
              <a:t>$</a:t>
            </a:r>
            <a:r>
              <a:rPr lang="sr-Latn-RS" altLang="en-US" sz="1800" dirty="0" smtClean="0"/>
              <a:t>, takođe se može realizovati direktan pristup elemnetu liste preko imena komponente.</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 </a:t>
            </a:r>
            <a:r>
              <a:rPr lang="sr-Latn-RS" altLang="en-US" sz="1800" dirty="0" smtClean="0"/>
              <a:t>Ilustruje direktan pristup članu liste preko operatora $, korišćenjem imena komponente:</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p:txBody>
      </p:sp>
      <p:sp>
        <p:nvSpPr>
          <p:cNvPr id="2052" name="Rectangle 2"/>
          <p:cNvSpPr>
            <a:spLocks noGrp="1" noChangeArrowheads="1"/>
          </p:cNvSpPr>
          <p:nvPr>
            <p:ph type="title"/>
          </p:nvPr>
        </p:nvSpPr>
        <p:spPr/>
        <p:txBody>
          <a:bodyPr/>
          <a:lstStyle/>
          <a:p>
            <a:r>
              <a:rPr lang="sr-Latn-RS" altLang="en-US" smtClean="0"/>
              <a:t>Imenovanje komponenti l</a:t>
            </a:r>
            <a:r>
              <a:rPr lang="en-US" altLang="en-US" smtClean="0"/>
              <a:t>iste</a:t>
            </a:r>
            <a:r>
              <a:rPr lang="sr-Latn-RS" altLang="en-US" smtClean="0"/>
              <a:t> (3)</a:t>
            </a:r>
            <a:endParaRPr lang="en-GB" altLang="en-US" smtClean="0"/>
          </a:p>
        </p:txBody>
      </p:sp>
      <p:grpSp>
        <p:nvGrpSpPr>
          <p:cNvPr id="2053" name="Group 1"/>
          <p:cNvGrpSpPr>
            <a:grpSpLocks/>
          </p:cNvGrpSpPr>
          <p:nvPr/>
        </p:nvGrpSpPr>
        <p:grpSpPr bwMode="auto">
          <a:xfrm>
            <a:off x="500063" y="2600325"/>
            <a:ext cx="7348537" cy="812800"/>
            <a:chOff x="499745" y="2336800"/>
            <a:chExt cx="7348855" cy="812801"/>
          </a:xfrm>
        </p:grpSpPr>
        <p:pic>
          <p:nvPicPr>
            <p:cNvPr id="2057" name="Picture 2"/>
            <p:cNvPicPr>
              <a:picLocks noChangeAspect="1" noChangeArrowheads="1"/>
            </p:cNvPicPr>
            <p:nvPr/>
          </p:nvPicPr>
          <p:blipFill>
            <a:blip r:embed="rId2">
              <a:extLst>
                <a:ext uri="{28A0092B-C50C-407E-A947-70E740481C1C}">
                  <a14:useLocalDpi xmlns:a14="http://schemas.microsoft.com/office/drawing/2010/main" val="0"/>
                </a:ext>
              </a:extLst>
            </a:blip>
            <a:srcRect t="34509" b="54340"/>
            <a:stretch>
              <a:fillRect/>
            </a:stretch>
          </p:blipFill>
          <p:spPr bwMode="auto">
            <a:xfrm>
              <a:off x="519113" y="2336800"/>
              <a:ext cx="7329487" cy="314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2"/>
            <p:cNvPicPr>
              <a:picLocks noChangeAspect="1" noChangeArrowheads="1"/>
            </p:cNvPicPr>
            <p:nvPr/>
          </p:nvPicPr>
          <p:blipFill>
            <a:blip r:embed="rId3">
              <a:extLst>
                <a:ext uri="{28A0092B-C50C-407E-A947-70E740481C1C}">
                  <a14:useLocalDpi xmlns:a14="http://schemas.microsoft.com/office/drawing/2010/main" val="0"/>
                </a:ext>
              </a:extLst>
            </a:blip>
            <a:srcRect t="30542" b="49696"/>
            <a:stretch>
              <a:fillRect/>
            </a:stretch>
          </p:blipFill>
          <p:spPr bwMode="auto">
            <a:xfrm>
              <a:off x="499745" y="2570481"/>
              <a:ext cx="7329488" cy="579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54" name="Group 2"/>
          <p:cNvGrpSpPr>
            <a:grpSpLocks/>
          </p:cNvGrpSpPr>
          <p:nvPr/>
        </p:nvGrpSpPr>
        <p:grpSpPr bwMode="auto">
          <a:xfrm>
            <a:off x="539750" y="5140325"/>
            <a:ext cx="7339013" cy="969963"/>
            <a:chOff x="540385" y="5140960"/>
            <a:chExt cx="7338695" cy="968693"/>
          </a:xfrm>
        </p:grpSpPr>
        <p:pic>
          <p:nvPicPr>
            <p:cNvPr id="2055" name="Picture 2"/>
            <p:cNvPicPr>
              <a:picLocks noChangeAspect="1" noChangeArrowheads="1"/>
            </p:cNvPicPr>
            <p:nvPr/>
          </p:nvPicPr>
          <p:blipFill>
            <a:blip r:embed="rId2">
              <a:extLst>
                <a:ext uri="{28A0092B-C50C-407E-A947-70E740481C1C}">
                  <a14:useLocalDpi xmlns:a14="http://schemas.microsoft.com/office/drawing/2010/main" val="0"/>
                </a:ext>
              </a:extLst>
            </a:blip>
            <a:srcRect t="34509" b="54340"/>
            <a:stretch>
              <a:fillRect/>
            </a:stretch>
          </p:blipFill>
          <p:spPr bwMode="auto">
            <a:xfrm>
              <a:off x="549593" y="5140960"/>
              <a:ext cx="7329487" cy="314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2"/>
            <p:cNvPicPr>
              <a:picLocks noChangeAspect="1" noChangeArrowheads="1"/>
            </p:cNvPicPr>
            <p:nvPr/>
          </p:nvPicPr>
          <p:blipFill>
            <a:blip r:embed="rId3">
              <a:extLst>
                <a:ext uri="{28A0092B-C50C-407E-A947-70E740481C1C}">
                  <a14:useLocalDpi xmlns:a14="http://schemas.microsoft.com/office/drawing/2010/main" val="0"/>
                </a:ext>
              </a:extLst>
            </a:blip>
            <a:srcRect t="75612"/>
            <a:stretch>
              <a:fillRect/>
            </a:stretch>
          </p:blipFill>
          <p:spPr bwMode="auto">
            <a:xfrm>
              <a:off x="540385" y="5394960"/>
              <a:ext cx="7329488" cy="71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50" name="AutoShape 2"/>
          <p:cNvSpPr>
            <a:spLocks noChangeAspect="1" noChangeArrowheads="1"/>
          </p:cNvSpPr>
          <p:nvPr/>
        </p:nvSpPr>
        <p:spPr bwMode="auto">
          <a:xfrm>
            <a:off x="569913" y="1177925"/>
            <a:ext cx="7329487" cy="1706563"/>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nvSpPr>
        <p:spPr bwMode="auto">
          <a:xfrm>
            <a:off x="549275" y="1408113"/>
            <a:ext cx="84836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Moguće je da se putanjama za pretragu sistema R pridruže liste, čime se omogućava da se za pristup </a:t>
            </a:r>
            <a:r>
              <a:rPr lang="en-US" altLang="en-US" sz="1800" dirty="0" err="1" smtClean="0"/>
              <a:t>komponet</a:t>
            </a:r>
            <a:r>
              <a:rPr lang="sr-Latn-RS" altLang="en-US" sz="1800" dirty="0" smtClean="0"/>
              <a:t>i</a:t>
            </a:r>
            <a:r>
              <a:rPr lang="en-US" altLang="en-US" sz="1800" dirty="0" smtClean="0"/>
              <a:t> </a:t>
            </a:r>
            <a:r>
              <a:rPr lang="sr-Latn-RS" altLang="en-US" sz="1800" dirty="0" smtClean="0"/>
              <a:t>liste piše samo ime komponente (tj. da se ne mora pisati ime liste na koju se primenjuje operator $ praćen imenom komponente).</a:t>
            </a:r>
          </a:p>
          <a:p>
            <a:pPr eaLnBrk="1" hangingPunct="1">
              <a:spcBef>
                <a:spcPts val="600"/>
              </a:spcBef>
              <a:buClrTx/>
              <a:buFontTx/>
              <a:buNone/>
              <a:defRPr/>
            </a:pPr>
            <a:r>
              <a:rPr lang="sr-Latn-RS" altLang="en-US" sz="1800" dirty="0" smtClean="0"/>
              <a:t>Pridruživanje liste putanjama za pretragu se postiže funkcijom </a:t>
            </a:r>
            <a:r>
              <a:rPr lang="sr-Latn-RS" altLang="en-US" sz="1800" b="1" dirty="0" smtClean="0">
                <a:solidFill>
                  <a:schemeClr val="accent5">
                    <a:lumMod val="25000"/>
                  </a:schemeClr>
                </a:solidFill>
              </a:rPr>
              <a:t>attach</a:t>
            </a:r>
            <a:r>
              <a:rPr lang="sr-Latn-RS" altLang="en-US" sz="1800" dirty="0" smtClean="0"/>
              <a:t>, a prekid pridruživanja funkcijom </a:t>
            </a:r>
            <a:r>
              <a:rPr lang="sr-Latn-RS" altLang="en-US" sz="1800" b="1" dirty="0" smtClean="0">
                <a:solidFill>
                  <a:schemeClr val="accent5">
                    <a:lumMod val="25000"/>
                  </a:schemeClr>
                </a:solidFill>
              </a:rPr>
              <a:t>detach</a:t>
            </a:r>
            <a:r>
              <a:rPr lang="sr-Latn-RS" altLang="en-US" sz="1800" dirty="0" smtClean="0"/>
              <a:t>.</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Neka je data lista na sledeći način:</a:t>
            </a:r>
          </a:p>
          <a:p>
            <a:pPr eaLnBrk="1" hangingPunct="1">
              <a:spcBef>
                <a:spcPts val="600"/>
              </a:spcBef>
              <a:buClrTx/>
              <a:buFontTx/>
              <a:buNone/>
              <a:defRPr/>
            </a:pPr>
            <a:endParaRPr lang="sr-Latn-RS" altLang="en-US" sz="1800" dirty="0" smtClean="0"/>
          </a:p>
          <a:p>
            <a:pPr eaLnBrk="1" hangingPunct="1">
              <a:spcBef>
                <a:spcPts val="600"/>
              </a:spcBef>
              <a:buClrTx/>
              <a:buFontTx/>
              <a:buNone/>
              <a:defRPr/>
            </a:pPr>
            <a:r>
              <a:rPr lang="sr-Latn-RS" altLang="en-US" sz="1800" dirty="0" smtClean="0"/>
              <a:t>Pridruživanje liste putanjama za pretragu postiže se sa:</a:t>
            </a:r>
          </a:p>
          <a:p>
            <a:pPr eaLnBrk="1" hangingPunct="1">
              <a:spcBef>
                <a:spcPts val="600"/>
              </a:spcBef>
              <a:buClrTx/>
              <a:buFontTx/>
              <a:buNone/>
              <a:defRPr/>
            </a:pPr>
            <a:endParaRPr lang="sr-Latn-RS" altLang="en-US" sz="1800" dirty="0" smtClean="0"/>
          </a:p>
          <a:p>
            <a:pPr eaLnBrk="1" hangingPunct="1">
              <a:spcBef>
                <a:spcPts val="600"/>
              </a:spcBef>
              <a:buClrTx/>
              <a:buFontTx/>
              <a:buNone/>
              <a:defRPr/>
            </a:pPr>
            <a:r>
              <a:rPr lang="sr-Latn-RS" altLang="en-US" sz="1800" dirty="0" smtClean="0"/>
              <a:t>Sada se može pristupati imenovanim komponentama liste bez eksplicitnog referisanja na listu:</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800" dirty="0" smtClean="0"/>
          </a:p>
          <a:p>
            <a:pPr eaLnBrk="1" hangingPunct="1">
              <a:spcBef>
                <a:spcPts val="600"/>
              </a:spcBef>
              <a:buClrTx/>
              <a:buFontTx/>
              <a:buNone/>
              <a:defRPr/>
            </a:pPr>
            <a:r>
              <a:rPr lang="sr-Latn-RS" altLang="en-US" sz="1800" dirty="0" smtClean="0"/>
              <a:t>Po završetku sa korišćenjem komponenti liste, poželjno je prekinuti pridruživanje:</a:t>
            </a:r>
          </a:p>
        </p:txBody>
      </p:sp>
      <p:sp>
        <p:nvSpPr>
          <p:cNvPr id="3076" name="Rectangle 2"/>
          <p:cNvSpPr>
            <a:spLocks noGrp="1" noChangeArrowheads="1"/>
          </p:cNvSpPr>
          <p:nvPr>
            <p:ph type="title"/>
          </p:nvPr>
        </p:nvSpPr>
        <p:spPr/>
        <p:txBody>
          <a:bodyPr/>
          <a:lstStyle/>
          <a:p>
            <a:r>
              <a:rPr lang="sr-Latn-RS" altLang="en-US" smtClean="0"/>
              <a:t>Imenovanje komponenti l</a:t>
            </a:r>
            <a:r>
              <a:rPr lang="en-US" altLang="en-US" smtClean="0"/>
              <a:t>iste</a:t>
            </a:r>
            <a:r>
              <a:rPr lang="sr-Latn-RS" altLang="en-US" smtClean="0"/>
              <a:t> (4)</a:t>
            </a:r>
            <a:endParaRPr lang="en-GB" altLang="en-US" smtClean="0"/>
          </a:p>
        </p:txBody>
      </p:sp>
      <p:pic>
        <p:nvPicPr>
          <p:cNvPr id="3077" name="Picture 2"/>
          <p:cNvPicPr>
            <a:picLocks noChangeAspect="1" noChangeArrowheads="1"/>
          </p:cNvPicPr>
          <p:nvPr/>
        </p:nvPicPr>
        <p:blipFill>
          <a:blip r:embed="rId2">
            <a:extLst>
              <a:ext uri="{28A0092B-C50C-407E-A947-70E740481C1C}">
                <a14:useLocalDpi xmlns:a14="http://schemas.microsoft.com/office/drawing/2010/main" val="0"/>
              </a:ext>
            </a:extLst>
          </a:blip>
          <a:srcRect t="34509" b="54340"/>
          <a:stretch>
            <a:fillRect/>
          </a:stretch>
        </p:blipFill>
        <p:spPr bwMode="auto">
          <a:xfrm>
            <a:off x="549275" y="3810000"/>
            <a:ext cx="7329488"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2"/>
          <p:cNvPicPr>
            <a:picLocks noChangeAspect="1" noChangeArrowheads="1"/>
          </p:cNvPicPr>
          <p:nvPr/>
        </p:nvPicPr>
        <p:blipFill>
          <a:blip r:embed="rId3">
            <a:extLst>
              <a:ext uri="{28A0092B-C50C-407E-A947-70E740481C1C}">
                <a14:useLocalDpi xmlns:a14="http://schemas.microsoft.com/office/drawing/2010/main" val="0"/>
              </a:ext>
            </a:extLst>
          </a:blip>
          <a:srcRect t="60381" b="19810"/>
          <a:stretch>
            <a:fillRect/>
          </a:stretch>
        </p:blipFill>
        <p:spPr bwMode="auto">
          <a:xfrm>
            <a:off x="515938" y="4470400"/>
            <a:ext cx="7329487"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79" name="Group 18"/>
          <p:cNvGrpSpPr>
            <a:grpSpLocks/>
          </p:cNvGrpSpPr>
          <p:nvPr/>
        </p:nvGrpSpPr>
        <p:grpSpPr bwMode="auto">
          <a:xfrm>
            <a:off x="506413" y="5364163"/>
            <a:ext cx="7342187" cy="569912"/>
            <a:chOff x="506413" y="2773679"/>
            <a:chExt cx="7342187" cy="568961"/>
          </a:xfrm>
        </p:grpSpPr>
        <p:pic>
          <p:nvPicPr>
            <p:cNvPr id="3081" name="Picture 2"/>
            <p:cNvPicPr>
              <a:picLocks noChangeAspect="1" noChangeArrowheads="1"/>
            </p:cNvPicPr>
            <p:nvPr/>
          </p:nvPicPr>
          <p:blipFill>
            <a:blip r:embed="rId3">
              <a:extLst>
                <a:ext uri="{28A0092B-C50C-407E-A947-70E740481C1C}">
                  <a14:useLocalDpi xmlns:a14="http://schemas.microsoft.com/office/drawing/2010/main" val="0"/>
                </a:ext>
              </a:extLst>
            </a:blip>
            <a:srcRect t="75232"/>
            <a:stretch>
              <a:fillRect/>
            </a:stretch>
          </p:blipFill>
          <p:spPr bwMode="auto">
            <a:xfrm>
              <a:off x="506413" y="2773679"/>
              <a:ext cx="7329487" cy="37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3"/>
            <p:cNvPicPr>
              <a:picLocks noChangeAspect="1" noChangeArrowheads="1"/>
            </p:cNvPicPr>
            <p:nvPr/>
          </p:nvPicPr>
          <p:blipFill>
            <a:blip r:embed="rId4">
              <a:extLst>
                <a:ext uri="{28A0092B-C50C-407E-A947-70E740481C1C}">
                  <a14:useLocalDpi xmlns:a14="http://schemas.microsoft.com/office/drawing/2010/main" val="0"/>
                </a:ext>
              </a:extLst>
            </a:blip>
            <a:srcRect b="64719"/>
            <a:stretch>
              <a:fillRect/>
            </a:stretch>
          </p:blipFill>
          <p:spPr bwMode="auto">
            <a:xfrm>
              <a:off x="519113" y="3133725"/>
              <a:ext cx="7329487" cy="20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080" name="Picture 3"/>
          <p:cNvPicPr>
            <a:picLocks noChangeAspect="1" noChangeArrowheads="1"/>
          </p:cNvPicPr>
          <p:nvPr/>
        </p:nvPicPr>
        <p:blipFill>
          <a:blip r:embed="rId4">
            <a:extLst>
              <a:ext uri="{28A0092B-C50C-407E-A947-70E740481C1C}">
                <a14:useLocalDpi xmlns:a14="http://schemas.microsoft.com/office/drawing/2010/main" val="0"/>
              </a:ext>
            </a:extLst>
          </a:blip>
          <a:srcRect t="33565"/>
          <a:stretch>
            <a:fillRect/>
          </a:stretch>
        </p:blipFill>
        <p:spPr bwMode="auto">
          <a:xfrm>
            <a:off x="519113" y="6359525"/>
            <a:ext cx="73294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4" name="AutoShape 2"/>
          <p:cNvSpPr>
            <a:spLocks noChangeAspect="1" noChangeArrowheads="1"/>
          </p:cNvSpPr>
          <p:nvPr/>
        </p:nvSpPr>
        <p:spPr bwMode="auto">
          <a:xfrm>
            <a:off x="569913" y="1177925"/>
            <a:ext cx="7329487" cy="1706563"/>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pl-PL" altLang="en-US" smtClean="0"/>
              <a:t>Primena statistike u nauci</a:t>
            </a:r>
            <a:endParaRPr lang="en-GB" altLang="en-US" smtClean="0"/>
          </a:p>
        </p:txBody>
      </p:sp>
      <p:sp>
        <p:nvSpPr>
          <p:cNvPr id="2" name="Rectangle 1"/>
          <p:cNvSpPr/>
          <p:nvPr/>
        </p:nvSpPr>
        <p:spPr>
          <a:xfrm>
            <a:off x="549275" y="1408113"/>
            <a:ext cx="8483600" cy="3186112"/>
          </a:xfrm>
          <a:prstGeom prst="rect">
            <a:avLst/>
          </a:prstGeom>
        </p:spPr>
        <p:txBody>
          <a:bodyPr>
            <a:spAutoFit/>
          </a:bodyPr>
          <a:lstStyle/>
          <a:p>
            <a:pPr>
              <a:spcBef>
                <a:spcPts val="600"/>
              </a:spcBef>
              <a:defRPr/>
            </a:pPr>
            <a:r>
              <a:rPr lang="vi-VN" sz="2200" dirty="0"/>
              <a:t>Savremeni naučni metod u mnogim naukama je nezamisliv bez primene statistike u svim fazama, bez obzira na</a:t>
            </a:r>
            <a:r>
              <a:rPr lang="sr-Latn-RS" sz="2200" dirty="0"/>
              <a:t> </a:t>
            </a:r>
            <a:r>
              <a:rPr lang="vi-VN" sz="2200" dirty="0"/>
              <a:t>vrstu nacrta istraživanja</a:t>
            </a:r>
            <a:r>
              <a:rPr lang="sr-Latn-RS" sz="2200" dirty="0"/>
              <a:t>:</a:t>
            </a:r>
          </a:p>
          <a:p>
            <a:pPr marL="342900" indent="-342900">
              <a:spcBef>
                <a:spcPts val="600"/>
              </a:spcBef>
              <a:buFont typeface="Arial" panose="020B0604020202020204" pitchFamily="34" charset="0"/>
              <a:buChar char="•"/>
              <a:defRPr/>
            </a:pPr>
            <a:r>
              <a:rPr lang="sr-Latn-RS" sz="2200" dirty="0"/>
              <a:t>Dizajn istraživanja</a:t>
            </a:r>
          </a:p>
          <a:p>
            <a:pPr marL="342900" indent="-342900">
              <a:spcBef>
                <a:spcPts val="600"/>
              </a:spcBef>
              <a:buFont typeface="Arial" panose="020B0604020202020204" pitchFamily="34" charset="0"/>
              <a:buChar char="•"/>
              <a:defRPr/>
            </a:pPr>
            <a:r>
              <a:rPr lang="sr-Latn-RS" sz="2200" dirty="0"/>
              <a:t>Prikupljanje podataka</a:t>
            </a:r>
          </a:p>
          <a:p>
            <a:pPr marL="342900" indent="-342900">
              <a:spcBef>
                <a:spcPts val="600"/>
              </a:spcBef>
              <a:buFont typeface="Arial" panose="020B0604020202020204" pitchFamily="34" charset="0"/>
              <a:buChar char="•"/>
              <a:defRPr/>
            </a:pPr>
            <a:r>
              <a:rPr lang="sr-Latn-RS" sz="2200" dirty="0"/>
              <a:t>Opisivanje podataka</a:t>
            </a:r>
          </a:p>
          <a:p>
            <a:pPr marL="342900" indent="-342900">
              <a:spcBef>
                <a:spcPts val="600"/>
              </a:spcBef>
              <a:buFont typeface="Arial" panose="020B0604020202020204" pitchFamily="34" charset="0"/>
              <a:buChar char="•"/>
              <a:defRPr/>
            </a:pPr>
            <a:r>
              <a:rPr lang="sr-Latn-RS" sz="2200" dirty="0"/>
              <a:t>Analiziranje podataka</a:t>
            </a:r>
          </a:p>
          <a:p>
            <a:pPr marL="342900" indent="-342900">
              <a:spcBef>
                <a:spcPts val="600"/>
              </a:spcBef>
              <a:buFont typeface="Arial" panose="020B0604020202020204" pitchFamily="34" charset="0"/>
              <a:buChar char="•"/>
              <a:defRPr/>
            </a:pPr>
            <a:r>
              <a:rPr lang="sr-Latn-RS" sz="2200" dirty="0"/>
              <a:t>Donošenje zaključaka </a:t>
            </a:r>
            <a:endParaRPr lang="en-US" sz="2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title"/>
          </p:nvPr>
        </p:nvSpPr>
        <p:spPr>
          <a:noFill/>
        </p:spPr>
        <p:txBody>
          <a:bodyPr/>
          <a:lstStyle/>
          <a:p>
            <a:pPr algn="ctr"/>
            <a:r>
              <a:rPr kumimoji="1" lang="en-GB" altLang="en-US" smtClean="0"/>
              <a:t/>
            </a:r>
            <a:br>
              <a:rPr kumimoji="1" lang="en-GB" altLang="en-US" smtClean="0"/>
            </a:br>
            <a:endParaRPr kumimoji="1" lang="en-GB" altLang="en-US" smtClean="0"/>
          </a:p>
        </p:txBody>
      </p:sp>
      <p:sp>
        <p:nvSpPr>
          <p:cNvPr id="66563" name="Text Box 2"/>
          <p:cNvSpPr txBox="1">
            <a:spLocks noChangeArrowheads="1"/>
          </p:cNvSpPr>
          <p:nvPr/>
        </p:nvSpPr>
        <p:spPr bwMode="auto">
          <a:xfrm>
            <a:off x="533400" y="1733550"/>
            <a:ext cx="8077200" cy="237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algn="ctr">
              <a:spcBef>
                <a:spcPct val="0"/>
              </a:spcBef>
              <a:buClrTx/>
              <a:buFontTx/>
              <a:buNone/>
            </a:pPr>
            <a:r>
              <a:rPr kumimoji="1" lang="sr-Latn-RS" altLang="en-US" sz="4800">
                <a:latin typeface="Comic Sans MS" pitchFamily="66" charset="0"/>
              </a:rPr>
              <a:t>Okvir sa podacima</a:t>
            </a:r>
            <a:endParaRPr kumimoji="1" lang="en-GB" altLang="en-US" sz="4800">
              <a:latin typeface="Comic Sans MS" pitchFamily="66" charset="0"/>
            </a:endParaRPr>
          </a:p>
          <a:p>
            <a:pPr algn="ctr">
              <a:spcBef>
                <a:spcPct val="0"/>
              </a:spcBef>
              <a:buClrTx/>
              <a:buFontTx/>
              <a:buNone/>
            </a:pPr>
            <a:endParaRPr kumimoji="1" lang="en-GB" altLang="en-US" sz="4000">
              <a:latin typeface="Comic Sans MS" pitchFamily="66" charset="0"/>
            </a:endParaRPr>
          </a:p>
          <a:p>
            <a:pPr algn="ctr">
              <a:spcBef>
                <a:spcPct val="0"/>
              </a:spcBef>
              <a:buClrTx/>
              <a:buFontTx/>
              <a:buNone/>
            </a:pPr>
            <a:endParaRPr kumimoji="1" lang="en-GB" altLang="en-US" sz="2800">
              <a:latin typeface="Comic Sans MS" pitchFamily="66" charset="0"/>
            </a:endParaRPr>
          </a:p>
          <a:p>
            <a:pPr algn="ctr">
              <a:spcBef>
                <a:spcPct val="0"/>
              </a:spcBef>
              <a:buClrTx/>
              <a:buFontTx/>
              <a:buNone/>
            </a:pPr>
            <a:endParaRPr kumimoji="1" lang="en-GB" altLang="en-US">
              <a:latin typeface="Comic Sans MS" pitchFamily="66"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nvSpPr>
        <p:spPr bwMode="auto">
          <a:xfrm>
            <a:off x="549275" y="1408113"/>
            <a:ext cx="8483600"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b="1" i="1" dirty="0" smtClean="0"/>
              <a:t>Okvir sa podacima</a:t>
            </a:r>
            <a:r>
              <a:rPr lang="sr-Latn-RS" altLang="en-US" sz="1800" dirty="0" smtClean="0"/>
              <a:t> služi za čuvanje podataka nad kojima se obično vrše statističke analize. Okvir sa podacima je lista vektora iste dužine.</a:t>
            </a:r>
          </a:p>
          <a:p>
            <a:pPr eaLnBrk="1" hangingPunct="1">
              <a:spcBef>
                <a:spcPts val="600"/>
              </a:spcBef>
              <a:buClrTx/>
              <a:buFontTx/>
              <a:buNone/>
              <a:defRPr/>
            </a:pPr>
            <a:r>
              <a:rPr lang="sr-Latn-RS" altLang="en-US" sz="1800" dirty="0" smtClean="0"/>
              <a:t>Kreiranje okvira sa podacima na osnovu datih vektora se postiže funkcijom </a:t>
            </a:r>
            <a:r>
              <a:rPr lang="sr-Latn-RS" altLang="en-US" sz="1800" b="1" dirty="0" smtClean="0">
                <a:solidFill>
                  <a:schemeClr val="accent5">
                    <a:lumMod val="25000"/>
                  </a:schemeClr>
                </a:solidFill>
              </a:rPr>
              <a:t>data.frame</a:t>
            </a:r>
            <a:r>
              <a:rPr lang="sr-Latn-RS" altLang="en-US" sz="1800" dirty="0" smtClean="0"/>
              <a:t>.</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Ilustruje kreiranje okvira sa podacima:</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r>
              <a:rPr lang="sr-Latn-RS" altLang="en-US" sz="1800" dirty="0" smtClean="0"/>
              <a:t>Sistem R već sadrži veliki broj okvira sa podacima koji predstavljaju podatke dobijene prilikom raznovrsnih istraživanja. </a:t>
            </a:r>
          </a:p>
          <a:p>
            <a:pPr eaLnBrk="1" hangingPunct="1">
              <a:spcBef>
                <a:spcPts val="600"/>
              </a:spcBef>
              <a:buClrTx/>
              <a:buFontTx/>
              <a:buNone/>
              <a:defRPr/>
            </a:pPr>
            <a:r>
              <a:rPr lang="sr-Latn-RS" altLang="en-US" sz="1800" dirty="0" smtClean="0"/>
              <a:t>Korisnik ne mora da kreira okvire sa podacima ugrađene u R, već može odmah da ih koristi.</a:t>
            </a:r>
          </a:p>
          <a:p>
            <a:pPr eaLnBrk="1" hangingPunct="1">
              <a:spcBef>
                <a:spcPts val="600"/>
              </a:spcBef>
              <a:buClrTx/>
              <a:buFontTx/>
              <a:buNone/>
              <a:defRPr/>
            </a:pPr>
            <a:r>
              <a:rPr lang="sr-Latn-RS" altLang="en-US" sz="1800" dirty="0" smtClean="0"/>
              <a:t>Još veći broj takvih okvira sa podacima se nalazi u dodatnim R bibliotekama, koje se mogu uključiti po potrebi (a napredniji korisnik može kreirati i svoje okvire sa podacima i svoje biblioteke). </a:t>
            </a:r>
          </a:p>
        </p:txBody>
      </p:sp>
      <p:sp>
        <p:nvSpPr>
          <p:cNvPr id="4100" name="Rectangle 2"/>
          <p:cNvSpPr>
            <a:spLocks noGrp="1" noChangeArrowheads="1"/>
          </p:cNvSpPr>
          <p:nvPr>
            <p:ph type="title"/>
          </p:nvPr>
        </p:nvSpPr>
        <p:spPr/>
        <p:txBody>
          <a:bodyPr/>
          <a:lstStyle/>
          <a:p>
            <a:r>
              <a:rPr lang="sr-Latn-RS" altLang="en-US" smtClean="0"/>
              <a:t>Okvir sa podacima</a:t>
            </a:r>
            <a:endParaRPr lang="en-GB" altLang="en-US" smtClean="0"/>
          </a:p>
        </p:txBody>
      </p:sp>
      <p:pic>
        <p:nvPicPr>
          <p:cNvPr id="4101" name="Picture 2"/>
          <p:cNvPicPr>
            <a:picLocks noChangeAspect="1" noChangeArrowheads="1"/>
          </p:cNvPicPr>
          <p:nvPr/>
        </p:nvPicPr>
        <p:blipFill>
          <a:blip r:embed="rId2">
            <a:extLst>
              <a:ext uri="{28A0092B-C50C-407E-A947-70E740481C1C}">
                <a14:useLocalDpi xmlns:a14="http://schemas.microsoft.com/office/drawing/2010/main" val="0"/>
              </a:ext>
            </a:extLst>
          </a:blip>
          <a:srcRect t="11275" b="67149"/>
          <a:stretch>
            <a:fillRect/>
          </a:stretch>
        </p:blipFill>
        <p:spPr bwMode="auto">
          <a:xfrm>
            <a:off x="560388" y="3209925"/>
            <a:ext cx="732790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8" name="AutoShape 2"/>
          <p:cNvSpPr>
            <a:spLocks noChangeAspect="1" noChangeArrowheads="1"/>
          </p:cNvSpPr>
          <p:nvPr/>
        </p:nvSpPr>
        <p:spPr bwMode="auto">
          <a:xfrm>
            <a:off x="569913" y="1177925"/>
            <a:ext cx="7329487" cy="1706563"/>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nvSpPr>
        <p:spPr bwMode="auto">
          <a:xfrm>
            <a:off x="549275" y="1408113"/>
            <a:ext cx="8483600"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U primerima koji slede koriistićemo ugrađeni okvir sa podacima </a:t>
            </a:r>
            <a:r>
              <a:rPr lang="sr-Latn-RS" altLang="en-US" sz="1800" dirty="0" smtClean="0">
                <a:solidFill>
                  <a:schemeClr val="accent5">
                    <a:lumMod val="25000"/>
                  </a:schemeClr>
                </a:solidFill>
              </a:rPr>
              <a:t>mtcars</a:t>
            </a:r>
            <a:r>
              <a:rPr lang="sr-Latn-RS" altLang="en-US" sz="1800" dirty="0" smtClean="0"/>
              <a:t>. Ovaj okvir sadrži podatke iz časopisa </a:t>
            </a:r>
            <a:r>
              <a:rPr lang="en-US" sz="1800" dirty="0" smtClean="0"/>
              <a:t> Motor Trend</a:t>
            </a:r>
            <a:r>
              <a:rPr lang="sr-Latn-RS" sz="1800" dirty="0" smtClean="0"/>
              <a:t> </a:t>
            </a:r>
            <a:r>
              <a:rPr lang="en-US" sz="1800" dirty="0" smtClean="0"/>
              <a:t>US magazine</a:t>
            </a:r>
            <a:r>
              <a:rPr lang="sr-Latn-RS" sz="1800" dirty="0" smtClean="0"/>
              <a:t> iz 1974 i odnosi se na karakteristike raznih modela putničkih automobila.</a:t>
            </a:r>
          </a:p>
          <a:p>
            <a:pPr eaLnBrk="1" hangingPunct="1">
              <a:spcBef>
                <a:spcPts val="600"/>
              </a:spcBef>
              <a:buClrTx/>
              <a:buFontTx/>
              <a:buNone/>
              <a:defRPr/>
            </a:pPr>
            <a:r>
              <a:rPr lang="sr-Latn-RS" altLang="en-US" sz="1800" dirty="0" smtClean="0"/>
              <a:t>Kao i kod drugih ugrađenih okviri sa podacima, prva vrsta okvira, nazvana </a:t>
            </a:r>
            <a:r>
              <a:rPr lang="sr-Latn-RS" altLang="en-US" sz="1800" b="1" i="1" dirty="0" smtClean="0"/>
              <a:t>zaglavlje</a:t>
            </a:r>
            <a:r>
              <a:rPr lang="sr-Latn-RS" altLang="en-US" sz="1800" dirty="0" smtClean="0"/>
              <a:t>, sadrži imena kolona. </a:t>
            </a:r>
            <a:br>
              <a:rPr lang="sr-Latn-RS" altLang="en-US" sz="1800" dirty="0" smtClean="0"/>
            </a:br>
            <a:r>
              <a:rPr lang="sr-Latn-RS" altLang="en-US" sz="1800" dirty="0" smtClean="0"/>
              <a:t>Svaka od sledećih vrsta je </a:t>
            </a:r>
            <a:r>
              <a:rPr lang="sr-Latn-RS" altLang="en-US" sz="1800" b="1" i="1" dirty="0" smtClean="0"/>
              <a:t>vrsta sa podacima</a:t>
            </a:r>
            <a:r>
              <a:rPr lang="sr-Latn-RS" altLang="en-US" sz="1800" dirty="0" smtClean="0"/>
              <a:t>: prvi elemenat u vrsti sa podacima je oznaka vrste, a iza oznake slede podaci. </a:t>
            </a:r>
            <a:br>
              <a:rPr lang="sr-Latn-RS" altLang="en-US" sz="1800" dirty="0" smtClean="0"/>
            </a:br>
            <a:r>
              <a:rPr lang="sr-Latn-RS" altLang="en-US" sz="1800" dirty="0" smtClean="0"/>
              <a:t>Jedan podatak u vrsti sa podacima je </a:t>
            </a:r>
            <a:r>
              <a:rPr lang="sr-Latn-RS" altLang="en-US" sz="1800" b="1" i="1" dirty="0" smtClean="0"/>
              <a:t>ćelija</a:t>
            </a:r>
            <a:r>
              <a:rPr lang="sr-Latn-RS" altLang="en-US" sz="1800" dirty="0" smtClean="0"/>
              <a:t>. </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Prikaz okvira sa podacima mtcars realizuje se jednostavnim navođenjem promenljive mtcars u odzivnom znaku R sistema:</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p:txBody>
      </p:sp>
      <p:sp>
        <p:nvSpPr>
          <p:cNvPr id="5124" name="Rectangle 2"/>
          <p:cNvSpPr>
            <a:spLocks noGrp="1" noChangeArrowheads="1"/>
          </p:cNvSpPr>
          <p:nvPr>
            <p:ph type="title"/>
          </p:nvPr>
        </p:nvSpPr>
        <p:spPr/>
        <p:txBody>
          <a:bodyPr/>
          <a:lstStyle/>
          <a:p>
            <a:r>
              <a:rPr lang="sr-Latn-RS" altLang="en-US" smtClean="0"/>
              <a:t>Okvir sa podacima (2)</a:t>
            </a:r>
            <a:endParaRPr lang="en-GB" altLang="en-US" smtClean="0"/>
          </a:p>
        </p:txBody>
      </p:sp>
      <p:pic>
        <p:nvPicPr>
          <p:cNvPr id="5125" name="Picture 2"/>
          <p:cNvPicPr>
            <a:picLocks noChangeAspect="1" noChangeArrowheads="1"/>
          </p:cNvPicPr>
          <p:nvPr/>
        </p:nvPicPr>
        <p:blipFill>
          <a:blip r:embed="rId2">
            <a:extLst>
              <a:ext uri="{28A0092B-C50C-407E-A947-70E740481C1C}">
                <a14:useLocalDpi xmlns:a14="http://schemas.microsoft.com/office/drawing/2010/main" val="0"/>
              </a:ext>
            </a:extLst>
          </a:blip>
          <a:srcRect t="52812" b="18642"/>
          <a:stretch>
            <a:fillRect/>
          </a:stretch>
        </p:blipFill>
        <p:spPr bwMode="auto">
          <a:xfrm>
            <a:off x="560388" y="4613275"/>
            <a:ext cx="7327900" cy="145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2" name="AutoShape 2"/>
          <p:cNvSpPr>
            <a:spLocks noChangeAspect="1" noChangeArrowheads="1"/>
          </p:cNvSpPr>
          <p:nvPr/>
        </p:nvSpPr>
        <p:spPr bwMode="auto">
          <a:xfrm>
            <a:off x="569913" y="1177925"/>
            <a:ext cx="7329487" cy="1706563"/>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nvSpPr>
        <p:spPr bwMode="auto">
          <a:xfrm>
            <a:off x="549275" y="1408113"/>
            <a:ext cx="84836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Za izvlačenje podatka iz ćelije, koristi se operator strednjih zagrada </a:t>
            </a:r>
            <a:r>
              <a:rPr lang="sr-Latn-RS" altLang="en-US" sz="1800" b="1" dirty="0" smtClean="0">
                <a:solidFill>
                  <a:schemeClr val="accent5">
                    <a:lumMod val="25000"/>
                  </a:schemeClr>
                </a:solidFill>
              </a:rPr>
              <a:t>[</a:t>
            </a:r>
            <a:r>
              <a:rPr lang="sr-Latn-RS" altLang="en-US" sz="1800" dirty="0" smtClean="0">
                <a:solidFill>
                  <a:schemeClr val="accent5">
                    <a:lumMod val="25000"/>
                  </a:schemeClr>
                </a:solidFill>
              </a:rPr>
              <a:t> </a:t>
            </a:r>
            <a:r>
              <a:rPr lang="sr-Latn-RS" altLang="en-US" sz="1800" b="1" dirty="0" smtClean="0">
                <a:solidFill>
                  <a:schemeClr val="accent5">
                    <a:lumMod val="25000"/>
                  </a:schemeClr>
                </a:solidFill>
              </a:rPr>
              <a:t>]</a:t>
            </a:r>
            <a:r>
              <a:rPr lang="sr-Latn-RS" altLang="en-US" sz="1800" dirty="0" smtClean="0"/>
              <a:t>, unutar kojih se navode koordinate ćelije (pozicija vrste i pozicija kolone razdvojene zarezom). </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Ilustruje izvlačenje podatka iz ćelije okvira sa podacima (u ovom slučaju ćelija u preseku prve vrste i druge kolone):</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r>
              <a:rPr lang="sr-Latn-RS" altLang="en-US" sz="1800" dirty="0" smtClean="0"/>
              <a:t>Umesto numeričkih koordinata, mogu se koristiti i imena vrsta i kolona.</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Ilustruje izvlačenje podatka iz ćelije okvira sa podacima preko imena vrste i kolone:</a:t>
            </a:r>
          </a:p>
          <a:p>
            <a:pPr eaLnBrk="1" hangingPunct="1">
              <a:spcBef>
                <a:spcPts val="600"/>
              </a:spcBef>
              <a:buClrTx/>
              <a:buFontTx/>
              <a:buNone/>
              <a:defRPr/>
            </a:pPr>
            <a:endParaRPr lang="sr-Latn-RS" altLang="en-US" sz="1800" dirty="0" smtClean="0"/>
          </a:p>
        </p:txBody>
      </p:sp>
      <p:sp>
        <p:nvSpPr>
          <p:cNvPr id="6148" name="Rectangle 2"/>
          <p:cNvSpPr>
            <a:spLocks noGrp="1" noChangeArrowheads="1"/>
          </p:cNvSpPr>
          <p:nvPr>
            <p:ph type="title"/>
          </p:nvPr>
        </p:nvSpPr>
        <p:spPr/>
        <p:txBody>
          <a:bodyPr/>
          <a:lstStyle/>
          <a:p>
            <a:r>
              <a:rPr lang="sr-Latn-RS" altLang="en-US" smtClean="0"/>
              <a:t>Okvir sa podacima (3)</a:t>
            </a:r>
            <a:endParaRPr lang="en-GB" altLang="en-US" smtClean="0"/>
          </a:p>
        </p:txBody>
      </p:sp>
      <p:pic>
        <p:nvPicPr>
          <p:cNvPr id="6149" name="Picture 2"/>
          <p:cNvPicPr>
            <a:picLocks noChangeAspect="1" noChangeArrowheads="1"/>
          </p:cNvPicPr>
          <p:nvPr/>
        </p:nvPicPr>
        <p:blipFill>
          <a:blip r:embed="rId2">
            <a:extLst>
              <a:ext uri="{28A0092B-C50C-407E-A947-70E740481C1C}">
                <a14:useLocalDpi xmlns:a14="http://schemas.microsoft.com/office/drawing/2010/main" val="0"/>
              </a:ext>
            </a:extLst>
          </a:blip>
          <a:srcRect t="25475" b="64626"/>
          <a:stretch>
            <a:fillRect/>
          </a:stretch>
        </p:blipFill>
        <p:spPr bwMode="auto">
          <a:xfrm>
            <a:off x="533400" y="3138488"/>
            <a:ext cx="7329488"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2"/>
          <p:cNvPicPr>
            <a:picLocks noChangeAspect="1" noChangeArrowheads="1"/>
          </p:cNvPicPr>
          <p:nvPr/>
        </p:nvPicPr>
        <p:blipFill>
          <a:blip r:embed="rId2">
            <a:extLst>
              <a:ext uri="{28A0092B-C50C-407E-A947-70E740481C1C}">
                <a14:useLocalDpi xmlns:a14="http://schemas.microsoft.com/office/drawing/2010/main" val="0"/>
              </a:ext>
            </a:extLst>
          </a:blip>
          <a:srcRect t="46776" b="42963"/>
          <a:stretch>
            <a:fillRect/>
          </a:stretch>
        </p:blipFill>
        <p:spPr bwMode="auto">
          <a:xfrm>
            <a:off x="542925" y="4999038"/>
            <a:ext cx="7329488" cy="54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6" name="AutoShape 2"/>
          <p:cNvSpPr>
            <a:spLocks noChangeAspect="1" noChangeArrowheads="1"/>
          </p:cNvSpPr>
          <p:nvPr/>
        </p:nvSpPr>
        <p:spPr bwMode="auto">
          <a:xfrm>
            <a:off x="569913" y="1177925"/>
            <a:ext cx="7329487" cy="1706563"/>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nvSpPr>
        <p:spPr bwMode="auto">
          <a:xfrm>
            <a:off x="549275" y="1408113"/>
            <a:ext cx="84836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Broj vrsta sa podacima u okviru sa podacima određuje se korišćenjem </a:t>
            </a:r>
            <a:r>
              <a:rPr lang="sr-Latn-RS" altLang="en-US" sz="1800" b="1" dirty="0" smtClean="0">
                <a:solidFill>
                  <a:schemeClr val="accent5">
                    <a:lumMod val="25000"/>
                  </a:schemeClr>
                </a:solidFill>
              </a:rPr>
              <a:t>nrow</a:t>
            </a:r>
            <a:r>
              <a:rPr lang="sr-Latn-RS" altLang="en-US" sz="1800" dirty="0" smtClean="0"/>
              <a:t> funkcije. </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Broj vrsta sa podacima u okviru mtcars:</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r>
              <a:rPr lang="sr-Latn-RS" altLang="en-US" sz="1800" dirty="0" smtClean="0"/>
              <a:t>Broj kolona u okviru sa podacima se određuje funkcijom </a:t>
            </a:r>
            <a:r>
              <a:rPr lang="sr-Latn-RS" altLang="en-US" sz="1800" b="1" dirty="0" smtClean="0">
                <a:solidFill>
                  <a:schemeClr val="accent5">
                    <a:lumMod val="25000"/>
                  </a:schemeClr>
                </a:solidFill>
              </a:rPr>
              <a:t>ncol</a:t>
            </a:r>
            <a:r>
              <a:rPr lang="sr-Latn-RS" altLang="en-US" sz="1800" dirty="0" smtClean="0"/>
              <a:t>.</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Broj kolona u okviru sa podacima mtcars :</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800" dirty="0" smtClean="0"/>
          </a:p>
          <a:p>
            <a:pPr eaLnBrk="1" hangingPunct="1">
              <a:spcBef>
                <a:spcPts val="600"/>
              </a:spcBef>
              <a:buClrTx/>
              <a:buFontTx/>
              <a:buNone/>
              <a:defRPr/>
            </a:pPr>
            <a:r>
              <a:rPr lang="sr-Latn-RS" altLang="en-US" sz="1800" dirty="0" smtClean="0"/>
              <a:t>Umesto prikaza celog okvira sa podacima, ponekad je od koristi prikazati samo mali deo radi kratkog pregleda. To se postiže funkcijom </a:t>
            </a:r>
            <a:r>
              <a:rPr lang="sr-Latn-RS" altLang="en-US" sz="1800" b="1" dirty="0" smtClean="0">
                <a:solidFill>
                  <a:schemeClr val="accent5">
                    <a:lumMod val="25000"/>
                  </a:schemeClr>
                </a:solidFill>
              </a:rPr>
              <a:t>head</a:t>
            </a:r>
            <a:r>
              <a:rPr lang="sr-Latn-RS" altLang="en-US" sz="1800" dirty="0" smtClean="0"/>
              <a:t>.</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Prikaz samo dela okvira sa podacima mtcars :</a:t>
            </a:r>
          </a:p>
          <a:p>
            <a:pPr eaLnBrk="1" hangingPunct="1">
              <a:spcBef>
                <a:spcPts val="600"/>
              </a:spcBef>
              <a:buClrTx/>
              <a:buFontTx/>
              <a:buNone/>
              <a:defRPr/>
            </a:pPr>
            <a:endParaRPr lang="sr-Latn-RS" altLang="en-US" sz="1800" dirty="0" smtClean="0"/>
          </a:p>
        </p:txBody>
      </p:sp>
      <p:sp>
        <p:nvSpPr>
          <p:cNvPr id="7172" name="Rectangle 2"/>
          <p:cNvSpPr>
            <a:spLocks noGrp="1" noChangeArrowheads="1"/>
          </p:cNvSpPr>
          <p:nvPr>
            <p:ph type="title"/>
          </p:nvPr>
        </p:nvSpPr>
        <p:spPr/>
        <p:txBody>
          <a:bodyPr/>
          <a:lstStyle/>
          <a:p>
            <a:r>
              <a:rPr lang="sr-Latn-RS" altLang="en-US" smtClean="0"/>
              <a:t>Okvir sa podacima (4)</a:t>
            </a:r>
            <a:endParaRPr lang="en-GB" altLang="en-US" smtClean="0"/>
          </a:p>
        </p:txBody>
      </p:sp>
      <p:pic>
        <p:nvPicPr>
          <p:cNvPr id="7173" name="Picture 2"/>
          <p:cNvPicPr>
            <a:picLocks noChangeAspect="1" noChangeArrowheads="1"/>
          </p:cNvPicPr>
          <p:nvPr/>
        </p:nvPicPr>
        <p:blipFill>
          <a:blip r:embed="rId2">
            <a:extLst>
              <a:ext uri="{28A0092B-C50C-407E-A947-70E740481C1C}">
                <a14:useLocalDpi xmlns:a14="http://schemas.microsoft.com/office/drawing/2010/main" val="0"/>
              </a:ext>
            </a:extLst>
          </a:blip>
          <a:srcRect t="66728" b="23201"/>
          <a:stretch>
            <a:fillRect/>
          </a:stretch>
        </p:blipFill>
        <p:spPr bwMode="auto">
          <a:xfrm>
            <a:off x="533400" y="2549525"/>
            <a:ext cx="7329488"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2"/>
          <p:cNvPicPr>
            <a:picLocks noChangeAspect="1" noChangeArrowheads="1"/>
          </p:cNvPicPr>
          <p:nvPr/>
        </p:nvPicPr>
        <p:blipFill>
          <a:blip r:embed="rId2">
            <a:extLst>
              <a:ext uri="{28A0092B-C50C-407E-A947-70E740481C1C}">
                <a14:useLocalDpi xmlns:a14="http://schemas.microsoft.com/office/drawing/2010/main" val="0"/>
              </a:ext>
            </a:extLst>
          </a:blip>
          <a:srcRect t="87440"/>
          <a:stretch>
            <a:fillRect/>
          </a:stretch>
        </p:blipFill>
        <p:spPr bwMode="auto">
          <a:xfrm>
            <a:off x="533400" y="4165600"/>
            <a:ext cx="7329488"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5" name="Picture 3"/>
          <p:cNvPicPr>
            <a:picLocks noChangeAspect="1" noChangeArrowheads="1"/>
          </p:cNvPicPr>
          <p:nvPr/>
        </p:nvPicPr>
        <p:blipFill>
          <a:blip r:embed="rId3">
            <a:extLst>
              <a:ext uri="{28A0092B-C50C-407E-A947-70E740481C1C}">
                <a14:useLocalDpi xmlns:a14="http://schemas.microsoft.com/office/drawing/2010/main" val="0"/>
              </a:ext>
            </a:extLst>
          </a:blip>
          <a:srcRect t="46281" b="7439"/>
          <a:stretch>
            <a:fillRect/>
          </a:stretch>
        </p:blipFill>
        <p:spPr bwMode="auto">
          <a:xfrm>
            <a:off x="555625" y="5900738"/>
            <a:ext cx="7294563" cy="94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AutoShape 2"/>
          <p:cNvSpPr>
            <a:spLocks noChangeAspect="1" noChangeArrowheads="1"/>
          </p:cNvSpPr>
          <p:nvPr/>
        </p:nvSpPr>
        <p:spPr bwMode="auto">
          <a:xfrm>
            <a:off x="569913" y="1177925"/>
            <a:ext cx="7329487" cy="1706563"/>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ChangeArrowheads="1"/>
          </p:cNvSpPr>
          <p:nvPr/>
        </p:nvSpPr>
        <p:spPr bwMode="auto">
          <a:xfrm>
            <a:off x="549275" y="1408113"/>
            <a:ext cx="84836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a:t>Primer.</a:t>
            </a:r>
            <a:r>
              <a:rPr lang="sr-Latn-RS" altLang="en-US" sz="1800"/>
              <a:t> Više informacija o okviru sa podacima mtcars može se naći u dokumentaciji sistema R:</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p:txBody>
      </p:sp>
      <p:sp>
        <p:nvSpPr>
          <p:cNvPr id="67587" name="Rectangle 2"/>
          <p:cNvSpPr>
            <a:spLocks noGrp="1" noChangeArrowheads="1"/>
          </p:cNvSpPr>
          <p:nvPr>
            <p:ph type="title"/>
          </p:nvPr>
        </p:nvSpPr>
        <p:spPr/>
        <p:txBody>
          <a:bodyPr/>
          <a:lstStyle/>
          <a:p>
            <a:r>
              <a:rPr lang="sr-Latn-RS" altLang="en-US" smtClean="0"/>
              <a:t>Okvir sa podacima (5)</a:t>
            </a:r>
            <a:endParaRPr lang="en-GB" altLang="en-US" smtClean="0"/>
          </a:p>
        </p:txBody>
      </p:sp>
      <p:pic>
        <p:nvPicPr>
          <p:cNvPr id="67588" name="Picture 2"/>
          <p:cNvPicPr>
            <a:picLocks noChangeAspect="1" noChangeArrowheads="1"/>
          </p:cNvPicPr>
          <p:nvPr/>
        </p:nvPicPr>
        <p:blipFill>
          <a:blip r:embed="rId2">
            <a:extLst>
              <a:ext uri="{28A0092B-C50C-407E-A947-70E740481C1C}">
                <a14:useLocalDpi xmlns:a14="http://schemas.microsoft.com/office/drawing/2010/main" val="0"/>
              </a:ext>
            </a:extLst>
          </a:blip>
          <a:srcRect t="50000"/>
          <a:stretch>
            <a:fillRect/>
          </a:stretch>
        </p:blipFill>
        <p:spPr bwMode="auto">
          <a:xfrm>
            <a:off x="534988" y="2105025"/>
            <a:ext cx="7294562"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ChangeArrowheads="1"/>
          </p:cNvSpPr>
          <p:nvPr/>
        </p:nvSpPr>
        <p:spPr bwMode="auto">
          <a:xfrm>
            <a:off x="549275" y="1408113"/>
            <a:ext cx="8483600" cy="518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Vektoru-koloni okvira sa podacima se pristupa pomoću operatora dvostrukih srednjih zagrada </a:t>
            </a:r>
            <a:r>
              <a:rPr lang="sr-Latn-RS" altLang="en-US" sz="1800" b="1" dirty="0" smtClean="0">
                <a:solidFill>
                  <a:schemeClr val="accent5">
                    <a:lumMod val="25000"/>
                  </a:schemeClr>
                </a:solidFill>
              </a:rPr>
              <a:t>[[ ]]</a:t>
            </a:r>
            <a:r>
              <a:rPr lang="sr-Latn-RS" altLang="en-US" sz="1800" dirty="0" smtClean="0"/>
              <a:t>. </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Određivanje devete kolone-vektora u okviru sa podacima mtcars:</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800" dirty="0" smtClean="0"/>
          </a:p>
          <a:p>
            <a:pPr eaLnBrk="1" hangingPunct="1">
              <a:spcBef>
                <a:spcPts val="600"/>
              </a:spcBef>
              <a:buClrTx/>
              <a:buFont typeface="Wingdings" pitchFamily="2" charset="2"/>
              <a:buNone/>
              <a:defRPr/>
            </a:pPr>
            <a:r>
              <a:rPr lang="sr-Latn-RS" altLang="en-US" sz="1800" b="1" dirty="0" smtClean="0"/>
              <a:t>Primer.</a:t>
            </a:r>
            <a:r>
              <a:rPr lang="sr-Latn-RS" altLang="en-US" sz="1800" dirty="0" smtClean="0"/>
              <a:t> Određivanje iste kolone-vektora u okviru sa podacima mtcars, korišćenjem imena kolone i operatora [[ ]]:</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800" dirty="0" smtClean="0"/>
          </a:p>
          <a:p>
            <a:pPr eaLnBrk="1" hangingPunct="1">
              <a:spcBef>
                <a:spcPts val="600"/>
              </a:spcBef>
              <a:buClrTx/>
              <a:buFont typeface="Wingdings" pitchFamily="2" charset="2"/>
              <a:buNone/>
              <a:defRPr/>
            </a:pPr>
            <a:r>
              <a:rPr lang="sr-Latn-RS" altLang="en-US" sz="1800" dirty="0" smtClean="0"/>
              <a:t>Kolona-vektor sa podacima može da se dobije i korišćenjem operatora </a:t>
            </a:r>
            <a:r>
              <a:rPr lang="sr-Latn-RS" altLang="en-US" sz="1800" b="1" dirty="0" smtClean="0">
                <a:solidFill>
                  <a:schemeClr val="accent5">
                    <a:lumMod val="25000"/>
                  </a:schemeClr>
                </a:solidFill>
              </a:rPr>
              <a:t>$</a:t>
            </a:r>
            <a:r>
              <a:rPr lang="sr-Latn-RS" altLang="en-US" sz="1800" dirty="0" smtClean="0"/>
              <a:t>.</a:t>
            </a:r>
          </a:p>
          <a:p>
            <a:pPr eaLnBrk="1" hangingPunct="1">
              <a:spcBef>
                <a:spcPts val="600"/>
              </a:spcBef>
              <a:buClrTx/>
              <a:buFont typeface="Wingdings" pitchFamily="2" charset="2"/>
              <a:buNone/>
              <a:defRPr/>
            </a:pPr>
            <a:endParaRPr lang="sr-Latn-RS" altLang="en-US" sz="800" b="1" dirty="0" smtClean="0"/>
          </a:p>
          <a:p>
            <a:pPr eaLnBrk="1" hangingPunct="1">
              <a:spcBef>
                <a:spcPts val="600"/>
              </a:spcBef>
              <a:buClrTx/>
              <a:buFont typeface="Wingdings" pitchFamily="2" charset="2"/>
              <a:buNone/>
              <a:defRPr/>
            </a:pPr>
            <a:r>
              <a:rPr lang="sr-Latn-RS" altLang="en-US" sz="1800" b="1" dirty="0" smtClean="0"/>
              <a:t>Primer.</a:t>
            </a:r>
            <a:r>
              <a:rPr lang="sr-Latn-RS" altLang="en-US" sz="1800" dirty="0" smtClean="0"/>
              <a:t> Određivanje iste kolone-vektora u okviru sa podacima mtcars, korišćenjem imena kolone i operatora $:</a:t>
            </a:r>
          </a:p>
          <a:p>
            <a:pPr eaLnBrk="1" hangingPunct="1">
              <a:spcBef>
                <a:spcPts val="600"/>
              </a:spcBef>
              <a:buClrTx/>
              <a:buFont typeface="Wingdings" pitchFamily="2" charset="2"/>
              <a:buNone/>
              <a:defRPr/>
            </a:pPr>
            <a:endParaRPr lang="sr-Latn-RS" altLang="en-US" sz="1800" dirty="0" smtClean="0"/>
          </a:p>
          <a:p>
            <a:pPr eaLnBrk="1" hangingPunct="1">
              <a:spcBef>
                <a:spcPts val="600"/>
              </a:spcBef>
              <a:buClrTx/>
              <a:buFont typeface="Wingdings" pitchFamily="2" charset="2"/>
              <a:buNone/>
              <a:defRPr/>
            </a:pPr>
            <a:endParaRPr lang="sr-Latn-RS" altLang="en-US" sz="1800" dirty="0" smtClean="0"/>
          </a:p>
          <a:p>
            <a:pPr eaLnBrk="1" hangingPunct="1">
              <a:spcBef>
                <a:spcPts val="600"/>
              </a:spcBef>
              <a:buClrTx/>
              <a:buFontTx/>
              <a:buNone/>
              <a:defRPr/>
            </a:pPr>
            <a:endParaRPr lang="sr-Latn-RS" altLang="en-US" sz="1800" dirty="0" smtClean="0"/>
          </a:p>
        </p:txBody>
      </p:sp>
      <p:sp>
        <p:nvSpPr>
          <p:cNvPr id="68611" name="Rectangle 2"/>
          <p:cNvSpPr>
            <a:spLocks noGrp="1" noChangeArrowheads="1"/>
          </p:cNvSpPr>
          <p:nvPr>
            <p:ph type="title"/>
          </p:nvPr>
        </p:nvSpPr>
        <p:spPr/>
        <p:txBody>
          <a:bodyPr/>
          <a:lstStyle/>
          <a:p>
            <a:r>
              <a:rPr lang="sr-Latn-RS" altLang="en-US" smtClean="0"/>
              <a:t>Kolone okvira sa podacima</a:t>
            </a:r>
            <a:endParaRPr lang="en-GB" altLang="en-US" smtClean="0"/>
          </a:p>
        </p:txBody>
      </p:sp>
      <p:pic>
        <p:nvPicPr>
          <p:cNvPr id="68612" name="Picture 2"/>
          <p:cNvPicPr>
            <a:picLocks noChangeAspect="1" noChangeArrowheads="1"/>
          </p:cNvPicPr>
          <p:nvPr/>
        </p:nvPicPr>
        <p:blipFill>
          <a:blip r:embed="rId2">
            <a:extLst>
              <a:ext uri="{28A0092B-C50C-407E-A947-70E740481C1C}">
                <a14:useLocalDpi xmlns:a14="http://schemas.microsoft.com/office/drawing/2010/main" val="0"/>
              </a:ext>
            </a:extLst>
          </a:blip>
          <a:srcRect t="16672" b="72427"/>
          <a:stretch>
            <a:fillRect/>
          </a:stretch>
        </p:blipFill>
        <p:spPr bwMode="auto">
          <a:xfrm>
            <a:off x="533400" y="2600325"/>
            <a:ext cx="7329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13" name="Picture 2"/>
          <p:cNvPicPr>
            <a:picLocks noChangeAspect="1" noChangeArrowheads="1"/>
          </p:cNvPicPr>
          <p:nvPr/>
        </p:nvPicPr>
        <p:blipFill>
          <a:blip r:embed="rId2">
            <a:extLst>
              <a:ext uri="{28A0092B-C50C-407E-A947-70E740481C1C}">
                <a14:useLocalDpi xmlns:a14="http://schemas.microsoft.com/office/drawing/2010/main" val="0"/>
              </a:ext>
            </a:extLst>
          </a:blip>
          <a:srcRect t="38094" b="51579"/>
          <a:stretch>
            <a:fillRect/>
          </a:stretch>
        </p:blipFill>
        <p:spPr bwMode="auto">
          <a:xfrm>
            <a:off x="533400" y="3738563"/>
            <a:ext cx="73294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14" name="Picture 2"/>
          <p:cNvPicPr>
            <a:picLocks noChangeAspect="1" noChangeArrowheads="1"/>
          </p:cNvPicPr>
          <p:nvPr/>
        </p:nvPicPr>
        <p:blipFill>
          <a:blip r:embed="rId2">
            <a:extLst>
              <a:ext uri="{28A0092B-C50C-407E-A947-70E740481C1C}">
                <a14:useLocalDpi xmlns:a14="http://schemas.microsoft.com/office/drawing/2010/main" val="0"/>
              </a:ext>
            </a:extLst>
          </a:blip>
          <a:srcRect t="58177" b="30537"/>
          <a:stretch>
            <a:fillRect/>
          </a:stretch>
        </p:blipFill>
        <p:spPr bwMode="auto">
          <a:xfrm>
            <a:off x="533400" y="5527675"/>
            <a:ext cx="7329488"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ChangeArrowheads="1"/>
          </p:cNvSpPr>
          <p:nvPr/>
        </p:nvSpPr>
        <p:spPr bwMode="auto">
          <a:xfrm>
            <a:off x="549275" y="1408113"/>
            <a:ext cx="8483600"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dirty="0" smtClean="0"/>
              <a:t>Još jedan način za određivanje  vektora-kolone okvira sa podacima je primena operatora jednostrukih srednjih zagrada </a:t>
            </a:r>
            <a:r>
              <a:rPr lang="sr-Latn-RS" altLang="en-US" sz="1800" b="1" dirty="0" smtClean="0">
                <a:solidFill>
                  <a:schemeClr val="accent5">
                    <a:lumMod val="25000"/>
                  </a:schemeClr>
                </a:solidFill>
              </a:rPr>
              <a:t>[ ]</a:t>
            </a:r>
            <a:r>
              <a:rPr lang="sr-Latn-RS" altLang="en-US" sz="1800" dirty="0" smtClean="0"/>
              <a:t> sa dva argumenta razdvojena zarezom, pri čemu je unutar zagrada prvi argument prazan, a drugi argument definiše o kojoj se koloni okvira radi. </a:t>
            </a:r>
            <a:br>
              <a:rPr lang="sr-Latn-RS" altLang="en-US" sz="1800" dirty="0" smtClean="0"/>
            </a:b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a:t>
            </a:r>
            <a:r>
              <a:rPr lang="vi-VN" altLang="en-US" sz="1800" dirty="0" smtClean="0"/>
              <a:t>Određivanje iste kolone-vektora u okviru sa podacima mtcars, korišćenjem imena kolone i operatora [ ]</a:t>
            </a:r>
            <a:r>
              <a:rPr lang="sr-Latn-RS" altLang="en-US" sz="1800" dirty="0" smtClean="0"/>
              <a:t>:</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800" dirty="0" smtClean="0"/>
          </a:p>
          <a:p>
            <a:pPr eaLnBrk="1" hangingPunct="1">
              <a:spcBef>
                <a:spcPts val="600"/>
              </a:spcBef>
              <a:buClrTx/>
              <a:buFont typeface="Wingdings" pitchFamily="2" charset="2"/>
              <a:buNone/>
              <a:defRPr/>
            </a:pPr>
            <a:endParaRPr lang="sr-Latn-RS" altLang="en-US" sz="1800" dirty="0" smtClean="0"/>
          </a:p>
          <a:p>
            <a:pPr eaLnBrk="1" hangingPunct="1">
              <a:spcBef>
                <a:spcPts val="600"/>
              </a:spcBef>
              <a:buClrTx/>
              <a:buFontTx/>
              <a:buNone/>
              <a:defRPr/>
            </a:pPr>
            <a:endParaRPr lang="sr-Latn-RS" altLang="en-US" sz="1800" dirty="0" smtClean="0"/>
          </a:p>
        </p:txBody>
      </p:sp>
      <p:sp>
        <p:nvSpPr>
          <p:cNvPr id="69635" name="Rectangle 2"/>
          <p:cNvSpPr>
            <a:spLocks noGrp="1" noChangeArrowheads="1"/>
          </p:cNvSpPr>
          <p:nvPr>
            <p:ph type="title"/>
          </p:nvPr>
        </p:nvSpPr>
        <p:spPr/>
        <p:txBody>
          <a:bodyPr/>
          <a:lstStyle/>
          <a:p>
            <a:r>
              <a:rPr lang="sr-Latn-RS" altLang="en-US" smtClean="0"/>
              <a:t>Kolone okvira sa podacima (2)</a:t>
            </a:r>
            <a:endParaRPr lang="en-GB" altLang="en-US" smtClean="0"/>
          </a:p>
        </p:txBody>
      </p:sp>
      <p:pic>
        <p:nvPicPr>
          <p:cNvPr id="69636" name="Picture 2"/>
          <p:cNvPicPr>
            <a:picLocks noChangeAspect="1" noChangeArrowheads="1"/>
          </p:cNvPicPr>
          <p:nvPr/>
        </p:nvPicPr>
        <p:blipFill>
          <a:blip r:embed="rId2">
            <a:extLst>
              <a:ext uri="{28A0092B-C50C-407E-A947-70E740481C1C}">
                <a14:useLocalDpi xmlns:a14="http://schemas.microsoft.com/office/drawing/2010/main" val="0"/>
              </a:ext>
            </a:extLst>
          </a:blip>
          <a:srcRect t="88016" b="2612"/>
          <a:stretch>
            <a:fillRect/>
          </a:stretch>
        </p:blipFill>
        <p:spPr bwMode="auto">
          <a:xfrm>
            <a:off x="533400" y="3394075"/>
            <a:ext cx="7329488"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ChangeArrowheads="1"/>
          </p:cNvSpPr>
          <p:nvPr/>
        </p:nvSpPr>
        <p:spPr bwMode="auto">
          <a:xfrm>
            <a:off x="549275" y="1408113"/>
            <a:ext cx="848360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sr-Latn-RS" altLang="en-US" sz="1800" b="1" i="1" dirty="0" smtClean="0"/>
              <a:t>Isecanje po kolonama </a:t>
            </a:r>
            <a:r>
              <a:rPr lang="sr-Latn-RS" altLang="en-US" sz="1800" dirty="0" smtClean="0"/>
              <a:t>okvira sa podacima se realizuje primenom operatora jednostrukih srednjih zagrada </a:t>
            </a:r>
            <a:r>
              <a:rPr lang="sr-Latn-RS" altLang="en-US" sz="1800" b="1" dirty="0" smtClean="0">
                <a:solidFill>
                  <a:schemeClr val="accent5">
                    <a:lumMod val="25000"/>
                  </a:schemeClr>
                </a:solidFill>
              </a:rPr>
              <a:t>[ ]</a:t>
            </a:r>
            <a:r>
              <a:rPr lang="sr-Latn-RS" altLang="en-US" sz="1800" dirty="0" smtClean="0"/>
              <a:t> sa jednim argumentom unutar zagrada. Argument unutar zagrada koji opisuje koje će kolone biti isečene. </a:t>
            </a:r>
            <a:br>
              <a:rPr lang="sr-Latn-RS" altLang="en-US" sz="1800" dirty="0" smtClean="0"/>
            </a:br>
            <a:r>
              <a:rPr lang="sr-Latn-RS" altLang="en-US" sz="1800" dirty="0" smtClean="0"/>
              <a:t>Dobijeni rezultat sadrži kolonu sa imenima vrsta sa podacima (prvu kolonu).  </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Ilustruje kako se dobija isečak okvira sa podacima koji sadrži prvu kolonu okvira:</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800" dirty="0" smtClean="0"/>
          </a:p>
          <a:p>
            <a:pPr eaLnBrk="1" hangingPunct="1">
              <a:spcBef>
                <a:spcPts val="600"/>
              </a:spcBef>
              <a:buClrTx/>
              <a:buFont typeface="Wingdings" pitchFamily="2" charset="2"/>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 typeface="Wingdings" pitchFamily="2" charset="2"/>
              <a:buNone/>
              <a:defRPr/>
            </a:pPr>
            <a:endParaRPr lang="sr-Latn-RS" altLang="en-US" sz="800" b="1" dirty="0" smtClean="0"/>
          </a:p>
          <a:p>
            <a:pPr eaLnBrk="1" hangingPunct="1">
              <a:spcBef>
                <a:spcPts val="600"/>
              </a:spcBef>
              <a:buClrTx/>
              <a:buFont typeface="Wingdings" pitchFamily="2" charset="2"/>
              <a:buNone/>
              <a:defRPr/>
            </a:pPr>
            <a:r>
              <a:rPr lang="sr-Latn-RS" altLang="en-US" sz="1800" b="1" dirty="0" smtClean="0"/>
              <a:t>Primer.</a:t>
            </a:r>
            <a:r>
              <a:rPr lang="sr-Latn-RS" altLang="en-US" sz="1800" dirty="0" smtClean="0"/>
              <a:t> Dobijanje istog isečak okvira sa podacima pomoću naziva kolone:</a:t>
            </a:r>
          </a:p>
          <a:p>
            <a:pPr eaLnBrk="1" hangingPunct="1">
              <a:spcBef>
                <a:spcPts val="600"/>
              </a:spcBef>
              <a:buClrTx/>
              <a:buFontTx/>
              <a:buNone/>
              <a:defRPr/>
            </a:pPr>
            <a:endParaRPr lang="sr-Latn-RS" altLang="en-US" sz="1800" dirty="0" smtClean="0"/>
          </a:p>
        </p:txBody>
      </p:sp>
      <p:sp>
        <p:nvSpPr>
          <p:cNvPr id="70659" name="Rectangle 2"/>
          <p:cNvSpPr>
            <a:spLocks noGrp="1" noChangeArrowheads="1"/>
          </p:cNvSpPr>
          <p:nvPr>
            <p:ph type="title"/>
          </p:nvPr>
        </p:nvSpPr>
        <p:spPr/>
        <p:txBody>
          <a:bodyPr/>
          <a:lstStyle/>
          <a:p>
            <a:r>
              <a:rPr lang="sr-Latn-RS" altLang="en-US" smtClean="0"/>
              <a:t>Isecanje po kolonama</a:t>
            </a:r>
            <a:endParaRPr lang="en-GB" altLang="en-US" smtClean="0"/>
          </a:p>
        </p:txBody>
      </p:sp>
      <p:pic>
        <p:nvPicPr>
          <p:cNvPr id="70660" name="Picture 2"/>
          <p:cNvPicPr>
            <a:picLocks noChangeAspect="1" noChangeArrowheads="1"/>
          </p:cNvPicPr>
          <p:nvPr/>
        </p:nvPicPr>
        <p:blipFill>
          <a:blip r:embed="rId2">
            <a:extLst>
              <a:ext uri="{28A0092B-C50C-407E-A947-70E740481C1C}">
                <a14:useLocalDpi xmlns:a14="http://schemas.microsoft.com/office/drawing/2010/main" val="0"/>
              </a:ext>
            </a:extLst>
          </a:blip>
          <a:srcRect t="20712" b="50235"/>
          <a:stretch>
            <a:fillRect/>
          </a:stretch>
        </p:blipFill>
        <p:spPr bwMode="auto">
          <a:xfrm>
            <a:off x="560388" y="3413125"/>
            <a:ext cx="7327900"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61" name="Picture 2"/>
          <p:cNvPicPr>
            <a:picLocks noChangeAspect="1" noChangeArrowheads="1"/>
          </p:cNvPicPr>
          <p:nvPr/>
        </p:nvPicPr>
        <p:blipFill>
          <a:blip r:embed="rId2">
            <a:extLst>
              <a:ext uri="{28A0092B-C50C-407E-A947-70E740481C1C}">
                <a14:useLocalDpi xmlns:a14="http://schemas.microsoft.com/office/drawing/2010/main" val="0"/>
              </a:ext>
            </a:extLst>
          </a:blip>
          <a:srcRect t="67531" b="4671"/>
          <a:stretch>
            <a:fillRect/>
          </a:stretch>
        </p:blipFill>
        <p:spPr bwMode="auto">
          <a:xfrm>
            <a:off x="560388" y="5241925"/>
            <a:ext cx="73279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ChangeArrowheads="1"/>
          </p:cNvSpPr>
          <p:nvPr/>
        </p:nvSpPr>
        <p:spPr bwMode="auto">
          <a:xfrm>
            <a:off x="549275" y="1408113"/>
            <a:ext cx="8483600" cy="384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a:t>Ako je potrebno izvršiti istovremeno isecanje okvira sa podacima po većem broju kolona, onda se identifikacije kolona „spakuju“ u vektor i na okvir sa podacima se primeni operator jednostrukih srednjih zagrada sa vektorom u kom su „spakovane“ identifikacije kolona kao argumentom.  </a:t>
            </a:r>
          </a:p>
          <a:p>
            <a:pPr eaLnBrk="1" hangingPunct="1">
              <a:spcBef>
                <a:spcPts val="600"/>
              </a:spcBef>
              <a:buClrTx/>
              <a:buFontTx/>
              <a:buNone/>
            </a:pPr>
            <a:endParaRPr lang="sr-Latn-RS" altLang="en-US" sz="800" b="1"/>
          </a:p>
          <a:p>
            <a:pPr eaLnBrk="1" hangingPunct="1">
              <a:spcBef>
                <a:spcPts val="600"/>
              </a:spcBef>
              <a:buClrTx/>
              <a:buFontTx/>
              <a:buNone/>
            </a:pPr>
            <a:r>
              <a:rPr lang="sr-Latn-RS" altLang="en-US" sz="1800" b="1"/>
              <a:t>Primer.</a:t>
            </a:r>
            <a:r>
              <a:rPr lang="sr-Latn-RS" altLang="en-US" sz="1800"/>
              <a:t> Ilustruje kako se dobija isečak okvira sa podacima mtcars koji sadrži dve kolone mpg i hp:</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800"/>
          </a:p>
          <a:p>
            <a:pPr eaLnBrk="1" hangingPunct="1">
              <a:spcBef>
                <a:spcPts val="600"/>
              </a:spcBef>
              <a:buClrTx/>
              <a:buFont typeface="Wingdings" pitchFamily="2" charset="2"/>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 typeface="Wingdings" pitchFamily="2" charset="2"/>
              <a:buNone/>
            </a:pPr>
            <a:endParaRPr lang="sr-Latn-RS" altLang="en-US" sz="800" b="1"/>
          </a:p>
          <a:p>
            <a:pPr eaLnBrk="1" hangingPunct="1">
              <a:spcBef>
                <a:spcPts val="600"/>
              </a:spcBef>
              <a:buClrTx/>
              <a:buFontTx/>
              <a:buNone/>
            </a:pPr>
            <a:endParaRPr lang="sr-Latn-RS" altLang="en-US" sz="1800"/>
          </a:p>
        </p:txBody>
      </p:sp>
      <p:sp>
        <p:nvSpPr>
          <p:cNvPr id="71683" name="Rectangle 2"/>
          <p:cNvSpPr>
            <a:spLocks noGrp="1" noChangeArrowheads="1"/>
          </p:cNvSpPr>
          <p:nvPr>
            <p:ph type="title"/>
          </p:nvPr>
        </p:nvSpPr>
        <p:spPr/>
        <p:txBody>
          <a:bodyPr/>
          <a:lstStyle/>
          <a:p>
            <a:r>
              <a:rPr lang="sr-Latn-RS" altLang="en-US" smtClean="0"/>
              <a:t>Isecanje po kolonama (2) </a:t>
            </a:r>
            <a:endParaRPr lang="en-GB" altLang="en-US" smtClean="0"/>
          </a:p>
        </p:txBody>
      </p:sp>
      <p:pic>
        <p:nvPicPr>
          <p:cNvPr id="71684" name="Picture 2"/>
          <p:cNvPicPr>
            <a:picLocks noChangeAspect="1" noChangeArrowheads="1"/>
          </p:cNvPicPr>
          <p:nvPr/>
        </p:nvPicPr>
        <p:blipFill>
          <a:blip r:embed="rId2">
            <a:extLst>
              <a:ext uri="{28A0092B-C50C-407E-A947-70E740481C1C}">
                <a14:useLocalDpi xmlns:a14="http://schemas.microsoft.com/office/drawing/2010/main" val="0"/>
              </a:ext>
            </a:extLst>
          </a:blip>
          <a:srcRect t="26196"/>
          <a:stretch>
            <a:fillRect/>
          </a:stretch>
        </p:blipFill>
        <p:spPr bwMode="auto">
          <a:xfrm>
            <a:off x="479425" y="3433763"/>
            <a:ext cx="7329488"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pl-PL" altLang="en-US" smtClean="0"/>
              <a:t>Primena statistike u nauci (2)</a:t>
            </a:r>
            <a:endParaRPr lang="en-GB" altLang="en-US" smtClean="0"/>
          </a:p>
        </p:txBody>
      </p:sp>
      <p:sp>
        <p:nvSpPr>
          <p:cNvPr id="15363" name="Rectangle 1"/>
          <p:cNvSpPr>
            <a:spLocks noChangeArrowheads="1"/>
          </p:cNvSpPr>
          <p:nvPr/>
        </p:nvSpPr>
        <p:spPr bwMode="auto">
          <a:xfrm>
            <a:off x="549275" y="1408113"/>
            <a:ext cx="8483600" cy="404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2200" b="1"/>
              <a:t>Dizajn istraživanja</a:t>
            </a:r>
          </a:p>
          <a:p>
            <a:pPr eaLnBrk="1" hangingPunct="1">
              <a:spcBef>
                <a:spcPts val="600"/>
              </a:spcBef>
              <a:buClrTx/>
              <a:buFontTx/>
              <a:buNone/>
            </a:pPr>
            <a:r>
              <a:rPr lang="sr-Latn-RS" altLang="en-US" sz="2200"/>
              <a:t>Pošto se rezultati istraživanja, bez obzira na vrstu dizajna, baziraju na prikupljenim podacima, uloga statistike počinje još u fazi dizajna istraživanja. </a:t>
            </a:r>
          </a:p>
          <a:p>
            <a:pPr eaLnBrk="1" hangingPunct="1">
              <a:spcBef>
                <a:spcPts val="600"/>
              </a:spcBef>
              <a:buClrTx/>
              <a:buFontTx/>
              <a:buNone/>
            </a:pPr>
            <a:r>
              <a:rPr lang="sr-Latn-RS" altLang="en-US" sz="2200"/>
              <a:t>Potrebno je planirati na koji način će se </a:t>
            </a:r>
            <a:r>
              <a:rPr lang="sr-Latn-RS" altLang="en-US" sz="2200">
                <a:solidFill>
                  <a:srgbClr val="333399"/>
                </a:solidFill>
              </a:rPr>
              <a:t>prikupiti</a:t>
            </a:r>
            <a:r>
              <a:rPr lang="sr-Latn-RS" altLang="en-US" sz="2200"/>
              <a:t> validni podaci koji će kasnije moći da se obrade, kako bi se dobio validan rezultat naučnog istraživanja.</a:t>
            </a:r>
          </a:p>
          <a:p>
            <a:pPr eaLnBrk="1" hangingPunct="1">
              <a:spcBef>
                <a:spcPts val="600"/>
              </a:spcBef>
              <a:buClrTx/>
              <a:buFontTx/>
              <a:buNone/>
            </a:pPr>
            <a:r>
              <a:rPr lang="sr-Latn-RS" altLang="en-US" sz="2200"/>
              <a:t>Uloga statistike u planiranju istraživanja je toliko značajna da se često kaže kako istraživanje koje nije uključilo statistiku ili statističara od samog početka može da bude samo post mortem konstatacija o razlozima propasti istraživanja.</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ChangeArrowheads="1"/>
          </p:cNvSpPr>
          <p:nvPr/>
        </p:nvSpPr>
        <p:spPr bwMode="auto">
          <a:xfrm>
            <a:off x="549275" y="1408113"/>
            <a:ext cx="8483600" cy="589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defRPr/>
            </a:pPr>
            <a:r>
              <a:rPr lang="en-US" altLang="en-US" sz="1800" dirty="0" err="1" smtClean="0"/>
              <a:t>Isecanje</a:t>
            </a:r>
            <a:r>
              <a:rPr lang="en-US" altLang="en-US" sz="1800" dirty="0" smtClean="0"/>
              <a:t> </a:t>
            </a:r>
            <a:r>
              <a:rPr lang="en-US" altLang="en-US" sz="1800" dirty="0" err="1" smtClean="0"/>
              <a:t>po</a:t>
            </a:r>
            <a:r>
              <a:rPr lang="en-US" altLang="en-US" sz="1800" dirty="0" smtClean="0"/>
              <a:t> </a:t>
            </a:r>
            <a:r>
              <a:rPr lang="en-US" altLang="en-US" sz="1800" dirty="0" err="1" smtClean="0"/>
              <a:t>vrstama</a:t>
            </a:r>
            <a:r>
              <a:rPr lang="en-US" altLang="en-US" sz="1800" dirty="0" smtClean="0"/>
              <a:t> </a:t>
            </a:r>
            <a:r>
              <a:rPr lang="sr-Latn-RS" altLang="en-US" sz="1800" dirty="0" smtClean="0"/>
              <a:t>se realizuje </a:t>
            </a:r>
            <a:r>
              <a:rPr lang="vi-VN" altLang="en-US" sz="1800" dirty="0" smtClean="0"/>
              <a:t>primen</a:t>
            </a:r>
            <a:r>
              <a:rPr lang="sr-Latn-RS" altLang="en-US" sz="1800" dirty="0" smtClean="0"/>
              <a:t>om</a:t>
            </a:r>
            <a:r>
              <a:rPr lang="vi-VN" altLang="en-US" sz="1800" dirty="0" smtClean="0"/>
              <a:t> operatora jednostrukih srednjih zagrada </a:t>
            </a:r>
            <a:r>
              <a:rPr lang="vi-VN" altLang="en-US" sz="1800" b="1" dirty="0" smtClean="0">
                <a:solidFill>
                  <a:schemeClr val="accent5">
                    <a:lumMod val="25000"/>
                  </a:schemeClr>
                </a:solidFill>
              </a:rPr>
              <a:t>[ ] </a:t>
            </a:r>
            <a:r>
              <a:rPr lang="vi-VN" altLang="en-US" sz="1800" dirty="0" smtClean="0"/>
              <a:t>sa dva argumenta razdvojena zarezom, pri čemu unutar zagrada prvi argument definiše o kojoj se </a:t>
            </a:r>
            <a:r>
              <a:rPr lang="sr-Latn-RS" altLang="en-US" sz="1800" dirty="0" smtClean="0"/>
              <a:t>vrsti/vrstama </a:t>
            </a:r>
            <a:r>
              <a:rPr lang="vi-VN" altLang="en-US" sz="1800" dirty="0" smtClean="0"/>
              <a:t>okvira rad</a:t>
            </a:r>
            <a:r>
              <a:rPr lang="sr-Latn-RS" altLang="en-US" sz="1800" dirty="0" smtClean="0"/>
              <a:t>i</a:t>
            </a:r>
            <a:r>
              <a:rPr lang="vi-VN" altLang="en-US" sz="1800" dirty="0" smtClean="0"/>
              <a:t>, a drugi argument</a:t>
            </a:r>
            <a:r>
              <a:rPr lang="sr-Latn-RS" altLang="en-US" sz="1800" dirty="0" smtClean="0"/>
              <a:t> je prazan.</a:t>
            </a:r>
          </a:p>
          <a:p>
            <a:pPr eaLnBrk="1" hangingPunct="1">
              <a:spcBef>
                <a:spcPts val="600"/>
              </a:spcBef>
              <a:buClrTx/>
              <a:buFontTx/>
              <a:buNone/>
              <a:defRPr/>
            </a:pPr>
            <a:r>
              <a:rPr lang="sr-Latn-RS" altLang="en-US" sz="1800" dirty="0" smtClean="0"/>
              <a:t>Definisanje po kojim vrstama će se isecati se može postići navođenjem </a:t>
            </a:r>
            <a:r>
              <a:rPr lang="sr-Latn-RS" altLang="en-US" sz="1800" b="1" i="1" dirty="0" smtClean="0"/>
              <a:t>rednih brojeva</a:t>
            </a:r>
            <a:r>
              <a:rPr lang="sr-Latn-RS" altLang="en-US" sz="1800" dirty="0" smtClean="0"/>
              <a:t> vrsta.  </a:t>
            </a:r>
          </a:p>
          <a:p>
            <a:pPr eaLnBrk="1" hangingPunct="1">
              <a:spcBef>
                <a:spcPts val="600"/>
              </a:spcBef>
              <a:buClrTx/>
              <a:buFontTx/>
              <a:buNone/>
              <a:defRPr/>
            </a:pPr>
            <a:endParaRPr lang="sr-Latn-RS" altLang="en-US" sz="800" b="1" dirty="0" smtClean="0"/>
          </a:p>
          <a:p>
            <a:pPr eaLnBrk="1" hangingPunct="1">
              <a:spcBef>
                <a:spcPts val="600"/>
              </a:spcBef>
              <a:buClrTx/>
              <a:buFontTx/>
              <a:buNone/>
              <a:defRPr/>
            </a:pPr>
            <a:r>
              <a:rPr lang="sr-Latn-RS" altLang="en-US" sz="1800" b="1" dirty="0" smtClean="0"/>
              <a:t>Primer.</a:t>
            </a:r>
            <a:r>
              <a:rPr lang="sr-Latn-RS" altLang="en-US" sz="1800" dirty="0" smtClean="0"/>
              <a:t> Ilustruje kako se dobija isečak okvira sa podacima mtcars koji sadrži 24-tu vrstu:</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r>
              <a:rPr lang="sr-Latn-RS" altLang="en-US" sz="1800" b="1" dirty="0" smtClean="0"/>
              <a:t>Primer.</a:t>
            </a:r>
            <a:r>
              <a:rPr lang="sr-Latn-RS" altLang="en-US" sz="1800" dirty="0" smtClean="0"/>
              <a:t> Ilustruje kako se dobija isečak okvira sa podacima mtcars koji sadrži 3-ću i 24-tu vrstu:</a:t>
            </a:r>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Tx/>
              <a:buNone/>
              <a:defRPr/>
            </a:pPr>
            <a:endParaRPr lang="sr-Latn-RS" altLang="en-US" sz="800" dirty="0" smtClean="0"/>
          </a:p>
          <a:p>
            <a:pPr eaLnBrk="1" hangingPunct="1">
              <a:spcBef>
                <a:spcPts val="600"/>
              </a:spcBef>
              <a:buClrTx/>
              <a:buFont typeface="Wingdings" pitchFamily="2" charset="2"/>
              <a:buNone/>
              <a:defRPr/>
            </a:pPr>
            <a:endParaRPr lang="sr-Latn-RS" altLang="en-US" sz="1800" dirty="0" smtClean="0"/>
          </a:p>
          <a:p>
            <a:pPr eaLnBrk="1" hangingPunct="1">
              <a:spcBef>
                <a:spcPts val="600"/>
              </a:spcBef>
              <a:buClrTx/>
              <a:buFontTx/>
              <a:buNone/>
              <a:defRPr/>
            </a:pPr>
            <a:endParaRPr lang="sr-Latn-RS" altLang="en-US" sz="1800" dirty="0" smtClean="0"/>
          </a:p>
          <a:p>
            <a:pPr eaLnBrk="1" hangingPunct="1">
              <a:spcBef>
                <a:spcPts val="600"/>
              </a:spcBef>
              <a:buClrTx/>
              <a:buFont typeface="Wingdings" pitchFamily="2" charset="2"/>
              <a:buNone/>
              <a:defRPr/>
            </a:pPr>
            <a:endParaRPr lang="sr-Latn-RS" altLang="en-US" sz="800" b="1" dirty="0" smtClean="0"/>
          </a:p>
          <a:p>
            <a:pPr eaLnBrk="1" hangingPunct="1">
              <a:spcBef>
                <a:spcPts val="600"/>
              </a:spcBef>
              <a:buClrTx/>
              <a:buFontTx/>
              <a:buNone/>
              <a:defRPr/>
            </a:pPr>
            <a:endParaRPr lang="sr-Latn-RS" altLang="en-US" sz="1800" dirty="0" smtClean="0"/>
          </a:p>
        </p:txBody>
      </p:sp>
      <p:sp>
        <p:nvSpPr>
          <p:cNvPr id="72707" name="Rectangle 2"/>
          <p:cNvSpPr>
            <a:spLocks noGrp="1" noChangeArrowheads="1"/>
          </p:cNvSpPr>
          <p:nvPr>
            <p:ph type="title"/>
          </p:nvPr>
        </p:nvSpPr>
        <p:spPr/>
        <p:txBody>
          <a:bodyPr/>
          <a:lstStyle/>
          <a:p>
            <a:r>
              <a:rPr lang="sr-Latn-RS" altLang="en-US" smtClean="0"/>
              <a:t>Isecanje po vrstama </a:t>
            </a:r>
            <a:endParaRPr lang="en-GB" altLang="en-US" smtClean="0"/>
          </a:p>
        </p:txBody>
      </p:sp>
      <p:pic>
        <p:nvPicPr>
          <p:cNvPr id="72708" name="Picture 2"/>
          <p:cNvPicPr>
            <a:picLocks noChangeAspect="1" noChangeArrowheads="1"/>
          </p:cNvPicPr>
          <p:nvPr/>
        </p:nvPicPr>
        <p:blipFill>
          <a:blip r:embed="rId2">
            <a:extLst>
              <a:ext uri="{28A0092B-C50C-407E-A947-70E740481C1C}">
                <a14:useLocalDpi xmlns:a14="http://schemas.microsoft.com/office/drawing/2010/main" val="0"/>
              </a:ext>
            </a:extLst>
          </a:blip>
          <a:srcRect t="50000" b="34447"/>
          <a:stretch>
            <a:fillRect/>
          </a:stretch>
        </p:blipFill>
        <p:spPr bwMode="auto">
          <a:xfrm>
            <a:off x="573088" y="3716338"/>
            <a:ext cx="7329487"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09" name="Picture 2"/>
          <p:cNvPicPr>
            <a:picLocks noChangeAspect="1" noChangeArrowheads="1"/>
          </p:cNvPicPr>
          <p:nvPr/>
        </p:nvPicPr>
        <p:blipFill>
          <a:blip r:embed="rId2">
            <a:extLst>
              <a:ext uri="{28A0092B-C50C-407E-A947-70E740481C1C}">
                <a14:useLocalDpi xmlns:a14="http://schemas.microsoft.com/office/drawing/2010/main" val="0"/>
              </a:ext>
            </a:extLst>
          </a:blip>
          <a:srcRect t="77031"/>
          <a:stretch>
            <a:fillRect/>
          </a:stretch>
        </p:blipFill>
        <p:spPr bwMode="auto">
          <a:xfrm>
            <a:off x="573088" y="5059363"/>
            <a:ext cx="7329487"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p:cNvSpPr>
            <a:spLocks noChangeArrowheads="1"/>
          </p:cNvSpPr>
          <p:nvPr/>
        </p:nvSpPr>
        <p:spPr bwMode="auto">
          <a:xfrm>
            <a:off x="549275" y="1408113"/>
            <a:ext cx="8483600" cy="498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a:t>Definisanje po kojim vrstama će se vršiti isecanje se može realozovati navođenjem </a:t>
            </a:r>
            <a:r>
              <a:rPr lang="sr-Latn-RS" altLang="en-US" sz="1800" b="1" i="1"/>
              <a:t>imena</a:t>
            </a:r>
            <a:r>
              <a:rPr lang="sr-Latn-RS" altLang="en-US" sz="1800"/>
              <a:t> tih vrsta.  </a:t>
            </a:r>
          </a:p>
          <a:p>
            <a:pPr eaLnBrk="1" hangingPunct="1">
              <a:spcBef>
                <a:spcPts val="600"/>
              </a:spcBef>
              <a:buClrTx/>
              <a:buFontTx/>
              <a:buNone/>
            </a:pPr>
            <a:endParaRPr lang="sr-Latn-RS" altLang="en-US" sz="800" b="1"/>
          </a:p>
          <a:p>
            <a:pPr eaLnBrk="1" hangingPunct="1">
              <a:spcBef>
                <a:spcPts val="600"/>
              </a:spcBef>
              <a:buClrTx/>
              <a:buFontTx/>
              <a:buNone/>
            </a:pPr>
            <a:r>
              <a:rPr lang="sr-Latn-RS" altLang="en-US" sz="1800" b="1"/>
              <a:t>Primer.</a:t>
            </a:r>
            <a:r>
              <a:rPr lang="sr-Latn-RS" altLang="en-US" sz="1800"/>
              <a:t> Ilustruje kako se dobija isečak okvira sa podacima mtcars koji sadrži vrstu sa podacima o modelu automobila Camaro Z28:</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r>
              <a:rPr lang="sr-Latn-RS" altLang="en-US" sz="1800" b="1"/>
              <a:t>Primer.</a:t>
            </a:r>
            <a:r>
              <a:rPr lang="sr-Latn-RS" altLang="en-US" sz="1800"/>
              <a:t> Ilustruje kako se dobija isečak okvira sa podacima mtcars koji sadrži vrstu sa podacima o modelima Datsun 710 i Camaro Z28:</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800"/>
          </a:p>
          <a:p>
            <a:pPr eaLnBrk="1" hangingPunct="1">
              <a:spcBef>
                <a:spcPts val="600"/>
              </a:spcBef>
              <a:buClrTx/>
              <a:buFont typeface="Wingdings" pitchFamily="2" charset="2"/>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 typeface="Wingdings" pitchFamily="2" charset="2"/>
              <a:buNone/>
            </a:pPr>
            <a:endParaRPr lang="sr-Latn-RS" altLang="en-US" sz="800" b="1"/>
          </a:p>
          <a:p>
            <a:pPr eaLnBrk="1" hangingPunct="1">
              <a:spcBef>
                <a:spcPts val="600"/>
              </a:spcBef>
              <a:buClrTx/>
              <a:buFontTx/>
              <a:buNone/>
            </a:pPr>
            <a:endParaRPr lang="sr-Latn-RS" altLang="en-US" sz="1800"/>
          </a:p>
        </p:txBody>
      </p:sp>
      <p:sp>
        <p:nvSpPr>
          <p:cNvPr id="73731" name="Rectangle 2"/>
          <p:cNvSpPr>
            <a:spLocks noGrp="1" noChangeArrowheads="1"/>
          </p:cNvSpPr>
          <p:nvPr>
            <p:ph type="title"/>
          </p:nvPr>
        </p:nvSpPr>
        <p:spPr/>
        <p:txBody>
          <a:bodyPr/>
          <a:lstStyle/>
          <a:p>
            <a:r>
              <a:rPr lang="sr-Latn-RS" altLang="en-US" smtClean="0"/>
              <a:t>Isecanje po vrstama (2)</a:t>
            </a:r>
            <a:endParaRPr lang="en-GB" altLang="en-US" smtClean="0"/>
          </a:p>
        </p:txBody>
      </p:sp>
      <p:pic>
        <p:nvPicPr>
          <p:cNvPr id="73732" name="Picture 2"/>
          <p:cNvPicPr>
            <a:picLocks noChangeAspect="1" noChangeArrowheads="1"/>
          </p:cNvPicPr>
          <p:nvPr/>
        </p:nvPicPr>
        <p:blipFill>
          <a:blip r:embed="rId2">
            <a:extLst>
              <a:ext uri="{28A0092B-C50C-407E-A947-70E740481C1C}">
                <a14:useLocalDpi xmlns:a14="http://schemas.microsoft.com/office/drawing/2010/main" val="0"/>
              </a:ext>
            </a:extLst>
          </a:blip>
          <a:srcRect t="23381" b="54652"/>
          <a:stretch>
            <a:fillRect/>
          </a:stretch>
        </p:blipFill>
        <p:spPr bwMode="auto">
          <a:xfrm>
            <a:off x="506413" y="2844800"/>
            <a:ext cx="7329487"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33" name="Picture 2"/>
          <p:cNvPicPr>
            <a:picLocks noChangeAspect="1" noChangeArrowheads="1"/>
          </p:cNvPicPr>
          <p:nvPr/>
        </p:nvPicPr>
        <p:blipFill>
          <a:blip r:embed="rId2">
            <a:extLst>
              <a:ext uri="{28A0092B-C50C-407E-A947-70E740481C1C}">
                <a14:useLocalDpi xmlns:a14="http://schemas.microsoft.com/office/drawing/2010/main" val="0"/>
              </a:ext>
            </a:extLst>
          </a:blip>
          <a:srcRect t="65347" b="4160"/>
          <a:stretch>
            <a:fillRect/>
          </a:stretch>
        </p:blipFill>
        <p:spPr bwMode="auto">
          <a:xfrm>
            <a:off x="515938" y="4186238"/>
            <a:ext cx="7329487"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p:cNvSpPr>
            <a:spLocks noChangeArrowheads="1"/>
          </p:cNvSpPr>
          <p:nvPr/>
        </p:nvSpPr>
        <p:spPr bwMode="auto">
          <a:xfrm>
            <a:off x="549275" y="1408113"/>
            <a:ext cx="8483600" cy="566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a:t>Prilokom isecanja okvira sa podacima po vrstama, često se koristi </a:t>
            </a:r>
            <a:r>
              <a:rPr lang="sr-Latn-RS" altLang="en-US" sz="1800" b="1" i="1"/>
              <a:t>vektor logičkih vrednosti</a:t>
            </a:r>
            <a:r>
              <a:rPr lang="sr-Latn-RS" altLang="en-US" sz="1800"/>
              <a:t>. Taj vektor se „preklapa“ sa vrstama okvira iz kog se vrši isecanje i prepisuju se one vrste okvira za koje je na odgovarajućoj poziciji u vektoru logičkih vrednosti TRUE, a ostale vrste ne bivaju prepisane.  </a:t>
            </a:r>
          </a:p>
          <a:p>
            <a:pPr eaLnBrk="1" hangingPunct="1">
              <a:spcBef>
                <a:spcPts val="600"/>
              </a:spcBef>
              <a:buClrTx/>
              <a:buFontTx/>
              <a:buNone/>
            </a:pPr>
            <a:endParaRPr lang="sr-Latn-RS" altLang="en-US" sz="800" b="1"/>
          </a:p>
          <a:p>
            <a:pPr eaLnBrk="1" hangingPunct="1">
              <a:spcBef>
                <a:spcPts val="600"/>
              </a:spcBef>
              <a:buClrTx/>
              <a:buFontTx/>
              <a:buNone/>
            </a:pPr>
            <a:r>
              <a:rPr lang="sr-Latn-RS" altLang="en-US" sz="1800" b="1"/>
              <a:t>Primer.</a:t>
            </a:r>
            <a:r>
              <a:rPr lang="sr-Latn-RS" altLang="en-US" sz="1800"/>
              <a:t> Ilustruje kako se dobija isečak okvira sa podacima mtcars koji sadrži informacije o modelima sa automatskim menjačem. Prvo se oformi vektor logičkih vrednosti L, sa informacijom koji model ima automatski menjač, a koji ne:</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800"/>
          </a:p>
          <a:p>
            <a:pPr eaLnBrk="1" hangingPunct="1">
              <a:spcBef>
                <a:spcPts val="600"/>
              </a:spcBef>
              <a:buClrTx/>
              <a:buFontTx/>
              <a:buNone/>
            </a:pPr>
            <a:r>
              <a:rPr lang="sr-Latn-RS" altLang="en-US" sz="1800"/>
              <a:t>Potom se tako dobijen vektor logičkih vrednosti iskoristi za isecanje po vrstama okvira sa podacima mtcars:</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800"/>
          </a:p>
          <a:p>
            <a:pPr eaLnBrk="1" hangingPunct="1">
              <a:spcBef>
                <a:spcPts val="600"/>
              </a:spcBef>
              <a:buClrTx/>
              <a:buFont typeface="Wingdings" pitchFamily="2" charset="2"/>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 typeface="Wingdings" pitchFamily="2" charset="2"/>
              <a:buNone/>
            </a:pPr>
            <a:endParaRPr lang="sr-Latn-RS" altLang="en-US" sz="800" b="1"/>
          </a:p>
          <a:p>
            <a:pPr eaLnBrk="1" hangingPunct="1">
              <a:spcBef>
                <a:spcPts val="600"/>
              </a:spcBef>
              <a:buClrTx/>
              <a:buFontTx/>
              <a:buNone/>
            </a:pPr>
            <a:endParaRPr lang="sr-Latn-RS" altLang="en-US" sz="1800"/>
          </a:p>
        </p:txBody>
      </p:sp>
      <p:sp>
        <p:nvSpPr>
          <p:cNvPr id="74755" name="Rectangle 2"/>
          <p:cNvSpPr>
            <a:spLocks noGrp="1" noChangeArrowheads="1"/>
          </p:cNvSpPr>
          <p:nvPr>
            <p:ph type="title"/>
          </p:nvPr>
        </p:nvSpPr>
        <p:spPr/>
        <p:txBody>
          <a:bodyPr/>
          <a:lstStyle/>
          <a:p>
            <a:r>
              <a:rPr lang="sr-Latn-RS" altLang="en-US" smtClean="0"/>
              <a:t>Isecanje po vrstama (3)</a:t>
            </a:r>
            <a:endParaRPr lang="en-GB" altLang="en-US" smtClean="0"/>
          </a:p>
        </p:txBody>
      </p:sp>
      <p:pic>
        <p:nvPicPr>
          <p:cNvPr id="74756" name="Picture 2"/>
          <p:cNvPicPr>
            <a:picLocks noChangeAspect="1" noChangeArrowheads="1"/>
          </p:cNvPicPr>
          <p:nvPr/>
        </p:nvPicPr>
        <p:blipFill>
          <a:blip r:embed="rId2">
            <a:extLst>
              <a:ext uri="{28A0092B-C50C-407E-A947-70E740481C1C}">
                <a14:useLocalDpi xmlns:a14="http://schemas.microsoft.com/office/drawing/2010/main" val="0"/>
              </a:ext>
            </a:extLst>
          </a:blip>
          <a:srcRect t="27974" b="45715"/>
          <a:stretch>
            <a:fillRect/>
          </a:stretch>
        </p:blipFill>
        <p:spPr bwMode="auto">
          <a:xfrm>
            <a:off x="519113" y="3717925"/>
            <a:ext cx="7329487"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757" name="Picture 2"/>
          <p:cNvPicPr>
            <a:picLocks noChangeAspect="1" noChangeArrowheads="1"/>
          </p:cNvPicPr>
          <p:nvPr/>
        </p:nvPicPr>
        <p:blipFill>
          <a:blip r:embed="rId2">
            <a:extLst>
              <a:ext uri="{28A0092B-C50C-407E-A947-70E740481C1C}">
                <a14:useLocalDpi xmlns:a14="http://schemas.microsoft.com/office/drawing/2010/main" val="0"/>
              </a:ext>
            </a:extLst>
          </a:blip>
          <a:srcRect t="70451"/>
          <a:stretch>
            <a:fillRect/>
          </a:stretch>
        </p:blipFill>
        <p:spPr bwMode="auto">
          <a:xfrm>
            <a:off x="519113" y="5232400"/>
            <a:ext cx="7329487"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
          <p:cNvSpPr>
            <a:spLocks noChangeArrowheads="1"/>
          </p:cNvSpPr>
          <p:nvPr/>
        </p:nvSpPr>
        <p:spPr bwMode="auto">
          <a:xfrm>
            <a:off x="549275" y="1408113"/>
            <a:ext cx="8483600"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1800" b="1"/>
              <a:t>Primer.</a:t>
            </a:r>
            <a:r>
              <a:rPr lang="sr-Latn-RS" altLang="en-US" sz="1800"/>
              <a:t> Ilustruje kako se iz okvira sa podacima mtcars dobijaju informacije o potrošnji goriva (miles per gallon) za modele automobila sa automatskim menjačem. </a:t>
            </a:r>
          </a:p>
          <a:p>
            <a:pPr eaLnBrk="1" hangingPunct="1">
              <a:spcBef>
                <a:spcPts val="600"/>
              </a:spcBef>
              <a:buClrTx/>
              <a:buFontTx/>
              <a:buNone/>
            </a:pPr>
            <a:r>
              <a:rPr lang="sr-Latn-RS" altLang="en-US" sz="1800"/>
              <a:t>Kao u prethodnom primeru, prvo se oformi vektor logičkih vrednosti L, sa informacijom koji model ima automatski menjač, a koji ne:</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Tx/>
              <a:buNone/>
            </a:pPr>
            <a:endParaRPr lang="sr-Latn-RS" altLang="en-US" sz="800"/>
          </a:p>
          <a:p>
            <a:pPr eaLnBrk="1" hangingPunct="1">
              <a:spcBef>
                <a:spcPts val="600"/>
              </a:spcBef>
              <a:buClrTx/>
              <a:buFontTx/>
              <a:buNone/>
            </a:pPr>
            <a:r>
              <a:rPr lang="sr-Latn-RS" altLang="en-US" sz="1800"/>
              <a:t>Potom se tako dobijen vektor logičkih vrednosti iskoristi za isecanje po vrstama okvira sa podacima, a istovremeno se vrši i isecanje po koloni mpg:</a:t>
            </a:r>
          </a:p>
          <a:p>
            <a:pPr eaLnBrk="1" hangingPunct="1">
              <a:spcBef>
                <a:spcPts val="600"/>
              </a:spcBef>
              <a:buClrTx/>
              <a:buFontTx/>
              <a:buNone/>
            </a:pPr>
            <a:endParaRPr lang="sr-Latn-RS" altLang="en-US" sz="1800"/>
          </a:p>
          <a:p>
            <a:pPr eaLnBrk="1" hangingPunct="1">
              <a:spcBef>
                <a:spcPts val="600"/>
              </a:spcBef>
              <a:buClrTx/>
              <a:buFontTx/>
              <a:buNone/>
            </a:pPr>
            <a:endParaRPr lang="sr-Latn-RS" altLang="en-US" sz="800"/>
          </a:p>
          <a:p>
            <a:pPr eaLnBrk="1" hangingPunct="1">
              <a:spcBef>
                <a:spcPts val="600"/>
              </a:spcBef>
              <a:buClrTx/>
              <a:buFont typeface="Wingdings" pitchFamily="2" charset="2"/>
              <a:buNone/>
            </a:pPr>
            <a:endParaRPr lang="sr-Latn-RS" altLang="en-US" sz="1800"/>
          </a:p>
          <a:p>
            <a:pPr eaLnBrk="1" hangingPunct="1">
              <a:spcBef>
                <a:spcPts val="600"/>
              </a:spcBef>
              <a:buClrTx/>
              <a:buFontTx/>
              <a:buNone/>
            </a:pPr>
            <a:endParaRPr lang="sr-Latn-RS" altLang="en-US" sz="1800"/>
          </a:p>
          <a:p>
            <a:pPr eaLnBrk="1" hangingPunct="1">
              <a:spcBef>
                <a:spcPts val="600"/>
              </a:spcBef>
              <a:buClrTx/>
              <a:buFont typeface="Wingdings" pitchFamily="2" charset="2"/>
              <a:buNone/>
            </a:pPr>
            <a:endParaRPr lang="sr-Latn-RS" altLang="en-US" sz="800" b="1"/>
          </a:p>
          <a:p>
            <a:pPr eaLnBrk="1" hangingPunct="1">
              <a:spcBef>
                <a:spcPts val="600"/>
              </a:spcBef>
              <a:buClrTx/>
              <a:buFontTx/>
              <a:buNone/>
            </a:pPr>
            <a:endParaRPr lang="sr-Latn-RS" altLang="en-US" sz="1800"/>
          </a:p>
        </p:txBody>
      </p:sp>
      <p:sp>
        <p:nvSpPr>
          <p:cNvPr id="75779" name="Rectangle 2"/>
          <p:cNvSpPr>
            <a:spLocks noGrp="1" noChangeArrowheads="1"/>
          </p:cNvSpPr>
          <p:nvPr>
            <p:ph type="title"/>
          </p:nvPr>
        </p:nvSpPr>
        <p:spPr/>
        <p:txBody>
          <a:bodyPr/>
          <a:lstStyle/>
          <a:p>
            <a:r>
              <a:rPr lang="sr-Latn-RS" altLang="en-US" smtClean="0"/>
              <a:t>Isecanje po vrstama (4)</a:t>
            </a:r>
            <a:endParaRPr lang="en-GB" altLang="en-US" smtClean="0"/>
          </a:p>
        </p:txBody>
      </p:sp>
      <p:pic>
        <p:nvPicPr>
          <p:cNvPr id="75780" name="Picture 2"/>
          <p:cNvPicPr>
            <a:picLocks noChangeAspect="1" noChangeArrowheads="1"/>
          </p:cNvPicPr>
          <p:nvPr/>
        </p:nvPicPr>
        <p:blipFill>
          <a:blip r:embed="rId2">
            <a:extLst>
              <a:ext uri="{28A0092B-C50C-407E-A947-70E740481C1C}">
                <a14:useLocalDpi xmlns:a14="http://schemas.microsoft.com/office/drawing/2010/main" val="0"/>
              </a:ext>
            </a:extLst>
          </a:blip>
          <a:srcRect t="27974" b="45715"/>
          <a:stretch>
            <a:fillRect/>
          </a:stretch>
        </p:blipFill>
        <p:spPr bwMode="auto">
          <a:xfrm>
            <a:off x="519113" y="2955925"/>
            <a:ext cx="7329487"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81" name="Picture 3"/>
          <p:cNvPicPr>
            <a:picLocks noChangeAspect="1" noChangeArrowheads="1"/>
          </p:cNvPicPr>
          <p:nvPr/>
        </p:nvPicPr>
        <p:blipFill>
          <a:blip r:embed="rId3">
            <a:extLst>
              <a:ext uri="{28A0092B-C50C-407E-A947-70E740481C1C}">
                <a14:useLocalDpi xmlns:a14="http://schemas.microsoft.com/office/drawing/2010/main" val="0"/>
              </a:ext>
            </a:extLst>
          </a:blip>
          <a:srcRect t="50000"/>
          <a:stretch>
            <a:fillRect/>
          </a:stretch>
        </p:blipFill>
        <p:spPr bwMode="auto">
          <a:xfrm>
            <a:off x="554038" y="4486275"/>
            <a:ext cx="7329487"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sr-Latn-CS" altLang="en-US"/>
              <a:t>Korišćeni izvori</a:t>
            </a:r>
            <a:endParaRPr lang="en-GB" altLang="en-US" dirty="0" smtClean="0"/>
          </a:p>
        </p:txBody>
      </p:sp>
      <p:sp>
        <p:nvSpPr>
          <p:cNvPr id="76803" name="Rectangle 3"/>
          <p:cNvSpPr>
            <a:spLocks noGrp="1" noChangeArrowheads="1"/>
          </p:cNvSpPr>
          <p:nvPr>
            <p:ph idx="1"/>
          </p:nvPr>
        </p:nvSpPr>
        <p:spPr>
          <a:xfrm>
            <a:off x="457200" y="1600200"/>
            <a:ext cx="8391525" cy="5257800"/>
          </a:xfrm>
        </p:spPr>
        <p:txBody>
          <a:bodyPr/>
          <a:lstStyle/>
          <a:p>
            <a:pPr marL="0" indent="0">
              <a:buFont typeface="Wingdings" pitchFamily="2" charset="2"/>
              <a:buNone/>
            </a:pPr>
            <a:r>
              <a:rPr lang="sr-Latn-RS" altLang="en-US" sz="2800" smtClean="0"/>
              <a:t>Deo materijala ove prezentacije je preuzet sa sajta</a:t>
            </a:r>
          </a:p>
          <a:p>
            <a:pPr marL="0" indent="0">
              <a:buFont typeface="Wingdings" pitchFamily="2" charset="2"/>
              <a:buNone/>
            </a:pPr>
            <a:r>
              <a:rPr lang="en-GB" altLang="en-US" sz="2800" smtClean="0">
                <a:hlinkClick r:id="rId2"/>
              </a:rPr>
              <a:t>http://www.r-tutor.com/</a:t>
            </a:r>
            <a:endParaRPr lang="sr-Latn-RS" altLang="en-US" sz="2800" smtClean="0"/>
          </a:p>
          <a:p>
            <a:pPr marL="0" indent="0">
              <a:buFont typeface="Wingdings" pitchFamily="2" charset="2"/>
              <a:buNone/>
            </a:pPr>
            <a:endParaRPr lang="sr-Latn-RS" altLang="en-US" sz="2800" smtClean="0"/>
          </a:p>
          <a:p>
            <a:pPr marL="0" indent="0">
              <a:buFont typeface="Wingdings" pitchFamily="2" charset="2"/>
              <a:buNone/>
            </a:pPr>
            <a:r>
              <a:rPr lang="sr-Latn-RS" altLang="en-US" sz="2800" smtClean="0"/>
              <a:t>Deo materijala je preuzet sa sajta</a:t>
            </a:r>
          </a:p>
          <a:p>
            <a:pPr marL="0" indent="0">
              <a:buFont typeface="Wingdings" pitchFamily="2" charset="2"/>
              <a:buNone/>
            </a:pPr>
            <a:r>
              <a:rPr lang="sr-Latn-RS" altLang="en-US" sz="2800" smtClean="0">
                <a:hlinkClick r:id="rId3"/>
              </a:rPr>
              <a:t>http://www.e-statistika.rs</a:t>
            </a:r>
            <a:r>
              <a:rPr lang="sr-Latn-RS" altLang="en-US" sz="2800" smtClean="0"/>
              <a:t> </a:t>
            </a:r>
            <a:endParaRPr lang="en-GB" altLang="en-US" sz="2800" smtClean="0"/>
          </a:p>
          <a:p>
            <a:pPr marL="0" indent="0">
              <a:buFont typeface="Wingdings" pitchFamily="2" charset="2"/>
              <a:buNone/>
            </a:pPr>
            <a:endParaRPr lang="sr-Latn-CS" altLang="en-US" sz="1200" smtClean="0"/>
          </a:p>
          <a:p>
            <a:pPr marL="0" indent="0">
              <a:buFont typeface="Wingdings" pitchFamily="2" charset="2"/>
              <a:buNone/>
            </a:pPr>
            <a:endParaRPr lang="sr-Latn-CS" altLang="en-US" sz="28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pl-PL" altLang="en-US" smtClean="0"/>
              <a:t>Primena statistike u nauci (3)</a:t>
            </a:r>
            <a:endParaRPr lang="en-GB" altLang="en-US" smtClean="0"/>
          </a:p>
        </p:txBody>
      </p:sp>
      <p:sp>
        <p:nvSpPr>
          <p:cNvPr id="16387" name="Rectangle 1"/>
          <p:cNvSpPr>
            <a:spLocks noChangeArrowheads="1"/>
          </p:cNvSpPr>
          <p:nvPr/>
        </p:nvSpPr>
        <p:spPr bwMode="auto">
          <a:xfrm>
            <a:off x="549275" y="1408113"/>
            <a:ext cx="84836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charset="0"/>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charset="0"/>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charset="0"/>
              </a:defRPr>
            </a:lvl3pPr>
            <a:lvl4pPr marL="1600200" indent="-228600" eaLnBrk="0" hangingPunct="0">
              <a:spcBef>
                <a:spcPct val="20000"/>
              </a:spcBef>
              <a:buClr>
                <a:schemeClr val="accent1"/>
              </a:buClr>
              <a:buChar char="•"/>
              <a:defRPr sz="2000">
                <a:solidFill>
                  <a:schemeClr val="tx1"/>
                </a:solidFill>
                <a:latin typeface="Arial" charset="0"/>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charset="0"/>
              </a:defRPr>
            </a:lvl9pPr>
          </a:lstStyle>
          <a:p>
            <a:pPr eaLnBrk="1" hangingPunct="1">
              <a:spcBef>
                <a:spcPts val="600"/>
              </a:spcBef>
              <a:buClrTx/>
              <a:buFontTx/>
              <a:buNone/>
            </a:pPr>
            <a:r>
              <a:rPr lang="sr-Latn-RS" altLang="en-US" sz="2200" b="1"/>
              <a:t>Prikupljanje podataka</a:t>
            </a:r>
          </a:p>
          <a:p>
            <a:pPr eaLnBrk="1" hangingPunct="1">
              <a:spcBef>
                <a:spcPts val="600"/>
              </a:spcBef>
              <a:buClrTx/>
              <a:buFontTx/>
              <a:buNone/>
            </a:pPr>
            <a:r>
              <a:rPr lang="vi-VN" altLang="en-US" sz="2200"/>
              <a:t>Prikupljanje podataka najčešće podrazumeva </a:t>
            </a:r>
            <a:r>
              <a:rPr lang="vi-VN" altLang="en-US" sz="2200">
                <a:solidFill>
                  <a:srgbClr val="333399"/>
                </a:solidFill>
              </a:rPr>
              <a:t>uzimanje uzoraka </a:t>
            </a:r>
            <a:r>
              <a:rPr lang="vi-VN" altLang="en-US" sz="2200"/>
              <a:t>iz neke veće populacije. </a:t>
            </a:r>
            <a:endParaRPr lang="sr-Latn-RS" altLang="en-US" sz="2200"/>
          </a:p>
          <a:p>
            <a:pPr eaLnBrk="1" hangingPunct="1">
              <a:spcBef>
                <a:spcPts val="600"/>
              </a:spcBef>
              <a:buClrTx/>
              <a:buFontTx/>
              <a:buNone/>
            </a:pPr>
            <a:r>
              <a:rPr lang="vi-VN" altLang="en-US" sz="2200"/>
              <a:t>Da rezultat ne bi bio</a:t>
            </a:r>
            <a:r>
              <a:rPr lang="sr-Latn-RS" altLang="en-US" sz="2200"/>
              <a:t> </a:t>
            </a:r>
            <a:r>
              <a:rPr lang="vi-VN" altLang="en-US" sz="2200"/>
              <a:t>deformisan, uzorak mora da bude </a:t>
            </a:r>
            <a:r>
              <a:rPr lang="vi-VN" altLang="en-US" sz="2200">
                <a:solidFill>
                  <a:srgbClr val="333399"/>
                </a:solidFill>
              </a:rPr>
              <a:t>nezavistan</a:t>
            </a:r>
            <a:r>
              <a:rPr lang="vi-VN" altLang="en-US" sz="2200"/>
              <a:t>, što se postiže slučajnim izborom individualnih elemenata</a:t>
            </a:r>
            <a:r>
              <a:rPr lang="sr-Latn-RS" altLang="en-US" sz="2200"/>
              <a:t> </a:t>
            </a:r>
            <a:r>
              <a:rPr lang="vi-VN" altLang="en-US" sz="2200"/>
              <a:t>populacije.</a:t>
            </a:r>
          </a:p>
          <a:p>
            <a:pPr eaLnBrk="1" hangingPunct="1">
              <a:spcBef>
                <a:spcPts val="600"/>
              </a:spcBef>
              <a:buClrTx/>
              <a:buFontTx/>
              <a:buNone/>
            </a:pPr>
            <a:r>
              <a:rPr lang="vi-VN" altLang="en-US" sz="2200"/>
              <a:t>Uzorak ne sme da obuhvati samo deo populacije koji je </a:t>
            </a:r>
            <a:r>
              <a:rPr lang="vi-VN" altLang="en-US" sz="2200">
                <a:solidFill>
                  <a:srgbClr val="333399"/>
                </a:solidFill>
              </a:rPr>
              <a:t>značajan</a:t>
            </a:r>
            <a:r>
              <a:rPr lang="vi-VN" altLang="en-US" sz="2200"/>
              <a:t> za istraživanje, jer bi u suprotnom dobili</a:t>
            </a:r>
            <a:r>
              <a:rPr lang="sr-Latn-RS" altLang="en-US" sz="2200"/>
              <a:t> </a:t>
            </a:r>
            <a:r>
              <a:rPr lang="vi-VN" altLang="en-US" sz="2200"/>
              <a:t>iskrivljenu sliku populacije.</a:t>
            </a:r>
          </a:p>
          <a:p>
            <a:pPr eaLnBrk="1" hangingPunct="1">
              <a:spcBef>
                <a:spcPts val="600"/>
              </a:spcBef>
              <a:buClrTx/>
              <a:buFontTx/>
              <a:buNone/>
            </a:pPr>
            <a:r>
              <a:rPr lang="vi-VN" altLang="en-US" sz="2200"/>
              <a:t>Primena statistike zahteva i dovoljan stepen </a:t>
            </a:r>
            <a:r>
              <a:rPr lang="vi-VN" altLang="en-US" sz="2200">
                <a:solidFill>
                  <a:srgbClr val="333399"/>
                </a:solidFill>
              </a:rPr>
              <a:t>varijabiliteta</a:t>
            </a:r>
            <a:r>
              <a:rPr lang="vi-VN" altLang="en-US" sz="2200"/>
              <a:t> između elemenata uzoraka.</a:t>
            </a:r>
            <a:r>
              <a:rPr lang="sr-Latn-RS" altLang="en-US" sz="2200"/>
              <a:t> </a:t>
            </a:r>
            <a:endParaRPr lang="en-US" altLang="en-US" sz="22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pl-PL" altLang="en-US" smtClean="0"/>
              <a:t>Primena statistike u nauci (4)</a:t>
            </a:r>
            <a:endParaRPr lang="en-GB" altLang="en-US" smtClean="0"/>
          </a:p>
        </p:txBody>
      </p:sp>
      <p:sp>
        <p:nvSpPr>
          <p:cNvPr id="2" name="Rectangle 1"/>
          <p:cNvSpPr/>
          <p:nvPr/>
        </p:nvSpPr>
        <p:spPr>
          <a:xfrm>
            <a:off x="549275" y="1408113"/>
            <a:ext cx="8483600" cy="5186362"/>
          </a:xfrm>
          <a:prstGeom prst="rect">
            <a:avLst/>
          </a:prstGeom>
        </p:spPr>
        <p:txBody>
          <a:bodyPr>
            <a:spAutoFit/>
          </a:bodyPr>
          <a:lstStyle/>
          <a:p>
            <a:pPr>
              <a:spcBef>
                <a:spcPts val="600"/>
              </a:spcBef>
              <a:defRPr/>
            </a:pPr>
            <a:r>
              <a:rPr lang="sr-Latn-RS" sz="2200" b="1" dirty="0"/>
              <a:t>Opisivanje podataka</a:t>
            </a:r>
          </a:p>
          <a:p>
            <a:pPr>
              <a:spcBef>
                <a:spcPts val="600"/>
              </a:spcBef>
              <a:defRPr/>
            </a:pPr>
            <a:r>
              <a:rPr lang="sr-Latn-RS" sz="2200" dirty="0"/>
              <a:t>Nakon što su podaci prikupljeni, potrebno ih je organizovati i sumirati, tako da se stekne globalna slika o procesu koji je predmet istraživanja. </a:t>
            </a:r>
          </a:p>
          <a:p>
            <a:pPr>
              <a:spcBef>
                <a:spcPts val="600"/>
              </a:spcBef>
              <a:defRPr/>
            </a:pPr>
            <a:r>
              <a:rPr lang="sr-Latn-RS" sz="2200" dirty="0"/>
              <a:t>U statistici se to radi na dva načina</a:t>
            </a:r>
          </a:p>
          <a:p>
            <a:pPr marL="342900" indent="-342900">
              <a:spcBef>
                <a:spcPts val="600"/>
              </a:spcBef>
              <a:buFont typeface="Arial" panose="020B0604020202020204" pitchFamily="34" charset="0"/>
              <a:buChar char="•"/>
              <a:defRPr/>
            </a:pPr>
            <a:r>
              <a:rPr lang="sr-Latn-RS" sz="2200" dirty="0"/>
              <a:t>grafički i</a:t>
            </a:r>
          </a:p>
          <a:p>
            <a:pPr marL="342900" indent="-342900">
              <a:spcBef>
                <a:spcPts val="600"/>
              </a:spcBef>
              <a:buFont typeface="Arial" panose="020B0604020202020204" pitchFamily="34" charset="0"/>
              <a:buChar char="•"/>
              <a:defRPr/>
            </a:pPr>
            <a:r>
              <a:rPr lang="sr-Latn-RS" sz="2200" dirty="0"/>
              <a:t>deskriptivnom statistikom</a:t>
            </a:r>
          </a:p>
          <a:p>
            <a:pPr>
              <a:spcBef>
                <a:spcPts val="600"/>
              </a:spcBef>
              <a:defRPr/>
            </a:pPr>
            <a:r>
              <a:rPr lang="sr-Latn-RS" sz="2200" dirty="0">
                <a:solidFill>
                  <a:srgbClr val="333399"/>
                </a:solidFill>
              </a:rPr>
              <a:t>Grafički prikaz </a:t>
            </a:r>
            <a:r>
              <a:rPr lang="sr-Latn-RS" sz="2200" dirty="0"/>
              <a:t>podataka vrši se putem dijagrama koji imaju neke standardne karakteristike. To mogu biti:</a:t>
            </a:r>
          </a:p>
          <a:p>
            <a:pPr marL="342900" indent="-342900">
              <a:spcBef>
                <a:spcPts val="600"/>
              </a:spcBef>
              <a:buFont typeface="Arial" panose="020B0604020202020204" pitchFamily="34" charset="0"/>
              <a:buChar char="•"/>
              <a:defRPr/>
            </a:pPr>
            <a:r>
              <a:rPr lang="sr-Latn-RS" sz="2200" dirty="0"/>
              <a:t>stubičasti dijagram,</a:t>
            </a:r>
          </a:p>
          <a:p>
            <a:pPr marL="342900" indent="-342900">
              <a:spcBef>
                <a:spcPts val="600"/>
              </a:spcBef>
              <a:buFont typeface="Arial" panose="020B0604020202020204" pitchFamily="34" charset="0"/>
              <a:buChar char="•"/>
              <a:defRPr/>
            </a:pPr>
            <a:r>
              <a:rPr lang="sr-Latn-RS" sz="2200" dirty="0"/>
              <a:t>histogram,</a:t>
            </a:r>
          </a:p>
          <a:p>
            <a:pPr marL="342900" indent="-342900">
              <a:spcBef>
                <a:spcPts val="600"/>
              </a:spcBef>
              <a:buFont typeface="Arial" panose="020B0604020202020204" pitchFamily="34" charset="0"/>
              <a:buChar char="•"/>
              <a:defRPr/>
            </a:pPr>
            <a:r>
              <a:rPr lang="sr-Latn-RS" sz="2200" dirty="0"/>
              <a:t>poligon,</a:t>
            </a:r>
          </a:p>
          <a:p>
            <a:pPr marL="342900" indent="-342900">
              <a:spcBef>
                <a:spcPts val="600"/>
              </a:spcBef>
              <a:buFont typeface="Arial" panose="020B0604020202020204" pitchFamily="34" charset="0"/>
              <a:buChar char="•"/>
              <a:defRPr/>
            </a:pPr>
            <a:r>
              <a:rPr lang="sr-Latn-RS" sz="2200" dirty="0"/>
              <a:t>pita i dr.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atermark">
  <a:themeElements>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12958</TotalTime>
  <Words>4351</Words>
  <Application>Microsoft Office PowerPoint</Application>
  <PresentationFormat>On-screen Show (4:3)</PresentationFormat>
  <Paragraphs>647</Paragraphs>
  <Slides>74</Slides>
  <Notes>7</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Watermark</vt:lpstr>
      <vt:lpstr>Primjena računara u biologiji</vt:lpstr>
      <vt:lpstr> </vt:lpstr>
      <vt:lpstr>Predmet i ciljevi statistike </vt:lpstr>
      <vt:lpstr>Predmet i ciljevi statistike (2)</vt:lpstr>
      <vt:lpstr>Predmet i ciljevi statistike (3)</vt:lpstr>
      <vt:lpstr>Primena statistike u nauci</vt:lpstr>
      <vt:lpstr>Primena statistike u nauci (2)</vt:lpstr>
      <vt:lpstr>Primena statistike u nauci (3)</vt:lpstr>
      <vt:lpstr>Primena statistike u nauci (4)</vt:lpstr>
      <vt:lpstr>Primena statistike u nauci (5)</vt:lpstr>
      <vt:lpstr>Primena statistike u nauci (6)</vt:lpstr>
      <vt:lpstr>Primena statistike u nauci (7)</vt:lpstr>
      <vt:lpstr>Uvod u R</vt:lpstr>
      <vt:lpstr>Uvod u R (2)</vt:lpstr>
      <vt:lpstr>Uvod u R (3)</vt:lpstr>
      <vt:lpstr> </vt:lpstr>
      <vt:lpstr>Osnovni tipovi podataka</vt:lpstr>
      <vt:lpstr>Brojevni tip</vt:lpstr>
      <vt:lpstr>Celobrojni tip</vt:lpstr>
      <vt:lpstr>Celobrojni tip (2)</vt:lpstr>
      <vt:lpstr>Kompleksni tip</vt:lpstr>
      <vt:lpstr>Kompleksni tip (2)</vt:lpstr>
      <vt:lpstr>Logički tip</vt:lpstr>
      <vt:lpstr>Logički tip (2)</vt:lpstr>
      <vt:lpstr>Znakovni tip</vt:lpstr>
      <vt:lpstr>Znakovni tip (2)</vt:lpstr>
      <vt:lpstr>Znakovni tip (3)</vt:lpstr>
      <vt:lpstr> </vt:lpstr>
      <vt:lpstr>Vektori</vt:lpstr>
      <vt:lpstr>Kombinovanje vektora</vt:lpstr>
      <vt:lpstr>Aritmetika sa vektorima</vt:lpstr>
      <vt:lpstr>Aritmetika sa vektorima (2)</vt:lpstr>
      <vt:lpstr>Indeksi kod vektora</vt:lpstr>
      <vt:lpstr>Indeksi kod vektora (2)</vt:lpstr>
      <vt:lpstr>Vektori celih brojeva kao indeksi</vt:lpstr>
      <vt:lpstr>Vektori celih brojeva kao indeksi (2)</vt:lpstr>
      <vt:lpstr>Vektori celih brojeva kao indeksi (3)</vt:lpstr>
      <vt:lpstr>Vektori logičkih vrednosti kao indeksi</vt:lpstr>
      <vt:lpstr>Imenovanje komponenti vektora</vt:lpstr>
      <vt:lpstr> </vt:lpstr>
      <vt:lpstr>Matrice</vt:lpstr>
      <vt:lpstr>Matrice (2)</vt:lpstr>
      <vt:lpstr>Matrice (3)</vt:lpstr>
      <vt:lpstr>Imenovanje vrsta i kolona matrica</vt:lpstr>
      <vt:lpstr>Operacije sa matricama</vt:lpstr>
      <vt:lpstr>Operacije sa matricama (2)</vt:lpstr>
      <vt:lpstr>Operacije sa matricama (3)</vt:lpstr>
      <vt:lpstr>Operacije sa matricama (4)</vt:lpstr>
      <vt:lpstr>Operacije sa matricama (5)</vt:lpstr>
      <vt:lpstr> </vt:lpstr>
      <vt:lpstr>Liste</vt:lpstr>
      <vt:lpstr>Liste (2)</vt:lpstr>
      <vt:lpstr>Liste (3)</vt:lpstr>
      <vt:lpstr>Liste (4)</vt:lpstr>
      <vt:lpstr>Liste (5)</vt:lpstr>
      <vt:lpstr>Imenovanje komponenti liste</vt:lpstr>
      <vt:lpstr>Imenovanje komponenti liste (2)</vt:lpstr>
      <vt:lpstr>Imenovanje komponenti liste (3)</vt:lpstr>
      <vt:lpstr>Imenovanje komponenti liste (4)</vt:lpstr>
      <vt:lpstr> </vt:lpstr>
      <vt:lpstr>Okvir sa podacima</vt:lpstr>
      <vt:lpstr>Okvir sa podacima (2)</vt:lpstr>
      <vt:lpstr>Okvir sa podacima (3)</vt:lpstr>
      <vt:lpstr>Okvir sa podacima (4)</vt:lpstr>
      <vt:lpstr>Okvir sa podacima (5)</vt:lpstr>
      <vt:lpstr>Kolone okvira sa podacima</vt:lpstr>
      <vt:lpstr>Kolone okvira sa podacima (2)</vt:lpstr>
      <vt:lpstr>Isecanje po kolonama</vt:lpstr>
      <vt:lpstr>Isecanje po kolonama (2) </vt:lpstr>
      <vt:lpstr>Isecanje po vrstama </vt:lpstr>
      <vt:lpstr>Isecanje po vrstama (2)</vt:lpstr>
      <vt:lpstr>Isecanje po vrstama (3)</vt:lpstr>
      <vt:lpstr>Isecanje po vrstama (4)</vt:lpstr>
      <vt:lpstr>Korišćeni izvori</vt:lpstr>
    </vt:vector>
  </TitlesOfParts>
  <Company>UMIST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3</dc:title>
  <dc:creator>Liping Zhao</dc:creator>
  <cp:lastModifiedBy>Vladimir Filipovic</cp:lastModifiedBy>
  <cp:revision>1758</cp:revision>
  <cp:lastPrinted>1998-10-01T09:58:48Z</cp:lastPrinted>
  <dcterms:created xsi:type="dcterms:W3CDTF">1998-09-22T02:26:50Z</dcterms:created>
  <dcterms:modified xsi:type="dcterms:W3CDTF">2017-03-13T11:52:37Z</dcterms:modified>
</cp:coreProperties>
</file>